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71" r:id="rId2"/>
    <p:sldId id="273" r:id="rId3"/>
    <p:sldId id="275" r:id="rId4"/>
    <p:sldId id="277" r:id="rId5"/>
    <p:sldId id="279" r:id="rId6"/>
    <p:sldId id="28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7B16A1-9A37-BF4C-AB6C-C7CF95CEBEDB}" v="4" dt="2021-11-22T09:47:08.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32"/>
  </p:normalViewPr>
  <p:slideViewPr>
    <p:cSldViewPr snapToGrid="0" snapToObjects="1">
      <p:cViewPr varScale="1">
        <p:scale>
          <a:sx n="106" d="100"/>
          <a:sy n="106"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41635-0C85-479A-9749-EB85CBB76BB2}"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449C3D47-179F-4A48-B3CE-2BC746B07891}">
      <dgm:prSet/>
      <dgm:spPr/>
      <dgm:t>
        <a:bodyPr/>
        <a:lstStyle/>
        <a:p>
          <a:r>
            <a:rPr lang="en-US"/>
            <a:t>LANGUAGE</a:t>
          </a:r>
        </a:p>
      </dgm:t>
    </dgm:pt>
    <dgm:pt modelId="{2B7819EE-147C-47E4-A985-841201315421}" type="parTrans" cxnId="{67E9B134-6DAE-402B-9291-5C2814AD5E6D}">
      <dgm:prSet/>
      <dgm:spPr/>
      <dgm:t>
        <a:bodyPr/>
        <a:lstStyle/>
        <a:p>
          <a:endParaRPr lang="en-US"/>
        </a:p>
      </dgm:t>
    </dgm:pt>
    <dgm:pt modelId="{384E909B-0459-4437-B9F0-B771D315752D}" type="sibTrans" cxnId="{67E9B134-6DAE-402B-9291-5C2814AD5E6D}">
      <dgm:prSet/>
      <dgm:spPr/>
      <dgm:t>
        <a:bodyPr/>
        <a:lstStyle/>
        <a:p>
          <a:endParaRPr lang="en-US"/>
        </a:p>
      </dgm:t>
    </dgm:pt>
    <dgm:pt modelId="{D0416171-055B-46A5-9EFC-D07A80E03041}">
      <dgm:prSet/>
      <dgm:spPr/>
      <dgm:t>
        <a:bodyPr/>
        <a:lstStyle/>
        <a:p>
          <a:r>
            <a:rPr lang="en-US"/>
            <a:t>CULTURE</a:t>
          </a:r>
        </a:p>
      </dgm:t>
    </dgm:pt>
    <dgm:pt modelId="{8FF091AC-0609-44C3-8995-C648747E0AE4}" type="parTrans" cxnId="{6CF4CE75-8F96-41B8-8B8C-7A1890C8BCE2}">
      <dgm:prSet/>
      <dgm:spPr/>
      <dgm:t>
        <a:bodyPr/>
        <a:lstStyle/>
        <a:p>
          <a:endParaRPr lang="en-US"/>
        </a:p>
      </dgm:t>
    </dgm:pt>
    <dgm:pt modelId="{7C6545EA-3320-4322-8F91-A58B461EE7E8}" type="sibTrans" cxnId="{6CF4CE75-8F96-41B8-8B8C-7A1890C8BCE2}">
      <dgm:prSet/>
      <dgm:spPr/>
      <dgm:t>
        <a:bodyPr/>
        <a:lstStyle/>
        <a:p>
          <a:endParaRPr lang="en-US"/>
        </a:p>
      </dgm:t>
    </dgm:pt>
    <dgm:pt modelId="{36F93B88-BE4B-4118-B8B8-640FB2DB00AF}">
      <dgm:prSet/>
      <dgm:spPr/>
      <dgm:t>
        <a:bodyPr/>
        <a:lstStyle/>
        <a:p>
          <a:r>
            <a:rPr lang="en-US"/>
            <a:t>EMOTIONAL</a:t>
          </a:r>
        </a:p>
      </dgm:t>
    </dgm:pt>
    <dgm:pt modelId="{09CC6D83-54A5-4A88-905C-978348BB938D}" type="parTrans" cxnId="{3C76B071-FDDC-4A4E-BA63-8A4D70E5A26B}">
      <dgm:prSet/>
      <dgm:spPr/>
      <dgm:t>
        <a:bodyPr/>
        <a:lstStyle/>
        <a:p>
          <a:endParaRPr lang="en-US"/>
        </a:p>
      </dgm:t>
    </dgm:pt>
    <dgm:pt modelId="{276FD401-ECE3-47EF-BB13-426661AD4BAC}" type="sibTrans" cxnId="{3C76B071-FDDC-4A4E-BA63-8A4D70E5A26B}">
      <dgm:prSet/>
      <dgm:spPr/>
      <dgm:t>
        <a:bodyPr/>
        <a:lstStyle/>
        <a:p>
          <a:endParaRPr lang="en-US"/>
        </a:p>
      </dgm:t>
    </dgm:pt>
    <dgm:pt modelId="{0C8730E3-7237-4C33-9747-DEB8D3AF748F}">
      <dgm:prSet/>
      <dgm:spPr/>
      <dgm:t>
        <a:bodyPr/>
        <a:lstStyle/>
        <a:p>
          <a:r>
            <a:rPr lang="en-US"/>
            <a:t>PHYSICAL</a:t>
          </a:r>
        </a:p>
      </dgm:t>
    </dgm:pt>
    <dgm:pt modelId="{84769C26-45EE-468E-B242-035DC6A8BCAD}" type="parTrans" cxnId="{DAE61232-ED3D-4C9B-9F54-B8BAA3B3CB3E}">
      <dgm:prSet/>
      <dgm:spPr/>
      <dgm:t>
        <a:bodyPr/>
        <a:lstStyle/>
        <a:p>
          <a:endParaRPr lang="en-US"/>
        </a:p>
      </dgm:t>
    </dgm:pt>
    <dgm:pt modelId="{78678E02-AFCC-4EE2-9CA3-91D8804D2BB4}" type="sibTrans" cxnId="{DAE61232-ED3D-4C9B-9F54-B8BAA3B3CB3E}">
      <dgm:prSet/>
      <dgm:spPr/>
      <dgm:t>
        <a:bodyPr/>
        <a:lstStyle/>
        <a:p>
          <a:endParaRPr lang="en-US"/>
        </a:p>
      </dgm:t>
    </dgm:pt>
    <dgm:pt modelId="{3B0B8F5D-661E-4642-A799-4F428F140605}">
      <dgm:prSet/>
      <dgm:spPr/>
      <dgm:t>
        <a:bodyPr/>
        <a:lstStyle/>
        <a:p>
          <a:r>
            <a:rPr lang="en-US"/>
            <a:t>INFORMATION OVERLOAD</a:t>
          </a:r>
        </a:p>
      </dgm:t>
    </dgm:pt>
    <dgm:pt modelId="{2D4E9582-7685-491A-A2A7-EE7994D22CFF}" type="parTrans" cxnId="{6D7EAF6E-97BC-4603-B3D7-D134BAF38E02}">
      <dgm:prSet/>
      <dgm:spPr/>
      <dgm:t>
        <a:bodyPr/>
        <a:lstStyle/>
        <a:p>
          <a:endParaRPr lang="en-US"/>
        </a:p>
      </dgm:t>
    </dgm:pt>
    <dgm:pt modelId="{B6CBDA3F-5C9D-4E81-B557-B801D34BE00E}" type="sibTrans" cxnId="{6D7EAF6E-97BC-4603-B3D7-D134BAF38E02}">
      <dgm:prSet/>
      <dgm:spPr/>
      <dgm:t>
        <a:bodyPr/>
        <a:lstStyle/>
        <a:p>
          <a:endParaRPr lang="en-US"/>
        </a:p>
      </dgm:t>
    </dgm:pt>
    <dgm:pt modelId="{8E69DAFE-C4B6-4A5E-81B8-C3392E4A6F86}">
      <dgm:prSet/>
      <dgm:spPr/>
      <dgm:t>
        <a:bodyPr/>
        <a:lstStyle/>
        <a:p>
          <a:r>
            <a:rPr lang="en-US" dirty="0"/>
            <a:t>DEFENSIVE</a:t>
          </a:r>
        </a:p>
      </dgm:t>
    </dgm:pt>
    <dgm:pt modelId="{AB1CE1DF-0461-4779-BF18-23137D348417}" type="parTrans" cxnId="{1458182E-0B3E-4247-8045-BFDBA8E5E8DD}">
      <dgm:prSet/>
      <dgm:spPr/>
      <dgm:t>
        <a:bodyPr/>
        <a:lstStyle/>
        <a:p>
          <a:endParaRPr lang="en-US"/>
        </a:p>
      </dgm:t>
    </dgm:pt>
    <dgm:pt modelId="{34B93FC9-1F91-42AA-AF3A-E8F70C14365D}" type="sibTrans" cxnId="{1458182E-0B3E-4247-8045-BFDBA8E5E8DD}">
      <dgm:prSet/>
      <dgm:spPr/>
      <dgm:t>
        <a:bodyPr/>
        <a:lstStyle/>
        <a:p>
          <a:endParaRPr lang="en-US"/>
        </a:p>
      </dgm:t>
    </dgm:pt>
    <dgm:pt modelId="{02EC047B-61BE-BC4A-BE0E-C6D45C2101C4}" type="pres">
      <dgm:prSet presAssocID="{FD441635-0C85-479A-9749-EB85CBB76BB2}" presName="linear" presStyleCnt="0">
        <dgm:presLayoutVars>
          <dgm:animLvl val="lvl"/>
          <dgm:resizeHandles val="exact"/>
        </dgm:presLayoutVars>
      </dgm:prSet>
      <dgm:spPr/>
    </dgm:pt>
    <dgm:pt modelId="{92E64CF4-3A30-0F4E-B587-7555654FA531}" type="pres">
      <dgm:prSet presAssocID="{449C3D47-179F-4A48-B3CE-2BC746B07891}" presName="parentText" presStyleLbl="node1" presStyleIdx="0" presStyleCnt="6">
        <dgm:presLayoutVars>
          <dgm:chMax val="0"/>
          <dgm:bulletEnabled val="1"/>
        </dgm:presLayoutVars>
      </dgm:prSet>
      <dgm:spPr/>
    </dgm:pt>
    <dgm:pt modelId="{56171B19-2CE2-7B45-BAEC-6ECE8596B611}" type="pres">
      <dgm:prSet presAssocID="{384E909B-0459-4437-B9F0-B771D315752D}" presName="spacer" presStyleCnt="0"/>
      <dgm:spPr/>
    </dgm:pt>
    <dgm:pt modelId="{B1692C82-7254-CB4A-96A7-A4D1471E8316}" type="pres">
      <dgm:prSet presAssocID="{D0416171-055B-46A5-9EFC-D07A80E03041}" presName="parentText" presStyleLbl="node1" presStyleIdx="1" presStyleCnt="6">
        <dgm:presLayoutVars>
          <dgm:chMax val="0"/>
          <dgm:bulletEnabled val="1"/>
        </dgm:presLayoutVars>
      </dgm:prSet>
      <dgm:spPr/>
    </dgm:pt>
    <dgm:pt modelId="{BBD62FAB-8B6E-014F-B270-39DFF8965DF7}" type="pres">
      <dgm:prSet presAssocID="{7C6545EA-3320-4322-8F91-A58B461EE7E8}" presName="spacer" presStyleCnt="0"/>
      <dgm:spPr/>
    </dgm:pt>
    <dgm:pt modelId="{9B5F4C15-45C1-244D-9B24-35FE3667E61C}" type="pres">
      <dgm:prSet presAssocID="{36F93B88-BE4B-4118-B8B8-640FB2DB00AF}" presName="parentText" presStyleLbl="node1" presStyleIdx="2" presStyleCnt="6">
        <dgm:presLayoutVars>
          <dgm:chMax val="0"/>
          <dgm:bulletEnabled val="1"/>
        </dgm:presLayoutVars>
      </dgm:prSet>
      <dgm:spPr/>
    </dgm:pt>
    <dgm:pt modelId="{24451743-0D8B-0B4A-8723-489E1E318EEE}" type="pres">
      <dgm:prSet presAssocID="{276FD401-ECE3-47EF-BB13-426661AD4BAC}" presName="spacer" presStyleCnt="0"/>
      <dgm:spPr/>
    </dgm:pt>
    <dgm:pt modelId="{971CE66E-6B31-8248-B2F1-035316173AC0}" type="pres">
      <dgm:prSet presAssocID="{0C8730E3-7237-4C33-9747-DEB8D3AF748F}" presName="parentText" presStyleLbl="node1" presStyleIdx="3" presStyleCnt="6">
        <dgm:presLayoutVars>
          <dgm:chMax val="0"/>
          <dgm:bulletEnabled val="1"/>
        </dgm:presLayoutVars>
      </dgm:prSet>
      <dgm:spPr/>
    </dgm:pt>
    <dgm:pt modelId="{4BA688BA-F242-7449-BD62-8CB4C82C620C}" type="pres">
      <dgm:prSet presAssocID="{78678E02-AFCC-4EE2-9CA3-91D8804D2BB4}" presName="spacer" presStyleCnt="0"/>
      <dgm:spPr/>
    </dgm:pt>
    <dgm:pt modelId="{19D82556-3CC4-2141-867F-9B671B09F3A7}" type="pres">
      <dgm:prSet presAssocID="{3B0B8F5D-661E-4642-A799-4F428F140605}" presName="parentText" presStyleLbl="node1" presStyleIdx="4" presStyleCnt="6">
        <dgm:presLayoutVars>
          <dgm:chMax val="0"/>
          <dgm:bulletEnabled val="1"/>
        </dgm:presLayoutVars>
      </dgm:prSet>
      <dgm:spPr/>
    </dgm:pt>
    <dgm:pt modelId="{7B1BAC70-4913-3049-8214-5A8C0149AC10}" type="pres">
      <dgm:prSet presAssocID="{B6CBDA3F-5C9D-4E81-B557-B801D34BE00E}" presName="spacer" presStyleCnt="0"/>
      <dgm:spPr/>
    </dgm:pt>
    <dgm:pt modelId="{5EC53E67-B0BD-3943-95C7-2A8F51730E6E}" type="pres">
      <dgm:prSet presAssocID="{8E69DAFE-C4B6-4A5E-81B8-C3392E4A6F86}" presName="parentText" presStyleLbl="node1" presStyleIdx="5" presStyleCnt="6">
        <dgm:presLayoutVars>
          <dgm:chMax val="0"/>
          <dgm:bulletEnabled val="1"/>
        </dgm:presLayoutVars>
      </dgm:prSet>
      <dgm:spPr/>
    </dgm:pt>
  </dgm:ptLst>
  <dgm:cxnLst>
    <dgm:cxn modelId="{1DB83414-9EE9-7E4F-9EA3-AADB19F34F42}" type="presOf" srcId="{FD441635-0C85-479A-9749-EB85CBB76BB2}" destId="{02EC047B-61BE-BC4A-BE0E-C6D45C2101C4}" srcOrd="0" destOrd="0" presId="urn:microsoft.com/office/officeart/2005/8/layout/vList2"/>
    <dgm:cxn modelId="{1458182E-0B3E-4247-8045-BFDBA8E5E8DD}" srcId="{FD441635-0C85-479A-9749-EB85CBB76BB2}" destId="{8E69DAFE-C4B6-4A5E-81B8-C3392E4A6F86}" srcOrd="5" destOrd="0" parTransId="{AB1CE1DF-0461-4779-BF18-23137D348417}" sibTransId="{34B93FC9-1F91-42AA-AF3A-E8F70C14365D}"/>
    <dgm:cxn modelId="{DAE61232-ED3D-4C9B-9F54-B8BAA3B3CB3E}" srcId="{FD441635-0C85-479A-9749-EB85CBB76BB2}" destId="{0C8730E3-7237-4C33-9747-DEB8D3AF748F}" srcOrd="3" destOrd="0" parTransId="{84769C26-45EE-468E-B242-035DC6A8BCAD}" sibTransId="{78678E02-AFCC-4EE2-9CA3-91D8804D2BB4}"/>
    <dgm:cxn modelId="{14816432-79AF-E442-A276-9AD6741D24FA}" type="presOf" srcId="{0C8730E3-7237-4C33-9747-DEB8D3AF748F}" destId="{971CE66E-6B31-8248-B2F1-035316173AC0}" srcOrd="0" destOrd="0" presId="urn:microsoft.com/office/officeart/2005/8/layout/vList2"/>
    <dgm:cxn modelId="{67E9B134-6DAE-402B-9291-5C2814AD5E6D}" srcId="{FD441635-0C85-479A-9749-EB85CBB76BB2}" destId="{449C3D47-179F-4A48-B3CE-2BC746B07891}" srcOrd="0" destOrd="0" parTransId="{2B7819EE-147C-47E4-A985-841201315421}" sibTransId="{384E909B-0459-4437-B9F0-B771D315752D}"/>
    <dgm:cxn modelId="{2151BB50-C0C9-CC43-A5B6-156A9B762CCD}" type="presOf" srcId="{8E69DAFE-C4B6-4A5E-81B8-C3392E4A6F86}" destId="{5EC53E67-B0BD-3943-95C7-2A8F51730E6E}" srcOrd="0" destOrd="0" presId="urn:microsoft.com/office/officeart/2005/8/layout/vList2"/>
    <dgm:cxn modelId="{3FF5F463-0F8B-754D-BA52-CE6E41AEAC62}" type="presOf" srcId="{D0416171-055B-46A5-9EFC-D07A80E03041}" destId="{B1692C82-7254-CB4A-96A7-A4D1471E8316}" srcOrd="0" destOrd="0" presId="urn:microsoft.com/office/officeart/2005/8/layout/vList2"/>
    <dgm:cxn modelId="{6D7EAF6E-97BC-4603-B3D7-D134BAF38E02}" srcId="{FD441635-0C85-479A-9749-EB85CBB76BB2}" destId="{3B0B8F5D-661E-4642-A799-4F428F140605}" srcOrd="4" destOrd="0" parTransId="{2D4E9582-7685-491A-A2A7-EE7994D22CFF}" sibTransId="{B6CBDA3F-5C9D-4E81-B557-B801D34BE00E}"/>
    <dgm:cxn modelId="{3C76B071-FDDC-4A4E-BA63-8A4D70E5A26B}" srcId="{FD441635-0C85-479A-9749-EB85CBB76BB2}" destId="{36F93B88-BE4B-4118-B8B8-640FB2DB00AF}" srcOrd="2" destOrd="0" parTransId="{09CC6D83-54A5-4A88-905C-978348BB938D}" sibTransId="{276FD401-ECE3-47EF-BB13-426661AD4BAC}"/>
    <dgm:cxn modelId="{6CF4CE75-8F96-41B8-8B8C-7A1890C8BCE2}" srcId="{FD441635-0C85-479A-9749-EB85CBB76BB2}" destId="{D0416171-055B-46A5-9EFC-D07A80E03041}" srcOrd="1" destOrd="0" parTransId="{8FF091AC-0609-44C3-8995-C648747E0AE4}" sibTransId="{7C6545EA-3320-4322-8F91-A58B461EE7E8}"/>
    <dgm:cxn modelId="{F7FB37A6-93B1-CA49-8277-7F6D7FB320FA}" type="presOf" srcId="{3B0B8F5D-661E-4642-A799-4F428F140605}" destId="{19D82556-3CC4-2141-867F-9B671B09F3A7}" srcOrd="0" destOrd="0" presId="urn:microsoft.com/office/officeart/2005/8/layout/vList2"/>
    <dgm:cxn modelId="{9BAD52CC-1E64-B543-8EB9-D3318CA7E9CF}" type="presOf" srcId="{449C3D47-179F-4A48-B3CE-2BC746B07891}" destId="{92E64CF4-3A30-0F4E-B587-7555654FA531}" srcOrd="0" destOrd="0" presId="urn:microsoft.com/office/officeart/2005/8/layout/vList2"/>
    <dgm:cxn modelId="{31D4D2E0-44B8-394A-9F13-FFEF0636CE62}" type="presOf" srcId="{36F93B88-BE4B-4118-B8B8-640FB2DB00AF}" destId="{9B5F4C15-45C1-244D-9B24-35FE3667E61C}" srcOrd="0" destOrd="0" presId="urn:microsoft.com/office/officeart/2005/8/layout/vList2"/>
    <dgm:cxn modelId="{9B5AD817-410B-4041-B443-9029A58B3CF0}" type="presParOf" srcId="{02EC047B-61BE-BC4A-BE0E-C6D45C2101C4}" destId="{92E64CF4-3A30-0F4E-B587-7555654FA531}" srcOrd="0" destOrd="0" presId="urn:microsoft.com/office/officeart/2005/8/layout/vList2"/>
    <dgm:cxn modelId="{ABF63E0F-20EB-AA46-9265-A43D188CDAF5}" type="presParOf" srcId="{02EC047B-61BE-BC4A-BE0E-C6D45C2101C4}" destId="{56171B19-2CE2-7B45-BAEC-6ECE8596B611}" srcOrd="1" destOrd="0" presId="urn:microsoft.com/office/officeart/2005/8/layout/vList2"/>
    <dgm:cxn modelId="{A29CF98E-721A-6F44-8B5A-112B8FF151E3}" type="presParOf" srcId="{02EC047B-61BE-BC4A-BE0E-C6D45C2101C4}" destId="{B1692C82-7254-CB4A-96A7-A4D1471E8316}" srcOrd="2" destOrd="0" presId="urn:microsoft.com/office/officeart/2005/8/layout/vList2"/>
    <dgm:cxn modelId="{D1F01004-6106-994C-9EBC-422A6E157259}" type="presParOf" srcId="{02EC047B-61BE-BC4A-BE0E-C6D45C2101C4}" destId="{BBD62FAB-8B6E-014F-B270-39DFF8965DF7}" srcOrd="3" destOrd="0" presId="urn:microsoft.com/office/officeart/2005/8/layout/vList2"/>
    <dgm:cxn modelId="{D7C66814-042E-2845-BC9A-D5D6C5DE8D65}" type="presParOf" srcId="{02EC047B-61BE-BC4A-BE0E-C6D45C2101C4}" destId="{9B5F4C15-45C1-244D-9B24-35FE3667E61C}" srcOrd="4" destOrd="0" presId="urn:microsoft.com/office/officeart/2005/8/layout/vList2"/>
    <dgm:cxn modelId="{E8A87192-FC53-CA47-87C5-701FF2ED88B2}" type="presParOf" srcId="{02EC047B-61BE-BC4A-BE0E-C6D45C2101C4}" destId="{24451743-0D8B-0B4A-8723-489E1E318EEE}" srcOrd="5" destOrd="0" presId="urn:microsoft.com/office/officeart/2005/8/layout/vList2"/>
    <dgm:cxn modelId="{910D26F1-5ADB-6540-A8E3-D685238C41D4}" type="presParOf" srcId="{02EC047B-61BE-BC4A-BE0E-C6D45C2101C4}" destId="{971CE66E-6B31-8248-B2F1-035316173AC0}" srcOrd="6" destOrd="0" presId="urn:microsoft.com/office/officeart/2005/8/layout/vList2"/>
    <dgm:cxn modelId="{B19EC275-888E-8249-AA47-2D80A7FC5441}" type="presParOf" srcId="{02EC047B-61BE-BC4A-BE0E-C6D45C2101C4}" destId="{4BA688BA-F242-7449-BD62-8CB4C82C620C}" srcOrd="7" destOrd="0" presId="urn:microsoft.com/office/officeart/2005/8/layout/vList2"/>
    <dgm:cxn modelId="{6583C29E-1874-0447-A40E-CDDEDD71155D}" type="presParOf" srcId="{02EC047B-61BE-BC4A-BE0E-C6D45C2101C4}" destId="{19D82556-3CC4-2141-867F-9B671B09F3A7}" srcOrd="8" destOrd="0" presId="urn:microsoft.com/office/officeart/2005/8/layout/vList2"/>
    <dgm:cxn modelId="{097A1926-C820-CB4C-AD2B-9024CFCD5140}" type="presParOf" srcId="{02EC047B-61BE-BC4A-BE0E-C6D45C2101C4}" destId="{7B1BAC70-4913-3049-8214-5A8C0149AC10}" srcOrd="9" destOrd="0" presId="urn:microsoft.com/office/officeart/2005/8/layout/vList2"/>
    <dgm:cxn modelId="{B2A868AF-002F-CD4C-910C-23EC6D38FBC8}" type="presParOf" srcId="{02EC047B-61BE-BC4A-BE0E-C6D45C2101C4}" destId="{5EC53E67-B0BD-3943-95C7-2A8F51730E6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4CF4-3A30-0F4E-B587-7555654FA531}">
      <dsp:nvSpPr>
        <dsp:cNvPr id="0" name=""/>
        <dsp:cNvSpPr/>
      </dsp:nvSpPr>
      <dsp:spPr>
        <a:xfrm>
          <a:off x="0" y="7214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99074"/>
        <a:ext cx="3451634" cy="497795"/>
      </dsp:txXfrm>
    </dsp:sp>
    <dsp:sp modelId="{B1692C82-7254-CB4A-96A7-A4D1471E8316}">
      <dsp:nvSpPr>
        <dsp:cNvPr id="0" name=""/>
        <dsp:cNvSpPr/>
      </dsp:nvSpPr>
      <dsp:spPr>
        <a:xfrm>
          <a:off x="0" y="69003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CULTURE</a:t>
          </a:r>
        </a:p>
      </dsp:txBody>
      <dsp:txXfrm>
        <a:off x="26930" y="716969"/>
        <a:ext cx="3451634" cy="497795"/>
      </dsp:txXfrm>
    </dsp:sp>
    <dsp:sp modelId="{9B5F4C15-45C1-244D-9B24-35FE3667E61C}">
      <dsp:nvSpPr>
        <dsp:cNvPr id="0" name=""/>
        <dsp:cNvSpPr/>
      </dsp:nvSpPr>
      <dsp:spPr>
        <a:xfrm>
          <a:off x="0" y="130793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EMOTIONAL</a:t>
          </a:r>
        </a:p>
      </dsp:txBody>
      <dsp:txXfrm>
        <a:off x="26930" y="1334864"/>
        <a:ext cx="3451634" cy="497795"/>
      </dsp:txXfrm>
    </dsp:sp>
    <dsp:sp modelId="{971CE66E-6B31-8248-B2F1-035316173AC0}">
      <dsp:nvSpPr>
        <dsp:cNvPr id="0" name=""/>
        <dsp:cNvSpPr/>
      </dsp:nvSpPr>
      <dsp:spPr>
        <a:xfrm>
          <a:off x="0" y="192582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PHYSICAL</a:t>
          </a:r>
        </a:p>
      </dsp:txBody>
      <dsp:txXfrm>
        <a:off x="26930" y="1952759"/>
        <a:ext cx="3451634" cy="497795"/>
      </dsp:txXfrm>
    </dsp:sp>
    <dsp:sp modelId="{19D82556-3CC4-2141-867F-9B671B09F3A7}">
      <dsp:nvSpPr>
        <dsp:cNvPr id="0" name=""/>
        <dsp:cNvSpPr/>
      </dsp:nvSpPr>
      <dsp:spPr>
        <a:xfrm>
          <a:off x="0" y="254372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2570654"/>
        <a:ext cx="3451634" cy="497795"/>
      </dsp:txXfrm>
    </dsp:sp>
    <dsp:sp modelId="{5EC53E67-B0BD-3943-95C7-2A8F51730E6E}">
      <dsp:nvSpPr>
        <dsp:cNvPr id="0" name=""/>
        <dsp:cNvSpPr/>
      </dsp:nvSpPr>
      <dsp:spPr>
        <a:xfrm>
          <a:off x="0" y="316161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DEFENSIVE</a:t>
          </a:r>
        </a:p>
      </dsp:txBody>
      <dsp:txXfrm>
        <a:off x="26930" y="3188549"/>
        <a:ext cx="3451634"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C5BD2A-3A0B-3E41-B1D6-A583C065AF9B}" type="datetimeFigureOut">
              <a:rPr lang="en-US" smtClean="0"/>
              <a:t>11/22/21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AB677D-BB9C-AE42-A5B7-6794025D8540}" type="slidenum">
              <a:rPr lang="en-US" smtClean="0"/>
              <a:t>‹#›</a:t>
            </a:fld>
            <a:endParaRPr lang="en-US"/>
          </a:p>
        </p:txBody>
      </p:sp>
    </p:spTree>
    <p:extLst>
      <p:ext uri="{BB962C8B-B14F-4D97-AF65-F5344CB8AC3E}">
        <p14:creationId xmlns:p14="http://schemas.microsoft.com/office/powerpoint/2010/main" val="1194061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Barriers of communication are anything that prevent the receiver to receive or understand the message.</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D676C73-2CA7-9845-87B1-6FAA4E5772CD}" type="slidenum">
              <a:rPr lang="en-US" smtClean="0"/>
              <a:t>1</a:t>
            </a:fld>
            <a:endParaRPr lang="en-US"/>
          </a:p>
        </p:txBody>
      </p:sp>
    </p:spTree>
    <p:extLst>
      <p:ext uri="{BB962C8B-B14F-4D97-AF65-F5344CB8AC3E}">
        <p14:creationId xmlns:p14="http://schemas.microsoft.com/office/powerpoint/2010/main" val="542900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There are many barriers  to communication and they can occur at any stage of the communication process.</a:t>
            </a:r>
          </a:p>
          <a:p>
            <a:r>
              <a:rPr lang="en-US" sz="1100" dirty="0">
                <a:latin typeface="Arial" panose="020B0604020202020204" pitchFamily="34" charset="0"/>
                <a:cs typeface="Arial" panose="020B0604020202020204" pitchFamily="34" charset="0"/>
              </a:rPr>
              <a:t>Language Barriers – people may have varying abilities with communicating in English or  when communicating in the same language, people may have problem with terminology used.</a:t>
            </a:r>
          </a:p>
          <a:p>
            <a:r>
              <a:rPr lang="en-US" sz="1100" dirty="0">
                <a:latin typeface="Arial" panose="020B0604020202020204" pitchFamily="34" charset="0"/>
                <a:cs typeface="Arial" panose="020B0604020202020204" pitchFamily="34" charset="0"/>
              </a:rPr>
              <a:t>Culture Barriers – people live in various cultures and have different patterns of thought.</a:t>
            </a:r>
          </a:p>
          <a:p>
            <a:r>
              <a:rPr lang="en-US" sz="1100" dirty="0">
                <a:latin typeface="Arial" panose="020B0604020202020204" pitchFamily="34" charset="0"/>
                <a:cs typeface="Arial" panose="020B0604020202020204" pitchFamily="34" charset="0"/>
              </a:rPr>
              <a:t>Emotional Barriers – how a receiver feels when a message is received.</a:t>
            </a:r>
          </a:p>
          <a:p>
            <a:r>
              <a:rPr lang="en-US" sz="1100" dirty="0">
                <a:latin typeface="Arial" panose="020B0604020202020204" pitchFamily="34" charset="0"/>
                <a:cs typeface="Arial" panose="020B0604020202020204" pitchFamily="34" charset="0"/>
              </a:rPr>
              <a:t>Physical Barriers – can be natural or human – made (time, place, noise, space)</a:t>
            </a:r>
          </a:p>
          <a:p>
            <a:r>
              <a:rPr lang="en-US" sz="1100" dirty="0">
                <a:latin typeface="Arial" panose="020B0604020202020204" pitchFamily="34" charset="0"/>
                <a:cs typeface="Arial" panose="020B0604020202020204" pitchFamily="34" charset="0"/>
              </a:rPr>
              <a:t>Information overload Barriers – when people are bogged with too much information.</a:t>
            </a:r>
          </a:p>
          <a:p>
            <a:r>
              <a:rPr lang="en-US" sz="1100" dirty="0">
                <a:latin typeface="Arial" panose="020B0604020202020204" pitchFamily="34" charset="0"/>
                <a:cs typeface="Arial" panose="020B0604020202020204" pitchFamily="34" charset="0"/>
              </a:rPr>
              <a:t>Defensive Barriers – These barriers make people uncomfortable, angry, guilty or </a:t>
            </a:r>
            <a:r>
              <a:rPr lang="en-US" sz="1100" dirty="0" err="1">
                <a:latin typeface="Arial" panose="020B0604020202020204" pitchFamily="34" charset="0"/>
                <a:cs typeface="Arial" panose="020B0604020202020204" pitchFamily="34" charset="0"/>
              </a:rPr>
              <a:t>aggresivve</a:t>
            </a:r>
            <a:r>
              <a:rPr lang="en-US" sz="1100" dirty="0">
                <a:latin typeface="Arial" panose="020B0604020202020204" pitchFamily="34" charset="0"/>
                <a:cs typeface="Arial" panose="020B0604020202020204" pitchFamily="34" charset="0"/>
              </a:rPr>
              <a:t>.</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D676C73-2CA7-9845-87B1-6FAA4E5772CD}" type="slidenum">
              <a:rPr lang="en-US" smtClean="0"/>
              <a:t>2</a:t>
            </a:fld>
            <a:endParaRPr lang="en-US"/>
          </a:p>
        </p:txBody>
      </p:sp>
    </p:spTree>
    <p:extLst>
      <p:ext uri="{BB962C8B-B14F-4D97-AF65-F5344CB8AC3E}">
        <p14:creationId xmlns:p14="http://schemas.microsoft.com/office/powerpoint/2010/main" val="337805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Barriers of communication can be overcome by:</a:t>
            </a:r>
          </a:p>
          <a:p>
            <a:pPr marL="171450" indent="-171450">
              <a:buFontTx/>
              <a:buChar char="-"/>
            </a:pPr>
            <a:r>
              <a:rPr lang="en-US" dirty="0"/>
              <a:t>Use feedback – feedback from the receiver is the best way for a sender to be sure that the message is clearly understand.</a:t>
            </a:r>
          </a:p>
          <a:p>
            <a:pPr marL="171450" indent="-171450">
              <a:buFontTx/>
              <a:buChar char="-"/>
            </a:pPr>
            <a:r>
              <a:rPr lang="en-US" dirty="0"/>
              <a:t>Watch nonverbal cues – watch people nonverbal cues to ensure they convey the desired message.</a:t>
            </a:r>
          </a:p>
          <a:p>
            <a:pPr marL="171450" indent="-171450">
              <a:buFontTx/>
              <a:buChar char="-"/>
            </a:pPr>
            <a:r>
              <a:rPr lang="en-US" dirty="0"/>
              <a:t>-Listen actively – In listening, the receiver is also putting effort into the communication.</a:t>
            </a:r>
          </a:p>
          <a:p>
            <a:pPr marL="171450" indent="-171450">
              <a:buFontTx/>
              <a:buChar char="-"/>
            </a:pPr>
            <a:r>
              <a:rPr lang="en-US" dirty="0"/>
              <a:t>Constrain emotions – at times it happens that people do not develop interest in communication due to the feelings.</a:t>
            </a:r>
          </a:p>
          <a:p>
            <a:endParaRPr lang="en-US" dirty="0"/>
          </a:p>
        </p:txBody>
      </p:sp>
      <p:sp>
        <p:nvSpPr>
          <p:cNvPr id="4" name="Slide Number Placeholder 3"/>
          <p:cNvSpPr>
            <a:spLocks noGrp="1"/>
          </p:cNvSpPr>
          <p:nvPr>
            <p:ph type="sldNum" sz="quarter" idx="5"/>
          </p:nvPr>
        </p:nvSpPr>
        <p:spPr/>
        <p:txBody>
          <a:bodyPr/>
          <a:lstStyle/>
          <a:p>
            <a:fld id="{ED676C73-2CA7-9845-87B1-6FAA4E5772CD}" type="slidenum">
              <a:rPr lang="en-US" smtClean="0"/>
              <a:t>3</a:t>
            </a:fld>
            <a:endParaRPr lang="en-US"/>
          </a:p>
        </p:txBody>
      </p:sp>
    </p:spTree>
    <p:extLst>
      <p:ext uri="{BB962C8B-B14F-4D97-AF65-F5344CB8AC3E}">
        <p14:creationId xmlns:p14="http://schemas.microsoft.com/office/powerpoint/2010/main" val="1225760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The formal/informal exchange of ideas can happen from the top onto the lowest level, can be between different individuals or departments which are at the same level of hierarchy or can take a place between a manager and his employees or other work groups</a:t>
            </a:r>
            <a:r>
              <a:rPr lang="en-US" dirty="0"/>
              <a:t>.</a:t>
            </a:r>
          </a:p>
          <a:p>
            <a:pPr algn="just">
              <a:lnSpc>
                <a:spcPct val="150000"/>
              </a:lnSpc>
            </a:pPr>
            <a:endParaRPr lang="en-US" dirty="0">
              <a:cs typeface="Calibri"/>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4</a:t>
            </a:fld>
            <a:endParaRPr lang="en-GB"/>
          </a:p>
        </p:txBody>
      </p:sp>
    </p:spTree>
    <p:extLst>
      <p:ext uri="{BB962C8B-B14F-4D97-AF65-F5344CB8AC3E}">
        <p14:creationId xmlns:p14="http://schemas.microsoft.com/office/powerpoint/2010/main" val="143276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Internal communications happen within the organization. External take place between the organization and outside individuals. Formal are official messages  sent by the organization via emails, fax or reports. Informal communication consists of unofficial messages, not not formally approved by the business. Verbal communication can be radio, television, telephone or face-to-face interacting. </a:t>
            </a:r>
            <a:r>
              <a:rPr lang="en-US" sz="1100">
                <a:latin typeface="Arial" panose="020B0604020202020204" pitchFamily="34" charset="0"/>
                <a:cs typeface="Arial" panose="020B0604020202020204" pitchFamily="34" charset="0"/>
              </a:rPr>
              <a:t>Nonverbal communication includes eye movements, gestures and facial expressions.</a:t>
            </a:r>
          </a:p>
          <a:p>
            <a:pPr algn="just"/>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5</a:t>
            </a:fld>
            <a:endParaRPr lang="en-GB"/>
          </a:p>
        </p:txBody>
      </p:sp>
    </p:spTree>
    <p:extLst>
      <p:ext uri="{BB962C8B-B14F-4D97-AF65-F5344CB8AC3E}">
        <p14:creationId xmlns:p14="http://schemas.microsoft.com/office/powerpoint/2010/main" val="293468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7DC13-CC7F-7840-A36B-4FBE918656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3696E3F-78CB-0649-9B43-4395FEBA4D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40608D-43F3-7445-8773-892398515681}"/>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A70994D2-37AB-844E-8A88-A6BA313D59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92AB68-535D-704E-BDF6-B4BB7D27241B}"/>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254488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A0858-05EB-AD41-9FCF-F07ECE5BF78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DD6B38-83B8-004A-B0F6-92160489358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657BE1-7DA7-B34D-9B52-1196F18B837A}"/>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4FE3A02B-88D9-9342-9F11-F7FA1CD975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9C7406-BC0C-1A4C-B850-32F12BDB2790}"/>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93980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61BF4-018F-2F4A-8246-03921F5B3D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95EC89-A8F0-8E44-9DF8-820993C04B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DFB56E-729E-FE49-AFD1-A7F27DD9F6F2}"/>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E4456836-B53F-5A48-BD86-6F8EDD5D90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DAF3D3-E85C-6E44-B559-11F4614AA92C}"/>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1360161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71EB9-FCAB-5440-A07D-1D6DF5C0908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33C5CB-8C64-9F46-B97F-CD8AA9BBA4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BFF6525-C957-394F-9F72-1B430FBC93E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BDF6296-578B-5644-A621-8F88F75F016C}"/>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6" name="Footer Placeholder 5">
            <a:extLst>
              <a:ext uri="{FF2B5EF4-FFF2-40B4-BE49-F238E27FC236}">
                <a16:creationId xmlns:a16="http://schemas.microsoft.com/office/drawing/2014/main" id="{63C0CD5D-A69E-EF47-A992-FBA0EED89C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64EE54-3E29-0F40-BE44-A2811AA1D08D}"/>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4118430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AA5BE-A9D9-774E-A054-11AC3BD2B7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013282B-E55C-1347-B3B4-10AE96161C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F89A726-E931-F541-831C-B2ED31961D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1232AC7-AA5B-1447-B991-AD10DAC21F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730B6C-68C0-2646-B7F9-7FD153B2B1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41EB81F-2D6C-8444-9271-EC71DB72E1BD}"/>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8" name="Footer Placeholder 7">
            <a:extLst>
              <a:ext uri="{FF2B5EF4-FFF2-40B4-BE49-F238E27FC236}">
                <a16:creationId xmlns:a16="http://schemas.microsoft.com/office/drawing/2014/main" id="{90650BA4-EF18-1140-A819-1CFEB8DEF6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9EC1CB6-D724-CA46-91CC-72B4E1DE6708}"/>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2260101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70B8-75F5-374E-912D-918558AE3F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6165517-25F6-5B44-8AFC-A33277B3114E}"/>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4" name="Footer Placeholder 3">
            <a:extLst>
              <a:ext uri="{FF2B5EF4-FFF2-40B4-BE49-F238E27FC236}">
                <a16:creationId xmlns:a16="http://schemas.microsoft.com/office/drawing/2014/main" id="{CF76EDF6-56B2-C347-87BC-ED953E7D08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9BD377-AF46-4644-B853-D8A5958A1159}"/>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431519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FAF630-F19E-D647-9743-869454E013FD}"/>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3" name="Footer Placeholder 2">
            <a:extLst>
              <a:ext uri="{FF2B5EF4-FFF2-40B4-BE49-F238E27FC236}">
                <a16:creationId xmlns:a16="http://schemas.microsoft.com/office/drawing/2014/main" id="{6904A413-E91E-2444-9C25-4597C0964D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FF9BFD-637F-E943-B308-157B282329EE}"/>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567866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83089-4F4C-B842-B2D2-9BC27DAFDB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D47A502-32B3-8844-9B6E-A0FC7BFE1B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E5787A3-EA40-354E-B46B-9725507C55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E3AEB0-F5D7-A248-B333-7E5DA239A614}"/>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6" name="Footer Placeholder 5">
            <a:extLst>
              <a:ext uri="{FF2B5EF4-FFF2-40B4-BE49-F238E27FC236}">
                <a16:creationId xmlns:a16="http://schemas.microsoft.com/office/drawing/2014/main" id="{A029514A-6E64-CA46-A4DD-983426DB62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05C156-5E5A-7545-96E9-A54E65CBBAE0}"/>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742786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041D-5666-2840-833D-9E8F569959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4B7120-7D7C-DD49-82F5-112F28282B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7FB455E-76ED-7446-B447-46EAD9A30A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DADDE2-3D0A-0048-A916-9A2A838DC457}"/>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6" name="Footer Placeholder 5">
            <a:extLst>
              <a:ext uri="{FF2B5EF4-FFF2-40B4-BE49-F238E27FC236}">
                <a16:creationId xmlns:a16="http://schemas.microsoft.com/office/drawing/2014/main" id="{FF7A5F84-17F1-7B4D-AF21-6633CD7B49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B93F33-AE63-C044-BD09-50E5E2F8DC8D}"/>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2126207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3BF81-C673-DC49-996F-E374548AAD4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386B022-42D3-894F-A522-9DA561F2828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4F42AA-FEF9-9041-ABA7-864923635650}"/>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94D2D433-85F1-224A-9F7C-6C4A6B816E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9316F0-3D15-5B4E-91D7-1FDA1CBFA5D3}"/>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180013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0B7350-B7CE-334D-A215-57D5723D4D2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3D296C2-029D-DD44-827C-A118FE2174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C90794-B71E-A94D-AE37-8B4CBF948F67}"/>
              </a:ext>
            </a:extLst>
          </p:cNvPr>
          <p:cNvSpPr>
            <a:spLocks noGrp="1"/>
          </p:cNvSpPr>
          <p:nvPr>
            <p:ph type="dt" sz="half" idx="10"/>
          </p:nvPr>
        </p:nvSpPr>
        <p:spPr/>
        <p:txBody>
          <a:body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DA96CBF7-FAB5-3447-AF12-C6CCF88968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C63551-881D-224E-8887-3315EDF44CDC}"/>
              </a:ext>
            </a:extLst>
          </p:cNvPr>
          <p:cNvSpPr>
            <a:spLocks noGrp="1"/>
          </p:cNvSpPr>
          <p:nvPr>
            <p:ph type="sldNum" sz="quarter" idx="12"/>
          </p:nvPr>
        </p:nvSpPr>
        <p:spPr/>
        <p:txBody>
          <a:bodyPr/>
          <a:lstStyle/>
          <a:p>
            <a:fld id="{1CD480CC-E6D8-C94B-9CC9-D306DE68D328}" type="slidenum">
              <a:rPr lang="en-US" smtClean="0"/>
              <a:t>‹#›</a:t>
            </a:fld>
            <a:endParaRPr lang="en-US"/>
          </a:p>
        </p:txBody>
      </p:sp>
    </p:spTree>
    <p:extLst>
      <p:ext uri="{BB962C8B-B14F-4D97-AF65-F5344CB8AC3E}">
        <p14:creationId xmlns:p14="http://schemas.microsoft.com/office/powerpoint/2010/main" val="368001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22234E-46B2-0343-915A-79D386FD47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BFF4C6-F4E8-C549-B63F-560B21F614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4F589E-6799-0E46-A2F3-F592ACDAC1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218B85-11FF-B749-98F4-18AEBBBE873A}" type="datetimeFigureOut">
              <a:rPr lang="en-US" smtClean="0"/>
              <a:t>11/22/21</a:t>
            </a:fld>
            <a:endParaRPr lang="en-US"/>
          </a:p>
        </p:txBody>
      </p:sp>
      <p:sp>
        <p:nvSpPr>
          <p:cNvPr id="5" name="Footer Placeholder 4">
            <a:extLst>
              <a:ext uri="{FF2B5EF4-FFF2-40B4-BE49-F238E27FC236}">
                <a16:creationId xmlns:a16="http://schemas.microsoft.com/office/drawing/2014/main" id="{9441F08A-21E1-DC42-871F-5FC7A33B87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4E1E5BD-EAF6-0144-B055-56BCEB4A55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D480CC-E6D8-C94B-9CC9-D306DE68D328}" type="slidenum">
              <a:rPr lang="en-US" smtClean="0"/>
              <a:t>‹#›</a:t>
            </a:fld>
            <a:endParaRPr lang="en-US"/>
          </a:p>
        </p:txBody>
      </p:sp>
    </p:spTree>
    <p:extLst>
      <p:ext uri="{BB962C8B-B14F-4D97-AF65-F5344CB8AC3E}">
        <p14:creationId xmlns:p14="http://schemas.microsoft.com/office/powerpoint/2010/main" val="3847033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aesch.com/agile/product-innovation-technique-to-investigate-and-estimate-value"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ourses.lumenlearning.com/principlesmanagement/chapter/12-5-communication-channel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leap.com/communication-strategy-family-planning-campaign-field-officer-family-planning-campaign-north-sumatera/"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EE16-1787-7541-8E9C-3A6B9FD25485}"/>
              </a:ext>
            </a:extLst>
          </p:cNvPr>
          <p:cNvSpPr>
            <a:spLocks noGrp="1"/>
          </p:cNvSpPr>
          <p:nvPr>
            <p:ph type="title"/>
          </p:nvPr>
        </p:nvSpPr>
        <p:spPr>
          <a:xfrm>
            <a:off x="5297762" y="329184"/>
            <a:ext cx="6251110" cy="1783080"/>
          </a:xfrm>
        </p:spPr>
        <p:txBody>
          <a:bodyPr anchor="b">
            <a:normAutofit/>
          </a:bodyPr>
          <a:lstStyle/>
          <a:p>
            <a:r>
              <a:rPr lang="en-US" dirty="0">
                <a:solidFill>
                  <a:srgbClr val="FF0000"/>
                </a:solidFill>
                <a:latin typeface="Aharoni" panose="02010803020104030203" pitchFamily="2" charset="-79"/>
                <a:cs typeface="Aharoni" panose="02010803020104030203" pitchFamily="2" charset="-79"/>
              </a:rPr>
              <a:t>BARRIERS OF COMMUNICATION</a:t>
            </a:r>
          </a:p>
        </p:txBody>
      </p:sp>
      <p:pic>
        <p:nvPicPr>
          <p:cNvPr id="5" name="Content Placeholder 4" descr="A ladder leaning against a brick wall&#10;&#10;Description automatically generated">
            <a:extLst>
              <a:ext uri="{FF2B5EF4-FFF2-40B4-BE49-F238E27FC236}">
                <a16:creationId xmlns:a16="http://schemas.microsoft.com/office/drawing/2014/main" id="{7539EAC9-33D1-FC40-BACC-C001953CC1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45" r="334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Content Placeholder 8">
            <a:extLst>
              <a:ext uri="{FF2B5EF4-FFF2-40B4-BE49-F238E27FC236}">
                <a16:creationId xmlns:a16="http://schemas.microsoft.com/office/drawing/2014/main" id="{459E330D-05A4-4A4A-BFCC-3AF8EF616386}"/>
              </a:ext>
            </a:extLst>
          </p:cNvPr>
          <p:cNvSpPr>
            <a:spLocks noGrp="1"/>
          </p:cNvSpPr>
          <p:nvPr>
            <p:ph idx="1"/>
          </p:nvPr>
        </p:nvSpPr>
        <p:spPr>
          <a:xfrm>
            <a:off x="5297762" y="2706624"/>
            <a:ext cx="6251110" cy="3483864"/>
          </a:xfrm>
        </p:spPr>
        <p:txBody>
          <a:bodyPr>
            <a:normAutofit lnSpcReduction="10000"/>
          </a:bodyPr>
          <a:lstStyle/>
          <a:p>
            <a:r>
              <a:rPr lang="en-US" sz="3600" i="1" dirty="0">
                <a:solidFill>
                  <a:srgbClr val="C00000"/>
                </a:solidFill>
                <a:latin typeface="APPLE CHANCERY" panose="03020702040506060504" pitchFamily="66" charset="-79"/>
                <a:cs typeface="APPLE CHANCERY" panose="03020702040506060504" pitchFamily="66" charset="-79"/>
              </a:rPr>
              <a:t>Barrier of communication are when the message intended by the sender is not understood by the receiver and thus communication breakdown occurs.</a:t>
            </a:r>
            <a:br>
              <a:rPr lang="en-US" sz="3200" i="1" dirty="0">
                <a:solidFill>
                  <a:schemeClr val="tx1">
                    <a:lumMod val="50000"/>
                    <a:lumOff val="50000"/>
                  </a:schemeClr>
                </a:solidFill>
                <a:latin typeface="APPLE CHANCERY" panose="03020702040506060504" pitchFamily="66" charset="-79"/>
                <a:cs typeface="APPLE CHANCERY" panose="03020702040506060504" pitchFamily="66" charset="-79"/>
              </a:rPr>
            </a:br>
            <a:endParaRPr lang="en-US" sz="3200" i="1" dirty="0">
              <a:solidFill>
                <a:schemeClr val="tx1">
                  <a:lumMod val="50000"/>
                  <a:lumOff val="50000"/>
                </a:schemeClr>
              </a:solidFill>
              <a:latin typeface="APPLE CHANCERY" panose="03020702040506060504" pitchFamily="66" charset="-79"/>
              <a:cs typeface="APPLE CHANCERY" panose="03020702040506060504" pitchFamily="66" charset="-79"/>
            </a:endParaRPr>
          </a:p>
        </p:txBody>
      </p:sp>
    </p:spTree>
    <p:extLst>
      <p:ext uri="{BB962C8B-B14F-4D97-AF65-F5344CB8AC3E}">
        <p14:creationId xmlns:p14="http://schemas.microsoft.com/office/powerpoint/2010/main" val="3769458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ADA4B83-6494-F94B-AD92-C8B7F305C211}"/>
              </a:ext>
            </a:extLst>
          </p:cNvPr>
          <p:cNvSpPr>
            <a:spLocks noGrp="1"/>
          </p:cNvSpPr>
          <p:nvPr>
            <p:ph type="title"/>
          </p:nvPr>
        </p:nvSpPr>
        <p:spPr>
          <a:xfrm>
            <a:off x="648929" y="629266"/>
            <a:ext cx="3505495" cy="1622321"/>
          </a:xfrm>
        </p:spPr>
        <p:txBody>
          <a:bodyPr>
            <a:normAutofit/>
          </a:bodyPr>
          <a:lstStyle/>
          <a:p>
            <a:r>
              <a:rPr lang="en-US" sz="3600" b="1" dirty="0">
                <a:solidFill>
                  <a:srgbClr val="FF0000"/>
                </a:solidFill>
                <a:latin typeface="Aharoni" panose="02010803020104030203" pitchFamily="2" charset="-79"/>
                <a:cs typeface="Aharoni" panose="02010803020104030203" pitchFamily="2" charset="-79"/>
              </a:rPr>
              <a:t>TYPES OF BARRIERS</a:t>
            </a:r>
          </a:p>
        </p:txBody>
      </p:sp>
      <p:sp>
        <p:nvSpPr>
          <p:cNvPr id="10" name="TextBox 9">
            <a:extLst>
              <a:ext uri="{FF2B5EF4-FFF2-40B4-BE49-F238E27FC236}">
                <a16:creationId xmlns:a16="http://schemas.microsoft.com/office/drawing/2014/main" id="{48B8ED95-4C17-814B-A719-1B9A1AC9909B}"/>
              </a:ext>
            </a:extLst>
          </p:cNvPr>
          <p:cNvSpPr txBox="1"/>
          <p:nvPr/>
        </p:nvSpPr>
        <p:spPr>
          <a:xfrm flipH="1">
            <a:off x="10194619" y="5985499"/>
            <a:ext cx="45719" cy="45719"/>
          </a:xfrm>
          <a:prstGeom prst="rect">
            <a:avLst/>
          </a:prstGeom>
          <a:solidFill>
            <a:srgbClr val="000000"/>
          </a:solidFill>
        </p:spPr>
        <p:txBody>
          <a:bodyPr wrap="square" rtlCol="0">
            <a:spAutoFit/>
          </a:bodyPr>
          <a:lstStyle/>
          <a:p>
            <a:pPr algn="r">
              <a:spcAft>
                <a:spcPts val="600"/>
              </a:spcAft>
            </a:pPr>
            <a:endParaRPr lang="en-US" sz="700" dirty="0">
              <a:solidFill>
                <a:srgbClr val="FFFFFF"/>
              </a:solidFill>
            </a:endParaRPr>
          </a:p>
        </p:txBody>
      </p:sp>
      <p:graphicFrame>
        <p:nvGraphicFramePr>
          <p:cNvPr id="7" name="Content Placeholder 2">
            <a:extLst>
              <a:ext uri="{FF2B5EF4-FFF2-40B4-BE49-F238E27FC236}">
                <a16:creationId xmlns:a16="http://schemas.microsoft.com/office/drawing/2014/main" id="{46EB8F08-847A-46DA-A397-7301200B9EB5}"/>
              </a:ext>
            </a:extLst>
          </p:cNvPr>
          <p:cNvGraphicFramePr>
            <a:graphicFrameLocks noGrp="1"/>
          </p:cNvGraphicFramePr>
          <p:nvPr>
            <p:ph idx="1"/>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0B8D73C6-FF7B-1D41-86E9-0DD773306EC3}"/>
              </a:ext>
            </a:extLst>
          </p:cNvPr>
          <p:cNvPicPr>
            <a:picLocks noChangeAspect="1"/>
          </p:cNvPicPr>
          <p:nvPr/>
        </p:nvPicPr>
        <p:blipFill>
          <a:blip r:embed="rId8"/>
          <a:stretch>
            <a:fillRect/>
          </a:stretch>
        </p:blipFill>
        <p:spPr>
          <a:xfrm>
            <a:off x="5276849" y="733926"/>
            <a:ext cx="6266220" cy="5489893"/>
          </a:xfrm>
          <a:prstGeom prst="rect">
            <a:avLst/>
          </a:prstGeom>
        </p:spPr>
      </p:pic>
    </p:spTree>
    <p:extLst>
      <p:ext uri="{BB962C8B-B14F-4D97-AF65-F5344CB8AC3E}">
        <p14:creationId xmlns:p14="http://schemas.microsoft.com/office/powerpoint/2010/main" val="695631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74185B-723B-0643-B11D-22581348BAEC}"/>
              </a:ext>
            </a:extLst>
          </p:cNvPr>
          <p:cNvPicPr>
            <a:picLocks noChangeAspect="1"/>
          </p:cNvPicPr>
          <p:nvPr/>
        </p:nvPicPr>
        <p:blipFill rotWithShape="1">
          <a:blip r:embed="rId3"/>
          <a:srcRect r="4445" b="1"/>
          <a:stretch/>
        </p:blipFill>
        <p:spPr>
          <a:xfrm>
            <a:off x="0" y="10"/>
            <a:ext cx="12192000" cy="6857990"/>
          </a:xfrm>
          <a:prstGeom prst="rect">
            <a:avLst/>
          </a:prstGeom>
        </p:spPr>
      </p:pic>
      <p:sp>
        <p:nvSpPr>
          <p:cNvPr id="2" name="Title 1">
            <a:extLst>
              <a:ext uri="{FF2B5EF4-FFF2-40B4-BE49-F238E27FC236}">
                <a16:creationId xmlns:a16="http://schemas.microsoft.com/office/drawing/2014/main" id="{E86843CB-B0D3-1543-9091-689383F11C56}"/>
              </a:ext>
            </a:extLst>
          </p:cNvPr>
          <p:cNvSpPr>
            <a:spLocks noGrp="1"/>
          </p:cNvSpPr>
          <p:nvPr>
            <p:ph type="title"/>
          </p:nvPr>
        </p:nvSpPr>
        <p:spPr>
          <a:xfrm>
            <a:off x="709448" y="1913950"/>
            <a:ext cx="4204137" cy="1342754"/>
          </a:xfrm>
        </p:spPr>
        <p:txBody>
          <a:bodyPr>
            <a:normAutofit/>
          </a:bodyPr>
          <a:lstStyle/>
          <a:p>
            <a:pPr algn="ctr"/>
            <a:r>
              <a:rPr lang="en-US" sz="3600" dirty="0">
                <a:solidFill>
                  <a:srgbClr val="C00000"/>
                </a:solidFill>
                <a:latin typeface="ACADEMY ENGRAVED LET PLAIN:1.0" panose="02000000000000000000" pitchFamily="2" charset="0"/>
              </a:rPr>
              <a:t>OVERCOMING THE BARRIERS</a:t>
            </a:r>
          </a:p>
        </p:txBody>
      </p:sp>
      <p:sp>
        <p:nvSpPr>
          <p:cNvPr id="3" name="Content Placeholder 2">
            <a:extLst>
              <a:ext uri="{FF2B5EF4-FFF2-40B4-BE49-F238E27FC236}">
                <a16:creationId xmlns:a16="http://schemas.microsoft.com/office/drawing/2014/main" id="{307F1256-A4A6-8944-B14B-F4560054CC2E}"/>
              </a:ext>
            </a:extLst>
          </p:cNvPr>
          <p:cNvSpPr>
            <a:spLocks noGrp="1"/>
          </p:cNvSpPr>
          <p:nvPr>
            <p:ph idx="1"/>
          </p:nvPr>
        </p:nvSpPr>
        <p:spPr>
          <a:xfrm>
            <a:off x="525516" y="3417573"/>
            <a:ext cx="4593021" cy="2619839"/>
          </a:xfrm>
        </p:spPr>
        <p:txBody>
          <a:bodyPr anchor="ctr">
            <a:normAutofit/>
          </a:bodyPr>
          <a:lstStyle/>
          <a:p>
            <a:r>
              <a:rPr lang="en-US" sz="1800" dirty="0"/>
              <a:t>USE FEEDBACK</a:t>
            </a:r>
          </a:p>
          <a:p>
            <a:r>
              <a:rPr lang="en-US" sz="1800" dirty="0"/>
              <a:t>WATCH NONVERBAL CUES</a:t>
            </a:r>
          </a:p>
          <a:p>
            <a:r>
              <a:rPr lang="en-US" sz="1800" dirty="0"/>
              <a:t>ELIMINATION OF NOISY LEVELS</a:t>
            </a:r>
          </a:p>
          <a:p>
            <a:r>
              <a:rPr lang="en-US" sz="1800" dirty="0"/>
              <a:t>LISTEN ACTIVELY</a:t>
            </a:r>
          </a:p>
          <a:p>
            <a:r>
              <a:rPr lang="en-US" sz="1800" dirty="0"/>
              <a:t>SIMPLIFY LANGUAGE</a:t>
            </a:r>
          </a:p>
          <a:p>
            <a:r>
              <a:rPr lang="en-US" sz="1800" dirty="0"/>
              <a:t>CONSTRAIN EMOTIONS</a:t>
            </a:r>
          </a:p>
        </p:txBody>
      </p:sp>
    </p:spTree>
    <p:extLst>
      <p:ext uri="{BB962C8B-B14F-4D97-AF65-F5344CB8AC3E}">
        <p14:creationId xmlns:p14="http://schemas.microsoft.com/office/powerpoint/2010/main" val="2302426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A26-67EA-924B-B630-07ABA22FBCF0}"/>
              </a:ext>
            </a:extLst>
          </p:cNvPr>
          <p:cNvSpPr>
            <a:spLocks noGrp="1"/>
          </p:cNvSpPr>
          <p:nvPr>
            <p:ph type="title"/>
          </p:nvPr>
        </p:nvSpPr>
        <p:spPr>
          <a:xfrm>
            <a:off x="841246" y="673770"/>
            <a:ext cx="3644489" cy="2414488"/>
          </a:xfrm>
        </p:spPr>
        <p:txBody>
          <a:bodyPr anchor="t">
            <a:noAutofit/>
          </a:bodyPr>
          <a:lstStyle/>
          <a:p>
            <a:r>
              <a:rPr lang="en-US" sz="3200" dirty="0">
                <a:solidFill>
                  <a:srgbClr val="C00000"/>
                </a:solidFill>
                <a:latin typeface="Aharoni" panose="02010803020104030203" pitchFamily="2" charset="-79"/>
                <a:cs typeface="Aharoni" panose="02010803020104030203" pitchFamily="2" charset="-79"/>
              </a:rPr>
              <a:t>Types of Organizational Communications</a:t>
            </a:r>
          </a:p>
        </p:txBody>
      </p:sp>
      <p:sp>
        <p:nvSpPr>
          <p:cNvPr id="3" name="Content Placeholder 2">
            <a:extLst>
              <a:ext uri="{FF2B5EF4-FFF2-40B4-BE49-F238E27FC236}">
                <a16:creationId xmlns:a16="http://schemas.microsoft.com/office/drawing/2014/main" id="{8F749E52-FA1F-CD41-94B2-CDCCEDF9168D}"/>
              </a:ext>
            </a:extLst>
          </p:cNvPr>
          <p:cNvSpPr>
            <a:spLocks noGrp="1"/>
          </p:cNvSpPr>
          <p:nvPr>
            <p:ph idx="1"/>
          </p:nvPr>
        </p:nvSpPr>
        <p:spPr>
          <a:xfrm>
            <a:off x="340009" y="4584752"/>
            <a:ext cx="5254754" cy="5294647"/>
          </a:xfrm>
        </p:spPr>
        <p:txBody>
          <a:bodyPr>
            <a:normAutofit/>
          </a:bodyPr>
          <a:lstStyle/>
          <a:p>
            <a:r>
              <a:rPr lang="en-US" sz="2400" dirty="0">
                <a:solidFill>
                  <a:srgbClr val="C00000"/>
                </a:solidFill>
              </a:rPr>
              <a:t>Vertical</a:t>
            </a:r>
          </a:p>
          <a:p>
            <a:pPr marL="0" indent="0">
              <a:buNone/>
            </a:pPr>
            <a:r>
              <a:rPr lang="en-US" sz="2200" dirty="0">
                <a:solidFill>
                  <a:srgbClr val="C00000"/>
                </a:solidFill>
              </a:rPr>
              <a:t>  -</a:t>
            </a:r>
            <a:r>
              <a:rPr lang="en-US" sz="2200" dirty="0">
                <a:solidFill>
                  <a:srgbClr val="C00000"/>
                </a:solidFill>
                <a:latin typeface="Apple Chancery" panose="03020702040506060504" pitchFamily="66" charset="-79"/>
                <a:cs typeface="Apple Chancery" panose="03020702040506060504" pitchFamily="66" charset="-79"/>
              </a:rPr>
              <a:t>Downward communication</a:t>
            </a:r>
          </a:p>
          <a:p>
            <a:pPr marL="0" indent="0">
              <a:buNone/>
            </a:pPr>
            <a:r>
              <a:rPr lang="en-US" sz="2200" dirty="0">
                <a:solidFill>
                  <a:srgbClr val="C00000"/>
                </a:solidFill>
              </a:rPr>
              <a:t>  -</a:t>
            </a:r>
            <a:r>
              <a:rPr lang="en-US" sz="2200" dirty="0">
                <a:solidFill>
                  <a:srgbClr val="C00000"/>
                </a:solidFill>
                <a:latin typeface="Apple Chancery" panose="03020702040506060504" pitchFamily="66" charset="-79"/>
                <a:cs typeface="Apple Chancery" panose="03020702040506060504" pitchFamily="66" charset="-79"/>
              </a:rPr>
              <a:t>Upward communication</a:t>
            </a:r>
          </a:p>
          <a:p>
            <a:r>
              <a:rPr lang="en-US" sz="2400" dirty="0">
                <a:solidFill>
                  <a:srgbClr val="C00000"/>
                </a:solidFill>
              </a:rPr>
              <a:t>Horizontal</a:t>
            </a:r>
          </a:p>
          <a:p>
            <a:r>
              <a:rPr lang="en-US" sz="2400" dirty="0">
                <a:solidFill>
                  <a:srgbClr val="C00000"/>
                </a:solidFill>
              </a:rPr>
              <a:t>Diagonal</a:t>
            </a:r>
          </a:p>
        </p:txBody>
      </p:sp>
      <p:pic>
        <p:nvPicPr>
          <p:cNvPr id="5" name="Picture 4" descr="Diagram&#10;&#10;Description automatically generated">
            <a:extLst>
              <a:ext uri="{FF2B5EF4-FFF2-40B4-BE49-F238E27FC236}">
                <a16:creationId xmlns:a16="http://schemas.microsoft.com/office/drawing/2014/main" id="{2E567863-0AC3-794A-83A0-6C606A76C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6383749" y="-23230369"/>
            <a:ext cx="4542291" cy="22549331"/>
          </a:xfrm>
          <a:prstGeom prst="rect">
            <a:avLst/>
          </a:prstGeom>
        </p:spPr>
      </p:pic>
      <p:pic>
        <p:nvPicPr>
          <p:cNvPr id="9" name="Picture 8" descr="Diagram&#10;&#10;Description automatically generated">
            <a:extLst>
              <a:ext uri="{FF2B5EF4-FFF2-40B4-BE49-F238E27FC236}">
                <a16:creationId xmlns:a16="http://schemas.microsoft.com/office/drawing/2014/main" id="{5BC7A062-1D48-FD4C-A001-0A8AFA2FD5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38626" y="1693888"/>
            <a:ext cx="6213365" cy="4383668"/>
          </a:xfrm>
          <a:prstGeom prst="rect">
            <a:avLst/>
          </a:prstGeom>
        </p:spPr>
      </p:pic>
    </p:spTree>
    <p:extLst>
      <p:ext uri="{BB962C8B-B14F-4D97-AF65-F5344CB8AC3E}">
        <p14:creationId xmlns:p14="http://schemas.microsoft.com/office/powerpoint/2010/main" val="1730529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5A110-69C2-2447-87C2-2E091BE93074}"/>
              </a:ext>
            </a:extLst>
          </p:cNvPr>
          <p:cNvPicPr>
            <a:picLocks noChangeAspect="1"/>
          </p:cNvPicPr>
          <p:nvPr/>
        </p:nvPicPr>
        <p:blipFill>
          <a:blip r:embed="rId3"/>
          <a:stretch>
            <a:fillRect/>
          </a:stretch>
        </p:blipFill>
        <p:spPr>
          <a:xfrm>
            <a:off x="-391885" y="0"/>
            <a:ext cx="12067082" cy="6858000"/>
          </a:xfrm>
          <a:prstGeom prst="rect">
            <a:avLst/>
          </a:prstGeom>
        </p:spPr>
      </p:pic>
    </p:spTree>
    <p:extLst>
      <p:ext uri="{BB962C8B-B14F-4D97-AF65-F5344CB8AC3E}">
        <p14:creationId xmlns:p14="http://schemas.microsoft.com/office/powerpoint/2010/main" val="2947257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0A4B-61B8-9249-AF1C-C92D1ABC8A8C}"/>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4800" dirty="0">
                <a:solidFill>
                  <a:srgbClr val="C00000"/>
                </a:solidFill>
                <a:latin typeface="Aharoni" panose="02010803020104030203" pitchFamily="2" charset="-79"/>
                <a:cs typeface="Aharoni" panose="02010803020104030203" pitchFamily="2" charset="-79"/>
              </a:rPr>
              <a:t>Conclusion</a:t>
            </a:r>
          </a:p>
        </p:txBody>
      </p:sp>
      <p:pic>
        <p:nvPicPr>
          <p:cNvPr id="5" name="Content Placeholder 4">
            <a:extLst>
              <a:ext uri="{FF2B5EF4-FFF2-40B4-BE49-F238E27FC236}">
                <a16:creationId xmlns:a16="http://schemas.microsoft.com/office/drawing/2014/main" id="{D7CF08BD-C0E3-8B4A-A4BB-FBB0566E1C0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767" b="3049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26E76E99-86EF-7F4C-A162-737F012D7266}"/>
              </a:ext>
            </a:extLst>
          </p:cNvPr>
          <p:cNvSpPr txBox="1"/>
          <p:nvPr/>
        </p:nvSpPr>
        <p:spPr>
          <a:xfrm>
            <a:off x="4223982" y="3752850"/>
            <a:ext cx="7485413" cy="245268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000" dirty="0">
                <a:solidFill>
                  <a:srgbClr val="FF0000"/>
                </a:solidFill>
              </a:rPr>
              <a:t>The impact of effective communication :</a:t>
            </a:r>
          </a:p>
          <a:p>
            <a:pPr indent="-228600">
              <a:lnSpc>
                <a:spcPct val="90000"/>
              </a:lnSpc>
              <a:spcAft>
                <a:spcPts val="600"/>
              </a:spcAft>
              <a:buFont typeface="Arial" panose="020B0604020202020204" pitchFamily="34" charset="0"/>
              <a:buChar char="•"/>
            </a:pPr>
            <a:r>
              <a:rPr lang="en-US" sz="2000" dirty="0">
                <a:solidFill>
                  <a:srgbClr val="FF0000"/>
                </a:solidFill>
              </a:rPr>
              <a:t>Increases day-to-day operating efficiency</a:t>
            </a:r>
          </a:p>
          <a:p>
            <a:pPr indent="-228600">
              <a:lnSpc>
                <a:spcPct val="90000"/>
              </a:lnSpc>
              <a:spcAft>
                <a:spcPts val="600"/>
              </a:spcAft>
              <a:buFont typeface="Arial" panose="020B0604020202020204" pitchFamily="34" charset="0"/>
              <a:buChar char="•"/>
            </a:pPr>
            <a:r>
              <a:rPr lang="en-US" sz="2000" dirty="0">
                <a:solidFill>
                  <a:srgbClr val="FF0000"/>
                </a:solidFill>
              </a:rPr>
              <a:t>Increases the self-respect and professional standing</a:t>
            </a:r>
          </a:p>
          <a:p>
            <a:pPr indent="-228600">
              <a:lnSpc>
                <a:spcPct val="90000"/>
              </a:lnSpc>
              <a:spcAft>
                <a:spcPts val="600"/>
              </a:spcAft>
              <a:buFont typeface="Arial" panose="020B0604020202020204" pitchFamily="34" charset="0"/>
              <a:buChar char="•"/>
            </a:pPr>
            <a:r>
              <a:rPr lang="en-US" sz="2000" dirty="0">
                <a:solidFill>
                  <a:srgbClr val="FF0000"/>
                </a:solidFill>
              </a:rPr>
              <a:t>Creates better working environment</a:t>
            </a:r>
          </a:p>
          <a:p>
            <a:pPr indent="-228600">
              <a:lnSpc>
                <a:spcPct val="90000"/>
              </a:lnSpc>
              <a:spcAft>
                <a:spcPts val="600"/>
              </a:spcAft>
              <a:buFont typeface="Arial" panose="020B0604020202020204" pitchFamily="34" charset="0"/>
              <a:buChar char="•"/>
            </a:pPr>
            <a:r>
              <a:rPr lang="en-US" sz="2000" dirty="0">
                <a:solidFill>
                  <a:srgbClr val="FF0000"/>
                </a:solidFill>
              </a:rPr>
              <a:t>Protects the patients</a:t>
            </a:r>
          </a:p>
          <a:p>
            <a:pPr indent="-228600">
              <a:lnSpc>
                <a:spcPct val="90000"/>
              </a:lnSpc>
              <a:spcAft>
                <a:spcPts val="600"/>
              </a:spcAft>
              <a:buFont typeface="Arial" panose="020B0604020202020204" pitchFamily="34" charset="0"/>
              <a:buChar char="•"/>
            </a:pPr>
            <a:r>
              <a:rPr lang="en-US" sz="2000" dirty="0">
                <a:solidFill>
                  <a:srgbClr val="FF0000"/>
                </a:solidFill>
              </a:rPr>
              <a:t>Reduces the costs</a:t>
            </a:r>
          </a:p>
          <a:p>
            <a:pPr indent="-228600">
              <a:lnSpc>
                <a:spcPct val="90000"/>
              </a:lnSpc>
              <a:spcAft>
                <a:spcPts val="600"/>
              </a:spcAft>
              <a:buFont typeface="Arial" panose="020B0604020202020204" pitchFamily="34" charset="0"/>
              <a:buChar char="•"/>
            </a:pPr>
            <a:r>
              <a:rPr lang="en-US" sz="2000" dirty="0">
                <a:solidFill>
                  <a:srgbClr val="FF0000"/>
                </a:solidFill>
              </a:rPr>
              <a:t>Brings job satisfaction</a:t>
            </a:r>
          </a:p>
          <a:p>
            <a:pPr indent="-228600">
              <a:lnSpc>
                <a:spcPct val="90000"/>
              </a:lnSpc>
              <a:spcAft>
                <a:spcPts val="600"/>
              </a:spcAft>
              <a:buFont typeface="Arial" panose="020B0604020202020204" pitchFamily="34" charset="0"/>
              <a:buChar char="•"/>
            </a:pPr>
            <a:r>
              <a:rPr lang="en-US" sz="2000" dirty="0">
                <a:solidFill>
                  <a:srgbClr val="FF0000"/>
                </a:solidFill>
              </a:rPr>
              <a:t>Reduces stress</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383989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448</Words>
  <Application>Microsoft Macintosh PowerPoint</Application>
  <PresentationFormat>Widescreen</PresentationFormat>
  <Paragraphs>51</Paragraphs>
  <Slides>6</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ACADEMY ENGRAVED LET PLAIN:1.0</vt:lpstr>
      <vt:lpstr>Aharoni</vt:lpstr>
      <vt:lpstr>APPLE CHANCERY</vt:lpstr>
      <vt:lpstr>APPLE CHANCERY</vt:lpstr>
      <vt:lpstr>Arial</vt:lpstr>
      <vt:lpstr>Calibri</vt:lpstr>
      <vt:lpstr>Calibri Light</vt:lpstr>
      <vt:lpstr>Office Theme</vt:lpstr>
      <vt:lpstr>BARRIERS OF COMMUNICATION</vt:lpstr>
      <vt:lpstr>TYPES OF BARRIERS</vt:lpstr>
      <vt:lpstr>OVERCOMING THE BARRIERS</vt:lpstr>
      <vt:lpstr>Types of Organizational Communications</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OF COMMUNICATION</dc:title>
  <dc:creator>Zhasmina Krumova Georgieva (2026746)</dc:creator>
  <cp:lastModifiedBy>Zhasmina Krumova Georgieva (2026746)</cp:lastModifiedBy>
  <cp:revision>1</cp:revision>
  <dcterms:created xsi:type="dcterms:W3CDTF">2021-11-22T09:40:20Z</dcterms:created>
  <dcterms:modified xsi:type="dcterms:W3CDTF">2021-11-22T10:00:06Z</dcterms:modified>
</cp:coreProperties>
</file>