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59" r:id="rId6"/>
    <p:sldId id="265" r:id="rId7"/>
    <p:sldId id="263" r:id="rId8"/>
    <p:sldId id="277" r:id="rId9"/>
    <p:sldId id="261" r:id="rId10"/>
    <p:sldId id="262" r:id="rId11"/>
    <p:sldId id="278" r:id="rId12"/>
    <p:sldId id="268" r:id="rId13"/>
    <p:sldId id="280" r:id="rId14"/>
    <p:sldId id="281" r:id="rId15"/>
    <p:sldId id="282" r:id="rId16"/>
    <p:sldId id="267" r:id="rId17"/>
    <p:sldId id="271" r:id="rId18"/>
    <p:sldId id="273" r:id="rId19"/>
    <p:sldId id="274" r:id="rId20"/>
    <p:sldId id="275" r:id="rId21"/>
    <p:sldId id="270" r:id="rId22"/>
    <p:sldId id="269" r:id="rId23"/>
    <p:sldId id="276" r:id="rId24"/>
    <p:sldId id="283" r:id="rId25"/>
    <p:sldId id="272" r:id="rId26"/>
    <p:sldId id="284" r:id="rId27"/>
    <p:sldId id="285" r:id="rId28"/>
    <p:sldId id="286" r:id="rId29"/>
    <p:sldId id="287" r:id="rId30"/>
    <p:sldId id="288" r:id="rId31"/>
    <p:sldId id="289" r:id="rId32"/>
    <p:sldId id="290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96" d="100"/>
          <a:sy n="96" d="100"/>
        </p:scale>
        <p:origin x="48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400FCA-A6C8-4ACB-B838-A5D0AAAC011D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A4DE3AD-893C-40A7-B91B-2B1A47A62B10}">
      <dgm:prSet/>
      <dgm:spPr/>
      <dgm:t>
        <a:bodyPr/>
        <a:lstStyle/>
        <a:p>
          <a:r>
            <a:rPr lang="en-GB"/>
            <a:t>Increasingly volatile &amp; uncertain economic environment</a:t>
          </a:r>
          <a:endParaRPr lang="en-US"/>
        </a:p>
      </dgm:t>
    </dgm:pt>
    <dgm:pt modelId="{94E81B63-B6DC-4CDC-98A0-08D977F8CEA5}" type="parTrans" cxnId="{C0343310-6564-4AC6-922B-B9585DEE674A}">
      <dgm:prSet/>
      <dgm:spPr/>
      <dgm:t>
        <a:bodyPr/>
        <a:lstStyle/>
        <a:p>
          <a:endParaRPr lang="en-US"/>
        </a:p>
      </dgm:t>
    </dgm:pt>
    <dgm:pt modelId="{F0BBC4E7-9D23-458D-B517-0AC4481ECA10}" type="sibTrans" cxnId="{C0343310-6564-4AC6-922B-B9585DEE674A}">
      <dgm:prSet/>
      <dgm:spPr/>
      <dgm:t>
        <a:bodyPr/>
        <a:lstStyle/>
        <a:p>
          <a:endParaRPr lang="en-US"/>
        </a:p>
      </dgm:t>
    </dgm:pt>
    <dgm:pt modelId="{38EC2B64-8DA9-4664-A268-0B9DE4B43F51}">
      <dgm:prSet/>
      <dgm:spPr/>
      <dgm:t>
        <a:bodyPr/>
        <a:lstStyle/>
        <a:p>
          <a:r>
            <a:rPr lang="en-GB"/>
            <a:t>Need to plan flexibly</a:t>
          </a:r>
          <a:endParaRPr lang="en-US"/>
        </a:p>
      </dgm:t>
    </dgm:pt>
    <dgm:pt modelId="{AACB23ED-6BA2-4E33-B717-E1919480A90F}" type="parTrans" cxnId="{C7AE9B85-1765-483A-BCB7-697B6E669CBC}">
      <dgm:prSet/>
      <dgm:spPr/>
      <dgm:t>
        <a:bodyPr/>
        <a:lstStyle/>
        <a:p>
          <a:endParaRPr lang="en-US"/>
        </a:p>
      </dgm:t>
    </dgm:pt>
    <dgm:pt modelId="{C03E0987-FBBC-446E-8B7D-B04FAE6894C7}" type="sibTrans" cxnId="{C7AE9B85-1765-483A-BCB7-697B6E669CBC}">
      <dgm:prSet/>
      <dgm:spPr/>
      <dgm:t>
        <a:bodyPr/>
        <a:lstStyle/>
        <a:p>
          <a:endParaRPr lang="en-US"/>
        </a:p>
      </dgm:t>
    </dgm:pt>
    <dgm:pt modelId="{FB23BB0F-CDBD-4985-901C-F3EECE1EFF9F}">
      <dgm:prSet/>
      <dgm:spPr/>
      <dgm:t>
        <a:bodyPr/>
        <a:lstStyle/>
        <a:p>
          <a:r>
            <a:rPr lang="en-GB"/>
            <a:t>Risk of economic crisis or terrorism</a:t>
          </a:r>
          <a:endParaRPr lang="en-US"/>
        </a:p>
      </dgm:t>
    </dgm:pt>
    <dgm:pt modelId="{45FBE526-E88D-4F07-928D-BBD3AFC7579A}" type="parTrans" cxnId="{96912F31-09E6-4AF9-A712-776D32F884AF}">
      <dgm:prSet/>
      <dgm:spPr/>
      <dgm:t>
        <a:bodyPr/>
        <a:lstStyle/>
        <a:p>
          <a:endParaRPr lang="en-US"/>
        </a:p>
      </dgm:t>
    </dgm:pt>
    <dgm:pt modelId="{948BEFBF-8E52-42B0-A607-F10355E9CDE4}" type="sibTrans" cxnId="{96912F31-09E6-4AF9-A712-776D32F884AF}">
      <dgm:prSet/>
      <dgm:spPr/>
      <dgm:t>
        <a:bodyPr/>
        <a:lstStyle/>
        <a:p>
          <a:endParaRPr lang="en-US"/>
        </a:p>
      </dgm:t>
    </dgm:pt>
    <dgm:pt modelId="{B2E1DAEC-EA8D-4E06-B8D6-762D5BDEB1A7}">
      <dgm:prSet/>
      <dgm:spPr/>
      <dgm:t>
        <a:bodyPr/>
        <a:lstStyle/>
        <a:p>
          <a:r>
            <a:rPr lang="en-GB"/>
            <a:t>Destinations need Strategic Plans based on alternative economic scenarios </a:t>
          </a:r>
          <a:endParaRPr lang="en-US"/>
        </a:p>
      </dgm:t>
    </dgm:pt>
    <dgm:pt modelId="{0DA6532D-21FF-4334-B3A1-DCA55DF50FFE}" type="parTrans" cxnId="{B8472492-0A78-475E-A46F-2C4D8A5E2549}">
      <dgm:prSet/>
      <dgm:spPr/>
      <dgm:t>
        <a:bodyPr/>
        <a:lstStyle/>
        <a:p>
          <a:endParaRPr lang="en-US"/>
        </a:p>
      </dgm:t>
    </dgm:pt>
    <dgm:pt modelId="{96C31D9D-AB86-44C1-85B6-F491AAB37A22}" type="sibTrans" cxnId="{B8472492-0A78-475E-A46F-2C4D8A5E2549}">
      <dgm:prSet/>
      <dgm:spPr/>
      <dgm:t>
        <a:bodyPr/>
        <a:lstStyle/>
        <a:p>
          <a:endParaRPr lang="en-US"/>
        </a:p>
      </dgm:t>
    </dgm:pt>
    <dgm:pt modelId="{F6613760-B3A6-46D4-9ECD-A88A56B39925}">
      <dgm:prSet/>
      <dgm:spPr/>
      <dgm:t>
        <a:bodyPr/>
        <a:lstStyle/>
        <a:p>
          <a:r>
            <a:rPr lang="en-GB"/>
            <a:t>Need for Contingency Plans for responding to unexpected!</a:t>
          </a:r>
          <a:endParaRPr lang="en-US"/>
        </a:p>
      </dgm:t>
    </dgm:pt>
    <dgm:pt modelId="{F8E0EA22-0C04-4CFD-BDF8-0CED6A1459D8}" type="parTrans" cxnId="{19561D0A-B73E-4BF2-944A-33C062C5AE83}">
      <dgm:prSet/>
      <dgm:spPr/>
      <dgm:t>
        <a:bodyPr/>
        <a:lstStyle/>
        <a:p>
          <a:endParaRPr lang="en-US"/>
        </a:p>
      </dgm:t>
    </dgm:pt>
    <dgm:pt modelId="{8CB47D89-079E-4A7C-98C9-426C9E5E9716}" type="sibTrans" cxnId="{19561D0A-B73E-4BF2-944A-33C062C5AE83}">
      <dgm:prSet/>
      <dgm:spPr/>
      <dgm:t>
        <a:bodyPr/>
        <a:lstStyle/>
        <a:p>
          <a:endParaRPr lang="en-US"/>
        </a:p>
      </dgm:t>
    </dgm:pt>
    <dgm:pt modelId="{107E863A-30EF-4C05-889E-723023748CE4}" type="pres">
      <dgm:prSet presAssocID="{40400FCA-A6C8-4ACB-B838-A5D0AAAC011D}" presName="linear" presStyleCnt="0">
        <dgm:presLayoutVars>
          <dgm:animLvl val="lvl"/>
          <dgm:resizeHandles val="exact"/>
        </dgm:presLayoutVars>
      </dgm:prSet>
      <dgm:spPr/>
    </dgm:pt>
    <dgm:pt modelId="{A905262B-1AA7-46CB-BCC1-4D50736E3275}" type="pres">
      <dgm:prSet presAssocID="{1A4DE3AD-893C-40A7-B91B-2B1A47A62B1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5A38F3C-F34D-495E-ACD2-13EEC40595FC}" type="pres">
      <dgm:prSet presAssocID="{F0BBC4E7-9D23-458D-B517-0AC4481ECA10}" presName="spacer" presStyleCnt="0"/>
      <dgm:spPr/>
    </dgm:pt>
    <dgm:pt modelId="{C0EBFE2D-05CB-4182-9749-9A0413AF6231}" type="pres">
      <dgm:prSet presAssocID="{38EC2B64-8DA9-4664-A268-0B9DE4B43F5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176BCF8-B99E-42B7-A2AE-9CC215AEB472}" type="pres">
      <dgm:prSet presAssocID="{C03E0987-FBBC-446E-8B7D-B04FAE6894C7}" presName="spacer" presStyleCnt="0"/>
      <dgm:spPr/>
    </dgm:pt>
    <dgm:pt modelId="{B528A188-1F43-4805-85FF-44D6C2E11E5C}" type="pres">
      <dgm:prSet presAssocID="{FB23BB0F-CDBD-4985-901C-F3EECE1EFF9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CB882D7-A54D-42E7-9255-3321F54E9695}" type="pres">
      <dgm:prSet presAssocID="{948BEFBF-8E52-42B0-A607-F10355E9CDE4}" presName="spacer" presStyleCnt="0"/>
      <dgm:spPr/>
    </dgm:pt>
    <dgm:pt modelId="{108133D8-F2E6-4C07-9259-9D94B6151006}" type="pres">
      <dgm:prSet presAssocID="{B2E1DAEC-EA8D-4E06-B8D6-762D5BDEB1A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BFDAC26-67C7-439B-BEFF-1F536E55C0C7}" type="pres">
      <dgm:prSet presAssocID="{96C31D9D-AB86-44C1-85B6-F491AAB37A22}" presName="spacer" presStyleCnt="0"/>
      <dgm:spPr/>
    </dgm:pt>
    <dgm:pt modelId="{AD9F822F-9078-4C01-B14C-F620B440C36B}" type="pres">
      <dgm:prSet presAssocID="{F6613760-B3A6-46D4-9ECD-A88A56B3992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9561D0A-B73E-4BF2-944A-33C062C5AE83}" srcId="{40400FCA-A6C8-4ACB-B838-A5D0AAAC011D}" destId="{F6613760-B3A6-46D4-9ECD-A88A56B39925}" srcOrd="4" destOrd="0" parTransId="{F8E0EA22-0C04-4CFD-BDF8-0CED6A1459D8}" sibTransId="{8CB47D89-079E-4A7C-98C9-426C9E5E9716}"/>
    <dgm:cxn modelId="{C0343310-6564-4AC6-922B-B9585DEE674A}" srcId="{40400FCA-A6C8-4ACB-B838-A5D0AAAC011D}" destId="{1A4DE3AD-893C-40A7-B91B-2B1A47A62B10}" srcOrd="0" destOrd="0" parTransId="{94E81B63-B6DC-4CDC-98A0-08D977F8CEA5}" sibTransId="{F0BBC4E7-9D23-458D-B517-0AC4481ECA10}"/>
    <dgm:cxn modelId="{96912F31-09E6-4AF9-A712-776D32F884AF}" srcId="{40400FCA-A6C8-4ACB-B838-A5D0AAAC011D}" destId="{FB23BB0F-CDBD-4985-901C-F3EECE1EFF9F}" srcOrd="2" destOrd="0" parTransId="{45FBE526-E88D-4F07-928D-BBD3AFC7579A}" sibTransId="{948BEFBF-8E52-42B0-A607-F10355E9CDE4}"/>
    <dgm:cxn modelId="{4DC0A056-48E6-4C53-88B8-FA075C088BF8}" type="presOf" srcId="{B2E1DAEC-EA8D-4E06-B8D6-762D5BDEB1A7}" destId="{108133D8-F2E6-4C07-9259-9D94B6151006}" srcOrd="0" destOrd="0" presId="urn:microsoft.com/office/officeart/2005/8/layout/vList2"/>
    <dgm:cxn modelId="{C0FAFD78-54A1-4E43-87C9-9F8347B3409D}" type="presOf" srcId="{FB23BB0F-CDBD-4985-901C-F3EECE1EFF9F}" destId="{B528A188-1F43-4805-85FF-44D6C2E11E5C}" srcOrd="0" destOrd="0" presId="urn:microsoft.com/office/officeart/2005/8/layout/vList2"/>
    <dgm:cxn modelId="{C7AE9B85-1765-483A-BCB7-697B6E669CBC}" srcId="{40400FCA-A6C8-4ACB-B838-A5D0AAAC011D}" destId="{38EC2B64-8DA9-4664-A268-0B9DE4B43F51}" srcOrd="1" destOrd="0" parTransId="{AACB23ED-6BA2-4E33-B717-E1919480A90F}" sibTransId="{C03E0987-FBBC-446E-8B7D-B04FAE6894C7}"/>
    <dgm:cxn modelId="{B8472492-0A78-475E-A46F-2C4D8A5E2549}" srcId="{40400FCA-A6C8-4ACB-B838-A5D0AAAC011D}" destId="{B2E1DAEC-EA8D-4E06-B8D6-762D5BDEB1A7}" srcOrd="3" destOrd="0" parTransId="{0DA6532D-21FF-4334-B3A1-DCA55DF50FFE}" sibTransId="{96C31D9D-AB86-44C1-85B6-F491AAB37A22}"/>
    <dgm:cxn modelId="{E2982CAC-72DF-4317-8AA3-9EA454E26B4C}" type="presOf" srcId="{40400FCA-A6C8-4ACB-B838-A5D0AAAC011D}" destId="{107E863A-30EF-4C05-889E-723023748CE4}" srcOrd="0" destOrd="0" presId="urn:microsoft.com/office/officeart/2005/8/layout/vList2"/>
    <dgm:cxn modelId="{2C2123AE-3023-4B42-9ACB-F94E46EF6439}" type="presOf" srcId="{F6613760-B3A6-46D4-9ECD-A88A56B39925}" destId="{AD9F822F-9078-4C01-B14C-F620B440C36B}" srcOrd="0" destOrd="0" presId="urn:microsoft.com/office/officeart/2005/8/layout/vList2"/>
    <dgm:cxn modelId="{9C828DE4-1EC2-4941-B554-C3804FE69137}" type="presOf" srcId="{1A4DE3AD-893C-40A7-B91B-2B1A47A62B10}" destId="{A905262B-1AA7-46CB-BCC1-4D50736E3275}" srcOrd="0" destOrd="0" presId="urn:microsoft.com/office/officeart/2005/8/layout/vList2"/>
    <dgm:cxn modelId="{358A54E9-38AC-4DE4-842E-75F6B4C6A252}" type="presOf" srcId="{38EC2B64-8DA9-4664-A268-0B9DE4B43F51}" destId="{C0EBFE2D-05CB-4182-9749-9A0413AF6231}" srcOrd="0" destOrd="0" presId="urn:microsoft.com/office/officeart/2005/8/layout/vList2"/>
    <dgm:cxn modelId="{739586CC-B110-432D-922C-F92635CBF9FA}" type="presParOf" srcId="{107E863A-30EF-4C05-889E-723023748CE4}" destId="{A905262B-1AA7-46CB-BCC1-4D50736E3275}" srcOrd="0" destOrd="0" presId="urn:microsoft.com/office/officeart/2005/8/layout/vList2"/>
    <dgm:cxn modelId="{FF57EAEC-B1A7-467B-8F27-63F2D5B3D66D}" type="presParOf" srcId="{107E863A-30EF-4C05-889E-723023748CE4}" destId="{A5A38F3C-F34D-495E-ACD2-13EEC40595FC}" srcOrd="1" destOrd="0" presId="urn:microsoft.com/office/officeart/2005/8/layout/vList2"/>
    <dgm:cxn modelId="{0290F572-F243-4C15-94D2-D3E74D80624F}" type="presParOf" srcId="{107E863A-30EF-4C05-889E-723023748CE4}" destId="{C0EBFE2D-05CB-4182-9749-9A0413AF6231}" srcOrd="2" destOrd="0" presId="urn:microsoft.com/office/officeart/2005/8/layout/vList2"/>
    <dgm:cxn modelId="{00929F10-3FBD-41AA-BEE8-D58D461910A0}" type="presParOf" srcId="{107E863A-30EF-4C05-889E-723023748CE4}" destId="{7176BCF8-B99E-42B7-A2AE-9CC215AEB472}" srcOrd="3" destOrd="0" presId="urn:microsoft.com/office/officeart/2005/8/layout/vList2"/>
    <dgm:cxn modelId="{A5203DFA-AA71-4C11-BD90-CACCC786C766}" type="presParOf" srcId="{107E863A-30EF-4C05-889E-723023748CE4}" destId="{B528A188-1F43-4805-85FF-44D6C2E11E5C}" srcOrd="4" destOrd="0" presId="urn:microsoft.com/office/officeart/2005/8/layout/vList2"/>
    <dgm:cxn modelId="{12603A8C-D49F-4F64-9CD7-1CEB5E1E9282}" type="presParOf" srcId="{107E863A-30EF-4C05-889E-723023748CE4}" destId="{4CB882D7-A54D-42E7-9255-3321F54E9695}" srcOrd="5" destOrd="0" presId="urn:microsoft.com/office/officeart/2005/8/layout/vList2"/>
    <dgm:cxn modelId="{DD748231-14F5-4150-AC7C-058F36677F16}" type="presParOf" srcId="{107E863A-30EF-4C05-889E-723023748CE4}" destId="{108133D8-F2E6-4C07-9259-9D94B6151006}" srcOrd="6" destOrd="0" presId="urn:microsoft.com/office/officeart/2005/8/layout/vList2"/>
    <dgm:cxn modelId="{E4AD99EA-82F1-4C4F-BAFD-D3FA4F61B7A3}" type="presParOf" srcId="{107E863A-30EF-4C05-889E-723023748CE4}" destId="{3BFDAC26-67C7-439B-BEFF-1F536E55C0C7}" srcOrd="7" destOrd="0" presId="urn:microsoft.com/office/officeart/2005/8/layout/vList2"/>
    <dgm:cxn modelId="{8DA47529-A3C6-4C82-8E29-F88947930580}" type="presParOf" srcId="{107E863A-30EF-4C05-889E-723023748CE4}" destId="{AD9F822F-9078-4C01-B14C-F620B440C36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87A19F-56B4-48CF-B97D-7862F5DBD43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EB34344-C266-4A1D-96C6-0EDB02BC0D1D}">
      <dgm:prSet/>
      <dgm:spPr/>
      <dgm:t>
        <a:bodyPr/>
        <a:lstStyle/>
        <a:p>
          <a:r>
            <a:rPr lang="en-GB"/>
            <a:t>Sustainability Impacts</a:t>
          </a:r>
          <a:endParaRPr lang="en-US"/>
        </a:p>
      </dgm:t>
    </dgm:pt>
    <dgm:pt modelId="{B37D8FBB-C713-4B21-A5A5-B376A9135822}" type="parTrans" cxnId="{19C5FB47-8A58-4E12-9533-60C9185F88AC}">
      <dgm:prSet/>
      <dgm:spPr/>
      <dgm:t>
        <a:bodyPr/>
        <a:lstStyle/>
        <a:p>
          <a:endParaRPr lang="en-US"/>
        </a:p>
      </dgm:t>
    </dgm:pt>
    <dgm:pt modelId="{F96AFA30-39E3-4B66-9B86-D3C582E376F6}" type="sibTrans" cxnId="{19C5FB47-8A58-4E12-9533-60C9185F88AC}">
      <dgm:prSet/>
      <dgm:spPr/>
      <dgm:t>
        <a:bodyPr/>
        <a:lstStyle/>
        <a:p>
          <a:endParaRPr lang="en-US"/>
        </a:p>
      </dgm:t>
    </dgm:pt>
    <dgm:pt modelId="{1BD4AF46-8486-4E28-872B-4C5800D58938}">
      <dgm:prSet/>
      <dgm:spPr/>
      <dgm:t>
        <a:bodyPr/>
        <a:lstStyle/>
        <a:p>
          <a:r>
            <a:rPr lang="en-GB"/>
            <a:t>Costs</a:t>
          </a:r>
          <a:endParaRPr lang="en-US"/>
        </a:p>
      </dgm:t>
    </dgm:pt>
    <dgm:pt modelId="{D1B8243E-D1DA-4C24-A362-1E7F810EE296}" type="parTrans" cxnId="{EE7B4A9F-3BA0-44C5-8710-F9C1BD2DD723}">
      <dgm:prSet/>
      <dgm:spPr/>
      <dgm:t>
        <a:bodyPr/>
        <a:lstStyle/>
        <a:p>
          <a:endParaRPr lang="en-US"/>
        </a:p>
      </dgm:t>
    </dgm:pt>
    <dgm:pt modelId="{8917D5AA-455F-40D5-B098-A6A35530C628}" type="sibTrans" cxnId="{EE7B4A9F-3BA0-44C5-8710-F9C1BD2DD723}">
      <dgm:prSet/>
      <dgm:spPr/>
      <dgm:t>
        <a:bodyPr/>
        <a:lstStyle/>
        <a:p>
          <a:endParaRPr lang="en-US"/>
        </a:p>
      </dgm:t>
    </dgm:pt>
    <dgm:pt modelId="{CFC421AB-D057-468A-951E-FE0441628EA7}">
      <dgm:prSet/>
      <dgm:spPr/>
      <dgm:t>
        <a:bodyPr/>
        <a:lstStyle/>
        <a:p>
          <a:r>
            <a:rPr lang="en-GB"/>
            <a:t>Global Warming &amp; Climate Change</a:t>
          </a:r>
          <a:endParaRPr lang="en-US"/>
        </a:p>
      </dgm:t>
    </dgm:pt>
    <dgm:pt modelId="{E527BEA7-72BF-4351-833E-F0442AAD7D6A}" type="parTrans" cxnId="{74116607-7C0F-4501-9FD9-29408C4D2E47}">
      <dgm:prSet/>
      <dgm:spPr/>
      <dgm:t>
        <a:bodyPr/>
        <a:lstStyle/>
        <a:p>
          <a:endParaRPr lang="en-US"/>
        </a:p>
      </dgm:t>
    </dgm:pt>
    <dgm:pt modelId="{6BCABB05-96AE-4BAC-82D5-1444981DC69E}" type="sibTrans" cxnId="{74116607-7C0F-4501-9FD9-29408C4D2E47}">
      <dgm:prSet/>
      <dgm:spPr/>
      <dgm:t>
        <a:bodyPr/>
        <a:lstStyle/>
        <a:p>
          <a:endParaRPr lang="en-US"/>
        </a:p>
      </dgm:t>
    </dgm:pt>
    <dgm:pt modelId="{0695A1A7-F20A-4A70-A101-575B3DDD35BA}">
      <dgm:prSet/>
      <dgm:spPr/>
      <dgm:t>
        <a:bodyPr/>
        <a:lstStyle/>
        <a:p>
          <a:r>
            <a:rPr lang="en-GB"/>
            <a:t>Govt funding initiatives</a:t>
          </a:r>
          <a:endParaRPr lang="en-US"/>
        </a:p>
      </dgm:t>
    </dgm:pt>
    <dgm:pt modelId="{4327FA20-861A-46E1-90A1-413ADF934EDD}" type="parTrans" cxnId="{022CA6D7-1E02-40F8-AA45-384840FC7D69}">
      <dgm:prSet/>
      <dgm:spPr/>
      <dgm:t>
        <a:bodyPr/>
        <a:lstStyle/>
        <a:p>
          <a:endParaRPr lang="en-US"/>
        </a:p>
      </dgm:t>
    </dgm:pt>
    <dgm:pt modelId="{1AB68A0B-A5E2-4D69-B6C3-275B84DC58B2}" type="sibTrans" cxnId="{022CA6D7-1E02-40F8-AA45-384840FC7D69}">
      <dgm:prSet/>
      <dgm:spPr/>
      <dgm:t>
        <a:bodyPr/>
        <a:lstStyle/>
        <a:p>
          <a:endParaRPr lang="en-US"/>
        </a:p>
      </dgm:t>
    </dgm:pt>
    <dgm:pt modelId="{DA5DEE41-F871-4DE8-BDCE-56E7B74A8EEC}">
      <dgm:prSet/>
      <dgm:spPr/>
      <dgm:t>
        <a:bodyPr/>
        <a:lstStyle/>
        <a:p>
          <a:r>
            <a:rPr lang="en-GB"/>
            <a:t>Impact with Consumers</a:t>
          </a:r>
          <a:endParaRPr lang="en-US"/>
        </a:p>
      </dgm:t>
    </dgm:pt>
    <dgm:pt modelId="{6DB2701E-CCAE-47AA-98AA-36456260F634}" type="parTrans" cxnId="{77DD1294-57E1-4967-BB80-4A58D074BA71}">
      <dgm:prSet/>
      <dgm:spPr/>
      <dgm:t>
        <a:bodyPr/>
        <a:lstStyle/>
        <a:p>
          <a:endParaRPr lang="en-US"/>
        </a:p>
      </dgm:t>
    </dgm:pt>
    <dgm:pt modelId="{01C1924A-CC9C-4D07-8C7A-6DE688A0F424}" type="sibTrans" cxnId="{77DD1294-57E1-4967-BB80-4A58D074BA71}">
      <dgm:prSet/>
      <dgm:spPr/>
      <dgm:t>
        <a:bodyPr/>
        <a:lstStyle/>
        <a:p>
          <a:endParaRPr lang="en-US"/>
        </a:p>
      </dgm:t>
    </dgm:pt>
    <dgm:pt modelId="{0052589F-63CB-4DA2-B084-C9D1D5200920}" type="pres">
      <dgm:prSet presAssocID="{B887A19F-56B4-48CF-B97D-7862F5DBD438}" presName="linear" presStyleCnt="0">
        <dgm:presLayoutVars>
          <dgm:animLvl val="lvl"/>
          <dgm:resizeHandles val="exact"/>
        </dgm:presLayoutVars>
      </dgm:prSet>
      <dgm:spPr/>
    </dgm:pt>
    <dgm:pt modelId="{C7C75309-28D7-4F0A-993C-06BCCBBC4DFA}" type="pres">
      <dgm:prSet presAssocID="{8EB34344-C266-4A1D-96C6-0EDB02BC0D1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AD3C84C-8D8E-43A7-9BC8-D3A40AECE87E}" type="pres">
      <dgm:prSet presAssocID="{F96AFA30-39E3-4B66-9B86-D3C582E376F6}" presName="spacer" presStyleCnt="0"/>
      <dgm:spPr/>
    </dgm:pt>
    <dgm:pt modelId="{6ADBA1B6-FBD6-4AC4-B139-5CF8589CD31F}" type="pres">
      <dgm:prSet presAssocID="{1BD4AF46-8486-4E28-872B-4C5800D5893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D410467-E6AF-42C0-91B7-2E3862E4AD2F}" type="pres">
      <dgm:prSet presAssocID="{8917D5AA-455F-40D5-B098-A6A35530C628}" presName="spacer" presStyleCnt="0"/>
      <dgm:spPr/>
    </dgm:pt>
    <dgm:pt modelId="{C24F8B3F-1773-401B-8A55-494BB107ED68}" type="pres">
      <dgm:prSet presAssocID="{CFC421AB-D057-468A-951E-FE0441628EA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11D618E-936F-40F4-A36F-7B1AF8D50971}" type="pres">
      <dgm:prSet presAssocID="{6BCABB05-96AE-4BAC-82D5-1444981DC69E}" presName="spacer" presStyleCnt="0"/>
      <dgm:spPr/>
    </dgm:pt>
    <dgm:pt modelId="{61A89394-E8E4-441C-AC34-4462695221EE}" type="pres">
      <dgm:prSet presAssocID="{0695A1A7-F20A-4A70-A101-575B3DDD35B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DB17203-4882-48CB-8257-36C0EEDE5226}" type="pres">
      <dgm:prSet presAssocID="{1AB68A0B-A5E2-4D69-B6C3-275B84DC58B2}" presName="spacer" presStyleCnt="0"/>
      <dgm:spPr/>
    </dgm:pt>
    <dgm:pt modelId="{271572CA-783D-45E9-B156-AB3EE3D759A1}" type="pres">
      <dgm:prSet presAssocID="{DA5DEE41-F871-4DE8-BDCE-56E7B74A8EE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4116607-7C0F-4501-9FD9-29408C4D2E47}" srcId="{B887A19F-56B4-48CF-B97D-7862F5DBD438}" destId="{CFC421AB-D057-468A-951E-FE0441628EA7}" srcOrd="2" destOrd="0" parTransId="{E527BEA7-72BF-4351-833E-F0442AAD7D6A}" sibTransId="{6BCABB05-96AE-4BAC-82D5-1444981DC69E}"/>
    <dgm:cxn modelId="{476F1430-D003-4AE7-8CFC-6215E5F67FD0}" type="presOf" srcId="{1BD4AF46-8486-4E28-872B-4C5800D58938}" destId="{6ADBA1B6-FBD6-4AC4-B139-5CF8589CD31F}" srcOrd="0" destOrd="0" presId="urn:microsoft.com/office/officeart/2005/8/layout/vList2"/>
    <dgm:cxn modelId="{2B75E532-FFE6-40AE-90C0-D6377E35F363}" type="presOf" srcId="{0695A1A7-F20A-4A70-A101-575B3DDD35BA}" destId="{61A89394-E8E4-441C-AC34-4462695221EE}" srcOrd="0" destOrd="0" presId="urn:microsoft.com/office/officeart/2005/8/layout/vList2"/>
    <dgm:cxn modelId="{19C5FB47-8A58-4E12-9533-60C9185F88AC}" srcId="{B887A19F-56B4-48CF-B97D-7862F5DBD438}" destId="{8EB34344-C266-4A1D-96C6-0EDB02BC0D1D}" srcOrd="0" destOrd="0" parTransId="{B37D8FBB-C713-4B21-A5A5-B376A9135822}" sibTransId="{F96AFA30-39E3-4B66-9B86-D3C582E376F6}"/>
    <dgm:cxn modelId="{2EAB3E49-BCB9-4288-8D8F-8C116480BF6B}" type="presOf" srcId="{B887A19F-56B4-48CF-B97D-7862F5DBD438}" destId="{0052589F-63CB-4DA2-B084-C9D1D5200920}" srcOrd="0" destOrd="0" presId="urn:microsoft.com/office/officeart/2005/8/layout/vList2"/>
    <dgm:cxn modelId="{70869893-ED9D-4CFE-B2AF-396D7711B6A1}" type="presOf" srcId="{8EB34344-C266-4A1D-96C6-0EDB02BC0D1D}" destId="{C7C75309-28D7-4F0A-993C-06BCCBBC4DFA}" srcOrd="0" destOrd="0" presId="urn:microsoft.com/office/officeart/2005/8/layout/vList2"/>
    <dgm:cxn modelId="{77DD1294-57E1-4967-BB80-4A58D074BA71}" srcId="{B887A19F-56B4-48CF-B97D-7862F5DBD438}" destId="{DA5DEE41-F871-4DE8-BDCE-56E7B74A8EEC}" srcOrd="4" destOrd="0" parTransId="{6DB2701E-CCAE-47AA-98AA-36456260F634}" sibTransId="{01C1924A-CC9C-4D07-8C7A-6DE688A0F424}"/>
    <dgm:cxn modelId="{EE7B4A9F-3BA0-44C5-8710-F9C1BD2DD723}" srcId="{B887A19F-56B4-48CF-B97D-7862F5DBD438}" destId="{1BD4AF46-8486-4E28-872B-4C5800D58938}" srcOrd="1" destOrd="0" parTransId="{D1B8243E-D1DA-4C24-A362-1E7F810EE296}" sibTransId="{8917D5AA-455F-40D5-B098-A6A35530C628}"/>
    <dgm:cxn modelId="{2DA74EBB-3DF9-4E24-A92D-2320D9CD2E40}" type="presOf" srcId="{DA5DEE41-F871-4DE8-BDCE-56E7B74A8EEC}" destId="{271572CA-783D-45E9-B156-AB3EE3D759A1}" srcOrd="0" destOrd="0" presId="urn:microsoft.com/office/officeart/2005/8/layout/vList2"/>
    <dgm:cxn modelId="{022CA6D7-1E02-40F8-AA45-384840FC7D69}" srcId="{B887A19F-56B4-48CF-B97D-7862F5DBD438}" destId="{0695A1A7-F20A-4A70-A101-575B3DDD35BA}" srcOrd="3" destOrd="0" parTransId="{4327FA20-861A-46E1-90A1-413ADF934EDD}" sibTransId="{1AB68A0B-A5E2-4D69-B6C3-275B84DC58B2}"/>
    <dgm:cxn modelId="{31DD59DE-E21D-4812-AA25-66467A04EC10}" type="presOf" srcId="{CFC421AB-D057-468A-951E-FE0441628EA7}" destId="{C24F8B3F-1773-401B-8A55-494BB107ED68}" srcOrd="0" destOrd="0" presId="urn:microsoft.com/office/officeart/2005/8/layout/vList2"/>
    <dgm:cxn modelId="{D4562B0B-A49F-4D48-B0CB-C406EEFC65D9}" type="presParOf" srcId="{0052589F-63CB-4DA2-B084-C9D1D5200920}" destId="{C7C75309-28D7-4F0A-993C-06BCCBBC4DFA}" srcOrd="0" destOrd="0" presId="urn:microsoft.com/office/officeart/2005/8/layout/vList2"/>
    <dgm:cxn modelId="{507E936C-E388-4672-B629-7D96BE823902}" type="presParOf" srcId="{0052589F-63CB-4DA2-B084-C9D1D5200920}" destId="{1AD3C84C-8D8E-43A7-9BC8-D3A40AECE87E}" srcOrd="1" destOrd="0" presId="urn:microsoft.com/office/officeart/2005/8/layout/vList2"/>
    <dgm:cxn modelId="{26B01D72-7040-4DE2-8985-16CD97DCFB74}" type="presParOf" srcId="{0052589F-63CB-4DA2-B084-C9D1D5200920}" destId="{6ADBA1B6-FBD6-4AC4-B139-5CF8589CD31F}" srcOrd="2" destOrd="0" presId="urn:microsoft.com/office/officeart/2005/8/layout/vList2"/>
    <dgm:cxn modelId="{E3D70906-91FE-448F-95E1-FD3A98660C95}" type="presParOf" srcId="{0052589F-63CB-4DA2-B084-C9D1D5200920}" destId="{7D410467-E6AF-42C0-91B7-2E3862E4AD2F}" srcOrd="3" destOrd="0" presId="urn:microsoft.com/office/officeart/2005/8/layout/vList2"/>
    <dgm:cxn modelId="{39632173-828C-4133-875F-F528DCDC50D8}" type="presParOf" srcId="{0052589F-63CB-4DA2-B084-C9D1D5200920}" destId="{C24F8B3F-1773-401B-8A55-494BB107ED68}" srcOrd="4" destOrd="0" presId="urn:microsoft.com/office/officeart/2005/8/layout/vList2"/>
    <dgm:cxn modelId="{114B8694-3A56-4485-A145-B34529072EA5}" type="presParOf" srcId="{0052589F-63CB-4DA2-B084-C9D1D5200920}" destId="{F11D618E-936F-40F4-A36F-7B1AF8D50971}" srcOrd="5" destOrd="0" presId="urn:microsoft.com/office/officeart/2005/8/layout/vList2"/>
    <dgm:cxn modelId="{B0B43FE2-4062-4CA9-954F-81BA7B290F37}" type="presParOf" srcId="{0052589F-63CB-4DA2-B084-C9D1D5200920}" destId="{61A89394-E8E4-441C-AC34-4462695221EE}" srcOrd="6" destOrd="0" presId="urn:microsoft.com/office/officeart/2005/8/layout/vList2"/>
    <dgm:cxn modelId="{17CAABBD-9415-4A79-90A9-CF95214F56DC}" type="presParOf" srcId="{0052589F-63CB-4DA2-B084-C9D1D5200920}" destId="{2DB17203-4882-48CB-8257-36C0EEDE5226}" srcOrd="7" destOrd="0" presId="urn:microsoft.com/office/officeart/2005/8/layout/vList2"/>
    <dgm:cxn modelId="{65556E90-AD5D-45DB-8D2F-4650783340C8}" type="presParOf" srcId="{0052589F-63CB-4DA2-B084-C9D1D5200920}" destId="{271572CA-783D-45E9-B156-AB3EE3D759A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C5CA273-09E4-4FCE-B0B3-06036F110DDA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29D5302-7E92-416B-8E9A-F60D16C3EDF8}">
      <dgm:prSet/>
      <dgm:spPr/>
      <dgm:t>
        <a:bodyPr/>
        <a:lstStyle/>
        <a:p>
          <a:r>
            <a:rPr lang="en-GB"/>
            <a:t>Geographical</a:t>
          </a:r>
          <a:endParaRPr lang="en-US"/>
        </a:p>
      </dgm:t>
    </dgm:pt>
    <dgm:pt modelId="{FCF0B5CA-6787-43F6-AA04-8B273A56A23D}" type="parTrans" cxnId="{91F5D2D8-9B47-44B4-98F2-5AD70AF5F915}">
      <dgm:prSet/>
      <dgm:spPr/>
      <dgm:t>
        <a:bodyPr/>
        <a:lstStyle/>
        <a:p>
          <a:endParaRPr lang="en-US"/>
        </a:p>
      </dgm:t>
    </dgm:pt>
    <dgm:pt modelId="{2FCBDDFD-B04C-4F42-B00C-7596778D0288}" type="sibTrans" cxnId="{91F5D2D8-9B47-44B4-98F2-5AD70AF5F915}">
      <dgm:prSet/>
      <dgm:spPr/>
      <dgm:t>
        <a:bodyPr/>
        <a:lstStyle/>
        <a:p>
          <a:endParaRPr lang="en-US"/>
        </a:p>
      </dgm:t>
    </dgm:pt>
    <dgm:pt modelId="{0C89A530-5BC2-49DE-B5B3-948AA7D0B754}">
      <dgm:prSet/>
      <dgm:spPr/>
      <dgm:t>
        <a:bodyPr/>
        <a:lstStyle/>
        <a:p>
          <a:r>
            <a:rPr lang="en-GB"/>
            <a:t>Systematic</a:t>
          </a:r>
          <a:endParaRPr lang="en-US"/>
        </a:p>
      </dgm:t>
    </dgm:pt>
    <dgm:pt modelId="{EA92EAF3-1DFD-4C67-A96E-1E7183640D35}" type="parTrans" cxnId="{77085ADE-700C-4B7D-9FAD-C213AA4A0803}">
      <dgm:prSet/>
      <dgm:spPr/>
      <dgm:t>
        <a:bodyPr/>
        <a:lstStyle/>
        <a:p>
          <a:endParaRPr lang="en-US"/>
        </a:p>
      </dgm:t>
    </dgm:pt>
    <dgm:pt modelId="{ECF66481-A465-4925-BF9B-CF2A136F09F3}" type="sibTrans" cxnId="{77085ADE-700C-4B7D-9FAD-C213AA4A0803}">
      <dgm:prSet/>
      <dgm:spPr/>
      <dgm:t>
        <a:bodyPr/>
        <a:lstStyle/>
        <a:p>
          <a:endParaRPr lang="en-US"/>
        </a:p>
      </dgm:t>
    </dgm:pt>
    <dgm:pt modelId="{7D14E3B9-CA10-4788-8343-FB86BB6554B8}">
      <dgm:prSet/>
      <dgm:spPr/>
      <dgm:t>
        <a:bodyPr/>
        <a:lstStyle/>
        <a:p>
          <a:r>
            <a:rPr lang="en-GB"/>
            <a:t>Functional </a:t>
          </a:r>
          <a:endParaRPr lang="en-US"/>
        </a:p>
      </dgm:t>
    </dgm:pt>
    <dgm:pt modelId="{43D0CA74-84C0-43EB-8846-EED27C8416FB}" type="parTrans" cxnId="{64B32D7D-3CB1-40F6-8C77-35A8C3EDD63E}">
      <dgm:prSet/>
      <dgm:spPr/>
      <dgm:t>
        <a:bodyPr/>
        <a:lstStyle/>
        <a:p>
          <a:endParaRPr lang="en-US"/>
        </a:p>
      </dgm:t>
    </dgm:pt>
    <dgm:pt modelId="{FC738A2B-79EF-4793-A1F7-34C3F58E6035}" type="sibTrans" cxnId="{64B32D7D-3CB1-40F6-8C77-35A8C3EDD63E}">
      <dgm:prSet/>
      <dgm:spPr/>
      <dgm:t>
        <a:bodyPr/>
        <a:lstStyle/>
        <a:p>
          <a:endParaRPr lang="en-US"/>
        </a:p>
      </dgm:t>
    </dgm:pt>
    <dgm:pt modelId="{227DA8B4-D3EB-4061-AADC-6F95EE62444E}">
      <dgm:prSet/>
      <dgm:spPr/>
      <dgm:t>
        <a:bodyPr/>
        <a:lstStyle/>
        <a:p>
          <a:r>
            <a:rPr lang="en-GB"/>
            <a:t>Policy</a:t>
          </a:r>
          <a:endParaRPr lang="en-US"/>
        </a:p>
      </dgm:t>
    </dgm:pt>
    <dgm:pt modelId="{976B73C0-482B-41A7-886F-A13A012DF3E8}" type="parTrans" cxnId="{51EE1358-FDDA-4C80-A77F-EC8E21FF0A43}">
      <dgm:prSet/>
      <dgm:spPr/>
      <dgm:t>
        <a:bodyPr/>
        <a:lstStyle/>
        <a:p>
          <a:endParaRPr lang="en-US"/>
        </a:p>
      </dgm:t>
    </dgm:pt>
    <dgm:pt modelId="{3577DB7D-25BE-40F1-96C5-C8FCEA873D8A}" type="sibTrans" cxnId="{51EE1358-FDDA-4C80-A77F-EC8E21FF0A43}">
      <dgm:prSet/>
      <dgm:spPr/>
      <dgm:t>
        <a:bodyPr/>
        <a:lstStyle/>
        <a:p>
          <a:endParaRPr lang="en-US"/>
        </a:p>
      </dgm:t>
    </dgm:pt>
    <dgm:pt modelId="{49DB2BB4-D3E6-45A2-8811-6D2803CDEA9C}">
      <dgm:prSet/>
      <dgm:spPr/>
      <dgm:t>
        <a:bodyPr/>
        <a:lstStyle/>
        <a:p>
          <a:r>
            <a:rPr lang="en-GB"/>
            <a:t>Interdisciplinary </a:t>
          </a:r>
          <a:endParaRPr lang="en-US"/>
        </a:p>
      </dgm:t>
    </dgm:pt>
    <dgm:pt modelId="{F54E9F70-BE44-4931-AA79-BF0D2711CBF2}" type="parTrans" cxnId="{B2E21D85-183D-4DC0-9170-B7E50E558571}">
      <dgm:prSet/>
      <dgm:spPr/>
      <dgm:t>
        <a:bodyPr/>
        <a:lstStyle/>
        <a:p>
          <a:endParaRPr lang="en-US"/>
        </a:p>
      </dgm:t>
    </dgm:pt>
    <dgm:pt modelId="{77CCD1BC-941F-445D-A179-3EB27D6999FD}" type="sibTrans" cxnId="{B2E21D85-183D-4DC0-9170-B7E50E558571}">
      <dgm:prSet/>
      <dgm:spPr/>
      <dgm:t>
        <a:bodyPr/>
        <a:lstStyle/>
        <a:p>
          <a:endParaRPr lang="en-US"/>
        </a:p>
      </dgm:t>
    </dgm:pt>
    <dgm:pt modelId="{4F5A1F78-3029-4295-9ACF-2569E64BE385}">
      <dgm:prSet/>
      <dgm:spPr/>
      <dgm:t>
        <a:bodyPr/>
        <a:lstStyle/>
        <a:p>
          <a:r>
            <a:rPr lang="en-GB"/>
            <a:t>Vertical</a:t>
          </a:r>
          <a:endParaRPr lang="en-US"/>
        </a:p>
      </dgm:t>
    </dgm:pt>
    <dgm:pt modelId="{629336AF-B518-4308-8424-379DC5DC6611}" type="parTrans" cxnId="{560C2969-FCD5-4767-820E-635809623F5A}">
      <dgm:prSet/>
      <dgm:spPr/>
      <dgm:t>
        <a:bodyPr/>
        <a:lstStyle/>
        <a:p>
          <a:endParaRPr lang="en-US"/>
        </a:p>
      </dgm:t>
    </dgm:pt>
    <dgm:pt modelId="{9E01DA0D-7BAB-4304-9F80-91854C1EE8D3}" type="sibTrans" cxnId="{560C2969-FCD5-4767-820E-635809623F5A}">
      <dgm:prSet/>
      <dgm:spPr/>
      <dgm:t>
        <a:bodyPr/>
        <a:lstStyle/>
        <a:p>
          <a:endParaRPr lang="en-US"/>
        </a:p>
      </dgm:t>
    </dgm:pt>
    <dgm:pt modelId="{A35B98C7-5825-4BC5-A4F8-EF40AF449A1C}">
      <dgm:prSet/>
      <dgm:spPr/>
      <dgm:t>
        <a:bodyPr/>
        <a:lstStyle/>
        <a:p>
          <a:r>
            <a:rPr lang="en-GB"/>
            <a:t>Horizontal</a:t>
          </a:r>
          <a:endParaRPr lang="en-US"/>
        </a:p>
      </dgm:t>
    </dgm:pt>
    <dgm:pt modelId="{07D9BEAA-93EB-4DBC-9CA5-780BF0F000C4}" type="parTrans" cxnId="{B04EB156-3167-4C34-991B-32DBA56825AE}">
      <dgm:prSet/>
      <dgm:spPr/>
      <dgm:t>
        <a:bodyPr/>
        <a:lstStyle/>
        <a:p>
          <a:endParaRPr lang="en-US"/>
        </a:p>
      </dgm:t>
    </dgm:pt>
    <dgm:pt modelId="{87617CC8-A050-41EF-AFBA-B6F6EF06D3EB}" type="sibTrans" cxnId="{B04EB156-3167-4C34-991B-32DBA56825AE}">
      <dgm:prSet/>
      <dgm:spPr/>
      <dgm:t>
        <a:bodyPr/>
        <a:lstStyle/>
        <a:p>
          <a:endParaRPr lang="en-US"/>
        </a:p>
      </dgm:t>
    </dgm:pt>
    <dgm:pt modelId="{6EDA6AC4-7FC9-4959-AFE6-19CA87D24E08}">
      <dgm:prSet/>
      <dgm:spPr/>
      <dgm:t>
        <a:bodyPr/>
        <a:lstStyle/>
        <a:p>
          <a:r>
            <a:rPr lang="en-GB"/>
            <a:t>Spatial Planning </a:t>
          </a:r>
          <a:endParaRPr lang="en-US"/>
        </a:p>
      </dgm:t>
    </dgm:pt>
    <dgm:pt modelId="{3FFF3109-A779-412D-AE44-C1B8035DB730}" type="parTrans" cxnId="{EA7BED1E-E31D-4E2D-9243-8D9DE0B48701}">
      <dgm:prSet/>
      <dgm:spPr/>
      <dgm:t>
        <a:bodyPr/>
        <a:lstStyle/>
        <a:p>
          <a:endParaRPr lang="en-US"/>
        </a:p>
      </dgm:t>
    </dgm:pt>
    <dgm:pt modelId="{385D5944-6559-479F-ABC0-A4163DB2706F}" type="sibTrans" cxnId="{EA7BED1E-E31D-4E2D-9243-8D9DE0B48701}">
      <dgm:prSet/>
      <dgm:spPr/>
      <dgm:t>
        <a:bodyPr/>
        <a:lstStyle/>
        <a:p>
          <a:endParaRPr lang="en-US"/>
        </a:p>
      </dgm:t>
    </dgm:pt>
    <dgm:pt modelId="{DFFC00D7-193C-4C61-991B-9189167FFD15}">
      <dgm:prSet/>
      <dgm:spPr/>
      <dgm:t>
        <a:bodyPr/>
        <a:lstStyle/>
        <a:p>
          <a:r>
            <a:rPr lang="en-GB"/>
            <a:t>ST, MT &amp; LT</a:t>
          </a:r>
          <a:endParaRPr lang="en-US"/>
        </a:p>
      </dgm:t>
    </dgm:pt>
    <dgm:pt modelId="{BF2DCAFA-6B1A-40AC-8E28-6818105BA594}" type="parTrans" cxnId="{2DE61F75-1C00-4096-B8B2-4832735FA4C4}">
      <dgm:prSet/>
      <dgm:spPr/>
      <dgm:t>
        <a:bodyPr/>
        <a:lstStyle/>
        <a:p>
          <a:endParaRPr lang="en-US"/>
        </a:p>
      </dgm:t>
    </dgm:pt>
    <dgm:pt modelId="{8C20509F-769C-4537-8572-E2A313E20877}" type="sibTrans" cxnId="{2DE61F75-1C00-4096-B8B2-4832735FA4C4}">
      <dgm:prSet/>
      <dgm:spPr/>
      <dgm:t>
        <a:bodyPr/>
        <a:lstStyle/>
        <a:p>
          <a:endParaRPr lang="en-US"/>
        </a:p>
      </dgm:t>
    </dgm:pt>
    <dgm:pt modelId="{922693B8-038F-4A28-AE19-C193EC54A751}" type="pres">
      <dgm:prSet presAssocID="{0C5CA273-09E4-4FCE-B0B3-06036F110DDA}" presName="linear" presStyleCnt="0">
        <dgm:presLayoutVars>
          <dgm:animLvl val="lvl"/>
          <dgm:resizeHandles val="exact"/>
        </dgm:presLayoutVars>
      </dgm:prSet>
      <dgm:spPr/>
    </dgm:pt>
    <dgm:pt modelId="{08C9C772-7319-484B-99DF-949EDEB614E2}" type="pres">
      <dgm:prSet presAssocID="{529D5302-7E92-416B-8E9A-F60D16C3EDF8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D37D0967-3853-4AD8-A04D-B31BB256E17E}" type="pres">
      <dgm:prSet presAssocID="{2FCBDDFD-B04C-4F42-B00C-7596778D0288}" presName="spacer" presStyleCnt="0"/>
      <dgm:spPr/>
    </dgm:pt>
    <dgm:pt modelId="{B2BE2BBA-E28B-4096-BDB6-7E747F1EC3CA}" type="pres">
      <dgm:prSet presAssocID="{0C89A530-5BC2-49DE-B5B3-948AA7D0B754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9DCC6D29-ABAE-4AF6-9B5B-250B23D19B3C}" type="pres">
      <dgm:prSet presAssocID="{ECF66481-A465-4925-BF9B-CF2A136F09F3}" presName="spacer" presStyleCnt="0"/>
      <dgm:spPr/>
    </dgm:pt>
    <dgm:pt modelId="{697070C8-6674-4C74-8356-C70B9FB6C6CE}" type="pres">
      <dgm:prSet presAssocID="{7D14E3B9-CA10-4788-8343-FB86BB6554B8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983F752A-61C9-4F2F-B823-AED98BC4F579}" type="pres">
      <dgm:prSet presAssocID="{FC738A2B-79EF-4793-A1F7-34C3F58E6035}" presName="spacer" presStyleCnt="0"/>
      <dgm:spPr/>
    </dgm:pt>
    <dgm:pt modelId="{BC8567D8-BB21-4188-B1E9-4FB624661A51}" type="pres">
      <dgm:prSet presAssocID="{227DA8B4-D3EB-4061-AADC-6F95EE62444E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9EBC3F36-5A2A-4697-B616-16DDCB0A1AA5}" type="pres">
      <dgm:prSet presAssocID="{3577DB7D-25BE-40F1-96C5-C8FCEA873D8A}" presName="spacer" presStyleCnt="0"/>
      <dgm:spPr/>
    </dgm:pt>
    <dgm:pt modelId="{37D93772-880C-4FDA-9669-2DF3EBD1D0FC}" type="pres">
      <dgm:prSet presAssocID="{49DB2BB4-D3E6-45A2-8811-6D2803CDEA9C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FB458577-42EB-4A89-BD9C-A11EA604D423}" type="pres">
      <dgm:prSet presAssocID="{77CCD1BC-941F-445D-A179-3EB27D6999FD}" presName="spacer" presStyleCnt="0"/>
      <dgm:spPr/>
    </dgm:pt>
    <dgm:pt modelId="{7CCBD51C-DB85-4EE2-9B43-792BC9CF90B4}" type="pres">
      <dgm:prSet presAssocID="{4F5A1F78-3029-4295-9ACF-2569E64BE385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ABB71355-E8F5-4D7C-AB1A-2DAF69DD8AA9}" type="pres">
      <dgm:prSet presAssocID="{9E01DA0D-7BAB-4304-9F80-91854C1EE8D3}" presName="spacer" presStyleCnt="0"/>
      <dgm:spPr/>
    </dgm:pt>
    <dgm:pt modelId="{2D2085A7-ECF1-44F1-9387-059E0C86AB17}" type="pres">
      <dgm:prSet presAssocID="{A35B98C7-5825-4BC5-A4F8-EF40AF449A1C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5846AA09-B774-499E-8FFD-FD0EAB5A5FD2}" type="pres">
      <dgm:prSet presAssocID="{87617CC8-A050-41EF-AFBA-B6F6EF06D3EB}" presName="spacer" presStyleCnt="0"/>
      <dgm:spPr/>
    </dgm:pt>
    <dgm:pt modelId="{1184107F-131B-41DE-A10A-CCCBE7C6D726}" type="pres">
      <dgm:prSet presAssocID="{6EDA6AC4-7FC9-4959-AFE6-19CA87D24E08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0241E669-A276-4B72-880B-6459E5DD8838}" type="pres">
      <dgm:prSet presAssocID="{385D5944-6559-479F-ABC0-A4163DB2706F}" presName="spacer" presStyleCnt="0"/>
      <dgm:spPr/>
    </dgm:pt>
    <dgm:pt modelId="{1D964343-4669-47EA-82C1-06A74A503C18}" type="pres">
      <dgm:prSet presAssocID="{DFFC00D7-193C-4C61-991B-9189167FFD15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48777D0A-1111-4C39-96C9-53CDE9B274E4}" type="presOf" srcId="{0C5CA273-09E4-4FCE-B0B3-06036F110DDA}" destId="{922693B8-038F-4A28-AE19-C193EC54A751}" srcOrd="0" destOrd="0" presId="urn:microsoft.com/office/officeart/2005/8/layout/vList2"/>
    <dgm:cxn modelId="{EE7A0D10-7C70-4C10-BA2B-DBED897367F5}" type="presOf" srcId="{4F5A1F78-3029-4295-9ACF-2569E64BE385}" destId="{7CCBD51C-DB85-4EE2-9B43-792BC9CF90B4}" srcOrd="0" destOrd="0" presId="urn:microsoft.com/office/officeart/2005/8/layout/vList2"/>
    <dgm:cxn modelId="{EA7BED1E-E31D-4E2D-9243-8D9DE0B48701}" srcId="{0C5CA273-09E4-4FCE-B0B3-06036F110DDA}" destId="{6EDA6AC4-7FC9-4959-AFE6-19CA87D24E08}" srcOrd="7" destOrd="0" parTransId="{3FFF3109-A779-412D-AE44-C1B8035DB730}" sibTransId="{385D5944-6559-479F-ABC0-A4163DB2706F}"/>
    <dgm:cxn modelId="{A3A71C29-647E-4322-A413-02A369ADDB10}" type="presOf" srcId="{A35B98C7-5825-4BC5-A4F8-EF40AF449A1C}" destId="{2D2085A7-ECF1-44F1-9387-059E0C86AB17}" srcOrd="0" destOrd="0" presId="urn:microsoft.com/office/officeart/2005/8/layout/vList2"/>
    <dgm:cxn modelId="{D0622A45-C0FB-4CDA-A443-6687C4F86680}" type="presOf" srcId="{0C89A530-5BC2-49DE-B5B3-948AA7D0B754}" destId="{B2BE2BBA-E28B-4096-BDB6-7E747F1EC3CA}" srcOrd="0" destOrd="0" presId="urn:microsoft.com/office/officeart/2005/8/layout/vList2"/>
    <dgm:cxn modelId="{560C2969-FCD5-4767-820E-635809623F5A}" srcId="{0C5CA273-09E4-4FCE-B0B3-06036F110DDA}" destId="{4F5A1F78-3029-4295-9ACF-2569E64BE385}" srcOrd="5" destOrd="0" parTransId="{629336AF-B518-4308-8424-379DC5DC6611}" sibTransId="{9E01DA0D-7BAB-4304-9F80-91854C1EE8D3}"/>
    <dgm:cxn modelId="{2DE61F75-1C00-4096-B8B2-4832735FA4C4}" srcId="{0C5CA273-09E4-4FCE-B0B3-06036F110DDA}" destId="{DFFC00D7-193C-4C61-991B-9189167FFD15}" srcOrd="8" destOrd="0" parTransId="{BF2DCAFA-6B1A-40AC-8E28-6818105BA594}" sibTransId="{8C20509F-769C-4537-8572-E2A313E20877}"/>
    <dgm:cxn modelId="{B04EB156-3167-4C34-991B-32DBA56825AE}" srcId="{0C5CA273-09E4-4FCE-B0B3-06036F110DDA}" destId="{A35B98C7-5825-4BC5-A4F8-EF40AF449A1C}" srcOrd="6" destOrd="0" parTransId="{07D9BEAA-93EB-4DBC-9CA5-780BF0F000C4}" sibTransId="{87617CC8-A050-41EF-AFBA-B6F6EF06D3EB}"/>
    <dgm:cxn modelId="{51EE1358-FDDA-4C80-A77F-EC8E21FF0A43}" srcId="{0C5CA273-09E4-4FCE-B0B3-06036F110DDA}" destId="{227DA8B4-D3EB-4061-AADC-6F95EE62444E}" srcOrd="3" destOrd="0" parTransId="{976B73C0-482B-41A7-886F-A13A012DF3E8}" sibTransId="{3577DB7D-25BE-40F1-96C5-C8FCEA873D8A}"/>
    <dgm:cxn modelId="{64B32D7D-3CB1-40F6-8C77-35A8C3EDD63E}" srcId="{0C5CA273-09E4-4FCE-B0B3-06036F110DDA}" destId="{7D14E3B9-CA10-4788-8343-FB86BB6554B8}" srcOrd="2" destOrd="0" parTransId="{43D0CA74-84C0-43EB-8846-EED27C8416FB}" sibTransId="{FC738A2B-79EF-4793-A1F7-34C3F58E6035}"/>
    <dgm:cxn modelId="{44BC9B7D-7370-4415-BDED-C5D2DDF99AFB}" type="presOf" srcId="{529D5302-7E92-416B-8E9A-F60D16C3EDF8}" destId="{08C9C772-7319-484B-99DF-949EDEB614E2}" srcOrd="0" destOrd="0" presId="urn:microsoft.com/office/officeart/2005/8/layout/vList2"/>
    <dgm:cxn modelId="{74284280-04C4-4506-80BB-A9A508BCB0FC}" type="presOf" srcId="{6EDA6AC4-7FC9-4959-AFE6-19CA87D24E08}" destId="{1184107F-131B-41DE-A10A-CCCBE7C6D726}" srcOrd="0" destOrd="0" presId="urn:microsoft.com/office/officeart/2005/8/layout/vList2"/>
    <dgm:cxn modelId="{B2E21D85-183D-4DC0-9170-B7E50E558571}" srcId="{0C5CA273-09E4-4FCE-B0B3-06036F110DDA}" destId="{49DB2BB4-D3E6-45A2-8811-6D2803CDEA9C}" srcOrd="4" destOrd="0" parTransId="{F54E9F70-BE44-4931-AA79-BF0D2711CBF2}" sibTransId="{77CCD1BC-941F-445D-A179-3EB27D6999FD}"/>
    <dgm:cxn modelId="{DBD4AEC6-6954-49D2-9211-E415AADE7664}" type="presOf" srcId="{49DB2BB4-D3E6-45A2-8811-6D2803CDEA9C}" destId="{37D93772-880C-4FDA-9669-2DF3EBD1D0FC}" srcOrd="0" destOrd="0" presId="urn:microsoft.com/office/officeart/2005/8/layout/vList2"/>
    <dgm:cxn modelId="{D60040CE-E9E8-48A6-A245-DFA52BB54B80}" type="presOf" srcId="{7D14E3B9-CA10-4788-8343-FB86BB6554B8}" destId="{697070C8-6674-4C74-8356-C70B9FB6C6CE}" srcOrd="0" destOrd="0" presId="urn:microsoft.com/office/officeart/2005/8/layout/vList2"/>
    <dgm:cxn modelId="{91F5D2D8-9B47-44B4-98F2-5AD70AF5F915}" srcId="{0C5CA273-09E4-4FCE-B0B3-06036F110DDA}" destId="{529D5302-7E92-416B-8E9A-F60D16C3EDF8}" srcOrd="0" destOrd="0" parTransId="{FCF0B5CA-6787-43F6-AA04-8B273A56A23D}" sibTransId="{2FCBDDFD-B04C-4F42-B00C-7596778D0288}"/>
    <dgm:cxn modelId="{77085ADE-700C-4B7D-9FAD-C213AA4A0803}" srcId="{0C5CA273-09E4-4FCE-B0B3-06036F110DDA}" destId="{0C89A530-5BC2-49DE-B5B3-948AA7D0B754}" srcOrd="1" destOrd="0" parTransId="{EA92EAF3-1DFD-4C67-A96E-1E7183640D35}" sibTransId="{ECF66481-A465-4925-BF9B-CF2A136F09F3}"/>
    <dgm:cxn modelId="{8F2A60E2-36FC-49A6-8EF5-237E047A6CC9}" type="presOf" srcId="{DFFC00D7-193C-4C61-991B-9189167FFD15}" destId="{1D964343-4669-47EA-82C1-06A74A503C18}" srcOrd="0" destOrd="0" presId="urn:microsoft.com/office/officeart/2005/8/layout/vList2"/>
    <dgm:cxn modelId="{6765BDF1-1C62-4FF4-97E7-635B0B566E4D}" type="presOf" srcId="{227DA8B4-D3EB-4061-AADC-6F95EE62444E}" destId="{BC8567D8-BB21-4188-B1E9-4FB624661A51}" srcOrd="0" destOrd="0" presId="urn:microsoft.com/office/officeart/2005/8/layout/vList2"/>
    <dgm:cxn modelId="{EB3D4ED3-3E9F-4100-B33E-A1AB5844AC2F}" type="presParOf" srcId="{922693B8-038F-4A28-AE19-C193EC54A751}" destId="{08C9C772-7319-484B-99DF-949EDEB614E2}" srcOrd="0" destOrd="0" presId="urn:microsoft.com/office/officeart/2005/8/layout/vList2"/>
    <dgm:cxn modelId="{67C7C7EE-A6C8-4043-BA59-90184E9BDA21}" type="presParOf" srcId="{922693B8-038F-4A28-AE19-C193EC54A751}" destId="{D37D0967-3853-4AD8-A04D-B31BB256E17E}" srcOrd="1" destOrd="0" presId="urn:microsoft.com/office/officeart/2005/8/layout/vList2"/>
    <dgm:cxn modelId="{F13AC015-054D-4401-8510-EC276D3CC26E}" type="presParOf" srcId="{922693B8-038F-4A28-AE19-C193EC54A751}" destId="{B2BE2BBA-E28B-4096-BDB6-7E747F1EC3CA}" srcOrd="2" destOrd="0" presId="urn:microsoft.com/office/officeart/2005/8/layout/vList2"/>
    <dgm:cxn modelId="{66A87759-C5C5-4FE3-B701-A835C382E4F6}" type="presParOf" srcId="{922693B8-038F-4A28-AE19-C193EC54A751}" destId="{9DCC6D29-ABAE-4AF6-9B5B-250B23D19B3C}" srcOrd="3" destOrd="0" presId="urn:microsoft.com/office/officeart/2005/8/layout/vList2"/>
    <dgm:cxn modelId="{A5AFEC58-1CC7-4C59-9299-545B6BA18974}" type="presParOf" srcId="{922693B8-038F-4A28-AE19-C193EC54A751}" destId="{697070C8-6674-4C74-8356-C70B9FB6C6CE}" srcOrd="4" destOrd="0" presId="urn:microsoft.com/office/officeart/2005/8/layout/vList2"/>
    <dgm:cxn modelId="{B1C6CAA5-2E1F-4BD4-AC7B-F1B9F370F4FA}" type="presParOf" srcId="{922693B8-038F-4A28-AE19-C193EC54A751}" destId="{983F752A-61C9-4F2F-B823-AED98BC4F579}" srcOrd="5" destOrd="0" presId="urn:microsoft.com/office/officeart/2005/8/layout/vList2"/>
    <dgm:cxn modelId="{0E99958F-7C8D-45CA-9745-C4BFA8BC032A}" type="presParOf" srcId="{922693B8-038F-4A28-AE19-C193EC54A751}" destId="{BC8567D8-BB21-4188-B1E9-4FB624661A51}" srcOrd="6" destOrd="0" presId="urn:microsoft.com/office/officeart/2005/8/layout/vList2"/>
    <dgm:cxn modelId="{5845D1DF-2743-4C9C-872F-30502D881C09}" type="presParOf" srcId="{922693B8-038F-4A28-AE19-C193EC54A751}" destId="{9EBC3F36-5A2A-4697-B616-16DDCB0A1AA5}" srcOrd="7" destOrd="0" presId="urn:microsoft.com/office/officeart/2005/8/layout/vList2"/>
    <dgm:cxn modelId="{EB633EAE-D1C5-4D00-8334-22FCE52E354A}" type="presParOf" srcId="{922693B8-038F-4A28-AE19-C193EC54A751}" destId="{37D93772-880C-4FDA-9669-2DF3EBD1D0FC}" srcOrd="8" destOrd="0" presId="urn:microsoft.com/office/officeart/2005/8/layout/vList2"/>
    <dgm:cxn modelId="{CB171606-940A-49FF-BDD9-17E25487A694}" type="presParOf" srcId="{922693B8-038F-4A28-AE19-C193EC54A751}" destId="{FB458577-42EB-4A89-BD9C-A11EA604D423}" srcOrd="9" destOrd="0" presId="urn:microsoft.com/office/officeart/2005/8/layout/vList2"/>
    <dgm:cxn modelId="{8CEA3961-1945-4C9A-A198-3874E4F93976}" type="presParOf" srcId="{922693B8-038F-4A28-AE19-C193EC54A751}" destId="{7CCBD51C-DB85-4EE2-9B43-792BC9CF90B4}" srcOrd="10" destOrd="0" presId="urn:microsoft.com/office/officeart/2005/8/layout/vList2"/>
    <dgm:cxn modelId="{D35423DC-9F53-4E1F-9BCF-08E5E5B6D440}" type="presParOf" srcId="{922693B8-038F-4A28-AE19-C193EC54A751}" destId="{ABB71355-E8F5-4D7C-AB1A-2DAF69DD8AA9}" srcOrd="11" destOrd="0" presId="urn:microsoft.com/office/officeart/2005/8/layout/vList2"/>
    <dgm:cxn modelId="{27695931-7B3F-4EC8-AE39-01FDE4F56C4C}" type="presParOf" srcId="{922693B8-038F-4A28-AE19-C193EC54A751}" destId="{2D2085A7-ECF1-44F1-9387-059E0C86AB17}" srcOrd="12" destOrd="0" presId="urn:microsoft.com/office/officeart/2005/8/layout/vList2"/>
    <dgm:cxn modelId="{6F9BF548-A574-48EA-96F7-D402658F066B}" type="presParOf" srcId="{922693B8-038F-4A28-AE19-C193EC54A751}" destId="{5846AA09-B774-499E-8FFD-FD0EAB5A5FD2}" srcOrd="13" destOrd="0" presId="urn:microsoft.com/office/officeart/2005/8/layout/vList2"/>
    <dgm:cxn modelId="{4463260D-3A96-43FC-8CAE-615107A5465F}" type="presParOf" srcId="{922693B8-038F-4A28-AE19-C193EC54A751}" destId="{1184107F-131B-41DE-A10A-CCCBE7C6D726}" srcOrd="14" destOrd="0" presId="urn:microsoft.com/office/officeart/2005/8/layout/vList2"/>
    <dgm:cxn modelId="{9589493D-8B91-4736-B096-650C9B8F9B7C}" type="presParOf" srcId="{922693B8-038F-4A28-AE19-C193EC54A751}" destId="{0241E669-A276-4B72-880B-6459E5DD8838}" srcOrd="15" destOrd="0" presId="urn:microsoft.com/office/officeart/2005/8/layout/vList2"/>
    <dgm:cxn modelId="{F916BA05-A7E1-4930-9F97-D3FA61FC83AC}" type="presParOf" srcId="{922693B8-038F-4A28-AE19-C193EC54A751}" destId="{1D964343-4669-47EA-82C1-06A74A503C18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05262B-1AA7-46CB-BCC1-4D50736E3275}">
      <dsp:nvSpPr>
        <dsp:cNvPr id="0" name=""/>
        <dsp:cNvSpPr/>
      </dsp:nvSpPr>
      <dsp:spPr>
        <a:xfrm>
          <a:off x="0" y="96709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Increasingly volatile &amp; uncertain economic environment</a:t>
          </a:r>
          <a:endParaRPr lang="en-US" sz="2500" kern="1200"/>
        </a:p>
      </dsp:txBody>
      <dsp:txXfrm>
        <a:off x="48547" y="145256"/>
        <a:ext cx="6569739" cy="897406"/>
      </dsp:txXfrm>
    </dsp:sp>
    <dsp:sp modelId="{C0EBFE2D-05CB-4182-9749-9A0413AF6231}">
      <dsp:nvSpPr>
        <dsp:cNvPr id="0" name=""/>
        <dsp:cNvSpPr/>
      </dsp:nvSpPr>
      <dsp:spPr>
        <a:xfrm>
          <a:off x="0" y="1163209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Need to plan flexibly</a:t>
          </a:r>
          <a:endParaRPr lang="en-US" sz="2500" kern="1200"/>
        </a:p>
      </dsp:txBody>
      <dsp:txXfrm>
        <a:off x="48547" y="1211756"/>
        <a:ext cx="6569739" cy="897406"/>
      </dsp:txXfrm>
    </dsp:sp>
    <dsp:sp modelId="{B528A188-1F43-4805-85FF-44D6C2E11E5C}">
      <dsp:nvSpPr>
        <dsp:cNvPr id="0" name=""/>
        <dsp:cNvSpPr/>
      </dsp:nvSpPr>
      <dsp:spPr>
        <a:xfrm>
          <a:off x="0" y="2229710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Risk of economic crisis or terrorism</a:t>
          </a:r>
          <a:endParaRPr lang="en-US" sz="2500" kern="1200"/>
        </a:p>
      </dsp:txBody>
      <dsp:txXfrm>
        <a:off x="48547" y="2278257"/>
        <a:ext cx="6569739" cy="897406"/>
      </dsp:txXfrm>
    </dsp:sp>
    <dsp:sp modelId="{108133D8-F2E6-4C07-9259-9D94B6151006}">
      <dsp:nvSpPr>
        <dsp:cNvPr id="0" name=""/>
        <dsp:cNvSpPr/>
      </dsp:nvSpPr>
      <dsp:spPr>
        <a:xfrm>
          <a:off x="0" y="3296210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Destinations need Strategic Plans based on alternative economic scenarios </a:t>
          </a:r>
          <a:endParaRPr lang="en-US" sz="2500" kern="1200"/>
        </a:p>
      </dsp:txBody>
      <dsp:txXfrm>
        <a:off x="48547" y="3344757"/>
        <a:ext cx="6569739" cy="897406"/>
      </dsp:txXfrm>
    </dsp:sp>
    <dsp:sp modelId="{AD9F822F-9078-4C01-B14C-F620B440C36B}">
      <dsp:nvSpPr>
        <dsp:cNvPr id="0" name=""/>
        <dsp:cNvSpPr/>
      </dsp:nvSpPr>
      <dsp:spPr>
        <a:xfrm>
          <a:off x="0" y="4362710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Need for Contingency Plans for responding to unexpected!</a:t>
          </a:r>
          <a:endParaRPr lang="en-US" sz="2500" kern="1200"/>
        </a:p>
      </dsp:txBody>
      <dsp:txXfrm>
        <a:off x="48547" y="4411257"/>
        <a:ext cx="6569739" cy="8974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C75309-28D7-4F0A-993C-06BCCBBC4DFA}">
      <dsp:nvSpPr>
        <dsp:cNvPr id="0" name=""/>
        <dsp:cNvSpPr/>
      </dsp:nvSpPr>
      <dsp:spPr>
        <a:xfrm>
          <a:off x="0" y="426672"/>
          <a:ext cx="6666833" cy="83947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Sustainability Impacts</a:t>
          </a:r>
          <a:endParaRPr lang="en-US" sz="3500" kern="1200"/>
        </a:p>
      </dsp:txBody>
      <dsp:txXfrm>
        <a:off x="40980" y="467652"/>
        <a:ext cx="6584873" cy="757514"/>
      </dsp:txXfrm>
    </dsp:sp>
    <dsp:sp modelId="{6ADBA1B6-FBD6-4AC4-B139-5CF8589CD31F}">
      <dsp:nvSpPr>
        <dsp:cNvPr id="0" name=""/>
        <dsp:cNvSpPr/>
      </dsp:nvSpPr>
      <dsp:spPr>
        <a:xfrm>
          <a:off x="0" y="1366947"/>
          <a:ext cx="6666833" cy="839474"/>
        </a:xfrm>
        <a:prstGeom prst="roundRect">
          <a:avLst/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Costs</a:t>
          </a:r>
          <a:endParaRPr lang="en-US" sz="3500" kern="1200"/>
        </a:p>
      </dsp:txBody>
      <dsp:txXfrm>
        <a:off x="40980" y="1407927"/>
        <a:ext cx="6584873" cy="757514"/>
      </dsp:txXfrm>
    </dsp:sp>
    <dsp:sp modelId="{C24F8B3F-1773-401B-8A55-494BB107ED68}">
      <dsp:nvSpPr>
        <dsp:cNvPr id="0" name=""/>
        <dsp:cNvSpPr/>
      </dsp:nvSpPr>
      <dsp:spPr>
        <a:xfrm>
          <a:off x="0" y="2307222"/>
          <a:ext cx="6666833" cy="839474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Global Warming &amp; Climate Change</a:t>
          </a:r>
          <a:endParaRPr lang="en-US" sz="3500" kern="1200"/>
        </a:p>
      </dsp:txBody>
      <dsp:txXfrm>
        <a:off x="40980" y="2348202"/>
        <a:ext cx="6584873" cy="757514"/>
      </dsp:txXfrm>
    </dsp:sp>
    <dsp:sp modelId="{61A89394-E8E4-441C-AC34-4462695221EE}">
      <dsp:nvSpPr>
        <dsp:cNvPr id="0" name=""/>
        <dsp:cNvSpPr/>
      </dsp:nvSpPr>
      <dsp:spPr>
        <a:xfrm>
          <a:off x="0" y="3247497"/>
          <a:ext cx="6666833" cy="839474"/>
        </a:xfrm>
        <a:prstGeom prst="roundRect">
          <a:avLst/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Govt funding initiatives</a:t>
          </a:r>
          <a:endParaRPr lang="en-US" sz="3500" kern="1200"/>
        </a:p>
      </dsp:txBody>
      <dsp:txXfrm>
        <a:off x="40980" y="3288477"/>
        <a:ext cx="6584873" cy="757514"/>
      </dsp:txXfrm>
    </dsp:sp>
    <dsp:sp modelId="{271572CA-783D-45E9-B156-AB3EE3D759A1}">
      <dsp:nvSpPr>
        <dsp:cNvPr id="0" name=""/>
        <dsp:cNvSpPr/>
      </dsp:nvSpPr>
      <dsp:spPr>
        <a:xfrm>
          <a:off x="0" y="4187772"/>
          <a:ext cx="6666833" cy="839474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Impact with Consumers</a:t>
          </a:r>
          <a:endParaRPr lang="en-US" sz="3500" kern="1200"/>
        </a:p>
      </dsp:txBody>
      <dsp:txXfrm>
        <a:off x="40980" y="4228752"/>
        <a:ext cx="6584873" cy="7575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C9C772-7319-484B-99DF-949EDEB614E2}">
      <dsp:nvSpPr>
        <dsp:cNvPr id="0" name=""/>
        <dsp:cNvSpPr/>
      </dsp:nvSpPr>
      <dsp:spPr>
        <a:xfrm>
          <a:off x="0" y="99004"/>
          <a:ext cx="6666833" cy="52767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Geographical</a:t>
          </a:r>
          <a:endParaRPr lang="en-US" sz="2200" kern="1200"/>
        </a:p>
      </dsp:txBody>
      <dsp:txXfrm>
        <a:off x="25759" y="124763"/>
        <a:ext cx="6615315" cy="476152"/>
      </dsp:txXfrm>
    </dsp:sp>
    <dsp:sp modelId="{B2BE2BBA-E28B-4096-BDB6-7E747F1EC3CA}">
      <dsp:nvSpPr>
        <dsp:cNvPr id="0" name=""/>
        <dsp:cNvSpPr/>
      </dsp:nvSpPr>
      <dsp:spPr>
        <a:xfrm>
          <a:off x="0" y="690034"/>
          <a:ext cx="6666833" cy="527670"/>
        </a:xfrm>
        <a:prstGeom prst="roundRect">
          <a:avLst/>
        </a:prstGeom>
        <a:gradFill rotWithShape="0">
          <a:gsLst>
            <a:gs pos="0">
              <a:schemeClr val="accent5">
                <a:hueOff val="-844818"/>
                <a:satOff val="-2177"/>
                <a:lumOff val="-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44818"/>
                <a:satOff val="-2177"/>
                <a:lumOff val="-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44818"/>
                <a:satOff val="-2177"/>
                <a:lumOff val="-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Systematic</a:t>
          </a:r>
          <a:endParaRPr lang="en-US" sz="2200" kern="1200"/>
        </a:p>
      </dsp:txBody>
      <dsp:txXfrm>
        <a:off x="25759" y="715793"/>
        <a:ext cx="6615315" cy="476152"/>
      </dsp:txXfrm>
    </dsp:sp>
    <dsp:sp modelId="{697070C8-6674-4C74-8356-C70B9FB6C6CE}">
      <dsp:nvSpPr>
        <dsp:cNvPr id="0" name=""/>
        <dsp:cNvSpPr/>
      </dsp:nvSpPr>
      <dsp:spPr>
        <a:xfrm>
          <a:off x="0" y="1281064"/>
          <a:ext cx="6666833" cy="527670"/>
        </a:xfrm>
        <a:prstGeom prst="roundRect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Functional </a:t>
          </a:r>
          <a:endParaRPr lang="en-US" sz="2200" kern="1200"/>
        </a:p>
      </dsp:txBody>
      <dsp:txXfrm>
        <a:off x="25759" y="1306823"/>
        <a:ext cx="6615315" cy="476152"/>
      </dsp:txXfrm>
    </dsp:sp>
    <dsp:sp modelId="{BC8567D8-BB21-4188-B1E9-4FB624661A51}">
      <dsp:nvSpPr>
        <dsp:cNvPr id="0" name=""/>
        <dsp:cNvSpPr/>
      </dsp:nvSpPr>
      <dsp:spPr>
        <a:xfrm>
          <a:off x="0" y="1872094"/>
          <a:ext cx="6666833" cy="527670"/>
        </a:xfrm>
        <a:prstGeom prst="roundRect">
          <a:avLst/>
        </a:prstGeom>
        <a:gradFill rotWithShape="0">
          <a:gsLst>
            <a:gs pos="0">
              <a:schemeClr val="accent5">
                <a:hueOff val="-2534453"/>
                <a:satOff val="-6532"/>
                <a:lumOff val="-44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534453"/>
                <a:satOff val="-6532"/>
                <a:lumOff val="-44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534453"/>
                <a:satOff val="-6532"/>
                <a:lumOff val="-44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Policy</a:t>
          </a:r>
          <a:endParaRPr lang="en-US" sz="2200" kern="1200"/>
        </a:p>
      </dsp:txBody>
      <dsp:txXfrm>
        <a:off x="25759" y="1897853"/>
        <a:ext cx="6615315" cy="476152"/>
      </dsp:txXfrm>
    </dsp:sp>
    <dsp:sp modelId="{37D93772-880C-4FDA-9669-2DF3EBD1D0FC}">
      <dsp:nvSpPr>
        <dsp:cNvPr id="0" name=""/>
        <dsp:cNvSpPr/>
      </dsp:nvSpPr>
      <dsp:spPr>
        <a:xfrm>
          <a:off x="0" y="2463125"/>
          <a:ext cx="6666833" cy="527670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Interdisciplinary </a:t>
          </a:r>
          <a:endParaRPr lang="en-US" sz="2200" kern="1200"/>
        </a:p>
      </dsp:txBody>
      <dsp:txXfrm>
        <a:off x="25759" y="2488884"/>
        <a:ext cx="6615315" cy="476152"/>
      </dsp:txXfrm>
    </dsp:sp>
    <dsp:sp modelId="{7CCBD51C-DB85-4EE2-9B43-792BC9CF90B4}">
      <dsp:nvSpPr>
        <dsp:cNvPr id="0" name=""/>
        <dsp:cNvSpPr/>
      </dsp:nvSpPr>
      <dsp:spPr>
        <a:xfrm>
          <a:off x="0" y="3054155"/>
          <a:ext cx="6666833" cy="527670"/>
        </a:xfrm>
        <a:prstGeom prst="roundRect">
          <a:avLst/>
        </a:prstGeom>
        <a:gradFill rotWithShape="0">
          <a:gsLst>
            <a:gs pos="0">
              <a:schemeClr val="accent5">
                <a:hueOff val="-4224089"/>
                <a:satOff val="-10887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224089"/>
                <a:satOff val="-10887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224089"/>
                <a:satOff val="-10887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Vertical</a:t>
          </a:r>
          <a:endParaRPr lang="en-US" sz="2200" kern="1200"/>
        </a:p>
      </dsp:txBody>
      <dsp:txXfrm>
        <a:off x="25759" y="3079914"/>
        <a:ext cx="6615315" cy="476152"/>
      </dsp:txXfrm>
    </dsp:sp>
    <dsp:sp modelId="{2D2085A7-ECF1-44F1-9387-059E0C86AB17}">
      <dsp:nvSpPr>
        <dsp:cNvPr id="0" name=""/>
        <dsp:cNvSpPr/>
      </dsp:nvSpPr>
      <dsp:spPr>
        <a:xfrm>
          <a:off x="0" y="3645185"/>
          <a:ext cx="6666833" cy="527670"/>
        </a:xfrm>
        <a:prstGeom prst="roundRect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Horizontal</a:t>
          </a:r>
          <a:endParaRPr lang="en-US" sz="2200" kern="1200"/>
        </a:p>
      </dsp:txBody>
      <dsp:txXfrm>
        <a:off x="25759" y="3670944"/>
        <a:ext cx="6615315" cy="476152"/>
      </dsp:txXfrm>
    </dsp:sp>
    <dsp:sp modelId="{1184107F-131B-41DE-A10A-CCCBE7C6D726}">
      <dsp:nvSpPr>
        <dsp:cNvPr id="0" name=""/>
        <dsp:cNvSpPr/>
      </dsp:nvSpPr>
      <dsp:spPr>
        <a:xfrm>
          <a:off x="0" y="4236215"/>
          <a:ext cx="6666833" cy="527670"/>
        </a:xfrm>
        <a:prstGeom prst="roundRect">
          <a:avLst/>
        </a:prstGeom>
        <a:gradFill rotWithShape="0">
          <a:gsLst>
            <a:gs pos="0">
              <a:schemeClr val="accent5">
                <a:hueOff val="-5913725"/>
                <a:satOff val="-15242"/>
                <a:lumOff val="-1029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913725"/>
                <a:satOff val="-15242"/>
                <a:lumOff val="-1029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913725"/>
                <a:satOff val="-15242"/>
                <a:lumOff val="-1029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Spatial Planning </a:t>
          </a:r>
          <a:endParaRPr lang="en-US" sz="2200" kern="1200"/>
        </a:p>
      </dsp:txBody>
      <dsp:txXfrm>
        <a:off x="25759" y="4261974"/>
        <a:ext cx="6615315" cy="476152"/>
      </dsp:txXfrm>
    </dsp:sp>
    <dsp:sp modelId="{1D964343-4669-47EA-82C1-06A74A503C18}">
      <dsp:nvSpPr>
        <dsp:cNvPr id="0" name=""/>
        <dsp:cNvSpPr/>
      </dsp:nvSpPr>
      <dsp:spPr>
        <a:xfrm>
          <a:off x="0" y="4827245"/>
          <a:ext cx="6666833" cy="52767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ST, MT &amp; LT</a:t>
          </a:r>
          <a:endParaRPr lang="en-US" sz="2200" kern="1200"/>
        </a:p>
      </dsp:txBody>
      <dsp:txXfrm>
        <a:off x="25759" y="4853004"/>
        <a:ext cx="6615315" cy="476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BMTP6003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49408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Destination &amp;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Resort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82638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Destination Developments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 </a:t>
            </a:r>
            <a:r>
              <a:rPr lang="en-GB" sz="3700" b="1"/>
              <a:t>Today’s Session - Understanding Global Destinations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Introduction</a:t>
            </a:r>
          </a:p>
          <a:p>
            <a:r>
              <a:rPr lang="en-GB" sz="2000"/>
              <a:t>Destination Definitions</a:t>
            </a:r>
          </a:p>
          <a:p>
            <a:r>
              <a:rPr lang="en-GB" sz="2000"/>
              <a:t>Destination Development</a:t>
            </a:r>
          </a:p>
          <a:p>
            <a:r>
              <a:rPr lang="en-GB" sz="2000"/>
              <a:t>Destination Geography</a:t>
            </a:r>
          </a:p>
          <a:p>
            <a:r>
              <a:rPr lang="en-GB" sz="2000"/>
              <a:t>Destination Concepts</a:t>
            </a:r>
          </a:p>
          <a:p>
            <a:r>
              <a:rPr lang="en-GB" sz="2000"/>
              <a:t>Destination Typologies</a:t>
            </a:r>
          </a:p>
          <a:p>
            <a:r>
              <a:rPr lang="en-GB" sz="2000"/>
              <a:t>Destination Impacts</a:t>
            </a:r>
          </a:p>
          <a:p>
            <a:r>
              <a:rPr lang="en-GB" sz="2000"/>
              <a:t>Over Tourism</a:t>
            </a:r>
          </a:p>
          <a:p>
            <a:r>
              <a:rPr lang="en-GB" sz="2000"/>
              <a:t>Sustainable Destinations</a:t>
            </a:r>
          </a:p>
          <a:p>
            <a:endParaRPr lang="en-GB" sz="2000"/>
          </a:p>
          <a:p>
            <a:endParaRPr lang="en-GB" sz="2000"/>
          </a:p>
        </p:txBody>
      </p:sp>
      <p:pic>
        <p:nvPicPr>
          <p:cNvPr id="5" name="Picture 4" descr="Colourful houses">
            <a:extLst>
              <a:ext uri="{FF2B5EF4-FFF2-40B4-BE49-F238E27FC236}">
                <a16:creationId xmlns:a16="http://schemas.microsoft.com/office/drawing/2014/main" id="{CEB30C01-54AC-1F04-9A57-B1B72F8790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76" r="22367" b="-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E1460-91B8-59B1-039A-A4F7AA59A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How to Define a Destination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3AAC6-086B-BD2C-9A02-17E3D3F17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600"/>
              <a:t>“Country, state, region, city or town which is marketed or markets itself as a place for tourists to visit” Beirman (2003)</a:t>
            </a:r>
          </a:p>
          <a:p>
            <a:endParaRPr lang="en-GB" sz="1600"/>
          </a:p>
          <a:p>
            <a:pPr marL="0" indent="0">
              <a:buNone/>
            </a:pPr>
            <a:r>
              <a:rPr lang="en-GB" sz="1600"/>
              <a:t>Issues </a:t>
            </a:r>
          </a:p>
          <a:p>
            <a:pPr marL="0" indent="0">
              <a:buNone/>
            </a:pPr>
            <a:r>
              <a:rPr lang="en-GB" sz="1600"/>
              <a:t>Geographic</a:t>
            </a:r>
          </a:p>
          <a:p>
            <a:pPr marL="0" indent="0">
              <a:buNone/>
            </a:pPr>
            <a:r>
              <a:rPr lang="en-GB" sz="1600"/>
              <a:t>Product</a:t>
            </a:r>
          </a:p>
          <a:p>
            <a:pPr marL="0" indent="0">
              <a:buNone/>
            </a:pPr>
            <a:r>
              <a:rPr lang="en-GB" sz="1600"/>
              <a:t>Marketing</a:t>
            </a:r>
          </a:p>
          <a:p>
            <a:pPr marL="0" indent="0">
              <a:buNone/>
            </a:pPr>
            <a:r>
              <a:rPr lang="en-GB" sz="1600"/>
              <a:t>Consumers</a:t>
            </a:r>
          </a:p>
          <a:p>
            <a:pPr marL="0" indent="0">
              <a:buNone/>
            </a:pPr>
            <a:r>
              <a:rPr lang="en-GB" sz="1600"/>
              <a:t>Mature Destinations – Consider Butler’s Talc Model </a:t>
            </a:r>
          </a:p>
          <a:p>
            <a:pPr marL="0" indent="0">
              <a:buNone/>
            </a:pPr>
            <a:r>
              <a:rPr lang="en-GB" sz="1600"/>
              <a:t>Massification, Loss of Prestige, Competition</a:t>
            </a:r>
          </a:p>
          <a:p>
            <a:endParaRPr lang="en-GB" sz="1600"/>
          </a:p>
        </p:txBody>
      </p:sp>
      <p:pic>
        <p:nvPicPr>
          <p:cNvPr id="5" name="Picture 4" descr="Pins in a map">
            <a:extLst>
              <a:ext uri="{FF2B5EF4-FFF2-40B4-BE49-F238E27FC236}">
                <a16:creationId xmlns:a16="http://schemas.microsoft.com/office/drawing/2014/main" id="{F5C90583-FB05-4EBE-A992-56A0C32625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38" r="19361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041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819C8-A5AE-668B-2F5C-4EF552AF4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Definition Concepts – Systematic Approaches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F4E66-69F3-B9F0-8D87-673C681BE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GB" sz="2000"/>
              <a:t>Difficult to define</a:t>
            </a:r>
          </a:p>
          <a:p>
            <a:r>
              <a:rPr lang="en-GB" sz="2000"/>
              <a:t>Consumption Patterns</a:t>
            </a:r>
          </a:p>
          <a:p>
            <a:r>
              <a:rPr lang="en-GB" sz="2000"/>
              <a:t>Geographical Space </a:t>
            </a:r>
          </a:p>
          <a:p>
            <a:r>
              <a:rPr lang="en-GB" sz="2000"/>
              <a:t>A cluster of Tourism Resources</a:t>
            </a:r>
          </a:p>
          <a:p>
            <a:r>
              <a:rPr lang="en-GB" sz="2000"/>
              <a:t>May not have a political boundary</a:t>
            </a:r>
          </a:p>
          <a:p>
            <a:r>
              <a:rPr lang="en-GB" sz="2000"/>
              <a:t>Resources &amp; Attractions</a:t>
            </a:r>
          </a:p>
          <a:p>
            <a:r>
              <a:rPr lang="en-GB" sz="2000"/>
              <a:t>Infrastructure, Service Providers, Support Sectors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86DE36-CB1D-4A89-F042-B00C6ADE9D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71" r="2841" b="-445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967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ailroad extending through the desert">
            <a:extLst>
              <a:ext uri="{FF2B5EF4-FFF2-40B4-BE49-F238E27FC236}">
                <a16:creationId xmlns:a16="http://schemas.microsoft.com/office/drawing/2014/main" id="{102D649C-2A7C-40CE-688F-C36B075229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89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2B0F77-B089-7BEC-C111-740C6EAE3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Understanding Destinations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B143A8-3BE6-484B-8089-AC4618A62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1900"/>
              <a:t>Destination as a part of a political boundary - Darling Harbour, Sydney</a:t>
            </a:r>
          </a:p>
          <a:p>
            <a:r>
              <a:rPr lang="en-GB" sz="1900"/>
              <a:t>Destination as a political boundary - Las Vegas</a:t>
            </a:r>
          </a:p>
          <a:p>
            <a:r>
              <a:rPr lang="en-GB" sz="1900"/>
              <a:t>Destination across political boundaries - The Alps</a:t>
            </a:r>
          </a:p>
          <a:p>
            <a:r>
              <a:rPr lang="en-GB" sz="1900"/>
              <a:t>OR </a:t>
            </a:r>
          </a:p>
          <a:p>
            <a:r>
              <a:rPr lang="en-GB" sz="1900"/>
              <a:t>Destination as the location travelled to - therefore effected by travel patterns but they tend to operate on administrative boundaries which limits conceptualization</a:t>
            </a:r>
          </a:p>
          <a:p>
            <a:r>
              <a:rPr lang="en-GB" sz="1900"/>
              <a:t>Conceptualisation need to be flexible</a:t>
            </a: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428739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73F2EF-6C52-5971-03CB-BCDACA6AA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291548"/>
            <a:ext cx="5334197" cy="1139687"/>
          </a:xfrm>
        </p:spPr>
        <p:txBody>
          <a:bodyPr anchor="ctr">
            <a:normAutofit/>
          </a:bodyPr>
          <a:lstStyle/>
          <a:p>
            <a:r>
              <a:rPr lang="en-GB" sz="4000" dirty="0"/>
              <a:t>Destination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9EAD0-843C-5249-A2F2-36CD7283D9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1530626"/>
            <a:ext cx="5334197" cy="4709453"/>
          </a:xfrm>
        </p:spPr>
        <p:txBody>
          <a:bodyPr anchor="ctr">
            <a:normAutofit/>
          </a:bodyPr>
          <a:lstStyle/>
          <a:p>
            <a:r>
              <a:rPr lang="en-GB" sz="2000" dirty="0"/>
              <a:t>Geographical Elements - Travel - Physical Factors creating pull factors for temporary goals</a:t>
            </a:r>
          </a:p>
          <a:p>
            <a:endParaRPr lang="en-GB" sz="2000" dirty="0"/>
          </a:p>
          <a:p>
            <a:r>
              <a:rPr lang="en-GB" sz="2000" dirty="0"/>
              <a:t>Tourists - Comprehensive system to create the visitor experience so Tourism can enrich the Visitor Experience  OR Tourists can help improve the Tourism environment </a:t>
            </a:r>
          </a:p>
          <a:p>
            <a:endParaRPr lang="en-GB" sz="2000" dirty="0"/>
          </a:p>
          <a:p>
            <a:r>
              <a:rPr lang="en-GB" sz="2000" dirty="0"/>
              <a:t>Tourism Industry - Stakeholders (Businesses &amp; Organisations who help promote Tourism Product - Tour Operators, Travel Agent, Hospitality, Attractions - Primary Trade </a:t>
            </a:r>
          </a:p>
          <a:p>
            <a:endParaRPr lang="en-GB" sz="2000" dirty="0"/>
          </a:p>
        </p:txBody>
      </p:sp>
      <p:pic>
        <p:nvPicPr>
          <p:cNvPr id="5" name="Picture 4" descr="World map with flight paths">
            <a:extLst>
              <a:ext uri="{FF2B5EF4-FFF2-40B4-BE49-F238E27FC236}">
                <a16:creationId xmlns:a16="http://schemas.microsoft.com/office/drawing/2014/main" id="{269E2F88-38A1-4D24-F917-1917414C0F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777" r="27223" b="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713933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D35A9D-5F90-EF66-AEEF-553818D95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Destination &amp; Resort Typologies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F568A-0B8B-EC9E-89F5-40DE343C7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US" sz="1400"/>
              <a:t>COASTAL AREAS</a:t>
            </a:r>
          </a:p>
          <a:p>
            <a:r>
              <a:rPr lang="en-US" sz="1400"/>
              <a:t>ISLANDS</a:t>
            </a:r>
          </a:p>
          <a:p>
            <a:r>
              <a:rPr lang="en-US" sz="1400"/>
              <a:t>COUNTRYSIDE AREAS</a:t>
            </a:r>
          </a:p>
          <a:p>
            <a:r>
              <a:rPr lang="en-US" sz="1400"/>
              <a:t>MOUNTAIN AREAS</a:t>
            </a:r>
          </a:p>
          <a:p>
            <a:r>
              <a:rPr lang="en-US" sz="1400"/>
              <a:t>LAKES</a:t>
            </a:r>
          </a:p>
          <a:p>
            <a:r>
              <a:rPr lang="en-US" sz="1400"/>
              <a:t>TOURIST TOWNS &amp; CITIES</a:t>
            </a:r>
          </a:p>
          <a:p>
            <a:r>
              <a:rPr lang="en-US" sz="1400"/>
              <a:t>HERITAGE SITES</a:t>
            </a:r>
          </a:p>
          <a:p>
            <a:r>
              <a:rPr lang="en-US" sz="1400"/>
              <a:t>PURPOSE BUILT RESORTS</a:t>
            </a:r>
          </a:p>
          <a:p>
            <a:r>
              <a:rPr lang="en-US" sz="1400"/>
              <a:t>DESERTS</a:t>
            </a:r>
          </a:p>
          <a:p>
            <a:r>
              <a:rPr lang="en-US" sz="1400"/>
              <a:t>PURPOSE BUILT ISLANDS</a:t>
            </a:r>
          </a:p>
          <a:p>
            <a:r>
              <a:rPr lang="en-US" sz="1400"/>
              <a:t>CRUISE SHIPS</a:t>
            </a:r>
          </a:p>
          <a:p>
            <a:endParaRPr lang="en-GB" sz="1400"/>
          </a:p>
        </p:txBody>
      </p:sp>
      <p:pic>
        <p:nvPicPr>
          <p:cNvPr id="14" name="Picture 13" descr="Aerial view of beach coastline">
            <a:extLst>
              <a:ext uri="{FF2B5EF4-FFF2-40B4-BE49-F238E27FC236}">
                <a16:creationId xmlns:a16="http://schemas.microsoft.com/office/drawing/2014/main" id="{5192DB12-A81B-01A4-8AEA-CD663D5DC4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556" r="25200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504971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EE127-FE87-347C-2C0B-72848DB48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2"/>
            <a:ext cx="4355265" cy="583826"/>
          </a:xfrm>
        </p:spPr>
        <p:txBody>
          <a:bodyPr anchor="b">
            <a:noAutofit/>
          </a:bodyPr>
          <a:lstStyle/>
          <a:p>
            <a:r>
              <a:rPr lang="en-GB" sz="3600" b="1" dirty="0"/>
              <a:t>Destination Geography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55DBD8-C1C4-6E9F-C5CE-9A9417EE2D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1550503"/>
            <a:ext cx="4355265" cy="5221357"/>
          </a:xfrm>
        </p:spPr>
        <p:txBody>
          <a:bodyPr anchor="t">
            <a:normAutofit/>
          </a:bodyPr>
          <a:lstStyle/>
          <a:p>
            <a:r>
              <a:rPr lang="en-GB" sz="2000" dirty="0"/>
              <a:t>EUROPE </a:t>
            </a:r>
          </a:p>
          <a:p>
            <a:r>
              <a:rPr lang="en-GB" sz="2000" dirty="0"/>
              <a:t>MED</a:t>
            </a:r>
          </a:p>
          <a:p>
            <a:r>
              <a:rPr lang="en-GB" sz="2000" dirty="0"/>
              <a:t>ISLANDS</a:t>
            </a:r>
          </a:p>
          <a:p>
            <a:r>
              <a:rPr lang="en-GB" sz="2000" dirty="0"/>
              <a:t>IMAGES</a:t>
            </a:r>
          </a:p>
          <a:p>
            <a:r>
              <a:rPr lang="en-GB" sz="2000" dirty="0"/>
              <a:t>ATLANTIC COAST</a:t>
            </a:r>
          </a:p>
          <a:p>
            <a:r>
              <a:rPr lang="en-GB" sz="2000" dirty="0"/>
              <a:t>COUNTRYSIDE</a:t>
            </a:r>
          </a:p>
          <a:p>
            <a:r>
              <a:rPr lang="en-GB" sz="2000" dirty="0"/>
              <a:t>MOUNTAINS</a:t>
            </a:r>
          </a:p>
          <a:p>
            <a:r>
              <a:rPr lang="en-GB" sz="2000" dirty="0"/>
              <a:t>LAKES</a:t>
            </a:r>
          </a:p>
          <a:p>
            <a:r>
              <a:rPr lang="en-GB" sz="2000" dirty="0"/>
              <a:t>CITIES</a:t>
            </a:r>
          </a:p>
          <a:p>
            <a:r>
              <a:rPr lang="en-GB" sz="2000" dirty="0"/>
              <a:t>HERITAGE</a:t>
            </a:r>
          </a:p>
          <a:p>
            <a:r>
              <a:rPr lang="en-GB" sz="2000" dirty="0"/>
              <a:t>TRENDS – CULTURE, GASTRONOMY, EXPLORE, RELAX, SPORT, ADVENTURE</a:t>
            </a:r>
          </a:p>
          <a:p>
            <a:endParaRPr lang="en-GB" sz="1100" dirty="0"/>
          </a:p>
        </p:txBody>
      </p:sp>
      <p:pic>
        <p:nvPicPr>
          <p:cNvPr id="5" name="Picture 4" descr="Aerial shot of a zigzag river">
            <a:extLst>
              <a:ext uri="{FF2B5EF4-FFF2-40B4-BE49-F238E27FC236}">
                <a16:creationId xmlns:a16="http://schemas.microsoft.com/office/drawing/2014/main" id="{DB862961-FEAA-4FB3-0650-DBBFBEC2CE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61" r="23273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69424" y="3028872"/>
            <a:ext cx="1559464" cy="6106313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15441" y="-3760"/>
            <a:ext cx="2176557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096000" y="5502302"/>
            <a:ext cx="6106314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26892" y="2939627"/>
            <a:ext cx="3162908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0116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933F4D-E8F3-2517-98DC-A9B2E7BCE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3700"/>
              <a:t>Destination &amp; Resort Considerations</a:t>
            </a:r>
          </a:p>
        </p:txBody>
      </p:sp>
      <p:pic>
        <p:nvPicPr>
          <p:cNvPr id="5" name="Picture 4" descr="Skyline of skyscrapers">
            <a:extLst>
              <a:ext uri="{FF2B5EF4-FFF2-40B4-BE49-F238E27FC236}">
                <a16:creationId xmlns:a16="http://schemas.microsoft.com/office/drawing/2014/main" id="{947D78F4-D6CC-8194-E2C4-E055734E05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86" r="17303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5B094-CB3B-CD9E-9024-55D6139B1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r>
              <a:rPr lang="en-GB" sz="1400"/>
              <a:t>CLIMATE</a:t>
            </a:r>
          </a:p>
          <a:p>
            <a:r>
              <a:rPr lang="en-GB" sz="1400"/>
              <a:t>LANDSCAPE</a:t>
            </a:r>
          </a:p>
          <a:p>
            <a:r>
              <a:rPr lang="en-GB" sz="1400"/>
              <a:t>TRAVEL (to destination/resort &amp; within)</a:t>
            </a:r>
          </a:p>
          <a:p>
            <a:r>
              <a:rPr lang="en-GB" sz="1400"/>
              <a:t>INFRASTRUCTURE</a:t>
            </a:r>
          </a:p>
          <a:p>
            <a:endParaRPr lang="en-GB" sz="1400"/>
          </a:p>
          <a:p>
            <a:r>
              <a:rPr lang="en-GB" sz="1400"/>
              <a:t>Facilities (hotels, retail,)</a:t>
            </a:r>
          </a:p>
          <a:p>
            <a:r>
              <a:rPr lang="en-GB" sz="1400"/>
              <a:t>Attractions</a:t>
            </a:r>
          </a:p>
          <a:p>
            <a:r>
              <a:rPr lang="en-GB" sz="1400"/>
              <a:t>Excursions</a:t>
            </a:r>
          </a:p>
          <a:p>
            <a:r>
              <a:rPr lang="en-GB" sz="1400"/>
              <a:t>Classifications (Luxury, Business, Budget)</a:t>
            </a:r>
          </a:p>
          <a:p>
            <a:r>
              <a:rPr lang="en-GB" sz="1400"/>
              <a:t>Image</a:t>
            </a:r>
          </a:p>
          <a:p>
            <a:r>
              <a:rPr lang="en-GB" sz="1400"/>
              <a:t>Trends</a:t>
            </a:r>
          </a:p>
        </p:txBody>
      </p:sp>
    </p:spTree>
    <p:extLst>
      <p:ext uri="{BB962C8B-B14F-4D97-AF65-F5344CB8AC3E}">
        <p14:creationId xmlns:p14="http://schemas.microsoft.com/office/powerpoint/2010/main" val="18423851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3C9C4A-4777-654B-CD6A-022D0DE5A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/>
              <a:t>Destination Concepts</a:t>
            </a:r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20D24B6F-25E1-24BB-7D6A-DC61290E1A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977" r="28689" b="-2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B17AA-24AB-CE3B-C132-CB98D0368D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r>
              <a:rPr lang="en-GB" sz="2000"/>
              <a:t>Globalisation </a:t>
            </a:r>
          </a:p>
          <a:p>
            <a:r>
              <a:rPr lang="en-GB" sz="2000"/>
              <a:t>Systems to understand concept &amp; scope of Destinations</a:t>
            </a:r>
          </a:p>
          <a:p>
            <a:r>
              <a:rPr lang="en-GB" sz="2000"/>
              <a:t>Visitor Economy</a:t>
            </a:r>
          </a:p>
          <a:p>
            <a:r>
              <a:rPr lang="en-GB" sz="2000"/>
              <a:t>Destination Marketing</a:t>
            </a:r>
          </a:p>
          <a:p>
            <a:r>
              <a:rPr lang="en-GB" sz="2000"/>
              <a:t>Geographical perspective</a:t>
            </a:r>
          </a:p>
          <a:p>
            <a:r>
              <a:rPr lang="en-GB" sz="2000"/>
              <a:t>Spatial Movement</a:t>
            </a:r>
          </a:p>
        </p:txBody>
      </p:sp>
    </p:spTree>
    <p:extLst>
      <p:ext uri="{BB962C8B-B14F-4D97-AF65-F5344CB8AC3E}">
        <p14:creationId xmlns:p14="http://schemas.microsoft.com/office/powerpoint/2010/main" val="28188580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D03AB-44B2-724F-A296-EC8DE0419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Wellness Dimensions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25335-81A8-74CF-1A4D-290DD07E7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US" sz="1700"/>
              <a:t>HISTORIC – ROME, SWITZERLAND &amp; UK</a:t>
            </a:r>
          </a:p>
          <a:p>
            <a:r>
              <a:rPr lang="en-US" sz="1700"/>
              <a:t>SPAS</a:t>
            </a:r>
          </a:p>
          <a:p>
            <a:r>
              <a:rPr lang="en-US" sz="1700"/>
              <a:t>ELITE</a:t>
            </a:r>
          </a:p>
          <a:p>
            <a:r>
              <a:rPr lang="en-US" sz="1700"/>
              <a:t>SEA</a:t>
            </a:r>
          </a:p>
          <a:p>
            <a:r>
              <a:rPr lang="en-US" sz="1700"/>
              <a:t>THALASOTHERAPY</a:t>
            </a:r>
          </a:p>
          <a:p>
            <a:r>
              <a:rPr lang="en-US" sz="1700"/>
              <a:t>BEACHES</a:t>
            </a:r>
          </a:p>
          <a:p>
            <a:r>
              <a:rPr lang="en-US" sz="1700"/>
              <a:t>MOUNTAINS</a:t>
            </a:r>
          </a:p>
          <a:p>
            <a:r>
              <a:rPr lang="en-US" sz="1700"/>
              <a:t>ALTITUDE</a:t>
            </a:r>
          </a:p>
          <a:p>
            <a:endParaRPr lang="en-US" sz="1700"/>
          </a:p>
          <a:p>
            <a:r>
              <a:rPr lang="en-US" sz="1700"/>
              <a:t>EVENTS DIMENSIONS</a:t>
            </a:r>
          </a:p>
          <a:p>
            <a:endParaRPr lang="en-GB" sz="1700"/>
          </a:p>
        </p:txBody>
      </p:sp>
      <p:pic>
        <p:nvPicPr>
          <p:cNvPr id="5" name="Picture 4" descr="Mountain range at sunrise">
            <a:extLst>
              <a:ext uri="{FF2B5EF4-FFF2-40B4-BE49-F238E27FC236}">
                <a16:creationId xmlns:a16="http://schemas.microsoft.com/office/drawing/2014/main" id="{6D423384-994E-1367-7028-172DE01233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151" r="18191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4680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38D27-36DD-F1C6-656D-63D91CD4E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 b="1" dirty="0"/>
              <a:t>Socio-Cultural Impacts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51576C-9C00-8114-CC30-678FA752B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322" y="1967948"/>
            <a:ext cx="4598504" cy="4697895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TOURISM AS A FORCE FOR PEACE</a:t>
            </a:r>
          </a:p>
          <a:p>
            <a:r>
              <a:rPr lang="en-GB" sz="2000" dirty="0"/>
              <a:t>CREATES CONFLICT – THEM &amp; US</a:t>
            </a:r>
          </a:p>
          <a:p>
            <a:r>
              <a:rPr lang="en-GB" sz="2000" dirty="0"/>
              <a:t>REVITALIZATIONN OF CULTURES AND HERITAGE TRADITIONS</a:t>
            </a:r>
          </a:p>
          <a:p>
            <a:r>
              <a:rPr lang="en-GB" sz="2000" dirty="0"/>
              <a:t>PROTECT CULTURES</a:t>
            </a:r>
          </a:p>
          <a:p>
            <a:r>
              <a:rPr lang="en-GB" sz="2000" dirty="0"/>
              <a:t>UNDERMINES CULTURES</a:t>
            </a:r>
          </a:p>
          <a:p>
            <a:r>
              <a:rPr lang="en-GB" sz="2000" dirty="0"/>
              <a:t>STENGTHEN COMMUNITIES </a:t>
            </a:r>
          </a:p>
          <a:p>
            <a:r>
              <a:rPr lang="en-GB" sz="2000" dirty="0"/>
              <a:t>BREAKSDOWN COMMUNITIES</a:t>
            </a:r>
          </a:p>
          <a:p>
            <a:r>
              <a:rPr lang="en-GB" sz="2000" dirty="0"/>
              <a:t>COMMUNITY PRIDE</a:t>
            </a:r>
          </a:p>
          <a:p>
            <a:r>
              <a:rPr lang="en-GB" sz="2000" dirty="0"/>
              <a:t>SOCIAL INVOLVEMENT</a:t>
            </a:r>
          </a:p>
          <a:p>
            <a:r>
              <a:rPr lang="en-GB" sz="2000" dirty="0"/>
              <a:t>CREATES FINANCIAL FOCUS &amp; UNDERMINES VALUES</a:t>
            </a:r>
          </a:p>
          <a:p>
            <a:r>
              <a:rPr lang="en-GB" sz="2000" dirty="0"/>
              <a:t>SUSTAINABLE DEVELOPMENT</a:t>
            </a:r>
          </a:p>
          <a:p>
            <a:endParaRPr lang="en-GB" sz="1300" dirty="0"/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D19F6B5B-7F57-C533-EBAB-8C56BFCA92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85" r="16350" b="-1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1151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7ADC1-1E94-E1B4-CC3C-BD77F08D7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1128094"/>
            <a:ext cx="3434180" cy="1415270"/>
          </a:xfrm>
        </p:spPr>
        <p:txBody>
          <a:bodyPr anchor="t">
            <a:normAutofit/>
          </a:bodyPr>
          <a:lstStyle/>
          <a:p>
            <a:r>
              <a:rPr lang="en-GB" sz="3200"/>
              <a:t>Economic Impacts</a:t>
            </a:r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8F46C269-DA5D-562D-A67C-A5833B37DA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91" r="21503" b="-1"/>
          <a:stretch/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ED943-7CC7-26DD-78B8-D08C222987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3400" y="2543364"/>
            <a:ext cx="3434180" cy="3599019"/>
          </a:xfrm>
        </p:spPr>
        <p:txBody>
          <a:bodyPr>
            <a:normAutofit/>
          </a:bodyPr>
          <a:lstStyle/>
          <a:p>
            <a:r>
              <a:rPr lang="en-GB" sz="1300"/>
              <a:t>REVENUES</a:t>
            </a:r>
          </a:p>
          <a:p>
            <a:r>
              <a:rPr lang="en-GB" sz="1300"/>
              <a:t>INVESTMENTS</a:t>
            </a:r>
          </a:p>
          <a:p>
            <a:r>
              <a:rPr lang="en-GB" sz="1300"/>
              <a:t>CONTRIBUTION TO GOVT REVENUES</a:t>
            </a:r>
          </a:p>
          <a:p>
            <a:r>
              <a:rPr lang="en-GB" sz="1300"/>
              <a:t>FOREIGN EXCHANGE REVENUES</a:t>
            </a:r>
          </a:p>
          <a:p>
            <a:r>
              <a:rPr lang="en-GB" sz="1300"/>
              <a:t>EMPLOYMENT</a:t>
            </a:r>
          </a:p>
          <a:p>
            <a:r>
              <a:rPr lang="en-GB" sz="1300"/>
              <a:t>ECONOMIC IMPACTS ON LOCAL ECONOMY</a:t>
            </a:r>
          </a:p>
          <a:p>
            <a:r>
              <a:rPr lang="en-GB" sz="1300"/>
              <a:t>COMPETITIVE ADVANTAGE</a:t>
            </a:r>
          </a:p>
          <a:p>
            <a:r>
              <a:rPr lang="en-GB" sz="1300"/>
              <a:t>FINANCIAL REVENUES FOR DEVELOPMENT</a:t>
            </a:r>
          </a:p>
          <a:p>
            <a:r>
              <a:rPr lang="en-GB" sz="1300"/>
              <a:t>FINANCIAL REVENUES FOR ENVIRONMENTAL PROTECTION</a:t>
            </a:r>
          </a:p>
          <a:p>
            <a:r>
              <a:rPr lang="en-GB" sz="1300"/>
              <a:t>FINANCIAL REVENUES FOR HEALTH &amp; SOCIAL BENEFITS</a:t>
            </a:r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18923844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256DEC-5BA9-FAE7-05AB-B3617EF20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Destination Issues &amp; Trends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7E0A10B-6DF2-68D6-B5BA-D8448A3D4C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23792" y="643466"/>
            <a:ext cx="6221056" cy="6020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7293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B883EB-E0CE-152D-5DC8-9D0E1D571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Destination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B368A-85E8-ABFA-8CE9-D910BDBD3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ACCESS</a:t>
            </a:r>
          </a:p>
          <a:p>
            <a:r>
              <a:rPr lang="en-GB" sz="2000"/>
              <a:t>INCOMPATABILITY</a:t>
            </a:r>
          </a:p>
          <a:p>
            <a:r>
              <a:rPr lang="en-GB" sz="2000"/>
              <a:t>CULTURES</a:t>
            </a:r>
          </a:p>
          <a:p>
            <a:r>
              <a:rPr lang="en-GB" sz="2000"/>
              <a:t>OWNERSHIP</a:t>
            </a:r>
          </a:p>
          <a:p>
            <a:r>
              <a:rPr lang="en-GB" sz="2000"/>
              <a:t>CONSERVATION</a:t>
            </a:r>
          </a:p>
          <a:p>
            <a:r>
              <a:rPr lang="en-GB" sz="2000"/>
              <a:t>SUSTAINABILITY</a:t>
            </a:r>
          </a:p>
          <a:p>
            <a:r>
              <a:rPr lang="en-GB" sz="2000"/>
              <a:t>CRISIS</a:t>
            </a:r>
          </a:p>
          <a:p>
            <a:r>
              <a:rPr lang="en-GB" sz="2000"/>
              <a:t>DIRECT NEGOTIATION</a:t>
            </a:r>
          </a:p>
          <a:p>
            <a:r>
              <a:rPr lang="en-GB" sz="2000"/>
              <a:t>FACILITATION</a:t>
            </a:r>
          </a:p>
          <a:p>
            <a:r>
              <a:rPr lang="en-GB" sz="2000"/>
              <a:t>COMPROMISE</a:t>
            </a:r>
          </a:p>
          <a:p>
            <a:r>
              <a:rPr lang="en-GB" sz="2000"/>
              <a:t>CONCILIATION</a:t>
            </a:r>
          </a:p>
          <a:p>
            <a:r>
              <a:rPr lang="en-GB" sz="2000"/>
              <a:t>COMMITMENT</a:t>
            </a:r>
          </a:p>
          <a:p>
            <a:r>
              <a:rPr lang="en-GB" sz="2000"/>
              <a:t>CONTROL</a:t>
            </a:r>
          </a:p>
        </p:txBody>
      </p:sp>
    </p:spTree>
    <p:extLst>
      <p:ext uri="{BB962C8B-B14F-4D97-AF65-F5344CB8AC3E}">
        <p14:creationId xmlns:p14="http://schemas.microsoft.com/office/powerpoint/2010/main" val="30511424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226112-FF06-CAE4-C139-F535B1BD7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Destination Driving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CADA7-62E1-0264-D55B-F1A2D8EDB9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Support of external or environmental systems</a:t>
            </a:r>
          </a:p>
          <a:p>
            <a:r>
              <a:rPr lang="en-GB" sz="2000"/>
              <a:t>Social cultural</a:t>
            </a:r>
          </a:p>
          <a:p>
            <a:r>
              <a:rPr lang="en-GB" sz="2000"/>
              <a:t>Economic</a:t>
            </a:r>
          </a:p>
          <a:p>
            <a:r>
              <a:rPr lang="en-GB" sz="2000"/>
              <a:t>Political</a:t>
            </a:r>
          </a:p>
          <a:p>
            <a:r>
              <a:rPr lang="en-GB" sz="2000"/>
              <a:t>Physical Factors</a:t>
            </a:r>
          </a:p>
          <a:p>
            <a:r>
              <a:rPr lang="en-GB" sz="2000"/>
              <a:t>8 Super Trends = Driving Forces (DMAI, 2008) - to be discussed!</a:t>
            </a:r>
          </a:p>
          <a:p>
            <a:r>
              <a:rPr lang="en-GB" sz="2000"/>
              <a:t>Need to be creative &amp; proactive</a:t>
            </a:r>
          </a:p>
          <a:p>
            <a:r>
              <a:rPr lang="en-GB" sz="2000"/>
              <a:t>Packaging (Branding) &amp; Place Building for the Visitor Economy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1130506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34BC5F-A8BC-5507-6E42-21E0F744E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Economic Environment – Dodging Asteroids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F31536-8EC7-5E28-ACAF-B22C91B5FC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931266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440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37C709-8AFE-F837-FC2B-859CB949B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Social Environment – Electronic Culture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05ECAE1-29BB-2051-C8DC-01E6C5794E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22872" y="467208"/>
            <a:ext cx="6984860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7339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1C32C-7AFC-4BB3-9088-65CBDFC5D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EE9B4A-8092-EF98-A97C-DA5D5596E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7275" y="4583953"/>
            <a:ext cx="4685857" cy="1465973"/>
          </a:xfrm>
        </p:spPr>
        <p:txBody>
          <a:bodyPr anchor="t">
            <a:normAutofit/>
          </a:bodyPr>
          <a:lstStyle/>
          <a:p>
            <a:r>
              <a:rPr lang="en-GB" sz="4000" b="1" dirty="0"/>
              <a:t>Political Environment </a:t>
            </a:r>
          </a:p>
        </p:txBody>
      </p:sp>
      <p:pic>
        <p:nvPicPr>
          <p:cNvPr id="5" name="Picture 4" descr="Illuminated San Francisco City Hall">
            <a:extLst>
              <a:ext uri="{FF2B5EF4-FFF2-40B4-BE49-F238E27FC236}">
                <a16:creationId xmlns:a16="http://schemas.microsoft.com/office/drawing/2014/main" id="{1F4C2120-35EA-C259-9C96-D6C92511F4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4258" b="3583"/>
          <a:stretch/>
        </p:blipFill>
        <p:spPr>
          <a:xfrm>
            <a:off x="20" y="432"/>
            <a:ext cx="12191980" cy="42447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84722-E4B4-D9EB-3DED-6821DA02F0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9" y="4386470"/>
            <a:ext cx="6009861" cy="2358887"/>
          </a:xfrm>
        </p:spPr>
        <p:txBody>
          <a:bodyPr>
            <a:normAutofit/>
          </a:bodyPr>
          <a:lstStyle/>
          <a:p>
            <a:r>
              <a:rPr lang="en-GB" sz="2000" dirty="0"/>
              <a:t>Destination Management Organisations</a:t>
            </a:r>
          </a:p>
          <a:p>
            <a:r>
              <a:rPr lang="en-GB" sz="2000" dirty="0"/>
              <a:t>Govt, L/A &amp; Stakeholder responsibility</a:t>
            </a:r>
          </a:p>
          <a:p>
            <a:r>
              <a:rPr lang="en-GB" sz="2000" dirty="0"/>
              <a:t>Funding</a:t>
            </a:r>
          </a:p>
          <a:p>
            <a:r>
              <a:rPr lang="en-GB" sz="2000" dirty="0"/>
              <a:t>Taxes - Local Tourist Taxes </a:t>
            </a:r>
          </a:p>
          <a:p>
            <a:r>
              <a:rPr lang="en-GB" sz="2000" dirty="0"/>
              <a:t>Vital Roles 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11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9C0ED0-69DE-4C31-A5CF-E2A46FD30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42B8BD-40AF-488E-8A79-D7256C917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5579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61FEA3-0B4E-B06A-55BF-E70950925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1" y="601744"/>
            <a:ext cx="6781800" cy="1338696"/>
          </a:xfrm>
        </p:spPr>
        <p:txBody>
          <a:bodyPr>
            <a:normAutofit/>
          </a:bodyPr>
          <a:lstStyle/>
          <a:p>
            <a:r>
              <a:rPr lang="en-GB" dirty="0"/>
              <a:t>Legal Environment</a:t>
            </a:r>
          </a:p>
        </p:txBody>
      </p:sp>
      <p:pic>
        <p:nvPicPr>
          <p:cNvPr id="5" name="Picture 4" descr="A vintage weighing scales">
            <a:extLst>
              <a:ext uri="{FF2B5EF4-FFF2-40B4-BE49-F238E27FC236}">
                <a16:creationId xmlns:a16="http://schemas.microsoft.com/office/drawing/2014/main" id="{6530480C-DF70-A7D6-640E-5671DB87E2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7875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03BD4-510B-3977-CB9F-676BE65395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1" y="2201958"/>
            <a:ext cx="6781800" cy="3900730"/>
          </a:xfrm>
        </p:spPr>
        <p:txBody>
          <a:bodyPr anchor="t">
            <a:normAutofit/>
          </a:bodyPr>
          <a:lstStyle/>
          <a:p>
            <a:r>
              <a:rPr lang="en-GB" sz="2000"/>
              <a:t>Taxation</a:t>
            </a:r>
          </a:p>
          <a:p>
            <a:r>
              <a:rPr lang="en-GB" sz="2000"/>
              <a:t>Laws</a:t>
            </a:r>
          </a:p>
          <a:p>
            <a:r>
              <a:rPr lang="en-GB" sz="2000"/>
              <a:t>Responsibility</a:t>
            </a:r>
          </a:p>
          <a:p>
            <a:r>
              <a:rPr lang="en-GB" sz="2000"/>
              <a:t>Competition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2008222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B6BFF-FA7C-EEDA-833B-84B17EBC3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Competitor Market – Relate to Porters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E0947-665D-9EE0-2B60-436E8775BE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market continues to evolve towards greater fluidity, complexity their is increased competition</a:t>
            </a:r>
          </a:p>
          <a:p>
            <a:endParaRPr lang="en-GB" dirty="0"/>
          </a:p>
          <a:p>
            <a:r>
              <a:rPr lang="en-GB" dirty="0"/>
              <a:t>Destination competition in terms of marketing messages &amp; impact</a:t>
            </a:r>
          </a:p>
          <a:p>
            <a:endParaRPr lang="en-GB" dirty="0"/>
          </a:p>
          <a:p>
            <a:r>
              <a:rPr lang="en-GB" dirty="0"/>
              <a:t>Need for visibility &amp; Media attention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3814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75F7D-0F97-9DF0-C9DB-DDB57920A3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Customer Environment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66724-A659-C067-0C9D-DBA4AC48A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7130"/>
            <a:ext cx="10515600" cy="4619833"/>
          </a:xfrm>
        </p:spPr>
        <p:txBody>
          <a:bodyPr/>
          <a:lstStyle/>
          <a:p>
            <a:r>
              <a:rPr lang="en-GB"/>
              <a:t>Proliferating Preferences</a:t>
            </a:r>
          </a:p>
          <a:p>
            <a:r>
              <a:rPr lang="en-GB"/>
              <a:t>Travellers responses to a diversified set of cluster</a:t>
            </a:r>
          </a:p>
          <a:p>
            <a:r>
              <a:rPr lang="en-GB"/>
              <a:t>Combinations of Experiences, Products and Prices to suit individual preferences</a:t>
            </a:r>
          </a:p>
          <a:p>
            <a:r>
              <a:rPr lang="en-GB"/>
              <a:t>Niche Destinations</a:t>
            </a:r>
          </a:p>
          <a:p>
            <a:r>
              <a:rPr lang="en-GB"/>
              <a:t>Destinations need to design, promote and coordinate a satisfying visitor experience that maximises economics spend &amp; stimulates return intention &amp; referral behaviour</a:t>
            </a:r>
          </a:p>
          <a:p>
            <a:r>
              <a:rPr lang="en-GB"/>
              <a:t>Value packages to attract visitors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70520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5B29E2-AF86-A518-47C6-EBBEAE3A8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Geo-Physical Environment – Going Green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35A8A9-C8A7-7EC3-21B8-CEEA4C38CD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106164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33712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BD669-41DE-3A6D-D98B-5480960DE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Destinations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D0798-A830-DC82-8A84-2117AFA46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020999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Integrated policies &amp; involve stakeholders to promote compatibility &amp; balance between tourism development &amp; environmental protection</a:t>
            </a:r>
          </a:p>
          <a:p>
            <a:r>
              <a:rPr lang="en-GB" dirty="0"/>
              <a:t>Identify best usage of infrastructure, human &amp; natural resources </a:t>
            </a:r>
          </a:p>
          <a:p>
            <a:r>
              <a:rPr lang="en-GB" dirty="0"/>
              <a:t>Apply preventative &amp; precautionary measures in project design &amp; implementation</a:t>
            </a:r>
          </a:p>
          <a:p>
            <a:endParaRPr lang="en-GB" dirty="0"/>
          </a:p>
          <a:p>
            <a:r>
              <a:rPr lang="en-GB" dirty="0"/>
              <a:t>UNWTO COMPATIBLE</a:t>
            </a:r>
          </a:p>
          <a:p>
            <a:r>
              <a:rPr lang="en-GB" dirty="0"/>
              <a:t>Optimally use environmental resources</a:t>
            </a:r>
          </a:p>
          <a:p>
            <a:r>
              <a:rPr lang="en-GB" dirty="0"/>
              <a:t>Achieving sustainable, long term economic outcomes &amp; balanced distributions of social &amp; economic benefits.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800" dirty="0" err="1"/>
              <a:t>Papageorgiou</a:t>
            </a:r>
            <a:r>
              <a:rPr lang="en-GB" sz="1800" dirty="0"/>
              <a:t>, A (2019) Developing a sufficient and effective coastal Tourism Model University of West Attica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dirty="0"/>
              <a:t>Links to ABTA Tourism for Good Strategy 2020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0267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1346B2-53C0-9063-E59D-25ED4A384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89507"/>
            <a:ext cx="3091607" cy="1655483"/>
          </a:xfrm>
        </p:spPr>
        <p:txBody>
          <a:bodyPr anchor="b">
            <a:normAutofit/>
          </a:bodyPr>
          <a:lstStyle/>
          <a:p>
            <a:r>
              <a:rPr lang="en-GB" sz="3100"/>
              <a:t>Tech Environment – Smart Destinations</a:t>
            </a:r>
          </a:p>
        </p:txBody>
      </p:sp>
      <p:pic>
        <p:nvPicPr>
          <p:cNvPr id="5" name="Picture 4" descr="Sphere of mesh and nodes">
            <a:extLst>
              <a:ext uri="{FF2B5EF4-FFF2-40B4-BE49-F238E27FC236}">
                <a16:creationId xmlns:a16="http://schemas.microsoft.com/office/drawing/2014/main" id="{14E96760-88E3-D355-66BB-7CD48F28F5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22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4796F-CA61-3FA0-F969-9CFC09D9E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418408"/>
            <a:ext cx="2942813" cy="3540265"/>
          </a:xfrm>
        </p:spPr>
        <p:txBody>
          <a:bodyPr>
            <a:normAutofit/>
          </a:bodyPr>
          <a:lstStyle/>
          <a:p>
            <a:r>
              <a:rPr lang="en-GB" sz="1700"/>
              <a:t>Battle for attention</a:t>
            </a:r>
          </a:p>
          <a:p>
            <a:r>
              <a:rPr lang="en-GB" sz="1700"/>
              <a:t>Website Design &amp; Image</a:t>
            </a:r>
          </a:p>
          <a:p>
            <a:r>
              <a:rPr lang="en-GB" sz="1700"/>
              <a:t>Aims - Attract, Inform, Entertain, Advise, Support &amp; Assist potential visitors</a:t>
            </a:r>
          </a:p>
          <a:p>
            <a:r>
              <a:rPr lang="en-GB" sz="1700"/>
              <a:t>Search Engine Optimisation</a:t>
            </a:r>
          </a:p>
          <a:p>
            <a:r>
              <a:rPr lang="en-GB" sz="1700"/>
              <a:t>Analysis </a:t>
            </a:r>
          </a:p>
          <a:p>
            <a:r>
              <a:rPr lang="en-GB" sz="1700"/>
              <a:t>User Generated Content</a:t>
            </a:r>
          </a:p>
          <a:p>
            <a:r>
              <a:rPr lang="en-GB" sz="1700"/>
              <a:t>Engagement </a:t>
            </a:r>
          </a:p>
          <a:p>
            <a:endParaRPr lang="en-GB" sz="1700" b="1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4993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EF3D7-C060-B9F7-A57E-A0E38E33A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VISION FOR SUSTAINABLE TOURISM DEVELOPMENT OF THE TOURISM DESTINATION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DC61EB5-2A57-6EE6-15F5-F86B072823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9531" y="1604356"/>
            <a:ext cx="9132938" cy="4056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3534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Travel essentials on a table">
            <a:extLst>
              <a:ext uri="{FF2B5EF4-FFF2-40B4-BE49-F238E27FC236}">
                <a16:creationId xmlns:a16="http://schemas.microsoft.com/office/drawing/2014/main" id="{3321BCD1-8959-ED7F-EBBF-DD95D29069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182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032A19-2BCD-1804-CACB-A3AFA4A99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33746" cy="1588422"/>
          </a:xfrm>
        </p:spPr>
        <p:txBody>
          <a:bodyPr anchor="b">
            <a:normAutofit/>
          </a:bodyPr>
          <a:lstStyle/>
          <a:p>
            <a:r>
              <a:rPr lang="en-GB" sz="3600"/>
              <a:t>Planning for Sustainable Destinations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D2285-6CD1-0D3F-078E-1AE239D1B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/>
          </a:bodyPr>
          <a:lstStyle/>
          <a:p>
            <a:r>
              <a:rPr lang="en-GB" sz="2000"/>
              <a:t>Environmental</a:t>
            </a:r>
          </a:p>
          <a:p>
            <a:r>
              <a:rPr lang="en-GB" sz="2000"/>
              <a:t>Community Based Tourism</a:t>
            </a:r>
          </a:p>
          <a:p>
            <a:r>
              <a:rPr lang="en-GB" sz="2000"/>
              <a:t>Concept of Quality Tourism</a:t>
            </a:r>
          </a:p>
          <a:p>
            <a:r>
              <a:rPr lang="en-GB" sz="2000"/>
              <a:t>Long Range Comprehensive Planning</a:t>
            </a:r>
          </a:p>
          <a:p>
            <a:r>
              <a:rPr lang="en-GB" sz="2000"/>
              <a:t>Strategic Planning 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7052106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615E87-EE51-6CD1-76E7-744038569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Integrated Tourism Planning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43C721-3B44-6EAF-870D-F0A91D5551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426696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32431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B63B3D-C8F9-E2DE-F22F-AF19E89FA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Over Tourism – Assessing Destination Carrying Capacity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C5D38-4E72-8034-4201-2BCFDEC0F7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r>
              <a:rPr lang="en-GB" sz="1300"/>
              <a:t>Concept of Integrated local development</a:t>
            </a:r>
          </a:p>
          <a:p>
            <a:r>
              <a:rPr lang="en-GB" sz="1300"/>
              <a:t>Visualisation of alternative future scenarios</a:t>
            </a:r>
          </a:p>
          <a:p>
            <a:r>
              <a:rPr lang="en-GB" sz="1300"/>
              <a:t>Importance of using indicators for assessing sustainability &amp; local quality of life</a:t>
            </a:r>
          </a:p>
          <a:p>
            <a:r>
              <a:rPr lang="en-GB" sz="1300"/>
              <a:t>Importance of citizen participation</a:t>
            </a:r>
          </a:p>
          <a:p>
            <a:r>
              <a:rPr lang="en-GB" sz="1300" b="1"/>
              <a:t>Constant Factors </a:t>
            </a:r>
          </a:p>
          <a:p>
            <a:r>
              <a:rPr lang="en-GB" sz="1300"/>
              <a:t>Fixed Ecological Capacity </a:t>
            </a:r>
          </a:p>
          <a:p>
            <a:r>
              <a:rPr lang="en-GB" sz="1300" b="1"/>
              <a:t>Flexible </a:t>
            </a:r>
          </a:p>
          <a:p>
            <a:r>
              <a:rPr lang="en-GB" sz="1300"/>
              <a:t> Infrastructure</a:t>
            </a:r>
          </a:p>
          <a:p>
            <a:r>
              <a:rPr lang="en-GB" sz="1300"/>
              <a:t> Socio- Cultural Capacity (Maximum number of Visitors) – loss of local identity, culture &amp; habits</a:t>
            </a:r>
          </a:p>
          <a:p>
            <a:r>
              <a:rPr lang="en-GB" sz="1300"/>
              <a:t> Political- Economic Capacity</a:t>
            </a:r>
          </a:p>
          <a:p>
            <a:r>
              <a:rPr lang="en-GB" sz="1300"/>
              <a:t>Objectives of achieving action in ST, MT &amp; LT</a:t>
            </a:r>
          </a:p>
          <a:p>
            <a:endParaRPr lang="en-GB" sz="1300"/>
          </a:p>
          <a:p>
            <a:r>
              <a:rPr lang="en-GB" sz="1300"/>
              <a:t>Sustainable Coastal Tourism An Integrated planning &amp; Management Approach</a:t>
            </a:r>
          </a:p>
          <a:p>
            <a:endParaRPr lang="en-GB" sz="1300"/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C19DCED1-B9FD-1E8C-828B-663789A5BE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76" r="38488" b="-1"/>
          <a:stretch/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3051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EC49E-5444-ACFA-EA5D-AE60D80D0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Destination Vision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E65DB-4C58-C520-D16A-D6CA6F8B10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Analysis</a:t>
            </a:r>
          </a:p>
          <a:p>
            <a:r>
              <a:rPr lang="en-GB" sz="2000"/>
              <a:t>Physical – Ecological (Fixed)</a:t>
            </a:r>
          </a:p>
          <a:p>
            <a:r>
              <a:rPr lang="en-GB" sz="2000"/>
              <a:t>Socio Cultural (Contingent Evaluation)</a:t>
            </a:r>
          </a:p>
          <a:p>
            <a:r>
              <a:rPr lang="en-GB" sz="2000"/>
              <a:t>Political Economic (Ability to Manage)</a:t>
            </a:r>
          </a:p>
          <a:p>
            <a:endParaRPr lang="en-GB" sz="2000"/>
          </a:p>
          <a:p>
            <a:r>
              <a:rPr lang="en-GB" sz="2000"/>
              <a:t>Overview of Tourism</a:t>
            </a:r>
          </a:p>
          <a:p>
            <a:r>
              <a:rPr lang="en-GB" sz="2000"/>
              <a:t>Key Components of Tourism</a:t>
            </a:r>
          </a:p>
          <a:p>
            <a:r>
              <a:rPr lang="en-GB" sz="2000"/>
              <a:t>Overview of Policy Frameworks</a:t>
            </a:r>
          </a:p>
          <a:p>
            <a:r>
              <a:rPr lang="en-GB" sz="2000"/>
              <a:t>Sense of Place</a:t>
            </a:r>
          </a:p>
          <a:p>
            <a:endParaRPr lang="en-GB" sz="2000"/>
          </a:p>
        </p:txBody>
      </p:sp>
      <p:pic>
        <p:nvPicPr>
          <p:cNvPr id="23" name="Picture 22" descr="One orange paper boat leading a group of white paper boats">
            <a:extLst>
              <a:ext uri="{FF2B5EF4-FFF2-40B4-BE49-F238E27FC236}">
                <a16:creationId xmlns:a16="http://schemas.microsoft.com/office/drawing/2014/main" id="{F9CEA25B-4012-CE0A-CFC8-323E93F037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19" r="43245" b="-1"/>
          <a:stretch/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2800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047F22-DA7F-FEAB-7A54-FB3D9E721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Tourism Destination Lifecycle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F681B-2070-B043-129F-E22E64107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Trends</a:t>
            </a:r>
          </a:p>
          <a:p>
            <a:r>
              <a:rPr lang="en-GB" sz="2000"/>
              <a:t>Renovation Strategies</a:t>
            </a:r>
          </a:p>
          <a:p>
            <a:r>
              <a:rPr lang="en-GB" sz="2000"/>
              <a:t>Rejuvantation Strategies</a:t>
            </a:r>
          </a:p>
          <a:p>
            <a:r>
              <a:rPr lang="en-GB" sz="2000"/>
              <a:t>Relaunch Strategies</a:t>
            </a:r>
          </a:p>
          <a:p>
            <a:r>
              <a:rPr lang="en-GB" sz="2000"/>
              <a:t>Events Led Strategies</a:t>
            </a:r>
          </a:p>
          <a:p>
            <a:r>
              <a:rPr lang="en-GB" sz="2000"/>
              <a:t>Diversification </a:t>
            </a:r>
          </a:p>
          <a:p>
            <a:r>
              <a:rPr lang="en-GB" sz="2000"/>
              <a:t>Impacts of Global Issues</a:t>
            </a:r>
          </a:p>
          <a:p>
            <a:r>
              <a:rPr lang="en-GB" sz="2000"/>
              <a:t>Crisis promotes returns to traditional &amp; safe Destinations</a:t>
            </a:r>
          </a:p>
          <a:p>
            <a:r>
              <a:rPr lang="en-GB" sz="2000"/>
              <a:t>Terrorism – Spain</a:t>
            </a:r>
          </a:p>
          <a:p>
            <a:r>
              <a:rPr lang="en-GB" sz="2000"/>
              <a:t>Covid Pandemic – Staycation</a:t>
            </a:r>
          </a:p>
          <a:p>
            <a:r>
              <a:rPr lang="en-GB" sz="2000"/>
              <a:t>Post Covid – Turkey &amp; Greece</a:t>
            </a:r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076708FE-7577-F305-710B-099B77D452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76" r="38488" b="-1"/>
          <a:stretch/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48612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98088F-CFA6-C3FC-FCF9-85DE0A278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89507"/>
            <a:ext cx="3091607" cy="1655483"/>
          </a:xfrm>
        </p:spPr>
        <p:txBody>
          <a:bodyPr anchor="b">
            <a:normAutofit/>
          </a:bodyPr>
          <a:lstStyle/>
          <a:p>
            <a:r>
              <a:rPr lang="en-GB" sz="3700"/>
              <a:t>Session Review – Looking to the Future</a:t>
            </a:r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ECA73F5B-C8CF-19EB-6552-BA000FACBA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469" b="-1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6B4B5-08C2-6A60-754F-BE89280BD6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418408"/>
            <a:ext cx="2942813" cy="3540265"/>
          </a:xfrm>
        </p:spPr>
        <p:txBody>
          <a:bodyPr>
            <a:normAutofit/>
          </a:bodyPr>
          <a:lstStyle/>
          <a:p>
            <a:r>
              <a:rPr lang="en-GB" sz="1700"/>
              <a:t>Destination Development &amp; the need for Management</a:t>
            </a:r>
          </a:p>
          <a:p>
            <a:r>
              <a:rPr lang="en-GB" sz="1700"/>
              <a:t>Trends &amp; Destination Marketing </a:t>
            </a:r>
          </a:p>
          <a:p>
            <a:r>
              <a:rPr lang="en-GB" sz="1700"/>
              <a:t>Impacts </a:t>
            </a:r>
          </a:p>
          <a:p>
            <a:r>
              <a:rPr lang="en-GB" sz="1700"/>
              <a:t>Conflicts &amp; Issues</a:t>
            </a:r>
          </a:p>
          <a:p>
            <a:r>
              <a:rPr lang="en-GB" sz="1700"/>
              <a:t>Globalisation</a:t>
            </a:r>
          </a:p>
          <a:p>
            <a:r>
              <a:rPr lang="en-GB" sz="1700"/>
              <a:t>Over Tourism</a:t>
            </a:r>
          </a:p>
          <a:p>
            <a:r>
              <a:rPr lang="en-GB" sz="1700"/>
              <a:t>Sustainable Tourism</a:t>
            </a:r>
          </a:p>
          <a:p>
            <a:r>
              <a:rPr lang="en-GB" sz="1700"/>
              <a:t>Destination Theory</a:t>
            </a:r>
          </a:p>
          <a:p>
            <a:endParaRPr lang="en-GB" sz="17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3756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1040</Words>
  <Application>Microsoft Office PowerPoint</Application>
  <PresentationFormat>Widescreen</PresentationFormat>
  <Paragraphs>265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Meiryo</vt:lpstr>
      <vt:lpstr>Arial</vt:lpstr>
      <vt:lpstr>Calibri</vt:lpstr>
      <vt:lpstr>Calibri Light</vt:lpstr>
      <vt:lpstr>Office Theme</vt:lpstr>
      <vt:lpstr>PowerPoint Presentation</vt:lpstr>
      <vt:lpstr> Today’s Session - Understanding Global Destinations</vt:lpstr>
      <vt:lpstr>How to Define a Destination</vt:lpstr>
      <vt:lpstr>Definition Concepts – Systematic Approaches</vt:lpstr>
      <vt:lpstr>Understanding Destinations</vt:lpstr>
      <vt:lpstr>Destination Components</vt:lpstr>
      <vt:lpstr>Destination &amp; Resort Typologies</vt:lpstr>
      <vt:lpstr>Destination Geography</vt:lpstr>
      <vt:lpstr>Destination &amp; Resort Considerations</vt:lpstr>
      <vt:lpstr>Destination Concepts</vt:lpstr>
      <vt:lpstr>Wellness Dimensions</vt:lpstr>
      <vt:lpstr>Socio-Cultural Impacts</vt:lpstr>
      <vt:lpstr>Economic Impacts</vt:lpstr>
      <vt:lpstr>Destination Issues &amp; Trends</vt:lpstr>
      <vt:lpstr>Destination Conflict</vt:lpstr>
      <vt:lpstr>Destination Driving Forces</vt:lpstr>
      <vt:lpstr>Economic Environment – Dodging Asteroids</vt:lpstr>
      <vt:lpstr>Social Environment – Electronic Culture</vt:lpstr>
      <vt:lpstr>Political Environment </vt:lpstr>
      <vt:lpstr>Legal Environment</vt:lpstr>
      <vt:lpstr>Competitor Market – Relate to Porters</vt:lpstr>
      <vt:lpstr>Customer Environment</vt:lpstr>
      <vt:lpstr>Geo-Physical Environment – Going Green</vt:lpstr>
      <vt:lpstr>Sustainable Destinations</vt:lpstr>
      <vt:lpstr>Tech Environment – Smart Destinations</vt:lpstr>
      <vt:lpstr>A VISION FOR SUSTAINABLE TOURISM DEVELOPMENT OF THE TOURISM DESTINATION</vt:lpstr>
      <vt:lpstr>Planning for Sustainable Destinations</vt:lpstr>
      <vt:lpstr>Integrated Tourism Planning </vt:lpstr>
      <vt:lpstr>Over Tourism – Assessing Destination Carrying Capacity</vt:lpstr>
      <vt:lpstr>Destination Vision Statement</vt:lpstr>
      <vt:lpstr>Tourism Destination Lifecycle</vt:lpstr>
      <vt:lpstr>Session Review – Looking to the Future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8</cp:revision>
  <dcterms:created xsi:type="dcterms:W3CDTF">2023-09-15T09:31:09Z</dcterms:created>
  <dcterms:modified xsi:type="dcterms:W3CDTF">2024-02-07T23:34:47Z</dcterms:modified>
</cp:coreProperties>
</file>