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4"/>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26" autoAdjust="0"/>
    <p:restoredTop sz="94660"/>
  </p:normalViewPr>
  <p:slideViewPr>
    <p:cSldViewPr snapToGrid="0">
      <p:cViewPr varScale="1">
        <p:scale>
          <a:sx n="82" d="100"/>
          <a:sy n="82" d="100"/>
        </p:scale>
        <p:origin x="715" y="5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0D44AFB-D967-4A82-842F-2517E7933627}" type="doc">
      <dgm:prSet loTypeId="urn:microsoft.com/office/officeart/2008/layout/LinedList" loCatId="list" qsTypeId="urn:microsoft.com/office/officeart/2005/8/quickstyle/simple1" qsCatId="simple" csTypeId="urn:microsoft.com/office/officeart/2005/8/colors/colorful5" csCatId="colorful"/>
      <dgm:spPr/>
      <dgm:t>
        <a:bodyPr/>
        <a:lstStyle/>
        <a:p>
          <a:endParaRPr lang="en-US"/>
        </a:p>
      </dgm:t>
    </dgm:pt>
    <dgm:pt modelId="{3B1D13A5-FD19-4CE7-A211-2F11CF2C01B8}">
      <dgm:prSet/>
      <dgm:spPr/>
      <dgm:t>
        <a:bodyPr/>
        <a:lstStyle/>
        <a:p>
          <a:r>
            <a:rPr lang="en-US"/>
            <a:t>The Eisenhower Matrix is a method for prioritising projects based on their urgency.</a:t>
          </a:r>
        </a:p>
      </dgm:t>
    </dgm:pt>
    <dgm:pt modelId="{90E1001C-C351-40D9-AD57-119EF8A1E5F2}" type="parTrans" cxnId="{0CA14DBC-7439-4A2C-8143-823A8628AAD3}">
      <dgm:prSet/>
      <dgm:spPr/>
      <dgm:t>
        <a:bodyPr/>
        <a:lstStyle/>
        <a:p>
          <a:endParaRPr lang="en-US"/>
        </a:p>
      </dgm:t>
    </dgm:pt>
    <dgm:pt modelId="{F94CCFD7-45E8-4152-8FA0-C7942B98F019}" type="sibTrans" cxnId="{0CA14DBC-7439-4A2C-8143-823A8628AAD3}">
      <dgm:prSet/>
      <dgm:spPr/>
      <dgm:t>
        <a:bodyPr/>
        <a:lstStyle/>
        <a:p>
          <a:endParaRPr lang="en-US"/>
        </a:p>
      </dgm:t>
    </dgm:pt>
    <dgm:pt modelId="{A1CEED23-AB7B-487C-966D-71ACA6A3FD3C}">
      <dgm:prSet/>
      <dgm:spPr/>
      <dgm:t>
        <a:bodyPr/>
        <a:lstStyle/>
        <a:p>
          <a:r>
            <a:rPr lang="en-US"/>
            <a:t>The grid divides your tasks into four quadrants based on what you need to do at any given time.</a:t>
          </a:r>
        </a:p>
      </dgm:t>
    </dgm:pt>
    <dgm:pt modelId="{F75F7140-858A-451E-B830-C22024342161}" type="parTrans" cxnId="{8E851BE0-8064-40CF-BE19-A8489B036706}">
      <dgm:prSet/>
      <dgm:spPr/>
      <dgm:t>
        <a:bodyPr/>
        <a:lstStyle/>
        <a:p>
          <a:endParaRPr lang="en-US"/>
        </a:p>
      </dgm:t>
    </dgm:pt>
    <dgm:pt modelId="{657384E7-3696-46DD-BB26-3151AB2C9D34}" type="sibTrans" cxnId="{8E851BE0-8064-40CF-BE19-A8489B036706}">
      <dgm:prSet/>
      <dgm:spPr/>
      <dgm:t>
        <a:bodyPr/>
        <a:lstStyle/>
        <a:p>
          <a:endParaRPr lang="en-US"/>
        </a:p>
      </dgm:t>
    </dgm:pt>
    <dgm:pt modelId="{303211B4-61B7-4F7F-A437-99CE3B3D335D}">
      <dgm:prSet/>
      <dgm:spPr/>
      <dgm:t>
        <a:bodyPr/>
        <a:lstStyle/>
        <a:p>
          <a:r>
            <a:rPr lang="en-US"/>
            <a:t>There is the four-quadrant: Do, Decide, Delegate, Eliminate and Exclude.</a:t>
          </a:r>
        </a:p>
      </dgm:t>
    </dgm:pt>
    <dgm:pt modelId="{DDEEA7D7-33C4-464E-8B86-392C6C3ADE31}" type="parTrans" cxnId="{8AEB2580-34EB-412C-AB9D-F0C037FE7964}">
      <dgm:prSet/>
      <dgm:spPr/>
      <dgm:t>
        <a:bodyPr/>
        <a:lstStyle/>
        <a:p>
          <a:endParaRPr lang="en-US"/>
        </a:p>
      </dgm:t>
    </dgm:pt>
    <dgm:pt modelId="{95FD1B9B-18A0-436D-B202-59D32E73B6E9}" type="sibTrans" cxnId="{8AEB2580-34EB-412C-AB9D-F0C037FE7964}">
      <dgm:prSet/>
      <dgm:spPr/>
      <dgm:t>
        <a:bodyPr/>
        <a:lstStyle/>
        <a:p>
          <a:endParaRPr lang="en-US"/>
        </a:p>
      </dgm:t>
    </dgm:pt>
    <dgm:pt modelId="{C5CAA60A-BB5F-4081-8787-19C4CB93C187}">
      <dgm:prSet/>
      <dgm:spPr/>
      <dgm:t>
        <a:bodyPr/>
        <a:lstStyle/>
        <a:p>
          <a:r>
            <a:rPr lang="en-US"/>
            <a:t>A Kanban board is a visual representation tool that allows people to improve the progress of their work.</a:t>
          </a:r>
        </a:p>
      </dgm:t>
    </dgm:pt>
    <dgm:pt modelId="{C5751937-FDC2-40B7-ACED-77C1F65F350B}" type="parTrans" cxnId="{849B470C-FFE2-40D7-8718-6C4322B35D20}">
      <dgm:prSet/>
      <dgm:spPr/>
      <dgm:t>
        <a:bodyPr/>
        <a:lstStyle/>
        <a:p>
          <a:endParaRPr lang="en-US"/>
        </a:p>
      </dgm:t>
    </dgm:pt>
    <dgm:pt modelId="{0E44F2DF-0F98-4F83-9D1E-EC8B872D265C}" type="sibTrans" cxnId="{849B470C-FFE2-40D7-8718-6C4322B35D20}">
      <dgm:prSet/>
      <dgm:spPr/>
      <dgm:t>
        <a:bodyPr/>
        <a:lstStyle/>
        <a:p>
          <a:endParaRPr lang="en-US"/>
        </a:p>
      </dgm:t>
    </dgm:pt>
    <dgm:pt modelId="{59F42D96-2C52-43E1-8AB3-A1ABFB338939}">
      <dgm:prSet/>
      <dgm:spPr/>
      <dgm:t>
        <a:bodyPr/>
        <a:lstStyle/>
        <a:p>
          <a:r>
            <a:rPr lang="en-US"/>
            <a:t>The aim of a Kanban system is to limit the amount of work that can be done in a given amount of time.</a:t>
          </a:r>
        </a:p>
      </dgm:t>
    </dgm:pt>
    <dgm:pt modelId="{786AA814-7074-49F8-93CF-9F591B3C0311}" type="parTrans" cxnId="{64B7A757-CDEF-476C-BE1B-408DAA439D54}">
      <dgm:prSet/>
      <dgm:spPr/>
      <dgm:t>
        <a:bodyPr/>
        <a:lstStyle/>
        <a:p>
          <a:endParaRPr lang="en-US"/>
        </a:p>
      </dgm:t>
    </dgm:pt>
    <dgm:pt modelId="{749D33E3-9A80-4A15-98F1-B95BC5F0AA49}" type="sibTrans" cxnId="{64B7A757-CDEF-476C-BE1B-408DAA439D54}">
      <dgm:prSet/>
      <dgm:spPr/>
      <dgm:t>
        <a:bodyPr/>
        <a:lstStyle/>
        <a:p>
          <a:endParaRPr lang="en-US"/>
        </a:p>
      </dgm:t>
    </dgm:pt>
    <dgm:pt modelId="{C0906689-F143-40AE-B43E-A2DDEB3A8E85}" type="pres">
      <dgm:prSet presAssocID="{30D44AFB-D967-4A82-842F-2517E7933627}" presName="vert0" presStyleCnt="0">
        <dgm:presLayoutVars>
          <dgm:dir/>
          <dgm:animOne val="branch"/>
          <dgm:animLvl val="lvl"/>
        </dgm:presLayoutVars>
      </dgm:prSet>
      <dgm:spPr/>
    </dgm:pt>
    <dgm:pt modelId="{43515A13-E71A-4816-8736-516143FF3EE4}" type="pres">
      <dgm:prSet presAssocID="{3B1D13A5-FD19-4CE7-A211-2F11CF2C01B8}" presName="thickLine" presStyleLbl="alignNode1" presStyleIdx="0" presStyleCnt="5"/>
      <dgm:spPr/>
    </dgm:pt>
    <dgm:pt modelId="{BFC6AAAB-DD65-499C-9B86-696B88F040E5}" type="pres">
      <dgm:prSet presAssocID="{3B1D13A5-FD19-4CE7-A211-2F11CF2C01B8}" presName="horz1" presStyleCnt="0"/>
      <dgm:spPr/>
    </dgm:pt>
    <dgm:pt modelId="{7DC5554A-A5A3-466A-9E53-F964E0F9EF92}" type="pres">
      <dgm:prSet presAssocID="{3B1D13A5-FD19-4CE7-A211-2F11CF2C01B8}" presName="tx1" presStyleLbl="revTx" presStyleIdx="0" presStyleCnt="5"/>
      <dgm:spPr/>
    </dgm:pt>
    <dgm:pt modelId="{A753B3B1-5EA7-4630-90F1-0C9A66EC2367}" type="pres">
      <dgm:prSet presAssocID="{3B1D13A5-FD19-4CE7-A211-2F11CF2C01B8}" presName="vert1" presStyleCnt="0"/>
      <dgm:spPr/>
    </dgm:pt>
    <dgm:pt modelId="{03194315-C999-4DC4-95AA-C2C7EBA259E6}" type="pres">
      <dgm:prSet presAssocID="{A1CEED23-AB7B-487C-966D-71ACA6A3FD3C}" presName="thickLine" presStyleLbl="alignNode1" presStyleIdx="1" presStyleCnt="5"/>
      <dgm:spPr/>
    </dgm:pt>
    <dgm:pt modelId="{85FE3972-E532-4974-9934-AD530AD0E6C8}" type="pres">
      <dgm:prSet presAssocID="{A1CEED23-AB7B-487C-966D-71ACA6A3FD3C}" presName="horz1" presStyleCnt="0"/>
      <dgm:spPr/>
    </dgm:pt>
    <dgm:pt modelId="{1E437C25-C6C9-4D28-8282-BAEDBF47C04C}" type="pres">
      <dgm:prSet presAssocID="{A1CEED23-AB7B-487C-966D-71ACA6A3FD3C}" presName="tx1" presStyleLbl="revTx" presStyleIdx="1" presStyleCnt="5"/>
      <dgm:spPr/>
    </dgm:pt>
    <dgm:pt modelId="{5E82BDA3-FCC5-4924-9E99-07AE22947B9E}" type="pres">
      <dgm:prSet presAssocID="{A1CEED23-AB7B-487C-966D-71ACA6A3FD3C}" presName="vert1" presStyleCnt="0"/>
      <dgm:spPr/>
    </dgm:pt>
    <dgm:pt modelId="{69F5701B-9D7A-4563-99EF-5075901210CC}" type="pres">
      <dgm:prSet presAssocID="{303211B4-61B7-4F7F-A437-99CE3B3D335D}" presName="thickLine" presStyleLbl="alignNode1" presStyleIdx="2" presStyleCnt="5"/>
      <dgm:spPr/>
    </dgm:pt>
    <dgm:pt modelId="{FA0AD77C-E4AA-4536-B837-7C842210729A}" type="pres">
      <dgm:prSet presAssocID="{303211B4-61B7-4F7F-A437-99CE3B3D335D}" presName="horz1" presStyleCnt="0"/>
      <dgm:spPr/>
    </dgm:pt>
    <dgm:pt modelId="{71CD73FF-7817-4B00-91B0-E8B480CD26D6}" type="pres">
      <dgm:prSet presAssocID="{303211B4-61B7-4F7F-A437-99CE3B3D335D}" presName="tx1" presStyleLbl="revTx" presStyleIdx="2" presStyleCnt="5"/>
      <dgm:spPr/>
    </dgm:pt>
    <dgm:pt modelId="{AA58A80F-6CB8-4F3E-8E0D-26AC15247F48}" type="pres">
      <dgm:prSet presAssocID="{303211B4-61B7-4F7F-A437-99CE3B3D335D}" presName="vert1" presStyleCnt="0"/>
      <dgm:spPr/>
    </dgm:pt>
    <dgm:pt modelId="{B9846976-E606-4829-8A3F-47B1A1BEA299}" type="pres">
      <dgm:prSet presAssocID="{C5CAA60A-BB5F-4081-8787-19C4CB93C187}" presName="thickLine" presStyleLbl="alignNode1" presStyleIdx="3" presStyleCnt="5"/>
      <dgm:spPr/>
    </dgm:pt>
    <dgm:pt modelId="{2BE46A71-BD69-477C-BF5E-75757E5F899E}" type="pres">
      <dgm:prSet presAssocID="{C5CAA60A-BB5F-4081-8787-19C4CB93C187}" presName="horz1" presStyleCnt="0"/>
      <dgm:spPr/>
    </dgm:pt>
    <dgm:pt modelId="{D0643B75-B0F7-44D9-9AB7-F2AA6CCBE03F}" type="pres">
      <dgm:prSet presAssocID="{C5CAA60A-BB5F-4081-8787-19C4CB93C187}" presName="tx1" presStyleLbl="revTx" presStyleIdx="3" presStyleCnt="5"/>
      <dgm:spPr/>
    </dgm:pt>
    <dgm:pt modelId="{B5147104-A294-431F-8E85-9D81ECE8E4B9}" type="pres">
      <dgm:prSet presAssocID="{C5CAA60A-BB5F-4081-8787-19C4CB93C187}" presName="vert1" presStyleCnt="0"/>
      <dgm:spPr/>
    </dgm:pt>
    <dgm:pt modelId="{3FA62A02-65BC-4A25-A2E4-3B529F109CA1}" type="pres">
      <dgm:prSet presAssocID="{59F42D96-2C52-43E1-8AB3-A1ABFB338939}" presName="thickLine" presStyleLbl="alignNode1" presStyleIdx="4" presStyleCnt="5"/>
      <dgm:spPr/>
    </dgm:pt>
    <dgm:pt modelId="{9003B049-262D-46CF-A584-3C19CCE27DA5}" type="pres">
      <dgm:prSet presAssocID="{59F42D96-2C52-43E1-8AB3-A1ABFB338939}" presName="horz1" presStyleCnt="0"/>
      <dgm:spPr/>
    </dgm:pt>
    <dgm:pt modelId="{10EBC602-A4F3-4502-9DC5-E8C64E0E8A66}" type="pres">
      <dgm:prSet presAssocID="{59F42D96-2C52-43E1-8AB3-A1ABFB338939}" presName="tx1" presStyleLbl="revTx" presStyleIdx="4" presStyleCnt="5"/>
      <dgm:spPr/>
    </dgm:pt>
    <dgm:pt modelId="{7BA60B73-E173-4772-AE4F-12A56594AF9C}" type="pres">
      <dgm:prSet presAssocID="{59F42D96-2C52-43E1-8AB3-A1ABFB338939}" presName="vert1" presStyleCnt="0"/>
      <dgm:spPr/>
    </dgm:pt>
  </dgm:ptLst>
  <dgm:cxnLst>
    <dgm:cxn modelId="{142C7409-2D98-45AD-ADCC-BA4F13C96F2A}" type="presOf" srcId="{C5CAA60A-BB5F-4081-8787-19C4CB93C187}" destId="{D0643B75-B0F7-44D9-9AB7-F2AA6CCBE03F}" srcOrd="0" destOrd="0" presId="urn:microsoft.com/office/officeart/2008/layout/LinedList"/>
    <dgm:cxn modelId="{849B470C-FFE2-40D7-8718-6C4322B35D20}" srcId="{30D44AFB-D967-4A82-842F-2517E7933627}" destId="{C5CAA60A-BB5F-4081-8787-19C4CB93C187}" srcOrd="3" destOrd="0" parTransId="{C5751937-FDC2-40B7-ACED-77C1F65F350B}" sibTransId="{0E44F2DF-0F98-4F83-9D1E-EC8B872D265C}"/>
    <dgm:cxn modelId="{BA2C3111-3F74-43D4-8563-8045177AB5A1}" type="presOf" srcId="{3B1D13A5-FD19-4CE7-A211-2F11CF2C01B8}" destId="{7DC5554A-A5A3-466A-9E53-F964E0F9EF92}" srcOrd="0" destOrd="0" presId="urn:microsoft.com/office/officeart/2008/layout/LinedList"/>
    <dgm:cxn modelId="{04ADDB1C-8F72-4BEE-A4F4-E26928FCDF2B}" type="presOf" srcId="{59F42D96-2C52-43E1-8AB3-A1ABFB338939}" destId="{10EBC602-A4F3-4502-9DC5-E8C64E0E8A66}" srcOrd="0" destOrd="0" presId="urn:microsoft.com/office/officeart/2008/layout/LinedList"/>
    <dgm:cxn modelId="{64B7A757-CDEF-476C-BE1B-408DAA439D54}" srcId="{30D44AFB-D967-4A82-842F-2517E7933627}" destId="{59F42D96-2C52-43E1-8AB3-A1ABFB338939}" srcOrd="4" destOrd="0" parTransId="{786AA814-7074-49F8-93CF-9F591B3C0311}" sibTransId="{749D33E3-9A80-4A15-98F1-B95BC5F0AA49}"/>
    <dgm:cxn modelId="{4C34767C-9F00-4CEE-9C74-9644A8E0A2A1}" type="presOf" srcId="{A1CEED23-AB7B-487C-966D-71ACA6A3FD3C}" destId="{1E437C25-C6C9-4D28-8282-BAEDBF47C04C}" srcOrd="0" destOrd="0" presId="urn:microsoft.com/office/officeart/2008/layout/LinedList"/>
    <dgm:cxn modelId="{8AEB2580-34EB-412C-AB9D-F0C037FE7964}" srcId="{30D44AFB-D967-4A82-842F-2517E7933627}" destId="{303211B4-61B7-4F7F-A437-99CE3B3D335D}" srcOrd="2" destOrd="0" parTransId="{DDEEA7D7-33C4-464E-8B86-392C6C3ADE31}" sibTransId="{95FD1B9B-18A0-436D-B202-59D32E73B6E9}"/>
    <dgm:cxn modelId="{C946BF85-C410-4799-BD24-58D3A1DEB7D6}" type="presOf" srcId="{303211B4-61B7-4F7F-A437-99CE3B3D335D}" destId="{71CD73FF-7817-4B00-91B0-E8B480CD26D6}" srcOrd="0" destOrd="0" presId="urn:microsoft.com/office/officeart/2008/layout/LinedList"/>
    <dgm:cxn modelId="{0CA14DBC-7439-4A2C-8143-823A8628AAD3}" srcId="{30D44AFB-D967-4A82-842F-2517E7933627}" destId="{3B1D13A5-FD19-4CE7-A211-2F11CF2C01B8}" srcOrd="0" destOrd="0" parTransId="{90E1001C-C351-40D9-AD57-119EF8A1E5F2}" sibTransId="{F94CCFD7-45E8-4152-8FA0-C7942B98F019}"/>
    <dgm:cxn modelId="{FAFAD6D6-D296-48D9-B4EF-D09F78E107A1}" type="presOf" srcId="{30D44AFB-D967-4A82-842F-2517E7933627}" destId="{C0906689-F143-40AE-B43E-A2DDEB3A8E85}" srcOrd="0" destOrd="0" presId="urn:microsoft.com/office/officeart/2008/layout/LinedList"/>
    <dgm:cxn modelId="{8E851BE0-8064-40CF-BE19-A8489B036706}" srcId="{30D44AFB-D967-4A82-842F-2517E7933627}" destId="{A1CEED23-AB7B-487C-966D-71ACA6A3FD3C}" srcOrd="1" destOrd="0" parTransId="{F75F7140-858A-451E-B830-C22024342161}" sibTransId="{657384E7-3696-46DD-BB26-3151AB2C9D34}"/>
    <dgm:cxn modelId="{4A35DAE1-6AEA-4CD1-833A-784B391CC25C}" type="presParOf" srcId="{C0906689-F143-40AE-B43E-A2DDEB3A8E85}" destId="{43515A13-E71A-4816-8736-516143FF3EE4}" srcOrd="0" destOrd="0" presId="urn:microsoft.com/office/officeart/2008/layout/LinedList"/>
    <dgm:cxn modelId="{4185CCD5-5B36-4455-BB53-973A06845449}" type="presParOf" srcId="{C0906689-F143-40AE-B43E-A2DDEB3A8E85}" destId="{BFC6AAAB-DD65-499C-9B86-696B88F040E5}" srcOrd="1" destOrd="0" presId="urn:microsoft.com/office/officeart/2008/layout/LinedList"/>
    <dgm:cxn modelId="{8A893E89-C5C4-48E2-AFCC-6CEB175A0D95}" type="presParOf" srcId="{BFC6AAAB-DD65-499C-9B86-696B88F040E5}" destId="{7DC5554A-A5A3-466A-9E53-F964E0F9EF92}" srcOrd="0" destOrd="0" presId="urn:microsoft.com/office/officeart/2008/layout/LinedList"/>
    <dgm:cxn modelId="{84F5C39F-B187-47C8-983F-2BAF5AEC204E}" type="presParOf" srcId="{BFC6AAAB-DD65-499C-9B86-696B88F040E5}" destId="{A753B3B1-5EA7-4630-90F1-0C9A66EC2367}" srcOrd="1" destOrd="0" presId="urn:microsoft.com/office/officeart/2008/layout/LinedList"/>
    <dgm:cxn modelId="{F9A35EAA-7B69-459F-813C-163142270915}" type="presParOf" srcId="{C0906689-F143-40AE-B43E-A2DDEB3A8E85}" destId="{03194315-C999-4DC4-95AA-C2C7EBA259E6}" srcOrd="2" destOrd="0" presId="urn:microsoft.com/office/officeart/2008/layout/LinedList"/>
    <dgm:cxn modelId="{1F6CB7B8-0600-4211-B013-0805485499B0}" type="presParOf" srcId="{C0906689-F143-40AE-B43E-A2DDEB3A8E85}" destId="{85FE3972-E532-4974-9934-AD530AD0E6C8}" srcOrd="3" destOrd="0" presId="urn:microsoft.com/office/officeart/2008/layout/LinedList"/>
    <dgm:cxn modelId="{F8E77547-8DCA-4177-9FBB-8D4E1D173BF4}" type="presParOf" srcId="{85FE3972-E532-4974-9934-AD530AD0E6C8}" destId="{1E437C25-C6C9-4D28-8282-BAEDBF47C04C}" srcOrd="0" destOrd="0" presId="urn:microsoft.com/office/officeart/2008/layout/LinedList"/>
    <dgm:cxn modelId="{0DBD2456-DC3B-4BE1-87E3-B7000E25D365}" type="presParOf" srcId="{85FE3972-E532-4974-9934-AD530AD0E6C8}" destId="{5E82BDA3-FCC5-4924-9E99-07AE22947B9E}" srcOrd="1" destOrd="0" presId="urn:microsoft.com/office/officeart/2008/layout/LinedList"/>
    <dgm:cxn modelId="{710375C4-1186-4EB4-A4BD-A25B45D1FD9D}" type="presParOf" srcId="{C0906689-F143-40AE-B43E-A2DDEB3A8E85}" destId="{69F5701B-9D7A-4563-99EF-5075901210CC}" srcOrd="4" destOrd="0" presId="urn:microsoft.com/office/officeart/2008/layout/LinedList"/>
    <dgm:cxn modelId="{FEC29DE1-895C-4FAF-8D48-CCCFCCAB2392}" type="presParOf" srcId="{C0906689-F143-40AE-B43E-A2DDEB3A8E85}" destId="{FA0AD77C-E4AA-4536-B837-7C842210729A}" srcOrd="5" destOrd="0" presId="urn:microsoft.com/office/officeart/2008/layout/LinedList"/>
    <dgm:cxn modelId="{2FA5EE72-8B94-474B-B098-AB28F68BBC26}" type="presParOf" srcId="{FA0AD77C-E4AA-4536-B837-7C842210729A}" destId="{71CD73FF-7817-4B00-91B0-E8B480CD26D6}" srcOrd="0" destOrd="0" presId="urn:microsoft.com/office/officeart/2008/layout/LinedList"/>
    <dgm:cxn modelId="{4F9B3BB6-CDDD-4C89-91E2-84D8D670FA77}" type="presParOf" srcId="{FA0AD77C-E4AA-4536-B837-7C842210729A}" destId="{AA58A80F-6CB8-4F3E-8E0D-26AC15247F48}" srcOrd="1" destOrd="0" presId="urn:microsoft.com/office/officeart/2008/layout/LinedList"/>
    <dgm:cxn modelId="{041C61C2-716D-42A8-AFAC-6E2C714786B7}" type="presParOf" srcId="{C0906689-F143-40AE-B43E-A2DDEB3A8E85}" destId="{B9846976-E606-4829-8A3F-47B1A1BEA299}" srcOrd="6" destOrd="0" presId="urn:microsoft.com/office/officeart/2008/layout/LinedList"/>
    <dgm:cxn modelId="{07C144CE-4561-4B82-B1A0-C287D459777A}" type="presParOf" srcId="{C0906689-F143-40AE-B43E-A2DDEB3A8E85}" destId="{2BE46A71-BD69-477C-BF5E-75757E5F899E}" srcOrd="7" destOrd="0" presId="urn:microsoft.com/office/officeart/2008/layout/LinedList"/>
    <dgm:cxn modelId="{4BE5D6BD-B474-44FE-9DC3-FCB768269B5F}" type="presParOf" srcId="{2BE46A71-BD69-477C-BF5E-75757E5F899E}" destId="{D0643B75-B0F7-44D9-9AB7-F2AA6CCBE03F}" srcOrd="0" destOrd="0" presId="urn:microsoft.com/office/officeart/2008/layout/LinedList"/>
    <dgm:cxn modelId="{00B34206-0DEB-4202-AF9A-AA644875F895}" type="presParOf" srcId="{2BE46A71-BD69-477C-BF5E-75757E5F899E}" destId="{B5147104-A294-431F-8E85-9D81ECE8E4B9}" srcOrd="1" destOrd="0" presId="urn:microsoft.com/office/officeart/2008/layout/LinedList"/>
    <dgm:cxn modelId="{F64431FC-438F-476A-9897-4202BFA723B2}" type="presParOf" srcId="{C0906689-F143-40AE-B43E-A2DDEB3A8E85}" destId="{3FA62A02-65BC-4A25-A2E4-3B529F109CA1}" srcOrd="8" destOrd="0" presId="urn:microsoft.com/office/officeart/2008/layout/LinedList"/>
    <dgm:cxn modelId="{32B9CF1E-BDA1-4179-A114-02E39A9E010E}" type="presParOf" srcId="{C0906689-F143-40AE-B43E-A2DDEB3A8E85}" destId="{9003B049-262D-46CF-A584-3C19CCE27DA5}" srcOrd="9" destOrd="0" presId="urn:microsoft.com/office/officeart/2008/layout/LinedList"/>
    <dgm:cxn modelId="{7FAE10E5-27DC-424A-87E2-0A777A0ECE34}" type="presParOf" srcId="{9003B049-262D-46CF-A584-3C19CCE27DA5}" destId="{10EBC602-A4F3-4502-9DC5-E8C64E0E8A66}" srcOrd="0" destOrd="0" presId="urn:microsoft.com/office/officeart/2008/layout/LinedList"/>
    <dgm:cxn modelId="{A7A4DC2A-173E-4F85-9DF1-614AC47A6122}" type="presParOf" srcId="{9003B049-262D-46CF-A584-3C19CCE27DA5}" destId="{7BA60B73-E173-4772-AE4F-12A56594AF9C}"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3515A13-E71A-4816-8736-516143FF3EE4}">
      <dsp:nvSpPr>
        <dsp:cNvPr id="0" name=""/>
        <dsp:cNvSpPr/>
      </dsp:nvSpPr>
      <dsp:spPr>
        <a:xfrm>
          <a:off x="0" y="531"/>
          <a:ext cx="5393361" cy="0"/>
        </a:xfrm>
        <a:prstGeom prst="line">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DC5554A-A5A3-466A-9E53-F964E0F9EF92}">
      <dsp:nvSpPr>
        <dsp:cNvPr id="0" name=""/>
        <dsp:cNvSpPr/>
      </dsp:nvSpPr>
      <dsp:spPr>
        <a:xfrm>
          <a:off x="0" y="531"/>
          <a:ext cx="5393361" cy="8700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n-US" sz="1900" kern="1200"/>
            <a:t>The Eisenhower Matrix is a method for prioritising projects based on their urgency.</a:t>
          </a:r>
        </a:p>
      </dsp:txBody>
      <dsp:txXfrm>
        <a:off x="0" y="531"/>
        <a:ext cx="5393361" cy="870055"/>
      </dsp:txXfrm>
    </dsp:sp>
    <dsp:sp modelId="{03194315-C999-4DC4-95AA-C2C7EBA259E6}">
      <dsp:nvSpPr>
        <dsp:cNvPr id="0" name=""/>
        <dsp:cNvSpPr/>
      </dsp:nvSpPr>
      <dsp:spPr>
        <a:xfrm>
          <a:off x="0" y="870586"/>
          <a:ext cx="5393361" cy="0"/>
        </a:xfrm>
        <a:prstGeom prst="line">
          <a:avLst/>
        </a:prstGeom>
        <a:solidFill>
          <a:schemeClr val="accent5">
            <a:hueOff val="-1689636"/>
            <a:satOff val="-4355"/>
            <a:lumOff val="-2941"/>
            <a:alphaOff val="0"/>
          </a:schemeClr>
        </a:solidFill>
        <a:ln w="12700" cap="flat" cmpd="sng" algn="ctr">
          <a:solidFill>
            <a:schemeClr val="accent5">
              <a:hueOff val="-1689636"/>
              <a:satOff val="-4355"/>
              <a:lumOff val="-2941"/>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E437C25-C6C9-4D28-8282-BAEDBF47C04C}">
      <dsp:nvSpPr>
        <dsp:cNvPr id="0" name=""/>
        <dsp:cNvSpPr/>
      </dsp:nvSpPr>
      <dsp:spPr>
        <a:xfrm>
          <a:off x="0" y="870586"/>
          <a:ext cx="5393361" cy="8700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n-US" sz="1900" kern="1200"/>
            <a:t>The grid divides your tasks into four quadrants based on what you need to do at any given time.</a:t>
          </a:r>
        </a:p>
      </dsp:txBody>
      <dsp:txXfrm>
        <a:off x="0" y="870586"/>
        <a:ext cx="5393361" cy="870055"/>
      </dsp:txXfrm>
    </dsp:sp>
    <dsp:sp modelId="{69F5701B-9D7A-4563-99EF-5075901210CC}">
      <dsp:nvSpPr>
        <dsp:cNvPr id="0" name=""/>
        <dsp:cNvSpPr/>
      </dsp:nvSpPr>
      <dsp:spPr>
        <a:xfrm>
          <a:off x="0" y="1740641"/>
          <a:ext cx="5393361" cy="0"/>
        </a:xfrm>
        <a:prstGeom prst="line">
          <a:avLst/>
        </a:prstGeom>
        <a:solidFill>
          <a:schemeClr val="accent5">
            <a:hueOff val="-3379271"/>
            <a:satOff val="-8710"/>
            <a:lumOff val="-5883"/>
            <a:alphaOff val="0"/>
          </a:schemeClr>
        </a:solidFill>
        <a:ln w="12700" cap="flat" cmpd="sng" algn="ctr">
          <a:solidFill>
            <a:schemeClr val="accent5">
              <a:hueOff val="-3379271"/>
              <a:satOff val="-8710"/>
              <a:lumOff val="-5883"/>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1CD73FF-7817-4B00-91B0-E8B480CD26D6}">
      <dsp:nvSpPr>
        <dsp:cNvPr id="0" name=""/>
        <dsp:cNvSpPr/>
      </dsp:nvSpPr>
      <dsp:spPr>
        <a:xfrm>
          <a:off x="0" y="1740641"/>
          <a:ext cx="5393361" cy="8700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n-US" sz="1900" kern="1200"/>
            <a:t>There is the four-quadrant: Do, Decide, Delegate, Eliminate and Exclude.</a:t>
          </a:r>
        </a:p>
      </dsp:txBody>
      <dsp:txXfrm>
        <a:off x="0" y="1740641"/>
        <a:ext cx="5393361" cy="870055"/>
      </dsp:txXfrm>
    </dsp:sp>
    <dsp:sp modelId="{B9846976-E606-4829-8A3F-47B1A1BEA299}">
      <dsp:nvSpPr>
        <dsp:cNvPr id="0" name=""/>
        <dsp:cNvSpPr/>
      </dsp:nvSpPr>
      <dsp:spPr>
        <a:xfrm>
          <a:off x="0" y="2610696"/>
          <a:ext cx="5393361" cy="0"/>
        </a:xfrm>
        <a:prstGeom prst="line">
          <a:avLst/>
        </a:prstGeom>
        <a:solidFill>
          <a:schemeClr val="accent5">
            <a:hueOff val="-5068907"/>
            <a:satOff val="-13064"/>
            <a:lumOff val="-8824"/>
            <a:alphaOff val="0"/>
          </a:schemeClr>
        </a:solidFill>
        <a:ln w="12700" cap="flat" cmpd="sng" algn="ctr">
          <a:solidFill>
            <a:schemeClr val="accent5">
              <a:hueOff val="-5068907"/>
              <a:satOff val="-13064"/>
              <a:lumOff val="-8824"/>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0643B75-B0F7-44D9-9AB7-F2AA6CCBE03F}">
      <dsp:nvSpPr>
        <dsp:cNvPr id="0" name=""/>
        <dsp:cNvSpPr/>
      </dsp:nvSpPr>
      <dsp:spPr>
        <a:xfrm>
          <a:off x="0" y="2610696"/>
          <a:ext cx="5393361" cy="8700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n-US" sz="1900" kern="1200"/>
            <a:t>A Kanban board is a visual representation tool that allows people to improve the progress of their work.</a:t>
          </a:r>
        </a:p>
      </dsp:txBody>
      <dsp:txXfrm>
        <a:off x="0" y="2610696"/>
        <a:ext cx="5393361" cy="870055"/>
      </dsp:txXfrm>
    </dsp:sp>
    <dsp:sp modelId="{3FA62A02-65BC-4A25-A2E4-3B529F109CA1}">
      <dsp:nvSpPr>
        <dsp:cNvPr id="0" name=""/>
        <dsp:cNvSpPr/>
      </dsp:nvSpPr>
      <dsp:spPr>
        <a:xfrm>
          <a:off x="0" y="3480751"/>
          <a:ext cx="5393361" cy="0"/>
        </a:xfrm>
        <a:prstGeom prst="line">
          <a:avLst/>
        </a:prstGeom>
        <a:solidFill>
          <a:schemeClr val="accent5">
            <a:hueOff val="-6758543"/>
            <a:satOff val="-17419"/>
            <a:lumOff val="-11765"/>
            <a:alphaOff val="0"/>
          </a:schemeClr>
        </a:solidFill>
        <a:ln w="12700" cap="flat" cmpd="sng" algn="ctr">
          <a:solidFill>
            <a:schemeClr val="accent5">
              <a:hueOff val="-6758543"/>
              <a:satOff val="-17419"/>
              <a:lumOff val="-11765"/>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0EBC602-A4F3-4502-9DC5-E8C64E0E8A66}">
      <dsp:nvSpPr>
        <dsp:cNvPr id="0" name=""/>
        <dsp:cNvSpPr/>
      </dsp:nvSpPr>
      <dsp:spPr>
        <a:xfrm>
          <a:off x="0" y="3480751"/>
          <a:ext cx="5393361" cy="8700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n-US" sz="1900" kern="1200"/>
            <a:t>The aim of a Kanban system is to limit the amount of work that can be done in a given amount of time.</a:t>
          </a:r>
        </a:p>
      </dsp:txBody>
      <dsp:txXfrm>
        <a:off x="0" y="3480751"/>
        <a:ext cx="5393361" cy="870055"/>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717F573-A808-4FD8-B2D0-6A75DB1F8D3A}" type="datetimeFigureOut">
              <a:rPr lang="en-US" smtClean="0"/>
              <a:t>4/23/2021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DA2516B-B89F-4B6E-A700-A86B1A753452}" type="slidenum">
              <a:rPr lang="en-US" smtClean="0"/>
              <a:t>‹#›</a:t>
            </a:fld>
            <a:endParaRPr lang="en-US"/>
          </a:p>
        </p:txBody>
      </p:sp>
    </p:spTree>
    <p:extLst>
      <p:ext uri="{BB962C8B-B14F-4D97-AF65-F5344CB8AC3E}">
        <p14:creationId xmlns:p14="http://schemas.microsoft.com/office/powerpoint/2010/main" val="15580000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en-US" sz="1200" b="0" i="0" u="none" strike="noStrike" kern="1200" dirty="0">
                <a:solidFill>
                  <a:schemeClr val="tx1"/>
                </a:solidFill>
                <a:effectLst/>
                <a:latin typeface="+mn-lt"/>
                <a:ea typeface="+mn-ea"/>
                <a:cs typeface="+mn-cs"/>
              </a:rPr>
              <a:t>The foundation of advanced education in colleges around the world is changing, and the board of directors is working to create and represent the spaces they cover (</a:t>
            </a:r>
            <a:r>
              <a:rPr lang="en-US" sz="1200" b="0" i="0" u="none" strike="noStrike" kern="1200" dirty="0" err="1">
                <a:solidFill>
                  <a:schemeClr val="tx1"/>
                </a:solidFill>
                <a:effectLst/>
                <a:latin typeface="+mn-lt"/>
                <a:ea typeface="+mn-ea"/>
                <a:cs typeface="+mn-cs"/>
              </a:rPr>
              <a:t>Demirkesen</a:t>
            </a:r>
            <a:r>
              <a:rPr lang="en-US" sz="1200" b="0" i="0" u="none" strike="noStrike" kern="1200" dirty="0">
                <a:solidFill>
                  <a:schemeClr val="tx1"/>
                </a:solidFill>
                <a:effectLst/>
                <a:latin typeface="+mn-lt"/>
                <a:ea typeface="+mn-ea"/>
                <a:cs typeface="+mn-cs"/>
              </a:rPr>
              <a:t> and </a:t>
            </a:r>
            <a:r>
              <a:rPr lang="en-US" sz="1200" b="0" i="0" u="none" strike="noStrike" kern="1200" dirty="0" err="1">
                <a:solidFill>
                  <a:schemeClr val="tx1"/>
                </a:solidFill>
                <a:effectLst/>
                <a:latin typeface="+mn-lt"/>
                <a:ea typeface="+mn-ea"/>
                <a:cs typeface="+mn-cs"/>
              </a:rPr>
              <a:t>Ozorhon</a:t>
            </a:r>
            <a:r>
              <a:rPr lang="en-US" sz="1200" b="0" i="0" u="none" strike="noStrike" kern="1200" dirty="0">
                <a:solidFill>
                  <a:schemeClr val="tx1"/>
                </a:solidFill>
                <a:effectLst/>
                <a:latin typeface="+mn-lt"/>
                <a:ea typeface="+mn-ea"/>
                <a:cs typeface="+mn-cs"/>
              </a:rPr>
              <a:t>, 2017). The educational institutions, like any other </a:t>
            </a:r>
            <a:r>
              <a:rPr lang="en-US" sz="1200" b="0" i="0" u="none" strike="noStrike" kern="1200" dirty="0" err="1">
                <a:solidFill>
                  <a:schemeClr val="tx1"/>
                </a:solidFill>
                <a:effectLst/>
                <a:latin typeface="+mn-lt"/>
                <a:ea typeface="+mn-ea"/>
                <a:cs typeface="+mn-cs"/>
              </a:rPr>
              <a:t>organisation</a:t>
            </a:r>
            <a:r>
              <a:rPr lang="en-US" sz="1200" b="0" i="0" u="none" strike="noStrike" kern="1200" dirty="0">
                <a:solidFill>
                  <a:schemeClr val="tx1"/>
                </a:solidFill>
                <a:effectLst/>
                <a:latin typeface="+mn-lt"/>
                <a:ea typeface="+mn-ea"/>
                <a:cs typeface="+mn-cs"/>
              </a:rPr>
              <a:t>, are designed to be exclusively placed within the </a:t>
            </a:r>
            <a:r>
              <a:rPr lang="en-US" sz="1200" b="0" i="0" u="none" strike="noStrike" kern="1200" dirty="0" err="1">
                <a:solidFill>
                  <a:schemeClr val="tx1"/>
                </a:solidFill>
                <a:effectLst/>
                <a:latin typeface="+mn-lt"/>
                <a:ea typeface="+mn-ea"/>
                <a:cs typeface="+mn-cs"/>
              </a:rPr>
              <a:t>organisation</a:t>
            </a:r>
            <a:r>
              <a:rPr lang="en-US" sz="1200" b="0" i="0" u="none" strike="noStrike" kern="1200" dirty="0">
                <a:solidFill>
                  <a:schemeClr val="tx1"/>
                </a:solidFill>
                <a:effectLst/>
                <a:latin typeface="+mn-lt"/>
                <a:ea typeface="+mn-ea"/>
                <a:cs typeface="+mn-cs"/>
              </a:rPr>
              <a:t> based on their skill and professional abilities. The purpose of the project is to </a:t>
            </a:r>
            <a:r>
              <a:rPr lang="en-US" sz="1200" b="0" i="0" u="none" strike="noStrike" kern="1200" dirty="0" err="1">
                <a:solidFill>
                  <a:schemeClr val="tx1"/>
                </a:solidFill>
                <a:effectLst/>
                <a:latin typeface="+mn-lt"/>
                <a:ea typeface="+mn-ea"/>
                <a:cs typeface="+mn-cs"/>
              </a:rPr>
              <a:t>analyse</a:t>
            </a:r>
            <a:r>
              <a:rPr lang="en-US" sz="1200" b="0" i="0" u="none" strike="noStrike" kern="1200" dirty="0">
                <a:solidFill>
                  <a:schemeClr val="tx1"/>
                </a:solidFill>
                <a:effectLst/>
                <a:latin typeface="+mn-lt"/>
                <a:ea typeface="+mn-ea"/>
                <a:cs typeface="+mn-cs"/>
              </a:rPr>
              <a:t> self-development plants and discuss effective skills and methods that are required to implement to achieve certain employment goals from academic courses.</a:t>
            </a:r>
            <a:endParaRPr lang="en-US" b="0" dirty="0">
              <a:effectLst/>
            </a:endParaRPr>
          </a:p>
          <a:p>
            <a:br>
              <a:rPr lang="en-US" dirty="0"/>
            </a:br>
            <a:endParaRPr lang="en-US" dirty="0"/>
          </a:p>
        </p:txBody>
      </p:sp>
      <p:sp>
        <p:nvSpPr>
          <p:cNvPr id="4" name="Slide Number Placeholder 3"/>
          <p:cNvSpPr>
            <a:spLocks noGrp="1"/>
          </p:cNvSpPr>
          <p:nvPr>
            <p:ph type="sldNum" sz="quarter" idx="5"/>
          </p:nvPr>
        </p:nvSpPr>
        <p:spPr/>
        <p:txBody>
          <a:bodyPr/>
          <a:lstStyle/>
          <a:p>
            <a:fld id="{2DA2516B-B89F-4B6E-A700-A86B1A753452}" type="slidenum">
              <a:rPr lang="en-US" smtClean="0"/>
              <a:t>2</a:t>
            </a:fld>
            <a:endParaRPr lang="en-US"/>
          </a:p>
        </p:txBody>
      </p:sp>
    </p:spTree>
    <p:extLst>
      <p:ext uri="{BB962C8B-B14F-4D97-AF65-F5344CB8AC3E}">
        <p14:creationId xmlns:p14="http://schemas.microsoft.com/office/powerpoint/2010/main" val="353538980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TIME MANAGEMENT TECHNIQUES</a:t>
            </a:r>
          </a:p>
          <a:p>
            <a:endParaRPr lang="en-US" dirty="0"/>
          </a:p>
          <a:p>
            <a:r>
              <a:rPr lang="en-US" dirty="0"/>
              <a:t>The way to plan and monitor how much time to spend on explicit exercises is to use time management. The management of time allows them to accomplish more in a shorter amount of time, reduces stress, and promotes professional success.</a:t>
            </a:r>
          </a:p>
          <a:p>
            <a:r>
              <a:rPr lang="en-US" dirty="0"/>
              <a:t>There are over multiple time management solutions available for all of the different character types, profitability problems, and market requirements.</a:t>
            </a:r>
          </a:p>
          <a:p>
            <a:endParaRPr lang="en-US" dirty="0"/>
          </a:p>
          <a:p>
            <a:r>
              <a:rPr lang="en-US" dirty="0"/>
              <a:t>SMART Objectives</a:t>
            </a:r>
          </a:p>
          <a:p>
            <a:endParaRPr lang="en-US" dirty="0"/>
          </a:p>
          <a:p>
            <a:r>
              <a:rPr lang="en-US" dirty="0"/>
              <a:t>The concept is quite simple. Each SMART goal should be recorded according to the following guidelines:</a:t>
            </a:r>
          </a:p>
          <a:p>
            <a:endParaRPr lang="en-US" dirty="0"/>
          </a:p>
          <a:p>
            <a:r>
              <a:rPr lang="en-US" dirty="0"/>
              <a:t>Specific – clearly defined the desired outcome, what you need to achieve</a:t>
            </a:r>
          </a:p>
          <a:p>
            <a:r>
              <a:rPr lang="en-US" dirty="0"/>
              <a:t>Measurable – a way to monitor progress should be available.</a:t>
            </a:r>
          </a:p>
          <a:p>
            <a:r>
              <a:rPr lang="en-US" dirty="0"/>
              <a:t>Achievable – the goal can be reached with readily available resources.</a:t>
            </a:r>
          </a:p>
          <a:p>
            <a:r>
              <a:rPr lang="en-US" dirty="0"/>
              <a:t>Relevant – it should (Rubens et al., 2018).</a:t>
            </a:r>
          </a:p>
          <a:p>
            <a:r>
              <a:rPr lang="en-US" dirty="0"/>
              <a:t>Time-bound – a fair deadline for when the goal will be completed.</a:t>
            </a:r>
          </a:p>
          <a:p>
            <a:endParaRPr lang="en-US" dirty="0"/>
          </a:p>
          <a:p>
            <a:r>
              <a:rPr lang="en-US" dirty="0"/>
              <a:t>The overwhelming majority of people do not have goals. Just about 10% of people have written down their goals. That means it takes effort, as well as some sincere reflection and thought, to properly document significant goals.</a:t>
            </a:r>
          </a:p>
          <a:p>
            <a:endParaRPr lang="en-US" dirty="0"/>
          </a:p>
          <a:p>
            <a:r>
              <a:rPr lang="en-US" dirty="0"/>
              <a:t>The Eisenhower Matrix/The Eisenhower box </a:t>
            </a:r>
          </a:p>
          <a:p>
            <a:endParaRPr lang="en-US" dirty="0"/>
          </a:p>
          <a:p>
            <a:r>
              <a:rPr lang="en-US" dirty="0"/>
              <a:t>The Eisenhower Matrix is a method for </a:t>
            </a:r>
            <a:r>
              <a:rPr lang="en-US" dirty="0" err="1"/>
              <a:t>prioritising</a:t>
            </a:r>
            <a:r>
              <a:rPr lang="en-US" dirty="0"/>
              <a:t> your projects based on their urgency. It aids in determining which exercises are important and which do not, by any stretch of the imagination, warrant consideration. Dwight D. Eisenhower is the creator of the famous Eisenhower Matrix. The grid divides your tasks into four quadrants based on what you need to do at any given time during the day.</a:t>
            </a:r>
          </a:p>
          <a:p>
            <a:endParaRPr lang="en-US" dirty="0"/>
          </a:p>
          <a:p>
            <a:r>
              <a:rPr lang="en-US" dirty="0"/>
              <a:t>There are the four quadrants:</a:t>
            </a:r>
          </a:p>
          <a:p>
            <a:endParaRPr lang="en-US" dirty="0"/>
          </a:p>
          <a:p>
            <a:r>
              <a:rPr lang="en-US" dirty="0"/>
              <a:t>Do - The Eisenhower Matrix's first quadrant, Do, is made up of major projects. The exercises must be completed as soon as possible. This category includes assignments that have a deadline approaching or that can't be postponed for the most part.</a:t>
            </a:r>
          </a:p>
          <a:p>
            <a:r>
              <a:rPr lang="en-US" dirty="0"/>
              <a:t>Decide - The Eisenhower Matrix's second quadrant is Decide (Khan). It determines the assignments that are important but not crucial. This may include a number of tasks ranging from professional messages to follow-up meet-ups to more personal arrangements and responsibilities.</a:t>
            </a:r>
          </a:p>
          <a:p>
            <a:r>
              <a:rPr lang="en-US" dirty="0"/>
              <a:t>Delegate is the third quadrant of the Eisenhower Matrix, and it represents the third quadrant of the Eisenhower Matrix. This class refers to assignments that are not only important but also crucial (MacFarlane, 2018). Despite the fact that it might seem illogical in light of the fact that, in most cases, the key meaning will be that aren't urgent projects also significant? Not at all!</a:t>
            </a:r>
          </a:p>
          <a:p>
            <a:r>
              <a:rPr lang="en-US" dirty="0"/>
              <a:t>Eliminate - The Eisenhower Matrix's final class is Exclude. These consist of errands, which are essentially your benefit executors. They don't help you achieve your goals in any way. Recognize and complete these exercises to increase your performance.</a:t>
            </a:r>
          </a:p>
          <a:p>
            <a:endParaRPr lang="en-US" dirty="0"/>
          </a:p>
          <a:p>
            <a:endParaRPr lang="en-US" dirty="0"/>
          </a:p>
          <a:p>
            <a:endParaRPr lang="en-US" dirty="0"/>
          </a:p>
          <a:p>
            <a:endParaRPr lang="en-US" dirty="0"/>
          </a:p>
          <a:p>
            <a:endParaRPr lang="en-US" dirty="0"/>
          </a:p>
          <a:p>
            <a:r>
              <a:rPr lang="en-US" dirty="0"/>
              <a:t>Kanban Board </a:t>
            </a:r>
          </a:p>
          <a:p>
            <a:endParaRPr lang="en-US" dirty="0"/>
          </a:p>
          <a:p>
            <a:r>
              <a:rPr lang="en-US" dirty="0"/>
              <a:t>A Kanban board is a visual representation tool that allows people to improve the progress of their work. Using a Kanban board to manage work within a community or </a:t>
            </a:r>
            <a:r>
              <a:rPr lang="en-US" dirty="0" err="1"/>
              <a:t>organisation</a:t>
            </a:r>
            <a:r>
              <a:rPr lang="en-US" dirty="0"/>
              <a:t> can be beneficial. Visual nuances are shown in a single place on a Kanban load up, reducing the amount of time spent looking through progress updates or sitting in announcement meetings.</a:t>
            </a:r>
          </a:p>
          <a:p>
            <a:endParaRPr lang="en-US" dirty="0"/>
          </a:p>
          <a:p>
            <a:r>
              <a:rPr lang="en-US" dirty="0"/>
              <a:t>The aim of a Kanban system is to limit the amount of work that can be done in a given amount of time so that the work going through the framework matches its capability.</a:t>
            </a:r>
          </a:p>
          <a:p>
            <a:r>
              <a:rPr lang="en-US" dirty="0"/>
              <a:t>The following are the essential components of a Kanban board:</a:t>
            </a:r>
          </a:p>
          <a:p>
            <a:endParaRPr lang="en-US" dirty="0"/>
          </a:p>
          <a:p>
            <a:r>
              <a:rPr lang="en-US" dirty="0"/>
              <a:t>Paths that discuss several </a:t>
            </a:r>
            <a:r>
              <a:rPr lang="en-US" dirty="0" err="1"/>
              <a:t>characterised</a:t>
            </a:r>
            <a:r>
              <a:rPr lang="en-US" dirty="0"/>
              <a:t> measures at the same time - The paths on a Kanban board are always addressing the means. Every vertical path should represent a clear progression in a person's interaction and pass sequentially from left to right: "To Do," "Doing," and "Done."</a:t>
            </a:r>
          </a:p>
          <a:p>
            <a:endParaRPr lang="en-US" dirty="0"/>
          </a:p>
          <a:p>
            <a:r>
              <a:rPr lang="en-US" dirty="0"/>
              <a:t>Cards that discuss work-related issues that arise during interactions - Each card on the Kanban board refers to a specific task. Individuals will have subtleties on the "face" of the card that makes it easy for all on the board to understand the vital subtleties of that piece of work, such as</a:t>
            </a:r>
          </a:p>
          <a:p>
            <a:endParaRPr lang="en-US" dirty="0"/>
          </a:p>
          <a:p>
            <a:r>
              <a:rPr lang="en-US" dirty="0"/>
              <a:t>What is this job thing called a title?</a:t>
            </a:r>
          </a:p>
          <a:p>
            <a:r>
              <a:rPr lang="en-US" dirty="0"/>
              <a:t>Who is in charge of this job thing, this card task?</a:t>
            </a:r>
          </a:p>
          <a:p>
            <a:r>
              <a:rPr lang="en-US" dirty="0"/>
              <a:t>What kind of job do you do with cards? (Shading is usually used to delegate this)</a:t>
            </a:r>
          </a:p>
          <a:p>
            <a:r>
              <a:rPr lang="en-US" dirty="0"/>
              <a:t>Is there a specific due date for this project?</a:t>
            </a:r>
          </a:p>
          <a:p>
            <a:endParaRPr lang="en-US" dirty="0"/>
          </a:p>
          <a:p>
            <a:endParaRPr lang="en-US" dirty="0"/>
          </a:p>
          <a:p>
            <a:r>
              <a:rPr lang="en-US" dirty="0"/>
              <a:t>Pomodoro Technique </a:t>
            </a:r>
          </a:p>
          <a:p>
            <a:endParaRPr lang="en-US" dirty="0"/>
          </a:p>
          <a:p>
            <a:r>
              <a:rPr lang="en-US" dirty="0"/>
              <a:t>The Pomodoro Technique, developed by Italian Francesco Cirillo, is a well-known time-management method. It's useful if people get distracted when working on a project or need to figure out how long an errand would take. It's perfect for a variety of tasks, including writing, coding, planning, and studying. </a:t>
            </a:r>
          </a:p>
          <a:p>
            <a:r>
              <a:rPr lang="en-US" dirty="0"/>
              <a:t>The technique can also be used if someone has a lot of tedious work to do, such as swimming through an overflowing inbox.</a:t>
            </a:r>
          </a:p>
          <a:p>
            <a:endParaRPr lang="en-US" dirty="0"/>
          </a:p>
          <a:p>
            <a:r>
              <a:rPr lang="en-US" dirty="0"/>
              <a:t>Make a daily schedule and a clock.</a:t>
            </a:r>
          </a:p>
          <a:p>
            <a:r>
              <a:rPr lang="en-US" dirty="0"/>
              <a:t>Set the timer for 25 minutes and focus on a single task before the timer goes off.</a:t>
            </a:r>
          </a:p>
          <a:p>
            <a:r>
              <a:rPr lang="en-US" dirty="0"/>
              <a:t>When your meeting is over, separate one from Pomodoro and write down what you accomplished.</a:t>
            </a:r>
          </a:p>
          <a:p>
            <a:r>
              <a:rPr lang="en-US" dirty="0"/>
              <a:t>At that point, a five-minute break is welcome.</a:t>
            </a:r>
          </a:p>
          <a:p>
            <a:r>
              <a:rPr lang="en-US" dirty="0"/>
              <a:t>After four </a:t>
            </a:r>
            <a:r>
              <a:rPr lang="en-US" dirty="0" err="1"/>
              <a:t>pomodoros</a:t>
            </a:r>
            <a:r>
              <a:rPr lang="en-US" dirty="0"/>
              <a:t>, take a longer, more restorative 15-minute break.</a:t>
            </a:r>
          </a:p>
          <a:p>
            <a:endParaRPr lang="en-US" dirty="0"/>
          </a:p>
          <a:p>
            <a:r>
              <a:rPr lang="en-US" dirty="0"/>
              <a:t>The Pomodoro Technique integrates three standards for making the most of each interval:</a:t>
            </a:r>
          </a:p>
          <a:p>
            <a:endParaRPr lang="en-US" dirty="0"/>
          </a:p>
          <a:p>
            <a:r>
              <a:rPr lang="en-US" dirty="0"/>
              <a:t>Distinguish complex </a:t>
            </a:r>
            <a:r>
              <a:rPr lang="en-US" dirty="0" err="1"/>
              <a:t>behaviours</a:t>
            </a:r>
            <a:r>
              <a:rPr lang="en-US" dirty="0"/>
              <a:t>. If an assignment involves more than four </a:t>
            </a:r>
            <a:r>
              <a:rPr lang="en-US" dirty="0" err="1"/>
              <a:t>pomodoros</a:t>
            </a:r>
            <a:r>
              <a:rPr lang="en-US" dirty="0"/>
              <a:t>, it should be broken down into smaller, more important steps. Following this standard will help you keep track of your projects' success.</a:t>
            </a:r>
          </a:p>
          <a:p>
            <a:endParaRPr lang="en-US" dirty="0"/>
          </a:p>
          <a:p>
            <a:r>
              <a:rPr lang="en-US" dirty="0"/>
              <a:t>Little tasks complement each other. Any tasks that may take longer than one Pomodoro should be combined with other important tasks. "Compose lease search," "set vet arrangement," and "read Pomodoro post" could all be done in one meeting, for example.</a:t>
            </a:r>
          </a:p>
          <a:p>
            <a:endParaRPr lang="en-US" dirty="0"/>
          </a:p>
          <a:p>
            <a:r>
              <a:rPr lang="en-US" dirty="0"/>
              <a:t>It should ring when a Pomodoro is ready. The Pomodoro is an unbreakable time unit that cannot be broken, particularly not to check for approaching texts, group chats, or instant messages. Any ideas, errands, or requests that arise should be noted and returned later. An advanced task manager like </a:t>
            </a:r>
            <a:r>
              <a:rPr lang="en-US" dirty="0" err="1"/>
              <a:t>Todoist</a:t>
            </a:r>
            <a:r>
              <a:rPr lang="en-US" dirty="0"/>
              <a:t> is a fantastic place to keep track of these, but pen and paper will suffice.</a:t>
            </a:r>
          </a:p>
        </p:txBody>
      </p:sp>
      <p:sp>
        <p:nvSpPr>
          <p:cNvPr id="4" name="Slide Number Placeholder 3"/>
          <p:cNvSpPr>
            <a:spLocks noGrp="1"/>
          </p:cNvSpPr>
          <p:nvPr>
            <p:ph type="sldNum" sz="quarter" idx="5"/>
          </p:nvPr>
        </p:nvSpPr>
        <p:spPr/>
        <p:txBody>
          <a:bodyPr/>
          <a:lstStyle/>
          <a:p>
            <a:fld id="{2DA2516B-B89F-4B6E-A700-A86B1A753452}" type="slidenum">
              <a:rPr lang="en-US" smtClean="0"/>
              <a:t>9</a:t>
            </a:fld>
            <a:endParaRPr lang="en-US"/>
          </a:p>
        </p:txBody>
      </p:sp>
    </p:spTree>
    <p:extLst>
      <p:ext uri="{BB962C8B-B14F-4D97-AF65-F5344CB8AC3E}">
        <p14:creationId xmlns:p14="http://schemas.microsoft.com/office/powerpoint/2010/main" val="258592531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CONCLUSION </a:t>
            </a:r>
          </a:p>
          <a:p>
            <a:endParaRPr lang="en-US" dirty="0"/>
          </a:p>
          <a:p>
            <a:r>
              <a:rPr lang="en-US" dirty="0"/>
              <a:t>The project determines the strength and weakness of the student. The opportunity that is created with the strengths and the challenges is faced by a student. To overcome the challenges a personal development plan is implemented which discuss the transitioning from a good student to a successful employee requires hard work and dedication. Efficient time management is one of the most important skills you can have as an online student. Time management is the best way to plan and monitor how much time to spend on explicit exercises. The Eisenhower Matrix is a method for </a:t>
            </a:r>
            <a:r>
              <a:rPr lang="en-US" dirty="0" err="1"/>
              <a:t>prioritising</a:t>
            </a:r>
            <a:r>
              <a:rPr lang="en-US" dirty="0"/>
              <a:t> your projects based on their urgency.</a:t>
            </a:r>
          </a:p>
        </p:txBody>
      </p:sp>
      <p:sp>
        <p:nvSpPr>
          <p:cNvPr id="4" name="Slide Number Placeholder 3"/>
          <p:cNvSpPr>
            <a:spLocks noGrp="1"/>
          </p:cNvSpPr>
          <p:nvPr>
            <p:ph type="sldNum" sz="quarter" idx="5"/>
          </p:nvPr>
        </p:nvSpPr>
        <p:spPr/>
        <p:txBody>
          <a:bodyPr/>
          <a:lstStyle/>
          <a:p>
            <a:fld id="{2DA2516B-B89F-4B6E-A700-A86B1A753452}" type="slidenum">
              <a:rPr lang="en-US" smtClean="0"/>
              <a:t>10</a:t>
            </a:fld>
            <a:endParaRPr lang="en-US"/>
          </a:p>
        </p:txBody>
      </p:sp>
    </p:spTree>
    <p:extLst>
      <p:ext uri="{BB962C8B-B14F-4D97-AF65-F5344CB8AC3E}">
        <p14:creationId xmlns:p14="http://schemas.microsoft.com/office/powerpoint/2010/main" val="41635677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62A922-42FB-4156-817F-9DB7BC2EFD1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09AC1BD-279D-4590-8A2A-FE48AC1E8FF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5A687679-AE21-4124-BD45-4D0F695A908F}"/>
              </a:ext>
            </a:extLst>
          </p:cNvPr>
          <p:cNvSpPr>
            <a:spLocks noGrp="1"/>
          </p:cNvSpPr>
          <p:nvPr>
            <p:ph type="dt" sz="half" idx="10"/>
          </p:nvPr>
        </p:nvSpPr>
        <p:spPr/>
        <p:txBody>
          <a:bodyPr/>
          <a:lstStyle/>
          <a:p>
            <a:fld id="{9FB7576F-ACA3-42F2-886E-F6981C13CFB3}" type="datetimeFigureOut">
              <a:rPr lang="en-US" smtClean="0"/>
              <a:t>4/23/2021</a:t>
            </a:fld>
            <a:endParaRPr lang="en-US"/>
          </a:p>
        </p:txBody>
      </p:sp>
      <p:sp>
        <p:nvSpPr>
          <p:cNvPr id="5" name="Footer Placeholder 4">
            <a:extLst>
              <a:ext uri="{FF2B5EF4-FFF2-40B4-BE49-F238E27FC236}">
                <a16:creationId xmlns:a16="http://schemas.microsoft.com/office/drawing/2014/main" id="{35F48001-6E86-46DE-B6EC-392A687A236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7F18FFF-AE7C-48AD-B4A7-2B8F7333CA60}"/>
              </a:ext>
            </a:extLst>
          </p:cNvPr>
          <p:cNvSpPr>
            <a:spLocks noGrp="1"/>
          </p:cNvSpPr>
          <p:nvPr>
            <p:ph type="sldNum" sz="quarter" idx="12"/>
          </p:nvPr>
        </p:nvSpPr>
        <p:spPr/>
        <p:txBody>
          <a:bodyPr/>
          <a:lstStyle/>
          <a:p>
            <a:fld id="{8C9AA617-9D51-4BF1-B015-9CE382836CD5}" type="slidenum">
              <a:rPr lang="en-US" smtClean="0"/>
              <a:t>‹#›</a:t>
            </a:fld>
            <a:endParaRPr lang="en-US"/>
          </a:p>
        </p:txBody>
      </p:sp>
    </p:spTree>
    <p:extLst>
      <p:ext uri="{BB962C8B-B14F-4D97-AF65-F5344CB8AC3E}">
        <p14:creationId xmlns:p14="http://schemas.microsoft.com/office/powerpoint/2010/main" val="31609719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215CEF-8B18-4D05-BCD2-D4B0DD5DBB5E}"/>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A2442FB3-E9AD-4D8E-9D99-EBF3E5A8960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0DBC26A-2DC5-444D-86CE-5926CA032451}"/>
              </a:ext>
            </a:extLst>
          </p:cNvPr>
          <p:cNvSpPr>
            <a:spLocks noGrp="1"/>
          </p:cNvSpPr>
          <p:nvPr>
            <p:ph type="dt" sz="half" idx="10"/>
          </p:nvPr>
        </p:nvSpPr>
        <p:spPr/>
        <p:txBody>
          <a:bodyPr/>
          <a:lstStyle/>
          <a:p>
            <a:fld id="{9FB7576F-ACA3-42F2-886E-F6981C13CFB3}" type="datetimeFigureOut">
              <a:rPr lang="en-US" smtClean="0"/>
              <a:t>4/23/2021</a:t>
            </a:fld>
            <a:endParaRPr lang="en-US"/>
          </a:p>
        </p:txBody>
      </p:sp>
      <p:sp>
        <p:nvSpPr>
          <p:cNvPr id="5" name="Footer Placeholder 4">
            <a:extLst>
              <a:ext uri="{FF2B5EF4-FFF2-40B4-BE49-F238E27FC236}">
                <a16:creationId xmlns:a16="http://schemas.microsoft.com/office/drawing/2014/main" id="{39E00B44-D2D8-4634-9420-FE93D83AE2E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F044570-24E8-480C-A0A6-1597686003FE}"/>
              </a:ext>
            </a:extLst>
          </p:cNvPr>
          <p:cNvSpPr>
            <a:spLocks noGrp="1"/>
          </p:cNvSpPr>
          <p:nvPr>
            <p:ph type="sldNum" sz="quarter" idx="12"/>
          </p:nvPr>
        </p:nvSpPr>
        <p:spPr/>
        <p:txBody>
          <a:bodyPr/>
          <a:lstStyle/>
          <a:p>
            <a:fld id="{8C9AA617-9D51-4BF1-B015-9CE382836CD5}" type="slidenum">
              <a:rPr lang="en-US" smtClean="0"/>
              <a:t>‹#›</a:t>
            </a:fld>
            <a:endParaRPr lang="en-US"/>
          </a:p>
        </p:txBody>
      </p:sp>
    </p:spTree>
    <p:extLst>
      <p:ext uri="{BB962C8B-B14F-4D97-AF65-F5344CB8AC3E}">
        <p14:creationId xmlns:p14="http://schemas.microsoft.com/office/powerpoint/2010/main" val="37264270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17B169-402E-4F62-ACA7-E5B890BA1AE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2826378F-D54B-4068-B6F5-1B323F29C29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4925A63-7257-40E7-B4E6-EBB1F18A6F7D}"/>
              </a:ext>
            </a:extLst>
          </p:cNvPr>
          <p:cNvSpPr>
            <a:spLocks noGrp="1"/>
          </p:cNvSpPr>
          <p:nvPr>
            <p:ph type="dt" sz="half" idx="10"/>
          </p:nvPr>
        </p:nvSpPr>
        <p:spPr/>
        <p:txBody>
          <a:bodyPr/>
          <a:lstStyle/>
          <a:p>
            <a:fld id="{9FB7576F-ACA3-42F2-886E-F6981C13CFB3}" type="datetimeFigureOut">
              <a:rPr lang="en-US" smtClean="0"/>
              <a:t>4/23/2021</a:t>
            </a:fld>
            <a:endParaRPr lang="en-US"/>
          </a:p>
        </p:txBody>
      </p:sp>
      <p:sp>
        <p:nvSpPr>
          <p:cNvPr id="5" name="Footer Placeholder 4">
            <a:extLst>
              <a:ext uri="{FF2B5EF4-FFF2-40B4-BE49-F238E27FC236}">
                <a16:creationId xmlns:a16="http://schemas.microsoft.com/office/drawing/2014/main" id="{34ECA8E9-F6F7-4C38-8FF1-CD52514AD0E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5B1F215-0B75-414A-9DA1-A556A263C92D}"/>
              </a:ext>
            </a:extLst>
          </p:cNvPr>
          <p:cNvSpPr>
            <a:spLocks noGrp="1"/>
          </p:cNvSpPr>
          <p:nvPr>
            <p:ph type="sldNum" sz="quarter" idx="12"/>
          </p:nvPr>
        </p:nvSpPr>
        <p:spPr/>
        <p:txBody>
          <a:bodyPr/>
          <a:lstStyle/>
          <a:p>
            <a:fld id="{8C9AA617-9D51-4BF1-B015-9CE382836CD5}" type="slidenum">
              <a:rPr lang="en-US" smtClean="0"/>
              <a:t>‹#›</a:t>
            </a:fld>
            <a:endParaRPr lang="en-US"/>
          </a:p>
        </p:txBody>
      </p:sp>
    </p:spTree>
    <p:extLst>
      <p:ext uri="{BB962C8B-B14F-4D97-AF65-F5344CB8AC3E}">
        <p14:creationId xmlns:p14="http://schemas.microsoft.com/office/powerpoint/2010/main" val="27573625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325581-CAB3-4CA3-8991-F593A962052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838BEBD-62D7-4594-926E-985AEA8887A7}"/>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60371107-EF24-4DF1-B40D-F00DA78FED7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5F676D66-2A96-4F61-8B93-33C68AF79D14}"/>
              </a:ext>
            </a:extLst>
          </p:cNvPr>
          <p:cNvSpPr>
            <a:spLocks noGrp="1"/>
          </p:cNvSpPr>
          <p:nvPr>
            <p:ph type="dt" sz="half" idx="10"/>
          </p:nvPr>
        </p:nvSpPr>
        <p:spPr/>
        <p:txBody>
          <a:bodyPr/>
          <a:lstStyle/>
          <a:p>
            <a:fld id="{9FB7576F-ACA3-42F2-886E-F6981C13CFB3}" type="datetimeFigureOut">
              <a:rPr lang="en-US" smtClean="0"/>
              <a:t>4/23/2021</a:t>
            </a:fld>
            <a:endParaRPr lang="en-US"/>
          </a:p>
        </p:txBody>
      </p:sp>
      <p:sp>
        <p:nvSpPr>
          <p:cNvPr id="6" name="Footer Placeholder 5">
            <a:extLst>
              <a:ext uri="{FF2B5EF4-FFF2-40B4-BE49-F238E27FC236}">
                <a16:creationId xmlns:a16="http://schemas.microsoft.com/office/drawing/2014/main" id="{02B67093-701D-469A-AA1D-D57B163495C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90245F0-4C9F-4829-AE7F-69862C878082}"/>
              </a:ext>
            </a:extLst>
          </p:cNvPr>
          <p:cNvSpPr>
            <a:spLocks noGrp="1"/>
          </p:cNvSpPr>
          <p:nvPr>
            <p:ph type="sldNum" sz="quarter" idx="12"/>
          </p:nvPr>
        </p:nvSpPr>
        <p:spPr/>
        <p:txBody>
          <a:bodyPr/>
          <a:lstStyle/>
          <a:p>
            <a:fld id="{8C9AA617-9D51-4BF1-B015-9CE382836CD5}" type="slidenum">
              <a:rPr lang="en-US" smtClean="0"/>
              <a:t>‹#›</a:t>
            </a:fld>
            <a:endParaRPr lang="en-US"/>
          </a:p>
        </p:txBody>
      </p:sp>
    </p:spTree>
    <p:extLst>
      <p:ext uri="{BB962C8B-B14F-4D97-AF65-F5344CB8AC3E}">
        <p14:creationId xmlns:p14="http://schemas.microsoft.com/office/powerpoint/2010/main" val="19571861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FC9A0E-FC50-42BA-A406-36AEE8D0A839}"/>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52342E62-9EAF-4EFD-92DA-2D09B0CED47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0CD184-09E2-4F36-A3E6-B82DF3F3F199}"/>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0F6AF201-15A7-4CA1-A43A-3133590EBC7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447D6C3D-F7FF-4C77-BBC5-516C003AEB91}"/>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DE62B380-FFC3-471E-B420-A83C40D7F847}"/>
              </a:ext>
            </a:extLst>
          </p:cNvPr>
          <p:cNvSpPr>
            <a:spLocks noGrp="1"/>
          </p:cNvSpPr>
          <p:nvPr>
            <p:ph type="dt" sz="half" idx="10"/>
          </p:nvPr>
        </p:nvSpPr>
        <p:spPr/>
        <p:txBody>
          <a:bodyPr/>
          <a:lstStyle/>
          <a:p>
            <a:fld id="{9FB7576F-ACA3-42F2-886E-F6981C13CFB3}" type="datetimeFigureOut">
              <a:rPr lang="en-US" smtClean="0"/>
              <a:t>4/23/2021</a:t>
            </a:fld>
            <a:endParaRPr lang="en-US"/>
          </a:p>
        </p:txBody>
      </p:sp>
      <p:sp>
        <p:nvSpPr>
          <p:cNvPr id="8" name="Footer Placeholder 7">
            <a:extLst>
              <a:ext uri="{FF2B5EF4-FFF2-40B4-BE49-F238E27FC236}">
                <a16:creationId xmlns:a16="http://schemas.microsoft.com/office/drawing/2014/main" id="{E7C05E1E-C67E-4ABD-9062-D02AB9AEF443}"/>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14010A49-BD54-4C81-ADB6-7B5D17E4E2CA}"/>
              </a:ext>
            </a:extLst>
          </p:cNvPr>
          <p:cNvSpPr>
            <a:spLocks noGrp="1"/>
          </p:cNvSpPr>
          <p:nvPr>
            <p:ph type="sldNum" sz="quarter" idx="12"/>
          </p:nvPr>
        </p:nvSpPr>
        <p:spPr/>
        <p:txBody>
          <a:bodyPr/>
          <a:lstStyle/>
          <a:p>
            <a:fld id="{8C9AA617-9D51-4BF1-B015-9CE382836CD5}" type="slidenum">
              <a:rPr lang="en-US" smtClean="0"/>
              <a:t>‹#›</a:t>
            </a:fld>
            <a:endParaRPr lang="en-US"/>
          </a:p>
        </p:txBody>
      </p:sp>
    </p:spTree>
    <p:extLst>
      <p:ext uri="{BB962C8B-B14F-4D97-AF65-F5344CB8AC3E}">
        <p14:creationId xmlns:p14="http://schemas.microsoft.com/office/powerpoint/2010/main" val="16288794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E704F0-33E7-4C29-8CCD-2EC6B13ACAAE}"/>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CC618FF2-3752-49E4-B0A2-4971698139DC}"/>
              </a:ext>
            </a:extLst>
          </p:cNvPr>
          <p:cNvSpPr>
            <a:spLocks noGrp="1"/>
          </p:cNvSpPr>
          <p:nvPr>
            <p:ph type="dt" sz="half" idx="10"/>
          </p:nvPr>
        </p:nvSpPr>
        <p:spPr/>
        <p:txBody>
          <a:bodyPr/>
          <a:lstStyle/>
          <a:p>
            <a:fld id="{9FB7576F-ACA3-42F2-886E-F6981C13CFB3}" type="datetimeFigureOut">
              <a:rPr lang="en-US" smtClean="0"/>
              <a:t>4/23/2021</a:t>
            </a:fld>
            <a:endParaRPr lang="en-US"/>
          </a:p>
        </p:txBody>
      </p:sp>
      <p:sp>
        <p:nvSpPr>
          <p:cNvPr id="4" name="Footer Placeholder 3">
            <a:extLst>
              <a:ext uri="{FF2B5EF4-FFF2-40B4-BE49-F238E27FC236}">
                <a16:creationId xmlns:a16="http://schemas.microsoft.com/office/drawing/2014/main" id="{CBBC9A27-5C44-4D25-9E17-273CE379E66F}"/>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7070A89A-B225-44E7-BE24-D9847FED0C7A}"/>
              </a:ext>
            </a:extLst>
          </p:cNvPr>
          <p:cNvSpPr>
            <a:spLocks noGrp="1"/>
          </p:cNvSpPr>
          <p:nvPr>
            <p:ph type="sldNum" sz="quarter" idx="12"/>
          </p:nvPr>
        </p:nvSpPr>
        <p:spPr/>
        <p:txBody>
          <a:bodyPr/>
          <a:lstStyle/>
          <a:p>
            <a:fld id="{8C9AA617-9D51-4BF1-B015-9CE382836CD5}" type="slidenum">
              <a:rPr lang="en-US" smtClean="0"/>
              <a:t>‹#›</a:t>
            </a:fld>
            <a:endParaRPr lang="en-US"/>
          </a:p>
        </p:txBody>
      </p:sp>
    </p:spTree>
    <p:extLst>
      <p:ext uri="{BB962C8B-B14F-4D97-AF65-F5344CB8AC3E}">
        <p14:creationId xmlns:p14="http://schemas.microsoft.com/office/powerpoint/2010/main" val="7297876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8AEA3A5-6D4B-4F06-9BE6-C36E16CB75FB}"/>
              </a:ext>
            </a:extLst>
          </p:cNvPr>
          <p:cNvSpPr>
            <a:spLocks noGrp="1"/>
          </p:cNvSpPr>
          <p:nvPr>
            <p:ph type="dt" sz="half" idx="10"/>
          </p:nvPr>
        </p:nvSpPr>
        <p:spPr/>
        <p:txBody>
          <a:bodyPr/>
          <a:lstStyle/>
          <a:p>
            <a:fld id="{9FB7576F-ACA3-42F2-886E-F6981C13CFB3}" type="datetimeFigureOut">
              <a:rPr lang="en-US" smtClean="0"/>
              <a:t>4/23/2021</a:t>
            </a:fld>
            <a:endParaRPr lang="en-US"/>
          </a:p>
        </p:txBody>
      </p:sp>
      <p:sp>
        <p:nvSpPr>
          <p:cNvPr id="3" name="Footer Placeholder 2">
            <a:extLst>
              <a:ext uri="{FF2B5EF4-FFF2-40B4-BE49-F238E27FC236}">
                <a16:creationId xmlns:a16="http://schemas.microsoft.com/office/drawing/2014/main" id="{11B78201-0B81-454D-AF72-0FC809D8A2A3}"/>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CAF932F2-273A-495E-B8C6-3B1229D54D32}"/>
              </a:ext>
            </a:extLst>
          </p:cNvPr>
          <p:cNvSpPr>
            <a:spLocks noGrp="1"/>
          </p:cNvSpPr>
          <p:nvPr>
            <p:ph type="sldNum" sz="quarter" idx="12"/>
          </p:nvPr>
        </p:nvSpPr>
        <p:spPr/>
        <p:txBody>
          <a:bodyPr/>
          <a:lstStyle/>
          <a:p>
            <a:fld id="{8C9AA617-9D51-4BF1-B015-9CE382836CD5}" type="slidenum">
              <a:rPr lang="en-US" smtClean="0"/>
              <a:t>‹#›</a:t>
            </a:fld>
            <a:endParaRPr lang="en-US"/>
          </a:p>
        </p:txBody>
      </p:sp>
    </p:spTree>
    <p:extLst>
      <p:ext uri="{BB962C8B-B14F-4D97-AF65-F5344CB8AC3E}">
        <p14:creationId xmlns:p14="http://schemas.microsoft.com/office/powerpoint/2010/main" val="19722262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A0BBE9-44FC-4305-8026-DA7EA62F43C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362DFF0A-D505-4F6A-9A20-CC575886812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ABCB041A-2000-454D-9BEE-CE1E24661A4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3885148-575E-4941-AF37-192814B4920E}"/>
              </a:ext>
            </a:extLst>
          </p:cNvPr>
          <p:cNvSpPr>
            <a:spLocks noGrp="1"/>
          </p:cNvSpPr>
          <p:nvPr>
            <p:ph type="dt" sz="half" idx="10"/>
          </p:nvPr>
        </p:nvSpPr>
        <p:spPr/>
        <p:txBody>
          <a:bodyPr/>
          <a:lstStyle/>
          <a:p>
            <a:fld id="{9FB7576F-ACA3-42F2-886E-F6981C13CFB3}" type="datetimeFigureOut">
              <a:rPr lang="en-US" smtClean="0"/>
              <a:t>4/23/2021</a:t>
            </a:fld>
            <a:endParaRPr lang="en-US"/>
          </a:p>
        </p:txBody>
      </p:sp>
      <p:sp>
        <p:nvSpPr>
          <p:cNvPr id="6" name="Footer Placeholder 5">
            <a:extLst>
              <a:ext uri="{FF2B5EF4-FFF2-40B4-BE49-F238E27FC236}">
                <a16:creationId xmlns:a16="http://schemas.microsoft.com/office/drawing/2014/main" id="{F33C9D48-2CE4-4000-95C6-02E637A505C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8FBDC44-AF8A-4D29-98AD-4D84B863B257}"/>
              </a:ext>
            </a:extLst>
          </p:cNvPr>
          <p:cNvSpPr>
            <a:spLocks noGrp="1"/>
          </p:cNvSpPr>
          <p:nvPr>
            <p:ph type="sldNum" sz="quarter" idx="12"/>
          </p:nvPr>
        </p:nvSpPr>
        <p:spPr/>
        <p:txBody>
          <a:bodyPr/>
          <a:lstStyle/>
          <a:p>
            <a:fld id="{8C9AA617-9D51-4BF1-B015-9CE382836CD5}" type="slidenum">
              <a:rPr lang="en-US" smtClean="0"/>
              <a:t>‹#›</a:t>
            </a:fld>
            <a:endParaRPr lang="en-US"/>
          </a:p>
        </p:txBody>
      </p:sp>
    </p:spTree>
    <p:extLst>
      <p:ext uri="{BB962C8B-B14F-4D97-AF65-F5344CB8AC3E}">
        <p14:creationId xmlns:p14="http://schemas.microsoft.com/office/powerpoint/2010/main" val="10612680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676486-4D0F-43A2-9B6C-F02B59B7843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042E740B-3BB1-4301-B628-DB616601402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8C26451E-BA9E-418D-8D37-16F4B8AD112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AD383F7-2EB2-4977-959A-23F185A3368B}"/>
              </a:ext>
            </a:extLst>
          </p:cNvPr>
          <p:cNvSpPr>
            <a:spLocks noGrp="1"/>
          </p:cNvSpPr>
          <p:nvPr>
            <p:ph type="dt" sz="half" idx="10"/>
          </p:nvPr>
        </p:nvSpPr>
        <p:spPr/>
        <p:txBody>
          <a:bodyPr/>
          <a:lstStyle/>
          <a:p>
            <a:fld id="{9FB7576F-ACA3-42F2-886E-F6981C13CFB3}" type="datetimeFigureOut">
              <a:rPr lang="en-US" smtClean="0"/>
              <a:t>4/23/2021</a:t>
            </a:fld>
            <a:endParaRPr lang="en-US"/>
          </a:p>
        </p:txBody>
      </p:sp>
      <p:sp>
        <p:nvSpPr>
          <p:cNvPr id="6" name="Footer Placeholder 5">
            <a:extLst>
              <a:ext uri="{FF2B5EF4-FFF2-40B4-BE49-F238E27FC236}">
                <a16:creationId xmlns:a16="http://schemas.microsoft.com/office/drawing/2014/main" id="{76C2A89E-41AE-4F3C-8171-7F2D69FE39E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613A473-62AC-4C06-9F7A-A562421A8018}"/>
              </a:ext>
            </a:extLst>
          </p:cNvPr>
          <p:cNvSpPr>
            <a:spLocks noGrp="1"/>
          </p:cNvSpPr>
          <p:nvPr>
            <p:ph type="sldNum" sz="quarter" idx="12"/>
          </p:nvPr>
        </p:nvSpPr>
        <p:spPr/>
        <p:txBody>
          <a:bodyPr/>
          <a:lstStyle/>
          <a:p>
            <a:fld id="{8C9AA617-9D51-4BF1-B015-9CE382836CD5}" type="slidenum">
              <a:rPr lang="en-US" smtClean="0"/>
              <a:t>‹#›</a:t>
            </a:fld>
            <a:endParaRPr lang="en-US"/>
          </a:p>
        </p:txBody>
      </p:sp>
    </p:spTree>
    <p:extLst>
      <p:ext uri="{BB962C8B-B14F-4D97-AF65-F5344CB8AC3E}">
        <p14:creationId xmlns:p14="http://schemas.microsoft.com/office/powerpoint/2010/main" val="12072860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BCA734-DAE9-42E3-AD12-E9EFCBC994C5}"/>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2DDF5C42-6F82-4EA7-A70F-BFB59F698D25}"/>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CCAB53A-2645-4367-9369-D3A0DA59A94C}"/>
              </a:ext>
            </a:extLst>
          </p:cNvPr>
          <p:cNvSpPr>
            <a:spLocks noGrp="1"/>
          </p:cNvSpPr>
          <p:nvPr>
            <p:ph type="dt" sz="half" idx="10"/>
          </p:nvPr>
        </p:nvSpPr>
        <p:spPr/>
        <p:txBody>
          <a:bodyPr/>
          <a:lstStyle/>
          <a:p>
            <a:fld id="{9FB7576F-ACA3-42F2-886E-F6981C13CFB3}" type="datetimeFigureOut">
              <a:rPr lang="en-US" smtClean="0"/>
              <a:t>4/23/2021</a:t>
            </a:fld>
            <a:endParaRPr lang="en-US"/>
          </a:p>
        </p:txBody>
      </p:sp>
      <p:sp>
        <p:nvSpPr>
          <p:cNvPr id="5" name="Footer Placeholder 4">
            <a:extLst>
              <a:ext uri="{FF2B5EF4-FFF2-40B4-BE49-F238E27FC236}">
                <a16:creationId xmlns:a16="http://schemas.microsoft.com/office/drawing/2014/main" id="{C0FBC5FF-8A36-44E0-9C32-FDE2161C551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5B2C85E-C8EE-4D9E-8EF0-779EA65F09B9}"/>
              </a:ext>
            </a:extLst>
          </p:cNvPr>
          <p:cNvSpPr>
            <a:spLocks noGrp="1"/>
          </p:cNvSpPr>
          <p:nvPr>
            <p:ph type="sldNum" sz="quarter" idx="12"/>
          </p:nvPr>
        </p:nvSpPr>
        <p:spPr/>
        <p:txBody>
          <a:bodyPr/>
          <a:lstStyle/>
          <a:p>
            <a:fld id="{8C9AA617-9D51-4BF1-B015-9CE382836CD5}" type="slidenum">
              <a:rPr lang="en-US" smtClean="0"/>
              <a:t>‹#›</a:t>
            </a:fld>
            <a:endParaRPr lang="en-US"/>
          </a:p>
        </p:txBody>
      </p:sp>
    </p:spTree>
    <p:extLst>
      <p:ext uri="{BB962C8B-B14F-4D97-AF65-F5344CB8AC3E}">
        <p14:creationId xmlns:p14="http://schemas.microsoft.com/office/powerpoint/2010/main" val="2698519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B20A55B-951F-401B-8949-55682F14492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BE61872D-D5ED-451B-AB02-1031F905BE8B}"/>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066C590-4F55-4103-AE4B-8186AD81C62C}"/>
              </a:ext>
            </a:extLst>
          </p:cNvPr>
          <p:cNvSpPr>
            <a:spLocks noGrp="1"/>
          </p:cNvSpPr>
          <p:nvPr>
            <p:ph type="dt" sz="half" idx="10"/>
          </p:nvPr>
        </p:nvSpPr>
        <p:spPr/>
        <p:txBody>
          <a:bodyPr/>
          <a:lstStyle/>
          <a:p>
            <a:fld id="{9FB7576F-ACA3-42F2-886E-F6981C13CFB3}" type="datetimeFigureOut">
              <a:rPr lang="en-US" smtClean="0"/>
              <a:t>4/23/2021</a:t>
            </a:fld>
            <a:endParaRPr lang="en-US"/>
          </a:p>
        </p:txBody>
      </p:sp>
      <p:sp>
        <p:nvSpPr>
          <p:cNvPr id="5" name="Footer Placeholder 4">
            <a:extLst>
              <a:ext uri="{FF2B5EF4-FFF2-40B4-BE49-F238E27FC236}">
                <a16:creationId xmlns:a16="http://schemas.microsoft.com/office/drawing/2014/main" id="{081BFA39-8F32-4CF0-AD9A-370BD37F5BC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13E79C6-21D2-4374-9BF5-36A00F874931}"/>
              </a:ext>
            </a:extLst>
          </p:cNvPr>
          <p:cNvSpPr>
            <a:spLocks noGrp="1"/>
          </p:cNvSpPr>
          <p:nvPr>
            <p:ph type="sldNum" sz="quarter" idx="12"/>
          </p:nvPr>
        </p:nvSpPr>
        <p:spPr/>
        <p:txBody>
          <a:bodyPr/>
          <a:lstStyle/>
          <a:p>
            <a:fld id="{8C9AA617-9D51-4BF1-B015-9CE382836CD5}" type="slidenum">
              <a:rPr lang="en-US" smtClean="0"/>
              <a:t>‹#›</a:t>
            </a:fld>
            <a:endParaRPr lang="en-US"/>
          </a:p>
        </p:txBody>
      </p:sp>
    </p:spTree>
    <p:extLst>
      <p:ext uri="{BB962C8B-B14F-4D97-AF65-F5344CB8AC3E}">
        <p14:creationId xmlns:p14="http://schemas.microsoft.com/office/powerpoint/2010/main" val="5252998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60FFCA5-3B55-46B0-8F2D-8DC16C8F171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4EA3C996-008A-4A58-8A85-8FFEDD368F6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944EC08-6A6C-4774-9EAD-78FBEC6BD7D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FB7576F-ACA3-42F2-886E-F6981C13CFB3}" type="datetimeFigureOut">
              <a:rPr lang="en-US" smtClean="0"/>
              <a:t>4/23/2021</a:t>
            </a:fld>
            <a:endParaRPr lang="en-US"/>
          </a:p>
        </p:txBody>
      </p:sp>
      <p:sp>
        <p:nvSpPr>
          <p:cNvPr id="5" name="Footer Placeholder 4">
            <a:extLst>
              <a:ext uri="{FF2B5EF4-FFF2-40B4-BE49-F238E27FC236}">
                <a16:creationId xmlns:a16="http://schemas.microsoft.com/office/drawing/2014/main" id="{E536AAC0-C86B-47E7-85C0-04815E30060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9E7B48DC-92FD-4081-A766-8F9C405951A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C9AA617-9D51-4BF1-B015-9CE382836CD5}" type="slidenum">
              <a:rPr lang="en-US" smtClean="0"/>
              <a:t>‹#›</a:t>
            </a:fld>
            <a:endParaRPr lang="en-US"/>
          </a:p>
        </p:txBody>
      </p:sp>
    </p:spTree>
    <p:extLst>
      <p:ext uri="{BB962C8B-B14F-4D97-AF65-F5344CB8AC3E}">
        <p14:creationId xmlns:p14="http://schemas.microsoft.com/office/powerpoint/2010/main" val="313340108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8" Type="http://schemas.openxmlformats.org/officeDocument/2006/relationships/image" Target="../media/image10.jpe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 name="Rectangle 70">
            <a:extLst>
              <a:ext uri="{FF2B5EF4-FFF2-40B4-BE49-F238E27FC236}">
                <a16:creationId xmlns:a16="http://schemas.microsoft.com/office/drawing/2014/main" id="{75F4D120-3921-42A8-A063-46B023CB0C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3" name="Picture 72">
            <a:extLst>
              <a:ext uri="{FF2B5EF4-FFF2-40B4-BE49-F238E27FC236}">
                <a16:creationId xmlns:a16="http://schemas.microsoft.com/office/drawing/2014/main" id="{9D01B3E5-85F4-41A9-A504-D5E6268DEC1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rcRect r="14729"/>
          <a:stretch>
            <a:fillRect/>
          </a:stretch>
        </p:blipFill>
        <p:spPr>
          <a:xfrm>
            <a:off x="3466214" y="550975"/>
            <a:ext cx="8725786" cy="5756049"/>
          </a:xfrm>
          <a:custGeom>
            <a:avLst/>
            <a:gdLst>
              <a:gd name="connsiteX0" fmla="*/ 0 w 8725786"/>
              <a:gd name="connsiteY0" fmla="*/ 0 h 5756049"/>
              <a:gd name="connsiteX1" fmla="*/ 8725786 w 8725786"/>
              <a:gd name="connsiteY1" fmla="*/ 0 h 5756049"/>
              <a:gd name="connsiteX2" fmla="*/ 8725786 w 8725786"/>
              <a:gd name="connsiteY2" fmla="*/ 5756049 h 5756049"/>
              <a:gd name="connsiteX3" fmla="*/ 0 w 8725786"/>
              <a:gd name="connsiteY3" fmla="*/ 5756049 h 5756049"/>
            </a:gdLst>
            <a:ahLst/>
            <a:cxnLst>
              <a:cxn ang="0">
                <a:pos x="connsiteX0" y="connsiteY0"/>
              </a:cxn>
              <a:cxn ang="0">
                <a:pos x="connsiteX1" y="connsiteY1"/>
              </a:cxn>
              <a:cxn ang="0">
                <a:pos x="connsiteX2" y="connsiteY2"/>
              </a:cxn>
              <a:cxn ang="0">
                <a:pos x="connsiteX3" y="connsiteY3"/>
              </a:cxn>
            </a:cxnLst>
            <a:rect l="l" t="t" r="r" b="b"/>
            <a:pathLst>
              <a:path w="8725786" h="5756049">
                <a:moveTo>
                  <a:pt x="0" y="0"/>
                </a:moveTo>
                <a:lnTo>
                  <a:pt x="8725786" y="0"/>
                </a:lnTo>
                <a:lnTo>
                  <a:pt x="8725786" y="5756049"/>
                </a:lnTo>
                <a:lnTo>
                  <a:pt x="0" y="5756049"/>
                </a:lnTo>
                <a:close/>
              </a:path>
            </a:pathLst>
          </a:custGeom>
        </p:spPr>
      </p:pic>
      <p:sp>
        <p:nvSpPr>
          <p:cNvPr id="2" name="Title 1">
            <a:extLst>
              <a:ext uri="{FF2B5EF4-FFF2-40B4-BE49-F238E27FC236}">
                <a16:creationId xmlns:a16="http://schemas.microsoft.com/office/drawing/2014/main" id="{F0B638B3-7CE5-4E65-964B-C41F363299C4}"/>
              </a:ext>
            </a:extLst>
          </p:cNvPr>
          <p:cNvSpPr>
            <a:spLocks noGrp="1"/>
          </p:cNvSpPr>
          <p:nvPr>
            <p:ph type="ctrTitle"/>
          </p:nvPr>
        </p:nvSpPr>
        <p:spPr>
          <a:xfrm>
            <a:off x="3505230" y="344798"/>
            <a:ext cx="4439320" cy="2383844"/>
          </a:xfrm>
        </p:spPr>
        <p:txBody>
          <a:bodyPr anchor="t">
            <a:normAutofit fontScale="90000"/>
          </a:bodyPr>
          <a:lstStyle/>
          <a:p>
            <a:pPr algn="l"/>
            <a:r>
              <a:rPr lang="en-US" sz="4400" dirty="0">
                <a:solidFill>
                  <a:srgbClr val="000000"/>
                </a:solidFill>
              </a:rPr>
              <a:t>    </a:t>
            </a:r>
            <a:r>
              <a:rPr lang="en-US" sz="4900" dirty="0">
                <a:solidFill>
                  <a:srgbClr val="000000"/>
                </a:solidFill>
              </a:rPr>
              <a:t>Academic and Employability Skills</a:t>
            </a:r>
            <a:br>
              <a:rPr lang="en-US" sz="4900" dirty="0">
                <a:solidFill>
                  <a:srgbClr val="000000"/>
                </a:solidFill>
              </a:rPr>
            </a:br>
            <a:br>
              <a:rPr lang="en-US" sz="4900" dirty="0">
                <a:solidFill>
                  <a:srgbClr val="000000"/>
                </a:solidFill>
              </a:rPr>
            </a:br>
            <a:br>
              <a:rPr lang="en-US" sz="4900" dirty="0">
                <a:solidFill>
                  <a:srgbClr val="000000"/>
                </a:solidFill>
              </a:rPr>
            </a:br>
            <a:br>
              <a:rPr lang="en-US" sz="4900" dirty="0">
                <a:solidFill>
                  <a:srgbClr val="000000"/>
                </a:solidFill>
              </a:rPr>
            </a:br>
            <a:endParaRPr lang="en-US" sz="2700" dirty="0">
              <a:solidFill>
                <a:srgbClr val="000000"/>
              </a:solidFill>
            </a:endParaRPr>
          </a:p>
        </p:txBody>
      </p:sp>
      <p:sp>
        <p:nvSpPr>
          <p:cNvPr id="4" name="TextBox 3">
            <a:extLst>
              <a:ext uri="{FF2B5EF4-FFF2-40B4-BE49-F238E27FC236}">
                <a16:creationId xmlns:a16="http://schemas.microsoft.com/office/drawing/2014/main" id="{E6457CFA-2249-4B2F-B877-99D9E9DBD5A3}"/>
              </a:ext>
            </a:extLst>
          </p:cNvPr>
          <p:cNvSpPr txBox="1"/>
          <p:nvPr/>
        </p:nvSpPr>
        <p:spPr>
          <a:xfrm>
            <a:off x="9032033" y="6307023"/>
            <a:ext cx="2808514" cy="369332"/>
          </a:xfrm>
          <a:prstGeom prst="rect">
            <a:avLst/>
          </a:prstGeom>
          <a:noFill/>
        </p:spPr>
        <p:txBody>
          <a:bodyPr wrap="square" rtlCol="0">
            <a:spAutoFit/>
          </a:bodyPr>
          <a:lstStyle/>
          <a:p>
            <a:r>
              <a:rPr lang="en-US" dirty="0" err="1"/>
              <a:t>Chiciuc</a:t>
            </a:r>
            <a:r>
              <a:rPr lang="en-US" dirty="0"/>
              <a:t> Cristina 2023334</a:t>
            </a:r>
            <a:endParaRPr lang="ru-RU" dirty="0"/>
          </a:p>
        </p:txBody>
      </p:sp>
      <p:pic>
        <p:nvPicPr>
          <p:cNvPr id="1028" name="Picture 4" descr="Employability &amp; Skills - Cambridge Regional College">
            <a:extLst>
              <a:ext uri="{FF2B5EF4-FFF2-40B4-BE49-F238E27FC236}">
                <a16:creationId xmlns:a16="http://schemas.microsoft.com/office/drawing/2014/main" id="{F2E205AE-0144-462E-8B9C-34AFF1134B8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7110" y="1557484"/>
            <a:ext cx="8186057" cy="46526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761158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4F7EBAE4-9945-4473-9E34-B2C66EA0F0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id="{BB53A04A-4E2B-413A-B589-342F0906A8DC}"/>
              </a:ext>
            </a:extLst>
          </p:cNvPr>
          <p:cNvSpPr>
            <a:spLocks noGrp="1"/>
          </p:cNvSpPr>
          <p:nvPr>
            <p:ph type="title"/>
          </p:nvPr>
        </p:nvSpPr>
        <p:spPr>
          <a:xfrm>
            <a:off x="838200" y="355794"/>
            <a:ext cx="5393361" cy="1325563"/>
          </a:xfrm>
        </p:spPr>
        <p:txBody>
          <a:bodyPr>
            <a:normAutofit/>
          </a:bodyPr>
          <a:lstStyle/>
          <a:p>
            <a:r>
              <a:rPr lang="en-US" dirty="0"/>
              <a:t>INTRODUCTION</a:t>
            </a:r>
          </a:p>
        </p:txBody>
      </p:sp>
      <p:sp>
        <p:nvSpPr>
          <p:cNvPr id="3" name="Content Placeholder 2">
            <a:extLst>
              <a:ext uri="{FF2B5EF4-FFF2-40B4-BE49-F238E27FC236}">
                <a16:creationId xmlns:a16="http://schemas.microsoft.com/office/drawing/2014/main" id="{59BCB642-82AE-4455-8505-FF7BFBFF98BA}"/>
              </a:ext>
            </a:extLst>
          </p:cNvPr>
          <p:cNvSpPr>
            <a:spLocks noGrp="1"/>
          </p:cNvSpPr>
          <p:nvPr>
            <p:ph idx="1"/>
          </p:nvPr>
        </p:nvSpPr>
        <p:spPr>
          <a:xfrm>
            <a:off x="838200" y="1825625"/>
            <a:ext cx="5393361" cy="4351338"/>
          </a:xfrm>
        </p:spPr>
        <p:txBody>
          <a:bodyPr>
            <a:normAutofit/>
          </a:bodyPr>
          <a:lstStyle/>
          <a:p>
            <a:pPr fontAlgn="base"/>
            <a:r>
              <a:rPr lang="en-US" sz="1500" dirty="0"/>
              <a:t>Successful and effective students and employees are goal-oriented. </a:t>
            </a:r>
          </a:p>
          <a:p>
            <a:pPr fontAlgn="base"/>
            <a:r>
              <a:rPr lang="en-US" sz="1500" dirty="0"/>
              <a:t>Organizational Psychology or Degrees depicts the </a:t>
            </a:r>
            <a:r>
              <a:rPr lang="en-US" sz="1500" dirty="0" err="1"/>
              <a:t>behaviours</a:t>
            </a:r>
            <a:r>
              <a:rPr lang="en-US" sz="1500" dirty="0"/>
              <a:t> of individuals and </a:t>
            </a:r>
            <a:r>
              <a:rPr lang="en-US" sz="1500" dirty="0" err="1"/>
              <a:t>organisations</a:t>
            </a:r>
            <a:r>
              <a:rPr lang="en-US" sz="1500" dirty="0"/>
              <a:t> in relation to arriving at their critical points. </a:t>
            </a:r>
          </a:p>
          <a:p>
            <a:pPr fontAlgn="base"/>
            <a:r>
              <a:rPr lang="en-US" sz="1500" dirty="0"/>
              <a:t>In business, goal direction is a type of procedure that affects how a company approaches its revenues and plans for future projects. </a:t>
            </a:r>
          </a:p>
          <a:p>
            <a:pPr fontAlgn="base"/>
            <a:r>
              <a:rPr lang="en-US" sz="1500" dirty="0"/>
              <a:t>Information is an important part of any corporation, academic institution, or society because it allows companies or educational institutions to adapt in response to client needs and financial conditions.</a:t>
            </a:r>
          </a:p>
          <a:p>
            <a:pPr fontAlgn="base"/>
            <a:r>
              <a:rPr lang="en-US" sz="1500" dirty="0"/>
              <a:t>Information creates a general audience for the </a:t>
            </a:r>
            <a:r>
              <a:rPr lang="en-US" sz="1500" dirty="0" err="1"/>
              <a:t>organisation</a:t>
            </a:r>
            <a:r>
              <a:rPr lang="en-US" sz="1500" dirty="0"/>
              <a:t> based on its values and lifestyle.</a:t>
            </a:r>
          </a:p>
          <a:p>
            <a:pPr fontAlgn="base"/>
            <a:r>
              <a:rPr lang="en-US" sz="1500" dirty="0"/>
              <a:t>The transition from a good student to a successful employee requires hard work and dedication, which is described as the demonstration of confining a person to a strategy. </a:t>
            </a:r>
          </a:p>
          <a:p>
            <a:endParaRPr lang="en-US" sz="1500" dirty="0"/>
          </a:p>
        </p:txBody>
      </p:sp>
      <p:sp>
        <p:nvSpPr>
          <p:cNvPr id="73" name="!!Arc">
            <a:extLst>
              <a:ext uri="{FF2B5EF4-FFF2-40B4-BE49-F238E27FC236}">
                <a16:creationId xmlns:a16="http://schemas.microsoft.com/office/drawing/2014/main" id="{70BEB1E7-2F88-40BC-B73D-42E5B6F80B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189197" flipV="1">
            <a:off x="6261882" y="687822"/>
            <a:ext cx="5471147" cy="5471147"/>
          </a:xfrm>
          <a:prstGeom prst="arc">
            <a:avLst>
              <a:gd name="adj1" fmla="val 16200000"/>
              <a:gd name="adj2" fmla="val 20093138"/>
            </a:avLst>
          </a:prstGeom>
          <a:ln w="127000" cap="rnd">
            <a:solidFill>
              <a:schemeClr val="accent4">
                <a:alpha val="95000"/>
              </a:schemeClr>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75" name="!!Oval">
            <a:extLst>
              <a:ext uri="{FF2B5EF4-FFF2-40B4-BE49-F238E27FC236}">
                <a16:creationId xmlns:a16="http://schemas.microsoft.com/office/drawing/2014/main" id="{A7B99495-F43F-4D80-A44F-2CB4764EB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48561" y="921125"/>
            <a:ext cx="791021" cy="76956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pic>
        <p:nvPicPr>
          <p:cNvPr id="4" name="Picture 2" descr="How the improvement of long-term employability skills can decrease  unemployment rates in Europe | Institute of Entrepreneurship Development">
            <a:extLst>
              <a:ext uri="{FF2B5EF4-FFF2-40B4-BE49-F238E27FC236}">
                <a16:creationId xmlns:a16="http://schemas.microsoft.com/office/drawing/2014/main" id="{DD4A2E3C-E0FE-4A26-AF10-5F30CAF86AF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55272" y="882762"/>
            <a:ext cx="5707078" cy="362567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446403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6A84B152-3496-4C52-AF08-97AFFC09DD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id="{8015E7A5-6ECA-4FB6-BB44-289794BEF1F4}"/>
              </a:ext>
            </a:extLst>
          </p:cNvPr>
          <p:cNvSpPr>
            <a:spLocks noGrp="1"/>
          </p:cNvSpPr>
          <p:nvPr>
            <p:ph type="title"/>
          </p:nvPr>
        </p:nvSpPr>
        <p:spPr>
          <a:xfrm>
            <a:off x="513183" y="95863"/>
            <a:ext cx="4468075" cy="1018997"/>
          </a:xfrm>
        </p:spPr>
        <p:txBody>
          <a:bodyPr>
            <a:normAutofit/>
          </a:bodyPr>
          <a:lstStyle/>
          <a:p>
            <a:r>
              <a:rPr lang="en-US" dirty="0"/>
              <a:t>SWOT</a:t>
            </a:r>
          </a:p>
        </p:txBody>
      </p:sp>
      <p:sp>
        <p:nvSpPr>
          <p:cNvPr id="73" name="Freeform: Shape 72">
            <a:extLst>
              <a:ext uri="{FF2B5EF4-FFF2-40B4-BE49-F238E27FC236}">
                <a16:creationId xmlns:a16="http://schemas.microsoft.com/office/drawing/2014/main" id="{6B2ADB95-0FA3-4BD7-A8AC-89D014A83E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198657" y="1"/>
            <a:ext cx="1155142" cy="625027"/>
          </a:xfrm>
          <a:custGeom>
            <a:avLst/>
            <a:gdLst>
              <a:gd name="connsiteX0" fmla="*/ 4784 w 1155142"/>
              <a:gd name="connsiteY0" fmla="*/ 0 h 625027"/>
              <a:gd name="connsiteX1" fmla="*/ 1150358 w 1155142"/>
              <a:gd name="connsiteY1" fmla="*/ 0 h 625027"/>
              <a:gd name="connsiteX2" fmla="*/ 1155142 w 1155142"/>
              <a:gd name="connsiteY2" fmla="*/ 47456 h 625027"/>
              <a:gd name="connsiteX3" fmla="*/ 577571 w 1155142"/>
              <a:gd name="connsiteY3" fmla="*/ 625027 h 625027"/>
              <a:gd name="connsiteX4" fmla="*/ 0 w 1155142"/>
              <a:gd name="connsiteY4" fmla="*/ 47456 h 6250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5142" h="625027">
                <a:moveTo>
                  <a:pt x="4784" y="0"/>
                </a:moveTo>
                <a:lnTo>
                  <a:pt x="1150358" y="0"/>
                </a:lnTo>
                <a:lnTo>
                  <a:pt x="1155142" y="47456"/>
                </a:lnTo>
                <a:cubicBezTo>
                  <a:pt x="1155142" y="366440"/>
                  <a:pt x="896555" y="625027"/>
                  <a:pt x="577571" y="625027"/>
                </a:cubicBezTo>
                <a:cubicBezTo>
                  <a:pt x="258587" y="625027"/>
                  <a:pt x="0" y="366440"/>
                  <a:pt x="0" y="47456"/>
                </a:cubicBezTo>
                <a:close/>
              </a:path>
            </a:pathLst>
          </a:custGeom>
          <a:solidFill>
            <a:schemeClr val="accent1">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47D1EB75-0D2B-47AC-B14F-9A450D2D75D5}"/>
              </a:ext>
            </a:extLst>
          </p:cNvPr>
          <p:cNvSpPr>
            <a:spLocks noGrp="1"/>
          </p:cNvSpPr>
          <p:nvPr>
            <p:ph idx="1"/>
          </p:nvPr>
        </p:nvSpPr>
        <p:spPr>
          <a:xfrm>
            <a:off x="476608" y="940276"/>
            <a:ext cx="5393361" cy="4351338"/>
          </a:xfrm>
        </p:spPr>
        <p:txBody>
          <a:bodyPr>
            <a:noAutofit/>
          </a:bodyPr>
          <a:lstStyle/>
          <a:p>
            <a:pPr marL="0" indent="0">
              <a:buNone/>
            </a:pPr>
            <a:r>
              <a:rPr lang="en-US" sz="1500" dirty="0"/>
              <a:t>STRENGTH</a:t>
            </a:r>
            <a:endParaRPr lang="en-US" sz="1500" b="0" dirty="0">
              <a:effectLst/>
            </a:endParaRPr>
          </a:p>
          <a:p>
            <a:pPr fontAlgn="base"/>
            <a:r>
              <a:rPr lang="en-US" sz="1500" dirty="0"/>
              <a:t>CONFIDENT &amp; POSITIVE ATTITUDE</a:t>
            </a:r>
          </a:p>
          <a:p>
            <a:pPr marL="0" indent="0">
              <a:buNone/>
            </a:pPr>
            <a:r>
              <a:rPr lang="en-US" sz="1500" dirty="0"/>
              <a:t>It is important that I maintain a positive attitude about my interactions with others. Certainty demonstrates to my collaborators that I am confident in what I am saying and that I will finish it. Visually connecting or using a strong yet pleasant tone can go a long way toward projecting trust. Avoid using terms that sound like questions (Swan et al., 2020). being careful not to come across as arrogant or pushy.</a:t>
            </a:r>
            <a:endParaRPr lang="en-US" sz="1500" b="0" dirty="0">
              <a:effectLst/>
            </a:endParaRPr>
          </a:p>
          <a:p>
            <a:pPr fontAlgn="base"/>
            <a:r>
              <a:rPr lang="en-US" sz="1500" dirty="0"/>
              <a:t>OPEN-MINDEDNESS</a:t>
            </a:r>
          </a:p>
          <a:p>
            <a:pPr marL="0" indent="0">
              <a:buNone/>
            </a:pPr>
            <a:r>
              <a:rPr lang="en-US" sz="1500" dirty="0"/>
              <a:t>A good communicator should approach any conversation with an open, responsive mindset. Instead of simply stating your position, be open to hearing and respecting the other person's point of view. I'll want to have more legitimate, fruitful conversations if I'm able to engage in dialogue, including with people with whom I disagree</a:t>
            </a:r>
            <a:endParaRPr lang="en-US" sz="1500" b="0" dirty="0">
              <a:effectLst/>
            </a:endParaRPr>
          </a:p>
          <a:p>
            <a:pPr fontAlgn="base"/>
            <a:r>
              <a:rPr lang="en-US" sz="1500" dirty="0"/>
              <a:t>FEEDBACK</a:t>
            </a:r>
          </a:p>
          <a:p>
            <a:pPr marL="0" indent="0">
              <a:buNone/>
            </a:pPr>
            <a:r>
              <a:rPr lang="en-US" sz="1500" dirty="0"/>
              <a:t>A significant correspondence skill is the ability to provide and receive appropriate feedback. Teachers, managers, and bosses can look for ways to provide valuable feedback to lawmakers on a regular basis, whether by email, phone calls, or weekly reminders (Usman, 2020). Essentially, I should be able to accept and even encourage feedback from others. Pay attention to the criticism I get, ask clarifying questions if I'm not sure what's going on, and make an effort to put the advice into practice.</a:t>
            </a:r>
            <a:endParaRPr lang="en-US" sz="1500" b="0" dirty="0">
              <a:effectLst/>
            </a:endParaRPr>
          </a:p>
        </p:txBody>
      </p:sp>
      <p:sp>
        <p:nvSpPr>
          <p:cNvPr id="75" name="Oval 74">
            <a:extLst>
              <a:ext uri="{FF2B5EF4-FFF2-40B4-BE49-F238E27FC236}">
                <a16:creationId xmlns:a16="http://schemas.microsoft.com/office/drawing/2014/main" id="{C924DBCE-E731-4B22-8181-A39C1D8627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08185" y="3423959"/>
            <a:ext cx="630884" cy="630884"/>
          </a:xfrm>
          <a:prstGeom prst="ellipse">
            <a:avLst/>
          </a:prstGeom>
          <a:noFill/>
          <a:ln w="1270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Freeform: Shape 76">
            <a:extLst>
              <a:ext uri="{FF2B5EF4-FFF2-40B4-BE49-F238E27FC236}">
                <a16:creationId xmlns:a16="http://schemas.microsoft.com/office/drawing/2014/main" id="{4CBF9756-6AC8-4C65-84DF-56FBFFA1D8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463438">
            <a:off x="7450227" y="5166682"/>
            <a:ext cx="1835725" cy="2024785"/>
          </a:xfrm>
          <a:custGeom>
            <a:avLst/>
            <a:gdLst>
              <a:gd name="connsiteX0" fmla="*/ 1801138 w 1835725"/>
              <a:gd name="connsiteY0" fmla="*/ 1622662 h 2024785"/>
              <a:gd name="connsiteX1" fmla="*/ 1835717 w 1835725"/>
              <a:gd name="connsiteY1" fmla="*/ 1680254 h 2024785"/>
              <a:gd name="connsiteX2" fmla="*/ 1812568 w 1835725"/>
              <a:gd name="connsiteY2" fmla="*/ 1877193 h 2024785"/>
              <a:gd name="connsiteX3" fmla="*/ 1776210 w 1835725"/>
              <a:gd name="connsiteY3" fmla="*/ 2024785 h 2024785"/>
              <a:gd name="connsiteX4" fmla="*/ 1655772 w 1835725"/>
              <a:gd name="connsiteY4" fmla="*/ 1983449 h 2024785"/>
              <a:gd name="connsiteX5" fmla="*/ 1687591 w 1835725"/>
              <a:gd name="connsiteY5" fmla="*/ 1854495 h 2024785"/>
              <a:gd name="connsiteX6" fmla="*/ 1708939 w 1835725"/>
              <a:gd name="connsiteY6" fmla="*/ 1673301 h 2024785"/>
              <a:gd name="connsiteX7" fmla="*/ 1778129 w 1835725"/>
              <a:gd name="connsiteY7" fmla="*/ 1615979 h 2024785"/>
              <a:gd name="connsiteX8" fmla="*/ 1801138 w 1835725"/>
              <a:gd name="connsiteY8" fmla="*/ 1622662 h 2024785"/>
              <a:gd name="connsiteX9" fmla="*/ 1585229 w 1835725"/>
              <a:gd name="connsiteY9" fmla="*/ 764759 h 2024785"/>
              <a:gd name="connsiteX10" fmla="*/ 1623024 w 1835725"/>
              <a:gd name="connsiteY10" fmla="*/ 792810 h 2024785"/>
              <a:gd name="connsiteX11" fmla="*/ 1777614 w 1835725"/>
              <a:gd name="connsiteY11" fmla="*/ 1157141 h 2024785"/>
              <a:gd name="connsiteX12" fmla="*/ 1733799 w 1835725"/>
              <a:gd name="connsiteY12" fmla="*/ 1235532 h 2024785"/>
              <a:gd name="connsiteX13" fmla="*/ 1716464 w 1835725"/>
              <a:gd name="connsiteY13" fmla="*/ 1237722 h 2024785"/>
              <a:gd name="connsiteX14" fmla="*/ 1716464 w 1835725"/>
              <a:gd name="connsiteY14" fmla="*/ 1237913 h 2024785"/>
              <a:gd name="connsiteX15" fmla="*/ 1655409 w 1835725"/>
              <a:gd name="connsiteY15" fmla="*/ 1191717 h 2024785"/>
              <a:gd name="connsiteX16" fmla="*/ 1513200 w 1835725"/>
              <a:gd name="connsiteY16" fmla="*/ 856627 h 2024785"/>
              <a:gd name="connsiteX17" fmla="*/ 1538499 w 1835725"/>
              <a:gd name="connsiteY17" fmla="*/ 770415 h 2024785"/>
              <a:gd name="connsiteX18" fmla="*/ 1585229 w 1835725"/>
              <a:gd name="connsiteY18" fmla="*/ 764759 h 2024785"/>
              <a:gd name="connsiteX19" fmla="*/ 477919 w 1835725"/>
              <a:gd name="connsiteY19" fmla="*/ 21437 h 2024785"/>
              <a:gd name="connsiteX20" fmla="*/ 509236 w 1835725"/>
              <a:gd name="connsiteY20" fmla="*/ 84182 h 2024785"/>
              <a:gd name="connsiteX21" fmla="*/ 445829 w 1835725"/>
              <a:gd name="connsiteY21" fmla="*/ 139871 h 2024785"/>
              <a:gd name="connsiteX22" fmla="*/ 437447 w 1835725"/>
              <a:gd name="connsiteY22" fmla="*/ 139395 h 2024785"/>
              <a:gd name="connsiteX23" fmla="*/ 73211 w 1835725"/>
              <a:gd name="connsiteY23" fmla="*/ 137204 h 2024785"/>
              <a:gd name="connsiteX24" fmla="*/ 749 w 1835725"/>
              <a:gd name="connsiteY24" fmla="*/ 84082 h 2024785"/>
              <a:gd name="connsiteX25" fmla="*/ 53871 w 1835725"/>
              <a:gd name="connsiteY25" fmla="*/ 11621 h 2024785"/>
              <a:gd name="connsiteX26" fmla="*/ 58352 w 1835725"/>
              <a:gd name="connsiteY26" fmla="*/ 11093 h 2024785"/>
              <a:gd name="connsiteX27" fmla="*/ 454020 w 1835725"/>
              <a:gd name="connsiteY27" fmla="*/ 13474 h 2024785"/>
              <a:gd name="connsiteX28" fmla="*/ 477919 w 1835725"/>
              <a:gd name="connsiteY28" fmla="*/ 21437 h 2024785"/>
              <a:gd name="connsiteX29" fmla="*/ 957797 w 1835725"/>
              <a:gd name="connsiteY29" fmla="*/ 167970 h 2024785"/>
              <a:gd name="connsiteX30" fmla="*/ 1286982 w 1835725"/>
              <a:gd name="connsiteY30" fmla="*/ 387616 h 2024785"/>
              <a:gd name="connsiteX31" fmla="*/ 1293725 w 1835725"/>
              <a:gd name="connsiteY31" fmla="*/ 477075 h 2024785"/>
              <a:gd name="connsiteX32" fmla="*/ 1245453 w 1835725"/>
              <a:gd name="connsiteY32" fmla="*/ 499154 h 2024785"/>
              <a:gd name="connsiteX33" fmla="*/ 1245167 w 1835725"/>
              <a:gd name="connsiteY33" fmla="*/ 499154 h 2024785"/>
              <a:gd name="connsiteX34" fmla="*/ 1203638 w 1835725"/>
              <a:gd name="connsiteY34" fmla="*/ 484104 h 2024785"/>
              <a:gd name="connsiteX35" fmla="*/ 900647 w 1835725"/>
              <a:gd name="connsiteY35" fmla="*/ 281508 h 2024785"/>
              <a:gd name="connsiteX36" fmla="*/ 872454 w 1835725"/>
              <a:gd name="connsiteY36" fmla="*/ 196164 h 2024785"/>
              <a:gd name="connsiteX37" fmla="*/ 957797 w 1835725"/>
              <a:gd name="connsiteY37" fmla="*/ 167970 h 20247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835725" h="2024785">
                <a:moveTo>
                  <a:pt x="1801138" y="1622662"/>
                </a:moveTo>
                <a:cubicBezTo>
                  <a:pt x="1822105" y="1633400"/>
                  <a:pt x="1836117" y="1655372"/>
                  <a:pt x="1835717" y="1680254"/>
                </a:cubicBezTo>
                <a:cubicBezTo>
                  <a:pt x="1832093" y="1746382"/>
                  <a:pt x="1824354" y="1812154"/>
                  <a:pt x="1812568" y="1877193"/>
                </a:cubicBezTo>
                <a:lnTo>
                  <a:pt x="1776210" y="2024785"/>
                </a:lnTo>
                <a:lnTo>
                  <a:pt x="1655772" y="1983449"/>
                </a:lnTo>
                <a:lnTo>
                  <a:pt x="1687591" y="1854495"/>
                </a:lnTo>
                <a:cubicBezTo>
                  <a:pt x="1698455" y="1794657"/>
                  <a:pt x="1705590" y="1734142"/>
                  <a:pt x="1708939" y="1673301"/>
                </a:cubicBezTo>
                <a:cubicBezTo>
                  <a:pt x="1712216" y="1638363"/>
                  <a:pt x="1743190" y="1612703"/>
                  <a:pt x="1778129" y="1615979"/>
                </a:cubicBezTo>
                <a:cubicBezTo>
                  <a:pt x="1786387" y="1616753"/>
                  <a:pt x="1794149" y="1619084"/>
                  <a:pt x="1801138" y="1622662"/>
                </a:cubicBezTo>
                <a:close/>
                <a:moveTo>
                  <a:pt x="1585229" y="764759"/>
                </a:moveTo>
                <a:cubicBezTo>
                  <a:pt x="1600438" y="768789"/>
                  <a:pt x="1614156" y="778436"/>
                  <a:pt x="1623024" y="792810"/>
                </a:cubicBezTo>
                <a:cubicBezTo>
                  <a:pt x="1689575" y="907319"/>
                  <a:pt x="1741505" y="1029715"/>
                  <a:pt x="1777614" y="1157141"/>
                </a:cubicBezTo>
                <a:cubicBezTo>
                  <a:pt x="1787149" y="1190888"/>
                  <a:pt x="1767537" y="1225969"/>
                  <a:pt x="1733799" y="1235532"/>
                </a:cubicBezTo>
                <a:cubicBezTo>
                  <a:pt x="1728151" y="1237046"/>
                  <a:pt x="1722312" y="1237780"/>
                  <a:pt x="1716464" y="1237722"/>
                </a:cubicBezTo>
                <a:lnTo>
                  <a:pt x="1716464" y="1237913"/>
                </a:lnTo>
                <a:cubicBezTo>
                  <a:pt x="1688070" y="1237913"/>
                  <a:pt x="1663124" y="1219044"/>
                  <a:pt x="1655409" y="1191717"/>
                </a:cubicBezTo>
                <a:cubicBezTo>
                  <a:pt x="1622214" y="1074512"/>
                  <a:pt x="1574437" y="961936"/>
                  <a:pt x="1513200" y="856627"/>
                </a:cubicBezTo>
                <a:cubicBezTo>
                  <a:pt x="1496379" y="825834"/>
                  <a:pt x="1507704" y="787236"/>
                  <a:pt x="1538499" y="770415"/>
                </a:cubicBezTo>
                <a:cubicBezTo>
                  <a:pt x="1553325" y="762319"/>
                  <a:pt x="1570022" y="760730"/>
                  <a:pt x="1585229" y="764759"/>
                </a:cubicBezTo>
                <a:close/>
                <a:moveTo>
                  <a:pt x="477919" y="21437"/>
                </a:moveTo>
                <a:cubicBezTo>
                  <a:pt x="499341" y="33775"/>
                  <a:pt x="512445" y="58102"/>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89834" y="-4456"/>
                  <a:pt x="322735" y="-3656"/>
                  <a:pt x="454020" y="13474"/>
                </a:cubicBezTo>
                <a:cubicBezTo>
                  <a:pt x="462713" y="14543"/>
                  <a:pt x="470778" y="17324"/>
                  <a:pt x="477919" y="21437"/>
                </a:cubicBezTo>
                <a:close/>
                <a:moveTo>
                  <a:pt x="957797" y="167970"/>
                </a:move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8235" y="164811"/>
                  <a:pt x="926445" y="152188"/>
                  <a:pt x="957797" y="167970"/>
                </a:cubicBezTo>
                <a:close/>
              </a:path>
            </a:pathLst>
          </a:custGeom>
          <a:solidFill>
            <a:schemeClr val="accent4"/>
          </a:solidFill>
          <a:ln w="9525" cap="flat">
            <a:noFill/>
            <a:prstDash val="solid"/>
            <a:miter/>
          </a:ln>
        </p:spPr>
        <p:txBody>
          <a:bodyPr rtlCol="0" anchor="ctr"/>
          <a:lstStyle/>
          <a:p>
            <a:endParaRPr lang="en-US"/>
          </a:p>
        </p:txBody>
      </p:sp>
      <p:sp>
        <p:nvSpPr>
          <p:cNvPr id="79" name="Freeform: Shape 78">
            <a:extLst>
              <a:ext uri="{FF2B5EF4-FFF2-40B4-BE49-F238E27FC236}">
                <a16:creationId xmlns:a16="http://schemas.microsoft.com/office/drawing/2014/main" id="{2D385988-EAAF-4C27-AF8A-2BFBECAF3D4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49602" y="1"/>
            <a:ext cx="2066948" cy="1621879"/>
          </a:xfrm>
          <a:custGeom>
            <a:avLst/>
            <a:gdLst>
              <a:gd name="connsiteX0" fmla="*/ 0 w 2066948"/>
              <a:gd name="connsiteY0" fmla="*/ 0 h 1621879"/>
              <a:gd name="connsiteX1" fmla="*/ 123825 w 2066948"/>
              <a:gd name="connsiteY1" fmla="*/ 0 h 1621879"/>
              <a:gd name="connsiteX2" fmla="*/ 123825 w 2066948"/>
              <a:gd name="connsiteY2" fmla="*/ 1452620 h 1621879"/>
              <a:gd name="connsiteX3" fmla="*/ 1881378 w 2066948"/>
              <a:gd name="connsiteY3" fmla="*/ 436017 h 1621879"/>
              <a:gd name="connsiteX4" fmla="*/ 1127572 w 2066948"/>
              <a:gd name="connsiteY4" fmla="*/ 0 h 1621879"/>
              <a:gd name="connsiteX5" fmla="*/ 1374887 w 2066948"/>
              <a:gd name="connsiteY5" fmla="*/ 0 h 1621879"/>
              <a:gd name="connsiteX6" fmla="*/ 2035969 w 2066948"/>
              <a:gd name="connsiteY6" fmla="*/ 382391 h 1621879"/>
              <a:gd name="connsiteX7" fmla="*/ 2058648 w 2066948"/>
              <a:gd name="connsiteY7" fmla="*/ 466963 h 1621879"/>
              <a:gd name="connsiteX8" fmla="*/ 2035969 w 2066948"/>
              <a:gd name="connsiteY8" fmla="*/ 489642 h 1621879"/>
              <a:gd name="connsiteX9" fmla="*/ 92869 w 2066948"/>
              <a:gd name="connsiteY9" fmla="*/ 1613592 h 1621879"/>
              <a:gd name="connsiteX10" fmla="*/ 61913 w 2066948"/>
              <a:gd name="connsiteY10" fmla="*/ 1621879 h 1621879"/>
              <a:gd name="connsiteX11" fmla="*/ 0 w 2066948"/>
              <a:gd name="connsiteY11" fmla="*/ 1559967 h 1621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066948" h="1621879">
                <a:moveTo>
                  <a:pt x="0" y="0"/>
                </a:moveTo>
                <a:lnTo>
                  <a:pt x="123825" y="0"/>
                </a:lnTo>
                <a:lnTo>
                  <a:pt x="123825" y="1452620"/>
                </a:lnTo>
                <a:lnTo>
                  <a:pt x="1881378" y="436017"/>
                </a:lnTo>
                <a:lnTo>
                  <a:pt x="1127572" y="0"/>
                </a:lnTo>
                <a:lnTo>
                  <a:pt x="1374887" y="0"/>
                </a:lnTo>
                <a:lnTo>
                  <a:pt x="2035969" y="382391"/>
                </a:lnTo>
                <a:cubicBezTo>
                  <a:pt x="2065582" y="399479"/>
                  <a:pt x="2075745" y="437340"/>
                  <a:pt x="2058648" y="466963"/>
                </a:cubicBezTo>
                <a:cubicBezTo>
                  <a:pt x="2053219" y="476384"/>
                  <a:pt x="2045389" y="484204"/>
                  <a:pt x="2035969" y="489642"/>
                </a:cubicBezTo>
                <a:lnTo>
                  <a:pt x="92869" y="1613592"/>
                </a:lnTo>
                <a:cubicBezTo>
                  <a:pt x="83458" y="1619031"/>
                  <a:pt x="72780" y="1621889"/>
                  <a:pt x="61913" y="1621879"/>
                </a:cubicBezTo>
                <a:cubicBezTo>
                  <a:pt x="27719" y="1621879"/>
                  <a:pt x="0" y="1594161"/>
                  <a:pt x="0" y="1559967"/>
                </a:cubicBezTo>
                <a:close/>
              </a:path>
            </a:pathLst>
          </a:custGeom>
          <a:solidFill>
            <a:schemeClr val="accent6"/>
          </a:solidFill>
          <a:ln w="9525" cap="flat">
            <a:noFill/>
            <a:prstDash val="solid"/>
            <a:miter/>
          </a:ln>
        </p:spPr>
        <p:txBody>
          <a:bodyPr rtlCol="0" anchor="ctr"/>
          <a:lstStyle/>
          <a:p>
            <a:endParaRPr lang="en-US"/>
          </a:p>
        </p:txBody>
      </p:sp>
      <p:cxnSp>
        <p:nvCxnSpPr>
          <p:cNvPr id="81" name="Straight Connector 80">
            <a:extLst>
              <a:ext uri="{FF2B5EF4-FFF2-40B4-BE49-F238E27FC236}">
                <a16:creationId xmlns:a16="http://schemas.microsoft.com/office/drawing/2014/main" id="{43621FD4-D14D-45D5-9A57-9A2DE5EA59C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138745" y="1027906"/>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83" name="Freeform: Shape 82">
            <a:extLst>
              <a:ext uri="{FF2B5EF4-FFF2-40B4-BE49-F238E27FC236}">
                <a16:creationId xmlns:a16="http://schemas.microsoft.com/office/drawing/2014/main" id="{B621D332-7329-4994-8836-C429A51B75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09527" y="6033795"/>
            <a:ext cx="1991064" cy="824205"/>
          </a:xfrm>
          <a:custGeom>
            <a:avLst/>
            <a:gdLst>
              <a:gd name="connsiteX0" fmla="*/ 995532 w 1991064"/>
              <a:gd name="connsiteY0" fmla="*/ 0 h 824205"/>
              <a:gd name="connsiteX1" fmla="*/ 1984823 w 1991064"/>
              <a:gd name="connsiteY1" fmla="*/ 784423 h 824205"/>
              <a:gd name="connsiteX2" fmla="*/ 1991064 w 1991064"/>
              <a:gd name="connsiteY2" fmla="*/ 824205 h 824205"/>
              <a:gd name="connsiteX3" fmla="*/ 0 w 1991064"/>
              <a:gd name="connsiteY3" fmla="*/ 824205 h 824205"/>
              <a:gd name="connsiteX4" fmla="*/ 6241 w 1991064"/>
              <a:gd name="connsiteY4" fmla="*/ 784423 h 824205"/>
              <a:gd name="connsiteX5" fmla="*/ 995532 w 1991064"/>
              <a:gd name="connsiteY5" fmla="*/ 0 h 8242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991064" h="824205">
                <a:moveTo>
                  <a:pt x="995532" y="0"/>
                </a:moveTo>
                <a:cubicBezTo>
                  <a:pt x="1483521" y="0"/>
                  <a:pt x="1890663" y="336754"/>
                  <a:pt x="1984823" y="784423"/>
                </a:cubicBezTo>
                <a:lnTo>
                  <a:pt x="1991064" y="824205"/>
                </a:lnTo>
                <a:lnTo>
                  <a:pt x="0" y="824205"/>
                </a:lnTo>
                <a:lnTo>
                  <a:pt x="6241" y="784423"/>
                </a:lnTo>
                <a:cubicBezTo>
                  <a:pt x="100402" y="336754"/>
                  <a:pt x="507544" y="0"/>
                  <a:pt x="995532"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5" name="Freeform: Shape 84">
            <a:extLst>
              <a:ext uri="{FF2B5EF4-FFF2-40B4-BE49-F238E27FC236}">
                <a16:creationId xmlns:a16="http://schemas.microsoft.com/office/drawing/2014/main" id="{2D20F754-35A9-4508-BE3C-C59996D143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51696" y="5519196"/>
            <a:ext cx="1340305" cy="1338805"/>
          </a:xfrm>
          <a:custGeom>
            <a:avLst/>
            <a:gdLst>
              <a:gd name="connsiteX0" fmla="*/ 61913 w 1340305"/>
              <a:gd name="connsiteY0" fmla="*/ 0 h 1338805"/>
              <a:gd name="connsiteX1" fmla="*/ 1340305 w 1340305"/>
              <a:gd name="connsiteY1" fmla="*/ 0 h 1338805"/>
              <a:gd name="connsiteX2" fmla="*/ 1340305 w 1340305"/>
              <a:gd name="connsiteY2" fmla="*/ 123825 h 1338805"/>
              <a:gd name="connsiteX3" fmla="*/ 123825 w 1340305"/>
              <a:gd name="connsiteY3" fmla="*/ 123825 h 1338805"/>
              <a:gd name="connsiteX4" fmla="*/ 123825 w 1340305"/>
              <a:gd name="connsiteY4" fmla="*/ 1338805 h 1338805"/>
              <a:gd name="connsiteX5" fmla="*/ 0 w 1340305"/>
              <a:gd name="connsiteY5" fmla="*/ 1338805 h 1338805"/>
              <a:gd name="connsiteX6" fmla="*/ 0 w 1340305"/>
              <a:gd name="connsiteY6" fmla="*/ 61913 h 1338805"/>
              <a:gd name="connsiteX7" fmla="*/ 61913 w 1340305"/>
              <a:gd name="connsiteY7" fmla="*/ 0 h 1338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40305" h="1338805">
                <a:moveTo>
                  <a:pt x="61913" y="0"/>
                </a:moveTo>
                <a:lnTo>
                  <a:pt x="1340305" y="0"/>
                </a:lnTo>
                <a:lnTo>
                  <a:pt x="1340305" y="123825"/>
                </a:lnTo>
                <a:lnTo>
                  <a:pt x="123825" y="123825"/>
                </a:lnTo>
                <a:lnTo>
                  <a:pt x="123825" y="1338805"/>
                </a:lnTo>
                <a:lnTo>
                  <a:pt x="0" y="1338805"/>
                </a:ln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pic>
        <p:nvPicPr>
          <p:cNvPr id="4" name="Picture 2" descr="Why SWOT sucks – and what to do about it! | IT ADVISORY">
            <a:extLst>
              <a:ext uri="{FF2B5EF4-FFF2-40B4-BE49-F238E27FC236}">
                <a16:creationId xmlns:a16="http://schemas.microsoft.com/office/drawing/2014/main" id="{9BC59564-BACC-4938-A404-D22442B8AEE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71289" y="940276"/>
            <a:ext cx="4911763" cy="47194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00880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4F7EBAE4-9945-4473-9E34-B2C66EA0F0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id="{BD4FC3FF-DA69-4B13-B393-45C28299F070}"/>
              </a:ext>
            </a:extLst>
          </p:cNvPr>
          <p:cNvSpPr>
            <a:spLocks noGrp="1"/>
          </p:cNvSpPr>
          <p:nvPr>
            <p:ph type="title"/>
          </p:nvPr>
        </p:nvSpPr>
        <p:spPr>
          <a:xfrm>
            <a:off x="280956" y="54641"/>
            <a:ext cx="5393361" cy="1325563"/>
          </a:xfrm>
        </p:spPr>
        <p:txBody>
          <a:bodyPr>
            <a:normAutofit/>
          </a:bodyPr>
          <a:lstStyle/>
          <a:p>
            <a:r>
              <a:rPr lang="en-US" dirty="0"/>
              <a:t>SWOT</a:t>
            </a:r>
          </a:p>
        </p:txBody>
      </p:sp>
      <p:sp>
        <p:nvSpPr>
          <p:cNvPr id="3" name="Content Placeholder 2">
            <a:extLst>
              <a:ext uri="{FF2B5EF4-FFF2-40B4-BE49-F238E27FC236}">
                <a16:creationId xmlns:a16="http://schemas.microsoft.com/office/drawing/2014/main" id="{9FF60EF4-2314-4542-9317-45D9A5A32930}"/>
              </a:ext>
            </a:extLst>
          </p:cNvPr>
          <p:cNvSpPr>
            <a:spLocks noGrp="1"/>
          </p:cNvSpPr>
          <p:nvPr>
            <p:ph idx="1"/>
          </p:nvPr>
        </p:nvSpPr>
        <p:spPr>
          <a:xfrm>
            <a:off x="454219" y="1583029"/>
            <a:ext cx="5393361" cy="4351338"/>
          </a:xfrm>
        </p:spPr>
        <p:txBody>
          <a:bodyPr>
            <a:normAutofit/>
          </a:bodyPr>
          <a:lstStyle/>
          <a:p>
            <a:pPr marL="0" indent="0" fontAlgn="base">
              <a:buNone/>
            </a:pPr>
            <a:r>
              <a:rPr lang="en-US" sz="1500" dirty="0"/>
              <a:t>WEAKNESS</a:t>
            </a:r>
          </a:p>
          <a:p>
            <a:pPr fontAlgn="base"/>
            <a:endParaRPr lang="en-US" sz="1500" dirty="0"/>
          </a:p>
          <a:p>
            <a:pPr fontAlgn="base"/>
            <a:r>
              <a:rPr lang="en-US" sz="1500" dirty="0"/>
              <a:t>LISTENING</a:t>
            </a:r>
          </a:p>
          <a:p>
            <a:pPr marL="0" indent="0">
              <a:buNone/>
            </a:pPr>
            <a:r>
              <a:rPr lang="en-US" sz="1500" dirty="0"/>
              <a:t>One of the easiest ways to be a good communicator is to be a good listener. No one enjoys conversing with someone who is only concerned with putting words on the page. I'm having trouble listening continuously. I often forget what was said and am unable to relate to the subject.</a:t>
            </a:r>
            <a:endParaRPr lang="en-US" sz="1500" b="0" dirty="0">
              <a:effectLst/>
            </a:endParaRPr>
          </a:p>
          <a:p>
            <a:pPr fontAlgn="base"/>
            <a:r>
              <a:rPr lang="en-US" sz="1500" dirty="0"/>
              <a:t>TIME MANAGEMENT</a:t>
            </a:r>
          </a:p>
          <a:p>
            <a:pPr marL="0" indent="0">
              <a:buNone/>
            </a:pPr>
            <a:r>
              <a:rPr lang="en-US" sz="1500" dirty="0"/>
              <a:t>Efficient time management is one of the most important skills I can have as an online student. The more I control my time, the more easily I can accomplish my objectives (Hofmann et al., 2018). I have trouble </a:t>
            </a:r>
            <a:r>
              <a:rPr lang="en-US" sz="1500" dirty="0" err="1"/>
              <a:t>organising</a:t>
            </a:r>
            <a:r>
              <a:rPr lang="en-US" sz="1500" dirty="0"/>
              <a:t> my time because I really don't know how to </a:t>
            </a:r>
            <a:r>
              <a:rPr lang="en-US" sz="1500" dirty="0" err="1"/>
              <a:t>prioritise</a:t>
            </a:r>
            <a:r>
              <a:rPr lang="en-US" sz="1500" dirty="0"/>
              <a:t> my tasks.</a:t>
            </a:r>
            <a:br>
              <a:rPr lang="en-US" sz="1500" dirty="0"/>
            </a:br>
            <a:endParaRPr lang="en-US" sz="1500" dirty="0"/>
          </a:p>
        </p:txBody>
      </p:sp>
      <p:sp>
        <p:nvSpPr>
          <p:cNvPr id="73" name="!!Arc">
            <a:extLst>
              <a:ext uri="{FF2B5EF4-FFF2-40B4-BE49-F238E27FC236}">
                <a16:creationId xmlns:a16="http://schemas.microsoft.com/office/drawing/2014/main" id="{70BEB1E7-2F88-40BC-B73D-42E5B6F80B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189197" flipV="1">
            <a:off x="6261882" y="687822"/>
            <a:ext cx="5471147" cy="5471147"/>
          </a:xfrm>
          <a:prstGeom prst="arc">
            <a:avLst>
              <a:gd name="adj1" fmla="val 16200000"/>
              <a:gd name="adj2" fmla="val 20093138"/>
            </a:avLst>
          </a:prstGeom>
          <a:ln w="127000" cap="rnd">
            <a:solidFill>
              <a:schemeClr val="accent4">
                <a:alpha val="95000"/>
              </a:schemeClr>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75" name="!!Oval">
            <a:extLst>
              <a:ext uri="{FF2B5EF4-FFF2-40B4-BE49-F238E27FC236}">
                <a16:creationId xmlns:a16="http://schemas.microsoft.com/office/drawing/2014/main" id="{A7B99495-F43F-4D80-A44F-2CB4764EB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48561" y="921125"/>
            <a:ext cx="791021" cy="76956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pic>
        <p:nvPicPr>
          <p:cNvPr id="4100" name="Picture 4" descr="10 Time Management Strategies for Student Success">
            <a:extLst>
              <a:ext uri="{FF2B5EF4-FFF2-40B4-BE49-F238E27FC236}">
                <a16:creationId xmlns:a16="http://schemas.microsoft.com/office/drawing/2014/main" id="{7B70582D-D1E9-439E-91B8-F5437D5B241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39253" y="921125"/>
            <a:ext cx="5414361" cy="54143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9502266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4F7EBAE4-9945-4473-9E34-B2C66EA0F0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id="{AA1EF47A-80A6-4E98-9E53-A9FBE345BCAA}"/>
              </a:ext>
            </a:extLst>
          </p:cNvPr>
          <p:cNvSpPr>
            <a:spLocks noGrp="1"/>
          </p:cNvSpPr>
          <p:nvPr>
            <p:ph type="title"/>
          </p:nvPr>
        </p:nvSpPr>
        <p:spPr>
          <a:xfrm>
            <a:off x="280956" y="131860"/>
            <a:ext cx="5393361" cy="1325563"/>
          </a:xfrm>
        </p:spPr>
        <p:txBody>
          <a:bodyPr>
            <a:normAutofit/>
          </a:bodyPr>
          <a:lstStyle/>
          <a:p>
            <a:r>
              <a:rPr lang="en-US" dirty="0"/>
              <a:t>SWOT</a:t>
            </a:r>
          </a:p>
        </p:txBody>
      </p:sp>
      <p:sp>
        <p:nvSpPr>
          <p:cNvPr id="3" name="Content Placeholder 2">
            <a:extLst>
              <a:ext uri="{FF2B5EF4-FFF2-40B4-BE49-F238E27FC236}">
                <a16:creationId xmlns:a16="http://schemas.microsoft.com/office/drawing/2014/main" id="{ECE0DC64-571A-408A-A039-F10946A47D65}"/>
              </a:ext>
            </a:extLst>
          </p:cNvPr>
          <p:cNvSpPr>
            <a:spLocks noGrp="1"/>
          </p:cNvSpPr>
          <p:nvPr>
            <p:ph idx="1"/>
          </p:nvPr>
        </p:nvSpPr>
        <p:spPr>
          <a:xfrm>
            <a:off x="319046" y="1457423"/>
            <a:ext cx="5393361" cy="4351338"/>
          </a:xfrm>
        </p:spPr>
        <p:txBody>
          <a:bodyPr>
            <a:normAutofit/>
          </a:bodyPr>
          <a:lstStyle/>
          <a:p>
            <a:pPr marL="0" indent="0">
              <a:buNone/>
            </a:pPr>
            <a:r>
              <a:rPr lang="en-US" sz="1500" dirty="0"/>
              <a:t>OPPORTUNITIES</a:t>
            </a:r>
          </a:p>
          <a:p>
            <a:pPr marL="0" indent="0">
              <a:buNone/>
            </a:pPr>
            <a:endParaRPr lang="en-US" sz="1500" dirty="0"/>
          </a:p>
          <a:p>
            <a:pPr fontAlgn="base"/>
            <a:r>
              <a:rPr lang="en-US" sz="1500" dirty="0"/>
              <a:t>The willingness to embrace feedback opens up a world of possibilities for growth and versatility. Employees who are willing to face challenges, adapt to changes, and work on suggestions for progress are admired by the company.</a:t>
            </a:r>
          </a:p>
          <a:p>
            <a:pPr fontAlgn="base"/>
            <a:r>
              <a:rPr lang="en-US" sz="1500" dirty="0"/>
              <a:t>Positive attitudes build a happy and safe environment, which is something that any employer seeks. Confidence lifts an individual above their fears and obstacles (MFONDOUM et al.). As a result, it is an important component of any job task.</a:t>
            </a:r>
          </a:p>
          <a:p>
            <a:pPr fontAlgn="base"/>
            <a:r>
              <a:rPr lang="en-US" sz="1500" dirty="0"/>
              <a:t>One of the most sought-after employee qualities is open-mindedness. Being open-minded means that I am able to listen to other people's thoughts and viewpoints and accept the possibility that I might be mistaken or change my mind.</a:t>
            </a:r>
          </a:p>
          <a:p>
            <a:pPr marL="0" indent="0">
              <a:buNone/>
            </a:pPr>
            <a:endParaRPr lang="en-US" sz="1500" dirty="0"/>
          </a:p>
        </p:txBody>
      </p:sp>
      <p:sp>
        <p:nvSpPr>
          <p:cNvPr id="73" name="!!Arc">
            <a:extLst>
              <a:ext uri="{FF2B5EF4-FFF2-40B4-BE49-F238E27FC236}">
                <a16:creationId xmlns:a16="http://schemas.microsoft.com/office/drawing/2014/main" id="{70BEB1E7-2F88-40BC-B73D-42E5B6F80B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189197" flipV="1">
            <a:off x="6261882" y="687822"/>
            <a:ext cx="5471147" cy="5471147"/>
          </a:xfrm>
          <a:prstGeom prst="arc">
            <a:avLst>
              <a:gd name="adj1" fmla="val 16200000"/>
              <a:gd name="adj2" fmla="val 20093138"/>
            </a:avLst>
          </a:prstGeom>
          <a:ln w="127000" cap="rnd">
            <a:solidFill>
              <a:schemeClr val="accent4">
                <a:alpha val="95000"/>
              </a:schemeClr>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75" name="!!Oval">
            <a:extLst>
              <a:ext uri="{FF2B5EF4-FFF2-40B4-BE49-F238E27FC236}">
                <a16:creationId xmlns:a16="http://schemas.microsoft.com/office/drawing/2014/main" id="{A7B99495-F43F-4D80-A44F-2CB4764EB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48561" y="921125"/>
            <a:ext cx="791021" cy="76956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pic>
        <p:nvPicPr>
          <p:cNvPr id="4" name="Picture 2" descr="How to Calculate Opportunity Win Rate | Brainshark">
            <a:extLst>
              <a:ext uri="{FF2B5EF4-FFF2-40B4-BE49-F238E27FC236}">
                <a16:creationId xmlns:a16="http://schemas.microsoft.com/office/drawing/2014/main" id="{6C3CFF9E-16A5-4063-A1CB-7C5DB6C323D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93362" y="2107471"/>
            <a:ext cx="5830397" cy="30512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9841016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4F7EBAE4-9945-4473-9E34-B2C66EA0F0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id="{1CBE80A2-3BE9-4A79-92CB-DD3A7A029DEF}"/>
              </a:ext>
            </a:extLst>
          </p:cNvPr>
          <p:cNvSpPr>
            <a:spLocks noGrp="1"/>
          </p:cNvSpPr>
          <p:nvPr>
            <p:ph type="title"/>
          </p:nvPr>
        </p:nvSpPr>
        <p:spPr>
          <a:xfrm>
            <a:off x="280956" y="247425"/>
            <a:ext cx="5393361" cy="1325563"/>
          </a:xfrm>
        </p:spPr>
        <p:txBody>
          <a:bodyPr>
            <a:normAutofit/>
          </a:bodyPr>
          <a:lstStyle/>
          <a:p>
            <a:r>
              <a:rPr lang="en-US" dirty="0"/>
              <a:t>SWOT</a:t>
            </a:r>
          </a:p>
        </p:txBody>
      </p:sp>
      <p:sp>
        <p:nvSpPr>
          <p:cNvPr id="3" name="Content Placeholder 2">
            <a:extLst>
              <a:ext uri="{FF2B5EF4-FFF2-40B4-BE49-F238E27FC236}">
                <a16:creationId xmlns:a16="http://schemas.microsoft.com/office/drawing/2014/main" id="{BC398FC9-2E59-401B-AEF5-EE2392E1F46B}"/>
              </a:ext>
            </a:extLst>
          </p:cNvPr>
          <p:cNvSpPr>
            <a:spLocks noGrp="1"/>
          </p:cNvSpPr>
          <p:nvPr>
            <p:ph idx="1"/>
          </p:nvPr>
        </p:nvSpPr>
        <p:spPr>
          <a:xfrm>
            <a:off x="351767" y="1700962"/>
            <a:ext cx="5393361" cy="4351338"/>
          </a:xfrm>
        </p:spPr>
        <p:txBody>
          <a:bodyPr>
            <a:normAutofit/>
          </a:bodyPr>
          <a:lstStyle/>
          <a:p>
            <a:pPr marL="0" indent="0">
              <a:buNone/>
            </a:pPr>
            <a:r>
              <a:rPr lang="en-US" sz="1500" dirty="0"/>
              <a:t>THREATS</a:t>
            </a:r>
          </a:p>
          <a:p>
            <a:pPr marL="0" indent="0">
              <a:buNone/>
            </a:pPr>
            <a:endParaRPr lang="en-US" sz="1500" b="0" dirty="0">
              <a:effectLst/>
            </a:endParaRPr>
          </a:p>
          <a:p>
            <a:pPr fontAlgn="base"/>
            <a:r>
              <a:rPr lang="en-US" sz="1500" dirty="0"/>
              <a:t>TOO MANY DISTRACTIONS</a:t>
            </a:r>
          </a:p>
          <a:p>
            <a:pPr marL="0" indent="0">
              <a:buNone/>
            </a:pPr>
            <a:r>
              <a:rPr lang="en-US" sz="1500" dirty="0"/>
              <a:t>The news of my </a:t>
            </a:r>
            <a:r>
              <a:rPr lang="en-US" sz="1500" dirty="0" err="1"/>
              <a:t>favourite</a:t>
            </a:r>
            <a:r>
              <a:rPr lang="en-US" sz="1500" dirty="0"/>
              <a:t> celebrity gossip website quickly distracts me. When I need to concentrate on my research, I am unable to stay focused and waste too much time on Facebook, Twitter, and other social media tools.</a:t>
            </a:r>
            <a:endParaRPr lang="en-US" sz="1500" b="0" dirty="0">
              <a:effectLst/>
            </a:endParaRPr>
          </a:p>
          <a:p>
            <a:pPr fontAlgn="base"/>
            <a:r>
              <a:rPr lang="en-US" sz="1500" dirty="0"/>
              <a:t>UNABLE TO CREATE A BALANCE</a:t>
            </a:r>
          </a:p>
          <a:p>
            <a:pPr marL="0" indent="0" fontAlgn="base">
              <a:buNone/>
            </a:pPr>
            <a:r>
              <a:rPr lang="en-US" sz="1500" dirty="0"/>
              <a:t>It's also crucial to strike a balance between coursework and other responsibilities, particularly if you're juggling school and work.</a:t>
            </a:r>
            <a:endParaRPr lang="en-US" sz="1500" b="0" dirty="0">
              <a:effectLst/>
            </a:endParaRPr>
          </a:p>
          <a:p>
            <a:pPr marL="0" indent="0">
              <a:buNone/>
            </a:pPr>
            <a:endParaRPr lang="en-US" sz="2000" dirty="0"/>
          </a:p>
        </p:txBody>
      </p:sp>
      <p:sp>
        <p:nvSpPr>
          <p:cNvPr id="73" name="!!Arc">
            <a:extLst>
              <a:ext uri="{FF2B5EF4-FFF2-40B4-BE49-F238E27FC236}">
                <a16:creationId xmlns:a16="http://schemas.microsoft.com/office/drawing/2014/main" id="{70BEB1E7-2F88-40BC-B73D-42E5B6F80B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189197" flipV="1">
            <a:off x="6261882" y="687822"/>
            <a:ext cx="5471147" cy="5471147"/>
          </a:xfrm>
          <a:prstGeom prst="arc">
            <a:avLst>
              <a:gd name="adj1" fmla="val 16200000"/>
              <a:gd name="adj2" fmla="val 20093138"/>
            </a:avLst>
          </a:prstGeom>
          <a:ln w="127000" cap="rnd">
            <a:solidFill>
              <a:schemeClr val="accent4">
                <a:alpha val="95000"/>
              </a:schemeClr>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75" name="!!Oval">
            <a:extLst>
              <a:ext uri="{FF2B5EF4-FFF2-40B4-BE49-F238E27FC236}">
                <a16:creationId xmlns:a16="http://schemas.microsoft.com/office/drawing/2014/main" id="{A7B99495-F43F-4D80-A44F-2CB4764EB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48561" y="921125"/>
            <a:ext cx="791021" cy="76956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pic>
        <p:nvPicPr>
          <p:cNvPr id="6152" name="Picture 8" descr="Malware Prevention and Removal - Windows Error Help">
            <a:extLst>
              <a:ext uri="{FF2B5EF4-FFF2-40B4-BE49-F238E27FC236}">
                <a16:creationId xmlns:a16="http://schemas.microsoft.com/office/drawing/2014/main" id="{ED50F134-F00A-4502-B8A4-0776FD3229A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59055" y="1889765"/>
            <a:ext cx="4876800" cy="31813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4972757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4F7EBAE4-9945-4473-9E34-B2C66EA0F0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id="{0C1E2884-0D6D-4677-B0EC-4232CD3AC4AF}"/>
              </a:ext>
            </a:extLst>
          </p:cNvPr>
          <p:cNvSpPr>
            <a:spLocks noGrp="1"/>
          </p:cNvSpPr>
          <p:nvPr>
            <p:ph type="title"/>
          </p:nvPr>
        </p:nvSpPr>
        <p:spPr>
          <a:xfrm>
            <a:off x="280956" y="365125"/>
            <a:ext cx="5393361" cy="1325563"/>
          </a:xfrm>
        </p:spPr>
        <p:txBody>
          <a:bodyPr>
            <a:normAutofit/>
          </a:bodyPr>
          <a:lstStyle/>
          <a:p>
            <a:r>
              <a:rPr lang="en-US" dirty="0"/>
              <a:t>PERSONAL DEVELOPMENT PLAN</a:t>
            </a:r>
          </a:p>
        </p:txBody>
      </p:sp>
      <p:sp>
        <p:nvSpPr>
          <p:cNvPr id="3" name="Content Placeholder 2">
            <a:extLst>
              <a:ext uri="{FF2B5EF4-FFF2-40B4-BE49-F238E27FC236}">
                <a16:creationId xmlns:a16="http://schemas.microsoft.com/office/drawing/2014/main" id="{83E178E3-6417-4DAC-8805-A4E5D2C03B26}"/>
              </a:ext>
            </a:extLst>
          </p:cNvPr>
          <p:cNvSpPr>
            <a:spLocks noGrp="1"/>
          </p:cNvSpPr>
          <p:nvPr>
            <p:ph idx="1"/>
          </p:nvPr>
        </p:nvSpPr>
        <p:spPr>
          <a:xfrm>
            <a:off x="421433" y="1872278"/>
            <a:ext cx="5393361" cy="4351338"/>
          </a:xfrm>
        </p:spPr>
        <p:txBody>
          <a:bodyPr>
            <a:normAutofit lnSpcReduction="10000"/>
          </a:bodyPr>
          <a:lstStyle/>
          <a:p>
            <a:pPr marL="0" indent="0">
              <a:buNone/>
            </a:pPr>
            <a:r>
              <a:rPr lang="en-US" sz="1500" dirty="0"/>
              <a:t>Focus area </a:t>
            </a:r>
            <a:endParaRPr lang="en-US" sz="1500" b="0" dirty="0">
              <a:effectLst/>
            </a:endParaRPr>
          </a:p>
          <a:p>
            <a:pPr fontAlgn="base"/>
            <a:r>
              <a:rPr lang="en-US" sz="1500" dirty="0"/>
              <a:t>To become an expert in managing time.</a:t>
            </a:r>
          </a:p>
          <a:p>
            <a:pPr fontAlgn="base"/>
            <a:r>
              <a:rPr lang="en-US" sz="1500" dirty="0"/>
              <a:t>To be able to implement active listening and remembering the conversation.</a:t>
            </a:r>
          </a:p>
          <a:p>
            <a:pPr marL="0" indent="0">
              <a:buNone/>
            </a:pPr>
            <a:r>
              <a:rPr lang="en-US" sz="1500" dirty="0"/>
              <a:t>Where now </a:t>
            </a:r>
            <a:endParaRPr lang="en-US" sz="1500" b="0" dirty="0">
              <a:effectLst/>
            </a:endParaRPr>
          </a:p>
          <a:p>
            <a:pPr fontAlgn="base"/>
            <a:r>
              <a:rPr lang="en-US" sz="1500" dirty="0"/>
              <a:t>Unable to set up priority tasks. Hence it delays my project works and I lose marks for a late submission.</a:t>
            </a:r>
          </a:p>
          <a:p>
            <a:pPr fontAlgn="base"/>
            <a:r>
              <a:rPr lang="en-US" sz="1500" dirty="0"/>
              <a:t>Usually, I lose track of the topic. Especially in seminars or online classes or university lectures. I am unable to understand or recall things.</a:t>
            </a:r>
          </a:p>
          <a:p>
            <a:pPr marL="0" indent="0">
              <a:buNone/>
            </a:pPr>
            <a:r>
              <a:rPr lang="en-US" sz="1500" dirty="0"/>
              <a:t>Activity </a:t>
            </a:r>
            <a:endParaRPr lang="en-US" sz="1500" b="0" dirty="0">
              <a:effectLst/>
            </a:endParaRPr>
          </a:p>
          <a:p>
            <a:pPr fontAlgn="base"/>
            <a:r>
              <a:rPr lang="en-US" sz="1500" dirty="0"/>
              <a:t>To manage my time I will be implementing Pomodoro Technique. It will make my task easier, i.e. I will try to focus for a short time and it will increase my concentration (MFONDOUM et al.).</a:t>
            </a:r>
          </a:p>
          <a:p>
            <a:pPr fontAlgn="base"/>
            <a:r>
              <a:rPr lang="en-US" sz="1500" dirty="0"/>
              <a:t>To be able to implement active listening and remembering the conversation by taking notes is one of the best practices.</a:t>
            </a:r>
          </a:p>
          <a:p>
            <a:pPr marL="0" indent="0">
              <a:buNone/>
            </a:pPr>
            <a:endParaRPr lang="en-US" sz="1300" dirty="0"/>
          </a:p>
        </p:txBody>
      </p:sp>
      <p:sp>
        <p:nvSpPr>
          <p:cNvPr id="73" name="!!Arc">
            <a:extLst>
              <a:ext uri="{FF2B5EF4-FFF2-40B4-BE49-F238E27FC236}">
                <a16:creationId xmlns:a16="http://schemas.microsoft.com/office/drawing/2014/main" id="{70BEB1E7-2F88-40BC-B73D-42E5B6F80B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189197" flipV="1">
            <a:off x="6261882" y="687822"/>
            <a:ext cx="5471147" cy="5471147"/>
          </a:xfrm>
          <a:prstGeom prst="arc">
            <a:avLst>
              <a:gd name="adj1" fmla="val 16200000"/>
              <a:gd name="adj2" fmla="val 20093138"/>
            </a:avLst>
          </a:prstGeom>
          <a:ln w="127000" cap="rnd">
            <a:solidFill>
              <a:schemeClr val="accent4">
                <a:alpha val="95000"/>
              </a:schemeClr>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75" name="!!Oval">
            <a:extLst>
              <a:ext uri="{FF2B5EF4-FFF2-40B4-BE49-F238E27FC236}">
                <a16:creationId xmlns:a16="http://schemas.microsoft.com/office/drawing/2014/main" id="{A7B99495-F43F-4D80-A44F-2CB4764EB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48561" y="921125"/>
            <a:ext cx="791021" cy="76956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pic>
        <p:nvPicPr>
          <p:cNvPr id="7172" name="Picture 4" descr="4 Key Learning and Development Jobs Explained | AIHR Digital">
            <a:extLst>
              <a:ext uri="{FF2B5EF4-FFF2-40B4-BE49-F238E27FC236}">
                <a16:creationId xmlns:a16="http://schemas.microsoft.com/office/drawing/2014/main" id="{CEF5CDEA-745F-4D3B-903D-2328382A0FD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82272" y="921125"/>
            <a:ext cx="6128772" cy="34474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0075115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4F7EBAE4-9945-4473-9E34-B2C66EA0F0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id="{0C1E2884-0D6D-4677-B0EC-4232CD3AC4AF}"/>
              </a:ext>
            </a:extLst>
          </p:cNvPr>
          <p:cNvSpPr>
            <a:spLocks noGrp="1"/>
          </p:cNvSpPr>
          <p:nvPr>
            <p:ph type="title"/>
          </p:nvPr>
        </p:nvSpPr>
        <p:spPr>
          <a:xfrm>
            <a:off x="280956" y="211446"/>
            <a:ext cx="5393361" cy="1325563"/>
          </a:xfrm>
        </p:spPr>
        <p:txBody>
          <a:bodyPr>
            <a:normAutofit/>
          </a:bodyPr>
          <a:lstStyle/>
          <a:p>
            <a:r>
              <a:rPr lang="en-US" dirty="0"/>
              <a:t>PERSONAL DEVELOPMENT PLAN</a:t>
            </a:r>
          </a:p>
        </p:txBody>
      </p:sp>
      <p:sp>
        <p:nvSpPr>
          <p:cNvPr id="3" name="Content Placeholder 2">
            <a:extLst>
              <a:ext uri="{FF2B5EF4-FFF2-40B4-BE49-F238E27FC236}">
                <a16:creationId xmlns:a16="http://schemas.microsoft.com/office/drawing/2014/main" id="{83E178E3-6417-4DAC-8805-A4E5D2C03B26}"/>
              </a:ext>
            </a:extLst>
          </p:cNvPr>
          <p:cNvSpPr>
            <a:spLocks noGrp="1"/>
          </p:cNvSpPr>
          <p:nvPr>
            <p:ph idx="1"/>
          </p:nvPr>
        </p:nvSpPr>
        <p:spPr>
          <a:xfrm>
            <a:off x="280956" y="1748455"/>
            <a:ext cx="5393361" cy="4351338"/>
          </a:xfrm>
        </p:spPr>
        <p:txBody>
          <a:bodyPr>
            <a:normAutofit lnSpcReduction="10000"/>
          </a:bodyPr>
          <a:lstStyle/>
          <a:p>
            <a:pPr marL="0" indent="0">
              <a:buNone/>
            </a:pPr>
            <a:br>
              <a:rPr lang="en-US" sz="1300" b="0" dirty="0">
                <a:effectLst/>
              </a:rPr>
            </a:br>
            <a:br>
              <a:rPr lang="en-US" sz="1500" b="0" dirty="0">
                <a:effectLst/>
              </a:rPr>
            </a:br>
            <a:r>
              <a:rPr lang="en-US" sz="1500" dirty="0"/>
              <a:t>Resource</a:t>
            </a:r>
            <a:endParaRPr lang="en-US" sz="1500" b="0" dirty="0">
              <a:effectLst/>
            </a:endParaRPr>
          </a:p>
          <a:p>
            <a:pPr fontAlgn="base"/>
            <a:r>
              <a:rPr lang="en-US" sz="1500" dirty="0"/>
              <a:t>Attending time management courses that are offered by the university and making a diary on the time taken to complete one task in a day.</a:t>
            </a:r>
          </a:p>
          <a:p>
            <a:pPr fontAlgn="base"/>
            <a:r>
              <a:rPr lang="en-US" sz="1500" dirty="0"/>
              <a:t>Attending notes, taking classes and the importance of conversation. Also how to understand the key points of a seminar.</a:t>
            </a:r>
          </a:p>
          <a:p>
            <a:pPr marL="0" indent="0">
              <a:buNone/>
            </a:pPr>
            <a:r>
              <a:rPr lang="en-US" sz="1500" dirty="0"/>
              <a:t>Progress</a:t>
            </a:r>
            <a:endParaRPr lang="en-US" sz="1500" b="0" dirty="0">
              <a:effectLst/>
            </a:endParaRPr>
          </a:p>
          <a:p>
            <a:pPr fontAlgn="base"/>
            <a:r>
              <a:rPr lang="en-US" sz="1500" dirty="0"/>
              <a:t>Progress can be checked by evaluating subjects that have been completed from day one of implementation.</a:t>
            </a:r>
          </a:p>
          <a:p>
            <a:pPr fontAlgn="base"/>
            <a:r>
              <a:rPr lang="en-US" sz="1500" dirty="0"/>
              <a:t>Progress can be checked by attending different classes and seminars and then explaining the scenario to fellow students. It will create an understanding.</a:t>
            </a:r>
          </a:p>
          <a:p>
            <a:pPr marL="0" indent="0">
              <a:buNone/>
            </a:pPr>
            <a:r>
              <a:rPr lang="en-US" sz="1500" dirty="0"/>
              <a:t>Time taken</a:t>
            </a:r>
            <a:endParaRPr lang="en-US" sz="1500" b="0" dirty="0">
              <a:effectLst/>
            </a:endParaRPr>
          </a:p>
          <a:p>
            <a:pPr fontAlgn="base"/>
            <a:r>
              <a:rPr lang="en-US" sz="1500" dirty="0"/>
              <a:t>This will take 6 months.</a:t>
            </a:r>
          </a:p>
          <a:p>
            <a:pPr marL="0" indent="0">
              <a:buNone/>
            </a:pPr>
            <a:endParaRPr lang="en-US" sz="1300" dirty="0"/>
          </a:p>
        </p:txBody>
      </p:sp>
      <p:sp>
        <p:nvSpPr>
          <p:cNvPr id="73" name="!!Arc">
            <a:extLst>
              <a:ext uri="{FF2B5EF4-FFF2-40B4-BE49-F238E27FC236}">
                <a16:creationId xmlns:a16="http://schemas.microsoft.com/office/drawing/2014/main" id="{70BEB1E7-2F88-40BC-B73D-42E5B6F80B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189197" flipV="1">
            <a:off x="6261882" y="687822"/>
            <a:ext cx="5471147" cy="5471147"/>
          </a:xfrm>
          <a:prstGeom prst="arc">
            <a:avLst>
              <a:gd name="adj1" fmla="val 16200000"/>
              <a:gd name="adj2" fmla="val 20093138"/>
            </a:avLst>
          </a:prstGeom>
          <a:ln w="127000" cap="rnd">
            <a:solidFill>
              <a:schemeClr val="accent4">
                <a:alpha val="95000"/>
              </a:schemeClr>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75" name="!!Oval">
            <a:extLst>
              <a:ext uri="{FF2B5EF4-FFF2-40B4-BE49-F238E27FC236}">
                <a16:creationId xmlns:a16="http://schemas.microsoft.com/office/drawing/2014/main" id="{A7B99495-F43F-4D80-A44F-2CB4764EB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48561" y="921125"/>
            <a:ext cx="791021" cy="76956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pic>
        <p:nvPicPr>
          <p:cNvPr id="8194" name="Picture 2" descr="The Learning and Development Manager: Everything You Need to Know">
            <a:extLst>
              <a:ext uri="{FF2B5EF4-FFF2-40B4-BE49-F238E27FC236}">
                <a16:creationId xmlns:a16="http://schemas.microsoft.com/office/drawing/2014/main" id="{95D1089F-AB68-42C3-8501-0ED2FF6AF0A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79126" y="897366"/>
            <a:ext cx="5769089" cy="38460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3273414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6A84B152-3496-4C52-AF08-97AFFC09DD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id="{1DDC31A0-D100-4A7B-8D5D-87642936186C}"/>
              </a:ext>
            </a:extLst>
          </p:cNvPr>
          <p:cNvSpPr>
            <a:spLocks noGrp="1"/>
          </p:cNvSpPr>
          <p:nvPr>
            <p:ph type="title"/>
          </p:nvPr>
        </p:nvSpPr>
        <p:spPr>
          <a:xfrm>
            <a:off x="702640" y="135151"/>
            <a:ext cx="5393360" cy="1325563"/>
          </a:xfrm>
        </p:spPr>
        <p:txBody>
          <a:bodyPr>
            <a:normAutofit/>
          </a:bodyPr>
          <a:lstStyle/>
          <a:p>
            <a:r>
              <a:rPr lang="en-US" dirty="0"/>
              <a:t>TIME MANAGEMENT TECHNIQUES </a:t>
            </a:r>
          </a:p>
        </p:txBody>
      </p:sp>
      <p:sp>
        <p:nvSpPr>
          <p:cNvPr id="73" name="Freeform: Shape 72">
            <a:extLst>
              <a:ext uri="{FF2B5EF4-FFF2-40B4-BE49-F238E27FC236}">
                <a16:creationId xmlns:a16="http://schemas.microsoft.com/office/drawing/2014/main" id="{6B2ADB95-0FA3-4BD7-A8AC-89D014A83E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198657" y="1"/>
            <a:ext cx="1155142" cy="625027"/>
          </a:xfrm>
          <a:custGeom>
            <a:avLst/>
            <a:gdLst>
              <a:gd name="connsiteX0" fmla="*/ 4784 w 1155142"/>
              <a:gd name="connsiteY0" fmla="*/ 0 h 625027"/>
              <a:gd name="connsiteX1" fmla="*/ 1150358 w 1155142"/>
              <a:gd name="connsiteY1" fmla="*/ 0 h 625027"/>
              <a:gd name="connsiteX2" fmla="*/ 1155142 w 1155142"/>
              <a:gd name="connsiteY2" fmla="*/ 47456 h 625027"/>
              <a:gd name="connsiteX3" fmla="*/ 577571 w 1155142"/>
              <a:gd name="connsiteY3" fmla="*/ 625027 h 625027"/>
              <a:gd name="connsiteX4" fmla="*/ 0 w 1155142"/>
              <a:gd name="connsiteY4" fmla="*/ 47456 h 6250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5142" h="625027">
                <a:moveTo>
                  <a:pt x="4784" y="0"/>
                </a:moveTo>
                <a:lnTo>
                  <a:pt x="1150358" y="0"/>
                </a:lnTo>
                <a:lnTo>
                  <a:pt x="1155142" y="47456"/>
                </a:lnTo>
                <a:cubicBezTo>
                  <a:pt x="1155142" y="366440"/>
                  <a:pt x="896555" y="625027"/>
                  <a:pt x="577571" y="625027"/>
                </a:cubicBezTo>
                <a:cubicBezTo>
                  <a:pt x="258587" y="625027"/>
                  <a:pt x="0" y="366440"/>
                  <a:pt x="0" y="47456"/>
                </a:cubicBezTo>
                <a:close/>
              </a:path>
            </a:pathLst>
          </a:custGeom>
          <a:solidFill>
            <a:schemeClr val="accent1">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7" name="Content Placeholder 2">
            <a:extLst>
              <a:ext uri="{FF2B5EF4-FFF2-40B4-BE49-F238E27FC236}">
                <a16:creationId xmlns:a16="http://schemas.microsoft.com/office/drawing/2014/main" id="{B9A47A7C-2BAC-4FD0-AB29-EC6DD710FCC6}"/>
              </a:ext>
            </a:extLst>
          </p:cNvPr>
          <p:cNvSpPr>
            <a:spLocks noGrp="1"/>
          </p:cNvSpPr>
          <p:nvPr>
            <p:ph idx="1"/>
          </p:nvPr>
        </p:nvSpPr>
        <p:spPr>
          <a:xfrm>
            <a:off x="255560" y="1733769"/>
            <a:ext cx="5254632" cy="4712128"/>
          </a:xfrm>
        </p:spPr>
        <p:txBody>
          <a:bodyPr>
            <a:noAutofit/>
          </a:bodyPr>
          <a:lstStyle/>
          <a:p>
            <a:pPr fontAlgn="base"/>
            <a:r>
              <a:rPr lang="en-US" sz="1500" dirty="0"/>
              <a:t>The way to plan and monitor how much time to spend on explicit exercises is to use time management. The management of time allows them to accomplish more in a shorter amount of time, reduces stress, and promotes professional success.</a:t>
            </a:r>
          </a:p>
          <a:p>
            <a:pPr fontAlgn="base"/>
            <a:r>
              <a:rPr lang="en-US" sz="1500" dirty="0"/>
              <a:t>There are over multiple time management solutions available for all of the different character types, profitability problems, and market requirements.</a:t>
            </a:r>
          </a:p>
          <a:p>
            <a:pPr fontAlgn="base"/>
            <a:r>
              <a:rPr lang="en-US" sz="1500" dirty="0"/>
              <a:t>SMART Objectives</a:t>
            </a:r>
            <a:br>
              <a:rPr lang="en-US" sz="1500" dirty="0"/>
            </a:br>
            <a:r>
              <a:rPr lang="en-US" sz="1500" dirty="0"/>
              <a:t>The concept is quite simple. Each SMART goal should be recorded according to the following guidelines:</a:t>
            </a:r>
            <a:endParaRPr lang="en-US" sz="1500" b="0" dirty="0">
              <a:effectLst/>
            </a:endParaRPr>
          </a:p>
          <a:p>
            <a:pPr fontAlgn="base"/>
            <a:r>
              <a:rPr lang="en-US" sz="1500" dirty="0"/>
              <a:t>The Eisenhower Matrix/The Eisenhower box </a:t>
            </a:r>
            <a:br>
              <a:rPr lang="en-US" sz="1500" b="0" dirty="0">
                <a:effectLst/>
              </a:rPr>
            </a:br>
            <a:r>
              <a:rPr lang="en-US" sz="1500" dirty="0"/>
              <a:t>The Eisenhower Matrix is a method for </a:t>
            </a:r>
            <a:r>
              <a:rPr lang="en-US" sz="1500" dirty="0" err="1"/>
              <a:t>prioritising</a:t>
            </a:r>
            <a:r>
              <a:rPr lang="en-US" sz="1500" dirty="0"/>
              <a:t> your projects based on their urgency. It aids in determining which exercises are important and which do not, by any stretch of the imagination, warrant consideration. Dwight D. Eisenhower is the creator of the famous Eisenhower Matrix. The grid divides your tasks into four quadrants based on what you need to do at any given time during the day.</a:t>
            </a:r>
            <a:endParaRPr lang="en-US" sz="1500" b="0" dirty="0">
              <a:effectLst/>
            </a:endParaRPr>
          </a:p>
        </p:txBody>
      </p:sp>
      <p:sp>
        <p:nvSpPr>
          <p:cNvPr id="75" name="Oval 74">
            <a:extLst>
              <a:ext uri="{FF2B5EF4-FFF2-40B4-BE49-F238E27FC236}">
                <a16:creationId xmlns:a16="http://schemas.microsoft.com/office/drawing/2014/main" id="{C924DBCE-E731-4B22-8181-A39C1D8627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08185" y="3423959"/>
            <a:ext cx="630884" cy="630884"/>
          </a:xfrm>
          <a:prstGeom prst="ellipse">
            <a:avLst/>
          </a:prstGeom>
          <a:noFill/>
          <a:ln w="1270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Freeform: Shape 76">
            <a:extLst>
              <a:ext uri="{FF2B5EF4-FFF2-40B4-BE49-F238E27FC236}">
                <a16:creationId xmlns:a16="http://schemas.microsoft.com/office/drawing/2014/main" id="{4CBF9756-6AC8-4C65-84DF-56FBFFA1D8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463438">
            <a:off x="7450227" y="5166682"/>
            <a:ext cx="1835725" cy="2024785"/>
          </a:xfrm>
          <a:custGeom>
            <a:avLst/>
            <a:gdLst>
              <a:gd name="connsiteX0" fmla="*/ 1801138 w 1835725"/>
              <a:gd name="connsiteY0" fmla="*/ 1622662 h 2024785"/>
              <a:gd name="connsiteX1" fmla="*/ 1835717 w 1835725"/>
              <a:gd name="connsiteY1" fmla="*/ 1680254 h 2024785"/>
              <a:gd name="connsiteX2" fmla="*/ 1812568 w 1835725"/>
              <a:gd name="connsiteY2" fmla="*/ 1877193 h 2024785"/>
              <a:gd name="connsiteX3" fmla="*/ 1776210 w 1835725"/>
              <a:gd name="connsiteY3" fmla="*/ 2024785 h 2024785"/>
              <a:gd name="connsiteX4" fmla="*/ 1655772 w 1835725"/>
              <a:gd name="connsiteY4" fmla="*/ 1983449 h 2024785"/>
              <a:gd name="connsiteX5" fmla="*/ 1687591 w 1835725"/>
              <a:gd name="connsiteY5" fmla="*/ 1854495 h 2024785"/>
              <a:gd name="connsiteX6" fmla="*/ 1708939 w 1835725"/>
              <a:gd name="connsiteY6" fmla="*/ 1673301 h 2024785"/>
              <a:gd name="connsiteX7" fmla="*/ 1778129 w 1835725"/>
              <a:gd name="connsiteY7" fmla="*/ 1615979 h 2024785"/>
              <a:gd name="connsiteX8" fmla="*/ 1801138 w 1835725"/>
              <a:gd name="connsiteY8" fmla="*/ 1622662 h 2024785"/>
              <a:gd name="connsiteX9" fmla="*/ 1585229 w 1835725"/>
              <a:gd name="connsiteY9" fmla="*/ 764759 h 2024785"/>
              <a:gd name="connsiteX10" fmla="*/ 1623024 w 1835725"/>
              <a:gd name="connsiteY10" fmla="*/ 792810 h 2024785"/>
              <a:gd name="connsiteX11" fmla="*/ 1777614 w 1835725"/>
              <a:gd name="connsiteY11" fmla="*/ 1157141 h 2024785"/>
              <a:gd name="connsiteX12" fmla="*/ 1733799 w 1835725"/>
              <a:gd name="connsiteY12" fmla="*/ 1235532 h 2024785"/>
              <a:gd name="connsiteX13" fmla="*/ 1716464 w 1835725"/>
              <a:gd name="connsiteY13" fmla="*/ 1237722 h 2024785"/>
              <a:gd name="connsiteX14" fmla="*/ 1716464 w 1835725"/>
              <a:gd name="connsiteY14" fmla="*/ 1237913 h 2024785"/>
              <a:gd name="connsiteX15" fmla="*/ 1655409 w 1835725"/>
              <a:gd name="connsiteY15" fmla="*/ 1191717 h 2024785"/>
              <a:gd name="connsiteX16" fmla="*/ 1513200 w 1835725"/>
              <a:gd name="connsiteY16" fmla="*/ 856627 h 2024785"/>
              <a:gd name="connsiteX17" fmla="*/ 1538499 w 1835725"/>
              <a:gd name="connsiteY17" fmla="*/ 770415 h 2024785"/>
              <a:gd name="connsiteX18" fmla="*/ 1585229 w 1835725"/>
              <a:gd name="connsiteY18" fmla="*/ 764759 h 2024785"/>
              <a:gd name="connsiteX19" fmla="*/ 477919 w 1835725"/>
              <a:gd name="connsiteY19" fmla="*/ 21437 h 2024785"/>
              <a:gd name="connsiteX20" fmla="*/ 509236 w 1835725"/>
              <a:gd name="connsiteY20" fmla="*/ 84182 h 2024785"/>
              <a:gd name="connsiteX21" fmla="*/ 445829 w 1835725"/>
              <a:gd name="connsiteY21" fmla="*/ 139871 h 2024785"/>
              <a:gd name="connsiteX22" fmla="*/ 437447 w 1835725"/>
              <a:gd name="connsiteY22" fmla="*/ 139395 h 2024785"/>
              <a:gd name="connsiteX23" fmla="*/ 73211 w 1835725"/>
              <a:gd name="connsiteY23" fmla="*/ 137204 h 2024785"/>
              <a:gd name="connsiteX24" fmla="*/ 749 w 1835725"/>
              <a:gd name="connsiteY24" fmla="*/ 84082 h 2024785"/>
              <a:gd name="connsiteX25" fmla="*/ 53871 w 1835725"/>
              <a:gd name="connsiteY25" fmla="*/ 11621 h 2024785"/>
              <a:gd name="connsiteX26" fmla="*/ 58352 w 1835725"/>
              <a:gd name="connsiteY26" fmla="*/ 11093 h 2024785"/>
              <a:gd name="connsiteX27" fmla="*/ 454020 w 1835725"/>
              <a:gd name="connsiteY27" fmla="*/ 13474 h 2024785"/>
              <a:gd name="connsiteX28" fmla="*/ 477919 w 1835725"/>
              <a:gd name="connsiteY28" fmla="*/ 21437 h 2024785"/>
              <a:gd name="connsiteX29" fmla="*/ 957797 w 1835725"/>
              <a:gd name="connsiteY29" fmla="*/ 167970 h 2024785"/>
              <a:gd name="connsiteX30" fmla="*/ 1286982 w 1835725"/>
              <a:gd name="connsiteY30" fmla="*/ 387616 h 2024785"/>
              <a:gd name="connsiteX31" fmla="*/ 1293725 w 1835725"/>
              <a:gd name="connsiteY31" fmla="*/ 477075 h 2024785"/>
              <a:gd name="connsiteX32" fmla="*/ 1245453 w 1835725"/>
              <a:gd name="connsiteY32" fmla="*/ 499154 h 2024785"/>
              <a:gd name="connsiteX33" fmla="*/ 1245167 w 1835725"/>
              <a:gd name="connsiteY33" fmla="*/ 499154 h 2024785"/>
              <a:gd name="connsiteX34" fmla="*/ 1203638 w 1835725"/>
              <a:gd name="connsiteY34" fmla="*/ 484104 h 2024785"/>
              <a:gd name="connsiteX35" fmla="*/ 900647 w 1835725"/>
              <a:gd name="connsiteY35" fmla="*/ 281508 h 2024785"/>
              <a:gd name="connsiteX36" fmla="*/ 872454 w 1835725"/>
              <a:gd name="connsiteY36" fmla="*/ 196164 h 2024785"/>
              <a:gd name="connsiteX37" fmla="*/ 957797 w 1835725"/>
              <a:gd name="connsiteY37" fmla="*/ 167970 h 20247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835725" h="2024785">
                <a:moveTo>
                  <a:pt x="1801138" y="1622662"/>
                </a:moveTo>
                <a:cubicBezTo>
                  <a:pt x="1822105" y="1633400"/>
                  <a:pt x="1836117" y="1655372"/>
                  <a:pt x="1835717" y="1680254"/>
                </a:cubicBezTo>
                <a:cubicBezTo>
                  <a:pt x="1832093" y="1746382"/>
                  <a:pt x="1824354" y="1812154"/>
                  <a:pt x="1812568" y="1877193"/>
                </a:cubicBezTo>
                <a:lnTo>
                  <a:pt x="1776210" y="2024785"/>
                </a:lnTo>
                <a:lnTo>
                  <a:pt x="1655772" y="1983449"/>
                </a:lnTo>
                <a:lnTo>
                  <a:pt x="1687591" y="1854495"/>
                </a:lnTo>
                <a:cubicBezTo>
                  <a:pt x="1698455" y="1794657"/>
                  <a:pt x="1705590" y="1734142"/>
                  <a:pt x="1708939" y="1673301"/>
                </a:cubicBezTo>
                <a:cubicBezTo>
                  <a:pt x="1712216" y="1638363"/>
                  <a:pt x="1743190" y="1612703"/>
                  <a:pt x="1778129" y="1615979"/>
                </a:cubicBezTo>
                <a:cubicBezTo>
                  <a:pt x="1786387" y="1616753"/>
                  <a:pt x="1794149" y="1619084"/>
                  <a:pt x="1801138" y="1622662"/>
                </a:cubicBezTo>
                <a:close/>
                <a:moveTo>
                  <a:pt x="1585229" y="764759"/>
                </a:moveTo>
                <a:cubicBezTo>
                  <a:pt x="1600438" y="768789"/>
                  <a:pt x="1614156" y="778436"/>
                  <a:pt x="1623024" y="792810"/>
                </a:cubicBezTo>
                <a:cubicBezTo>
                  <a:pt x="1689575" y="907319"/>
                  <a:pt x="1741505" y="1029715"/>
                  <a:pt x="1777614" y="1157141"/>
                </a:cubicBezTo>
                <a:cubicBezTo>
                  <a:pt x="1787149" y="1190888"/>
                  <a:pt x="1767537" y="1225969"/>
                  <a:pt x="1733799" y="1235532"/>
                </a:cubicBezTo>
                <a:cubicBezTo>
                  <a:pt x="1728151" y="1237046"/>
                  <a:pt x="1722312" y="1237780"/>
                  <a:pt x="1716464" y="1237722"/>
                </a:cubicBezTo>
                <a:lnTo>
                  <a:pt x="1716464" y="1237913"/>
                </a:lnTo>
                <a:cubicBezTo>
                  <a:pt x="1688070" y="1237913"/>
                  <a:pt x="1663124" y="1219044"/>
                  <a:pt x="1655409" y="1191717"/>
                </a:cubicBezTo>
                <a:cubicBezTo>
                  <a:pt x="1622214" y="1074512"/>
                  <a:pt x="1574437" y="961936"/>
                  <a:pt x="1513200" y="856627"/>
                </a:cubicBezTo>
                <a:cubicBezTo>
                  <a:pt x="1496379" y="825834"/>
                  <a:pt x="1507704" y="787236"/>
                  <a:pt x="1538499" y="770415"/>
                </a:cubicBezTo>
                <a:cubicBezTo>
                  <a:pt x="1553325" y="762319"/>
                  <a:pt x="1570022" y="760730"/>
                  <a:pt x="1585229" y="764759"/>
                </a:cubicBezTo>
                <a:close/>
                <a:moveTo>
                  <a:pt x="477919" y="21437"/>
                </a:moveTo>
                <a:cubicBezTo>
                  <a:pt x="499341" y="33775"/>
                  <a:pt x="512445" y="58102"/>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89834" y="-4456"/>
                  <a:pt x="322735" y="-3656"/>
                  <a:pt x="454020" y="13474"/>
                </a:cubicBezTo>
                <a:cubicBezTo>
                  <a:pt x="462713" y="14543"/>
                  <a:pt x="470778" y="17324"/>
                  <a:pt x="477919" y="21437"/>
                </a:cubicBezTo>
                <a:close/>
                <a:moveTo>
                  <a:pt x="957797" y="167970"/>
                </a:move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8235" y="164811"/>
                  <a:pt x="926445" y="152188"/>
                  <a:pt x="957797" y="167970"/>
                </a:cubicBezTo>
                <a:close/>
              </a:path>
            </a:pathLst>
          </a:custGeom>
          <a:solidFill>
            <a:schemeClr val="accent4"/>
          </a:solidFill>
          <a:ln w="9525" cap="flat">
            <a:noFill/>
            <a:prstDash val="solid"/>
            <a:miter/>
          </a:ln>
        </p:spPr>
        <p:txBody>
          <a:bodyPr rtlCol="0" anchor="ctr"/>
          <a:lstStyle/>
          <a:p>
            <a:endParaRPr lang="en-US"/>
          </a:p>
        </p:txBody>
      </p:sp>
      <p:sp>
        <p:nvSpPr>
          <p:cNvPr id="79" name="Freeform: Shape 78">
            <a:extLst>
              <a:ext uri="{FF2B5EF4-FFF2-40B4-BE49-F238E27FC236}">
                <a16:creationId xmlns:a16="http://schemas.microsoft.com/office/drawing/2014/main" id="{2D385988-EAAF-4C27-AF8A-2BFBECAF3D4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49602" y="1"/>
            <a:ext cx="2066948" cy="1621879"/>
          </a:xfrm>
          <a:custGeom>
            <a:avLst/>
            <a:gdLst>
              <a:gd name="connsiteX0" fmla="*/ 0 w 2066948"/>
              <a:gd name="connsiteY0" fmla="*/ 0 h 1621879"/>
              <a:gd name="connsiteX1" fmla="*/ 123825 w 2066948"/>
              <a:gd name="connsiteY1" fmla="*/ 0 h 1621879"/>
              <a:gd name="connsiteX2" fmla="*/ 123825 w 2066948"/>
              <a:gd name="connsiteY2" fmla="*/ 1452620 h 1621879"/>
              <a:gd name="connsiteX3" fmla="*/ 1881378 w 2066948"/>
              <a:gd name="connsiteY3" fmla="*/ 436017 h 1621879"/>
              <a:gd name="connsiteX4" fmla="*/ 1127572 w 2066948"/>
              <a:gd name="connsiteY4" fmla="*/ 0 h 1621879"/>
              <a:gd name="connsiteX5" fmla="*/ 1374887 w 2066948"/>
              <a:gd name="connsiteY5" fmla="*/ 0 h 1621879"/>
              <a:gd name="connsiteX6" fmla="*/ 2035969 w 2066948"/>
              <a:gd name="connsiteY6" fmla="*/ 382391 h 1621879"/>
              <a:gd name="connsiteX7" fmla="*/ 2058648 w 2066948"/>
              <a:gd name="connsiteY7" fmla="*/ 466963 h 1621879"/>
              <a:gd name="connsiteX8" fmla="*/ 2035969 w 2066948"/>
              <a:gd name="connsiteY8" fmla="*/ 489642 h 1621879"/>
              <a:gd name="connsiteX9" fmla="*/ 92869 w 2066948"/>
              <a:gd name="connsiteY9" fmla="*/ 1613592 h 1621879"/>
              <a:gd name="connsiteX10" fmla="*/ 61913 w 2066948"/>
              <a:gd name="connsiteY10" fmla="*/ 1621879 h 1621879"/>
              <a:gd name="connsiteX11" fmla="*/ 0 w 2066948"/>
              <a:gd name="connsiteY11" fmla="*/ 1559967 h 1621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066948" h="1621879">
                <a:moveTo>
                  <a:pt x="0" y="0"/>
                </a:moveTo>
                <a:lnTo>
                  <a:pt x="123825" y="0"/>
                </a:lnTo>
                <a:lnTo>
                  <a:pt x="123825" y="1452620"/>
                </a:lnTo>
                <a:lnTo>
                  <a:pt x="1881378" y="436017"/>
                </a:lnTo>
                <a:lnTo>
                  <a:pt x="1127572" y="0"/>
                </a:lnTo>
                <a:lnTo>
                  <a:pt x="1374887" y="0"/>
                </a:lnTo>
                <a:lnTo>
                  <a:pt x="2035969" y="382391"/>
                </a:lnTo>
                <a:cubicBezTo>
                  <a:pt x="2065582" y="399479"/>
                  <a:pt x="2075745" y="437340"/>
                  <a:pt x="2058648" y="466963"/>
                </a:cubicBezTo>
                <a:cubicBezTo>
                  <a:pt x="2053219" y="476384"/>
                  <a:pt x="2045389" y="484204"/>
                  <a:pt x="2035969" y="489642"/>
                </a:cubicBezTo>
                <a:lnTo>
                  <a:pt x="92869" y="1613592"/>
                </a:lnTo>
                <a:cubicBezTo>
                  <a:pt x="83458" y="1619031"/>
                  <a:pt x="72780" y="1621889"/>
                  <a:pt x="61913" y="1621879"/>
                </a:cubicBezTo>
                <a:cubicBezTo>
                  <a:pt x="27719" y="1621879"/>
                  <a:pt x="0" y="1594161"/>
                  <a:pt x="0" y="1559967"/>
                </a:cubicBezTo>
                <a:close/>
              </a:path>
            </a:pathLst>
          </a:custGeom>
          <a:solidFill>
            <a:schemeClr val="accent6"/>
          </a:solidFill>
          <a:ln w="9525" cap="flat">
            <a:noFill/>
            <a:prstDash val="solid"/>
            <a:miter/>
          </a:ln>
        </p:spPr>
        <p:txBody>
          <a:bodyPr rtlCol="0" anchor="ctr"/>
          <a:lstStyle/>
          <a:p>
            <a:endParaRPr lang="en-US"/>
          </a:p>
        </p:txBody>
      </p:sp>
      <p:cxnSp>
        <p:nvCxnSpPr>
          <p:cNvPr id="81" name="Straight Connector 80">
            <a:extLst>
              <a:ext uri="{FF2B5EF4-FFF2-40B4-BE49-F238E27FC236}">
                <a16:creationId xmlns:a16="http://schemas.microsoft.com/office/drawing/2014/main" id="{43621FD4-D14D-45D5-9A57-9A2DE5EA59C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138745" y="1027906"/>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83" name="Freeform: Shape 82">
            <a:extLst>
              <a:ext uri="{FF2B5EF4-FFF2-40B4-BE49-F238E27FC236}">
                <a16:creationId xmlns:a16="http://schemas.microsoft.com/office/drawing/2014/main" id="{B621D332-7329-4994-8836-C429A51B75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09527" y="6033795"/>
            <a:ext cx="1991064" cy="824205"/>
          </a:xfrm>
          <a:custGeom>
            <a:avLst/>
            <a:gdLst>
              <a:gd name="connsiteX0" fmla="*/ 995532 w 1991064"/>
              <a:gd name="connsiteY0" fmla="*/ 0 h 824205"/>
              <a:gd name="connsiteX1" fmla="*/ 1984823 w 1991064"/>
              <a:gd name="connsiteY1" fmla="*/ 784423 h 824205"/>
              <a:gd name="connsiteX2" fmla="*/ 1991064 w 1991064"/>
              <a:gd name="connsiteY2" fmla="*/ 824205 h 824205"/>
              <a:gd name="connsiteX3" fmla="*/ 0 w 1991064"/>
              <a:gd name="connsiteY3" fmla="*/ 824205 h 824205"/>
              <a:gd name="connsiteX4" fmla="*/ 6241 w 1991064"/>
              <a:gd name="connsiteY4" fmla="*/ 784423 h 824205"/>
              <a:gd name="connsiteX5" fmla="*/ 995532 w 1991064"/>
              <a:gd name="connsiteY5" fmla="*/ 0 h 8242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991064" h="824205">
                <a:moveTo>
                  <a:pt x="995532" y="0"/>
                </a:moveTo>
                <a:cubicBezTo>
                  <a:pt x="1483521" y="0"/>
                  <a:pt x="1890663" y="336754"/>
                  <a:pt x="1984823" y="784423"/>
                </a:cubicBezTo>
                <a:lnTo>
                  <a:pt x="1991064" y="824205"/>
                </a:lnTo>
                <a:lnTo>
                  <a:pt x="0" y="824205"/>
                </a:lnTo>
                <a:lnTo>
                  <a:pt x="6241" y="784423"/>
                </a:lnTo>
                <a:cubicBezTo>
                  <a:pt x="100402" y="336754"/>
                  <a:pt x="507544" y="0"/>
                  <a:pt x="995532"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5" name="Freeform: Shape 84">
            <a:extLst>
              <a:ext uri="{FF2B5EF4-FFF2-40B4-BE49-F238E27FC236}">
                <a16:creationId xmlns:a16="http://schemas.microsoft.com/office/drawing/2014/main" id="{2D20F754-35A9-4508-BE3C-C59996D143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51696" y="5519196"/>
            <a:ext cx="1340305" cy="1338805"/>
          </a:xfrm>
          <a:custGeom>
            <a:avLst/>
            <a:gdLst>
              <a:gd name="connsiteX0" fmla="*/ 61913 w 1340305"/>
              <a:gd name="connsiteY0" fmla="*/ 0 h 1338805"/>
              <a:gd name="connsiteX1" fmla="*/ 1340305 w 1340305"/>
              <a:gd name="connsiteY1" fmla="*/ 0 h 1338805"/>
              <a:gd name="connsiteX2" fmla="*/ 1340305 w 1340305"/>
              <a:gd name="connsiteY2" fmla="*/ 123825 h 1338805"/>
              <a:gd name="connsiteX3" fmla="*/ 123825 w 1340305"/>
              <a:gd name="connsiteY3" fmla="*/ 123825 h 1338805"/>
              <a:gd name="connsiteX4" fmla="*/ 123825 w 1340305"/>
              <a:gd name="connsiteY4" fmla="*/ 1338805 h 1338805"/>
              <a:gd name="connsiteX5" fmla="*/ 0 w 1340305"/>
              <a:gd name="connsiteY5" fmla="*/ 1338805 h 1338805"/>
              <a:gd name="connsiteX6" fmla="*/ 0 w 1340305"/>
              <a:gd name="connsiteY6" fmla="*/ 61913 h 1338805"/>
              <a:gd name="connsiteX7" fmla="*/ 61913 w 1340305"/>
              <a:gd name="connsiteY7" fmla="*/ 0 h 1338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40305" h="1338805">
                <a:moveTo>
                  <a:pt x="61913" y="0"/>
                </a:moveTo>
                <a:lnTo>
                  <a:pt x="1340305" y="0"/>
                </a:lnTo>
                <a:lnTo>
                  <a:pt x="1340305" y="123825"/>
                </a:lnTo>
                <a:lnTo>
                  <a:pt x="123825" y="123825"/>
                </a:lnTo>
                <a:lnTo>
                  <a:pt x="123825" y="1338805"/>
                </a:lnTo>
                <a:lnTo>
                  <a:pt x="0" y="1338805"/>
                </a:ln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
        <p:nvSpPr>
          <p:cNvPr id="3" name="TextBox 2">
            <a:extLst>
              <a:ext uri="{FF2B5EF4-FFF2-40B4-BE49-F238E27FC236}">
                <a16:creationId xmlns:a16="http://schemas.microsoft.com/office/drawing/2014/main" id="{A1ACD562-A592-421F-9E2A-33DF3AE71345}"/>
              </a:ext>
            </a:extLst>
          </p:cNvPr>
          <p:cNvSpPr txBox="1"/>
          <p:nvPr/>
        </p:nvSpPr>
        <p:spPr>
          <a:xfrm>
            <a:off x="5823695" y="1718117"/>
            <a:ext cx="5530104" cy="3600986"/>
          </a:xfrm>
          <a:prstGeom prst="rect">
            <a:avLst/>
          </a:prstGeom>
          <a:noFill/>
        </p:spPr>
        <p:txBody>
          <a:bodyPr wrap="none" rtlCol="0">
            <a:spAutoFit/>
          </a:bodyPr>
          <a:lstStyle/>
          <a:p>
            <a:pPr marL="285750" indent="-285750" fontAlgn="base">
              <a:buFont typeface="Arial" panose="020B0604020202020204" pitchFamily="34" charset="0"/>
              <a:buChar char="•"/>
            </a:pPr>
            <a:r>
              <a:rPr lang="en-US" sz="1500" dirty="0"/>
              <a:t>Kanban Board </a:t>
            </a:r>
            <a:br>
              <a:rPr lang="en-US" sz="1500" dirty="0"/>
            </a:br>
            <a:r>
              <a:rPr lang="en-US" sz="1500" dirty="0"/>
              <a:t>A Kanban board is a visual representation tool that allows people</a:t>
            </a:r>
          </a:p>
          <a:p>
            <a:pPr fontAlgn="base"/>
            <a:r>
              <a:rPr lang="en-US" sz="1500" dirty="0"/>
              <a:t> to improve the progress of their work. Using a Kanban </a:t>
            </a:r>
          </a:p>
          <a:p>
            <a:pPr fontAlgn="base"/>
            <a:r>
              <a:rPr lang="en-US" sz="1500" dirty="0"/>
              <a:t>board to manage work within a community or </a:t>
            </a:r>
            <a:r>
              <a:rPr lang="en-US" sz="1500" dirty="0" err="1"/>
              <a:t>organisation</a:t>
            </a:r>
            <a:r>
              <a:rPr lang="en-US" sz="1500" dirty="0"/>
              <a:t> </a:t>
            </a:r>
          </a:p>
          <a:p>
            <a:pPr fontAlgn="base"/>
            <a:r>
              <a:rPr lang="en-US" sz="1500" dirty="0"/>
              <a:t>can be beneficial. Visual nuances are shown in a single place on </a:t>
            </a:r>
          </a:p>
          <a:p>
            <a:pPr fontAlgn="base"/>
            <a:r>
              <a:rPr lang="en-US" sz="1500" dirty="0"/>
              <a:t>a Kanban load up, reducing the amount of time spent looking </a:t>
            </a:r>
          </a:p>
          <a:p>
            <a:pPr fontAlgn="base"/>
            <a:r>
              <a:rPr lang="en-US" sz="1500" dirty="0"/>
              <a:t>through progress updates or sitting in announcement meetings.</a:t>
            </a:r>
          </a:p>
          <a:p>
            <a:pPr fontAlgn="base"/>
            <a:endParaRPr lang="en-US" sz="1500" b="0" dirty="0">
              <a:effectLst/>
            </a:endParaRPr>
          </a:p>
          <a:p>
            <a:pPr marL="285750" indent="-285750" fontAlgn="base">
              <a:buFont typeface="Arial" panose="020B0604020202020204" pitchFamily="34" charset="0"/>
              <a:buChar char="•"/>
            </a:pPr>
            <a:r>
              <a:rPr lang="en-US" sz="1500" dirty="0"/>
              <a:t>Pomodoro Technique </a:t>
            </a:r>
            <a:br>
              <a:rPr lang="en-US" sz="1500" dirty="0"/>
            </a:br>
            <a:r>
              <a:rPr lang="en-US" sz="1500" dirty="0"/>
              <a:t>The Pomodoro Technique, developed by Italian Francesco Cirillo,</a:t>
            </a:r>
          </a:p>
          <a:p>
            <a:pPr fontAlgn="base"/>
            <a:r>
              <a:rPr lang="en-US" sz="1500" dirty="0"/>
              <a:t> is a well-known time-management method. It's useful if people</a:t>
            </a:r>
          </a:p>
          <a:p>
            <a:pPr fontAlgn="base"/>
            <a:r>
              <a:rPr lang="en-US" sz="1500" dirty="0"/>
              <a:t> get distracted when working on a project or need to figure out how</a:t>
            </a:r>
          </a:p>
          <a:p>
            <a:pPr fontAlgn="base"/>
            <a:r>
              <a:rPr lang="en-US" sz="1500" dirty="0"/>
              <a:t> long an errand would take. It's perfect for a variety of tasks, </a:t>
            </a:r>
          </a:p>
          <a:p>
            <a:pPr fontAlgn="base"/>
            <a:r>
              <a:rPr lang="en-US" sz="1500" dirty="0"/>
              <a:t>including writing, coding, planning, and studying. </a:t>
            </a:r>
            <a:endParaRPr lang="en-US" sz="1500" b="0" dirty="0">
              <a:effectLst/>
            </a:endParaRPr>
          </a:p>
          <a:p>
            <a:endParaRPr lang="ru-RU" dirty="0"/>
          </a:p>
        </p:txBody>
      </p:sp>
    </p:spTree>
    <p:extLst>
      <p:ext uri="{BB962C8B-B14F-4D97-AF65-F5344CB8AC3E}">
        <p14:creationId xmlns:p14="http://schemas.microsoft.com/office/powerpoint/2010/main" val="391447795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1CD81A2A-6ED4-4EF4-A14C-912D31E148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id="{4B4440E6-5A2A-454C-B8C7-9325E30B2796}"/>
              </a:ext>
            </a:extLst>
          </p:cNvPr>
          <p:cNvSpPr>
            <a:spLocks noGrp="1"/>
          </p:cNvSpPr>
          <p:nvPr>
            <p:ph type="title"/>
          </p:nvPr>
        </p:nvSpPr>
        <p:spPr>
          <a:xfrm>
            <a:off x="838200" y="365125"/>
            <a:ext cx="5393361" cy="1325563"/>
          </a:xfrm>
        </p:spPr>
        <p:txBody>
          <a:bodyPr>
            <a:normAutofit/>
          </a:bodyPr>
          <a:lstStyle/>
          <a:p>
            <a:r>
              <a:rPr lang="en-US"/>
              <a:t>CONCLUSION </a:t>
            </a:r>
          </a:p>
        </p:txBody>
      </p:sp>
      <p:sp>
        <p:nvSpPr>
          <p:cNvPr id="73" name="Freeform: Shape 72">
            <a:extLst>
              <a:ext uri="{FF2B5EF4-FFF2-40B4-BE49-F238E27FC236}">
                <a16:creationId xmlns:a16="http://schemas.microsoft.com/office/drawing/2014/main" id="{1661932C-CA15-4E17-B115-FAE7CBEE47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198657" y="1"/>
            <a:ext cx="1155142" cy="625027"/>
          </a:xfrm>
          <a:custGeom>
            <a:avLst/>
            <a:gdLst>
              <a:gd name="connsiteX0" fmla="*/ 4784 w 1155142"/>
              <a:gd name="connsiteY0" fmla="*/ 0 h 625027"/>
              <a:gd name="connsiteX1" fmla="*/ 1150358 w 1155142"/>
              <a:gd name="connsiteY1" fmla="*/ 0 h 625027"/>
              <a:gd name="connsiteX2" fmla="*/ 1155142 w 1155142"/>
              <a:gd name="connsiteY2" fmla="*/ 47456 h 625027"/>
              <a:gd name="connsiteX3" fmla="*/ 577571 w 1155142"/>
              <a:gd name="connsiteY3" fmla="*/ 625027 h 625027"/>
              <a:gd name="connsiteX4" fmla="*/ 0 w 1155142"/>
              <a:gd name="connsiteY4" fmla="*/ 47456 h 6250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5142" h="625027">
                <a:moveTo>
                  <a:pt x="4784" y="0"/>
                </a:moveTo>
                <a:lnTo>
                  <a:pt x="1150358" y="0"/>
                </a:lnTo>
                <a:lnTo>
                  <a:pt x="1155142" y="47456"/>
                </a:lnTo>
                <a:cubicBezTo>
                  <a:pt x="1155142" y="366440"/>
                  <a:pt x="896555" y="625027"/>
                  <a:pt x="577571" y="625027"/>
                </a:cubicBezTo>
                <a:cubicBezTo>
                  <a:pt x="258587" y="625027"/>
                  <a:pt x="0" y="366440"/>
                  <a:pt x="0" y="47456"/>
                </a:cubicBezTo>
                <a:close/>
              </a:path>
            </a:pathLst>
          </a:custGeom>
          <a:solidFill>
            <a:schemeClr val="accent5">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75" name="Oval 74">
            <a:extLst>
              <a:ext uri="{FF2B5EF4-FFF2-40B4-BE49-F238E27FC236}">
                <a16:creationId xmlns:a16="http://schemas.microsoft.com/office/drawing/2014/main" id="{8590ADD5-9383-4D3D-9047-3DA2593CCB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08185" y="3423959"/>
            <a:ext cx="540822" cy="540822"/>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Freeform: Shape 76">
            <a:extLst>
              <a:ext uri="{FF2B5EF4-FFF2-40B4-BE49-F238E27FC236}">
                <a16:creationId xmlns:a16="http://schemas.microsoft.com/office/drawing/2014/main" id="{DABE3E45-88CF-45D8-8D40-C773324D93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49602" y="1"/>
            <a:ext cx="2066948" cy="1621879"/>
          </a:xfrm>
          <a:custGeom>
            <a:avLst/>
            <a:gdLst>
              <a:gd name="connsiteX0" fmla="*/ 0 w 2066948"/>
              <a:gd name="connsiteY0" fmla="*/ 0 h 1621879"/>
              <a:gd name="connsiteX1" fmla="*/ 123825 w 2066948"/>
              <a:gd name="connsiteY1" fmla="*/ 0 h 1621879"/>
              <a:gd name="connsiteX2" fmla="*/ 123825 w 2066948"/>
              <a:gd name="connsiteY2" fmla="*/ 1452620 h 1621879"/>
              <a:gd name="connsiteX3" fmla="*/ 1881378 w 2066948"/>
              <a:gd name="connsiteY3" fmla="*/ 436017 h 1621879"/>
              <a:gd name="connsiteX4" fmla="*/ 1127572 w 2066948"/>
              <a:gd name="connsiteY4" fmla="*/ 0 h 1621879"/>
              <a:gd name="connsiteX5" fmla="*/ 1374887 w 2066948"/>
              <a:gd name="connsiteY5" fmla="*/ 0 h 1621879"/>
              <a:gd name="connsiteX6" fmla="*/ 2035969 w 2066948"/>
              <a:gd name="connsiteY6" fmla="*/ 382391 h 1621879"/>
              <a:gd name="connsiteX7" fmla="*/ 2058648 w 2066948"/>
              <a:gd name="connsiteY7" fmla="*/ 466963 h 1621879"/>
              <a:gd name="connsiteX8" fmla="*/ 2035969 w 2066948"/>
              <a:gd name="connsiteY8" fmla="*/ 489642 h 1621879"/>
              <a:gd name="connsiteX9" fmla="*/ 92869 w 2066948"/>
              <a:gd name="connsiteY9" fmla="*/ 1613592 h 1621879"/>
              <a:gd name="connsiteX10" fmla="*/ 61913 w 2066948"/>
              <a:gd name="connsiteY10" fmla="*/ 1621879 h 1621879"/>
              <a:gd name="connsiteX11" fmla="*/ 0 w 2066948"/>
              <a:gd name="connsiteY11" fmla="*/ 1559967 h 1621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066948" h="1621879">
                <a:moveTo>
                  <a:pt x="0" y="0"/>
                </a:moveTo>
                <a:lnTo>
                  <a:pt x="123825" y="0"/>
                </a:lnTo>
                <a:lnTo>
                  <a:pt x="123825" y="1452620"/>
                </a:lnTo>
                <a:lnTo>
                  <a:pt x="1881378" y="436017"/>
                </a:lnTo>
                <a:lnTo>
                  <a:pt x="1127572" y="0"/>
                </a:lnTo>
                <a:lnTo>
                  <a:pt x="1374887" y="0"/>
                </a:lnTo>
                <a:lnTo>
                  <a:pt x="2035969" y="382391"/>
                </a:lnTo>
                <a:cubicBezTo>
                  <a:pt x="2065582" y="399479"/>
                  <a:pt x="2075745" y="437340"/>
                  <a:pt x="2058648" y="466963"/>
                </a:cubicBezTo>
                <a:cubicBezTo>
                  <a:pt x="2053219" y="476384"/>
                  <a:pt x="2045389" y="484204"/>
                  <a:pt x="2035969" y="489642"/>
                </a:cubicBezTo>
                <a:lnTo>
                  <a:pt x="92869" y="1613592"/>
                </a:lnTo>
                <a:cubicBezTo>
                  <a:pt x="83458" y="1619031"/>
                  <a:pt x="72780" y="1621889"/>
                  <a:pt x="61913" y="1621879"/>
                </a:cubicBezTo>
                <a:cubicBezTo>
                  <a:pt x="27719" y="1621879"/>
                  <a:pt x="0" y="1594161"/>
                  <a:pt x="0" y="1559967"/>
                </a:cubicBezTo>
                <a:close/>
              </a:path>
            </a:pathLst>
          </a:custGeom>
          <a:solidFill>
            <a:schemeClr val="accent6"/>
          </a:solidFill>
          <a:ln w="9525" cap="flat">
            <a:noFill/>
            <a:prstDash val="solid"/>
            <a:miter/>
          </a:ln>
        </p:spPr>
        <p:txBody>
          <a:bodyPr rtlCol="0" anchor="ctr"/>
          <a:lstStyle/>
          <a:p>
            <a:endParaRPr lang="en-US"/>
          </a:p>
        </p:txBody>
      </p:sp>
      <p:cxnSp>
        <p:nvCxnSpPr>
          <p:cNvPr id="79" name="Straight Connector 78">
            <a:extLst>
              <a:ext uri="{FF2B5EF4-FFF2-40B4-BE49-F238E27FC236}">
                <a16:creationId xmlns:a16="http://schemas.microsoft.com/office/drawing/2014/main" id="{49CD1692-827B-4C8D-B4A1-134FD04CF45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138745" y="1027906"/>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81" name="Freeform: Shape 80">
            <a:extLst>
              <a:ext uri="{FF2B5EF4-FFF2-40B4-BE49-F238E27FC236}">
                <a16:creationId xmlns:a16="http://schemas.microsoft.com/office/drawing/2014/main" id="{B91ECDA9-56DC-4270-8F33-01C5637B8C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463438">
            <a:off x="7456580" y="5166682"/>
            <a:ext cx="1835725" cy="2024785"/>
          </a:xfrm>
          <a:custGeom>
            <a:avLst/>
            <a:gdLst>
              <a:gd name="connsiteX0" fmla="*/ 1801138 w 1835725"/>
              <a:gd name="connsiteY0" fmla="*/ 1622662 h 2024785"/>
              <a:gd name="connsiteX1" fmla="*/ 1835717 w 1835725"/>
              <a:gd name="connsiteY1" fmla="*/ 1680254 h 2024785"/>
              <a:gd name="connsiteX2" fmla="*/ 1812568 w 1835725"/>
              <a:gd name="connsiteY2" fmla="*/ 1877193 h 2024785"/>
              <a:gd name="connsiteX3" fmla="*/ 1776210 w 1835725"/>
              <a:gd name="connsiteY3" fmla="*/ 2024785 h 2024785"/>
              <a:gd name="connsiteX4" fmla="*/ 1655772 w 1835725"/>
              <a:gd name="connsiteY4" fmla="*/ 1983449 h 2024785"/>
              <a:gd name="connsiteX5" fmla="*/ 1687591 w 1835725"/>
              <a:gd name="connsiteY5" fmla="*/ 1854495 h 2024785"/>
              <a:gd name="connsiteX6" fmla="*/ 1708939 w 1835725"/>
              <a:gd name="connsiteY6" fmla="*/ 1673301 h 2024785"/>
              <a:gd name="connsiteX7" fmla="*/ 1778129 w 1835725"/>
              <a:gd name="connsiteY7" fmla="*/ 1615979 h 2024785"/>
              <a:gd name="connsiteX8" fmla="*/ 1801138 w 1835725"/>
              <a:gd name="connsiteY8" fmla="*/ 1622662 h 2024785"/>
              <a:gd name="connsiteX9" fmla="*/ 1585229 w 1835725"/>
              <a:gd name="connsiteY9" fmla="*/ 764759 h 2024785"/>
              <a:gd name="connsiteX10" fmla="*/ 1623024 w 1835725"/>
              <a:gd name="connsiteY10" fmla="*/ 792810 h 2024785"/>
              <a:gd name="connsiteX11" fmla="*/ 1777614 w 1835725"/>
              <a:gd name="connsiteY11" fmla="*/ 1157141 h 2024785"/>
              <a:gd name="connsiteX12" fmla="*/ 1733799 w 1835725"/>
              <a:gd name="connsiteY12" fmla="*/ 1235532 h 2024785"/>
              <a:gd name="connsiteX13" fmla="*/ 1716464 w 1835725"/>
              <a:gd name="connsiteY13" fmla="*/ 1237722 h 2024785"/>
              <a:gd name="connsiteX14" fmla="*/ 1716464 w 1835725"/>
              <a:gd name="connsiteY14" fmla="*/ 1237913 h 2024785"/>
              <a:gd name="connsiteX15" fmla="*/ 1655409 w 1835725"/>
              <a:gd name="connsiteY15" fmla="*/ 1191717 h 2024785"/>
              <a:gd name="connsiteX16" fmla="*/ 1513200 w 1835725"/>
              <a:gd name="connsiteY16" fmla="*/ 856627 h 2024785"/>
              <a:gd name="connsiteX17" fmla="*/ 1538499 w 1835725"/>
              <a:gd name="connsiteY17" fmla="*/ 770415 h 2024785"/>
              <a:gd name="connsiteX18" fmla="*/ 1585229 w 1835725"/>
              <a:gd name="connsiteY18" fmla="*/ 764759 h 2024785"/>
              <a:gd name="connsiteX19" fmla="*/ 477919 w 1835725"/>
              <a:gd name="connsiteY19" fmla="*/ 21437 h 2024785"/>
              <a:gd name="connsiteX20" fmla="*/ 509236 w 1835725"/>
              <a:gd name="connsiteY20" fmla="*/ 84182 h 2024785"/>
              <a:gd name="connsiteX21" fmla="*/ 445829 w 1835725"/>
              <a:gd name="connsiteY21" fmla="*/ 139871 h 2024785"/>
              <a:gd name="connsiteX22" fmla="*/ 437447 w 1835725"/>
              <a:gd name="connsiteY22" fmla="*/ 139395 h 2024785"/>
              <a:gd name="connsiteX23" fmla="*/ 73211 w 1835725"/>
              <a:gd name="connsiteY23" fmla="*/ 137204 h 2024785"/>
              <a:gd name="connsiteX24" fmla="*/ 749 w 1835725"/>
              <a:gd name="connsiteY24" fmla="*/ 84082 h 2024785"/>
              <a:gd name="connsiteX25" fmla="*/ 53871 w 1835725"/>
              <a:gd name="connsiteY25" fmla="*/ 11621 h 2024785"/>
              <a:gd name="connsiteX26" fmla="*/ 58352 w 1835725"/>
              <a:gd name="connsiteY26" fmla="*/ 11093 h 2024785"/>
              <a:gd name="connsiteX27" fmla="*/ 454020 w 1835725"/>
              <a:gd name="connsiteY27" fmla="*/ 13474 h 2024785"/>
              <a:gd name="connsiteX28" fmla="*/ 477919 w 1835725"/>
              <a:gd name="connsiteY28" fmla="*/ 21437 h 2024785"/>
              <a:gd name="connsiteX29" fmla="*/ 957797 w 1835725"/>
              <a:gd name="connsiteY29" fmla="*/ 167970 h 2024785"/>
              <a:gd name="connsiteX30" fmla="*/ 1286982 w 1835725"/>
              <a:gd name="connsiteY30" fmla="*/ 387616 h 2024785"/>
              <a:gd name="connsiteX31" fmla="*/ 1293725 w 1835725"/>
              <a:gd name="connsiteY31" fmla="*/ 477075 h 2024785"/>
              <a:gd name="connsiteX32" fmla="*/ 1245453 w 1835725"/>
              <a:gd name="connsiteY32" fmla="*/ 499154 h 2024785"/>
              <a:gd name="connsiteX33" fmla="*/ 1245167 w 1835725"/>
              <a:gd name="connsiteY33" fmla="*/ 499154 h 2024785"/>
              <a:gd name="connsiteX34" fmla="*/ 1203638 w 1835725"/>
              <a:gd name="connsiteY34" fmla="*/ 484104 h 2024785"/>
              <a:gd name="connsiteX35" fmla="*/ 900647 w 1835725"/>
              <a:gd name="connsiteY35" fmla="*/ 281508 h 2024785"/>
              <a:gd name="connsiteX36" fmla="*/ 872454 w 1835725"/>
              <a:gd name="connsiteY36" fmla="*/ 196164 h 2024785"/>
              <a:gd name="connsiteX37" fmla="*/ 957797 w 1835725"/>
              <a:gd name="connsiteY37" fmla="*/ 167970 h 20247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835725" h="2024785">
                <a:moveTo>
                  <a:pt x="1801138" y="1622662"/>
                </a:moveTo>
                <a:cubicBezTo>
                  <a:pt x="1822105" y="1633400"/>
                  <a:pt x="1836117" y="1655372"/>
                  <a:pt x="1835717" y="1680254"/>
                </a:cubicBezTo>
                <a:cubicBezTo>
                  <a:pt x="1832093" y="1746382"/>
                  <a:pt x="1824354" y="1812154"/>
                  <a:pt x="1812568" y="1877193"/>
                </a:cubicBezTo>
                <a:lnTo>
                  <a:pt x="1776210" y="2024785"/>
                </a:lnTo>
                <a:lnTo>
                  <a:pt x="1655772" y="1983449"/>
                </a:lnTo>
                <a:lnTo>
                  <a:pt x="1687591" y="1854495"/>
                </a:lnTo>
                <a:cubicBezTo>
                  <a:pt x="1698455" y="1794657"/>
                  <a:pt x="1705590" y="1734142"/>
                  <a:pt x="1708939" y="1673301"/>
                </a:cubicBezTo>
                <a:cubicBezTo>
                  <a:pt x="1712216" y="1638363"/>
                  <a:pt x="1743190" y="1612703"/>
                  <a:pt x="1778129" y="1615979"/>
                </a:cubicBezTo>
                <a:cubicBezTo>
                  <a:pt x="1786387" y="1616753"/>
                  <a:pt x="1794149" y="1619084"/>
                  <a:pt x="1801138" y="1622662"/>
                </a:cubicBezTo>
                <a:close/>
                <a:moveTo>
                  <a:pt x="1585229" y="764759"/>
                </a:moveTo>
                <a:cubicBezTo>
                  <a:pt x="1600438" y="768789"/>
                  <a:pt x="1614156" y="778436"/>
                  <a:pt x="1623024" y="792810"/>
                </a:cubicBezTo>
                <a:cubicBezTo>
                  <a:pt x="1689575" y="907319"/>
                  <a:pt x="1741505" y="1029715"/>
                  <a:pt x="1777614" y="1157141"/>
                </a:cubicBezTo>
                <a:cubicBezTo>
                  <a:pt x="1787149" y="1190888"/>
                  <a:pt x="1767537" y="1225969"/>
                  <a:pt x="1733799" y="1235532"/>
                </a:cubicBezTo>
                <a:cubicBezTo>
                  <a:pt x="1728151" y="1237046"/>
                  <a:pt x="1722312" y="1237780"/>
                  <a:pt x="1716464" y="1237722"/>
                </a:cubicBezTo>
                <a:lnTo>
                  <a:pt x="1716464" y="1237913"/>
                </a:lnTo>
                <a:cubicBezTo>
                  <a:pt x="1688070" y="1237913"/>
                  <a:pt x="1663124" y="1219044"/>
                  <a:pt x="1655409" y="1191717"/>
                </a:cubicBezTo>
                <a:cubicBezTo>
                  <a:pt x="1622214" y="1074512"/>
                  <a:pt x="1574437" y="961936"/>
                  <a:pt x="1513200" y="856627"/>
                </a:cubicBezTo>
                <a:cubicBezTo>
                  <a:pt x="1496379" y="825834"/>
                  <a:pt x="1507704" y="787236"/>
                  <a:pt x="1538499" y="770415"/>
                </a:cubicBezTo>
                <a:cubicBezTo>
                  <a:pt x="1553325" y="762319"/>
                  <a:pt x="1570022" y="760730"/>
                  <a:pt x="1585229" y="764759"/>
                </a:cubicBezTo>
                <a:close/>
                <a:moveTo>
                  <a:pt x="477919" y="21437"/>
                </a:moveTo>
                <a:cubicBezTo>
                  <a:pt x="499341" y="33775"/>
                  <a:pt x="512445" y="58102"/>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89834" y="-4456"/>
                  <a:pt x="322735" y="-3656"/>
                  <a:pt x="454020" y="13474"/>
                </a:cubicBezTo>
                <a:cubicBezTo>
                  <a:pt x="462713" y="14543"/>
                  <a:pt x="470778" y="17324"/>
                  <a:pt x="477919" y="21437"/>
                </a:cubicBezTo>
                <a:close/>
                <a:moveTo>
                  <a:pt x="957797" y="167970"/>
                </a:move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8235" y="164811"/>
                  <a:pt x="926445" y="152188"/>
                  <a:pt x="957797" y="167970"/>
                </a:cubicBezTo>
                <a:close/>
              </a:path>
            </a:pathLst>
          </a:custGeom>
          <a:solidFill>
            <a:schemeClr val="accent4"/>
          </a:solidFill>
          <a:ln w="9525" cap="flat">
            <a:noFill/>
            <a:prstDash val="solid"/>
            <a:miter/>
          </a:ln>
        </p:spPr>
        <p:txBody>
          <a:bodyPr rtlCol="0" anchor="ctr"/>
          <a:lstStyle/>
          <a:p>
            <a:endParaRPr lang="en-US"/>
          </a:p>
        </p:txBody>
      </p:sp>
      <p:sp>
        <p:nvSpPr>
          <p:cNvPr id="83" name="Freeform: Shape 82">
            <a:extLst>
              <a:ext uri="{FF2B5EF4-FFF2-40B4-BE49-F238E27FC236}">
                <a16:creationId xmlns:a16="http://schemas.microsoft.com/office/drawing/2014/main" id="{75F47824-961D-465D-84F9-EAE11BC617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09527" y="6033795"/>
            <a:ext cx="1991064" cy="824205"/>
          </a:xfrm>
          <a:custGeom>
            <a:avLst/>
            <a:gdLst>
              <a:gd name="connsiteX0" fmla="*/ 995532 w 1991064"/>
              <a:gd name="connsiteY0" fmla="*/ 0 h 824205"/>
              <a:gd name="connsiteX1" fmla="*/ 1984823 w 1991064"/>
              <a:gd name="connsiteY1" fmla="*/ 784423 h 824205"/>
              <a:gd name="connsiteX2" fmla="*/ 1991064 w 1991064"/>
              <a:gd name="connsiteY2" fmla="*/ 824205 h 824205"/>
              <a:gd name="connsiteX3" fmla="*/ 0 w 1991064"/>
              <a:gd name="connsiteY3" fmla="*/ 824205 h 824205"/>
              <a:gd name="connsiteX4" fmla="*/ 6241 w 1991064"/>
              <a:gd name="connsiteY4" fmla="*/ 784423 h 824205"/>
              <a:gd name="connsiteX5" fmla="*/ 995532 w 1991064"/>
              <a:gd name="connsiteY5" fmla="*/ 0 h 8242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991064" h="824205">
                <a:moveTo>
                  <a:pt x="995532" y="0"/>
                </a:moveTo>
                <a:cubicBezTo>
                  <a:pt x="1483521" y="0"/>
                  <a:pt x="1890663" y="336754"/>
                  <a:pt x="1984823" y="784423"/>
                </a:cubicBezTo>
                <a:lnTo>
                  <a:pt x="1991064" y="824205"/>
                </a:lnTo>
                <a:lnTo>
                  <a:pt x="0" y="824205"/>
                </a:lnTo>
                <a:lnTo>
                  <a:pt x="6241" y="784423"/>
                </a:lnTo>
                <a:cubicBezTo>
                  <a:pt x="100402" y="336754"/>
                  <a:pt x="507544" y="0"/>
                  <a:pt x="995532"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5" name="Freeform: Shape 84">
            <a:extLst>
              <a:ext uri="{FF2B5EF4-FFF2-40B4-BE49-F238E27FC236}">
                <a16:creationId xmlns:a16="http://schemas.microsoft.com/office/drawing/2014/main" id="{FEC9DA3E-C1D7-472D-B7C0-F71AE41FBA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51696" y="5519196"/>
            <a:ext cx="1340305" cy="1338805"/>
          </a:xfrm>
          <a:custGeom>
            <a:avLst/>
            <a:gdLst>
              <a:gd name="connsiteX0" fmla="*/ 61913 w 1340305"/>
              <a:gd name="connsiteY0" fmla="*/ 0 h 1338805"/>
              <a:gd name="connsiteX1" fmla="*/ 1340305 w 1340305"/>
              <a:gd name="connsiteY1" fmla="*/ 0 h 1338805"/>
              <a:gd name="connsiteX2" fmla="*/ 1340305 w 1340305"/>
              <a:gd name="connsiteY2" fmla="*/ 123825 h 1338805"/>
              <a:gd name="connsiteX3" fmla="*/ 123825 w 1340305"/>
              <a:gd name="connsiteY3" fmla="*/ 123825 h 1338805"/>
              <a:gd name="connsiteX4" fmla="*/ 123825 w 1340305"/>
              <a:gd name="connsiteY4" fmla="*/ 1338805 h 1338805"/>
              <a:gd name="connsiteX5" fmla="*/ 0 w 1340305"/>
              <a:gd name="connsiteY5" fmla="*/ 1338805 h 1338805"/>
              <a:gd name="connsiteX6" fmla="*/ 0 w 1340305"/>
              <a:gd name="connsiteY6" fmla="*/ 61913 h 1338805"/>
              <a:gd name="connsiteX7" fmla="*/ 61913 w 1340305"/>
              <a:gd name="connsiteY7" fmla="*/ 0 h 1338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40305" h="1338805">
                <a:moveTo>
                  <a:pt x="61913" y="0"/>
                </a:moveTo>
                <a:lnTo>
                  <a:pt x="1340305" y="0"/>
                </a:lnTo>
                <a:lnTo>
                  <a:pt x="1340305" y="123825"/>
                </a:lnTo>
                <a:lnTo>
                  <a:pt x="123825" y="123825"/>
                </a:lnTo>
                <a:lnTo>
                  <a:pt x="123825" y="1338805"/>
                </a:lnTo>
                <a:lnTo>
                  <a:pt x="0" y="1338805"/>
                </a:ln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graphicFrame>
        <p:nvGraphicFramePr>
          <p:cNvPr id="5" name="Content Placeholder 2">
            <a:extLst>
              <a:ext uri="{FF2B5EF4-FFF2-40B4-BE49-F238E27FC236}">
                <a16:creationId xmlns:a16="http://schemas.microsoft.com/office/drawing/2014/main" id="{E777AAD2-3DF2-4513-856A-8CBF54BA458C}"/>
              </a:ext>
            </a:extLst>
          </p:cNvPr>
          <p:cNvGraphicFramePr>
            <a:graphicFrameLocks noGrp="1"/>
          </p:cNvGraphicFramePr>
          <p:nvPr>
            <p:ph idx="1"/>
            <p:extLst>
              <p:ext uri="{D42A27DB-BD31-4B8C-83A1-F6EECF244321}">
                <p14:modId xmlns:p14="http://schemas.microsoft.com/office/powerpoint/2010/main" val="673679318"/>
              </p:ext>
            </p:extLst>
          </p:nvPr>
        </p:nvGraphicFramePr>
        <p:xfrm>
          <a:off x="838200" y="1825625"/>
          <a:ext cx="5393361"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3" name="Picture 2" descr="Premium Vector | Job interview successful conclusion illustration">
            <a:extLst>
              <a:ext uri="{FF2B5EF4-FFF2-40B4-BE49-F238E27FC236}">
                <a16:creationId xmlns:a16="http://schemas.microsoft.com/office/drawing/2014/main" id="{4393D9C6-F125-4AB6-BE12-A26987AF517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546928" y="1580126"/>
            <a:ext cx="5645064" cy="46441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8055445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DB304A14-32D0-4873-B914-423ED7B8DA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id="{E9A17F31-356F-4CEC-AF81-A97C9FC94F76}"/>
              </a:ext>
            </a:extLst>
          </p:cNvPr>
          <p:cNvSpPr>
            <a:spLocks noGrp="1"/>
          </p:cNvSpPr>
          <p:nvPr>
            <p:ph type="title"/>
          </p:nvPr>
        </p:nvSpPr>
        <p:spPr>
          <a:xfrm>
            <a:off x="3593937" y="1266415"/>
            <a:ext cx="5387502" cy="1325563"/>
          </a:xfrm>
        </p:spPr>
        <p:txBody>
          <a:bodyPr>
            <a:normAutofit/>
          </a:bodyPr>
          <a:lstStyle/>
          <a:p>
            <a:r>
              <a:rPr lang="en-US" dirty="0"/>
              <a:t>REFERENCE</a:t>
            </a:r>
          </a:p>
        </p:txBody>
      </p:sp>
      <p:sp>
        <p:nvSpPr>
          <p:cNvPr id="3" name="Content Placeholder 2">
            <a:extLst>
              <a:ext uri="{FF2B5EF4-FFF2-40B4-BE49-F238E27FC236}">
                <a16:creationId xmlns:a16="http://schemas.microsoft.com/office/drawing/2014/main" id="{6FFDDC23-A956-4193-A63A-C8EA052D0A0F}"/>
              </a:ext>
            </a:extLst>
          </p:cNvPr>
          <p:cNvSpPr>
            <a:spLocks noGrp="1"/>
          </p:cNvSpPr>
          <p:nvPr>
            <p:ph idx="1"/>
          </p:nvPr>
        </p:nvSpPr>
        <p:spPr>
          <a:xfrm>
            <a:off x="6030686" y="2354454"/>
            <a:ext cx="5387502" cy="4351338"/>
          </a:xfrm>
        </p:spPr>
        <p:txBody>
          <a:bodyPr>
            <a:normAutofit fontScale="92500" lnSpcReduction="10000"/>
          </a:bodyPr>
          <a:lstStyle/>
          <a:p>
            <a:pPr fontAlgn="base"/>
            <a:r>
              <a:rPr lang="en-US" sz="1100" dirty="0" err="1"/>
              <a:t>Demirkesen</a:t>
            </a:r>
            <a:r>
              <a:rPr lang="en-US" sz="1100" dirty="0"/>
              <a:t>, S. and </a:t>
            </a:r>
            <a:r>
              <a:rPr lang="en-US" sz="1100" dirty="0" err="1"/>
              <a:t>Ozorhon</a:t>
            </a:r>
            <a:r>
              <a:rPr lang="en-US" sz="1100" dirty="0"/>
              <a:t>, B., 2017. Impact of integration management on construction project management performance. International Journal of Project Management, 35(8), pp.1639-1654.</a:t>
            </a:r>
          </a:p>
          <a:p>
            <a:pPr fontAlgn="base"/>
            <a:r>
              <a:rPr lang="en-US" sz="1100" dirty="0"/>
              <a:t>Swan, K., Danner, A., Hawkins, M., Grant, S.G. and Lee, J., 2020. Zooming Inquiry: Online Teaching with the Pomodoro Technique. Social Education, 84(4), pp.229-235.</a:t>
            </a:r>
          </a:p>
          <a:p>
            <a:pPr fontAlgn="base"/>
            <a:r>
              <a:rPr lang="en-US" sz="1100" dirty="0"/>
              <a:t>Usman, S., 2020. Using the Pomodoro Technique® to help undergraduate students better manage technology-based multitasking during independent study: A design-based research investigation (Doctoral dissertation, Lancaster University).</a:t>
            </a:r>
          </a:p>
          <a:p>
            <a:pPr fontAlgn="base"/>
            <a:r>
              <a:rPr lang="en-US" sz="1100" dirty="0"/>
              <a:t>Hofmann, C., Lauber, S., Haefner, B. and Lanza, G., 2018. Development of an agile development method based on Kanban for distributed part-time teams and an introduction framework. Procedia Manufacturing, 23, pp.45-50.</a:t>
            </a:r>
          </a:p>
          <a:p>
            <a:pPr fontAlgn="base"/>
            <a:r>
              <a:rPr lang="en-US" sz="1100" dirty="0"/>
              <a:t>MFONDOUM, A.H.N., TCHINDJANG, M., </a:t>
            </a:r>
            <a:r>
              <a:rPr lang="en-US" sz="1100" dirty="0" err="1"/>
              <a:t>Mfondoum</a:t>
            </a:r>
            <a:r>
              <a:rPr lang="en-US" sz="1100" dirty="0"/>
              <a:t>, J.M. and </a:t>
            </a:r>
            <a:r>
              <a:rPr lang="en-US" sz="1100" dirty="0" err="1"/>
              <a:t>Makouet</a:t>
            </a:r>
            <a:r>
              <a:rPr lang="en-US" sz="1100" dirty="0"/>
              <a:t>, I., Eisenhower matrix* </a:t>
            </a:r>
            <a:r>
              <a:rPr lang="en-US" sz="1100" dirty="0" err="1"/>
              <a:t>Saaty</a:t>
            </a:r>
            <a:r>
              <a:rPr lang="en-US" sz="1100" dirty="0"/>
              <a:t> AHP= Strong actions prioritization? Theoretical literature and lessons drawn from empirical evidences. IAETSD-Journal for Advanced Research in Applied Sciences, 6, pp.13-27.</a:t>
            </a:r>
          </a:p>
          <a:p>
            <a:pPr fontAlgn="base"/>
            <a:r>
              <a:rPr lang="en-US" sz="1100" dirty="0"/>
              <a:t>MFONDOUM, A.H.N., TCHINDJANG, M., </a:t>
            </a:r>
            <a:r>
              <a:rPr lang="en-US" sz="1100" dirty="0" err="1"/>
              <a:t>Mfondoum</a:t>
            </a:r>
            <a:r>
              <a:rPr lang="en-US" sz="1100" dirty="0"/>
              <a:t>, J.M. and </a:t>
            </a:r>
            <a:r>
              <a:rPr lang="en-US" sz="1100" dirty="0" err="1"/>
              <a:t>Makouet</a:t>
            </a:r>
            <a:r>
              <a:rPr lang="en-US" sz="1100" dirty="0"/>
              <a:t>, I., Eisenhower matrix* </a:t>
            </a:r>
            <a:r>
              <a:rPr lang="en-US" sz="1100" dirty="0" err="1"/>
              <a:t>Saaty</a:t>
            </a:r>
            <a:r>
              <a:rPr lang="en-US" sz="1100" dirty="0"/>
              <a:t> AHP= Strong actions prioritization? Theoretical literature and lessons drawn from empirical evidences. IAETSD-Journal for Advanced Research in Applied Sciences, 6, pp.13-27.</a:t>
            </a:r>
          </a:p>
          <a:p>
            <a:pPr fontAlgn="base"/>
            <a:r>
              <a:rPr lang="en-US" sz="1100" dirty="0"/>
              <a:t>Rubens, A., Schoenfeld, G.A., Schaffer, B.S. and Leah, J.S., 2018. Self-awareness and leadership: Developing an individual strategic professional development plan in an MBA leadership course. The International Journal of Management Education, 16(1), pp.1-13.</a:t>
            </a:r>
          </a:p>
          <a:p>
            <a:pPr fontAlgn="base"/>
            <a:r>
              <a:rPr lang="en-US" sz="1100" dirty="0"/>
              <a:t>Khan, M.Y., PERSONAL DEVELOPMENT PLAN.</a:t>
            </a:r>
          </a:p>
          <a:p>
            <a:pPr fontAlgn="base"/>
            <a:r>
              <a:rPr lang="en-US" sz="1100" dirty="0"/>
              <a:t>MacFarlane, K., 2018. Higher education learner identity for successful student transitions. Higher Education Research &amp; Development, 37(6), pp.1201-1215.</a:t>
            </a:r>
          </a:p>
          <a:p>
            <a:pPr fontAlgn="base"/>
            <a:r>
              <a:rPr lang="en-US" sz="1100" dirty="0" err="1"/>
              <a:t>Pingel</a:t>
            </a:r>
            <a:r>
              <a:rPr lang="en-US" sz="1100" dirty="0"/>
              <a:t>, S. and Holly, N., 2020. Supporting Successful Student Transitions through State Financial Aid Reform. Policy Brief. Education Commission of the States.</a:t>
            </a:r>
          </a:p>
          <a:p>
            <a:endParaRPr lang="en-US" sz="900" dirty="0"/>
          </a:p>
        </p:txBody>
      </p:sp>
      <p:sp>
        <p:nvSpPr>
          <p:cNvPr id="73" name="!!Oval">
            <a:extLst>
              <a:ext uri="{FF2B5EF4-FFF2-40B4-BE49-F238E27FC236}">
                <a16:creationId xmlns:a16="http://schemas.microsoft.com/office/drawing/2014/main" id="{1D460C86-854F-4FB3-ABC2-E823D8FEB9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43451" y="1656147"/>
            <a:ext cx="546100" cy="5461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75" name="!!Arc">
            <a:extLst>
              <a:ext uri="{FF2B5EF4-FFF2-40B4-BE49-F238E27FC236}">
                <a16:creationId xmlns:a16="http://schemas.microsoft.com/office/drawing/2014/main" id="{BB48116A-278A-4CC5-89D3-9DE8E8FF12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34739" y="587516"/>
            <a:ext cx="2987899" cy="2987899"/>
          </a:xfrm>
          <a:prstGeom prst="arc">
            <a:avLst>
              <a:gd name="adj1" fmla="val 15817365"/>
              <a:gd name="adj2" fmla="val 178138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pic>
        <p:nvPicPr>
          <p:cNvPr id="4" name="Picture 2" descr="Reference Check Questions that Work!|Reference Check Questions that Work!">
            <a:extLst>
              <a:ext uri="{FF2B5EF4-FFF2-40B4-BE49-F238E27FC236}">
                <a16:creationId xmlns:a16="http://schemas.microsoft.com/office/drawing/2014/main" id="{5D8A9679-F203-4338-94D5-C296A2A24AE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9347" y="2552253"/>
            <a:ext cx="5293660" cy="41027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0210620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 name="Rectangle 23">
            <a:extLst>
              <a:ext uri="{FF2B5EF4-FFF2-40B4-BE49-F238E27FC236}">
                <a16:creationId xmlns:a16="http://schemas.microsoft.com/office/drawing/2014/main" id="{3301E07F-4F79-4B58-8698-EF24DC1ECDB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31" name="Arc 25">
            <a:extLst>
              <a:ext uri="{FF2B5EF4-FFF2-40B4-BE49-F238E27FC236}">
                <a16:creationId xmlns:a16="http://schemas.microsoft.com/office/drawing/2014/main" id="{E58B2195-5055-402F-A3E7-53FF0E4980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525836" y="775849"/>
            <a:ext cx="2987899" cy="2987899"/>
          </a:xfrm>
          <a:prstGeom prst="arc">
            <a:avLst>
              <a:gd name="adj1" fmla="val 14441841"/>
              <a:gd name="adj2" fmla="val 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772AAB98-4DC8-4400-94F7-98E109858AFD}"/>
              </a:ext>
            </a:extLst>
          </p:cNvPr>
          <p:cNvSpPr>
            <a:spLocks noGrp="1"/>
          </p:cNvSpPr>
          <p:nvPr>
            <p:ph type="title"/>
          </p:nvPr>
        </p:nvSpPr>
        <p:spPr>
          <a:xfrm>
            <a:off x="7080738" y="647593"/>
            <a:ext cx="4467792" cy="3060541"/>
          </a:xfrm>
        </p:spPr>
        <p:txBody>
          <a:bodyPr vert="horz" lIns="91440" tIns="45720" rIns="91440" bIns="45720" rtlCol="0" anchor="b">
            <a:normAutofit/>
          </a:bodyPr>
          <a:lstStyle/>
          <a:p>
            <a:pPr algn="ctr"/>
            <a:r>
              <a:rPr lang="en-US" sz="6000" kern="1200" dirty="0">
                <a:solidFill>
                  <a:srgbClr val="FFFFFF"/>
                </a:solidFill>
                <a:latin typeface="+mj-lt"/>
                <a:ea typeface="+mj-ea"/>
                <a:cs typeface="+mj-cs"/>
              </a:rPr>
              <a:t>THANK YOU</a:t>
            </a:r>
          </a:p>
        </p:txBody>
      </p:sp>
      <p:sp>
        <p:nvSpPr>
          <p:cNvPr id="32" name="Oval 27">
            <a:extLst>
              <a:ext uri="{FF2B5EF4-FFF2-40B4-BE49-F238E27FC236}">
                <a16:creationId xmlns:a16="http://schemas.microsoft.com/office/drawing/2014/main" id="{9EE6F773-742A-491A-9A00-A2A150DF50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84368" y="366810"/>
            <a:ext cx="6124381" cy="6124381"/>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290" name="Picture 2" descr="Thank You Letters for Customer Feedback - Projul">
            <a:extLst>
              <a:ext uri="{FF2B5EF4-FFF2-40B4-BE49-F238E27FC236}">
                <a16:creationId xmlns:a16="http://schemas.microsoft.com/office/drawing/2014/main" id="{96EFCE98-0756-4D96-BC17-ED0CB0DBCF7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42605" y="1947995"/>
            <a:ext cx="6971993" cy="28791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1141052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111</TotalTime>
  <Words>3032</Words>
  <Application>Microsoft Office PowerPoint</Application>
  <PresentationFormat>Широкоэкранный</PresentationFormat>
  <Paragraphs>166</Paragraphs>
  <Slides>12</Slides>
  <Notes>3</Notes>
  <HiddenSlides>0</HiddenSlides>
  <MMClips>0</MMClips>
  <ScaleCrop>false</ScaleCrop>
  <HeadingPairs>
    <vt:vector size="6" baseType="variant">
      <vt:variant>
        <vt:lpstr>Использованные шрифты</vt:lpstr>
      </vt:variant>
      <vt:variant>
        <vt:i4>3</vt:i4>
      </vt:variant>
      <vt:variant>
        <vt:lpstr>Тема</vt:lpstr>
      </vt:variant>
      <vt:variant>
        <vt:i4>1</vt:i4>
      </vt:variant>
      <vt:variant>
        <vt:lpstr>Заголовки слайдов</vt:lpstr>
      </vt:variant>
      <vt:variant>
        <vt:i4>12</vt:i4>
      </vt:variant>
    </vt:vector>
  </HeadingPairs>
  <TitlesOfParts>
    <vt:vector size="16" baseType="lpstr">
      <vt:lpstr>Arial</vt:lpstr>
      <vt:lpstr>Calibri</vt:lpstr>
      <vt:lpstr>Calibri Light</vt:lpstr>
      <vt:lpstr>Office Theme</vt:lpstr>
      <vt:lpstr>    Academic and Employability Skills    </vt:lpstr>
      <vt:lpstr>INTRODUCTION</vt:lpstr>
      <vt:lpstr>SWOT</vt:lpstr>
      <vt:lpstr>SWOT</vt:lpstr>
      <vt:lpstr>SWOT</vt:lpstr>
      <vt:lpstr>SWOT</vt:lpstr>
      <vt:lpstr>PERSONAL DEVELOPMENT PLAN</vt:lpstr>
      <vt:lpstr>PERSONAL DEVELOPMENT PLAN</vt:lpstr>
      <vt:lpstr>TIME MANAGEMENT TECHNIQUES </vt:lpstr>
      <vt:lpstr>CONCLUSION </vt:lpstr>
      <vt:lpstr>REFERENCE</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Academic And Employability Skills</dc:title>
  <dc:creator>Santra, Riya</dc:creator>
  <cp:lastModifiedBy>Пользователь</cp:lastModifiedBy>
  <cp:revision>13</cp:revision>
  <dcterms:created xsi:type="dcterms:W3CDTF">2021-04-23T14:59:24Z</dcterms:created>
  <dcterms:modified xsi:type="dcterms:W3CDTF">2021-04-23T20:44:28Z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17cb76b2-10b8-4fe1-93d4-2202842406cd_Enabled">
    <vt:lpwstr>True</vt:lpwstr>
  </property>
  <property fmtid="{D5CDD505-2E9C-101B-9397-08002B2CF9AE}" pid="3" name="MSIP_Label_17cb76b2-10b8-4fe1-93d4-2202842406cd_SiteId">
    <vt:lpwstr>945c199a-83a2-4e80-9f8c-5a91be5752dd</vt:lpwstr>
  </property>
  <property fmtid="{D5CDD505-2E9C-101B-9397-08002B2CF9AE}" pid="4" name="MSIP_Label_17cb76b2-10b8-4fe1-93d4-2202842406cd_Owner">
    <vt:lpwstr>Riya_Santra@Dell.com</vt:lpwstr>
  </property>
  <property fmtid="{D5CDD505-2E9C-101B-9397-08002B2CF9AE}" pid="5" name="MSIP_Label_17cb76b2-10b8-4fe1-93d4-2202842406cd_SetDate">
    <vt:lpwstr>2021-04-23T15:46:41.2405374Z</vt:lpwstr>
  </property>
  <property fmtid="{D5CDD505-2E9C-101B-9397-08002B2CF9AE}" pid="6" name="MSIP_Label_17cb76b2-10b8-4fe1-93d4-2202842406cd_Name">
    <vt:lpwstr>External Public</vt:lpwstr>
  </property>
  <property fmtid="{D5CDD505-2E9C-101B-9397-08002B2CF9AE}" pid="7" name="MSIP_Label_17cb76b2-10b8-4fe1-93d4-2202842406cd_Application">
    <vt:lpwstr>Microsoft Azure Information Protection</vt:lpwstr>
  </property>
  <property fmtid="{D5CDD505-2E9C-101B-9397-08002B2CF9AE}" pid="8" name="MSIP_Label_17cb76b2-10b8-4fe1-93d4-2202842406cd_ActionId">
    <vt:lpwstr>4b1fd8d4-9ce1-473b-bee5-54a05283444e</vt:lpwstr>
  </property>
  <property fmtid="{D5CDD505-2E9C-101B-9397-08002B2CF9AE}" pid="9" name="MSIP_Label_17cb76b2-10b8-4fe1-93d4-2202842406cd_Extended_MSFT_Method">
    <vt:lpwstr>Manual</vt:lpwstr>
  </property>
  <property fmtid="{D5CDD505-2E9C-101B-9397-08002B2CF9AE}" pid="10" name="aiplabel">
    <vt:lpwstr>External Public</vt:lpwstr>
  </property>
</Properties>
</file>