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64" r:id="rId3"/>
    <p:sldId id="263" r:id="rId4"/>
    <p:sldId id="275" r:id="rId5"/>
    <p:sldId id="277" r:id="rId6"/>
    <p:sldId id="276" r:id="rId7"/>
    <p:sldId id="279" r:id="rId8"/>
    <p:sldId id="280" r:id="rId9"/>
    <p:sldId id="281" r:id="rId10"/>
    <p:sldId id="282" r:id="rId11"/>
    <p:sldId id="283" r:id="rId12"/>
    <p:sldId id="285" r:id="rId13"/>
    <p:sldId id="287" r:id="rId14"/>
    <p:sldId id="288" r:id="rId15"/>
    <p:sldId id="299" r:id="rId16"/>
    <p:sldId id="301" r:id="rId17"/>
    <p:sldId id="278" r:id="rId18"/>
    <p:sldId id="26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42AB27-3898-4F81-8E55-2931238E819A}" v="34" dt="2024-10-11T17:00:05.1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244" autoAdjust="0"/>
    <p:restoredTop sz="94660"/>
  </p:normalViewPr>
  <p:slideViewPr>
    <p:cSldViewPr snapToGrid="0">
      <p:cViewPr varScale="1">
        <p:scale>
          <a:sx n="61" d="100"/>
          <a:sy n="61" d="100"/>
        </p:scale>
        <p:origin x="60" y="11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4B29DA-B23F-4AE9-8442-B252F50A867E}" type="datetimeFigureOut">
              <a:rPr lang="en-GB" smtClean="0"/>
              <a:t>11/10/2024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B983C6-BF05-4CAC-9B1C-47F2D9E84247}" type="slidenum">
              <a:rPr lang="en-GB" smtClean="0"/>
              <a:t>‹#›</a:t>
            </a:fld>
            <a:endParaRPr lang="en-GB"/>
          </a:p>
        </p:txBody>
      </p:sp>
    </p:spTree>
    <p:extLst>
      <p:ext uri="{BB962C8B-B14F-4D97-AF65-F5344CB8AC3E}">
        <p14:creationId xmlns:p14="http://schemas.microsoft.com/office/powerpoint/2010/main" val="2676752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2</a:t>
            </a:fld>
            <a:endParaRPr lang="en-GB"/>
          </a:p>
        </p:txBody>
      </p:sp>
    </p:spTree>
    <p:extLst>
      <p:ext uri="{BB962C8B-B14F-4D97-AF65-F5344CB8AC3E}">
        <p14:creationId xmlns:p14="http://schemas.microsoft.com/office/powerpoint/2010/main" val="3853709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3</a:t>
            </a:fld>
            <a:endParaRPr lang="en-GB"/>
          </a:p>
        </p:txBody>
      </p:sp>
    </p:spTree>
    <p:extLst>
      <p:ext uri="{BB962C8B-B14F-4D97-AF65-F5344CB8AC3E}">
        <p14:creationId xmlns:p14="http://schemas.microsoft.com/office/powerpoint/2010/main" val="3596913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4</a:t>
            </a:fld>
            <a:endParaRPr lang="en-GB"/>
          </a:p>
        </p:txBody>
      </p:sp>
    </p:spTree>
    <p:extLst>
      <p:ext uri="{BB962C8B-B14F-4D97-AF65-F5344CB8AC3E}">
        <p14:creationId xmlns:p14="http://schemas.microsoft.com/office/powerpoint/2010/main" val="35898277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5</a:t>
            </a:fld>
            <a:endParaRPr lang="en-GB"/>
          </a:p>
        </p:txBody>
      </p:sp>
    </p:spTree>
    <p:extLst>
      <p:ext uri="{BB962C8B-B14F-4D97-AF65-F5344CB8AC3E}">
        <p14:creationId xmlns:p14="http://schemas.microsoft.com/office/powerpoint/2010/main" val="979561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6</a:t>
            </a:fld>
            <a:endParaRPr lang="en-GB"/>
          </a:p>
        </p:txBody>
      </p:sp>
    </p:spTree>
    <p:extLst>
      <p:ext uri="{BB962C8B-B14F-4D97-AF65-F5344CB8AC3E}">
        <p14:creationId xmlns:p14="http://schemas.microsoft.com/office/powerpoint/2010/main" val="1799862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8</a:t>
            </a:fld>
            <a:endParaRPr lang="en-GB"/>
          </a:p>
        </p:txBody>
      </p:sp>
    </p:spTree>
    <p:extLst>
      <p:ext uri="{BB962C8B-B14F-4D97-AF65-F5344CB8AC3E}">
        <p14:creationId xmlns:p14="http://schemas.microsoft.com/office/powerpoint/2010/main" val="2795510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9</a:t>
            </a:fld>
            <a:endParaRPr lang="en-GB"/>
          </a:p>
        </p:txBody>
      </p:sp>
    </p:spTree>
    <p:extLst>
      <p:ext uri="{BB962C8B-B14F-4D97-AF65-F5344CB8AC3E}">
        <p14:creationId xmlns:p14="http://schemas.microsoft.com/office/powerpoint/2010/main" val="1884393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10</a:t>
            </a:fld>
            <a:endParaRPr lang="en-GB"/>
          </a:p>
        </p:txBody>
      </p:sp>
    </p:spTree>
    <p:extLst>
      <p:ext uri="{BB962C8B-B14F-4D97-AF65-F5344CB8AC3E}">
        <p14:creationId xmlns:p14="http://schemas.microsoft.com/office/powerpoint/2010/main" val="2680339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11</a:t>
            </a:fld>
            <a:endParaRPr lang="en-GB"/>
          </a:p>
        </p:txBody>
      </p:sp>
    </p:spTree>
    <p:extLst>
      <p:ext uri="{BB962C8B-B14F-4D97-AF65-F5344CB8AC3E}">
        <p14:creationId xmlns:p14="http://schemas.microsoft.com/office/powerpoint/2010/main" val="4227107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13</a:t>
            </a:fld>
            <a:endParaRPr lang="en-GB"/>
          </a:p>
        </p:txBody>
      </p:sp>
    </p:spTree>
    <p:extLst>
      <p:ext uri="{BB962C8B-B14F-4D97-AF65-F5344CB8AC3E}">
        <p14:creationId xmlns:p14="http://schemas.microsoft.com/office/powerpoint/2010/main" val="33005422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B983C6-BF05-4CAC-9B1C-47F2D9E84247}" type="slidenum">
              <a:rPr lang="en-GB" smtClean="0"/>
              <a:t>14</a:t>
            </a:fld>
            <a:endParaRPr lang="en-GB"/>
          </a:p>
        </p:txBody>
      </p:sp>
    </p:spTree>
    <p:extLst>
      <p:ext uri="{BB962C8B-B14F-4D97-AF65-F5344CB8AC3E}">
        <p14:creationId xmlns:p14="http://schemas.microsoft.com/office/powerpoint/2010/main" val="514597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7886F82-3660-44E7-A844-62B95D2A090A}" type="datetimeFigureOut">
              <a:rPr lang="en-GB" smtClean="0"/>
              <a:t>11/10/2024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2673746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886F82-3660-44E7-A844-62B95D2A090A}" type="datetimeFigureOut">
              <a:rPr lang="en-GB" smtClean="0"/>
              <a:t>11/10/2024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2261494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886F82-3660-44E7-A844-62B95D2A090A}" type="datetimeFigureOut">
              <a:rPr lang="en-GB" smtClean="0"/>
              <a:t>11/10/2024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2332741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7886F82-3660-44E7-A844-62B95D2A090A}" type="datetimeFigureOut">
              <a:rPr lang="en-GB" smtClean="0"/>
              <a:t>11/10/2024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1971657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7886F82-3660-44E7-A844-62B95D2A090A}" type="datetimeFigureOut">
              <a:rPr lang="en-GB" smtClean="0"/>
              <a:t>11/10/2024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2275973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7886F82-3660-44E7-A844-62B95D2A090A}" type="datetimeFigureOut">
              <a:rPr lang="en-GB" smtClean="0"/>
              <a:t>11/10/2024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723908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886F82-3660-44E7-A844-62B95D2A090A}" type="datetimeFigureOut">
              <a:rPr lang="en-GB" smtClean="0"/>
              <a:t>11/10/2024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154571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886F82-3660-44E7-A844-62B95D2A090A}" type="datetimeFigureOut">
              <a:rPr lang="en-GB" smtClean="0"/>
              <a:t>11/10/2024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3507580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886F82-3660-44E7-A844-62B95D2A090A}" type="datetimeFigureOut">
              <a:rPr lang="en-GB" smtClean="0"/>
              <a:t>11/10/2024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762038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886F82-3660-44E7-A844-62B95D2A090A}" type="datetimeFigureOut">
              <a:rPr lang="en-GB" smtClean="0"/>
              <a:t>11/10/2024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3700259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886F82-3660-44E7-A844-62B95D2A090A}" type="datetimeFigureOut">
              <a:rPr lang="en-GB" smtClean="0"/>
              <a:t>11/10/2024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250624-9224-402B-AC3A-DFF945BDB792}" type="slidenum">
              <a:rPr lang="en-GB" smtClean="0"/>
              <a:t>‹#›</a:t>
            </a:fld>
            <a:endParaRPr lang="en-GB"/>
          </a:p>
        </p:txBody>
      </p:sp>
    </p:spTree>
    <p:extLst>
      <p:ext uri="{BB962C8B-B14F-4D97-AF65-F5344CB8AC3E}">
        <p14:creationId xmlns:p14="http://schemas.microsoft.com/office/powerpoint/2010/main" val="666212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6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886F82-3660-44E7-A844-62B95D2A090A}" type="datetimeFigureOut">
              <a:rPr lang="en-GB" smtClean="0"/>
              <a:t>11/10/2024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250624-9224-402B-AC3A-DFF945BDB792}" type="slidenum">
              <a:rPr lang="en-GB" smtClean="0"/>
              <a:t>‹#›</a:t>
            </a:fld>
            <a:endParaRPr lang="en-GB"/>
          </a:p>
        </p:txBody>
      </p:sp>
    </p:spTree>
    <p:extLst>
      <p:ext uri="{BB962C8B-B14F-4D97-AF65-F5344CB8AC3E}">
        <p14:creationId xmlns:p14="http://schemas.microsoft.com/office/powerpoint/2010/main" val="3302551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video" Target="https://www.youtube.com/embed/FJ7cnqNoCGY" TargetMode="External"/><Relationship Id="rId5" Type="http://schemas.openxmlformats.org/officeDocument/2006/relationships/image" Target="../media/image6.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4.xml"/><Relationship Id="rId1" Type="http://schemas.openxmlformats.org/officeDocument/2006/relationships/video" Target="https://www.youtube.com/embed/zafiGBrFkRM" TargetMode="Externa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6.png"/><Relationship Id="rId2" Type="http://schemas.openxmlformats.org/officeDocument/2006/relationships/video" Target="https://www.youtube.com/embed/VBoQgs3rsNw" TargetMode="External"/><Relationship Id="rId1" Type="http://schemas.openxmlformats.org/officeDocument/2006/relationships/video" Target="https://www.youtube.com/embed/RMUpRKKPSNA" TargetMode="Externa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video" Target="https://www.youtube.com/embed/7lATqHPfGo4" TargetMode="Externa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video" Target="https://www.youtube.com/embed/vulIeXCN9So" TargetMode="External"/><Relationship Id="rId6" Type="http://schemas.openxmlformats.org/officeDocument/2006/relationships/image" Target="../media/image6.png"/><Relationship Id="rId5" Type="http://schemas.openxmlformats.org/officeDocument/2006/relationships/hyperlink" Target="http://www.primaryresources.co.uk/english/pdfs/clivecloze.pdf" TargetMode="External"/><Relationship Id="rId4" Type="http://schemas.openxmlformats.org/officeDocument/2006/relationships/hyperlink" Target="https://www.youtube.com/watch?v=vulIeXCN9So"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dyslexiaaction.org.uk/page/about-dyslexia-0" TargetMode="External"/><Relationship Id="rId2" Type="http://schemas.openxmlformats.org/officeDocument/2006/relationships/hyperlink" Target="http://www.dyslexiaaction.org.uk/files/dyslexiaaction/what-works-5th-edition.pdf" TargetMode="External"/><Relationship Id="rId1" Type="http://schemas.openxmlformats.org/officeDocument/2006/relationships/slideLayout" Target="../slideLayouts/slideLayout2.xml"/><Relationship Id="rId5" Type="http://schemas.openxmlformats.org/officeDocument/2006/relationships/hyperlink" Target="http://www.interventionsforliteracy.org.uk/assets/documents/2014/SPLD_S3_Final.pdf" TargetMode="External"/><Relationship Id="rId4" Type="http://schemas.openxmlformats.org/officeDocument/2006/relationships/hyperlink" Target="http://www.interventionsforliteracy.org.uk/assets/Rose-Report.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1556793"/>
            <a:ext cx="7772400" cy="2043658"/>
          </a:xfrm>
        </p:spPr>
        <p:txBody>
          <a:bodyPr>
            <a:normAutofit fontScale="90000"/>
          </a:bodyPr>
          <a:lstStyle/>
          <a:p>
            <a:r>
              <a:rPr lang="en-GB" b="1" dirty="0"/>
              <a:t>ECES5006/C</a:t>
            </a:r>
            <a:br>
              <a:rPr lang="en-GB" dirty="0"/>
            </a:br>
            <a:br>
              <a:rPr lang="en-GB" dirty="0"/>
            </a:br>
            <a:r>
              <a:rPr lang="en-GB" sz="4000" b="1" dirty="0"/>
              <a:t>All Means All </a:t>
            </a:r>
            <a:br>
              <a:rPr lang="en-GB" sz="4000" b="1" dirty="0"/>
            </a:br>
            <a:r>
              <a:rPr lang="en-GB" sz="3600" b="1" dirty="0"/>
              <a:t>Mae </a:t>
            </a:r>
            <a:r>
              <a:rPr lang="en-GB" sz="3600" b="1" dirty="0" err="1"/>
              <a:t>Pawb</a:t>
            </a:r>
            <a:r>
              <a:rPr lang="en-GB" sz="3600" b="1" dirty="0"/>
              <a:t> </a:t>
            </a:r>
            <a:r>
              <a:rPr lang="en-GB" sz="3600" b="1" dirty="0" err="1"/>
              <a:t>yn</a:t>
            </a:r>
            <a:r>
              <a:rPr lang="en-GB" sz="3600" b="1" dirty="0"/>
              <a:t> </a:t>
            </a:r>
            <a:r>
              <a:rPr lang="en-GB" sz="3600" b="1" dirty="0" err="1"/>
              <a:t>golygu</a:t>
            </a:r>
            <a:r>
              <a:rPr lang="en-GB" sz="3600" b="1" dirty="0"/>
              <a:t> </a:t>
            </a:r>
            <a:r>
              <a:rPr lang="en-GB" sz="3600" b="1" dirty="0" err="1"/>
              <a:t>Pawb</a:t>
            </a:r>
            <a:endParaRPr lang="en-GB" sz="3600" b="1" dirty="0"/>
          </a:p>
        </p:txBody>
      </p:sp>
      <p:sp>
        <p:nvSpPr>
          <p:cNvPr id="3" name="Subtitle 2"/>
          <p:cNvSpPr>
            <a:spLocks noGrp="1"/>
          </p:cNvSpPr>
          <p:nvPr>
            <p:ph type="subTitle" idx="1"/>
          </p:nvPr>
        </p:nvSpPr>
        <p:spPr/>
        <p:txBody>
          <a:bodyPr>
            <a:normAutofit/>
          </a:bodyPr>
          <a:lstStyle/>
          <a:p>
            <a:endParaRPr lang="en-GB" dirty="0"/>
          </a:p>
          <a:p>
            <a:r>
              <a:rPr lang="en-GB" b="1" dirty="0"/>
              <a:t>Sesiwn 6b / Session 6b </a:t>
            </a:r>
          </a:p>
          <a:p>
            <a:endParaRPr lang="en-GB" dirty="0"/>
          </a:p>
        </p:txBody>
      </p:sp>
      <p:pic>
        <p:nvPicPr>
          <p:cNvPr id="4" name="Picture 3" descr="A Mercury Retrograde Cocktail of Confusion – An Upturned Soul"/>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013770">
            <a:off x="952746" y="1076080"/>
            <a:ext cx="2213876" cy="2213876"/>
          </a:xfrm>
          <a:prstGeom prst="rect">
            <a:avLst/>
          </a:prstGeom>
          <a:effectLst>
            <a:glow rad="127000">
              <a:schemeClr val="bg1"/>
            </a:glow>
            <a:softEdge rad="114300"/>
          </a:effectLst>
        </p:spPr>
      </p:pic>
      <p:pic>
        <p:nvPicPr>
          <p:cNvPr id="5" name="Picture 4" descr="~Twinkle Teaches~: What's Dy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26017">
            <a:off x="9145546" y="908404"/>
            <a:ext cx="1876040" cy="3148599"/>
          </a:xfrm>
          <a:prstGeom prst="rect">
            <a:avLst/>
          </a:prstGeom>
          <a:effectLst>
            <a:glow rad="127000">
              <a:schemeClr val="bg1"/>
            </a:glow>
            <a:softEdge rad="101600"/>
          </a:effectLst>
        </p:spPr>
      </p:pic>
    </p:spTree>
    <p:extLst>
      <p:ext uri="{BB962C8B-B14F-4D97-AF65-F5344CB8AC3E}">
        <p14:creationId xmlns:p14="http://schemas.microsoft.com/office/powerpoint/2010/main" val="60076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5148" y="279741"/>
            <a:ext cx="10515600" cy="1325563"/>
          </a:xfrm>
        </p:spPr>
        <p:txBody>
          <a:bodyPr/>
          <a:lstStyle/>
          <a:p>
            <a:r>
              <a:rPr lang="en-GB" b="1" dirty="0" err="1"/>
              <a:t>Llythrennedd</a:t>
            </a:r>
            <a:br>
              <a:rPr lang="en-GB" b="1" dirty="0"/>
            </a:br>
            <a:r>
              <a:rPr lang="en-GB" b="1" dirty="0"/>
              <a:t>Literacy </a:t>
            </a:r>
          </a:p>
        </p:txBody>
      </p:sp>
      <p:sp>
        <p:nvSpPr>
          <p:cNvPr id="3" name="Content Placeholder 2"/>
          <p:cNvSpPr>
            <a:spLocks noGrp="1"/>
          </p:cNvSpPr>
          <p:nvPr>
            <p:ph sz="half" idx="1"/>
          </p:nvPr>
        </p:nvSpPr>
        <p:spPr>
          <a:solidFill>
            <a:srgbClr val="FFCCFF">
              <a:alpha val="0"/>
            </a:srgbClr>
          </a:solidFill>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dirty="0"/>
              <a:t>“Literacy is the ability to read, write, speak and listen well. A literate person is able to communicate effectively with others and to understand written information.” (National Literacy Trust, 2012) </a:t>
            </a:r>
          </a:p>
          <a:p>
            <a:r>
              <a:rPr lang="en-GB" dirty="0" err="1"/>
              <a:t>Llawer</a:t>
            </a:r>
            <a:r>
              <a:rPr lang="en-GB" dirty="0"/>
              <a:t> o </a:t>
            </a:r>
            <a:r>
              <a:rPr lang="en-GB" dirty="0" err="1"/>
              <a:t>anghytundeb</a:t>
            </a:r>
            <a:r>
              <a:rPr lang="en-GB" dirty="0"/>
              <a:t> – </a:t>
            </a:r>
            <a:r>
              <a:rPr lang="en-GB" dirty="0" err="1"/>
              <a:t>beth</a:t>
            </a:r>
            <a:r>
              <a:rPr lang="en-GB" dirty="0"/>
              <a:t> </a:t>
            </a:r>
            <a:r>
              <a:rPr lang="en-GB" dirty="0" err="1"/>
              <a:t>yw</a:t>
            </a:r>
            <a:r>
              <a:rPr lang="en-GB" dirty="0"/>
              <a:t> </a:t>
            </a:r>
            <a:r>
              <a:rPr lang="en-GB" dirty="0" err="1"/>
              <a:t>llythrennedd</a:t>
            </a:r>
            <a:r>
              <a:rPr lang="en-GB" dirty="0"/>
              <a:t>? Beth </a:t>
            </a:r>
            <a:r>
              <a:rPr lang="en-GB" dirty="0" err="1"/>
              <a:t>yw</a:t>
            </a:r>
            <a:r>
              <a:rPr lang="en-GB" dirty="0"/>
              <a:t> </a:t>
            </a:r>
            <a:r>
              <a:rPr lang="en-GB" dirty="0" err="1"/>
              <a:t>anllythrennedd</a:t>
            </a:r>
            <a:r>
              <a:rPr lang="en-GB" dirty="0"/>
              <a:t>? </a:t>
            </a:r>
          </a:p>
          <a:p>
            <a:endParaRPr lang="en-GB" dirty="0"/>
          </a:p>
        </p:txBody>
      </p:sp>
      <p:sp>
        <p:nvSpPr>
          <p:cNvPr id="4" name="Content Placeholder 3"/>
          <p:cNvSpPr>
            <a:spLocks noGrp="1"/>
          </p:cNvSpPr>
          <p:nvPr>
            <p:ph sz="half" idx="2"/>
          </p:nvPr>
        </p:nvSpPr>
        <p:spPr>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dirty="0"/>
              <a:t>“</a:t>
            </a:r>
            <a:r>
              <a:rPr lang="en-GB" i="1" dirty="0"/>
              <a:t>Literacy is the ability to read, write, speak and listen well. A literate person is able to communicate effectively with others and to understand written information.” (National Literacy Trust, 2012) </a:t>
            </a:r>
          </a:p>
          <a:p>
            <a:endParaRPr lang="en-GB" i="1" dirty="0"/>
          </a:p>
          <a:p>
            <a:r>
              <a:rPr lang="en-GB" i="1" dirty="0"/>
              <a:t>A contested area – what is literacy? What is illiteracy? When is illiteracy a need? </a:t>
            </a:r>
          </a:p>
        </p:txBody>
      </p:sp>
      <p:pic>
        <p:nvPicPr>
          <p:cNvPr id="5" name="Picture 4" descr="Asking Defining Questions - Excelsior College OW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0610" y="194358"/>
            <a:ext cx="2244495" cy="1496330"/>
          </a:xfrm>
          <a:prstGeom prst="rect">
            <a:avLst/>
          </a:prstGeom>
        </p:spPr>
      </p:pic>
    </p:spTree>
    <p:extLst>
      <p:ext uri="{BB962C8B-B14F-4D97-AF65-F5344CB8AC3E}">
        <p14:creationId xmlns:p14="http://schemas.microsoft.com/office/powerpoint/2010/main" val="816352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0819" y="365123"/>
            <a:ext cx="10515600" cy="1325563"/>
          </a:xfrm>
        </p:spPr>
        <p:txBody>
          <a:bodyPr/>
          <a:lstStyle/>
          <a:p>
            <a:r>
              <a:rPr lang="en-GB" b="1" dirty="0" err="1"/>
              <a:t>Llythrennedd</a:t>
            </a:r>
            <a:br>
              <a:rPr lang="en-GB" b="1" dirty="0"/>
            </a:br>
            <a:r>
              <a:rPr lang="en-GB" b="1" dirty="0"/>
              <a:t>Literacy </a:t>
            </a:r>
          </a:p>
        </p:txBody>
      </p:sp>
      <p:sp>
        <p:nvSpPr>
          <p:cNvPr id="3" name="Content Placeholder 2"/>
          <p:cNvSpPr>
            <a:spLocks noGrp="1"/>
          </p:cNvSpPr>
          <p:nvPr>
            <p:ph sz="half" idx="1"/>
          </p:nvPr>
        </p:nvSpPr>
        <p:spPr>
          <a:solidFill>
            <a:schemeClr val="lt1">
              <a:alpha val="0"/>
            </a:schemeClr>
          </a:solidFill>
        </p:spPr>
        <p:style>
          <a:lnRef idx="2">
            <a:schemeClr val="accent1"/>
          </a:lnRef>
          <a:fillRef idx="1">
            <a:schemeClr val="lt1"/>
          </a:fillRef>
          <a:effectRef idx="0">
            <a:schemeClr val="accent1"/>
          </a:effectRef>
          <a:fontRef idx="minor">
            <a:schemeClr val="dk1"/>
          </a:fontRef>
        </p:style>
        <p:txBody>
          <a:bodyPr/>
          <a:lstStyle/>
          <a:p>
            <a:r>
              <a:rPr lang="en-GB" dirty="0" err="1"/>
              <a:t>Grŵp</a:t>
            </a:r>
            <a:r>
              <a:rPr lang="en-GB" dirty="0"/>
              <a:t> 1 – Beth </a:t>
            </a:r>
            <a:r>
              <a:rPr lang="en-GB" dirty="0" err="1"/>
              <a:t>yw’r</a:t>
            </a:r>
            <a:r>
              <a:rPr lang="en-GB" dirty="0"/>
              <a:t> </a:t>
            </a:r>
            <a:r>
              <a:rPr lang="en-GB" dirty="0" err="1"/>
              <a:t>sgiliau</a:t>
            </a:r>
            <a:r>
              <a:rPr lang="en-GB" dirty="0"/>
              <a:t> </a:t>
            </a:r>
            <a:r>
              <a:rPr lang="en-GB" dirty="0" err="1"/>
              <a:t>sydd</a:t>
            </a:r>
            <a:r>
              <a:rPr lang="en-GB" dirty="0"/>
              <a:t> </a:t>
            </a:r>
            <a:r>
              <a:rPr lang="en-GB" dirty="0" err="1"/>
              <a:t>ynghlwm</a:t>
            </a:r>
            <a:r>
              <a:rPr lang="en-GB" dirty="0"/>
              <a:t> </a:t>
            </a:r>
            <a:r>
              <a:rPr lang="en-GB" dirty="0" err="1"/>
              <a:t>â’r</a:t>
            </a:r>
            <a:r>
              <a:rPr lang="en-GB" dirty="0"/>
              <a:t> broses o </a:t>
            </a:r>
            <a:r>
              <a:rPr lang="en-GB" dirty="0" err="1"/>
              <a:t>ddarllen</a:t>
            </a:r>
            <a:r>
              <a:rPr lang="en-GB" dirty="0"/>
              <a:t>?</a:t>
            </a:r>
          </a:p>
          <a:p>
            <a:r>
              <a:rPr lang="en-GB" dirty="0" err="1"/>
              <a:t>Grŵp</a:t>
            </a:r>
            <a:r>
              <a:rPr lang="en-GB" dirty="0"/>
              <a:t> 2 – Beth </a:t>
            </a:r>
            <a:r>
              <a:rPr lang="en-GB" dirty="0" err="1"/>
              <a:t>yw’r</a:t>
            </a:r>
            <a:r>
              <a:rPr lang="en-GB" dirty="0"/>
              <a:t> </a:t>
            </a:r>
            <a:r>
              <a:rPr lang="en-GB" dirty="0" err="1"/>
              <a:t>sgiliau</a:t>
            </a:r>
            <a:r>
              <a:rPr lang="en-GB" dirty="0"/>
              <a:t> </a:t>
            </a:r>
            <a:r>
              <a:rPr lang="en-GB" dirty="0" err="1"/>
              <a:t>sydd</a:t>
            </a:r>
            <a:r>
              <a:rPr lang="en-GB" dirty="0"/>
              <a:t> </a:t>
            </a:r>
            <a:r>
              <a:rPr lang="en-GB" dirty="0" err="1"/>
              <a:t>ynghlwm</a:t>
            </a:r>
            <a:r>
              <a:rPr lang="en-GB" dirty="0"/>
              <a:t> </a:t>
            </a:r>
            <a:r>
              <a:rPr lang="en-GB" dirty="0" err="1"/>
              <a:t>â’r</a:t>
            </a:r>
            <a:r>
              <a:rPr lang="en-GB" dirty="0"/>
              <a:t> broses o </a:t>
            </a:r>
            <a:r>
              <a:rPr lang="en-GB" dirty="0" err="1"/>
              <a:t>ysgrifennu</a:t>
            </a:r>
            <a:r>
              <a:rPr lang="en-GB" dirty="0"/>
              <a:t>?</a:t>
            </a:r>
          </a:p>
          <a:p>
            <a:pPr lvl="1"/>
            <a:r>
              <a:rPr lang="en-GB" dirty="0" err="1"/>
              <a:t>Meddyliwch</a:t>
            </a:r>
            <a:r>
              <a:rPr lang="en-GB" dirty="0"/>
              <a:t> </a:t>
            </a:r>
            <a:r>
              <a:rPr lang="en-GB" dirty="0" err="1"/>
              <a:t>nôl</a:t>
            </a:r>
            <a:r>
              <a:rPr lang="en-GB" dirty="0"/>
              <a:t> i’r </a:t>
            </a:r>
            <a:r>
              <a:rPr lang="en-GB" dirty="0" err="1"/>
              <a:t>gadwyn</a:t>
            </a:r>
            <a:r>
              <a:rPr lang="en-GB" dirty="0"/>
              <a:t> </a:t>
            </a:r>
            <a:r>
              <a:rPr lang="en-GB" dirty="0" err="1"/>
              <a:t>gyfathrebu</a:t>
            </a:r>
            <a:r>
              <a:rPr lang="en-GB" dirty="0"/>
              <a:t> yn sesiwn 5a. </a:t>
            </a:r>
          </a:p>
          <a:p>
            <a:pPr lvl="1"/>
            <a:r>
              <a:rPr lang="en-GB" dirty="0"/>
              <a:t>Mewn </a:t>
            </a:r>
            <a:r>
              <a:rPr lang="en-GB" dirty="0" err="1"/>
              <a:t>grwpiau</a:t>
            </a:r>
            <a:r>
              <a:rPr lang="en-GB" dirty="0"/>
              <a:t> </a:t>
            </a:r>
            <a:r>
              <a:rPr lang="en-GB" dirty="0" err="1"/>
              <a:t>bach</a:t>
            </a:r>
            <a:r>
              <a:rPr lang="en-GB" dirty="0"/>
              <a:t>, </a:t>
            </a:r>
            <a:r>
              <a:rPr lang="en-GB" dirty="0" err="1"/>
              <a:t>cynlluniwch</a:t>
            </a:r>
            <a:r>
              <a:rPr lang="en-GB" dirty="0"/>
              <a:t> </a:t>
            </a:r>
            <a:r>
              <a:rPr lang="en-GB" dirty="0" err="1"/>
              <a:t>fodel</a:t>
            </a:r>
            <a:r>
              <a:rPr lang="en-GB" dirty="0"/>
              <a:t> </a:t>
            </a:r>
            <a:r>
              <a:rPr lang="en-GB" dirty="0" err="1"/>
              <a:t>tebyg</a:t>
            </a:r>
            <a:r>
              <a:rPr lang="en-GB" dirty="0"/>
              <a:t> sy’n </a:t>
            </a:r>
            <a:r>
              <a:rPr lang="en-GB" dirty="0" err="1"/>
              <a:t>dangos</a:t>
            </a:r>
            <a:r>
              <a:rPr lang="en-GB" dirty="0"/>
              <a:t> y sgiliau </a:t>
            </a:r>
            <a:r>
              <a:rPr lang="en-GB" dirty="0" err="1"/>
              <a:t>angenrheidiol</a:t>
            </a:r>
            <a:r>
              <a:rPr lang="en-GB" dirty="0"/>
              <a:t> </a:t>
            </a:r>
            <a:r>
              <a:rPr lang="en-GB" dirty="0" err="1"/>
              <a:t>ar</a:t>
            </a:r>
            <a:r>
              <a:rPr lang="en-GB" dirty="0"/>
              <a:t> gyfer </a:t>
            </a:r>
            <a:r>
              <a:rPr lang="en-GB" dirty="0" err="1"/>
              <a:t>darllen</a:t>
            </a:r>
            <a:r>
              <a:rPr lang="en-GB" dirty="0"/>
              <a:t>/ysgrifennu. </a:t>
            </a:r>
          </a:p>
        </p:txBody>
      </p:sp>
      <p:sp>
        <p:nvSpPr>
          <p:cNvPr id="4" name="Content Placeholder 3"/>
          <p:cNvSpPr>
            <a:spLocks noGrp="1"/>
          </p:cNvSpPr>
          <p:nvPr>
            <p:ph sz="half" idx="2"/>
          </p:nvPr>
        </p:nvSpPr>
        <p:spPr>
          <a:solidFill>
            <a:schemeClr val="lt1">
              <a:alpha val="0"/>
            </a:schemeClr>
          </a:solidFill>
        </p:spPr>
        <p:style>
          <a:lnRef idx="2">
            <a:schemeClr val="accent2"/>
          </a:lnRef>
          <a:fillRef idx="1">
            <a:schemeClr val="lt1"/>
          </a:fillRef>
          <a:effectRef idx="0">
            <a:schemeClr val="accent2"/>
          </a:effectRef>
          <a:fontRef idx="minor">
            <a:schemeClr val="dk1"/>
          </a:fontRef>
        </p:style>
        <p:txBody>
          <a:bodyPr/>
          <a:lstStyle/>
          <a:p>
            <a:r>
              <a:rPr lang="en-GB" i="1" dirty="0"/>
              <a:t>Group 1 - What does it mean to read?</a:t>
            </a:r>
          </a:p>
          <a:p>
            <a:r>
              <a:rPr lang="en-GB" i="1" dirty="0"/>
              <a:t>Group 2 - What does it mean to write?</a:t>
            </a:r>
          </a:p>
          <a:p>
            <a:pPr lvl="1"/>
            <a:r>
              <a:rPr lang="en-GB" i="1" dirty="0"/>
              <a:t>Think back to the ‘communication chain’ we studied in session 5a. </a:t>
            </a:r>
          </a:p>
          <a:p>
            <a:pPr lvl="1"/>
            <a:r>
              <a:rPr lang="en-GB" i="1" dirty="0"/>
              <a:t>In small groups, design a similar model which reflects the skills needed to read/write.</a:t>
            </a:r>
          </a:p>
          <a:p>
            <a:pPr lvl="1"/>
            <a:endParaRPr lang="en-GB" dirty="0"/>
          </a:p>
        </p:txBody>
      </p:sp>
      <p:pic>
        <p:nvPicPr>
          <p:cNvPr id="5" name="Picture 4" descr="Leerbeleving"/>
          <p:cNvPicPr>
            <a:picLocks noChangeAspect="1"/>
          </p:cNvPicPr>
          <p:nvPr/>
        </p:nvPicPr>
        <p:blipFill rotWithShape="1">
          <a:blip r:embed="rId3" cstate="print">
            <a:extLst>
              <a:ext uri="{28A0092B-C50C-407E-A947-70E740481C1C}">
                <a14:useLocalDpi xmlns:a14="http://schemas.microsoft.com/office/drawing/2010/main" val="0"/>
              </a:ext>
            </a:extLst>
          </a:blip>
          <a:srcRect t="16700"/>
          <a:stretch/>
        </p:blipFill>
        <p:spPr>
          <a:xfrm>
            <a:off x="7617929" y="486364"/>
            <a:ext cx="2290141" cy="1083079"/>
          </a:xfrm>
          <a:prstGeom prst="rect">
            <a:avLst/>
          </a:prstGeom>
        </p:spPr>
      </p:pic>
    </p:spTree>
    <p:extLst>
      <p:ext uri="{BB962C8B-B14F-4D97-AF65-F5344CB8AC3E}">
        <p14:creationId xmlns:p14="http://schemas.microsoft.com/office/powerpoint/2010/main" val="3907574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4195" y="384496"/>
            <a:ext cx="10515600" cy="1325563"/>
          </a:xfrm>
        </p:spPr>
        <p:txBody>
          <a:bodyPr/>
          <a:lstStyle/>
          <a:p>
            <a:r>
              <a:rPr lang="en-GB" b="1" dirty="0" err="1"/>
              <a:t>Achosion</a:t>
            </a:r>
            <a:br>
              <a:rPr lang="en-GB" b="1" dirty="0"/>
            </a:br>
            <a:r>
              <a:rPr lang="en-GB" b="1" dirty="0"/>
              <a:t>Causes </a:t>
            </a:r>
          </a:p>
        </p:txBody>
      </p:sp>
      <p:sp>
        <p:nvSpPr>
          <p:cNvPr id="3" name="Content Placeholder 2"/>
          <p:cNvSpPr>
            <a:spLocks noGrp="1"/>
          </p:cNvSpPr>
          <p:nvPr>
            <p:ph sz="half" idx="1"/>
          </p:nvPr>
        </p:nvSpPr>
        <p:spPr>
          <a:xfrm>
            <a:off x="725078" y="2296824"/>
            <a:ext cx="5181600" cy="3646775"/>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a:bodyPr>
          <a:lstStyle/>
          <a:p>
            <a:r>
              <a:rPr lang="cy-GB" sz="3000" dirty="0"/>
              <a:t>Ga</a:t>
            </a:r>
            <a:r>
              <a:rPr lang="cy-GB" sz="2600" dirty="0"/>
              <a:t>ll anhawster fod yn rhan o anghenion eraill</a:t>
            </a:r>
            <a:endParaRPr lang="cy-GB" sz="3000" dirty="0"/>
          </a:p>
          <a:p>
            <a:r>
              <a:rPr lang="cy-GB" sz="2600" dirty="0"/>
              <a:t>Nid yw ymchwilwyr yn gytûn ynglŷn â beth sy’n ‘achosi’ anawsterau. </a:t>
            </a:r>
          </a:p>
          <a:p>
            <a:r>
              <a:rPr lang="cy-GB" sz="2600" dirty="0"/>
              <a:t>Dadlau rhai ei fod yn amhosib gwahaniaethu rhwng ‘anawsterau llythrennedd’ a ‘dyslecsia’. </a:t>
            </a:r>
          </a:p>
          <a:p>
            <a:endParaRPr lang="cy-GB" dirty="0"/>
          </a:p>
          <a:p>
            <a:endParaRPr lang="en-GB" dirty="0"/>
          </a:p>
        </p:txBody>
      </p:sp>
      <p:sp>
        <p:nvSpPr>
          <p:cNvPr id="4" name="Content Placeholder 3"/>
          <p:cNvSpPr>
            <a:spLocks noGrp="1"/>
          </p:cNvSpPr>
          <p:nvPr>
            <p:ph sz="half" idx="2"/>
          </p:nvPr>
        </p:nvSpPr>
        <p:spPr>
          <a:xfrm>
            <a:off x="6403855" y="2296824"/>
            <a:ext cx="5181600" cy="3723010"/>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en-GB" sz="2400" i="1" dirty="0"/>
              <a:t>Literacy difficulties may arise from other additional learning needs.</a:t>
            </a:r>
          </a:p>
          <a:p>
            <a:r>
              <a:rPr lang="en-GB" sz="2400" i="1" dirty="0"/>
              <a:t>What ‘causes’ literacy difficulties is a contested area of debate.</a:t>
            </a:r>
          </a:p>
          <a:p>
            <a:r>
              <a:rPr lang="en-GB" sz="2400" i="1" dirty="0"/>
              <a:t>Some people argue that it is difficult to distinguish ‘literacy difficulties’ from ‘dyslexia’ </a:t>
            </a:r>
          </a:p>
          <a:p>
            <a:pPr marL="0" indent="0" algn="r">
              <a:buNone/>
            </a:pPr>
            <a:r>
              <a:rPr lang="en-GB" sz="2200" dirty="0"/>
              <a:t>(Crombie, 2016 in Peer and Reid, 2016) </a:t>
            </a:r>
          </a:p>
        </p:txBody>
      </p:sp>
      <p:pic>
        <p:nvPicPr>
          <p:cNvPr id="5" name="Picture 4" descr="Child Reading | cheerfulmonk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3441" y="268930"/>
            <a:ext cx="1457004" cy="1556694"/>
          </a:xfrm>
          <a:prstGeom prst="rect">
            <a:avLst/>
          </a:prstGeom>
        </p:spPr>
      </p:pic>
    </p:spTree>
    <p:extLst>
      <p:ext uri="{BB962C8B-B14F-4D97-AF65-F5344CB8AC3E}">
        <p14:creationId xmlns:p14="http://schemas.microsoft.com/office/powerpoint/2010/main" val="1415520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7248" y="317028"/>
            <a:ext cx="10515600" cy="1325563"/>
          </a:xfrm>
        </p:spPr>
        <p:txBody>
          <a:bodyPr/>
          <a:lstStyle/>
          <a:p>
            <a:r>
              <a:rPr lang="en-GB" b="1" dirty="0" err="1"/>
              <a:t>Dyslecsia</a:t>
            </a:r>
            <a:br>
              <a:rPr lang="en-GB" b="1" dirty="0"/>
            </a:br>
            <a:r>
              <a:rPr lang="en-GB" b="1" dirty="0"/>
              <a:t>Dyslexia </a:t>
            </a:r>
          </a:p>
        </p:txBody>
      </p:sp>
      <p:sp>
        <p:nvSpPr>
          <p:cNvPr id="3" name="Content Placeholder 2"/>
          <p:cNvSpPr>
            <a:spLocks noGrp="1"/>
          </p:cNvSpPr>
          <p:nvPr>
            <p:ph sz="half" idx="1"/>
          </p:nvPr>
        </p:nvSpPr>
        <p:spPr>
          <a:xfrm>
            <a:off x="574250" y="2004734"/>
            <a:ext cx="5181600" cy="4351338"/>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lstStyle/>
          <a:p>
            <a:r>
              <a:rPr lang="en-GB" dirty="0" err="1"/>
              <a:t>Anhawster</a:t>
            </a:r>
            <a:r>
              <a:rPr lang="en-GB" dirty="0"/>
              <a:t> </a:t>
            </a:r>
            <a:r>
              <a:rPr lang="en-GB" dirty="0" err="1"/>
              <a:t>dysgu</a:t>
            </a:r>
            <a:r>
              <a:rPr lang="en-GB" dirty="0"/>
              <a:t> </a:t>
            </a:r>
            <a:r>
              <a:rPr lang="en-GB" dirty="0" err="1"/>
              <a:t>penodol</a:t>
            </a:r>
            <a:r>
              <a:rPr lang="en-GB" dirty="0"/>
              <a:t> </a:t>
            </a:r>
            <a:r>
              <a:rPr lang="en-GB" dirty="0" err="1"/>
              <a:t>sy’n</a:t>
            </a:r>
            <a:r>
              <a:rPr lang="en-GB" dirty="0"/>
              <a:t> </a:t>
            </a:r>
            <a:r>
              <a:rPr lang="en-GB" dirty="0" err="1"/>
              <a:t>effeithio</a:t>
            </a:r>
            <a:r>
              <a:rPr lang="en-GB" dirty="0"/>
              <a:t> </a:t>
            </a:r>
            <a:r>
              <a:rPr lang="en-GB" dirty="0" err="1"/>
              <a:t>ar</a:t>
            </a:r>
            <a:r>
              <a:rPr lang="en-GB" dirty="0"/>
              <a:t> y </a:t>
            </a:r>
            <a:r>
              <a:rPr lang="en-GB" dirty="0" err="1"/>
              <a:t>gallu</a:t>
            </a:r>
            <a:r>
              <a:rPr lang="en-GB" dirty="0"/>
              <a:t> </a:t>
            </a:r>
            <a:r>
              <a:rPr lang="en-GB" dirty="0" err="1"/>
              <a:t>i</a:t>
            </a:r>
            <a:r>
              <a:rPr lang="en-GB" dirty="0"/>
              <a:t> </a:t>
            </a:r>
            <a:r>
              <a:rPr lang="en-GB" dirty="0" err="1"/>
              <a:t>ddarllen</a:t>
            </a:r>
            <a:r>
              <a:rPr lang="en-GB" dirty="0"/>
              <a:t> a </a:t>
            </a:r>
            <a:r>
              <a:rPr lang="en-GB" dirty="0" err="1"/>
              <a:t>sillafu</a:t>
            </a:r>
            <a:endParaRPr lang="en-GB" dirty="0"/>
          </a:p>
          <a:p>
            <a:r>
              <a:rPr lang="en-GB" dirty="0" err="1"/>
              <a:t>Effeithio</a:t>
            </a:r>
            <a:r>
              <a:rPr lang="en-GB" dirty="0"/>
              <a:t> </a:t>
            </a:r>
            <a:r>
              <a:rPr lang="en-GB" dirty="0" err="1"/>
              <a:t>tua</a:t>
            </a:r>
            <a:r>
              <a:rPr lang="en-GB" dirty="0"/>
              <a:t> 1 </a:t>
            </a:r>
            <a:r>
              <a:rPr lang="en-GB" dirty="0" err="1"/>
              <a:t>ymhob</a:t>
            </a:r>
            <a:r>
              <a:rPr lang="en-GB" dirty="0"/>
              <a:t> 10 person</a:t>
            </a:r>
          </a:p>
          <a:p>
            <a:r>
              <a:rPr lang="en-GB" dirty="0" err="1"/>
              <a:t>Efallai</a:t>
            </a:r>
            <a:r>
              <a:rPr lang="en-GB" dirty="0"/>
              <a:t> </a:t>
            </a:r>
            <a:r>
              <a:rPr lang="en-GB" dirty="0" err="1"/>
              <a:t>ei</a:t>
            </a:r>
            <a:r>
              <a:rPr lang="en-GB" dirty="0"/>
              <a:t> </a:t>
            </a:r>
            <a:r>
              <a:rPr lang="en-GB" dirty="0" err="1"/>
              <a:t>fod</a:t>
            </a:r>
            <a:r>
              <a:rPr lang="en-GB" dirty="0"/>
              <a:t> </a:t>
            </a:r>
            <a:r>
              <a:rPr lang="en-GB" dirty="0" err="1"/>
              <a:t>yn</a:t>
            </a:r>
            <a:r>
              <a:rPr lang="en-GB" dirty="0"/>
              <a:t> </a:t>
            </a:r>
            <a:r>
              <a:rPr lang="en-GB" dirty="0" err="1"/>
              <a:t>etifeddol</a:t>
            </a:r>
            <a:endParaRPr lang="en-GB" dirty="0"/>
          </a:p>
          <a:p>
            <a:r>
              <a:rPr lang="en-GB" dirty="0" err="1"/>
              <a:t>Defnyddiol</a:t>
            </a:r>
            <a:r>
              <a:rPr lang="en-GB" dirty="0"/>
              <a:t> </a:t>
            </a:r>
            <a:r>
              <a:rPr lang="en-GB" dirty="0" err="1"/>
              <a:t>i</a:t>
            </a:r>
            <a:r>
              <a:rPr lang="en-GB" dirty="0"/>
              <a:t> </a:t>
            </a:r>
            <a:r>
              <a:rPr lang="en-GB" dirty="0" err="1"/>
              <a:t>feddwl</a:t>
            </a:r>
            <a:r>
              <a:rPr lang="en-GB" dirty="0"/>
              <a:t> am </a:t>
            </a:r>
            <a:r>
              <a:rPr lang="en-GB" dirty="0" err="1"/>
              <a:t>gontinwwm</a:t>
            </a:r>
            <a:r>
              <a:rPr lang="en-GB" dirty="0"/>
              <a:t> o </a:t>
            </a:r>
            <a:r>
              <a:rPr lang="en-GB" dirty="0" err="1"/>
              <a:t>ddifrifoldeb</a:t>
            </a:r>
            <a:r>
              <a:rPr lang="en-GB" dirty="0"/>
              <a:t> o </a:t>
            </a:r>
            <a:r>
              <a:rPr lang="en-GB" dirty="0" err="1"/>
              <a:t>ysgafn</a:t>
            </a:r>
            <a:r>
              <a:rPr lang="en-GB" dirty="0"/>
              <a:t> </a:t>
            </a:r>
            <a:r>
              <a:rPr lang="en-GB" dirty="0" err="1"/>
              <a:t>i</a:t>
            </a:r>
            <a:r>
              <a:rPr lang="en-GB" dirty="0"/>
              <a:t> </a:t>
            </a:r>
            <a:r>
              <a:rPr lang="en-GB" dirty="0" err="1"/>
              <a:t>ddwys</a:t>
            </a:r>
            <a:endParaRPr lang="en-GB" dirty="0"/>
          </a:p>
          <a:p>
            <a:pPr marL="0" indent="0" algn="r">
              <a:buNone/>
            </a:pPr>
            <a:r>
              <a:rPr lang="en-GB" dirty="0"/>
              <a:t>Dyslexia Action, N.D </a:t>
            </a:r>
          </a:p>
          <a:p>
            <a:pPr marL="0" indent="0" algn="r">
              <a:buNone/>
            </a:pPr>
            <a:endParaRPr lang="en-GB" dirty="0"/>
          </a:p>
        </p:txBody>
      </p:sp>
      <p:sp>
        <p:nvSpPr>
          <p:cNvPr id="4" name="Content Placeholder 3"/>
          <p:cNvSpPr>
            <a:spLocks noGrp="1"/>
          </p:cNvSpPr>
          <p:nvPr>
            <p:ph sz="half" idx="2"/>
          </p:nvPr>
        </p:nvSpPr>
        <p:spPr>
          <a:xfrm>
            <a:off x="6419935" y="2004734"/>
            <a:ext cx="5181600" cy="4351338"/>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lstStyle/>
          <a:p>
            <a:r>
              <a:rPr lang="en-GB" i="1" dirty="0"/>
              <a:t>A specific learning difficulty which affects the ability to learn to read and spell </a:t>
            </a:r>
          </a:p>
          <a:p>
            <a:r>
              <a:rPr lang="en-GB" i="1" dirty="0"/>
              <a:t>An estimated 1 in 10 are affected by dyslexia </a:t>
            </a:r>
          </a:p>
          <a:p>
            <a:r>
              <a:rPr lang="en-GB" i="1" dirty="0"/>
              <a:t>May be hereditary </a:t>
            </a:r>
          </a:p>
          <a:p>
            <a:r>
              <a:rPr lang="en-GB" i="1" dirty="0"/>
              <a:t>Useful to consider a ‘continuum’ from mild to severe </a:t>
            </a:r>
          </a:p>
          <a:p>
            <a:pPr marL="0" indent="0" algn="r">
              <a:buNone/>
            </a:pPr>
            <a:r>
              <a:rPr lang="en-GB" dirty="0"/>
              <a:t>Dyslexia Action, N.D </a:t>
            </a:r>
          </a:p>
        </p:txBody>
      </p:sp>
      <p:pic>
        <p:nvPicPr>
          <p:cNvPr id="5" name="Picture 4" descr="Child Reading | cheerfulmonk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2233" y="201463"/>
            <a:ext cx="1457004" cy="1556694"/>
          </a:xfrm>
          <a:prstGeom prst="rect">
            <a:avLst/>
          </a:prstGeom>
        </p:spPr>
      </p:pic>
    </p:spTree>
    <p:extLst>
      <p:ext uri="{BB962C8B-B14F-4D97-AF65-F5344CB8AC3E}">
        <p14:creationId xmlns:p14="http://schemas.microsoft.com/office/powerpoint/2010/main" val="439355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6356" y="355698"/>
            <a:ext cx="10515600" cy="1325563"/>
          </a:xfrm>
        </p:spPr>
        <p:txBody>
          <a:bodyPr/>
          <a:lstStyle/>
          <a:p>
            <a:r>
              <a:rPr lang="en-GB" b="1" dirty="0" err="1"/>
              <a:t>Dyslecsia</a:t>
            </a:r>
            <a:br>
              <a:rPr lang="en-GB" b="1" dirty="0"/>
            </a:br>
            <a:r>
              <a:rPr lang="en-GB" b="1" dirty="0"/>
              <a:t>Dyslexia </a:t>
            </a:r>
          </a:p>
        </p:txBody>
      </p:sp>
      <p:sp>
        <p:nvSpPr>
          <p:cNvPr id="3" name="Content Placeholder 2"/>
          <p:cNvSpPr>
            <a:spLocks noGrp="1"/>
          </p:cNvSpPr>
          <p:nvPr>
            <p:ph sz="half" idx="1"/>
          </p:nvPr>
        </p:nvSpPr>
        <p:spPr>
          <a:xfrm>
            <a:off x="339365" y="1809947"/>
            <a:ext cx="5605021" cy="4864230"/>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r>
              <a:rPr lang="en-GB" dirty="0"/>
              <a:t>Beth </a:t>
            </a:r>
            <a:r>
              <a:rPr lang="en-GB" dirty="0" err="1"/>
              <a:t>yn</a:t>
            </a:r>
            <a:r>
              <a:rPr lang="en-GB" dirty="0"/>
              <a:t> union </a:t>
            </a:r>
            <a:r>
              <a:rPr lang="en-GB" dirty="0" err="1"/>
              <a:t>yw</a:t>
            </a:r>
            <a:r>
              <a:rPr lang="en-GB" dirty="0"/>
              <a:t> </a:t>
            </a:r>
            <a:r>
              <a:rPr lang="en-GB" dirty="0" err="1"/>
              <a:t>dyslecsia</a:t>
            </a:r>
            <a:r>
              <a:rPr lang="en-GB" dirty="0"/>
              <a:t>?</a:t>
            </a:r>
          </a:p>
          <a:p>
            <a:pPr lvl="1"/>
            <a:r>
              <a:rPr lang="en-GB" dirty="0"/>
              <a:t>Does neb </a:t>
            </a:r>
            <a:r>
              <a:rPr lang="en-GB" dirty="0" err="1"/>
              <a:t>yn</a:t>
            </a:r>
            <a:r>
              <a:rPr lang="en-GB" dirty="0"/>
              <a:t> </a:t>
            </a:r>
            <a:r>
              <a:rPr lang="en-GB" dirty="0" err="1"/>
              <a:t>gytûn</a:t>
            </a:r>
            <a:r>
              <a:rPr lang="en-GB" dirty="0"/>
              <a:t> </a:t>
            </a:r>
            <a:r>
              <a:rPr lang="en-GB" dirty="0" err="1"/>
              <a:t>eto</a:t>
            </a:r>
            <a:r>
              <a:rPr lang="en-GB" dirty="0"/>
              <a:t>! </a:t>
            </a:r>
          </a:p>
          <a:p>
            <a:endParaRPr lang="en-GB" dirty="0"/>
          </a:p>
          <a:p>
            <a:endParaRPr lang="en-GB" dirty="0"/>
          </a:p>
          <a:p>
            <a:endParaRPr lang="en-GB" dirty="0"/>
          </a:p>
          <a:p>
            <a:endParaRPr lang="en-GB" dirty="0"/>
          </a:p>
          <a:p>
            <a:r>
              <a:rPr lang="en-GB" dirty="0" err="1"/>
              <a:t>Damcaniaeth</a:t>
            </a:r>
            <a:r>
              <a:rPr lang="en-GB" dirty="0"/>
              <a:t> Frith – ‘Causal Modelling’</a:t>
            </a:r>
          </a:p>
          <a:p>
            <a:pPr lvl="1"/>
            <a:r>
              <a:rPr lang="en-GB" dirty="0" err="1"/>
              <a:t>Biolegol</a:t>
            </a:r>
            <a:endParaRPr lang="en-GB" dirty="0"/>
          </a:p>
          <a:p>
            <a:pPr lvl="1"/>
            <a:r>
              <a:rPr lang="en-GB" dirty="0" err="1"/>
              <a:t>Deallusol</a:t>
            </a:r>
            <a:r>
              <a:rPr lang="en-GB" dirty="0"/>
              <a:t> </a:t>
            </a:r>
          </a:p>
          <a:p>
            <a:pPr lvl="1"/>
            <a:r>
              <a:rPr lang="en-GB" dirty="0" err="1"/>
              <a:t>Ymddygiadol</a:t>
            </a:r>
            <a:r>
              <a:rPr lang="en-GB" dirty="0"/>
              <a:t> </a:t>
            </a:r>
          </a:p>
          <a:p>
            <a:pPr marL="0" indent="0" algn="r">
              <a:buNone/>
            </a:pPr>
            <a:r>
              <a:rPr lang="en-GB" sz="2000" dirty="0"/>
              <a:t>(Frith </a:t>
            </a:r>
            <a:r>
              <a:rPr lang="en-GB" sz="2000" dirty="0" err="1"/>
              <a:t>yn</a:t>
            </a:r>
            <a:r>
              <a:rPr lang="en-GB" sz="2000" dirty="0"/>
              <a:t> Reid a </a:t>
            </a:r>
            <a:r>
              <a:rPr lang="en-GB" sz="2000" dirty="0" err="1"/>
              <a:t>Wearmouth</a:t>
            </a:r>
            <a:r>
              <a:rPr lang="en-GB" sz="2000" dirty="0"/>
              <a:t>, 2002) </a:t>
            </a:r>
          </a:p>
          <a:p>
            <a:endParaRPr lang="en-GB" dirty="0"/>
          </a:p>
        </p:txBody>
      </p:sp>
      <p:sp>
        <p:nvSpPr>
          <p:cNvPr id="4" name="Content Placeholder 3"/>
          <p:cNvSpPr>
            <a:spLocks noGrp="1"/>
          </p:cNvSpPr>
          <p:nvPr>
            <p:ph sz="half" idx="2"/>
          </p:nvPr>
        </p:nvSpPr>
        <p:spPr>
          <a:xfrm>
            <a:off x="6250252" y="1809947"/>
            <a:ext cx="5684082" cy="4864230"/>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n-GB" i="1" dirty="0"/>
              <a:t>What exactly is dyslexia…? </a:t>
            </a:r>
          </a:p>
          <a:p>
            <a:pPr lvl="1"/>
            <a:r>
              <a:rPr lang="en-GB" i="1" dirty="0"/>
              <a:t>No-one quite agrees yet!</a:t>
            </a:r>
          </a:p>
          <a:p>
            <a:pPr lvl="1"/>
            <a:endParaRPr lang="en-GB" i="1" dirty="0"/>
          </a:p>
          <a:p>
            <a:pPr lvl="1"/>
            <a:endParaRPr lang="en-GB" i="1" dirty="0"/>
          </a:p>
          <a:p>
            <a:pPr lvl="1"/>
            <a:endParaRPr lang="en-GB" i="1" dirty="0"/>
          </a:p>
          <a:p>
            <a:pPr lvl="1"/>
            <a:endParaRPr lang="en-GB" i="1" dirty="0"/>
          </a:p>
          <a:p>
            <a:pPr lvl="1"/>
            <a:endParaRPr lang="en-GB" i="1" dirty="0"/>
          </a:p>
          <a:p>
            <a:pPr marL="457200" lvl="1" indent="0">
              <a:buNone/>
            </a:pPr>
            <a:endParaRPr lang="en-GB" i="1" dirty="0"/>
          </a:p>
          <a:p>
            <a:r>
              <a:rPr lang="en-GB" i="1" dirty="0"/>
              <a:t>Frith’s Causal Modelling Theory</a:t>
            </a:r>
          </a:p>
          <a:p>
            <a:pPr lvl="1"/>
            <a:r>
              <a:rPr lang="en-GB" i="1" dirty="0"/>
              <a:t>Biological </a:t>
            </a:r>
          </a:p>
          <a:p>
            <a:pPr lvl="1"/>
            <a:r>
              <a:rPr lang="en-GB" i="1" dirty="0"/>
              <a:t>Cognitive</a:t>
            </a:r>
          </a:p>
          <a:p>
            <a:pPr lvl="1"/>
            <a:r>
              <a:rPr lang="en-GB" i="1" dirty="0"/>
              <a:t>Behavioural </a:t>
            </a:r>
          </a:p>
          <a:p>
            <a:pPr marL="457200" lvl="1" indent="0" algn="r">
              <a:buNone/>
            </a:pPr>
            <a:r>
              <a:rPr lang="en-GB" sz="2000" dirty="0"/>
              <a:t>(Frith in Reid and </a:t>
            </a:r>
            <a:r>
              <a:rPr lang="en-GB" sz="2000" dirty="0" err="1"/>
              <a:t>Wearmouth</a:t>
            </a:r>
            <a:r>
              <a:rPr lang="en-GB" sz="2000" dirty="0"/>
              <a:t>, 2002) </a:t>
            </a:r>
          </a:p>
          <a:p>
            <a:pPr lvl="1"/>
            <a:endParaRPr lang="en-GB" dirty="0"/>
          </a:p>
        </p:txBody>
      </p:sp>
      <p:pic>
        <p:nvPicPr>
          <p:cNvPr id="5" name="Picture 4" descr="Child Reading | cheerfulmonk | Flick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12550" y="124567"/>
            <a:ext cx="1457004" cy="1556694"/>
          </a:xfrm>
          <a:prstGeom prst="rect">
            <a:avLst/>
          </a:prstGeom>
        </p:spPr>
      </p:pic>
      <p:pic>
        <p:nvPicPr>
          <p:cNvPr id="6" name="FJ7cnqNoCGY"/>
          <p:cNvPicPr>
            <a:picLocks noRot="1" noChangeAspect="1"/>
          </p:cNvPicPr>
          <p:nvPr>
            <a:videoFile r:link="rId1"/>
          </p:nvPr>
        </p:nvPicPr>
        <p:blipFill>
          <a:blip r:embed="rId5"/>
          <a:stretch>
            <a:fillRect/>
          </a:stretch>
        </p:blipFill>
        <p:spPr>
          <a:xfrm>
            <a:off x="7550870" y="2647165"/>
            <a:ext cx="2889597" cy="1625398"/>
          </a:xfrm>
          <a:prstGeom prst="rect">
            <a:avLst/>
          </a:prstGeom>
        </p:spPr>
      </p:pic>
      <p:pic>
        <p:nvPicPr>
          <p:cNvPr id="7" name="FJ7cnqNoCGY"/>
          <p:cNvPicPr>
            <a:picLocks noRot="1" noChangeAspect="1"/>
          </p:cNvPicPr>
          <p:nvPr>
            <a:videoFile r:link="rId1"/>
          </p:nvPr>
        </p:nvPicPr>
        <p:blipFill>
          <a:blip r:embed="rId5"/>
          <a:stretch>
            <a:fillRect/>
          </a:stretch>
        </p:blipFill>
        <p:spPr>
          <a:xfrm>
            <a:off x="1980677" y="2647165"/>
            <a:ext cx="2889596" cy="1625398"/>
          </a:xfrm>
          <a:prstGeom prst="rect">
            <a:avLst/>
          </a:prstGeom>
        </p:spPr>
      </p:pic>
    </p:spTree>
    <p:extLst>
      <p:ext uri="{BB962C8B-B14F-4D97-AF65-F5344CB8AC3E}">
        <p14:creationId xmlns:p14="http://schemas.microsoft.com/office/powerpoint/2010/main" val="3788240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a:t>Effeithiau</a:t>
            </a:r>
            <a:r>
              <a:rPr lang="en-GB" b="1" dirty="0"/>
              <a:t> </a:t>
            </a:r>
            <a:r>
              <a:rPr lang="en-GB" b="1" dirty="0" err="1"/>
              <a:t>Dyslecsia</a:t>
            </a:r>
            <a:br>
              <a:rPr lang="en-GB" b="1" dirty="0"/>
            </a:br>
            <a:r>
              <a:rPr lang="en-GB" b="1" dirty="0"/>
              <a:t>Effects of Dyslexia</a:t>
            </a:r>
          </a:p>
        </p:txBody>
      </p:sp>
      <p:sp>
        <p:nvSpPr>
          <p:cNvPr id="3" name="Content Placeholder 2"/>
          <p:cNvSpPr>
            <a:spLocks noGrp="1"/>
          </p:cNvSpPr>
          <p:nvPr>
            <p:ph sz="half" idx="1"/>
          </p:nvPr>
        </p:nvSpPr>
        <p:spPr>
          <a:xfrm>
            <a:off x="838200" y="2196445"/>
            <a:ext cx="5181600" cy="4458878"/>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a:bodyPr>
          <a:lstStyle/>
          <a:p>
            <a:r>
              <a:rPr lang="en-GB" dirty="0" err="1"/>
              <a:t>Gwyliwch</a:t>
            </a:r>
            <a:r>
              <a:rPr lang="en-GB" dirty="0"/>
              <a:t> y </a:t>
            </a:r>
            <a:r>
              <a:rPr lang="en-GB" dirty="0" err="1"/>
              <a:t>fideo</a:t>
            </a:r>
            <a:r>
              <a:rPr lang="en-GB" dirty="0"/>
              <a:t> </a:t>
            </a:r>
            <a:r>
              <a:rPr lang="en-GB" dirty="0" err="1"/>
              <a:t>ar</a:t>
            </a:r>
            <a:r>
              <a:rPr lang="en-GB" dirty="0"/>
              <a:t> </a:t>
            </a:r>
            <a:r>
              <a:rPr lang="en-GB" dirty="0" err="1"/>
              <a:t>beth</a:t>
            </a:r>
            <a:r>
              <a:rPr lang="en-GB" dirty="0"/>
              <a:t> </a:t>
            </a:r>
            <a:r>
              <a:rPr lang="en-GB" dirty="0" err="1"/>
              <a:t>yw</a:t>
            </a:r>
            <a:r>
              <a:rPr lang="en-GB" dirty="0"/>
              <a:t> </a:t>
            </a:r>
            <a:r>
              <a:rPr lang="en-GB" dirty="0" err="1"/>
              <a:t>dyslecia</a:t>
            </a:r>
            <a:r>
              <a:rPr lang="en-GB" dirty="0"/>
              <a:t> ac </a:t>
            </a:r>
            <a:r>
              <a:rPr lang="en-GB" dirty="0" err="1"/>
              <a:t>ystyriwch</a:t>
            </a:r>
            <a:r>
              <a:rPr lang="en-GB" dirty="0"/>
              <a:t> sut </a:t>
            </a:r>
            <a:r>
              <a:rPr lang="en-GB" dirty="0" err="1"/>
              <a:t>allai</a:t>
            </a:r>
            <a:r>
              <a:rPr lang="en-GB" dirty="0"/>
              <a:t> </a:t>
            </a:r>
            <a:r>
              <a:rPr lang="en-GB" dirty="0" err="1"/>
              <a:t>dyslecsia</a:t>
            </a:r>
            <a:r>
              <a:rPr lang="en-GB" dirty="0"/>
              <a:t> </a:t>
            </a:r>
            <a:r>
              <a:rPr lang="en-GB" dirty="0" err="1"/>
              <a:t>effeithio</a:t>
            </a:r>
            <a:r>
              <a:rPr lang="en-GB" dirty="0"/>
              <a:t> person. </a:t>
            </a:r>
          </a:p>
          <a:p>
            <a:endParaRPr lang="en-GB" dirty="0"/>
          </a:p>
          <a:p>
            <a:r>
              <a:rPr lang="en-GB" dirty="0" err="1"/>
              <a:t>Ystyriwch</a:t>
            </a:r>
            <a:r>
              <a:rPr lang="en-GB" dirty="0"/>
              <a:t>:</a:t>
            </a:r>
          </a:p>
          <a:p>
            <a:pPr lvl="1"/>
            <a:r>
              <a:rPr lang="en-GB" dirty="0"/>
              <a:t>Sut all hyn </a:t>
            </a:r>
            <a:r>
              <a:rPr lang="en-GB" dirty="0" err="1"/>
              <a:t>effeithio</a:t>
            </a:r>
            <a:r>
              <a:rPr lang="en-GB" dirty="0"/>
              <a:t> </a:t>
            </a:r>
            <a:r>
              <a:rPr lang="en-GB" dirty="0" err="1"/>
              <a:t>ar</a:t>
            </a:r>
            <a:r>
              <a:rPr lang="en-GB" dirty="0"/>
              <a:t> </a:t>
            </a:r>
            <a:r>
              <a:rPr lang="en-GB" dirty="0" err="1"/>
              <a:t>blentyn</a:t>
            </a:r>
            <a:r>
              <a:rPr lang="en-GB" dirty="0"/>
              <a:t> mewn </a:t>
            </a:r>
            <a:r>
              <a:rPr lang="en-GB" dirty="0" err="1"/>
              <a:t>amgylchedd</a:t>
            </a:r>
            <a:r>
              <a:rPr lang="en-GB" dirty="0"/>
              <a:t> </a:t>
            </a:r>
            <a:r>
              <a:rPr lang="en-GB" dirty="0" err="1"/>
              <a:t>ddysgu</a:t>
            </a:r>
            <a:r>
              <a:rPr lang="en-GB" dirty="0"/>
              <a:t>.</a:t>
            </a:r>
          </a:p>
          <a:p>
            <a:pPr lvl="1"/>
            <a:r>
              <a:rPr lang="en-GB" dirty="0"/>
              <a:t>Pa </a:t>
            </a:r>
            <a:r>
              <a:rPr lang="en-GB" dirty="0" err="1"/>
              <a:t>strategaethau</a:t>
            </a:r>
            <a:r>
              <a:rPr lang="en-GB" dirty="0"/>
              <a:t> all </a:t>
            </a:r>
            <a:r>
              <a:rPr lang="en-GB" dirty="0" err="1"/>
              <a:t>gefnogi</a:t>
            </a:r>
            <a:r>
              <a:rPr lang="en-GB" dirty="0"/>
              <a:t> </a:t>
            </a:r>
            <a:r>
              <a:rPr lang="en-GB" dirty="0" err="1"/>
              <a:t>dysgu</a:t>
            </a:r>
            <a:r>
              <a:rPr lang="en-GB" dirty="0"/>
              <a:t> </a:t>
            </a:r>
            <a:r>
              <a:rPr lang="en-GB" dirty="0" err="1"/>
              <a:t>plentyn</a:t>
            </a:r>
            <a:r>
              <a:rPr lang="en-GB" dirty="0"/>
              <a:t>? </a:t>
            </a:r>
          </a:p>
          <a:p>
            <a:endParaRPr lang="en-GB" dirty="0"/>
          </a:p>
        </p:txBody>
      </p:sp>
      <p:sp>
        <p:nvSpPr>
          <p:cNvPr id="4" name="Content Placeholder 3"/>
          <p:cNvSpPr>
            <a:spLocks noGrp="1"/>
          </p:cNvSpPr>
          <p:nvPr>
            <p:ph sz="half" idx="2"/>
          </p:nvPr>
        </p:nvSpPr>
        <p:spPr>
          <a:xfrm>
            <a:off x="6172200" y="2196445"/>
            <a:ext cx="5181600" cy="4458878"/>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en-GB" i="1" dirty="0"/>
              <a:t>Watch the video on what dyslexia is and consider how dyslexia may affect a person</a:t>
            </a:r>
          </a:p>
          <a:p>
            <a:endParaRPr lang="en-GB" i="1" dirty="0"/>
          </a:p>
          <a:p>
            <a:r>
              <a:rPr lang="en-GB" i="1" dirty="0"/>
              <a:t>Consider:</a:t>
            </a:r>
          </a:p>
          <a:p>
            <a:pPr lvl="1"/>
            <a:r>
              <a:rPr lang="en-GB" i="1" dirty="0"/>
              <a:t>How might dyslexia affect a child in a learning environment? </a:t>
            </a:r>
          </a:p>
          <a:p>
            <a:pPr lvl="1"/>
            <a:r>
              <a:rPr lang="en-GB" i="1" dirty="0"/>
              <a:t>What strategies are likely to work well to support a child’s learning?</a:t>
            </a:r>
          </a:p>
        </p:txBody>
      </p:sp>
      <p:pic>
        <p:nvPicPr>
          <p:cNvPr id="6" name="zafiGBrFkRM"/>
          <p:cNvPicPr>
            <a:picLocks noRot="1" noChangeAspect="1"/>
          </p:cNvPicPr>
          <p:nvPr>
            <a:videoFile r:link="rId1"/>
          </p:nvPr>
        </p:nvPicPr>
        <p:blipFill>
          <a:blip r:embed="rId3"/>
          <a:stretch>
            <a:fillRect/>
          </a:stretch>
        </p:blipFill>
        <p:spPr>
          <a:xfrm>
            <a:off x="5507611" y="122559"/>
            <a:ext cx="3419573" cy="1923510"/>
          </a:xfrm>
          <a:prstGeom prst="rect">
            <a:avLst/>
          </a:prstGeom>
        </p:spPr>
      </p:pic>
      <p:pic>
        <p:nvPicPr>
          <p:cNvPr id="7" name="Picture 6" descr="Leerbeleving"/>
          <p:cNvPicPr>
            <a:picLocks noChangeAspect="1"/>
          </p:cNvPicPr>
          <p:nvPr/>
        </p:nvPicPr>
        <p:blipFill rotWithShape="1">
          <a:blip r:embed="rId4" cstate="print">
            <a:extLst>
              <a:ext uri="{28A0092B-C50C-407E-A947-70E740481C1C}">
                <a14:useLocalDpi xmlns:a14="http://schemas.microsoft.com/office/drawing/2010/main" val="0"/>
              </a:ext>
            </a:extLst>
          </a:blip>
          <a:srcRect t="16700"/>
          <a:stretch/>
        </p:blipFill>
        <p:spPr>
          <a:xfrm rot="850974">
            <a:off x="9437303" y="629182"/>
            <a:ext cx="2290141" cy="1083079"/>
          </a:xfrm>
          <a:prstGeom prst="rect">
            <a:avLst/>
          </a:prstGeom>
        </p:spPr>
      </p:pic>
    </p:spTree>
    <p:extLst>
      <p:ext uri="{BB962C8B-B14F-4D97-AF65-F5344CB8AC3E}">
        <p14:creationId xmlns:p14="http://schemas.microsoft.com/office/powerpoint/2010/main" val="1863455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140" y="171161"/>
            <a:ext cx="10515600" cy="1325563"/>
          </a:xfrm>
        </p:spPr>
        <p:txBody>
          <a:bodyPr/>
          <a:lstStyle/>
          <a:p>
            <a:r>
              <a:rPr lang="en-GB" b="1" dirty="0"/>
              <a:t>Strategaethau i Gefnogi </a:t>
            </a:r>
            <a:r>
              <a:rPr lang="en-GB" b="1" dirty="0" err="1"/>
              <a:t>Sillafu</a:t>
            </a:r>
            <a:br>
              <a:rPr lang="en-GB" b="1" dirty="0"/>
            </a:br>
            <a:r>
              <a:rPr lang="en-GB" b="1" dirty="0"/>
              <a:t>Strategies to Support Spelling</a:t>
            </a:r>
          </a:p>
        </p:txBody>
      </p:sp>
      <p:sp>
        <p:nvSpPr>
          <p:cNvPr id="3" name="Content Placeholder 2"/>
          <p:cNvSpPr>
            <a:spLocks noGrp="1"/>
          </p:cNvSpPr>
          <p:nvPr>
            <p:ph sz="half" idx="1"/>
          </p:nvPr>
        </p:nvSpPr>
        <p:spPr>
          <a:xfrm>
            <a:off x="838200" y="1496724"/>
            <a:ext cx="5181600" cy="1569172"/>
          </a:xfrm>
          <a:solidFill>
            <a:srgbClr val="FFCCFF">
              <a:alpha val="0"/>
            </a:srgbClr>
          </a:solidFill>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lvl="1"/>
            <a:r>
              <a:rPr lang="en-GB" sz="2600" dirty="0" err="1"/>
              <a:t>Dau</a:t>
            </a:r>
            <a:r>
              <a:rPr lang="en-GB" sz="2600" dirty="0"/>
              <a:t> </a:t>
            </a:r>
            <a:r>
              <a:rPr lang="en-GB" sz="2600" dirty="0" err="1"/>
              <a:t>prif</a:t>
            </a:r>
            <a:r>
              <a:rPr lang="en-GB" sz="2600" dirty="0"/>
              <a:t> ffordd: </a:t>
            </a:r>
          </a:p>
          <a:p>
            <a:pPr lvl="2"/>
            <a:r>
              <a:rPr lang="en-GB" sz="2200" dirty="0"/>
              <a:t>Strategaethau </a:t>
            </a:r>
            <a:r>
              <a:rPr lang="en-GB" sz="2200" dirty="0" err="1"/>
              <a:t>clywedol</a:t>
            </a:r>
            <a:endParaRPr lang="en-GB" sz="2200" dirty="0"/>
          </a:p>
          <a:p>
            <a:pPr lvl="2"/>
            <a:r>
              <a:rPr lang="en-GB" sz="2200" dirty="0"/>
              <a:t>Gweler </a:t>
            </a:r>
            <a:r>
              <a:rPr lang="en-GB" sz="2200" dirty="0" err="1"/>
              <a:t>fideo</a:t>
            </a:r>
            <a:r>
              <a:rPr lang="en-GB" sz="2200" dirty="0"/>
              <a:t> </a:t>
            </a:r>
            <a:r>
              <a:rPr lang="en-GB" sz="2200" dirty="0" err="1"/>
              <a:t>Tric</a:t>
            </a:r>
            <a:r>
              <a:rPr lang="en-GB" sz="2200" dirty="0"/>
              <a:t> a </a:t>
            </a:r>
            <a:r>
              <a:rPr lang="en-GB" sz="2200" dirty="0" err="1"/>
              <a:t>Chlic</a:t>
            </a:r>
            <a:r>
              <a:rPr lang="en-GB" sz="2200" dirty="0"/>
              <a:t> isod</a:t>
            </a:r>
          </a:p>
          <a:p>
            <a:pPr lvl="2"/>
            <a:r>
              <a:rPr lang="en-GB" sz="2200" dirty="0" err="1"/>
              <a:t>Strategaethau</a:t>
            </a:r>
            <a:r>
              <a:rPr lang="en-GB" sz="2200" dirty="0"/>
              <a:t> </a:t>
            </a:r>
            <a:r>
              <a:rPr lang="en-GB" sz="2200" dirty="0" err="1"/>
              <a:t>gweledol</a:t>
            </a:r>
            <a:r>
              <a:rPr lang="en-GB" sz="2200" dirty="0"/>
              <a:t> </a:t>
            </a:r>
          </a:p>
          <a:p>
            <a:pPr marL="457200" lvl="1" indent="0" algn="r">
              <a:buNone/>
            </a:pPr>
            <a:r>
              <a:rPr lang="en-GB" dirty="0"/>
              <a:t>Hall, 2009 </a:t>
            </a:r>
          </a:p>
        </p:txBody>
      </p:sp>
      <p:sp>
        <p:nvSpPr>
          <p:cNvPr id="4" name="Content Placeholder 3"/>
          <p:cNvSpPr>
            <a:spLocks noGrp="1"/>
          </p:cNvSpPr>
          <p:nvPr>
            <p:ph sz="half" idx="2"/>
          </p:nvPr>
        </p:nvSpPr>
        <p:spPr>
          <a:xfrm>
            <a:off x="6504710" y="1496724"/>
            <a:ext cx="5181600" cy="1569172"/>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GB" i="1" dirty="0"/>
              <a:t>Two main approaches:</a:t>
            </a:r>
          </a:p>
          <a:p>
            <a:pPr lvl="1"/>
            <a:r>
              <a:rPr lang="en-GB" i="1" dirty="0"/>
              <a:t>Auditory strategies (phonics)</a:t>
            </a:r>
          </a:p>
          <a:p>
            <a:pPr lvl="2"/>
            <a:r>
              <a:rPr lang="en-GB" i="1" dirty="0"/>
              <a:t>See videos below for Jolly Phonics and </a:t>
            </a:r>
            <a:r>
              <a:rPr lang="en-GB" i="1" dirty="0" err="1"/>
              <a:t>Tric</a:t>
            </a:r>
            <a:r>
              <a:rPr lang="en-GB" i="1" dirty="0"/>
              <a:t> a </a:t>
            </a:r>
            <a:r>
              <a:rPr lang="en-GB" i="1" dirty="0" err="1"/>
              <a:t>Chlic</a:t>
            </a:r>
            <a:endParaRPr lang="en-GB" i="1" dirty="0"/>
          </a:p>
          <a:p>
            <a:pPr lvl="1"/>
            <a:r>
              <a:rPr lang="en-GB" i="1" dirty="0"/>
              <a:t>Visual strategies (Look and Say)</a:t>
            </a:r>
          </a:p>
          <a:p>
            <a:pPr marL="457200" lvl="1" indent="0" algn="r">
              <a:buNone/>
            </a:pPr>
            <a:r>
              <a:rPr lang="en-GB" dirty="0"/>
              <a:t>(Hall, 2009) </a:t>
            </a:r>
          </a:p>
          <a:p>
            <a:pPr marL="914400" lvl="2" indent="0">
              <a:buNone/>
            </a:pPr>
            <a:endParaRPr lang="en-GB" dirty="0"/>
          </a:p>
          <a:p>
            <a:pPr marL="0" indent="0">
              <a:buNone/>
            </a:pPr>
            <a:endParaRPr lang="en-GB" dirty="0"/>
          </a:p>
        </p:txBody>
      </p:sp>
      <p:pic>
        <p:nvPicPr>
          <p:cNvPr id="5" name="Picture 4"/>
          <p:cNvPicPr>
            <a:picLocks noChangeAspect="1"/>
          </p:cNvPicPr>
          <p:nvPr/>
        </p:nvPicPr>
        <p:blipFill>
          <a:blip r:embed="rId5"/>
          <a:stretch>
            <a:fillRect/>
          </a:stretch>
        </p:blipFill>
        <p:spPr>
          <a:xfrm>
            <a:off x="3000302" y="3330755"/>
            <a:ext cx="5542143" cy="3238107"/>
          </a:xfrm>
          <a:prstGeom prst="rect">
            <a:avLst/>
          </a:prstGeom>
        </p:spPr>
      </p:pic>
      <p:pic>
        <p:nvPicPr>
          <p:cNvPr id="6" name="Picture 5" descr="Strategies to Support the Spelling Perfectionists in Your ..."/>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57891" y="171161"/>
            <a:ext cx="1889760" cy="1060704"/>
          </a:xfrm>
          <a:prstGeom prst="rect">
            <a:avLst/>
          </a:prstGeom>
        </p:spPr>
      </p:pic>
      <p:sp>
        <p:nvSpPr>
          <p:cNvPr id="7" name="TextBox 6"/>
          <p:cNvSpPr txBox="1"/>
          <p:nvPr/>
        </p:nvSpPr>
        <p:spPr>
          <a:xfrm>
            <a:off x="353290" y="3007589"/>
            <a:ext cx="2347275" cy="646331"/>
          </a:xfrm>
          <a:prstGeom prst="rect">
            <a:avLst/>
          </a:prstGeom>
          <a:noFill/>
        </p:spPr>
        <p:txBody>
          <a:bodyPr wrap="square" rtlCol="0">
            <a:spAutoFit/>
          </a:bodyPr>
          <a:lstStyle/>
          <a:p>
            <a:r>
              <a:rPr lang="en-GB" dirty="0"/>
              <a:t>SATPIN/DEM</a:t>
            </a:r>
          </a:p>
          <a:p>
            <a:r>
              <a:rPr lang="en-GB" dirty="0"/>
              <a:t>RAINBOW/DEM</a:t>
            </a:r>
          </a:p>
        </p:txBody>
      </p:sp>
      <p:pic>
        <p:nvPicPr>
          <p:cNvPr id="8" name="RMUpRKKPSNA"/>
          <p:cNvPicPr>
            <a:picLocks noRot="1" noChangeAspect="1"/>
          </p:cNvPicPr>
          <p:nvPr>
            <a:videoFile r:link="rId1"/>
          </p:nvPr>
        </p:nvPicPr>
        <p:blipFill>
          <a:blip r:embed="rId7"/>
          <a:stretch>
            <a:fillRect/>
          </a:stretch>
        </p:blipFill>
        <p:spPr>
          <a:xfrm>
            <a:off x="8733256" y="4329557"/>
            <a:ext cx="2953054" cy="1661093"/>
          </a:xfrm>
          <a:prstGeom prst="rect">
            <a:avLst/>
          </a:prstGeom>
        </p:spPr>
      </p:pic>
      <p:pic>
        <p:nvPicPr>
          <p:cNvPr id="9" name="VBoQgs3rsNw"/>
          <p:cNvPicPr>
            <a:picLocks noRot="1" noChangeAspect="1"/>
          </p:cNvPicPr>
          <p:nvPr>
            <a:videoFile r:link="rId2"/>
          </p:nvPr>
        </p:nvPicPr>
        <p:blipFill>
          <a:blip r:embed="rId7"/>
          <a:stretch>
            <a:fillRect/>
          </a:stretch>
        </p:blipFill>
        <p:spPr>
          <a:xfrm>
            <a:off x="149902" y="4743720"/>
            <a:ext cx="2724453" cy="1532505"/>
          </a:xfrm>
          <a:prstGeom prst="rect">
            <a:avLst/>
          </a:prstGeom>
        </p:spPr>
      </p:pic>
      <p:sp>
        <p:nvSpPr>
          <p:cNvPr id="10" name="TextBox 9"/>
          <p:cNvSpPr txBox="1"/>
          <p:nvPr/>
        </p:nvSpPr>
        <p:spPr>
          <a:xfrm>
            <a:off x="9323881" y="3821726"/>
            <a:ext cx="2233535" cy="369332"/>
          </a:xfrm>
          <a:prstGeom prst="rect">
            <a:avLst/>
          </a:prstGeom>
          <a:noFill/>
        </p:spPr>
        <p:txBody>
          <a:bodyPr wrap="square" rtlCol="0">
            <a:spAutoFit/>
          </a:bodyPr>
          <a:lstStyle/>
          <a:p>
            <a:r>
              <a:rPr lang="en-GB" dirty="0"/>
              <a:t>Jolly Phonics</a:t>
            </a:r>
          </a:p>
        </p:txBody>
      </p:sp>
      <p:sp>
        <p:nvSpPr>
          <p:cNvPr id="11" name="TextBox 10"/>
          <p:cNvSpPr txBox="1"/>
          <p:nvPr/>
        </p:nvSpPr>
        <p:spPr>
          <a:xfrm>
            <a:off x="838200" y="4176790"/>
            <a:ext cx="1573967" cy="369332"/>
          </a:xfrm>
          <a:prstGeom prst="rect">
            <a:avLst/>
          </a:prstGeom>
          <a:noFill/>
        </p:spPr>
        <p:txBody>
          <a:bodyPr wrap="square" rtlCol="0">
            <a:spAutoFit/>
          </a:bodyPr>
          <a:lstStyle/>
          <a:p>
            <a:r>
              <a:rPr lang="en-GB" dirty="0" err="1"/>
              <a:t>Tric</a:t>
            </a:r>
            <a:r>
              <a:rPr lang="en-GB" dirty="0"/>
              <a:t> a </a:t>
            </a:r>
            <a:r>
              <a:rPr lang="en-GB" dirty="0" err="1"/>
              <a:t>Chlic</a:t>
            </a:r>
            <a:endParaRPr lang="en-GB" dirty="0"/>
          </a:p>
        </p:txBody>
      </p:sp>
    </p:spTree>
    <p:extLst>
      <p:ext uri="{BB962C8B-B14F-4D97-AF65-F5344CB8AC3E}">
        <p14:creationId xmlns:p14="http://schemas.microsoft.com/office/powerpoint/2010/main" val="2428042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err="1"/>
              <a:t>Gemau</a:t>
            </a:r>
            <a:r>
              <a:rPr lang="en-GB"/>
              <a:t> </a:t>
            </a:r>
            <a:r>
              <a:rPr lang="en-GB" err="1"/>
              <a:t>Sillafu</a:t>
            </a:r>
            <a:br>
              <a:rPr lang="en-GB"/>
            </a:br>
            <a:r>
              <a:rPr lang="en-GB"/>
              <a:t>Spelling Games </a:t>
            </a:r>
          </a:p>
        </p:txBody>
      </p:sp>
      <p:sp>
        <p:nvSpPr>
          <p:cNvPr id="3" name="Content Placeholder 2"/>
          <p:cNvSpPr>
            <a:spLocks noGrp="1"/>
          </p:cNvSpPr>
          <p:nvPr>
            <p:ph sz="half" idx="1"/>
          </p:nvPr>
        </p:nvSpPr>
        <p:spPr>
          <a:xfrm>
            <a:off x="838200" y="4211781"/>
            <a:ext cx="5181600" cy="1379551"/>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dirty="0" err="1"/>
              <a:t>Gemau</a:t>
            </a:r>
            <a:r>
              <a:rPr lang="en-GB" dirty="0"/>
              <a:t> </a:t>
            </a:r>
            <a:r>
              <a:rPr lang="en-GB" dirty="0" err="1"/>
              <a:t>ffoneg</a:t>
            </a:r>
            <a:endParaRPr lang="en-GB" dirty="0"/>
          </a:p>
          <a:p>
            <a:r>
              <a:rPr lang="en-GB" dirty="0" err="1"/>
              <a:t>Gemau</a:t>
            </a:r>
            <a:r>
              <a:rPr lang="en-GB" dirty="0"/>
              <a:t> </a:t>
            </a:r>
            <a:r>
              <a:rPr lang="en-GB" dirty="0" err="1"/>
              <a:t>gweledol</a:t>
            </a:r>
            <a:r>
              <a:rPr lang="en-GB" dirty="0"/>
              <a:t>/</a:t>
            </a:r>
            <a:r>
              <a:rPr lang="en-GB" dirty="0" err="1"/>
              <a:t>cof</a:t>
            </a:r>
            <a:endParaRPr lang="en-GB" dirty="0"/>
          </a:p>
          <a:p>
            <a:r>
              <a:rPr lang="en-GB" dirty="0" err="1"/>
              <a:t>Gemau</a:t>
            </a:r>
            <a:r>
              <a:rPr lang="en-GB" dirty="0"/>
              <a:t> </a:t>
            </a:r>
            <a:r>
              <a:rPr lang="en-GB" dirty="0" err="1"/>
              <a:t>gwrando</a:t>
            </a:r>
            <a:r>
              <a:rPr lang="en-GB" dirty="0"/>
              <a:t>/</a:t>
            </a:r>
            <a:r>
              <a:rPr lang="en-GB" dirty="0" err="1"/>
              <a:t>cof</a:t>
            </a:r>
            <a:endParaRPr lang="en-GB" dirty="0"/>
          </a:p>
          <a:p>
            <a:pPr marL="0" indent="0">
              <a:buNone/>
            </a:pPr>
            <a:endParaRPr lang="en-GB" dirty="0"/>
          </a:p>
        </p:txBody>
      </p:sp>
      <p:sp>
        <p:nvSpPr>
          <p:cNvPr id="4" name="Content Placeholder 3"/>
          <p:cNvSpPr>
            <a:spLocks noGrp="1"/>
          </p:cNvSpPr>
          <p:nvPr>
            <p:ph sz="half" idx="2"/>
          </p:nvPr>
        </p:nvSpPr>
        <p:spPr>
          <a:xfrm>
            <a:off x="6172200" y="4211782"/>
            <a:ext cx="5181600" cy="1379550"/>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dirty="0"/>
              <a:t>Phonics games</a:t>
            </a:r>
          </a:p>
          <a:p>
            <a:r>
              <a:rPr lang="en-GB" dirty="0"/>
              <a:t>Visual/memory games</a:t>
            </a:r>
          </a:p>
          <a:p>
            <a:r>
              <a:rPr lang="en-GB" dirty="0"/>
              <a:t>Listening/memory games</a:t>
            </a:r>
          </a:p>
          <a:p>
            <a:pPr marL="457200" lvl="1" indent="0">
              <a:buNone/>
            </a:pPr>
            <a:endParaRPr lang="en-GB" dirty="0"/>
          </a:p>
        </p:txBody>
      </p:sp>
      <p:pic>
        <p:nvPicPr>
          <p:cNvPr id="5" name="Picture 4"/>
          <p:cNvPicPr>
            <a:picLocks noChangeAspect="1"/>
          </p:cNvPicPr>
          <p:nvPr/>
        </p:nvPicPr>
        <p:blipFill>
          <a:blip r:embed="rId4"/>
          <a:stretch>
            <a:fillRect/>
          </a:stretch>
        </p:blipFill>
        <p:spPr>
          <a:xfrm>
            <a:off x="2184905" y="1690688"/>
            <a:ext cx="2488189" cy="1964676"/>
          </a:xfrm>
          <a:prstGeom prst="rect">
            <a:avLst/>
          </a:prstGeom>
        </p:spPr>
      </p:pic>
      <p:pic>
        <p:nvPicPr>
          <p:cNvPr id="6" name="7lATqHPfGo4"/>
          <p:cNvPicPr>
            <a:picLocks noRot="1" noChangeAspect="1"/>
          </p:cNvPicPr>
          <p:nvPr>
            <a:videoFile r:link="rId1"/>
          </p:nvPr>
        </p:nvPicPr>
        <p:blipFill>
          <a:blip r:embed="rId5"/>
          <a:stretch>
            <a:fillRect/>
          </a:stretch>
        </p:blipFill>
        <p:spPr>
          <a:xfrm>
            <a:off x="7059168" y="1762556"/>
            <a:ext cx="3364992" cy="1892808"/>
          </a:xfrm>
          <a:prstGeom prst="rect">
            <a:avLst/>
          </a:prstGeom>
        </p:spPr>
      </p:pic>
    </p:spTree>
    <p:extLst>
      <p:ext uri="{BB962C8B-B14F-4D97-AF65-F5344CB8AC3E}">
        <p14:creationId xmlns:p14="http://schemas.microsoft.com/office/powerpoint/2010/main" val="2377361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1" dirty="0"/>
              <a:t>Meddwl am Ddarllen</a:t>
            </a:r>
            <a:br>
              <a:rPr lang="en-GB" b="1" dirty="0"/>
            </a:br>
            <a:r>
              <a:rPr lang="en-GB" b="1" dirty="0"/>
              <a:t>Thinking about Reading </a:t>
            </a:r>
          </a:p>
        </p:txBody>
      </p:sp>
      <p:sp>
        <p:nvSpPr>
          <p:cNvPr id="2" name="Content Placeholder 1"/>
          <p:cNvSpPr>
            <a:spLocks noGrp="1"/>
          </p:cNvSpPr>
          <p:nvPr>
            <p:ph sz="half" idx="1"/>
          </p:nvPr>
        </p:nvSpPr>
        <p:spPr>
          <a:xfrm>
            <a:off x="374073" y="1825625"/>
            <a:ext cx="5645727" cy="4533610"/>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fontScale="92500"/>
          </a:bodyPr>
          <a:lstStyle/>
          <a:p>
            <a:r>
              <a:rPr lang="en-GB" dirty="0"/>
              <a:t>Gall </a:t>
            </a:r>
            <a:r>
              <a:rPr lang="en-GB" dirty="0" err="1"/>
              <a:t>anawsterau</a:t>
            </a:r>
            <a:r>
              <a:rPr lang="en-GB" dirty="0"/>
              <a:t> </a:t>
            </a:r>
            <a:r>
              <a:rPr lang="en-GB" dirty="0" err="1"/>
              <a:t>darllen</a:t>
            </a:r>
            <a:r>
              <a:rPr lang="en-GB" dirty="0"/>
              <a:t> </a:t>
            </a:r>
            <a:r>
              <a:rPr lang="en-GB" dirty="0" err="1"/>
              <a:t>gynnwys</a:t>
            </a:r>
            <a:r>
              <a:rPr lang="en-GB" dirty="0"/>
              <a:t>:</a:t>
            </a:r>
          </a:p>
          <a:p>
            <a:pPr lvl="1"/>
            <a:r>
              <a:rPr lang="en-GB" dirty="0" err="1"/>
              <a:t>Trafferth</a:t>
            </a:r>
            <a:r>
              <a:rPr lang="en-GB" dirty="0"/>
              <a:t> adnabod </a:t>
            </a:r>
            <a:r>
              <a:rPr lang="en-GB" dirty="0" err="1"/>
              <a:t>sain</a:t>
            </a:r>
            <a:r>
              <a:rPr lang="en-GB" dirty="0"/>
              <a:t> </a:t>
            </a:r>
            <a:r>
              <a:rPr lang="en-GB" dirty="0" err="1"/>
              <a:t>llythyron</a:t>
            </a:r>
            <a:r>
              <a:rPr lang="en-GB" dirty="0"/>
              <a:t> </a:t>
            </a:r>
          </a:p>
          <a:p>
            <a:pPr lvl="1"/>
            <a:r>
              <a:rPr lang="en-GB" dirty="0" err="1"/>
              <a:t>Methu</a:t>
            </a:r>
            <a:r>
              <a:rPr lang="en-GB" dirty="0"/>
              <a:t> </a:t>
            </a:r>
            <a:r>
              <a:rPr lang="en-GB" dirty="0" err="1"/>
              <a:t>adnabod</a:t>
            </a:r>
            <a:r>
              <a:rPr lang="en-GB" dirty="0"/>
              <a:t> </a:t>
            </a:r>
            <a:r>
              <a:rPr lang="en-GB" dirty="0" err="1"/>
              <a:t>patrwm</a:t>
            </a:r>
            <a:r>
              <a:rPr lang="en-GB" dirty="0"/>
              <a:t> </a:t>
            </a:r>
            <a:r>
              <a:rPr lang="en-GB" dirty="0" err="1"/>
              <a:t>synau</a:t>
            </a:r>
            <a:r>
              <a:rPr lang="en-GB" dirty="0"/>
              <a:t> </a:t>
            </a:r>
            <a:r>
              <a:rPr lang="en-GB" dirty="0" err="1"/>
              <a:t>mewn</a:t>
            </a:r>
            <a:r>
              <a:rPr lang="en-GB" dirty="0"/>
              <a:t> </a:t>
            </a:r>
            <a:r>
              <a:rPr lang="en-GB" dirty="0" err="1"/>
              <a:t>gair</a:t>
            </a:r>
            <a:endParaRPr lang="en-GB" dirty="0"/>
          </a:p>
          <a:p>
            <a:pPr lvl="1"/>
            <a:r>
              <a:rPr lang="en-GB" dirty="0" err="1"/>
              <a:t>Anghofio</a:t>
            </a:r>
            <a:r>
              <a:rPr lang="en-GB" dirty="0"/>
              <a:t> </a:t>
            </a:r>
            <a:r>
              <a:rPr lang="en-GB" dirty="0" err="1"/>
              <a:t>patrwm</a:t>
            </a:r>
            <a:r>
              <a:rPr lang="en-GB" dirty="0"/>
              <a:t> </a:t>
            </a:r>
            <a:r>
              <a:rPr lang="en-GB" dirty="0" err="1"/>
              <a:t>synau</a:t>
            </a:r>
            <a:r>
              <a:rPr lang="en-GB" dirty="0"/>
              <a:t> </a:t>
            </a:r>
            <a:r>
              <a:rPr lang="en-GB" dirty="0" err="1"/>
              <a:t>i</a:t>
            </a:r>
            <a:r>
              <a:rPr lang="en-GB" dirty="0"/>
              <a:t> </a:t>
            </a:r>
            <a:r>
              <a:rPr lang="en-GB" dirty="0" err="1"/>
              <a:t>greu</a:t>
            </a:r>
            <a:r>
              <a:rPr lang="en-GB" dirty="0"/>
              <a:t> </a:t>
            </a:r>
            <a:r>
              <a:rPr lang="en-GB" dirty="0" err="1"/>
              <a:t>gair</a:t>
            </a:r>
            <a:r>
              <a:rPr lang="en-GB" dirty="0"/>
              <a:t> a </a:t>
            </a:r>
            <a:r>
              <a:rPr lang="en-GB" dirty="0" err="1"/>
              <a:t>adnabyddir</a:t>
            </a:r>
            <a:endParaRPr lang="en-GB" dirty="0"/>
          </a:p>
          <a:p>
            <a:pPr lvl="1"/>
            <a:r>
              <a:rPr lang="en-GB" dirty="0"/>
              <a:t>Gallu dweud </a:t>
            </a:r>
            <a:r>
              <a:rPr lang="en-GB" dirty="0" err="1"/>
              <a:t>geiriau</a:t>
            </a:r>
            <a:r>
              <a:rPr lang="en-GB" dirty="0"/>
              <a:t> ond dim </a:t>
            </a:r>
            <a:r>
              <a:rPr lang="en-GB" dirty="0" err="1"/>
              <a:t>cofio</a:t>
            </a:r>
            <a:r>
              <a:rPr lang="en-GB" dirty="0"/>
              <a:t> nhw i’w </a:t>
            </a:r>
            <a:r>
              <a:rPr lang="en-GB" dirty="0" err="1"/>
              <a:t>defnyddio’n</a:t>
            </a:r>
            <a:r>
              <a:rPr lang="en-GB" dirty="0"/>
              <a:t> gywir mewn </a:t>
            </a:r>
            <a:r>
              <a:rPr lang="en-GB" dirty="0" err="1"/>
              <a:t>brawddeg</a:t>
            </a:r>
            <a:endParaRPr lang="en-GB" dirty="0"/>
          </a:p>
          <a:p>
            <a:pPr lvl="1"/>
            <a:r>
              <a:rPr lang="en-GB" dirty="0" err="1"/>
              <a:t>Trafferth</a:t>
            </a:r>
            <a:r>
              <a:rPr lang="en-GB" dirty="0"/>
              <a:t> </a:t>
            </a:r>
            <a:r>
              <a:rPr lang="en-GB" dirty="0" err="1"/>
              <a:t>adnabod</a:t>
            </a:r>
            <a:r>
              <a:rPr lang="en-GB" dirty="0"/>
              <a:t> </a:t>
            </a:r>
            <a:r>
              <a:rPr lang="en-GB" dirty="0" err="1"/>
              <a:t>ffont</a:t>
            </a:r>
            <a:endParaRPr lang="en-GB" dirty="0"/>
          </a:p>
          <a:p>
            <a:pPr lvl="1"/>
            <a:r>
              <a:rPr lang="en-GB" dirty="0"/>
              <a:t>Cam-</a:t>
            </a:r>
            <a:r>
              <a:rPr lang="en-GB" dirty="0" err="1"/>
              <a:t>ynganu</a:t>
            </a:r>
            <a:r>
              <a:rPr lang="en-GB" dirty="0"/>
              <a:t> </a:t>
            </a:r>
            <a:r>
              <a:rPr lang="en-GB" dirty="0" err="1"/>
              <a:t>geiriau</a:t>
            </a:r>
            <a:endParaRPr lang="en-GB" dirty="0"/>
          </a:p>
          <a:p>
            <a:pPr lvl="1"/>
            <a:r>
              <a:rPr lang="en-GB" dirty="0" err="1"/>
              <a:t>Camddeall</a:t>
            </a:r>
            <a:r>
              <a:rPr lang="en-GB" dirty="0"/>
              <a:t> </a:t>
            </a:r>
            <a:r>
              <a:rPr lang="en-GB" dirty="0" err="1"/>
              <a:t>neu</a:t>
            </a:r>
            <a:r>
              <a:rPr lang="en-GB" dirty="0"/>
              <a:t> </a:t>
            </a:r>
            <a:r>
              <a:rPr lang="en-GB" dirty="0" err="1"/>
              <a:t>ddim</a:t>
            </a:r>
            <a:r>
              <a:rPr lang="en-GB" dirty="0"/>
              <a:t> </a:t>
            </a:r>
            <a:r>
              <a:rPr lang="en-GB" dirty="0" err="1"/>
              <a:t>adnabod</a:t>
            </a:r>
            <a:r>
              <a:rPr lang="en-GB" dirty="0"/>
              <a:t> </a:t>
            </a:r>
            <a:r>
              <a:rPr lang="en-GB" dirty="0" err="1"/>
              <a:t>atalnodi</a:t>
            </a:r>
            <a:r>
              <a:rPr lang="en-GB" dirty="0"/>
              <a:t> </a:t>
            </a:r>
            <a:r>
              <a:rPr lang="en-GB" dirty="0" err="1"/>
              <a:t>sy’n</a:t>
            </a:r>
            <a:r>
              <a:rPr lang="en-GB" dirty="0"/>
              <a:t> </a:t>
            </a:r>
            <a:r>
              <a:rPr lang="en-GB" dirty="0" err="1"/>
              <a:t>cefnogi</a:t>
            </a:r>
            <a:r>
              <a:rPr lang="en-GB" dirty="0"/>
              <a:t> </a:t>
            </a:r>
            <a:r>
              <a:rPr lang="en-GB" dirty="0" err="1"/>
              <a:t>ystyr</a:t>
            </a:r>
            <a:r>
              <a:rPr lang="en-GB" dirty="0"/>
              <a:t> </a:t>
            </a:r>
            <a:r>
              <a:rPr lang="en-GB" dirty="0" err="1"/>
              <a:t>wrth</a:t>
            </a:r>
            <a:r>
              <a:rPr lang="en-GB" dirty="0"/>
              <a:t> </a:t>
            </a:r>
            <a:r>
              <a:rPr lang="en-GB" dirty="0" err="1"/>
              <a:t>ddarllen</a:t>
            </a:r>
            <a:r>
              <a:rPr lang="en-GB" dirty="0"/>
              <a:t> </a:t>
            </a:r>
            <a:r>
              <a:rPr lang="en-GB" dirty="0" err="1"/>
              <a:t>yn</a:t>
            </a:r>
            <a:r>
              <a:rPr lang="en-GB" dirty="0"/>
              <a:t> </a:t>
            </a:r>
            <a:r>
              <a:rPr lang="en-GB" dirty="0" err="1"/>
              <a:t>uchel</a:t>
            </a:r>
            <a:r>
              <a:rPr lang="en-GB" dirty="0"/>
              <a:t>. </a:t>
            </a:r>
          </a:p>
          <a:p>
            <a:pPr lvl="1"/>
            <a:endParaRPr lang="en-GB" dirty="0"/>
          </a:p>
        </p:txBody>
      </p:sp>
      <p:sp>
        <p:nvSpPr>
          <p:cNvPr id="3" name="Content Placeholder 2"/>
          <p:cNvSpPr>
            <a:spLocks noGrp="1"/>
          </p:cNvSpPr>
          <p:nvPr>
            <p:ph sz="half" idx="2"/>
          </p:nvPr>
        </p:nvSpPr>
        <p:spPr>
          <a:xfrm>
            <a:off x="6172199" y="1825625"/>
            <a:ext cx="5534891" cy="4533610"/>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fontScale="92500"/>
          </a:bodyPr>
          <a:lstStyle/>
          <a:p>
            <a:r>
              <a:rPr lang="en-GB" i="1" dirty="0"/>
              <a:t>Difficulties with reading may include:</a:t>
            </a:r>
          </a:p>
          <a:p>
            <a:pPr lvl="1"/>
            <a:r>
              <a:rPr lang="en-GB" i="1" dirty="0"/>
              <a:t>Not recognising sounds of letters</a:t>
            </a:r>
          </a:p>
          <a:p>
            <a:pPr lvl="1"/>
            <a:r>
              <a:rPr lang="en-GB" i="1" dirty="0"/>
              <a:t>Not able to sequence sounds in a word</a:t>
            </a:r>
          </a:p>
          <a:p>
            <a:pPr lvl="1"/>
            <a:r>
              <a:rPr lang="en-GB" i="1" dirty="0"/>
              <a:t>Forgetting the sequence of letters to make a recognisable word </a:t>
            </a:r>
          </a:p>
          <a:p>
            <a:pPr lvl="1"/>
            <a:r>
              <a:rPr lang="en-GB" i="1" dirty="0"/>
              <a:t>Being able to say words but not remember them in a sentence of use them for meaning</a:t>
            </a:r>
          </a:p>
          <a:p>
            <a:pPr lvl="1"/>
            <a:r>
              <a:rPr lang="en-GB" i="1" dirty="0"/>
              <a:t>Not being able to ‘generalise’ fonts</a:t>
            </a:r>
          </a:p>
          <a:p>
            <a:pPr lvl="1"/>
            <a:r>
              <a:rPr lang="en-GB" i="1" dirty="0"/>
              <a:t>Mispronouncing words</a:t>
            </a:r>
          </a:p>
          <a:p>
            <a:pPr lvl="1"/>
            <a:r>
              <a:rPr lang="en-GB" i="1" dirty="0"/>
              <a:t>Misunderstanding or not recognising punctuation which supports meaning when reading aloud. </a:t>
            </a:r>
          </a:p>
          <a:p>
            <a:endParaRPr lang="en-GB" dirty="0"/>
          </a:p>
        </p:txBody>
      </p:sp>
      <p:sp>
        <p:nvSpPr>
          <p:cNvPr id="7" name="TextBox 6"/>
          <p:cNvSpPr txBox="1"/>
          <p:nvPr/>
        </p:nvSpPr>
        <p:spPr>
          <a:xfrm>
            <a:off x="9795163" y="6359235"/>
            <a:ext cx="2396837" cy="369332"/>
          </a:xfrm>
          <a:prstGeom prst="rect">
            <a:avLst/>
          </a:prstGeom>
          <a:noFill/>
        </p:spPr>
        <p:txBody>
          <a:bodyPr wrap="square" rtlCol="0">
            <a:spAutoFit/>
          </a:bodyPr>
          <a:lstStyle/>
          <a:p>
            <a:r>
              <a:rPr lang="en-GB"/>
              <a:t>Hall, 2009 </a:t>
            </a:r>
          </a:p>
        </p:txBody>
      </p:sp>
      <p:pic>
        <p:nvPicPr>
          <p:cNvPr id="4" name="Picture 3" descr="Jacqui Sharp: Day 5 e-Learning Classroom"/>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4571" y="365125"/>
            <a:ext cx="1947362" cy="1341854"/>
          </a:xfrm>
          <a:prstGeom prst="rect">
            <a:avLst/>
          </a:prstGeom>
        </p:spPr>
      </p:pic>
    </p:spTree>
    <p:extLst>
      <p:ext uri="{BB962C8B-B14F-4D97-AF65-F5344CB8AC3E}">
        <p14:creationId xmlns:p14="http://schemas.microsoft.com/office/powerpoint/2010/main" val="3285007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a:t>Gemau</a:t>
            </a:r>
            <a:r>
              <a:rPr lang="en-GB" b="1" dirty="0"/>
              <a:t> </a:t>
            </a:r>
            <a:r>
              <a:rPr lang="en-GB" b="1" dirty="0" err="1"/>
              <a:t>Darllen</a:t>
            </a:r>
            <a:br>
              <a:rPr lang="en-GB" b="1" dirty="0"/>
            </a:br>
            <a:r>
              <a:rPr lang="en-GB" b="1" dirty="0"/>
              <a:t>Reading Games </a:t>
            </a:r>
          </a:p>
        </p:txBody>
      </p:sp>
      <p:sp>
        <p:nvSpPr>
          <p:cNvPr id="3" name="Content Placeholder 2"/>
          <p:cNvSpPr>
            <a:spLocks noGrp="1"/>
          </p:cNvSpPr>
          <p:nvPr>
            <p:ph sz="half" idx="1"/>
          </p:nvPr>
        </p:nvSpPr>
        <p:spPr>
          <a:xfrm>
            <a:off x="838200" y="1825625"/>
            <a:ext cx="5181600" cy="1624157"/>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a:bodyPr>
          <a:lstStyle/>
          <a:p>
            <a:r>
              <a:rPr lang="en-GB" dirty="0" err="1"/>
              <a:t>Dulliau</a:t>
            </a:r>
            <a:r>
              <a:rPr lang="en-GB" dirty="0"/>
              <a:t> </a:t>
            </a:r>
            <a:r>
              <a:rPr lang="en-GB" dirty="0" err="1"/>
              <a:t>aml-synhwyraidd</a:t>
            </a:r>
            <a:endParaRPr lang="en-GB" dirty="0"/>
          </a:p>
          <a:p>
            <a:r>
              <a:rPr lang="en-GB" dirty="0"/>
              <a:t>Llenwi’r </a:t>
            </a:r>
            <a:r>
              <a:rPr lang="en-GB" dirty="0" err="1"/>
              <a:t>bylchau</a:t>
            </a:r>
            <a:endParaRPr lang="en-GB" dirty="0"/>
          </a:p>
          <a:p>
            <a:r>
              <a:rPr lang="en-GB" dirty="0" err="1"/>
              <a:t>Darganfod</a:t>
            </a:r>
            <a:r>
              <a:rPr lang="en-GB" dirty="0"/>
              <a:t> </a:t>
            </a:r>
            <a:r>
              <a:rPr lang="en-GB" dirty="0" err="1"/>
              <a:t>yn</a:t>
            </a:r>
            <a:r>
              <a:rPr lang="en-GB" dirty="0"/>
              <a:t> </a:t>
            </a:r>
            <a:r>
              <a:rPr lang="en-GB" dirty="0" err="1"/>
              <a:t>gyflym</a:t>
            </a:r>
            <a:r>
              <a:rPr lang="en-GB" dirty="0"/>
              <a:t>: </a:t>
            </a:r>
          </a:p>
          <a:p>
            <a:endParaRPr lang="en-GB" dirty="0"/>
          </a:p>
          <a:p>
            <a:endParaRPr lang="en-GB" dirty="0"/>
          </a:p>
        </p:txBody>
      </p:sp>
      <p:sp>
        <p:nvSpPr>
          <p:cNvPr id="4" name="Content Placeholder 3"/>
          <p:cNvSpPr>
            <a:spLocks noGrp="1"/>
          </p:cNvSpPr>
          <p:nvPr>
            <p:ph sz="half" idx="2"/>
          </p:nvPr>
        </p:nvSpPr>
        <p:spPr>
          <a:xfrm>
            <a:off x="6172200" y="1825625"/>
            <a:ext cx="5181600" cy="1624157"/>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en-GB" dirty="0">
                <a:hlinkClick r:id="rId4"/>
              </a:rPr>
              <a:t>Multi-sensory approaches </a:t>
            </a:r>
            <a:endParaRPr lang="en-GB" dirty="0"/>
          </a:p>
          <a:p>
            <a:r>
              <a:rPr lang="en-GB" dirty="0">
                <a:hlinkClick r:id="rId5"/>
              </a:rPr>
              <a:t>Cloze activities </a:t>
            </a:r>
            <a:endParaRPr lang="en-GB" dirty="0"/>
          </a:p>
          <a:p>
            <a:r>
              <a:rPr lang="en-GB" dirty="0"/>
              <a:t>Quick find: </a:t>
            </a:r>
          </a:p>
        </p:txBody>
      </p:sp>
      <p:sp>
        <p:nvSpPr>
          <p:cNvPr id="5" name="TextBox 4"/>
          <p:cNvSpPr txBox="1"/>
          <p:nvPr/>
        </p:nvSpPr>
        <p:spPr>
          <a:xfrm>
            <a:off x="6622473" y="3796145"/>
            <a:ext cx="4544291" cy="3046988"/>
          </a:xfrm>
          <a:prstGeom prst="rect">
            <a:avLst/>
          </a:prstGeom>
          <a:solidFill>
            <a:schemeClr val="lt1">
              <a:alpha val="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t>Mark turned the corner and stared at the empty bus stop in Lavender Street. He swallowed hard and his hands started to shake. Being the first one there wouldn’t be a problem if the old oak tree that marked the bus stop wasn’t haunted.</a:t>
            </a:r>
          </a:p>
        </p:txBody>
      </p:sp>
      <p:sp>
        <p:nvSpPr>
          <p:cNvPr id="6" name="TextBox 5"/>
          <p:cNvSpPr txBox="1"/>
          <p:nvPr/>
        </p:nvSpPr>
        <p:spPr>
          <a:xfrm>
            <a:off x="1149927" y="3611479"/>
            <a:ext cx="4558145" cy="3046988"/>
          </a:xfrm>
          <a:prstGeom prst="rect">
            <a:avLst/>
          </a:prstGeom>
          <a:solidFill>
            <a:schemeClr val="lt1">
              <a:alpha val="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err="1"/>
              <a:t>Cyfaill</a:t>
            </a:r>
            <a:r>
              <a:rPr lang="en-GB" sz="2400" dirty="0"/>
              <a:t> </a:t>
            </a:r>
            <a:r>
              <a:rPr lang="en-GB" sz="2400" dirty="0" err="1"/>
              <a:t>pennaf</a:t>
            </a:r>
            <a:r>
              <a:rPr lang="en-GB" sz="2400" dirty="0"/>
              <a:t> </a:t>
            </a:r>
            <a:r>
              <a:rPr lang="en-GB" sz="2400" dirty="0" err="1"/>
              <a:t>dyn</a:t>
            </a:r>
            <a:r>
              <a:rPr lang="en-GB" sz="2400" dirty="0"/>
              <a:t> </a:t>
            </a:r>
            <a:r>
              <a:rPr lang="en-GB" sz="2400" dirty="0" err="1"/>
              <a:t>yw</a:t>
            </a:r>
            <a:r>
              <a:rPr lang="en-GB" sz="2400" dirty="0"/>
              <a:t> </a:t>
            </a:r>
            <a:r>
              <a:rPr lang="en-GB" sz="2400" dirty="0" err="1"/>
              <a:t>ei</a:t>
            </a:r>
            <a:r>
              <a:rPr lang="en-GB" sz="2400" dirty="0"/>
              <a:t> </a:t>
            </a:r>
            <a:r>
              <a:rPr lang="en-GB" sz="2400" dirty="0" err="1"/>
              <a:t>gi</a:t>
            </a:r>
            <a:r>
              <a:rPr lang="en-GB" sz="2400" dirty="0"/>
              <a:t>. </a:t>
            </a:r>
            <a:r>
              <a:rPr lang="en-GB" sz="2400" dirty="0" err="1"/>
              <a:t>Roedd</a:t>
            </a:r>
            <a:r>
              <a:rPr lang="en-GB" sz="2400" dirty="0"/>
              <a:t> y </a:t>
            </a:r>
            <a:r>
              <a:rPr lang="en-GB" sz="2400" dirty="0" err="1"/>
              <a:t>Tywysog</a:t>
            </a:r>
            <a:r>
              <a:rPr lang="en-GB" sz="2400" dirty="0"/>
              <a:t> </a:t>
            </a:r>
            <a:r>
              <a:rPr lang="en-GB" sz="2400" dirty="0" err="1"/>
              <a:t>Llywelyn</a:t>
            </a:r>
            <a:r>
              <a:rPr lang="en-GB" sz="2400" dirty="0"/>
              <a:t> bob </a:t>
            </a:r>
            <a:r>
              <a:rPr lang="en-GB" sz="2400" dirty="0" err="1"/>
              <a:t>amser</a:t>
            </a:r>
            <a:r>
              <a:rPr lang="en-GB" sz="2400" dirty="0"/>
              <a:t> </a:t>
            </a:r>
            <a:r>
              <a:rPr lang="en-GB" sz="2400" dirty="0" err="1"/>
              <a:t>yn</a:t>
            </a:r>
            <a:r>
              <a:rPr lang="en-GB" sz="2400" dirty="0"/>
              <a:t> </a:t>
            </a:r>
            <a:r>
              <a:rPr lang="en-GB" sz="2400" dirty="0" err="1"/>
              <a:t>credu</a:t>
            </a:r>
            <a:r>
              <a:rPr lang="en-GB" sz="2400" dirty="0"/>
              <a:t> </a:t>
            </a:r>
            <a:r>
              <a:rPr lang="en-GB" sz="2400" dirty="0" err="1"/>
              <a:t>mai</a:t>
            </a:r>
            <a:r>
              <a:rPr lang="en-GB" sz="2400" dirty="0"/>
              <a:t> </a:t>
            </a:r>
            <a:r>
              <a:rPr lang="en-GB" sz="2400" dirty="0" err="1"/>
              <a:t>ei</a:t>
            </a:r>
            <a:r>
              <a:rPr lang="en-GB" sz="2400" dirty="0"/>
              <a:t> </a:t>
            </a:r>
            <a:r>
              <a:rPr lang="en-GB" sz="2400" dirty="0" err="1"/>
              <a:t>gi</a:t>
            </a:r>
            <a:r>
              <a:rPr lang="en-GB" sz="2400" dirty="0"/>
              <a:t> </a:t>
            </a:r>
            <a:r>
              <a:rPr lang="en-GB" sz="2400" dirty="0" err="1"/>
              <a:t>ffyddlon</a:t>
            </a:r>
            <a:r>
              <a:rPr lang="en-GB" sz="2400" dirty="0"/>
              <a:t>, </a:t>
            </a:r>
            <a:r>
              <a:rPr lang="en-GB" sz="2400" dirty="0" err="1"/>
              <a:t>Gelert</a:t>
            </a:r>
            <a:r>
              <a:rPr lang="en-GB" sz="2400" dirty="0"/>
              <a:t>, </a:t>
            </a:r>
            <a:r>
              <a:rPr lang="en-GB" sz="2400" dirty="0" err="1"/>
              <a:t>oedd</a:t>
            </a:r>
            <a:r>
              <a:rPr lang="en-GB" sz="2400" dirty="0"/>
              <a:t> </a:t>
            </a:r>
            <a:r>
              <a:rPr lang="en-GB" sz="2400" dirty="0" err="1"/>
              <a:t>ei</a:t>
            </a:r>
            <a:r>
              <a:rPr lang="en-GB" sz="2400" dirty="0"/>
              <a:t> </a:t>
            </a:r>
            <a:r>
              <a:rPr lang="en-GB" sz="2400" dirty="0" err="1"/>
              <a:t>gyfaill</a:t>
            </a:r>
            <a:r>
              <a:rPr lang="en-GB" sz="2400" dirty="0"/>
              <a:t> </a:t>
            </a:r>
            <a:r>
              <a:rPr lang="en-GB" sz="2400" dirty="0" err="1"/>
              <a:t>pennaf</a:t>
            </a:r>
            <a:r>
              <a:rPr lang="en-GB" sz="2400" dirty="0"/>
              <a:t>. O </a:t>
            </a:r>
            <a:r>
              <a:rPr lang="en-GB" sz="2400" dirty="0" err="1"/>
              <a:t>leiaf</a:t>
            </a:r>
            <a:r>
              <a:rPr lang="en-GB" sz="2400" dirty="0"/>
              <a:t>, </a:t>
            </a:r>
            <a:r>
              <a:rPr lang="en-GB" sz="2400" dirty="0" err="1"/>
              <a:t>dyna'r</a:t>
            </a:r>
            <a:r>
              <a:rPr lang="en-GB" sz="2400" dirty="0"/>
              <a:t> </a:t>
            </a:r>
            <a:r>
              <a:rPr lang="en-GB" sz="2400" dirty="0" err="1"/>
              <a:t>oedd</a:t>
            </a:r>
            <a:r>
              <a:rPr lang="en-GB" sz="2400" dirty="0"/>
              <a:t> </a:t>
            </a:r>
            <a:r>
              <a:rPr lang="en-GB" sz="2400" dirty="0" err="1"/>
              <a:t>yn</a:t>
            </a:r>
            <a:r>
              <a:rPr lang="en-GB" sz="2400" dirty="0"/>
              <a:t> </a:t>
            </a:r>
            <a:r>
              <a:rPr lang="en-GB" sz="2400" dirty="0" err="1"/>
              <a:t>ei</a:t>
            </a:r>
            <a:r>
              <a:rPr lang="en-GB" sz="2400" dirty="0"/>
              <a:t> </a:t>
            </a:r>
            <a:r>
              <a:rPr lang="en-GB" sz="2400" dirty="0" err="1"/>
              <a:t>feddwl</a:t>
            </a:r>
            <a:r>
              <a:rPr lang="en-GB" sz="2400" dirty="0"/>
              <a:t>, tan y </a:t>
            </a:r>
            <a:r>
              <a:rPr lang="en-GB" sz="2400" dirty="0" err="1"/>
              <a:t>noson</a:t>
            </a:r>
            <a:r>
              <a:rPr lang="en-GB" sz="2400" dirty="0"/>
              <a:t> </a:t>
            </a:r>
            <a:r>
              <a:rPr lang="en-GB" sz="2400" dirty="0" err="1"/>
              <a:t>dyngedfennol</a:t>
            </a:r>
            <a:r>
              <a:rPr lang="en-GB" sz="2400" dirty="0"/>
              <a:t> </a:t>
            </a:r>
            <a:r>
              <a:rPr lang="en-GB" sz="2400" dirty="0" err="1"/>
              <a:t>honno</a:t>
            </a:r>
            <a:r>
              <a:rPr lang="en-GB" sz="2400" dirty="0"/>
              <a:t> pan </a:t>
            </a:r>
            <a:r>
              <a:rPr lang="en-GB" sz="2400" dirty="0" err="1"/>
              <a:t>aeth</a:t>
            </a:r>
            <a:r>
              <a:rPr lang="en-GB" sz="2400" dirty="0"/>
              <a:t> </a:t>
            </a:r>
            <a:r>
              <a:rPr lang="en-GB" sz="2400" dirty="0" err="1"/>
              <a:t>allan</a:t>
            </a:r>
            <a:r>
              <a:rPr lang="en-GB" sz="2400" dirty="0"/>
              <a:t> </a:t>
            </a:r>
            <a:r>
              <a:rPr lang="en-GB" sz="2400" dirty="0" err="1"/>
              <a:t>i</a:t>
            </a:r>
            <a:r>
              <a:rPr lang="en-GB" sz="2400" dirty="0"/>
              <a:t> </a:t>
            </a:r>
            <a:r>
              <a:rPr lang="en-GB" sz="2400" dirty="0" err="1"/>
              <a:t>hela</a:t>
            </a:r>
            <a:r>
              <a:rPr lang="en-GB" sz="2400" dirty="0"/>
              <a:t> a </a:t>
            </a:r>
            <a:r>
              <a:rPr lang="en-GB" sz="2400" dirty="0" err="1"/>
              <a:t>gadael</a:t>
            </a:r>
            <a:r>
              <a:rPr lang="en-GB" sz="2400" dirty="0"/>
              <a:t> </a:t>
            </a:r>
            <a:r>
              <a:rPr lang="en-GB" sz="2400" dirty="0" err="1"/>
              <a:t>ei</a:t>
            </a:r>
            <a:r>
              <a:rPr lang="en-GB" sz="2400" dirty="0"/>
              <a:t> </a:t>
            </a:r>
            <a:r>
              <a:rPr lang="en-GB" sz="2400" dirty="0" err="1"/>
              <a:t>annwyl</a:t>
            </a:r>
            <a:r>
              <a:rPr lang="en-GB" sz="2400" dirty="0"/>
              <a:t> fab </a:t>
            </a:r>
            <a:r>
              <a:rPr lang="en-GB" sz="2400" dirty="0" err="1"/>
              <a:t>yng</a:t>
            </a:r>
            <a:r>
              <a:rPr lang="en-GB" sz="2400" dirty="0"/>
              <a:t> </a:t>
            </a:r>
            <a:r>
              <a:rPr lang="en-GB" sz="2400" dirty="0" err="1"/>
              <a:t>ngofal</a:t>
            </a:r>
            <a:r>
              <a:rPr lang="en-GB" sz="2400" dirty="0"/>
              <a:t> </a:t>
            </a:r>
            <a:r>
              <a:rPr lang="en-GB" sz="2400" dirty="0" err="1"/>
              <a:t>Gelert</a:t>
            </a:r>
            <a:r>
              <a:rPr lang="en-GB" sz="2400" dirty="0"/>
              <a:t>.</a:t>
            </a:r>
          </a:p>
        </p:txBody>
      </p:sp>
      <p:pic>
        <p:nvPicPr>
          <p:cNvPr id="8" name="vulIeXCN9So"/>
          <p:cNvPicPr>
            <a:picLocks noRot="1" noChangeAspect="1"/>
          </p:cNvPicPr>
          <p:nvPr>
            <a:videoFile r:link="rId1"/>
          </p:nvPr>
        </p:nvPicPr>
        <p:blipFill>
          <a:blip r:embed="rId6"/>
          <a:stretch>
            <a:fillRect/>
          </a:stretch>
        </p:blipFill>
        <p:spPr>
          <a:xfrm>
            <a:off x="7358945" y="43657"/>
            <a:ext cx="2928055" cy="1647031"/>
          </a:xfrm>
          <a:prstGeom prst="rect">
            <a:avLst/>
          </a:prstGeom>
        </p:spPr>
      </p:pic>
    </p:spTree>
    <p:extLst>
      <p:ext uri="{BB962C8B-B14F-4D97-AF65-F5344CB8AC3E}">
        <p14:creationId xmlns:p14="http://schemas.microsoft.com/office/powerpoint/2010/main" val="74118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Beth sy’n </a:t>
            </a:r>
            <a:r>
              <a:rPr lang="en-GB" b="1" dirty="0" err="1"/>
              <a:t>effeithiol</a:t>
            </a:r>
            <a:r>
              <a:rPr lang="en-GB" b="1" dirty="0"/>
              <a:t>?</a:t>
            </a:r>
            <a:br>
              <a:rPr lang="en-GB" b="1" dirty="0"/>
            </a:br>
            <a:r>
              <a:rPr lang="en-GB" b="1" dirty="0"/>
              <a:t>What is effective? </a:t>
            </a:r>
          </a:p>
        </p:txBody>
      </p:sp>
      <p:sp>
        <p:nvSpPr>
          <p:cNvPr id="3" name="Content Placeholder 2"/>
          <p:cNvSpPr>
            <a:spLocks noGrp="1"/>
          </p:cNvSpPr>
          <p:nvPr>
            <p:ph sz="half" idx="1"/>
          </p:nvPr>
        </p:nvSpPr>
        <p:spPr>
          <a:xfrm>
            <a:off x="838200" y="1825625"/>
            <a:ext cx="5181600" cy="4713720"/>
          </a:xfrm>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r>
              <a:rPr lang="en-GB" dirty="0"/>
              <a:t>Nid </a:t>
            </a:r>
            <a:r>
              <a:rPr lang="en-GB" dirty="0" err="1"/>
              <a:t>yw</a:t>
            </a:r>
            <a:r>
              <a:rPr lang="en-GB" dirty="0"/>
              <a:t> dysgu ‘</a:t>
            </a:r>
            <a:r>
              <a:rPr lang="en-GB" dirty="0" err="1"/>
              <a:t>arferol</a:t>
            </a:r>
            <a:r>
              <a:rPr lang="en-GB" dirty="0"/>
              <a:t>’ yn mynd </a:t>
            </a:r>
            <a:r>
              <a:rPr lang="en-GB" dirty="0" err="1"/>
              <a:t>i</a:t>
            </a:r>
            <a:r>
              <a:rPr lang="en-GB" dirty="0"/>
              <a:t> </a:t>
            </a:r>
            <a:r>
              <a:rPr lang="en-GB" dirty="0" err="1"/>
              <a:t>alluogi</a:t>
            </a:r>
            <a:r>
              <a:rPr lang="en-GB" dirty="0"/>
              <a:t> </a:t>
            </a:r>
            <a:r>
              <a:rPr lang="en-GB" dirty="0" err="1"/>
              <a:t>plentyn</a:t>
            </a:r>
            <a:r>
              <a:rPr lang="en-GB" dirty="0"/>
              <a:t> gydag </a:t>
            </a:r>
            <a:r>
              <a:rPr lang="en-GB" dirty="0" err="1"/>
              <a:t>anawsterau</a:t>
            </a:r>
            <a:r>
              <a:rPr lang="en-GB" dirty="0"/>
              <a:t> </a:t>
            </a:r>
            <a:r>
              <a:rPr lang="en-GB" dirty="0" err="1"/>
              <a:t>llythrennedd</a:t>
            </a:r>
            <a:r>
              <a:rPr lang="en-GB" dirty="0"/>
              <a:t> </a:t>
            </a:r>
            <a:r>
              <a:rPr lang="en-GB" dirty="0" err="1"/>
              <a:t>i</a:t>
            </a:r>
            <a:r>
              <a:rPr lang="en-GB" dirty="0"/>
              <a:t> </a:t>
            </a:r>
            <a:r>
              <a:rPr lang="en-GB" dirty="0" err="1"/>
              <a:t>ddal</a:t>
            </a:r>
            <a:r>
              <a:rPr lang="en-GB" dirty="0"/>
              <a:t> </a:t>
            </a:r>
            <a:r>
              <a:rPr lang="en-GB" dirty="0" err="1"/>
              <a:t>i</a:t>
            </a:r>
            <a:r>
              <a:rPr lang="en-GB" dirty="0"/>
              <a:t> </a:t>
            </a:r>
            <a:r>
              <a:rPr lang="en-GB" dirty="0" err="1"/>
              <a:t>fyny</a:t>
            </a:r>
            <a:r>
              <a:rPr lang="en-GB" dirty="0"/>
              <a:t>.</a:t>
            </a:r>
          </a:p>
          <a:p>
            <a:r>
              <a:rPr lang="en-GB" dirty="0"/>
              <a:t>Mae </a:t>
            </a:r>
            <a:r>
              <a:rPr lang="en-GB" dirty="0" err="1"/>
              <a:t>angen</a:t>
            </a:r>
            <a:r>
              <a:rPr lang="en-GB" dirty="0"/>
              <a:t> </a:t>
            </a:r>
            <a:r>
              <a:rPr lang="en-GB" dirty="0" err="1"/>
              <a:t>cynlluniau</a:t>
            </a:r>
            <a:r>
              <a:rPr lang="en-GB" dirty="0"/>
              <a:t> </a:t>
            </a:r>
            <a:r>
              <a:rPr lang="en-GB" dirty="0" err="1"/>
              <a:t>sy’n</a:t>
            </a:r>
            <a:r>
              <a:rPr lang="en-GB" dirty="0"/>
              <a:t> </a:t>
            </a:r>
            <a:r>
              <a:rPr lang="en-GB" dirty="0" err="1"/>
              <a:t>strwythuredig</a:t>
            </a:r>
            <a:r>
              <a:rPr lang="en-GB" dirty="0"/>
              <a:t> </a:t>
            </a:r>
            <a:r>
              <a:rPr lang="en-GB" dirty="0" err="1"/>
              <a:t>iawn</a:t>
            </a:r>
            <a:r>
              <a:rPr lang="en-GB" dirty="0"/>
              <a:t>, </a:t>
            </a:r>
            <a:r>
              <a:rPr lang="en-GB" dirty="0" err="1"/>
              <a:t>sy’n</a:t>
            </a:r>
            <a:r>
              <a:rPr lang="en-GB" dirty="0"/>
              <a:t> </a:t>
            </a:r>
            <a:r>
              <a:rPr lang="en-GB" dirty="0" err="1"/>
              <a:t>canolbwyntio</a:t>
            </a:r>
            <a:r>
              <a:rPr lang="en-GB" dirty="0"/>
              <a:t> </a:t>
            </a:r>
            <a:r>
              <a:rPr lang="en-GB" dirty="0" err="1"/>
              <a:t>ar</a:t>
            </a:r>
            <a:r>
              <a:rPr lang="en-GB" dirty="0"/>
              <a:t> </a:t>
            </a:r>
            <a:r>
              <a:rPr lang="en-GB" dirty="0" err="1"/>
              <a:t>strategaethau</a:t>
            </a:r>
            <a:r>
              <a:rPr lang="en-GB" dirty="0"/>
              <a:t> </a:t>
            </a:r>
            <a:r>
              <a:rPr lang="en-GB" dirty="0" err="1"/>
              <a:t>sillafu</a:t>
            </a:r>
            <a:r>
              <a:rPr lang="en-GB" dirty="0"/>
              <a:t> ac </a:t>
            </a:r>
            <a:r>
              <a:rPr lang="en-GB" dirty="0" err="1"/>
              <a:t>sy’n</a:t>
            </a:r>
            <a:r>
              <a:rPr lang="en-GB" dirty="0"/>
              <a:t> </a:t>
            </a:r>
            <a:r>
              <a:rPr lang="en-GB" dirty="0" err="1"/>
              <a:t>cynnig</a:t>
            </a:r>
            <a:r>
              <a:rPr lang="en-GB" dirty="0"/>
              <a:t> </a:t>
            </a:r>
            <a:r>
              <a:rPr lang="en-GB" dirty="0" err="1"/>
              <a:t>cyfleodd</a:t>
            </a:r>
            <a:r>
              <a:rPr lang="en-GB" dirty="0"/>
              <a:t> </a:t>
            </a:r>
            <a:r>
              <a:rPr lang="en-GB" dirty="0" err="1"/>
              <a:t>i</a:t>
            </a:r>
            <a:r>
              <a:rPr lang="en-GB" dirty="0"/>
              <a:t> </a:t>
            </a:r>
            <a:r>
              <a:rPr lang="en-GB" dirty="0" err="1"/>
              <a:t>ymarfer</a:t>
            </a:r>
            <a:r>
              <a:rPr lang="en-GB" dirty="0"/>
              <a:t> </a:t>
            </a:r>
            <a:r>
              <a:rPr lang="en-GB" dirty="0" err="1"/>
              <a:t>yn</a:t>
            </a:r>
            <a:r>
              <a:rPr lang="en-GB" dirty="0"/>
              <a:t> </a:t>
            </a:r>
            <a:r>
              <a:rPr lang="en-GB" dirty="0" err="1"/>
              <a:t>aml</a:t>
            </a:r>
            <a:r>
              <a:rPr lang="en-GB" dirty="0"/>
              <a:t>. </a:t>
            </a:r>
          </a:p>
          <a:p>
            <a:r>
              <a:rPr lang="en-GB" dirty="0"/>
              <a:t>Mae </a:t>
            </a:r>
            <a:r>
              <a:rPr lang="en-GB" dirty="0" err="1"/>
              <a:t>angen</a:t>
            </a:r>
            <a:r>
              <a:rPr lang="en-GB" dirty="0"/>
              <a:t> </a:t>
            </a:r>
            <a:r>
              <a:rPr lang="en-GB" dirty="0" err="1"/>
              <a:t>defnyddio</a:t>
            </a:r>
            <a:r>
              <a:rPr lang="en-GB" dirty="0"/>
              <a:t> </a:t>
            </a:r>
            <a:r>
              <a:rPr lang="en-GB" dirty="0" err="1"/>
              <a:t>dulliau</a:t>
            </a:r>
            <a:r>
              <a:rPr lang="en-GB" dirty="0"/>
              <a:t> </a:t>
            </a:r>
            <a:r>
              <a:rPr lang="en-GB" dirty="0" err="1"/>
              <a:t>ffoneg</a:t>
            </a:r>
            <a:r>
              <a:rPr lang="en-GB" dirty="0"/>
              <a:t> a </a:t>
            </a:r>
            <a:r>
              <a:rPr lang="en-GB" dirty="0" err="1"/>
              <a:t>gweledol</a:t>
            </a:r>
            <a:r>
              <a:rPr lang="en-GB" dirty="0"/>
              <a:t> </a:t>
            </a:r>
            <a:r>
              <a:rPr lang="en-GB" dirty="0" err="1"/>
              <a:t>ar</a:t>
            </a:r>
            <a:r>
              <a:rPr lang="en-GB" dirty="0"/>
              <a:t> y </a:t>
            </a:r>
            <a:r>
              <a:rPr lang="en-GB" dirty="0" err="1"/>
              <a:t>cyd</a:t>
            </a:r>
            <a:r>
              <a:rPr lang="en-GB" dirty="0"/>
              <a:t>. </a:t>
            </a:r>
          </a:p>
          <a:p>
            <a:r>
              <a:rPr lang="en-GB" dirty="0"/>
              <a:t>Mae </a:t>
            </a:r>
            <a:r>
              <a:rPr lang="en-GB" dirty="0" err="1"/>
              <a:t>Cynorthwywyr</a:t>
            </a:r>
            <a:r>
              <a:rPr lang="en-GB" dirty="0"/>
              <a:t> </a:t>
            </a:r>
            <a:r>
              <a:rPr lang="en-GB" dirty="0" err="1"/>
              <a:t>Dysgu</a:t>
            </a:r>
            <a:r>
              <a:rPr lang="en-GB" dirty="0"/>
              <a:t> </a:t>
            </a:r>
            <a:r>
              <a:rPr lang="en-GB" dirty="0" err="1"/>
              <a:t>sydd</a:t>
            </a:r>
            <a:r>
              <a:rPr lang="en-GB" dirty="0"/>
              <a:t> </a:t>
            </a:r>
            <a:r>
              <a:rPr lang="en-GB" dirty="0" err="1"/>
              <a:t>wedi’u</a:t>
            </a:r>
            <a:r>
              <a:rPr lang="en-GB" dirty="0"/>
              <a:t> </a:t>
            </a:r>
            <a:r>
              <a:rPr lang="en-GB" dirty="0" err="1"/>
              <a:t>hyfforddi</a:t>
            </a:r>
            <a:r>
              <a:rPr lang="en-GB" dirty="0"/>
              <a:t> </a:t>
            </a:r>
            <a:r>
              <a:rPr lang="en-GB" dirty="0" err="1"/>
              <a:t>yn</a:t>
            </a:r>
            <a:r>
              <a:rPr lang="en-GB" dirty="0"/>
              <a:t> </a:t>
            </a:r>
            <a:r>
              <a:rPr lang="en-GB" dirty="0" err="1"/>
              <a:t>gallu</a:t>
            </a:r>
            <a:r>
              <a:rPr lang="en-GB" dirty="0"/>
              <a:t> </a:t>
            </a:r>
            <a:r>
              <a:rPr lang="en-GB" dirty="0" err="1"/>
              <a:t>cefnogi'r</a:t>
            </a:r>
            <a:r>
              <a:rPr lang="en-GB" dirty="0"/>
              <a:t> broses </a:t>
            </a:r>
            <a:r>
              <a:rPr lang="en-GB" dirty="0" err="1"/>
              <a:t>yma</a:t>
            </a:r>
            <a:r>
              <a:rPr lang="en-GB" dirty="0"/>
              <a:t>. </a:t>
            </a:r>
          </a:p>
          <a:p>
            <a:endParaRPr lang="en-GB" dirty="0"/>
          </a:p>
        </p:txBody>
      </p:sp>
      <p:sp>
        <p:nvSpPr>
          <p:cNvPr id="4" name="Content Placeholder 3"/>
          <p:cNvSpPr>
            <a:spLocks noGrp="1"/>
          </p:cNvSpPr>
          <p:nvPr>
            <p:ph sz="half" idx="2"/>
          </p:nvPr>
        </p:nvSpPr>
        <p:spPr>
          <a:xfrm>
            <a:off x="6172200" y="1825625"/>
            <a:ext cx="5181600" cy="4713720"/>
          </a:xfrm>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n-GB" i="1" dirty="0"/>
              <a:t>‘Ordinary teaching’ won’t enable children with literacy difficulties to catch up. </a:t>
            </a:r>
          </a:p>
          <a:p>
            <a:r>
              <a:rPr lang="en-GB" i="1" dirty="0"/>
              <a:t>Schemes which are highly structured, focus on regular spelling strategies and use little and often approaches are most effective.</a:t>
            </a:r>
          </a:p>
          <a:p>
            <a:r>
              <a:rPr lang="en-GB" i="1" dirty="0"/>
              <a:t>Phonic and visual approaches need to be used in combination. </a:t>
            </a:r>
          </a:p>
          <a:p>
            <a:r>
              <a:rPr lang="en-GB" i="1" dirty="0"/>
              <a:t>Skilled and highly trained TAs can support development of literacy. </a:t>
            </a:r>
          </a:p>
          <a:p>
            <a:pPr marL="0" indent="0" algn="r">
              <a:buNone/>
            </a:pPr>
            <a:r>
              <a:rPr lang="en-GB" dirty="0"/>
              <a:t>Brooks, 2016 </a:t>
            </a:r>
          </a:p>
        </p:txBody>
      </p:sp>
      <p:pic>
        <p:nvPicPr>
          <p:cNvPr id="5" name="Picture 4" descr="Acceptation Approval Good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63000" y="176681"/>
            <a:ext cx="1514007" cy="1514007"/>
          </a:xfrm>
          <a:prstGeom prst="rect">
            <a:avLst/>
          </a:prstGeom>
        </p:spPr>
      </p:pic>
      <p:pic>
        <p:nvPicPr>
          <p:cNvPr id="6" name="Picture 5" descr="Acceptation Approval Good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072" y="176681"/>
            <a:ext cx="1514007" cy="1514007"/>
          </a:xfrm>
          <a:prstGeom prst="rect">
            <a:avLst/>
          </a:prstGeom>
        </p:spPr>
      </p:pic>
    </p:spTree>
    <p:extLst>
      <p:ext uri="{BB962C8B-B14F-4D97-AF65-F5344CB8AC3E}">
        <p14:creationId xmlns:p14="http://schemas.microsoft.com/office/powerpoint/2010/main" val="422223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t>Beth </a:t>
            </a:r>
            <a:r>
              <a:rPr lang="en-GB" err="1"/>
              <a:t>sy’n</a:t>
            </a:r>
            <a:r>
              <a:rPr lang="en-GB"/>
              <a:t> </a:t>
            </a:r>
            <a:r>
              <a:rPr lang="en-GB" err="1"/>
              <a:t>effeithiol</a:t>
            </a:r>
            <a:r>
              <a:rPr lang="en-GB"/>
              <a:t>?</a:t>
            </a:r>
            <a:br>
              <a:rPr lang="en-GB"/>
            </a:br>
            <a:r>
              <a:rPr lang="en-GB"/>
              <a:t>What is effective? </a:t>
            </a:r>
          </a:p>
        </p:txBody>
      </p:sp>
      <p:sp>
        <p:nvSpPr>
          <p:cNvPr id="3" name="Content Placeholder 2"/>
          <p:cNvSpPr>
            <a:spLocks noGrp="1"/>
          </p:cNvSpPr>
          <p:nvPr>
            <p:ph sz="half" idx="1"/>
          </p:nvPr>
        </p:nvSpPr>
        <p:spPr>
          <a:solidFill>
            <a:schemeClr val="lt1">
              <a:alpha val="0"/>
            </a:schemeClr>
          </a:solidFill>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dirty="0" err="1"/>
              <a:t>Dulliau</a:t>
            </a:r>
            <a:r>
              <a:rPr lang="en-GB" dirty="0"/>
              <a:t> </a:t>
            </a:r>
            <a:r>
              <a:rPr lang="en-GB" dirty="0" err="1"/>
              <a:t>wedi’u</a:t>
            </a:r>
            <a:r>
              <a:rPr lang="en-GB" dirty="0"/>
              <a:t> </a:t>
            </a:r>
            <a:r>
              <a:rPr lang="en-GB" dirty="0" err="1"/>
              <a:t>personoli</a:t>
            </a:r>
            <a:r>
              <a:rPr lang="en-GB" dirty="0"/>
              <a:t> </a:t>
            </a:r>
          </a:p>
          <a:p>
            <a:r>
              <a:rPr lang="en-GB" dirty="0" err="1"/>
              <a:t>Sesiynau</a:t>
            </a:r>
            <a:r>
              <a:rPr lang="en-GB" dirty="0"/>
              <a:t> </a:t>
            </a:r>
            <a:r>
              <a:rPr lang="en-GB" dirty="0" err="1"/>
              <a:t>strwythuredig</a:t>
            </a:r>
            <a:r>
              <a:rPr lang="en-GB" dirty="0"/>
              <a:t>, </a:t>
            </a:r>
            <a:r>
              <a:rPr lang="en-GB" dirty="0" err="1"/>
              <a:t>dyddiol</a:t>
            </a:r>
            <a:r>
              <a:rPr lang="en-GB" dirty="0"/>
              <a:t> </a:t>
            </a:r>
            <a:r>
              <a:rPr lang="en-GB" dirty="0" err="1"/>
              <a:t>sy’n</a:t>
            </a:r>
            <a:r>
              <a:rPr lang="en-GB" dirty="0"/>
              <a:t> </a:t>
            </a:r>
            <a:r>
              <a:rPr lang="en-GB" dirty="0" err="1"/>
              <a:t>cefnogi</a:t>
            </a:r>
            <a:r>
              <a:rPr lang="en-GB" dirty="0"/>
              <a:t> </a:t>
            </a:r>
            <a:r>
              <a:rPr lang="en-GB" dirty="0" err="1"/>
              <a:t>cynnydd</a:t>
            </a:r>
            <a:r>
              <a:rPr lang="en-GB" dirty="0"/>
              <a:t> </a:t>
            </a:r>
          </a:p>
          <a:p>
            <a:r>
              <a:rPr lang="en-GB" dirty="0" err="1"/>
              <a:t>Targedu</a:t>
            </a:r>
            <a:r>
              <a:rPr lang="en-GB" dirty="0"/>
              <a:t> ‘</a:t>
            </a:r>
            <a:r>
              <a:rPr lang="en-GB" dirty="0" err="1"/>
              <a:t>ymddygiad</a:t>
            </a:r>
            <a:r>
              <a:rPr lang="en-GB" dirty="0"/>
              <a:t> </a:t>
            </a:r>
            <a:r>
              <a:rPr lang="en-GB" dirty="0" err="1"/>
              <a:t>diymadferth</a:t>
            </a:r>
            <a:r>
              <a:rPr lang="en-GB" dirty="0"/>
              <a:t>’ </a:t>
            </a:r>
          </a:p>
          <a:p>
            <a:r>
              <a:rPr lang="en-GB" dirty="0" err="1"/>
              <a:t>Sicrhau</a:t>
            </a:r>
            <a:r>
              <a:rPr lang="en-GB" dirty="0"/>
              <a:t> bod </a:t>
            </a:r>
            <a:r>
              <a:rPr lang="en-GB" dirty="0" err="1"/>
              <a:t>athrawon</a:t>
            </a:r>
            <a:r>
              <a:rPr lang="en-GB" dirty="0"/>
              <a:t> a </a:t>
            </a:r>
            <a:r>
              <a:rPr lang="en-GB" dirty="0" err="1"/>
              <a:t>chynorthwywyr</a:t>
            </a:r>
            <a:r>
              <a:rPr lang="en-GB" dirty="0"/>
              <a:t> </a:t>
            </a:r>
            <a:r>
              <a:rPr lang="en-GB" dirty="0" err="1"/>
              <a:t>wedi’u</a:t>
            </a:r>
            <a:r>
              <a:rPr lang="en-GB" dirty="0"/>
              <a:t> </a:t>
            </a:r>
            <a:r>
              <a:rPr lang="en-GB" dirty="0" err="1"/>
              <a:t>hyfforddi</a:t>
            </a:r>
            <a:r>
              <a:rPr lang="en-GB" dirty="0"/>
              <a:t> </a:t>
            </a:r>
            <a:r>
              <a:rPr lang="en-GB" dirty="0" err="1"/>
              <a:t>i</a:t>
            </a:r>
            <a:r>
              <a:rPr lang="en-GB" dirty="0"/>
              <a:t> </a:t>
            </a:r>
            <a:r>
              <a:rPr lang="en-GB" dirty="0" err="1"/>
              <a:t>safon</a:t>
            </a:r>
            <a:r>
              <a:rPr lang="en-GB" dirty="0"/>
              <a:t> </a:t>
            </a:r>
            <a:r>
              <a:rPr lang="en-GB" dirty="0" err="1"/>
              <a:t>uchel</a:t>
            </a:r>
            <a:r>
              <a:rPr lang="en-GB" dirty="0"/>
              <a:t> (</a:t>
            </a:r>
            <a:r>
              <a:rPr lang="en-GB" dirty="0" err="1"/>
              <a:t>gan</a:t>
            </a:r>
            <a:r>
              <a:rPr lang="en-GB" dirty="0"/>
              <a:t> </a:t>
            </a:r>
            <a:r>
              <a:rPr lang="en-GB" dirty="0" err="1"/>
              <a:t>gynnwys</a:t>
            </a:r>
            <a:r>
              <a:rPr lang="en-GB" dirty="0"/>
              <a:t> </a:t>
            </a:r>
            <a:r>
              <a:rPr lang="en-GB" dirty="0" err="1"/>
              <a:t>darpariaeth</a:t>
            </a:r>
            <a:r>
              <a:rPr lang="en-GB" dirty="0"/>
              <a:t> </a:t>
            </a:r>
            <a:r>
              <a:rPr lang="en-GB" dirty="0" err="1"/>
              <a:t>arbenigol</a:t>
            </a:r>
            <a:r>
              <a:rPr lang="en-GB" dirty="0"/>
              <a:t>)</a:t>
            </a:r>
          </a:p>
          <a:p>
            <a:r>
              <a:rPr lang="en-GB" dirty="0" err="1"/>
              <a:t>Gweithio</a:t>
            </a:r>
            <a:r>
              <a:rPr lang="en-GB" dirty="0"/>
              <a:t> </a:t>
            </a:r>
            <a:r>
              <a:rPr lang="en-GB" dirty="0" err="1"/>
              <a:t>yn</a:t>
            </a:r>
            <a:r>
              <a:rPr lang="en-GB" dirty="0"/>
              <a:t> </a:t>
            </a:r>
            <a:r>
              <a:rPr lang="en-GB" dirty="0" err="1"/>
              <a:t>agos</a:t>
            </a:r>
            <a:r>
              <a:rPr lang="en-GB" dirty="0"/>
              <a:t> </a:t>
            </a:r>
            <a:r>
              <a:rPr lang="en-GB" dirty="0" err="1"/>
              <a:t>gyda</a:t>
            </a:r>
            <a:r>
              <a:rPr lang="en-GB" dirty="0"/>
              <a:t> </a:t>
            </a:r>
            <a:r>
              <a:rPr lang="en-GB" dirty="0" err="1"/>
              <a:t>rhieni</a:t>
            </a:r>
            <a:r>
              <a:rPr lang="en-GB" dirty="0"/>
              <a:t> </a:t>
            </a:r>
          </a:p>
          <a:p>
            <a:pPr marL="0" indent="0">
              <a:buNone/>
            </a:pPr>
            <a:endParaRPr lang="en-GB" dirty="0"/>
          </a:p>
        </p:txBody>
      </p:sp>
      <p:sp>
        <p:nvSpPr>
          <p:cNvPr id="4" name="Content Placeholder 3"/>
          <p:cNvSpPr>
            <a:spLocks noGrp="1"/>
          </p:cNvSpPr>
          <p:nvPr>
            <p:ph sz="half" idx="2"/>
          </p:nvPr>
        </p:nvSpPr>
        <p:spPr>
          <a:solidFill>
            <a:schemeClr val="lt1">
              <a:alpha val="0"/>
            </a:schemeClr>
          </a:solidFill>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i="1" dirty="0"/>
              <a:t>Personalised approaches</a:t>
            </a:r>
          </a:p>
          <a:p>
            <a:r>
              <a:rPr lang="en-GB" i="1" dirty="0"/>
              <a:t>Structured, daily sessions with continuity of learning</a:t>
            </a:r>
          </a:p>
          <a:p>
            <a:r>
              <a:rPr lang="en-GB" i="1" dirty="0"/>
              <a:t>Address ‘learned helplessness’</a:t>
            </a:r>
          </a:p>
          <a:p>
            <a:r>
              <a:rPr lang="en-GB" i="1" dirty="0"/>
              <a:t>Ensure a highly trained workforce with specialist provision</a:t>
            </a:r>
          </a:p>
          <a:p>
            <a:r>
              <a:rPr lang="en-GB" i="1" dirty="0"/>
              <a:t>Work closely with parents </a:t>
            </a:r>
          </a:p>
          <a:p>
            <a:pPr marL="0" indent="0" algn="r">
              <a:buNone/>
            </a:pPr>
            <a:r>
              <a:rPr lang="en-GB" dirty="0"/>
              <a:t>Rose, 2009  </a:t>
            </a:r>
          </a:p>
        </p:txBody>
      </p:sp>
      <p:pic>
        <p:nvPicPr>
          <p:cNvPr id="5" name="Picture 4" descr="Acceptation Approval Good · Free vector graphic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3000" y="176681"/>
            <a:ext cx="1514007" cy="1514007"/>
          </a:xfrm>
          <a:prstGeom prst="rect">
            <a:avLst/>
          </a:prstGeom>
        </p:spPr>
      </p:pic>
      <p:pic>
        <p:nvPicPr>
          <p:cNvPr id="6" name="Picture 5" descr="Acceptation Approval Good · Free vector graphic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02567" y="244149"/>
            <a:ext cx="1514007" cy="1514007"/>
          </a:xfrm>
          <a:prstGeom prst="rect">
            <a:avLst/>
          </a:prstGeom>
        </p:spPr>
      </p:pic>
    </p:spTree>
    <p:extLst>
      <p:ext uri="{BB962C8B-B14F-4D97-AF65-F5344CB8AC3E}">
        <p14:creationId xmlns:p14="http://schemas.microsoft.com/office/powerpoint/2010/main" val="201948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89602"/>
          </a:xfrm>
        </p:spPr>
        <p:txBody>
          <a:bodyPr>
            <a:normAutofit/>
          </a:bodyPr>
          <a:lstStyle/>
          <a:p>
            <a:pPr algn="ctr"/>
            <a:r>
              <a:rPr lang="en-GB" b="1" dirty="0"/>
              <a:t>A Critical Approach - Example </a:t>
            </a:r>
          </a:p>
        </p:txBody>
      </p:sp>
      <p:sp>
        <p:nvSpPr>
          <p:cNvPr id="5" name="Folded Corner 4"/>
          <p:cNvSpPr/>
          <p:nvPr/>
        </p:nvSpPr>
        <p:spPr>
          <a:xfrm>
            <a:off x="678873" y="1454728"/>
            <a:ext cx="10834254" cy="5098473"/>
          </a:xfrm>
          <a:prstGeom prst="foldedCorner">
            <a:avLst/>
          </a:prstGeom>
          <a:solidFill>
            <a:schemeClr val="lt1">
              <a:alpha val="0"/>
            </a:schemeClr>
          </a:solidFill>
        </p:spPr>
        <p:style>
          <a:lnRef idx="2">
            <a:schemeClr val="accent5"/>
          </a:lnRef>
          <a:fillRef idx="1">
            <a:schemeClr val="lt1"/>
          </a:fillRef>
          <a:effectRef idx="0">
            <a:schemeClr val="accent5"/>
          </a:effectRef>
          <a:fontRef idx="minor">
            <a:schemeClr val="dk1"/>
          </a:fontRef>
        </p:style>
        <p:txBody>
          <a:bodyPr rtlCol="0" anchor="ctr"/>
          <a:lstStyle/>
          <a:p>
            <a:endParaRPr lang="en-GB" sz="2800" dirty="0"/>
          </a:p>
          <a:p>
            <a:endParaRPr lang="en-GB" sz="2800" dirty="0"/>
          </a:p>
          <a:p>
            <a:r>
              <a:rPr lang="en-GB" sz="2800" dirty="0"/>
              <a:t>Supporting learners with dyslexia means recognising that without meaningful support, progress is likely to be slow (Brooks, 2016). Rose (2009) stresses the importance of tailored support for individual children with dyslexia, remembering Frith’s (2002, in Reid and </a:t>
            </a:r>
            <a:r>
              <a:rPr lang="en-GB" sz="2800" dirty="0" err="1"/>
              <a:t>Wearmouth</a:t>
            </a:r>
            <a:r>
              <a:rPr lang="en-GB" sz="2800" dirty="0"/>
              <a:t>, 2002) caution that no two children are likely to experience it in the same way. Both Rose (2009) and Brooks (2016) are in agreement that highly structured, phonetic approaches to support is likely to be most effective. Both advocate a ‘little and often’ approach, however, Rose (2009) also highlights the risk to ‘continuity of learning’ (p.14) which can happen over the holidays. </a:t>
            </a:r>
          </a:p>
        </p:txBody>
      </p:sp>
      <p:pic>
        <p:nvPicPr>
          <p:cNvPr id="3" name="Picture 2" descr="Write a Letter to Your Future Self | Music, Education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31181" y="160421"/>
            <a:ext cx="2300990" cy="1294307"/>
          </a:xfrm>
          <a:prstGeom prst="rect">
            <a:avLst/>
          </a:prstGeom>
        </p:spPr>
      </p:pic>
    </p:spTree>
    <p:extLst>
      <p:ext uri="{BB962C8B-B14F-4D97-AF65-F5344CB8AC3E}">
        <p14:creationId xmlns:p14="http://schemas.microsoft.com/office/powerpoint/2010/main" val="3161184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err="1"/>
              <a:t>Dadansoddi</a:t>
            </a:r>
            <a:r>
              <a:rPr lang="en-GB"/>
              <a:t> </a:t>
            </a:r>
            <a:r>
              <a:rPr lang="en-GB" err="1"/>
              <a:t>Beirniadol</a:t>
            </a:r>
            <a:r>
              <a:rPr lang="en-GB"/>
              <a:t> </a:t>
            </a:r>
          </a:p>
        </p:txBody>
      </p:sp>
      <p:sp>
        <p:nvSpPr>
          <p:cNvPr id="5" name="Folded Corner 4"/>
          <p:cNvSpPr/>
          <p:nvPr/>
        </p:nvSpPr>
        <p:spPr>
          <a:xfrm>
            <a:off x="678873" y="1454728"/>
            <a:ext cx="10834254" cy="5098473"/>
          </a:xfrm>
          <a:prstGeom prst="foldedCorner">
            <a:avLst/>
          </a:prstGeom>
          <a:solidFill>
            <a:schemeClr val="lt1">
              <a:alpha val="0"/>
            </a:schemeClr>
          </a:solidFill>
        </p:spPr>
        <p:style>
          <a:lnRef idx="2">
            <a:schemeClr val="accent5"/>
          </a:lnRef>
          <a:fillRef idx="1">
            <a:schemeClr val="lt1"/>
          </a:fillRef>
          <a:effectRef idx="0">
            <a:schemeClr val="accent5"/>
          </a:effectRef>
          <a:fontRef idx="minor">
            <a:schemeClr val="dk1"/>
          </a:fontRef>
        </p:style>
        <p:txBody>
          <a:bodyPr rtlCol="0" anchor="ctr"/>
          <a:lstStyle/>
          <a:p>
            <a:endParaRPr lang="en-GB" sz="2800"/>
          </a:p>
          <a:p>
            <a:endParaRPr lang="en-GB" sz="2800"/>
          </a:p>
        </p:txBody>
      </p:sp>
      <p:sp>
        <p:nvSpPr>
          <p:cNvPr id="3" name="TextBox 2"/>
          <p:cNvSpPr txBox="1"/>
          <p:nvPr/>
        </p:nvSpPr>
        <p:spPr>
          <a:xfrm>
            <a:off x="1100831" y="1597981"/>
            <a:ext cx="10005134" cy="3939540"/>
          </a:xfrm>
          <a:prstGeom prst="rect">
            <a:avLst/>
          </a:prstGeom>
          <a:noFill/>
        </p:spPr>
        <p:txBody>
          <a:bodyPr wrap="square" rtlCol="0">
            <a:spAutoFit/>
          </a:bodyPr>
          <a:lstStyle/>
          <a:p>
            <a:r>
              <a:rPr lang="en-GB" sz="2500" dirty="0"/>
              <a:t>Mae cefnogi </a:t>
            </a:r>
            <a:r>
              <a:rPr lang="en-GB" sz="2500" dirty="0" err="1"/>
              <a:t>dysgwyr</a:t>
            </a:r>
            <a:r>
              <a:rPr lang="en-GB" sz="2500" dirty="0"/>
              <a:t> gyda </a:t>
            </a:r>
            <a:r>
              <a:rPr lang="en-GB" sz="2500" dirty="0" err="1"/>
              <a:t>dyslecsia</a:t>
            </a:r>
            <a:r>
              <a:rPr lang="en-GB" sz="2500" dirty="0"/>
              <a:t> yn meddwl </a:t>
            </a:r>
            <a:r>
              <a:rPr lang="en-GB" sz="2500" dirty="0" err="1"/>
              <a:t>cydnabod</a:t>
            </a:r>
            <a:r>
              <a:rPr lang="en-GB" sz="2500" dirty="0"/>
              <a:t> y bydd </a:t>
            </a:r>
            <a:r>
              <a:rPr lang="en-GB" sz="2500" dirty="0" err="1"/>
              <a:t>eu</a:t>
            </a:r>
            <a:r>
              <a:rPr lang="en-GB" sz="2500" dirty="0"/>
              <a:t> </a:t>
            </a:r>
            <a:r>
              <a:rPr lang="en-GB" sz="2500" dirty="0" err="1"/>
              <a:t>datblygiad</a:t>
            </a:r>
            <a:r>
              <a:rPr lang="en-GB" sz="2500" dirty="0"/>
              <a:t> yn </a:t>
            </a:r>
            <a:r>
              <a:rPr lang="en-GB" sz="2500" dirty="0" err="1"/>
              <a:t>debygol</a:t>
            </a:r>
            <a:r>
              <a:rPr lang="en-GB" sz="2500" dirty="0"/>
              <a:t> o fod yn </a:t>
            </a:r>
            <a:r>
              <a:rPr lang="en-GB" sz="2500" dirty="0" err="1"/>
              <a:t>araf</a:t>
            </a:r>
            <a:r>
              <a:rPr lang="en-GB" sz="2500" dirty="0"/>
              <a:t> </a:t>
            </a:r>
            <a:r>
              <a:rPr lang="en-GB" sz="2500" dirty="0" err="1"/>
              <a:t>heb</a:t>
            </a:r>
            <a:r>
              <a:rPr lang="en-GB" sz="2500" dirty="0"/>
              <a:t> </a:t>
            </a:r>
            <a:r>
              <a:rPr lang="en-GB" sz="2500" dirty="0" err="1"/>
              <a:t>gefnogaeth</a:t>
            </a:r>
            <a:r>
              <a:rPr lang="en-GB" sz="2500" dirty="0"/>
              <a:t> </a:t>
            </a:r>
            <a:r>
              <a:rPr lang="en-GB" sz="2500" dirty="0" err="1"/>
              <a:t>ystyrlon</a:t>
            </a:r>
            <a:r>
              <a:rPr lang="en-GB" sz="2500" dirty="0"/>
              <a:t> (Brooks. 2016). Noda</a:t>
            </a:r>
            <a:r>
              <a:rPr lang="en-GB" sz="2500" dirty="0">
                <a:solidFill>
                  <a:srgbClr val="FF0000"/>
                </a:solidFill>
              </a:rPr>
              <a:t> </a:t>
            </a:r>
            <a:r>
              <a:rPr lang="en-GB" sz="2500" dirty="0"/>
              <a:t>Rose (2009) y </a:t>
            </a:r>
            <a:r>
              <a:rPr lang="en-GB" sz="2500" dirty="0" err="1"/>
              <a:t>pwysigrwydd</a:t>
            </a:r>
            <a:r>
              <a:rPr lang="en-GB" sz="2500" dirty="0"/>
              <a:t> o </a:t>
            </a:r>
            <a:r>
              <a:rPr lang="en-GB" sz="2500" dirty="0" err="1"/>
              <a:t>gefnogaeth</a:t>
            </a:r>
            <a:r>
              <a:rPr lang="en-GB" sz="2500" dirty="0"/>
              <a:t> </a:t>
            </a:r>
            <a:r>
              <a:rPr lang="en-GB" sz="2500" dirty="0" err="1"/>
              <a:t>wedi’i</a:t>
            </a:r>
            <a:r>
              <a:rPr lang="en-GB" sz="2500" dirty="0"/>
              <a:t> </a:t>
            </a:r>
            <a:r>
              <a:rPr lang="en-GB" sz="2500" dirty="0" err="1"/>
              <a:t>deilwra</a:t>
            </a:r>
            <a:r>
              <a:rPr lang="en-GB" sz="2500" dirty="0"/>
              <a:t> </a:t>
            </a:r>
            <a:r>
              <a:rPr lang="en-GB" sz="2500" dirty="0" err="1"/>
              <a:t>ar</a:t>
            </a:r>
            <a:r>
              <a:rPr lang="en-GB" sz="2500" dirty="0"/>
              <a:t> gyfer disgyblion </a:t>
            </a:r>
            <a:r>
              <a:rPr lang="en-GB" sz="2500" dirty="0" err="1"/>
              <a:t>unigol</a:t>
            </a:r>
            <a:r>
              <a:rPr lang="en-GB" sz="2500" dirty="0"/>
              <a:t> gyda </a:t>
            </a:r>
            <a:r>
              <a:rPr lang="en-GB" sz="2500" dirty="0" err="1"/>
              <a:t>dyslecsia</a:t>
            </a:r>
            <a:r>
              <a:rPr lang="en-GB" sz="2500" dirty="0"/>
              <a:t>, gan gofio bod Frith (2002, yn Reid a </a:t>
            </a:r>
            <a:r>
              <a:rPr lang="en-GB" sz="2500" dirty="0" err="1"/>
              <a:t>Wearmouth</a:t>
            </a:r>
            <a:r>
              <a:rPr lang="en-GB" sz="2500" dirty="0"/>
              <a:t>, 2002) yn </a:t>
            </a:r>
            <a:r>
              <a:rPr lang="en-GB" sz="2500" dirty="0" err="1"/>
              <a:t>rhybuddio</a:t>
            </a:r>
            <a:r>
              <a:rPr lang="en-GB" sz="2500" dirty="0"/>
              <a:t> </a:t>
            </a:r>
            <a:r>
              <a:rPr lang="en-GB" sz="2500" dirty="0" err="1"/>
              <a:t>nad</a:t>
            </a:r>
            <a:r>
              <a:rPr lang="en-GB" sz="2500" dirty="0"/>
              <a:t> </a:t>
            </a:r>
            <a:r>
              <a:rPr lang="en-GB" sz="2500" dirty="0" err="1"/>
              <a:t>yw</a:t>
            </a:r>
            <a:r>
              <a:rPr lang="en-GB" sz="2500" dirty="0"/>
              <a:t> unrhyw </a:t>
            </a:r>
            <a:r>
              <a:rPr lang="en-GB" sz="2500" dirty="0" err="1"/>
              <a:t>ddau</a:t>
            </a:r>
            <a:r>
              <a:rPr lang="en-GB" sz="2500" dirty="0"/>
              <a:t> </a:t>
            </a:r>
            <a:r>
              <a:rPr lang="en-GB" sz="2500" dirty="0" err="1"/>
              <a:t>blentyn</a:t>
            </a:r>
            <a:r>
              <a:rPr lang="en-GB" sz="2500" dirty="0"/>
              <a:t> yn ei </a:t>
            </a:r>
            <a:r>
              <a:rPr lang="en-GB" sz="2500" dirty="0" err="1"/>
              <a:t>brofi</a:t>
            </a:r>
            <a:r>
              <a:rPr lang="en-GB" sz="2500" dirty="0"/>
              <a:t> yn </a:t>
            </a:r>
            <a:r>
              <a:rPr lang="en-GB" sz="2500" dirty="0" err="1"/>
              <a:t>yr</a:t>
            </a:r>
            <a:r>
              <a:rPr lang="en-GB" sz="2500" dirty="0"/>
              <a:t> un ffordd. Mae Rose (2009) a Brooks (2016) yn </a:t>
            </a:r>
            <a:r>
              <a:rPr lang="en-GB" sz="2500" dirty="0" err="1"/>
              <a:t>cytuno</a:t>
            </a:r>
            <a:r>
              <a:rPr lang="en-GB" sz="2500" dirty="0"/>
              <a:t> </a:t>
            </a:r>
            <a:r>
              <a:rPr lang="en-GB" sz="2500" dirty="0" err="1"/>
              <a:t>mae</a:t>
            </a:r>
            <a:r>
              <a:rPr lang="en-GB" sz="2500" dirty="0"/>
              <a:t> </a:t>
            </a:r>
            <a:r>
              <a:rPr lang="en-GB" sz="2500" dirty="0" err="1"/>
              <a:t>dulliau</a:t>
            </a:r>
            <a:r>
              <a:rPr lang="en-GB" sz="2500" dirty="0"/>
              <a:t> </a:t>
            </a:r>
            <a:r>
              <a:rPr lang="en-GB" sz="2500" dirty="0" err="1"/>
              <a:t>ffonetig</a:t>
            </a:r>
            <a:r>
              <a:rPr lang="en-GB" sz="2500" dirty="0"/>
              <a:t> gyda </a:t>
            </a:r>
            <a:r>
              <a:rPr lang="en-GB" sz="2500" dirty="0" err="1"/>
              <a:t>lefel</a:t>
            </a:r>
            <a:r>
              <a:rPr lang="en-GB" sz="2500" dirty="0"/>
              <a:t> </a:t>
            </a:r>
            <a:r>
              <a:rPr lang="en-GB" sz="2500" dirty="0" err="1"/>
              <a:t>uchel</a:t>
            </a:r>
            <a:r>
              <a:rPr lang="en-GB" sz="2500" dirty="0"/>
              <a:t> o </a:t>
            </a:r>
            <a:r>
              <a:rPr lang="en-GB" sz="2500" dirty="0" err="1"/>
              <a:t>strwythur</a:t>
            </a:r>
            <a:r>
              <a:rPr lang="en-GB" sz="2500" dirty="0"/>
              <a:t> sydd yn </a:t>
            </a:r>
            <a:r>
              <a:rPr lang="en-GB" sz="2500" dirty="0" err="1"/>
              <a:t>debygol</a:t>
            </a:r>
            <a:r>
              <a:rPr lang="en-GB" sz="2500" dirty="0"/>
              <a:t> o fod yn </a:t>
            </a:r>
            <a:r>
              <a:rPr lang="en-GB" sz="2500" dirty="0" err="1"/>
              <a:t>fwyaf</a:t>
            </a:r>
            <a:r>
              <a:rPr lang="en-GB" sz="2500" dirty="0"/>
              <a:t> </a:t>
            </a:r>
            <a:r>
              <a:rPr lang="en-GB" sz="2500" dirty="0" err="1"/>
              <a:t>llwyddiannus</a:t>
            </a:r>
            <a:r>
              <a:rPr lang="en-GB" sz="2500" dirty="0"/>
              <a:t>. Mae’r </a:t>
            </a:r>
            <a:r>
              <a:rPr lang="en-GB" sz="2500" dirty="0" err="1"/>
              <a:t>ddau</a:t>
            </a:r>
            <a:r>
              <a:rPr lang="en-GB" sz="2500" dirty="0"/>
              <a:t> yn </a:t>
            </a:r>
            <a:r>
              <a:rPr lang="en-GB" sz="2500" dirty="0" err="1"/>
              <a:t>cefnogi’r</a:t>
            </a:r>
            <a:r>
              <a:rPr lang="en-GB" sz="2500" dirty="0"/>
              <a:t> dull ‘little and often’, ond, </a:t>
            </a:r>
            <a:r>
              <a:rPr lang="en-GB" sz="2500" dirty="0" err="1"/>
              <a:t>mae</a:t>
            </a:r>
            <a:r>
              <a:rPr lang="en-GB" sz="2500" dirty="0"/>
              <a:t> Rose (2009) hefyd yn </a:t>
            </a:r>
            <a:r>
              <a:rPr lang="en-GB" sz="2500" dirty="0" err="1"/>
              <a:t>nodi’r</a:t>
            </a:r>
            <a:r>
              <a:rPr lang="en-GB" sz="2500" dirty="0"/>
              <a:t> </a:t>
            </a:r>
            <a:r>
              <a:rPr lang="en-GB" sz="2500" dirty="0" err="1"/>
              <a:t>risg</a:t>
            </a:r>
            <a:r>
              <a:rPr lang="en-GB" sz="2500" dirty="0"/>
              <a:t> </a:t>
            </a:r>
            <a:r>
              <a:rPr lang="en-GB" sz="2500" dirty="0" err="1"/>
              <a:t>i</a:t>
            </a:r>
            <a:r>
              <a:rPr lang="en-GB" sz="2500" dirty="0"/>
              <a:t> ‘continuity of learning’ (t.14) sydd yn gallu </a:t>
            </a:r>
            <a:r>
              <a:rPr lang="en-GB" sz="2500" dirty="0" err="1"/>
              <a:t>digwydd</a:t>
            </a:r>
            <a:r>
              <a:rPr lang="en-GB" sz="2500" dirty="0"/>
              <a:t> dros y </a:t>
            </a:r>
            <a:r>
              <a:rPr lang="en-GB" sz="2500" dirty="0" err="1"/>
              <a:t>gwyliau</a:t>
            </a:r>
            <a:r>
              <a:rPr lang="en-GB" sz="2500" dirty="0"/>
              <a:t>.</a:t>
            </a:r>
          </a:p>
        </p:txBody>
      </p:sp>
      <p:pic>
        <p:nvPicPr>
          <p:cNvPr id="6" name="Picture 5" descr="Write a Letter to Your Future Self | Music, Education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2474" y="0"/>
            <a:ext cx="2300990" cy="1294307"/>
          </a:xfrm>
          <a:prstGeom prst="rect">
            <a:avLst/>
          </a:prstGeom>
        </p:spPr>
      </p:pic>
    </p:spTree>
    <p:extLst>
      <p:ext uri="{BB962C8B-B14F-4D97-AF65-F5344CB8AC3E}">
        <p14:creationId xmlns:p14="http://schemas.microsoft.com/office/powerpoint/2010/main" val="1048880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504" y="459739"/>
            <a:ext cx="8229600" cy="1143000"/>
          </a:xfrm>
        </p:spPr>
        <p:txBody>
          <a:bodyPr>
            <a:noAutofit/>
          </a:bodyPr>
          <a:lstStyle/>
          <a:p>
            <a:r>
              <a:rPr lang="en-GB" sz="3600" b="1" dirty="0" err="1"/>
              <a:t>Eich</a:t>
            </a:r>
            <a:r>
              <a:rPr lang="en-GB" sz="3600" b="1" dirty="0"/>
              <a:t> </a:t>
            </a:r>
            <a:r>
              <a:rPr lang="en-GB" sz="3600" b="1" dirty="0" err="1"/>
              <a:t>Canllaw</a:t>
            </a:r>
            <a:r>
              <a:rPr lang="en-GB" sz="3600" b="1" dirty="0"/>
              <a:t> </a:t>
            </a:r>
            <a:r>
              <a:rPr lang="en-GB" sz="3600" b="1" dirty="0" err="1"/>
              <a:t>Ymarferwyr</a:t>
            </a:r>
            <a:r>
              <a:rPr lang="en-GB" sz="3600" b="1" dirty="0"/>
              <a:t>?</a:t>
            </a:r>
            <a:br>
              <a:rPr lang="en-GB" sz="3600" b="1" dirty="0"/>
            </a:br>
            <a:r>
              <a:rPr lang="en-GB" sz="3600" b="1" dirty="0"/>
              <a:t>Your Practitioner’s Guide?</a:t>
            </a:r>
            <a:br>
              <a:rPr lang="en-GB" sz="3600" b="1" dirty="0"/>
            </a:br>
            <a:endParaRPr lang="en-GB" sz="3600" b="1" dirty="0"/>
          </a:p>
        </p:txBody>
      </p:sp>
      <p:sp>
        <p:nvSpPr>
          <p:cNvPr id="3" name="Content Placeholder 2"/>
          <p:cNvSpPr>
            <a:spLocks noGrp="1"/>
          </p:cNvSpPr>
          <p:nvPr>
            <p:ph sz="half" idx="1"/>
          </p:nvPr>
        </p:nvSpPr>
        <p:spPr>
          <a:xfrm>
            <a:off x="321734" y="2062478"/>
            <a:ext cx="5371704" cy="4372108"/>
          </a:xfrm>
          <a:solidFill>
            <a:schemeClr val="lt1">
              <a:alpha val="0"/>
            </a:schemeClr>
          </a:solidFill>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err="1"/>
              <a:t>Hygyrch</a:t>
            </a:r>
            <a:endParaRPr lang="en-GB" dirty="0"/>
          </a:p>
          <a:p>
            <a:r>
              <a:rPr lang="en-GB" dirty="0" err="1"/>
              <a:t>Gwybodaeth</a:t>
            </a:r>
            <a:r>
              <a:rPr lang="en-GB" dirty="0"/>
              <a:t> </a:t>
            </a:r>
            <a:r>
              <a:rPr lang="en-GB" dirty="0" err="1"/>
              <a:t>damcaniaethol</a:t>
            </a:r>
            <a:endParaRPr lang="en-GB" dirty="0"/>
          </a:p>
          <a:p>
            <a:r>
              <a:rPr lang="en-GB" dirty="0" err="1"/>
              <a:t>Trafodaethau</a:t>
            </a:r>
            <a:r>
              <a:rPr lang="en-GB" dirty="0"/>
              <a:t> </a:t>
            </a:r>
            <a:r>
              <a:rPr lang="en-GB" dirty="0" err="1"/>
              <a:t>astudiaethau</a:t>
            </a:r>
            <a:r>
              <a:rPr lang="en-GB" dirty="0"/>
              <a:t> </a:t>
            </a:r>
            <a:r>
              <a:rPr lang="en-GB" dirty="0" err="1"/>
              <a:t>achos</a:t>
            </a:r>
            <a:endParaRPr lang="en-GB" dirty="0"/>
          </a:p>
          <a:p>
            <a:r>
              <a:rPr lang="en-GB" dirty="0" err="1"/>
              <a:t>Awgrymiadau</a:t>
            </a:r>
            <a:r>
              <a:rPr lang="en-GB" dirty="0"/>
              <a:t> </a:t>
            </a:r>
            <a:r>
              <a:rPr lang="en-GB" dirty="0" err="1"/>
              <a:t>ymarferol</a:t>
            </a:r>
            <a:endParaRPr lang="en-GB" dirty="0"/>
          </a:p>
          <a:p>
            <a:r>
              <a:rPr lang="en-GB" dirty="0" err="1"/>
              <a:t>Esiampl</a:t>
            </a:r>
            <a:r>
              <a:rPr lang="en-GB" dirty="0"/>
              <a:t> o ysgrifennu proffesiynol </a:t>
            </a:r>
            <a:r>
              <a:rPr lang="en-GB" dirty="0" err="1"/>
              <a:t>bywyd</a:t>
            </a:r>
            <a:r>
              <a:rPr lang="en-GB" dirty="0"/>
              <a:t> go-iawn. </a:t>
            </a:r>
          </a:p>
          <a:p>
            <a:r>
              <a:rPr lang="en-GB" dirty="0"/>
              <a:t>Pa </a:t>
            </a:r>
            <a:r>
              <a:rPr lang="en-GB" dirty="0" err="1"/>
              <a:t>rwystr</a:t>
            </a:r>
            <a:r>
              <a:rPr lang="en-GB" dirty="0"/>
              <a:t> y </a:t>
            </a:r>
            <a:r>
              <a:rPr lang="en-GB" dirty="0" err="1"/>
              <a:t>byddwch</a:t>
            </a:r>
            <a:r>
              <a:rPr lang="en-GB" dirty="0"/>
              <a:t> yn </a:t>
            </a:r>
            <a:r>
              <a:rPr lang="en-GB" dirty="0" err="1"/>
              <a:t>ffocysu</a:t>
            </a:r>
            <a:r>
              <a:rPr lang="en-GB" dirty="0"/>
              <a:t> </a:t>
            </a:r>
            <a:r>
              <a:rPr lang="en-GB" dirty="0" err="1"/>
              <a:t>arno</a:t>
            </a:r>
            <a:r>
              <a:rPr lang="en-GB" dirty="0"/>
              <a:t>?</a:t>
            </a:r>
          </a:p>
          <a:p>
            <a:r>
              <a:rPr lang="en-GB" dirty="0"/>
              <a:t>A </a:t>
            </a:r>
            <a:r>
              <a:rPr lang="en-GB" dirty="0" err="1"/>
              <a:t>fyddwch</a:t>
            </a:r>
            <a:r>
              <a:rPr lang="en-GB" dirty="0"/>
              <a:t> </a:t>
            </a:r>
            <a:r>
              <a:rPr lang="en-GB" dirty="0" err="1"/>
              <a:t>chi’n</a:t>
            </a:r>
            <a:r>
              <a:rPr lang="en-GB" dirty="0"/>
              <a:t> </a:t>
            </a:r>
            <a:r>
              <a:rPr lang="en-GB" dirty="0" err="1"/>
              <a:t>ymateb</a:t>
            </a:r>
            <a:r>
              <a:rPr lang="en-GB" dirty="0"/>
              <a:t> </a:t>
            </a:r>
            <a:r>
              <a:rPr lang="en-GB" dirty="0" err="1"/>
              <a:t>i</a:t>
            </a:r>
            <a:r>
              <a:rPr lang="en-GB" dirty="0"/>
              <a:t> adborth o </a:t>
            </a:r>
            <a:r>
              <a:rPr lang="en-GB" dirty="0" err="1"/>
              <a:t>asesiadau</a:t>
            </a:r>
            <a:r>
              <a:rPr lang="en-GB" dirty="0"/>
              <a:t> </a:t>
            </a:r>
            <a:r>
              <a:rPr lang="en-GB" dirty="0" err="1"/>
              <a:t>blwyddyn</a:t>
            </a:r>
            <a:r>
              <a:rPr lang="en-GB" dirty="0"/>
              <a:t> 1?</a:t>
            </a:r>
          </a:p>
          <a:p>
            <a:endParaRPr lang="en-GB" dirty="0"/>
          </a:p>
        </p:txBody>
      </p:sp>
      <p:sp>
        <p:nvSpPr>
          <p:cNvPr id="4" name="Content Placeholder 3"/>
          <p:cNvSpPr>
            <a:spLocks noGrp="1"/>
          </p:cNvSpPr>
          <p:nvPr>
            <p:ph sz="half" idx="2"/>
          </p:nvPr>
        </p:nvSpPr>
        <p:spPr>
          <a:xfrm>
            <a:off x="6307667" y="2271524"/>
            <a:ext cx="5511800" cy="4163062"/>
          </a:xfrm>
          <a:solidFill>
            <a:schemeClr val="lt1">
              <a:alpha val="0"/>
            </a:schemeClr>
          </a:solidFill>
        </p:spPr>
        <p:style>
          <a:lnRef idx="2">
            <a:schemeClr val="accent3"/>
          </a:lnRef>
          <a:fillRef idx="1">
            <a:schemeClr val="lt1"/>
          </a:fillRef>
          <a:effectRef idx="0">
            <a:schemeClr val="accent3"/>
          </a:effectRef>
          <a:fontRef idx="minor">
            <a:schemeClr val="dk1"/>
          </a:fontRef>
        </p:style>
        <p:txBody>
          <a:bodyPr>
            <a:normAutofit lnSpcReduction="10000"/>
          </a:bodyPr>
          <a:lstStyle/>
          <a:p>
            <a:r>
              <a:rPr lang="en-GB" i="1" dirty="0"/>
              <a:t>Accessible</a:t>
            </a:r>
          </a:p>
          <a:p>
            <a:r>
              <a:rPr lang="en-GB" i="1" dirty="0"/>
              <a:t>Theoretical knowledge</a:t>
            </a:r>
          </a:p>
          <a:p>
            <a:r>
              <a:rPr lang="en-GB" i="1" dirty="0"/>
              <a:t>Case study discussions</a:t>
            </a:r>
          </a:p>
          <a:p>
            <a:r>
              <a:rPr lang="en-GB" i="1" dirty="0"/>
              <a:t>Practical suggestions</a:t>
            </a:r>
          </a:p>
          <a:p>
            <a:r>
              <a:rPr lang="en-GB" i="1" dirty="0"/>
              <a:t>Real-life example of professional writing</a:t>
            </a:r>
          </a:p>
          <a:p>
            <a:r>
              <a:rPr lang="en-GB" dirty="0"/>
              <a:t>Which barrier will you focus on?</a:t>
            </a:r>
          </a:p>
          <a:p>
            <a:r>
              <a:rPr lang="en-GB" dirty="0"/>
              <a:t>Will you respond to feedback from last year’s assessments?</a:t>
            </a:r>
          </a:p>
          <a:p>
            <a:endParaRPr lang="en-GB" i="1" dirty="0"/>
          </a:p>
        </p:txBody>
      </p:sp>
      <p:pic>
        <p:nvPicPr>
          <p:cNvPr id="5" name="Picture 4" descr="Feedback PNG Transparent Images | PNG All"/>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7667" y="0"/>
            <a:ext cx="5054600" cy="2445015"/>
          </a:xfrm>
          <a:prstGeom prst="rect">
            <a:avLst/>
          </a:prstGeom>
        </p:spPr>
      </p:pic>
    </p:spTree>
    <p:extLst>
      <p:ext uri="{BB962C8B-B14F-4D97-AF65-F5344CB8AC3E}">
        <p14:creationId xmlns:p14="http://schemas.microsoft.com/office/powerpoint/2010/main" val="3269284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i="1" dirty="0" err="1"/>
              <a:t>Darllen</a:t>
            </a:r>
            <a:r>
              <a:rPr lang="en-GB" b="1" i="1" dirty="0"/>
              <a:t> </a:t>
            </a:r>
            <a:r>
              <a:rPr lang="en-GB" b="1" i="1" dirty="0" err="1"/>
              <a:t>Pellach</a:t>
            </a:r>
            <a:r>
              <a:rPr lang="en-GB" b="1" i="1" dirty="0"/>
              <a:t> </a:t>
            </a:r>
            <a:r>
              <a:rPr lang="en-GB" b="1" i="1" dirty="0" err="1"/>
              <a:t>Defnyddiol</a:t>
            </a:r>
            <a:br>
              <a:rPr lang="en-GB" b="1" i="1" dirty="0"/>
            </a:br>
            <a:r>
              <a:rPr lang="en-GB" b="1" i="1" dirty="0"/>
              <a:t>Useful Follow-Up Reading </a:t>
            </a:r>
          </a:p>
        </p:txBody>
      </p:sp>
      <p:sp>
        <p:nvSpPr>
          <p:cNvPr id="3" name="Content Placeholder 2"/>
          <p:cNvSpPr>
            <a:spLocks noGrp="1"/>
          </p:cNvSpPr>
          <p:nvPr>
            <p:ph idx="1"/>
          </p:nvPr>
        </p:nvSpPr>
        <p:spPr/>
        <p:txBody>
          <a:bodyPr/>
          <a:lstStyle/>
          <a:p>
            <a:endParaRPr lang="en-GB" dirty="0"/>
          </a:p>
          <a:p>
            <a:r>
              <a:rPr lang="en-GB" dirty="0" err="1"/>
              <a:t>Pennod</a:t>
            </a:r>
            <a:r>
              <a:rPr lang="en-GB" dirty="0"/>
              <a:t> / Chapter 3: </a:t>
            </a:r>
          </a:p>
          <a:p>
            <a:pPr lvl="1"/>
            <a:r>
              <a:rPr lang="en-GB" dirty="0"/>
              <a:t>Reid, G. and </a:t>
            </a:r>
            <a:r>
              <a:rPr lang="en-GB" dirty="0" err="1"/>
              <a:t>Wearmouth</a:t>
            </a:r>
            <a:r>
              <a:rPr lang="en-GB" dirty="0"/>
              <a:t>, J. (eds.) (2002) </a:t>
            </a:r>
            <a:r>
              <a:rPr lang="en-GB" i="1" dirty="0"/>
              <a:t>Dyslexia and Literacy, </a:t>
            </a:r>
            <a:r>
              <a:rPr lang="en-GB" dirty="0"/>
              <a:t>Chichester: John Wiley and Sons Ltd. </a:t>
            </a:r>
          </a:p>
          <a:p>
            <a:endParaRPr lang="en-GB" dirty="0"/>
          </a:p>
          <a:p>
            <a:r>
              <a:rPr lang="en-GB" dirty="0" err="1"/>
              <a:t>Pennod</a:t>
            </a:r>
            <a:r>
              <a:rPr lang="en-GB" dirty="0"/>
              <a:t> / Chapter 2: </a:t>
            </a:r>
          </a:p>
          <a:p>
            <a:pPr lvl="1"/>
            <a:r>
              <a:rPr lang="en-GB" dirty="0"/>
              <a:t>Hall, W. (2009) </a:t>
            </a:r>
            <a:r>
              <a:rPr lang="en-GB" i="1" dirty="0"/>
              <a:t>Dyslexia in the Primary Classroom, </a:t>
            </a:r>
            <a:r>
              <a:rPr lang="en-GB" dirty="0"/>
              <a:t>London: Sage. </a:t>
            </a:r>
          </a:p>
          <a:p>
            <a:endParaRPr lang="en-GB" dirty="0"/>
          </a:p>
        </p:txBody>
      </p:sp>
    </p:spTree>
    <p:extLst>
      <p:ext uri="{BB962C8B-B14F-4D97-AF65-F5344CB8AC3E}">
        <p14:creationId xmlns:p14="http://schemas.microsoft.com/office/powerpoint/2010/main" val="18384838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GB" b="1" dirty="0" err="1"/>
              <a:t>Llyfryddiaeth</a:t>
            </a:r>
            <a:br>
              <a:rPr lang="en-GB" b="1" dirty="0"/>
            </a:br>
            <a:r>
              <a:rPr lang="en-GB" b="1" dirty="0"/>
              <a:t>Bibliography </a:t>
            </a:r>
          </a:p>
        </p:txBody>
      </p:sp>
      <p:sp>
        <p:nvSpPr>
          <p:cNvPr id="6" name="Content Placeholder 5"/>
          <p:cNvSpPr>
            <a:spLocks noGrp="1"/>
          </p:cNvSpPr>
          <p:nvPr>
            <p:ph idx="1"/>
          </p:nvPr>
        </p:nvSpPr>
        <p:spPr>
          <a:xfrm>
            <a:off x="838200" y="1825624"/>
            <a:ext cx="10515600" cy="4879975"/>
          </a:xfrm>
        </p:spPr>
        <p:txBody>
          <a:bodyPr>
            <a:normAutofit fontScale="70000" lnSpcReduction="20000"/>
          </a:bodyPr>
          <a:lstStyle/>
          <a:p>
            <a:r>
              <a:rPr lang="en-GB"/>
              <a:t>Brooks, G. (2016) </a:t>
            </a:r>
            <a:r>
              <a:rPr lang="en-GB" i="1"/>
              <a:t>What Works for Children and Young People with Dyslexia, </a:t>
            </a:r>
            <a:r>
              <a:rPr lang="en-GB"/>
              <a:t>Sheffield: Dyslexia-</a:t>
            </a:r>
            <a:r>
              <a:rPr lang="en-GB" err="1"/>
              <a:t>SpLD</a:t>
            </a:r>
            <a:r>
              <a:rPr lang="en-GB"/>
              <a:t> Trust. Available at: </a:t>
            </a:r>
            <a:r>
              <a:rPr lang="en-GB">
                <a:hlinkClick r:id="rId2"/>
              </a:rPr>
              <a:t>http://www.dyslexiaaction.org.uk/files/dyslexiaaction/what-works-5th-edition.pdf</a:t>
            </a:r>
            <a:r>
              <a:rPr lang="en-GB"/>
              <a:t> (Accessed 11/10/17). </a:t>
            </a:r>
          </a:p>
          <a:p>
            <a:r>
              <a:rPr lang="en-GB"/>
              <a:t>Dyslexia Action (N.D.) </a:t>
            </a:r>
            <a:r>
              <a:rPr lang="en-GB" i="1"/>
              <a:t>About Dyslexia, </a:t>
            </a:r>
            <a:r>
              <a:rPr lang="en-GB"/>
              <a:t>Available at: </a:t>
            </a:r>
            <a:r>
              <a:rPr lang="en-GB">
                <a:hlinkClick r:id="rId3"/>
              </a:rPr>
              <a:t>http://www.dyslexiaaction.org.uk/page/about-dyslexia-0</a:t>
            </a:r>
            <a:r>
              <a:rPr lang="en-GB"/>
              <a:t> (Accessed 11/10/17). </a:t>
            </a:r>
          </a:p>
          <a:p>
            <a:r>
              <a:rPr lang="en-GB"/>
              <a:t>Hall, W. (2009) </a:t>
            </a:r>
            <a:r>
              <a:rPr lang="en-GB" i="1"/>
              <a:t>Dyslexia in the Primary Classroom, </a:t>
            </a:r>
            <a:r>
              <a:rPr lang="en-GB"/>
              <a:t>London: Sage. </a:t>
            </a:r>
          </a:p>
          <a:p>
            <a:r>
              <a:rPr lang="en-GB"/>
              <a:t>Peer, L. and Reid, G. (eds.) (2016) </a:t>
            </a:r>
            <a:r>
              <a:rPr lang="en-GB" i="1"/>
              <a:t>Special Educational Needs, </a:t>
            </a:r>
            <a:r>
              <a:rPr lang="en-GB"/>
              <a:t>London: Sage. </a:t>
            </a:r>
          </a:p>
          <a:p>
            <a:r>
              <a:rPr lang="en-GB"/>
              <a:t>Reid, G. and </a:t>
            </a:r>
            <a:r>
              <a:rPr lang="en-GB" err="1"/>
              <a:t>Wearmouth</a:t>
            </a:r>
            <a:r>
              <a:rPr lang="en-GB"/>
              <a:t>, J. (eds.) (2002) </a:t>
            </a:r>
            <a:r>
              <a:rPr lang="en-GB" i="1"/>
              <a:t>Dyslexia and Literacy, </a:t>
            </a:r>
            <a:r>
              <a:rPr lang="en-GB"/>
              <a:t>Chichester: John Wiley and Sons Ltd. </a:t>
            </a:r>
          </a:p>
          <a:p>
            <a:r>
              <a:rPr lang="en-GB"/>
              <a:t>Rose, J. (2009) </a:t>
            </a:r>
            <a:r>
              <a:rPr lang="en-GB" i="1"/>
              <a:t>Identifying and Teaching Children and Young People with Dyslexia and Literacy Difficulties, </a:t>
            </a:r>
            <a:r>
              <a:rPr lang="en-GB"/>
              <a:t>Nottingham: DCSF Publishing. Available at: </a:t>
            </a:r>
            <a:r>
              <a:rPr lang="en-GB">
                <a:hlinkClick r:id="rId4"/>
              </a:rPr>
              <a:t>http://www.interventionsforliteracy.org.uk/assets/Rose-Report.pdf</a:t>
            </a:r>
            <a:r>
              <a:rPr lang="en-GB"/>
              <a:t> (Accessed 11/10/17). </a:t>
            </a:r>
          </a:p>
          <a:p>
            <a:r>
              <a:rPr lang="en-GB"/>
              <a:t>The Dyslexia </a:t>
            </a:r>
            <a:r>
              <a:rPr lang="en-GB" err="1"/>
              <a:t>SpLD</a:t>
            </a:r>
            <a:r>
              <a:rPr lang="en-GB"/>
              <a:t> Trust (2014) </a:t>
            </a:r>
            <a:r>
              <a:rPr lang="en-GB" i="1"/>
              <a:t>Children with Persistent Difficulties, </a:t>
            </a:r>
            <a:r>
              <a:rPr lang="en-GB"/>
              <a:t>Available at: </a:t>
            </a:r>
            <a:r>
              <a:rPr lang="en-GB">
                <a:hlinkClick r:id="rId5"/>
              </a:rPr>
              <a:t>http://www.interventionsforliteracy.org.uk/assets/documents/2014/SPLD_S3_Final.pdf</a:t>
            </a:r>
            <a:r>
              <a:rPr lang="en-GB"/>
              <a:t> (Accessed 11/10/17). </a:t>
            </a:r>
          </a:p>
          <a:p>
            <a:r>
              <a:rPr lang="en-GB"/>
              <a:t>The National Literacy Trust (2012) The State of the Nation – a picture of literacy in the UK today, London: National Literacy Trust. </a:t>
            </a:r>
          </a:p>
          <a:p>
            <a:pPr marL="0" indent="0">
              <a:buNone/>
            </a:pPr>
            <a:endParaRPr lang="en-GB"/>
          </a:p>
          <a:p>
            <a:endParaRPr lang="en-GB"/>
          </a:p>
          <a:p>
            <a:pPr marL="0" indent="0">
              <a:buNone/>
            </a:pPr>
            <a:endParaRPr lang="en-GB"/>
          </a:p>
          <a:p>
            <a:endParaRPr lang="en-GB"/>
          </a:p>
        </p:txBody>
      </p:sp>
    </p:spTree>
    <p:extLst>
      <p:ext uri="{BB962C8B-B14F-4D97-AF65-F5344CB8AC3E}">
        <p14:creationId xmlns:p14="http://schemas.microsoft.com/office/powerpoint/2010/main" val="17435583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1797</Words>
  <Application>Microsoft Office PowerPoint</Application>
  <PresentationFormat>Widescreen</PresentationFormat>
  <Paragraphs>194</Paragraphs>
  <Slides>18</Slides>
  <Notes>11</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ECES5006/C  All Means All  Mae Pawb yn golygu Pawb</vt:lpstr>
      <vt:lpstr>Llythrennedd Literacy </vt:lpstr>
      <vt:lpstr>Llythrennedd Literacy </vt:lpstr>
      <vt:lpstr>Achosion Causes </vt:lpstr>
      <vt:lpstr>Dyslecsia Dyslexia </vt:lpstr>
      <vt:lpstr>Dyslecsia Dyslexia </vt:lpstr>
      <vt:lpstr>Effeithiau Dyslecsia Effects of Dyslexia</vt:lpstr>
      <vt:lpstr>Strategaethau i Gefnogi Sillafu Strategies to Support Spelling</vt:lpstr>
      <vt:lpstr>Gemau Sillafu Spelling Games </vt:lpstr>
      <vt:lpstr>Meddwl am Ddarllen Thinking about Reading </vt:lpstr>
      <vt:lpstr>Gemau Darllen Reading Games </vt:lpstr>
      <vt:lpstr>Beth sy’n effeithiol? What is effective? </vt:lpstr>
      <vt:lpstr>Beth sy’n effeithiol? What is effective? </vt:lpstr>
      <vt:lpstr>A Critical Approach - Example </vt:lpstr>
      <vt:lpstr>Dadansoddi Beirniadol </vt:lpstr>
      <vt:lpstr>Eich Canllaw Ymarferwyr? Your Practitioner’s Guide? </vt:lpstr>
      <vt:lpstr>Darllen Pellach Defnyddiol Useful Follow-Up Reading </vt:lpstr>
      <vt:lpstr>Llyfryddiaeth 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SJEU5002/C  All Means All: Inclusive Education  Pawb yn golygu Pawb: Addysg Cynhwysol</dc:title>
  <dc:creator>Sarah Stewart</dc:creator>
  <cp:lastModifiedBy>Helen A Griffiths</cp:lastModifiedBy>
  <cp:revision>28</cp:revision>
  <dcterms:modified xsi:type="dcterms:W3CDTF">2024-10-11T17:00:54Z</dcterms:modified>
</cp:coreProperties>
</file>