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62" r:id="rId4"/>
    <p:sldId id="261" r:id="rId5"/>
    <p:sldId id="263" r:id="rId6"/>
    <p:sldId id="264" r:id="rId7"/>
    <p:sldId id="265" r:id="rId8"/>
    <p:sldId id="266" r:id="rId9"/>
    <p:sldId id="267" r:id="rId10"/>
    <p:sldId id="268" r:id="rId11"/>
    <p:sldId id="260"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105" d="100"/>
          <a:sy n="105" d="100"/>
        </p:scale>
        <p:origin x="78" y="210"/>
      </p:cViewPr>
      <p:guideLst/>
    </p:cSldViewPr>
  </p:slideViewPr>
  <p:notesTextViewPr>
    <p:cViewPr>
      <p:scale>
        <a:sx n="1" d="1"/>
        <a:sy n="1" d="1"/>
      </p:scale>
      <p:origin x="0" y="0"/>
    </p:cViewPr>
  </p:notesTextViewPr>
  <p:notesViewPr>
    <p:cSldViewPr snapToGrid="0">
      <p:cViewPr varScale="1">
        <p:scale>
          <a:sx n="88" d="100"/>
          <a:sy n="88" d="100"/>
        </p:scale>
        <p:origin x="3042"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0A0FED56-AE9C-4458-9409-529CE2324142}" type="datetimeFigureOut">
              <a:rPr lang="ro-RO" smtClean="0"/>
              <a:t>18.10.2022</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ro-RO"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68B464-FB39-421B-8465-CC5D19A1ECF1}" type="slidenum">
              <a:rPr lang="ro-RO" smtClean="0"/>
              <a:t>‹#›</a:t>
            </a:fld>
            <a:endParaRPr lang="ro-RO"/>
          </a:p>
        </p:txBody>
      </p:sp>
    </p:spTree>
    <p:extLst>
      <p:ext uri="{BB962C8B-B14F-4D97-AF65-F5344CB8AC3E}">
        <p14:creationId xmlns:p14="http://schemas.microsoft.com/office/powerpoint/2010/main" val="3474160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The company integrates strategies based on both intrinsic and extrinsic motivational tactics.</a:t>
            </a:r>
            <a:endParaRPr lang="ro-RO" dirty="0"/>
          </a:p>
        </p:txBody>
      </p:sp>
      <p:sp>
        <p:nvSpPr>
          <p:cNvPr id="4" name="Slide Number Placeholder 3"/>
          <p:cNvSpPr>
            <a:spLocks noGrp="1"/>
          </p:cNvSpPr>
          <p:nvPr>
            <p:ph type="sldNum" sz="quarter" idx="5"/>
          </p:nvPr>
        </p:nvSpPr>
        <p:spPr/>
        <p:txBody>
          <a:bodyPr/>
          <a:lstStyle/>
          <a:p>
            <a:fld id="{5268B464-FB39-421B-8465-CC5D19A1ECF1}" type="slidenum">
              <a:rPr lang="ro-RO" smtClean="0"/>
              <a:t>4</a:t>
            </a:fld>
            <a:endParaRPr lang="ro-RO"/>
          </a:p>
        </p:txBody>
      </p:sp>
    </p:spTree>
    <p:extLst>
      <p:ext uri="{BB962C8B-B14F-4D97-AF65-F5344CB8AC3E}">
        <p14:creationId xmlns:p14="http://schemas.microsoft.com/office/powerpoint/2010/main" val="3743679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8" y="3956281"/>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9" y="6453386"/>
            <a:ext cx="1607944" cy="404614"/>
          </a:xfrm>
        </p:spPr>
        <p:txBody>
          <a:bodyPr/>
          <a:lstStyle>
            <a:lvl1pPr>
              <a:defRPr baseline="0">
                <a:solidFill>
                  <a:schemeClr val="tx2"/>
                </a:solidFill>
              </a:defRPr>
            </a:lvl1pPr>
          </a:lstStyle>
          <a:p>
            <a:fld id="{87DE6118-2437-4B30-8E3C-4D2BE6020583}" type="datetimeFigureOut">
              <a:rPr lang="en-US" dirty="0"/>
              <a:pPr/>
              <a:t>10/17/2022</a:t>
            </a:fld>
            <a:endParaRPr lang="en-US" dirty="0"/>
          </a:p>
        </p:txBody>
      </p:sp>
      <p:sp>
        <p:nvSpPr>
          <p:cNvPr id="5" name="Footer Placeholder 4"/>
          <p:cNvSpPr>
            <a:spLocks noGrp="1"/>
          </p:cNvSpPr>
          <p:nvPr>
            <p:ph type="ftr" sz="quarter" idx="11"/>
          </p:nvPr>
        </p:nvSpPr>
        <p:spPr>
          <a:xfrm>
            <a:off x="2584056"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9" y="744471"/>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2"/>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9" y="6453386"/>
            <a:ext cx="1622409" cy="404614"/>
          </a:xfrm>
        </p:spPr>
        <p:txBody>
          <a:bodyPr/>
          <a:lstStyle>
            <a:lvl1pPr>
              <a:defRPr>
                <a:solidFill>
                  <a:schemeClr val="tx2"/>
                </a:solidFill>
              </a:defRPr>
            </a:lvl1pPr>
          </a:lstStyle>
          <a:p>
            <a:fld id="{87DE6118-2437-4B30-8E3C-4D2BE6020583}" type="datetimeFigureOut">
              <a:rPr lang="en-US" dirty="0"/>
              <a:pPr/>
              <a:t>10/17/2022</a:t>
            </a:fld>
            <a:endParaRPr lang="en-US" dirty="0"/>
          </a:p>
        </p:txBody>
      </p:sp>
      <p:sp>
        <p:nvSpPr>
          <p:cNvPr id="5" name="Footer Placeholder 4"/>
          <p:cNvSpPr>
            <a:spLocks noGrp="1"/>
          </p:cNvSpPr>
          <p:nvPr>
            <p:ph type="ftr" sz="quarter" idx="11"/>
          </p:nvPr>
        </p:nvSpPr>
        <p:spPr>
          <a:xfrm>
            <a:off x="2584313"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3"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6001"/>
            <a:ext cx="4447787"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6001"/>
            <a:ext cx="4447787"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9"/>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5"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5" y="3305209"/>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1" y="6453386"/>
            <a:ext cx="1204572" cy="404614"/>
          </a:xfrm>
        </p:spPr>
        <p:txBody>
          <a:bodyPr/>
          <a:lstStyle>
            <a:lvl1pPr>
              <a:defRPr>
                <a:solidFill>
                  <a:schemeClr val="tx2"/>
                </a:solidFill>
              </a:defRPr>
            </a:lvl1pPr>
          </a:lstStyle>
          <a:p>
            <a:fld id="{87DE6118-2437-4B30-8E3C-4D2BE6020583}" type="datetimeFigureOut">
              <a:rPr lang="en-US" dirty="0"/>
              <a:pPr/>
              <a:t>10/17/2022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1"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2"/>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1" y="6453386"/>
            <a:ext cx="1204572" cy="404614"/>
          </a:xfrm>
        </p:spPr>
        <p:txBody>
          <a:bodyPr/>
          <a:lstStyle>
            <a:lvl1pPr>
              <a:defRPr>
                <a:solidFill>
                  <a:schemeClr val="tx2"/>
                </a:solidFill>
              </a:defRPr>
            </a:lvl1pPr>
          </a:lstStyle>
          <a:p>
            <a:fld id="{87DE6118-2437-4B30-8E3C-4D2BE6020583}" type="datetimeFigureOut">
              <a:rPr lang="en-US" dirty="0"/>
              <a:pPr/>
              <a:t>10/17/2022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1"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7"/>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2" y="624156"/>
            <a:ext cx="1565767"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1"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10/17/2022</a:t>
            </a:fld>
            <a:endParaRPr lang="en-US" dirty="0"/>
          </a:p>
        </p:txBody>
      </p:sp>
      <p:sp>
        <p:nvSpPr>
          <p:cNvPr id="5" name="Footer Placeholder 4"/>
          <p:cNvSpPr>
            <a:spLocks noGrp="1"/>
          </p:cNvSpPr>
          <p:nvPr>
            <p:ph type="ftr" sz="quarter" idx="3"/>
          </p:nvPr>
        </p:nvSpPr>
        <p:spPr>
          <a:xfrm>
            <a:off x="2893565" y="6453386"/>
            <a:ext cx="6280831"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7"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userDrawn="1">
          <p15:clr>
            <a:srgbClr val="F26B43"/>
          </p15:clr>
        </p15:guide>
        <p15:guide id="4" orient="horz" pos="1440" userDrawn="1">
          <p15:clr>
            <a:srgbClr val="F26B43"/>
          </p15:clr>
        </p15:guide>
        <p15:guide id="6" orient="horz" pos="3696" userDrawn="1">
          <p15:clr>
            <a:srgbClr val="F26B43"/>
          </p15:clr>
        </p15:guide>
        <p15:guide id="7" orient="horz" pos="432" userDrawn="1">
          <p15:clr>
            <a:srgbClr val="F26B43"/>
          </p15:clr>
        </p15:guide>
        <p15:guide id="8" orient="horz" pos="1512" userDrawn="1">
          <p15:clr>
            <a:srgbClr val="F26B43"/>
          </p15:clr>
        </p15:guide>
        <p15:guide id="9" pos="6912" userDrawn="1">
          <p15:clr>
            <a:srgbClr val="F26B43"/>
          </p15:clr>
        </p15:guide>
        <p15:guide id="10" pos="936" userDrawn="1">
          <p15:clr>
            <a:srgbClr val="F26B43"/>
          </p15:clr>
        </p15:guide>
        <p15:guide id="11" pos="86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4EA4A-EDA2-3957-66DB-4836BDB6580D}"/>
              </a:ext>
            </a:extLst>
          </p:cNvPr>
          <p:cNvSpPr>
            <a:spLocks noGrp="1"/>
          </p:cNvSpPr>
          <p:nvPr>
            <p:ph type="ctrTitle"/>
          </p:nvPr>
        </p:nvSpPr>
        <p:spPr>
          <a:xfrm>
            <a:off x="2353877" y="1986164"/>
            <a:ext cx="7484245" cy="691135"/>
          </a:xfrm>
        </p:spPr>
        <p:txBody>
          <a:bodyPr/>
          <a:lstStyle/>
          <a:p>
            <a:r>
              <a:rPr lang="en-GB" sz="3600" dirty="0"/>
              <a:t>Individual assignment 1</a:t>
            </a:r>
            <a:endParaRPr lang="ro-RO" sz="3600" dirty="0"/>
          </a:p>
        </p:txBody>
      </p:sp>
      <p:sp>
        <p:nvSpPr>
          <p:cNvPr id="3" name="Subtitle 2">
            <a:extLst>
              <a:ext uri="{FF2B5EF4-FFF2-40B4-BE49-F238E27FC236}">
                <a16:creationId xmlns:a16="http://schemas.microsoft.com/office/drawing/2014/main" id="{E905400E-1651-A4E7-7724-FC76C4EB06A9}"/>
              </a:ext>
            </a:extLst>
          </p:cNvPr>
          <p:cNvSpPr>
            <a:spLocks noGrp="1"/>
          </p:cNvSpPr>
          <p:nvPr>
            <p:ph type="subTitle" idx="1"/>
          </p:nvPr>
        </p:nvSpPr>
        <p:spPr>
          <a:xfrm>
            <a:off x="2680162" y="3248348"/>
            <a:ext cx="6831673" cy="1086237"/>
          </a:xfrm>
        </p:spPr>
        <p:txBody>
          <a:bodyPr>
            <a:noAutofit/>
          </a:bodyPr>
          <a:lstStyle/>
          <a:p>
            <a:r>
              <a:rPr lang="en-GB" sz="1500" dirty="0">
                <a:latin typeface="Times New Roman" panose="02020603050405020304" pitchFamily="18" charset="0"/>
                <a:cs typeface="Times New Roman" panose="02020603050405020304" pitchFamily="18" charset="0"/>
              </a:rPr>
              <a:t>Name: Georgian Bularda</a:t>
            </a:r>
          </a:p>
          <a:p>
            <a:r>
              <a:rPr lang="en-GB" sz="1500" dirty="0">
                <a:latin typeface="Times New Roman" panose="02020603050405020304" pitchFamily="18" charset="0"/>
                <a:cs typeface="Times New Roman" panose="02020603050405020304" pitchFamily="18" charset="0"/>
              </a:rPr>
              <a:t>Student number: 2109232</a:t>
            </a:r>
          </a:p>
          <a:p>
            <a:r>
              <a:rPr lang="en-GB" sz="1500" dirty="0">
                <a:latin typeface="Times New Roman" panose="02020603050405020304" pitchFamily="18" charset="0"/>
                <a:cs typeface="Times New Roman" panose="02020603050405020304" pitchFamily="18" charset="0"/>
              </a:rPr>
              <a:t>Module name and code: Management people</a:t>
            </a:r>
          </a:p>
          <a:p>
            <a:r>
              <a:rPr lang="en-GB" sz="1500" dirty="0">
                <a:latin typeface="Times New Roman" panose="02020603050405020304" pitchFamily="18" charset="0"/>
                <a:cs typeface="Times New Roman" panose="02020603050405020304" pitchFamily="18" charset="0"/>
              </a:rPr>
              <a:t>LCBB5004_BIRM</a:t>
            </a:r>
          </a:p>
          <a:p>
            <a:r>
              <a:rPr lang="en-GB" sz="1500" dirty="0">
                <a:latin typeface="Times New Roman" panose="02020603050405020304" pitchFamily="18" charset="0"/>
                <a:cs typeface="Times New Roman" panose="02020603050405020304" pitchFamily="18" charset="0"/>
              </a:rPr>
              <a:t>Name of lecturer: Samuel Ofori</a:t>
            </a:r>
          </a:p>
          <a:p>
            <a:endParaRPr lang="ro-RO" sz="1500" dirty="0"/>
          </a:p>
        </p:txBody>
      </p:sp>
    </p:spTree>
    <p:extLst>
      <p:ext uri="{BB962C8B-B14F-4D97-AF65-F5344CB8AC3E}">
        <p14:creationId xmlns:p14="http://schemas.microsoft.com/office/powerpoint/2010/main" val="2179948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7DB67-468B-DB4D-E4A9-C7046E382A8F}"/>
              </a:ext>
            </a:extLst>
          </p:cNvPr>
          <p:cNvSpPr>
            <a:spLocks noGrp="1"/>
          </p:cNvSpPr>
          <p:nvPr>
            <p:ph type="title"/>
          </p:nvPr>
        </p:nvSpPr>
        <p:spPr>
          <a:xfrm>
            <a:off x="1371600" y="685800"/>
            <a:ext cx="8612659" cy="558114"/>
          </a:xfrm>
        </p:spPr>
        <p:txBody>
          <a:bodyPr>
            <a:normAutofit/>
          </a:bodyPr>
          <a:lstStyle/>
          <a:p>
            <a:r>
              <a:rPr lang="en-US" sz="18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Introduction</a:t>
            </a:r>
            <a:br>
              <a:rPr lang="ro-RO" sz="16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br>
            <a:endParaRPr lang="ro-RO"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56CC710-0176-5DAD-AD90-B84F48AA8A69}"/>
              </a:ext>
            </a:extLst>
          </p:cNvPr>
          <p:cNvSpPr txBox="1"/>
          <p:nvPr/>
        </p:nvSpPr>
        <p:spPr>
          <a:xfrm>
            <a:off x="1371599" y="1310667"/>
            <a:ext cx="9918357" cy="785343"/>
          </a:xfrm>
          <a:prstGeom prst="rect">
            <a:avLst/>
          </a:prstGeom>
          <a:noFill/>
        </p:spPr>
        <p:txBody>
          <a:bodyPr wrap="square">
            <a:spAutoFit/>
          </a:bodyPr>
          <a:lstStyle/>
          <a:p>
            <a:pPr algn="just">
              <a:lnSpc>
                <a:spcPct val="150000"/>
              </a:lnSpc>
            </a:pP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Employee engagement, retention, and motivation have emerged as essential drivers of business success in today's competitive, robust, and highly innovative marketplace. </a:t>
            </a:r>
            <a:endParaRPr lang="en-GB"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B24362C-DE71-C258-DF64-CC8F8B069D91}"/>
              </a:ext>
            </a:extLst>
          </p:cNvPr>
          <p:cNvSpPr txBox="1"/>
          <p:nvPr/>
        </p:nvSpPr>
        <p:spPr>
          <a:xfrm>
            <a:off x="1371599" y="2281788"/>
            <a:ext cx="9918357" cy="785343"/>
          </a:xfrm>
          <a:prstGeom prst="rect">
            <a:avLst/>
          </a:prstGeom>
          <a:noFill/>
        </p:spPr>
        <p:txBody>
          <a:bodyPr wrap="square">
            <a:spAutoFit/>
          </a:bodyPr>
          <a:lstStyle/>
          <a:p>
            <a:pPr algn="just">
              <a:lnSpc>
                <a:spcPct val="150000"/>
              </a:lnSpc>
            </a:pP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According to </a:t>
            </a:r>
            <a:r>
              <a:rPr lang="en-US" sz="1600" dirty="0">
                <a:solidFill>
                  <a:srgbClr val="000000"/>
                </a:solidFill>
                <a:latin typeface="Arial" panose="020B0604020202020204" pitchFamily="34" charset="0"/>
                <a:ea typeface="Calibri" panose="020F0502020204030204" pitchFamily="34" charset="0"/>
                <a:cs typeface="Arial" panose="020B0604020202020204" pitchFamily="34" charset="0"/>
              </a:rPr>
              <a:t>Cote (2019),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motivation and engagement is a physiological process that provides an individual a direction to achieve the set goals.</a:t>
            </a:r>
            <a:endParaRPr lang="ro-RO" sz="16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9418126-E343-341A-7327-75ED95C7DBD0}"/>
              </a:ext>
            </a:extLst>
          </p:cNvPr>
          <p:cNvSpPr txBox="1"/>
          <p:nvPr/>
        </p:nvSpPr>
        <p:spPr>
          <a:xfrm>
            <a:off x="1371599" y="3252910"/>
            <a:ext cx="9918357" cy="785343"/>
          </a:xfrm>
          <a:prstGeom prst="rect">
            <a:avLst/>
          </a:prstGeom>
          <a:noFill/>
        </p:spPr>
        <p:txBody>
          <a:bodyPr wrap="square">
            <a:spAutoFit/>
          </a:bodyPr>
          <a:lstStyle/>
          <a:p>
            <a:pPr algn="just">
              <a:lnSpc>
                <a:spcPct val="150000"/>
              </a:lnSpc>
            </a:pP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For organizations, to achieve the desired performance from the employees, they must integrate such strategies that produce an intrinsic or extrinsic motivation within the employees. </a:t>
            </a:r>
            <a:endParaRPr lang="ro-RO" sz="1600" dirty="0">
              <a:latin typeface="Arial" panose="020B0604020202020204" pitchFamily="34" charset="0"/>
              <a:cs typeface="Arial" panose="020B0604020202020204" pitchFamily="34" charset="0"/>
            </a:endParaRPr>
          </a:p>
        </p:txBody>
      </p:sp>
      <p:pic>
        <p:nvPicPr>
          <p:cNvPr id="9" name="Picture 2">
            <a:extLst>
              <a:ext uri="{FF2B5EF4-FFF2-40B4-BE49-F238E27FC236}">
                <a16:creationId xmlns:a16="http://schemas.microsoft.com/office/drawing/2014/main" id="{EF7FF27D-7136-45C4-0ACF-0028C93439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6515" y="4105006"/>
            <a:ext cx="3498973" cy="2284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552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1EA5FD5-0C10-7AC8-E30E-90B6E2F3399E}"/>
              </a:ext>
            </a:extLst>
          </p:cNvPr>
          <p:cNvSpPr txBox="1"/>
          <p:nvPr/>
        </p:nvSpPr>
        <p:spPr>
          <a:xfrm>
            <a:off x="1598140" y="811081"/>
            <a:ext cx="9173492" cy="785343"/>
          </a:xfrm>
          <a:prstGeom prst="rect">
            <a:avLst/>
          </a:prstGeom>
          <a:noFill/>
        </p:spPr>
        <p:txBody>
          <a:bodyPr wrap="square">
            <a:spAutoFit/>
          </a:bodyPr>
          <a:lstStyle/>
          <a:p>
            <a:pPr algn="just">
              <a:lnSpc>
                <a:spcPct val="150000"/>
              </a:lnSpc>
            </a:pP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Businesses must manage their human resource effectively by encouraging and motivating the workforce through internal or external aspects. </a:t>
            </a:r>
            <a:endParaRPr lang="ro-RO" sz="16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3E3F4DC-7E7E-B2ED-4959-1B8E0A123A4B}"/>
              </a:ext>
            </a:extLst>
          </p:cNvPr>
          <p:cNvSpPr txBox="1"/>
          <p:nvPr/>
        </p:nvSpPr>
        <p:spPr>
          <a:xfrm>
            <a:off x="1598140" y="4611162"/>
            <a:ext cx="8871740" cy="1154675"/>
          </a:xfrm>
          <a:prstGeom prst="rect">
            <a:avLst/>
          </a:prstGeom>
          <a:noFill/>
        </p:spPr>
        <p:txBody>
          <a:bodyPr wrap="square">
            <a:spAutoFit/>
          </a:bodyPr>
          <a:lstStyle/>
          <a:p>
            <a:pPr indent="457200" algn="just">
              <a:lnSpc>
                <a:spcPct val="150000"/>
              </a:lnSpc>
              <a:spcAft>
                <a:spcPts val="800"/>
              </a:spcAft>
            </a:pP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The current study aims to critically analyze the tactics employed by Google within its Human resource practices to engage, motivate, and maintain the employee retention rate of the company.</a:t>
            </a:r>
            <a:endParaRPr lang="ro-RO" sz="1600" dirty="0">
              <a:solidFill>
                <a:srgbClr val="000000"/>
              </a:solidFill>
              <a:latin typeface="Arial" panose="020B0604020202020204" pitchFamily="34" charset="0"/>
              <a:ea typeface="Calibri" panose="020F0502020204030204" pitchFamily="34" charset="0"/>
              <a:cs typeface="Arial" panose="020B0604020202020204" pitchFamily="34" charset="0"/>
            </a:endParaRPr>
          </a:p>
        </p:txBody>
      </p:sp>
      <p:pic>
        <p:nvPicPr>
          <p:cNvPr id="13" name="Picture 2" descr="Rezultat imagine pentru Google Office Interior">
            <a:extLst>
              <a:ext uri="{FF2B5EF4-FFF2-40B4-BE49-F238E27FC236}">
                <a16:creationId xmlns:a16="http://schemas.microsoft.com/office/drawing/2014/main" id="{6E6BD008-C571-EA6D-F00D-DBB316177F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1856" y="1666875"/>
            <a:ext cx="3513615" cy="233819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550B303C-7CA3-01A9-6A1E-16489B285F8A}"/>
              </a:ext>
            </a:extLst>
          </p:cNvPr>
          <p:cNvSpPr txBox="1"/>
          <p:nvPr/>
        </p:nvSpPr>
        <p:spPr>
          <a:xfrm>
            <a:off x="-774954" y="354076"/>
            <a:ext cx="6094476" cy="368755"/>
          </a:xfrm>
          <a:prstGeom prst="rect">
            <a:avLst/>
          </a:prstGeom>
          <a:noFill/>
        </p:spPr>
        <p:txBody>
          <a:bodyPr wrap="square">
            <a:spAutoFit/>
          </a:bodyPr>
          <a:lstStyle/>
          <a:p>
            <a:pPr algn="ctr">
              <a:lnSpc>
                <a:spcPct val="107000"/>
              </a:lnSpc>
              <a:spcBef>
                <a:spcPts val="1200"/>
              </a:spcBef>
            </a:pPr>
            <a:r>
              <a:rPr lang="en-US"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Discussion</a:t>
            </a:r>
            <a:endParaRPr lang="ro-RO"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927216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C7C9B98-D524-B8C1-7BE1-5D7A5CD47F17}"/>
              </a:ext>
            </a:extLst>
          </p:cNvPr>
          <p:cNvSpPr txBox="1"/>
          <p:nvPr/>
        </p:nvSpPr>
        <p:spPr>
          <a:xfrm>
            <a:off x="1473327" y="640741"/>
            <a:ext cx="8722232" cy="1893339"/>
          </a:xfrm>
          <a:prstGeom prst="rect">
            <a:avLst/>
          </a:prstGeom>
          <a:noFill/>
        </p:spPr>
        <p:txBody>
          <a:bodyPr wrap="square">
            <a:spAutoFit/>
          </a:bodyPr>
          <a:lstStyle/>
          <a:p>
            <a:pPr algn="just">
              <a:lnSpc>
                <a:spcPct val="150000"/>
              </a:lnSpc>
            </a:pP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Google possesses the position of being the expanding market leader in the ever-evolving and robust industry. The company has managed to maintain its global footprint with a presence in almost 214 countries in the world (</a:t>
            </a:r>
            <a:r>
              <a:rPr lang="en-US" sz="1600" dirty="0">
                <a:solidFill>
                  <a:srgbClr val="000000"/>
                </a:solidFill>
                <a:latin typeface="Arial" panose="020B0604020202020204" pitchFamily="34" charset="0"/>
                <a:ea typeface="Calibri" panose="020F0502020204030204" pitchFamily="34" charset="0"/>
                <a:cs typeface="Arial" panose="020B0604020202020204" pitchFamily="34" charset="0"/>
              </a:rPr>
              <a:t>Zhou et al., 2020)</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Further, google is also known due to its unique and friendly culture and the HR tactics it employs to motivate and engage its employees. </a:t>
            </a:r>
            <a:endParaRPr lang="ro-RO" sz="1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6141153-C25D-72C5-790C-183C932ADFE6}"/>
              </a:ext>
            </a:extLst>
          </p:cNvPr>
          <p:cNvSpPr txBox="1"/>
          <p:nvPr/>
        </p:nvSpPr>
        <p:spPr>
          <a:xfrm>
            <a:off x="1473327" y="3262283"/>
            <a:ext cx="8722233" cy="1154675"/>
          </a:xfrm>
          <a:prstGeom prst="rect">
            <a:avLst/>
          </a:prstGeom>
          <a:noFill/>
        </p:spPr>
        <p:txBody>
          <a:bodyPr wrap="square">
            <a:spAutoFit/>
          </a:bodyPr>
          <a:lstStyle/>
          <a:p>
            <a:pPr algn="just">
              <a:lnSpc>
                <a:spcPct val="150000"/>
              </a:lnSpc>
            </a:pP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Considering the employee motivation strategies that Google has implement is based upon the traditional leadership theory which emphasizes more on the outcomes attained than on the employees who managed to deliver those outcomes. </a:t>
            </a:r>
            <a:endParaRPr lang="ro-RO" sz="16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7F2488B-4C4B-FC18-C521-8524F055B63F}"/>
              </a:ext>
            </a:extLst>
          </p:cNvPr>
          <p:cNvSpPr txBox="1"/>
          <p:nvPr/>
        </p:nvSpPr>
        <p:spPr>
          <a:xfrm>
            <a:off x="1473327" y="5145161"/>
            <a:ext cx="8722231" cy="785343"/>
          </a:xfrm>
          <a:prstGeom prst="rect">
            <a:avLst/>
          </a:prstGeom>
          <a:noFill/>
        </p:spPr>
        <p:txBody>
          <a:bodyPr wrap="square">
            <a:spAutoFit/>
          </a:bodyPr>
          <a:lstStyle/>
          <a:p>
            <a:pPr algn="just">
              <a:lnSpc>
                <a:spcPct val="150000"/>
              </a:lnSpc>
            </a:pP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The company possesses a simple employee motivation strategy which is </a:t>
            </a:r>
            <a:r>
              <a:rPr lang="en-US" sz="1600" b="1" u="sng"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r>
              <a:rPr lang="en-US" sz="1600" b="1" i="1" u="sng" dirty="0">
                <a:solidFill>
                  <a:srgbClr val="000000"/>
                </a:solidFill>
                <a:latin typeface="Arial" panose="020B0604020202020204" pitchFamily="34" charset="0"/>
                <a:ea typeface="Times New Roman" panose="02020603050405020304" pitchFamily="18" charset="0"/>
                <a:cs typeface="Arial" panose="020B0604020202020204" pitchFamily="34" charset="0"/>
              </a:rPr>
              <a:t>to create the happiest, most productive workplace in the world</a:t>
            </a:r>
            <a:r>
              <a:rPr lang="en-US" sz="1600" b="1" u="sng"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ro-RO" sz="16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2220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AFE126-B01B-FBA2-CF89-3E8148867CD0}"/>
              </a:ext>
            </a:extLst>
          </p:cNvPr>
          <p:cNvSpPr txBox="1"/>
          <p:nvPr/>
        </p:nvSpPr>
        <p:spPr>
          <a:xfrm>
            <a:off x="1319022" y="884950"/>
            <a:ext cx="9416034" cy="1893339"/>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According to </a:t>
            </a:r>
            <a:r>
              <a:rPr lang="en-US"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Fishbach</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Woolley, (2022) </a:t>
            </a: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engagement behaviors that are inherently satisfying are essential to keep the employees motivated at the workplace. </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Malek, Sarin and </a:t>
            </a:r>
            <a:r>
              <a:rPr lang="en-US"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Haon</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 </a:t>
            </a: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further stated that intrinsic motivation which is linked to sense of accomplishment and acknowledgement is significantly impacted by external factors and in case of the absence of external factors like rewards and punishment the intrinsic motivation tends to decline within the person. </a:t>
            </a:r>
            <a:endParaRPr lang="ro-RO"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EB7F7C3-D73E-2A1B-6A26-0B5CF109B755}"/>
              </a:ext>
            </a:extLst>
          </p:cNvPr>
          <p:cNvSpPr txBox="1"/>
          <p:nvPr/>
        </p:nvSpPr>
        <p:spPr>
          <a:xfrm>
            <a:off x="1319022" y="3642545"/>
            <a:ext cx="9416034" cy="1524007"/>
          </a:xfrm>
          <a:prstGeom prst="rect">
            <a:avLst/>
          </a:prstGeom>
          <a:noFill/>
        </p:spPr>
        <p:txBody>
          <a:bodyPr wrap="square">
            <a:spAutoFit/>
          </a:bodyPr>
          <a:lstStyle/>
          <a:p>
            <a:pPr indent="457200" algn="just">
              <a:lnSpc>
                <a:spcPct val="150000"/>
              </a:lnSpc>
              <a:spcAft>
                <a:spcPts val="800"/>
              </a:spcAft>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Considering Google, the company effectively integrates both intrinsic and extrinsic motivational strategies to motivate its employees</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such as the employees are provided with flexible working hours, maternity benefits up to 18 weeks paid leaves, financial support, employee recognition awards, and growth prospects (</a:t>
            </a:r>
            <a:r>
              <a:rPr lang="en-US"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Essounga-Njan</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&amp; Hughes, 2018; Google, 2022a). </a:t>
            </a:r>
            <a:endParaRPr lang="ro-RO"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10389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A8FA63-F64A-0AAB-4227-8FFE1A691B3C}"/>
              </a:ext>
            </a:extLst>
          </p:cNvPr>
          <p:cNvSpPr txBox="1"/>
          <p:nvPr/>
        </p:nvSpPr>
        <p:spPr>
          <a:xfrm>
            <a:off x="1483614" y="766331"/>
            <a:ext cx="9388602" cy="1154675"/>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Employing extrinsic motivators including multiple discounts, free cafeterias, market competitive pay, health care, child care facilities, and a friendly workplace environment have enabled the company to satisfy the employee's safety, and physical and social needs. </a:t>
            </a:r>
            <a:endParaRPr lang="ro-RO"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B4363FB-1735-28C9-0630-8120B5E951D4}"/>
              </a:ext>
            </a:extLst>
          </p:cNvPr>
          <p:cNvSpPr txBox="1"/>
          <p:nvPr/>
        </p:nvSpPr>
        <p:spPr>
          <a:xfrm>
            <a:off x="1483614" y="2158367"/>
            <a:ext cx="9388602" cy="1154675"/>
          </a:xfrm>
          <a:prstGeom prst="rect">
            <a:avLst/>
          </a:prstGeom>
          <a:noFill/>
        </p:spPr>
        <p:txBody>
          <a:bodyPr wrap="square">
            <a:spAutoFit/>
          </a:bodyPr>
          <a:lstStyle/>
          <a:p>
            <a:pPr algn="just">
              <a:lnSpc>
                <a:spcPct val="150000"/>
              </a:lnSpc>
            </a:pPr>
            <a:r>
              <a:rPr lang="en-US"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McClelland's Human Motivation Theory signifies that every individual possesses 3 essential driving, motivators including the </a:t>
            </a:r>
            <a:r>
              <a:rPr lang="en-US" sz="1600" i="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need for power, affiliation, and achievement</a:t>
            </a:r>
            <a:r>
              <a:rPr lang="en-US" sz="1600" i="1"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(Acquah, Nsiah, </a:t>
            </a:r>
            <a:r>
              <a:rPr lang="en-US" sz="16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Antie</a:t>
            </a:r>
            <a:r>
              <a:rPr lang="en-US"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&amp; </a:t>
            </a:r>
            <a:r>
              <a:rPr lang="en-US" sz="16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Otoo</a:t>
            </a:r>
            <a:r>
              <a:rPr lang="en-US" sz="1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2021)</a:t>
            </a:r>
            <a:r>
              <a:rPr lang="en-US"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ro-RO" sz="1600" i="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08AAB77-6628-4DED-FC1F-381EF41F71D2}"/>
              </a:ext>
            </a:extLst>
          </p:cNvPr>
          <p:cNvSpPr txBox="1"/>
          <p:nvPr/>
        </p:nvSpPr>
        <p:spPr>
          <a:xfrm>
            <a:off x="1483614" y="3550403"/>
            <a:ext cx="9388602" cy="1154675"/>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Google engages its employees to integrate the work engagement theory of Kahn that reflects the level to which an individual shows self-preference and determination in a task to build a relationship between the self and the organization (Sharma, Chaudhary, &amp; Singh, 2019). </a:t>
            </a:r>
            <a:endParaRPr lang="ro-RO" sz="16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8F4DE6C-7C6C-FD14-CBB0-ED19D998FB99}"/>
              </a:ext>
            </a:extLst>
          </p:cNvPr>
          <p:cNvSpPr txBox="1"/>
          <p:nvPr/>
        </p:nvSpPr>
        <p:spPr>
          <a:xfrm>
            <a:off x="1483614" y="4942439"/>
            <a:ext cx="9388602" cy="1154675"/>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Kahn’s theory of management emphasizes their essential elements including </a:t>
            </a:r>
            <a:r>
              <a:rPr lang="en-US" sz="1600" i="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safety, availability, and meaningfulness,</a:t>
            </a: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Google successfully integrates all three elements into its employee engagement strategies. </a:t>
            </a:r>
            <a:endParaRPr lang="ro-RO"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1629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C6C928-9F9F-8075-0429-AED0481CDB91}"/>
              </a:ext>
            </a:extLst>
          </p:cNvPr>
          <p:cNvSpPr txBox="1"/>
          <p:nvPr/>
        </p:nvSpPr>
        <p:spPr>
          <a:xfrm>
            <a:off x="1501902" y="467005"/>
            <a:ext cx="9068562" cy="1524007"/>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Google, to create meaningfulness for the employees, integrates the reward, feedback, and recognition strategy so that enables employees to attain a sense of value and overcome their gaps (Google, 2022a). Besides this the company employees the elements of the safety of the work engagement theory of Kahn by providing their employees the freedom of opinion. </a:t>
            </a:r>
            <a:endParaRPr lang="ro-RO"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3E39CE2-B8C5-3E6B-657F-1D5FAE9185DE}"/>
              </a:ext>
            </a:extLst>
          </p:cNvPr>
          <p:cNvSpPr txBox="1"/>
          <p:nvPr/>
        </p:nvSpPr>
        <p:spPr>
          <a:xfrm>
            <a:off x="1561719" y="2709964"/>
            <a:ext cx="9068562" cy="785343"/>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Google provides its employees the opportunity to share their views openly providing them with a sense of psychological safety (</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Garg, </a:t>
            </a:r>
            <a:r>
              <a:rPr lang="en-US"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Kiwelekar</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Netak</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&amp; </a:t>
            </a:r>
            <a:r>
              <a:rPr lang="en-US"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Ghodake</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2021; Google, 2022b)</a:t>
            </a: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ro-RO"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5047F42-BDCF-6ED3-D7C4-E6E89BB2F8DC}"/>
              </a:ext>
            </a:extLst>
          </p:cNvPr>
          <p:cNvSpPr txBox="1"/>
          <p:nvPr/>
        </p:nvSpPr>
        <p:spPr>
          <a:xfrm>
            <a:off x="1501902" y="4214259"/>
            <a:ext cx="9068562" cy="1524007"/>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Considering the fourth stage of training and development, Google majorly emphasizes on an employee-to-employee interaction approach and believes that 80% of the learning is efficiently done through interactions. The fifth element is supervision which reflects the ability of managers to maintain healthy and effective relations with employees (Hussain et al., 2020). </a:t>
            </a:r>
            <a:endParaRPr lang="ro-RO"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8569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132F8-4899-8C5A-98CC-7625A3C5DC6B}"/>
              </a:ext>
            </a:extLst>
          </p:cNvPr>
          <p:cNvSpPr txBox="1"/>
          <p:nvPr/>
        </p:nvSpPr>
        <p:spPr>
          <a:xfrm>
            <a:off x="1620774" y="924214"/>
            <a:ext cx="9462946" cy="1524007"/>
          </a:xfrm>
          <a:prstGeom prst="rect">
            <a:avLst/>
          </a:prstGeom>
          <a:noFill/>
        </p:spPr>
        <p:txBody>
          <a:bodyPr wrap="square">
            <a:spAutoFit/>
          </a:bodyPr>
          <a:lstStyle/>
          <a:p>
            <a:pPr indent="457200" algn="just">
              <a:lnSpc>
                <a:spcPct val="150000"/>
              </a:lnSpc>
              <a:spcAft>
                <a:spcPts val="800"/>
              </a:spcAft>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other important element in reducing the turnover rate in the company is engaged. Google possesses a highly engaged and innovative work culture where the employees are interconnected creating a positive work culture which facilitates in the attainment of a highly integrated system (Google, 2022a). </a:t>
            </a:r>
            <a:endParaRPr lang="ro-RO"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FFDEE911-06C4-8496-48DB-380FB0FD4912}"/>
              </a:ext>
            </a:extLst>
          </p:cNvPr>
          <p:cNvSpPr txBox="1">
            <a:spLocks/>
          </p:cNvSpPr>
          <p:nvPr/>
        </p:nvSpPr>
        <p:spPr>
          <a:xfrm>
            <a:off x="1620774" y="3173767"/>
            <a:ext cx="5840730" cy="1524007"/>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Lastly, the element of compensation and rewards is given utmost attention as Google is known to offer their employees high salaries and rewards. Nevertheless, as the employee turnover does not depend solely upon compensation, </a:t>
            </a:r>
            <a:endParaRPr lang="ro-RO" sz="1600" dirty="0">
              <a:latin typeface="Arial" panose="020B0604020202020204" pitchFamily="34" charset="0"/>
              <a:cs typeface="Arial" panose="020B0604020202020204" pitchFamily="34" charset="0"/>
            </a:endParaRPr>
          </a:p>
        </p:txBody>
      </p:sp>
      <p:pic>
        <p:nvPicPr>
          <p:cNvPr id="4098" name="Picture 2" descr="Vedeți imaginea sursă">
            <a:extLst>
              <a:ext uri="{FF2B5EF4-FFF2-40B4-BE49-F238E27FC236}">
                <a16:creationId xmlns:a16="http://schemas.microsoft.com/office/drawing/2014/main" id="{3F371E99-A357-17EC-B7ED-6D110A1825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5898" y="2269208"/>
            <a:ext cx="3517822" cy="235839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3BAA1FF-754A-36CF-E166-243AE1E115F2}"/>
              </a:ext>
            </a:extLst>
          </p:cNvPr>
          <p:cNvSpPr txBox="1"/>
          <p:nvPr/>
        </p:nvSpPr>
        <p:spPr>
          <a:xfrm>
            <a:off x="1620774" y="4617704"/>
            <a:ext cx="9462946" cy="1893339"/>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engagement level, and training and development Google must focus on the other elements such as engagement and quick response rate to maintain its employee retention rate as the company experienced a significant employee turnover back in 2010 and continued to attain the fourth highest turnover rate among the U.S companies (</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Sela, &amp; </a:t>
            </a:r>
          </a:p>
          <a:p>
            <a:pPr algn="just">
              <a:lnSpc>
                <a:spcPct val="150000"/>
              </a:lnSpc>
            </a:pP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Ben-Gal, 2018)</a:t>
            </a: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ro-RO"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003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E8DAE0-0B13-47F1-3E90-DD6A2C8E3118}"/>
              </a:ext>
            </a:extLst>
          </p:cNvPr>
          <p:cNvSpPr txBox="1"/>
          <p:nvPr/>
        </p:nvSpPr>
        <p:spPr>
          <a:xfrm>
            <a:off x="1657350" y="705856"/>
            <a:ext cx="9013698" cy="3001334"/>
          </a:xfrm>
          <a:prstGeom prst="rect">
            <a:avLst/>
          </a:prstGeom>
          <a:noFill/>
        </p:spPr>
        <p:txBody>
          <a:bodyPr wrap="square">
            <a:spAutoFit/>
          </a:bodyPr>
          <a:lstStyle/>
          <a:p>
            <a:pPr algn="just">
              <a:lnSpc>
                <a:spcPct val="150000"/>
              </a:lnSpc>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Further, the annual employee survey at Google also showed that 46% employees at Google believed that their salaries were not competitive with what the market is offering in similar job roles (Elias, 2022). In comparison with Facebook's employee retention strategies, the company integrates a unique tactic that revolves around the concept of checkpoint which means that the employee's performance is reviewed every six months to analyze their progress and to jot if the employees should be assigned additional responsibilities with compensation for their good performance</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(Banerjee, 2015)</a:t>
            </a: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Facebook also allows its employees to directly contribute to the company and be recognized for it. </a:t>
            </a:r>
            <a:endParaRPr lang="ro-RO"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F748D0E-1691-2530-07A9-C917701042C4}"/>
              </a:ext>
            </a:extLst>
          </p:cNvPr>
          <p:cNvSpPr txBox="1"/>
          <p:nvPr/>
        </p:nvSpPr>
        <p:spPr>
          <a:xfrm>
            <a:off x="1657350" y="4447217"/>
            <a:ext cx="9013698" cy="1524007"/>
          </a:xfrm>
          <a:prstGeom prst="rect">
            <a:avLst/>
          </a:prstGeom>
          <a:noFill/>
        </p:spPr>
        <p:txBody>
          <a:bodyPr wrap="square">
            <a:spAutoFit/>
          </a:bodyPr>
          <a:lstStyle/>
          <a:p>
            <a:pPr indent="457200" algn="just">
              <a:lnSpc>
                <a:spcPct val="150000"/>
              </a:lnSpc>
              <a:spcAft>
                <a:spcPts val="800"/>
              </a:spcAft>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company also provides career development and growth opportunities in their respective field and the opportunities to increase their salaries by the achievement of the desired performance. Thus, Google is facing backlash as it is losing their talented workforce to its market competitors leading to high employee turnover and low retention rates. </a:t>
            </a:r>
            <a:endParaRPr lang="ro-RO"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90271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5E80A4-272C-ECC4-9B46-BFFF5D534D60}"/>
              </a:ext>
            </a:extLst>
          </p:cNvPr>
          <p:cNvSpPr txBox="1"/>
          <p:nvPr/>
        </p:nvSpPr>
        <p:spPr>
          <a:xfrm>
            <a:off x="1345692" y="1376858"/>
            <a:ext cx="9654540" cy="4950586"/>
          </a:xfrm>
          <a:prstGeom prst="rect">
            <a:avLst/>
          </a:prstGeom>
          <a:noFill/>
        </p:spPr>
        <p:txBody>
          <a:bodyPr wrap="square">
            <a:spAutoFit/>
          </a:bodyPr>
          <a:lstStyle/>
          <a:p>
            <a:pPr indent="457200" algn="just">
              <a:lnSpc>
                <a:spcPct val="150000"/>
              </a:lnSpc>
              <a:spcAft>
                <a:spcPts val="800"/>
              </a:spcAft>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recommendations jotted through the above critical analysis to Google include: </a:t>
            </a:r>
            <a:endParaRPr lang="ro-RO"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mj-lt"/>
              <a:buAutoNum type="arabicPeriod"/>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Google must plan a proper recruitment system that ensures that the right person for the job is hired while mitigating unnecessary procedures, several interviews, and long and delayed procedures for the applicants. </a:t>
            </a:r>
            <a:endParaRPr lang="ro-RO"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mj-lt"/>
              <a:buAutoNum type="arabicPeriod"/>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Google should create a career development path for the employees that provide long-term growth in professional and compensation aspects. It enables the employees to attain a career direction and helps them in remain highly motivated at the job. </a:t>
            </a:r>
            <a:endParaRPr lang="ro-RO"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mj-lt"/>
              <a:buAutoNum type="arabicPeriod"/>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Google should initiate a plan of periodic checks of employee performance to analyze their progress guiding them with future growth opportunities (</a:t>
            </a:r>
            <a:r>
              <a:rPr lang="en-US"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Boštjančič</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&amp; </a:t>
            </a:r>
            <a:r>
              <a:rPr lang="en-US"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Slana</a:t>
            </a:r>
            <a:r>
              <a:rPr lang="en-US"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2018)</a:t>
            </a: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ro-RO"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mj-lt"/>
              <a:buAutoNum type="arabicPeriod"/>
            </a:pP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Lastly, Google should create an internal recognition program that provides employees with opportunities to be seen and recognized for their achievements and are approached for their high performance. This will also enable Google to make their employees feel valued at the organization and maintain their employee retention rate.</a:t>
            </a:r>
            <a:endParaRPr lang="ro-RO" sz="16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5AFA91-73E3-4731-B381-8B81E89B69FC}"/>
              </a:ext>
            </a:extLst>
          </p:cNvPr>
          <p:cNvSpPr txBox="1"/>
          <p:nvPr/>
        </p:nvSpPr>
        <p:spPr>
          <a:xfrm>
            <a:off x="1345692" y="530556"/>
            <a:ext cx="6094476" cy="368755"/>
          </a:xfrm>
          <a:prstGeom prst="rect">
            <a:avLst/>
          </a:prstGeom>
          <a:noFill/>
        </p:spPr>
        <p:txBody>
          <a:bodyPr wrap="square">
            <a:spAutoFit/>
          </a:bodyPr>
          <a:lstStyle/>
          <a:p>
            <a:pPr>
              <a:lnSpc>
                <a:spcPct val="107000"/>
              </a:lnSpc>
              <a:spcBef>
                <a:spcPts val="1200"/>
              </a:spcBef>
            </a:pPr>
            <a:r>
              <a:rPr lang="en-US"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Recommendations</a:t>
            </a:r>
            <a:endParaRPr lang="ro-RO"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572378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5085528-2537-FEE2-A6CB-755B68609A4D}"/>
              </a:ext>
            </a:extLst>
          </p:cNvPr>
          <p:cNvSpPr txBox="1"/>
          <p:nvPr/>
        </p:nvSpPr>
        <p:spPr>
          <a:xfrm>
            <a:off x="420624" y="1197864"/>
            <a:ext cx="10451592" cy="4663905"/>
          </a:xfrm>
          <a:prstGeom prst="rect">
            <a:avLst/>
          </a:prstGeom>
          <a:noFill/>
        </p:spPr>
        <p:txBody>
          <a:bodyPr wrap="square">
            <a:spAutoFit/>
          </a:bodyPr>
          <a:lstStyle/>
          <a:p>
            <a:pPr marL="457200" indent="-457200" algn="just">
              <a:lnSpc>
                <a:spcPct val="150000"/>
              </a:lnSpc>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Acquah, A., Nsiah, T. K., </a:t>
            </a:r>
            <a:r>
              <a:rPr lang="en-US" sz="1400" dirty="0" err="1">
                <a:effectLst/>
                <a:latin typeface="Arial" panose="020B0604020202020204" pitchFamily="34" charset="0"/>
                <a:ea typeface="Calibri" panose="020F0502020204030204" pitchFamily="34" charset="0"/>
                <a:cs typeface="Arial" panose="020B0604020202020204" pitchFamily="34" charset="0"/>
              </a:rPr>
              <a:t>Antie</a:t>
            </a:r>
            <a:r>
              <a:rPr lang="en-US" sz="1400" dirty="0">
                <a:effectLst/>
                <a:latin typeface="Arial" panose="020B0604020202020204" pitchFamily="34" charset="0"/>
                <a:ea typeface="Calibri" panose="020F0502020204030204" pitchFamily="34" charset="0"/>
                <a:cs typeface="Arial" panose="020B0604020202020204" pitchFamily="34" charset="0"/>
              </a:rPr>
              <a:t>, E. N. A., &amp; </a:t>
            </a:r>
            <a:r>
              <a:rPr lang="en-US" sz="1400" dirty="0" err="1">
                <a:effectLst/>
                <a:latin typeface="Arial" panose="020B0604020202020204" pitchFamily="34" charset="0"/>
                <a:ea typeface="Calibri" panose="020F0502020204030204" pitchFamily="34" charset="0"/>
                <a:cs typeface="Arial" panose="020B0604020202020204" pitchFamily="34" charset="0"/>
              </a:rPr>
              <a:t>Otoo</a:t>
            </a:r>
            <a:r>
              <a:rPr lang="en-US" sz="1400" dirty="0">
                <a:effectLst/>
                <a:latin typeface="Arial" panose="020B0604020202020204" pitchFamily="34" charset="0"/>
                <a:ea typeface="Calibri" panose="020F0502020204030204" pitchFamily="34" charset="0"/>
                <a:cs typeface="Arial" panose="020B0604020202020204" pitchFamily="34" charset="0"/>
              </a:rPr>
              <a:t>, B. (2021). Literature Review on Theories of Motivation. </a:t>
            </a:r>
            <a:r>
              <a:rPr lang="en-US" sz="1400" i="1" dirty="0">
                <a:effectLst/>
                <a:latin typeface="Arial" panose="020B0604020202020204" pitchFamily="34" charset="0"/>
                <a:ea typeface="Calibri" panose="020F0502020204030204" pitchFamily="34" charset="0"/>
                <a:cs typeface="Arial" panose="020B0604020202020204" pitchFamily="34" charset="0"/>
              </a:rPr>
              <a:t>EPRA International Journal of Economic and Business Review</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i="1" dirty="0">
                <a:effectLst/>
                <a:latin typeface="Arial" panose="020B0604020202020204" pitchFamily="34" charset="0"/>
                <a:ea typeface="Calibri" panose="020F0502020204030204" pitchFamily="34" charset="0"/>
                <a:cs typeface="Arial" panose="020B0604020202020204" pitchFamily="34" charset="0"/>
              </a:rPr>
              <a:t>9</a:t>
            </a:r>
            <a:r>
              <a:rPr lang="en-US" sz="1400" dirty="0">
                <a:effectLst/>
                <a:latin typeface="Arial" panose="020B0604020202020204" pitchFamily="34" charset="0"/>
                <a:ea typeface="Calibri" panose="020F0502020204030204" pitchFamily="34" charset="0"/>
                <a:cs typeface="Arial" panose="020B0604020202020204" pitchFamily="34" charset="0"/>
              </a:rPr>
              <a:t>(5), 25-29.</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Banerjee, P. (2015). A Novelty in Talent Management: The Case of Facebook. </a:t>
            </a:r>
            <a:r>
              <a:rPr lang="en-US" sz="1400" i="1" dirty="0">
                <a:effectLst/>
                <a:latin typeface="Arial" panose="020B0604020202020204" pitchFamily="34" charset="0"/>
                <a:ea typeface="Calibri" panose="020F0502020204030204" pitchFamily="34" charset="0"/>
                <a:cs typeface="Arial" panose="020B0604020202020204" pitchFamily="34" charset="0"/>
              </a:rPr>
              <a:t>International research journal of business and management</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i="1" dirty="0">
                <a:effectLst/>
                <a:latin typeface="Arial" panose="020B0604020202020204" pitchFamily="34" charset="0"/>
                <a:ea typeface="Calibri" panose="020F0502020204030204" pitchFamily="34" charset="0"/>
                <a:cs typeface="Arial" panose="020B0604020202020204" pitchFamily="34" charset="0"/>
              </a:rPr>
              <a:t>8</a:t>
            </a:r>
            <a:r>
              <a:rPr lang="en-US" sz="1400" dirty="0">
                <a:effectLst/>
                <a:latin typeface="Arial" panose="020B0604020202020204" pitchFamily="34" charset="0"/>
                <a:ea typeface="Calibri" panose="020F0502020204030204" pitchFamily="34" charset="0"/>
                <a:cs typeface="Arial" panose="020B0604020202020204" pitchFamily="34" charset="0"/>
              </a:rPr>
              <a:t>(9), 8.</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US" sz="1400" dirty="0" err="1">
                <a:effectLst/>
                <a:latin typeface="Arial" panose="020B0604020202020204" pitchFamily="34" charset="0"/>
                <a:ea typeface="Calibri" panose="020F0502020204030204" pitchFamily="34" charset="0"/>
                <a:cs typeface="Arial" panose="020B0604020202020204" pitchFamily="34" charset="0"/>
              </a:rPr>
              <a:t>Boštjančič</a:t>
            </a:r>
            <a:r>
              <a:rPr lang="en-US" sz="1400" dirty="0">
                <a:effectLst/>
                <a:latin typeface="Arial" panose="020B0604020202020204" pitchFamily="34" charset="0"/>
                <a:ea typeface="Calibri" panose="020F0502020204030204" pitchFamily="34" charset="0"/>
                <a:cs typeface="Arial" panose="020B0604020202020204" pitchFamily="34" charset="0"/>
              </a:rPr>
              <a:t>, E., &amp; </a:t>
            </a:r>
            <a:r>
              <a:rPr lang="en-US" sz="1400" dirty="0" err="1">
                <a:effectLst/>
                <a:latin typeface="Arial" panose="020B0604020202020204" pitchFamily="34" charset="0"/>
                <a:ea typeface="Calibri" panose="020F0502020204030204" pitchFamily="34" charset="0"/>
                <a:cs typeface="Arial" panose="020B0604020202020204" pitchFamily="34" charset="0"/>
              </a:rPr>
              <a:t>Slana</a:t>
            </a:r>
            <a:r>
              <a:rPr lang="en-US" sz="1400" dirty="0">
                <a:effectLst/>
                <a:latin typeface="Arial" panose="020B0604020202020204" pitchFamily="34" charset="0"/>
                <a:ea typeface="Calibri" panose="020F0502020204030204" pitchFamily="34" charset="0"/>
                <a:cs typeface="Arial" panose="020B0604020202020204" pitchFamily="34" charset="0"/>
              </a:rPr>
              <a:t>, Z. (2018). The role of talent management comparing medium-sized and large companies–major challenges in attracting and retaining talented employees. </a:t>
            </a:r>
            <a:r>
              <a:rPr lang="en-US" sz="1400" i="1" dirty="0">
                <a:effectLst/>
                <a:latin typeface="Arial" panose="020B0604020202020204" pitchFamily="34" charset="0"/>
                <a:ea typeface="Calibri" panose="020F0502020204030204" pitchFamily="34" charset="0"/>
                <a:cs typeface="Arial" panose="020B0604020202020204" pitchFamily="34" charset="0"/>
              </a:rPr>
              <a:t>Frontiers in psychology</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i="1" dirty="0">
                <a:effectLst/>
                <a:latin typeface="Arial" panose="020B0604020202020204" pitchFamily="34" charset="0"/>
                <a:ea typeface="Calibri" panose="020F0502020204030204" pitchFamily="34" charset="0"/>
                <a:cs typeface="Arial" panose="020B0604020202020204" pitchFamily="34" charset="0"/>
              </a:rPr>
              <a:t>9</a:t>
            </a:r>
            <a:r>
              <a:rPr lang="en-US" sz="1400" dirty="0">
                <a:effectLst/>
                <a:latin typeface="Arial" panose="020B0604020202020204" pitchFamily="34" charset="0"/>
                <a:ea typeface="Calibri" panose="020F0502020204030204" pitchFamily="34" charset="0"/>
                <a:cs typeface="Arial" panose="020B0604020202020204" pitchFamily="34" charset="0"/>
              </a:rPr>
              <a:t>, 1750.</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Cote, R. (2019). Motivating Multigenerational Employees: Is There a Difference?. </a:t>
            </a:r>
            <a:r>
              <a:rPr lang="en-US" sz="1400" i="1" dirty="0">
                <a:effectLst/>
                <a:latin typeface="Arial" panose="020B0604020202020204" pitchFamily="34" charset="0"/>
                <a:ea typeface="Calibri" panose="020F0502020204030204" pitchFamily="34" charset="0"/>
                <a:cs typeface="Arial" panose="020B0604020202020204" pitchFamily="34" charset="0"/>
              </a:rPr>
              <a:t>Journal of Leadership, Accountability and Ethics</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i="1" dirty="0">
                <a:effectLst/>
                <a:latin typeface="Arial" panose="020B0604020202020204" pitchFamily="34" charset="0"/>
                <a:ea typeface="Calibri" panose="020F0502020204030204" pitchFamily="34" charset="0"/>
                <a:cs typeface="Arial" panose="020B0604020202020204" pitchFamily="34" charset="0"/>
              </a:rPr>
              <a:t>16</a:t>
            </a:r>
            <a:r>
              <a:rPr lang="en-US" sz="1400" dirty="0">
                <a:effectLst/>
                <a:latin typeface="Arial" panose="020B0604020202020204" pitchFamily="34" charset="0"/>
                <a:ea typeface="Calibri" panose="020F0502020204030204" pitchFamily="34" charset="0"/>
                <a:cs typeface="Arial" panose="020B0604020202020204" pitchFamily="34" charset="0"/>
              </a:rPr>
              <a:t>(2), 15-29.</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pPr>
            <a:r>
              <a:rPr lang="en-US" sz="1400" dirty="0">
                <a:effectLst/>
                <a:latin typeface="Arial" panose="020B0604020202020204" pitchFamily="34" charset="0"/>
                <a:ea typeface="Times New Roman" panose="02020603050405020304" pitchFamily="18" charset="0"/>
                <a:cs typeface="Arial" panose="020B0604020202020204" pitchFamily="34" charset="0"/>
              </a:rPr>
              <a:t>Elias, J. (2022). </a:t>
            </a:r>
            <a:r>
              <a:rPr lang="en-US" sz="1400" i="1" dirty="0">
                <a:effectLst/>
                <a:latin typeface="Arial" panose="020B0604020202020204" pitchFamily="34" charset="0"/>
                <a:ea typeface="Times New Roman" panose="02020603050405020304" pitchFamily="18" charset="0"/>
                <a:cs typeface="Arial" panose="020B0604020202020204" pitchFamily="34" charset="0"/>
              </a:rPr>
              <a:t>Google employees are becoming unhappy with pay, promotions and execution, survey results show</a:t>
            </a:r>
            <a:r>
              <a:rPr lang="en-US" sz="1400" dirty="0">
                <a:effectLst/>
                <a:latin typeface="Arial" panose="020B0604020202020204" pitchFamily="34" charset="0"/>
                <a:ea typeface="Times New Roman" panose="02020603050405020304" pitchFamily="18" charset="0"/>
                <a:cs typeface="Arial" panose="020B0604020202020204" pitchFamily="34" charset="0"/>
              </a:rPr>
              <a:t>. CNBC. Retrieved October 6, 2022, from https://www.cnbc.com/2022/03/14/google-employees-growing-unhappy-with-pay-and-promotions-survey-shows.html </a:t>
            </a:r>
            <a:endParaRPr lang="ro-RO" sz="14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gn="just">
              <a:lnSpc>
                <a:spcPct val="150000"/>
              </a:lnSpc>
              <a:spcAft>
                <a:spcPts val="800"/>
              </a:spcAft>
            </a:pPr>
            <a:r>
              <a:rPr lang="en-US" sz="1400" dirty="0" err="1">
                <a:effectLst/>
                <a:latin typeface="Arial" panose="020B0604020202020204" pitchFamily="34" charset="0"/>
                <a:ea typeface="Calibri" panose="020F0502020204030204" pitchFamily="34" charset="0"/>
                <a:cs typeface="Arial" panose="020B0604020202020204" pitchFamily="34" charset="0"/>
              </a:rPr>
              <a:t>Essounga-Njan</a:t>
            </a:r>
            <a:r>
              <a:rPr lang="en-US" sz="1400" dirty="0">
                <a:effectLst/>
                <a:latin typeface="Arial" panose="020B0604020202020204" pitchFamily="34" charset="0"/>
                <a:ea typeface="Calibri" panose="020F0502020204030204" pitchFamily="34" charset="0"/>
                <a:cs typeface="Arial" panose="020B0604020202020204" pitchFamily="34" charset="0"/>
              </a:rPr>
              <a:t>, Y., &amp; Hughes, A. (2018). Google’s secret to motivating their employees successfully. </a:t>
            </a:r>
            <a:r>
              <a:rPr lang="en-US" sz="1400" i="1" dirty="0">
                <a:effectLst/>
                <a:latin typeface="Arial" panose="020B0604020202020204" pitchFamily="34" charset="0"/>
                <a:ea typeface="Calibri" panose="020F0502020204030204" pitchFamily="34" charset="0"/>
                <a:cs typeface="Arial" panose="020B0604020202020204" pitchFamily="34" charset="0"/>
              </a:rPr>
              <a:t>Journal of Strategic and International</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i="1" dirty="0">
                <a:effectLst/>
                <a:latin typeface="Arial" panose="020B0604020202020204" pitchFamily="34" charset="0"/>
                <a:ea typeface="Calibri" panose="020F0502020204030204" pitchFamily="34" charset="0"/>
                <a:cs typeface="Arial" panose="020B0604020202020204" pitchFamily="34" charset="0"/>
              </a:rPr>
              <a:t>12</a:t>
            </a:r>
            <a:r>
              <a:rPr lang="en-US" sz="1400" dirty="0">
                <a:effectLst/>
                <a:latin typeface="Arial" panose="020B0604020202020204" pitchFamily="34" charset="0"/>
                <a:ea typeface="Calibri" panose="020F0502020204030204" pitchFamily="34" charset="0"/>
                <a:cs typeface="Arial" panose="020B0604020202020204" pitchFamily="34" charset="0"/>
              </a:rPr>
              <a:t>(3), 19.</a:t>
            </a:r>
            <a:endParaRPr lang="ro-RO" sz="1400" dirty="0">
              <a:effectLst/>
              <a:latin typeface="Arial" panose="020B060402020202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C8DA9E43-E376-85F5-9E75-63ABCFDB2563}"/>
              </a:ext>
            </a:extLst>
          </p:cNvPr>
          <p:cNvSpPr txBox="1"/>
          <p:nvPr/>
        </p:nvSpPr>
        <p:spPr>
          <a:xfrm>
            <a:off x="420624" y="364263"/>
            <a:ext cx="6094476" cy="368755"/>
          </a:xfrm>
          <a:prstGeom prst="rect">
            <a:avLst/>
          </a:prstGeom>
          <a:noFill/>
        </p:spPr>
        <p:txBody>
          <a:bodyPr wrap="square">
            <a:spAutoFit/>
          </a:bodyPr>
          <a:lstStyle/>
          <a:p>
            <a:pPr>
              <a:lnSpc>
                <a:spcPct val="107000"/>
              </a:lnSpc>
              <a:spcBef>
                <a:spcPts val="1200"/>
              </a:spcBef>
            </a:pPr>
            <a:r>
              <a:rPr lang="en-US" sz="1800" b="1" kern="0" dirty="0">
                <a:effectLst/>
                <a:latin typeface="Arial" panose="020B0604020202020204" pitchFamily="34" charset="0"/>
                <a:ea typeface="Times New Roman" panose="02020603050405020304" pitchFamily="18" charset="0"/>
                <a:cs typeface="Arial" panose="020B0604020202020204" pitchFamily="34" charset="0"/>
              </a:rPr>
              <a:t>References</a:t>
            </a:r>
            <a:endParaRPr lang="ro-RO" sz="1800" b="1" kern="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614601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FC9C0F-FFD4-FBF0-1089-7357FAC9CF78}"/>
              </a:ext>
            </a:extLst>
          </p:cNvPr>
          <p:cNvSpPr txBox="1"/>
          <p:nvPr/>
        </p:nvSpPr>
        <p:spPr>
          <a:xfrm>
            <a:off x="466344" y="387191"/>
            <a:ext cx="10305288" cy="5515805"/>
          </a:xfrm>
          <a:prstGeom prst="rect">
            <a:avLst/>
          </a:prstGeom>
          <a:noFill/>
        </p:spPr>
        <p:txBody>
          <a:bodyPr wrap="square">
            <a:spAutoFit/>
          </a:bodyPr>
          <a:lstStyle/>
          <a:p>
            <a:pPr marL="457200" indent="-457200" algn="just">
              <a:lnSpc>
                <a:spcPct val="150000"/>
              </a:lnSpc>
              <a:spcAft>
                <a:spcPts val="800"/>
              </a:spcAft>
            </a:pPr>
            <a:r>
              <a:rPr lang="en-US" sz="1400" dirty="0" err="1">
                <a:effectLst/>
                <a:latin typeface="Arial" panose="020B0604020202020204" pitchFamily="34" charset="0"/>
                <a:ea typeface="Calibri" panose="020F0502020204030204" pitchFamily="34" charset="0"/>
                <a:cs typeface="Arial" panose="020B0604020202020204" pitchFamily="34" charset="0"/>
              </a:rPr>
              <a:t>Fishbach</a:t>
            </a:r>
            <a:r>
              <a:rPr lang="en-US" sz="1400" dirty="0">
                <a:effectLst/>
                <a:latin typeface="Arial" panose="020B0604020202020204" pitchFamily="34" charset="0"/>
                <a:ea typeface="Calibri" panose="020F0502020204030204" pitchFamily="34" charset="0"/>
                <a:cs typeface="Arial" panose="020B0604020202020204" pitchFamily="34" charset="0"/>
              </a:rPr>
              <a:t>, A., &amp; Woolley, K. (2022). The structure of intrinsic motivation. </a:t>
            </a:r>
            <a:r>
              <a:rPr lang="en-US" sz="1400" i="1" dirty="0">
                <a:effectLst/>
                <a:latin typeface="Arial" panose="020B0604020202020204" pitchFamily="34" charset="0"/>
                <a:ea typeface="Calibri" panose="020F0502020204030204" pitchFamily="34" charset="0"/>
                <a:cs typeface="Arial" panose="020B0604020202020204" pitchFamily="34" charset="0"/>
              </a:rPr>
              <a:t>Annual Review of Organizational Psychology and Organizational Behavior</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i="1" dirty="0">
                <a:effectLst/>
                <a:latin typeface="Arial" panose="020B0604020202020204" pitchFamily="34" charset="0"/>
                <a:ea typeface="Calibri" panose="020F0502020204030204" pitchFamily="34" charset="0"/>
                <a:cs typeface="Arial" panose="020B0604020202020204" pitchFamily="34" charset="0"/>
              </a:rPr>
              <a:t>9</a:t>
            </a:r>
            <a:r>
              <a:rPr lang="en-US" sz="1400" dirty="0">
                <a:effectLst/>
                <a:latin typeface="Arial" panose="020B0604020202020204" pitchFamily="34" charset="0"/>
                <a:ea typeface="Calibri" panose="020F0502020204030204" pitchFamily="34" charset="0"/>
                <a:cs typeface="Arial" panose="020B0604020202020204" pitchFamily="34" charset="0"/>
              </a:rPr>
              <a:t>, 339-363</a:t>
            </a:r>
            <a:r>
              <a:rPr lang="en-US" sz="1400" dirty="0">
                <a:latin typeface="Arial" panose="020B0604020202020204" pitchFamily="34" charset="0"/>
                <a:ea typeface="Calibri" panose="020F0502020204030204" pitchFamily="34" charset="0"/>
                <a:cs typeface="Arial" panose="020B0604020202020204" pitchFamily="34" charset="0"/>
              </a:rPr>
              <a:t>.</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Garg, R., </a:t>
            </a:r>
            <a:r>
              <a:rPr lang="en-US" sz="1400" dirty="0" err="1">
                <a:effectLst/>
                <a:latin typeface="Arial" panose="020B0604020202020204" pitchFamily="34" charset="0"/>
                <a:ea typeface="Calibri" panose="020F0502020204030204" pitchFamily="34" charset="0"/>
                <a:cs typeface="Arial" panose="020B0604020202020204" pitchFamily="34" charset="0"/>
              </a:rPr>
              <a:t>Kiwelekar</a:t>
            </a:r>
            <a:r>
              <a:rPr lang="en-US" sz="1400" dirty="0">
                <a:effectLst/>
                <a:latin typeface="Arial" panose="020B0604020202020204" pitchFamily="34" charset="0"/>
                <a:ea typeface="Calibri" panose="020F0502020204030204" pitchFamily="34" charset="0"/>
                <a:cs typeface="Arial" panose="020B0604020202020204" pitchFamily="34" charset="0"/>
              </a:rPr>
              <a:t>, A. W., </a:t>
            </a:r>
            <a:r>
              <a:rPr lang="en-US" sz="1400" dirty="0" err="1">
                <a:effectLst/>
                <a:latin typeface="Arial" panose="020B0604020202020204" pitchFamily="34" charset="0"/>
                <a:ea typeface="Calibri" panose="020F0502020204030204" pitchFamily="34" charset="0"/>
                <a:cs typeface="Arial" panose="020B0604020202020204" pitchFamily="34" charset="0"/>
              </a:rPr>
              <a:t>Netak</a:t>
            </a:r>
            <a:r>
              <a:rPr lang="en-US" sz="1400" dirty="0">
                <a:effectLst/>
                <a:latin typeface="Arial" panose="020B0604020202020204" pitchFamily="34" charset="0"/>
                <a:ea typeface="Calibri" panose="020F0502020204030204" pitchFamily="34" charset="0"/>
                <a:cs typeface="Arial" panose="020B0604020202020204" pitchFamily="34" charset="0"/>
              </a:rPr>
              <a:t>, L. D., &amp; </a:t>
            </a:r>
            <a:r>
              <a:rPr lang="en-US" sz="1400" dirty="0" err="1">
                <a:effectLst/>
                <a:latin typeface="Arial" panose="020B0604020202020204" pitchFamily="34" charset="0"/>
                <a:ea typeface="Calibri" panose="020F0502020204030204" pitchFamily="34" charset="0"/>
                <a:cs typeface="Arial" panose="020B0604020202020204" pitchFamily="34" charset="0"/>
              </a:rPr>
              <a:t>Ghodake</a:t>
            </a:r>
            <a:r>
              <a:rPr lang="en-US" sz="1400" dirty="0">
                <a:effectLst/>
                <a:latin typeface="Arial" panose="020B0604020202020204" pitchFamily="34" charset="0"/>
                <a:ea typeface="Calibri" panose="020F0502020204030204" pitchFamily="34" charset="0"/>
                <a:cs typeface="Arial" panose="020B0604020202020204" pitchFamily="34" charset="0"/>
              </a:rPr>
              <a:t>, A. (2021). </a:t>
            </a:r>
            <a:r>
              <a:rPr lang="en-US" sz="1400" dirty="0" err="1">
                <a:effectLst/>
                <a:latin typeface="Arial" panose="020B0604020202020204" pitchFamily="34" charset="0"/>
                <a:ea typeface="Calibri" panose="020F0502020204030204" pitchFamily="34" charset="0"/>
                <a:cs typeface="Arial" panose="020B0604020202020204" pitchFamily="34" charset="0"/>
              </a:rPr>
              <a:t>i</a:t>
            </a:r>
            <a:r>
              <a:rPr lang="en-US" sz="1400" dirty="0">
                <a:effectLst/>
                <a:latin typeface="Arial" panose="020B0604020202020204" pitchFamily="34" charset="0"/>
                <a:ea typeface="Calibri" panose="020F0502020204030204" pitchFamily="34" charset="0"/>
                <a:cs typeface="Arial" panose="020B0604020202020204" pitchFamily="34" charset="0"/>
              </a:rPr>
              <a:t>-Pulse: A NLP based novel approach for employee engagement in logistics organization. </a:t>
            </a:r>
            <a:r>
              <a:rPr lang="en-US" sz="1400" i="1" dirty="0">
                <a:effectLst/>
                <a:latin typeface="Arial" panose="020B0604020202020204" pitchFamily="34" charset="0"/>
                <a:ea typeface="Calibri" panose="020F0502020204030204" pitchFamily="34" charset="0"/>
                <a:cs typeface="Arial" panose="020B0604020202020204" pitchFamily="34" charset="0"/>
              </a:rPr>
              <a:t>International Journal of Information Management Data Insights</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i="1" dirty="0">
                <a:effectLst/>
                <a:latin typeface="Arial" panose="020B0604020202020204" pitchFamily="34" charset="0"/>
                <a:ea typeface="Calibri" panose="020F0502020204030204" pitchFamily="34" charset="0"/>
                <a:cs typeface="Arial" panose="020B0604020202020204" pitchFamily="34" charset="0"/>
              </a:rPr>
              <a:t>1</a:t>
            </a:r>
            <a:r>
              <a:rPr lang="en-US" sz="1400" dirty="0">
                <a:effectLst/>
                <a:latin typeface="Arial" panose="020B0604020202020204" pitchFamily="34" charset="0"/>
                <a:ea typeface="Calibri" panose="020F0502020204030204" pitchFamily="34" charset="0"/>
                <a:cs typeface="Arial" panose="020B0604020202020204" pitchFamily="34" charset="0"/>
              </a:rPr>
              <a:t>(1), 100011.</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Google (2022a). </a:t>
            </a:r>
            <a:r>
              <a:rPr lang="en-US" sz="1400" i="1" dirty="0">
                <a:effectLst/>
                <a:latin typeface="Arial" panose="020B0604020202020204" pitchFamily="34" charset="0"/>
                <a:ea typeface="Calibri" panose="020F0502020204030204" pitchFamily="34" charset="0"/>
                <a:cs typeface="Arial" panose="020B0604020202020204" pitchFamily="34" charset="0"/>
              </a:rPr>
              <a:t>Google Diversity Annual Report 2022</a:t>
            </a:r>
            <a:r>
              <a:rPr lang="en-US" sz="1400" dirty="0">
                <a:effectLst/>
                <a:latin typeface="Arial" panose="020B0604020202020204" pitchFamily="34" charset="0"/>
                <a:ea typeface="Calibri" panose="020F0502020204030204" pitchFamily="34" charset="0"/>
                <a:cs typeface="Arial" panose="020B0604020202020204" pitchFamily="34" charset="0"/>
              </a:rPr>
              <a:t>. https://static.googleusercontent.com/media/about.google/en//belonging/diversity-annual-report/2022/static/pdfs/google_2022_diversity_annual_report.pdf?cachebust=1093852</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Hassan, S. H. (2020). Impacts of implementation of extensive onboarding process on employee retention-a </a:t>
            </a:r>
            <a:r>
              <a:rPr lang="en-US" sz="1400" dirty="0" err="1">
                <a:effectLst/>
                <a:latin typeface="Arial" panose="020B0604020202020204" pitchFamily="34" charset="0"/>
                <a:ea typeface="Calibri" panose="020F0502020204030204" pitchFamily="34" charset="0"/>
                <a:cs typeface="Arial" panose="020B0604020202020204" pitchFamily="34" charset="0"/>
              </a:rPr>
              <a:t>casestudy</a:t>
            </a:r>
            <a:r>
              <a:rPr lang="en-US" sz="1400" dirty="0">
                <a:effectLst/>
                <a:latin typeface="Arial" panose="020B0604020202020204" pitchFamily="34" charset="0"/>
                <a:ea typeface="Calibri" panose="020F0502020204030204" pitchFamily="34" charset="0"/>
                <a:cs typeface="Arial" panose="020B0604020202020204" pitchFamily="34" charset="0"/>
              </a:rPr>
              <a:t> from </a:t>
            </a:r>
            <a:r>
              <a:rPr lang="en-US" sz="1400" dirty="0" err="1">
                <a:effectLst/>
                <a:latin typeface="Arial" panose="020B0604020202020204" pitchFamily="34" charset="0"/>
                <a:ea typeface="Calibri" panose="020F0502020204030204" pitchFamily="34" charset="0"/>
                <a:cs typeface="Arial" panose="020B0604020202020204" pitchFamily="34" charset="0"/>
              </a:rPr>
              <a:t>transferwise</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i="1" dirty="0">
                <a:effectLst/>
                <a:latin typeface="Arial" panose="020B0604020202020204" pitchFamily="34" charset="0"/>
                <a:ea typeface="Calibri" panose="020F0502020204030204" pitchFamily="34" charset="0"/>
                <a:cs typeface="Arial" panose="020B0604020202020204" pitchFamily="34" charset="0"/>
              </a:rPr>
              <a:t>Master's Thesis. Tallinn University of Technology, Tallinn, Estonia</a:t>
            </a:r>
            <a:r>
              <a:rPr lang="en-US" sz="1400" dirty="0">
                <a:effectLst/>
                <a:latin typeface="Arial" panose="020B0604020202020204" pitchFamily="34" charset="0"/>
                <a:ea typeface="Calibri" panose="020F0502020204030204" pitchFamily="34" charset="0"/>
                <a:cs typeface="Arial" panose="020B0604020202020204" pitchFamily="34" charset="0"/>
              </a:rPr>
              <a:t>.</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Malek, S. L., Sarin, S., &amp; </a:t>
            </a:r>
            <a:r>
              <a:rPr lang="en-US" sz="1400" dirty="0" err="1">
                <a:effectLst/>
                <a:latin typeface="Arial" panose="020B0604020202020204" pitchFamily="34" charset="0"/>
                <a:ea typeface="Calibri" panose="020F0502020204030204" pitchFamily="34" charset="0"/>
                <a:cs typeface="Arial" panose="020B0604020202020204" pitchFamily="34" charset="0"/>
              </a:rPr>
              <a:t>Haon</a:t>
            </a:r>
            <a:r>
              <a:rPr lang="en-US" sz="1400" dirty="0">
                <a:effectLst/>
                <a:latin typeface="Arial" panose="020B0604020202020204" pitchFamily="34" charset="0"/>
                <a:ea typeface="Calibri" panose="020F0502020204030204" pitchFamily="34" charset="0"/>
                <a:cs typeface="Arial" panose="020B0604020202020204" pitchFamily="34" charset="0"/>
              </a:rPr>
              <a:t>, C. (2020). Extrinsic rewards, intrinsic motivation, and new product development performance. </a:t>
            </a:r>
            <a:r>
              <a:rPr lang="en-US" sz="1400" i="1" dirty="0">
                <a:effectLst/>
                <a:latin typeface="Arial" panose="020B0604020202020204" pitchFamily="34" charset="0"/>
                <a:ea typeface="Calibri" panose="020F0502020204030204" pitchFamily="34" charset="0"/>
                <a:cs typeface="Arial" panose="020B0604020202020204" pitchFamily="34" charset="0"/>
              </a:rPr>
              <a:t>Journal of Product Innovation Management</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i="1" dirty="0">
                <a:effectLst/>
                <a:latin typeface="Arial" panose="020B0604020202020204" pitchFamily="34" charset="0"/>
                <a:ea typeface="Calibri" panose="020F0502020204030204" pitchFamily="34" charset="0"/>
                <a:cs typeface="Arial" panose="020B0604020202020204" pitchFamily="34" charset="0"/>
              </a:rPr>
              <a:t>37</a:t>
            </a:r>
            <a:r>
              <a:rPr lang="en-US" sz="1400" dirty="0">
                <a:effectLst/>
                <a:latin typeface="Arial" panose="020B0604020202020204" pitchFamily="34" charset="0"/>
                <a:ea typeface="Calibri" panose="020F0502020204030204" pitchFamily="34" charset="0"/>
                <a:cs typeface="Arial" panose="020B0604020202020204" pitchFamily="34" charset="0"/>
              </a:rPr>
              <a:t>(6), 528-551.</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Sela, A., &amp; Ben-Gal, H. C. (2018). Big data analysis of employee turnover in global media companies, google, </a:t>
            </a:r>
            <a:r>
              <a:rPr lang="en-US" sz="1400" dirty="0" err="1">
                <a:effectLst/>
                <a:latin typeface="Arial" panose="020B0604020202020204" pitchFamily="34" charset="0"/>
                <a:ea typeface="Calibri" panose="020F0502020204030204" pitchFamily="34" charset="0"/>
                <a:cs typeface="Arial" panose="020B0604020202020204" pitchFamily="34" charset="0"/>
              </a:rPr>
              <a:t>facebook</a:t>
            </a:r>
            <a:r>
              <a:rPr lang="en-US" sz="1400" dirty="0">
                <a:effectLst/>
                <a:latin typeface="Arial" panose="020B0604020202020204" pitchFamily="34" charset="0"/>
                <a:ea typeface="Calibri" panose="020F0502020204030204" pitchFamily="34" charset="0"/>
                <a:cs typeface="Arial" panose="020B0604020202020204" pitchFamily="34" charset="0"/>
              </a:rPr>
              <a:t> and others. In </a:t>
            </a:r>
            <a:r>
              <a:rPr lang="en-US" sz="1400" i="1" dirty="0">
                <a:effectLst/>
                <a:latin typeface="Arial" panose="020B0604020202020204" pitchFamily="34" charset="0"/>
                <a:ea typeface="Calibri" panose="020F0502020204030204" pitchFamily="34" charset="0"/>
                <a:cs typeface="Arial" panose="020B0604020202020204" pitchFamily="34" charset="0"/>
              </a:rPr>
              <a:t>2018 IEEE International Conference on the Science of Electrical Engineering in Israel (ICSEE)</a:t>
            </a:r>
            <a:r>
              <a:rPr lang="en-US" sz="1400" dirty="0">
                <a:effectLst/>
                <a:latin typeface="Arial" panose="020B0604020202020204" pitchFamily="34" charset="0"/>
                <a:ea typeface="Calibri" panose="020F0502020204030204" pitchFamily="34" charset="0"/>
                <a:cs typeface="Arial" panose="020B0604020202020204" pitchFamily="34" charset="0"/>
              </a:rPr>
              <a:t> (pp. 1-5). IEEE.</a:t>
            </a:r>
            <a:endParaRPr lang="ro-RO"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Sharma, N. E., Chaudhary, N. E., &amp; Singh, V. K. E. (2019). </a:t>
            </a:r>
            <a:r>
              <a:rPr lang="en-US" sz="1400" i="1" dirty="0">
                <a:effectLst/>
                <a:latin typeface="Arial" panose="020B0604020202020204" pitchFamily="34" charset="0"/>
                <a:ea typeface="Calibri" panose="020F0502020204030204" pitchFamily="34" charset="0"/>
                <a:cs typeface="Arial" panose="020B0604020202020204" pitchFamily="34" charset="0"/>
              </a:rPr>
              <a:t>Management techniques for employee engagement in contemporary organizations</a:t>
            </a:r>
            <a:r>
              <a:rPr lang="en-US" sz="1400" dirty="0">
                <a:effectLst/>
                <a:latin typeface="Arial" panose="020B0604020202020204" pitchFamily="34" charset="0"/>
                <a:ea typeface="Calibri" panose="020F0502020204030204" pitchFamily="34" charset="0"/>
                <a:cs typeface="Arial" panose="020B0604020202020204" pitchFamily="34" charset="0"/>
              </a:rPr>
              <a:t>. Business Science </a:t>
            </a:r>
            <a:endParaRPr lang="ro-RO" sz="1400" dirty="0"/>
          </a:p>
        </p:txBody>
      </p:sp>
    </p:spTree>
    <p:extLst>
      <p:ext uri="{BB962C8B-B14F-4D97-AF65-F5344CB8AC3E}">
        <p14:creationId xmlns:p14="http://schemas.microsoft.com/office/powerpoint/2010/main" val="239785884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{DB7E85E8-53AB-48C2-B966-FF24A856763C}tf10001105</Template>
  <TotalTime>226</TotalTime>
  <Words>1762</Words>
  <Application>Microsoft Office PowerPoint</Application>
  <PresentationFormat>Widescreen</PresentationFormat>
  <Paragraphs>53</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Franklin Gothic Book</vt:lpstr>
      <vt:lpstr>Times New Roman</vt:lpstr>
      <vt:lpstr>Crop</vt:lpstr>
      <vt:lpstr>Individual assignment 1</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assignment 1</dc:title>
  <dc:creator>Georgian Valentin Bularda</dc:creator>
  <cp:lastModifiedBy>Georgian Valentin Bularda</cp:lastModifiedBy>
  <cp:revision>12</cp:revision>
  <dcterms:created xsi:type="dcterms:W3CDTF">2022-10-17T22:56:22Z</dcterms:created>
  <dcterms:modified xsi:type="dcterms:W3CDTF">2022-10-18T02:42:52Z</dcterms:modified>
</cp:coreProperties>
</file>