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Old Standard TT"/>
      <p:regular r:id="rId15"/>
      <p:bold r:id="rId16"/>
      <p:italic r:id="rId1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OldStandardTT-regular.fntdata"/><Relationship Id="rId14" Type="http://schemas.openxmlformats.org/officeDocument/2006/relationships/slide" Target="slides/slide9.xml"/><Relationship Id="rId17" Type="http://schemas.openxmlformats.org/officeDocument/2006/relationships/font" Target="fonts/OldStandardTT-italic.fntdata"/><Relationship Id="rId16" Type="http://schemas.openxmlformats.org/officeDocument/2006/relationships/font" Target="fonts/OldStandardTT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c6f90357f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c6f90357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c6f90357f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c6f90357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0910754039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0910754039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c6f90357f_0_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c6f90357f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c6f90357f_0_13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c6f90357f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c6f90357f_0_1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c6f90357f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c6f90357f_0_27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c6f90357f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c6f90357f_0_3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c6f90357f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c6f90357f_0_3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c6f90357f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" name="Google Shape;12;p2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" name="Google Shape;17;p3"/>
          <p:cNvSpPr txBox="1"/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aperback">
    <p:bg>
      <p:bgPr>
        <a:solidFill>
          <a:schemeClr val="accen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jpg"/><Relationship Id="rId6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childmind.org/article/understanding-dyslex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512700" y="1778350"/>
            <a:ext cx="8118600" cy="1774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/>
              <a:t>To critically evaluate the impact of the Early Literacy Intervention Programme (ELIP) on learners with outcome B-E on the Dyslexia Screener.</a:t>
            </a:r>
            <a:endParaRPr sz="2800"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Katy Marie Hughes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681775" y="252750"/>
            <a:ext cx="7512300" cy="1224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/>
              <a:t>Considerations for ethics and insider research </a:t>
            </a:r>
            <a:endParaRPr sz="3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400"/>
          </a:p>
        </p:txBody>
      </p:sp>
      <p:sp>
        <p:nvSpPr>
          <p:cNvPr id="66" name="Google Shape;66;p14"/>
          <p:cNvSpPr txBox="1"/>
          <p:nvPr/>
        </p:nvSpPr>
        <p:spPr>
          <a:xfrm>
            <a:off x="617100" y="1135400"/>
            <a:ext cx="7909800" cy="426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ld Standard TT"/>
              <a:buChar char="●"/>
            </a:pPr>
            <a:r>
              <a:rPr lang="en" sz="21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Information given to participants </a:t>
            </a:r>
            <a:endParaRPr sz="1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Research procedures described in advance, informed of their rights, discussions before and after the project</a:t>
            </a:r>
            <a:endParaRPr sz="1800"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ld Standard TT"/>
              <a:buChar char="●"/>
            </a:pPr>
            <a:r>
              <a:rPr lang="en" sz="21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Consent</a:t>
            </a:r>
            <a:endParaRPr sz="21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Verbal and written</a:t>
            </a:r>
            <a:endParaRPr sz="1800"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ld Standard TT"/>
              <a:buChar char="●"/>
            </a:pPr>
            <a:r>
              <a:rPr lang="en" sz="21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Anonymity and Confidentiality</a:t>
            </a:r>
            <a:endParaRPr sz="21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Names changed to A,B,C, all work proofread, if published it won’t be identifiable as theirs</a:t>
            </a:r>
            <a:endParaRPr sz="1800"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ld Standard TT"/>
              <a:buChar char="●"/>
            </a:pPr>
            <a:r>
              <a:rPr lang="en" sz="21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Risks</a:t>
            </a:r>
            <a:endParaRPr sz="21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Parents/carers invited to interviews, distress to child</a:t>
            </a:r>
            <a:endParaRPr sz="1800"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Font typeface="Old Standard TT"/>
              <a:buChar char="●"/>
            </a:pPr>
            <a:r>
              <a:rPr lang="en" sz="21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Data</a:t>
            </a:r>
            <a:endParaRPr sz="21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Only </a:t>
            </a: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accessed</a:t>
            </a:r>
            <a:r>
              <a:rPr lang="en" sz="1800">
                <a:latin typeface="Old Standard TT"/>
                <a:ea typeface="Old Standard TT"/>
                <a:cs typeface="Old Standard TT"/>
                <a:sym typeface="Old Standard TT"/>
              </a:rPr>
              <a:t> by the researcher, destroyed on completion of the project. </a:t>
            </a:r>
            <a:endParaRPr sz="1800"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400"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type="title"/>
          </p:nvPr>
        </p:nvSpPr>
        <p:spPr>
          <a:xfrm>
            <a:off x="490250" y="157000"/>
            <a:ext cx="7977300" cy="133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Background</a:t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5"/>
          <p:cNvSpPr txBox="1"/>
          <p:nvPr/>
        </p:nvSpPr>
        <p:spPr>
          <a:xfrm>
            <a:off x="648650" y="601800"/>
            <a:ext cx="7660500" cy="454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38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Old Standard TT"/>
              <a:buChar char="●"/>
            </a:pPr>
            <a:r>
              <a:rPr lang="en" sz="33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School</a:t>
            </a:r>
            <a:endParaRPr sz="33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Pupils, area,ALN, FSM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38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Old Standard TT"/>
              <a:buChar char="●"/>
            </a:pPr>
            <a:r>
              <a:rPr lang="en" sz="33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My role</a:t>
            </a:r>
            <a:endParaRPr sz="33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16 year, leading ALN children in year 3 , lower ability left behind, mental health, self esteem ,diagnosed learning difficulties being left as a reason for no progress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38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Old Standard TT"/>
              <a:buChar char="●"/>
            </a:pPr>
            <a:r>
              <a:rPr lang="en" sz="33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Additional Learning Needs (Wales) Act 2018 and Additional Learning Needs (ALN) Code 2021</a:t>
            </a:r>
            <a:endParaRPr sz="33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Get support earlier, more learner centred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(snapCymru.TheSpecialEducationalNeedsSystemischanging)</a:t>
            </a:r>
            <a:endParaRPr sz="18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 txBox="1"/>
          <p:nvPr>
            <p:ph type="title"/>
          </p:nvPr>
        </p:nvSpPr>
        <p:spPr>
          <a:xfrm>
            <a:off x="567425" y="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/>
              <a:t>Wh</a:t>
            </a:r>
            <a:r>
              <a:rPr lang="en" sz="3600"/>
              <a:t>at is the Early Literacy Intervention Programme?</a:t>
            </a:r>
            <a:endParaRPr sz="3600"/>
          </a:p>
        </p:txBody>
      </p:sp>
      <p:sp>
        <p:nvSpPr>
          <p:cNvPr id="78" name="Google Shape;78;p16"/>
          <p:cNvSpPr txBox="1"/>
          <p:nvPr/>
        </p:nvSpPr>
        <p:spPr>
          <a:xfrm>
            <a:off x="512700" y="1548000"/>
            <a:ext cx="8118600" cy="204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Old Standard TT"/>
              <a:buChar char="●"/>
            </a:pPr>
            <a:r>
              <a:rPr lang="en" sz="28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Books</a:t>
            </a:r>
            <a:endParaRPr sz="28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Old Standard TT"/>
              <a:buChar char="●"/>
            </a:pPr>
            <a:r>
              <a:rPr lang="en" sz="28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Tricky words</a:t>
            </a:r>
            <a:endParaRPr sz="28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Old Standard TT"/>
              <a:buChar char="●"/>
            </a:pPr>
            <a:r>
              <a:rPr lang="en" sz="28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Sentence Structure (practise Section)</a:t>
            </a:r>
            <a:endParaRPr sz="28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Old Standard TT"/>
              <a:buChar char="●"/>
            </a:pPr>
            <a:r>
              <a:rPr lang="en" sz="28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Handwriting, Letter Formation</a:t>
            </a:r>
            <a:endParaRPr sz="28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Old Standard TT"/>
              <a:buChar char="●"/>
            </a:pPr>
            <a:r>
              <a:rPr lang="en" sz="28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Confidence</a:t>
            </a:r>
            <a:endParaRPr sz="28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pic>
        <p:nvPicPr>
          <p:cNvPr descr="Abc Images | Free Photos, PNG Stickers, Wallpapers &amp; Backgrounds ..." id="79" name="Google Shape;7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6">
            <a:off x="1954775" y="948125"/>
            <a:ext cx="1150474" cy="5746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ile:Plastic alphabet 03.jpg - Wikimedia Commons" id="80" name="Google Shape;80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142125" y="948125"/>
            <a:ext cx="1150474" cy="5746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Free Images : writing, number, font, text, handwriting, shape ..." id="81" name="Google Shape;81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49102" y="3801350"/>
            <a:ext cx="1805676" cy="120347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Children read a book | Free SVG" id="82" name="Google Shape;82;p1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745650" y="3766988"/>
            <a:ext cx="1272199" cy="1272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7"/>
          <p:cNvSpPr txBox="1"/>
          <p:nvPr>
            <p:ph idx="1" type="subTitle"/>
          </p:nvPr>
        </p:nvSpPr>
        <p:spPr>
          <a:xfrm>
            <a:off x="554950" y="1226250"/>
            <a:ext cx="8121300" cy="378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" sz="2700">
                <a:solidFill>
                  <a:schemeClr val="lt1"/>
                </a:solidFill>
              </a:rPr>
              <a:t>Confidence/Mental Health </a:t>
            </a:r>
            <a:r>
              <a:rPr lang="en" sz="1800">
                <a:solidFill>
                  <a:schemeClr val="lt1"/>
                </a:solidFill>
              </a:rPr>
              <a:t>(Genevieve McArthur</a:t>
            </a:r>
            <a:r>
              <a:rPr lang="en" sz="2700">
                <a:solidFill>
                  <a:schemeClr val="lt1"/>
                </a:solidFill>
              </a:rPr>
              <a:t> </a:t>
            </a:r>
            <a:r>
              <a:rPr lang="en" sz="1800">
                <a:solidFill>
                  <a:schemeClr val="lt1"/>
                </a:solidFill>
              </a:rPr>
              <a:t>and Ann Castles) </a:t>
            </a:r>
            <a:endParaRPr sz="1800">
              <a:solidFill>
                <a:schemeClr val="lt1"/>
              </a:solidFill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lang="en" sz="2700">
                <a:solidFill>
                  <a:schemeClr val="lt1"/>
                </a:solidFill>
              </a:rPr>
              <a:t>Reasons why/Dyslexia</a:t>
            </a:r>
            <a:endParaRPr sz="2700">
              <a:solidFill>
                <a:schemeClr val="lt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1"/>
                </a:solidFill>
              </a:rPr>
              <a:t>(Dylexiahelp,debunkingthemythsaboutdyslexia)National institute of  Neurological Disorders and Stroke (NIH) research, Katherine Martinelli, British Dyslexia </a:t>
            </a:r>
            <a:r>
              <a:rPr lang="en" sz="1800">
                <a:solidFill>
                  <a:schemeClr val="lt1"/>
                </a:solidFill>
              </a:rPr>
              <a:t>association</a:t>
            </a:r>
            <a:r>
              <a:rPr lang="en" sz="1800">
                <a:solidFill>
                  <a:schemeClr val="lt1"/>
                </a:solidFill>
              </a:rPr>
              <a:t>, The Yale Centre for Dyslexia and Creativity 2022)</a:t>
            </a:r>
            <a:endParaRPr sz="1800">
              <a:solidFill>
                <a:schemeClr val="lt1"/>
              </a:solidFill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lang="en" sz="2700">
                <a:solidFill>
                  <a:schemeClr val="lt1"/>
                </a:solidFill>
              </a:rPr>
              <a:t>Catch up, Read Write Inc, Reading Recovery (RR)</a:t>
            </a:r>
            <a:endParaRPr sz="2700">
              <a:solidFill>
                <a:schemeClr val="lt1"/>
              </a:solidFill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700">
              <a:solidFill>
                <a:schemeClr val="lt1"/>
              </a:solidFill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lt1"/>
                </a:solidFill>
              </a:rPr>
              <a:t>   </a:t>
            </a:r>
            <a:endParaRPr sz="1500">
              <a:solidFill>
                <a:schemeClr val="lt1"/>
              </a:solidFill>
            </a:endParaRPr>
          </a:p>
        </p:txBody>
      </p:sp>
      <p:sp>
        <p:nvSpPr>
          <p:cNvPr id="88" name="Google Shape;88;p17"/>
          <p:cNvSpPr txBox="1"/>
          <p:nvPr>
            <p:ph idx="2" type="body"/>
          </p:nvPr>
        </p:nvSpPr>
        <p:spPr>
          <a:xfrm>
            <a:off x="4939500" y="3952375"/>
            <a:ext cx="840300" cy="466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7"/>
          <p:cNvSpPr txBox="1"/>
          <p:nvPr/>
        </p:nvSpPr>
        <p:spPr>
          <a:xfrm>
            <a:off x="1340025" y="446675"/>
            <a:ext cx="6822000" cy="88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Literature</a:t>
            </a:r>
            <a:endParaRPr sz="48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/>
          <p:nvPr/>
        </p:nvSpPr>
        <p:spPr>
          <a:xfrm>
            <a:off x="1028700" y="406075"/>
            <a:ext cx="6957300" cy="98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6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Methods</a:t>
            </a:r>
            <a:endParaRPr sz="60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95" name="Google Shape;95;p18"/>
          <p:cNvSpPr txBox="1"/>
          <p:nvPr/>
        </p:nvSpPr>
        <p:spPr>
          <a:xfrm>
            <a:off x="342000" y="1434775"/>
            <a:ext cx="8388600" cy="37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Old Standard TT"/>
              <a:buChar char="●"/>
            </a:pPr>
            <a:r>
              <a:rPr lang="en" sz="2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About the project and participants</a:t>
            </a:r>
            <a:endParaRPr sz="27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Old Standard TT"/>
              <a:buChar char="●"/>
            </a:pPr>
            <a:r>
              <a:rPr lang="en" sz="2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Semi-Structured Interviews</a:t>
            </a:r>
            <a:endParaRPr sz="27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Old Standard TT"/>
              <a:buChar char="●"/>
            </a:pPr>
            <a:r>
              <a:rPr lang="en" sz="2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Salford Sentence Reading Test</a:t>
            </a:r>
            <a:endParaRPr sz="27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Old Standard TT"/>
              <a:buChar char="●"/>
            </a:pPr>
            <a:r>
              <a:rPr lang="en" sz="2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Schonell Spelling Test </a:t>
            </a:r>
            <a:endParaRPr sz="27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Old Standard TT"/>
              <a:buChar char="●"/>
            </a:pPr>
            <a:r>
              <a:rPr lang="en" sz="27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Early Literacy Intervention Programme Assessment</a:t>
            </a:r>
            <a:endParaRPr sz="27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96" name="Google Shape;96;p18"/>
          <p:cNvSpPr txBox="1"/>
          <p:nvPr/>
        </p:nvSpPr>
        <p:spPr>
          <a:xfrm rot="884751">
            <a:off x="7044973" y="4404882"/>
            <a:ext cx="1915281" cy="43768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FF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Mixed Methods</a:t>
            </a:r>
            <a:endParaRPr sz="1800">
              <a:solidFill>
                <a:srgbClr val="00FF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97" name="Google Shape;97;p18"/>
          <p:cNvSpPr txBox="1"/>
          <p:nvPr/>
        </p:nvSpPr>
        <p:spPr>
          <a:xfrm rot="-915599">
            <a:off x="478703" y="4314027"/>
            <a:ext cx="1860187" cy="61940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Longitudinal Study</a:t>
            </a:r>
            <a:endParaRPr sz="1800">
              <a:solidFill>
                <a:schemeClr val="dk2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9"/>
          <p:cNvSpPr txBox="1"/>
          <p:nvPr>
            <p:ph type="title"/>
          </p:nvPr>
        </p:nvSpPr>
        <p:spPr>
          <a:xfrm>
            <a:off x="560400" y="183350"/>
            <a:ext cx="8023200" cy="842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Findings</a:t>
            </a:r>
            <a:endParaRPr/>
          </a:p>
        </p:txBody>
      </p:sp>
      <p:sp>
        <p:nvSpPr>
          <p:cNvPr id="103" name="Google Shape;103;p19"/>
          <p:cNvSpPr txBox="1"/>
          <p:nvPr/>
        </p:nvSpPr>
        <p:spPr>
          <a:xfrm>
            <a:off x="512700" y="1026050"/>
            <a:ext cx="8118600" cy="154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Old Standard TT"/>
              <a:buChar char="●"/>
            </a:pPr>
            <a:r>
              <a:rPr lang="en" sz="22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Improvement</a:t>
            </a:r>
            <a:r>
              <a:rPr lang="en" sz="22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 in attitude/confidence in reading and writing</a:t>
            </a:r>
            <a:endParaRPr sz="22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Old Standard TT"/>
              <a:buChar char="●"/>
            </a:pPr>
            <a:r>
              <a:rPr lang="en" sz="22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Schonell Spelling Assessment Results</a:t>
            </a:r>
            <a:endParaRPr sz="22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Old Standard TT"/>
              <a:buChar char="●"/>
            </a:pPr>
            <a:r>
              <a:rPr lang="en" sz="22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Salford Reading Test Results</a:t>
            </a:r>
            <a:endParaRPr sz="22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Old Standard TT"/>
              <a:buChar char="●"/>
            </a:pPr>
            <a:r>
              <a:rPr lang="en" sz="22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Early Literacy Intervention Assessment Results</a:t>
            </a:r>
            <a:endParaRPr sz="22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104" name="Google Shape;104;p19"/>
          <p:cNvSpPr txBox="1"/>
          <p:nvPr/>
        </p:nvSpPr>
        <p:spPr>
          <a:xfrm rot="1114141">
            <a:off x="6196782" y="2681099"/>
            <a:ext cx="2229886" cy="101215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FF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Reading is really hard, nothing makes sense. (Child D)</a:t>
            </a:r>
            <a:endParaRPr sz="1800">
              <a:solidFill>
                <a:srgbClr val="0000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105" name="Google Shape;105;p19"/>
          <p:cNvSpPr txBox="1"/>
          <p:nvPr/>
        </p:nvSpPr>
        <p:spPr>
          <a:xfrm rot="-1199088">
            <a:off x="82996" y="3679858"/>
            <a:ext cx="2599110" cy="94390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FF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I sound out all the letters to build up the words (Child D)</a:t>
            </a:r>
            <a:endParaRPr sz="1800">
              <a:solidFill>
                <a:srgbClr val="0000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106" name="Google Shape;106;p19"/>
          <p:cNvSpPr txBox="1"/>
          <p:nvPr/>
        </p:nvSpPr>
        <p:spPr>
          <a:xfrm>
            <a:off x="2765100" y="2913725"/>
            <a:ext cx="2968500" cy="154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00FF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I like looking at pictures and making stories up because I can’t read words (Child E) </a:t>
            </a:r>
            <a:endParaRPr sz="1800">
              <a:solidFill>
                <a:srgbClr val="FF00FF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0"/>
          <p:cNvSpPr txBox="1"/>
          <p:nvPr>
            <p:ph type="title"/>
          </p:nvPr>
        </p:nvSpPr>
        <p:spPr>
          <a:xfrm>
            <a:off x="490250" y="225400"/>
            <a:ext cx="7840500" cy="133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112" name="Google Shape;112;p20"/>
          <p:cNvSpPr txBox="1"/>
          <p:nvPr/>
        </p:nvSpPr>
        <p:spPr>
          <a:xfrm>
            <a:off x="861800" y="1436350"/>
            <a:ext cx="4008000" cy="192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127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Old Standard TT"/>
              <a:buChar char="●"/>
            </a:pPr>
            <a:r>
              <a:rPr lang="en" sz="29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Positives</a:t>
            </a:r>
            <a:endParaRPr sz="29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127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Old Standard TT"/>
              <a:buChar char="●"/>
            </a:pPr>
            <a:r>
              <a:rPr lang="en" sz="29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Challenges</a:t>
            </a:r>
            <a:endParaRPr sz="29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127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Old Standard TT"/>
              <a:buChar char="●"/>
            </a:pPr>
            <a:r>
              <a:rPr lang="en" sz="29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Limitations</a:t>
            </a:r>
            <a:endParaRPr sz="29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  <a:p>
            <a:pPr indent="-4127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Old Standard TT"/>
              <a:buChar char="●"/>
            </a:pPr>
            <a:r>
              <a:rPr lang="en" sz="2900">
                <a:solidFill>
                  <a:schemeClr val="l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Ways Forward</a:t>
            </a:r>
            <a:endParaRPr sz="2900">
              <a:solidFill>
                <a:schemeClr val="l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1"/>
          <p:cNvSpPr txBox="1"/>
          <p:nvPr/>
        </p:nvSpPr>
        <p:spPr>
          <a:xfrm>
            <a:off x="2817975" y="95750"/>
            <a:ext cx="4035600" cy="41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References</a:t>
            </a:r>
            <a:endParaRPr sz="24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118" name="Google Shape;118;p21"/>
          <p:cNvSpPr txBox="1"/>
          <p:nvPr/>
        </p:nvSpPr>
        <p:spPr>
          <a:xfrm>
            <a:off x="773000" y="506150"/>
            <a:ext cx="7756200" cy="456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British Dyslexia Association, B. (ed.) (2010) </a:t>
            </a:r>
            <a:r>
              <a:rPr i="1" lang="en" sz="1100">
                <a:solidFill>
                  <a:schemeClr val="dk1"/>
                </a:solidFill>
              </a:rPr>
              <a:t>What is dyslexia?</a:t>
            </a:r>
            <a:r>
              <a:rPr lang="en" sz="1100">
                <a:solidFill>
                  <a:schemeClr val="dk1"/>
                </a:solidFill>
              </a:rPr>
              <a:t>, </a:t>
            </a:r>
            <a:r>
              <a:rPr i="1" lang="en" sz="1100">
                <a:solidFill>
                  <a:schemeClr val="dk1"/>
                </a:solidFill>
              </a:rPr>
              <a:t>British Dyslexia Association</a:t>
            </a:r>
            <a:r>
              <a:rPr lang="en" sz="1100">
                <a:solidFill>
                  <a:schemeClr val="dk1"/>
                </a:solidFill>
              </a:rPr>
              <a:t>. Available at: https://www.bdadyslexia.org.uk/dyslexia/about-dyslexia/what-is-dyslexia#:~:text=Dyslexia%20is%20a%20learning%20difficulty%20that%20primarily%20affects%20the%20skills,memory%20and%20verbal%20processing%20speed. (Accessed: 05 March 2023).</a:t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Catch Up (ed.) (no date) </a:t>
            </a:r>
            <a:r>
              <a:rPr i="1" lang="en" sz="1100">
                <a:solidFill>
                  <a:schemeClr val="dk1"/>
                </a:solidFill>
              </a:rPr>
              <a:t>Catch up literacy intervention</a:t>
            </a:r>
            <a:r>
              <a:rPr lang="en" sz="1100">
                <a:solidFill>
                  <a:schemeClr val="dk1"/>
                </a:solidFill>
              </a:rPr>
              <a:t>, </a:t>
            </a:r>
            <a:r>
              <a:rPr i="1" lang="en" sz="1100">
                <a:solidFill>
                  <a:schemeClr val="dk1"/>
                </a:solidFill>
              </a:rPr>
              <a:t>What is Catch Up Literacy?</a:t>
            </a:r>
            <a:r>
              <a:rPr lang="en" sz="1100">
                <a:solidFill>
                  <a:schemeClr val="dk1"/>
                </a:solidFill>
              </a:rPr>
              <a:t> Available at: https://www.catchup.org/interventions/literacy.php (Accessed: 08 June 2023).</a:t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Daulby, J. (2020) </a:t>
            </a:r>
            <a:r>
              <a:rPr i="1" lang="en" sz="1100">
                <a:solidFill>
                  <a:schemeClr val="dk1"/>
                </a:solidFill>
              </a:rPr>
              <a:t>A culture of success for DYSLEXICS • Sen Magazine</a:t>
            </a:r>
            <a:r>
              <a:rPr lang="en" sz="1100">
                <a:solidFill>
                  <a:schemeClr val="dk1"/>
                </a:solidFill>
              </a:rPr>
              <a:t>, </a:t>
            </a:r>
            <a:r>
              <a:rPr i="1" lang="en" sz="1100">
                <a:solidFill>
                  <a:schemeClr val="dk1"/>
                </a:solidFill>
              </a:rPr>
              <a:t>SEN Magazine</a:t>
            </a:r>
            <a:r>
              <a:rPr lang="en" sz="1100">
                <a:solidFill>
                  <a:schemeClr val="dk1"/>
                </a:solidFill>
              </a:rPr>
              <a:t>. Available at: https://senmagazine.co.uk/content/specific-needs/dyslexia-spld/7658/a-culture-of-success-for-dyslexics/ (Accessed: 10 February 2023).</a:t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EEF (2022) </a:t>
            </a:r>
            <a:r>
              <a:rPr i="1" lang="en" sz="1100">
                <a:solidFill>
                  <a:schemeClr val="dk1"/>
                </a:solidFill>
              </a:rPr>
              <a:t>EEF publishes independent evaluation of read, write, inc.. phonics and...</a:t>
            </a:r>
            <a:r>
              <a:rPr lang="en" sz="1100">
                <a:solidFill>
                  <a:schemeClr val="dk1"/>
                </a:solidFill>
              </a:rPr>
              <a:t>, </a:t>
            </a:r>
            <a:r>
              <a:rPr i="1" lang="en" sz="1100">
                <a:solidFill>
                  <a:schemeClr val="dk1"/>
                </a:solidFill>
              </a:rPr>
              <a:t>EEF</a:t>
            </a:r>
            <a:r>
              <a:rPr lang="en" sz="1100">
                <a:solidFill>
                  <a:schemeClr val="dk1"/>
                </a:solidFill>
              </a:rPr>
              <a:t>. Available at: https://educationendowmentfoundation.org.uk/news/eef-publishes-independent-evaluation-of-read-write-inc-phonics-and-fresh-start (Accessed: 07 March 2023).</a:t>
            </a:r>
            <a:endParaRPr sz="1100">
              <a:solidFill>
                <a:schemeClr val="dk1"/>
              </a:solidFill>
            </a:endParaRPr>
          </a:p>
          <a:p>
            <a:pPr indent="0" lvl="0" marL="3600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Martinelli, K. (2017). </a:t>
            </a:r>
            <a:r>
              <a:rPr i="1" lang="en" sz="1100">
                <a:solidFill>
                  <a:schemeClr val="dk1"/>
                </a:solidFill>
              </a:rPr>
              <a:t>Understanding Dyslexia</a:t>
            </a:r>
            <a:r>
              <a:rPr lang="en" sz="1100">
                <a:solidFill>
                  <a:schemeClr val="dk1"/>
                </a:solidFill>
              </a:rPr>
              <a:t>. [online] Child Mind Institute. Available at: </a:t>
            </a:r>
            <a:r>
              <a:rPr lang="en" sz="1100" u="sng">
                <a:solidFill>
                  <a:schemeClr val="dk1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https://childmind.org/article/understanding-dyslexia/</a:t>
            </a:r>
            <a:r>
              <a:rPr lang="en" sz="1100">
                <a:solidFill>
                  <a:schemeClr val="dk1"/>
                </a:solidFill>
              </a:rPr>
              <a:t>. (Accessed: March 2023).</a:t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McArthur, G. and Castles, A. (2017) </a:t>
            </a:r>
            <a:r>
              <a:rPr i="1" lang="en" sz="1100">
                <a:solidFill>
                  <a:schemeClr val="dk1"/>
                </a:solidFill>
              </a:rPr>
              <a:t>Helping children with reading difficulties: Some things we have learned so far</a:t>
            </a:r>
            <a:r>
              <a:rPr lang="en" sz="1100">
                <a:solidFill>
                  <a:schemeClr val="dk1"/>
                </a:solidFill>
              </a:rPr>
              <a:t>, </a:t>
            </a:r>
            <a:r>
              <a:rPr i="1" lang="en" sz="1100">
                <a:solidFill>
                  <a:schemeClr val="dk1"/>
                </a:solidFill>
              </a:rPr>
              <a:t>Nature News</a:t>
            </a:r>
            <a:r>
              <a:rPr lang="en" sz="1100">
                <a:solidFill>
                  <a:schemeClr val="dk1"/>
                </a:solidFill>
              </a:rPr>
              <a:t>. Available at: https://www.nature.com/articles/s41539-017-0008-3 (Accessed: 09 February 2023).</a:t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</a:rPr>
              <a:t>Snap Cymru (ed.) (2022) </a:t>
            </a:r>
            <a:r>
              <a:rPr i="1" lang="en" sz="1100">
                <a:solidFill>
                  <a:schemeClr val="dk1"/>
                </a:solidFill>
              </a:rPr>
              <a:t>New Aln System</a:t>
            </a:r>
            <a:r>
              <a:rPr lang="en" sz="1100">
                <a:solidFill>
                  <a:schemeClr val="dk1"/>
                </a:solidFill>
              </a:rPr>
              <a:t>, </a:t>
            </a:r>
            <a:r>
              <a:rPr i="1" lang="en" sz="1100">
                <a:solidFill>
                  <a:schemeClr val="dk1"/>
                </a:solidFill>
              </a:rPr>
              <a:t>Snap Cymru</a:t>
            </a:r>
            <a:r>
              <a:rPr lang="en" sz="1100">
                <a:solidFill>
                  <a:schemeClr val="dk1"/>
                </a:solidFill>
              </a:rPr>
              <a:t>. Available at: https://www.snapcymru.org/get-support/new-aln-system/ (Accessed: 07 June 2023).</a:t>
            </a:r>
            <a:endParaRPr sz="1100">
              <a:solidFill>
                <a:schemeClr val="dk1"/>
              </a:solidFill>
            </a:endParaRPr>
          </a:p>
          <a:p>
            <a:pPr indent="0" lvl="0" marL="3600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12700" lvl="0" marL="3683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3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