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Hopkins" initials="CH" lastIdx="1" clrIdx="0">
    <p:extLst>
      <p:ext uri="{19B8F6BF-5375-455C-9EA6-DF929625EA0E}">
        <p15:presenceInfo xmlns:p15="http://schemas.microsoft.com/office/powerpoint/2012/main" userId="6349963a1212d76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75" d="100"/>
          <a:sy n="75" d="100"/>
        </p:scale>
        <p:origin x="1806" y="-613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Chris\Year%203\DIss\Calculator\Tables\Calculator_ChrisHopkin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Chris\Year%203\DIss\Calculator\Tables\Calculator_ChrisHopkins.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0D3D-4FBC-A4F2-F015833BFBF4}"/>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0D3D-4FBC-A4F2-F015833BFBF4}"/>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0D3D-4FBC-A4F2-F015833BFBF4}"/>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7-0D3D-4FBC-A4F2-F015833BFBF4}"/>
              </c:ext>
            </c:extLst>
          </c:dPt>
          <c:dPt>
            <c:idx val="4"/>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9-0D3D-4FBC-A4F2-F015833BFBF4}"/>
              </c:ext>
            </c:extLst>
          </c:dPt>
          <c:dLbls>
            <c:dLbl>
              <c:idx val="0"/>
              <c:tx>
                <c:rich>
                  <a:bodyPr/>
                  <a:lstStyle/>
                  <a:p>
                    <a:fld id="{973F3EDF-1FB0-40AA-8E8C-39AA9A2D8C54}" type="CATEGORYNAME">
                      <a:rPr lang="en-US" sz="2400"/>
                      <a:pPr/>
                      <a:t>[CATEGORY NAME]</a:t>
                    </a:fld>
                    <a:r>
                      <a:rPr lang="en-US" sz="2400" baseline="0"/>
                      <a:t>
</a:t>
                    </a:r>
                    <a:fld id="{CB76B6C9-8BF5-4390-8C83-3710AF06A2B6}" type="PERCENTAGE">
                      <a:rPr lang="en-US" sz="2400" baseline="0"/>
                      <a:pPr/>
                      <a:t>[PERCENTAGE]</a:t>
                    </a:fld>
                    <a:endParaRPr lang="en-US" sz="2400" baseline="0"/>
                  </a:p>
                </c:rich>
              </c:tx>
              <c:dLblPos val="ctr"/>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0D3D-4FBC-A4F2-F015833BFBF4}"/>
                </c:ext>
              </c:extLst>
            </c:dLbl>
            <c:dLbl>
              <c:idx val="1"/>
              <c:layout>
                <c:manualLayout>
                  <c:x val="-0.13819692473081388"/>
                  <c:y val="-0.23566951753541576"/>
                </c:manualLayout>
              </c:layout>
              <c:tx>
                <c:rich>
                  <a:bodyPr/>
                  <a:lstStyle/>
                  <a:p>
                    <a:fld id="{60FD33BE-4B58-4036-837C-0DCEAB89D456}" type="CATEGORYNAME">
                      <a:rPr lang="en-US" sz="2400"/>
                      <a:pPr/>
                      <a:t>[CATEGORY NAME]</a:t>
                    </a:fld>
                    <a:r>
                      <a:rPr lang="en-US" sz="2400" baseline="0"/>
                      <a:t>
</a:t>
                    </a:r>
                    <a:fld id="{E92A26DE-9056-4D2F-9777-FE48049AB430}" type="PERCENTAGE">
                      <a:rPr lang="en-US" sz="2400" baseline="0"/>
                      <a:pPr/>
                      <a:t>[PERCENTAGE]</a:t>
                    </a:fld>
                    <a:endParaRPr lang="en-US" sz="2400" baseline="0"/>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0D3D-4FBC-A4F2-F015833BFBF4}"/>
                </c:ext>
              </c:extLst>
            </c:dLbl>
            <c:dLbl>
              <c:idx val="2"/>
              <c:layout>
                <c:manualLayout>
                  <c:x val="8.8034355182726343E-2"/>
                  <c:y val="-0.10985576879186092"/>
                </c:manualLayout>
              </c:layout>
              <c:tx>
                <c:rich>
                  <a:bodyPr/>
                  <a:lstStyle/>
                  <a:p>
                    <a:fld id="{105CC5C2-C979-4F25-BC64-D024D6053434}" type="CATEGORYNAME">
                      <a:rPr lang="en-US" sz="2400"/>
                      <a:pPr/>
                      <a:t>[CATEGORY NAME]</a:t>
                    </a:fld>
                    <a:r>
                      <a:rPr lang="en-US" sz="2400"/>
                      <a:t>
</a:t>
                    </a:r>
                    <a:fld id="{FCEFD9B9-2C34-4B14-AED0-7F6379762CF7}" type="PERCENTAGE">
                      <a:rPr lang="en-US" sz="2400"/>
                      <a:pPr/>
                      <a:t>[PERCENTAGE]</a:t>
                    </a:fld>
                    <a:endParaRPr lang="en-US" sz="2400"/>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0D3D-4FBC-A4F2-F015833BFBF4}"/>
                </c:ext>
              </c:extLst>
            </c:dLbl>
            <c:dLbl>
              <c:idx val="3"/>
              <c:layout>
                <c:manualLayout>
                  <c:x val="-1.1079317699666627E-2"/>
                  <c:y val="8.4739756227962086E-3"/>
                </c:manualLayout>
              </c:layout>
              <c:tx>
                <c:rich>
                  <a:bodyPr/>
                  <a:lstStyle/>
                  <a:p>
                    <a:fld id="{22DBC2A3-DC3B-4E25-9B57-EAB1EE9FD56C}" type="CATEGORYNAME">
                      <a:rPr lang="en-US" sz="2400"/>
                      <a:pPr/>
                      <a:t>[CATEGORY NAME]</a:t>
                    </a:fld>
                    <a:r>
                      <a:rPr lang="en-US" sz="2400" baseline="0"/>
                      <a:t>
</a:t>
                    </a:r>
                    <a:fld id="{643C44F1-8264-43D1-9C7E-EC3C78EC983E}" type="PERCENTAGE">
                      <a:rPr lang="en-US" sz="2400" baseline="0"/>
                      <a:pPr/>
                      <a:t>[PERCENTAGE]</a:t>
                    </a:fld>
                    <a:endParaRPr lang="en-US" sz="2400" baseline="0"/>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0D3D-4FBC-A4F2-F015833BFBF4}"/>
                </c:ext>
              </c:extLst>
            </c:dLbl>
            <c:dLbl>
              <c:idx val="4"/>
              <c:tx>
                <c:rich>
                  <a:bodyPr/>
                  <a:lstStyle/>
                  <a:p>
                    <a:fld id="{721FB095-5536-4B16-85ED-B30FF6A66CC0}" type="CATEGORYNAME">
                      <a:rPr lang="en-US" sz="2400"/>
                      <a:pPr/>
                      <a:t>[CATEGORY NAME]</a:t>
                    </a:fld>
                    <a:r>
                      <a:rPr lang="en-US" sz="2400" baseline="0"/>
                      <a:t>
</a:t>
                    </a:r>
                    <a:fld id="{14FA0956-7AD6-4082-9401-FDAC3A6D5A81}" type="PERCENTAGE">
                      <a:rPr lang="en-US" sz="2400" baseline="0"/>
                      <a:pPr/>
                      <a:t>[PERCENTAGE]</a:t>
                    </a:fld>
                    <a:endParaRPr lang="en-US" sz="2400" baseline="0"/>
                  </a:p>
                </c:rich>
              </c:tx>
              <c:dLblPos val="ctr"/>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0D3D-4FBC-A4F2-F015833BFBF4}"/>
                </c:ext>
              </c:extLst>
            </c:dLbl>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Rules!$A$6:$A$10</c:f>
              <c:strCache>
                <c:ptCount val="5"/>
                <c:pt idx="0">
                  <c:v>Parrifins</c:v>
                </c:pt>
                <c:pt idx="1">
                  <c:v>Oxygenates</c:v>
                </c:pt>
                <c:pt idx="2">
                  <c:v>Olefins</c:v>
                </c:pt>
                <c:pt idx="3">
                  <c:v>Naphthenes</c:v>
                </c:pt>
                <c:pt idx="4">
                  <c:v>Aromatics</c:v>
                </c:pt>
              </c:strCache>
            </c:strRef>
          </c:cat>
          <c:val>
            <c:numRef>
              <c:f>Rules!$B$6:$B$10</c:f>
              <c:numCache>
                <c:formatCode>General</c:formatCode>
                <c:ptCount val="5"/>
                <c:pt idx="0">
                  <c:v>32</c:v>
                </c:pt>
                <c:pt idx="1">
                  <c:v>14</c:v>
                </c:pt>
                <c:pt idx="2">
                  <c:v>19</c:v>
                </c:pt>
                <c:pt idx="3">
                  <c:v>5</c:v>
                </c:pt>
                <c:pt idx="4">
                  <c:v>30</c:v>
                </c:pt>
              </c:numCache>
            </c:numRef>
          </c:val>
          <c:extLst>
            <c:ext xmlns:c16="http://schemas.microsoft.com/office/drawing/2014/chart" uri="{C3380CC4-5D6E-409C-BE32-E72D297353CC}">
              <c16:uniqueId val="{0000000A-0D3D-4FBC-A4F2-F015833BFBF4}"/>
            </c:ext>
          </c:extLst>
        </c:ser>
        <c:dLbls>
          <c:dLblPos val="ctr"/>
          <c:showLegendKey val="0"/>
          <c:showVal val="0"/>
          <c:showCatName val="0"/>
          <c:showSerName val="0"/>
          <c:showPercent val="0"/>
          <c:showBubbleSize val="0"/>
          <c:showLeaderLines val="0"/>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Mixture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1"/>
        <c:ser>
          <c:idx val="0"/>
          <c:order val="0"/>
          <c:invertIfNegative val="0"/>
          <c:dPt>
            <c:idx val="0"/>
            <c:invertIfNegative val="0"/>
            <c:bubble3D val="0"/>
            <c:spPr>
              <a:solidFill>
                <a:schemeClr val="accent1"/>
              </a:solidFill>
              <a:ln>
                <a:noFill/>
              </a:ln>
              <a:effectLst/>
            </c:spPr>
            <c:extLst>
              <c:ext xmlns:c16="http://schemas.microsoft.com/office/drawing/2014/chart" uri="{C3380CC4-5D6E-409C-BE32-E72D297353CC}">
                <c16:uniqueId val="{00000001-107E-49C3-86A4-2388FAEEE419}"/>
              </c:ext>
            </c:extLst>
          </c:dPt>
          <c:dPt>
            <c:idx val="1"/>
            <c:invertIfNegative val="0"/>
            <c:bubble3D val="0"/>
            <c:spPr>
              <a:solidFill>
                <a:schemeClr val="accent2"/>
              </a:solidFill>
              <a:ln>
                <a:noFill/>
              </a:ln>
              <a:effectLst/>
            </c:spPr>
            <c:extLst>
              <c:ext xmlns:c16="http://schemas.microsoft.com/office/drawing/2014/chart" uri="{C3380CC4-5D6E-409C-BE32-E72D297353CC}">
                <c16:uniqueId val="{00000003-107E-49C3-86A4-2388FAEEE419}"/>
              </c:ext>
            </c:extLst>
          </c:dPt>
          <c:dPt>
            <c:idx val="2"/>
            <c:invertIfNegative val="0"/>
            <c:bubble3D val="0"/>
            <c:spPr>
              <a:solidFill>
                <a:schemeClr val="accent3"/>
              </a:solidFill>
              <a:ln>
                <a:noFill/>
              </a:ln>
              <a:effectLst/>
            </c:spPr>
            <c:extLst>
              <c:ext xmlns:c16="http://schemas.microsoft.com/office/drawing/2014/chart" uri="{C3380CC4-5D6E-409C-BE32-E72D297353CC}">
                <c16:uniqueId val="{00000005-107E-49C3-86A4-2388FAEEE419}"/>
              </c:ext>
            </c:extLst>
          </c:dPt>
          <c:dPt>
            <c:idx val="3"/>
            <c:invertIfNegative val="0"/>
            <c:bubble3D val="0"/>
            <c:spPr>
              <a:solidFill>
                <a:schemeClr val="accent4"/>
              </a:solidFill>
              <a:ln>
                <a:noFill/>
              </a:ln>
              <a:effectLst/>
            </c:spPr>
            <c:extLst>
              <c:ext xmlns:c16="http://schemas.microsoft.com/office/drawing/2014/chart" uri="{C3380CC4-5D6E-409C-BE32-E72D297353CC}">
                <c16:uniqueId val="{00000007-107E-49C3-86A4-2388FAEEE419}"/>
              </c:ext>
            </c:extLst>
          </c:dPt>
          <c:dPt>
            <c:idx val="4"/>
            <c:invertIfNegative val="0"/>
            <c:bubble3D val="0"/>
            <c:spPr>
              <a:solidFill>
                <a:schemeClr val="accent5"/>
              </a:solidFill>
              <a:ln>
                <a:noFill/>
              </a:ln>
              <a:effectLst/>
            </c:spPr>
            <c:extLst>
              <c:ext xmlns:c16="http://schemas.microsoft.com/office/drawing/2014/chart" uri="{C3380CC4-5D6E-409C-BE32-E72D297353CC}">
                <c16:uniqueId val="{00000009-107E-49C3-86A4-2388FAEEE419}"/>
              </c:ext>
            </c:extLst>
          </c:dPt>
          <c:dPt>
            <c:idx val="5"/>
            <c:invertIfNegative val="0"/>
            <c:bubble3D val="0"/>
            <c:spPr>
              <a:solidFill>
                <a:schemeClr val="accent6"/>
              </a:solidFill>
              <a:ln>
                <a:noFill/>
              </a:ln>
              <a:effectLst/>
            </c:spPr>
            <c:extLst>
              <c:ext xmlns:c16="http://schemas.microsoft.com/office/drawing/2014/chart" uri="{C3380CC4-5D6E-409C-BE32-E72D297353CC}">
                <c16:uniqueId val="{0000000B-107E-49C3-86A4-2388FAEEE419}"/>
              </c:ext>
            </c:extLst>
          </c:dPt>
          <c:dPt>
            <c:idx val="6"/>
            <c:invertIfNegative val="0"/>
            <c:bubble3D val="0"/>
            <c:spPr>
              <a:solidFill>
                <a:schemeClr val="accent1">
                  <a:lumMod val="60000"/>
                </a:schemeClr>
              </a:solidFill>
              <a:ln>
                <a:noFill/>
              </a:ln>
              <a:effectLst/>
            </c:spPr>
            <c:extLst>
              <c:ext xmlns:c16="http://schemas.microsoft.com/office/drawing/2014/chart" uri="{C3380CC4-5D6E-409C-BE32-E72D297353CC}">
                <c16:uniqueId val="{0000000D-107E-49C3-86A4-2388FAEEE419}"/>
              </c:ext>
            </c:extLst>
          </c:dPt>
          <c:dPt>
            <c:idx val="7"/>
            <c:invertIfNegative val="0"/>
            <c:bubble3D val="0"/>
            <c:spPr>
              <a:solidFill>
                <a:schemeClr val="accent2">
                  <a:lumMod val="60000"/>
                </a:schemeClr>
              </a:solidFill>
              <a:ln>
                <a:noFill/>
              </a:ln>
              <a:effectLst/>
            </c:spPr>
            <c:extLst>
              <c:ext xmlns:c16="http://schemas.microsoft.com/office/drawing/2014/chart" uri="{C3380CC4-5D6E-409C-BE32-E72D297353CC}">
                <c16:uniqueId val="{0000000F-107E-49C3-86A4-2388FAEEE419}"/>
              </c:ext>
            </c:extLst>
          </c:dPt>
          <c:dPt>
            <c:idx val="8"/>
            <c:invertIfNegative val="0"/>
            <c:bubble3D val="0"/>
            <c:spPr>
              <a:solidFill>
                <a:schemeClr val="accent3">
                  <a:lumMod val="60000"/>
                </a:schemeClr>
              </a:solidFill>
              <a:ln>
                <a:noFill/>
              </a:ln>
              <a:effectLst/>
            </c:spPr>
            <c:extLst>
              <c:ext xmlns:c16="http://schemas.microsoft.com/office/drawing/2014/chart" uri="{C3380CC4-5D6E-409C-BE32-E72D297353CC}">
                <c16:uniqueId val="{00000011-107E-49C3-86A4-2388FAEEE419}"/>
              </c:ext>
            </c:extLst>
          </c:dPt>
          <c:dPt>
            <c:idx val="9"/>
            <c:invertIfNegative val="0"/>
            <c:bubble3D val="0"/>
            <c:spPr>
              <a:solidFill>
                <a:schemeClr val="accent4">
                  <a:lumMod val="60000"/>
                </a:schemeClr>
              </a:solidFill>
              <a:ln>
                <a:noFill/>
              </a:ln>
              <a:effectLst/>
            </c:spPr>
            <c:extLst>
              <c:ext xmlns:c16="http://schemas.microsoft.com/office/drawing/2014/chart" uri="{C3380CC4-5D6E-409C-BE32-E72D297353CC}">
                <c16:uniqueId val="{00000013-107E-49C3-86A4-2388FAEEE419}"/>
              </c:ext>
            </c:extLst>
          </c:dPt>
          <c:dPt>
            <c:idx val="10"/>
            <c:invertIfNegative val="0"/>
            <c:bubble3D val="0"/>
            <c:spPr>
              <a:solidFill>
                <a:schemeClr val="accent5">
                  <a:lumMod val="60000"/>
                </a:schemeClr>
              </a:solidFill>
              <a:ln>
                <a:noFill/>
              </a:ln>
              <a:effectLst/>
            </c:spPr>
            <c:extLst>
              <c:ext xmlns:c16="http://schemas.microsoft.com/office/drawing/2014/chart" uri="{C3380CC4-5D6E-409C-BE32-E72D297353CC}">
                <c16:uniqueId val="{00000015-107E-49C3-86A4-2388FAEEE419}"/>
              </c:ext>
            </c:extLst>
          </c:dPt>
          <c:dPt>
            <c:idx val="11"/>
            <c:invertIfNegative val="0"/>
            <c:bubble3D val="0"/>
            <c:spPr>
              <a:solidFill>
                <a:schemeClr val="accent6">
                  <a:lumMod val="60000"/>
                </a:schemeClr>
              </a:solidFill>
              <a:ln>
                <a:noFill/>
              </a:ln>
              <a:effectLst/>
            </c:spPr>
            <c:extLst>
              <c:ext xmlns:c16="http://schemas.microsoft.com/office/drawing/2014/chart" uri="{C3380CC4-5D6E-409C-BE32-E72D297353CC}">
                <c16:uniqueId val="{00000017-107E-49C3-86A4-2388FAEEE419}"/>
              </c:ext>
            </c:extLst>
          </c:dPt>
          <c:dPt>
            <c:idx val="12"/>
            <c:invertIfNegative val="0"/>
            <c:bubble3D val="0"/>
            <c:spPr>
              <a:solidFill>
                <a:schemeClr val="accent1">
                  <a:lumMod val="80000"/>
                  <a:lumOff val="20000"/>
                </a:schemeClr>
              </a:solidFill>
              <a:ln>
                <a:noFill/>
              </a:ln>
              <a:effectLst/>
            </c:spPr>
            <c:extLst>
              <c:ext xmlns:c16="http://schemas.microsoft.com/office/drawing/2014/chart" uri="{C3380CC4-5D6E-409C-BE32-E72D297353CC}">
                <c16:uniqueId val="{00000019-107E-49C3-86A4-2388FAEEE419}"/>
              </c:ext>
            </c:extLst>
          </c:dPt>
          <c:dPt>
            <c:idx val="13"/>
            <c:invertIfNegative val="0"/>
            <c:bubble3D val="0"/>
            <c:spPr>
              <a:solidFill>
                <a:schemeClr val="accent2">
                  <a:lumMod val="80000"/>
                  <a:lumOff val="20000"/>
                </a:schemeClr>
              </a:solidFill>
              <a:ln>
                <a:noFill/>
              </a:ln>
              <a:effectLst/>
            </c:spPr>
            <c:extLst>
              <c:ext xmlns:c16="http://schemas.microsoft.com/office/drawing/2014/chart" uri="{C3380CC4-5D6E-409C-BE32-E72D297353CC}">
                <c16:uniqueId val="{0000001B-107E-49C3-86A4-2388FAEEE419}"/>
              </c:ext>
            </c:extLst>
          </c:dPt>
          <c:dPt>
            <c:idx val="14"/>
            <c:invertIfNegative val="0"/>
            <c:bubble3D val="0"/>
            <c:spPr>
              <a:solidFill>
                <a:schemeClr val="accent3">
                  <a:lumMod val="80000"/>
                  <a:lumOff val="20000"/>
                </a:schemeClr>
              </a:solidFill>
              <a:ln>
                <a:noFill/>
              </a:ln>
              <a:effectLst/>
            </c:spPr>
            <c:extLst>
              <c:ext xmlns:c16="http://schemas.microsoft.com/office/drawing/2014/chart" uri="{C3380CC4-5D6E-409C-BE32-E72D297353CC}">
                <c16:uniqueId val="{0000001D-107E-49C3-86A4-2388FAEEE419}"/>
              </c:ext>
            </c:extLst>
          </c:dPt>
          <c:dPt>
            <c:idx val="15"/>
            <c:invertIfNegative val="0"/>
            <c:bubble3D val="0"/>
            <c:spPr>
              <a:solidFill>
                <a:schemeClr val="accent4">
                  <a:lumMod val="80000"/>
                  <a:lumOff val="20000"/>
                </a:schemeClr>
              </a:solidFill>
              <a:ln>
                <a:noFill/>
              </a:ln>
              <a:effectLst/>
            </c:spPr>
            <c:extLst>
              <c:ext xmlns:c16="http://schemas.microsoft.com/office/drawing/2014/chart" uri="{C3380CC4-5D6E-409C-BE32-E72D297353CC}">
                <c16:uniqueId val="{0000001F-107E-49C3-86A4-2388FAEEE419}"/>
              </c:ext>
            </c:extLst>
          </c:dPt>
          <c:dPt>
            <c:idx val="16"/>
            <c:invertIfNegative val="0"/>
            <c:bubble3D val="0"/>
            <c:spPr>
              <a:solidFill>
                <a:schemeClr val="accent5">
                  <a:lumMod val="80000"/>
                  <a:lumOff val="20000"/>
                </a:schemeClr>
              </a:solidFill>
              <a:ln>
                <a:noFill/>
              </a:ln>
              <a:effectLst/>
            </c:spPr>
            <c:extLst>
              <c:ext xmlns:c16="http://schemas.microsoft.com/office/drawing/2014/chart" uri="{C3380CC4-5D6E-409C-BE32-E72D297353CC}">
                <c16:uniqueId val="{00000021-107E-49C3-86A4-2388FAEEE419}"/>
              </c:ext>
            </c:extLst>
          </c:dPt>
          <c:dPt>
            <c:idx val="17"/>
            <c:invertIfNegative val="0"/>
            <c:bubble3D val="0"/>
            <c:spPr>
              <a:solidFill>
                <a:schemeClr val="accent6">
                  <a:lumMod val="80000"/>
                  <a:lumOff val="20000"/>
                </a:schemeClr>
              </a:solidFill>
              <a:ln>
                <a:noFill/>
              </a:ln>
              <a:effectLst/>
            </c:spPr>
            <c:extLst>
              <c:ext xmlns:c16="http://schemas.microsoft.com/office/drawing/2014/chart" uri="{C3380CC4-5D6E-409C-BE32-E72D297353CC}">
                <c16:uniqueId val="{00000023-107E-49C3-86A4-2388FAEEE419}"/>
              </c:ext>
            </c:extLst>
          </c:dPt>
          <c:dPt>
            <c:idx val="18"/>
            <c:invertIfNegative val="0"/>
            <c:bubble3D val="0"/>
            <c:spPr>
              <a:solidFill>
                <a:schemeClr val="accent1">
                  <a:lumMod val="80000"/>
                </a:schemeClr>
              </a:solidFill>
              <a:ln>
                <a:noFill/>
              </a:ln>
              <a:effectLst/>
            </c:spPr>
            <c:extLst>
              <c:ext xmlns:c16="http://schemas.microsoft.com/office/drawing/2014/chart" uri="{C3380CC4-5D6E-409C-BE32-E72D297353CC}">
                <c16:uniqueId val="{00000025-107E-49C3-86A4-2388FAEEE419}"/>
              </c:ext>
            </c:extLst>
          </c:dPt>
          <c:dPt>
            <c:idx val="19"/>
            <c:invertIfNegative val="0"/>
            <c:bubble3D val="0"/>
            <c:spPr>
              <a:solidFill>
                <a:schemeClr val="accent2">
                  <a:lumMod val="80000"/>
                </a:schemeClr>
              </a:solidFill>
              <a:ln>
                <a:noFill/>
              </a:ln>
              <a:effectLst/>
            </c:spPr>
            <c:extLst>
              <c:ext xmlns:c16="http://schemas.microsoft.com/office/drawing/2014/chart" uri="{C3380CC4-5D6E-409C-BE32-E72D297353CC}">
                <c16:uniqueId val="{00000027-107E-49C3-86A4-2388FAEEE419}"/>
              </c:ext>
            </c:extLst>
          </c:dPt>
          <c:dPt>
            <c:idx val="20"/>
            <c:invertIfNegative val="0"/>
            <c:bubble3D val="0"/>
            <c:spPr>
              <a:solidFill>
                <a:schemeClr val="accent3">
                  <a:lumMod val="80000"/>
                </a:schemeClr>
              </a:solidFill>
              <a:ln>
                <a:noFill/>
              </a:ln>
              <a:effectLst/>
            </c:spPr>
            <c:extLst>
              <c:ext xmlns:c16="http://schemas.microsoft.com/office/drawing/2014/chart" uri="{C3380CC4-5D6E-409C-BE32-E72D297353CC}">
                <c16:uniqueId val="{00000029-107E-49C3-86A4-2388FAEEE419}"/>
              </c:ext>
            </c:extLst>
          </c:dPt>
          <c:dPt>
            <c:idx val="21"/>
            <c:invertIfNegative val="0"/>
            <c:bubble3D val="0"/>
            <c:spPr>
              <a:solidFill>
                <a:schemeClr val="accent4">
                  <a:lumMod val="80000"/>
                </a:schemeClr>
              </a:solidFill>
              <a:ln>
                <a:noFill/>
              </a:ln>
              <a:effectLst/>
            </c:spPr>
            <c:extLst>
              <c:ext xmlns:c16="http://schemas.microsoft.com/office/drawing/2014/chart" uri="{C3380CC4-5D6E-409C-BE32-E72D297353CC}">
                <c16:uniqueId val="{0000002B-107E-49C3-86A4-2388FAEEE419}"/>
              </c:ext>
            </c:extLst>
          </c:dPt>
          <c:dPt>
            <c:idx val="22"/>
            <c:invertIfNegative val="0"/>
            <c:bubble3D val="0"/>
            <c:spPr>
              <a:solidFill>
                <a:schemeClr val="accent5">
                  <a:lumMod val="80000"/>
                </a:schemeClr>
              </a:solidFill>
              <a:ln>
                <a:noFill/>
              </a:ln>
              <a:effectLst/>
            </c:spPr>
            <c:extLst>
              <c:ext xmlns:c16="http://schemas.microsoft.com/office/drawing/2014/chart" uri="{C3380CC4-5D6E-409C-BE32-E72D297353CC}">
                <c16:uniqueId val="{0000002D-107E-49C3-86A4-2388FAEEE419}"/>
              </c:ext>
            </c:extLst>
          </c:dPt>
          <c:dPt>
            <c:idx val="23"/>
            <c:invertIfNegative val="0"/>
            <c:bubble3D val="0"/>
            <c:spPr>
              <a:solidFill>
                <a:schemeClr val="accent6">
                  <a:lumMod val="80000"/>
                </a:schemeClr>
              </a:solidFill>
              <a:ln>
                <a:noFill/>
              </a:ln>
              <a:effectLst/>
            </c:spPr>
            <c:extLst>
              <c:ext xmlns:c16="http://schemas.microsoft.com/office/drawing/2014/chart" uri="{C3380CC4-5D6E-409C-BE32-E72D297353CC}">
                <c16:uniqueId val="{0000002F-107E-49C3-86A4-2388FAEEE419}"/>
              </c:ext>
            </c:extLst>
          </c:dPt>
          <c:dPt>
            <c:idx val="24"/>
            <c:invertIfNegative val="0"/>
            <c:bubble3D val="0"/>
            <c:spPr>
              <a:solidFill>
                <a:schemeClr val="accent1">
                  <a:lumMod val="60000"/>
                  <a:lumOff val="40000"/>
                </a:schemeClr>
              </a:solidFill>
              <a:ln>
                <a:noFill/>
              </a:ln>
              <a:effectLst/>
            </c:spPr>
            <c:extLst>
              <c:ext xmlns:c16="http://schemas.microsoft.com/office/drawing/2014/chart" uri="{C3380CC4-5D6E-409C-BE32-E72D297353CC}">
                <c16:uniqueId val="{00000031-107E-49C3-86A4-2388FAEEE419}"/>
              </c:ext>
            </c:extLst>
          </c:dPt>
          <c:dPt>
            <c:idx val="25"/>
            <c:invertIfNegative val="0"/>
            <c:bubble3D val="0"/>
            <c:spPr>
              <a:solidFill>
                <a:schemeClr val="accent2">
                  <a:lumMod val="60000"/>
                  <a:lumOff val="40000"/>
                </a:schemeClr>
              </a:solidFill>
              <a:ln>
                <a:noFill/>
              </a:ln>
              <a:effectLst/>
            </c:spPr>
            <c:extLst>
              <c:ext xmlns:c16="http://schemas.microsoft.com/office/drawing/2014/chart" uri="{C3380CC4-5D6E-409C-BE32-E72D297353CC}">
                <c16:uniqueId val="{00000033-107E-49C3-86A4-2388FAEEE419}"/>
              </c:ext>
            </c:extLst>
          </c:dPt>
          <c:dPt>
            <c:idx val="26"/>
            <c:invertIfNegative val="0"/>
            <c:bubble3D val="0"/>
            <c:spPr>
              <a:solidFill>
                <a:schemeClr val="accent3">
                  <a:lumMod val="60000"/>
                  <a:lumOff val="40000"/>
                </a:schemeClr>
              </a:solidFill>
              <a:ln>
                <a:noFill/>
              </a:ln>
              <a:effectLst/>
            </c:spPr>
            <c:extLst>
              <c:ext xmlns:c16="http://schemas.microsoft.com/office/drawing/2014/chart" uri="{C3380CC4-5D6E-409C-BE32-E72D297353CC}">
                <c16:uniqueId val="{00000035-107E-49C3-86A4-2388FAEEE419}"/>
              </c:ext>
            </c:extLst>
          </c:dPt>
          <c:dPt>
            <c:idx val="27"/>
            <c:invertIfNegative val="0"/>
            <c:bubble3D val="0"/>
            <c:spPr>
              <a:solidFill>
                <a:schemeClr val="accent4">
                  <a:lumMod val="60000"/>
                  <a:lumOff val="40000"/>
                </a:schemeClr>
              </a:solidFill>
              <a:ln>
                <a:noFill/>
              </a:ln>
              <a:effectLst/>
            </c:spPr>
            <c:extLst>
              <c:ext xmlns:c16="http://schemas.microsoft.com/office/drawing/2014/chart" uri="{C3380CC4-5D6E-409C-BE32-E72D297353CC}">
                <c16:uniqueId val="{00000037-107E-49C3-86A4-2388FAEEE419}"/>
              </c:ext>
            </c:extLst>
          </c:dPt>
          <c:val>
            <c:numRef>
              <c:f>Rules!$D$51:$AE$51</c:f>
              <c:numCache>
                <c:formatCode>General</c:formatCode>
                <c:ptCount val="28"/>
                <c:pt idx="0">
                  <c:v>0.77129999999999999</c:v>
                </c:pt>
                <c:pt idx="1">
                  <c:v>1.0500000000000001E-2</c:v>
                </c:pt>
                <c:pt idx="2">
                  <c:v>8.3599999999999994E-2</c:v>
                </c:pt>
                <c:pt idx="3">
                  <c:v>0.50339999999999996</c:v>
                </c:pt>
                <c:pt idx="4">
                  <c:v>0.34589999999999999</c:v>
                </c:pt>
                <c:pt idx="5">
                  <c:v>0.78439999999999999</c:v>
                </c:pt>
                <c:pt idx="6">
                  <c:v>2.3599999999999999E-2</c:v>
                </c:pt>
                <c:pt idx="7">
                  <c:v>0.2321</c:v>
                </c:pt>
                <c:pt idx="8">
                  <c:v>0.15310000000000001</c:v>
                </c:pt>
                <c:pt idx="9">
                  <c:v>1.2191000000000001</c:v>
                </c:pt>
                <c:pt idx="10">
                  <c:v>0.17699999999999999</c:v>
                </c:pt>
                <c:pt idx="11">
                  <c:v>0.87719999999999998</c:v>
                </c:pt>
                <c:pt idx="12">
                  <c:v>2.1547000000000001</c:v>
                </c:pt>
                <c:pt idx="13">
                  <c:v>1.9681999999999999</c:v>
                </c:pt>
                <c:pt idx="14">
                  <c:v>2.8299999999999999E-2</c:v>
                </c:pt>
                <c:pt idx="15">
                  <c:v>7.7600000000000002E-2</c:v>
                </c:pt>
                <c:pt idx="16">
                  <c:v>4.3848000000000003</c:v>
                </c:pt>
                <c:pt idx="17">
                  <c:v>1.7087000000000001</c:v>
                </c:pt>
                <c:pt idx="18">
                  <c:v>4.9799999999999997E-2</c:v>
                </c:pt>
                <c:pt idx="19">
                  <c:v>0.37809999999999999</c:v>
                </c:pt>
                <c:pt idx="20">
                  <c:v>0.37090000000000001</c:v>
                </c:pt>
                <c:pt idx="21">
                  <c:v>0.19520000000000001</c:v>
                </c:pt>
                <c:pt idx="22">
                  <c:v>0.1328</c:v>
                </c:pt>
                <c:pt idx="23">
                  <c:v>7.8399999999999997E-2</c:v>
                </c:pt>
                <c:pt idx="24">
                  <c:v>3.5587</c:v>
                </c:pt>
                <c:pt idx="25">
                  <c:v>0.35310000000000002</c:v>
                </c:pt>
                <c:pt idx="26">
                  <c:v>1.0630999999999999</c:v>
                </c:pt>
                <c:pt idx="27">
                  <c:v>0.31630000000000003</c:v>
                </c:pt>
              </c:numCache>
            </c:numRef>
          </c:val>
          <c:extLst>
            <c:ext xmlns:c16="http://schemas.microsoft.com/office/drawing/2014/chart" uri="{C3380CC4-5D6E-409C-BE32-E72D297353CC}">
              <c16:uniqueId val="{00000038-107E-49C3-86A4-2388FAEEE419}"/>
            </c:ext>
          </c:extLst>
        </c:ser>
        <c:dLbls>
          <c:showLegendKey val="0"/>
          <c:showVal val="0"/>
          <c:showCatName val="0"/>
          <c:showSerName val="0"/>
          <c:showPercent val="0"/>
          <c:showBubbleSize val="0"/>
        </c:dLbls>
        <c:gapWidth val="219"/>
        <c:overlap val="-27"/>
        <c:axId val="504848632"/>
        <c:axId val="504848960"/>
      </c:barChart>
      <c:catAx>
        <c:axId val="50484863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400" dirty="0"/>
                  <a:t>Hydrocarbon ID</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504848960"/>
        <c:crosses val="autoZero"/>
        <c:auto val="0"/>
        <c:lblAlgn val="ctr"/>
        <c:lblOffset val="100"/>
        <c:noMultiLvlLbl val="0"/>
      </c:catAx>
      <c:valAx>
        <c:axId val="50484896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400" dirty="0"/>
                  <a:t>Volume</a:t>
                </a:r>
                <a:r>
                  <a:rPr lang="en-GB" sz="1400" baseline="0" dirty="0"/>
                  <a:t> L</a:t>
                </a:r>
                <a:endParaRPr lang="en-GB" sz="1400" dirty="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50484863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chart" Target="../charts/chart2.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gif"/><Relationship Id="rId11" Type="http://schemas.openxmlformats.org/officeDocument/2006/relationships/image" Target="../media/image9.png"/><Relationship Id="rId5" Type="http://schemas.openxmlformats.org/officeDocument/2006/relationships/chart" Target="../charts/chart1.xml"/><Relationship Id="rId10" Type="http://schemas.openxmlformats.org/officeDocument/2006/relationships/image" Target="../media/image8.png"/><Relationship Id="rId4" Type="http://schemas.openxmlformats.org/officeDocument/2006/relationships/image" Target="../media/image3.jp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164750"/>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Using MATLAB to produce motorsport regulation gasoline mixtures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Christopher Hopkins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901521"/>
            <a:ext cx="6682011" cy="1419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Motorsports fuel regulations are constantly changing. For example, between the F1  2021 and 2022 seasons, where a bio component of 5.75%m/m  is required one year then a 10% m/m ethanol content is required the next </a:t>
            </a:r>
            <a:r>
              <a:rPr lang="en-GB" altLang="en-US" sz="2800" dirty="0"/>
              <a:t>[1]</a:t>
            </a:r>
            <a:r>
              <a:rPr lang="en-US" altLang="en-US" sz="2800" dirty="0"/>
              <a:t>.</a:t>
            </a:r>
          </a:p>
          <a:p>
            <a:pPr>
              <a:spcBef>
                <a:spcPct val="50000"/>
              </a:spcBef>
            </a:pPr>
            <a:r>
              <a:rPr lang="en-US" altLang="en-US" sz="2800" dirty="0"/>
              <a:t>To combat the time exhausted creating new fuel mixtures that fit the regulations, a  MATLAB script was developed . The script monitored the regulations that MOTO GP require. As a result the script needed to be capable of outputting the volumes required for each substance within gasoline. </a:t>
            </a:r>
          </a:p>
          <a:p>
            <a:pPr>
              <a:spcBef>
                <a:spcPct val="50000"/>
              </a:spcBef>
            </a:pPr>
            <a:r>
              <a:rPr lang="en-US" altLang="en-US" sz="3600" b="1" dirty="0"/>
              <a:t>Aims:</a:t>
            </a:r>
          </a:p>
          <a:p>
            <a:pPr marL="457200" indent="-457200">
              <a:spcBef>
                <a:spcPct val="50000"/>
              </a:spcBef>
              <a:buFont typeface="Arial" panose="020B0604020202020204" pitchFamily="34" charset="0"/>
              <a:buChar char="•"/>
            </a:pPr>
            <a:r>
              <a:rPr lang="en-US" altLang="en-US" sz="2800" dirty="0"/>
              <a:t>Create a script capable of creating regulation friendly gasoline</a:t>
            </a:r>
          </a:p>
          <a:p>
            <a:pPr marL="457200" indent="-457200">
              <a:spcBef>
                <a:spcPct val="50000"/>
              </a:spcBef>
              <a:buFont typeface="Arial" panose="020B0604020202020204" pitchFamily="34" charset="0"/>
              <a:buChar char="•"/>
            </a:pPr>
            <a:r>
              <a:rPr lang="en-US" altLang="en-US" sz="2800" dirty="0"/>
              <a:t>Users should be able to input the hydrocarbons and mole fraction range</a:t>
            </a:r>
          </a:p>
          <a:p>
            <a:pPr marL="457200" indent="-457200">
              <a:spcBef>
                <a:spcPct val="50000"/>
              </a:spcBef>
              <a:buFont typeface="Arial" panose="020B0604020202020204" pitchFamily="34" charset="0"/>
              <a:buChar char="•"/>
            </a:pPr>
            <a:r>
              <a:rPr lang="en-US" altLang="en-US" sz="2800" dirty="0"/>
              <a:t>Outputs contain volumes for creating a mixture</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56412" y="18184835"/>
            <a:ext cx="6415087" cy="1142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40000"/>
              </a:spcBef>
            </a:pPr>
            <a:r>
              <a:rPr lang="en-AU" altLang="en-US" sz="2800" dirty="0"/>
              <a:t>The composition of  gasoline:</a:t>
            </a:r>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r>
              <a:rPr lang="en-AU" altLang="en-US" sz="2800" dirty="0"/>
              <a:t>A literature review summarised the above as an appropriate representation of gasoline composition [2][3]. </a:t>
            </a:r>
          </a:p>
          <a:p>
            <a:pPr>
              <a:spcBef>
                <a:spcPct val="40000"/>
              </a:spcBef>
            </a:pPr>
            <a:r>
              <a:rPr lang="en-AU" altLang="en-US" sz="2800" dirty="0"/>
              <a:t>Gasoline components were collected and split off into their respective component groups, and assigned a mole fraction range for the group. A script was then ran for every possible combination, separating the combinations that totalled 100%. </a:t>
            </a:r>
          </a:p>
          <a:p>
            <a:pPr>
              <a:spcBef>
                <a:spcPct val="40000"/>
              </a:spcBef>
            </a:pPr>
            <a:r>
              <a:rPr lang="en-AU" altLang="en-US" sz="2800" dirty="0"/>
              <a:t>The main script then follows the </a:t>
            </a:r>
          </a:p>
        </p:txBody>
      </p:sp>
      <p:sp>
        <p:nvSpPr>
          <p:cNvPr id="23" name="Text Box 11"/>
          <p:cNvSpPr txBox="1">
            <a:spLocks noChangeArrowheads="1"/>
          </p:cNvSpPr>
          <p:nvPr/>
        </p:nvSpPr>
        <p:spPr bwMode="auto">
          <a:xfrm>
            <a:off x="14704210" y="23986716"/>
            <a:ext cx="6415087"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GB" sz="1600" dirty="0"/>
              <a:t>FIM, 2020. </a:t>
            </a:r>
            <a:r>
              <a:rPr lang="en-GB" sz="1600" i="1" dirty="0"/>
              <a:t>2020 FIM GP World Championship Regulations. </a:t>
            </a:r>
            <a:r>
              <a:rPr lang="en-GB" sz="1600" dirty="0"/>
              <a:t>[Online] </a:t>
            </a:r>
            <a:br>
              <a:rPr lang="en-GB" sz="1600" dirty="0"/>
            </a:br>
            <a:r>
              <a:rPr lang="en-GB" sz="1600" dirty="0"/>
              <a:t>Available at: </a:t>
            </a:r>
            <a:r>
              <a:rPr lang="en-GB" sz="1600" u="sng" dirty="0"/>
              <a:t>http://www.fim-live.com/en/sport/regulations-and-documents/grand-prix/</a:t>
            </a:r>
            <a:br>
              <a:rPr lang="en-GB" sz="1600" dirty="0"/>
            </a:br>
            <a:r>
              <a:rPr lang="en-GB" sz="1600" dirty="0"/>
              <a:t>[Accessed 19 04 2020].</a:t>
            </a:r>
          </a:p>
          <a:p>
            <a:r>
              <a:rPr lang="en-GB" sz="1800" dirty="0"/>
              <a:t>Groote, S. D., 2006. </a:t>
            </a:r>
            <a:r>
              <a:rPr lang="en-GB" sz="1800" i="1" dirty="0"/>
              <a:t>Fuel. </a:t>
            </a:r>
            <a:r>
              <a:rPr lang="en-GB" sz="1800" dirty="0"/>
              <a:t>[Online] </a:t>
            </a:r>
            <a:br>
              <a:rPr lang="en-GB" sz="1800" dirty="0"/>
            </a:br>
            <a:r>
              <a:rPr lang="en-GB" sz="1800" dirty="0"/>
              <a:t>Available at: </a:t>
            </a:r>
            <a:r>
              <a:rPr lang="en-GB" sz="1800" u="sng" dirty="0"/>
              <a:t>https://www.f1technical.net/articles/19</a:t>
            </a:r>
            <a:br>
              <a:rPr lang="en-GB" sz="1800" dirty="0"/>
            </a:br>
            <a:r>
              <a:rPr lang="en-GB" sz="1800" dirty="0"/>
              <a:t>[Accessed 20 04 2020].</a:t>
            </a:r>
          </a:p>
          <a:p>
            <a:r>
              <a:rPr lang="en-GB" sz="1800" dirty="0"/>
              <a:t>Lee, C. et al., 2017. Autoignition characteristics of oxygenated gasolines. </a:t>
            </a:r>
            <a:r>
              <a:rPr lang="en-GB" sz="1800" i="1" dirty="0"/>
              <a:t>Combustion and Flame, </a:t>
            </a:r>
            <a:r>
              <a:rPr lang="en-GB" sz="1800" dirty="0"/>
              <a:t>Volume 186, pp. 114 - 128.</a:t>
            </a:r>
          </a:p>
        </p:txBody>
      </p:sp>
      <p:sp>
        <p:nvSpPr>
          <p:cNvPr id="24" name="Text Box 22"/>
          <p:cNvSpPr txBox="1">
            <a:spLocks noChangeArrowheads="1"/>
          </p:cNvSpPr>
          <p:nvPr/>
        </p:nvSpPr>
        <p:spPr bwMode="auto">
          <a:xfrm>
            <a:off x="14922121" y="8807928"/>
            <a:ext cx="6346913" cy="638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Results</a:t>
            </a:r>
          </a:p>
          <a:p>
            <a:pPr>
              <a:spcBef>
                <a:spcPct val="50000"/>
              </a:spcBef>
            </a:pPr>
            <a:r>
              <a:rPr lang="en-AU" altLang="en-US" sz="2800" dirty="0"/>
              <a:t>When no regulations were broken, the scripts ran successfully and produced mixtures. For all  regulations, forcing illegal component proportions resulted in the script being terminated and the user presented with an error.  The error accurately reported the fault. All tests were therefore a success.</a:t>
            </a:r>
          </a:p>
          <a:p>
            <a:pPr>
              <a:spcBef>
                <a:spcPct val="50000"/>
              </a:spcBef>
            </a:pPr>
            <a:endParaRPr lang="en-AU" altLang="en-US" sz="2800" dirty="0"/>
          </a:p>
          <a:p>
            <a:pPr>
              <a:spcBef>
                <a:spcPct val="50000"/>
              </a:spcBef>
            </a:pPr>
            <a:endParaRPr lang="en-AU" altLang="en-US"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3" name="Picture 32" descr="A picture containing person, indoor, young, boy&#10;&#10;Description automatically generated">
            <a:extLst>
              <a:ext uri="{FF2B5EF4-FFF2-40B4-BE49-F238E27FC236}">
                <a16:creationId xmlns:a16="http://schemas.microsoft.com/office/drawing/2014/main" id="{151E4BE6-AF62-43D5-BA13-5F5DB332A098}"/>
              </a:ext>
            </a:extLst>
          </p:cNvPr>
          <p:cNvPicPr>
            <a:picLocks noChangeAspect="1"/>
          </p:cNvPicPr>
          <p:nvPr/>
        </p:nvPicPr>
        <p:blipFill>
          <a:blip r:embed="rId4"/>
          <a:stretch>
            <a:fillRect/>
          </a:stretch>
        </p:blipFill>
        <p:spPr>
          <a:xfrm>
            <a:off x="222301" y="2024648"/>
            <a:ext cx="2916879" cy="3936791"/>
          </a:xfrm>
          <a:prstGeom prst="rect">
            <a:avLst/>
          </a:prstGeom>
        </p:spPr>
      </p:pic>
      <p:graphicFrame>
        <p:nvGraphicFramePr>
          <p:cNvPr id="48" name="Chart 47">
            <a:extLst>
              <a:ext uri="{FF2B5EF4-FFF2-40B4-BE49-F238E27FC236}">
                <a16:creationId xmlns:a16="http://schemas.microsoft.com/office/drawing/2014/main" id="{9BA43F36-380F-4F91-AF9E-01FD55655981}"/>
              </a:ext>
            </a:extLst>
          </p:cNvPr>
          <p:cNvGraphicFramePr>
            <a:graphicFrameLocks/>
          </p:cNvGraphicFramePr>
          <p:nvPr>
            <p:extLst>
              <p:ext uri="{D42A27DB-BD31-4B8C-83A1-F6EECF244321}">
                <p14:modId xmlns:p14="http://schemas.microsoft.com/office/powerpoint/2010/main" val="2797460904"/>
              </p:ext>
            </p:extLst>
          </p:nvPr>
        </p:nvGraphicFramePr>
        <p:xfrm>
          <a:off x="-375763" y="19475086"/>
          <a:ext cx="8001050" cy="3963405"/>
        </p:xfrm>
        <a:graphic>
          <a:graphicData uri="http://schemas.openxmlformats.org/drawingml/2006/chart">
            <c:chart xmlns:c="http://schemas.openxmlformats.org/drawingml/2006/chart" xmlns:r="http://schemas.openxmlformats.org/officeDocument/2006/relationships" r:id="rId5"/>
          </a:graphicData>
        </a:graphic>
      </p:graphicFrame>
      <p:pic>
        <p:nvPicPr>
          <p:cNvPr id="1059" name="Picture 35" descr="The MathWorks Logo is an Eigenfunction of the Wave Equation ...">
            <a:extLst>
              <a:ext uri="{FF2B5EF4-FFF2-40B4-BE49-F238E27FC236}">
                <a16:creationId xmlns:a16="http://schemas.microsoft.com/office/drawing/2014/main" id="{CF931F92-BD1A-4A87-8388-E0926BA43F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2301" y="29080099"/>
            <a:ext cx="1282034" cy="1120034"/>
          </a:xfrm>
          <a:prstGeom prst="rect">
            <a:avLst/>
          </a:prstGeom>
          <a:noFill/>
          <a:extLst>
            <a:ext uri="{909E8E84-426E-40DD-AFC4-6F175D3DCCD1}">
              <a14:hiddenFill xmlns:a14="http://schemas.microsoft.com/office/drawing/2010/main">
                <a:solidFill>
                  <a:srgbClr val="FFFFFF"/>
                </a:solidFill>
              </a14:hiddenFill>
            </a:ext>
          </a:extLst>
        </p:spPr>
      </p:pic>
      <p:pic>
        <p:nvPicPr>
          <p:cNvPr id="1061" name="Picture 37" descr="Fédération Internationale de Motocyclisme - Wikipedia">
            <a:extLst>
              <a:ext uri="{FF2B5EF4-FFF2-40B4-BE49-F238E27FC236}">
                <a16:creationId xmlns:a16="http://schemas.microsoft.com/office/drawing/2014/main" id="{E5E1B85E-5E60-4363-A285-AC3B9720EAF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05926" y="29063112"/>
            <a:ext cx="2266507" cy="1120032"/>
          </a:xfrm>
          <a:prstGeom prst="rect">
            <a:avLst/>
          </a:prstGeom>
          <a:noFill/>
          <a:extLst>
            <a:ext uri="{909E8E84-426E-40DD-AFC4-6F175D3DCCD1}">
              <a14:hiddenFill xmlns:a14="http://schemas.microsoft.com/office/drawing/2010/main">
                <a:solidFill>
                  <a:srgbClr val="FFFFFF"/>
                </a:solidFill>
              </a14:hiddenFill>
            </a:ext>
          </a:extLst>
        </p:spPr>
      </p:pic>
      <p:sp>
        <p:nvSpPr>
          <p:cNvPr id="53" name="Text Box 8">
            <a:extLst>
              <a:ext uri="{FF2B5EF4-FFF2-40B4-BE49-F238E27FC236}">
                <a16:creationId xmlns:a16="http://schemas.microsoft.com/office/drawing/2014/main" id="{BF400659-C0B5-407A-A532-A26D42ADE1DE}"/>
              </a:ext>
            </a:extLst>
          </p:cNvPr>
          <p:cNvSpPr txBox="1">
            <a:spLocks noChangeArrowheads="1"/>
          </p:cNvSpPr>
          <p:nvPr/>
        </p:nvSpPr>
        <p:spPr bwMode="auto">
          <a:xfrm>
            <a:off x="7373563" y="6021457"/>
            <a:ext cx="7121267"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dirty="0"/>
              <a:t>following process.</a:t>
            </a:r>
            <a:endParaRPr lang="en-AU" altLang="en-US" sz="2000" dirty="0"/>
          </a:p>
        </p:txBody>
      </p:sp>
      <p:grpSp>
        <p:nvGrpSpPr>
          <p:cNvPr id="61" name="Group 60">
            <a:extLst>
              <a:ext uri="{FF2B5EF4-FFF2-40B4-BE49-F238E27FC236}">
                <a16:creationId xmlns:a16="http://schemas.microsoft.com/office/drawing/2014/main" id="{1A87137F-21DC-40CA-A34C-4EAEF2BF335D}"/>
              </a:ext>
            </a:extLst>
          </p:cNvPr>
          <p:cNvGrpSpPr/>
          <p:nvPr/>
        </p:nvGrpSpPr>
        <p:grpSpPr>
          <a:xfrm>
            <a:off x="7401702" y="6793017"/>
            <a:ext cx="7562985" cy="14844076"/>
            <a:chOff x="7401702" y="6126267"/>
            <a:chExt cx="7562985" cy="14844076"/>
          </a:xfrm>
        </p:grpSpPr>
        <p:sp>
          <p:nvSpPr>
            <p:cNvPr id="52" name="Arrow: Down 51">
              <a:extLst>
                <a:ext uri="{FF2B5EF4-FFF2-40B4-BE49-F238E27FC236}">
                  <a16:creationId xmlns:a16="http://schemas.microsoft.com/office/drawing/2014/main" id="{742FEB43-14C3-4CD9-BAF9-51BF94743B8D}"/>
                </a:ext>
              </a:extLst>
            </p:cNvPr>
            <p:cNvSpPr/>
            <p:nvPr/>
          </p:nvSpPr>
          <p:spPr>
            <a:xfrm>
              <a:off x="11074400" y="7722400"/>
              <a:ext cx="708216" cy="48160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Arrow: Down 61">
              <a:extLst>
                <a:ext uri="{FF2B5EF4-FFF2-40B4-BE49-F238E27FC236}">
                  <a16:creationId xmlns:a16="http://schemas.microsoft.com/office/drawing/2014/main" id="{459DB105-F64A-4EAC-9B45-0B8E03403C2B}"/>
                </a:ext>
              </a:extLst>
            </p:cNvPr>
            <p:cNvSpPr/>
            <p:nvPr/>
          </p:nvSpPr>
          <p:spPr>
            <a:xfrm>
              <a:off x="10332984" y="9892277"/>
              <a:ext cx="708216" cy="48160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Arrow: Down 63">
              <a:extLst>
                <a:ext uri="{FF2B5EF4-FFF2-40B4-BE49-F238E27FC236}">
                  <a16:creationId xmlns:a16="http://schemas.microsoft.com/office/drawing/2014/main" id="{6B24C3B0-ACFF-4D7A-AE7B-F77F50C8E31E}"/>
                </a:ext>
              </a:extLst>
            </p:cNvPr>
            <p:cNvSpPr/>
            <p:nvPr/>
          </p:nvSpPr>
          <p:spPr>
            <a:xfrm>
              <a:off x="10204015" y="12079000"/>
              <a:ext cx="708216" cy="481607"/>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a:extLst>
                <a:ext uri="{FF2B5EF4-FFF2-40B4-BE49-F238E27FC236}">
                  <a16:creationId xmlns:a16="http://schemas.microsoft.com/office/drawing/2014/main" id="{75DB5A41-DA05-44FC-B359-E1911F59080F}"/>
                </a:ext>
              </a:extLst>
            </p:cNvPr>
            <p:cNvGrpSpPr/>
            <p:nvPr/>
          </p:nvGrpSpPr>
          <p:grpSpPr>
            <a:xfrm>
              <a:off x="7401702" y="6126267"/>
              <a:ext cx="7562985" cy="14844076"/>
              <a:chOff x="7401702" y="6354867"/>
              <a:chExt cx="7562985" cy="14844076"/>
            </a:xfrm>
          </p:grpSpPr>
          <p:pic>
            <p:nvPicPr>
              <p:cNvPr id="54" name="Picture 53">
                <a:extLst>
                  <a:ext uri="{FF2B5EF4-FFF2-40B4-BE49-F238E27FC236}">
                    <a16:creationId xmlns:a16="http://schemas.microsoft.com/office/drawing/2014/main" id="{702C1B55-F02F-4618-9EF4-54D1087646BC}"/>
                  </a:ext>
                </a:extLst>
              </p:cNvPr>
              <p:cNvPicPr/>
              <p:nvPr/>
            </p:nvPicPr>
            <p:blipFill rotWithShape="1">
              <a:blip r:embed="rId8"/>
              <a:srcRect l="52593" t="37184" r="40506" b="57588"/>
              <a:stretch/>
            </p:blipFill>
            <p:spPr bwMode="auto">
              <a:xfrm>
                <a:off x="7517170" y="6683589"/>
                <a:ext cx="4547427" cy="1229757"/>
              </a:xfrm>
              <a:prstGeom prst="rect">
                <a:avLst/>
              </a:prstGeom>
              <a:ln>
                <a:noFill/>
              </a:ln>
              <a:extLst>
                <a:ext uri="{53640926-AAD7-44D8-BBD7-CCE9431645EC}">
                  <a14:shadowObscured xmlns:a14="http://schemas.microsoft.com/office/drawing/2010/main"/>
                </a:ext>
              </a:extLst>
            </p:spPr>
          </p:pic>
          <p:sp>
            <p:nvSpPr>
              <p:cNvPr id="55" name="Text Box 19">
                <a:extLst>
                  <a:ext uri="{FF2B5EF4-FFF2-40B4-BE49-F238E27FC236}">
                    <a16:creationId xmlns:a16="http://schemas.microsoft.com/office/drawing/2014/main" id="{F0A2F320-1A12-4606-A25B-6350C5BEFA5F}"/>
                  </a:ext>
                </a:extLst>
              </p:cNvPr>
              <p:cNvSpPr txBox="1">
                <a:spLocks noChangeArrowheads="1"/>
              </p:cNvSpPr>
              <p:nvPr/>
            </p:nvSpPr>
            <p:spPr bwMode="auto">
              <a:xfrm>
                <a:off x="12129237" y="6354867"/>
                <a:ext cx="2389181" cy="1765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The user is asked to input a RON between the regulation  range </a:t>
                </a:r>
              </a:p>
            </p:txBody>
          </p:sp>
          <p:sp>
            <p:nvSpPr>
              <p:cNvPr id="51" name="Rectangle 50">
                <a:extLst>
                  <a:ext uri="{FF2B5EF4-FFF2-40B4-BE49-F238E27FC236}">
                    <a16:creationId xmlns:a16="http://schemas.microsoft.com/office/drawing/2014/main" id="{1CCC7E33-A362-4312-94A2-FA061B1C98FF}"/>
                  </a:ext>
                </a:extLst>
              </p:cNvPr>
              <p:cNvSpPr/>
              <p:nvPr/>
            </p:nvSpPr>
            <p:spPr>
              <a:xfrm>
                <a:off x="10079108" y="8444877"/>
                <a:ext cx="4439310" cy="161648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Combinations found</a:t>
                </a:r>
              </a:p>
            </p:txBody>
          </p:sp>
          <p:sp>
            <p:nvSpPr>
              <p:cNvPr id="57" name="Text Box 19">
                <a:extLst>
                  <a:ext uri="{FF2B5EF4-FFF2-40B4-BE49-F238E27FC236}">
                    <a16:creationId xmlns:a16="http://schemas.microsoft.com/office/drawing/2014/main" id="{0BCBE043-976A-4A9F-8BDB-E35A31A629D3}"/>
                  </a:ext>
                </a:extLst>
              </p:cNvPr>
              <p:cNvSpPr txBox="1">
                <a:spLocks noChangeArrowheads="1"/>
              </p:cNvSpPr>
              <p:nvPr/>
            </p:nvSpPr>
            <p:spPr bwMode="auto">
              <a:xfrm>
                <a:off x="7401702" y="7818477"/>
                <a:ext cx="2389181" cy="2996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Combinations are then found from the combinations produced in the first script that are equal the input RON up to +0.5</a:t>
                </a:r>
              </a:p>
            </p:txBody>
          </p:sp>
          <p:sp>
            <p:nvSpPr>
              <p:cNvPr id="58" name="Rectangle 57">
                <a:extLst>
                  <a:ext uri="{FF2B5EF4-FFF2-40B4-BE49-F238E27FC236}">
                    <a16:creationId xmlns:a16="http://schemas.microsoft.com/office/drawing/2014/main" id="{2BBE6E2A-9B2A-4B35-BBAE-89EBE92C1B7C}"/>
                  </a:ext>
                </a:extLst>
              </p:cNvPr>
              <p:cNvSpPr/>
              <p:nvPr/>
            </p:nvSpPr>
            <p:spPr>
              <a:xfrm>
                <a:off x="7563192" y="10632429"/>
                <a:ext cx="4439310" cy="161648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Combinations Checked</a:t>
                </a:r>
              </a:p>
            </p:txBody>
          </p:sp>
          <p:pic>
            <p:nvPicPr>
              <p:cNvPr id="60" name="Picture 59">
                <a:extLst>
                  <a:ext uri="{FF2B5EF4-FFF2-40B4-BE49-F238E27FC236}">
                    <a16:creationId xmlns:a16="http://schemas.microsoft.com/office/drawing/2014/main" id="{BE3DF181-2C6F-4FDB-A860-8374DA9D6D96}"/>
                  </a:ext>
                </a:extLst>
              </p:cNvPr>
              <p:cNvPicPr/>
              <p:nvPr/>
            </p:nvPicPr>
            <p:blipFill rotWithShape="1">
              <a:blip r:embed="rId9"/>
              <a:srcRect l="67970" t="23754" r="25223" b="59057"/>
              <a:stretch/>
            </p:blipFill>
            <p:spPr bwMode="auto">
              <a:xfrm>
                <a:off x="8171289" y="12823561"/>
                <a:ext cx="4185896" cy="3536347"/>
              </a:xfrm>
              <a:prstGeom prst="rect">
                <a:avLst/>
              </a:prstGeom>
              <a:ln>
                <a:noFill/>
              </a:ln>
              <a:extLst>
                <a:ext uri="{53640926-AAD7-44D8-BBD7-CCE9431645EC}">
                  <a14:shadowObscured xmlns:a14="http://schemas.microsoft.com/office/drawing/2010/main"/>
                </a:ext>
              </a:extLst>
            </p:spPr>
          </p:pic>
          <p:sp>
            <p:nvSpPr>
              <p:cNvPr id="63" name="Text Box 19">
                <a:extLst>
                  <a:ext uri="{FF2B5EF4-FFF2-40B4-BE49-F238E27FC236}">
                    <a16:creationId xmlns:a16="http://schemas.microsoft.com/office/drawing/2014/main" id="{46DEB928-91A5-450F-AB51-42037C63BA47}"/>
                  </a:ext>
                </a:extLst>
              </p:cNvPr>
              <p:cNvSpPr txBox="1">
                <a:spLocks noChangeArrowheads="1"/>
              </p:cNvSpPr>
              <p:nvPr/>
            </p:nvSpPr>
            <p:spPr bwMode="auto">
              <a:xfrm>
                <a:off x="12183665" y="10299099"/>
                <a:ext cx="2539048"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Combinations are then checked against remaining regulations deleting those that break regulations.</a:t>
                </a:r>
              </a:p>
            </p:txBody>
          </p:sp>
          <p:sp>
            <p:nvSpPr>
              <p:cNvPr id="65" name="Arrow: Down 64">
                <a:extLst>
                  <a:ext uri="{FF2B5EF4-FFF2-40B4-BE49-F238E27FC236}">
                    <a16:creationId xmlns:a16="http://schemas.microsoft.com/office/drawing/2014/main" id="{69808529-E54E-4D22-AFD9-F8AD0A66D90B}"/>
                  </a:ext>
                </a:extLst>
              </p:cNvPr>
              <p:cNvSpPr/>
              <p:nvPr/>
            </p:nvSpPr>
            <p:spPr>
              <a:xfrm>
                <a:off x="7534319" y="12287152"/>
                <a:ext cx="708216" cy="4628087"/>
              </a:xfrm>
              <a:prstGeom prst="downArrow">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 Box 19">
                <a:extLst>
                  <a:ext uri="{FF2B5EF4-FFF2-40B4-BE49-F238E27FC236}">
                    <a16:creationId xmlns:a16="http://schemas.microsoft.com/office/drawing/2014/main" id="{B7F1980E-EB67-45F9-8EB6-B8FB10CE1C1D}"/>
                  </a:ext>
                </a:extLst>
              </p:cNvPr>
              <p:cNvSpPr txBox="1">
                <a:spLocks noChangeArrowheads="1"/>
              </p:cNvSpPr>
              <p:nvPr/>
            </p:nvSpPr>
            <p:spPr bwMode="auto">
              <a:xfrm>
                <a:off x="12425639" y="12833476"/>
                <a:ext cx="2539048" cy="2996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If no combinations are possible the user is informed why through this error dialog as well as others throughout the script.</a:t>
                </a:r>
              </a:p>
            </p:txBody>
          </p:sp>
          <p:pic>
            <p:nvPicPr>
              <p:cNvPr id="67" name="Picture 66">
                <a:extLst>
                  <a:ext uri="{FF2B5EF4-FFF2-40B4-BE49-F238E27FC236}">
                    <a16:creationId xmlns:a16="http://schemas.microsoft.com/office/drawing/2014/main" id="{AE0A7704-2041-49F5-A2A9-3468985EDEC6}"/>
                  </a:ext>
                </a:extLst>
              </p:cNvPr>
              <p:cNvPicPr/>
              <p:nvPr/>
            </p:nvPicPr>
            <p:blipFill rotWithShape="1">
              <a:blip r:embed="rId10"/>
              <a:srcRect l="55419" t="31147" r="28963" b="53743"/>
              <a:stretch/>
            </p:blipFill>
            <p:spPr bwMode="auto">
              <a:xfrm>
                <a:off x="7625287" y="17102023"/>
                <a:ext cx="6869543" cy="2373063"/>
              </a:xfrm>
              <a:prstGeom prst="rect">
                <a:avLst/>
              </a:prstGeom>
              <a:ln>
                <a:noFill/>
              </a:ln>
              <a:extLst>
                <a:ext uri="{53640926-AAD7-44D8-BBD7-CCE9431645EC}">
                  <a14:shadowObscured xmlns:a14="http://schemas.microsoft.com/office/drawing/2010/main"/>
                </a:ext>
              </a:extLst>
            </p:spPr>
          </p:pic>
          <p:sp>
            <p:nvSpPr>
              <p:cNvPr id="68" name="Text Box 19">
                <a:extLst>
                  <a:ext uri="{FF2B5EF4-FFF2-40B4-BE49-F238E27FC236}">
                    <a16:creationId xmlns:a16="http://schemas.microsoft.com/office/drawing/2014/main" id="{3CFF7392-CD1D-4111-B9F0-2FF38A5390B0}"/>
                  </a:ext>
                </a:extLst>
              </p:cNvPr>
              <p:cNvSpPr txBox="1">
                <a:spLocks noChangeArrowheads="1"/>
              </p:cNvSpPr>
              <p:nvPr/>
            </p:nvSpPr>
            <p:spPr bwMode="auto">
              <a:xfrm>
                <a:off x="8000304" y="16214493"/>
                <a:ext cx="6856408"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Legal fuels are output in a table containing the properties above and more.</a:t>
                </a:r>
              </a:p>
            </p:txBody>
          </p:sp>
          <p:pic>
            <p:nvPicPr>
              <p:cNvPr id="69" name="Picture 68">
                <a:extLst>
                  <a:ext uri="{FF2B5EF4-FFF2-40B4-BE49-F238E27FC236}">
                    <a16:creationId xmlns:a16="http://schemas.microsoft.com/office/drawing/2014/main" id="{FC70AABF-DFEF-44F9-B7F8-0BC0453179C3}"/>
                  </a:ext>
                </a:extLst>
              </p:cNvPr>
              <p:cNvPicPr/>
              <p:nvPr/>
            </p:nvPicPr>
            <p:blipFill rotWithShape="1">
              <a:blip r:embed="rId11"/>
              <a:srcRect l="69458" t="29764" r="26529" b="63244"/>
              <a:stretch/>
            </p:blipFill>
            <p:spPr bwMode="auto">
              <a:xfrm>
                <a:off x="9755698" y="19651705"/>
                <a:ext cx="2289422" cy="1424879"/>
              </a:xfrm>
              <a:prstGeom prst="rect">
                <a:avLst/>
              </a:prstGeom>
              <a:ln>
                <a:noFill/>
              </a:ln>
              <a:extLst>
                <a:ext uri="{53640926-AAD7-44D8-BBD7-CCE9431645EC}">
                  <a14:shadowObscured xmlns:a14="http://schemas.microsoft.com/office/drawing/2010/main"/>
                </a:ext>
              </a:extLst>
            </p:spPr>
          </p:pic>
          <p:sp>
            <p:nvSpPr>
              <p:cNvPr id="70" name="Text Box 19">
                <a:extLst>
                  <a:ext uri="{FF2B5EF4-FFF2-40B4-BE49-F238E27FC236}">
                    <a16:creationId xmlns:a16="http://schemas.microsoft.com/office/drawing/2014/main" id="{E26E63EA-F46C-491D-AB53-52947CDE5189}"/>
                  </a:ext>
                </a:extLst>
              </p:cNvPr>
              <p:cNvSpPr txBox="1">
                <a:spLocks noChangeArrowheads="1"/>
              </p:cNvSpPr>
              <p:nvPr/>
            </p:nvSpPr>
            <p:spPr bwMode="auto">
              <a:xfrm>
                <a:off x="11814220" y="19433178"/>
                <a:ext cx="2673437" cy="1765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Fuel selection ID. Corresponding to table above (not shown in image)</a:t>
                </a:r>
              </a:p>
            </p:txBody>
          </p:sp>
        </p:grpSp>
      </p:grpSp>
      <p:sp>
        <p:nvSpPr>
          <p:cNvPr id="71" name="Text Box 8">
            <a:extLst>
              <a:ext uri="{FF2B5EF4-FFF2-40B4-BE49-F238E27FC236}">
                <a16:creationId xmlns:a16="http://schemas.microsoft.com/office/drawing/2014/main" id="{DBE9131A-AB05-4E73-B943-68DC2CDA3EEA}"/>
              </a:ext>
            </a:extLst>
          </p:cNvPr>
          <p:cNvSpPr txBox="1">
            <a:spLocks noChangeArrowheads="1"/>
          </p:cNvSpPr>
          <p:nvPr/>
        </p:nvSpPr>
        <p:spPr bwMode="auto">
          <a:xfrm>
            <a:off x="6862010" y="21401904"/>
            <a:ext cx="7994701" cy="18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dirty="0"/>
              <a:t>Once a fuel is selected the script then outputs the volume of each hydrocarbon needed to mix the gasoline.</a:t>
            </a:r>
            <a:endParaRPr lang="en-AU" altLang="en-US" sz="2000" dirty="0"/>
          </a:p>
        </p:txBody>
      </p:sp>
      <p:sp>
        <p:nvSpPr>
          <p:cNvPr id="73" name="Text Box 8">
            <a:extLst>
              <a:ext uri="{FF2B5EF4-FFF2-40B4-BE49-F238E27FC236}">
                <a16:creationId xmlns:a16="http://schemas.microsoft.com/office/drawing/2014/main" id="{45554801-F5D7-47EC-91A2-C37BE452BDBD}"/>
              </a:ext>
            </a:extLst>
          </p:cNvPr>
          <p:cNvSpPr txBox="1">
            <a:spLocks noChangeArrowheads="1"/>
          </p:cNvSpPr>
          <p:nvPr/>
        </p:nvSpPr>
        <p:spPr bwMode="auto">
          <a:xfrm>
            <a:off x="14964687" y="6058948"/>
            <a:ext cx="6126393"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dirty="0"/>
              <a:t>The script was  tested on each regulation individually by forcing regulation breaks. This was to verify whether the script correctly identified issues and reported them to the user. </a:t>
            </a:r>
            <a:endParaRPr lang="en-AU" altLang="en-US" sz="2000" dirty="0"/>
          </a:p>
        </p:txBody>
      </p:sp>
      <p:graphicFrame>
        <p:nvGraphicFramePr>
          <p:cNvPr id="75" name="Chart 74">
            <a:extLst>
              <a:ext uri="{FF2B5EF4-FFF2-40B4-BE49-F238E27FC236}">
                <a16:creationId xmlns:a16="http://schemas.microsoft.com/office/drawing/2014/main" id="{9FA8C58C-694B-4D87-A441-791739F76AD8}"/>
              </a:ext>
            </a:extLst>
          </p:cNvPr>
          <p:cNvGraphicFramePr>
            <a:graphicFrameLocks/>
          </p:cNvGraphicFramePr>
          <p:nvPr>
            <p:extLst>
              <p:ext uri="{D42A27DB-BD31-4B8C-83A1-F6EECF244321}">
                <p14:modId xmlns:p14="http://schemas.microsoft.com/office/powerpoint/2010/main" val="624292125"/>
              </p:ext>
            </p:extLst>
          </p:nvPr>
        </p:nvGraphicFramePr>
        <p:xfrm>
          <a:off x="6571499" y="22936182"/>
          <a:ext cx="8285212" cy="5305941"/>
        </p:xfrm>
        <a:graphic>
          <a:graphicData uri="http://schemas.openxmlformats.org/drawingml/2006/chart">
            <c:chart xmlns:c="http://schemas.openxmlformats.org/drawingml/2006/chart" xmlns:r="http://schemas.openxmlformats.org/officeDocument/2006/relationships" r:id="rId12"/>
          </a:graphicData>
        </a:graphic>
      </p:graphicFrame>
      <p:sp>
        <p:nvSpPr>
          <p:cNvPr id="76" name="Text Box 19">
            <a:extLst>
              <a:ext uri="{FF2B5EF4-FFF2-40B4-BE49-F238E27FC236}">
                <a16:creationId xmlns:a16="http://schemas.microsoft.com/office/drawing/2014/main" id="{7F5C54C2-1BF6-4CF8-ACAD-FE268CAF3701}"/>
              </a:ext>
            </a:extLst>
          </p:cNvPr>
          <p:cNvSpPr txBox="1">
            <a:spLocks noChangeArrowheads="1"/>
          </p:cNvSpPr>
          <p:nvPr/>
        </p:nvSpPr>
        <p:spPr bwMode="auto">
          <a:xfrm>
            <a:off x="6810181" y="27946443"/>
            <a:ext cx="7860104"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Example mixture output for 22L of gasoline</a:t>
            </a:r>
          </a:p>
        </p:txBody>
      </p:sp>
      <p:sp>
        <p:nvSpPr>
          <p:cNvPr id="77" name="Text Box 22">
            <a:extLst>
              <a:ext uri="{FF2B5EF4-FFF2-40B4-BE49-F238E27FC236}">
                <a16:creationId xmlns:a16="http://schemas.microsoft.com/office/drawing/2014/main" id="{B548D80E-3F44-4777-B0D4-0D1853C25283}"/>
              </a:ext>
            </a:extLst>
          </p:cNvPr>
          <p:cNvSpPr txBox="1">
            <a:spLocks noChangeArrowheads="1"/>
          </p:cNvSpPr>
          <p:nvPr/>
        </p:nvSpPr>
        <p:spPr bwMode="auto">
          <a:xfrm>
            <a:off x="14898845" y="13686425"/>
            <a:ext cx="6346914" cy="10906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AU" altLang="en-US" sz="2800" dirty="0"/>
              <a:t>To conclude, the project was deemed a success as the script was capable of producing MOTO GP regulation friendly gasoline mixtures. The components of gasoline were selected by the user along with their mole fraction ranges.</a:t>
            </a:r>
          </a:p>
          <a:p>
            <a:pPr>
              <a:spcBef>
                <a:spcPct val="50000"/>
              </a:spcBef>
            </a:pPr>
            <a:r>
              <a:rPr lang="en-AU" altLang="en-US" sz="2800" dirty="0"/>
              <a:t>In the event that no fuel mixtures were output, the script was able to correctly identify the issue and display information about the regulation breech to the user in an error message. </a:t>
            </a:r>
          </a:p>
          <a:p>
            <a:pPr>
              <a:spcBef>
                <a:spcPct val="50000"/>
              </a:spcBef>
            </a:pPr>
            <a:r>
              <a:rPr lang="en-AU" altLang="en-US" sz="2800" dirty="0"/>
              <a:t>Finally, the script was able to produce the volume in litres of each hydrocarbon required to create a mixture of a set volume. By default, this is set to 22 liters to match the tank capacity of a MOTO GP motorcycle.</a:t>
            </a:r>
          </a:p>
          <a:p>
            <a:pPr>
              <a:spcBef>
                <a:spcPct val="50000"/>
              </a:spcBef>
            </a:pPr>
            <a:endParaRPr lang="en-AU" altLang="en-US"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532</TotalTime>
  <Words>580</Words>
  <Application>Microsoft Office PowerPoint</Application>
  <PresentationFormat>Custom</PresentationFormat>
  <Paragraphs>56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Chris Hopkins</cp:lastModifiedBy>
  <cp:revision>46</cp:revision>
  <dcterms:created xsi:type="dcterms:W3CDTF">2016-02-25T08:27:32Z</dcterms:created>
  <dcterms:modified xsi:type="dcterms:W3CDTF">2020-05-03T23:01:58Z</dcterms:modified>
</cp:coreProperties>
</file>