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0" r:id="rId2"/>
  </p:sldMasterIdLst>
  <p:notesMasterIdLst>
    <p:notesMasterId r:id="rId15"/>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Lst>
  <p:sldSz cx="9144000" cy="5143500" type="screen16x9"/>
  <p:notesSz cx="6858000" cy="9144000"/>
  <p:embeddedFontLst>
    <p:embeddedFont>
      <p:font typeface="Proxima Nova" panose="02000506030000020004" pitchFamily="2"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4" roundtripDataSignature="AMtx7mj5Mpfhu2DuZjINiv5TH3YLyeKQ0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DE00D49-274C-40A7-B764-128F50990B26}">
  <a:tblStyle styleId="{ADE00D49-274C-40A7-B764-128F50990B26}" styleName="Table_0">
    <a:wholeTbl>
      <a:tcTxStyle b="off" i="off">
        <a:font>
          <a:latin typeface="Arial"/>
          <a:ea typeface="Arial"/>
          <a:cs typeface="Arial"/>
        </a:font>
        <a:srgbClr val="000000"/>
      </a:tcTxStyle>
      <a:tcStyle>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font" Target="fonts/font3.fntdata" /><Relationship Id="rId26" Type="http://schemas.openxmlformats.org/officeDocument/2006/relationships/viewProps" Target="viewProps.xml" /><Relationship Id="rId3" Type="http://schemas.openxmlformats.org/officeDocument/2006/relationships/slide" Target="slides/slide1.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font" Target="fonts/font2.fntdata" /><Relationship Id="rId25"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font" Target="fonts/font1.fntdata"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24" Type="http://customschemas.google.com/relationships/presentationmetadata" Target="metadata" /><Relationship Id="rId5" Type="http://schemas.openxmlformats.org/officeDocument/2006/relationships/slide" Target="slides/slide3.xml" /><Relationship Id="rId15" Type="http://schemas.openxmlformats.org/officeDocument/2006/relationships/notesMaster" Target="notesMasters/notesMaster1.xml" /><Relationship Id="rId28" Type="http://schemas.openxmlformats.org/officeDocument/2006/relationships/tableStyles" Target="tableStyles.xml" /><Relationship Id="rId10" Type="http://schemas.openxmlformats.org/officeDocument/2006/relationships/slide" Target="slides/slide8.xml" /><Relationship Id="rId19" Type="http://schemas.openxmlformats.org/officeDocument/2006/relationships/font" Target="fonts/font4.fntdata"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 Id="rId27"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1pPr>
            <a:lvl2pPr marL="914400" marR="0" lvl="1"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2pPr>
            <a:lvl3pPr marL="1371600" marR="0" lvl="2"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3pPr>
            <a:lvl4pPr marL="1828800" marR="0" lvl="3"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4pPr>
            <a:lvl5pPr marL="2286000" marR="0" lvl="4"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5pPr>
            <a:lvl6pPr marL="2743200" marR="0" lvl="5"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6pPr>
            <a:lvl7pPr marL="3200400" marR="0" lvl="6"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7pPr>
            <a:lvl8pPr marL="3657600" marR="0" lvl="7"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8pPr>
            <a:lvl9pPr marL="4114800" marR="0" lvl="8" indent="-317500" algn="l" rtl="0">
              <a:lnSpc>
                <a:spcPct val="100000"/>
              </a:lnSpc>
              <a:spcBef>
                <a:spcPts val="0"/>
              </a:spcBef>
              <a:spcAft>
                <a:spcPts val="0"/>
              </a:spcAft>
              <a:buClr>
                <a:srgbClr val="000000"/>
              </a:buClr>
              <a:buSzPts val="14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 name="Google Shape;10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8" name="Google Shape;108;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4" name="Google Shape;11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SzPts val="1400"/>
              <a:buNone/>
            </a:pPr>
            <a:r>
              <a:rPr lang="en" sz="1200"/>
              <a:t>Sustainability is a quintessential requirement of modern health and social care infrastructure. The purpose of this assessment is to analyse health, wellbeing and sustainable development policies followed for social welfare. This report has cast light on UN SDGs related to “Good Health and Well-being”. The purpose of this presentation is to explain strategies through which sustainability has been integrated with modern health and social care infrastructure.</a:t>
            </a:r>
            <a:endParaRPr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2" name="Google Shape;122;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SzPts val="1400"/>
              <a:buNone/>
            </a:pPr>
            <a:r>
              <a:rPr lang="en" sz="1200"/>
              <a:t>Key concepts of this presentation are health and well-being, and sustainable development. Health and well-being comprise the overall improvement of an individual physically, socially and mentally according to the WHO definition. Sustainable development emphasises the concept of meeting present requirements without hampering the ability of future generation of innovating something new. </a:t>
            </a:r>
            <a:endParaRPr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0" name="Google Shape;13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SzPts val="1100"/>
              <a:buNone/>
            </a:pPr>
            <a:r>
              <a:rPr lang="en" sz="1200">
                <a:solidFill>
                  <a:schemeClr val="dk1"/>
                </a:solidFill>
              </a:rPr>
              <a:t>Central in planning and delivery of health and social care services are the holistic model, ecological model and the biopsychosocial model since they are the basis of multidimensional approaches. Biopsychosocial model services combine biological elements (e.g., physiological pathologies), psychological elements (e.g., emotional coping), and social elements (e.g., family support), and thus promote patient compliance and good outcomes following multidisciplinary teams and collaborative design founded on the overall patient evaluation. Similarly, the ecological paradigm places service users in concentric environmental layers that include personal, interpersonal, community, and policy, as a result of which ecological factors and service delivery strategies are informed by considering the contextual constraint, such as community-based programmes to change sustainable behaviour across socio-ecological levels. Together, these models are likely to lead to the biomedical siloes becoming past and, instead, to person-centred ecosystems to improve access to services, cultural sensitivity, and long-term impact on heterogeneous populations.</a:t>
            </a:r>
            <a:endParaRPr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8" name="Google Shape;138;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SzPts val="1400"/>
              <a:buNone/>
            </a:pPr>
            <a:r>
              <a:rPr lang="en" sz="1200"/>
              <a:t>These were the Sustainable Development Goals (SDGs), 17 goals worldwide or global that have been crafted to eliminate poverty, protect the planet, and ensure prosperity by 2030, which were adopted by the United Nations in 2015. Goal 3 specifically aims to maintain good health at all ages of every person, decrease the rates of maternal and child mortality, control the epidemics of communicable diseases such as HIV, TB, and malaria and curtail the health burden of non-communicable diseases, provide universal health services and deal with the environmental health risk factors, including pollution. Health, well-being and sustainability policies in the health and social care systems in the United Kingdom are entrenched in the NHS Long-Term Plans and Public Health England strategies in line with the SDGs through targets of net-zero and preventive care programmes. Comprehensive details on how to apply the programme can be provided using the example of the NHS Diabetes Prevention Programme (DPP), which was launched in 2016 and implements personalised lifestyle changes in 1.32-1.4million individuals at high risk. It is estimated to save more than 100, 000 cases by the year 2026 by changing behaviour and delivering equitably, thus addressing SDG 3.4.</a:t>
            </a:r>
            <a:endParaRPr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46" name="Google Shape;146;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SzPts val="1400"/>
              <a:buNone/>
            </a:pPr>
            <a:r>
              <a:rPr lang="en" sz="1200"/>
              <a:t>The national and international spheres of influence have a strong influence over the practise of health and social care in the United Kingdom. Health-in-All-Policies (HiAP) model, endorsed by the World Health Organisation, advocates the integration of cross-sector policies to deal with the social determinants and pursue equity in the policy-making process in an international context. Among the pillars of organising and providing person-centred services without overburdening the nation through enormous monetary expenses, the Work of an Integrated Care System (ICS), prevention, and digital transformation are listed in the NHS Long-Term Plan, first released in 2019 and revised. Other policies, like the Health and Care Act 2022, have decentralised decision-making to regional authorities and created joint commissioning strategies linking the NHS and local governments. The UK policy actions focus on prevention and integration, and the Better Care Fund (20252026) suggests the redistribution of resources in favour of home-based care to make hospitals reduces hospitalisation rates. Equity-oriented delivery is pushed by social aspects like demographic ageing and health inequality, enabled by neighbourhood multidisciplinary teams. Practises and conditions arising out of the ideologies that dominated, namely neoliberalism, which intensifies marketisation and individual responsibility, and social-democratic principles of welfare, increased austerity legacies and resulted in workforce shortages as well as rationing, against that of holistic, long-term care.</a:t>
            </a:r>
            <a:endParaRPr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57" name="Google Shape;157;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SzPts val="1400"/>
              <a:buNone/>
            </a:pPr>
            <a:r>
              <a:rPr lang="en" sz="1200"/>
              <a:t>The Making Every Contact Count (MECC) programme is one of the models of health, wellbeing and sustainable development in the United Kingdom. This programme will help to eradicate the prevalence of health-related issues at the national level through training frontline employees to take advantage of these routine encounters to strengthen positive lifestyle behaviour, including smoking cessation, healthy eating, physical activity, and mental health promotion. The MECC planning can be described based on the Health Belief Model (HBM): the measures designed were structured in a way to persuade the perceived risk of the disease (illnesses caused by smoking), the perceived seriousness of risk, the perceived advantages of change, and self-efficacy to change towards the adoption of healthy behaviours. Such considerations can be employed to break down restrictions by introducing short-term interventions into the regular services. The personnel were given the tools and training to develop skills of being confident and competent to hold healthy conversations (cues to action). A quantitative study carried out in Surrey records MECC training results in a maximum of 70 EASA referrals to the smoking-cessation service, which was a behavioural shift. The qualitative research proves increased knowledge and confidence of the personnel and the change in the organisational culture towards prevention. Nevertheless, there are still barriers, such as inconsistency in application, inadequate resources and time, and the impossibility of comparing the long-term health results of such short interventions; besides, it is challenging to spread the programme to the whole population. MECC is an idea of a health promotion movement that is yet to be reconsidered, and organisational resources need to be invested to realise its full potential.</a:t>
            </a:r>
            <a:endParaRPr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65" name="Google Shape;165;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SzPts val="1400"/>
              <a:buNone/>
            </a:pPr>
            <a:r>
              <a:rPr lang="en" sz="1200"/>
              <a:t>The idea of the health inequality within the United Kingdom is not an ethnic, socioeconomic, or digital issue, but comprises of social aspects based on deprivation, geographical area, income, and the way the institutions utilise the approaches that have been innovated. Such differences between efficient health protection and access to adequate care are obvious: the number of inpatient admissions in the most deprived regions is significantly low compared to the least deprived regions, and the level of incarceration in these deprived regions are significantly high. </a:t>
            </a:r>
            <a:endParaRPr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78" name="Google Shape;178;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1200"/>
              </a:spcAft>
              <a:buSzPts val="1400"/>
              <a:buNone/>
            </a:pPr>
            <a:r>
              <a:rPr lang="en" sz="1200"/>
              <a:t>It is recommended that the future focus be on the reinforcement of cross-sector social policies and promoting hybrid models of access, in which digital and face-to-face services are provided in tandem and introducing equity-impact evaluations to all emerging services to provide culturally relevant, accessible, and high-quality care to the entire category of the population.</a:t>
            </a:r>
            <a:endParaRPr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88" name="Google Shape;188;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2"/>
        <p:cNvGrpSpPr/>
        <p:nvPr/>
      </p:nvGrpSpPr>
      <p:grpSpPr>
        <a:xfrm>
          <a:off x="0" y="0"/>
          <a:ext cx="0" cy="0"/>
          <a:chOff x="0" y="0"/>
          <a:chExt cx="0" cy="0"/>
        </a:xfrm>
      </p:grpSpPr>
      <p:sp>
        <p:nvSpPr>
          <p:cNvPr id="193" name="Google Shape;193;p12:notes"/>
          <p:cNvSpPr>
            <a:spLocks noGrp="1" noRot="1" noChangeAspect="1"/>
          </p:cNvSpPr>
          <p:nvPr>
            <p:ph type="sldImg" idx="2"/>
          </p:nvPr>
        </p:nvSpPr>
        <p:spPr>
          <a:xfrm>
            <a:off x="381188"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94" name="Google Shape;194;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4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9"/>
        <p:cNvGrpSpPr/>
        <p:nvPr/>
      </p:nvGrpSpPr>
      <p:grpSpPr>
        <a:xfrm>
          <a:off x="0" y="0"/>
          <a:ext cx="0" cy="0"/>
          <a:chOff x="0" y="0"/>
          <a:chExt cx="0" cy="0"/>
        </a:xfrm>
      </p:grpSpPr>
      <p:sp>
        <p:nvSpPr>
          <p:cNvPr id="10" name="Google Shape;10;p1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1" name="Google Shape;11;p1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2" name="Google Shape;12;p14"/>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13" name="Google Shape;13;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14"/>
        <p:cNvGrpSpPr/>
        <p:nvPr/>
      </p:nvGrpSpPr>
      <p:grpSpPr>
        <a:xfrm>
          <a:off x="0" y="0"/>
          <a:ext cx="0" cy="0"/>
          <a:chOff x="0" y="0"/>
          <a:chExt cx="0" cy="0"/>
        </a:xfrm>
      </p:grpSpPr>
      <p:sp>
        <p:nvSpPr>
          <p:cNvPr id="15" name="Google Shape;15;p15"/>
          <p:cNvSpPr txBox="1">
            <a:spLocks noGrp="1"/>
          </p:cNvSpPr>
          <p:nvPr>
            <p:ph type="title"/>
          </p:nvPr>
        </p:nvSpPr>
        <p:spPr>
          <a:xfrm>
            <a:off x="490250" y="526350"/>
            <a:ext cx="5797500" cy="4090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16" name="Google Shape;16;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7"/>
        <p:cNvGrpSpPr/>
        <p:nvPr/>
      </p:nvGrpSpPr>
      <p:grpSpPr>
        <a:xfrm>
          <a:off x="0" y="0"/>
          <a:ext cx="0" cy="0"/>
          <a:chOff x="0" y="0"/>
          <a:chExt cx="0" cy="0"/>
        </a:xfrm>
      </p:grpSpPr>
      <p:sp>
        <p:nvSpPr>
          <p:cNvPr id="18" name="Google Shape;18;p1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9" name="Google Shape;19;p16"/>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0" name="Google Shape;20;p16"/>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21" name="Google Shape;21;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2"/>
        <p:cNvGrpSpPr/>
        <p:nvPr/>
      </p:nvGrpSpPr>
      <p:grpSpPr>
        <a:xfrm>
          <a:off x="0" y="0"/>
          <a:ext cx="0" cy="0"/>
          <a:chOff x="0" y="0"/>
          <a:chExt cx="0" cy="0"/>
        </a:xfrm>
      </p:grpSpPr>
      <p:sp>
        <p:nvSpPr>
          <p:cNvPr id="23" name="Google Shape;23;p17"/>
          <p:cNvSpPr/>
          <p:nvPr/>
        </p:nvSpPr>
        <p:spPr>
          <a:xfrm>
            <a:off x="4572000" y="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24" name="Google Shape;24;p17"/>
          <p:cNvCxnSpPr/>
          <p:nvPr/>
        </p:nvCxnSpPr>
        <p:spPr>
          <a:xfrm>
            <a:off x="5029675" y="4495500"/>
            <a:ext cx="468300" cy="0"/>
          </a:xfrm>
          <a:prstGeom prst="straightConnector1">
            <a:avLst/>
          </a:prstGeom>
          <a:noFill/>
          <a:ln w="19050" cap="flat" cmpd="sng">
            <a:solidFill>
              <a:schemeClr val="lt2"/>
            </a:solidFill>
            <a:prstDash val="solid"/>
            <a:round/>
            <a:headEnd type="none" w="sm" len="sm"/>
            <a:tailEnd type="none" w="sm" len="sm"/>
          </a:ln>
        </p:spPr>
      </p:cxnSp>
      <p:sp>
        <p:nvSpPr>
          <p:cNvPr id="25" name="Google Shape;25;p17"/>
          <p:cNvSpPr txBox="1">
            <a:spLocks noGrp="1"/>
          </p:cNvSpPr>
          <p:nvPr>
            <p:ph type="title"/>
          </p:nvPr>
        </p:nvSpPr>
        <p:spPr>
          <a:xfrm>
            <a:off x="265500" y="1205825"/>
            <a:ext cx="4045200" cy="1509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26" name="Google Shape;26;p17"/>
          <p:cNvSpPr txBox="1">
            <a:spLocks noGrp="1"/>
          </p:cNvSpPr>
          <p:nvPr>
            <p:ph type="subTitle" idx="1"/>
          </p:nvPr>
        </p:nvSpPr>
        <p:spPr>
          <a:xfrm>
            <a:off x="265500" y="2769001"/>
            <a:ext cx="4045200" cy="13455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27" name="Google Shape;27;p17"/>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Autofit/>
          </a:bodyPr>
          <a:lstStyle>
            <a:lvl1pPr marL="457200" lvl="0" indent="-342900" algn="l">
              <a:lnSpc>
                <a:spcPct val="115000"/>
              </a:lnSpc>
              <a:spcBef>
                <a:spcPts val="0"/>
              </a:spcBef>
              <a:spcAft>
                <a:spcPts val="0"/>
              </a:spcAft>
              <a:buClr>
                <a:schemeClr val="lt1"/>
              </a:buClr>
              <a:buSzPts val="1800"/>
              <a:buChar char="●"/>
              <a:defRPr>
                <a:solidFill>
                  <a:schemeClr val="lt1"/>
                </a:solidFill>
              </a:defRPr>
            </a:lvl1pPr>
            <a:lvl2pPr marL="914400" lvl="1" indent="-317500" algn="l">
              <a:lnSpc>
                <a:spcPct val="115000"/>
              </a:lnSpc>
              <a:spcBef>
                <a:spcPts val="1600"/>
              </a:spcBef>
              <a:spcAft>
                <a:spcPts val="0"/>
              </a:spcAft>
              <a:buClr>
                <a:schemeClr val="lt1"/>
              </a:buClr>
              <a:buSzPts val="1400"/>
              <a:buChar char="○"/>
              <a:defRPr>
                <a:solidFill>
                  <a:schemeClr val="lt1"/>
                </a:solidFill>
              </a:defRPr>
            </a:lvl2pPr>
            <a:lvl3pPr marL="1371600" lvl="2" indent="-317500" algn="l">
              <a:lnSpc>
                <a:spcPct val="115000"/>
              </a:lnSpc>
              <a:spcBef>
                <a:spcPts val="1600"/>
              </a:spcBef>
              <a:spcAft>
                <a:spcPts val="0"/>
              </a:spcAft>
              <a:buClr>
                <a:schemeClr val="lt1"/>
              </a:buClr>
              <a:buSzPts val="1400"/>
              <a:buChar char="■"/>
              <a:defRPr>
                <a:solidFill>
                  <a:schemeClr val="lt1"/>
                </a:solidFill>
              </a:defRPr>
            </a:lvl3pPr>
            <a:lvl4pPr marL="1828800" lvl="3" indent="-317500" algn="l">
              <a:lnSpc>
                <a:spcPct val="115000"/>
              </a:lnSpc>
              <a:spcBef>
                <a:spcPts val="1600"/>
              </a:spcBef>
              <a:spcAft>
                <a:spcPts val="0"/>
              </a:spcAft>
              <a:buClr>
                <a:schemeClr val="lt1"/>
              </a:buClr>
              <a:buSzPts val="1400"/>
              <a:buChar char="●"/>
              <a:defRPr>
                <a:solidFill>
                  <a:schemeClr val="lt1"/>
                </a:solidFill>
              </a:defRPr>
            </a:lvl4pPr>
            <a:lvl5pPr marL="2286000" lvl="4" indent="-317500" algn="l">
              <a:lnSpc>
                <a:spcPct val="115000"/>
              </a:lnSpc>
              <a:spcBef>
                <a:spcPts val="1600"/>
              </a:spcBef>
              <a:spcAft>
                <a:spcPts val="0"/>
              </a:spcAft>
              <a:buClr>
                <a:schemeClr val="lt1"/>
              </a:buClr>
              <a:buSzPts val="1400"/>
              <a:buChar char="○"/>
              <a:defRPr>
                <a:solidFill>
                  <a:schemeClr val="lt1"/>
                </a:solidFill>
              </a:defRPr>
            </a:lvl5pPr>
            <a:lvl6pPr marL="2743200" lvl="5" indent="-317500" algn="l">
              <a:lnSpc>
                <a:spcPct val="115000"/>
              </a:lnSpc>
              <a:spcBef>
                <a:spcPts val="1600"/>
              </a:spcBef>
              <a:spcAft>
                <a:spcPts val="0"/>
              </a:spcAft>
              <a:buClr>
                <a:schemeClr val="lt1"/>
              </a:buClr>
              <a:buSzPts val="1400"/>
              <a:buChar char="■"/>
              <a:defRPr>
                <a:solidFill>
                  <a:schemeClr val="lt1"/>
                </a:solidFill>
              </a:defRPr>
            </a:lvl6pPr>
            <a:lvl7pPr marL="3200400" lvl="6" indent="-317500" algn="l">
              <a:lnSpc>
                <a:spcPct val="115000"/>
              </a:lnSpc>
              <a:spcBef>
                <a:spcPts val="1600"/>
              </a:spcBef>
              <a:spcAft>
                <a:spcPts val="0"/>
              </a:spcAft>
              <a:buClr>
                <a:schemeClr val="lt1"/>
              </a:buClr>
              <a:buSzPts val="1400"/>
              <a:buChar char="●"/>
              <a:defRPr>
                <a:solidFill>
                  <a:schemeClr val="lt1"/>
                </a:solidFill>
              </a:defRPr>
            </a:lvl7pPr>
            <a:lvl8pPr marL="3657600" lvl="7" indent="-317500" algn="l">
              <a:lnSpc>
                <a:spcPct val="115000"/>
              </a:lnSpc>
              <a:spcBef>
                <a:spcPts val="1600"/>
              </a:spcBef>
              <a:spcAft>
                <a:spcPts val="0"/>
              </a:spcAft>
              <a:buClr>
                <a:schemeClr val="lt1"/>
              </a:buClr>
              <a:buSzPts val="1400"/>
              <a:buChar char="○"/>
              <a:defRPr>
                <a:solidFill>
                  <a:schemeClr val="lt1"/>
                </a:solidFill>
              </a:defRPr>
            </a:lvl8pPr>
            <a:lvl9pPr marL="4114800" lvl="8" indent="-317500" algn="l">
              <a:lnSpc>
                <a:spcPct val="115000"/>
              </a:lnSpc>
              <a:spcBef>
                <a:spcPts val="1600"/>
              </a:spcBef>
              <a:spcAft>
                <a:spcPts val="1600"/>
              </a:spcAft>
              <a:buClr>
                <a:schemeClr val="lt1"/>
              </a:buClr>
              <a:buSzPts val="1400"/>
              <a:buChar char="■"/>
              <a:defRPr>
                <a:solidFill>
                  <a:schemeClr val="lt1"/>
                </a:solidFill>
              </a:defRPr>
            </a:lvl9pPr>
          </a:lstStyle>
          <a:p>
            <a:endParaRPr/>
          </a:p>
        </p:txBody>
      </p:sp>
      <p:sp>
        <p:nvSpPr>
          <p:cNvPr id="28" name="Google Shape;28;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9"/>
        <p:cNvGrpSpPr/>
        <p:nvPr/>
      </p:nvGrpSpPr>
      <p:grpSpPr>
        <a:xfrm>
          <a:off x="0" y="0"/>
          <a:ext cx="0" cy="0"/>
          <a:chOff x="0" y="0"/>
          <a:chExt cx="0" cy="0"/>
        </a:xfrm>
      </p:grpSpPr>
      <p:sp>
        <p:nvSpPr>
          <p:cNvPr id="30" name="Google Shape;30;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31"/>
        <p:cNvGrpSpPr/>
        <p:nvPr/>
      </p:nvGrpSpPr>
      <p:grpSpPr>
        <a:xfrm>
          <a:off x="0" y="0"/>
          <a:ext cx="0" cy="0"/>
          <a:chOff x="0" y="0"/>
          <a:chExt cx="0" cy="0"/>
        </a:xfrm>
      </p:grpSpPr>
      <p:cxnSp>
        <p:nvCxnSpPr>
          <p:cNvPr id="32" name="Google Shape;32;p19"/>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33" name="Google Shape;33;p19"/>
          <p:cNvSpPr txBox="1">
            <a:spLocks noGrp="1"/>
          </p:cNvSpPr>
          <p:nvPr>
            <p:ph type="ctrTitle"/>
          </p:nvPr>
        </p:nvSpPr>
        <p:spPr>
          <a:xfrm>
            <a:off x="510450" y="1257300"/>
            <a:ext cx="8123100" cy="15885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lt1"/>
              </a:buClr>
              <a:buSzPts val="4800"/>
              <a:buNone/>
              <a:defRPr sz="4800">
                <a:solidFill>
                  <a:schemeClr val="lt1"/>
                </a:solidFill>
              </a:defRPr>
            </a:lvl1pPr>
            <a:lvl2pPr lvl="1" algn="l">
              <a:lnSpc>
                <a:spcPct val="100000"/>
              </a:lnSpc>
              <a:spcBef>
                <a:spcPts val="0"/>
              </a:spcBef>
              <a:spcAft>
                <a:spcPts val="0"/>
              </a:spcAft>
              <a:buClr>
                <a:schemeClr val="lt1"/>
              </a:buClr>
              <a:buSzPts val="4800"/>
              <a:buNone/>
              <a:defRPr sz="4800">
                <a:solidFill>
                  <a:schemeClr val="lt1"/>
                </a:solidFill>
              </a:defRPr>
            </a:lvl2pPr>
            <a:lvl3pPr lvl="2" algn="l">
              <a:lnSpc>
                <a:spcPct val="100000"/>
              </a:lnSpc>
              <a:spcBef>
                <a:spcPts val="0"/>
              </a:spcBef>
              <a:spcAft>
                <a:spcPts val="0"/>
              </a:spcAft>
              <a:buClr>
                <a:schemeClr val="lt1"/>
              </a:buClr>
              <a:buSzPts val="4800"/>
              <a:buNone/>
              <a:defRPr sz="4800">
                <a:solidFill>
                  <a:schemeClr val="lt1"/>
                </a:solidFill>
              </a:defRPr>
            </a:lvl3pPr>
            <a:lvl4pPr lvl="3" algn="l">
              <a:lnSpc>
                <a:spcPct val="100000"/>
              </a:lnSpc>
              <a:spcBef>
                <a:spcPts val="0"/>
              </a:spcBef>
              <a:spcAft>
                <a:spcPts val="0"/>
              </a:spcAft>
              <a:buClr>
                <a:schemeClr val="lt1"/>
              </a:buClr>
              <a:buSzPts val="4800"/>
              <a:buNone/>
              <a:defRPr sz="4800">
                <a:solidFill>
                  <a:schemeClr val="lt1"/>
                </a:solidFill>
              </a:defRPr>
            </a:lvl4pPr>
            <a:lvl5pPr lvl="4" algn="l">
              <a:lnSpc>
                <a:spcPct val="100000"/>
              </a:lnSpc>
              <a:spcBef>
                <a:spcPts val="0"/>
              </a:spcBef>
              <a:spcAft>
                <a:spcPts val="0"/>
              </a:spcAft>
              <a:buClr>
                <a:schemeClr val="lt1"/>
              </a:buClr>
              <a:buSzPts val="4800"/>
              <a:buNone/>
              <a:defRPr sz="4800">
                <a:solidFill>
                  <a:schemeClr val="lt1"/>
                </a:solidFill>
              </a:defRPr>
            </a:lvl5pPr>
            <a:lvl6pPr lvl="5" algn="l">
              <a:lnSpc>
                <a:spcPct val="100000"/>
              </a:lnSpc>
              <a:spcBef>
                <a:spcPts val="0"/>
              </a:spcBef>
              <a:spcAft>
                <a:spcPts val="0"/>
              </a:spcAft>
              <a:buClr>
                <a:schemeClr val="lt1"/>
              </a:buClr>
              <a:buSzPts val="4800"/>
              <a:buNone/>
              <a:defRPr sz="4800">
                <a:solidFill>
                  <a:schemeClr val="lt1"/>
                </a:solidFill>
              </a:defRPr>
            </a:lvl6pPr>
            <a:lvl7pPr lvl="6" algn="l">
              <a:lnSpc>
                <a:spcPct val="100000"/>
              </a:lnSpc>
              <a:spcBef>
                <a:spcPts val="0"/>
              </a:spcBef>
              <a:spcAft>
                <a:spcPts val="0"/>
              </a:spcAft>
              <a:buClr>
                <a:schemeClr val="lt1"/>
              </a:buClr>
              <a:buSzPts val="4800"/>
              <a:buNone/>
              <a:defRPr sz="4800">
                <a:solidFill>
                  <a:schemeClr val="lt1"/>
                </a:solidFill>
              </a:defRPr>
            </a:lvl7pPr>
            <a:lvl8pPr lvl="7" algn="l">
              <a:lnSpc>
                <a:spcPct val="100000"/>
              </a:lnSpc>
              <a:spcBef>
                <a:spcPts val="0"/>
              </a:spcBef>
              <a:spcAft>
                <a:spcPts val="0"/>
              </a:spcAft>
              <a:buClr>
                <a:schemeClr val="lt1"/>
              </a:buClr>
              <a:buSzPts val="4800"/>
              <a:buNone/>
              <a:defRPr sz="4800">
                <a:solidFill>
                  <a:schemeClr val="lt1"/>
                </a:solidFill>
              </a:defRPr>
            </a:lvl8pPr>
            <a:lvl9pPr lvl="8" algn="l">
              <a:lnSpc>
                <a:spcPct val="100000"/>
              </a:lnSpc>
              <a:spcBef>
                <a:spcPts val="0"/>
              </a:spcBef>
              <a:spcAft>
                <a:spcPts val="0"/>
              </a:spcAft>
              <a:buClr>
                <a:schemeClr val="lt1"/>
              </a:buClr>
              <a:buSzPts val="4800"/>
              <a:buNone/>
              <a:defRPr sz="4800">
                <a:solidFill>
                  <a:schemeClr val="lt1"/>
                </a:solidFill>
              </a:defRPr>
            </a:lvl9pPr>
          </a:lstStyle>
          <a:p>
            <a:endParaRPr/>
          </a:p>
        </p:txBody>
      </p:sp>
      <p:sp>
        <p:nvSpPr>
          <p:cNvPr id="34" name="Google Shape;34;p19"/>
          <p:cNvSpPr txBox="1">
            <a:spLocks noGrp="1"/>
          </p:cNvSpPr>
          <p:nvPr>
            <p:ph type="subTitle" idx="1"/>
          </p:nvPr>
        </p:nvSpPr>
        <p:spPr>
          <a:xfrm>
            <a:off x="510450" y="3182313"/>
            <a:ext cx="8123100" cy="6300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Clr>
                <a:schemeClr val="lt1"/>
              </a:buClr>
              <a:buSzPts val="2400"/>
              <a:buNone/>
              <a:defRPr sz="2400">
                <a:solidFill>
                  <a:schemeClr val="lt1"/>
                </a:solidFill>
              </a:defRPr>
            </a:lvl1pPr>
            <a:lvl2pPr lvl="1" algn="l">
              <a:lnSpc>
                <a:spcPct val="100000"/>
              </a:lnSpc>
              <a:spcBef>
                <a:spcPts val="0"/>
              </a:spcBef>
              <a:spcAft>
                <a:spcPts val="0"/>
              </a:spcAft>
              <a:buClr>
                <a:schemeClr val="lt1"/>
              </a:buClr>
              <a:buSzPts val="2400"/>
              <a:buNone/>
              <a:defRPr sz="2400">
                <a:solidFill>
                  <a:schemeClr val="lt1"/>
                </a:solidFill>
              </a:defRPr>
            </a:lvl2pPr>
            <a:lvl3pPr lvl="2" algn="l">
              <a:lnSpc>
                <a:spcPct val="100000"/>
              </a:lnSpc>
              <a:spcBef>
                <a:spcPts val="0"/>
              </a:spcBef>
              <a:spcAft>
                <a:spcPts val="0"/>
              </a:spcAft>
              <a:buClr>
                <a:schemeClr val="lt1"/>
              </a:buClr>
              <a:buSzPts val="2400"/>
              <a:buNone/>
              <a:defRPr sz="2400">
                <a:solidFill>
                  <a:schemeClr val="lt1"/>
                </a:solidFill>
              </a:defRPr>
            </a:lvl3pPr>
            <a:lvl4pPr lvl="3" algn="l">
              <a:lnSpc>
                <a:spcPct val="100000"/>
              </a:lnSpc>
              <a:spcBef>
                <a:spcPts val="0"/>
              </a:spcBef>
              <a:spcAft>
                <a:spcPts val="0"/>
              </a:spcAft>
              <a:buClr>
                <a:schemeClr val="lt1"/>
              </a:buClr>
              <a:buSzPts val="2400"/>
              <a:buNone/>
              <a:defRPr sz="2400">
                <a:solidFill>
                  <a:schemeClr val="lt1"/>
                </a:solidFill>
              </a:defRPr>
            </a:lvl4pPr>
            <a:lvl5pPr lvl="4" algn="l">
              <a:lnSpc>
                <a:spcPct val="100000"/>
              </a:lnSpc>
              <a:spcBef>
                <a:spcPts val="0"/>
              </a:spcBef>
              <a:spcAft>
                <a:spcPts val="0"/>
              </a:spcAft>
              <a:buClr>
                <a:schemeClr val="lt1"/>
              </a:buClr>
              <a:buSzPts val="2400"/>
              <a:buNone/>
              <a:defRPr sz="2400">
                <a:solidFill>
                  <a:schemeClr val="lt1"/>
                </a:solidFill>
              </a:defRPr>
            </a:lvl5pPr>
            <a:lvl6pPr lvl="5" algn="l">
              <a:lnSpc>
                <a:spcPct val="100000"/>
              </a:lnSpc>
              <a:spcBef>
                <a:spcPts val="0"/>
              </a:spcBef>
              <a:spcAft>
                <a:spcPts val="0"/>
              </a:spcAft>
              <a:buClr>
                <a:schemeClr val="lt1"/>
              </a:buClr>
              <a:buSzPts val="2400"/>
              <a:buNone/>
              <a:defRPr sz="2400">
                <a:solidFill>
                  <a:schemeClr val="lt1"/>
                </a:solidFill>
              </a:defRPr>
            </a:lvl6pPr>
            <a:lvl7pPr lvl="6" algn="l">
              <a:lnSpc>
                <a:spcPct val="100000"/>
              </a:lnSpc>
              <a:spcBef>
                <a:spcPts val="0"/>
              </a:spcBef>
              <a:spcAft>
                <a:spcPts val="0"/>
              </a:spcAft>
              <a:buClr>
                <a:schemeClr val="lt1"/>
              </a:buClr>
              <a:buSzPts val="2400"/>
              <a:buNone/>
              <a:defRPr sz="2400">
                <a:solidFill>
                  <a:schemeClr val="lt1"/>
                </a:solidFill>
              </a:defRPr>
            </a:lvl7pPr>
            <a:lvl8pPr lvl="7" algn="l">
              <a:lnSpc>
                <a:spcPct val="100000"/>
              </a:lnSpc>
              <a:spcBef>
                <a:spcPts val="0"/>
              </a:spcBef>
              <a:spcAft>
                <a:spcPts val="0"/>
              </a:spcAft>
              <a:buClr>
                <a:schemeClr val="lt1"/>
              </a:buClr>
              <a:buSzPts val="2400"/>
              <a:buNone/>
              <a:defRPr sz="2400">
                <a:solidFill>
                  <a:schemeClr val="lt1"/>
                </a:solidFill>
              </a:defRPr>
            </a:lvl8pPr>
            <a:lvl9pPr lvl="8" algn="l">
              <a:lnSpc>
                <a:spcPct val="100000"/>
              </a:lnSpc>
              <a:spcBef>
                <a:spcPts val="0"/>
              </a:spcBef>
              <a:spcAft>
                <a:spcPts val="0"/>
              </a:spcAft>
              <a:buClr>
                <a:schemeClr val="lt1"/>
              </a:buClr>
              <a:buSzPts val="2400"/>
              <a:buNone/>
              <a:defRPr sz="2400">
                <a:solidFill>
                  <a:schemeClr val="lt1"/>
                </a:solidFill>
              </a:defRPr>
            </a:lvl9pPr>
          </a:lstStyle>
          <a:p>
            <a:endParaRPr/>
          </a:p>
        </p:txBody>
      </p:sp>
      <p:sp>
        <p:nvSpPr>
          <p:cNvPr id="35" name="Google Shape;35;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36"/>
        <p:cNvGrpSpPr/>
        <p:nvPr/>
      </p:nvGrpSpPr>
      <p:grpSpPr>
        <a:xfrm>
          <a:off x="0" y="0"/>
          <a:ext cx="0" cy="0"/>
          <a:chOff x="0" y="0"/>
          <a:chExt cx="0" cy="0"/>
        </a:xfrm>
      </p:grpSpPr>
      <p:cxnSp>
        <p:nvCxnSpPr>
          <p:cNvPr id="37" name="Google Shape;37;p20"/>
          <p:cNvCxnSpPr/>
          <p:nvPr/>
        </p:nvCxnSpPr>
        <p:spPr>
          <a:xfrm>
            <a:off x="0" y="2998150"/>
            <a:ext cx="9144000" cy="0"/>
          </a:xfrm>
          <a:prstGeom prst="straightConnector1">
            <a:avLst/>
          </a:prstGeom>
          <a:noFill/>
          <a:ln w="19050" cap="flat" cmpd="sng">
            <a:solidFill>
              <a:schemeClr val="lt2"/>
            </a:solidFill>
            <a:prstDash val="solid"/>
            <a:round/>
            <a:headEnd type="none" w="sm" len="sm"/>
            <a:tailEnd type="none" w="sm" len="sm"/>
          </a:ln>
        </p:spPr>
      </p:cxnSp>
      <p:sp>
        <p:nvSpPr>
          <p:cNvPr id="38" name="Google Shape;38;p20"/>
          <p:cNvSpPr txBox="1">
            <a:spLocks noGrp="1"/>
          </p:cNvSpPr>
          <p:nvPr>
            <p:ph type="title"/>
          </p:nvPr>
        </p:nvSpPr>
        <p:spPr>
          <a:xfrm>
            <a:off x="510450" y="2057400"/>
            <a:ext cx="8123100" cy="7788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Clr>
                <a:schemeClr val="lt1"/>
              </a:buClr>
              <a:buSzPts val="3600"/>
              <a:buNone/>
              <a:defRPr sz="3600">
                <a:solidFill>
                  <a:schemeClr val="lt1"/>
                </a:solidFill>
              </a:defRPr>
            </a:lvl1pPr>
            <a:lvl2pPr lvl="1" algn="l">
              <a:lnSpc>
                <a:spcPct val="100000"/>
              </a:lnSpc>
              <a:spcBef>
                <a:spcPts val="0"/>
              </a:spcBef>
              <a:spcAft>
                <a:spcPts val="0"/>
              </a:spcAft>
              <a:buClr>
                <a:schemeClr val="lt1"/>
              </a:buClr>
              <a:buSzPts val="3600"/>
              <a:buNone/>
              <a:defRPr sz="3600">
                <a:solidFill>
                  <a:schemeClr val="lt1"/>
                </a:solidFill>
              </a:defRPr>
            </a:lvl2pPr>
            <a:lvl3pPr lvl="2" algn="l">
              <a:lnSpc>
                <a:spcPct val="100000"/>
              </a:lnSpc>
              <a:spcBef>
                <a:spcPts val="0"/>
              </a:spcBef>
              <a:spcAft>
                <a:spcPts val="0"/>
              </a:spcAft>
              <a:buClr>
                <a:schemeClr val="lt1"/>
              </a:buClr>
              <a:buSzPts val="3600"/>
              <a:buNone/>
              <a:defRPr sz="3600">
                <a:solidFill>
                  <a:schemeClr val="lt1"/>
                </a:solidFill>
              </a:defRPr>
            </a:lvl3pPr>
            <a:lvl4pPr lvl="3" algn="l">
              <a:lnSpc>
                <a:spcPct val="100000"/>
              </a:lnSpc>
              <a:spcBef>
                <a:spcPts val="0"/>
              </a:spcBef>
              <a:spcAft>
                <a:spcPts val="0"/>
              </a:spcAft>
              <a:buClr>
                <a:schemeClr val="lt1"/>
              </a:buClr>
              <a:buSzPts val="3600"/>
              <a:buNone/>
              <a:defRPr sz="3600">
                <a:solidFill>
                  <a:schemeClr val="lt1"/>
                </a:solidFill>
              </a:defRPr>
            </a:lvl4pPr>
            <a:lvl5pPr lvl="4" algn="l">
              <a:lnSpc>
                <a:spcPct val="100000"/>
              </a:lnSpc>
              <a:spcBef>
                <a:spcPts val="0"/>
              </a:spcBef>
              <a:spcAft>
                <a:spcPts val="0"/>
              </a:spcAft>
              <a:buClr>
                <a:schemeClr val="lt1"/>
              </a:buClr>
              <a:buSzPts val="3600"/>
              <a:buNone/>
              <a:defRPr sz="3600">
                <a:solidFill>
                  <a:schemeClr val="lt1"/>
                </a:solidFill>
              </a:defRPr>
            </a:lvl5pPr>
            <a:lvl6pPr lvl="5" algn="l">
              <a:lnSpc>
                <a:spcPct val="100000"/>
              </a:lnSpc>
              <a:spcBef>
                <a:spcPts val="0"/>
              </a:spcBef>
              <a:spcAft>
                <a:spcPts val="0"/>
              </a:spcAft>
              <a:buClr>
                <a:schemeClr val="lt1"/>
              </a:buClr>
              <a:buSzPts val="3600"/>
              <a:buNone/>
              <a:defRPr sz="3600">
                <a:solidFill>
                  <a:schemeClr val="lt1"/>
                </a:solidFill>
              </a:defRPr>
            </a:lvl6pPr>
            <a:lvl7pPr lvl="6" algn="l">
              <a:lnSpc>
                <a:spcPct val="100000"/>
              </a:lnSpc>
              <a:spcBef>
                <a:spcPts val="0"/>
              </a:spcBef>
              <a:spcAft>
                <a:spcPts val="0"/>
              </a:spcAft>
              <a:buClr>
                <a:schemeClr val="lt1"/>
              </a:buClr>
              <a:buSzPts val="3600"/>
              <a:buNone/>
              <a:defRPr sz="3600">
                <a:solidFill>
                  <a:schemeClr val="lt1"/>
                </a:solidFill>
              </a:defRPr>
            </a:lvl7pPr>
            <a:lvl8pPr lvl="7" algn="l">
              <a:lnSpc>
                <a:spcPct val="100000"/>
              </a:lnSpc>
              <a:spcBef>
                <a:spcPts val="0"/>
              </a:spcBef>
              <a:spcAft>
                <a:spcPts val="0"/>
              </a:spcAft>
              <a:buClr>
                <a:schemeClr val="lt1"/>
              </a:buClr>
              <a:buSzPts val="3600"/>
              <a:buNone/>
              <a:defRPr sz="3600">
                <a:solidFill>
                  <a:schemeClr val="lt1"/>
                </a:solidFill>
              </a:defRPr>
            </a:lvl8pPr>
            <a:lvl9pPr lvl="8" algn="l">
              <a:lnSpc>
                <a:spcPct val="100000"/>
              </a:lnSpc>
              <a:spcBef>
                <a:spcPts val="0"/>
              </a:spcBef>
              <a:spcAft>
                <a:spcPts val="0"/>
              </a:spcAft>
              <a:buClr>
                <a:schemeClr val="lt1"/>
              </a:buClr>
              <a:buSzPts val="3600"/>
              <a:buNone/>
              <a:defRPr sz="3600">
                <a:solidFill>
                  <a:schemeClr val="lt1"/>
                </a:solidFill>
              </a:defRPr>
            </a:lvl9pPr>
          </a:lstStyle>
          <a:p>
            <a:endParaRPr/>
          </a:p>
        </p:txBody>
      </p:sp>
      <p:sp>
        <p:nvSpPr>
          <p:cNvPr id="39" name="Google Shape;39;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lt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2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42" name="Google Shape;42;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3"/>
        <p:cNvGrpSpPr/>
        <p:nvPr/>
      </p:nvGrpSpPr>
      <p:grpSpPr>
        <a:xfrm>
          <a:off x="0" y="0"/>
          <a:ext cx="0" cy="0"/>
          <a:chOff x="0" y="0"/>
          <a:chExt cx="0" cy="0"/>
        </a:xfrm>
      </p:grpSpPr>
      <p:sp>
        <p:nvSpPr>
          <p:cNvPr id="44" name="Google Shape;44;p22"/>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45" name="Google Shape;45;p22"/>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46" name="Google Shape;46;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7"/>
        <p:cNvGrpSpPr/>
        <p:nvPr/>
      </p:nvGrpSpPr>
      <p:grpSpPr>
        <a:xfrm>
          <a:off x="0" y="0"/>
          <a:ext cx="0" cy="0"/>
          <a:chOff x="0" y="0"/>
          <a:chExt cx="0" cy="0"/>
        </a:xfrm>
      </p:grpSpPr>
      <p:sp>
        <p:nvSpPr>
          <p:cNvPr id="48" name="Google Shape;48;p23"/>
          <p:cNvSpPr txBox="1">
            <a:spLocks noGrp="1"/>
          </p:cNvSpPr>
          <p:nvPr>
            <p:ph type="body" idx="1"/>
          </p:nvPr>
        </p:nvSpPr>
        <p:spPr>
          <a:xfrm>
            <a:off x="311700" y="4236825"/>
            <a:ext cx="5998800" cy="5988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SzPts val="2100"/>
              <a:buNone/>
              <a:defRPr sz="2100"/>
            </a:lvl1pPr>
          </a:lstStyle>
          <a:p>
            <a:endParaRPr/>
          </a:p>
        </p:txBody>
      </p:sp>
      <p:sp>
        <p:nvSpPr>
          <p:cNvPr id="49" name="Google Shape;49;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0"/>
        <p:cNvGrpSpPr/>
        <p:nvPr/>
      </p:nvGrpSpPr>
      <p:grpSpPr>
        <a:xfrm>
          <a:off x="0" y="0"/>
          <a:ext cx="0" cy="0"/>
          <a:chOff x="0" y="0"/>
          <a:chExt cx="0" cy="0"/>
        </a:xfrm>
      </p:grpSpPr>
      <p:sp>
        <p:nvSpPr>
          <p:cNvPr id="51" name="Google Shape;51;p2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52" name="Google Shape;52;p24"/>
          <p:cNvSpPr txBox="1">
            <a:spLocks noGrp="1"/>
          </p:cNvSpPr>
          <p:nvPr>
            <p:ph type="title" hasCustomPrompt="1"/>
          </p:nvPr>
        </p:nvSpPr>
        <p:spPr>
          <a:xfrm>
            <a:off x="311700" y="991475"/>
            <a:ext cx="8520600" cy="19179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14000"/>
              <a:buNone/>
              <a:defRPr sz="14000" b="1"/>
            </a:lvl1pPr>
            <a:lvl2pPr lvl="1" algn="ctr">
              <a:lnSpc>
                <a:spcPct val="100000"/>
              </a:lnSpc>
              <a:spcBef>
                <a:spcPts val="0"/>
              </a:spcBef>
              <a:spcAft>
                <a:spcPts val="0"/>
              </a:spcAft>
              <a:buSzPts val="14000"/>
              <a:buNone/>
              <a:defRPr sz="14000" b="1"/>
            </a:lvl2pPr>
            <a:lvl3pPr lvl="2" algn="ctr">
              <a:lnSpc>
                <a:spcPct val="100000"/>
              </a:lnSpc>
              <a:spcBef>
                <a:spcPts val="0"/>
              </a:spcBef>
              <a:spcAft>
                <a:spcPts val="0"/>
              </a:spcAft>
              <a:buSzPts val="14000"/>
              <a:buNone/>
              <a:defRPr sz="14000" b="1"/>
            </a:lvl3pPr>
            <a:lvl4pPr lvl="3" algn="ctr">
              <a:lnSpc>
                <a:spcPct val="100000"/>
              </a:lnSpc>
              <a:spcBef>
                <a:spcPts val="0"/>
              </a:spcBef>
              <a:spcAft>
                <a:spcPts val="0"/>
              </a:spcAft>
              <a:buSzPts val="14000"/>
              <a:buNone/>
              <a:defRPr sz="14000" b="1"/>
            </a:lvl4pPr>
            <a:lvl5pPr lvl="4" algn="ctr">
              <a:lnSpc>
                <a:spcPct val="100000"/>
              </a:lnSpc>
              <a:spcBef>
                <a:spcPts val="0"/>
              </a:spcBef>
              <a:spcAft>
                <a:spcPts val="0"/>
              </a:spcAft>
              <a:buSzPts val="14000"/>
              <a:buNone/>
              <a:defRPr sz="14000" b="1"/>
            </a:lvl5pPr>
            <a:lvl6pPr lvl="5" algn="ctr">
              <a:lnSpc>
                <a:spcPct val="100000"/>
              </a:lnSpc>
              <a:spcBef>
                <a:spcPts val="0"/>
              </a:spcBef>
              <a:spcAft>
                <a:spcPts val="0"/>
              </a:spcAft>
              <a:buSzPts val="14000"/>
              <a:buNone/>
              <a:defRPr sz="14000" b="1"/>
            </a:lvl6pPr>
            <a:lvl7pPr lvl="6" algn="ctr">
              <a:lnSpc>
                <a:spcPct val="100000"/>
              </a:lnSpc>
              <a:spcBef>
                <a:spcPts val="0"/>
              </a:spcBef>
              <a:spcAft>
                <a:spcPts val="0"/>
              </a:spcAft>
              <a:buSzPts val="14000"/>
              <a:buNone/>
              <a:defRPr sz="14000" b="1"/>
            </a:lvl7pPr>
            <a:lvl8pPr lvl="7" algn="ctr">
              <a:lnSpc>
                <a:spcPct val="100000"/>
              </a:lnSpc>
              <a:spcBef>
                <a:spcPts val="0"/>
              </a:spcBef>
              <a:spcAft>
                <a:spcPts val="0"/>
              </a:spcAft>
              <a:buSzPts val="14000"/>
              <a:buNone/>
              <a:defRPr sz="14000" b="1"/>
            </a:lvl8pPr>
            <a:lvl9pPr lvl="8" algn="ctr">
              <a:lnSpc>
                <a:spcPct val="100000"/>
              </a:lnSpc>
              <a:spcBef>
                <a:spcPts val="0"/>
              </a:spcBef>
              <a:spcAft>
                <a:spcPts val="0"/>
              </a:spcAft>
              <a:buSzPts val="14000"/>
              <a:buNone/>
              <a:defRPr sz="14000" b="1"/>
            </a:lvl9pPr>
          </a:lstStyle>
          <a:p>
            <a:r>
              <a:t>xx%</a:t>
            </a:r>
          </a:p>
        </p:txBody>
      </p:sp>
      <p:sp>
        <p:nvSpPr>
          <p:cNvPr id="53" name="Google Shape;53;p24"/>
          <p:cNvSpPr txBox="1">
            <a:spLocks noGrp="1"/>
          </p:cNvSpPr>
          <p:nvPr>
            <p:ph type="body" idx="1"/>
          </p:nvPr>
        </p:nvSpPr>
        <p:spPr>
          <a:xfrm>
            <a:off x="311700" y="3071300"/>
            <a:ext cx="8520600" cy="901800"/>
          </a:xfrm>
          <a:prstGeom prst="rect">
            <a:avLst/>
          </a:prstGeom>
          <a:noFill/>
          <a:ln>
            <a:noFill/>
          </a:ln>
        </p:spPr>
        <p:txBody>
          <a:bodyPr spcFirstLastPara="1" wrap="square" lIns="91425" tIns="91425" rIns="91425" bIns="91425" anchor="t" anchorCtr="0">
            <a:no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a:endParaRPr/>
          </a:p>
        </p:txBody>
      </p:sp>
      <p:sp>
        <p:nvSpPr>
          <p:cNvPr id="54" name="Google Shape;54;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59"/>
        <p:cNvGrpSpPr/>
        <p:nvPr/>
      </p:nvGrpSpPr>
      <p:grpSpPr>
        <a:xfrm>
          <a:off x="0" y="0"/>
          <a:ext cx="0" cy="0"/>
          <a:chOff x="0" y="0"/>
          <a:chExt cx="0" cy="0"/>
        </a:xfrm>
      </p:grpSpPr>
      <p:sp>
        <p:nvSpPr>
          <p:cNvPr id="60" name="Google Shape;60;p26"/>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61" name="Google Shape;61;p26"/>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62" name="Google Shape;62;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63"/>
        <p:cNvGrpSpPr/>
        <p:nvPr/>
      </p:nvGrpSpPr>
      <p:grpSpPr>
        <a:xfrm>
          <a:off x="0" y="0"/>
          <a:ext cx="0" cy="0"/>
          <a:chOff x="0" y="0"/>
          <a:chExt cx="0" cy="0"/>
        </a:xfrm>
      </p:grpSpPr>
      <p:sp>
        <p:nvSpPr>
          <p:cNvPr id="64" name="Google Shape;64;p27"/>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65" name="Google Shape;65;p2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66"/>
        <p:cNvGrpSpPr/>
        <p:nvPr/>
      </p:nvGrpSpPr>
      <p:grpSpPr>
        <a:xfrm>
          <a:off x="0" y="0"/>
          <a:ext cx="0" cy="0"/>
          <a:chOff x="0" y="0"/>
          <a:chExt cx="0" cy="0"/>
        </a:xfrm>
      </p:grpSpPr>
      <p:sp>
        <p:nvSpPr>
          <p:cNvPr id="67" name="Google Shape;67;p2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68" name="Google Shape;68;p28"/>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69" name="Google Shape;69;p2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70"/>
        <p:cNvGrpSpPr/>
        <p:nvPr/>
      </p:nvGrpSpPr>
      <p:grpSpPr>
        <a:xfrm>
          <a:off x="0" y="0"/>
          <a:ext cx="0" cy="0"/>
          <a:chOff x="0" y="0"/>
          <a:chExt cx="0" cy="0"/>
        </a:xfrm>
      </p:grpSpPr>
      <p:sp>
        <p:nvSpPr>
          <p:cNvPr id="71" name="Google Shape;71;p2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72" name="Google Shape;72;p29"/>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73" name="Google Shape;73;p29"/>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74" name="Google Shape;74;p2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5"/>
        <p:cNvGrpSpPr/>
        <p:nvPr/>
      </p:nvGrpSpPr>
      <p:grpSpPr>
        <a:xfrm>
          <a:off x="0" y="0"/>
          <a:ext cx="0" cy="0"/>
          <a:chOff x="0" y="0"/>
          <a:chExt cx="0" cy="0"/>
        </a:xfrm>
      </p:grpSpPr>
      <p:sp>
        <p:nvSpPr>
          <p:cNvPr id="76" name="Google Shape;76;p3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77" name="Google Shape;77;p3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8"/>
        <p:cNvGrpSpPr/>
        <p:nvPr/>
      </p:nvGrpSpPr>
      <p:grpSpPr>
        <a:xfrm>
          <a:off x="0" y="0"/>
          <a:ext cx="0" cy="0"/>
          <a:chOff x="0" y="0"/>
          <a:chExt cx="0" cy="0"/>
        </a:xfrm>
      </p:grpSpPr>
      <p:sp>
        <p:nvSpPr>
          <p:cNvPr id="79" name="Google Shape;79;p31"/>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80" name="Google Shape;80;p31"/>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1600"/>
              </a:spcBef>
              <a:spcAft>
                <a:spcPts val="0"/>
              </a:spcAft>
              <a:buSzPts val="1200"/>
              <a:buChar char="○"/>
              <a:defRPr sz="1200"/>
            </a:lvl2pPr>
            <a:lvl3pPr marL="1371600" lvl="2" indent="-304800" algn="l">
              <a:lnSpc>
                <a:spcPct val="115000"/>
              </a:lnSpc>
              <a:spcBef>
                <a:spcPts val="1600"/>
              </a:spcBef>
              <a:spcAft>
                <a:spcPts val="0"/>
              </a:spcAft>
              <a:buSzPts val="1200"/>
              <a:buChar char="■"/>
              <a:defRPr sz="1200"/>
            </a:lvl3pPr>
            <a:lvl4pPr marL="1828800" lvl="3" indent="-304800" algn="l">
              <a:lnSpc>
                <a:spcPct val="115000"/>
              </a:lnSpc>
              <a:spcBef>
                <a:spcPts val="1600"/>
              </a:spcBef>
              <a:spcAft>
                <a:spcPts val="0"/>
              </a:spcAft>
              <a:buSzPts val="1200"/>
              <a:buChar char="●"/>
              <a:defRPr sz="1200"/>
            </a:lvl4pPr>
            <a:lvl5pPr marL="2286000" lvl="4" indent="-304800" algn="l">
              <a:lnSpc>
                <a:spcPct val="115000"/>
              </a:lnSpc>
              <a:spcBef>
                <a:spcPts val="1600"/>
              </a:spcBef>
              <a:spcAft>
                <a:spcPts val="0"/>
              </a:spcAft>
              <a:buSzPts val="1200"/>
              <a:buChar char="○"/>
              <a:defRPr sz="1200"/>
            </a:lvl5pPr>
            <a:lvl6pPr marL="2743200" lvl="5" indent="-304800" algn="l">
              <a:lnSpc>
                <a:spcPct val="115000"/>
              </a:lnSpc>
              <a:spcBef>
                <a:spcPts val="1600"/>
              </a:spcBef>
              <a:spcAft>
                <a:spcPts val="0"/>
              </a:spcAft>
              <a:buSzPts val="1200"/>
              <a:buChar char="■"/>
              <a:defRPr sz="1200"/>
            </a:lvl6pPr>
            <a:lvl7pPr marL="3200400" lvl="6" indent="-304800" algn="l">
              <a:lnSpc>
                <a:spcPct val="115000"/>
              </a:lnSpc>
              <a:spcBef>
                <a:spcPts val="1600"/>
              </a:spcBef>
              <a:spcAft>
                <a:spcPts val="0"/>
              </a:spcAft>
              <a:buSzPts val="1200"/>
              <a:buChar char="●"/>
              <a:defRPr sz="1200"/>
            </a:lvl7pPr>
            <a:lvl8pPr marL="3657600" lvl="7" indent="-304800" algn="l">
              <a:lnSpc>
                <a:spcPct val="115000"/>
              </a:lnSpc>
              <a:spcBef>
                <a:spcPts val="1600"/>
              </a:spcBef>
              <a:spcAft>
                <a:spcPts val="0"/>
              </a:spcAft>
              <a:buSzPts val="1200"/>
              <a:buChar char="○"/>
              <a:defRPr sz="1200"/>
            </a:lvl8pPr>
            <a:lvl9pPr marL="4114800" lvl="8" indent="-304800" algn="l">
              <a:lnSpc>
                <a:spcPct val="115000"/>
              </a:lnSpc>
              <a:spcBef>
                <a:spcPts val="1600"/>
              </a:spcBef>
              <a:spcAft>
                <a:spcPts val="1600"/>
              </a:spcAft>
              <a:buSzPts val="1200"/>
              <a:buChar char="■"/>
              <a:defRPr sz="1200"/>
            </a:lvl9pPr>
          </a:lstStyle>
          <a:p>
            <a:endParaRPr/>
          </a:p>
        </p:txBody>
      </p:sp>
      <p:sp>
        <p:nvSpPr>
          <p:cNvPr id="81" name="Google Shape;81;p3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2"/>
        <p:cNvGrpSpPr/>
        <p:nvPr/>
      </p:nvGrpSpPr>
      <p:grpSpPr>
        <a:xfrm>
          <a:off x="0" y="0"/>
          <a:ext cx="0" cy="0"/>
          <a:chOff x="0" y="0"/>
          <a:chExt cx="0" cy="0"/>
        </a:xfrm>
      </p:grpSpPr>
      <p:sp>
        <p:nvSpPr>
          <p:cNvPr id="83" name="Google Shape;83;p32"/>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84" name="Google Shape;84;p3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85"/>
        <p:cNvGrpSpPr/>
        <p:nvPr/>
      </p:nvGrpSpPr>
      <p:grpSpPr>
        <a:xfrm>
          <a:off x="0" y="0"/>
          <a:ext cx="0" cy="0"/>
          <a:chOff x="0" y="0"/>
          <a:chExt cx="0" cy="0"/>
        </a:xfrm>
      </p:grpSpPr>
      <p:sp>
        <p:nvSpPr>
          <p:cNvPr id="86" name="Google Shape;86;p33"/>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87" name="Google Shape;87;p33"/>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88" name="Google Shape;88;p33"/>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89" name="Google Shape;89;p33"/>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1600"/>
              </a:spcBef>
              <a:spcAft>
                <a:spcPts val="0"/>
              </a:spcAft>
              <a:buSzPts val="1400"/>
              <a:buChar char="○"/>
              <a:defRPr/>
            </a:lvl2pPr>
            <a:lvl3pPr marL="1371600" lvl="2" indent="-317500" algn="l">
              <a:lnSpc>
                <a:spcPct val="115000"/>
              </a:lnSpc>
              <a:spcBef>
                <a:spcPts val="1600"/>
              </a:spcBef>
              <a:spcAft>
                <a:spcPts val="0"/>
              </a:spcAft>
              <a:buSzPts val="1400"/>
              <a:buChar char="■"/>
              <a:defRPr/>
            </a:lvl3pPr>
            <a:lvl4pPr marL="1828800" lvl="3" indent="-317500" algn="l">
              <a:lnSpc>
                <a:spcPct val="115000"/>
              </a:lnSpc>
              <a:spcBef>
                <a:spcPts val="1600"/>
              </a:spcBef>
              <a:spcAft>
                <a:spcPts val="0"/>
              </a:spcAft>
              <a:buSzPts val="1400"/>
              <a:buChar char="●"/>
              <a:defRPr/>
            </a:lvl4pPr>
            <a:lvl5pPr marL="2286000" lvl="4" indent="-317500" algn="l">
              <a:lnSpc>
                <a:spcPct val="115000"/>
              </a:lnSpc>
              <a:spcBef>
                <a:spcPts val="1600"/>
              </a:spcBef>
              <a:spcAft>
                <a:spcPts val="0"/>
              </a:spcAft>
              <a:buSzPts val="1400"/>
              <a:buChar char="○"/>
              <a:defRPr/>
            </a:lvl5pPr>
            <a:lvl6pPr marL="2743200" lvl="5" indent="-317500" algn="l">
              <a:lnSpc>
                <a:spcPct val="115000"/>
              </a:lnSpc>
              <a:spcBef>
                <a:spcPts val="1600"/>
              </a:spcBef>
              <a:spcAft>
                <a:spcPts val="0"/>
              </a:spcAft>
              <a:buSzPts val="1400"/>
              <a:buChar char="■"/>
              <a:defRPr/>
            </a:lvl6pPr>
            <a:lvl7pPr marL="3200400" lvl="6" indent="-317500" algn="l">
              <a:lnSpc>
                <a:spcPct val="115000"/>
              </a:lnSpc>
              <a:spcBef>
                <a:spcPts val="1600"/>
              </a:spcBef>
              <a:spcAft>
                <a:spcPts val="0"/>
              </a:spcAft>
              <a:buSzPts val="1400"/>
              <a:buChar char="●"/>
              <a:defRPr/>
            </a:lvl7pPr>
            <a:lvl8pPr marL="3657600" lvl="7" indent="-317500" algn="l">
              <a:lnSpc>
                <a:spcPct val="115000"/>
              </a:lnSpc>
              <a:spcBef>
                <a:spcPts val="1600"/>
              </a:spcBef>
              <a:spcAft>
                <a:spcPts val="0"/>
              </a:spcAft>
              <a:buSzPts val="1400"/>
              <a:buChar char="○"/>
              <a:defRPr/>
            </a:lvl8pPr>
            <a:lvl9pPr marL="4114800" lvl="8" indent="-317500" algn="l">
              <a:lnSpc>
                <a:spcPct val="115000"/>
              </a:lnSpc>
              <a:spcBef>
                <a:spcPts val="1600"/>
              </a:spcBef>
              <a:spcAft>
                <a:spcPts val="1600"/>
              </a:spcAft>
              <a:buSzPts val="1400"/>
              <a:buChar char="■"/>
              <a:defRPr/>
            </a:lvl9pPr>
          </a:lstStyle>
          <a:p>
            <a:endParaRPr/>
          </a:p>
        </p:txBody>
      </p:sp>
      <p:sp>
        <p:nvSpPr>
          <p:cNvPr id="90" name="Google Shape;90;p3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1"/>
        <p:cNvGrpSpPr/>
        <p:nvPr/>
      </p:nvGrpSpPr>
      <p:grpSpPr>
        <a:xfrm>
          <a:off x="0" y="0"/>
          <a:ext cx="0" cy="0"/>
          <a:chOff x="0" y="0"/>
          <a:chExt cx="0" cy="0"/>
        </a:xfrm>
      </p:grpSpPr>
      <p:sp>
        <p:nvSpPr>
          <p:cNvPr id="92" name="Google Shape;92;p34"/>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Autofit/>
          </a:bodyPr>
          <a:lstStyle>
            <a:lvl1pPr marL="457200" lvl="0" indent="-228600" algn="l">
              <a:lnSpc>
                <a:spcPct val="100000"/>
              </a:lnSpc>
              <a:spcBef>
                <a:spcPts val="0"/>
              </a:spcBef>
              <a:spcAft>
                <a:spcPts val="0"/>
              </a:spcAft>
              <a:buSzPts val="1800"/>
              <a:buNone/>
              <a:defRPr/>
            </a:lvl1pPr>
          </a:lstStyle>
          <a:p>
            <a:endParaRPr/>
          </a:p>
        </p:txBody>
      </p:sp>
      <p:sp>
        <p:nvSpPr>
          <p:cNvPr id="93" name="Google Shape;93;p3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94"/>
        <p:cNvGrpSpPr/>
        <p:nvPr/>
      </p:nvGrpSpPr>
      <p:grpSpPr>
        <a:xfrm>
          <a:off x="0" y="0"/>
          <a:ext cx="0" cy="0"/>
          <a:chOff x="0" y="0"/>
          <a:chExt cx="0" cy="0"/>
        </a:xfrm>
      </p:grpSpPr>
      <p:sp>
        <p:nvSpPr>
          <p:cNvPr id="95" name="Google Shape;95;p35"/>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96" name="Google Shape;96;p35"/>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1600"/>
              </a:spcBef>
              <a:spcAft>
                <a:spcPts val="0"/>
              </a:spcAft>
              <a:buSzPts val="1400"/>
              <a:buChar char="○"/>
              <a:defRPr/>
            </a:lvl2pPr>
            <a:lvl3pPr marL="1371600" lvl="2" indent="-317500" algn="ctr">
              <a:lnSpc>
                <a:spcPct val="115000"/>
              </a:lnSpc>
              <a:spcBef>
                <a:spcPts val="1600"/>
              </a:spcBef>
              <a:spcAft>
                <a:spcPts val="0"/>
              </a:spcAft>
              <a:buSzPts val="1400"/>
              <a:buChar char="■"/>
              <a:defRPr/>
            </a:lvl3pPr>
            <a:lvl4pPr marL="1828800" lvl="3" indent="-317500" algn="ctr">
              <a:lnSpc>
                <a:spcPct val="115000"/>
              </a:lnSpc>
              <a:spcBef>
                <a:spcPts val="1600"/>
              </a:spcBef>
              <a:spcAft>
                <a:spcPts val="0"/>
              </a:spcAft>
              <a:buSzPts val="1400"/>
              <a:buChar char="●"/>
              <a:defRPr/>
            </a:lvl4pPr>
            <a:lvl5pPr marL="2286000" lvl="4" indent="-317500" algn="ctr">
              <a:lnSpc>
                <a:spcPct val="115000"/>
              </a:lnSpc>
              <a:spcBef>
                <a:spcPts val="1600"/>
              </a:spcBef>
              <a:spcAft>
                <a:spcPts val="0"/>
              </a:spcAft>
              <a:buSzPts val="1400"/>
              <a:buChar char="○"/>
              <a:defRPr/>
            </a:lvl5pPr>
            <a:lvl6pPr marL="2743200" lvl="5" indent="-317500" algn="ctr">
              <a:lnSpc>
                <a:spcPct val="115000"/>
              </a:lnSpc>
              <a:spcBef>
                <a:spcPts val="1600"/>
              </a:spcBef>
              <a:spcAft>
                <a:spcPts val="0"/>
              </a:spcAft>
              <a:buSzPts val="1400"/>
              <a:buChar char="■"/>
              <a:defRPr/>
            </a:lvl6pPr>
            <a:lvl7pPr marL="3200400" lvl="6" indent="-317500" algn="ctr">
              <a:lnSpc>
                <a:spcPct val="115000"/>
              </a:lnSpc>
              <a:spcBef>
                <a:spcPts val="1600"/>
              </a:spcBef>
              <a:spcAft>
                <a:spcPts val="0"/>
              </a:spcAft>
              <a:buSzPts val="1400"/>
              <a:buChar char="●"/>
              <a:defRPr/>
            </a:lvl7pPr>
            <a:lvl8pPr marL="3657600" lvl="7" indent="-317500" algn="ctr">
              <a:lnSpc>
                <a:spcPct val="115000"/>
              </a:lnSpc>
              <a:spcBef>
                <a:spcPts val="1600"/>
              </a:spcBef>
              <a:spcAft>
                <a:spcPts val="0"/>
              </a:spcAft>
              <a:buSzPts val="1400"/>
              <a:buChar char="○"/>
              <a:defRPr/>
            </a:lvl8pPr>
            <a:lvl9pPr marL="4114800" lvl="8" indent="-317500" algn="ctr">
              <a:lnSpc>
                <a:spcPct val="115000"/>
              </a:lnSpc>
              <a:spcBef>
                <a:spcPts val="1600"/>
              </a:spcBef>
              <a:spcAft>
                <a:spcPts val="1600"/>
              </a:spcAft>
              <a:buSzPts val="1400"/>
              <a:buChar char="■"/>
              <a:defRPr/>
            </a:lvl9pPr>
          </a:lstStyle>
          <a:p>
            <a:endParaRPr/>
          </a:p>
        </p:txBody>
      </p:sp>
      <p:sp>
        <p:nvSpPr>
          <p:cNvPr id="97" name="Google Shape;97;p3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98"/>
        <p:cNvGrpSpPr/>
        <p:nvPr/>
      </p:nvGrpSpPr>
      <p:grpSpPr>
        <a:xfrm>
          <a:off x="0" y="0"/>
          <a:ext cx="0" cy="0"/>
          <a:chOff x="0" y="0"/>
          <a:chExt cx="0" cy="0"/>
        </a:xfrm>
      </p:grpSpPr>
      <p:sp>
        <p:nvSpPr>
          <p:cNvPr id="99" name="Google Shape;99;p3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 /><Relationship Id="rId3" Type="http://schemas.openxmlformats.org/officeDocument/2006/relationships/slideLayout" Target="../slideLayouts/slideLayout14.xml" /><Relationship Id="rId7" Type="http://schemas.openxmlformats.org/officeDocument/2006/relationships/slideLayout" Target="../slideLayouts/slideLayout18.xml" /><Relationship Id="rId12" Type="http://schemas.openxmlformats.org/officeDocument/2006/relationships/theme" Target="../theme/theme2.xml" /><Relationship Id="rId2" Type="http://schemas.openxmlformats.org/officeDocument/2006/relationships/slideLayout" Target="../slideLayouts/slideLayout13.xml" /><Relationship Id="rId1" Type="http://schemas.openxmlformats.org/officeDocument/2006/relationships/slideLayout" Target="../slideLayouts/slideLayout12.xml" /><Relationship Id="rId6" Type="http://schemas.openxmlformats.org/officeDocument/2006/relationships/slideLayout" Target="../slideLayouts/slideLayout17.xml" /><Relationship Id="rId11" Type="http://schemas.openxmlformats.org/officeDocument/2006/relationships/slideLayout" Target="../slideLayouts/slideLayout22.xml" /><Relationship Id="rId5" Type="http://schemas.openxmlformats.org/officeDocument/2006/relationships/slideLayout" Target="../slideLayouts/slideLayout16.xml" /><Relationship Id="rId10" Type="http://schemas.openxmlformats.org/officeDocument/2006/relationships/slideLayout" Target="../slideLayouts/slideLayout21.xml" /><Relationship Id="rId4" Type="http://schemas.openxmlformats.org/officeDocument/2006/relationships/slideLayout" Target="../slideLayouts/slideLayout15.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pearmint">
    <p:bg>
      <p:bgPr>
        <a:solidFill>
          <a:schemeClr val="lt1"/>
        </a:solidFill>
        <a:effectLst/>
      </p:bgPr>
    </p:bg>
    <p:spTree>
      <p:nvGrpSpPr>
        <p:cNvPr id="1" name="Shape 5"/>
        <p:cNvGrpSpPr/>
        <p:nvPr/>
      </p:nvGrpSpPr>
      <p:grpSpPr>
        <a:xfrm>
          <a:off x="0" y="0"/>
          <a:ext cx="0" cy="0"/>
          <a:chOff x="0" y="0"/>
          <a:chExt cx="0" cy="0"/>
        </a:xfrm>
      </p:grpSpPr>
      <p:sp>
        <p:nvSpPr>
          <p:cNvPr id="6" name="Google Shape;6;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800"/>
              <a:buFont typeface="Proxima Nova"/>
              <a:buNone/>
              <a:defRPr sz="2800" b="0" i="0" u="none" strike="noStrike" cap="none">
                <a:solidFill>
                  <a:schemeClr val="dk1"/>
                </a:solidFill>
                <a:latin typeface="Proxima Nova"/>
                <a:ea typeface="Proxima Nova"/>
                <a:cs typeface="Proxima Nova"/>
                <a:sym typeface="Proxima Nova"/>
              </a:defRPr>
            </a:lvl1pPr>
            <a:lvl2pPr marR="0" lvl="1" algn="l" rtl="0">
              <a:lnSpc>
                <a:spcPct val="100000"/>
              </a:lnSpc>
              <a:spcBef>
                <a:spcPts val="0"/>
              </a:spcBef>
              <a:spcAft>
                <a:spcPts val="0"/>
              </a:spcAft>
              <a:buClr>
                <a:schemeClr val="dk1"/>
              </a:buClr>
              <a:buSzPts val="2800"/>
              <a:buFont typeface="Proxima Nova"/>
              <a:buNone/>
              <a:defRPr sz="2800" b="0" i="0" u="none" strike="noStrike" cap="none">
                <a:solidFill>
                  <a:schemeClr val="dk1"/>
                </a:solidFill>
                <a:latin typeface="Proxima Nova"/>
                <a:ea typeface="Proxima Nova"/>
                <a:cs typeface="Proxima Nova"/>
                <a:sym typeface="Proxima Nova"/>
              </a:defRPr>
            </a:lvl2pPr>
            <a:lvl3pPr marR="0" lvl="2" algn="l" rtl="0">
              <a:lnSpc>
                <a:spcPct val="100000"/>
              </a:lnSpc>
              <a:spcBef>
                <a:spcPts val="0"/>
              </a:spcBef>
              <a:spcAft>
                <a:spcPts val="0"/>
              </a:spcAft>
              <a:buClr>
                <a:schemeClr val="dk1"/>
              </a:buClr>
              <a:buSzPts val="2800"/>
              <a:buFont typeface="Proxima Nova"/>
              <a:buNone/>
              <a:defRPr sz="2800" b="0" i="0" u="none" strike="noStrike" cap="none">
                <a:solidFill>
                  <a:schemeClr val="dk1"/>
                </a:solidFill>
                <a:latin typeface="Proxima Nova"/>
                <a:ea typeface="Proxima Nova"/>
                <a:cs typeface="Proxima Nova"/>
                <a:sym typeface="Proxima Nova"/>
              </a:defRPr>
            </a:lvl3pPr>
            <a:lvl4pPr marR="0" lvl="3" algn="l" rtl="0">
              <a:lnSpc>
                <a:spcPct val="100000"/>
              </a:lnSpc>
              <a:spcBef>
                <a:spcPts val="0"/>
              </a:spcBef>
              <a:spcAft>
                <a:spcPts val="0"/>
              </a:spcAft>
              <a:buClr>
                <a:schemeClr val="dk1"/>
              </a:buClr>
              <a:buSzPts val="2800"/>
              <a:buFont typeface="Proxima Nova"/>
              <a:buNone/>
              <a:defRPr sz="2800" b="0" i="0" u="none" strike="noStrike" cap="none">
                <a:solidFill>
                  <a:schemeClr val="dk1"/>
                </a:solidFill>
                <a:latin typeface="Proxima Nova"/>
                <a:ea typeface="Proxima Nova"/>
                <a:cs typeface="Proxima Nova"/>
                <a:sym typeface="Proxima Nova"/>
              </a:defRPr>
            </a:lvl4pPr>
            <a:lvl5pPr marR="0" lvl="4" algn="l" rtl="0">
              <a:lnSpc>
                <a:spcPct val="100000"/>
              </a:lnSpc>
              <a:spcBef>
                <a:spcPts val="0"/>
              </a:spcBef>
              <a:spcAft>
                <a:spcPts val="0"/>
              </a:spcAft>
              <a:buClr>
                <a:schemeClr val="dk1"/>
              </a:buClr>
              <a:buSzPts val="2800"/>
              <a:buFont typeface="Proxima Nova"/>
              <a:buNone/>
              <a:defRPr sz="2800" b="0" i="0" u="none" strike="noStrike" cap="none">
                <a:solidFill>
                  <a:schemeClr val="dk1"/>
                </a:solidFill>
                <a:latin typeface="Proxima Nova"/>
                <a:ea typeface="Proxima Nova"/>
                <a:cs typeface="Proxima Nova"/>
                <a:sym typeface="Proxima Nova"/>
              </a:defRPr>
            </a:lvl5pPr>
            <a:lvl6pPr marR="0" lvl="5" algn="l" rtl="0">
              <a:lnSpc>
                <a:spcPct val="100000"/>
              </a:lnSpc>
              <a:spcBef>
                <a:spcPts val="0"/>
              </a:spcBef>
              <a:spcAft>
                <a:spcPts val="0"/>
              </a:spcAft>
              <a:buClr>
                <a:schemeClr val="dk1"/>
              </a:buClr>
              <a:buSzPts val="2800"/>
              <a:buFont typeface="Proxima Nova"/>
              <a:buNone/>
              <a:defRPr sz="2800" b="0" i="0" u="none" strike="noStrike" cap="none">
                <a:solidFill>
                  <a:schemeClr val="dk1"/>
                </a:solidFill>
                <a:latin typeface="Proxima Nova"/>
                <a:ea typeface="Proxima Nova"/>
                <a:cs typeface="Proxima Nova"/>
                <a:sym typeface="Proxima Nova"/>
              </a:defRPr>
            </a:lvl6pPr>
            <a:lvl7pPr marR="0" lvl="6" algn="l" rtl="0">
              <a:lnSpc>
                <a:spcPct val="100000"/>
              </a:lnSpc>
              <a:spcBef>
                <a:spcPts val="0"/>
              </a:spcBef>
              <a:spcAft>
                <a:spcPts val="0"/>
              </a:spcAft>
              <a:buClr>
                <a:schemeClr val="dk1"/>
              </a:buClr>
              <a:buSzPts val="2800"/>
              <a:buFont typeface="Proxima Nova"/>
              <a:buNone/>
              <a:defRPr sz="2800" b="0" i="0" u="none" strike="noStrike" cap="none">
                <a:solidFill>
                  <a:schemeClr val="dk1"/>
                </a:solidFill>
                <a:latin typeface="Proxima Nova"/>
                <a:ea typeface="Proxima Nova"/>
                <a:cs typeface="Proxima Nova"/>
                <a:sym typeface="Proxima Nova"/>
              </a:defRPr>
            </a:lvl7pPr>
            <a:lvl8pPr marR="0" lvl="7" algn="l" rtl="0">
              <a:lnSpc>
                <a:spcPct val="100000"/>
              </a:lnSpc>
              <a:spcBef>
                <a:spcPts val="0"/>
              </a:spcBef>
              <a:spcAft>
                <a:spcPts val="0"/>
              </a:spcAft>
              <a:buClr>
                <a:schemeClr val="dk1"/>
              </a:buClr>
              <a:buSzPts val="2800"/>
              <a:buFont typeface="Proxima Nova"/>
              <a:buNone/>
              <a:defRPr sz="2800" b="0" i="0" u="none" strike="noStrike" cap="none">
                <a:solidFill>
                  <a:schemeClr val="dk1"/>
                </a:solidFill>
                <a:latin typeface="Proxima Nova"/>
                <a:ea typeface="Proxima Nova"/>
                <a:cs typeface="Proxima Nova"/>
                <a:sym typeface="Proxima Nova"/>
              </a:defRPr>
            </a:lvl8pPr>
            <a:lvl9pPr marR="0" lvl="8" algn="l" rtl="0">
              <a:lnSpc>
                <a:spcPct val="100000"/>
              </a:lnSpc>
              <a:spcBef>
                <a:spcPts val="0"/>
              </a:spcBef>
              <a:spcAft>
                <a:spcPts val="0"/>
              </a:spcAft>
              <a:buClr>
                <a:schemeClr val="dk1"/>
              </a:buClr>
              <a:buSzPts val="2800"/>
              <a:buFont typeface="Proxima Nova"/>
              <a:buNone/>
              <a:defRPr sz="2800" b="0" i="0" u="none" strike="noStrike" cap="none">
                <a:solidFill>
                  <a:schemeClr val="dk1"/>
                </a:solidFill>
                <a:latin typeface="Proxima Nova"/>
                <a:ea typeface="Proxima Nova"/>
                <a:cs typeface="Proxima Nova"/>
                <a:sym typeface="Proxima Nova"/>
              </a:defRPr>
            </a:lvl9pPr>
          </a:lstStyle>
          <a:p>
            <a:endParaRPr/>
          </a:p>
        </p:txBody>
      </p:sp>
      <p:sp>
        <p:nvSpPr>
          <p:cNvPr id="7" name="Google Shape;7;p1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accent3"/>
              </a:buClr>
              <a:buSzPts val="1800"/>
              <a:buFont typeface="Proxima Nova"/>
              <a:buChar char="●"/>
              <a:defRPr sz="1800" b="0" i="0" u="none" strike="noStrike" cap="none">
                <a:solidFill>
                  <a:schemeClr val="accent3"/>
                </a:solidFill>
                <a:latin typeface="Proxima Nova"/>
                <a:ea typeface="Proxima Nova"/>
                <a:cs typeface="Proxima Nova"/>
                <a:sym typeface="Proxima Nova"/>
              </a:defRPr>
            </a:lvl1pPr>
            <a:lvl2pPr marL="914400" marR="0" lvl="1" indent="-317500" algn="l" rtl="0">
              <a:lnSpc>
                <a:spcPct val="115000"/>
              </a:lnSpc>
              <a:spcBef>
                <a:spcPts val="1600"/>
              </a:spcBef>
              <a:spcAft>
                <a:spcPts val="0"/>
              </a:spcAft>
              <a:buClr>
                <a:schemeClr val="accent3"/>
              </a:buClr>
              <a:buSzPts val="1400"/>
              <a:buFont typeface="Proxima Nova"/>
              <a:buChar char="○"/>
              <a:defRPr sz="1400" b="0" i="0" u="none" strike="noStrike" cap="none">
                <a:solidFill>
                  <a:schemeClr val="accent3"/>
                </a:solidFill>
                <a:latin typeface="Proxima Nova"/>
                <a:ea typeface="Proxima Nova"/>
                <a:cs typeface="Proxima Nova"/>
                <a:sym typeface="Proxima Nova"/>
              </a:defRPr>
            </a:lvl2pPr>
            <a:lvl3pPr marL="1371600" marR="0" lvl="2" indent="-317500" algn="l" rtl="0">
              <a:lnSpc>
                <a:spcPct val="115000"/>
              </a:lnSpc>
              <a:spcBef>
                <a:spcPts val="1600"/>
              </a:spcBef>
              <a:spcAft>
                <a:spcPts val="0"/>
              </a:spcAft>
              <a:buClr>
                <a:schemeClr val="accent3"/>
              </a:buClr>
              <a:buSzPts val="1400"/>
              <a:buFont typeface="Proxima Nova"/>
              <a:buChar char="■"/>
              <a:defRPr sz="1400" b="0" i="0" u="none" strike="noStrike" cap="none">
                <a:solidFill>
                  <a:schemeClr val="accent3"/>
                </a:solidFill>
                <a:latin typeface="Proxima Nova"/>
                <a:ea typeface="Proxima Nova"/>
                <a:cs typeface="Proxima Nova"/>
                <a:sym typeface="Proxima Nova"/>
              </a:defRPr>
            </a:lvl3pPr>
            <a:lvl4pPr marL="1828800" marR="0" lvl="3" indent="-317500" algn="l" rtl="0">
              <a:lnSpc>
                <a:spcPct val="115000"/>
              </a:lnSpc>
              <a:spcBef>
                <a:spcPts val="1600"/>
              </a:spcBef>
              <a:spcAft>
                <a:spcPts val="0"/>
              </a:spcAft>
              <a:buClr>
                <a:schemeClr val="accent3"/>
              </a:buClr>
              <a:buSzPts val="1400"/>
              <a:buFont typeface="Proxima Nova"/>
              <a:buChar char="●"/>
              <a:defRPr sz="1400" b="0" i="0" u="none" strike="noStrike" cap="none">
                <a:solidFill>
                  <a:schemeClr val="accent3"/>
                </a:solidFill>
                <a:latin typeface="Proxima Nova"/>
                <a:ea typeface="Proxima Nova"/>
                <a:cs typeface="Proxima Nova"/>
                <a:sym typeface="Proxima Nova"/>
              </a:defRPr>
            </a:lvl4pPr>
            <a:lvl5pPr marL="2286000" marR="0" lvl="4" indent="-317500" algn="l" rtl="0">
              <a:lnSpc>
                <a:spcPct val="115000"/>
              </a:lnSpc>
              <a:spcBef>
                <a:spcPts val="1600"/>
              </a:spcBef>
              <a:spcAft>
                <a:spcPts val="0"/>
              </a:spcAft>
              <a:buClr>
                <a:schemeClr val="accent3"/>
              </a:buClr>
              <a:buSzPts val="1400"/>
              <a:buFont typeface="Proxima Nova"/>
              <a:buChar char="○"/>
              <a:defRPr sz="1400" b="0" i="0" u="none" strike="noStrike" cap="none">
                <a:solidFill>
                  <a:schemeClr val="accent3"/>
                </a:solidFill>
                <a:latin typeface="Proxima Nova"/>
                <a:ea typeface="Proxima Nova"/>
                <a:cs typeface="Proxima Nova"/>
                <a:sym typeface="Proxima Nova"/>
              </a:defRPr>
            </a:lvl5pPr>
            <a:lvl6pPr marL="2743200" marR="0" lvl="5" indent="-317500" algn="l" rtl="0">
              <a:lnSpc>
                <a:spcPct val="115000"/>
              </a:lnSpc>
              <a:spcBef>
                <a:spcPts val="1600"/>
              </a:spcBef>
              <a:spcAft>
                <a:spcPts val="0"/>
              </a:spcAft>
              <a:buClr>
                <a:schemeClr val="accent3"/>
              </a:buClr>
              <a:buSzPts val="1400"/>
              <a:buFont typeface="Proxima Nova"/>
              <a:buChar char="■"/>
              <a:defRPr sz="1400" b="0" i="0" u="none" strike="noStrike" cap="none">
                <a:solidFill>
                  <a:schemeClr val="accent3"/>
                </a:solidFill>
                <a:latin typeface="Proxima Nova"/>
                <a:ea typeface="Proxima Nova"/>
                <a:cs typeface="Proxima Nova"/>
                <a:sym typeface="Proxima Nova"/>
              </a:defRPr>
            </a:lvl6pPr>
            <a:lvl7pPr marL="3200400" marR="0" lvl="6" indent="-317500" algn="l" rtl="0">
              <a:lnSpc>
                <a:spcPct val="115000"/>
              </a:lnSpc>
              <a:spcBef>
                <a:spcPts val="1600"/>
              </a:spcBef>
              <a:spcAft>
                <a:spcPts val="0"/>
              </a:spcAft>
              <a:buClr>
                <a:schemeClr val="accent3"/>
              </a:buClr>
              <a:buSzPts val="1400"/>
              <a:buFont typeface="Proxima Nova"/>
              <a:buChar char="●"/>
              <a:defRPr sz="1400" b="0" i="0" u="none" strike="noStrike" cap="none">
                <a:solidFill>
                  <a:schemeClr val="accent3"/>
                </a:solidFill>
                <a:latin typeface="Proxima Nova"/>
                <a:ea typeface="Proxima Nova"/>
                <a:cs typeface="Proxima Nova"/>
                <a:sym typeface="Proxima Nova"/>
              </a:defRPr>
            </a:lvl7pPr>
            <a:lvl8pPr marL="3657600" marR="0" lvl="7" indent="-317500" algn="l" rtl="0">
              <a:lnSpc>
                <a:spcPct val="115000"/>
              </a:lnSpc>
              <a:spcBef>
                <a:spcPts val="1600"/>
              </a:spcBef>
              <a:spcAft>
                <a:spcPts val="0"/>
              </a:spcAft>
              <a:buClr>
                <a:schemeClr val="accent3"/>
              </a:buClr>
              <a:buSzPts val="1400"/>
              <a:buFont typeface="Proxima Nova"/>
              <a:buChar char="○"/>
              <a:defRPr sz="1400" b="0" i="0" u="none" strike="noStrike" cap="none">
                <a:solidFill>
                  <a:schemeClr val="accent3"/>
                </a:solidFill>
                <a:latin typeface="Proxima Nova"/>
                <a:ea typeface="Proxima Nova"/>
                <a:cs typeface="Proxima Nova"/>
                <a:sym typeface="Proxima Nova"/>
              </a:defRPr>
            </a:lvl8pPr>
            <a:lvl9pPr marL="4114800" marR="0" lvl="8" indent="-317500" algn="l" rtl="0">
              <a:lnSpc>
                <a:spcPct val="115000"/>
              </a:lnSpc>
              <a:spcBef>
                <a:spcPts val="1600"/>
              </a:spcBef>
              <a:spcAft>
                <a:spcPts val="1600"/>
              </a:spcAft>
              <a:buClr>
                <a:schemeClr val="accent3"/>
              </a:buClr>
              <a:buSzPts val="1400"/>
              <a:buFont typeface="Proxima Nova"/>
              <a:buChar char="■"/>
              <a:defRPr sz="1400" b="0" i="0" u="none" strike="noStrike" cap="none">
                <a:solidFill>
                  <a:schemeClr val="accent3"/>
                </a:solidFill>
                <a:latin typeface="Proxima Nova"/>
                <a:ea typeface="Proxima Nova"/>
                <a:cs typeface="Proxima Nova"/>
                <a:sym typeface="Proxima Nova"/>
              </a:defRPr>
            </a:lvl9pPr>
          </a:lstStyle>
          <a:p>
            <a:endParaRPr/>
          </a:p>
        </p:txBody>
      </p:sp>
      <p:sp>
        <p:nvSpPr>
          <p:cNvPr id="8" name="Google Shape;8;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Proxima Nova"/>
                <a:ea typeface="Proxima Nova"/>
                <a:cs typeface="Proxima Nova"/>
                <a:sym typeface="Proxima Nova"/>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5"/>
        <p:cNvGrpSpPr/>
        <p:nvPr/>
      </p:nvGrpSpPr>
      <p:grpSpPr>
        <a:xfrm>
          <a:off x="0" y="0"/>
          <a:ext cx="0" cy="0"/>
          <a:chOff x="0" y="0"/>
          <a:chExt cx="0" cy="0"/>
        </a:xfrm>
      </p:grpSpPr>
      <p:sp>
        <p:nvSpPr>
          <p:cNvPr id="56" name="Google Shape;56;p2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57" name="Google Shape;57;p2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160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1600"/>
              </a:spcBef>
              <a:spcAft>
                <a:spcPts val="160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58" name="Google Shape;58;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7.xml" /><Relationship Id="rId1" Type="http://schemas.openxmlformats.org/officeDocument/2006/relationships/slideLayout" Target="../slideLayouts/slideLayout4.xml" /></Relationships>
</file>

<file path=ppt/slides/_rels/slide8.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5.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8" Type="http://schemas.openxmlformats.org/officeDocument/2006/relationships/hyperlink" Target="https://www.who.int/data/gho/data/major-themes/health-and-well-being" TargetMode="External" /><Relationship Id="rId3" Type="http://schemas.openxmlformats.org/officeDocument/2006/relationships/hyperlink" Target="https://assets.publishing.service.gov.uk/media/6363d911e90e0705a8c35457/health-and-care-act-2022-summary-and-additional-measures-impact-assessment.pdf" TargetMode="External" /><Relationship Id="rId7" Type="http://schemas.openxmlformats.org/officeDocument/2006/relationships/hyperlink" Target="https://globalgoals.org/goals/3-good-health-and-well-being/" TargetMode="External" /><Relationship Id="rId2" Type="http://schemas.openxmlformats.org/officeDocument/2006/relationships/notesSlide" Target="../notesSlides/notesSlide11.xml" /><Relationship Id="rId1" Type="http://schemas.openxmlformats.org/officeDocument/2006/relationships/slideLayout" Target="../slideLayouts/slideLayout1.xml" /><Relationship Id="rId6" Type="http://schemas.openxmlformats.org/officeDocument/2006/relationships/hyperlink" Target="https://www.england.nhs.uk/wp-content/uploads/2016/04/making-every-contact-count.pdf" TargetMode="External" /><Relationship Id="rId5" Type="http://schemas.openxmlformats.org/officeDocument/2006/relationships/hyperlink" Target="https://www.england.nhs.uk/diabetes/diabetes-prevention/" TargetMode="External" /><Relationship Id="rId4" Type="http://schemas.openxmlformats.org/officeDocument/2006/relationships/hyperlink" Target="https://www.longtermplan.nhs.uk/" TargetMode="External" /><Relationship Id="rId9" Type="http://schemas.openxmlformats.org/officeDocument/2006/relationships/hyperlink" Target="https://www.who.int/activities/promoting-health-in-all-policies-and-intersectoral-action-capacities" TargetMode="External" /></Relationships>
</file>

<file path=ppt/slides/_rels/slide12.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12.xml" /><Relationship Id="rId1" Type="http://schemas.openxmlformats.org/officeDocument/2006/relationships/slideLayout" Target="../slideLayouts/slideLayout5.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1200"/>
              </a:spcAft>
              <a:buSzPts val="2800"/>
              <a:buNone/>
            </a:pPr>
            <a:r>
              <a:rPr lang="en" sz="2000" b="1">
                <a:solidFill>
                  <a:srgbClr val="000000"/>
                </a:solidFill>
                <a:latin typeface="Arial"/>
                <a:ea typeface="Arial"/>
                <a:cs typeface="Arial"/>
                <a:sym typeface="Arial"/>
              </a:rPr>
              <a:t>PRESENTATION TITLE: SUSTAINABILITY TREND IN MODERN HEALTH AND WELL-BEING INFRASTRUCTURE   </a:t>
            </a:r>
            <a:endParaRPr sz="2000">
              <a:latin typeface="Arial"/>
              <a:ea typeface="Arial"/>
              <a:cs typeface="Arial"/>
              <a:sym typeface="Arial"/>
            </a:endParaRPr>
          </a:p>
        </p:txBody>
      </p:sp>
      <p:sp>
        <p:nvSpPr>
          <p:cNvPr id="105" name="Google Shape;105;p1"/>
          <p:cNvSpPr txBox="1">
            <a:spLocks noGrp="1"/>
          </p:cNvSpPr>
          <p:nvPr>
            <p:ph type="body" idx="1"/>
          </p:nvPr>
        </p:nvSpPr>
        <p:spPr>
          <a:xfrm>
            <a:off x="311700" y="1935175"/>
            <a:ext cx="8520600" cy="27633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1200"/>
              </a:spcBef>
              <a:spcAft>
                <a:spcPts val="0"/>
              </a:spcAft>
              <a:buSzPts val="1800"/>
              <a:buNone/>
            </a:pPr>
            <a:r>
              <a:rPr lang="en" sz="2000" b="1">
                <a:solidFill>
                  <a:srgbClr val="000000"/>
                </a:solidFill>
                <a:latin typeface="Arial"/>
                <a:ea typeface="Arial"/>
                <a:cs typeface="Arial"/>
                <a:sym typeface="Arial"/>
              </a:rPr>
              <a:t>MODULE TITLE: HEALTH, WELLBEING AND SUSTAINABLE DEVELOPMENT</a:t>
            </a:r>
            <a:endParaRPr sz="2000" b="1">
              <a:solidFill>
                <a:srgbClr val="000000"/>
              </a:solidFill>
              <a:latin typeface="Arial"/>
              <a:ea typeface="Arial"/>
              <a:cs typeface="Arial"/>
              <a:sym typeface="Arial"/>
            </a:endParaRPr>
          </a:p>
          <a:p>
            <a:pPr marL="0" lvl="0" indent="0" algn="ctr" rtl="0">
              <a:lnSpc>
                <a:spcPct val="150000"/>
              </a:lnSpc>
              <a:spcBef>
                <a:spcPts val="1200"/>
              </a:spcBef>
              <a:spcAft>
                <a:spcPts val="0"/>
              </a:spcAft>
              <a:buSzPts val="1800"/>
              <a:buNone/>
            </a:pPr>
            <a:r>
              <a:rPr lang="en" sz="2000" b="1">
                <a:solidFill>
                  <a:srgbClr val="000000"/>
                </a:solidFill>
                <a:latin typeface="Arial"/>
                <a:ea typeface="Arial"/>
                <a:cs typeface="Arial"/>
                <a:sym typeface="Arial"/>
              </a:rPr>
              <a:t>STUDENT NAME: ADELA</a:t>
            </a:r>
            <a:endParaRPr/>
          </a:p>
          <a:p>
            <a:pPr marL="0" lvl="0" indent="0" algn="ctr" rtl="0">
              <a:lnSpc>
                <a:spcPct val="150000"/>
              </a:lnSpc>
              <a:spcBef>
                <a:spcPts val="1200"/>
              </a:spcBef>
              <a:spcAft>
                <a:spcPts val="1600"/>
              </a:spcAft>
              <a:buSzPts val="1800"/>
              <a:buNone/>
            </a:pPr>
            <a:r>
              <a:rPr lang="en" sz="2000" b="1">
                <a:solidFill>
                  <a:srgbClr val="000000"/>
                </a:solidFill>
                <a:latin typeface="Arial"/>
                <a:ea typeface="Arial"/>
                <a:cs typeface="Arial"/>
                <a:sym typeface="Arial"/>
              </a:rPr>
              <a:t>STUDENT ID:</a:t>
            </a:r>
            <a:endParaRPr sz="2000">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
          <p:cNvSpPr txBox="1">
            <a:spLocks noGrp="1"/>
          </p:cNvSpPr>
          <p:nvPr>
            <p:ph type="title"/>
          </p:nvPr>
        </p:nvSpPr>
        <p:spPr>
          <a:xfrm>
            <a:off x="311700" y="34639"/>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1200"/>
              </a:spcBef>
              <a:spcAft>
                <a:spcPts val="1200"/>
              </a:spcAft>
              <a:buSzPts val="2800"/>
              <a:buNone/>
            </a:pPr>
            <a:r>
              <a:rPr lang="en" sz="2500" b="1">
                <a:solidFill>
                  <a:srgbClr val="000000"/>
                </a:solidFill>
                <a:latin typeface="Arial"/>
                <a:ea typeface="Arial"/>
                <a:cs typeface="Arial"/>
                <a:sym typeface="Arial"/>
              </a:rPr>
              <a:t>Agenda </a:t>
            </a:r>
            <a:endParaRPr sz="2500">
              <a:latin typeface="Arial"/>
              <a:ea typeface="Arial"/>
              <a:cs typeface="Arial"/>
              <a:sym typeface="Arial"/>
            </a:endParaRPr>
          </a:p>
        </p:txBody>
      </p:sp>
      <p:graphicFrame>
        <p:nvGraphicFramePr>
          <p:cNvPr id="111" name="Google Shape;111;p2"/>
          <p:cNvGraphicFramePr/>
          <p:nvPr/>
        </p:nvGraphicFramePr>
        <p:xfrm>
          <a:off x="1654100" y="1033577"/>
          <a:ext cx="3000000" cy="3000000"/>
        </p:xfrm>
        <a:graphic>
          <a:graphicData uri="http://schemas.openxmlformats.org/drawingml/2006/table">
            <a:tbl>
              <a:tblPr>
                <a:noFill/>
                <a:tableStyleId>{ADE00D49-274C-40A7-B764-128F50990B26}</a:tableStyleId>
              </a:tblPr>
              <a:tblGrid>
                <a:gridCol w="1886125">
                  <a:extLst>
                    <a:ext uri="{9D8B030D-6E8A-4147-A177-3AD203B41FA5}">
                      <a16:colId xmlns:a16="http://schemas.microsoft.com/office/drawing/2014/main" val="20000"/>
                    </a:ext>
                  </a:extLst>
                </a:gridCol>
                <a:gridCol w="3949675">
                  <a:extLst>
                    <a:ext uri="{9D8B030D-6E8A-4147-A177-3AD203B41FA5}">
                      <a16:colId xmlns:a16="http://schemas.microsoft.com/office/drawing/2014/main" val="20001"/>
                    </a:ext>
                  </a:extLst>
                </a:gridCol>
              </a:tblGrid>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b="1" i="1" u="none" strike="noStrike" cap="none">
                          <a:solidFill>
                            <a:srgbClr val="000000"/>
                          </a:solidFill>
                        </a:rPr>
                        <a:t>Slide Number </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4CCC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b="1" i="1" u="none" strike="noStrike" cap="none">
                          <a:solidFill>
                            <a:srgbClr val="000000"/>
                          </a:solidFill>
                        </a:rPr>
                        <a:t>Content </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F4CCCC"/>
                    </a:solidFill>
                  </a:tcPr>
                </a:tc>
                <a:extLst>
                  <a:ext uri="{0D108BD9-81ED-4DB2-BD59-A6C34878D82A}">
                    <a16:rowId xmlns:a16="http://schemas.microsoft.com/office/drawing/2014/main" val="10000"/>
                  </a:ext>
                </a:extLst>
              </a:tr>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1</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Cover Slide </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extLst>
                  <a:ext uri="{0D108BD9-81ED-4DB2-BD59-A6C34878D82A}">
                    <a16:rowId xmlns:a16="http://schemas.microsoft.com/office/drawing/2014/main" val="10001"/>
                  </a:ext>
                </a:extLst>
              </a:tr>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2</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Agenda</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extLst>
                  <a:ext uri="{0D108BD9-81ED-4DB2-BD59-A6C34878D82A}">
                    <a16:rowId xmlns:a16="http://schemas.microsoft.com/office/drawing/2014/main" val="10002"/>
                  </a:ext>
                </a:extLst>
              </a:tr>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3</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Introduction </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extLst>
                  <a:ext uri="{0D108BD9-81ED-4DB2-BD59-A6C34878D82A}">
                    <a16:rowId xmlns:a16="http://schemas.microsoft.com/office/drawing/2014/main" val="10003"/>
                  </a:ext>
                </a:extLst>
              </a:tr>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4</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Definitions and Key Concepts</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extLst>
                  <a:ext uri="{0D108BD9-81ED-4DB2-BD59-A6C34878D82A}">
                    <a16:rowId xmlns:a16="http://schemas.microsoft.com/office/drawing/2014/main" val="10004"/>
                  </a:ext>
                </a:extLst>
              </a:tr>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5</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Theories</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extLst>
                  <a:ext uri="{0D108BD9-81ED-4DB2-BD59-A6C34878D82A}">
                    <a16:rowId xmlns:a16="http://schemas.microsoft.com/office/drawing/2014/main" val="10005"/>
                  </a:ext>
                </a:extLst>
              </a:tr>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6</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Sustainable Development Goals</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extLst>
                  <a:ext uri="{0D108BD9-81ED-4DB2-BD59-A6C34878D82A}">
                    <a16:rowId xmlns:a16="http://schemas.microsoft.com/office/drawing/2014/main" val="10006"/>
                  </a:ext>
                </a:extLst>
              </a:tr>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7</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Policy and Governance</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extLst>
                  <a:ext uri="{0D108BD9-81ED-4DB2-BD59-A6C34878D82A}">
                    <a16:rowId xmlns:a16="http://schemas.microsoft.com/office/drawing/2014/main" val="10007"/>
                  </a:ext>
                </a:extLst>
              </a:tr>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8</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Examples and Case Studies</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extLst>
                  <a:ext uri="{0D108BD9-81ED-4DB2-BD59-A6C34878D82A}">
                    <a16:rowId xmlns:a16="http://schemas.microsoft.com/office/drawing/2014/main" val="10008"/>
                  </a:ext>
                </a:extLst>
              </a:tr>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9</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Equity and Access</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extLst>
                  <a:ext uri="{0D108BD9-81ED-4DB2-BD59-A6C34878D82A}">
                    <a16:rowId xmlns:a16="http://schemas.microsoft.com/office/drawing/2014/main" val="10009"/>
                  </a:ext>
                </a:extLst>
              </a:tr>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10</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Conclusion</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extLst>
                  <a:ext uri="{0D108BD9-81ED-4DB2-BD59-A6C34878D82A}">
                    <a16:rowId xmlns:a16="http://schemas.microsoft.com/office/drawing/2014/main" val="10010"/>
                  </a:ext>
                </a:extLst>
              </a:tr>
              <a:tr h="284700">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11</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tc>
                  <a:txBody>
                    <a:bodyPr/>
                    <a:lstStyle/>
                    <a:p>
                      <a:pPr marL="0" marR="0" lvl="0" indent="0" algn="ctr" rtl="0">
                        <a:lnSpc>
                          <a:spcPct val="150000"/>
                        </a:lnSpc>
                        <a:spcBef>
                          <a:spcPts val="0"/>
                        </a:spcBef>
                        <a:spcAft>
                          <a:spcPts val="0"/>
                        </a:spcAft>
                        <a:buClr>
                          <a:srgbClr val="000000"/>
                        </a:buClr>
                        <a:buSzPts val="900"/>
                        <a:buFont typeface="Arial"/>
                        <a:buNone/>
                      </a:pPr>
                      <a:r>
                        <a:rPr lang="en" sz="900" u="none" strike="noStrike" cap="none">
                          <a:solidFill>
                            <a:srgbClr val="000000"/>
                          </a:solidFill>
                        </a:rPr>
                        <a:t>Reference List </a:t>
                      </a:r>
                      <a:endParaRPr sz="900" u="none" strike="noStrike" cap="none"/>
                    </a:p>
                  </a:txBody>
                  <a:tcPr marL="49075" marR="49075" marT="49075" marB="49075">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solidFill>
                      <a:srgbClr val="EAD1DC"/>
                    </a:solidFill>
                  </a:tcPr>
                </a:tc>
                <a:extLst>
                  <a:ext uri="{0D108BD9-81ED-4DB2-BD59-A6C34878D82A}">
                    <a16:rowId xmlns:a16="http://schemas.microsoft.com/office/drawing/2014/main" val="10011"/>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5"/>
        <p:cNvGrpSpPr/>
        <p:nvPr/>
      </p:nvGrpSpPr>
      <p:grpSpPr>
        <a:xfrm>
          <a:off x="0" y="0"/>
          <a:ext cx="0" cy="0"/>
          <a:chOff x="0" y="0"/>
          <a:chExt cx="0" cy="0"/>
        </a:xfrm>
      </p:grpSpPr>
      <p:sp>
        <p:nvSpPr>
          <p:cNvPr id="116" name="Google Shape;116;p3"/>
          <p:cNvSpPr txBox="1">
            <a:spLocks noGrp="1"/>
          </p:cNvSpPr>
          <p:nvPr>
            <p:ph type="title"/>
          </p:nvPr>
        </p:nvSpPr>
        <p:spPr>
          <a:xfrm>
            <a:off x="490200" y="774575"/>
            <a:ext cx="4081800" cy="4090800"/>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1200"/>
              </a:spcBef>
              <a:spcAft>
                <a:spcPts val="0"/>
              </a:spcAft>
              <a:buSzPts val="4800"/>
              <a:buNone/>
            </a:pPr>
            <a:r>
              <a:rPr lang="en" sz="1500">
                <a:solidFill>
                  <a:srgbClr val="000000"/>
                </a:solidFill>
                <a:latin typeface="Arial"/>
                <a:ea typeface="Arial"/>
                <a:cs typeface="Arial"/>
                <a:sym typeface="Arial"/>
              </a:rPr>
              <a:t>●</a:t>
            </a:r>
            <a:r>
              <a:rPr lang="en" sz="1400">
                <a:solidFill>
                  <a:srgbClr val="000000"/>
                </a:solidFill>
                <a:latin typeface="Arial"/>
                <a:ea typeface="Arial"/>
                <a:cs typeface="Arial"/>
                <a:sym typeface="Arial"/>
              </a:rPr>
              <a:t>This report abbreviates the significance of embedding health, wellbeing and sustainable development policy for health and social care. </a:t>
            </a:r>
            <a:endParaRPr sz="1400">
              <a:solidFill>
                <a:srgbClr val="000000"/>
              </a:solidFill>
              <a:latin typeface="Arial"/>
              <a:ea typeface="Arial"/>
              <a:cs typeface="Arial"/>
              <a:sym typeface="Arial"/>
            </a:endParaRPr>
          </a:p>
          <a:p>
            <a:pPr marL="457200" lvl="0" indent="-228600" algn="just" rtl="0">
              <a:lnSpc>
                <a:spcPct val="150000"/>
              </a:lnSpc>
              <a:spcBef>
                <a:spcPts val="1200"/>
              </a:spcBef>
              <a:spcAft>
                <a:spcPts val="0"/>
              </a:spcAft>
              <a:buSzPts val="4800"/>
              <a:buNone/>
            </a:pPr>
            <a:r>
              <a:rPr lang="en" sz="1400">
                <a:solidFill>
                  <a:srgbClr val="000000"/>
                </a:solidFill>
                <a:latin typeface="Arial"/>
                <a:ea typeface="Arial"/>
                <a:cs typeface="Arial"/>
                <a:sym typeface="Arial"/>
              </a:rPr>
              <a:t>●UN SDG 3, named “Good health and well-being is related to the sustainable development of health and social welfare (United Nations, 2026).</a:t>
            </a:r>
            <a:endParaRPr/>
          </a:p>
          <a:p>
            <a:pPr marL="457200" lvl="0" indent="-228600" algn="just" rtl="0">
              <a:lnSpc>
                <a:spcPct val="150000"/>
              </a:lnSpc>
              <a:spcBef>
                <a:spcPts val="1200"/>
              </a:spcBef>
              <a:spcAft>
                <a:spcPts val="1200"/>
              </a:spcAft>
              <a:buSzPts val="4800"/>
              <a:buNone/>
            </a:pPr>
            <a:r>
              <a:rPr lang="en" sz="1400">
                <a:solidFill>
                  <a:srgbClr val="000000"/>
                </a:solidFill>
                <a:latin typeface="Arial"/>
                <a:ea typeface="Arial"/>
                <a:cs typeface="Arial"/>
                <a:sym typeface="Arial"/>
              </a:rPr>
              <a:t>●This assessment casts light on the sustainability management strategy followed in health and social care services. </a:t>
            </a:r>
            <a:endParaRPr sz="1400">
              <a:latin typeface="Arial"/>
              <a:ea typeface="Arial"/>
              <a:cs typeface="Arial"/>
              <a:sym typeface="Arial"/>
            </a:endParaRPr>
          </a:p>
        </p:txBody>
      </p:sp>
      <p:sp>
        <p:nvSpPr>
          <p:cNvPr id="117" name="Google Shape;117;p3"/>
          <p:cNvSpPr txBox="1"/>
          <p:nvPr/>
        </p:nvSpPr>
        <p:spPr>
          <a:xfrm>
            <a:off x="0" y="-152770"/>
            <a:ext cx="9045900" cy="5694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2400"/>
              </a:spcBef>
              <a:spcAft>
                <a:spcPts val="600"/>
              </a:spcAft>
              <a:buClr>
                <a:srgbClr val="000000"/>
              </a:buClr>
              <a:buSzPts val="2500"/>
              <a:buFont typeface="Arial"/>
              <a:buNone/>
            </a:pPr>
            <a:r>
              <a:rPr lang="en" sz="2500" b="1" i="0" u="none" strike="noStrike" cap="none">
                <a:solidFill>
                  <a:srgbClr val="000000"/>
                </a:solidFill>
                <a:latin typeface="Arial"/>
                <a:ea typeface="Arial"/>
                <a:cs typeface="Arial"/>
                <a:sym typeface="Arial"/>
              </a:rPr>
              <a:t>Introduction </a:t>
            </a:r>
            <a:endParaRPr sz="2500" b="1" i="0" u="none" strike="noStrike" cap="none">
              <a:solidFill>
                <a:srgbClr val="000000"/>
              </a:solidFill>
              <a:latin typeface="Arial"/>
              <a:ea typeface="Arial"/>
              <a:cs typeface="Arial"/>
              <a:sym typeface="Arial"/>
            </a:endParaRPr>
          </a:p>
        </p:txBody>
      </p:sp>
      <p:pic>
        <p:nvPicPr>
          <p:cNvPr id="118" name="Google Shape;118;p3"/>
          <p:cNvPicPr preferRelativeResize="0"/>
          <p:nvPr/>
        </p:nvPicPr>
        <p:blipFill rotWithShape="1">
          <a:blip r:embed="rId3">
            <a:alphaModFix/>
          </a:blip>
          <a:srcRect/>
          <a:stretch/>
        </p:blipFill>
        <p:spPr>
          <a:xfrm>
            <a:off x="4778750" y="774575"/>
            <a:ext cx="4267150" cy="3143300"/>
          </a:xfrm>
          <a:prstGeom prst="rect">
            <a:avLst/>
          </a:prstGeom>
          <a:noFill/>
          <a:ln>
            <a:noFill/>
          </a:ln>
        </p:spPr>
      </p:pic>
      <p:sp>
        <p:nvSpPr>
          <p:cNvPr id="119" name="Google Shape;119;p3"/>
          <p:cNvSpPr txBox="1"/>
          <p:nvPr/>
        </p:nvSpPr>
        <p:spPr>
          <a:xfrm>
            <a:off x="4778675" y="4049125"/>
            <a:ext cx="4267200" cy="8004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1200"/>
              </a:spcBef>
              <a:spcAft>
                <a:spcPts val="0"/>
              </a:spcAft>
              <a:buClr>
                <a:srgbClr val="000000"/>
              </a:buClr>
              <a:buSzPts val="1200"/>
              <a:buFont typeface="Arial"/>
              <a:buNone/>
            </a:pPr>
            <a:r>
              <a:rPr lang="en" sz="1200" b="1" i="0" u="none" strike="noStrike" cap="none">
                <a:solidFill>
                  <a:srgbClr val="000000"/>
                </a:solidFill>
                <a:latin typeface="Arial"/>
                <a:ea typeface="Arial"/>
                <a:cs typeface="Arial"/>
                <a:sym typeface="Arial"/>
              </a:rPr>
              <a:t>Figure 1: SDG 3 of “Good health and well-being” </a:t>
            </a:r>
            <a:endParaRPr sz="1200" b="1" i="0" u="none" strike="noStrike" cap="none">
              <a:solidFill>
                <a:srgbClr val="000000"/>
              </a:solidFill>
              <a:latin typeface="Arial"/>
              <a:ea typeface="Arial"/>
              <a:cs typeface="Arial"/>
              <a:sym typeface="Arial"/>
            </a:endParaRPr>
          </a:p>
          <a:p>
            <a:pPr marL="0" marR="0" lvl="0" indent="0" algn="ctr" rtl="0">
              <a:lnSpc>
                <a:spcPct val="150000"/>
              </a:lnSpc>
              <a:spcBef>
                <a:spcPts val="1200"/>
              </a:spcBef>
              <a:spcAft>
                <a:spcPts val="1200"/>
              </a:spcAft>
              <a:buClr>
                <a:srgbClr val="000000"/>
              </a:buClr>
              <a:buSzPts val="1200"/>
              <a:buFont typeface="Arial"/>
              <a:buNone/>
            </a:pPr>
            <a:r>
              <a:rPr lang="en" sz="1200" b="0" i="0" u="none" strike="noStrike" cap="none">
                <a:solidFill>
                  <a:srgbClr val="000000"/>
                </a:solidFill>
                <a:latin typeface="Arial"/>
                <a:ea typeface="Arial"/>
                <a:cs typeface="Arial"/>
                <a:sym typeface="Arial"/>
              </a:rPr>
              <a:t>(Source: United Nations, 2026) </a:t>
            </a:r>
            <a:endParaRPr sz="1200" b="0" i="0" u="none" strike="noStrike" cap="non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4"/>
          <p:cNvSpPr txBox="1"/>
          <p:nvPr/>
        </p:nvSpPr>
        <p:spPr>
          <a:xfrm>
            <a:off x="0" y="0"/>
            <a:ext cx="9059700" cy="5694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2400"/>
              </a:spcBef>
              <a:spcAft>
                <a:spcPts val="600"/>
              </a:spcAft>
              <a:buClr>
                <a:srgbClr val="000000"/>
              </a:buClr>
              <a:buSzPts val="2500"/>
              <a:buFont typeface="Arial"/>
              <a:buNone/>
            </a:pPr>
            <a:r>
              <a:rPr lang="en" sz="2500" b="1" i="0" u="none" strike="noStrike" cap="none">
                <a:solidFill>
                  <a:srgbClr val="000000"/>
                </a:solidFill>
                <a:latin typeface="Arial"/>
                <a:ea typeface="Arial"/>
                <a:cs typeface="Arial"/>
                <a:sym typeface="Arial"/>
              </a:rPr>
              <a:t>Definition and key concepts  </a:t>
            </a:r>
            <a:endParaRPr sz="2500" b="1" i="0" u="none" strike="noStrike" cap="none">
              <a:solidFill>
                <a:srgbClr val="000000"/>
              </a:solidFill>
              <a:latin typeface="Arial"/>
              <a:ea typeface="Arial"/>
              <a:cs typeface="Arial"/>
              <a:sym typeface="Arial"/>
            </a:endParaRPr>
          </a:p>
        </p:txBody>
      </p:sp>
      <p:sp>
        <p:nvSpPr>
          <p:cNvPr id="125" name="Google Shape;125;p4"/>
          <p:cNvSpPr txBox="1"/>
          <p:nvPr/>
        </p:nvSpPr>
        <p:spPr>
          <a:xfrm>
            <a:off x="5270350" y="1159150"/>
            <a:ext cx="3392400" cy="3077735"/>
          </a:xfrm>
          <a:prstGeom prst="rect">
            <a:avLst/>
          </a:prstGeom>
          <a:noFill/>
          <a:ln>
            <a:noFill/>
          </a:ln>
        </p:spPr>
        <p:txBody>
          <a:bodyPr spcFirstLastPara="1" wrap="square" lIns="91425" tIns="91425" rIns="91425" bIns="91425" anchor="t" anchorCtr="0">
            <a:spAutoFit/>
          </a:bodyPr>
          <a:lstStyle/>
          <a:p>
            <a:pPr marL="514350" marR="0" lvl="0" indent="-285750" algn="just" rtl="0">
              <a:lnSpc>
                <a:spcPct val="150000"/>
              </a:lnSpc>
              <a:spcBef>
                <a:spcPts val="1200"/>
              </a:spcBef>
              <a:spcAft>
                <a:spcPts val="0"/>
              </a:spcAft>
              <a:buClr>
                <a:srgbClr val="000000"/>
              </a:buClr>
              <a:buSzPts val="1500"/>
              <a:buFont typeface="Arial"/>
              <a:buChar char="•"/>
            </a:pPr>
            <a:r>
              <a:rPr lang="en" sz="1400" b="0" i="0" u="none" strike="noStrike" cap="none">
                <a:solidFill>
                  <a:srgbClr val="000000"/>
                </a:solidFill>
                <a:latin typeface="Arial"/>
                <a:ea typeface="Arial"/>
                <a:cs typeface="Arial"/>
                <a:sym typeface="Arial"/>
              </a:rPr>
              <a:t>Health and wellbeing: Comprises complete physical, mental and social well-being (WHO, 2026).</a:t>
            </a:r>
            <a:endParaRPr/>
          </a:p>
          <a:p>
            <a:pPr marL="514350" marR="0" lvl="0" indent="-285750" algn="just" rtl="0">
              <a:lnSpc>
                <a:spcPct val="150000"/>
              </a:lnSpc>
              <a:spcBef>
                <a:spcPts val="1200"/>
              </a:spcBef>
              <a:spcAft>
                <a:spcPts val="0"/>
              </a:spcAft>
              <a:buClr>
                <a:srgbClr val="000000"/>
              </a:buClr>
              <a:buSzPts val="1500"/>
              <a:buFont typeface="Arial"/>
              <a:buChar char="•"/>
            </a:pPr>
            <a:r>
              <a:rPr lang="en" sz="1400" b="0" i="0" u="none" strike="noStrike" cap="none">
                <a:solidFill>
                  <a:srgbClr val="000000"/>
                </a:solidFill>
                <a:latin typeface="Arial"/>
                <a:ea typeface="Arial"/>
                <a:cs typeface="Arial"/>
                <a:sym typeface="Arial"/>
              </a:rPr>
              <a:t>Sustainable development: A holistic approach to addressing present needs without compromising future generations' ability. </a:t>
            </a:r>
            <a:endParaRPr sz="1400" b="0" i="0" u="none" strike="noStrike" cap="none">
              <a:solidFill>
                <a:srgbClr val="000000"/>
              </a:solidFill>
              <a:latin typeface="Arial"/>
              <a:ea typeface="Arial"/>
              <a:cs typeface="Arial"/>
              <a:sym typeface="Arial"/>
            </a:endParaRPr>
          </a:p>
        </p:txBody>
      </p:sp>
      <p:pic>
        <p:nvPicPr>
          <p:cNvPr id="126" name="Google Shape;126;p4"/>
          <p:cNvPicPr preferRelativeResize="0"/>
          <p:nvPr/>
        </p:nvPicPr>
        <p:blipFill rotWithShape="1">
          <a:blip r:embed="rId3">
            <a:alphaModFix/>
          </a:blip>
          <a:srcRect/>
          <a:stretch/>
        </p:blipFill>
        <p:spPr>
          <a:xfrm>
            <a:off x="220800" y="1300288"/>
            <a:ext cx="4965550" cy="2365226"/>
          </a:xfrm>
          <a:prstGeom prst="rect">
            <a:avLst/>
          </a:prstGeom>
          <a:noFill/>
          <a:ln>
            <a:noFill/>
          </a:ln>
        </p:spPr>
      </p:pic>
      <p:sp>
        <p:nvSpPr>
          <p:cNvPr id="127" name="Google Shape;127;p4"/>
          <p:cNvSpPr txBox="1"/>
          <p:nvPr/>
        </p:nvSpPr>
        <p:spPr>
          <a:xfrm>
            <a:off x="496200" y="3665525"/>
            <a:ext cx="4350300" cy="10773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1200"/>
              </a:spcBef>
              <a:spcAft>
                <a:spcPts val="0"/>
              </a:spcAft>
              <a:buClr>
                <a:srgbClr val="000000"/>
              </a:buClr>
              <a:buSzPts val="1200"/>
              <a:buFont typeface="Arial"/>
              <a:buNone/>
            </a:pPr>
            <a:r>
              <a:rPr lang="en" sz="1200" b="1" i="0" u="none" strike="noStrike" cap="none">
                <a:solidFill>
                  <a:srgbClr val="000000"/>
                </a:solidFill>
                <a:latin typeface="Arial"/>
                <a:ea typeface="Arial"/>
                <a:cs typeface="Arial"/>
                <a:sym typeface="Arial"/>
              </a:rPr>
              <a:t>Figure 2: Presence of skilled health and well-being professionals</a:t>
            </a:r>
            <a:endParaRPr sz="1200" b="1" i="0" u="none" strike="noStrike" cap="none">
              <a:solidFill>
                <a:srgbClr val="000000"/>
              </a:solidFill>
              <a:latin typeface="Arial"/>
              <a:ea typeface="Arial"/>
              <a:cs typeface="Arial"/>
              <a:sym typeface="Arial"/>
            </a:endParaRPr>
          </a:p>
          <a:p>
            <a:pPr marL="0" marR="0" lvl="0" indent="0" algn="ctr" rtl="0">
              <a:lnSpc>
                <a:spcPct val="150000"/>
              </a:lnSpc>
              <a:spcBef>
                <a:spcPts val="1200"/>
              </a:spcBef>
              <a:spcAft>
                <a:spcPts val="1200"/>
              </a:spcAft>
              <a:buClr>
                <a:srgbClr val="000000"/>
              </a:buClr>
              <a:buSzPts val="1200"/>
              <a:buFont typeface="Arial"/>
              <a:buNone/>
            </a:pPr>
            <a:r>
              <a:rPr lang="en" sz="1200" b="0" i="0" u="none" strike="noStrike" cap="none">
                <a:solidFill>
                  <a:srgbClr val="000000"/>
                </a:solidFill>
                <a:latin typeface="Arial"/>
                <a:ea typeface="Arial"/>
                <a:cs typeface="Arial"/>
                <a:sym typeface="Arial"/>
              </a:rPr>
              <a:t>(Source: WHO, 2026)</a:t>
            </a:r>
            <a:endParaRPr sz="1200" b="0" i="0" u="none" strike="noStrike" cap="non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5"/>
          <p:cNvSpPr txBox="1">
            <a:spLocks noGrp="1"/>
          </p:cNvSpPr>
          <p:nvPr>
            <p:ph type="title"/>
          </p:nvPr>
        </p:nvSpPr>
        <p:spPr>
          <a:xfrm>
            <a:off x="311700" y="-74797"/>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2400"/>
              </a:spcBef>
              <a:spcAft>
                <a:spcPts val="600"/>
              </a:spcAft>
              <a:buSzPts val="2800"/>
              <a:buNone/>
            </a:pPr>
            <a:r>
              <a:rPr lang="en" sz="2500" b="1">
                <a:solidFill>
                  <a:srgbClr val="000000"/>
                </a:solidFill>
                <a:latin typeface="Arial"/>
                <a:ea typeface="Arial"/>
                <a:cs typeface="Arial"/>
                <a:sym typeface="Arial"/>
              </a:rPr>
              <a:t>Theories    </a:t>
            </a:r>
            <a:endParaRPr sz="2500">
              <a:latin typeface="Arial"/>
              <a:ea typeface="Arial"/>
              <a:cs typeface="Arial"/>
              <a:sym typeface="Arial"/>
            </a:endParaRPr>
          </a:p>
        </p:txBody>
      </p:sp>
      <p:sp>
        <p:nvSpPr>
          <p:cNvPr id="133" name="Google Shape;133;p5"/>
          <p:cNvSpPr txBox="1">
            <a:spLocks noGrp="1"/>
          </p:cNvSpPr>
          <p:nvPr>
            <p:ph type="body" idx="1"/>
          </p:nvPr>
        </p:nvSpPr>
        <p:spPr>
          <a:xfrm>
            <a:off x="311700" y="748836"/>
            <a:ext cx="3850500" cy="3768000"/>
          </a:xfrm>
          <a:prstGeom prst="rect">
            <a:avLst/>
          </a:prstGeom>
          <a:noFill/>
          <a:ln>
            <a:noFill/>
          </a:ln>
        </p:spPr>
        <p:txBody>
          <a:bodyPr spcFirstLastPara="1" wrap="square" lIns="91425" tIns="91425" rIns="91425" bIns="91425" anchor="t" anchorCtr="0">
            <a:noAutofit/>
          </a:bodyPr>
          <a:lstStyle/>
          <a:p>
            <a:pPr marL="457200" lvl="0" indent="-228600" algn="just" rtl="0">
              <a:lnSpc>
                <a:spcPct val="150000"/>
              </a:lnSpc>
              <a:spcBef>
                <a:spcPts val="1200"/>
              </a:spcBef>
              <a:spcAft>
                <a:spcPts val="0"/>
              </a:spcAft>
              <a:buSzPts val="1800"/>
              <a:buNone/>
            </a:pPr>
            <a:r>
              <a:rPr lang="en" sz="1500">
                <a:solidFill>
                  <a:srgbClr val="000000"/>
                </a:solidFill>
                <a:latin typeface="Arial"/>
                <a:ea typeface="Arial"/>
                <a:cs typeface="Arial"/>
                <a:sym typeface="Arial"/>
              </a:rPr>
              <a:t>●</a:t>
            </a:r>
            <a:r>
              <a:rPr lang="en" sz="1400">
                <a:solidFill>
                  <a:srgbClr val="000000"/>
                </a:solidFill>
                <a:latin typeface="Arial"/>
                <a:ea typeface="Arial"/>
                <a:cs typeface="Arial"/>
                <a:sym typeface="Arial"/>
              </a:rPr>
              <a:t>Biopsychosocial model: Biopsychosocial model, psychological elements and social elements (Budd, Gater Jr and Channell, 2022).</a:t>
            </a:r>
            <a:endParaRPr sz="1400">
              <a:solidFill>
                <a:srgbClr val="000000"/>
              </a:solidFill>
              <a:latin typeface="Arial"/>
              <a:ea typeface="Arial"/>
              <a:cs typeface="Arial"/>
              <a:sym typeface="Arial"/>
            </a:endParaRPr>
          </a:p>
          <a:p>
            <a:pPr marL="457200" lvl="0" indent="-228600" algn="just" rtl="0">
              <a:lnSpc>
                <a:spcPct val="150000"/>
              </a:lnSpc>
              <a:spcBef>
                <a:spcPts val="1200"/>
              </a:spcBef>
              <a:spcAft>
                <a:spcPts val="0"/>
              </a:spcAft>
              <a:buSzPts val="1800"/>
              <a:buNone/>
            </a:pPr>
            <a:r>
              <a:rPr lang="en" sz="1400">
                <a:solidFill>
                  <a:srgbClr val="000000"/>
                </a:solidFill>
                <a:latin typeface="Arial"/>
                <a:ea typeface="Arial"/>
                <a:cs typeface="Arial"/>
                <a:sym typeface="Arial"/>
              </a:rPr>
              <a:t>●The ecological paradigm places service users in concentric environmental layers.</a:t>
            </a:r>
            <a:endParaRPr sz="1400">
              <a:solidFill>
                <a:srgbClr val="000000"/>
              </a:solidFill>
              <a:latin typeface="Arial"/>
              <a:ea typeface="Arial"/>
              <a:cs typeface="Arial"/>
              <a:sym typeface="Arial"/>
            </a:endParaRPr>
          </a:p>
          <a:p>
            <a:pPr marL="457200" lvl="0" indent="-228600" algn="just" rtl="0">
              <a:lnSpc>
                <a:spcPct val="150000"/>
              </a:lnSpc>
              <a:spcBef>
                <a:spcPts val="1200"/>
              </a:spcBef>
              <a:spcAft>
                <a:spcPts val="1200"/>
              </a:spcAft>
              <a:buSzPts val="1800"/>
              <a:buNone/>
            </a:pPr>
            <a:r>
              <a:rPr lang="en" sz="1400">
                <a:solidFill>
                  <a:srgbClr val="000000"/>
                </a:solidFill>
                <a:latin typeface="Arial"/>
                <a:ea typeface="Arial"/>
                <a:cs typeface="Arial"/>
                <a:sym typeface="Arial"/>
              </a:rPr>
              <a:t>●A holistic approach is based on the fact that mind, body, and spirit are the parts and parcels of the entire individual. </a:t>
            </a:r>
            <a:endParaRPr sz="1400">
              <a:latin typeface="Arial"/>
              <a:ea typeface="Arial"/>
              <a:cs typeface="Arial"/>
              <a:sym typeface="Arial"/>
            </a:endParaRPr>
          </a:p>
        </p:txBody>
      </p:sp>
      <p:pic>
        <p:nvPicPr>
          <p:cNvPr id="134" name="Google Shape;134;p5"/>
          <p:cNvPicPr preferRelativeResize="0"/>
          <p:nvPr/>
        </p:nvPicPr>
        <p:blipFill rotWithShape="1">
          <a:blip r:embed="rId3">
            <a:alphaModFix/>
          </a:blip>
          <a:srcRect/>
          <a:stretch/>
        </p:blipFill>
        <p:spPr>
          <a:xfrm>
            <a:off x="4821750" y="848075"/>
            <a:ext cx="4010550" cy="3054852"/>
          </a:xfrm>
          <a:prstGeom prst="rect">
            <a:avLst/>
          </a:prstGeom>
          <a:noFill/>
          <a:ln>
            <a:noFill/>
          </a:ln>
        </p:spPr>
      </p:pic>
      <p:sp>
        <p:nvSpPr>
          <p:cNvPr id="135" name="Google Shape;135;p5"/>
          <p:cNvSpPr txBox="1"/>
          <p:nvPr/>
        </p:nvSpPr>
        <p:spPr>
          <a:xfrm>
            <a:off x="4826150" y="3789904"/>
            <a:ext cx="3850500" cy="8004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1200"/>
              </a:spcBef>
              <a:spcAft>
                <a:spcPts val="0"/>
              </a:spcAft>
              <a:buClr>
                <a:srgbClr val="000000"/>
              </a:buClr>
              <a:buSzPts val="1200"/>
              <a:buFont typeface="Arial"/>
              <a:buNone/>
            </a:pPr>
            <a:r>
              <a:rPr lang="en" sz="1200" b="1" i="0" u="none" strike="noStrike" cap="none">
                <a:solidFill>
                  <a:srgbClr val="000000"/>
                </a:solidFill>
                <a:latin typeface="Arial"/>
                <a:ea typeface="Arial"/>
                <a:cs typeface="Arial"/>
                <a:sym typeface="Arial"/>
              </a:rPr>
              <a:t>Figure 3: Biopsychosocial model</a:t>
            </a:r>
            <a:endParaRPr sz="1200" b="1" i="0" u="none" strike="noStrike" cap="none">
              <a:solidFill>
                <a:srgbClr val="000000"/>
              </a:solidFill>
              <a:latin typeface="Arial"/>
              <a:ea typeface="Arial"/>
              <a:cs typeface="Arial"/>
              <a:sym typeface="Arial"/>
            </a:endParaRPr>
          </a:p>
          <a:p>
            <a:pPr marL="0" marR="0" lvl="0" indent="0" algn="ctr" rtl="0">
              <a:lnSpc>
                <a:spcPct val="150000"/>
              </a:lnSpc>
              <a:spcBef>
                <a:spcPts val="1200"/>
              </a:spcBef>
              <a:spcAft>
                <a:spcPts val="1200"/>
              </a:spcAft>
              <a:buClr>
                <a:srgbClr val="000000"/>
              </a:buClr>
              <a:buSzPts val="1200"/>
              <a:buFont typeface="Arial"/>
              <a:buNone/>
            </a:pPr>
            <a:r>
              <a:rPr lang="en" sz="1200" b="0" i="0" u="none" strike="noStrike" cap="none">
                <a:solidFill>
                  <a:srgbClr val="000000"/>
                </a:solidFill>
                <a:latin typeface="Arial"/>
                <a:ea typeface="Arial"/>
                <a:cs typeface="Arial"/>
                <a:sym typeface="Arial"/>
              </a:rPr>
              <a:t>(Source: Budd, Gater Jr and Channell, 2022)</a:t>
            </a:r>
            <a:endParaRPr sz="1200" b="0" i="0" u="none" strike="noStrike" cap="non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6"/>
          <p:cNvSpPr txBox="1">
            <a:spLocks noGrp="1"/>
          </p:cNvSpPr>
          <p:nvPr>
            <p:ph type="title"/>
          </p:nvPr>
        </p:nvSpPr>
        <p:spPr>
          <a:xfrm>
            <a:off x="311700" y="0"/>
            <a:ext cx="8520600" cy="5820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400"/>
              </a:spcBef>
              <a:spcAft>
                <a:spcPts val="600"/>
              </a:spcAft>
              <a:buSzPts val="2800"/>
              <a:buNone/>
            </a:pPr>
            <a:r>
              <a:rPr lang="en" sz="2500" b="1">
                <a:solidFill>
                  <a:srgbClr val="000000"/>
                </a:solidFill>
                <a:latin typeface="Arial"/>
                <a:ea typeface="Arial"/>
                <a:cs typeface="Arial"/>
                <a:sym typeface="Arial"/>
              </a:rPr>
              <a:t>Sustainable Development Goals  </a:t>
            </a:r>
            <a:endParaRPr sz="2500">
              <a:latin typeface="Arial"/>
              <a:ea typeface="Arial"/>
              <a:cs typeface="Arial"/>
              <a:sym typeface="Arial"/>
            </a:endParaRPr>
          </a:p>
        </p:txBody>
      </p:sp>
      <p:sp>
        <p:nvSpPr>
          <p:cNvPr id="141" name="Google Shape;141;p6"/>
          <p:cNvSpPr txBox="1">
            <a:spLocks noGrp="1"/>
          </p:cNvSpPr>
          <p:nvPr>
            <p:ph type="body" idx="2"/>
          </p:nvPr>
        </p:nvSpPr>
        <p:spPr>
          <a:xfrm>
            <a:off x="4832400" y="1321075"/>
            <a:ext cx="3999900" cy="3416400"/>
          </a:xfrm>
          <a:prstGeom prst="rect">
            <a:avLst/>
          </a:prstGeom>
          <a:noFill/>
          <a:ln>
            <a:noFill/>
          </a:ln>
        </p:spPr>
        <p:txBody>
          <a:bodyPr spcFirstLastPara="1" wrap="square" lIns="91425" tIns="91425" rIns="91425" bIns="91425" anchor="t" anchorCtr="0">
            <a:noAutofit/>
          </a:bodyPr>
          <a:lstStyle/>
          <a:p>
            <a:pPr marL="457200" lvl="0" indent="-228600" algn="just" rtl="0">
              <a:lnSpc>
                <a:spcPct val="150000"/>
              </a:lnSpc>
              <a:spcBef>
                <a:spcPts val="1200"/>
              </a:spcBef>
              <a:spcAft>
                <a:spcPts val="0"/>
              </a:spcAft>
              <a:buSzPts val="1400"/>
              <a:buNone/>
            </a:pPr>
            <a:r>
              <a:rPr lang="en" sz="1500">
                <a:solidFill>
                  <a:srgbClr val="000000"/>
                </a:solidFill>
                <a:latin typeface="Arial"/>
                <a:ea typeface="Arial"/>
                <a:cs typeface="Arial"/>
                <a:sym typeface="Arial"/>
              </a:rPr>
              <a:t>●</a:t>
            </a:r>
            <a:r>
              <a:rPr lang="en">
                <a:solidFill>
                  <a:srgbClr val="000000"/>
                </a:solidFill>
                <a:latin typeface="Arial"/>
                <a:ea typeface="Arial"/>
                <a:cs typeface="Arial"/>
                <a:sym typeface="Arial"/>
              </a:rPr>
              <a:t>SDG 3: Goal 3 specifically aims to maintain good health at all ages of every person, and decrease the rates of maternal and child mortality (Raji and Demehin, 2023).</a:t>
            </a:r>
            <a:endParaRPr>
              <a:solidFill>
                <a:srgbClr val="000000"/>
              </a:solidFill>
              <a:latin typeface="Arial"/>
              <a:ea typeface="Arial"/>
              <a:cs typeface="Arial"/>
              <a:sym typeface="Arial"/>
            </a:endParaRPr>
          </a:p>
          <a:p>
            <a:pPr marL="457200" lvl="0" indent="-228600" algn="just" rtl="0">
              <a:lnSpc>
                <a:spcPct val="150000"/>
              </a:lnSpc>
              <a:spcBef>
                <a:spcPts val="1200"/>
              </a:spcBef>
              <a:spcAft>
                <a:spcPts val="0"/>
              </a:spcAft>
              <a:buSzPts val="1400"/>
              <a:buNone/>
            </a:pPr>
            <a:r>
              <a:rPr lang="en">
                <a:solidFill>
                  <a:srgbClr val="000000"/>
                </a:solidFill>
                <a:latin typeface="Arial"/>
                <a:ea typeface="Arial"/>
                <a:cs typeface="Arial"/>
                <a:sym typeface="Arial"/>
              </a:rPr>
              <a:t>●NHS Long-Term Plans (NHS, 2026a).</a:t>
            </a:r>
            <a:endParaRPr>
              <a:solidFill>
                <a:srgbClr val="000000"/>
              </a:solidFill>
              <a:latin typeface="Arial"/>
              <a:ea typeface="Arial"/>
              <a:cs typeface="Arial"/>
              <a:sym typeface="Arial"/>
            </a:endParaRPr>
          </a:p>
          <a:p>
            <a:pPr marL="457200" lvl="0" indent="-228600" algn="just" rtl="0">
              <a:lnSpc>
                <a:spcPct val="150000"/>
              </a:lnSpc>
              <a:spcBef>
                <a:spcPts val="1200"/>
              </a:spcBef>
              <a:spcAft>
                <a:spcPts val="1200"/>
              </a:spcAft>
              <a:buSzPts val="1400"/>
              <a:buNone/>
            </a:pPr>
            <a:r>
              <a:rPr lang="en">
                <a:solidFill>
                  <a:srgbClr val="000000"/>
                </a:solidFill>
                <a:latin typeface="Arial"/>
                <a:ea typeface="Arial"/>
                <a:cs typeface="Arial"/>
                <a:sym typeface="Arial"/>
              </a:rPr>
              <a:t>●NHS Diabetes Prevention Programme (DPP) (NHS, 2026b). </a:t>
            </a:r>
            <a:endParaRPr>
              <a:latin typeface="Arial"/>
              <a:ea typeface="Arial"/>
              <a:cs typeface="Arial"/>
              <a:sym typeface="Arial"/>
            </a:endParaRPr>
          </a:p>
        </p:txBody>
      </p:sp>
      <p:pic>
        <p:nvPicPr>
          <p:cNvPr id="142" name="Google Shape;142;p6"/>
          <p:cNvPicPr preferRelativeResize="0"/>
          <p:nvPr/>
        </p:nvPicPr>
        <p:blipFill rotWithShape="1">
          <a:blip r:embed="rId3">
            <a:alphaModFix/>
          </a:blip>
          <a:srcRect/>
          <a:stretch/>
        </p:blipFill>
        <p:spPr>
          <a:xfrm>
            <a:off x="234475" y="1152475"/>
            <a:ext cx="4597925" cy="2849400"/>
          </a:xfrm>
          <a:prstGeom prst="rect">
            <a:avLst/>
          </a:prstGeom>
          <a:noFill/>
          <a:ln>
            <a:noFill/>
          </a:ln>
        </p:spPr>
      </p:pic>
      <p:sp>
        <p:nvSpPr>
          <p:cNvPr id="143" name="Google Shape;143;p6"/>
          <p:cNvSpPr txBox="1"/>
          <p:nvPr/>
        </p:nvSpPr>
        <p:spPr>
          <a:xfrm>
            <a:off x="451425" y="4001875"/>
            <a:ext cx="4257900" cy="7356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1200"/>
              </a:spcBef>
              <a:spcAft>
                <a:spcPts val="0"/>
              </a:spcAft>
              <a:buClr>
                <a:srgbClr val="000000"/>
              </a:buClr>
              <a:buSzPts val="1200"/>
              <a:buFont typeface="Arial"/>
              <a:buNone/>
            </a:pPr>
            <a:r>
              <a:rPr lang="en" sz="1200" b="1" i="0" u="none" strike="noStrike" cap="none">
                <a:solidFill>
                  <a:srgbClr val="000000"/>
                </a:solidFill>
                <a:latin typeface="Arial"/>
                <a:ea typeface="Arial"/>
                <a:cs typeface="Arial"/>
                <a:sym typeface="Arial"/>
              </a:rPr>
              <a:t>Figure 4: Geographic distribution of top SDG outputs</a:t>
            </a:r>
            <a:endParaRPr sz="1200" b="1" i="0" u="none" strike="noStrike" cap="none">
              <a:solidFill>
                <a:srgbClr val="000000"/>
              </a:solidFill>
              <a:latin typeface="Arial"/>
              <a:ea typeface="Arial"/>
              <a:cs typeface="Arial"/>
              <a:sym typeface="Arial"/>
            </a:endParaRPr>
          </a:p>
          <a:p>
            <a:pPr marL="0" marR="0" lvl="0" indent="0" algn="ctr" rtl="0">
              <a:lnSpc>
                <a:spcPct val="115000"/>
              </a:lnSpc>
              <a:spcBef>
                <a:spcPts val="1200"/>
              </a:spcBef>
              <a:spcAft>
                <a:spcPts val="1200"/>
              </a:spcAft>
              <a:buClr>
                <a:srgbClr val="000000"/>
              </a:buClr>
              <a:buSzPts val="1200"/>
              <a:buFont typeface="Arial"/>
              <a:buNone/>
            </a:pPr>
            <a:r>
              <a:rPr lang="en" sz="1200" b="0" i="0" u="none" strike="noStrike" cap="none">
                <a:solidFill>
                  <a:srgbClr val="000000"/>
                </a:solidFill>
                <a:latin typeface="Arial"/>
                <a:ea typeface="Arial"/>
                <a:cs typeface="Arial"/>
                <a:sym typeface="Arial"/>
              </a:rPr>
              <a:t>(Source: Raji and Demehin, 2023)</a:t>
            </a:r>
            <a:endParaRPr sz="1200" b="0" i="0" u="none" strike="noStrike" cap="non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7"/>
          <p:cNvSpPr txBox="1">
            <a:spLocks noGrp="1"/>
          </p:cNvSpPr>
          <p:nvPr>
            <p:ph type="title"/>
          </p:nvPr>
        </p:nvSpPr>
        <p:spPr>
          <a:xfrm>
            <a:off x="265500" y="391315"/>
            <a:ext cx="4045200" cy="450600"/>
          </a:xfrm>
          <a:prstGeom prst="rect">
            <a:avLst/>
          </a:prstGeom>
          <a:noFill/>
          <a:ln>
            <a:noFill/>
          </a:ln>
        </p:spPr>
        <p:txBody>
          <a:bodyPr spcFirstLastPara="1" wrap="square" lIns="91425" tIns="91425" rIns="91425" bIns="91425" anchor="b" anchorCtr="0">
            <a:noAutofit/>
          </a:bodyPr>
          <a:lstStyle/>
          <a:p>
            <a:pPr marL="0" lvl="0" indent="0" algn="ctr" rtl="0">
              <a:lnSpc>
                <a:spcPct val="150000"/>
              </a:lnSpc>
              <a:spcBef>
                <a:spcPts val="2400"/>
              </a:spcBef>
              <a:spcAft>
                <a:spcPts val="600"/>
              </a:spcAft>
              <a:buSzPts val="4200"/>
              <a:buNone/>
            </a:pPr>
            <a:r>
              <a:rPr lang="en" sz="2500" b="1">
                <a:solidFill>
                  <a:srgbClr val="000000"/>
                </a:solidFill>
                <a:latin typeface="Arial"/>
                <a:ea typeface="Arial"/>
                <a:cs typeface="Arial"/>
                <a:sym typeface="Arial"/>
              </a:rPr>
              <a:t>Policy and Governance  </a:t>
            </a:r>
            <a:endParaRPr sz="2500">
              <a:latin typeface="Arial"/>
              <a:ea typeface="Arial"/>
              <a:cs typeface="Arial"/>
              <a:sym typeface="Arial"/>
            </a:endParaRPr>
          </a:p>
        </p:txBody>
      </p:sp>
      <p:sp>
        <p:nvSpPr>
          <p:cNvPr id="149" name="Google Shape;149;p7"/>
          <p:cNvSpPr txBox="1">
            <a:spLocks noGrp="1"/>
          </p:cNvSpPr>
          <p:nvPr>
            <p:ph type="subTitle" idx="1"/>
          </p:nvPr>
        </p:nvSpPr>
        <p:spPr>
          <a:xfrm>
            <a:off x="265500" y="990666"/>
            <a:ext cx="4045200" cy="3624300"/>
          </a:xfrm>
          <a:prstGeom prst="rect">
            <a:avLst/>
          </a:prstGeom>
          <a:noFill/>
          <a:ln>
            <a:noFill/>
          </a:ln>
        </p:spPr>
        <p:txBody>
          <a:bodyPr spcFirstLastPara="1" wrap="square" lIns="91425" tIns="91425" rIns="91425" bIns="91425" anchor="t" anchorCtr="0">
            <a:noAutofit/>
          </a:bodyPr>
          <a:lstStyle/>
          <a:p>
            <a:pPr marL="457200" lvl="0" indent="-228600" algn="just" rtl="0">
              <a:lnSpc>
                <a:spcPct val="150000"/>
              </a:lnSpc>
              <a:spcBef>
                <a:spcPts val="1200"/>
              </a:spcBef>
              <a:spcAft>
                <a:spcPts val="0"/>
              </a:spcAft>
              <a:buSzPts val="2100"/>
              <a:buNone/>
            </a:pPr>
            <a:r>
              <a:rPr lang="en" sz="1400">
                <a:solidFill>
                  <a:srgbClr val="000000"/>
                </a:solidFill>
                <a:latin typeface="Arial"/>
                <a:ea typeface="Arial"/>
                <a:cs typeface="Arial"/>
                <a:sym typeface="Arial"/>
              </a:rPr>
              <a:t>●Health-in-All-Policies (HiAP) model by WHO (WHO, 2026).</a:t>
            </a:r>
            <a:endParaRPr sz="1400">
              <a:solidFill>
                <a:srgbClr val="000000"/>
              </a:solidFill>
              <a:latin typeface="Arial"/>
              <a:ea typeface="Arial"/>
              <a:cs typeface="Arial"/>
              <a:sym typeface="Arial"/>
            </a:endParaRPr>
          </a:p>
          <a:p>
            <a:pPr marL="457200" lvl="0" indent="-228600" algn="just" rtl="0">
              <a:lnSpc>
                <a:spcPct val="150000"/>
              </a:lnSpc>
              <a:spcBef>
                <a:spcPts val="1200"/>
              </a:spcBef>
              <a:spcAft>
                <a:spcPts val="0"/>
              </a:spcAft>
              <a:buSzPts val="2100"/>
              <a:buNone/>
            </a:pPr>
            <a:r>
              <a:rPr lang="en" sz="1400">
                <a:solidFill>
                  <a:srgbClr val="000000"/>
                </a:solidFill>
                <a:latin typeface="Arial"/>
                <a:ea typeface="Arial"/>
                <a:cs typeface="Arial"/>
                <a:sym typeface="Arial"/>
              </a:rPr>
              <a:t>●Integrated Care System (ICS), prevention, and digital transformation are listed in the NHS (Beichler, Grabovac and Dorner, 2023).</a:t>
            </a:r>
            <a:endParaRPr sz="1400">
              <a:solidFill>
                <a:srgbClr val="000000"/>
              </a:solidFill>
              <a:latin typeface="Arial"/>
              <a:ea typeface="Arial"/>
              <a:cs typeface="Arial"/>
              <a:sym typeface="Arial"/>
            </a:endParaRPr>
          </a:p>
          <a:p>
            <a:pPr marL="457200" lvl="0" indent="-228600" algn="just" rtl="0">
              <a:lnSpc>
                <a:spcPct val="150000"/>
              </a:lnSpc>
              <a:spcBef>
                <a:spcPts val="1200"/>
              </a:spcBef>
              <a:spcAft>
                <a:spcPts val="1200"/>
              </a:spcAft>
              <a:buSzPts val="2100"/>
              <a:buNone/>
            </a:pPr>
            <a:r>
              <a:rPr lang="en" sz="1400">
                <a:solidFill>
                  <a:srgbClr val="000000"/>
                </a:solidFill>
                <a:latin typeface="Arial"/>
                <a:ea typeface="Arial"/>
                <a:cs typeface="Arial"/>
                <a:sym typeface="Arial"/>
              </a:rPr>
              <a:t>●Health and Care Act 2022 of the UK (GOV UK, 2022). </a:t>
            </a:r>
            <a:endParaRPr sz="1400">
              <a:latin typeface="Arial"/>
              <a:ea typeface="Arial"/>
              <a:cs typeface="Arial"/>
              <a:sym typeface="Arial"/>
            </a:endParaRPr>
          </a:p>
        </p:txBody>
      </p:sp>
      <p:sp>
        <p:nvSpPr>
          <p:cNvPr id="150" name="Google Shape;150;p7"/>
          <p:cNvSpPr txBox="1">
            <a:spLocks noGrp="1"/>
          </p:cNvSpPr>
          <p:nvPr>
            <p:ph type="body" idx="2"/>
          </p:nvPr>
        </p:nvSpPr>
        <p:spPr>
          <a:xfrm>
            <a:off x="7265650" y="4154613"/>
            <a:ext cx="689400" cy="3144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1800"/>
              <a:buNone/>
            </a:pPr>
            <a:r>
              <a:rPr lang="en" sz="1400" b="1">
                <a:solidFill>
                  <a:schemeClr val="dk1"/>
                </a:solidFill>
              </a:rPr>
              <a:t>15</a:t>
            </a:r>
            <a:endParaRPr sz="1400">
              <a:solidFill>
                <a:schemeClr val="dk1"/>
              </a:solidFill>
            </a:endParaRPr>
          </a:p>
        </p:txBody>
      </p:sp>
      <p:sp>
        <p:nvSpPr>
          <p:cNvPr id="151" name="Google Shape;151;p7"/>
          <p:cNvSpPr txBox="1">
            <a:spLocks noGrp="1"/>
          </p:cNvSpPr>
          <p:nvPr>
            <p:ph type="body" idx="2"/>
          </p:nvPr>
        </p:nvSpPr>
        <p:spPr>
          <a:xfrm>
            <a:off x="6127925" y="2862100"/>
            <a:ext cx="689400" cy="3144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1800"/>
              <a:buNone/>
            </a:pPr>
            <a:r>
              <a:rPr lang="en" sz="1400" b="1">
                <a:solidFill>
                  <a:schemeClr val="dk1"/>
                </a:solidFill>
              </a:rPr>
              <a:t>2</a:t>
            </a:r>
            <a:endParaRPr sz="1400">
              <a:solidFill>
                <a:schemeClr val="dk1"/>
              </a:solidFill>
            </a:endParaRPr>
          </a:p>
        </p:txBody>
      </p:sp>
      <p:sp>
        <p:nvSpPr>
          <p:cNvPr id="152" name="Google Shape;152;p7"/>
          <p:cNvSpPr txBox="1">
            <a:spLocks noGrp="1"/>
          </p:cNvSpPr>
          <p:nvPr>
            <p:ph type="body" idx="2"/>
          </p:nvPr>
        </p:nvSpPr>
        <p:spPr>
          <a:xfrm>
            <a:off x="6967988" y="2414550"/>
            <a:ext cx="689400" cy="3144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SzPts val="1800"/>
              <a:buNone/>
            </a:pPr>
            <a:r>
              <a:rPr lang="en" sz="1400" b="1">
                <a:solidFill>
                  <a:schemeClr val="dk1"/>
                </a:solidFill>
              </a:rPr>
              <a:t>35</a:t>
            </a:r>
            <a:endParaRPr sz="1400">
              <a:solidFill>
                <a:schemeClr val="dk1"/>
              </a:solidFill>
            </a:endParaRPr>
          </a:p>
        </p:txBody>
      </p:sp>
      <p:pic>
        <p:nvPicPr>
          <p:cNvPr id="153" name="Google Shape;153;p7"/>
          <p:cNvPicPr preferRelativeResize="0"/>
          <p:nvPr/>
        </p:nvPicPr>
        <p:blipFill rotWithShape="1">
          <a:blip r:embed="rId3">
            <a:alphaModFix/>
          </a:blip>
          <a:srcRect/>
          <a:stretch/>
        </p:blipFill>
        <p:spPr>
          <a:xfrm>
            <a:off x="5282125" y="752350"/>
            <a:ext cx="2771633" cy="2109750"/>
          </a:xfrm>
          <a:prstGeom prst="rect">
            <a:avLst/>
          </a:prstGeom>
          <a:noFill/>
          <a:ln>
            <a:noFill/>
          </a:ln>
        </p:spPr>
      </p:pic>
      <p:sp>
        <p:nvSpPr>
          <p:cNvPr id="154" name="Google Shape;154;p7"/>
          <p:cNvSpPr txBox="1"/>
          <p:nvPr/>
        </p:nvSpPr>
        <p:spPr>
          <a:xfrm>
            <a:off x="4774175" y="3034375"/>
            <a:ext cx="3355200" cy="9480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1200"/>
              </a:spcBef>
              <a:spcAft>
                <a:spcPts val="0"/>
              </a:spcAft>
              <a:buClr>
                <a:srgbClr val="000000"/>
              </a:buClr>
              <a:buSzPts val="1200"/>
              <a:buFont typeface="Arial"/>
              <a:buNone/>
            </a:pPr>
            <a:r>
              <a:rPr lang="en" sz="1200" b="1" i="0" u="none" strike="noStrike" cap="none">
                <a:solidFill>
                  <a:schemeClr val="lt1"/>
                </a:solidFill>
                <a:latin typeface="Arial"/>
                <a:ea typeface="Arial"/>
                <a:cs typeface="Arial"/>
                <a:sym typeface="Arial"/>
              </a:rPr>
              <a:t>Figure 5: ICS framework </a:t>
            </a:r>
            <a:endParaRPr sz="1200" b="1" i="0" u="none" strike="noStrike" cap="none">
              <a:solidFill>
                <a:schemeClr val="lt1"/>
              </a:solidFill>
              <a:latin typeface="Arial"/>
              <a:ea typeface="Arial"/>
              <a:cs typeface="Arial"/>
              <a:sym typeface="Arial"/>
            </a:endParaRPr>
          </a:p>
          <a:p>
            <a:pPr marL="0" marR="0" lvl="0" indent="0" algn="ctr" rtl="0">
              <a:lnSpc>
                <a:spcPct val="115000"/>
              </a:lnSpc>
              <a:spcBef>
                <a:spcPts val="1200"/>
              </a:spcBef>
              <a:spcAft>
                <a:spcPts val="1200"/>
              </a:spcAft>
              <a:buClr>
                <a:srgbClr val="000000"/>
              </a:buClr>
              <a:buSzPts val="1200"/>
              <a:buFont typeface="Arial"/>
              <a:buNone/>
            </a:pPr>
            <a:r>
              <a:rPr lang="en" sz="1200" b="0" i="0" u="none" strike="noStrike" cap="none">
                <a:solidFill>
                  <a:schemeClr val="lt1"/>
                </a:solidFill>
                <a:latin typeface="Arial"/>
                <a:ea typeface="Arial"/>
                <a:cs typeface="Arial"/>
                <a:sym typeface="Arial"/>
              </a:rPr>
              <a:t>(Source: Beichler, Grabovac and Dorner, 2023) </a:t>
            </a:r>
            <a:endParaRPr sz="1200" b="0" i="0" u="none" strike="noStrike" cap="none">
              <a:solidFill>
                <a:schemeClr val="lt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8"/>
          <p:cNvSpPr txBox="1"/>
          <p:nvPr/>
        </p:nvSpPr>
        <p:spPr>
          <a:xfrm>
            <a:off x="0" y="-126378"/>
            <a:ext cx="9144000" cy="569400"/>
          </a:xfrm>
          <a:prstGeom prst="rect">
            <a:avLst/>
          </a:prstGeom>
          <a:noFill/>
          <a:ln>
            <a:noFill/>
          </a:ln>
        </p:spPr>
        <p:txBody>
          <a:bodyPr spcFirstLastPara="1" wrap="square" lIns="91425" tIns="91425" rIns="91425" bIns="91425" anchor="t" anchorCtr="0">
            <a:spAutoFit/>
          </a:bodyPr>
          <a:lstStyle/>
          <a:p>
            <a:pPr marL="0" marR="0" lvl="0" indent="0" algn="ctr" rtl="0">
              <a:lnSpc>
                <a:spcPct val="115000"/>
              </a:lnSpc>
              <a:spcBef>
                <a:spcPts val="2400"/>
              </a:spcBef>
              <a:spcAft>
                <a:spcPts val="600"/>
              </a:spcAft>
              <a:buClr>
                <a:srgbClr val="000000"/>
              </a:buClr>
              <a:buSzPts val="2500"/>
              <a:buFont typeface="Arial"/>
              <a:buNone/>
            </a:pPr>
            <a:r>
              <a:rPr lang="en" sz="2500" b="1" i="0" u="none" strike="noStrike" cap="none">
                <a:solidFill>
                  <a:srgbClr val="000000"/>
                </a:solidFill>
                <a:latin typeface="Arial"/>
                <a:ea typeface="Arial"/>
                <a:cs typeface="Arial"/>
                <a:sym typeface="Arial"/>
              </a:rPr>
              <a:t>Examples and case studies   </a:t>
            </a:r>
            <a:endParaRPr sz="2500" b="1" i="0" u="none" strike="noStrike" cap="none">
              <a:solidFill>
                <a:srgbClr val="000000"/>
              </a:solidFill>
              <a:latin typeface="Arial"/>
              <a:ea typeface="Arial"/>
              <a:cs typeface="Arial"/>
              <a:sym typeface="Arial"/>
            </a:endParaRPr>
          </a:p>
        </p:txBody>
      </p:sp>
      <p:pic>
        <p:nvPicPr>
          <p:cNvPr id="160" name="Google Shape;160;p8"/>
          <p:cNvPicPr preferRelativeResize="0"/>
          <p:nvPr/>
        </p:nvPicPr>
        <p:blipFill rotWithShape="1">
          <a:blip r:embed="rId3">
            <a:alphaModFix/>
          </a:blip>
          <a:srcRect/>
          <a:stretch/>
        </p:blipFill>
        <p:spPr>
          <a:xfrm>
            <a:off x="271347" y="952259"/>
            <a:ext cx="4419600" cy="3389525"/>
          </a:xfrm>
          <a:prstGeom prst="rect">
            <a:avLst/>
          </a:prstGeom>
          <a:noFill/>
          <a:ln>
            <a:noFill/>
          </a:ln>
        </p:spPr>
      </p:pic>
      <p:sp>
        <p:nvSpPr>
          <p:cNvPr id="161" name="Google Shape;161;p8"/>
          <p:cNvSpPr txBox="1"/>
          <p:nvPr/>
        </p:nvSpPr>
        <p:spPr>
          <a:xfrm>
            <a:off x="5029839" y="1190618"/>
            <a:ext cx="3476400" cy="2762264"/>
          </a:xfrm>
          <a:prstGeom prst="rect">
            <a:avLst/>
          </a:prstGeom>
          <a:noFill/>
          <a:ln>
            <a:noFill/>
          </a:ln>
        </p:spPr>
        <p:txBody>
          <a:bodyPr spcFirstLastPara="1" wrap="square" lIns="91425" tIns="91425" rIns="91425" bIns="91425" anchor="t" anchorCtr="0">
            <a:spAutoFit/>
          </a:bodyPr>
          <a:lstStyle/>
          <a:p>
            <a:pPr marL="457200" marR="0" lvl="0" indent="-228600" algn="just" rtl="0">
              <a:lnSpc>
                <a:spcPct val="150000"/>
              </a:lnSpc>
              <a:spcBef>
                <a:spcPts val="1200"/>
              </a:spcBef>
              <a:spcAft>
                <a:spcPts val="0"/>
              </a:spcAft>
              <a:buClr>
                <a:srgbClr val="000000"/>
              </a:buClr>
              <a:buSzPts val="1500"/>
              <a:buFont typeface="Arial"/>
              <a:buNone/>
            </a:pPr>
            <a:r>
              <a:rPr lang="en" sz="1500" b="0" i="0" u="none" strike="noStrike" cap="none">
                <a:solidFill>
                  <a:srgbClr val="000000"/>
                </a:solidFill>
                <a:latin typeface="Arial"/>
                <a:ea typeface="Arial"/>
                <a:cs typeface="Arial"/>
                <a:sym typeface="Arial"/>
              </a:rPr>
              <a:t>●</a:t>
            </a:r>
            <a:r>
              <a:rPr lang="en" sz="1400" b="0" i="0" u="none" strike="noStrike" cap="none">
                <a:solidFill>
                  <a:srgbClr val="000000"/>
                </a:solidFill>
                <a:latin typeface="Arial"/>
                <a:ea typeface="Arial"/>
                <a:cs typeface="Arial"/>
                <a:sym typeface="Arial"/>
              </a:rPr>
              <a:t>Making Every Contact Count (MECC) programme (Harrison </a:t>
            </a:r>
            <a:r>
              <a:rPr lang="en" sz="1400" b="0" i="1" u="none" strike="noStrike" cap="none">
                <a:solidFill>
                  <a:srgbClr val="000000"/>
                </a:solidFill>
                <a:latin typeface="Arial"/>
                <a:ea typeface="Arial"/>
                <a:cs typeface="Arial"/>
                <a:sym typeface="Arial"/>
              </a:rPr>
              <a:t>et al., </a:t>
            </a:r>
            <a:r>
              <a:rPr lang="en" sz="1400" b="0" i="0" u="none" strike="noStrike" cap="none">
                <a:solidFill>
                  <a:srgbClr val="000000"/>
                </a:solidFill>
                <a:latin typeface="Arial"/>
                <a:ea typeface="Arial"/>
                <a:cs typeface="Arial"/>
                <a:sym typeface="Arial"/>
              </a:rPr>
              <a:t>2022).</a:t>
            </a:r>
            <a:endParaRPr sz="1400" b="0" i="0" u="none" strike="noStrike" cap="none">
              <a:solidFill>
                <a:srgbClr val="000000"/>
              </a:solidFill>
              <a:latin typeface="Arial"/>
              <a:ea typeface="Arial"/>
              <a:cs typeface="Arial"/>
              <a:sym typeface="Arial"/>
            </a:endParaRPr>
          </a:p>
          <a:p>
            <a:pPr marL="457200" marR="0" lvl="0" indent="-228600" algn="just" rtl="0">
              <a:lnSpc>
                <a:spcPct val="150000"/>
              </a:lnSpc>
              <a:spcBef>
                <a:spcPts val="1200"/>
              </a:spcBef>
              <a:spcAft>
                <a:spcPts val="0"/>
              </a:spcAft>
              <a:buClr>
                <a:srgbClr val="000000"/>
              </a:buClr>
              <a:buSzPts val="1500"/>
              <a:buFont typeface="Arial"/>
              <a:buNone/>
            </a:pPr>
            <a:r>
              <a:rPr lang="en" sz="1400" b="0" i="0" u="none" strike="noStrike" cap="none">
                <a:solidFill>
                  <a:srgbClr val="000000"/>
                </a:solidFill>
                <a:latin typeface="Arial"/>
                <a:ea typeface="Arial"/>
                <a:cs typeface="Arial"/>
                <a:sym typeface="Arial"/>
              </a:rPr>
              <a:t>●MECC planning can be described based on the Health Belief Model.</a:t>
            </a:r>
            <a:endParaRPr sz="1400" b="0" i="0" u="none" strike="noStrike" cap="none">
              <a:solidFill>
                <a:srgbClr val="000000"/>
              </a:solidFill>
              <a:latin typeface="Arial"/>
              <a:ea typeface="Arial"/>
              <a:cs typeface="Arial"/>
              <a:sym typeface="Arial"/>
            </a:endParaRPr>
          </a:p>
          <a:p>
            <a:pPr marL="457200" marR="0" lvl="0" indent="-228600" algn="just" rtl="0">
              <a:lnSpc>
                <a:spcPct val="150000"/>
              </a:lnSpc>
              <a:spcBef>
                <a:spcPts val="1200"/>
              </a:spcBef>
              <a:spcAft>
                <a:spcPts val="1200"/>
              </a:spcAft>
              <a:buClr>
                <a:srgbClr val="000000"/>
              </a:buClr>
              <a:buSzPts val="1500"/>
              <a:buFont typeface="Arial"/>
              <a:buNone/>
            </a:pPr>
            <a:r>
              <a:rPr lang="en" sz="1400" b="0" i="0" u="none" strike="noStrike" cap="none">
                <a:solidFill>
                  <a:srgbClr val="000000"/>
                </a:solidFill>
                <a:latin typeface="Arial"/>
                <a:ea typeface="Arial"/>
                <a:cs typeface="Arial"/>
                <a:sym typeface="Arial"/>
              </a:rPr>
              <a:t>●Personnel were given the tools and training to develop skills. </a:t>
            </a:r>
            <a:endParaRPr sz="1400" b="0" i="0" u="none" strike="noStrike" cap="none">
              <a:solidFill>
                <a:srgbClr val="000000"/>
              </a:solidFill>
              <a:latin typeface="Arial"/>
              <a:ea typeface="Arial"/>
              <a:cs typeface="Arial"/>
              <a:sym typeface="Arial"/>
            </a:endParaRPr>
          </a:p>
        </p:txBody>
      </p:sp>
      <p:sp>
        <p:nvSpPr>
          <p:cNvPr id="162" name="Google Shape;162;p8"/>
          <p:cNvSpPr txBox="1"/>
          <p:nvPr/>
        </p:nvSpPr>
        <p:spPr>
          <a:xfrm>
            <a:off x="386750" y="4263725"/>
            <a:ext cx="3693600" cy="800400"/>
          </a:xfrm>
          <a:prstGeom prst="rect">
            <a:avLst/>
          </a:prstGeom>
          <a:noFill/>
          <a:ln>
            <a:noFill/>
          </a:ln>
        </p:spPr>
        <p:txBody>
          <a:bodyPr spcFirstLastPara="1" wrap="square" lIns="91425" tIns="91425" rIns="91425" bIns="91425" anchor="t" anchorCtr="0">
            <a:spAutoFit/>
          </a:bodyPr>
          <a:lstStyle/>
          <a:p>
            <a:pPr marL="0" marR="0" lvl="0" indent="0" algn="ctr" rtl="0">
              <a:lnSpc>
                <a:spcPct val="150000"/>
              </a:lnSpc>
              <a:spcBef>
                <a:spcPts val="1200"/>
              </a:spcBef>
              <a:spcAft>
                <a:spcPts val="0"/>
              </a:spcAft>
              <a:buClr>
                <a:srgbClr val="000000"/>
              </a:buClr>
              <a:buSzPts val="1200"/>
              <a:buFont typeface="Arial"/>
              <a:buNone/>
            </a:pPr>
            <a:r>
              <a:rPr lang="en" sz="1200" b="1" i="0" u="none" strike="noStrike" cap="none">
                <a:solidFill>
                  <a:srgbClr val="000000"/>
                </a:solidFill>
                <a:latin typeface="Arial"/>
                <a:ea typeface="Arial"/>
                <a:cs typeface="Arial"/>
                <a:sym typeface="Arial"/>
              </a:rPr>
              <a:t>Figure 6: Leading causes of death in England</a:t>
            </a:r>
            <a:endParaRPr sz="1200" b="1" i="0" u="none" strike="noStrike" cap="none">
              <a:solidFill>
                <a:srgbClr val="000000"/>
              </a:solidFill>
              <a:latin typeface="Arial"/>
              <a:ea typeface="Arial"/>
              <a:cs typeface="Arial"/>
              <a:sym typeface="Arial"/>
            </a:endParaRPr>
          </a:p>
          <a:p>
            <a:pPr marL="0" marR="0" lvl="0" indent="0" algn="ctr" rtl="0">
              <a:lnSpc>
                <a:spcPct val="150000"/>
              </a:lnSpc>
              <a:spcBef>
                <a:spcPts val="1200"/>
              </a:spcBef>
              <a:spcAft>
                <a:spcPts val="1200"/>
              </a:spcAft>
              <a:buClr>
                <a:srgbClr val="000000"/>
              </a:buClr>
              <a:buSzPts val="1200"/>
              <a:buFont typeface="Arial"/>
              <a:buNone/>
            </a:pPr>
            <a:r>
              <a:rPr lang="en" sz="1200" b="0" i="0" u="none" strike="noStrike" cap="none">
                <a:solidFill>
                  <a:srgbClr val="000000"/>
                </a:solidFill>
                <a:latin typeface="Arial"/>
                <a:ea typeface="Arial"/>
                <a:cs typeface="Arial"/>
                <a:sym typeface="Arial"/>
              </a:rPr>
              <a:t>(Source: NHS UK, 2016)</a:t>
            </a:r>
            <a:endParaRPr sz="1200" b="0" i="0" u="none" strike="noStrike" cap="non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9"/>
          <p:cNvSpPr txBox="1">
            <a:spLocks noGrp="1"/>
          </p:cNvSpPr>
          <p:nvPr>
            <p:ph type="title" idx="4294967295"/>
          </p:nvPr>
        </p:nvSpPr>
        <p:spPr>
          <a:xfrm>
            <a:off x="311700" y="-43425"/>
            <a:ext cx="8282700" cy="10053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2400"/>
              </a:spcBef>
              <a:spcAft>
                <a:spcPts val="600"/>
              </a:spcAft>
              <a:buSzPts val="2800"/>
              <a:buNone/>
            </a:pPr>
            <a:r>
              <a:rPr lang="en" sz="2500" b="1">
                <a:solidFill>
                  <a:srgbClr val="000000"/>
                </a:solidFill>
                <a:latin typeface="Arial"/>
                <a:ea typeface="Arial"/>
                <a:cs typeface="Arial"/>
                <a:sym typeface="Arial"/>
              </a:rPr>
              <a:t>Equity and access  </a:t>
            </a:r>
            <a:endParaRPr sz="2500">
              <a:latin typeface="Arial"/>
              <a:ea typeface="Arial"/>
              <a:cs typeface="Arial"/>
              <a:sym typeface="Arial"/>
            </a:endParaRPr>
          </a:p>
        </p:txBody>
      </p:sp>
      <p:grpSp>
        <p:nvGrpSpPr>
          <p:cNvPr id="168" name="Google Shape;168;p9"/>
          <p:cNvGrpSpPr/>
          <p:nvPr/>
        </p:nvGrpSpPr>
        <p:grpSpPr>
          <a:xfrm>
            <a:off x="1638982" y="1325800"/>
            <a:ext cx="5866035" cy="3156300"/>
            <a:chOff x="213232" y="0"/>
            <a:chExt cx="5866035" cy="3156300"/>
          </a:xfrm>
        </p:grpSpPr>
        <p:sp>
          <p:nvSpPr>
            <p:cNvPr id="169" name="Google Shape;169;p9"/>
            <p:cNvSpPr/>
            <p:nvPr/>
          </p:nvSpPr>
          <p:spPr>
            <a:xfrm>
              <a:off x="471937" y="0"/>
              <a:ext cx="5348625" cy="3156300"/>
            </a:xfrm>
            <a:prstGeom prst="rightArrow">
              <a:avLst>
                <a:gd name="adj1" fmla="val 50000"/>
                <a:gd name="adj2" fmla="val 50000"/>
              </a:avLst>
            </a:prstGeom>
            <a:solidFill>
              <a:srgbClr val="CCCCC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9"/>
            <p:cNvSpPr/>
            <p:nvPr/>
          </p:nvSpPr>
          <p:spPr>
            <a:xfrm>
              <a:off x="213232" y="946890"/>
              <a:ext cx="1887750" cy="1262520"/>
            </a:xfrm>
            <a:prstGeom prst="roundRect">
              <a:avLst>
                <a:gd name="adj" fmla="val 16667"/>
              </a:avLst>
            </a:prstGeom>
            <a:solidFill>
              <a:schemeClr val="accent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9"/>
            <p:cNvSpPr txBox="1"/>
            <p:nvPr/>
          </p:nvSpPr>
          <p:spPr>
            <a:xfrm>
              <a:off x="274863" y="1008521"/>
              <a:ext cx="1764488" cy="1139258"/>
            </a:xfrm>
            <a:prstGeom prst="rect">
              <a:avLst/>
            </a:prstGeom>
            <a:noFill/>
            <a:ln>
              <a:noFill/>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rgbClr val="000000"/>
                </a:buClr>
                <a:buSzPts val="1300"/>
                <a:buFont typeface="Arial"/>
                <a:buNone/>
              </a:pPr>
              <a:r>
                <a:rPr lang="en" sz="1300" b="0" i="0" u="none" strike="noStrike" cap="none">
                  <a:solidFill>
                    <a:schemeClr val="lt1"/>
                  </a:solidFill>
                  <a:latin typeface="Arial"/>
                  <a:ea typeface="Arial"/>
                  <a:cs typeface="Arial"/>
                  <a:sym typeface="Arial"/>
                </a:rPr>
                <a:t>There exists a large gap between health protection and access to the necessary care.</a:t>
              </a:r>
              <a:endParaRPr sz="1300" b="0" i="0" u="none" strike="noStrike" cap="none">
                <a:solidFill>
                  <a:schemeClr val="lt1"/>
                </a:solidFill>
                <a:latin typeface="Arial"/>
                <a:ea typeface="Arial"/>
                <a:cs typeface="Arial"/>
                <a:sym typeface="Arial"/>
              </a:endParaRPr>
            </a:p>
          </p:txBody>
        </p:sp>
        <p:sp>
          <p:nvSpPr>
            <p:cNvPr id="172" name="Google Shape;172;p9"/>
            <p:cNvSpPr/>
            <p:nvPr/>
          </p:nvSpPr>
          <p:spPr>
            <a:xfrm>
              <a:off x="2202374" y="946890"/>
              <a:ext cx="1887750" cy="1262520"/>
            </a:xfrm>
            <a:prstGeom prst="roundRect">
              <a:avLst>
                <a:gd name="adj" fmla="val 16667"/>
              </a:avLst>
            </a:prstGeom>
            <a:solidFill>
              <a:schemeClr val="accent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9"/>
            <p:cNvSpPr txBox="1"/>
            <p:nvPr/>
          </p:nvSpPr>
          <p:spPr>
            <a:xfrm>
              <a:off x="2264005" y="1008521"/>
              <a:ext cx="1764488" cy="1139258"/>
            </a:xfrm>
            <a:prstGeom prst="rect">
              <a:avLst/>
            </a:prstGeom>
            <a:noFill/>
            <a:ln>
              <a:noFill/>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rgbClr val="000000"/>
                </a:buClr>
                <a:buSzPts val="1300"/>
                <a:buFont typeface="Arial"/>
                <a:buNone/>
              </a:pPr>
              <a:r>
                <a:rPr lang="en" sz="1300" b="0" i="0" u="none" strike="noStrike" cap="none">
                  <a:solidFill>
                    <a:schemeClr val="lt1"/>
                  </a:solidFill>
                  <a:latin typeface="Arial"/>
                  <a:ea typeface="Arial"/>
                  <a:cs typeface="Arial"/>
                  <a:sym typeface="Arial"/>
                </a:rPr>
                <a:t>South Asian patients are significantly less likely to undergo a cardiac procedure (Patel, Abatcha and Uthman, 2022).</a:t>
              </a:r>
              <a:endParaRPr sz="1300" b="0" i="0" u="none" strike="noStrike" cap="none">
                <a:solidFill>
                  <a:schemeClr val="lt1"/>
                </a:solidFill>
                <a:latin typeface="Arial"/>
                <a:ea typeface="Arial"/>
                <a:cs typeface="Arial"/>
                <a:sym typeface="Arial"/>
              </a:endParaRPr>
            </a:p>
          </p:txBody>
        </p:sp>
        <p:sp>
          <p:nvSpPr>
            <p:cNvPr id="174" name="Google Shape;174;p9"/>
            <p:cNvSpPr/>
            <p:nvPr/>
          </p:nvSpPr>
          <p:spPr>
            <a:xfrm>
              <a:off x="4191517" y="946890"/>
              <a:ext cx="1887750" cy="1262520"/>
            </a:xfrm>
            <a:prstGeom prst="roundRect">
              <a:avLst>
                <a:gd name="adj" fmla="val 16667"/>
              </a:avLst>
            </a:prstGeom>
            <a:solidFill>
              <a:schemeClr val="accent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9"/>
            <p:cNvSpPr txBox="1"/>
            <p:nvPr/>
          </p:nvSpPr>
          <p:spPr>
            <a:xfrm>
              <a:off x="4253148" y="1008521"/>
              <a:ext cx="1764488" cy="1139258"/>
            </a:xfrm>
            <a:prstGeom prst="rect">
              <a:avLst/>
            </a:prstGeom>
            <a:noFill/>
            <a:ln>
              <a:noFill/>
            </a:ln>
          </p:spPr>
          <p:txBody>
            <a:bodyPr spcFirstLastPara="1" wrap="square" lIns="49525" tIns="49525" rIns="49525" bIns="49525" anchor="ctr" anchorCtr="0">
              <a:noAutofit/>
            </a:bodyPr>
            <a:lstStyle/>
            <a:p>
              <a:pPr marL="0" marR="0" lvl="0" indent="0" algn="ctr" rtl="0">
                <a:lnSpc>
                  <a:spcPct val="90000"/>
                </a:lnSpc>
                <a:spcBef>
                  <a:spcPts val="0"/>
                </a:spcBef>
                <a:spcAft>
                  <a:spcPts val="0"/>
                </a:spcAft>
                <a:buClr>
                  <a:srgbClr val="000000"/>
                </a:buClr>
                <a:buSzPts val="1300"/>
                <a:buFont typeface="Arial"/>
                <a:buNone/>
              </a:pPr>
              <a:r>
                <a:rPr lang="en" sz="1300" b="0" i="0" u="none" strike="noStrike" cap="none">
                  <a:solidFill>
                    <a:schemeClr val="lt1"/>
                  </a:solidFill>
                  <a:latin typeface="Arial"/>
                  <a:ea typeface="Arial"/>
                  <a:cs typeface="Arial"/>
                  <a:sym typeface="Arial"/>
                </a:rPr>
                <a:t>NHS England Health Inequality. </a:t>
              </a:r>
              <a:endParaRPr sz="1300" b="0" i="0" u="none" strike="noStrike" cap="none">
                <a:solidFill>
                  <a:schemeClr val="lt1"/>
                </a:solidFill>
                <a:latin typeface="Arial"/>
                <a:ea typeface="Arial"/>
                <a:cs typeface="Arial"/>
                <a:sym typeface="Arial"/>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9"/>
        <p:cNvGrpSpPr/>
        <p:nvPr/>
      </p:nvGrpSpPr>
      <p:grpSpPr>
        <a:xfrm>
          <a:off x="0" y="0"/>
          <a:ext cx="0" cy="0"/>
          <a:chOff x="0" y="0"/>
          <a:chExt cx="0" cy="0"/>
        </a:xfrm>
      </p:grpSpPr>
      <p:sp>
        <p:nvSpPr>
          <p:cNvPr id="180" name="Google Shape;180;p1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SzPts val="2800"/>
              <a:buNone/>
            </a:pPr>
            <a:r>
              <a:rPr lang="en" sz="2500" b="1">
                <a:latin typeface="Arial"/>
                <a:ea typeface="Arial"/>
                <a:cs typeface="Arial"/>
                <a:sym typeface="Arial"/>
              </a:rPr>
              <a:t>Conclusion</a:t>
            </a:r>
            <a:endParaRPr sz="2500" b="1">
              <a:latin typeface="Arial"/>
              <a:ea typeface="Arial"/>
              <a:cs typeface="Arial"/>
              <a:sym typeface="Arial"/>
            </a:endParaRPr>
          </a:p>
        </p:txBody>
      </p:sp>
      <p:grpSp>
        <p:nvGrpSpPr>
          <p:cNvPr id="181" name="Google Shape;181;p10"/>
          <p:cNvGrpSpPr/>
          <p:nvPr/>
        </p:nvGrpSpPr>
        <p:grpSpPr>
          <a:xfrm>
            <a:off x="2850728" y="1397853"/>
            <a:ext cx="3702738" cy="3169543"/>
            <a:chOff x="1876854" y="1478"/>
            <a:chExt cx="3702738" cy="3169543"/>
          </a:xfrm>
        </p:grpSpPr>
        <p:sp>
          <p:nvSpPr>
            <p:cNvPr id="182" name="Google Shape;182;p10"/>
            <p:cNvSpPr/>
            <p:nvPr/>
          </p:nvSpPr>
          <p:spPr>
            <a:xfrm>
              <a:off x="1876854" y="1478"/>
              <a:ext cx="3702738" cy="1481095"/>
            </a:xfrm>
            <a:prstGeom prst="chevron">
              <a:avLst>
                <a:gd name="adj" fmla="val 50000"/>
              </a:avLst>
            </a:prstGeom>
            <a:solidFill>
              <a:schemeClr val="accent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0"/>
            <p:cNvSpPr txBox="1"/>
            <p:nvPr/>
          </p:nvSpPr>
          <p:spPr>
            <a:xfrm>
              <a:off x="2617402" y="1478"/>
              <a:ext cx="2221643" cy="1481095"/>
            </a:xfrm>
            <a:prstGeom prst="rect">
              <a:avLst/>
            </a:prstGeom>
            <a:noFill/>
            <a:ln>
              <a:noFill/>
            </a:ln>
          </p:spPr>
          <p:txBody>
            <a:bodyPr spcFirstLastPara="1" wrap="square" lIns="22850" tIns="11425" rIns="0" bIns="11425" anchor="ctr" anchorCtr="0">
              <a:noAutofit/>
            </a:bodyPr>
            <a:lstStyle/>
            <a:p>
              <a:pPr marL="0" marR="0" lvl="0" indent="0" algn="ctr" rtl="0">
                <a:lnSpc>
                  <a:spcPct val="150000"/>
                </a:lnSpc>
                <a:spcBef>
                  <a:spcPts val="0"/>
                </a:spcBef>
                <a:spcAft>
                  <a:spcPts val="0"/>
                </a:spcAft>
                <a:buClr>
                  <a:srgbClr val="000000"/>
                </a:buClr>
                <a:buSzPts val="1800"/>
                <a:buFont typeface="Arial"/>
                <a:buNone/>
              </a:pPr>
              <a:r>
                <a:rPr lang="en" sz="1800" b="0" i="0" u="none" strike="noStrike" cap="none">
                  <a:solidFill>
                    <a:schemeClr val="lt1"/>
                  </a:solidFill>
                  <a:latin typeface="Arial"/>
                  <a:ea typeface="Arial"/>
                  <a:cs typeface="Arial"/>
                  <a:sym typeface="Arial"/>
                </a:rPr>
                <a:t>Reinforcement of cross-sector social policy. </a:t>
              </a:r>
              <a:endParaRPr sz="1800" b="0" i="0" u="none" strike="noStrike" cap="none">
                <a:solidFill>
                  <a:schemeClr val="lt1"/>
                </a:solidFill>
                <a:latin typeface="Arial"/>
                <a:ea typeface="Arial"/>
                <a:cs typeface="Arial"/>
                <a:sym typeface="Arial"/>
              </a:endParaRPr>
            </a:p>
          </p:txBody>
        </p:sp>
        <p:sp>
          <p:nvSpPr>
            <p:cNvPr id="184" name="Google Shape;184;p10"/>
            <p:cNvSpPr/>
            <p:nvPr/>
          </p:nvSpPr>
          <p:spPr>
            <a:xfrm>
              <a:off x="1876854" y="1689926"/>
              <a:ext cx="3702738" cy="1481095"/>
            </a:xfrm>
            <a:prstGeom prst="chevron">
              <a:avLst>
                <a:gd name="adj" fmla="val 50000"/>
              </a:avLst>
            </a:prstGeom>
            <a:solidFill>
              <a:schemeClr val="accent1"/>
            </a:solidFill>
            <a:ln w="25400"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0"/>
            <p:cNvSpPr txBox="1"/>
            <p:nvPr/>
          </p:nvSpPr>
          <p:spPr>
            <a:xfrm>
              <a:off x="2617402" y="1689926"/>
              <a:ext cx="2221643" cy="1481095"/>
            </a:xfrm>
            <a:prstGeom prst="rect">
              <a:avLst/>
            </a:prstGeom>
            <a:noFill/>
            <a:ln>
              <a:noFill/>
            </a:ln>
          </p:spPr>
          <p:txBody>
            <a:bodyPr spcFirstLastPara="1" wrap="square" lIns="22850" tIns="11425" rIns="0" bIns="11425" anchor="ctr" anchorCtr="0">
              <a:noAutofit/>
            </a:bodyPr>
            <a:lstStyle/>
            <a:p>
              <a:pPr marL="0" marR="0" lvl="0" indent="0" algn="ctr" rtl="0">
                <a:lnSpc>
                  <a:spcPct val="150000"/>
                </a:lnSpc>
                <a:spcBef>
                  <a:spcPts val="0"/>
                </a:spcBef>
                <a:spcAft>
                  <a:spcPts val="0"/>
                </a:spcAft>
                <a:buClr>
                  <a:srgbClr val="000000"/>
                </a:buClr>
                <a:buSzPts val="1800"/>
                <a:buFont typeface="Arial"/>
                <a:buNone/>
              </a:pPr>
              <a:r>
                <a:rPr lang="en" sz="1800" b="0" i="0" u="none" strike="noStrike" cap="none">
                  <a:solidFill>
                    <a:schemeClr val="lt1"/>
                  </a:solidFill>
                  <a:latin typeface="Arial"/>
                  <a:ea typeface="Arial"/>
                  <a:cs typeface="Arial"/>
                  <a:sym typeface="Arial"/>
                </a:rPr>
                <a:t>Promoting hybrid models. </a:t>
              </a:r>
              <a:endParaRPr sz="1800" b="0" i="0" u="none" strike="noStrike" cap="none">
                <a:solidFill>
                  <a:schemeClr val="lt1"/>
                </a:solidFill>
                <a:latin typeface="Arial"/>
                <a:ea typeface="Arial"/>
                <a:cs typeface="Arial"/>
                <a:sym typeface="Arial"/>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1"/>
          <p:cNvSpPr txBox="1">
            <a:spLocks noGrp="1"/>
          </p:cNvSpPr>
          <p:nvPr>
            <p:ph type="title"/>
          </p:nvPr>
        </p:nvSpPr>
        <p:spPr>
          <a:xfrm>
            <a:off x="311700" y="0"/>
            <a:ext cx="8520600" cy="5958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2400"/>
              </a:spcBef>
              <a:spcAft>
                <a:spcPts val="0"/>
              </a:spcAft>
              <a:buSzPts val="2800"/>
              <a:buNone/>
            </a:pPr>
            <a:r>
              <a:rPr lang="en" sz="2500" b="1">
                <a:solidFill>
                  <a:srgbClr val="000000"/>
                </a:solidFill>
                <a:latin typeface="Arial"/>
                <a:ea typeface="Arial"/>
                <a:cs typeface="Arial"/>
                <a:sym typeface="Arial"/>
              </a:rPr>
              <a:t>Reference list  </a:t>
            </a:r>
            <a:endParaRPr sz="2500" b="1">
              <a:solidFill>
                <a:srgbClr val="000000"/>
              </a:solidFill>
              <a:latin typeface="Arial"/>
              <a:ea typeface="Arial"/>
              <a:cs typeface="Arial"/>
              <a:sym typeface="Arial"/>
            </a:endParaRPr>
          </a:p>
          <a:p>
            <a:pPr marL="0" lvl="0" indent="0" algn="l" rtl="0">
              <a:lnSpc>
                <a:spcPct val="100000"/>
              </a:lnSpc>
              <a:spcBef>
                <a:spcPts val="600"/>
              </a:spcBef>
              <a:spcAft>
                <a:spcPts val="0"/>
              </a:spcAft>
              <a:buSzPts val="2800"/>
              <a:buNone/>
            </a:pPr>
            <a:endParaRPr/>
          </a:p>
        </p:txBody>
      </p:sp>
      <p:sp>
        <p:nvSpPr>
          <p:cNvPr id="191" name="Google Shape;191;p11"/>
          <p:cNvSpPr txBox="1"/>
          <p:nvPr/>
        </p:nvSpPr>
        <p:spPr>
          <a:xfrm>
            <a:off x="246231" y="588219"/>
            <a:ext cx="8520600" cy="4058400"/>
          </a:xfrm>
          <a:prstGeom prst="rect">
            <a:avLst/>
          </a:prstGeom>
          <a:noFill/>
          <a:ln>
            <a:noFill/>
          </a:ln>
        </p:spPr>
        <p:txBody>
          <a:bodyPr spcFirstLastPara="1" wrap="square" lIns="91425" tIns="91425" rIns="91425" bIns="91425" anchor="t" anchorCtr="0">
            <a:spAutoFit/>
          </a:bodyPr>
          <a:lstStyle/>
          <a:p>
            <a:pPr marL="0" lvl="0" indent="0" algn="just" rtl="0">
              <a:spcBef>
                <a:spcPts val="1000"/>
              </a:spcBef>
              <a:spcAft>
                <a:spcPts val="0"/>
              </a:spcAft>
              <a:buNone/>
            </a:pPr>
            <a:r>
              <a:rPr lang="en" sz="800"/>
              <a:t>Beichler, H., Grabovac, I. and Dorner, T.E. (2023) ‘Integrated care as a model for interprofessional disease management and the benefits for people living with HIV/AIDS’, </a:t>
            </a:r>
            <a:r>
              <a:rPr lang="en" sz="800" i="1"/>
              <a:t>International Journal of Environmental Research and Public Health</a:t>
            </a:r>
            <a:r>
              <a:rPr lang="en" sz="800"/>
              <a:t>, </a:t>
            </a:r>
            <a:r>
              <a:rPr lang="en" sz="800" i="1"/>
              <a:t>20</a:t>
            </a:r>
            <a:r>
              <a:rPr lang="en" sz="800"/>
              <a:t>(4), p.3374. </a:t>
            </a:r>
            <a:endParaRPr sz="800"/>
          </a:p>
          <a:p>
            <a:pPr marL="0" lvl="0" indent="0" algn="just" rtl="0">
              <a:spcBef>
                <a:spcPts val="1000"/>
              </a:spcBef>
              <a:spcAft>
                <a:spcPts val="0"/>
              </a:spcAft>
              <a:buNone/>
            </a:pPr>
            <a:r>
              <a:rPr lang="en" sz="800"/>
              <a:t>Budd, M.A., Gater Jr, D.R. and Channell, I. (2022) ‘Psychosocial consequences of spinal cord injury: a narrative review’, </a:t>
            </a:r>
            <a:r>
              <a:rPr lang="en" sz="800" i="1"/>
              <a:t>Journal of personalized medicine</a:t>
            </a:r>
            <a:r>
              <a:rPr lang="en" sz="800"/>
              <a:t>, </a:t>
            </a:r>
            <a:r>
              <a:rPr lang="en" sz="800" i="1"/>
              <a:t>12</a:t>
            </a:r>
            <a:r>
              <a:rPr lang="en" sz="800"/>
              <a:t>(7), p.1178. </a:t>
            </a:r>
            <a:endParaRPr sz="800"/>
          </a:p>
          <a:p>
            <a:pPr marL="0" lvl="0" indent="0" algn="just" rtl="0">
              <a:spcBef>
                <a:spcPts val="1000"/>
              </a:spcBef>
              <a:spcAft>
                <a:spcPts val="0"/>
              </a:spcAft>
              <a:buNone/>
            </a:pPr>
            <a:r>
              <a:rPr lang="en" sz="800"/>
              <a:t>GOV UK (2022) </a:t>
            </a:r>
            <a:r>
              <a:rPr lang="en" sz="800" i="1"/>
              <a:t>Health and Care Act 2022. </a:t>
            </a:r>
            <a:r>
              <a:rPr lang="en" sz="800"/>
              <a:t>Available at: </a:t>
            </a:r>
            <a:r>
              <a:rPr lang="en" sz="800">
                <a:uFill>
                  <a:noFill/>
                </a:uFill>
                <a:hlinkClick r:id="rId3"/>
              </a:rPr>
              <a:t>https://assets.publishing.service.gov.uk/media/6363d911e90e0705a8c35457/health-and-care-act-2022-summary-and-additional-measures-impact-assessment.pdf</a:t>
            </a:r>
            <a:r>
              <a:rPr lang="en" sz="800"/>
              <a:t> (Accessed: 4 February 2026). </a:t>
            </a:r>
            <a:endParaRPr sz="800"/>
          </a:p>
          <a:p>
            <a:pPr marL="0" lvl="0" indent="0" algn="just" rtl="0">
              <a:spcBef>
                <a:spcPts val="1000"/>
              </a:spcBef>
              <a:spcAft>
                <a:spcPts val="0"/>
              </a:spcAft>
              <a:buNone/>
            </a:pPr>
            <a:r>
              <a:rPr lang="en" sz="800"/>
              <a:t>Harrison, D., Wilson, R., Graham, A., Brown, K., Hesselgreaves, H. and Ciesielska, M. (2022) ‘Making every contact count with seldom‐heard groups? A qualitative evaluation of voluntary and community sector (VCS) implementation of a public health behaviour change programme in England’, </a:t>
            </a:r>
            <a:r>
              <a:rPr lang="en" sz="800" i="1"/>
              <a:t>Health &amp; Social Care in the Community</a:t>
            </a:r>
            <a:r>
              <a:rPr lang="en" sz="800"/>
              <a:t>, </a:t>
            </a:r>
            <a:r>
              <a:rPr lang="en" sz="800" i="1"/>
              <a:t>30</a:t>
            </a:r>
            <a:r>
              <a:rPr lang="en" sz="800"/>
              <a:t>(5), pp.e3193-e3206. </a:t>
            </a:r>
            <a:endParaRPr sz="800"/>
          </a:p>
          <a:p>
            <a:pPr marL="0" lvl="0" indent="0" algn="just" rtl="0">
              <a:spcBef>
                <a:spcPts val="1000"/>
              </a:spcBef>
              <a:spcAft>
                <a:spcPts val="0"/>
              </a:spcAft>
              <a:buNone/>
            </a:pPr>
            <a:r>
              <a:rPr lang="en" sz="800"/>
              <a:t>NHS (2026a) </a:t>
            </a:r>
            <a:r>
              <a:rPr lang="en" sz="800" i="1"/>
              <a:t>Fit for the Future: 10 Year Health Plan for England. </a:t>
            </a:r>
            <a:r>
              <a:rPr lang="en" sz="800"/>
              <a:t>Available at: </a:t>
            </a:r>
            <a:r>
              <a:rPr lang="en" sz="800">
                <a:uFill>
                  <a:noFill/>
                </a:uFill>
                <a:hlinkClick r:id="rId4"/>
              </a:rPr>
              <a:t>https://www.longtermplan.nhs.uk/</a:t>
            </a:r>
            <a:r>
              <a:rPr lang="en" sz="800"/>
              <a:t> (Accessed: 2 February 2026). </a:t>
            </a:r>
            <a:endParaRPr sz="800"/>
          </a:p>
          <a:p>
            <a:pPr marL="0" lvl="0" indent="0" algn="just" rtl="0">
              <a:spcBef>
                <a:spcPts val="1000"/>
              </a:spcBef>
              <a:spcAft>
                <a:spcPts val="0"/>
              </a:spcAft>
              <a:buNone/>
            </a:pPr>
            <a:r>
              <a:rPr lang="en" sz="800"/>
              <a:t>NHS (2026b) </a:t>
            </a:r>
            <a:r>
              <a:rPr lang="en" sz="800" i="1"/>
              <a:t>NHS Diabetes Prevention Programme (NHS DPP). </a:t>
            </a:r>
            <a:r>
              <a:rPr lang="en" sz="800"/>
              <a:t>Available at: </a:t>
            </a:r>
            <a:r>
              <a:rPr lang="en" sz="800">
                <a:uFill>
                  <a:noFill/>
                </a:uFill>
                <a:hlinkClick r:id="rId5"/>
              </a:rPr>
              <a:t>https://www.england.nhs.uk/diabetes/diabetes-prevention/</a:t>
            </a:r>
            <a:r>
              <a:rPr lang="en" sz="800"/>
              <a:t> (Accessed: 4 Fedruary 2026). </a:t>
            </a:r>
            <a:endParaRPr sz="800"/>
          </a:p>
          <a:p>
            <a:pPr marL="0" lvl="0" indent="0" algn="just" rtl="0">
              <a:spcBef>
                <a:spcPts val="1000"/>
              </a:spcBef>
              <a:spcAft>
                <a:spcPts val="0"/>
              </a:spcAft>
              <a:buNone/>
            </a:pPr>
            <a:r>
              <a:rPr lang="en" sz="800"/>
              <a:t>NHS UK (2016) </a:t>
            </a:r>
            <a:r>
              <a:rPr lang="en" sz="800" i="1"/>
              <a:t>Making Every Contact Count (MECC): Consensus statement. </a:t>
            </a:r>
            <a:r>
              <a:rPr lang="en" sz="800"/>
              <a:t>Available at: </a:t>
            </a:r>
            <a:r>
              <a:rPr lang="en" sz="800">
                <a:uFill>
                  <a:noFill/>
                </a:uFill>
                <a:hlinkClick r:id="rId6"/>
              </a:rPr>
              <a:t>https://www.england.nhs.uk/wp-content/uploads/2016/04/making-every-contact-count.pdf</a:t>
            </a:r>
            <a:r>
              <a:rPr lang="en" sz="800"/>
              <a:t> (Accessed: 2 February 2026). </a:t>
            </a:r>
            <a:endParaRPr sz="800"/>
          </a:p>
          <a:p>
            <a:pPr marL="0" lvl="0" indent="0" algn="just" rtl="0">
              <a:spcBef>
                <a:spcPts val="1000"/>
              </a:spcBef>
              <a:spcAft>
                <a:spcPts val="0"/>
              </a:spcAft>
              <a:buNone/>
            </a:pPr>
            <a:r>
              <a:rPr lang="en" sz="800"/>
              <a:t>Patel, M., Abatcha, S. and Uthman, O. (2022) ‘Ethnic differences between South Asians and White Caucasians in cardiovascular disease-related mortality in developed countries: a systematic literature review’, </a:t>
            </a:r>
            <a:r>
              <a:rPr lang="en" sz="800" i="1"/>
              <a:t>Systematic Reviews</a:t>
            </a:r>
            <a:r>
              <a:rPr lang="en" sz="800"/>
              <a:t>, </a:t>
            </a:r>
            <a:r>
              <a:rPr lang="en" sz="800" i="1"/>
              <a:t>11</a:t>
            </a:r>
            <a:r>
              <a:rPr lang="en" sz="800"/>
              <a:t>(1), p.207. </a:t>
            </a:r>
            <a:endParaRPr sz="800"/>
          </a:p>
          <a:p>
            <a:pPr marL="0" lvl="0" indent="0" algn="just" rtl="0">
              <a:spcBef>
                <a:spcPts val="1000"/>
              </a:spcBef>
              <a:spcAft>
                <a:spcPts val="0"/>
              </a:spcAft>
              <a:buNone/>
            </a:pPr>
            <a:r>
              <a:rPr lang="en" sz="800"/>
              <a:t>Raji, S.A. and Demehin, M.O. (2023) ‘“Long walk to 2030”: A bibliometric and systematic review of research trends on the UN sustainable development goal 3’, </a:t>
            </a:r>
            <a:r>
              <a:rPr lang="en" sz="800" i="1"/>
              <a:t>Dialogues in Health</a:t>
            </a:r>
            <a:r>
              <a:rPr lang="en" sz="800"/>
              <a:t>, </a:t>
            </a:r>
            <a:r>
              <a:rPr lang="en" sz="800" i="1"/>
              <a:t>2</a:t>
            </a:r>
            <a:r>
              <a:rPr lang="en" sz="800"/>
              <a:t>, p.100132.</a:t>
            </a:r>
            <a:endParaRPr sz="800"/>
          </a:p>
          <a:p>
            <a:pPr marL="0" lvl="0" indent="0" algn="just" rtl="0">
              <a:spcBef>
                <a:spcPts val="1000"/>
              </a:spcBef>
              <a:spcAft>
                <a:spcPts val="0"/>
              </a:spcAft>
              <a:buNone/>
            </a:pPr>
            <a:r>
              <a:rPr lang="en" sz="800"/>
              <a:t>United Nations (2026) </a:t>
            </a:r>
            <a:r>
              <a:rPr lang="en" sz="800" i="1"/>
              <a:t>Goal 3: Good health and well-being. </a:t>
            </a:r>
            <a:r>
              <a:rPr lang="en" sz="800"/>
              <a:t>Available at: </a:t>
            </a:r>
            <a:r>
              <a:rPr lang="en" sz="800">
                <a:uFill>
                  <a:noFill/>
                </a:uFill>
                <a:hlinkClick r:id="rId7"/>
              </a:rPr>
              <a:t>https://globalgoals.org/goals/3-good-health-and-well-being/</a:t>
            </a:r>
            <a:r>
              <a:rPr lang="en" sz="800"/>
              <a:t> (Accessed: 3 February 2026). </a:t>
            </a:r>
            <a:endParaRPr sz="800"/>
          </a:p>
          <a:p>
            <a:pPr marL="0" lvl="0" indent="0" algn="just" rtl="0">
              <a:spcBef>
                <a:spcPts val="1000"/>
              </a:spcBef>
              <a:spcAft>
                <a:spcPts val="0"/>
              </a:spcAft>
              <a:buNone/>
            </a:pPr>
            <a:r>
              <a:rPr lang="en" sz="800"/>
              <a:t>WHO (2026a) </a:t>
            </a:r>
            <a:r>
              <a:rPr lang="en" sz="800" i="1"/>
              <a:t>Health and Well-Being. </a:t>
            </a:r>
            <a:r>
              <a:rPr lang="en" sz="800"/>
              <a:t>Available at: </a:t>
            </a:r>
            <a:r>
              <a:rPr lang="en" sz="800">
                <a:uFill>
                  <a:noFill/>
                </a:uFill>
                <a:hlinkClick r:id="rId8"/>
              </a:rPr>
              <a:t>https://www.who.int/data/gho/data/major-themes/health-and-well-being</a:t>
            </a:r>
            <a:r>
              <a:rPr lang="en" sz="800"/>
              <a:t> (Accessed: 2 February 2026). </a:t>
            </a:r>
            <a:endParaRPr sz="800"/>
          </a:p>
          <a:p>
            <a:pPr marL="0" lvl="0" indent="0" algn="just" rtl="0">
              <a:spcBef>
                <a:spcPts val="1000"/>
              </a:spcBef>
              <a:spcAft>
                <a:spcPts val="1000"/>
              </a:spcAft>
              <a:buNone/>
            </a:pPr>
            <a:r>
              <a:rPr lang="en" sz="800"/>
              <a:t>WHO (2026b) </a:t>
            </a:r>
            <a:r>
              <a:rPr lang="en" sz="800" i="1"/>
              <a:t>Promoting Health in All Policies and intersectoral action capacities. </a:t>
            </a:r>
            <a:r>
              <a:rPr lang="en" sz="800"/>
              <a:t>Available at: </a:t>
            </a:r>
            <a:r>
              <a:rPr lang="en" sz="800">
                <a:uFill>
                  <a:noFill/>
                </a:uFill>
                <a:hlinkClick r:id="rId9"/>
              </a:rPr>
              <a:t>https://www.who.int/activities/promoting-health-in-all-policies-and-intersectoral-action-capacities</a:t>
            </a:r>
            <a:r>
              <a:rPr lang="en" sz="800"/>
              <a:t> (Accessed: 3 February 2026). </a:t>
            </a:r>
            <a:endParaRPr sz="800">
              <a:solidFill>
                <a:schemeClr val="dk1"/>
              </a:solidFill>
              <a:highlight>
                <a:schemeClr val="lt1"/>
              </a:highlight>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5"/>
        <p:cNvGrpSpPr/>
        <p:nvPr/>
      </p:nvGrpSpPr>
      <p:grpSpPr>
        <a:xfrm>
          <a:off x="0" y="0"/>
          <a:ext cx="0" cy="0"/>
          <a:chOff x="0" y="0"/>
          <a:chExt cx="0" cy="0"/>
        </a:xfrm>
      </p:grpSpPr>
      <p:sp>
        <p:nvSpPr>
          <p:cNvPr id="196" name="Google Shape;196;p12"/>
          <p:cNvSpPr txBox="1">
            <a:spLocks noGrp="1"/>
          </p:cNvSpPr>
          <p:nvPr>
            <p:ph type="title" idx="4294967295"/>
          </p:nvPr>
        </p:nvSpPr>
        <p:spPr>
          <a:xfrm>
            <a:off x="311700" y="709050"/>
            <a:ext cx="3890100" cy="37254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1600"/>
              </a:spcAft>
              <a:buSzPts val="2800"/>
              <a:buNone/>
            </a:pPr>
            <a:r>
              <a:rPr lang="en" sz="3200" b="1">
                <a:latin typeface="Arial"/>
                <a:ea typeface="Arial"/>
                <a:cs typeface="Arial"/>
                <a:sym typeface="Arial"/>
              </a:rPr>
              <a:t>Thank You </a:t>
            </a:r>
            <a:endParaRPr sz="3600" b="1">
              <a:latin typeface="Arial"/>
              <a:ea typeface="Arial"/>
              <a:cs typeface="Arial"/>
              <a:sym typeface="Arial"/>
            </a:endParaRPr>
          </a:p>
        </p:txBody>
      </p:sp>
      <p:pic>
        <p:nvPicPr>
          <p:cNvPr id="197" name="Google Shape;197;p12"/>
          <p:cNvPicPr preferRelativeResize="0"/>
          <p:nvPr/>
        </p:nvPicPr>
        <p:blipFill rotWithShape="1">
          <a:blip r:embed="rId3">
            <a:alphaModFix/>
          </a:blip>
          <a:srcRect r="37826"/>
          <a:stretch/>
        </p:blipFill>
        <p:spPr>
          <a:xfrm>
            <a:off x="4548455" y="0"/>
            <a:ext cx="4595550" cy="5143500"/>
          </a:xfrm>
          <a:prstGeom prst="rect">
            <a:avLst/>
          </a:prstGeom>
          <a:noFill/>
          <a:ln>
            <a:noFill/>
          </a:ln>
        </p:spPr>
      </p:pic>
    </p:spTree>
  </p:cSld>
  <p:clrMapOvr>
    <a:masterClrMapping/>
  </p:clrMapOvr>
</p:sld>
</file>

<file path=ppt/theme/theme1.xml><?xml version="1.0" encoding="utf-8"?>
<a:theme xmlns:a="http://schemas.openxmlformats.org/drawingml/2006/main"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FF5252"/>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12</Slides>
  <Notes>12</Notes>
  <HiddenSlides>0</HiddenSlides>
  <ScaleCrop>false</ScaleCrop>
  <HeadingPairs>
    <vt:vector size="4" baseType="variant">
      <vt:variant>
        <vt:lpstr>Theme</vt:lpstr>
      </vt:variant>
      <vt:variant>
        <vt:i4>2</vt:i4>
      </vt:variant>
      <vt:variant>
        <vt:lpstr>Slide Titles</vt:lpstr>
      </vt:variant>
      <vt:variant>
        <vt:i4>12</vt:i4>
      </vt:variant>
    </vt:vector>
  </HeadingPairs>
  <TitlesOfParts>
    <vt:vector size="14" baseType="lpstr">
      <vt:lpstr>Spearmint</vt:lpstr>
      <vt:lpstr>Simple Light</vt:lpstr>
      <vt:lpstr>PRESENTATION TITLE: SUSTAINABILITY TREND IN MODERN HEALTH AND WELL-BEING INFRASTRUCTURE   </vt:lpstr>
      <vt:lpstr>Agenda </vt:lpstr>
      <vt:lpstr>●This report abbreviates the significance of embedding health, wellbeing and sustainable development policy for health and social care.  ●UN SDG 3, named “Good health and well-being is related to the sustainable development of health and social welfare (United Nations, 2026). ●This assessment casts light on the sustainability management strategy followed in health and social care services. </vt:lpstr>
      <vt:lpstr>PowerPoint Presentation</vt:lpstr>
      <vt:lpstr>Theories    </vt:lpstr>
      <vt:lpstr>Sustainable Development Goals  </vt:lpstr>
      <vt:lpstr>Policy and Governance  </vt:lpstr>
      <vt:lpstr>PowerPoint Presentation</vt:lpstr>
      <vt:lpstr>Equity and access  </vt:lpstr>
      <vt:lpstr>Conclusion</vt:lpstr>
      <vt:lpstr>Reference list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 SUSTAINABILITY TREND IN MODERN HEALTH AND WELL-BEING INFRASTRUCTURE   </dc:title>
  <cp:lastModifiedBy>Adela tanase</cp:lastModifiedBy>
  <cp:revision>1</cp:revision>
  <dcterms:modified xsi:type="dcterms:W3CDTF">2026-02-13T14:45:30Z</dcterms:modified>
</cp:coreProperties>
</file>