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 id="2147483684" r:id="rId4"/>
  </p:sldMasterIdLst>
  <p:notesMasterIdLst>
    <p:notesMasterId r:id="rId55"/>
  </p:notesMasterIdLst>
  <p:handoutMasterIdLst>
    <p:handoutMasterId r:id="rId56"/>
  </p:handoutMasterIdLst>
  <p:sldIdLst>
    <p:sldId id="315" r:id="rId5"/>
    <p:sldId id="271" r:id="rId6"/>
    <p:sldId id="316" r:id="rId7"/>
    <p:sldId id="311" r:id="rId8"/>
    <p:sldId id="266" r:id="rId9"/>
    <p:sldId id="256" r:id="rId10"/>
    <p:sldId id="319" r:id="rId11"/>
    <p:sldId id="320" r:id="rId12"/>
    <p:sldId id="321" r:id="rId13"/>
    <p:sldId id="265" r:id="rId14"/>
    <p:sldId id="267" r:id="rId15"/>
    <p:sldId id="269" r:id="rId16"/>
    <p:sldId id="268" r:id="rId17"/>
    <p:sldId id="275" r:id="rId18"/>
    <p:sldId id="274" r:id="rId19"/>
    <p:sldId id="273" r:id="rId20"/>
    <p:sldId id="278" r:id="rId21"/>
    <p:sldId id="276" r:id="rId22"/>
    <p:sldId id="279" r:id="rId23"/>
    <p:sldId id="280" r:id="rId24"/>
    <p:sldId id="281" r:id="rId25"/>
    <p:sldId id="282" r:id="rId26"/>
    <p:sldId id="284" r:id="rId27"/>
    <p:sldId id="283" r:id="rId28"/>
    <p:sldId id="314" r:id="rId29"/>
    <p:sldId id="313" r:id="rId30"/>
    <p:sldId id="312" r:id="rId31"/>
    <p:sldId id="285" r:id="rId32"/>
    <p:sldId id="286" r:id="rId33"/>
    <p:sldId id="289" r:id="rId34"/>
    <p:sldId id="291" r:id="rId35"/>
    <p:sldId id="292" r:id="rId36"/>
    <p:sldId id="290" r:id="rId37"/>
    <p:sldId id="293" r:id="rId38"/>
    <p:sldId id="295" r:id="rId39"/>
    <p:sldId id="294" r:id="rId40"/>
    <p:sldId id="297" r:id="rId41"/>
    <p:sldId id="298" r:id="rId42"/>
    <p:sldId id="296" r:id="rId43"/>
    <p:sldId id="299" r:id="rId44"/>
    <p:sldId id="300" r:id="rId45"/>
    <p:sldId id="301" r:id="rId46"/>
    <p:sldId id="302" r:id="rId47"/>
    <p:sldId id="303" r:id="rId48"/>
    <p:sldId id="304" r:id="rId49"/>
    <p:sldId id="308" r:id="rId50"/>
    <p:sldId id="305" r:id="rId51"/>
    <p:sldId id="257" r:id="rId52"/>
    <p:sldId id="317" r:id="rId53"/>
    <p:sldId id="306" r:id="rId54"/>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JSxwE503wORccyjL8uaDA==" hashData="tAs96EPqG9x82QIfHIxmtoSVCzUikn7QaE1XpByG9434ldXmV9YtQPW8aSmumdN7vhSTrLWLRzI6t0XP2sihT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434" autoAdjust="0"/>
    <p:restoredTop sz="61341" autoAdjust="0"/>
  </p:normalViewPr>
  <p:slideViewPr>
    <p:cSldViewPr snapToGrid="0">
      <p:cViewPr varScale="1">
        <p:scale>
          <a:sx n="70" d="100"/>
          <a:sy n="70" d="100"/>
        </p:scale>
        <p:origin x="2010" y="48"/>
      </p:cViewPr>
      <p:guideLst/>
    </p:cSldViewPr>
  </p:slideViewPr>
  <p:outlineViewPr>
    <p:cViewPr>
      <p:scale>
        <a:sx n="33" d="100"/>
        <a:sy n="33" d="100"/>
      </p:scale>
      <p:origin x="0" y="0"/>
    </p:cViewPr>
  </p:outlineViewPr>
  <p:notesTextViewPr>
    <p:cViewPr>
      <p:scale>
        <a:sx n="125" d="100"/>
        <a:sy n="125" d="100"/>
      </p:scale>
      <p:origin x="0" y="0"/>
    </p:cViewPr>
  </p:notesTextViewPr>
  <p:notesViewPr>
    <p:cSldViewPr snapToGrid="0">
      <p:cViewPr varScale="1">
        <p:scale>
          <a:sx n="75" d="100"/>
          <a:sy n="75" d="100"/>
        </p:scale>
        <p:origin x="3180" y="5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image" Target="../media/image43.png"/></Relationships>
</file>

<file path=ppt/diagrams/_rels/data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image" Target="../media/image47.png"/></Relationships>
</file>

<file path=ppt/diagrams/_rels/data3.xml.rels><?xml version="1.0" encoding="UTF-8" standalone="yes"?>
<Relationships xmlns="http://schemas.openxmlformats.org/package/2006/relationships"><Relationship Id="rId1" Type="http://schemas.openxmlformats.org/officeDocument/2006/relationships/image" Target="../media/image51.png"/></Relationships>
</file>

<file path=ppt/diagrams/_rels/data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image" Target="../media/image53.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4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image" Target="../media/image47.png"/></Relationships>
</file>

<file path=ppt/diagrams/_rels/drawing3.xml.rels><?xml version="1.0" encoding="UTF-8" standalone="yes"?>
<Relationships xmlns="http://schemas.openxmlformats.org/package/2006/relationships"><Relationship Id="rId1" Type="http://schemas.openxmlformats.org/officeDocument/2006/relationships/image" Target="../media/image5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image" Target="../media/image53.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0A8469-20B7-4487-AA61-F5F5E5C4BF24}"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716976DC-ABA6-44F4-B791-F1D66C194F2A}">
      <dgm:prSet phldrT="[Text]" custT="1"/>
      <dgm:spPr>
        <a:solidFill>
          <a:schemeClr val="accent2">
            <a:lumMod val="40000"/>
            <a:lumOff val="60000"/>
          </a:schemeClr>
        </a:solidFill>
        <a:ln>
          <a:solidFill>
            <a:schemeClr val="tx1"/>
          </a:solidFill>
        </a:ln>
      </dgm:spPr>
      <dgm:t>
        <a:bodyPr/>
        <a:lstStyle/>
        <a:p>
          <a:r>
            <a:rPr lang="en-GB" sz="2400" dirty="0"/>
            <a:t>PC Recruitment</a:t>
          </a:r>
        </a:p>
      </dgm:t>
    </dgm:pt>
    <dgm:pt modelId="{C9BC8482-A03C-448B-B37C-6F94E8A49FB9}" type="parTrans" cxnId="{1894CE03-1054-4411-B76D-167F1474C671}">
      <dgm:prSet/>
      <dgm:spPr/>
      <dgm:t>
        <a:bodyPr/>
        <a:lstStyle/>
        <a:p>
          <a:endParaRPr lang="en-GB"/>
        </a:p>
      </dgm:t>
    </dgm:pt>
    <dgm:pt modelId="{3B2F2653-00EC-41F8-AECB-77D2BFAE25FE}" type="sibTrans" cxnId="{1894CE03-1054-4411-B76D-167F1474C671}">
      <dgm:prSet/>
      <dgm:spPr/>
      <dgm:t>
        <a:bodyPr/>
        <a:lstStyle/>
        <a:p>
          <a:endParaRPr lang="en-GB"/>
        </a:p>
      </dgm:t>
    </dgm:pt>
    <dgm:pt modelId="{DF559486-358D-4B79-8FC2-FED7DF6B1210}" type="pres">
      <dgm:prSet presAssocID="{C40A8469-20B7-4487-AA61-F5F5E5C4BF24}" presName="Name0" presStyleCnt="0">
        <dgm:presLayoutVars>
          <dgm:dir/>
          <dgm:resizeHandles val="exact"/>
        </dgm:presLayoutVars>
      </dgm:prSet>
      <dgm:spPr/>
    </dgm:pt>
    <dgm:pt modelId="{C3368890-B907-4040-8542-8941F1A1DF07}" type="pres">
      <dgm:prSet presAssocID="{716976DC-ABA6-44F4-B791-F1D66C194F2A}" presName="compNode" presStyleCnt="0"/>
      <dgm:spPr/>
    </dgm:pt>
    <dgm:pt modelId="{8ABE7A24-29A9-481F-8C45-136DE944ADB3}" type="pres">
      <dgm:prSet presAssocID="{716976DC-ABA6-44F4-B791-F1D66C194F2A}" presName="pictRect" presStyleLbl="node1" presStyleIdx="0" presStyleCnt="1" custLinFactNeighborX="-357" custLinFactNeighborY="-1904"/>
      <dgm:spPr>
        <a:blipFill rotWithShape="1">
          <a:blip xmlns:r="http://schemas.openxmlformats.org/officeDocument/2006/relationships" r:embed="rId1"/>
          <a:srcRect/>
          <a:stretch>
            <a:fillRect l="-1000" r="-1000"/>
          </a:stretch>
        </a:blipFill>
      </dgm:spPr>
    </dgm:pt>
    <dgm:pt modelId="{D640E106-EFF7-4352-882E-E3C144FD97A6}" type="pres">
      <dgm:prSet presAssocID="{716976DC-ABA6-44F4-B791-F1D66C194F2A}" presName="textRect" presStyleLbl="revTx" presStyleIdx="0" presStyleCnt="1" custScaleY="39896">
        <dgm:presLayoutVars>
          <dgm:bulletEnabled val="1"/>
        </dgm:presLayoutVars>
      </dgm:prSet>
      <dgm:spPr/>
    </dgm:pt>
  </dgm:ptLst>
  <dgm:cxnLst>
    <dgm:cxn modelId="{1894CE03-1054-4411-B76D-167F1474C671}" srcId="{C40A8469-20B7-4487-AA61-F5F5E5C4BF24}" destId="{716976DC-ABA6-44F4-B791-F1D66C194F2A}" srcOrd="0" destOrd="0" parTransId="{C9BC8482-A03C-448B-B37C-6F94E8A49FB9}" sibTransId="{3B2F2653-00EC-41F8-AECB-77D2BFAE25FE}"/>
    <dgm:cxn modelId="{0C0161D1-E119-431C-BF62-71591DBE393D}" type="presOf" srcId="{716976DC-ABA6-44F4-B791-F1D66C194F2A}" destId="{D640E106-EFF7-4352-882E-E3C144FD97A6}" srcOrd="0" destOrd="0" presId="urn:microsoft.com/office/officeart/2005/8/layout/pList1"/>
    <dgm:cxn modelId="{30D595DE-BC64-4DB1-B46C-9F961CBCFD50}" type="presOf" srcId="{C40A8469-20B7-4487-AA61-F5F5E5C4BF24}" destId="{DF559486-358D-4B79-8FC2-FED7DF6B1210}" srcOrd="0" destOrd="0" presId="urn:microsoft.com/office/officeart/2005/8/layout/pList1"/>
    <dgm:cxn modelId="{7E235767-D8B7-453F-87D3-0067A6CBA10E}" type="presParOf" srcId="{DF559486-358D-4B79-8FC2-FED7DF6B1210}" destId="{C3368890-B907-4040-8542-8941F1A1DF07}" srcOrd="0" destOrd="0" presId="urn:microsoft.com/office/officeart/2005/8/layout/pList1"/>
    <dgm:cxn modelId="{157C97B7-EB09-4CF1-99CF-F7A0718EBFE4}" type="presParOf" srcId="{C3368890-B907-4040-8542-8941F1A1DF07}" destId="{8ABE7A24-29A9-481F-8C45-136DE944ADB3}" srcOrd="0" destOrd="0" presId="urn:microsoft.com/office/officeart/2005/8/layout/pList1"/>
    <dgm:cxn modelId="{6C952E90-D4A9-401A-99B6-CE4D73CE7E59}" type="presParOf" srcId="{C3368890-B907-4040-8542-8941F1A1DF07}" destId="{D640E106-EFF7-4352-882E-E3C144FD97A6}" srcOrd="1" destOrd="0" presId="urn:microsoft.com/office/officeart/2005/8/layout/p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DA66ED-632D-458D-B571-FD312BD4267D}"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F2204864-A9DF-49B8-B881-CA0D559CB24D}">
      <dgm:prSet phldrT="[Text]" custT="1"/>
      <dgm:spPr>
        <a:solidFill>
          <a:schemeClr val="accent2">
            <a:lumMod val="20000"/>
            <a:lumOff val="80000"/>
          </a:schemeClr>
        </a:solidFill>
        <a:ln>
          <a:solidFill>
            <a:schemeClr val="tx1"/>
          </a:solidFill>
        </a:ln>
      </dgm:spPr>
      <dgm:t>
        <a:bodyPr/>
        <a:lstStyle/>
        <a:p>
          <a:r>
            <a:rPr lang="en-GB" sz="2400" b="1" i="1" dirty="0">
              <a:solidFill>
                <a:schemeClr val="tx1"/>
              </a:solidFill>
            </a:rPr>
            <a:t>Sophie Lancaster </a:t>
          </a:r>
          <a:r>
            <a:rPr lang="en-GB" sz="2400" dirty="0">
              <a:solidFill>
                <a:schemeClr val="tx1"/>
              </a:solidFill>
            </a:rPr>
            <a:t>– attacked with her boyfriend in a park in Lancashire in 2007 because they dressed differently. Kicked repeatedly, Sophie died after spending 13 days in a coma</a:t>
          </a:r>
        </a:p>
      </dgm:t>
    </dgm:pt>
    <dgm:pt modelId="{45858DBB-14B4-457D-8378-1346C84BD235}" type="parTrans" cxnId="{FB08F32B-1D79-4B7B-B38B-439D70991EF5}">
      <dgm:prSet/>
      <dgm:spPr/>
      <dgm:t>
        <a:bodyPr/>
        <a:lstStyle/>
        <a:p>
          <a:endParaRPr lang="en-GB"/>
        </a:p>
      </dgm:t>
    </dgm:pt>
    <dgm:pt modelId="{98777C14-6334-4390-9219-472BF3EB383D}" type="sibTrans" cxnId="{FB08F32B-1D79-4B7B-B38B-439D70991EF5}">
      <dgm:prSet/>
      <dgm:spPr/>
      <dgm:t>
        <a:bodyPr/>
        <a:lstStyle/>
        <a:p>
          <a:endParaRPr lang="en-GB"/>
        </a:p>
      </dgm:t>
    </dgm:pt>
    <dgm:pt modelId="{0A92BDE5-0317-44A2-A46C-C14FD318C145}">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Jody </a:t>
          </a:r>
          <a:r>
            <a:rPr lang="en-GB" sz="2400" b="1" i="1" dirty="0" err="1">
              <a:solidFill>
                <a:schemeClr val="tx1"/>
              </a:solidFill>
            </a:rPr>
            <a:t>Dobrowski</a:t>
          </a:r>
          <a:r>
            <a:rPr lang="en-GB" sz="2400" b="1" i="1" dirty="0">
              <a:solidFill>
                <a:schemeClr val="tx1"/>
              </a:solidFill>
            </a:rPr>
            <a:t> </a:t>
          </a:r>
          <a:r>
            <a:rPr lang="en-GB" sz="2400" dirty="0">
              <a:solidFill>
                <a:schemeClr val="tx1"/>
              </a:solidFill>
            </a:rPr>
            <a:t>– murdered in October 2005 on Clapham Common because of his sexual orientation. Beaten so badly he had to be identified by his fingerprints</a:t>
          </a:r>
        </a:p>
      </dgm:t>
    </dgm:pt>
    <dgm:pt modelId="{56DD5F72-13B6-412E-B5C7-3FF983C44F5D}" type="parTrans" cxnId="{18363768-3CA6-4DAB-8E19-383425401CEB}">
      <dgm:prSet/>
      <dgm:spPr/>
      <dgm:t>
        <a:bodyPr/>
        <a:lstStyle/>
        <a:p>
          <a:endParaRPr lang="en-GB"/>
        </a:p>
      </dgm:t>
    </dgm:pt>
    <dgm:pt modelId="{792FB2CA-F62F-4287-A982-1DC866150E60}" type="sibTrans" cxnId="{18363768-3CA6-4DAB-8E19-383425401CEB}">
      <dgm:prSet/>
      <dgm:spPr/>
      <dgm:t>
        <a:bodyPr/>
        <a:lstStyle/>
        <a:p>
          <a:endParaRPr lang="en-GB"/>
        </a:p>
      </dgm:t>
    </dgm:pt>
    <dgm:pt modelId="{78E83AA4-9681-4FE6-BB1A-F37EDF4F28A6}">
      <dgm:prSet phldrT="[Text]" custT="1"/>
      <dgm:spPr>
        <a:solidFill>
          <a:schemeClr val="accent2">
            <a:lumMod val="60000"/>
            <a:lumOff val="40000"/>
          </a:schemeClr>
        </a:solidFill>
        <a:ln>
          <a:solidFill>
            <a:schemeClr val="tx1"/>
          </a:solidFill>
        </a:ln>
      </dgm:spPr>
      <dgm:t>
        <a:bodyPr/>
        <a:lstStyle/>
        <a:p>
          <a:r>
            <a:rPr lang="en-GB" sz="2400" b="1" i="1" dirty="0">
              <a:solidFill>
                <a:schemeClr val="tx1"/>
              </a:solidFill>
            </a:rPr>
            <a:t>Johnny Delaney </a:t>
          </a:r>
          <a:r>
            <a:rPr lang="en-GB" sz="2400" dirty="0">
              <a:solidFill>
                <a:schemeClr val="tx1"/>
              </a:solidFill>
            </a:rPr>
            <a:t>– 15, was kicked to death by a group of teenagers in Cheshire, May 2003. One of the gang stamped on Johnny’s head with both feet &amp; said he deserved it because “he was only a Gypsy”</a:t>
          </a:r>
        </a:p>
      </dgm:t>
    </dgm:pt>
    <dgm:pt modelId="{99E4C34D-6960-4CCC-B7AA-5C633EE2D389}" type="parTrans" cxnId="{1065C513-6A66-4E34-9ADB-B22191D7A58F}">
      <dgm:prSet/>
      <dgm:spPr/>
      <dgm:t>
        <a:bodyPr/>
        <a:lstStyle/>
        <a:p>
          <a:endParaRPr lang="en-GB"/>
        </a:p>
      </dgm:t>
    </dgm:pt>
    <dgm:pt modelId="{2892A0F7-D270-4876-A8F0-E7DE7514665A}" type="sibTrans" cxnId="{1065C513-6A66-4E34-9ADB-B22191D7A58F}">
      <dgm:prSet/>
      <dgm:spPr/>
      <dgm:t>
        <a:bodyPr/>
        <a:lstStyle/>
        <a:p>
          <a:endParaRPr lang="en-GB"/>
        </a:p>
      </dgm:t>
    </dgm:pt>
    <dgm:pt modelId="{69D20BA7-E4FB-4970-BD76-B107BF4AB319}" type="pres">
      <dgm:prSet presAssocID="{2DDA66ED-632D-458D-B571-FD312BD4267D}" presName="linear" presStyleCnt="0">
        <dgm:presLayoutVars>
          <dgm:dir/>
          <dgm:resizeHandles val="exact"/>
        </dgm:presLayoutVars>
      </dgm:prSet>
      <dgm:spPr/>
    </dgm:pt>
    <dgm:pt modelId="{7170C5A1-6E6A-4D28-85AD-AF0FFB177FDB}" type="pres">
      <dgm:prSet presAssocID="{F2204864-A9DF-49B8-B881-CA0D559CB24D}" presName="comp" presStyleCnt="0"/>
      <dgm:spPr/>
    </dgm:pt>
    <dgm:pt modelId="{511B39C8-4D08-4C04-9B5B-A7B41D0227E5}" type="pres">
      <dgm:prSet presAssocID="{F2204864-A9DF-49B8-B881-CA0D559CB24D}" presName="box" presStyleLbl="node1" presStyleIdx="0" presStyleCnt="3"/>
      <dgm:spPr/>
    </dgm:pt>
    <dgm:pt modelId="{6F96DCF9-88F2-4665-A324-0A8C177924C5}" type="pres">
      <dgm:prSet presAssocID="{F2204864-A9DF-49B8-B881-CA0D559CB24D}" presName="img" presStyleLbl="fgImgPlace1" presStyleIdx="0" presStyleCnt="3"/>
      <dgm:spPr>
        <a:blipFill rotWithShape="1">
          <a:blip xmlns:r="http://schemas.openxmlformats.org/officeDocument/2006/relationships" r:embed="rId1"/>
          <a:srcRect/>
          <a:stretch>
            <a:fillRect t="-16000" b="-16000"/>
          </a:stretch>
        </a:blipFill>
        <a:ln>
          <a:solidFill>
            <a:schemeClr val="tx1"/>
          </a:solidFill>
        </a:ln>
      </dgm:spPr>
    </dgm:pt>
    <dgm:pt modelId="{B606C8CC-1F5A-4C2D-B153-7F19184CCC84}" type="pres">
      <dgm:prSet presAssocID="{F2204864-A9DF-49B8-B881-CA0D559CB24D}" presName="text" presStyleLbl="node1" presStyleIdx="0" presStyleCnt="3">
        <dgm:presLayoutVars>
          <dgm:bulletEnabled val="1"/>
        </dgm:presLayoutVars>
      </dgm:prSet>
      <dgm:spPr/>
    </dgm:pt>
    <dgm:pt modelId="{09B59E3B-0F08-4676-BC71-8EE7FAE7E170}" type="pres">
      <dgm:prSet presAssocID="{98777C14-6334-4390-9219-472BF3EB383D}" presName="spacer" presStyleCnt="0"/>
      <dgm:spPr/>
    </dgm:pt>
    <dgm:pt modelId="{1D0A09B2-DD96-48E5-B4E2-58C9754335FE}" type="pres">
      <dgm:prSet presAssocID="{0A92BDE5-0317-44A2-A46C-C14FD318C145}" presName="comp" presStyleCnt="0"/>
      <dgm:spPr/>
    </dgm:pt>
    <dgm:pt modelId="{BD9AA3F7-9731-4A2C-9474-26E71BABB130}" type="pres">
      <dgm:prSet presAssocID="{0A92BDE5-0317-44A2-A46C-C14FD318C145}" presName="box" presStyleLbl="node1" presStyleIdx="1" presStyleCnt="3"/>
      <dgm:spPr/>
    </dgm:pt>
    <dgm:pt modelId="{299798A3-0D79-4A6D-AB51-E2B617337297}" type="pres">
      <dgm:prSet presAssocID="{0A92BDE5-0317-44A2-A46C-C14FD318C145}" presName="img" presStyleLbl="fgImgPlace1" presStyleIdx="1" presStyleCnt="3"/>
      <dgm:spPr>
        <a:blipFill rotWithShape="1">
          <a:blip xmlns:r="http://schemas.openxmlformats.org/officeDocument/2006/relationships" r:embed="rId2"/>
          <a:srcRect/>
          <a:stretch>
            <a:fillRect t="-3000" b="-3000"/>
          </a:stretch>
        </a:blipFill>
        <a:ln>
          <a:solidFill>
            <a:schemeClr val="tx1"/>
          </a:solidFill>
        </a:ln>
      </dgm:spPr>
    </dgm:pt>
    <dgm:pt modelId="{E0698E23-47AE-4DCB-AB9F-BDE5BA639917}" type="pres">
      <dgm:prSet presAssocID="{0A92BDE5-0317-44A2-A46C-C14FD318C145}" presName="text" presStyleLbl="node1" presStyleIdx="1" presStyleCnt="3">
        <dgm:presLayoutVars>
          <dgm:bulletEnabled val="1"/>
        </dgm:presLayoutVars>
      </dgm:prSet>
      <dgm:spPr/>
    </dgm:pt>
    <dgm:pt modelId="{0C40081A-E3FA-4374-983C-2FFEAC9ED44C}" type="pres">
      <dgm:prSet presAssocID="{792FB2CA-F62F-4287-A982-1DC866150E60}" presName="spacer" presStyleCnt="0"/>
      <dgm:spPr/>
    </dgm:pt>
    <dgm:pt modelId="{7EB84D5A-F15E-4413-B375-A4A5044765B5}" type="pres">
      <dgm:prSet presAssocID="{78E83AA4-9681-4FE6-BB1A-F37EDF4F28A6}" presName="comp" presStyleCnt="0"/>
      <dgm:spPr/>
    </dgm:pt>
    <dgm:pt modelId="{806A4AED-558E-4750-BFDB-C3F3AC34630C}" type="pres">
      <dgm:prSet presAssocID="{78E83AA4-9681-4FE6-BB1A-F37EDF4F28A6}" presName="box" presStyleLbl="node1" presStyleIdx="2" presStyleCnt="3"/>
      <dgm:spPr/>
    </dgm:pt>
    <dgm:pt modelId="{43C3CB28-4D48-48DF-8502-D28EF571806E}" type="pres">
      <dgm:prSet presAssocID="{78E83AA4-9681-4FE6-BB1A-F37EDF4F28A6}" presName="img" presStyleLbl="fgImgPlace1" presStyleIdx="2" presStyleCnt="3"/>
      <dgm:spPr>
        <a:blipFill rotWithShape="1">
          <a:blip xmlns:r="http://schemas.openxmlformats.org/officeDocument/2006/relationships" r:embed="rId3"/>
          <a:srcRect/>
          <a:stretch>
            <a:fillRect t="-3000" b="-3000"/>
          </a:stretch>
        </a:blipFill>
        <a:ln>
          <a:solidFill>
            <a:schemeClr val="tx1"/>
          </a:solidFill>
        </a:ln>
      </dgm:spPr>
    </dgm:pt>
    <dgm:pt modelId="{C0961DDF-7E01-42A3-B0D0-374B64366A04}" type="pres">
      <dgm:prSet presAssocID="{78E83AA4-9681-4FE6-BB1A-F37EDF4F28A6}" presName="text" presStyleLbl="node1" presStyleIdx="2" presStyleCnt="3">
        <dgm:presLayoutVars>
          <dgm:bulletEnabled val="1"/>
        </dgm:presLayoutVars>
      </dgm:prSet>
      <dgm:spPr/>
    </dgm:pt>
  </dgm:ptLst>
  <dgm:cxnLst>
    <dgm:cxn modelId="{1065C513-6A66-4E34-9ADB-B22191D7A58F}" srcId="{2DDA66ED-632D-458D-B571-FD312BD4267D}" destId="{78E83AA4-9681-4FE6-BB1A-F37EDF4F28A6}" srcOrd="2" destOrd="0" parTransId="{99E4C34D-6960-4CCC-B7AA-5C633EE2D389}" sibTransId="{2892A0F7-D270-4876-A8F0-E7DE7514665A}"/>
    <dgm:cxn modelId="{FB08F32B-1D79-4B7B-B38B-439D70991EF5}" srcId="{2DDA66ED-632D-458D-B571-FD312BD4267D}" destId="{F2204864-A9DF-49B8-B881-CA0D559CB24D}" srcOrd="0" destOrd="0" parTransId="{45858DBB-14B4-457D-8378-1346C84BD235}" sibTransId="{98777C14-6334-4390-9219-472BF3EB383D}"/>
    <dgm:cxn modelId="{82091F32-2B91-4509-8775-E5894EFA6B31}" type="presOf" srcId="{0A92BDE5-0317-44A2-A46C-C14FD318C145}" destId="{E0698E23-47AE-4DCB-AB9F-BDE5BA639917}" srcOrd="1" destOrd="0" presId="urn:microsoft.com/office/officeart/2005/8/layout/vList4"/>
    <dgm:cxn modelId="{BAB62A3C-9C96-4EB1-AA58-D07797C320AF}" type="presOf" srcId="{78E83AA4-9681-4FE6-BB1A-F37EDF4F28A6}" destId="{C0961DDF-7E01-42A3-B0D0-374B64366A04}" srcOrd="1" destOrd="0" presId="urn:microsoft.com/office/officeart/2005/8/layout/vList4"/>
    <dgm:cxn modelId="{18363768-3CA6-4DAB-8E19-383425401CEB}" srcId="{2DDA66ED-632D-458D-B571-FD312BD4267D}" destId="{0A92BDE5-0317-44A2-A46C-C14FD318C145}" srcOrd="1" destOrd="0" parTransId="{56DD5F72-13B6-412E-B5C7-3FF983C44F5D}" sibTransId="{792FB2CA-F62F-4287-A982-1DC866150E60}"/>
    <dgm:cxn modelId="{06B1E250-7749-4FD7-8717-20A876E90DB1}" type="presOf" srcId="{2DDA66ED-632D-458D-B571-FD312BD4267D}" destId="{69D20BA7-E4FB-4970-BD76-B107BF4AB319}" srcOrd="0" destOrd="0" presId="urn:microsoft.com/office/officeart/2005/8/layout/vList4"/>
    <dgm:cxn modelId="{7A643484-7A72-4DFF-B09F-0742CA119756}" type="presOf" srcId="{F2204864-A9DF-49B8-B881-CA0D559CB24D}" destId="{511B39C8-4D08-4C04-9B5B-A7B41D0227E5}" srcOrd="0" destOrd="0" presId="urn:microsoft.com/office/officeart/2005/8/layout/vList4"/>
    <dgm:cxn modelId="{CE91CF96-3C33-4650-B267-8C8CA885AF24}" type="presOf" srcId="{0A92BDE5-0317-44A2-A46C-C14FD318C145}" destId="{BD9AA3F7-9731-4A2C-9474-26E71BABB130}" srcOrd="0" destOrd="0" presId="urn:microsoft.com/office/officeart/2005/8/layout/vList4"/>
    <dgm:cxn modelId="{30A92E9C-D731-46AC-AB6C-33F02D53A4FC}" type="presOf" srcId="{F2204864-A9DF-49B8-B881-CA0D559CB24D}" destId="{B606C8CC-1F5A-4C2D-B153-7F19184CCC84}" srcOrd="1" destOrd="0" presId="urn:microsoft.com/office/officeart/2005/8/layout/vList4"/>
    <dgm:cxn modelId="{BB69D2A7-DBD8-4B1B-9CC0-B2D13C14C660}" type="presOf" srcId="{78E83AA4-9681-4FE6-BB1A-F37EDF4F28A6}" destId="{806A4AED-558E-4750-BFDB-C3F3AC34630C}" srcOrd="0" destOrd="0" presId="urn:microsoft.com/office/officeart/2005/8/layout/vList4"/>
    <dgm:cxn modelId="{973EA720-6902-4A4C-BD7E-3DF06AAAE65E}" type="presParOf" srcId="{69D20BA7-E4FB-4970-BD76-B107BF4AB319}" destId="{7170C5A1-6E6A-4D28-85AD-AF0FFB177FDB}" srcOrd="0" destOrd="0" presId="urn:microsoft.com/office/officeart/2005/8/layout/vList4"/>
    <dgm:cxn modelId="{9F6C9A3B-E80B-4561-AB6D-FC76F5B9AA2E}" type="presParOf" srcId="{7170C5A1-6E6A-4D28-85AD-AF0FFB177FDB}" destId="{511B39C8-4D08-4C04-9B5B-A7B41D0227E5}" srcOrd="0" destOrd="0" presId="urn:microsoft.com/office/officeart/2005/8/layout/vList4"/>
    <dgm:cxn modelId="{19AA4A1A-ECB1-41AD-BE07-E00B12ACB54B}" type="presParOf" srcId="{7170C5A1-6E6A-4D28-85AD-AF0FFB177FDB}" destId="{6F96DCF9-88F2-4665-A324-0A8C177924C5}" srcOrd="1" destOrd="0" presId="urn:microsoft.com/office/officeart/2005/8/layout/vList4"/>
    <dgm:cxn modelId="{05961C1D-77DA-4DDA-B9CA-99D6747B23E3}" type="presParOf" srcId="{7170C5A1-6E6A-4D28-85AD-AF0FFB177FDB}" destId="{B606C8CC-1F5A-4C2D-B153-7F19184CCC84}" srcOrd="2" destOrd="0" presId="urn:microsoft.com/office/officeart/2005/8/layout/vList4"/>
    <dgm:cxn modelId="{B5FA24A9-1B91-48C1-9FAC-77E3A30D6FF8}" type="presParOf" srcId="{69D20BA7-E4FB-4970-BD76-B107BF4AB319}" destId="{09B59E3B-0F08-4676-BC71-8EE7FAE7E170}" srcOrd="1" destOrd="0" presId="urn:microsoft.com/office/officeart/2005/8/layout/vList4"/>
    <dgm:cxn modelId="{14DED54A-DF19-4BC5-ABBB-667927BAE588}" type="presParOf" srcId="{69D20BA7-E4FB-4970-BD76-B107BF4AB319}" destId="{1D0A09B2-DD96-48E5-B4E2-58C9754335FE}" srcOrd="2" destOrd="0" presId="urn:microsoft.com/office/officeart/2005/8/layout/vList4"/>
    <dgm:cxn modelId="{843BDCF5-2860-4FDA-B82E-54BD4F7389B6}" type="presParOf" srcId="{1D0A09B2-DD96-48E5-B4E2-58C9754335FE}" destId="{BD9AA3F7-9731-4A2C-9474-26E71BABB130}" srcOrd="0" destOrd="0" presId="urn:microsoft.com/office/officeart/2005/8/layout/vList4"/>
    <dgm:cxn modelId="{86FEBF90-BE5F-4454-AE4F-882B899C8FDB}" type="presParOf" srcId="{1D0A09B2-DD96-48E5-B4E2-58C9754335FE}" destId="{299798A3-0D79-4A6D-AB51-E2B617337297}" srcOrd="1" destOrd="0" presId="urn:microsoft.com/office/officeart/2005/8/layout/vList4"/>
    <dgm:cxn modelId="{671DEB79-B18D-486D-B28C-752FF5DBE477}" type="presParOf" srcId="{1D0A09B2-DD96-48E5-B4E2-58C9754335FE}" destId="{E0698E23-47AE-4DCB-AB9F-BDE5BA639917}" srcOrd="2" destOrd="0" presId="urn:microsoft.com/office/officeart/2005/8/layout/vList4"/>
    <dgm:cxn modelId="{B71C1176-8534-4F7B-BB7C-55F97AA7A907}" type="presParOf" srcId="{69D20BA7-E4FB-4970-BD76-B107BF4AB319}" destId="{0C40081A-E3FA-4374-983C-2FFEAC9ED44C}" srcOrd="3" destOrd="0" presId="urn:microsoft.com/office/officeart/2005/8/layout/vList4"/>
    <dgm:cxn modelId="{82C0FAC7-F65B-4965-A88E-070BE9241472}" type="presParOf" srcId="{69D20BA7-E4FB-4970-BD76-B107BF4AB319}" destId="{7EB84D5A-F15E-4413-B375-A4A5044765B5}" srcOrd="4" destOrd="0" presId="urn:microsoft.com/office/officeart/2005/8/layout/vList4"/>
    <dgm:cxn modelId="{41755ED3-3AA4-422C-98AA-5D1221A1A412}" type="presParOf" srcId="{7EB84D5A-F15E-4413-B375-A4A5044765B5}" destId="{806A4AED-558E-4750-BFDB-C3F3AC34630C}" srcOrd="0" destOrd="0" presId="urn:microsoft.com/office/officeart/2005/8/layout/vList4"/>
    <dgm:cxn modelId="{4D000446-91DA-41F2-8C4E-D9D67E379314}" type="presParOf" srcId="{7EB84D5A-F15E-4413-B375-A4A5044765B5}" destId="{43C3CB28-4D48-48DF-8502-D28EF571806E}" srcOrd="1" destOrd="0" presId="urn:microsoft.com/office/officeart/2005/8/layout/vList4"/>
    <dgm:cxn modelId="{7E37FB3A-88B8-44B2-8C40-C0B11A57EC3C}" type="presParOf" srcId="{7EB84D5A-F15E-4413-B375-A4A5044765B5}" destId="{C0961DDF-7E01-42A3-B0D0-374B64366A04}"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D09309-A6E9-4BD8-9663-315ECA80266A}"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13D4FD13-3A17-4905-8196-DABC8828329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Some of the most horrific murders of disabled people in recent years have been mate crimes. Steven Hoskin had learning disabilities. He was made to wear a dog collar &amp; lead &amp; dragged around his own house by his, ‘friends.’ He was forced to call his captors ‘Sir’ &amp; ‘Madam.’ His benefits were stolen. He was forced off a viaduct &amp; fell to his death in July 2006 </a:t>
          </a:r>
        </a:p>
      </dgm:t>
    </dgm:pt>
    <dgm:pt modelId="{AB759DA9-208D-439D-9330-86159D17ED97}" type="parTrans" cxnId="{1F7CF4D8-9386-4BF7-8496-494ACB4C2A3C}">
      <dgm:prSet/>
      <dgm:spPr/>
      <dgm:t>
        <a:bodyPr/>
        <a:lstStyle/>
        <a:p>
          <a:endParaRPr lang="en-GB"/>
        </a:p>
      </dgm:t>
    </dgm:pt>
    <dgm:pt modelId="{6D708A90-4C9A-434D-87FC-D4DF91ECB5F0}" type="sibTrans" cxnId="{1F7CF4D8-9386-4BF7-8496-494ACB4C2A3C}">
      <dgm:prSet/>
      <dgm:spPr/>
      <dgm:t>
        <a:bodyPr/>
        <a:lstStyle/>
        <a:p>
          <a:endParaRPr lang="en-GB"/>
        </a:p>
      </dgm:t>
    </dgm:pt>
    <dgm:pt modelId="{E482DFCD-EB29-4A46-961B-A29A8A17B3B2}" type="pres">
      <dgm:prSet presAssocID="{90D09309-A6E9-4BD8-9663-315ECA80266A}" presName="linear" presStyleCnt="0">
        <dgm:presLayoutVars>
          <dgm:dir/>
          <dgm:resizeHandles val="exact"/>
        </dgm:presLayoutVars>
      </dgm:prSet>
      <dgm:spPr/>
    </dgm:pt>
    <dgm:pt modelId="{8F68BAE0-5019-490C-A333-D0AA8C29560B}" type="pres">
      <dgm:prSet presAssocID="{13D4FD13-3A17-4905-8196-DABC88283299}" presName="comp" presStyleCnt="0"/>
      <dgm:spPr/>
    </dgm:pt>
    <dgm:pt modelId="{F54A47E2-FCCF-4014-964A-3373E661507F}" type="pres">
      <dgm:prSet presAssocID="{13D4FD13-3A17-4905-8196-DABC88283299}" presName="box" presStyleLbl="node1" presStyleIdx="0" presStyleCnt="1" custLinFactNeighborY="-662"/>
      <dgm:spPr/>
    </dgm:pt>
    <dgm:pt modelId="{D301D3CE-8229-40D5-AB12-A128E78DC63F}" type="pres">
      <dgm:prSet presAssocID="{13D4FD13-3A17-4905-8196-DABC88283299}" presName="img" presStyleLbl="fgImgPlace1" presStyleIdx="0" presStyleCnt="1"/>
      <dgm:spPr>
        <a:blipFill rotWithShape="1">
          <a:blip xmlns:r="http://schemas.openxmlformats.org/officeDocument/2006/relationships" r:embed="rId1"/>
          <a:srcRect/>
          <a:stretch>
            <a:fillRect/>
          </a:stretch>
        </a:blipFill>
        <a:ln>
          <a:solidFill>
            <a:schemeClr val="tx1"/>
          </a:solidFill>
        </a:ln>
      </dgm:spPr>
    </dgm:pt>
    <dgm:pt modelId="{A4537FAA-A06E-4EC5-92EA-7C26F9A86313}" type="pres">
      <dgm:prSet presAssocID="{13D4FD13-3A17-4905-8196-DABC88283299}" presName="text" presStyleLbl="node1" presStyleIdx="0" presStyleCnt="1">
        <dgm:presLayoutVars>
          <dgm:bulletEnabled val="1"/>
        </dgm:presLayoutVars>
      </dgm:prSet>
      <dgm:spPr/>
    </dgm:pt>
  </dgm:ptLst>
  <dgm:cxnLst>
    <dgm:cxn modelId="{5364A40F-840A-4BC0-AF4E-EDE2328CBE71}" type="presOf" srcId="{13D4FD13-3A17-4905-8196-DABC88283299}" destId="{F54A47E2-FCCF-4014-964A-3373E661507F}" srcOrd="0" destOrd="0" presId="urn:microsoft.com/office/officeart/2005/8/layout/vList4"/>
    <dgm:cxn modelId="{440773AB-2ABF-49BB-8060-6A8E6966BF04}" type="presOf" srcId="{90D09309-A6E9-4BD8-9663-315ECA80266A}" destId="{E482DFCD-EB29-4A46-961B-A29A8A17B3B2}" srcOrd="0" destOrd="0" presId="urn:microsoft.com/office/officeart/2005/8/layout/vList4"/>
    <dgm:cxn modelId="{0E01D3D7-A96C-4C1F-9385-2185AF25697C}" type="presOf" srcId="{13D4FD13-3A17-4905-8196-DABC88283299}" destId="{A4537FAA-A06E-4EC5-92EA-7C26F9A86313}" srcOrd="1" destOrd="0" presId="urn:microsoft.com/office/officeart/2005/8/layout/vList4"/>
    <dgm:cxn modelId="{1F7CF4D8-9386-4BF7-8496-494ACB4C2A3C}" srcId="{90D09309-A6E9-4BD8-9663-315ECA80266A}" destId="{13D4FD13-3A17-4905-8196-DABC88283299}" srcOrd="0" destOrd="0" parTransId="{AB759DA9-208D-439D-9330-86159D17ED97}" sibTransId="{6D708A90-4C9A-434D-87FC-D4DF91ECB5F0}"/>
    <dgm:cxn modelId="{89E35485-E337-4836-B65B-8C278FB7B8A1}" type="presParOf" srcId="{E482DFCD-EB29-4A46-961B-A29A8A17B3B2}" destId="{8F68BAE0-5019-490C-A333-D0AA8C29560B}" srcOrd="0" destOrd="0" presId="urn:microsoft.com/office/officeart/2005/8/layout/vList4"/>
    <dgm:cxn modelId="{37158377-2325-4886-8B03-6824CA892459}" type="presParOf" srcId="{8F68BAE0-5019-490C-A333-D0AA8C29560B}" destId="{F54A47E2-FCCF-4014-964A-3373E661507F}" srcOrd="0" destOrd="0" presId="urn:microsoft.com/office/officeart/2005/8/layout/vList4"/>
    <dgm:cxn modelId="{C7D54B8E-BBB6-45DD-A50E-833CE995FEC9}" type="presParOf" srcId="{8F68BAE0-5019-490C-A333-D0AA8C29560B}" destId="{D301D3CE-8229-40D5-AB12-A128E78DC63F}" srcOrd="1" destOrd="0" presId="urn:microsoft.com/office/officeart/2005/8/layout/vList4"/>
    <dgm:cxn modelId="{48BA5455-AFC6-46BB-8C66-C50CFB6E928D}" type="presParOf" srcId="{8F68BAE0-5019-490C-A333-D0AA8C29560B}" destId="{A4537FAA-A06E-4EC5-92EA-7C26F9A86313}"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A8933C-D79D-4B45-A3A4-168B57411F34}" type="doc">
      <dgm:prSet loTypeId="urn:microsoft.com/office/officeart/2005/8/layout/pList2" loCatId="list" qsTypeId="urn:microsoft.com/office/officeart/2005/8/quickstyle/simple1" qsCatId="simple" csTypeId="urn:microsoft.com/office/officeart/2005/8/colors/accent1_2" csCatId="accent1" phldr="1"/>
      <dgm:spPr/>
    </dgm:pt>
    <dgm:pt modelId="{CABB2AEA-9FCA-410F-93EE-433FC489077F}">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Impact</a:t>
          </a:r>
        </a:p>
        <a:p>
          <a:r>
            <a:rPr lang="en-GB" sz="2400" dirty="0">
              <a:solidFill>
                <a:schemeClr val="tx1"/>
              </a:solidFill>
            </a:rPr>
            <a:t>Victim, family, community</a:t>
          </a:r>
        </a:p>
      </dgm:t>
    </dgm:pt>
    <dgm:pt modelId="{9A5E514A-87B3-4C64-A00B-85E0E8F4F1ED}" type="parTrans" cxnId="{9EB355AD-DADD-4C50-A903-B6DB10F3CDA8}">
      <dgm:prSet/>
      <dgm:spPr/>
      <dgm:t>
        <a:bodyPr/>
        <a:lstStyle/>
        <a:p>
          <a:endParaRPr lang="en-GB"/>
        </a:p>
      </dgm:t>
    </dgm:pt>
    <dgm:pt modelId="{B569891A-F965-4BCD-87E3-867DB44629AE}" type="sibTrans" cxnId="{9EB355AD-DADD-4C50-A903-B6DB10F3CDA8}">
      <dgm:prSet/>
      <dgm:spPr/>
      <dgm:t>
        <a:bodyPr/>
        <a:lstStyle/>
        <a:p>
          <a:endParaRPr lang="en-GB"/>
        </a:p>
      </dgm:t>
    </dgm:pt>
    <dgm:pt modelId="{469C6B1F-E973-4B6D-A211-2320D3DDE200}">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Risks</a:t>
          </a:r>
        </a:p>
        <a:p>
          <a:r>
            <a:rPr lang="en-GB" sz="2400" dirty="0">
              <a:solidFill>
                <a:schemeClr val="tx1"/>
              </a:solidFill>
            </a:rPr>
            <a:t>Immediate &amp; future</a:t>
          </a:r>
        </a:p>
      </dgm:t>
    </dgm:pt>
    <dgm:pt modelId="{8E99C9A1-B16C-4F19-8CC3-593B5C02068D}" type="parTrans" cxnId="{300A8AA8-C35B-4E19-BF21-4FA27D8FBC5D}">
      <dgm:prSet/>
      <dgm:spPr/>
      <dgm:t>
        <a:bodyPr/>
        <a:lstStyle/>
        <a:p>
          <a:endParaRPr lang="en-GB"/>
        </a:p>
      </dgm:t>
    </dgm:pt>
    <dgm:pt modelId="{5F9EF16A-5194-4C00-A36F-1B86380BB8CB}" type="sibTrans" cxnId="{300A8AA8-C35B-4E19-BF21-4FA27D8FBC5D}">
      <dgm:prSet/>
      <dgm:spPr/>
      <dgm:t>
        <a:bodyPr/>
        <a:lstStyle/>
        <a:p>
          <a:endParaRPr lang="en-GB"/>
        </a:p>
      </dgm:t>
    </dgm:pt>
    <dgm:pt modelId="{9E32BAF2-C7D6-4ED4-9B1C-EC1394EBAE58}">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Steps</a:t>
          </a:r>
        </a:p>
        <a:p>
          <a:r>
            <a:rPr lang="en-GB" sz="2400" dirty="0">
              <a:solidFill>
                <a:schemeClr val="tx1"/>
              </a:solidFill>
            </a:rPr>
            <a:t>To mitigate impact &amp; risks</a:t>
          </a:r>
        </a:p>
      </dgm:t>
    </dgm:pt>
    <dgm:pt modelId="{1E4C43C4-2914-4D02-9863-BE546EFE4850}" type="parTrans" cxnId="{094F4075-AEB1-46BF-A101-26D61ADA9A64}">
      <dgm:prSet/>
      <dgm:spPr/>
      <dgm:t>
        <a:bodyPr/>
        <a:lstStyle/>
        <a:p>
          <a:endParaRPr lang="en-GB"/>
        </a:p>
      </dgm:t>
    </dgm:pt>
    <dgm:pt modelId="{684AE82E-573F-4C51-B711-D4F595E1FBD2}" type="sibTrans" cxnId="{094F4075-AEB1-46BF-A101-26D61ADA9A64}">
      <dgm:prSet/>
      <dgm:spPr/>
      <dgm:t>
        <a:bodyPr/>
        <a:lstStyle/>
        <a:p>
          <a:endParaRPr lang="en-GB"/>
        </a:p>
      </dgm:t>
    </dgm:pt>
    <dgm:pt modelId="{5CA0CB54-118D-49AC-9815-C85C4DC555FD}" type="pres">
      <dgm:prSet presAssocID="{DBA8933C-D79D-4B45-A3A4-168B57411F34}" presName="Name0" presStyleCnt="0">
        <dgm:presLayoutVars>
          <dgm:dir/>
          <dgm:resizeHandles val="exact"/>
        </dgm:presLayoutVars>
      </dgm:prSet>
      <dgm:spPr/>
    </dgm:pt>
    <dgm:pt modelId="{B6A3A4B3-C2B9-4EDF-B4CA-1F29E2BDBC5B}" type="pres">
      <dgm:prSet presAssocID="{DBA8933C-D79D-4B45-A3A4-168B57411F34}" presName="bkgdShp" presStyleLbl="alignAccFollowNode1" presStyleIdx="0" presStyleCnt="1"/>
      <dgm:spPr>
        <a:solidFill>
          <a:schemeClr val="accent2">
            <a:lumMod val="75000"/>
            <a:alpha val="90000"/>
          </a:schemeClr>
        </a:solidFill>
      </dgm:spPr>
    </dgm:pt>
    <dgm:pt modelId="{4A69FF05-BC72-4499-8755-59E7D5FDB0A4}" type="pres">
      <dgm:prSet presAssocID="{DBA8933C-D79D-4B45-A3A4-168B57411F34}" presName="linComp" presStyleCnt="0"/>
      <dgm:spPr/>
    </dgm:pt>
    <dgm:pt modelId="{D20CBD5F-BB73-4DCB-AD08-71F4411B96B5}" type="pres">
      <dgm:prSet presAssocID="{CABB2AEA-9FCA-410F-93EE-433FC489077F}" presName="compNode" presStyleCnt="0"/>
      <dgm:spPr/>
    </dgm:pt>
    <dgm:pt modelId="{AEF3E596-DD2F-4A6B-8A9E-39D660745E59}" type="pres">
      <dgm:prSet presAssocID="{CABB2AEA-9FCA-410F-93EE-433FC489077F}" presName="node" presStyleLbl="node1" presStyleIdx="0" presStyleCnt="3">
        <dgm:presLayoutVars>
          <dgm:bulletEnabled val="1"/>
        </dgm:presLayoutVars>
      </dgm:prSet>
      <dgm:spPr/>
    </dgm:pt>
    <dgm:pt modelId="{8E5906FD-6230-49FA-8CC9-DDF265F6C3F0}" type="pres">
      <dgm:prSet presAssocID="{CABB2AEA-9FCA-410F-93EE-433FC489077F}" presName="invisiNode" presStyleLbl="node1" presStyleIdx="0" presStyleCnt="3"/>
      <dgm:spPr/>
    </dgm:pt>
    <dgm:pt modelId="{EAE703BB-F0FD-45B7-8FF7-1DE57E629970}" type="pres">
      <dgm:prSet presAssocID="{CABB2AEA-9FCA-410F-93EE-433FC489077F}" presName="imagNode" presStyleLbl="fgImgPlac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solidFill>
            <a:schemeClr val="tx1"/>
          </a:solidFill>
        </a:ln>
      </dgm:spPr>
    </dgm:pt>
    <dgm:pt modelId="{E46F399C-2DAD-4799-9CF3-8C16E5568866}" type="pres">
      <dgm:prSet presAssocID="{B569891A-F965-4BCD-87E3-867DB44629AE}" presName="sibTrans" presStyleLbl="sibTrans2D1" presStyleIdx="0" presStyleCnt="0"/>
      <dgm:spPr/>
    </dgm:pt>
    <dgm:pt modelId="{146F3C44-9869-4F1F-A69F-CB57E064A4F8}" type="pres">
      <dgm:prSet presAssocID="{469C6B1F-E973-4B6D-A211-2320D3DDE200}" presName="compNode" presStyleCnt="0"/>
      <dgm:spPr/>
    </dgm:pt>
    <dgm:pt modelId="{C010352C-DA9C-494C-AB04-BAD599041085}" type="pres">
      <dgm:prSet presAssocID="{469C6B1F-E973-4B6D-A211-2320D3DDE200}" presName="node" presStyleLbl="node1" presStyleIdx="1" presStyleCnt="3">
        <dgm:presLayoutVars>
          <dgm:bulletEnabled val="1"/>
        </dgm:presLayoutVars>
      </dgm:prSet>
      <dgm:spPr/>
    </dgm:pt>
    <dgm:pt modelId="{C0AD1A06-D3C0-4D64-B3E1-875B62AE6313}" type="pres">
      <dgm:prSet presAssocID="{469C6B1F-E973-4B6D-A211-2320D3DDE200}" presName="invisiNode" presStyleLbl="node1" presStyleIdx="1" presStyleCnt="3"/>
      <dgm:spPr/>
    </dgm:pt>
    <dgm:pt modelId="{2F6AEB53-3E13-4C8A-97F3-1E091018F653}" type="pres">
      <dgm:prSet presAssocID="{469C6B1F-E973-4B6D-A211-2320D3DDE200}" presName="imagNode" presStyleLbl="fgImgPlace1" presStyleIdx="1" presStyleCnt="3"/>
      <dgm:spPr>
        <a:blipFill rotWithShape="1">
          <a:blip xmlns:r="http://schemas.openxmlformats.org/officeDocument/2006/relationships" r:embed="rId2"/>
          <a:srcRect/>
          <a:stretch>
            <a:fillRect t="-1000" b="-1000"/>
          </a:stretch>
        </a:blipFill>
        <a:ln>
          <a:solidFill>
            <a:schemeClr val="tx1"/>
          </a:solidFill>
        </a:ln>
      </dgm:spPr>
    </dgm:pt>
    <dgm:pt modelId="{6F123913-9593-4632-BC59-394F0D31DA6F}" type="pres">
      <dgm:prSet presAssocID="{5F9EF16A-5194-4C00-A36F-1B86380BB8CB}" presName="sibTrans" presStyleLbl="sibTrans2D1" presStyleIdx="0" presStyleCnt="0"/>
      <dgm:spPr/>
    </dgm:pt>
    <dgm:pt modelId="{C972E028-64BF-45EB-AD9A-299E89A69F7F}" type="pres">
      <dgm:prSet presAssocID="{9E32BAF2-C7D6-4ED4-9B1C-EC1394EBAE58}" presName="compNode" presStyleCnt="0"/>
      <dgm:spPr/>
    </dgm:pt>
    <dgm:pt modelId="{E83507CC-2B29-40DD-B987-1994A4128592}" type="pres">
      <dgm:prSet presAssocID="{9E32BAF2-C7D6-4ED4-9B1C-EC1394EBAE58}" presName="node" presStyleLbl="node1" presStyleIdx="2" presStyleCnt="3">
        <dgm:presLayoutVars>
          <dgm:bulletEnabled val="1"/>
        </dgm:presLayoutVars>
      </dgm:prSet>
      <dgm:spPr/>
    </dgm:pt>
    <dgm:pt modelId="{DD4B48D6-3E2F-4479-889D-C6A05B7E325F}" type="pres">
      <dgm:prSet presAssocID="{9E32BAF2-C7D6-4ED4-9B1C-EC1394EBAE58}" presName="invisiNode" presStyleLbl="node1" presStyleIdx="2" presStyleCnt="3"/>
      <dgm:spPr/>
    </dgm:pt>
    <dgm:pt modelId="{BCC3275E-B5A8-4BCC-8D70-CEBD91484024}" type="pres">
      <dgm:prSet presAssocID="{9E32BAF2-C7D6-4ED4-9B1C-EC1394EBAE58}" presName="imagNode" presStyleLbl="fgImgPlace1" presStyleIdx="2" presStyleCnt="3"/>
      <dgm:spPr>
        <a:blipFill rotWithShape="1">
          <a:blip xmlns:r="http://schemas.openxmlformats.org/officeDocument/2006/relationships" r:embed="rId3"/>
          <a:srcRect/>
          <a:stretch>
            <a:fillRect l="-9000" r="-9000"/>
          </a:stretch>
        </a:blipFill>
        <a:ln>
          <a:solidFill>
            <a:schemeClr val="tx1"/>
          </a:solidFill>
        </a:ln>
      </dgm:spPr>
    </dgm:pt>
  </dgm:ptLst>
  <dgm:cxnLst>
    <dgm:cxn modelId="{F5497412-7904-4F62-8D7E-8F0C5164F4A2}" type="presOf" srcId="{B569891A-F965-4BCD-87E3-867DB44629AE}" destId="{E46F399C-2DAD-4799-9CF3-8C16E5568866}" srcOrd="0" destOrd="0" presId="urn:microsoft.com/office/officeart/2005/8/layout/pList2"/>
    <dgm:cxn modelId="{D91DF32D-608D-4206-98B8-DF80148E5772}" type="presOf" srcId="{CABB2AEA-9FCA-410F-93EE-433FC489077F}" destId="{AEF3E596-DD2F-4A6B-8A9E-39D660745E59}" srcOrd="0" destOrd="0" presId="urn:microsoft.com/office/officeart/2005/8/layout/pList2"/>
    <dgm:cxn modelId="{094F4075-AEB1-46BF-A101-26D61ADA9A64}" srcId="{DBA8933C-D79D-4B45-A3A4-168B57411F34}" destId="{9E32BAF2-C7D6-4ED4-9B1C-EC1394EBAE58}" srcOrd="2" destOrd="0" parTransId="{1E4C43C4-2914-4D02-9863-BE546EFE4850}" sibTransId="{684AE82E-573F-4C51-B711-D4F595E1FBD2}"/>
    <dgm:cxn modelId="{1783A38E-DE69-4A65-B693-93256D7B04C9}" type="presOf" srcId="{5F9EF16A-5194-4C00-A36F-1B86380BB8CB}" destId="{6F123913-9593-4632-BC59-394F0D31DA6F}" srcOrd="0" destOrd="0" presId="urn:microsoft.com/office/officeart/2005/8/layout/pList2"/>
    <dgm:cxn modelId="{300A8AA8-C35B-4E19-BF21-4FA27D8FBC5D}" srcId="{DBA8933C-D79D-4B45-A3A4-168B57411F34}" destId="{469C6B1F-E973-4B6D-A211-2320D3DDE200}" srcOrd="1" destOrd="0" parTransId="{8E99C9A1-B16C-4F19-8CC3-593B5C02068D}" sibTransId="{5F9EF16A-5194-4C00-A36F-1B86380BB8CB}"/>
    <dgm:cxn modelId="{F7F0E5A8-E227-4D39-BC29-EE29A05A77C0}" type="presOf" srcId="{9E32BAF2-C7D6-4ED4-9B1C-EC1394EBAE58}" destId="{E83507CC-2B29-40DD-B987-1994A4128592}" srcOrd="0" destOrd="0" presId="urn:microsoft.com/office/officeart/2005/8/layout/pList2"/>
    <dgm:cxn modelId="{9EB355AD-DADD-4C50-A903-B6DB10F3CDA8}" srcId="{DBA8933C-D79D-4B45-A3A4-168B57411F34}" destId="{CABB2AEA-9FCA-410F-93EE-433FC489077F}" srcOrd="0" destOrd="0" parTransId="{9A5E514A-87B3-4C64-A00B-85E0E8F4F1ED}" sibTransId="{B569891A-F965-4BCD-87E3-867DB44629AE}"/>
    <dgm:cxn modelId="{2970A0C2-ED2D-4D59-8708-69AB8F731F97}" type="presOf" srcId="{DBA8933C-D79D-4B45-A3A4-168B57411F34}" destId="{5CA0CB54-118D-49AC-9815-C85C4DC555FD}" srcOrd="0" destOrd="0" presId="urn:microsoft.com/office/officeart/2005/8/layout/pList2"/>
    <dgm:cxn modelId="{150EE4FF-0328-4DE8-8315-9D1B8596C562}" type="presOf" srcId="{469C6B1F-E973-4B6D-A211-2320D3DDE200}" destId="{C010352C-DA9C-494C-AB04-BAD599041085}" srcOrd="0" destOrd="0" presId="urn:microsoft.com/office/officeart/2005/8/layout/pList2"/>
    <dgm:cxn modelId="{2D6F5512-7CDF-4BB0-B382-A8385776C0BF}" type="presParOf" srcId="{5CA0CB54-118D-49AC-9815-C85C4DC555FD}" destId="{B6A3A4B3-C2B9-4EDF-B4CA-1F29E2BDBC5B}" srcOrd="0" destOrd="0" presId="urn:microsoft.com/office/officeart/2005/8/layout/pList2"/>
    <dgm:cxn modelId="{33B970C7-2D73-46D4-A3E3-A46FEB5E3B3E}" type="presParOf" srcId="{5CA0CB54-118D-49AC-9815-C85C4DC555FD}" destId="{4A69FF05-BC72-4499-8755-59E7D5FDB0A4}" srcOrd="1" destOrd="0" presId="urn:microsoft.com/office/officeart/2005/8/layout/pList2"/>
    <dgm:cxn modelId="{1A820880-AA55-4B42-A852-4031EF3B2626}" type="presParOf" srcId="{4A69FF05-BC72-4499-8755-59E7D5FDB0A4}" destId="{D20CBD5F-BB73-4DCB-AD08-71F4411B96B5}" srcOrd="0" destOrd="0" presId="urn:microsoft.com/office/officeart/2005/8/layout/pList2"/>
    <dgm:cxn modelId="{35E3EE84-FE57-4849-A54B-2A940EB8443E}" type="presParOf" srcId="{D20CBD5F-BB73-4DCB-AD08-71F4411B96B5}" destId="{AEF3E596-DD2F-4A6B-8A9E-39D660745E59}" srcOrd="0" destOrd="0" presId="urn:microsoft.com/office/officeart/2005/8/layout/pList2"/>
    <dgm:cxn modelId="{3E9014D4-7C80-4931-B2CC-2C4E6FE8FBCC}" type="presParOf" srcId="{D20CBD5F-BB73-4DCB-AD08-71F4411B96B5}" destId="{8E5906FD-6230-49FA-8CC9-DDF265F6C3F0}" srcOrd="1" destOrd="0" presId="urn:microsoft.com/office/officeart/2005/8/layout/pList2"/>
    <dgm:cxn modelId="{3C70A58A-AB35-4995-93AD-A0BD1ED7B4E1}" type="presParOf" srcId="{D20CBD5F-BB73-4DCB-AD08-71F4411B96B5}" destId="{EAE703BB-F0FD-45B7-8FF7-1DE57E629970}" srcOrd="2" destOrd="0" presId="urn:microsoft.com/office/officeart/2005/8/layout/pList2"/>
    <dgm:cxn modelId="{E6CA311E-DB3B-444D-A078-0052B26602D4}" type="presParOf" srcId="{4A69FF05-BC72-4499-8755-59E7D5FDB0A4}" destId="{E46F399C-2DAD-4799-9CF3-8C16E5568866}" srcOrd="1" destOrd="0" presId="urn:microsoft.com/office/officeart/2005/8/layout/pList2"/>
    <dgm:cxn modelId="{5733F80A-DB53-43CF-9A04-06B2CF51AA43}" type="presParOf" srcId="{4A69FF05-BC72-4499-8755-59E7D5FDB0A4}" destId="{146F3C44-9869-4F1F-A69F-CB57E064A4F8}" srcOrd="2" destOrd="0" presId="urn:microsoft.com/office/officeart/2005/8/layout/pList2"/>
    <dgm:cxn modelId="{C92DD75D-8875-4E15-AB54-7CF3DCB4B934}" type="presParOf" srcId="{146F3C44-9869-4F1F-A69F-CB57E064A4F8}" destId="{C010352C-DA9C-494C-AB04-BAD599041085}" srcOrd="0" destOrd="0" presId="urn:microsoft.com/office/officeart/2005/8/layout/pList2"/>
    <dgm:cxn modelId="{D9AC26BA-26B8-4DCD-972F-5BCFEE669F35}" type="presParOf" srcId="{146F3C44-9869-4F1F-A69F-CB57E064A4F8}" destId="{C0AD1A06-D3C0-4D64-B3E1-875B62AE6313}" srcOrd="1" destOrd="0" presId="urn:microsoft.com/office/officeart/2005/8/layout/pList2"/>
    <dgm:cxn modelId="{485EFAAC-D547-4F4B-8EFE-C5FBA5638203}" type="presParOf" srcId="{146F3C44-9869-4F1F-A69F-CB57E064A4F8}" destId="{2F6AEB53-3E13-4C8A-97F3-1E091018F653}" srcOrd="2" destOrd="0" presId="urn:microsoft.com/office/officeart/2005/8/layout/pList2"/>
    <dgm:cxn modelId="{B67DA8BB-9FCE-4491-B282-29657937398A}" type="presParOf" srcId="{4A69FF05-BC72-4499-8755-59E7D5FDB0A4}" destId="{6F123913-9593-4632-BC59-394F0D31DA6F}" srcOrd="3" destOrd="0" presId="urn:microsoft.com/office/officeart/2005/8/layout/pList2"/>
    <dgm:cxn modelId="{1A0610A1-0BE6-455A-875B-13EE58CB95CA}" type="presParOf" srcId="{4A69FF05-BC72-4499-8755-59E7D5FDB0A4}" destId="{C972E028-64BF-45EB-AD9A-299E89A69F7F}" srcOrd="4" destOrd="0" presId="urn:microsoft.com/office/officeart/2005/8/layout/pList2"/>
    <dgm:cxn modelId="{6A75501A-9036-4B4E-A795-B30D6C053E8A}" type="presParOf" srcId="{C972E028-64BF-45EB-AD9A-299E89A69F7F}" destId="{E83507CC-2B29-40DD-B987-1994A4128592}" srcOrd="0" destOrd="0" presId="urn:microsoft.com/office/officeart/2005/8/layout/pList2"/>
    <dgm:cxn modelId="{592FF121-2449-43B5-861B-816246A8F44B}" type="presParOf" srcId="{C972E028-64BF-45EB-AD9A-299E89A69F7F}" destId="{DD4B48D6-3E2F-4479-889D-C6A05B7E325F}" srcOrd="1" destOrd="0" presId="urn:microsoft.com/office/officeart/2005/8/layout/pList2"/>
    <dgm:cxn modelId="{E9069AF5-8AAE-4ABE-BC78-24147FE2DAAE}" type="presParOf" srcId="{C972E028-64BF-45EB-AD9A-299E89A69F7F}" destId="{BCC3275E-B5A8-4BCC-8D70-CEBD9148402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E7A24-29A9-481F-8C45-136DE944ADB3}">
      <dsp:nvSpPr>
        <dsp:cNvPr id="0" name=""/>
        <dsp:cNvSpPr/>
      </dsp:nvSpPr>
      <dsp:spPr>
        <a:xfrm>
          <a:off x="1044664" y="0"/>
          <a:ext cx="3057530" cy="2106638"/>
        </a:xfrm>
        <a:prstGeom prst="roundRect">
          <a:avLst/>
        </a:prstGeom>
        <a:blipFill rotWithShape="1">
          <a:blip xmlns:r="http://schemas.openxmlformats.org/officeDocument/2006/relationships" r:embed="rId1"/>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0E106-EFF7-4352-882E-E3C144FD97A6}">
      <dsp:nvSpPr>
        <dsp:cNvPr id="0" name=""/>
        <dsp:cNvSpPr/>
      </dsp:nvSpPr>
      <dsp:spPr>
        <a:xfrm>
          <a:off x="1055580" y="2448072"/>
          <a:ext cx="3057530" cy="452557"/>
        </a:xfrm>
        <a:prstGeom prst="rect">
          <a:avLst/>
        </a:prstGeom>
        <a:solidFill>
          <a:schemeClr val="accent2">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PC Recruitment</a:t>
          </a:r>
        </a:p>
      </dsp:txBody>
      <dsp:txXfrm>
        <a:off x="1055580" y="2448072"/>
        <a:ext cx="3057530" cy="4525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B39C8-4D08-4C04-9B5B-A7B41D0227E5}">
      <dsp:nvSpPr>
        <dsp:cNvPr id="0" name=""/>
        <dsp:cNvSpPr/>
      </dsp:nvSpPr>
      <dsp:spPr>
        <a:xfrm>
          <a:off x="0" y="0"/>
          <a:ext cx="8916051" cy="15848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Sophie Lancaster </a:t>
          </a:r>
          <a:r>
            <a:rPr lang="en-GB" sz="2400" kern="1200" dirty="0">
              <a:solidFill>
                <a:schemeClr val="tx1"/>
              </a:solidFill>
            </a:rPr>
            <a:t>– attacked with her boyfriend in a park in Lancashire in 2007 because they dressed differently. Kicked repeatedly, Sophie died after spending 13 days in a coma</a:t>
          </a:r>
        </a:p>
      </dsp:txBody>
      <dsp:txXfrm>
        <a:off x="1941695" y="0"/>
        <a:ext cx="6974355" cy="1584854"/>
      </dsp:txXfrm>
    </dsp:sp>
    <dsp:sp modelId="{6F96DCF9-88F2-4665-A324-0A8C177924C5}">
      <dsp:nvSpPr>
        <dsp:cNvPr id="0" name=""/>
        <dsp:cNvSpPr/>
      </dsp:nvSpPr>
      <dsp:spPr>
        <a:xfrm>
          <a:off x="158485" y="158485"/>
          <a:ext cx="1783210" cy="1267883"/>
        </a:xfrm>
        <a:prstGeom prst="roundRect">
          <a:avLst>
            <a:gd name="adj" fmla="val 10000"/>
          </a:avLst>
        </a:prstGeom>
        <a:blipFill rotWithShape="1">
          <a:blip xmlns:r="http://schemas.openxmlformats.org/officeDocument/2006/relationships" r:embed="rId1"/>
          <a:srcRect/>
          <a:stretch>
            <a:fillRect t="-16000" b="-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D9AA3F7-9731-4A2C-9474-26E71BABB130}">
      <dsp:nvSpPr>
        <dsp:cNvPr id="0" name=""/>
        <dsp:cNvSpPr/>
      </dsp:nvSpPr>
      <dsp:spPr>
        <a:xfrm>
          <a:off x="0" y="1743339"/>
          <a:ext cx="8916051" cy="158485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Jody </a:t>
          </a:r>
          <a:r>
            <a:rPr lang="en-GB" sz="2400" b="1" i="1" kern="1200" dirty="0" err="1">
              <a:solidFill>
                <a:schemeClr val="tx1"/>
              </a:solidFill>
            </a:rPr>
            <a:t>Dobrowski</a:t>
          </a:r>
          <a:r>
            <a:rPr lang="en-GB" sz="2400" b="1" i="1" kern="1200" dirty="0">
              <a:solidFill>
                <a:schemeClr val="tx1"/>
              </a:solidFill>
            </a:rPr>
            <a:t> </a:t>
          </a:r>
          <a:r>
            <a:rPr lang="en-GB" sz="2400" kern="1200" dirty="0">
              <a:solidFill>
                <a:schemeClr val="tx1"/>
              </a:solidFill>
            </a:rPr>
            <a:t>– murdered in October 2005 on Clapham Common because of his sexual orientation. Beaten so badly he had to be identified by his fingerprints</a:t>
          </a:r>
        </a:p>
      </dsp:txBody>
      <dsp:txXfrm>
        <a:off x="1941695" y="1743339"/>
        <a:ext cx="6974355" cy="1584854"/>
      </dsp:txXfrm>
    </dsp:sp>
    <dsp:sp modelId="{299798A3-0D79-4A6D-AB51-E2B617337297}">
      <dsp:nvSpPr>
        <dsp:cNvPr id="0" name=""/>
        <dsp:cNvSpPr/>
      </dsp:nvSpPr>
      <dsp:spPr>
        <a:xfrm>
          <a:off x="158485" y="1901824"/>
          <a:ext cx="1783210" cy="1267883"/>
        </a:xfrm>
        <a:prstGeom prst="roundRect">
          <a:avLst>
            <a:gd name="adj" fmla="val 10000"/>
          </a:avLst>
        </a:prstGeom>
        <a:blipFill rotWithShape="1">
          <a:blip xmlns:r="http://schemas.openxmlformats.org/officeDocument/2006/relationships" r:embed="rId2"/>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06A4AED-558E-4750-BFDB-C3F3AC34630C}">
      <dsp:nvSpPr>
        <dsp:cNvPr id="0" name=""/>
        <dsp:cNvSpPr/>
      </dsp:nvSpPr>
      <dsp:spPr>
        <a:xfrm>
          <a:off x="0" y="3486678"/>
          <a:ext cx="8916051" cy="158485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Johnny Delaney </a:t>
          </a:r>
          <a:r>
            <a:rPr lang="en-GB" sz="2400" kern="1200" dirty="0">
              <a:solidFill>
                <a:schemeClr val="tx1"/>
              </a:solidFill>
            </a:rPr>
            <a:t>– 15, was kicked to death by a group of teenagers in Cheshire, May 2003. One of the gang stamped on Johnny’s head with both feet &amp; said he deserved it because “he was only a Gypsy”</a:t>
          </a:r>
        </a:p>
      </dsp:txBody>
      <dsp:txXfrm>
        <a:off x="1941695" y="3486678"/>
        <a:ext cx="6974355" cy="1584854"/>
      </dsp:txXfrm>
    </dsp:sp>
    <dsp:sp modelId="{43C3CB28-4D48-48DF-8502-D28EF571806E}">
      <dsp:nvSpPr>
        <dsp:cNvPr id="0" name=""/>
        <dsp:cNvSpPr/>
      </dsp:nvSpPr>
      <dsp:spPr>
        <a:xfrm>
          <a:off x="158485" y="3645164"/>
          <a:ext cx="1783210" cy="1267883"/>
        </a:xfrm>
        <a:prstGeom prst="roundRect">
          <a:avLst>
            <a:gd name="adj" fmla="val 10000"/>
          </a:avLst>
        </a:prstGeom>
        <a:blipFill rotWithShape="1">
          <a:blip xmlns:r="http://schemas.openxmlformats.org/officeDocument/2006/relationships" r:embed="rId3"/>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A47E2-FCCF-4014-964A-3373E661507F}">
      <dsp:nvSpPr>
        <dsp:cNvPr id="0" name=""/>
        <dsp:cNvSpPr/>
      </dsp:nvSpPr>
      <dsp:spPr>
        <a:xfrm>
          <a:off x="0" y="0"/>
          <a:ext cx="9018621" cy="27093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Some of the most horrific murders of disabled people in recent years have been mate crimes. Steven Hoskin had learning disabilities. He was made to wear a dog collar &amp; lead &amp; dragged around his own house by his, ‘friends.’ He was forced to call his captors ‘Sir’ &amp; ‘Madam.’ His benefits were stolen. He was forced off a viaduct &amp; fell to his death in July 2006 </a:t>
          </a:r>
        </a:p>
      </dsp:txBody>
      <dsp:txXfrm>
        <a:off x="2074657" y="0"/>
        <a:ext cx="6943963" cy="2709332"/>
      </dsp:txXfrm>
    </dsp:sp>
    <dsp:sp modelId="{D301D3CE-8229-40D5-AB12-A128E78DC63F}">
      <dsp:nvSpPr>
        <dsp:cNvPr id="0" name=""/>
        <dsp:cNvSpPr/>
      </dsp:nvSpPr>
      <dsp:spPr>
        <a:xfrm>
          <a:off x="270933" y="270933"/>
          <a:ext cx="1803724" cy="2167465"/>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3A4B3-C2B9-4EDF-B4CA-1F29E2BDBC5B}">
      <dsp:nvSpPr>
        <dsp:cNvPr id="0" name=""/>
        <dsp:cNvSpPr/>
      </dsp:nvSpPr>
      <dsp:spPr>
        <a:xfrm>
          <a:off x="0" y="0"/>
          <a:ext cx="7812391" cy="2085176"/>
        </a:xfrm>
        <a:prstGeom prst="roundRect">
          <a:avLst>
            <a:gd name="adj" fmla="val 10000"/>
          </a:avLst>
        </a:prstGeom>
        <a:solidFill>
          <a:schemeClr val="accent2">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703BB-F0FD-45B7-8FF7-1DE57E629970}">
      <dsp:nvSpPr>
        <dsp:cNvPr id="0" name=""/>
        <dsp:cNvSpPr/>
      </dsp:nvSpPr>
      <dsp:spPr>
        <a:xfrm>
          <a:off x="234371" y="278023"/>
          <a:ext cx="2294889" cy="1529129"/>
        </a:xfrm>
        <a:prstGeom prst="roundRect">
          <a:avLst>
            <a:gd name="adj" fmla="val 10000"/>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EF3E596-DD2F-4A6B-8A9E-39D660745E59}">
      <dsp:nvSpPr>
        <dsp:cNvPr id="0" name=""/>
        <dsp:cNvSpPr/>
      </dsp:nvSpPr>
      <dsp:spPr>
        <a:xfrm rot="10800000">
          <a:off x="234371"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Impact</a:t>
          </a:r>
        </a:p>
        <a:p>
          <a:pPr marL="0" lvl="0" indent="0" algn="ctr" defTabSz="1244600">
            <a:lnSpc>
              <a:spcPct val="90000"/>
            </a:lnSpc>
            <a:spcBef>
              <a:spcPct val="0"/>
            </a:spcBef>
            <a:spcAft>
              <a:spcPct val="35000"/>
            </a:spcAft>
            <a:buNone/>
          </a:pPr>
          <a:r>
            <a:rPr lang="en-GB" sz="2400" kern="1200" dirty="0">
              <a:solidFill>
                <a:schemeClr val="tx1"/>
              </a:solidFill>
            </a:rPr>
            <a:t>Victim, family, community</a:t>
          </a:r>
        </a:p>
      </dsp:txBody>
      <dsp:txXfrm rot="10800000">
        <a:off x="304947" y="2085176"/>
        <a:ext cx="2153737" cy="2477973"/>
      </dsp:txXfrm>
    </dsp:sp>
    <dsp:sp modelId="{2F6AEB53-3E13-4C8A-97F3-1E091018F653}">
      <dsp:nvSpPr>
        <dsp:cNvPr id="0" name=""/>
        <dsp:cNvSpPr/>
      </dsp:nvSpPr>
      <dsp:spPr>
        <a:xfrm>
          <a:off x="2758750" y="278023"/>
          <a:ext cx="2294889" cy="1529129"/>
        </a:xfrm>
        <a:prstGeom prst="roundRect">
          <a:avLst>
            <a:gd name="adj" fmla="val 10000"/>
          </a:avLst>
        </a:prstGeom>
        <a:blipFill rotWithShape="1">
          <a:blip xmlns:r="http://schemas.openxmlformats.org/officeDocument/2006/relationships" r:embed="rId2"/>
          <a:srcRect/>
          <a:stretch>
            <a:fillRect t="-1000" b="-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010352C-DA9C-494C-AB04-BAD599041085}">
      <dsp:nvSpPr>
        <dsp:cNvPr id="0" name=""/>
        <dsp:cNvSpPr/>
      </dsp:nvSpPr>
      <dsp:spPr>
        <a:xfrm rot="10800000">
          <a:off x="2758750"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Risks</a:t>
          </a:r>
        </a:p>
        <a:p>
          <a:pPr marL="0" lvl="0" indent="0" algn="ctr" defTabSz="1244600">
            <a:lnSpc>
              <a:spcPct val="90000"/>
            </a:lnSpc>
            <a:spcBef>
              <a:spcPct val="0"/>
            </a:spcBef>
            <a:spcAft>
              <a:spcPct val="35000"/>
            </a:spcAft>
            <a:buNone/>
          </a:pPr>
          <a:r>
            <a:rPr lang="en-GB" sz="2400" kern="1200" dirty="0">
              <a:solidFill>
                <a:schemeClr val="tx1"/>
              </a:solidFill>
            </a:rPr>
            <a:t>Immediate &amp; future</a:t>
          </a:r>
        </a:p>
      </dsp:txBody>
      <dsp:txXfrm rot="10800000">
        <a:off x="2829326" y="2085176"/>
        <a:ext cx="2153737" cy="2477973"/>
      </dsp:txXfrm>
    </dsp:sp>
    <dsp:sp modelId="{BCC3275E-B5A8-4BCC-8D70-CEBD91484024}">
      <dsp:nvSpPr>
        <dsp:cNvPr id="0" name=""/>
        <dsp:cNvSpPr/>
      </dsp:nvSpPr>
      <dsp:spPr>
        <a:xfrm>
          <a:off x="5283129" y="278023"/>
          <a:ext cx="2294889" cy="1529129"/>
        </a:xfrm>
        <a:prstGeom prst="roundRect">
          <a:avLst>
            <a:gd name="adj" fmla="val 10000"/>
          </a:avLst>
        </a:prstGeom>
        <a:blipFill rotWithShape="1">
          <a:blip xmlns:r="http://schemas.openxmlformats.org/officeDocument/2006/relationships" r:embed="rId3"/>
          <a:srcRect/>
          <a:stretch>
            <a:fillRect l="-9000" r="-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83507CC-2B29-40DD-B987-1994A4128592}">
      <dsp:nvSpPr>
        <dsp:cNvPr id="0" name=""/>
        <dsp:cNvSpPr/>
      </dsp:nvSpPr>
      <dsp:spPr>
        <a:xfrm rot="10800000">
          <a:off x="5283129"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Steps</a:t>
          </a:r>
        </a:p>
        <a:p>
          <a:pPr marL="0" lvl="0" indent="0" algn="ctr" defTabSz="1244600">
            <a:lnSpc>
              <a:spcPct val="90000"/>
            </a:lnSpc>
            <a:spcBef>
              <a:spcPct val="0"/>
            </a:spcBef>
            <a:spcAft>
              <a:spcPct val="35000"/>
            </a:spcAft>
            <a:buNone/>
          </a:pPr>
          <a:r>
            <a:rPr lang="en-GB" sz="2400" kern="1200" dirty="0">
              <a:solidFill>
                <a:schemeClr val="tx1"/>
              </a:solidFill>
            </a:rPr>
            <a:t>To mitigate impact &amp; risks</a:t>
          </a:r>
        </a:p>
      </dsp:txBody>
      <dsp:txXfrm rot="10800000">
        <a:off x="5353705" y="2085176"/>
        <a:ext cx="2153737" cy="2477973"/>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3078427" cy="513508"/>
          </a:xfrm>
          <a:prstGeom prst="rect">
            <a:avLst/>
          </a:prstGeom>
        </p:spPr>
        <p:txBody>
          <a:bodyPr vert="horz" lIns="94796" tIns="47398" rIns="94796" bIns="47398" rtlCol="0"/>
          <a:lstStyle>
            <a:lvl1pPr algn="l">
              <a:defRPr sz="1200"/>
            </a:lvl1pPr>
          </a:lstStyle>
          <a:p>
            <a:endParaRPr lang="en-GB"/>
          </a:p>
        </p:txBody>
      </p:sp>
      <p:sp>
        <p:nvSpPr>
          <p:cNvPr id="3" name="Date Placeholder 2"/>
          <p:cNvSpPr>
            <a:spLocks noGrp="1"/>
          </p:cNvSpPr>
          <p:nvPr>
            <p:ph type="dt" sz="quarter" idx="1"/>
          </p:nvPr>
        </p:nvSpPr>
        <p:spPr>
          <a:xfrm>
            <a:off x="4023994" y="0"/>
            <a:ext cx="3078427" cy="513508"/>
          </a:xfrm>
          <a:prstGeom prst="rect">
            <a:avLst/>
          </a:prstGeom>
        </p:spPr>
        <p:txBody>
          <a:bodyPr vert="horz" lIns="94796" tIns="47398" rIns="94796" bIns="47398" rtlCol="0"/>
          <a:lstStyle>
            <a:lvl1pPr algn="r">
              <a:defRPr sz="1200"/>
            </a:lvl1pPr>
          </a:lstStyle>
          <a:p>
            <a:fld id="{88E980ED-F8DF-4D74-8226-7E54AD233F8B}" type="datetimeFigureOut">
              <a:rPr lang="en-GB" smtClean="0"/>
              <a:t>24/05/2023</a:t>
            </a:fld>
            <a:endParaRPr lang="en-GB"/>
          </a:p>
        </p:txBody>
      </p:sp>
      <p:sp>
        <p:nvSpPr>
          <p:cNvPr id="4" name="Footer Placeholder 3"/>
          <p:cNvSpPr>
            <a:spLocks noGrp="1"/>
          </p:cNvSpPr>
          <p:nvPr>
            <p:ph type="ftr" sz="quarter" idx="2"/>
          </p:nvPr>
        </p:nvSpPr>
        <p:spPr>
          <a:xfrm>
            <a:off x="2" y="9721109"/>
            <a:ext cx="3078427" cy="513507"/>
          </a:xfrm>
          <a:prstGeom prst="rect">
            <a:avLst/>
          </a:prstGeom>
        </p:spPr>
        <p:txBody>
          <a:bodyPr vert="horz" lIns="94796" tIns="47398" rIns="94796" bIns="47398" rtlCol="0" anchor="b"/>
          <a:lstStyle>
            <a:lvl1pPr algn="l">
              <a:defRPr sz="1200"/>
            </a:lvl1pPr>
          </a:lstStyle>
          <a:p>
            <a:endParaRPr lang="en-GB"/>
          </a:p>
        </p:txBody>
      </p:sp>
      <p:sp>
        <p:nvSpPr>
          <p:cNvPr id="5" name="Slide Number Placeholder 4"/>
          <p:cNvSpPr>
            <a:spLocks noGrp="1"/>
          </p:cNvSpPr>
          <p:nvPr>
            <p:ph type="sldNum" sz="quarter" idx="3"/>
          </p:nvPr>
        </p:nvSpPr>
        <p:spPr>
          <a:xfrm>
            <a:off x="4023994" y="9721109"/>
            <a:ext cx="3078427" cy="513507"/>
          </a:xfrm>
          <a:prstGeom prst="rect">
            <a:avLst/>
          </a:prstGeom>
        </p:spPr>
        <p:txBody>
          <a:bodyPr vert="horz" lIns="94796" tIns="47398" rIns="94796" bIns="47398" rtlCol="0" anchor="b"/>
          <a:lstStyle>
            <a:lvl1pPr algn="r">
              <a:defRPr sz="1200"/>
            </a:lvl1pPr>
          </a:lstStyle>
          <a:p>
            <a:fld id="{068E3AFB-46A3-4FF2-917F-5E77223042DD}" type="slidenum">
              <a:rPr lang="en-GB" smtClean="0"/>
              <a:t>‹#›</a:t>
            </a:fld>
            <a:endParaRPr lang="en-GB"/>
          </a:p>
        </p:txBody>
      </p:sp>
    </p:spTree>
    <p:extLst>
      <p:ext uri="{BB962C8B-B14F-4D97-AF65-F5344CB8AC3E}">
        <p14:creationId xmlns:p14="http://schemas.microsoft.com/office/powerpoint/2010/main" val="27755679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3078427" cy="513508"/>
          </a:xfrm>
          <a:prstGeom prst="rect">
            <a:avLst/>
          </a:prstGeom>
        </p:spPr>
        <p:txBody>
          <a:bodyPr vert="horz" lIns="94796" tIns="47398" rIns="94796" bIns="47398" rtlCol="0"/>
          <a:lstStyle>
            <a:lvl1pPr algn="l">
              <a:defRPr sz="1200"/>
            </a:lvl1pPr>
          </a:lstStyle>
          <a:p>
            <a:endParaRPr lang="en-GB"/>
          </a:p>
        </p:txBody>
      </p:sp>
      <p:sp>
        <p:nvSpPr>
          <p:cNvPr id="3" name="Date Placeholder 2"/>
          <p:cNvSpPr>
            <a:spLocks noGrp="1"/>
          </p:cNvSpPr>
          <p:nvPr>
            <p:ph type="dt" idx="1"/>
          </p:nvPr>
        </p:nvSpPr>
        <p:spPr>
          <a:xfrm>
            <a:off x="4023994" y="0"/>
            <a:ext cx="3078427" cy="513508"/>
          </a:xfrm>
          <a:prstGeom prst="rect">
            <a:avLst/>
          </a:prstGeom>
        </p:spPr>
        <p:txBody>
          <a:bodyPr vert="horz" lIns="94796" tIns="47398" rIns="94796" bIns="47398" rtlCol="0"/>
          <a:lstStyle>
            <a:lvl1pPr algn="r">
              <a:defRPr sz="1200"/>
            </a:lvl1pPr>
          </a:lstStyle>
          <a:p>
            <a:fld id="{C502C7C4-6411-41C3-A1EA-AA71F2D0D23E}" type="datetimeFigureOut">
              <a:rPr lang="en-GB" smtClean="0"/>
              <a:t>24/05/2023</a:t>
            </a:fld>
            <a:endParaRPr lang="en-GB"/>
          </a:p>
        </p:txBody>
      </p:sp>
      <p:sp>
        <p:nvSpPr>
          <p:cNvPr id="4" name="Slide Image Placeholder 3"/>
          <p:cNvSpPr>
            <a:spLocks noGrp="1" noRot="1" noChangeAspect="1"/>
          </p:cNvSpPr>
          <p:nvPr>
            <p:ph type="sldImg" idx="2"/>
          </p:nvPr>
        </p:nvSpPr>
        <p:spPr>
          <a:xfrm>
            <a:off x="481013" y="1279525"/>
            <a:ext cx="6142037" cy="3454400"/>
          </a:xfrm>
          <a:prstGeom prst="rect">
            <a:avLst/>
          </a:prstGeom>
          <a:noFill/>
          <a:ln w="12700">
            <a:solidFill>
              <a:prstClr val="black"/>
            </a:solidFill>
          </a:ln>
        </p:spPr>
        <p:txBody>
          <a:bodyPr vert="horz" lIns="94796" tIns="47398" rIns="94796" bIns="47398" rtlCol="0" anchor="ctr"/>
          <a:lstStyle/>
          <a:p>
            <a:endParaRPr lang="en-GB"/>
          </a:p>
        </p:txBody>
      </p:sp>
      <p:sp>
        <p:nvSpPr>
          <p:cNvPr id="5" name="Notes Placeholder 4"/>
          <p:cNvSpPr>
            <a:spLocks noGrp="1"/>
          </p:cNvSpPr>
          <p:nvPr>
            <p:ph type="body" sz="quarter" idx="3"/>
          </p:nvPr>
        </p:nvSpPr>
        <p:spPr>
          <a:xfrm>
            <a:off x="710407" y="4925409"/>
            <a:ext cx="5683250" cy="4029879"/>
          </a:xfrm>
          <a:prstGeom prst="rect">
            <a:avLst/>
          </a:prstGeom>
        </p:spPr>
        <p:txBody>
          <a:bodyPr vert="horz" lIns="94796" tIns="47398" rIns="94796" bIns="4739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721109"/>
            <a:ext cx="3078427" cy="513507"/>
          </a:xfrm>
          <a:prstGeom prst="rect">
            <a:avLst/>
          </a:prstGeom>
        </p:spPr>
        <p:txBody>
          <a:bodyPr vert="horz" lIns="94796" tIns="47398" rIns="94796" bIns="47398" rtlCol="0" anchor="b"/>
          <a:lstStyle>
            <a:lvl1pPr algn="l">
              <a:defRPr sz="1200"/>
            </a:lvl1pPr>
          </a:lstStyle>
          <a:p>
            <a:endParaRPr lang="en-GB"/>
          </a:p>
        </p:txBody>
      </p:sp>
      <p:sp>
        <p:nvSpPr>
          <p:cNvPr id="7" name="Slide Number Placeholder 6"/>
          <p:cNvSpPr>
            <a:spLocks noGrp="1"/>
          </p:cNvSpPr>
          <p:nvPr>
            <p:ph type="sldNum" sz="quarter" idx="5"/>
          </p:nvPr>
        </p:nvSpPr>
        <p:spPr>
          <a:xfrm>
            <a:off x="4023994" y="9721109"/>
            <a:ext cx="3078427" cy="513507"/>
          </a:xfrm>
          <a:prstGeom prst="rect">
            <a:avLst/>
          </a:prstGeom>
        </p:spPr>
        <p:txBody>
          <a:bodyPr vert="horz" lIns="94796" tIns="47398" rIns="94796" bIns="47398" rtlCol="0" anchor="b"/>
          <a:lstStyle>
            <a:lvl1pPr algn="r">
              <a:defRPr sz="1200"/>
            </a:lvl1pPr>
          </a:lstStyle>
          <a:p>
            <a:fld id="{44E253CD-D23A-4701-BAE6-72638E63D39A}" type="slidenum">
              <a:rPr lang="en-GB" smtClean="0"/>
              <a:t>‹#›</a:t>
            </a:fld>
            <a:endParaRPr lang="en-GB"/>
          </a:p>
        </p:txBody>
      </p:sp>
    </p:spTree>
    <p:extLst>
      <p:ext uri="{BB962C8B-B14F-4D97-AF65-F5344CB8AC3E}">
        <p14:creationId xmlns:p14="http://schemas.microsoft.com/office/powerpoint/2010/main" val="3354888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ssets.college.police.uk/s3fs-public/Police-Race-Action-Plan.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youtu.be/G3Aweo-74kY"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swpapp-web1.swp-rest.police.int/GuidanceAndProcedures/bullying-harassment-and-victimisation/"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sz="1100" b="1" dirty="0">
                <a:solidFill>
                  <a:prstClr val="black"/>
                </a:solidFill>
                <a:latin typeface="+mn-lt"/>
                <a:cs typeface="Arial" panose="020B0604020202020204" pitchFamily="34" charset="0"/>
              </a:rPr>
              <a:t>By the end of this lesson, you will be able to:</a:t>
            </a:r>
          </a:p>
          <a:p>
            <a:pPr defTabSz="947958">
              <a:defRPr/>
            </a:pPr>
            <a:endParaRPr lang="en-GB" sz="1100" b="1" dirty="0">
              <a:solidFill>
                <a:prstClr val="black"/>
              </a:solidFill>
              <a:latin typeface="+mn-lt"/>
              <a:cs typeface="Arial" panose="020B0604020202020204" pitchFamily="34" charset="0"/>
            </a:endParaRPr>
          </a:p>
          <a:p>
            <a:pPr marL="236990" indent="-236990" defTabSz="947958">
              <a:buFont typeface="+mj-lt"/>
              <a:buAutoNum type="arabicPeriod"/>
              <a:defRPr/>
            </a:pPr>
            <a:r>
              <a:rPr lang="en-GB" sz="1100" b="1" dirty="0">
                <a:solidFill>
                  <a:prstClr val="black"/>
                </a:solidFill>
                <a:latin typeface="+mn-lt"/>
                <a:cs typeface="Arial" panose="020B0604020202020204" pitchFamily="34" charset="0"/>
              </a:rPr>
              <a:t>Define</a:t>
            </a:r>
            <a:r>
              <a:rPr lang="en-GB" sz="1100" dirty="0">
                <a:solidFill>
                  <a:prstClr val="black"/>
                </a:solidFill>
                <a:latin typeface="+mn-lt"/>
                <a:cs typeface="Arial" panose="020B0604020202020204" pitchFamily="34" charset="0"/>
              </a:rPr>
              <a:t> terms such as 'ethics’ | 'diversity’ | 'equality’ | 'human rights’ | ‘Racism” | 'bias’ | 'prejudice’ | 'discrimination' and 'stereotyping </a:t>
            </a:r>
            <a:r>
              <a:rPr lang="en-GB" sz="1100" dirty="0">
                <a:effectLst/>
                <a:latin typeface="+mn-lt"/>
                <a:ea typeface="Times New Roman" panose="02020603050405020304" pitchFamily="18" charset="0"/>
              </a:rPr>
              <a:t>| 'Victimisation’ | ‘Personal identification biases’ and how to identify them | 'Micro-aggression’ (covert and overt) </a:t>
            </a:r>
            <a:endParaRPr lang="en-GB" sz="1100" dirty="0">
              <a:solidFill>
                <a:prstClr val="black"/>
              </a:solidFill>
              <a:latin typeface="+mn-lt"/>
              <a:cs typeface="Arial" panose="020B0604020202020204" pitchFamily="34" charset="0"/>
            </a:endParaRPr>
          </a:p>
          <a:p>
            <a:pPr marL="236990" indent="-236990" defTabSz="947958">
              <a:buFont typeface="+mj-lt"/>
              <a:buAutoNum type="arabicPeriod"/>
              <a:defRPr/>
            </a:pPr>
            <a:r>
              <a:rPr lang="en-GB" sz="1100" b="1" dirty="0">
                <a:solidFill>
                  <a:prstClr val="black"/>
                </a:solidFill>
                <a:latin typeface="+mn-lt"/>
                <a:cs typeface="Arial" panose="020B0604020202020204" pitchFamily="34" charset="0"/>
              </a:rPr>
              <a:t>Evaluate</a:t>
            </a:r>
            <a:r>
              <a:rPr lang="en-GB" sz="1100" dirty="0">
                <a:solidFill>
                  <a:prstClr val="black"/>
                </a:solidFill>
                <a:latin typeface="+mn-lt"/>
                <a:cs typeface="Arial" panose="020B0604020202020204" pitchFamily="34" charset="0"/>
              </a:rPr>
              <a:t> the impact of being a victim of the terms learnt</a:t>
            </a:r>
          </a:p>
          <a:p>
            <a:pPr defTabSz="947958">
              <a:defRPr/>
            </a:pPr>
            <a:endParaRPr lang="en-GB" sz="1100" dirty="0">
              <a:solidFill>
                <a:prstClr val="black"/>
              </a:solidFill>
              <a:latin typeface="+mn-lt"/>
              <a:cs typeface="Arial" panose="020B0604020202020204" pitchFamily="34" charset="0"/>
            </a:endParaRPr>
          </a:p>
          <a:p>
            <a:pPr defTabSz="947958">
              <a:defRPr/>
            </a:pPr>
            <a:r>
              <a:rPr lang="en-GB" sz="1100" b="1" dirty="0">
                <a:solidFill>
                  <a:prstClr val="black"/>
                </a:solidFill>
                <a:latin typeface="+mn-lt"/>
                <a:cs typeface="Arial" panose="020B0604020202020204" pitchFamily="34" charset="0"/>
              </a:rPr>
              <a:t>Note:  </a:t>
            </a:r>
            <a:r>
              <a:rPr lang="en-GB" sz="1100" dirty="0">
                <a:solidFill>
                  <a:prstClr val="black"/>
                </a:solidFill>
                <a:latin typeface="+mn-lt"/>
                <a:cs typeface="Arial" panose="020B0604020202020204" pitchFamily="34" charset="0"/>
              </a:rPr>
              <a:t>For the next few hours: </a:t>
            </a:r>
          </a:p>
          <a:p>
            <a:pPr marL="296237" indent="-296237" defTabSz="947958">
              <a:buFont typeface="Arial" panose="020B0604020202020204" pitchFamily="34" charset="0"/>
              <a:buChar char="•"/>
              <a:defRPr/>
            </a:pPr>
            <a:r>
              <a:rPr lang="en-GB" sz="1100" dirty="0">
                <a:solidFill>
                  <a:prstClr val="black"/>
                </a:solidFill>
                <a:latin typeface="+mn-lt"/>
                <a:cs typeface="Arial" panose="020B0604020202020204" pitchFamily="34" charset="0"/>
              </a:rPr>
              <a:t>Be honest </a:t>
            </a:r>
          </a:p>
          <a:p>
            <a:pPr marL="296237" indent="-296237" defTabSz="947958">
              <a:buFont typeface="Arial" panose="020B0604020202020204" pitchFamily="34" charset="0"/>
              <a:buChar char="•"/>
              <a:defRPr/>
            </a:pPr>
            <a:r>
              <a:rPr lang="en-GB" sz="1100" dirty="0">
                <a:solidFill>
                  <a:prstClr val="black"/>
                </a:solidFill>
                <a:latin typeface="+mn-lt"/>
                <a:cs typeface="Arial" panose="020B0604020202020204" pitchFamily="34" charset="0"/>
              </a:rPr>
              <a:t>Draw on personal experiences</a:t>
            </a:r>
          </a:p>
          <a:p>
            <a:pPr marL="296237" indent="-296237" defTabSz="947958">
              <a:buFont typeface="Arial" panose="020B0604020202020204" pitchFamily="34" charset="0"/>
              <a:buChar char="•"/>
              <a:defRPr/>
            </a:pPr>
            <a:r>
              <a:rPr lang="en-GB" sz="1100" dirty="0">
                <a:solidFill>
                  <a:prstClr val="black"/>
                </a:solidFill>
                <a:latin typeface="+mn-lt"/>
                <a:cs typeface="Arial" panose="020B0604020202020204" pitchFamily="34" charset="0"/>
              </a:rPr>
              <a:t>Don’t worry about your language or terminology</a:t>
            </a:r>
          </a:p>
          <a:p>
            <a:pPr marL="296237" indent="-296237" defTabSz="947958">
              <a:buFont typeface="Arial" panose="020B0604020202020204" pitchFamily="34" charset="0"/>
              <a:buChar char="•"/>
              <a:defRPr/>
            </a:pPr>
            <a:r>
              <a:rPr lang="en-GB" sz="1100" dirty="0">
                <a:solidFill>
                  <a:prstClr val="black"/>
                </a:solidFill>
                <a:latin typeface="+mn-lt"/>
                <a:cs typeface="Arial" panose="020B0604020202020204" pitchFamily="34" charset="0"/>
              </a:rPr>
              <a:t>Keep conversations in the classroom </a:t>
            </a:r>
          </a:p>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1</a:t>
            </a:fld>
            <a:endParaRPr lang="en-GB"/>
          </a:p>
        </p:txBody>
      </p:sp>
    </p:spTree>
    <p:extLst>
      <p:ext uri="{BB962C8B-B14F-4D97-AF65-F5344CB8AC3E}">
        <p14:creationId xmlns:p14="http://schemas.microsoft.com/office/powerpoint/2010/main" val="4258993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cs typeface="Arial" panose="020B0604020202020204" pitchFamily="34" charset="0"/>
              </a:rPr>
              <a:t>Main points of the Equality Act 2010:</a:t>
            </a:r>
          </a:p>
          <a:p>
            <a:pPr>
              <a:lnSpc>
                <a:spcPct val="100000"/>
              </a:lnSpc>
            </a:pPr>
            <a:r>
              <a:rPr lang="en-GB" sz="1100" dirty="0">
                <a:cs typeface="Arial" panose="020B0604020202020204" pitchFamily="34" charset="0"/>
              </a:rPr>
              <a:t>The Equality Act 2010 legally protects people from discrimination in the workplace and in wider society. It replaced anti discrimination laws with a single act making the law easier to understand and strengthening protection in some situations.</a:t>
            </a:r>
          </a:p>
          <a:p>
            <a:pPr>
              <a:lnSpc>
                <a:spcPct val="100000"/>
              </a:lnSpc>
            </a:pPr>
            <a:endParaRPr lang="en-GB" sz="1100" dirty="0">
              <a:cs typeface="Arial" panose="020B0604020202020204" pitchFamily="34" charset="0"/>
            </a:endParaRPr>
          </a:p>
          <a:p>
            <a:pPr>
              <a:lnSpc>
                <a:spcPct val="100000"/>
              </a:lnSpc>
            </a:pPr>
            <a:r>
              <a:rPr lang="en-GB" sz="1100" dirty="0">
                <a:cs typeface="Arial" panose="020B0604020202020204" pitchFamily="34" charset="0"/>
              </a:rPr>
              <a:t>It provides Britain with a discrimination law that protects individuals from unfair treatment and promotes a fair and more equal society.</a:t>
            </a:r>
          </a:p>
          <a:p>
            <a:pPr>
              <a:lnSpc>
                <a:spcPct val="100000"/>
              </a:lnSpc>
            </a:pPr>
            <a:endParaRPr lang="en-GB" sz="1100" b="1" dirty="0">
              <a:cs typeface="Arial" panose="020B0604020202020204" pitchFamily="34" charset="0"/>
            </a:endParaRPr>
          </a:p>
          <a:p>
            <a:pPr>
              <a:lnSpc>
                <a:spcPct val="100000"/>
              </a:lnSpc>
            </a:pPr>
            <a:r>
              <a:rPr lang="en-GB" sz="1100" dirty="0">
                <a:cs typeface="Arial" panose="020B0604020202020204" pitchFamily="34" charset="0"/>
              </a:rPr>
              <a:t>After giving an overview of the Equality Act 2010 and the rationale for its introduction, including previous legislation it replaces, trainer to ask:</a:t>
            </a:r>
          </a:p>
          <a:p>
            <a:pPr>
              <a:lnSpc>
                <a:spcPct val="100000"/>
              </a:lnSpc>
            </a:pPr>
            <a:endParaRPr lang="en-GB" sz="1100" dirty="0">
              <a:cs typeface="Arial" panose="020B0604020202020204" pitchFamily="34" charset="0"/>
            </a:endParaRPr>
          </a:p>
          <a:p>
            <a:pPr>
              <a:lnSpc>
                <a:spcPct val="100000"/>
              </a:lnSpc>
            </a:pPr>
            <a:r>
              <a:rPr lang="en-GB" sz="1100" b="1" dirty="0">
                <a:cs typeface="Arial" panose="020B0604020202020204" pitchFamily="34" charset="0"/>
              </a:rPr>
              <a:t>Q. How are we different?</a:t>
            </a:r>
          </a:p>
          <a:p>
            <a:pPr defTabSz="947958">
              <a:defRPr/>
            </a:pPr>
            <a:r>
              <a:rPr lang="en-GB" sz="1100" dirty="0">
                <a:cs typeface="Arial" panose="020B0604020202020204" pitchFamily="34" charset="0"/>
              </a:rPr>
              <a:t>Trainer to record answers and facilitate a discussion around which of these are most influential.   Consideration should be given to protected characteristics, social class, personality, appearance etc.</a:t>
            </a:r>
          </a:p>
          <a:p>
            <a:pPr>
              <a:lnSpc>
                <a:spcPct val="100000"/>
              </a:lnSpc>
            </a:pPr>
            <a:endParaRPr lang="en-GB" sz="1100" b="1" dirty="0">
              <a:cs typeface="Arial" panose="020B0604020202020204" pitchFamily="34" charset="0"/>
            </a:endParaRPr>
          </a:p>
          <a:p>
            <a:pPr>
              <a:lnSpc>
                <a:spcPct val="100000"/>
              </a:lnSpc>
            </a:pPr>
            <a:r>
              <a:rPr lang="en-GB" sz="1100" dirty="0">
                <a:cs typeface="Arial" panose="020B0604020202020204" pitchFamily="34" charset="0"/>
              </a:rPr>
              <a:t>Before showing PPT slide 3, trainer to ask: </a:t>
            </a:r>
          </a:p>
          <a:p>
            <a:pPr>
              <a:lnSpc>
                <a:spcPct val="100000"/>
              </a:lnSpc>
            </a:pPr>
            <a:r>
              <a:rPr lang="en-GB" sz="1100" b="1" dirty="0">
                <a:cs typeface="Arial" panose="020B0604020202020204" pitchFamily="34" charset="0"/>
              </a:rPr>
              <a:t>Q.</a:t>
            </a:r>
            <a:r>
              <a:rPr lang="en-GB" sz="1100" dirty="0">
                <a:cs typeface="Arial" panose="020B0604020202020204" pitchFamily="34" charset="0"/>
              </a:rPr>
              <a:t> </a:t>
            </a:r>
            <a:r>
              <a:rPr lang="en-GB" sz="1100" b="1" dirty="0">
                <a:cs typeface="Arial" panose="020B0604020202020204" pitchFamily="34" charset="0"/>
              </a:rPr>
              <a:t>In relation to the Equality Act 2010, do you know what characteristics are protected?</a:t>
            </a:r>
            <a:r>
              <a:rPr lang="en-GB" sz="1100" dirty="0">
                <a:cs typeface="Arial" panose="020B0604020202020204" pitchFamily="34" charset="0"/>
              </a:rPr>
              <a:t> </a:t>
            </a:r>
          </a:p>
          <a:p>
            <a:pPr>
              <a:lnSpc>
                <a:spcPct val="100000"/>
              </a:lnSpc>
            </a:pPr>
            <a:endParaRPr lang="en-GB" sz="1100" b="1" dirty="0">
              <a:cs typeface="Arial" panose="020B0604020202020204" pitchFamily="34" charset="0"/>
            </a:endParaRPr>
          </a:p>
          <a:p>
            <a:pPr>
              <a:lnSpc>
                <a:spcPct val="100000"/>
              </a:lnSpc>
            </a:pPr>
            <a:endParaRPr lang="en-GB" sz="1100" b="1" dirty="0">
              <a:cs typeface="Arial" panose="020B0604020202020204" pitchFamily="34" charset="0"/>
            </a:endParaRPr>
          </a:p>
          <a:p>
            <a:pPr defTabSz="947958">
              <a:defRPr/>
            </a:pPr>
            <a:r>
              <a:rPr lang="en-GB" sz="1100" dirty="0">
                <a:cs typeface="Arial" panose="020B0604020202020204" pitchFamily="34" charset="0"/>
              </a:rPr>
              <a:t>The Equality Act 2010 recognises that people might suffer discrimination and be disadvantaged for many reasons. The Act puts fairness at the heart of society, harmonises discrimination law, strengthens the law to support progress on Equalities and devolves the responsibility for discrimination to Wales.</a:t>
            </a:r>
            <a:br>
              <a:rPr lang="en-GB" sz="1100" dirty="0">
                <a:cs typeface="Arial" panose="020B0604020202020204" pitchFamily="34" charset="0"/>
              </a:rPr>
            </a:br>
            <a:endParaRPr lang="en-GB" sz="1100" dirty="0">
              <a:cs typeface="Arial" panose="020B0604020202020204" pitchFamily="34" charset="0"/>
            </a:endParaRPr>
          </a:p>
          <a:p>
            <a:pPr defTabSz="947958">
              <a:defRPr/>
            </a:pPr>
            <a:r>
              <a:rPr lang="en-GB" sz="1100" dirty="0">
                <a:cs typeface="Arial" panose="020B0604020202020204" pitchFamily="34" charset="0"/>
              </a:rPr>
              <a:t>The Act consolidates the existing 116 different pieces of equality legislation, which gives people the right not to be treated less favourably. The protected characteristics (strands) will be looked at on the next slide. </a:t>
            </a:r>
          </a:p>
          <a:p>
            <a:pPr defTabSz="947958">
              <a:defRPr/>
            </a:pPr>
            <a:endParaRPr lang="en-GB" sz="1100" dirty="0">
              <a:cs typeface="Arial" panose="020B0604020202020204" pitchFamily="34" charset="0"/>
            </a:endParaRPr>
          </a:p>
          <a:p>
            <a:pPr>
              <a:lnSpc>
                <a:spcPct val="100000"/>
              </a:lnSpc>
            </a:pPr>
            <a:r>
              <a:rPr lang="en-GB" sz="1100" dirty="0">
                <a:cs typeface="Arial" panose="020B0604020202020204" pitchFamily="34" charset="0"/>
              </a:rPr>
              <a:t>The Welsh Language is not part of the Equality Act as it is covered by its own specific piece of legislation. </a:t>
            </a:r>
          </a:p>
          <a:p>
            <a:pPr>
              <a:lnSpc>
                <a:spcPct val="100000"/>
              </a:lnSpc>
            </a:pPr>
            <a:endParaRPr lang="en-GB" sz="1100" dirty="0">
              <a:cs typeface="Arial" panose="020B0604020202020204" pitchFamily="34" charset="0"/>
            </a:endParaRPr>
          </a:p>
          <a:p>
            <a:pPr>
              <a:lnSpc>
                <a:spcPct val="100000"/>
              </a:lnSpc>
            </a:pPr>
            <a:r>
              <a:rPr lang="en-GB" sz="1100" b="1" u="sng" dirty="0">
                <a:cs typeface="Arial" panose="020B0604020202020204" pitchFamily="34" charset="0"/>
              </a:rPr>
              <a:t>The Welsh Language Measure 2011</a:t>
            </a:r>
          </a:p>
          <a:p>
            <a:pPr>
              <a:lnSpc>
                <a:spcPct val="100000"/>
              </a:lnSpc>
            </a:pPr>
            <a:endParaRPr lang="en-GB" sz="1100" b="1" u="sng" dirty="0">
              <a:cs typeface="Arial" panose="020B0604020202020204" pitchFamily="34" charset="0"/>
            </a:endParaRPr>
          </a:p>
          <a:p>
            <a:pPr>
              <a:lnSpc>
                <a:spcPct val="100000"/>
              </a:lnSpc>
            </a:pPr>
            <a:r>
              <a:rPr lang="en-GB" sz="1100" dirty="0">
                <a:cs typeface="Arial" panose="020B0604020202020204" pitchFamily="34" charset="0"/>
              </a:rPr>
              <a:t>The Welsh Language (Wales) Measure 2011 modernised the existing legal framework regarding the use of the Welsh language in the delivery of public services.</a:t>
            </a:r>
            <a:endParaRPr lang="en-GB" sz="1100" b="1" u="sng" dirty="0">
              <a:cs typeface="Arial" panose="020B0604020202020204" pitchFamily="34" charset="0"/>
            </a:endParaRPr>
          </a:p>
          <a:p>
            <a:pPr>
              <a:lnSpc>
                <a:spcPct val="100000"/>
              </a:lnSpc>
            </a:pPr>
            <a:endParaRPr lang="en-GB" sz="1100" b="1" dirty="0">
              <a:cs typeface="Arial" panose="020B0604020202020204" pitchFamily="34" charset="0"/>
            </a:endParaRPr>
          </a:p>
          <a:p>
            <a:pPr>
              <a:lnSpc>
                <a:spcPct val="100000"/>
              </a:lnSpc>
            </a:pPr>
            <a:r>
              <a:rPr lang="en-GB" sz="1100" b="1" dirty="0">
                <a:cs typeface="Arial" panose="020B0604020202020204" pitchFamily="34" charset="0"/>
              </a:rPr>
              <a:t>The main points of interest</a:t>
            </a:r>
            <a:endParaRPr lang="en-GB" sz="1100" dirty="0">
              <a:cs typeface="Arial" panose="020B0604020202020204" pitchFamily="34" charset="0"/>
            </a:endParaRPr>
          </a:p>
          <a:p>
            <a:pPr marL="177742" indent="-177742">
              <a:buFont typeface="Arial" panose="020B0604020202020204" pitchFamily="34" charset="0"/>
              <a:buChar char="•"/>
            </a:pPr>
            <a:r>
              <a:rPr lang="en-GB" sz="1100" dirty="0">
                <a:cs typeface="Arial" panose="020B0604020202020204" pitchFamily="34" charset="0"/>
              </a:rPr>
              <a:t>The following came into force on the 6th April 2011</a:t>
            </a:r>
          </a:p>
          <a:p>
            <a:pPr marL="177742" indent="-177742">
              <a:buFont typeface="Arial" panose="020B0604020202020204" pitchFamily="34" charset="0"/>
              <a:buChar char="•"/>
            </a:pPr>
            <a:r>
              <a:rPr lang="en-GB" sz="1100" dirty="0">
                <a:cs typeface="Arial" panose="020B0604020202020204" pitchFamily="34" charset="0"/>
              </a:rPr>
              <a:t>A new integrated General public Equality Duty (that extended the public duties to age, sexual orientation, religion or belief, gender reassignment, also including pregnancy and maternity)  The responsibility for these were devolved to Welsh Government.</a:t>
            </a:r>
          </a:p>
          <a:p>
            <a:pPr marL="177742" indent="-177742">
              <a:buFont typeface="Arial" panose="020B0604020202020204" pitchFamily="34" charset="0"/>
              <a:buChar char="•"/>
            </a:pPr>
            <a:endParaRPr lang="en-GB" sz="1100" dirty="0">
              <a:cs typeface="Arial" panose="020B0604020202020204" pitchFamily="34" charset="0"/>
            </a:endParaRPr>
          </a:p>
          <a:p>
            <a:pPr>
              <a:lnSpc>
                <a:spcPct val="100000"/>
              </a:lnSpc>
            </a:pPr>
            <a:r>
              <a:rPr lang="en-GB" sz="1100" b="1" dirty="0">
                <a:cs typeface="Arial" panose="020B0604020202020204" pitchFamily="34" charset="0"/>
              </a:rPr>
              <a:t>There is the need to have due regard to the need to:</a:t>
            </a:r>
            <a:endParaRPr lang="en-GB" sz="1100" dirty="0">
              <a:cs typeface="Arial" panose="020B0604020202020204" pitchFamily="34" charset="0"/>
            </a:endParaRPr>
          </a:p>
          <a:p>
            <a:pPr marL="177742" indent="-177742">
              <a:buFont typeface="Arial" panose="020B0604020202020204" pitchFamily="34" charset="0"/>
              <a:buChar char="•"/>
            </a:pPr>
            <a:r>
              <a:rPr lang="en-GB" sz="1100" dirty="0">
                <a:cs typeface="Arial" panose="020B0604020202020204" pitchFamily="34" charset="0"/>
              </a:rPr>
              <a:t>Eliminate unlawful discrimination, harassment and victimisation</a:t>
            </a:r>
          </a:p>
          <a:p>
            <a:pPr marL="177742" indent="-177742">
              <a:buFont typeface="Arial" panose="020B0604020202020204" pitchFamily="34" charset="0"/>
              <a:buChar char="•"/>
            </a:pPr>
            <a:r>
              <a:rPr lang="en-GB" sz="1100" dirty="0">
                <a:cs typeface="Arial" panose="020B0604020202020204" pitchFamily="34" charset="0"/>
              </a:rPr>
              <a:t>Advance Equality of opportunity</a:t>
            </a:r>
          </a:p>
          <a:p>
            <a:pPr marL="177742" indent="-177742">
              <a:buFont typeface="Arial" panose="020B0604020202020204" pitchFamily="34" charset="0"/>
              <a:buChar char="•"/>
            </a:pPr>
            <a:r>
              <a:rPr lang="en-GB" sz="1100" dirty="0">
                <a:cs typeface="Arial" panose="020B0604020202020204" pitchFamily="34" charset="0"/>
              </a:rPr>
              <a:t>Foster good relations</a:t>
            </a:r>
          </a:p>
          <a:p>
            <a:pPr marL="177742" indent="-177742">
              <a:buFont typeface="Arial" panose="020B0604020202020204" pitchFamily="34" charset="0"/>
              <a:buChar char="•"/>
            </a:pPr>
            <a:r>
              <a:rPr lang="en-GB" sz="1100" dirty="0">
                <a:cs typeface="Arial" panose="020B0604020202020204" pitchFamily="34" charset="0"/>
              </a:rPr>
              <a:t>Covers employment and the provision of goods and services (covers both staff and the public who access services)</a:t>
            </a:r>
          </a:p>
          <a:p>
            <a:pPr marL="177742" indent="-177742">
              <a:buFont typeface="Arial" panose="020B0604020202020204" pitchFamily="34" charset="0"/>
              <a:buChar char="•"/>
            </a:pPr>
            <a:r>
              <a:rPr lang="en-GB" sz="1100" dirty="0">
                <a:cs typeface="Arial" panose="020B0604020202020204" pitchFamily="34" charset="0"/>
              </a:rPr>
              <a:t>Covers 8 of the 9 protected characteristics – not Marriage and Civil Partnership</a:t>
            </a:r>
          </a:p>
          <a:p>
            <a:pPr marL="177742" indent="-177742">
              <a:buFont typeface="Arial" panose="020B0604020202020204" pitchFamily="34" charset="0"/>
              <a:buChar char="•"/>
            </a:pPr>
            <a:endParaRPr lang="en-GB" sz="1100" dirty="0">
              <a:cs typeface="Arial" panose="020B0604020202020204" pitchFamily="34" charset="0"/>
            </a:endParaRPr>
          </a:p>
          <a:p>
            <a:pPr marL="177742" indent="-177742">
              <a:buFont typeface="Arial" panose="020B0604020202020204" pitchFamily="34" charset="0"/>
              <a:buChar char="•"/>
            </a:pPr>
            <a:r>
              <a:rPr lang="en-GB" sz="1100" b="1" dirty="0">
                <a:cs typeface="Arial" panose="020B0604020202020204" pitchFamily="34" charset="0"/>
              </a:rPr>
              <a:t>** Additional Notes - The Welsh Language Measure includes provision about the official status of the Welsh language and established the office of the Welsh language Commissioner. </a:t>
            </a:r>
          </a:p>
          <a:p>
            <a:pPr marL="177742" indent="-177742">
              <a:buFont typeface="Arial" panose="020B0604020202020204" pitchFamily="34" charset="0"/>
              <a:buChar char="•"/>
            </a:pPr>
            <a:endParaRPr lang="en-GB" sz="1100" b="1" dirty="0">
              <a:cs typeface="Arial" panose="020B0604020202020204" pitchFamily="34" charset="0"/>
            </a:endParaRPr>
          </a:p>
          <a:p>
            <a:pPr marL="177742" indent="-177742">
              <a:buFont typeface="Arial" panose="020B0604020202020204" pitchFamily="34" charset="0"/>
              <a:buChar char="•"/>
            </a:pPr>
            <a:r>
              <a:rPr lang="en-GB" sz="1100" b="1" dirty="0">
                <a:cs typeface="Arial" panose="020B0604020202020204" pitchFamily="34" charset="0"/>
              </a:rPr>
              <a:t>The commissioners principle aim is to promote and facilitate the use of the Welsh language and ensure that the Welsh language is treated no less favourably than the English language. </a:t>
            </a:r>
          </a:p>
          <a:p>
            <a:pPr marL="177742" indent="-177742">
              <a:buFont typeface="Arial" panose="020B0604020202020204" pitchFamily="34" charset="0"/>
              <a:buChar char="•"/>
            </a:pPr>
            <a:endParaRPr lang="en-GB" sz="1100" b="1" dirty="0">
              <a:cs typeface="Arial" panose="020B0604020202020204" pitchFamily="34" charset="0"/>
            </a:endParaRPr>
          </a:p>
          <a:p>
            <a:r>
              <a:rPr lang="en-GB" sz="1100" b="1" dirty="0">
                <a:cs typeface="Arial" panose="020B0604020202020204" pitchFamily="34" charset="0"/>
              </a:rPr>
              <a:t>QTS:- Why is it important as Police Officers we adhere to the equality act?</a:t>
            </a:r>
            <a:br>
              <a:rPr lang="en-GB" sz="1100" b="1" dirty="0">
                <a:cs typeface="Arial" panose="020B0604020202020204" pitchFamily="34" charset="0"/>
              </a:rPr>
            </a:br>
            <a:r>
              <a:rPr lang="en-GB" sz="1100" b="1" dirty="0">
                <a:cs typeface="Arial" panose="020B0604020202020204" pitchFamily="34" charset="0"/>
              </a:rPr>
              <a:t>A:- Apart from everything else it is one of our values set out in the Police Standards of Professional Behaviour (Police Regulations 2012). It says: </a:t>
            </a:r>
            <a:br>
              <a:rPr lang="en-GB" sz="1100" b="1" dirty="0">
                <a:cs typeface="Arial" panose="020B0604020202020204" pitchFamily="34" charset="0"/>
              </a:rPr>
            </a:br>
            <a:r>
              <a:rPr lang="en-GB" sz="1100" dirty="0"/>
              <a:t>Police officers act with fairness and impartiality. They do not discriminate unlawfully or unfairly</a:t>
            </a:r>
          </a:p>
          <a:p>
            <a:endParaRPr lang="en-GB" sz="1100" b="1" dirty="0">
              <a:cs typeface="Arial" panose="020B0604020202020204" pitchFamily="34" charset="0"/>
            </a:endParaRPr>
          </a:p>
          <a:p>
            <a:r>
              <a:rPr lang="en-GB" sz="1100" b="1" dirty="0">
                <a:cs typeface="Arial" panose="020B0604020202020204" pitchFamily="34" charset="0"/>
              </a:rPr>
              <a:t>QTS:- What will happen if we do not adhere to this?</a:t>
            </a:r>
          </a:p>
          <a:p>
            <a:r>
              <a:rPr lang="en-GB" sz="1100" b="1" dirty="0">
                <a:cs typeface="Arial" panose="020B0604020202020204" pitchFamily="34" charset="0"/>
              </a:rPr>
              <a:t>A:- </a:t>
            </a:r>
            <a:r>
              <a:rPr lang="en-GB" sz="1100" dirty="0">
                <a:cs typeface="Arial" panose="020B0604020202020204" pitchFamily="34" charset="0"/>
              </a:rPr>
              <a:t>If we get a complaint of discrimination all Police forces will take it seriously and investigate it thoroughly using the IOPC Stat Guidance Document, </a:t>
            </a:r>
            <a:r>
              <a:rPr lang="en-GB" sz="1100" dirty="0"/>
              <a:t>IPCC guidelines for handling allegations of discrimination (available as a handout). All complaints will start local if appropriate to do so.</a:t>
            </a:r>
          </a:p>
          <a:p>
            <a:endParaRPr lang="en-GB" sz="1100" b="1" dirty="0">
              <a:cs typeface="Arial" panose="020B0604020202020204" pitchFamily="34" charset="0"/>
            </a:endParaRPr>
          </a:p>
          <a:p>
            <a:r>
              <a:rPr lang="en-GB" sz="1100" dirty="0">
                <a:ea typeface="Calibri" panose="020F0502020204030204" pitchFamily="34" charset="0"/>
                <a:cs typeface="Times New Roman" panose="02020603050405020304" pitchFamily="18" charset="0"/>
              </a:rPr>
              <a:t>All complaint handling should try to resolve and rebuild trust. A resolution focused outcome should: </a:t>
            </a:r>
          </a:p>
          <a:p>
            <a:r>
              <a:rPr lang="en-GB" sz="1100" dirty="0">
                <a:ea typeface="Calibri" panose="020F0502020204030204" pitchFamily="34" charset="0"/>
                <a:cs typeface="Times New Roman" panose="02020603050405020304" pitchFamily="18" charset="0"/>
              </a:rPr>
              <a:t>• Show respect for the complainant’s point of view and the value of their complaint – even if there is not enough evidence to uphold the complaint or to find a case to answer for discrimination. </a:t>
            </a: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 Give a clear, evidence-based response to the discrimination allegation (as well as other allegations made). </a:t>
            </a: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 Give a clear explanation of what the investigation found about what happened and why. </a:t>
            </a: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 Openly recognise and apologise for any failings found. </a:t>
            </a: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 Take appropriate action in relation to any officer or staff member who has acted inappropriately, including disciplinary action where relevant. </a:t>
            </a: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 Show how the individual and the organisation will learn from the complaint to stop the same thing from happening again. </a:t>
            </a: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 Reflect on best practice and whether there is anything the officer or staff member could have done differently that would have improved the experience for the complainant. It will sometimes be appropriate for a case to answer for discrimination to be dealt with at the more serious end of the spectrum in terms of disciplinary action. However, in cases where the behaviour is clearly unintentional, it may be appropriate for the response to focus on learning and changing behaviour or attitudes. The IPCC expects that disciplinary panels will have regard for this guidance when considering allegations of discriminatory behaviour.</a:t>
            </a:r>
            <a:endParaRPr lang="en-GB" sz="1100" b="1" dirty="0">
              <a:cs typeface="Arial" panose="020B0604020202020204" pitchFamily="34" charset="0"/>
            </a:endParaRPr>
          </a:p>
          <a:p>
            <a:pPr defTabSz="947958"/>
            <a:br>
              <a:rPr lang="en-GB" sz="1100" b="1" dirty="0">
                <a:cs typeface="Arial" panose="020B0604020202020204" pitchFamily="34" charset="0"/>
              </a:rPr>
            </a:br>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2</a:t>
            </a:fld>
            <a:endParaRPr lang="en-GB" dirty="0"/>
          </a:p>
        </p:txBody>
      </p:sp>
    </p:spTree>
    <p:extLst>
      <p:ext uri="{BB962C8B-B14F-4D97-AF65-F5344CB8AC3E}">
        <p14:creationId xmlns:p14="http://schemas.microsoft.com/office/powerpoint/2010/main" val="4180550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Trust and confidence. Two words we hear at present in the context of policing. Both are intrinsic to our mission in improving public trust and confidence by ensuring the police are accountable for their actions and equally importantly, that lessons are learned. Discrimination was brought to the forefront of public discourse by the Black Lives Matter movement. More recently, the kidnap, rape and murder of Sarah Everard by a Metropolitan Police Service (MPS) officer has sparked further concerns about misogyny within policing, and violence against women and girls. Both issues go to the very heart of public confidence in policing.</a:t>
            </a:r>
          </a:p>
          <a:p>
            <a:endParaRPr lang="en-GB" sz="1100" dirty="0"/>
          </a:p>
          <a:p>
            <a:r>
              <a:rPr lang="en-GB" sz="1100" dirty="0"/>
              <a:t>The IOPC gave MPS 15 recommendations to change policing practice after Operation </a:t>
            </a:r>
            <a:r>
              <a:rPr lang="en-GB" sz="1100" dirty="0" err="1"/>
              <a:t>Hotton</a:t>
            </a:r>
            <a:r>
              <a:rPr lang="en-GB" sz="1100" dirty="0"/>
              <a:t> investigations found evidence of discrimination, misogyny, harassment and bullying involving officers predominantly based at Charing Cross Police Station. The recommendations seek to tackle a range of issues, which if not addressed, can lead to the creation of environments in which unprofessional and inappropriate conduct can thrive and go unchallenged. </a:t>
            </a:r>
            <a:br>
              <a:rPr lang="en-GB" sz="1100" dirty="0"/>
            </a:br>
            <a:br>
              <a:rPr lang="en-GB" sz="1100" dirty="0"/>
            </a:br>
            <a:r>
              <a:rPr lang="en-GB" sz="1100" dirty="0"/>
              <a:t>Policing in the United Kingdom is by consent, which means the trust and confidence that the public has in the police service is critical. The behaviours were uncovered risked causing serious damage to that relationship. Although the matters we investigated occurred in 2019, we know through independent investigations, the communities we engage with and concerns raised by officers and the wider public, that these were not isolated incidents. Many of the inappropriate messages found during Operation </a:t>
            </a:r>
            <a:r>
              <a:rPr lang="en-GB" sz="1100" dirty="0" err="1"/>
              <a:t>Hotton</a:t>
            </a:r>
            <a:r>
              <a:rPr lang="en-GB" sz="1100" dirty="0"/>
              <a:t> were exchanged on social media platforms. </a:t>
            </a:r>
          </a:p>
          <a:p>
            <a:endParaRPr lang="en-GB" sz="1100" dirty="0"/>
          </a:p>
          <a:p>
            <a:r>
              <a:rPr lang="en-GB" sz="1100" b="1" dirty="0"/>
              <a:t>HO – Operation </a:t>
            </a:r>
            <a:r>
              <a:rPr lang="en-GB" sz="1100" b="1" dirty="0" err="1"/>
              <a:t>Hotton</a:t>
            </a:r>
            <a:r>
              <a:rPr lang="en-GB" sz="1100" b="1" dirty="0"/>
              <a:t> – Learning Report</a:t>
            </a:r>
            <a:r>
              <a:rPr lang="en-GB" sz="1100" dirty="0"/>
              <a:t> contains examples of messages with language which is offensive – and some may find it upsetting. However, it is important to provide the context for the public, the MPS and other forces, for why such wide-ranging recommendations were necessary. The recommendations focus on the cultural issues identified and are aimed at ensuring that those who work for the force feel safe with their colleagues, and the communities they police feel safe with those who are there to protect them. The report was important and those officers who were brave enough to speak about their experiences, realising that in doing so they risked further bullying. That took courage. Hopefully this learning report and recommendations will give officers the confidence to come forward in the knowledge that people are listening, and changes will be made. Police forces has to enjoy the trust and confidence of its own officers from diverse communities before it can hope to bridge the gap in trust and confidence with the communities it serves. </a:t>
            </a:r>
          </a:p>
          <a:p>
            <a:endParaRPr lang="en-GB" sz="1100" b="1" i="1" u="sng" dirty="0">
              <a:latin typeface="+mn-lt"/>
            </a:endParaRPr>
          </a:p>
          <a:p>
            <a:r>
              <a:rPr lang="en-GB" sz="1100" b="0" i="0" u="none" dirty="0">
                <a:latin typeface="+mn-lt"/>
              </a:rPr>
              <a:t>It is important to learn where we got it wrong, why we got it wrong and learn from those mistakes.</a:t>
            </a:r>
          </a:p>
          <a:p>
            <a:endParaRPr lang="en-GB" sz="1100" b="1" i="1" u="sng" dirty="0">
              <a:latin typeface="+mn-lt"/>
            </a:endParaRPr>
          </a:p>
          <a:p>
            <a:r>
              <a:rPr lang="en-GB" sz="1100" b="1" i="1" u="sng" dirty="0">
                <a:latin typeface="+mn-lt"/>
              </a:rPr>
              <a:t>QTS:- </a:t>
            </a:r>
            <a:r>
              <a:rPr lang="en-GB" sz="1100" b="1" i="1" u="none" dirty="0">
                <a:latin typeface="+mn-lt"/>
              </a:rPr>
              <a:t>Who can tell me a bit about the Hillsborough Disaster?</a:t>
            </a:r>
          </a:p>
          <a:p>
            <a:endParaRPr lang="en-GB" sz="1100" b="1" i="1" u="sng" dirty="0">
              <a:latin typeface="+mn-lt"/>
            </a:endParaRPr>
          </a:p>
          <a:p>
            <a:r>
              <a:rPr lang="en-GB" sz="1100" b="0" i="1" u="sng" dirty="0">
                <a:latin typeface="+mn-lt"/>
              </a:rPr>
              <a:t>Brief Summary of Disaster</a:t>
            </a:r>
            <a:br>
              <a:rPr lang="en-GB" sz="1100" b="0" i="1" u="none" dirty="0">
                <a:latin typeface="+mn-lt"/>
              </a:rPr>
            </a:br>
            <a:r>
              <a:rPr lang="en-GB" sz="1100" b="0" i="0" u="none" dirty="0">
                <a:latin typeface="+mn-lt"/>
              </a:rPr>
              <a:t>On 15</a:t>
            </a:r>
            <a:r>
              <a:rPr lang="en-GB" sz="1100" b="0" i="0" u="none" baseline="30000" dirty="0">
                <a:latin typeface="+mn-lt"/>
              </a:rPr>
              <a:t>th</a:t>
            </a:r>
            <a:r>
              <a:rPr lang="en-GB" sz="1100" b="0" i="0" u="none" dirty="0">
                <a:latin typeface="+mn-lt"/>
              </a:rPr>
              <a:t> April 1989 a fatal human crush occurred at Hillsborough Stadium between the FA Cup Semi Final Game between Liverpool and Nottingham Forest. </a:t>
            </a:r>
            <a:r>
              <a:rPr lang="en-GB" sz="1100" b="0" i="0" dirty="0">
                <a:solidFill>
                  <a:srgbClr val="111111"/>
                </a:solidFill>
                <a:effectLst/>
                <a:latin typeface="+mn-lt"/>
              </a:rPr>
              <a:t>Hillsborough stadium had a seating capacity of 40,000, but in a bid to ease overcrowding by the entrance turnstiles, the gate was ordered to be opened leading to an influx of people resulting </a:t>
            </a:r>
            <a:r>
              <a:rPr lang="en-GB" sz="1100" b="0" i="0" dirty="0" err="1">
                <a:solidFill>
                  <a:srgbClr val="111111"/>
                </a:solidFill>
                <a:effectLst/>
                <a:latin typeface="+mn-lt"/>
              </a:rPr>
              <a:t>resulting</a:t>
            </a:r>
            <a:r>
              <a:rPr lang="en-GB" sz="1100" b="0" i="0" dirty="0">
                <a:solidFill>
                  <a:srgbClr val="111111"/>
                </a:solidFill>
                <a:effectLst/>
                <a:latin typeface="+mn-lt"/>
              </a:rPr>
              <a:t> in the fatal crushing of 96 individuals and injuring 766 others.</a:t>
            </a:r>
            <a:r>
              <a:rPr lang="en-GB" sz="1100" b="0" i="0" u="none" dirty="0">
                <a:latin typeface="+mn-lt"/>
              </a:rPr>
              <a:t> </a:t>
            </a:r>
            <a:br>
              <a:rPr lang="en-GB" sz="1100" b="0" i="0" u="none" dirty="0">
                <a:latin typeface="+mn-lt"/>
              </a:rPr>
            </a:br>
            <a:br>
              <a:rPr lang="en-GB" sz="1100" b="0" i="0" u="none" dirty="0">
                <a:latin typeface="+mn-lt"/>
              </a:rPr>
            </a:br>
            <a:r>
              <a:rPr lang="en-GB" sz="1100" b="0" i="0" u="none" dirty="0">
                <a:latin typeface="+mn-lt"/>
              </a:rPr>
              <a:t>In the following days In the following days and weeks South Yorkshire Police fed the press false stories suggesting that football hooliganism and drunkenness by Liverpool supporters had caused the disaster. Blaming Liverpool fans persisted even after the Taylor Report of 1990, which found that the main cause was a failure of crowd control by SYP. Following the Taylor Report, the Director of Public Prosecutions ruled there was no evidence to justify prosecution of any individuals or institutions. </a:t>
            </a:r>
          </a:p>
          <a:p>
            <a:endParaRPr lang="en-GB" sz="1100" b="0" i="0" u="none" dirty="0">
              <a:latin typeface="+mn-lt"/>
            </a:endParaRPr>
          </a:p>
          <a:p>
            <a:r>
              <a:rPr lang="en-GB" sz="1100" b="0" i="0" u="none" dirty="0">
                <a:latin typeface="+mn-lt"/>
              </a:rPr>
              <a:t>The first coroner's inquests into the Hillsborough disaster, completed in 1991, concluded with verdicts of “accidental death” in respect of all the deceased. This was not accepted by families and was re-opened. In 2009 a Hillsborough Independent Panel was formed to review the evidence. Reporting in 2012, it confirmed Taylor's 1990 criticisms and revealed details about the extent of police efforts to shift blame onto fans, the role of other emergency services and the error of the first coroner's inquests. The panel's report resulted in the previous findings of accidental death being quashed, and the creation of new coroner's inquests. The second coroner's inquests were held from 1 April 2014 to 26 April 2016. They ruled that the supporters were unlawfully killed owing to grossly negligent failures by police and ambulance services to fulfil their duty of care.</a:t>
            </a:r>
          </a:p>
          <a:p>
            <a:endParaRPr lang="en-GB" sz="1100" b="0" i="0" u="none" dirty="0">
              <a:latin typeface="+mn-lt"/>
            </a:endParaRPr>
          </a:p>
          <a:p>
            <a:endParaRPr lang="en-GB" sz="1100" b="0" i="0" u="none" dirty="0">
              <a:latin typeface="+mn-lt"/>
            </a:endParaRPr>
          </a:p>
          <a:p>
            <a:r>
              <a:rPr lang="en-GB" sz="1100" b="1" i="0" u="none" dirty="0">
                <a:latin typeface="+mn-lt"/>
              </a:rPr>
              <a:t>QTS:- Why does this disaster matter when it comes to Diversity and Inclusion?</a:t>
            </a:r>
            <a:br>
              <a:rPr lang="en-GB" sz="1100" b="0" i="0" u="none">
                <a:latin typeface="+mn-lt"/>
              </a:rPr>
            </a:br>
            <a:endParaRPr lang="en-GB" sz="1100" b="1" i="0" u="sng"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dirty="0">
                <a:latin typeface="+mn-lt"/>
              </a:rPr>
              <a:t>You may wonder how this disaster fits into Diversity and Inclusion but its about how we as Police got it wrong in regards to our and the ethics, empathy and unaccountable for our actions. The Right Reverend James JONES was commissioned to created this report by the then Home Secretary Theresa May. </a:t>
            </a:r>
            <a:r>
              <a:rPr lang="en-GB" sz="1100" dirty="0">
                <a:effectLst/>
                <a:latin typeface="+mn-lt"/>
                <a:ea typeface="Calibri" panose="020F0502020204030204" pitchFamily="34" charset="0"/>
                <a:cs typeface="Times New Roman" panose="02020603050405020304" pitchFamily="18" charset="0"/>
              </a:rPr>
              <a:t>What this report describes as a ‘patronising disposition’ is a cultural condition, a mindset which defines how organisations and people within them behave and which can act as an unwritten, even unspoken, connection between individuals in organisations. One of its core features is an instinctive prioritisation of the reputation of an organisation over the citizen’s right to expect people to be held to account for their actions. This represents a barrier to real accountability.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effectLst/>
              <a:latin typeface="+mn-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mn-lt"/>
                <a:ea typeface="Calibri" panose="020F0502020204030204" pitchFamily="34" charset="0"/>
                <a:cs typeface="Times New Roman" panose="02020603050405020304" pitchFamily="18" charset="0"/>
              </a:rPr>
              <a:t>Over the last two decades Right Reverend James JONES listened to what the families had endured, a phrase formed in his mind to describe what they have come up against whenever they have sought to challenge those in authority – ‘the patronising disposition of unaccountable power’. Those authorities have been in both the public and the private sectors. The Hillsborough families are not the only ones who have suffered from ‘the patronising disposition of unaccountable power’. The families know that there are others who have found that when in all innocence and with a good conscience they have asked questions of those in authority on behalf of those they love the institution has closed ranks, refused to disclose information, used public money to defend its interests and acted in a way that was both intimidating and oppressive. And so the Hillsborough families’ struggle to gain justice for the 96 has a vicarious quality to it so that whatever they can achieve in calling to account those in authority is of value to the whole 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effectLst/>
              <a:latin typeface="+mn-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mn-lt"/>
                <a:ea typeface="Calibri" panose="020F0502020204030204" pitchFamily="34" charset="0"/>
                <a:cs typeface="Times New Roman" panose="02020603050405020304" pitchFamily="18" charset="0"/>
              </a:rPr>
              <a:t>But something that people do not realise in there actions is the hidden consequences which Right Reverend James JONES highlighted. Stating that a recurrent theme that has been present, either implicitly or explicitly, in many personal conversations that he have had with families and survivors over the past 20 years. It is one that they have often been reluctant to raise not least because of public and political indifference to the subject and perhaps out of fear that it would add to the lack of empathy that they experienced. The disaster, the aftermath, and the struggle to be heard for over quarter of a century have had an adverse effect on the mental and physical wellbeing of both families and survivors. Depression, marital breakdown, family division, mental illness, unemployment, premature death and even suicide have featured in the Hillsborough narrative. Hopefully society’s increasing awareness of the issues of mental health will lead to a more sympathetic understanding of what they have endured. People talk too loosely about closure. They fail to realise that there can be no closure to love, nor should there be for someone you have loved and lost. Furthermore, grief is a journey without a destination.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effectLst/>
              <a:latin typeface="+mn-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GB" sz="1100" dirty="0">
                <a:effectLst/>
                <a:latin typeface="+mn-lt"/>
                <a:ea typeface="Calibri" panose="020F0502020204030204" pitchFamily="34" charset="0"/>
                <a:cs typeface="Times New Roman" panose="02020603050405020304" pitchFamily="18" charset="0"/>
              </a:rPr>
            </a:br>
            <a:endParaRPr lang="en-GB" sz="1100" dirty="0">
              <a:effectLst/>
              <a:latin typeface="+mn-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effectLst/>
                <a:latin typeface="+mn-lt"/>
                <a:ea typeface="Calibri" panose="020F0502020204030204" pitchFamily="34" charset="0"/>
                <a:cs typeface="Times New Roman" panose="02020603050405020304" pitchFamily="18" charset="0"/>
              </a:rPr>
              <a:t>So remember what you learn in this lesson as our actions and the actions of others have huge effects on the lives of those around us and of our organisation. Diversity and Inclusion include such terms as: Equality, Ethics, Equity and Human Rights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100" dirty="0">
                <a:effectLst/>
                <a:latin typeface="+mn-lt"/>
                <a:ea typeface="Calibri" panose="020F0502020204030204" pitchFamily="34" charset="0"/>
                <a:cs typeface="Times New Roman" panose="02020603050405020304" pitchFamily="18" charset="0"/>
              </a:rPr>
            </a:br>
            <a:endParaRPr lang="en-GB" sz="1100" dirty="0">
              <a:effectLst/>
              <a:latin typeface="+mn-lt"/>
              <a:ea typeface="Calibri" panose="020F0502020204030204" pitchFamily="34" charset="0"/>
              <a:cs typeface="Times New Roman" panose="02020603050405020304" pitchFamily="18" charset="0"/>
            </a:endParaRPr>
          </a:p>
          <a:p>
            <a:endParaRPr lang="en-GB" sz="1100" b="0" i="0" u="none" dirty="0">
              <a:latin typeface="+mn-lt"/>
            </a:endParaRPr>
          </a:p>
        </p:txBody>
      </p:sp>
      <p:sp>
        <p:nvSpPr>
          <p:cNvPr id="4" name="Slide Number Placeholder 3"/>
          <p:cNvSpPr>
            <a:spLocks noGrp="1"/>
          </p:cNvSpPr>
          <p:nvPr>
            <p:ph type="sldNum" sz="quarter" idx="5"/>
          </p:nvPr>
        </p:nvSpPr>
        <p:spPr/>
        <p:txBody>
          <a:bodyPr/>
          <a:lstStyle/>
          <a:p>
            <a:fld id="{44E253CD-D23A-4701-BAE6-72638E63D39A}" type="slidenum">
              <a:rPr lang="en-GB" smtClean="0"/>
              <a:t>3</a:t>
            </a:fld>
            <a:endParaRPr lang="en-GB"/>
          </a:p>
        </p:txBody>
      </p:sp>
    </p:spTree>
    <p:extLst>
      <p:ext uri="{BB962C8B-B14F-4D97-AF65-F5344CB8AC3E}">
        <p14:creationId xmlns:p14="http://schemas.microsoft.com/office/powerpoint/2010/main" val="1630885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Group Task:</a:t>
            </a:r>
            <a:br>
              <a:rPr lang="en-GB" sz="1100" dirty="0"/>
            </a:br>
            <a:r>
              <a:rPr lang="en-GB" sz="1100" dirty="0"/>
              <a:t>Trainer to split class into groups, each group to look at the six words and discuss what those words mean to them and their definition. Trainer will then ask the groups to discuss them with the rest of the class.</a:t>
            </a:r>
            <a:br>
              <a:rPr lang="en-GB" sz="1100" dirty="0"/>
            </a:br>
            <a:br>
              <a:rPr lang="en-GB" sz="1100" dirty="0"/>
            </a:br>
            <a:r>
              <a:rPr lang="en-GB" sz="1100" b="1" dirty="0"/>
              <a:t>Ethics</a:t>
            </a:r>
          </a:p>
          <a:p>
            <a:r>
              <a:rPr lang="en-GB" sz="1100" dirty="0">
                <a:solidFill>
                  <a:srgbClr val="111111"/>
                </a:solidFill>
              </a:rPr>
              <a:t>Moral principles that govern a person's behaviour or the conducting of an activity. Different professions have different ethical standards such as the legal professions. Ethical standards of a lawyer are supposed to defend anyone’s case if there is merit or for appropriate trial. i.e. if a lawyer is defending </a:t>
            </a:r>
            <a:r>
              <a:rPr lang="en-GB" sz="1100" dirty="0" err="1">
                <a:solidFill>
                  <a:srgbClr val="111111"/>
                </a:solidFill>
              </a:rPr>
              <a:t>theif</a:t>
            </a:r>
            <a:r>
              <a:rPr lang="en-GB" sz="1100" dirty="0">
                <a:solidFill>
                  <a:srgbClr val="111111"/>
                </a:solidFill>
              </a:rPr>
              <a:t>, Terrorist, murderer, then there conduct will not be considered unethical. Although, they shouldn’t defend in an inappropriate way through wrong facts.</a:t>
            </a:r>
            <a:endParaRPr lang="en-GB" sz="1100" dirty="0"/>
          </a:p>
          <a:p>
            <a:endParaRPr lang="en-GB" sz="1100" dirty="0"/>
          </a:p>
          <a:p>
            <a:r>
              <a:rPr lang="en-GB" sz="1100" dirty="0"/>
              <a:t>In Policing we have our own code of ethics which are our guidelines. These are otherwise known as professional ethics. It’s the professional ethics that determine the extent of professionalism a person or group displays in an organisation. People may confuse ethics with values, but these are very different from each other.</a:t>
            </a:r>
            <a:br>
              <a:rPr lang="en-GB" sz="1100" dirty="0"/>
            </a:br>
            <a:br>
              <a:rPr lang="en-GB" sz="1100" dirty="0"/>
            </a:br>
            <a:r>
              <a:rPr lang="en-GB" sz="1100" b="1" dirty="0"/>
              <a:t>Diversity</a:t>
            </a:r>
          </a:p>
          <a:p>
            <a:r>
              <a:rPr lang="en-GB" sz="1100" dirty="0"/>
              <a:t>the practice or quality of including or involving people from a range of different social and ethnic backgrounds and of different genders, sexual orientations (protected characteristics). We explore this in more detail through out the lesson. </a:t>
            </a:r>
            <a:br>
              <a:rPr lang="en-GB" sz="1100" dirty="0"/>
            </a:br>
            <a:br>
              <a:rPr lang="en-GB" sz="1100" b="1" dirty="0"/>
            </a:br>
            <a:r>
              <a:rPr lang="en-GB" sz="1100" b="1" dirty="0"/>
              <a:t>Equality</a:t>
            </a:r>
            <a:br>
              <a:rPr lang="en-GB" sz="1100" b="1" dirty="0"/>
            </a:br>
            <a:r>
              <a:rPr lang="en-GB" sz="1100" dirty="0" err="1"/>
              <a:t>Equality</a:t>
            </a:r>
            <a:r>
              <a:rPr lang="en-GB" sz="1100" dirty="0"/>
              <a:t> is about ensuring that every individual has an equal opportunity to make the most of their lives and talents. It is also the belief that no one should have poorer life chances because of the way they were born, where they come from, what they believe, or whether they have a disability. Equality recognises that historically certain groups of people with protected characteristics such as race, disability, sex and sexual orientation have experienced discrimination. </a:t>
            </a:r>
            <a:br>
              <a:rPr lang="en-GB" sz="1100" dirty="0"/>
            </a:br>
            <a:br>
              <a:rPr lang="en-GB" sz="1100" dirty="0"/>
            </a:br>
            <a:r>
              <a:rPr lang="en-GB" sz="1100" dirty="0"/>
              <a:t>The Equality Act 2010 legally protects people from discrimination in the workplace and in wider society. It replaced previous anti-discrimination laws with a single Act, making the law easier to understand and strengthening protection in some situations. We will look more into the Protected Characteristics and the Law in this lesson and coming lessons.</a:t>
            </a:r>
            <a:br>
              <a:rPr lang="en-GB" sz="1100" dirty="0"/>
            </a:br>
            <a:br>
              <a:rPr lang="en-GB" sz="1100" dirty="0"/>
            </a:br>
            <a:r>
              <a:rPr lang="en-GB" sz="1100" b="1" dirty="0"/>
              <a:t>Human Rights</a:t>
            </a:r>
            <a:br>
              <a:rPr lang="en-GB" sz="1100" b="1" dirty="0"/>
            </a:br>
            <a:r>
              <a:rPr lang="en-GB" sz="1100" dirty="0"/>
              <a:t>Human rights are rights inherent to all human beings, regardless of race, sex, nationality, ethnicity, language, religion, or any other status. Human rights include the right to life and liberty, freedom from slavery and torture, freedom of opinion and expression, the right to work and education, and many more.  Everyone is entitled to these rights, without discrimination. This will be discussed more in your Human Rights Lesson.</a:t>
            </a:r>
            <a:br>
              <a:rPr lang="en-GB" sz="1100" dirty="0"/>
            </a:br>
            <a:br>
              <a:rPr lang="en-GB" sz="1100" b="1" dirty="0"/>
            </a:br>
            <a:r>
              <a:rPr lang="en-GB" sz="1100" b="1" dirty="0"/>
              <a:t>Inclusion</a:t>
            </a:r>
          </a:p>
          <a:p>
            <a:r>
              <a:rPr lang="en-GB" sz="1100" dirty="0"/>
              <a:t>Inclusion is seen as a universal human right. The aim of inclusion is to embrace all people irrespective of race, gender, disability, medical or other need. It is about giving equal access and opportunities and getting rid of discrimination and intolerance (removal of barriers). It affects all aspects of public life. It’s about Inclusion should aims to remove the barriers that create undue effort and separation. Enabling everyone to participate equally, confidently, and independently in everyday activities.</a:t>
            </a:r>
          </a:p>
          <a:p>
            <a:endParaRPr lang="en-GB" sz="1100" dirty="0"/>
          </a:p>
          <a:p>
            <a:r>
              <a:rPr lang="en-GB" sz="1100" dirty="0"/>
              <a:t>Despite often being used interchangeably, the terms diversity and inclusion indicate different efforts. Diversity efforts can often be focused on representation while inclusion practices tend to be more about how to help groups feel as if they belong.</a:t>
            </a:r>
          </a:p>
          <a:p>
            <a:endParaRPr lang="en-GB" sz="1100" b="1" dirty="0"/>
          </a:p>
          <a:p>
            <a:pPr>
              <a:lnSpc>
                <a:spcPct val="107000"/>
              </a:lnSpc>
              <a:spcAft>
                <a:spcPts val="829"/>
              </a:spcAft>
            </a:pPr>
            <a:br>
              <a:rPr lang="en-GB" sz="1100" b="1" dirty="0"/>
            </a:br>
            <a:r>
              <a:rPr lang="en-GB" sz="1100" b="1" dirty="0"/>
              <a:t>Equity</a:t>
            </a:r>
            <a:br>
              <a:rPr lang="en-GB" sz="1100" b="1" dirty="0"/>
            </a:br>
            <a:r>
              <a:rPr lang="en-GB" sz="1100" dirty="0"/>
              <a:t>Simply put equity is </a:t>
            </a:r>
            <a:r>
              <a:rPr lang="en-GB" sz="1100" dirty="0">
                <a:solidFill>
                  <a:srgbClr val="111111"/>
                </a:solidFill>
              </a:rPr>
              <a:t>the quality of being fair and impartial. The terms equity and equality sound similar and can be confused to being the same term. However, this could not be further from the truth.  The implementation of one versus the other can lead to dramatically different outcomes for marginalised people.</a:t>
            </a:r>
          </a:p>
          <a:p>
            <a:pPr>
              <a:lnSpc>
                <a:spcPct val="107000"/>
              </a:lnSpc>
              <a:spcAft>
                <a:spcPts val="829"/>
              </a:spcAft>
            </a:pPr>
            <a:endParaRPr lang="en-GB" sz="1100" dirty="0">
              <a:solidFill>
                <a:srgbClr val="111111"/>
              </a:solidFill>
            </a:endParaRPr>
          </a:p>
          <a:p>
            <a:pPr>
              <a:lnSpc>
                <a:spcPct val="107000"/>
              </a:lnSpc>
              <a:spcAft>
                <a:spcPts val="829"/>
              </a:spcAft>
            </a:pPr>
            <a:r>
              <a:rPr lang="en-GB" sz="1100" dirty="0">
                <a:solidFill>
                  <a:srgbClr val="111111"/>
                </a:solidFill>
              </a:rPr>
              <a:t>Remember equality means each individual or group of people is given the same resources or opportunities. Equity recognises that each person has individual needs and no one situation is always the same. Therefore, will allocate resources to differently depending on the different persons needs to ensure that they all reach an equal outcome.</a:t>
            </a:r>
          </a:p>
          <a:p>
            <a:pPr>
              <a:lnSpc>
                <a:spcPct val="107000"/>
              </a:lnSpc>
              <a:spcAft>
                <a:spcPts val="829"/>
              </a:spcAft>
            </a:pPr>
            <a:endParaRPr lang="en-GB" sz="1100" dirty="0">
              <a:solidFill>
                <a:srgbClr val="111111"/>
              </a:solidFill>
            </a:endParaRPr>
          </a:p>
          <a:p>
            <a:pPr>
              <a:lnSpc>
                <a:spcPct val="107000"/>
              </a:lnSpc>
              <a:spcAft>
                <a:spcPts val="829"/>
              </a:spcAft>
            </a:pPr>
            <a:r>
              <a:rPr lang="en-GB" sz="1100" dirty="0">
                <a:solidFill>
                  <a:srgbClr val="111111"/>
                </a:solidFill>
              </a:rPr>
              <a:t>For example two people of varying heights are tasked to pick all the apples from a tree. The apples they pick they get to keep. They are both given a 3-rung ladder (this is equality). The taller person is more likely to pick the most apples which ultimately is un-fair. Whereas if you were to give the shorter person a taller ladder to allow them to have the same reach as the taller person, this would be Equity and ultimately give them the same opportunities making it fairer. </a:t>
            </a:r>
          </a:p>
          <a:p>
            <a:pPr>
              <a:lnSpc>
                <a:spcPct val="107000"/>
              </a:lnSpc>
              <a:spcAft>
                <a:spcPts val="829"/>
              </a:spcAft>
            </a:pPr>
            <a:br>
              <a:rPr lang="en-GB" sz="1100" b="1" dirty="0"/>
            </a:br>
            <a:br>
              <a:rPr lang="en-GB" sz="1100" b="1" dirty="0"/>
            </a:br>
            <a:r>
              <a:rPr lang="en-GB" sz="1100" b="1" dirty="0"/>
              <a:t>NB.</a:t>
            </a:r>
            <a:br>
              <a:rPr lang="en-GB" sz="1100" b="1" dirty="0"/>
            </a:br>
            <a:r>
              <a:rPr lang="en-GB" sz="1100" dirty="0">
                <a:ea typeface="Calibri" panose="020F0502020204030204" pitchFamily="34" charset="0"/>
                <a:cs typeface="Times New Roman" panose="02020603050405020304" pitchFamily="18" charset="0"/>
              </a:rPr>
              <a:t>In today’s society, more value is being placed on equity, inclusion, and diversity, including in law enforcement. Having more transparency and accountability in policing directly impacts the community-police relationship and can help mitigate criminal activity and reduce recidivism.</a:t>
            </a:r>
          </a:p>
          <a:p>
            <a:pPr>
              <a:lnSpc>
                <a:spcPct val="107000"/>
              </a:lnSpc>
              <a:spcAft>
                <a:spcPts val="829"/>
              </a:spcAft>
            </a:pP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Diversity and inclusion is integral to everyone's continuing professional development within policing. We police by consent and it’s important for us to be representative of the communities we serve and support. There are many tangible benefits to policing, including:</a:t>
            </a:r>
          </a:p>
          <a:p>
            <a:br>
              <a:rPr lang="en-GB" sz="1100" dirty="0"/>
            </a:br>
            <a:r>
              <a:rPr lang="en-GB" sz="1100" dirty="0">
                <a:ea typeface="Calibri" panose="020F0502020204030204" pitchFamily="34" charset="0"/>
                <a:cs typeface="Times New Roman" panose="02020603050405020304" pitchFamily="18" charset="0"/>
              </a:rPr>
              <a:t>We are better able to identify with and understand our communities, helping to reduce crime and stop minority communities from being exploited. </a:t>
            </a:r>
            <a:br>
              <a:rPr lang="en-GB" sz="1100" dirty="0">
                <a:ea typeface="Calibri" panose="020F0502020204030204" pitchFamily="34" charset="0"/>
                <a:cs typeface="Times New Roman" panose="02020603050405020304" pitchFamily="18" charset="0"/>
              </a:rPr>
            </a:b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Diverse teams make better decisions and research suggests that there are benefits in having teams that have a good mix of outlooks, including significantly better decision-making and increased productivity and creativity.</a:t>
            </a:r>
            <a:endParaRPr lang="en-GB" sz="1100" b="1" dirty="0"/>
          </a:p>
        </p:txBody>
      </p:sp>
      <p:sp>
        <p:nvSpPr>
          <p:cNvPr id="4" name="Slide Number Placeholder 3"/>
          <p:cNvSpPr>
            <a:spLocks noGrp="1"/>
          </p:cNvSpPr>
          <p:nvPr>
            <p:ph type="sldNum" sz="quarter" idx="5"/>
          </p:nvPr>
        </p:nvSpPr>
        <p:spPr/>
        <p:txBody>
          <a:bodyPr/>
          <a:lstStyle/>
          <a:p>
            <a:fld id="{44E253CD-D23A-4701-BAE6-72638E63D39A}" type="slidenum">
              <a:rPr lang="en-GB" smtClean="0"/>
              <a:t>4</a:t>
            </a:fld>
            <a:endParaRPr lang="en-GB"/>
          </a:p>
        </p:txBody>
      </p:sp>
    </p:spTree>
    <p:extLst>
      <p:ext uri="{BB962C8B-B14F-4D97-AF65-F5344CB8AC3E}">
        <p14:creationId xmlns:p14="http://schemas.microsoft.com/office/powerpoint/2010/main" val="829032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 How are we different? </a:t>
            </a:r>
            <a:r>
              <a:rPr lang="en-GB" sz="1100" b="1" dirty="0" err="1"/>
              <a:t>Boardblast</a:t>
            </a:r>
            <a:endParaRPr lang="en-GB" sz="1100" b="1" dirty="0"/>
          </a:p>
          <a:p>
            <a:r>
              <a:rPr lang="en-GB" sz="1100" b="1" dirty="0"/>
              <a:t>QTS – In relation to the Equality Act 2010, do you know what characteristics are protected?</a:t>
            </a:r>
          </a:p>
          <a:p>
            <a:endParaRPr lang="en-GB" sz="1100" b="1" dirty="0"/>
          </a:p>
          <a:p>
            <a:r>
              <a:rPr lang="en-GB" sz="1100" dirty="0"/>
              <a:t> The Equality Act recognises that people may suffer discrimination and be disadvantaged for many reasons. </a:t>
            </a:r>
          </a:p>
          <a:p>
            <a:endParaRPr lang="en-GB" sz="1100" dirty="0"/>
          </a:p>
          <a:p>
            <a:r>
              <a:rPr lang="en-GB" sz="1100" dirty="0"/>
              <a:t>The Equality Act covers the same groups that were protected by existing Equality legislation. These groups are called protected characteristics. </a:t>
            </a:r>
          </a:p>
          <a:p>
            <a:endParaRPr lang="en-GB" sz="1100" dirty="0"/>
          </a:p>
          <a:p>
            <a:r>
              <a:rPr lang="en-GB" sz="1100" dirty="0"/>
              <a:t>There are 9 protected characteristics as highlighted in this slide. Everyone in Britain is protected from discrimination because of the protected characteristics that we all have.</a:t>
            </a:r>
          </a:p>
          <a:p>
            <a:endParaRPr lang="en-GB" sz="1100" dirty="0"/>
          </a:p>
          <a:p>
            <a:endParaRPr lang="en-GB" sz="1100" dirty="0"/>
          </a:p>
          <a:p>
            <a:pPr>
              <a:lnSpc>
                <a:spcPct val="107000"/>
              </a:lnSpc>
              <a:spcAft>
                <a:spcPts val="829"/>
              </a:spcAft>
            </a:pPr>
            <a:r>
              <a:rPr lang="en-GB" sz="1100" b="1" dirty="0">
                <a:ea typeface="Calibri" panose="020F0502020204030204" pitchFamily="34" charset="0"/>
                <a:cs typeface="Times New Roman" panose="02020603050405020304" pitchFamily="18" charset="0"/>
              </a:rPr>
              <a:t>Intersectionality</a:t>
            </a:r>
            <a:endParaRPr lang="en-GB" sz="1100" dirty="0">
              <a:ea typeface="Calibri" panose="020F0502020204030204" pitchFamily="34" charset="0"/>
              <a:cs typeface="Times New Roman" panose="02020603050405020304" pitchFamily="18" charset="0"/>
            </a:endParaRPr>
          </a:p>
          <a:p>
            <a:pPr>
              <a:lnSpc>
                <a:spcPct val="107000"/>
              </a:lnSpc>
              <a:spcAft>
                <a:spcPts val="829"/>
              </a:spcAft>
            </a:pPr>
            <a:r>
              <a:rPr lang="en-GB" sz="1100" dirty="0">
                <a:ea typeface="Calibri" panose="020F0502020204030204" pitchFamily="34" charset="0"/>
                <a:cs typeface="Times New Roman" panose="02020603050405020304" pitchFamily="18" charset="0"/>
              </a:rPr>
              <a:t>Intersectionality is a new concept which states the ways in which systems of inequality based on the 9 protected characteristics and other forms of discrimination “intersect” to create unique dynamics and effects. For example, when a Muslim woman wearing the Hijab is being discriminated, it would be impossible to dissociate her female identity from her Muslim identity and to isolate the dimensions causing her discrimination.</a:t>
            </a:r>
            <a:br>
              <a:rPr lang="en-GB" sz="1100" dirty="0">
                <a:ea typeface="Calibri" panose="020F0502020204030204" pitchFamily="34" charset="0"/>
                <a:cs typeface="Times New Roman" panose="02020603050405020304" pitchFamily="18" charset="0"/>
              </a:rPr>
            </a:b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All forms of inequality are mutually reinforcing and must therefore be analysed and addressed simultaneously to prevent one form of inequality from reinforcing another. For example, tackling the gender pay gap alone – without including other dimensions such as race, socio-economic status and immigration status – will likely reinforce inequalities among women.</a:t>
            </a:r>
            <a:br>
              <a:rPr lang="en-GB" sz="1100" dirty="0">
                <a:ea typeface="Calibri" panose="020F0502020204030204" pitchFamily="34" charset="0"/>
                <a:cs typeface="Times New Roman" panose="02020603050405020304" pitchFamily="18" charset="0"/>
              </a:rPr>
            </a:b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Intersectionality brings our understanding of systemic injustice and social inequality to the next level by attempting to untangle the lines that create the complex web of inequalities. It is also a practical tool that can be used to tackle intersectional discrimination through policies and laws.</a:t>
            </a:r>
            <a:br>
              <a:rPr lang="en-GB" sz="1100" dirty="0">
                <a:ea typeface="Calibri" panose="020F0502020204030204" pitchFamily="34" charset="0"/>
                <a:cs typeface="Times New Roman" panose="02020603050405020304" pitchFamily="18" charset="0"/>
              </a:rPr>
            </a:b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In theory it is easier to focus on dimension of equality at a time but in practice it’s not. The processes of exclusion and discrimination occurring within movements may not be intentional, but they produce further systemic and structural inequalities.</a:t>
            </a:r>
            <a:br>
              <a:rPr lang="en-GB" sz="1100" dirty="0">
                <a:ea typeface="Calibri" panose="020F0502020204030204" pitchFamily="34" charset="0"/>
                <a:cs typeface="Times New Roman" panose="02020603050405020304" pitchFamily="18" charset="0"/>
              </a:rPr>
            </a:br>
            <a:br>
              <a:rPr lang="en-GB" sz="1100" dirty="0">
                <a:ea typeface="Calibri" panose="020F0502020204030204" pitchFamily="34" charset="0"/>
                <a:cs typeface="Times New Roman" panose="02020603050405020304" pitchFamily="18" charset="0"/>
              </a:rPr>
            </a:br>
            <a:r>
              <a:rPr lang="en-GB" sz="1100" dirty="0">
                <a:ea typeface="Calibri" panose="020F0502020204030204" pitchFamily="34" charset="0"/>
                <a:cs typeface="Times New Roman" panose="02020603050405020304" pitchFamily="18" charset="0"/>
              </a:rPr>
              <a:t>While groups such as “women”, “gays”, “lesbians” and “people of colour” are heterogeneous and diverse, the narratives and archetypes representing these groups are not. Instead, the interests, stories, and images that prevail are the ones of those who hold the greatest political, economic, and social power. As a result, the rights, interests, and voices of minorities within these categories tend to be overlooked and marginalised.</a:t>
            </a:r>
          </a:p>
          <a:p>
            <a:pPr>
              <a:lnSpc>
                <a:spcPct val="107000"/>
              </a:lnSpc>
              <a:spcAft>
                <a:spcPts val="829"/>
              </a:spcAft>
            </a:pPr>
            <a:r>
              <a:rPr lang="en-GB" sz="1100" dirty="0">
                <a:ea typeface="Calibri" panose="020F0502020204030204" pitchFamily="34" charset="0"/>
                <a:cs typeface="Times New Roman" panose="02020603050405020304" pitchFamily="18" charset="0"/>
              </a:rPr>
              <a:t> </a:t>
            </a:r>
          </a:p>
          <a:p>
            <a:pPr>
              <a:lnSpc>
                <a:spcPct val="107000"/>
              </a:lnSpc>
              <a:spcAft>
                <a:spcPts val="829"/>
              </a:spcAft>
            </a:pPr>
            <a:r>
              <a:rPr lang="en-GB" sz="1100" dirty="0">
                <a:ea typeface="Calibri" panose="020F0502020204030204" pitchFamily="34" charset="0"/>
                <a:cs typeface="Times New Roman" panose="02020603050405020304" pitchFamily="18" charset="0"/>
              </a:rPr>
              <a:t>Without an explicit intersectional approach, equality and anti-discrimination policies will tend to reproduce the discrimination patterns they seek to address because processes of structural discrimination permeate all areas of society, including the fields of anti-discrimination and social justice.</a:t>
            </a:r>
          </a:p>
          <a:p>
            <a:endParaRPr lang="en-GB" b="0" u="none" dirty="0"/>
          </a:p>
        </p:txBody>
      </p:sp>
      <p:sp>
        <p:nvSpPr>
          <p:cNvPr id="4" name="Slide Number Placeholder 3"/>
          <p:cNvSpPr>
            <a:spLocks noGrp="1"/>
          </p:cNvSpPr>
          <p:nvPr>
            <p:ph type="sldNum" sz="quarter" idx="10"/>
          </p:nvPr>
        </p:nvSpPr>
        <p:spPr/>
        <p:txBody>
          <a:bodyPr/>
          <a:lstStyle/>
          <a:p>
            <a:fld id="{44E253CD-D23A-4701-BAE6-72638E63D39A}" type="slidenum">
              <a:rPr lang="en-GB" smtClean="0"/>
              <a:t>5</a:t>
            </a:fld>
            <a:endParaRPr lang="en-GB" dirty="0"/>
          </a:p>
        </p:txBody>
      </p:sp>
    </p:spTree>
    <p:extLst>
      <p:ext uri="{BB962C8B-B14F-4D97-AF65-F5344CB8AC3E}">
        <p14:creationId xmlns:p14="http://schemas.microsoft.com/office/powerpoint/2010/main" val="4200302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mn-lt"/>
              </a:rPr>
              <a:t>QTS: Can you think of any examples of the above types of racism?</a:t>
            </a:r>
            <a:br>
              <a:rPr lang="en-GB" sz="1100" b="1" dirty="0">
                <a:latin typeface="+mn-lt"/>
              </a:rPr>
            </a:br>
            <a:endParaRPr lang="en-GB" sz="1100" b="1"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mn-lt"/>
              </a:rPr>
              <a:t>Examples:</a:t>
            </a:r>
            <a:br>
              <a:rPr lang="en-GB" sz="1100" b="1" dirty="0">
                <a:latin typeface="+mn-lt"/>
              </a:rPr>
            </a:br>
            <a:r>
              <a:rPr lang="en-GB" sz="1100" b="1" dirty="0">
                <a:latin typeface="+mn-lt"/>
              </a:rPr>
              <a:t>I</a:t>
            </a:r>
            <a:r>
              <a:rPr lang="en-GB" sz="1100" b="1" dirty="0">
                <a:solidFill>
                  <a:srgbClr val="2E333B"/>
                </a:solidFill>
                <a:effectLst/>
                <a:latin typeface="+mn-lt"/>
                <a:ea typeface="Times New Roman" panose="02020603050405020304" pitchFamily="18" charset="0"/>
              </a:rPr>
              <a:t>nstitutional racism: </a:t>
            </a:r>
            <a:r>
              <a:rPr lang="en-GB" sz="1100" dirty="0">
                <a:solidFill>
                  <a:srgbClr val="2E333B"/>
                </a:solidFill>
                <a:effectLst/>
                <a:latin typeface="+mn-lt"/>
                <a:ea typeface="Times New Roman" panose="02020603050405020304" pitchFamily="18" charset="0"/>
              </a:rPr>
              <a:t> "Windrush scandal" in which individuals from the Caribbean who settled in the UK between 1948 and 1971, many of whom were British citizens, were wrongly detained, denied legal rights, and deported by the government. The Home Office had destroyed records of their legal status and the government failed to provide adequate support or compensation. This was a result of a set of policies and practices within the institution of the Home office that disproportionately affected the people of Caribbean descent, and it has been widely acknowledged as an example of institutional racism. </a:t>
            </a:r>
            <a:br>
              <a:rPr lang="en-GB" sz="1100" dirty="0">
                <a:solidFill>
                  <a:srgbClr val="2E333B"/>
                </a:solidFill>
                <a:effectLst/>
                <a:latin typeface="+mn-lt"/>
                <a:ea typeface="Times New Roman" panose="02020603050405020304" pitchFamily="18" charset="0"/>
              </a:rPr>
            </a:br>
            <a:br>
              <a:rPr lang="en-GB" sz="1100" dirty="0">
                <a:solidFill>
                  <a:srgbClr val="2E333B"/>
                </a:solidFill>
                <a:effectLst/>
                <a:latin typeface="+mn-lt"/>
                <a:ea typeface="Times New Roman" panose="02020603050405020304" pitchFamily="18" charset="0"/>
              </a:rPr>
            </a:br>
            <a:r>
              <a:rPr lang="en-GB" sz="1100" b="1" dirty="0">
                <a:solidFill>
                  <a:srgbClr val="2E333B"/>
                </a:solidFill>
                <a:effectLst/>
                <a:latin typeface="+mn-lt"/>
                <a:ea typeface="Times New Roman" panose="02020603050405020304" pitchFamily="18" charset="0"/>
              </a:rPr>
              <a:t>Systematic racism:- “</a:t>
            </a:r>
            <a:r>
              <a:rPr lang="en-GB" sz="1100" dirty="0">
                <a:solidFill>
                  <a:srgbClr val="2E333B"/>
                </a:solidFill>
                <a:effectLst/>
                <a:latin typeface="+mn-lt"/>
                <a:ea typeface="Times New Roman" panose="02020603050405020304" pitchFamily="18" charset="0"/>
              </a:rPr>
              <a:t>McPherson inquiry", which was established in 1999 to investigate the police handling of the murder of Stephen Lawrence, a Black British teenager. The inquiry found that the Metropolitan Police Service (MPS) was "institutionally racist" and that there were serious failures in the way the investigation was handled, including a lack of action on leads and the failure to properly investigate racist comments made by the suspects. The inquiry also found that the MPS culture was resistant to change and that there were a lack of diversity among the police force and the management. These findings highlighted the ways in which systematic racism was deeply ingrained in the institutions and practices of the Metropolitan Police Service and in the broader society and culture.</a:t>
            </a:r>
            <a:endParaRPr lang="en-GB" sz="1100" dirty="0">
              <a:effectLst/>
              <a:latin typeface="+mn-lt"/>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GB" sz="1100" dirty="0">
                <a:effectLst/>
                <a:latin typeface="+mn-lt"/>
                <a:ea typeface="Calibri" panose="020F0502020204030204" pitchFamily="34" charset="0"/>
              </a:rPr>
            </a:br>
            <a:r>
              <a:rPr lang="en-GB" sz="1100" b="1" dirty="0">
                <a:effectLst/>
                <a:latin typeface="+mn-lt"/>
                <a:ea typeface="Calibri" panose="020F0502020204030204" pitchFamily="34" charset="0"/>
              </a:rPr>
              <a:t>S</a:t>
            </a:r>
            <a:r>
              <a:rPr lang="en-GB" sz="1100" b="1" dirty="0">
                <a:solidFill>
                  <a:srgbClr val="2E333B"/>
                </a:solidFill>
                <a:effectLst/>
                <a:latin typeface="+mn-lt"/>
                <a:ea typeface="Times New Roman" panose="02020603050405020304" pitchFamily="18" charset="0"/>
              </a:rPr>
              <a:t>tructural racism:-</a:t>
            </a:r>
            <a:r>
              <a:rPr lang="en-GB" sz="1100" dirty="0">
                <a:solidFill>
                  <a:srgbClr val="2E333B"/>
                </a:solidFill>
                <a:effectLst/>
                <a:latin typeface="+mn-lt"/>
                <a:ea typeface="Times New Roman" panose="02020603050405020304" pitchFamily="18" charset="0"/>
              </a:rPr>
              <a:t> Such an example is around the Grenfell Tower fire of 2017. The fire occurred in a 24-story public housing tower in West London, where the majority of residents were from low-income and ethnic minority backgrounds. The inquiry found that the fire was caused by a combination of factors including poor building regulations, lack of safety measures and inadequate maintenance, but also highlighted the ways in which race and class were interconnected in the disaster. The inquiry found that the residents, mostly from low-income backgrounds and ethnic minority communities, were not adequately heard or represented by the local authorities and that their concerns were not taken seriously. Additionally, it was found that the tower's residents were disproportionately exposed to the risks associated with the building's cladding and insulation, which was later found to be the main cause of the fire. This example highlights how structural racism intersects with class and how it disproportionately affects marginalized communities.</a:t>
            </a:r>
            <a:br>
              <a:rPr lang="en-GB" sz="1100" dirty="0">
                <a:solidFill>
                  <a:srgbClr val="2E333B"/>
                </a:solidFill>
                <a:effectLst/>
                <a:latin typeface="+mn-lt"/>
                <a:ea typeface="Times New Roman" panose="02020603050405020304" pitchFamily="18" charset="0"/>
              </a:rPr>
            </a:br>
            <a:br>
              <a:rPr lang="en-GB" sz="1100" dirty="0">
                <a:solidFill>
                  <a:srgbClr val="2E333B"/>
                </a:solidFill>
                <a:effectLst/>
                <a:latin typeface="+mn-lt"/>
                <a:ea typeface="Times New Roman" panose="02020603050405020304" pitchFamily="18" charset="0"/>
              </a:rPr>
            </a:br>
            <a:r>
              <a:rPr lang="en-GB" sz="1100" dirty="0">
                <a:solidFill>
                  <a:srgbClr val="2E333B"/>
                </a:solidFill>
                <a:effectLst/>
                <a:latin typeface="+mn-lt"/>
                <a:ea typeface="Times New Roman" panose="02020603050405020304" pitchFamily="18" charset="0"/>
              </a:rPr>
              <a:t>Another example would be the overrepresentation of Black, Asian, and minority ethnic (BAME) people in the criminal justice system. Studies have shown that BAME individuals are more likely to be stopped and searched by the police, more likely to be charged and convicted, and more likely to receive harsher sentences compared to white individuals who have committed similar offenses. This is not just a result of individual biases or prejudices, but rather the result of systemic factors such as discrimination within the police force, racial bias in the decision-making of prosecutors and judges, and a lack of diversity in the criminal justice system. These systemic issues have resulted in the disproportionate impact of the criminal justice system on BAME individuals, and it is widely acknowledged as an example of systematic racism</a:t>
            </a:r>
            <a:endParaRPr lang="en-GB" sz="1100" dirty="0">
              <a:effectLst/>
              <a:latin typeface="+mn-lt"/>
              <a:ea typeface="Calibri" panose="020F0502020204030204" pitchFamily="34" charset="0"/>
            </a:endParaRPr>
          </a:p>
          <a:p>
            <a:endParaRPr lang="en-GB" sz="1100" dirty="0">
              <a:effectLst/>
              <a:latin typeface="+mn-lt"/>
              <a:ea typeface="Calibri" panose="020F0502020204030204" pitchFamily="34" charset="0"/>
            </a:endParaRPr>
          </a:p>
          <a:p>
            <a:r>
              <a:rPr lang="en-GB" sz="1100" dirty="0">
                <a:effectLst/>
                <a:latin typeface="+mn-lt"/>
                <a:ea typeface="Times New Roman" panose="02020603050405020304" pitchFamily="18" charset="0"/>
              </a:rPr>
              <a:t> </a:t>
            </a:r>
            <a:endParaRPr lang="en-GB" sz="1100" b="1" dirty="0">
              <a:latin typeface="+mn-lt"/>
            </a:endParaRPr>
          </a:p>
          <a:p>
            <a:r>
              <a:rPr lang="en-GB" sz="1100" b="1" dirty="0">
                <a:latin typeface="+mn-lt"/>
              </a:rPr>
              <a:t>QTS: Can you give examples of how Ethnic Minority Communities have contribute and enriched British Culture?  (think the arts, sport, politics, science and activism)</a:t>
            </a:r>
            <a:br>
              <a:rPr lang="en-GB" sz="1100" b="1" dirty="0">
                <a:latin typeface="+mn-lt"/>
              </a:rPr>
            </a:br>
            <a:endParaRPr lang="en-GB" sz="1100" b="1" dirty="0">
              <a:latin typeface="+mn-lt"/>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Ethnic minority communities, including Black people, have made significant contributions to British culture and society in a variety of ways. One of the most notable examples is in the arts, where Black British artists have made important contributions to literature, music, film, and theatre.</a:t>
            </a:r>
            <a:br>
              <a:rPr lang="en-GB" sz="1100" dirty="0">
                <a:effectLst/>
                <a:latin typeface="+mn-lt"/>
                <a:ea typeface="Calibri" panose="020F0502020204030204" pitchFamily="34" charset="0"/>
                <a:cs typeface="Times New Roman" panose="02020603050405020304" pitchFamily="18" charset="0"/>
              </a:rPr>
            </a:b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In literature, Black British authors such as </a:t>
            </a:r>
            <a:r>
              <a:rPr lang="en-GB" sz="1100" b="1" dirty="0">
                <a:effectLst/>
                <a:latin typeface="+mn-lt"/>
                <a:ea typeface="Calibri" panose="020F0502020204030204" pitchFamily="34" charset="0"/>
                <a:cs typeface="Times New Roman" panose="02020603050405020304" pitchFamily="18" charset="0"/>
              </a:rPr>
              <a:t>Zadie Smith, Bernardine </a:t>
            </a:r>
            <a:r>
              <a:rPr lang="en-GB" sz="1100" b="1" dirty="0" err="1">
                <a:effectLst/>
                <a:latin typeface="+mn-lt"/>
                <a:ea typeface="Calibri" panose="020F0502020204030204" pitchFamily="34" charset="0"/>
                <a:cs typeface="Times New Roman" panose="02020603050405020304" pitchFamily="18" charset="0"/>
              </a:rPr>
              <a:t>Evaristo</a:t>
            </a:r>
            <a:r>
              <a:rPr lang="en-GB" sz="1100" b="1" dirty="0">
                <a:effectLst/>
                <a:latin typeface="+mn-lt"/>
                <a:ea typeface="Calibri" panose="020F0502020204030204" pitchFamily="34" charset="0"/>
                <a:cs typeface="Times New Roman" panose="02020603050405020304" pitchFamily="18" charset="0"/>
              </a:rPr>
              <a:t> </a:t>
            </a:r>
            <a:r>
              <a:rPr lang="en-GB" sz="1100" dirty="0">
                <a:effectLst/>
                <a:latin typeface="+mn-lt"/>
                <a:ea typeface="Calibri" panose="020F0502020204030204" pitchFamily="34" charset="0"/>
                <a:cs typeface="Times New Roman" panose="02020603050405020304" pitchFamily="18" charset="0"/>
              </a:rPr>
              <a:t>and</a:t>
            </a:r>
            <a:r>
              <a:rPr lang="en-GB" sz="1100" b="1" dirty="0">
                <a:effectLst/>
                <a:latin typeface="+mn-lt"/>
                <a:ea typeface="Calibri" panose="020F0502020204030204" pitchFamily="34" charset="0"/>
                <a:cs typeface="Times New Roman" panose="02020603050405020304" pitchFamily="18" charset="0"/>
              </a:rPr>
              <a:t> Caryl Phillips</a:t>
            </a:r>
            <a:r>
              <a:rPr lang="en-GB" sz="1100" dirty="0">
                <a:effectLst/>
                <a:latin typeface="+mn-lt"/>
                <a:ea typeface="Calibri" panose="020F0502020204030204" pitchFamily="34" charset="0"/>
                <a:cs typeface="Times New Roman" panose="02020603050405020304" pitchFamily="18" charset="0"/>
              </a:rPr>
              <a:t> have had a major impact on contemporary literature. These authors have explored a wide range of themes and issues, including race, identity, and belonging, and have won numerous awards and accolades</a:t>
            </a:r>
            <a:r>
              <a:rPr lang="en-GB" sz="1100" b="1" dirty="0">
                <a:effectLst/>
                <a:latin typeface="+mn-lt"/>
                <a:ea typeface="Calibri" panose="020F0502020204030204" pitchFamily="34" charset="0"/>
                <a:cs typeface="Times New Roman" panose="02020603050405020304" pitchFamily="18" charset="0"/>
              </a:rPr>
              <a:t>. Zadie Smith's</a:t>
            </a:r>
            <a:r>
              <a:rPr lang="en-GB" sz="1100" dirty="0">
                <a:effectLst/>
                <a:latin typeface="+mn-lt"/>
                <a:ea typeface="Calibri" panose="020F0502020204030204" pitchFamily="34" charset="0"/>
                <a:cs typeface="Times New Roman" panose="02020603050405020304" pitchFamily="18" charset="0"/>
              </a:rPr>
              <a:t> novels, such as "White Teeth" and "On Beauty" have won multiple awards, and have been widely praised for their wit, </a:t>
            </a:r>
            <a:r>
              <a:rPr lang="en-GB" sz="1100" dirty="0" err="1">
                <a:effectLst/>
                <a:latin typeface="+mn-lt"/>
                <a:ea typeface="Calibri" panose="020F0502020204030204" pitchFamily="34" charset="0"/>
                <a:cs typeface="Times New Roman" panose="02020603050405020304" pitchFamily="18" charset="0"/>
              </a:rPr>
              <a:t>humor</a:t>
            </a:r>
            <a:r>
              <a:rPr lang="en-GB" sz="1100" dirty="0">
                <a:effectLst/>
                <a:latin typeface="+mn-lt"/>
                <a:ea typeface="Calibri" panose="020F0502020204030204" pitchFamily="34" charset="0"/>
                <a:cs typeface="Times New Roman" panose="02020603050405020304" pitchFamily="18" charset="0"/>
              </a:rPr>
              <a:t>, and insight. Similarly, </a:t>
            </a:r>
            <a:r>
              <a:rPr lang="en-GB" sz="1100" b="1" dirty="0">
                <a:effectLst/>
                <a:latin typeface="+mn-lt"/>
                <a:ea typeface="Calibri" panose="020F0502020204030204" pitchFamily="34" charset="0"/>
                <a:cs typeface="Times New Roman" panose="02020603050405020304" pitchFamily="18" charset="0"/>
              </a:rPr>
              <a:t>Bernardine </a:t>
            </a:r>
            <a:r>
              <a:rPr lang="en-GB" sz="1100" b="1" dirty="0" err="1">
                <a:effectLst/>
                <a:latin typeface="+mn-lt"/>
                <a:ea typeface="Calibri" panose="020F0502020204030204" pitchFamily="34" charset="0"/>
                <a:cs typeface="Times New Roman" panose="02020603050405020304" pitchFamily="18" charset="0"/>
              </a:rPr>
              <a:t>Evaristo's</a:t>
            </a:r>
            <a:r>
              <a:rPr lang="en-GB" sz="1100" dirty="0">
                <a:effectLst/>
                <a:latin typeface="+mn-lt"/>
                <a:ea typeface="Calibri" panose="020F0502020204030204" pitchFamily="34" charset="0"/>
                <a:cs typeface="Times New Roman" panose="02020603050405020304" pitchFamily="18" charset="0"/>
              </a:rPr>
              <a:t> "Girl, Woman, Other" won the Booker Prize in 2019 and explores the lives of twelve different characters, most of whom are Black British women.</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In music, Black British musicians such as </a:t>
            </a:r>
            <a:r>
              <a:rPr lang="en-GB" sz="1100" b="1" dirty="0" err="1">
                <a:effectLst/>
                <a:latin typeface="+mn-lt"/>
                <a:ea typeface="Calibri" panose="020F0502020204030204" pitchFamily="34" charset="0"/>
                <a:cs typeface="Times New Roman" panose="02020603050405020304" pitchFamily="18" charset="0"/>
              </a:rPr>
              <a:t>Stormzy</a:t>
            </a:r>
            <a:r>
              <a:rPr lang="en-GB" sz="1100" b="1" dirty="0">
                <a:effectLst/>
                <a:latin typeface="+mn-lt"/>
                <a:ea typeface="Calibri" panose="020F0502020204030204" pitchFamily="34" charset="0"/>
                <a:cs typeface="Times New Roman" panose="02020603050405020304" pitchFamily="18" charset="0"/>
              </a:rPr>
              <a:t>, Skepta </a:t>
            </a:r>
            <a:r>
              <a:rPr lang="en-GB" sz="1100" dirty="0">
                <a:effectLst/>
                <a:latin typeface="+mn-lt"/>
                <a:ea typeface="Calibri" panose="020F0502020204030204" pitchFamily="34" charset="0"/>
                <a:cs typeface="Times New Roman" panose="02020603050405020304" pitchFamily="18" charset="0"/>
              </a:rPr>
              <a:t>and</a:t>
            </a:r>
            <a:r>
              <a:rPr lang="en-GB" sz="1100" b="1" dirty="0">
                <a:effectLst/>
                <a:latin typeface="+mn-lt"/>
                <a:ea typeface="Calibri" panose="020F0502020204030204" pitchFamily="34" charset="0"/>
                <a:cs typeface="Times New Roman" panose="02020603050405020304" pitchFamily="18" charset="0"/>
              </a:rPr>
              <a:t> Dizzee Rascal</a:t>
            </a:r>
            <a:r>
              <a:rPr lang="en-GB" sz="1100" dirty="0">
                <a:effectLst/>
                <a:latin typeface="+mn-lt"/>
                <a:ea typeface="Calibri" panose="020F0502020204030204" pitchFamily="34" charset="0"/>
                <a:cs typeface="Times New Roman" panose="02020603050405020304" pitchFamily="18" charset="0"/>
              </a:rPr>
              <a:t> have been at the forefront of the UK's grime and hip-hop scenes. These artists have not only produced critically acclaimed music but also used their platform to raise awareness about social and political issues. </a:t>
            </a:r>
            <a:r>
              <a:rPr lang="en-GB" sz="1100" dirty="0" err="1">
                <a:effectLst/>
                <a:latin typeface="+mn-lt"/>
                <a:ea typeface="Calibri" panose="020F0502020204030204" pitchFamily="34" charset="0"/>
                <a:cs typeface="Times New Roman" panose="02020603050405020304" pitchFamily="18" charset="0"/>
              </a:rPr>
              <a:t>Stormzy's</a:t>
            </a:r>
            <a:r>
              <a:rPr lang="en-GB" sz="1100" dirty="0">
                <a:effectLst/>
                <a:latin typeface="+mn-lt"/>
                <a:ea typeface="Calibri" panose="020F0502020204030204" pitchFamily="34" charset="0"/>
                <a:cs typeface="Times New Roman" panose="02020603050405020304" pitchFamily="18" charset="0"/>
              </a:rPr>
              <a:t> song "</a:t>
            </a:r>
            <a:r>
              <a:rPr lang="en-GB" sz="1100" dirty="0" err="1">
                <a:effectLst/>
                <a:latin typeface="+mn-lt"/>
                <a:ea typeface="Calibri" panose="020F0502020204030204" pitchFamily="34" charset="0"/>
                <a:cs typeface="Times New Roman" panose="02020603050405020304" pitchFamily="18" charset="0"/>
              </a:rPr>
              <a:t>Vossi</a:t>
            </a:r>
            <a:r>
              <a:rPr lang="en-GB" sz="1100" dirty="0">
                <a:effectLst/>
                <a:latin typeface="+mn-lt"/>
                <a:ea typeface="Calibri" panose="020F0502020204030204" pitchFamily="34" charset="0"/>
                <a:cs typeface="Times New Roman" panose="02020603050405020304" pitchFamily="18" charset="0"/>
              </a:rPr>
              <a:t> Bop" was a commercial success and also was a political statement on the state of the UK and the Grenfell Tower fire. Similarly, Skepta's album "</a:t>
            </a:r>
            <a:r>
              <a:rPr lang="en-GB" sz="1100" dirty="0" err="1">
                <a:effectLst/>
                <a:latin typeface="+mn-lt"/>
                <a:ea typeface="Calibri" panose="020F0502020204030204" pitchFamily="34" charset="0"/>
                <a:cs typeface="Times New Roman" panose="02020603050405020304" pitchFamily="18" charset="0"/>
              </a:rPr>
              <a:t>Konnichiwa</a:t>
            </a:r>
            <a:r>
              <a:rPr lang="en-GB" sz="1100" dirty="0">
                <a:effectLst/>
                <a:latin typeface="+mn-lt"/>
                <a:ea typeface="Calibri" panose="020F0502020204030204" pitchFamily="34" charset="0"/>
                <a:cs typeface="Times New Roman" panose="02020603050405020304" pitchFamily="18" charset="0"/>
              </a:rPr>
              <a:t>" won the Mercury Prize in 2016 and was widely praised for its innovative production and socially conscious lyrics.</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In film and television, Black British actors such as </a:t>
            </a:r>
            <a:r>
              <a:rPr lang="en-GB" sz="1100" b="1" dirty="0">
                <a:effectLst/>
                <a:latin typeface="+mn-lt"/>
                <a:ea typeface="Calibri" panose="020F0502020204030204" pitchFamily="34" charset="0"/>
                <a:cs typeface="Times New Roman" panose="02020603050405020304" pitchFamily="18" charset="0"/>
              </a:rPr>
              <a:t>Idris Elba</a:t>
            </a:r>
            <a:r>
              <a:rPr lang="en-GB" sz="1100" dirty="0">
                <a:effectLst/>
                <a:latin typeface="+mn-lt"/>
                <a:ea typeface="Calibri" panose="020F0502020204030204" pitchFamily="34" charset="0"/>
                <a:cs typeface="Times New Roman" panose="02020603050405020304" pitchFamily="18" charset="0"/>
              </a:rPr>
              <a:t> and </a:t>
            </a:r>
            <a:r>
              <a:rPr lang="en-GB" sz="1100" b="1" dirty="0">
                <a:effectLst/>
                <a:latin typeface="+mn-lt"/>
                <a:ea typeface="Calibri" panose="020F0502020204030204" pitchFamily="34" charset="0"/>
                <a:cs typeface="Times New Roman" panose="02020603050405020304" pitchFamily="18" charset="0"/>
              </a:rPr>
              <a:t>David Harewood</a:t>
            </a:r>
            <a:r>
              <a:rPr lang="en-GB" sz="1100" dirty="0">
                <a:effectLst/>
                <a:latin typeface="+mn-lt"/>
                <a:ea typeface="Calibri" panose="020F0502020204030204" pitchFamily="34" charset="0"/>
                <a:cs typeface="Times New Roman" panose="02020603050405020304" pitchFamily="18" charset="0"/>
              </a:rPr>
              <a:t> have also made major contributions. Idris Elba has had a successful acting career in both the UK and the US, starring in popular TV shows such as "Luther" and "The Wire," as well as in Hollywood films such as "Thor" and "Beasts of No Nation." David Harewood has appeared in a variety of TV shows, including "Homeland" and "Supergirl" and has been praised for his performances.</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In addition to the arts, Black people have also made significant contributions to the field of sports. </a:t>
            </a:r>
            <a:r>
              <a:rPr lang="en-GB" sz="1100" b="1" dirty="0">
                <a:effectLst/>
                <a:latin typeface="+mn-lt"/>
                <a:ea typeface="Calibri" panose="020F0502020204030204" pitchFamily="34" charset="0"/>
                <a:cs typeface="Times New Roman" panose="02020603050405020304" pitchFamily="18" charset="0"/>
              </a:rPr>
              <a:t>Daley Thompson, Linford Christie</a:t>
            </a:r>
            <a:r>
              <a:rPr lang="en-GB" sz="1100" dirty="0">
                <a:effectLst/>
                <a:latin typeface="+mn-lt"/>
                <a:ea typeface="Calibri" panose="020F0502020204030204" pitchFamily="34" charset="0"/>
                <a:cs typeface="Times New Roman" panose="02020603050405020304" pitchFamily="18" charset="0"/>
              </a:rPr>
              <a:t>, and </a:t>
            </a:r>
            <a:r>
              <a:rPr lang="en-GB" sz="1100" b="1" dirty="0">
                <a:effectLst/>
                <a:latin typeface="+mn-lt"/>
                <a:ea typeface="Calibri" panose="020F0502020204030204" pitchFamily="34" charset="0"/>
                <a:cs typeface="Times New Roman" panose="02020603050405020304" pitchFamily="18" charset="0"/>
              </a:rPr>
              <a:t>Mo Farah</a:t>
            </a:r>
            <a:r>
              <a:rPr lang="en-GB" sz="1100" dirty="0">
                <a:effectLst/>
                <a:latin typeface="+mn-lt"/>
                <a:ea typeface="Calibri" panose="020F0502020204030204" pitchFamily="34" charset="0"/>
                <a:cs typeface="Times New Roman" panose="02020603050405020304" pitchFamily="18" charset="0"/>
              </a:rPr>
              <a:t> are some of the most successful British athletes of all time. Daley Thompson won gold medals in the decathlon at the 1980 and 1984 Olympics, while Linford Christie won gold in the 100 meters at the 1992 Olympics and Mo Farah won multiple Olympic and World Championship gold medals in long-distance running.</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Black people have also played an important role in politics and activism. For example, British politicians such as </a:t>
            </a:r>
            <a:r>
              <a:rPr lang="en-GB" sz="1100" b="1" dirty="0">
                <a:effectLst/>
                <a:latin typeface="+mn-lt"/>
                <a:ea typeface="Calibri" panose="020F0502020204030204" pitchFamily="34" charset="0"/>
                <a:cs typeface="Times New Roman" panose="02020603050405020304" pitchFamily="18" charset="0"/>
              </a:rPr>
              <a:t>Diane Abbott</a:t>
            </a:r>
            <a:r>
              <a:rPr lang="en-GB" sz="1100" dirty="0">
                <a:effectLst/>
                <a:latin typeface="+mn-lt"/>
                <a:ea typeface="Calibri" panose="020F0502020204030204" pitchFamily="34" charset="0"/>
                <a:cs typeface="Times New Roman" panose="02020603050405020304" pitchFamily="18" charset="0"/>
              </a:rPr>
              <a:t> and </a:t>
            </a:r>
            <a:r>
              <a:rPr lang="en-GB" sz="1100" b="1" dirty="0">
                <a:effectLst/>
                <a:latin typeface="+mn-lt"/>
                <a:ea typeface="Calibri" panose="020F0502020204030204" pitchFamily="34" charset="0"/>
                <a:cs typeface="Times New Roman" panose="02020603050405020304" pitchFamily="18" charset="0"/>
              </a:rPr>
              <a:t>David Lammy</a:t>
            </a:r>
            <a:r>
              <a:rPr lang="en-GB" sz="1100" dirty="0">
                <a:effectLst/>
                <a:latin typeface="+mn-lt"/>
                <a:ea typeface="Calibri" panose="020F0502020204030204" pitchFamily="34" charset="0"/>
                <a:cs typeface="Times New Roman" panose="02020603050405020304" pitchFamily="18" charset="0"/>
              </a:rPr>
              <a:t> have been prominent figures in the Labour Party, while the first Black Member of Parliament in the UK, </a:t>
            </a:r>
            <a:r>
              <a:rPr lang="en-GB" sz="1100" b="1" dirty="0">
                <a:effectLst/>
                <a:latin typeface="+mn-lt"/>
                <a:ea typeface="Calibri" panose="020F0502020204030204" pitchFamily="34" charset="0"/>
                <a:cs typeface="Times New Roman" panose="02020603050405020304" pitchFamily="18" charset="0"/>
              </a:rPr>
              <a:t>Bernie Grant</a:t>
            </a:r>
            <a:r>
              <a:rPr lang="en-GB" sz="1100" dirty="0">
                <a:effectLst/>
                <a:latin typeface="+mn-lt"/>
                <a:ea typeface="Calibri" panose="020F0502020204030204" pitchFamily="34" charset="0"/>
                <a:cs typeface="Times New Roman" panose="02020603050405020304" pitchFamily="18" charset="0"/>
              </a:rPr>
              <a:t>, was elected in 1987. Activists such as the Black Lives Matter UK movement, have played a vital role in raising awareness and fighting against racism.</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In addition, Black people, as well as other ethnic minority communities, have also made significant contributions to the field of science, medicine, business and other areas of British society. Black British scientists such as </a:t>
            </a:r>
            <a:r>
              <a:rPr lang="en-GB" sz="1100" b="1" dirty="0" err="1">
                <a:effectLst/>
                <a:latin typeface="+mn-lt"/>
                <a:ea typeface="Calibri" panose="020F0502020204030204" pitchFamily="34" charset="0"/>
                <a:cs typeface="Times New Roman" panose="02020603050405020304" pitchFamily="18" charset="0"/>
              </a:rPr>
              <a:t>Dr.</a:t>
            </a:r>
            <a:r>
              <a:rPr lang="en-GB" sz="1100" b="1" dirty="0">
                <a:effectLst/>
                <a:latin typeface="+mn-lt"/>
                <a:ea typeface="Calibri" panose="020F0502020204030204" pitchFamily="34" charset="0"/>
                <a:cs typeface="Times New Roman" panose="02020603050405020304" pitchFamily="18" charset="0"/>
              </a:rPr>
              <a:t> Ben Milligan, </a:t>
            </a:r>
            <a:r>
              <a:rPr lang="en-GB" sz="1100" b="1" dirty="0" err="1">
                <a:effectLst/>
                <a:latin typeface="+mn-lt"/>
                <a:ea typeface="Calibri" panose="020F0502020204030204" pitchFamily="34" charset="0"/>
                <a:cs typeface="Times New Roman" panose="02020603050405020304" pitchFamily="18" charset="0"/>
              </a:rPr>
              <a:t>Dr.</a:t>
            </a:r>
            <a:r>
              <a:rPr lang="en-GB" sz="1100" b="1" dirty="0">
                <a:effectLst/>
                <a:latin typeface="+mn-lt"/>
                <a:ea typeface="Calibri" panose="020F0502020204030204" pitchFamily="34" charset="0"/>
                <a:cs typeface="Times New Roman" panose="02020603050405020304" pitchFamily="18" charset="0"/>
              </a:rPr>
              <a:t> </a:t>
            </a:r>
            <a:r>
              <a:rPr lang="en-GB" sz="1100" b="1" dirty="0" err="1">
                <a:effectLst/>
                <a:latin typeface="+mn-lt"/>
                <a:ea typeface="Calibri" panose="020F0502020204030204" pitchFamily="34" charset="0"/>
                <a:cs typeface="Times New Roman" panose="02020603050405020304" pitchFamily="18" charset="0"/>
              </a:rPr>
              <a:t>Siân</a:t>
            </a:r>
            <a:r>
              <a:rPr lang="en-GB" sz="1100" b="1" dirty="0">
                <a:effectLst/>
                <a:latin typeface="+mn-lt"/>
                <a:ea typeface="Calibri" panose="020F0502020204030204" pitchFamily="34" charset="0"/>
                <a:cs typeface="Times New Roman" panose="02020603050405020304" pitchFamily="18" charset="0"/>
              </a:rPr>
              <a:t> Ede</a:t>
            </a:r>
            <a:r>
              <a:rPr lang="en-GB" sz="1100" dirty="0">
                <a:effectLst/>
                <a:latin typeface="+mn-lt"/>
                <a:ea typeface="Calibri" panose="020F0502020204030204" pitchFamily="34" charset="0"/>
                <a:cs typeface="Times New Roman" panose="02020603050405020304" pitchFamily="18" charset="0"/>
              </a:rPr>
              <a:t>, and </a:t>
            </a:r>
            <a:r>
              <a:rPr lang="en-GB" sz="1100" b="1" dirty="0" err="1">
                <a:effectLst/>
                <a:latin typeface="+mn-lt"/>
                <a:ea typeface="Calibri" panose="020F0502020204030204" pitchFamily="34" charset="0"/>
                <a:cs typeface="Times New Roman" panose="02020603050405020304" pitchFamily="18" charset="0"/>
              </a:rPr>
              <a:t>Dr.</a:t>
            </a:r>
            <a:r>
              <a:rPr lang="en-GB" sz="1100" b="1" dirty="0">
                <a:effectLst/>
                <a:latin typeface="+mn-lt"/>
                <a:ea typeface="Calibri" panose="020F0502020204030204" pitchFamily="34" charset="0"/>
                <a:cs typeface="Times New Roman" panose="02020603050405020304" pitchFamily="18" charset="0"/>
              </a:rPr>
              <a:t> Robert Edwards</a:t>
            </a:r>
            <a:r>
              <a:rPr lang="en-GB" sz="1100" dirty="0">
                <a:effectLst/>
                <a:latin typeface="+mn-lt"/>
                <a:ea typeface="Calibri" panose="020F0502020204030204" pitchFamily="34" charset="0"/>
                <a:cs typeface="Times New Roman" panose="02020603050405020304" pitchFamily="18" charset="0"/>
              </a:rPr>
              <a:t> have made significant contributions to the field of science, while</a:t>
            </a:r>
            <a:r>
              <a:rPr lang="en-GB" sz="1100" b="1" dirty="0">
                <a:effectLst/>
                <a:latin typeface="+mn-lt"/>
                <a:ea typeface="Calibri" panose="020F0502020204030204" pitchFamily="34" charset="0"/>
                <a:cs typeface="Times New Roman" panose="02020603050405020304" pitchFamily="18" charset="0"/>
              </a:rPr>
              <a:t> </a:t>
            </a:r>
            <a:r>
              <a:rPr lang="en-GB" sz="1100" b="1" dirty="0" err="1">
                <a:effectLst/>
                <a:latin typeface="+mn-lt"/>
                <a:ea typeface="Calibri" panose="020F0502020204030204" pitchFamily="34" charset="0"/>
                <a:cs typeface="Times New Roman" panose="02020603050405020304" pitchFamily="18" charset="0"/>
              </a:rPr>
              <a:t>Dr.</a:t>
            </a:r>
            <a:r>
              <a:rPr lang="en-GB" sz="1100" b="1" dirty="0">
                <a:effectLst/>
                <a:latin typeface="+mn-lt"/>
                <a:ea typeface="Calibri" panose="020F0502020204030204" pitchFamily="34" charset="0"/>
                <a:cs typeface="Times New Roman" panose="02020603050405020304" pitchFamily="18" charset="0"/>
              </a:rPr>
              <a:t> Christiana Ofosu-</a:t>
            </a:r>
            <a:r>
              <a:rPr lang="en-GB" sz="1100" b="1" dirty="0" err="1">
                <a:effectLst/>
                <a:latin typeface="+mn-lt"/>
                <a:ea typeface="Calibri" panose="020F0502020204030204" pitchFamily="34" charset="0"/>
                <a:cs typeface="Times New Roman" panose="02020603050405020304" pitchFamily="18" charset="0"/>
              </a:rPr>
              <a:t>Amaah</a:t>
            </a:r>
            <a:r>
              <a:rPr lang="en-GB" sz="1100" dirty="0">
                <a:effectLst/>
                <a:latin typeface="+mn-lt"/>
                <a:ea typeface="Calibri" panose="020F0502020204030204" pitchFamily="34" charset="0"/>
                <a:cs typeface="Times New Roman" panose="02020603050405020304" pitchFamily="18" charset="0"/>
              </a:rPr>
              <a:t> became the first Black woman to be appointed as a consultant in the National Health Service (NHS). Black people have also played a vital role in business, for example, </a:t>
            </a:r>
            <a:r>
              <a:rPr lang="en-GB" sz="1100" b="1" dirty="0">
                <a:effectLst/>
                <a:latin typeface="+mn-lt"/>
                <a:ea typeface="Calibri" panose="020F0502020204030204" pitchFamily="34" charset="0"/>
                <a:cs typeface="Times New Roman" panose="02020603050405020304" pitchFamily="18" charset="0"/>
              </a:rPr>
              <a:t>Sir Philip Hampton</a:t>
            </a:r>
            <a:r>
              <a:rPr lang="en-GB" sz="1100" dirty="0">
                <a:effectLst/>
                <a:latin typeface="+mn-lt"/>
                <a:ea typeface="Calibri" panose="020F0502020204030204" pitchFamily="34" charset="0"/>
                <a:cs typeface="Times New Roman" panose="02020603050405020304" pitchFamily="18" charset="0"/>
              </a:rPr>
              <a:t>, a prominent businessman and former Chairman of Royal Bank of Scotland, is known for his contribution in the field of business.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F67B-FA9F-4CA2-8007-42698C0771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776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rgbClr val="000000"/>
                </a:solidFill>
                <a:effectLst/>
                <a:latin typeface="+mn-lt"/>
                <a:ea typeface="Calibri" panose="020F0502020204030204" pitchFamily="34" charset="0"/>
              </a:rPr>
              <a:t>Trainer to Handout / Email the “Stories” handouts (Ideally as pre-read to the lesson). These stories are true and accounts of serving officers. They highlight the impacts of hate and racism on fellow officers, including the emotional impact and the risk on other family members who may also have been affected/targeted</a:t>
            </a:r>
            <a:r>
              <a:rPr lang="en-GB" sz="1100" b="1" dirty="0">
                <a:solidFill>
                  <a:srgbClr val="002060"/>
                </a:solidFill>
                <a:effectLst/>
                <a:latin typeface="+mn-lt"/>
                <a:ea typeface="Calibri" panose="020F0502020204030204" pitchFamily="34" charset="0"/>
              </a:rPr>
              <a:t>.</a:t>
            </a:r>
          </a:p>
          <a:p>
            <a:endParaRPr lang="en-GB" sz="1100" b="1" dirty="0">
              <a:solidFill>
                <a:srgbClr val="002060"/>
              </a:solidFill>
              <a:effectLst/>
              <a:latin typeface="+mn-lt"/>
              <a:ea typeface="Calibri" panose="020F0502020204030204" pitchFamily="34" charset="0"/>
            </a:endParaRPr>
          </a:p>
          <a:p>
            <a:r>
              <a:rPr lang="en-GB" sz="1100" b="1" dirty="0">
                <a:solidFill>
                  <a:srgbClr val="002060"/>
                </a:solidFill>
                <a:effectLst/>
                <a:latin typeface="+mn-lt"/>
                <a:ea typeface="Calibri" panose="020F0502020204030204" pitchFamily="34" charset="0"/>
              </a:rPr>
              <a:t>**The quotes above are taken from these stories. Quotes continue onto next slide with further notes.**</a:t>
            </a:r>
          </a:p>
          <a:p>
            <a:endParaRPr lang="en-GB" sz="1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F67B-FA9F-4CA2-8007-42698C0771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6479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effectLst/>
                <a:latin typeface="+mn-lt"/>
                <a:ea typeface="Calibri" panose="020F0502020204030204" pitchFamily="34" charset="0"/>
              </a:rPr>
              <a:t>Trainer to Handout / Email the “Stories” handouts (Ideally as pre-read to the lesson). These stories are true and accounts of serving officers. They highlight the impacts of hate and racism on fellow officers, including the emotional impact and the risk on other family members who may also have been affected/targeted</a:t>
            </a:r>
            <a:r>
              <a:rPr lang="en-GB" sz="1100" b="1" dirty="0">
                <a:solidFill>
                  <a:schemeClr val="tx1"/>
                </a:solidFill>
                <a:effectLst/>
                <a:latin typeface="+mn-lt"/>
                <a:ea typeface="Calibri" panose="020F0502020204030204" pitchFamily="34" charset="0"/>
              </a:rPr>
              <a:t>.</a:t>
            </a:r>
          </a:p>
          <a:p>
            <a:endParaRPr lang="en-GB" sz="1100" b="1" dirty="0">
              <a:solidFill>
                <a:schemeClr val="tx1"/>
              </a:solidFill>
              <a:effectLst/>
              <a:latin typeface="+mn-lt"/>
              <a:ea typeface="Calibri" panose="020F0502020204030204" pitchFamily="34" charset="0"/>
            </a:endParaRPr>
          </a:p>
          <a:p>
            <a:r>
              <a:rPr lang="en-GB" sz="1100" b="0" dirty="0">
                <a:solidFill>
                  <a:schemeClr val="tx1"/>
                </a:solidFill>
                <a:effectLst/>
                <a:latin typeface="+mn-lt"/>
                <a:ea typeface="Calibri" panose="020F0502020204030204" pitchFamily="34" charset="0"/>
              </a:rPr>
              <a:t>The quotes above are taken from these stories</a:t>
            </a:r>
          </a:p>
          <a:p>
            <a:endParaRPr lang="en-GB" sz="1100" b="1" dirty="0">
              <a:solidFill>
                <a:schemeClr val="tx1"/>
              </a:solidFill>
              <a:effectLst/>
              <a:latin typeface="+mn-lt"/>
              <a:ea typeface="Calibri" panose="020F0502020204030204" pitchFamily="34" charset="0"/>
              <a:cs typeface="Times New Roman" panose="02020603050405020304" pitchFamily="18" charset="0"/>
            </a:endParaRPr>
          </a:p>
          <a:p>
            <a:r>
              <a:rPr lang="en-GB" sz="1100" b="0" dirty="0">
                <a:solidFill>
                  <a:schemeClr val="tx1"/>
                </a:solidFill>
                <a:effectLst/>
                <a:latin typeface="+mn-lt"/>
                <a:ea typeface="Calibri" panose="020F0502020204030204" pitchFamily="34" charset="0"/>
                <a:cs typeface="Times New Roman" panose="02020603050405020304" pitchFamily="18" charset="0"/>
              </a:rPr>
              <a:t>Trainer to have an open discussion about the quotes on the slide and how the students feel about the stories. Potential discussion question starters:</a:t>
            </a:r>
            <a:br>
              <a:rPr lang="en-GB" sz="1100" b="0" dirty="0">
                <a:solidFill>
                  <a:schemeClr val="tx1"/>
                </a:solidFill>
                <a:effectLst/>
                <a:latin typeface="+mn-lt"/>
                <a:ea typeface="Calibri" panose="020F0502020204030204" pitchFamily="34" charset="0"/>
                <a:cs typeface="Times New Roman" panose="02020603050405020304" pitchFamily="18" charset="0"/>
              </a:rPr>
            </a:br>
            <a:r>
              <a:rPr lang="en-GB" sz="1100" b="1" dirty="0">
                <a:solidFill>
                  <a:schemeClr val="tx1"/>
                </a:solidFill>
                <a:effectLst/>
                <a:latin typeface="+mn-lt"/>
                <a:ea typeface="Calibri" panose="020F0502020204030204" pitchFamily="34" charset="0"/>
                <a:cs typeface="Times New Roman" panose="02020603050405020304" pitchFamily="18" charset="0"/>
              </a:rPr>
              <a:t>Q. </a:t>
            </a:r>
            <a:r>
              <a:rPr lang="en-GB" sz="1100" b="0" dirty="0">
                <a:solidFill>
                  <a:schemeClr val="tx1"/>
                </a:solidFill>
                <a:effectLst/>
                <a:latin typeface="+mn-lt"/>
                <a:ea typeface="Calibri" panose="020F0502020204030204" pitchFamily="34" charset="0"/>
                <a:cs typeface="Times New Roman" panose="02020603050405020304" pitchFamily="18" charset="0"/>
              </a:rPr>
              <a:t>What events recently have occurred that could effect our colleagues and families? (BLM, COVID, George </a:t>
            </a:r>
            <a:r>
              <a:rPr lang="en-GB" sz="1100" b="0" dirty="0" err="1">
                <a:solidFill>
                  <a:schemeClr val="tx1"/>
                </a:solidFill>
                <a:effectLst/>
                <a:latin typeface="+mn-lt"/>
                <a:ea typeface="Calibri" panose="020F0502020204030204" pitchFamily="34" charset="0"/>
                <a:cs typeface="Times New Roman" panose="02020603050405020304" pitchFamily="18" charset="0"/>
              </a:rPr>
              <a:t>Ffloyd</a:t>
            </a:r>
            <a:r>
              <a:rPr lang="en-GB" sz="1100" b="0" dirty="0">
                <a:solidFill>
                  <a:schemeClr val="tx1"/>
                </a:solidFill>
                <a:effectLst/>
                <a:latin typeface="+mn-lt"/>
                <a:ea typeface="Calibri" panose="020F0502020204030204" pitchFamily="34" charset="0"/>
                <a:cs typeface="Times New Roman" panose="02020603050405020304" pitchFamily="18" charset="0"/>
              </a:rPr>
              <a:t>, Mark </a:t>
            </a:r>
            <a:r>
              <a:rPr lang="en-GB" sz="1100" b="0" dirty="0" err="1">
                <a:solidFill>
                  <a:schemeClr val="tx1"/>
                </a:solidFill>
                <a:effectLst/>
                <a:latin typeface="+mn-lt"/>
                <a:ea typeface="Calibri" panose="020F0502020204030204" pitchFamily="34" charset="0"/>
                <a:cs typeface="Times New Roman" panose="02020603050405020304" pitchFamily="18" charset="0"/>
              </a:rPr>
              <a:t>Duggin</a:t>
            </a:r>
            <a:r>
              <a:rPr lang="en-GB" sz="1100" b="0" dirty="0">
                <a:solidFill>
                  <a:schemeClr val="tx1"/>
                </a:solidFill>
                <a:effectLst/>
                <a:latin typeface="+mn-lt"/>
                <a:ea typeface="Calibri" panose="020F0502020204030204" pitchFamily="34" charset="0"/>
                <a:cs typeface="Times New Roman" panose="02020603050405020304" pitchFamily="18" charset="0"/>
              </a:rPr>
              <a:t>)</a:t>
            </a:r>
          </a:p>
          <a:p>
            <a:r>
              <a:rPr lang="en-GB" sz="1100" b="1" dirty="0">
                <a:solidFill>
                  <a:schemeClr val="tx1"/>
                </a:solidFill>
                <a:effectLst/>
                <a:latin typeface="+mn-lt"/>
                <a:ea typeface="Calibri" panose="020F0502020204030204" pitchFamily="34" charset="0"/>
                <a:cs typeface="Times New Roman" panose="02020603050405020304" pitchFamily="18" charset="0"/>
              </a:rPr>
              <a:t>Q. </a:t>
            </a:r>
            <a:r>
              <a:rPr lang="en-GB" sz="1100" b="0" dirty="0">
                <a:solidFill>
                  <a:schemeClr val="tx1"/>
                </a:solidFill>
                <a:effectLst/>
                <a:latin typeface="+mn-lt"/>
                <a:ea typeface="Calibri" panose="020F0502020204030204" pitchFamily="34" charset="0"/>
                <a:cs typeface="Times New Roman" panose="02020603050405020304" pitchFamily="18" charset="0"/>
              </a:rPr>
              <a:t>How could they effect them?</a:t>
            </a:r>
          </a:p>
          <a:p>
            <a:r>
              <a:rPr lang="en-GB" sz="1100" b="1" dirty="0">
                <a:solidFill>
                  <a:schemeClr val="tx1"/>
                </a:solidFill>
                <a:effectLst/>
                <a:latin typeface="+mn-lt"/>
                <a:ea typeface="Calibri" panose="020F0502020204030204" pitchFamily="34" charset="0"/>
                <a:cs typeface="Times New Roman" panose="02020603050405020304" pitchFamily="18" charset="0"/>
              </a:rPr>
              <a:t>Q. </a:t>
            </a:r>
            <a:r>
              <a:rPr lang="en-GB" sz="1100" b="0" dirty="0">
                <a:solidFill>
                  <a:schemeClr val="tx1"/>
                </a:solidFill>
                <a:effectLst/>
                <a:latin typeface="+mn-lt"/>
                <a:ea typeface="Calibri" panose="020F0502020204030204" pitchFamily="34" charset="0"/>
                <a:cs typeface="Times New Roman" panose="02020603050405020304" pitchFamily="18" charset="0"/>
              </a:rPr>
              <a:t>How do you feel about some of the comments that have been made to our colleagues?</a:t>
            </a:r>
          </a:p>
          <a:p>
            <a:r>
              <a:rPr lang="en-GB" sz="1100" b="1" dirty="0">
                <a:solidFill>
                  <a:schemeClr val="tx1"/>
                </a:solidFill>
                <a:effectLst/>
                <a:latin typeface="+mn-lt"/>
                <a:ea typeface="Calibri" panose="020F0502020204030204" pitchFamily="34" charset="0"/>
                <a:cs typeface="Times New Roman" panose="02020603050405020304" pitchFamily="18" charset="0"/>
              </a:rPr>
              <a:t>Q. </a:t>
            </a:r>
            <a:r>
              <a:rPr lang="en-GB" sz="1100" b="0" dirty="0">
                <a:solidFill>
                  <a:schemeClr val="tx1"/>
                </a:solidFill>
                <a:effectLst/>
                <a:latin typeface="+mn-lt"/>
                <a:ea typeface="Calibri" panose="020F0502020204030204" pitchFamily="34" charset="0"/>
                <a:cs typeface="Times New Roman" panose="02020603050405020304" pitchFamily="18" charset="0"/>
              </a:rPr>
              <a:t>What can we do as a Police family to help / understand?</a:t>
            </a:r>
          </a:p>
          <a:p>
            <a:r>
              <a:rPr lang="en-GB" sz="1100" b="1" dirty="0">
                <a:solidFill>
                  <a:schemeClr val="tx1"/>
                </a:solidFill>
                <a:effectLst/>
                <a:latin typeface="+mn-lt"/>
                <a:ea typeface="Calibri" panose="020F0502020204030204" pitchFamily="34" charset="0"/>
                <a:cs typeface="Times New Roman" panose="02020603050405020304" pitchFamily="18" charset="0"/>
              </a:rPr>
              <a:t>Q. </a:t>
            </a:r>
            <a:r>
              <a:rPr lang="en-GB" sz="1100" b="0" dirty="0">
                <a:solidFill>
                  <a:schemeClr val="tx1"/>
                </a:solidFill>
                <a:effectLst/>
                <a:latin typeface="+mn-lt"/>
                <a:ea typeface="Calibri" panose="020F0502020204030204" pitchFamily="34" charset="0"/>
                <a:cs typeface="Times New Roman" panose="02020603050405020304" pitchFamily="18" charset="0"/>
              </a:rPr>
              <a:t>What does “sense of belonging mean to you?</a:t>
            </a:r>
            <a:br>
              <a:rPr lang="en-GB" sz="1100" b="0" dirty="0">
                <a:solidFill>
                  <a:schemeClr val="tx1"/>
                </a:solidFill>
                <a:effectLst/>
                <a:latin typeface="+mn-lt"/>
                <a:ea typeface="Calibri" panose="020F0502020204030204" pitchFamily="34" charset="0"/>
                <a:cs typeface="Times New Roman" panose="02020603050405020304" pitchFamily="18" charset="0"/>
              </a:rPr>
            </a:br>
            <a:br>
              <a:rPr lang="en-GB" sz="1100" b="0" dirty="0">
                <a:solidFill>
                  <a:schemeClr val="tx1"/>
                </a:solidFill>
                <a:effectLst/>
                <a:latin typeface="+mn-lt"/>
                <a:ea typeface="Calibri" panose="020F0502020204030204" pitchFamily="34" charset="0"/>
                <a:cs typeface="Times New Roman" panose="02020603050405020304" pitchFamily="18" charset="0"/>
              </a:rPr>
            </a:br>
            <a:r>
              <a:rPr lang="en-GB" sz="1100" b="0" dirty="0">
                <a:solidFill>
                  <a:schemeClr val="tx1"/>
                </a:solidFill>
                <a:effectLst/>
                <a:latin typeface="+mn-lt"/>
                <a:ea typeface="Calibri" panose="020F0502020204030204" pitchFamily="34" charset="0"/>
                <a:cs typeface="Times New Roman" panose="02020603050405020304" pitchFamily="18" charset="0"/>
              </a:rPr>
              <a:t>Trainer to move on and to aid the class to discuss</a:t>
            </a:r>
            <a:r>
              <a:rPr lang="en-GB" sz="1100" b="1" dirty="0">
                <a:solidFill>
                  <a:schemeClr val="tx1"/>
                </a:solidFill>
                <a:effectLst/>
                <a:latin typeface="+mn-lt"/>
                <a:ea typeface="Calibri" panose="020F0502020204030204" pitchFamily="34" charset="0"/>
                <a:cs typeface="Times New Roman" panose="02020603050405020304" pitchFamily="18" charset="0"/>
              </a:rPr>
              <a:t> </a:t>
            </a:r>
            <a:r>
              <a:rPr lang="en-GB" sz="1100" spc="-15" dirty="0">
                <a:solidFill>
                  <a:schemeClr val="tx1"/>
                </a:solidFill>
                <a:effectLst/>
                <a:latin typeface="+mn-lt"/>
                <a:ea typeface="Times New Roman" panose="02020603050405020304" pitchFamily="18" charset="0"/>
              </a:rPr>
              <a:t>Racism in Police and  Intricacies associated with ‘sense of belonging’ to the police family as a black person, including the impact that race may have on the behaviour of others.</a:t>
            </a:r>
            <a:br>
              <a:rPr lang="en-GB" sz="1100" b="1" spc="-15" dirty="0">
                <a:solidFill>
                  <a:schemeClr val="tx1"/>
                </a:solidFill>
                <a:effectLst/>
                <a:latin typeface="+mn-lt"/>
                <a:ea typeface="Times New Roman" panose="02020603050405020304" pitchFamily="18" charset="0"/>
              </a:rPr>
            </a:br>
            <a:endParaRPr lang="en-GB" sz="1100" b="1" spc="-15" dirty="0">
              <a:solidFill>
                <a:schemeClr val="tx1"/>
              </a:solidFill>
              <a:effectLst/>
              <a:latin typeface="+mn-lt"/>
              <a:ea typeface="Times New Roman" panose="02020603050405020304" pitchFamily="18" charset="0"/>
            </a:endParaRPr>
          </a:p>
          <a:p>
            <a:r>
              <a:rPr lang="en-GB" sz="1100" b="1" spc="-15" dirty="0">
                <a:solidFill>
                  <a:schemeClr val="tx1"/>
                </a:solidFill>
                <a:effectLst/>
                <a:latin typeface="+mn-lt"/>
                <a:ea typeface="Calibri" panose="020F0502020204030204" pitchFamily="34" charset="0"/>
                <a:cs typeface="Times New Roman" panose="02020603050405020304" pitchFamily="18" charset="0"/>
              </a:rPr>
              <a:t>NB.</a:t>
            </a:r>
            <a:br>
              <a:rPr lang="en-GB" sz="1100" b="1" dirty="0">
                <a:solidFill>
                  <a:schemeClr val="tx1"/>
                </a:solidFill>
                <a:effectLst/>
                <a:latin typeface="+mn-lt"/>
                <a:ea typeface="Calibri" panose="020F0502020204030204" pitchFamily="34" charset="0"/>
                <a:cs typeface="Times New Roman" panose="02020603050405020304" pitchFamily="18" charset="0"/>
              </a:rPr>
            </a:br>
            <a:r>
              <a:rPr lang="en-GB" sz="1100" dirty="0">
                <a:solidFill>
                  <a:schemeClr val="tx1"/>
                </a:solidFill>
                <a:effectLst/>
                <a:latin typeface="+mn-lt"/>
                <a:ea typeface="Calibri" panose="020F0502020204030204" pitchFamily="34" charset="0"/>
                <a:cs typeface="Times New Roman" panose="02020603050405020304" pitchFamily="18" charset="0"/>
              </a:rPr>
              <a:t>The sense of belonging for a black person in Police can be complex and nuanced. There may be instances where black officers may feel a sense of isolation or discrimination from their colleagues, which can impact their sense of belonging to the police family. This can be further compounded by negative stereotypes or biases that some officers may hold towards black people. Additionally, black officers may also experience microaggressions or subtle forms of discrimination, which can make it difficult for them to fully integrate into the police culture.</a:t>
            </a:r>
          </a:p>
          <a:p>
            <a:r>
              <a:rPr lang="en-GB" sz="1100" dirty="0">
                <a:solidFill>
                  <a:schemeClr val="tx1"/>
                </a:solidFill>
                <a:effectLst/>
                <a:latin typeface="+mn-lt"/>
                <a:ea typeface="Calibri" panose="020F0502020204030204" pitchFamily="34" charset="0"/>
                <a:cs typeface="Times New Roman" panose="02020603050405020304" pitchFamily="18" charset="0"/>
              </a:rPr>
              <a:t> </a:t>
            </a:r>
          </a:p>
          <a:p>
            <a:r>
              <a:rPr lang="en-GB" sz="1100" dirty="0">
                <a:solidFill>
                  <a:schemeClr val="tx1"/>
                </a:solidFill>
                <a:effectLst/>
                <a:latin typeface="+mn-lt"/>
                <a:ea typeface="Calibri" panose="020F0502020204030204" pitchFamily="34" charset="0"/>
                <a:cs typeface="Times New Roman" panose="02020603050405020304" pitchFamily="18" charset="0"/>
              </a:rPr>
              <a:t>Research has shown that black officers may be more likely to be overlooked for promotions, and less likely to be selected for specialised roles, which can also affect their sense of belonging. Furthermore, the perception of police among black communities, as a result of historical and ongoing experiences of police brutality, racism, and discrimination may make it difficult for black officers to reconcile their identity as both a member of the black community and the police force.</a:t>
            </a:r>
          </a:p>
          <a:p>
            <a:r>
              <a:rPr lang="en-GB" sz="1100" dirty="0">
                <a:solidFill>
                  <a:schemeClr val="tx1"/>
                </a:solidFill>
                <a:effectLst/>
                <a:latin typeface="+mn-lt"/>
                <a:ea typeface="Calibri" panose="020F0502020204030204" pitchFamily="34" charset="0"/>
                <a:cs typeface="Times New Roman" panose="02020603050405020304" pitchFamily="18" charset="0"/>
              </a:rPr>
              <a:t> </a:t>
            </a:r>
          </a:p>
          <a:p>
            <a:r>
              <a:rPr lang="en-GB" sz="1100" dirty="0">
                <a:solidFill>
                  <a:schemeClr val="tx1"/>
                </a:solidFill>
                <a:effectLst/>
                <a:latin typeface="+mn-lt"/>
                <a:ea typeface="Calibri" panose="020F0502020204030204" pitchFamily="34" charset="0"/>
                <a:cs typeface="Times New Roman" panose="02020603050405020304" pitchFamily="18" charset="0"/>
              </a:rPr>
              <a:t>In general, it is important for police departments to actively work to create a culture of inclusivity and diversity, so that black officers feel welcomed and supported, and to address the unconscious bias and racism that may exist within the force.</a:t>
            </a:r>
            <a:br>
              <a:rPr lang="en-GB" sz="1100" dirty="0">
                <a:solidFill>
                  <a:schemeClr val="tx1"/>
                </a:solidFill>
                <a:effectLst/>
                <a:latin typeface="+mn-lt"/>
                <a:ea typeface="Calibri" panose="020F0502020204030204" pitchFamily="34" charset="0"/>
                <a:cs typeface="Times New Roman" panose="02020603050405020304" pitchFamily="18" charset="0"/>
              </a:rPr>
            </a:br>
            <a:br>
              <a:rPr lang="en-GB" sz="1100" dirty="0">
                <a:solidFill>
                  <a:schemeClr val="tx1"/>
                </a:solidFill>
                <a:effectLst/>
                <a:latin typeface="+mn-lt"/>
                <a:ea typeface="Calibri" panose="020F0502020204030204" pitchFamily="34" charset="0"/>
                <a:cs typeface="Times New Roman" panose="02020603050405020304" pitchFamily="18" charset="0"/>
              </a:rPr>
            </a:br>
            <a:endParaRPr lang="en-GB" sz="1100" b="1" dirty="0">
              <a:solidFill>
                <a:schemeClr val="tx1"/>
              </a:solidFill>
              <a:effectLst/>
              <a:latin typeface="+mn-l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F67B-FA9F-4CA2-8007-42698C0771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6600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This leads nicely to the Police Race Action Plan. A plan that sets out changes needed to become an anti-racist police service. As such both SWP and GWENT welcomed the launch of a new police action plan to address race disparities affecting Black people and change a legacy of distrust.</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Created jointly by the NPCC and College of Policing and supported by the Police Federation, the Police Race Action Plan sets out several commitments and actions that will help us to build an anti-racist police service.</a:t>
            </a:r>
            <a:br>
              <a:rPr lang="en-GB" sz="1100" dirty="0">
                <a:effectLst/>
                <a:latin typeface="+mn-lt"/>
                <a:ea typeface="Calibri" panose="020F0502020204030204" pitchFamily="34" charset="0"/>
                <a:cs typeface="Times New Roman" panose="02020603050405020304" pitchFamily="18" charset="0"/>
              </a:rPr>
            </a:b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Chief Constable Pam Kelly of GWENT, who leads nationally on the ‘Culture and Workforce’ workstream as part of the plan, said:</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“This is an important step to address the lower levels of trust and confidence among Black people and the race disparities they face within policing. Policing is more inclusive, more diverse and more reflective of our communities than we have ever been but equally it still contains racism, discrimination and bias. We are entrusted with powers on behalf of the public and as such, we must ensure that they are used in a fair and just way that secures trust from all communities. With that trust comes cooperation, dialogue and crucial sharing of information that is essential for us to tackle crime. Trust is far too low among Black people, and we are less effective because of it. Building trust with Black people will mean better policing for all.”</a:t>
            </a:r>
          </a:p>
          <a:p>
            <a:pPr>
              <a:lnSpc>
                <a:spcPct val="107000"/>
              </a:lnSpc>
              <a:spcAft>
                <a:spcPts val="800"/>
              </a:spcAft>
            </a:pPr>
            <a:endParaRPr lang="en-GB" sz="1100" b="1" dirty="0">
              <a:effectLst/>
              <a:latin typeface="+mn-lt"/>
              <a:ea typeface="Calibri" panose="020F0502020204030204" pitchFamily="34" charset="0"/>
              <a:cs typeface="Times New Roman" panose="02020603050405020304" pitchFamily="18" charset="0"/>
            </a:endParaRPr>
          </a:p>
          <a:p>
            <a:r>
              <a:rPr lang="en-GB" sz="1100" i="0" dirty="0">
                <a:effectLst/>
                <a:latin typeface="+mn-lt"/>
                <a:ea typeface="Calibri" panose="020F0502020204030204" pitchFamily="34" charset="0"/>
              </a:rPr>
              <a:t>South Wales and </a:t>
            </a:r>
            <a:r>
              <a:rPr lang="en-GB" sz="1100" i="0">
                <a:effectLst/>
                <a:latin typeface="+mn-lt"/>
                <a:ea typeface="Calibri" panose="020F0502020204030204" pitchFamily="34" charset="0"/>
              </a:rPr>
              <a:t>Gwent Police </a:t>
            </a:r>
            <a:r>
              <a:rPr lang="en-GB" sz="1100" i="0" dirty="0">
                <a:effectLst/>
                <a:latin typeface="+mn-lt"/>
                <a:ea typeface="Calibri" panose="020F0502020204030204" pitchFamily="34" charset="0"/>
              </a:rPr>
              <a:t>are both ‘Icebreaker’ forces for the NPCC Police Race Action Plan and all Chief Constables and Commissioners in Wales have also signed up to support implementation of the Criminal Justice in Wales Antiracism Plan. </a:t>
            </a:r>
          </a:p>
          <a:p>
            <a:r>
              <a:rPr lang="en-GB" sz="1100" i="0" dirty="0">
                <a:effectLst/>
                <a:latin typeface="+mn-lt"/>
                <a:ea typeface="Calibri" panose="020F0502020204030204" pitchFamily="34" charset="0"/>
              </a:rPr>
              <a:t> </a:t>
            </a:r>
          </a:p>
          <a:p>
            <a:r>
              <a:rPr lang="en-GB" sz="1100" i="0" dirty="0">
                <a:effectLst/>
                <a:latin typeface="+mn-lt"/>
                <a:ea typeface="Calibri" panose="020F0502020204030204" pitchFamily="34" charset="0"/>
              </a:rPr>
              <a:t>In South Wales Police both of these plans have been incorporated into own existing Joint Race Equality Plan, which our ‘Lets Talk about Race’ programme is a part of.</a:t>
            </a:r>
          </a:p>
          <a:p>
            <a:pPr>
              <a:lnSpc>
                <a:spcPct val="107000"/>
              </a:lnSpc>
              <a:spcAft>
                <a:spcPts val="800"/>
              </a:spcAft>
            </a:pPr>
            <a:endParaRPr lang="en-GB" sz="1100" b="1"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QTS: Why is there a need for a Race Action Plan?</a:t>
            </a:r>
            <a:br>
              <a:rPr lang="en-GB" sz="1100" b="1"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A: </a:t>
            </a:r>
            <a:r>
              <a:rPr lang="en-GB" sz="1100" dirty="0">
                <a:effectLst/>
                <a:latin typeface="+mn-lt"/>
                <a:ea typeface="Calibri" panose="020F0502020204030204" pitchFamily="34" charset="0"/>
                <a:cs typeface="Times New Roman" panose="02020603050405020304" pitchFamily="18" charset="0"/>
              </a:rPr>
              <a:t>There are long-standing challenges in policing’s relationship with Black people and racial disparities that exist that we cannot fully explain. As a result, levels of trust and confidence are significantly lower among Black people. This means we must go further and tackle racial disparities proactively and become anti-racist.</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Clearly policing is not unique in having issues of racism, bias and discrimination – it is a society-wide problem - but given our powers and essential role in society the standard for policing must be higher.</a:t>
            </a:r>
          </a:p>
          <a:p>
            <a:pPr>
              <a:lnSpc>
                <a:spcPct val="107000"/>
              </a:lnSpc>
              <a:spcAft>
                <a:spcPts val="800"/>
              </a:spcAft>
            </a:pP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Focus on Black communities and people?</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Several data sources tell us that Black people are more likely to be treated differently. Low levels of trust for police also affects our ability to protect and reassure Black communities effectively. </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 Police Race Action Plan, therefore, focuses on improving policing for Black people. When we say Black people, we mean Black African, Black British, Black Caribbean, Black Other and Mixed Black backgrounds. </a:t>
            </a:r>
          </a:p>
          <a:p>
            <a:pPr>
              <a:lnSpc>
                <a:spcPct val="107000"/>
              </a:lnSpc>
              <a:spcAft>
                <a:spcPts val="800"/>
              </a:spcAft>
            </a:pPr>
            <a:endParaRPr lang="en-GB" sz="1100" dirty="0">
              <a:effectLst/>
              <a:latin typeface="+mn-lt"/>
              <a:ea typeface="Calibri" panose="020F0502020204030204" pitchFamily="34" charset="0"/>
              <a:cs typeface="Times New Roman" panose="02020603050405020304" pitchFamily="18" charset="0"/>
            </a:endParaRPr>
          </a:p>
          <a:p>
            <a:r>
              <a:rPr lang="en-GB" sz="1100" dirty="0">
                <a:effectLst/>
                <a:latin typeface="+mn-lt"/>
                <a:ea typeface="Calibri" panose="020F0502020204030204" pitchFamily="34" charset="0"/>
                <a:cs typeface="Times New Roman" panose="02020603050405020304" pitchFamily="18" charset="0"/>
              </a:rPr>
              <a:t>Disparities also exist in policing’s relationships with other ethnic minorities, including the UK’s Asian communities and Gypsy, Roma and Traveller communities. These issues are not intended to be minimised and the plan is in addition to ongoing efforts to ensure that policing is inclusive and fair to all, and that concerns from minority or under-represented groups are acted on.</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For more information the full action plan can be found at:</a:t>
            </a:r>
            <a:br>
              <a:rPr lang="en-GB" sz="1100" dirty="0">
                <a:effectLst/>
                <a:latin typeface="+mn-lt"/>
                <a:ea typeface="Calibri" panose="020F0502020204030204" pitchFamily="34" charset="0"/>
                <a:cs typeface="Times New Roman" panose="02020603050405020304" pitchFamily="18" charset="0"/>
              </a:rPr>
            </a:br>
            <a:r>
              <a:rPr lang="en-GB" sz="1100" u="sng" dirty="0">
                <a:solidFill>
                  <a:srgbClr val="0000FF"/>
                </a:solidFill>
                <a:effectLst/>
                <a:latin typeface="+mn-lt"/>
                <a:ea typeface="Calibri" panose="020F0502020204030204" pitchFamily="34" charset="0"/>
                <a:cs typeface="Times New Roman" panose="02020603050405020304" pitchFamily="18" charset="0"/>
                <a:hlinkClick r:id="rId3"/>
              </a:rPr>
              <a:t>https://assets.college.police.uk/s3fs-public/Police-Race-Action-Plan.pdf</a:t>
            </a:r>
            <a:r>
              <a:rPr lang="en-GB" sz="1100" dirty="0">
                <a:effectLst/>
                <a:latin typeface="+mn-lt"/>
                <a:ea typeface="Calibri" panose="020F0502020204030204" pitchFamily="34" charset="0"/>
                <a:cs typeface="Times New Roman" panose="02020603050405020304" pitchFamily="18" charset="0"/>
              </a:rPr>
              <a:t> </a:t>
            </a:r>
          </a:p>
          <a:p>
            <a:endParaRPr lang="en-GB" sz="1100" dirty="0">
              <a:effectLst/>
              <a:latin typeface="+mn-lt"/>
              <a:ea typeface="Calibri" panose="020F0502020204030204" pitchFamily="34" charset="0"/>
              <a:cs typeface="Times New Roman" panose="02020603050405020304" pitchFamily="18" charset="0"/>
            </a:endParaRPr>
          </a:p>
          <a:p>
            <a:br>
              <a:rPr lang="en-GB" sz="1100" dirty="0">
                <a:effectLst/>
                <a:latin typeface="+mn-lt"/>
                <a:ea typeface="Calibri" panose="020F0502020204030204" pitchFamily="34" charset="0"/>
                <a:cs typeface="Times New Roman" panose="02020603050405020304" pitchFamily="18" charset="0"/>
              </a:rPr>
            </a:br>
            <a:endParaRPr lang="en-GB" sz="1100" b="1" dirty="0">
              <a:effectLst/>
              <a:latin typeface="+mn-l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F67B-FA9F-4CA2-8007-42698C0771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615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cs typeface="Arial" panose="020B0604020202020204" pitchFamily="34" charset="0"/>
              </a:rPr>
              <a:t> The Trans Umbrella – </a:t>
            </a:r>
            <a:r>
              <a:rPr lang="en-GB" sz="1100" dirty="0">
                <a:cs typeface="Arial" panose="020B0604020202020204" pitchFamily="34" charset="0"/>
              </a:rPr>
              <a:t>This is a term used for someone whose self identification, anatomy, appearance, manner, expression, behaviour and / or how others perceive them challenge traditional societal expectations of gender expression and designated birth sex.</a:t>
            </a:r>
          </a:p>
          <a:p>
            <a:endParaRPr lang="en-GB" sz="1100" b="1" dirty="0">
              <a:cs typeface="Arial" panose="020B0604020202020204" pitchFamily="34" charset="0"/>
            </a:endParaRPr>
          </a:p>
          <a:p>
            <a:r>
              <a:rPr lang="en-GB" sz="1100" dirty="0">
                <a:cs typeface="Arial" panose="020B0604020202020204" pitchFamily="34" charset="0"/>
              </a:rPr>
              <a:t>Through discussion and Q&amp;A trainer explores gender and sexual identity:</a:t>
            </a:r>
          </a:p>
          <a:p>
            <a:r>
              <a:rPr lang="en-GB" sz="1100" dirty="0">
                <a:cs typeface="Arial" panose="020B0604020202020204" pitchFamily="34" charset="0"/>
              </a:rPr>
              <a:t>•	Gender as a social construction </a:t>
            </a:r>
          </a:p>
          <a:p>
            <a:r>
              <a:rPr lang="en-GB" sz="1100" dirty="0">
                <a:cs typeface="Arial" panose="020B0604020202020204" pitchFamily="34" charset="0"/>
              </a:rPr>
              <a:t>•	Stereotypes </a:t>
            </a:r>
          </a:p>
          <a:p>
            <a:r>
              <a:rPr lang="en-GB" sz="1100" dirty="0">
                <a:cs typeface="Arial" panose="020B0604020202020204" pitchFamily="34" charset="0"/>
              </a:rPr>
              <a:t>•	The transitioning process</a:t>
            </a:r>
          </a:p>
          <a:p>
            <a:r>
              <a:rPr lang="en-GB" sz="1100" dirty="0">
                <a:cs typeface="Arial" panose="020B0604020202020204" pitchFamily="34" charset="0"/>
              </a:rPr>
              <a:t>•	Scenarios where gender identity impacts on police response </a:t>
            </a:r>
          </a:p>
          <a:p>
            <a:r>
              <a:rPr lang="en-GB" sz="1100" dirty="0">
                <a:cs typeface="Arial" panose="020B0604020202020204" pitchFamily="34" charset="0"/>
              </a:rPr>
              <a:t>•	Differences between sexual orientation, gender identity, expression and biological sex</a:t>
            </a:r>
          </a:p>
          <a:p>
            <a:r>
              <a:rPr lang="en-GB" sz="1100" dirty="0">
                <a:cs typeface="Arial" panose="020B0604020202020204" pitchFamily="34" charset="0"/>
              </a:rPr>
              <a:t>•	Legislation around the Gender Recognition Act and police searches</a:t>
            </a:r>
          </a:p>
          <a:p>
            <a:r>
              <a:rPr lang="en-GB" sz="1100" dirty="0">
                <a:cs typeface="Arial" panose="020B0604020202020204" pitchFamily="34" charset="0"/>
              </a:rPr>
              <a:t>•	</a:t>
            </a:r>
            <a:r>
              <a:rPr lang="en-GB" sz="1100" dirty="0" err="1">
                <a:cs typeface="Arial" panose="020B0604020202020204" pitchFamily="34" charset="0"/>
              </a:rPr>
              <a:t>Misgendering</a:t>
            </a:r>
            <a:r>
              <a:rPr lang="en-GB" sz="1100" dirty="0">
                <a:cs typeface="Arial" panose="020B0604020202020204" pitchFamily="34" charset="0"/>
              </a:rPr>
              <a:t> </a:t>
            </a:r>
          </a:p>
          <a:p>
            <a:r>
              <a:rPr lang="en-GB" sz="1100" dirty="0">
                <a:cs typeface="Arial" panose="020B0604020202020204" pitchFamily="34" charset="0"/>
              </a:rPr>
              <a:t>•	Vulnerability and sensitivities relating to LGBTQI+ people</a:t>
            </a:r>
          </a:p>
          <a:p>
            <a:r>
              <a:rPr lang="en-GB" sz="1100" dirty="0">
                <a:cs typeface="Arial" panose="020B0604020202020204" pitchFamily="34" charset="0"/>
              </a:rPr>
              <a:t>•	Lauren’s story – a video clip of Lauren, a trans woman, and her experiences with the Police </a:t>
            </a:r>
          </a:p>
          <a:p>
            <a:endParaRPr lang="en-GB" sz="1100" dirty="0">
              <a:cs typeface="Arial" panose="020B0604020202020204" pitchFamily="34" charset="0"/>
            </a:endParaRPr>
          </a:p>
          <a:p>
            <a:endParaRPr lang="en-GB" sz="1100" b="1" dirty="0">
              <a:cs typeface="Arial" panose="020B0604020202020204" pitchFamily="34" charset="0"/>
            </a:endParaRPr>
          </a:p>
          <a:p>
            <a:r>
              <a:rPr lang="en-GB" sz="1100" b="1" dirty="0">
                <a:cs typeface="Arial" panose="020B0604020202020204" pitchFamily="34" charset="0"/>
              </a:rPr>
              <a:t>The Gender Binary is the assumption that all people are one of 2 genders – male and female. People who identify as male or female identify as a binary gender since they identify with a gender within the system of the gender binary. </a:t>
            </a:r>
          </a:p>
          <a:p>
            <a:endParaRPr lang="en-GB" sz="1100" b="1" dirty="0">
              <a:cs typeface="Arial" panose="020B0604020202020204" pitchFamily="34" charset="0"/>
            </a:endParaRPr>
          </a:p>
          <a:p>
            <a:r>
              <a:rPr lang="en-GB" sz="1100" b="1" dirty="0">
                <a:cs typeface="Arial" panose="020B0604020202020204" pitchFamily="34" charset="0"/>
              </a:rPr>
              <a:t>A non binary person simply identifies with a gender that is not male or female. Whilst they can identify with aspects of either gender, they can also have an identity outside the binary which can change and evolve over time. Non binary can mean different things to different people. </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10</a:t>
            </a:fld>
            <a:endParaRPr lang="en-GB"/>
          </a:p>
        </p:txBody>
      </p:sp>
    </p:spTree>
    <p:extLst>
      <p:ext uri="{BB962C8B-B14F-4D97-AF65-F5344CB8AC3E}">
        <p14:creationId xmlns:p14="http://schemas.microsoft.com/office/powerpoint/2010/main" val="28507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sz="1100" dirty="0">
                <a:latin typeface="+mn-lt"/>
                <a:cs typeface="Arial" panose="020B0604020202020204" pitchFamily="34" charset="0"/>
              </a:rPr>
              <a:t>Explore gender and sexual identity. </a:t>
            </a:r>
          </a:p>
          <a:p>
            <a:endParaRPr lang="en-GB" sz="1100" b="1" dirty="0">
              <a:latin typeface="+mn-lt"/>
            </a:endParaRPr>
          </a:p>
          <a:p>
            <a:r>
              <a:rPr lang="en-GB" sz="1100" dirty="0">
                <a:latin typeface="+mn-lt"/>
              </a:rPr>
              <a:t>The </a:t>
            </a:r>
            <a:r>
              <a:rPr lang="en-GB" sz="1100" dirty="0" err="1">
                <a:latin typeface="+mn-lt"/>
              </a:rPr>
              <a:t>Genderbread</a:t>
            </a:r>
            <a:r>
              <a:rPr lang="en-GB" sz="1100" dirty="0">
                <a:latin typeface="+mn-lt"/>
              </a:rPr>
              <a:t> person is a visual representation used to help people understand the complexities of Gender. </a:t>
            </a:r>
          </a:p>
          <a:p>
            <a:endParaRPr lang="en-GB" sz="1100" b="1" dirty="0">
              <a:latin typeface="+mn-lt"/>
            </a:endParaRPr>
          </a:p>
          <a:p>
            <a:r>
              <a:rPr lang="en-GB" sz="1100" dirty="0">
                <a:latin typeface="+mn-lt"/>
              </a:rPr>
              <a:t>It has been used in various forms by Gender Educators for decades. This version was created by Sam </a:t>
            </a:r>
            <a:r>
              <a:rPr lang="en-GB" sz="1100" dirty="0" err="1">
                <a:latin typeface="+mn-lt"/>
              </a:rPr>
              <a:t>Killerman</a:t>
            </a:r>
            <a:r>
              <a:rPr lang="en-GB" sz="1100" dirty="0">
                <a:latin typeface="+mn-lt"/>
              </a:rPr>
              <a:t> in 2018. </a:t>
            </a:r>
          </a:p>
          <a:p>
            <a:endParaRPr lang="en-GB" sz="1100" b="1" dirty="0">
              <a:latin typeface="+mn-lt"/>
            </a:endParaRPr>
          </a:p>
          <a:p>
            <a:r>
              <a:rPr lang="en-GB" sz="1100" dirty="0">
                <a:latin typeface="+mn-lt"/>
              </a:rPr>
              <a:t>Identity, Orientation, Expression, Sex – We can think about these as existing continuums. A lot of people see themselves as existing between 0 and 100. </a:t>
            </a:r>
            <a:br>
              <a:rPr lang="en-GB" sz="1100" dirty="0">
                <a:latin typeface="+mn-lt"/>
              </a:rPr>
            </a:br>
            <a:br>
              <a:rPr lang="en-GB" sz="1100" dirty="0">
                <a:latin typeface="+mn-lt"/>
              </a:rPr>
            </a:br>
            <a:r>
              <a:rPr lang="en-GB" sz="1100" dirty="0">
                <a:latin typeface="+mn-lt"/>
              </a:rPr>
              <a:t> </a:t>
            </a:r>
            <a:br>
              <a:rPr lang="en-GB" sz="1100" dirty="0">
                <a:latin typeface="+mn-lt"/>
              </a:rPr>
            </a:br>
            <a:r>
              <a:rPr lang="en-GB" sz="1100" b="1" dirty="0">
                <a:latin typeface="+mn-lt"/>
              </a:rPr>
              <a:t>Gingerbread Cookie (7mins14secs) - Added Value</a:t>
            </a:r>
            <a:br>
              <a:rPr lang="en-GB" sz="1100" b="1" dirty="0">
                <a:latin typeface="+mn-lt"/>
              </a:rPr>
            </a:br>
            <a:r>
              <a:rPr lang="en-GB" sz="1100" b="0" dirty="0">
                <a:latin typeface="+mn-lt"/>
              </a:rPr>
              <a:t>The video explains the above slide.</a:t>
            </a:r>
            <a:r>
              <a:rPr lang="en-GB" sz="1100" b="1" dirty="0">
                <a:latin typeface="+mn-lt"/>
              </a:rPr>
              <a:t> </a:t>
            </a:r>
            <a:r>
              <a:rPr lang="en-GB" sz="1100" b="0" i="0" dirty="0">
                <a:solidFill>
                  <a:srgbClr val="030303"/>
                </a:solidFill>
                <a:effectLst/>
                <a:latin typeface="+mn-lt"/>
              </a:rPr>
              <a:t>LGB? Transgender? Straight? Non-Binary? How is this all interconnected? The </a:t>
            </a:r>
            <a:r>
              <a:rPr lang="en-GB" sz="1100" b="0" i="0" dirty="0" err="1">
                <a:solidFill>
                  <a:srgbClr val="030303"/>
                </a:solidFill>
                <a:effectLst/>
                <a:latin typeface="+mn-lt"/>
              </a:rPr>
              <a:t>Genderbread</a:t>
            </a:r>
            <a:r>
              <a:rPr lang="en-GB" sz="1100" b="0" i="0" dirty="0">
                <a:solidFill>
                  <a:srgbClr val="030303"/>
                </a:solidFill>
                <a:effectLst/>
                <a:latin typeface="+mn-lt"/>
              </a:rPr>
              <a:t> Cookie shows you how all the different aspects of you gender and sexual identity work. The </a:t>
            </a:r>
            <a:r>
              <a:rPr lang="en-GB" sz="1100" b="0" i="0" dirty="0" err="1">
                <a:solidFill>
                  <a:srgbClr val="030303"/>
                </a:solidFill>
                <a:effectLst/>
                <a:latin typeface="+mn-lt"/>
              </a:rPr>
              <a:t>Genderbread</a:t>
            </a:r>
            <a:r>
              <a:rPr lang="en-GB" sz="1100" b="0" i="0" dirty="0">
                <a:solidFill>
                  <a:srgbClr val="030303"/>
                </a:solidFill>
                <a:effectLst/>
                <a:latin typeface="+mn-lt"/>
              </a:rPr>
              <a:t> Cookie is </a:t>
            </a:r>
            <a:r>
              <a:rPr lang="en-GB" sz="1100" b="0" i="0" dirty="0" err="1">
                <a:solidFill>
                  <a:srgbClr val="030303"/>
                </a:solidFill>
                <a:effectLst/>
                <a:latin typeface="+mn-lt"/>
              </a:rPr>
              <a:t>thé</a:t>
            </a:r>
            <a:r>
              <a:rPr lang="en-GB" sz="1100" b="0" i="0" dirty="0">
                <a:solidFill>
                  <a:srgbClr val="030303"/>
                </a:solidFill>
                <a:effectLst/>
                <a:latin typeface="+mn-lt"/>
              </a:rPr>
              <a:t> international standard to explain the complexity of gender and sexuality.</a:t>
            </a:r>
            <a:endParaRPr lang="en-GB" sz="1100" b="1" dirty="0">
              <a:latin typeface="+mn-lt"/>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11</a:t>
            </a:fld>
            <a:endParaRPr lang="en-GB"/>
          </a:p>
        </p:txBody>
      </p:sp>
    </p:spTree>
    <p:extLst>
      <p:ext uri="{BB962C8B-B14F-4D97-AF65-F5344CB8AC3E}">
        <p14:creationId xmlns:p14="http://schemas.microsoft.com/office/powerpoint/2010/main" val="3445697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cs typeface="Arial" panose="020B0604020202020204" pitchFamily="34" charset="0"/>
              </a:rPr>
              <a:t>Play You Tube video – Laurens story (5 </a:t>
            </a:r>
            <a:r>
              <a:rPr lang="en-GB" sz="1100" dirty="0" err="1">
                <a:cs typeface="Arial" panose="020B0604020202020204" pitchFamily="34" charset="0"/>
              </a:rPr>
              <a:t>mins</a:t>
            </a:r>
            <a:r>
              <a:rPr lang="en-GB" sz="1100" dirty="0">
                <a:cs typeface="Arial" panose="020B0604020202020204" pitchFamily="34" charset="0"/>
              </a:rPr>
              <a:t> 22 seconds) </a:t>
            </a:r>
          </a:p>
        </p:txBody>
      </p:sp>
      <p:sp>
        <p:nvSpPr>
          <p:cNvPr id="4" name="Slide Number Placeholder 3"/>
          <p:cNvSpPr>
            <a:spLocks noGrp="1"/>
          </p:cNvSpPr>
          <p:nvPr>
            <p:ph type="sldNum" sz="quarter" idx="10"/>
          </p:nvPr>
        </p:nvSpPr>
        <p:spPr/>
        <p:txBody>
          <a:bodyPr/>
          <a:lstStyle/>
          <a:p>
            <a:fld id="{44E253CD-D23A-4701-BAE6-72638E63D39A}" type="slidenum">
              <a:rPr lang="en-GB" smtClean="0"/>
              <a:t>12</a:t>
            </a:fld>
            <a:endParaRPr lang="en-GB"/>
          </a:p>
        </p:txBody>
      </p:sp>
    </p:spTree>
    <p:extLst>
      <p:ext uri="{BB962C8B-B14F-4D97-AF65-F5344CB8AC3E}">
        <p14:creationId xmlns:p14="http://schemas.microsoft.com/office/powerpoint/2010/main" val="3292984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cs typeface="Arial" panose="020B0604020202020204" pitchFamily="34" charset="0"/>
              </a:rPr>
              <a:t>Language Quiz – students to complete a language quiz in pairs or small groups, discussing terminology, context and appropriateness. Quiz discussion should include coverage of: </a:t>
            </a:r>
          </a:p>
          <a:p>
            <a:r>
              <a:rPr lang="en-GB" sz="1100" dirty="0">
                <a:cs typeface="Arial" panose="020B0604020202020204" pitchFamily="34" charset="0"/>
              </a:rPr>
              <a:t>•	Medical and social models of disability </a:t>
            </a:r>
          </a:p>
          <a:p>
            <a:r>
              <a:rPr lang="en-GB" sz="1100" dirty="0">
                <a:cs typeface="Arial" panose="020B0604020202020204" pitchFamily="34" charset="0"/>
              </a:rPr>
              <a:t>•	Previous legislation discriminating against gay men (origins of homosexuality) </a:t>
            </a:r>
          </a:p>
          <a:p>
            <a:r>
              <a:rPr lang="en-GB" sz="1100" dirty="0">
                <a:cs typeface="Arial" panose="020B0604020202020204" pitchFamily="34" charset="0"/>
              </a:rPr>
              <a:t>•	Gypsy and Traveller culture and stereotypes</a:t>
            </a:r>
          </a:p>
          <a:p>
            <a:r>
              <a:rPr lang="en-GB" sz="1100" dirty="0">
                <a:cs typeface="Arial" panose="020B0604020202020204" pitchFamily="34" charset="0"/>
              </a:rPr>
              <a:t>•	Students’ experiences of contact with different communities </a:t>
            </a:r>
          </a:p>
          <a:p>
            <a:r>
              <a:rPr lang="en-GB" sz="1100" dirty="0">
                <a:cs typeface="Arial" panose="020B0604020202020204" pitchFamily="34" charset="0"/>
              </a:rPr>
              <a:t>•	Concept of vulnerability </a:t>
            </a:r>
          </a:p>
          <a:p>
            <a:r>
              <a:rPr lang="en-GB" sz="1100" dirty="0">
                <a:cs typeface="Arial" panose="020B0604020202020204" pitchFamily="34" charset="0"/>
              </a:rPr>
              <a:t>•	Importance of demographic monitoring</a:t>
            </a:r>
          </a:p>
          <a:p>
            <a:r>
              <a:rPr lang="en-GB" sz="1100" dirty="0">
                <a:cs typeface="Arial" panose="020B0604020202020204" pitchFamily="34" charset="0"/>
              </a:rPr>
              <a:t>•	Examples of unacceptable language </a:t>
            </a:r>
          </a:p>
        </p:txBody>
      </p:sp>
      <p:sp>
        <p:nvSpPr>
          <p:cNvPr id="4" name="Slide Number Placeholder 3"/>
          <p:cNvSpPr>
            <a:spLocks noGrp="1"/>
          </p:cNvSpPr>
          <p:nvPr>
            <p:ph type="sldNum" sz="quarter" idx="10"/>
          </p:nvPr>
        </p:nvSpPr>
        <p:spPr/>
        <p:txBody>
          <a:bodyPr/>
          <a:lstStyle/>
          <a:p>
            <a:fld id="{44E253CD-D23A-4701-BAE6-72638E63D39A}" type="slidenum">
              <a:rPr lang="en-GB" smtClean="0"/>
              <a:t>13</a:t>
            </a:fld>
            <a:endParaRPr lang="en-GB"/>
          </a:p>
        </p:txBody>
      </p:sp>
    </p:spTree>
    <p:extLst>
      <p:ext uri="{BB962C8B-B14F-4D97-AF65-F5344CB8AC3E}">
        <p14:creationId xmlns:p14="http://schemas.microsoft.com/office/powerpoint/2010/main" val="2613708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sz="1100" b="1" dirty="0">
                <a:solidFill>
                  <a:schemeClr val="tx1"/>
                </a:solidFill>
                <a:cs typeface="Arial" panose="020B0604020202020204" pitchFamily="34" charset="0"/>
              </a:rPr>
              <a:t>QTS – what experiences have you had around people with protected characteristics?</a:t>
            </a:r>
          </a:p>
          <a:p>
            <a:pPr defTabSz="947958">
              <a:defRPr/>
            </a:pPr>
            <a:endParaRPr lang="en-GB" sz="1100" dirty="0">
              <a:solidFill>
                <a:schemeClr val="tx1"/>
              </a:solidFill>
              <a:cs typeface="Arial" panose="020B0604020202020204" pitchFamily="34" charset="0"/>
            </a:endParaRPr>
          </a:p>
          <a:p>
            <a:pPr defTabSz="947958">
              <a:defRPr/>
            </a:pPr>
            <a:r>
              <a:rPr lang="en-GB" sz="1100" dirty="0">
                <a:solidFill>
                  <a:schemeClr val="tx1"/>
                </a:solidFill>
                <a:cs typeface="Arial" panose="020B0604020202020204" pitchFamily="34" charset="0"/>
              </a:rPr>
              <a:t>Trainer to lead discussion around experiences of people with Protected Characteristics, including influence of media, to explore concepts of bias and prejudice. Links to hate crime begin to be made (e.g. rise post </a:t>
            </a:r>
            <a:r>
              <a:rPr lang="en-GB" sz="1100" dirty="0" err="1">
                <a:solidFill>
                  <a:schemeClr val="tx1"/>
                </a:solidFill>
                <a:cs typeface="Arial" panose="020B0604020202020204" pitchFamily="34" charset="0"/>
              </a:rPr>
              <a:t>Brexit</a:t>
            </a:r>
            <a:r>
              <a:rPr lang="en-GB" sz="1100" dirty="0">
                <a:solidFill>
                  <a:schemeClr val="tx1"/>
                </a:solidFill>
                <a:cs typeface="Arial" panose="020B0604020202020204" pitchFamily="34" charset="0"/>
              </a:rPr>
              <a:t> and political campaigns). Exploration of the perception of the Police amongst specific communities and how these perceptions are formed. </a:t>
            </a:r>
          </a:p>
          <a:p>
            <a:pPr defTabSz="947958">
              <a:defRPr/>
            </a:pPr>
            <a:endParaRPr lang="en-GB" sz="1100" dirty="0">
              <a:solidFill>
                <a:schemeClr val="tx1"/>
              </a:solidFill>
              <a:cs typeface="Arial" panose="020B0604020202020204" pitchFamily="34" charset="0"/>
            </a:endParaRPr>
          </a:p>
          <a:p>
            <a:pPr defTabSz="947958">
              <a:defRPr/>
            </a:pPr>
            <a:r>
              <a:rPr lang="en-GB" sz="1100" dirty="0">
                <a:solidFill>
                  <a:schemeClr val="tx1"/>
                </a:solidFill>
                <a:cs typeface="Arial" panose="020B0604020202020204" pitchFamily="34" charset="0"/>
              </a:rPr>
              <a:t>1. (How Fair is Wales? 2011)</a:t>
            </a:r>
          </a:p>
          <a:p>
            <a:pPr>
              <a:lnSpc>
                <a:spcPct val="100000"/>
              </a:lnSpc>
            </a:pPr>
            <a:r>
              <a:rPr lang="en-GB" sz="1100" dirty="0">
                <a:solidFill>
                  <a:schemeClr val="tx1"/>
                </a:solidFill>
                <a:cs typeface="Arial" panose="020B0604020202020204" pitchFamily="34" charset="0"/>
              </a:rPr>
              <a:t>3. Disabled people are more likely to be in fear of physical attacks or verbal insults </a:t>
            </a:r>
          </a:p>
          <a:p>
            <a:pPr>
              <a:lnSpc>
                <a:spcPct val="100000"/>
              </a:lnSpc>
            </a:pPr>
            <a:endParaRPr lang="en-GB" sz="1100" dirty="0">
              <a:solidFill>
                <a:schemeClr val="tx1"/>
              </a:solidFill>
              <a:cs typeface="Arial" panose="020B0604020202020204" pitchFamily="34" charset="0"/>
            </a:endParaRPr>
          </a:p>
          <a:p>
            <a:pPr>
              <a:lnSpc>
                <a:spcPct val="100000"/>
              </a:lnSpc>
            </a:pPr>
            <a:endParaRPr lang="en-GB" sz="1100" b="1" dirty="0">
              <a:solidFill>
                <a:schemeClr val="tx1"/>
              </a:solidFill>
              <a:cs typeface="Arial" panose="020B0604020202020204" pitchFamily="34" charset="0"/>
            </a:endParaRPr>
          </a:p>
          <a:p>
            <a:pPr>
              <a:lnSpc>
                <a:spcPct val="100000"/>
              </a:lnSpc>
            </a:pPr>
            <a:r>
              <a:rPr lang="en-GB" sz="1100" b="1" dirty="0">
                <a:solidFill>
                  <a:schemeClr val="tx1"/>
                </a:solidFill>
                <a:cs typeface="Arial" panose="020B0604020202020204" pitchFamily="34" charset="0"/>
              </a:rPr>
              <a:t>Links to Hate Crime – </a:t>
            </a:r>
            <a:r>
              <a:rPr lang="en-GB" sz="1100" dirty="0">
                <a:solidFill>
                  <a:schemeClr val="tx1"/>
                </a:solidFill>
                <a:cs typeface="Arial" panose="020B0604020202020204" pitchFamily="34" charset="0"/>
              </a:rPr>
              <a:t>People experience hostility or violence because of who they are or who people think they are. </a:t>
            </a:r>
          </a:p>
          <a:p>
            <a:pPr>
              <a:lnSpc>
                <a:spcPct val="100000"/>
              </a:lnSpc>
            </a:pPr>
            <a:r>
              <a:rPr lang="en-GB" sz="1100" dirty="0">
                <a:solidFill>
                  <a:schemeClr val="tx1"/>
                </a:solidFill>
                <a:cs typeface="Arial" panose="020B0604020202020204" pitchFamily="34" charset="0"/>
              </a:rPr>
              <a:t>Somebody may be subjected to verbal or physical abuse because they are disabled or because somebody believes that they are of a particular sexual orientation. </a:t>
            </a:r>
          </a:p>
        </p:txBody>
      </p:sp>
      <p:sp>
        <p:nvSpPr>
          <p:cNvPr id="4" name="Slide Number Placeholder 3"/>
          <p:cNvSpPr>
            <a:spLocks noGrp="1"/>
          </p:cNvSpPr>
          <p:nvPr>
            <p:ph type="sldNum" sz="quarter" idx="10"/>
          </p:nvPr>
        </p:nvSpPr>
        <p:spPr/>
        <p:txBody>
          <a:bodyPr/>
          <a:lstStyle/>
          <a:p>
            <a:fld id="{44E253CD-D23A-4701-BAE6-72638E63D39A}" type="slidenum">
              <a:rPr lang="en-GB" smtClean="0"/>
              <a:t>14</a:t>
            </a:fld>
            <a:endParaRPr lang="en-GB" dirty="0"/>
          </a:p>
        </p:txBody>
      </p:sp>
    </p:spTree>
    <p:extLst>
      <p:ext uri="{BB962C8B-B14F-4D97-AF65-F5344CB8AC3E}">
        <p14:creationId xmlns:p14="http://schemas.microsoft.com/office/powerpoint/2010/main" val="1356366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sz="1100" dirty="0">
                <a:solidFill>
                  <a:schemeClr val="tx1"/>
                </a:solidFill>
                <a:cs typeface="Arial" panose="020B0604020202020204" pitchFamily="34" charset="0"/>
              </a:rPr>
              <a:t>Links to hate crime begin to be made (e.g. rise post </a:t>
            </a:r>
            <a:r>
              <a:rPr lang="en-GB" sz="1100" dirty="0" err="1">
                <a:solidFill>
                  <a:schemeClr val="tx1"/>
                </a:solidFill>
                <a:cs typeface="Arial" panose="020B0604020202020204" pitchFamily="34" charset="0"/>
              </a:rPr>
              <a:t>Brexit</a:t>
            </a:r>
            <a:r>
              <a:rPr lang="en-GB" sz="1100" dirty="0">
                <a:solidFill>
                  <a:schemeClr val="tx1"/>
                </a:solidFill>
                <a:cs typeface="Arial" panose="020B0604020202020204" pitchFamily="34" charset="0"/>
              </a:rPr>
              <a:t> and political campaigns). Exploration of the perception of the Police amongst specific communities and how these perceptions are formed. </a:t>
            </a:r>
          </a:p>
          <a:p>
            <a:pPr defTabSz="947958">
              <a:defRPr/>
            </a:pPr>
            <a:endParaRPr lang="en-GB" sz="1100" dirty="0">
              <a:solidFill>
                <a:schemeClr val="tx1"/>
              </a:solidFill>
              <a:cs typeface="Arial" panose="020B0604020202020204" pitchFamily="34" charset="0"/>
            </a:endParaRPr>
          </a:p>
          <a:p>
            <a:pPr defTabSz="947958">
              <a:defRPr/>
            </a:pPr>
            <a:r>
              <a:rPr lang="en-GB" sz="1100" dirty="0">
                <a:solidFill>
                  <a:schemeClr val="tx1"/>
                </a:solidFill>
                <a:cs typeface="Arial" panose="020B0604020202020204" pitchFamily="34" charset="0"/>
              </a:rPr>
              <a:t>The media can influence peoples perceptions and attitudes.</a:t>
            </a:r>
          </a:p>
          <a:p>
            <a:pPr defTabSz="947958">
              <a:defRPr/>
            </a:pPr>
            <a:r>
              <a:rPr lang="en-GB" sz="1100" dirty="0">
                <a:solidFill>
                  <a:schemeClr val="tx1"/>
                </a:solidFill>
                <a:cs typeface="Arial" panose="020B0604020202020204" pitchFamily="34" charset="0"/>
              </a:rPr>
              <a:t>If the media portrays a person or a protected group in a negative way, this can have a major impact on the general public’s perception. </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15</a:t>
            </a:fld>
            <a:endParaRPr lang="en-GB"/>
          </a:p>
        </p:txBody>
      </p:sp>
    </p:spTree>
    <p:extLst>
      <p:ext uri="{BB962C8B-B14F-4D97-AF65-F5344CB8AC3E}">
        <p14:creationId xmlns:p14="http://schemas.microsoft.com/office/powerpoint/2010/main" val="2617111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solidFill>
                  <a:schemeClr val="tx1"/>
                </a:solidFill>
                <a:cs typeface="Arial" panose="020B0604020202020204" pitchFamily="34" charset="0"/>
              </a:rPr>
              <a:t>Following discussion of the above, trainer to facilitate Activity 1: 7 types of discrimination:</a:t>
            </a:r>
          </a:p>
          <a:p>
            <a:pPr>
              <a:lnSpc>
                <a:spcPct val="100000"/>
              </a:lnSpc>
            </a:pPr>
            <a:endParaRPr lang="en-GB" sz="1100" b="1" dirty="0">
              <a:solidFill>
                <a:schemeClr val="tx1"/>
              </a:solidFill>
              <a:cs typeface="Arial" panose="020B0604020202020204" pitchFamily="34" charset="0"/>
            </a:endParaRPr>
          </a:p>
          <a:p>
            <a:pPr>
              <a:lnSpc>
                <a:spcPct val="100000"/>
              </a:lnSpc>
            </a:pPr>
            <a:r>
              <a:rPr lang="en-GB" sz="1100" b="1" dirty="0">
                <a:solidFill>
                  <a:schemeClr val="tx1"/>
                </a:solidFill>
                <a:cs typeface="Arial" panose="020B0604020202020204" pitchFamily="34" charset="0"/>
              </a:rPr>
              <a:t>QTS – What are the 7 types of discrimination? Once recorded on whiteboard then group activity.</a:t>
            </a:r>
          </a:p>
          <a:p>
            <a:pPr>
              <a:lnSpc>
                <a:spcPct val="100000"/>
              </a:lnSpc>
            </a:pPr>
            <a:endParaRPr lang="en-GB" sz="1100" b="1" dirty="0">
              <a:solidFill>
                <a:schemeClr val="tx1"/>
              </a:solidFill>
              <a:cs typeface="Arial" panose="020B0604020202020204" pitchFamily="34" charset="0"/>
            </a:endParaRPr>
          </a:p>
          <a:p>
            <a:pPr>
              <a:lnSpc>
                <a:spcPct val="100000"/>
              </a:lnSpc>
            </a:pPr>
            <a:r>
              <a:rPr lang="en-GB" sz="1100" b="1" dirty="0">
                <a:solidFill>
                  <a:schemeClr val="tx1"/>
                </a:solidFill>
                <a:cs typeface="Arial" panose="020B0604020202020204" pitchFamily="34" charset="0"/>
              </a:rPr>
              <a:t>Direct discrimination: </a:t>
            </a:r>
            <a:r>
              <a:rPr lang="en-GB" sz="1100" dirty="0">
                <a:solidFill>
                  <a:schemeClr val="tx1"/>
                </a:solidFill>
                <a:cs typeface="Arial" panose="020B0604020202020204" pitchFamily="34" charset="0"/>
              </a:rPr>
              <a:t>Direct discrimination occurs when someone is treated less favourably than another person because of a protected characteristic they have or are thought to have or because they associate with someone who has a protected characteristic.</a:t>
            </a:r>
          </a:p>
          <a:p>
            <a:pPr>
              <a:lnSpc>
                <a:spcPct val="100000"/>
              </a:lnSpc>
            </a:pPr>
            <a:endParaRPr lang="en-GB" sz="1100" dirty="0">
              <a:solidFill>
                <a:schemeClr val="tx1"/>
              </a:solidFill>
              <a:cs typeface="Arial" panose="020B0604020202020204" pitchFamily="34" charset="0"/>
            </a:endParaRPr>
          </a:p>
          <a:p>
            <a:pPr>
              <a:lnSpc>
                <a:spcPct val="100000"/>
              </a:lnSpc>
            </a:pPr>
            <a:r>
              <a:rPr lang="en-GB" sz="1100" b="1" dirty="0">
                <a:solidFill>
                  <a:schemeClr val="tx1"/>
                </a:solidFill>
                <a:cs typeface="Arial" panose="020B0604020202020204" pitchFamily="34" charset="0"/>
              </a:rPr>
              <a:t>Indirect discrimination: </a:t>
            </a:r>
            <a:r>
              <a:rPr lang="en-GB" sz="1100" dirty="0">
                <a:solidFill>
                  <a:schemeClr val="tx1"/>
                </a:solidFill>
                <a:cs typeface="Arial" panose="020B0604020202020204" pitchFamily="34" charset="0"/>
              </a:rPr>
              <a:t>Applies to age, race, religion or belief, sex, sexual orientation, marriage and civil partnership, disability and gender reassignment. </a:t>
            </a:r>
          </a:p>
          <a:p>
            <a:pPr>
              <a:lnSpc>
                <a:spcPct val="100000"/>
              </a:lnSpc>
            </a:pPr>
            <a:r>
              <a:rPr lang="en-GB" sz="1100" dirty="0">
                <a:solidFill>
                  <a:schemeClr val="tx1"/>
                </a:solidFill>
                <a:cs typeface="Arial" panose="020B0604020202020204" pitchFamily="34" charset="0"/>
              </a:rPr>
              <a:t>Indirect discrimination can occur when you have a condition, rule, policy or even a practice, that applies to everyone but particularly disadvantages people who share a protected characteristic. Indirect discrimination can be justified if you can show that you acted reasonably i.e. that it is ‘a proportionate means of achieving a legitimate aim’.</a:t>
            </a:r>
          </a:p>
          <a:p>
            <a:pPr>
              <a:lnSpc>
                <a:spcPct val="100000"/>
              </a:lnSpc>
            </a:pPr>
            <a:endParaRPr lang="en-GB" sz="1100" b="1" dirty="0">
              <a:solidFill>
                <a:schemeClr val="tx1"/>
              </a:solidFill>
              <a:cs typeface="Arial" panose="020B0604020202020204" pitchFamily="34" charset="0"/>
            </a:endParaRPr>
          </a:p>
          <a:p>
            <a:pPr defTabSz="947958">
              <a:defRPr/>
            </a:pPr>
            <a:r>
              <a:rPr lang="en-GB" sz="1100" b="1" dirty="0">
                <a:solidFill>
                  <a:schemeClr val="tx1"/>
                </a:solidFill>
                <a:cs typeface="Arial" panose="020B0604020202020204" pitchFamily="34" charset="0"/>
              </a:rPr>
              <a:t>Discrimination by association: </a:t>
            </a:r>
            <a:r>
              <a:rPr lang="en-GB" sz="1100" dirty="0">
                <a:solidFill>
                  <a:schemeClr val="tx1"/>
                </a:solidFill>
                <a:cs typeface="Arial" panose="020B0604020202020204" pitchFamily="34" charset="0"/>
              </a:rPr>
              <a:t>Applies to age, race, religion or belief, sexual orientation, disability, gender reassignment, and sex. This is direct discrimination against someone because they associate with another person who possesses a protected characteristic</a:t>
            </a:r>
          </a:p>
          <a:p>
            <a:pPr defTabSz="947958">
              <a:defRPr/>
            </a:pPr>
            <a:endParaRPr lang="en-GB" sz="1100" dirty="0">
              <a:solidFill>
                <a:schemeClr val="tx1"/>
              </a:solidFill>
              <a:cs typeface="Arial" panose="020B0604020202020204" pitchFamily="34" charset="0"/>
            </a:endParaRPr>
          </a:p>
          <a:p>
            <a:pPr defTabSz="947958">
              <a:defRPr/>
            </a:pPr>
            <a:r>
              <a:rPr lang="en-GB" sz="1100" b="1" dirty="0">
                <a:solidFill>
                  <a:schemeClr val="tx1"/>
                </a:solidFill>
                <a:cs typeface="Arial" panose="020B0604020202020204" pitchFamily="34" charset="0"/>
              </a:rPr>
              <a:t>Discrimination by perception: </a:t>
            </a:r>
            <a:r>
              <a:rPr lang="en-GB" sz="1100" dirty="0">
                <a:solidFill>
                  <a:schemeClr val="tx1"/>
                </a:solidFill>
                <a:cs typeface="Arial" panose="020B0604020202020204" pitchFamily="34" charset="0"/>
              </a:rPr>
              <a:t>Applies to age, race, religion or belief, sexual orientation, disability, gender reassignment, and sex. This is direct discrimination against an individual because others think they possess a particular protected characteristic. It applies even if the person does not actually possess that characteristic. </a:t>
            </a:r>
          </a:p>
          <a:p>
            <a:pPr>
              <a:lnSpc>
                <a:spcPct val="100000"/>
              </a:lnSpc>
            </a:pPr>
            <a:endParaRPr lang="en-GB" sz="1100" dirty="0">
              <a:solidFill>
                <a:schemeClr val="tx1"/>
              </a:solidFill>
              <a:cs typeface="Arial" panose="020B0604020202020204" pitchFamily="34" charset="0"/>
            </a:endParaRPr>
          </a:p>
          <a:p>
            <a:pPr>
              <a:lnSpc>
                <a:spcPct val="100000"/>
              </a:lnSpc>
            </a:pPr>
            <a:r>
              <a:rPr lang="en-GB" sz="1100" b="1" dirty="0">
                <a:solidFill>
                  <a:schemeClr val="tx1"/>
                </a:solidFill>
                <a:cs typeface="Arial" panose="020B0604020202020204" pitchFamily="34" charset="0"/>
              </a:rPr>
              <a:t>Harassment: </a:t>
            </a:r>
            <a:r>
              <a:rPr lang="en-GB" sz="1100" dirty="0">
                <a:solidFill>
                  <a:schemeClr val="tx1"/>
                </a:solidFill>
                <a:cs typeface="Arial" panose="020B0604020202020204" pitchFamily="34" charset="0"/>
              </a:rPr>
              <a:t>Harassment is “unwanted conduct related to a relevant protected characteristic, which has the purpose or effect of violating an individual’s dignity or creating an intimidating, hostile, degrading, humiliating or offensive environment for that individual”. Harassment applies to all protected characteristics except for pregnancy and maternity and marriage and civil partnership.</a:t>
            </a:r>
          </a:p>
          <a:p>
            <a:pPr>
              <a:lnSpc>
                <a:spcPct val="100000"/>
              </a:lnSpc>
            </a:pPr>
            <a:endParaRPr lang="en-GB" sz="1100" dirty="0">
              <a:solidFill>
                <a:schemeClr val="tx1"/>
              </a:solidFill>
              <a:cs typeface="Arial" panose="020B0604020202020204" pitchFamily="34" charset="0"/>
            </a:endParaRPr>
          </a:p>
          <a:p>
            <a:pPr>
              <a:lnSpc>
                <a:spcPct val="100000"/>
              </a:lnSpc>
            </a:pPr>
            <a:r>
              <a:rPr lang="en-GB" sz="1100" b="1" dirty="0">
                <a:solidFill>
                  <a:schemeClr val="tx1"/>
                </a:solidFill>
                <a:cs typeface="Arial" panose="020B0604020202020204" pitchFamily="34" charset="0"/>
              </a:rPr>
              <a:t>Failure to make adjustments for a disabled person:</a:t>
            </a:r>
            <a:endParaRPr lang="en-GB" sz="1100" dirty="0">
              <a:solidFill>
                <a:schemeClr val="tx1"/>
              </a:solidFill>
              <a:cs typeface="Arial" panose="020B0604020202020204" pitchFamily="34" charset="0"/>
            </a:endParaRPr>
          </a:p>
          <a:p>
            <a:pPr>
              <a:lnSpc>
                <a:spcPct val="100000"/>
              </a:lnSpc>
            </a:pPr>
            <a:endParaRPr lang="en-GB" sz="1100" b="1" dirty="0">
              <a:solidFill>
                <a:schemeClr val="tx1"/>
              </a:solidFill>
              <a:cs typeface="Arial" panose="020B0604020202020204" pitchFamily="34" charset="0"/>
            </a:endParaRPr>
          </a:p>
          <a:p>
            <a:pPr>
              <a:lnSpc>
                <a:spcPct val="100000"/>
              </a:lnSpc>
            </a:pPr>
            <a:r>
              <a:rPr lang="en-GB" sz="1100" b="1" dirty="0">
                <a:solidFill>
                  <a:schemeClr val="tx1"/>
                </a:solidFill>
                <a:cs typeface="Arial" panose="020B0604020202020204" pitchFamily="34" charset="0"/>
              </a:rPr>
              <a:t>Victimisation: </a:t>
            </a:r>
            <a:r>
              <a:rPr lang="en-GB" sz="1100" dirty="0">
                <a:solidFill>
                  <a:schemeClr val="tx1"/>
                </a:solidFill>
                <a:cs typeface="Arial" panose="020B0604020202020204" pitchFamily="34" charset="0"/>
              </a:rPr>
              <a:t>Victimisation occurs when an employee is treated badly because they have made or supported a complaint or raised a grievance under the Equality Act; or because they are suspected of doing so. </a:t>
            </a:r>
          </a:p>
          <a:p>
            <a:pPr>
              <a:lnSpc>
                <a:spcPct val="100000"/>
              </a:lnSpc>
            </a:pPr>
            <a:endParaRPr lang="en-GB" sz="1100" dirty="0">
              <a:solidFill>
                <a:schemeClr val="tx1"/>
              </a:solidFill>
              <a:cs typeface="Arial" panose="020B0604020202020204" pitchFamily="34" charset="0"/>
            </a:endParaRPr>
          </a:p>
          <a:p>
            <a:pPr>
              <a:lnSpc>
                <a:spcPct val="100000"/>
              </a:lnSpc>
            </a:pPr>
            <a:endParaRPr lang="en-GB" sz="1100" dirty="0">
              <a:solidFill>
                <a:schemeClr val="tx1"/>
              </a:solidFill>
              <a:cs typeface="Arial" panose="020B0604020202020204" pitchFamily="34" charset="0"/>
            </a:endParaRPr>
          </a:p>
          <a:p>
            <a:pPr defTabSz="947958">
              <a:defRPr/>
            </a:pPr>
            <a:r>
              <a:rPr lang="en-GB" sz="1100" b="1" dirty="0">
                <a:solidFill>
                  <a:schemeClr val="tx1"/>
                </a:solidFill>
                <a:cs typeface="Arial" panose="020B0604020202020204" pitchFamily="34" charset="0"/>
              </a:rPr>
              <a:t>*** Harassment of others: </a:t>
            </a:r>
            <a:r>
              <a:rPr lang="en-GB" sz="1100" dirty="0">
                <a:solidFill>
                  <a:schemeClr val="tx1"/>
                </a:solidFill>
                <a:cs typeface="Arial" panose="020B0604020202020204" pitchFamily="34" charset="0"/>
              </a:rPr>
              <a:t>Applies to age, disability, gender reassignment, race, religion or belief, sex, and sexual orientation.  The Equality Act makes you potentially liable for harassment of your others. You may be liable when you are aware that harassment has taken place, and have not taken reasonable steps to prevent it from happening again. </a:t>
            </a:r>
          </a:p>
          <a:p>
            <a:endParaRPr lang="en-GB" sz="1100" b="1" dirty="0">
              <a:solidFill>
                <a:schemeClr val="tx1"/>
              </a:solidFill>
            </a:endParaRPr>
          </a:p>
          <a:p>
            <a:r>
              <a:rPr lang="en-GB" sz="1100" b="1" dirty="0">
                <a:solidFill>
                  <a:schemeClr val="tx1"/>
                </a:solidFill>
              </a:rPr>
              <a:t>***Gwent Trainers to distribute/email to students their ‘Anti –Racist </a:t>
            </a:r>
            <a:r>
              <a:rPr lang="en-GB" sz="1100" b="1" dirty="0" err="1">
                <a:solidFill>
                  <a:schemeClr val="tx1"/>
                </a:solidFill>
              </a:rPr>
              <a:t>Wales’</a:t>
            </a:r>
            <a:r>
              <a:rPr lang="en-GB" sz="1100" b="1" dirty="0">
                <a:solidFill>
                  <a:schemeClr val="tx1"/>
                </a:solidFill>
              </a:rPr>
              <a:t> handout as specified by their Chief Officers**** </a:t>
            </a:r>
          </a:p>
        </p:txBody>
      </p:sp>
      <p:sp>
        <p:nvSpPr>
          <p:cNvPr id="4" name="Slide Number Placeholder 3"/>
          <p:cNvSpPr>
            <a:spLocks noGrp="1"/>
          </p:cNvSpPr>
          <p:nvPr>
            <p:ph type="sldNum" sz="quarter" idx="10"/>
          </p:nvPr>
        </p:nvSpPr>
        <p:spPr/>
        <p:txBody>
          <a:bodyPr/>
          <a:lstStyle/>
          <a:p>
            <a:fld id="{44E253CD-D23A-4701-BAE6-72638E63D39A}" type="slidenum">
              <a:rPr lang="en-GB" smtClean="0"/>
              <a:t>16</a:t>
            </a:fld>
            <a:endParaRPr lang="en-GB"/>
          </a:p>
        </p:txBody>
      </p:sp>
    </p:spTree>
    <p:extLst>
      <p:ext uri="{BB962C8B-B14F-4D97-AF65-F5344CB8AC3E}">
        <p14:creationId xmlns:p14="http://schemas.microsoft.com/office/powerpoint/2010/main" val="33495133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 What does positive action mean to you?</a:t>
            </a:r>
          </a:p>
          <a:p>
            <a:endParaRPr lang="en-GB" sz="1100" dirty="0"/>
          </a:p>
          <a:p>
            <a:r>
              <a:rPr lang="en-GB" sz="1100" dirty="0"/>
              <a:t>This is the process of increasing the number of employees from certain groups in a company or business that are known to have been disadvantaged in the past. </a:t>
            </a:r>
          </a:p>
          <a:p>
            <a:r>
              <a:rPr lang="en-GB" sz="1100" dirty="0"/>
              <a:t>Positive action is lawful but positive discrimination is not. Employers are guilty of positive discrimination if they hire or seek an individual based purely on their protected characteristics rather than experience or qualifications. </a:t>
            </a:r>
          </a:p>
        </p:txBody>
      </p:sp>
      <p:sp>
        <p:nvSpPr>
          <p:cNvPr id="4" name="Slide Number Placeholder 3"/>
          <p:cNvSpPr>
            <a:spLocks noGrp="1"/>
          </p:cNvSpPr>
          <p:nvPr>
            <p:ph type="sldNum" sz="quarter" idx="10"/>
          </p:nvPr>
        </p:nvSpPr>
        <p:spPr/>
        <p:txBody>
          <a:bodyPr/>
          <a:lstStyle/>
          <a:p>
            <a:fld id="{44E253CD-D23A-4701-BAE6-72638E63D39A}" type="slidenum">
              <a:rPr lang="en-GB" smtClean="0"/>
              <a:t>17</a:t>
            </a:fld>
            <a:endParaRPr lang="en-GB"/>
          </a:p>
        </p:txBody>
      </p:sp>
    </p:spTree>
    <p:extLst>
      <p:ext uri="{BB962C8B-B14F-4D97-AF65-F5344CB8AC3E}">
        <p14:creationId xmlns:p14="http://schemas.microsoft.com/office/powerpoint/2010/main" val="8567307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p>
          <a:p>
            <a:r>
              <a:rPr lang="en-GB" sz="1100" b="1" u="sng" dirty="0"/>
              <a:t>Section 158 Equality Act 2010</a:t>
            </a:r>
          </a:p>
          <a:p>
            <a:r>
              <a:rPr lang="en-GB" sz="1100" dirty="0"/>
              <a:t>The employer can encourage people from disadvantaged groups to apply for work and can provide training to equip them for that particular work. </a:t>
            </a:r>
          </a:p>
          <a:p>
            <a:r>
              <a:rPr lang="en-GB" sz="1100" dirty="0"/>
              <a:t>The decision on whom to select must be made on merit alone, except in circumstances where candidates are as qualified as each other and S159 applies. </a:t>
            </a:r>
          </a:p>
          <a:p>
            <a:endParaRPr lang="en-GB" sz="1100" b="1" dirty="0"/>
          </a:p>
          <a:p>
            <a:r>
              <a:rPr lang="en-GB" sz="1100" b="1" u="sng" dirty="0"/>
              <a:t>Section 159 Equality Act 2010</a:t>
            </a:r>
          </a:p>
          <a:p>
            <a:r>
              <a:rPr lang="en-GB" sz="1100" dirty="0"/>
              <a:t>Allows an employer to treat an applicant or employee with a protected characteristic (</a:t>
            </a:r>
            <a:r>
              <a:rPr lang="en-GB" sz="1100" dirty="0" err="1"/>
              <a:t>e.g.race</a:t>
            </a:r>
            <a:r>
              <a:rPr lang="en-GB" sz="1100" dirty="0"/>
              <a:t>, sex, age) more favourably in connection with recruitment or promotion than someone without that characteristic who is as qualified for the role. The employer must reasonably think that people with the protected characteristic suffer a disadvantage or are under represented in that particular area. Employers should not have a policy of treating people who share a characteristic more favourably. They should decide whether or not to take positive action on a case by case basis. </a:t>
            </a:r>
          </a:p>
        </p:txBody>
      </p:sp>
      <p:sp>
        <p:nvSpPr>
          <p:cNvPr id="4" name="Slide Number Placeholder 3"/>
          <p:cNvSpPr>
            <a:spLocks noGrp="1"/>
          </p:cNvSpPr>
          <p:nvPr>
            <p:ph type="sldNum" sz="quarter" idx="10"/>
          </p:nvPr>
        </p:nvSpPr>
        <p:spPr/>
        <p:txBody>
          <a:bodyPr/>
          <a:lstStyle/>
          <a:p>
            <a:fld id="{44E253CD-D23A-4701-BAE6-72638E63D39A}" type="slidenum">
              <a:rPr lang="en-GB" smtClean="0"/>
              <a:t>18</a:t>
            </a:fld>
            <a:endParaRPr lang="en-GB"/>
          </a:p>
        </p:txBody>
      </p:sp>
    </p:spTree>
    <p:extLst>
      <p:ext uri="{BB962C8B-B14F-4D97-AF65-F5344CB8AC3E}">
        <p14:creationId xmlns:p14="http://schemas.microsoft.com/office/powerpoint/2010/main" val="38578213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Examples of barriers experienced by particular groups / communities. </a:t>
            </a:r>
          </a:p>
        </p:txBody>
      </p:sp>
      <p:sp>
        <p:nvSpPr>
          <p:cNvPr id="4" name="Slide Number Placeholder 3"/>
          <p:cNvSpPr>
            <a:spLocks noGrp="1"/>
          </p:cNvSpPr>
          <p:nvPr>
            <p:ph type="sldNum" sz="quarter" idx="10"/>
          </p:nvPr>
        </p:nvSpPr>
        <p:spPr/>
        <p:txBody>
          <a:bodyPr/>
          <a:lstStyle/>
          <a:p>
            <a:fld id="{44E253CD-D23A-4701-BAE6-72638E63D39A}" type="slidenum">
              <a:rPr lang="en-GB" smtClean="0"/>
              <a:t>19</a:t>
            </a:fld>
            <a:endParaRPr lang="en-GB"/>
          </a:p>
        </p:txBody>
      </p:sp>
    </p:spTree>
    <p:extLst>
      <p:ext uri="{BB962C8B-B14F-4D97-AF65-F5344CB8AC3E}">
        <p14:creationId xmlns:p14="http://schemas.microsoft.com/office/powerpoint/2010/main" val="1900578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20</a:t>
            </a:fld>
            <a:endParaRPr lang="en-GB"/>
          </a:p>
        </p:txBody>
      </p:sp>
    </p:spTree>
    <p:extLst>
      <p:ext uri="{BB962C8B-B14F-4D97-AF65-F5344CB8AC3E}">
        <p14:creationId xmlns:p14="http://schemas.microsoft.com/office/powerpoint/2010/main" val="30513127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cs typeface="Arial" panose="020B0604020202020204" pitchFamily="34" charset="0"/>
              </a:rPr>
              <a:t>Students to guess the answer.  </a:t>
            </a:r>
            <a:br>
              <a:rPr lang="en-GB" sz="1100" dirty="0">
                <a:cs typeface="Arial" panose="020B0604020202020204" pitchFamily="34" charset="0"/>
              </a:rPr>
            </a:br>
            <a:br>
              <a:rPr lang="en-GB" sz="1100" dirty="0">
                <a:cs typeface="Arial" panose="020B0604020202020204" pitchFamily="34" charset="0"/>
              </a:rPr>
            </a:br>
            <a:r>
              <a:rPr lang="en-GB" sz="1100" dirty="0">
                <a:cs typeface="Arial" panose="020B0604020202020204" pitchFamily="34" charset="0"/>
              </a:rPr>
              <a:t>Discuss.</a:t>
            </a:r>
          </a:p>
          <a:p>
            <a:endParaRPr lang="en-GB" sz="1100" dirty="0">
              <a:cs typeface="Arial" panose="020B0604020202020204" pitchFamily="34" charset="0"/>
            </a:endParaRPr>
          </a:p>
          <a:p>
            <a:r>
              <a:rPr lang="en-GB" sz="1100" b="1" dirty="0">
                <a:cs typeface="Arial" panose="020B0604020202020204" pitchFamily="34" charset="0"/>
              </a:rPr>
              <a:t>A Class that turned around Kids’ Assumptions of Gender Roles (2min02secs) – Added Value</a:t>
            </a:r>
            <a:br>
              <a:rPr lang="en-GB" sz="1100" b="1" dirty="0">
                <a:cs typeface="Arial" panose="020B0604020202020204" pitchFamily="34" charset="0"/>
              </a:rPr>
            </a:br>
            <a:endParaRPr lang="en-GB" sz="1100" b="1" dirty="0">
              <a:cs typeface="Arial" panose="020B0604020202020204" pitchFamily="34" charset="0"/>
            </a:endParaRPr>
          </a:p>
          <a:p>
            <a:r>
              <a:rPr lang="en-GB" sz="1100" dirty="0">
                <a:cs typeface="Arial" panose="020B0604020202020204" pitchFamily="34" charset="0"/>
              </a:rPr>
              <a:t>Have you heard of unconscious bias? </a:t>
            </a:r>
            <a:br>
              <a:rPr lang="en-GB" sz="1100" dirty="0">
                <a:cs typeface="Arial" panose="020B0604020202020204" pitchFamily="34" charset="0"/>
              </a:rPr>
            </a:br>
            <a:br>
              <a:rPr lang="en-GB" sz="1100" dirty="0">
                <a:cs typeface="Arial" panose="020B0604020202020204" pitchFamily="34" charset="0"/>
              </a:rPr>
            </a:br>
            <a:r>
              <a:rPr lang="en-GB" sz="1100" dirty="0">
                <a:hlinkClick r:id="rId3"/>
              </a:rPr>
              <a:t>https://youtu.be/G3Aweo-74kY</a:t>
            </a:r>
            <a:endParaRPr lang="en-GB" sz="1100" b="1" dirty="0">
              <a:cs typeface="Arial" panose="020B0604020202020204" pitchFamily="34" charset="0"/>
            </a:endParaRPr>
          </a:p>
          <a:p>
            <a:endParaRPr lang="en-GB" sz="1100" dirty="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21</a:t>
            </a:fld>
            <a:endParaRPr lang="en-GB"/>
          </a:p>
        </p:txBody>
      </p:sp>
    </p:spTree>
    <p:extLst>
      <p:ext uri="{BB962C8B-B14F-4D97-AF65-F5344CB8AC3E}">
        <p14:creationId xmlns:p14="http://schemas.microsoft.com/office/powerpoint/2010/main" val="7435479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cs typeface="Arial" panose="020B0604020202020204" pitchFamily="34" charset="0"/>
              </a:rPr>
              <a:t>QTS – What does unconscious bias mean to you?</a:t>
            </a:r>
          </a:p>
          <a:p>
            <a:endParaRPr lang="en-GB" sz="1100" dirty="0">
              <a:cs typeface="Arial" panose="020B0604020202020204" pitchFamily="34" charset="0"/>
            </a:endParaRPr>
          </a:p>
          <a:p>
            <a:r>
              <a:rPr lang="en-GB" sz="1100" dirty="0">
                <a:cs typeface="Arial" panose="020B0604020202020204" pitchFamily="34" charset="0"/>
              </a:rPr>
              <a:t>Our brains are hard wired to rapidly categorise people instinctively, and we use the most obvious and visible categories to do this: age, body weight, physical attractiveness, skin colour, gender and disability. </a:t>
            </a:r>
          </a:p>
          <a:p>
            <a:endParaRPr lang="en-GB" sz="1100" dirty="0">
              <a:cs typeface="Arial" panose="020B0604020202020204" pitchFamily="34" charset="0"/>
            </a:endParaRPr>
          </a:p>
          <a:p>
            <a:r>
              <a:rPr lang="en-GB" sz="1100" dirty="0">
                <a:cs typeface="Arial" panose="020B0604020202020204" pitchFamily="34" charset="0"/>
              </a:rPr>
              <a:t>But we use many other less visible dimensions such as; accent, social background, sexual orientation, nationality, religion, education, and even job title or organisational department. </a:t>
            </a:r>
          </a:p>
          <a:p>
            <a:endParaRPr lang="en-GB" sz="1100" dirty="0">
              <a:cs typeface="Arial" panose="020B0604020202020204" pitchFamily="34" charset="0"/>
            </a:endParaRPr>
          </a:p>
          <a:p>
            <a:r>
              <a:rPr lang="en-GB" sz="1100" dirty="0">
                <a:cs typeface="Arial" panose="020B0604020202020204" pitchFamily="34" charset="0"/>
              </a:rPr>
              <a:t>These categories automatically assign a whole suite of unconscious characteristics, good and bad, to anyone categorised as being from that group. </a:t>
            </a:r>
          </a:p>
          <a:p>
            <a:endParaRPr lang="en-GB" sz="1100" dirty="0">
              <a:cs typeface="Arial" panose="020B0604020202020204" pitchFamily="34" charset="0"/>
            </a:endParaRPr>
          </a:p>
          <a:p>
            <a:r>
              <a:rPr lang="en-GB" sz="1100" dirty="0">
                <a:cs typeface="Arial" panose="020B0604020202020204" pitchFamily="34" charset="0"/>
              </a:rPr>
              <a:t>They are automatic and unconscious biases over which we have little control, and they influence everyone, no matter how unbiased we think we may be.</a:t>
            </a:r>
          </a:p>
          <a:p>
            <a:endParaRPr lang="en-GB" sz="1100" dirty="0">
              <a:cs typeface="Arial" panose="020B0604020202020204" pitchFamily="34" charset="0"/>
            </a:endParaRPr>
          </a:p>
          <a:p>
            <a:pPr algn="r"/>
            <a:r>
              <a:rPr lang="en-GB" sz="1100" dirty="0">
                <a:cs typeface="Arial" panose="020B0604020202020204" pitchFamily="34" charset="0"/>
              </a:rPr>
              <a:t>(Shire Professional Chartered Psychologists)</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22</a:t>
            </a:fld>
            <a:endParaRPr lang="en-GB"/>
          </a:p>
        </p:txBody>
      </p:sp>
    </p:spTree>
    <p:extLst>
      <p:ext uri="{BB962C8B-B14F-4D97-AF65-F5344CB8AC3E}">
        <p14:creationId xmlns:p14="http://schemas.microsoft.com/office/powerpoint/2010/main" val="31445589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sz="1100" dirty="0"/>
              <a:t>Bias Blind Spot – Experts tell us that our unconscious mind makes a majority of our decisions. It creates “blind spots” as unconscious biases can narrow your vision and potentially influence your behaviours</a:t>
            </a:r>
            <a:r>
              <a:rPr lang="en-GB" sz="1100" b="1" dirty="0"/>
              <a:t>. </a:t>
            </a:r>
          </a:p>
        </p:txBody>
      </p:sp>
      <p:sp>
        <p:nvSpPr>
          <p:cNvPr id="4" name="Slide Number Placeholder 3"/>
          <p:cNvSpPr>
            <a:spLocks noGrp="1"/>
          </p:cNvSpPr>
          <p:nvPr>
            <p:ph type="sldNum" sz="quarter" idx="10"/>
          </p:nvPr>
        </p:nvSpPr>
        <p:spPr/>
        <p:txBody>
          <a:bodyPr/>
          <a:lstStyle/>
          <a:p>
            <a:fld id="{44E253CD-D23A-4701-BAE6-72638E63D39A}" type="slidenum">
              <a:rPr lang="en-GB" smtClean="0"/>
              <a:t>23</a:t>
            </a:fld>
            <a:endParaRPr lang="en-GB"/>
          </a:p>
        </p:txBody>
      </p:sp>
    </p:spTree>
    <p:extLst>
      <p:ext uri="{BB962C8B-B14F-4D97-AF65-F5344CB8AC3E}">
        <p14:creationId xmlns:p14="http://schemas.microsoft.com/office/powerpoint/2010/main" val="14452853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Affinity Bias</a:t>
            </a:r>
          </a:p>
          <a:p>
            <a:r>
              <a:rPr lang="en-GB" sz="1100" dirty="0"/>
              <a:t>When we treat someone more favourably, just because they are similar to us or those we like, this is known as affinity bias. It is an unspoken preference for people who share attributes or perspectives with ourselves or someone we know. </a:t>
            </a:r>
            <a:r>
              <a:rPr lang="en-GB" sz="1100" dirty="0" err="1"/>
              <a:t>Dr.</a:t>
            </a:r>
            <a:r>
              <a:rPr lang="en-GB" sz="1100" dirty="0"/>
              <a:t> Hellen Turnbull, a global TEDx speaker, throws light upon this. She explains how she recognized her own affinity bias when she noticed the captain of her commercial plane is a woman.</a:t>
            </a:r>
          </a:p>
          <a:p>
            <a:endParaRPr lang="en-GB" sz="1100" dirty="0"/>
          </a:p>
          <a:p>
            <a:r>
              <a:rPr lang="en-GB" sz="1100" dirty="0"/>
              <a:t>She unconsciously felt that her pilot was supposed to be a man. Picture this: she specializes in human resources and is aware of unconscious biases, but she unconsciously expected her pilot to be a senior, tall, gentleman with a few grey hairs who is maybe ex-military.  </a:t>
            </a:r>
          </a:p>
          <a:p>
            <a:br>
              <a:rPr lang="en-GB" sz="1100" dirty="0"/>
            </a:br>
            <a:endParaRPr lang="en-GB" sz="1100" dirty="0"/>
          </a:p>
          <a:p>
            <a:r>
              <a:rPr lang="en-GB" sz="1100" b="1" dirty="0"/>
              <a:t>Perception Bias</a:t>
            </a:r>
          </a:p>
          <a:p>
            <a:r>
              <a:rPr lang="en-GB" sz="1100" dirty="0"/>
              <a:t>When we treat others based on broad assumptions that are often wrong, we are engaging in perception bias. It can include a variety of other biases, such as age, gender, and height. All these biases have similar consequences on organizations, such as rejecting talent and diminishing diversity and inclusion with biased hiring tools and standards.</a:t>
            </a:r>
          </a:p>
          <a:p>
            <a:endParaRPr lang="en-GB" sz="1100" dirty="0"/>
          </a:p>
          <a:p>
            <a:r>
              <a:rPr lang="en-GB" sz="1100" dirty="0"/>
              <a:t>For example: supposedly a team member refuses to invite a </a:t>
            </a:r>
            <a:r>
              <a:rPr lang="en-GB" sz="1100" dirty="0" err="1"/>
              <a:t>coworker</a:t>
            </a:r>
            <a:r>
              <a:rPr lang="en-GB" sz="1100" dirty="0"/>
              <a:t> to an after-work social event as they believe they do not have the same interests as the rest of the group.  </a:t>
            </a:r>
          </a:p>
          <a:p>
            <a:br>
              <a:rPr lang="en-GB" sz="1100" dirty="0"/>
            </a:br>
            <a:endParaRPr lang="en-GB" sz="1100" dirty="0"/>
          </a:p>
          <a:p>
            <a:r>
              <a:rPr lang="en-GB" sz="1100" b="1" dirty="0"/>
              <a:t>Confirmation Bias</a:t>
            </a:r>
          </a:p>
          <a:p>
            <a:r>
              <a:rPr lang="en-GB" sz="1100" dirty="0"/>
              <a:t>The human inclination to seek, favour, and use information that confirms one's pre-existing beliefs is known as confirmation bias. Cherry-picking, my-side bias, or simply insisting on doing whatever it takes to win an argument are all the terms used to describe it. People who approve or disapprove of a certain subject, for example, will not only hunt evidence to justify their viewpoint, and will also interpret media articles to support their previous beliefs.  </a:t>
            </a:r>
          </a:p>
          <a:p>
            <a:br>
              <a:rPr lang="en-GB" sz="1100" dirty="0"/>
            </a:br>
            <a:endParaRPr lang="en-GB" sz="1100" dirty="0"/>
          </a:p>
          <a:p>
            <a:r>
              <a:rPr lang="en-GB" sz="1100" b="1" dirty="0"/>
              <a:t>Halo effect</a:t>
            </a:r>
          </a:p>
          <a:p>
            <a:r>
              <a:rPr lang="en-GB" sz="1100" dirty="0"/>
              <a:t>The Halo effect is a cognitive bias in which a person's positive single attribute or character influences our assessment of irrelevant factors. For example, some employees are always perceived in a more positive light regardless of what they do because they have a closer relationship with their manager than others. Or, a </a:t>
            </a:r>
            <a:r>
              <a:rPr lang="en-GB" sz="1100" dirty="0" err="1"/>
              <a:t>coworker</a:t>
            </a:r>
            <a:r>
              <a:rPr lang="en-GB" sz="1100" dirty="0"/>
              <a:t> in a suit may be perceived as more capable than a </a:t>
            </a:r>
            <a:r>
              <a:rPr lang="en-GB" sz="1100" dirty="0" err="1"/>
              <a:t>coworker</a:t>
            </a:r>
            <a:r>
              <a:rPr lang="en-GB" sz="1100" dirty="0"/>
              <a:t> in a t-shirt. This can cause animosity among individuals who do not receive the same rewards, projects, assignments, or other perks as favoured employees.</a:t>
            </a:r>
          </a:p>
          <a:p>
            <a:endParaRPr lang="en-GB" sz="1100" dirty="0"/>
          </a:p>
          <a:p>
            <a:br>
              <a:rPr lang="en-GB" sz="1100" b="1" dirty="0"/>
            </a:br>
            <a:r>
              <a:rPr lang="en-GB" sz="1100" b="1" dirty="0"/>
              <a:t>Gender biases</a:t>
            </a:r>
          </a:p>
          <a:p>
            <a:r>
              <a:rPr lang="en-GB" sz="1100" dirty="0"/>
              <a:t>Similar to the Halo effect, gender bias is the tendency to favour one gender over another. These attributed behaviours have an impact on how a person perceives and interacts with others.  </a:t>
            </a:r>
          </a:p>
          <a:p>
            <a:endParaRPr lang="en-GB" sz="1100" dirty="0"/>
          </a:p>
          <a:p>
            <a:r>
              <a:rPr lang="en-GB" sz="1100" dirty="0"/>
              <a:t>As per a survey by Head start, 42% of women have encountered workplace discrimination because of their gender in the USA. Women make up only 5.8% of Fortune 500 CEOs and less than 15% of corporate executives at Fortune 500 organizations. Gender bias also goes both ways - specifically, the significantly low presence of men in HR.  </a:t>
            </a:r>
          </a:p>
          <a:p>
            <a:br>
              <a:rPr lang="en-GB" sz="1100" dirty="0"/>
            </a:br>
            <a:endParaRPr lang="en-GB" sz="1100" dirty="0"/>
          </a:p>
          <a:p>
            <a:r>
              <a:rPr lang="en-GB" sz="1100" b="1" dirty="0"/>
              <a:t>Beauty Biases</a:t>
            </a:r>
          </a:p>
          <a:p>
            <a:r>
              <a:rPr lang="en-GB" sz="1100" dirty="0"/>
              <a:t>In a broader sense, the beauty bias refers to the preferential treatment that employees receive when they are perceived more attractive, whether consciously or unconsciously. A few people, much alone employers, admit to preferring to work with employees based on their greater levels of attractiveness.</a:t>
            </a:r>
          </a:p>
        </p:txBody>
      </p:sp>
      <p:sp>
        <p:nvSpPr>
          <p:cNvPr id="4" name="Slide Number Placeholder 3"/>
          <p:cNvSpPr>
            <a:spLocks noGrp="1"/>
          </p:cNvSpPr>
          <p:nvPr>
            <p:ph type="sldNum" sz="quarter" idx="10"/>
          </p:nvPr>
        </p:nvSpPr>
        <p:spPr/>
        <p:txBody>
          <a:bodyPr/>
          <a:lstStyle/>
          <a:p>
            <a:fld id="{44E253CD-D23A-4701-BAE6-72638E63D39A}" type="slidenum">
              <a:rPr lang="en-GB" smtClean="0"/>
              <a:t>24</a:t>
            </a:fld>
            <a:endParaRPr lang="en-GB"/>
          </a:p>
        </p:txBody>
      </p:sp>
    </p:spTree>
    <p:extLst>
      <p:ext uri="{BB962C8B-B14F-4D97-AF65-F5344CB8AC3E}">
        <p14:creationId xmlns:p14="http://schemas.microsoft.com/office/powerpoint/2010/main" val="42075633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Before showing images to students ask the class:</a:t>
            </a:r>
            <a:br>
              <a:rPr lang="en-GB" sz="1100" b="1" u="sng"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QTS: What is Micro Aggression?</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A:</a:t>
            </a:r>
            <a:r>
              <a:rPr lang="en-GB" sz="1100" dirty="0">
                <a:latin typeface="Calibri" panose="020F0502020204030204" pitchFamily="34" charset="0"/>
                <a:ea typeface="Calibri" panose="020F0502020204030204" pitchFamily="34" charset="0"/>
                <a:cs typeface="Times New Roman" panose="02020603050405020304" pitchFamily="18" charset="0"/>
              </a:rPr>
              <a:t> Microaggression is a comment or action that negatively targets a marginalized person or group. A microaggression can be intentional or accidental. It is a form of discrimination. People who engage in microaggressions may mean no harm toward the person or group being targeted. They may not even realize that they are making a micro aggressive comment or action. Regardless, microaggressions can be very hurtful to the people who experience them.</a:t>
            </a:r>
            <a:br>
              <a:rPr lang="en-GB" sz="1100" dirty="0">
                <a:latin typeface="Calibri" panose="020F0502020204030204" pitchFamily="34" charset="0"/>
                <a:ea typeface="Calibri" panose="020F0502020204030204" pitchFamily="34" charset="0"/>
                <a:cs typeface="Times New Roman" panose="02020603050405020304" pitchFamily="18" charset="0"/>
              </a:rPr>
            </a:b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Researchers define microaggressions as “</a:t>
            </a:r>
            <a:r>
              <a:rPr lang="en-GB" sz="1100" i="1" dirty="0">
                <a:latin typeface="Calibri" panose="020F0502020204030204" pitchFamily="34" charset="0"/>
                <a:ea typeface="Calibri" panose="020F0502020204030204" pitchFamily="34" charset="0"/>
                <a:cs typeface="Times New Roman" panose="02020603050405020304" pitchFamily="18" charset="0"/>
              </a:rPr>
              <a:t>every day, subtle put-downs directed towards a marginalized group which may be verbal or nonverbal and are typically automatic</a:t>
            </a:r>
            <a:r>
              <a:rPr lang="en-GB" sz="1100" dirty="0">
                <a:latin typeface="Calibri" panose="020F0502020204030204" pitchFamily="34" charset="0"/>
                <a:ea typeface="Calibri" panose="020F0502020204030204" pitchFamily="34" charset="0"/>
                <a:cs typeface="Times New Roman" panose="02020603050405020304" pitchFamily="18" charset="0"/>
              </a:rPr>
              <a:t>.”</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Microaggressions may demean a person’s race, gender, sexual orientation, heritage, age, or health status, for example. They convey disparaging messages to people because they belong — or are perceived to belong — to a specific group.</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person sending the message may not realize that it is a microaggression. In some cases, a microaggression can be disguised as a compliment. One example is when a person says how articulate a colleague is or how well they speak English, implying that this is somehow unexpected because of the person’s skin colour or nationality.</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Denying a person’s experience is also a form of microaggression. For instance, saying to a transgender person, “I’m a woman, so I understand what you are going through.”</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In a more specific example, cisgender women may use microaggressions to diminish the experience of transgender women. For example, a cisgender woman may complain that a transgender woman cannot understand what they are experiencing, implying that transgender women are not “real” women.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psychiatrist </a:t>
            </a:r>
            <a:r>
              <a:rPr lang="en-GB" sz="1100" dirty="0" err="1">
                <a:latin typeface="Calibri" panose="020F0502020204030204" pitchFamily="34" charset="0"/>
                <a:ea typeface="Calibri" panose="020F0502020204030204" pitchFamily="34" charset="0"/>
                <a:cs typeface="Times New Roman" panose="02020603050405020304" pitchFamily="18" charset="0"/>
              </a:rPr>
              <a:t>Dr.</a:t>
            </a:r>
            <a:r>
              <a:rPr lang="en-GB" sz="1100" dirty="0">
                <a:latin typeface="Calibri" panose="020F0502020204030204" pitchFamily="34" charset="0"/>
                <a:ea typeface="Calibri" panose="020F0502020204030204" pitchFamily="34" charset="0"/>
                <a:cs typeface="Times New Roman" panose="02020603050405020304" pitchFamily="18" charset="0"/>
              </a:rPr>
              <a:t> Chester M. Pierce first coined the term in the 1970s to describe subtle insults and put-downs that African Americans experience regularly. Psychologists have since expanded its use to include this behaviour toward any marginalized group.</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A marginalized group includes “individuals, groups, or populations outside of ‘mainstream society,’ living at the margins of those in the centre of power, of cultural dominance, and economical and social welfare.” Marginalization is not something people choose to experience. Instead, it results from exclusion and discrimination by structures of power and the people within them.</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It is usually clear when someone’s behaviour is discriminatory, such as when they use a racial slur. A microaggression, however, may be harder to identify, and the person may not realise that their behaviour is harmful.</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u="sng" dirty="0">
                <a:latin typeface="Calibri" panose="020F0502020204030204" pitchFamily="34" charset="0"/>
                <a:ea typeface="Calibri" panose="020F0502020204030204" pitchFamily="34" charset="0"/>
                <a:cs typeface="Times New Roman" panose="02020603050405020304" pitchFamily="18" charset="0"/>
              </a:rPr>
              <a:t>Types of microaggression</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Verbal:</a:t>
            </a:r>
            <a:r>
              <a:rPr lang="en-GB" sz="1100" dirty="0">
                <a:latin typeface="Calibri" panose="020F0502020204030204" pitchFamily="34" charset="0"/>
                <a:ea typeface="Calibri" panose="020F0502020204030204" pitchFamily="34" charset="0"/>
                <a:cs typeface="Times New Roman" panose="02020603050405020304" pitchFamily="18" charset="0"/>
              </a:rPr>
              <a:t> 		A verbal microaggression is a comment or question that is hurtful or stigmatizing to a marginalized group or person. For example, saying, “You’re so smart for a woman.”</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Behavioural:</a:t>
            </a:r>
            <a:r>
              <a:rPr lang="en-GB" sz="1100" dirty="0">
                <a:latin typeface="Calibri" panose="020F0502020204030204" pitchFamily="34" charset="0"/>
                <a:ea typeface="Calibri" panose="020F0502020204030204" pitchFamily="34" charset="0"/>
                <a:cs typeface="Times New Roman" panose="02020603050405020304" pitchFamily="18" charset="0"/>
              </a:rPr>
              <a:t> 	This involves behaving in a way that is discriminatory or otherwise hurtful to a marginalized person or group. For example, when a waiter or bartender ignores a transgender person and instead serves a cisgender person, someone whose biological sex matches their gender identity.</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Environmental:</a:t>
            </a:r>
            <a:r>
              <a:rPr lang="en-GB" sz="1100" dirty="0">
                <a:latin typeface="Calibri" panose="020F0502020204030204" pitchFamily="34" charset="0"/>
                <a:ea typeface="Calibri" panose="020F0502020204030204" pitchFamily="34" charset="0"/>
                <a:cs typeface="Times New Roman" panose="02020603050405020304" pitchFamily="18" charset="0"/>
              </a:rPr>
              <a:t> An environmental microaggression is when a subtle discrimination occurs within society, for example, when a college campus only has buildings named after white people.</a:t>
            </a:r>
          </a:p>
          <a:p>
            <a:pPr>
              <a:lnSpc>
                <a:spcPct val="107000"/>
              </a:lnSpc>
              <a:spcAft>
                <a:spcPts val="829"/>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u="sng" dirty="0">
                <a:latin typeface="Calibri" panose="020F0502020204030204" pitchFamily="34" charset="0"/>
                <a:ea typeface="Calibri" panose="020F0502020204030204" pitchFamily="34" charset="0"/>
                <a:cs typeface="Times New Roman" panose="02020603050405020304" pitchFamily="18" charset="0"/>
              </a:rPr>
              <a:t>Classifications</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Psychologist </a:t>
            </a:r>
            <a:r>
              <a:rPr lang="en-GB" sz="1100" dirty="0" err="1">
                <a:latin typeface="Calibri" panose="020F0502020204030204" pitchFamily="34" charset="0"/>
                <a:ea typeface="Calibri" panose="020F0502020204030204" pitchFamily="34" charset="0"/>
                <a:cs typeface="Times New Roman" panose="02020603050405020304" pitchFamily="18" charset="0"/>
              </a:rPr>
              <a:t>Dr.</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Derald</a:t>
            </a:r>
            <a:r>
              <a:rPr lang="en-GB" sz="1100" dirty="0">
                <a:latin typeface="Calibri" panose="020F0502020204030204" pitchFamily="34" charset="0"/>
                <a:ea typeface="Calibri" panose="020F0502020204030204" pitchFamily="34" charset="0"/>
                <a:cs typeface="Times New Roman" panose="02020603050405020304" pitchFamily="18" charset="0"/>
              </a:rPr>
              <a:t> Wing Sue and colleagues have defined three classifications of microaggression:</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Micro assaults:</a:t>
            </a:r>
            <a:r>
              <a:rPr lang="en-GB" sz="1100" dirty="0">
                <a:latin typeface="Calibri" panose="020F0502020204030204" pitchFamily="34" charset="0"/>
                <a:ea typeface="Calibri" panose="020F0502020204030204" pitchFamily="34" charset="0"/>
                <a:cs typeface="Times New Roman" panose="02020603050405020304" pitchFamily="18" charset="0"/>
              </a:rPr>
              <a:t> This is when a person intentionally behaves in a discriminatory way while not intending to be offensive. An example is telling a racist joke, then saying, “I was just joking.”</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Microinsults:</a:t>
            </a:r>
            <a:r>
              <a:rPr lang="en-GB" sz="1100" dirty="0">
                <a:latin typeface="Calibri" panose="020F0502020204030204" pitchFamily="34" charset="0"/>
                <a:ea typeface="Calibri" panose="020F0502020204030204" pitchFamily="34" charset="0"/>
                <a:cs typeface="Times New Roman" panose="02020603050405020304" pitchFamily="18" charset="0"/>
              </a:rPr>
              <a:t> This is a comment or action that is unintentionally discriminatory. For example, saying to an Indian doctor, “Your people must be so proud.”</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Microinvalidations:</a:t>
            </a:r>
            <a:r>
              <a:rPr lang="en-GB" sz="1100" dirty="0">
                <a:latin typeface="Calibri" panose="020F0502020204030204" pitchFamily="34" charset="0"/>
                <a:ea typeface="Calibri" panose="020F0502020204030204" pitchFamily="34" charset="0"/>
                <a:cs typeface="Times New Roman" panose="02020603050405020304" pitchFamily="18" charset="0"/>
              </a:rPr>
              <a:t> This is when a person’s comment invalidates or undermines the experiences of a marginalized group. An example would be a white person telling a Black person that “Racism does not exist in today’s society.”</a:t>
            </a:r>
          </a:p>
          <a:p>
            <a:pPr>
              <a:lnSpc>
                <a:spcPct val="107000"/>
              </a:lnSpc>
              <a:spcAft>
                <a:spcPts val="829"/>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QTS:</a:t>
            </a:r>
            <a:r>
              <a:rPr lang="en-GB" sz="1100" dirty="0">
                <a:latin typeface="Calibri" panose="020F0502020204030204" pitchFamily="34" charset="0"/>
                <a:ea typeface="Calibri" panose="020F0502020204030204" pitchFamily="34" charset="0"/>
                <a:cs typeface="Times New Roman" panose="02020603050405020304" pitchFamily="18" charset="0"/>
              </a:rPr>
              <a:t> Has anyone, who is willing to discuss, ever been a victim of Micro-aggression? How has it made you feel? </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If no one wants to come forward the class can be put into groups and discuss how micro-aggression can affect people. Then discuss as a class.</a:t>
            </a:r>
            <a:br>
              <a:rPr lang="en-GB" sz="1100" dirty="0">
                <a:latin typeface="Calibri" panose="020F0502020204030204" pitchFamily="34" charset="0"/>
                <a:ea typeface="Calibri" panose="020F0502020204030204" pitchFamily="34" charset="0"/>
                <a:cs typeface="Times New Roman" panose="02020603050405020304" pitchFamily="18" charset="0"/>
              </a:rPr>
            </a:br>
            <a:endParaRPr lang="en-GB" sz="11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25</a:t>
            </a:fld>
            <a:endParaRPr lang="en-GB"/>
          </a:p>
        </p:txBody>
      </p:sp>
    </p:spTree>
    <p:extLst>
      <p:ext uri="{BB962C8B-B14F-4D97-AF65-F5344CB8AC3E}">
        <p14:creationId xmlns:p14="http://schemas.microsoft.com/office/powerpoint/2010/main" val="4357312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29"/>
              </a:spcAft>
            </a:pPr>
            <a:r>
              <a:rPr lang="en-GB" sz="1100" b="1" u="sng" dirty="0">
                <a:latin typeface="Calibri" panose="020F0502020204030204" pitchFamily="34" charset="0"/>
                <a:ea typeface="Calibri" panose="020F0502020204030204" pitchFamily="34" charset="0"/>
                <a:cs typeface="Times New Roman" panose="02020603050405020304" pitchFamily="18" charset="0"/>
              </a:rPr>
              <a:t>How do microaggressions cause harm?</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Microaggressions can be harmful and stressful to the people who experience them.</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Researchers studying the effects of racial microaggressions on undergraduate college students found that those who experienced them regularly had lower self-esteem. The researchers also discovered that these racist microaggressions were especially harmful in work and educational settings.</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Another study, researchers found that people who experienced ethnic microaggressions had higher levels of depression and trauma. However, the study could not confirm that the microaggressions directly caused the participants’ depression.</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One study that looked at 325 “minority” graduate students found that more than 98% had experienced microaggressions. The results showed that microaggressions caused significant distress and increased the risk of depression, regardless of a person’s social status.</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u="sng" dirty="0">
                <a:latin typeface="Calibri" panose="020F0502020204030204" pitchFamily="34" charset="0"/>
                <a:ea typeface="Calibri" panose="020F0502020204030204" pitchFamily="34" charset="0"/>
                <a:cs typeface="Times New Roman" panose="02020603050405020304" pitchFamily="18" charset="0"/>
              </a:rPr>
              <a:t>What is the link between microaggressions and implicit bias?</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Microaggressions are a subtle form of prejudice. They are comments or behaviours that harm members of marginalized communities. The people who engage in microaggressions are often unaware of the negative impact.</a:t>
            </a:r>
            <a:br>
              <a:rPr lang="en-GB" sz="1100" b="1" dirty="0">
                <a:latin typeface="Calibri" panose="020F0502020204030204" pitchFamily="34" charset="0"/>
                <a:ea typeface="Calibri" panose="020F0502020204030204" pitchFamily="34" charset="0"/>
                <a:cs typeface="Times New Roman" panose="02020603050405020304" pitchFamily="18" charset="0"/>
              </a:rPr>
            </a:b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Implicit bias means “unconscious prejudice in favour of or against one person or group.” Microaggressions are often an expression of implicit bias.</a:t>
            </a:r>
            <a:br>
              <a:rPr lang="en-GB" sz="1100" b="1" dirty="0">
                <a:latin typeface="Calibri" panose="020F0502020204030204" pitchFamily="34" charset="0"/>
                <a:ea typeface="Calibri" panose="020F0502020204030204" pitchFamily="34" charset="0"/>
                <a:cs typeface="Times New Roman" panose="02020603050405020304" pitchFamily="18" charset="0"/>
              </a:rPr>
            </a:b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But if a person understands that their comments or actions are microaggressions and continues to behave in the same way, the prejudice they express is no longer implicit. It is explicit bias.</a:t>
            </a:r>
          </a:p>
        </p:txBody>
      </p:sp>
      <p:sp>
        <p:nvSpPr>
          <p:cNvPr id="4" name="Slide Number Placeholder 3"/>
          <p:cNvSpPr>
            <a:spLocks noGrp="1"/>
          </p:cNvSpPr>
          <p:nvPr>
            <p:ph type="sldNum" sz="quarter" idx="5"/>
          </p:nvPr>
        </p:nvSpPr>
        <p:spPr/>
        <p:txBody>
          <a:bodyPr/>
          <a:lstStyle/>
          <a:p>
            <a:fld id="{44E253CD-D23A-4701-BAE6-72638E63D39A}" type="slidenum">
              <a:rPr lang="en-GB" smtClean="0"/>
              <a:t>26</a:t>
            </a:fld>
            <a:endParaRPr lang="en-GB"/>
          </a:p>
        </p:txBody>
      </p:sp>
    </p:spTree>
    <p:extLst>
      <p:ext uri="{BB962C8B-B14F-4D97-AF65-F5344CB8AC3E}">
        <p14:creationId xmlns:p14="http://schemas.microsoft.com/office/powerpoint/2010/main" val="19941374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Research around the impact of UB on decision making with a focus on people processes</a:t>
            </a:r>
          </a:p>
          <a:p>
            <a:endParaRPr lang="en-GB" sz="1100" dirty="0">
              <a:latin typeface="+mn-lt"/>
            </a:endParaRPr>
          </a:p>
          <a:p>
            <a:endParaRPr lang="en-GB" sz="1100" b="1" dirty="0">
              <a:latin typeface="+mn-lt"/>
            </a:endParaRPr>
          </a:p>
          <a:p>
            <a:r>
              <a:rPr lang="en-GB" sz="1100" b="0" u="sng" dirty="0">
                <a:latin typeface="+mn-lt"/>
              </a:rPr>
              <a:t>Stephen Lawrence Case</a:t>
            </a:r>
          </a:p>
          <a:p>
            <a:r>
              <a:rPr lang="en-GB" sz="1100" b="0" dirty="0">
                <a:latin typeface="+mn-lt"/>
              </a:rPr>
              <a:t>Stephen Lawrence was a black, British teenager from South East London murdered in 1993 whilst waiting for a bus. </a:t>
            </a:r>
          </a:p>
          <a:p>
            <a:r>
              <a:rPr lang="en-GB" sz="1100" b="0" dirty="0">
                <a:latin typeface="+mn-lt"/>
              </a:rPr>
              <a:t>It was suggested during the investigation that Lawrence was killed because he was black</a:t>
            </a:r>
            <a:r>
              <a:rPr lang="en-GB" sz="1100" b="0" baseline="0" dirty="0">
                <a:latin typeface="+mn-lt"/>
              </a:rPr>
              <a:t> and that the handling of the case by the police and the CPS was affected by issues of race. </a:t>
            </a:r>
          </a:p>
          <a:p>
            <a:r>
              <a:rPr lang="en-GB" sz="1100" b="0" baseline="0" dirty="0">
                <a:latin typeface="+mn-lt"/>
              </a:rPr>
              <a:t>1n 1998, a public enquiry headed by Sir William Macpherson examined the original case and concluded that the force was institutionally racist. This is a form of racism expressed in the practice of social and political institutions and is reflected in disparities regarding wealth, income, criminal justice, employment and education amongst other factors. </a:t>
            </a:r>
          </a:p>
          <a:p>
            <a:r>
              <a:rPr lang="en-GB" sz="1100" b="0" baseline="0" dirty="0">
                <a:latin typeface="+mn-lt"/>
              </a:rPr>
              <a:t>Over 25 years on, the Chair of The National Police Chief’s Council Sara Thornton argued that Institutional Racism is not a helpful term and the real problem is unconscious bias. </a:t>
            </a:r>
          </a:p>
          <a:p>
            <a:endParaRPr lang="en-GB" sz="1100" b="0" baseline="0" dirty="0">
              <a:latin typeface="+mn-lt"/>
            </a:endParaRPr>
          </a:p>
          <a:p>
            <a:r>
              <a:rPr lang="en-GB" sz="1100" b="1" u="sng" baseline="0" dirty="0">
                <a:latin typeface="+mn-lt"/>
              </a:rPr>
              <a:t>The Macpherson Report: Twenty-two years on Inquiry 2021</a:t>
            </a:r>
          </a:p>
          <a:p>
            <a:r>
              <a:rPr lang="en-GB" sz="1100" b="0" baseline="0" dirty="0">
                <a:latin typeface="+mn-lt"/>
              </a:rPr>
              <a:t>Policing today is very different from twenty-two years ago. Since the Macpherson report was published there have been important improvements in policing including significant improvements in the policing of racist crimes, in the commitments made to promoting equality and diversity and in good examples of local community policing. But the inquiry has also identified persistent, deep rooted and unjustified racial disparities in key areas including a confidence gap for BME communities, lack of progress on BME recruitment, problems in misconduct proceedings and unjustified racial disparities in stop and search. In those areas, we propose urgent action.</a:t>
            </a:r>
          </a:p>
          <a:p>
            <a:endParaRPr lang="en-GB" sz="1100" b="0" baseline="0" dirty="0">
              <a:latin typeface="+mn-lt"/>
            </a:endParaRPr>
          </a:p>
          <a:p>
            <a:r>
              <a:rPr lang="en-GB" sz="1100" b="1" baseline="0" dirty="0">
                <a:latin typeface="+mn-lt"/>
              </a:rPr>
              <a:t>Confidence in policing among BME communities</a:t>
            </a:r>
          </a:p>
          <a:p>
            <a:r>
              <a:rPr lang="en-GB" sz="1100" b="0" baseline="0" dirty="0">
                <a:latin typeface="+mn-lt"/>
              </a:rPr>
              <a:t>The Macpherson report called for it to be a Ministerial Priority that all police services “increase trust and confidence in policing amongst minority ethnic communities.” However, twenty-two years on, evidence shows that there is a significant problem with confidence in the police within Black communities, particularly among young people.</a:t>
            </a:r>
          </a:p>
          <a:p>
            <a:endParaRPr lang="en-GB" sz="1100" b="0" baseline="0" dirty="0">
              <a:latin typeface="+mn-lt"/>
            </a:endParaRPr>
          </a:p>
          <a:p>
            <a:r>
              <a:rPr lang="en-GB" sz="1100" b="0" baseline="0" dirty="0">
                <a:latin typeface="+mn-lt"/>
              </a:rPr>
              <a:t>Adults from Black and mixed ethnic backgrounds are less likely to have confidence in the police than adults from White or Asian backgrounds, and the confidence gap has widened over the last few years. 67% of White adults say they believe the police will treat them fairly compared to 56% of Black adults. All victims of crime should feel confident in turning to the police for help. That Black people have much lower expectations than White people that they will be treated fairly and with respect by the police is a matter of deep and serious concern.</a:t>
            </a:r>
          </a:p>
          <a:p>
            <a:endParaRPr lang="en-GB" sz="1100" b="0" baseline="0" dirty="0">
              <a:latin typeface="+mn-lt"/>
            </a:endParaRPr>
          </a:p>
          <a:p>
            <a:r>
              <a:rPr lang="en-GB" sz="1100" b="0" baseline="0" dirty="0">
                <a:latin typeface="+mn-lt"/>
              </a:rPr>
              <a:t>The inquiry found a lack of proper local or national plans to tackle the confidence gap, increasing trust and confidence in policing is not being treated as a policing priority or a Ministerial priority today. The Committee calls for new plans from police forces and the Home Office to increase confidence among BME communities, regular gathering and publishing of confidence data and information for all forces, and inspections on progress.</a:t>
            </a:r>
          </a:p>
          <a:p>
            <a:endParaRPr lang="en-GB" sz="1100" b="0" baseline="0" dirty="0">
              <a:latin typeface="+mn-lt"/>
            </a:endParaRPr>
          </a:p>
          <a:p>
            <a:r>
              <a:rPr lang="en-GB" sz="1100" b="1" baseline="0" dirty="0">
                <a:latin typeface="+mn-lt"/>
              </a:rPr>
              <a:t>Racist incidents and victims of crime</a:t>
            </a:r>
          </a:p>
          <a:p>
            <a:r>
              <a:rPr lang="en-GB" sz="1100" b="0" baseline="0" dirty="0">
                <a:latin typeface="+mn-lt"/>
              </a:rPr>
              <a:t>Stephen Lawrence, his family and Stephen’s friend </a:t>
            </a:r>
            <a:r>
              <a:rPr lang="en-GB" sz="1100" b="0" baseline="0" dirty="0" err="1">
                <a:latin typeface="+mn-lt"/>
              </a:rPr>
              <a:t>Duwayne</a:t>
            </a:r>
            <a:r>
              <a:rPr lang="en-GB" sz="1100" b="0" baseline="0" dirty="0">
                <a:latin typeface="+mn-lt"/>
              </a:rPr>
              <a:t> Brooks were all victims of a racist crime. The Macpherson report was highly critical of the way they were treated and the failure of policing to monitor, understand or investigate racist crimes properly. The recommendations brought about a transformation in the way police recognise racist incidents and deal with racist crimes which is one of the most important legacies of the Stephen Lawrence Inquiry. </a:t>
            </a:r>
          </a:p>
          <a:p>
            <a:endParaRPr lang="en-GB" sz="1100" b="0" baseline="0" dirty="0">
              <a:latin typeface="+mn-lt"/>
            </a:endParaRPr>
          </a:p>
          <a:p>
            <a:r>
              <a:rPr lang="en-GB" sz="1100" b="0" baseline="0" dirty="0">
                <a:latin typeface="+mn-lt"/>
              </a:rPr>
              <a:t>However, racial hatred remains a significant problem in society, more than 75,000 race related incidents were recorded by the police in England and Wales in 2019/20. Victims of hate crime are less likely to be satisfied with the outcome of a police investigation than they are in other crimes, and that some Black men and women still report that they have been treated as suspects not victims of crime. The Committee calls for better recording of hate crime offences, including disaggregating race hate crime, as well as work between the Home Office, NPCC and Victims Commissioner to improve support for BME victims of crime.</a:t>
            </a:r>
          </a:p>
          <a:p>
            <a:endParaRPr lang="en-GB" sz="1100" b="0" baseline="0" dirty="0">
              <a:latin typeface="+mn-lt"/>
            </a:endParaRPr>
          </a:p>
          <a:p>
            <a:r>
              <a:rPr lang="en-GB" sz="1100" b="1" baseline="0" dirty="0">
                <a:latin typeface="+mn-lt"/>
              </a:rPr>
              <a:t>Recruitment and progression of BME officers and staff</a:t>
            </a:r>
          </a:p>
          <a:p>
            <a:r>
              <a:rPr lang="en-GB" sz="1100" b="0" baseline="0" dirty="0">
                <a:latin typeface="+mn-lt"/>
              </a:rPr>
              <a:t>The Macpherson report recommended that police forces should be representative of the communities they serve, and that targets should be set for recruitment, progression and retention of minority ethnic police officers. But the ten-year targets set by the then Home Secretary, including overall minority ethnic representation of 7% in the service by 2009, were not met. Even by 2020, BME officers represented just 7% of the police service across England and Wales, still far below the 14% of the population in England and Wales who identify as BME. Levels of under representation are most marked among senior ranks: only 4% of officers at or above the rank of chief inspector are from BME backgrounds.</a:t>
            </a:r>
          </a:p>
          <a:p>
            <a:endParaRPr lang="en-GB" sz="1100" b="0" baseline="0" dirty="0">
              <a:latin typeface="+mn-lt"/>
            </a:endParaRPr>
          </a:p>
          <a:p>
            <a:r>
              <a:rPr lang="en-GB" sz="1100" b="0" baseline="0" dirty="0">
                <a:latin typeface="+mn-lt"/>
              </a:rPr>
              <a:t>It is disappointing that twenty-two years after the publication of the Macpherson report the police service is still a very long way from being representative of the diverse communities it serves. The Peel principles that have underpinned British policing for nearly 200 years are based on the understanding that the police are the public and the public are the police. These principles apply to everyone: it cannot be the case that they apply to some communities and not others based on the colour of people’s skin.</a:t>
            </a:r>
          </a:p>
          <a:p>
            <a:endParaRPr lang="en-GB" sz="1100" b="0" baseline="0" dirty="0">
              <a:latin typeface="+mn-lt"/>
            </a:endParaRPr>
          </a:p>
          <a:p>
            <a:r>
              <a:rPr lang="en-GB" sz="1100" b="0" baseline="0" dirty="0">
                <a:latin typeface="+mn-lt"/>
              </a:rPr>
              <a:t>The inquiry found police forces across the country have failed to do enough to increase BME recruitment, retention and promotion for decades. There has been a lack of focus, consistency and leadership in driving BME recruitment and promotion in the police service for far too long. Analysis suggests that, on the current rate of progress, we will not have properly representative police forces in England and Wales for another twenty years. That would be four decades after the Macpherson report raised the seriousness of this issue and nearly half a century after the murder of Stephen Lawrence.</a:t>
            </a:r>
          </a:p>
          <a:p>
            <a:endParaRPr lang="en-GB" sz="1100" b="0" baseline="0" dirty="0">
              <a:latin typeface="+mn-lt"/>
            </a:endParaRPr>
          </a:p>
          <a:p>
            <a:r>
              <a:rPr lang="en-GB" sz="1100" b="1" baseline="0" dirty="0">
                <a:latin typeface="+mn-lt"/>
              </a:rPr>
              <a:t>Stop and search</a:t>
            </a:r>
          </a:p>
          <a:p>
            <a:r>
              <a:rPr lang="en-GB" sz="1100" b="0" baseline="0" dirty="0">
                <a:latin typeface="+mn-lt"/>
              </a:rPr>
              <a:t>In the year to 31 March 2020, Black people were over nine and a half times more likely to be stopped and searched than White people. Despite the serious concerns raised and recommendations made in the Macpherson report and other reports since, the disproportionality is greater now than it was twenty-two years ago. HMICFRS say that these disparities have damaged confidence in stop and search itself and undermined the legitimacy of policing for the BME communities most affected by it.</a:t>
            </a:r>
          </a:p>
          <a:p>
            <a:endParaRPr lang="en-GB" sz="1100" b="0" baseline="0" dirty="0">
              <a:latin typeface="+mn-lt"/>
            </a:endParaRPr>
          </a:p>
          <a:p>
            <a:r>
              <a:rPr lang="en-GB" sz="1100" b="0" baseline="0" dirty="0">
                <a:latin typeface="+mn-lt"/>
              </a:rPr>
              <a:t>This is especially the case for searches for the possession of drugs where evidence shows that Black people are less likely than White people to have used drugs in the last year, but are 2.4 times more likely to be stopped and searched for drug possession..</a:t>
            </a:r>
          </a:p>
          <a:p>
            <a:endParaRPr lang="en-GB" sz="1100" b="0" baseline="0" dirty="0">
              <a:latin typeface="+mn-lt"/>
            </a:endParaRPr>
          </a:p>
          <a:p>
            <a:r>
              <a:rPr lang="en-GB" sz="1100" b="0" baseline="0" dirty="0">
                <a:latin typeface="+mn-lt"/>
              </a:rPr>
              <a:t>Stop and search must always be used in a focused and targeted way. The Metropolitan Police increased their use of stop and search during the first national covid-19 lockdown to the highest levels seen in London for many years at a time when far fewer people were on the streets. They were wrong to do so: the result was that far more people who were not committing crimes were stopped and searched, the proportion of searches which found weapons or drugs dropped, and the racial disparity widened. It should never have been possible for the equivalent of 1 in 4 Black males between the ages of 15 and 24 in London who were not committing a crime to be stopped and searched during a three-month period.</a:t>
            </a:r>
          </a:p>
          <a:p>
            <a:endParaRPr lang="en-GB" sz="1100" b="0" baseline="0" dirty="0">
              <a:latin typeface="+mn-lt"/>
            </a:endParaRPr>
          </a:p>
          <a:p>
            <a:r>
              <a:rPr lang="en-GB" sz="1100" b="0" baseline="0" dirty="0">
                <a:latin typeface="+mn-lt"/>
              </a:rPr>
              <a:t>Sensible recommendations from HMICFRS on stop and search from four years ago have still not been widely implemented or sustained. That needs to change urgently. The Committee is also calling for further reforms, including recording the ethnicity of those who are subject to road traffic stops, additional training for police officers and staff on communication, conflict management and de-escalation, and full use of body worn video, with internal reviews and external community oversight, both to build confidence and to ensure improvements are made.</a:t>
            </a:r>
          </a:p>
          <a:p>
            <a:endParaRPr lang="en-GB" sz="1100" b="0" baseline="0" dirty="0">
              <a:latin typeface="+mn-lt"/>
            </a:endParaRPr>
          </a:p>
          <a:p>
            <a:endParaRPr lang="en-GB" sz="1100" b="0" baseline="0" dirty="0">
              <a:latin typeface="+mn-lt"/>
            </a:endParaRPr>
          </a:p>
          <a:p>
            <a:r>
              <a:rPr lang="en-GB" sz="1100" b="1" u="sng" baseline="0" dirty="0">
                <a:latin typeface="+mn-lt"/>
              </a:rPr>
              <a:t>Rotherham Child Abuse Case</a:t>
            </a:r>
          </a:p>
          <a:p>
            <a:r>
              <a:rPr lang="en-GB" sz="1100" b="0" baseline="0" dirty="0">
                <a:latin typeface="+mn-lt"/>
              </a:rPr>
              <a:t>This was child sexual exploitation on a significant scale. Between the late 1980’s – 2010 over 1400 children were exploited.</a:t>
            </a:r>
          </a:p>
          <a:p>
            <a:r>
              <a:rPr lang="en-GB" sz="1100" b="0" baseline="0" dirty="0">
                <a:latin typeface="+mn-lt"/>
              </a:rPr>
              <a:t>Children were sexually exploited by men who largely came from the Pakistani heritage community. </a:t>
            </a:r>
          </a:p>
          <a:p>
            <a:r>
              <a:rPr lang="en-GB" sz="1100" b="0" baseline="0" dirty="0">
                <a:latin typeface="+mn-lt"/>
              </a:rPr>
              <a:t>This has been described as the biggest child protection scandal in UK history due to the failure of local authorities to act on reports of abuse throughout that period. </a:t>
            </a:r>
          </a:p>
          <a:p>
            <a:br>
              <a:rPr lang="en-GB" sz="1100" b="0" baseline="0" dirty="0">
                <a:latin typeface="+mn-lt"/>
              </a:rPr>
            </a:br>
            <a:r>
              <a:rPr lang="en-GB" sz="1100" b="0" baseline="0" dirty="0">
                <a:latin typeface="+mn-lt"/>
              </a:rPr>
              <a:t>The failure to address the abuse was attributed to a combination of factors revolving round race, class and gender, derisory and sexist attitudes towards the mostly working class victims and a fear that the perpetrators ethnicity would trigger allegations of racism and damage community relations. </a:t>
            </a:r>
            <a:endParaRPr lang="en-GB" sz="1100" b="0" dirty="0">
              <a:latin typeface="+mn-lt"/>
            </a:endParaRPr>
          </a:p>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27</a:t>
            </a:fld>
            <a:endParaRPr lang="en-GB"/>
          </a:p>
        </p:txBody>
      </p:sp>
    </p:spTree>
    <p:extLst>
      <p:ext uri="{BB962C8B-B14F-4D97-AF65-F5344CB8AC3E}">
        <p14:creationId xmlns:p14="http://schemas.microsoft.com/office/powerpoint/2010/main" val="38935449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28</a:t>
            </a:fld>
            <a:endParaRPr lang="en-GB"/>
          </a:p>
        </p:txBody>
      </p:sp>
    </p:spTree>
    <p:extLst>
      <p:ext uri="{BB962C8B-B14F-4D97-AF65-F5344CB8AC3E}">
        <p14:creationId xmlns:p14="http://schemas.microsoft.com/office/powerpoint/2010/main" val="24584964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cs typeface="Arial" panose="020B0604020202020204" pitchFamily="34" charset="0"/>
              </a:rPr>
              <a:t>Click on ‘http://’ link to go to webpage</a:t>
            </a:r>
          </a:p>
        </p:txBody>
      </p:sp>
      <p:sp>
        <p:nvSpPr>
          <p:cNvPr id="4" name="Slide Number Placeholder 3"/>
          <p:cNvSpPr>
            <a:spLocks noGrp="1"/>
          </p:cNvSpPr>
          <p:nvPr>
            <p:ph type="sldNum" sz="quarter" idx="10"/>
          </p:nvPr>
        </p:nvSpPr>
        <p:spPr/>
        <p:txBody>
          <a:bodyPr/>
          <a:lstStyle/>
          <a:p>
            <a:fld id="{44E253CD-D23A-4701-BAE6-72638E63D39A}" type="slidenum">
              <a:rPr lang="en-GB" smtClean="0"/>
              <a:t>29</a:t>
            </a:fld>
            <a:endParaRPr lang="en-GB"/>
          </a:p>
        </p:txBody>
      </p:sp>
    </p:spTree>
    <p:extLst>
      <p:ext uri="{BB962C8B-B14F-4D97-AF65-F5344CB8AC3E}">
        <p14:creationId xmlns:p14="http://schemas.microsoft.com/office/powerpoint/2010/main" val="42682357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p>
          <a:p>
            <a:r>
              <a:rPr lang="en-GB" sz="1100" b="0" dirty="0"/>
              <a:t>A hate crime is also known</a:t>
            </a:r>
            <a:r>
              <a:rPr lang="en-GB" sz="1100" b="0" baseline="0" dirty="0"/>
              <a:t> as a bias motivated crime. it is a prejudice motivated crime which occurs when a perpetrator targets a victim because of their membership (or perceived membership) of a certain social group or race. </a:t>
            </a:r>
          </a:p>
          <a:p>
            <a:endParaRPr lang="en-GB" sz="1100" b="1" baseline="0" dirty="0"/>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30</a:t>
            </a:fld>
            <a:endParaRPr lang="en-GB" dirty="0"/>
          </a:p>
        </p:txBody>
      </p:sp>
    </p:spTree>
    <p:extLst>
      <p:ext uri="{BB962C8B-B14F-4D97-AF65-F5344CB8AC3E}">
        <p14:creationId xmlns:p14="http://schemas.microsoft.com/office/powerpoint/2010/main" val="17943280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31</a:t>
            </a:fld>
            <a:endParaRPr lang="en-GB" dirty="0"/>
          </a:p>
        </p:txBody>
      </p:sp>
    </p:spTree>
    <p:extLst>
      <p:ext uri="{BB962C8B-B14F-4D97-AF65-F5344CB8AC3E}">
        <p14:creationId xmlns:p14="http://schemas.microsoft.com/office/powerpoint/2010/main" val="18882878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32</a:t>
            </a:fld>
            <a:endParaRPr lang="en-GB"/>
          </a:p>
        </p:txBody>
      </p:sp>
    </p:spTree>
    <p:extLst>
      <p:ext uri="{BB962C8B-B14F-4D97-AF65-F5344CB8AC3E}">
        <p14:creationId xmlns:p14="http://schemas.microsoft.com/office/powerpoint/2010/main" val="17022727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p>
          <a:p>
            <a:r>
              <a:rPr lang="en-GB" sz="1100" b="0" dirty="0"/>
              <a:t>As previously discussed,</a:t>
            </a:r>
            <a:r>
              <a:rPr lang="en-GB" sz="1100" b="0" baseline="0" dirty="0"/>
              <a:t> Hate Crimes are acts of violence or hostility directed at people because of who they are. The police and CPS in general, record data on hate crime for 5 protected characteristics: </a:t>
            </a:r>
          </a:p>
          <a:p>
            <a:pPr marL="236990" indent="-236990">
              <a:buAutoNum type="arabicPeriod"/>
            </a:pPr>
            <a:r>
              <a:rPr lang="en-GB" sz="1100" b="0" baseline="0" dirty="0"/>
              <a:t>Disability</a:t>
            </a:r>
          </a:p>
          <a:p>
            <a:pPr marL="236990" indent="-236990">
              <a:buAutoNum type="arabicPeriod"/>
            </a:pPr>
            <a:r>
              <a:rPr lang="en-GB" sz="1100" b="0" baseline="0" dirty="0"/>
              <a:t>Transgender status </a:t>
            </a:r>
          </a:p>
          <a:p>
            <a:pPr marL="236990" indent="-236990">
              <a:buAutoNum type="arabicPeriod"/>
            </a:pPr>
            <a:r>
              <a:rPr lang="en-GB" sz="1100" b="0" baseline="0" dirty="0"/>
              <a:t>Race</a:t>
            </a:r>
          </a:p>
          <a:p>
            <a:pPr marL="236990" indent="-236990">
              <a:buAutoNum type="arabicPeriod"/>
            </a:pPr>
            <a:r>
              <a:rPr lang="en-GB" sz="1100" b="0" baseline="0" dirty="0"/>
              <a:t>Religion</a:t>
            </a:r>
          </a:p>
          <a:p>
            <a:pPr marL="236990" indent="-236990">
              <a:buAutoNum type="arabicPeriod"/>
            </a:pPr>
            <a:r>
              <a:rPr lang="en-GB" sz="1100" b="0" baseline="0" dirty="0"/>
              <a:t>Sexual Orientation </a:t>
            </a:r>
            <a:endParaRPr lang="en-GB" sz="1100"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33</a:t>
            </a:fld>
            <a:endParaRPr lang="en-GB"/>
          </a:p>
        </p:txBody>
      </p:sp>
    </p:spTree>
    <p:extLst>
      <p:ext uri="{BB962C8B-B14F-4D97-AF65-F5344CB8AC3E}">
        <p14:creationId xmlns:p14="http://schemas.microsoft.com/office/powerpoint/2010/main" val="17791874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34</a:t>
            </a:fld>
            <a:endParaRPr lang="en-GB"/>
          </a:p>
        </p:txBody>
      </p:sp>
    </p:spTree>
    <p:extLst>
      <p:ext uri="{BB962C8B-B14F-4D97-AF65-F5344CB8AC3E}">
        <p14:creationId xmlns:p14="http://schemas.microsoft.com/office/powerpoint/2010/main" val="22712572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p>
          <a:p>
            <a:r>
              <a:rPr lang="en-GB" sz="1100" b="1" dirty="0"/>
              <a:t>Answer: Hate Incident</a:t>
            </a:r>
          </a:p>
          <a:p>
            <a:endParaRPr lang="en-GB" sz="1100" b="0" dirty="0"/>
          </a:p>
          <a:p>
            <a:r>
              <a:rPr lang="en-GB" sz="1100" b="0" dirty="0"/>
              <a:t>Some examples of hate incidents\;</a:t>
            </a:r>
          </a:p>
          <a:p>
            <a:r>
              <a:rPr lang="en-GB" sz="1100" b="0" dirty="0"/>
              <a:t>Name</a:t>
            </a:r>
            <a:r>
              <a:rPr lang="en-GB" sz="1100" b="0" baseline="0" dirty="0"/>
              <a:t> calling</a:t>
            </a:r>
          </a:p>
          <a:p>
            <a:r>
              <a:rPr lang="en-GB" sz="1100" b="0" baseline="0" dirty="0"/>
              <a:t>Bullying</a:t>
            </a:r>
          </a:p>
          <a:p>
            <a:r>
              <a:rPr lang="en-GB" sz="1100" b="0" baseline="0" dirty="0"/>
              <a:t>Throwing rubbish into a garden</a:t>
            </a:r>
          </a:p>
          <a:p>
            <a:endParaRPr lang="en-GB" sz="1100" b="0" baseline="0" dirty="0"/>
          </a:p>
          <a:p>
            <a:r>
              <a:rPr lang="en-GB" sz="1100" b="0" baseline="0" dirty="0"/>
              <a:t>Hate incidents can become hate crimes when criminal offences are committed. </a:t>
            </a:r>
            <a:endParaRPr lang="en-GB" sz="1100"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35</a:t>
            </a:fld>
            <a:endParaRPr lang="en-GB"/>
          </a:p>
        </p:txBody>
      </p:sp>
    </p:spTree>
    <p:extLst>
      <p:ext uri="{BB962C8B-B14F-4D97-AF65-F5344CB8AC3E}">
        <p14:creationId xmlns:p14="http://schemas.microsoft.com/office/powerpoint/2010/main" val="39052706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p>
          <a:p>
            <a:r>
              <a:rPr lang="en-GB" sz="1100" b="1" dirty="0"/>
              <a:t>Answer – Hate Crime</a:t>
            </a:r>
          </a:p>
          <a:p>
            <a:endParaRPr lang="en-GB" sz="1100" b="1" dirty="0"/>
          </a:p>
          <a:p>
            <a:r>
              <a:rPr lang="en-GB" sz="1100" b="0" dirty="0"/>
              <a:t>Criminal offence</a:t>
            </a:r>
            <a:r>
              <a:rPr lang="en-GB" sz="1100" b="0" baseline="0" dirty="0"/>
              <a:t> committed </a:t>
            </a:r>
            <a:endParaRPr lang="en-GB" sz="1100" b="0" dirty="0"/>
          </a:p>
          <a:p>
            <a:r>
              <a:rPr lang="en-GB" sz="1100" b="0" dirty="0"/>
              <a:t>The victim</a:t>
            </a:r>
            <a:r>
              <a:rPr lang="en-GB" sz="1100" b="0" baseline="0" dirty="0"/>
              <a:t> perceives it to be hate related due to his disability. </a:t>
            </a:r>
          </a:p>
          <a:p>
            <a:r>
              <a:rPr lang="en-GB" sz="1100" b="0" baseline="0" dirty="0"/>
              <a:t>It is irrelevant that the suspects say that they did not know that the victim had a disability. </a:t>
            </a:r>
            <a:endParaRPr lang="en-GB" sz="1100"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36</a:t>
            </a:fld>
            <a:endParaRPr lang="en-GB"/>
          </a:p>
        </p:txBody>
      </p:sp>
    </p:spTree>
    <p:extLst>
      <p:ext uri="{BB962C8B-B14F-4D97-AF65-F5344CB8AC3E}">
        <p14:creationId xmlns:p14="http://schemas.microsoft.com/office/powerpoint/2010/main" val="21020306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Answer – Hate</a:t>
            </a:r>
            <a:r>
              <a:rPr lang="en-GB" sz="1100" b="1" baseline="0" dirty="0"/>
              <a:t> Crime</a:t>
            </a:r>
          </a:p>
          <a:p>
            <a:endParaRPr lang="en-GB" sz="1100" b="1" baseline="0" dirty="0"/>
          </a:p>
          <a:p>
            <a:r>
              <a:rPr lang="en-GB" sz="1100" b="0" baseline="0" dirty="0"/>
              <a:t>Criminal offence committed </a:t>
            </a:r>
          </a:p>
          <a:p>
            <a:r>
              <a:rPr lang="en-GB" sz="1100" b="0" baseline="0" dirty="0"/>
              <a:t>Although the victim thinks that the attack was random, his girlfriend believes it to be hate related due to his nationality.</a:t>
            </a:r>
          </a:p>
          <a:p>
            <a:r>
              <a:rPr lang="en-GB" sz="1100" b="0" baseline="0" dirty="0"/>
              <a:t>The victim does not recognise it as a hate crime but a third party – his girlfriend does. </a:t>
            </a:r>
            <a:endParaRPr lang="en-GB" sz="1100"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37</a:t>
            </a:fld>
            <a:endParaRPr lang="en-GB"/>
          </a:p>
        </p:txBody>
      </p:sp>
    </p:spTree>
    <p:extLst>
      <p:ext uri="{BB962C8B-B14F-4D97-AF65-F5344CB8AC3E}">
        <p14:creationId xmlns:p14="http://schemas.microsoft.com/office/powerpoint/2010/main" val="32847978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baseline="0" dirty="0"/>
              <a:t>Answer – Hate Crime</a:t>
            </a:r>
          </a:p>
          <a:p>
            <a:endParaRPr lang="en-GB" sz="1100" b="1" baseline="0" dirty="0"/>
          </a:p>
          <a:p>
            <a:r>
              <a:rPr lang="en-GB" sz="1100" b="0" baseline="0" dirty="0"/>
              <a:t>Discrimination by association – the son is being discriminated against because of his association with his father. </a:t>
            </a:r>
            <a:endParaRPr lang="en-GB" sz="1100"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38</a:t>
            </a:fld>
            <a:endParaRPr lang="en-GB"/>
          </a:p>
        </p:txBody>
      </p:sp>
    </p:spTree>
    <p:extLst>
      <p:ext uri="{BB962C8B-B14F-4D97-AF65-F5344CB8AC3E}">
        <p14:creationId xmlns:p14="http://schemas.microsoft.com/office/powerpoint/2010/main" val="17403367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39</a:t>
            </a:fld>
            <a:endParaRPr lang="en-GB"/>
          </a:p>
        </p:txBody>
      </p:sp>
    </p:spTree>
    <p:extLst>
      <p:ext uri="{BB962C8B-B14F-4D97-AF65-F5344CB8AC3E}">
        <p14:creationId xmlns:p14="http://schemas.microsoft.com/office/powerpoint/2010/main" val="19636092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baseline="0" dirty="0"/>
          </a:p>
          <a:p>
            <a:r>
              <a:rPr lang="en-GB" sz="1100" b="1" baseline="0" dirty="0"/>
              <a:t>Answer – Hate Crime </a:t>
            </a:r>
          </a:p>
          <a:p>
            <a:endParaRPr lang="en-GB" sz="1100" b="1" baseline="0" dirty="0"/>
          </a:p>
          <a:p>
            <a:r>
              <a:rPr lang="en-GB" sz="1100" b="0" baseline="0" dirty="0"/>
              <a:t>Third party – husband perceives it to be hate related due to the females disability</a:t>
            </a:r>
            <a:r>
              <a:rPr lang="en-GB" b="0" baseline="0" dirty="0"/>
              <a:t>.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40</a:t>
            </a:fld>
            <a:endParaRPr lang="en-GB"/>
          </a:p>
        </p:txBody>
      </p:sp>
    </p:spTree>
    <p:extLst>
      <p:ext uri="{BB962C8B-B14F-4D97-AF65-F5344CB8AC3E}">
        <p14:creationId xmlns:p14="http://schemas.microsoft.com/office/powerpoint/2010/main" val="33622612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41</a:t>
            </a:fld>
            <a:endParaRPr lang="en-GB"/>
          </a:p>
        </p:txBody>
      </p:sp>
    </p:spTree>
    <p:extLst>
      <p:ext uri="{BB962C8B-B14F-4D97-AF65-F5344CB8AC3E}">
        <p14:creationId xmlns:p14="http://schemas.microsoft.com/office/powerpoint/2010/main" val="417275773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42</a:t>
            </a:fld>
            <a:endParaRPr lang="en-GB"/>
          </a:p>
        </p:txBody>
      </p:sp>
    </p:spTree>
    <p:extLst>
      <p:ext uri="{BB962C8B-B14F-4D97-AF65-F5344CB8AC3E}">
        <p14:creationId xmlns:p14="http://schemas.microsoft.com/office/powerpoint/2010/main" val="12680110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p>
          <a:p>
            <a:r>
              <a:rPr lang="en-GB" sz="1100" b="1" dirty="0"/>
              <a:t>Impact</a:t>
            </a:r>
          </a:p>
          <a:p>
            <a:r>
              <a:rPr lang="en-GB" sz="1100" b="0" dirty="0"/>
              <a:t>Victim-</a:t>
            </a:r>
            <a:r>
              <a:rPr lang="en-GB" sz="1100" b="0" baseline="0" dirty="0"/>
              <a:t> long lasting effects, fearful of repercussions, may be a repeat victim.</a:t>
            </a:r>
          </a:p>
          <a:p>
            <a:r>
              <a:rPr lang="en-GB" sz="1100" b="0" baseline="0" dirty="0"/>
              <a:t>Family – could become fearful that they too will be targeted.</a:t>
            </a:r>
          </a:p>
          <a:p>
            <a:r>
              <a:rPr lang="en-GB" sz="1100" b="0" baseline="0" dirty="0"/>
              <a:t>Community – fearful of repercussions, community may be targeted, could lead to community tensions. </a:t>
            </a:r>
          </a:p>
          <a:p>
            <a:endParaRPr lang="en-GB" sz="1100" b="0" baseline="0" dirty="0"/>
          </a:p>
          <a:p>
            <a:r>
              <a:rPr lang="en-GB" sz="1100" b="1" baseline="0" dirty="0"/>
              <a:t>Risks</a:t>
            </a:r>
          </a:p>
          <a:p>
            <a:r>
              <a:rPr lang="en-GB" sz="1100" b="0" baseline="0" dirty="0"/>
              <a:t>What risks are there to the victim, family members, community?</a:t>
            </a:r>
          </a:p>
          <a:p>
            <a:r>
              <a:rPr lang="en-GB" sz="1100" b="0" baseline="0" dirty="0"/>
              <a:t>Risk assessment to be made – what information do we have?</a:t>
            </a:r>
          </a:p>
          <a:p>
            <a:endParaRPr lang="en-GB" sz="1100" b="1" baseline="0" dirty="0"/>
          </a:p>
          <a:p>
            <a:r>
              <a:rPr lang="en-GB" sz="1100" b="1" baseline="0" dirty="0"/>
              <a:t>Steps </a:t>
            </a:r>
          </a:p>
          <a:p>
            <a:r>
              <a:rPr lang="en-GB" sz="1100" b="0" baseline="0" dirty="0"/>
              <a:t>Our role as police officers. </a:t>
            </a:r>
          </a:p>
          <a:p>
            <a:r>
              <a:rPr lang="en-GB" sz="1100" b="0" baseline="0" dirty="0"/>
              <a:t>What can we do to safeguard victims / other potential victims? </a:t>
            </a:r>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43</a:t>
            </a:fld>
            <a:endParaRPr lang="en-GB"/>
          </a:p>
        </p:txBody>
      </p:sp>
    </p:spTree>
    <p:extLst>
      <p:ext uri="{BB962C8B-B14F-4D97-AF65-F5344CB8AC3E}">
        <p14:creationId xmlns:p14="http://schemas.microsoft.com/office/powerpoint/2010/main" val="276258731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44</a:t>
            </a:fld>
            <a:endParaRPr lang="en-GB"/>
          </a:p>
        </p:txBody>
      </p:sp>
    </p:spTree>
    <p:extLst>
      <p:ext uri="{BB962C8B-B14F-4D97-AF65-F5344CB8AC3E}">
        <p14:creationId xmlns:p14="http://schemas.microsoft.com/office/powerpoint/2010/main" val="352143642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cs typeface="Arial" panose="020B0604020202020204" pitchFamily="34" charset="0"/>
              </a:rPr>
              <a:t>QTS (following video clip) – What mistakes do you think were made by the Police?</a:t>
            </a:r>
          </a:p>
          <a:p>
            <a:endParaRPr lang="en-GB" sz="1100" dirty="0">
              <a:cs typeface="Arial" panose="020B0604020202020204" pitchFamily="34" charset="0"/>
            </a:endParaRPr>
          </a:p>
          <a:p>
            <a:r>
              <a:rPr lang="en-GB" sz="1100" dirty="0">
                <a:cs typeface="Arial" panose="020B0604020202020204" pitchFamily="34" charset="0"/>
              </a:rPr>
              <a:t>https://www.youtube.com/watch?v=iwDxe4GXj1s</a:t>
            </a:r>
          </a:p>
          <a:p>
            <a:endParaRPr lang="en-GB" sz="1100" b="1" dirty="0">
              <a:cs typeface="Arial" panose="020B0604020202020204" pitchFamily="34" charset="0"/>
            </a:endParaRPr>
          </a:p>
          <a:p>
            <a:r>
              <a:rPr lang="en-GB" sz="1100" dirty="0">
                <a:cs typeface="Arial" panose="020B0604020202020204" pitchFamily="34" charset="0"/>
              </a:rPr>
              <a:t>Murder of Bijan Ebrahimi - Channel 4 (6 mins 22 seconds) </a:t>
            </a:r>
          </a:p>
          <a:p>
            <a:endParaRPr lang="en-GB" sz="1100" dirty="0">
              <a:cs typeface="Arial" panose="020B0604020202020204" pitchFamily="34" charset="0"/>
            </a:endParaRPr>
          </a:p>
          <a:p>
            <a:pPr>
              <a:lnSpc>
                <a:spcPct val="100000"/>
              </a:lnSpc>
            </a:pPr>
            <a:r>
              <a:rPr lang="en-GB" sz="1100" dirty="0">
                <a:cs typeface="Arial" panose="020B0604020202020204" pitchFamily="34" charset="0"/>
              </a:rPr>
              <a:t>Trainer to debrief using student contributions &amp; PPT slides  36 &amp; 37 covering:-</a:t>
            </a:r>
          </a:p>
          <a:p>
            <a:pPr>
              <a:lnSpc>
                <a:spcPct val="100000"/>
              </a:lnSpc>
            </a:pPr>
            <a:endParaRPr lang="en-GB" sz="1100" dirty="0">
              <a:cs typeface="Arial" panose="020B0604020202020204" pitchFamily="34" charset="0"/>
            </a:endParaRPr>
          </a:p>
          <a:p>
            <a:pPr marL="177742" indent="-177742">
              <a:buFont typeface="Arial" panose="020B0604020202020204" pitchFamily="34" charset="0"/>
              <a:buChar char="•"/>
            </a:pPr>
            <a:r>
              <a:rPr lang="en-GB" sz="1100" dirty="0">
                <a:cs typeface="Arial" panose="020B0604020202020204" pitchFamily="34" charset="0"/>
              </a:rPr>
              <a:t>Risk of incident to victim</a:t>
            </a:r>
          </a:p>
          <a:p>
            <a:pPr marL="177742" indent="-177742">
              <a:buFont typeface="Arial" panose="020B0604020202020204" pitchFamily="34" charset="0"/>
              <a:buChar char="•"/>
            </a:pPr>
            <a:r>
              <a:rPr lang="en-GB" sz="1100" dirty="0">
                <a:cs typeface="Arial" panose="020B0604020202020204" pitchFamily="34" charset="0"/>
              </a:rPr>
              <a:t>Impact on victim/family/community</a:t>
            </a:r>
          </a:p>
          <a:p>
            <a:pPr marL="177742" indent="-177742">
              <a:buFont typeface="Arial" panose="020B0604020202020204" pitchFamily="34" charset="0"/>
              <a:buChar char="•"/>
            </a:pPr>
            <a:r>
              <a:rPr lang="en-GB" sz="1100" dirty="0">
                <a:cs typeface="Arial" panose="020B0604020202020204" pitchFamily="34" charset="0"/>
              </a:rPr>
              <a:t>Steps the police could take to mitigate the risks</a:t>
            </a:r>
          </a:p>
          <a:p>
            <a:pPr marL="177742" indent="-177742">
              <a:buFont typeface="Arial" panose="020B0604020202020204" pitchFamily="34" charset="0"/>
              <a:buChar char="•"/>
            </a:pPr>
            <a:r>
              <a:rPr lang="en-GB" sz="1100" dirty="0">
                <a:cs typeface="Arial" panose="020B0604020202020204" pitchFamily="34" charset="0"/>
              </a:rPr>
              <a:t>Other agencies that could be brought in to take over the risks </a:t>
            </a:r>
          </a:p>
          <a:p>
            <a:pPr defTabSz="947958">
              <a:defRPr/>
            </a:pPr>
            <a:endParaRPr lang="en-GB" sz="1100" dirty="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45</a:t>
            </a:fld>
            <a:endParaRPr lang="en-GB"/>
          </a:p>
        </p:txBody>
      </p:sp>
    </p:spTree>
    <p:extLst>
      <p:ext uri="{BB962C8B-B14F-4D97-AF65-F5344CB8AC3E}">
        <p14:creationId xmlns:p14="http://schemas.microsoft.com/office/powerpoint/2010/main" val="291896758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dirty="0"/>
          </a:p>
          <a:p>
            <a:pPr defTabSz="947958">
              <a:defRPr/>
            </a:pPr>
            <a:endParaRPr lang="en-GB" dirty="0"/>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46</a:t>
            </a:fld>
            <a:endParaRPr lang="en-GB"/>
          </a:p>
        </p:txBody>
      </p:sp>
    </p:spTree>
    <p:extLst>
      <p:ext uri="{BB962C8B-B14F-4D97-AF65-F5344CB8AC3E}">
        <p14:creationId xmlns:p14="http://schemas.microsoft.com/office/powerpoint/2010/main" val="3316140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sz="1100" b="1" dirty="0">
                <a:cs typeface="Arial" panose="020B0604020202020204" pitchFamily="34" charset="0"/>
              </a:rPr>
              <a:t>Q. What do you think your responsibilities are when dealing with a hate crime?</a:t>
            </a:r>
          </a:p>
          <a:p>
            <a:pPr defTabSz="947958">
              <a:defRPr/>
            </a:pPr>
            <a:endParaRPr lang="en-GB" sz="1100" b="1" dirty="0">
              <a:cs typeface="Arial" panose="020B0604020202020204" pitchFamily="34" charset="0"/>
            </a:endParaRPr>
          </a:p>
          <a:p>
            <a:pPr defTabSz="947958">
              <a:defRPr/>
            </a:pPr>
            <a:r>
              <a:rPr lang="en-GB" sz="1100" b="1" dirty="0">
                <a:cs typeface="Arial" panose="020B0604020202020204" pitchFamily="34" charset="0"/>
              </a:rPr>
              <a:t>Trainer to inform students of the Disability Hate Crime Guide on Moodle for any further reading</a:t>
            </a:r>
            <a:endParaRPr lang="en-GB" sz="1100" dirty="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47</a:t>
            </a:fld>
            <a:endParaRPr lang="en-GB"/>
          </a:p>
        </p:txBody>
      </p:sp>
    </p:spTree>
    <p:extLst>
      <p:ext uri="{BB962C8B-B14F-4D97-AF65-F5344CB8AC3E}">
        <p14:creationId xmlns:p14="http://schemas.microsoft.com/office/powerpoint/2010/main" val="414591687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mn-lt"/>
              </a:rPr>
              <a:t>QTS: What Organisational support is available?</a:t>
            </a:r>
            <a:br>
              <a:rPr lang="en-GB" sz="1100" b="1" dirty="0">
                <a:latin typeface="+mn-lt"/>
              </a:rPr>
            </a:br>
            <a:r>
              <a:rPr lang="en-GB" sz="1100" b="1" dirty="0">
                <a:latin typeface="+mn-lt"/>
              </a:rPr>
              <a:t>A. </a:t>
            </a:r>
            <a:r>
              <a:rPr lang="en-GB" sz="1100" b="0" dirty="0">
                <a:latin typeface="+mn-lt"/>
              </a:rPr>
              <a:t>Muslim Police Association, CPA, LGBT+ Police Network, DSN, GEN, SWPNSN, NBA and local associations</a:t>
            </a:r>
            <a:br>
              <a:rPr lang="en-GB" sz="1100" b="0" dirty="0">
                <a:latin typeface="+mn-lt"/>
              </a:rPr>
            </a:br>
            <a:br>
              <a:rPr lang="en-GB" sz="1100" b="0" dirty="0">
                <a:latin typeface="+mn-lt"/>
              </a:rPr>
            </a:br>
            <a:r>
              <a:rPr lang="en-GB" sz="1100" b="1" dirty="0">
                <a:latin typeface="+mn-lt"/>
              </a:rPr>
              <a:t>QTS: What external sources for support is available?</a:t>
            </a:r>
            <a:br>
              <a:rPr lang="en-GB" sz="1100" b="1" dirty="0">
                <a:latin typeface="+mn-lt"/>
              </a:rPr>
            </a:br>
            <a:r>
              <a:rPr lang="en-GB" sz="1100" b="1" dirty="0">
                <a:latin typeface="+mn-lt"/>
              </a:rPr>
              <a:t>A. </a:t>
            </a:r>
            <a:r>
              <a:rPr lang="en-GB" sz="1100" b="0" dirty="0">
                <a:latin typeface="+mn-lt"/>
              </a:rPr>
              <a:t>Citizens Advice | Equality, Advisory and Support Service | Advisory, Conciliation and Arbitration Service (ACAS) | Civil Legal Advice (CLA) | Black Thrive | Black Minds Matter UK | The Black, African and Asian Therapy Network | Samaritans | Mind | Rethink | National Bullying Helpline | Care First.</a:t>
            </a:r>
            <a:br>
              <a:rPr lang="en-GB" sz="1100" b="0" dirty="0">
                <a:latin typeface="+mn-lt"/>
              </a:rPr>
            </a:br>
            <a:br>
              <a:rPr lang="en-GB" sz="1100" b="0" dirty="0">
                <a:latin typeface="+mn-lt"/>
              </a:rPr>
            </a:br>
            <a:r>
              <a:rPr lang="en-GB" sz="1100" b="1" dirty="0">
                <a:latin typeface="+mn-lt"/>
              </a:rPr>
              <a:t>QTS: If you are a victim of Bullying, Harassment, Discrimination or prejudice, what are the reporting mechanisms? </a:t>
            </a:r>
            <a:br>
              <a:rPr lang="en-GB" sz="1100" b="1" dirty="0">
                <a:latin typeface="+mn-lt"/>
              </a:rPr>
            </a:br>
            <a:r>
              <a:rPr lang="en-GB" sz="1100" b="1" dirty="0">
                <a:latin typeface="+mn-lt"/>
              </a:rPr>
              <a:t>A. </a:t>
            </a:r>
            <a:r>
              <a:rPr lang="en-GB" sz="1100" b="0" i="0" dirty="0">
                <a:latin typeface="+mn-lt"/>
              </a:rPr>
              <a:t>In the first instance you report to your line manager, if it involves you line manager then you skip a rank. If this is not appropriate then you report to HR and follow your forcers reporting policies located on your Intranet.</a:t>
            </a:r>
            <a:br>
              <a:rPr lang="en-GB" sz="1100" b="0" i="0" dirty="0">
                <a:latin typeface="+mn-lt"/>
              </a:rPr>
            </a:br>
            <a:br>
              <a:rPr lang="en-GB" sz="1100" b="0" i="0" dirty="0">
                <a:latin typeface="+mn-lt"/>
              </a:rPr>
            </a:br>
            <a:r>
              <a:rPr lang="en-GB" sz="1100" b="0" i="0" dirty="0">
                <a:latin typeface="+mn-lt"/>
              </a:rPr>
              <a:t>SWP:- Submit a F410 Bullying Harassment Victimisation Form</a:t>
            </a:r>
            <a:br>
              <a:rPr lang="en-GB" sz="1100" b="0" i="0" dirty="0">
                <a:latin typeface="+mn-lt"/>
              </a:rPr>
            </a:br>
            <a:r>
              <a:rPr lang="en-GB" sz="1100" dirty="0">
                <a:latin typeface="+mn-lt"/>
                <a:hlinkClick r:id="rId3"/>
              </a:rPr>
              <a:t>Bullying, Harassment and Victimisation (police.int)</a:t>
            </a:r>
            <a:r>
              <a:rPr lang="en-GB" sz="1100" dirty="0">
                <a:latin typeface="+mn-lt"/>
              </a:rPr>
              <a:t> or call / email your PSD department</a:t>
            </a:r>
          </a:p>
          <a:p>
            <a:endParaRPr lang="en-GB" sz="1100" dirty="0">
              <a:latin typeface="+mn-lt"/>
            </a:endParaRPr>
          </a:p>
          <a:p>
            <a:r>
              <a:rPr lang="en-GB" sz="1100" b="1" dirty="0">
                <a:latin typeface="+mn-lt"/>
              </a:rPr>
              <a:t>QTS. What Strategies can you put in place for challenging inappropriate comments or behaviour?</a:t>
            </a:r>
          </a:p>
          <a:p>
            <a:pPr>
              <a:lnSpc>
                <a:spcPct val="107000"/>
              </a:lnSpc>
              <a:spcAft>
                <a:spcPts val="800"/>
              </a:spcAft>
            </a:pPr>
            <a:r>
              <a:rPr lang="en-GB" sz="1100" b="1" dirty="0">
                <a:latin typeface="+mn-lt"/>
              </a:rPr>
              <a:t>A. </a:t>
            </a:r>
            <a:r>
              <a:rPr lang="en-GB" sz="1100" dirty="0">
                <a:effectLst/>
                <a:latin typeface="+mn-lt"/>
                <a:ea typeface="Calibri" panose="020F0502020204030204" pitchFamily="34" charset="0"/>
                <a:cs typeface="Times New Roman" panose="02020603050405020304" pitchFamily="18" charset="0"/>
              </a:rPr>
              <a:t>Conflict is a normal and natural occurrence wherever human beings have to interact; however, when inappropriate behaviour is not dealt with it could have far reaching repercussion.</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The learning model is a great tool that can be used to empower the victim and the observer to challenge inappropriate behaviour, thereby reducing the danger it poses to individuals in a team and the organisation as a whole.</a:t>
            </a: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Actor-</a:t>
            </a: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 person who carries out the act</a:t>
            </a:r>
            <a:br>
              <a:rPr lang="en-GB" sz="1100"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Receiver</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 person on the receiving end of it</a:t>
            </a:r>
            <a:br>
              <a:rPr lang="en-GB" sz="1100"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Observer</a:t>
            </a: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Any person who witnesses it</a:t>
            </a: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The Actor</a:t>
            </a: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People should encourage those who behave inappropriately to modify their behaviour. Focus on the person’s inappropriate behaviour; reinforce the fact that their behaviour is unacceptable not the person themselves. Identify which situation and with which person/people they are likely to act in this way. Explore what feeling they have before and after they carry out their inappropriate behaviour. Above all, make it clear that whatever the reasons for their behaviour, it is totally unacceptable and will not be tolerated.</a:t>
            </a: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The Receiver</a:t>
            </a: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 receiver needs to inform the person who is behaving inappropriate (the Actor) that their actions are unwanted and unacceptable. If they don’t say anything, the behaviour may get worse. They should: Seek advice, Check the organisation’s harassment &amp; bullying policies ( every organisation must have one), Keep a written record of what happened; where and when; who was there</a:t>
            </a: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Approaching the Actor</a:t>
            </a: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An assertive response to inappropriate behaviour has three parts:</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Describe the behaviour that they find unacceptable</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Describe the effects of the behaviour- how it makes you feel</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Say what you would like to happen</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How you talk to the person is just as important as what you say. Be aware of your verbal and non verbal signal, they could be aggressive, passive or assertive. Stay calm, Sometimes it’s best not to react immediately to someone’s behaviour. It’s good to prepare mentally and physically. Here are some techniques you can use:</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Take several, slow, deep breaths</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Tell yourself that whatever happens, no matter how the person reacts you will be able to cope</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Tell yourself that you won’t let yourself be intimidated or provokes into losing your temper</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Paint a picture of yourself staying calm and focused</a:t>
            </a:r>
          </a:p>
          <a:p>
            <a:pPr>
              <a:lnSpc>
                <a:spcPct val="107000"/>
              </a:lnSpc>
              <a:spcAft>
                <a:spcPts val="800"/>
              </a:spcAft>
            </a:pPr>
            <a:br>
              <a:rPr lang="en-GB" sz="1100" b="1"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The Observer</a:t>
            </a: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Reasons why an observer may not act:</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Keeping your head down</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Fear of drawing attention to yourself</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Fear of ‘standing alone’ if other colleagues fail to stand by you</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‘Bystander syndrome’ – assuming that someone else will do something about it.</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If Observer does nothing, the inappropriate behaviour is likely to continue. In many circumstances the best course of action is to have a word with the Receiver. This will at least reassure the Receiver that they are not on their own but with some support. Next step is Observer and Receiver to agree a way forward. In some situations it may be appropriate for the Observer to appropriate the Actor directly. This approach will be effective with Actors who have never considered that what they do or say can have an adverse impact on others.</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The role of the Observer is crucial to the proactive management of the working environment. Anything an Observer does to start people talking and increase awareness that inappropriate behaviour is happening is likely to help the Receiver and the Actor.</a:t>
            </a:r>
          </a:p>
          <a:p>
            <a:endParaRPr lang="en-GB" sz="1100" b="1" dirty="0">
              <a:latin typeface="+mn-lt"/>
            </a:endParaRPr>
          </a:p>
          <a:p>
            <a:r>
              <a:rPr lang="en-GB" sz="1100" b="1" dirty="0">
                <a:latin typeface="+mn-lt"/>
              </a:rPr>
              <a:t>QTS: What is the Role of supervisors/managers in supporting colleagues and taking action to challenge inappropriate behaviour/language?</a:t>
            </a:r>
          </a:p>
          <a:p>
            <a:r>
              <a:rPr lang="en-GB" sz="1100" b="1" dirty="0">
                <a:latin typeface="+mn-lt"/>
              </a:rPr>
              <a:t>A. </a:t>
            </a:r>
            <a:r>
              <a:rPr lang="en-GB" sz="1100" b="0" dirty="0">
                <a:latin typeface="+mn-lt"/>
              </a:rPr>
              <a:t>To assist with the above. If appropriate, devise local informal resolution to issues/concerns (including participation from any potential victims) failing this escalate to formal resolution, including grievance and misconduct procedures which can be found on </a:t>
            </a:r>
            <a:r>
              <a:rPr lang="en-GB" sz="1100" b="0" dirty="0" err="1">
                <a:latin typeface="+mn-lt"/>
              </a:rPr>
              <a:t>BoB</a:t>
            </a:r>
            <a:r>
              <a:rPr lang="en-GB" sz="1100" b="0" dirty="0">
                <a:latin typeface="+mn-lt"/>
              </a:rPr>
              <a:t> (SWP) or Beat (GWENT)</a:t>
            </a:r>
            <a:endParaRPr lang="en-GB" sz="1100" b="1" dirty="0">
              <a:latin typeface="+mn-lt"/>
            </a:endParaRPr>
          </a:p>
          <a:p>
            <a:endParaRPr lang="en-GB" sz="1100" b="0" i="0" dirty="0">
              <a:latin typeface="+mn-lt"/>
            </a:endParaRPr>
          </a:p>
          <a:p>
            <a:r>
              <a:rPr lang="en-GB" sz="1100" b="1" i="0" dirty="0">
                <a:latin typeface="+mn-lt"/>
              </a:rPr>
              <a:t>QTS:- What is Allyship?</a:t>
            </a:r>
            <a:br>
              <a:rPr lang="en-GB" sz="1100" b="1" i="0" dirty="0">
                <a:latin typeface="+mn-lt"/>
              </a:rPr>
            </a:br>
            <a:r>
              <a:rPr lang="en-GB" sz="1100" b="1" i="0" dirty="0">
                <a:latin typeface="+mn-lt"/>
              </a:rPr>
              <a:t>A:- </a:t>
            </a:r>
            <a:r>
              <a:rPr lang="en-GB" sz="1100" dirty="0">
                <a:effectLst/>
                <a:latin typeface="+mn-lt"/>
                <a:ea typeface="Calibri" panose="020F0502020204030204" pitchFamily="34" charset="0"/>
                <a:cs typeface="Times New Roman" panose="02020603050405020304" pitchFamily="18" charset="0"/>
              </a:rPr>
              <a:t>Allyship refers to the actions and behaviours of individuals or groups who actively support and advocate for marginalized communities and individuals who are affected by discrimination and oppression. This can include people who are not part of the marginalised group themselves, but who recognise and work to challenge the ways in which systems of oppression harm those groups.</a:t>
            </a:r>
          </a:p>
          <a:p>
            <a:r>
              <a:rPr lang="en-GB" sz="1100" dirty="0">
                <a:effectLst/>
                <a:latin typeface="+mn-lt"/>
                <a:ea typeface="Calibri" panose="020F0502020204030204" pitchFamily="34" charset="0"/>
                <a:cs typeface="Times New Roman" panose="02020603050405020304" pitchFamily="18" charset="0"/>
              </a:rPr>
              <a:t> </a:t>
            </a:r>
          </a:p>
          <a:p>
            <a:r>
              <a:rPr lang="en-GB" sz="1100" dirty="0">
                <a:effectLst/>
                <a:latin typeface="+mn-lt"/>
                <a:ea typeface="Calibri" panose="020F0502020204030204" pitchFamily="34" charset="0"/>
                <a:cs typeface="Times New Roman" panose="02020603050405020304" pitchFamily="18" charset="0"/>
              </a:rPr>
              <a:t>Being an ally can take many forms, such as educating oneself about issues affecting marginalised communities, using one's privilege and resources to help create change, and speaking out against discrimination and prejudice. It also involves listening to and respecting the perspectives and experiences of those from marginalised communities, and recognising one's own privilege and potential for bias.</a:t>
            </a:r>
          </a:p>
          <a:p>
            <a:r>
              <a:rPr lang="en-GB" sz="1100" dirty="0">
                <a:effectLst/>
                <a:latin typeface="+mn-lt"/>
                <a:ea typeface="Calibri" panose="020F0502020204030204" pitchFamily="34" charset="0"/>
                <a:cs typeface="Times New Roman" panose="02020603050405020304" pitchFamily="18" charset="0"/>
              </a:rPr>
              <a:t> </a:t>
            </a:r>
          </a:p>
          <a:p>
            <a:r>
              <a:rPr lang="en-GB" sz="1100" dirty="0">
                <a:effectLst/>
                <a:latin typeface="+mn-lt"/>
                <a:ea typeface="Calibri" panose="020F0502020204030204" pitchFamily="34" charset="0"/>
                <a:cs typeface="Times New Roman" panose="02020603050405020304" pitchFamily="18" charset="0"/>
              </a:rPr>
              <a:t>It's important to note that being an ally is not a fixed identity, it's a process and ongoing journey of learning and growth, and it's important to be willing to admit and correct mistakes and to actively work to dismantle the systems of oppression. Allyship is not a self-designation; marginalised groups will determine who is an ally.</a:t>
            </a:r>
          </a:p>
          <a:p>
            <a:r>
              <a:rPr lang="en-GB" sz="1100" dirty="0">
                <a:effectLst/>
                <a:latin typeface="+mn-lt"/>
                <a:ea typeface="Calibri" panose="020F0502020204030204" pitchFamily="34" charset="0"/>
                <a:cs typeface="Times New Roman" panose="02020603050405020304" pitchFamily="18" charset="0"/>
              </a:rPr>
              <a:t> </a:t>
            </a:r>
          </a:p>
          <a:p>
            <a:r>
              <a:rPr lang="en-GB" sz="1100" dirty="0">
                <a:effectLst/>
                <a:latin typeface="+mn-lt"/>
                <a:ea typeface="Calibri" panose="020F0502020204030204" pitchFamily="34" charset="0"/>
                <a:cs typeface="Times New Roman" panose="02020603050405020304" pitchFamily="18" charset="0"/>
              </a:rPr>
              <a:t>In short, allyship is the practice of actively working to support marginalised communities and to challenge the systems of oppression that harm them, while recognising one's privilege and potential for bias. </a:t>
            </a:r>
          </a:p>
          <a:p>
            <a:endParaRPr lang="en-GB" sz="1100" b="1" i="0" dirty="0">
              <a:effectLst/>
              <a:latin typeface="+mn-lt"/>
              <a:cs typeface="Times New Roman" panose="02020603050405020304" pitchFamily="18" charset="0"/>
            </a:endParaRPr>
          </a:p>
          <a:p>
            <a:r>
              <a:rPr lang="en-GB" sz="1100" b="1" i="0" dirty="0">
                <a:effectLst/>
                <a:latin typeface="+mn-lt"/>
                <a:cs typeface="Times New Roman" panose="02020603050405020304" pitchFamily="18" charset="0"/>
              </a:rPr>
              <a:t>Effecting Change from the Inside | The Police: Untold – 7mins 24Secs (added value)</a:t>
            </a:r>
            <a:br>
              <a:rPr lang="en-GB" sz="1100" b="1" i="0" dirty="0">
                <a:effectLst/>
                <a:latin typeface="+mn-lt"/>
                <a:cs typeface="Times New Roman" panose="02020603050405020304" pitchFamily="18" charset="0"/>
              </a:rPr>
            </a:br>
            <a:r>
              <a:rPr lang="en-GB" sz="1100" b="0" i="0" dirty="0">
                <a:solidFill>
                  <a:srgbClr val="030303"/>
                </a:solidFill>
                <a:effectLst/>
                <a:latin typeface="+mn-lt"/>
              </a:rPr>
              <a:t>A Black police officer, a Gay police officer and a female detective talk about their experiences of racism, homophobia and sexism in the police. </a:t>
            </a:r>
            <a:br>
              <a:rPr lang="en-GB" sz="1100" b="0" i="0" dirty="0">
                <a:solidFill>
                  <a:srgbClr val="030303"/>
                </a:solidFill>
                <a:effectLst/>
                <a:latin typeface="+mn-lt"/>
              </a:rPr>
            </a:br>
            <a:br>
              <a:rPr lang="en-GB" sz="1100" b="0" i="0" dirty="0">
                <a:solidFill>
                  <a:srgbClr val="030303"/>
                </a:solidFill>
                <a:effectLst/>
                <a:latin typeface="+mn-lt"/>
              </a:rPr>
            </a:br>
            <a:r>
              <a:rPr lang="en-GB" sz="1100" b="0" i="0" dirty="0">
                <a:solidFill>
                  <a:srgbClr val="030303"/>
                </a:solidFill>
                <a:effectLst/>
                <a:latin typeface="+mn-lt"/>
              </a:rPr>
              <a:t>https://www.youtube.com/watch?v=abieOj5_-dg </a:t>
            </a:r>
            <a:endParaRPr lang="en-GB" sz="1100" b="1" i="0" dirty="0">
              <a:latin typeface="+mn-l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F67B-FA9F-4CA2-8007-42698C0771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590103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dirty="0">
                <a:latin typeface="+mn-lt"/>
              </a:rPr>
              <a:t>Love Has No Labels | Diversity &amp; Inclusion (3min 19sec)</a:t>
            </a:r>
            <a:br>
              <a:rPr lang="en-GB" sz="1100" b="1" i="0" dirty="0">
                <a:latin typeface="+mn-lt"/>
              </a:rPr>
            </a:br>
            <a:r>
              <a:rPr lang="en-GB" sz="1100" b="0" i="0" dirty="0">
                <a:latin typeface="+mn-lt"/>
              </a:rPr>
              <a:t>To Finish off the session a good feel video to show Love Has No Labels</a:t>
            </a:r>
            <a:br>
              <a:rPr lang="en-GB" sz="1100" b="0" i="0" dirty="0">
                <a:latin typeface="+mn-lt"/>
              </a:rPr>
            </a:br>
            <a:br>
              <a:rPr lang="en-GB" sz="1100" b="0" i="0" dirty="0">
                <a:latin typeface="+mn-lt"/>
              </a:rPr>
            </a:br>
            <a:r>
              <a:rPr lang="en-GB" sz="1100" b="0" i="0" dirty="0">
                <a:latin typeface="+mn-lt"/>
              </a:rPr>
              <a:t>https://youtu.be/PnDgZuGIhHs</a:t>
            </a:r>
            <a:endParaRPr lang="en-GB" sz="1100" b="1" i="0" dirty="0">
              <a:latin typeface="+mn-l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F67B-FA9F-4CA2-8007-42698C0771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32830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50</a:t>
            </a:fld>
            <a:endParaRPr lang="en-GB"/>
          </a:p>
        </p:txBody>
      </p:sp>
    </p:spTree>
    <p:extLst>
      <p:ext uri="{BB962C8B-B14F-4D97-AF65-F5344CB8AC3E}">
        <p14:creationId xmlns:p14="http://schemas.microsoft.com/office/powerpoint/2010/main" val="3273191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6939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6440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7980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42735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8505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5659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74574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3239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2817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0710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905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92430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91818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808058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1566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10139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2911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79659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528981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669362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212368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72601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36EC5-9165-4443-B0F8-A35C20BF39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E3E212-9860-4BAB-84DD-B2A0F9436D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D09988-2A54-4C9A-96C2-295B8BF03EC8}"/>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5" name="Footer Placeholder 4">
            <a:extLst>
              <a:ext uri="{FF2B5EF4-FFF2-40B4-BE49-F238E27FC236}">
                <a16:creationId xmlns:a16="http://schemas.microsoft.com/office/drawing/2014/main" id="{95A00D80-61DA-4596-A66C-93A9196EC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EA064-40A6-47D7-8323-76D85FFF0526}"/>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28240543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CC77-78B0-4C99-BCA4-2497BCF222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6C105A-79ED-4329-B9D9-6DBB433013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4B7605-178B-440B-BD00-6C8768CFEDC7}"/>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5" name="Footer Placeholder 4">
            <a:extLst>
              <a:ext uri="{FF2B5EF4-FFF2-40B4-BE49-F238E27FC236}">
                <a16:creationId xmlns:a16="http://schemas.microsoft.com/office/drawing/2014/main" id="{86F30758-4283-4BBA-ABA5-CF86DC9D7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13F7A7-333B-46B8-8C1D-7F6A935063DA}"/>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15620356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78F5-B3D1-48A9-BE46-C7FE6D7EB9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72E210-E4F2-4341-84FB-88627AAA57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1DE5D0-00A6-46C5-A681-9A971BB7364A}"/>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5" name="Footer Placeholder 4">
            <a:extLst>
              <a:ext uri="{FF2B5EF4-FFF2-40B4-BE49-F238E27FC236}">
                <a16:creationId xmlns:a16="http://schemas.microsoft.com/office/drawing/2014/main" id="{7A041368-E05A-43D9-B7AC-A444388E7C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B3BB9-BEBD-416E-A47C-D58C2D8A23D1}"/>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25469855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BC39E-1EEB-4A4B-9496-4428B3E096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342848-F2E3-488F-8F6F-EFDD7E7B6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BC4893-9C72-437E-8A0F-D9B3E19E4F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CD4612-C47A-4F57-A349-32A39093251C}"/>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6" name="Footer Placeholder 5">
            <a:extLst>
              <a:ext uri="{FF2B5EF4-FFF2-40B4-BE49-F238E27FC236}">
                <a16:creationId xmlns:a16="http://schemas.microsoft.com/office/drawing/2014/main" id="{D71A0CE9-F736-40B6-8E3F-0D8D6B3838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EB6AC1-08C3-49B9-97DD-3F6855FAB885}"/>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1791906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37924-2F22-4DDD-A023-E5E998F827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2E0127-641D-4093-8DFF-8571E88DCB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6821F5-0C1C-4759-A12B-E886FF0B38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B88A55-D829-4B9C-A34F-AEDA6C0B4C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DFA7A5-F970-4C8A-9D0B-A9A8ED8A9F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53DE4B-D460-4AAA-B0D8-AF39E07B0350}"/>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8" name="Footer Placeholder 7">
            <a:extLst>
              <a:ext uri="{FF2B5EF4-FFF2-40B4-BE49-F238E27FC236}">
                <a16:creationId xmlns:a16="http://schemas.microsoft.com/office/drawing/2014/main" id="{74511D96-9D5B-43C0-B803-7DC7F0E185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1CB669-9C30-42A9-8111-8335AB3EB27A}"/>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29815001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D9D83-F8C2-49E1-A161-B1C7B5DF9D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2FA75D-D58E-40B4-A436-F55220AD6FA9}"/>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4" name="Footer Placeholder 3">
            <a:extLst>
              <a:ext uri="{FF2B5EF4-FFF2-40B4-BE49-F238E27FC236}">
                <a16:creationId xmlns:a16="http://schemas.microsoft.com/office/drawing/2014/main" id="{BB69BF53-979F-4F58-AA7C-8651F5BDB3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301DBC-881B-4F29-A3F4-A64CFF49E5BF}"/>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6347367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791D49-75D2-4E88-A8BD-299718B748DE}"/>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3" name="Footer Placeholder 2">
            <a:extLst>
              <a:ext uri="{FF2B5EF4-FFF2-40B4-BE49-F238E27FC236}">
                <a16:creationId xmlns:a16="http://schemas.microsoft.com/office/drawing/2014/main" id="{E2769D44-87DB-4495-9436-B93CE3440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528B79-28B9-46D9-92BF-FC672A12D4DE}"/>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11700257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DE8C-B1CB-4588-B284-34105B72E0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6564EF-FB64-465E-A369-D14CCB38AC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97EA3C-92D7-4225-8768-D6E3A977A6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397F4C-71DF-4942-89B4-771B771B643D}"/>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6" name="Footer Placeholder 5">
            <a:extLst>
              <a:ext uri="{FF2B5EF4-FFF2-40B4-BE49-F238E27FC236}">
                <a16:creationId xmlns:a16="http://schemas.microsoft.com/office/drawing/2014/main" id="{DC49B127-415A-4021-B53B-E959DE5A9D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9C83BC-06E6-4480-8D51-2C7D9333BDD3}"/>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14810102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31605-AD18-4F7A-AED7-2297B9C129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E7C532-F0A2-4054-8908-B63E08EAB6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7DFA2C-FEF2-449D-BF69-75B35858DB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916681-3316-4B45-B8CF-DFC606B8ECA1}"/>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6" name="Footer Placeholder 5">
            <a:extLst>
              <a:ext uri="{FF2B5EF4-FFF2-40B4-BE49-F238E27FC236}">
                <a16:creationId xmlns:a16="http://schemas.microsoft.com/office/drawing/2014/main" id="{FA3A20AC-4CC3-4671-A095-7EF7D0558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BBA41A-6392-435E-9B67-7B1B32A52DE3}"/>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11931359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3C9A-131C-48AF-83D2-18BA14C553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C1A636-76E6-4E66-8F51-22EFD740D8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ABDF88-8915-4D29-BF23-0CCC873F1160}"/>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5" name="Footer Placeholder 4">
            <a:extLst>
              <a:ext uri="{FF2B5EF4-FFF2-40B4-BE49-F238E27FC236}">
                <a16:creationId xmlns:a16="http://schemas.microsoft.com/office/drawing/2014/main" id="{2912AB0D-C060-4219-AE01-EAE153414F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66C049-B9BF-4442-8456-D56D3509961E}"/>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994329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BCCE40-14B5-45E9-B0F6-7EBE01C82F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97C3E7-0FAE-44C2-8731-1E0C803940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F79AC2-1B92-410B-8AD6-7F5113468122}"/>
              </a:ext>
            </a:extLst>
          </p:cNvPr>
          <p:cNvSpPr>
            <a:spLocks noGrp="1"/>
          </p:cNvSpPr>
          <p:nvPr>
            <p:ph type="dt" sz="half" idx="10"/>
          </p:nvPr>
        </p:nvSpPr>
        <p:spPr/>
        <p:txBody>
          <a:bodyPr/>
          <a:lstStyle/>
          <a:p>
            <a:fld id="{4482FB5E-C8A0-4605-ACF0-802737109BDF}" type="datetimeFigureOut">
              <a:rPr lang="en-GB" smtClean="0"/>
              <a:t>24/05/2023</a:t>
            </a:fld>
            <a:endParaRPr lang="en-GB"/>
          </a:p>
        </p:txBody>
      </p:sp>
      <p:sp>
        <p:nvSpPr>
          <p:cNvPr id="5" name="Footer Placeholder 4">
            <a:extLst>
              <a:ext uri="{FF2B5EF4-FFF2-40B4-BE49-F238E27FC236}">
                <a16:creationId xmlns:a16="http://schemas.microsoft.com/office/drawing/2014/main" id="{9733CEA1-1786-4FBD-8A0B-4644780AF5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199598-1AED-4EF9-96E0-D30FA1848C76}"/>
              </a:ext>
            </a:extLst>
          </p:cNvPr>
          <p:cNvSpPr>
            <a:spLocks noGrp="1"/>
          </p:cNvSpPr>
          <p:nvPr>
            <p:ph type="sldNum" sz="quarter" idx="12"/>
          </p:nvPr>
        </p:nvSpPr>
        <p:spPr/>
        <p:txBody>
          <a:bodyPr/>
          <a:lstStyle/>
          <a:p>
            <a:fld id="{08A3354C-B18A-4171-A25E-6A1AF95C32A6}" type="slidenum">
              <a:rPr lang="en-GB" smtClean="0"/>
              <a:t>‹#›</a:t>
            </a:fld>
            <a:endParaRPr lang="en-GB"/>
          </a:p>
        </p:txBody>
      </p:sp>
    </p:spTree>
    <p:extLst>
      <p:ext uri="{BB962C8B-B14F-4D97-AF65-F5344CB8AC3E}">
        <p14:creationId xmlns:p14="http://schemas.microsoft.com/office/powerpoint/2010/main" val="2114532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4.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378041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7370330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C8D9FF-C730-45B3-AC91-4D56E4E84D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907A3-0755-4097-9177-43A368AB51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591FF-D376-4438-BF7D-C7DBDA6747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82FB5E-C8A0-4605-ACF0-802737109BDF}" type="datetimeFigureOut">
              <a:rPr lang="en-GB" smtClean="0"/>
              <a:t>24/05/2023</a:t>
            </a:fld>
            <a:endParaRPr lang="en-GB"/>
          </a:p>
        </p:txBody>
      </p:sp>
      <p:sp>
        <p:nvSpPr>
          <p:cNvPr id="5" name="Footer Placeholder 4">
            <a:extLst>
              <a:ext uri="{FF2B5EF4-FFF2-40B4-BE49-F238E27FC236}">
                <a16:creationId xmlns:a16="http://schemas.microsoft.com/office/drawing/2014/main" id="{CC2CF1E4-A542-4577-BA8A-73829808A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F75113-D6F9-45FB-9829-AF5857FFA9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A3354C-B18A-4171-A25E-6A1AF95C32A6}" type="slidenum">
              <a:rPr lang="en-GB" smtClean="0"/>
              <a:t>‹#›</a:t>
            </a:fld>
            <a:endParaRPr lang="en-GB"/>
          </a:p>
        </p:txBody>
      </p:sp>
    </p:spTree>
    <p:extLst>
      <p:ext uri="{BB962C8B-B14F-4D97-AF65-F5344CB8AC3E}">
        <p14:creationId xmlns:p14="http://schemas.microsoft.com/office/powerpoint/2010/main" val="398048200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3.xml"/><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9.jp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image" Target="../media/image10.jfif"/><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image" Target="../media/image12.png"/><Relationship Id="rId5" Type="http://schemas.openxmlformats.org/officeDocument/2006/relationships/image" Target="../media/image8.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15.png"/><Relationship Id="rId7"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16.png"/><Relationship Id="rId4" Type="http://schemas.openxmlformats.org/officeDocument/2006/relationships/hyperlink" Target="https://www.youtube.com/watch?v=-cdsGFnNp6Q&amp;t=6s" TargetMode="External"/><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youtu.be/7H3OpRcWpeQ" TargetMode="External"/><Relationship Id="rId7"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0.png"/><Relationship Id="rId7"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8.png"/></Relationships>
</file>

<file path=ppt/slides/_rels/slide2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3.png"/><Relationship Id="rId7"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hyperlink" Target="https://youtu.be/G3Aweo-74kY" TargetMode="External"/><Relationship Id="rId10" Type="http://schemas.openxmlformats.org/officeDocument/2006/relationships/image" Target="../media/image8.png"/><Relationship Id="rId4" Type="http://schemas.microsoft.com/office/2007/relationships/hdphoto" Target="../media/hdphoto1.wdp"/><Relationship Id="rId9" Type="http://schemas.openxmlformats.org/officeDocument/2006/relationships/image" Target="../media/image7.jp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5.png"/><Relationship Id="rId7" Type="http://schemas.openxmlformats.org/officeDocument/2006/relationships/image" Target="../media/image7.jp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png"/><Relationship Id="rId7" Type="http://schemas.openxmlformats.org/officeDocument/2006/relationships/image" Target="../media/image31.jpg"/><Relationship Id="rId12"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30.jpeg"/><Relationship Id="rId11" Type="http://schemas.openxmlformats.org/officeDocument/2006/relationships/image" Target="../media/image7.jpg"/><Relationship Id="rId5" Type="http://schemas.openxmlformats.org/officeDocument/2006/relationships/image" Target="../media/image29.png"/><Relationship Id="rId10" Type="http://schemas.openxmlformats.org/officeDocument/2006/relationships/image" Target="../media/image6.png"/><Relationship Id="rId4" Type="http://schemas.openxmlformats.org/officeDocument/2006/relationships/image" Target="../media/image28.jfif"/><Relationship Id="rId9" Type="http://schemas.openxmlformats.org/officeDocument/2006/relationships/image" Target="../media/image5.png"/></Relationships>
</file>

<file path=ppt/slides/_rels/slide25.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33.jfif"/><Relationship Id="rId7"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5.jfif"/><Relationship Id="rId4" Type="http://schemas.openxmlformats.org/officeDocument/2006/relationships/image" Target="../media/image34.jfif"/><Relationship Id="rId9" Type="http://schemas.openxmlformats.org/officeDocument/2006/relationships/image" Target="../media/image8.png"/></Relationships>
</file>

<file path=ppt/slides/_rels/slide2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6.jfif"/><Relationship Id="rId7"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39.jfif"/><Relationship Id="rId5" Type="http://schemas.openxmlformats.org/officeDocument/2006/relationships/image" Target="../media/image38.jfif"/><Relationship Id="rId10" Type="http://schemas.openxmlformats.org/officeDocument/2006/relationships/image" Target="../media/image8.png"/><Relationship Id="rId4" Type="http://schemas.openxmlformats.org/officeDocument/2006/relationships/image" Target="../media/image37.jfif"/><Relationship Id="rId9" Type="http://schemas.openxmlformats.org/officeDocument/2006/relationships/image" Target="../media/image7.jpg"/></Relationships>
</file>

<file path=ppt/slides/_rels/slide2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0.jpg"/><Relationship Id="rId7" Type="http://schemas.openxmlformats.org/officeDocument/2006/relationships/image" Target="../media/image7.jp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1.jpg"/></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8.png"/><Relationship Id="rId3" Type="http://schemas.openxmlformats.org/officeDocument/2006/relationships/hyperlink" Target="https://implicit.harvard.edu/implicit/takeatest.html" TargetMode="External"/><Relationship Id="rId7" Type="http://schemas.openxmlformats.org/officeDocument/2006/relationships/diagramQuickStyle" Target="../diagrams/quickStyle1.xml"/><Relationship Id="rId12" Type="http://schemas.openxmlformats.org/officeDocument/2006/relationships/image" Target="../media/image7.jp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Layout" Target="../diagrams/layout1.xml"/><Relationship Id="rId11" Type="http://schemas.openxmlformats.org/officeDocument/2006/relationships/image" Target="../media/image6.png"/><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image" Target="../media/image42.png"/><Relationship Id="rId9" Type="http://schemas.microsoft.com/office/2007/relationships/diagramDrawing" Target="../diagrams/drawing1.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44.png"/><Relationship Id="rId7"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6.png"/><Relationship Id="rId4" Type="http://schemas.openxmlformats.org/officeDocument/2006/relationships/image" Target="../media/image45.png"/><Relationship Id="rId9" Type="http://schemas.openxmlformats.org/officeDocument/2006/relationships/image" Target="../media/image8.png"/></Relationships>
</file>

<file path=ppt/slides/_rels/slide3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image" Target="../media/image8.png"/><Relationship Id="rId5" Type="http://schemas.openxmlformats.org/officeDocument/2006/relationships/diagramQuickStyle" Target="../diagrams/quickStyle2.xml"/><Relationship Id="rId10" Type="http://schemas.openxmlformats.org/officeDocument/2006/relationships/image" Target="../media/image7.jpg"/><Relationship Id="rId4" Type="http://schemas.openxmlformats.org/officeDocument/2006/relationships/diagramLayout" Target="../diagrams/layout2.xml"/><Relationship Id="rId9"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50.jpg"/><Relationship Id="rId7"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image" Target="../media/image8.png"/><Relationship Id="rId5" Type="http://schemas.openxmlformats.org/officeDocument/2006/relationships/diagramQuickStyle" Target="../diagrams/quickStyle3.xml"/><Relationship Id="rId10" Type="http://schemas.openxmlformats.org/officeDocument/2006/relationships/image" Target="../media/image7.jpg"/><Relationship Id="rId4" Type="http://schemas.openxmlformats.org/officeDocument/2006/relationships/diagramLayout" Target="../diagrams/layout3.xml"/><Relationship Id="rId9"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image" Target="../media/image8.png"/><Relationship Id="rId5" Type="http://schemas.openxmlformats.org/officeDocument/2006/relationships/diagramQuickStyle" Target="../diagrams/quickStyle4.xml"/><Relationship Id="rId10" Type="http://schemas.openxmlformats.org/officeDocument/2006/relationships/image" Target="../media/image7.jpg"/><Relationship Id="rId4" Type="http://schemas.openxmlformats.org/officeDocument/2006/relationships/diagramLayout" Target="../diagrams/layout4.xml"/><Relationship Id="rId9"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iwDxe4GXj1s" TargetMode="External"/><Relationship Id="rId7"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6.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8" Type="http://schemas.openxmlformats.org/officeDocument/2006/relationships/image" Target="../media/image61.png"/><Relationship Id="rId13" Type="http://schemas.openxmlformats.org/officeDocument/2006/relationships/image" Target="../media/image7.jpg"/><Relationship Id="rId3" Type="http://schemas.openxmlformats.org/officeDocument/2006/relationships/image" Target="../media/image56.jpg"/><Relationship Id="rId7" Type="http://schemas.openxmlformats.org/officeDocument/2006/relationships/image" Target="../media/image60.png"/><Relationship Id="rId12"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25.xml"/><Relationship Id="rId6" Type="http://schemas.openxmlformats.org/officeDocument/2006/relationships/image" Target="../media/image59.png"/><Relationship Id="rId11" Type="http://schemas.openxmlformats.org/officeDocument/2006/relationships/image" Target="../media/image5.png"/><Relationship Id="rId5" Type="http://schemas.openxmlformats.org/officeDocument/2006/relationships/image" Target="../media/image58.jfif"/><Relationship Id="rId10" Type="http://schemas.openxmlformats.org/officeDocument/2006/relationships/image" Target="../media/image16.png"/><Relationship Id="rId4" Type="http://schemas.openxmlformats.org/officeDocument/2006/relationships/image" Target="../media/image57.png"/><Relationship Id="rId9" Type="http://schemas.openxmlformats.org/officeDocument/2006/relationships/hyperlink" Target="https://www.youtube.com/watch?v=abieOj5_-dg" TargetMode="External"/><Relationship Id="rId14" Type="http://schemas.openxmlformats.org/officeDocument/2006/relationships/image" Target="../media/image8.png"/></Relationships>
</file>

<file path=ppt/slides/_rels/slide4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49.xml"/><Relationship Id="rId7" Type="http://schemas.openxmlformats.org/officeDocument/2006/relationships/image" Target="../media/image7.jpg"/><Relationship Id="rId2" Type="http://schemas.openxmlformats.org/officeDocument/2006/relationships/slideLayout" Target="../slideLayouts/slideLayout25.xml"/><Relationship Id="rId1" Type="http://schemas.openxmlformats.org/officeDocument/2006/relationships/video" Target="https://www.youtube.com/embed/PnDgZuGIhHs?feature=oembed" TargetMode="Externa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62.jpeg"/></Relationships>
</file>

<file path=ppt/slides/_rels/slide50.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8.pn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912525"/>
            <a:ext cx="7287298" cy="1723549"/>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Valuing Diversity </a:t>
            </a:r>
            <a:b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&amp; Inclusion</a:t>
            </a:r>
          </a:p>
          <a:p>
            <a:endParaRPr lang="en-GB" sz="16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B22D3A63-4370-4413-9BB8-34A626A49552}"/>
              </a:ext>
            </a:extLst>
          </p:cNvPr>
          <p:cNvSpPr txBox="1"/>
          <p:nvPr/>
        </p:nvSpPr>
        <p:spPr>
          <a:xfrm>
            <a:off x="11747648" y="6596390"/>
            <a:ext cx="444352" cy="261610"/>
          </a:xfrm>
          <a:prstGeom prst="rect">
            <a:avLst/>
          </a:prstGeom>
          <a:noFill/>
        </p:spPr>
        <p:txBody>
          <a:bodyPr wrap="none" rtlCol="0">
            <a:spAutoFit/>
          </a:bodyPr>
          <a:lstStyle/>
          <a:p>
            <a:r>
              <a:rPr lang="en-GB" sz="1100" dirty="0">
                <a:solidFill>
                  <a:schemeClr val="bg1"/>
                </a:solidFill>
              </a:rPr>
              <a:t>V7.0</a:t>
            </a:r>
            <a:endParaRPr lang="en-GB" dirty="0">
              <a:solidFill>
                <a:schemeClr val="bg1"/>
              </a:solidFill>
            </a:endParaRPr>
          </a:p>
        </p:txBody>
      </p:sp>
      <p:pic>
        <p:nvPicPr>
          <p:cNvPr id="6" name="Picture 5" descr="A picture containing text&#10;&#10;Description automatically generated">
            <a:extLst>
              <a:ext uri="{FF2B5EF4-FFF2-40B4-BE49-F238E27FC236}">
                <a16:creationId xmlns:a16="http://schemas.microsoft.com/office/drawing/2014/main" id="{D70D9108-8844-482C-AE94-4A7C46772A2F}"/>
              </a:ext>
            </a:extLst>
          </p:cNvPr>
          <p:cNvPicPr>
            <a:picLocks noChangeAspect="1"/>
          </p:cNvPicPr>
          <p:nvPr/>
        </p:nvPicPr>
        <p:blipFill rotWithShape="1">
          <a:blip r:embed="rId4" cstate="print">
            <a:duotone>
              <a:prstClr val="black"/>
              <a:schemeClr val="accent5">
                <a:tint val="45000"/>
                <a:satMod val="400000"/>
              </a:schemeClr>
            </a:duotone>
            <a:extLst>
              <a:ext uri="{28A0092B-C50C-407E-A947-70E740481C1C}">
                <a14:useLocalDpi xmlns:a14="http://schemas.microsoft.com/office/drawing/2010/main" val="0"/>
              </a:ext>
            </a:extLst>
          </a:blip>
          <a:srcRect t="24867"/>
          <a:stretch/>
        </p:blipFill>
        <p:spPr>
          <a:xfrm>
            <a:off x="1237410" y="1719263"/>
            <a:ext cx="2103556" cy="2107280"/>
          </a:xfrm>
          <a:prstGeom prst="parallelogram">
            <a:avLst>
              <a:gd name="adj" fmla="val 19953"/>
            </a:avLst>
          </a:prstGeom>
        </p:spPr>
      </p:pic>
      <p:pic>
        <p:nvPicPr>
          <p:cNvPr id="11" name="Picture 10" descr="A picture containing text, ground&#10;&#10;Description automatically generated">
            <a:extLst>
              <a:ext uri="{FF2B5EF4-FFF2-40B4-BE49-F238E27FC236}">
                <a16:creationId xmlns:a16="http://schemas.microsoft.com/office/drawing/2014/main" id="{680F748C-D6FB-4B3D-87E0-3A10897ED064}"/>
              </a:ext>
            </a:extLst>
          </p:cNvPr>
          <p:cNvPicPr>
            <a:picLocks noChangeAspect="1"/>
          </p:cNvPicPr>
          <p:nvPr/>
        </p:nvPicPr>
        <p:blipFill rotWithShape="1">
          <a:blip r:embed="rId5" cstate="print">
            <a:duotone>
              <a:prstClr val="black"/>
              <a:schemeClr val="accent1">
                <a:tint val="45000"/>
                <a:satMod val="400000"/>
              </a:schemeClr>
            </a:duotone>
            <a:extLst>
              <a:ext uri="{28A0092B-C50C-407E-A947-70E740481C1C}">
                <a14:useLocalDpi xmlns:a14="http://schemas.microsoft.com/office/drawing/2010/main" val="0"/>
              </a:ext>
            </a:extLst>
          </a:blip>
          <a:srcRect l="2565" t="16853" r="921" b="10427"/>
          <a:stretch/>
        </p:blipFill>
        <p:spPr>
          <a:xfrm>
            <a:off x="4209673" y="638174"/>
            <a:ext cx="4288965" cy="4248091"/>
          </a:xfrm>
          <a:prstGeom prst="parallelogram">
            <a:avLst>
              <a:gd name="adj" fmla="val 20350"/>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3324281" y="168723"/>
            <a:ext cx="54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The Law</a:t>
            </a:r>
          </a:p>
        </p:txBody>
      </p:sp>
      <p:sp>
        <p:nvSpPr>
          <p:cNvPr id="12" name="Freeform: Shape 11">
            <a:extLst>
              <a:ext uri="{FF2B5EF4-FFF2-40B4-BE49-F238E27FC236}">
                <a16:creationId xmlns:a16="http://schemas.microsoft.com/office/drawing/2014/main" id="{EDB41561-BAB6-4D58-A726-A8EC3C934DCD}"/>
              </a:ext>
            </a:extLst>
          </p:cNvPr>
          <p:cNvSpPr/>
          <p:nvPr/>
        </p:nvSpPr>
        <p:spPr>
          <a:xfrm>
            <a:off x="1267882" y="828284"/>
            <a:ext cx="2245635" cy="1347381"/>
          </a:xfrm>
          <a:custGeom>
            <a:avLst/>
            <a:gdLst>
              <a:gd name="connsiteX0" fmla="*/ 0 w 2245635"/>
              <a:gd name="connsiteY0" fmla="*/ 0 h 1347381"/>
              <a:gd name="connsiteX1" fmla="*/ 606321 w 2245635"/>
              <a:gd name="connsiteY1" fmla="*/ 0 h 1347381"/>
              <a:gd name="connsiteX2" fmla="*/ 1190187 w 2245635"/>
              <a:gd name="connsiteY2" fmla="*/ 0 h 1347381"/>
              <a:gd name="connsiteX3" fmla="*/ 2245635 w 2245635"/>
              <a:gd name="connsiteY3" fmla="*/ 0 h 1347381"/>
              <a:gd name="connsiteX4" fmla="*/ 2245635 w 2245635"/>
              <a:gd name="connsiteY4" fmla="*/ 408706 h 1347381"/>
              <a:gd name="connsiteX5" fmla="*/ 2245635 w 2245635"/>
              <a:gd name="connsiteY5" fmla="*/ 884780 h 1347381"/>
              <a:gd name="connsiteX6" fmla="*/ 2245635 w 2245635"/>
              <a:gd name="connsiteY6" fmla="*/ 1347381 h 1347381"/>
              <a:gd name="connsiteX7" fmla="*/ 1729139 w 2245635"/>
              <a:gd name="connsiteY7" fmla="*/ 1347381 h 1347381"/>
              <a:gd name="connsiteX8" fmla="*/ 1190187 w 2245635"/>
              <a:gd name="connsiteY8" fmla="*/ 1347381 h 1347381"/>
              <a:gd name="connsiteX9" fmla="*/ 696147 w 2245635"/>
              <a:gd name="connsiteY9" fmla="*/ 1347381 h 1347381"/>
              <a:gd name="connsiteX10" fmla="*/ 0 w 2245635"/>
              <a:gd name="connsiteY10" fmla="*/ 1347381 h 1347381"/>
              <a:gd name="connsiteX11" fmla="*/ 0 w 2245635"/>
              <a:gd name="connsiteY11" fmla="*/ 884780 h 1347381"/>
              <a:gd name="connsiteX12" fmla="*/ 0 w 2245635"/>
              <a:gd name="connsiteY12" fmla="*/ 476075 h 1347381"/>
              <a:gd name="connsiteX13" fmla="*/ 0 w 2245635"/>
              <a:gd name="connsiteY13"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5635" h="1347381" fill="none" extrusionOk="0">
                <a:moveTo>
                  <a:pt x="0" y="0"/>
                </a:moveTo>
                <a:cubicBezTo>
                  <a:pt x="200404" y="-9195"/>
                  <a:pt x="391079" y="11374"/>
                  <a:pt x="606321" y="0"/>
                </a:cubicBezTo>
                <a:cubicBezTo>
                  <a:pt x="821563" y="-11374"/>
                  <a:pt x="984185" y="58416"/>
                  <a:pt x="1190187" y="0"/>
                </a:cubicBezTo>
                <a:cubicBezTo>
                  <a:pt x="1396189" y="-58416"/>
                  <a:pt x="1991257" y="5777"/>
                  <a:pt x="2245635" y="0"/>
                </a:cubicBezTo>
                <a:cubicBezTo>
                  <a:pt x="2245965" y="188181"/>
                  <a:pt x="2234947" y="287018"/>
                  <a:pt x="2245635" y="408706"/>
                </a:cubicBezTo>
                <a:cubicBezTo>
                  <a:pt x="2256323" y="530394"/>
                  <a:pt x="2223020" y="749943"/>
                  <a:pt x="2245635" y="884780"/>
                </a:cubicBezTo>
                <a:cubicBezTo>
                  <a:pt x="2268250" y="1019617"/>
                  <a:pt x="2231880" y="1183086"/>
                  <a:pt x="2245635" y="1347381"/>
                </a:cubicBezTo>
                <a:cubicBezTo>
                  <a:pt x="2101986" y="1377792"/>
                  <a:pt x="1841597" y="1296019"/>
                  <a:pt x="1729139" y="1347381"/>
                </a:cubicBezTo>
                <a:cubicBezTo>
                  <a:pt x="1616681" y="1398743"/>
                  <a:pt x="1410753" y="1305184"/>
                  <a:pt x="1190187" y="1347381"/>
                </a:cubicBezTo>
                <a:cubicBezTo>
                  <a:pt x="969621" y="1389578"/>
                  <a:pt x="852258" y="1315625"/>
                  <a:pt x="696147" y="1347381"/>
                </a:cubicBezTo>
                <a:cubicBezTo>
                  <a:pt x="540036" y="1379137"/>
                  <a:pt x="338995" y="1274801"/>
                  <a:pt x="0" y="1347381"/>
                </a:cubicBezTo>
                <a:cubicBezTo>
                  <a:pt x="-41025" y="1130383"/>
                  <a:pt x="13846" y="1050219"/>
                  <a:pt x="0" y="884780"/>
                </a:cubicBezTo>
                <a:cubicBezTo>
                  <a:pt x="-13846" y="719341"/>
                  <a:pt x="44815" y="580405"/>
                  <a:pt x="0" y="476075"/>
                </a:cubicBezTo>
                <a:cubicBezTo>
                  <a:pt x="-44815" y="371746"/>
                  <a:pt x="13948" y="142063"/>
                  <a:pt x="0" y="0"/>
                </a:cubicBezTo>
                <a:close/>
              </a:path>
              <a:path w="2245635" h="1347381" stroke="0" extrusionOk="0">
                <a:moveTo>
                  <a:pt x="0" y="0"/>
                </a:moveTo>
                <a:cubicBezTo>
                  <a:pt x="120943" y="-36659"/>
                  <a:pt x="294309" y="31221"/>
                  <a:pt x="538952" y="0"/>
                </a:cubicBezTo>
                <a:cubicBezTo>
                  <a:pt x="783595" y="-31221"/>
                  <a:pt x="841567" y="42723"/>
                  <a:pt x="1032992" y="0"/>
                </a:cubicBezTo>
                <a:cubicBezTo>
                  <a:pt x="1224417" y="-42723"/>
                  <a:pt x="1383249" y="42279"/>
                  <a:pt x="1639314" y="0"/>
                </a:cubicBezTo>
                <a:cubicBezTo>
                  <a:pt x="1895379" y="-42279"/>
                  <a:pt x="2091984" y="67069"/>
                  <a:pt x="2245635" y="0"/>
                </a:cubicBezTo>
                <a:cubicBezTo>
                  <a:pt x="2280102" y="199074"/>
                  <a:pt x="2194086" y="291303"/>
                  <a:pt x="2245635" y="435653"/>
                </a:cubicBezTo>
                <a:cubicBezTo>
                  <a:pt x="2297184" y="580003"/>
                  <a:pt x="2207004" y="656736"/>
                  <a:pt x="2245635" y="857833"/>
                </a:cubicBezTo>
                <a:cubicBezTo>
                  <a:pt x="2284266" y="1058930"/>
                  <a:pt x="2235494" y="1168361"/>
                  <a:pt x="2245635" y="1347381"/>
                </a:cubicBezTo>
                <a:cubicBezTo>
                  <a:pt x="2086177" y="1385230"/>
                  <a:pt x="1901763" y="1311294"/>
                  <a:pt x="1684226" y="1347381"/>
                </a:cubicBezTo>
                <a:cubicBezTo>
                  <a:pt x="1466689" y="1383468"/>
                  <a:pt x="1325035" y="1335975"/>
                  <a:pt x="1190187" y="1347381"/>
                </a:cubicBezTo>
                <a:cubicBezTo>
                  <a:pt x="1055339" y="1358787"/>
                  <a:pt x="783116" y="1281644"/>
                  <a:pt x="628778" y="1347381"/>
                </a:cubicBezTo>
                <a:cubicBezTo>
                  <a:pt x="474440" y="1413118"/>
                  <a:pt x="273022" y="1341425"/>
                  <a:pt x="0" y="1347381"/>
                </a:cubicBezTo>
                <a:cubicBezTo>
                  <a:pt x="-28466" y="1164094"/>
                  <a:pt x="15067" y="1124204"/>
                  <a:pt x="0" y="911728"/>
                </a:cubicBezTo>
                <a:cubicBezTo>
                  <a:pt x="-15067" y="699252"/>
                  <a:pt x="5859" y="621078"/>
                  <a:pt x="0" y="476075"/>
                </a:cubicBezTo>
                <a:cubicBezTo>
                  <a:pt x="-5859" y="331072"/>
                  <a:pt x="19800" y="99348"/>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1219033472">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(amendment of Legislation Regs 2008)</a:t>
            </a:r>
          </a:p>
        </p:txBody>
      </p:sp>
      <p:sp>
        <p:nvSpPr>
          <p:cNvPr id="13" name="Freeform: Shape 12">
            <a:extLst>
              <a:ext uri="{FF2B5EF4-FFF2-40B4-BE49-F238E27FC236}">
                <a16:creationId xmlns:a16="http://schemas.microsoft.com/office/drawing/2014/main" id="{8272A007-C720-4F8E-9BEC-3440C9EBD1DC}"/>
              </a:ext>
            </a:extLst>
          </p:cNvPr>
          <p:cNvSpPr/>
          <p:nvPr/>
        </p:nvSpPr>
        <p:spPr>
          <a:xfrm>
            <a:off x="3738082" y="828284"/>
            <a:ext cx="2245635" cy="1347381"/>
          </a:xfrm>
          <a:custGeom>
            <a:avLst/>
            <a:gdLst>
              <a:gd name="connsiteX0" fmla="*/ 0 w 2245635"/>
              <a:gd name="connsiteY0" fmla="*/ 0 h 1347381"/>
              <a:gd name="connsiteX1" fmla="*/ 516496 w 2245635"/>
              <a:gd name="connsiteY1" fmla="*/ 0 h 1347381"/>
              <a:gd name="connsiteX2" fmla="*/ 1122818 w 2245635"/>
              <a:gd name="connsiteY2" fmla="*/ 0 h 1347381"/>
              <a:gd name="connsiteX3" fmla="*/ 1639314 w 2245635"/>
              <a:gd name="connsiteY3" fmla="*/ 0 h 1347381"/>
              <a:gd name="connsiteX4" fmla="*/ 2245635 w 2245635"/>
              <a:gd name="connsiteY4" fmla="*/ 0 h 1347381"/>
              <a:gd name="connsiteX5" fmla="*/ 2245635 w 2245635"/>
              <a:gd name="connsiteY5" fmla="*/ 422179 h 1347381"/>
              <a:gd name="connsiteX6" fmla="*/ 2245635 w 2245635"/>
              <a:gd name="connsiteY6" fmla="*/ 871306 h 1347381"/>
              <a:gd name="connsiteX7" fmla="*/ 2245635 w 2245635"/>
              <a:gd name="connsiteY7" fmla="*/ 1347381 h 1347381"/>
              <a:gd name="connsiteX8" fmla="*/ 1661770 w 2245635"/>
              <a:gd name="connsiteY8" fmla="*/ 1347381 h 1347381"/>
              <a:gd name="connsiteX9" fmla="*/ 1167730 w 2245635"/>
              <a:gd name="connsiteY9" fmla="*/ 1347381 h 1347381"/>
              <a:gd name="connsiteX10" fmla="*/ 628778 w 2245635"/>
              <a:gd name="connsiteY10" fmla="*/ 1347381 h 1347381"/>
              <a:gd name="connsiteX11" fmla="*/ 0 w 2245635"/>
              <a:gd name="connsiteY11" fmla="*/ 1347381 h 1347381"/>
              <a:gd name="connsiteX12" fmla="*/ 0 w 2245635"/>
              <a:gd name="connsiteY12" fmla="*/ 884780 h 1347381"/>
              <a:gd name="connsiteX13" fmla="*/ 0 w 2245635"/>
              <a:gd name="connsiteY13" fmla="*/ 449127 h 1347381"/>
              <a:gd name="connsiteX14" fmla="*/ 0 w 2245635"/>
              <a:gd name="connsiteY14"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5635" h="1347381" fill="none" extrusionOk="0">
                <a:moveTo>
                  <a:pt x="0" y="0"/>
                </a:moveTo>
                <a:cubicBezTo>
                  <a:pt x="176530" y="-22129"/>
                  <a:pt x="320446" y="30050"/>
                  <a:pt x="516496" y="0"/>
                </a:cubicBezTo>
                <a:cubicBezTo>
                  <a:pt x="712546" y="-30050"/>
                  <a:pt x="910483" y="53225"/>
                  <a:pt x="1122818" y="0"/>
                </a:cubicBezTo>
                <a:cubicBezTo>
                  <a:pt x="1335153" y="-53225"/>
                  <a:pt x="1391038" y="8265"/>
                  <a:pt x="1639314" y="0"/>
                </a:cubicBezTo>
                <a:cubicBezTo>
                  <a:pt x="1887590" y="-8265"/>
                  <a:pt x="1964774" y="47110"/>
                  <a:pt x="2245635" y="0"/>
                </a:cubicBezTo>
                <a:cubicBezTo>
                  <a:pt x="2269832" y="186785"/>
                  <a:pt x="2213301" y="240366"/>
                  <a:pt x="2245635" y="422179"/>
                </a:cubicBezTo>
                <a:cubicBezTo>
                  <a:pt x="2277969" y="603992"/>
                  <a:pt x="2197520" y="775508"/>
                  <a:pt x="2245635" y="871306"/>
                </a:cubicBezTo>
                <a:cubicBezTo>
                  <a:pt x="2293750" y="967104"/>
                  <a:pt x="2221010" y="1146566"/>
                  <a:pt x="2245635" y="1347381"/>
                </a:cubicBezTo>
                <a:cubicBezTo>
                  <a:pt x="2076738" y="1415246"/>
                  <a:pt x="1918317" y="1286037"/>
                  <a:pt x="1661770" y="1347381"/>
                </a:cubicBezTo>
                <a:cubicBezTo>
                  <a:pt x="1405224" y="1408725"/>
                  <a:pt x="1319860" y="1341473"/>
                  <a:pt x="1167730" y="1347381"/>
                </a:cubicBezTo>
                <a:cubicBezTo>
                  <a:pt x="1015600" y="1353289"/>
                  <a:pt x="837163" y="1342320"/>
                  <a:pt x="628778" y="1347381"/>
                </a:cubicBezTo>
                <a:cubicBezTo>
                  <a:pt x="420393" y="1352442"/>
                  <a:pt x="159922" y="1336408"/>
                  <a:pt x="0" y="1347381"/>
                </a:cubicBezTo>
                <a:cubicBezTo>
                  <a:pt x="-5165" y="1168314"/>
                  <a:pt x="55282" y="1110286"/>
                  <a:pt x="0" y="884780"/>
                </a:cubicBezTo>
                <a:cubicBezTo>
                  <a:pt x="-55282" y="659274"/>
                  <a:pt x="49151" y="592553"/>
                  <a:pt x="0" y="449127"/>
                </a:cubicBezTo>
                <a:cubicBezTo>
                  <a:pt x="-49151" y="305701"/>
                  <a:pt x="23377" y="128440"/>
                  <a:pt x="0" y="0"/>
                </a:cubicBezTo>
                <a:close/>
              </a:path>
              <a:path w="2245635" h="1347381" stroke="0" extrusionOk="0">
                <a:moveTo>
                  <a:pt x="0" y="0"/>
                </a:moveTo>
                <a:cubicBezTo>
                  <a:pt x="182084" y="-12959"/>
                  <a:pt x="335549" y="7257"/>
                  <a:pt x="494040" y="0"/>
                </a:cubicBezTo>
                <a:cubicBezTo>
                  <a:pt x="652531" y="-7257"/>
                  <a:pt x="818763" y="58804"/>
                  <a:pt x="1010536" y="0"/>
                </a:cubicBezTo>
                <a:cubicBezTo>
                  <a:pt x="1202309" y="-58804"/>
                  <a:pt x="1335620" y="42006"/>
                  <a:pt x="1504575" y="0"/>
                </a:cubicBezTo>
                <a:cubicBezTo>
                  <a:pt x="1673530" y="-42006"/>
                  <a:pt x="1915109" y="36068"/>
                  <a:pt x="2245635" y="0"/>
                </a:cubicBezTo>
                <a:cubicBezTo>
                  <a:pt x="2253263" y="167456"/>
                  <a:pt x="2217767" y="254227"/>
                  <a:pt x="2245635" y="449127"/>
                </a:cubicBezTo>
                <a:cubicBezTo>
                  <a:pt x="2273503" y="644027"/>
                  <a:pt x="2207667" y="747722"/>
                  <a:pt x="2245635" y="884780"/>
                </a:cubicBezTo>
                <a:cubicBezTo>
                  <a:pt x="2283603" y="1021838"/>
                  <a:pt x="2222511" y="1221704"/>
                  <a:pt x="2245635" y="1347381"/>
                </a:cubicBezTo>
                <a:cubicBezTo>
                  <a:pt x="2013713" y="1377418"/>
                  <a:pt x="1791112" y="1326271"/>
                  <a:pt x="1639314" y="1347381"/>
                </a:cubicBezTo>
                <a:cubicBezTo>
                  <a:pt x="1487516" y="1368491"/>
                  <a:pt x="1320730" y="1320310"/>
                  <a:pt x="1122818" y="1347381"/>
                </a:cubicBezTo>
                <a:cubicBezTo>
                  <a:pt x="924906" y="1374452"/>
                  <a:pt x="707056" y="1347180"/>
                  <a:pt x="561409" y="1347381"/>
                </a:cubicBezTo>
                <a:cubicBezTo>
                  <a:pt x="415762" y="1347582"/>
                  <a:pt x="265828" y="1326292"/>
                  <a:pt x="0" y="1347381"/>
                </a:cubicBezTo>
                <a:cubicBezTo>
                  <a:pt x="-55478" y="1219853"/>
                  <a:pt x="50591" y="1024951"/>
                  <a:pt x="0" y="884780"/>
                </a:cubicBezTo>
                <a:cubicBezTo>
                  <a:pt x="-50591" y="744609"/>
                  <a:pt x="1579" y="505855"/>
                  <a:pt x="0" y="408706"/>
                </a:cubicBezTo>
                <a:cubicBezTo>
                  <a:pt x="-1579" y="311557"/>
                  <a:pt x="3093" y="108526"/>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333870983">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 Pay Act 1970</a:t>
            </a:r>
          </a:p>
        </p:txBody>
      </p:sp>
      <p:sp>
        <p:nvSpPr>
          <p:cNvPr id="14" name="Freeform: Shape 13">
            <a:extLst>
              <a:ext uri="{FF2B5EF4-FFF2-40B4-BE49-F238E27FC236}">
                <a16:creationId xmlns:a16="http://schemas.microsoft.com/office/drawing/2014/main" id="{1625FB83-3635-4441-8297-9274E67B7308}"/>
              </a:ext>
            </a:extLst>
          </p:cNvPr>
          <p:cNvSpPr/>
          <p:nvPr/>
        </p:nvSpPr>
        <p:spPr>
          <a:xfrm>
            <a:off x="6169971" y="827138"/>
            <a:ext cx="2245635" cy="1347381"/>
          </a:xfrm>
          <a:custGeom>
            <a:avLst/>
            <a:gdLst>
              <a:gd name="connsiteX0" fmla="*/ 0 w 2245635"/>
              <a:gd name="connsiteY0" fmla="*/ 0 h 1347381"/>
              <a:gd name="connsiteX1" fmla="*/ 516496 w 2245635"/>
              <a:gd name="connsiteY1" fmla="*/ 0 h 1347381"/>
              <a:gd name="connsiteX2" fmla="*/ 1122818 w 2245635"/>
              <a:gd name="connsiteY2" fmla="*/ 0 h 1347381"/>
              <a:gd name="connsiteX3" fmla="*/ 1684226 w 2245635"/>
              <a:gd name="connsiteY3" fmla="*/ 0 h 1347381"/>
              <a:gd name="connsiteX4" fmla="*/ 2245635 w 2245635"/>
              <a:gd name="connsiteY4" fmla="*/ 0 h 1347381"/>
              <a:gd name="connsiteX5" fmla="*/ 2245635 w 2245635"/>
              <a:gd name="connsiteY5" fmla="*/ 476075 h 1347381"/>
              <a:gd name="connsiteX6" fmla="*/ 2245635 w 2245635"/>
              <a:gd name="connsiteY6" fmla="*/ 898254 h 1347381"/>
              <a:gd name="connsiteX7" fmla="*/ 2245635 w 2245635"/>
              <a:gd name="connsiteY7" fmla="*/ 1347381 h 1347381"/>
              <a:gd name="connsiteX8" fmla="*/ 1661770 w 2245635"/>
              <a:gd name="connsiteY8" fmla="*/ 1347381 h 1347381"/>
              <a:gd name="connsiteX9" fmla="*/ 1167730 w 2245635"/>
              <a:gd name="connsiteY9" fmla="*/ 1347381 h 1347381"/>
              <a:gd name="connsiteX10" fmla="*/ 606321 w 2245635"/>
              <a:gd name="connsiteY10" fmla="*/ 1347381 h 1347381"/>
              <a:gd name="connsiteX11" fmla="*/ 0 w 2245635"/>
              <a:gd name="connsiteY11" fmla="*/ 1347381 h 1347381"/>
              <a:gd name="connsiteX12" fmla="*/ 0 w 2245635"/>
              <a:gd name="connsiteY12" fmla="*/ 911728 h 1347381"/>
              <a:gd name="connsiteX13" fmla="*/ 0 w 2245635"/>
              <a:gd name="connsiteY13" fmla="*/ 503022 h 1347381"/>
              <a:gd name="connsiteX14" fmla="*/ 0 w 2245635"/>
              <a:gd name="connsiteY14"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5635" h="1347381" fill="none" extrusionOk="0">
                <a:moveTo>
                  <a:pt x="0" y="0"/>
                </a:moveTo>
                <a:cubicBezTo>
                  <a:pt x="174109" y="-36562"/>
                  <a:pt x="339383" y="21528"/>
                  <a:pt x="516496" y="0"/>
                </a:cubicBezTo>
                <a:cubicBezTo>
                  <a:pt x="693609" y="-21528"/>
                  <a:pt x="911373" y="18893"/>
                  <a:pt x="1122818" y="0"/>
                </a:cubicBezTo>
                <a:cubicBezTo>
                  <a:pt x="1334263" y="-18893"/>
                  <a:pt x="1523740" y="61730"/>
                  <a:pt x="1684226" y="0"/>
                </a:cubicBezTo>
                <a:cubicBezTo>
                  <a:pt x="1844712" y="-61730"/>
                  <a:pt x="1991883" y="33410"/>
                  <a:pt x="2245635" y="0"/>
                </a:cubicBezTo>
                <a:cubicBezTo>
                  <a:pt x="2302554" y="113834"/>
                  <a:pt x="2203166" y="271144"/>
                  <a:pt x="2245635" y="476075"/>
                </a:cubicBezTo>
                <a:cubicBezTo>
                  <a:pt x="2288104" y="681007"/>
                  <a:pt x="2225949" y="712062"/>
                  <a:pt x="2245635" y="898254"/>
                </a:cubicBezTo>
                <a:cubicBezTo>
                  <a:pt x="2265321" y="1084446"/>
                  <a:pt x="2240200" y="1140850"/>
                  <a:pt x="2245635" y="1347381"/>
                </a:cubicBezTo>
                <a:cubicBezTo>
                  <a:pt x="1999155" y="1350506"/>
                  <a:pt x="1893932" y="1315097"/>
                  <a:pt x="1661770" y="1347381"/>
                </a:cubicBezTo>
                <a:cubicBezTo>
                  <a:pt x="1429608" y="1379665"/>
                  <a:pt x="1388827" y="1318587"/>
                  <a:pt x="1167730" y="1347381"/>
                </a:cubicBezTo>
                <a:cubicBezTo>
                  <a:pt x="946633" y="1376175"/>
                  <a:pt x="730771" y="1327031"/>
                  <a:pt x="606321" y="1347381"/>
                </a:cubicBezTo>
                <a:cubicBezTo>
                  <a:pt x="481871" y="1367731"/>
                  <a:pt x="131855" y="1341941"/>
                  <a:pt x="0" y="1347381"/>
                </a:cubicBezTo>
                <a:cubicBezTo>
                  <a:pt x="-31912" y="1258836"/>
                  <a:pt x="1747" y="1055219"/>
                  <a:pt x="0" y="911728"/>
                </a:cubicBezTo>
                <a:cubicBezTo>
                  <a:pt x="-1747" y="768237"/>
                  <a:pt x="18022" y="614818"/>
                  <a:pt x="0" y="503022"/>
                </a:cubicBezTo>
                <a:cubicBezTo>
                  <a:pt x="-18022" y="391226"/>
                  <a:pt x="6325" y="125454"/>
                  <a:pt x="0" y="0"/>
                </a:cubicBezTo>
                <a:close/>
              </a:path>
              <a:path w="2245635" h="1347381" stroke="0" extrusionOk="0">
                <a:moveTo>
                  <a:pt x="0" y="0"/>
                </a:moveTo>
                <a:cubicBezTo>
                  <a:pt x="278735" y="-63171"/>
                  <a:pt x="293775" y="42429"/>
                  <a:pt x="583865" y="0"/>
                </a:cubicBezTo>
                <a:cubicBezTo>
                  <a:pt x="873956" y="-42429"/>
                  <a:pt x="973985" y="62184"/>
                  <a:pt x="1145274" y="0"/>
                </a:cubicBezTo>
                <a:cubicBezTo>
                  <a:pt x="1316563" y="-62184"/>
                  <a:pt x="1554335" y="9894"/>
                  <a:pt x="1729139" y="0"/>
                </a:cubicBezTo>
                <a:cubicBezTo>
                  <a:pt x="1903943" y="-9894"/>
                  <a:pt x="2029406" y="21318"/>
                  <a:pt x="2245635" y="0"/>
                </a:cubicBezTo>
                <a:cubicBezTo>
                  <a:pt x="2265940" y="177103"/>
                  <a:pt x="2196117" y="277522"/>
                  <a:pt x="2245635" y="449127"/>
                </a:cubicBezTo>
                <a:cubicBezTo>
                  <a:pt x="2295153" y="620732"/>
                  <a:pt x="2207370" y="725706"/>
                  <a:pt x="2245635" y="857833"/>
                </a:cubicBezTo>
                <a:cubicBezTo>
                  <a:pt x="2283900" y="989960"/>
                  <a:pt x="2236606" y="1182321"/>
                  <a:pt x="2245635" y="1347381"/>
                </a:cubicBezTo>
                <a:cubicBezTo>
                  <a:pt x="2018564" y="1382343"/>
                  <a:pt x="1868818" y="1313639"/>
                  <a:pt x="1706683" y="1347381"/>
                </a:cubicBezTo>
                <a:cubicBezTo>
                  <a:pt x="1544548" y="1381123"/>
                  <a:pt x="1347626" y="1319177"/>
                  <a:pt x="1167730" y="1347381"/>
                </a:cubicBezTo>
                <a:cubicBezTo>
                  <a:pt x="987834" y="1375585"/>
                  <a:pt x="864536" y="1336631"/>
                  <a:pt x="606321" y="1347381"/>
                </a:cubicBezTo>
                <a:cubicBezTo>
                  <a:pt x="348106" y="1358131"/>
                  <a:pt x="177319" y="1334018"/>
                  <a:pt x="0" y="1347381"/>
                </a:cubicBezTo>
                <a:cubicBezTo>
                  <a:pt x="-50904" y="1136758"/>
                  <a:pt x="36926" y="1074604"/>
                  <a:pt x="0" y="871306"/>
                </a:cubicBezTo>
                <a:cubicBezTo>
                  <a:pt x="-36926" y="668008"/>
                  <a:pt x="684" y="597256"/>
                  <a:pt x="0" y="395232"/>
                </a:cubicBezTo>
                <a:cubicBezTo>
                  <a:pt x="-684" y="193208"/>
                  <a:pt x="28377" y="192790"/>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2636866291">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Race Relations Act 1976</a:t>
            </a:r>
          </a:p>
        </p:txBody>
      </p:sp>
      <p:sp>
        <p:nvSpPr>
          <p:cNvPr id="15" name="Freeform: Shape 14">
            <a:extLst>
              <a:ext uri="{FF2B5EF4-FFF2-40B4-BE49-F238E27FC236}">
                <a16:creationId xmlns:a16="http://schemas.microsoft.com/office/drawing/2014/main" id="{1D4BA339-022F-49F3-A916-8F1D4E109D4B}"/>
              </a:ext>
            </a:extLst>
          </p:cNvPr>
          <p:cNvSpPr/>
          <p:nvPr/>
        </p:nvSpPr>
        <p:spPr>
          <a:xfrm>
            <a:off x="8678481" y="828284"/>
            <a:ext cx="2245635" cy="1347381"/>
          </a:xfrm>
          <a:custGeom>
            <a:avLst/>
            <a:gdLst>
              <a:gd name="connsiteX0" fmla="*/ 0 w 2245635"/>
              <a:gd name="connsiteY0" fmla="*/ 0 h 1347381"/>
              <a:gd name="connsiteX1" fmla="*/ 583865 w 2245635"/>
              <a:gd name="connsiteY1" fmla="*/ 0 h 1347381"/>
              <a:gd name="connsiteX2" fmla="*/ 1100361 w 2245635"/>
              <a:gd name="connsiteY2" fmla="*/ 0 h 1347381"/>
              <a:gd name="connsiteX3" fmla="*/ 1616857 w 2245635"/>
              <a:gd name="connsiteY3" fmla="*/ 0 h 1347381"/>
              <a:gd name="connsiteX4" fmla="*/ 2245635 w 2245635"/>
              <a:gd name="connsiteY4" fmla="*/ 0 h 1347381"/>
              <a:gd name="connsiteX5" fmla="*/ 2245635 w 2245635"/>
              <a:gd name="connsiteY5" fmla="*/ 476075 h 1347381"/>
              <a:gd name="connsiteX6" fmla="*/ 2245635 w 2245635"/>
              <a:gd name="connsiteY6" fmla="*/ 938675 h 1347381"/>
              <a:gd name="connsiteX7" fmla="*/ 2245635 w 2245635"/>
              <a:gd name="connsiteY7" fmla="*/ 1347381 h 1347381"/>
              <a:gd name="connsiteX8" fmla="*/ 1751595 w 2245635"/>
              <a:gd name="connsiteY8" fmla="*/ 1347381 h 1347381"/>
              <a:gd name="connsiteX9" fmla="*/ 1257556 w 2245635"/>
              <a:gd name="connsiteY9" fmla="*/ 1347381 h 1347381"/>
              <a:gd name="connsiteX10" fmla="*/ 651234 w 2245635"/>
              <a:gd name="connsiteY10" fmla="*/ 1347381 h 1347381"/>
              <a:gd name="connsiteX11" fmla="*/ 0 w 2245635"/>
              <a:gd name="connsiteY11" fmla="*/ 1347381 h 1347381"/>
              <a:gd name="connsiteX12" fmla="*/ 0 w 2245635"/>
              <a:gd name="connsiteY12" fmla="*/ 911728 h 1347381"/>
              <a:gd name="connsiteX13" fmla="*/ 0 w 2245635"/>
              <a:gd name="connsiteY13" fmla="*/ 435653 h 1347381"/>
              <a:gd name="connsiteX14" fmla="*/ 0 w 2245635"/>
              <a:gd name="connsiteY14"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5635" h="1347381" fill="none" extrusionOk="0">
                <a:moveTo>
                  <a:pt x="0" y="0"/>
                </a:moveTo>
                <a:cubicBezTo>
                  <a:pt x="224729" y="-63134"/>
                  <a:pt x="445059" y="41092"/>
                  <a:pt x="583865" y="0"/>
                </a:cubicBezTo>
                <a:cubicBezTo>
                  <a:pt x="722672" y="-41092"/>
                  <a:pt x="846464" y="18351"/>
                  <a:pt x="1100361" y="0"/>
                </a:cubicBezTo>
                <a:cubicBezTo>
                  <a:pt x="1354258" y="-18351"/>
                  <a:pt x="1422680" y="43053"/>
                  <a:pt x="1616857" y="0"/>
                </a:cubicBezTo>
                <a:cubicBezTo>
                  <a:pt x="1811034" y="-43053"/>
                  <a:pt x="2084965" y="34488"/>
                  <a:pt x="2245635" y="0"/>
                </a:cubicBezTo>
                <a:cubicBezTo>
                  <a:pt x="2283521" y="181878"/>
                  <a:pt x="2192309" y="283862"/>
                  <a:pt x="2245635" y="476075"/>
                </a:cubicBezTo>
                <a:cubicBezTo>
                  <a:pt x="2298961" y="668288"/>
                  <a:pt x="2220056" y="796584"/>
                  <a:pt x="2245635" y="938675"/>
                </a:cubicBezTo>
                <a:cubicBezTo>
                  <a:pt x="2271214" y="1080766"/>
                  <a:pt x="2206936" y="1153732"/>
                  <a:pt x="2245635" y="1347381"/>
                </a:cubicBezTo>
                <a:cubicBezTo>
                  <a:pt x="2103996" y="1395004"/>
                  <a:pt x="1923549" y="1331925"/>
                  <a:pt x="1751595" y="1347381"/>
                </a:cubicBezTo>
                <a:cubicBezTo>
                  <a:pt x="1579641" y="1362837"/>
                  <a:pt x="1462799" y="1335902"/>
                  <a:pt x="1257556" y="1347381"/>
                </a:cubicBezTo>
                <a:cubicBezTo>
                  <a:pt x="1052313" y="1358860"/>
                  <a:pt x="811579" y="1300129"/>
                  <a:pt x="651234" y="1347381"/>
                </a:cubicBezTo>
                <a:cubicBezTo>
                  <a:pt x="490889" y="1394633"/>
                  <a:pt x="250180" y="1347040"/>
                  <a:pt x="0" y="1347381"/>
                </a:cubicBezTo>
                <a:cubicBezTo>
                  <a:pt x="-9708" y="1227246"/>
                  <a:pt x="41234" y="1007314"/>
                  <a:pt x="0" y="911728"/>
                </a:cubicBezTo>
                <a:cubicBezTo>
                  <a:pt x="-41234" y="816142"/>
                  <a:pt x="41821" y="618034"/>
                  <a:pt x="0" y="435653"/>
                </a:cubicBezTo>
                <a:cubicBezTo>
                  <a:pt x="-41821" y="253273"/>
                  <a:pt x="24089" y="111497"/>
                  <a:pt x="0" y="0"/>
                </a:cubicBezTo>
                <a:close/>
              </a:path>
              <a:path w="2245635" h="1347381" stroke="0" extrusionOk="0">
                <a:moveTo>
                  <a:pt x="0" y="0"/>
                </a:moveTo>
                <a:cubicBezTo>
                  <a:pt x="186522" y="-11737"/>
                  <a:pt x="298391" y="36774"/>
                  <a:pt x="538952" y="0"/>
                </a:cubicBezTo>
                <a:cubicBezTo>
                  <a:pt x="779513" y="-36774"/>
                  <a:pt x="964950" y="41927"/>
                  <a:pt x="1100361" y="0"/>
                </a:cubicBezTo>
                <a:cubicBezTo>
                  <a:pt x="1235772" y="-41927"/>
                  <a:pt x="1432010" y="54210"/>
                  <a:pt x="1594401" y="0"/>
                </a:cubicBezTo>
                <a:cubicBezTo>
                  <a:pt x="1756792" y="-54210"/>
                  <a:pt x="1964627" y="18929"/>
                  <a:pt x="2245635" y="0"/>
                </a:cubicBezTo>
                <a:cubicBezTo>
                  <a:pt x="2265855" y="186522"/>
                  <a:pt x="2231090" y="334092"/>
                  <a:pt x="2245635" y="449127"/>
                </a:cubicBezTo>
                <a:cubicBezTo>
                  <a:pt x="2260180" y="564162"/>
                  <a:pt x="2201911" y="689846"/>
                  <a:pt x="2245635" y="857833"/>
                </a:cubicBezTo>
                <a:cubicBezTo>
                  <a:pt x="2289359" y="1025820"/>
                  <a:pt x="2235875" y="1175847"/>
                  <a:pt x="2245635" y="1347381"/>
                </a:cubicBezTo>
                <a:cubicBezTo>
                  <a:pt x="2137793" y="1379982"/>
                  <a:pt x="1876806" y="1319291"/>
                  <a:pt x="1729139" y="1347381"/>
                </a:cubicBezTo>
                <a:cubicBezTo>
                  <a:pt x="1581472" y="1375471"/>
                  <a:pt x="1333035" y="1342575"/>
                  <a:pt x="1167730" y="1347381"/>
                </a:cubicBezTo>
                <a:cubicBezTo>
                  <a:pt x="1002425" y="1352187"/>
                  <a:pt x="843211" y="1293213"/>
                  <a:pt x="628778" y="1347381"/>
                </a:cubicBezTo>
                <a:cubicBezTo>
                  <a:pt x="414345" y="1401549"/>
                  <a:pt x="303928" y="1346119"/>
                  <a:pt x="0" y="1347381"/>
                </a:cubicBezTo>
                <a:cubicBezTo>
                  <a:pt x="-7369" y="1143371"/>
                  <a:pt x="19956" y="1039268"/>
                  <a:pt x="0" y="925202"/>
                </a:cubicBezTo>
                <a:cubicBezTo>
                  <a:pt x="-19956" y="811136"/>
                  <a:pt x="23799" y="628665"/>
                  <a:pt x="0" y="516496"/>
                </a:cubicBezTo>
                <a:cubicBezTo>
                  <a:pt x="-23799" y="404327"/>
                  <a:pt x="44706" y="186828"/>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2150988003">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1975</a:t>
            </a:r>
          </a:p>
        </p:txBody>
      </p:sp>
      <p:sp>
        <p:nvSpPr>
          <p:cNvPr id="16" name="Freeform: Shape 15">
            <a:extLst>
              <a:ext uri="{FF2B5EF4-FFF2-40B4-BE49-F238E27FC236}">
                <a16:creationId xmlns:a16="http://schemas.microsoft.com/office/drawing/2014/main" id="{683C3999-D153-48E4-B4A6-B8EB9CE25F92}"/>
              </a:ext>
            </a:extLst>
          </p:cNvPr>
          <p:cNvSpPr/>
          <p:nvPr/>
        </p:nvSpPr>
        <p:spPr>
          <a:xfrm>
            <a:off x="1267882" y="2400229"/>
            <a:ext cx="2245635" cy="1347381"/>
          </a:xfrm>
          <a:custGeom>
            <a:avLst/>
            <a:gdLst>
              <a:gd name="connsiteX0" fmla="*/ 0 w 2245635"/>
              <a:gd name="connsiteY0" fmla="*/ 0 h 1347381"/>
              <a:gd name="connsiteX1" fmla="*/ 606321 w 2245635"/>
              <a:gd name="connsiteY1" fmla="*/ 0 h 1347381"/>
              <a:gd name="connsiteX2" fmla="*/ 1212643 w 2245635"/>
              <a:gd name="connsiteY2" fmla="*/ 0 h 1347381"/>
              <a:gd name="connsiteX3" fmla="*/ 1729139 w 2245635"/>
              <a:gd name="connsiteY3" fmla="*/ 0 h 1347381"/>
              <a:gd name="connsiteX4" fmla="*/ 2245635 w 2245635"/>
              <a:gd name="connsiteY4" fmla="*/ 0 h 1347381"/>
              <a:gd name="connsiteX5" fmla="*/ 2245635 w 2245635"/>
              <a:gd name="connsiteY5" fmla="*/ 476075 h 1347381"/>
              <a:gd name="connsiteX6" fmla="*/ 2245635 w 2245635"/>
              <a:gd name="connsiteY6" fmla="*/ 952149 h 1347381"/>
              <a:gd name="connsiteX7" fmla="*/ 2245635 w 2245635"/>
              <a:gd name="connsiteY7" fmla="*/ 1347381 h 1347381"/>
              <a:gd name="connsiteX8" fmla="*/ 1706683 w 2245635"/>
              <a:gd name="connsiteY8" fmla="*/ 1347381 h 1347381"/>
              <a:gd name="connsiteX9" fmla="*/ 1122818 w 2245635"/>
              <a:gd name="connsiteY9" fmla="*/ 1347381 h 1347381"/>
              <a:gd name="connsiteX10" fmla="*/ 606321 w 2245635"/>
              <a:gd name="connsiteY10" fmla="*/ 1347381 h 1347381"/>
              <a:gd name="connsiteX11" fmla="*/ 0 w 2245635"/>
              <a:gd name="connsiteY11" fmla="*/ 1347381 h 1347381"/>
              <a:gd name="connsiteX12" fmla="*/ 0 w 2245635"/>
              <a:gd name="connsiteY12" fmla="*/ 898254 h 1347381"/>
              <a:gd name="connsiteX13" fmla="*/ 0 w 2245635"/>
              <a:gd name="connsiteY13" fmla="*/ 476075 h 1347381"/>
              <a:gd name="connsiteX14" fmla="*/ 0 w 2245635"/>
              <a:gd name="connsiteY14"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5635" h="1347381" fill="none" extrusionOk="0">
                <a:moveTo>
                  <a:pt x="0" y="0"/>
                </a:moveTo>
                <a:cubicBezTo>
                  <a:pt x="217404" y="-50541"/>
                  <a:pt x="467051" y="45555"/>
                  <a:pt x="606321" y="0"/>
                </a:cubicBezTo>
                <a:cubicBezTo>
                  <a:pt x="745591" y="-45555"/>
                  <a:pt x="1017254" y="33856"/>
                  <a:pt x="1212643" y="0"/>
                </a:cubicBezTo>
                <a:cubicBezTo>
                  <a:pt x="1408032" y="-33856"/>
                  <a:pt x="1478973" y="46802"/>
                  <a:pt x="1729139" y="0"/>
                </a:cubicBezTo>
                <a:cubicBezTo>
                  <a:pt x="1979305" y="-46802"/>
                  <a:pt x="2057988" y="46421"/>
                  <a:pt x="2245635" y="0"/>
                </a:cubicBezTo>
                <a:cubicBezTo>
                  <a:pt x="2245945" y="232995"/>
                  <a:pt x="2238708" y="328743"/>
                  <a:pt x="2245635" y="476075"/>
                </a:cubicBezTo>
                <a:cubicBezTo>
                  <a:pt x="2252562" y="623408"/>
                  <a:pt x="2218508" y="769808"/>
                  <a:pt x="2245635" y="952149"/>
                </a:cubicBezTo>
                <a:cubicBezTo>
                  <a:pt x="2272762" y="1134490"/>
                  <a:pt x="2239336" y="1223273"/>
                  <a:pt x="2245635" y="1347381"/>
                </a:cubicBezTo>
                <a:cubicBezTo>
                  <a:pt x="2038917" y="1354823"/>
                  <a:pt x="1852517" y="1334485"/>
                  <a:pt x="1706683" y="1347381"/>
                </a:cubicBezTo>
                <a:cubicBezTo>
                  <a:pt x="1560849" y="1360277"/>
                  <a:pt x="1255437" y="1289449"/>
                  <a:pt x="1122818" y="1347381"/>
                </a:cubicBezTo>
                <a:cubicBezTo>
                  <a:pt x="990199" y="1405313"/>
                  <a:pt x="799167" y="1300820"/>
                  <a:pt x="606321" y="1347381"/>
                </a:cubicBezTo>
                <a:cubicBezTo>
                  <a:pt x="413475" y="1393942"/>
                  <a:pt x="131912" y="1339068"/>
                  <a:pt x="0" y="1347381"/>
                </a:cubicBezTo>
                <a:cubicBezTo>
                  <a:pt x="-31326" y="1206060"/>
                  <a:pt x="16568" y="1108761"/>
                  <a:pt x="0" y="898254"/>
                </a:cubicBezTo>
                <a:cubicBezTo>
                  <a:pt x="-16568" y="687747"/>
                  <a:pt x="23865" y="583596"/>
                  <a:pt x="0" y="476075"/>
                </a:cubicBezTo>
                <a:cubicBezTo>
                  <a:pt x="-23865" y="368554"/>
                  <a:pt x="3849" y="193015"/>
                  <a:pt x="0" y="0"/>
                </a:cubicBezTo>
                <a:close/>
              </a:path>
              <a:path w="2245635" h="1347381" stroke="0" extrusionOk="0">
                <a:moveTo>
                  <a:pt x="0" y="0"/>
                </a:moveTo>
                <a:cubicBezTo>
                  <a:pt x="161624" y="-43144"/>
                  <a:pt x="342238" y="5603"/>
                  <a:pt x="516496" y="0"/>
                </a:cubicBezTo>
                <a:cubicBezTo>
                  <a:pt x="690754" y="-5603"/>
                  <a:pt x="897229" y="37705"/>
                  <a:pt x="1010536" y="0"/>
                </a:cubicBezTo>
                <a:cubicBezTo>
                  <a:pt x="1123843" y="-37705"/>
                  <a:pt x="1450295" y="45242"/>
                  <a:pt x="1616857" y="0"/>
                </a:cubicBezTo>
                <a:cubicBezTo>
                  <a:pt x="1783419" y="-45242"/>
                  <a:pt x="2098558" y="40612"/>
                  <a:pt x="2245635" y="0"/>
                </a:cubicBezTo>
                <a:cubicBezTo>
                  <a:pt x="2289338" y="174254"/>
                  <a:pt x="2197803" y="246420"/>
                  <a:pt x="2245635" y="422179"/>
                </a:cubicBezTo>
                <a:cubicBezTo>
                  <a:pt x="2293467" y="597938"/>
                  <a:pt x="2244234" y="715912"/>
                  <a:pt x="2245635" y="830885"/>
                </a:cubicBezTo>
                <a:cubicBezTo>
                  <a:pt x="2247036" y="945858"/>
                  <a:pt x="2244303" y="1186598"/>
                  <a:pt x="2245635" y="1347381"/>
                </a:cubicBezTo>
                <a:cubicBezTo>
                  <a:pt x="1960854" y="1386669"/>
                  <a:pt x="1831154" y="1278266"/>
                  <a:pt x="1639314" y="1347381"/>
                </a:cubicBezTo>
                <a:cubicBezTo>
                  <a:pt x="1447474" y="1416496"/>
                  <a:pt x="1320112" y="1326394"/>
                  <a:pt x="1077905" y="1347381"/>
                </a:cubicBezTo>
                <a:cubicBezTo>
                  <a:pt x="835698" y="1368368"/>
                  <a:pt x="711848" y="1296613"/>
                  <a:pt x="538952" y="1347381"/>
                </a:cubicBezTo>
                <a:cubicBezTo>
                  <a:pt x="366056" y="1398149"/>
                  <a:pt x="180727" y="1314926"/>
                  <a:pt x="0" y="1347381"/>
                </a:cubicBezTo>
                <a:cubicBezTo>
                  <a:pt x="-26431" y="1173316"/>
                  <a:pt x="20531" y="1105129"/>
                  <a:pt x="0" y="911728"/>
                </a:cubicBezTo>
                <a:cubicBezTo>
                  <a:pt x="-20531" y="718327"/>
                  <a:pt x="538" y="577572"/>
                  <a:pt x="0" y="476075"/>
                </a:cubicBezTo>
                <a:cubicBezTo>
                  <a:pt x="-538" y="374578"/>
                  <a:pt x="53826" y="152024"/>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4011406280">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1986</a:t>
            </a:r>
          </a:p>
        </p:txBody>
      </p:sp>
      <p:sp>
        <p:nvSpPr>
          <p:cNvPr id="17" name="Freeform: Shape 16">
            <a:extLst>
              <a:ext uri="{FF2B5EF4-FFF2-40B4-BE49-F238E27FC236}">
                <a16:creationId xmlns:a16="http://schemas.microsoft.com/office/drawing/2014/main" id="{8376C8C3-9313-4EE9-A8C2-556A66FCF66C}"/>
              </a:ext>
            </a:extLst>
          </p:cNvPr>
          <p:cNvSpPr/>
          <p:nvPr/>
        </p:nvSpPr>
        <p:spPr>
          <a:xfrm>
            <a:off x="3738082" y="2400229"/>
            <a:ext cx="2245635" cy="1347381"/>
          </a:xfrm>
          <a:custGeom>
            <a:avLst/>
            <a:gdLst>
              <a:gd name="connsiteX0" fmla="*/ 0 w 2245635"/>
              <a:gd name="connsiteY0" fmla="*/ 0 h 1347381"/>
              <a:gd name="connsiteX1" fmla="*/ 516496 w 2245635"/>
              <a:gd name="connsiteY1" fmla="*/ 0 h 1347381"/>
              <a:gd name="connsiteX2" fmla="*/ 1032992 w 2245635"/>
              <a:gd name="connsiteY2" fmla="*/ 0 h 1347381"/>
              <a:gd name="connsiteX3" fmla="*/ 1571945 w 2245635"/>
              <a:gd name="connsiteY3" fmla="*/ 0 h 1347381"/>
              <a:gd name="connsiteX4" fmla="*/ 2245635 w 2245635"/>
              <a:gd name="connsiteY4" fmla="*/ 0 h 1347381"/>
              <a:gd name="connsiteX5" fmla="*/ 2245635 w 2245635"/>
              <a:gd name="connsiteY5" fmla="*/ 476075 h 1347381"/>
              <a:gd name="connsiteX6" fmla="*/ 2245635 w 2245635"/>
              <a:gd name="connsiteY6" fmla="*/ 884780 h 1347381"/>
              <a:gd name="connsiteX7" fmla="*/ 2245635 w 2245635"/>
              <a:gd name="connsiteY7" fmla="*/ 1347381 h 1347381"/>
              <a:gd name="connsiteX8" fmla="*/ 1684226 w 2245635"/>
              <a:gd name="connsiteY8" fmla="*/ 1347381 h 1347381"/>
              <a:gd name="connsiteX9" fmla="*/ 1145274 w 2245635"/>
              <a:gd name="connsiteY9" fmla="*/ 1347381 h 1347381"/>
              <a:gd name="connsiteX10" fmla="*/ 606321 w 2245635"/>
              <a:gd name="connsiteY10" fmla="*/ 1347381 h 1347381"/>
              <a:gd name="connsiteX11" fmla="*/ 0 w 2245635"/>
              <a:gd name="connsiteY11" fmla="*/ 1347381 h 1347381"/>
              <a:gd name="connsiteX12" fmla="*/ 0 w 2245635"/>
              <a:gd name="connsiteY12" fmla="*/ 938675 h 1347381"/>
              <a:gd name="connsiteX13" fmla="*/ 0 w 2245635"/>
              <a:gd name="connsiteY13" fmla="*/ 529970 h 1347381"/>
              <a:gd name="connsiteX14" fmla="*/ 0 w 2245635"/>
              <a:gd name="connsiteY14"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5635" h="1347381" fill="none" extrusionOk="0">
                <a:moveTo>
                  <a:pt x="0" y="0"/>
                </a:moveTo>
                <a:cubicBezTo>
                  <a:pt x="256732" y="-42285"/>
                  <a:pt x="323312" y="46345"/>
                  <a:pt x="516496" y="0"/>
                </a:cubicBezTo>
                <a:cubicBezTo>
                  <a:pt x="709680" y="-46345"/>
                  <a:pt x="918903" y="42448"/>
                  <a:pt x="1032992" y="0"/>
                </a:cubicBezTo>
                <a:cubicBezTo>
                  <a:pt x="1147081" y="-42448"/>
                  <a:pt x="1402114" y="8887"/>
                  <a:pt x="1571945" y="0"/>
                </a:cubicBezTo>
                <a:cubicBezTo>
                  <a:pt x="1741776" y="-8887"/>
                  <a:pt x="2108829" y="32683"/>
                  <a:pt x="2245635" y="0"/>
                </a:cubicBezTo>
                <a:cubicBezTo>
                  <a:pt x="2279124" y="111472"/>
                  <a:pt x="2220911" y="240509"/>
                  <a:pt x="2245635" y="476075"/>
                </a:cubicBezTo>
                <a:cubicBezTo>
                  <a:pt x="2270359" y="711642"/>
                  <a:pt x="2229732" y="797771"/>
                  <a:pt x="2245635" y="884780"/>
                </a:cubicBezTo>
                <a:cubicBezTo>
                  <a:pt x="2261538" y="971789"/>
                  <a:pt x="2219952" y="1212035"/>
                  <a:pt x="2245635" y="1347381"/>
                </a:cubicBezTo>
                <a:cubicBezTo>
                  <a:pt x="2074415" y="1407856"/>
                  <a:pt x="1805472" y="1282279"/>
                  <a:pt x="1684226" y="1347381"/>
                </a:cubicBezTo>
                <a:cubicBezTo>
                  <a:pt x="1562980" y="1412483"/>
                  <a:pt x="1329040" y="1314784"/>
                  <a:pt x="1145274" y="1347381"/>
                </a:cubicBezTo>
                <a:cubicBezTo>
                  <a:pt x="961508" y="1379978"/>
                  <a:pt x="733296" y="1298915"/>
                  <a:pt x="606321" y="1347381"/>
                </a:cubicBezTo>
                <a:cubicBezTo>
                  <a:pt x="479346" y="1395847"/>
                  <a:pt x="256011" y="1332794"/>
                  <a:pt x="0" y="1347381"/>
                </a:cubicBezTo>
                <a:cubicBezTo>
                  <a:pt x="-24549" y="1199091"/>
                  <a:pt x="8649" y="1079707"/>
                  <a:pt x="0" y="938675"/>
                </a:cubicBezTo>
                <a:cubicBezTo>
                  <a:pt x="-8649" y="797643"/>
                  <a:pt x="37681" y="615124"/>
                  <a:pt x="0" y="529970"/>
                </a:cubicBezTo>
                <a:cubicBezTo>
                  <a:pt x="-37681" y="444816"/>
                  <a:pt x="9508" y="159262"/>
                  <a:pt x="0" y="0"/>
                </a:cubicBezTo>
                <a:close/>
              </a:path>
              <a:path w="2245635" h="1347381" stroke="0" extrusionOk="0">
                <a:moveTo>
                  <a:pt x="0" y="0"/>
                </a:moveTo>
                <a:cubicBezTo>
                  <a:pt x="157638" y="-40386"/>
                  <a:pt x="310372" y="33008"/>
                  <a:pt x="606321" y="0"/>
                </a:cubicBezTo>
                <a:cubicBezTo>
                  <a:pt x="902270" y="-33008"/>
                  <a:pt x="908608" y="35844"/>
                  <a:pt x="1100361" y="0"/>
                </a:cubicBezTo>
                <a:cubicBezTo>
                  <a:pt x="1292114" y="-35844"/>
                  <a:pt x="1525663" y="53155"/>
                  <a:pt x="1661770" y="0"/>
                </a:cubicBezTo>
                <a:cubicBezTo>
                  <a:pt x="1797877" y="-53155"/>
                  <a:pt x="2058294" y="25491"/>
                  <a:pt x="2245635" y="0"/>
                </a:cubicBezTo>
                <a:cubicBezTo>
                  <a:pt x="2251448" y="186864"/>
                  <a:pt x="2223404" y="369968"/>
                  <a:pt x="2245635" y="476075"/>
                </a:cubicBezTo>
                <a:cubicBezTo>
                  <a:pt x="2267866" y="582182"/>
                  <a:pt x="2195053" y="721410"/>
                  <a:pt x="2245635" y="925202"/>
                </a:cubicBezTo>
                <a:cubicBezTo>
                  <a:pt x="2296217" y="1128994"/>
                  <a:pt x="2235272" y="1169967"/>
                  <a:pt x="2245635" y="1347381"/>
                </a:cubicBezTo>
                <a:cubicBezTo>
                  <a:pt x="2041360" y="1391184"/>
                  <a:pt x="1857011" y="1331638"/>
                  <a:pt x="1751595" y="1347381"/>
                </a:cubicBezTo>
                <a:cubicBezTo>
                  <a:pt x="1646179" y="1363124"/>
                  <a:pt x="1404390" y="1314999"/>
                  <a:pt x="1167730" y="1347381"/>
                </a:cubicBezTo>
                <a:cubicBezTo>
                  <a:pt x="931070" y="1379763"/>
                  <a:pt x="775240" y="1294028"/>
                  <a:pt x="651234" y="1347381"/>
                </a:cubicBezTo>
                <a:cubicBezTo>
                  <a:pt x="527228" y="1400734"/>
                  <a:pt x="275451" y="1308921"/>
                  <a:pt x="0" y="1347381"/>
                </a:cubicBezTo>
                <a:cubicBezTo>
                  <a:pt x="-51579" y="1190489"/>
                  <a:pt x="49870" y="1068665"/>
                  <a:pt x="0" y="884780"/>
                </a:cubicBezTo>
                <a:cubicBezTo>
                  <a:pt x="-49870" y="700895"/>
                  <a:pt x="46302" y="671057"/>
                  <a:pt x="0" y="462601"/>
                </a:cubicBezTo>
                <a:cubicBezTo>
                  <a:pt x="-46302" y="254145"/>
                  <a:pt x="34882" y="176274"/>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284233467">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(Sexual Orientation) Regs 2003</a:t>
            </a:r>
          </a:p>
        </p:txBody>
      </p:sp>
      <p:sp>
        <p:nvSpPr>
          <p:cNvPr id="18" name="Freeform: Shape 17">
            <a:extLst>
              <a:ext uri="{FF2B5EF4-FFF2-40B4-BE49-F238E27FC236}">
                <a16:creationId xmlns:a16="http://schemas.microsoft.com/office/drawing/2014/main" id="{694CE51D-6C01-42DC-B6B8-A658A2DA79B0}"/>
              </a:ext>
            </a:extLst>
          </p:cNvPr>
          <p:cNvSpPr/>
          <p:nvPr/>
        </p:nvSpPr>
        <p:spPr>
          <a:xfrm>
            <a:off x="6208281" y="2400229"/>
            <a:ext cx="2245635" cy="1347381"/>
          </a:xfrm>
          <a:custGeom>
            <a:avLst/>
            <a:gdLst>
              <a:gd name="connsiteX0" fmla="*/ 0 w 2245635"/>
              <a:gd name="connsiteY0" fmla="*/ 0 h 1347381"/>
              <a:gd name="connsiteX1" fmla="*/ 583865 w 2245635"/>
              <a:gd name="connsiteY1" fmla="*/ 0 h 1347381"/>
              <a:gd name="connsiteX2" fmla="*/ 1100361 w 2245635"/>
              <a:gd name="connsiteY2" fmla="*/ 0 h 1347381"/>
              <a:gd name="connsiteX3" fmla="*/ 1684226 w 2245635"/>
              <a:gd name="connsiteY3" fmla="*/ 0 h 1347381"/>
              <a:gd name="connsiteX4" fmla="*/ 2245635 w 2245635"/>
              <a:gd name="connsiteY4" fmla="*/ 0 h 1347381"/>
              <a:gd name="connsiteX5" fmla="*/ 2245635 w 2245635"/>
              <a:gd name="connsiteY5" fmla="*/ 435653 h 1347381"/>
              <a:gd name="connsiteX6" fmla="*/ 2245635 w 2245635"/>
              <a:gd name="connsiteY6" fmla="*/ 884780 h 1347381"/>
              <a:gd name="connsiteX7" fmla="*/ 2245635 w 2245635"/>
              <a:gd name="connsiteY7" fmla="*/ 1347381 h 1347381"/>
              <a:gd name="connsiteX8" fmla="*/ 1706683 w 2245635"/>
              <a:gd name="connsiteY8" fmla="*/ 1347381 h 1347381"/>
              <a:gd name="connsiteX9" fmla="*/ 1167730 w 2245635"/>
              <a:gd name="connsiteY9" fmla="*/ 1347381 h 1347381"/>
              <a:gd name="connsiteX10" fmla="*/ 651234 w 2245635"/>
              <a:gd name="connsiteY10" fmla="*/ 1347381 h 1347381"/>
              <a:gd name="connsiteX11" fmla="*/ 0 w 2245635"/>
              <a:gd name="connsiteY11" fmla="*/ 1347381 h 1347381"/>
              <a:gd name="connsiteX12" fmla="*/ 0 w 2245635"/>
              <a:gd name="connsiteY12" fmla="*/ 898254 h 1347381"/>
              <a:gd name="connsiteX13" fmla="*/ 0 w 2245635"/>
              <a:gd name="connsiteY13" fmla="*/ 449127 h 1347381"/>
              <a:gd name="connsiteX14" fmla="*/ 0 w 2245635"/>
              <a:gd name="connsiteY14"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5635" h="1347381" fill="none" extrusionOk="0">
                <a:moveTo>
                  <a:pt x="0" y="0"/>
                </a:moveTo>
                <a:cubicBezTo>
                  <a:pt x="123075" y="-67974"/>
                  <a:pt x="386191" y="23960"/>
                  <a:pt x="583865" y="0"/>
                </a:cubicBezTo>
                <a:cubicBezTo>
                  <a:pt x="781540" y="-23960"/>
                  <a:pt x="940562" y="46669"/>
                  <a:pt x="1100361" y="0"/>
                </a:cubicBezTo>
                <a:cubicBezTo>
                  <a:pt x="1260160" y="-46669"/>
                  <a:pt x="1426993" y="58368"/>
                  <a:pt x="1684226" y="0"/>
                </a:cubicBezTo>
                <a:cubicBezTo>
                  <a:pt x="1941460" y="-58368"/>
                  <a:pt x="2033819" y="1376"/>
                  <a:pt x="2245635" y="0"/>
                </a:cubicBezTo>
                <a:cubicBezTo>
                  <a:pt x="2288773" y="145682"/>
                  <a:pt x="2211955" y="225916"/>
                  <a:pt x="2245635" y="435653"/>
                </a:cubicBezTo>
                <a:cubicBezTo>
                  <a:pt x="2279315" y="645390"/>
                  <a:pt x="2213162" y="778540"/>
                  <a:pt x="2245635" y="884780"/>
                </a:cubicBezTo>
                <a:cubicBezTo>
                  <a:pt x="2278108" y="991020"/>
                  <a:pt x="2245217" y="1180114"/>
                  <a:pt x="2245635" y="1347381"/>
                </a:cubicBezTo>
                <a:cubicBezTo>
                  <a:pt x="1992887" y="1403939"/>
                  <a:pt x="1857968" y="1318568"/>
                  <a:pt x="1706683" y="1347381"/>
                </a:cubicBezTo>
                <a:cubicBezTo>
                  <a:pt x="1555398" y="1376194"/>
                  <a:pt x="1386750" y="1299320"/>
                  <a:pt x="1167730" y="1347381"/>
                </a:cubicBezTo>
                <a:cubicBezTo>
                  <a:pt x="948710" y="1395442"/>
                  <a:pt x="850714" y="1345479"/>
                  <a:pt x="651234" y="1347381"/>
                </a:cubicBezTo>
                <a:cubicBezTo>
                  <a:pt x="451754" y="1349283"/>
                  <a:pt x="163200" y="1308347"/>
                  <a:pt x="0" y="1347381"/>
                </a:cubicBezTo>
                <a:cubicBezTo>
                  <a:pt x="-20038" y="1170014"/>
                  <a:pt x="45395" y="1009037"/>
                  <a:pt x="0" y="898254"/>
                </a:cubicBezTo>
                <a:cubicBezTo>
                  <a:pt x="-45395" y="787471"/>
                  <a:pt x="8741" y="650454"/>
                  <a:pt x="0" y="449127"/>
                </a:cubicBezTo>
                <a:cubicBezTo>
                  <a:pt x="-8741" y="247800"/>
                  <a:pt x="39237" y="167244"/>
                  <a:pt x="0" y="0"/>
                </a:cubicBezTo>
                <a:close/>
              </a:path>
              <a:path w="2245635" h="1347381" stroke="0" extrusionOk="0">
                <a:moveTo>
                  <a:pt x="0" y="0"/>
                </a:moveTo>
                <a:cubicBezTo>
                  <a:pt x="224502" y="-12752"/>
                  <a:pt x="358345" y="50742"/>
                  <a:pt x="516496" y="0"/>
                </a:cubicBezTo>
                <a:cubicBezTo>
                  <a:pt x="674647" y="-50742"/>
                  <a:pt x="892945" y="58117"/>
                  <a:pt x="1122818" y="0"/>
                </a:cubicBezTo>
                <a:cubicBezTo>
                  <a:pt x="1352691" y="-58117"/>
                  <a:pt x="1474546" y="33792"/>
                  <a:pt x="1684226" y="0"/>
                </a:cubicBezTo>
                <a:cubicBezTo>
                  <a:pt x="1893906" y="-33792"/>
                  <a:pt x="2081021" y="300"/>
                  <a:pt x="2245635" y="0"/>
                </a:cubicBezTo>
                <a:cubicBezTo>
                  <a:pt x="2247425" y="206185"/>
                  <a:pt x="2238390" y="312294"/>
                  <a:pt x="2245635" y="435653"/>
                </a:cubicBezTo>
                <a:cubicBezTo>
                  <a:pt x="2252880" y="559012"/>
                  <a:pt x="2245296" y="733937"/>
                  <a:pt x="2245635" y="844359"/>
                </a:cubicBezTo>
                <a:cubicBezTo>
                  <a:pt x="2245974" y="954781"/>
                  <a:pt x="2221492" y="1201321"/>
                  <a:pt x="2245635" y="1347381"/>
                </a:cubicBezTo>
                <a:cubicBezTo>
                  <a:pt x="2113090" y="1378200"/>
                  <a:pt x="1914767" y="1337872"/>
                  <a:pt x="1661770" y="1347381"/>
                </a:cubicBezTo>
                <a:cubicBezTo>
                  <a:pt x="1408774" y="1356890"/>
                  <a:pt x="1369776" y="1317692"/>
                  <a:pt x="1122818" y="1347381"/>
                </a:cubicBezTo>
                <a:cubicBezTo>
                  <a:pt x="875860" y="1377070"/>
                  <a:pt x="756604" y="1296934"/>
                  <a:pt x="561409" y="1347381"/>
                </a:cubicBezTo>
                <a:cubicBezTo>
                  <a:pt x="366214" y="1397828"/>
                  <a:pt x="192849" y="1339779"/>
                  <a:pt x="0" y="1347381"/>
                </a:cubicBezTo>
                <a:cubicBezTo>
                  <a:pt x="-40379" y="1183896"/>
                  <a:pt x="12924" y="996455"/>
                  <a:pt x="0" y="884780"/>
                </a:cubicBezTo>
                <a:cubicBezTo>
                  <a:pt x="-12924" y="773105"/>
                  <a:pt x="27027" y="561020"/>
                  <a:pt x="0" y="435653"/>
                </a:cubicBezTo>
                <a:cubicBezTo>
                  <a:pt x="-27027" y="310286"/>
                  <a:pt x="19690" y="118332"/>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4274911672">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(Sexual Orientation) Regs 2007</a:t>
            </a:r>
          </a:p>
        </p:txBody>
      </p:sp>
      <p:sp>
        <p:nvSpPr>
          <p:cNvPr id="20" name="Freeform: Shape 19">
            <a:extLst>
              <a:ext uri="{FF2B5EF4-FFF2-40B4-BE49-F238E27FC236}">
                <a16:creationId xmlns:a16="http://schemas.microsoft.com/office/drawing/2014/main" id="{C487037D-221F-48C8-8F5B-3C6BF90C00C3}"/>
              </a:ext>
            </a:extLst>
          </p:cNvPr>
          <p:cNvSpPr/>
          <p:nvPr/>
        </p:nvSpPr>
        <p:spPr>
          <a:xfrm>
            <a:off x="8678481" y="2400229"/>
            <a:ext cx="2245635" cy="1347381"/>
          </a:xfrm>
          <a:custGeom>
            <a:avLst/>
            <a:gdLst>
              <a:gd name="connsiteX0" fmla="*/ 0 w 2245635"/>
              <a:gd name="connsiteY0" fmla="*/ 0 h 1347381"/>
              <a:gd name="connsiteX1" fmla="*/ 516496 w 2245635"/>
              <a:gd name="connsiteY1" fmla="*/ 0 h 1347381"/>
              <a:gd name="connsiteX2" fmla="*/ 1032992 w 2245635"/>
              <a:gd name="connsiteY2" fmla="*/ 0 h 1347381"/>
              <a:gd name="connsiteX3" fmla="*/ 1616857 w 2245635"/>
              <a:gd name="connsiteY3" fmla="*/ 0 h 1347381"/>
              <a:gd name="connsiteX4" fmla="*/ 2245635 w 2245635"/>
              <a:gd name="connsiteY4" fmla="*/ 0 h 1347381"/>
              <a:gd name="connsiteX5" fmla="*/ 2245635 w 2245635"/>
              <a:gd name="connsiteY5" fmla="*/ 476075 h 1347381"/>
              <a:gd name="connsiteX6" fmla="*/ 2245635 w 2245635"/>
              <a:gd name="connsiteY6" fmla="*/ 898254 h 1347381"/>
              <a:gd name="connsiteX7" fmla="*/ 2245635 w 2245635"/>
              <a:gd name="connsiteY7" fmla="*/ 1347381 h 1347381"/>
              <a:gd name="connsiteX8" fmla="*/ 1661770 w 2245635"/>
              <a:gd name="connsiteY8" fmla="*/ 1347381 h 1347381"/>
              <a:gd name="connsiteX9" fmla="*/ 1077905 w 2245635"/>
              <a:gd name="connsiteY9" fmla="*/ 1347381 h 1347381"/>
              <a:gd name="connsiteX10" fmla="*/ 494040 w 2245635"/>
              <a:gd name="connsiteY10" fmla="*/ 1347381 h 1347381"/>
              <a:gd name="connsiteX11" fmla="*/ 0 w 2245635"/>
              <a:gd name="connsiteY11" fmla="*/ 1347381 h 1347381"/>
              <a:gd name="connsiteX12" fmla="*/ 0 w 2245635"/>
              <a:gd name="connsiteY12" fmla="*/ 871306 h 1347381"/>
              <a:gd name="connsiteX13" fmla="*/ 0 w 2245635"/>
              <a:gd name="connsiteY13" fmla="*/ 422179 h 1347381"/>
              <a:gd name="connsiteX14" fmla="*/ 0 w 2245635"/>
              <a:gd name="connsiteY14" fmla="*/ 0 h 134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5635" h="1347381" fill="none" extrusionOk="0">
                <a:moveTo>
                  <a:pt x="0" y="0"/>
                </a:moveTo>
                <a:cubicBezTo>
                  <a:pt x="152810" y="-35366"/>
                  <a:pt x="270583" y="18441"/>
                  <a:pt x="516496" y="0"/>
                </a:cubicBezTo>
                <a:cubicBezTo>
                  <a:pt x="762409" y="-18441"/>
                  <a:pt x="880934" y="28964"/>
                  <a:pt x="1032992" y="0"/>
                </a:cubicBezTo>
                <a:cubicBezTo>
                  <a:pt x="1185050" y="-28964"/>
                  <a:pt x="1338625" y="38156"/>
                  <a:pt x="1616857" y="0"/>
                </a:cubicBezTo>
                <a:cubicBezTo>
                  <a:pt x="1895090" y="-38156"/>
                  <a:pt x="2087892" y="2559"/>
                  <a:pt x="2245635" y="0"/>
                </a:cubicBezTo>
                <a:cubicBezTo>
                  <a:pt x="2269098" y="228468"/>
                  <a:pt x="2198822" y="334107"/>
                  <a:pt x="2245635" y="476075"/>
                </a:cubicBezTo>
                <a:cubicBezTo>
                  <a:pt x="2292448" y="618043"/>
                  <a:pt x="2236585" y="723932"/>
                  <a:pt x="2245635" y="898254"/>
                </a:cubicBezTo>
                <a:cubicBezTo>
                  <a:pt x="2254685" y="1072576"/>
                  <a:pt x="2244458" y="1249825"/>
                  <a:pt x="2245635" y="1347381"/>
                </a:cubicBezTo>
                <a:cubicBezTo>
                  <a:pt x="2074309" y="1357076"/>
                  <a:pt x="1909167" y="1326917"/>
                  <a:pt x="1661770" y="1347381"/>
                </a:cubicBezTo>
                <a:cubicBezTo>
                  <a:pt x="1414373" y="1367845"/>
                  <a:pt x="1355602" y="1338195"/>
                  <a:pt x="1077905" y="1347381"/>
                </a:cubicBezTo>
                <a:cubicBezTo>
                  <a:pt x="800208" y="1356567"/>
                  <a:pt x="783211" y="1325728"/>
                  <a:pt x="494040" y="1347381"/>
                </a:cubicBezTo>
                <a:cubicBezTo>
                  <a:pt x="204869" y="1369034"/>
                  <a:pt x="221217" y="1301887"/>
                  <a:pt x="0" y="1347381"/>
                </a:cubicBezTo>
                <a:cubicBezTo>
                  <a:pt x="-9382" y="1205617"/>
                  <a:pt x="40779" y="999656"/>
                  <a:pt x="0" y="871306"/>
                </a:cubicBezTo>
                <a:cubicBezTo>
                  <a:pt x="-40779" y="742957"/>
                  <a:pt x="23679" y="520770"/>
                  <a:pt x="0" y="422179"/>
                </a:cubicBezTo>
                <a:cubicBezTo>
                  <a:pt x="-23679" y="323588"/>
                  <a:pt x="13019" y="137062"/>
                  <a:pt x="0" y="0"/>
                </a:cubicBezTo>
                <a:close/>
              </a:path>
              <a:path w="2245635" h="1347381" stroke="0" extrusionOk="0">
                <a:moveTo>
                  <a:pt x="0" y="0"/>
                </a:moveTo>
                <a:cubicBezTo>
                  <a:pt x="149698" y="-43890"/>
                  <a:pt x="402518" y="19824"/>
                  <a:pt x="583865" y="0"/>
                </a:cubicBezTo>
                <a:cubicBezTo>
                  <a:pt x="765213" y="-19824"/>
                  <a:pt x="940383" y="25677"/>
                  <a:pt x="1077905" y="0"/>
                </a:cubicBezTo>
                <a:cubicBezTo>
                  <a:pt x="1215427" y="-25677"/>
                  <a:pt x="1377877" y="62516"/>
                  <a:pt x="1639314" y="0"/>
                </a:cubicBezTo>
                <a:cubicBezTo>
                  <a:pt x="1900751" y="-62516"/>
                  <a:pt x="1964724" y="9639"/>
                  <a:pt x="2245635" y="0"/>
                </a:cubicBezTo>
                <a:cubicBezTo>
                  <a:pt x="2293694" y="148565"/>
                  <a:pt x="2229996" y="301662"/>
                  <a:pt x="2245635" y="449127"/>
                </a:cubicBezTo>
                <a:cubicBezTo>
                  <a:pt x="2261274" y="596592"/>
                  <a:pt x="2230478" y="704939"/>
                  <a:pt x="2245635" y="898254"/>
                </a:cubicBezTo>
                <a:cubicBezTo>
                  <a:pt x="2260792" y="1091569"/>
                  <a:pt x="2212510" y="1129343"/>
                  <a:pt x="2245635" y="1347381"/>
                </a:cubicBezTo>
                <a:cubicBezTo>
                  <a:pt x="2111304" y="1358692"/>
                  <a:pt x="1761403" y="1278272"/>
                  <a:pt x="1639314" y="1347381"/>
                </a:cubicBezTo>
                <a:cubicBezTo>
                  <a:pt x="1517225" y="1416490"/>
                  <a:pt x="1235990" y="1343753"/>
                  <a:pt x="1077905" y="1347381"/>
                </a:cubicBezTo>
                <a:cubicBezTo>
                  <a:pt x="919820" y="1351009"/>
                  <a:pt x="800572" y="1296778"/>
                  <a:pt x="561409" y="1347381"/>
                </a:cubicBezTo>
                <a:cubicBezTo>
                  <a:pt x="322246" y="1397984"/>
                  <a:pt x="266807" y="1303974"/>
                  <a:pt x="0" y="1347381"/>
                </a:cubicBezTo>
                <a:cubicBezTo>
                  <a:pt x="-19935" y="1225582"/>
                  <a:pt x="55499" y="979558"/>
                  <a:pt x="0" y="884780"/>
                </a:cubicBezTo>
                <a:cubicBezTo>
                  <a:pt x="-55499" y="790002"/>
                  <a:pt x="6705" y="592184"/>
                  <a:pt x="0" y="476075"/>
                </a:cubicBezTo>
                <a:cubicBezTo>
                  <a:pt x="-6705" y="359967"/>
                  <a:pt x="1371" y="147518"/>
                  <a:pt x="0" y="0"/>
                </a:cubicBezTo>
                <a:close/>
              </a:path>
            </a:pathLst>
          </a:custGeom>
          <a:solidFill>
            <a:schemeClr val="accent2">
              <a:lumMod val="20000"/>
              <a:lumOff val="80000"/>
            </a:schemeClr>
          </a:solidFill>
          <a:ln w="19050">
            <a:solidFill>
              <a:schemeClr val="accent2">
                <a:lumMod val="50000"/>
              </a:schemeClr>
            </a:solidFill>
            <a:extLst>
              <a:ext uri="{C807C97D-BFC1-408E-A445-0C87EB9F89A2}">
                <ask:lineSketchStyleProps xmlns:ask="http://schemas.microsoft.com/office/drawing/2018/sketchyshapes" sd="2298531141">
                  <a:custGeom>
                    <a:avLst/>
                    <a:gdLst>
                      <a:gd name="connsiteX0" fmla="*/ 0 w 2245635"/>
                      <a:gd name="connsiteY0" fmla="*/ 0 h 1347381"/>
                      <a:gd name="connsiteX1" fmla="*/ 2245635 w 2245635"/>
                      <a:gd name="connsiteY1" fmla="*/ 0 h 1347381"/>
                      <a:gd name="connsiteX2" fmla="*/ 2245635 w 2245635"/>
                      <a:gd name="connsiteY2" fmla="*/ 1347381 h 1347381"/>
                      <a:gd name="connsiteX3" fmla="*/ 0 w 2245635"/>
                      <a:gd name="connsiteY3" fmla="*/ 1347381 h 1347381"/>
                      <a:gd name="connsiteX4" fmla="*/ 0 w 2245635"/>
                      <a:gd name="connsiteY4" fmla="*/ 0 h 1347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635" h="1347381">
                        <a:moveTo>
                          <a:pt x="0" y="0"/>
                        </a:moveTo>
                        <a:lnTo>
                          <a:pt x="2245635" y="0"/>
                        </a:lnTo>
                        <a:lnTo>
                          <a:pt x="2245635" y="1347381"/>
                        </a:lnTo>
                        <a:lnTo>
                          <a:pt x="0" y="1347381"/>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(Religion or Belief) Regs 2003</a:t>
            </a:r>
          </a:p>
        </p:txBody>
      </p:sp>
      <p:sp>
        <p:nvSpPr>
          <p:cNvPr id="22" name="Freeform: Shape 21">
            <a:extLst>
              <a:ext uri="{FF2B5EF4-FFF2-40B4-BE49-F238E27FC236}">
                <a16:creationId xmlns:a16="http://schemas.microsoft.com/office/drawing/2014/main" id="{DDA52AB7-2A54-42B8-A0E0-01805AA94A0B}"/>
              </a:ext>
            </a:extLst>
          </p:cNvPr>
          <p:cNvSpPr/>
          <p:nvPr/>
        </p:nvSpPr>
        <p:spPr>
          <a:xfrm>
            <a:off x="1730720" y="3896248"/>
            <a:ext cx="1862312" cy="1862312"/>
          </a:xfrm>
          <a:custGeom>
            <a:avLst/>
            <a:gdLst>
              <a:gd name="connsiteX0" fmla="*/ 0 w 1862312"/>
              <a:gd name="connsiteY0" fmla="*/ 931156 h 1862312"/>
              <a:gd name="connsiteX1" fmla="*/ 931156 w 1862312"/>
              <a:gd name="connsiteY1" fmla="*/ 0 h 1862312"/>
              <a:gd name="connsiteX2" fmla="*/ 1862312 w 1862312"/>
              <a:gd name="connsiteY2" fmla="*/ 931156 h 1862312"/>
              <a:gd name="connsiteX3" fmla="*/ 931156 w 1862312"/>
              <a:gd name="connsiteY3" fmla="*/ 1862312 h 1862312"/>
              <a:gd name="connsiteX4" fmla="*/ 0 w 1862312"/>
              <a:gd name="connsiteY4" fmla="*/ 931156 h 1862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312" h="1862312" fill="none" extrusionOk="0">
                <a:moveTo>
                  <a:pt x="0" y="931156"/>
                </a:moveTo>
                <a:cubicBezTo>
                  <a:pt x="100746" y="485819"/>
                  <a:pt x="417364" y="79926"/>
                  <a:pt x="931156" y="0"/>
                </a:cubicBezTo>
                <a:cubicBezTo>
                  <a:pt x="1296925" y="30984"/>
                  <a:pt x="1976432" y="508415"/>
                  <a:pt x="1862312" y="931156"/>
                </a:cubicBezTo>
                <a:cubicBezTo>
                  <a:pt x="1743861" y="1538495"/>
                  <a:pt x="1443149" y="1727258"/>
                  <a:pt x="931156" y="1862312"/>
                </a:cubicBezTo>
                <a:cubicBezTo>
                  <a:pt x="458629" y="1916911"/>
                  <a:pt x="75931" y="1335438"/>
                  <a:pt x="0" y="931156"/>
                </a:cubicBezTo>
                <a:close/>
              </a:path>
              <a:path w="1862312" h="1862312" stroke="0" extrusionOk="0">
                <a:moveTo>
                  <a:pt x="0" y="931156"/>
                </a:moveTo>
                <a:cubicBezTo>
                  <a:pt x="-37536" y="414177"/>
                  <a:pt x="436525" y="46046"/>
                  <a:pt x="931156" y="0"/>
                </a:cubicBezTo>
                <a:cubicBezTo>
                  <a:pt x="1411855" y="147462"/>
                  <a:pt x="1875286" y="393599"/>
                  <a:pt x="1862312" y="931156"/>
                </a:cubicBezTo>
                <a:cubicBezTo>
                  <a:pt x="1947284" y="1507344"/>
                  <a:pt x="1439246" y="1844092"/>
                  <a:pt x="931156" y="1862312"/>
                </a:cubicBezTo>
                <a:cubicBezTo>
                  <a:pt x="363632" y="1960919"/>
                  <a:pt x="68666" y="1432915"/>
                  <a:pt x="0" y="931156"/>
                </a:cubicBezTo>
                <a:close/>
              </a:path>
            </a:pathLst>
          </a:custGeom>
          <a:solidFill>
            <a:schemeClr val="accent2">
              <a:lumMod val="40000"/>
              <a:lumOff val="60000"/>
            </a:schemeClr>
          </a:solidFill>
          <a:ln w="19050">
            <a:solidFill>
              <a:schemeClr val="accent2">
                <a:lumMod val="50000"/>
              </a:schemeClr>
            </a:solidFill>
            <a:extLst>
              <a:ext uri="{C807C97D-BFC1-408E-A445-0C87EB9F89A2}">
                <ask:lineSketchStyleProps xmlns:ask="http://schemas.microsoft.com/office/drawing/2018/sketchyshapes" sd="1813831851">
                  <a:custGeom>
                    <a:avLst/>
                    <a:gdLst>
                      <a:gd name="connsiteX0" fmla="*/ 0 w 1862312"/>
                      <a:gd name="connsiteY0" fmla="*/ 931156 h 1862312"/>
                      <a:gd name="connsiteX1" fmla="*/ 931156 w 1862312"/>
                      <a:gd name="connsiteY1" fmla="*/ 0 h 1862312"/>
                      <a:gd name="connsiteX2" fmla="*/ 1862312 w 1862312"/>
                      <a:gd name="connsiteY2" fmla="*/ 931156 h 1862312"/>
                      <a:gd name="connsiteX3" fmla="*/ 931156 w 1862312"/>
                      <a:gd name="connsiteY3" fmla="*/ 1862312 h 1862312"/>
                      <a:gd name="connsiteX4" fmla="*/ 0 w 1862312"/>
                      <a:gd name="connsiteY4" fmla="*/ 931156 h 1862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312" h="1862312">
                        <a:moveTo>
                          <a:pt x="0" y="931156"/>
                        </a:moveTo>
                        <a:cubicBezTo>
                          <a:pt x="0" y="416893"/>
                          <a:pt x="416893" y="0"/>
                          <a:pt x="931156" y="0"/>
                        </a:cubicBezTo>
                        <a:cubicBezTo>
                          <a:pt x="1445419" y="0"/>
                          <a:pt x="1862312" y="416893"/>
                          <a:pt x="1862312" y="931156"/>
                        </a:cubicBezTo>
                        <a:cubicBezTo>
                          <a:pt x="1862312" y="1445419"/>
                          <a:pt x="1445419" y="1862312"/>
                          <a:pt x="931156" y="1862312"/>
                        </a:cubicBezTo>
                        <a:cubicBezTo>
                          <a:pt x="416893" y="1862312"/>
                          <a:pt x="0" y="1445419"/>
                          <a:pt x="0" y="931156"/>
                        </a:cubicBez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99399" tIns="299399" rIns="299399" bIns="299399"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2006</a:t>
            </a:r>
          </a:p>
        </p:txBody>
      </p:sp>
      <p:sp>
        <p:nvSpPr>
          <p:cNvPr id="23" name="Freeform: Shape 22">
            <a:extLst>
              <a:ext uri="{FF2B5EF4-FFF2-40B4-BE49-F238E27FC236}">
                <a16:creationId xmlns:a16="http://schemas.microsoft.com/office/drawing/2014/main" id="{C87A6397-A08A-4F7C-9D80-C80A41215823}"/>
              </a:ext>
            </a:extLst>
          </p:cNvPr>
          <p:cNvSpPr/>
          <p:nvPr/>
        </p:nvSpPr>
        <p:spPr>
          <a:xfrm>
            <a:off x="3744252" y="4287334"/>
            <a:ext cx="1080141" cy="1080141"/>
          </a:xfrm>
          <a:custGeom>
            <a:avLst/>
            <a:gdLst>
              <a:gd name="connsiteX0" fmla="*/ 143173 w 1080141"/>
              <a:gd name="connsiteY0" fmla="*/ 413046 h 1080141"/>
              <a:gd name="connsiteX1" fmla="*/ 413046 w 1080141"/>
              <a:gd name="connsiteY1" fmla="*/ 413046 h 1080141"/>
              <a:gd name="connsiteX2" fmla="*/ 413046 w 1080141"/>
              <a:gd name="connsiteY2" fmla="*/ 143173 h 1080141"/>
              <a:gd name="connsiteX3" fmla="*/ 667095 w 1080141"/>
              <a:gd name="connsiteY3" fmla="*/ 143173 h 1080141"/>
              <a:gd name="connsiteX4" fmla="*/ 667095 w 1080141"/>
              <a:gd name="connsiteY4" fmla="*/ 413046 h 1080141"/>
              <a:gd name="connsiteX5" fmla="*/ 936968 w 1080141"/>
              <a:gd name="connsiteY5" fmla="*/ 413046 h 1080141"/>
              <a:gd name="connsiteX6" fmla="*/ 936968 w 1080141"/>
              <a:gd name="connsiteY6" fmla="*/ 667095 h 1080141"/>
              <a:gd name="connsiteX7" fmla="*/ 667095 w 1080141"/>
              <a:gd name="connsiteY7" fmla="*/ 667095 h 1080141"/>
              <a:gd name="connsiteX8" fmla="*/ 667095 w 1080141"/>
              <a:gd name="connsiteY8" fmla="*/ 936968 h 1080141"/>
              <a:gd name="connsiteX9" fmla="*/ 413046 w 1080141"/>
              <a:gd name="connsiteY9" fmla="*/ 936968 h 1080141"/>
              <a:gd name="connsiteX10" fmla="*/ 413046 w 1080141"/>
              <a:gd name="connsiteY10" fmla="*/ 667095 h 1080141"/>
              <a:gd name="connsiteX11" fmla="*/ 143173 w 1080141"/>
              <a:gd name="connsiteY11" fmla="*/ 667095 h 1080141"/>
              <a:gd name="connsiteX12" fmla="*/ 143173 w 1080141"/>
              <a:gd name="connsiteY12" fmla="*/ 413046 h 1080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141" h="1080141" fill="none" extrusionOk="0">
                <a:moveTo>
                  <a:pt x="143173" y="413046"/>
                </a:moveTo>
                <a:cubicBezTo>
                  <a:pt x="259278" y="395934"/>
                  <a:pt x="324429" y="430927"/>
                  <a:pt x="413046" y="413046"/>
                </a:cubicBezTo>
                <a:cubicBezTo>
                  <a:pt x="387540" y="289632"/>
                  <a:pt x="430984" y="220292"/>
                  <a:pt x="413046" y="143173"/>
                </a:cubicBezTo>
                <a:cubicBezTo>
                  <a:pt x="504998" y="115343"/>
                  <a:pt x="545377" y="164552"/>
                  <a:pt x="667095" y="143173"/>
                </a:cubicBezTo>
                <a:cubicBezTo>
                  <a:pt x="676447" y="251356"/>
                  <a:pt x="640359" y="352744"/>
                  <a:pt x="667095" y="413046"/>
                </a:cubicBezTo>
                <a:cubicBezTo>
                  <a:pt x="774410" y="406578"/>
                  <a:pt x="803049" y="436742"/>
                  <a:pt x="936968" y="413046"/>
                </a:cubicBezTo>
                <a:cubicBezTo>
                  <a:pt x="938603" y="500468"/>
                  <a:pt x="923111" y="604279"/>
                  <a:pt x="936968" y="667095"/>
                </a:cubicBezTo>
                <a:cubicBezTo>
                  <a:pt x="809527" y="679298"/>
                  <a:pt x="795561" y="647896"/>
                  <a:pt x="667095" y="667095"/>
                </a:cubicBezTo>
                <a:cubicBezTo>
                  <a:pt x="677050" y="752980"/>
                  <a:pt x="642111" y="819429"/>
                  <a:pt x="667095" y="936968"/>
                </a:cubicBezTo>
                <a:cubicBezTo>
                  <a:pt x="597292" y="964418"/>
                  <a:pt x="520159" y="925180"/>
                  <a:pt x="413046" y="936968"/>
                </a:cubicBezTo>
                <a:cubicBezTo>
                  <a:pt x="412388" y="802119"/>
                  <a:pt x="424211" y="737828"/>
                  <a:pt x="413046" y="667095"/>
                </a:cubicBezTo>
                <a:cubicBezTo>
                  <a:pt x="340980" y="670309"/>
                  <a:pt x="272754" y="664454"/>
                  <a:pt x="143173" y="667095"/>
                </a:cubicBezTo>
                <a:cubicBezTo>
                  <a:pt x="141733" y="548491"/>
                  <a:pt x="148445" y="488078"/>
                  <a:pt x="143173" y="413046"/>
                </a:cubicBezTo>
                <a:close/>
              </a:path>
              <a:path w="1080141" h="1080141" stroke="0" extrusionOk="0">
                <a:moveTo>
                  <a:pt x="143173" y="413046"/>
                </a:moveTo>
                <a:cubicBezTo>
                  <a:pt x="230870" y="410028"/>
                  <a:pt x="354245" y="416163"/>
                  <a:pt x="413046" y="413046"/>
                </a:cubicBezTo>
                <a:cubicBezTo>
                  <a:pt x="401635" y="327435"/>
                  <a:pt x="420335" y="222678"/>
                  <a:pt x="413046" y="143173"/>
                </a:cubicBezTo>
                <a:cubicBezTo>
                  <a:pt x="514417" y="136779"/>
                  <a:pt x="603851" y="151277"/>
                  <a:pt x="667095" y="143173"/>
                </a:cubicBezTo>
                <a:cubicBezTo>
                  <a:pt x="689087" y="268064"/>
                  <a:pt x="647320" y="303287"/>
                  <a:pt x="667095" y="413046"/>
                </a:cubicBezTo>
                <a:cubicBezTo>
                  <a:pt x="779247" y="392265"/>
                  <a:pt x="835313" y="414016"/>
                  <a:pt x="936968" y="413046"/>
                </a:cubicBezTo>
                <a:cubicBezTo>
                  <a:pt x="942057" y="515811"/>
                  <a:pt x="922717" y="577212"/>
                  <a:pt x="936968" y="667095"/>
                </a:cubicBezTo>
                <a:cubicBezTo>
                  <a:pt x="880112" y="682622"/>
                  <a:pt x="792982" y="666225"/>
                  <a:pt x="667095" y="667095"/>
                </a:cubicBezTo>
                <a:cubicBezTo>
                  <a:pt x="669707" y="792069"/>
                  <a:pt x="661020" y="882181"/>
                  <a:pt x="667095" y="936968"/>
                </a:cubicBezTo>
                <a:cubicBezTo>
                  <a:pt x="571546" y="964320"/>
                  <a:pt x="493809" y="935202"/>
                  <a:pt x="413046" y="936968"/>
                </a:cubicBezTo>
                <a:cubicBezTo>
                  <a:pt x="381061" y="828066"/>
                  <a:pt x="420182" y="748227"/>
                  <a:pt x="413046" y="667095"/>
                </a:cubicBezTo>
                <a:cubicBezTo>
                  <a:pt x="291762" y="671265"/>
                  <a:pt x="263222" y="643312"/>
                  <a:pt x="143173" y="667095"/>
                </a:cubicBezTo>
                <a:cubicBezTo>
                  <a:pt x="120957" y="613995"/>
                  <a:pt x="143808" y="486719"/>
                  <a:pt x="143173" y="413046"/>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1867580126">
                  <a:custGeom>
                    <a:avLst/>
                    <a:gdLst>
                      <a:gd name="connsiteX0" fmla="*/ 143173 w 1080141"/>
                      <a:gd name="connsiteY0" fmla="*/ 413046 h 1080141"/>
                      <a:gd name="connsiteX1" fmla="*/ 413046 w 1080141"/>
                      <a:gd name="connsiteY1" fmla="*/ 413046 h 1080141"/>
                      <a:gd name="connsiteX2" fmla="*/ 413046 w 1080141"/>
                      <a:gd name="connsiteY2" fmla="*/ 143173 h 1080141"/>
                      <a:gd name="connsiteX3" fmla="*/ 667095 w 1080141"/>
                      <a:gd name="connsiteY3" fmla="*/ 143173 h 1080141"/>
                      <a:gd name="connsiteX4" fmla="*/ 667095 w 1080141"/>
                      <a:gd name="connsiteY4" fmla="*/ 413046 h 1080141"/>
                      <a:gd name="connsiteX5" fmla="*/ 936968 w 1080141"/>
                      <a:gd name="connsiteY5" fmla="*/ 413046 h 1080141"/>
                      <a:gd name="connsiteX6" fmla="*/ 936968 w 1080141"/>
                      <a:gd name="connsiteY6" fmla="*/ 667095 h 1080141"/>
                      <a:gd name="connsiteX7" fmla="*/ 667095 w 1080141"/>
                      <a:gd name="connsiteY7" fmla="*/ 667095 h 1080141"/>
                      <a:gd name="connsiteX8" fmla="*/ 667095 w 1080141"/>
                      <a:gd name="connsiteY8" fmla="*/ 936968 h 1080141"/>
                      <a:gd name="connsiteX9" fmla="*/ 413046 w 1080141"/>
                      <a:gd name="connsiteY9" fmla="*/ 936968 h 1080141"/>
                      <a:gd name="connsiteX10" fmla="*/ 413046 w 1080141"/>
                      <a:gd name="connsiteY10" fmla="*/ 667095 h 1080141"/>
                      <a:gd name="connsiteX11" fmla="*/ 143173 w 1080141"/>
                      <a:gd name="connsiteY11" fmla="*/ 667095 h 1080141"/>
                      <a:gd name="connsiteX12" fmla="*/ 143173 w 1080141"/>
                      <a:gd name="connsiteY12" fmla="*/ 413046 h 1080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141" h="1080141">
                        <a:moveTo>
                          <a:pt x="143173" y="413046"/>
                        </a:moveTo>
                        <a:lnTo>
                          <a:pt x="413046" y="413046"/>
                        </a:lnTo>
                        <a:lnTo>
                          <a:pt x="413046" y="143173"/>
                        </a:lnTo>
                        <a:lnTo>
                          <a:pt x="667095" y="143173"/>
                        </a:lnTo>
                        <a:lnTo>
                          <a:pt x="667095" y="413046"/>
                        </a:lnTo>
                        <a:lnTo>
                          <a:pt x="936968" y="413046"/>
                        </a:lnTo>
                        <a:lnTo>
                          <a:pt x="936968" y="667095"/>
                        </a:lnTo>
                        <a:lnTo>
                          <a:pt x="667095" y="667095"/>
                        </a:lnTo>
                        <a:lnTo>
                          <a:pt x="667095" y="936968"/>
                        </a:lnTo>
                        <a:lnTo>
                          <a:pt x="413046" y="936968"/>
                        </a:lnTo>
                        <a:lnTo>
                          <a:pt x="413046" y="667095"/>
                        </a:lnTo>
                        <a:lnTo>
                          <a:pt x="143173" y="667095"/>
                        </a:lnTo>
                        <a:lnTo>
                          <a:pt x="143173" y="413046"/>
                        </a:lnTo>
                        <a:close/>
                      </a:path>
                    </a:pathLst>
                  </a:cu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43173" tIns="413046" rIns="143173" bIns="413046" numCol="1" spcCol="1270" anchor="ctr" anchorCtr="0">
            <a:noAutofit/>
          </a:bodyPr>
          <a:lstStyle/>
          <a:p>
            <a:pPr marL="0" lvl="0" indent="0" algn="ctr" defTabSz="800100">
              <a:lnSpc>
                <a:spcPct val="90000"/>
              </a:lnSpc>
              <a:spcBef>
                <a:spcPct val="0"/>
              </a:spcBef>
              <a:spcAft>
                <a:spcPct val="35000"/>
              </a:spcAft>
              <a:buNone/>
            </a:pPr>
            <a:endParaRPr lang="en-GB" sz="1800" kern="1200"/>
          </a:p>
        </p:txBody>
      </p:sp>
      <p:sp>
        <p:nvSpPr>
          <p:cNvPr id="24" name="Freeform: Shape 23">
            <a:extLst>
              <a:ext uri="{FF2B5EF4-FFF2-40B4-BE49-F238E27FC236}">
                <a16:creationId xmlns:a16="http://schemas.microsoft.com/office/drawing/2014/main" id="{52099DDC-FD21-4CB8-B691-A075A52D7DD8}"/>
              </a:ext>
            </a:extLst>
          </p:cNvPr>
          <p:cNvSpPr/>
          <p:nvPr/>
        </p:nvSpPr>
        <p:spPr>
          <a:xfrm>
            <a:off x="4984399" y="3896036"/>
            <a:ext cx="2097336" cy="1862312"/>
          </a:xfrm>
          <a:custGeom>
            <a:avLst/>
            <a:gdLst>
              <a:gd name="connsiteX0" fmla="*/ 0 w 2097336"/>
              <a:gd name="connsiteY0" fmla="*/ 931156 h 1862312"/>
              <a:gd name="connsiteX1" fmla="*/ 1048668 w 2097336"/>
              <a:gd name="connsiteY1" fmla="*/ 0 h 1862312"/>
              <a:gd name="connsiteX2" fmla="*/ 2097336 w 2097336"/>
              <a:gd name="connsiteY2" fmla="*/ 931156 h 1862312"/>
              <a:gd name="connsiteX3" fmla="*/ 1048668 w 2097336"/>
              <a:gd name="connsiteY3" fmla="*/ 1862312 h 1862312"/>
              <a:gd name="connsiteX4" fmla="*/ 0 w 2097336"/>
              <a:gd name="connsiteY4" fmla="*/ 931156 h 1862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336" h="1862312" fill="none" extrusionOk="0">
                <a:moveTo>
                  <a:pt x="0" y="931156"/>
                </a:moveTo>
                <a:cubicBezTo>
                  <a:pt x="-16022" y="415563"/>
                  <a:pt x="349309" y="57460"/>
                  <a:pt x="1048668" y="0"/>
                </a:cubicBezTo>
                <a:cubicBezTo>
                  <a:pt x="1655372" y="-92066"/>
                  <a:pt x="2163343" y="517995"/>
                  <a:pt x="2097336" y="931156"/>
                </a:cubicBezTo>
                <a:cubicBezTo>
                  <a:pt x="2197966" y="1410275"/>
                  <a:pt x="1529836" y="1754165"/>
                  <a:pt x="1048668" y="1862312"/>
                </a:cubicBezTo>
                <a:cubicBezTo>
                  <a:pt x="503616" y="1887256"/>
                  <a:pt x="-75073" y="1531839"/>
                  <a:pt x="0" y="931156"/>
                </a:cubicBezTo>
                <a:close/>
              </a:path>
              <a:path w="2097336" h="1862312" stroke="0" extrusionOk="0">
                <a:moveTo>
                  <a:pt x="0" y="931156"/>
                </a:moveTo>
                <a:cubicBezTo>
                  <a:pt x="64636" y="273020"/>
                  <a:pt x="507895" y="55742"/>
                  <a:pt x="1048668" y="0"/>
                </a:cubicBezTo>
                <a:cubicBezTo>
                  <a:pt x="1676830" y="-45794"/>
                  <a:pt x="2066429" y="556566"/>
                  <a:pt x="2097336" y="931156"/>
                </a:cubicBezTo>
                <a:cubicBezTo>
                  <a:pt x="2057735" y="1307753"/>
                  <a:pt x="1594531" y="1945582"/>
                  <a:pt x="1048668" y="1862312"/>
                </a:cubicBezTo>
                <a:cubicBezTo>
                  <a:pt x="439101" y="1813504"/>
                  <a:pt x="-11482" y="1452399"/>
                  <a:pt x="0" y="931156"/>
                </a:cubicBezTo>
                <a:close/>
              </a:path>
            </a:pathLst>
          </a:custGeom>
          <a:solidFill>
            <a:schemeClr val="accent2">
              <a:lumMod val="40000"/>
              <a:lumOff val="60000"/>
            </a:schemeClr>
          </a:solidFill>
          <a:ln w="19050">
            <a:solidFill>
              <a:schemeClr val="accent2">
                <a:lumMod val="50000"/>
              </a:schemeClr>
            </a:solidFill>
            <a:extLst>
              <a:ext uri="{C807C97D-BFC1-408E-A445-0C87EB9F89A2}">
                <ask:lineSketchStyleProps xmlns:ask="http://schemas.microsoft.com/office/drawing/2018/sketchyshapes" sd="1518918190">
                  <a:custGeom>
                    <a:avLst/>
                    <a:gdLst>
                      <a:gd name="connsiteX0" fmla="*/ 0 w 2097336"/>
                      <a:gd name="connsiteY0" fmla="*/ 931156 h 1862312"/>
                      <a:gd name="connsiteX1" fmla="*/ 1048668 w 2097336"/>
                      <a:gd name="connsiteY1" fmla="*/ 0 h 1862312"/>
                      <a:gd name="connsiteX2" fmla="*/ 2097336 w 2097336"/>
                      <a:gd name="connsiteY2" fmla="*/ 931156 h 1862312"/>
                      <a:gd name="connsiteX3" fmla="*/ 1048668 w 2097336"/>
                      <a:gd name="connsiteY3" fmla="*/ 1862312 h 1862312"/>
                      <a:gd name="connsiteX4" fmla="*/ 0 w 2097336"/>
                      <a:gd name="connsiteY4" fmla="*/ 931156 h 1862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7336" h="1862312">
                        <a:moveTo>
                          <a:pt x="0" y="931156"/>
                        </a:moveTo>
                        <a:cubicBezTo>
                          <a:pt x="0" y="416893"/>
                          <a:pt x="469505" y="0"/>
                          <a:pt x="1048668" y="0"/>
                        </a:cubicBezTo>
                        <a:cubicBezTo>
                          <a:pt x="1627831" y="0"/>
                          <a:pt x="2097336" y="416893"/>
                          <a:pt x="2097336" y="931156"/>
                        </a:cubicBezTo>
                        <a:cubicBezTo>
                          <a:pt x="2097336" y="1445419"/>
                          <a:pt x="1627831" y="1862312"/>
                          <a:pt x="1048668" y="1862312"/>
                        </a:cubicBezTo>
                        <a:cubicBezTo>
                          <a:pt x="469505" y="1862312"/>
                          <a:pt x="0" y="1445419"/>
                          <a:pt x="0" y="931156"/>
                        </a:cubicBez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333818" tIns="299399" rIns="333818" bIns="299399"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(Age) Regs 2006</a:t>
            </a:r>
          </a:p>
        </p:txBody>
      </p:sp>
      <p:sp>
        <p:nvSpPr>
          <p:cNvPr id="25" name="Freeform: Shape 24">
            <a:extLst>
              <a:ext uri="{FF2B5EF4-FFF2-40B4-BE49-F238E27FC236}">
                <a16:creationId xmlns:a16="http://schemas.microsoft.com/office/drawing/2014/main" id="{6BC8FEA6-F40C-49B7-AE5F-29B336596B4B}"/>
              </a:ext>
            </a:extLst>
          </p:cNvPr>
          <p:cNvSpPr/>
          <p:nvPr/>
        </p:nvSpPr>
        <p:spPr>
          <a:xfrm>
            <a:off x="7224169" y="4287334"/>
            <a:ext cx="1080141" cy="1080141"/>
          </a:xfrm>
          <a:custGeom>
            <a:avLst/>
            <a:gdLst>
              <a:gd name="connsiteX0" fmla="*/ 143173 w 1080141"/>
              <a:gd name="connsiteY0" fmla="*/ 222509 h 1080141"/>
              <a:gd name="connsiteX1" fmla="*/ 516257 w 1080141"/>
              <a:gd name="connsiteY1" fmla="*/ 222509 h 1080141"/>
              <a:gd name="connsiteX2" fmla="*/ 936968 w 1080141"/>
              <a:gd name="connsiteY2" fmla="*/ 222509 h 1080141"/>
              <a:gd name="connsiteX3" fmla="*/ 936968 w 1080141"/>
              <a:gd name="connsiteY3" fmla="*/ 476558 h 1080141"/>
              <a:gd name="connsiteX4" fmla="*/ 524195 w 1080141"/>
              <a:gd name="connsiteY4" fmla="*/ 476558 h 1080141"/>
              <a:gd name="connsiteX5" fmla="*/ 143173 w 1080141"/>
              <a:gd name="connsiteY5" fmla="*/ 476558 h 1080141"/>
              <a:gd name="connsiteX6" fmla="*/ 143173 w 1080141"/>
              <a:gd name="connsiteY6" fmla="*/ 222509 h 1080141"/>
              <a:gd name="connsiteX7" fmla="*/ 143173 w 1080141"/>
              <a:gd name="connsiteY7" fmla="*/ 603583 h 1080141"/>
              <a:gd name="connsiteX8" fmla="*/ 532133 w 1080141"/>
              <a:gd name="connsiteY8" fmla="*/ 603583 h 1080141"/>
              <a:gd name="connsiteX9" fmla="*/ 936968 w 1080141"/>
              <a:gd name="connsiteY9" fmla="*/ 603583 h 1080141"/>
              <a:gd name="connsiteX10" fmla="*/ 936968 w 1080141"/>
              <a:gd name="connsiteY10" fmla="*/ 857632 h 1080141"/>
              <a:gd name="connsiteX11" fmla="*/ 563884 w 1080141"/>
              <a:gd name="connsiteY11" fmla="*/ 857632 h 1080141"/>
              <a:gd name="connsiteX12" fmla="*/ 143173 w 1080141"/>
              <a:gd name="connsiteY12" fmla="*/ 857632 h 1080141"/>
              <a:gd name="connsiteX13" fmla="*/ 143173 w 1080141"/>
              <a:gd name="connsiteY13" fmla="*/ 603583 h 1080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0141" h="1080141" fill="none" extrusionOk="0">
                <a:moveTo>
                  <a:pt x="143173" y="222509"/>
                </a:moveTo>
                <a:cubicBezTo>
                  <a:pt x="260316" y="213120"/>
                  <a:pt x="400776" y="228870"/>
                  <a:pt x="516257" y="222509"/>
                </a:cubicBezTo>
                <a:cubicBezTo>
                  <a:pt x="631738" y="216148"/>
                  <a:pt x="825024" y="222838"/>
                  <a:pt x="936968" y="222509"/>
                </a:cubicBezTo>
                <a:cubicBezTo>
                  <a:pt x="955115" y="274159"/>
                  <a:pt x="936962" y="366999"/>
                  <a:pt x="936968" y="476558"/>
                </a:cubicBezTo>
                <a:cubicBezTo>
                  <a:pt x="825066" y="513217"/>
                  <a:pt x="722441" y="474584"/>
                  <a:pt x="524195" y="476558"/>
                </a:cubicBezTo>
                <a:cubicBezTo>
                  <a:pt x="325949" y="478532"/>
                  <a:pt x="333179" y="469770"/>
                  <a:pt x="143173" y="476558"/>
                </a:cubicBezTo>
                <a:cubicBezTo>
                  <a:pt x="128967" y="424967"/>
                  <a:pt x="145765" y="318228"/>
                  <a:pt x="143173" y="222509"/>
                </a:cubicBezTo>
                <a:close/>
                <a:moveTo>
                  <a:pt x="143173" y="603583"/>
                </a:moveTo>
                <a:cubicBezTo>
                  <a:pt x="242488" y="557003"/>
                  <a:pt x="360264" y="625623"/>
                  <a:pt x="532133" y="603583"/>
                </a:cubicBezTo>
                <a:cubicBezTo>
                  <a:pt x="704002" y="581543"/>
                  <a:pt x="774576" y="627645"/>
                  <a:pt x="936968" y="603583"/>
                </a:cubicBezTo>
                <a:cubicBezTo>
                  <a:pt x="945222" y="717162"/>
                  <a:pt x="910053" y="755035"/>
                  <a:pt x="936968" y="857632"/>
                </a:cubicBezTo>
                <a:cubicBezTo>
                  <a:pt x="857494" y="866458"/>
                  <a:pt x="650829" y="840914"/>
                  <a:pt x="563884" y="857632"/>
                </a:cubicBezTo>
                <a:cubicBezTo>
                  <a:pt x="476939" y="874350"/>
                  <a:pt x="322611" y="829000"/>
                  <a:pt x="143173" y="857632"/>
                </a:cubicBezTo>
                <a:cubicBezTo>
                  <a:pt x="128315" y="755697"/>
                  <a:pt x="155096" y="727340"/>
                  <a:pt x="143173" y="603583"/>
                </a:cubicBezTo>
                <a:close/>
              </a:path>
              <a:path w="1080141" h="1080141" stroke="0" extrusionOk="0">
                <a:moveTo>
                  <a:pt x="143173" y="222509"/>
                </a:moveTo>
                <a:cubicBezTo>
                  <a:pt x="275580" y="212477"/>
                  <a:pt x="445279" y="247119"/>
                  <a:pt x="532133" y="222509"/>
                </a:cubicBezTo>
                <a:cubicBezTo>
                  <a:pt x="618987" y="197899"/>
                  <a:pt x="814758" y="244598"/>
                  <a:pt x="936968" y="222509"/>
                </a:cubicBezTo>
                <a:cubicBezTo>
                  <a:pt x="959258" y="298656"/>
                  <a:pt x="923025" y="409941"/>
                  <a:pt x="936968" y="476558"/>
                </a:cubicBezTo>
                <a:cubicBezTo>
                  <a:pt x="742330" y="492058"/>
                  <a:pt x="638418" y="459274"/>
                  <a:pt x="524195" y="476558"/>
                </a:cubicBezTo>
                <a:cubicBezTo>
                  <a:pt x="409972" y="493842"/>
                  <a:pt x="300240" y="459609"/>
                  <a:pt x="143173" y="476558"/>
                </a:cubicBezTo>
                <a:cubicBezTo>
                  <a:pt x="115519" y="370067"/>
                  <a:pt x="172990" y="310899"/>
                  <a:pt x="143173" y="222509"/>
                </a:cubicBezTo>
                <a:close/>
                <a:moveTo>
                  <a:pt x="143173" y="603583"/>
                </a:moveTo>
                <a:cubicBezTo>
                  <a:pt x="234679" y="561607"/>
                  <a:pt x="433340" y="627095"/>
                  <a:pt x="540071" y="603583"/>
                </a:cubicBezTo>
                <a:cubicBezTo>
                  <a:pt x="646802" y="580071"/>
                  <a:pt x="809007" y="606998"/>
                  <a:pt x="936968" y="603583"/>
                </a:cubicBezTo>
                <a:cubicBezTo>
                  <a:pt x="958411" y="703174"/>
                  <a:pt x="911396" y="784342"/>
                  <a:pt x="936968" y="857632"/>
                </a:cubicBezTo>
                <a:cubicBezTo>
                  <a:pt x="841264" y="887594"/>
                  <a:pt x="707608" y="846627"/>
                  <a:pt x="555946" y="857632"/>
                </a:cubicBezTo>
                <a:cubicBezTo>
                  <a:pt x="404284" y="868637"/>
                  <a:pt x="281108" y="814137"/>
                  <a:pt x="143173" y="857632"/>
                </a:cubicBezTo>
                <a:cubicBezTo>
                  <a:pt x="137823" y="738247"/>
                  <a:pt x="170340" y="700212"/>
                  <a:pt x="143173" y="603583"/>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2318394395">
                  <a:custGeom>
                    <a:avLst/>
                    <a:gdLst>
                      <a:gd name="connsiteX0" fmla="*/ 143173 w 1080141"/>
                      <a:gd name="connsiteY0" fmla="*/ 222509 h 1080141"/>
                      <a:gd name="connsiteX1" fmla="*/ 936968 w 1080141"/>
                      <a:gd name="connsiteY1" fmla="*/ 222509 h 1080141"/>
                      <a:gd name="connsiteX2" fmla="*/ 936968 w 1080141"/>
                      <a:gd name="connsiteY2" fmla="*/ 476558 h 1080141"/>
                      <a:gd name="connsiteX3" fmla="*/ 143173 w 1080141"/>
                      <a:gd name="connsiteY3" fmla="*/ 476558 h 1080141"/>
                      <a:gd name="connsiteX4" fmla="*/ 143173 w 1080141"/>
                      <a:gd name="connsiteY4" fmla="*/ 222509 h 1080141"/>
                      <a:gd name="connsiteX5" fmla="*/ 143173 w 1080141"/>
                      <a:gd name="connsiteY5" fmla="*/ 603583 h 1080141"/>
                      <a:gd name="connsiteX6" fmla="*/ 936968 w 1080141"/>
                      <a:gd name="connsiteY6" fmla="*/ 603583 h 1080141"/>
                      <a:gd name="connsiteX7" fmla="*/ 936968 w 1080141"/>
                      <a:gd name="connsiteY7" fmla="*/ 857632 h 1080141"/>
                      <a:gd name="connsiteX8" fmla="*/ 143173 w 1080141"/>
                      <a:gd name="connsiteY8" fmla="*/ 857632 h 1080141"/>
                      <a:gd name="connsiteX9" fmla="*/ 143173 w 1080141"/>
                      <a:gd name="connsiteY9" fmla="*/ 603583 h 1080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41" h="1080141">
                        <a:moveTo>
                          <a:pt x="143173" y="222509"/>
                        </a:moveTo>
                        <a:lnTo>
                          <a:pt x="936968" y="222509"/>
                        </a:lnTo>
                        <a:lnTo>
                          <a:pt x="936968" y="476558"/>
                        </a:lnTo>
                        <a:lnTo>
                          <a:pt x="143173" y="476558"/>
                        </a:lnTo>
                        <a:lnTo>
                          <a:pt x="143173" y="222509"/>
                        </a:lnTo>
                        <a:close/>
                        <a:moveTo>
                          <a:pt x="143173" y="603583"/>
                        </a:moveTo>
                        <a:lnTo>
                          <a:pt x="936968" y="603583"/>
                        </a:lnTo>
                        <a:lnTo>
                          <a:pt x="936968" y="857632"/>
                        </a:lnTo>
                        <a:lnTo>
                          <a:pt x="143173" y="857632"/>
                        </a:lnTo>
                        <a:lnTo>
                          <a:pt x="143173" y="603583"/>
                        </a:lnTo>
                        <a:close/>
                      </a:path>
                    </a:pathLst>
                  </a:cu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43173" tIns="222509" rIns="143173" bIns="222509" numCol="1" spcCol="1270" anchor="ctr" anchorCtr="0">
            <a:noAutofit/>
          </a:bodyPr>
          <a:lstStyle/>
          <a:p>
            <a:pPr marL="0" lvl="0" indent="0" algn="ctr" defTabSz="2000250">
              <a:lnSpc>
                <a:spcPct val="90000"/>
              </a:lnSpc>
              <a:spcBef>
                <a:spcPct val="0"/>
              </a:spcBef>
              <a:spcAft>
                <a:spcPct val="35000"/>
              </a:spcAft>
              <a:buNone/>
            </a:pPr>
            <a:endParaRPr lang="en-GB" sz="4500" kern="1200"/>
          </a:p>
        </p:txBody>
      </p:sp>
      <p:sp>
        <p:nvSpPr>
          <p:cNvPr id="26" name="Freeform: Shape 25">
            <a:extLst>
              <a:ext uri="{FF2B5EF4-FFF2-40B4-BE49-F238E27FC236}">
                <a16:creationId xmlns:a16="http://schemas.microsoft.com/office/drawing/2014/main" id="{CEB5C332-C99C-41F7-9A96-BE12F134992E}"/>
              </a:ext>
            </a:extLst>
          </p:cNvPr>
          <p:cNvSpPr/>
          <p:nvPr/>
        </p:nvSpPr>
        <p:spPr>
          <a:xfrm>
            <a:off x="8455530" y="3896248"/>
            <a:ext cx="1862312" cy="1862312"/>
          </a:xfrm>
          <a:custGeom>
            <a:avLst/>
            <a:gdLst>
              <a:gd name="connsiteX0" fmla="*/ 0 w 1862312"/>
              <a:gd name="connsiteY0" fmla="*/ 931156 h 1862312"/>
              <a:gd name="connsiteX1" fmla="*/ 931156 w 1862312"/>
              <a:gd name="connsiteY1" fmla="*/ 0 h 1862312"/>
              <a:gd name="connsiteX2" fmla="*/ 1862312 w 1862312"/>
              <a:gd name="connsiteY2" fmla="*/ 931156 h 1862312"/>
              <a:gd name="connsiteX3" fmla="*/ 931156 w 1862312"/>
              <a:gd name="connsiteY3" fmla="*/ 1862312 h 1862312"/>
              <a:gd name="connsiteX4" fmla="*/ 0 w 1862312"/>
              <a:gd name="connsiteY4" fmla="*/ 931156 h 1862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312" h="1862312" fill="none" extrusionOk="0">
                <a:moveTo>
                  <a:pt x="0" y="931156"/>
                </a:moveTo>
                <a:cubicBezTo>
                  <a:pt x="17132" y="419574"/>
                  <a:pt x="382093" y="-50880"/>
                  <a:pt x="931156" y="0"/>
                </a:cubicBezTo>
                <a:cubicBezTo>
                  <a:pt x="1561743" y="85041"/>
                  <a:pt x="1832198" y="408584"/>
                  <a:pt x="1862312" y="931156"/>
                </a:cubicBezTo>
                <a:cubicBezTo>
                  <a:pt x="1836852" y="1586438"/>
                  <a:pt x="1423180" y="1976379"/>
                  <a:pt x="931156" y="1862312"/>
                </a:cubicBezTo>
                <a:cubicBezTo>
                  <a:pt x="384904" y="1901800"/>
                  <a:pt x="10726" y="1308679"/>
                  <a:pt x="0" y="931156"/>
                </a:cubicBezTo>
                <a:close/>
              </a:path>
              <a:path w="1862312" h="1862312" stroke="0" extrusionOk="0">
                <a:moveTo>
                  <a:pt x="0" y="931156"/>
                </a:moveTo>
                <a:cubicBezTo>
                  <a:pt x="-33039" y="375479"/>
                  <a:pt x="438312" y="107525"/>
                  <a:pt x="931156" y="0"/>
                </a:cubicBezTo>
                <a:cubicBezTo>
                  <a:pt x="1427480" y="-114117"/>
                  <a:pt x="1757955" y="505071"/>
                  <a:pt x="1862312" y="931156"/>
                </a:cubicBezTo>
                <a:cubicBezTo>
                  <a:pt x="1839800" y="1405466"/>
                  <a:pt x="1545318" y="1871150"/>
                  <a:pt x="931156" y="1862312"/>
                </a:cubicBezTo>
                <a:cubicBezTo>
                  <a:pt x="411230" y="2004358"/>
                  <a:pt x="-63720" y="1410684"/>
                  <a:pt x="0" y="931156"/>
                </a:cubicBezTo>
                <a:close/>
              </a:path>
            </a:pathLst>
          </a:custGeom>
          <a:solidFill>
            <a:schemeClr val="accent2">
              <a:lumMod val="60000"/>
              <a:lumOff val="40000"/>
            </a:schemeClr>
          </a:solidFill>
          <a:ln w="19050">
            <a:solidFill>
              <a:schemeClr val="accent2">
                <a:lumMod val="50000"/>
              </a:schemeClr>
            </a:solidFill>
            <a:extLst>
              <a:ext uri="{C807C97D-BFC1-408E-A445-0C87EB9F89A2}">
                <ask:lineSketchStyleProps xmlns:ask="http://schemas.microsoft.com/office/drawing/2018/sketchyshapes" sd="3533359360">
                  <a:custGeom>
                    <a:avLst/>
                    <a:gdLst>
                      <a:gd name="connsiteX0" fmla="*/ 0 w 1862312"/>
                      <a:gd name="connsiteY0" fmla="*/ 931156 h 1862312"/>
                      <a:gd name="connsiteX1" fmla="*/ 931156 w 1862312"/>
                      <a:gd name="connsiteY1" fmla="*/ 0 h 1862312"/>
                      <a:gd name="connsiteX2" fmla="*/ 1862312 w 1862312"/>
                      <a:gd name="connsiteY2" fmla="*/ 931156 h 1862312"/>
                      <a:gd name="connsiteX3" fmla="*/ 931156 w 1862312"/>
                      <a:gd name="connsiteY3" fmla="*/ 1862312 h 1862312"/>
                      <a:gd name="connsiteX4" fmla="*/ 0 w 1862312"/>
                      <a:gd name="connsiteY4" fmla="*/ 931156 h 1862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312" h="1862312">
                        <a:moveTo>
                          <a:pt x="0" y="931156"/>
                        </a:moveTo>
                        <a:cubicBezTo>
                          <a:pt x="0" y="416893"/>
                          <a:pt x="416893" y="0"/>
                          <a:pt x="931156" y="0"/>
                        </a:cubicBezTo>
                        <a:cubicBezTo>
                          <a:pt x="1445419" y="0"/>
                          <a:pt x="1862312" y="416893"/>
                          <a:pt x="1862312" y="931156"/>
                        </a:cubicBezTo>
                        <a:cubicBezTo>
                          <a:pt x="1862312" y="1445419"/>
                          <a:pt x="1445419" y="1862312"/>
                          <a:pt x="931156" y="1862312"/>
                        </a:cubicBezTo>
                        <a:cubicBezTo>
                          <a:pt x="416893" y="1862312"/>
                          <a:pt x="0" y="1445419"/>
                          <a:pt x="0" y="931156"/>
                        </a:cubicBez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308289" tIns="308289" rIns="308289" bIns="308289"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Equality Act 2010</a:t>
            </a:r>
          </a:p>
        </p:txBody>
      </p:sp>
      <p:grpSp>
        <p:nvGrpSpPr>
          <p:cNvPr id="5" name="Group 4">
            <a:extLst>
              <a:ext uri="{FF2B5EF4-FFF2-40B4-BE49-F238E27FC236}">
                <a16:creationId xmlns:a16="http://schemas.microsoft.com/office/drawing/2014/main" id="{E1C6C27F-BC2B-4735-A6F4-39B3EBBE12A7}"/>
              </a:ext>
            </a:extLst>
          </p:cNvPr>
          <p:cNvGrpSpPr/>
          <p:nvPr/>
        </p:nvGrpSpPr>
        <p:grpSpPr>
          <a:xfrm>
            <a:off x="-2697" y="5734233"/>
            <a:ext cx="12194697" cy="1240188"/>
            <a:chOff x="-2697" y="5734233"/>
            <a:chExt cx="12194697" cy="1240188"/>
          </a:xfrm>
        </p:grpSpPr>
        <p:pic>
          <p:nvPicPr>
            <p:cNvPr id="6" name="Picture 5">
              <a:extLst>
                <a:ext uri="{FF2B5EF4-FFF2-40B4-BE49-F238E27FC236}">
                  <a16:creationId xmlns:a16="http://schemas.microsoft.com/office/drawing/2014/main" id="{B731FCD3-44A5-4201-8F21-3BF25B59D85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7B5FD94-8FB9-4719-8757-38E4E70DBE82}"/>
                </a:ext>
              </a:extLst>
            </p:cNvPr>
            <p:cNvSpPr/>
            <p:nvPr/>
          </p:nvSpPr>
          <p:spPr>
            <a:xfrm>
              <a:off x="-2697"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1918777-6F6B-4A63-AF9F-A5D3448AF5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733A088-72A5-419A-8063-D383636C167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49B8409E-D30F-41D9-B2BA-82AA6392D43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081683A-6DCB-4DC7-BF8C-F35BB54399D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78912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7" grpId="0" animBg="1"/>
      <p:bldP spid="18" grpId="0" animBg="1"/>
      <p:bldP spid="20" grpId="0" animBg="1"/>
      <p:bldP spid="22" grpId="0" animBg="1"/>
      <p:bldP spid="23" grpId="0" animBg="1"/>
      <p:bldP spid="24" grpId="0" animBg="1"/>
      <p:bldP spid="25"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652E6B4-8FC1-4082-B84E-F7ED6863FBC7}"/>
              </a:ext>
            </a:extLst>
          </p:cNvPr>
          <p:cNvSpPr txBox="1"/>
          <p:nvPr/>
        </p:nvSpPr>
        <p:spPr>
          <a:xfrm>
            <a:off x="3396000" y="443330"/>
            <a:ext cx="54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When We get It Wrong</a:t>
            </a:r>
          </a:p>
        </p:txBody>
      </p:sp>
      <p:pic>
        <p:nvPicPr>
          <p:cNvPr id="11" name="Picture 10" descr="Text, letter&#10;&#10;Description automatically generated">
            <a:extLst>
              <a:ext uri="{FF2B5EF4-FFF2-40B4-BE49-F238E27FC236}">
                <a16:creationId xmlns:a16="http://schemas.microsoft.com/office/drawing/2014/main" id="{3DFBA267-4076-4512-AEB0-CF3ECB9A454B}"/>
              </a:ext>
            </a:extLst>
          </p:cNvPr>
          <p:cNvPicPr>
            <a:picLocks noChangeAspect="1"/>
          </p:cNvPicPr>
          <p:nvPr/>
        </p:nvPicPr>
        <p:blipFill rotWithShape="1">
          <a:blip r:embed="rId3">
            <a:extLst>
              <a:ext uri="{28A0092B-C50C-407E-A947-70E740481C1C}">
                <a14:useLocalDpi xmlns:a14="http://schemas.microsoft.com/office/drawing/2010/main" val="0"/>
              </a:ext>
            </a:extLst>
          </a:blip>
          <a:srcRect l="9515" r="5538"/>
          <a:stretch/>
        </p:blipFill>
        <p:spPr>
          <a:xfrm>
            <a:off x="5055325" y="1396285"/>
            <a:ext cx="6139543" cy="4065429"/>
          </a:xfrm>
          <a:prstGeom prst="rect">
            <a:avLst/>
          </a:prstGeom>
        </p:spPr>
      </p:pic>
      <p:pic>
        <p:nvPicPr>
          <p:cNvPr id="13" name="Picture 12" descr="A large crowd of people in a stadium&#10;&#10;Description automatically generated with low confidence">
            <a:extLst>
              <a:ext uri="{FF2B5EF4-FFF2-40B4-BE49-F238E27FC236}">
                <a16:creationId xmlns:a16="http://schemas.microsoft.com/office/drawing/2014/main" id="{B8213E03-9004-4B13-89BA-4E231D3631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35418" y="1396285"/>
            <a:ext cx="3429411" cy="1929044"/>
          </a:xfrm>
          <a:prstGeom prst="rect">
            <a:avLst/>
          </a:prstGeom>
        </p:spPr>
      </p:pic>
      <p:pic>
        <p:nvPicPr>
          <p:cNvPr id="15" name="Picture 14" descr="A screenshot of a video game&#10;&#10;Description automatically generated with medium confidence">
            <a:extLst>
              <a:ext uri="{FF2B5EF4-FFF2-40B4-BE49-F238E27FC236}">
                <a16:creationId xmlns:a16="http://schemas.microsoft.com/office/drawing/2014/main" id="{11D8E172-DDC6-44EE-B77F-1E549A2072E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11111"/>
          <a:stretch/>
        </p:blipFill>
        <p:spPr>
          <a:xfrm>
            <a:off x="1335418" y="3490275"/>
            <a:ext cx="3429411" cy="1929044"/>
          </a:xfrm>
          <a:prstGeom prst="rect">
            <a:avLst/>
          </a:prstGeom>
        </p:spPr>
      </p:pic>
      <p:grpSp>
        <p:nvGrpSpPr>
          <p:cNvPr id="10" name="Group 9">
            <a:extLst>
              <a:ext uri="{FF2B5EF4-FFF2-40B4-BE49-F238E27FC236}">
                <a16:creationId xmlns:a16="http://schemas.microsoft.com/office/drawing/2014/main" id="{61A940DE-F2D3-E78E-389D-328044EDB81C}"/>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C5A7067E-FA2B-3E89-28A9-83CD37609579}"/>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2AEB7A2D-FD29-BF1D-CB0B-1A6F561C99D6}"/>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11C2F54F-406E-72B4-3AEE-C437FA6A43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7" name="Rectangle 16">
              <a:extLst>
                <a:ext uri="{FF2B5EF4-FFF2-40B4-BE49-F238E27FC236}">
                  <a16:creationId xmlns:a16="http://schemas.microsoft.com/office/drawing/2014/main" id="{E2EF4D87-19D8-3E29-E411-967DB08B35A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Text, letter&#10;&#10;Description automatically generated">
              <a:extLst>
                <a:ext uri="{FF2B5EF4-FFF2-40B4-BE49-F238E27FC236}">
                  <a16:creationId xmlns:a16="http://schemas.microsoft.com/office/drawing/2014/main" id="{72E33B53-3B87-BA8B-23DB-08120A2ECDC3}"/>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9" name="Picture 18" descr="A picture containing text, metalware, gear&#10;&#10;Description automatically generated">
              <a:extLst>
                <a:ext uri="{FF2B5EF4-FFF2-40B4-BE49-F238E27FC236}">
                  <a16:creationId xmlns:a16="http://schemas.microsoft.com/office/drawing/2014/main" id="{2478C453-1D25-F9E9-EBF4-5B6103887F0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64257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A848DD-8915-4BC5-8EDC-4DC6E0481A90}"/>
              </a:ext>
            </a:extLst>
          </p:cNvPr>
          <p:cNvSpPr txBox="1"/>
          <p:nvPr/>
        </p:nvSpPr>
        <p:spPr>
          <a:xfrm>
            <a:off x="3740591" y="250302"/>
            <a:ext cx="54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Terminology</a:t>
            </a:r>
          </a:p>
        </p:txBody>
      </p:sp>
      <p:sp>
        <p:nvSpPr>
          <p:cNvPr id="5" name="TextBox 4">
            <a:extLst>
              <a:ext uri="{FF2B5EF4-FFF2-40B4-BE49-F238E27FC236}">
                <a16:creationId xmlns:a16="http://schemas.microsoft.com/office/drawing/2014/main" id="{2123CE47-E251-44B3-9663-40FF7242773C}"/>
              </a:ext>
            </a:extLst>
          </p:cNvPr>
          <p:cNvSpPr txBox="1"/>
          <p:nvPr/>
        </p:nvSpPr>
        <p:spPr>
          <a:xfrm>
            <a:off x="5980608" y="1277819"/>
            <a:ext cx="919967" cy="4824398"/>
          </a:xfrm>
          <a:prstGeom prst="rect">
            <a:avLst/>
          </a:prstGeom>
          <a:noFill/>
        </p:spPr>
        <p:txBody>
          <a:bodyPr wrap="square" rtlCol="0">
            <a:spAutoFit/>
          </a:bodyPr>
          <a:lstStyle/>
          <a:p>
            <a:pPr>
              <a:lnSpc>
                <a:spcPts val="6000"/>
              </a:lnSpc>
            </a:pPr>
            <a: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t>E</a:t>
            </a:r>
            <a:b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br>
            <a: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t>t</a:t>
            </a:r>
            <a:b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br>
            <a: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t>h</a:t>
            </a:r>
            <a:b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br>
            <a: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t>I</a:t>
            </a:r>
            <a:b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br>
            <a: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t>c</a:t>
            </a:r>
            <a:b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br>
            <a:r>
              <a:rPr lang="en-GB" sz="8000" b="1" dirty="0">
                <a:solidFill>
                  <a:srgbClr val="FF0000"/>
                </a:solidFill>
                <a:effectLst>
                  <a:outerShdw blurRad="38100" dist="38100" dir="2700000" algn="tl">
                    <a:srgbClr val="000000">
                      <a:alpha val="43137"/>
                    </a:srgbClr>
                  </a:outerShdw>
                </a:effectLst>
                <a:latin typeface="Bradley Hand ITC" panose="03070402050302030203" pitchFamily="66" charset="0"/>
              </a:rPr>
              <a:t>s</a:t>
            </a:r>
          </a:p>
        </p:txBody>
      </p:sp>
      <p:sp>
        <p:nvSpPr>
          <p:cNvPr id="6" name="TextBox 5">
            <a:extLst>
              <a:ext uri="{FF2B5EF4-FFF2-40B4-BE49-F238E27FC236}">
                <a16:creationId xmlns:a16="http://schemas.microsoft.com/office/drawing/2014/main" id="{01945038-74F4-4D62-A2F6-F79B238C51FB}"/>
              </a:ext>
            </a:extLst>
          </p:cNvPr>
          <p:cNvSpPr txBox="1"/>
          <p:nvPr/>
        </p:nvSpPr>
        <p:spPr>
          <a:xfrm rot="1038092">
            <a:off x="1204174" y="1272301"/>
            <a:ext cx="4274963" cy="1323439"/>
          </a:xfrm>
          <a:prstGeom prst="rect">
            <a:avLst/>
          </a:prstGeom>
          <a:noFill/>
        </p:spPr>
        <p:txBody>
          <a:bodyPr wrap="square" rtlCol="0">
            <a:spAutoFit/>
          </a:bodyPr>
          <a:lstStyle/>
          <a:p>
            <a:r>
              <a:rPr lang="en-GB" sz="8000" b="1" dirty="0">
                <a:solidFill>
                  <a:schemeClr val="accent4">
                    <a:lumMod val="75000"/>
                  </a:schemeClr>
                </a:solidFill>
                <a:effectLst>
                  <a:outerShdw blurRad="38100" dist="38100" dir="2700000" algn="tl">
                    <a:srgbClr val="000000">
                      <a:alpha val="43137"/>
                    </a:srgbClr>
                  </a:outerShdw>
                </a:effectLst>
                <a:latin typeface="Bradley Hand ITC" panose="03070402050302030203" pitchFamily="66" charset="0"/>
              </a:rPr>
              <a:t>Diversity</a:t>
            </a:r>
          </a:p>
        </p:txBody>
      </p:sp>
      <p:sp>
        <p:nvSpPr>
          <p:cNvPr id="7" name="TextBox 6">
            <a:extLst>
              <a:ext uri="{FF2B5EF4-FFF2-40B4-BE49-F238E27FC236}">
                <a16:creationId xmlns:a16="http://schemas.microsoft.com/office/drawing/2014/main" id="{17FE471A-6622-4806-BE50-600BAFA602DE}"/>
              </a:ext>
            </a:extLst>
          </p:cNvPr>
          <p:cNvSpPr txBox="1"/>
          <p:nvPr/>
        </p:nvSpPr>
        <p:spPr>
          <a:xfrm rot="20949926">
            <a:off x="1045094" y="4783973"/>
            <a:ext cx="4212266" cy="1027204"/>
          </a:xfrm>
          <a:prstGeom prst="rect">
            <a:avLst/>
          </a:prstGeom>
          <a:noFill/>
        </p:spPr>
        <p:txBody>
          <a:bodyPr vert="horz" wrap="square" lIns="0" tIns="0" rIns="0" rtlCol="0">
            <a:spAutoFit/>
          </a:bodyPr>
          <a:lstStyle/>
          <a:p>
            <a:pPr>
              <a:lnSpc>
                <a:spcPts val="7000"/>
              </a:lnSpc>
            </a:pPr>
            <a:r>
              <a:rPr lang="en-GB" sz="8000" b="1" dirty="0">
                <a:solidFill>
                  <a:schemeClr val="accent6">
                    <a:lumMod val="75000"/>
                  </a:schemeClr>
                </a:solidFill>
                <a:effectLst>
                  <a:outerShdw blurRad="38100" dist="38100" dir="2700000" algn="tl">
                    <a:srgbClr val="000000">
                      <a:alpha val="43137"/>
                    </a:srgbClr>
                  </a:outerShdw>
                </a:effectLst>
                <a:latin typeface="Bradley Hand ITC" panose="03070402050302030203" pitchFamily="66" charset="0"/>
              </a:rPr>
              <a:t>Equality</a:t>
            </a:r>
          </a:p>
        </p:txBody>
      </p:sp>
      <p:sp>
        <p:nvSpPr>
          <p:cNvPr id="8" name="TextBox 7">
            <a:extLst>
              <a:ext uri="{FF2B5EF4-FFF2-40B4-BE49-F238E27FC236}">
                <a16:creationId xmlns:a16="http://schemas.microsoft.com/office/drawing/2014/main" id="{BD58FCD1-5272-4CF3-BD3E-FBF9D79F0B6D}"/>
              </a:ext>
            </a:extLst>
          </p:cNvPr>
          <p:cNvSpPr txBox="1"/>
          <p:nvPr/>
        </p:nvSpPr>
        <p:spPr>
          <a:xfrm rot="5400000">
            <a:off x="8220165" y="2543063"/>
            <a:ext cx="2646878" cy="3708335"/>
          </a:xfrm>
          <a:prstGeom prst="rect">
            <a:avLst/>
          </a:prstGeom>
          <a:noFill/>
        </p:spPr>
        <p:txBody>
          <a:bodyPr vert="vert270" wrap="square" rtlCol="0">
            <a:spAutoFit/>
          </a:bodyPr>
          <a:lstStyle/>
          <a:p>
            <a:pPr algn="ctr"/>
            <a:r>
              <a:rPr lang="en-GB" sz="8000" b="1" dirty="0">
                <a:solidFill>
                  <a:schemeClr val="accent1">
                    <a:lumMod val="75000"/>
                  </a:schemeClr>
                </a:solidFill>
                <a:effectLst>
                  <a:outerShdw blurRad="38100" dist="38100" dir="2700000" algn="tl">
                    <a:srgbClr val="000000">
                      <a:alpha val="43137"/>
                    </a:srgbClr>
                  </a:outerShdw>
                </a:effectLst>
                <a:latin typeface="Bradley Hand ITC" panose="03070402050302030203" pitchFamily="66" charset="0"/>
              </a:rPr>
              <a:t>Human Rights</a:t>
            </a:r>
          </a:p>
        </p:txBody>
      </p:sp>
      <p:sp>
        <p:nvSpPr>
          <p:cNvPr id="9" name="TextBox 8">
            <a:extLst>
              <a:ext uri="{FF2B5EF4-FFF2-40B4-BE49-F238E27FC236}">
                <a16:creationId xmlns:a16="http://schemas.microsoft.com/office/drawing/2014/main" id="{2F632AF1-2747-410F-B75B-D68AE200BDCA}"/>
              </a:ext>
            </a:extLst>
          </p:cNvPr>
          <p:cNvSpPr txBox="1"/>
          <p:nvPr/>
        </p:nvSpPr>
        <p:spPr>
          <a:xfrm rot="5400000">
            <a:off x="2100950" y="1583211"/>
            <a:ext cx="1415772" cy="4212266"/>
          </a:xfrm>
          <a:prstGeom prst="rect">
            <a:avLst/>
          </a:prstGeom>
          <a:noFill/>
        </p:spPr>
        <p:txBody>
          <a:bodyPr vert="vert270" wrap="square" rtlCol="0">
            <a:spAutoFit/>
          </a:bodyPr>
          <a:lstStyle/>
          <a:p>
            <a:r>
              <a:rPr lang="en-GB" sz="8000" b="1" dirty="0">
                <a:solidFill>
                  <a:srgbClr val="FFC000"/>
                </a:solidFill>
                <a:effectLst>
                  <a:outerShdw blurRad="38100" dist="38100" dir="2700000" algn="tl">
                    <a:srgbClr val="000000">
                      <a:alpha val="43137"/>
                    </a:srgbClr>
                  </a:outerShdw>
                </a:effectLst>
                <a:latin typeface="Bradley Hand ITC" panose="03070402050302030203" pitchFamily="66" charset="0"/>
              </a:rPr>
              <a:t>Inclusion</a:t>
            </a:r>
          </a:p>
        </p:txBody>
      </p:sp>
      <p:sp>
        <p:nvSpPr>
          <p:cNvPr id="10" name="TextBox 9">
            <a:extLst>
              <a:ext uri="{FF2B5EF4-FFF2-40B4-BE49-F238E27FC236}">
                <a16:creationId xmlns:a16="http://schemas.microsoft.com/office/drawing/2014/main" id="{C8670F3C-FFC6-463F-8F07-1596EE7F7B89}"/>
              </a:ext>
            </a:extLst>
          </p:cNvPr>
          <p:cNvSpPr txBox="1"/>
          <p:nvPr/>
        </p:nvSpPr>
        <p:spPr>
          <a:xfrm rot="4515730">
            <a:off x="8758505" y="-137766"/>
            <a:ext cx="1415772" cy="3882829"/>
          </a:xfrm>
          <a:prstGeom prst="rect">
            <a:avLst/>
          </a:prstGeom>
          <a:noFill/>
        </p:spPr>
        <p:txBody>
          <a:bodyPr vert="vert270" wrap="square" rtlCol="0">
            <a:spAutoFit/>
          </a:bodyPr>
          <a:lstStyle/>
          <a:p>
            <a:r>
              <a:rPr lang="en-GB" sz="8000" b="1" dirty="0">
                <a:solidFill>
                  <a:schemeClr val="tx1">
                    <a:lumMod val="50000"/>
                    <a:lumOff val="50000"/>
                  </a:schemeClr>
                </a:solidFill>
                <a:effectLst>
                  <a:outerShdw blurRad="38100" dist="38100" dir="2700000" algn="tl">
                    <a:srgbClr val="000000">
                      <a:alpha val="43137"/>
                    </a:srgbClr>
                  </a:outerShdw>
                </a:effectLst>
                <a:latin typeface="Bradley Hand ITC" panose="03070402050302030203" pitchFamily="66" charset="0"/>
              </a:rPr>
              <a:t>Equity</a:t>
            </a:r>
          </a:p>
        </p:txBody>
      </p:sp>
      <p:grpSp>
        <p:nvGrpSpPr>
          <p:cNvPr id="3" name="Group 2">
            <a:extLst>
              <a:ext uri="{FF2B5EF4-FFF2-40B4-BE49-F238E27FC236}">
                <a16:creationId xmlns:a16="http://schemas.microsoft.com/office/drawing/2014/main" id="{5BE7BEC9-A9C7-862E-703C-CF6E568C8727}"/>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30A3991E-E165-41CF-AA15-824687D6CD5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8" name="Rectangle 17">
              <a:extLst>
                <a:ext uri="{FF2B5EF4-FFF2-40B4-BE49-F238E27FC236}">
                  <a16:creationId xmlns:a16="http://schemas.microsoft.com/office/drawing/2014/main" id="{F652550E-2BAC-4630-2796-AA9B52F8F76C}"/>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9" name="Picture 18">
              <a:extLst>
                <a:ext uri="{FF2B5EF4-FFF2-40B4-BE49-F238E27FC236}">
                  <a16:creationId xmlns:a16="http://schemas.microsoft.com/office/drawing/2014/main" id="{451E1268-29AA-A79A-D7C5-4DE7FDBD30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0" name="Rectangle 19">
              <a:extLst>
                <a:ext uri="{FF2B5EF4-FFF2-40B4-BE49-F238E27FC236}">
                  <a16:creationId xmlns:a16="http://schemas.microsoft.com/office/drawing/2014/main" id="{214F3A41-829A-9075-F3FA-6916C768126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Text, letter&#10;&#10;Description automatically generated">
              <a:extLst>
                <a:ext uri="{FF2B5EF4-FFF2-40B4-BE49-F238E27FC236}">
                  <a16:creationId xmlns:a16="http://schemas.microsoft.com/office/drawing/2014/main" id="{680F235F-3B6D-CE5B-6B4B-BED707FBD7F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5CED412C-1449-0D92-6990-A281E43E5DB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75659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906438" y="134263"/>
            <a:ext cx="863525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Equality Act 2010: Protected Characteristics</a:t>
            </a:r>
          </a:p>
        </p:txBody>
      </p:sp>
      <p:sp>
        <p:nvSpPr>
          <p:cNvPr id="8" name="Rectangle 7">
            <a:extLst>
              <a:ext uri="{FF2B5EF4-FFF2-40B4-BE49-F238E27FC236}">
                <a16:creationId xmlns:a16="http://schemas.microsoft.com/office/drawing/2014/main" id="{D440D55C-5777-45C0-D973-63B2BF182893}"/>
              </a:ext>
            </a:extLst>
          </p:cNvPr>
          <p:cNvSpPr/>
          <p:nvPr/>
        </p:nvSpPr>
        <p:spPr>
          <a:xfrm rot="5400000">
            <a:off x="-25676" y="2117944"/>
            <a:ext cx="1553308" cy="155885"/>
          </a:xfrm>
          <a:custGeom>
            <a:avLst/>
            <a:gdLst>
              <a:gd name="connsiteX0" fmla="*/ 0 w 1553308"/>
              <a:gd name="connsiteY0" fmla="*/ 0 h 155885"/>
              <a:gd name="connsiteX1" fmla="*/ 517769 w 1553308"/>
              <a:gd name="connsiteY1" fmla="*/ 0 h 155885"/>
              <a:gd name="connsiteX2" fmla="*/ 1020006 w 1553308"/>
              <a:gd name="connsiteY2" fmla="*/ 0 h 155885"/>
              <a:gd name="connsiteX3" fmla="*/ 1553308 w 1553308"/>
              <a:gd name="connsiteY3" fmla="*/ 0 h 155885"/>
              <a:gd name="connsiteX4" fmla="*/ 1553308 w 1553308"/>
              <a:gd name="connsiteY4" fmla="*/ 155885 h 155885"/>
              <a:gd name="connsiteX5" fmla="*/ 1035539 w 1553308"/>
              <a:gd name="connsiteY5" fmla="*/ 155885 h 155885"/>
              <a:gd name="connsiteX6" fmla="*/ 533302 w 1553308"/>
              <a:gd name="connsiteY6" fmla="*/ 155885 h 155885"/>
              <a:gd name="connsiteX7" fmla="*/ 0 w 1553308"/>
              <a:gd name="connsiteY7" fmla="*/ 155885 h 155885"/>
              <a:gd name="connsiteX8" fmla="*/ 0 w 1553308"/>
              <a:gd name="connsiteY8"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3308" h="155885" fill="none" extrusionOk="0">
                <a:moveTo>
                  <a:pt x="0" y="0"/>
                </a:moveTo>
                <a:cubicBezTo>
                  <a:pt x="115202" y="-3765"/>
                  <a:pt x="377330" y="39533"/>
                  <a:pt x="517769" y="0"/>
                </a:cubicBezTo>
                <a:cubicBezTo>
                  <a:pt x="658208" y="-39533"/>
                  <a:pt x="909732" y="49330"/>
                  <a:pt x="1020006" y="0"/>
                </a:cubicBezTo>
                <a:cubicBezTo>
                  <a:pt x="1130280" y="-49330"/>
                  <a:pt x="1410002" y="5912"/>
                  <a:pt x="1553308" y="0"/>
                </a:cubicBezTo>
                <a:cubicBezTo>
                  <a:pt x="1569484" y="64728"/>
                  <a:pt x="1546810" y="121836"/>
                  <a:pt x="1553308" y="155885"/>
                </a:cubicBezTo>
                <a:cubicBezTo>
                  <a:pt x="1320954" y="187748"/>
                  <a:pt x="1289681" y="104835"/>
                  <a:pt x="1035539" y="155885"/>
                </a:cubicBezTo>
                <a:cubicBezTo>
                  <a:pt x="781397" y="206935"/>
                  <a:pt x="678184" y="109309"/>
                  <a:pt x="533302" y="155885"/>
                </a:cubicBezTo>
                <a:cubicBezTo>
                  <a:pt x="388420" y="202461"/>
                  <a:pt x="146296" y="124106"/>
                  <a:pt x="0" y="155885"/>
                </a:cubicBezTo>
                <a:cubicBezTo>
                  <a:pt x="-15141" y="109395"/>
                  <a:pt x="7864" y="59267"/>
                  <a:pt x="0" y="0"/>
                </a:cubicBezTo>
                <a:close/>
              </a:path>
              <a:path w="1553308" h="155885" stroke="0" extrusionOk="0">
                <a:moveTo>
                  <a:pt x="0" y="0"/>
                </a:moveTo>
                <a:cubicBezTo>
                  <a:pt x="269064" y="-3879"/>
                  <a:pt x="407579" y="23980"/>
                  <a:pt x="548835" y="0"/>
                </a:cubicBezTo>
                <a:cubicBezTo>
                  <a:pt x="690092" y="-23980"/>
                  <a:pt x="915267" y="19565"/>
                  <a:pt x="1082138" y="0"/>
                </a:cubicBezTo>
                <a:cubicBezTo>
                  <a:pt x="1249009" y="-19565"/>
                  <a:pt x="1416431" y="46772"/>
                  <a:pt x="1553308" y="0"/>
                </a:cubicBezTo>
                <a:cubicBezTo>
                  <a:pt x="1565886" y="52612"/>
                  <a:pt x="1540455" y="114936"/>
                  <a:pt x="1553308" y="155885"/>
                </a:cubicBezTo>
                <a:cubicBezTo>
                  <a:pt x="1336791" y="179594"/>
                  <a:pt x="1170865" y="142457"/>
                  <a:pt x="1020006" y="155885"/>
                </a:cubicBezTo>
                <a:cubicBezTo>
                  <a:pt x="869147" y="169313"/>
                  <a:pt x="734703" y="93412"/>
                  <a:pt x="486703" y="155885"/>
                </a:cubicBezTo>
                <a:cubicBezTo>
                  <a:pt x="238703" y="218358"/>
                  <a:pt x="158465" y="155000"/>
                  <a:pt x="0" y="155885"/>
                </a:cubicBezTo>
                <a:cubicBezTo>
                  <a:pt x="-12318" y="92540"/>
                  <a:pt x="6605" y="31269"/>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3659010720">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9" name="Freeform: Shape 8">
            <a:extLst>
              <a:ext uri="{FF2B5EF4-FFF2-40B4-BE49-F238E27FC236}">
                <a16:creationId xmlns:a16="http://schemas.microsoft.com/office/drawing/2014/main" id="{1F1C021F-6C58-589A-0722-FC42486D56A4}"/>
              </a:ext>
            </a:extLst>
          </p:cNvPr>
          <p:cNvSpPr/>
          <p:nvPr/>
        </p:nvSpPr>
        <p:spPr>
          <a:xfrm>
            <a:off x="399916" y="998055"/>
            <a:ext cx="1732061" cy="1357846"/>
          </a:xfrm>
          <a:custGeom>
            <a:avLst/>
            <a:gdLst>
              <a:gd name="connsiteX0" fmla="*/ 0 w 1732061"/>
              <a:gd name="connsiteY0" fmla="*/ 135785 h 1357846"/>
              <a:gd name="connsiteX1" fmla="*/ 135785 w 1732061"/>
              <a:gd name="connsiteY1" fmla="*/ 0 h 1357846"/>
              <a:gd name="connsiteX2" fmla="*/ 637220 w 1732061"/>
              <a:gd name="connsiteY2" fmla="*/ 0 h 1357846"/>
              <a:gd name="connsiteX3" fmla="*/ 1094841 w 1732061"/>
              <a:gd name="connsiteY3" fmla="*/ 0 h 1357846"/>
              <a:gd name="connsiteX4" fmla="*/ 1596276 w 1732061"/>
              <a:gd name="connsiteY4" fmla="*/ 0 h 1357846"/>
              <a:gd name="connsiteX5" fmla="*/ 1732061 w 1732061"/>
              <a:gd name="connsiteY5" fmla="*/ 135785 h 1357846"/>
              <a:gd name="connsiteX6" fmla="*/ 1732061 w 1732061"/>
              <a:gd name="connsiteY6" fmla="*/ 657197 h 1357846"/>
              <a:gd name="connsiteX7" fmla="*/ 1732061 w 1732061"/>
              <a:gd name="connsiteY7" fmla="*/ 1222061 h 1357846"/>
              <a:gd name="connsiteX8" fmla="*/ 1596276 w 1732061"/>
              <a:gd name="connsiteY8" fmla="*/ 1357846 h 1357846"/>
              <a:gd name="connsiteX9" fmla="*/ 1080236 w 1732061"/>
              <a:gd name="connsiteY9" fmla="*/ 1357846 h 1357846"/>
              <a:gd name="connsiteX10" fmla="*/ 578801 w 1732061"/>
              <a:gd name="connsiteY10" fmla="*/ 1357846 h 1357846"/>
              <a:gd name="connsiteX11" fmla="*/ 135785 w 1732061"/>
              <a:gd name="connsiteY11" fmla="*/ 1357846 h 1357846"/>
              <a:gd name="connsiteX12" fmla="*/ 0 w 1732061"/>
              <a:gd name="connsiteY12" fmla="*/ 1222061 h 1357846"/>
              <a:gd name="connsiteX13" fmla="*/ 0 w 1732061"/>
              <a:gd name="connsiteY13" fmla="*/ 678923 h 1357846"/>
              <a:gd name="connsiteX14" fmla="*/ 0 w 1732061"/>
              <a:gd name="connsiteY14" fmla="*/ 135785 h 135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2061" h="1357846" fill="none" extrusionOk="0">
                <a:moveTo>
                  <a:pt x="0" y="135785"/>
                </a:moveTo>
                <a:cubicBezTo>
                  <a:pt x="-2966" y="54748"/>
                  <a:pt x="62274" y="-20033"/>
                  <a:pt x="135785" y="0"/>
                </a:cubicBezTo>
                <a:cubicBezTo>
                  <a:pt x="270247" y="-55211"/>
                  <a:pt x="533053" y="56719"/>
                  <a:pt x="637220" y="0"/>
                </a:cubicBezTo>
                <a:cubicBezTo>
                  <a:pt x="741387" y="-56719"/>
                  <a:pt x="892012" y="27698"/>
                  <a:pt x="1094841" y="0"/>
                </a:cubicBezTo>
                <a:cubicBezTo>
                  <a:pt x="1297670" y="-27698"/>
                  <a:pt x="1443512" y="22659"/>
                  <a:pt x="1596276" y="0"/>
                </a:cubicBezTo>
                <a:cubicBezTo>
                  <a:pt x="1685379" y="-2986"/>
                  <a:pt x="1734010" y="79304"/>
                  <a:pt x="1732061" y="135785"/>
                </a:cubicBezTo>
                <a:cubicBezTo>
                  <a:pt x="1751278" y="272188"/>
                  <a:pt x="1693235" y="411950"/>
                  <a:pt x="1732061" y="657197"/>
                </a:cubicBezTo>
                <a:cubicBezTo>
                  <a:pt x="1770887" y="902444"/>
                  <a:pt x="1715880" y="961158"/>
                  <a:pt x="1732061" y="1222061"/>
                </a:cubicBezTo>
                <a:cubicBezTo>
                  <a:pt x="1732915" y="1294425"/>
                  <a:pt x="1685379" y="1373103"/>
                  <a:pt x="1596276" y="1357846"/>
                </a:cubicBezTo>
                <a:cubicBezTo>
                  <a:pt x="1470019" y="1388920"/>
                  <a:pt x="1199501" y="1347643"/>
                  <a:pt x="1080236" y="1357846"/>
                </a:cubicBezTo>
                <a:cubicBezTo>
                  <a:pt x="960971" y="1368049"/>
                  <a:pt x="754334" y="1351751"/>
                  <a:pt x="578801" y="1357846"/>
                </a:cubicBezTo>
                <a:cubicBezTo>
                  <a:pt x="403268" y="1363941"/>
                  <a:pt x="267400" y="1308132"/>
                  <a:pt x="135785" y="1357846"/>
                </a:cubicBezTo>
                <a:cubicBezTo>
                  <a:pt x="57762" y="1367294"/>
                  <a:pt x="-5718" y="1279046"/>
                  <a:pt x="0" y="1222061"/>
                </a:cubicBezTo>
                <a:cubicBezTo>
                  <a:pt x="-31406" y="1046847"/>
                  <a:pt x="57080" y="871526"/>
                  <a:pt x="0" y="678923"/>
                </a:cubicBezTo>
                <a:cubicBezTo>
                  <a:pt x="-57080" y="486320"/>
                  <a:pt x="11340" y="261890"/>
                  <a:pt x="0" y="135785"/>
                </a:cubicBezTo>
                <a:close/>
              </a:path>
              <a:path w="1732061" h="1357846" stroke="0" extrusionOk="0">
                <a:moveTo>
                  <a:pt x="0" y="135785"/>
                </a:moveTo>
                <a:cubicBezTo>
                  <a:pt x="-17008" y="50302"/>
                  <a:pt x="56382" y="1655"/>
                  <a:pt x="135785" y="0"/>
                </a:cubicBezTo>
                <a:cubicBezTo>
                  <a:pt x="375848" y="-29369"/>
                  <a:pt x="464031" y="43085"/>
                  <a:pt x="651825" y="0"/>
                </a:cubicBezTo>
                <a:cubicBezTo>
                  <a:pt x="839619" y="-43085"/>
                  <a:pt x="897236" y="35934"/>
                  <a:pt x="1124051" y="0"/>
                </a:cubicBezTo>
                <a:cubicBezTo>
                  <a:pt x="1350866" y="-35934"/>
                  <a:pt x="1424839" y="1016"/>
                  <a:pt x="1596276" y="0"/>
                </a:cubicBezTo>
                <a:cubicBezTo>
                  <a:pt x="1668392" y="-9264"/>
                  <a:pt x="1734938" y="50145"/>
                  <a:pt x="1732061" y="135785"/>
                </a:cubicBezTo>
                <a:cubicBezTo>
                  <a:pt x="1753476" y="252204"/>
                  <a:pt x="1687506" y="466660"/>
                  <a:pt x="1732061" y="657197"/>
                </a:cubicBezTo>
                <a:cubicBezTo>
                  <a:pt x="1776616" y="847734"/>
                  <a:pt x="1700855" y="1106076"/>
                  <a:pt x="1732061" y="1222061"/>
                </a:cubicBezTo>
                <a:cubicBezTo>
                  <a:pt x="1726135" y="1306857"/>
                  <a:pt x="1661114" y="1346069"/>
                  <a:pt x="1596276" y="1357846"/>
                </a:cubicBezTo>
                <a:cubicBezTo>
                  <a:pt x="1480527" y="1397058"/>
                  <a:pt x="1281302" y="1308918"/>
                  <a:pt x="1138655" y="1357846"/>
                </a:cubicBezTo>
                <a:cubicBezTo>
                  <a:pt x="996008" y="1406774"/>
                  <a:pt x="821236" y="1321677"/>
                  <a:pt x="651825" y="1357846"/>
                </a:cubicBezTo>
                <a:cubicBezTo>
                  <a:pt x="482414" y="1394015"/>
                  <a:pt x="268724" y="1297020"/>
                  <a:pt x="135785" y="1357846"/>
                </a:cubicBezTo>
                <a:cubicBezTo>
                  <a:pt x="67693" y="1366299"/>
                  <a:pt x="15466" y="1283511"/>
                  <a:pt x="0" y="1222061"/>
                </a:cubicBezTo>
                <a:cubicBezTo>
                  <a:pt x="-54686" y="1078372"/>
                  <a:pt x="30552" y="858020"/>
                  <a:pt x="0" y="678923"/>
                </a:cubicBezTo>
                <a:cubicBezTo>
                  <a:pt x="-30552" y="499826"/>
                  <a:pt x="38401" y="391485"/>
                  <a:pt x="0" y="135785"/>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1732061"/>
                      <a:gd name="connsiteY0" fmla="*/ 135785 h 1357846"/>
                      <a:gd name="connsiteX1" fmla="*/ 135785 w 1732061"/>
                      <a:gd name="connsiteY1" fmla="*/ 0 h 1357846"/>
                      <a:gd name="connsiteX2" fmla="*/ 1596276 w 1732061"/>
                      <a:gd name="connsiteY2" fmla="*/ 0 h 1357846"/>
                      <a:gd name="connsiteX3" fmla="*/ 1732061 w 1732061"/>
                      <a:gd name="connsiteY3" fmla="*/ 135785 h 1357846"/>
                      <a:gd name="connsiteX4" fmla="*/ 1732061 w 1732061"/>
                      <a:gd name="connsiteY4" fmla="*/ 1222061 h 1357846"/>
                      <a:gd name="connsiteX5" fmla="*/ 1596276 w 1732061"/>
                      <a:gd name="connsiteY5" fmla="*/ 1357846 h 1357846"/>
                      <a:gd name="connsiteX6" fmla="*/ 135785 w 1732061"/>
                      <a:gd name="connsiteY6" fmla="*/ 1357846 h 1357846"/>
                      <a:gd name="connsiteX7" fmla="*/ 0 w 1732061"/>
                      <a:gd name="connsiteY7" fmla="*/ 1222061 h 1357846"/>
                      <a:gd name="connsiteX8" fmla="*/ 0 w 1732061"/>
                      <a:gd name="connsiteY8" fmla="*/ 135785 h 1357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357846">
                        <a:moveTo>
                          <a:pt x="0" y="135785"/>
                        </a:moveTo>
                        <a:cubicBezTo>
                          <a:pt x="0" y="60793"/>
                          <a:pt x="60793" y="0"/>
                          <a:pt x="135785" y="0"/>
                        </a:cubicBezTo>
                        <a:lnTo>
                          <a:pt x="1596276" y="0"/>
                        </a:lnTo>
                        <a:cubicBezTo>
                          <a:pt x="1671268" y="0"/>
                          <a:pt x="1732061" y="60793"/>
                          <a:pt x="1732061" y="135785"/>
                        </a:cubicBezTo>
                        <a:lnTo>
                          <a:pt x="1732061" y="1222061"/>
                        </a:lnTo>
                        <a:cubicBezTo>
                          <a:pt x="1732061" y="1297053"/>
                          <a:pt x="1671268" y="1357846"/>
                          <a:pt x="1596276" y="1357846"/>
                        </a:cubicBezTo>
                        <a:lnTo>
                          <a:pt x="135785" y="1357846"/>
                        </a:lnTo>
                        <a:cubicBezTo>
                          <a:pt x="60793" y="1357846"/>
                          <a:pt x="0" y="1297053"/>
                          <a:pt x="0" y="1222061"/>
                        </a:cubicBezTo>
                        <a:lnTo>
                          <a:pt x="0" y="135785"/>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1210" tIns="131210" rIns="131210" bIns="13121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Age</a:t>
            </a:r>
          </a:p>
        </p:txBody>
      </p:sp>
      <p:sp>
        <p:nvSpPr>
          <p:cNvPr id="11" name="Rectangle 10">
            <a:extLst>
              <a:ext uri="{FF2B5EF4-FFF2-40B4-BE49-F238E27FC236}">
                <a16:creationId xmlns:a16="http://schemas.microsoft.com/office/drawing/2014/main" id="{61ECE485-24AA-D8BE-F8FD-5D1A49F36DE0}"/>
              </a:ext>
            </a:extLst>
          </p:cNvPr>
          <p:cNvSpPr/>
          <p:nvPr/>
        </p:nvSpPr>
        <p:spPr>
          <a:xfrm rot="5400000">
            <a:off x="-11694" y="3668478"/>
            <a:ext cx="1525345" cy="155885"/>
          </a:xfrm>
          <a:custGeom>
            <a:avLst/>
            <a:gdLst>
              <a:gd name="connsiteX0" fmla="*/ 0 w 1525345"/>
              <a:gd name="connsiteY0" fmla="*/ 0 h 155885"/>
              <a:gd name="connsiteX1" fmla="*/ 523702 w 1525345"/>
              <a:gd name="connsiteY1" fmla="*/ 0 h 155885"/>
              <a:gd name="connsiteX2" fmla="*/ 1032150 w 1525345"/>
              <a:gd name="connsiteY2" fmla="*/ 0 h 155885"/>
              <a:gd name="connsiteX3" fmla="*/ 1525345 w 1525345"/>
              <a:gd name="connsiteY3" fmla="*/ 0 h 155885"/>
              <a:gd name="connsiteX4" fmla="*/ 1525345 w 1525345"/>
              <a:gd name="connsiteY4" fmla="*/ 155885 h 155885"/>
              <a:gd name="connsiteX5" fmla="*/ 1001643 w 1525345"/>
              <a:gd name="connsiteY5" fmla="*/ 155885 h 155885"/>
              <a:gd name="connsiteX6" fmla="*/ 462688 w 1525345"/>
              <a:gd name="connsiteY6" fmla="*/ 155885 h 155885"/>
              <a:gd name="connsiteX7" fmla="*/ 0 w 1525345"/>
              <a:gd name="connsiteY7" fmla="*/ 155885 h 155885"/>
              <a:gd name="connsiteX8" fmla="*/ 0 w 1525345"/>
              <a:gd name="connsiteY8"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345" h="155885" fill="none" extrusionOk="0">
                <a:moveTo>
                  <a:pt x="0" y="0"/>
                </a:moveTo>
                <a:cubicBezTo>
                  <a:pt x="129027" y="-39375"/>
                  <a:pt x="377215" y="59125"/>
                  <a:pt x="523702" y="0"/>
                </a:cubicBezTo>
                <a:cubicBezTo>
                  <a:pt x="670189" y="-59125"/>
                  <a:pt x="816242" y="44857"/>
                  <a:pt x="1032150" y="0"/>
                </a:cubicBezTo>
                <a:cubicBezTo>
                  <a:pt x="1248058" y="-44857"/>
                  <a:pt x="1340811" y="7408"/>
                  <a:pt x="1525345" y="0"/>
                </a:cubicBezTo>
                <a:cubicBezTo>
                  <a:pt x="1528878" y="56169"/>
                  <a:pt x="1525092" y="85864"/>
                  <a:pt x="1525345" y="155885"/>
                </a:cubicBezTo>
                <a:cubicBezTo>
                  <a:pt x="1320636" y="215177"/>
                  <a:pt x="1210678" y="121460"/>
                  <a:pt x="1001643" y="155885"/>
                </a:cubicBezTo>
                <a:cubicBezTo>
                  <a:pt x="792608" y="190310"/>
                  <a:pt x="592143" y="95283"/>
                  <a:pt x="462688" y="155885"/>
                </a:cubicBezTo>
                <a:cubicBezTo>
                  <a:pt x="333233" y="216487"/>
                  <a:pt x="214332" y="106090"/>
                  <a:pt x="0" y="155885"/>
                </a:cubicBezTo>
                <a:cubicBezTo>
                  <a:pt x="-1519" y="88148"/>
                  <a:pt x="12335" y="72342"/>
                  <a:pt x="0" y="0"/>
                </a:cubicBezTo>
                <a:close/>
              </a:path>
              <a:path w="1525345" h="155885" stroke="0" extrusionOk="0">
                <a:moveTo>
                  <a:pt x="0" y="0"/>
                </a:moveTo>
                <a:cubicBezTo>
                  <a:pt x="144412" y="-11715"/>
                  <a:pt x="424627" y="23635"/>
                  <a:pt x="538955" y="0"/>
                </a:cubicBezTo>
                <a:cubicBezTo>
                  <a:pt x="653284" y="-23635"/>
                  <a:pt x="946039" y="40423"/>
                  <a:pt x="1062657" y="0"/>
                </a:cubicBezTo>
                <a:cubicBezTo>
                  <a:pt x="1179275" y="-40423"/>
                  <a:pt x="1312272" y="28296"/>
                  <a:pt x="1525345" y="0"/>
                </a:cubicBezTo>
                <a:cubicBezTo>
                  <a:pt x="1541778" y="62293"/>
                  <a:pt x="1521271" y="108846"/>
                  <a:pt x="1525345" y="155885"/>
                </a:cubicBezTo>
                <a:cubicBezTo>
                  <a:pt x="1432525" y="161225"/>
                  <a:pt x="1163003" y="146174"/>
                  <a:pt x="1062657" y="155885"/>
                </a:cubicBezTo>
                <a:cubicBezTo>
                  <a:pt x="962311" y="165596"/>
                  <a:pt x="684752" y="106122"/>
                  <a:pt x="538955" y="155885"/>
                </a:cubicBezTo>
                <a:cubicBezTo>
                  <a:pt x="393158" y="205648"/>
                  <a:pt x="155908" y="128286"/>
                  <a:pt x="0" y="155885"/>
                </a:cubicBezTo>
                <a:cubicBezTo>
                  <a:pt x="-17513" y="111598"/>
                  <a:pt x="4122" y="40075"/>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1184255982">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2" name="Freeform: Shape 11">
            <a:extLst>
              <a:ext uri="{FF2B5EF4-FFF2-40B4-BE49-F238E27FC236}">
                <a16:creationId xmlns:a16="http://schemas.microsoft.com/office/drawing/2014/main" id="{3C91CF0E-CE90-A473-7BB7-B30D5E335366}"/>
              </a:ext>
            </a:extLst>
          </p:cNvPr>
          <p:cNvSpPr/>
          <p:nvPr/>
        </p:nvSpPr>
        <p:spPr>
          <a:xfrm>
            <a:off x="399916" y="2615710"/>
            <a:ext cx="1732061" cy="1252509"/>
          </a:xfrm>
          <a:custGeom>
            <a:avLst/>
            <a:gdLst>
              <a:gd name="connsiteX0" fmla="*/ 0 w 1732061"/>
              <a:gd name="connsiteY0" fmla="*/ 125251 h 1252509"/>
              <a:gd name="connsiteX1" fmla="*/ 125251 w 1732061"/>
              <a:gd name="connsiteY1" fmla="*/ 0 h 1252509"/>
              <a:gd name="connsiteX2" fmla="*/ 604288 w 1732061"/>
              <a:gd name="connsiteY2" fmla="*/ 0 h 1252509"/>
              <a:gd name="connsiteX3" fmla="*/ 1127773 w 1732061"/>
              <a:gd name="connsiteY3" fmla="*/ 0 h 1252509"/>
              <a:gd name="connsiteX4" fmla="*/ 1606810 w 1732061"/>
              <a:gd name="connsiteY4" fmla="*/ 0 h 1252509"/>
              <a:gd name="connsiteX5" fmla="*/ 1732061 w 1732061"/>
              <a:gd name="connsiteY5" fmla="*/ 125251 h 1252509"/>
              <a:gd name="connsiteX6" fmla="*/ 1732061 w 1732061"/>
              <a:gd name="connsiteY6" fmla="*/ 606214 h 1252509"/>
              <a:gd name="connsiteX7" fmla="*/ 1732061 w 1732061"/>
              <a:gd name="connsiteY7" fmla="*/ 1127258 h 1252509"/>
              <a:gd name="connsiteX8" fmla="*/ 1606810 w 1732061"/>
              <a:gd name="connsiteY8" fmla="*/ 1252509 h 1252509"/>
              <a:gd name="connsiteX9" fmla="*/ 1157404 w 1732061"/>
              <a:gd name="connsiteY9" fmla="*/ 1252509 h 1252509"/>
              <a:gd name="connsiteX10" fmla="*/ 707998 w 1732061"/>
              <a:gd name="connsiteY10" fmla="*/ 1252509 h 1252509"/>
              <a:gd name="connsiteX11" fmla="*/ 125251 w 1732061"/>
              <a:gd name="connsiteY11" fmla="*/ 1252509 h 1252509"/>
              <a:gd name="connsiteX12" fmla="*/ 0 w 1732061"/>
              <a:gd name="connsiteY12" fmla="*/ 1127258 h 1252509"/>
              <a:gd name="connsiteX13" fmla="*/ 0 w 1732061"/>
              <a:gd name="connsiteY13" fmla="*/ 616234 h 1252509"/>
              <a:gd name="connsiteX14" fmla="*/ 0 w 1732061"/>
              <a:gd name="connsiteY14" fmla="*/ 125251 h 1252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2061" h="1252509" fill="none" extrusionOk="0">
                <a:moveTo>
                  <a:pt x="0" y="125251"/>
                </a:moveTo>
                <a:cubicBezTo>
                  <a:pt x="-3015" y="54524"/>
                  <a:pt x="48982" y="-11169"/>
                  <a:pt x="125251" y="0"/>
                </a:cubicBezTo>
                <a:cubicBezTo>
                  <a:pt x="263690" y="-33374"/>
                  <a:pt x="481727" y="54707"/>
                  <a:pt x="604288" y="0"/>
                </a:cubicBezTo>
                <a:cubicBezTo>
                  <a:pt x="726849" y="-54707"/>
                  <a:pt x="1012974" y="2886"/>
                  <a:pt x="1127773" y="0"/>
                </a:cubicBezTo>
                <a:cubicBezTo>
                  <a:pt x="1242573" y="-2886"/>
                  <a:pt x="1494792" y="1734"/>
                  <a:pt x="1606810" y="0"/>
                </a:cubicBezTo>
                <a:cubicBezTo>
                  <a:pt x="1685681" y="5127"/>
                  <a:pt x="1733346" y="55041"/>
                  <a:pt x="1732061" y="125251"/>
                </a:cubicBezTo>
                <a:cubicBezTo>
                  <a:pt x="1783699" y="307192"/>
                  <a:pt x="1725300" y="412376"/>
                  <a:pt x="1732061" y="606214"/>
                </a:cubicBezTo>
                <a:cubicBezTo>
                  <a:pt x="1738822" y="800052"/>
                  <a:pt x="1724590" y="898201"/>
                  <a:pt x="1732061" y="1127258"/>
                </a:cubicBezTo>
                <a:cubicBezTo>
                  <a:pt x="1728769" y="1194642"/>
                  <a:pt x="1693642" y="1254114"/>
                  <a:pt x="1606810" y="1252509"/>
                </a:cubicBezTo>
                <a:cubicBezTo>
                  <a:pt x="1410267" y="1252759"/>
                  <a:pt x="1290228" y="1222984"/>
                  <a:pt x="1157404" y="1252509"/>
                </a:cubicBezTo>
                <a:cubicBezTo>
                  <a:pt x="1024580" y="1282034"/>
                  <a:pt x="906772" y="1244369"/>
                  <a:pt x="707998" y="1252509"/>
                </a:cubicBezTo>
                <a:cubicBezTo>
                  <a:pt x="509224" y="1260649"/>
                  <a:pt x="363164" y="1221487"/>
                  <a:pt x="125251" y="1252509"/>
                </a:cubicBezTo>
                <a:cubicBezTo>
                  <a:pt x="57931" y="1240090"/>
                  <a:pt x="-10873" y="1210464"/>
                  <a:pt x="0" y="1127258"/>
                </a:cubicBezTo>
                <a:cubicBezTo>
                  <a:pt x="-52702" y="995933"/>
                  <a:pt x="57654" y="855920"/>
                  <a:pt x="0" y="616234"/>
                </a:cubicBezTo>
                <a:cubicBezTo>
                  <a:pt x="-57654" y="376548"/>
                  <a:pt x="43908" y="332828"/>
                  <a:pt x="0" y="125251"/>
                </a:cubicBezTo>
                <a:close/>
              </a:path>
              <a:path w="1732061" h="1252509" stroke="0" extrusionOk="0">
                <a:moveTo>
                  <a:pt x="0" y="125251"/>
                </a:moveTo>
                <a:cubicBezTo>
                  <a:pt x="-7387" y="48591"/>
                  <a:pt x="55549" y="-5542"/>
                  <a:pt x="125251" y="0"/>
                </a:cubicBezTo>
                <a:cubicBezTo>
                  <a:pt x="272356" y="-57751"/>
                  <a:pt x="454916" y="56764"/>
                  <a:pt x="633920" y="0"/>
                </a:cubicBezTo>
                <a:cubicBezTo>
                  <a:pt x="812924" y="-56764"/>
                  <a:pt x="915445" y="41710"/>
                  <a:pt x="1112957" y="0"/>
                </a:cubicBezTo>
                <a:cubicBezTo>
                  <a:pt x="1310469" y="-41710"/>
                  <a:pt x="1462832" y="26547"/>
                  <a:pt x="1606810" y="0"/>
                </a:cubicBezTo>
                <a:cubicBezTo>
                  <a:pt x="1657355" y="-3963"/>
                  <a:pt x="1729864" y="76010"/>
                  <a:pt x="1732061" y="125251"/>
                </a:cubicBezTo>
                <a:cubicBezTo>
                  <a:pt x="1752379" y="244424"/>
                  <a:pt x="1699229" y="540649"/>
                  <a:pt x="1732061" y="646295"/>
                </a:cubicBezTo>
                <a:cubicBezTo>
                  <a:pt x="1764893" y="751941"/>
                  <a:pt x="1720858" y="972124"/>
                  <a:pt x="1732061" y="1127258"/>
                </a:cubicBezTo>
                <a:cubicBezTo>
                  <a:pt x="1726682" y="1214759"/>
                  <a:pt x="1669261" y="1241302"/>
                  <a:pt x="1606810" y="1252509"/>
                </a:cubicBezTo>
                <a:cubicBezTo>
                  <a:pt x="1458685" y="1263730"/>
                  <a:pt x="1351192" y="1252272"/>
                  <a:pt x="1157404" y="1252509"/>
                </a:cubicBezTo>
                <a:cubicBezTo>
                  <a:pt x="963616" y="1252746"/>
                  <a:pt x="867397" y="1203308"/>
                  <a:pt x="693182" y="1252509"/>
                </a:cubicBezTo>
                <a:cubicBezTo>
                  <a:pt x="518967" y="1301710"/>
                  <a:pt x="406186" y="1190838"/>
                  <a:pt x="125251" y="1252509"/>
                </a:cubicBezTo>
                <a:cubicBezTo>
                  <a:pt x="62366" y="1254743"/>
                  <a:pt x="6616" y="1179348"/>
                  <a:pt x="0" y="1127258"/>
                </a:cubicBezTo>
                <a:cubicBezTo>
                  <a:pt x="-59518" y="932472"/>
                  <a:pt x="57733" y="801340"/>
                  <a:pt x="0" y="606214"/>
                </a:cubicBezTo>
                <a:cubicBezTo>
                  <a:pt x="-57733" y="411088"/>
                  <a:pt x="16263" y="306382"/>
                  <a:pt x="0" y="125251"/>
                </a:cubicBezTo>
                <a:close/>
              </a:path>
            </a:pathLst>
          </a:custGeom>
          <a:solidFill>
            <a:schemeClr val="accent2">
              <a:lumMod val="40000"/>
              <a:lumOff val="60000"/>
            </a:schemeClr>
          </a:solidFill>
          <a:ln w="22225">
            <a:solidFill>
              <a:schemeClr val="accent2">
                <a:lumMod val="50000"/>
              </a:schemeClr>
            </a:solidFill>
            <a:prstDash val="solid"/>
            <a:extLst>
              <a:ext uri="{C807C97D-BFC1-408E-A445-0C87EB9F89A2}">
                <ask:lineSketchStyleProps xmlns:ask="http://schemas.microsoft.com/office/drawing/2018/sketchyshapes" sd="3818829315">
                  <a:custGeom>
                    <a:avLst/>
                    <a:gdLst>
                      <a:gd name="connsiteX0" fmla="*/ 0 w 1732061"/>
                      <a:gd name="connsiteY0" fmla="*/ 125251 h 1252509"/>
                      <a:gd name="connsiteX1" fmla="*/ 125251 w 1732061"/>
                      <a:gd name="connsiteY1" fmla="*/ 0 h 1252509"/>
                      <a:gd name="connsiteX2" fmla="*/ 1606810 w 1732061"/>
                      <a:gd name="connsiteY2" fmla="*/ 0 h 1252509"/>
                      <a:gd name="connsiteX3" fmla="*/ 1732061 w 1732061"/>
                      <a:gd name="connsiteY3" fmla="*/ 125251 h 1252509"/>
                      <a:gd name="connsiteX4" fmla="*/ 1732061 w 1732061"/>
                      <a:gd name="connsiteY4" fmla="*/ 1127258 h 1252509"/>
                      <a:gd name="connsiteX5" fmla="*/ 1606810 w 1732061"/>
                      <a:gd name="connsiteY5" fmla="*/ 1252509 h 1252509"/>
                      <a:gd name="connsiteX6" fmla="*/ 125251 w 1732061"/>
                      <a:gd name="connsiteY6" fmla="*/ 1252509 h 1252509"/>
                      <a:gd name="connsiteX7" fmla="*/ 0 w 1732061"/>
                      <a:gd name="connsiteY7" fmla="*/ 1127258 h 1252509"/>
                      <a:gd name="connsiteX8" fmla="*/ 0 w 1732061"/>
                      <a:gd name="connsiteY8" fmla="*/ 125251 h 1252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252509">
                        <a:moveTo>
                          <a:pt x="0" y="125251"/>
                        </a:moveTo>
                        <a:cubicBezTo>
                          <a:pt x="0" y="56077"/>
                          <a:pt x="56077" y="0"/>
                          <a:pt x="125251" y="0"/>
                        </a:cubicBezTo>
                        <a:lnTo>
                          <a:pt x="1606810" y="0"/>
                        </a:lnTo>
                        <a:cubicBezTo>
                          <a:pt x="1675984" y="0"/>
                          <a:pt x="1732061" y="56077"/>
                          <a:pt x="1732061" y="125251"/>
                        </a:cubicBezTo>
                        <a:lnTo>
                          <a:pt x="1732061" y="1127258"/>
                        </a:lnTo>
                        <a:cubicBezTo>
                          <a:pt x="1732061" y="1196432"/>
                          <a:pt x="1675984" y="1252509"/>
                          <a:pt x="1606810" y="1252509"/>
                        </a:cubicBezTo>
                        <a:lnTo>
                          <a:pt x="125251" y="1252509"/>
                        </a:lnTo>
                        <a:cubicBezTo>
                          <a:pt x="56077" y="1252509"/>
                          <a:pt x="0" y="1196432"/>
                          <a:pt x="0" y="1127258"/>
                        </a:cubicBezTo>
                        <a:lnTo>
                          <a:pt x="0" y="125251"/>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8125" tIns="128125" rIns="128125" bIns="128125" numCol="1" spcCol="1270" anchor="ctr" anchorCtr="0">
            <a:noAutofit/>
          </a:bodyPr>
          <a:lstStyle/>
          <a:p>
            <a:pPr marL="0" lvl="0" indent="0" algn="ctr" defTabSz="1066800">
              <a:lnSpc>
                <a:spcPct val="90000"/>
              </a:lnSpc>
              <a:spcBef>
                <a:spcPct val="0"/>
              </a:spcBef>
              <a:spcAft>
                <a:spcPct val="35000"/>
              </a:spcAft>
              <a:buNone/>
            </a:pPr>
            <a:r>
              <a:rPr lang="en-GB" sz="2400" i="1" kern="1200" dirty="0">
                <a:solidFill>
                  <a:schemeClr val="tx1"/>
                </a:solidFill>
              </a:rPr>
              <a:t>Disability</a:t>
            </a:r>
          </a:p>
        </p:txBody>
      </p:sp>
      <p:sp>
        <p:nvSpPr>
          <p:cNvPr id="13" name="Rectangle 12">
            <a:extLst>
              <a:ext uri="{FF2B5EF4-FFF2-40B4-BE49-F238E27FC236}">
                <a16:creationId xmlns:a16="http://schemas.microsoft.com/office/drawing/2014/main" id="{90123D64-D0AB-0806-DD6D-DD12D3E06C6A}"/>
              </a:ext>
            </a:extLst>
          </p:cNvPr>
          <p:cNvSpPr/>
          <p:nvPr/>
        </p:nvSpPr>
        <p:spPr>
          <a:xfrm rot="21581843">
            <a:off x="750962" y="4425067"/>
            <a:ext cx="2303673" cy="155885"/>
          </a:xfrm>
          <a:custGeom>
            <a:avLst/>
            <a:gdLst>
              <a:gd name="connsiteX0" fmla="*/ 0 w 2303673"/>
              <a:gd name="connsiteY0" fmla="*/ 0 h 155885"/>
              <a:gd name="connsiteX1" fmla="*/ 552882 w 2303673"/>
              <a:gd name="connsiteY1" fmla="*/ 0 h 155885"/>
              <a:gd name="connsiteX2" fmla="*/ 1059690 w 2303673"/>
              <a:gd name="connsiteY2" fmla="*/ 0 h 155885"/>
              <a:gd name="connsiteX3" fmla="*/ 1589534 w 2303673"/>
              <a:gd name="connsiteY3" fmla="*/ 0 h 155885"/>
              <a:gd name="connsiteX4" fmla="*/ 2303673 w 2303673"/>
              <a:gd name="connsiteY4" fmla="*/ 0 h 155885"/>
              <a:gd name="connsiteX5" fmla="*/ 2303673 w 2303673"/>
              <a:gd name="connsiteY5" fmla="*/ 155885 h 155885"/>
              <a:gd name="connsiteX6" fmla="*/ 1681681 w 2303673"/>
              <a:gd name="connsiteY6" fmla="*/ 155885 h 155885"/>
              <a:gd name="connsiteX7" fmla="*/ 1082726 w 2303673"/>
              <a:gd name="connsiteY7" fmla="*/ 155885 h 155885"/>
              <a:gd name="connsiteX8" fmla="*/ 506808 w 2303673"/>
              <a:gd name="connsiteY8" fmla="*/ 155885 h 155885"/>
              <a:gd name="connsiteX9" fmla="*/ 0 w 2303673"/>
              <a:gd name="connsiteY9" fmla="*/ 155885 h 155885"/>
              <a:gd name="connsiteX10" fmla="*/ 0 w 2303673"/>
              <a:gd name="connsiteY10"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3673" h="155885" fill="none" extrusionOk="0">
                <a:moveTo>
                  <a:pt x="0" y="0"/>
                </a:moveTo>
                <a:cubicBezTo>
                  <a:pt x="121457" y="-28215"/>
                  <a:pt x="415978" y="33776"/>
                  <a:pt x="552882" y="0"/>
                </a:cubicBezTo>
                <a:cubicBezTo>
                  <a:pt x="689786" y="-33776"/>
                  <a:pt x="889650" y="2667"/>
                  <a:pt x="1059690" y="0"/>
                </a:cubicBezTo>
                <a:cubicBezTo>
                  <a:pt x="1229730" y="-2667"/>
                  <a:pt x="1402076" y="6399"/>
                  <a:pt x="1589534" y="0"/>
                </a:cubicBezTo>
                <a:cubicBezTo>
                  <a:pt x="1776992" y="-6399"/>
                  <a:pt x="2155141" y="43597"/>
                  <a:pt x="2303673" y="0"/>
                </a:cubicBezTo>
                <a:cubicBezTo>
                  <a:pt x="2304778" y="41720"/>
                  <a:pt x="2287214" y="109851"/>
                  <a:pt x="2303673" y="155885"/>
                </a:cubicBezTo>
                <a:cubicBezTo>
                  <a:pt x="2173222" y="175532"/>
                  <a:pt x="1979854" y="154755"/>
                  <a:pt x="1681681" y="155885"/>
                </a:cubicBezTo>
                <a:cubicBezTo>
                  <a:pt x="1383508" y="157015"/>
                  <a:pt x="1230490" y="151561"/>
                  <a:pt x="1082726" y="155885"/>
                </a:cubicBezTo>
                <a:cubicBezTo>
                  <a:pt x="934963" y="160209"/>
                  <a:pt x="766929" y="103610"/>
                  <a:pt x="506808" y="155885"/>
                </a:cubicBezTo>
                <a:cubicBezTo>
                  <a:pt x="246687" y="208160"/>
                  <a:pt x="122767" y="122197"/>
                  <a:pt x="0" y="155885"/>
                </a:cubicBezTo>
                <a:cubicBezTo>
                  <a:pt x="-12845" y="114139"/>
                  <a:pt x="17223" y="48156"/>
                  <a:pt x="0" y="0"/>
                </a:cubicBezTo>
                <a:close/>
              </a:path>
              <a:path w="2303673" h="155885" stroke="0" extrusionOk="0">
                <a:moveTo>
                  <a:pt x="0" y="0"/>
                </a:moveTo>
                <a:cubicBezTo>
                  <a:pt x="208790" y="-37806"/>
                  <a:pt x="350859" y="46742"/>
                  <a:pt x="552882" y="0"/>
                </a:cubicBezTo>
                <a:cubicBezTo>
                  <a:pt x="754905" y="-46742"/>
                  <a:pt x="937734" y="64433"/>
                  <a:pt x="1105763" y="0"/>
                </a:cubicBezTo>
                <a:cubicBezTo>
                  <a:pt x="1273792" y="-64433"/>
                  <a:pt x="1536557" y="61161"/>
                  <a:pt x="1727755" y="0"/>
                </a:cubicBezTo>
                <a:cubicBezTo>
                  <a:pt x="1918953" y="-61161"/>
                  <a:pt x="2078689" y="46737"/>
                  <a:pt x="2303673" y="0"/>
                </a:cubicBezTo>
                <a:cubicBezTo>
                  <a:pt x="2310566" y="53766"/>
                  <a:pt x="2299947" y="115762"/>
                  <a:pt x="2303673" y="155885"/>
                </a:cubicBezTo>
                <a:cubicBezTo>
                  <a:pt x="2127990" y="178099"/>
                  <a:pt x="2015492" y="102680"/>
                  <a:pt x="1796865" y="155885"/>
                </a:cubicBezTo>
                <a:cubicBezTo>
                  <a:pt x="1578238" y="209090"/>
                  <a:pt x="1488785" y="86670"/>
                  <a:pt x="1197910" y="155885"/>
                </a:cubicBezTo>
                <a:cubicBezTo>
                  <a:pt x="907035" y="225100"/>
                  <a:pt x="852551" y="111566"/>
                  <a:pt x="691102" y="155885"/>
                </a:cubicBezTo>
                <a:cubicBezTo>
                  <a:pt x="529653" y="200204"/>
                  <a:pt x="330825" y="73868"/>
                  <a:pt x="0" y="155885"/>
                </a:cubicBezTo>
                <a:cubicBezTo>
                  <a:pt x="-5471" y="79540"/>
                  <a:pt x="11624" y="54236"/>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2956450853">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4" name="Freeform: Shape 13">
            <a:extLst>
              <a:ext uri="{FF2B5EF4-FFF2-40B4-BE49-F238E27FC236}">
                <a16:creationId xmlns:a16="http://schemas.microsoft.com/office/drawing/2014/main" id="{52412E0C-ECD6-7D65-016C-BFDBB6B3EEDB}"/>
              </a:ext>
            </a:extLst>
          </p:cNvPr>
          <p:cNvSpPr/>
          <p:nvPr/>
        </p:nvSpPr>
        <p:spPr>
          <a:xfrm>
            <a:off x="399916" y="4128028"/>
            <a:ext cx="1732061" cy="1301415"/>
          </a:xfrm>
          <a:custGeom>
            <a:avLst/>
            <a:gdLst>
              <a:gd name="connsiteX0" fmla="*/ 0 w 1732061"/>
              <a:gd name="connsiteY0" fmla="*/ 130142 h 1301415"/>
              <a:gd name="connsiteX1" fmla="*/ 130142 w 1732061"/>
              <a:gd name="connsiteY1" fmla="*/ 0 h 1301415"/>
              <a:gd name="connsiteX2" fmla="*/ 650170 w 1732061"/>
              <a:gd name="connsiteY2" fmla="*/ 0 h 1301415"/>
              <a:gd name="connsiteX3" fmla="*/ 1111327 w 1732061"/>
              <a:gd name="connsiteY3" fmla="*/ 0 h 1301415"/>
              <a:gd name="connsiteX4" fmla="*/ 1601920 w 1732061"/>
              <a:gd name="connsiteY4" fmla="*/ 0 h 1301415"/>
              <a:gd name="connsiteX5" fmla="*/ 1732062 w 1732061"/>
              <a:gd name="connsiteY5" fmla="*/ 130142 h 1301415"/>
              <a:gd name="connsiteX6" fmla="*/ 1732061 w 1732061"/>
              <a:gd name="connsiteY6" fmla="*/ 1171274 h 1301415"/>
              <a:gd name="connsiteX7" fmla="*/ 1601919 w 1732061"/>
              <a:gd name="connsiteY7" fmla="*/ 1301416 h 1301415"/>
              <a:gd name="connsiteX8" fmla="*/ 1155480 w 1732061"/>
              <a:gd name="connsiteY8" fmla="*/ 1301416 h 1301415"/>
              <a:gd name="connsiteX9" fmla="*/ 709041 w 1732061"/>
              <a:gd name="connsiteY9" fmla="*/ 1301415 h 1301415"/>
              <a:gd name="connsiteX10" fmla="*/ 130142 w 1732061"/>
              <a:gd name="connsiteY10" fmla="*/ 1301415 h 1301415"/>
              <a:gd name="connsiteX11" fmla="*/ 0 w 1732061"/>
              <a:gd name="connsiteY11" fmla="*/ 1171273 h 1301415"/>
              <a:gd name="connsiteX12" fmla="*/ 0 w 1732061"/>
              <a:gd name="connsiteY12" fmla="*/ 671530 h 1301415"/>
              <a:gd name="connsiteX13" fmla="*/ 0 w 1732061"/>
              <a:gd name="connsiteY13" fmla="*/ 130142 h 1301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2061" h="1301415" fill="none" extrusionOk="0">
                <a:moveTo>
                  <a:pt x="0" y="130142"/>
                </a:moveTo>
                <a:cubicBezTo>
                  <a:pt x="5375" y="43239"/>
                  <a:pt x="39286" y="4301"/>
                  <a:pt x="130142" y="0"/>
                </a:cubicBezTo>
                <a:cubicBezTo>
                  <a:pt x="340970" y="-22371"/>
                  <a:pt x="506783" y="45538"/>
                  <a:pt x="650170" y="0"/>
                </a:cubicBezTo>
                <a:cubicBezTo>
                  <a:pt x="793557" y="-45538"/>
                  <a:pt x="1000119" y="9922"/>
                  <a:pt x="1111327" y="0"/>
                </a:cubicBezTo>
                <a:cubicBezTo>
                  <a:pt x="1222535" y="-9922"/>
                  <a:pt x="1452017" y="52827"/>
                  <a:pt x="1601920" y="0"/>
                </a:cubicBezTo>
                <a:cubicBezTo>
                  <a:pt x="1675873" y="-10108"/>
                  <a:pt x="1747728" y="47693"/>
                  <a:pt x="1732062" y="130142"/>
                </a:cubicBezTo>
                <a:cubicBezTo>
                  <a:pt x="1763558" y="464706"/>
                  <a:pt x="1653588" y="865226"/>
                  <a:pt x="1732061" y="1171274"/>
                </a:cubicBezTo>
                <a:cubicBezTo>
                  <a:pt x="1731729" y="1257226"/>
                  <a:pt x="1676363" y="1316357"/>
                  <a:pt x="1601919" y="1301416"/>
                </a:cubicBezTo>
                <a:cubicBezTo>
                  <a:pt x="1457738" y="1354736"/>
                  <a:pt x="1320866" y="1291386"/>
                  <a:pt x="1155480" y="1301416"/>
                </a:cubicBezTo>
                <a:cubicBezTo>
                  <a:pt x="990094" y="1311446"/>
                  <a:pt x="913714" y="1274626"/>
                  <a:pt x="709041" y="1301415"/>
                </a:cubicBezTo>
                <a:cubicBezTo>
                  <a:pt x="504368" y="1328204"/>
                  <a:pt x="388391" y="1293950"/>
                  <a:pt x="130142" y="1301415"/>
                </a:cubicBezTo>
                <a:cubicBezTo>
                  <a:pt x="46410" y="1309247"/>
                  <a:pt x="1494" y="1251615"/>
                  <a:pt x="0" y="1171273"/>
                </a:cubicBezTo>
                <a:cubicBezTo>
                  <a:pt x="-58227" y="926434"/>
                  <a:pt x="27509" y="835499"/>
                  <a:pt x="0" y="671530"/>
                </a:cubicBezTo>
                <a:cubicBezTo>
                  <a:pt x="-27509" y="507561"/>
                  <a:pt x="18605" y="340738"/>
                  <a:pt x="0" y="130142"/>
                </a:cubicBezTo>
                <a:close/>
              </a:path>
              <a:path w="1732061" h="1301415" stroke="0" extrusionOk="0">
                <a:moveTo>
                  <a:pt x="0" y="130142"/>
                </a:moveTo>
                <a:cubicBezTo>
                  <a:pt x="8888" y="50674"/>
                  <a:pt x="48207" y="1784"/>
                  <a:pt x="130142" y="0"/>
                </a:cubicBezTo>
                <a:cubicBezTo>
                  <a:pt x="307304" y="-31611"/>
                  <a:pt x="486699" y="28264"/>
                  <a:pt x="620735" y="0"/>
                </a:cubicBezTo>
                <a:cubicBezTo>
                  <a:pt x="754771" y="-28264"/>
                  <a:pt x="1024386" y="35746"/>
                  <a:pt x="1140763" y="0"/>
                </a:cubicBezTo>
                <a:cubicBezTo>
                  <a:pt x="1257140" y="-35746"/>
                  <a:pt x="1485743" y="14982"/>
                  <a:pt x="1601920" y="0"/>
                </a:cubicBezTo>
                <a:cubicBezTo>
                  <a:pt x="1682003" y="14967"/>
                  <a:pt x="1711737" y="52038"/>
                  <a:pt x="1732062" y="130142"/>
                </a:cubicBezTo>
                <a:cubicBezTo>
                  <a:pt x="1731108" y="576842"/>
                  <a:pt x="1746736" y="833152"/>
                  <a:pt x="1732061" y="1171274"/>
                </a:cubicBezTo>
                <a:cubicBezTo>
                  <a:pt x="1720611" y="1252880"/>
                  <a:pt x="1675284" y="1311132"/>
                  <a:pt x="1601919" y="1301416"/>
                </a:cubicBezTo>
                <a:cubicBezTo>
                  <a:pt x="1393059" y="1344052"/>
                  <a:pt x="1320883" y="1288244"/>
                  <a:pt x="1155480" y="1301416"/>
                </a:cubicBezTo>
                <a:cubicBezTo>
                  <a:pt x="990077" y="1314588"/>
                  <a:pt x="777320" y="1288687"/>
                  <a:pt x="650170" y="1301415"/>
                </a:cubicBezTo>
                <a:cubicBezTo>
                  <a:pt x="523020" y="1314143"/>
                  <a:pt x="346656" y="1297132"/>
                  <a:pt x="130142" y="1301415"/>
                </a:cubicBezTo>
                <a:cubicBezTo>
                  <a:pt x="72821" y="1301880"/>
                  <a:pt x="9567" y="1239476"/>
                  <a:pt x="0" y="1171273"/>
                </a:cubicBezTo>
                <a:cubicBezTo>
                  <a:pt x="-19017" y="982491"/>
                  <a:pt x="50921" y="897616"/>
                  <a:pt x="0" y="650708"/>
                </a:cubicBezTo>
                <a:cubicBezTo>
                  <a:pt x="-50921" y="403801"/>
                  <a:pt x="9501" y="289687"/>
                  <a:pt x="0" y="130142"/>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158368398">
                  <a:custGeom>
                    <a:avLst/>
                    <a:gdLst>
                      <a:gd name="connsiteX0" fmla="*/ 0 w 1732061"/>
                      <a:gd name="connsiteY0" fmla="*/ 130142 h 1301415"/>
                      <a:gd name="connsiteX1" fmla="*/ 130142 w 1732061"/>
                      <a:gd name="connsiteY1" fmla="*/ 0 h 1301415"/>
                      <a:gd name="connsiteX2" fmla="*/ 1601920 w 1732061"/>
                      <a:gd name="connsiteY2" fmla="*/ 0 h 1301415"/>
                      <a:gd name="connsiteX3" fmla="*/ 1732062 w 1732061"/>
                      <a:gd name="connsiteY3" fmla="*/ 130142 h 1301415"/>
                      <a:gd name="connsiteX4" fmla="*/ 1732061 w 1732061"/>
                      <a:gd name="connsiteY4" fmla="*/ 1171274 h 1301415"/>
                      <a:gd name="connsiteX5" fmla="*/ 1601919 w 1732061"/>
                      <a:gd name="connsiteY5" fmla="*/ 1301416 h 1301415"/>
                      <a:gd name="connsiteX6" fmla="*/ 130142 w 1732061"/>
                      <a:gd name="connsiteY6" fmla="*/ 1301415 h 1301415"/>
                      <a:gd name="connsiteX7" fmla="*/ 0 w 1732061"/>
                      <a:gd name="connsiteY7" fmla="*/ 1171273 h 1301415"/>
                      <a:gd name="connsiteX8" fmla="*/ 0 w 1732061"/>
                      <a:gd name="connsiteY8" fmla="*/ 130142 h 1301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301415">
                        <a:moveTo>
                          <a:pt x="0" y="130142"/>
                        </a:moveTo>
                        <a:cubicBezTo>
                          <a:pt x="0" y="58267"/>
                          <a:pt x="58267" y="0"/>
                          <a:pt x="130142" y="0"/>
                        </a:cubicBezTo>
                        <a:lnTo>
                          <a:pt x="1601920" y="0"/>
                        </a:lnTo>
                        <a:cubicBezTo>
                          <a:pt x="1673795" y="0"/>
                          <a:pt x="1732062" y="58267"/>
                          <a:pt x="1732062" y="130142"/>
                        </a:cubicBezTo>
                        <a:cubicBezTo>
                          <a:pt x="1732062" y="477186"/>
                          <a:pt x="1732061" y="824230"/>
                          <a:pt x="1732061" y="1171274"/>
                        </a:cubicBezTo>
                        <a:cubicBezTo>
                          <a:pt x="1732061" y="1243149"/>
                          <a:pt x="1673794" y="1301416"/>
                          <a:pt x="1601919" y="1301416"/>
                        </a:cubicBezTo>
                        <a:lnTo>
                          <a:pt x="130142" y="1301415"/>
                        </a:lnTo>
                        <a:cubicBezTo>
                          <a:pt x="58267" y="1301415"/>
                          <a:pt x="0" y="1243148"/>
                          <a:pt x="0" y="1171273"/>
                        </a:cubicBezTo>
                        <a:lnTo>
                          <a:pt x="0" y="130142"/>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9557" tIns="129557" rIns="129557" bIns="129557"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Marriage &amp; Civil Partnership</a:t>
            </a:r>
          </a:p>
        </p:txBody>
      </p:sp>
      <p:sp>
        <p:nvSpPr>
          <p:cNvPr id="21" name="Rectangle 20">
            <a:extLst>
              <a:ext uri="{FF2B5EF4-FFF2-40B4-BE49-F238E27FC236}">
                <a16:creationId xmlns:a16="http://schemas.microsoft.com/office/drawing/2014/main" id="{E4383027-18BB-3574-C21A-89A6C79F39C3}"/>
              </a:ext>
            </a:extLst>
          </p:cNvPr>
          <p:cNvSpPr/>
          <p:nvPr/>
        </p:nvSpPr>
        <p:spPr>
          <a:xfrm rot="16200000">
            <a:off x="2272517" y="3624806"/>
            <a:ext cx="1564205" cy="155885"/>
          </a:xfrm>
          <a:custGeom>
            <a:avLst/>
            <a:gdLst>
              <a:gd name="connsiteX0" fmla="*/ 0 w 1564205"/>
              <a:gd name="connsiteY0" fmla="*/ 0 h 155885"/>
              <a:gd name="connsiteX1" fmla="*/ 552686 w 1564205"/>
              <a:gd name="connsiteY1" fmla="*/ 0 h 155885"/>
              <a:gd name="connsiteX2" fmla="*/ 1089729 w 1564205"/>
              <a:gd name="connsiteY2" fmla="*/ 0 h 155885"/>
              <a:gd name="connsiteX3" fmla="*/ 1564205 w 1564205"/>
              <a:gd name="connsiteY3" fmla="*/ 0 h 155885"/>
              <a:gd name="connsiteX4" fmla="*/ 1564205 w 1564205"/>
              <a:gd name="connsiteY4" fmla="*/ 155885 h 155885"/>
              <a:gd name="connsiteX5" fmla="*/ 1011519 w 1564205"/>
              <a:gd name="connsiteY5" fmla="*/ 155885 h 155885"/>
              <a:gd name="connsiteX6" fmla="*/ 505760 w 1564205"/>
              <a:gd name="connsiteY6" fmla="*/ 155885 h 155885"/>
              <a:gd name="connsiteX7" fmla="*/ 0 w 1564205"/>
              <a:gd name="connsiteY7" fmla="*/ 155885 h 155885"/>
              <a:gd name="connsiteX8" fmla="*/ 0 w 1564205"/>
              <a:gd name="connsiteY8"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4205" h="155885" fill="none" extrusionOk="0">
                <a:moveTo>
                  <a:pt x="0" y="0"/>
                </a:moveTo>
                <a:cubicBezTo>
                  <a:pt x="169567" y="-15423"/>
                  <a:pt x="307666" y="4274"/>
                  <a:pt x="552686" y="0"/>
                </a:cubicBezTo>
                <a:cubicBezTo>
                  <a:pt x="797706" y="-4274"/>
                  <a:pt x="881296" y="48781"/>
                  <a:pt x="1089729" y="0"/>
                </a:cubicBezTo>
                <a:cubicBezTo>
                  <a:pt x="1298162" y="-48781"/>
                  <a:pt x="1459179" y="32688"/>
                  <a:pt x="1564205" y="0"/>
                </a:cubicBezTo>
                <a:cubicBezTo>
                  <a:pt x="1581216" y="55197"/>
                  <a:pt x="1547600" y="85385"/>
                  <a:pt x="1564205" y="155885"/>
                </a:cubicBezTo>
                <a:cubicBezTo>
                  <a:pt x="1379631" y="221744"/>
                  <a:pt x="1214157" y="128007"/>
                  <a:pt x="1011519" y="155885"/>
                </a:cubicBezTo>
                <a:cubicBezTo>
                  <a:pt x="808881" y="183763"/>
                  <a:pt x="728347" y="107934"/>
                  <a:pt x="505760" y="155885"/>
                </a:cubicBezTo>
                <a:cubicBezTo>
                  <a:pt x="283173" y="203836"/>
                  <a:pt x="205658" y="105159"/>
                  <a:pt x="0" y="155885"/>
                </a:cubicBezTo>
                <a:cubicBezTo>
                  <a:pt x="-4457" y="89110"/>
                  <a:pt x="932" y="51764"/>
                  <a:pt x="0" y="0"/>
                </a:cubicBezTo>
                <a:close/>
              </a:path>
              <a:path w="1564205" h="155885" stroke="0" extrusionOk="0">
                <a:moveTo>
                  <a:pt x="0" y="0"/>
                </a:moveTo>
                <a:cubicBezTo>
                  <a:pt x="201010" y="-55185"/>
                  <a:pt x="337520" y="16332"/>
                  <a:pt x="490118" y="0"/>
                </a:cubicBezTo>
                <a:cubicBezTo>
                  <a:pt x="642716" y="-16332"/>
                  <a:pt x="860932" y="39309"/>
                  <a:pt x="980235" y="0"/>
                </a:cubicBezTo>
                <a:cubicBezTo>
                  <a:pt x="1099538" y="-39309"/>
                  <a:pt x="1426648" y="27609"/>
                  <a:pt x="1564205" y="0"/>
                </a:cubicBezTo>
                <a:cubicBezTo>
                  <a:pt x="1579605" y="37720"/>
                  <a:pt x="1561592" y="105582"/>
                  <a:pt x="1564205" y="155885"/>
                </a:cubicBezTo>
                <a:cubicBezTo>
                  <a:pt x="1463766" y="208549"/>
                  <a:pt x="1223426" y="99197"/>
                  <a:pt x="1074087" y="155885"/>
                </a:cubicBezTo>
                <a:cubicBezTo>
                  <a:pt x="924748" y="212573"/>
                  <a:pt x="789071" y="152882"/>
                  <a:pt x="583970" y="155885"/>
                </a:cubicBezTo>
                <a:cubicBezTo>
                  <a:pt x="378869" y="158888"/>
                  <a:pt x="152466" y="122503"/>
                  <a:pt x="0" y="155885"/>
                </a:cubicBezTo>
                <a:cubicBezTo>
                  <a:pt x="-3259" y="122892"/>
                  <a:pt x="6186" y="70536"/>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3150258532">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CC98B67C-DC97-E452-074F-FD2B9038B582}"/>
              </a:ext>
            </a:extLst>
          </p:cNvPr>
          <p:cNvSpPr/>
          <p:nvPr/>
        </p:nvSpPr>
        <p:spPr>
          <a:xfrm>
            <a:off x="2703558" y="4079974"/>
            <a:ext cx="1732061" cy="1349469"/>
          </a:xfrm>
          <a:custGeom>
            <a:avLst/>
            <a:gdLst>
              <a:gd name="connsiteX0" fmla="*/ 0 w 1732061"/>
              <a:gd name="connsiteY0" fmla="*/ 134947 h 1349469"/>
              <a:gd name="connsiteX1" fmla="*/ 134947 w 1732061"/>
              <a:gd name="connsiteY1" fmla="*/ 0 h 1349469"/>
              <a:gd name="connsiteX2" fmla="*/ 578471 w 1732061"/>
              <a:gd name="connsiteY2" fmla="*/ 0 h 1349469"/>
              <a:gd name="connsiteX3" fmla="*/ 1021995 w 1732061"/>
              <a:gd name="connsiteY3" fmla="*/ 0 h 1349469"/>
              <a:gd name="connsiteX4" fmla="*/ 1597114 w 1732061"/>
              <a:gd name="connsiteY4" fmla="*/ 0 h 1349469"/>
              <a:gd name="connsiteX5" fmla="*/ 1732061 w 1732061"/>
              <a:gd name="connsiteY5" fmla="*/ 134947 h 1349469"/>
              <a:gd name="connsiteX6" fmla="*/ 1732061 w 1732061"/>
              <a:gd name="connsiteY6" fmla="*/ 663939 h 1349469"/>
              <a:gd name="connsiteX7" fmla="*/ 1732061 w 1732061"/>
              <a:gd name="connsiteY7" fmla="*/ 1214522 h 1349469"/>
              <a:gd name="connsiteX8" fmla="*/ 1597114 w 1732061"/>
              <a:gd name="connsiteY8" fmla="*/ 1349469 h 1349469"/>
              <a:gd name="connsiteX9" fmla="*/ 1095103 w 1732061"/>
              <a:gd name="connsiteY9" fmla="*/ 1349469 h 1349469"/>
              <a:gd name="connsiteX10" fmla="*/ 651579 w 1732061"/>
              <a:gd name="connsiteY10" fmla="*/ 1349469 h 1349469"/>
              <a:gd name="connsiteX11" fmla="*/ 134947 w 1732061"/>
              <a:gd name="connsiteY11" fmla="*/ 1349469 h 1349469"/>
              <a:gd name="connsiteX12" fmla="*/ 0 w 1732061"/>
              <a:gd name="connsiteY12" fmla="*/ 1214522 h 1349469"/>
              <a:gd name="connsiteX13" fmla="*/ 0 w 1732061"/>
              <a:gd name="connsiteY13" fmla="*/ 674735 h 1349469"/>
              <a:gd name="connsiteX14" fmla="*/ 0 w 1732061"/>
              <a:gd name="connsiteY14" fmla="*/ 134947 h 1349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2061" h="1349469" fill="none" extrusionOk="0">
                <a:moveTo>
                  <a:pt x="0" y="134947"/>
                </a:moveTo>
                <a:cubicBezTo>
                  <a:pt x="4739" y="68544"/>
                  <a:pt x="64648" y="-20737"/>
                  <a:pt x="134947" y="0"/>
                </a:cubicBezTo>
                <a:cubicBezTo>
                  <a:pt x="235975" y="-5036"/>
                  <a:pt x="393545" y="30439"/>
                  <a:pt x="578471" y="0"/>
                </a:cubicBezTo>
                <a:cubicBezTo>
                  <a:pt x="763397" y="-30439"/>
                  <a:pt x="889341" y="12688"/>
                  <a:pt x="1021995" y="0"/>
                </a:cubicBezTo>
                <a:cubicBezTo>
                  <a:pt x="1154649" y="-12688"/>
                  <a:pt x="1456807" y="26865"/>
                  <a:pt x="1597114" y="0"/>
                </a:cubicBezTo>
                <a:cubicBezTo>
                  <a:pt x="1671401" y="-2340"/>
                  <a:pt x="1742312" y="64363"/>
                  <a:pt x="1732061" y="134947"/>
                </a:cubicBezTo>
                <a:cubicBezTo>
                  <a:pt x="1758652" y="328000"/>
                  <a:pt x="1700106" y="490843"/>
                  <a:pt x="1732061" y="663939"/>
                </a:cubicBezTo>
                <a:cubicBezTo>
                  <a:pt x="1764016" y="837035"/>
                  <a:pt x="1715232" y="1059359"/>
                  <a:pt x="1732061" y="1214522"/>
                </a:cubicBezTo>
                <a:cubicBezTo>
                  <a:pt x="1741434" y="1293580"/>
                  <a:pt x="1666738" y="1336324"/>
                  <a:pt x="1597114" y="1349469"/>
                </a:cubicBezTo>
                <a:cubicBezTo>
                  <a:pt x="1444687" y="1367560"/>
                  <a:pt x="1343679" y="1319350"/>
                  <a:pt x="1095103" y="1349469"/>
                </a:cubicBezTo>
                <a:cubicBezTo>
                  <a:pt x="846527" y="1379588"/>
                  <a:pt x="760361" y="1328887"/>
                  <a:pt x="651579" y="1349469"/>
                </a:cubicBezTo>
                <a:cubicBezTo>
                  <a:pt x="542797" y="1370051"/>
                  <a:pt x="384677" y="1326576"/>
                  <a:pt x="134947" y="1349469"/>
                </a:cubicBezTo>
                <a:cubicBezTo>
                  <a:pt x="44940" y="1360880"/>
                  <a:pt x="-3879" y="1306138"/>
                  <a:pt x="0" y="1214522"/>
                </a:cubicBezTo>
                <a:cubicBezTo>
                  <a:pt x="-21226" y="1078700"/>
                  <a:pt x="1653" y="916098"/>
                  <a:pt x="0" y="674735"/>
                </a:cubicBezTo>
                <a:cubicBezTo>
                  <a:pt x="-1653" y="433372"/>
                  <a:pt x="13971" y="282171"/>
                  <a:pt x="0" y="134947"/>
                </a:cubicBezTo>
                <a:close/>
              </a:path>
              <a:path w="1732061" h="1349469" stroke="0" extrusionOk="0">
                <a:moveTo>
                  <a:pt x="0" y="134947"/>
                </a:moveTo>
                <a:cubicBezTo>
                  <a:pt x="-14687" y="57468"/>
                  <a:pt x="67176" y="-1956"/>
                  <a:pt x="134947" y="0"/>
                </a:cubicBezTo>
                <a:cubicBezTo>
                  <a:pt x="339974" y="-46001"/>
                  <a:pt x="476531" y="2145"/>
                  <a:pt x="607714" y="0"/>
                </a:cubicBezTo>
                <a:cubicBezTo>
                  <a:pt x="738897" y="-2145"/>
                  <a:pt x="889549" y="24224"/>
                  <a:pt x="1095103" y="0"/>
                </a:cubicBezTo>
                <a:cubicBezTo>
                  <a:pt x="1300657" y="-24224"/>
                  <a:pt x="1346741" y="36762"/>
                  <a:pt x="1597114" y="0"/>
                </a:cubicBezTo>
                <a:cubicBezTo>
                  <a:pt x="1672911" y="19566"/>
                  <a:pt x="1750491" y="65693"/>
                  <a:pt x="1732061" y="134947"/>
                </a:cubicBezTo>
                <a:cubicBezTo>
                  <a:pt x="1756862" y="328024"/>
                  <a:pt x="1694155" y="486083"/>
                  <a:pt x="1732061" y="653143"/>
                </a:cubicBezTo>
                <a:cubicBezTo>
                  <a:pt x="1769967" y="820203"/>
                  <a:pt x="1689008" y="1013477"/>
                  <a:pt x="1732061" y="1214522"/>
                </a:cubicBezTo>
                <a:cubicBezTo>
                  <a:pt x="1715294" y="1291465"/>
                  <a:pt x="1664549" y="1341910"/>
                  <a:pt x="1597114" y="1349469"/>
                </a:cubicBezTo>
                <a:cubicBezTo>
                  <a:pt x="1368256" y="1351968"/>
                  <a:pt x="1276003" y="1334869"/>
                  <a:pt x="1109725" y="1349469"/>
                </a:cubicBezTo>
                <a:cubicBezTo>
                  <a:pt x="943447" y="1364069"/>
                  <a:pt x="812660" y="1328331"/>
                  <a:pt x="666201" y="1349469"/>
                </a:cubicBezTo>
                <a:cubicBezTo>
                  <a:pt x="519742" y="1370607"/>
                  <a:pt x="363932" y="1297777"/>
                  <a:pt x="134947" y="1349469"/>
                </a:cubicBezTo>
                <a:cubicBezTo>
                  <a:pt x="52532" y="1333491"/>
                  <a:pt x="1504" y="1290176"/>
                  <a:pt x="0" y="1214522"/>
                </a:cubicBezTo>
                <a:cubicBezTo>
                  <a:pt x="-27555" y="972308"/>
                  <a:pt x="3103" y="828705"/>
                  <a:pt x="0" y="663939"/>
                </a:cubicBezTo>
                <a:cubicBezTo>
                  <a:pt x="-3103" y="499173"/>
                  <a:pt x="19811" y="366681"/>
                  <a:pt x="0" y="13494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2909770881">
                  <a:custGeom>
                    <a:avLst/>
                    <a:gdLst>
                      <a:gd name="connsiteX0" fmla="*/ 0 w 1732061"/>
                      <a:gd name="connsiteY0" fmla="*/ 134947 h 1349469"/>
                      <a:gd name="connsiteX1" fmla="*/ 134947 w 1732061"/>
                      <a:gd name="connsiteY1" fmla="*/ 0 h 1349469"/>
                      <a:gd name="connsiteX2" fmla="*/ 1597114 w 1732061"/>
                      <a:gd name="connsiteY2" fmla="*/ 0 h 1349469"/>
                      <a:gd name="connsiteX3" fmla="*/ 1732061 w 1732061"/>
                      <a:gd name="connsiteY3" fmla="*/ 134947 h 1349469"/>
                      <a:gd name="connsiteX4" fmla="*/ 1732061 w 1732061"/>
                      <a:gd name="connsiteY4" fmla="*/ 1214522 h 1349469"/>
                      <a:gd name="connsiteX5" fmla="*/ 1597114 w 1732061"/>
                      <a:gd name="connsiteY5" fmla="*/ 1349469 h 1349469"/>
                      <a:gd name="connsiteX6" fmla="*/ 134947 w 1732061"/>
                      <a:gd name="connsiteY6" fmla="*/ 1349469 h 1349469"/>
                      <a:gd name="connsiteX7" fmla="*/ 0 w 1732061"/>
                      <a:gd name="connsiteY7" fmla="*/ 1214522 h 1349469"/>
                      <a:gd name="connsiteX8" fmla="*/ 0 w 1732061"/>
                      <a:gd name="connsiteY8" fmla="*/ 134947 h 1349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349469">
                        <a:moveTo>
                          <a:pt x="0" y="134947"/>
                        </a:moveTo>
                        <a:cubicBezTo>
                          <a:pt x="0" y="60418"/>
                          <a:pt x="60418" y="0"/>
                          <a:pt x="134947" y="0"/>
                        </a:cubicBezTo>
                        <a:lnTo>
                          <a:pt x="1597114" y="0"/>
                        </a:lnTo>
                        <a:cubicBezTo>
                          <a:pt x="1671643" y="0"/>
                          <a:pt x="1732061" y="60418"/>
                          <a:pt x="1732061" y="134947"/>
                        </a:cubicBezTo>
                        <a:lnTo>
                          <a:pt x="1732061" y="1214522"/>
                        </a:lnTo>
                        <a:cubicBezTo>
                          <a:pt x="1732061" y="1289051"/>
                          <a:pt x="1671643" y="1349469"/>
                          <a:pt x="1597114" y="1349469"/>
                        </a:cubicBezTo>
                        <a:lnTo>
                          <a:pt x="134947" y="1349469"/>
                        </a:lnTo>
                        <a:cubicBezTo>
                          <a:pt x="60418" y="1349469"/>
                          <a:pt x="0" y="1289051"/>
                          <a:pt x="0" y="1214522"/>
                        </a:cubicBezTo>
                        <a:lnTo>
                          <a:pt x="0" y="134947"/>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0965" tIns="130965" rIns="130965" bIns="130965"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Pregnancy &amp; Maternity</a:t>
            </a:r>
          </a:p>
        </p:txBody>
      </p:sp>
      <p:sp>
        <p:nvSpPr>
          <p:cNvPr id="23" name="Rectangle 22">
            <a:extLst>
              <a:ext uri="{FF2B5EF4-FFF2-40B4-BE49-F238E27FC236}">
                <a16:creationId xmlns:a16="http://schemas.microsoft.com/office/drawing/2014/main" id="{FFBD0780-6710-03B9-DA97-64ED35E3D548}"/>
              </a:ext>
            </a:extLst>
          </p:cNvPr>
          <p:cNvSpPr/>
          <p:nvPr/>
        </p:nvSpPr>
        <p:spPr>
          <a:xfrm rot="16200000">
            <a:off x="2287811" y="2064417"/>
            <a:ext cx="1533615" cy="155885"/>
          </a:xfrm>
          <a:custGeom>
            <a:avLst/>
            <a:gdLst>
              <a:gd name="connsiteX0" fmla="*/ 0 w 1533615"/>
              <a:gd name="connsiteY0" fmla="*/ 0 h 155885"/>
              <a:gd name="connsiteX1" fmla="*/ 465197 w 1533615"/>
              <a:gd name="connsiteY1" fmla="*/ 0 h 155885"/>
              <a:gd name="connsiteX2" fmla="*/ 945729 w 1533615"/>
              <a:gd name="connsiteY2" fmla="*/ 0 h 155885"/>
              <a:gd name="connsiteX3" fmla="*/ 1533615 w 1533615"/>
              <a:gd name="connsiteY3" fmla="*/ 0 h 155885"/>
              <a:gd name="connsiteX4" fmla="*/ 1533615 w 1533615"/>
              <a:gd name="connsiteY4" fmla="*/ 155885 h 155885"/>
              <a:gd name="connsiteX5" fmla="*/ 991738 w 1533615"/>
              <a:gd name="connsiteY5" fmla="*/ 155885 h 155885"/>
              <a:gd name="connsiteX6" fmla="*/ 480533 w 1533615"/>
              <a:gd name="connsiteY6" fmla="*/ 155885 h 155885"/>
              <a:gd name="connsiteX7" fmla="*/ 0 w 1533615"/>
              <a:gd name="connsiteY7" fmla="*/ 155885 h 155885"/>
              <a:gd name="connsiteX8" fmla="*/ 0 w 1533615"/>
              <a:gd name="connsiteY8"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3615" h="155885" fill="none" extrusionOk="0">
                <a:moveTo>
                  <a:pt x="0" y="0"/>
                </a:moveTo>
                <a:cubicBezTo>
                  <a:pt x="140895" y="-52676"/>
                  <a:pt x="265512" y="20858"/>
                  <a:pt x="465197" y="0"/>
                </a:cubicBezTo>
                <a:cubicBezTo>
                  <a:pt x="664882" y="-20858"/>
                  <a:pt x="803482" y="18008"/>
                  <a:pt x="945729" y="0"/>
                </a:cubicBezTo>
                <a:cubicBezTo>
                  <a:pt x="1087976" y="-18008"/>
                  <a:pt x="1326350" y="25299"/>
                  <a:pt x="1533615" y="0"/>
                </a:cubicBezTo>
                <a:cubicBezTo>
                  <a:pt x="1544787" y="63880"/>
                  <a:pt x="1530407" y="116099"/>
                  <a:pt x="1533615" y="155885"/>
                </a:cubicBezTo>
                <a:cubicBezTo>
                  <a:pt x="1413488" y="202462"/>
                  <a:pt x="1108075" y="92115"/>
                  <a:pt x="991738" y="155885"/>
                </a:cubicBezTo>
                <a:cubicBezTo>
                  <a:pt x="875401" y="219655"/>
                  <a:pt x="616142" y="124174"/>
                  <a:pt x="480533" y="155885"/>
                </a:cubicBezTo>
                <a:cubicBezTo>
                  <a:pt x="344924" y="187596"/>
                  <a:pt x="187196" y="103070"/>
                  <a:pt x="0" y="155885"/>
                </a:cubicBezTo>
                <a:cubicBezTo>
                  <a:pt x="-11547" y="123194"/>
                  <a:pt x="15469" y="45910"/>
                  <a:pt x="0" y="0"/>
                </a:cubicBezTo>
                <a:close/>
              </a:path>
              <a:path w="1533615" h="155885" stroke="0" extrusionOk="0">
                <a:moveTo>
                  <a:pt x="0" y="0"/>
                </a:moveTo>
                <a:cubicBezTo>
                  <a:pt x="110600" y="-48103"/>
                  <a:pt x="367252" y="16891"/>
                  <a:pt x="526541" y="0"/>
                </a:cubicBezTo>
                <a:cubicBezTo>
                  <a:pt x="685830" y="-16891"/>
                  <a:pt x="894069" y="6978"/>
                  <a:pt x="1007074" y="0"/>
                </a:cubicBezTo>
                <a:cubicBezTo>
                  <a:pt x="1120079" y="-6978"/>
                  <a:pt x="1413805" y="56484"/>
                  <a:pt x="1533615" y="0"/>
                </a:cubicBezTo>
                <a:cubicBezTo>
                  <a:pt x="1544155" y="58202"/>
                  <a:pt x="1516210" y="105059"/>
                  <a:pt x="1533615" y="155885"/>
                </a:cubicBezTo>
                <a:cubicBezTo>
                  <a:pt x="1344819" y="190351"/>
                  <a:pt x="1180138" y="134228"/>
                  <a:pt x="1068418" y="155885"/>
                </a:cubicBezTo>
                <a:cubicBezTo>
                  <a:pt x="956698" y="177542"/>
                  <a:pt x="635725" y="151058"/>
                  <a:pt x="526541" y="155885"/>
                </a:cubicBezTo>
                <a:cubicBezTo>
                  <a:pt x="417357" y="160712"/>
                  <a:pt x="150003" y="105265"/>
                  <a:pt x="0" y="155885"/>
                </a:cubicBezTo>
                <a:cubicBezTo>
                  <a:pt x="-16835" y="114609"/>
                  <a:pt x="1799" y="59627"/>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1850483102">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4" name="Freeform: Shape 23">
            <a:extLst>
              <a:ext uri="{FF2B5EF4-FFF2-40B4-BE49-F238E27FC236}">
                <a16:creationId xmlns:a16="http://schemas.microsoft.com/office/drawing/2014/main" id="{A7832154-5420-1A43-AF71-46D56EDB7627}"/>
              </a:ext>
            </a:extLst>
          </p:cNvPr>
          <p:cNvSpPr/>
          <p:nvPr/>
        </p:nvSpPr>
        <p:spPr>
          <a:xfrm>
            <a:off x="2703558" y="2537289"/>
            <a:ext cx="1732061" cy="1282875"/>
          </a:xfrm>
          <a:custGeom>
            <a:avLst/>
            <a:gdLst>
              <a:gd name="connsiteX0" fmla="*/ 0 w 1732061"/>
              <a:gd name="connsiteY0" fmla="*/ 128288 h 1282875"/>
              <a:gd name="connsiteX1" fmla="*/ 128288 w 1732061"/>
              <a:gd name="connsiteY1" fmla="*/ 0 h 1282875"/>
              <a:gd name="connsiteX2" fmla="*/ 634872 w 1732061"/>
              <a:gd name="connsiteY2" fmla="*/ 0 h 1282875"/>
              <a:gd name="connsiteX3" fmla="*/ 1141455 w 1732061"/>
              <a:gd name="connsiteY3" fmla="*/ 0 h 1282875"/>
              <a:gd name="connsiteX4" fmla="*/ 1603774 w 1732061"/>
              <a:gd name="connsiteY4" fmla="*/ 0 h 1282875"/>
              <a:gd name="connsiteX5" fmla="*/ 1732062 w 1732061"/>
              <a:gd name="connsiteY5" fmla="*/ 128288 h 1282875"/>
              <a:gd name="connsiteX6" fmla="*/ 1732061 w 1732061"/>
              <a:gd name="connsiteY6" fmla="*/ 1154588 h 1282875"/>
              <a:gd name="connsiteX7" fmla="*/ 1603773 w 1732061"/>
              <a:gd name="connsiteY7" fmla="*/ 1282876 h 1282875"/>
              <a:gd name="connsiteX8" fmla="*/ 1111945 w 1732061"/>
              <a:gd name="connsiteY8" fmla="*/ 1282876 h 1282875"/>
              <a:gd name="connsiteX9" fmla="*/ 620116 w 1732061"/>
              <a:gd name="connsiteY9" fmla="*/ 1282875 h 1282875"/>
              <a:gd name="connsiteX10" fmla="*/ 128288 w 1732061"/>
              <a:gd name="connsiteY10" fmla="*/ 1282875 h 1282875"/>
              <a:gd name="connsiteX11" fmla="*/ 0 w 1732061"/>
              <a:gd name="connsiteY11" fmla="*/ 1154587 h 1282875"/>
              <a:gd name="connsiteX12" fmla="*/ 0 w 1732061"/>
              <a:gd name="connsiteY12" fmla="*/ 620912 h 1282875"/>
              <a:gd name="connsiteX13" fmla="*/ 0 w 1732061"/>
              <a:gd name="connsiteY13" fmla="*/ 128288 h 128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2061" h="1282875" fill="none" extrusionOk="0">
                <a:moveTo>
                  <a:pt x="0" y="128288"/>
                </a:moveTo>
                <a:cubicBezTo>
                  <a:pt x="-447" y="51964"/>
                  <a:pt x="59165" y="-3313"/>
                  <a:pt x="128288" y="0"/>
                </a:cubicBezTo>
                <a:cubicBezTo>
                  <a:pt x="321541" y="-25010"/>
                  <a:pt x="516891" y="47119"/>
                  <a:pt x="634872" y="0"/>
                </a:cubicBezTo>
                <a:cubicBezTo>
                  <a:pt x="752853" y="-47119"/>
                  <a:pt x="952510" y="55658"/>
                  <a:pt x="1141455" y="0"/>
                </a:cubicBezTo>
                <a:cubicBezTo>
                  <a:pt x="1330400" y="-55658"/>
                  <a:pt x="1455740" y="33190"/>
                  <a:pt x="1603774" y="0"/>
                </a:cubicBezTo>
                <a:cubicBezTo>
                  <a:pt x="1658451" y="-2259"/>
                  <a:pt x="1722765" y="58053"/>
                  <a:pt x="1732062" y="128288"/>
                </a:cubicBezTo>
                <a:cubicBezTo>
                  <a:pt x="1641049" y="456212"/>
                  <a:pt x="1742579" y="817242"/>
                  <a:pt x="1732061" y="1154588"/>
                </a:cubicBezTo>
                <a:cubicBezTo>
                  <a:pt x="1733989" y="1221743"/>
                  <a:pt x="1660635" y="1285050"/>
                  <a:pt x="1603773" y="1282876"/>
                </a:cubicBezTo>
                <a:cubicBezTo>
                  <a:pt x="1482309" y="1298950"/>
                  <a:pt x="1335704" y="1228444"/>
                  <a:pt x="1111945" y="1282876"/>
                </a:cubicBezTo>
                <a:cubicBezTo>
                  <a:pt x="888186" y="1337308"/>
                  <a:pt x="740428" y="1272727"/>
                  <a:pt x="620116" y="1282875"/>
                </a:cubicBezTo>
                <a:cubicBezTo>
                  <a:pt x="499804" y="1293023"/>
                  <a:pt x="333773" y="1254201"/>
                  <a:pt x="128288" y="1282875"/>
                </a:cubicBezTo>
                <a:cubicBezTo>
                  <a:pt x="58000" y="1284989"/>
                  <a:pt x="13653" y="1210134"/>
                  <a:pt x="0" y="1154587"/>
                </a:cubicBezTo>
                <a:cubicBezTo>
                  <a:pt x="-40060" y="936115"/>
                  <a:pt x="29357" y="759572"/>
                  <a:pt x="0" y="620912"/>
                </a:cubicBezTo>
                <a:cubicBezTo>
                  <a:pt x="-29357" y="482252"/>
                  <a:pt x="20195" y="270819"/>
                  <a:pt x="0" y="128288"/>
                </a:cubicBezTo>
                <a:close/>
              </a:path>
              <a:path w="1732061" h="1282875" stroke="0" extrusionOk="0">
                <a:moveTo>
                  <a:pt x="0" y="128288"/>
                </a:moveTo>
                <a:cubicBezTo>
                  <a:pt x="19721" y="59274"/>
                  <a:pt x="60719" y="-670"/>
                  <a:pt x="128288" y="0"/>
                </a:cubicBezTo>
                <a:cubicBezTo>
                  <a:pt x="300415" y="-10734"/>
                  <a:pt x="450341" y="43420"/>
                  <a:pt x="590607" y="0"/>
                </a:cubicBezTo>
                <a:cubicBezTo>
                  <a:pt x="730873" y="-43420"/>
                  <a:pt x="823060" y="25879"/>
                  <a:pt x="1052926" y="0"/>
                </a:cubicBezTo>
                <a:cubicBezTo>
                  <a:pt x="1282792" y="-25879"/>
                  <a:pt x="1465711" y="49067"/>
                  <a:pt x="1603774" y="0"/>
                </a:cubicBezTo>
                <a:cubicBezTo>
                  <a:pt x="1674141" y="2045"/>
                  <a:pt x="1722958" y="59902"/>
                  <a:pt x="1732062" y="128288"/>
                </a:cubicBezTo>
                <a:cubicBezTo>
                  <a:pt x="1705150" y="447461"/>
                  <a:pt x="1744677" y="833970"/>
                  <a:pt x="1732061" y="1154588"/>
                </a:cubicBezTo>
                <a:cubicBezTo>
                  <a:pt x="1729526" y="1206317"/>
                  <a:pt x="1683198" y="1293232"/>
                  <a:pt x="1603773" y="1282876"/>
                </a:cubicBezTo>
                <a:cubicBezTo>
                  <a:pt x="1400837" y="1312066"/>
                  <a:pt x="1342500" y="1228913"/>
                  <a:pt x="1141454" y="1282876"/>
                </a:cubicBezTo>
                <a:cubicBezTo>
                  <a:pt x="940408" y="1336838"/>
                  <a:pt x="841646" y="1242979"/>
                  <a:pt x="693891" y="1282875"/>
                </a:cubicBezTo>
                <a:cubicBezTo>
                  <a:pt x="546136" y="1322771"/>
                  <a:pt x="362771" y="1227468"/>
                  <a:pt x="128288" y="1282875"/>
                </a:cubicBezTo>
                <a:cubicBezTo>
                  <a:pt x="47382" y="1289329"/>
                  <a:pt x="-10348" y="1214098"/>
                  <a:pt x="0" y="1154587"/>
                </a:cubicBezTo>
                <a:cubicBezTo>
                  <a:pt x="-51920" y="983951"/>
                  <a:pt x="58421" y="748719"/>
                  <a:pt x="0" y="641438"/>
                </a:cubicBezTo>
                <a:cubicBezTo>
                  <a:pt x="-58421" y="534157"/>
                  <a:pt x="1759" y="380606"/>
                  <a:pt x="0" y="128288"/>
                </a:cubicBezTo>
                <a:close/>
              </a:path>
            </a:pathLst>
          </a:custGeom>
          <a:solidFill>
            <a:schemeClr val="accent2">
              <a:lumMod val="60000"/>
              <a:lumOff val="40000"/>
            </a:schemeClr>
          </a:solidFill>
          <a:ln w="22225">
            <a:solidFill>
              <a:schemeClr val="accent2">
                <a:lumMod val="50000"/>
              </a:schemeClr>
            </a:solidFill>
            <a:prstDash val="solid"/>
            <a:extLst>
              <a:ext uri="{C807C97D-BFC1-408E-A445-0C87EB9F89A2}">
                <ask:lineSketchStyleProps xmlns:ask="http://schemas.microsoft.com/office/drawing/2018/sketchyshapes" sd="1627514071">
                  <a:custGeom>
                    <a:avLst/>
                    <a:gdLst>
                      <a:gd name="connsiteX0" fmla="*/ 0 w 1732061"/>
                      <a:gd name="connsiteY0" fmla="*/ 128288 h 1282875"/>
                      <a:gd name="connsiteX1" fmla="*/ 128288 w 1732061"/>
                      <a:gd name="connsiteY1" fmla="*/ 0 h 1282875"/>
                      <a:gd name="connsiteX2" fmla="*/ 1603774 w 1732061"/>
                      <a:gd name="connsiteY2" fmla="*/ 0 h 1282875"/>
                      <a:gd name="connsiteX3" fmla="*/ 1732062 w 1732061"/>
                      <a:gd name="connsiteY3" fmla="*/ 128288 h 1282875"/>
                      <a:gd name="connsiteX4" fmla="*/ 1732061 w 1732061"/>
                      <a:gd name="connsiteY4" fmla="*/ 1154588 h 1282875"/>
                      <a:gd name="connsiteX5" fmla="*/ 1603773 w 1732061"/>
                      <a:gd name="connsiteY5" fmla="*/ 1282876 h 1282875"/>
                      <a:gd name="connsiteX6" fmla="*/ 128288 w 1732061"/>
                      <a:gd name="connsiteY6" fmla="*/ 1282875 h 1282875"/>
                      <a:gd name="connsiteX7" fmla="*/ 0 w 1732061"/>
                      <a:gd name="connsiteY7" fmla="*/ 1154587 h 1282875"/>
                      <a:gd name="connsiteX8" fmla="*/ 0 w 1732061"/>
                      <a:gd name="connsiteY8" fmla="*/ 128288 h 128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282875">
                        <a:moveTo>
                          <a:pt x="0" y="128288"/>
                        </a:moveTo>
                        <a:cubicBezTo>
                          <a:pt x="0" y="57436"/>
                          <a:pt x="57436" y="0"/>
                          <a:pt x="128288" y="0"/>
                        </a:cubicBezTo>
                        <a:lnTo>
                          <a:pt x="1603774" y="0"/>
                        </a:lnTo>
                        <a:cubicBezTo>
                          <a:pt x="1674626" y="0"/>
                          <a:pt x="1732062" y="57436"/>
                          <a:pt x="1732062" y="128288"/>
                        </a:cubicBezTo>
                        <a:cubicBezTo>
                          <a:pt x="1732062" y="470388"/>
                          <a:pt x="1732061" y="812488"/>
                          <a:pt x="1732061" y="1154588"/>
                        </a:cubicBezTo>
                        <a:cubicBezTo>
                          <a:pt x="1732061" y="1225440"/>
                          <a:pt x="1674625" y="1282876"/>
                          <a:pt x="1603773" y="1282876"/>
                        </a:cubicBezTo>
                        <a:lnTo>
                          <a:pt x="128288" y="1282875"/>
                        </a:lnTo>
                        <a:cubicBezTo>
                          <a:pt x="57436" y="1282875"/>
                          <a:pt x="0" y="1225439"/>
                          <a:pt x="0" y="1154587"/>
                        </a:cubicBezTo>
                        <a:lnTo>
                          <a:pt x="0" y="128288"/>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9014" tIns="129014" rIns="129014" bIns="129014" numCol="1" spcCol="1270" anchor="ctr" anchorCtr="0">
            <a:noAutofit/>
          </a:bodyPr>
          <a:lstStyle/>
          <a:p>
            <a:pPr marL="0" lvl="0" indent="0" algn="ctr" defTabSz="1066800">
              <a:lnSpc>
                <a:spcPct val="90000"/>
              </a:lnSpc>
              <a:spcBef>
                <a:spcPct val="0"/>
              </a:spcBef>
              <a:spcAft>
                <a:spcPct val="35000"/>
              </a:spcAft>
              <a:buNone/>
            </a:pPr>
            <a:r>
              <a:rPr lang="en-GB" sz="2400" i="1" u="none" kern="1200" dirty="0">
                <a:solidFill>
                  <a:schemeClr val="tx1"/>
                </a:solidFill>
              </a:rPr>
              <a:t>Race</a:t>
            </a:r>
          </a:p>
        </p:txBody>
      </p:sp>
      <p:sp>
        <p:nvSpPr>
          <p:cNvPr id="25" name="Rectangle 24">
            <a:extLst>
              <a:ext uri="{FF2B5EF4-FFF2-40B4-BE49-F238E27FC236}">
                <a16:creationId xmlns:a16="http://schemas.microsoft.com/office/drawing/2014/main" id="{17C323CB-9C6D-4443-07EA-58231245A2D2}"/>
              </a:ext>
            </a:extLst>
          </p:cNvPr>
          <p:cNvSpPr/>
          <p:nvPr/>
        </p:nvSpPr>
        <p:spPr>
          <a:xfrm rot="21599140">
            <a:off x="3054619" y="1285777"/>
            <a:ext cx="2476649" cy="155885"/>
          </a:xfrm>
          <a:custGeom>
            <a:avLst/>
            <a:gdLst>
              <a:gd name="connsiteX0" fmla="*/ 0 w 2476649"/>
              <a:gd name="connsiteY0" fmla="*/ 0 h 155885"/>
              <a:gd name="connsiteX1" fmla="*/ 470563 w 2476649"/>
              <a:gd name="connsiteY1" fmla="*/ 0 h 155885"/>
              <a:gd name="connsiteX2" fmla="*/ 916360 w 2476649"/>
              <a:gd name="connsiteY2" fmla="*/ 0 h 155885"/>
              <a:gd name="connsiteX3" fmla="*/ 1436456 w 2476649"/>
              <a:gd name="connsiteY3" fmla="*/ 0 h 155885"/>
              <a:gd name="connsiteX4" fmla="*/ 1882253 w 2476649"/>
              <a:gd name="connsiteY4" fmla="*/ 0 h 155885"/>
              <a:gd name="connsiteX5" fmla="*/ 2476649 w 2476649"/>
              <a:gd name="connsiteY5" fmla="*/ 0 h 155885"/>
              <a:gd name="connsiteX6" fmla="*/ 2476649 w 2476649"/>
              <a:gd name="connsiteY6" fmla="*/ 155885 h 155885"/>
              <a:gd name="connsiteX7" fmla="*/ 1981319 w 2476649"/>
              <a:gd name="connsiteY7" fmla="*/ 155885 h 155885"/>
              <a:gd name="connsiteX8" fmla="*/ 1485989 w 2476649"/>
              <a:gd name="connsiteY8" fmla="*/ 155885 h 155885"/>
              <a:gd name="connsiteX9" fmla="*/ 941127 w 2476649"/>
              <a:gd name="connsiteY9" fmla="*/ 155885 h 155885"/>
              <a:gd name="connsiteX10" fmla="*/ 470563 w 2476649"/>
              <a:gd name="connsiteY10" fmla="*/ 155885 h 155885"/>
              <a:gd name="connsiteX11" fmla="*/ 0 w 2476649"/>
              <a:gd name="connsiteY11" fmla="*/ 155885 h 155885"/>
              <a:gd name="connsiteX12" fmla="*/ 0 w 2476649"/>
              <a:gd name="connsiteY12"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76649" h="155885" fill="none" extrusionOk="0">
                <a:moveTo>
                  <a:pt x="0" y="0"/>
                </a:moveTo>
                <a:cubicBezTo>
                  <a:pt x="235202" y="-36669"/>
                  <a:pt x="268257" y="4629"/>
                  <a:pt x="470563" y="0"/>
                </a:cubicBezTo>
                <a:cubicBezTo>
                  <a:pt x="672869" y="-4629"/>
                  <a:pt x="787242" y="18548"/>
                  <a:pt x="916360" y="0"/>
                </a:cubicBezTo>
                <a:cubicBezTo>
                  <a:pt x="1045478" y="-18548"/>
                  <a:pt x="1318071" y="39203"/>
                  <a:pt x="1436456" y="0"/>
                </a:cubicBezTo>
                <a:cubicBezTo>
                  <a:pt x="1554841" y="-39203"/>
                  <a:pt x="1775074" y="40706"/>
                  <a:pt x="1882253" y="0"/>
                </a:cubicBezTo>
                <a:cubicBezTo>
                  <a:pt x="1989432" y="-40706"/>
                  <a:pt x="2335992" y="53385"/>
                  <a:pt x="2476649" y="0"/>
                </a:cubicBezTo>
                <a:cubicBezTo>
                  <a:pt x="2485239" y="46090"/>
                  <a:pt x="2474358" y="90916"/>
                  <a:pt x="2476649" y="155885"/>
                </a:cubicBezTo>
                <a:cubicBezTo>
                  <a:pt x="2239323" y="178481"/>
                  <a:pt x="2092994" y="114560"/>
                  <a:pt x="1981319" y="155885"/>
                </a:cubicBezTo>
                <a:cubicBezTo>
                  <a:pt x="1869644" y="197210"/>
                  <a:pt x="1665082" y="122391"/>
                  <a:pt x="1485989" y="155885"/>
                </a:cubicBezTo>
                <a:cubicBezTo>
                  <a:pt x="1306896" y="189379"/>
                  <a:pt x="1145320" y="100924"/>
                  <a:pt x="941127" y="155885"/>
                </a:cubicBezTo>
                <a:cubicBezTo>
                  <a:pt x="736934" y="210846"/>
                  <a:pt x="616712" y="113711"/>
                  <a:pt x="470563" y="155885"/>
                </a:cubicBezTo>
                <a:cubicBezTo>
                  <a:pt x="324414" y="198059"/>
                  <a:pt x="132563" y="126921"/>
                  <a:pt x="0" y="155885"/>
                </a:cubicBezTo>
                <a:cubicBezTo>
                  <a:pt x="-5336" y="85625"/>
                  <a:pt x="7778" y="34797"/>
                  <a:pt x="0" y="0"/>
                </a:cubicBezTo>
                <a:close/>
              </a:path>
              <a:path w="2476649" h="155885" stroke="0" extrusionOk="0">
                <a:moveTo>
                  <a:pt x="0" y="0"/>
                </a:moveTo>
                <a:cubicBezTo>
                  <a:pt x="253488" y="-32065"/>
                  <a:pt x="310264" y="55857"/>
                  <a:pt x="544863" y="0"/>
                </a:cubicBezTo>
                <a:cubicBezTo>
                  <a:pt x="779462" y="-55857"/>
                  <a:pt x="846062" y="38596"/>
                  <a:pt x="1040193" y="0"/>
                </a:cubicBezTo>
                <a:cubicBezTo>
                  <a:pt x="1234324" y="-38596"/>
                  <a:pt x="1411562" y="28757"/>
                  <a:pt x="1585055" y="0"/>
                </a:cubicBezTo>
                <a:cubicBezTo>
                  <a:pt x="1758548" y="-28757"/>
                  <a:pt x="2067918" y="37122"/>
                  <a:pt x="2476649" y="0"/>
                </a:cubicBezTo>
                <a:cubicBezTo>
                  <a:pt x="2481972" y="49853"/>
                  <a:pt x="2468734" y="78568"/>
                  <a:pt x="2476649" y="155885"/>
                </a:cubicBezTo>
                <a:cubicBezTo>
                  <a:pt x="2375874" y="191573"/>
                  <a:pt x="2171968" y="108801"/>
                  <a:pt x="2055619" y="155885"/>
                </a:cubicBezTo>
                <a:cubicBezTo>
                  <a:pt x="1939270" y="202969"/>
                  <a:pt x="1782543" y="122252"/>
                  <a:pt x="1510756" y="155885"/>
                </a:cubicBezTo>
                <a:cubicBezTo>
                  <a:pt x="1238969" y="189518"/>
                  <a:pt x="1141874" y="144804"/>
                  <a:pt x="1015426" y="155885"/>
                </a:cubicBezTo>
                <a:cubicBezTo>
                  <a:pt x="888978" y="166966"/>
                  <a:pt x="720019" y="104940"/>
                  <a:pt x="520096" y="155885"/>
                </a:cubicBezTo>
                <a:cubicBezTo>
                  <a:pt x="320173" y="206830"/>
                  <a:pt x="231865" y="113899"/>
                  <a:pt x="0" y="155885"/>
                </a:cubicBezTo>
                <a:cubicBezTo>
                  <a:pt x="-18289" y="111801"/>
                  <a:pt x="6160" y="74395"/>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3623845468">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6" name="Freeform: Shape 25">
            <a:extLst>
              <a:ext uri="{FF2B5EF4-FFF2-40B4-BE49-F238E27FC236}">
                <a16:creationId xmlns:a16="http://schemas.microsoft.com/office/drawing/2014/main" id="{148F2F5A-4E75-3B35-28C3-1FE79364C316}"/>
              </a:ext>
            </a:extLst>
          </p:cNvPr>
          <p:cNvSpPr/>
          <p:nvPr/>
        </p:nvSpPr>
        <p:spPr>
          <a:xfrm>
            <a:off x="2703558" y="989741"/>
            <a:ext cx="1732061" cy="1287739"/>
          </a:xfrm>
          <a:custGeom>
            <a:avLst/>
            <a:gdLst>
              <a:gd name="connsiteX0" fmla="*/ 0 w 1732061"/>
              <a:gd name="connsiteY0" fmla="*/ 128774 h 1287739"/>
              <a:gd name="connsiteX1" fmla="*/ 128774 w 1732061"/>
              <a:gd name="connsiteY1" fmla="*/ 0 h 1287739"/>
              <a:gd name="connsiteX2" fmla="*/ 635023 w 1732061"/>
              <a:gd name="connsiteY2" fmla="*/ 0 h 1287739"/>
              <a:gd name="connsiteX3" fmla="*/ 1082292 w 1732061"/>
              <a:gd name="connsiteY3" fmla="*/ 0 h 1287739"/>
              <a:gd name="connsiteX4" fmla="*/ 1603287 w 1732061"/>
              <a:gd name="connsiteY4" fmla="*/ 0 h 1287739"/>
              <a:gd name="connsiteX5" fmla="*/ 1732061 w 1732061"/>
              <a:gd name="connsiteY5" fmla="*/ 128774 h 1287739"/>
              <a:gd name="connsiteX6" fmla="*/ 1732061 w 1732061"/>
              <a:gd name="connsiteY6" fmla="*/ 612964 h 1287739"/>
              <a:gd name="connsiteX7" fmla="*/ 1732061 w 1732061"/>
              <a:gd name="connsiteY7" fmla="*/ 1158965 h 1287739"/>
              <a:gd name="connsiteX8" fmla="*/ 1603287 w 1732061"/>
              <a:gd name="connsiteY8" fmla="*/ 1287739 h 1287739"/>
              <a:gd name="connsiteX9" fmla="*/ 1141273 w 1732061"/>
              <a:gd name="connsiteY9" fmla="*/ 1287739 h 1287739"/>
              <a:gd name="connsiteX10" fmla="*/ 649769 w 1732061"/>
              <a:gd name="connsiteY10" fmla="*/ 1287739 h 1287739"/>
              <a:gd name="connsiteX11" fmla="*/ 128774 w 1732061"/>
              <a:gd name="connsiteY11" fmla="*/ 1287739 h 1287739"/>
              <a:gd name="connsiteX12" fmla="*/ 0 w 1732061"/>
              <a:gd name="connsiteY12" fmla="*/ 1158965 h 1287739"/>
              <a:gd name="connsiteX13" fmla="*/ 0 w 1732061"/>
              <a:gd name="connsiteY13" fmla="*/ 643870 h 1287739"/>
              <a:gd name="connsiteX14" fmla="*/ 0 w 1732061"/>
              <a:gd name="connsiteY14" fmla="*/ 128774 h 128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2061" h="1287739" fill="none" extrusionOk="0">
                <a:moveTo>
                  <a:pt x="0" y="128774"/>
                </a:moveTo>
                <a:cubicBezTo>
                  <a:pt x="-3346" y="56453"/>
                  <a:pt x="69099" y="-1906"/>
                  <a:pt x="128774" y="0"/>
                </a:cubicBezTo>
                <a:cubicBezTo>
                  <a:pt x="361402" y="-10126"/>
                  <a:pt x="478504" y="30313"/>
                  <a:pt x="635023" y="0"/>
                </a:cubicBezTo>
                <a:cubicBezTo>
                  <a:pt x="791542" y="-30313"/>
                  <a:pt x="982438" y="45675"/>
                  <a:pt x="1082292" y="0"/>
                </a:cubicBezTo>
                <a:cubicBezTo>
                  <a:pt x="1182146" y="-45675"/>
                  <a:pt x="1375702" y="35363"/>
                  <a:pt x="1603287" y="0"/>
                </a:cubicBezTo>
                <a:cubicBezTo>
                  <a:pt x="1677126" y="10789"/>
                  <a:pt x="1748584" y="71047"/>
                  <a:pt x="1732061" y="128774"/>
                </a:cubicBezTo>
                <a:cubicBezTo>
                  <a:pt x="1772304" y="253893"/>
                  <a:pt x="1702540" y="457537"/>
                  <a:pt x="1732061" y="612964"/>
                </a:cubicBezTo>
                <a:cubicBezTo>
                  <a:pt x="1761582" y="768391"/>
                  <a:pt x="1680916" y="1026879"/>
                  <a:pt x="1732061" y="1158965"/>
                </a:cubicBezTo>
                <a:cubicBezTo>
                  <a:pt x="1739791" y="1232918"/>
                  <a:pt x="1675500" y="1281757"/>
                  <a:pt x="1603287" y="1287739"/>
                </a:cubicBezTo>
                <a:cubicBezTo>
                  <a:pt x="1439555" y="1297290"/>
                  <a:pt x="1280610" y="1239113"/>
                  <a:pt x="1141273" y="1287739"/>
                </a:cubicBezTo>
                <a:cubicBezTo>
                  <a:pt x="1001936" y="1336365"/>
                  <a:pt x="828539" y="1236339"/>
                  <a:pt x="649769" y="1287739"/>
                </a:cubicBezTo>
                <a:cubicBezTo>
                  <a:pt x="470999" y="1339139"/>
                  <a:pt x="245219" y="1269886"/>
                  <a:pt x="128774" y="1287739"/>
                </a:cubicBezTo>
                <a:cubicBezTo>
                  <a:pt x="43003" y="1288042"/>
                  <a:pt x="-18871" y="1226719"/>
                  <a:pt x="0" y="1158965"/>
                </a:cubicBezTo>
                <a:cubicBezTo>
                  <a:pt x="-35205" y="1004904"/>
                  <a:pt x="60270" y="860392"/>
                  <a:pt x="0" y="643870"/>
                </a:cubicBezTo>
                <a:cubicBezTo>
                  <a:pt x="-60270" y="427348"/>
                  <a:pt x="51747" y="369808"/>
                  <a:pt x="0" y="128774"/>
                </a:cubicBezTo>
                <a:close/>
              </a:path>
              <a:path w="1732061" h="1287739" stroke="0" extrusionOk="0">
                <a:moveTo>
                  <a:pt x="0" y="128774"/>
                </a:moveTo>
                <a:cubicBezTo>
                  <a:pt x="-825" y="52339"/>
                  <a:pt x="49012" y="-14482"/>
                  <a:pt x="128774" y="0"/>
                </a:cubicBezTo>
                <a:cubicBezTo>
                  <a:pt x="338238" y="-32944"/>
                  <a:pt x="374481" y="18455"/>
                  <a:pt x="576043" y="0"/>
                </a:cubicBezTo>
                <a:cubicBezTo>
                  <a:pt x="777605" y="-18455"/>
                  <a:pt x="940924" y="18742"/>
                  <a:pt x="1052802" y="0"/>
                </a:cubicBezTo>
                <a:cubicBezTo>
                  <a:pt x="1164680" y="-18742"/>
                  <a:pt x="1397377" y="19374"/>
                  <a:pt x="1603287" y="0"/>
                </a:cubicBezTo>
                <a:cubicBezTo>
                  <a:pt x="1675980" y="451"/>
                  <a:pt x="1732868" y="53567"/>
                  <a:pt x="1732061" y="128774"/>
                </a:cubicBezTo>
                <a:cubicBezTo>
                  <a:pt x="1747400" y="387857"/>
                  <a:pt x="1701912" y="432815"/>
                  <a:pt x="1732061" y="664473"/>
                </a:cubicBezTo>
                <a:cubicBezTo>
                  <a:pt x="1762210" y="896131"/>
                  <a:pt x="1720078" y="1001853"/>
                  <a:pt x="1732061" y="1158965"/>
                </a:cubicBezTo>
                <a:cubicBezTo>
                  <a:pt x="1733505" y="1223137"/>
                  <a:pt x="1668183" y="1295715"/>
                  <a:pt x="1603287" y="1287739"/>
                </a:cubicBezTo>
                <a:cubicBezTo>
                  <a:pt x="1474213" y="1320387"/>
                  <a:pt x="1275545" y="1249390"/>
                  <a:pt x="1126528" y="1287739"/>
                </a:cubicBezTo>
                <a:cubicBezTo>
                  <a:pt x="977511" y="1326088"/>
                  <a:pt x="812616" y="1262798"/>
                  <a:pt x="635023" y="1287739"/>
                </a:cubicBezTo>
                <a:cubicBezTo>
                  <a:pt x="457430" y="1312680"/>
                  <a:pt x="301605" y="1281536"/>
                  <a:pt x="128774" y="1287739"/>
                </a:cubicBezTo>
                <a:cubicBezTo>
                  <a:pt x="43300" y="1300014"/>
                  <a:pt x="-1614" y="1232689"/>
                  <a:pt x="0" y="1158965"/>
                </a:cubicBezTo>
                <a:cubicBezTo>
                  <a:pt x="-4216" y="1005936"/>
                  <a:pt x="25993" y="899539"/>
                  <a:pt x="0" y="643870"/>
                </a:cubicBezTo>
                <a:cubicBezTo>
                  <a:pt x="-25993" y="388201"/>
                  <a:pt x="12388" y="303218"/>
                  <a:pt x="0" y="128774"/>
                </a:cubicBezTo>
                <a:close/>
              </a:path>
            </a:pathLst>
          </a:custGeom>
          <a:solidFill>
            <a:schemeClr val="accent2"/>
          </a:solidFill>
          <a:ln w="22225">
            <a:solidFill>
              <a:schemeClr val="accent2">
                <a:lumMod val="50000"/>
              </a:schemeClr>
            </a:solidFill>
            <a:extLst>
              <a:ext uri="{C807C97D-BFC1-408E-A445-0C87EB9F89A2}">
                <ask:lineSketchStyleProps xmlns:ask="http://schemas.microsoft.com/office/drawing/2018/sketchyshapes" sd="2327647591">
                  <a:custGeom>
                    <a:avLst/>
                    <a:gdLst>
                      <a:gd name="connsiteX0" fmla="*/ 0 w 1732061"/>
                      <a:gd name="connsiteY0" fmla="*/ 128774 h 1287739"/>
                      <a:gd name="connsiteX1" fmla="*/ 128774 w 1732061"/>
                      <a:gd name="connsiteY1" fmla="*/ 0 h 1287739"/>
                      <a:gd name="connsiteX2" fmla="*/ 1603287 w 1732061"/>
                      <a:gd name="connsiteY2" fmla="*/ 0 h 1287739"/>
                      <a:gd name="connsiteX3" fmla="*/ 1732061 w 1732061"/>
                      <a:gd name="connsiteY3" fmla="*/ 128774 h 1287739"/>
                      <a:gd name="connsiteX4" fmla="*/ 1732061 w 1732061"/>
                      <a:gd name="connsiteY4" fmla="*/ 1158965 h 1287739"/>
                      <a:gd name="connsiteX5" fmla="*/ 1603287 w 1732061"/>
                      <a:gd name="connsiteY5" fmla="*/ 1287739 h 1287739"/>
                      <a:gd name="connsiteX6" fmla="*/ 128774 w 1732061"/>
                      <a:gd name="connsiteY6" fmla="*/ 1287739 h 1287739"/>
                      <a:gd name="connsiteX7" fmla="*/ 0 w 1732061"/>
                      <a:gd name="connsiteY7" fmla="*/ 1158965 h 1287739"/>
                      <a:gd name="connsiteX8" fmla="*/ 0 w 1732061"/>
                      <a:gd name="connsiteY8" fmla="*/ 128774 h 128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287739">
                        <a:moveTo>
                          <a:pt x="0" y="128774"/>
                        </a:moveTo>
                        <a:cubicBezTo>
                          <a:pt x="0" y="57654"/>
                          <a:pt x="57654" y="0"/>
                          <a:pt x="128774" y="0"/>
                        </a:cubicBezTo>
                        <a:lnTo>
                          <a:pt x="1603287" y="0"/>
                        </a:lnTo>
                        <a:cubicBezTo>
                          <a:pt x="1674407" y="0"/>
                          <a:pt x="1732061" y="57654"/>
                          <a:pt x="1732061" y="128774"/>
                        </a:cubicBezTo>
                        <a:lnTo>
                          <a:pt x="1732061" y="1158965"/>
                        </a:lnTo>
                        <a:cubicBezTo>
                          <a:pt x="1732061" y="1230085"/>
                          <a:pt x="1674407" y="1287739"/>
                          <a:pt x="1603287" y="1287739"/>
                        </a:cubicBezTo>
                        <a:lnTo>
                          <a:pt x="128774" y="1287739"/>
                        </a:lnTo>
                        <a:cubicBezTo>
                          <a:pt x="57654" y="1287739"/>
                          <a:pt x="0" y="1230085"/>
                          <a:pt x="0" y="1158965"/>
                        </a:cubicBezTo>
                        <a:lnTo>
                          <a:pt x="0" y="128774"/>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9157" tIns="129157" rIns="129157" bIns="129157" numCol="1" spcCol="1270" anchor="ctr" anchorCtr="0">
            <a:noAutofit/>
          </a:bodyPr>
          <a:lstStyle/>
          <a:p>
            <a:pPr marL="0" lvl="0" indent="0" algn="ctr" defTabSz="1066800">
              <a:lnSpc>
                <a:spcPct val="90000"/>
              </a:lnSpc>
              <a:spcBef>
                <a:spcPct val="0"/>
              </a:spcBef>
              <a:spcAft>
                <a:spcPct val="35000"/>
              </a:spcAft>
              <a:buNone/>
            </a:pPr>
            <a:r>
              <a:rPr lang="en-GB" sz="2400" i="1" kern="1200" dirty="0">
                <a:solidFill>
                  <a:schemeClr val="tx1"/>
                </a:solidFill>
              </a:rPr>
              <a:t>Religion or Belief</a:t>
            </a:r>
          </a:p>
        </p:txBody>
      </p:sp>
      <p:sp>
        <p:nvSpPr>
          <p:cNvPr id="27" name="Rectangle 26">
            <a:extLst>
              <a:ext uri="{FF2B5EF4-FFF2-40B4-BE49-F238E27FC236}">
                <a16:creationId xmlns:a16="http://schemas.microsoft.com/office/drawing/2014/main" id="{F15FFE28-92E3-C1C9-F8A0-CDE6762E333E}"/>
              </a:ext>
            </a:extLst>
          </p:cNvPr>
          <p:cNvSpPr/>
          <p:nvPr/>
        </p:nvSpPr>
        <p:spPr>
          <a:xfrm rot="5400000">
            <a:off x="4816326" y="2010764"/>
            <a:ext cx="1439186" cy="155885"/>
          </a:xfrm>
          <a:custGeom>
            <a:avLst/>
            <a:gdLst>
              <a:gd name="connsiteX0" fmla="*/ 0 w 1439186"/>
              <a:gd name="connsiteY0" fmla="*/ 0 h 155885"/>
              <a:gd name="connsiteX1" fmla="*/ 450945 w 1439186"/>
              <a:gd name="connsiteY1" fmla="*/ 0 h 155885"/>
              <a:gd name="connsiteX2" fmla="*/ 959457 w 1439186"/>
              <a:gd name="connsiteY2" fmla="*/ 0 h 155885"/>
              <a:gd name="connsiteX3" fmla="*/ 1439186 w 1439186"/>
              <a:gd name="connsiteY3" fmla="*/ 0 h 155885"/>
              <a:gd name="connsiteX4" fmla="*/ 1439186 w 1439186"/>
              <a:gd name="connsiteY4" fmla="*/ 155885 h 155885"/>
              <a:gd name="connsiteX5" fmla="*/ 988241 w 1439186"/>
              <a:gd name="connsiteY5" fmla="*/ 155885 h 155885"/>
              <a:gd name="connsiteX6" fmla="*/ 508512 w 1439186"/>
              <a:gd name="connsiteY6" fmla="*/ 155885 h 155885"/>
              <a:gd name="connsiteX7" fmla="*/ 0 w 1439186"/>
              <a:gd name="connsiteY7" fmla="*/ 155885 h 155885"/>
              <a:gd name="connsiteX8" fmla="*/ 0 w 1439186"/>
              <a:gd name="connsiteY8"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186" h="155885" fill="none" extrusionOk="0">
                <a:moveTo>
                  <a:pt x="0" y="0"/>
                </a:moveTo>
                <a:cubicBezTo>
                  <a:pt x="153639" y="-8885"/>
                  <a:pt x="230754" y="43565"/>
                  <a:pt x="450945" y="0"/>
                </a:cubicBezTo>
                <a:cubicBezTo>
                  <a:pt x="671136" y="-43565"/>
                  <a:pt x="824741" y="48573"/>
                  <a:pt x="959457" y="0"/>
                </a:cubicBezTo>
                <a:cubicBezTo>
                  <a:pt x="1094173" y="-48573"/>
                  <a:pt x="1223934" y="3253"/>
                  <a:pt x="1439186" y="0"/>
                </a:cubicBezTo>
                <a:cubicBezTo>
                  <a:pt x="1456627" y="69266"/>
                  <a:pt x="1428522" y="124002"/>
                  <a:pt x="1439186" y="155885"/>
                </a:cubicBezTo>
                <a:cubicBezTo>
                  <a:pt x="1241095" y="156595"/>
                  <a:pt x="1130194" y="123851"/>
                  <a:pt x="988241" y="155885"/>
                </a:cubicBezTo>
                <a:cubicBezTo>
                  <a:pt x="846289" y="187919"/>
                  <a:pt x="609302" y="115300"/>
                  <a:pt x="508512" y="155885"/>
                </a:cubicBezTo>
                <a:cubicBezTo>
                  <a:pt x="407722" y="196470"/>
                  <a:pt x="231253" y="131015"/>
                  <a:pt x="0" y="155885"/>
                </a:cubicBezTo>
                <a:cubicBezTo>
                  <a:pt x="-14997" y="97550"/>
                  <a:pt x="8054" y="68230"/>
                  <a:pt x="0" y="0"/>
                </a:cubicBezTo>
                <a:close/>
              </a:path>
              <a:path w="1439186" h="155885" stroke="0" extrusionOk="0">
                <a:moveTo>
                  <a:pt x="0" y="0"/>
                </a:moveTo>
                <a:cubicBezTo>
                  <a:pt x="118489" y="-25702"/>
                  <a:pt x="282097" y="51554"/>
                  <a:pt x="494121" y="0"/>
                </a:cubicBezTo>
                <a:cubicBezTo>
                  <a:pt x="706145" y="-51554"/>
                  <a:pt x="871893" y="26965"/>
                  <a:pt x="1002633" y="0"/>
                </a:cubicBezTo>
                <a:cubicBezTo>
                  <a:pt x="1133373" y="-26965"/>
                  <a:pt x="1268561" y="8325"/>
                  <a:pt x="1439186" y="0"/>
                </a:cubicBezTo>
                <a:cubicBezTo>
                  <a:pt x="1447675" y="37769"/>
                  <a:pt x="1434225" y="97998"/>
                  <a:pt x="1439186" y="155885"/>
                </a:cubicBezTo>
                <a:cubicBezTo>
                  <a:pt x="1300819" y="164846"/>
                  <a:pt x="1119321" y="154427"/>
                  <a:pt x="973849" y="155885"/>
                </a:cubicBezTo>
                <a:cubicBezTo>
                  <a:pt x="828377" y="157343"/>
                  <a:pt x="695655" y="117292"/>
                  <a:pt x="465337" y="155885"/>
                </a:cubicBezTo>
                <a:cubicBezTo>
                  <a:pt x="235019" y="194478"/>
                  <a:pt x="99623" y="112433"/>
                  <a:pt x="0" y="155885"/>
                </a:cubicBezTo>
                <a:cubicBezTo>
                  <a:pt x="-12021" y="77960"/>
                  <a:pt x="1826" y="34612"/>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3948823480">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8" name="Freeform: Shape 27">
            <a:extLst>
              <a:ext uri="{FF2B5EF4-FFF2-40B4-BE49-F238E27FC236}">
                <a16:creationId xmlns:a16="http://schemas.microsoft.com/office/drawing/2014/main" id="{8A6C6EDB-ACC0-5124-6B00-D238647CBE59}"/>
              </a:ext>
            </a:extLst>
          </p:cNvPr>
          <p:cNvSpPr/>
          <p:nvPr/>
        </p:nvSpPr>
        <p:spPr>
          <a:xfrm>
            <a:off x="5184857" y="989741"/>
            <a:ext cx="1732061" cy="1274977"/>
          </a:xfrm>
          <a:custGeom>
            <a:avLst/>
            <a:gdLst>
              <a:gd name="connsiteX0" fmla="*/ 0 w 1732061"/>
              <a:gd name="connsiteY0" fmla="*/ 127498 h 1274977"/>
              <a:gd name="connsiteX1" fmla="*/ 127498 w 1732061"/>
              <a:gd name="connsiteY1" fmla="*/ 0 h 1274977"/>
              <a:gd name="connsiteX2" fmla="*/ 619853 w 1732061"/>
              <a:gd name="connsiteY2" fmla="*/ 0 h 1274977"/>
              <a:gd name="connsiteX3" fmla="*/ 1126979 w 1732061"/>
              <a:gd name="connsiteY3" fmla="*/ 0 h 1274977"/>
              <a:gd name="connsiteX4" fmla="*/ 1604563 w 1732061"/>
              <a:gd name="connsiteY4" fmla="*/ 0 h 1274977"/>
              <a:gd name="connsiteX5" fmla="*/ 1732061 w 1732061"/>
              <a:gd name="connsiteY5" fmla="*/ 127498 h 1274977"/>
              <a:gd name="connsiteX6" fmla="*/ 1732061 w 1732061"/>
              <a:gd name="connsiteY6" fmla="*/ 647688 h 1274977"/>
              <a:gd name="connsiteX7" fmla="*/ 1732061 w 1732061"/>
              <a:gd name="connsiteY7" fmla="*/ 1147479 h 1274977"/>
              <a:gd name="connsiteX8" fmla="*/ 1604563 w 1732061"/>
              <a:gd name="connsiteY8" fmla="*/ 1274977 h 1274977"/>
              <a:gd name="connsiteX9" fmla="*/ 1082667 w 1732061"/>
              <a:gd name="connsiteY9" fmla="*/ 1274977 h 1274977"/>
              <a:gd name="connsiteX10" fmla="*/ 560770 w 1732061"/>
              <a:gd name="connsiteY10" fmla="*/ 1274977 h 1274977"/>
              <a:gd name="connsiteX11" fmla="*/ 127498 w 1732061"/>
              <a:gd name="connsiteY11" fmla="*/ 1274977 h 1274977"/>
              <a:gd name="connsiteX12" fmla="*/ 0 w 1732061"/>
              <a:gd name="connsiteY12" fmla="*/ 1147479 h 1274977"/>
              <a:gd name="connsiteX13" fmla="*/ 0 w 1732061"/>
              <a:gd name="connsiteY13" fmla="*/ 617089 h 1274977"/>
              <a:gd name="connsiteX14" fmla="*/ 0 w 1732061"/>
              <a:gd name="connsiteY14" fmla="*/ 127498 h 1274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2061" h="1274977" fill="none" extrusionOk="0">
                <a:moveTo>
                  <a:pt x="0" y="127498"/>
                </a:moveTo>
                <a:cubicBezTo>
                  <a:pt x="-3140" y="47762"/>
                  <a:pt x="59685" y="9264"/>
                  <a:pt x="127498" y="0"/>
                </a:cubicBezTo>
                <a:cubicBezTo>
                  <a:pt x="271962" y="-42786"/>
                  <a:pt x="441003" y="55399"/>
                  <a:pt x="619853" y="0"/>
                </a:cubicBezTo>
                <a:cubicBezTo>
                  <a:pt x="798703" y="-55399"/>
                  <a:pt x="875659" y="19472"/>
                  <a:pt x="1126979" y="0"/>
                </a:cubicBezTo>
                <a:cubicBezTo>
                  <a:pt x="1378299" y="-19472"/>
                  <a:pt x="1406782" y="32989"/>
                  <a:pt x="1604563" y="0"/>
                </a:cubicBezTo>
                <a:cubicBezTo>
                  <a:pt x="1671899" y="-5320"/>
                  <a:pt x="1746672" y="64662"/>
                  <a:pt x="1732061" y="127498"/>
                </a:cubicBezTo>
                <a:cubicBezTo>
                  <a:pt x="1757149" y="352460"/>
                  <a:pt x="1716938" y="516064"/>
                  <a:pt x="1732061" y="647688"/>
                </a:cubicBezTo>
                <a:cubicBezTo>
                  <a:pt x="1747184" y="779312"/>
                  <a:pt x="1683123" y="936022"/>
                  <a:pt x="1732061" y="1147479"/>
                </a:cubicBezTo>
                <a:cubicBezTo>
                  <a:pt x="1723946" y="1229335"/>
                  <a:pt x="1674984" y="1271616"/>
                  <a:pt x="1604563" y="1274977"/>
                </a:cubicBezTo>
                <a:cubicBezTo>
                  <a:pt x="1375417" y="1302629"/>
                  <a:pt x="1187409" y="1229718"/>
                  <a:pt x="1082667" y="1274977"/>
                </a:cubicBezTo>
                <a:cubicBezTo>
                  <a:pt x="977925" y="1320236"/>
                  <a:pt x="815576" y="1268554"/>
                  <a:pt x="560770" y="1274977"/>
                </a:cubicBezTo>
                <a:cubicBezTo>
                  <a:pt x="305964" y="1281400"/>
                  <a:pt x="308982" y="1224671"/>
                  <a:pt x="127498" y="1274977"/>
                </a:cubicBezTo>
                <a:cubicBezTo>
                  <a:pt x="59522" y="1292701"/>
                  <a:pt x="-3172" y="1216425"/>
                  <a:pt x="0" y="1147479"/>
                </a:cubicBezTo>
                <a:cubicBezTo>
                  <a:pt x="-38956" y="959923"/>
                  <a:pt x="10859" y="781466"/>
                  <a:pt x="0" y="617089"/>
                </a:cubicBezTo>
                <a:cubicBezTo>
                  <a:pt x="-10859" y="452712"/>
                  <a:pt x="50333" y="358834"/>
                  <a:pt x="0" y="127498"/>
                </a:cubicBezTo>
                <a:close/>
              </a:path>
              <a:path w="1732061" h="1274977" stroke="0" extrusionOk="0">
                <a:moveTo>
                  <a:pt x="0" y="127498"/>
                </a:moveTo>
                <a:cubicBezTo>
                  <a:pt x="2620" y="76972"/>
                  <a:pt x="60096" y="-6318"/>
                  <a:pt x="127498" y="0"/>
                </a:cubicBezTo>
                <a:cubicBezTo>
                  <a:pt x="287260" y="-29780"/>
                  <a:pt x="456572" y="48289"/>
                  <a:pt x="649394" y="0"/>
                </a:cubicBezTo>
                <a:cubicBezTo>
                  <a:pt x="842216" y="-48289"/>
                  <a:pt x="950900" y="10412"/>
                  <a:pt x="1126979" y="0"/>
                </a:cubicBezTo>
                <a:cubicBezTo>
                  <a:pt x="1303058" y="-10412"/>
                  <a:pt x="1449470" y="4331"/>
                  <a:pt x="1604563" y="0"/>
                </a:cubicBezTo>
                <a:cubicBezTo>
                  <a:pt x="1669514" y="18526"/>
                  <a:pt x="1738166" y="68212"/>
                  <a:pt x="1732061" y="127498"/>
                </a:cubicBezTo>
                <a:cubicBezTo>
                  <a:pt x="1745857" y="334294"/>
                  <a:pt x="1711559" y="397831"/>
                  <a:pt x="1732061" y="617089"/>
                </a:cubicBezTo>
                <a:cubicBezTo>
                  <a:pt x="1752563" y="836347"/>
                  <a:pt x="1692507" y="1033531"/>
                  <a:pt x="1732061" y="1147479"/>
                </a:cubicBezTo>
                <a:cubicBezTo>
                  <a:pt x="1747382" y="1211128"/>
                  <a:pt x="1682761" y="1275251"/>
                  <a:pt x="1604563" y="1274977"/>
                </a:cubicBezTo>
                <a:cubicBezTo>
                  <a:pt x="1420790" y="1298909"/>
                  <a:pt x="1315946" y="1251235"/>
                  <a:pt x="1141749" y="1274977"/>
                </a:cubicBezTo>
                <a:cubicBezTo>
                  <a:pt x="967552" y="1298719"/>
                  <a:pt x="806608" y="1265497"/>
                  <a:pt x="634624" y="1274977"/>
                </a:cubicBezTo>
                <a:cubicBezTo>
                  <a:pt x="462641" y="1284457"/>
                  <a:pt x="313125" y="1244568"/>
                  <a:pt x="127498" y="1274977"/>
                </a:cubicBezTo>
                <a:cubicBezTo>
                  <a:pt x="50075" y="1281176"/>
                  <a:pt x="-1459" y="1221358"/>
                  <a:pt x="0" y="1147479"/>
                </a:cubicBezTo>
                <a:cubicBezTo>
                  <a:pt x="-4317" y="900460"/>
                  <a:pt x="51309" y="824473"/>
                  <a:pt x="0" y="647688"/>
                </a:cubicBezTo>
                <a:cubicBezTo>
                  <a:pt x="-51309" y="470903"/>
                  <a:pt x="35144" y="359315"/>
                  <a:pt x="0" y="127498"/>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2350909361">
                  <a:custGeom>
                    <a:avLst/>
                    <a:gdLst>
                      <a:gd name="connsiteX0" fmla="*/ 0 w 1732061"/>
                      <a:gd name="connsiteY0" fmla="*/ 127498 h 1274977"/>
                      <a:gd name="connsiteX1" fmla="*/ 127498 w 1732061"/>
                      <a:gd name="connsiteY1" fmla="*/ 0 h 1274977"/>
                      <a:gd name="connsiteX2" fmla="*/ 1604563 w 1732061"/>
                      <a:gd name="connsiteY2" fmla="*/ 0 h 1274977"/>
                      <a:gd name="connsiteX3" fmla="*/ 1732061 w 1732061"/>
                      <a:gd name="connsiteY3" fmla="*/ 127498 h 1274977"/>
                      <a:gd name="connsiteX4" fmla="*/ 1732061 w 1732061"/>
                      <a:gd name="connsiteY4" fmla="*/ 1147479 h 1274977"/>
                      <a:gd name="connsiteX5" fmla="*/ 1604563 w 1732061"/>
                      <a:gd name="connsiteY5" fmla="*/ 1274977 h 1274977"/>
                      <a:gd name="connsiteX6" fmla="*/ 127498 w 1732061"/>
                      <a:gd name="connsiteY6" fmla="*/ 1274977 h 1274977"/>
                      <a:gd name="connsiteX7" fmla="*/ 0 w 1732061"/>
                      <a:gd name="connsiteY7" fmla="*/ 1147479 h 1274977"/>
                      <a:gd name="connsiteX8" fmla="*/ 0 w 1732061"/>
                      <a:gd name="connsiteY8" fmla="*/ 127498 h 1274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274977">
                        <a:moveTo>
                          <a:pt x="0" y="127498"/>
                        </a:moveTo>
                        <a:cubicBezTo>
                          <a:pt x="0" y="57083"/>
                          <a:pt x="57083" y="0"/>
                          <a:pt x="127498" y="0"/>
                        </a:cubicBezTo>
                        <a:lnTo>
                          <a:pt x="1604563" y="0"/>
                        </a:lnTo>
                        <a:cubicBezTo>
                          <a:pt x="1674978" y="0"/>
                          <a:pt x="1732061" y="57083"/>
                          <a:pt x="1732061" y="127498"/>
                        </a:cubicBezTo>
                        <a:lnTo>
                          <a:pt x="1732061" y="1147479"/>
                        </a:lnTo>
                        <a:cubicBezTo>
                          <a:pt x="1732061" y="1217894"/>
                          <a:pt x="1674978" y="1274977"/>
                          <a:pt x="1604563" y="1274977"/>
                        </a:cubicBezTo>
                        <a:lnTo>
                          <a:pt x="127498" y="1274977"/>
                        </a:lnTo>
                        <a:cubicBezTo>
                          <a:pt x="57083" y="1274977"/>
                          <a:pt x="0" y="1217894"/>
                          <a:pt x="0" y="1147479"/>
                        </a:cubicBezTo>
                        <a:lnTo>
                          <a:pt x="0" y="127498"/>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8783" tIns="128783" rIns="128783" bIns="12878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a:t>
            </a:r>
          </a:p>
        </p:txBody>
      </p:sp>
      <p:sp>
        <p:nvSpPr>
          <p:cNvPr id="29" name="Rectangle 28">
            <a:extLst>
              <a:ext uri="{FF2B5EF4-FFF2-40B4-BE49-F238E27FC236}">
                <a16:creationId xmlns:a16="http://schemas.microsoft.com/office/drawing/2014/main" id="{3AB38BB3-F4DF-A75B-1105-0EAD00C37611}"/>
              </a:ext>
            </a:extLst>
          </p:cNvPr>
          <p:cNvSpPr/>
          <p:nvPr/>
        </p:nvSpPr>
        <p:spPr>
          <a:xfrm rot="5400000">
            <a:off x="4818525" y="3457639"/>
            <a:ext cx="1434788" cy="155885"/>
          </a:xfrm>
          <a:custGeom>
            <a:avLst/>
            <a:gdLst>
              <a:gd name="connsiteX0" fmla="*/ 0 w 1434788"/>
              <a:gd name="connsiteY0" fmla="*/ 0 h 155885"/>
              <a:gd name="connsiteX1" fmla="*/ 478263 w 1434788"/>
              <a:gd name="connsiteY1" fmla="*/ 0 h 155885"/>
              <a:gd name="connsiteX2" fmla="*/ 942177 w 1434788"/>
              <a:gd name="connsiteY2" fmla="*/ 0 h 155885"/>
              <a:gd name="connsiteX3" fmla="*/ 1434788 w 1434788"/>
              <a:gd name="connsiteY3" fmla="*/ 0 h 155885"/>
              <a:gd name="connsiteX4" fmla="*/ 1434788 w 1434788"/>
              <a:gd name="connsiteY4" fmla="*/ 155885 h 155885"/>
              <a:gd name="connsiteX5" fmla="*/ 927830 w 1434788"/>
              <a:gd name="connsiteY5" fmla="*/ 155885 h 155885"/>
              <a:gd name="connsiteX6" fmla="*/ 420871 w 1434788"/>
              <a:gd name="connsiteY6" fmla="*/ 155885 h 155885"/>
              <a:gd name="connsiteX7" fmla="*/ 0 w 1434788"/>
              <a:gd name="connsiteY7" fmla="*/ 155885 h 155885"/>
              <a:gd name="connsiteX8" fmla="*/ 0 w 1434788"/>
              <a:gd name="connsiteY8" fmla="*/ 0 h 155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4788" h="155885" fill="none" extrusionOk="0">
                <a:moveTo>
                  <a:pt x="0" y="0"/>
                </a:moveTo>
                <a:cubicBezTo>
                  <a:pt x="211379" y="-20224"/>
                  <a:pt x="288187" y="53175"/>
                  <a:pt x="478263" y="0"/>
                </a:cubicBezTo>
                <a:cubicBezTo>
                  <a:pt x="668339" y="-53175"/>
                  <a:pt x="805718" y="33347"/>
                  <a:pt x="942177" y="0"/>
                </a:cubicBezTo>
                <a:cubicBezTo>
                  <a:pt x="1078636" y="-33347"/>
                  <a:pt x="1207366" y="31279"/>
                  <a:pt x="1434788" y="0"/>
                </a:cubicBezTo>
                <a:cubicBezTo>
                  <a:pt x="1449318" y="31554"/>
                  <a:pt x="1431829" y="112858"/>
                  <a:pt x="1434788" y="155885"/>
                </a:cubicBezTo>
                <a:cubicBezTo>
                  <a:pt x="1230825" y="191478"/>
                  <a:pt x="1058423" y="117822"/>
                  <a:pt x="927830" y="155885"/>
                </a:cubicBezTo>
                <a:cubicBezTo>
                  <a:pt x="797237" y="193948"/>
                  <a:pt x="579963" y="140865"/>
                  <a:pt x="420871" y="155885"/>
                </a:cubicBezTo>
                <a:cubicBezTo>
                  <a:pt x="261779" y="170905"/>
                  <a:pt x="123020" y="147268"/>
                  <a:pt x="0" y="155885"/>
                </a:cubicBezTo>
                <a:cubicBezTo>
                  <a:pt x="-6798" y="92875"/>
                  <a:pt x="2331" y="63273"/>
                  <a:pt x="0" y="0"/>
                </a:cubicBezTo>
                <a:close/>
              </a:path>
              <a:path w="1434788" h="155885" stroke="0" extrusionOk="0">
                <a:moveTo>
                  <a:pt x="0" y="0"/>
                </a:moveTo>
                <a:cubicBezTo>
                  <a:pt x="142431" y="-51011"/>
                  <a:pt x="402585" y="1673"/>
                  <a:pt x="506958" y="0"/>
                </a:cubicBezTo>
                <a:cubicBezTo>
                  <a:pt x="611331" y="-1673"/>
                  <a:pt x="770916" y="1251"/>
                  <a:pt x="1013917" y="0"/>
                </a:cubicBezTo>
                <a:cubicBezTo>
                  <a:pt x="1256918" y="-1251"/>
                  <a:pt x="1330503" y="40410"/>
                  <a:pt x="1434788" y="0"/>
                </a:cubicBezTo>
                <a:cubicBezTo>
                  <a:pt x="1441786" y="50448"/>
                  <a:pt x="1431439" y="95366"/>
                  <a:pt x="1434788" y="155885"/>
                </a:cubicBezTo>
                <a:cubicBezTo>
                  <a:pt x="1248758" y="206147"/>
                  <a:pt x="1096907" y="132013"/>
                  <a:pt x="999569" y="155885"/>
                </a:cubicBezTo>
                <a:cubicBezTo>
                  <a:pt x="902231" y="179757"/>
                  <a:pt x="668743" y="141339"/>
                  <a:pt x="535654" y="155885"/>
                </a:cubicBezTo>
                <a:cubicBezTo>
                  <a:pt x="402565" y="170431"/>
                  <a:pt x="128692" y="126213"/>
                  <a:pt x="0" y="155885"/>
                </a:cubicBezTo>
                <a:cubicBezTo>
                  <a:pt x="-10949" y="92866"/>
                  <a:pt x="1554" y="66048"/>
                  <a:pt x="0" y="0"/>
                </a:cubicBezTo>
                <a:close/>
              </a:path>
            </a:pathLst>
          </a:custGeom>
          <a:solidFill>
            <a:schemeClr val="accent2">
              <a:lumMod val="75000"/>
            </a:schemeClr>
          </a:solidFill>
          <a:ln w="19050">
            <a:solidFill>
              <a:schemeClr val="accent2">
                <a:lumMod val="50000"/>
              </a:schemeClr>
            </a:solidFill>
            <a:extLst>
              <a:ext uri="{C807C97D-BFC1-408E-A445-0C87EB9F89A2}">
                <ask:lineSketchStyleProps xmlns:ask="http://schemas.microsoft.com/office/drawing/2018/sketchyshapes" sd="3593995297">
                  <a:prstGeom prst="rect">
                    <a:avLst/>
                  </a:pr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30" name="Freeform: Shape 29">
            <a:extLst>
              <a:ext uri="{FF2B5EF4-FFF2-40B4-BE49-F238E27FC236}">
                <a16:creationId xmlns:a16="http://schemas.microsoft.com/office/drawing/2014/main" id="{143B53B3-9BE0-E183-2CD6-11AAAE222352}"/>
              </a:ext>
            </a:extLst>
          </p:cNvPr>
          <p:cNvSpPr/>
          <p:nvPr/>
        </p:nvSpPr>
        <p:spPr>
          <a:xfrm>
            <a:off x="5184857" y="2524528"/>
            <a:ext cx="1732061" cy="1105072"/>
          </a:xfrm>
          <a:custGeom>
            <a:avLst/>
            <a:gdLst>
              <a:gd name="connsiteX0" fmla="*/ 0 w 1732061"/>
              <a:gd name="connsiteY0" fmla="*/ 110507 h 1105072"/>
              <a:gd name="connsiteX1" fmla="*/ 110507 w 1732061"/>
              <a:gd name="connsiteY1" fmla="*/ 0 h 1105072"/>
              <a:gd name="connsiteX2" fmla="*/ 583968 w 1732061"/>
              <a:gd name="connsiteY2" fmla="*/ 0 h 1105072"/>
              <a:gd name="connsiteX3" fmla="*/ 1042319 w 1732061"/>
              <a:gd name="connsiteY3" fmla="*/ 0 h 1105072"/>
              <a:gd name="connsiteX4" fmla="*/ 1621554 w 1732061"/>
              <a:gd name="connsiteY4" fmla="*/ 0 h 1105072"/>
              <a:gd name="connsiteX5" fmla="*/ 1732061 w 1732061"/>
              <a:gd name="connsiteY5" fmla="*/ 110507 h 1105072"/>
              <a:gd name="connsiteX6" fmla="*/ 1732061 w 1732061"/>
              <a:gd name="connsiteY6" fmla="*/ 543695 h 1105072"/>
              <a:gd name="connsiteX7" fmla="*/ 1732061 w 1732061"/>
              <a:gd name="connsiteY7" fmla="*/ 994565 h 1105072"/>
              <a:gd name="connsiteX8" fmla="*/ 1621554 w 1732061"/>
              <a:gd name="connsiteY8" fmla="*/ 1105072 h 1105072"/>
              <a:gd name="connsiteX9" fmla="*/ 1117872 w 1732061"/>
              <a:gd name="connsiteY9" fmla="*/ 1105072 h 1105072"/>
              <a:gd name="connsiteX10" fmla="*/ 659521 w 1732061"/>
              <a:gd name="connsiteY10" fmla="*/ 1105072 h 1105072"/>
              <a:gd name="connsiteX11" fmla="*/ 110507 w 1732061"/>
              <a:gd name="connsiteY11" fmla="*/ 1105072 h 1105072"/>
              <a:gd name="connsiteX12" fmla="*/ 0 w 1732061"/>
              <a:gd name="connsiteY12" fmla="*/ 994565 h 1105072"/>
              <a:gd name="connsiteX13" fmla="*/ 0 w 1732061"/>
              <a:gd name="connsiteY13" fmla="*/ 543695 h 1105072"/>
              <a:gd name="connsiteX14" fmla="*/ 0 w 1732061"/>
              <a:gd name="connsiteY14" fmla="*/ 110507 h 1105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2061" h="1105072" fill="none" extrusionOk="0">
                <a:moveTo>
                  <a:pt x="0" y="110507"/>
                </a:moveTo>
                <a:cubicBezTo>
                  <a:pt x="-2816" y="41672"/>
                  <a:pt x="61469" y="9671"/>
                  <a:pt x="110507" y="0"/>
                </a:cubicBezTo>
                <a:cubicBezTo>
                  <a:pt x="230172" y="-15494"/>
                  <a:pt x="409807" y="13568"/>
                  <a:pt x="583968" y="0"/>
                </a:cubicBezTo>
                <a:cubicBezTo>
                  <a:pt x="758129" y="-13568"/>
                  <a:pt x="948880" y="40544"/>
                  <a:pt x="1042319" y="0"/>
                </a:cubicBezTo>
                <a:cubicBezTo>
                  <a:pt x="1135758" y="-40544"/>
                  <a:pt x="1477675" y="7269"/>
                  <a:pt x="1621554" y="0"/>
                </a:cubicBezTo>
                <a:cubicBezTo>
                  <a:pt x="1681931" y="3156"/>
                  <a:pt x="1722204" y="34766"/>
                  <a:pt x="1732061" y="110507"/>
                </a:cubicBezTo>
                <a:cubicBezTo>
                  <a:pt x="1744187" y="224986"/>
                  <a:pt x="1727858" y="422580"/>
                  <a:pt x="1732061" y="543695"/>
                </a:cubicBezTo>
                <a:cubicBezTo>
                  <a:pt x="1736264" y="664810"/>
                  <a:pt x="1693560" y="784053"/>
                  <a:pt x="1732061" y="994565"/>
                </a:cubicBezTo>
                <a:cubicBezTo>
                  <a:pt x="1734241" y="1055482"/>
                  <a:pt x="1690769" y="1099760"/>
                  <a:pt x="1621554" y="1105072"/>
                </a:cubicBezTo>
                <a:cubicBezTo>
                  <a:pt x="1411964" y="1142596"/>
                  <a:pt x="1240624" y="1104231"/>
                  <a:pt x="1117872" y="1105072"/>
                </a:cubicBezTo>
                <a:cubicBezTo>
                  <a:pt x="995120" y="1105913"/>
                  <a:pt x="800016" y="1094141"/>
                  <a:pt x="659521" y="1105072"/>
                </a:cubicBezTo>
                <a:cubicBezTo>
                  <a:pt x="519026" y="1116003"/>
                  <a:pt x="246064" y="1093752"/>
                  <a:pt x="110507" y="1105072"/>
                </a:cubicBezTo>
                <a:cubicBezTo>
                  <a:pt x="47745" y="1089681"/>
                  <a:pt x="-904" y="1059447"/>
                  <a:pt x="0" y="994565"/>
                </a:cubicBezTo>
                <a:cubicBezTo>
                  <a:pt x="-12023" y="826740"/>
                  <a:pt x="52773" y="672315"/>
                  <a:pt x="0" y="543695"/>
                </a:cubicBezTo>
                <a:cubicBezTo>
                  <a:pt x="-52773" y="415075"/>
                  <a:pt x="5764" y="233895"/>
                  <a:pt x="0" y="110507"/>
                </a:cubicBezTo>
                <a:close/>
              </a:path>
              <a:path w="1732061" h="1105072" stroke="0" extrusionOk="0">
                <a:moveTo>
                  <a:pt x="0" y="110507"/>
                </a:moveTo>
                <a:cubicBezTo>
                  <a:pt x="-9727" y="44230"/>
                  <a:pt x="55876" y="1780"/>
                  <a:pt x="110507" y="0"/>
                </a:cubicBezTo>
                <a:cubicBezTo>
                  <a:pt x="295148" y="-10036"/>
                  <a:pt x="463546" y="13620"/>
                  <a:pt x="629300" y="0"/>
                </a:cubicBezTo>
                <a:cubicBezTo>
                  <a:pt x="795054" y="-13620"/>
                  <a:pt x="964778" y="19975"/>
                  <a:pt x="1163203" y="0"/>
                </a:cubicBezTo>
                <a:cubicBezTo>
                  <a:pt x="1361628" y="-19975"/>
                  <a:pt x="1396771" y="20673"/>
                  <a:pt x="1621554" y="0"/>
                </a:cubicBezTo>
                <a:cubicBezTo>
                  <a:pt x="1675451" y="-6061"/>
                  <a:pt x="1745533" y="54037"/>
                  <a:pt x="1732061" y="110507"/>
                </a:cubicBezTo>
                <a:cubicBezTo>
                  <a:pt x="1750021" y="225158"/>
                  <a:pt x="1689970" y="351087"/>
                  <a:pt x="1732061" y="561377"/>
                </a:cubicBezTo>
                <a:cubicBezTo>
                  <a:pt x="1774152" y="771667"/>
                  <a:pt x="1731106" y="802553"/>
                  <a:pt x="1732061" y="994565"/>
                </a:cubicBezTo>
                <a:cubicBezTo>
                  <a:pt x="1725140" y="1050237"/>
                  <a:pt x="1678214" y="1093595"/>
                  <a:pt x="1621554" y="1105072"/>
                </a:cubicBezTo>
                <a:cubicBezTo>
                  <a:pt x="1435255" y="1107362"/>
                  <a:pt x="1266413" y="1081110"/>
                  <a:pt x="1117872" y="1105072"/>
                </a:cubicBezTo>
                <a:cubicBezTo>
                  <a:pt x="969331" y="1129034"/>
                  <a:pt x="790021" y="1051623"/>
                  <a:pt x="599079" y="1105072"/>
                </a:cubicBezTo>
                <a:cubicBezTo>
                  <a:pt x="408137" y="1158521"/>
                  <a:pt x="257814" y="1083522"/>
                  <a:pt x="110507" y="1105072"/>
                </a:cubicBezTo>
                <a:cubicBezTo>
                  <a:pt x="44713" y="1088291"/>
                  <a:pt x="8275" y="1065716"/>
                  <a:pt x="0" y="994565"/>
                </a:cubicBezTo>
                <a:cubicBezTo>
                  <a:pt x="-42894" y="822410"/>
                  <a:pt x="17608" y="768247"/>
                  <a:pt x="0" y="561377"/>
                </a:cubicBezTo>
                <a:cubicBezTo>
                  <a:pt x="-17608" y="354507"/>
                  <a:pt x="16350" y="215153"/>
                  <a:pt x="0" y="11050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222657166">
                  <a:custGeom>
                    <a:avLst/>
                    <a:gdLst>
                      <a:gd name="connsiteX0" fmla="*/ 0 w 1732061"/>
                      <a:gd name="connsiteY0" fmla="*/ 110507 h 1105072"/>
                      <a:gd name="connsiteX1" fmla="*/ 110507 w 1732061"/>
                      <a:gd name="connsiteY1" fmla="*/ 0 h 1105072"/>
                      <a:gd name="connsiteX2" fmla="*/ 1621554 w 1732061"/>
                      <a:gd name="connsiteY2" fmla="*/ 0 h 1105072"/>
                      <a:gd name="connsiteX3" fmla="*/ 1732061 w 1732061"/>
                      <a:gd name="connsiteY3" fmla="*/ 110507 h 1105072"/>
                      <a:gd name="connsiteX4" fmla="*/ 1732061 w 1732061"/>
                      <a:gd name="connsiteY4" fmla="*/ 994565 h 1105072"/>
                      <a:gd name="connsiteX5" fmla="*/ 1621554 w 1732061"/>
                      <a:gd name="connsiteY5" fmla="*/ 1105072 h 1105072"/>
                      <a:gd name="connsiteX6" fmla="*/ 110507 w 1732061"/>
                      <a:gd name="connsiteY6" fmla="*/ 1105072 h 1105072"/>
                      <a:gd name="connsiteX7" fmla="*/ 0 w 1732061"/>
                      <a:gd name="connsiteY7" fmla="*/ 994565 h 1105072"/>
                      <a:gd name="connsiteX8" fmla="*/ 0 w 1732061"/>
                      <a:gd name="connsiteY8" fmla="*/ 110507 h 1105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2061" h="1105072">
                        <a:moveTo>
                          <a:pt x="0" y="110507"/>
                        </a:moveTo>
                        <a:cubicBezTo>
                          <a:pt x="0" y="49476"/>
                          <a:pt x="49476" y="0"/>
                          <a:pt x="110507" y="0"/>
                        </a:cubicBezTo>
                        <a:lnTo>
                          <a:pt x="1621554" y="0"/>
                        </a:lnTo>
                        <a:cubicBezTo>
                          <a:pt x="1682585" y="0"/>
                          <a:pt x="1732061" y="49476"/>
                          <a:pt x="1732061" y="110507"/>
                        </a:cubicBezTo>
                        <a:lnTo>
                          <a:pt x="1732061" y="994565"/>
                        </a:lnTo>
                        <a:cubicBezTo>
                          <a:pt x="1732061" y="1055596"/>
                          <a:pt x="1682585" y="1105072"/>
                          <a:pt x="1621554" y="1105072"/>
                        </a:cubicBezTo>
                        <a:lnTo>
                          <a:pt x="110507" y="1105072"/>
                        </a:lnTo>
                        <a:cubicBezTo>
                          <a:pt x="49476" y="1105072"/>
                          <a:pt x="0" y="1055596"/>
                          <a:pt x="0" y="994565"/>
                        </a:cubicBezTo>
                        <a:lnTo>
                          <a:pt x="0" y="110507"/>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3806" tIns="123806" rIns="123806" bIns="12380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Orientation</a:t>
            </a:r>
          </a:p>
        </p:txBody>
      </p:sp>
      <p:sp>
        <p:nvSpPr>
          <p:cNvPr id="31" name="Freeform: Shape 30">
            <a:extLst>
              <a:ext uri="{FF2B5EF4-FFF2-40B4-BE49-F238E27FC236}">
                <a16:creationId xmlns:a16="http://schemas.microsoft.com/office/drawing/2014/main" id="{DF5749F5-FF57-77D5-E06B-A479A01E6A70}"/>
              </a:ext>
            </a:extLst>
          </p:cNvPr>
          <p:cNvSpPr/>
          <p:nvPr/>
        </p:nvSpPr>
        <p:spPr>
          <a:xfrm>
            <a:off x="5007199" y="3889409"/>
            <a:ext cx="2087376" cy="1266102"/>
          </a:xfrm>
          <a:custGeom>
            <a:avLst/>
            <a:gdLst>
              <a:gd name="connsiteX0" fmla="*/ 0 w 2087376"/>
              <a:gd name="connsiteY0" fmla="*/ 126610 h 1266102"/>
              <a:gd name="connsiteX1" fmla="*/ 126610 w 2087376"/>
              <a:gd name="connsiteY1" fmla="*/ 0 h 1266102"/>
              <a:gd name="connsiteX2" fmla="*/ 603491 w 2087376"/>
              <a:gd name="connsiteY2" fmla="*/ 0 h 1266102"/>
              <a:gd name="connsiteX3" fmla="*/ 1025346 w 2087376"/>
              <a:gd name="connsiteY3" fmla="*/ 0 h 1266102"/>
              <a:gd name="connsiteX4" fmla="*/ 1465544 w 2087376"/>
              <a:gd name="connsiteY4" fmla="*/ 0 h 1266102"/>
              <a:gd name="connsiteX5" fmla="*/ 1960766 w 2087376"/>
              <a:gd name="connsiteY5" fmla="*/ 0 h 1266102"/>
              <a:gd name="connsiteX6" fmla="*/ 2087376 w 2087376"/>
              <a:gd name="connsiteY6" fmla="*/ 126610 h 1266102"/>
              <a:gd name="connsiteX7" fmla="*/ 2087376 w 2087376"/>
              <a:gd name="connsiteY7" fmla="*/ 643180 h 1266102"/>
              <a:gd name="connsiteX8" fmla="*/ 2087376 w 2087376"/>
              <a:gd name="connsiteY8" fmla="*/ 1139492 h 1266102"/>
              <a:gd name="connsiteX9" fmla="*/ 1960766 w 2087376"/>
              <a:gd name="connsiteY9" fmla="*/ 1266102 h 1266102"/>
              <a:gd name="connsiteX10" fmla="*/ 1483885 w 2087376"/>
              <a:gd name="connsiteY10" fmla="*/ 1266102 h 1266102"/>
              <a:gd name="connsiteX11" fmla="*/ 1025346 w 2087376"/>
              <a:gd name="connsiteY11" fmla="*/ 1266102 h 1266102"/>
              <a:gd name="connsiteX12" fmla="*/ 603491 w 2087376"/>
              <a:gd name="connsiteY12" fmla="*/ 1266102 h 1266102"/>
              <a:gd name="connsiteX13" fmla="*/ 126610 w 2087376"/>
              <a:gd name="connsiteY13" fmla="*/ 1266102 h 1266102"/>
              <a:gd name="connsiteX14" fmla="*/ 0 w 2087376"/>
              <a:gd name="connsiteY14" fmla="*/ 1139492 h 1266102"/>
              <a:gd name="connsiteX15" fmla="*/ 0 w 2087376"/>
              <a:gd name="connsiteY15" fmla="*/ 622922 h 1266102"/>
              <a:gd name="connsiteX16" fmla="*/ 0 w 2087376"/>
              <a:gd name="connsiteY16" fmla="*/ 126610 h 126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87376" h="1266102" fill="none" extrusionOk="0">
                <a:moveTo>
                  <a:pt x="0" y="126610"/>
                </a:moveTo>
                <a:cubicBezTo>
                  <a:pt x="11584" y="40950"/>
                  <a:pt x="54363" y="-1529"/>
                  <a:pt x="126610" y="0"/>
                </a:cubicBezTo>
                <a:cubicBezTo>
                  <a:pt x="313947" y="-3081"/>
                  <a:pt x="479567" y="8186"/>
                  <a:pt x="603491" y="0"/>
                </a:cubicBezTo>
                <a:cubicBezTo>
                  <a:pt x="727415" y="-8186"/>
                  <a:pt x="924146" y="50225"/>
                  <a:pt x="1025346" y="0"/>
                </a:cubicBezTo>
                <a:cubicBezTo>
                  <a:pt x="1126547" y="-50225"/>
                  <a:pt x="1375877" y="50777"/>
                  <a:pt x="1465544" y="0"/>
                </a:cubicBezTo>
                <a:cubicBezTo>
                  <a:pt x="1555211" y="-50777"/>
                  <a:pt x="1748758" y="32991"/>
                  <a:pt x="1960766" y="0"/>
                </a:cubicBezTo>
                <a:cubicBezTo>
                  <a:pt x="2027081" y="6611"/>
                  <a:pt x="2084145" y="62440"/>
                  <a:pt x="2087376" y="126610"/>
                </a:cubicBezTo>
                <a:cubicBezTo>
                  <a:pt x="2116878" y="325604"/>
                  <a:pt x="2030424" y="495457"/>
                  <a:pt x="2087376" y="643180"/>
                </a:cubicBezTo>
                <a:cubicBezTo>
                  <a:pt x="2144328" y="790903"/>
                  <a:pt x="2035095" y="1007058"/>
                  <a:pt x="2087376" y="1139492"/>
                </a:cubicBezTo>
                <a:cubicBezTo>
                  <a:pt x="2087511" y="1192591"/>
                  <a:pt x="2021151" y="1253766"/>
                  <a:pt x="1960766" y="1266102"/>
                </a:cubicBezTo>
                <a:cubicBezTo>
                  <a:pt x="1729795" y="1296432"/>
                  <a:pt x="1685733" y="1227259"/>
                  <a:pt x="1483885" y="1266102"/>
                </a:cubicBezTo>
                <a:cubicBezTo>
                  <a:pt x="1282037" y="1304945"/>
                  <a:pt x="1252563" y="1229389"/>
                  <a:pt x="1025346" y="1266102"/>
                </a:cubicBezTo>
                <a:cubicBezTo>
                  <a:pt x="798129" y="1302815"/>
                  <a:pt x="789582" y="1258149"/>
                  <a:pt x="603491" y="1266102"/>
                </a:cubicBezTo>
                <a:cubicBezTo>
                  <a:pt x="417401" y="1274055"/>
                  <a:pt x="358962" y="1241647"/>
                  <a:pt x="126610" y="1266102"/>
                </a:cubicBezTo>
                <a:cubicBezTo>
                  <a:pt x="64151" y="1274874"/>
                  <a:pt x="-4915" y="1212406"/>
                  <a:pt x="0" y="1139492"/>
                </a:cubicBezTo>
                <a:cubicBezTo>
                  <a:pt x="-1740" y="1017882"/>
                  <a:pt x="52430" y="809500"/>
                  <a:pt x="0" y="622922"/>
                </a:cubicBezTo>
                <a:cubicBezTo>
                  <a:pt x="-52430" y="436344"/>
                  <a:pt x="31005" y="301463"/>
                  <a:pt x="0" y="126610"/>
                </a:cubicBezTo>
                <a:close/>
              </a:path>
              <a:path w="2087376" h="1266102" stroke="0" extrusionOk="0">
                <a:moveTo>
                  <a:pt x="0" y="126610"/>
                </a:moveTo>
                <a:cubicBezTo>
                  <a:pt x="3107" y="41677"/>
                  <a:pt x="40641" y="-12974"/>
                  <a:pt x="126610" y="0"/>
                </a:cubicBezTo>
                <a:cubicBezTo>
                  <a:pt x="289911" y="-37674"/>
                  <a:pt x="433422" y="9084"/>
                  <a:pt x="603491" y="0"/>
                </a:cubicBezTo>
                <a:cubicBezTo>
                  <a:pt x="773560" y="-9084"/>
                  <a:pt x="966656" y="37146"/>
                  <a:pt x="1062030" y="0"/>
                </a:cubicBezTo>
                <a:cubicBezTo>
                  <a:pt x="1157404" y="-37146"/>
                  <a:pt x="1384742" y="35294"/>
                  <a:pt x="1520569" y="0"/>
                </a:cubicBezTo>
                <a:cubicBezTo>
                  <a:pt x="1656396" y="-35294"/>
                  <a:pt x="1829032" y="15535"/>
                  <a:pt x="1960766" y="0"/>
                </a:cubicBezTo>
                <a:cubicBezTo>
                  <a:pt x="2016223" y="-6534"/>
                  <a:pt x="2096874" y="54372"/>
                  <a:pt x="2087376" y="126610"/>
                </a:cubicBezTo>
                <a:cubicBezTo>
                  <a:pt x="2139496" y="361422"/>
                  <a:pt x="2061002" y="465711"/>
                  <a:pt x="2087376" y="602665"/>
                </a:cubicBezTo>
                <a:cubicBezTo>
                  <a:pt x="2113750" y="739619"/>
                  <a:pt x="2050700" y="945139"/>
                  <a:pt x="2087376" y="1139492"/>
                </a:cubicBezTo>
                <a:cubicBezTo>
                  <a:pt x="2085026" y="1202848"/>
                  <a:pt x="2028557" y="1280066"/>
                  <a:pt x="1960766" y="1266102"/>
                </a:cubicBezTo>
                <a:cubicBezTo>
                  <a:pt x="1799495" y="1296357"/>
                  <a:pt x="1716163" y="1218750"/>
                  <a:pt x="1538910" y="1266102"/>
                </a:cubicBezTo>
                <a:cubicBezTo>
                  <a:pt x="1361657" y="1313454"/>
                  <a:pt x="1215551" y="1225911"/>
                  <a:pt x="1117054" y="1266102"/>
                </a:cubicBezTo>
                <a:cubicBezTo>
                  <a:pt x="1018557" y="1306293"/>
                  <a:pt x="776384" y="1246519"/>
                  <a:pt x="658515" y="1266102"/>
                </a:cubicBezTo>
                <a:cubicBezTo>
                  <a:pt x="540646" y="1285685"/>
                  <a:pt x="258395" y="1247452"/>
                  <a:pt x="126610" y="1266102"/>
                </a:cubicBezTo>
                <a:cubicBezTo>
                  <a:pt x="40816" y="1278370"/>
                  <a:pt x="-9870" y="1199415"/>
                  <a:pt x="0" y="1139492"/>
                </a:cubicBezTo>
                <a:cubicBezTo>
                  <a:pt x="-17175" y="997203"/>
                  <a:pt x="26446" y="862074"/>
                  <a:pt x="0" y="663437"/>
                </a:cubicBezTo>
                <a:cubicBezTo>
                  <a:pt x="-26446" y="464800"/>
                  <a:pt x="51271" y="358692"/>
                  <a:pt x="0" y="12661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752000821">
                  <a:custGeom>
                    <a:avLst/>
                    <a:gdLst>
                      <a:gd name="connsiteX0" fmla="*/ 0 w 2087376"/>
                      <a:gd name="connsiteY0" fmla="*/ 126610 h 1266102"/>
                      <a:gd name="connsiteX1" fmla="*/ 126610 w 2087376"/>
                      <a:gd name="connsiteY1" fmla="*/ 0 h 1266102"/>
                      <a:gd name="connsiteX2" fmla="*/ 1960766 w 2087376"/>
                      <a:gd name="connsiteY2" fmla="*/ 0 h 1266102"/>
                      <a:gd name="connsiteX3" fmla="*/ 2087376 w 2087376"/>
                      <a:gd name="connsiteY3" fmla="*/ 126610 h 1266102"/>
                      <a:gd name="connsiteX4" fmla="*/ 2087376 w 2087376"/>
                      <a:gd name="connsiteY4" fmla="*/ 1139492 h 1266102"/>
                      <a:gd name="connsiteX5" fmla="*/ 1960766 w 2087376"/>
                      <a:gd name="connsiteY5" fmla="*/ 1266102 h 1266102"/>
                      <a:gd name="connsiteX6" fmla="*/ 126610 w 2087376"/>
                      <a:gd name="connsiteY6" fmla="*/ 1266102 h 1266102"/>
                      <a:gd name="connsiteX7" fmla="*/ 0 w 2087376"/>
                      <a:gd name="connsiteY7" fmla="*/ 1139492 h 1266102"/>
                      <a:gd name="connsiteX8" fmla="*/ 0 w 2087376"/>
                      <a:gd name="connsiteY8" fmla="*/ 126610 h 126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7376" h="1266102">
                        <a:moveTo>
                          <a:pt x="0" y="126610"/>
                        </a:moveTo>
                        <a:cubicBezTo>
                          <a:pt x="0" y="56685"/>
                          <a:pt x="56685" y="0"/>
                          <a:pt x="126610" y="0"/>
                        </a:cubicBezTo>
                        <a:lnTo>
                          <a:pt x="1960766" y="0"/>
                        </a:lnTo>
                        <a:cubicBezTo>
                          <a:pt x="2030691" y="0"/>
                          <a:pt x="2087376" y="56685"/>
                          <a:pt x="2087376" y="126610"/>
                        </a:cubicBezTo>
                        <a:lnTo>
                          <a:pt x="2087376" y="1139492"/>
                        </a:lnTo>
                        <a:cubicBezTo>
                          <a:pt x="2087376" y="1209417"/>
                          <a:pt x="2030691" y="1266102"/>
                          <a:pt x="1960766" y="1266102"/>
                        </a:cubicBezTo>
                        <a:lnTo>
                          <a:pt x="126610" y="1266102"/>
                        </a:lnTo>
                        <a:cubicBezTo>
                          <a:pt x="56685" y="1266102"/>
                          <a:pt x="0" y="1209417"/>
                          <a:pt x="0" y="1139492"/>
                        </a:cubicBezTo>
                        <a:lnTo>
                          <a:pt x="0" y="12661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8523" tIns="128523" rIns="128523" bIns="12852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Gender Reassignment</a:t>
            </a:r>
          </a:p>
        </p:txBody>
      </p:sp>
      <p:sp>
        <p:nvSpPr>
          <p:cNvPr id="3" name="Rectangle 2">
            <a:extLst>
              <a:ext uri="{FF2B5EF4-FFF2-40B4-BE49-F238E27FC236}">
                <a16:creationId xmlns:a16="http://schemas.microsoft.com/office/drawing/2014/main" id="{B9FB6180-31BC-4295-8609-01527DD127A8}"/>
              </a:ext>
            </a:extLst>
          </p:cNvPr>
          <p:cNvSpPr/>
          <p:nvPr/>
        </p:nvSpPr>
        <p:spPr>
          <a:xfrm>
            <a:off x="7328800" y="882013"/>
            <a:ext cx="4468753" cy="1843258"/>
          </a:xfrm>
          <a:custGeom>
            <a:avLst/>
            <a:gdLst>
              <a:gd name="connsiteX0" fmla="*/ 0 w 4468753"/>
              <a:gd name="connsiteY0" fmla="*/ 0 h 1843258"/>
              <a:gd name="connsiteX1" fmla="*/ 424532 w 4468753"/>
              <a:gd name="connsiteY1" fmla="*/ 0 h 1843258"/>
              <a:gd name="connsiteX2" fmla="*/ 893751 w 4468753"/>
              <a:gd name="connsiteY2" fmla="*/ 0 h 1843258"/>
              <a:gd name="connsiteX3" fmla="*/ 1362970 w 4468753"/>
              <a:gd name="connsiteY3" fmla="*/ 0 h 1843258"/>
              <a:gd name="connsiteX4" fmla="*/ 2010939 w 4468753"/>
              <a:gd name="connsiteY4" fmla="*/ 0 h 1843258"/>
              <a:gd name="connsiteX5" fmla="*/ 2480158 w 4468753"/>
              <a:gd name="connsiteY5" fmla="*/ 0 h 1843258"/>
              <a:gd name="connsiteX6" fmla="*/ 2904689 w 4468753"/>
              <a:gd name="connsiteY6" fmla="*/ 0 h 1843258"/>
              <a:gd name="connsiteX7" fmla="*/ 3507971 w 4468753"/>
              <a:gd name="connsiteY7" fmla="*/ 0 h 1843258"/>
              <a:gd name="connsiteX8" fmla="*/ 3977190 w 4468753"/>
              <a:gd name="connsiteY8" fmla="*/ 0 h 1843258"/>
              <a:gd name="connsiteX9" fmla="*/ 4468753 w 4468753"/>
              <a:gd name="connsiteY9" fmla="*/ 0 h 1843258"/>
              <a:gd name="connsiteX10" fmla="*/ 4468753 w 4468753"/>
              <a:gd name="connsiteY10" fmla="*/ 497680 h 1843258"/>
              <a:gd name="connsiteX11" fmla="*/ 4468753 w 4468753"/>
              <a:gd name="connsiteY11" fmla="*/ 921629 h 1843258"/>
              <a:gd name="connsiteX12" fmla="*/ 4468753 w 4468753"/>
              <a:gd name="connsiteY12" fmla="*/ 1382444 h 1843258"/>
              <a:gd name="connsiteX13" fmla="*/ 4468753 w 4468753"/>
              <a:gd name="connsiteY13" fmla="*/ 1843258 h 1843258"/>
              <a:gd name="connsiteX14" fmla="*/ 3910159 w 4468753"/>
              <a:gd name="connsiteY14" fmla="*/ 1843258 h 1843258"/>
              <a:gd name="connsiteX15" fmla="*/ 3485627 w 4468753"/>
              <a:gd name="connsiteY15" fmla="*/ 1843258 h 1843258"/>
              <a:gd name="connsiteX16" fmla="*/ 2837658 w 4468753"/>
              <a:gd name="connsiteY16" fmla="*/ 1843258 h 1843258"/>
              <a:gd name="connsiteX17" fmla="*/ 2234377 w 4468753"/>
              <a:gd name="connsiteY17" fmla="*/ 1843258 h 1843258"/>
              <a:gd name="connsiteX18" fmla="*/ 1809845 w 4468753"/>
              <a:gd name="connsiteY18" fmla="*/ 1843258 h 1843258"/>
              <a:gd name="connsiteX19" fmla="*/ 1161876 w 4468753"/>
              <a:gd name="connsiteY19" fmla="*/ 1843258 h 1843258"/>
              <a:gd name="connsiteX20" fmla="*/ 558594 w 4468753"/>
              <a:gd name="connsiteY20" fmla="*/ 1843258 h 1843258"/>
              <a:gd name="connsiteX21" fmla="*/ 0 w 4468753"/>
              <a:gd name="connsiteY21" fmla="*/ 1843258 h 1843258"/>
              <a:gd name="connsiteX22" fmla="*/ 0 w 4468753"/>
              <a:gd name="connsiteY22" fmla="*/ 1382444 h 1843258"/>
              <a:gd name="connsiteX23" fmla="*/ 0 w 4468753"/>
              <a:gd name="connsiteY23" fmla="*/ 884764 h 1843258"/>
              <a:gd name="connsiteX24" fmla="*/ 0 w 4468753"/>
              <a:gd name="connsiteY24" fmla="*/ 423949 h 1843258"/>
              <a:gd name="connsiteX25" fmla="*/ 0 w 4468753"/>
              <a:gd name="connsiteY25" fmla="*/ 0 h 184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468753" h="1843258" fill="none" extrusionOk="0">
                <a:moveTo>
                  <a:pt x="0" y="0"/>
                </a:moveTo>
                <a:cubicBezTo>
                  <a:pt x="176177" y="-21138"/>
                  <a:pt x="334499" y="25790"/>
                  <a:pt x="424532" y="0"/>
                </a:cubicBezTo>
                <a:cubicBezTo>
                  <a:pt x="514565" y="-25790"/>
                  <a:pt x="662826" y="10018"/>
                  <a:pt x="893751" y="0"/>
                </a:cubicBezTo>
                <a:cubicBezTo>
                  <a:pt x="1124676" y="-10018"/>
                  <a:pt x="1239871" y="43504"/>
                  <a:pt x="1362970" y="0"/>
                </a:cubicBezTo>
                <a:cubicBezTo>
                  <a:pt x="1486069" y="-43504"/>
                  <a:pt x="1852844" y="49642"/>
                  <a:pt x="2010939" y="0"/>
                </a:cubicBezTo>
                <a:cubicBezTo>
                  <a:pt x="2169034" y="-49642"/>
                  <a:pt x="2307110" y="19152"/>
                  <a:pt x="2480158" y="0"/>
                </a:cubicBezTo>
                <a:cubicBezTo>
                  <a:pt x="2653206" y="-19152"/>
                  <a:pt x="2785845" y="19315"/>
                  <a:pt x="2904689" y="0"/>
                </a:cubicBezTo>
                <a:cubicBezTo>
                  <a:pt x="3023533" y="-19315"/>
                  <a:pt x="3294040" y="20365"/>
                  <a:pt x="3507971" y="0"/>
                </a:cubicBezTo>
                <a:cubicBezTo>
                  <a:pt x="3721902" y="-20365"/>
                  <a:pt x="3824336" y="34759"/>
                  <a:pt x="3977190" y="0"/>
                </a:cubicBezTo>
                <a:cubicBezTo>
                  <a:pt x="4130044" y="-34759"/>
                  <a:pt x="4251192" y="26989"/>
                  <a:pt x="4468753" y="0"/>
                </a:cubicBezTo>
                <a:cubicBezTo>
                  <a:pt x="4481049" y="174381"/>
                  <a:pt x="4435494" y="268962"/>
                  <a:pt x="4468753" y="497680"/>
                </a:cubicBezTo>
                <a:cubicBezTo>
                  <a:pt x="4502012" y="726398"/>
                  <a:pt x="4447670" y="710169"/>
                  <a:pt x="4468753" y="921629"/>
                </a:cubicBezTo>
                <a:cubicBezTo>
                  <a:pt x="4489836" y="1133089"/>
                  <a:pt x="4456161" y="1270446"/>
                  <a:pt x="4468753" y="1382444"/>
                </a:cubicBezTo>
                <a:cubicBezTo>
                  <a:pt x="4481345" y="1494443"/>
                  <a:pt x="4455164" y="1707575"/>
                  <a:pt x="4468753" y="1843258"/>
                </a:cubicBezTo>
                <a:cubicBezTo>
                  <a:pt x="4256069" y="1848286"/>
                  <a:pt x="4155108" y="1793667"/>
                  <a:pt x="3910159" y="1843258"/>
                </a:cubicBezTo>
                <a:cubicBezTo>
                  <a:pt x="3665210" y="1892849"/>
                  <a:pt x="3603260" y="1828029"/>
                  <a:pt x="3485627" y="1843258"/>
                </a:cubicBezTo>
                <a:cubicBezTo>
                  <a:pt x="3367994" y="1858487"/>
                  <a:pt x="3046996" y="1826922"/>
                  <a:pt x="2837658" y="1843258"/>
                </a:cubicBezTo>
                <a:cubicBezTo>
                  <a:pt x="2628320" y="1859594"/>
                  <a:pt x="2500809" y="1789949"/>
                  <a:pt x="2234377" y="1843258"/>
                </a:cubicBezTo>
                <a:cubicBezTo>
                  <a:pt x="1967945" y="1896567"/>
                  <a:pt x="1993820" y="1807364"/>
                  <a:pt x="1809845" y="1843258"/>
                </a:cubicBezTo>
                <a:cubicBezTo>
                  <a:pt x="1625870" y="1879152"/>
                  <a:pt x="1320863" y="1776654"/>
                  <a:pt x="1161876" y="1843258"/>
                </a:cubicBezTo>
                <a:cubicBezTo>
                  <a:pt x="1002889" y="1909862"/>
                  <a:pt x="690755" y="1824859"/>
                  <a:pt x="558594" y="1843258"/>
                </a:cubicBezTo>
                <a:cubicBezTo>
                  <a:pt x="426433" y="1861657"/>
                  <a:pt x="247286" y="1829823"/>
                  <a:pt x="0" y="1843258"/>
                </a:cubicBezTo>
                <a:cubicBezTo>
                  <a:pt x="-29032" y="1710793"/>
                  <a:pt x="41089" y="1539101"/>
                  <a:pt x="0" y="1382444"/>
                </a:cubicBezTo>
                <a:cubicBezTo>
                  <a:pt x="-41089" y="1225787"/>
                  <a:pt x="43418" y="1017241"/>
                  <a:pt x="0" y="884764"/>
                </a:cubicBezTo>
                <a:cubicBezTo>
                  <a:pt x="-43418" y="752287"/>
                  <a:pt x="17322" y="549600"/>
                  <a:pt x="0" y="423949"/>
                </a:cubicBezTo>
                <a:cubicBezTo>
                  <a:pt x="-17322" y="298299"/>
                  <a:pt x="6182" y="169094"/>
                  <a:pt x="0" y="0"/>
                </a:cubicBezTo>
                <a:close/>
              </a:path>
              <a:path w="4468753" h="1843258" stroke="0" extrusionOk="0">
                <a:moveTo>
                  <a:pt x="0" y="0"/>
                </a:moveTo>
                <a:cubicBezTo>
                  <a:pt x="295715" y="-39621"/>
                  <a:pt x="435976" y="42870"/>
                  <a:pt x="647969" y="0"/>
                </a:cubicBezTo>
                <a:cubicBezTo>
                  <a:pt x="859962" y="-42870"/>
                  <a:pt x="965996" y="24871"/>
                  <a:pt x="1206563" y="0"/>
                </a:cubicBezTo>
                <a:cubicBezTo>
                  <a:pt x="1447130" y="-24871"/>
                  <a:pt x="1441364" y="36848"/>
                  <a:pt x="1675782" y="0"/>
                </a:cubicBezTo>
                <a:cubicBezTo>
                  <a:pt x="1910200" y="-36848"/>
                  <a:pt x="2001127" y="60370"/>
                  <a:pt x="2189689" y="0"/>
                </a:cubicBezTo>
                <a:cubicBezTo>
                  <a:pt x="2378251" y="-60370"/>
                  <a:pt x="2505126" y="25532"/>
                  <a:pt x="2614221" y="0"/>
                </a:cubicBezTo>
                <a:cubicBezTo>
                  <a:pt x="2723316" y="-25532"/>
                  <a:pt x="2958990" y="27023"/>
                  <a:pt x="3172815" y="0"/>
                </a:cubicBezTo>
                <a:cubicBezTo>
                  <a:pt x="3386640" y="-27023"/>
                  <a:pt x="3544273" y="56681"/>
                  <a:pt x="3731409" y="0"/>
                </a:cubicBezTo>
                <a:cubicBezTo>
                  <a:pt x="3918545" y="-56681"/>
                  <a:pt x="4168063" y="15319"/>
                  <a:pt x="4468753" y="0"/>
                </a:cubicBezTo>
                <a:cubicBezTo>
                  <a:pt x="4504064" y="99627"/>
                  <a:pt x="4437786" y="289246"/>
                  <a:pt x="4468753" y="479247"/>
                </a:cubicBezTo>
                <a:cubicBezTo>
                  <a:pt x="4499720" y="669248"/>
                  <a:pt x="4444492" y="787649"/>
                  <a:pt x="4468753" y="976927"/>
                </a:cubicBezTo>
                <a:cubicBezTo>
                  <a:pt x="4493014" y="1166205"/>
                  <a:pt x="4425328" y="1224865"/>
                  <a:pt x="4468753" y="1419309"/>
                </a:cubicBezTo>
                <a:cubicBezTo>
                  <a:pt x="4512178" y="1613753"/>
                  <a:pt x="4428690" y="1666545"/>
                  <a:pt x="4468753" y="1843258"/>
                </a:cubicBezTo>
                <a:cubicBezTo>
                  <a:pt x="4311981" y="1857549"/>
                  <a:pt x="4131880" y="1832374"/>
                  <a:pt x="4044221" y="1843258"/>
                </a:cubicBezTo>
                <a:cubicBezTo>
                  <a:pt x="3956562" y="1854142"/>
                  <a:pt x="3712501" y="1783473"/>
                  <a:pt x="3396252" y="1843258"/>
                </a:cubicBezTo>
                <a:cubicBezTo>
                  <a:pt x="3080003" y="1903043"/>
                  <a:pt x="2986638" y="1811147"/>
                  <a:pt x="2748283" y="1843258"/>
                </a:cubicBezTo>
                <a:cubicBezTo>
                  <a:pt x="2509928" y="1875369"/>
                  <a:pt x="2420557" y="1837118"/>
                  <a:pt x="2323752" y="1843258"/>
                </a:cubicBezTo>
                <a:cubicBezTo>
                  <a:pt x="2226947" y="1849398"/>
                  <a:pt x="1848488" y="1831778"/>
                  <a:pt x="1720470" y="1843258"/>
                </a:cubicBezTo>
                <a:cubicBezTo>
                  <a:pt x="1592452" y="1854738"/>
                  <a:pt x="1368154" y="1810958"/>
                  <a:pt x="1072501" y="1843258"/>
                </a:cubicBezTo>
                <a:cubicBezTo>
                  <a:pt x="776848" y="1875558"/>
                  <a:pt x="632762" y="1817795"/>
                  <a:pt x="513907" y="1843258"/>
                </a:cubicBezTo>
                <a:cubicBezTo>
                  <a:pt x="395052" y="1868721"/>
                  <a:pt x="227977" y="1790131"/>
                  <a:pt x="0" y="1843258"/>
                </a:cubicBezTo>
                <a:cubicBezTo>
                  <a:pt x="-25953" y="1700400"/>
                  <a:pt x="19487" y="1515512"/>
                  <a:pt x="0" y="1400876"/>
                </a:cubicBezTo>
                <a:cubicBezTo>
                  <a:pt x="-19487" y="1286240"/>
                  <a:pt x="5079" y="1010579"/>
                  <a:pt x="0" y="903196"/>
                </a:cubicBezTo>
                <a:cubicBezTo>
                  <a:pt x="-5079" y="795813"/>
                  <a:pt x="29367" y="617306"/>
                  <a:pt x="0" y="497680"/>
                </a:cubicBezTo>
                <a:cubicBezTo>
                  <a:pt x="-29367" y="378054"/>
                  <a:pt x="16460" y="121462"/>
                  <a:pt x="0" y="0"/>
                </a:cubicBezTo>
                <a:close/>
              </a:path>
            </a:pathLst>
          </a:custGeom>
          <a:solidFill>
            <a:schemeClr val="accent2">
              <a:lumMod val="40000"/>
              <a:lumOff val="60000"/>
            </a:schemeClr>
          </a:solidFill>
          <a:ln w="19050">
            <a:solidFill>
              <a:schemeClr val="accent2">
                <a:lumMod val="50000"/>
              </a:schemeClr>
            </a:solidFill>
            <a:prstDash val="solid"/>
            <a:extLst>
              <a:ext uri="{C807C97D-BFC1-408E-A445-0C87EB9F89A2}">
                <ask:lineSketchStyleProps xmlns:ask="http://schemas.microsoft.com/office/drawing/2018/sketchyshapes" sd="725805348">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A person has a disability of s/he has a physical or mental impairment which has a substantial &amp; long term effect on that person’s ability to carry out normal day-to-day activities. Includes conditions like HIV &amp; cancer</a:t>
            </a:r>
          </a:p>
        </p:txBody>
      </p:sp>
      <p:sp>
        <p:nvSpPr>
          <p:cNvPr id="4" name="Rectangle 3">
            <a:extLst>
              <a:ext uri="{FF2B5EF4-FFF2-40B4-BE49-F238E27FC236}">
                <a16:creationId xmlns:a16="http://schemas.microsoft.com/office/drawing/2014/main" id="{AB32402C-9443-4CD1-B27B-E8A8FE920C9B}"/>
              </a:ext>
            </a:extLst>
          </p:cNvPr>
          <p:cNvSpPr/>
          <p:nvPr/>
        </p:nvSpPr>
        <p:spPr>
          <a:xfrm>
            <a:off x="7328799" y="2999358"/>
            <a:ext cx="4468753" cy="1066801"/>
          </a:xfrm>
          <a:custGeom>
            <a:avLst/>
            <a:gdLst>
              <a:gd name="connsiteX0" fmla="*/ 0 w 4468753"/>
              <a:gd name="connsiteY0" fmla="*/ 0 h 1066801"/>
              <a:gd name="connsiteX1" fmla="*/ 558594 w 4468753"/>
              <a:gd name="connsiteY1" fmla="*/ 0 h 1066801"/>
              <a:gd name="connsiteX2" fmla="*/ 983126 w 4468753"/>
              <a:gd name="connsiteY2" fmla="*/ 0 h 1066801"/>
              <a:gd name="connsiteX3" fmla="*/ 1586407 w 4468753"/>
              <a:gd name="connsiteY3" fmla="*/ 0 h 1066801"/>
              <a:gd name="connsiteX4" fmla="*/ 2055626 w 4468753"/>
              <a:gd name="connsiteY4" fmla="*/ 0 h 1066801"/>
              <a:gd name="connsiteX5" fmla="*/ 2524845 w 4468753"/>
              <a:gd name="connsiteY5" fmla="*/ 0 h 1066801"/>
              <a:gd name="connsiteX6" fmla="*/ 2949377 w 4468753"/>
              <a:gd name="connsiteY6" fmla="*/ 0 h 1066801"/>
              <a:gd name="connsiteX7" fmla="*/ 3418596 w 4468753"/>
              <a:gd name="connsiteY7" fmla="*/ 0 h 1066801"/>
              <a:gd name="connsiteX8" fmla="*/ 3887815 w 4468753"/>
              <a:gd name="connsiteY8" fmla="*/ 0 h 1066801"/>
              <a:gd name="connsiteX9" fmla="*/ 4468753 w 4468753"/>
              <a:gd name="connsiteY9" fmla="*/ 0 h 1066801"/>
              <a:gd name="connsiteX10" fmla="*/ 4468753 w 4468753"/>
              <a:gd name="connsiteY10" fmla="*/ 501396 h 1066801"/>
              <a:gd name="connsiteX11" fmla="*/ 4468753 w 4468753"/>
              <a:gd name="connsiteY11" fmla="*/ 1066801 h 1066801"/>
              <a:gd name="connsiteX12" fmla="*/ 4044221 w 4468753"/>
              <a:gd name="connsiteY12" fmla="*/ 1066801 h 1066801"/>
              <a:gd name="connsiteX13" fmla="*/ 3440940 w 4468753"/>
              <a:gd name="connsiteY13" fmla="*/ 1066801 h 1066801"/>
              <a:gd name="connsiteX14" fmla="*/ 2837658 w 4468753"/>
              <a:gd name="connsiteY14" fmla="*/ 1066801 h 1066801"/>
              <a:gd name="connsiteX15" fmla="*/ 2413127 w 4468753"/>
              <a:gd name="connsiteY15" fmla="*/ 1066801 h 1066801"/>
              <a:gd name="connsiteX16" fmla="*/ 1943908 w 4468753"/>
              <a:gd name="connsiteY16" fmla="*/ 1066801 h 1066801"/>
              <a:gd name="connsiteX17" fmla="*/ 1340626 w 4468753"/>
              <a:gd name="connsiteY17" fmla="*/ 1066801 h 1066801"/>
              <a:gd name="connsiteX18" fmla="*/ 737344 w 4468753"/>
              <a:gd name="connsiteY18" fmla="*/ 1066801 h 1066801"/>
              <a:gd name="connsiteX19" fmla="*/ 0 w 4468753"/>
              <a:gd name="connsiteY19" fmla="*/ 1066801 h 1066801"/>
              <a:gd name="connsiteX20" fmla="*/ 0 w 4468753"/>
              <a:gd name="connsiteY20" fmla="*/ 522732 h 1066801"/>
              <a:gd name="connsiteX21" fmla="*/ 0 w 4468753"/>
              <a:gd name="connsiteY21" fmla="*/ 0 h 1066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468753" h="1066801" fill="none" extrusionOk="0">
                <a:moveTo>
                  <a:pt x="0" y="0"/>
                </a:moveTo>
                <a:cubicBezTo>
                  <a:pt x="277499" y="-2225"/>
                  <a:pt x="339362" y="15365"/>
                  <a:pt x="558594" y="0"/>
                </a:cubicBezTo>
                <a:cubicBezTo>
                  <a:pt x="777826" y="-15365"/>
                  <a:pt x="787805" y="386"/>
                  <a:pt x="983126" y="0"/>
                </a:cubicBezTo>
                <a:cubicBezTo>
                  <a:pt x="1178447" y="-386"/>
                  <a:pt x="1372912" y="24826"/>
                  <a:pt x="1586407" y="0"/>
                </a:cubicBezTo>
                <a:cubicBezTo>
                  <a:pt x="1799902" y="-24826"/>
                  <a:pt x="1923918" y="38279"/>
                  <a:pt x="2055626" y="0"/>
                </a:cubicBezTo>
                <a:cubicBezTo>
                  <a:pt x="2187334" y="-38279"/>
                  <a:pt x="2299734" y="9928"/>
                  <a:pt x="2524845" y="0"/>
                </a:cubicBezTo>
                <a:cubicBezTo>
                  <a:pt x="2749956" y="-9928"/>
                  <a:pt x="2808801" y="2031"/>
                  <a:pt x="2949377" y="0"/>
                </a:cubicBezTo>
                <a:cubicBezTo>
                  <a:pt x="3089953" y="-2031"/>
                  <a:pt x="3254781" y="36649"/>
                  <a:pt x="3418596" y="0"/>
                </a:cubicBezTo>
                <a:cubicBezTo>
                  <a:pt x="3582411" y="-36649"/>
                  <a:pt x="3699326" y="43021"/>
                  <a:pt x="3887815" y="0"/>
                </a:cubicBezTo>
                <a:cubicBezTo>
                  <a:pt x="4076304" y="-43021"/>
                  <a:pt x="4276213" y="55949"/>
                  <a:pt x="4468753" y="0"/>
                </a:cubicBezTo>
                <a:cubicBezTo>
                  <a:pt x="4490169" y="147712"/>
                  <a:pt x="4465095" y="375293"/>
                  <a:pt x="4468753" y="501396"/>
                </a:cubicBezTo>
                <a:cubicBezTo>
                  <a:pt x="4472411" y="627499"/>
                  <a:pt x="4434556" y="811975"/>
                  <a:pt x="4468753" y="1066801"/>
                </a:cubicBezTo>
                <a:cubicBezTo>
                  <a:pt x="4303761" y="1098097"/>
                  <a:pt x="4135245" y="1051665"/>
                  <a:pt x="4044221" y="1066801"/>
                </a:cubicBezTo>
                <a:cubicBezTo>
                  <a:pt x="3953197" y="1081937"/>
                  <a:pt x="3658126" y="1027723"/>
                  <a:pt x="3440940" y="1066801"/>
                </a:cubicBezTo>
                <a:cubicBezTo>
                  <a:pt x="3223754" y="1105879"/>
                  <a:pt x="3003583" y="1026859"/>
                  <a:pt x="2837658" y="1066801"/>
                </a:cubicBezTo>
                <a:cubicBezTo>
                  <a:pt x="2671733" y="1106743"/>
                  <a:pt x="2617343" y="1058053"/>
                  <a:pt x="2413127" y="1066801"/>
                </a:cubicBezTo>
                <a:cubicBezTo>
                  <a:pt x="2208911" y="1075549"/>
                  <a:pt x="2107083" y="1046320"/>
                  <a:pt x="1943908" y="1066801"/>
                </a:cubicBezTo>
                <a:cubicBezTo>
                  <a:pt x="1780733" y="1087282"/>
                  <a:pt x="1495618" y="1015954"/>
                  <a:pt x="1340626" y="1066801"/>
                </a:cubicBezTo>
                <a:cubicBezTo>
                  <a:pt x="1185634" y="1117648"/>
                  <a:pt x="990126" y="1045887"/>
                  <a:pt x="737344" y="1066801"/>
                </a:cubicBezTo>
                <a:cubicBezTo>
                  <a:pt x="484562" y="1087715"/>
                  <a:pt x="261480" y="980836"/>
                  <a:pt x="0" y="1066801"/>
                </a:cubicBezTo>
                <a:cubicBezTo>
                  <a:pt x="-62350" y="869693"/>
                  <a:pt x="55241" y="676161"/>
                  <a:pt x="0" y="522732"/>
                </a:cubicBezTo>
                <a:cubicBezTo>
                  <a:pt x="-55241" y="369303"/>
                  <a:pt x="12948" y="179543"/>
                  <a:pt x="0" y="0"/>
                </a:cubicBezTo>
                <a:close/>
              </a:path>
              <a:path w="4468753" h="1066801" stroke="0" extrusionOk="0">
                <a:moveTo>
                  <a:pt x="0" y="0"/>
                </a:moveTo>
                <a:cubicBezTo>
                  <a:pt x="195009" y="-19546"/>
                  <a:pt x="325176" y="65911"/>
                  <a:pt x="558594" y="0"/>
                </a:cubicBezTo>
                <a:cubicBezTo>
                  <a:pt x="792012" y="-65911"/>
                  <a:pt x="993006" y="53973"/>
                  <a:pt x="1161876" y="0"/>
                </a:cubicBezTo>
                <a:cubicBezTo>
                  <a:pt x="1330746" y="-53973"/>
                  <a:pt x="1640215" y="30194"/>
                  <a:pt x="1809845" y="0"/>
                </a:cubicBezTo>
                <a:cubicBezTo>
                  <a:pt x="1979475" y="-30194"/>
                  <a:pt x="2208969" y="13560"/>
                  <a:pt x="2323752" y="0"/>
                </a:cubicBezTo>
                <a:cubicBezTo>
                  <a:pt x="2438535" y="-13560"/>
                  <a:pt x="2684396" y="22551"/>
                  <a:pt x="2927033" y="0"/>
                </a:cubicBezTo>
                <a:cubicBezTo>
                  <a:pt x="3169670" y="-22551"/>
                  <a:pt x="3316530" y="6697"/>
                  <a:pt x="3530315" y="0"/>
                </a:cubicBezTo>
                <a:cubicBezTo>
                  <a:pt x="3744100" y="-6697"/>
                  <a:pt x="3855672" y="45394"/>
                  <a:pt x="3954846" y="0"/>
                </a:cubicBezTo>
                <a:cubicBezTo>
                  <a:pt x="4054020" y="-45394"/>
                  <a:pt x="4357836" y="48640"/>
                  <a:pt x="4468753" y="0"/>
                </a:cubicBezTo>
                <a:cubicBezTo>
                  <a:pt x="4471640" y="232542"/>
                  <a:pt x="4424356" y="350892"/>
                  <a:pt x="4468753" y="544069"/>
                </a:cubicBezTo>
                <a:cubicBezTo>
                  <a:pt x="4513150" y="737246"/>
                  <a:pt x="4417881" y="811196"/>
                  <a:pt x="4468753" y="1066801"/>
                </a:cubicBezTo>
                <a:cubicBezTo>
                  <a:pt x="4259175" y="1109161"/>
                  <a:pt x="4119005" y="1011543"/>
                  <a:pt x="3954846" y="1066801"/>
                </a:cubicBezTo>
                <a:cubicBezTo>
                  <a:pt x="3790687" y="1122059"/>
                  <a:pt x="3625381" y="1025633"/>
                  <a:pt x="3351565" y="1066801"/>
                </a:cubicBezTo>
                <a:cubicBezTo>
                  <a:pt x="3077749" y="1107969"/>
                  <a:pt x="3038263" y="1045924"/>
                  <a:pt x="2748283" y="1066801"/>
                </a:cubicBezTo>
                <a:cubicBezTo>
                  <a:pt x="2458303" y="1087678"/>
                  <a:pt x="2307444" y="1050004"/>
                  <a:pt x="2145001" y="1066801"/>
                </a:cubicBezTo>
                <a:cubicBezTo>
                  <a:pt x="1982558" y="1083598"/>
                  <a:pt x="1684850" y="1051489"/>
                  <a:pt x="1541720" y="1066801"/>
                </a:cubicBezTo>
                <a:cubicBezTo>
                  <a:pt x="1398590" y="1082113"/>
                  <a:pt x="1198703" y="1041063"/>
                  <a:pt x="1072501" y="1066801"/>
                </a:cubicBezTo>
                <a:cubicBezTo>
                  <a:pt x="946299" y="1092539"/>
                  <a:pt x="521557" y="1027613"/>
                  <a:pt x="0" y="1066801"/>
                </a:cubicBezTo>
                <a:cubicBezTo>
                  <a:pt x="-8370" y="963891"/>
                  <a:pt x="36730" y="707340"/>
                  <a:pt x="0" y="554737"/>
                </a:cubicBezTo>
                <a:cubicBezTo>
                  <a:pt x="-36730" y="402134"/>
                  <a:pt x="60376" y="157265"/>
                  <a:pt x="0" y="0"/>
                </a:cubicBezTo>
                <a:close/>
              </a:path>
            </a:pathLst>
          </a:custGeom>
          <a:solidFill>
            <a:schemeClr val="accent2">
              <a:lumMod val="60000"/>
              <a:lumOff val="40000"/>
            </a:schemeClr>
          </a:solidFill>
          <a:ln w="19050">
            <a:solidFill>
              <a:schemeClr val="accent2">
                <a:lumMod val="50000"/>
              </a:schemeClr>
            </a:solidFill>
            <a:extLst>
              <a:ext uri="{C807C97D-BFC1-408E-A445-0C87EB9F89A2}">
                <ask:lineSketchStyleProps xmlns:ask="http://schemas.microsoft.com/office/drawing/2018/sketchyshapes" sd="70062039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Refers to a group of people defined by their race, colour or nationality. Includes Gypsy &amp; Traveller communities</a:t>
            </a:r>
          </a:p>
        </p:txBody>
      </p:sp>
      <p:sp>
        <p:nvSpPr>
          <p:cNvPr id="6" name="Rectangle 5">
            <a:extLst>
              <a:ext uri="{FF2B5EF4-FFF2-40B4-BE49-F238E27FC236}">
                <a16:creationId xmlns:a16="http://schemas.microsoft.com/office/drawing/2014/main" id="{B55F15B1-EDF0-4AFE-A13F-38602FF8BE76}"/>
              </a:ext>
            </a:extLst>
          </p:cNvPr>
          <p:cNvSpPr/>
          <p:nvPr/>
        </p:nvSpPr>
        <p:spPr>
          <a:xfrm>
            <a:off x="7328799" y="4297912"/>
            <a:ext cx="4468753" cy="1554956"/>
          </a:xfrm>
          <a:custGeom>
            <a:avLst/>
            <a:gdLst>
              <a:gd name="connsiteX0" fmla="*/ 0 w 4468753"/>
              <a:gd name="connsiteY0" fmla="*/ 0 h 1554956"/>
              <a:gd name="connsiteX1" fmla="*/ 424532 w 4468753"/>
              <a:gd name="connsiteY1" fmla="*/ 0 h 1554956"/>
              <a:gd name="connsiteX2" fmla="*/ 983126 w 4468753"/>
              <a:gd name="connsiteY2" fmla="*/ 0 h 1554956"/>
              <a:gd name="connsiteX3" fmla="*/ 1541720 w 4468753"/>
              <a:gd name="connsiteY3" fmla="*/ 0 h 1554956"/>
              <a:gd name="connsiteX4" fmla="*/ 2055626 w 4468753"/>
              <a:gd name="connsiteY4" fmla="*/ 0 h 1554956"/>
              <a:gd name="connsiteX5" fmla="*/ 2524845 w 4468753"/>
              <a:gd name="connsiteY5" fmla="*/ 0 h 1554956"/>
              <a:gd name="connsiteX6" fmla="*/ 3038752 w 4468753"/>
              <a:gd name="connsiteY6" fmla="*/ 0 h 1554956"/>
              <a:gd name="connsiteX7" fmla="*/ 3463284 w 4468753"/>
              <a:gd name="connsiteY7" fmla="*/ 0 h 1554956"/>
              <a:gd name="connsiteX8" fmla="*/ 4468753 w 4468753"/>
              <a:gd name="connsiteY8" fmla="*/ 0 h 1554956"/>
              <a:gd name="connsiteX9" fmla="*/ 4468753 w 4468753"/>
              <a:gd name="connsiteY9" fmla="*/ 502769 h 1554956"/>
              <a:gd name="connsiteX10" fmla="*/ 4468753 w 4468753"/>
              <a:gd name="connsiteY10" fmla="*/ 1052187 h 1554956"/>
              <a:gd name="connsiteX11" fmla="*/ 4468753 w 4468753"/>
              <a:gd name="connsiteY11" fmla="*/ 1554956 h 1554956"/>
              <a:gd name="connsiteX12" fmla="*/ 3865471 w 4468753"/>
              <a:gd name="connsiteY12" fmla="*/ 1554956 h 1554956"/>
              <a:gd name="connsiteX13" fmla="*/ 3217502 w 4468753"/>
              <a:gd name="connsiteY13" fmla="*/ 1554956 h 1554956"/>
              <a:gd name="connsiteX14" fmla="*/ 2703596 w 4468753"/>
              <a:gd name="connsiteY14" fmla="*/ 1554956 h 1554956"/>
              <a:gd name="connsiteX15" fmla="*/ 2189689 w 4468753"/>
              <a:gd name="connsiteY15" fmla="*/ 1554956 h 1554956"/>
              <a:gd name="connsiteX16" fmla="*/ 1720470 w 4468753"/>
              <a:gd name="connsiteY16" fmla="*/ 1554956 h 1554956"/>
              <a:gd name="connsiteX17" fmla="*/ 1161876 w 4468753"/>
              <a:gd name="connsiteY17" fmla="*/ 1554956 h 1554956"/>
              <a:gd name="connsiteX18" fmla="*/ 647969 w 4468753"/>
              <a:gd name="connsiteY18" fmla="*/ 1554956 h 1554956"/>
              <a:gd name="connsiteX19" fmla="*/ 0 w 4468753"/>
              <a:gd name="connsiteY19" fmla="*/ 1554956 h 1554956"/>
              <a:gd name="connsiteX20" fmla="*/ 0 w 4468753"/>
              <a:gd name="connsiteY20" fmla="*/ 1036637 h 1554956"/>
              <a:gd name="connsiteX21" fmla="*/ 0 w 4468753"/>
              <a:gd name="connsiteY21" fmla="*/ 502769 h 1554956"/>
              <a:gd name="connsiteX22" fmla="*/ 0 w 4468753"/>
              <a:gd name="connsiteY22" fmla="*/ 0 h 155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468753" h="1554956" fill="none" extrusionOk="0">
                <a:moveTo>
                  <a:pt x="0" y="0"/>
                </a:moveTo>
                <a:cubicBezTo>
                  <a:pt x="98648" y="-28131"/>
                  <a:pt x="249673" y="13817"/>
                  <a:pt x="424532" y="0"/>
                </a:cubicBezTo>
                <a:cubicBezTo>
                  <a:pt x="599391" y="-13817"/>
                  <a:pt x="709616" y="42090"/>
                  <a:pt x="983126" y="0"/>
                </a:cubicBezTo>
                <a:cubicBezTo>
                  <a:pt x="1256636" y="-42090"/>
                  <a:pt x="1327818" y="9617"/>
                  <a:pt x="1541720" y="0"/>
                </a:cubicBezTo>
                <a:cubicBezTo>
                  <a:pt x="1755622" y="-9617"/>
                  <a:pt x="1946857" y="16425"/>
                  <a:pt x="2055626" y="0"/>
                </a:cubicBezTo>
                <a:cubicBezTo>
                  <a:pt x="2164395" y="-16425"/>
                  <a:pt x="2421648" y="21537"/>
                  <a:pt x="2524845" y="0"/>
                </a:cubicBezTo>
                <a:cubicBezTo>
                  <a:pt x="2628042" y="-21537"/>
                  <a:pt x="2926468" y="36334"/>
                  <a:pt x="3038752" y="0"/>
                </a:cubicBezTo>
                <a:cubicBezTo>
                  <a:pt x="3151036" y="-36334"/>
                  <a:pt x="3338116" y="11621"/>
                  <a:pt x="3463284" y="0"/>
                </a:cubicBezTo>
                <a:cubicBezTo>
                  <a:pt x="3588452" y="-11621"/>
                  <a:pt x="4169822" y="41199"/>
                  <a:pt x="4468753" y="0"/>
                </a:cubicBezTo>
                <a:cubicBezTo>
                  <a:pt x="4508913" y="103971"/>
                  <a:pt x="4422305" y="327345"/>
                  <a:pt x="4468753" y="502769"/>
                </a:cubicBezTo>
                <a:cubicBezTo>
                  <a:pt x="4515201" y="678193"/>
                  <a:pt x="4466336" y="777897"/>
                  <a:pt x="4468753" y="1052187"/>
                </a:cubicBezTo>
                <a:cubicBezTo>
                  <a:pt x="4471170" y="1326477"/>
                  <a:pt x="4426243" y="1401278"/>
                  <a:pt x="4468753" y="1554956"/>
                </a:cubicBezTo>
                <a:cubicBezTo>
                  <a:pt x="4292014" y="1585043"/>
                  <a:pt x="4061940" y="1515281"/>
                  <a:pt x="3865471" y="1554956"/>
                </a:cubicBezTo>
                <a:cubicBezTo>
                  <a:pt x="3669002" y="1594631"/>
                  <a:pt x="3411202" y="1514571"/>
                  <a:pt x="3217502" y="1554956"/>
                </a:cubicBezTo>
                <a:cubicBezTo>
                  <a:pt x="3023802" y="1595341"/>
                  <a:pt x="2860758" y="1543817"/>
                  <a:pt x="2703596" y="1554956"/>
                </a:cubicBezTo>
                <a:cubicBezTo>
                  <a:pt x="2546434" y="1566095"/>
                  <a:pt x="2416528" y="1506330"/>
                  <a:pt x="2189689" y="1554956"/>
                </a:cubicBezTo>
                <a:cubicBezTo>
                  <a:pt x="1962850" y="1603582"/>
                  <a:pt x="1903846" y="1541441"/>
                  <a:pt x="1720470" y="1554956"/>
                </a:cubicBezTo>
                <a:cubicBezTo>
                  <a:pt x="1537094" y="1568471"/>
                  <a:pt x="1323394" y="1521318"/>
                  <a:pt x="1161876" y="1554956"/>
                </a:cubicBezTo>
                <a:cubicBezTo>
                  <a:pt x="1000358" y="1588594"/>
                  <a:pt x="812277" y="1494796"/>
                  <a:pt x="647969" y="1554956"/>
                </a:cubicBezTo>
                <a:cubicBezTo>
                  <a:pt x="483661" y="1615116"/>
                  <a:pt x="300675" y="1509183"/>
                  <a:pt x="0" y="1554956"/>
                </a:cubicBezTo>
                <a:cubicBezTo>
                  <a:pt x="-49589" y="1364919"/>
                  <a:pt x="43467" y="1277708"/>
                  <a:pt x="0" y="1036637"/>
                </a:cubicBezTo>
                <a:cubicBezTo>
                  <a:pt x="-43467" y="795566"/>
                  <a:pt x="12600" y="728044"/>
                  <a:pt x="0" y="502769"/>
                </a:cubicBezTo>
                <a:cubicBezTo>
                  <a:pt x="-12600" y="277494"/>
                  <a:pt x="31270" y="125994"/>
                  <a:pt x="0" y="0"/>
                </a:cubicBezTo>
                <a:close/>
              </a:path>
              <a:path w="4468753" h="1554956" stroke="0" extrusionOk="0">
                <a:moveTo>
                  <a:pt x="0" y="0"/>
                </a:moveTo>
                <a:cubicBezTo>
                  <a:pt x="217416" y="-41959"/>
                  <a:pt x="398556" y="73755"/>
                  <a:pt x="647969" y="0"/>
                </a:cubicBezTo>
                <a:cubicBezTo>
                  <a:pt x="897382" y="-73755"/>
                  <a:pt x="988946" y="33667"/>
                  <a:pt x="1117188" y="0"/>
                </a:cubicBezTo>
                <a:cubicBezTo>
                  <a:pt x="1245430" y="-33667"/>
                  <a:pt x="1418540" y="55522"/>
                  <a:pt x="1586407" y="0"/>
                </a:cubicBezTo>
                <a:cubicBezTo>
                  <a:pt x="1754274" y="-55522"/>
                  <a:pt x="1895771" y="39115"/>
                  <a:pt x="2189689" y="0"/>
                </a:cubicBezTo>
                <a:cubicBezTo>
                  <a:pt x="2483607" y="-39115"/>
                  <a:pt x="2589338" y="60454"/>
                  <a:pt x="2837658" y="0"/>
                </a:cubicBezTo>
                <a:cubicBezTo>
                  <a:pt x="3085978" y="-60454"/>
                  <a:pt x="3115938" y="1062"/>
                  <a:pt x="3306877" y="0"/>
                </a:cubicBezTo>
                <a:cubicBezTo>
                  <a:pt x="3497816" y="-1062"/>
                  <a:pt x="3772738" y="67797"/>
                  <a:pt x="3954846" y="0"/>
                </a:cubicBezTo>
                <a:cubicBezTo>
                  <a:pt x="4136954" y="-67797"/>
                  <a:pt x="4315407" y="25058"/>
                  <a:pt x="4468753" y="0"/>
                </a:cubicBezTo>
                <a:cubicBezTo>
                  <a:pt x="4512709" y="246624"/>
                  <a:pt x="4421853" y="343002"/>
                  <a:pt x="4468753" y="502769"/>
                </a:cubicBezTo>
                <a:cubicBezTo>
                  <a:pt x="4515653" y="662536"/>
                  <a:pt x="4419145" y="755032"/>
                  <a:pt x="4468753" y="1005538"/>
                </a:cubicBezTo>
                <a:cubicBezTo>
                  <a:pt x="4518361" y="1256044"/>
                  <a:pt x="4439606" y="1302173"/>
                  <a:pt x="4468753" y="1554956"/>
                </a:cubicBezTo>
                <a:cubicBezTo>
                  <a:pt x="4243087" y="1567902"/>
                  <a:pt x="3987140" y="1497468"/>
                  <a:pt x="3820784" y="1554956"/>
                </a:cubicBezTo>
                <a:cubicBezTo>
                  <a:pt x="3654428" y="1612444"/>
                  <a:pt x="3512869" y="1537902"/>
                  <a:pt x="3351565" y="1554956"/>
                </a:cubicBezTo>
                <a:cubicBezTo>
                  <a:pt x="3190261" y="1572010"/>
                  <a:pt x="2958447" y="1553837"/>
                  <a:pt x="2703596" y="1554956"/>
                </a:cubicBezTo>
                <a:cubicBezTo>
                  <a:pt x="2448745" y="1556075"/>
                  <a:pt x="2403431" y="1551236"/>
                  <a:pt x="2279064" y="1554956"/>
                </a:cubicBezTo>
                <a:cubicBezTo>
                  <a:pt x="2154697" y="1558676"/>
                  <a:pt x="1979639" y="1520233"/>
                  <a:pt x="1765157" y="1554956"/>
                </a:cubicBezTo>
                <a:cubicBezTo>
                  <a:pt x="1550675" y="1589679"/>
                  <a:pt x="1366233" y="1551649"/>
                  <a:pt x="1161876" y="1554956"/>
                </a:cubicBezTo>
                <a:cubicBezTo>
                  <a:pt x="957519" y="1558263"/>
                  <a:pt x="897507" y="1553730"/>
                  <a:pt x="692657" y="1554956"/>
                </a:cubicBezTo>
                <a:cubicBezTo>
                  <a:pt x="487807" y="1556182"/>
                  <a:pt x="328015" y="1538063"/>
                  <a:pt x="0" y="1554956"/>
                </a:cubicBezTo>
                <a:cubicBezTo>
                  <a:pt x="-41071" y="1345199"/>
                  <a:pt x="35861" y="1260163"/>
                  <a:pt x="0" y="1036637"/>
                </a:cubicBezTo>
                <a:cubicBezTo>
                  <a:pt x="-35861" y="813111"/>
                  <a:pt x="17141" y="667929"/>
                  <a:pt x="0" y="518319"/>
                </a:cubicBezTo>
                <a:cubicBezTo>
                  <a:pt x="-17141" y="368709"/>
                  <a:pt x="15396" y="239451"/>
                  <a:pt x="0" y="0"/>
                </a:cubicBezTo>
                <a:close/>
              </a:path>
            </a:pathLst>
          </a:custGeom>
          <a:solidFill>
            <a:schemeClr val="accent2"/>
          </a:solidFill>
          <a:ln w="19050">
            <a:solidFill>
              <a:schemeClr val="accent2">
                <a:lumMod val="50000"/>
              </a:schemeClr>
            </a:solidFill>
            <a:extLst>
              <a:ext uri="{C807C97D-BFC1-408E-A445-0C87EB9F89A2}">
                <ask:lineSketchStyleProps xmlns:ask="http://schemas.microsoft.com/office/drawing/2018/sketchyshapes" sd="3861869398">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Belief includes religious &amp; philosophical beliefs including lack of belief (Atheism). A belief should affect the way you live your life for it to be included under the definition</a:t>
            </a:r>
          </a:p>
        </p:txBody>
      </p:sp>
      <p:grpSp>
        <p:nvGrpSpPr>
          <p:cNvPr id="5" name="Group 4">
            <a:extLst>
              <a:ext uri="{FF2B5EF4-FFF2-40B4-BE49-F238E27FC236}">
                <a16:creationId xmlns:a16="http://schemas.microsoft.com/office/drawing/2014/main" id="{52D06D61-9B90-0254-121F-E4E585723E03}"/>
              </a:ext>
            </a:extLst>
          </p:cNvPr>
          <p:cNvGrpSpPr/>
          <p:nvPr/>
        </p:nvGrpSpPr>
        <p:grpSpPr>
          <a:xfrm>
            <a:off x="0" y="5734233"/>
            <a:ext cx="12192000" cy="1240188"/>
            <a:chOff x="0" y="5734233"/>
            <a:chExt cx="12192000" cy="1240188"/>
          </a:xfrm>
        </p:grpSpPr>
        <p:pic>
          <p:nvPicPr>
            <p:cNvPr id="15" name="Picture 14">
              <a:extLst>
                <a:ext uri="{FF2B5EF4-FFF2-40B4-BE49-F238E27FC236}">
                  <a16:creationId xmlns:a16="http://schemas.microsoft.com/office/drawing/2014/main" id="{38FFCB74-B81B-F0DB-F120-B9142602DC4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931751E3-490C-531F-3E6B-8C7E1DB7E21D}"/>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FD1AD42D-D6B4-6E22-F574-85EDCF4CC3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F28385F1-0402-9463-7C4A-FCBF5281F51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17C5CA69-27F3-D11F-A5E8-B7F8B72116C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008647AC-B1DE-BD88-C960-08B86A68025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5117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78E2E8D-75C9-4DDB-AF93-EED95F5C677C}"/>
              </a:ext>
            </a:extLst>
          </p:cNvPr>
          <p:cNvSpPr txBox="1"/>
          <p:nvPr/>
        </p:nvSpPr>
        <p:spPr>
          <a:xfrm>
            <a:off x="3396000" y="299461"/>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Types of Racism</a:t>
            </a:r>
          </a:p>
        </p:txBody>
      </p:sp>
      <p:sp>
        <p:nvSpPr>
          <p:cNvPr id="16" name="Rectangle 15">
            <a:extLst>
              <a:ext uri="{FF2B5EF4-FFF2-40B4-BE49-F238E27FC236}">
                <a16:creationId xmlns:a16="http://schemas.microsoft.com/office/drawing/2014/main" id="{DB335239-4246-4F32-9315-7BF8C50A2E80}"/>
              </a:ext>
            </a:extLst>
          </p:cNvPr>
          <p:cNvSpPr/>
          <p:nvPr/>
        </p:nvSpPr>
        <p:spPr>
          <a:xfrm>
            <a:off x="385913" y="1594430"/>
            <a:ext cx="5468132" cy="1548228"/>
          </a:xfrm>
          <a:custGeom>
            <a:avLst/>
            <a:gdLst>
              <a:gd name="connsiteX0" fmla="*/ 0 w 5468132"/>
              <a:gd name="connsiteY0" fmla="*/ 0 h 1548228"/>
              <a:gd name="connsiteX1" fmla="*/ 601495 w 5468132"/>
              <a:gd name="connsiteY1" fmla="*/ 0 h 1548228"/>
              <a:gd name="connsiteX2" fmla="*/ 1038945 w 5468132"/>
              <a:gd name="connsiteY2" fmla="*/ 0 h 1548228"/>
              <a:gd name="connsiteX3" fmla="*/ 1531077 w 5468132"/>
              <a:gd name="connsiteY3" fmla="*/ 0 h 1548228"/>
              <a:gd name="connsiteX4" fmla="*/ 2077890 w 5468132"/>
              <a:gd name="connsiteY4" fmla="*/ 0 h 1548228"/>
              <a:gd name="connsiteX5" fmla="*/ 2460659 w 5468132"/>
              <a:gd name="connsiteY5" fmla="*/ 0 h 1548228"/>
              <a:gd name="connsiteX6" fmla="*/ 3116835 w 5468132"/>
              <a:gd name="connsiteY6" fmla="*/ 0 h 1548228"/>
              <a:gd name="connsiteX7" fmla="*/ 3718330 w 5468132"/>
              <a:gd name="connsiteY7" fmla="*/ 0 h 1548228"/>
              <a:gd name="connsiteX8" fmla="*/ 4374506 w 5468132"/>
              <a:gd name="connsiteY8" fmla="*/ 0 h 1548228"/>
              <a:gd name="connsiteX9" fmla="*/ 4811956 w 5468132"/>
              <a:gd name="connsiteY9" fmla="*/ 0 h 1548228"/>
              <a:gd name="connsiteX10" fmla="*/ 5468132 w 5468132"/>
              <a:gd name="connsiteY10" fmla="*/ 0 h 1548228"/>
              <a:gd name="connsiteX11" fmla="*/ 5468132 w 5468132"/>
              <a:gd name="connsiteY11" fmla="*/ 516076 h 1548228"/>
              <a:gd name="connsiteX12" fmla="*/ 5468132 w 5468132"/>
              <a:gd name="connsiteY12" fmla="*/ 1063117 h 1548228"/>
              <a:gd name="connsiteX13" fmla="*/ 5468132 w 5468132"/>
              <a:gd name="connsiteY13" fmla="*/ 1548228 h 1548228"/>
              <a:gd name="connsiteX14" fmla="*/ 4976000 w 5468132"/>
              <a:gd name="connsiteY14" fmla="*/ 1548228 h 1548228"/>
              <a:gd name="connsiteX15" fmla="*/ 4483868 w 5468132"/>
              <a:gd name="connsiteY15" fmla="*/ 1548228 h 1548228"/>
              <a:gd name="connsiteX16" fmla="*/ 3937055 w 5468132"/>
              <a:gd name="connsiteY16" fmla="*/ 1548228 h 1548228"/>
              <a:gd name="connsiteX17" fmla="*/ 3444923 w 5468132"/>
              <a:gd name="connsiteY17" fmla="*/ 1548228 h 1548228"/>
              <a:gd name="connsiteX18" fmla="*/ 2952791 w 5468132"/>
              <a:gd name="connsiteY18" fmla="*/ 1548228 h 1548228"/>
              <a:gd name="connsiteX19" fmla="*/ 2515341 w 5468132"/>
              <a:gd name="connsiteY19" fmla="*/ 1548228 h 1548228"/>
              <a:gd name="connsiteX20" fmla="*/ 1968528 w 5468132"/>
              <a:gd name="connsiteY20" fmla="*/ 1548228 h 1548228"/>
              <a:gd name="connsiteX21" fmla="*/ 1367033 w 5468132"/>
              <a:gd name="connsiteY21" fmla="*/ 1548228 h 1548228"/>
              <a:gd name="connsiteX22" fmla="*/ 929582 w 5468132"/>
              <a:gd name="connsiteY22" fmla="*/ 1548228 h 1548228"/>
              <a:gd name="connsiteX23" fmla="*/ 0 w 5468132"/>
              <a:gd name="connsiteY23" fmla="*/ 1548228 h 1548228"/>
              <a:gd name="connsiteX24" fmla="*/ 0 w 5468132"/>
              <a:gd name="connsiteY24" fmla="*/ 1032152 h 1548228"/>
              <a:gd name="connsiteX25" fmla="*/ 0 w 5468132"/>
              <a:gd name="connsiteY25" fmla="*/ 562523 h 1548228"/>
              <a:gd name="connsiteX26" fmla="*/ 0 w 5468132"/>
              <a:gd name="connsiteY26" fmla="*/ 0 h 154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468132" h="1548228" fill="none" extrusionOk="0">
                <a:moveTo>
                  <a:pt x="0" y="0"/>
                </a:moveTo>
                <a:cubicBezTo>
                  <a:pt x="295202" y="-64575"/>
                  <a:pt x="373947" y="1893"/>
                  <a:pt x="601495" y="0"/>
                </a:cubicBezTo>
                <a:cubicBezTo>
                  <a:pt x="829043" y="-1893"/>
                  <a:pt x="947737" y="31158"/>
                  <a:pt x="1038945" y="0"/>
                </a:cubicBezTo>
                <a:cubicBezTo>
                  <a:pt x="1130153" y="-31158"/>
                  <a:pt x="1392757" y="1341"/>
                  <a:pt x="1531077" y="0"/>
                </a:cubicBezTo>
                <a:cubicBezTo>
                  <a:pt x="1669397" y="-1341"/>
                  <a:pt x="1889989" y="6412"/>
                  <a:pt x="2077890" y="0"/>
                </a:cubicBezTo>
                <a:cubicBezTo>
                  <a:pt x="2265791" y="-6412"/>
                  <a:pt x="2277088" y="18604"/>
                  <a:pt x="2460659" y="0"/>
                </a:cubicBezTo>
                <a:cubicBezTo>
                  <a:pt x="2644230" y="-18604"/>
                  <a:pt x="2839762" y="17084"/>
                  <a:pt x="3116835" y="0"/>
                </a:cubicBezTo>
                <a:cubicBezTo>
                  <a:pt x="3393908" y="-17084"/>
                  <a:pt x="3480231" y="46891"/>
                  <a:pt x="3718330" y="0"/>
                </a:cubicBezTo>
                <a:cubicBezTo>
                  <a:pt x="3956430" y="-46891"/>
                  <a:pt x="4193399" y="59731"/>
                  <a:pt x="4374506" y="0"/>
                </a:cubicBezTo>
                <a:cubicBezTo>
                  <a:pt x="4555613" y="-59731"/>
                  <a:pt x="4654489" y="22641"/>
                  <a:pt x="4811956" y="0"/>
                </a:cubicBezTo>
                <a:cubicBezTo>
                  <a:pt x="4969423" y="-22641"/>
                  <a:pt x="5196480" y="1575"/>
                  <a:pt x="5468132" y="0"/>
                </a:cubicBezTo>
                <a:cubicBezTo>
                  <a:pt x="5490721" y="137135"/>
                  <a:pt x="5450364" y="332701"/>
                  <a:pt x="5468132" y="516076"/>
                </a:cubicBezTo>
                <a:cubicBezTo>
                  <a:pt x="5485900" y="699451"/>
                  <a:pt x="5464772" y="933849"/>
                  <a:pt x="5468132" y="1063117"/>
                </a:cubicBezTo>
                <a:cubicBezTo>
                  <a:pt x="5471492" y="1192385"/>
                  <a:pt x="5411400" y="1405834"/>
                  <a:pt x="5468132" y="1548228"/>
                </a:cubicBezTo>
                <a:cubicBezTo>
                  <a:pt x="5238045" y="1554379"/>
                  <a:pt x="5220725" y="1511850"/>
                  <a:pt x="4976000" y="1548228"/>
                </a:cubicBezTo>
                <a:cubicBezTo>
                  <a:pt x="4731275" y="1584606"/>
                  <a:pt x="4612686" y="1546078"/>
                  <a:pt x="4483868" y="1548228"/>
                </a:cubicBezTo>
                <a:cubicBezTo>
                  <a:pt x="4355050" y="1550378"/>
                  <a:pt x="4196681" y="1508594"/>
                  <a:pt x="3937055" y="1548228"/>
                </a:cubicBezTo>
                <a:cubicBezTo>
                  <a:pt x="3677429" y="1587862"/>
                  <a:pt x="3598878" y="1498673"/>
                  <a:pt x="3444923" y="1548228"/>
                </a:cubicBezTo>
                <a:cubicBezTo>
                  <a:pt x="3290968" y="1597783"/>
                  <a:pt x="3135752" y="1517462"/>
                  <a:pt x="2952791" y="1548228"/>
                </a:cubicBezTo>
                <a:cubicBezTo>
                  <a:pt x="2769830" y="1578994"/>
                  <a:pt x="2683876" y="1542884"/>
                  <a:pt x="2515341" y="1548228"/>
                </a:cubicBezTo>
                <a:cubicBezTo>
                  <a:pt x="2346806" y="1553572"/>
                  <a:pt x="2150673" y="1505208"/>
                  <a:pt x="1968528" y="1548228"/>
                </a:cubicBezTo>
                <a:cubicBezTo>
                  <a:pt x="1786383" y="1591248"/>
                  <a:pt x="1550181" y="1477953"/>
                  <a:pt x="1367033" y="1548228"/>
                </a:cubicBezTo>
                <a:cubicBezTo>
                  <a:pt x="1183885" y="1618503"/>
                  <a:pt x="1096391" y="1538626"/>
                  <a:pt x="929582" y="1548228"/>
                </a:cubicBezTo>
                <a:cubicBezTo>
                  <a:pt x="762773" y="1557830"/>
                  <a:pt x="213060" y="1453571"/>
                  <a:pt x="0" y="1548228"/>
                </a:cubicBezTo>
                <a:cubicBezTo>
                  <a:pt x="-49450" y="1394515"/>
                  <a:pt x="39022" y="1219083"/>
                  <a:pt x="0" y="1032152"/>
                </a:cubicBezTo>
                <a:cubicBezTo>
                  <a:pt x="-39022" y="845221"/>
                  <a:pt x="6700" y="723892"/>
                  <a:pt x="0" y="562523"/>
                </a:cubicBezTo>
                <a:cubicBezTo>
                  <a:pt x="-6700" y="401154"/>
                  <a:pt x="13586" y="161178"/>
                  <a:pt x="0" y="0"/>
                </a:cubicBezTo>
                <a:close/>
              </a:path>
              <a:path w="5468132" h="1548228" stroke="0" extrusionOk="0">
                <a:moveTo>
                  <a:pt x="0" y="0"/>
                </a:moveTo>
                <a:cubicBezTo>
                  <a:pt x="293277" y="-75527"/>
                  <a:pt x="508005" y="49858"/>
                  <a:pt x="656176" y="0"/>
                </a:cubicBezTo>
                <a:cubicBezTo>
                  <a:pt x="804347" y="-49858"/>
                  <a:pt x="973941" y="59065"/>
                  <a:pt x="1202989" y="0"/>
                </a:cubicBezTo>
                <a:cubicBezTo>
                  <a:pt x="1432037" y="-59065"/>
                  <a:pt x="1526123" y="9080"/>
                  <a:pt x="1640440" y="0"/>
                </a:cubicBezTo>
                <a:cubicBezTo>
                  <a:pt x="1754757" y="-9080"/>
                  <a:pt x="1859842" y="8271"/>
                  <a:pt x="2023209" y="0"/>
                </a:cubicBezTo>
                <a:cubicBezTo>
                  <a:pt x="2186576" y="-8271"/>
                  <a:pt x="2403207" y="39691"/>
                  <a:pt x="2515341" y="0"/>
                </a:cubicBezTo>
                <a:cubicBezTo>
                  <a:pt x="2627475" y="-39691"/>
                  <a:pt x="2757011" y="14655"/>
                  <a:pt x="2898110" y="0"/>
                </a:cubicBezTo>
                <a:cubicBezTo>
                  <a:pt x="3039209" y="-14655"/>
                  <a:pt x="3213076" y="45798"/>
                  <a:pt x="3335561" y="0"/>
                </a:cubicBezTo>
                <a:cubicBezTo>
                  <a:pt x="3458046" y="-45798"/>
                  <a:pt x="3755863" y="4460"/>
                  <a:pt x="3882374" y="0"/>
                </a:cubicBezTo>
                <a:cubicBezTo>
                  <a:pt x="4008885" y="-4460"/>
                  <a:pt x="4308052" y="41971"/>
                  <a:pt x="4483868" y="0"/>
                </a:cubicBezTo>
                <a:cubicBezTo>
                  <a:pt x="4659684" y="-41971"/>
                  <a:pt x="4858593" y="35135"/>
                  <a:pt x="4976000" y="0"/>
                </a:cubicBezTo>
                <a:cubicBezTo>
                  <a:pt x="5093407" y="-35135"/>
                  <a:pt x="5248531" y="56311"/>
                  <a:pt x="5468132" y="0"/>
                </a:cubicBezTo>
                <a:cubicBezTo>
                  <a:pt x="5498538" y="136694"/>
                  <a:pt x="5415144" y="321261"/>
                  <a:pt x="5468132" y="531558"/>
                </a:cubicBezTo>
                <a:cubicBezTo>
                  <a:pt x="5521120" y="741855"/>
                  <a:pt x="5435800" y="849976"/>
                  <a:pt x="5468132" y="1001187"/>
                </a:cubicBezTo>
                <a:cubicBezTo>
                  <a:pt x="5500464" y="1152398"/>
                  <a:pt x="5455510" y="1342032"/>
                  <a:pt x="5468132" y="1548228"/>
                </a:cubicBezTo>
                <a:cubicBezTo>
                  <a:pt x="5238958" y="1612529"/>
                  <a:pt x="5156302" y="1509737"/>
                  <a:pt x="4866637" y="1548228"/>
                </a:cubicBezTo>
                <a:cubicBezTo>
                  <a:pt x="4576972" y="1586719"/>
                  <a:pt x="4547024" y="1488328"/>
                  <a:pt x="4265143" y="1548228"/>
                </a:cubicBezTo>
                <a:cubicBezTo>
                  <a:pt x="3983262" y="1608128"/>
                  <a:pt x="3927314" y="1486526"/>
                  <a:pt x="3663648" y="1548228"/>
                </a:cubicBezTo>
                <a:cubicBezTo>
                  <a:pt x="3399982" y="1609930"/>
                  <a:pt x="3310208" y="1507718"/>
                  <a:pt x="3007473" y="1548228"/>
                </a:cubicBezTo>
                <a:cubicBezTo>
                  <a:pt x="2704738" y="1588738"/>
                  <a:pt x="2581384" y="1512532"/>
                  <a:pt x="2405978" y="1548228"/>
                </a:cubicBezTo>
                <a:cubicBezTo>
                  <a:pt x="2230572" y="1583924"/>
                  <a:pt x="1899443" y="1509897"/>
                  <a:pt x="1749802" y="1548228"/>
                </a:cubicBezTo>
                <a:cubicBezTo>
                  <a:pt x="1600161" y="1586559"/>
                  <a:pt x="1425706" y="1530434"/>
                  <a:pt x="1148308" y="1548228"/>
                </a:cubicBezTo>
                <a:cubicBezTo>
                  <a:pt x="870910" y="1566022"/>
                  <a:pt x="759204" y="1517411"/>
                  <a:pt x="601495" y="1548228"/>
                </a:cubicBezTo>
                <a:cubicBezTo>
                  <a:pt x="443786" y="1579045"/>
                  <a:pt x="175636" y="1534749"/>
                  <a:pt x="0" y="1548228"/>
                </a:cubicBezTo>
                <a:cubicBezTo>
                  <a:pt x="-16853" y="1349817"/>
                  <a:pt x="48989" y="1262577"/>
                  <a:pt x="0" y="1063117"/>
                </a:cubicBezTo>
                <a:cubicBezTo>
                  <a:pt x="-48989" y="863657"/>
                  <a:pt x="43914" y="815867"/>
                  <a:pt x="0" y="593487"/>
                </a:cubicBezTo>
                <a:cubicBezTo>
                  <a:pt x="-43914" y="371107"/>
                  <a:pt x="13784" y="263277"/>
                  <a:pt x="0" y="0"/>
                </a:cubicBezTo>
                <a:close/>
              </a:path>
            </a:pathLst>
          </a:custGeom>
          <a:ln w="22225">
            <a:solidFill>
              <a:schemeClr val="accent2">
                <a:lumMod val="50000"/>
              </a:schemeClr>
            </a:solidFill>
            <a:extLst>
              <a:ext uri="{C807C97D-BFC1-408E-A445-0C87EB9F89A2}">
                <ask:lineSketchStyleProps xmlns:ask="http://schemas.microsoft.com/office/drawing/2018/sketchyshapes" sd="3957917484">
                  <a:prstGeom prst="rect">
                    <a:avLst/>
                  </a:prstGeom>
                  <ask:type>
                    <ask:lineSketchScribble/>
                  </ask:type>
                </ask:lineSketchStyleProps>
              </a:ext>
            </a:extLst>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90457D4E-6043-4A09-BC01-F689F7CDEA71}"/>
              </a:ext>
            </a:extLst>
          </p:cNvPr>
          <p:cNvSpPr/>
          <p:nvPr/>
        </p:nvSpPr>
        <p:spPr>
          <a:xfrm>
            <a:off x="681001" y="1264538"/>
            <a:ext cx="2916000" cy="646331"/>
          </a:xfrm>
          <a:custGeom>
            <a:avLst/>
            <a:gdLst>
              <a:gd name="connsiteX0" fmla="*/ 0 w 2916000"/>
              <a:gd name="connsiteY0" fmla="*/ 107724 h 646331"/>
              <a:gd name="connsiteX1" fmla="*/ 163222 w 2916000"/>
              <a:gd name="connsiteY1" fmla="*/ 0 h 646331"/>
              <a:gd name="connsiteX2" fmla="*/ 629342 w 2916000"/>
              <a:gd name="connsiteY2" fmla="*/ 0 h 646331"/>
              <a:gd name="connsiteX3" fmla="*/ 1147253 w 2916000"/>
              <a:gd name="connsiteY3" fmla="*/ 0 h 646331"/>
              <a:gd name="connsiteX4" fmla="*/ 1613373 w 2916000"/>
              <a:gd name="connsiteY4" fmla="*/ 0 h 646331"/>
              <a:gd name="connsiteX5" fmla="*/ 2131284 w 2916000"/>
              <a:gd name="connsiteY5" fmla="*/ 0 h 646331"/>
              <a:gd name="connsiteX6" fmla="*/ 2752777 w 2916000"/>
              <a:gd name="connsiteY6" fmla="*/ 0 h 646331"/>
              <a:gd name="connsiteX7" fmla="*/ 2916000 w 2916000"/>
              <a:gd name="connsiteY7" fmla="*/ 107724 h 646331"/>
              <a:gd name="connsiteX8" fmla="*/ 2916000 w 2916000"/>
              <a:gd name="connsiteY8" fmla="*/ 538606 h 646331"/>
              <a:gd name="connsiteX9" fmla="*/ 2752777 w 2916000"/>
              <a:gd name="connsiteY9" fmla="*/ 646331 h 646331"/>
              <a:gd name="connsiteX10" fmla="*/ 2260762 w 2916000"/>
              <a:gd name="connsiteY10" fmla="*/ 646331 h 646331"/>
              <a:gd name="connsiteX11" fmla="*/ 1820537 w 2916000"/>
              <a:gd name="connsiteY11" fmla="*/ 646331 h 646331"/>
              <a:gd name="connsiteX12" fmla="*/ 1276731 w 2916000"/>
              <a:gd name="connsiteY12" fmla="*/ 646331 h 646331"/>
              <a:gd name="connsiteX13" fmla="*/ 810611 w 2916000"/>
              <a:gd name="connsiteY13" fmla="*/ 646331 h 646331"/>
              <a:gd name="connsiteX14" fmla="*/ 163222 w 2916000"/>
              <a:gd name="connsiteY14" fmla="*/ 646331 h 646331"/>
              <a:gd name="connsiteX15" fmla="*/ 0 w 2916000"/>
              <a:gd name="connsiteY15" fmla="*/ 538606 h 646331"/>
              <a:gd name="connsiteX16" fmla="*/ 0 w 2916000"/>
              <a:gd name="connsiteY16" fmla="*/ 107724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16000" h="646331" fill="none" extrusionOk="0">
                <a:moveTo>
                  <a:pt x="0" y="107724"/>
                </a:moveTo>
                <a:cubicBezTo>
                  <a:pt x="-5166" y="57467"/>
                  <a:pt x="90218" y="12737"/>
                  <a:pt x="163222" y="0"/>
                </a:cubicBezTo>
                <a:cubicBezTo>
                  <a:pt x="344891" y="-41174"/>
                  <a:pt x="511840" y="13933"/>
                  <a:pt x="629342" y="0"/>
                </a:cubicBezTo>
                <a:cubicBezTo>
                  <a:pt x="746844" y="-13933"/>
                  <a:pt x="919731" y="42303"/>
                  <a:pt x="1147253" y="0"/>
                </a:cubicBezTo>
                <a:cubicBezTo>
                  <a:pt x="1374775" y="-42303"/>
                  <a:pt x="1437364" y="7463"/>
                  <a:pt x="1613373" y="0"/>
                </a:cubicBezTo>
                <a:cubicBezTo>
                  <a:pt x="1789382" y="-7463"/>
                  <a:pt x="2012986" y="50079"/>
                  <a:pt x="2131284" y="0"/>
                </a:cubicBezTo>
                <a:cubicBezTo>
                  <a:pt x="2249582" y="-50079"/>
                  <a:pt x="2540466" y="58785"/>
                  <a:pt x="2752777" y="0"/>
                </a:cubicBezTo>
                <a:cubicBezTo>
                  <a:pt x="2845389" y="-7586"/>
                  <a:pt x="2918754" y="51207"/>
                  <a:pt x="2916000" y="107724"/>
                </a:cubicBezTo>
                <a:cubicBezTo>
                  <a:pt x="2950284" y="247913"/>
                  <a:pt x="2867315" y="367467"/>
                  <a:pt x="2916000" y="538606"/>
                </a:cubicBezTo>
                <a:cubicBezTo>
                  <a:pt x="2915376" y="585155"/>
                  <a:pt x="2853795" y="653181"/>
                  <a:pt x="2752777" y="646331"/>
                </a:cubicBezTo>
                <a:cubicBezTo>
                  <a:pt x="2543736" y="689471"/>
                  <a:pt x="2371822" y="611285"/>
                  <a:pt x="2260762" y="646331"/>
                </a:cubicBezTo>
                <a:cubicBezTo>
                  <a:pt x="2149702" y="681377"/>
                  <a:pt x="1965504" y="594898"/>
                  <a:pt x="1820537" y="646331"/>
                </a:cubicBezTo>
                <a:cubicBezTo>
                  <a:pt x="1675571" y="697764"/>
                  <a:pt x="1388402" y="638873"/>
                  <a:pt x="1276731" y="646331"/>
                </a:cubicBezTo>
                <a:cubicBezTo>
                  <a:pt x="1165060" y="653789"/>
                  <a:pt x="1022460" y="617178"/>
                  <a:pt x="810611" y="646331"/>
                </a:cubicBezTo>
                <a:cubicBezTo>
                  <a:pt x="598762" y="675484"/>
                  <a:pt x="459243" y="582376"/>
                  <a:pt x="163222" y="646331"/>
                </a:cubicBezTo>
                <a:cubicBezTo>
                  <a:pt x="74733" y="639105"/>
                  <a:pt x="-13091" y="597679"/>
                  <a:pt x="0" y="538606"/>
                </a:cubicBezTo>
                <a:cubicBezTo>
                  <a:pt x="-8450" y="405462"/>
                  <a:pt x="46441" y="199424"/>
                  <a:pt x="0" y="107724"/>
                </a:cubicBezTo>
                <a:close/>
              </a:path>
              <a:path w="2916000" h="646331" stroke="0" extrusionOk="0">
                <a:moveTo>
                  <a:pt x="0" y="107724"/>
                </a:moveTo>
                <a:cubicBezTo>
                  <a:pt x="-2132" y="46914"/>
                  <a:pt x="62301" y="4045"/>
                  <a:pt x="163222" y="0"/>
                </a:cubicBezTo>
                <a:cubicBezTo>
                  <a:pt x="407592" y="-18538"/>
                  <a:pt x="503187" y="7514"/>
                  <a:pt x="732924" y="0"/>
                </a:cubicBezTo>
                <a:cubicBezTo>
                  <a:pt x="962661" y="-7514"/>
                  <a:pt x="1005953" y="9527"/>
                  <a:pt x="1224940" y="0"/>
                </a:cubicBezTo>
                <a:cubicBezTo>
                  <a:pt x="1443927" y="-9527"/>
                  <a:pt x="1520223" y="15027"/>
                  <a:pt x="1691059" y="0"/>
                </a:cubicBezTo>
                <a:cubicBezTo>
                  <a:pt x="1861895" y="-15027"/>
                  <a:pt x="2083439" y="44528"/>
                  <a:pt x="2234866" y="0"/>
                </a:cubicBezTo>
                <a:cubicBezTo>
                  <a:pt x="2386293" y="-44528"/>
                  <a:pt x="2641826" y="45086"/>
                  <a:pt x="2752777" y="0"/>
                </a:cubicBezTo>
                <a:cubicBezTo>
                  <a:pt x="2846095" y="-5163"/>
                  <a:pt x="2905709" y="57273"/>
                  <a:pt x="2916000" y="107724"/>
                </a:cubicBezTo>
                <a:cubicBezTo>
                  <a:pt x="2922142" y="251341"/>
                  <a:pt x="2887708" y="348772"/>
                  <a:pt x="2916000" y="538606"/>
                </a:cubicBezTo>
                <a:cubicBezTo>
                  <a:pt x="2940464" y="603983"/>
                  <a:pt x="2836196" y="645243"/>
                  <a:pt x="2752777" y="646331"/>
                </a:cubicBezTo>
                <a:cubicBezTo>
                  <a:pt x="2634900" y="656009"/>
                  <a:pt x="2355454" y="644899"/>
                  <a:pt x="2234866" y="646331"/>
                </a:cubicBezTo>
                <a:cubicBezTo>
                  <a:pt x="2114278" y="647763"/>
                  <a:pt x="1890159" y="617097"/>
                  <a:pt x="1742851" y="646331"/>
                </a:cubicBezTo>
                <a:cubicBezTo>
                  <a:pt x="1595544" y="675565"/>
                  <a:pt x="1446180" y="588191"/>
                  <a:pt x="1173148" y="646331"/>
                </a:cubicBezTo>
                <a:cubicBezTo>
                  <a:pt x="900116" y="704471"/>
                  <a:pt x="777277" y="590965"/>
                  <a:pt x="603446" y="646331"/>
                </a:cubicBezTo>
                <a:cubicBezTo>
                  <a:pt x="429615" y="701697"/>
                  <a:pt x="338249" y="616588"/>
                  <a:pt x="163222" y="646331"/>
                </a:cubicBezTo>
                <a:cubicBezTo>
                  <a:pt x="68002" y="641549"/>
                  <a:pt x="-4026" y="592083"/>
                  <a:pt x="0" y="538606"/>
                </a:cubicBezTo>
                <a:cubicBezTo>
                  <a:pt x="-33664" y="445855"/>
                  <a:pt x="50170" y="238877"/>
                  <a:pt x="0" y="107724"/>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4131235"/>
                      <a:gd name="connsiteY0" fmla="*/ 231245 h 1387440"/>
                      <a:gd name="connsiteX1" fmla="*/ 231245 w 4131235"/>
                      <a:gd name="connsiteY1" fmla="*/ 0 h 1387440"/>
                      <a:gd name="connsiteX2" fmla="*/ 3899990 w 4131235"/>
                      <a:gd name="connsiteY2" fmla="*/ 0 h 1387440"/>
                      <a:gd name="connsiteX3" fmla="*/ 4131235 w 4131235"/>
                      <a:gd name="connsiteY3" fmla="*/ 231245 h 1387440"/>
                      <a:gd name="connsiteX4" fmla="*/ 4131235 w 4131235"/>
                      <a:gd name="connsiteY4" fmla="*/ 1156195 h 1387440"/>
                      <a:gd name="connsiteX5" fmla="*/ 3899990 w 4131235"/>
                      <a:gd name="connsiteY5" fmla="*/ 1387440 h 1387440"/>
                      <a:gd name="connsiteX6" fmla="*/ 231245 w 4131235"/>
                      <a:gd name="connsiteY6" fmla="*/ 1387440 h 1387440"/>
                      <a:gd name="connsiteX7" fmla="*/ 0 w 4131235"/>
                      <a:gd name="connsiteY7" fmla="*/ 1156195 h 1387440"/>
                      <a:gd name="connsiteX8" fmla="*/ 0 w 4131235"/>
                      <a:gd name="connsiteY8" fmla="*/ 231245 h 138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1235" h="1387440">
                        <a:moveTo>
                          <a:pt x="0" y="231245"/>
                        </a:moveTo>
                        <a:cubicBezTo>
                          <a:pt x="0" y="103532"/>
                          <a:pt x="103532" y="0"/>
                          <a:pt x="231245" y="0"/>
                        </a:cubicBezTo>
                        <a:lnTo>
                          <a:pt x="3899990" y="0"/>
                        </a:lnTo>
                        <a:cubicBezTo>
                          <a:pt x="4027703" y="0"/>
                          <a:pt x="4131235" y="103532"/>
                          <a:pt x="4131235" y="231245"/>
                        </a:cubicBezTo>
                        <a:lnTo>
                          <a:pt x="4131235" y="1156195"/>
                        </a:lnTo>
                        <a:cubicBezTo>
                          <a:pt x="4131235" y="1283908"/>
                          <a:pt x="4027703" y="1387440"/>
                          <a:pt x="3899990" y="1387440"/>
                        </a:cubicBezTo>
                        <a:lnTo>
                          <a:pt x="231245" y="1387440"/>
                        </a:lnTo>
                        <a:cubicBezTo>
                          <a:pt x="103532" y="1387440"/>
                          <a:pt x="0" y="1283908"/>
                          <a:pt x="0" y="1156195"/>
                        </a:cubicBezTo>
                        <a:lnTo>
                          <a:pt x="0" y="231245"/>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880" tIns="67729" rIns="223880" bIns="67729" numCol="1" spcCol="1270" anchor="ctr" anchorCtr="0">
            <a:noAutofit/>
          </a:bodyPr>
          <a:lstStyle/>
          <a:p>
            <a:pPr marL="0" marR="0" lvl="0" indent="0" algn="l" defTabSz="20891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Racism</a:t>
            </a:r>
          </a:p>
        </p:txBody>
      </p:sp>
      <p:sp>
        <p:nvSpPr>
          <p:cNvPr id="25" name="Rectangle 24">
            <a:extLst>
              <a:ext uri="{FF2B5EF4-FFF2-40B4-BE49-F238E27FC236}">
                <a16:creationId xmlns:a16="http://schemas.microsoft.com/office/drawing/2014/main" id="{7630326E-5427-4333-95BF-F82AE519BA8E}"/>
              </a:ext>
            </a:extLst>
          </p:cNvPr>
          <p:cNvSpPr/>
          <p:nvPr/>
        </p:nvSpPr>
        <p:spPr>
          <a:xfrm>
            <a:off x="6149133" y="1594430"/>
            <a:ext cx="5468132" cy="1548228"/>
          </a:xfrm>
          <a:custGeom>
            <a:avLst/>
            <a:gdLst>
              <a:gd name="connsiteX0" fmla="*/ 0 w 5468132"/>
              <a:gd name="connsiteY0" fmla="*/ 0 h 1548228"/>
              <a:gd name="connsiteX1" fmla="*/ 656176 w 5468132"/>
              <a:gd name="connsiteY1" fmla="*/ 0 h 1548228"/>
              <a:gd name="connsiteX2" fmla="*/ 1148308 w 5468132"/>
              <a:gd name="connsiteY2" fmla="*/ 0 h 1548228"/>
              <a:gd name="connsiteX3" fmla="*/ 1804484 w 5468132"/>
              <a:gd name="connsiteY3" fmla="*/ 0 h 1548228"/>
              <a:gd name="connsiteX4" fmla="*/ 2241934 w 5468132"/>
              <a:gd name="connsiteY4" fmla="*/ 0 h 1548228"/>
              <a:gd name="connsiteX5" fmla="*/ 2788747 w 5468132"/>
              <a:gd name="connsiteY5" fmla="*/ 0 h 1548228"/>
              <a:gd name="connsiteX6" fmla="*/ 3444923 w 5468132"/>
              <a:gd name="connsiteY6" fmla="*/ 0 h 1548228"/>
              <a:gd name="connsiteX7" fmla="*/ 3827692 w 5468132"/>
              <a:gd name="connsiteY7" fmla="*/ 0 h 1548228"/>
              <a:gd name="connsiteX8" fmla="*/ 4265143 w 5468132"/>
              <a:gd name="connsiteY8" fmla="*/ 0 h 1548228"/>
              <a:gd name="connsiteX9" fmla="*/ 4811956 w 5468132"/>
              <a:gd name="connsiteY9" fmla="*/ 0 h 1548228"/>
              <a:gd name="connsiteX10" fmla="*/ 5468132 w 5468132"/>
              <a:gd name="connsiteY10" fmla="*/ 0 h 1548228"/>
              <a:gd name="connsiteX11" fmla="*/ 5468132 w 5468132"/>
              <a:gd name="connsiteY11" fmla="*/ 469629 h 1548228"/>
              <a:gd name="connsiteX12" fmla="*/ 5468132 w 5468132"/>
              <a:gd name="connsiteY12" fmla="*/ 985705 h 1548228"/>
              <a:gd name="connsiteX13" fmla="*/ 5468132 w 5468132"/>
              <a:gd name="connsiteY13" fmla="*/ 1548228 h 1548228"/>
              <a:gd name="connsiteX14" fmla="*/ 4921319 w 5468132"/>
              <a:gd name="connsiteY14" fmla="*/ 1548228 h 1548228"/>
              <a:gd name="connsiteX15" fmla="*/ 4538550 w 5468132"/>
              <a:gd name="connsiteY15" fmla="*/ 1548228 h 1548228"/>
              <a:gd name="connsiteX16" fmla="*/ 3882374 w 5468132"/>
              <a:gd name="connsiteY16" fmla="*/ 1548228 h 1548228"/>
              <a:gd name="connsiteX17" fmla="*/ 3226198 w 5468132"/>
              <a:gd name="connsiteY17" fmla="*/ 1548228 h 1548228"/>
              <a:gd name="connsiteX18" fmla="*/ 2624703 w 5468132"/>
              <a:gd name="connsiteY18" fmla="*/ 1548228 h 1548228"/>
              <a:gd name="connsiteX19" fmla="*/ 2241934 w 5468132"/>
              <a:gd name="connsiteY19" fmla="*/ 1548228 h 1548228"/>
              <a:gd name="connsiteX20" fmla="*/ 1585758 w 5468132"/>
              <a:gd name="connsiteY20" fmla="*/ 1548228 h 1548228"/>
              <a:gd name="connsiteX21" fmla="*/ 1093626 w 5468132"/>
              <a:gd name="connsiteY21" fmla="*/ 1548228 h 1548228"/>
              <a:gd name="connsiteX22" fmla="*/ 656176 w 5468132"/>
              <a:gd name="connsiteY22" fmla="*/ 1548228 h 1548228"/>
              <a:gd name="connsiteX23" fmla="*/ 0 w 5468132"/>
              <a:gd name="connsiteY23" fmla="*/ 1548228 h 1548228"/>
              <a:gd name="connsiteX24" fmla="*/ 0 w 5468132"/>
              <a:gd name="connsiteY24" fmla="*/ 1001187 h 1548228"/>
              <a:gd name="connsiteX25" fmla="*/ 0 w 5468132"/>
              <a:gd name="connsiteY25" fmla="*/ 469629 h 1548228"/>
              <a:gd name="connsiteX26" fmla="*/ 0 w 5468132"/>
              <a:gd name="connsiteY26" fmla="*/ 0 h 154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468132" h="1548228" fill="none" extrusionOk="0">
                <a:moveTo>
                  <a:pt x="0" y="0"/>
                </a:moveTo>
                <a:cubicBezTo>
                  <a:pt x="145278" y="-10826"/>
                  <a:pt x="478090" y="40263"/>
                  <a:pt x="656176" y="0"/>
                </a:cubicBezTo>
                <a:cubicBezTo>
                  <a:pt x="834262" y="-40263"/>
                  <a:pt x="987396" y="14818"/>
                  <a:pt x="1148308" y="0"/>
                </a:cubicBezTo>
                <a:cubicBezTo>
                  <a:pt x="1309220" y="-14818"/>
                  <a:pt x="1561766" y="59433"/>
                  <a:pt x="1804484" y="0"/>
                </a:cubicBezTo>
                <a:cubicBezTo>
                  <a:pt x="2047202" y="-59433"/>
                  <a:pt x="2041282" y="41837"/>
                  <a:pt x="2241934" y="0"/>
                </a:cubicBezTo>
                <a:cubicBezTo>
                  <a:pt x="2442586" y="-41837"/>
                  <a:pt x="2577257" y="24555"/>
                  <a:pt x="2788747" y="0"/>
                </a:cubicBezTo>
                <a:cubicBezTo>
                  <a:pt x="3000237" y="-24555"/>
                  <a:pt x="3216171" y="75631"/>
                  <a:pt x="3444923" y="0"/>
                </a:cubicBezTo>
                <a:cubicBezTo>
                  <a:pt x="3673675" y="-75631"/>
                  <a:pt x="3692606" y="19951"/>
                  <a:pt x="3827692" y="0"/>
                </a:cubicBezTo>
                <a:cubicBezTo>
                  <a:pt x="3962778" y="-19951"/>
                  <a:pt x="4146575" y="6536"/>
                  <a:pt x="4265143" y="0"/>
                </a:cubicBezTo>
                <a:cubicBezTo>
                  <a:pt x="4383711" y="-6536"/>
                  <a:pt x="4578561" y="797"/>
                  <a:pt x="4811956" y="0"/>
                </a:cubicBezTo>
                <a:cubicBezTo>
                  <a:pt x="5045351" y="-797"/>
                  <a:pt x="5249952" y="63995"/>
                  <a:pt x="5468132" y="0"/>
                </a:cubicBezTo>
                <a:cubicBezTo>
                  <a:pt x="5478283" y="226969"/>
                  <a:pt x="5441453" y="312770"/>
                  <a:pt x="5468132" y="469629"/>
                </a:cubicBezTo>
                <a:cubicBezTo>
                  <a:pt x="5494811" y="626488"/>
                  <a:pt x="5443380" y="873693"/>
                  <a:pt x="5468132" y="985705"/>
                </a:cubicBezTo>
                <a:cubicBezTo>
                  <a:pt x="5492884" y="1097717"/>
                  <a:pt x="5430494" y="1363359"/>
                  <a:pt x="5468132" y="1548228"/>
                </a:cubicBezTo>
                <a:cubicBezTo>
                  <a:pt x="5210366" y="1576416"/>
                  <a:pt x="5150045" y="1517521"/>
                  <a:pt x="4921319" y="1548228"/>
                </a:cubicBezTo>
                <a:cubicBezTo>
                  <a:pt x="4692593" y="1578935"/>
                  <a:pt x="4682168" y="1529043"/>
                  <a:pt x="4538550" y="1548228"/>
                </a:cubicBezTo>
                <a:cubicBezTo>
                  <a:pt x="4394932" y="1567413"/>
                  <a:pt x="4190256" y="1500987"/>
                  <a:pt x="3882374" y="1548228"/>
                </a:cubicBezTo>
                <a:cubicBezTo>
                  <a:pt x="3574492" y="1595469"/>
                  <a:pt x="3455433" y="1476081"/>
                  <a:pt x="3226198" y="1548228"/>
                </a:cubicBezTo>
                <a:cubicBezTo>
                  <a:pt x="2996963" y="1620375"/>
                  <a:pt x="2768218" y="1479721"/>
                  <a:pt x="2624703" y="1548228"/>
                </a:cubicBezTo>
                <a:cubicBezTo>
                  <a:pt x="2481189" y="1616735"/>
                  <a:pt x="2329689" y="1509716"/>
                  <a:pt x="2241934" y="1548228"/>
                </a:cubicBezTo>
                <a:cubicBezTo>
                  <a:pt x="2154179" y="1586740"/>
                  <a:pt x="1787384" y="1538298"/>
                  <a:pt x="1585758" y="1548228"/>
                </a:cubicBezTo>
                <a:cubicBezTo>
                  <a:pt x="1384132" y="1558158"/>
                  <a:pt x="1332671" y="1505420"/>
                  <a:pt x="1093626" y="1548228"/>
                </a:cubicBezTo>
                <a:cubicBezTo>
                  <a:pt x="854581" y="1591036"/>
                  <a:pt x="803836" y="1518604"/>
                  <a:pt x="656176" y="1548228"/>
                </a:cubicBezTo>
                <a:cubicBezTo>
                  <a:pt x="508516" y="1577852"/>
                  <a:pt x="177903" y="1533219"/>
                  <a:pt x="0" y="1548228"/>
                </a:cubicBezTo>
                <a:cubicBezTo>
                  <a:pt x="-1568" y="1312631"/>
                  <a:pt x="19614" y="1210880"/>
                  <a:pt x="0" y="1001187"/>
                </a:cubicBezTo>
                <a:cubicBezTo>
                  <a:pt x="-19614" y="791494"/>
                  <a:pt x="13823" y="671161"/>
                  <a:pt x="0" y="469629"/>
                </a:cubicBezTo>
                <a:cubicBezTo>
                  <a:pt x="-13823" y="268097"/>
                  <a:pt x="43599" y="211395"/>
                  <a:pt x="0" y="0"/>
                </a:cubicBezTo>
                <a:close/>
              </a:path>
              <a:path w="5468132" h="1548228" stroke="0" extrusionOk="0">
                <a:moveTo>
                  <a:pt x="0" y="0"/>
                </a:moveTo>
                <a:cubicBezTo>
                  <a:pt x="212396" y="-15034"/>
                  <a:pt x="311644" y="40623"/>
                  <a:pt x="437451" y="0"/>
                </a:cubicBezTo>
                <a:cubicBezTo>
                  <a:pt x="563258" y="-40623"/>
                  <a:pt x="664291" y="9850"/>
                  <a:pt x="874901" y="0"/>
                </a:cubicBezTo>
                <a:cubicBezTo>
                  <a:pt x="1085511" y="-9850"/>
                  <a:pt x="1152892" y="42677"/>
                  <a:pt x="1312352" y="0"/>
                </a:cubicBezTo>
                <a:cubicBezTo>
                  <a:pt x="1471812" y="-42677"/>
                  <a:pt x="1734521" y="62606"/>
                  <a:pt x="1859165" y="0"/>
                </a:cubicBezTo>
                <a:cubicBezTo>
                  <a:pt x="1983809" y="-62606"/>
                  <a:pt x="2128339" y="35507"/>
                  <a:pt x="2351297" y="0"/>
                </a:cubicBezTo>
                <a:cubicBezTo>
                  <a:pt x="2574255" y="-35507"/>
                  <a:pt x="2729328" y="33033"/>
                  <a:pt x="2843429" y="0"/>
                </a:cubicBezTo>
                <a:cubicBezTo>
                  <a:pt x="2957530" y="-33033"/>
                  <a:pt x="3113887" y="6126"/>
                  <a:pt x="3335561" y="0"/>
                </a:cubicBezTo>
                <a:cubicBezTo>
                  <a:pt x="3557235" y="-6126"/>
                  <a:pt x="3674086" y="18587"/>
                  <a:pt x="3773011" y="0"/>
                </a:cubicBezTo>
                <a:cubicBezTo>
                  <a:pt x="3871936" y="-18587"/>
                  <a:pt x="4079188" y="41139"/>
                  <a:pt x="4210462" y="0"/>
                </a:cubicBezTo>
                <a:cubicBezTo>
                  <a:pt x="4341736" y="-41139"/>
                  <a:pt x="4503956" y="6653"/>
                  <a:pt x="4702594" y="0"/>
                </a:cubicBezTo>
                <a:cubicBezTo>
                  <a:pt x="4901232" y="-6653"/>
                  <a:pt x="5094833" y="75303"/>
                  <a:pt x="5468132" y="0"/>
                </a:cubicBezTo>
                <a:cubicBezTo>
                  <a:pt x="5530392" y="231993"/>
                  <a:pt x="5410243" y="312226"/>
                  <a:pt x="5468132" y="547041"/>
                </a:cubicBezTo>
                <a:cubicBezTo>
                  <a:pt x="5526021" y="781856"/>
                  <a:pt x="5427392" y="879776"/>
                  <a:pt x="5468132" y="1094081"/>
                </a:cubicBezTo>
                <a:cubicBezTo>
                  <a:pt x="5508872" y="1308386"/>
                  <a:pt x="5422798" y="1451016"/>
                  <a:pt x="5468132" y="1548228"/>
                </a:cubicBezTo>
                <a:cubicBezTo>
                  <a:pt x="5334660" y="1621425"/>
                  <a:pt x="4967702" y="1477135"/>
                  <a:pt x="4811956" y="1548228"/>
                </a:cubicBezTo>
                <a:cubicBezTo>
                  <a:pt x="4656210" y="1619321"/>
                  <a:pt x="4475402" y="1501053"/>
                  <a:pt x="4265143" y="1548228"/>
                </a:cubicBezTo>
                <a:cubicBezTo>
                  <a:pt x="4054884" y="1595403"/>
                  <a:pt x="3927587" y="1526390"/>
                  <a:pt x="3663648" y="1548228"/>
                </a:cubicBezTo>
                <a:cubicBezTo>
                  <a:pt x="3399709" y="1570066"/>
                  <a:pt x="3338813" y="1547687"/>
                  <a:pt x="3062154" y="1548228"/>
                </a:cubicBezTo>
                <a:cubicBezTo>
                  <a:pt x="2785495" y="1548769"/>
                  <a:pt x="2834834" y="1530117"/>
                  <a:pt x="2624703" y="1548228"/>
                </a:cubicBezTo>
                <a:cubicBezTo>
                  <a:pt x="2414572" y="1566339"/>
                  <a:pt x="2301543" y="1514958"/>
                  <a:pt x="2187253" y="1548228"/>
                </a:cubicBezTo>
                <a:cubicBezTo>
                  <a:pt x="2072963" y="1581498"/>
                  <a:pt x="1761929" y="1492057"/>
                  <a:pt x="1640440" y="1548228"/>
                </a:cubicBezTo>
                <a:cubicBezTo>
                  <a:pt x="1518951" y="1604399"/>
                  <a:pt x="1337219" y="1499678"/>
                  <a:pt x="1202989" y="1548228"/>
                </a:cubicBezTo>
                <a:cubicBezTo>
                  <a:pt x="1068759" y="1596778"/>
                  <a:pt x="968237" y="1530803"/>
                  <a:pt x="820220" y="1548228"/>
                </a:cubicBezTo>
                <a:cubicBezTo>
                  <a:pt x="672203" y="1565653"/>
                  <a:pt x="380112" y="1511690"/>
                  <a:pt x="0" y="1548228"/>
                </a:cubicBezTo>
                <a:cubicBezTo>
                  <a:pt x="-13957" y="1313094"/>
                  <a:pt x="47820" y="1256802"/>
                  <a:pt x="0" y="1016670"/>
                </a:cubicBezTo>
                <a:cubicBezTo>
                  <a:pt x="-47820" y="776538"/>
                  <a:pt x="21073" y="729707"/>
                  <a:pt x="0" y="531558"/>
                </a:cubicBezTo>
                <a:cubicBezTo>
                  <a:pt x="-21073" y="333409"/>
                  <a:pt x="19939" y="111912"/>
                  <a:pt x="0" y="0"/>
                </a:cubicBezTo>
                <a:close/>
              </a:path>
            </a:pathLst>
          </a:custGeom>
          <a:ln w="22225">
            <a:solidFill>
              <a:schemeClr val="accent2">
                <a:lumMod val="50000"/>
              </a:schemeClr>
            </a:solidFill>
            <a:extLst>
              <a:ext uri="{C807C97D-BFC1-408E-A445-0C87EB9F89A2}">
                <ask:lineSketchStyleProps xmlns:ask="http://schemas.microsoft.com/office/drawing/2018/sketchyshapes" sd="3987265299">
                  <a:prstGeom prst="rect">
                    <a:avLst/>
                  </a:prstGeom>
                  <ask:type>
                    <ask:lineSketchScribble/>
                  </ask:type>
                </ask:lineSketchStyleProps>
              </a:ext>
            </a:extLst>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6" name="Freeform: Shape 25">
            <a:extLst>
              <a:ext uri="{FF2B5EF4-FFF2-40B4-BE49-F238E27FC236}">
                <a16:creationId xmlns:a16="http://schemas.microsoft.com/office/drawing/2014/main" id="{D5403FCA-2098-48B4-A810-07A3CAAE2F6D}"/>
              </a:ext>
            </a:extLst>
          </p:cNvPr>
          <p:cNvSpPr/>
          <p:nvPr/>
        </p:nvSpPr>
        <p:spPr>
          <a:xfrm>
            <a:off x="6444221" y="1264538"/>
            <a:ext cx="2916000" cy="646331"/>
          </a:xfrm>
          <a:custGeom>
            <a:avLst/>
            <a:gdLst>
              <a:gd name="connsiteX0" fmla="*/ 0 w 2916000"/>
              <a:gd name="connsiteY0" fmla="*/ 107724 h 646331"/>
              <a:gd name="connsiteX1" fmla="*/ 163222 w 2916000"/>
              <a:gd name="connsiteY1" fmla="*/ 0 h 646331"/>
              <a:gd name="connsiteX2" fmla="*/ 707029 w 2916000"/>
              <a:gd name="connsiteY2" fmla="*/ 0 h 646331"/>
              <a:gd name="connsiteX3" fmla="*/ 1224940 w 2916000"/>
              <a:gd name="connsiteY3" fmla="*/ 0 h 646331"/>
              <a:gd name="connsiteX4" fmla="*/ 1665164 w 2916000"/>
              <a:gd name="connsiteY4" fmla="*/ 0 h 646331"/>
              <a:gd name="connsiteX5" fmla="*/ 2183075 w 2916000"/>
              <a:gd name="connsiteY5" fmla="*/ 0 h 646331"/>
              <a:gd name="connsiteX6" fmla="*/ 2752777 w 2916000"/>
              <a:gd name="connsiteY6" fmla="*/ 0 h 646331"/>
              <a:gd name="connsiteX7" fmla="*/ 2916000 w 2916000"/>
              <a:gd name="connsiteY7" fmla="*/ 107724 h 646331"/>
              <a:gd name="connsiteX8" fmla="*/ 2916000 w 2916000"/>
              <a:gd name="connsiteY8" fmla="*/ 538606 h 646331"/>
              <a:gd name="connsiteX9" fmla="*/ 2752777 w 2916000"/>
              <a:gd name="connsiteY9" fmla="*/ 646331 h 646331"/>
              <a:gd name="connsiteX10" fmla="*/ 2234866 w 2916000"/>
              <a:gd name="connsiteY10" fmla="*/ 646331 h 646331"/>
              <a:gd name="connsiteX11" fmla="*/ 1691059 w 2916000"/>
              <a:gd name="connsiteY11" fmla="*/ 646331 h 646331"/>
              <a:gd name="connsiteX12" fmla="*/ 1173148 w 2916000"/>
              <a:gd name="connsiteY12" fmla="*/ 646331 h 646331"/>
              <a:gd name="connsiteX13" fmla="*/ 163222 w 2916000"/>
              <a:gd name="connsiteY13" fmla="*/ 646331 h 646331"/>
              <a:gd name="connsiteX14" fmla="*/ 0 w 2916000"/>
              <a:gd name="connsiteY14" fmla="*/ 538606 h 646331"/>
              <a:gd name="connsiteX15" fmla="*/ 0 w 2916000"/>
              <a:gd name="connsiteY15" fmla="*/ 107724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16000" h="646331" fill="none" extrusionOk="0">
                <a:moveTo>
                  <a:pt x="0" y="107724"/>
                </a:moveTo>
                <a:cubicBezTo>
                  <a:pt x="21448" y="59838"/>
                  <a:pt x="55184" y="7195"/>
                  <a:pt x="163222" y="0"/>
                </a:cubicBezTo>
                <a:cubicBezTo>
                  <a:pt x="281884" y="-25437"/>
                  <a:pt x="502992" y="40323"/>
                  <a:pt x="707029" y="0"/>
                </a:cubicBezTo>
                <a:cubicBezTo>
                  <a:pt x="911066" y="-40323"/>
                  <a:pt x="1057349" y="54484"/>
                  <a:pt x="1224940" y="0"/>
                </a:cubicBezTo>
                <a:cubicBezTo>
                  <a:pt x="1392531" y="-54484"/>
                  <a:pt x="1566965" y="40557"/>
                  <a:pt x="1665164" y="0"/>
                </a:cubicBezTo>
                <a:cubicBezTo>
                  <a:pt x="1763363" y="-40557"/>
                  <a:pt x="1945658" y="41084"/>
                  <a:pt x="2183075" y="0"/>
                </a:cubicBezTo>
                <a:cubicBezTo>
                  <a:pt x="2420492" y="-41084"/>
                  <a:pt x="2608105" y="24534"/>
                  <a:pt x="2752777" y="0"/>
                </a:cubicBezTo>
                <a:cubicBezTo>
                  <a:pt x="2848111" y="6733"/>
                  <a:pt x="2925103" y="46305"/>
                  <a:pt x="2916000" y="107724"/>
                </a:cubicBezTo>
                <a:cubicBezTo>
                  <a:pt x="2943388" y="265103"/>
                  <a:pt x="2910412" y="383587"/>
                  <a:pt x="2916000" y="538606"/>
                </a:cubicBezTo>
                <a:cubicBezTo>
                  <a:pt x="2908616" y="622145"/>
                  <a:pt x="2840276" y="658265"/>
                  <a:pt x="2752777" y="646331"/>
                </a:cubicBezTo>
                <a:cubicBezTo>
                  <a:pt x="2555881" y="672938"/>
                  <a:pt x="2399715" y="644589"/>
                  <a:pt x="2234866" y="646331"/>
                </a:cubicBezTo>
                <a:cubicBezTo>
                  <a:pt x="2070017" y="648073"/>
                  <a:pt x="1811070" y="626267"/>
                  <a:pt x="1691059" y="646331"/>
                </a:cubicBezTo>
                <a:cubicBezTo>
                  <a:pt x="1571048" y="666395"/>
                  <a:pt x="1289431" y="644883"/>
                  <a:pt x="1173148" y="646331"/>
                </a:cubicBezTo>
                <a:cubicBezTo>
                  <a:pt x="1056865" y="647779"/>
                  <a:pt x="564651" y="581809"/>
                  <a:pt x="163222" y="646331"/>
                </a:cubicBezTo>
                <a:cubicBezTo>
                  <a:pt x="72081" y="660306"/>
                  <a:pt x="-10386" y="609279"/>
                  <a:pt x="0" y="538606"/>
                </a:cubicBezTo>
                <a:cubicBezTo>
                  <a:pt x="-19613" y="412488"/>
                  <a:pt x="14727" y="212191"/>
                  <a:pt x="0" y="107724"/>
                </a:cubicBezTo>
                <a:close/>
              </a:path>
              <a:path w="2916000" h="646331" stroke="0" extrusionOk="0">
                <a:moveTo>
                  <a:pt x="0" y="107724"/>
                </a:moveTo>
                <a:cubicBezTo>
                  <a:pt x="-8613" y="62957"/>
                  <a:pt x="77307" y="-2860"/>
                  <a:pt x="163222" y="0"/>
                </a:cubicBezTo>
                <a:cubicBezTo>
                  <a:pt x="367749" y="-30581"/>
                  <a:pt x="507815" y="61207"/>
                  <a:pt x="707029" y="0"/>
                </a:cubicBezTo>
                <a:cubicBezTo>
                  <a:pt x="906243" y="-61207"/>
                  <a:pt x="1081391" y="29071"/>
                  <a:pt x="1224940" y="0"/>
                </a:cubicBezTo>
                <a:cubicBezTo>
                  <a:pt x="1368489" y="-29071"/>
                  <a:pt x="1627067" y="13348"/>
                  <a:pt x="1742851" y="0"/>
                </a:cubicBezTo>
                <a:cubicBezTo>
                  <a:pt x="1858635" y="-13348"/>
                  <a:pt x="2066286" y="18807"/>
                  <a:pt x="2260762" y="0"/>
                </a:cubicBezTo>
                <a:cubicBezTo>
                  <a:pt x="2455238" y="-18807"/>
                  <a:pt x="2507810" y="24566"/>
                  <a:pt x="2752777" y="0"/>
                </a:cubicBezTo>
                <a:cubicBezTo>
                  <a:pt x="2851434" y="-1934"/>
                  <a:pt x="2910196" y="35876"/>
                  <a:pt x="2916000" y="107724"/>
                </a:cubicBezTo>
                <a:cubicBezTo>
                  <a:pt x="2954416" y="244713"/>
                  <a:pt x="2880478" y="415252"/>
                  <a:pt x="2916000" y="538606"/>
                </a:cubicBezTo>
                <a:cubicBezTo>
                  <a:pt x="2907221" y="600644"/>
                  <a:pt x="2844995" y="629239"/>
                  <a:pt x="2752777" y="646331"/>
                </a:cubicBezTo>
                <a:cubicBezTo>
                  <a:pt x="2516906" y="684206"/>
                  <a:pt x="2482562" y="606718"/>
                  <a:pt x="2260762" y="646331"/>
                </a:cubicBezTo>
                <a:cubicBezTo>
                  <a:pt x="2038962" y="685944"/>
                  <a:pt x="1939507" y="608432"/>
                  <a:pt x="1716955" y="646331"/>
                </a:cubicBezTo>
                <a:cubicBezTo>
                  <a:pt x="1494403" y="684230"/>
                  <a:pt x="1292250" y="618479"/>
                  <a:pt x="1147253" y="646331"/>
                </a:cubicBezTo>
                <a:cubicBezTo>
                  <a:pt x="1002256" y="674183"/>
                  <a:pt x="844743" y="597398"/>
                  <a:pt x="681133" y="646331"/>
                </a:cubicBezTo>
                <a:cubicBezTo>
                  <a:pt x="517523" y="695264"/>
                  <a:pt x="416746" y="644901"/>
                  <a:pt x="163222" y="646331"/>
                </a:cubicBezTo>
                <a:cubicBezTo>
                  <a:pt x="86374" y="640768"/>
                  <a:pt x="-8590" y="596447"/>
                  <a:pt x="0" y="538606"/>
                </a:cubicBezTo>
                <a:cubicBezTo>
                  <a:pt x="-6775" y="337385"/>
                  <a:pt x="31848" y="245118"/>
                  <a:pt x="0" y="107724"/>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2842418190">
                  <a:custGeom>
                    <a:avLst/>
                    <a:gdLst>
                      <a:gd name="connsiteX0" fmla="*/ 0 w 4131235"/>
                      <a:gd name="connsiteY0" fmla="*/ 231245 h 1387440"/>
                      <a:gd name="connsiteX1" fmla="*/ 231245 w 4131235"/>
                      <a:gd name="connsiteY1" fmla="*/ 0 h 1387440"/>
                      <a:gd name="connsiteX2" fmla="*/ 3899990 w 4131235"/>
                      <a:gd name="connsiteY2" fmla="*/ 0 h 1387440"/>
                      <a:gd name="connsiteX3" fmla="*/ 4131235 w 4131235"/>
                      <a:gd name="connsiteY3" fmla="*/ 231245 h 1387440"/>
                      <a:gd name="connsiteX4" fmla="*/ 4131235 w 4131235"/>
                      <a:gd name="connsiteY4" fmla="*/ 1156195 h 1387440"/>
                      <a:gd name="connsiteX5" fmla="*/ 3899990 w 4131235"/>
                      <a:gd name="connsiteY5" fmla="*/ 1387440 h 1387440"/>
                      <a:gd name="connsiteX6" fmla="*/ 231245 w 4131235"/>
                      <a:gd name="connsiteY6" fmla="*/ 1387440 h 1387440"/>
                      <a:gd name="connsiteX7" fmla="*/ 0 w 4131235"/>
                      <a:gd name="connsiteY7" fmla="*/ 1156195 h 1387440"/>
                      <a:gd name="connsiteX8" fmla="*/ 0 w 4131235"/>
                      <a:gd name="connsiteY8" fmla="*/ 231245 h 138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1235" h="1387440">
                        <a:moveTo>
                          <a:pt x="0" y="231245"/>
                        </a:moveTo>
                        <a:cubicBezTo>
                          <a:pt x="0" y="103532"/>
                          <a:pt x="103532" y="0"/>
                          <a:pt x="231245" y="0"/>
                        </a:cubicBezTo>
                        <a:lnTo>
                          <a:pt x="3899990" y="0"/>
                        </a:lnTo>
                        <a:cubicBezTo>
                          <a:pt x="4027703" y="0"/>
                          <a:pt x="4131235" y="103532"/>
                          <a:pt x="4131235" y="231245"/>
                        </a:cubicBezTo>
                        <a:lnTo>
                          <a:pt x="4131235" y="1156195"/>
                        </a:lnTo>
                        <a:cubicBezTo>
                          <a:pt x="4131235" y="1283908"/>
                          <a:pt x="4027703" y="1387440"/>
                          <a:pt x="3899990" y="1387440"/>
                        </a:cubicBezTo>
                        <a:lnTo>
                          <a:pt x="231245" y="1387440"/>
                        </a:lnTo>
                        <a:cubicBezTo>
                          <a:pt x="103532" y="1387440"/>
                          <a:pt x="0" y="1283908"/>
                          <a:pt x="0" y="1156195"/>
                        </a:cubicBezTo>
                        <a:lnTo>
                          <a:pt x="0" y="231245"/>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880" tIns="67729" rIns="223880" bIns="67729" numCol="1" spcCol="1270" anchor="ctr" anchorCtr="0">
            <a:noAutofit/>
          </a:bodyPr>
          <a:lstStyle/>
          <a:p>
            <a:pPr marL="0" marR="0" lvl="0" indent="0" algn="l" defTabSz="20891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Institutional Racism</a:t>
            </a:r>
          </a:p>
        </p:txBody>
      </p:sp>
      <p:sp>
        <p:nvSpPr>
          <p:cNvPr id="27" name="Rectangle 26">
            <a:extLst>
              <a:ext uri="{FF2B5EF4-FFF2-40B4-BE49-F238E27FC236}">
                <a16:creationId xmlns:a16="http://schemas.microsoft.com/office/drawing/2014/main" id="{A2B97C19-B5CB-4C6D-AD7F-B761EA6E181B}"/>
              </a:ext>
            </a:extLst>
          </p:cNvPr>
          <p:cNvSpPr/>
          <p:nvPr/>
        </p:nvSpPr>
        <p:spPr>
          <a:xfrm>
            <a:off x="385913" y="3780149"/>
            <a:ext cx="5468132" cy="2055503"/>
          </a:xfrm>
          <a:custGeom>
            <a:avLst/>
            <a:gdLst>
              <a:gd name="connsiteX0" fmla="*/ 0 w 5468132"/>
              <a:gd name="connsiteY0" fmla="*/ 0 h 2055503"/>
              <a:gd name="connsiteX1" fmla="*/ 492132 w 5468132"/>
              <a:gd name="connsiteY1" fmla="*/ 0 h 2055503"/>
              <a:gd name="connsiteX2" fmla="*/ 1093626 w 5468132"/>
              <a:gd name="connsiteY2" fmla="*/ 0 h 2055503"/>
              <a:gd name="connsiteX3" fmla="*/ 1585758 w 5468132"/>
              <a:gd name="connsiteY3" fmla="*/ 0 h 2055503"/>
              <a:gd name="connsiteX4" fmla="*/ 1968528 w 5468132"/>
              <a:gd name="connsiteY4" fmla="*/ 0 h 2055503"/>
              <a:gd name="connsiteX5" fmla="*/ 2570022 w 5468132"/>
              <a:gd name="connsiteY5" fmla="*/ 0 h 2055503"/>
              <a:gd name="connsiteX6" fmla="*/ 3062154 w 5468132"/>
              <a:gd name="connsiteY6" fmla="*/ 0 h 2055503"/>
              <a:gd name="connsiteX7" fmla="*/ 3499604 w 5468132"/>
              <a:gd name="connsiteY7" fmla="*/ 0 h 2055503"/>
              <a:gd name="connsiteX8" fmla="*/ 4101099 w 5468132"/>
              <a:gd name="connsiteY8" fmla="*/ 0 h 2055503"/>
              <a:gd name="connsiteX9" fmla="*/ 4757275 w 5468132"/>
              <a:gd name="connsiteY9" fmla="*/ 0 h 2055503"/>
              <a:gd name="connsiteX10" fmla="*/ 5468132 w 5468132"/>
              <a:gd name="connsiteY10" fmla="*/ 0 h 2055503"/>
              <a:gd name="connsiteX11" fmla="*/ 5468132 w 5468132"/>
              <a:gd name="connsiteY11" fmla="*/ 493321 h 2055503"/>
              <a:gd name="connsiteX12" fmla="*/ 5468132 w 5468132"/>
              <a:gd name="connsiteY12" fmla="*/ 1007196 h 2055503"/>
              <a:gd name="connsiteX13" fmla="*/ 5468132 w 5468132"/>
              <a:gd name="connsiteY13" fmla="*/ 1562182 h 2055503"/>
              <a:gd name="connsiteX14" fmla="*/ 5468132 w 5468132"/>
              <a:gd name="connsiteY14" fmla="*/ 2055503 h 2055503"/>
              <a:gd name="connsiteX15" fmla="*/ 5085363 w 5468132"/>
              <a:gd name="connsiteY15" fmla="*/ 2055503 h 2055503"/>
              <a:gd name="connsiteX16" fmla="*/ 4483868 w 5468132"/>
              <a:gd name="connsiteY16" fmla="*/ 2055503 h 2055503"/>
              <a:gd name="connsiteX17" fmla="*/ 4046418 w 5468132"/>
              <a:gd name="connsiteY17" fmla="*/ 2055503 h 2055503"/>
              <a:gd name="connsiteX18" fmla="*/ 3663648 w 5468132"/>
              <a:gd name="connsiteY18" fmla="*/ 2055503 h 2055503"/>
              <a:gd name="connsiteX19" fmla="*/ 3171517 w 5468132"/>
              <a:gd name="connsiteY19" fmla="*/ 2055503 h 2055503"/>
              <a:gd name="connsiteX20" fmla="*/ 2788747 w 5468132"/>
              <a:gd name="connsiteY20" fmla="*/ 2055503 h 2055503"/>
              <a:gd name="connsiteX21" fmla="*/ 2241934 w 5468132"/>
              <a:gd name="connsiteY21" fmla="*/ 2055503 h 2055503"/>
              <a:gd name="connsiteX22" fmla="*/ 1585758 w 5468132"/>
              <a:gd name="connsiteY22" fmla="*/ 2055503 h 2055503"/>
              <a:gd name="connsiteX23" fmla="*/ 1148308 w 5468132"/>
              <a:gd name="connsiteY23" fmla="*/ 2055503 h 2055503"/>
              <a:gd name="connsiteX24" fmla="*/ 492132 w 5468132"/>
              <a:gd name="connsiteY24" fmla="*/ 2055503 h 2055503"/>
              <a:gd name="connsiteX25" fmla="*/ 0 w 5468132"/>
              <a:gd name="connsiteY25" fmla="*/ 2055503 h 2055503"/>
              <a:gd name="connsiteX26" fmla="*/ 0 w 5468132"/>
              <a:gd name="connsiteY26" fmla="*/ 1562182 h 2055503"/>
              <a:gd name="connsiteX27" fmla="*/ 0 w 5468132"/>
              <a:gd name="connsiteY27" fmla="*/ 1089417 h 2055503"/>
              <a:gd name="connsiteX28" fmla="*/ 0 w 5468132"/>
              <a:gd name="connsiteY28" fmla="*/ 596096 h 2055503"/>
              <a:gd name="connsiteX29" fmla="*/ 0 w 5468132"/>
              <a:gd name="connsiteY29" fmla="*/ 0 h 2055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468132" h="2055503" fill="none" extrusionOk="0">
                <a:moveTo>
                  <a:pt x="0" y="0"/>
                </a:moveTo>
                <a:cubicBezTo>
                  <a:pt x="111444" y="-51164"/>
                  <a:pt x="374176" y="14258"/>
                  <a:pt x="492132" y="0"/>
                </a:cubicBezTo>
                <a:cubicBezTo>
                  <a:pt x="610088" y="-14258"/>
                  <a:pt x="860107" y="62261"/>
                  <a:pt x="1093626" y="0"/>
                </a:cubicBezTo>
                <a:cubicBezTo>
                  <a:pt x="1327145" y="-62261"/>
                  <a:pt x="1364629" y="28479"/>
                  <a:pt x="1585758" y="0"/>
                </a:cubicBezTo>
                <a:cubicBezTo>
                  <a:pt x="1806887" y="-28479"/>
                  <a:pt x="1822234" y="16450"/>
                  <a:pt x="1968528" y="0"/>
                </a:cubicBezTo>
                <a:cubicBezTo>
                  <a:pt x="2114822" y="-16450"/>
                  <a:pt x="2439271" y="9551"/>
                  <a:pt x="2570022" y="0"/>
                </a:cubicBezTo>
                <a:cubicBezTo>
                  <a:pt x="2700773" y="-9551"/>
                  <a:pt x="2883683" y="34048"/>
                  <a:pt x="3062154" y="0"/>
                </a:cubicBezTo>
                <a:cubicBezTo>
                  <a:pt x="3240625" y="-34048"/>
                  <a:pt x="3292254" y="41963"/>
                  <a:pt x="3499604" y="0"/>
                </a:cubicBezTo>
                <a:cubicBezTo>
                  <a:pt x="3706954" y="-41963"/>
                  <a:pt x="3918618" y="8120"/>
                  <a:pt x="4101099" y="0"/>
                </a:cubicBezTo>
                <a:cubicBezTo>
                  <a:pt x="4283580" y="-8120"/>
                  <a:pt x="4532088" y="62858"/>
                  <a:pt x="4757275" y="0"/>
                </a:cubicBezTo>
                <a:cubicBezTo>
                  <a:pt x="4982462" y="-62858"/>
                  <a:pt x="5159793" y="1702"/>
                  <a:pt x="5468132" y="0"/>
                </a:cubicBezTo>
                <a:cubicBezTo>
                  <a:pt x="5499172" y="131556"/>
                  <a:pt x="5443777" y="250142"/>
                  <a:pt x="5468132" y="493321"/>
                </a:cubicBezTo>
                <a:cubicBezTo>
                  <a:pt x="5492487" y="736500"/>
                  <a:pt x="5461387" y="890251"/>
                  <a:pt x="5468132" y="1007196"/>
                </a:cubicBezTo>
                <a:cubicBezTo>
                  <a:pt x="5474877" y="1124141"/>
                  <a:pt x="5414820" y="1340783"/>
                  <a:pt x="5468132" y="1562182"/>
                </a:cubicBezTo>
                <a:cubicBezTo>
                  <a:pt x="5521444" y="1783581"/>
                  <a:pt x="5432793" y="1928319"/>
                  <a:pt x="5468132" y="2055503"/>
                </a:cubicBezTo>
                <a:cubicBezTo>
                  <a:pt x="5298737" y="2088431"/>
                  <a:pt x="5180484" y="2047855"/>
                  <a:pt x="5085363" y="2055503"/>
                </a:cubicBezTo>
                <a:cubicBezTo>
                  <a:pt x="4990242" y="2063151"/>
                  <a:pt x="4633309" y="2043002"/>
                  <a:pt x="4483868" y="2055503"/>
                </a:cubicBezTo>
                <a:cubicBezTo>
                  <a:pt x="4334428" y="2068004"/>
                  <a:pt x="4136608" y="2034242"/>
                  <a:pt x="4046418" y="2055503"/>
                </a:cubicBezTo>
                <a:cubicBezTo>
                  <a:pt x="3956228" y="2076764"/>
                  <a:pt x="3826391" y="2011161"/>
                  <a:pt x="3663648" y="2055503"/>
                </a:cubicBezTo>
                <a:cubicBezTo>
                  <a:pt x="3500905" y="2099845"/>
                  <a:pt x="3298573" y="2052659"/>
                  <a:pt x="3171517" y="2055503"/>
                </a:cubicBezTo>
                <a:cubicBezTo>
                  <a:pt x="3044461" y="2058347"/>
                  <a:pt x="2949512" y="2039940"/>
                  <a:pt x="2788747" y="2055503"/>
                </a:cubicBezTo>
                <a:cubicBezTo>
                  <a:pt x="2627982" y="2071066"/>
                  <a:pt x="2454799" y="2051239"/>
                  <a:pt x="2241934" y="2055503"/>
                </a:cubicBezTo>
                <a:cubicBezTo>
                  <a:pt x="2029069" y="2059767"/>
                  <a:pt x="1821209" y="1996962"/>
                  <a:pt x="1585758" y="2055503"/>
                </a:cubicBezTo>
                <a:cubicBezTo>
                  <a:pt x="1350307" y="2114044"/>
                  <a:pt x="1325258" y="2015019"/>
                  <a:pt x="1148308" y="2055503"/>
                </a:cubicBezTo>
                <a:cubicBezTo>
                  <a:pt x="971358" y="2095987"/>
                  <a:pt x="644298" y="2007034"/>
                  <a:pt x="492132" y="2055503"/>
                </a:cubicBezTo>
                <a:cubicBezTo>
                  <a:pt x="339966" y="2103972"/>
                  <a:pt x="142539" y="2012108"/>
                  <a:pt x="0" y="2055503"/>
                </a:cubicBezTo>
                <a:cubicBezTo>
                  <a:pt x="-52944" y="1903090"/>
                  <a:pt x="3182" y="1721132"/>
                  <a:pt x="0" y="1562182"/>
                </a:cubicBezTo>
                <a:cubicBezTo>
                  <a:pt x="-3182" y="1403232"/>
                  <a:pt x="30101" y="1241968"/>
                  <a:pt x="0" y="1089417"/>
                </a:cubicBezTo>
                <a:cubicBezTo>
                  <a:pt x="-30101" y="936867"/>
                  <a:pt x="10903" y="776423"/>
                  <a:pt x="0" y="596096"/>
                </a:cubicBezTo>
                <a:cubicBezTo>
                  <a:pt x="-10903" y="415769"/>
                  <a:pt x="63761" y="203806"/>
                  <a:pt x="0" y="0"/>
                </a:cubicBezTo>
                <a:close/>
              </a:path>
              <a:path w="5468132" h="2055503" stroke="0" extrusionOk="0">
                <a:moveTo>
                  <a:pt x="0" y="0"/>
                </a:moveTo>
                <a:cubicBezTo>
                  <a:pt x="129321" y="-20502"/>
                  <a:pt x="236552" y="19374"/>
                  <a:pt x="437451" y="0"/>
                </a:cubicBezTo>
                <a:cubicBezTo>
                  <a:pt x="638350" y="-19374"/>
                  <a:pt x="796618" y="58228"/>
                  <a:pt x="1093626" y="0"/>
                </a:cubicBezTo>
                <a:cubicBezTo>
                  <a:pt x="1390635" y="-58228"/>
                  <a:pt x="1440504" y="42051"/>
                  <a:pt x="1695121" y="0"/>
                </a:cubicBezTo>
                <a:cubicBezTo>
                  <a:pt x="1949738" y="-42051"/>
                  <a:pt x="2087128" y="74149"/>
                  <a:pt x="2351297" y="0"/>
                </a:cubicBezTo>
                <a:cubicBezTo>
                  <a:pt x="2615466" y="-74149"/>
                  <a:pt x="2633092" y="41713"/>
                  <a:pt x="2788747" y="0"/>
                </a:cubicBezTo>
                <a:cubicBezTo>
                  <a:pt x="2944402" y="-41713"/>
                  <a:pt x="3243658" y="42040"/>
                  <a:pt x="3444923" y="0"/>
                </a:cubicBezTo>
                <a:cubicBezTo>
                  <a:pt x="3646188" y="-42040"/>
                  <a:pt x="3920329" y="48976"/>
                  <a:pt x="4046418" y="0"/>
                </a:cubicBezTo>
                <a:cubicBezTo>
                  <a:pt x="4172508" y="-48976"/>
                  <a:pt x="4321254" y="46938"/>
                  <a:pt x="4538550" y="0"/>
                </a:cubicBezTo>
                <a:cubicBezTo>
                  <a:pt x="4755846" y="-46938"/>
                  <a:pt x="4817440" y="34153"/>
                  <a:pt x="4921319" y="0"/>
                </a:cubicBezTo>
                <a:cubicBezTo>
                  <a:pt x="5025198" y="-34153"/>
                  <a:pt x="5236836" y="2258"/>
                  <a:pt x="5468132" y="0"/>
                </a:cubicBezTo>
                <a:cubicBezTo>
                  <a:pt x="5471169" y="182695"/>
                  <a:pt x="5460346" y="294369"/>
                  <a:pt x="5468132" y="534431"/>
                </a:cubicBezTo>
                <a:cubicBezTo>
                  <a:pt x="5475918" y="774493"/>
                  <a:pt x="5418125" y="768444"/>
                  <a:pt x="5468132" y="986641"/>
                </a:cubicBezTo>
                <a:cubicBezTo>
                  <a:pt x="5518139" y="1204838"/>
                  <a:pt x="5459643" y="1248461"/>
                  <a:pt x="5468132" y="1438852"/>
                </a:cubicBezTo>
                <a:cubicBezTo>
                  <a:pt x="5476621" y="1629243"/>
                  <a:pt x="5399065" y="1913879"/>
                  <a:pt x="5468132" y="2055503"/>
                </a:cubicBezTo>
                <a:cubicBezTo>
                  <a:pt x="5376306" y="2103203"/>
                  <a:pt x="5143261" y="2043789"/>
                  <a:pt x="5030681" y="2055503"/>
                </a:cubicBezTo>
                <a:cubicBezTo>
                  <a:pt x="4918101" y="2067217"/>
                  <a:pt x="4719120" y="2030993"/>
                  <a:pt x="4593231" y="2055503"/>
                </a:cubicBezTo>
                <a:cubicBezTo>
                  <a:pt x="4467342" y="2080013"/>
                  <a:pt x="4357854" y="2020650"/>
                  <a:pt x="4155780" y="2055503"/>
                </a:cubicBezTo>
                <a:cubicBezTo>
                  <a:pt x="3953706" y="2090356"/>
                  <a:pt x="3938314" y="2027054"/>
                  <a:pt x="3773011" y="2055503"/>
                </a:cubicBezTo>
                <a:cubicBezTo>
                  <a:pt x="3607708" y="2083952"/>
                  <a:pt x="3387211" y="2054024"/>
                  <a:pt x="3280879" y="2055503"/>
                </a:cubicBezTo>
                <a:cubicBezTo>
                  <a:pt x="3174547" y="2056982"/>
                  <a:pt x="2975470" y="2019088"/>
                  <a:pt x="2679385" y="2055503"/>
                </a:cubicBezTo>
                <a:cubicBezTo>
                  <a:pt x="2383300" y="2091918"/>
                  <a:pt x="2327336" y="2008724"/>
                  <a:pt x="2132571" y="2055503"/>
                </a:cubicBezTo>
                <a:cubicBezTo>
                  <a:pt x="1937806" y="2102282"/>
                  <a:pt x="1790301" y="2008636"/>
                  <a:pt x="1531077" y="2055503"/>
                </a:cubicBezTo>
                <a:cubicBezTo>
                  <a:pt x="1271853" y="2102370"/>
                  <a:pt x="1090277" y="2030925"/>
                  <a:pt x="929582" y="2055503"/>
                </a:cubicBezTo>
                <a:cubicBezTo>
                  <a:pt x="768888" y="2080081"/>
                  <a:pt x="329258" y="2017709"/>
                  <a:pt x="0" y="2055503"/>
                </a:cubicBezTo>
                <a:cubicBezTo>
                  <a:pt x="-41574" y="1920446"/>
                  <a:pt x="33881" y="1661513"/>
                  <a:pt x="0" y="1562182"/>
                </a:cubicBezTo>
                <a:cubicBezTo>
                  <a:pt x="-33881" y="1462851"/>
                  <a:pt x="51738" y="1290676"/>
                  <a:pt x="0" y="1089417"/>
                </a:cubicBezTo>
                <a:cubicBezTo>
                  <a:pt x="-51738" y="888159"/>
                  <a:pt x="4366" y="755483"/>
                  <a:pt x="0" y="637206"/>
                </a:cubicBezTo>
                <a:cubicBezTo>
                  <a:pt x="-4366" y="518929"/>
                  <a:pt x="39404" y="170048"/>
                  <a:pt x="0" y="0"/>
                </a:cubicBezTo>
                <a:close/>
              </a:path>
            </a:pathLst>
          </a:custGeom>
          <a:ln w="22225">
            <a:solidFill>
              <a:schemeClr val="accent2">
                <a:lumMod val="50000"/>
              </a:schemeClr>
            </a:solidFill>
            <a:extLst>
              <a:ext uri="{C807C97D-BFC1-408E-A445-0C87EB9F89A2}">
                <ask:lineSketchStyleProps xmlns:ask="http://schemas.microsoft.com/office/drawing/2018/sketchyshapes" sd="2235795780">
                  <a:prstGeom prst="rect">
                    <a:avLst/>
                  </a:prstGeom>
                  <ask:type>
                    <ask:lineSketchScribble/>
                  </ask:type>
                </ask:lineSketchStyleProps>
              </a:ext>
            </a:extLst>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8" name="Freeform: Shape 27">
            <a:extLst>
              <a:ext uri="{FF2B5EF4-FFF2-40B4-BE49-F238E27FC236}">
                <a16:creationId xmlns:a16="http://schemas.microsoft.com/office/drawing/2014/main" id="{B2DDB6EC-E01E-4E76-AAA8-A926147131D6}"/>
              </a:ext>
            </a:extLst>
          </p:cNvPr>
          <p:cNvSpPr/>
          <p:nvPr/>
        </p:nvSpPr>
        <p:spPr>
          <a:xfrm>
            <a:off x="681001" y="3450259"/>
            <a:ext cx="2916000" cy="646331"/>
          </a:xfrm>
          <a:custGeom>
            <a:avLst/>
            <a:gdLst>
              <a:gd name="connsiteX0" fmla="*/ 0 w 2916000"/>
              <a:gd name="connsiteY0" fmla="*/ 107724 h 646331"/>
              <a:gd name="connsiteX1" fmla="*/ 163222 w 2916000"/>
              <a:gd name="connsiteY1" fmla="*/ 0 h 646331"/>
              <a:gd name="connsiteX2" fmla="*/ 629342 w 2916000"/>
              <a:gd name="connsiteY2" fmla="*/ 0 h 646331"/>
              <a:gd name="connsiteX3" fmla="*/ 1121357 w 2916000"/>
              <a:gd name="connsiteY3" fmla="*/ 0 h 646331"/>
              <a:gd name="connsiteX4" fmla="*/ 1613373 w 2916000"/>
              <a:gd name="connsiteY4" fmla="*/ 0 h 646331"/>
              <a:gd name="connsiteX5" fmla="*/ 2183075 w 2916000"/>
              <a:gd name="connsiteY5" fmla="*/ 0 h 646331"/>
              <a:gd name="connsiteX6" fmla="*/ 2752777 w 2916000"/>
              <a:gd name="connsiteY6" fmla="*/ 0 h 646331"/>
              <a:gd name="connsiteX7" fmla="*/ 2916000 w 2916000"/>
              <a:gd name="connsiteY7" fmla="*/ 107724 h 646331"/>
              <a:gd name="connsiteX8" fmla="*/ 2916000 w 2916000"/>
              <a:gd name="connsiteY8" fmla="*/ 538606 h 646331"/>
              <a:gd name="connsiteX9" fmla="*/ 2752777 w 2916000"/>
              <a:gd name="connsiteY9" fmla="*/ 646331 h 646331"/>
              <a:gd name="connsiteX10" fmla="*/ 2234866 w 2916000"/>
              <a:gd name="connsiteY10" fmla="*/ 646331 h 646331"/>
              <a:gd name="connsiteX11" fmla="*/ 1742851 w 2916000"/>
              <a:gd name="connsiteY11" fmla="*/ 646331 h 646331"/>
              <a:gd name="connsiteX12" fmla="*/ 1250835 w 2916000"/>
              <a:gd name="connsiteY12" fmla="*/ 646331 h 646331"/>
              <a:gd name="connsiteX13" fmla="*/ 732924 w 2916000"/>
              <a:gd name="connsiteY13" fmla="*/ 646331 h 646331"/>
              <a:gd name="connsiteX14" fmla="*/ 163222 w 2916000"/>
              <a:gd name="connsiteY14" fmla="*/ 646331 h 646331"/>
              <a:gd name="connsiteX15" fmla="*/ 0 w 2916000"/>
              <a:gd name="connsiteY15" fmla="*/ 538606 h 646331"/>
              <a:gd name="connsiteX16" fmla="*/ 0 w 2916000"/>
              <a:gd name="connsiteY16" fmla="*/ 107724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16000" h="646331" fill="none" extrusionOk="0">
                <a:moveTo>
                  <a:pt x="0" y="107724"/>
                </a:moveTo>
                <a:cubicBezTo>
                  <a:pt x="-7088" y="48522"/>
                  <a:pt x="69376" y="12237"/>
                  <a:pt x="163222" y="0"/>
                </a:cubicBezTo>
                <a:cubicBezTo>
                  <a:pt x="339967" y="-32934"/>
                  <a:pt x="422630" y="48738"/>
                  <a:pt x="629342" y="0"/>
                </a:cubicBezTo>
                <a:cubicBezTo>
                  <a:pt x="836054" y="-48738"/>
                  <a:pt x="948062" y="39284"/>
                  <a:pt x="1121357" y="0"/>
                </a:cubicBezTo>
                <a:cubicBezTo>
                  <a:pt x="1294652" y="-39284"/>
                  <a:pt x="1461352" y="26140"/>
                  <a:pt x="1613373" y="0"/>
                </a:cubicBezTo>
                <a:cubicBezTo>
                  <a:pt x="1765394" y="-26140"/>
                  <a:pt x="1911816" y="46678"/>
                  <a:pt x="2183075" y="0"/>
                </a:cubicBezTo>
                <a:cubicBezTo>
                  <a:pt x="2454334" y="-46678"/>
                  <a:pt x="2573965" y="25946"/>
                  <a:pt x="2752777" y="0"/>
                </a:cubicBezTo>
                <a:cubicBezTo>
                  <a:pt x="2835015" y="1185"/>
                  <a:pt x="2917246" y="55156"/>
                  <a:pt x="2916000" y="107724"/>
                </a:cubicBezTo>
                <a:cubicBezTo>
                  <a:pt x="2956231" y="225886"/>
                  <a:pt x="2889897" y="371785"/>
                  <a:pt x="2916000" y="538606"/>
                </a:cubicBezTo>
                <a:cubicBezTo>
                  <a:pt x="2896648" y="601641"/>
                  <a:pt x="2849989" y="655843"/>
                  <a:pt x="2752777" y="646331"/>
                </a:cubicBezTo>
                <a:cubicBezTo>
                  <a:pt x="2571717" y="688918"/>
                  <a:pt x="2443391" y="641495"/>
                  <a:pt x="2234866" y="646331"/>
                </a:cubicBezTo>
                <a:cubicBezTo>
                  <a:pt x="2026341" y="651167"/>
                  <a:pt x="1888467" y="626351"/>
                  <a:pt x="1742851" y="646331"/>
                </a:cubicBezTo>
                <a:cubicBezTo>
                  <a:pt x="1597235" y="666311"/>
                  <a:pt x="1458086" y="629912"/>
                  <a:pt x="1250835" y="646331"/>
                </a:cubicBezTo>
                <a:cubicBezTo>
                  <a:pt x="1043584" y="662750"/>
                  <a:pt x="943886" y="624951"/>
                  <a:pt x="732924" y="646331"/>
                </a:cubicBezTo>
                <a:cubicBezTo>
                  <a:pt x="521962" y="667711"/>
                  <a:pt x="383690" y="581365"/>
                  <a:pt x="163222" y="646331"/>
                </a:cubicBezTo>
                <a:cubicBezTo>
                  <a:pt x="63218" y="656064"/>
                  <a:pt x="10977" y="610449"/>
                  <a:pt x="0" y="538606"/>
                </a:cubicBezTo>
                <a:cubicBezTo>
                  <a:pt x="-16572" y="384637"/>
                  <a:pt x="41328" y="248147"/>
                  <a:pt x="0" y="107724"/>
                </a:cubicBezTo>
                <a:close/>
              </a:path>
              <a:path w="2916000" h="646331" stroke="0" extrusionOk="0">
                <a:moveTo>
                  <a:pt x="0" y="107724"/>
                </a:moveTo>
                <a:cubicBezTo>
                  <a:pt x="1359" y="64072"/>
                  <a:pt x="51854" y="-5827"/>
                  <a:pt x="163222" y="0"/>
                </a:cubicBezTo>
                <a:cubicBezTo>
                  <a:pt x="395814" y="-54922"/>
                  <a:pt x="481545" y="35424"/>
                  <a:pt x="655237" y="0"/>
                </a:cubicBezTo>
                <a:cubicBezTo>
                  <a:pt x="828930" y="-35424"/>
                  <a:pt x="1063286" y="41155"/>
                  <a:pt x="1224940" y="0"/>
                </a:cubicBezTo>
                <a:cubicBezTo>
                  <a:pt x="1386594" y="-41155"/>
                  <a:pt x="1593316" y="48329"/>
                  <a:pt x="1768746" y="0"/>
                </a:cubicBezTo>
                <a:cubicBezTo>
                  <a:pt x="1944176" y="-48329"/>
                  <a:pt x="2094130" y="15904"/>
                  <a:pt x="2234866" y="0"/>
                </a:cubicBezTo>
                <a:cubicBezTo>
                  <a:pt x="2375602" y="-15904"/>
                  <a:pt x="2621450" y="278"/>
                  <a:pt x="2752777" y="0"/>
                </a:cubicBezTo>
                <a:cubicBezTo>
                  <a:pt x="2849166" y="-8585"/>
                  <a:pt x="2906486" y="55152"/>
                  <a:pt x="2916000" y="107724"/>
                </a:cubicBezTo>
                <a:cubicBezTo>
                  <a:pt x="2961048" y="311238"/>
                  <a:pt x="2912493" y="392714"/>
                  <a:pt x="2916000" y="538606"/>
                </a:cubicBezTo>
                <a:cubicBezTo>
                  <a:pt x="2922006" y="616113"/>
                  <a:pt x="2849995" y="663705"/>
                  <a:pt x="2752777" y="646331"/>
                </a:cubicBezTo>
                <a:cubicBezTo>
                  <a:pt x="2522272" y="648669"/>
                  <a:pt x="2394687" y="629049"/>
                  <a:pt x="2286657" y="646331"/>
                </a:cubicBezTo>
                <a:cubicBezTo>
                  <a:pt x="2178627" y="663613"/>
                  <a:pt x="1937655" y="604621"/>
                  <a:pt x="1768746" y="646331"/>
                </a:cubicBezTo>
                <a:cubicBezTo>
                  <a:pt x="1599837" y="688041"/>
                  <a:pt x="1509034" y="624837"/>
                  <a:pt x="1328522" y="646331"/>
                </a:cubicBezTo>
                <a:cubicBezTo>
                  <a:pt x="1148010" y="667825"/>
                  <a:pt x="958588" y="632682"/>
                  <a:pt x="810611" y="646331"/>
                </a:cubicBezTo>
                <a:cubicBezTo>
                  <a:pt x="662634" y="659980"/>
                  <a:pt x="425536" y="574230"/>
                  <a:pt x="163222" y="646331"/>
                </a:cubicBezTo>
                <a:cubicBezTo>
                  <a:pt x="65213" y="655396"/>
                  <a:pt x="6023" y="606430"/>
                  <a:pt x="0" y="538606"/>
                </a:cubicBezTo>
                <a:cubicBezTo>
                  <a:pt x="-2996" y="425759"/>
                  <a:pt x="35327" y="253105"/>
                  <a:pt x="0" y="107724"/>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512556544">
                  <a:custGeom>
                    <a:avLst/>
                    <a:gdLst>
                      <a:gd name="connsiteX0" fmla="*/ 0 w 4131235"/>
                      <a:gd name="connsiteY0" fmla="*/ 231245 h 1387440"/>
                      <a:gd name="connsiteX1" fmla="*/ 231245 w 4131235"/>
                      <a:gd name="connsiteY1" fmla="*/ 0 h 1387440"/>
                      <a:gd name="connsiteX2" fmla="*/ 3899990 w 4131235"/>
                      <a:gd name="connsiteY2" fmla="*/ 0 h 1387440"/>
                      <a:gd name="connsiteX3" fmla="*/ 4131235 w 4131235"/>
                      <a:gd name="connsiteY3" fmla="*/ 231245 h 1387440"/>
                      <a:gd name="connsiteX4" fmla="*/ 4131235 w 4131235"/>
                      <a:gd name="connsiteY4" fmla="*/ 1156195 h 1387440"/>
                      <a:gd name="connsiteX5" fmla="*/ 3899990 w 4131235"/>
                      <a:gd name="connsiteY5" fmla="*/ 1387440 h 1387440"/>
                      <a:gd name="connsiteX6" fmla="*/ 231245 w 4131235"/>
                      <a:gd name="connsiteY6" fmla="*/ 1387440 h 1387440"/>
                      <a:gd name="connsiteX7" fmla="*/ 0 w 4131235"/>
                      <a:gd name="connsiteY7" fmla="*/ 1156195 h 1387440"/>
                      <a:gd name="connsiteX8" fmla="*/ 0 w 4131235"/>
                      <a:gd name="connsiteY8" fmla="*/ 231245 h 138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1235" h="1387440">
                        <a:moveTo>
                          <a:pt x="0" y="231245"/>
                        </a:moveTo>
                        <a:cubicBezTo>
                          <a:pt x="0" y="103532"/>
                          <a:pt x="103532" y="0"/>
                          <a:pt x="231245" y="0"/>
                        </a:cubicBezTo>
                        <a:lnTo>
                          <a:pt x="3899990" y="0"/>
                        </a:lnTo>
                        <a:cubicBezTo>
                          <a:pt x="4027703" y="0"/>
                          <a:pt x="4131235" y="103532"/>
                          <a:pt x="4131235" y="231245"/>
                        </a:cubicBezTo>
                        <a:lnTo>
                          <a:pt x="4131235" y="1156195"/>
                        </a:lnTo>
                        <a:cubicBezTo>
                          <a:pt x="4131235" y="1283908"/>
                          <a:pt x="4027703" y="1387440"/>
                          <a:pt x="3899990" y="1387440"/>
                        </a:cubicBezTo>
                        <a:lnTo>
                          <a:pt x="231245" y="1387440"/>
                        </a:lnTo>
                        <a:cubicBezTo>
                          <a:pt x="103532" y="1387440"/>
                          <a:pt x="0" y="1283908"/>
                          <a:pt x="0" y="1156195"/>
                        </a:cubicBezTo>
                        <a:lnTo>
                          <a:pt x="0" y="231245"/>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880" tIns="67729" rIns="223880" bIns="67729" numCol="1" spcCol="1270" anchor="ctr" anchorCtr="0">
            <a:noAutofit/>
          </a:bodyPr>
          <a:lstStyle/>
          <a:p>
            <a:pPr marL="0" marR="0" lvl="0" indent="0" algn="l" defTabSz="20891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Structural Racism</a:t>
            </a:r>
          </a:p>
        </p:txBody>
      </p:sp>
      <p:sp>
        <p:nvSpPr>
          <p:cNvPr id="29" name="Rectangle 28">
            <a:extLst>
              <a:ext uri="{FF2B5EF4-FFF2-40B4-BE49-F238E27FC236}">
                <a16:creationId xmlns:a16="http://schemas.microsoft.com/office/drawing/2014/main" id="{591FB466-0B92-4627-B7A4-022A1C771687}"/>
              </a:ext>
            </a:extLst>
          </p:cNvPr>
          <p:cNvSpPr/>
          <p:nvPr/>
        </p:nvSpPr>
        <p:spPr>
          <a:xfrm>
            <a:off x="6149133" y="3780150"/>
            <a:ext cx="5468132" cy="2055501"/>
          </a:xfrm>
          <a:custGeom>
            <a:avLst/>
            <a:gdLst>
              <a:gd name="connsiteX0" fmla="*/ 0 w 5468132"/>
              <a:gd name="connsiteY0" fmla="*/ 0 h 2055501"/>
              <a:gd name="connsiteX1" fmla="*/ 546813 w 5468132"/>
              <a:gd name="connsiteY1" fmla="*/ 0 h 2055501"/>
              <a:gd name="connsiteX2" fmla="*/ 929582 w 5468132"/>
              <a:gd name="connsiteY2" fmla="*/ 0 h 2055501"/>
              <a:gd name="connsiteX3" fmla="*/ 1476396 w 5468132"/>
              <a:gd name="connsiteY3" fmla="*/ 0 h 2055501"/>
              <a:gd name="connsiteX4" fmla="*/ 2132571 w 5468132"/>
              <a:gd name="connsiteY4" fmla="*/ 0 h 2055501"/>
              <a:gd name="connsiteX5" fmla="*/ 2624703 w 5468132"/>
              <a:gd name="connsiteY5" fmla="*/ 0 h 2055501"/>
              <a:gd name="connsiteX6" fmla="*/ 3062154 w 5468132"/>
              <a:gd name="connsiteY6" fmla="*/ 0 h 2055501"/>
              <a:gd name="connsiteX7" fmla="*/ 3554286 w 5468132"/>
              <a:gd name="connsiteY7" fmla="*/ 0 h 2055501"/>
              <a:gd name="connsiteX8" fmla="*/ 3937055 w 5468132"/>
              <a:gd name="connsiteY8" fmla="*/ 0 h 2055501"/>
              <a:gd name="connsiteX9" fmla="*/ 4538550 w 5468132"/>
              <a:gd name="connsiteY9" fmla="*/ 0 h 2055501"/>
              <a:gd name="connsiteX10" fmla="*/ 5468132 w 5468132"/>
              <a:gd name="connsiteY10" fmla="*/ 0 h 2055501"/>
              <a:gd name="connsiteX11" fmla="*/ 5468132 w 5468132"/>
              <a:gd name="connsiteY11" fmla="*/ 534430 h 2055501"/>
              <a:gd name="connsiteX12" fmla="*/ 5468132 w 5468132"/>
              <a:gd name="connsiteY12" fmla="*/ 1089416 h 2055501"/>
              <a:gd name="connsiteX13" fmla="*/ 5468132 w 5468132"/>
              <a:gd name="connsiteY13" fmla="*/ 1603291 h 2055501"/>
              <a:gd name="connsiteX14" fmla="*/ 5468132 w 5468132"/>
              <a:gd name="connsiteY14" fmla="*/ 2055501 h 2055501"/>
              <a:gd name="connsiteX15" fmla="*/ 4921319 w 5468132"/>
              <a:gd name="connsiteY15" fmla="*/ 2055501 h 2055501"/>
              <a:gd name="connsiteX16" fmla="*/ 4319824 w 5468132"/>
              <a:gd name="connsiteY16" fmla="*/ 2055501 h 2055501"/>
              <a:gd name="connsiteX17" fmla="*/ 3663648 w 5468132"/>
              <a:gd name="connsiteY17" fmla="*/ 2055501 h 2055501"/>
              <a:gd name="connsiteX18" fmla="*/ 3062154 w 5468132"/>
              <a:gd name="connsiteY18" fmla="*/ 2055501 h 2055501"/>
              <a:gd name="connsiteX19" fmla="*/ 2624703 w 5468132"/>
              <a:gd name="connsiteY19" fmla="*/ 2055501 h 2055501"/>
              <a:gd name="connsiteX20" fmla="*/ 2077890 w 5468132"/>
              <a:gd name="connsiteY20" fmla="*/ 2055501 h 2055501"/>
              <a:gd name="connsiteX21" fmla="*/ 1531077 w 5468132"/>
              <a:gd name="connsiteY21" fmla="*/ 2055501 h 2055501"/>
              <a:gd name="connsiteX22" fmla="*/ 1038945 w 5468132"/>
              <a:gd name="connsiteY22" fmla="*/ 2055501 h 2055501"/>
              <a:gd name="connsiteX23" fmla="*/ 546813 w 5468132"/>
              <a:gd name="connsiteY23" fmla="*/ 2055501 h 2055501"/>
              <a:gd name="connsiteX24" fmla="*/ 0 w 5468132"/>
              <a:gd name="connsiteY24" fmla="*/ 2055501 h 2055501"/>
              <a:gd name="connsiteX25" fmla="*/ 0 w 5468132"/>
              <a:gd name="connsiteY25" fmla="*/ 1521071 h 2055501"/>
              <a:gd name="connsiteX26" fmla="*/ 0 w 5468132"/>
              <a:gd name="connsiteY26" fmla="*/ 1048306 h 2055501"/>
              <a:gd name="connsiteX27" fmla="*/ 0 w 5468132"/>
              <a:gd name="connsiteY27" fmla="*/ 596095 h 2055501"/>
              <a:gd name="connsiteX28" fmla="*/ 0 w 5468132"/>
              <a:gd name="connsiteY28" fmla="*/ 0 h 2055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468132" h="2055501" fill="none" extrusionOk="0">
                <a:moveTo>
                  <a:pt x="0" y="0"/>
                </a:moveTo>
                <a:cubicBezTo>
                  <a:pt x="177695" y="-62267"/>
                  <a:pt x="332790" y="12919"/>
                  <a:pt x="546813" y="0"/>
                </a:cubicBezTo>
                <a:cubicBezTo>
                  <a:pt x="760836" y="-12919"/>
                  <a:pt x="778032" y="3200"/>
                  <a:pt x="929582" y="0"/>
                </a:cubicBezTo>
                <a:cubicBezTo>
                  <a:pt x="1081132" y="-3200"/>
                  <a:pt x="1351651" y="45534"/>
                  <a:pt x="1476396" y="0"/>
                </a:cubicBezTo>
                <a:cubicBezTo>
                  <a:pt x="1601141" y="-45534"/>
                  <a:pt x="1918133" y="63945"/>
                  <a:pt x="2132571" y="0"/>
                </a:cubicBezTo>
                <a:cubicBezTo>
                  <a:pt x="2347010" y="-63945"/>
                  <a:pt x="2407636" y="24866"/>
                  <a:pt x="2624703" y="0"/>
                </a:cubicBezTo>
                <a:cubicBezTo>
                  <a:pt x="2841770" y="-24866"/>
                  <a:pt x="2906926" y="33523"/>
                  <a:pt x="3062154" y="0"/>
                </a:cubicBezTo>
                <a:cubicBezTo>
                  <a:pt x="3217382" y="-33523"/>
                  <a:pt x="3419704" y="37629"/>
                  <a:pt x="3554286" y="0"/>
                </a:cubicBezTo>
                <a:cubicBezTo>
                  <a:pt x="3688868" y="-37629"/>
                  <a:pt x="3823429" y="7040"/>
                  <a:pt x="3937055" y="0"/>
                </a:cubicBezTo>
                <a:cubicBezTo>
                  <a:pt x="4050681" y="-7040"/>
                  <a:pt x="4332728" y="31856"/>
                  <a:pt x="4538550" y="0"/>
                </a:cubicBezTo>
                <a:cubicBezTo>
                  <a:pt x="4744373" y="-31856"/>
                  <a:pt x="5145360" y="18750"/>
                  <a:pt x="5468132" y="0"/>
                </a:cubicBezTo>
                <a:cubicBezTo>
                  <a:pt x="5502359" y="137528"/>
                  <a:pt x="5438546" y="342938"/>
                  <a:pt x="5468132" y="534430"/>
                </a:cubicBezTo>
                <a:cubicBezTo>
                  <a:pt x="5497718" y="725922"/>
                  <a:pt x="5464637" y="934451"/>
                  <a:pt x="5468132" y="1089416"/>
                </a:cubicBezTo>
                <a:cubicBezTo>
                  <a:pt x="5471627" y="1244381"/>
                  <a:pt x="5425323" y="1444033"/>
                  <a:pt x="5468132" y="1603291"/>
                </a:cubicBezTo>
                <a:cubicBezTo>
                  <a:pt x="5510941" y="1762549"/>
                  <a:pt x="5450562" y="1854856"/>
                  <a:pt x="5468132" y="2055501"/>
                </a:cubicBezTo>
                <a:cubicBezTo>
                  <a:pt x="5336901" y="2077576"/>
                  <a:pt x="5057696" y="2049115"/>
                  <a:pt x="4921319" y="2055501"/>
                </a:cubicBezTo>
                <a:cubicBezTo>
                  <a:pt x="4784942" y="2061887"/>
                  <a:pt x="4617738" y="2004798"/>
                  <a:pt x="4319824" y="2055501"/>
                </a:cubicBezTo>
                <a:cubicBezTo>
                  <a:pt x="4021910" y="2106204"/>
                  <a:pt x="3916178" y="1984190"/>
                  <a:pt x="3663648" y="2055501"/>
                </a:cubicBezTo>
                <a:cubicBezTo>
                  <a:pt x="3411118" y="2126812"/>
                  <a:pt x="3191473" y="1987375"/>
                  <a:pt x="3062154" y="2055501"/>
                </a:cubicBezTo>
                <a:cubicBezTo>
                  <a:pt x="2932835" y="2123627"/>
                  <a:pt x="2839530" y="2029618"/>
                  <a:pt x="2624703" y="2055501"/>
                </a:cubicBezTo>
                <a:cubicBezTo>
                  <a:pt x="2409876" y="2081384"/>
                  <a:pt x="2210854" y="2028160"/>
                  <a:pt x="2077890" y="2055501"/>
                </a:cubicBezTo>
                <a:cubicBezTo>
                  <a:pt x="1944926" y="2082842"/>
                  <a:pt x="1735966" y="2054367"/>
                  <a:pt x="1531077" y="2055501"/>
                </a:cubicBezTo>
                <a:cubicBezTo>
                  <a:pt x="1326188" y="2056635"/>
                  <a:pt x="1187781" y="2012498"/>
                  <a:pt x="1038945" y="2055501"/>
                </a:cubicBezTo>
                <a:cubicBezTo>
                  <a:pt x="890109" y="2098504"/>
                  <a:pt x="720847" y="2055276"/>
                  <a:pt x="546813" y="2055501"/>
                </a:cubicBezTo>
                <a:cubicBezTo>
                  <a:pt x="372779" y="2055726"/>
                  <a:pt x="250744" y="2025801"/>
                  <a:pt x="0" y="2055501"/>
                </a:cubicBezTo>
                <a:cubicBezTo>
                  <a:pt x="-44355" y="1898811"/>
                  <a:pt x="37204" y="1690512"/>
                  <a:pt x="0" y="1521071"/>
                </a:cubicBezTo>
                <a:cubicBezTo>
                  <a:pt x="-37204" y="1351630"/>
                  <a:pt x="5324" y="1194635"/>
                  <a:pt x="0" y="1048306"/>
                </a:cubicBezTo>
                <a:cubicBezTo>
                  <a:pt x="-5324" y="901978"/>
                  <a:pt x="36922" y="805356"/>
                  <a:pt x="0" y="596095"/>
                </a:cubicBezTo>
                <a:cubicBezTo>
                  <a:pt x="-36922" y="386834"/>
                  <a:pt x="10021" y="208661"/>
                  <a:pt x="0" y="0"/>
                </a:cubicBezTo>
                <a:close/>
              </a:path>
              <a:path w="5468132" h="2055501" stroke="0" extrusionOk="0">
                <a:moveTo>
                  <a:pt x="0" y="0"/>
                </a:moveTo>
                <a:cubicBezTo>
                  <a:pt x="292250" y="-20703"/>
                  <a:pt x="467658" y="1069"/>
                  <a:pt x="601495" y="0"/>
                </a:cubicBezTo>
                <a:cubicBezTo>
                  <a:pt x="735332" y="-1069"/>
                  <a:pt x="1021703" y="20894"/>
                  <a:pt x="1257670" y="0"/>
                </a:cubicBezTo>
                <a:cubicBezTo>
                  <a:pt x="1493637" y="-20894"/>
                  <a:pt x="1503332" y="8225"/>
                  <a:pt x="1695121" y="0"/>
                </a:cubicBezTo>
                <a:cubicBezTo>
                  <a:pt x="1886910" y="-8225"/>
                  <a:pt x="1934603" y="28706"/>
                  <a:pt x="2132571" y="0"/>
                </a:cubicBezTo>
                <a:cubicBezTo>
                  <a:pt x="2330539" y="-28706"/>
                  <a:pt x="2397931" y="21183"/>
                  <a:pt x="2570022" y="0"/>
                </a:cubicBezTo>
                <a:cubicBezTo>
                  <a:pt x="2742113" y="-21183"/>
                  <a:pt x="2874380" y="49335"/>
                  <a:pt x="3171517" y="0"/>
                </a:cubicBezTo>
                <a:cubicBezTo>
                  <a:pt x="3468655" y="-49335"/>
                  <a:pt x="3622416" y="28142"/>
                  <a:pt x="3773011" y="0"/>
                </a:cubicBezTo>
                <a:cubicBezTo>
                  <a:pt x="3923606" y="-28142"/>
                  <a:pt x="4234873" y="22043"/>
                  <a:pt x="4374506" y="0"/>
                </a:cubicBezTo>
                <a:cubicBezTo>
                  <a:pt x="4514139" y="-22043"/>
                  <a:pt x="4677783" y="32478"/>
                  <a:pt x="4866637" y="0"/>
                </a:cubicBezTo>
                <a:cubicBezTo>
                  <a:pt x="5055491" y="-32478"/>
                  <a:pt x="5336994" y="56648"/>
                  <a:pt x="5468132" y="0"/>
                </a:cubicBezTo>
                <a:cubicBezTo>
                  <a:pt x="5515315" y="234672"/>
                  <a:pt x="5431025" y="319536"/>
                  <a:pt x="5468132" y="534430"/>
                </a:cubicBezTo>
                <a:cubicBezTo>
                  <a:pt x="5505239" y="749324"/>
                  <a:pt x="5467312" y="874432"/>
                  <a:pt x="5468132" y="1007195"/>
                </a:cubicBezTo>
                <a:cubicBezTo>
                  <a:pt x="5468952" y="1139959"/>
                  <a:pt x="5423084" y="1316701"/>
                  <a:pt x="5468132" y="1459406"/>
                </a:cubicBezTo>
                <a:cubicBezTo>
                  <a:pt x="5513180" y="1602111"/>
                  <a:pt x="5467411" y="1826072"/>
                  <a:pt x="5468132" y="2055501"/>
                </a:cubicBezTo>
                <a:cubicBezTo>
                  <a:pt x="5206820" y="2062404"/>
                  <a:pt x="5113460" y="2005473"/>
                  <a:pt x="4921319" y="2055501"/>
                </a:cubicBezTo>
                <a:cubicBezTo>
                  <a:pt x="4729178" y="2105529"/>
                  <a:pt x="4698529" y="2050425"/>
                  <a:pt x="4538550" y="2055501"/>
                </a:cubicBezTo>
                <a:cubicBezTo>
                  <a:pt x="4378571" y="2060577"/>
                  <a:pt x="4194376" y="1998952"/>
                  <a:pt x="4046418" y="2055501"/>
                </a:cubicBezTo>
                <a:cubicBezTo>
                  <a:pt x="3898460" y="2112050"/>
                  <a:pt x="3828933" y="2039530"/>
                  <a:pt x="3663648" y="2055501"/>
                </a:cubicBezTo>
                <a:cubicBezTo>
                  <a:pt x="3498363" y="2071472"/>
                  <a:pt x="3437241" y="2018923"/>
                  <a:pt x="3226198" y="2055501"/>
                </a:cubicBezTo>
                <a:cubicBezTo>
                  <a:pt x="3015155" y="2092079"/>
                  <a:pt x="2809846" y="1998470"/>
                  <a:pt x="2624703" y="2055501"/>
                </a:cubicBezTo>
                <a:cubicBezTo>
                  <a:pt x="2439561" y="2112532"/>
                  <a:pt x="2306908" y="2006862"/>
                  <a:pt x="2023209" y="2055501"/>
                </a:cubicBezTo>
                <a:cubicBezTo>
                  <a:pt x="1739510" y="2104140"/>
                  <a:pt x="1562874" y="2043480"/>
                  <a:pt x="1421714" y="2055501"/>
                </a:cubicBezTo>
                <a:cubicBezTo>
                  <a:pt x="1280555" y="2067522"/>
                  <a:pt x="1130275" y="2011125"/>
                  <a:pt x="1038945" y="2055501"/>
                </a:cubicBezTo>
                <a:cubicBezTo>
                  <a:pt x="947615" y="2099877"/>
                  <a:pt x="770239" y="2003970"/>
                  <a:pt x="601495" y="2055501"/>
                </a:cubicBezTo>
                <a:cubicBezTo>
                  <a:pt x="432751" y="2107032"/>
                  <a:pt x="221303" y="2011182"/>
                  <a:pt x="0" y="2055501"/>
                </a:cubicBezTo>
                <a:cubicBezTo>
                  <a:pt x="-22750" y="1955565"/>
                  <a:pt x="36473" y="1752891"/>
                  <a:pt x="0" y="1562181"/>
                </a:cubicBezTo>
                <a:cubicBezTo>
                  <a:pt x="-36473" y="1371471"/>
                  <a:pt x="36412" y="1232511"/>
                  <a:pt x="0" y="1089416"/>
                </a:cubicBezTo>
                <a:cubicBezTo>
                  <a:pt x="-36412" y="946321"/>
                  <a:pt x="744" y="704305"/>
                  <a:pt x="0" y="575540"/>
                </a:cubicBezTo>
                <a:cubicBezTo>
                  <a:pt x="-744" y="446775"/>
                  <a:pt x="27537" y="180291"/>
                  <a:pt x="0" y="0"/>
                </a:cubicBezTo>
                <a:close/>
              </a:path>
            </a:pathLst>
          </a:custGeom>
          <a:ln w="22225">
            <a:solidFill>
              <a:schemeClr val="accent2">
                <a:lumMod val="50000"/>
              </a:schemeClr>
            </a:solidFill>
            <a:extLst>
              <a:ext uri="{C807C97D-BFC1-408E-A445-0C87EB9F89A2}">
                <ask:lineSketchStyleProps xmlns:ask="http://schemas.microsoft.com/office/drawing/2018/sketchyshapes" sd="2994584766">
                  <a:prstGeom prst="rect">
                    <a:avLst/>
                  </a:prstGeom>
                  <ask:type>
                    <ask:lineSketchScribble/>
                  </ask:type>
                </ask:lineSketchStyleProps>
              </a:ext>
            </a:extLst>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0" name="Freeform: Shape 29">
            <a:extLst>
              <a:ext uri="{FF2B5EF4-FFF2-40B4-BE49-F238E27FC236}">
                <a16:creationId xmlns:a16="http://schemas.microsoft.com/office/drawing/2014/main" id="{116E818F-F250-4EFC-A6BE-C9D196E9429E}"/>
              </a:ext>
            </a:extLst>
          </p:cNvPr>
          <p:cNvSpPr/>
          <p:nvPr/>
        </p:nvSpPr>
        <p:spPr>
          <a:xfrm>
            <a:off x="6444221" y="3450259"/>
            <a:ext cx="2916000" cy="646331"/>
          </a:xfrm>
          <a:custGeom>
            <a:avLst/>
            <a:gdLst>
              <a:gd name="connsiteX0" fmla="*/ 0 w 2916000"/>
              <a:gd name="connsiteY0" fmla="*/ 107724 h 646331"/>
              <a:gd name="connsiteX1" fmla="*/ 163222 w 2916000"/>
              <a:gd name="connsiteY1" fmla="*/ 0 h 646331"/>
              <a:gd name="connsiteX2" fmla="*/ 732924 w 2916000"/>
              <a:gd name="connsiteY2" fmla="*/ 0 h 646331"/>
              <a:gd name="connsiteX3" fmla="*/ 1276731 w 2916000"/>
              <a:gd name="connsiteY3" fmla="*/ 0 h 646331"/>
              <a:gd name="connsiteX4" fmla="*/ 1820537 w 2916000"/>
              <a:gd name="connsiteY4" fmla="*/ 0 h 646331"/>
              <a:gd name="connsiteX5" fmla="*/ 2286657 w 2916000"/>
              <a:gd name="connsiteY5" fmla="*/ 0 h 646331"/>
              <a:gd name="connsiteX6" fmla="*/ 2752777 w 2916000"/>
              <a:gd name="connsiteY6" fmla="*/ 0 h 646331"/>
              <a:gd name="connsiteX7" fmla="*/ 2916000 w 2916000"/>
              <a:gd name="connsiteY7" fmla="*/ 107724 h 646331"/>
              <a:gd name="connsiteX8" fmla="*/ 2916000 w 2916000"/>
              <a:gd name="connsiteY8" fmla="*/ 538606 h 646331"/>
              <a:gd name="connsiteX9" fmla="*/ 2752777 w 2916000"/>
              <a:gd name="connsiteY9" fmla="*/ 646331 h 646331"/>
              <a:gd name="connsiteX10" fmla="*/ 2286657 w 2916000"/>
              <a:gd name="connsiteY10" fmla="*/ 646331 h 646331"/>
              <a:gd name="connsiteX11" fmla="*/ 1794642 w 2916000"/>
              <a:gd name="connsiteY11" fmla="*/ 646331 h 646331"/>
              <a:gd name="connsiteX12" fmla="*/ 1328522 w 2916000"/>
              <a:gd name="connsiteY12" fmla="*/ 646331 h 646331"/>
              <a:gd name="connsiteX13" fmla="*/ 758820 w 2916000"/>
              <a:gd name="connsiteY13" fmla="*/ 646331 h 646331"/>
              <a:gd name="connsiteX14" fmla="*/ 163222 w 2916000"/>
              <a:gd name="connsiteY14" fmla="*/ 646331 h 646331"/>
              <a:gd name="connsiteX15" fmla="*/ 0 w 2916000"/>
              <a:gd name="connsiteY15" fmla="*/ 538606 h 646331"/>
              <a:gd name="connsiteX16" fmla="*/ 0 w 2916000"/>
              <a:gd name="connsiteY16" fmla="*/ 107724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16000" h="646331" fill="none" extrusionOk="0">
                <a:moveTo>
                  <a:pt x="0" y="107724"/>
                </a:moveTo>
                <a:cubicBezTo>
                  <a:pt x="20630" y="53360"/>
                  <a:pt x="69770" y="-1068"/>
                  <a:pt x="163222" y="0"/>
                </a:cubicBezTo>
                <a:cubicBezTo>
                  <a:pt x="333972" y="-56746"/>
                  <a:pt x="564135" y="39079"/>
                  <a:pt x="732924" y="0"/>
                </a:cubicBezTo>
                <a:cubicBezTo>
                  <a:pt x="901713" y="-39079"/>
                  <a:pt x="1053357" y="21333"/>
                  <a:pt x="1276731" y="0"/>
                </a:cubicBezTo>
                <a:cubicBezTo>
                  <a:pt x="1500105" y="-21333"/>
                  <a:pt x="1660169" y="24772"/>
                  <a:pt x="1820537" y="0"/>
                </a:cubicBezTo>
                <a:cubicBezTo>
                  <a:pt x="1980905" y="-24772"/>
                  <a:pt x="2188912" y="38482"/>
                  <a:pt x="2286657" y="0"/>
                </a:cubicBezTo>
                <a:cubicBezTo>
                  <a:pt x="2384402" y="-38482"/>
                  <a:pt x="2589005" y="312"/>
                  <a:pt x="2752777" y="0"/>
                </a:cubicBezTo>
                <a:cubicBezTo>
                  <a:pt x="2844530" y="6368"/>
                  <a:pt x="2919633" y="55993"/>
                  <a:pt x="2916000" y="107724"/>
                </a:cubicBezTo>
                <a:cubicBezTo>
                  <a:pt x="2966981" y="210071"/>
                  <a:pt x="2905611" y="377139"/>
                  <a:pt x="2916000" y="538606"/>
                </a:cubicBezTo>
                <a:cubicBezTo>
                  <a:pt x="2916902" y="600381"/>
                  <a:pt x="2830775" y="646649"/>
                  <a:pt x="2752777" y="646331"/>
                </a:cubicBezTo>
                <a:cubicBezTo>
                  <a:pt x="2650013" y="680802"/>
                  <a:pt x="2448281" y="640574"/>
                  <a:pt x="2286657" y="646331"/>
                </a:cubicBezTo>
                <a:cubicBezTo>
                  <a:pt x="2125033" y="652088"/>
                  <a:pt x="1907841" y="620370"/>
                  <a:pt x="1794642" y="646331"/>
                </a:cubicBezTo>
                <a:cubicBezTo>
                  <a:pt x="1681444" y="672292"/>
                  <a:pt x="1496399" y="630041"/>
                  <a:pt x="1328522" y="646331"/>
                </a:cubicBezTo>
                <a:cubicBezTo>
                  <a:pt x="1160645" y="662621"/>
                  <a:pt x="883138" y="590192"/>
                  <a:pt x="758820" y="646331"/>
                </a:cubicBezTo>
                <a:cubicBezTo>
                  <a:pt x="634502" y="702470"/>
                  <a:pt x="460295" y="643815"/>
                  <a:pt x="163222" y="646331"/>
                </a:cubicBezTo>
                <a:cubicBezTo>
                  <a:pt x="67500" y="657372"/>
                  <a:pt x="795" y="615336"/>
                  <a:pt x="0" y="538606"/>
                </a:cubicBezTo>
                <a:cubicBezTo>
                  <a:pt x="-32829" y="420694"/>
                  <a:pt x="39037" y="222629"/>
                  <a:pt x="0" y="107724"/>
                </a:cubicBezTo>
                <a:close/>
              </a:path>
              <a:path w="2916000" h="646331" stroke="0" extrusionOk="0">
                <a:moveTo>
                  <a:pt x="0" y="107724"/>
                </a:moveTo>
                <a:cubicBezTo>
                  <a:pt x="3790" y="44523"/>
                  <a:pt x="69414" y="3049"/>
                  <a:pt x="163222" y="0"/>
                </a:cubicBezTo>
                <a:cubicBezTo>
                  <a:pt x="326730" y="-12830"/>
                  <a:pt x="413720" y="54574"/>
                  <a:pt x="655237" y="0"/>
                </a:cubicBezTo>
                <a:cubicBezTo>
                  <a:pt x="896754" y="-54574"/>
                  <a:pt x="1039058" y="43906"/>
                  <a:pt x="1199044" y="0"/>
                </a:cubicBezTo>
                <a:cubicBezTo>
                  <a:pt x="1359030" y="-43906"/>
                  <a:pt x="1547541" y="49889"/>
                  <a:pt x="1768746" y="0"/>
                </a:cubicBezTo>
                <a:cubicBezTo>
                  <a:pt x="1989951" y="-49889"/>
                  <a:pt x="2064766" y="38672"/>
                  <a:pt x="2208970" y="0"/>
                </a:cubicBezTo>
                <a:cubicBezTo>
                  <a:pt x="2353174" y="-38672"/>
                  <a:pt x="2527190" y="40289"/>
                  <a:pt x="2752777" y="0"/>
                </a:cubicBezTo>
                <a:cubicBezTo>
                  <a:pt x="2852428" y="7127"/>
                  <a:pt x="2914089" y="50138"/>
                  <a:pt x="2916000" y="107724"/>
                </a:cubicBezTo>
                <a:cubicBezTo>
                  <a:pt x="2940338" y="285834"/>
                  <a:pt x="2874125" y="352447"/>
                  <a:pt x="2916000" y="538606"/>
                </a:cubicBezTo>
                <a:cubicBezTo>
                  <a:pt x="2922317" y="615679"/>
                  <a:pt x="2864506" y="645961"/>
                  <a:pt x="2752777" y="646331"/>
                </a:cubicBezTo>
                <a:cubicBezTo>
                  <a:pt x="2606651" y="683733"/>
                  <a:pt x="2405683" y="590252"/>
                  <a:pt x="2183075" y="646331"/>
                </a:cubicBezTo>
                <a:cubicBezTo>
                  <a:pt x="1960467" y="702410"/>
                  <a:pt x="1864979" y="640696"/>
                  <a:pt x="1665164" y="646331"/>
                </a:cubicBezTo>
                <a:cubicBezTo>
                  <a:pt x="1465349" y="651966"/>
                  <a:pt x="1326236" y="618673"/>
                  <a:pt x="1173148" y="646331"/>
                </a:cubicBezTo>
                <a:cubicBezTo>
                  <a:pt x="1020060" y="673989"/>
                  <a:pt x="897039" y="632886"/>
                  <a:pt x="732924" y="646331"/>
                </a:cubicBezTo>
                <a:cubicBezTo>
                  <a:pt x="568809" y="659776"/>
                  <a:pt x="383278" y="584549"/>
                  <a:pt x="163222" y="646331"/>
                </a:cubicBezTo>
                <a:cubicBezTo>
                  <a:pt x="75224" y="649618"/>
                  <a:pt x="-16347" y="591089"/>
                  <a:pt x="0" y="538606"/>
                </a:cubicBezTo>
                <a:cubicBezTo>
                  <a:pt x="-2835" y="405340"/>
                  <a:pt x="6102" y="210095"/>
                  <a:pt x="0" y="107724"/>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088415105">
                  <a:custGeom>
                    <a:avLst/>
                    <a:gdLst>
                      <a:gd name="connsiteX0" fmla="*/ 0 w 4131235"/>
                      <a:gd name="connsiteY0" fmla="*/ 231245 h 1387440"/>
                      <a:gd name="connsiteX1" fmla="*/ 231245 w 4131235"/>
                      <a:gd name="connsiteY1" fmla="*/ 0 h 1387440"/>
                      <a:gd name="connsiteX2" fmla="*/ 3899990 w 4131235"/>
                      <a:gd name="connsiteY2" fmla="*/ 0 h 1387440"/>
                      <a:gd name="connsiteX3" fmla="*/ 4131235 w 4131235"/>
                      <a:gd name="connsiteY3" fmla="*/ 231245 h 1387440"/>
                      <a:gd name="connsiteX4" fmla="*/ 4131235 w 4131235"/>
                      <a:gd name="connsiteY4" fmla="*/ 1156195 h 1387440"/>
                      <a:gd name="connsiteX5" fmla="*/ 3899990 w 4131235"/>
                      <a:gd name="connsiteY5" fmla="*/ 1387440 h 1387440"/>
                      <a:gd name="connsiteX6" fmla="*/ 231245 w 4131235"/>
                      <a:gd name="connsiteY6" fmla="*/ 1387440 h 1387440"/>
                      <a:gd name="connsiteX7" fmla="*/ 0 w 4131235"/>
                      <a:gd name="connsiteY7" fmla="*/ 1156195 h 1387440"/>
                      <a:gd name="connsiteX8" fmla="*/ 0 w 4131235"/>
                      <a:gd name="connsiteY8" fmla="*/ 231245 h 138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1235" h="1387440">
                        <a:moveTo>
                          <a:pt x="0" y="231245"/>
                        </a:moveTo>
                        <a:cubicBezTo>
                          <a:pt x="0" y="103532"/>
                          <a:pt x="103532" y="0"/>
                          <a:pt x="231245" y="0"/>
                        </a:cubicBezTo>
                        <a:lnTo>
                          <a:pt x="3899990" y="0"/>
                        </a:lnTo>
                        <a:cubicBezTo>
                          <a:pt x="4027703" y="0"/>
                          <a:pt x="4131235" y="103532"/>
                          <a:pt x="4131235" y="231245"/>
                        </a:cubicBezTo>
                        <a:lnTo>
                          <a:pt x="4131235" y="1156195"/>
                        </a:lnTo>
                        <a:cubicBezTo>
                          <a:pt x="4131235" y="1283908"/>
                          <a:pt x="4027703" y="1387440"/>
                          <a:pt x="3899990" y="1387440"/>
                        </a:cubicBezTo>
                        <a:lnTo>
                          <a:pt x="231245" y="1387440"/>
                        </a:lnTo>
                        <a:cubicBezTo>
                          <a:pt x="103532" y="1387440"/>
                          <a:pt x="0" y="1283908"/>
                          <a:pt x="0" y="1156195"/>
                        </a:cubicBezTo>
                        <a:lnTo>
                          <a:pt x="0" y="231245"/>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880" tIns="67729" rIns="223880" bIns="67729" numCol="1" spcCol="1270" anchor="ctr" anchorCtr="0">
            <a:noAutofit/>
          </a:bodyPr>
          <a:lstStyle/>
          <a:p>
            <a:pPr marL="0" marR="0" lvl="0" indent="0" algn="l" defTabSz="20891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Systematic Racism</a:t>
            </a:r>
          </a:p>
        </p:txBody>
      </p:sp>
      <p:sp>
        <p:nvSpPr>
          <p:cNvPr id="2" name="TextBox 1">
            <a:extLst>
              <a:ext uri="{FF2B5EF4-FFF2-40B4-BE49-F238E27FC236}">
                <a16:creationId xmlns:a16="http://schemas.microsoft.com/office/drawing/2014/main" id="{005B6457-FB94-4CA0-B76F-529C09CD0025}"/>
              </a:ext>
            </a:extLst>
          </p:cNvPr>
          <p:cNvSpPr txBox="1"/>
          <p:nvPr/>
        </p:nvSpPr>
        <p:spPr>
          <a:xfrm flipH="1">
            <a:off x="385913" y="1910869"/>
            <a:ext cx="5468132"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Is the belief that certain races are superior or inferior to others, and it can manifest in discriminatory behaviour or practices. </a:t>
            </a:r>
          </a:p>
        </p:txBody>
      </p:sp>
      <p:sp>
        <p:nvSpPr>
          <p:cNvPr id="19" name="TextBox 18">
            <a:extLst>
              <a:ext uri="{FF2B5EF4-FFF2-40B4-BE49-F238E27FC236}">
                <a16:creationId xmlns:a16="http://schemas.microsoft.com/office/drawing/2014/main" id="{1D85D8A7-8A4F-434B-BF41-46D804CC7459}"/>
              </a:ext>
            </a:extLst>
          </p:cNvPr>
          <p:cNvSpPr txBox="1"/>
          <p:nvPr/>
        </p:nvSpPr>
        <p:spPr>
          <a:xfrm flipH="1">
            <a:off x="6149133" y="1905516"/>
            <a:ext cx="546813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Refers to the ways in which social institutions (e.g. government, education, employment, Police) perpetuate racial inequality through policies, practices and  ‘norms’ that are disproportionately harmful.</a:t>
            </a:r>
          </a:p>
        </p:txBody>
      </p:sp>
      <p:sp>
        <p:nvSpPr>
          <p:cNvPr id="20" name="TextBox 19">
            <a:extLst>
              <a:ext uri="{FF2B5EF4-FFF2-40B4-BE49-F238E27FC236}">
                <a16:creationId xmlns:a16="http://schemas.microsoft.com/office/drawing/2014/main" id="{616563F5-7136-45EA-9406-D27A58552EAA}"/>
              </a:ext>
            </a:extLst>
          </p:cNvPr>
          <p:cNvSpPr txBox="1"/>
          <p:nvPr/>
        </p:nvSpPr>
        <p:spPr>
          <a:xfrm flipH="1">
            <a:off x="385913" y="4112320"/>
            <a:ext cx="5468132"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Refers to the ways in which social structures create and maintain racial inequality through laws, policies, practices and ‘norms’ Often operating at institutional and cultural levels, and can result in the unequal distribution of resources and opportunities.</a:t>
            </a:r>
          </a:p>
        </p:txBody>
      </p:sp>
      <p:sp>
        <p:nvSpPr>
          <p:cNvPr id="21" name="TextBox 20">
            <a:extLst>
              <a:ext uri="{FF2B5EF4-FFF2-40B4-BE49-F238E27FC236}">
                <a16:creationId xmlns:a16="http://schemas.microsoft.com/office/drawing/2014/main" id="{7A4DB1F1-C0B8-4676-90C0-CA3CDDFB4F8A}"/>
              </a:ext>
            </a:extLst>
          </p:cNvPr>
          <p:cNvSpPr txBox="1"/>
          <p:nvPr/>
        </p:nvSpPr>
        <p:spPr>
          <a:xfrm flipH="1">
            <a:off x="6105713" y="4099914"/>
            <a:ext cx="5468132"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Refers to the ways in which racial prejudice is built, into the social, political and economic systems of a society, leading to the unequal treatment and opportunities for different racial groups. It encompasses both individual attitudes and actions as well as institutional policies and practices .</a:t>
            </a:r>
          </a:p>
        </p:txBody>
      </p:sp>
      <p:grpSp>
        <p:nvGrpSpPr>
          <p:cNvPr id="3" name="Group 2">
            <a:extLst>
              <a:ext uri="{FF2B5EF4-FFF2-40B4-BE49-F238E27FC236}">
                <a16:creationId xmlns:a16="http://schemas.microsoft.com/office/drawing/2014/main" id="{82E2152A-DB2D-5D50-97E4-A6AAFC2DF0E1}"/>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4F0539A8-C264-596D-69CB-60493AD66F4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9ACF3EEF-BC38-7F33-BF4C-BC978C68FCBE}"/>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4BC2257D-3FBD-424E-1138-1248597244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E511052E-FF4E-8E16-D8E2-375A0591B43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Text, letter&#10;&#10;Description automatically generated">
              <a:extLst>
                <a:ext uri="{FF2B5EF4-FFF2-40B4-BE49-F238E27FC236}">
                  <a16:creationId xmlns:a16="http://schemas.microsoft.com/office/drawing/2014/main" id="{BD270256-36F0-52DD-9633-FCC961A5D98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5591BD36-1784-BDF9-A180-75439877F32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224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6" grpId="0" animBg="1"/>
      <p:bldP spid="28" grpId="0" animBg="1"/>
      <p:bldP spid="30" grpId="0" animBg="1"/>
      <p:bldP spid="2" grpId="0"/>
      <p:bldP spid="19" grpId="0"/>
      <p:bldP spid="20" grpId="0"/>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78E2E8D-75C9-4DDB-AF93-EED95F5C677C}"/>
              </a:ext>
            </a:extLst>
          </p:cNvPr>
          <p:cNvSpPr txBox="1"/>
          <p:nvPr/>
        </p:nvSpPr>
        <p:spPr>
          <a:xfrm>
            <a:off x="2810544" y="341025"/>
            <a:ext cx="657091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Impacts of Racism within Policing </a:t>
            </a:r>
          </a:p>
        </p:txBody>
      </p:sp>
      <p:sp>
        <p:nvSpPr>
          <p:cNvPr id="12" name="Speech Bubble: Oval 11">
            <a:extLst>
              <a:ext uri="{FF2B5EF4-FFF2-40B4-BE49-F238E27FC236}">
                <a16:creationId xmlns:a16="http://schemas.microsoft.com/office/drawing/2014/main" id="{30C429B2-8801-A4BA-036D-C28B512A0274}"/>
              </a:ext>
            </a:extLst>
          </p:cNvPr>
          <p:cNvSpPr/>
          <p:nvPr/>
        </p:nvSpPr>
        <p:spPr>
          <a:xfrm>
            <a:off x="9029700" y="1600654"/>
            <a:ext cx="2781753" cy="1095405"/>
          </a:xfrm>
          <a:custGeom>
            <a:avLst/>
            <a:gdLst>
              <a:gd name="connsiteX0" fmla="*/ -170716 w 2781753"/>
              <a:gd name="connsiteY0" fmla="*/ 1090739 h 1095405"/>
              <a:gd name="connsiteX1" fmla="*/ 191809 w 2781753"/>
              <a:gd name="connsiteY1" fmla="*/ 825249 h 1095405"/>
              <a:gd name="connsiteX2" fmla="*/ 1229172 w 2781753"/>
              <a:gd name="connsiteY2" fmla="*/ 3713 h 1095405"/>
              <a:gd name="connsiteX3" fmla="*/ 2410303 w 2781753"/>
              <a:gd name="connsiteY3" fmla="*/ 175102 h 1095405"/>
              <a:gd name="connsiteX4" fmla="*/ 1626696 w 2781753"/>
              <a:gd name="connsiteY4" fmla="*/ 1087476 h 1095405"/>
              <a:gd name="connsiteX5" fmla="*/ 543152 w 2781753"/>
              <a:gd name="connsiteY5" fmla="*/ 981918 h 1095405"/>
              <a:gd name="connsiteX6" fmla="*/ 171941 w 2781753"/>
              <a:gd name="connsiteY6" fmla="*/ 1038505 h 1095405"/>
              <a:gd name="connsiteX7" fmla="*/ -170716 w 2781753"/>
              <a:gd name="connsiteY7" fmla="*/ 1090739 h 1095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81753" h="1095405" fill="none" extrusionOk="0">
                <a:moveTo>
                  <a:pt x="-170716" y="1090739"/>
                </a:moveTo>
                <a:cubicBezTo>
                  <a:pt x="-19312" y="936452"/>
                  <a:pt x="138269" y="923780"/>
                  <a:pt x="191809" y="825249"/>
                </a:cubicBezTo>
                <a:cubicBezTo>
                  <a:pt x="-197916" y="581812"/>
                  <a:pt x="268635" y="105027"/>
                  <a:pt x="1229172" y="3713"/>
                </a:cubicBezTo>
                <a:cubicBezTo>
                  <a:pt x="1671587" y="2318"/>
                  <a:pt x="2139812" y="95263"/>
                  <a:pt x="2410303" y="175102"/>
                </a:cubicBezTo>
                <a:cubicBezTo>
                  <a:pt x="3171385" y="505773"/>
                  <a:pt x="2836308" y="907678"/>
                  <a:pt x="1626696" y="1087476"/>
                </a:cubicBezTo>
                <a:cubicBezTo>
                  <a:pt x="1246765" y="1100073"/>
                  <a:pt x="831573" y="1078335"/>
                  <a:pt x="543152" y="981918"/>
                </a:cubicBezTo>
                <a:cubicBezTo>
                  <a:pt x="428058" y="1005521"/>
                  <a:pt x="312037" y="986998"/>
                  <a:pt x="171941" y="1038505"/>
                </a:cubicBezTo>
                <a:cubicBezTo>
                  <a:pt x="31845" y="1090012"/>
                  <a:pt x="-14648" y="1048592"/>
                  <a:pt x="-170716" y="1090739"/>
                </a:cubicBezTo>
                <a:close/>
              </a:path>
              <a:path w="2781753" h="1095405" stroke="0" extrusionOk="0">
                <a:moveTo>
                  <a:pt x="-170716" y="1090739"/>
                </a:moveTo>
                <a:cubicBezTo>
                  <a:pt x="-111684" y="1013865"/>
                  <a:pt x="53650" y="975462"/>
                  <a:pt x="191809" y="825249"/>
                </a:cubicBezTo>
                <a:cubicBezTo>
                  <a:pt x="-210076" y="505438"/>
                  <a:pt x="199777" y="-86199"/>
                  <a:pt x="1229172" y="3713"/>
                </a:cubicBezTo>
                <a:cubicBezTo>
                  <a:pt x="1644894" y="-35510"/>
                  <a:pt x="2098517" y="67612"/>
                  <a:pt x="2410303" y="175102"/>
                </a:cubicBezTo>
                <a:cubicBezTo>
                  <a:pt x="3164078" y="682278"/>
                  <a:pt x="2708450" y="992079"/>
                  <a:pt x="1626696" y="1087476"/>
                </a:cubicBezTo>
                <a:cubicBezTo>
                  <a:pt x="1254687" y="1073601"/>
                  <a:pt x="791358" y="1035985"/>
                  <a:pt x="543152" y="981918"/>
                </a:cubicBezTo>
                <a:cubicBezTo>
                  <a:pt x="431382" y="1034106"/>
                  <a:pt x="274434" y="1009039"/>
                  <a:pt x="171941" y="1038505"/>
                </a:cubicBezTo>
                <a:cubicBezTo>
                  <a:pt x="69448" y="1067971"/>
                  <a:pt x="-24179" y="1058618"/>
                  <a:pt x="-170716" y="1090739"/>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56137"/>
                      <a:gd name="adj2" fmla="val 49574"/>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effectLst/>
                <a:latin typeface="+mj-lt"/>
                <a:ea typeface="Times New Roman" panose="02020603050405020304" pitchFamily="18" charset="0"/>
              </a:rPr>
              <a:t>I didn't tell my parents</a:t>
            </a:r>
            <a:r>
              <a:rPr lang="en-GB" sz="1600" dirty="0">
                <a:solidFill>
                  <a:schemeClr val="tx1"/>
                </a:solidFill>
                <a:effectLst/>
                <a:latin typeface="+mj-lt"/>
                <a:ea typeface="Times New Roman" panose="02020603050405020304" pitchFamily="18" charset="0"/>
              </a:rPr>
              <a:t> that I was joining the police </a:t>
            </a:r>
            <a:endParaRPr lang="en-GB" sz="1600" dirty="0">
              <a:solidFill>
                <a:schemeClr val="tx1"/>
              </a:solidFill>
              <a:latin typeface="+mj-lt"/>
            </a:endParaRPr>
          </a:p>
        </p:txBody>
      </p:sp>
      <p:sp>
        <p:nvSpPr>
          <p:cNvPr id="13" name="Speech Bubble: Oval 12">
            <a:extLst>
              <a:ext uri="{FF2B5EF4-FFF2-40B4-BE49-F238E27FC236}">
                <a16:creationId xmlns:a16="http://schemas.microsoft.com/office/drawing/2014/main" id="{58AD54B4-891A-7115-8BD6-888731709068}"/>
              </a:ext>
            </a:extLst>
          </p:cNvPr>
          <p:cNvSpPr/>
          <p:nvPr/>
        </p:nvSpPr>
        <p:spPr>
          <a:xfrm>
            <a:off x="6688379" y="1049170"/>
            <a:ext cx="2324874" cy="1003825"/>
          </a:xfrm>
          <a:custGeom>
            <a:avLst/>
            <a:gdLst>
              <a:gd name="connsiteX0" fmla="*/ 1289608 w 2324874"/>
              <a:gd name="connsiteY0" fmla="*/ 1253577 h 1003825"/>
              <a:gd name="connsiteX1" fmla="*/ 1024358 w 2324874"/>
              <a:gd name="connsiteY1" fmla="*/ 1000271 h 1003825"/>
              <a:gd name="connsiteX2" fmla="*/ 12012 w 2324874"/>
              <a:gd name="connsiteY2" fmla="*/ 429945 h 1003825"/>
              <a:gd name="connsiteX3" fmla="*/ 1089119 w 2324874"/>
              <a:gd name="connsiteY3" fmla="*/ 997 h 1003825"/>
              <a:gd name="connsiteX4" fmla="*/ 2046532 w 2324874"/>
              <a:gd name="connsiteY4" fmla="*/ 176030 h 1003825"/>
              <a:gd name="connsiteX5" fmla="*/ 1466788 w 2324874"/>
              <a:gd name="connsiteY5" fmla="*/ 986315 h 1003825"/>
              <a:gd name="connsiteX6" fmla="*/ 1289608 w 2324874"/>
              <a:gd name="connsiteY6" fmla="*/ 1253577 h 100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4874" h="1003825" fill="none" extrusionOk="0">
                <a:moveTo>
                  <a:pt x="1289608" y="1253577"/>
                </a:moveTo>
                <a:cubicBezTo>
                  <a:pt x="1141614" y="1147656"/>
                  <a:pt x="1158513" y="1103011"/>
                  <a:pt x="1024358" y="1000271"/>
                </a:cubicBezTo>
                <a:cubicBezTo>
                  <a:pt x="382038" y="1010675"/>
                  <a:pt x="-140772" y="705725"/>
                  <a:pt x="12012" y="429945"/>
                </a:cubicBezTo>
                <a:cubicBezTo>
                  <a:pt x="108824" y="145701"/>
                  <a:pt x="557966" y="70871"/>
                  <a:pt x="1089119" y="997"/>
                </a:cubicBezTo>
                <a:cubicBezTo>
                  <a:pt x="1496598" y="-50795"/>
                  <a:pt x="1833324" y="40179"/>
                  <a:pt x="2046532" y="176030"/>
                </a:cubicBezTo>
                <a:cubicBezTo>
                  <a:pt x="2450372" y="417773"/>
                  <a:pt x="2319786" y="852987"/>
                  <a:pt x="1466788" y="986315"/>
                </a:cubicBezTo>
                <a:cubicBezTo>
                  <a:pt x="1410736" y="1127263"/>
                  <a:pt x="1360239" y="1135250"/>
                  <a:pt x="1289608" y="1253577"/>
                </a:cubicBezTo>
                <a:close/>
              </a:path>
              <a:path w="2324874" h="1003825" stroke="0" extrusionOk="0">
                <a:moveTo>
                  <a:pt x="1289608" y="1253577"/>
                </a:moveTo>
                <a:cubicBezTo>
                  <a:pt x="1142218" y="1171451"/>
                  <a:pt x="1098449" y="1046590"/>
                  <a:pt x="1024358" y="1000271"/>
                </a:cubicBezTo>
                <a:cubicBezTo>
                  <a:pt x="444532" y="980385"/>
                  <a:pt x="-86020" y="690407"/>
                  <a:pt x="12012" y="429945"/>
                </a:cubicBezTo>
                <a:cubicBezTo>
                  <a:pt x="63593" y="174215"/>
                  <a:pt x="533770" y="29362"/>
                  <a:pt x="1089119" y="997"/>
                </a:cubicBezTo>
                <a:cubicBezTo>
                  <a:pt x="1455217" y="65198"/>
                  <a:pt x="1798151" y="21018"/>
                  <a:pt x="2046532" y="176030"/>
                </a:cubicBezTo>
                <a:cubicBezTo>
                  <a:pt x="2605994" y="435412"/>
                  <a:pt x="2249325" y="863169"/>
                  <a:pt x="1466788" y="986315"/>
                </a:cubicBezTo>
                <a:cubicBezTo>
                  <a:pt x="1429901" y="1073111"/>
                  <a:pt x="1308693" y="1169471"/>
                  <a:pt x="1289608" y="125357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5470"/>
                      <a:gd name="adj2" fmla="val 74880"/>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effectLst/>
                <a:latin typeface="+mj-lt"/>
                <a:ea typeface="Times New Roman" panose="02020603050405020304" pitchFamily="18" charset="0"/>
              </a:rPr>
              <a:t>not considered </a:t>
            </a:r>
            <a:r>
              <a:rPr lang="en-GB" sz="1600" dirty="0">
                <a:solidFill>
                  <a:schemeClr val="tx1"/>
                </a:solidFill>
                <a:effectLst/>
                <a:latin typeface="+mj-lt"/>
                <a:ea typeface="Times New Roman" panose="02020603050405020304" pitchFamily="18" charset="0"/>
              </a:rPr>
              <a:t>a job for an </a:t>
            </a:r>
            <a:r>
              <a:rPr lang="en-GB" sz="1600" b="1" dirty="0">
                <a:solidFill>
                  <a:schemeClr val="tx1"/>
                </a:solidFill>
                <a:effectLst/>
                <a:latin typeface="+mj-lt"/>
                <a:ea typeface="Times New Roman" panose="02020603050405020304" pitchFamily="18" charset="0"/>
              </a:rPr>
              <a:t>Asian female</a:t>
            </a:r>
            <a:endParaRPr lang="en-GB" sz="1600" b="1" dirty="0">
              <a:solidFill>
                <a:schemeClr val="tx1"/>
              </a:solidFill>
              <a:latin typeface="+mj-lt"/>
            </a:endParaRPr>
          </a:p>
        </p:txBody>
      </p:sp>
      <p:sp>
        <p:nvSpPr>
          <p:cNvPr id="15" name="Speech Bubble: Oval 14">
            <a:extLst>
              <a:ext uri="{FF2B5EF4-FFF2-40B4-BE49-F238E27FC236}">
                <a16:creationId xmlns:a16="http://schemas.microsoft.com/office/drawing/2014/main" id="{39A9B606-00B8-1500-0952-04E63B81B0EF}"/>
              </a:ext>
            </a:extLst>
          </p:cNvPr>
          <p:cNvSpPr/>
          <p:nvPr/>
        </p:nvSpPr>
        <p:spPr>
          <a:xfrm>
            <a:off x="3458858" y="4842540"/>
            <a:ext cx="2857727" cy="1099145"/>
          </a:xfrm>
          <a:custGeom>
            <a:avLst/>
            <a:gdLst>
              <a:gd name="connsiteX0" fmla="*/ 2700409 w 2857727"/>
              <a:gd name="connsiteY0" fmla="*/ 8354 h 1099145"/>
              <a:gd name="connsiteX1" fmla="*/ 2571535 w 2857727"/>
              <a:gd name="connsiteY1" fmla="*/ 219614 h 1099145"/>
              <a:gd name="connsiteX2" fmla="*/ 1629175 w 2857727"/>
              <a:gd name="connsiteY2" fmla="*/ 1093718 h 1099145"/>
              <a:gd name="connsiteX3" fmla="*/ 502621 w 2857727"/>
              <a:gd name="connsiteY3" fmla="*/ 968039 h 1099145"/>
              <a:gd name="connsiteX4" fmla="*/ 1137747 w 2857727"/>
              <a:gd name="connsiteY4" fmla="*/ 11527 h 1099145"/>
              <a:gd name="connsiteX5" fmla="*/ 2166964 w 2857727"/>
              <a:gd name="connsiteY5" fmla="*/ 79002 h 1099145"/>
              <a:gd name="connsiteX6" fmla="*/ 2700409 w 2857727"/>
              <a:gd name="connsiteY6" fmla="*/ 8354 h 1099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27" h="1099145" fill="none" extrusionOk="0">
                <a:moveTo>
                  <a:pt x="2700409" y="8354"/>
                </a:moveTo>
                <a:cubicBezTo>
                  <a:pt x="2636290" y="114084"/>
                  <a:pt x="2617984" y="127016"/>
                  <a:pt x="2571535" y="219614"/>
                </a:cubicBezTo>
                <a:cubicBezTo>
                  <a:pt x="3238154" y="650374"/>
                  <a:pt x="2635570" y="1031098"/>
                  <a:pt x="1629175" y="1093718"/>
                </a:cubicBezTo>
                <a:cubicBezTo>
                  <a:pt x="1256473" y="1027264"/>
                  <a:pt x="844034" y="1163120"/>
                  <a:pt x="502621" y="968039"/>
                </a:cubicBezTo>
                <a:cubicBezTo>
                  <a:pt x="-321552" y="591804"/>
                  <a:pt x="22939" y="73179"/>
                  <a:pt x="1137747" y="11527"/>
                </a:cubicBezTo>
                <a:cubicBezTo>
                  <a:pt x="1454361" y="-26010"/>
                  <a:pt x="1902308" y="-47247"/>
                  <a:pt x="2166964" y="79002"/>
                </a:cubicBezTo>
                <a:cubicBezTo>
                  <a:pt x="2419091" y="16130"/>
                  <a:pt x="2552418" y="39313"/>
                  <a:pt x="2700409" y="8354"/>
                </a:cubicBezTo>
                <a:close/>
              </a:path>
              <a:path w="2857727" h="1099145" stroke="0" extrusionOk="0">
                <a:moveTo>
                  <a:pt x="2700409" y="8354"/>
                </a:moveTo>
                <a:cubicBezTo>
                  <a:pt x="2657382" y="109241"/>
                  <a:pt x="2607844" y="151545"/>
                  <a:pt x="2571535" y="219614"/>
                </a:cubicBezTo>
                <a:cubicBezTo>
                  <a:pt x="3369953" y="582825"/>
                  <a:pt x="2694278" y="986764"/>
                  <a:pt x="1629175" y="1093718"/>
                </a:cubicBezTo>
                <a:cubicBezTo>
                  <a:pt x="1183976" y="1085179"/>
                  <a:pt x="789079" y="1121293"/>
                  <a:pt x="502621" y="968039"/>
                </a:cubicBezTo>
                <a:cubicBezTo>
                  <a:pt x="-401514" y="741276"/>
                  <a:pt x="-54918" y="11179"/>
                  <a:pt x="1137747" y="11527"/>
                </a:cubicBezTo>
                <a:cubicBezTo>
                  <a:pt x="1503210" y="-63140"/>
                  <a:pt x="1840617" y="-4215"/>
                  <a:pt x="2166964" y="79002"/>
                </a:cubicBezTo>
                <a:cubicBezTo>
                  <a:pt x="2360551" y="13758"/>
                  <a:pt x="2551644" y="48218"/>
                  <a:pt x="2700409" y="8354"/>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44495"/>
                      <a:gd name="adj2" fmla="val -49240"/>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effectLst/>
                <a:latin typeface="+mj-lt"/>
                <a:ea typeface="Times New Roman" panose="02020603050405020304" pitchFamily="18" charset="0"/>
              </a:rPr>
              <a:t>the only Asian female in any department I've worked on any team</a:t>
            </a:r>
            <a:endParaRPr lang="en-GB" sz="1600" dirty="0">
              <a:solidFill>
                <a:schemeClr val="tx1"/>
              </a:solidFill>
              <a:latin typeface="+mj-lt"/>
            </a:endParaRPr>
          </a:p>
        </p:txBody>
      </p:sp>
      <p:sp>
        <p:nvSpPr>
          <p:cNvPr id="32" name="Speech Bubble: Oval 31">
            <a:extLst>
              <a:ext uri="{FF2B5EF4-FFF2-40B4-BE49-F238E27FC236}">
                <a16:creationId xmlns:a16="http://schemas.microsoft.com/office/drawing/2014/main" id="{9C4E40D6-D62A-24D7-B273-BA94D19B1A10}"/>
              </a:ext>
            </a:extLst>
          </p:cNvPr>
          <p:cNvSpPr/>
          <p:nvPr/>
        </p:nvSpPr>
        <p:spPr>
          <a:xfrm>
            <a:off x="6688379" y="4951704"/>
            <a:ext cx="2110213" cy="891693"/>
          </a:xfrm>
          <a:custGeom>
            <a:avLst/>
            <a:gdLst>
              <a:gd name="connsiteX0" fmla="*/ 308576 w 2110213"/>
              <a:gd name="connsiteY0" fmla="*/ -221880 h 891693"/>
              <a:gd name="connsiteX1" fmla="*/ 794720 w 2110213"/>
              <a:gd name="connsiteY1" fmla="*/ 13790 h 891693"/>
              <a:gd name="connsiteX2" fmla="*/ 1552502 w 2110213"/>
              <a:gd name="connsiteY2" fmla="*/ 52650 h 891693"/>
              <a:gd name="connsiteX3" fmla="*/ 1472857 w 2110213"/>
              <a:gd name="connsiteY3" fmla="*/ 855259 h 891693"/>
              <a:gd name="connsiteX4" fmla="*/ 733160 w 2110213"/>
              <a:gd name="connsiteY4" fmla="*/ 870431 h 891693"/>
              <a:gd name="connsiteX5" fmla="*/ 430655 w 2110213"/>
              <a:gd name="connsiteY5" fmla="*/ 86468 h 891693"/>
              <a:gd name="connsiteX6" fmla="*/ 308576 w 2110213"/>
              <a:gd name="connsiteY6" fmla="*/ -221880 h 891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0213" h="891693" fill="none" extrusionOk="0">
                <a:moveTo>
                  <a:pt x="308576" y="-221880"/>
                </a:moveTo>
                <a:cubicBezTo>
                  <a:pt x="529916" y="-149739"/>
                  <a:pt x="632423" y="-4616"/>
                  <a:pt x="794720" y="13790"/>
                </a:cubicBezTo>
                <a:cubicBezTo>
                  <a:pt x="1057609" y="39404"/>
                  <a:pt x="1262824" y="-3097"/>
                  <a:pt x="1552502" y="52650"/>
                </a:cubicBezTo>
                <a:cubicBezTo>
                  <a:pt x="2366589" y="133595"/>
                  <a:pt x="2322538" y="825855"/>
                  <a:pt x="1472857" y="855259"/>
                </a:cubicBezTo>
                <a:cubicBezTo>
                  <a:pt x="1245265" y="891456"/>
                  <a:pt x="988391" y="895293"/>
                  <a:pt x="733160" y="870431"/>
                </a:cubicBezTo>
                <a:cubicBezTo>
                  <a:pt x="-102072" y="755577"/>
                  <a:pt x="-198381" y="220645"/>
                  <a:pt x="430655" y="86468"/>
                </a:cubicBezTo>
                <a:cubicBezTo>
                  <a:pt x="393937" y="23997"/>
                  <a:pt x="363512" y="-137056"/>
                  <a:pt x="308576" y="-221880"/>
                </a:cubicBezTo>
                <a:close/>
              </a:path>
              <a:path w="2110213" h="891693" stroke="0" extrusionOk="0">
                <a:moveTo>
                  <a:pt x="308576" y="-221880"/>
                </a:moveTo>
                <a:cubicBezTo>
                  <a:pt x="493791" y="-186181"/>
                  <a:pt x="669882" y="23050"/>
                  <a:pt x="794720" y="13790"/>
                </a:cubicBezTo>
                <a:cubicBezTo>
                  <a:pt x="1116300" y="-544"/>
                  <a:pt x="1305467" y="-63154"/>
                  <a:pt x="1552502" y="52650"/>
                </a:cubicBezTo>
                <a:cubicBezTo>
                  <a:pt x="2217664" y="141803"/>
                  <a:pt x="2259196" y="759140"/>
                  <a:pt x="1472857" y="855259"/>
                </a:cubicBezTo>
                <a:cubicBezTo>
                  <a:pt x="1239118" y="928456"/>
                  <a:pt x="958257" y="846270"/>
                  <a:pt x="733160" y="870431"/>
                </a:cubicBezTo>
                <a:cubicBezTo>
                  <a:pt x="-71377" y="700077"/>
                  <a:pt x="-307488" y="273360"/>
                  <a:pt x="430655" y="86468"/>
                </a:cubicBezTo>
                <a:cubicBezTo>
                  <a:pt x="395621" y="26353"/>
                  <a:pt x="373840" y="-135783"/>
                  <a:pt x="308576" y="-22188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35377"/>
                      <a:gd name="adj2" fmla="val -74883"/>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effectLst/>
                <a:latin typeface="+mj-lt"/>
                <a:ea typeface="Times New Roman" panose="02020603050405020304" pitchFamily="18" charset="0"/>
              </a:rPr>
              <a:t>We worry about our families </a:t>
            </a:r>
            <a:endParaRPr lang="en-GB" sz="1600" dirty="0">
              <a:solidFill>
                <a:schemeClr val="tx1"/>
              </a:solidFill>
              <a:latin typeface="+mj-lt"/>
            </a:endParaRPr>
          </a:p>
        </p:txBody>
      </p:sp>
      <p:sp>
        <p:nvSpPr>
          <p:cNvPr id="33" name="Speech Bubble: Oval 32">
            <a:extLst>
              <a:ext uri="{FF2B5EF4-FFF2-40B4-BE49-F238E27FC236}">
                <a16:creationId xmlns:a16="http://schemas.microsoft.com/office/drawing/2014/main" id="{9911917D-30DD-844D-8653-F313920646CF}"/>
              </a:ext>
            </a:extLst>
          </p:cNvPr>
          <p:cNvSpPr/>
          <p:nvPr/>
        </p:nvSpPr>
        <p:spPr>
          <a:xfrm>
            <a:off x="3597527" y="1147608"/>
            <a:ext cx="2498473" cy="855441"/>
          </a:xfrm>
          <a:custGeom>
            <a:avLst/>
            <a:gdLst>
              <a:gd name="connsiteX0" fmla="*/ 2232386 w 2498473"/>
              <a:gd name="connsiteY0" fmla="*/ 906588 h 855441"/>
              <a:gd name="connsiteX1" fmla="*/ 1759437 w 2498473"/>
              <a:gd name="connsiteY1" fmla="*/ 818143 h 855441"/>
              <a:gd name="connsiteX2" fmla="*/ 981766 w 2498473"/>
              <a:gd name="connsiteY2" fmla="*/ 845522 h 855441"/>
              <a:gd name="connsiteX3" fmla="*/ 569447 w 2498473"/>
              <a:gd name="connsiteY3" fmla="*/ 68870 h 855441"/>
              <a:gd name="connsiteX4" fmla="*/ 1429170 w 2498473"/>
              <a:gd name="connsiteY4" fmla="*/ 4458 h 855441"/>
              <a:gd name="connsiteX5" fmla="*/ 2149450 w 2498473"/>
              <a:gd name="connsiteY5" fmla="*/ 724274 h 855441"/>
              <a:gd name="connsiteX6" fmla="*/ 2232386 w 2498473"/>
              <a:gd name="connsiteY6" fmla="*/ 906588 h 855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8473" h="855441" fill="none" extrusionOk="0">
                <a:moveTo>
                  <a:pt x="2232386" y="906588"/>
                </a:moveTo>
                <a:cubicBezTo>
                  <a:pt x="2009634" y="887339"/>
                  <a:pt x="1922014" y="805966"/>
                  <a:pt x="1759437" y="818143"/>
                </a:cubicBezTo>
                <a:cubicBezTo>
                  <a:pt x="1525751" y="926842"/>
                  <a:pt x="1212226" y="863364"/>
                  <a:pt x="981766" y="845522"/>
                </a:cubicBezTo>
                <a:cubicBezTo>
                  <a:pt x="-75081" y="690412"/>
                  <a:pt x="-350835" y="308351"/>
                  <a:pt x="569447" y="68870"/>
                </a:cubicBezTo>
                <a:cubicBezTo>
                  <a:pt x="873639" y="-36929"/>
                  <a:pt x="1185614" y="-46824"/>
                  <a:pt x="1429170" y="4458"/>
                </a:cubicBezTo>
                <a:cubicBezTo>
                  <a:pt x="2285916" y="16352"/>
                  <a:pt x="2950426" y="354272"/>
                  <a:pt x="2149450" y="724274"/>
                </a:cubicBezTo>
                <a:cubicBezTo>
                  <a:pt x="2197469" y="797969"/>
                  <a:pt x="2199430" y="871616"/>
                  <a:pt x="2232386" y="906588"/>
                </a:cubicBezTo>
                <a:close/>
              </a:path>
              <a:path w="2498473" h="855441" stroke="0" extrusionOk="0">
                <a:moveTo>
                  <a:pt x="2232386" y="906588"/>
                </a:moveTo>
                <a:cubicBezTo>
                  <a:pt x="2106253" y="908844"/>
                  <a:pt x="1911847" y="821394"/>
                  <a:pt x="1759437" y="818143"/>
                </a:cubicBezTo>
                <a:cubicBezTo>
                  <a:pt x="1560181" y="864372"/>
                  <a:pt x="1225934" y="792496"/>
                  <a:pt x="981766" y="845522"/>
                </a:cubicBezTo>
                <a:cubicBezTo>
                  <a:pt x="-192917" y="695025"/>
                  <a:pt x="-390637" y="335622"/>
                  <a:pt x="569447" y="68870"/>
                </a:cubicBezTo>
                <a:cubicBezTo>
                  <a:pt x="824433" y="68609"/>
                  <a:pt x="1118534" y="-45045"/>
                  <a:pt x="1429170" y="4458"/>
                </a:cubicBezTo>
                <a:cubicBezTo>
                  <a:pt x="2457869" y="-28471"/>
                  <a:pt x="2786103" y="428560"/>
                  <a:pt x="2149450" y="724274"/>
                </a:cubicBezTo>
                <a:cubicBezTo>
                  <a:pt x="2177284" y="767200"/>
                  <a:pt x="2169187" y="825550"/>
                  <a:pt x="2232386" y="906588"/>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39350"/>
                      <a:gd name="adj2" fmla="val 55979"/>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you </a:t>
            </a:r>
            <a:r>
              <a:rPr lang="en-GB" sz="1600" b="1" dirty="0">
                <a:solidFill>
                  <a:schemeClr val="tx1"/>
                </a:solidFill>
                <a:effectLst/>
                <a:latin typeface="+mj-lt"/>
                <a:ea typeface="Times New Roman" panose="02020603050405020304" pitchFamily="18" charset="0"/>
              </a:rPr>
              <a:t>only got it </a:t>
            </a:r>
            <a:r>
              <a:rPr lang="en-GB" sz="1600" dirty="0">
                <a:solidFill>
                  <a:schemeClr val="tx1"/>
                </a:solidFill>
                <a:effectLst/>
                <a:latin typeface="+mj-lt"/>
                <a:ea typeface="Times New Roman" panose="02020603050405020304" pitchFamily="18" charset="0"/>
              </a:rPr>
              <a:t>cause you're </a:t>
            </a:r>
            <a:r>
              <a:rPr lang="en-GB" sz="1600" b="1" dirty="0">
                <a:solidFill>
                  <a:schemeClr val="tx1"/>
                </a:solidFill>
                <a:effectLst/>
                <a:latin typeface="+mj-lt"/>
                <a:ea typeface="Times New Roman" panose="02020603050405020304" pitchFamily="18" charset="0"/>
              </a:rPr>
              <a:t>brown</a:t>
            </a:r>
            <a:r>
              <a:rPr lang="en-GB" sz="1600" dirty="0">
                <a:solidFill>
                  <a:schemeClr val="tx1"/>
                </a:solidFill>
                <a:effectLst/>
                <a:latin typeface="+mj-lt"/>
                <a:ea typeface="Times New Roman" panose="02020603050405020304" pitchFamily="18" charset="0"/>
              </a:rPr>
              <a:t>” </a:t>
            </a:r>
            <a:endParaRPr lang="en-GB" sz="1600" dirty="0">
              <a:solidFill>
                <a:schemeClr val="tx1"/>
              </a:solidFill>
              <a:latin typeface="+mj-lt"/>
            </a:endParaRPr>
          </a:p>
        </p:txBody>
      </p:sp>
      <p:sp>
        <p:nvSpPr>
          <p:cNvPr id="35" name="Speech Bubble: Oval 34">
            <a:extLst>
              <a:ext uri="{FF2B5EF4-FFF2-40B4-BE49-F238E27FC236}">
                <a16:creationId xmlns:a16="http://schemas.microsoft.com/office/drawing/2014/main" id="{CFE9301B-5613-2A3B-85B6-0AAF51C26E2D}"/>
              </a:ext>
            </a:extLst>
          </p:cNvPr>
          <p:cNvSpPr/>
          <p:nvPr/>
        </p:nvSpPr>
        <p:spPr>
          <a:xfrm>
            <a:off x="8874566" y="3152075"/>
            <a:ext cx="2781753" cy="1124464"/>
          </a:xfrm>
          <a:custGeom>
            <a:avLst/>
            <a:gdLst>
              <a:gd name="connsiteX0" fmla="*/ -189771 w 2781753"/>
              <a:gd name="connsiteY0" fmla="*/ 736659 h 1124464"/>
              <a:gd name="connsiteX1" fmla="*/ 3859 w 2781753"/>
              <a:gd name="connsiteY1" fmla="*/ 604087 h 1124464"/>
              <a:gd name="connsiteX2" fmla="*/ 1350424 w 2781753"/>
              <a:gd name="connsiteY2" fmla="*/ 238 h 1124464"/>
              <a:gd name="connsiteX3" fmla="*/ 2729505 w 2781753"/>
              <a:gd name="connsiteY3" fmla="*/ 409578 h 1124464"/>
              <a:gd name="connsiteX4" fmla="*/ 1478689 w 2781753"/>
              <a:gd name="connsiteY4" fmla="*/ 1123342 h 1124464"/>
              <a:gd name="connsiteX5" fmla="*/ 143645 w 2781753"/>
              <a:gd name="connsiteY5" fmla="*/ 811070 h 1124464"/>
              <a:gd name="connsiteX6" fmla="*/ -189771 w 2781753"/>
              <a:gd name="connsiteY6" fmla="*/ 736659 h 112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1753" h="1124464" fill="none" extrusionOk="0">
                <a:moveTo>
                  <a:pt x="-189771" y="736659"/>
                </a:moveTo>
                <a:cubicBezTo>
                  <a:pt x="-130250" y="671805"/>
                  <a:pt x="-41221" y="656786"/>
                  <a:pt x="3859" y="604087"/>
                </a:cubicBezTo>
                <a:cubicBezTo>
                  <a:pt x="-35233" y="422423"/>
                  <a:pt x="543374" y="8734"/>
                  <a:pt x="1350424" y="238"/>
                </a:cubicBezTo>
                <a:cubicBezTo>
                  <a:pt x="2005380" y="-55147"/>
                  <a:pt x="2566829" y="194029"/>
                  <a:pt x="2729505" y="409578"/>
                </a:cubicBezTo>
                <a:cubicBezTo>
                  <a:pt x="3115809" y="610181"/>
                  <a:pt x="2462555" y="1036419"/>
                  <a:pt x="1478689" y="1123342"/>
                </a:cubicBezTo>
                <a:cubicBezTo>
                  <a:pt x="886652" y="1129497"/>
                  <a:pt x="414753" y="986314"/>
                  <a:pt x="143645" y="811070"/>
                </a:cubicBezTo>
                <a:cubicBezTo>
                  <a:pt x="8917" y="784714"/>
                  <a:pt x="-45237" y="765360"/>
                  <a:pt x="-189771" y="736659"/>
                </a:cubicBezTo>
                <a:close/>
              </a:path>
              <a:path w="2781753" h="1124464" stroke="0" extrusionOk="0">
                <a:moveTo>
                  <a:pt x="-189771" y="736659"/>
                </a:moveTo>
                <a:cubicBezTo>
                  <a:pt x="-121241" y="686849"/>
                  <a:pt x="-42669" y="662312"/>
                  <a:pt x="3859" y="604087"/>
                </a:cubicBezTo>
                <a:cubicBezTo>
                  <a:pt x="-16285" y="292137"/>
                  <a:pt x="524103" y="-134974"/>
                  <a:pt x="1350424" y="238"/>
                </a:cubicBezTo>
                <a:cubicBezTo>
                  <a:pt x="1931741" y="-49988"/>
                  <a:pt x="2540317" y="194355"/>
                  <a:pt x="2729505" y="409578"/>
                </a:cubicBezTo>
                <a:cubicBezTo>
                  <a:pt x="2972227" y="925503"/>
                  <a:pt x="2344620" y="1042140"/>
                  <a:pt x="1478689" y="1123342"/>
                </a:cubicBezTo>
                <a:cubicBezTo>
                  <a:pt x="937782" y="1066581"/>
                  <a:pt x="329547" y="973531"/>
                  <a:pt x="143645" y="811070"/>
                </a:cubicBezTo>
                <a:cubicBezTo>
                  <a:pt x="11177" y="798082"/>
                  <a:pt x="-26957" y="758158"/>
                  <a:pt x="-189771" y="736659"/>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56822"/>
                      <a:gd name="adj2" fmla="val 15512"/>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onus gets put on you:</a:t>
            </a:r>
          </a:p>
          <a:p>
            <a:pPr algn="ctr"/>
            <a:r>
              <a:rPr lang="en-GB" sz="1600" b="1" dirty="0">
                <a:solidFill>
                  <a:schemeClr val="tx1"/>
                </a:solidFill>
                <a:effectLst/>
                <a:latin typeface="+mj-lt"/>
                <a:ea typeface="Times New Roman" panose="02020603050405020304" pitchFamily="18" charset="0"/>
              </a:rPr>
              <a:t>“Well, what do you </a:t>
            </a:r>
            <a:r>
              <a:rPr lang="en-GB" sz="1600" b="1" dirty="0" err="1">
                <a:solidFill>
                  <a:schemeClr val="tx1"/>
                </a:solidFill>
                <a:effectLst/>
                <a:latin typeface="+mj-lt"/>
                <a:ea typeface="Times New Roman" panose="02020603050405020304" pitchFamily="18" charset="0"/>
              </a:rPr>
              <a:t>wanna</a:t>
            </a:r>
            <a:r>
              <a:rPr lang="en-GB" sz="1600" b="1" dirty="0">
                <a:solidFill>
                  <a:schemeClr val="tx1"/>
                </a:solidFill>
                <a:effectLst/>
                <a:latin typeface="+mj-lt"/>
                <a:ea typeface="Times New Roman" panose="02020603050405020304" pitchFamily="18" charset="0"/>
              </a:rPr>
              <a:t> do about it?”</a:t>
            </a:r>
          </a:p>
        </p:txBody>
      </p:sp>
      <p:sp>
        <p:nvSpPr>
          <p:cNvPr id="36" name="Speech Bubble: Oval 35">
            <a:extLst>
              <a:ext uri="{FF2B5EF4-FFF2-40B4-BE49-F238E27FC236}">
                <a16:creationId xmlns:a16="http://schemas.microsoft.com/office/drawing/2014/main" id="{E9D17066-95EC-68AE-855B-1F3D468D88C7}"/>
              </a:ext>
            </a:extLst>
          </p:cNvPr>
          <p:cNvSpPr/>
          <p:nvPr/>
        </p:nvSpPr>
        <p:spPr>
          <a:xfrm>
            <a:off x="3732948" y="2255064"/>
            <a:ext cx="4384295" cy="2385408"/>
          </a:xfrm>
          <a:custGeom>
            <a:avLst/>
            <a:gdLst>
              <a:gd name="connsiteX0" fmla="*/ 4084497 w 4384295"/>
              <a:gd name="connsiteY0" fmla="*/ 2209317 h 2385408"/>
              <a:gd name="connsiteX1" fmla="*/ 3756989 w 4384295"/>
              <a:gd name="connsiteY1" fmla="*/ 2193284 h 2385408"/>
              <a:gd name="connsiteX2" fmla="*/ 3429481 w 4384295"/>
              <a:gd name="connsiteY2" fmla="*/ 2177251 h 2385408"/>
              <a:gd name="connsiteX3" fmla="*/ 1440493 w 4384295"/>
              <a:gd name="connsiteY3" fmla="*/ 2313103 h 2385408"/>
              <a:gd name="connsiteX4" fmla="*/ 663147 w 4384295"/>
              <a:gd name="connsiteY4" fmla="*/ 338018 h 2385408"/>
              <a:gd name="connsiteX5" fmla="*/ 2720915 w 4384295"/>
              <a:gd name="connsiteY5" fmla="*/ 35217 h 2385408"/>
              <a:gd name="connsiteX6" fmla="*/ 4017256 w 4384295"/>
              <a:gd name="connsiteY6" fmla="*/ 1853372 h 2385408"/>
              <a:gd name="connsiteX7" fmla="*/ 4084497 w 4384295"/>
              <a:gd name="connsiteY7" fmla="*/ 2209317 h 2385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4295" h="2385408" fill="none" extrusionOk="0">
                <a:moveTo>
                  <a:pt x="4084497" y="2209317"/>
                </a:moveTo>
                <a:cubicBezTo>
                  <a:pt x="3941915" y="2241653"/>
                  <a:pt x="3898473" y="2196044"/>
                  <a:pt x="3756989" y="2193284"/>
                </a:cubicBezTo>
                <a:cubicBezTo>
                  <a:pt x="3615505" y="2190524"/>
                  <a:pt x="3576802" y="2154871"/>
                  <a:pt x="3429481" y="2177251"/>
                </a:cubicBezTo>
                <a:cubicBezTo>
                  <a:pt x="2872194" y="2477095"/>
                  <a:pt x="2116740" y="2433406"/>
                  <a:pt x="1440493" y="2313103"/>
                </a:cubicBezTo>
                <a:cubicBezTo>
                  <a:pt x="202674" y="1831316"/>
                  <a:pt x="-553778" y="935935"/>
                  <a:pt x="663147" y="338018"/>
                </a:cubicBezTo>
                <a:cubicBezTo>
                  <a:pt x="1337106" y="-111781"/>
                  <a:pt x="1787335" y="-140690"/>
                  <a:pt x="2720915" y="35217"/>
                </a:cubicBezTo>
                <a:cubicBezTo>
                  <a:pt x="4088937" y="-24007"/>
                  <a:pt x="4745779" y="1061520"/>
                  <a:pt x="4017256" y="1853372"/>
                </a:cubicBezTo>
                <a:cubicBezTo>
                  <a:pt x="4062964" y="1977621"/>
                  <a:pt x="4043929" y="2073169"/>
                  <a:pt x="4084497" y="2209317"/>
                </a:cubicBezTo>
                <a:close/>
              </a:path>
              <a:path w="4384295" h="2385408" stroke="0" extrusionOk="0">
                <a:moveTo>
                  <a:pt x="4084497" y="2209317"/>
                </a:moveTo>
                <a:cubicBezTo>
                  <a:pt x="3927270" y="2227072"/>
                  <a:pt x="3908365" y="2173009"/>
                  <a:pt x="3763539" y="2193605"/>
                </a:cubicBezTo>
                <a:cubicBezTo>
                  <a:pt x="3618713" y="2214200"/>
                  <a:pt x="3529285" y="2169731"/>
                  <a:pt x="3429481" y="2177251"/>
                </a:cubicBezTo>
                <a:cubicBezTo>
                  <a:pt x="2712533" y="2524416"/>
                  <a:pt x="2088191" y="2537665"/>
                  <a:pt x="1440493" y="2313103"/>
                </a:cubicBezTo>
                <a:cubicBezTo>
                  <a:pt x="-268392" y="1907053"/>
                  <a:pt x="-291413" y="1048146"/>
                  <a:pt x="663147" y="338018"/>
                </a:cubicBezTo>
                <a:cubicBezTo>
                  <a:pt x="1331191" y="64988"/>
                  <a:pt x="2045442" y="-188905"/>
                  <a:pt x="2720915" y="35217"/>
                </a:cubicBezTo>
                <a:cubicBezTo>
                  <a:pt x="4068017" y="215157"/>
                  <a:pt x="4757278" y="1260567"/>
                  <a:pt x="4017256" y="1853372"/>
                </a:cubicBezTo>
                <a:cubicBezTo>
                  <a:pt x="4033287" y="1927470"/>
                  <a:pt x="4043810" y="2090675"/>
                  <a:pt x="4084497" y="220931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43162"/>
                      <a:gd name="adj2" fmla="val 4261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72000" rIns="0" rtlCol="0" anchor="ctr"/>
          <a:lstStyle/>
          <a:p>
            <a:pPr algn="ctr"/>
            <a:r>
              <a:rPr lang="en-GB" sz="1600" dirty="0">
                <a:solidFill>
                  <a:schemeClr val="tx1"/>
                </a:solidFill>
                <a:effectLst/>
                <a:latin typeface="+mj-lt"/>
                <a:ea typeface="Times New Roman" panose="02020603050405020304" pitchFamily="18" charset="0"/>
              </a:rPr>
              <a:t>several race related complaints, in the space of </a:t>
            </a:r>
            <a:r>
              <a:rPr lang="en-GB" sz="1600" b="1" dirty="0">
                <a:solidFill>
                  <a:schemeClr val="tx1"/>
                </a:solidFill>
                <a:effectLst/>
                <a:latin typeface="+mj-lt"/>
                <a:ea typeface="Times New Roman" panose="02020603050405020304" pitchFamily="18" charset="0"/>
              </a:rPr>
              <a:t>12 months</a:t>
            </a:r>
            <a:r>
              <a:rPr lang="en-GB" sz="1600" dirty="0">
                <a:solidFill>
                  <a:schemeClr val="tx1"/>
                </a:solidFill>
                <a:effectLst/>
                <a:latin typeface="+mj-lt"/>
                <a:ea typeface="Times New Roman" panose="02020603050405020304" pitchFamily="18" charset="0"/>
              </a:rPr>
              <a:t>, in one of my forces. each one I think could have been </a:t>
            </a:r>
            <a:r>
              <a:rPr lang="en-GB" sz="1600" b="1" dirty="0">
                <a:solidFill>
                  <a:schemeClr val="tx1"/>
                </a:solidFill>
                <a:effectLst/>
                <a:latin typeface="+mj-lt"/>
                <a:ea typeface="Times New Roman" panose="02020603050405020304" pitchFamily="18" charset="0"/>
              </a:rPr>
              <a:t>dealt with better. </a:t>
            </a:r>
            <a:br>
              <a:rPr lang="en-GB" sz="1600" b="1" dirty="0">
                <a:solidFill>
                  <a:schemeClr val="tx1"/>
                </a:solidFill>
                <a:effectLst/>
                <a:latin typeface="+mj-lt"/>
                <a:ea typeface="Times New Roman" panose="02020603050405020304" pitchFamily="18" charset="0"/>
              </a:rPr>
            </a:br>
            <a:br>
              <a:rPr lang="en-GB" sz="1600" dirty="0">
                <a:solidFill>
                  <a:schemeClr val="tx1"/>
                </a:solidFill>
                <a:effectLst/>
                <a:latin typeface="+mj-lt"/>
                <a:ea typeface="Times New Roman" panose="02020603050405020304" pitchFamily="18" charset="0"/>
              </a:rPr>
            </a:br>
            <a:r>
              <a:rPr lang="en-GB" sz="1600" dirty="0">
                <a:solidFill>
                  <a:schemeClr val="tx1"/>
                </a:solidFill>
                <a:effectLst/>
                <a:latin typeface="+mj-lt"/>
                <a:ea typeface="Times New Roman" panose="02020603050405020304" pitchFamily="18" charset="0"/>
              </a:rPr>
              <a:t>It was just a, a kind of a </a:t>
            </a:r>
            <a:r>
              <a:rPr lang="en-GB" sz="1600" b="1" dirty="0">
                <a:solidFill>
                  <a:schemeClr val="tx1"/>
                </a:solidFill>
                <a:effectLst/>
                <a:latin typeface="+mj-lt"/>
                <a:ea typeface="Times New Roman" panose="02020603050405020304" pitchFamily="18" charset="0"/>
              </a:rPr>
              <a:t>denial that it happened</a:t>
            </a:r>
            <a:r>
              <a:rPr lang="en-GB" sz="1600" dirty="0">
                <a:solidFill>
                  <a:schemeClr val="tx1"/>
                </a:solidFill>
                <a:effectLst/>
                <a:latin typeface="+mj-lt"/>
                <a:ea typeface="Times New Roman" panose="02020603050405020304" pitchFamily="18" charset="0"/>
              </a:rPr>
              <a:t>, or </a:t>
            </a:r>
            <a:r>
              <a:rPr lang="en-GB" sz="1600" b="1" dirty="0">
                <a:solidFill>
                  <a:schemeClr val="tx1"/>
                </a:solidFill>
                <a:effectLst/>
                <a:latin typeface="+mj-lt"/>
                <a:ea typeface="Times New Roman" panose="02020603050405020304" pitchFamily="18" charset="0"/>
              </a:rPr>
              <a:t>you imagined </a:t>
            </a:r>
            <a:r>
              <a:rPr lang="en-GB" sz="1600" dirty="0">
                <a:solidFill>
                  <a:schemeClr val="tx1"/>
                </a:solidFill>
                <a:effectLst/>
                <a:latin typeface="+mj-lt"/>
                <a:ea typeface="Times New Roman" panose="02020603050405020304" pitchFamily="18" charset="0"/>
              </a:rPr>
              <a:t>it, or </a:t>
            </a:r>
            <a:r>
              <a:rPr lang="en-GB" sz="1600" b="1" dirty="0">
                <a:solidFill>
                  <a:schemeClr val="tx1"/>
                </a:solidFill>
                <a:effectLst/>
                <a:latin typeface="+mj-lt"/>
                <a:ea typeface="Times New Roman" panose="02020603050405020304" pitchFamily="18" charset="0"/>
              </a:rPr>
              <a:t>you're sensitive</a:t>
            </a:r>
            <a:endParaRPr lang="en-GB" sz="1600" b="1" dirty="0">
              <a:solidFill>
                <a:schemeClr val="tx1"/>
              </a:solidFill>
              <a:latin typeface="+mj-lt"/>
            </a:endParaRPr>
          </a:p>
        </p:txBody>
      </p:sp>
      <p:sp>
        <p:nvSpPr>
          <p:cNvPr id="41" name="Speech Bubble: Oval 40">
            <a:extLst>
              <a:ext uri="{FF2B5EF4-FFF2-40B4-BE49-F238E27FC236}">
                <a16:creationId xmlns:a16="http://schemas.microsoft.com/office/drawing/2014/main" id="{4286676A-0CCF-BC8F-95B1-EE6E3BE75696}"/>
              </a:ext>
            </a:extLst>
          </p:cNvPr>
          <p:cNvSpPr/>
          <p:nvPr/>
        </p:nvSpPr>
        <p:spPr>
          <a:xfrm>
            <a:off x="91485" y="2793235"/>
            <a:ext cx="3506042" cy="1430193"/>
          </a:xfrm>
          <a:custGeom>
            <a:avLst/>
            <a:gdLst>
              <a:gd name="connsiteX0" fmla="*/ 3742560 w 3506042"/>
              <a:gd name="connsiteY0" fmla="*/ 1362716 h 1430193"/>
              <a:gd name="connsiteX1" fmla="*/ 3316002 w 3506042"/>
              <a:gd name="connsiteY1" fmla="*/ 1311149 h 1430193"/>
              <a:gd name="connsiteX2" fmla="*/ 2889444 w 3506042"/>
              <a:gd name="connsiteY2" fmla="*/ 1259581 h 1430193"/>
              <a:gd name="connsiteX3" fmla="*/ 1465040 w 3506042"/>
              <a:gd name="connsiteY3" fmla="*/ 1420478 h 1430193"/>
              <a:gd name="connsiteX4" fmla="*/ 407634 w 3506042"/>
              <a:gd name="connsiteY4" fmla="*/ 256656 h 1430193"/>
              <a:gd name="connsiteX5" fmla="*/ 1949086 w 3506042"/>
              <a:gd name="connsiteY5" fmla="*/ 4486 h 1430193"/>
              <a:gd name="connsiteX6" fmla="*/ 3306710 w 3506042"/>
              <a:gd name="connsiteY6" fmla="*/ 1046277 h 1430193"/>
              <a:gd name="connsiteX7" fmla="*/ 3742560 w 3506042"/>
              <a:gd name="connsiteY7" fmla="*/ 1362716 h 1430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06042" h="1430193" fill="none" extrusionOk="0">
                <a:moveTo>
                  <a:pt x="3742560" y="1362716"/>
                </a:moveTo>
                <a:cubicBezTo>
                  <a:pt x="3580021" y="1350943"/>
                  <a:pt x="3470512" y="1302287"/>
                  <a:pt x="3316002" y="1311149"/>
                </a:cubicBezTo>
                <a:cubicBezTo>
                  <a:pt x="3161492" y="1320010"/>
                  <a:pt x="3018549" y="1263547"/>
                  <a:pt x="2889444" y="1259581"/>
                </a:cubicBezTo>
                <a:cubicBezTo>
                  <a:pt x="2519347" y="1468804"/>
                  <a:pt x="2042139" y="1388534"/>
                  <a:pt x="1465040" y="1420478"/>
                </a:cubicBezTo>
                <a:cubicBezTo>
                  <a:pt x="319024" y="1206677"/>
                  <a:pt x="-701491" y="619417"/>
                  <a:pt x="407634" y="256656"/>
                </a:cubicBezTo>
                <a:cubicBezTo>
                  <a:pt x="822626" y="25704"/>
                  <a:pt x="1295527" y="-48868"/>
                  <a:pt x="1949086" y="4486"/>
                </a:cubicBezTo>
                <a:cubicBezTo>
                  <a:pt x="3156649" y="19211"/>
                  <a:pt x="3831792" y="558061"/>
                  <a:pt x="3306710" y="1046277"/>
                </a:cubicBezTo>
                <a:cubicBezTo>
                  <a:pt x="3483795" y="1125379"/>
                  <a:pt x="3601411" y="1308706"/>
                  <a:pt x="3742560" y="1362716"/>
                </a:cubicBezTo>
                <a:close/>
              </a:path>
              <a:path w="3506042" h="1430193" stroke="0" extrusionOk="0">
                <a:moveTo>
                  <a:pt x="3742560" y="1362716"/>
                </a:moveTo>
                <a:cubicBezTo>
                  <a:pt x="3589137" y="1393224"/>
                  <a:pt x="3505008" y="1302561"/>
                  <a:pt x="3324533" y="1312180"/>
                </a:cubicBezTo>
                <a:cubicBezTo>
                  <a:pt x="3144058" y="1321798"/>
                  <a:pt x="3077275" y="1281070"/>
                  <a:pt x="2889444" y="1259581"/>
                </a:cubicBezTo>
                <a:cubicBezTo>
                  <a:pt x="2481037" y="1410828"/>
                  <a:pt x="1970855" y="1476742"/>
                  <a:pt x="1465040" y="1420478"/>
                </a:cubicBezTo>
                <a:cubicBezTo>
                  <a:pt x="-20893" y="1248046"/>
                  <a:pt x="-330839" y="743174"/>
                  <a:pt x="407634" y="256656"/>
                </a:cubicBezTo>
                <a:cubicBezTo>
                  <a:pt x="921398" y="88523"/>
                  <a:pt x="1432802" y="-163839"/>
                  <a:pt x="1949086" y="4486"/>
                </a:cubicBezTo>
                <a:cubicBezTo>
                  <a:pt x="3132968" y="54517"/>
                  <a:pt x="3799751" y="673850"/>
                  <a:pt x="3306710" y="1046277"/>
                </a:cubicBezTo>
                <a:cubicBezTo>
                  <a:pt x="3492144" y="1168310"/>
                  <a:pt x="3587447" y="1278724"/>
                  <a:pt x="3742560" y="1362716"/>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56746"/>
                      <a:gd name="adj2" fmla="val 45282"/>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0" rIns="0" bIns="72000" rtlCol="0" anchor="ctr"/>
          <a:lstStyle/>
          <a:p>
            <a:pPr algn="ctr"/>
            <a:r>
              <a:rPr lang="en-GB" sz="1600" dirty="0">
                <a:solidFill>
                  <a:schemeClr val="tx1"/>
                </a:solidFill>
                <a:effectLst/>
                <a:latin typeface="+mj-lt"/>
                <a:ea typeface="Times New Roman" panose="02020603050405020304" pitchFamily="18" charset="0"/>
              </a:rPr>
              <a:t>I've heard the “</a:t>
            </a:r>
            <a:r>
              <a:rPr lang="en-GB" sz="1600" b="1" dirty="0">
                <a:solidFill>
                  <a:schemeClr val="tx1"/>
                </a:solidFill>
                <a:effectLst/>
                <a:latin typeface="+mj-lt"/>
                <a:ea typeface="Times New Roman" panose="02020603050405020304" pitchFamily="18" charset="0"/>
              </a:rPr>
              <a:t>P</a:t>
            </a:r>
            <a:r>
              <a:rPr lang="en-GB" sz="1600" dirty="0">
                <a:solidFill>
                  <a:schemeClr val="tx1"/>
                </a:solidFill>
                <a:effectLst/>
                <a:latin typeface="+mj-lt"/>
                <a:ea typeface="Times New Roman" panose="02020603050405020304" pitchFamily="18" charset="0"/>
              </a:rPr>
              <a:t>” word said in an </a:t>
            </a:r>
            <a:r>
              <a:rPr lang="en-GB" sz="1600" b="1" dirty="0">
                <a:solidFill>
                  <a:schemeClr val="tx1"/>
                </a:solidFill>
                <a:effectLst/>
                <a:latin typeface="+mj-lt"/>
                <a:ea typeface="Times New Roman" panose="02020603050405020304" pitchFamily="18" charset="0"/>
              </a:rPr>
              <a:t>open office </a:t>
            </a:r>
            <a:r>
              <a:rPr lang="en-GB" sz="1600" dirty="0">
                <a:solidFill>
                  <a:schemeClr val="tx1"/>
                </a:solidFill>
                <a:effectLst/>
                <a:latin typeface="+mj-lt"/>
                <a:ea typeface="Times New Roman" panose="02020603050405020304" pitchFamily="18" charset="0"/>
              </a:rPr>
              <a:t>- I'm not </a:t>
            </a:r>
            <a:r>
              <a:rPr lang="en-GB" sz="1600" dirty="0" err="1">
                <a:solidFill>
                  <a:schemeClr val="tx1"/>
                </a:solidFill>
                <a:effectLst/>
                <a:latin typeface="+mj-lt"/>
                <a:ea typeface="Times New Roman" panose="02020603050405020304" pitchFamily="18" charset="0"/>
              </a:rPr>
              <a:t>gonna</a:t>
            </a:r>
            <a:r>
              <a:rPr lang="en-GB" sz="1600" dirty="0">
                <a:solidFill>
                  <a:schemeClr val="tx1"/>
                </a:solidFill>
                <a:effectLst/>
                <a:latin typeface="+mj-lt"/>
                <a:ea typeface="Times New Roman" panose="02020603050405020304" pitchFamily="18" charset="0"/>
              </a:rPr>
              <a:t> say it because it </a:t>
            </a:r>
            <a:r>
              <a:rPr lang="en-GB" sz="1600" b="1" dirty="0">
                <a:solidFill>
                  <a:schemeClr val="tx1"/>
                </a:solidFill>
                <a:effectLst/>
                <a:latin typeface="+mj-lt"/>
                <a:ea typeface="Times New Roman" panose="02020603050405020304" pitchFamily="18" charset="0"/>
              </a:rPr>
              <a:t>really pains me. </a:t>
            </a:r>
            <a:endParaRPr lang="en-GB" sz="1600" b="1" dirty="0">
              <a:solidFill>
                <a:schemeClr val="tx1"/>
              </a:solidFill>
              <a:latin typeface="+mj-lt"/>
            </a:endParaRPr>
          </a:p>
        </p:txBody>
      </p:sp>
      <p:sp>
        <p:nvSpPr>
          <p:cNvPr id="42" name="Speech Bubble: Oval 41">
            <a:extLst>
              <a:ext uri="{FF2B5EF4-FFF2-40B4-BE49-F238E27FC236}">
                <a16:creationId xmlns:a16="http://schemas.microsoft.com/office/drawing/2014/main" id="{40E8D35A-C5A0-2A4B-4742-FDD6857E5836}"/>
              </a:ext>
            </a:extLst>
          </p:cNvPr>
          <p:cNvSpPr/>
          <p:nvPr/>
        </p:nvSpPr>
        <p:spPr>
          <a:xfrm>
            <a:off x="9029701" y="4640472"/>
            <a:ext cx="2476500" cy="984345"/>
          </a:xfrm>
          <a:custGeom>
            <a:avLst/>
            <a:gdLst>
              <a:gd name="connsiteX0" fmla="*/ -169343 w 2476500"/>
              <a:gd name="connsiteY0" fmla="*/ 16330 h 984345"/>
              <a:gd name="connsiteX1" fmla="*/ 148037 w 2476500"/>
              <a:gd name="connsiteY1" fmla="*/ 61980 h 984345"/>
              <a:gd name="connsiteX2" fmla="*/ 465416 w 2476500"/>
              <a:gd name="connsiteY2" fmla="*/ 107630 h 984345"/>
              <a:gd name="connsiteX3" fmla="*/ 1444196 w 2476500"/>
              <a:gd name="connsiteY3" fmla="*/ 6855 h 984345"/>
              <a:gd name="connsiteX4" fmla="*/ 2162020 w 2476500"/>
              <a:gd name="connsiteY4" fmla="*/ 819918 h 984345"/>
              <a:gd name="connsiteX5" fmla="*/ 1097351 w 2476500"/>
              <a:gd name="connsiteY5" fmla="*/ 981150 h 984345"/>
              <a:gd name="connsiteX6" fmla="*/ 159272 w 2476500"/>
              <a:gd name="connsiteY6" fmla="*/ 250704 h 984345"/>
              <a:gd name="connsiteX7" fmla="*/ -169343 w 2476500"/>
              <a:gd name="connsiteY7" fmla="*/ 16330 h 98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6500" h="984345" fill="none" extrusionOk="0">
                <a:moveTo>
                  <a:pt x="-169343" y="16330"/>
                </a:moveTo>
                <a:cubicBezTo>
                  <a:pt x="-80297" y="6581"/>
                  <a:pt x="-14003" y="69186"/>
                  <a:pt x="148037" y="61980"/>
                </a:cubicBezTo>
                <a:cubicBezTo>
                  <a:pt x="310077" y="54774"/>
                  <a:pt x="381718" y="103330"/>
                  <a:pt x="465416" y="107630"/>
                </a:cubicBezTo>
                <a:cubicBezTo>
                  <a:pt x="753830" y="60883"/>
                  <a:pt x="1113235" y="-32756"/>
                  <a:pt x="1444196" y="6855"/>
                </a:cubicBezTo>
                <a:cubicBezTo>
                  <a:pt x="2421064" y="60821"/>
                  <a:pt x="2774632" y="521777"/>
                  <a:pt x="2162020" y="819918"/>
                </a:cubicBezTo>
                <a:cubicBezTo>
                  <a:pt x="1952764" y="866398"/>
                  <a:pt x="1437823" y="976444"/>
                  <a:pt x="1097351" y="981150"/>
                </a:cubicBezTo>
                <a:cubicBezTo>
                  <a:pt x="200579" y="899133"/>
                  <a:pt x="-326884" y="508835"/>
                  <a:pt x="159272" y="250704"/>
                </a:cubicBezTo>
                <a:cubicBezTo>
                  <a:pt x="-29512" y="175090"/>
                  <a:pt x="-39868" y="107165"/>
                  <a:pt x="-169343" y="16330"/>
                </a:cubicBezTo>
                <a:close/>
              </a:path>
              <a:path w="2476500" h="984345" stroke="0" extrusionOk="0">
                <a:moveTo>
                  <a:pt x="-169343" y="16330"/>
                </a:moveTo>
                <a:cubicBezTo>
                  <a:pt x="-28947" y="-301"/>
                  <a:pt x="75198" y="68420"/>
                  <a:pt x="141689" y="61067"/>
                </a:cubicBezTo>
                <a:cubicBezTo>
                  <a:pt x="208180" y="53714"/>
                  <a:pt x="340307" y="108999"/>
                  <a:pt x="465416" y="107630"/>
                </a:cubicBezTo>
                <a:cubicBezTo>
                  <a:pt x="719210" y="41234"/>
                  <a:pt x="1083446" y="56949"/>
                  <a:pt x="1444196" y="6855"/>
                </a:cubicBezTo>
                <a:cubicBezTo>
                  <a:pt x="2365075" y="49485"/>
                  <a:pt x="2847105" y="548381"/>
                  <a:pt x="2162020" y="819918"/>
                </a:cubicBezTo>
                <a:cubicBezTo>
                  <a:pt x="1977006" y="949054"/>
                  <a:pt x="1514990" y="962456"/>
                  <a:pt x="1097351" y="981150"/>
                </a:cubicBezTo>
                <a:cubicBezTo>
                  <a:pt x="151795" y="931044"/>
                  <a:pt x="-330365" y="609337"/>
                  <a:pt x="159272" y="250704"/>
                </a:cubicBezTo>
                <a:cubicBezTo>
                  <a:pt x="5694" y="148948"/>
                  <a:pt x="-15361" y="119640"/>
                  <a:pt x="-169343" y="1633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56838"/>
                      <a:gd name="adj2" fmla="val -48341"/>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effectLst/>
                <a:latin typeface="+mj-lt"/>
                <a:ea typeface="Times New Roman" panose="02020603050405020304" pitchFamily="18" charset="0"/>
              </a:rPr>
              <a:t>I've got to work twice, three times as hard</a:t>
            </a:r>
            <a:endParaRPr lang="en-GB" sz="1600" dirty="0">
              <a:solidFill>
                <a:schemeClr val="tx1"/>
              </a:solidFill>
              <a:latin typeface="+mj-lt"/>
            </a:endParaRPr>
          </a:p>
        </p:txBody>
      </p:sp>
      <p:sp>
        <p:nvSpPr>
          <p:cNvPr id="43" name="Speech Bubble: Oval 42">
            <a:extLst>
              <a:ext uri="{FF2B5EF4-FFF2-40B4-BE49-F238E27FC236}">
                <a16:creationId xmlns:a16="http://schemas.microsoft.com/office/drawing/2014/main" id="{83F0CFF6-E4D1-EB3B-1FDC-86A85287BC91}"/>
              </a:ext>
            </a:extLst>
          </p:cNvPr>
          <p:cNvSpPr/>
          <p:nvPr/>
        </p:nvSpPr>
        <p:spPr>
          <a:xfrm>
            <a:off x="875221" y="1298589"/>
            <a:ext cx="2153329" cy="1240188"/>
          </a:xfrm>
          <a:custGeom>
            <a:avLst/>
            <a:gdLst>
              <a:gd name="connsiteX0" fmla="*/ 2653784 w 2153329"/>
              <a:gd name="connsiteY0" fmla="*/ 1110539 h 1240188"/>
              <a:gd name="connsiteX1" fmla="*/ 2266516 w 2153329"/>
              <a:gd name="connsiteY1" fmla="*/ 1060030 h 1240188"/>
              <a:gd name="connsiteX2" fmla="*/ 1909038 w 2153329"/>
              <a:gd name="connsiteY2" fmla="*/ 1013407 h 1240188"/>
              <a:gd name="connsiteX3" fmla="*/ 838208 w 2153329"/>
              <a:gd name="connsiteY3" fmla="*/ 1224789 h 1240188"/>
              <a:gd name="connsiteX4" fmla="*/ 135599 w 2153329"/>
              <a:gd name="connsiteY4" fmla="*/ 318837 h 1240188"/>
              <a:gd name="connsiteX5" fmla="*/ 1229488 w 2153329"/>
              <a:gd name="connsiteY5" fmla="*/ 6279 h 1240188"/>
              <a:gd name="connsiteX6" fmla="*/ 2104250 w 2153329"/>
              <a:gd name="connsiteY6" fmla="*/ 805182 h 1240188"/>
              <a:gd name="connsiteX7" fmla="*/ 2373522 w 2153329"/>
              <a:gd name="connsiteY7" fmla="*/ 954807 h 1240188"/>
              <a:gd name="connsiteX8" fmla="*/ 2653784 w 2153329"/>
              <a:gd name="connsiteY8" fmla="*/ 1110539 h 1240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3329" h="1240188" fill="none" extrusionOk="0">
                <a:moveTo>
                  <a:pt x="2653784" y="1110539"/>
                </a:moveTo>
                <a:cubicBezTo>
                  <a:pt x="2472791" y="1098762"/>
                  <a:pt x="2358250" y="1043783"/>
                  <a:pt x="2266516" y="1060030"/>
                </a:cubicBezTo>
                <a:cubicBezTo>
                  <a:pt x="2174782" y="1076277"/>
                  <a:pt x="2012190" y="1023231"/>
                  <a:pt x="1909038" y="1013407"/>
                </a:cubicBezTo>
                <a:cubicBezTo>
                  <a:pt x="1661531" y="1212122"/>
                  <a:pt x="1255449" y="1300807"/>
                  <a:pt x="838208" y="1224789"/>
                </a:cubicBezTo>
                <a:cubicBezTo>
                  <a:pt x="230659" y="1052247"/>
                  <a:pt x="-195754" y="598356"/>
                  <a:pt x="135599" y="318837"/>
                </a:cubicBezTo>
                <a:cubicBezTo>
                  <a:pt x="328682" y="98027"/>
                  <a:pt x="769262" y="-42876"/>
                  <a:pt x="1229488" y="6279"/>
                </a:cubicBezTo>
                <a:cubicBezTo>
                  <a:pt x="1779764" y="52958"/>
                  <a:pt x="2274013" y="382974"/>
                  <a:pt x="2104250" y="805182"/>
                </a:cubicBezTo>
                <a:cubicBezTo>
                  <a:pt x="2214885" y="829098"/>
                  <a:pt x="2242155" y="882212"/>
                  <a:pt x="2373522" y="954807"/>
                </a:cubicBezTo>
                <a:cubicBezTo>
                  <a:pt x="2504889" y="1027402"/>
                  <a:pt x="2508866" y="1048628"/>
                  <a:pt x="2653784" y="1110539"/>
                </a:cubicBezTo>
                <a:close/>
              </a:path>
              <a:path w="2153329" h="1240188" stroke="0" extrusionOk="0">
                <a:moveTo>
                  <a:pt x="2653784" y="1110539"/>
                </a:moveTo>
                <a:cubicBezTo>
                  <a:pt x="2527189" y="1122147"/>
                  <a:pt x="2459006" y="1066352"/>
                  <a:pt x="2288858" y="1062944"/>
                </a:cubicBezTo>
                <a:cubicBezTo>
                  <a:pt x="2118710" y="1059537"/>
                  <a:pt x="1997222" y="1013571"/>
                  <a:pt x="1909038" y="1013407"/>
                </a:cubicBezTo>
                <a:cubicBezTo>
                  <a:pt x="1623621" y="1221120"/>
                  <a:pt x="1229879" y="1309821"/>
                  <a:pt x="838208" y="1224789"/>
                </a:cubicBezTo>
                <a:cubicBezTo>
                  <a:pt x="108815" y="1117157"/>
                  <a:pt x="-132748" y="718630"/>
                  <a:pt x="135599" y="318837"/>
                </a:cubicBezTo>
                <a:cubicBezTo>
                  <a:pt x="472054" y="108307"/>
                  <a:pt x="805829" y="-67701"/>
                  <a:pt x="1229488" y="6279"/>
                </a:cubicBezTo>
                <a:cubicBezTo>
                  <a:pt x="1834908" y="52664"/>
                  <a:pt x="2286158" y="455693"/>
                  <a:pt x="2104250" y="805182"/>
                </a:cubicBezTo>
                <a:cubicBezTo>
                  <a:pt x="2232872" y="843020"/>
                  <a:pt x="2279089" y="916646"/>
                  <a:pt x="2368026" y="951753"/>
                </a:cubicBezTo>
                <a:cubicBezTo>
                  <a:pt x="2456963" y="986861"/>
                  <a:pt x="2583167" y="1080991"/>
                  <a:pt x="2653784" y="1110539"/>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73241"/>
                      <a:gd name="adj2" fmla="val 39546"/>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People get very </a:t>
            </a:r>
            <a:r>
              <a:rPr lang="en-GB" sz="1600" b="1" dirty="0">
                <a:solidFill>
                  <a:schemeClr val="tx1"/>
                </a:solidFill>
                <a:effectLst/>
                <a:latin typeface="+mj-lt"/>
                <a:ea typeface="Times New Roman" panose="02020603050405020304" pitchFamily="18" charset="0"/>
              </a:rPr>
              <a:t>defensive</a:t>
            </a:r>
            <a:r>
              <a:rPr lang="en-GB" sz="1600" dirty="0">
                <a:solidFill>
                  <a:schemeClr val="tx1"/>
                </a:solidFill>
                <a:effectLst/>
                <a:latin typeface="+mj-lt"/>
                <a:ea typeface="Times New Roman" panose="02020603050405020304" pitchFamily="18" charset="0"/>
              </a:rPr>
              <a:t> (when talking about racism)</a:t>
            </a:r>
            <a:endParaRPr lang="en-GB" sz="1600" dirty="0">
              <a:solidFill>
                <a:schemeClr val="tx1"/>
              </a:solidFill>
              <a:latin typeface="+mj-lt"/>
            </a:endParaRPr>
          </a:p>
        </p:txBody>
      </p:sp>
      <p:sp>
        <p:nvSpPr>
          <p:cNvPr id="44" name="Speech Bubble: Oval 43">
            <a:extLst>
              <a:ext uri="{FF2B5EF4-FFF2-40B4-BE49-F238E27FC236}">
                <a16:creationId xmlns:a16="http://schemas.microsoft.com/office/drawing/2014/main" id="{62A389B3-10B3-690A-985A-188364535730}"/>
              </a:ext>
            </a:extLst>
          </p:cNvPr>
          <p:cNvSpPr/>
          <p:nvPr/>
        </p:nvSpPr>
        <p:spPr>
          <a:xfrm>
            <a:off x="391919" y="4689336"/>
            <a:ext cx="2636631" cy="1027734"/>
          </a:xfrm>
          <a:custGeom>
            <a:avLst/>
            <a:gdLst>
              <a:gd name="connsiteX0" fmla="*/ 3313586 w 2636631"/>
              <a:gd name="connsiteY0" fmla="*/ 37471 h 1027734"/>
              <a:gd name="connsiteX1" fmla="*/ 2918202 w 2636631"/>
              <a:gd name="connsiteY1" fmla="*/ 191665 h 1027734"/>
              <a:gd name="connsiteX2" fmla="*/ 2553232 w 2636631"/>
              <a:gd name="connsiteY2" fmla="*/ 333998 h 1027734"/>
              <a:gd name="connsiteX3" fmla="*/ 1419091 w 2636631"/>
              <a:gd name="connsiteY3" fmla="*/ 1026230 h 1027734"/>
              <a:gd name="connsiteX4" fmla="*/ 206985 w 2636631"/>
              <a:gd name="connsiteY4" fmla="*/ 790289 h 1027734"/>
              <a:gd name="connsiteX5" fmla="*/ 1164153 w 2636631"/>
              <a:gd name="connsiteY5" fmla="*/ 3525 h 1027734"/>
              <a:gd name="connsiteX6" fmla="*/ 2290448 w 2636631"/>
              <a:gd name="connsiteY6" fmla="*/ 166775 h 1027734"/>
              <a:gd name="connsiteX7" fmla="*/ 2791786 w 2636631"/>
              <a:gd name="connsiteY7" fmla="*/ 103416 h 1027734"/>
              <a:gd name="connsiteX8" fmla="*/ 3313586 w 2636631"/>
              <a:gd name="connsiteY8" fmla="*/ 37471 h 102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36631" h="1027734" fill="none" extrusionOk="0">
                <a:moveTo>
                  <a:pt x="3313586" y="37471"/>
                </a:moveTo>
                <a:cubicBezTo>
                  <a:pt x="3239122" y="80548"/>
                  <a:pt x="3100754" y="114375"/>
                  <a:pt x="2918202" y="191665"/>
                </a:cubicBezTo>
                <a:cubicBezTo>
                  <a:pt x="2735650" y="268955"/>
                  <a:pt x="2714313" y="269554"/>
                  <a:pt x="2553232" y="333998"/>
                </a:cubicBezTo>
                <a:cubicBezTo>
                  <a:pt x="2872633" y="673288"/>
                  <a:pt x="2415845" y="1149445"/>
                  <a:pt x="1419091" y="1026230"/>
                </a:cubicBezTo>
                <a:cubicBezTo>
                  <a:pt x="988754" y="993086"/>
                  <a:pt x="476547" y="912207"/>
                  <a:pt x="206985" y="790289"/>
                </a:cubicBezTo>
                <a:cubicBezTo>
                  <a:pt x="-476435" y="497011"/>
                  <a:pt x="180976" y="35960"/>
                  <a:pt x="1164153" y="3525"/>
                </a:cubicBezTo>
                <a:cubicBezTo>
                  <a:pt x="1558242" y="-17699"/>
                  <a:pt x="1983423" y="2661"/>
                  <a:pt x="2290448" y="166775"/>
                </a:cubicBezTo>
                <a:cubicBezTo>
                  <a:pt x="2428971" y="141784"/>
                  <a:pt x="2600974" y="185483"/>
                  <a:pt x="2791786" y="103416"/>
                </a:cubicBezTo>
                <a:cubicBezTo>
                  <a:pt x="2982598" y="21349"/>
                  <a:pt x="3179729" y="106077"/>
                  <a:pt x="3313586" y="37471"/>
                </a:cubicBezTo>
                <a:close/>
              </a:path>
              <a:path w="2636631" h="1027734" stroke="0" extrusionOk="0">
                <a:moveTo>
                  <a:pt x="3313586" y="37471"/>
                </a:moveTo>
                <a:cubicBezTo>
                  <a:pt x="3212711" y="114258"/>
                  <a:pt x="3077360" y="109688"/>
                  <a:pt x="2941013" y="182769"/>
                </a:cubicBezTo>
                <a:cubicBezTo>
                  <a:pt x="2804666" y="255850"/>
                  <a:pt x="2640013" y="257464"/>
                  <a:pt x="2553232" y="333998"/>
                </a:cubicBezTo>
                <a:cubicBezTo>
                  <a:pt x="2825196" y="688685"/>
                  <a:pt x="2271892" y="1121803"/>
                  <a:pt x="1419091" y="1026230"/>
                </a:cubicBezTo>
                <a:cubicBezTo>
                  <a:pt x="889777" y="1016327"/>
                  <a:pt x="528890" y="978890"/>
                  <a:pt x="206985" y="790289"/>
                </a:cubicBezTo>
                <a:cubicBezTo>
                  <a:pt x="-171782" y="487833"/>
                  <a:pt x="244122" y="-46613"/>
                  <a:pt x="1164153" y="3525"/>
                </a:cubicBezTo>
                <a:cubicBezTo>
                  <a:pt x="1566623" y="-18621"/>
                  <a:pt x="1967422" y="79546"/>
                  <a:pt x="2290448" y="166775"/>
                </a:cubicBezTo>
                <a:cubicBezTo>
                  <a:pt x="2385030" y="97293"/>
                  <a:pt x="2627680" y="137827"/>
                  <a:pt x="2781554" y="104709"/>
                </a:cubicBezTo>
                <a:cubicBezTo>
                  <a:pt x="2935428" y="71591"/>
                  <a:pt x="3206495" y="91335"/>
                  <a:pt x="3313586" y="37471"/>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75675"/>
                      <a:gd name="adj2" fmla="val -46354"/>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effectLst/>
                <a:latin typeface="+mj-lt"/>
                <a:ea typeface="Times New Roman" panose="02020603050405020304" pitchFamily="18" charset="0"/>
              </a:rPr>
              <a:t>casual racism exists, throw away comments exist</a:t>
            </a:r>
            <a:endParaRPr lang="en-GB" sz="1600" b="1" dirty="0">
              <a:solidFill>
                <a:schemeClr val="tx1"/>
              </a:solidFill>
              <a:latin typeface="+mj-lt"/>
            </a:endParaRPr>
          </a:p>
        </p:txBody>
      </p:sp>
      <p:grpSp>
        <p:nvGrpSpPr>
          <p:cNvPr id="2" name="Group 1">
            <a:extLst>
              <a:ext uri="{FF2B5EF4-FFF2-40B4-BE49-F238E27FC236}">
                <a16:creationId xmlns:a16="http://schemas.microsoft.com/office/drawing/2014/main" id="{A0436BA1-EA43-5DE7-7873-533B0CE1EDBF}"/>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D2EC1180-1E91-BE96-CB4E-499B4A804B5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262D8533-C826-2213-50B3-2A10CD5E55E6}"/>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9724876D-B1AE-E550-EF1A-DF80C9C4AD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1889B2AB-9FB8-6C93-D6D2-F93A93DDF5C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589B658C-0BE9-A337-5159-FD33C5EE684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7A63BDDC-BC86-4959-FDB3-19FC2F0CEB2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99298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5" grpId="0" animBg="1"/>
      <p:bldP spid="32" grpId="0" animBg="1"/>
      <p:bldP spid="33" grpId="0" animBg="1"/>
      <p:bldP spid="35" grpId="0" animBg="1"/>
      <p:bldP spid="36" grpId="0" animBg="1"/>
      <p:bldP spid="41" grpId="0" animBg="1"/>
      <p:bldP spid="42" grpId="0" animBg="1"/>
      <p:bldP spid="43" grpId="0" animBg="1"/>
      <p:bldP spid="4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78E2E8D-75C9-4DDB-AF93-EED95F5C677C}"/>
              </a:ext>
            </a:extLst>
          </p:cNvPr>
          <p:cNvSpPr txBox="1"/>
          <p:nvPr/>
        </p:nvSpPr>
        <p:spPr>
          <a:xfrm>
            <a:off x="2810544" y="341025"/>
            <a:ext cx="657091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Impacts of Racism within Policing </a:t>
            </a:r>
          </a:p>
        </p:txBody>
      </p:sp>
      <p:sp>
        <p:nvSpPr>
          <p:cNvPr id="14" name="Speech Bubble: Oval 13">
            <a:extLst>
              <a:ext uri="{FF2B5EF4-FFF2-40B4-BE49-F238E27FC236}">
                <a16:creationId xmlns:a16="http://schemas.microsoft.com/office/drawing/2014/main" id="{315C7A6A-1848-7610-A7BF-4D8354C792FE}"/>
              </a:ext>
            </a:extLst>
          </p:cNvPr>
          <p:cNvSpPr/>
          <p:nvPr/>
        </p:nvSpPr>
        <p:spPr>
          <a:xfrm>
            <a:off x="125001" y="4035972"/>
            <a:ext cx="2551044" cy="1571575"/>
          </a:xfrm>
          <a:custGeom>
            <a:avLst/>
            <a:gdLst>
              <a:gd name="connsiteX0" fmla="*/ 4073252 w 2551044"/>
              <a:gd name="connsiteY0" fmla="*/ -182743 h 1571575"/>
              <a:gd name="connsiteX1" fmla="*/ 3528399 w 2551044"/>
              <a:gd name="connsiteY1" fmla="*/ 64925 h 1571575"/>
              <a:gd name="connsiteX2" fmla="*/ 2999415 w 2551044"/>
              <a:gd name="connsiteY2" fmla="*/ 305380 h 1571575"/>
              <a:gd name="connsiteX3" fmla="*/ 2486301 w 2551044"/>
              <a:gd name="connsiteY3" fmla="*/ 538621 h 1571575"/>
              <a:gd name="connsiteX4" fmla="*/ 1491126 w 2551044"/>
              <a:gd name="connsiteY4" fmla="*/ 1560268 h 1571575"/>
              <a:gd name="connsiteX5" fmla="*/ 170823 w 2551044"/>
              <a:gd name="connsiteY5" fmla="*/ 1178613 h 1571575"/>
              <a:gd name="connsiteX6" fmla="*/ 944107 w 2551044"/>
              <a:gd name="connsiteY6" fmla="*/ 26987 h 1571575"/>
              <a:gd name="connsiteX7" fmla="*/ 2247842 w 2551044"/>
              <a:gd name="connsiteY7" fmla="*/ 277199 h 1571575"/>
              <a:gd name="connsiteX8" fmla="*/ 2685940 w 2551044"/>
              <a:gd name="connsiteY8" fmla="*/ 166813 h 1571575"/>
              <a:gd name="connsiteX9" fmla="*/ 3105785 w 2551044"/>
              <a:gd name="connsiteY9" fmla="*/ 61026 h 1571575"/>
              <a:gd name="connsiteX10" fmla="*/ 3580391 w 2551044"/>
              <a:gd name="connsiteY10" fmla="*/ -58559 h 1571575"/>
              <a:gd name="connsiteX11" fmla="*/ 4073252 w 2551044"/>
              <a:gd name="connsiteY11" fmla="*/ -182743 h 1571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51044" h="1571575" fill="none" extrusionOk="0">
                <a:moveTo>
                  <a:pt x="4073252" y="-182743"/>
                </a:moveTo>
                <a:cubicBezTo>
                  <a:pt x="3870619" y="-58478"/>
                  <a:pt x="3769160" y="-101238"/>
                  <a:pt x="3528399" y="64925"/>
                </a:cubicBezTo>
                <a:cubicBezTo>
                  <a:pt x="3287638" y="231088"/>
                  <a:pt x="3102159" y="223661"/>
                  <a:pt x="2999415" y="305380"/>
                </a:cubicBezTo>
                <a:cubicBezTo>
                  <a:pt x="2896671" y="387099"/>
                  <a:pt x="2649807" y="433389"/>
                  <a:pt x="2486301" y="538621"/>
                </a:cubicBezTo>
                <a:cubicBezTo>
                  <a:pt x="2608364" y="986255"/>
                  <a:pt x="2193391" y="1342511"/>
                  <a:pt x="1491126" y="1560268"/>
                </a:cubicBezTo>
                <a:cubicBezTo>
                  <a:pt x="969145" y="1556113"/>
                  <a:pt x="414144" y="1477397"/>
                  <a:pt x="170823" y="1178613"/>
                </a:cubicBezTo>
                <a:cubicBezTo>
                  <a:pt x="-345113" y="904832"/>
                  <a:pt x="281176" y="269902"/>
                  <a:pt x="944107" y="26987"/>
                </a:cubicBezTo>
                <a:cubicBezTo>
                  <a:pt x="1416104" y="56400"/>
                  <a:pt x="1956567" y="28752"/>
                  <a:pt x="2247842" y="277199"/>
                </a:cubicBezTo>
                <a:cubicBezTo>
                  <a:pt x="2405311" y="197235"/>
                  <a:pt x="2578527" y="246247"/>
                  <a:pt x="2685940" y="166813"/>
                </a:cubicBezTo>
                <a:cubicBezTo>
                  <a:pt x="2793353" y="87379"/>
                  <a:pt x="2981597" y="140381"/>
                  <a:pt x="3105785" y="61026"/>
                </a:cubicBezTo>
                <a:cubicBezTo>
                  <a:pt x="3229973" y="-18329"/>
                  <a:pt x="3350214" y="7854"/>
                  <a:pt x="3580391" y="-58559"/>
                </a:cubicBezTo>
                <a:cubicBezTo>
                  <a:pt x="3810568" y="-124972"/>
                  <a:pt x="3917621" y="-129075"/>
                  <a:pt x="4073252" y="-182743"/>
                </a:cubicBezTo>
                <a:close/>
              </a:path>
              <a:path w="2551044" h="1571575" stroke="0" extrusionOk="0">
                <a:moveTo>
                  <a:pt x="4073252" y="-182743"/>
                </a:moveTo>
                <a:cubicBezTo>
                  <a:pt x="3956710" y="-126318"/>
                  <a:pt x="3681850" y="-41613"/>
                  <a:pt x="3560138" y="50498"/>
                </a:cubicBezTo>
                <a:cubicBezTo>
                  <a:pt x="3438426" y="142609"/>
                  <a:pt x="3184584" y="163458"/>
                  <a:pt x="3078763" y="269312"/>
                </a:cubicBezTo>
                <a:cubicBezTo>
                  <a:pt x="2972942" y="375166"/>
                  <a:pt x="2731662" y="363878"/>
                  <a:pt x="2486301" y="538621"/>
                </a:cubicBezTo>
                <a:cubicBezTo>
                  <a:pt x="2676150" y="1109213"/>
                  <a:pt x="2262235" y="1626669"/>
                  <a:pt x="1491126" y="1560268"/>
                </a:cubicBezTo>
                <a:cubicBezTo>
                  <a:pt x="938528" y="1531501"/>
                  <a:pt x="450041" y="1418347"/>
                  <a:pt x="170823" y="1178613"/>
                </a:cubicBezTo>
                <a:cubicBezTo>
                  <a:pt x="-343048" y="669229"/>
                  <a:pt x="229730" y="6660"/>
                  <a:pt x="944107" y="26987"/>
                </a:cubicBezTo>
                <a:cubicBezTo>
                  <a:pt x="1364744" y="-2865"/>
                  <a:pt x="1998730" y="57975"/>
                  <a:pt x="2247842" y="277199"/>
                </a:cubicBezTo>
                <a:cubicBezTo>
                  <a:pt x="2409736" y="194738"/>
                  <a:pt x="2540633" y="236194"/>
                  <a:pt x="2740703" y="153015"/>
                </a:cubicBezTo>
                <a:cubicBezTo>
                  <a:pt x="2940773" y="69836"/>
                  <a:pt x="3123861" y="57250"/>
                  <a:pt x="3233563" y="28830"/>
                </a:cubicBezTo>
                <a:cubicBezTo>
                  <a:pt x="3343265" y="410"/>
                  <a:pt x="3461245" y="-20834"/>
                  <a:pt x="3671662" y="-81556"/>
                </a:cubicBezTo>
                <a:cubicBezTo>
                  <a:pt x="3882079" y="-142278"/>
                  <a:pt x="3902089" y="-101884"/>
                  <a:pt x="4073252" y="-182743"/>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109670"/>
                      <a:gd name="adj2" fmla="val -6162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it's </a:t>
            </a:r>
            <a:r>
              <a:rPr lang="en-GB" sz="1600" b="1" dirty="0">
                <a:solidFill>
                  <a:schemeClr val="tx1"/>
                </a:solidFill>
                <a:effectLst/>
                <a:latin typeface="+mj-lt"/>
                <a:ea typeface="Times New Roman" panose="02020603050405020304" pitchFamily="18" charset="0"/>
              </a:rPr>
              <a:t>important to speak </a:t>
            </a:r>
            <a:r>
              <a:rPr lang="en-GB" sz="1600" dirty="0">
                <a:solidFill>
                  <a:schemeClr val="tx1"/>
                </a:solidFill>
                <a:effectLst/>
                <a:latin typeface="+mj-lt"/>
                <a:ea typeface="Times New Roman" panose="02020603050405020304" pitchFamily="18" charset="0"/>
              </a:rPr>
              <a:t>to people, with </a:t>
            </a:r>
            <a:r>
              <a:rPr lang="en-GB" sz="1600" b="1" dirty="0">
                <a:solidFill>
                  <a:schemeClr val="tx1"/>
                </a:solidFill>
                <a:effectLst/>
                <a:latin typeface="+mj-lt"/>
                <a:ea typeface="Times New Roman" panose="02020603050405020304" pitchFamily="18" charset="0"/>
              </a:rPr>
              <a:t>respect</a:t>
            </a:r>
            <a:r>
              <a:rPr lang="en-GB" sz="1600" dirty="0">
                <a:solidFill>
                  <a:schemeClr val="tx1"/>
                </a:solidFill>
                <a:effectLst/>
                <a:latin typeface="+mj-lt"/>
                <a:ea typeface="Times New Roman" panose="02020603050405020304" pitchFamily="18" charset="0"/>
              </a:rPr>
              <a:t>, treating people with </a:t>
            </a:r>
            <a:r>
              <a:rPr lang="en-GB" sz="1600" b="1" dirty="0">
                <a:solidFill>
                  <a:schemeClr val="tx1"/>
                </a:solidFill>
                <a:effectLst/>
                <a:latin typeface="+mj-lt"/>
                <a:ea typeface="Times New Roman" panose="02020603050405020304" pitchFamily="18" charset="0"/>
              </a:rPr>
              <a:t>respect</a:t>
            </a:r>
            <a:endParaRPr lang="en-GB" sz="1600" b="1" dirty="0">
              <a:solidFill>
                <a:schemeClr val="tx1"/>
              </a:solidFill>
              <a:latin typeface="+mj-lt"/>
            </a:endParaRPr>
          </a:p>
        </p:txBody>
      </p:sp>
      <p:sp>
        <p:nvSpPr>
          <p:cNvPr id="22" name="Speech Bubble: Oval 21">
            <a:extLst>
              <a:ext uri="{FF2B5EF4-FFF2-40B4-BE49-F238E27FC236}">
                <a16:creationId xmlns:a16="http://schemas.microsoft.com/office/drawing/2014/main" id="{C20CD4C6-9100-B4EE-9AE0-CB40E31F5645}"/>
              </a:ext>
            </a:extLst>
          </p:cNvPr>
          <p:cNvSpPr/>
          <p:nvPr/>
        </p:nvSpPr>
        <p:spPr>
          <a:xfrm>
            <a:off x="4445256" y="1069695"/>
            <a:ext cx="3300193" cy="1240188"/>
          </a:xfrm>
          <a:custGeom>
            <a:avLst/>
            <a:gdLst>
              <a:gd name="connsiteX0" fmla="*/ 2312511 w 3300193"/>
              <a:gd name="connsiteY0" fmla="*/ 1320081 h 1240188"/>
              <a:gd name="connsiteX1" fmla="*/ 1896175 w 3300193"/>
              <a:gd name="connsiteY1" fmla="*/ 1233254 h 1240188"/>
              <a:gd name="connsiteX2" fmla="*/ 769783 w 3300193"/>
              <a:gd name="connsiteY2" fmla="*/ 1144573 h 1240188"/>
              <a:gd name="connsiteX3" fmla="*/ 1158572 w 3300193"/>
              <a:gd name="connsiteY3" fmla="*/ 28150 h 1240188"/>
              <a:gd name="connsiteX4" fmla="*/ 2168655 w 3300193"/>
              <a:gd name="connsiteY4" fmla="*/ 31416 h 1240188"/>
              <a:gd name="connsiteX5" fmla="*/ 2489482 w 3300193"/>
              <a:gd name="connsiteY5" fmla="*/ 1153965 h 1240188"/>
              <a:gd name="connsiteX6" fmla="*/ 2312511 w 3300193"/>
              <a:gd name="connsiteY6" fmla="*/ 1320081 h 1240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0193" h="1240188" fill="none" extrusionOk="0">
                <a:moveTo>
                  <a:pt x="2312511" y="1320081"/>
                </a:moveTo>
                <a:cubicBezTo>
                  <a:pt x="2122325" y="1314192"/>
                  <a:pt x="2091545" y="1251306"/>
                  <a:pt x="1896175" y="1233254"/>
                </a:cubicBezTo>
                <a:cubicBezTo>
                  <a:pt x="1519130" y="1356294"/>
                  <a:pt x="1081789" y="1222659"/>
                  <a:pt x="769783" y="1144573"/>
                </a:cubicBezTo>
                <a:cubicBezTo>
                  <a:pt x="-405070" y="819763"/>
                  <a:pt x="-151898" y="288397"/>
                  <a:pt x="1158572" y="28150"/>
                </a:cubicBezTo>
                <a:cubicBezTo>
                  <a:pt x="1537501" y="-59486"/>
                  <a:pt x="1851429" y="-15955"/>
                  <a:pt x="2168655" y="31416"/>
                </a:cubicBezTo>
                <a:cubicBezTo>
                  <a:pt x="3481648" y="190560"/>
                  <a:pt x="3761295" y="818402"/>
                  <a:pt x="2489482" y="1153965"/>
                </a:cubicBezTo>
                <a:cubicBezTo>
                  <a:pt x="2431349" y="1217241"/>
                  <a:pt x="2344977" y="1261143"/>
                  <a:pt x="2312511" y="1320081"/>
                </a:cubicBezTo>
                <a:close/>
              </a:path>
              <a:path w="3300193" h="1240188" stroke="0" extrusionOk="0">
                <a:moveTo>
                  <a:pt x="2312511" y="1320081"/>
                </a:moveTo>
                <a:cubicBezTo>
                  <a:pt x="2169159" y="1320368"/>
                  <a:pt x="2103803" y="1248103"/>
                  <a:pt x="1896175" y="1233254"/>
                </a:cubicBezTo>
                <a:cubicBezTo>
                  <a:pt x="1589924" y="1272339"/>
                  <a:pt x="1102094" y="1212541"/>
                  <a:pt x="769783" y="1144573"/>
                </a:cubicBezTo>
                <a:cubicBezTo>
                  <a:pt x="-504916" y="798295"/>
                  <a:pt x="-217737" y="252971"/>
                  <a:pt x="1158572" y="28150"/>
                </a:cubicBezTo>
                <a:cubicBezTo>
                  <a:pt x="1488094" y="5001"/>
                  <a:pt x="1831144" y="-41545"/>
                  <a:pt x="2168655" y="31416"/>
                </a:cubicBezTo>
                <a:cubicBezTo>
                  <a:pt x="3545883" y="78932"/>
                  <a:pt x="3627695" y="829765"/>
                  <a:pt x="2489482" y="1153965"/>
                </a:cubicBezTo>
                <a:cubicBezTo>
                  <a:pt x="2420257" y="1230762"/>
                  <a:pt x="2354129" y="1246066"/>
                  <a:pt x="2312511" y="1320081"/>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20072"/>
                      <a:gd name="adj2" fmla="val 56442"/>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It's been </a:t>
            </a:r>
            <a:r>
              <a:rPr lang="en-GB" sz="1600" b="1" dirty="0">
                <a:solidFill>
                  <a:schemeClr val="tx1"/>
                </a:solidFill>
                <a:effectLst/>
                <a:latin typeface="+mj-lt"/>
                <a:ea typeface="Times New Roman" panose="02020603050405020304" pitchFamily="18" charset="0"/>
              </a:rPr>
              <a:t>really difficult</a:t>
            </a:r>
            <a:r>
              <a:rPr lang="en-GB" sz="1600" dirty="0">
                <a:solidFill>
                  <a:schemeClr val="tx1"/>
                </a:solidFill>
                <a:effectLst/>
                <a:latin typeface="+mj-lt"/>
                <a:ea typeface="Times New Roman" panose="02020603050405020304" pitchFamily="18" charset="0"/>
              </a:rPr>
              <a:t>. I've never felt so </a:t>
            </a:r>
            <a:r>
              <a:rPr lang="en-GB" sz="1600" b="1" dirty="0">
                <a:solidFill>
                  <a:schemeClr val="tx1"/>
                </a:solidFill>
                <a:effectLst/>
                <a:latin typeface="+mj-lt"/>
                <a:ea typeface="Times New Roman" panose="02020603050405020304" pitchFamily="18" charset="0"/>
              </a:rPr>
              <a:t>conflicted</a:t>
            </a:r>
            <a:r>
              <a:rPr lang="en-GB" sz="1600" dirty="0">
                <a:solidFill>
                  <a:schemeClr val="tx1"/>
                </a:solidFill>
                <a:effectLst/>
                <a:latin typeface="+mj-lt"/>
                <a:ea typeface="Times New Roman" panose="02020603050405020304" pitchFamily="18" charset="0"/>
              </a:rPr>
              <a:t> as a </a:t>
            </a:r>
            <a:r>
              <a:rPr lang="en-GB" sz="1600" b="1" dirty="0">
                <a:solidFill>
                  <a:schemeClr val="tx1"/>
                </a:solidFill>
                <a:effectLst/>
                <a:latin typeface="+mj-lt"/>
                <a:ea typeface="Times New Roman" panose="02020603050405020304" pitchFamily="18" charset="0"/>
              </a:rPr>
              <a:t>police officer</a:t>
            </a:r>
            <a:r>
              <a:rPr lang="en-GB" sz="1600" dirty="0">
                <a:solidFill>
                  <a:schemeClr val="tx1"/>
                </a:solidFill>
                <a:effectLst/>
                <a:latin typeface="+mj-lt"/>
                <a:ea typeface="Times New Roman" panose="02020603050405020304" pitchFamily="18" charset="0"/>
              </a:rPr>
              <a:t>, and as </a:t>
            </a:r>
            <a:r>
              <a:rPr lang="en-GB" sz="1600" b="1" dirty="0">
                <a:solidFill>
                  <a:schemeClr val="tx1"/>
                </a:solidFill>
                <a:effectLst/>
                <a:latin typeface="+mj-lt"/>
                <a:ea typeface="Times New Roman" panose="02020603050405020304" pitchFamily="18" charset="0"/>
              </a:rPr>
              <a:t>a minority</a:t>
            </a:r>
            <a:endParaRPr lang="en-GB" sz="1600" b="1" dirty="0">
              <a:solidFill>
                <a:schemeClr val="tx1"/>
              </a:solidFill>
              <a:latin typeface="+mj-lt"/>
            </a:endParaRPr>
          </a:p>
        </p:txBody>
      </p:sp>
      <p:sp>
        <p:nvSpPr>
          <p:cNvPr id="23" name="Speech Bubble: Oval 22">
            <a:extLst>
              <a:ext uri="{FF2B5EF4-FFF2-40B4-BE49-F238E27FC236}">
                <a16:creationId xmlns:a16="http://schemas.microsoft.com/office/drawing/2014/main" id="{35AB6615-8CBA-9902-E1A1-1EC3441CDCE6}"/>
              </a:ext>
            </a:extLst>
          </p:cNvPr>
          <p:cNvSpPr/>
          <p:nvPr/>
        </p:nvSpPr>
        <p:spPr>
          <a:xfrm>
            <a:off x="1077275" y="1184289"/>
            <a:ext cx="2857727" cy="1240188"/>
          </a:xfrm>
          <a:custGeom>
            <a:avLst/>
            <a:gdLst>
              <a:gd name="connsiteX0" fmla="*/ 2662316 w 2857727"/>
              <a:gd name="connsiteY0" fmla="*/ 1148637 h 1240188"/>
              <a:gd name="connsiteX1" fmla="*/ 2235370 w 2857727"/>
              <a:gd name="connsiteY1" fmla="*/ 1131966 h 1240188"/>
              <a:gd name="connsiteX2" fmla="*/ 1103373 w 2857727"/>
              <a:gd name="connsiteY2" fmla="*/ 1223885 h 1240188"/>
              <a:gd name="connsiteX3" fmla="*/ 437606 w 2857727"/>
              <a:gd name="connsiteY3" fmla="*/ 173485 h 1240188"/>
              <a:gd name="connsiteX4" fmla="*/ 1653918 w 2857727"/>
              <a:gd name="connsiteY4" fmla="*/ 7739 h 1240188"/>
              <a:gd name="connsiteX5" fmla="*/ 2618488 w 2857727"/>
              <a:gd name="connsiteY5" fmla="*/ 963579 h 1240188"/>
              <a:gd name="connsiteX6" fmla="*/ 2662316 w 2857727"/>
              <a:gd name="connsiteY6" fmla="*/ 1148637 h 1240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27" h="1240188" fill="none" extrusionOk="0">
                <a:moveTo>
                  <a:pt x="2662316" y="1148637"/>
                </a:moveTo>
                <a:cubicBezTo>
                  <a:pt x="2566774" y="1161513"/>
                  <a:pt x="2335607" y="1131879"/>
                  <a:pt x="2235370" y="1131966"/>
                </a:cubicBezTo>
                <a:cubicBezTo>
                  <a:pt x="1919541" y="1334550"/>
                  <a:pt x="1387444" y="1257437"/>
                  <a:pt x="1103373" y="1223885"/>
                </a:cubicBezTo>
                <a:cubicBezTo>
                  <a:pt x="16061" y="1069973"/>
                  <a:pt x="-322143" y="687827"/>
                  <a:pt x="437606" y="173485"/>
                </a:cubicBezTo>
                <a:cubicBezTo>
                  <a:pt x="822024" y="-22210"/>
                  <a:pt x="1243098" y="-43609"/>
                  <a:pt x="1653918" y="7739"/>
                </a:cubicBezTo>
                <a:cubicBezTo>
                  <a:pt x="2483251" y="28134"/>
                  <a:pt x="3308901" y="446078"/>
                  <a:pt x="2618488" y="963579"/>
                </a:cubicBezTo>
                <a:cubicBezTo>
                  <a:pt x="2635852" y="1030479"/>
                  <a:pt x="2630379" y="1104860"/>
                  <a:pt x="2662316" y="1148637"/>
                </a:cubicBezTo>
                <a:close/>
              </a:path>
              <a:path w="2857727" h="1240188" stroke="0" extrusionOk="0">
                <a:moveTo>
                  <a:pt x="2662316" y="1148637"/>
                </a:moveTo>
                <a:cubicBezTo>
                  <a:pt x="2554409" y="1181053"/>
                  <a:pt x="2407054" y="1104924"/>
                  <a:pt x="2235370" y="1131966"/>
                </a:cubicBezTo>
                <a:cubicBezTo>
                  <a:pt x="2002019" y="1249465"/>
                  <a:pt x="1470108" y="1162302"/>
                  <a:pt x="1103373" y="1223885"/>
                </a:cubicBezTo>
                <a:cubicBezTo>
                  <a:pt x="-51290" y="1072351"/>
                  <a:pt x="-407799" y="575632"/>
                  <a:pt x="437606" y="173485"/>
                </a:cubicBezTo>
                <a:cubicBezTo>
                  <a:pt x="761226" y="84946"/>
                  <a:pt x="1182610" y="-114391"/>
                  <a:pt x="1653918" y="7739"/>
                </a:cubicBezTo>
                <a:cubicBezTo>
                  <a:pt x="2699177" y="13582"/>
                  <a:pt x="3035985" y="483390"/>
                  <a:pt x="2618488" y="963579"/>
                </a:cubicBezTo>
                <a:cubicBezTo>
                  <a:pt x="2628957" y="1001027"/>
                  <a:pt x="2638673" y="1097026"/>
                  <a:pt x="2662316" y="114863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43162"/>
                      <a:gd name="adj2" fmla="val 4261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I see a lot of </a:t>
            </a:r>
            <a:r>
              <a:rPr lang="en-GB" sz="1600" b="1" dirty="0">
                <a:solidFill>
                  <a:schemeClr val="tx1"/>
                </a:solidFill>
                <a:effectLst/>
                <a:latin typeface="+mj-lt"/>
                <a:ea typeface="Times New Roman" panose="02020603050405020304" pitchFamily="18" charset="0"/>
              </a:rPr>
              <a:t>cultural incompetence</a:t>
            </a:r>
            <a:endParaRPr lang="en-GB" sz="1600" b="1" dirty="0">
              <a:solidFill>
                <a:schemeClr val="tx1"/>
              </a:solidFill>
              <a:latin typeface="+mj-lt"/>
            </a:endParaRPr>
          </a:p>
        </p:txBody>
      </p:sp>
      <p:sp>
        <p:nvSpPr>
          <p:cNvPr id="37" name="Speech Bubble: Oval 36">
            <a:extLst>
              <a:ext uri="{FF2B5EF4-FFF2-40B4-BE49-F238E27FC236}">
                <a16:creationId xmlns:a16="http://schemas.microsoft.com/office/drawing/2014/main" id="{577CF565-51EC-E842-B901-5043DA7B5C86}"/>
              </a:ext>
            </a:extLst>
          </p:cNvPr>
          <p:cNvSpPr/>
          <p:nvPr/>
        </p:nvSpPr>
        <p:spPr>
          <a:xfrm>
            <a:off x="8743951" y="2658134"/>
            <a:ext cx="3363033" cy="1472055"/>
          </a:xfrm>
          <a:custGeom>
            <a:avLst/>
            <a:gdLst>
              <a:gd name="connsiteX0" fmla="*/ -81823 w 3363033"/>
              <a:gd name="connsiteY0" fmla="*/ 1118055 h 1472055"/>
              <a:gd name="connsiteX1" fmla="*/ 59856 w 3363033"/>
              <a:gd name="connsiteY1" fmla="*/ 930659 h 1472055"/>
              <a:gd name="connsiteX2" fmla="*/ 1555422 w 3363033"/>
              <a:gd name="connsiteY2" fmla="*/ 2072 h 1472055"/>
              <a:gd name="connsiteX3" fmla="*/ 3177726 w 3363033"/>
              <a:gd name="connsiteY3" fmla="*/ 400137 h 1472055"/>
              <a:gd name="connsiteX4" fmla="*/ 1884923 w 3363033"/>
              <a:gd name="connsiteY4" fmla="*/ 1466651 h 1472055"/>
              <a:gd name="connsiteX5" fmla="*/ 344507 w 3363033"/>
              <a:gd name="connsiteY5" fmla="*/ 1182393 h 1472055"/>
              <a:gd name="connsiteX6" fmla="*/ -81823 w 3363033"/>
              <a:gd name="connsiteY6" fmla="*/ 1118055 h 147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3033" h="1472055" fill="none" extrusionOk="0">
                <a:moveTo>
                  <a:pt x="-81823" y="1118055"/>
                </a:moveTo>
                <a:cubicBezTo>
                  <a:pt x="-20473" y="1031511"/>
                  <a:pt x="45256" y="995165"/>
                  <a:pt x="59856" y="930659"/>
                </a:cubicBezTo>
                <a:cubicBezTo>
                  <a:pt x="-207925" y="566729"/>
                  <a:pt x="456837" y="34290"/>
                  <a:pt x="1555422" y="2072"/>
                </a:cubicBezTo>
                <a:cubicBezTo>
                  <a:pt x="2271349" y="-133866"/>
                  <a:pt x="2900252" y="233582"/>
                  <a:pt x="3177726" y="400137"/>
                </a:cubicBezTo>
                <a:cubicBezTo>
                  <a:pt x="3848972" y="719862"/>
                  <a:pt x="3078973" y="1383456"/>
                  <a:pt x="1884923" y="1466651"/>
                </a:cubicBezTo>
                <a:cubicBezTo>
                  <a:pt x="1267434" y="1491808"/>
                  <a:pt x="716851" y="1377074"/>
                  <a:pt x="344507" y="1182393"/>
                </a:cubicBezTo>
                <a:cubicBezTo>
                  <a:pt x="246618" y="1212335"/>
                  <a:pt x="127685" y="1118946"/>
                  <a:pt x="-81823" y="1118055"/>
                </a:cubicBezTo>
                <a:close/>
              </a:path>
              <a:path w="3363033" h="1472055" stroke="0" extrusionOk="0">
                <a:moveTo>
                  <a:pt x="-81823" y="1118055"/>
                </a:moveTo>
                <a:cubicBezTo>
                  <a:pt x="-22379" y="1025444"/>
                  <a:pt x="14203" y="1028128"/>
                  <a:pt x="59856" y="930659"/>
                </a:cubicBezTo>
                <a:cubicBezTo>
                  <a:pt x="-8112" y="526020"/>
                  <a:pt x="476422" y="-66896"/>
                  <a:pt x="1555422" y="2072"/>
                </a:cubicBezTo>
                <a:cubicBezTo>
                  <a:pt x="2191842" y="-49056"/>
                  <a:pt x="2817043" y="243487"/>
                  <a:pt x="3177726" y="400137"/>
                </a:cubicBezTo>
                <a:cubicBezTo>
                  <a:pt x="3713003" y="972520"/>
                  <a:pt x="3023245" y="1331430"/>
                  <a:pt x="1884923" y="1466651"/>
                </a:cubicBezTo>
                <a:cubicBezTo>
                  <a:pt x="1307580" y="1442801"/>
                  <a:pt x="611842" y="1328082"/>
                  <a:pt x="344507" y="1182393"/>
                </a:cubicBezTo>
                <a:cubicBezTo>
                  <a:pt x="222619" y="1165746"/>
                  <a:pt x="38550" y="1109686"/>
                  <a:pt x="-81823" y="1118055"/>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52433"/>
                      <a:gd name="adj2" fmla="val 25952"/>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600" dirty="0">
                <a:solidFill>
                  <a:schemeClr val="tx1"/>
                </a:solidFill>
                <a:effectLst/>
                <a:latin typeface="+mj-lt"/>
                <a:ea typeface="Times New Roman" panose="02020603050405020304" pitchFamily="18" charset="0"/>
              </a:rPr>
              <a:t>called </a:t>
            </a:r>
            <a:r>
              <a:rPr lang="en-GB" sz="1600" b="1" dirty="0">
                <a:solidFill>
                  <a:schemeClr val="tx1"/>
                </a:solidFill>
                <a:effectLst/>
                <a:latin typeface="+mj-lt"/>
                <a:ea typeface="Times New Roman" panose="02020603050405020304" pitchFamily="18" charset="0"/>
              </a:rPr>
              <a:t>a traitor </a:t>
            </a:r>
            <a:r>
              <a:rPr lang="en-GB" sz="1600" dirty="0">
                <a:solidFill>
                  <a:schemeClr val="tx1"/>
                </a:solidFill>
                <a:effectLst/>
                <a:latin typeface="+mj-lt"/>
                <a:ea typeface="Times New Roman" panose="02020603050405020304" pitchFamily="18" charset="0"/>
              </a:rPr>
              <a:t>because some people </a:t>
            </a:r>
            <a:r>
              <a:rPr lang="en-GB" sz="1600" b="1" dirty="0">
                <a:solidFill>
                  <a:schemeClr val="tx1"/>
                </a:solidFill>
                <a:effectLst/>
                <a:latin typeface="+mj-lt"/>
                <a:ea typeface="Times New Roman" panose="02020603050405020304" pitchFamily="18" charset="0"/>
              </a:rPr>
              <a:t>found it really hard </a:t>
            </a:r>
            <a:r>
              <a:rPr lang="en-GB" sz="1600" dirty="0">
                <a:solidFill>
                  <a:schemeClr val="tx1"/>
                </a:solidFill>
                <a:effectLst/>
                <a:latin typeface="+mj-lt"/>
                <a:ea typeface="Times New Roman" panose="02020603050405020304" pitchFamily="18" charset="0"/>
              </a:rPr>
              <a:t>to see someone who is </a:t>
            </a:r>
            <a:r>
              <a:rPr lang="en-GB" sz="1600" b="1" dirty="0">
                <a:solidFill>
                  <a:schemeClr val="tx1"/>
                </a:solidFill>
                <a:effectLst/>
                <a:latin typeface="+mj-lt"/>
                <a:ea typeface="Times New Roman" panose="02020603050405020304" pitchFamily="18" charset="0"/>
              </a:rPr>
              <a:t>non-white wearing a police uniform</a:t>
            </a:r>
            <a:endParaRPr lang="en-GB" sz="1600" b="1" dirty="0">
              <a:solidFill>
                <a:schemeClr val="tx1"/>
              </a:solidFill>
              <a:latin typeface="+mj-lt"/>
            </a:endParaRPr>
          </a:p>
        </p:txBody>
      </p:sp>
      <p:sp>
        <p:nvSpPr>
          <p:cNvPr id="38" name="Speech Bubble: Oval 37">
            <a:extLst>
              <a:ext uri="{FF2B5EF4-FFF2-40B4-BE49-F238E27FC236}">
                <a16:creationId xmlns:a16="http://schemas.microsoft.com/office/drawing/2014/main" id="{58FC5A4A-CCFE-BA30-D761-F64539A1B14D}"/>
              </a:ext>
            </a:extLst>
          </p:cNvPr>
          <p:cNvSpPr/>
          <p:nvPr/>
        </p:nvSpPr>
        <p:spPr>
          <a:xfrm>
            <a:off x="8256998" y="1059771"/>
            <a:ext cx="3554002" cy="1501129"/>
          </a:xfrm>
          <a:custGeom>
            <a:avLst/>
            <a:gdLst>
              <a:gd name="connsiteX0" fmla="*/ 120943 w 3554002"/>
              <a:gd name="connsiteY0" fmla="*/ 1385227 h 1501129"/>
              <a:gd name="connsiteX1" fmla="*/ 257315 w 3554002"/>
              <a:gd name="connsiteY1" fmla="*/ 1139584 h 1501129"/>
              <a:gd name="connsiteX2" fmla="*/ 1533485 w 3554002"/>
              <a:gd name="connsiteY2" fmla="*/ 7080 h 1501129"/>
              <a:gd name="connsiteX3" fmla="*/ 3063826 w 3554002"/>
              <a:gd name="connsiteY3" fmla="*/ 232947 h 1501129"/>
              <a:gd name="connsiteX4" fmla="*/ 2130817 w 3554002"/>
              <a:gd name="connsiteY4" fmla="*/ 1486101 h 1501129"/>
              <a:gd name="connsiteX5" fmla="*/ 712995 w 3554002"/>
              <a:gd name="connsiteY5" fmla="*/ 1351710 h 1501129"/>
              <a:gd name="connsiteX6" fmla="*/ 120943 w 3554002"/>
              <a:gd name="connsiteY6" fmla="*/ 1385227 h 1501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54002" h="1501129" fill="none" extrusionOk="0">
                <a:moveTo>
                  <a:pt x="120943" y="1385227"/>
                </a:moveTo>
                <a:cubicBezTo>
                  <a:pt x="171153" y="1288113"/>
                  <a:pt x="226769" y="1239880"/>
                  <a:pt x="257315" y="1139584"/>
                </a:cubicBezTo>
                <a:cubicBezTo>
                  <a:pt x="-393912" y="754075"/>
                  <a:pt x="217780" y="78167"/>
                  <a:pt x="1533485" y="7080"/>
                </a:cubicBezTo>
                <a:cubicBezTo>
                  <a:pt x="2140334" y="-136828"/>
                  <a:pt x="2678397" y="85779"/>
                  <a:pt x="3063826" y="232947"/>
                </a:cubicBezTo>
                <a:cubicBezTo>
                  <a:pt x="4068430" y="619815"/>
                  <a:pt x="3721938" y="1225556"/>
                  <a:pt x="2130817" y="1486101"/>
                </a:cubicBezTo>
                <a:cubicBezTo>
                  <a:pt x="1541023" y="1504789"/>
                  <a:pt x="1139049" y="1454494"/>
                  <a:pt x="712995" y="1351710"/>
                </a:cubicBezTo>
                <a:cubicBezTo>
                  <a:pt x="562983" y="1381687"/>
                  <a:pt x="335873" y="1352190"/>
                  <a:pt x="120943" y="1385227"/>
                </a:cubicBezTo>
                <a:close/>
              </a:path>
              <a:path w="3554002" h="1501129" stroke="0" extrusionOk="0">
                <a:moveTo>
                  <a:pt x="120943" y="1385227"/>
                </a:moveTo>
                <a:cubicBezTo>
                  <a:pt x="153300" y="1311201"/>
                  <a:pt x="202946" y="1264873"/>
                  <a:pt x="257315" y="1139584"/>
                </a:cubicBezTo>
                <a:cubicBezTo>
                  <a:pt x="-265196" y="705716"/>
                  <a:pt x="221406" y="-118297"/>
                  <a:pt x="1533485" y="7080"/>
                </a:cubicBezTo>
                <a:cubicBezTo>
                  <a:pt x="2047694" y="-65747"/>
                  <a:pt x="2658231" y="81102"/>
                  <a:pt x="3063826" y="232947"/>
                </a:cubicBezTo>
                <a:cubicBezTo>
                  <a:pt x="4028902" y="775096"/>
                  <a:pt x="3433518" y="1154106"/>
                  <a:pt x="2130817" y="1486101"/>
                </a:cubicBezTo>
                <a:cubicBezTo>
                  <a:pt x="1648370" y="1477231"/>
                  <a:pt x="1053877" y="1437328"/>
                  <a:pt x="712995" y="1351710"/>
                </a:cubicBezTo>
                <a:cubicBezTo>
                  <a:pt x="519524" y="1391462"/>
                  <a:pt x="356583" y="1310235"/>
                  <a:pt x="120943" y="138522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46597"/>
                      <a:gd name="adj2" fmla="val 42279"/>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being called a </a:t>
            </a:r>
            <a:r>
              <a:rPr lang="en-GB" sz="1600" b="1" dirty="0">
                <a:solidFill>
                  <a:schemeClr val="tx1"/>
                </a:solidFill>
                <a:effectLst/>
                <a:latin typeface="+mj-lt"/>
                <a:ea typeface="Times New Roman" panose="02020603050405020304" pitchFamily="18" charset="0"/>
              </a:rPr>
              <a:t>coconut,</a:t>
            </a:r>
            <a:r>
              <a:rPr lang="en-GB" sz="1600" dirty="0">
                <a:solidFill>
                  <a:schemeClr val="tx1"/>
                </a:solidFill>
                <a:effectLst/>
                <a:latin typeface="+mj-lt"/>
                <a:ea typeface="Times New Roman" panose="02020603050405020304" pitchFamily="18" charset="0"/>
              </a:rPr>
              <a:t> from members of the community, </a:t>
            </a:r>
            <a:r>
              <a:rPr lang="en-GB" sz="1600" b="1" dirty="0">
                <a:solidFill>
                  <a:schemeClr val="tx1"/>
                </a:solidFill>
                <a:effectLst/>
                <a:latin typeface="+mj-lt"/>
                <a:ea typeface="Times New Roman" panose="02020603050405020304" pitchFamily="18" charset="0"/>
              </a:rPr>
              <a:t>black on the outside, white on the inside</a:t>
            </a:r>
            <a:endParaRPr lang="en-GB" sz="1600" b="1" dirty="0">
              <a:solidFill>
                <a:schemeClr val="tx1"/>
              </a:solidFill>
              <a:latin typeface="+mj-lt"/>
            </a:endParaRPr>
          </a:p>
        </p:txBody>
      </p:sp>
      <p:sp>
        <p:nvSpPr>
          <p:cNvPr id="39" name="Speech Bubble: Oval 38">
            <a:extLst>
              <a:ext uri="{FF2B5EF4-FFF2-40B4-BE49-F238E27FC236}">
                <a16:creationId xmlns:a16="http://schemas.microsoft.com/office/drawing/2014/main" id="{4FFA9B9D-1A04-E364-0EAD-E7EEEB491E63}"/>
              </a:ext>
            </a:extLst>
          </p:cNvPr>
          <p:cNvSpPr/>
          <p:nvPr/>
        </p:nvSpPr>
        <p:spPr>
          <a:xfrm>
            <a:off x="7647758" y="4420476"/>
            <a:ext cx="4409740" cy="1472055"/>
          </a:xfrm>
          <a:custGeom>
            <a:avLst/>
            <a:gdLst>
              <a:gd name="connsiteX0" fmla="*/ 336287 w 4409740"/>
              <a:gd name="connsiteY0" fmla="*/ -293955 h 1472055"/>
              <a:gd name="connsiteX1" fmla="*/ 912063 w 4409740"/>
              <a:gd name="connsiteY1" fmla="*/ -117559 h 1472055"/>
              <a:gd name="connsiteX2" fmla="*/ 1443548 w 4409740"/>
              <a:gd name="connsiteY2" fmla="*/ 45269 h 1472055"/>
              <a:gd name="connsiteX3" fmla="*/ 2737554 w 4409740"/>
              <a:gd name="connsiteY3" fmla="*/ 21803 h 1472055"/>
              <a:gd name="connsiteX4" fmla="*/ 3268745 w 4409740"/>
              <a:gd name="connsiteY4" fmla="*/ 1380707 h 1472055"/>
              <a:gd name="connsiteX5" fmla="*/ 1854929 w 4409740"/>
              <a:gd name="connsiteY5" fmla="*/ 1462726 h 1472055"/>
              <a:gd name="connsiteX6" fmla="*/ 723826 w 4409740"/>
              <a:gd name="connsiteY6" fmla="*/ 190771 h 1472055"/>
              <a:gd name="connsiteX7" fmla="*/ 533932 w 4409740"/>
              <a:gd name="connsiteY7" fmla="*/ -46745 h 1472055"/>
              <a:gd name="connsiteX8" fmla="*/ 336287 w 4409740"/>
              <a:gd name="connsiteY8" fmla="*/ -293955 h 147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09740" h="1472055" fill="none" extrusionOk="0">
                <a:moveTo>
                  <a:pt x="336287" y="-293955"/>
                </a:moveTo>
                <a:cubicBezTo>
                  <a:pt x="589031" y="-260560"/>
                  <a:pt x="719739" y="-116984"/>
                  <a:pt x="912063" y="-117559"/>
                </a:cubicBezTo>
                <a:cubicBezTo>
                  <a:pt x="1104387" y="-118133"/>
                  <a:pt x="1245264" y="19294"/>
                  <a:pt x="1443548" y="45269"/>
                </a:cubicBezTo>
                <a:cubicBezTo>
                  <a:pt x="1903089" y="63647"/>
                  <a:pt x="2388642" y="83838"/>
                  <a:pt x="2737554" y="21803"/>
                </a:cubicBezTo>
                <a:cubicBezTo>
                  <a:pt x="4756197" y="119414"/>
                  <a:pt x="5073797" y="827169"/>
                  <a:pt x="3268745" y="1380707"/>
                </a:cubicBezTo>
                <a:cubicBezTo>
                  <a:pt x="2791586" y="1467540"/>
                  <a:pt x="2270740" y="1440704"/>
                  <a:pt x="1854929" y="1462726"/>
                </a:cubicBezTo>
                <a:cubicBezTo>
                  <a:pt x="-95944" y="1355867"/>
                  <a:pt x="-726238" y="441581"/>
                  <a:pt x="723826" y="190771"/>
                </a:cubicBezTo>
                <a:cubicBezTo>
                  <a:pt x="618787" y="88485"/>
                  <a:pt x="614294" y="1119"/>
                  <a:pt x="533932" y="-46745"/>
                </a:cubicBezTo>
                <a:cubicBezTo>
                  <a:pt x="453570" y="-94609"/>
                  <a:pt x="398532" y="-218336"/>
                  <a:pt x="336287" y="-293955"/>
                </a:cubicBezTo>
                <a:close/>
              </a:path>
              <a:path w="4409740" h="1472055" stroke="0" extrusionOk="0">
                <a:moveTo>
                  <a:pt x="336287" y="-293955"/>
                </a:moveTo>
                <a:cubicBezTo>
                  <a:pt x="550212" y="-292814"/>
                  <a:pt x="676259" y="-142539"/>
                  <a:pt x="878845" y="-127735"/>
                </a:cubicBezTo>
                <a:cubicBezTo>
                  <a:pt x="1081431" y="-112931"/>
                  <a:pt x="1180237" y="19530"/>
                  <a:pt x="1443548" y="45269"/>
                </a:cubicBezTo>
                <a:cubicBezTo>
                  <a:pt x="1843978" y="8149"/>
                  <a:pt x="2296462" y="55013"/>
                  <a:pt x="2737554" y="21803"/>
                </a:cubicBezTo>
                <a:cubicBezTo>
                  <a:pt x="4494066" y="80114"/>
                  <a:pt x="5143677" y="1114599"/>
                  <a:pt x="3268745" y="1380707"/>
                </a:cubicBezTo>
                <a:cubicBezTo>
                  <a:pt x="2946148" y="1472732"/>
                  <a:pt x="2399553" y="1367071"/>
                  <a:pt x="1854929" y="1462726"/>
                </a:cubicBezTo>
                <a:cubicBezTo>
                  <a:pt x="-125332" y="1341068"/>
                  <a:pt x="-742602" y="696415"/>
                  <a:pt x="723826" y="190771"/>
                </a:cubicBezTo>
                <a:cubicBezTo>
                  <a:pt x="664617" y="146490"/>
                  <a:pt x="597858" y="29231"/>
                  <a:pt x="537807" y="-41897"/>
                </a:cubicBezTo>
                <a:cubicBezTo>
                  <a:pt x="477756" y="-113025"/>
                  <a:pt x="422712" y="-201717"/>
                  <a:pt x="336287" y="-293955"/>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42374"/>
                      <a:gd name="adj2" fmla="val -69969"/>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600" b="1" dirty="0">
                <a:solidFill>
                  <a:schemeClr val="tx1"/>
                </a:solidFill>
                <a:effectLst/>
                <a:latin typeface="+mj-lt"/>
                <a:ea typeface="Times New Roman" panose="02020603050405020304" pitchFamily="18" charset="0"/>
              </a:rPr>
              <a:t>Brexit</a:t>
            </a:r>
            <a:r>
              <a:rPr lang="en-GB" sz="1600" dirty="0">
                <a:solidFill>
                  <a:schemeClr val="tx1"/>
                </a:solidFill>
                <a:effectLst/>
                <a:latin typeface="+mj-lt"/>
                <a:ea typeface="Times New Roman" panose="02020603050405020304" pitchFamily="18" charset="0"/>
              </a:rPr>
              <a:t> brought out a lot of, “closet racists”. It gave people </a:t>
            </a:r>
            <a:r>
              <a:rPr lang="en-GB" sz="1600" b="1" dirty="0">
                <a:solidFill>
                  <a:schemeClr val="tx1"/>
                </a:solidFill>
                <a:effectLst/>
                <a:latin typeface="+mj-lt"/>
                <a:ea typeface="Times New Roman" panose="02020603050405020304" pitchFamily="18" charset="0"/>
              </a:rPr>
              <a:t>carte blanche </a:t>
            </a:r>
            <a:r>
              <a:rPr lang="en-GB" sz="1600" dirty="0">
                <a:solidFill>
                  <a:schemeClr val="tx1"/>
                </a:solidFill>
                <a:effectLst/>
                <a:latin typeface="+mj-lt"/>
                <a:ea typeface="Times New Roman" panose="02020603050405020304" pitchFamily="18" charset="0"/>
              </a:rPr>
              <a:t>to </a:t>
            </a:r>
            <a:r>
              <a:rPr lang="en-GB" sz="1600" b="1" dirty="0">
                <a:solidFill>
                  <a:schemeClr val="tx1"/>
                </a:solidFill>
                <a:effectLst/>
                <a:latin typeface="+mj-lt"/>
                <a:ea typeface="Times New Roman" panose="02020603050405020304" pitchFamily="18" charset="0"/>
              </a:rPr>
              <a:t>speak derogatory </a:t>
            </a:r>
            <a:r>
              <a:rPr lang="en-GB" sz="1600" dirty="0">
                <a:solidFill>
                  <a:schemeClr val="tx1"/>
                </a:solidFill>
                <a:effectLst/>
                <a:latin typeface="+mj-lt"/>
                <a:ea typeface="Times New Roman" panose="02020603050405020304" pitchFamily="18" charset="0"/>
              </a:rPr>
              <a:t>about </a:t>
            </a:r>
            <a:r>
              <a:rPr lang="en-GB" sz="1600" b="1" dirty="0">
                <a:solidFill>
                  <a:schemeClr val="tx1"/>
                </a:solidFill>
                <a:effectLst/>
                <a:latin typeface="+mj-lt"/>
                <a:ea typeface="Times New Roman" panose="02020603050405020304" pitchFamily="18" charset="0"/>
              </a:rPr>
              <a:t>immigrants</a:t>
            </a:r>
            <a:r>
              <a:rPr lang="en-GB" sz="1600" dirty="0">
                <a:solidFill>
                  <a:schemeClr val="tx1"/>
                </a:solidFill>
                <a:effectLst/>
                <a:latin typeface="+mj-lt"/>
                <a:ea typeface="Times New Roman" panose="02020603050405020304" pitchFamily="18" charset="0"/>
              </a:rPr>
              <a:t>, about </a:t>
            </a:r>
            <a:r>
              <a:rPr lang="en-GB" sz="1600" b="1" dirty="0">
                <a:solidFill>
                  <a:schemeClr val="tx1"/>
                </a:solidFill>
                <a:effectLst/>
                <a:latin typeface="+mj-lt"/>
                <a:ea typeface="Times New Roman" panose="02020603050405020304" pitchFamily="18" charset="0"/>
              </a:rPr>
              <a:t>different communities</a:t>
            </a:r>
            <a:endParaRPr lang="en-GB" sz="1600" b="1" dirty="0">
              <a:solidFill>
                <a:schemeClr val="tx1"/>
              </a:solidFill>
              <a:latin typeface="+mj-lt"/>
            </a:endParaRPr>
          </a:p>
        </p:txBody>
      </p:sp>
      <p:sp>
        <p:nvSpPr>
          <p:cNvPr id="40" name="Speech Bubble: Oval 39">
            <a:extLst>
              <a:ext uri="{FF2B5EF4-FFF2-40B4-BE49-F238E27FC236}">
                <a16:creationId xmlns:a16="http://schemas.microsoft.com/office/drawing/2014/main" id="{7083441F-F69E-A6E8-B091-E73B2476186E}"/>
              </a:ext>
            </a:extLst>
          </p:cNvPr>
          <p:cNvSpPr/>
          <p:nvPr/>
        </p:nvSpPr>
        <p:spPr>
          <a:xfrm>
            <a:off x="334977" y="2613381"/>
            <a:ext cx="3428374" cy="1240188"/>
          </a:xfrm>
          <a:custGeom>
            <a:avLst/>
            <a:gdLst>
              <a:gd name="connsiteX0" fmla="*/ 3632088 w 3428374"/>
              <a:gd name="connsiteY0" fmla="*/ 900984 h 1240188"/>
              <a:gd name="connsiteX1" fmla="*/ 3151151 w 3428374"/>
              <a:gd name="connsiteY1" fmla="*/ 958197 h 1240188"/>
              <a:gd name="connsiteX2" fmla="*/ 1594623 w 3428374"/>
              <a:gd name="connsiteY2" fmla="*/ 1238678 h 1240188"/>
              <a:gd name="connsiteX3" fmla="*/ 133736 w 3428374"/>
              <a:gd name="connsiteY3" fmla="*/ 379975 h 1240188"/>
              <a:gd name="connsiteX4" fmla="*/ 1783010 w 3428374"/>
              <a:gd name="connsiteY4" fmla="*/ 501 h 1240188"/>
              <a:gd name="connsiteX5" fmla="*/ 3396643 w 3428374"/>
              <a:gd name="connsiteY5" fmla="*/ 738854 h 1240188"/>
              <a:gd name="connsiteX6" fmla="*/ 3632088 w 3428374"/>
              <a:gd name="connsiteY6" fmla="*/ 900984 h 1240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8374" h="1240188" fill="none" extrusionOk="0">
                <a:moveTo>
                  <a:pt x="3632088" y="900984"/>
                </a:moveTo>
                <a:cubicBezTo>
                  <a:pt x="3531573" y="913788"/>
                  <a:pt x="3264678" y="906610"/>
                  <a:pt x="3151151" y="958197"/>
                </a:cubicBezTo>
                <a:cubicBezTo>
                  <a:pt x="2829239" y="1268794"/>
                  <a:pt x="2150394" y="1250649"/>
                  <a:pt x="1594623" y="1238678"/>
                </a:cubicBezTo>
                <a:cubicBezTo>
                  <a:pt x="431057" y="1187149"/>
                  <a:pt x="-309340" y="807985"/>
                  <a:pt x="133736" y="379975"/>
                </a:cubicBezTo>
                <a:cubicBezTo>
                  <a:pt x="432917" y="119481"/>
                  <a:pt x="1233738" y="-116617"/>
                  <a:pt x="1783010" y="501"/>
                </a:cubicBezTo>
                <a:cubicBezTo>
                  <a:pt x="2770860" y="-63"/>
                  <a:pt x="3606381" y="355261"/>
                  <a:pt x="3396643" y="738854"/>
                </a:cubicBezTo>
                <a:cubicBezTo>
                  <a:pt x="3460740" y="748606"/>
                  <a:pt x="3505338" y="840071"/>
                  <a:pt x="3632088" y="900984"/>
                </a:cubicBezTo>
                <a:close/>
              </a:path>
              <a:path w="3428374" h="1240188" stroke="0" extrusionOk="0">
                <a:moveTo>
                  <a:pt x="3632088" y="900984"/>
                </a:moveTo>
                <a:cubicBezTo>
                  <a:pt x="3478243" y="955948"/>
                  <a:pt x="3389789" y="921845"/>
                  <a:pt x="3151151" y="958197"/>
                </a:cubicBezTo>
                <a:cubicBezTo>
                  <a:pt x="2918407" y="1168140"/>
                  <a:pt x="2196617" y="1172211"/>
                  <a:pt x="1594623" y="1238678"/>
                </a:cubicBezTo>
                <a:cubicBezTo>
                  <a:pt x="409729" y="1198897"/>
                  <a:pt x="-363876" y="859601"/>
                  <a:pt x="133736" y="379975"/>
                </a:cubicBezTo>
                <a:cubicBezTo>
                  <a:pt x="412835" y="304589"/>
                  <a:pt x="1048370" y="-73822"/>
                  <a:pt x="1783010" y="501"/>
                </a:cubicBezTo>
                <a:cubicBezTo>
                  <a:pt x="2854780" y="-65973"/>
                  <a:pt x="3518571" y="313893"/>
                  <a:pt x="3396643" y="738854"/>
                </a:cubicBezTo>
                <a:cubicBezTo>
                  <a:pt x="3456857" y="774112"/>
                  <a:pt x="3539966" y="866590"/>
                  <a:pt x="3632088" y="900984"/>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55942"/>
                      <a:gd name="adj2" fmla="val 22649"/>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My </a:t>
            </a:r>
            <a:r>
              <a:rPr lang="en-GB" sz="1600" b="1" dirty="0">
                <a:solidFill>
                  <a:schemeClr val="tx1"/>
                </a:solidFill>
                <a:effectLst/>
                <a:latin typeface="+mj-lt"/>
                <a:ea typeface="Times New Roman" panose="02020603050405020304" pitchFamily="18" charset="0"/>
              </a:rPr>
              <a:t>brother</a:t>
            </a:r>
            <a:r>
              <a:rPr lang="en-GB" sz="1600" dirty="0">
                <a:solidFill>
                  <a:schemeClr val="tx1"/>
                </a:solidFill>
                <a:effectLst/>
                <a:latin typeface="+mj-lt"/>
                <a:ea typeface="Times New Roman" panose="02020603050405020304" pitchFamily="18" charset="0"/>
              </a:rPr>
              <a:t> was regularly </a:t>
            </a:r>
            <a:r>
              <a:rPr lang="en-GB" sz="1600" b="1" dirty="0">
                <a:solidFill>
                  <a:schemeClr val="tx1"/>
                </a:solidFill>
                <a:effectLst/>
                <a:latin typeface="+mj-lt"/>
                <a:ea typeface="Times New Roman" panose="02020603050405020304" pitchFamily="18" charset="0"/>
              </a:rPr>
              <a:t>chased home </a:t>
            </a:r>
            <a:r>
              <a:rPr lang="en-GB" sz="1600" dirty="0">
                <a:solidFill>
                  <a:schemeClr val="tx1"/>
                </a:solidFill>
                <a:effectLst/>
                <a:latin typeface="+mj-lt"/>
                <a:ea typeface="Times New Roman" panose="02020603050405020304" pitchFamily="18" charset="0"/>
              </a:rPr>
              <a:t>by skinheads, </a:t>
            </a:r>
            <a:r>
              <a:rPr lang="en-GB" sz="1600" b="1" dirty="0">
                <a:solidFill>
                  <a:schemeClr val="tx1"/>
                </a:solidFill>
                <a:effectLst/>
                <a:latin typeface="+mj-lt"/>
                <a:ea typeface="Times New Roman" panose="02020603050405020304" pitchFamily="18" charset="0"/>
              </a:rPr>
              <a:t>called names </a:t>
            </a:r>
            <a:r>
              <a:rPr lang="en-GB" sz="1600" dirty="0">
                <a:solidFill>
                  <a:schemeClr val="tx1"/>
                </a:solidFill>
                <a:effectLst/>
                <a:latin typeface="+mj-lt"/>
                <a:ea typeface="Times New Roman" panose="02020603050405020304" pitchFamily="18" charset="0"/>
              </a:rPr>
              <a:t>in the street, </a:t>
            </a:r>
            <a:r>
              <a:rPr lang="en-GB" sz="1600" b="1" dirty="0">
                <a:solidFill>
                  <a:schemeClr val="tx1"/>
                </a:solidFill>
                <a:effectLst/>
                <a:latin typeface="+mj-lt"/>
                <a:ea typeface="Times New Roman" panose="02020603050405020304" pitchFamily="18" charset="0"/>
              </a:rPr>
              <a:t>Spat at</a:t>
            </a:r>
            <a:r>
              <a:rPr lang="en-GB" sz="1600" dirty="0">
                <a:solidFill>
                  <a:schemeClr val="tx1"/>
                </a:solidFill>
                <a:effectLst/>
                <a:latin typeface="+mj-lt"/>
                <a:ea typeface="Times New Roman" panose="02020603050405020304" pitchFamily="18" charset="0"/>
              </a:rPr>
              <a:t>,</a:t>
            </a:r>
            <a:endParaRPr lang="en-GB" sz="1600" dirty="0">
              <a:solidFill>
                <a:schemeClr val="tx1"/>
              </a:solidFill>
              <a:latin typeface="+mj-lt"/>
            </a:endParaRPr>
          </a:p>
        </p:txBody>
      </p:sp>
      <p:sp>
        <p:nvSpPr>
          <p:cNvPr id="45" name="Speech Bubble: Oval 44">
            <a:extLst>
              <a:ext uri="{FF2B5EF4-FFF2-40B4-BE49-F238E27FC236}">
                <a16:creationId xmlns:a16="http://schemas.microsoft.com/office/drawing/2014/main" id="{801DB053-61D2-A58D-D354-83F05D2801E2}"/>
              </a:ext>
            </a:extLst>
          </p:cNvPr>
          <p:cNvSpPr/>
          <p:nvPr/>
        </p:nvSpPr>
        <p:spPr>
          <a:xfrm>
            <a:off x="3962401" y="2556231"/>
            <a:ext cx="4533900" cy="1501129"/>
          </a:xfrm>
          <a:custGeom>
            <a:avLst/>
            <a:gdLst>
              <a:gd name="connsiteX0" fmla="*/ 1175867 w 4533900"/>
              <a:gd name="connsiteY0" fmla="*/ 1580809 h 1501129"/>
              <a:gd name="connsiteX1" fmla="*/ 982470 w 4533900"/>
              <a:gd name="connsiteY1" fmla="*/ 1369018 h 1501129"/>
              <a:gd name="connsiteX2" fmla="*/ 1784778 w 4533900"/>
              <a:gd name="connsiteY2" fmla="*/ 17173 h 1501129"/>
              <a:gd name="connsiteX3" fmla="*/ 3075413 w 4533900"/>
              <a:gd name="connsiteY3" fmla="*/ 49352 h 1501129"/>
              <a:gd name="connsiteX4" fmla="*/ 3062713 w 4533900"/>
              <a:gd name="connsiteY4" fmla="*/ 1453367 h 1501129"/>
              <a:gd name="connsiteX5" fmla="*/ 1775741 w 4533900"/>
              <a:gd name="connsiteY5" fmla="*/ 1483297 h 1501129"/>
              <a:gd name="connsiteX6" fmla="*/ 1463807 w 4533900"/>
              <a:gd name="connsiteY6" fmla="*/ 1534003 h 1501129"/>
              <a:gd name="connsiteX7" fmla="*/ 1175867 w 4533900"/>
              <a:gd name="connsiteY7" fmla="*/ 1580809 h 1501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3900" h="1501129" fill="none" extrusionOk="0">
                <a:moveTo>
                  <a:pt x="1175867" y="1580809"/>
                </a:moveTo>
                <a:cubicBezTo>
                  <a:pt x="1078122" y="1501343"/>
                  <a:pt x="1081193" y="1450734"/>
                  <a:pt x="982470" y="1369018"/>
                </a:cubicBezTo>
                <a:cubicBezTo>
                  <a:pt x="-505481" y="1117671"/>
                  <a:pt x="-41080" y="327126"/>
                  <a:pt x="1784778" y="17173"/>
                </a:cubicBezTo>
                <a:cubicBezTo>
                  <a:pt x="2217099" y="4847"/>
                  <a:pt x="2674780" y="14259"/>
                  <a:pt x="3075413" y="49352"/>
                </a:cubicBezTo>
                <a:cubicBezTo>
                  <a:pt x="5136469" y="430866"/>
                  <a:pt x="5218403" y="1035235"/>
                  <a:pt x="3062713" y="1453367"/>
                </a:cubicBezTo>
                <a:cubicBezTo>
                  <a:pt x="2675186" y="1393141"/>
                  <a:pt x="2128389" y="1527288"/>
                  <a:pt x="1775741" y="1483297"/>
                </a:cubicBezTo>
                <a:cubicBezTo>
                  <a:pt x="1652268" y="1505860"/>
                  <a:pt x="1525751" y="1495552"/>
                  <a:pt x="1463807" y="1534003"/>
                </a:cubicBezTo>
                <a:cubicBezTo>
                  <a:pt x="1401863" y="1572454"/>
                  <a:pt x="1291885" y="1544392"/>
                  <a:pt x="1175867" y="1580809"/>
                </a:cubicBezTo>
                <a:close/>
              </a:path>
              <a:path w="4533900" h="1501129" stroke="0" extrusionOk="0">
                <a:moveTo>
                  <a:pt x="1175867" y="1580809"/>
                </a:moveTo>
                <a:cubicBezTo>
                  <a:pt x="1095889" y="1520779"/>
                  <a:pt x="1061186" y="1421462"/>
                  <a:pt x="982470" y="1369018"/>
                </a:cubicBezTo>
                <a:cubicBezTo>
                  <a:pt x="-471567" y="1032543"/>
                  <a:pt x="-186257" y="24529"/>
                  <a:pt x="1784778" y="17173"/>
                </a:cubicBezTo>
                <a:cubicBezTo>
                  <a:pt x="2172936" y="-46072"/>
                  <a:pt x="2624447" y="78071"/>
                  <a:pt x="3075413" y="49352"/>
                </a:cubicBezTo>
                <a:cubicBezTo>
                  <a:pt x="5029431" y="540598"/>
                  <a:pt x="4949335" y="989415"/>
                  <a:pt x="3062713" y="1453367"/>
                </a:cubicBezTo>
                <a:cubicBezTo>
                  <a:pt x="2683601" y="1385731"/>
                  <a:pt x="2113481" y="1455165"/>
                  <a:pt x="1775741" y="1483297"/>
                </a:cubicBezTo>
                <a:cubicBezTo>
                  <a:pt x="1676128" y="1531012"/>
                  <a:pt x="1568948" y="1478970"/>
                  <a:pt x="1463807" y="1534003"/>
                </a:cubicBezTo>
                <a:cubicBezTo>
                  <a:pt x="1358666" y="1589036"/>
                  <a:pt x="1240259" y="1566080"/>
                  <a:pt x="1175867" y="1580809"/>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24065"/>
                      <a:gd name="adj2" fmla="val 5530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600" dirty="0">
                <a:solidFill>
                  <a:schemeClr val="tx1"/>
                </a:solidFill>
                <a:effectLst/>
                <a:latin typeface="+mj-lt"/>
                <a:ea typeface="Times New Roman" panose="02020603050405020304" pitchFamily="18" charset="0"/>
              </a:rPr>
              <a:t>talking about </a:t>
            </a:r>
            <a:r>
              <a:rPr lang="en-GB" sz="1600" b="1" dirty="0">
                <a:solidFill>
                  <a:schemeClr val="tx1"/>
                </a:solidFill>
                <a:effectLst/>
                <a:latin typeface="+mj-lt"/>
                <a:ea typeface="Times New Roman" panose="02020603050405020304" pitchFamily="18" charset="0"/>
              </a:rPr>
              <a:t>race</a:t>
            </a:r>
            <a:r>
              <a:rPr lang="en-GB" sz="1600" dirty="0">
                <a:solidFill>
                  <a:schemeClr val="tx1"/>
                </a:solidFill>
                <a:effectLst/>
                <a:latin typeface="+mj-lt"/>
                <a:ea typeface="Times New Roman" panose="02020603050405020304" pitchFamily="18" charset="0"/>
              </a:rPr>
              <a:t> for some reason,  People are either quite </a:t>
            </a:r>
            <a:r>
              <a:rPr lang="en-GB" sz="1600" b="1" dirty="0">
                <a:solidFill>
                  <a:schemeClr val="tx1"/>
                </a:solidFill>
                <a:effectLst/>
                <a:latin typeface="+mj-lt"/>
                <a:ea typeface="Times New Roman" panose="02020603050405020304" pitchFamily="18" charset="0"/>
              </a:rPr>
              <a:t>squeamish</a:t>
            </a:r>
            <a:r>
              <a:rPr lang="en-GB" sz="1600" dirty="0">
                <a:solidFill>
                  <a:schemeClr val="tx1"/>
                </a:solidFill>
                <a:effectLst/>
                <a:latin typeface="+mj-lt"/>
                <a:ea typeface="Times New Roman" panose="02020603050405020304" pitchFamily="18" charset="0"/>
              </a:rPr>
              <a:t> or they just </a:t>
            </a:r>
            <a:r>
              <a:rPr lang="en-GB" sz="1600" b="1" dirty="0">
                <a:solidFill>
                  <a:schemeClr val="tx1"/>
                </a:solidFill>
                <a:effectLst/>
                <a:latin typeface="+mj-lt"/>
                <a:ea typeface="Times New Roman" panose="02020603050405020304" pitchFamily="18" charset="0"/>
              </a:rPr>
              <a:t>avoid it</a:t>
            </a:r>
            <a:r>
              <a:rPr lang="en-GB" sz="1600" dirty="0">
                <a:solidFill>
                  <a:schemeClr val="tx1"/>
                </a:solidFill>
                <a:effectLst/>
                <a:latin typeface="+mj-lt"/>
                <a:ea typeface="Times New Roman" panose="02020603050405020304" pitchFamily="18" charset="0"/>
              </a:rPr>
              <a:t>, or there's </a:t>
            </a:r>
            <a:r>
              <a:rPr lang="en-GB" sz="1600" b="1" dirty="0">
                <a:solidFill>
                  <a:schemeClr val="tx1"/>
                </a:solidFill>
                <a:effectLst/>
                <a:latin typeface="+mj-lt"/>
                <a:ea typeface="Times New Roman" panose="02020603050405020304" pitchFamily="18" charset="0"/>
              </a:rPr>
              <a:t>eyerolling</a:t>
            </a:r>
            <a:r>
              <a:rPr lang="en-GB" sz="1600" dirty="0">
                <a:solidFill>
                  <a:schemeClr val="tx1"/>
                </a:solidFill>
                <a:effectLst/>
                <a:latin typeface="+mj-lt"/>
                <a:ea typeface="Times New Roman" panose="02020603050405020304" pitchFamily="18" charset="0"/>
              </a:rPr>
              <a:t> or there's comments like, </a:t>
            </a:r>
            <a:r>
              <a:rPr lang="en-GB" sz="1600" b="1" dirty="0">
                <a:solidFill>
                  <a:schemeClr val="tx1"/>
                </a:solidFill>
                <a:effectLst/>
                <a:latin typeface="+mj-lt"/>
                <a:ea typeface="Times New Roman" panose="02020603050405020304" pitchFamily="18" charset="0"/>
              </a:rPr>
              <a:t>what a waste of time</a:t>
            </a:r>
            <a:endParaRPr lang="en-GB" sz="1600" b="1" dirty="0">
              <a:solidFill>
                <a:schemeClr val="tx1"/>
              </a:solidFill>
              <a:latin typeface="+mj-lt"/>
            </a:endParaRPr>
          </a:p>
        </p:txBody>
      </p:sp>
      <p:sp>
        <p:nvSpPr>
          <p:cNvPr id="46" name="Speech Bubble: Oval 45">
            <a:extLst>
              <a:ext uri="{FF2B5EF4-FFF2-40B4-BE49-F238E27FC236}">
                <a16:creationId xmlns:a16="http://schemas.microsoft.com/office/drawing/2014/main" id="{B0FFFCF4-C0BB-A7C8-8229-0E45163FBC85}"/>
              </a:ext>
            </a:extLst>
          </p:cNvPr>
          <p:cNvSpPr/>
          <p:nvPr/>
        </p:nvSpPr>
        <p:spPr>
          <a:xfrm>
            <a:off x="2683074" y="4548789"/>
            <a:ext cx="4729055" cy="1240188"/>
          </a:xfrm>
          <a:custGeom>
            <a:avLst/>
            <a:gdLst>
              <a:gd name="connsiteX0" fmla="*/ 3338902 w 4729055"/>
              <a:gd name="connsiteY0" fmla="*/ -318207 h 1240188"/>
              <a:gd name="connsiteX1" fmla="*/ 3409738 w 4729055"/>
              <a:gd name="connsiteY1" fmla="*/ 63872 h 1240188"/>
              <a:gd name="connsiteX2" fmla="*/ 2865412 w 4729055"/>
              <a:gd name="connsiteY2" fmla="*/ 1226116 h 1240188"/>
              <a:gd name="connsiteX3" fmla="*/ 1875484 w 4729055"/>
              <a:gd name="connsiteY3" fmla="*/ 1226781 h 1240188"/>
              <a:gd name="connsiteX4" fmla="*/ 1294102 w 4729055"/>
              <a:gd name="connsiteY4" fmla="*/ 67180 h 1240188"/>
              <a:gd name="connsiteX5" fmla="*/ 2539100 w 4729055"/>
              <a:gd name="connsiteY5" fmla="*/ 1693 h 1240188"/>
              <a:gd name="connsiteX6" fmla="*/ 2954997 w 4729055"/>
              <a:gd name="connsiteY6" fmla="*/ -164655 h 1240188"/>
              <a:gd name="connsiteX7" fmla="*/ 3338902 w 4729055"/>
              <a:gd name="connsiteY7" fmla="*/ -318207 h 1240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29055" h="1240188" fill="none" extrusionOk="0">
                <a:moveTo>
                  <a:pt x="3338902" y="-318207"/>
                </a:moveTo>
                <a:cubicBezTo>
                  <a:pt x="3381292" y="-238007"/>
                  <a:pt x="3349026" y="-58759"/>
                  <a:pt x="3409738" y="63872"/>
                </a:cubicBezTo>
                <a:cubicBezTo>
                  <a:pt x="5499539" y="389899"/>
                  <a:pt x="5114421" y="1191983"/>
                  <a:pt x="2865412" y="1226116"/>
                </a:cubicBezTo>
                <a:cubicBezTo>
                  <a:pt x="2543077" y="1283655"/>
                  <a:pt x="2219911" y="1272557"/>
                  <a:pt x="1875484" y="1226781"/>
                </a:cubicBezTo>
                <a:cubicBezTo>
                  <a:pt x="-236539" y="1192576"/>
                  <a:pt x="-527668" y="185277"/>
                  <a:pt x="1294102" y="67180"/>
                </a:cubicBezTo>
                <a:cubicBezTo>
                  <a:pt x="1682166" y="-926"/>
                  <a:pt x="2058718" y="1616"/>
                  <a:pt x="2539100" y="1693"/>
                </a:cubicBezTo>
                <a:cubicBezTo>
                  <a:pt x="2683222" y="-110038"/>
                  <a:pt x="2789126" y="-94321"/>
                  <a:pt x="2954997" y="-164655"/>
                </a:cubicBezTo>
                <a:cubicBezTo>
                  <a:pt x="3120868" y="-234989"/>
                  <a:pt x="3191513" y="-213150"/>
                  <a:pt x="3338902" y="-318207"/>
                </a:cubicBezTo>
                <a:close/>
              </a:path>
              <a:path w="4729055" h="1240188" stroke="0" extrusionOk="0">
                <a:moveTo>
                  <a:pt x="3338902" y="-318207"/>
                </a:moveTo>
                <a:cubicBezTo>
                  <a:pt x="3381513" y="-232144"/>
                  <a:pt x="3364279" y="-114442"/>
                  <a:pt x="3409738" y="63872"/>
                </a:cubicBezTo>
                <a:cubicBezTo>
                  <a:pt x="5570902" y="353643"/>
                  <a:pt x="5048523" y="1079151"/>
                  <a:pt x="2865412" y="1226116"/>
                </a:cubicBezTo>
                <a:cubicBezTo>
                  <a:pt x="2533254" y="1240046"/>
                  <a:pt x="2179120" y="1291721"/>
                  <a:pt x="1875484" y="1226781"/>
                </a:cubicBezTo>
                <a:cubicBezTo>
                  <a:pt x="-306347" y="1188832"/>
                  <a:pt x="-753569" y="144433"/>
                  <a:pt x="1294102" y="67180"/>
                </a:cubicBezTo>
                <a:cubicBezTo>
                  <a:pt x="1708772" y="-95771"/>
                  <a:pt x="2069157" y="-32843"/>
                  <a:pt x="2539100" y="1693"/>
                </a:cubicBezTo>
                <a:cubicBezTo>
                  <a:pt x="2719112" y="-121792"/>
                  <a:pt x="2783334" y="-65505"/>
                  <a:pt x="2954997" y="-164655"/>
                </a:cubicBezTo>
                <a:cubicBezTo>
                  <a:pt x="3126660" y="-263804"/>
                  <a:pt x="3216633" y="-243370"/>
                  <a:pt x="3338902" y="-31820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20604"/>
                      <a:gd name="adj2" fmla="val -75658"/>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effectLst/>
                <a:latin typeface="+mj-lt"/>
                <a:ea typeface="Times New Roman" panose="02020603050405020304" pitchFamily="18" charset="0"/>
              </a:rPr>
              <a:t>the message has got </a:t>
            </a:r>
            <a:r>
              <a:rPr lang="en-GB" sz="1600" b="1" dirty="0">
                <a:solidFill>
                  <a:schemeClr val="tx1"/>
                </a:solidFill>
                <a:effectLst/>
                <a:latin typeface="+mj-lt"/>
                <a:ea typeface="Times New Roman" panose="02020603050405020304" pitchFamily="18" charset="0"/>
              </a:rPr>
              <a:t>lost </a:t>
            </a:r>
            <a:r>
              <a:rPr lang="en-GB" sz="1600" dirty="0">
                <a:solidFill>
                  <a:schemeClr val="tx1"/>
                </a:solidFill>
                <a:effectLst/>
                <a:latin typeface="+mj-lt"/>
                <a:ea typeface="Times New Roman" panose="02020603050405020304" pitchFamily="18" charset="0"/>
              </a:rPr>
              <a:t>on people as to why the movement exists in the first place, and it is </a:t>
            </a:r>
            <a:r>
              <a:rPr lang="en-GB" sz="1600" b="1" dirty="0">
                <a:solidFill>
                  <a:schemeClr val="tx1"/>
                </a:solidFill>
                <a:effectLst/>
                <a:latin typeface="+mj-lt"/>
                <a:ea typeface="Times New Roman" panose="02020603050405020304" pitchFamily="18" charset="0"/>
              </a:rPr>
              <a:t>to tackle racism and inequality. </a:t>
            </a:r>
            <a:endParaRPr lang="en-GB" sz="1600" b="1" dirty="0">
              <a:solidFill>
                <a:schemeClr val="tx1"/>
              </a:solidFill>
              <a:latin typeface="+mj-lt"/>
            </a:endParaRPr>
          </a:p>
        </p:txBody>
      </p:sp>
      <p:grpSp>
        <p:nvGrpSpPr>
          <p:cNvPr id="2" name="Group 1">
            <a:extLst>
              <a:ext uri="{FF2B5EF4-FFF2-40B4-BE49-F238E27FC236}">
                <a16:creationId xmlns:a16="http://schemas.microsoft.com/office/drawing/2014/main" id="{CF5EE3C8-DE01-4390-755B-94603FDA983F}"/>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FD95F11F-C48C-CF32-B003-19B0F04C482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5706A10B-4467-585E-A49C-98D1C759F3C1}"/>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BAB5B271-F07F-5B3A-0C62-867FFBC9A7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4C4DADBE-62FD-BE95-5D87-EAD03C9ECEE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AE31A797-B40E-5D7E-744A-2B101D938CD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1910B443-00C3-00C2-7FE8-9A6ACA3CCFC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4503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22" grpId="0" animBg="1"/>
      <p:bldP spid="23" grpId="0" animBg="1"/>
      <p:bldP spid="37" grpId="0" animBg="1"/>
      <p:bldP spid="38" grpId="0" animBg="1"/>
      <p:bldP spid="39" grpId="0" animBg="1"/>
      <p:bldP spid="40" grpId="0" animBg="1"/>
      <p:bldP spid="45" grpId="0" animBg="1"/>
      <p:bldP spid="4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F563CFE6-BBAE-4186-D1E6-6329A5B5FCC2}"/>
              </a:ext>
            </a:extLst>
          </p:cNvPr>
          <p:cNvSpPr/>
          <p:nvPr/>
        </p:nvSpPr>
        <p:spPr>
          <a:xfrm>
            <a:off x="4949826" y="4564402"/>
            <a:ext cx="6709704" cy="1169832"/>
          </a:xfrm>
          <a:custGeom>
            <a:avLst/>
            <a:gdLst>
              <a:gd name="connsiteX0" fmla="*/ 0 w 6709704"/>
              <a:gd name="connsiteY0" fmla="*/ 0 h 1169832"/>
              <a:gd name="connsiteX1" fmla="*/ 603873 w 6709704"/>
              <a:gd name="connsiteY1" fmla="*/ 0 h 1169832"/>
              <a:gd name="connsiteX2" fmla="*/ 1274844 w 6709704"/>
              <a:gd name="connsiteY2" fmla="*/ 0 h 1169832"/>
              <a:gd name="connsiteX3" fmla="*/ 1811620 w 6709704"/>
              <a:gd name="connsiteY3" fmla="*/ 0 h 1169832"/>
              <a:gd name="connsiteX4" fmla="*/ 2415493 w 6709704"/>
              <a:gd name="connsiteY4" fmla="*/ 0 h 1169832"/>
              <a:gd name="connsiteX5" fmla="*/ 3220658 w 6709704"/>
              <a:gd name="connsiteY5" fmla="*/ 0 h 1169832"/>
              <a:gd name="connsiteX6" fmla="*/ 3891628 w 6709704"/>
              <a:gd name="connsiteY6" fmla="*/ 0 h 1169832"/>
              <a:gd name="connsiteX7" fmla="*/ 4696793 w 6709704"/>
              <a:gd name="connsiteY7" fmla="*/ 0 h 1169832"/>
              <a:gd name="connsiteX8" fmla="*/ 5166472 w 6709704"/>
              <a:gd name="connsiteY8" fmla="*/ 0 h 1169832"/>
              <a:gd name="connsiteX9" fmla="*/ 5703248 w 6709704"/>
              <a:gd name="connsiteY9" fmla="*/ 0 h 1169832"/>
              <a:gd name="connsiteX10" fmla="*/ 6709704 w 6709704"/>
              <a:gd name="connsiteY10" fmla="*/ 0 h 1169832"/>
              <a:gd name="connsiteX11" fmla="*/ 6709704 w 6709704"/>
              <a:gd name="connsiteY11" fmla="*/ 596614 h 1169832"/>
              <a:gd name="connsiteX12" fmla="*/ 6709704 w 6709704"/>
              <a:gd name="connsiteY12" fmla="*/ 1169832 h 1169832"/>
              <a:gd name="connsiteX13" fmla="*/ 6240025 w 6709704"/>
              <a:gd name="connsiteY13" fmla="*/ 1169832 h 1169832"/>
              <a:gd name="connsiteX14" fmla="*/ 5501957 w 6709704"/>
              <a:gd name="connsiteY14" fmla="*/ 1169832 h 1169832"/>
              <a:gd name="connsiteX15" fmla="*/ 4830987 w 6709704"/>
              <a:gd name="connsiteY15" fmla="*/ 1169832 h 1169832"/>
              <a:gd name="connsiteX16" fmla="*/ 4160016 w 6709704"/>
              <a:gd name="connsiteY16" fmla="*/ 1169832 h 1169832"/>
              <a:gd name="connsiteX17" fmla="*/ 3489046 w 6709704"/>
              <a:gd name="connsiteY17" fmla="*/ 1169832 h 1169832"/>
              <a:gd name="connsiteX18" fmla="*/ 2683882 w 6709704"/>
              <a:gd name="connsiteY18" fmla="*/ 1169832 h 1169832"/>
              <a:gd name="connsiteX19" fmla="*/ 1945814 w 6709704"/>
              <a:gd name="connsiteY19" fmla="*/ 1169832 h 1169832"/>
              <a:gd name="connsiteX20" fmla="*/ 1207747 w 6709704"/>
              <a:gd name="connsiteY20" fmla="*/ 1169832 h 1169832"/>
              <a:gd name="connsiteX21" fmla="*/ 0 w 6709704"/>
              <a:gd name="connsiteY21" fmla="*/ 1169832 h 1169832"/>
              <a:gd name="connsiteX22" fmla="*/ 0 w 6709704"/>
              <a:gd name="connsiteY22" fmla="*/ 573218 h 1169832"/>
              <a:gd name="connsiteX23" fmla="*/ 0 w 6709704"/>
              <a:gd name="connsiteY23" fmla="*/ 0 h 1169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709704" h="1169832" fill="none" extrusionOk="0">
                <a:moveTo>
                  <a:pt x="0" y="0"/>
                </a:moveTo>
                <a:cubicBezTo>
                  <a:pt x="268067" y="29834"/>
                  <a:pt x="344015" y="7850"/>
                  <a:pt x="603873" y="0"/>
                </a:cubicBezTo>
                <a:cubicBezTo>
                  <a:pt x="863731" y="-7850"/>
                  <a:pt x="1125827" y="-32040"/>
                  <a:pt x="1274844" y="0"/>
                </a:cubicBezTo>
                <a:cubicBezTo>
                  <a:pt x="1423861" y="32040"/>
                  <a:pt x="1658552" y="5855"/>
                  <a:pt x="1811620" y="0"/>
                </a:cubicBezTo>
                <a:cubicBezTo>
                  <a:pt x="1964688" y="-5855"/>
                  <a:pt x="2278376" y="23594"/>
                  <a:pt x="2415493" y="0"/>
                </a:cubicBezTo>
                <a:cubicBezTo>
                  <a:pt x="2552610" y="-23594"/>
                  <a:pt x="3026783" y="-23470"/>
                  <a:pt x="3220658" y="0"/>
                </a:cubicBezTo>
                <a:cubicBezTo>
                  <a:pt x="3414533" y="23470"/>
                  <a:pt x="3710370" y="27541"/>
                  <a:pt x="3891628" y="0"/>
                </a:cubicBezTo>
                <a:cubicBezTo>
                  <a:pt x="4072886" y="-27541"/>
                  <a:pt x="4304942" y="-2394"/>
                  <a:pt x="4696793" y="0"/>
                </a:cubicBezTo>
                <a:cubicBezTo>
                  <a:pt x="5088645" y="2394"/>
                  <a:pt x="5068884" y="17172"/>
                  <a:pt x="5166472" y="0"/>
                </a:cubicBezTo>
                <a:cubicBezTo>
                  <a:pt x="5264060" y="-17172"/>
                  <a:pt x="5571710" y="-10035"/>
                  <a:pt x="5703248" y="0"/>
                </a:cubicBezTo>
                <a:cubicBezTo>
                  <a:pt x="5834786" y="10035"/>
                  <a:pt x="6350802" y="5356"/>
                  <a:pt x="6709704" y="0"/>
                </a:cubicBezTo>
                <a:cubicBezTo>
                  <a:pt x="6722092" y="258288"/>
                  <a:pt x="6690199" y="473349"/>
                  <a:pt x="6709704" y="596614"/>
                </a:cubicBezTo>
                <a:cubicBezTo>
                  <a:pt x="6729209" y="719879"/>
                  <a:pt x="6695270" y="940317"/>
                  <a:pt x="6709704" y="1169832"/>
                </a:cubicBezTo>
                <a:cubicBezTo>
                  <a:pt x="6492804" y="1182205"/>
                  <a:pt x="6389981" y="1161816"/>
                  <a:pt x="6240025" y="1169832"/>
                </a:cubicBezTo>
                <a:cubicBezTo>
                  <a:pt x="6090069" y="1177848"/>
                  <a:pt x="5713846" y="1141828"/>
                  <a:pt x="5501957" y="1169832"/>
                </a:cubicBezTo>
                <a:cubicBezTo>
                  <a:pt x="5290068" y="1197836"/>
                  <a:pt x="5057331" y="1161007"/>
                  <a:pt x="4830987" y="1169832"/>
                </a:cubicBezTo>
                <a:cubicBezTo>
                  <a:pt x="4604643" y="1178658"/>
                  <a:pt x="4332480" y="1150009"/>
                  <a:pt x="4160016" y="1169832"/>
                </a:cubicBezTo>
                <a:cubicBezTo>
                  <a:pt x="3987552" y="1189655"/>
                  <a:pt x="3752502" y="1192059"/>
                  <a:pt x="3489046" y="1169832"/>
                </a:cubicBezTo>
                <a:cubicBezTo>
                  <a:pt x="3225590" y="1147606"/>
                  <a:pt x="2960948" y="1143832"/>
                  <a:pt x="2683882" y="1169832"/>
                </a:cubicBezTo>
                <a:cubicBezTo>
                  <a:pt x="2406816" y="1195832"/>
                  <a:pt x="2144663" y="1134333"/>
                  <a:pt x="1945814" y="1169832"/>
                </a:cubicBezTo>
                <a:cubicBezTo>
                  <a:pt x="1746965" y="1205331"/>
                  <a:pt x="1435703" y="1197026"/>
                  <a:pt x="1207747" y="1169832"/>
                </a:cubicBezTo>
                <a:cubicBezTo>
                  <a:pt x="979791" y="1142638"/>
                  <a:pt x="400895" y="1222714"/>
                  <a:pt x="0" y="1169832"/>
                </a:cubicBezTo>
                <a:cubicBezTo>
                  <a:pt x="19283" y="1008204"/>
                  <a:pt x="28659" y="701645"/>
                  <a:pt x="0" y="573218"/>
                </a:cubicBezTo>
                <a:cubicBezTo>
                  <a:pt x="-28659" y="444791"/>
                  <a:pt x="-12353" y="166018"/>
                  <a:pt x="0" y="0"/>
                </a:cubicBezTo>
                <a:close/>
              </a:path>
              <a:path w="6709704" h="1169832" stroke="0" extrusionOk="0">
                <a:moveTo>
                  <a:pt x="0" y="0"/>
                </a:moveTo>
                <a:cubicBezTo>
                  <a:pt x="125302" y="13831"/>
                  <a:pt x="302237" y="19607"/>
                  <a:pt x="603873" y="0"/>
                </a:cubicBezTo>
                <a:cubicBezTo>
                  <a:pt x="905509" y="-19607"/>
                  <a:pt x="991647" y="22100"/>
                  <a:pt x="1274844" y="0"/>
                </a:cubicBezTo>
                <a:cubicBezTo>
                  <a:pt x="1558041" y="-22100"/>
                  <a:pt x="1549687" y="18297"/>
                  <a:pt x="1744523" y="0"/>
                </a:cubicBezTo>
                <a:cubicBezTo>
                  <a:pt x="1939359" y="-18297"/>
                  <a:pt x="2260613" y="37682"/>
                  <a:pt x="2549688" y="0"/>
                </a:cubicBezTo>
                <a:cubicBezTo>
                  <a:pt x="2838764" y="-37682"/>
                  <a:pt x="2799815" y="22511"/>
                  <a:pt x="3019367" y="0"/>
                </a:cubicBezTo>
                <a:cubicBezTo>
                  <a:pt x="3238919" y="-22511"/>
                  <a:pt x="3471841" y="-3177"/>
                  <a:pt x="3623240" y="0"/>
                </a:cubicBezTo>
                <a:cubicBezTo>
                  <a:pt x="3774639" y="3177"/>
                  <a:pt x="4069555" y="15860"/>
                  <a:pt x="4428405" y="0"/>
                </a:cubicBezTo>
                <a:cubicBezTo>
                  <a:pt x="4787255" y="-15860"/>
                  <a:pt x="4746766" y="3785"/>
                  <a:pt x="4965181" y="0"/>
                </a:cubicBezTo>
                <a:cubicBezTo>
                  <a:pt x="5183596" y="-3785"/>
                  <a:pt x="5282027" y="-4512"/>
                  <a:pt x="5434860" y="0"/>
                </a:cubicBezTo>
                <a:cubicBezTo>
                  <a:pt x="5587693" y="4512"/>
                  <a:pt x="5875611" y="24478"/>
                  <a:pt x="6038734" y="0"/>
                </a:cubicBezTo>
                <a:cubicBezTo>
                  <a:pt x="6201857" y="-24478"/>
                  <a:pt x="6481554" y="15178"/>
                  <a:pt x="6709704" y="0"/>
                </a:cubicBezTo>
                <a:cubicBezTo>
                  <a:pt x="6719401" y="202507"/>
                  <a:pt x="6732284" y="434412"/>
                  <a:pt x="6709704" y="608313"/>
                </a:cubicBezTo>
                <a:cubicBezTo>
                  <a:pt x="6687124" y="782214"/>
                  <a:pt x="6717202" y="997172"/>
                  <a:pt x="6709704" y="1169832"/>
                </a:cubicBezTo>
                <a:cubicBezTo>
                  <a:pt x="6434923" y="1171038"/>
                  <a:pt x="6246161" y="1143389"/>
                  <a:pt x="5971637" y="1169832"/>
                </a:cubicBezTo>
                <a:cubicBezTo>
                  <a:pt x="5697113" y="1196275"/>
                  <a:pt x="5530031" y="1146749"/>
                  <a:pt x="5166472" y="1169832"/>
                </a:cubicBezTo>
                <a:cubicBezTo>
                  <a:pt x="4802913" y="1192915"/>
                  <a:pt x="4672757" y="1180569"/>
                  <a:pt x="4361308" y="1169832"/>
                </a:cubicBezTo>
                <a:cubicBezTo>
                  <a:pt x="4049859" y="1159095"/>
                  <a:pt x="3838455" y="1179037"/>
                  <a:pt x="3690337" y="1169832"/>
                </a:cubicBezTo>
                <a:cubicBezTo>
                  <a:pt x="3542219" y="1160627"/>
                  <a:pt x="3262259" y="1184534"/>
                  <a:pt x="3153561" y="1169832"/>
                </a:cubicBezTo>
                <a:cubicBezTo>
                  <a:pt x="3044863" y="1155130"/>
                  <a:pt x="2833659" y="1157664"/>
                  <a:pt x="2683882" y="1169832"/>
                </a:cubicBezTo>
                <a:cubicBezTo>
                  <a:pt x="2534105" y="1182000"/>
                  <a:pt x="2237641" y="1151490"/>
                  <a:pt x="2012911" y="1169832"/>
                </a:cubicBezTo>
                <a:cubicBezTo>
                  <a:pt x="1788181" y="1188174"/>
                  <a:pt x="1640032" y="1152549"/>
                  <a:pt x="1341941" y="1169832"/>
                </a:cubicBezTo>
                <a:cubicBezTo>
                  <a:pt x="1043850" y="1187116"/>
                  <a:pt x="547556" y="1162714"/>
                  <a:pt x="0" y="1169832"/>
                </a:cubicBezTo>
                <a:cubicBezTo>
                  <a:pt x="-3805" y="981082"/>
                  <a:pt x="41" y="883769"/>
                  <a:pt x="0" y="608313"/>
                </a:cubicBezTo>
                <a:cubicBezTo>
                  <a:pt x="-41" y="332857"/>
                  <a:pt x="-23169" y="123588"/>
                  <a:pt x="0" y="0"/>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24829555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GB" sz="1400" dirty="0">
                <a:solidFill>
                  <a:schemeClr val="tx1"/>
                </a:solidFill>
              </a:rPr>
              <a:t> Protecting the public</a:t>
            </a:r>
          </a:p>
          <a:p>
            <a:pPr marL="285750" indent="-285750">
              <a:buFont typeface="Wingdings" panose="05000000000000000000" pitchFamily="2" charset="2"/>
              <a:buChar char="§"/>
            </a:pPr>
            <a:r>
              <a:rPr lang="en-GB" sz="1400" dirty="0">
                <a:solidFill>
                  <a:schemeClr val="tx1"/>
                </a:solidFill>
              </a:rPr>
              <a:t> Increasing confidence </a:t>
            </a:r>
          </a:p>
          <a:p>
            <a:pPr marL="285750" indent="-285750">
              <a:buFont typeface="Wingdings" panose="05000000000000000000" pitchFamily="2" charset="2"/>
              <a:buChar char="§"/>
            </a:pPr>
            <a:r>
              <a:rPr lang="en-GB" sz="1400" dirty="0">
                <a:solidFill>
                  <a:schemeClr val="tx1"/>
                </a:solidFill>
              </a:rPr>
              <a:t> Being recognised as an anti-racist organisation</a:t>
            </a:r>
          </a:p>
          <a:p>
            <a:pPr marL="285750" indent="-285750">
              <a:buFont typeface="Wingdings" panose="05000000000000000000" pitchFamily="2" charset="2"/>
              <a:buChar char="§"/>
            </a:pPr>
            <a:r>
              <a:rPr lang="en-GB" sz="1400" dirty="0">
                <a:solidFill>
                  <a:schemeClr val="tx1"/>
                </a:solidFill>
              </a:rPr>
              <a:t> Improving lives of Black officers and staff</a:t>
            </a:r>
          </a:p>
        </p:txBody>
      </p:sp>
      <p:sp>
        <p:nvSpPr>
          <p:cNvPr id="8" name="Rectangle 7">
            <a:extLst>
              <a:ext uri="{FF2B5EF4-FFF2-40B4-BE49-F238E27FC236}">
                <a16:creationId xmlns:a16="http://schemas.microsoft.com/office/drawing/2014/main" id="{A537A4B5-EBCE-F651-401E-E461D9167BA2}"/>
              </a:ext>
            </a:extLst>
          </p:cNvPr>
          <p:cNvSpPr/>
          <p:nvPr/>
        </p:nvSpPr>
        <p:spPr>
          <a:xfrm>
            <a:off x="532470" y="3771072"/>
            <a:ext cx="4255430" cy="352425"/>
          </a:xfrm>
          <a:custGeom>
            <a:avLst/>
            <a:gdLst>
              <a:gd name="connsiteX0" fmla="*/ 0 w 4255430"/>
              <a:gd name="connsiteY0" fmla="*/ 0 h 352425"/>
              <a:gd name="connsiteX1" fmla="*/ 565364 w 4255430"/>
              <a:gd name="connsiteY1" fmla="*/ 0 h 352425"/>
              <a:gd name="connsiteX2" fmla="*/ 1045620 w 4255430"/>
              <a:gd name="connsiteY2" fmla="*/ 0 h 352425"/>
              <a:gd name="connsiteX3" fmla="*/ 1568430 w 4255430"/>
              <a:gd name="connsiteY3" fmla="*/ 0 h 352425"/>
              <a:gd name="connsiteX4" fmla="*/ 2218903 w 4255430"/>
              <a:gd name="connsiteY4" fmla="*/ 0 h 352425"/>
              <a:gd name="connsiteX5" fmla="*/ 2784267 w 4255430"/>
              <a:gd name="connsiteY5" fmla="*/ 0 h 352425"/>
              <a:gd name="connsiteX6" fmla="*/ 3307077 w 4255430"/>
              <a:gd name="connsiteY6" fmla="*/ 0 h 352425"/>
              <a:gd name="connsiteX7" fmla="*/ 4255430 w 4255430"/>
              <a:gd name="connsiteY7" fmla="*/ 0 h 352425"/>
              <a:gd name="connsiteX8" fmla="*/ 4255430 w 4255430"/>
              <a:gd name="connsiteY8" fmla="*/ 352425 h 352425"/>
              <a:gd name="connsiteX9" fmla="*/ 3647511 w 4255430"/>
              <a:gd name="connsiteY9" fmla="*/ 352425 h 352425"/>
              <a:gd name="connsiteX10" fmla="*/ 3124701 w 4255430"/>
              <a:gd name="connsiteY10" fmla="*/ 352425 h 352425"/>
              <a:gd name="connsiteX11" fmla="*/ 2431674 w 4255430"/>
              <a:gd name="connsiteY11" fmla="*/ 352425 h 352425"/>
              <a:gd name="connsiteX12" fmla="*/ 1866310 w 4255430"/>
              <a:gd name="connsiteY12" fmla="*/ 352425 h 352425"/>
              <a:gd name="connsiteX13" fmla="*/ 1386054 w 4255430"/>
              <a:gd name="connsiteY13" fmla="*/ 352425 h 352425"/>
              <a:gd name="connsiteX14" fmla="*/ 735581 w 4255430"/>
              <a:gd name="connsiteY14" fmla="*/ 352425 h 352425"/>
              <a:gd name="connsiteX15" fmla="*/ 0 w 4255430"/>
              <a:gd name="connsiteY15" fmla="*/ 352425 h 352425"/>
              <a:gd name="connsiteX16" fmla="*/ 0 w 4255430"/>
              <a:gd name="connsiteY16" fmla="*/ 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55430" h="352425" fill="none" extrusionOk="0">
                <a:moveTo>
                  <a:pt x="0" y="0"/>
                </a:moveTo>
                <a:cubicBezTo>
                  <a:pt x="195005" y="-10966"/>
                  <a:pt x="387005" y="13201"/>
                  <a:pt x="565364" y="0"/>
                </a:cubicBezTo>
                <a:cubicBezTo>
                  <a:pt x="743723" y="-13201"/>
                  <a:pt x="918284" y="-23660"/>
                  <a:pt x="1045620" y="0"/>
                </a:cubicBezTo>
                <a:cubicBezTo>
                  <a:pt x="1172956" y="23660"/>
                  <a:pt x="1395236" y="6814"/>
                  <a:pt x="1568430" y="0"/>
                </a:cubicBezTo>
                <a:cubicBezTo>
                  <a:pt x="1741624" y="-6814"/>
                  <a:pt x="2017692" y="-18662"/>
                  <a:pt x="2218903" y="0"/>
                </a:cubicBezTo>
                <a:cubicBezTo>
                  <a:pt x="2420114" y="18662"/>
                  <a:pt x="2552523" y="2757"/>
                  <a:pt x="2784267" y="0"/>
                </a:cubicBezTo>
                <a:cubicBezTo>
                  <a:pt x="3016011" y="-2757"/>
                  <a:pt x="3072833" y="10784"/>
                  <a:pt x="3307077" y="0"/>
                </a:cubicBezTo>
                <a:cubicBezTo>
                  <a:pt x="3541321" y="-10784"/>
                  <a:pt x="3893413" y="-37343"/>
                  <a:pt x="4255430" y="0"/>
                </a:cubicBezTo>
                <a:cubicBezTo>
                  <a:pt x="4257105" y="94196"/>
                  <a:pt x="4263849" y="195299"/>
                  <a:pt x="4255430" y="352425"/>
                </a:cubicBezTo>
                <a:cubicBezTo>
                  <a:pt x="4132231" y="344386"/>
                  <a:pt x="3912773" y="346540"/>
                  <a:pt x="3647511" y="352425"/>
                </a:cubicBezTo>
                <a:cubicBezTo>
                  <a:pt x="3382249" y="358310"/>
                  <a:pt x="3276756" y="375821"/>
                  <a:pt x="3124701" y="352425"/>
                </a:cubicBezTo>
                <a:cubicBezTo>
                  <a:pt x="2972646" y="329030"/>
                  <a:pt x="2689815" y="325715"/>
                  <a:pt x="2431674" y="352425"/>
                </a:cubicBezTo>
                <a:cubicBezTo>
                  <a:pt x="2173533" y="379135"/>
                  <a:pt x="2097762" y="357152"/>
                  <a:pt x="1866310" y="352425"/>
                </a:cubicBezTo>
                <a:cubicBezTo>
                  <a:pt x="1634858" y="347698"/>
                  <a:pt x="1542563" y="328484"/>
                  <a:pt x="1386054" y="352425"/>
                </a:cubicBezTo>
                <a:cubicBezTo>
                  <a:pt x="1229545" y="376366"/>
                  <a:pt x="997331" y="382726"/>
                  <a:pt x="735581" y="352425"/>
                </a:cubicBezTo>
                <a:cubicBezTo>
                  <a:pt x="473831" y="322124"/>
                  <a:pt x="251898" y="320423"/>
                  <a:pt x="0" y="352425"/>
                </a:cubicBezTo>
                <a:cubicBezTo>
                  <a:pt x="12268" y="217420"/>
                  <a:pt x="3090" y="174505"/>
                  <a:pt x="0" y="0"/>
                </a:cubicBezTo>
                <a:close/>
              </a:path>
              <a:path w="4255430" h="352425" stroke="0" extrusionOk="0">
                <a:moveTo>
                  <a:pt x="0" y="0"/>
                </a:moveTo>
                <a:cubicBezTo>
                  <a:pt x="209087" y="18304"/>
                  <a:pt x="377776" y="23251"/>
                  <a:pt x="565364" y="0"/>
                </a:cubicBezTo>
                <a:cubicBezTo>
                  <a:pt x="752952" y="-23251"/>
                  <a:pt x="836630" y="11980"/>
                  <a:pt x="1045620" y="0"/>
                </a:cubicBezTo>
                <a:cubicBezTo>
                  <a:pt x="1254610" y="-11980"/>
                  <a:pt x="1480739" y="-5595"/>
                  <a:pt x="1738647" y="0"/>
                </a:cubicBezTo>
                <a:cubicBezTo>
                  <a:pt x="1996555" y="5595"/>
                  <a:pt x="2123597" y="-23835"/>
                  <a:pt x="2304011" y="0"/>
                </a:cubicBezTo>
                <a:cubicBezTo>
                  <a:pt x="2484425" y="23835"/>
                  <a:pt x="2739393" y="-16249"/>
                  <a:pt x="2869376" y="0"/>
                </a:cubicBezTo>
                <a:cubicBezTo>
                  <a:pt x="2999359" y="16249"/>
                  <a:pt x="3311469" y="-33416"/>
                  <a:pt x="3562403" y="0"/>
                </a:cubicBezTo>
                <a:cubicBezTo>
                  <a:pt x="3813337" y="33416"/>
                  <a:pt x="4102026" y="-23367"/>
                  <a:pt x="4255430" y="0"/>
                </a:cubicBezTo>
                <a:cubicBezTo>
                  <a:pt x="4246143" y="76426"/>
                  <a:pt x="4259546" y="208877"/>
                  <a:pt x="4255430" y="352425"/>
                </a:cubicBezTo>
                <a:cubicBezTo>
                  <a:pt x="4021605" y="375092"/>
                  <a:pt x="3853284" y="345477"/>
                  <a:pt x="3732620" y="352425"/>
                </a:cubicBezTo>
                <a:cubicBezTo>
                  <a:pt x="3611956" y="359374"/>
                  <a:pt x="3355685" y="371507"/>
                  <a:pt x="3124701" y="352425"/>
                </a:cubicBezTo>
                <a:cubicBezTo>
                  <a:pt x="2893717" y="333343"/>
                  <a:pt x="2682864" y="370610"/>
                  <a:pt x="2516783" y="352425"/>
                </a:cubicBezTo>
                <a:cubicBezTo>
                  <a:pt x="2350702" y="334240"/>
                  <a:pt x="2152813" y="354538"/>
                  <a:pt x="1951419" y="352425"/>
                </a:cubicBezTo>
                <a:cubicBezTo>
                  <a:pt x="1750025" y="350312"/>
                  <a:pt x="1447868" y="351839"/>
                  <a:pt x="1258391" y="352425"/>
                </a:cubicBezTo>
                <a:cubicBezTo>
                  <a:pt x="1068914" y="353011"/>
                  <a:pt x="773939" y="320041"/>
                  <a:pt x="565364" y="352425"/>
                </a:cubicBezTo>
                <a:cubicBezTo>
                  <a:pt x="356789" y="384809"/>
                  <a:pt x="203587" y="326007"/>
                  <a:pt x="0" y="352425"/>
                </a:cubicBezTo>
                <a:cubicBezTo>
                  <a:pt x="839" y="219877"/>
                  <a:pt x="15494" y="80585"/>
                  <a:pt x="0" y="0"/>
                </a:cubicBezTo>
                <a:close/>
              </a:path>
            </a:pathLst>
          </a:custGeom>
          <a:solidFill>
            <a:schemeClr val="accent2">
              <a:lumMod val="75000"/>
            </a:schemeClr>
          </a:solidFill>
          <a:ln w="19050">
            <a:solidFill>
              <a:schemeClr val="accent2">
                <a:lumMod val="20000"/>
                <a:lumOff val="80000"/>
                <a:alpha val="0"/>
              </a:schemeClr>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What</a:t>
            </a:r>
          </a:p>
        </p:txBody>
      </p:sp>
      <p:sp>
        <p:nvSpPr>
          <p:cNvPr id="7" name="Rectangle 6">
            <a:extLst>
              <a:ext uri="{FF2B5EF4-FFF2-40B4-BE49-F238E27FC236}">
                <a16:creationId xmlns:a16="http://schemas.microsoft.com/office/drawing/2014/main" id="{D2333923-0090-F06E-0344-B4A143665EF1}"/>
              </a:ext>
            </a:extLst>
          </p:cNvPr>
          <p:cNvSpPr/>
          <p:nvPr/>
        </p:nvSpPr>
        <p:spPr>
          <a:xfrm>
            <a:off x="532470" y="2110652"/>
            <a:ext cx="4255430" cy="352425"/>
          </a:xfrm>
          <a:custGeom>
            <a:avLst/>
            <a:gdLst>
              <a:gd name="connsiteX0" fmla="*/ 0 w 4255430"/>
              <a:gd name="connsiteY0" fmla="*/ 0 h 352425"/>
              <a:gd name="connsiteX1" fmla="*/ 650473 w 4255430"/>
              <a:gd name="connsiteY1" fmla="*/ 0 h 352425"/>
              <a:gd name="connsiteX2" fmla="*/ 1300946 w 4255430"/>
              <a:gd name="connsiteY2" fmla="*/ 0 h 352425"/>
              <a:gd name="connsiteX3" fmla="*/ 1781201 w 4255430"/>
              <a:gd name="connsiteY3" fmla="*/ 0 h 352425"/>
              <a:gd name="connsiteX4" fmla="*/ 2304011 w 4255430"/>
              <a:gd name="connsiteY4" fmla="*/ 0 h 352425"/>
              <a:gd name="connsiteX5" fmla="*/ 2997039 w 4255430"/>
              <a:gd name="connsiteY5" fmla="*/ 0 h 352425"/>
              <a:gd name="connsiteX6" fmla="*/ 3604957 w 4255430"/>
              <a:gd name="connsiteY6" fmla="*/ 0 h 352425"/>
              <a:gd name="connsiteX7" fmla="*/ 4255430 w 4255430"/>
              <a:gd name="connsiteY7" fmla="*/ 0 h 352425"/>
              <a:gd name="connsiteX8" fmla="*/ 4255430 w 4255430"/>
              <a:gd name="connsiteY8" fmla="*/ 352425 h 352425"/>
              <a:gd name="connsiteX9" fmla="*/ 3562403 w 4255430"/>
              <a:gd name="connsiteY9" fmla="*/ 352425 h 352425"/>
              <a:gd name="connsiteX10" fmla="*/ 2911930 w 4255430"/>
              <a:gd name="connsiteY10" fmla="*/ 352425 h 352425"/>
              <a:gd name="connsiteX11" fmla="*/ 2218903 w 4255430"/>
              <a:gd name="connsiteY11" fmla="*/ 352425 h 352425"/>
              <a:gd name="connsiteX12" fmla="*/ 1696093 w 4255430"/>
              <a:gd name="connsiteY12" fmla="*/ 352425 h 352425"/>
              <a:gd name="connsiteX13" fmla="*/ 1130729 w 4255430"/>
              <a:gd name="connsiteY13" fmla="*/ 352425 h 352425"/>
              <a:gd name="connsiteX14" fmla="*/ 0 w 4255430"/>
              <a:gd name="connsiteY14" fmla="*/ 352425 h 352425"/>
              <a:gd name="connsiteX15" fmla="*/ 0 w 4255430"/>
              <a:gd name="connsiteY15" fmla="*/ 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5430" h="352425" fill="none" extrusionOk="0">
                <a:moveTo>
                  <a:pt x="0" y="0"/>
                </a:moveTo>
                <a:cubicBezTo>
                  <a:pt x="256137" y="-27855"/>
                  <a:pt x="499200" y="-25211"/>
                  <a:pt x="650473" y="0"/>
                </a:cubicBezTo>
                <a:cubicBezTo>
                  <a:pt x="801746" y="25211"/>
                  <a:pt x="997131" y="28862"/>
                  <a:pt x="1300946" y="0"/>
                </a:cubicBezTo>
                <a:cubicBezTo>
                  <a:pt x="1604761" y="-28862"/>
                  <a:pt x="1681474" y="-11031"/>
                  <a:pt x="1781201" y="0"/>
                </a:cubicBezTo>
                <a:cubicBezTo>
                  <a:pt x="1880928" y="11031"/>
                  <a:pt x="2181075" y="24256"/>
                  <a:pt x="2304011" y="0"/>
                </a:cubicBezTo>
                <a:cubicBezTo>
                  <a:pt x="2426947" y="-24256"/>
                  <a:pt x="2705820" y="-13376"/>
                  <a:pt x="2997039" y="0"/>
                </a:cubicBezTo>
                <a:cubicBezTo>
                  <a:pt x="3288258" y="13376"/>
                  <a:pt x="3396865" y="-3460"/>
                  <a:pt x="3604957" y="0"/>
                </a:cubicBezTo>
                <a:cubicBezTo>
                  <a:pt x="3813049" y="3460"/>
                  <a:pt x="3971365" y="-23453"/>
                  <a:pt x="4255430" y="0"/>
                </a:cubicBezTo>
                <a:cubicBezTo>
                  <a:pt x="4263161" y="100808"/>
                  <a:pt x="4260649" y="231969"/>
                  <a:pt x="4255430" y="352425"/>
                </a:cubicBezTo>
                <a:cubicBezTo>
                  <a:pt x="4019124" y="329599"/>
                  <a:pt x="3741669" y="357692"/>
                  <a:pt x="3562403" y="352425"/>
                </a:cubicBezTo>
                <a:cubicBezTo>
                  <a:pt x="3383137" y="347158"/>
                  <a:pt x="3066368" y="322332"/>
                  <a:pt x="2911930" y="352425"/>
                </a:cubicBezTo>
                <a:cubicBezTo>
                  <a:pt x="2757492" y="382518"/>
                  <a:pt x="2457404" y="335600"/>
                  <a:pt x="2218903" y="352425"/>
                </a:cubicBezTo>
                <a:cubicBezTo>
                  <a:pt x="1980402" y="369250"/>
                  <a:pt x="1929429" y="373092"/>
                  <a:pt x="1696093" y="352425"/>
                </a:cubicBezTo>
                <a:cubicBezTo>
                  <a:pt x="1462757" y="331759"/>
                  <a:pt x="1247078" y="357553"/>
                  <a:pt x="1130729" y="352425"/>
                </a:cubicBezTo>
                <a:cubicBezTo>
                  <a:pt x="1014380" y="347297"/>
                  <a:pt x="334875" y="387330"/>
                  <a:pt x="0" y="352425"/>
                </a:cubicBezTo>
                <a:cubicBezTo>
                  <a:pt x="11376" y="256496"/>
                  <a:pt x="5075" y="174387"/>
                  <a:pt x="0" y="0"/>
                </a:cubicBezTo>
                <a:close/>
              </a:path>
              <a:path w="4255430" h="352425" stroke="0" extrusionOk="0">
                <a:moveTo>
                  <a:pt x="0" y="0"/>
                </a:moveTo>
                <a:cubicBezTo>
                  <a:pt x="288907" y="-23184"/>
                  <a:pt x="372947" y="-33305"/>
                  <a:pt x="693027" y="0"/>
                </a:cubicBezTo>
                <a:cubicBezTo>
                  <a:pt x="1013107" y="33305"/>
                  <a:pt x="1014005" y="21116"/>
                  <a:pt x="1258391" y="0"/>
                </a:cubicBezTo>
                <a:cubicBezTo>
                  <a:pt x="1502777" y="-21116"/>
                  <a:pt x="1507049" y="-22424"/>
                  <a:pt x="1738647" y="0"/>
                </a:cubicBezTo>
                <a:cubicBezTo>
                  <a:pt x="1970245" y="22424"/>
                  <a:pt x="2080749" y="8076"/>
                  <a:pt x="2346566" y="0"/>
                </a:cubicBezTo>
                <a:cubicBezTo>
                  <a:pt x="2612383" y="-8076"/>
                  <a:pt x="2657137" y="-17652"/>
                  <a:pt x="2954484" y="0"/>
                </a:cubicBezTo>
                <a:cubicBezTo>
                  <a:pt x="3251831" y="17652"/>
                  <a:pt x="3369884" y="-20504"/>
                  <a:pt x="3519849" y="0"/>
                </a:cubicBezTo>
                <a:cubicBezTo>
                  <a:pt x="3669815" y="20504"/>
                  <a:pt x="4000954" y="-11553"/>
                  <a:pt x="4255430" y="0"/>
                </a:cubicBezTo>
                <a:cubicBezTo>
                  <a:pt x="4244659" y="112260"/>
                  <a:pt x="4255573" y="258694"/>
                  <a:pt x="4255430" y="352425"/>
                </a:cubicBezTo>
                <a:cubicBezTo>
                  <a:pt x="4150905" y="335515"/>
                  <a:pt x="3957058" y="350470"/>
                  <a:pt x="3775174" y="352425"/>
                </a:cubicBezTo>
                <a:cubicBezTo>
                  <a:pt x="3593290" y="354380"/>
                  <a:pt x="3344626" y="325735"/>
                  <a:pt x="3167256" y="352425"/>
                </a:cubicBezTo>
                <a:cubicBezTo>
                  <a:pt x="2989886" y="379115"/>
                  <a:pt x="2666466" y="339510"/>
                  <a:pt x="2516783" y="352425"/>
                </a:cubicBezTo>
                <a:cubicBezTo>
                  <a:pt x="2367100" y="365340"/>
                  <a:pt x="2109173" y="364533"/>
                  <a:pt x="1823756" y="352425"/>
                </a:cubicBezTo>
                <a:cubicBezTo>
                  <a:pt x="1538339" y="340317"/>
                  <a:pt x="1473154" y="374109"/>
                  <a:pt x="1173283" y="352425"/>
                </a:cubicBezTo>
                <a:cubicBezTo>
                  <a:pt x="873412" y="330741"/>
                  <a:pt x="798752" y="372982"/>
                  <a:pt x="607919" y="352425"/>
                </a:cubicBezTo>
                <a:cubicBezTo>
                  <a:pt x="417086" y="331868"/>
                  <a:pt x="157015" y="330184"/>
                  <a:pt x="0" y="352425"/>
                </a:cubicBezTo>
                <a:cubicBezTo>
                  <a:pt x="-12686" y="254014"/>
                  <a:pt x="16210" y="150765"/>
                  <a:pt x="0" y="0"/>
                </a:cubicBezTo>
                <a:close/>
              </a:path>
            </a:pathLst>
          </a:custGeom>
          <a:solidFill>
            <a:schemeClr val="accent2">
              <a:lumMod val="75000"/>
            </a:schemeClr>
          </a:solidFill>
          <a:ln w="19050">
            <a:solidFill>
              <a:schemeClr val="accent2">
                <a:lumMod val="20000"/>
                <a:lumOff val="80000"/>
                <a:alpha val="0"/>
              </a:schemeClr>
            </a:solidFill>
            <a:extLst>
              <a:ext uri="{C807C97D-BFC1-408E-A445-0C87EB9F89A2}">
                <ask:lineSketchStyleProps xmlns:ask="http://schemas.microsoft.com/office/drawing/2018/sketchyshapes" sd="398957492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What</a:t>
            </a:r>
          </a:p>
        </p:txBody>
      </p:sp>
      <p:sp>
        <p:nvSpPr>
          <p:cNvPr id="5" name="Rectangle 4">
            <a:extLst>
              <a:ext uri="{FF2B5EF4-FFF2-40B4-BE49-F238E27FC236}">
                <a16:creationId xmlns:a16="http://schemas.microsoft.com/office/drawing/2014/main" id="{1A220A0E-4D48-FDA0-6B27-43DB2F470B82}"/>
              </a:ext>
            </a:extLst>
          </p:cNvPr>
          <p:cNvSpPr/>
          <p:nvPr/>
        </p:nvSpPr>
        <p:spPr>
          <a:xfrm>
            <a:off x="532470" y="1258191"/>
            <a:ext cx="4255430" cy="352425"/>
          </a:xfrm>
          <a:custGeom>
            <a:avLst/>
            <a:gdLst>
              <a:gd name="connsiteX0" fmla="*/ 0 w 4255430"/>
              <a:gd name="connsiteY0" fmla="*/ 0 h 352425"/>
              <a:gd name="connsiteX1" fmla="*/ 522810 w 4255430"/>
              <a:gd name="connsiteY1" fmla="*/ 0 h 352425"/>
              <a:gd name="connsiteX2" fmla="*/ 1173283 w 4255430"/>
              <a:gd name="connsiteY2" fmla="*/ 0 h 352425"/>
              <a:gd name="connsiteX3" fmla="*/ 1653539 w 4255430"/>
              <a:gd name="connsiteY3" fmla="*/ 0 h 352425"/>
              <a:gd name="connsiteX4" fmla="*/ 2218903 w 4255430"/>
              <a:gd name="connsiteY4" fmla="*/ 0 h 352425"/>
              <a:gd name="connsiteX5" fmla="*/ 2699158 w 4255430"/>
              <a:gd name="connsiteY5" fmla="*/ 0 h 352425"/>
              <a:gd name="connsiteX6" fmla="*/ 3307077 w 4255430"/>
              <a:gd name="connsiteY6" fmla="*/ 0 h 352425"/>
              <a:gd name="connsiteX7" fmla="*/ 4255430 w 4255430"/>
              <a:gd name="connsiteY7" fmla="*/ 0 h 352425"/>
              <a:gd name="connsiteX8" fmla="*/ 4255430 w 4255430"/>
              <a:gd name="connsiteY8" fmla="*/ 352425 h 352425"/>
              <a:gd name="connsiteX9" fmla="*/ 3604957 w 4255430"/>
              <a:gd name="connsiteY9" fmla="*/ 352425 h 352425"/>
              <a:gd name="connsiteX10" fmla="*/ 2911930 w 4255430"/>
              <a:gd name="connsiteY10" fmla="*/ 352425 h 352425"/>
              <a:gd name="connsiteX11" fmla="*/ 2389120 w 4255430"/>
              <a:gd name="connsiteY11" fmla="*/ 352425 h 352425"/>
              <a:gd name="connsiteX12" fmla="*/ 1908864 w 4255430"/>
              <a:gd name="connsiteY12" fmla="*/ 352425 h 352425"/>
              <a:gd name="connsiteX13" fmla="*/ 1258391 w 4255430"/>
              <a:gd name="connsiteY13" fmla="*/ 352425 h 352425"/>
              <a:gd name="connsiteX14" fmla="*/ 693027 w 4255430"/>
              <a:gd name="connsiteY14" fmla="*/ 352425 h 352425"/>
              <a:gd name="connsiteX15" fmla="*/ 0 w 4255430"/>
              <a:gd name="connsiteY15" fmla="*/ 352425 h 352425"/>
              <a:gd name="connsiteX16" fmla="*/ 0 w 4255430"/>
              <a:gd name="connsiteY16" fmla="*/ 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55430" h="352425" fill="none" extrusionOk="0">
                <a:moveTo>
                  <a:pt x="0" y="0"/>
                </a:moveTo>
                <a:cubicBezTo>
                  <a:pt x="151038" y="17068"/>
                  <a:pt x="404004" y="7142"/>
                  <a:pt x="522810" y="0"/>
                </a:cubicBezTo>
                <a:cubicBezTo>
                  <a:pt x="641616" y="-7142"/>
                  <a:pt x="1004374" y="14623"/>
                  <a:pt x="1173283" y="0"/>
                </a:cubicBezTo>
                <a:cubicBezTo>
                  <a:pt x="1342192" y="-14623"/>
                  <a:pt x="1531236" y="-8861"/>
                  <a:pt x="1653539" y="0"/>
                </a:cubicBezTo>
                <a:cubicBezTo>
                  <a:pt x="1775842" y="8861"/>
                  <a:pt x="2023071" y="-11436"/>
                  <a:pt x="2218903" y="0"/>
                </a:cubicBezTo>
                <a:cubicBezTo>
                  <a:pt x="2414735" y="11436"/>
                  <a:pt x="2515039" y="-9978"/>
                  <a:pt x="2699158" y="0"/>
                </a:cubicBezTo>
                <a:cubicBezTo>
                  <a:pt x="2883278" y="9978"/>
                  <a:pt x="3040385" y="-26985"/>
                  <a:pt x="3307077" y="0"/>
                </a:cubicBezTo>
                <a:cubicBezTo>
                  <a:pt x="3573769" y="26985"/>
                  <a:pt x="3924956" y="43949"/>
                  <a:pt x="4255430" y="0"/>
                </a:cubicBezTo>
                <a:cubicBezTo>
                  <a:pt x="4270181" y="89219"/>
                  <a:pt x="4259691" y="217658"/>
                  <a:pt x="4255430" y="352425"/>
                </a:cubicBezTo>
                <a:cubicBezTo>
                  <a:pt x="3948430" y="327055"/>
                  <a:pt x="3752160" y="363090"/>
                  <a:pt x="3604957" y="352425"/>
                </a:cubicBezTo>
                <a:cubicBezTo>
                  <a:pt x="3457754" y="341760"/>
                  <a:pt x="3226613" y="326730"/>
                  <a:pt x="2911930" y="352425"/>
                </a:cubicBezTo>
                <a:cubicBezTo>
                  <a:pt x="2597247" y="378120"/>
                  <a:pt x="2522235" y="354305"/>
                  <a:pt x="2389120" y="352425"/>
                </a:cubicBezTo>
                <a:cubicBezTo>
                  <a:pt x="2256005" y="350546"/>
                  <a:pt x="2136446" y="332441"/>
                  <a:pt x="1908864" y="352425"/>
                </a:cubicBezTo>
                <a:cubicBezTo>
                  <a:pt x="1681282" y="372409"/>
                  <a:pt x="1573053" y="326034"/>
                  <a:pt x="1258391" y="352425"/>
                </a:cubicBezTo>
                <a:cubicBezTo>
                  <a:pt x="943729" y="378816"/>
                  <a:pt x="913318" y="330753"/>
                  <a:pt x="693027" y="352425"/>
                </a:cubicBezTo>
                <a:cubicBezTo>
                  <a:pt x="472736" y="374097"/>
                  <a:pt x="173218" y="353976"/>
                  <a:pt x="0" y="352425"/>
                </a:cubicBezTo>
                <a:cubicBezTo>
                  <a:pt x="13988" y="182290"/>
                  <a:pt x="-10643" y="155679"/>
                  <a:pt x="0" y="0"/>
                </a:cubicBezTo>
                <a:close/>
              </a:path>
              <a:path w="4255430" h="352425" stroke="0" extrusionOk="0">
                <a:moveTo>
                  <a:pt x="0" y="0"/>
                </a:moveTo>
                <a:cubicBezTo>
                  <a:pt x="179801" y="2276"/>
                  <a:pt x="331820" y="23768"/>
                  <a:pt x="522810" y="0"/>
                </a:cubicBezTo>
                <a:cubicBezTo>
                  <a:pt x="713800" y="-23768"/>
                  <a:pt x="922017" y="9294"/>
                  <a:pt x="1045620" y="0"/>
                </a:cubicBezTo>
                <a:cubicBezTo>
                  <a:pt x="1169223" y="-9294"/>
                  <a:pt x="1330536" y="-13666"/>
                  <a:pt x="1568430" y="0"/>
                </a:cubicBezTo>
                <a:cubicBezTo>
                  <a:pt x="1806324" y="13666"/>
                  <a:pt x="1964061" y="25746"/>
                  <a:pt x="2091240" y="0"/>
                </a:cubicBezTo>
                <a:cubicBezTo>
                  <a:pt x="2218419" y="-25746"/>
                  <a:pt x="2513738" y="-27931"/>
                  <a:pt x="2699158" y="0"/>
                </a:cubicBezTo>
                <a:cubicBezTo>
                  <a:pt x="2884578" y="27931"/>
                  <a:pt x="3107202" y="14290"/>
                  <a:pt x="3221968" y="0"/>
                </a:cubicBezTo>
                <a:cubicBezTo>
                  <a:pt x="3336734" y="-14290"/>
                  <a:pt x="3490565" y="-23145"/>
                  <a:pt x="3702224" y="0"/>
                </a:cubicBezTo>
                <a:cubicBezTo>
                  <a:pt x="3913883" y="23145"/>
                  <a:pt x="4132726" y="-26245"/>
                  <a:pt x="4255430" y="0"/>
                </a:cubicBezTo>
                <a:cubicBezTo>
                  <a:pt x="4242331" y="101929"/>
                  <a:pt x="4270359" y="190612"/>
                  <a:pt x="4255430" y="352425"/>
                </a:cubicBezTo>
                <a:cubicBezTo>
                  <a:pt x="4140378" y="326738"/>
                  <a:pt x="3879077" y="329160"/>
                  <a:pt x="3732620" y="352425"/>
                </a:cubicBezTo>
                <a:cubicBezTo>
                  <a:pt x="3586163" y="375691"/>
                  <a:pt x="3265850" y="358619"/>
                  <a:pt x="3039593" y="352425"/>
                </a:cubicBezTo>
                <a:cubicBezTo>
                  <a:pt x="2813336" y="346231"/>
                  <a:pt x="2611755" y="373180"/>
                  <a:pt x="2474229" y="352425"/>
                </a:cubicBezTo>
                <a:cubicBezTo>
                  <a:pt x="2336703" y="331670"/>
                  <a:pt x="2147772" y="340300"/>
                  <a:pt x="1951419" y="352425"/>
                </a:cubicBezTo>
                <a:cubicBezTo>
                  <a:pt x="1755066" y="364551"/>
                  <a:pt x="1436286" y="356287"/>
                  <a:pt x="1258391" y="352425"/>
                </a:cubicBezTo>
                <a:cubicBezTo>
                  <a:pt x="1080496" y="348563"/>
                  <a:pt x="884055" y="364164"/>
                  <a:pt x="650473" y="352425"/>
                </a:cubicBezTo>
                <a:cubicBezTo>
                  <a:pt x="416891" y="340686"/>
                  <a:pt x="223720" y="368806"/>
                  <a:pt x="0" y="352425"/>
                </a:cubicBezTo>
                <a:cubicBezTo>
                  <a:pt x="7324" y="241894"/>
                  <a:pt x="11767" y="127613"/>
                  <a:pt x="0" y="0"/>
                </a:cubicBezTo>
                <a:close/>
              </a:path>
            </a:pathLst>
          </a:custGeom>
          <a:solidFill>
            <a:schemeClr val="accent2">
              <a:lumMod val="75000"/>
            </a:schemeClr>
          </a:solidFill>
          <a:ln w="19050">
            <a:solidFill>
              <a:schemeClr val="accent2">
                <a:lumMod val="20000"/>
                <a:lumOff val="80000"/>
                <a:alpha val="0"/>
              </a:schemeClr>
            </a:solidFill>
            <a:extLst>
              <a:ext uri="{C807C97D-BFC1-408E-A445-0C87EB9F89A2}">
                <ask:lineSketchStyleProps xmlns:ask="http://schemas.microsoft.com/office/drawing/2018/sketchyshapes" sd="142639777">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Vision</a:t>
            </a:r>
          </a:p>
        </p:txBody>
      </p:sp>
      <p:sp>
        <p:nvSpPr>
          <p:cNvPr id="11" name="TextBox 10">
            <a:extLst>
              <a:ext uri="{FF2B5EF4-FFF2-40B4-BE49-F238E27FC236}">
                <a16:creationId xmlns:a16="http://schemas.microsoft.com/office/drawing/2014/main" id="{B78E2E8D-75C9-4DDB-AF93-EED95F5C677C}"/>
              </a:ext>
            </a:extLst>
          </p:cNvPr>
          <p:cNvSpPr txBox="1"/>
          <p:nvPr/>
        </p:nvSpPr>
        <p:spPr>
          <a:xfrm>
            <a:off x="2810544" y="341025"/>
            <a:ext cx="657091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Police Race Action Plan </a:t>
            </a:r>
          </a:p>
        </p:txBody>
      </p:sp>
      <p:grpSp>
        <p:nvGrpSpPr>
          <p:cNvPr id="2" name="Group 1">
            <a:extLst>
              <a:ext uri="{FF2B5EF4-FFF2-40B4-BE49-F238E27FC236}">
                <a16:creationId xmlns:a16="http://schemas.microsoft.com/office/drawing/2014/main" id="{CF5EE3C8-DE01-4390-755B-94603FDA983F}"/>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FD95F11F-C48C-CF32-B003-19B0F04C482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5706A10B-4467-585E-A49C-98D1C759F3C1}"/>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BAB5B271-F07F-5B3A-0C62-867FFBC9A7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4C4DADBE-62FD-BE95-5D87-EAD03C9ECEE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A picture containing text, metalware, gear&#10;&#10;Description automatically generated">
              <a:extLst>
                <a:ext uri="{FF2B5EF4-FFF2-40B4-BE49-F238E27FC236}">
                  <a16:creationId xmlns:a16="http://schemas.microsoft.com/office/drawing/2014/main" id="{1910B443-00C3-00C2-7FE8-9A6ACA3CCFC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0" name="Rectangle 9">
            <a:extLst>
              <a:ext uri="{FF2B5EF4-FFF2-40B4-BE49-F238E27FC236}">
                <a16:creationId xmlns:a16="http://schemas.microsoft.com/office/drawing/2014/main" id="{49E94BE7-075D-E652-C302-3D30F850D197}"/>
              </a:ext>
            </a:extLst>
          </p:cNvPr>
          <p:cNvSpPr/>
          <p:nvPr/>
        </p:nvSpPr>
        <p:spPr>
          <a:xfrm rot="16200000">
            <a:off x="2535593" y="3314666"/>
            <a:ext cx="4476042" cy="352425"/>
          </a:xfrm>
          <a:custGeom>
            <a:avLst/>
            <a:gdLst>
              <a:gd name="connsiteX0" fmla="*/ 0 w 4476042"/>
              <a:gd name="connsiteY0" fmla="*/ 0 h 352425"/>
              <a:gd name="connsiteX1" fmla="*/ 594674 w 4476042"/>
              <a:gd name="connsiteY1" fmla="*/ 0 h 352425"/>
              <a:gd name="connsiteX2" fmla="*/ 1189348 w 4476042"/>
              <a:gd name="connsiteY2" fmla="*/ 0 h 352425"/>
              <a:gd name="connsiteX3" fmla="*/ 1784022 w 4476042"/>
              <a:gd name="connsiteY3" fmla="*/ 0 h 352425"/>
              <a:gd name="connsiteX4" fmla="*/ 2378697 w 4476042"/>
              <a:gd name="connsiteY4" fmla="*/ 0 h 352425"/>
              <a:gd name="connsiteX5" fmla="*/ 3018131 w 4476042"/>
              <a:gd name="connsiteY5" fmla="*/ 0 h 352425"/>
              <a:gd name="connsiteX6" fmla="*/ 3702326 w 4476042"/>
              <a:gd name="connsiteY6" fmla="*/ 0 h 352425"/>
              <a:gd name="connsiteX7" fmla="*/ 4476042 w 4476042"/>
              <a:gd name="connsiteY7" fmla="*/ 0 h 352425"/>
              <a:gd name="connsiteX8" fmla="*/ 4476042 w 4476042"/>
              <a:gd name="connsiteY8" fmla="*/ 352425 h 352425"/>
              <a:gd name="connsiteX9" fmla="*/ 3970889 w 4476042"/>
              <a:gd name="connsiteY9" fmla="*/ 352425 h 352425"/>
              <a:gd name="connsiteX10" fmla="*/ 3376215 w 4476042"/>
              <a:gd name="connsiteY10" fmla="*/ 352425 h 352425"/>
              <a:gd name="connsiteX11" fmla="*/ 2826301 w 4476042"/>
              <a:gd name="connsiteY11" fmla="*/ 352425 h 352425"/>
              <a:gd name="connsiteX12" fmla="*/ 2097345 w 4476042"/>
              <a:gd name="connsiteY12" fmla="*/ 352425 h 352425"/>
              <a:gd name="connsiteX13" fmla="*/ 1368390 w 4476042"/>
              <a:gd name="connsiteY13" fmla="*/ 352425 h 352425"/>
              <a:gd name="connsiteX14" fmla="*/ 818476 w 4476042"/>
              <a:gd name="connsiteY14" fmla="*/ 352425 h 352425"/>
              <a:gd name="connsiteX15" fmla="*/ 0 w 4476042"/>
              <a:gd name="connsiteY15" fmla="*/ 352425 h 352425"/>
              <a:gd name="connsiteX16" fmla="*/ 0 w 4476042"/>
              <a:gd name="connsiteY16" fmla="*/ 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76042" h="352425" fill="none" extrusionOk="0">
                <a:moveTo>
                  <a:pt x="0" y="0"/>
                </a:moveTo>
                <a:cubicBezTo>
                  <a:pt x="131164" y="-15248"/>
                  <a:pt x="327684" y="22908"/>
                  <a:pt x="594674" y="0"/>
                </a:cubicBezTo>
                <a:cubicBezTo>
                  <a:pt x="861664" y="-22908"/>
                  <a:pt x="1045291" y="-9251"/>
                  <a:pt x="1189348" y="0"/>
                </a:cubicBezTo>
                <a:cubicBezTo>
                  <a:pt x="1333405" y="9251"/>
                  <a:pt x="1577723" y="22897"/>
                  <a:pt x="1784022" y="0"/>
                </a:cubicBezTo>
                <a:cubicBezTo>
                  <a:pt x="1990321" y="-22897"/>
                  <a:pt x="2175520" y="-9176"/>
                  <a:pt x="2378697" y="0"/>
                </a:cubicBezTo>
                <a:cubicBezTo>
                  <a:pt x="2581874" y="9176"/>
                  <a:pt x="2718452" y="13856"/>
                  <a:pt x="3018131" y="0"/>
                </a:cubicBezTo>
                <a:cubicBezTo>
                  <a:pt x="3317810" y="-13856"/>
                  <a:pt x="3556959" y="-340"/>
                  <a:pt x="3702326" y="0"/>
                </a:cubicBezTo>
                <a:cubicBezTo>
                  <a:pt x="3847693" y="340"/>
                  <a:pt x="4293140" y="31085"/>
                  <a:pt x="4476042" y="0"/>
                </a:cubicBezTo>
                <a:cubicBezTo>
                  <a:pt x="4465487" y="140927"/>
                  <a:pt x="4489808" y="259243"/>
                  <a:pt x="4476042" y="352425"/>
                </a:cubicBezTo>
                <a:cubicBezTo>
                  <a:pt x="4357306" y="358118"/>
                  <a:pt x="4123373" y="333944"/>
                  <a:pt x="3970889" y="352425"/>
                </a:cubicBezTo>
                <a:cubicBezTo>
                  <a:pt x="3818405" y="370906"/>
                  <a:pt x="3505760" y="334616"/>
                  <a:pt x="3376215" y="352425"/>
                </a:cubicBezTo>
                <a:cubicBezTo>
                  <a:pt x="3246670" y="370234"/>
                  <a:pt x="2973240" y="375968"/>
                  <a:pt x="2826301" y="352425"/>
                </a:cubicBezTo>
                <a:cubicBezTo>
                  <a:pt x="2679362" y="328882"/>
                  <a:pt x="2253146" y="376146"/>
                  <a:pt x="2097345" y="352425"/>
                </a:cubicBezTo>
                <a:cubicBezTo>
                  <a:pt x="1941544" y="328704"/>
                  <a:pt x="1605868" y="332625"/>
                  <a:pt x="1368390" y="352425"/>
                </a:cubicBezTo>
                <a:cubicBezTo>
                  <a:pt x="1130912" y="372225"/>
                  <a:pt x="1030838" y="326358"/>
                  <a:pt x="818476" y="352425"/>
                </a:cubicBezTo>
                <a:cubicBezTo>
                  <a:pt x="606114" y="378492"/>
                  <a:pt x="331176" y="325613"/>
                  <a:pt x="0" y="352425"/>
                </a:cubicBezTo>
                <a:cubicBezTo>
                  <a:pt x="-16496" y="251681"/>
                  <a:pt x="4930" y="128678"/>
                  <a:pt x="0" y="0"/>
                </a:cubicBezTo>
                <a:close/>
              </a:path>
              <a:path w="4476042" h="352425" stroke="0" extrusionOk="0">
                <a:moveTo>
                  <a:pt x="0" y="0"/>
                </a:moveTo>
                <a:cubicBezTo>
                  <a:pt x="228274" y="-771"/>
                  <a:pt x="431948" y="-25941"/>
                  <a:pt x="684195" y="0"/>
                </a:cubicBezTo>
                <a:cubicBezTo>
                  <a:pt x="936443" y="25941"/>
                  <a:pt x="1015157" y="-26488"/>
                  <a:pt x="1234109" y="0"/>
                </a:cubicBezTo>
                <a:cubicBezTo>
                  <a:pt x="1453061" y="26488"/>
                  <a:pt x="1729544" y="3963"/>
                  <a:pt x="1963064" y="0"/>
                </a:cubicBezTo>
                <a:cubicBezTo>
                  <a:pt x="2196584" y="-3963"/>
                  <a:pt x="2227704" y="3875"/>
                  <a:pt x="2468217" y="0"/>
                </a:cubicBezTo>
                <a:cubicBezTo>
                  <a:pt x="2708730" y="-3875"/>
                  <a:pt x="2982592" y="-287"/>
                  <a:pt x="3197173" y="0"/>
                </a:cubicBezTo>
                <a:cubicBezTo>
                  <a:pt x="3411754" y="287"/>
                  <a:pt x="3606273" y="-12337"/>
                  <a:pt x="3791847" y="0"/>
                </a:cubicBezTo>
                <a:cubicBezTo>
                  <a:pt x="3977421" y="12337"/>
                  <a:pt x="4204209" y="-23759"/>
                  <a:pt x="4476042" y="0"/>
                </a:cubicBezTo>
                <a:cubicBezTo>
                  <a:pt x="4486242" y="94553"/>
                  <a:pt x="4472951" y="241531"/>
                  <a:pt x="4476042" y="352425"/>
                </a:cubicBezTo>
                <a:cubicBezTo>
                  <a:pt x="4260846" y="380219"/>
                  <a:pt x="4133893" y="363616"/>
                  <a:pt x="3791847" y="352425"/>
                </a:cubicBezTo>
                <a:cubicBezTo>
                  <a:pt x="3449801" y="341234"/>
                  <a:pt x="3402902" y="334632"/>
                  <a:pt x="3197173" y="352425"/>
                </a:cubicBezTo>
                <a:cubicBezTo>
                  <a:pt x="2991444" y="370218"/>
                  <a:pt x="2804198" y="363936"/>
                  <a:pt x="2647259" y="352425"/>
                </a:cubicBezTo>
                <a:cubicBezTo>
                  <a:pt x="2490320" y="340914"/>
                  <a:pt x="2339763" y="337598"/>
                  <a:pt x="2142106" y="352425"/>
                </a:cubicBezTo>
                <a:cubicBezTo>
                  <a:pt x="1944449" y="367252"/>
                  <a:pt x="1685450" y="351502"/>
                  <a:pt x="1413150" y="352425"/>
                </a:cubicBezTo>
                <a:cubicBezTo>
                  <a:pt x="1140850" y="353348"/>
                  <a:pt x="1022994" y="377624"/>
                  <a:pt x="863237" y="352425"/>
                </a:cubicBezTo>
                <a:cubicBezTo>
                  <a:pt x="703480" y="327226"/>
                  <a:pt x="392216" y="380760"/>
                  <a:pt x="0" y="352425"/>
                </a:cubicBezTo>
                <a:cubicBezTo>
                  <a:pt x="4472" y="185903"/>
                  <a:pt x="8189" y="153965"/>
                  <a:pt x="0" y="0"/>
                </a:cubicBezTo>
                <a:close/>
              </a:path>
            </a:pathLst>
          </a:custGeom>
          <a:solidFill>
            <a:schemeClr val="accent2">
              <a:lumMod val="75000"/>
            </a:schemeClr>
          </a:solidFill>
          <a:ln w="19050">
            <a:solidFill>
              <a:schemeClr val="accent2">
                <a:lumMod val="20000"/>
                <a:lumOff val="80000"/>
                <a:alpha val="0"/>
              </a:schemeClr>
            </a:solidFill>
            <a:extLst>
              <a:ext uri="{C807C97D-BFC1-408E-A445-0C87EB9F89A2}">
                <ask:lineSketchStyleProps xmlns:ask="http://schemas.microsoft.com/office/drawing/2018/sketchyshapes" sd="4234782577">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vert="vert" lIns="0" tIns="144000" rIns="0" bIns="144000" rtlCol="0" anchor="ctr">
            <a:normAutofit/>
          </a:bodyPr>
          <a:lstStyle/>
          <a:p>
            <a:pPr algn="ctr"/>
            <a:r>
              <a:rPr lang="en-GB" dirty="0">
                <a:solidFill>
                  <a:schemeClr val="accent2">
                    <a:lumMod val="60000"/>
                    <a:lumOff val="40000"/>
                  </a:schemeClr>
                </a:solidFill>
              </a:rPr>
              <a:t>PRAP        </a:t>
            </a:r>
          </a:p>
          <a:p>
            <a:pPr algn="ctr"/>
            <a:endParaRPr lang="en-GB" dirty="0">
              <a:solidFill>
                <a:schemeClr val="accent2">
                  <a:lumMod val="60000"/>
                  <a:lumOff val="40000"/>
                </a:schemeClr>
              </a:solidFill>
            </a:endParaRPr>
          </a:p>
          <a:p>
            <a:pPr algn="ctr"/>
            <a:r>
              <a:rPr lang="en-GB" dirty="0">
                <a:solidFill>
                  <a:schemeClr val="accent2">
                    <a:lumMod val="60000"/>
                    <a:lumOff val="40000"/>
                  </a:schemeClr>
                </a:solidFill>
              </a:rPr>
              <a:t>on</a:t>
            </a:r>
          </a:p>
          <a:p>
            <a:pPr algn="ctr"/>
            <a:endParaRPr lang="en-GB" dirty="0">
              <a:solidFill>
                <a:schemeClr val="accent2">
                  <a:lumMod val="60000"/>
                  <a:lumOff val="40000"/>
                </a:schemeClr>
              </a:solidFill>
            </a:endParaRPr>
          </a:p>
          <a:p>
            <a:pPr algn="ctr"/>
            <a:r>
              <a:rPr lang="en-GB" dirty="0">
                <a:solidFill>
                  <a:schemeClr val="accent2">
                    <a:lumMod val="60000"/>
                    <a:lumOff val="40000"/>
                  </a:schemeClr>
                </a:solidFill>
              </a:rPr>
              <a:t>a </a:t>
            </a:r>
          </a:p>
          <a:p>
            <a:pPr algn="ctr"/>
            <a:endParaRPr lang="en-GB" dirty="0">
              <a:solidFill>
                <a:schemeClr val="accent2">
                  <a:lumMod val="60000"/>
                  <a:lumOff val="40000"/>
                </a:schemeClr>
              </a:solidFill>
            </a:endParaRPr>
          </a:p>
          <a:p>
            <a:pPr algn="ctr"/>
            <a:r>
              <a:rPr lang="en-GB" dirty="0">
                <a:solidFill>
                  <a:schemeClr val="accent2">
                    <a:lumMod val="60000"/>
                    <a:lumOff val="40000"/>
                  </a:schemeClr>
                </a:solidFill>
              </a:rPr>
              <a:t>Slide</a:t>
            </a:r>
            <a:r>
              <a:rPr lang="en-GB" dirty="0"/>
              <a:t>  </a:t>
            </a:r>
          </a:p>
        </p:txBody>
      </p:sp>
      <p:sp>
        <p:nvSpPr>
          <p:cNvPr id="13" name="Rectangle 12">
            <a:extLst>
              <a:ext uri="{FF2B5EF4-FFF2-40B4-BE49-F238E27FC236}">
                <a16:creationId xmlns:a16="http://schemas.microsoft.com/office/drawing/2014/main" id="{728D3BD8-ED88-E05E-F5DE-9CCF5F4CAAD6}"/>
              </a:ext>
            </a:extLst>
          </p:cNvPr>
          <p:cNvSpPr/>
          <p:nvPr/>
        </p:nvSpPr>
        <p:spPr>
          <a:xfrm>
            <a:off x="532470" y="1610616"/>
            <a:ext cx="4064930" cy="511303"/>
          </a:xfrm>
          <a:custGeom>
            <a:avLst/>
            <a:gdLst>
              <a:gd name="connsiteX0" fmla="*/ 0 w 4064930"/>
              <a:gd name="connsiteY0" fmla="*/ 0 h 511303"/>
              <a:gd name="connsiteX1" fmla="*/ 677488 w 4064930"/>
              <a:gd name="connsiteY1" fmla="*/ 0 h 511303"/>
              <a:gd name="connsiteX2" fmla="*/ 1273678 w 4064930"/>
              <a:gd name="connsiteY2" fmla="*/ 0 h 511303"/>
              <a:gd name="connsiteX3" fmla="*/ 1829219 w 4064930"/>
              <a:gd name="connsiteY3" fmla="*/ 0 h 511303"/>
              <a:gd name="connsiteX4" fmla="*/ 2466058 w 4064930"/>
              <a:gd name="connsiteY4" fmla="*/ 0 h 511303"/>
              <a:gd name="connsiteX5" fmla="*/ 3021598 w 4064930"/>
              <a:gd name="connsiteY5" fmla="*/ 0 h 511303"/>
              <a:gd name="connsiteX6" fmla="*/ 4064930 w 4064930"/>
              <a:gd name="connsiteY6" fmla="*/ 0 h 511303"/>
              <a:gd name="connsiteX7" fmla="*/ 4064930 w 4064930"/>
              <a:gd name="connsiteY7" fmla="*/ 511303 h 511303"/>
              <a:gd name="connsiteX8" fmla="*/ 3509390 w 4064930"/>
              <a:gd name="connsiteY8" fmla="*/ 511303 h 511303"/>
              <a:gd name="connsiteX9" fmla="*/ 2791252 w 4064930"/>
              <a:gd name="connsiteY9" fmla="*/ 511303 h 511303"/>
              <a:gd name="connsiteX10" fmla="*/ 2073114 w 4064930"/>
              <a:gd name="connsiteY10" fmla="*/ 511303 h 511303"/>
              <a:gd name="connsiteX11" fmla="*/ 1354977 w 4064930"/>
              <a:gd name="connsiteY11" fmla="*/ 511303 h 511303"/>
              <a:gd name="connsiteX12" fmla="*/ 636839 w 4064930"/>
              <a:gd name="connsiteY12" fmla="*/ 511303 h 511303"/>
              <a:gd name="connsiteX13" fmla="*/ 0 w 4064930"/>
              <a:gd name="connsiteY13" fmla="*/ 511303 h 511303"/>
              <a:gd name="connsiteX14" fmla="*/ 0 w 4064930"/>
              <a:gd name="connsiteY14" fmla="*/ 0 h 511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064930" h="511303" fill="none" extrusionOk="0">
                <a:moveTo>
                  <a:pt x="0" y="0"/>
                </a:moveTo>
                <a:cubicBezTo>
                  <a:pt x="277532" y="21293"/>
                  <a:pt x="521169" y="21233"/>
                  <a:pt x="677488" y="0"/>
                </a:cubicBezTo>
                <a:cubicBezTo>
                  <a:pt x="833807" y="-21233"/>
                  <a:pt x="1087494" y="-27290"/>
                  <a:pt x="1273678" y="0"/>
                </a:cubicBezTo>
                <a:cubicBezTo>
                  <a:pt x="1459862" y="27290"/>
                  <a:pt x="1564373" y="-22865"/>
                  <a:pt x="1829219" y="0"/>
                </a:cubicBezTo>
                <a:cubicBezTo>
                  <a:pt x="2094065" y="22865"/>
                  <a:pt x="2287890" y="11125"/>
                  <a:pt x="2466058" y="0"/>
                </a:cubicBezTo>
                <a:cubicBezTo>
                  <a:pt x="2644226" y="-11125"/>
                  <a:pt x="2885751" y="17393"/>
                  <a:pt x="3021598" y="0"/>
                </a:cubicBezTo>
                <a:cubicBezTo>
                  <a:pt x="3157445" y="-17393"/>
                  <a:pt x="3641380" y="35413"/>
                  <a:pt x="4064930" y="0"/>
                </a:cubicBezTo>
                <a:cubicBezTo>
                  <a:pt x="4079941" y="102653"/>
                  <a:pt x="4082774" y="298358"/>
                  <a:pt x="4064930" y="511303"/>
                </a:cubicBezTo>
                <a:cubicBezTo>
                  <a:pt x="3905334" y="486429"/>
                  <a:pt x="3735859" y="509310"/>
                  <a:pt x="3509390" y="511303"/>
                </a:cubicBezTo>
                <a:cubicBezTo>
                  <a:pt x="3282921" y="513296"/>
                  <a:pt x="3071680" y="525633"/>
                  <a:pt x="2791252" y="511303"/>
                </a:cubicBezTo>
                <a:cubicBezTo>
                  <a:pt x="2510824" y="496973"/>
                  <a:pt x="2240108" y="503764"/>
                  <a:pt x="2073114" y="511303"/>
                </a:cubicBezTo>
                <a:cubicBezTo>
                  <a:pt x="1906120" y="518842"/>
                  <a:pt x="1506521" y="513952"/>
                  <a:pt x="1354977" y="511303"/>
                </a:cubicBezTo>
                <a:cubicBezTo>
                  <a:pt x="1203433" y="508654"/>
                  <a:pt x="947987" y="537656"/>
                  <a:pt x="636839" y="511303"/>
                </a:cubicBezTo>
                <a:cubicBezTo>
                  <a:pt x="325691" y="484950"/>
                  <a:pt x="187389" y="512711"/>
                  <a:pt x="0" y="511303"/>
                </a:cubicBezTo>
                <a:cubicBezTo>
                  <a:pt x="21471" y="378541"/>
                  <a:pt x="17343" y="120804"/>
                  <a:pt x="0" y="0"/>
                </a:cubicBezTo>
                <a:close/>
              </a:path>
              <a:path w="4064930" h="511303" stroke="0" extrusionOk="0">
                <a:moveTo>
                  <a:pt x="0" y="0"/>
                </a:moveTo>
                <a:cubicBezTo>
                  <a:pt x="245709" y="-4592"/>
                  <a:pt x="519350" y="-13869"/>
                  <a:pt x="677488" y="0"/>
                </a:cubicBezTo>
                <a:cubicBezTo>
                  <a:pt x="835626" y="13869"/>
                  <a:pt x="1150105" y="-19934"/>
                  <a:pt x="1436275" y="0"/>
                </a:cubicBezTo>
                <a:cubicBezTo>
                  <a:pt x="1722445" y="19934"/>
                  <a:pt x="1759952" y="-4891"/>
                  <a:pt x="2073114" y="0"/>
                </a:cubicBezTo>
                <a:cubicBezTo>
                  <a:pt x="2386276" y="4891"/>
                  <a:pt x="2461057" y="-18408"/>
                  <a:pt x="2791252" y="0"/>
                </a:cubicBezTo>
                <a:cubicBezTo>
                  <a:pt x="3121447" y="18408"/>
                  <a:pt x="3322615" y="27415"/>
                  <a:pt x="3468740" y="0"/>
                </a:cubicBezTo>
                <a:cubicBezTo>
                  <a:pt x="3614865" y="-27415"/>
                  <a:pt x="3823465" y="-29635"/>
                  <a:pt x="4064930" y="0"/>
                </a:cubicBezTo>
                <a:cubicBezTo>
                  <a:pt x="4064931" y="192438"/>
                  <a:pt x="4049174" y="268074"/>
                  <a:pt x="4064930" y="511303"/>
                </a:cubicBezTo>
                <a:cubicBezTo>
                  <a:pt x="3884539" y="524006"/>
                  <a:pt x="3627774" y="513696"/>
                  <a:pt x="3509390" y="511303"/>
                </a:cubicBezTo>
                <a:cubicBezTo>
                  <a:pt x="3391006" y="508910"/>
                  <a:pt x="3085445" y="488223"/>
                  <a:pt x="2872551" y="511303"/>
                </a:cubicBezTo>
                <a:cubicBezTo>
                  <a:pt x="2659657" y="534383"/>
                  <a:pt x="2443572" y="544795"/>
                  <a:pt x="2154413" y="511303"/>
                </a:cubicBezTo>
                <a:cubicBezTo>
                  <a:pt x="1865254" y="477811"/>
                  <a:pt x="1806438" y="524787"/>
                  <a:pt x="1476925" y="511303"/>
                </a:cubicBezTo>
                <a:cubicBezTo>
                  <a:pt x="1147412" y="497819"/>
                  <a:pt x="1088345" y="487311"/>
                  <a:pt x="921384" y="511303"/>
                </a:cubicBezTo>
                <a:cubicBezTo>
                  <a:pt x="754423" y="535295"/>
                  <a:pt x="191126" y="470438"/>
                  <a:pt x="0" y="511303"/>
                </a:cubicBezTo>
                <a:cubicBezTo>
                  <a:pt x="-15738" y="328813"/>
                  <a:pt x="-8626" y="143091"/>
                  <a:pt x="0" y="0"/>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223657752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A police service that is anti-racist and trusted by Black people. </a:t>
            </a:r>
          </a:p>
        </p:txBody>
      </p:sp>
      <p:sp>
        <p:nvSpPr>
          <p:cNvPr id="15" name="Isosceles Triangle 14">
            <a:extLst>
              <a:ext uri="{FF2B5EF4-FFF2-40B4-BE49-F238E27FC236}">
                <a16:creationId xmlns:a16="http://schemas.microsoft.com/office/drawing/2014/main" id="{94C33FE2-B1DC-7839-E672-C5FAF3828CC3}"/>
              </a:ext>
            </a:extLst>
          </p:cNvPr>
          <p:cNvSpPr/>
          <p:nvPr/>
        </p:nvSpPr>
        <p:spPr>
          <a:xfrm rot="10800000">
            <a:off x="1425193" y="2106174"/>
            <a:ext cx="209932" cy="167991"/>
          </a:xfrm>
          <a:custGeom>
            <a:avLst/>
            <a:gdLst>
              <a:gd name="connsiteX0" fmla="*/ 0 w 209932"/>
              <a:gd name="connsiteY0" fmla="*/ 167991 h 167991"/>
              <a:gd name="connsiteX1" fmla="*/ 104966 w 209932"/>
              <a:gd name="connsiteY1" fmla="*/ 0 h 167991"/>
              <a:gd name="connsiteX2" fmla="*/ 209932 w 209932"/>
              <a:gd name="connsiteY2" fmla="*/ 167991 h 167991"/>
              <a:gd name="connsiteX3" fmla="*/ 0 w 209932"/>
              <a:gd name="connsiteY3" fmla="*/ 167991 h 167991"/>
            </a:gdLst>
            <a:ahLst/>
            <a:cxnLst>
              <a:cxn ang="0">
                <a:pos x="connsiteX0" y="connsiteY0"/>
              </a:cxn>
              <a:cxn ang="0">
                <a:pos x="connsiteX1" y="connsiteY1"/>
              </a:cxn>
              <a:cxn ang="0">
                <a:pos x="connsiteX2" y="connsiteY2"/>
              </a:cxn>
              <a:cxn ang="0">
                <a:pos x="connsiteX3" y="connsiteY3"/>
              </a:cxn>
            </a:cxnLst>
            <a:rect l="l" t="t" r="r" b="b"/>
            <a:pathLst>
              <a:path w="209932" h="167991" fill="none" extrusionOk="0">
                <a:moveTo>
                  <a:pt x="0" y="167991"/>
                </a:moveTo>
                <a:cubicBezTo>
                  <a:pt x="23577" y="133603"/>
                  <a:pt x="72606" y="57885"/>
                  <a:pt x="104966" y="0"/>
                </a:cubicBezTo>
                <a:cubicBezTo>
                  <a:pt x="142319" y="68727"/>
                  <a:pt x="177925" y="131334"/>
                  <a:pt x="209932" y="167991"/>
                </a:cubicBezTo>
                <a:cubicBezTo>
                  <a:pt x="161365" y="169280"/>
                  <a:pt x="97790" y="165524"/>
                  <a:pt x="0" y="167991"/>
                </a:cubicBezTo>
                <a:close/>
              </a:path>
              <a:path w="209932" h="167991" stroke="0" extrusionOk="0">
                <a:moveTo>
                  <a:pt x="0" y="167991"/>
                </a:moveTo>
                <a:cubicBezTo>
                  <a:pt x="18132" y="125137"/>
                  <a:pt x="69150" y="39374"/>
                  <a:pt x="104966" y="0"/>
                </a:cubicBezTo>
                <a:cubicBezTo>
                  <a:pt x="153984" y="62563"/>
                  <a:pt x="160144" y="83179"/>
                  <a:pt x="209932" y="167991"/>
                </a:cubicBezTo>
                <a:cubicBezTo>
                  <a:pt x="109418" y="166719"/>
                  <a:pt x="74609" y="169643"/>
                  <a:pt x="0" y="167991"/>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998077270">
                  <a:prstGeom prst="triangle">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67C5DC5-0953-7D77-2B23-1C2750F0076C}"/>
              </a:ext>
            </a:extLst>
          </p:cNvPr>
          <p:cNvSpPr/>
          <p:nvPr/>
        </p:nvSpPr>
        <p:spPr>
          <a:xfrm>
            <a:off x="532470" y="2457067"/>
            <a:ext cx="4064930" cy="1310244"/>
          </a:xfrm>
          <a:custGeom>
            <a:avLst/>
            <a:gdLst>
              <a:gd name="connsiteX0" fmla="*/ 0 w 4064930"/>
              <a:gd name="connsiteY0" fmla="*/ 0 h 1310244"/>
              <a:gd name="connsiteX1" fmla="*/ 596190 w 4064930"/>
              <a:gd name="connsiteY1" fmla="*/ 0 h 1310244"/>
              <a:gd name="connsiteX2" fmla="*/ 1233029 w 4064930"/>
              <a:gd name="connsiteY2" fmla="*/ 0 h 1310244"/>
              <a:gd name="connsiteX3" fmla="*/ 1991816 w 4064930"/>
              <a:gd name="connsiteY3" fmla="*/ 0 h 1310244"/>
              <a:gd name="connsiteX4" fmla="*/ 2547356 w 4064930"/>
              <a:gd name="connsiteY4" fmla="*/ 0 h 1310244"/>
              <a:gd name="connsiteX5" fmla="*/ 3224844 w 4064930"/>
              <a:gd name="connsiteY5" fmla="*/ 0 h 1310244"/>
              <a:gd name="connsiteX6" fmla="*/ 4064930 w 4064930"/>
              <a:gd name="connsiteY6" fmla="*/ 0 h 1310244"/>
              <a:gd name="connsiteX7" fmla="*/ 4064930 w 4064930"/>
              <a:gd name="connsiteY7" fmla="*/ 642020 h 1310244"/>
              <a:gd name="connsiteX8" fmla="*/ 4064930 w 4064930"/>
              <a:gd name="connsiteY8" fmla="*/ 1310244 h 1310244"/>
              <a:gd name="connsiteX9" fmla="*/ 3468740 w 4064930"/>
              <a:gd name="connsiteY9" fmla="*/ 1310244 h 1310244"/>
              <a:gd name="connsiteX10" fmla="*/ 2791252 w 4064930"/>
              <a:gd name="connsiteY10" fmla="*/ 1310244 h 1310244"/>
              <a:gd name="connsiteX11" fmla="*/ 2154413 w 4064930"/>
              <a:gd name="connsiteY11" fmla="*/ 1310244 h 1310244"/>
              <a:gd name="connsiteX12" fmla="*/ 1598872 w 4064930"/>
              <a:gd name="connsiteY12" fmla="*/ 1310244 h 1310244"/>
              <a:gd name="connsiteX13" fmla="*/ 1002683 w 4064930"/>
              <a:gd name="connsiteY13" fmla="*/ 1310244 h 1310244"/>
              <a:gd name="connsiteX14" fmla="*/ 0 w 4064930"/>
              <a:gd name="connsiteY14" fmla="*/ 1310244 h 1310244"/>
              <a:gd name="connsiteX15" fmla="*/ 0 w 4064930"/>
              <a:gd name="connsiteY15" fmla="*/ 694429 h 1310244"/>
              <a:gd name="connsiteX16" fmla="*/ 0 w 4064930"/>
              <a:gd name="connsiteY16" fmla="*/ 0 h 1310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64930" h="1310244" fill="none" extrusionOk="0">
                <a:moveTo>
                  <a:pt x="0" y="0"/>
                </a:moveTo>
                <a:cubicBezTo>
                  <a:pt x="295316" y="-25819"/>
                  <a:pt x="390662" y="18297"/>
                  <a:pt x="596190" y="0"/>
                </a:cubicBezTo>
                <a:cubicBezTo>
                  <a:pt x="801718" y="-18297"/>
                  <a:pt x="943833" y="19731"/>
                  <a:pt x="1233029" y="0"/>
                </a:cubicBezTo>
                <a:cubicBezTo>
                  <a:pt x="1522225" y="-19731"/>
                  <a:pt x="1826771" y="-23409"/>
                  <a:pt x="1991816" y="0"/>
                </a:cubicBezTo>
                <a:cubicBezTo>
                  <a:pt x="2156861" y="23409"/>
                  <a:pt x="2291957" y="17668"/>
                  <a:pt x="2547356" y="0"/>
                </a:cubicBezTo>
                <a:cubicBezTo>
                  <a:pt x="2802755" y="-17668"/>
                  <a:pt x="3025535" y="-5395"/>
                  <a:pt x="3224844" y="0"/>
                </a:cubicBezTo>
                <a:cubicBezTo>
                  <a:pt x="3424153" y="5395"/>
                  <a:pt x="3700265" y="-2601"/>
                  <a:pt x="4064930" y="0"/>
                </a:cubicBezTo>
                <a:cubicBezTo>
                  <a:pt x="4088431" y="154785"/>
                  <a:pt x="4063681" y="375808"/>
                  <a:pt x="4064930" y="642020"/>
                </a:cubicBezTo>
                <a:cubicBezTo>
                  <a:pt x="4066179" y="908232"/>
                  <a:pt x="4076232" y="993212"/>
                  <a:pt x="4064930" y="1310244"/>
                </a:cubicBezTo>
                <a:cubicBezTo>
                  <a:pt x="3930008" y="1295425"/>
                  <a:pt x="3724415" y="1316112"/>
                  <a:pt x="3468740" y="1310244"/>
                </a:cubicBezTo>
                <a:cubicBezTo>
                  <a:pt x="3213065" y="1304377"/>
                  <a:pt x="3084374" y="1291167"/>
                  <a:pt x="2791252" y="1310244"/>
                </a:cubicBezTo>
                <a:cubicBezTo>
                  <a:pt x="2498130" y="1329321"/>
                  <a:pt x="2366846" y="1313310"/>
                  <a:pt x="2154413" y="1310244"/>
                </a:cubicBezTo>
                <a:cubicBezTo>
                  <a:pt x="1941980" y="1307178"/>
                  <a:pt x="1849323" y="1310444"/>
                  <a:pt x="1598872" y="1310244"/>
                </a:cubicBezTo>
                <a:cubicBezTo>
                  <a:pt x="1348421" y="1310044"/>
                  <a:pt x="1141176" y="1297496"/>
                  <a:pt x="1002683" y="1310244"/>
                </a:cubicBezTo>
                <a:cubicBezTo>
                  <a:pt x="864190" y="1322992"/>
                  <a:pt x="325047" y="1273092"/>
                  <a:pt x="0" y="1310244"/>
                </a:cubicBezTo>
                <a:cubicBezTo>
                  <a:pt x="-15078" y="1144212"/>
                  <a:pt x="22850" y="830698"/>
                  <a:pt x="0" y="694429"/>
                </a:cubicBezTo>
                <a:cubicBezTo>
                  <a:pt x="-22850" y="558161"/>
                  <a:pt x="26923" y="281615"/>
                  <a:pt x="0" y="0"/>
                </a:cubicBezTo>
                <a:close/>
              </a:path>
              <a:path w="4064930" h="1310244" stroke="0" extrusionOk="0">
                <a:moveTo>
                  <a:pt x="0" y="0"/>
                </a:moveTo>
                <a:cubicBezTo>
                  <a:pt x="351841" y="21945"/>
                  <a:pt x="481823" y="15801"/>
                  <a:pt x="718138" y="0"/>
                </a:cubicBezTo>
                <a:cubicBezTo>
                  <a:pt x="954453" y="-15801"/>
                  <a:pt x="1044505" y="15923"/>
                  <a:pt x="1354977" y="0"/>
                </a:cubicBezTo>
                <a:cubicBezTo>
                  <a:pt x="1665449" y="-15923"/>
                  <a:pt x="1745290" y="-698"/>
                  <a:pt x="1991816" y="0"/>
                </a:cubicBezTo>
                <a:cubicBezTo>
                  <a:pt x="2238342" y="698"/>
                  <a:pt x="2395611" y="20490"/>
                  <a:pt x="2628655" y="0"/>
                </a:cubicBezTo>
                <a:cubicBezTo>
                  <a:pt x="2861699" y="-20490"/>
                  <a:pt x="3091799" y="-2585"/>
                  <a:pt x="3346792" y="0"/>
                </a:cubicBezTo>
                <a:cubicBezTo>
                  <a:pt x="3601785" y="2585"/>
                  <a:pt x="3708983" y="18222"/>
                  <a:pt x="4064930" y="0"/>
                </a:cubicBezTo>
                <a:cubicBezTo>
                  <a:pt x="4071901" y="298560"/>
                  <a:pt x="4083362" y="386821"/>
                  <a:pt x="4064930" y="642020"/>
                </a:cubicBezTo>
                <a:cubicBezTo>
                  <a:pt x="4046498" y="897219"/>
                  <a:pt x="4095652" y="1048257"/>
                  <a:pt x="4064930" y="1310244"/>
                </a:cubicBezTo>
                <a:cubicBezTo>
                  <a:pt x="3722993" y="1282211"/>
                  <a:pt x="3621688" y="1285728"/>
                  <a:pt x="3346792" y="1310244"/>
                </a:cubicBezTo>
                <a:cubicBezTo>
                  <a:pt x="3071896" y="1334760"/>
                  <a:pt x="2999139" y="1337835"/>
                  <a:pt x="2709953" y="1310244"/>
                </a:cubicBezTo>
                <a:cubicBezTo>
                  <a:pt x="2420767" y="1282653"/>
                  <a:pt x="2276138" y="1329184"/>
                  <a:pt x="1991816" y="1310244"/>
                </a:cubicBezTo>
                <a:cubicBezTo>
                  <a:pt x="1707494" y="1291304"/>
                  <a:pt x="1475603" y="1287291"/>
                  <a:pt x="1273678" y="1310244"/>
                </a:cubicBezTo>
                <a:cubicBezTo>
                  <a:pt x="1071753" y="1333197"/>
                  <a:pt x="296222" y="1341884"/>
                  <a:pt x="0" y="1310244"/>
                </a:cubicBezTo>
                <a:cubicBezTo>
                  <a:pt x="-10406" y="1045396"/>
                  <a:pt x="24906" y="866961"/>
                  <a:pt x="0" y="694429"/>
                </a:cubicBezTo>
                <a:cubicBezTo>
                  <a:pt x="-24906" y="521898"/>
                  <a:pt x="-30601" y="210881"/>
                  <a:pt x="0" y="0"/>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3657669317">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NPCC and College of Policing are releasing a new police action plan that aims to address the significantly lower levels of trust and confidence among some Black people and the race disparities affecting Black people</a:t>
            </a:r>
          </a:p>
        </p:txBody>
      </p:sp>
      <p:sp>
        <p:nvSpPr>
          <p:cNvPr id="24" name="Isosceles Triangle 23">
            <a:extLst>
              <a:ext uri="{FF2B5EF4-FFF2-40B4-BE49-F238E27FC236}">
                <a16:creationId xmlns:a16="http://schemas.microsoft.com/office/drawing/2014/main" id="{4F6F4D36-A414-ED67-6430-51C4C9769F92}"/>
              </a:ext>
            </a:extLst>
          </p:cNvPr>
          <p:cNvSpPr/>
          <p:nvPr/>
        </p:nvSpPr>
        <p:spPr>
          <a:xfrm rot="10800000">
            <a:off x="1425193" y="3769430"/>
            <a:ext cx="209932" cy="167991"/>
          </a:xfrm>
          <a:custGeom>
            <a:avLst/>
            <a:gdLst>
              <a:gd name="connsiteX0" fmla="*/ 0 w 209932"/>
              <a:gd name="connsiteY0" fmla="*/ 167991 h 167991"/>
              <a:gd name="connsiteX1" fmla="*/ 104966 w 209932"/>
              <a:gd name="connsiteY1" fmla="*/ 0 h 167991"/>
              <a:gd name="connsiteX2" fmla="*/ 209932 w 209932"/>
              <a:gd name="connsiteY2" fmla="*/ 167991 h 167991"/>
              <a:gd name="connsiteX3" fmla="*/ 0 w 209932"/>
              <a:gd name="connsiteY3" fmla="*/ 167991 h 167991"/>
            </a:gdLst>
            <a:ahLst/>
            <a:cxnLst>
              <a:cxn ang="0">
                <a:pos x="connsiteX0" y="connsiteY0"/>
              </a:cxn>
              <a:cxn ang="0">
                <a:pos x="connsiteX1" y="connsiteY1"/>
              </a:cxn>
              <a:cxn ang="0">
                <a:pos x="connsiteX2" y="connsiteY2"/>
              </a:cxn>
              <a:cxn ang="0">
                <a:pos x="connsiteX3" y="connsiteY3"/>
              </a:cxn>
            </a:cxnLst>
            <a:rect l="l" t="t" r="r" b="b"/>
            <a:pathLst>
              <a:path w="209932" h="167991" fill="none" extrusionOk="0">
                <a:moveTo>
                  <a:pt x="0" y="167991"/>
                </a:moveTo>
                <a:cubicBezTo>
                  <a:pt x="36334" y="105104"/>
                  <a:pt x="81261" y="49322"/>
                  <a:pt x="104966" y="0"/>
                </a:cubicBezTo>
                <a:cubicBezTo>
                  <a:pt x="142347" y="76370"/>
                  <a:pt x="172122" y="114000"/>
                  <a:pt x="209932" y="167991"/>
                </a:cubicBezTo>
                <a:cubicBezTo>
                  <a:pt x="125764" y="159034"/>
                  <a:pt x="58625" y="162632"/>
                  <a:pt x="0" y="167991"/>
                </a:cubicBezTo>
                <a:close/>
              </a:path>
              <a:path w="209932" h="167991" stroke="0" extrusionOk="0">
                <a:moveTo>
                  <a:pt x="0" y="167991"/>
                </a:moveTo>
                <a:cubicBezTo>
                  <a:pt x="41279" y="84297"/>
                  <a:pt x="57375" y="70097"/>
                  <a:pt x="104966" y="0"/>
                </a:cubicBezTo>
                <a:cubicBezTo>
                  <a:pt x="127881" y="46207"/>
                  <a:pt x="160643" y="96134"/>
                  <a:pt x="209932" y="167991"/>
                </a:cubicBezTo>
                <a:cubicBezTo>
                  <a:pt x="139355" y="170075"/>
                  <a:pt x="88529" y="157548"/>
                  <a:pt x="0" y="167991"/>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108201906">
                  <a:prstGeom prst="triangle">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50855BDC-EB84-A0A0-A4D2-2102359C3539}"/>
              </a:ext>
            </a:extLst>
          </p:cNvPr>
          <p:cNvSpPr/>
          <p:nvPr/>
        </p:nvSpPr>
        <p:spPr>
          <a:xfrm>
            <a:off x="532470" y="4123496"/>
            <a:ext cx="4064930" cy="1605404"/>
          </a:xfrm>
          <a:custGeom>
            <a:avLst/>
            <a:gdLst>
              <a:gd name="connsiteX0" fmla="*/ 0 w 4064930"/>
              <a:gd name="connsiteY0" fmla="*/ 0 h 1605404"/>
              <a:gd name="connsiteX1" fmla="*/ 636839 w 4064930"/>
              <a:gd name="connsiteY1" fmla="*/ 0 h 1605404"/>
              <a:gd name="connsiteX2" fmla="*/ 1233029 w 4064930"/>
              <a:gd name="connsiteY2" fmla="*/ 0 h 1605404"/>
              <a:gd name="connsiteX3" fmla="*/ 1951166 w 4064930"/>
              <a:gd name="connsiteY3" fmla="*/ 0 h 1605404"/>
              <a:gd name="connsiteX4" fmla="*/ 2506707 w 4064930"/>
              <a:gd name="connsiteY4" fmla="*/ 0 h 1605404"/>
              <a:gd name="connsiteX5" fmla="*/ 3224844 w 4064930"/>
              <a:gd name="connsiteY5" fmla="*/ 0 h 1605404"/>
              <a:gd name="connsiteX6" fmla="*/ 4064930 w 4064930"/>
              <a:gd name="connsiteY6" fmla="*/ 0 h 1605404"/>
              <a:gd name="connsiteX7" fmla="*/ 4064930 w 4064930"/>
              <a:gd name="connsiteY7" fmla="*/ 486973 h 1605404"/>
              <a:gd name="connsiteX8" fmla="*/ 4064930 w 4064930"/>
              <a:gd name="connsiteY8" fmla="*/ 989999 h 1605404"/>
              <a:gd name="connsiteX9" fmla="*/ 4064930 w 4064930"/>
              <a:gd name="connsiteY9" fmla="*/ 1605404 h 1605404"/>
              <a:gd name="connsiteX10" fmla="*/ 3387442 w 4064930"/>
              <a:gd name="connsiteY10" fmla="*/ 1605404 h 1605404"/>
              <a:gd name="connsiteX11" fmla="*/ 2628655 w 4064930"/>
              <a:gd name="connsiteY11" fmla="*/ 1605404 h 1605404"/>
              <a:gd name="connsiteX12" fmla="*/ 1910517 w 4064930"/>
              <a:gd name="connsiteY12" fmla="*/ 1605404 h 1605404"/>
              <a:gd name="connsiteX13" fmla="*/ 1354977 w 4064930"/>
              <a:gd name="connsiteY13" fmla="*/ 1605404 h 1605404"/>
              <a:gd name="connsiteX14" fmla="*/ 677488 w 4064930"/>
              <a:gd name="connsiteY14" fmla="*/ 1605404 h 1605404"/>
              <a:gd name="connsiteX15" fmla="*/ 0 w 4064930"/>
              <a:gd name="connsiteY15" fmla="*/ 1605404 h 1605404"/>
              <a:gd name="connsiteX16" fmla="*/ 0 w 4064930"/>
              <a:gd name="connsiteY16" fmla="*/ 1038161 h 1605404"/>
              <a:gd name="connsiteX17" fmla="*/ 0 w 4064930"/>
              <a:gd name="connsiteY17" fmla="*/ 470919 h 1605404"/>
              <a:gd name="connsiteX18" fmla="*/ 0 w 4064930"/>
              <a:gd name="connsiteY18" fmla="*/ 0 h 160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64930" h="1605404" fill="none" extrusionOk="0">
                <a:moveTo>
                  <a:pt x="0" y="0"/>
                </a:moveTo>
                <a:cubicBezTo>
                  <a:pt x="287313" y="319"/>
                  <a:pt x="387985" y="1575"/>
                  <a:pt x="636839" y="0"/>
                </a:cubicBezTo>
                <a:cubicBezTo>
                  <a:pt x="885693" y="-1575"/>
                  <a:pt x="1037335" y="-7254"/>
                  <a:pt x="1233029" y="0"/>
                </a:cubicBezTo>
                <a:cubicBezTo>
                  <a:pt x="1428723" y="7254"/>
                  <a:pt x="1723122" y="-32140"/>
                  <a:pt x="1951166" y="0"/>
                </a:cubicBezTo>
                <a:cubicBezTo>
                  <a:pt x="2179210" y="32140"/>
                  <a:pt x="2368028" y="2702"/>
                  <a:pt x="2506707" y="0"/>
                </a:cubicBezTo>
                <a:cubicBezTo>
                  <a:pt x="2645386" y="-2702"/>
                  <a:pt x="2906191" y="17452"/>
                  <a:pt x="3224844" y="0"/>
                </a:cubicBezTo>
                <a:cubicBezTo>
                  <a:pt x="3543497" y="-17452"/>
                  <a:pt x="3801952" y="-21182"/>
                  <a:pt x="4064930" y="0"/>
                </a:cubicBezTo>
                <a:cubicBezTo>
                  <a:pt x="4080619" y="139102"/>
                  <a:pt x="4047983" y="317023"/>
                  <a:pt x="4064930" y="486973"/>
                </a:cubicBezTo>
                <a:cubicBezTo>
                  <a:pt x="4081877" y="656923"/>
                  <a:pt x="4076717" y="773437"/>
                  <a:pt x="4064930" y="989999"/>
                </a:cubicBezTo>
                <a:cubicBezTo>
                  <a:pt x="4053143" y="1206561"/>
                  <a:pt x="4041266" y="1428579"/>
                  <a:pt x="4064930" y="1605404"/>
                </a:cubicBezTo>
                <a:cubicBezTo>
                  <a:pt x="3929113" y="1594896"/>
                  <a:pt x="3530066" y="1635428"/>
                  <a:pt x="3387442" y="1605404"/>
                </a:cubicBezTo>
                <a:cubicBezTo>
                  <a:pt x="3244818" y="1575380"/>
                  <a:pt x="2797342" y="1577937"/>
                  <a:pt x="2628655" y="1605404"/>
                </a:cubicBezTo>
                <a:cubicBezTo>
                  <a:pt x="2459968" y="1632871"/>
                  <a:pt x="2135288" y="1621205"/>
                  <a:pt x="1910517" y="1605404"/>
                </a:cubicBezTo>
                <a:cubicBezTo>
                  <a:pt x="1685746" y="1589603"/>
                  <a:pt x="1486652" y="1581091"/>
                  <a:pt x="1354977" y="1605404"/>
                </a:cubicBezTo>
                <a:cubicBezTo>
                  <a:pt x="1223302" y="1629717"/>
                  <a:pt x="893386" y="1607405"/>
                  <a:pt x="677488" y="1605404"/>
                </a:cubicBezTo>
                <a:cubicBezTo>
                  <a:pt x="461590" y="1603403"/>
                  <a:pt x="214877" y="1572515"/>
                  <a:pt x="0" y="1605404"/>
                </a:cubicBezTo>
                <a:cubicBezTo>
                  <a:pt x="19030" y="1452497"/>
                  <a:pt x="-1378" y="1302545"/>
                  <a:pt x="0" y="1038161"/>
                </a:cubicBezTo>
                <a:cubicBezTo>
                  <a:pt x="1378" y="773777"/>
                  <a:pt x="-25738" y="728439"/>
                  <a:pt x="0" y="470919"/>
                </a:cubicBezTo>
                <a:cubicBezTo>
                  <a:pt x="25738" y="213399"/>
                  <a:pt x="-19157" y="169550"/>
                  <a:pt x="0" y="0"/>
                </a:cubicBezTo>
                <a:close/>
              </a:path>
              <a:path w="4064930" h="1605404" stroke="0" extrusionOk="0">
                <a:moveTo>
                  <a:pt x="0" y="0"/>
                </a:moveTo>
                <a:cubicBezTo>
                  <a:pt x="285190" y="15088"/>
                  <a:pt x="488821" y="28455"/>
                  <a:pt x="636839" y="0"/>
                </a:cubicBezTo>
                <a:cubicBezTo>
                  <a:pt x="784857" y="-28455"/>
                  <a:pt x="1096266" y="21997"/>
                  <a:pt x="1395626" y="0"/>
                </a:cubicBezTo>
                <a:cubicBezTo>
                  <a:pt x="1694986" y="-21997"/>
                  <a:pt x="1789084" y="29174"/>
                  <a:pt x="2032465" y="0"/>
                </a:cubicBezTo>
                <a:cubicBezTo>
                  <a:pt x="2275846" y="-29174"/>
                  <a:pt x="2444327" y="4219"/>
                  <a:pt x="2791252" y="0"/>
                </a:cubicBezTo>
                <a:cubicBezTo>
                  <a:pt x="3138177" y="-4219"/>
                  <a:pt x="3318375" y="-19503"/>
                  <a:pt x="3468740" y="0"/>
                </a:cubicBezTo>
                <a:cubicBezTo>
                  <a:pt x="3619105" y="19503"/>
                  <a:pt x="3918386" y="7133"/>
                  <a:pt x="4064930" y="0"/>
                </a:cubicBezTo>
                <a:cubicBezTo>
                  <a:pt x="4045382" y="237747"/>
                  <a:pt x="4076966" y="289432"/>
                  <a:pt x="4064930" y="503027"/>
                </a:cubicBezTo>
                <a:cubicBezTo>
                  <a:pt x="4052894" y="716622"/>
                  <a:pt x="4059464" y="845125"/>
                  <a:pt x="4064930" y="1070269"/>
                </a:cubicBezTo>
                <a:cubicBezTo>
                  <a:pt x="4070396" y="1295413"/>
                  <a:pt x="4084905" y="1443136"/>
                  <a:pt x="4064930" y="1605404"/>
                </a:cubicBezTo>
                <a:cubicBezTo>
                  <a:pt x="3826833" y="1578893"/>
                  <a:pt x="3661964" y="1591018"/>
                  <a:pt x="3509390" y="1605404"/>
                </a:cubicBezTo>
                <a:cubicBezTo>
                  <a:pt x="3356816" y="1619790"/>
                  <a:pt x="2954703" y="1636199"/>
                  <a:pt x="2791252" y="1605404"/>
                </a:cubicBezTo>
                <a:cubicBezTo>
                  <a:pt x="2627801" y="1574609"/>
                  <a:pt x="2446279" y="1627610"/>
                  <a:pt x="2195062" y="1605404"/>
                </a:cubicBezTo>
                <a:cubicBezTo>
                  <a:pt x="1943845" y="1583199"/>
                  <a:pt x="1712587" y="1612176"/>
                  <a:pt x="1476925" y="1605404"/>
                </a:cubicBezTo>
                <a:cubicBezTo>
                  <a:pt x="1241263" y="1598632"/>
                  <a:pt x="1007902" y="1612917"/>
                  <a:pt x="718138" y="1605404"/>
                </a:cubicBezTo>
                <a:cubicBezTo>
                  <a:pt x="428374" y="1597891"/>
                  <a:pt x="243876" y="1594170"/>
                  <a:pt x="0" y="1605404"/>
                </a:cubicBezTo>
                <a:cubicBezTo>
                  <a:pt x="-14632" y="1353869"/>
                  <a:pt x="24394" y="1318880"/>
                  <a:pt x="0" y="1070269"/>
                </a:cubicBezTo>
                <a:cubicBezTo>
                  <a:pt x="-24394" y="821659"/>
                  <a:pt x="-1857" y="700997"/>
                  <a:pt x="0" y="503027"/>
                </a:cubicBezTo>
                <a:cubicBezTo>
                  <a:pt x="1857" y="305057"/>
                  <a:pt x="9694" y="125955"/>
                  <a:pt x="0" y="0"/>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60961319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The legitimacy and effectiveness of UK policing is built on relationships between the police and the public but there are long-standing challenges in our relationship with Black people. Levels of trust and confidence are significantly lower among some Black people and racial disparities exist that we cannot fully explain</a:t>
            </a:r>
          </a:p>
        </p:txBody>
      </p:sp>
      <p:sp>
        <p:nvSpPr>
          <p:cNvPr id="28" name="Rectangle 27">
            <a:extLst>
              <a:ext uri="{FF2B5EF4-FFF2-40B4-BE49-F238E27FC236}">
                <a16:creationId xmlns:a16="http://schemas.microsoft.com/office/drawing/2014/main" id="{BB695DC9-A03C-DCB5-EF8A-1919A2259B1F}"/>
              </a:ext>
            </a:extLst>
          </p:cNvPr>
          <p:cNvSpPr/>
          <p:nvPr/>
        </p:nvSpPr>
        <p:spPr>
          <a:xfrm>
            <a:off x="4949826" y="1604328"/>
            <a:ext cx="6709704" cy="2752706"/>
          </a:xfrm>
          <a:custGeom>
            <a:avLst/>
            <a:gdLst>
              <a:gd name="connsiteX0" fmla="*/ 0 w 6709704"/>
              <a:gd name="connsiteY0" fmla="*/ 0 h 2752706"/>
              <a:gd name="connsiteX1" fmla="*/ 670970 w 6709704"/>
              <a:gd name="connsiteY1" fmla="*/ 0 h 2752706"/>
              <a:gd name="connsiteX2" fmla="*/ 1409038 w 6709704"/>
              <a:gd name="connsiteY2" fmla="*/ 0 h 2752706"/>
              <a:gd name="connsiteX3" fmla="*/ 2147105 w 6709704"/>
              <a:gd name="connsiteY3" fmla="*/ 0 h 2752706"/>
              <a:gd name="connsiteX4" fmla="*/ 2885173 w 6709704"/>
              <a:gd name="connsiteY4" fmla="*/ 0 h 2752706"/>
              <a:gd name="connsiteX5" fmla="*/ 3556143 w 6709704"/>
              <a:gd name="connsiteY5" fmla="*/ 0 h 2752706"/>
              <a:gd name="connsiteX6" fmla="*/ 4294211 w 6709704"/>
              <a:gd name="connsiteY6" fmla="*/ 0 h 2752706"/>
              <a:gd name="connsiteX7" fmla="*/ 5032278 w 6709704"/>
              <a:gd name="connsiteY7" fmla="*/ 0 h 2752706"/>
              <a:gd name="connsiteX8" fmla="*/ 5501957 w 6709704"/>
              <a:gd name="connsiteY8" fmla="*/ 0 h 2752706"/>
              <a:gd name="connsiteX9" fmla="*/ 6709704 w 6709704"/>
              <a:gd name="connsiteY9" fmla="*/ 0 h 2752706"/>
              <a:gd name="connsiteX10" fmla="*/ 6709704 w 6709704"/>
              <a:gd name="connsiteY10" fmla="*/ 743231 h 2752706"/>
              <a:gd name="connsiteX11" fmla="*/ 6709704 w 6709704"/>
              <a:gd name="connsiteY11" fmla="*/ 1458934 h 2752706"/>
              <a:gd name="connsiteX12" fmla="*/ 6709704 w 6709704"/>
              <a:gd name="connsiteY12" fmla="*/ 2752706 h 2752706"/>
              <a:gd name="connsiteX13" fmla="*/ 6240025 w 6709704"/>
              <a:gd name="connsiteY13" fmla="*/ 2752706 h 2752706"/>
              <a:gd name="connsiteX14" fmla="*/ 5569054 w 6709704"/>
              <a:gd name="connsiteY14" fmla="*/ 2752706 h 2752706"/>
              <a:gd name="connsiteX15" fmla="*/ 4898084 w 6709704"/>
              <a:gd name="connsiteY15" fmla="*/ 2752706 h 2752706"/>
              <a:gd name="connsiteX16" fmla="*/ 4227114 w 6709704"/>
              <a:gd name="connsiteY16" fmla="*/ 2752706 h 2752706"/>
              <a:gd name="connsiteX17" fmla="*/ 3757434 w 6709704"/>
              <a:gd name="connsiteY17" fmla="*/ 2752706 h 2752706"/>
              <a:gd name="connsiteX18" fmla="*/ 3019367 w 6709704"/>
              <a:gd name="connsiteY18" fmla="*/ 2752706 h 2752706"/>
              <a:gd name="connsiteX19" fmla="*/ 2415493 w 6709704"/>
              <a:gd name="connsiteY19" fmla="*/ 2752706 h 2752706"/>
              <a:gd name="connsiteX20" fmla="*/ 1610329 w 6709704"/>
              <a:gd name="connsiteY20" fmla="*/ 2752706 h 2752706"/>
              <a:gd name="connsiteX21" fmla="*/ 1140650 w 6709704"/>
              <a:gd name="connsiteY21" fmla="*/ 2752706 h 2752706"/>
              <a:gd name="connsiteX22" fmla="*/ 0 w 6709704"/>
              <a:gd name="connsiteY22" fmla="*/ 2752706 h 2752706"/>
              <a:gd name="connsiteX23" fmla="*/ 0 w 6709704"/>
              <a:gd name="connsiteY23" fmla="*/ 2147111 h 2752706"/>
              <a:gd name="connsiteX24" fmla="*/ 0 w 6709704"/>
              <a:gd name="connsiteY24" fmla="*/ 1513988 h 2752706"/>
              <a:gd name="connsiteX25" fmla="*/ 0 w 6709704"/>
              <a:gd name="connsiteY25" fmla="*/ 908393 h 2752706"/>
              <a:gd name="connsiteX26" fmla="*/ 0 w 6709704"/>
              <a:gd name="connsiteY26" fmla="*/ 0 h 2752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709704" h="2752706" fill="none" extrusionOk="0">
                <a:moveTo>
                  <a:pt x="0" y="0"/>
                </a:moveTo>
                <a:cubicBezTo>
                  <a:pt x="152713" y="17835"/>
                  <a:pt x="526695" y="29237"/>
                  <a:pt x="670970" y="0"/>
                </a:cubicBezTo>
                <a:cubicBezTo>
                  <a:pt x="815245" y="-29237"/>
                  <a:pt x="1140365" y="4307"/>
                  <a:pt x="1409038" y="0"/>
                </a:cubicBezTo>
                <a:cubicBezTo>
                  <a:pt x="1677711" y="-4307"/>
                  <a:pt x="1835007" y="24677"/>
                  <a:pt x="2147105" y="0"/>
                </a:cubicBezTo>
                <a:cubicBezTo>
                  <a:pt x="2459203" y="-24677"/>
                  <a:pt x="2576918" y="16169"/>
                  <a:pt x="2885173" y="0"/>
                </a:cubicBezTo>
                <a:cubicBezTo>
                  <a:pt x="3193428" y="-16169"/>
                  <a:pt x="3356219" y="-14535"/>
                  <a:pt x="3556143" y="0"/>
                </a:cubicBezTo>
                <a:cubicBezTo>
                  <a:pt x="3756067" y="14535"/>
                  <a:pt x="4049941" y="-8482"/>
                  <a:pt x="4294211" y="0"/>
                </a:cubicBezTo>
                <a:cubicBezTo>
                  <a:pt x="4538481" y="8482"/>
                  <a:pt x="4699936" y="14119"/>
                  <a:pt x="5032278" y="0"/>
                </a:cubicBezTo>
                <a:cubicBezTo>
                  <a:pt x="5364620" y="-14119"/>
                  <a:pt x="5361358" y="4723"/>
                  <a:pt x="5501957" y="0"/>
                </a:cubicBezTo>
                <a:cubicBezTo>
                  <a:pt x="5642556" y="-4723"/>
                  <a:pt x="6437217" y="4662"/>
                  <a:pt x="6709704" y="0"/>
                </a:cubicBezTo>
                <a:cubicBezTo>
                  <a:pt x="6746001" y="255018"/>
                  <a:pt x="6712374" y="404068"/>
                  <a:pt x="6709704" y="743231"/>
                </a:cubicBezTo>
                <a:cubicBezTo>
                  <a:pt x="6707034" y="1082394"/>
                  <a:pt x="6685444" y="1162146"/>
                  <a:pt x="6709704" y="1458934"/>
                </a:cubicBezTo>
                <a:cubicBezTo>
                  <a:pt x="6733964" y="1755722"/>
                  <a:pt x="6747066" y="2485577"/>
                  <a:pt x="6709704" y="2752706"/>
                </a:cubicBezTo>
                <a:cubicBezTo>
                  <a:pt x="6532848" y="2738556"/>
                  <a:pt x="6433217" y="2774960"/>
                  <a:pt x="6240025" y="2752706"/>
                </a:cubicBezTo>
                <a:cubicBezTo>
                  <a:pt x="6046833" y="2730452"/>
                  <a:pt x="5807900" y="2728058"/>
                  <a:pt x="5569054" y="2752706"/>
                </a:cubicBezTo>
                <a:cubicBezTo>
                  <a:pt x="5330208" y="2777354"/>
                  <a:pt x="5110250" y="2782124"/>
                  <a:pt x="4898084" y="2752706"/>
                </a:cubicBezTo>
                <a:cubicBezTo>
                  <a:pt x="4685918" y="2723289"/>
                  <a:pt x="4489012" y="2765827"/>
                  <a:pt x="4227114" y="2752706"/>
                </a:cubicBezTo>
                <a:cubicBezTo>
                  <a:pt x="3965216" y="2739586"/>
                  <a:pt x="3900563" y="2755128"/>
                  <a:pt x="3757434" y="2752706"/>
                </a:cubicBezTo>
                <a:cubicBezTo>
                  <a:pt x="3614305" y="2750284"/>
                  <a:pt x="3329709" y="2738362"/>
                  <a:pt x="3019367" y="2752706"/>
                </a:cubicBezTo>
                <a:cubicBezTo>
                  <a:pt x="2709025" y="2767050"/>
                  <a:pt x="2651988" y="2752907"/>
                  <a:pt x="2415493" y="2752706"/>
                </a:cubicBezTo>
                <a:cubicBezTo>
                  <a:pt x="2178998" y="2752505"/>
                  <a:pt x="1876685" y="2785832"/>
                  <a:pt x="1610329" y="2752706"/>
                </a:cubicBezTo>
                <a:cubicBezTo>
                  <a:pt x="1343973" y="2719580"/>
                  <a:pt x="1341782" y="2750355"/>
                  <a:pt x="1140650" y="2752706"/>
                </a:cubicBezTo>
                <a:cubicBezTo>
                  <a:pt x="939518" y="2755057"/>
                  <a:pt x="328561" y="2760343"/>
                  <a:pt x="0" y="2752706"/>
                </a:cubicBezTo>
                <a:cubicBezTo>
                  <a:pt x="-2502" y="2614654"/>
                  <a:pt x="-8610" y="2408841"/>
                  <a:pt x="0" y="2147111"/>
                </a:cubicBezTo>
                <a:cubicBezTo>
                  <a:pt x="8610" y="1885381"/>
                  <a:pt x="19310" y="1815678"/>
                  <a:pt x="0" y="1513988"/>
                </a:cubicBezTo>
                <a:cubicBezTo>
                  <a:pt x="-19310" y="1212298"/>
                  <a:pt x="18907" y="1203349"/>
                  <a:pt x="0" y="908393"/>
                </a:cubicBezTo>
                <a:cubicBezTo>
                  <a:pt x="-18907" y="613437"/>
                  <a:pt x="-40266" y="235490"/>
                  <a:pt x="0" y="0"/>
                </a:cubicBezTo>
                <a:close/>
              </a:path>
              <a:path w="6709704" h="2752706" stroke="0" extrusionOk="0">
                <a:moveTo>
                  <a:pt x="0" y="0"/>
                </a:moveTo>
                <a:cubicBezTo>
                  <a:pt x="146633" y="-5362"/>
                  <a:pt x="398402" y="-18428"/>
                  <a:pt x="603873" y="0"/>
                </a:cubicBezTo>
                <a:cubicBezTo>
                  <a:pt x="809344" y="18428"/>
                  <a:pt x="848616" y="4565"/>
                  <a:pt x="1073553" y="0"/>
                </a:cubicBezTo>
                <a:cubicBezTo>
                  <a:pt x="1298490" y="-4565"/>
                  <a:pt x="1417366" y="19952"/>
                  <a:pt x="1543232" y="0"/>
                </a:cubicBezTo>
                <a:cubicBezTo>
                  <a:pt x="1669098" y="-19952"/>
                  <a:pt x="1794901" y="-4944"/>
                  <a:pt x="2012911" y="0"/>
                </a:cubicBezTo>
                <a:cubicBezTo>
                  <a:pt x="2230921" y="4944"/>
                  <a:pt x="2374628" y="-18673"/>
                  <a:pt x="2549688" y="0"/>
                </a:cubicBezTo>
                <a:cubicBezTo>
                  <a:pt x="2724748" y="18673"/>
                  <a:pt x="3061040" y="15507"/>
                  <a:pt x="3287755" y="0"/>
                </a:cubicBezTo>
                <a:cubicBezTo>
                  <a:pt x="3514470" y="-15507"/>
                  <a:pt x="3741745" y="29788"/>
                  <a:pt x="3958725" y="0"/>
                </a:cubicBezTo>
                <a:cubicBezTo>
                  <a:pt x="4175705" y="-29788"/>
                  <a:pt x="4335417" y="-17689"/>
                  <a:pt x="4495502" y="0"/>
                </a:cubicBezTo>
                <a:cubicBezTo>
                  <a:pt x="4655587" y="17689"/>
                  <a:pt x="5059068" y="-17064"/>
                  <a:pt x="5233569" y="0"/>
                </a:cubicBezTo>
                <a:cubicBezTo>
                  <a:pt x="5408070" y="17064"/>
                  <a:pt x="5652827" y="-19368"/>
                  <a:pt x="5971637" y="0"/>
                </a:cubicBezTo>
                <a:cubicBezTo>
                  <a:pt x="6290447" y="19368"/>
                  <a:pt x="6388396" y="-20314"/>
                  <a:pt x="6709704" y="0"/>
                </a:cubicBezTo>
                <a:cubicBezTo>
                  <a:pt x="6703615" y="176358"/>
                  <a:pt x="6709538" y="473451"/>
                  <a:pt x="6709704" y="688177"/>
                </a:cubicBezTo>
                <a:cubicBezTo>
                  <a:pt x="6709870" y="902903"/>
                  <a:pt x="6686886" y="1156113"/>
                  <a:pt x="6709704" y="1403880"/>
                </a:cubicBezTo>
                <a:cubicBezTo>
                  <a:pt x="6732522" y="1651647"/>
                  <a:pt x="6714974" y="1890952"/>
                  <a:pt x="6709704" y="2119584"/>
                </a:cubicBezTo>
                <a:cubicBezTo>
                  <a:pt x="6704434" y="2348216"/>
                  <a:pt x="6679187" y="2451796"/>
                  <a:pt x="6709704" y="2752706"/>
                </a:cubicBezTo>
                <a:cubicBezTo>
                  <a:pt x="6598010" y="2726228"/>
                  <a:pt x="6295420" y="2772740"/>
                  <a:pt x="6172928" y="2752706"/>
                </a:cubicBezTo>
                <a:cubicBezTo>
                  <a:pt x="6050436" y="2732672"/>
                  <a:pt x="5723467" y="2746112"/>
                  <a:pt x="5501957" y="2752706"/>
                </a:cubicBezTo>
                <a:cubicBezTo>
                  <a:pt x="5280447" y="2759300"/>
                  <a:pt x="5142548" y="2746335"/>
                  <a:pt x="5032278" y="2752706"/>
                </a:cubicBezTo>
                <a:cubicBezTo>
                  <a:pt x="4922008" y="2759077"/>
                  <a:pt x="4607993" y="2755131"/>
                  <a:pt x="4294211" y="2752706"/>
                </a:cubicBezTo>
                <a:cubicBezTo>
                  <a:pt x="3980429" y="2750281"/>
                  <a:pt x="3819577" y="2720332"/>
                  <a:pt x="3489046" y="2752706"/>
                </a:cubicBezTo>
                <a:cubicBezTo>
                  <a:pt x="3158515" y="2785080"/>
                  <a:pt x="3149217" y="2733823"/>
                  <a:pt x="3019367" y="2752706"/>
                </a:cubicBezTo>
                <a:cubicBezTo>
                  <a:pt x="2889517" y="2771589"/>
                  <a:pt x="2660373" y="2742234"/>
                  <a:pt x="2415493" y="2752706"/>
                </a:cubicBezTo>
                <a:cubicBezTo>
                  <a:pt x="2170613" y="2763178"/>
                  <a:pt x="2009539" y="2745874"/>
                  <a:pt x="1878717" y="2752706"/>
                </a:cubicBezTo>
                <a:cubicBezTo>
                  <a:pt x="1747895" y="2759538"/>
                  <a:pt x="1591599" y="2752258"/>
                  <a:pt x="1341941" y="2752706"/>
                </a:cubicBezTo>
                <a:cubicBezTo>
                  <a:pt x="1092283" y="2753154"/>
                  <a:pt x="920696" y="2777684"/>
                  <a:pt x="670970" y="2752706"/>
                </a:cubicBezTo>
                <a:cubicBezTo>
                  <a:pt x="421244" y="2727728"/>
                  <a:pt x="258038" y="2724051"/>
                  <a:pt x="0" y="2752706"/>
                </a:cubicBezTo>
                <a:cubicBezTo>
                  <a:pt x="2988" y="2594679"/>
                  <a:pt x="-29137" y="2362050"/>
                  <a:pt x="0" y="2119584"/>
                </a:cubicBezTo>
                <a:cubicBezTo>
                  <a:pt x="29137" y="1877118"/>
                  <a:pt x="-21250" y="1773474"/>
                  <a:pt x="0" y="1431407"/>
                </a:cubicBezTo>
                <a:cubicBezTo>
                  <a:pt x="21250" y="1089340"/>
                  <a:pt x="16168" y="976979"/>
                  <a:pt x="0" y="770758"/>
                </a:cubicBezTo>
                <a:cubicBezTo>
                  <a:pt x="-16168" y="564537"/>
                  <a:pt x="-730" y="258583"/>
                  <a:pt x="0" y="0"/>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345755053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solidFill>
                  <a:schemeClr val="accent2">
                    <a:lumMod val="75000"/>
                  </a:schemeClr>
                </a:solidFill>
              </a:rPr>
              <a:t>Our commitments </a:t>
            </a:r>
          </a:p>
          <a:p>
            <a:pPr marL="342900" indent="-342900">
              <a:buFont typeface="+mj-lt"/>
              <a:buAutoNum type="arabicPeriod"/>
            </a:pPr>
            <a:r>
              <a:rPr lang="en-GB" sz="1400" dirty="0">
                <a:solidFill>
                  <a:schemeClr val="tx1"/>
                </a:solidFill>
              </a:rPr>
              <a:t>Zero tolerance of racism in policing. </a:t>
            </a:r>
          </a:p>
          <a:p>
            <a:pPr marL="342900" indent="-342900">
              <a:buFont typeface="+mj-lt"/>
              <a:buAutoNum type="arabicPeriod"/>
            </a:pPr>
            <a:r>
              <a:rPr lang="en-GB" sz="1400" dirty="0">
                <a:solidFill>
                  <a:schemeClr val="tx1"/>
                </a:solidFill>
              </a:rPr>
              <a:t>Policing will adopt an ‘explain or reform’ approach to address the negative impact and outcomes experienced by Black people. </a:t>
            </a:r>
          </a:p>
          <a:p>
            <a:pPr marL="342900" indent="-342900">
              <a:buFont typeface="+mj-lt"/>
              <a:buAutoNum type="arabicPeriod"/>
            </a:pPr>
            <a:r>
              <a:rPr lang="en-GB" sz="1400" dirty="0">
                <a:solidFill>
                  <a:schemeClr val="tx1"/>
                </a:solidFill>
              </a:rPr>
              <a:t>We will increase the awareness and understanding of every officer and member of staff of racism, anti-racism, Black history and its connection to policing through introduction of a mandatory programme of training for all police officers and staff. </a:t>
            </a:r>
          </a:p>
          <a:p>
            <a:pPr marL="342900" indent="-342900">
              <a:buFont typeface="+mj-lt"/>
              <a:buAutoNum type="arabicPeriod"/>
            </a:pPr>
            <a:r>
              <a:rPr lang="en-GB" sz="1400" dirty="0">
                <a:solidFill>
                  <a:schemeClr val="tx1"/>
                </a:solidFill>
              </a:rPr>
              <a:t>The development of a representative workforce. </a:t>
            </a:r>
          </a:p>
          <a:p>
            <a:pPr marL="342900" indent="-342900">
              <a:buFont typeface="+mj-lt"/>
              <a:buAutoNum type="arabicPeriod"/>
            </a:pPr>
            <a:r>
              <a:rPr lang="en-GB" sz="1400" dirty="0">
                <a:solidFill>
                  <a:schemeClr val="tx1"/>
                </a:solidFill>
              </a:rPr>
              <a:t>Policing will increase the involvement of Black communities in its work and improve support to Black victims of crime. Enable Black people to have their voices heard, raise concerns, work on solving problems in their community and provide feedback and improve support to Black victims of crime</a:t>
            </a:r>
          </a:p>
        </p:txBody>
      </p:sp>
      <p:sp>
        <p:nvSpPr>
          <p:cNvPr id="29" name="Rectangle 28">
            <a:extLst>
              <a:ext uri="{FF2B5EF4-FFF2-40B4-BE49-F238E27FC236}">
                <a16:creationId xmlns:a16="http://schemas.microsoft.com/office/drawing/2014/main" id="{A774ADBB-09EA-ED0B-5C7F-35C462EA53A8}"/>
              </a:ext>
            </a:extLst>
          </p:cNvPr>
          <p:cNvSpPr/>
          <p:nvPr/>
        </p:nvSpPr>
        <p:spPr>
          <a:xfrm>
            <a:off x="4949825" y="1258191"/>
            <a:ext cx="6709703" cy="352425"/>
          </a:xfrm>
          <a:custGeom>
            <a:avLst/>
            <a:gdLst>
              <a:gd name="connsiteX0" fmla="*/ 0 w 6709703"/>
              <a:gd name="connsiteY0" fmla="*/ 0 h 352425"/>
              <a:gd name="connsiteX1" fmla="*/ 670970 w 6709703"/>
              <a:gd name="connsiteY1" fmla="*/ 0 h 352425"/>
              <a:gd name="connsiteX2" fmla="*/ 1274844 w 6709703"/>
              <a:gd name="connsiteY2" fmla="*/ 0 h 352425"/>
              <a:gd name="connsiteX3" fmla="*/ 1744523 w 6709703"/>
              <a:gd name="connsiteY3" fmla="*/ 0 h 352425"/>
              <a:gd name="connsiteX4" fmla="*/ 2348396 w 6709703"/>
              <a:gd name="connsiteY4" fmla="*/ 0 h 352425"/>
              <a:gd name="connsiteX5" fmla="*/ 3153560 w 6709703"/>
              <a:gd name="connsiteY5" fmla="*/ 0 h 352425"/>
              <a:gd name="connsiteX6" fmla="*/ 3891628 w 6709703"/>
              <a:gd name="connsiteY6" fmla="*/ 0 h 352425"/>
              <a:gd name="connsiteX7" fmla="*/ 4495501 w 6709703"/>
              <a:gd name="connsiteY7" fmla="*/ 0 h 352425"/>
              <a:gd name="connsiteX8" fmla="*/ 5300665 w 6709703"/>
              <a:gd name="connsiteY8" fmla="*/ 0 h 352425"/>
              <a:gd name="connsiteX9" fmla="*/ 5904539 w 6709703"/>
              <a:gd name="connsiteY9" fmla="*/ 0 h 352425"/>
              <a:gd name="connsiteX10" fmla="*/ 6709703 w 6709703"/>
              <a:gd name="connsiteY10" fmla="*/ 0 h 352425"/>
              <a:gd name="connsiteX11" fmla="*/ 6709703 w 6709703"/>
              <a:gd name="connsiteY11" fmla="*/ 352425 h 352425"/>
              <a:gd name="connsiteX12" fmla="*/ 6105830 w 6709703"/>
              <a:gd name="connsiteY12" fmla="*/ 352425 h 352425"/>
              <a:gd name="connsiteX13" fmla="*/ 5636151 w 6709703"/>
              <a:gd name="connsiteY13" fmla="*/ 352425 h 352425"/>
              <a:gd name="connsiteX14" fmla="*/ 5099374 w 6709703"/>
              <a:gd name="connsiteY14" fmla="*/ 352425 h 352425"/>
              <a:gd name="connsiteX15" fmla="*/ 4428404 w 6709703"/>
              <a:gd name="connsiteY15" fmla="*/ 352425 h 352425"/>
              <a:gd name="connsiteX16" fmla="*/ 3623240 w 6709703"/>
              <a:gd name="connsiteY16" fmla="*/ 352425 h 352425"/>
              <a:gd name="connsiteX17" fmla="*/ 3086463 w 6709703"/>
              <a:gd name="connsiteY17" fmla="*/ 352425 h 352425"/>
              <a:gd name="connsiteX18" fmla="*/ 2415493 w 6709703"/>
              <a:gd name="connsiteY18" fmla="*/ 352425 h 352425"/>
              <a:gd name="connsiteX19" fmla="*/ 1945814 w 6709703"/>
              <a:gd name="connsiteY19" fmla="*/ 352425 h 352425"/>
              <a:gd name="connsiteX20" fmla="*/ 1341941 w 6709703"/>
              <a:gd name="connsiteY20" fmla="*/ 352425 h 352425"/>
              <a:gd name="connsiteX21" fmla="*/ 670970 w 6709703"/>
              <a:gd name="connsiteY21" fmla="*/ 352425 h 352425"/>
              <a:gd name="connsiteX22" fmla="*/ 0 w 6709703"/>
              <a:gd name="connsiteY22" fmla="*/ 352425 h 352425"/>
              <a:gd name="connsiteX23" fmla="*/ 0 w 6709703"/>
              <a:gd name="connsiteY23" fmla="*/ 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709703" h="352425" fill="none" extrusionOk="0">
                <a:moveTo>
                  <a:pt x="0" y="0"/>
                </a:moveTo>
                <a:cubicBezTo>
                  <a:pt x="208648" y="1957"/>
                  <a:pt x="349560" y="-27229"/>
                  <a:pt x="670970" y="0"/>
                </a:cubicBezTo>
                <a:cubicBezTo>
                  <a:pt x="992380" y="27229"/>
                  <a:pt x="1071856" y="30182"/>
                  <a:pt x="1274844" y="0"/>
                </a:cubicBezTo>
                <a:cubicBezTo>
                  <a:pt x="1477832" y="-30182"/>
                  <a:pt x="1603712" y="-5045"/>
                  <a:pt x="1744523" y="0"/>
                </a:cubicBezTo>
                <a:cubicBezTo>
                  <a:pt x="1885334" y="5045"/>
                  <a:pt x="2149649" y="21987"/>
                  <a:pt x="2348396" y="0"/>
                </a:cubicBezTo>
                <a:cubicBezTo>
                  <a:pt x="2547143" y="-21987"/>
                  <a:pt x="2845272" y="-31411"/>
                  <a:pt x="3153560" y="0"/>
                </a:cubicBezTo>
                <a:cubicBezTo>
                  <a:pt x="3461848" y="31411"/>
                  <a:pt x="3546530" y="25904"/>
                  <a:pt x="3891628" y="0"/>
                </a:cubicBezTo>
                <a:cubicBezTo>
                  <a:pt x="4236726" y="-25904"/>
                  <a:pt x="4350230" y="-3729"/>
                  <a:pt x="4495501" y="0"/>
                </a:cubicBezTo>
                <a:cubicBezTo>
                  <a:pt x="4640772" y="3729"/>
                  <a:pt x="4955443" y="18576"/>
                  <a:pt x="5300665" y="0"/>
                </a:cubicBezTo>
                <a:cubicBezTo>
                  <a:pt x="5645887" y="-18576"/>
                  <a:pt x="5640869" y="-29732"/>
                  <a:pt x="5904539" y="0"/>
                </a:cubicBezTo>
                <a:cubicBezTo>
                  <a:pt x="6168209" y="29732"/>
                  <a:pt x="6506759" y="38594"/>
                  <a:pt x="6709703" y="0"/>
                </a:cubicBezTo>
                <a:cubicBezTo>
                  <a:pt x="6705370" y="114242"/>
                  <a:pt x="6708124" y="264115"/>
                  <a:pt x="6709703" y="352425"/>
                </a:cubicBezTo>
                <a:cubicBezTo>
                  <a:pt x="6488049" y="332705"/>
                  <a:pt x="6380334" y="381975"/>
                  <a:pt x="6105830" y="352425"/>
                </a:cubicBezTo>
                <a:cubicBezTo>
                  <a:pt x="5831326" y="322875"/>
                  <a:pt x="5775411" y="354744"/>
                  <a:pt x="5636151" y="352425"/>
                </a:cubicBezTo>
                <a:cubicBezTo>
                  <a:pt x="5496891" y="350106"/>
                  <a:pt x="5210647" y="350381"/>
                  <a:pt x="5099374" y="352425"/>
                </a:cubicBezTo>
                <a:cubicBezTo>
                  <a:pt x="4988101" y="354469"/>
                  <a:pt x="4756925" y="337194"/>
                  <a:pt x="4428404" y="352425"/>
                </a:cubicBezTo>
                <a:cubicBezTo>
                  <a:pt x="4099883" y="367657"/>
                  <a:pt x="3800509" y="314584"/>
                  <a:pt x="3623240" y="352425"/>
                </a:cubicBezTo>
                <a:cubicBezTo>
                  <a:pt x="3445971" y="390266"/>
                  <a:pt x="3240801" y="344199"/>
                  <a:pt x="3086463" y="352425"/>
                </a:cubicBezTo>
                <a:cubicBezTo>
                  <a:pt x="2932125" y="360651"/>
                  <a:pt x="2616547" y="377188"/>
                  <a:pt x="2415493" y="352425"/>
                </a:cubicBezTo>
                <a:cubicBezTo>
                  <a:pt x="2214439" y="327663"/>
                  <a:pt x="2135438" y="355828"/>
                  <a:pt x="1945814" y="352425"/>
                </a:cubicBezTo>
                <a:cubicBezTo>
                  <a:pt x="1756190" y="349022"/>
                  <a:pt x="1571834" y="361149"/>
                  <a:pt x="1341941" y="352425"/>
                </a:cubicBezTo>
                <a:cubicBezTo>
                  <a:pt x="1112048" y="343701"/>
                  <a:pt x="926807" y="374005"/>
                  <a:pt x="670970" y="352425"/>
                </a:cubicBezTo>
                <a:cubicBezTo>
                  <a:pt x="415133" y="330845"/>
                  <a:pt x="279197" y="372043"/>
                  <a:pt x="0" y="352425"/>
                </a:cubicBezTo>
                <a:cubicBezTo>
                  <a:pt x="-8390" y="209726"/>
                  <a:pt x="-10779" y="116870"/>
                  <a:pt x="0" y="0"/>
                </a:cubicBezTo>
                <a:close/>
              </a:path>
              <a:path w="6709703" h="352425" stroke="0" extrusionOk="0">
                <a:moveTo>
                  <a:pt x="0" y="0"/>
                </a:moveTo>
                <a:cubicBezTo>
                  <a:pt x="228944" y="-2173"/>
                  <a:pt x="388043" y="23655"/>
                  <a:pt x="670970" y="0"/>
                </a:cubicBezTo>
                <a:cubicBezTo>
                  <a:pt x="953897" y="-23655"/>
                  <a:pt x="1304345" y="17388"/>
                  <a:pt x="1476135" y="0"/>
                </a:cubicBezTo>
                <a:cubicBezTo>
                  <a:pt x="1647926" y="-17388"/>
                  <a:pt x="1838160" y="-23661"/>
                  <a:pt x="2147105" y="0"/>
                </a:cubicBezTo>
                <a:cubicBezTo>
                  <a:pt x="2456050" y="23661"/>
                  <a:pt x="2629843" y="-311"/>
                  <a:pt x="2952269" y="0"/>
                </a:cubicBezTo>
                <a:cubicBezTo>
                  <a:pt x="3274695" y="311"/>
                  <a:pt x="3462744" y="4605"/>
                  <a:pt x="3757434" y="0"/>
                </a:cubicBezTo>
                <a:cubicBezTo>
                  <a:pt x="4052125" y="-4605"/>
                  <a:pt x="4010858" y="5538"/>
                  <a:pt x="4227113" y="0"/>
                </a:cubicBezTo>
                <a:cubicBezTo>
                  <a:pt x="4443368" y="-5538"/>
                  <a:pt x="4602681" y="24540"/>
                  <a:pt x="4898083" y="0"/>
                </a:cubicBezTo>
                <a:cubicBezTo>
                  <a:pt x="5193485" y="-24540"/>
                  <a:pt x="5231565" y="-11145"/>
                  <a:pt x="5434859" y="0"/>
                </a:cubicBezTo>
                <a:cubicBezTo>
                  <a:pt x="5638153" y="11145"/>
                  <a:pt x="5863250" y="14113"/>
                  <a:pt x="6038733" y="0"/>
                </a:cubicBezTo>
                <a:cubicBezTo>
                  <a:pt x="6214216" y="-14113"/>
                  <a:pt x="6544727" y="-17803"/>
                  <a:pt x="6709703" y="0"/>
                </a:cubicBezTo>
                <a:cubicBezTo>
                  <a:pt x="6698640" y="95266"/>
                  <a:pt x="6712481" y="252732"/>
                  <a:pt x="6709703" y="352425"/>
                </a:cubicBezTo>
                <a:cubicBezTo>
                  <a:pt x="6557517" y="382259"/>
                  <a:pt x="6225621" y="382138"/>
                  <a:pt x="6038733" y="352425"/>
                </a:cubicBezTo>
                <a:cubicBezTo>
                  <a:pt x="5851845" y="322713"/>
                  <a:pt x="5785184" y="337632"/>
                  <a:pt x="5569053" y="352425"/>
                </a:cubicBezTo>
                <a:cubicBezTo>
                  <a:pt x="5352922" y="367218"/>
                  <a:pt x="5038142" y="324435"/>
                  <a:pt x="4763889" y="352425"/>
                </a:cubicBezTo>
                <a:cubicBezTo>
                  <a:pt x="4489636" y="380415"/>
                  <a:pt x="4416547" y="349591"/>
                  <a:pt x="4227113" y="352425"/>
                </a:cubicBezTo>
                <a:cubicBezTo>
                  <a:pt x="4037679" y="355259"/>
                  <a:pt x="3863211" y="349241"/>
                  <a:pt x="3623240" y="352425"/>
                </a:cubicBezTo>
                <a:cubicBezTo>
                  <a:pt x="3383269" y="355609"/>
                  <a:pt x="3259046" y="361362"/>
                  <a:pt x="2952269" y="352425"/>
                </a:cubicBezTo>
                <a:cubicBezTo>
                  <a:pt x="2645492" y="343488"/>
                  <a:pt x="2635093" y="351063"/>
                  <a:pt x="2415493" y="352425"/>
                </a:cubicBezTo>
                <a:cubicBezTo>
                  <a:pt x="2195893" y="353787"/>
                  <a:pt x="2047481" y="370869"/>
                  <a:pt x="1945814" y="352425"/>
                </a:cubicBezTo>
                <a:cubicBezTo>
                  <a:pt x="1844147" y="333981"/>
                  <a:pt x="1616115" y="361108"/>
                  <a:pt x="1409038" y="352425"/>
                </a:cubicBezTo>
                <a:cubicBezTo>
                  <a:pt x="1201961" y="343742"/>
                  <a:pt x="1052401" y="367513"/>
                  <a:pt x="738067" y="352425"/>
                </a:cubicBezTo>
                <a:cubicBezTo>
                  <a:pt x="423733" y="337337"/>
                  <a:pt x="355137" y="366203"/>
                  <a:pt x="0" y="352425"/>
                </a:cubicBezTo>
                <a:cubicBezTo>
                  <a:pt x="2128" y="238764"/>
                  <a:pt x="-12439" y="114005"/>
                  <a:pt x="0" y="0"/>
                </a:cubicBezTo>
                <a:close/>
              </a:path>
            </a:pathLst>
          </a:custGeom>
          <a:solidFill>
            <a:schemeClr val="accent2">
              <a:lumMod val="75000"/>
            </a:schemeClr>
          </a:solidFill>
          <a:ln w="19050">
            <a:solidFill>
              <a:schemeClr val="accent2">
                <a:lumMod val="20000"/>
                <a:lumOff val="80000"/>
                <a:alpha val="0"/>
              </a:schemeClr>
            </a:solidFill>
            <a:extLst>
              <a:ext uri="{C807C97D-BFC1-408E-A445-0C87EB9F89A2}">
                <ask:lineSketchStyleProps xmlns:ask="http://schemas.microsoft.com/office/drawing/2018/sketchyshapes" sd="678911547">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How</a:t>
            </a:r>
          </a:p>
        </p:txBody>
      </p:sp>
      <p:sp>
        <p:nvSpPr>
          <p:cNvPr id="30" name="Rectangle 29">
            <a:extLst>
              <a:ext uri="{FF2B5EF4-FFF2-40B4-BE49-F238E27FC236}">
                <a16:creationId xmlns:a16="http://schemas.microsoft.com/office/drawing/2014/main" id="{05BCE5C6-06DA-9680-AC2F-BAA7BF8CB6D7}"/>
              </a:ext>
            </a:extLst>
          </p:cNvPr>
          <p:cNvSpPr/>
          <p:nvPr/>
        </p:nvSpPr>
        <p:spPr>
          <a:xfrm>
            <a:off x="4949826" y="4319174"/>
            <a:ext cx="6709704" cy="352425"/>
          </a:xfrm>
          <a:custGeom>
            <a:avLst/>
            <a:gdLst>
              <a:gd name="connsiteX0" fmla="*/ 0 w 6709704"/>
              <a:gd name="connsiteY0" fmla="*/ 0 h 352425"/>
              <a:gd name="connsiteX1" fmla="*/ 469679 w 6709704"/>
              <a:gd name="connsiteY1" fmla="*/ 0 h 352425"/>
              <a:gd name="connsiteX2" fmla="*/ 1073553 w 6709704"/>
              <a:gd name="connsiteY2" fmla="*/ 0 h 352425"/>
              <a:gd name="connsiteX3" fmla="*/ 1811620 w 6709704"/>
              <a:gd name="connsiteY3" fmla="*/ 0 h 352425"/>
              <a:gd name="connsiteX4" fmla="*/ 2415493 w 6709704"/>
              <a:gd name="connsiteY4" fmla="*/ 0 h 352425"/>
              <a:gd name="connsiteX5" fmla="*/ 2952270 w 6709704"/>
              <a:gd name="connsiteY5" fmla="*/ 0 h 352425"/>
              <a:gd name="connsiteX6" fmla="*/ 3489046 w 6709704"/>
              <a:gd name="connsiteY6" fmla="*/ 0 h 352425"/>
              <a:gd name="connsiteX7" fmla="*/ 4092919 w 6709704"/>
              <a:gd name="connsiteY7" fmla="*/ 0 h 352425"/>
              <a:gd name="connsiteX8" fmla="*/ 4562599 w 6709704"/>
              <a:gd name="connsiteY8" fmla="*/ 0 h 352425"/>
              <a:gd name="connsiteX9" fmla="*/ 5032278 w 6709704"/>
              <a:gd name="connsiteY9" fmla="*/ 0 h 352425"/>
              <a:gd name="connsiteX10" fmla="*/ 5636151 w 6709704"/>
              <a:gd name="connsiteY10" fmla="*/ 0 h 352425"/>
              <a:gd name="connsiteX11" fmla="*/ 6709704 w 6709704"/>
              <a:gd name="connsiteY11" fmla="*/ 0 h 352425"/>
              <a:gd name="connsiteX12" fmla="*/ 6709704 w 6709704"/>
              <a:gd name="connsiteY12" fmla="*/ 352425 h 352425"/>
              <a:gd name="connsiteX13" fmla="*/ 6105831 w 6709704"/>
              <a:gd name="connsiteY13" fmla="*/ 352425 h 352425"/>
              <a:gd name="connsiteX14" fmla="*/ 5434860 w 6709704"/>
              <a:gd name="connsiteY14" fmla="*/ 352425 h 352425"/>
              <a:gd name="connsiteX15" fmla="*/ 4830987 w 6709704"/>
              <a:gd name="connsiteY15" fmla="*/ 352425 h 352425"/>
              <a:gd name="connsiteX16" fmla="*/ 4227114 w 6709704"/>
              <a:gd name="connsiteY16" fmla="*/ 352425 h 352425"/>
              <a:gd name="connsiteX17" fmla="*/ 3757434 w 6709704"/>
              <a:gd name="connsiteY17" fmla="*/ 352425 h 352425"/>
              <a:gd name="connsiteX18" fmla="*/ 3153561 w 6709704"/>
              <a:gd name="connsiteY18" fmla="*/ 352425 h 352425"/>
              <a:gd name="connsiteX19" fmla="*/ 2616785 w 6709704"/>
              <a:gd name="connsiteY19" fmla="*/ 352425 h 352425"/>
              <a:gd name="connsiteX20" fmla="*/ 1945814 w 6709704"/>
              <a:gd name="connsiteY20" fmla="*/ 352425 h 352425"/>
              <a:gd name="connsiteX21" fmla="*/ 1274844 w 6709704"/>
              <a:gd name="connsiteY21" fmla="*/ 352425 h 352425"/>
              <a:gd name="connsiteX22" fmla="*/ 738067 w 6709704"/>
              <a:gd name="connsiteY22" fmla="*/ 352425 h 352425"/>
              <a:gd name="connsiteX23" fmla="*/ 0 w 6709704"/>
              <a:gd name="connsiteY23" fmla="*/ 352425 h 352425"/>
              <a:gd name="connsiteX24" fmla="*/ 0 w 6709704"/>
              <a:gd name="connsiteY24" fmla="*/ 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709704" h="352425" fill="none" extrusionOk="0">
                <a:moveTo>
                  <a:pt x="0" y="0"/>
                </a:moveTo>
                <a:cubicBezTo>
                  <a:pt x="95289" y="7987"/>
                  <a:pt x="299941" y="8164"/>
                  <a:pt x="469679" y="0"/>
                </a:cubicBezTo>
                <a:cubicBezTo>
                  <a:pt x="639417" y="-8164"/>
                  <a:pt x="780882" y="8369"/>
                  <a:pt x="1073553" y="0"/>
                </a:cubicBezTo>
                <a:cubicBezTo>
                  <a:pt x="1366224" y="-8369"/>
                  <a:pt x="1451722" y="-12901"/>
                  <a:pt x="1811620" y="0"/>
                </a:cubicBezTo>
                <a:cubicBezTo>
                  <a:pt x="2171518" y="12901"/>
                  <a:pt x="2247510" y="-23967"/>
                  <a:pt x="2415493" y="0"/>
                </a:cubicBezTo>
                <a:cubicBezTo>
                  <a:pt x="2583476" y="23967"/>
                  <a:pt x="2709598" y="-1872"/>
                  <a:pt x="2952270" y="0"/>
                </a:cubicBezTo>
                <a:cubicBezTo>
                  <a:pt x="3194942" y="1872"/>
                  <a:pt x="3369070" y="-7874"/>
                  <a:pt x="3489046" y="0"/>
                </a:cubicBezTo>
                <a:cubicBezTo>
                  <a:pt x="3609022" y="7874"/>
                  <a:pt x="3851660" y="-18351"/>
                  <a:pt x="4092919" y="0"/>
                </a:cubicBezTo>
                <a:cubicBezTo>
                  <a:pt x="4334178" y="18351"/>
                  <a:pt x="4364492" y="-3539"/>
                  <a:pt x="4562599" y="0"/>
                </a:cubicBezTo>
                <a:cubicBezTo>
                  <a:pt x="4760706" y="3539"/>
                  <a:pt x="4869556" y="8875"/>
                  <a:pt x="5032278" y="0"/>
                </a:cubicBezTo>
                <a:cubicBezTo>
                  <a:pt x="5195000" y="-8875"/>
                  <a:pt x="5405572" y="-19163"/>
                  <a:pt x="5636151" y="0"/>
                </a:cubicBezTo>
                <a:cubicBezTo>
                  <a:pt x="5866730" y="19163"/>
                  <a:pt x="6282198" y="11067"/>
                  <a:pt x="6709704" y="0"/>
                </a:cubicBezTo>
                <a:cubicBezTo>
                  <a:pt x="6720420" y="90408"/>
                  <a:pt x="6705742" y="220907"/>
                  <a:pt x="6709704" y="352425"/>
                </a:cubicBezTo>
                <a:cubicBezTo>
                  <a:pt x="6422505" y="353486"/>
                  <a:pt x="6300256" y="366778"/>
                  <a:pt x="6105831" y="352425"/>
                </a:cubicBezTo>
                <a:cubicBezTo>
                  <a:pt x="5911406" y="338072"/>
                  <a:pt x="5681501" y="358493"/>
                  <a:pt x="5434860" y="352425"/>
                </a:cubicBezTo>
                <a:cubicBezTo>
                  <a:pt x="5188219" y="346357"/>
                  <a:pt x="4969905" y="325624"/>
                  <a:pt x="4830987" y="352425"/>
                </a:cubicBezTo>
                <a:cubicBezTo>
                  <a:pt x="4692069" y="379226"/>
                  <a:pt x="4475513" y="377318"/>
                  <a:pt x="4227114" y="352425"/>
                </a:cubicBezTo>
                <a:cubicBezTo>
                  <a:pt x="3978715" y="327532"/>
                  <a:pt x="3882250" y="343441"/>
                  <a:pt x="3757434" y="352425"/>
                </a:cubicBezTo>
                <a:cubicBezTo>
                  <a:pt x="3632618" y="361409"/>
                  <a:pt x="3446308" y="363732"/>
                  <a:pt x="3153561" y="352425"/>
                </a:cubicBezTo>
                <a:cubicBezTo>
                  <a:pt x="2860814" y="341118"/>
                  <a:pt x="2853704" y="331215"/>
                  <a:pt x="2616785" y="352425"/>
                </a:cubicBezTo>
                <a:cubicBezTo>
                  <a:pt x="2379866" y="373635"/>
                  <a:pt x="2183256" y="335969"/>
                  <a:pt x="1945814" y="352425"/>
                </a:cubicBezTo>
                <a:cubicBezTo>
                  <a:pt x="1708372" y="368881"/>
                  <a:pt x="1595154" y="372733"/>
                  <a:pt x="1274844" y="352425"/>
                </a:cubicBezTo>
                <a:cubicBezTo>
                  <a:pt x="954534" y="332118"/>
                  <a:pt x="906268" y="377811"/>
                  <a:pt x="738067" y="352425"/>
                </a:cubicBezTo>
                <a:cubicBezTo>
                  <a:pt x="569866" y="327039"/>
                  <a:pt x="239791" y="386136"/>
                  <a:pt x="0" y="352425"/>
                </a:cubicBezTo>
                <a:cubicBezTo>
                  <a:pt x="-4951" y="229059"/>
                  <a:pt x="-13574" y="104689"/>
                  <a:pt x="0" y="0"/>
                </a:cubicBezTo>
                <a:close/>
              </a:path>
              <a:path w="6709704" h="352425" stroke="0" extrusionOk="0">
                <a:moveTo>
                  <a:pt x="0" y="0"/>
                </a:moveTo>
                <a:cubicBezTo>
                  <a:pt x="220851" y="-23935"/>
                  <a:pt x="590913" y="-20068"/>
                  <a:pt x="805164" y="0"/>
                </a:cubicBezTo>
                <a:cubicBezTo>
                  <a:pt x="1019415" y="20068"/>
                  <a:pt x="1292396" y="27929"/>
                  <a:pt x="1610329" y="0"/>
                </a:cubicBezTo>
                <a:cubicBezTo>
                  <a:pt x="1928262" y="-27929"/>
                  <a:pt x="2138612" y="-31711"/>
                  <a:pt x="2281299" y="0"/>
                </a:cubicBezTo>
                <a:cubicBezTo>
                  <a:pt x="2423986" y="31711"/>
                  <a:pt x="2592655" y="23300"/>
                  <a:pt x="2750979" y="0"/>
                </a:cubicBezTo>
                <a:cubicBezTo>
                  <a:pt x="2909303" y="-23300"/>
                  <a:pt x="3094629" y="4239"/>
                  <a:pt x="3287755" y="0"/>
                </a:cubicBezTo>
                <a:cubicBezTo>
                  <a:pt x="3480881" y="-4239"/>
                  <a:pt x="3858337" y="19022"/>
                  <a:pt x="4092919" y="0"/>
                </a:cubicBezTo>
                <a:cubicBezTo>
                  <a:pt x="4327501" y="-19022"/>
                  <a:pt x="4428086" y="-5433"/>
                  <a:pt x="4629696" y="0"/>
                </a:cubicBezTo>
                <a:cubicBezTo>
                  <a:pt x="4831306" y="5433"/>
                  <a:pt x="4927564" y="25374"/>
                  <a:pt x="5166472" y="0"/>
                </a:cubicBezTo>
                <a:cubicBezTo>
                  <a:pt x="5405380" y="-25374"/>
                  <a:pt x="5488668" y="-21575"/>
                  <a:pt x="5770345" y="0"/>
                </a:cubicBezTo>
                <a:cubicBezTo>
                  <a:pt x="6052022" y="21575"/>
                  <a:pt x="6279731" y="-39590"/>
                  <a:pt x="6709704" y="0"/>
                </a:cubicBezTo>
                <a:cubicBezTo>
                  <a:pt x="6698162" y="92451"/>
                  <a:pt x="6725400" y="271297"/>
                  <a:pt x="6709704" y="352425"/>
                </a:cubicBezTo>
                <a:cubicBezTo>
                  <a:pt x="6449197" y="365140"/>
                  <a:pt x="6278645" y="328481"/>
                  <a:pt x="5971637" y="352425"/>
                </a:cubicBezTo>
                <a:cubicBezTo>
                  <a:pt x="5664629" y="376369"/>
                  <a:pt x="5478552" y="333596"/>
                  <a:pt x="5300666" y="352425"/>
                </a:cubicBezTo>
                <a:cubicBezTo>
                  <a:pt x="5122780" y="371254"/>
                  <a:pt x="4834234" y="345832"/>
                  <a:pt x="4562599" y="352425"/>
                </a:cubicBezTo>
                <a:cubicBezTo>
                  <a:pt x="4290964" y="359018"/>
                  <a:pt x="4123425" y="328790"/>
                  <a:pt x="3757434" y="352425"/>
                </a:cubicBezTo>
                <a:cubicBezTo>
                  <a:pt x="3391443" y="376060"/>
                  <a:pt x="3273806" y="373311"/>
                  <a:pt x="3086464" y="352425"/>
                </a:cubicBezTo>
                <a:cubicBezTo>
                  <a:pt x="2899122" y="331540"/>
                  <a:pt x="2839582" y="371811"/>
                  <a:pt x="2616785" y="352425"/>
                </a:cubicBezTo>
                <a:cubicBezTo>
                  <a:pt x="2393988" y="333039"/>
                  <a:pt x="2299165" y="327942"/>
                  <a:pt x="2080008" y="352425"/>
                </a:cubicBezTo>
                <a:cubicBezTo>
                  <a:pt x="1860851" y="376908"/>
                  <a:pt x="1615928" y="351407"/>
                  <a:pt x="1409038" y="352425"/>
                </a:cubicBezTo>
                <a:cubicBezTo>
                  <a:pt x="1202148" y="353444"/>
                  <a:pt x="930002" y="364957"/>
                  <a:pt x="670970" y="352425"/>
                </a:cubicBezTo>
                <a:cubicBezTo>
                  <a:pt x="411938" y="339893"/>
                  <a:pt x="284518" y="376586"/>
                  <a:pt x="0" y="352425"/>
                </a:cubicBezTo>
                <a:cubicBezTo>
                  <a:pt x="-1409" y="194678"/>
                  <a:pt x="1309" y="100888"/>
                  <a:pt x="0" y="0"/>
                </a:cubicBezTo>
                <a:close/>
              </a:path>
            </a:pathLst>
          </a:custGeom>
          <a:solidFill>
            <a:schemeClr val="accent2">
              <a:lumMod val="75000"/>
            </a:schemeClr>
          </a:solidFill>
          <a:ln w="19050">
            <a:solidFill>
              <a:schemeClr val="accent2">
                <a:lumMod val="20000"/>
                <a:lumOff val="80000"/>
                <a:alpha val="0"/>
              </a:schemeClr>
            </a:solidFill>
            <a:extLst>
              <a:ext uri="{C807C97D-BFC1-408E-A445-0C87EB9F89A2}">
                <ask:lineSketchStyleProps xmlns:ask="http://schemas.microsoft.com/office/drawing/2018/sketchyshapes" sd="2702034821">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Outcomes</a:t>
            </a:r>
          </a:p>
        </p:txBody>
      </p:sp>
      <p:sp>
        <p:nvSpPr>
          <p:cNvPr id="33" name="Isosceles Triangle 32">
            <a:extLst>
              <a:ext uri="{FF2B5EF4-FFF2-40B4-BE49-F238E27FC236}">
                <a16:creationId xmlns:a16="http://schemas.microsoft.com/office/drawing/2014/main" id="{3EDEC836-76E9-D309-2FE0-5441BAABFADA}"/>
              </a:ext>
            </a:extLst>
          </p:cNvPr>
          <p:cNvSpPr/>
          <p:nvPr/>
        </p:nvSpPr>
        <p:spPr>
          <a:xfrm rot="10800000">
            <a:off x="6244844" y="4300869"/>
            <a:ext cx="209932" cy="167991"/>
          </a:xfrm>
          <a:custGeom>
            <a:avLst/>
            <a:gdLst>
              <a:gd name="connsiteX0" fmla="*/ 0 w 209932"/>
              <a:gd name="connsiteY0" fmla="*/ 167991 h 167991"/>
              <a:gd name="connsiteX1" fmla="*/ 104966 w 209932"/>
              <a:gd name="connsiteY1" fmla="*/ 0 h 167991"/>
              <a:gd name="connsiteX2" fmla="*/ 209932 w 209932"/>
              <a:gd name="connsiteY2" fmla="*/ 167991 h 167991"/>
              <a:gd name="connsiteX3" fmla="*/ 0 w 209932"/>
              <a:gd name="connsiteY3" fmla="*/ 167991 h 167991"/>
            </a:gdLst>
            <a:ahLst/>
            <a:cxnLst>
              <a:cxn ang="0">
                <a:pos x="connsiteX0" y="connsiteY0"/>
              </a:cxn>
              <a:cxn ang="0">
                <a:pos x="connsiteX1" y="connsiteY1"/>
              </a:cxn>
              <a:cxn ang="0">
                <a:pos x="connsiteX2" y="connsiteY2"/>
              </a:cxn>
              <a:cxn ang="0">
                <a:pos x="connsiteX3" y="connsiteY3"/>
              </a:cxn>
            </a:cxnLst>
            <a:rect l="l" t="t" r="r" b="b"/>
            <a:pathLst>
              <a:path w="209932" h="167991" fill="none" extrusionOk="0">
                <a:moveTo>
                  <a:pt x="0" y="167991"/>
                </a:moveTo>
                <a:cubicBezTo>
                  <a:pt x="38238" y="101862"/>
                  <a:pt x="78664" y="58139"/>
                  <a:pt x="104966" y="0"/>
                </a:cubicBezTo>
                <a:cubicBezTo>
                  <a:pt x="144353" y="66573"/>
                  <a:pt x="166923" y="93733"/>
                  <a:pt x="209932" y="167991"/>
                </a:cubicBezTo>
                <a:cubicBezTo>
                  <a:pt x="157041" y="166720"/>
                  <a:pt x="101497" y="163572"/>
                  <a:pt x="0" y="167991"/>
                </a:cubicBezTo>
                <a:close/>
              </a:path>
              <a:path w="209932" h="167991" stroke="0" extrusionOk="0">
                <a:moveTo>
                  <a:pt x="0" y="167991"/>
                </a:moveTo>
                <a:cubicBezTo>
                  <a:pt x="48293" y="83486"/>
                  <a:pt x="77262" y="44229"/>
                  <a:pt x="104966" y="0"/>
                </a:cubicBezTo>
                <a:cubicBezTo>
                  <a:pt x="130269" y="50825"/>
                  <a:pt x="168353" y="99331"/>
                  <a:pt x="209932" y="167991"/>
                </a:cubicBezTo>
                <a:cubicBezTo>
                  <a:pt x="148714" y="162440"/>
                  <a:pt x="91855" y="164864"/>
                  <a:pt x="0" y="167991"/>
                </a:cubicBezTo>
                <a:close/>
              </a:path>
            </a:pathLst>
          </a:custGeom>
          <a:solidFill>
            <a:schemeClr val="accent2">
              <a:lumMod val="20000"/>
              <a:lumOff val="80000"/>
            </a:schemeClr>
          </a:solidFill>
          <a:ln w="19050">
            <a:solidFill>
              <a:schemeClr val="accent2">
                <a:lumMod val="20000"/>
                <a:lumOff val="80000"/>
                <a:alpha val="0"/>
              </a:schemeClr>
            </a:solidFill>
            <a:extLst>
              <a:ext uri="{C807C97D-BFC1-408E-A445-0C87EB9F89A2}">
                <ask:lineSketchStyleProps xmlns:ask="http://schemas.microsoft.com/office/drawing/2018/sketchyshapes" sd="2668231962">
                  <a:prstGeom prst="triangle">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 name="Picture 40" descr="A picture containing graphics, font, screenshot, graphic design&#10;&#10;Description automatically generated">
            <a:extLst>
              <a:ext uri="{FF2B5EF4-FFF2-40B4-BE49-F238E27FC236}">
                <a16:creationId xmlns:a16="http://schemas.microsoft.com/office/drawing/2014/main" id="{484A01E9-9324-6C0A-F301-CC23990F958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81683" y="6184410"/>
            <a:ext cx="1628332" cy="549648"/>
          </a:xfrm>
          <a:prstGeom prst="rect">
            <a:avLst/>
          </a:prstGeom>
        </p:spPr>
      </p:pic>
      <p:pic>
        <p:nvPicPr>
          <p:cNvPr id="43" name="Picture 42" descr="A blue text on a black background&#10;&#10;Description automatically generated with medium confidence">
            <a:extLst>
              <a:ext uri="{FF2B5EF4-FFF2-40B4-BE49-F238E27FC236}">
                <a16:creationId xmlns:a16="http://schemas.microsoft.com/office/drawing/2014/main" id="{7F7706B0-87F4-B0FE-52EF-9E1113F6DB5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647547" y="6141006"/>
            <a:ext cx="1442483" cy="593052"/>
          </a:xfrm>
          <a:prstGeom prst="rect">
            <a:avLst/>
          </a:prstGeom>
        </p:spPr>
      </p:pic>
    </p:spTree>
    <p:extLst>
      <p:ext uri="{BB962C8B-B14F-4D97-AF65-F5344CB8AC3E}">
        <p14:creationId xmlns:p14="http://schemas.microsoft.com/office/powerpoint/2010/main" val="192558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8" grpId="0" animBg="1"/>
      <p:bldP spid="7" grpId="0" animBg="1"/>
      <p:bldP spid="5" grpId="0" animBg="1"/>
      <p:bldP spid="13" grpId="0" animBg="1"/>
      <p:bldP spid="15" grpId="0" animBg="1"/>
      <p:bldP spid="21" grpId="0" animBg="1"/>
      <p:bldP spid="24" grpId="0" animBg="1"/>
      <p:bldP spid="25" grpId="0" animBg="1"/>
      <p:bldP spid="28" grpId="0" animBg="1"/>
      <p:bldP spid="29" grpId="0" animBg="1"/>
      <p:bldP spid="30" grpId="0" animBg="1"/>
      <p:bldP spid="3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331741" y="1549784"/>
            <a:ext cx="7273158" cy="4182218"/>
          </a:xfrm>
          <a:prstGeom prst="rect">
            <a:avLst/>
          </a:prstGeom>
        </p:spPr>
      </p:pic>
      <p:sp>
        <p:nvSpPr>
          <p:cNvPr id="2" name="Title 1">
            <a:extLst>
              <a:ext uri="{FF2B5EF4-FFF2-40B4-BE49-F238E27FC236}">
                <a16:creationId xmlns:a16="http://schemas.microsoft.com/office/drawing/2014/main" id="{7C7B9CCA-6904-428D-9E67-18C6EF5AFCE6}"/>
              </a:ext>
            </a:extLst>
          </p:cNvPr>
          <p:cNvSpPr>
            <a:spLocks noGrp="1"/>
          </p:cNvSpPr>
          <p:nvPr>
            <p:ph type="title"/>
          </p:nvPr>
        </p:nvSpPr>
        <p:spPr>
          <a:xfrm>
            <a:off x="3268320" y="365125"/>
            <a:ext cx="5400000" cy="760873"/>
          </a:xfrm>
          <a:solidFill>
            <a:srgbClr val="002060"/>
          </a:solidFill>
        </p:spPr>
        <p:txBody>
          <a:bodyPr>
            <a:normAutofit/>
          </a:bodyPr>
          <a:lstStyle/>
          <a:p>
            <a:pPr algn="ctr"/>
            <a:r>
              <a:rPr lang="en-GB" sz="3600" b="1" dirty="0">
                <a:solidFill>
                  <a:schemeClr val="bg1"/>
                </a:solidFill>
                <a:latin typeface="+mn-lt"/>
              </a:rPr>
              <a:t>The Transgender Umbrella</a:t>
            </a:r>
          </a:p>
        </p:txBody>
      </p:sp>
      <p:grpSp>
        <p:nvGrpSpPr>
          <p:cNvPr id="11" name="Group 10">
            <a:extLst>
              <a:ext uri="{FF2B5EF4-FFF2-40B4-BE49-F238E27FC236}">
                <a16:creationId xmlns:a16="http://schemas.microsoft.com/office/drawing/2014/main" id="{528941E2-C17D-DB4B-591E-B47D015A90C6}"/>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41ADD329-DD9D-7304-23BC-BFF7CFB3305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5E819D34-C879-DB74-7E7F-0F16D255C669}"/>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93A6B3A0-5FB4-0B2B-C407-74C19CBF10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3F8104EB-58B1-28D2-5FA1-8B8F02EB7EF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2CC9C7F1-0296-58BF-5D7A-A82D7773FD8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27033E68-DE8F-0A93-26DB-002A1EEA768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31787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653854" y="999067"/>
            <a:ext cx="8346180" cy="4766403"/>
          </a:xfrm>
          <a:prstGeom prst="rect">
            <a:avLst/>
          </a:prstGeom>
        </p:spPr>
      </p:pic>
      <p:sp>
        <p:nvSpPr>
          <p:cNvPr id="2" name="Title 1">
            <a:extLst>
              <a:ext uri="{FF2B5EF4-FFF2-40B4-BE49-F238E27FC236}">
                <a16:creationId xmlns:a16="http://schemas.microsoft.com/office/drawing/2014/main" id="{FA7AC31D-8CB4-4CFC-AF00-9E9F359DE9E6}"/>
              </a:ext>
            </a:extLst>
          </p:cNvPr>
          <p:cNvSpPr>
            <a:spLocks noGrp="1"/>
          </p:cNvSpPr>
          <p:nvPr>
            <p:ph type="title"/>
          </p:nvPr>
        </p:nvSpPr>
        <p:spPr>
          <a:xfrm>
            <a:off x="3396000" y="288436"/>
            <a:ext cx="5400000" cy="592300"/>
          </a:xfrm>
          <a:solidFill>
            <a:srgbClr val="002060"/>
          </a:solidFill>
        </p:spPr>
        <p:txBody>
          <a:bodyPr>
            <a:normAutofit/>
          </a:bodyPr>
          <a:lstStyle/>
          <a:p>
            <a:pPr algn="ctr"/>
            <a:r>
              <a:rPr lang="en-GB" sz="3600" b="1" dirty="0">
                <a:solidFill>
                  <a:schemeClr val="bg1"/>
                </a:solidFill>
                <a:latin typeface="+mn-lt"/>
              </a:rPr>
              <a:t>The </a:t>
            </a:r>
            <a:r>
              <a:rPr lang="en-GB" sz="3600" b="1" dirty="0" err="1">
                <a:solidFill>
                  <a:schemeClr val="bg1"/>
                </a:solidFill>
                <a:latin typeface="+mn-lt"/>
              </a:rPr>
              <a:t>Genderbread</a:t>
            </a:r>
            <a:r>
              <a:rPr lang="en-GB" sz="3600" b="1" dirty="0">
                <a:solidFill>
                  <a:schemeClr val="bg1"/>
                </a:solidFill>
                <a:latin typeface="+mn-lt"/>
              </a:rPr>
              <a:t> Person</a:t>
            </a:r>
          </a:p>
        </p:txBody>
      </p:sp>
      <p:pic>
        <p:nvPicPr>
          <p:cNvPr id="12" name="Picture 11" descr="Icon&#10;&#10;Description automatically generated">
            <a:hlinkClick r:id="rId4"/>
            <a:extLst>
              <a:ext uri="{FF2B5EF4-FFF2-40B4-BE49-F238E27FC236}">
                <a16:creationId xmlns:a16="http://schemas.microsoft.com/office/drawing/2014/main" id="{70419E48-4635-4B6E-ABA6-19DC693F5F0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65977" y="5176511"/>
            <a:ext cx="1034370" cy="728957"/>
          </a:xfrm>
          <a:prstGeom prst="rect">
            <a:avLst/>
          </a:prstGeom>
        </p:spPr>
      </p:pic>
      <p:grpSp>
        <p:nvGrpSpPr>
          <p:cNvPr id="11" name="Group 10">
            <a:extLst>
              <a:ext uri="{FF2B5EF4-FFF2-40B4-BE49-F238E27FC236}">
                <a16:creationId xmlns:a16="http://schemas.microsoft.com/office/drawing/2014/main" id="{829D4420-6400-68EE-6BE5-DC78C64B2BDA}"/>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60C6CFEC-9B39-CA27-753E-B3FE38AD5708}"/>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B37B62C1-71F9-53DB-6F3C-CD1875590190}"/>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FFE326FD-17B8-0BB3-1CE3-6C4DE38A7B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D8A5808E-12C5-942B-7BA4-FF605FBB270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C754677E-B77E-5A78-E85D-B981CC9447C3}"/>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37CF1DFA-31CB-08C0-DC84-6BCB06040E2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39850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981493" y="363491"/>
            <a:ext cx="54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Mis-gendering</a:t>
            </a:r>
          </a:p>
        </p:txBody>
      </p:sp>
      <p:pic>
        <p:nvPicPr>
          <p:cNvPr id="4" name="Picture 3">
            <a:hlinkClick r:id="rId3"/>
          </p:cNvPr>
          <p:cNvPicPr>
            <a:picLocks noChangeAspect="1"/>
          </p:cNvPicPr>
          <p:nvPr/>
        </p:nvPicPr>
        <p:blipFill>
          <a:blip r:embed="rId4"/>
          <a:stretch>
            <a:fillRect/>
          </a:stretch>
        </p:blipFill>
        <p:spPr>
          <a:xfrm>
            <a:off x="10894150" y="5111528"/>
            <a:ext cx="1106197" cy="768992"/>
          </a:xfrm>
          <a:prstGeom prst="rect">
            <a:avLst/>
          </a:prstGeom>
        </p:spPr>
      </p:pic>
      <p:sp>
        <p:nvSpPr>
          <p:cNvPr id="2" name="Scroll: Horizontal 1">
            <a:extLst>
              <a:ext uri="{FF2B5EF4-FFF2-40B4-BE49-F238E27FC236}">
                <a16:creationId xmlns:a16="http://schemas.microsoft.com/office/drawing/2014/main" id="{258704AF-98ED-463B-B6F2-452D6477A058}"/>
              </a:ext>
            </a:extLst>
          </p:cNvPr>
          <p:cNvSpPr/>
          <p:nvPr/>
        </p:nvSpPr>
        <p:spPr>
          <a:xfrm>
            <a:off x="1270719" y="948266"/>
            <a:ext cx="8821548" cy="4673601"/>
          </a:xfrm>
          <a:custGeom>
            <a:avLst/>
            <a:gdLst>
              <a:gd name="connsiteX0" fmla="*/ 8821548 w 8821548"/>
              <a:gd name="connsiteY0" fmla="*/ 292100 h 4673601"/>
              <a:gd name="connsiteX1" fmla="*/ 8529448 w 8821548"/>
              <a:gd name="connsiteY1" fmla="*/ 584200 h 4673601"/>
              <a:gd name="connsiteX2" fmla="*/ 8529448 w 8821548"/>
              <a:gd name="connsiteY2" fmla="*/ 292100 h 4673601"/>
              <a:gd name="connsiteX3" fmla="*/ 8383398 w 8821548"/>
              <a:gd name="connsiteY3" fmla="*/ 438150 h 4673601"/>
              <a:gd name="connsiteX4" fmla="*/ 8237348 w 8821548"/>
              <a:gd name="connsiteY4" fmla="*/ 292100 h 4673601"/>
              <a:gd name="connsiteX5" fmla="*/ 8237348 w 8821548"/>
              <a:gd name="connsiteY5" fmla="*/ 584200 h 4673601"/>
              <a:gd name="connsiteX6" fmla="*/ 7575244 w 8821548"/>
              <a:gd name="connsiteY6" fmla="*/ 584200 h 4673601"/>
              <a:gd name="connsiteX7" fmla="*/ 6754235 w 8821548"/>
              <a:gd name="connsiteY7" fmla="*/ 584200 h 4673601"/>
              <a:gd name="connsiteX8" fmla="*/ 6330488 w 8821548"/>
              <a:gd name="connsiteY8" fmla="*/ 584200 h 4673601"/>
              <a:gd name="connsiteX9" fmla="*/ 5668384 w 8821548"/>
              <a:gd name="connsiteY9" fmla="*/ 584200 h 4673601"/>
              <a:gd name="connsiteX10" fmla="*/ 5006280 w 8821548"/>
              <a:gd name="connsiteY10" fmla="*/ 584200 h 4673601"/>
              <a:gd name="connsiteX11" fmla="*/ 4423629 w 8821548"/>
              <a:gd name="connsiteY11" fmla="*/ 584200 h 4673601"/>
              <a:gd name="connsiteX12" fmla="*/ 3602620 w 8821548"/>
              <a:gd name="connsiteY12" fmla="*/ 584200 h 4673601"/>
              <a:gd name="connsiteX13" fmla="*/ 2781611 w 8821548"/>
              <a:gd name="connsiteY13" fmla="*/ 584200 h 4673601"/>
              <a:gd name="connsiteX14" fmla="*/ 2278412 w 8821548"/>
              <a:gd name="connsiteY14" fmla="*/ 584200 h 4673601"/>
              <a:gd name="connsiteX15" fmla="*/ 1616308 w 8821548"/>
              <a:gd name="connsiteY15" fmla="*/ 584200 h 4673601"/>
              <a:gd name="connsiteX16" fmla="*/ 292100 w 8821548"/>
              <a:gd name="connsiteY16" fmla="*/ 584200 h 4673601"/>
              <a:gd name="connsiteX17" fmla="*/ 0 w 8821548"/>
              <a:gd name="connsiteY17" fmla="*/ 876300 h 4673601"/>
              <a:gd name="connsiteX18" fmla="*/ 0 w 8821548"/>
              <a:gd name="connsiteY18" fmla="*/ 1355344 h 4673601"/>
              <a:gd name="connsiteX19" fmla="*/ 0 w 8821548"/>
              <a:gd name="connsiteY19" fmla="*/ 2009648 h 4673601"/>
              <a:gd name="connsiteX20" fmla="*/ 0 w 8821548"/>
              <a:gd name="connsiteY20" fmla="*/ 2593848 h 4673601"/>
              <a:gd name="connsiteX21" fmla="*/ 0 w 8821548"/>
              <a:gd name="connsiteY21" fmla="*/ 3107945 h 4673601"/>
              <a:gd name="connsiteX22" fmla="*/ 0 w 8821548"/>
              <a:gd name="connsiteY22" fmla="*/ 3692145 h 4673601"/>
              <a:gd name="connsiteX23" fmla="*/ 0 w 8821548"/>
              <a:gd name="connsiteY23" fmla="*/ 4381501 h 4673601"/>
              <a:gd name="connsiteX24" fmla="*/ 292100 w 8821548"/>
              <a:gd name="connsiteY24" fmla="*/ 4673601 h 4673601"/>
              <a:gd name="connsiteX25" fmla="*/ 584200 w 8821548"/>
              <a:gd name="connsiteY25" fmla="*/ 4381501 h 4673601"/>
              <a:gd name="connsiteX26" fmla="*/ 584200 w 8821548"/>
              <a:gd name="connsiteY26" fmla="*/ 4089401 h 4673601"/>
              <a:gd name="connsiteX27" fmla="*/ 1166852 w 8821548"/>
              <a:gd name="connsiteY27" fmla="*/ 4089401 h 4673601"/>
              <a:gd name="connsiteX28" fmla="*/ 1590598 w 8821548"/>
              <a:gd name="connsiteY28" fmla="*/ 4089401 h 4673601"/>
              <a:gd name="connsiteX29" fmla="*/ 2332155 w 8821548"/>
              <a:gd name="connsiteY29" fmla="*/ 4089401 h 4673601"/>
              <a:gd name="connsiteX30" fmla="*/ 2835354 w 8821548"/>
              <a:gd name="connsiteY30" fmla="*/ 4089401 h 4673601"/>
              <a:gd name="connsiteX31" fmla="*/ 3259100 w 8821548"/>
              <a:gd name="connsiteY31" fmla="*/ 4089401 h 4673601"/>
              <a:gd name="connsiteX32" fmla="*/ 3762299 w 8821548"/>
              <a:gd name="connsiteY32" fmla="*/ 4089401 h 4673601"/>
              <a:gd name="connsiteX33" fmla="*/ 4503856 w 8821548"/>
              <a:gd name="connsiteY33" fmla="*/ 4089401 h 4673601"/>
              <a:gd name="connsiteX34" fmla="*/ 5007055 w 8821548"/>
              <a:gd name="connsiteY34" fmla="*/ 4089401 h 4673601"/>
              <a:gd name="connsiteX35" fmla="*/ 5430801 w 8821548"/>
              <a:gd name="connsiteY35" fmla="*/ 4089401 h 4673601"/>
              <a:gd name="connsiteX36" fmla="*/ 5934000 w 8821548"/>
              <a:gd name="connsiteY36" fmla="*/ 4089401 h 4673601"/>
              <a:gd name="connsiteX37" fmla="*/ 6516652 w 8821548"/>
              <a:gd name="connsiteY37" fmla="*/ 4089401 h 4673601"/>
              <a:gd name="connsiteX38" fmla="*/ 7178756 w 8821548"/>
              <a:gd name="connsiteY38" fmla="*/ 4089401 h 4673601"/>
              <a:gd name="connsiteX39" fmla="*/ 7681955 w 8821548"/>
              <a:gd name="connsiteY39" fmla="*/ 4089401 h 4673601"/>
              <a:gd name="connsiteX40" fmla="*/ 8529448 w 8821548"/>
              <a:gd name="connsiteY40" fmla="*/ 4089401 h 4673601"/>
              <a:gd name="connsiteX41" fmla="*/ 8821548 w 8821548"/>
              <a:gd name="connsiteY41" fmla="*/ 3797301 h 4673601"/>
              <a:gd name="connsiteX42" fmla="*/ 8821548 w 8821548"/>
              <a:gd name="connsiteY42" fmla="*/ 3318257 h 4673601"/>
              <a:gd name="connsiteX43" fmla="*/ 8821548 w 8821548"/>
              <a:gd name="connsiteY43" fmla="*/ 2769109 h 4673601"/>
              <a:gd name="connsiteX44" fmla="*/ 8821548 w 8821548"/>
              <a:gd name="connsiteY44" fmla="*/ 2149857 h 4673601"/>
              <a:gd name="connsiteX45" fmla="*/ 8821548 w 8821548"/>
              <a:gd name="connsiteY45" fmla="*/ 1635760 h 4673601"/>
              <a:gd name="connsiteX46" fmla="*/ 8821548 w 8821548"/>
              <a:gd name="connsiteY46" fmla="*/ 1051560 h 4673601"/>
              <a:gd name="connsiteX47" fmla="*/ 8821548 w 8821548"/>
              <a:gd name="connsiteY47" fmla="*/ 292100 h 4673601"/>
              <a:gd name="connsiteX48" fmla="*/ 292100 w 8821548"/>
              <a:gd name="connsiteY48" fmla="*/ 1168400 h 4673601"/>
              <a:gd name="connsiteX49" fmla="*/ 584200 w 8821548"/>
              <a:gd name="connsiteY49" fmla="*/ 876300 h 4673601"/>
              <a:gd name="connsiteX50" fmla="*/ 438150 w 8821548"/>
              <a:gd name="connsiteY50" fmla="*/ 730250 h 4673601"/>
              <a:gd name="connsiteX51" fmla="*/ 292100 w 8821548"/>
              <a:gd name="connsiteY51" fmla="*/ 876300 h 4673601"/>
              <a:gd name="connsiteX52" fmla="*/ 292100 w 8821548"/>
              <a:gd name="connsiteY52" fmla="*/ 1168400 h 4673601"/>
              <a:gd name="connsiteX0" fmla="*/ 292100 w 8821548"/>
              <a:gd name="connsiteY0" fmla="*/ 1168400 h 4673601"/>
              <a:gd name="connsiteX1" fmla="*/ 584200 w 8821548"/>
              <a:gd name="connsiteY1" fmla="*/ 876300 h 4673601"/>
              <a:gd name="connsiteX2" fmla="*/ 438150 w 8821548"/>
              <a:gd name="connsiteY2" fmla="*/ 730250 h 4673601"/>
              <a:gd name="connsiteX3" fmla="*/ 292100 w 8821548"/>
              <a:gd name="connsiteY3" fmla="*/ 876300 h 4673601"/>
              <a:gd name="connsiteX4" fmla="*/ 292100 w 8821548"/>
              <a:gd name="connsiteY4" fmla="*/ 1168400 h 4673601"/>
              <a:gd name="connsiteX5" fmla="*/ 8529448 w 8821548"/>
              <a:gd name="connsiteY5" fmla="*/ 584200 h 4673601"/>
              <a:gd name="connsiteX6" fmla="*/ 8821548 w 8821548"/>
              <a:gd name="connsiteY6" fmla="*/ 292100 h 4673601"/>
              <a:gd name="connsiteX7" fmla="*/ 8529448 w 8821548"/>
              <a:gd name="connsiteY7" fmla="*/ 0 h 4673601"/>
              <a:gd name="connsiteX8" fmla="*/ 8237348 w 8821548"/>
              <a:gd name="connsiteY8" fmla="*/ 292100 h 4673601"/>
              <a:gd name="connsiteX9" fmla="*/ 8383398 w 8821548"/>
              <a:gd name="connsiteY9" fmla="*/ 438150 h 4673601"/>
              <a:gd name="connsiteX10" fmla="*/ 8529448 w 8821548"/>
              <a:gd name="connsiteY10" fmla="*/ 292100 h 4673601"/>
              <a:gd name="connsiteX11" fmla="*/ 8529448 w 8821548"/>
              <a:gd name="connsiteY11" fmla="*/ 584200 h 4673601"/>
              <a:gd name="connsiteX0" fmla="*/ 0 w 8821548"/>
              <a:gd name="connsiteY0" fmla="*/ 876300 h 4673601"/>
              <a:gd name="connsiteX1" fmla="*/ 292100 w 8821548"/>
              <a:gd name="connsiteY1" fmla="*/ 584200 h 4673601"/>
              <a:gd name="connsiteX2" fmla="*/ 874752 w 8821548"/>
              <a:gd name="connsiteY2" fmla="*/ 584200 h 4673601"/>
              <a:gd name="connsiteX3" fmla="*/ 1695760 w 8821548"/>
              <a:gd name="connsiteY3" fmla="*/ 584200 h 4673601"/>
              <a:gd name="connsiteX4" fmla="*/ 2357864 w 8821548"/>
              <a:gd name="connsiteY4" fmla="*/ 584200 h 4673601"/>
              <a:gd name="connsiteX5" fmla="*/ 2940516 w 8821548"/>
              <a:gd name="connsiteY5" fmla="*/ 584200 h 4673601"/>
              <a:gd name="connsiteX6" fmla="*/ 3364263 w 8821548"/>
              <a:gd name="connsiteY6" fmla="*/ 584200 h 4673601"/>
              <a:gd name="connsiteX7" fmla="*/ 3788009 w 8821548"/>
              <a:gd name="connsiteY7" fmla="*/ 584200 h 4673601"/>
              <a:gd name="connsiteX8" fmla="*/ 4450113 w 8821548"/>
              <a:gd name="connsiteY8" fmla="*/ 584200 h 4673601"/>
              <a:gd name="connsiteX9" fmla="*/ 5191670 w 8821548"/>
              <a:gd name="connsiteY9" fmla="*/ 584200 h 4673601"/>
              <a:gd name="connsiteX10" fmla="*/ 5853774 w 8821548"/>
              <a:gd name="connsiteY10" fmla="*/ 584200 h 4673601"/>
              <a:gd name="connsiteX11" fmla="*/ 6595330 w 8821548"/>
              <a:gd name="connsiteY11" fmla="*/ 584200 h 4673601"/>
              <a:gd name="connsiteX12" fmla="*/ 7336887 w 8821548"/>
              <a:gd name="connsiteY12" fmla="*/ 584200 h 4673601"/>
              <a:gd name="connsiteX13" fmla="*/ 8237348 w 8821548"/>
              <a:gd name="connsiteY13" fmla="*/ 584200 h 4673601"/>
              <a:gd name="connsiteX14" fmla="*/ 8237348 w 8821548"/>
              <a:gd name="connsiteY14" fmla="*/ 292100 h 4673601"/>
              <a:gd name="connsiteX15" fmla="*/ 8529448 w 8821548"/>
              <a:gd name="connsiteY15" fmla="*/ 0 h 4673601"/>
              <a:gd name="connsiteX16" fmla="*/ 8821548 w 8821548"/>
              <a:gd name="connsiteY16" fmla="*/ 292100 h 4673601"/>
              <a:gd name="connsiteX17" fmla="*/ 8821548 w 8821548"/>
              <a:gd name="connsiteY17" fmla="*/ 946404 h 4673601"/>
              <a:gd name="connsiteX18" fmla="*/ 8821548 w 8821548"/>
              <a:gd name="connsiteY18" fmla="*/ 1530604 h 4673601"/>
              <a:gd name="connsiteX19" fmla="*/ 8821548 w 8821548"/>
              <a:gd name="connsiteY19" fmla="*/ 2044700 h 4673601"/>
              <a:gd name="connsiteX20" fmla="*/ 8821548 w 8821548"/>
              <a:gd name="connsiteY20" fmla="*/ 2593849 h 4673601"/>
              <a:gd name="connsiteX21" fmla="*/ 8821548 w 8821548"/>
              <a:gd name="connsiteY21" fmla="*/ 3178049 h 4673601"/>
              <a:gd name="connsiteX22" fmla="*/ 8821548 w 8821548"/>
              <a:gd name="connsiteY22" fmla="*/ 3797301 h 4673601"/>
              <a:gd name="connsiteX23" fmla="*/ 8529448 w 8821548"/>
              <a:gd name="connsiteY23" fmla="*/ 4089401 h 4673601"/>
              <a:gd name="connsiteX24" fmla="*/ 7708439 w 8821548"/>
              <a:gd name="connsiteY24" fmla="*/ 4089401 h 4673601"/>
              <a:gd name="connsiteX25" fmla="*/ 7046335 w 8821548"/>
              <a:gd name="connsiteY25" fmla="*/ 4089401 h 4673601"/>
              <a:gd name="connsiteX26" fmla="*/ 6543136 w 8821548"/>
              <a:gd name="connsiteY26" fmla="*/ 4089401 h 4673601"/>
              <a:gd name="connsiteX27" fmla="*/ 6039937 w 8821548"/>
              <a:gd name="connsiteY27" fmla="*/ 4089401 h 4673601"/>
              <a:gd name="connsiteX28" fmla="*/ 5377833 w 8821548"/>
              <a:gd name="connsiteY28" fmla="*/ 4089401 h 4673601"/>
              <a:gd name="connsiteX29" fmla="*/ 4795181 w 8821548"/>
              <a:gd name="connsiteY29" fmla="*/ 4089401 h 4673601"/>
              <a:gd name="connsiteX30" fmla="*/ 4053625 w 8821548"/>
              <a:gd name="connsiteY30" fmla="*/ 4089401 h 4673601"/>
              <a:gd name="connsiteX31" fmla="*/ 3391521 w 8821548"/>
              <a:gd name="connsiteY31" fmla="*/ 4089401 h 4673601"/>
              <a:gd name="connsiteX32" fmla="*/ 2808869 w 8821548"/>
              <a:gd name="connsiteY32" fmla="*/ 4089401 h 4673601"/>
              <a:gd name="connsiteX33" fmla="*/ 2146765 w 8821548"/>
              <a:gd name="connsiteY33" fmla="*/ 4089401 h 4673601"/>
              <a:gd name="connsiteX34" fmla="*/ 1405209 w 8821548"/>
              <a:gd name="connsiteY34" fmla="*/ 4089401 h 4673601"/>
              <a:gd name="connsiteX35" fmla="*/ 584200 w 8821548"/>
              <a:gd name="connsiteY35" fmla="*/ 4089401 h 4673601"/>
              <a:gd name="connsiteX36" fmla="*/ 584200 w 8821548"/>
              <a:gd name="connsiteY36" fmla="*/ 4381501 h 4673601"/>
              <a:gd name="connsiteX37" fmla="*/ 292100 w 8821548"/>
              <a:gd name="connsiteY37" fmla="*/ 4673601 h 4673601"/>
              <a:gd name="connsiteX38" fmla="*/ 0 w 8821548"/>
              <a:gd name="connsiteY38" fmla="*/ 4381501 h 4673601"/>
              <a:gd name="connsiteX39" fmla="*/ 0 w 8821548"/>
              <a:gd name="connsiteY39" fmla="*/ 3727197 h 4673601"/>
              <a:gd name="connsiteX40" fmla="*/ 0 w 8821548"/>
              <a:gd name="connsiteY40" fmla="*/ 3248153 h 4673601"/>
              <a:gd name="connsiteX41" fmla="*/ 0 w 8821548"/>
              <a:gd name="connsiteY41" fmla="*/ 2593848 h 4673601"/>
              <a:gd name="connsiteX42" fmla="*/ 0 w 8821548"/>
              <a:gd name="connsiteY42" fmla="*/ 1974596 h 4673601"/>
              <a:gd name="connsiteX43" fmla="*/ 0 w 8821548"/>
              <a:gd name="connsiteY43" fmla="*/ 876300 h 4673601"/>
              <a:gd name="connsiteX44" fmla="*/ 8237348 w 8821548"/>
              <a:gd name="connsiteY44" fmla="*/ 584200 h 4673601"/>
              <a:gd name="connsiteX45" fmla="*/ 8529448 w 8821548"/>
              <a:gd name="connsiteY45" fmla="*/ 584200 h 4673601"/>
              <a:gd name="connsiteX46" fmla="*/ 8821548 w 8821548"/>
              <a:gd name="connsiteY46" fmla="*/ 292100 h 4673601"/>
              <a:gd name="connsiteX47" fmla="*/ 8529448 w 8821548"/>
              <a:gd name="connsiteY47" fmla="*/ 584200 h 4673601"/>
              <a:gd name="connsiteX48" fmla="*/ 8529448 w 8821548"/>
              <a:gd name="connsiteY48" fmla="*/ 292100 h 4673601"/>
              <a:gd name="connsiteX49" fmla="*/ 8383398 w 8821548"/>
              <a:gd name="connsiteY49" fmla="*/ 438150 h 4673601"/>
              <a:gd name="connsiteX50" fmla="*/ 8237348 w 8821548"/>
              <a:gd name="connsiteY50" fmla="*/ 292100 h 4673601"/>
              <a:gd name="connsiteX51" fmla="*/ 292100 w 8821548"/>
              <a:gd name="connsiteY51" fmla="*/ 1168400 h 4673601"/>
              <a:gd name="connsiteX52" fmla="*/ 292100 w 8821548"/>
              <a:gd name="connsiteY52" fmla="*/ 876300 h 4673601"/>
              <a:gd name="connsiteX53" fmla="*/ 438150 w 8821548"/>
              <a:gd name="connsiteY53" fmla="*/ 730250 h 4673601"/>
              <a:gd name="connsiteX54" fmla="*/ 584200 w 8821548"/>
              <a:gd name="connsiteY54" fmla="*/ 876300 h 4673601"/>
              <a:gd name="connsiteX55" fmla="*/ 292100 w 8821548"/>
              <a:gd name="connsiteY55" fmla="*/ 1168400 h 4673601"/>
              <a:gd name="connsiteX56" fmla="*/ 0 w 8821548"/>
              <a:gd name="connsiteY56" fmla="*/ 876300 h 4673601"/>
              <a:gd name="connsiteX57" fmla="*/ 584200 w 8821548"/>
              <a:gd name="connsiteY57" fmla="*/ 876300 h 4673601"/>
              <a:gd name="connsiteX58" fmla="*/ 584200 w 8821548"/>
              <a:gd name="connsiteY58" fmla="*/ 1454658 h 4673601"/>
              <a:gd name="connsiteX59" fmla="*/ 584200 w 8821548"/>
              <a:gd name="connsiteY59" fmla="*/ 2033016 h 4673601"/>
              <a:gd name="connsiteX60" fmla="*/ 584200 w 8821548"/>
              <a:gd name="connsiteY60" fmla="*/ 2611375 h 4673601"/>
              <a:gd name="connsiteX61" fmla="*/ 584200 w 8821548"/>
              <a:gd name="connsiteY61" fmla="*/ 3189733 h 4673601"/>
              <a:gd name="connsiteX62" fmla="*/ 584200 w 8821548"/>
              <a:gd name="connsiteY62" fmla="*/ 4089401 h 467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8821548" h="4673601" stroke="0" extrusionOk="0">
                <a:moveTo>
                  <a:pt x="8821548" y="292100"/>
                </a:moveTo>
                <a:cubicBezTo>
                  <a:pt x="8804437" y="442867"/>
                  <a:pt x="8675858" y="589797"/>
                  <a:pt x="8529448" y="584200"/>
                </a:cubicBezTo>
                <a:cubicBezTo>
                  <a:pt x="8517376" y="485575"/>
                  <a:pt x="8532572" y="392323"/>
                  <a:pt x="8529448" y="292100"/>
                </a:cubicBezTo>
                <a:cubicBezTo>
                  <a:pt x="8515143" y="361880"/>
                  <a:pt x="8459951" y="446581"/>
                  <a:pt x="8383398" y="438150"/>
                </a:cubicBezTo>
                <a:cubicBezTo>
                  <a:pt x="8302880" y="449328"/>
                  <a:pt x="8231395" y="353586"/>
                  <a:pt x="8237348" y="292100"/>
                </a:cubicBezTo>
                <a:cubicBezTo>
                  <a:pt x="8239802" y="403797"/>
                  <a:pt x="8238062" y="455360"/>
                  <a:pt x="8237348" y="584200"/>
                </a:cubicBezTo>
                <a:cubicBezTo>
                  <a:pt x="7943062" y="576539"/>
                  <a:pt x="7772286" y="615881"/>
                  <a:pt x="7575244" y="584200"/>
                </a:cubicBezTo>
                <a:cubicBezTo>
                  <a:pt x="7378202" y="552519"/>
                  <a:pt x="6993492" y="549196"/>
                  <a:pt x="6754235" y="584200"/>
                </a:cubicBezTo>
                <a:cubicBezTo>
                  <a:pt x="6514978" y="619204"/>
                  <a:pt x="6494692" y="576730"/>
                  <a:pt x="6330488" y="584200"/>
                </a:cubicBezTo>
                <a:cubicBezTo>
                  <a:pt x="6166284" y="591670"/>
                  <a:pt x="5821818" y="574664"/>
                  <a:pt x="5668384" y="584200"/>
                </a:cubicBezTo>
                <a:cubicBezTo>
                  <a:pt x="5514950" y="593736"/>
                  <a:pt x="5175929" y="571533"/>
                  <a:pt x="5006280" y="584200"/>
                </a:cubicBezTo>
                <a:cubicBezTo>
                  <a:pt x="4836631" y="596867"/>
                  <a:pt x="4665859" y="598850"/>
                  <a:pt x="4423629" y="584200"/>
                </a:cubicBezTo>
                <a:cubicBezTo>
                  <a:pt x="4181399" y="569550"/>
                  <a:pt x="3984274" y="554842"/>
                  <a:pt x="3602620" y="584200"/>
                </a:cubicBezTo>
                <a:cubicBezTo>
                  <a:pt x="3220966" y="613558"/>
                  <a:pt x="3130533" y="555584"/>
                  <a:pt x="2781611" y="584200"/>
                </a:cubicBezTo>
                <a:cubicBezTo>
                  <a:pt x="2432689" y="612816"/>
                  <a:pt x="2496780" y="577394"/>
                  <a:pt x="2278412" y="584200"/>
                </a:cubicBezTo>
                <a:cubicBezTo>
                  <a:pt x="2060044" y="591006"/>
                  <a:pt x="1834994" y="587913"/>
                  <a:pt x="1616308" y="584200"/>
                </a:cubicBezTo>
                <a:cubicBezTo>
                  <a:pt x="1397622" y="580487"/>
                  <a:pt x="675942" y="564310"/>
                  <a:pt x="292100" y="584200"/>
                </a:cubicBezTo>
                <a:cubicBezTo>
                  <a:pt x="123072" y="561019"/>
                  <a:pt x="27610" y="709369"/>
                  <a:pt x="0" y="876300"/>
                </a:cubicBezTo>
                <a:cubicBezTo>
                  <a:pt x="22176" y="1071125"/>
                  <a:pt x="4845" y="1170448"/>
                  <a:pt x="0" y="1355344"/>
                </a:cubicBezTo>
                <a:cubicBezTo>
                  <a:pt x="-4845" y="1540240"/>
                  <a:pt x="-3858" y="1762173"/>
                  <a:pt x="0" y="2009648"/>
                </a:cubicBezTo>
                <a:cubicBezTo>
                  <a:pt x="3858" y="2257123"/>
                  <a:pt x="-737" y="2329836"/>
                  <a:pt x="0" y="2593848"/>
                </a:cubicBezTo>
                <a:cubicBezTo>
                  <a:pt x="737" y="2857860"/>
                  <a:pt x="15141" y="2852297"/>
                  <a:pt x="0" y="3107945"/>
                </a:cubicBezTo>
                <a:cubicBezTo>
                  <a:pt x="-15141" y="3363593"/>
                  <a:pt x="-23724" y="3505086"/>
                  <a:pt x="0" y="3692145"/>
                </a:cubicBezTo>
                <a:cubicBezTo>
                  <a:pt x="23724" y="3879204"/>
                  <a:pt x="-10666" y="4117557"/>
                  <a:pt x="0" y="4381501"/>
                </a:cubicBezTo>
                <a:cubicBezTo>
                  <a:pt x="11640" y="4507024"/>
                  <a:pt x="137674" y="4681057"/>
                  <a:pt x="292100" y="4673601"/>
                </a:cubicBezTo>
                <a:cubicBezTo>
                  <a:pt x="463538" y="4705601"/>
                  <a:pt x="602480" y="4549221"/>
                  <a:pt x="584200" y="4381501"/>
                </a:cubicBezTo>
                <a:cubicBezTo>
                  <a:pt x="584899" y="4256843"/>
                  <a:pt x="593248" y="4156783"/>
                  <a:pt x="584200" y="4089401"/>
                </a:cubicBezTo>
                <a:cubicBezTo>
                  <a:pt x="821853" y="4076391"/>
                  <a:pt x="885003" y="4084164"/>
                  <a:pt x="1166852" y="4089401"/>
                </a:cubicBezTo>
                <a:cubicBezTo>
                  <a:pt x="1448701" y="4094638"/>
                  <a:pt x="1459796" y="4089898"/>
                  <a:pt x="1590598" y="4089401"/>
                </a:cubicBezTo>
                <a:cubicBezTo>
                  <a:pt x="1721400" y="4088904"/>
                  <a:pt x="2163984" y="4107129"/>
                  <a:pt x="2332155" y="4089401"/>
                </a:cubicBezTo>
                <a:cubicBezTo>
                  <a:pt x="2500326" y="4071673"/>
                  <a:pt x="2688674" y="4067725"/>
                  <a:pt x="2835354" y="4089401"/>
                </a:cubicBezTo>
                <a:cubicBezTo>
                  <a:pt x="2982034" y="4111077"/>
                  <a:pt x="3065205" y="4092460"/>
                  <a:pt x="3259100" y="4089401"/>
                </a:cubicBezTo>
                <a:cubicBezTo>
                  <a:pt x="3452995" y="4086342"/>
                  <a:pt x="3647210" y="4092502"/>
                  <a:pt x="3762299" y="4089401"/>
                </a:cubicBezTo>
                <a:cubicBezTo>
                  <a:pt x="3877388" y="4086300"/>
                  <a:pt x="4175548" y="4067585"/>
                  <a:pt x="4503856" y="4089401"/>
                </a:cubicBezTo>
                <a:cubicBezTo>
                  <a:pt x="4832164" y="4111217"/>
                  <a:pt x="4765566" y="4074935"/>
                  <a:pt x="5007055" y="4089401"/>
                </a:cubicBezTo>
                <a:cubicBezTo>
                  <a:pt x="5248544" y="4103867"/>
                  <a:pt x="5244632" y="4081389"/>
                  <a:pt x="5430801" y="4089401"/>
                </a:cubicBezTo>
                <a:cubicBezTo>
                  <a:pt x="5616970" y="4097413"/>
                  <a:pt x="5780360" y="4084475"/>
                  <a:pt x="5934000" y="4089401"/>
                </a:cubicBezTo>
                <a:cubicBezTo>
                  <a:pt x="6087640" y="4094327"/>
                  <a:pt x="6241852" y="4110754"/>
                  <a:pt x="6516652" y="4089401"/>
                </a:cubicBezTo>
                <a:cubicBezTo>
                  <a:pt x="6791452" y="4068048"/>
                  <a:pt x="7009623" y="4099292"/>
                  <a:pt x="7178756" y="4089401"/>
                </a:cubicBezTo>
                <a:cubicBezTo>
                  <a:pt x="7347889" y="4079510"/>
                  <a:pt x="7519011" y="4091337"/>
                  <a:pt x="7681955" y="4089401"/>
                </a:cubicBezTo>
                <a:cubicBezTo>
                  <a:pt x="7844899" y="4087465"/>
                  <a:pt x="8318414" y="4092018"/>
                  <a:pt x="8529448" y="4089401"/>
                </a:cubicBezTo>
                <a:cubicBezTo>
                  <a:pt x="8687421" y="4083419"/>
                  <a:pt x="8810933" y="3963556"/>
                  <a:pt x="8821548" y="3797301"/>
                </a:cubicBezTo>
                <a:cubicBezTo>
                  <a:pt x="8837871" y="3679590"/>
                  <a:pt x="8825647" y="3522883"/>
                  <a:pt x="8821548" y="3318257"/>
                </a:cubicBezTo>
                <a:cubicBezTo>
                  <a:pt x="8817449" y="3113631"/>
                  <a:pt x="8805124" y="2998285"/>
                  <a:pt x="8821548" y="2769109"/>
                </a:cubicBezTo>
                <a:cubicBezTo>
                  <a:pt x="8837972" y="2539933"/>
                  <a:pt x="8833911" y="2284258"/>
                  <a:pt x="8821548" y="2149857"/>
                </a:cubicBezTo>
                <a:cubicBezTo>
                  <a:pt x="8809185" y="2015456"/>
                  <a:pt x="8830633" y="1790144"/>
                  <a:pt x="8821548" y="1635760"/>
                </a:cubicBezTo>
                <a:cubicBezTo>
                  <a:pt x="8812463" y="1481376"/>
                  <a:pt x="8801821" y="1174278"/>
                  <a:pt x="8821548" y="1051560"/>
                </a:cubicBezTo>
                <a:cubicBezTo>
                  <a:pt x="8841275" y="928842"/>
                  <a:pt x="8812078" y="512563"/>
                  <a:pt x="8821548" y="292100"/>
                </a:cubicBezTo>
                <a:close/>
                <a:moveTo>
                  <a:pt x="292100" y="1168400"/>
                </a:moveTo>
                <a:cubicBezTo>
                  <a:pt x="456734" y="1163243"/>
                  <a:pt x="613492" y="1014572"/>
                  <a:pt x="584200" y="876300"/>
                </a:cubicBezTo>
                <a:cubicBezTo>
                  <a:pt x="594855" y="794812"/>
                  <a:pt x="519828" y="726314"/>
                  <a:pt x="438150" y="730250"/>
                </a:cubicBezTo>
                <a:cubicBezTo>
                  <a:pt x="359376" y="723162"/>
                  <a:pt x="290081" y="805667"/>
                  <a:pt x="292100" y="876300"/>
                </a:cubicBezTo>
                <a:cubicBezTo>
                  <a:pt x="280680" y="984488"/>
                  <a:pt x="292658" y="1079238"/>
                  <a:pt x="292100" y="1168400"/>
                </a:cubicBezTo>
                <a:close/>
              </a:path>
              <a:path w="8821548" h="4673601" fill="darkenLess" stroke="0" extrusionOk="0">
                <a:moveTo>
                  <a:pt x="292100" y="1168400"/>
                </a:moveTo>
                <a:cubicBezTo>
                  <a:pt x="471760" y="1200709"/>
                  <a:pt x="604670" y="1057123"/>
                  <a:pt x="584200" y="876300"/>
                </a:cubicBezTo>
                <a:cubicBezTo>
                  <a:pt x="598787" y="783646"/>
                  <a:pt x="518977" y="725411"/>
                  <a:pt x="438150" y="730250"/>
                </a:cubicBezTo>
                <a:cubicBezTo>
                  <a:pt x="350920" y="718096"/>
                  <a:pt x="294577" y="800456"/>
                  <a:pt x="292100" y="876300"/>
                </a:cubicBezTo>
                <a:cubicBezTo>
                  <a:pt x="300447" y="971052"/>
                  <a:pt x="300076" y="1108449"/>
                  <a:pt x="292100" y="1168400"/>
                </a:cubicBezTo>
                <a:close/>
                <a:moveTo>
                  <a:pt x="8529448" y="584200"/>
                </a:moveTo>
                <a:cubicBezTo>
                  <a:pt x="8687302" y="580161"/>
                  <a:pt x="8822044" y="447141"/>
                  <a:pt x="8821548" y="292100"/>
                </a:cubicBezTo>
                <a:cubicBezTo>
                  <a:pt x="8809429" y="148380"/>
                  <a:pt x="8680952" y="24509"/>
                  <a:pt x="8529448" y="0"/>
                </a:cubicBezTo>
                <a:cubicBezTo>
                  <a:pt x="8359322" y="2115"/>
                  <a:pt x="8249222" y="163346"/>
                  <a:pt x="8237348" y="292100"/>
                </a:cubicBezTo>
                <a:cubicBezTo>
                  <a:pt x="8223037" y="370277"/>
                  <a:pt x="8302481" y="431511"/>
                  <a:pt x="8383398" y="438150"/>
                </a:cubicBezTo>
                <a:cubicBezTo>
                  <a:pt x="8471574" y="423764"/>
                  <a:pt x="8540203" y="361575"/>
                  <a:pt x="8529448" y="292100"/>
                </a:cubicBezTo>
                <a:cubicBezTo>
                  <a:pt x="8533028" y="402085"/>
                  <a:pt x="8543280" y="507052"/>
                  <a:pt x="8529448" y="584200"/>
                </a:cubicBezTo>
                <a:close/>
              </a:path>
              <a:path w="8821548" h="4673601" fill="none" extrusionOk="0">
                <a:moveTo>
                  <a:pt x="0" y="876300"/>
                </a:moveTo>
                <a:cubicBezTo>
                  <a:pt x="11230" y="719265"/>
                  <a:pt x="111204" y="597643"/>
                  <a:pt x="292100" y="584200"/>
                </a:cubicBezTo>
                <a:cubicBezTo>
                  <a:pt x="513014" y="563688"/>
                  <a:pt x="710731" y="571189"/>
                  <a:pt x="874752" y="584200"/>
                </a:cubicBezTo>
                <a:cubicBezTo>
                  <a:pt x="1038773" y="597211"/>
                  <a:pt x="1440162" y="559767"/>
                  <a:pt x="1695760" y="584200"/>
                </a:cubicBezTo>
                <a:cubicBezTo>
                  <a:pt x="1951358" y="608633"/>
                  <a:pt x="2148092" y="574828"/>
                  <a:pt x="2357864" y="584200"/>
                </a:cubicBezTo>
                <a:cubicBezTo>
                  <a:pt x="2567636" y="593572"/>
                  <a:pt x="2775517" y="612246"/>
                  <a:pt x="2940516" y="584200"/>
                </a:cubicBezTo>
                <a:cubicBezTo>
                  <a:pt x="3105515" y="556154"/>
                  <a:pt x="3161234" y="586182"/>
                  <a:pt x="3364263" y="584200"/>
                </a:cubicBezTo>
                <a:cubicBezTo>
                  <a:pt x="3567292" y="582218"/>
                  <a:pt x="3649341" y="569918"/>
                  <a:pt x="3788009" y="584200"/>
                </a:cubicBezTo>
                <a:cubicBezTo>
                  <a:pt x="3926677" y="598482"/>
                  <a:pt x="4310989" y="605518"/>
                  <a:pt x="4450113" y="584200"/>
                </a:cubicBezTo>
                <a:cubicBezTo>
                  <a:pt x="4589237" y="562882"/>
                  <a:pt x="4938874" y="620300"/>
                  <a:pt x="5191670" y="584200"/>
                </a:cubicBezTo>
                <a:cubicBezTo>
                  <a:pt x="5444466" y="548100"/>
                  <a:pt x="5533037" y="611087"/>
                  <a:pt x="5853774" y="584200"/>
                </a:cubicBezTo>
                <a:cubicBezTo>
                  <a:pt x="6174511" y="557313"/>
                  <a:pt x="6307905" y="571853"/>
                  <a:pt x="6595330" y="584200"/>
                </a:cubicBezTo>
                <a:cubicBezTo>
                  <a:pt x="6882755" y="596547"/>
                  <a:pt x="7058734" y="607320"/>
                  <a:pt x="7336887" y="584200"/>
                </a:cubicBezTo>
                <a:cubicBezTo>
                  <a:pt x="7615040" y="561080"/>
                  <a:pt x="7798130" y="606533"/>
                  <a:pt x="8237348" y="584200"/>
                </a:cubicBezTo>
                <a:cubicBezTo>
                  <a:pt x="8232516" y="499315"/>
                  <a:pt x="8251784" y="382622"/>
                  <a:pt x="8237348" y="292100"/>
                </a:cubicBezTo>
                <a:cubicBezTo>
                  <a:pt x="8236851" y="116924"/>
                  <a:pt x="8342148" y="28986"/>
                  <a:pt x="8529448" y="0"/>
                </a:cubicBezTo>
                <a:cubicBezTo>
                  <a:pt x="8718735" y="87"/>
                  <a:pt x="8832379" y="148060"/>
                  <a:pt x="8821548" y="292100"/>
                </a:cubicBezTo>
                <a:cubicBezTo>
                  <a:pt x="8808149" y="608286"/>
                  <a:pt x="8833911" y="767777"/>
                  <a:pt x="8821548" y="946404"/>
                </a:cubicBezTo>
                <a:cubicBezTo>
                  <a:pt x="8809185" y="1125031"/>
                  <a:pt x="8797678" y="1378523"/>
                  <a:pt x="8821548" y="1530604"/>
                </a:cubicBezTo>
                <a:cubicBezTo>
                  <a:pt x="8845418" y="1682685"/>
                  <a:pt x="8818542" y="1823912"/>
                  <a:pt x="8821548" y="2044700"/>
                </a:cubicBezTo>
                <a:cubicBezTo>
                  <a:pt x="8824554" y="2265488"/>
                  <a:pt x="8812913" y="2399206"/>
                  <a:pt x="8821548" y="2593849"/>
                </a:cubicBezTo>
                <a:cubicBezTo>
                  <a:pt x="8830183" y="2788492"/>
                  <a:pt x="8794764" y="2900545"/>
                  <a:pt x="8821548" y="3178049"/>
                </a:cubicBezTo>
                <a:cubicBezTo>
                  <a:pt x="8848332" y="3455553"/>
                  <a:pt x="8819587" y="3562141"/>
                  <a:pt x="8821548" y="3797301"/>
                </a:cubicBezTo>
                <a:cubicBezTo>
                  <a:pt x="8803506" y="3923410"/>
                  <a:pt x="8702669" y="4085495"/>
                  <a:pt x="8529448" y="4089401"/>
                </a:cubicBezTo>
                <a:cubicBezTo>
                  <a:pt x="8161744" y="4115798"/>
                  <a:pt x="7966941" y="4125714"/>
                  <a:pt x="7708439" y="4089401"/>
                </a:cubicBezTo>
                <a:cubicBezTo>
                  <a:pt x="7449937" y="4053088"/>
                  <a:pt x="7293129" y="4079400"/>
                  <a:pt x="7046335" y="4089401"/>
                </a:cubicBezTo>
                <a:cubicBezTo>
                  <a:pt x="6799541" y="4099402"/>
                  <a:pt x="6792729" y="4105370"/>
                  <a:pt x="6543136" y="4089401"/>
                </a:cubicBezTo>
                <a:cubicBezTo>
                  <a:pt x="6293543" y="4073432"/>
                  <a:pt x="6167661" y="4066687"/>
                  <a:pt x="6039937" y="4089401"/>
                </a:cubicBezTo>
                <a:cubicBezTo>
                  <a:pt x="5912213" y="4112115"/>
                  <a:pt x="5576049" y="4106387"/>
                  <a:pt x="5377833" y="4089401"/>
                </a:cubicBezTo>
                <a:cubicBezTo>
                  <a:pt x="5179617" y="4072415"/>
                  <a:pt x="5020734" y="4097757"/>
                  <a:pt x="4795181" y="4089401"/>
                </a:cubicBezTo>
                <a:cubicBezTo>
                  <a:pt x="4569628" y="4081045"/>
                  <a:pt x="4403846" y="4053557"/>
                  <a:pt x="4053625" y="4089401"/>
                </a:cubicBezTo>
                <a:cubicBezTo>
                  <a:pt x="3703404" y="4125245"/>
                  <a:pt x="3560538" y="4112194"/>
                  <a:pt x="3391521" y="4089401"/>
                </a:cubicBezTo>
                <a:cubicBezTo>
                  <a:pt x="3222504" y="4066608"/>
                  <a:pt x="2958547" y="4070410"/>
                  <a:pt x="2808869" y="4089401"/>
                </a:cubicBezTo>
                <a:cubicBezTo>
                  <a:pt x="2659191" y="4108392"/>
                  <a:pt x="2320372" y="4113086"/>
                  <a:pt x="2146765" y="4089401"/>
                </a:cubicBezTo>
                <a:cubicBezTo>
                  <a:pt x="1973158" y="4065716"/>
                  <a:pt x="1734628" y="4053897"/>
                  <a:pt x="1405209" y="4089401"/>
                </a:cubicBezTo>
                <a:cubicBezTo>
                  <a:pt x="1075790" y="4124905"/>
                  <a:pt x="845159" y="4074980"/>
                  <a:pt x="584200" y="4089401"/>
                </a:cubicBezTo>
                <a:cubicBezTo>
                  <a:pt x="590918" y="4177515"/>
                  <a:pt x="595807" y="4235843"/>
                  <a:pt x="584200" y="4381501"/>
                </a:cubicBezTo>
                <a:cubicBezTo>
                  <a:pt x="566495" y="4552947"/>
                  <a:pt x="466979" y="4677232"/>
                  <a:pt x="292100" y="4673601"/>
                </a:cubicBezTo>
                <a:cubicBezTo>
                  <a:pt x="126556" y="4679213"/>
                  <a:pt x="-12122" y="4566933"/>
                  <a:pt x="0" y="4381501"/>
                </a:cubicBezTo>
                <a:cubicBezTo>
                  <a:pt x="-11365" y="4247288"/>
                  <a:pt x="-8694" y="3934798"/>
                  <a:pt x="0" y="3727197"/>
                </a:cubicBezTo>
                <a:cubicBezTo>
                  <a:pt x="8694" y="3519596"/>
                  <a:pt x="-1232" y="3458773"/>
                  <a:pt x="0" y="3248153"/>
                </a:cubicBezTo>
                <a:cubicBezTo>
                  <a:pt x="1232" y="3037533"/>
                  <a:pt x="31815" y="2800634"/>
                  <a:pt x="0" y="2593848"/>
                </a:cubicBezTo>
                <a:cubicBezTo>
                  <a:pt x="-31815" y="2387063"/>
                  <a:pt x="25932" y="2108872"/>
                  <a:pt x="0" y="1974596"/>
                </a:cubicBezTo>
                <a:cubicBezTo>
                  <a:pt x="-25932" y="1840320"/>
                  <a:pt x="16408" y="1269228"/>
                  <a:pt x="0" y="876300"/>
                </a:cubicBezTo>
                <a:close/>
                <a:moveTo>
                  <a:pt x="8237348" y="584200"/>
                </a:moveTo>
                <a:cubicBezTo>
                  <a:pt x="8343580" y="589727"/>
                  <a:pt x="8416453" y="580792"/>
                  <a:pt x="8529448" y="584200"/>
                </a:cubicBezTo>
                <a:cubicBezTo>
                  <a:pt x="8703407" y="601851"/>
                  <a:pt x="8811940" y="470776"/>
                  <a:pt x="8821548" y="292100"/>
                </a:cubicBezTo>
                <a:moveTo>
                  <a:pt x="8529448" y="584200"/>
                </a:moveTo>
                <a:cubicBezTo>
                  <a:pt x="8516634" y="506699"/>
                  <a:pt x="8519124" y="413315"/>
                  <a:pt x="8529448" y="292100"/>
                </a:cubicBezTo>
                <a:cubicBezTo>
                  <a:pt x="8515023" y="366703"/>
                  <a:pt x="8480984" y="433779"/>
                  <a:pt x="8383398" y="438150"/>
                </a:cubicBezTo>
                <a:cubicBezTo>
                  <a:pt x="8304724" y="440266"/>
                  <a:pt x="8244751" y="362888"/>
                  <a:pt x="8237348" y="292100"/>
                </a:cubicBezTo>
                <a:moveTo>
                  <a:pt x="292100" y="1168400"/>
                </a:moveTo>
                <a:cubicBezTo>
                  <a:pt x="295940" y="1084640"/>
                  <a:pt x="295103" y="991247"/>
                  <a:pt x="292100" y="876300"/>
                </a:cubicBezTo>
                <a:cubicBezTo>
                  <a:pt x="300037" y="782129"/>
                  <a:pt x="348493" y="744581"/>
                  <a:pt x="438150" y="730250"/>
                </a:cubicBezTo>
                <a:cubicBezTo>
                  <a:pt x="514392" y="749633"/>
                  <a:pt x="581076" y="780924"/>
                  <a:pt x="584200" y="876300"/>
                </a:cubicBezTo>
                <a:cubicBezTo>
                  <a:pt x="568268" y="1047907"/>
                  <a:pt x="442024" y="1178005"/>
                  <a:pt x="292100" y="1168400"/>
                </a:cubicBezTo>
                <a:cubicBezTo>
                  <a:pt x="147709" y="1161922"/>
                  <a:pt x="7671" y="1021160"/>
                  <a:pt x="0" y="876300"/>
                </a:cubicBezTo>
                <a:moveTo>
                  <a:pt x="584200" y="876300"/>
                </a:moveTo>
                <a:cubicBezTo>
                  <a:pt x="601922" y="1132807"/>
                  <a:pt x="605487" y="1307958"/>
                  <a:pt x="584200" y="1454658"/>
                </a:cubicBezTo>
                <a:cubicBezTo>
                  <a:pt x="562913" y="1601358"/>
                  <a:pt x="608079" y="1830368"/>
                  <a:pt x="584200" y="2033016"/>
                </a:cubicBezTo>
                <a:cubicBezTo>
                  <a:pt x="560321" y="2235664"/>
                  <a:pt x="582502" y="2431558"/>
                  <a:pt x="584200" y="2611375"/>
                </a:cubicBezTo>
                <a:cubicBezTo>
                  <a:pt x="585898" y="2791192"/>
                  <a:pt x="582129" y="2967640"/>
                  <a:pt x="584200" y="3189733"/>
                </a:cubicBezTo>
                <a:cubicBezTo>
                  <a:pt x="586271" y="3411826"/>
                  <a:pt x="580526" y="3905576"/>
                  <a:pt x="584200" y="4089401"/>
                </a:cubicBezTo>
              </a:path>
              <a:path w="8821548" h="4673601" fill="none" stroke="0" extrusionOk="0">
                <a:moveTo>
                  <a:pt x="0" y="876300"/>
                </a:moveTo>
                <a:cubicBezTo>
                  <a:pt x="-21105" y="713571"/>
                  <a:pt x="117497" y="607705"/>
                  <a:pt x="292100" y="584200"/>
                </a:cubicBezTo>
                <a:cubicBezTo>
                  <a:pt x="655404" y="606209"/>
                  <a:pt x="870718" y="578011"/>
                  <a:pt x="1113109" y="584200"/>
                </a:cubicBezTo>
                <a:cubicBezTo>
                  <a:pt x="1355500" y="590389"/>
                  <a:pt x="1716670" y="554268"/>
                  <a:pt x="1934118" y="584200"/>
                </a:cubicBezTo>
                <a:cubicBezTo>
                  <a:pt x="2151566" y="614132"/>
                  <a:pt x="2400242" y="612701"/>
                  <a:pt x="2596222" y="584200"/>
                </a:cubicBezTo>
                <a:cubicBezTo>
                  <a:pt x="2792202" y="555699"/>
                  <a:pt x="3037360" y="603501"/>
                  <a:pt x="3337778" y="584200"/>
                </a:cubicBezTo>
                <a:cubicBezTo>
                  <a:pt x="3638196" y="564899"/>
                  <a:pt x="3575026" y="597479"/>
                  <a:pt x="3761525" y="584200"/>
                </a:cubicBezTo>
                <a:cubicBezTo>
                  <a:pt x="3948024" y="570921"/>
                  <a:pt x="4216053" y="545424"/>
                  <a:pt x="4582534" y="584200"/>
                </a:cubicBezTo>
                <a:cubicBezTo>
                  <a:pt x="4949015" y="622976"/>
                  <a:pt x="5004817" y="589693"/>
                  <a:pt x="5165185" y="584200"/>
                </a:cubicBezTo>
                <a:cubicBezTo>
                  <a:pt x="5325553" y="578707"/>
                  <a:pt x="5539558" y="601594"/>
                  <a:pt x="5906742" y="584200"/>
                </a:cubicBezTo>
                <a:cubicBezTo>
                  <a:pt x="6273926" y="566806"/>
                  <a:pt x="6180827" y="597100"/>
                  <a:pt x="6330488" y="584200"/>
                </a:cubicBezTo>
                <a:cubicBezTo>
                  <a:pt x="6480149" y="571300"/>
                  <a:pt x="6781407" y="591663"/>
                  <a:pt x="7151497" y="584200"/>
                </a:cubicBezTo>
                <a:cubicBezTo>
                  <a:pt x="7521587" y="576737"/>
                  <a:pt x="8012312" y="538797"/>
                  <a:pt x="8237348" y="584200"/>
                </a:cubicBezTo>
                <a:cubicBezTo>
                  <a:pt x="8225228" y="475289"/>
                  <a:pt x="8241125" y="359537"/>
                  <a:pt x="8237348" y="292100"/>
                </a:cubicBezTo>
                <a:cubicBezTo>
                  <a:pt x="8209269" y="120007"/>
                  <a:pt x="8393498" y="8724"/>
                  <a:pt x="8529448" y="0"/>
                </a:cubicBezTo>
                <a:cubicBezTo>
                  <a:pt x="8674996" y="13482"/>
                  <a:pt x="8829314" y="131213"/>
                  <a:pt x="8821548" y="292100"/>
                </a:cubicBezTo>
                <a:cubicBezTo>
                  <a:pt x="8803134" y="504515"/>
                  <a:pt x="8816611" y="795783"/>
                  <a:pt x="8821548" y="946404"/>
                </a:cubicBezTo>
                <a:cubicBezTo>
                  <a:pt x="8826485" y="1097025"/>
                  <a:pt x="8839464" y="1395584"/>
                  <a:pt x="8821548" y="1530604"/>
                </a:cubicBezTo>
                <a:cubicBezTo>
                  <a:pt x="8803632" y="1665624"/>
                  <a:pt x="8839178" y="1878102"/>
                  <a:pt x="8821548" y="2184909"/>
                </a:cubicBezTo>
                <a:cubicBezTo>
                  <a:pt x="8803918" y="2491716"/>
                  <a:pt x="8853235" y="2614447"/>
                  <a:pt x="8821548" y="2839213"/>
                </a:cubicBezTo>
                <a:cubicBezTo>
                  <a:pt x="8789861" y="3063979"/>
                  <a:pt x="8849114" y="3455201"/>
                  <a:pt x="8821548" y="3797301"/>
                </a:cubicBezTo>
                <a:cubicBezTo>
                  <a:pt x="8836989" y="3968593"/>
                  <a:pt x="8678457" y="4126573"/>
                  <a:pt x="8529448" y="4089401"/>
                </a:cubicBezTo>
                <a:cubicBezTo>
                  <a:pt x="8357480" y="4104131"/>
                  <a:pt x="8178174" y="4102852"/>
                  <a:pt x="8026249" y="4089401"/>
                </a:cubicBezTo>
                <a:cubicBezTo>
                  <a:pt x="7874324" y="4075950"/>
                  <a:pt x="7509462" y="4119051"/>
                  <a:pt x="7284692" y="4089401"/>
                </a:cubicBezTo>
                <a:cubicBezTo>
                  <a:pt x="7059922" y="4059751"/>
                  <a:pt x="6928297" y="4081865"/>
                  <a:pt x="6781493" y="4089401"/>
                </a:cubicBezTo>
                <a:cubicBezTo>
                  <a:pt x="6634689" y="4096937"/>
                  <a:pt x="6524517" y="4113496"/>
                  <a:pt x="6278294" y="4089401"/>
                </a:cubicBezTo>
                <a:cubicBezTo>
                  <a:pt x="6032071" y="4065306"/>
                  <a:pt x="5797087" y="4122641"/>
                  <a:pt x="5457285" y="4089401"/>
                </a:cubicBezTo>
                <a:cubicBezTo>
                  <a:pt x="5117483" y="4056161"/>
                  <a:pt x="4986872" y="4121381"/>
                  <a:pt x="4636276" y="4089401"/>
                </a:cubicBezTo>
                <a:cubicBezTo>
                  <a:pt x="4285680" y="4057421"/>
                  <a:pt x="4127732" y="4117629"/>
                  <a:pt x="3974172" y="4089401"/>
                </a:cubicBezTo>
                <a:cubicBezTo>
                  <a:pt x="3820612" y="4061173"/>
                  <a:pt x="3724408" y="4101647"/>
                  <a:pt x="3550426" y="4089401"/>
                </a:cubicBezTo>
                <a:cubicBezTo>
                  <a:pt x="3376444" y="4077155"/>
                  <a:pt x="3254192" y="4088227"/>
                  <a:pt x="3126679" y="4089401"/>
                </a:cubicBezTo>
                <a:cubicBezTo>
                  <a:pt x="2999166" y="4090575"/>
                  <a:pt x="2483431" y="4092306"/>
                  <a:pt x="2305670" y="4089401"/>
                </a:cubicBezTo>
                <a:cubicBezTo>
                  <a:pt x="2127909" y="4086496"/>
                  <a:pt x="1857133" y="4072704"/>
                  <a:pt x="1723019" y="4089401"/>
                </a:cubicBezTo>
                <a:cubicBezTo>
                  <a:pt x="1588905" y="4106098"/>
                  <a:pt x="1122362" y="4097127"/>
                  <a:pt x="584200" y="4089401"/>
                </a:cubicBezTo>
                <a:cubicBezTo>
                  <a:pt x="584257" y="4213058"/>
                  <a:pt x="569928" y="4281043"/>
                  <a:pt x="584200" y="4381501"/>
                </a:cubicBezTo>
                <a:cubicBezTo>
                  <a:pt x="616893" y="4548045"/>
                  <a:pt x="447697" y="4674227"/>
                  <a:pt x="292100" y="4673601"/>
                </a:cubicBezTo>
                <a:cubicBezTo>
                  <a:pt x="138005" y="4675458"/>
                  <a:pt x="11065" y="4569595"/>
                  <a:pt x="0" y="4381501"/>
                </a:cubicBezTo>
                <a:cubicBezTo>
                  <a:pt x="18590" y="4211873"/>
                  <a:pt x="-9748" y="3941220"/>
                  <a:pt x="0" y="3797301"/>
                </a:cubicBezTo>
                <a:cubicBezTo>
                  <a:pt x="9748" y="3653382"/>
                  <a:pt x="-25458" y="3361526"/>
                  <a:pt x="0" y="3213101"/>
                </a:cubicBezTo>
                <a:cubicBezTo>
                  <a:pt x="25458" y="3064676"/>
                  <a:pt x="12390" y="2819546"/>
                  <a:pt x="0" y="2663953"/>
                </a:cubicBezTo>
                <a:cubicBezTo>
                  <a:pt x="-12390" y="2508360"/>
                  <a:pt x="31731" y="2174298"/>
                  <a:pt x="0" y="2009648"/>
                </a:cubicBezTo>
                <a:cubicBezTo>
                  <a:pt x="-31731" y="1844998"/>
                  <a:pt x="1806" y="1628553"/>
                  <a:pt x="0" y="1425448"/>
                </a:cubicBezTo>
                <a:cubicBezTo>
                  <a:pt x="-1806" y="1222343"/>
                  <a:pt x="22653" y="1040250"/>
                  <a:pt x="0" y="876300"/>
                </a:cubicBezTo>
                <a:close/>
                <a:moveTo>
                  <a:pt x="8237348" y="584200"/>
                </a:moveTo>
                <a:cubicBezTo>
                  <a:pt x="8323586" y="581360"/>
                  <a:pt x="8448283" y="596722"/>
                  <a:pt x="8529448" y="584200"/>
                </a:cubicBezTo>
                <a:cubicBezTo>
                  <a:pt x="8704357" y="551787"/>
                  <a:pt x="8831300" y="447999"/>
                  <a:pt x="8821548" y="292100"/>
                </a:cubicBezTo>
                <a:moveTo>
                  <a:pt x="8529448" y="584200"/>
                </a:moveTo>
                <a:cubicBezTo>
                  <a:pt x="8524031" y="481137"/>
                  <a:pt x="8522702" y="419228"/>
                  <a:pt x="8529448" y="292100"/>
                </a:cubicBezTo>
                <a:cubicBezTo>
                  <a:pt x="8530049" y="374649"/>
                  <a:pt x="8465465" y="443710"/>
                  <a:pt x="8383398" y="438150"/>
                </a:cubicBezTo>
                <a:cubicBezTo>
                  <a:pt x="8292221" y="431185"/>
                  <a:pt x="8228809" y="367229"/>
                  <a:pt x="8237348" y="292100"/>
                </a:cubicBezTo>
                <a:moveTo>
                  <a:pt x="292100" y="1168400"/>
                </a:moveTo>
                <a:cubicBezTo>
                  <a:pt x="304618" y="1095345"/>
                  <a:pt x="299093" y="1022151"/>
                  <a:pt x="292100" y="876300"/>
                </a:cubicBezTo>
                <a:cubicBezTo>
                  <a:pt x="286879" y="777615"/>
                  <a:pt x="362844" y="739710"/>
                  <a:pt x="438150" y="730250"/>
                </a:cubicBezTo>
                <a:cubicBezTo>
                  <a:pt x="517066" y="731951"/>
                  <a:pt x="583018" y="810098"/>
                  <a:pt x="584200" y="876300"/>
                </a:cubicBezTo>
                <a:cubicBezTo>
                  <a:pt x="579597" y="1036922"/>
                  <a:pt x="454248" y="1148967"/>
                  <a:pt x="292100" y="1168400"/>
                </a:cubicBezTo>
                <a:cubicBezTo>
                  <a:pt x="117880" y="1179043"/>
                  <a:pt x="-34222" y="1055494"/>
                  <a:pt x="0" y="876300"/>
                </a:cubicBezTo>
                <a:moveTo>
                  <a:pt x="584200" y="876300"/>
                </a:moveTo>
                <a:cubicBezTo>
                  <a:pt x="601201" y="1027914"/>
                  <a:pt x="578634" y="1391621"/>
                  <a:pt x="584200" y="1551051"/>
                </a:cubicBezTo>
                <a:cubicBezTo>
                  <a:pt x="589766" y="1710481"/>
                  <a:pt x="568321" y="1902255"/>
                  <a:pt x="584200" y="2129409"/>
                </a:cubicBezTo>
                <a:cubicBezTo>
                  <a:pt x="600079" y="2356563"/>
                  <a:pt x="560655" y="2413206"/>
                  <a:pt x="584200" y="2675637"/>
                </a:cubicBezTo>
                <a:cubicBezTo>
                  <a:pt x="607745" y="2938068"/>
                  <a:pt x="565543" y="3210685"/>
                  <a:pt x="584200" y="3382519"/>
                </a:cubicBezTo>
                <a:cubicBezTo>
                  <a:pt x="602857" y="3554353"/>
                  <a:pt x="557496" y="3808562"/>
                  <a:pt x="584200" y="4089401"/>
                </a:cubicBezTo>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horizontalScroll">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“For a Trans woman to be called “sir” or ‘he” or for a Trans man to be called “miss” or “she” may seem to the outsider to be of little consequence, but to a Trans person it says “your struggles are worthless,” “you don’t deserve respect” or worse, “freak.”</a:t>
            </a:r>
          </a:p>
          <a:p>
            <a:pPr algn="ctr"/>
            <a:r>
              <a:rPr lang="en-GB" sz="2400" dirty="0">
                <a:solidFill>
                  <a:schemeClr val="tx1"/>
                </a:solidFill>
              </a:rPr>
              <a:t>On good days we can perhaps cope when family &amp; friends get it wrong, perhaps even understand, but on bad days it can be the thing that breaks us: &amp; if we are calling the police, it’s a bad day!”</a:t>
            </a:r>
          </a:p>
        </p:txBody>
      </p:sp>
      <p:grpSp>
        <p:nvGrpSpPr>
          <p:cNvPr id="3" name="Group 2">
            <a:extLst>
              <a:ext uri="{FF2B5EF4-FFF2-40B4-BE49-F238E27FC236}">
                <a16:creationId xmlns:a16="http://schemas.microsoft.com/office/drawing/2014/main" id="{747FA23A-9AEB-98BE-AE11-6A2639B36E33}"/>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022D65B9-EB26-7345-F5A0-8C5E60D3E64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D6C31855-CA5C-FD19-1BCB-610216E74FDF}"/>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566DA63F-DC8F-5E16-B437-07E568CFDB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FE5D4B9E-ACA2-3527-09BF-F9538EC2830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5989AD66-D6FD-95E6-CCF8-04E0742C6C07}"/>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B207F676-AE6B-9F36-4F61-49B7EC49730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696737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b="22270"/>
          <a:stretch/>
        </p:blipFill>
        <p:spPr>
          <a:xfrm>
            <a:off x="2529192" y="1204461"/>
            <a:ext cx="7529208" cy="4449077"/>
          </a:xfrm>
          <a:prstGeom prst="rect">
            <a:avLst/>
          </a:prstGeom>
        </p:spPr>
      </p:pic>
      <p:sp>
        <p:nvSpPr>
          <p:cNvPr id="6" name="TextBox 5"/>
          <p:cNvSpPr txBox="1"/>
          <p:nvPr/>
        </p:nvSpPr>
        <p:spPr>
          <a:xfrm>
            <a:off x="3593796" y="343062"/>
            <a:ext cx="5400000" cy="66543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Quick Quiz</a:t>
            </a:r>
          </a:p>
        </p:txBody>
      </p:sp>
      <p:grpSp>
        <p:nvGrpSpPr>
          <p:cNvPr id="3" name="Group 2">
            <a:extLst>
              <a:ext uri="{FF2B5EF4-FFF2-40B4-BE49-F238E27FC236}">
                <a16:creationId xmlns:a16="http://schemas.microsoft.com/office/drawing/2014/main" id="{EF7855BB-4D69-8F67-D733-608CB25FD721}"/>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6D3C7ACC-7C43-5456-8D21-90352F011D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B41EF90F-69A1-BA93-BE7C-525D26D9CF9F}"/>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86FF3E45-6090-DA24-8A76-7D84E98888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6B1E8E94-4A51-52D6-3B4F-C52D9A27027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DA263575-B266-38BF-30A1-38651622EDC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6209A08A-F684-02D4-4981-B4A72AF27D1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52842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13423" y="1539569"/>
            <a:ext cx="3507945" cy="3816429"/>
          </a:xfrm>
          <a:custGeom>
            <a:avLst/>
            <a:gdLst>
              <a:gd name="connsiteX0" fmla="*/ 0 w 3507945"/>
              <a:gd name="connsiteY0" fmla="*/ 0 h 3816429"/>
              <a:gd name="connsiteX1" fmla="*/ 619737 w 3507945"/>
              <a:gd name="connsiteY1" fmla="*/ 0 h 3816429"/>
              <a:gd name="connsiteX2" fmla="*/ 1099156 w 3507945"/>
              <a:gd name="connsiteY2" fmla="*/ 0 h 3816429"/>
              <a:gd name="connsiteX3" fmla="*/ 1648734 w 3507945"/>
              <a:gd name="connsiteY3" fmla="*/ 0 h 3816429"/>
              <a:gd name="connsiteX4" fmla="*/ 2303551 w 3507945"/>
              <a:gd name="connsiteY4" fmla="*/ 0 h 3816429"/>
              <a:gd name="connsiteX5" fmla="*/ 2888208 w 3507945"/>
              <a:gd name="connsiteY5" fmla="*/ 0 h 3816429"/>
              <a:gd name="connsiteX6" fmla="*/ 3507945 w 3507945"/>
              <a:gd name="connsiteY6" fmla="*/ 0 h 3816429"/>
              <a:gd name="connsiteX7" fmla="*/ 3507945 w 3507945"/>
              <a:gd name="connsiteY7" fmla="*/ 507040 h 3816429"/>
              <a:gd name="connsiteX8" fmla="*/ 3507945 w 3507945"/>
              <a:gd name="connsiteY8" fmla="*/ 975915 h 3816429"/>
              <a:gd name="connsiteX9" fmla="*/ 3507945 w 3507945"/>
              <a:gd name="connsiteY9" fmla="*/ 1559284 h 3816429"/>
              <a:gd name="connsiteX10" fmla="*/ 3507945 w 3507945"/>
              <a:gd name="connsiteY10" fmla="*/ 2028159 h 3816429"/>
              <a:gd name="connsiteX11" fmla="*/ 3507945 w 3507945"/>
              <a:gd name="connsiteY11" fmla="*/ 2458871 h 3816429"/>
              <a:gd name="connsiteX12" fmla="*/ 3507945 w 3507945"/>
              <a:gd name="connsiteY12" fmla="*/ 2927746 h 3816429"/>
              <a:gd name="connsiteX13" fmla="*/ 3507945 w 3507945"/>
              <a:gd name="connsiteY13" fmla="*/ 3816429 h 3816429"/>
              <a:gd name="connsiteX14" fmla="*/ 2923288 w 3507945"/>
              <a:gd name="connsiteY14" fmla="*/ 3816429 h 3816429"/>
              <a:gd name="connsiteX15" fmla="*/ 2338630 w 3507945"/>
              <a:gd name="connsiteY15" fmla="*/ 3816429 h 3816429"/>
              <a:gd name="connsiteX16" fmla="*/ 1824131 w 3507945"/>
              <a:gd name="connsiteY16" fmla="*/ 3816429 h 3816429"/>
              <a:gd name="connsiteX17" fmla="*/ 1239474 w 3507945"/>
              <a:gd name="connsiteY17" fmla="*/ 3816429 h 3816429"/>
              <a:gd name="connsiteX18" fmla="*/ 654816 w 3507945"/>
              <a:gd name="connsiteY18" fmla="*/ 3816429 h 3816429"/>
              <a:gd name="connsiteX19" fmla="*/ 0 w 3507945"/>
              <a:gd name="connsiteY19" fmla="*/ 3816429 h 3816429"/>
              <a:gd name="connsiteX20" fmla="*/ 0 w 3507945"/>
              <a:gd name="connsiteY20" fmla="*/ 3271225 h 3816429"/>
              <a:gd name="connsiteX21" fmla="*/ 0 w 3507945"/>
              <a:gd name="connsiteY21" fmla="*/ 2764185 h 3816429"/>
              <a:gd name="connsiteX22" fmla="*/ 0 w 3507945"/>
              <a:gd name="connsiteY22" fmla="*/ 2218981 h 3816429"/>
              <a:gd name="connsiteX23" fmla="*/ 0 w 3507945"/>
              <a:gd name="connsiteY23" fmla="*/ 1635612 h 3816429"/>
              <a:gd name="connsiteX24" fmla="*/ 0 w 3507945"/>
              <a:gd name="connsiteY24" fmla="*/ 1052244 h 3816429"/>
              <a:gd name="connsiteX25" fmla="*/ 0 w 3507945"/>
              <a:gd name="connsiteY25" fmla="*/ 468876 h 3816429"/>
              <a:gd name="connsiteX26" fmla="*/ 0 w 3507945"/>
              <a:gd name="connsiteY26" fmla="*/ 0 h 3816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07945" h="3816429" fill="none" extrusionOk="0">
                <a:moveTo>
                  <a:pt x="0" y="0"/>
                </a:moveTo>
                <a:cubicBezTo>
                  <a:pt x="137542" y="-51666"/>
                  <a:pt x="344969" y="54914"/>
                  <a:pt x="619737" y="0"/>
                </a:cubicBezTo>
                <a:cubicBezTo>
                  <a:pt x="894505" y="-54914"/>
                  <a:pt x="961175" y="23415"/>
                  <a:pt x="1099156" y="0"/>
                </a:cubicBezTo>
                <a:cubicBezTo>
                  <a:pt x="1237137" y="-23415"/>
                  <a:pt x="1516284" y="40343"/>
                  <a:pt x="1648734" y="0"/>
                </a:cubicBezTo>
                <a:cubicBezTo>
                  <a:pt x="1781184" y="-40343"/>
                  <a:pt x="2159332" y="42775"/>
                  <a:pt x="2303551" y="0"/>
                </a:cubicBezTo>
                <a:cubicBezTo>
                  <a:pt x="2447770" y="-42775"/>
                  <a:pt x="2645645" y="59615"/>
                  <a:pt x="2888208" y="0"/>
                </a:cubicBezTo>
                <a:cubicBezTo>
                  <a:pt x="3130771" y="-59615"/>
                  <a:pt x="3212683" y="56930"/>
                  <a:pt x="3507945" y="0"/>
                </a:cubicBezTo>
                <a:cubicBezTo>
                  <a:pt x="3520963" y="164203"/>
                  <a:pt x="3454941" y="263664"/>
                  <a:pt x="3507945" y="507040"/>
                </a:cubicBezTo>
                <a:cubicBezTo>
                  <a:pt x="3560949" y="750416"/>
                  <a:pt x="3461974" y="818220"/>
                  <a:pt x="3507945" y="975915"/>
                </a:cubicBezTo>
                <a:cubicBezTo>
                  <a:pt x="3553916" y="1133611"/>
                  <a:pt x="3476223" y="1367408"/>
                  <a:pt x="3507945" y="1559284"/>
                </a:cubicBezTo>
                <a:cubicBezTo>
                  <a:pt x="3539667" y="1751160"/>
                  <a:pt x="3494666" y="1884214"/>
                  <a:pt x="3507945" y="2028159"/>
                </a:cubicBezTo>
                <a:cubicBezTo>
                  <a:pt x="3521224" y="2172105"/>
                  <a:pt x="3499739" y="2305721"/>
                  <a:pt x="3507945" y="2458871"/>
                </a:cubicBezTo>
                <a:cubicBezTo>
                  <a:pt x="3516151" y="2612021"/>
                  <a:pt x="3501717" y="2812702"/>
                  <a:pt x="3507945" y="2927746"/>
                </a:cubicBezTo>
                <a:cubicBezTo>
                  <a:pt x="3514173" y="3042790"/>
                  <a:pt x="3436493" y="3536796"/>
                  <a:pt x="3507945" y="3816429"/>
                </a:cubicBezTo>
                <a:cubicBezTo>
                  <a:pt x="3360659" y="3818821"/>
                  <a:pt x="3062341" y="3785292"/>
                  <a:pt x="2923288" y="3816429"/>
                </a:cubicBezTo>
                <a:cubicBezTo>
                  <a:pt x="2784235" y="3847566"/>
                  <a:pt x="2520772" y="3806148"/>
                  <a:pt x="2338630" y="3816429"/>
                </a:cubicBezTo>
                <a:cubicBezTo>
                  <a:pt x="2156488" y="3826710"/>
                  <a:pt x="2020802" y="3809379"/>
                  <a:pt x="1824131" y="3816429"/>
                </a:cubicBezTo>
                <a:cubicBezTo>
                  <a:pt x="1627460" y="3823479"/>
                  <a:pt x="1519983" y="3815236"/>
                  <a:pt x="1239474" y="3816429"/>
                </a:cubicBezTo>
                <a:cubicBezTo>
                  <a:pt x="958965" y="3817622"/>
                  <a:pt x="926968" y="3768466"/>
                  <a:pt x="654816" y="3816429"/>
                </a:cubicBezTo>
                <a:cubicBezTo>
                  <a:pt x="382664" y="3864392"/>
                  <a:pt x="137741" y="3804040"/>
                  <a:pt x="0" y="3816429"/>
                </a:cubicBezTo>
                <a:cubicBezTo>
                  <a:pt x="-49488" y="3624058"/>
                  <a:pt x="21947" y="3422986"/>
                  <a:pt x="0" y="3271225"/>
                </a:cubicBezTo>
                <a:cubicBezTo>
                  <a:pt x="-21947" y="3119464"/>
                  <a:pt x="8600" y="2881635"/>
                  <a:pt x="0" y="2764185"/>
                </a:cubicBezTo>
                <a:cubicBezTo>
                  <a:pt x="-8600" y="2646735"/>
                  <a:pt x="54750" y="2362376"/>
                  <a:pt x="0" y="2218981"/>
                </a:cubicBezTo>
                <a:cubicBezTo>
                  <a:pt x="-54750" y="2075586"/>
                  <a:pt x="12642" y="1754374"/>
                  <a:pt x="0" y="1635612"/>
                </a:cubicBezTo>
                <a:cubicBezTo>
                  <a:pt x="-12642" y="1516850"/>
                  <a:pt x="52623" y="1327188"/>
                  <a:pt x="0" y="1052244"/>
                </a:cubicBezTo>
                <a:cubicBezTo>
                  <a:pt x="-52623" y="777300"/>
                  <a:pt x="50861" y="758903"/>
                  <a:pt x="0" y="468876"/>
                </a:cubicBezTo>
                <a:cubicBezTo>
                  <a:pt x="-50861" y="178849"/>
                  <a:pt x="8845" y="138615"/>
                  <a:pt x="0" y="0"/>
                </a:cubicBezTo>
                <a:close/>
              </a:path>
              <a:path w="3507945" h="3816429" stroke="0" extrusionOk="0">
                <a:moveTo>
                  <a:pt x="0" y="0"/>
                </a:moveTo>
                <a:cubicBezTo>
                  <a:pt x="253976" y="-45211"/>
                  <a:pt x="378565" y="13287"/>
                  <a:pt x="549578" y="0"/>
                </a:cubicBezTo>
                <a:cubicBezTo>
                  <a:pt x="720591" y="-13287"/>
                  <a:pt x="789622" y="38015"/>
                  <a:pt x="1028997" y="0"/>
                </a:cubicBezTo>
                <a:cubicBezTo>
                  <a:pt x="1268372" y="-38015"/>
                  <a:pt x="1363794" y="74781"/>
                  <a:pt x="1683814" y="0"/>
                </a:cubicBezTo>
                <a:cubicBezTo>
                  <a:pt x="2003834" y="-74781"/>
                  <a:pt x="2080203" y="6017"/>
                  <a:pt x="2233392" y="0"/>
                </a:cubicBezTo>
                <a:cubicBezTo>
                  <a:pt x="2386581" y="-6017"/>
                  <a:pt x="2653667" y="41961"/>
                  <a:pt x="2782970" y="0"/>
                </a:cubicBezTo>
                <a:cubicBezTo>
                  <a:pt x="2912273" y="-41961"/>
                  <a:pt x="3299489" y="19144"/>
                  <a:pt x="3507945" y="0"/>
                </a:cubicBezTo>
                <a:cubicBezTo>
                  <a:pt x="3542285" y="116524"/>
                  <a:pt x="3487796" y="257981"/>
                  <a:pt x="3507945" y="468876"/>
                </a:cubicBezTo>
                <a:cubicBezTo>
                  <a:pt x="3528094" y="679771"/>
                  <a:pt x="3452419" y="867890"/>
                  <a:pt x="3507945" y="1014080"/>
                </a:cubicBezTo>
                <a:cubicBezTo>
                  <a:pt x="3563471" y="1160270"/>
                  <a:pt x="3501660" y="1356866"/>
                  <a:pt x="3507945" y="1482955"/>
                </a:cubicBezTo>
                <a:cubicBezTo>
                  <a:pt x="3514230" y="1609044"/>
                  <a:pt x="3474075" y="1790440"/>
                  <a:pt x="3507945" y="1951831"/>
                </a:cubicBezTo>
                <a:cubicBezTo>
                  <a:pt x="3541815" y="2113222"/>
                  <a:pt x="3479019" y="2338511"/>
                  <a:pt x="3507945" y="2497035"/>
                </a:cubicBezTo>
                <a:cubicBezTo>
                  <a:pt x="3536871" y="2655559"/>
                  <a:pt x="3455394" y="2832994"/>
                  <a:pt x="3507945" y="3080403"/>
                </a:cubicBezTo>
                <a:cubicBezTo>
                  <a:pt x="3560496" y="3327812"/>
                  <a:pt x="3445065" y="3467945"/>
                  <a:pt x="3507945" y="3816429"/>
                </a:cubicBezTo>
                <a:cubicBezTo>
                  <a:pt x="3258452" y="3866861"/>
                  <a:pt x="3083375" y="3754803"/>
                  <a:pt x="2923288" y="3816429"/>
                </a:cubicBezTo>
                <a:cubicBezTo>
                  <a:pt x="2763201" y="3878055"/>
                  <a:pt x="2633189" y="3758581"/>
                  <a:pt x="2408789" y="3816429"/>
                </a:cubicBezTo>
                <a:cubicBezTo>
                  <a:pt x="2184389" y="3874277"/>
                  <a:pt x="2056703" y="3776608"/>
                  <a:pt x="1824131" y="3816429"/>
                </a:cubicBezTo>
                <a:cubicBezTo>
                  <a:pt x="1591559" y="3856250"/>
                  <a:pt x="1422314" y="3805466"/>
                  <a:pt x="1169315" y="3816429"/>
                </a:cubicBezTo>
                <a:cubicBezTo>
                  <a:pt x="916316" y="3827392"/>
                  <a:pt x="848837" y="3772409"/>
                  <a:pt x="584658" y="3816429"/>
                </a:cubicBezTo>
                <a:cubicBezTo>
                  <a:pt x="320479" y="3860449"/>
                  <a:pt x="213647" y="3769104"/>
                  <a:pt x="0" y="3816429"/>
                </a:cubicBezTo>
                <a:cubicBezTo>
                  <a:pt x="-46277" y="3712584"/>
                  <a:pt x="40765" y="3534046"/>
                  <a:pt x="0" y="3347553"/>
                </a:cubicBezTo>
                <a:cubicBezTo>
                  <a:pt x="-40765" y="3161060"/>
                  <a:pt x="49116" y="3043111"/>
                  <a:pt x="0" y="2840514"/>
                </a:cubicBezTo>
                <a:cubicBezTo>
                  <a:pt x="-49116" y="2637917"/>
                  <a:pt x="72911" y="2492070"/>
                  <a:pt x="0" y="2218981"/>
                </a:cubicBezTo>
                <a:cubicBezTo>
                  <a:pt x="-72911" y="1945892"/>
                  <a:pt x="14377" y="1940320"/>
                  <a:pt x="0" y="1673777"/>
                </a:cubicBezTo>
                <a:cubicBezTo>
                  <a:pt x="-14377" y="1407234"/>
                  <a:pt x="28361" y="1403406"/>
                  <a:pt x="0" y="1166737"/>
                </a:cubicBezTo>
                <a:cubicBezTo>
                  <a:pt x="-28361" y="930068"/>
                  <a:pt x="44519" y="831146"/>
                  <a:pt x="0" y="736026"/>
                </a:cubicBezTo>
                <a:cubicBezTo>
                  <a:pt x="-44519" y="640906"/>
                  <a:pt x="84099" y="187855"/>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r>
              <a:rPr lang="en-GB" sz="2200" dirty="0"/>
              <a:t>63% of people think Gypsy Travellers are unsuitable to be teachers and 38% would be unhappy about a close relative marrying a Gypsy Traveller. Nearly 66% of people strongly disagree that they would have no objection to a Gypsy Traveller site being near their home. </a:t>
            </a:r>
          </a:p>
        </p:txBody>
      </p:sp>
      <p:sp>
        <p:nvSpPr>
          <p:cNvPr id="5" name="Rectangle 4"/>
          <p:cNvSpPr/>
          <p:nvPr/>
        </p:nvSpPr>
        <p:spPr>
          <a:xfrm>
            <a:off x="4272727" y="925052"/>
            <a:ext cx="3482163" cy="2431435"/>
          </a:xfrm>
          <a:custGeom>
            <a:avLst/>
            <a:gdLst>
              <a:gd name="connsiteX0" fmla="*/ 0 w 3482163"/>
              <a:gd name="connsiteY0" fmla="*/ 0 h 2431435"/>
              <a:gd name="connsiteX1" fmla="*/ 545539 w 3482163"/>
              <a:gd name="connsiteY1" fmla="*/ 0 h 2431435"/>
              <a:gd name="connsiteX2" fmla="*/ 1056256 w 3482163"/>
              <a:gd name="connsiteY2" fmla="*/ 0 h 2431435"/>
              <a:gd name="connsiteX3" fmla="*/ 1566973 w 3482163"/>
              <a:gd name="connsiteY3" fmla="*/ 0 h 2431435"/>
              <a:gd name="connsiteX4" fmla="*/ 2216977 w 3482163"/>
              <a:gd name="connsiteY4" fmla="*/ 0 h 2431435"/>
              <a:gd name="connsiteX5" fmla="*/ 2866981 w 3482163"/>
              <a:gd name="connsiteY5" fmla="*/ 0 h 2431435"/>
              <a:gd name="connsiteX6" fmla="*/ 3482163 w 3482163"/>
              <a:gd name="connsiteY6" fmla="*/ 0 h 2431435"/>
              <a:gd name="connsiteX7" fmla="*/ 3482163 w 3482163"/>
              <a:gd name="connsiteY7" fmla="*/ 461973 h 2431435"/>
              <a:gd name="connsiteX8" fmla="*/ 3482163 w 3482163"/>
              <a:gd name="connsiteY8" fmla="*/ 972574 h 2431435"/>
              <a:gd name="connsiteX9" fmla="*/ 3482163 w 3482163"/>
              <a:gd name="connsiteY9" fmla="*/ 1434547 h 2431435"/>
              <a:gd name="connsiteX10" fmla="*/ 3482163 w 3482163"/>
              <a:gd name="connsiteY10" fmla="*/ 1847891 h 2431435"/>
              <a:gd name="connsiteX11" fmla="*/ 3482163 w 3482163"/>
              <a:gd name="connsiteY11" fmla="*/ 2431435 h 2431435"/>
              <a:gd name="connsiteX12" fmla="*/ 2936624 w 3482163"/>
              <a:gd name="connsiteY12" fmla="*/ 2431435 h 2431435"/>
              <a:gd name="connsiteX13" fmla="*/ 2286620 w 3482163"/>
              <a:gd name="connsiteY13" fmla="*/ 2431435 h 2431435"/>
              <a:gd name="connsiteX14" fmla="*/ 1671438 w 3482163"/>
              <a:gd name="connsiteY14" fmla="*/ 2431435 h 2431435"/>
              <a:gd name="connsiteX15" fmla="*/ 1056256 w 3482163"/>
              <a:gd name="connsiteY15" fmla="*/ 2431435 h 2431435"/>
              <a:gd name="connsiteX16" fmla="*/ 580361 w 3482163"/>
              <a:gd name="connsiteY16" fmla="*/ 2431435 h 2431435"/>
              <a:gd name="connsiteX17" fmla="*/ 0 w 3482163"/>
              <a:gd name="connsiteY17" fmla="*/ 2431435 h 2431435"/>
              <a:gd name="connsiteX18" fmla="*/ 0 w 3482163"/>
              <a:gd name="connsiteY18" fmla="*/ 1945148 h 2431435"/>
              <a:gd name="connsiteX19" fmla="*/ 0 w 3482163"/>
              <a:gd name="connsiteY19" fmla="*/ 1434547 h 2431435"/>
              <a:gd name="connsiteX20" fmla="*/ 0 w 3482163"/>
              <a:gd name="connsiteY20" fmla="*/ 899631 h 2431435"/>
              <a:gd name="connsiteX21" fmla="*/ 0 w 3482163"/>
              <a:gd name="connsiteY21" fmla="*/ 0 h 243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482163" h="2431435" fill="none" extrusionOk="0">
                <a:moveTo>
                  <a:pt x="0" y="0"/>
                </a:moveTo>
                <a:cubicBezTo>
                  <a:pt x="201713" y="-9253"/>
                  <a:pt x="432258" y="7519"/>
                  <a:pt x="545539" y="0"/>
                </a:cubicBezTo>
                <a:cubicBezTo>
                  <a:pt x="658820" y="-7519"/>
                  <a:pt x="906517" y="49679"/>
                  <a:pt x="1056256" y="0"/>
                </a:cubicBezTo>
                <a:cubicBezTo>
                  <a:pt x="1205995" y="-49679"/>
                  <a:pt x="1456917" y="4994"/>
                  <a:pt x="1566973" y="0"/>
                </a:cubicBezTo>
                <a:cubicBezTo>
                  <a:pt x="1677029" y="-4994"/>
                  <a:pt x="1925362" y="2643"/>
                  <a:pt x="2216977" y="0"/>
                </a:cubicBezTo>
                <a:cubicBezTo>
                  <a:pt x="2508592" y="-2643"/>
                  <a:pt x="2590103" y="27964"/>
                  <a:pt x="2866981" y="0"/>
                </a:cubicBezTo>
                <a:cubicBezTo>
                  <a:pt x="3143859" y="-27964"/>
                  <a:pt x="3184139" y="63423"/>
                  <a:pt x="3482163" y="0"/>
                </a:cubicBezTo>
                <a:cubicBezTo>
                  <a:pt x="3533662" y="218840"/>
                  <a:pt x="3441930" y="287846"/>
                  <a:pt x="3482163" y="461973"/>
                </a:cubicBezTo>
                <a:cubicBezTo>
                  <a:pt x="3522396" y="636100"/>
                  <a:pt x="3431676" y="748826"/>
                  <a:pt x="3482163" y="972574"/>
                </a:cubicBezTo>
                <a:cubicBezTo>
                  <a:pt x="3532650" y="1196322"/>
                  <a:pt x="3451687" y="1218979"/>
                  <a:pt x="3482163" y="1434547"/>
                </a:cubicBezTo>
                <a:cubicBezTo>
                  <a:pt x="3512639" y="1650115"/>
                  <a:pt x="3474936" y="1656287"/>
                  <a:pt x="3482163" y="1847891"/>
                </a:cubicBezTo>
                <a:cubicBezTo>
                  <a:pt x="3489390" y="2039495"/>
                  <a:pt x="3435417" y="2160449"/>
                  <a:pt x="3482163" y="2431435"/>
                </a:cubicBezTo>
                <a:cubicBezTo>
                  <a:pt x="3249653" y="2459805"/>
                  <a:pt x="3101776" y="2427247"/>
                  <a:pt x="2936624" y="2431435"/>
                </a:cubicBezTo>
                <a:cubicBezTo>
                  <a:pt x="2771472" y="2435623"/>
                  <a:pt x="2577038" y="2369727"/>
                  <a:pt x="2286620" y="2431435"/>
                </a:cubicBezTo>
                <a:cubicBezTo>
                  <a:pt x="1996202" y="2493143"/>
                  <a:pt x="1840076" y="2426576"/>
                  <a:pt x="1671438" y="2431435"/>
                </a:cubicBezTo>
                <a:cubicBezTo>
                  <a:pt x="1502800" y="2436294"/>
                  <a:pt x="1188450" y="2389428"/>
                  <a:pt x="1056256" y="2431435"/>
                </a:cubicBezTo>
                <a:cubicBezTo>
                  <a:pt x="924062" y="2473442"/>
                  <a:pt x="699765" y="2381714"/>
                  <a:pt x="580361" y="2431435"/>
                </a:cubicBezTo>
                <a:cubicBezTo>
                  <a:pt x="460958" y="2481156"/>
                  <a:pt x="212564" y="2390426"/>
                  <a:pt x="0" y="2431435"/>
                </a:cubicBezTo>
                <a:cubicBezTo>
                  <a:pt x="-27147" y="2303127"/>
                  <a:pt x="52582" y="2058766"/>
                  <a:pt x="0" y="1945148"/>
                </a:cubicBezTo>
                <a:cubicBezTo>
                  <a:pt x="-52582" y="1831530"/>
                  <a:pt x="27944" y="1582974"/>
                  <a:pt x="0" y="1434547"/>
                </a:cubicBezTo>
                <a:cubicBezTo>
                  <a:pt x="-27944" y="1286120"/>
                  <a:pt x="41395" y="1094435"/>
                  <a:pt x="0" y="899631"/>
                </a:cubicBezTo>
                <a:cubicBezTo>
                  <a:pt x="-41395" y="704827"/>
                  <a:pt x="72742" y="194674"/>
                  <a:pt x="0" y="0"/>
                </a:cubicBezTo>
                <a:close/>
              </a:path>
              <a:path w="3482163" h="2431435" stroke="0" extrusionOk="0">
                <a:moveTo>
                  <a:pt x="0" y="0"/>
                </a:moveTo>
                <a:cubicBezTo>
                  <a:pt x="203632" y="-42521"/>
                  <a:pt x="321573" y="21168"/>
                  <a:pt x="475896" y="0"/>
                </a:cubicBezTo>
                <a:cubicBezTo>
                  <a:pt x="630219" y="-21168"/>
                  <a:pt x="794676" y="2777"/>
                  <a:pt x="1091078" y="0"/>
                </a:cubicBezTo>
                <a:cubicBezTo>
                  <a:pt x="1387480" y="-2777"/>
                  <a:pt x="1427224" y="5106"/>
                  <a:pt x="1741082" y="0"/>
                </a:cubicBezTo>
                <a:cubicBezTo>
                  <a:pt x="2054940" y="-5106"/>
                  <a:pt x="2100225" y="15590"/>
                  <a:pt x="2251799" y="0"/>
                </a:cubicBezTo>
                <a:cubicBezTo>
                  <a:pt x="2403373" y="-15590"/>
                  <a:pt x="2641807" y="43148"/>
                  <a:pt x="2832159" y="0"/>
                </a:cubicBezTo>
                <a:cubicBezTo>
                  <a:pt x="3022511" y="-43148"/>
                  <a:pt x="3224193" y="38449"/>
                  <a:pt x="3482163" y="0"/>
                </a:cubicBezTo>
                <a:cubicBezTo>
                  <a:pt x="3518164" y="123222"/>
                  <a:pt x="3444751" y="270303"/>
                  <a:pt x="3482163" y="413344"/>
                </a:cubicBezTo>
                <a:cubicBezTo>
                  <a:pt x="3519575" y="556385"/>
                  <a:pt x="3447101" y="730949"/>
                  <a:pt x="3482163" y="948260"/>
                </a:cubicBezTo>
                <a:cubicBezTo>
                  <a:pt x="3517225" y="1165571"/>
                  <a:pt x="3479267" y="1185771"/>
                  <a:pt x="3482163" y="1361604"/>
                </a:cubicBezTo>
                <a:cubicBezTo>
                  <a:pt x="3485059" y="1537437"/>
                  <a:pt x="3447380" y="1677310"/>
                  <a:pt x="3482163" y="1872205"/>
                </a:cubicBezTo>
                <a:cubicBezTo>
                  <a:pt x="3516946" y="2067100"/>
                  <a:pt x="3417904" y="2188114"/>
                  <a:pt x="3482163" y="2431435"/>
                </a:cubicBezTo>
                <a:cubicBezTo>
                  <a:pt x="3194296" y="2472446"/>
                  <a:pt x="3032846" y="2390217"/>
                  <a:pt x="2901803" y="2431435"/>
                </a:cubicBezTo>
                <a:cubicBezTo>
                  <a:pt x="2770760" y="2472653"/>
                  <a:pt x="2498282" y="2409084"/>
                  <a:pt x="2321442" y="2431435"/>
                </a:cubicBezTo>
                <a:cubicBezTo>
                  <a:pt x="2144602" y="2453786"/>
                  <a:pt x="1888119" y="2402035"/>
                  <a:pt x="1671438" y="2431435"/>
                </a:cubicBezTo>
                <a:cubicBezTo>
                  <a:pt x="1454757" y="2460835"/>
                  <a:pt x="1275631" y="2428482"/>
                  <a:pt x="1021434" y="2431435"/>
                </a:cubicBezTo>
                <a:cubicBezTo>
                  <a:pt x="767237" y="2434388"/>
                  <a:pt x="702162" y="2403584"/>
                  <a:pt x="545539" y="2431435"/>
                </a:cubicBezTo>
                <a:cubicBezTo>
                  <a:pt x="388916" y="2459286"/>
                  <a:pt x="268605" y="2383318"/>
                  <a:pt x="0" y="2431435"/>
                </a:cubicBezTo>
                <a:cubicBezTo>
                  <a:pt x="-36250" y="2344282"/>
                  <a:pt x="28050" y="2108618"/>
                  <a:pt x="0" y="2018091"/>
                </a:cubicBezTo>
                <a:cubicBezTo>
                  <a:pt x="-28050" y="1927564"/>
                  <a:pt x="42953" y="1758261"/>
                  <a:pt x="0" y="1604747"/>
                </a:cubicBezTo>
                <a:cubicBezTo>
                  <a:pt x="-42953" y="1451233"/>
                  <a:pt x="23216" y="1316338"/>
                  <a:pt x="0" y="1094146"/>
                </a:cubicBezTo>
                <a:cubicBezTo>
                  <a:pt x="-23216" y="871954"/>
                  <a:pt x="3974" y="709515"/>
                  <a:pt x="0" y="607859"/>
                </a:cubicBezTo>
                <a:cubicBezTo>
                  <a:pt x="-3974" y="506203"/>
                  <a:pt x="48503" y="154961"/>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2636028658">
                  <a:prstGeom prst="rect">
                    <a:avLst/>
                  </a:prstGeom>
                  <ask:type>
                    <ask:lineSketchScribble/>
                  </ask:type>
                </ask:lineSketchStyleProps>
              </a:ext>
            </a:extLst>
          </a:ln>
        </p:spPr>
        <p:txBody>
          <a:bodyPr wrap="square">
            <a:spAutoFit/>
          </a:bodyPr>
          <a:lstStyle/>
          <a:p>
            <a:r>
              <a:rPr lang="en-GB" sz="2200" dirty="0"/>
              <a:t>73% of Trans people have experienced comments, threatening behaviour, physical abuse, verbal abuse or sexual abuse while in public spaces </a:t>
            </a:r>
            <a:r>
              <a:rPr lang="en-GB" sz="2000" i="1" dirty="0"/>
              <a:t>(Whittle et al. 2007)</a:t>
            </a:r>
          </a:p>
        </p:txBody>
      </p:sp>
      <p:sp>
        <p:nvSpPr>
          <p:cNvPr id="6" name="Rectangle 5"/>
          <p:cNvSpPr/>
          <p:nvPr/>
        </p:nvSpPr>
        <p:spPr>
          <a:xfrm>
            <a:off x="7906249" y="1534462"/>
            <a:ext cx="3482163" cy="3754874"/>
          </a:xfrm>
          <a:custGeom>
            <a:avLst/>
            <a:gdLst>
              <a:gd name="connsiteX0" fmla="*/ 0 w 3482163"/>
              <a:gd name="connsiteY0" fmla="*/ 0 h 3754874"/>
              <a:gd name="connsiteX1" fmla="*/ 475896 w 3482163"/>
              <a:gd name="connsiteY1" fmla="*/ 0 h 3754874"/>
              <a:gd name="connsiteX2" fmla="*/ 1125899 w 3482163"/>
              <a:gd name="connsiteY2" fmla="*/ 0 h 3754874"/>
              <a:gd name="connsiteX3" fmla="*/ 1671438 w 3482163"/>
              <a:gd name="connsiteY3" fmla="*/ 0 h 3754874"/>
              <a:gd name="connsiteX4" fmla="*/ 2286620 w 3482163"/>
              <a:gd name="connsiteY4" fmla="*/ 0 h 3754874"/>
              <a:gd name="connsiteX5" fmla="*/ 2832159 w 3482163"/>
              <a:gd name="connsiteY5" fmla="*/ 0 h 3754874"/>
              <a:gd name="connsiteX6" fmla="*/ 3482163 w 3482163"/>
              <a:gd name="connsiteY6" fmla="*/ 0 h 3754874"/>
              <a:gd name="connsiteX7" fmla="*/ 3482163 w 3482163"/>
              <a:gd name="connsiteY7" fmla="*/ 423764 h 3754874"/>
              <a:gd name="connsiteX8" fmla="*/ 3482163 w 3482163"/>
              <a:gd name="connsiteY8" fmla="*/ 885077 h 3754874"/>
              <a:gd name="connsiteX9" fmla="*/ 3482163 w 3482163"/>
              <a:gd name="connsiteY9" fmla="*/ 1308842 h 3754874"/>
              <a:gd name="connsiteX10" fmla="*/ 3482163 w 3482163"/>
              <a:gd name="connsiteY10" fmla="*/ 1845252 h 3754874"/>
              <a:gd name="connsiteX11" fmla="*/ 3482163 w 3482163"/>
              <a:gd name="connsiteY11" fmla="*/ 2456760 h 3754874"/>
              <a:gd name="connsiteX12" fmla="*/ 3482163 w 3482163"/>
              <a:gd name="connsiteY12" fmla="*/ 2955622 h 3754874"/>
              <a:gd name="connsiteX13" fmla="*/ 3482163 w 3482163"/>
              <a:gd name="connsiteY13" fmla="*/ 3754874 h 3754874"/>
              <a:gd name="connsiteX14" fmla="*/ 2901803 w 3482163"/>
              <a:gd name="connsiteY14" fmla="*/ 3754874 h 3754874"/>
              <a:gd name="connsiteX15" fmla="*/ 2356264 w 3482163"/>
              <a:gd name="connsiteY15" fmla="*/ 3754874 h 3754874"/>
              <a:gd name="connsiteX16" fmla="*/ 1741082 w 3482163"/>
              <a:gd name="connsiteY16" fmla="*/ 3754874 h 3754874"/>
              <a:gd name="connsiteX17" fmla="*/ 1125899 w 3482163"/>
              <a:gd name="connsiteY17" fmla="*/ 3754874 h 3754874"/>
              <a:gd name="connsiteX18" fmla="*/ 615182 w 3482163"/>
              <a:gd name="connsiteY18" fmla="*/ 3754874 h 3754874"/>
              <a:gd name="connsiteX19" fmla="*/ 0 w 3482163"/>
              <a:gd name="connsiteY19" fmla="*/ 3754874 h 3754874"/>
              <a:gd name="connsiteX20" fmla="*/ 0 w 3482163"/>
              <a:gd name="connsiteY20" fmla="*/ 3256012 h 3754874"/>
              <a:gd name="connsiteX21" fmla="*/ 0 w 3482163"/>
              <a:gd name="connsiteY21" fmla="*/ 2644504 h 3754874"/>
              <a:gd name="connsiteX22" fmla="*/ 0 w 3482163"/>
              <a:gd name="connsiteY22" fmla="*/ 2220740 h 3754874"/>
              <a:gd name="connsiteX23" fmla="*/ 0 w 3482163"/>
              <a:gd name="connsiteY23" fmla="*/ 1609232 h 3754874"/>
              <a:gd name="connsiteX24" fmla="*/ 0 w 3482163"/>
              <a:gd name="connsiteY24" fmla="*/ 1147919 h 3754874"/>
              <a:gd name="connsiteX25" fmla="*/ 0 w 3482163"/>
              <a:gd name="connsiteY25" fmla="*/ 724154 h 3754874"/>
              <a:gd name="connsiteX26" fmla="*/ 0 w 3482163"/>
              <a:gd name="connsiteY26" fmla="*/ 0 h 37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82163" h="3754874" fill="none" extrusionOk="0">
                <a:moveTo>
                  <a:pt x="0" y="0"/>
                </a:moveTo>
                <a:cubicBezTo>
                  <a:pt x="225750" y="-47939"/>
                  <a:pt x="240355" y="3126"/>
                  <a:pt x="475896" y="0"/>
                </a:cubicBezTo>
                <a:cubicBezTo>
                  <a:pt x="711437" y="-3126"/>
                  <a:pt x="896347" y="26148"/>
                  <a:pt x="1125899" y="0"/>
                </a:cubicBezTo>
                <a:cubicBezTo>
                  <a:pt x="1355451" y="-26148"/>
                  <a:pt x="1424151" y="64591"/>
                  <a:pt x="1671438" y="0"/>
                </a:cubicBezTo>
                <a:cubicBezTo>
                  <a:pt x="1918725" y="-64591"/>
                  <a:pt x="1992592" y="36986"/>
                  <a:pt x="2286620" y="0"/>
                </a:cubicBezTo>
                <a:cubicBezTo>
                  <a:pt x="2580648" y="-36986"/>
                  <a:pt x="2648234" y="45096"/>
                  <a:pt x="2832159" y="0"/>
                </a:cubicBezTo>
                <a:cubicBezTo>
                  <a:pt x="3016084" y="-45096"/>
                  <a:pt x="3225355" y="19745"/>
                  <a:pt x="3482163" y="0"/>
                </a:cubicBezTo>
                <a:cubicBezTo>
                  <a:pt x="3527798" y="203132"/>
                  <a:pt x="3478015" y="220200"/>
                  <a:pt x="3482163" y="423764"/>
                </a:cubicBezTo>
                <a:cubicBezTo>
                  <a:pt x="3486311" y="627328"/>
                  <a:pt x="3475781" y="762630"/>
                  <a:pt x="3482163" y="885077"/>
                </a:cubicBezTo>
                <a:cubicBezTo>
                  <a:pt x="3488545" y="1007524"/>
                  <a:pt x="3438132" y="1169469"/>
                  <a:pt x="3482163" y="1308842"/>
                </a:cubicBezTo>
                <a:cubicBezTo>
                  <a:pt x="3526194" y="1448215"/>
                  <a:pt x="3437886" y="1629529"/>
                  <a:pt x="3482163" y="1845252"/>
                </a:cubicBezTo>
                <a:cubicBezTo>
                  <a:pt x="3526440" y="2060975"/>
                  <a:pt x="3463095" y="2258363"/>
                  <a:pt x="3482163" y="2456760"/>
                </a:cubicBezTo>
                <a:cubicBezTo>
                  <a:pt x="3501231" y="2655157"/>
                  <a:pt x="3435463" y="2734697"/>
                  <a:pt x="3482163" y="2955622"/>
                </a:cubicBezTo>
                <a:cubicBezTo>
                  <a:pt x="3528863" y="3176547"/>
                  <a:pt x="3453316" y="3489980"/>
                  <a:pt x="3482163" y="3754874"/>
                </a:cubicBezTo>
                <a:cubicBezTo>
                  <a:pt x="3196104" y="3777344"/>
                  <a:pt x="3144111" y="3750364"/>
                  <a:pt x="2901803" y="3754874"/>
                </a:cubicBezTo>
                <a:cubicBezTo>
                  <a:pt x="2659495" y="3759384"/>
                  <a:pt x="2467525" y="3737917"/>
                  <a:pt x="2356264" y="3754874"/>
                </a:cubicBezTo>
                <a:cubicBezTo>
                  <a:pt x="2245003" y="3771831"/>
                  <a:pt x="2009049" y="3748576"/>
                  <a:pt x="1741082" y="3754874"/>
                </a:cubicBezTo>
                <a:cubicBezTo>
                  <a:pt x="1473115" y="3761172"/>
                  <a:pt x="1281034" y="3750952"/>
                  <a:pt x="1125899" y="3754874"/>
                </a:cubicBezTo>
                <a:cubicBezTo>
                  <a:pt x="970764" y="3758796"/>
                  <a:pt x="762890" y="3703121"/>
                  <a:pt x="615182" y="3754874"/>
                </a:cubicBezTo>
                <a:cubicBezTo>
                  <a:pt x="467474" y="3806627"/>
                  <a:pt x="232178" y="3720800"/>
                  <a:pt x="0" y="3754874"/>
                </a:cubicBezTo>
                <a:cubicBezTo>
                  <a:pt x="-53994" y="3590150"/>
                  <a:pt x="16746" y="3497658"/>
                  <a:pt x="0" y="3256012"/>
                </a:cubicBezTo>
                <a:cubicBezTo>
                  <a:pt x="-16746" y="3014366"/>
                  <a:pt x="33967" y="2826062"/>
                  <a:pt x="0" y="2644504"/>
                </a:cubicBezTo>
                <a:cubicBezTo>
                  <a:pt x="-33967" y="2462946"/>
                  <a:pt x="48950" y="2367039"/>
                  <a:pt x="0" y="2220740"/>
                </a:cubicBezTo>
                <a:cubicBezTo>
                  <a:pt x="-48950" y="2074441"/>
                  <a:pt x="25725" y="1905049"/>
                  <a:pt x="0" y="1609232"/>
                </a:cubicBezTo>
                <a:cubicBezTo>
                  <a:pt x="-25725" y="1313415"/>
                  <a:pt x="17944" y="1371492"/>
                  <a:pt x="0" y="1147919"/>
                </a:cubicBezTo>
                <a:cubicBezTo>
                  <a:pt x="-17944" y="924346"/>
                  <a:pt x="24492" y="848547"/>
                  <a:pt x="0" y="724154"/>
                </a:cubicBezTo>
                <a:cubicBezTo>
                  <a:pt x="-24492" y="599762"/>
                  <a:pt x="52096" y="301439"/>
                  <a:pt x="0" y="0"/>
                </a:cubicBezTo>
                <a:close/>
              </a:path>
              <a:path w="3482163" h="3754874" stroke="0" extrusionOk="0">
                <a:moveTo>
                  <a:pt x="0" y="0"/>
                </a:moveTo>
                <a:cubicBezTo>
                  <a:pt x="157767" y="-25045"/>
                  <a:pt x="306184" y="49739"/>
                  <a:pt x="475896" y="0"/>
                </a:cubicBezTo>
                <a:cubicBezTo>
                  <a:pt x="645608" y="-49739"/>
                  <a:pt x="844615" y="19323"/>
                  <a:pt x="951791" y="0"/>
                </a:cubicBezTo>
                <a:cubicBezTo>
                  <a:pt x="1058967" y="-19323"/>
                  <a:pt x="1306540" y="19513"/>
                  <a:pt x="1462508" y="0"/>
                </a:cubicBezTo>
                <a:cubicBezTo>
                  <a:pt x="1618476" y="-19513"/>
                  <a:pt x="1805187" y="6611"/>
                  <a:pt x="2042869" y="0"/>
                </a:cubicBezTo>
                <a:cubicBezTo>
                  <a:pt x="2280551" y="-6611"/>
                  <a:pt x="2417231" y="35227"/>
                  <a:pt x="2692873" y="0"/>
                </a:cubicBezTo>
                <a:cubicBezTo>
                  <a:pt x="2968515" y="-35227"/>
                  <a:pt x="3196478" y="4858"/>
                  <a:pt x="3482163" y="0"/>
                </a:cubicBezTo>
                <a:cubicBezTo>
                  <a:pt x="3510498" y="167717"/>
                  <a:pt x="3452212" y="319830"/>
                  <a:pt x="3482163" y="423764"/>
                </a:cubicBezTo>
                <a:cubicBezTo>
                  <a:pt x="3512114" y="527698"/>
                  <a:pt x="3413465" y="727632"/>
                  <a:pt x="3482163" y="997724"/>
                </a:cubicBezTo>
                <a:cubicBezTo>
                  <a:pt x="3550861" y="1267816"/>
                  <a:pt x="3438837" y="1375090"/>
                  <a:pt x="3482163" y="1496585"/>
                </a:cubicBezTo>
                <a:cubicBezTo>
                  <a:pt x="3525489" y="1618080"/>
                  <a:pt x="3479669" y="1808233"/>
                  <a:pt x="3482163" y="1920350"/>
                </a:cubicBezTo>
                <a:cubicBezTo>
                  <a:pt x="3484657" y="2032467"/>
                  <a:pt x="3426145" y="2249816"/>
                  <a:pt x="3482163" y="2531858"/>
                </a:cubicBezTo>
                <a:cubicBezTo>
                  <a:pt x="3538181" y="2813900"/>
                  <a:pt x="3431851" y="2858292"/>
                  <a:pt x="3482163" y="2993171"/>
                </a:cubicBezTo>
                <a:cubicBezTo>
                  <a:pt x="3532475" y="3128050"/>
                  <a:pt x="3396476" y="3483589"/>
                  <a:pt x="3482163" y="3754874"/>
                </a:cubicBezTo>
                <a:cubicBezTo>
                  <a:pt x="3208161" y="3795435"/>
                  <a:pt x="3123143" y="3741950"/>
                  <a:pt x="2866981" y="3754874"/>
                </a:cubicBezTo>
                <a:cubicBezTo>
                  <a:pt x="2610819" y="3767798"/>
                  <a:pt x="2570125" y="3743331"/>
                  <a:pt x="2321442" y="3754874"/>
                </a:cubicBezTo>
                <a:cubicBezTo>
                  <a:pt x="2072759" y="3766417"/>
                  <a:pt x="1966773" y="3711661"/>
                  <a:pt x="1845546" y="3754874"/>
                </a:cubicBezTo>
                <a:cubicBezTo>
                  <a:pt x="1724319" y="3798087"/>
                  <a:pt x="1523489" y="3701874"/>
                  <a:pt x="1334829" y="3754874"/>
                </a:cubicBezTo>
                <a:cubicBezTo>
                  <a:pt x="1146169" y="3807874"/>
                  <a:pt x="948014" y="3728151"/>
                  <a:pt x="824112" y="3754874"/>
                </a:cubicBezTo>
                <a:cubicBezTo>
                  <a:pt x="700210" y="3781597"/>
                  <a:pt x="376819" y="3692209"/>
                  <a:pt x="0" y="3754874"/>
                </a:cubicBezTo>
                <a:cubicBezTo>
                  <a:pt x="-28687" y="3643974"/>
                  <a:pt x="33227" y="3445605"/>
                  <a:pt x="0" y="3331110"/>
                </a:cubicBezTo>
                <a:cubicBezTo>
                  <a:pt x="-33227" y="3216615"/>
                  <a:pt x="60788" y="2911826"/>
                  <a:pt x="0" y="2719602"/>
                </a:cubicBezTo>
                <a:cubicBezTo>
                  <a:pt x="-60788" y="2527378"/>
                  <a:pt x="13851" y="2405139"/>
                  <a:pt x="0" y="2183191"/>
                </a:cubicBezTo>
                <a:cubicBezTo>
                  <a:pt x="-13851" y="1961243"/>
                  <a:pt x="32508" y="1825438"/>
                  <a:pt x="0" y="1571683"/>
                </a:cubicBezTo>
                <a:cubicBezTo>
                  <a:pt x="-32508" y="1317928"/>
                  <a:pt x="47319" y="1206838"/>
                  <a:pt x="0" y="1035272"/>
                </a:cubicBezTo>
                <a:cubicBezTo>
                  <a:pt x="-47319" y="863706"/>
                  <a:pt x="21817" y="816697"/>
                  <a:pt x="0" y="611508"/>
                </a:cubicBezTo>
                <a:cubicBezTo>
                  <a:pt x="-21817" y="406319"/>
                  <a:pt x="43947" y="207133"/>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2684946760">
                  <a:prstGeom prst="rect">
                    <a:avLst/>
                  </a:prstGeom>
                  <ask:type>
                    <ask:lineSketchScribble/>
                  </ask:type>
                </ask:lineSketchStyleProps>
              </a:ext>
            </a:extLst>
          </a:ln>
        </p:spPr>
        <p:txBody>
          <a:bodyPr wrap="square">
            <a:spAutoFit/>
          </a:bodyPr>
          <a:lstStyle/>
          <a:p>
            <a:r>
              <a:rPr lang="en-GB" sz="2200" dirty="0"/>
              <a:t>20% of LGB people expect to be treated worse than heterosexual people when reporting a crime if the police officer knew their sexual orientation and almost 50% of LGB people expect they would face barriers to becoming a PCSO </a:t>
            </a:r>
            <a:r>
              <a:rPr lang="en-GB" sz="2000" i="1" dirty="0"/>
              <a:t>(Stonewall, A practical Guide for Police Forces, 2013) </a:t>
            </a:r>
          </a:p>
        </p:txBody>
      </p:sp>
      <p:sp>
        <p:nvSpPr>
          <p:cNvPr id="7" name="Rectangle 6"/>
          <p:cNvSpPr/>
          <p:nvPr/>
        </p:nvSpPr>
        <p:spPr>
          <a:xfrm>
            <a:off x="4285752" y="3501514"/>
            <a:ext cx="3482163" cy="2092881"/>
          </a:xfrm>
          <a:custGeom>
            <a:avLst/>
            <a:gdLst>
              <a:gd name="connsiteX0" fmla="*/ 0 w 3482163"/>
              <a:gd name="connsiteY0" fmla="*/ 0 h 2092881"/>
              <a:gd name="connsiteX1" fmla="*/ 615182 w 3482163"/>
              <a:gd name="connsiteY1" fmla="*/ 0 h 2092881"/>
              <a:gd name="connsiteX2" fmla="*/ 1160721 w 3482163"/>
              <a:gd name="connsiteY2" fmla="*/ 0 h 2092881"/>
              <a:gd name="connsiteX3" fmla="*/ 1810725 w 3482163"/>
              <a:gd name="connsiteY3" fmla="*/ 0 h 2092881"/>
              <a:gd name="connsiteX4" fmla="*/ 2356264 w 3482163"/>
              <a:gd name="connsiteY4" fmla="*/ 0 h 2092881"/>
              <a:gd name="connsiteX5" fmla="*/ 2901802 w 3482163"/>
              <a:gd name="connsiteY5" fmla="*/ 0 h 2092881"/>
              <a:gd name="connsiteX6" fmla="*/ 3482163 w 3482163"/>
              <a:gd name="connsiteY6" fmla="*/ 0 h 2092881"/>
              <a:gd name="connsiteX7" fmla="*/ 3482163 w 3482163"/>
              <a:gd name="connsiteY7" fmla="*/ 523220 h 2092881"/>
              <a:gd name="connsiteX8" fmla="*/ 3482163 w 3482163"/>
              <a:gd name="connsiteY8" fmla="*/ 1025512 h 2092881"/>
              <a:gd name="connsiteX9" fmla="*/ 3482163 w 3482163"/>
              <a:gd name="connsiteY9" fmla="*/ 1548732 h 2092881"/>
              <a:gd name="connsiteX10" fmla="*/ 3482163 w 3482163"/>
              <a:gd name="connsiteY10" fmla="*/ 2092881 h 2092881"/>
              <a:gd name="connsiteX11" fmla="*/ 2901803 w 3482163"/>
              <a:gd name="connsiteY11" fmla="*/ 2092881 h 2092881"/>
              <a:gd name="connsiteX12" fmla="*/ 2356264 w 3482163"/>
              <a:gd name="connsiteY12" fmla="*/ 2092881 h 2092881"/>
              <a:gd name="connsiteX13" fmla="*/ 1706260 w 3482163"/>
              <a:gd name="connsiteY13" fmla="*/ 2092881 h 2092881"/>
              <a:gd name="connsiteX14" fmla="*/ 1195543 w 3482163"/>
              <a:gd name="connsiteY14" fmla="*/ 2092881 h 2092881"/>
              <a:gd name="connsiteX15" fmla="*/ 545539 w 3482163"/>
              <a:gd name="connsiteY15" fmla="*/ 2092881 h 2092881"/>
              <a:gd name="connsiteX16" fmla="*/ 0 w 3482163"/>
              <a:gd name="connsiteY16" fmla="*/ 2092881 h 2092881"/>
              <a:gd name="connsiteX17" fmla="*/ 0 w 3482163"/>
              <a:gd name="connsiteY17" fmla="*/ 1527803 h 2092881"/>
              <a:gd name="connsiteX18" fmla="*/ 0 w 3482163"/>
              <a:gd name="connsiteY18" fmla="*/ 962725 h 2092881"/>
              <a:gd name="connsiteX19" fmla="*/ 0 w 3482163"/>
              <a:gd name="connsiteY19" fmla="*/ 481363 h 2092881"/>
              <a:gd name="connsiteX20" fmla="*/ 0 w 3482163"/>
              <a:gd name="connsiteY20" fmla="*/ 0 h 2092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82163" h="2092881" fill="none" extrusionOk="0">
                <a:moveTo>
                  <a:pt x="0" y="0"/>
                </a:moveTo>
                <a:cubicBezTo>
                  <a:pt x="251433" y="-56199"/>
                  <a:pt x="489377" y="49517"/>
                  <a:pt x="615182" y="0"/>
                </a:cubicBezTo>
                <a:cubicBezTo>
                  <a:pt x="740987" y="-49517"/>
                  <a:pt x="1003012" y="48257"/>
                  <a:pt x="1160721" y="0"/>
                </a:cubicBezTo>
                <a:cubicBezTo>
                  <a:pt x="1318430" y="-48257"/>
                  <a:pt x="1649549" y="10798"/>
                  <a:pt x="1810725" y="0"/>
                </a:cubicBezTo>
                <a:cubicBezTo>
                  <a:pt x="1971901" y="-10798"/>
                  <a:pt x="2161957" y="61814"/>
                  <a:pt x="2356264" y="0"/>
                </a:cubicBezTo>
                <a:cubicBezTo>
                  <a:pt x="2550571" y="-61814"/>
                  <a:pt x="2769360" y="36980"/>
                  <a:pt x="2901802" y="0"/>
                </a:cubicBezTo>
                <a:cubicBezTo>
                  <a:pt x="3034244" y="-36980"/>
                  <a:pt x="3360288" y="48157"/>
                  <a:pt x="3482163" y="0"/>
                </a:cubicBezTo>
                <a:cubicBezTo>
                  <a:pt x="3519874" y="144891"/>
                  <a:pt x="3427606" y="396648"/>
                  <a:pt x="3482163" y="523220"/>
                </a:cubicBezTo>
                <a:cubicBezTo>
                  <a:pt x="3536720" y="649792"/>
                  <a:pt x="3445220" y="876670"/>
                  <a:pt x="3482163" y="1025512"/>
                </a:cubicBezTo>
                <a:cubicBezTo>
                  <a:pt x="3519106" y="1174354"/>
                  <a:pt x="3437507" y="1303488"/>
                  <a:pt x="3482163" y="1548732"/>
                </a:cubicBezTo>
                <a:cubicBezTo>
                  <a:pt x="3526819" y="1793976"/>
                  <a:pt x="3458681" y="1887591"/>
                  <a:pt x="3482163" y="2092881"/>
                </a:cubicBezTo>
                <a:cubicBezTo>
                  <a:pt x="3205917" y="2136181"/>
                  <a:pt x="3092078" y="2026586"/>
                  <a:pt x="2901803" y="2092881"/>
                </a:cubicBezTo>
                <a:cubicBezTo>
                  <a:pt x="2711528" y="2159176"/>
                  <a:pt x="2515142" y="2089938"/>
                  <a:pt x="2356264" y="2092881"/>
                </a:cubicBezTo>
                <a:cubicBezTo>
                  <a:pt x="2197386" y="2095824"/>
                  <a:pt x="1909177" y="2078644"/>
                  <a:pt x="1706260" y="2092881"/>
                </a:cubicBezTo>
                <a:cubicBezTo>
                  <a:pt x="1503343" y="2107118"/>
                  <a:pt x="1367597" y="2051874"/>
                  <a:pt x="1195543" y="2092881"/>
                </a:cubicBezTo>
                <a:cubicBezTo>
                  <a:pt x="1023489" y="2133888"/>
                  <a:pt x="756179" y="2018804"/>
                  <a:pt x="545539" y="2092881"/>
                </a:cubicBezTo>
                <a:cubicBezTo>
                  <a:pt x="334899" y="2166958"/>
                  <a:pt x="124881" y="2047173"/>
                  <a:pt x="0" y="2092881"/>
                </a:cubicBezTo>
                <a:cubicBezTo>
                  <a:pt x="-1562" y="1932584"/>
                  <a:pt x="51021" y="1768913"/>
                  <a:pt x="0" y="1527803"/>
                </a:cubicBezTo>
                <a:cubicBezTo>
                  <a:pt x="-51021" y="1286693"/>
                  <a:pt x="20670" y="1144084"/>
                  <a:pt x="0" y="962725"/>
                </a:cubicBezTo>
                <a:cubicBezTo>
                  <a:pt x="-20670" y="781366"/>
                  <a:pt x="14738" y="624372"/>
                  <a:pt x="0" y="481363"/>
                </a:cubicBezTo>
                <a:cubicBezTo>
                  <a:pt x="-14738" y="338354"/>
                  <a:pt x="15000" y="217980"/>
                  <a:pt x="0" y="0"/>
                </a:cubicBezTo>
                <a:close/>
              </a:path>
              <a:path w="3482163" h="2092881" stroke="0" extrusionOk="0">
                <a:moveTo>
                  <a:pt x="0" y="0"/>
                </a:moveTo>
                <a:cubicBezTo>
                  <a:pt x="202479" y="-1531"/>
                  <a:pt x="329079" y="62222"/>
                  <a:pt x="650004" y="0"/>
                </a:cubicBezTo>
                <a:cubicBezTo>
                  <a:pt x="970929" y="-62222"/>
                  <a:pt x="998598" y="9781"/>
                  <a:pt x="1195543" y="0"/>
                </a:cubicBezTo>
                <a:cubicBezTo>
                  <a:pt x="1392488" y="-9781"/>
                  <a:pt x="1544200" y="6874"/>
                  <a:pt x="1706260" y="0"/>
                </a:cubicBezTo>
                <a:cubicBezTo>
                  <a:pt x="1868320" y="-6874"/>
                  <a:pt x="2044546" y="30100"/>
                  <a:pt x="2216977" y="0"/>
                </a:cubicBezTo>
                <a:cubicBezTo>
                  <a:pt x="2389408" y="-30100"/>
                  <a:pt x="2533684" y="25513"/>
                  <a:pt x="2692873" y="0"/>
                </a:cubicBezTo>
                <a:cubicBezTo>
                  <a:pt x="2852062" y="-25513"/>
                  <a:pt x="3195847" y="32540"/>
                  <a:pt x="3482163" y="0"/>
                </a:cubicBezTo>
                <a:cubicBezTo>
                  <a:pt x="3511173" y="128382"/>
                  <a:pt x="3474870" y="372279"/>
                  <a:pt x="3482163" y="544149"/>
                </a:cubicBezTo>
                <a:cubicBezTo>
                  <a:pt x="3489456" y="716019"/>
                  <a:pt x="3437346" y="938920"/>
                  <a:pt x="3482163" y="1067369"/>
                </a:cubicBezTo>
                <a:cubicBezTo>
                  <a:pt x="3526980" y="1195818"/>
                  <a:pt x="3420301" y="1470457"/>
                  <a:pt x="3482163" y="1632447"/>
                </a:cubicBezTo>
                <a:cubicBezTo>
                  <a:pt x="3544025" y="1794437"/>
                  <a:pt x="3429816" y="1922720"/>
                  <a:pt x="3482163" y="2092881"/>
                </a:cubicBezTo>
                <a:cubicBezTo>
                  <a:pt x="3342758" y="2093009"/>
                  <a:pt x="3194646" y="2051061"/>
                  <a:pt x="2936624" y="2092881"/>
                </a:cubicBezTo>
                <a:cubicBezTo>
                  <a:pt x="2678602" y="2134701"/>
                  <a:pt x="2511823" y="2077012"/>
                  <a:pt x="2356264" y="2092881"/>
                </a:cubicBezTo>
                <a:cubicBezTo>
                  <a:pt x="2200705" y="2108750"/>
                  <a:pt x="2039769" y="2076656"/>
                  <a:pt x="1845546" y="2092881"/>
                </a:cubicBezTo>
                <a:cubicBezTo>
                  <a:pt x="1651323" y="2109106"/>
                  <a:pt x="1420822" y="2035537"/>
                  <a:pt x="1265186" y="2092881"/>
                </a:cubicBezTo>
                <a:cubicBezTo>
                  <a:pt x="1109550" y="2150225"/>
                  <a:pt x="969876" y="2073687"/>
                  <a:pt x="719647" y="2092881"/>
                </a:cubicBezTo>
                <a:cubicBezTo>
                  <a:pt x="469418" y="2112075"/>
                  <a:pt x="217005" y="2059028"/>
                  <a:pt x="0" y="2092881"/>
                </a:cubicBezTo>
                <a:cubicBezTo>
                  <a:pt x="-49092" y="1927746"/>
                  <a:pt x="66078" y="1701615"/>
                  <a:pt x="0" y="1527803"/>
                </a:cubicBezTo>
                <a:cubicBezTo>
                  <a:pt x="-66078" y="1353991"/>
                  <a:pt x="55763" y="1153819"/>
                  <a:pt x="0" y="1046441"/>
                </a:cubicBezTo>
                <a:cubicBezTo>
                  <a:pt x="-55763" y="939063"/>
                  <a:pt x="48970" y="727388"/>
                  <a:pt x="0" y="544149"/>
                </a:cubicBezTo>
                <a:cubicBezTo>
                  <a:pt x="-48970" y="360910"/>
                  <a:pt x="5323" y="257413"/>
                  <a:pt x="0" y="0"/>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2918034551">
                  <a:prstGeom prst="rect">
                    <a:avLst/>
                  </a:prstGeom>
                  <ask:type>
                    <ask:lineSketchScribble/>
                  </ask:type>
                </ask:lineSketchStyleProps>
              </a:ext>
            </a:extLst>
          </a:ln>
        </p:spPr>
        <p:txBody>
          <a:bodyPr wrap="square">
            <a:spAutoFit/>
          </a:bodyPr>
          <a:lstStyle/>
          <a:p>
            <a:r>
              <a:rPr lang="en-GB" sz="2200" dirty="0"/>
              <a:t>Disabled people are around 10% more likely to have experienced a crime in the past 12 months than non-disabled people </a:t>
            </a:r>
            <a:r>
              <a:rPr lang="en-GB" sz="2000" i="1" dirty="0"/>
              <a:t>(British Crime Survey)</a:t>
            </a:r>
          </a:p>
        </p:txBody>
      </p:sp>
      <p:sp>
        <p:nvSpPr>
          <p:cNvPr id="8" name="TextBox 7"/>
          <p:cNvSpPr txBox="1"/>
          <p:nvPr/>
        </p:nvSpPr>
        <p:spPr>
          <a:xfrm>
            <a:off x="1602995" y="193557"/>
            <a:ext cx="936926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Experiences of People with Protected Characteristics</a:t>
            </a:r>
          </a:p>
        </p:txBody>
      </p:sp>
      <p:grpSp>
        <p:nvGrpSpPr>
          <p:cNvPr id="2" name="Group 1">
            <a:extLst>
              <a:ext uri="{FF2B5EF4-FFF2-40B4-BE49-F238E27FC236}">
                <a16:creationId xmlns:a16="http://schemas.microsoft.com/office/drawing/2014/main" id="{FD3E9B98-EBB9-0918-E318-DF866F639CEB}"/>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A5DE514A-EBD0-BFB5-BF64-537BEF4B703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F77F829E-B140-0F0D-6559-8682DFA7F441}"/>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B49CDE45-D0E6-C291-997E-6B4B099A69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AC1E063E-98DF-4B51-D876-5BEC3C5E0DE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FB3AC893-DCDB-8612-85FB-E24EDEE7C61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95A50ACC-9D99-D870-60EB-4CF4DB7130A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3500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b="21050"/>
          <a:stretch/>
        </p:blipFill>
        <p:spPr>
          <a:xfrm>
            <a:off x="814647" y="682238"/>
            <a:ext cx="10366735" cy="4786334"/>
          </a:xfrm>
          <a:prstGeom prst="rect">
            <a:avLst/>
          </a:prstGeom>
        </p:spPr>
      </p:pic>
      <p:grpSp>
        <p:nvGrpSpPr>
          <p:cNvPr id="10" name="Group 9">
            <a:extLst>
              <a:ext uri="{FF2B5EF4-FFF2-40B4-BE49-F238E27FC236}">
                <a16:creationId xmlns:a16="http://schemas.microsoft.com/office/drawing/2014/main" id="{DF91BFF7-EE03-7528-FF21-E84BF354A2CB}"/>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E7345305-F39D-1D27-1CFE-04688AF9B6F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A66F4D3F-E395-0D96-E438-02B4E2649C42}"/>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9B612154-CD1A-7BA2-C7FA-5ABFB72D5B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6A67FA7F-6245-1AAC-08D8-C40192BE52C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1CAE2E71-8563-58AC-BAD5-938EE16F3A3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D25B4F48-13A5-F057-480F-09765B2A490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4031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619188" y="178494"/>
            <a:ext cx="695362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Equality Act 2010: The Public Duty</a:t>
            </a:r>
          </a:p>
        </p:txBody>
      </p:sp>
      <p:sp>
        <p:nvSpPr>
          <p:cNvPr id="3" name="Callout: Down Arrow 2">
            <a:extLst>
              <a:ext uri="{FF2B5EF4-FFF2-40B4-BE49-F238E27FC236}">
                <a16:creationId xmlns:a16="http://schemas.microsoft.com/office/drawing/2014/main" id="{1537F8C1-42F5-4095-9E10-E344D6840FD8}"/>
              </a:ext>
            </a:extLst>
          </p:cNvPr>
          <p:cNvSpPr/>
          <p:nvPr/>
        </p:nvSpPr>
        <p:spPr>
          <a:xfrm>
            <a:off x="829733" y="907298"/>
            <a:ext cx="10498667" cy="1243236"/>
          </a:xfrm>
          <a:custGeom>
            <a:avLst/>
            <a:gdLst>
              <a:gd name="connsiteX0" fmla="*/ 0 w 10498667"/>
              <a:gd name="connsiteY0" fmla="*/ 0 h 1243236"/>
              <a:gd name="connsiteX1" fmla="*/ 688246 w 10498667"/>
              <a:gd name="connsiteY1" fmla="*/ 0 h 1243236"/>
              <a:gd name="connsiteX2" fmla="*/ 1271505 w 10498667"/>
              <a:gd name="connsiteY2" fmla="*/ 0 h 1243236"/>
              <a:gd name="connsiteX3" fmla="*/ 2064738 w 10498667"/>
              <a:gd name="connsiteY3" fmla="*/ 0 h 1243236"/>
              <a:gd name="connsiteX4" fmla="*/ 2543010 w 10498667"/>
              <a:gd name="connsiteY4" fmla="*/ 0 h 1243236"/>
              <a:gd name="connsiteX5" fmla="*/ 2916296 w 10498667"/>
              <a:gd name="connsiteY5" fmla="*/ 0 h 1243236"/>
              <a:gd name="connsiteX6" fmla="*/ 3499556 w 10498667"/>
              <a:gd name="connsiteY6" fmla="*/ 0 h 1243236"/>
              <a:gd name="connsiteX7" fmla="*/ 4187802 w 10498667"/>
              <a:gd name="connsiteY7" fmla="*/ 0 h 1243236"/>
              <a:gd name="connsiteX8" fmla="*/ 4981034 w 10498667"/>
              <a:gd name="connsiteY8" fmla="*/ 0 h 1243236"/>
              <a:gd name="connsiteX9" fmla="*/ 5669280 w 10498667"/>
              <a:gd name="connsiteY9" fmla="*/ 0 h 1243236"/>
              <a:gd name="connsiteX10" fmla="*/ 6462513 w 10498667"/>
              <a:gd name="connsiteY10" fmla="*/ 0 h 1243236"/>
              <a:gd name="connsiteX11" fmla="*/ 7150759 w 10498667"/>
              <a:gd name="connsiteY11" fmla="*/ 0 h 1243236"/>
              <a:gd name="connsiteX12" fmla="*/ 7524045 w 10498667"/>
              <a:gd name="connsiteY12" fmla="*/ 0 h 1243236"/>
              <a:gd name="connsiteX13" fmla="*/ 8212291 w 10498667"/>
              <a:gd name="connsiteY13" fmla="*/ 0 h 1243236"/>
              <a:gd name="connsiteX14" fmla="*/ 8690563 w 10498667"/>
              <a:gd name="connsiteY14" fmla="*/ 0 h 1243236"/>
              <a:gd name="connsiteX15" fmla="*/ 9063849 w 10498667"/>
              <a:gd name="connsiteY15" fmla="*/ 0 h 1243236"/>
              <a:gd name="connsiteX16" fmla="*/ 9332148 w 10498667"/>
              <a:gd name="connsiteY16" fmla="*/ 0 h 1243236"/>
              <a:gd name="connsiteX17" fmla="*/ 9705434 w 10498667"/>
              <a:gd name="connsiteY17" fmla="*/ 0 h 1243236"/>
              <a:gd name="connsiteX18" fmla="*/ 10498667 w 10498667"/>
              <a:gd name="connsiteY18" fmla="*/ 0 h 1243236"/>
              <a:gd name="connsiteX19" fmla="*/ 10498667 w 10498667"/>
              <a:gd name="connsiteY19" fmla="*/ 403909 h 1243236"/>
              <a:gd name="connsiteX20" fmla="*/ 10498667 w 10498667"/>
              <a:gd name="connsiteY20" fmla="*/ 807817 h 1243236"/>
              <a:gd name="connsiteX21" fmla="*/ 9830796 w 10498667"/>
              <a:gd name="connsiteY21" fmla="*/ 807817 h 1243236"/>
              <a:gd name="connsiteX22" fmla="*/ 9162926 w 10498667"/>
              <a:gd name="connsiteY22" fmla="*/ 807817 h 1243236"/>
              <a:gd name="connsiteX23" fmla="*/ 8749751 w 10498667"/>
              <a:gd name="connsiteY23" fmla="*/ 807817 h 1243236"/>
              <a:gd name="connsiteX24" fmla="*/ 8183759 w 10498667"/>
              <a:gd name="connsiteY24" fmla="*/ 807817 h 1243236"/>
              <a:gd name="connsiteX25" fmla="*/ 7719646 w 10498667"/>
              <a:gd name="connsiteY25" fmla="*/ 807817 h 1243236"/>
              <a:gd name="connsiteX26" fmla="*/ 7255532 w 10498667"/>
              <a:gd name="connsiteY26" fmla="*/ 807817 h 1243236"/>
              <a:gd name="connsiteX27" fmla="*/ 6791419 w 10498667"/>
              <a:gd name="connsiteY27" fmla="*/ 807817 h 1243236"/>
              <a:gd name="connsiteX28" fmla="*/ 6327305 w 10498667"/>
              <a:gd name="connsiteY28" fmla="*/ 807817 h 1243236"/>
              <a:gd name="connsiteX29" fmla="*/ 5404738 w 10498667"/>
              <a:gd name="connsiteY29" fmla="*/ 807817 h 1243236"/>
              <a:gd name="connsiteX30" fmla="*/ 5404738 w 10498667"/>
              <a:gd name="connsiteY30" fmla="*/ 932427 h 1243236"/>
              <a:gd name="connsiteX31" fmla="*/ 5560143 w 10498667"/>
              <a:gd name="connsiteY31" fmla="*/ 932427 h 1243236"/>
              <a:gd name="connsiteX32" fmla="*/ 5249334 w 10498667"/>
              <a:gd name="connsiteY32" fmla="*/ 1243236 h 1243236"/>
              <a:gd name="connsiteX33" fmla="*/ 4938525 w 10498667"/>
              <a:gd name="connsiteY33" fmla="*/ 932427 h 1243236"/>
              <a:gd name="connsiteX34" fmla="*/ 5093929 w 10498667"/>
              <a:gd name="connsiteY34" fmla="*/ 932427 h 1243236"/>
              <a:gd name="connsiteX35" fmla="*/ 5093929 w 10498667"/>
              <a:gd name="connsiteY35" fmla="*/ 807817 h 1243236"/>
              <a:gd name="connsiteX36" fmla="*/ 4527937 w 10498667"/>
              <a:gd name="connsiteY36" fmla="*/ 807817 h 1243236"/>
              <a:gd name="connsiteX37" fmla="*/ 4012884 w 10498667"/>
              <a:gd name="connsiteY37" fmla="*/ 807817 h 1243236"/>
              <a:gd name="connsiteX38" fmla="*/ 3548771 w 10498667"/>
              <a:gd name="connsiteY38" fmla="*/ 807817 h 1243236"/>
              <a:gd name="connsiteX39" fmla="*/ 3084657 w 10498667"/>
              <a:gd name="connsiteY39" fmla="*/ 807817 h 1243236"/>
              <a:gd name="connsiteX40" fmla="*/ 2467726 w 10498667"/>
              <a:gd name="connsiteY40" fmla="*/ 807817 h 1243236"/>
              <a:gd name="connsiteX41" fmla="*/ 2054551 w 10498667"/>
              <a:gd name="connsiteY41" fmla="*/ 807817 h 1243236"/>
              <a:gd name="connsiteX42" fmla="*/ 1539499 w 10498667"/>
              <a:gd name="connsiteY42" fmla="*/ 807817 h 1243236"/>
              <a:gd name="connsiteX43" fmla="*/ 973506 w 10498667"/>
              <a:gd name="connsiteY43" fmla="*/ 807817 h 1243236"/>
              <a:gd name="connsiteX44" fmla="*/ 509393 w 10498667"/>
              <a:gd name="connsiteY44" fmla="*/ 807817 h 1243236"/>
              <a:gd name="connsiteX45" fmla="*/ 0 w 10498667"/>
              <a:gd name="connsiteY45" fmla="*/ 807817 h 1243236"/>
              <a:gd name="connsiteX46" fmla="*/ 0 w 10498667"/>
              <a:gd name="connsiteY46" fmla="*/ 428143 h 1243236"/>
              <a:gd name="connsiteX47" fmla="*/ 0 w 10498667"/>
              <a:gd name="connsiteY47" fmla="*/ 0 h 124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0498667" h="1243236" fill="none" extrusionOk="0">
                <a:moveTo>
                  <a:pt x="0" y="0"/>
                </a:moveTo>
                <a:cubicBezTo>
                  <a:pt x="150933" y="-75509"/>
                  <a:pt x="476536" y="12854"/>
                  <a:pt x="688246" y="0"/>
                </a:cubicBezTo>
                <a:cubicBezTo>
                  <a:pt x="899956" y="-12854"/>
                  <a:pt x="1145413" y="30396"/>
                  <a:pt x="1271505" y="0"/>
                </a:cubicBezTo>
                <a:cubicBezTo>
                  <a:pt x="1397597" y="-30396"/>
                  <a:pt x="1861386" y="53374"/>
                  <a:pt x="2064738" y="0"/>
                </a:cubicBezTo>
                <a:cubicBezTo>
                  <a:pt x="2268090" y="-53374"/>
                  <a:pt x="2388286" y="36764"/>
                  <a:pt x="2543010" y="0"/>
                </a:cubicBezTo>
                <a:cubicBezTo>
                  <a:pt x="2697734" y="-36764"/>
                  <a:pt x="2818970" y="23681"/>
                  <a:pt x="2916296" y="0"/>
                </a:cubicBezTo>
                <a:cubicBezTo>
                  <a:pt x="3013622" y="-23681"/>
                  <a:pt x="3318630" y="51449"/>
                  <a:pt x="3499556" y="0"/>
                </a:cubicBezTo>
                <a:cubicBezTo>
                  <a:pt x="3680482" y="-51449"/>
                  <a:pt x="3995549" y="46350"/>
                  <a:pt x="4187802" y="0"/>
                </a:cubicBezTo>
                <a:cubicBezTo>
                  <a:pt x="4380055" y="-46350"/>
                  <a:pt x="4764147" y="51726"/>
                  <a:pt x="4981034" y="0"/>
                </a:cubicBezTo>
                <a:cubicBezTo>
                  <a:pt x="5197921" y="-51726"/>
                  <a:pt x="5330321" y="81112"/>
                  <a:pt x="5669280" y="0"/>
                </a:cubicBezTo>
                <a:cubicBezTo>
                  <a:pt x="6008239" y="-81112"/>
                  <a:pt x="6191422" y="25806"/>
                  <a:pt x="6462513" y="0"/>
                </a:cubicBezTo>
                <a:cubicBezTo>
                  <a:pt x="6733604" y="-25806"/>
                  <a:pt x="6812918" y="41976"/>
                  <a:pt x="7150759" y="0"/>
                </a:cubicBezTo>
                <a:cubicBezTo>
                  <a:pt x="7488600" y="-41976"/>
                  <a:pt x="7402635" y="4836"/>
                  <a:pt x="7524045" y="0"/>
                </a:cubicBezTo>
                <a:cubicBezTo>
                  <a:pt x="7645455" y="-4836"/>
                  <a:pt x="8069994" y="16504"/>
                  <a:pt x="8212291" y="0"/>
                </a:cubicBezTo>
                <a:cubicBezTo>
                  <a:pt x="8354588" y="-16504"/>
                  <a:pt x="8562159" y="51129"/>
                  <a:pt x="8690563" y="0"/>
                </a:cubicBezTo>
                <a:cubicBezTo>
                  <a:pt x="8818967" y="-51129"/>
                  <a:pt x="8905113" y="20197"/>
                  <a:pt x="9063849" y="0"/>
                </a:cubicBezTo>
                <a:cubicBezTo>
                  <a:pt x="9222585" y="-20197"/>
                  <a:pt x="9273643" y="12184"/>
                  <a:pt x="9332148" y="0"/>
                </a:cubicBezTo>
                <a:cubicBezTo>
                  <a:pt x="9390653" y="-12184"/>
                  <a:pt x="9556585" y="38874"/>
                  <a:pt x="9705434" y="0"/>
                </a:cubicBezTo>
                <a:cubicBezTo>
                  <a:pt x="9854283" y="-38874"/>
                  <a:pt x="10321815" y="7314"/>
                  <a:pt x="10498667" y="0"/>
                </a:cubicBezTo>
                <a:cubicBezTo>
                  <a:pt x="10539346" y="165826"/>
                  <a:pt x="10494199" y="268799"/>
                  <a:pt x="10498667" y="403909"/>
                </a:cubicBezTo>
                <a:cubicBezTo>
                  <a:pt x="10503135" y="539019"/>
                  <a:pt x="10494630" y="672523"/>
                  <a:pt x="10498667" y="807817"/>
                </a:cubicBezTo>
                <a:cubicBezTo>
                  <a:pt x="10271961" y="817111"/>
                  <a:pt x="9965922" y="755552"/>
                  <a:pt x="9830796" y="807817"/>
                </a:cubicBezTo>
                <a:cubicBezTo>
                  <a:pt x="9695670" y="860082"/>
                  <a:pt x="9367938" y="806311"/>
                  <a:pt x="9162926" y="807817"/>
                </a:cubicBezTo>
                <a:cubicBezTo>
                  <a:pt x="8957914" y="809323"/>
                  <a:pt x="8875134" y="764925"/>
                  <a:pt x="8749751" y="807817"/>
                </a:cubicBezTo>
                <a:cubicBezTo>
                  <a:pt x="8624368" y="850709"/>
                  <a:pt x="8454594" y="766467"/>
                  <a:pt x="8183759" y="807817"/>
                </a:cubicBezTo>
                <a:cubicBezTo>
                  <a:pt x="7912924" y="849167"/>
                  <a:pt x="7845322" y="804754"/>
                  <a:pt x="7719646" y="807817"/>
                </a:cubicBezTo>
                <a:cubicBezTo>
                  <a:pt x="7593970" y="810880"/>
                  <a:pt x="7423297" y="806347"/>
                  <a:pt x="7255532" y="807817"/>
                </a:cubicBezTo>
                <a:cubicBezTo>
                  <a:pt x="7087767" y="809287"/>
                  <a:pt x="6984477" y="781379"/>
                  <a:pt x="6791419" y="807817"/>
                </a:cubicBezTo>
                <a:cubicBezTo>
                  <a:pt x="6598361" y="834255"/>
                  <a:pt x="6440313" y="758728"/>
                  <a:pt x="6327305" y="807817"/>
                </a:cubicBezTo>
                <a:cubicBezTo>
                  <a:pt x="6214297" y="856906"/>
                  <a:pt x="5720211" y="754733"/>
                  <a:pt x="5404738" y="807817"/>
                </a:cubicBezTo>
                <a:cubicBezTo>
                  <a:pt x="5408317" y="860016"/>
                  <a:pt x="5400370" y="872586"/>
                  <a:pt x="5404738" y="932427"/>
                </a:cubicBezTo>
                <a:cubicBezTo>
                  <a:pt x="5472715" y="916557"/>
                  <a:pt x="5516639" y="950238"/>
                  <a:pt x="5560143" y="932427"/>
                </a:cubicBezTo>
                <a:cubicBezTo>
                  <a:pt x="5509188" y="1019189"/>
                  <a:pt x="5361229" y="1084583"/>
                  <a:pt x="5249334" y="1243236"/>
                </a:cubicBezTo>
                <a:cubicBezTo>
                  <a:pt x="5132214" y="1128981"/>
                  <a:pt x="5086900" y="1026249"/>
                  <a:pt x="4938525" y="932427"/>
                </a:cubicBezTo>
                <a:cubicBezTo>
                  <a:pt x="5000621" y="930701"/>
                  <a:pt x="5040110" y="943746"/>
                  <a:pt x="5093929" y="932427"/>
                </a:cubicBezTo>
                <a:cubicBezTo>
                  <a:pt x="5085250" y="902854"/>
                  <a:pt x="5095479" y="851481"/>
                  <a:pt x="5093929" y="807817"/>
                </a:cubicBezTo>
                <a:cubicBezTo>
                  <a:pt x="4822430" y="815029"/>
                  <a:pt x="4771270" y="805045"/>
                  <a:pt x="4527937" y="807817"/>
                </a:cubicBezTo>
                <a:cubicBezTo>
                  <a:pt x="4284604" y="810589"/>
                  <a:pt x="4119335" y="770283"/>
                  <a:pt x="4012884" y="807817"/>
                </a:cubicBezTo>
                <a:cubicBezTo>
                  <a:pt x="3906433" y="845351"/>
                  <a:pt x="3737454" y="757687"/>
                  <a:pt x="3548771" y="807817"/>
                </a:cubicBezTo>
                <a:cubicBezTo>
                  <a:pt x="3360088" y="857947"/>
                  <a:pt x="3268056" y="768484"/>
                  <a:pt x="3084657" y="807817"/>
                </a:cubicBezTo>
                <a:cubicBezTo>
                  <a:pt x="2901258" y="847150"/>
                  <a:pt x="2620757" y="746059"/>
                  <a:pt x="2467726" y="807817"/>
                </a:cubicBezTo>
                <a:cubicBezTo>
                  <a:pt x="2314695" y="869575"/>
                  <a:pt x="2240018" y="801765"/>
                  <a:pt x="2054551" y="807817"/>
                </a:cubicBezTo>
                <a:cubicBezTo>
                  <a:pt x="1869084" y="813869"/>
                  <a:pt x="1706917" y="797822"/>
                  <a:pt x="1539499" y="807817"/>
                </a:cubicBezTo>
                <a:cubicBezTo>
                  <a:pt x="1372081" y="817812"/>
                  <a:pt x="1215730" y="759205"/>
                  <a:pt x="973506" y="807817"/>
                </a:cubicBezTo>
                <a:cubicBezTo>
                  <a:pt x="731282" y="856429"/>
                  <a:pt x="660712" y="756937"/>
                  <a:pt x="509393" y="807817"/>
                </a:cubicBezTo>
                <a:cubicBezTo>
                  <a:pt x="358074" y="858697"/>
                  <a:pt x="183684" y="779274"/>
                  <a:pt x="0" y="807817"/>
                </a:cubicBezTo>
                <a:cubicBezTo>
                  <a:pt x="-22365" y="689345"/>
                  <a:pt x="34765" y="539053"/>
                  <a:pt x="0" y="428143"/>
                </a:cubicBezTo>
                <a:cubicBezTo>
                  <a:pt x="-34765" y="317233"/>
                  <a:pt x="23466" y="175174"/>
                  <a:pt x="0" y="0"/>
                </a:cubicBezTo>
                <a:close/>
              </a:path>
              <a:path w="10498667" h="1243236" stroke="0" extrusionOk="0">
                <a:moveTo>
                  <a:pt x="0" y="0"/>
                </a:moveTo>
                <a:cubicBezTo>
                  <a:pt x="117001" y="-27453"/>
                  <a:pt x="241519" y="4128"/>
                  <a:pt x="478273" y="0"/>
                </a:cubicBezTo>
                <a:cubicBezTo>
                  <a:pt x="715027" y="-4128"/>
                  <a:pt x="682789" y="528"/>
                  <a:pt x="746572" y="0"/>
                </a:cubicBezTo>
                <a:cubicBezTo>
                  <a:pt x="810355" y="-528"/>
                  <a:pt x="1231689" y="86107"/>
                  <a:pt x="1539804" y="0"/>
                </a:cubicBezTo>
                <a:cubicBezTo>
                  <a:pt x="1847919" y="-86107"/>
                  <a:pt x="1915527" y="14760"/>
                  <a:pt x="2018077" y="0"/>
                </a:cubicBezTo>
                <a:cubicBezTo>
                  <a:pt x="2120627" y="-14760"/>
                  <a:pt x="2323451" y="48907"/>
                  <a:pt x="2496350" y="0"/>
                </a:cubicBezTo>
                <a:cubicBezTo>
                  <a:pt x="2669249" y="-48907"/>
                  <a:pt x="3086067" y="53172"/>
                  <a:pt x="3289582" y="0"/>
                </a:cubicBezTo>
                <a:cubicBezTo>
                  <a:pt x="3493097" y="-53172"/>
                  <a:pt x="3513907" y="9659"/>
                  <a:pt x="3662868" y="0"/>
                </a:cubicBezTo>
                <a:cubicBezTo>
                  <a:pt x="3811829" y="-9659"/>
                  <a:pt x="4201635" y="59739"/>
                  <a:pt x="4456101" y="0"/>
                </a:cubicBezTo>
                <a:cubicBezTo>
                  <a:pt x="4710567" y="-59739"/>
                  <a:pt x="4896785" y="38585"/>
                  <a:pt x="5249333" y="0"/>
                </a:cubicBezTo>
                <a:cubicBezTo>
                  <a:pt x="5601881" y="-38585"/>
                  <a:pt x="5635088" y="50291"/>
                  <a:pt x="5832593" y="0"/>
                </a:cubicBezTo>
                <a:cubicBezTo>
                  <a:pt x="6030098" y="-50291"/>
                  <a:pt x="6418297" y="69767"/>
                  <a:pt x="6625825" y="0"/>
                </a:cubicBezTo>
                <a:cubicBezTo>
                  <a:pt x="6833353" y="-69767"/>
                  <a:pt x="6915107" y="26658"/>
                  <a:pt x="7104098" y="0"/>
                </a:cubicBezTo>
                <a:cubicBezTo>
                  <a:pt x="7293089" y="-26658"/>
                  <a:pt x="7469400" y="43651"/>
                  <a:pt x="7582371" y="0"/>
                </a:cubicBezTo>
                <a:cubicBezTo>
                  <a:pt x="7695342" y="-43651"/>
                  <a:pt x="8109515" y="63092"/>
                  <a:pt x="8270617" y="0"/>
                </a:cubicBezTo>
                <a:cubicBezTo>
                  <a:pt x="8431719" y="-63092"/>
                  <a:pt x="8634247" y="49288"/>
                  <a:pt x="8748889" y="0"/>
                </a:cubicBezTo>
                <a:cubicBezTo>
                  <a:pt x="8863531" y="-49288"/>
                  <a:pt x="9252839" y="68950"/>
                  <a:pt x="9542122" y="0"/>
                </a:cubicBezTo>
                <a:cubicBezTo>
                  <a:pt x="9831405" y="-68950"/>
                  <a:pt x="10181316" y="71804"/>
                  <a:pt x="10498667" y="0"/>
                </a:cubicBezTo>
                <a:cubicBezTo>
                  <a:pt x="10530331" y="116160"/>
                  <a:pt x="10469801" y="279881"/>
                  <a:pt x="10498667" y="403909"/>
                </a:cubicBezTo>
                <a:cubicBezTo>
                  <a:pt x="10527533" y="527937"/>
                  <a:pt x="10468728" y="670272"/>
                  <a:pt x="10498667" y="807817"/>
                </a:cubicBezTo>
                <a:cubicBezTo>
                  <a:pt x="10358406" y="834634"/>
                  <a:pt x="10235407" y="761256"/>
                  <a:pt x="10085493" y="807817"/>
                </a:cubicBezTo>
                <a:cubicBezTo>
                  <a:pt x="9935579" y="854378"/>
                  <a:pt x="9668933" y="735067"/>
                  <a:pt x="9417622" y="807817"/>
                </a:cubicBezTo>
                <a:cubicBezTo>
                  <a:pt x="9166311" y="880567"/>
                  <a:pt x="9066412" y="807370"/>
                  <a:pt x="8851630" y="807817"/>
                </a:cubicBezTo>
                <a:cubicBezTo>
                  <a:pt x="8636848" y="808264"/>
                  <a:pt x="8580130" y="773188"/>
                  <a:pt x="8387516" y="807817"/>
                </a:cubicBezTo>
                <a:cubicBezTo>
                  <a:pt x="8194902" y="842446"/>
                  <a:pt x="8071786" y="773474"/>
                  <a:pt x="7821524" y="807817"/>
                </a:cubicBezTo>
                <a:cubicBezTo>
                  <a:pt x="7571262" y="842160"/>
                  <a:pt x="7520813" y="767580"/>
                  <a:pt x="7408350" y="807817"/>
                </a:cubicBezTo>
                <a:cubicBezTo>
                  <a:pt x="7295887" y="848054"/>
                  <a:pt x="7171515" y="774881"/>
                  <a:pt x="6995176" y="807817"/>
                </a:cubicBezTo>
                <a:cubicBezTo>
                  <a:pt x="6818837" y="840753"/>
                  <a:pt x="6576051" y="802145"/>
                  <a:pt x="6429184" y="807817"/>
                </a:cubicBezTo>
                <a:cubicBezTo>
                  <a:pt x="6282317" y="813489"/>
                  <a:pt x="6094347" y="773531"/>
                  <a:pt x="5965070" y="807817"/>
                </a:cubicBezTo>
                <a:cubicBezTo>
                  <a:pt x="5835793" y="842103"/>
                  <a:pt x="5614077" y="745252"/>
                  <a:pt x="5404738" y="807817"/>
                </a:cubicBezTo>
                <a:cubicBezTo>
                  <a:pt x="5409199" y="850433"/>
                  <a:pt x="5393851" y="877608"/>
                  <a:pt x="5404738" y="932427"/>
                </a:cubicBezTo>
                <a:cubicBezTo>
                  <a:pt x="5470216" y="925906"/>
                  <a:pt x="5514986" y="944803"/>
                  <a:pt x="5560143" y="932427"/>
                </a:cubicBezTo>
                <a:cubicBezTo>
                  <a:pt x="5475514" y="1073204"/>
                  <a:pt x="5292920" y="1137364"/>
                  <a:pt x="5249334" y="1243236"/>
                </a:cubicBezTo>
                <a:cubicBezTo>
                  <a:pt x="5138748" y="1198836"/>
                  <a:pt x="5035579" y="996988"/>
                  <a:pt x="4938525" y="932427"/>
                </a:cubicBezTo>
                <a:cubicBezTo>
                  <a:pt x="5008498" y="931649"/>
                  <a:pt x="5036502" y="948635"/>
                  <a:pt x="5093929" y="932427"/>
                </a:cubicBezTo>
                <a:cubicBezTo>
                  <a:pt x="5088237" y="881774"/>
                  <a:pt x="5100123" y="860597"/>
                  <a:pt x="5093929" y="807817"/>
                </a:cubicBezTo>
                <a:cubicBezTo>
                  <a:pt x="4972793" y="818691"/>
                  <a:pt x="4777020" y="759268"/>
                  <a:pt x="4629815" y="807817"/>
                </a:cubicBezTo>
                <a:cubicBezTo>
                  <a:pt x="4482610" y="856366"/>
                  <a:pt x="4249364" y="751381"/>
                  <a:pt x="4012884" y="807817"/>
                </a:cubicBezTo>
                <a:cubicBezTo>
                  <a:pt x="3776404" y="864253"/>
                  <a:pt x="3768620" y="784671"/>
                  <a:pt x="3599710" y="807817"/>
                </a:cubicBezTo>
                <a:cubicBezTo>
                  <a:pt x="3430800" y="830963"/>
                  <a:pt x="3278774" y="792439"/>
                  <a:pt x="3033718" y="807817"/>
                </a:cubicBezTo>
                <a:cubicBezTo>
                  <a:pt x="2788662" y="823195"/>
                  <a:pt x="2734636" y="781086"/>
                  <a:pt x="2569604" y="807817"/>
                </a:cubicBezTo>
                <a:cubicBezTo>
                  <a:pt x="2404572" y="834548"/>
                  <a:pt x="2179846" y="777861"/>
                  <a:pt x="2003612" y="807817"/>
                </a:cubicBezTo>
                <a:cubicBezTo>
                  <a:pt x="1827378" y="837773"/>
                  <a:pt x="1678511" y="772501"/>
                  <a:pt x="1437620" y="807817"/>
                </a:cubicBezTo>
                <a:cubicBezTo>
                  <a:pt x="1196729" y="843133"/>
                  <a:pt x="1019324" y="793841"/>
                  <a:pt x="871628" y="807817"/>
                </a:cubicBezTo>
                <a:cubicBezTo>
                  <a:pt x="723932" y="821793"/>
                  <a:pt x="341155" y="797291"/>
                  <a:pt x="0" y="807817"/>
                </a:cubicBezTo>
                <a:cubicBezTo>
                  <a:pt x="-1930" y="619260"/>
                  <a:pt x="30988" y="583650"/>
                  <a:pt x="0" y="411987"/>
                </a:cubicBezTo>
                <a:cubicBezTo>
                  <a:pt x="-30988" y="240324"/>
                  <a:pt x="7691" y="108933"/>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Public Sector organisations must have due regard to the need to…….. </a:t>
            </a:r>
          </a:p>
        </p:txBody>
      </p:sp>
      <p:sp>
        <p:nvSpPr>
          <p:cNvPr id="7" name="Freeform: Shape 6">
            <a:extLst>
              <a:ext uri="{FF2B5EF4-FFF2-40B4-BE49-F238E27FC236}">
                <a16:creationId xmlns:a16="http://schemas.microsoft.com/office/drawing/2014/main" id="{4546A713-9994-1AD9-35E2-E5EAD9DE0439}"/>
              </a:ext>
            </a:extLst>
          </p:cNvPr>
          <p:cNvSpPr/>
          <p:nvPr/>
        </p:nvSpPr>
        <p:spPr>
          <a:xfrm>
            <a:off x="771465" y="2567726"/>
            <a:ext cx="2829123" cy="2789346"/>
          </a:xfrm>
          <a:custGeom>
            <a:avLst/>
            <a:gdLst>
              <a:gd name="connsiteX0" fmla="*/ 0 w 2829123"/>
              <a:gd name="connsiteY0" fmla="*/ 278935 h 2789346"/>
              <a:gd name="connsiteX1" fmla="*/ 278935 w 2829123"/>
              <a:gd name="connsiteY1" fmla="*/ 0 h 2789346"/>
              <a:gd name="connsiteX2" fmla="*/ 846748 w 2829123"/>
              <a:gd name="connsiteY2" fmla="*/ 0 h 2789346"/>
              <a:gd name="connsiteX3" fmla="*/ 1437274 w 2829123"/>
              <a:gd name="connsiteY3" fmla="*/ 0 h 2789346"/>
              <a:gd name="connsiteX4" fmla="*/ 2050512 w 2829123"/>
              <a:gd name="connsiteY4" fmla="*/ 0 h 2789346"/>
              <a:gd name="connsiteX5" fmla="*/ 2550188 w 2829123"/>
              <a:gd name="connsiteY5" fmla="*/ 0 h 2789346"/>
              <a:gd name="connsiteX6" fmla="*/ 2829123 w 2829123"/>
              <a:gd name="connsiteY6" fmla="*/ 278935 h 2789346"/>
              <a:gd name="connsiteX7" fmla="*/ 2829123 w 2829123"/>
              <a:gd name="connsiteY7" fmla="*/ 836804 h 2789346"/>
              <a:gd name="connsiteX8" fmla="*/ 2829123 w 2829123"/>
              <a:gd name="connsiteY8" fmla="*/ 1350043 h 2789346"/>
              <a:gd name="connsiteX9" fmla="*/ 2829123 w 2829123"/>
              <a:gd name="connsiteY9" fmla="*/ 1840968 h 2789346"/>
              <a:gd name="connsiteX10" fmla="*/ 2829123 w 2829123"/>
              <a:gd name="connsiteY10" fmla="*/ 2510411 h 2789346"/>
              <a:gd name="connsiteX11" fmla="*/ 2550188 w 2829123"/>
              <a:gd name="connsiteY11" fmla="*/ 2789346 h 2789346"/>
              <a:gd name="connsiteX12" fmla="*/ 1959662 w 2829123"/>
              <a:gd name="connsiteY12" fmla="*/ 2789346 h 2789346"/>
              <a:gd name="connsiteX13" fmla="*/ 1459987 w 2829123"/>
              <a:gd name="connsiteY13" fmla="*/ 2789346 h 2789346"/>
              <a:gd name="connsiteX14" fmla="*/ 937598 w 2829123"/>
              <a:gd name="connsiteY14" fmla="*/ 2789346 h 2789346"/>
              <a:gd name="connsiteX15" fmla="*/ 278935 w 2829123"/>
              <a:gd name="connsiteY15" fmla="*/ 2789346 h 2789346"/>
              <a:gd name="connsiteX16" fmla="*/ 0 w 2829123"/>
              <a:gd name="connsiteY16" fmla="*/ 2510411 h 2789346"/>
              <a:gd name="connsiteX17" fmla="*/ 0 w 2829123"/>
              <a:gd name="connsiteY17" fmla="*/ 1907912 h 2789346"/>
              <a:gd name="connsiteX18" fmla="*/ 0 w 2829123"/>
              <a:gd name="connsiteY18" fmla="*/ 1305414 h 2789346"/>
              <a:gd name="connsiteX19" fmla="*/ 0 w 2829123"/>
              <a:gd name="connsiteY19" fmla="*/ 278935 h 27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29123" h="2789346" fill="none" extrusionOk="0">
                <a:moveTo>
                  <a:pt x="0" y="278935"/>
                </a:moveTo>
                <a:cubicBezTo>
                  <a:pt x="-8239" y="101207"/>
                  <a:pt x="131852" y="12193"/>
                  <a:pt x="278935" y="0"/>
                </a:cubicBezTo>
                <a:cubicBezTo>
                  <a:pt x="535352" y="-37243"/>
                  <a:pt x="664813" y="13411"/>
                  <a:pt x="846748" y="0"/>
                </a:cubicBezTo>
                <a:cubicBezTo>
                  <a:pt x="1028683" y="-13411"/>
                  <a:pt x="1200838" y="68931"/>
                  <a:pt x="1437274" y="0"/>
                </a:cubicBezTo>
                <a:cubicBezTo>
                  <a:pt x="1673710" y="-68931"/>
                  <a:pt x="1773399" y="60828"/>
                  <a:pt x="2050512" y="0"/>
                </a:cubicBezTo>
                <a:cubicBezTo>
                  <a:pt x="2327625" y="-60828"/>
                  <a:pt x="2346438" y="40176"/>
                  <a:pt x="2550188" y="0"/>
                </a:cubicBezTo>
                <a:cubicBezTo>
                  <a:pt x="2713883" y="3638"/>
                  <a:pt x="2846257" y="122841"/>
                  <a:pt x="2829123" y="278935"/>
                </a:cubicBezTo>
                <a:cubicBezTo>
                  <a:pt x="2893855" y="503560"/>
                  <a:pt x="2778809" y="592666"/>
                  <a:pt x="2829123" y="836804"/>
                </a:cubicBezTo>
                <a:cubicBezTo>
                  <a:pt x="2879437" y="1080942"/>
                  <a:pt x="2777304" y="1124845"/>
                  <a:pt x="2829123" y="1350043"/>
                </a:cubicBezTo>
                <a:cubicBezTo>
                  <a:pt x="2880942" y="1575241"/>
                  <a:pt x="2812100" y="1666311"/>
                  <a:pt x="2829123" y="1840968"/>
                </a:cubicBezTo>
                <a:cubicBezTo>
                  <a:pt x="2846146" y="2015625"/>
                  <a:pt x="2782425" y="2320379"/>
                  <a:pt x="2829123" y="2510411"/>
                </a:cubicBezTo>
                <a:cubicBezTo>
                  <a:pt x="2833437" y="2678316"/>
                  <a:pt x="2712076" y="2787930"/>
                  <a:pt x="2550188" y="2789346"/>
                </a:cubicBezTo>
                <a:cubicBezTo>
                  <a:pt x="2419006" y="2789699"/>
                  <a:pt x="2182813" y="2745941"/>
                  <a:pt x="1959662" y="2789346"/>
                </a:cubicBezTo>
                <a:cubicBezTo>
                  <a:pt x="1736511" y="2832751"/>
                  <a:pt x="1634186" y="2746837"/>
                  <a:pt x="1459987" y="2789346"/>
                </a:cubicBezTo>
                <a:cubicBezTo>
                  <a:pt x="1285789" y="2831855"/>
                  <a:pt x="1156694" y="2767649"/>
                  <a:pt x="937598" y="2789346"/>
                </a:cubicBezTo>
                <a:cubicBezTo>
                  <a:pt x="718502" y="2811043"/>
                  <a:pt x="569828" y="2776007"/>
                  <a:pt x="278935" y="2789346"/>
                </a:cubicBezTo>
                <a:cubicBezTo>
                  <a:pt x="135956" y="2796059"/>
                  <a:pt x="-14242" y="2662073"/>
                  <a:pt x="0" y="2510411"/>
                </a:cubicBezTo>
                <a:cubicBezTo>
                  <a:pt x="-43104" y="2217778"/>
                  <a:pt x="10666" y="2045020"/>
                  <a:pt x="0" y="1907912"/>
                </a:cubicBezTo>
                <a:cubicBezTo>
                  <a:pt x="-10666" y="1770804"/>
                  <a:pt x="42332" y="1444984"/>
                  <a:pt x="0" y="1305414"/>
                </a:cubicBezTo>
                <a:cubicBezTo>
                  <a:pt x="-42332" y="1165844"/>
                  <a:pt x="58577" y="674982"/>
                  <a:pt x="0" y="278935"/>
                </a:cubicBezTo>
                <a:close/>
              </a:path>
              <a:path w="2829123" h="2789346" stroke="0" extrusionOk="0">
                <a:moveTo>
                  <a:pt x="0" y="278935"/>
                </a:moveTo>
                <a:cubicBezTo>
                  <a:pt x="13731" y="102107"/>
                  <a:pt x="117435" y="-12927"/>
                  <a:pt x="278935" y="0"/>
                </a:cubicBezTo>
                <a:cubicBezTo>
                  <a:pt x="426184" y="-22375"/>
                  <a:pt x="657835" y="17338"/>
                  <a:pt x="801323" y="0"/>
                </a:cubicBezTo>
                <a:cubicBezTo>
                  <a:pt x="944811" y="-17338"/>
                  <a:pt x="1115042" y="33308"/>
                  <a:pt x="1369136" y="0"/>
                </a:cubicBezTo>
                <a:cubicBezTo>
                  <a:pt x="1623230" y="-33308"/>
                  <a:pt x="1721058" y="41714"/>
                  <a:pt x="1982375" y="0"/>
                </a:cubicBezTo>
                <a:cubicBezTo>
                  <a:pt x="2243692" y="-41714"/>
                  <a:pt x="2313274" y="26525"/>
                  <a:pt x="2550188" y="0"/>
                </a:cubicBezTo>
                <a:cubicBezTo>
                  <a:pt x="2708495" y="-4943"/>
                  <a:pt x="2819563" y="149938"/>
                  <a:pt x="2829123" y="278935"/>
                </a:cubicBezTo>
                <a:cubicBezTo>
                  <a:pt x="2848143" y="425158"/>
                  <a:pt x="2813569" y="644144"/>
                  <a:pt x="2829123" y="814489"/>
                </a:cubicBezTo>
                <a:cubicBezTo>
                  <a:pt x="2844677" y="984834"/>
                  <a:pt x="2794547" y="1205245"/>
                  <a:pt x="2829123" y="1305414"/>
                </a:cubicBezTo>
                <a:cubicBezTo>
                  <a:pt x="2863699" y="1405584"/>
                  <a:pt x="2821182" y="1751076"/>
                  <a:pt x="2829123" y="1885598"/>
                </a:cubicBezTo>
                <a:cubicBezTo>
                  <a:pt x="2837064" y="2020120"/>
                  <a:pt x="2768700" y="2227438"/>
                  <a:pt x="2829123" y="2510411"/>
                </a:cubicBezTo>
                <a:cubicBezTo>
                  <a:pt x="2848097" y="2683432"/>
                  <a:pt x="2735747" y="2805457"/>
                  <a:pt x="2550188" y="2789346"/>
                </a:cubicBezTo>
                <a:cubicBezTo>
                  <a:pt x="2300133" y="2844577"/>
                  <a:pt x="2147167" y="2785650"/>
                  <a:pt x="2005087" y="2789346"/>
                </a:cubicBezTo>
                <a:cubicBezTo>
                  <a:pt x="1863007" y="2793042"/>
                  <a:pt x="1727758" y="2746283"/>
                  <a:pt x="1459987" y="2789346"/>
                </a:cubicBezTo>
                <a:cubicBezTo>
                  <a:pt x="1192216" y="2832409"/>
                  <a:pt x="1064776" y="2762716"/>
                  <a:pt x="846748" y="2789346"/>
                </a:cubicBezTo>
                <a:cubicBezTo>
                  <a:pt x="628720" y="2815976"/>
                  <a:pt x="519473" y="2740931"/>
                  <a:pt x="278935" y="2789346"/>
                </a:cubicBezTo>
                <a:cubicBezTo>
                  <a:pt x="160035" y="2816076"/>
                  <a:pt x="3014" y="2658731"/>
                  <a:pt x="0" y="2510411"/>
                </a:cubicBezTo>
                <a:cubicBezTo>
                  <a:pt x="-10527" y="2285962"/>
                  <a:pt x="151" y="2208344"/>
                  <a:pt x="0" y="1997172"/>
                </a:cubicBezTo>
                <a:cubicBezTo>
                  <a:pt x="-151" y="1786000"/>
                  <a:pt x="9935" y="1660425"/>
                  <a:pt x="0" y="1394673"/>
                </a:cubicBezTo>
                <a:cubicBezTo>
                  <a:pt x="-9935" y="1128921"/>
                  <a:pt x="31389" y="1099287"/>
                  <a:pt x="0" y="903748"/>
                </a:cubicBezTo>
                <a:cubicBezTo>
                  <a:pt x="-31389" y="708209"/>
                  <a:pt x="66905" y="446138"/>
                  <a:pt x="0" y="278935"/>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319707733">
                  <a:custGeom>
                    <a:avLst/>
                    <a:gdLst>
                      <a:gd name="connsiteX0" fmla="*/ 0 w 2829123"/>
                      <a:gd name="connsiteY0" fmla="*/ 278935 h 2789346"/>
                      <a:gd name="connsiteX1" fmla="*/ 278935 w 2829123"/>
                      <a:gd name="connsiteY1" fmla="*/ 0 h 2789346"/>
                      <a:gd name="connsiteX2" fmla="*/ 2550188 w 2829123"/>
                      <a:gd name="connsiteY2" fmla="*/ 0 h 2789346"/>
                      <a:gd name="connsiteX3" fmla="*/ 2829123 w 2829123"/>
                      <a:gd name="connsiteY3" fmla="*/ 278935 h 2789346"/>
                      <a:gd name="connsiteX4" fmla="*/ 2829123 w 2829123"/>
                      <a:gd name="connsiteY4" fmla="*/ 2510411 h 2789346"/>
                      <a:gd name="connsiteX5" fmla="*/ 2550188 w 2829123"/>
                      <a:gd name="connsiteY5" fmla="*/ 2789346 h 2789346"/>
                      <a:gd name="connsiteX6" fmla="*/ 278935 w 2829123"/>
                      <a:gd name="connsiteY6" fmla="*/ 2789346 h 2789346"/>
                      <a:gd name="connsiteX7" fmla="*/ 0 w 2829123"/>
                      <a:gd name="connsiteY7" fmla="*/ 2510411 h 2789346"/>
                      <a:gd name="connsiteX8" fmla="*/ 0 w 2829123"/>
                      <a:gd name="connsiteY8" fmla="*/ 278935 h 27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9123" h="2789346">
                        <a:moveTo>
                          <a:pt x="0" y="278935"/>
                        </a:moveTo>
                        <a:cubicBezTo>
                          <a:pt x="0" y="124883"/>
                          <a:pt x="124883" y="0"/>
                          <a:pt x="278935" y="0"/>
                        </a:cubicBezTo>
                        <a:lnTo>
                          <a:pt x="2550188" y="0"/>
                        </a:lnTo>
                        <a:cubicBezTo>
                          <a:pt x="2704240" y="0"/>
                          <a:pt x="2829123" y="124883"/>
                          <a:pt x="2829123" y="278935"/>
                        </a:cubicBezTo>
                        <a:lnTo>
                          <a:pt x="2829123" y="2510411"/>
                        </a:lnTo>
                        <a:cubicBezTo>
                          <a:pt x="2829123" y="2664463"/>
                          <a:pt x="2704240" y="2789346"/>
                          <a:pt x="2550188" y="2789346"/>
                        </a:cubicBezTo>
                        <a:lnTo>
                          <a:pt x="278935" y="2789346"/>
                        </a:lnTo>
                        <a:cubicBezTo>
                          <a:pt x="124883" y="2789346"/>
                          <a:pt x="0" y="2664463"/>
                          <a:pt x="0" y="2510411"/>
                        </a:cubicBezTo>
                        <a:lnTo>
                          <a:pt x="0" y="278935"/>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80757" tIns="180757" rIns="180757" bIns="180757"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Eliminate discrimination, harassment &amp; victimisation</a:t>
            </a:r>
          </a:p>
        </p:txBody>
      </p:sp>
      <p:sp>
        <p:nvSpPr>
          <p:cNvPr id="8" name="Freeform: Shape 7">
            <a:extLst>
              <a:ext uri="{FF2B5EF4-FFF2-40B4-BE49-F238E27FC236}">
                <a16:creationId xmlns:a16="http://schemas.microsoft.com/office/drawing/2014/main" id="{1EB5E980-4B04-B1AE-32BE-60C0D6A1B115}"/>
              </a:ext>
            </a:extLst>
          </p:cNvPr>
          <p:cNvSpPr/>
          <p:nvPr/>
        </p:nvSpPr>
        <p:spPr>
          <a:xfrm>
            <a:off x="3883501" y="3611588"/>
            <a:ext cx="599774" cy="701622"/>
          </a:xfrm>
          <a:custGeom>
            <a:avLst/>
            <a:gdLst>
              <a:gd name="connsiteX0" fmla="*/ 0 w 599774"/>
              <a:gd name="connsiteY0" fmla="*/ 140324 h 701622"/>
              <a:gd name="connsiteX1" fmla="*/ 299887 w 599774"/>
              <a:gd name="connsiteY1" fmla="*/ 140324 h 701622"/>
              <a:gd name="connsiteX2" fmla="*/ 299887 w 599774"/>
              <a:gd name="connsiteY2" fmla="*/ 0 h 701622"/>
              <a:gd name="connsiteX3" fmla="*/ 599774 w 599774"/>
              <a:gd name="connsiteY3" fmla="*/ 350811 h 701622"/>
              <a:gd name="connsiteX4" fmla="*/ 299887 w 599774"/>
              <a:gd name="connsiteY4" fmla="*/ 701622 h 701622"/>
              <a:gd name="connsiteX5" fmla="*/ 299887 w 599774"/>
              <a:gd name="connsiteY5" fmla="*/ 561298 h 701622"/>
              <a:gd name="connsiteX6" fmla="*/ 0 w 599774"/>
              <a:gd name="connsiteY6" fmla="*/ 561298 h 701622"/>
              <a:gd name="connsiteX7" fmla="*/ 0 w 599774"/>
              <a:gd name="connsiteY7" fmla="*/ 140324 h 7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9774" h="701622" fill="none" extrusionOk="0">
                <a:moveTo>
                  <a:pt x="0" y="140324"/>
                </a:moveTo>
                <a:cubicBezTo>
                  <a:pt x="120780" y="130585"/>
                  <a:pt x="193351" y="162389"/>
                  <a:pt x="299887" y="140324"/>
                </a:cubicBezTo>
                <a:cubicBezTo>
                  <a:pt x="298906" y="77023"/>
                  <a:pt x="309492" y="47184"/>
                  <a:pt x="299887" y="0"/>
                </a:cubicBezTo>
                <a:cubicBezTo>
                  <a:pt x="418730" y="110285"/>
                  <a:pt x="422455" y="212187"/>
                  <a:pt x="599774" y="350811"/>
                </a:cubicBezTo>
                <a:cubicBezTo>
                  <a:pt x="476045" y="508297"/>
                  <a:pt x="431632" y="545977"/>
                  <a:pt x="299887" y="701622"/>
                </a:cubicBezTo>
                <a:cubicBezTo>
                  <a:pt x="287136" y="660989"/>
                  <a:pt x="308017" y="625958"/>
                  <a:pt x="299887" y="561298"/>
                </a:cubicBezTo>
                <a:cubicBezTo>
                  <a:pt x="193147" y="568740"/>
                  <a:pt x="90051" y="545986"/>
                  <a:pt x="0" y="561298"/>
                </a:cubicBezTo>
                <a:cubicBezTo>
                  <a:pt x="-6081" y="451767"/>
                  <a:pt x="13575" y="224804"/>
                  <a:pt x="0" y="140324"/>
                </a:cubicBezTo>
                <a:close/>
              </a:path>
              <a:path w="599774" h="701622" stroke="0" extrusionOk="0">
                <a:moveTo>
                  <a:pt x="0" y="140324"/>
                </a:moveTo>
                <a:cubicBezTo>
                  <a:pt x="116090" y="117737"/>
                  <a:pt x="188844" y="154630"/>
                  <a:pt x="299887" y="140324"/>
                </a:cubicBezTo>
                <a:cubicBezTo>
                  <a:pt x="287976" y="96479"/>
                  <a:pt x="303686" y="54976"/>
                  <a:pt x="299887" y="0"/>
                </a:cubicBezTo>
                <a:cubicBezTo>
                  <a:pt x="409399" y="55099"/>
                  <a:pt x="442294" y="206289"/>
                  <a:pt x="599774" y="350811"/>
                </a:cubicBezTo>
                <a:cubicBezTo>
                  <a:pt x="483507" y="519663"/>
                  <a:pt x="335178" y="596088"/>
                  <a:pt x="299887" y="701622"/>
                </a:cubicBezTo>
                <a:cubicBezTo>
                  <a:pt x="294001" y="664550"/>
                  <a:pt x="312586" y="599925"/>
                  <a:pt x="299887" y="561298"/>
                </a:cubicBezTo>
                <a:cubicBezTo>
                  <a:pt x="216530" y="569774"/>
                  <a:pt x="81843" y="528397"/>
                  <a:pt x="0" y="561298"/>
                </a:cubicBezTo>
                <a:cubicBezTo>
                  <a:pt x="-44556" y="391969"/>
                  <a:pt x="2302" y="317405"/>
                  <a:pt x="0" y="140324"/>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3661692725">
                  <a:custGeom>
                    <a:avLst/>
                    <a:gdLst>
                      <a:gd name="connsiteX0" fmla="*/ 0 w 599774"/>
                      <a:gd name="connsiteY0" fmla="*/ 140324 h 701622"/>
                      <a:gd name="connsiteX1" fmla="*/ 299887 w 599774"/>
                      <a:gd name="connsiteY1" fmla="*/ 140324 h 701622"/>
                      <a:gd name="connsiteX2" fmla="*/ 299887 w 599774"/>
                      <a:gd name="connsiteY2" fmla="*/ 0 h 701622"/>
                      <a:gd name="connsiteX3" fmla="*/ 599774 w 599774"/>
                      <a:gd name="connsiteY3" fmla="*/ 350811 h 701622"/>
                      <a:gd name="connsiteX4" fmla="*/ 299887 w 599774"/>
                      <a:gd name="connsiteY4" fmla="*/ 701622 h 701622"/>
                      <a:gd name="connsiteX5" fmla="*/ 299887 w 599774"/>
                      <a:gd name="connsiteY5" fmla="*/ 561298 h 701622"/>
                      <a:gd name="connsiteX6" fmla="*/ 0 w 599774"/>
                      <a:gd name="connsiteY6" fmla="*/ 561298 h 701622"/>
                      <a:gd name="connsiteX7" fmla="*/ 0 w 599774"/>
                      <a:gd name="connsiteY7" fmla="*/ 140324 h 7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9774" h="701622">
                        <a:moveTo>
                          <a:pt x="0" y="140324"/>
                        </a:moveTo>
                        <a:lnTo>
                          <a:pt x="299887" y="140324"/>
                        </a:lnTo>
                        <a:lnTo>
                          <a:pt x="299887" y="0"/>
                        </a:lnTo>
                        <a:lnTo>
                          <a:pt x="599774" y="350811"/>
                        </a:lnTo>
                        <a:lnTo>
                          <a:pt x="299887" y="701622"/>
                        </a:lnTo>
                        <a:lnTo>
                          <a:pt x="299887" y="561298"/>
                        </a:lnTo>
                        <a:lnTo>
                          <a:pt x="0" y="561298"/>
                        </a:lnTo>
                        <a:lnTo>
                          <a:pt x="0" y="140324"/>
                        </a:lnTo>
                        <a:close/>
                      </a:path>
                    </a:pathLst>
                  </a:cu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40324" rIns="179932" bIns="140324"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9" name="Freeform: Shape 8">
            <a:extLst>
              <a:ext uri="{FF2B5EF4-FFF2-40B4-BE49-F238E27FC236}">
                <a16:creationId xmlns:a16="http://schemas.microsoft.com/office/drawing/2014/main" id="{EFE5234D-C44D-4E57-E57E-07FA4624ED67}"/>
              </a:ext>
            </a:extLst>
          </p:cNvPr>
          <p:cNvSpPr/>
          <p:nvPr/>
        </p:nvSpPr>
        <p:spPr>
          <a:xfrm>
            <a:off x="4732238" y="2536571"/>
            <a:ext cx="2829123" cy="2851657"/>
          </a:xfrm>
          <a:custGeom>
            <a:avLst/>
            <a:gdLst>
              <a:gd name="connsiteX0" fmla="*/ 0 w 2829123"/>
              <a:gd name="connsiteY0" fmla="*/ 282912 h 2851657"/>
              <a:gd name="connsiteX1" fmla="*/ 282912 w 2829123"/>
              <a:gd name="connsiteY1" fmla="*/ 0 h 2851657"/>
              <a:gd name="connsiteX2" fmla="*/ 894003 w 2829123"/>
              <a:gd name="connsiteY2" fmla="*/ 0 h 2851657"/>
              <a:gd name="connsiteX3" fmla="*/ 1482460 w 2829123"/>
              <a:gd name="connsiteY3" fmla="*/ 0 h 2851657"/>
              <a:gd name="connsiteX4" fmla="*/ 2048285 w 2829123"/>
              <a:gd name="connsiteY4" fmla="*/ 0 h 2851657"/>
              <a:gd name="connsiteX5" fmla="*/ 2546211 w 2829123"/>
              <a:gd name="connsiteY5" fmla="*/ 0 h 2851657"/>
              <a:gd name="connsiteX6" fmla="*/ 2829123 w 2829123"/>
              <a:gd name="connsiteY6" fmla="*/ 282912 h 2851657"/>
              <a:gd name="connsiteX7" fmla="*/ 2829123 w 2829123"/>
              <a:gd name="connsiteY7" fmla="*/ 808654 h 2851657"/>
              <a:gd name="connsiteX8" fmla="*/ 2829123 w 2829123"/>
              <a:gd name="connsiteY8" fmla="*/ 1402970 h 2851657"/>
              <a:gd name="connsiteX9" fmla="*/ 2829123 w 2829123"/>
              <a:gd name="connsiteY9" fmla="*/ 2020145 h 2851657"/>
              <a:gd name="connsiteX10" fmla="*/ 2829123 w 2829123"/>
              <a:gd name="connsiteY10" fmla="*/ 2568745 h 2851657"/>
              <a:gd name="connsiteX11" fmla="*/ 2546211 w 2829123"/>
              <a:gd name="connsiteY11" fmla="*/ 2851657 h 2851657"/>
              <a:gd name="connsiteX12" fmla="*/ 2048285 w 2829123"/>
              <a:gd name="connsiteY12" fmla="*/ 2851657 h 2851657"/>
              <a:gd name="connsiteX13" fmla="*/ 1527726 w 2829123"/>
              <a:gd name="connsiteY13" fmla="*/ 2851657 h 2851657"/>
              <a:gd name="connsiteX14" fmla="*/ 916636 w 2829123"/>
              <a:gd name="connsiteY14" fmla="*/ 2851657 h 2851657"/>
              <a:gd name="connsiteX15" fmla="*/ 282912 w 2829123"/>
              <a:gd name="connsiteY15" fmla="*/ 2851657 h 2851657"/>
              <a:gd name="connsiteX16" fmla="*/ 0 w 2829123"/>
              <a:gd name="connsiteY16" fmla="*/ 2568745 h 2851657"/>
              <a:gd name="connsiteX17" fmla="*/ 0 w 2829123"/>
              <a:gd name="connsiteY17" fmla="*/ 2020145 h 2851657"/>
              <a:gd name="connsiteX18" fmla="*/ 0 w 2829123"/>
              <a:gd name="connsiteY18" fmla="*/ 1448687 h 2851657"/>
              <a:gd name="connsiteX19" fmla="*/ 0 w 2829123"/>
              <a:gd name="connsiteY19" fmla="*/ 922945 h 2851657"/>
              <a:gd name="connsiteX20" fmla="*/ 0 w 2829123"/>
              <a:gd name="connsiteY20" fmla="*/ 282912 h 285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29123" h="2851657" fill="none" extrusionOk="0">
                <a:moveTo>
                  <a:pt x="0" y="282912"/>
                </a:moveTo>
                <a:cubicBezTo>
                  <a:pt x="-30860" y="146289"/>
                  <a:pt x="100869" y="-32104"/>
                  <a:pt x="282912" y="0"/>
                </a:cubicBezTo>
                <a:cubicBezTo>
                  <a:pt x="491900" y="-12504"/>
                  <a:pt x="669674" y="61503"/>
                  <a:pt x="894003" y="0"/>
                </a:cubicBezTo>
                <a:cubicBezTo>
                  <a:pt x="1118332" y="-61503"/>
                  <a:pt x="1206435" y="15432"/>
                  <a:pt x="1482460" y="0"/>
                </a:cubicBezTo>
                <a:cubicBezTo>
                  <a:pt x="1758485" y="-15432"/>
                  <a:pt x="1766869" y="52262"/>
                  <a:pt x="2048285" y="0"/>
                </a:cubicBezTo>
                <a:cubicBezTo>
                  <a:pt x="2329701" y="-52262"/>
                  <a:pt x="2341549" y="23100"/>
                  <a:pt x="2546211" y="0"/>
                </a:cubicBezTo>
                <a:cubicBezTo>
                  <a:pt x="2686328" y="-912"/>
                  <a:pt x="2791248" y="126845"/>
                  <a:pt x="2829123" y="282912"/>
                </a:cubicBezTo>
                <a:cubicBezTo>
                  <a:pt x="2855178" y="541658"/>
                  <a:pt x="2785313" y="625120"/>
                  <a:pt x="2829123" y="808654"/>
                </a:cubicBezTo>
                <a:cubicBezTo>
                  <a:pt x="2872933" y="992188"/>
                  <a:pt x="2807960" y="1135903"/>
                  <a:pt x="2829123" y="1402970"/>
                </a:cubicBezTo>
                <a:cubicBezTo>
                  <a:pt x="2850286" y="1670037"/>
                  <a:pt x="2820778" y="1751261"/>
                  <a:pt x="2829123" y="2020145"/>
                </a:cubicBezTo>
                <a:cubicBezTo>
                  <a:pt x="2837468" y="2289029"/>
                  <a:pt x="2776031" y="2386231"/>
                  <a:pt x="2829123" y="2568745"/>
                </a:cubicBezTo>
                <a:cubicBezTo>
                  <a:pt x="2816549" y="2710832"/>
                  <a:pt x="2669481" y="2869515"/>
                  <a:pt x="2546211" y="2851657"/>
                </a:cubicBezTo>
                <a:cubicBezTo>
                  <a:pt x="2408504" y="2909954"/>
                  <a:pt x="2190711" y="2807400"/>
                  <a:pt x="2048285" y="2851657"/>
                </a:cubicBezTo>
                <a:cubicBezTo>
                  <a:pt x="1905859" y="2895914"/>
                  <a:pt x="1732718" y="2804589"/>
                  <a:pt x="1527726" y="2851657"/>
                </a:cubicBezTo>
                <a:cubicBezTo>
                  <a:pt x="1322734" y="2898725"/>
                  <a:pt x="1134181" y="2827140"/>
                  <a:pt x="916636" y="2851657"/>
                </a:cubicBezTo>
                <a:cubicBezTo>
                  <a:pt x="699091" y="2876174"/>
                  <a:pt x="433285" y="2835814"/>
                  <a:pt x="282912" y="2851657"/>
                </a:cubicBezTo>
                <a:cubicBezTo>
                  <a:pt x="118105" y="2877590"/>
                  <a:pt x="-12299" y="2687399"/>
                  <a:pt x="0" y="2568745"/>
                </a:cubicBezTo>
                <a:cubicBezTo>
                  <a:pt x="-1146" y="2441678"/>
                  <a:pt x="54086" y="2216065"/>
                  <a:pt x="0" y="2020145"/>
                </a:cubicBezTo>
                <a:cubicBezTo>
                  <a:pt x="-54086" y="1824225"/>
                  <a:pt x="14266" y="1604393"/>
                  <a:pt x="0" y="1448687"/>
                </a:cubicBezTo>
                <a:cubicBezTo>
                  <a:pt x="-14266" y="1292981"/>
                  <a:pt x="45902" y="1099643"/>
                  <a:pt x="0" y="922945"/>
                </a:cubicBezTo>
                <a:cubicBezTo>
                  <a:pt x="-45902" y="746247"/>
                  <a:pt x="59186" y="518017"/>
                  <a:pt x="0" y="282912"/>
                </a:cubicBezTo>
                <a:close/>
              </a:path>
              <a:path w="2829123" h="2851657" stroke="0" extrusionOk="0">
                <a:moveTo>
                  <a:pt x="0" y="282912"/>
                </a:moveTo>
                <a:cubicBezTo>
                  <a:pt x="7621" y="144112"/>
                  <a:pt x="98836" y="-31803"/>
                  <a:pt x="282912" y="0"/>
                </a:cubicBezTo>
                <a:cubicBezTo>
                  <a:pt x="517784" y="-57443"/>
                  <a:pt x="601044" y="24158"/>
                  <a:pt x="780838" y="0"/>
                </a:cubicBezTo>
                <a:cubicBezTo>
                  <a:pt x="960632" y="-24158"/>
                  <a:pt x="1216266" y="50827"/>
                  <a:pt x="1391929" y="0"/>
                </a:cubicBezTo>
                <a:cubicBezTo>
                  <a:pt x="1567592" y="-50827"/>
                  <a:pt x="1759039" y="28080"/>
                  <a:pt x="1889854" y="0"/>
                </a:cubicBezTo>
                <a:cubicBezTo>
                  <a:pt x="2020669" y="-28080"/>
                  <a:pt x="2263760" y="6625"/>
                  <a:pt x="2546211" y="0"/>
                </a:cubicBezTo>
                <a:cubicBezTo>
                  <a:pt x="2714505" y="-413"/>
                  <a:pt x="2833330" y="120976"/>
                  <a:pt x="2829123" y="282912"/>
                </a:cubicBezTo>
                <a:cubicBezTo>
                  <a:pt x="2839801" y="485912"/>
                  <a:pt x="2771871" y="702259"/>
                  <a:pt x="2829123" y="877229"/>
                </a:cubicBezTo>
                <a:cubicBezTo>
                  <a:pt x="2886375" y="1052199"/>
                  <a:pt x="2816529" y="1267647"/>
                  <a:pt x="2829123" y="1402970"/>
                </a:cubicBezTo>
                <a:cubicBezTo>
                  <a:pt x="2841717" y="1538293"/>
                  <a:pt x="2827289" y="1740736"/>
                  <a:pt x="2829123" y="1997287"/>
                </a:cubicBezTo>
                <a:cubicBezTo>
                  <a:pt x="2830957" y="2253838"/>
                  <a:pt x="2775303" y="2412769"/>
                  <a:pt x="2829123" y="2568745"/>
                </a:cubicBezTo>
                <a:cubicBezTo>
                  <a:pt x="2829901" y="2730897"/>
                  <a:pt x="2729583" y="2824011"/>
                  <a:pt x="2546211" y="2851657"/>
                </a:cubicBezTo>
                <a:cubicBezTo>
                  <a:pt x="2425472" y="2884767"/>
                  <a:pt x="2182847" y="2809545"/>
                  <a:pt x="2025652" y="2851657"/>
                </a:cubicBezTo>
                <a:cubicBezTo>
                  <a:pt x="1868457" y="2893769"/>
                  <a:pt x="1678632" y="2834341"/>
                  <a:pt x="1505093" y="2851657"/>
                </a:cubicBezTo>
                <a:cubicBezTo>
                  <a:pt x="1331554" y="2868973"/>
                  <a:pt x="1122661" y="2799789"/>
                  <a:pt x="939269" y="2851657"/>
                </a:cubicBezTo>
                <a:cubicBezTo>
                  <a:pt x="755877" y="2903525"/>
                  <a:pt x="478610" y="2795807"/>
                  <a:pt x="282912" y="2851657"/>
                </a:cubicBezTo>
                <a:cubicBezTo>
                  <a:pt x="130410" y="2853429"/>
                  <a:pt x="-23217" y="2752059"/>
                  <a:pt x="0" y="2568745"/>
                </a:cubicBezTo>
                <a:cubicBezTo>
                  <a:pt x="-26009" y="2375902"/>
                  <a:pt x="5232" y="2250309"/>
                  <a:pt x="0" y="2065862"/>
                </a:cubicBezTo>
                <a:cubicBezTo>
                  <a:pt x="-5232" y="1881415"/>
                  <a:pt x="49139" y="1669824"/>
                  <a:pt x="0" y="1494403"/>
                </a:cubicBezTo>
                <a:cubicBezTo>
                  <a:pt x="-49139" y="1318982"/>
                  <a:pt x="49660" y="1020395"/>
                  <a:pt x="0" y="877229"/>
                </a:cubicBezTo>
                <a:cubicBezTo>
                  <a:pt x="-49660" y="734063"/>
                  <a:pt x="40671" y="563795"/>
                  <a:pt x="0" y="282912"/>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96766410">
                  <a:custGeom>
                    <a:avLst/>
                    <a:gdLst>
                      <a:gd name="connsiteX0" fmla="*/ 0 w 2829123"/>
                      <a:gd name="connsiteY0" fmla="*/ 282912 h 2851657"/>
                      <a:gd name="connsiteX1" fmla="*/ 282912 w 2829123"/>
                      <a:gd name="connsiteY1" fmla="*/ 0 h 2851657"/>
                      <a:gd name="connsiteX2" fmla="*/ 2546211 w 2829123"/>
                      <a:gd name="connsiteY2" fmla="*/ 0 h 2851657"/>
                      <a:gd name="connsiteX3" fmla="*/ 2829123 w 2829123"/>
                      <a:gd name="connsiteY3" fmla="*/ 282912 h 2851657"/>
                      <a:gd name="connsiteX4" fmla="*/ 2829123 w 2829123"/>
                      <a:gd name="connsiteY4" fmla="*/ 2568745 h 2851657"/>
                      <a:gd name="connsiteX5" fmla="*/ 2546211 w 2829123"/>
                      <a:gd name="connsiteY5" fmla="*/ 2851657 h 2851657"/>
                      <a:gd name="connsiteX6" fmla="*/ 282912 w 2829123"/>
                      <a:gd name="connsiteY6" fmla="*/ 2851657 h 2851657"/>
                      <a:gd name="connsiteX7" fmla="*/ 0 w 2829123"/>
                      <a:gd name="connsiteY7" fmla="*/ 2568745 h 2851657"/>
                      <a:gd name="connsiteX8" fmla="*/ 0 w 2829123"/>
                      <a:gd name="connsiteY8" fmla="*/ 282912 h 2851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9123" h="2851657">
                        <a:moveTo>
                          <a:pt x="0" y="282912"/>
                        </a:moveTo>
                        <a:cubicBezTo>
                          <a:pt x="0" y="126664"/>
                          <a:pt x="126664" y="0"/>
                          <a:pt x="282912" y="0"/>
                        </a:cubicBezTo>
                        <a:lnTo>
                          <a:pt x="2546211" y="0"/>
                        </a:lnTo>
                        <a:cubicBezTo>
                          <a:pt x="2702459" y="0"/>
                          <a:pt x="2829123" y="126664"/>
                          <a:pt x="2829123" y="282912"/>
                        </a:cubicBezTo>
                        <a:lnTo>
                          <a:pt x="2829123" y="2568745"/>
                        </a:lnTo>
                        <a:cubicBezTo>
                          <a:pt x="2829123" y="2724993"/>
                          <a:pt x="2702459" y="2851657"/>
                          <a:pt x="2546211" y="2851657"/>
                        </a:cubicBezTo>
                        <a:lnTo>
                          <a:pt x="282912" y="2851657"/>
                        </a:lnTo>
                        <a:cubicBezTo>
                          <a:pt x="126664" y="2851657"/>
                          <a:pt x="0" y="2724993"/>
                          <a:pt x="0" y="2568745"/>
                        </a:cubicBezTo>
                        <a:lnTo>
                          <a:pt x="0" y="282912"/>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81922" tIns="181922" rIns="181922" bIns="181922"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Advance equality of opportunity between people who share a PC &amp; people who don’t</a:t>
            </a:r>
          </a:p>
        </p:txBody>
      </p:sp>
      <p:sp>
        <p:nvSpPr>
          <p:cNvPr id="10" name="Freeform: Shape 9">
            <a:extLst>
              <a:ext uri="{FF2B5EF4-FFF2-40B4-BE49-F238E27FC236}">
                <a16:creationId xmlns:a16="http://schemas.microsoft.com/office/drawing/2014/main" id="{622D16DF-2435-C46B-C0BF-FA14FC0FA012}"/>
              </a:ext>
            </a:extLst>
          </p:cNvPr>
          <p:cNvSpPr/>
          <p:nvPr/>
        </p:nvSpPr>
        <p:spPr>
          <a:xfrm>
            <a:off x="7844274" y="3611588"/>
            <a:ext cx="599774" cy="701622"/>
          </a:xfrm>
          <a:custGeom>
            <a:avLst/>
            <a:gdLst>
              <a:gd name="connsiteX0" fmla="*/ 0 w 599774"/>
              <a:gd name="connsiteY0" fmla="*/ 140324 h 701622"/>
              <a:gd name="connsiteX1" fmla="*/ 299887 w 599774"/>
              <a:gd name="connsiteY1" fmla="*/ 140324 h 701622"/>
              <a:gd name="connsiteX2" fmla="*/ 299887 w 599774"/>
              <a:gd name="connsiteY2" fmla="*/ 0 h 701622"/>
              <a:gd name="connsiteX3" fmla="*/ 599774 w 599774"/>
              <a:gd name="connsiteY3" fmla="*/ 350811 h 701622"/>
              <a:gd name="connsiteX4" fmla="*/ 299887 w 599774"/>
              <a:gd name="connsiteY4" fmla="*/ 701622 h 701622"/>
              <a:gd name="connsiteX5" fmla="*/ 299887 w 599774"/>
              <a:gd name="connsiteY5" fmla="*/ 561298 h 701622"/>
              <a:gd name="connsiteX6" fmla="*/ 0 w 599774"/>
              <a:gd name="connsiteY6" fmla="*/ 561298 h 701622"/>
              <a:gd name="connsiteX7" fmla="*/ 0 w 599774"/>
              <a:gd name="connsiteY7" fmla="*/ 140324 h 7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9774" h="701622" fill="none" extrusionOk="0">
                <a:moveTo>
                  <a:pt x="0" y="140324"/>
                </a:moveTo>
                <a:cubicBezTo>
                  <a:pt x="112494" y="106525"/>
                  <a:pt x="168344" y="173671"/>
                  <a:pt x="299887" y="140324"/>
                </a:cubicBezTo>
                <a:cubicBezTo>
                  <a:pt x="283995" y="98952"/>
                  <a:pt x="313038" y="55260"/>
                  <a:pt x="299887" y="0"/>
                </a:cubicBezTo>
                <a:cubicBezTo>
                  <a:pt x="437053" y="153161"/>
                  <a:pt x="477687" y="227041"/>
                  <a:pt x="599774" y="350811"/>
                </a:cubicBezTo>
                <a:cubicBezTo>
                  <a:pt x="567043" y="444521"/>
                  <a:pt x="364337" y="577320"/>
                  <a:pt x="299887" y="701622"/>
                </a:cubicBezTo>
                <a:cubicBezTo>
                  <a:pt x="297922" y="651569"/>
                  <a:pt x="307109" y="605608"/>
                  <a:pt x="299887" y="561298"/>
                </a:cubicBezTo>
                <a:cubicBezTo>
                  <a:pt x="239785" y="581624"/>
                  <a:pt x="77529" y="547966"/>
                  <a:pt x="0" y="561298"/>
                </a:cubicBezTo>
                <a:cubicBezTo>
                  <a:pt x="-32600" y="359638"/>
                  <a:pt x="39056" y="290803"/>
                  <a:pt x="0" y="140324"/>
                </a:cubicBezTo>
                <a:close/>
              </a:path>
              <a:path w="599774" h="701622" stroke="0" extrusionOk="0">
                <a:moveTo>
                  <a:pt x="0" y="140324"/>
                </a:moveTo>
                <a:cubicBezTo>
                  <a:pt x="86138" y="106817"/>
                  <a:pt x="154730" y="172782"/>
                  <a:pt x="299887" y="140324"/>
                </a:cubicBezTo>
                <a:cubicBezTo>
                  <a:pt x="293206" y="100823"/>
                  <a:pt x="306803" y="50406"/>
                  <a:pt x="299887" y="0"/>
                </a:cubicBezTo>
                <a:cubicBezTo>
                  <a:pt x="446611" y="151851"/>
                  <a:pt x="473070" y="280567"/>
                  <a:pt x="599774" y="350811"/>
                </a:cubicBezTo>
                <a:cubicBezTo>
                  <a:pt x="521459" y="504994"/>
                  <a:pt x="363897" y="609311"/>
                  <a:pt x="299887" y="701622"/>
                </a:cubicBezTo>
                <a:cubicBezTo>
                  <a:pt x="290998" y="654104"/>
                  <a:pt x="304375" y="620791"/>
                  <a:pt x="299887" y="561298"/>
                </a:cubicBezTo>
                <a:cubicBezTo>
                  <a:pt x="228886" y="577958"/>
                  <a:pt x="65107" y="536040"/>
                  <a:pt x="0" y="561298"/>
                </a:cubicBezTo>
                <a:cubicBezTo>
                  <a:pt x="-2065" y="410480"/>
                  <a:pt x="36432" y="346204"/>
                  <a:pt x="0" y="140324"/>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320493992">
                  <a:custGeom>
                    <a:avLst/>
                    <a:gdLst>
                      <a:gd name="connsiteX0" fmla="*/ 0 w 599774"/>
                      <a:gd name="connsiteY0" fmla="*/ 140324 h 701622"/>
                      <a:gd name="connsiteX1" fmla="*/ 299887 w 599774"/>
                      <a:gd name="connsiteY1" fmla="*/ 140324 h 701622"/>
                      <a:gd name="connsiteX2" fmla="*/ 299887 w 599774"/>
                      <a:gd name="connsiteY2" fmla="*/ 0 h 701622"/>
                      <a:gd name="connsiteX3" fmla="*/ 599774 w 599774"/>
                      <a:gd name="connsiteY3" fmla="*/ 350811 h 701622"/>
                      <a:gd name="connsiteX4" fmla="*/ 299887 w 599774"/>
                      <a:gd name="connsiteY4" fmla="*/ 701622 h 701622"/>
                      <a:gd name="connsiteX5" fmla="*/ 299887 w 599774"/>
                      <a:gd name="connsiteY5" fmla="*/ 561298 h 701622"/>
                      <a:gd name="connsiteX6" fmla="*/ 0 w 599774"/>
                      <a:gd name="connsiteY6" fmla="*/ 561298 h 701622"/>
                      <a:gd name="connsiteX7" fmla="*/ 0 w 599774"/>
                      <a:gd name="connsiteY7" fmla="*/ 140324 h 7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9774" h="701622">
                        <a:moveTo>
                          <a:pt x="0" y="140324"/>
                        </a:moveTo>
                        <a:lnTo>
                          <a:pt x="299887" y="140324"/>
                        </a:lnTo>
                        <a:lnTo>
                          <a:pt x="299887" y="0"/>
                        </a:lnTo>
                        <a:lnTo>
                          <a:pt x="599774" y="350811"/>
                        </a:lnTo>
                        <a:lnTo>
                          <a:pt x="299887" y="701622"/>
                        </a:lnTo>
                        <a:lnTo>
                          <a:pt x="299887" y="561298"/>
                        </a:lnTo>
                        <a:lnTo>
                          <a:pt x="0" y="561298"/>
                        </a:lnTo>
                        <a:lnTo>
                          <a:pt x="0" y="140324"/>
                        </a:lnTo>
                        <a:close/>
                      </a:path>
                    </a:pathLst>
                  </a:cu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40324" rIns="179932" bIns="140324"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11" name="Freeform: Shape 10">
            <a:extLst>
              <a:ext uri="{FF2B5EF4-FFF2-40B4-BE49-F238E27FC236}">
                <a16:creationId xmlns:a16="http://schemas.microsoft.com/office/drawing/2014/main" id="{8D425908-50E8-4C98-817D-FA2EA12D1D3E}"/>
              </a:ext>
            </a:extLst>
          </p:cNvPr>
          <p:cNvSpPr/>
          <p:nvPr/>
        </p:nvSpPr>
        <p:spPr>
          <a:xfrm>
            <a:off x="8693011" y="2521000"/>
            <a:ext cx="2829123" cy="2882799"/>
          </a:xfrm>
          <a:custGeom>
            <a:avLst/>
            <a:gdLst>
              <a:gd name="connsiteX0" fmla="*/ 0 w 2829123"/>
              <a:gd name="connsiteY0" fmla="*/ 282912 h 2882799"/>
              <a:gd name="connsiteX1" fmla="*/ 282912 w 2829123"/>
              <a:gd name="connsiteY1" fmla="*/ 0 h 2882799"/>
              <a:gd name="connsiteX2" fmla="*/ 871370 w 2829123"/>
              <a:gd name="connsiteY2" fmla="*/ 0 h 2882799"/>
              <a:gd name="connsiteX3" fmla="*/ 1459827 w 2829123"/>
              <a:gd name="connsiteY3" fmla="*/ 0 h 2882799"/>
              <a:gd name="connsiteX4" fmla="*/ 1957753 w 2829123"/>
              <a:gd name="connsiteY4" fmla="*/ 0 h 2882799"/>
              <a:gd name="connsiteX5" fmla="*/ 2546211 w 2829123"/>
              <a:gd name="connsiteY5" fmla="*/ 0 h 2882799"/>
              <a:gd name="connsiteX6" fmla="*/ 2829123 w 2829123"/>
              <a:gd name="connsiteY6" fmla="*/ 282912 h 2882799"/>
              <a:gd name="connsiteX7" fmla="*/ 2829123 w 2829123"/>
              <a:gd name="connsiteY7" fmla="*/ 815816 h 2882799"/>
              <a:gd name="connsiteX8" fmla="*/ 2829123 w 2829123"/>
              <a:gd name="connsiteY8" fmla="*/ 1418230 h 2882799"/>
              <a:gd name="connsiteX9" fmla="*/ 2829123 w 2829123"/>
              <a:gd name="connsiteY9" fmla="*/ 1997474 h 2882799"/>
              <a:gd name="connsiteX10" fmla="*/ 2829123 w 2829123"/>
              <a:gd name="connsiteY10" fmla="*/ 2599887 h 2882799"/>
              <a:gd name="connsiteX11" fmla="*/ 2546211 w 2829123"/>
              <a:gd name="connsiteY11" fmla="*/ 2882799 h 2882799"/>
              <a:gd name="connsiteX12" fmla="*/ 1935120 w 2829123"/>
              <a:gd name="connsiteY12" fmla="*/ 2882799 h 2882799"/>
              <a:gd name="connsiteX13" fmla="*/ 1414562 w 2829123"/>
              <a:gd name="connsiteY13" fmla="*/ 2882799 h 2882799"/>
              <a:gd name="connsiteX14" fmla="*/ 848737 w 2829123"/>
              <a:gd name="connsiteY14" fmla="*/ 2882799 h 2882799"/>
              <a:gd name="connsiteX15" fmla="*/ 282912 w 2829123"/>
              <a:gd name="connsiteY15" fmla="*/ 2882799 h 2882799"/>
              <a:gd name="connsiteX16" fmla="*/ 0 w 2829123"/>
              <a:gd name="connsiteY16" fmla="*/ 2599887 h 2882799"/>
              <a:gd name="connsiteX17" fmla="*/ 0 w 2829123"/>
              <a:gd name="connsiteY17" fmla="*/ 1997474 h 2882799"/>
              <a:gd name="connsiteX18" fmla="*/ 0 w 2829123"/>
              <a:gd name="connsiteY18" fmla="*/ 1441400 h 2882799"/>
              <a:gd name="connsiteX19" fmla="*/ 0 w 2829123"/>
              <a:gd name="connsiteY19" fmla="*/ 931665 h 2882799"/>
              <a:gd name="connsiteX20" fmla="*/ 0 w 2829123"/>
              <a:gd name="connsiteY20" fmla="*/ 282912 h 2882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29123" h="2882799" fill="none" extrusionOk="0">
                <a:moveTo>
                  <a:pt x="0" y="282912"/>
                </a:moveTo>
                <a:cubicBezTo>
                  <a:pt x="-1258" y="131304"/>
                  <a:pt x="133452" y="-10034"/>
                  <a:pt x="282912" y="0"/>
                </a:cubicBezTo>
                <a:cubicBezTo>
                  <a:pt x="480767" y="-56608"/>
                  <a:pt x="732728" y="59164"/>
                  <a:pt x="871370" y="0"/>
                </a:cubicBezTo>
                <a:cubicBezTo>
                  <a:pt x="1010012" y="-59164"/>
                  <a:pt x="1313630" y="3197"/>
                  <a:pt x="1459827" y="0"/>
                </a:cubicBezTo>
                <a:cubicBezTo>
                  <a:pt x="1606024" y="-3197"/>
                  <a:pt x="1789332" y="4460"/>
                  <a:pt x="1957753" y="0"/>
                </a:cubicBezTo>
                <a:cubicBezTo>
                  <a:pt x="2126174" y="-4460"/>
                  <a:pt x="2387335" y="1203"/>
                  <a:pt x="2546211" y="0"/>
                </a:cubicBezTo>
                <a:cubicBezTo>
                  <a:pt x="2714785" y="-17831"/>
                  <a:pt x="2837380" y="114835"/>
                  <a:pt x="2829123" y="282912"/>
                </a:cubicBezTo>
                <a:cubicBezTo>
                  <a:pt x="2891680" y="522445"/>
                  <a:pt x="2817607" y="706315"/>
                  <a:pt x="2829123" y="815816"/>
                </a:cubicBezTo>
                <a:cubicBezTo>
                  <a:pt x="2840639" y="925317"/>
                  <a:pt x="2769704" y="1232912"/>
                  <a:pt x="2829123" y="1418230"/>
                </a:cubicBezTo>
                <a:cubicBezTo>
                  <a:pt x="2888542" y="1603548"/>
                  <a:pt x="2766239" y="1782933"/>
                  <a:pt x="2829123" y="1997474"/>
                </a:cubicBezTo>
                <a:cubicBezTo>
                  <a:pt x="2892007" y="2212015"/>
                  <a:pt x="2815185" y="2478315"/>
                  <a:pt x="2829123" y="2599887"/>
                </a:cubicBezTo>
                <a:cubicBezTo>
                  <a:pt x="2827310" y="2762037"/>
                  <a:pt x="2691207" y="2846724"/>
                  <a:pt x="2546211" y="2882799"/>
                </a:cubicBezTo>
                <a:cubicBezTo>
                  <a:pt x="2392721" y="2914182"/>
                  <a:pt x="2166845" y="2850162"/>
                  <a:pt x="1935120" y="2882799"/>
                </a:cubicBezTo>
                <a:cubicBezTo>
                  <a:pt x="1703395" y="2915436"/>
                  <a:pt x="1623124" y="2865035"/>
                  <a:pt x="1414562" y="2882799"/>
                </a:cubicBezTo>
                <a:cubicBezTo>
                  <a:pt x="1206000" y="2900563"/>
                  <a:pt x="991750" y="2855861"/>
                  <a:pt x="848737" y="2882799"/>
                </a:cubicBezTo>
                <a:cubicBezTo>
                  <a:pt x="705725" y="2909737"/>
                  <a:pt x="408995" y="2820612"/>
                  <a:pt x="282912" y="2882799"/>
                </a:cubicBezTo>
                <a:cubicBezTo>
                  <a:pt x="127354" y="2886273"/>
                  <a:pt x="-33332" y="2776465"/>
                  <a:pt x="0" y="2599887"/>
                </a:cubicBezTo>
                <a:cubicBezTo>
                  <a:pt x="-70370" y="2342130"/>
                  <a:pt x="68952" y="2251893"/>
                  <a:pt x="0" y="1997474"/>
                </a:cubicBezTo>
                <a:cubicBezTo>
                  <a:pt x="-68952" y="1743055"/>
                  <a:pt x="26647" y="1554865"/>
                  <a:pt x="0" y="1441400"/>
                </a:cubicBezTo>
                <a:cubicBezTo>
                  <a:pt x="-26647" y="1327935"/>
                  <a:pt x="25404" y="1171086"/>
                  <a:pt x="0" y="931665"/>
                </a:cubicBezTo>
                <a:cubicBezTo>
                  <a:pt x="-25404" y="692245"/>
                  <a:pt x="40974" y="439581"/>
                  <a:pt x="0" y="282912"/>
                </a:cubicBezTo>
                <a:close/>
              </a:path>
              <a:path w="2829123" h="2882799" stroke="0" extrusionOk="0">
                <a:moveTo>
                  <a:pt x="0" y="282912"/>
                </a:moveTo>
                <a:cubicBezTo>
                  <a:pt x="-34573" y="96344"/>
                  <a:pt x="134348" y="269"/>
                  <a:pt x="282912" y="0"/>
                </a:cubicBezTo>
                <a:cubicBezTo>
                  <a:pt x="526231" y="-12357"/>
                  <a:pt x="672225" y="10706"/>
                  <a:pt x="803471" y="0"/>
                </a:cubicBezTo>
                <a:cubicBezTo>
                  <a:pt x="934717" y="-10706"/>
                  <a:pt x="1120883" y="44023"/>
                  <a:pt x="1324030" y="0"/>
                </a:cubicBezTo>
                <a:cubicBezTo>
                  <a:pt x="1527177" y="-44023"/>
                  <a:pt x="1661544" y="51776"/>
                  <a:pt x="1935120" y="0"/>
                </a:cubicBezTo>
                <a:cubicBezTo>
                  <a:pt x="2208696" y="-51776"/>
                  <a:pt x="2359018" y="33879"/>
                  <a:pt x="2546211" y="0"/>
                </a:cubicBezTo>
                <a:cubicBezTo>
                  <a:pt x="2693495" y="1359"/>
                  <a:pt x="2862661" y="97602"/>
                  <a:pt x="2829123" y="282912"/>
                </a:cubicBezTo>
                <a:cubicBezTo>
                  <a:pt x="2896891" y="528645"/>
                  <a:pt x="2771544" y="715029"/>
                  <a:pt x="2829123" y="862156"/>
                </a:cubicBezTo>
                <a:cubicBezTo>
                  <a:pt x="2886702" y="1009283"/>
                  <a:pt x="2768882" y="1201824"/>
                  <a:pt x="2829123" y="1395060"/>
                </a:cubicBezTo>
                <a:cubicBezTo>
                  <a:pt x="2889364" y="1588296"/>
                  <a:pt x="2825652" y="1740767"/>
                  <a:pt x="2829123" y="1997474"/>
                </a:cubicBezTo>
                <a:cubicBezTo>
                  <a:pt x="2832594" y="2254181"/>
                  <a:pt x="2778587" y="2377787"/>
                  <a:pt x="2829123" y="2599887"/>
                </a:cubicBezTo>
                <a:cubicBezTo>
                  <a:pt x="2852955" y="2743887"/>
                  <a:pt x="2746329" y="2898015"/>
                  <a:pt x="2546211" y="2882799"/>
                </a:cubicBezTo>
                <a:cubicBezTo>
                  <a:pt x="2314532" y="2907421"/>
                  <a:pt x="2268892" y="2873330"/>
                  <a:pt x="2003019" y="2882799"/>
                </a:cubicBezTo>
                <a:cubicBezTo>
                  <a:pt x="1737146" y="2892268"/>
                  <a:pt x="1728811" y="2842352"/>
                  <a:pt x="1482460" y="2882799"/>
                </a:cubicBezTo>
                <a:cubicBezTo>
                  <a:pt x="1236109" y="2923246"/>
                  <a:pt x="1201511" y="2852408"/>
                  <a:pt x="961902" y="2882799"/>
                </a:cubicBezTo>
                <a:cubicBezTo>
                  <a:pt x="722293" y="2913190"/>
                  <a:pt x="458322" y="2869339"/>
                  <a:pt x="282912" y="2882799"/>
                </a:cubicBezTo>
                <a:cubicBezTo>
                  <a:pt x="123773" y="2897997"/>
                  <a:pt x="15438" y="2754946"/>
                  <a:pt x="0" y="2599887"/>
                </a:cubicBezTo>
                <a:cubicBezTo>
                  <a:pt x="-2888" y="2467824"/>
                  <a:pt x="17001" y="2169535"/>
                  <a:pt x="0" y="1997474"/>
                </a:cubicBezTo>
                <a:cubicBezTo>
                  <a:pt x="-17001" y="1825413"/>
                  <a:pt x="24853" y="1599528"/>
                  <a:pt x="0" y="1487739"/>
                </a:cubicBezTo>
                <a:cubicBezTo>
                  <a:pt x="-24853" y="1375950"/>
                  <a:pt x="63709" y="1184384"/>
                  <a:pt x="0" y="908495"/>
                </a:cubicBezTo>
                <a:cubicBezTo>
                  <a:pt x="-63709" y="632606"/>
                  <a:pt x="31102" y="427701"/>
                  <a:pt x="0" y="282912"/>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2664712983">
                  <a:custGeom>
                    <a:avLst/>
                    <a:gdLst>
                      <a:gd name="connsiteX0" fmla="*/ 0 w 2829123"/>
                      <a:gd name="connsiteY0" fmla="*/ 282912 h 2882799"/>
                      <a:gd name="connsiteX1" fmla="*/ 282912 w 2829123"/>
                      <a:gd name="connsiteY1" fmla="*/ 0 h 2882799"/>
                      <a:gd name="connsiteX2" fmla="*/ 2546211 w 2829123"/>
                      <a:gd name="connsiteY2" fmla="*/ 0 h 2882799"/>
                      <a:gd name="connsiteX3" fmla="*/ 2829123 w 2829123"/>
                      <a:gd name="connsiteY3" fmla="*/ 282912 h 2882799"/>
                      <a:gd name="connsiteX4" fmla="*/ 2829123 w 2829123"/>
                      <a:gd name="connsiteY4" fmla="*/ 2599887 h 2882799"/>
                      <a:gd name="connsiteX5" fmla="*/ 2546211 w 2829123"/>
                      <a:gd name="connsiteY5" fmla="*/ 2882799 h 2882799"/>
                      <a:gd name="connsiteX6" fmla="*/ 282912 w 2829123"/>
                      <a:gd name="connsiteY6" fmla="*/ 2882799 h 2882799"/>
                      <a:gd name="connsiteX7" fmla="*/ 0 w 2829123"/>
                      <a:gd name="connsiteY7" fmla="*/ 2599887 h 2882799"/>
                      <a:gd name="connsiteX8" fmla="*/ 0 w 2829123"/>
                      <a:gd name="connsiteY8" fmla="*/ 282912 h 2882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29123" h="2882799">
                        <a:moveTo>
                          <a:pt x="0" y="282912"/>
                        </a:moveTo>
                        <a:cubicBezTo>
                          <a:pt x="0" y="126664"/>
                          <a:pt x="126664" y="0"/>
                          <a:pt x="282912" y="0"/>
                        </a:cubicBezTo>
                        <a:lnTo>
                          <a:pt x="2546211" y="0"/>
                        </a:lnTo>
                        <a:cubicBezTo>
                          <a:pt x="2702459" y="0"/>
                          <a:pt x="2829123" y="126664"/>
                          <a:pt x="2829123" y="282912"/>
                        </a:cubicBezTo>
                        <a:lnTo>
                          <a:pt x="2829123" y="2599887"/>
                        </a:lnTo>
                        <a:cubicBezTo>
                          <a:pt x="2829123" y="2756135"/>
                          <a:pt x="2702459" y="2882799"/>
                          <a:pt x="2546211" y="2882799"/>
                        </a:cubicBezTo>
                        <a:lnTo>
                          <a:pt x="282912" y="2882799"/>
                        </a:lnTo>
                        <a:cubicBezTo>
                          <a:pt x="126664" y="2882799"/>
                          <a:pt x="0" y="2756135"/>
                          <a:pt x="0" y="2599887"/>
                        </a:cubicBezTo>
                        <a:lnTo>
                          <a:pt x="0" y="282912"/>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81922" tIns="181922" rIns="181922" bIns="181922"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Encourage positive relations between people who share a PC and people who don’t</a:t>
            </a:r>
          </a:p>
        </p:txBody>
      </p:sp>
      <p:grpSp>
        <p:nvGrpSpPr>
          <p:cNvPr id="2" name="Group 1">
            <a:extLst>
              <a:ext uri="{FF2B5EF4-FFF2-40B4-BE49-F238E27FC236}">
                <a16:creationId xmlns:a16="http://schemas.microsoft.com/office/drawing/2014/main" id="{8F7D1E1D-1D57-0508-52AD-13E5FC8D8092}"/>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5450527E-3A90-8BA3-7A90-5C24E0C6575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03176A6F-226F-7BD6-01DE-E2D8B8A8C5AD}"/>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0CBE64CA-E08A-9D1B-F05B-A6FA22191E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B9094605-5330-99C2-8A92-F9BCFD41AB9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555ED060-B2D0-C590-A3CA-DC20B7850D5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01A0FC04-B4A1-608A-E4A3-A3D2D27ECE5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4028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48398" y="186268"/>
            <a:ext cx="54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What is ‘Positive Action’?</a:t>
            </a:r>
          </a:p>
        </p:txBody>
      </p:sp>
      <p:sp>
        <p:nvSpPr>
          <p:cNvPr id="6" name="Callout: Down Arrow 5">
            <a:extLst>
              <a:ext uri="{FF2B5EF4-FFF2-40B4-BE49-F238E27FC236}">
                <a16:creationId xmlns:a16="http://schemas.microsoft.com/office/drawing/2014/main" id="{4A4CBD14-47F6-4948-8E9B-581C6448D083}"/>
              </a:ext>
            </a:extLst>
          </p:cNvPr>
          <p:cNvSpPr/>
          <p:nvPr/>
        </p:nvSpPr>
        <p:spPr>
          <a:xfrm>
            <a:off x="1727199" y="1039978"/>
            <a:ext cx="9042400" cy="1202266"/>
          </a:xfrm>
          <a:custGeom>
            <a:avLst/>
            <a:gdLst>
              <a:gd name="connsiteX0" fmla="*/ 0 w 9042400"/>
              <a:gd name="connsiteY0" fmla="*/ 0 h 1202266"/>
              <a:gd name="connsiteX1" fmla="*/ 474726 w 9042400"/>
              <a:gd name="connsiteY1" fmla="*/ 0 h 1202266"/>
              <a:gd name="connsiteX2" fmla="*/ 1039876 w 9042400"/>
              <a:gd name="connsiteY2" fmla="*/ 0 h 1202266"/>
              <a:gd name="connsiteX3" fmla="*/ 1333754 w 9042400"/>
              <a:gd name="connsiteY3" fmla="*/ 0 h 1202266"/>
              <a:gd name="connsiteX4" fmla="*/ 2079752 w 9042400"/>
              <a:gd name="connsiteY4" fmla="*/ 0 h 1202266"/>
              <a:gd name="connsiteX5" fmla="*/ 2644902 w 9042400"/>
              <a:gd name="connsiteY5" fmla="*/ 0 h 1202266"/>
              <a:gd name="connsiteX6" fmla="*/ 3390900 w 9042400"/>
              <a:gd name="connsiteY6" fmla="*/ 0 h 1202266"/>
              <a:gd name="connsiteX7" fmla="*/ 3865626 w 9042400"/>
              <a:gd name="connsiteY7" fmla="*/ 0 h 1202266"/>
              <a:gd name="connsiteX8" fmla="*/ 4249928 w 9042400"/>
              <a:gd name="connsiteY8" fmla="*/ 0 h 1202266"/>
              <a:gd name="connsiteX9" fmla="*/ 4815078 w 9042400"/>
              <a:gd name="connsiteY9" fmla="*/ 0 h 1202266"/>
              <a:gd name="connsiteX10" fmla="*/ 5470652 w 9042400"/>
              <a:gd name="connsiteY10" fmla="*/ 0 h 1202266"/>
              <a:gd name="connsiteX11" fmla="*/ 6216650 w 9042400"/>
              <a:gd name="connsiteY11" fmla="*/ 0 h 1202266"/>
              <a:gd name="connsiteX12" fmla="*/ 6872224 w 9042400"/>
              <a:gd name="connsiteY12" fmla="*/ 0 h 1202266"/>
              <a:gd name="connsiteX13" fmla="*/ 7618222 w 9042400"/>
              <a:gd name="connsiteY13" fmla="*/ 0 h 1202266"/>
              <a:gd name="connsiteX14" fmla="*/ 8273796 w 9042400"/>
              <a:gd name="connsiteY14" fmla="*/ 0 h 1202266"/>
              <a:gd name="connsiteX15" fmla="*/ 9042400 w 9042400"/>
              <a:gd name="connsiteY15" fmla="*/ 0 h 1202266"/>
              <a:gd name="connsiteX16" fmla="*/ 9042400 w 9042400"/>
              <a:gd name="connsiteY16" fmla="*/ 398410 h 1202266"/>
              <a:gd name="connsiteX17" fmla="*/ 9042400 w 9042400"/>
              <a:gd name="connsiteY17" fmla="*/ 781196 h 1202266"/>
              <a:gd name="connsiteX18" fmla="*/ 8496035 w 9042400"/>
              <a:gd name="connsiteY18" fmla="*/ 781196 h 1202266"/>
              <a:gd name="connsiteX19" fmla="*/ 8080798 w 9042400"/>
              <a:gd name="connsiteY19" fmla="*/ 781196 h 1202266"/>
              <a:gd name="connsiteX20" fmla="*/ 7578143 w 9042400"/>
              <a:gd name="connsiteY20" fmla="*/ 781196 h 1202266"/>
              <a:gd name="connsiteX21" fmla="*/ 6988069 w 9042400"/>
              <a:gd name="connsiteY21" fmla="*/ 781196 h 1202266"/>
              <a:gd name="connsiteX22" fmla="*/ 6354286 w 9042400"/>
              <a:gd name="connsiteY22" fmla="*/ 781196 h 1202266"/>
              <a:gd name="connsiteX23" fmla="*/ 5939049 w 9042400"/>
              <a:gd name="connsiteY23" fmla="*/ 781196 h 1202266"/>
              <a:gd name="connsiteX24" fmla="*/ 5523812 w 9042400"/>
              <a:gd name="connsiteY24" fmla="*/ 781196 h 1202266"/>
              <a:gd name="connsiteX25" fmla="*/ 4671483 w 9042400"/>
              <a:gd name="connsiteY25" fmla="*/ 781196 h 1202266"/>
              <a:gd name="connsiteX26" fmla="*/ 4671483 w 9042400"/>
              <a:gd name="connsiteY26" fmla="*/ 901700 h 1202266"/>
              <a:gd name="connsiteX27" fmla="*/ 4821767 w 9042400"/>
              <a:gd name="connsiteY27" fmla="*/ 901700 h 1202266"/>
              <a:gd name="connsiteX28" fmla="*/ 4521200 w 9042400"/>
              <a:gd name="connsiteY28" fmla="*/ 1202266 h 1202266"/>
              <a:gd name="connsiteX29" fmla="*/ 4220634 w 9042400"/>
              <a:gd name="connsiteY29" fmla="*/ 901700 h 1202266"/>
              <a:gd name="connsiteX30" fmla="*/ 4370917 w 9042400"/>
              <a:gd name="connsiteY30" fmla="*/ 901700 h 1202266"/>
              <a:gd name="connsiteX31" fmla="*/ 4370917 w 9042400"/>
              <a:gd name="connsiteY31" fmla="*/ 781196 h 1202266"/>
              <a:gd name="connsiteX32" fmla="*/ 3911971 w 9042400"/>
              <a:gd name="connsiteY32" fmla="*/ 781196 h 1202266"/>
              <a:gd name="connsiteX33" fmla="*/ 3496734 w 9042400"/>
              <a:gd name="connsiteY33" fmla="*/ 781196 h 1202266"/>
              <a:gd name="connsiteX34" fmla="*/ 2862951 w 9042400"/>
              <a:gd name="connsiteY34" fmla="*/ 781196 h 1202266"/>
              <a:gd name="connsiteX35" fmla="*/ 2229168 w 9042400"/>
              <a:gd name="connsiteY35" fmla="*/ 781196 h 1202266"/>
              <a:gd name="connsiteX36" fmla="*/ 1813931 w 9042400"/>
              <a:gd name="connsiteY36" fmla="*/ 781196 h 1202266"/>
              <a:gd name="connsiteX37" fmla="*/ 1354984 w 9042400"/>
              <a:gd name="connsiteY37" fmla="*/ 781196 h 1202266"/>
              <a:gd name="connsiteX38" fmla="*/ 808620 w 9042400"/>
              <a:gd name="connsiteY38" fmla="*/ 781196 h 1202266"/>
              <a:gd name="connsiteX39" fmla="*/ 0 w 9042400"/>
              <a:gd name="connsiteY39" fmla="*/ 781196 h 1202266"/>
              <a:gd name="connsiteX40" fmla="*/ 0 w 9042400"/>
              <a:gd name="connsiteY40" fmla="*/ 398410 h 1202266"/>
              <a:gd name="connsiteX41" fmla="*/ 0 w 9042400"/>
              <a:gd name="connsiteY41" fmla="*/ 0 h 1202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042400" h="1202266" fill="none" extrusionOk="0">
                <a:moveTo>
                  <a:pt x="0" y="0"/>
                </a:moveTo>
                <a:cubicBezTo>
                  <a:pt x="210040" y="-24380"/>
                  <a:pt x="375849" y="56882"/>
                  <a:pt x="474726" y="0"/>
                </a:cubicBezTo>
                <a:cubicBezTo>
                  <a:pt x="573603" y="-56882"/>
                  <a:pt x="893850" y="30057"/>
                  <a:pt x="1039876" y="0"/>
                </a:cubicBezTo>
                <a:cubicBezTo>
                  <a:pt x="1185902" y="-30057"/>
                  <a:pt x="1188077" y="502"/>
                  <a:pt x="1333754" y="0"/>
                </a:cubicBezTo>
                <a:cubicBezTo>
                  <a:pt x="1479431" y="-502"/>
                  <a:pt x="1882420" y="77351"/>
                  <a:pt x="2079752" y="0"/>
                </a:cubicBezTo>
                <a:cubicBezTo>
                  <a:pt x="2277084" y="-77351"/>
                  <a:pt x="2453709" y="52588"/>
                  <a:pt x="2644902" y="0"/>
                </a:cubicBezTo>
                <a:cubicBezTo>
                  <a:pt x="2836095" y="-52588"/>
                  <a:pt x="3194688" y="51425"/>
                  <a:pt x="3390900" y="0"/>
                </a:cubicBezTo>
                <a:cubicBezTo>
                  <a:pt x="3587112" y="-51425"/>
                  <a:pt x="3633419" y="48156"/>
                  <a:pt x="3865626" y="0"/>
                </a:cubicBezTo>
                <a:cubicBezTo>
                  <a:pt x="4097833" y="-48156"/>
                  <a:pt x="4058030" y="21931"/>
                  <a:pt x="4249928" y="0"/>
                </a:cubicBezTo>
                <a:cubicBezTo>
                  <a:pt x="4441826" y="-21931"/>
                  <a:pt x="4535620" y="815"/>
                  <a:pt x="4815078" y="0"/>
                </a:cubicBezTo>
                <a:cubicBezTo>
                  <a:pt x="5094536" y="-815"/>
                  <a:pt x="5255540" y="22736"/>
                  <a:pt x="5470652" y="0"/>
                </a:cubicBezTo>
                <a:cubicBezTo>
                  <a:pt x="5685764" y="-22736"/>
                  <a:pt x="5884144" y="13327"/>
                  <a:pt x="6216650" y="0"/>
                </a:cubicBezTo>
                <a:cubicBezTo>
                  <a:pt x="6549156" y="-13327"/>
                  <a:pt x="6663118" y="56121"/>
                  <a:pt x="6872224" y="0"/>
                </a:cubicBezTo>
                <a:cubicBezTo>
                  <a:pt x="7081330" y="-56121"/>
                  <a:pt x="7266475" y="75151"/>
                  <a:pt x="7618222" y="0"/>
                </a:cubicBezTo>
                <a:cubicBezTo>
                  <a:pt x="7969969" y="-75151"/>
                  <a:pt x="7994088" y="57178"/>
                  <a:pt x="8273796" y="0"/>
                </a:cubicBezTo>
                <a:cubicBezTo>
                  <a:pt x="8553504" y="-57178"/>
                  <a:pt x="8870423" y="24428"/>
                  <a:pt x="9042400" y="0"/>
                </a:cubicBezTo>
                <a:cubicBezTo>
                  <a:pt x="9062283" y="169943"/>
                  <a:pt x="9035938" y="296375"/>
                  <a:pt x="9042400" y="398410"/>
                </a:cubicBezTo>
                <a:cubicBezTo>
                  <a:pt x="9048862" y="500445"/>
                  <a:pt x="9012478" y="613863"/>
                  <a:pt x="9042400" y="781196"/>
                </a:cubicBezTo>
                <a:cubicBezTo>
                  <a:pt x="8821827" y="825185"/>
                  <a:pt x="8707864" y="756008"/>
                  <a:pt x="8496035" y="781196"/>
                </a:cubicBezTo>
                <a:cubicBezTo>
                  <a:pt x="8284206" y="806384"/>
                  <a:pt x="8198937" y="731745"/>
                  <a:pt x="8080798" y="781196"/>
                </a:cubicBezTo>
                <a:cubicBezTo>
                  <a:pt x="7962659" y="830647"/>
                  <a:pt x="7788301" y="748918"/>
                  <a:pt x="7578143" y="781196"/>
                </a:cubicBezTo>
                <a:cubicBezTo>
                  <a:pt x="7367986" y="813474"/>
                  <a:pt x="7278785" y="774959"/>
                  <a:pt x="6988069" y="781196"/>
                </a:cubicBezTo>
                <a:cubicBezTo>
                  <a:pt x="6697353" y="787433"/>
                  <a:pt x="6638604" y="739781"/>
                  <a:pt x="6354286" y="781196"/>
                </a:cubicBezTo>
                <a:cubicBezTo>
                  <a:pt x="6069968" y="822611"/>
                  <a:pt x="6079113" y="737982"/>
                  <a:pt x="5939049" y="781196"/>
                </a:cubicBezTo>
                <a:cubicBezTo>
                  <a:pt x="5798985" y="824410"/>
                  <a:pt x="5635409" y="771150"/>
                  <a:pt x="5523812" y="781196"/>
                </a:cubicBezTo>
                <a:cubicBezTo>
                  <a:pt x="5412215" y="791242"/>
                  <a:pt x="5021853" y="770063"/>
                  <a:pt x="4671483" y="781196"/>
                </a:cubicBezTo>
                <a:cubicBezTo>
                  <a:pt x="4675963" y="832025"/>
                  <a:pt x="4666412" y="851234"/>
                  <a:pt x="4671483" y="901700"/>
                </a:cubicBezTo>
                <a:cubicBezTo>
                  <a:pt x="4705495" y="897902"/>
                  <a:pt x="4762991" y="908211"/>
                  <a:pt x="4821767" y="901700"/>
                </a:cubicBezTo>
                <a:cubicBezTo>
                  <a:pt x="4726506" y="1033890"/>
                  <a:pt x="4569320" y="1100549"/>
                  <a:pt x="4521200" y="1202266"/>
                </a:cubicBezTo>
                <a:cubicBezTo>
                  <a:pt x="4444811" y="1127200"/>
                  <a:pt x="4363379" y="1039938"/>
                  <a:pt x="4220634" y="901700"/>
                </a:cubicBezTo>
                <a:cubicBezTo>
                  <a:pt x="4252897" y="887332"/>
                  <a:pt x="4317778" y="903233"/>
                  <a:pt x="4370917" y="901700"/>
                </a:cubicBezTo>
                <a:cubicBezTo>
                  <a:pt x="4358219" y="873313"/>
                  <a:pt x="4380835" y="839726"/>
                  <a:pt x="4370917" y="781196"/>
                </a:cubicBezTo>
                <a:cubicBezTo>
                  <a:pt x="4219913" y="801554"/>
                  <a:pt x="4020786" y="728177"/>
                  <a:pt x="3911971" y="781196"/>
                </a:cubicBezTo>
                <a:cubicBezTo>
                  <a:pt x="3803156" y="834215"/>
                  <a:pt x="3610763" y="737927"/>
                  <a:pt x="3496734" y="781196"/>
                </a:cubicBezTo>
                <a:cubicBezTo>
                  <a:pt x="3382705" y="824465"/>
                  <a:pt x="3153182" y="749205"/>
                  <a:pt x="2862951" y="781196"/>
                </a:cubicBezTo>
                <a:cubicBezTo>
                  <a:pt x="2572720" y="813187"/>
                  <a:pt x="2413975" y="724625"/>
                  <a:pt x="2229168" y="781196"/>
                </a:cubicBezTo>
                <a:cubicBezTo>
                  <a:pt x="2044361" y="837767"/>
                  <a:pt x="1966653" y="765165"/>
                  <a:pt x="1813931" y="781196"/>
                </a:cubicBezTo>
                <a:cubicBezTo>
                  <a:pt x="1661209" y="797227"/>
                  <a:pt x="1526183" y="765202"/>
                  <a:pt x="1354984" y="781196"/>
                </a:cubicBezTo>
                <a:cubicBezTo>
                  <a:pt x="1183785" y="797190"/>
                  <a:pt x="920164" y="739578"/>
                  <a:pt x="808620" y="781196"/>
                </a:cubicBezTo>
                <a:cubicBezTo>
                  <a:pt x="697076" y="822814"/>
                  <a:pt x="304405" y="692313"/>
                  <a:pt x="0" y="781196"/>
                </a:cubicBezTo>
                <a:cubicBezTo>
                  <a:pt x="-26034" y="681648"/>
                  <a:pt x="31267" y="568368"/>
                  <a:pt x="0" y="398410"/>
                </a:cubicBezTo>
                <a:cubicBezTo>
                  <a:pt x="-31267" y="228452"/>
                  <a:pt x="26415" y="160780"/>
                  <a:pt x="0" y="0"/>
                </a:cubicBezTo>
                <a:close/>
              </a:path>
              <a:path w="9042400" h="1202266" stroke="0" extrusionOk="0">
                <a:moveTo>
                  <a:pt x="0" y="0"/>
                </a:moveTo>
                <a:cubicBezTo>
                  <a:pt x="112483" y="-54215"/>
                  <a:pt x="278551" y="14751"/>
                  <a:pt x="474726" y="0"/>
                </a:cubicBezTo>
                <a:cubicBezTo>
                  <a:pt x="670901" y="-14751"/>
                  <a:pt x="676666" y="23058"/>
                  <a:pt x="768604" y="0"/>
                </a:cubicBezTo>
                <a:cubicBezTo>
                  <a:pt x="860542" y="-23058"/>
                  <a:pt x="1286067" y="13043"/>
                  <a:pt x="1514602" y="0"/>
                </a:cubicBezTo>
                <a:cubicBezTo>
                  <a:pt x="1743137" y="-13043"/>
                  <a:pt x="1853462" y="36962"/>
                  <a:pt x="1989328" y="0"/>
                </a:cubicBezTo>
                <a:cubicBezTo>
                  <a:pt x="2125194" y="-36962"/>
                  <a:pt x="2318996" y="49603"/>
                  <a:pt x="2464054" y="0"/>
                </a:cubicBezTo>
                <a:cubicBezTo>
                  <a:pt x="2609112" y="-49603"/>
                  <a:pt x="2997824" y="79999"/>
                  <a:pt x="3210052" y="0"/>
                </a:cubicBezTo>
                <a:cubicBezTo>
                  <a:pt x="3422280" y="-79999"/>
                  <a:pt x="3465150" y="532"/>
                  <a:pt x="3594354" y="0"/>
                </a:cubicBezTo>
                <a:cubicBezTo>
                  <a:pt x="3723558" y="-532"/>
                  <a:pt x="4134656" y="38011"/>
                  <a:pt x="4340352" y="0"/>
                </a:cubicBezTo>
                <a:cubicBezTo>
                  <a:pt x="4546048" y="-38011"/>
                  <a:pt x="4760145" y="4980"/>
                  <a:pt x="5086350" y="0"/>
                </a:cubicBezTo>
                <a:cubicBezTo>
                  <a:pt x="5412555" y="-4980"/>
                  <a:pt x="5469161" y="30445"/>
                  <a:pt x="5651500" y="0"/>
                </a:cubicBezTo>
                <a:cubicBezTo>
                  <a:pt x="5833839" y="-30445"/>
                  <a:pt x="6058912" y="4580"/>
                  <a:pt x="6397498" y="0"/>
                </a:cubicBezTo>
                <a:cubicBezTo>
                  <a:pt x="6736084" y="-4580"/>
                  <a:pt x="6652979" y="48269"/>
                  <a:pt x="6872224" y="0"/>
                </a:cubicBezTo>
                <a:cubicBezTo>
                  <a:pt x="7091469" y="-48269"/>
                  <a:pt x="7148426" y="12645"/>
                  <a:pt x="7346950" y="0"/>
                </a:cubicBezTo>
                <a:cubicBezTo>
                  <a:pt x="7545474" y="-12645"/>
                  <a:pt x="7865280" y="46701"/>
                  <a:pt x="8002524" y="0"/>
                </a:cubicBezTo>
                <a:cubicBezTo>
                  <a:pt x="8139768" y="-46701"/>
                  <a:pt x="8255804" y="13370"/>
                  <a:pt x="8477250" y="0"/>
                </a:cubicBezTo>
                <a:cubicBezTo>
                  <a:pt x="8698696" y="-13370"/>
                  <a:pt x="8847198" y="9933"/>
                  <a:pt x="9042400" y="0"/>
                </a:cubicBezTo>
                <a:cubicBezTo>
                  <a:pt x="9079360" y="114607"/>
                  <a:pt x="9038516" y="247550"/>
                  <a:pt x="9042400" y="406222"/>
                </a:cubicBezTo>
                <a:cubicBezTo>
                  <a:pt x="9046284" y="564894"/>
                  <a:pt x="9003841" y="614072"/>
                  <a:pt x="9042400" y="781196"/>
                </a:cubicBezTo>
                <a:cubicBezTo>
                  <a:pt x="8910890" y="786468"/>
                  <a:pt x="8634486" y="723119"/>
                  <a:pt x="8452326" y="781196"/>
                </a:cubicBezTo>
                <a:cubicBezTo>
                  <a:pt x="8270166" y="839273"/>
                  <a:pt x="8187815" y="758947"/>
                  <a:pt x="7993380" y="781196"/>
                </a:cubicBezTo>
                <a:cubicBezTo>
                  <a:pt x="7798945" y="803445"/>
                  <a:pt x="7650783" y="730857"/>
                  <a:pt x="7359597" y="781196"/>
                </a:cubicBezTo>
                <a:cubicBezTo>
                  <a:pt x="7068411" y="831535"/>
                  <a:pt x="7046931" y="762836"/>
                  <a:pt x="6813232" y="781196"/>
                </a:cubicBezTo>
                <a:cubicBezTo>
                  <a:pt x="6579533" y="799556"/>
                  <a:pt x="6565865" y="746549"/>
                  <a:pt x="6354286" y="781196"/>
                </a:cubicBezTo>
                <a:cubicBezTo>
                  <a:pt x="6142707" y="815843"/>
                  <a:pt x="5967126" y="754634"/>
                  <a:pt x="5807921" y="781196"/>
                </a:cubicBezTo>
                <a:cubicBezTo>
                  <a:pt x="5648717" y="807758"/>
                  <a:pt x="5533791" y="762333"/>
                  <a:pt x="5392684" y="781196"/>
                </a:cubicBezTo>
                <a:cubicBezTo>
                  <a:pt x="5251577" y="800059"/>
                  <a:pt x="4997480" y="763179"/>
                  <a:pt x="4671483" y="781196"/>
                </a:cubicBezTo>
                <a:cubicBezTo>
                  <a:pt x="4680660" y="838993"/>
                  <a:pt x="4666025" y="854215"/>
                  <a:pt x="4671483" y="901700"/>
                </a:cubicBezTo>
                <a:cubicBezTo>
                  <a:pt x="4742385" y="900596"/>
                  <a:pt x="4785806" y="908087"/>
                  <a:pt x="4821767" y="901700"/>
                </a:cubicBezTo>
                <a:cubicBezTo>
                  <a:pt x="4729745" y="998035"/>
                  <a:pt x="4642030" y="1053841"/>
                  <a:pt x="4521200" y="1202266"/>
                </a:cubicBezTo>
                <a:cubicBezTo>
                  <a:pt x="4364722" y="1096222"/>
                  <a:pt x="4301844" y="943027"/>
                  <a:pt x="4220634" y="901700"/>
                </a:cubicBezTo>
                <a:cubicBezTo>
                  <a:pt x="4278000" y="889424"/>
                  <a:pt x="4338013" y="912106"/>
                  <a:pt x="4370917" y="901700"/>
                </a:cubicBezTo>
                <a:cubicBezTo>
                  <a:pt x="4357443" y="869681"/>
                  <a:pt x="4377849" y="806398"/>
                  <a:pt x="4370917" y="781196"/>
                </a:cubicBezTo>
                <a:cubicBezTo>
                  <a:pt x="4199179" y="817250"/>
                  <a:pt x="3940845" y="762283"/>
                  <a:pt x="3780843" y="781196"/>
                </a:cubicBezTo>
                <a:cubicBezTo>
                  <a:pt x="3620841" y="800109"/>
                  <a:pt x="3498191" y="780307"/>
                  <a:pt x="3321897" y="781196"/>
                </a:cubicBezTo>
                <a:cubicBezTo>
                  <a:pt x="3145603" y="782085"/>
                  <a:pt x="2996724" y="733157"/>
                  <a:pt x="2906660" y="781196"/>
                </a:cubicBezTo>
                <a:cubicBezTo>
                  <a:pt x="2816596" y="829235"/>
                  <a:pt x="2684805" y="772934"/>
                  <a:pt x="2491423" y="781196"/>
                </a:cubicBezTo>
                <a:cubicBezTo>
                  <a:pt x="2298041" y="789458"/>
                  <a:pt x="2110901" y="712552"/>
                  <a:pt x="1901349" y="781196"/>
                </a:cubicBezTo>
                <a:cubicBezTo>
                  <a:pt x="1691797" y="849840"/>
                  <a:pt x="1600216" y="748614"/>
                  <a:pt x="1486112" y="781196"/>
                </a:cubicBezTo>
                <a:cubicBezTo>
                  <a:pt x="1372008" y="813778"/>
                  <a:pt x="1171591" y="769979"/>
                  <a:pt x="939747" y="781196"/>
                </a:cubicBezTo>
                <a:cubicBezTo>
                  <a:pt x="707904" y="792413"/>
                  <a:pt x="584108" y="739848"/>
                  <a:pt x="480801" y="781196"/>
                </a:cubicBezTo>
                <a:cubicBezTo>
                  <a:pt x="377494" y="822544"/>
                  <a:pt x="151608" y="774314"/>
                  <a:pt x="0" y="781196"/>
                </a:cubicBezTo>
                <a:cubicBezTo>
                  <a:pt x="-31957" y="597969"/>
                  <a:pt x="128" y="547339"/>
                  <a:pt x="0" y="390598"/>
                </a:cubicBezTo>
                <a:cubicBezTo>
                  <a:pt x="-128" y="233857"/>
                  <a:pt x="19995" y="107299"/>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Write your own definition…….</a:t>
            </a:r>
          </a:p>
        </p:txBody>
      </p:sp>
      <p:sp>
        <p:nvSpPr>
          <p:cNvPr id="3" name="Freeform: Shape 2">
            <a:extLst>
              <a:ext uri="{FF2B5EF4-FFF2-40B4-BE49-F238E27FC236}">
                <a16:creationId xmlns:a16="http://schemas.microsoft.com/office/drawing/2014/main" id="{AC2231D4-4DBE-461D-AA12-F83A39A7E174}"/>
              </a:ext>
            </a:extLst>
          </p:cNvPr>
          <p:cNvSpPr/>
          <p:nvPr/>
        </p:nvSpPr>
        <p:spPr>
          <a:xfrm>
            <a:off x="1185333" y="2279504"/>
            <a:ext cx="10126129" cy="1427429"/>
          </a:xfrm>
          <a:custGeom>
            <a:avLst/>
            <a:gdLst>
              <a:gd name="connsiteX0" fmla="*/ 0 w 10126129"/>
              <a:gd name="connsiteY0" fmla="*/ 142743 h 1427429"/>
              <a:gd name="connsiteX1" fmla="*/ 142743 w 10126129"/>
              <a:gd name="connsiteY1" fmla="*/ 0 h 1427429"/>
              <a:gd name="connsiteX2" fmla="*/ 918417 w 10126129"/>
              <a:gd name="connsiteY2" fmla="*/ 0 h 1427429"/>
              <a:gd name="connsiteX3" fmla="*/ 1300466 w 10126129"/>
              <a:gd name="connsiteY3" fmla="*/ 0 h 1427429"/>
              <a:gd name="connsiteX4" fmla="*/ 1879327 w 10126129"/>
              <a:gd name="connsiteY4" fmla="*/ 0 h 1427429"/>
              <a:gd name="connsiteX5" fmla="*/ 2162969 w 10126129"/>
              <a:gd name="connsiteY5" fmla="*/ 0 h 1427429"/>
              <a:gd name="connsiteX6" fmla="*/ 2741830 w 10126129"/>
              <a:gd name="connsiteY6" fmla="*/ 0 h 1427429"/>
              <a:gd name="connsiteX7" fmla="*/ 3419098 w 10126129"/>
              <a:gd name="connsiteY7" fmla="*/ 0 h 1427429"/>
              <a:gd name="connsiteX8" fmla="*/ 4194772 w 10126129"/>
              <a:gd name="connsiteY8" fmla="*/ 0 h 1427429"/>
              <a:gd name="connsiteX9" fmla="*/ 4773634 w 10126129"/>
              <a:gd name="connsiteY9" fmla="*/ 0 h 1427429"/>
              <a:gd name="connsiteX10" fmla="*/ 5155682 w 10126129"/>
              <a:gd name="connsiteY10" fmla="*/ 0 h 1427429"/>
              <a:gd name="connsiteX11" fmla="*/ 5931357 w 10126129"/>
              <a:gd name="connsiteY11" fmla="*/ 0 h 1427429"/>
              <a:gd name="connsiteX12" fmla="*/ 6608624 w 10126129"/>
              <a:gd name="connsiteY12" fmla="*/ 0 h 1427429"/>
              <a:gd name="connsiteX13" fmla="*/ 7187486 w 10126129"/>
              <a:gd name="connsiteY13" fmla="*/ 0 h 1427429"/>
              <a:gd name="connsiteX14" fmla="*/ 7471128 w 10126129"/>
              <a:gd name="connsiteY14" fmla="*/ 0 h 1427429"/>
              <a:gd name="connsiteX15" fmla="*/ 7951583 w 10126129"/>
              <a:gd name="connsiteY15" fmla="*/ 0 h 1427429"/>
              <a:gd name="connsiteX16" fmla="*/ 8628850 w 10126129"/>
              <a:gd name="connsiteY16" fmla="*/ 0 h 1427429"/>
              <a:gd name="connsiteX17" fmla="*/ 9010899 w 10126129"/>
              <a:gd name="connsiteY17" fmla="*/ 0 h 1427429"/>
              <a:gd name="connsiteX18" fmla="*/ 9983386 w 10126129"/>
              <a:gd name="connsiteY18" fmla="*/ 0 h 1427429"/>
              <a:gd name="connsiteX19" fmla="*/ 10126129 w 10126129"/>
              <a:gd name="connsiteY19" fmla="*/ 142743 h 1427429"/>
              <a:gd name="connsiteX20" fmla="*/ 10126129 w 10126129"/>
              <a:gd name="connsiteY20" fmla="*/ 713715 h 1427429"/>
              <a:gd name="connsiteX21" fmla="*/ 10126129 w 10126129"/>
              <a:gd name="connsiteY21" fmla="*/ 1284686 h 1427429"/>
              <a:gd name="connsiteX22" fmla="*/ 9983386 w 10126129"/>
              <a:gd name="connsiteY22" fmla="*/ 1427429 h 1427429"/>
              <a:gd name="connsiteX23" fmla="*/ 9306118 w 10126129"/>
              <a:gd name="connsiteY23" fmla="*/ 1427429 h 1427429"/>
              <a:gd name="connsiteX24" fmla="*/ 9022476 w 10126129"/>
              <a:gd name="connsiteY24" fmla="*/ 1427429 h 1427429"/>
              <a:gd name="connsiteX25" fmla="*/ 8542021 w 10126129"/>
              <a:gd name="connsiteY25" fmla="*/ 1427429 h 1427429"/>
              <a:gd name="connsiteX26" fmla="*/ 7963160 w 10126129"/>
              <a:gd name="connsiteY26" fmla="*/ 1427429 h 1427429"/>
              <a:gd name="connsiteX27" fmla="*/ 7285892 w 10126129"/>
              <a:gd name="connsiteY27" fmla="*/ 1427429 h 1427429"/>
              <a:gd name="connsiteX28" fmla="*/ 6510218 w 10126129"/>
              <a:gd name="connsiteY28" fmla="*/ 1427429 h 1427429"/>
              <a:gd name="connsiteX29" fmla="*/ 6029763 w 10126129"/>
              <a:gd name="connsiteY29" fmla="*/ 1427429 h 1427429"/>
              <a:gd name="connsiteX30" fmla="*/ 5746121 w 10126129"/>
              <a:gd name="connsiteY30" fmla="*/ 1427429 h 1427429"/>
              <a:gd name="connsiteX31" fmla="*/ 5068853 w 10126129"/>
              <a:gd name="connsiteY31" fmla="*/ 1427429 h 1427429"/>
              <a:gd name="connsiteX32" fmla="*/ 4489992 w 10126129"/>
              <a:gd name="connsiteY32" fmla="*/ 1427429 h 1427429"/>
              <a:gd name="connsiteX33" fmla="*/ 4206350 w 10126129"/>
              <a:gd name="connsiteY33" fmla="*/ 1427429 h 1427429"/>
              <a:gd name="connsiteX34" fmla="*/ 3430675 w 10126129"/>
              <a:gd name="connsiteY34" fmla="*/ 1427429 h 1427429"/>
              <a:gd name="connsiteX35" fmla="*/ 2655001 w 10126129"/>
              <a:gd name="connsiteY35" fmla="*/ 1427429 h 1427429"/>
              <a:gd name="connsiteX36" fmla="*/ 2174546 w 10126129"/>
              <a:gd name="connsiteY36" fmla="*/ 1427429 h 1427429"/>
              <a:gd name="connsiteX37" fmla="*/ 1890904 w 10126129"/>
              <a:gd name="connsiteY37" fmla="*/ 1427429 h 1427429"/>
              <a:gd name="connsiteX38" fmla="*/ 1213637 w 10126129"/>
              <a:gd name="connsiteY38" fmla="*/ 1427429 h 1427429"/>
              <a:gd name="connsiteX39" fmla="*/ 142743 w 10126129"/>
              <a:gd name="connsiteY39" fmla="*/ 1427429 h 1427429"/>
              <a:gd name="connsiteX40" fmla="*/ 0 w 10126129"/>
              <a:gd name="connsiteY40" fmla="*/ 1284686 h 1427429"/>
              <a:gd name="connsiteX41" fmla="*/ 0 w 10126129"/>
              <a:gd name="connsiteY41" fmla="*/ 702295 h 1427429"/>
              <a:gd name="connsiteX42" fmla="*/ 0 w 10126129"/>
              <a:gd name="connsiteY42" fmla="*/ 142743 h 142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0126129" h="1427429" fill="none" extrusionOk="0">
                <a:moveTo>
                  <a:pt x="0" y="142743"/>
                </a:moveTo>
                <a:cubicBezTo>
                  <a:pt x="-6426" y="75967"/>
                  <a:pt x="58091" y="80"/>
                  <a:pt x="142743" y="0"/>
                </a:cubicBezTo>
                <a:cubicBezTo>
                  <a:pt x="484117" y="-72630"/>
                  <a:pt x="687546" y="6285"/>
                  <a:pt x="918417" y="0"/>
                </a:cubicBezTo>
                <a:cubicBezTo>
                  <a:pt x="1149288" y="-6285"/>
                  <a:pt x="1152133" y="15502"/>
                  <a:pt x="1300466" y="0"/>
                </a:cubicBezTo>
                <a:cubicBezTo>
                  <a:pt x="1448799" y="-15502"/>
                  <a:pt x="1669431" y="24868"/>
                  <a:pt x="1879327" y="0"/>
                </a:cubicBezTo>
                <a:cubicBezTo>
                  <a:pt x="2089223" y="-24868"/>
                  <a:pt x="2026337" y="14871"/>
                  <a:pt x="2162969" y="0"/>
                </a:cubicBezTo>
                <a:cubicBezTo>
                  <a:pt x="2299601" y="-14871"/>
                  <a:pt x="2605342" y="65247"/>
                  <a:pt x="2741830" y="0"/>
                </a:cubicBezTo>
                <a:cubicBezTo>
                  <a:pt x="2878318" y="-65247"/>
                  <a:pt x="3093705" y="13226"/>
                  <a:pt x="3419098" y="0"/>
                </a:cubicBezTo>
                <a:cubicBezTo>
                  <a:pt x="3744491" y="-13226"/>
                  <a:pt x="4000946" y="34895"/>
                  <a:pt x="4194772" y="0"/>
                </a:cubicBezTo>
                <a:cubicBezTo>
                  <a:pt x="4388598" y="-34895"/>
                  <a:pt x="4626155" y="30492"/>
                  <a:pt x="4773634" y="0"/>
                </a:cubicBezTo>
                <a:cubicBezTo>
                  <a:pt x="4921113" y="-30492"/>
                  <a:pt x="5038059" y="35568"/>
                  <a:pt x="5155682" y="0"/>
                </a:cubicBezTo>
                <a:cubicBezTo>
                  <a:pt x="5273305" y="-35568"/>
                  <a:pt x="5595668" y="79435"/>
                  <a:pt x="5931357" y="0"/>
                </a:cubicBezTo>
                <a:cubicBezTo>
                  <a:pt x="6267046" y="-79435"/>
                  <a:pt x="6423775" y="11199"/>
                  <a:pt x="6608624" y="0"/>
                </a:cubicBezTo>
                <a:cubicBezTo>
                  <a:pt x="6793473" y="-11199"/>
                  <a:pt x="7024214" y="68113"/>
                  <a:pt x="7187486" y="0"/>
                </a:cubicBezTo>
                <a:cubicBezTo>
                  <a:pt x="7350758" y="-68113"/>
                  <a:pt x="7370893" y="8684"/>
                  <a:pt x="7471128" y="0"/>
                </a:cubicBezTo>
                <a:cubicBezTo>
                  <a:pt x="7571363" y="-8684"/>
                  <a:pt x="7822849" y="36410"/>
                  <a:pt x="7951583" y="0"/>
                </a:cubicBezTo>
                <a:cubicBezTo>
                  <a:pt x="8080317" y="-36410"/>
                  <a:pt x="8370096" y="36700"/>
                  <a:pt x="8628850" y="0"/>
                </a:cubicBezTo>
                <a:cubicBezTo>
                  <a:pt x="8887604" y="-36700"/>
                  <a:pt x="8824176" y="34719"/>
                  <a:pt x="9010899" y="0"/>
                </a:cubicBezTo>
                <a:cubicBezTo>
                  <a:pt x="9197622" y="-34719"/>
                  <a:pt x="9515079" y="111511"/>
                  <a:pt x="9983386" y="0"/>
                </a:cubicBezTo>
                <a:cubicBezTo>
                  <a:pt x="10081505" y="11035"/>
                  <a:pt x="10126246" y="70982"/>
                  <a:pt x="10126129" y="142743"/>
                </a:cubicBezTo>
                <a:cubicBezTo>
                  <a:pt x="10157629" y="349997"/>
                  <a:pt x="10090104" y="519083"/>
                  <a:pt x="10126129" y="713715"/>
                </a:cubicBezTo>
                <a:cubicBezTo>
                  <a:pt x="10162154" y="908347"/>
                  <a:pt x="10077447" y="1051681"/>
                  <a:pt x="10126129" y="1284686"/>
                </a:cubicBezTo>
                <a:cubicBezTo>
                  <a:pt x="10128194" y="1361066"/>
                  <a:pt x="10069649" y="1435346"/>
                  <a:pt x="9983386" y="1427429"/>
                </a:cubicBezTo>
                <a:cubicBezTo>
                  <a:pt x="9758331" y="1429579"/>
                  <a:pt x="9481234" y="1404260"/>
                  <a:pt x="9306118" y="1427429"/>
                </a:cubicBezTo>
                <a:cubicBezTo>
                  <a:pt x="9131002" y="1450598"/>
                  <a:pt x="9124632" y="1398619"/>
                  <a:pt x="9022476" y="1427429"/>
                </a:cubicBezTo>
                <a:cubicBezTo>
                  <a:pt x="8920320" y="1456239"/>
                  <a:pt x="8676860" y="1393578"/>
                  <a:pt x="8542021" y="1427429"/>
                </a:cubicBezTo>
                <a:cubicBezTo>
                  <a:pt x="8407183" y="1461280"/>
                  <a:pt x="8118189" y="1422308"/>
                  <a:pt x="7963160" y="1427429"/>
                </a:cubicBezTo>
                <a:cubicBezTo>
                  <a:pt x="7808131" y="1432550"/>
                  <a:pt x="7517494" y="1392384"/>
                  <a:pt x="7285892" y="1427429"/>
                </a:cubicBezTo>
                <a:cubicBezTo>
                  <a:pt x="7054290" y="1462474"/>
                  <a:pt x="6828818" y="1422966"/>
                  <a:pt x="6510218" y="1427429"/>
                </a:cubicBezTo>
                <a:cubicBezTo>
                  <a:pt x="6191618" y="1431892"/>
                  <a:pt x="6241655" y="1405061"/>
                  <a:pt x="6029763" y="1427429"/>
                </a:cubicBezTo>
                <a:cubicBezTo>
                  <a:pt x="5817871" y="1449797"/>
                  <a:pt x="5813905" y="1395944"/>
                  <a:pt x="5746121" y="1427429"/>
                </a:cubicBezTo>
                <a:cubicBezTo>
                  <a:pt x="5678337" y="1458914"/>
                  <a:pt x="5378102" y="1414016"/>
                  <a:pt x="5068853" y="1427429"/>
                </a:cubicBezTo>
                <a:cubicBezTo>
                  <a:pt x="4759604" y="1440842"/>
                  <a:pt x="4705373" y="1392560"/>
                  <a:pt x="4489992" y="1427429"/>
                </a:cubicBezTo>
                <a:cubicBezTo>
                  <a:pt x="4274611" y="1462298"/>
                  <a:pt x="4331108" y="1412281"/>
                  <a:pt x="4206350" y="1427429"/>
                </a:cubicBezTo>
                <a:cubicBezTo>
                  <a:pt x="4081592" y="1442577"/>
                  <a:pt x="3707891" y="1339684"/>
                  <a:pt x="3430675" y="1427429"/>
                </a:cubicBezTo>
                <a:cubicBezTo>
                  <a:pt x="3153460" y="1515174"/>
                  <a:pt x="2823736" y="1374171"/>
                  <a:pt x="2655001" y="1427429"/>
                </a:cubicBezTo>
                <a:cubicBezTo>
                  <a:pt x="2486266" y="1480687"/>
                  <a:pt x="2344016" y="1426191"/>
                  <a:pt x="2174546" y="1427429"/>
                </a:cubicBezTo>
                <a:cubicBezTo>
                  <a:pt x="2005077" y="1428667"/>
                  <a:pt x="2029062" y="1399167"/>
                  <a:pt x="1890904" y="1427429"/>
                </a:cubicBezTo>
                <a:cubicBezTo>
                  <a:pt x="1752746" y="1455691"/>
                  <a:pt x="1506818" y="1360960"/>
                  <a:pt x="1213637" y="1427429"/>
                </a:cubicBezTo>
                <a:cubicBezTo>
                  <a:pt x="920456" y="1493898"/>
                  <a:pt x="365110" y="1378564"/>
                  <a:pt x="142743" y="1427429"/>
                </a:cubicBezTo>
                <a:cubicBezTo>
                  <a:pt x="65979" y="1441377"/>
                  <a:pt x="5345" y="1366065"/>
                  <a:pt x="0" y="1284686"/>
                </a:cubicBezTo>
                <a:cubicBezTo>
                  <a:pt x="-5169" y="1106707"/>
                  <a:pt x="66240" y="971593"/>
                  <a:pt x="0" y="702295"/>
                </a:cubicBezTo>
                <a:cubicBezTo>
                  <a:pt x="-66240" y="432997"/>
                  <a:pt x="47227" y="296381"/>
                  <a:pt x="0" y="142743"/>
                </a:cubicBezTo>
                <a:close/>
              </a:path>
              <a:path w="10126129" h="1427429" stroke="0" extrusionOk="0">
                <a:moveTo>
                  <a:pt x="0" y="142743"/>
                </a:moveTo>
                <a:cubicBezTo>
                  <a:pt x="-7284" y="71806"/>
                  <a:pt x="65435" y="-7712"/>
                  <a:pt x="142743" y="0"/>
                </a:cubicBezTo>
                <a:cubicBezTo>
                  <a:pt x="407886" y="-57350"/>
                  <a:pt x="705477" y="19396"/>
                  <a:pt x="918417" y="0"/>
                </a:cubicBezTo>
                <a:cubicBezTo>
                  <a:pt x="1131357" y="-19396"/>
                  <a:pt x="1219377" y="11462"/>
                  <a:pt x="1398872" y="0"/>
                </a:cubicBezTo>
                <a:cubicBezTo>
                  <a:pt x="1578367" y="-11462"/>
                  <a:pt x="1742175" y="29823"/>
                  <a:pt x="1977733" y="0"/>
                </a:cubicBezTo>
                <a:cubicBezTo>
                  <a:pt x="2213291" y="-29823"/>
                  <a:pt x="2269082" y="46701"/>
                  <a:pt x="2556595" y="0"/>
                </a:cubicBezTo>
                <a:cubicBezTo>
                  <a:pt x="2844108" y="-46701"/>
                  <a:pt x="2767495" y="22973"/>
                  <a:pt x="2840237" y="0"/>
                </a:cubicBezTo>
                <a:cubicBezTo>
                  <a:pt x="2912979" y="-22973"/>
                  <a:pt x="3414577" y="52496"/>
                  <a:pt x="3615911" y="0"/>
                </a:cubicBezTo>
                <a:cubicBezTo>
                  <a:pt x="3817245" y="-52496"/>
                  <a:pt x="3888777" y="17283"/>
                  <a:pt x="3997960" y="0"/>
                </a:cubicBezTo>
                <a:cubicBezTo>
                  <a:pt x="4107143" y="-17283"/>
                  <a:pt x="4298946" y="17470"/>
                  <a:pt x="4478415" y="0"/>
                </a:cubicBezTo>
                <a:cubicBezTo>
                  <a:pt x="4657884" y="-17470"/>
                  <a:pt x="4729988" y="16320"/>
                  <a:pt x="4958869" y="0"/>
                </a:cubicBezTo>
                <a:cubicBezTo>
                  <a:pt x="5187750" y="-16320"/>
                  <a:pt x="5252994" y="40616"/>
                  <a:pt x="5340918" y="0"/>
                </a:cubicBezTo>
                <a:cubicBezTo>
                  <a:pt x="5428842" y="-40616"/>
                  <a:pt x="5547272" y="23143"/>
                  <a:pt x="5722966" y="0"/>
                </a:cubicBezTo>
                <a:cubicBezTo>
                  <a:pt x="5898660" y="-23143"/>
                  <a:pt x="6117946" y="29022"/>
                  <a:pt x="6301828" y="0"/>
                </a:cubicBezTo>
                <a:cubicBezTo>
                  <a:pt x="6485710" y="-29022"/>
                  <a:pt x="6717255" y="14362"/>
                  <a:pt x="7077502" y="0"/>
                </a:cubicBezTo>
                <a:cubicBezTo>
                  <a:pt x="7437749" y="-14362"/>
                  <a:pt x="7536809" y="55109"/>
                  <a:pt x="7754770" y="0"/>
                </a:cubicBezTo>
                <a:cubicBezTo>
                  <a:pt x="7972731" y="-55109"/>
                  <a:pt x="8116939" y="27217"/>
                  <a:pt x="8432038" y="0"/>
                </a:cubicBezTo>
                <a:cubicBezTo>
                  <a:pt x="8747137" y="-27217"/>
                  <a:pt x="8641325" y="10642"/>
                  <a:pt x="8814086" y="0"/>
                </a:cubicBezTo>
                <a:cubicBezTo>
                  <a:pt x="8986847" y="-10642"/>
                  <a:pt x="9457711" y="127034"/>
                  <a:pt x="9983386" y="0"/>
                </a:cubicBezTo>
                <a:cubicBezTo>
                  <a:pt x="10054327" y="1126"/>
                  <a:pt x="10118149" y="64358"/>
                  <a:pt x="10126129" y="142743"/>
                </a:cubicBezTo>
                <a:cubicBezTo>
                  <a:pt x="10147241" y="258925"/>
                  <a:pt x="10125068" y="424024"/>
                  <a:pt x="10126129" y="702295"/>
                </a:cubicBezTo>
                <a:cubicBezTo>
                  <a:pt x="10127190" y="980566"/>
                  <a:pt x="10111649" y="1146975"/>
                  <a:pt x="10126129" y="1284686"/>
                </a:cubicBezTo>
                <a:cubicBezTo>
                  <a:pt x="10126509" y="1357848"/>
                  <a:pt x="10071108" y="1434945"/>
                  <a:pt x="9983386" y="1427429"/>
                </a:cubicBezTo>
                <a:cubicBezTo>
                  <a:pt x="9876289" y="1436252"/>
                  <a:pt x="9839734" y="1404175"/>
                  <a:pt x="9699744" y="1427429"/>
                </a:cubicBezTo>
                <a:cubicBezTo>
                  <a:pt x="9559754" y="1450683"/>
                  <a:pt x="9554727" y="1404308"/>
                  <a:pt x="9416102" y="1427429"/>
                </a:cubicBezTo>
                <a:cubicBezTo>
                  <a:pt x="9277477" y="1450550"/>
                  <a:pt x="9052568" y="1384214"/>
                  <a:pt x="8935647" y="1427429"/>
                </a:cubicBezTo>
                <a:cubicBezTo>
                  <a:pt x="8818727" y="1470644"/>
                  <a:pt x="8488272" y="1357043"/>
                  <a:pt x="8159973" y="1427429"/>
                </a:cubicBezTo>
                <a:cubicBezTo>
                  <a:pt x="7831674" y="1497815"/>
                  <a:pt x="7657469" y="1415893"/>
                  <a:pt x="7384299" y="1427429"/>
                </a:cubicBezTo>
                <a:cubicBezTo>
                  <a:pt x="7111129" y="1438965"/>
                  <a:pt x="7182338" y="1425229"/>
                  <a:pt x="7100656" y="1427429"/>
                </a:cubicBezTo>
                <a:cubicBezTo>
                  <a:pt x="7018974" y="1429629"/>
                  <a:pt x="6802774" y="1369882"/>
                  <a:pt x="6521795" y="1427429"/>
                </a:cubicBezTo>
                <a:cubicBezTo>
                  <a:pt x="6240816" y="1484976"/>
                  <a:pt x="6245589" y="1424783"/>
                  <a:pt x="6041340" y="1427429"/>
                </a:cubicBezTo>
                <a:cubicBezTo>
                  <a:pt x="5837092" y="1430075"/>
                  <a:pt x="5810026" y="1394886"/>
                  <a:pt x="5659292" y="1427429"/>
                </a:cubicBezTo>
                <a:cubicBezTo>
                  <a:pt x="5508558" y="1459972"/>
                  <a:pt x="5200664" y="1365288"/>
                  <a:pt x="4883617" y="1427429"/>
                </a:cubicBezTo>
                <a:cubicBezTo>
                  <a:pt x="4566570" y="1489570"/>
                  <a:pt x="4520493" y="1387691"/>
                  <a:pt x="4403163" y="1427429"/>
                </a:cubicBezTo>
                <a:cubicBezTo>
                  <a:pt x="4285833" y="1467167"/>
                  <a:pt x="4021389" y="1411617"/>
                  <a:pt x="3725895" y="1427429"/>
                </a:cubicBezTo>
                <a:cubicBezTo>
                  <a:pt x="3430401" y="1443241"/>
                  <a:pt x="3559674" y="1406251"/>
                  <a:pt x="3442253" y="1427429"/>
                </a:cubicBezTo>
                <a:cubicBezTo>
                  <a:pt x="3324832" y="1448607"/>
                  <a:pt x="3204552" y="1408891"/>
                  <a:pt x="3060204" y="1427429"/>
                </a:cubicBezTo>
                <a:cubicBezTo>
                  <a:pt x="2915856" y="1445967"/>
                  <a:pt x="2713838" y="1388681"/>
                  <a:pt x="2481343" y="1427429"/>
                </a:cubicBezTo>
                <a:cubicBezTo>
                  <a:pt x="2248848" y="1466177"/>
                  <a:pt x="2143348" y="1426680"/>
                  <a:pt x="2000888" y="1427429"/>
                </a:cubicBezTo>
                <a:cubicBezTo>
                  <a:pt x="1858429" y="1428178"/>
                  <a:pt x="1522924" y="1392561"/>
                  <a:pt x="1323620" y="1427429"/>
                </a:cubicBezTo>
                <a:cubicBezTo>
                  <a:pt x="1124316" y="1462297"/>
                  <a:pt x="838106" y="1410576"/>
                  <a:pt x="646352" y="1427429"/>
                </a:cubicBezTo>
                <a:cubicBezTo>
                  <a:pt x="454598" y="1444282"/>
                  <a:pt x="320983" y="1392599"/>
                  <a:pt x="142743" y="1427429"/>
                </a:cubicBezTo>
                <a:cubicBezTo>
                  <a:pt x="76767" y="1409030"/>
                  <a:pt x="-9118" y="1355477"/>
                  <a:pt x="0" y="1284686"/>
                </a:cubicBezTo>
                <a:cubicBezTo>
                  <a:pt x="-32573" y="1017544"/>
                  <a:pt x="3507" y="923776"/>
                  <a:pt x="0" y="736553"/>
                </a:cubicBezTo>
                <a:cubicBezTo>
                  <a:pt x="-3507" y="549330"/>
                  <a:pt x="67528" y="304045"/>
                  <a:pt x="0" y="142743"/>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596351565">
                  <a:custGeom>
                    <a:avLst/>
                    <a:gdLst>
                      <a:gd name="connsiteX0" fmla="*/ 0 w 10126129"/>
                      <a:gd name="connsiteY0" fmla="*/ 142743 h 1427429"/>
                      <a:gd name="connsiteX1" fmla="*/ 142743 w 10126129"/>
                      <a:gd name="connsiteY1" fmla="*/ 0 h 1427429"/>
                      <a:gd name="connsiteX2" fmla="*/ 9983386 w 10126129"/>
                      <a:gd name="connsiteY2" fmla="*/ 0 h 1427429"/>
                      <a:gd name="connsiteX3" fmla="*/ 10126129 w 10126129"/>
                      <a:gd name="connsiteY3" fmla="*/ 142743 h 1427429"/>
                      <a:gd name="connsiteX4" fmla="*/ 10126129 w 10126129"/>
                      <a:gd name="connsiteY4" fmla="*/ 1284686 h 1427429"/>
                      <a:gd name="connsiteX5" fmla="*/ 9983386 w 10126129"/>
                      <a:gd name="connsiteY5" fmla="*/ 1427429 h 1427429"/>
                      <a:gd name="connsiteX6" fmla="*/ 142743 w 10126129"/>
                      <a:gd name="connsiteY6" fmla="*/ 1427429 h 1427429"/>
                      <a:gd name="connsiteX7" fmla="*/ 0 w 10126129"/>
                      <a:gd name="connsiteY7" fmla="*/ 1284686 h 1427429"/>
                      <a:gd name="connsiteX8" fmla="*/ 0 w 10126129"/>
                      <a:gd name="connsiteY8" fmla="*/ 142743 h 142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26129" h="1427429">
                        <a:moveTo>
                          <a:pt x="0" y="142743"/>
                        </a:moveTo>
                        <a:cubicBezTo>
                          <a:pt x="0" y="63908"/>
                          <a:pt x="63908" y="0"/>
                          <a:pt x="142743" y="0"/>
                        </a:cubicBezTo>
                        <a:lnTo>
                          <a:pt x="9983386" y="0"/>
                        </a:lnTo>
                        <a:cubicBezTo>
                          <a:pt x="10062221" y="0"/>
                          <a:pt x="10126129" y="63908"/>
                          <a:pt x="10126129" y="142743"/>
                        </a:cubicBezTo>
                        <a:lnTo>
                          <a:pt x="10126129" y="1284686"/>
                        </a:lnTo>
                        <a:cubicBezTo>
                          <a:pt x="10126129" y="1363521"/>
                          <a:pt x="10062221" y="1427429"/>
                          <a:pt x="9983386" y="1427429"/>
                        </a:cubicBezTo>
                        <a:lnTo>
                          <a:pt x="142743" y="1427429"/>
                        </a:lnTo>
                        <a:cubicBezTo>
                          <a:pt x="63908" y="1427429"/>
                          <a:pt x="0" y="1363521"/>
                          <a:pt x="0" y="1284686"/>
                        </a:cubicBezTo>
                        <a:lnTo>
                          <a:pt x="0" y="142743"/>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248" tIns="133248" rIns="133248" bIns="13324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‘Positive Action is when an employer takes steps to help or encourage certain groups of people with different needs or who are </a:t>
            </a:r>
            <a:r>
              <a:rPr lang="en-GB" sz="2400" b="1" i="1" kern="1200" dirty="0">
                <a:solidFill>
                  <a:schemeClr val="tx1"/>
                </a:solidFill>
              </a:rPr>
              <a:t>under represented or disadvantaged</a:t>
            </a:r>
            <a:r>
              <a:rPr lang="en-GB" sz="2400" kern="1200" dirty="0">
                <a:solidFill>
                  <a:schemeClr val="tx1"/>
                </a:solidFill>
              </a:rPr>
              <a:t> in some way access work or training’ (CAB)</a:t>
            </a:r>
          </a:p>
        </p:txBody>
      </p:sp>
      <p:sp>
        <p:nvSpPr>
          <p:cNvPr id="4" name="Freeform: Shape 3">
            <a:extLst>
              <a:ext uri="{FF2B5EF4-FFF2-40B4-BE49-F238E27FC236}">
                <a16:creationId xmlns:a16="http://schemas.microsoft.com/office/drawing/2014/main" id="{499BE0F5-1BCC-427A-B009-304D88DD7E0C}"/>
              </a:ext>
            </a:extLst>
          </p:cNvPr>
          <p:cNvSpPr/>
          <p:nvPr/>
        </p:nvSpPr>
        <p:spPr>
          <a:xfrm>
            <a:off x="5927226" y="3706781"/>
            <a:ext cx="642343" cy="536921"/>
          </a:xfrm>
          <a:custGeom>
            <a:avLst/>
            <a:gdLst>
              <a:gd name="connsiteX0" fmla="*/ 513873 w 642343"/>
              <a:gd name="connsiteY0" fmla="*/ 0 h 536921"/>
              <a:gd name="connsiteX1" fmla="*/ 513873 w 642343"/>
              <a:gd name="connsiteY1" fmla="*/ 268460 h 536921"/>
              <a:gd name="connsiteX2" fmla="*/ 642343 w 642343"/>
              <a:gd name="connsiteY2" fmla="*/ 268460 h 536921"/>
              <a:gd name="connsiteX3" fmla="*/ 321170 w 642343"/>
              <a:gd name="connsiteY3" fmla="*/ 536921 h 536921"/>
              <a:gd name="connsiteX4" fmla="*/ 0 w 642343"/>
              <a:gd name="connsiteY4" fmla="*/ 268460 h 536921"/>
              <a:gd name="connsiteX5" fmla="*/ 128469 w 642343"/>
              <a:gd name="connsiteY5" fmla="*/ 268460 h 536921"/>
              <a:gd name="connsiteX6" fmla="*/ 128469 w 642343"/>
              <a:gd name="connsiteY6" fmla="*/ 0 h 536921"/>
              <a:gd name="connsiteX7" fmla="*/ 513873 w 642343"/>
              <a:gd name="connsiteY7" fmla="*/ 0 h 536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343" h="536921" fill="none" extrusionOk="0">
                <a:moveTo>
                  <a:pt x="513873" y="0"/>
                </a:moveTo>
                <a:cubicBezTo>
                  <a:pt x="529626" y="59922"/>
                  <a:pt x="486471" y="176108"/>
                  <a:pt x="513873" y="268460"/>
                </a:cubicBezTo>
                <a:cubicBezTo>
                  <a:pt x="562025" y="257740"/>
                  <a:pt x="608826" y="272393"/>
                  <a:pt x="642343" y="268460"/>
                </a:cubicBezTo>
                <a:cubicBezTo>
                  <a:pt x="578889" y="374096"/>
                  <a:pt x="430799" y="395959"/>
                  <a:pt x="321170" y="536921"/>
                </a:cubicBezTo>
                <a:cubicBezTo>
                  <a:pt x="169506" y="437415"/>
                  <a:pt x="135353" y="327373"/>
                  <a:pt x="0" y="268460"/>
                </a:cubicBezTo>
                <a:cubicBezTo>
                  <a:pt x="63650" y="264609"/>
                  <a:pt x="89143" y="275462"/>
                  <a:pt x="128469" y="268460"/>
                </a:cubicBezTo>
                <a:cubicBezTo>
                  <a:pt x="99212" y="135431"/>
                  <a:pt x="131004" y="112885"/>
                  <a:pt x="128469" y="0"/>
                </a:cubicBezTo>
                <a:cubicBezTo>
                  <a:pt x="223558" y="-18895"/>
                  <a:pt x="426803" y="10803"/>
                  <a:pt x="513873" y="0"/>
                </a:cubicBezTo>
                <a:close/>
              </a:path>
              <a:path w="642343" h="536921" stroke="0" extrusionOk="0">
                <a:moveTo>
                  <a:pt x="513873" y="0"/>
                </a:moveTo>
                <a:cubicBezTo>
                  <a:pt x="531530" y="87118"/>
                  <a:pt x="494328" y="174743"/>
                  <a:pt x="513873" y="268460"/>
                </a:cubicBezTo>
                <a:cubicBezTo>
                  <a:pt x="563002" y="267817"/>
                  <a:pt x="599473" y="276459"/>
                  <a:pt x="642343" y="268460"/>
                </a:cubicBezTo>
                <a:cubicBezTo>
                  <a:pt x="592961" y="363763"/>
                  <a:pt x="449721" y="385805"/>
                  <a:pt x="321170" y="536921"/>
                </a:cubicBezTo>
                <a:cubicBezTo>
                  <a:pt x="226687" y="517076"/>
                  <a:pt x="174269" y="368788"/>
                  <a:pt x="0" y="268460"/>
                </a:cubicBezTo>
                <a:cubicBezTo>
                  <a:pt x="57821" y="256411"/>
                  <a:pt x="81447" y="279628"/>
                  <a:pt x="128469" y="268460"/>
                </a:cubicBezTo>
                <a:cubicBezTo>
                  <a:pt x="126842" y="178412"/>
                  <a:pt x="134647" y="99653"/>
                  <a:pt x="128469" y="0"/>
                </a:cubicBezTo>
                <a:cubicBezTo>
                  <a:pt x="257344" y="-19120"/>
                  <a:pt x="376429" y="391"/>
                  <a:pt x="513873" y="0"/>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3220607281">
                  <a:custGeom>
                    <a:avLst/>
                    <a:gdLst>
                      <a:gd name="connsiteX0" fmla="*/ 0 w 536921"/>
                      <a:gd name="connsiteY0" fmla="*/ 128469 h 642343"/>
                      <a:gd name="connsiteX1" fmla="*/ 268461 w 536921"/>
                      <a:gd name="connsiteY1" fmla="*/ 128469 h 642343"/>
                      <a:gd name="connsiteX2" fmla="*/ 268461 w 536921"/>
                      <a:gd name="connsiteY2" fmla="*/ 0 h 642343"/>
                      <a:gd name="connsiteX3" fmla="*/ 536921 w 536921"/>
                      <a:gd name="connsiteY3" fmla="*/ 321172 h 642343"/>
                      <a:gd name="connsiteX4" fmla="*/ 268461 w 536921"/>
                      <a:gd name="connsiteY4" fmla="*/ 642343 h 642343"/>
                      <a:gd name="connsiteX5" fmla="*/ 268461 w 536921"/>
                      <a:gd name="connsiteY5" fmla="*/ 513874 h 642343"/>
                      <a:gd name="connsiteX6" fmla="*/ 0 w 536921"/>
                      <a:gd name="connsiteY6" fmla="*/ 513874 h 642343"/>
                      <a:gd name="connsiteX7" fmla="*/ 0 w 536921"/>
                      <a:gd name="connsiteY7" fmla="*/ 128469 h 64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921" h="642343">
                        <a:moveTo>
                          <a:pt x="429536" y="0"/>
                        </a:moveTo>
                        <a:lnTo>
                          <a:pt x="429536" y="321172"/>
                        </a:lnTo>
                        <a:lnTo>
                          <a:pt x="536921" y="321172"/>
                        </a:lnTo>
                        <a:lnTo>
                          <a:pt x="268460" y="642343"/>
                        </a:lnTo>
                        <a:lnTo>
                          <a:pt x="0" y="321172"/>
                        </a:lnTo>
                        <a:lnTo>
                          <a:pt x="107385" y="321172"/>
                        </a:lnTo>
                        <a:lnTo>
                          <a:pt x="107385" y="0"/>
                        </a:lnTo>
                        <a:lnTo>
                          <a:pt x="429536" y="0"/>
                        </a:lnTo>
                        <a:close/>
                      </a:path>
                    </a:pathLst>
                  </a:cu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28469" tIns="0" rIns="128469" bIns="161076" numCol="1" spcCol="1270" anchor="ctr" anchorCtr="0">
            <a:noAutofit/>
          </a:bodyPr>
          <a:lstStyle/>
          <a:p>
            <a:pPr marL="0" lvl="0" indent="0" algn="ctr" defTabSz="1155700">
              <a:lnSpc>
                <a:spcPct val="90000"/>
              </a:lnSpc>
              <a:spcBef>
                <a:spcPct val="0"/>
              </a:spcBef>
              <a:spcAft>
                <a:spcPct val="35000"/>
              </a:spcAft>
              <a:buNone/>
            </a:pPr>
            <a:endParaRPr lang="en-GB" sz="2600" kern="1200"/>
          </a:p>
        </p:txBody>
      </p:sp>
      <p:sp>
        <p:nvSpPr>
          <p:cNvPr id="15" name="Freeform: Shape 14">
            <a:extLst>
              <a:ext uri="{FF2B5EF4-FFF2-40B4-BE49-F238E27FC236}">
                <a16:creationId xmlns:a16="http://schemas.microsoft.com/office/drawing/2014/main" id="{4984E623-2F39-4A4C-AF57-CC2088FE4F1B}"/>
              </a:ext>
            </a:extLst>
          </p:cNvPr>
          <p:cNvSpPr/>
          <p:nvPr/>
        </p:nvSpPr>
        <p:spPr>
          <a:xfrm>
            <a:off x="2793989" y="4315255"/>
            <a:ext cx="6908817" cy="1427429"/>
          </a:xfrm>
          <a:custGeom>
            <a:avLst/>
            <a:gdLst>
              <a:gd name="connsiteX0" fmla="*/ 0 w 6908817"/>
              <a:gd name="connsiteY0" fmla="*/ 142743 h 1427429"/>
              <a:gd name="connsiteX1" fmla="*/ 142743 w 6908817"/>
              <a:gd name="connsiteY1" fmla="*/ 0 h 1427429"/>
              <a:gd name="connsiteX2" fmla="*/ 628454 w 6908817"/>
              <a:gd name="connsiteY2" fmla="*/ 0 h 1427429"/>
              <a:gd name="connsiteX3" fmla="*/ 1246632 w 6908817"/>
              <a:gd name="connsiteY3" fmla="*/ 0 h 1427429"/>
              <a:gd name="connsiteX4" fmla="*/ 1666109 w 6908817"/>
              <a:gd name="connsiteY4" fmla="*/ 0 h 1427429"/>
              <a:gd name="connsiteX5" fmla="*/ 2350520 w 6908817"/>
              <a:gd name="connsiteY5" fmla="*/ 0 h 1427429"/>
              <a:gd name="connsiteX6" fmla="*/ 2769998 w 6908817"/>
              <a:gd name="connsiteY6" fmla="*/ 0 h 1427429"/>
              <a:gd name="connsiteX7" fmla="*/ 3454408 w 6908817"/>
              <a:gd name="connsiteY7" fmla="*/ 0 h 1427429"/>
              <a:gd name="connsiteX8" fmla="*/ 3807653 w 6908817"/>
              <a:gd name="connsiteY8" fmla="*/ 0 h 1427429"/>
              <a:gd name="connsiteX9" fmla="*/ 4425830 w 6908817"/>
              <a:gd name="connsiteY9" fmla="*/ 0 h 1427429"/>
              <a:gd name="connsiteX10" fmla="*/ 4779075 w 6908817"/>
              <a:gd name="connsiteY10" fmla="*/ 0 h 1427429"/>
              <a:gd name="connsiteX11" fmla="*/ 5331019 w 6908817"/>
              <a:gd name="connsiteY11" fmla="*/ 0 h 1427429"/>
              <a:gd name="connsiteX12" fmla="*/ 5816730 w 6908817"/>
              <a:gd name="connsiteY12" fmla="*/ 0 h 1427429"/>
              <a:gd name="connsiteX13" fmla="*/ 6766074 w 6908817"/>
              <a:gd name="connsiteY13" fmla="*/ 0 h 1427429"/>
              <a:gd name="connsiteX14" fmla="*/ 6908817 w 6908817"/>
              <a:gd name="connsiteY14" fmla="*/ 142743 h 1427429"/>
              <a:gd name="connsiteX15" fmla="*/ 6908817 w 6908817"/>
              <a:gd name="connsiteY15" fmla="*/ 725134 h 1427429"/>
              <a:gd name="connsiteX16" fmla="*/ 6908817 w 6908817"/>
              <a:gd name="connsiteY16" fmla="*/ 1284686 h 1427429"/>
              <a:gd name="connsiteX17" fmla="*/ 6766074 w 6908817"/>
              <a:gd name="connsiteY17" fmla="*/ 1427429 h 1427429"/>
              <a:gd name="connsiteX18" fmla="*/ 6147896 w 6908817"/>
              <a:gd name="connsiteY18" fmla="*/ 1427429 h 1427429"/>
              <a:gd name="connsiteX19" fmla="*/ 5794652 w 6908817"/>
              <a:gd name="connsiteY19" fmla="*/ 1427429 h 1427429"/>
              <a:gd name="connsiteX20" fmla="*/ 5242708 w 6908817"/>
              <a:gd name="connsiteY20" fmla="*/ 1427429 h 1427429"/>
              <a:gd name="connsiteX21" fmla="*/ 4690764 w 6908817"/>
              <a:gd name="connsiteY21" fmla="*/ 1427429 h 1427429"/>
              <a:gd name="connsiteX22" fmla="*/ 4271286 w 6908817"/>
              <a:gd name="connsiteY22" fmla="*/ 1427429 h 1427429"/>
              <a:gd name="connsiteX23" fmla="*/ 3653108 w 6908817"/>
              <a:gd name="connsiteY23" fmla="*/ 1427429 h 1427429"/>
              <a:gd name="connsiteX24" fmla="*/ 3167397 w 6908817"/>
              <a:gd name="connsiteY24" fmla="*/ 1427429 h 1427429"/>
              <a:gd name="connsiteX25" fmla="*/ 2482987 w 6908817"/>
              <a:gd name="connsiteY25" fmla="*/ 1427429 h 1427429"/>
              <a:gd name="connsiteX26" fmla="*/ 1864809 w 6908817"/>
              <a:gd name="connsiteY26" fmla="*/ 1427429 h 1427429"/>
              <a:gd name="connsiteX27" fmla="*/ 1445331 w 6908817"/>
              <a:gd name="connsiteY27" fmla="*/ 1427429 h 1427429"/>
              <a:gd name="connsiteX28" fmla="*/ 1092087 w 6908817"/>
              <a:gd name="connsiteY28" fmla="*/ 1427429 h 1427429"/>
              <a:gd name="connsiteX29" fmla="*/ 142743 w 6908817"/>
              <a:gd name="connsiteY29" fmla="*/ 1427429 h 1427429"/>
              <a:gd name="connsiteX30" fmla="*/ 0 w 6908817"/>
              <a:gd name="connsiteY30" fmla="*/ 1284686 h 1427429"/>
              <a:gd name="connsiteX31" fmla="*/ 0 w 6908817"/>
              <a:gd name="connsiteY31" fmla="*/ 713715 h 1427429"/>
              <a:gd name="connsiteX32" fmla="*/ 0 w 6908817"/>
              <a:gd name="connsiteY32" fmla="*/ 142743 h 142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908817" h="1427429" fill="none" extrusionOk="0">
                <a:moveTo>
                  <a:pt x="0" y="142743"/>
                </a:moveTo>
                <a:cubicBezTo>
                  <a:pt x="-6322" y="81281"/>
                  <a:pt x="52355" y="-693"/>
                  <a:pt x="142743" y="0"/>
                </a:cubicBezTo>
                <a:cubicBezTo>
                  <a:pt x="365951" y="-19277"/>
                  <a:pt x="448259" y="49757"/>
                  <a:pt x="628454" y="0"/>
                </a:cubicBezTo>
                <a:cubicBezTo>
                  <a:pt x="808649" y="-49757"/>
                  <a:pt x="1000550" y="28612"/>
                  <a:pt x="1246632" y="0"/>
                </a:cubicBezTo>
                <a:cubicBezTo>
                  <a:pt x="1492714" y="-28612"/>
                  <a:pt x="1511826" y="31552"/>
                  <a:pt x="1666109" y="0"/>
                </a:cubicBezTo>
                <a:cubicBezTo>
                  <a:pt x="1820392" y="-31552"/>
                  <a:pt x="2008508" y="60894"/>
                  <a:pt x="2350520" y="0"/>
                </a:cubicBezTo>
                <a:cubicBezTo>
                  <a:pt x="2692532" y="-60894"/>
                  <a:pt x="2565555" y="33035"/>
                  <a:pt x="2769998" y="0"/>
                </a:cubicBezTo>
                <a:cubicBezTo>
                  <a:pt x="2974441" y="-33035"/>
                  <a:pt x="3206602" y="39325"/>
                  <a:pt x="3454408" y="0"/>
                </a:cubicBezTo>
                <a:cubicBezTo>
                  <a:pt x="3702214" y="-39325"/>
                  <a:pt x="3717607" y="8302"/>
                  <a:pt x="3807653" y="0"/>
                </a:cubicBezTo>
                <a:cubicBezTo>
                  <a:pt x="3897699" y="-8302"/>
                  <a:pt x="4223642" y="59206"/>
                  <a:pt x="4425830" y="0"/>
                </a:cubicBezTo>
                <a:cubicBezTo>
                  <a:pt x="4628018" y="-59206"/>
                  <a:pt x="4614888" y="32902"/>
                  <a:pt x="4779075" y="0"/>
                </a:cubicBezTo>
                <a:cubicBezTo>
                  <a:pt x="4943263" y="-32902"/>
                  <a:pt x="5170979" y="47782"/>
                  <a:pt x="5331019" y="0"/>
                </a:cubicBezTo>
                <a:cubicBezTo>
                  <a:pt x="5491059" y="-47782"/>
                  <a:pt x="5617296" y="2686"/>
                  <a:pt x="5816730" y="0"/>
                </a:cubicBezTo>
                <a:cubicBezTo>
                  <a:pt x="6016164" y="-2686"/>
                  <a:pt x="6494706" y="53304"/>
                  <a:pt x="6766074" y="0"/>
                </a:cubicBezTo>
                <a:cubicBezTo>
                  <a:pt x="6846603" y="979"/>
                  <a:pt x="6924849" y="50008"/>
                  <a:pt x="6908817" y="142743"/>
                </a:cubicBezTo>
                <a:cubicBezTo>
                  <a:pt x="6910181" y="429104"/>
                  <a:pt x="6907717" y="541570"/>
                  <a:pt x="6908817" y="725134"/>
                </a:cubicBezTo>
                <a:cubicBezTo>
                  <a:pt x="6909917" y="908698"/>
                  <a:pt x="6887926" y="1111733"/>
                  <a:pt x="6908817" y="1284686"/>
                </a:cubicBezTo>
                <a:cubicBezTo>
                  <a:pt x="6898810" y="1383246"/>
                  <a:pt x="6861741" y="1438068"/>
                  <a:pt x="6766074" y="1427429"/>
                </a:cubicBezTo>
                <a:cubicBezTo>
                  <a:pt x="6491722" y="1446596"/>
                  <a:pt x="6374517" y="1381725"/>
                  <a:pt x="6147896" y="1427429"/>
                </a:cubicBezTo>
                <a:cubicBezTo>
                  <a:pt x="5921275" y="1473133"/>
                  <a:pt x="5948296" y="1416390"/>
                  <a:pt x="5794652" y="1427429"/>
                </a:cubicBezTo>
                <a:cubicBezTo>
                  <a:pt x="5641008" y="1438468"/>
                  <a:pt x="5424493" y="1414837"/>
                  <a:pt x="5242708" y="1427429"/>
                </a:cubicBezTo>
                <a:cubicBezTo>
                  <a:pt x="5060923" y="1440021"/>
                  <a:pt x="4826970" y="1368437"/>
                  <a:pt x="4690764" y="1427429"/>
                </a:cubicBezTo>
                <a:cubicBezTo>
                  <a:pt x="4554558" y="1486421"/>
                  <a:pt x="4428894" y="1404603"/>
                  <a:pt x="4271286" y="1427429"/>
                </a:cubicBezTo>
                <a:cubicBezTo>
                  <a:pt x="4113678" y="1450255"/>
                  <a:pt x="3865105" y="1388573"/>
                  <a:pt x="3653108" y="1427429"/>
                </a:cubicBezTo>
                <a:cubicBezTo>
                  <a:pt x="3441111" y="1466285"/>
                  <a:pt x="3407622" y="1421052"/>
                  <a:pt x="3167397" y="1427429"/>
                </a:cubicBezTo>
                <a:cubicBezTo>
                  <a:pt x="2927172" y="1433806"/>
                  <a:pt x="2754556" y="1404183"/>
                  <a:pt x="2482987" y="1427429"/>
                </a:cubicBezTo>
                <a:cubicBezTo>
                  <a:pt x="2211418" y="1450675"/>
                  <a:pt x="2057824" y="1426814"/>
                  <a:pt x="1864809" y="1427429"/>
                </a:cubicBezTo>
                <a:cubicBezTo>
                  <a:pt x="1671794" y="1428044"/>
                  <a:pt x="1583877" y="1406212"/>
                  <a:pt x="1445331" y="1427429"/>
                </a:cubicBezTo>
                <a:cubicBezTo>
                  <a:pt x="1306785" y="1448646"/>
                  <a:pt x="1205019" y="1419176"/>
                  <a:pt x="1092087" y="1427429"/>
                </a:cubicBezTo>
                <a:cubicBezTo>
                  <a:pt x="979155" y="1435682"/>
                  <a:pt x="512511" y="1396106"/>
                  <a:pt x="142743" y="1427429"/>
                </a:cubicBezTo>
                <a:cubicBezTo>
                  <a:pt x="86510" y="1424970"/>
                  <a:pt x="13507" y="1376784"/>
                  <a:pt x="0" y="1284686"/>
                </a:cubicBezTo>
                <a:cubicBezTo>
                  <a:pt x="-20023" y="1135399"/>
                  <a:pt x="34381" y="908544"/>
                  <a:pt x="0" y="713715"/>
                </a:cubicBezTo>
                <a:cubicBezTo>
                  <a:pt x="-34381" y="518886"/>
                  <a:pt x="38422" y="286348"/>
                  <a:pt x="0" y="142743"/>
                </a:cubicBezTo>
                <a:close/>
              </a:path>
              <a:path w="6908817" h="1427429" stroke="0" extrusionOk="0">
                <a:moveTo>
                  <a:pt x="0" y="142743"/>
                </a:moveTo>
                <a:cubicBezTo>
                  <a:pt x="7277" y="71878"/>
                  <a:pt x="53229" y="12172"/>
                  <a:pt x="142743" y="0"/>
                </a:cubicBezTo>
                <a:cubicBezTo>
                  <a:pt x="378707" y="-48981"/>
                  <a:pt x="413403" y="6557"/>
                  <a:pt x="628454" y="0"/>
                </a:cubicBezTo>
                <a:cubicBezTo>
                  <a:pt x="843505" y="-6557"/>
                  <a:pt x="950684" y="11102"/>
                  <a:pt x="1246632" y="0"/>
                </a:cubicBezTo>
                <a:cubicBezTo>
                  <a:pt x="1542580" y="-11102"/>
                  <a:pt x="1550062" y="4161"/>
                  <a:pt x="1666109" y="0"/>
                </a:cubicBezTo>
                <a:cubicBezTo>
                  <a:pt x="1782156" y="-4161"/>
                  <a:pt x="2071155" y="10793"/>
                  <a:pt x="2284287" y="0"/>
                </a:cubicBezTo>
                <a:cubicBezTo>
                  <a:pt x="2497419" y="-10793"/>
                  <a:pt x="2573170" y="62516"/>
                  <a:pt x="2836231" y="0"/>
                </a:cubicBezTo>
                <a:cubicBezTo>
                  <a:pt x="3099292" y="-62516"/>
                  <a:pt x="3108374" y="13294"/>
                  <a:pt x="3189475" y="0"/>
                </a:cubicBezTo>
                <a:cubicBezTo>
                  <a:pt x="3270576" y="-13294"/>
                  <a:pt x="3415667" y="16748"/>
                  <a:pt x="3608953" y="0"/>
                </a:cubicBezTo>
                <a:cubicBezTo>
                  <a:pt x="3802239" y="-16748"/>
                  <a:pt x="3884715" y="48038"/>
                  <a:pt x="4094664" y="0"/>
                </a:cubicBezTo>
                <a:cubicBezTo>
                  <a:pt x="4304613" y="-48038"/>
                  <a:pt x="4475098" y="15979"/>
                  <a:pt x="4646608" y="0"/>
                </a:cubicBezTo>
                <a:cubicBezTo>
                  <a:pt x="4818118" y="-15979"/>
                  <a:pt x="4895491" y="25139"/>
                  <a:pt x="4999852" y="0"/>
                </a:cubicBezTo>
                <a:cubicBezTo>
                  <a:pt x="5104213" y="-25139"/>
                  <a:pt x="5235057" y="7193"/>
                  <a:pt x="5353097" y="0"/>
                </a:cubicBezTo>
                <a:cubicBezTo>
                  <a:pt x="5471137" y="-7193"/>
                  <a:pt x="5763743" y="19607"/>
                  <a:pt x="5905041" y="0"/>
                </a:cubicBezTo>
                <a:cubicBezTo>
                  <a:pt x="6046339" y="-19607"/>
                  <a:pt x="6475111" y="88042"/>
                  <a:pt x="6766074" y="0"/>
                </a:cubicBezTo>
                <a:cubicBezTo>
                  <a:pt x="6859808" y="-15552"/>
                  <a:pt x="6899265" y="64557"/>
                  <a:pt x="6908817" y="142743"/>
                </a:cubicBezTo>
                <a:cubicBezTo>
                  <a:pt x="6971635" y="255065"/>
                  <a:pt x="6873539" y="549771"/>
                  <a:pt x="6908817" y="702295"/>
                </a:cubicBezTo>
                <a:cubicBezTo>
                  <a:pt x="6944095" y="854819"/>
                  <a:pt x="6842240" y="1026506"/>
                  <a:pt x="6908817" y="1284686"/>
                </a:cubicBezTo>
                <a:cubicBezTo>
                  <a:pt x="6894832" y="1365660"/>
                  <a:pt x="6850450" y="1416135"/>
                  <a:pt x="6766074" y="1427429"/>
                </a:cubicBezTo>
                <a:cubicBezTo>
                  <a:pt x="6523797" y="1440285"/>
                  <a:pt x="6341387" y="1388903"/>
                  <a:pt x="6214130" y="1427429"/>
                </a:cubicBezTo>
                <a:cubicBezTo>
                  <a:pt x="6086873" y="1465955"/>
                  <a:pt x="5924360" y="1380795"/>
                  <a:pt x="5794652" y="1427429"/>
                </a:cubicBezTo>
                <a:cubicBezTo>
                  <a:pt x="5664944" y="1474063"/>
                  <a:pt x="5301818" y="1374823"/>
                  <a:pt x="5110241" y="1427429"/>
                </a:cubicBezTo>
                <a:cubicBezTo>
                  <a:pt x="4918664" y="1480035"/>
                  <a:pt x="4847868" y="1389519"/>
                  <a:pt x="4756997" y="1427429"/>
                </a:cubicBezTo>
                <a:cubicBezTo>
                  <a:pt x="4666126" y="1465339"/>
                  <a:pt x="4317358" y="1395967"/>
                  <a:pt x="4205053" y="1427429"/>
                </a:cubicBezTo>
                <a:cubicBezTo>
                  <a:pt x="4092748" y="1458891"/>
                  <a:pt x="3802154" y="1391798"/>
                  <a:pt x="3586875" y="1427429"/>
                </a:cubicBezTo>
                <a:cubicBezTo>
                  <a:pt x="3371596" y="1463060"/>
                  <a:pt x="3392254" y="1404444"/>
                  <a:pt x="3233631" y="1427429"/>
                </a:cubicBezTo>
                <a:cubicBezTo>
                  <a:pt x="3075008" y="1450414"/>
                  <a:pt x="2937757" y="1393814"/>
                  <a:pt x="2814153" y="1427429"/>
                </a:cubicBezTo>
                <a:cubicBezTo>
                  <a:pt x="2690549" y="1461044"/>
                  <a:pt x="2440986" y="1366964"/>
                  <a:pt x="2195976" y="1427429"/>
                </a:cubicBezTo>
                <a:cubicBezTo>
                  <a:pt x="1950966" y="1487894"/>
                  <a:pt x="1665054" y="1403167"/>
                  <a:pt x="1511565" y="1427429"/>
                </a:cubicBezTo>
                <a:cubicBezTo>
                  <a:pt x="1358076" y="1451691"/>
                  <a:pt x="1071826" y="1393611"/>
                  <a:pt x="827154" y="1427429"/>
                </a:cubicBezTo>
                <a:cubicBezTo>
                  <a:pt x="582482" y="1461247"/>
                  <a:pt x="447853" y="1416347"/>
                  <a:pt x="142743" y="1427429"/>
                </a:cubicBezTo>
                <a:cubicBezTo>
                  <a:pt x="80756" y="1441934"/>
                  <a:pt x="-7837" y="1368549"/>
                  <a:pt x="0" y="1284686"/>
                </a:cubicBezTo>
                <a:cubicBezTo>
                  <a:pt x="-43181" y="1165585"/>
                  <a:pt x="3078" y="931940"/>
                  <a:pt x="0" y="747973"/>
                </a:cubicBezTo>
                <a:cubicBezTo>
                  <a:pt x="-3078" y="564006"/>
                  <a:pt x="47179" y="347924"/>
                  <a:pt x="0" y="142743"/>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555261267">
                  <a:custGeom>
                    <a:avLst/>
                    <a:gdLst>
                      <a:gd name="connsiteX0" fmla="*/ 0 w 6908817"/>
                      <a:gd name="connsiteY0" fmla="*/ 142743 h 1427429"/>
                      <a:gd name="connsiteX1" fmla="*/ 142743 w 6908817"/>
                      <a:gd name="connsiteY1" fmla="*/ 0 h 1427429"/>
                      <a:gd name="connsiteX2" fmla="*/ 6766074 w 6908817"/>
                      <a:gd name="connsiteY2" fmla="*/ 0 h 1427429"/>
                      <a:gd name="connsiteX3" fmla="*/ 6908817 w 6908817"/>
                      <a:gd name="connsiteY3" fmla="*/ 142743 h 1427429"/>
                      <a:gd name="connsiteX4" fmla="*/ 6908817 w 6908817"/>
                      <a:gd name="connsiteY4" fmla="*/ 1284686 h 1427429"/>
                      <a:gd name="connsiteX5" fmla="*/ 6766074 w 6908817"/>
                      <a:gd name="connsiteY5" fmla="*/ 1427429 h 1427429"/>
                      <a:gd name="connsiteX6" fmla="*/ 142743 w 6908817"/>
                      <a:gd name="connsiteY6" fmla="*/ 1427429 h 1427429"/>
                      <a:gd name="connsiteX7" fmla="*/ 0 w 6908817"/>
                      <a:gd name="connsiteY7" fmla="*/ 1284686 h 1427429"/>
                      <a:gd name="connsiteX8" fmla="*/ 0 w 6908817"/>
                      <a:gd name="connsiteY8" fmla="*/ 142743 h 142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8817" h="1427429">
                        <a:moveTo>
                          <a:pt x="0" y="142743"/>
                        </a:moveTo>
                        <a:cubicBezTo>
                          <a:pt x="0" y="63908"/>
                          <a:pt x="63908" y="0"/>
                          <a:pt x="142743" y="0"/>
                        </a:cubicBezTo>
                        <a:lnTo>
                          <a:pt x="6766074" y="0"/>
                        </a:lnTo>
                        <a:cubicBezTo>
                          <a:pt x="6844909" y="0"/>
                          <a:pt x="6908817" y="63908"/>
                          <a:pt x="6908817" y="142743"/>
                        </a:cubicBezTo>
                        <a:lnTo>
                          <a:pt x="6908817" y="1284686"/>
                        </a:lnTo>
                        <a:cubicBezTo>
                          <a:pt x="6908817" y="1363521"/>
                          <a:pt x="6844909" y="1427429"/>
                          <a:pt x="6766074" y="1427429"/>
                        </a:cubicBezTo>
                        <a:lnTo>
                          <a:pt x="142743" y="1427429"/>
                        </a:lnTo>
                        <a:cubicBezTo>
                          <a:pt x="63908" y="1427429"/>
                          <a:pt x="0" y="1363521"/>
                          <a:pt x="0" y="1284686"/>
                        </a:cubicBezTo>
                        <a:lnTo>
                          <a:pt x="0" y="142743"/>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248" tIns="133248" rIns="133248" bIns="13324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‘Positive action does not mean people will be employed or promoted simply because they share a particular characteristic’ (</a:t>
            </a:r>
            <a:r>
              <a:rPr lang="en-GB" sz="2400" kern="1200" dirty="0" err="1">
                <a:solidFill>
                  <a:schemeClr val="tx1"/>
                </a:solidFill>
              </a:rPr>
              <a:t>CofP</a:t>
            </a:r>
            <a:r>
              <a:rPr lang="en-GB" sz="2400" kern="1200" dirty="0">
                <a:solidFill>
                  <a:schemeClr val="tx1"/>
                </a:solidFill>
              </a:rPr>
              <a:t>) </a:t>
            </a:r>
          </a:p>
        </p:txBody>
      </p:sp>
      <p:grpSp>
        <p:nvGrpSpPr>
          <p:cNvPr id="2" name="Group 1">
            <a:extLst>
              <a:ext uri="{FF2B5EF4-FFF2-40B4-BE49-F238E27FC236}">
                <a16:creationId xmlns:a16="http://schemas.microsoft.com/office/drawing/2014/main" id="{3DC8D8DE-E989-AE47-283D-C5A67CCC64A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F13CE454-AC34-CD56-2CC6-E05AD3DB781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3295BA1D-1C4F-ADDD-3804-348AD9B99AB8}"/>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4DC9EB12-1073-C2B3-5EB7-DCB2EC66C6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31E94C10-679D-8A94-6EDD-EE114151D38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5280EB25-9558-0994-5AFB-31F2410EE54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4713999E-9F4A-CEAD-6CCB-B70B9CE0603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110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4" grpId="0" animBg="1"/>
      <p:bldP spid="1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396000" y="351945"/>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Legal Stuff …</a:t>
            </a:r>
          </a:p>
        </p:txBody>
      </p:sp>
      <p:sp>
        <p:nvSpPr>
          <p:cNvPr id="8" name="Freeform: Shape 7">
            <a:extLst>
              <a:ext uri="{FF2B5EF4-FFF2-40B4-BE49-F238E27FC236}">
                <a16:creationId xmlns:a16="http://schemas.microsoft.com/office/drawing/2014/main" id="{DB8B2DEE-4849-2A56-E26A-001719469F68}"/>
              </a:ext>
            </a:extLst>
          </p:cNvPr>
          <p:cNvSpPr/>
          <p:nvPr/>
        </p:nvSpPr>
        <p:spPr>
          <a:xfrm rot="16200000">
            <a:off x="206680" y="1551119"/>
            <a:ext cx="4242098" cy="3535082"/>
          </a:xfrm>
          <a:custGeom>
            <a:avLst/>
            <a:gdLst>
              <a:gd name="connsiteX0" fmla="*/ 4065342 w 4242098"/>
              <a:gd name="connsiteY0" fmla="*/ 0 h 3535082"/>
              <a:gd name="connsiteX1" fmla="*/ 4242096 w 4242098"/>
              <a:gd name="connsiteY1" fmla="*/ 176755 h 3535082"/>
              <a:gd name="connsiteX2" fmla="*/ 4242096 w 4242098"/>
              <a:gd name="connsiteY2" fmla="*/ 770648 h 3535082"/>
              <a:gd name="connsiteX3" fmla="*/ 4242096 w 4242098"/>
              <a:gd name="connsiteY3" fmla="*/ 1364542 h 3535082"/>
              <a:gd name="connsiteX4" fmla="*/ 4242096 w 4242098"/>
              <a:gd name="connsiteY4" fmla="*/ 1799356 h 3535082"/>
              <a:gd name="connsiteX5" fmla="*/ 4242096 w 4242098"/>
              <a:gd name="connsiteY5" fmla="*/ 2265987 h 3535082"/>
              <a:gd name="connsiteX6" fmla="*/ 4242096 w 4242098"/>
              <a:gd name="connsiteY6" fmla="*/ 2732617 h 3535082"/>
              <a:gd name="connsiteX7" fmla="*/ 4242096 w 4242098"/>
              <a:gd name="connsiteY7" fmla="*/ 3358326 h 3535082"/>
              <a:gd name="connsiteX8" fmla="*/ 4065342 w 4242098"/>
              <a:gd name="connsiteY8" fmla="*/ 3535081 h 3535082"/>
              <a:gd name="connsiteX9" fmla="*/ 3587601 w 4242098"/>
              <a:gd name="connsiteY9" fmla="*/ 3535081 h 3535082"/>
              <a:gd name="connsiteX10" fmla="*/ 3109861 w 4242098"/>
              <a:gd name="connsiteY10" fmla="*/ 3535081 h 3535082"/>
              <a:gd name="connsiteX11" fmla="*/ 2554348 w 4242098"/>
              <a:gd name="connsiteY11" fmla="*/ 3535081 h 3535082"/>
              <a:gd name="connsiteX12" fmla="*/ 2115493 w 4242098"/>
              <a:gd name="connsiteY12" fmla="*/ 3535081 h 3535082"/>
              <a:gd name="connsiteX13" fmla="*/ 1598867 w 4242098"/>
              <a:gd name="connsiteY13" fmla="*/ 3535081 h 3535082"/>
              <a:gd name="connsiteX14" fmla="*/ 1082240 w 4242098"/>
              <a:gd name="connsiteY14" fmla="*/ 3535081 h 3535082"/>
              <a:gd name="connsiteX15" fmla="*/ 176755 w 4242098"/>
              <a:gd name="connsiteY15" fmla="*/ 3535081 h 3535082"/>
              <a:gd name="connsiteX16" fmla="*/ 1 w 4242098"/>
              <a:gd name="connsiteY16" fmla="*/ 3358326 h 3535082"/>
              <a:gd name="connsiteX17" fmla="*/ 1 w 4242098"/>
              <a:gd name="connsiteY17" fmla="*/ 2764433 h 3535082"/>
              <a:gd name="connsiteX18" fmla="*/ 1 w 4242098"/>
              <a:gd name="connsiteY18" fmla="*/ 2202355 h 3535082"/>
              <a:gd name="connsiteX19" fmla="*/ 1 w 4242098"/>
              <a:gd name="connsiteY19" fmla="*/ 1608462 h 3535082"/>
              <a:gd name="connsiteX20" fmla="*/ 1 w 4242098"/>
              <a:gd name="connsiteY20" fmla="*/ 1046384 h 3535082"/>
              <a:gd name="connsiteX21" fmla="*/ 1 w 4242098"/>
              <a:gd name="connsiteY21" fmla="*/ 176755 h 3535082"/>
              <a:gd name="connsiteX22" fmla="*/ 176755 w 4242098"/>
              <a:gd name="connsiteY22" fmla="*/ 0 h 3535082"/>
              <a:gd name="connsiteX23" fmla="*/ 810039 w 4242098"/>
              <a:gd name="connsiteY23" fmla="*/ 0 h 3535082"/>
              <a:gd name="connsiteX24" fmla="*/ 1365552 w 4242098"/>
              <a:gd name="connsiteY24" fmla="*/ 0 h 3535082"/>
              <a:gd name="connsiteX25" fmla="*/ 1959950 w 4242098"/>
              <a:gd name="connsiteY25" fmla="*/ 0 h 3535082"/>
              <a:gd name="connsiteX26" fmla="*/ 2554348 w 4242098"/>
              <a:gd name="connsiteY26" fmla="*/ 0 h 3535082"/>
              <a:gd name="connsiteX27" fmla="*/ 3032089 w 4242098"/>
              <a:gd name="connsiteY27" fmla="*/ 0 h 3535082"/>
              <a:gd name="connsiteX28" fmla="*/ 3548715 w 4242098"/>
              <a:gd name="connsiteY28" fmla="*/ 0 h 3535082"/>
              <a:gd name="connsiteX29" fmla="*/ 4065342 w 4242098"/>
              <a:gd name="connsiteY29" fmla="*/ 0 h 353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42098" h="3535082" fill="none" extrusionOk="0">
                <a:moveTo>
                  <a:pt x="4065342" y="0"/>
                </a:moveTo>
                <a:cubicBezTo>
                  <a:pt x="4164783" y="-5194"/>
                  <a:pt x="4244354" y="75797"/>
                  <a:pt x="4242096" y="176755"/>
                </a:cubicBezTo>
                <a:cubicBezTo>
                  <a:pt x="4276456" y="407981"/>
                  <a:pt x="4209151" y="519453"/>
                  <a:pt x="4242096" y="770648"/>
                </a:cubicBezTo>
                <a:cubicBezTo>
                  <a:pt x="4275041" y="1021843"/>
                  <a:pt x="4235290" y="1118943"/>
                  <a:pt x="4242096" y="1364542"/>
                </a:cubicBezTo>
                <a:cubicBezTo>
                  <a:pt x="4248902" y="1610141"/>
                  <a:pt x="4192319" y="1585042"/>
                  <a:pt x="4242096" y="1799356"/>
                </a:cubicBezTo>
                <a:cubicBezTo>
                  <a:pt x="4291873" y="2013670"/>
                  <a:pt x="4206988" y="2082680"/>
                  <a:pt x="4242096" y="2265987"/>
                </a:cubicBezTo>
                <a:cubicBezTo>
                  <a:pt x="4277204" y="2449294"/>
                  <a:pt x="4224993" y="2602946"/>
                  <a:pt x="4242096" y="2732617"/>
                </a:cubicBezTo>
                <a:cubicBezTo>
                  <a:pt x="4259199" y="2862288"/>
                  <a:pt x="4177078" y="3151066"/>
                  <a:pt x="4242096" y="3358326"/>
                </a:cubicBezTo>
                <a:cubicBezTo>
                  <a:pt x="4248159" y="3448470"/>
                  <a:pt x="4143879" y="3534002"/>
                  <a:pt x="4065342" y="3535081"/>
                </a:cubicBezTo>
                <a:cubicBezTo>
                  <a:pt x="3920440" y="3556699"/>
                  <a:pt x="3787361" y="3505327"/>
                  <a:pt x="3587601" y="3535081"/>
                </a:cubicBezTo>
                <a:cubicBezTo>
                  <a:pt x="3387841" y="3564835"/>
                  <a:pt x="3295709" y="3522663"/>
                  <a:pt x="3109861" y="3535081"/>
                </a:cubicBezTo>
                <a:cubicBezTo>
                  <a:pt x="2924013" y="3547499"/>
                  <a:pt x="2694861" y="3472928"/>
                  <a:pt x="2554348" y="3535081"/>
                </a:cubicBezTo>
                <a:cubicBezTo>
                  <a:pt x="2413835" y="3597234"/>
                  <a:pt x="2207774" y="3498968"/>
                  <a:pt x="2115493" y="3535081"/>
                </a:cubicBezTo>
                <a:cubicBezTo>
                  <a:pt x="2023213" y="3571194"/>
                  <a:pt x="1774174" y="3509269"/>
                  <a:pt x="1598867" y="3535081"/>
                </a:cubicBezTo>
                <a:cubicBezTo>
                  <a:pt x="1423560" y="3560893"/>
                  <a:pt x="1242204" y="3518997"/>
                  <a:pt x="1082240" y="3535081"/>
                </a:cubicBezTo>
                <a:cubicBezTo>
                  <a:pt x="922276" y="3551165"/>
                  <a:pt x="415176" y="3506261"/>
                  <a:pt x="176755" y="3535081"/>
                </a:cubicBezTo>
                <a:cubicBezTo>
                  <a:pt x="98097" y="3514927"/>
                  <a:pt x="-9635" y="3456737"/>
                  <a:pt x="1" y="3358326"/>
                </a:cubicBezTo>
                <a:cubicBezTo>
                  <a:pt x="-61623" y="3198299"/>
                  <a:pt x="12845" y="3060415"/>
                  <a:pt x="1" y="2764433"/>
                </a:cubicBezTo>
                <a:cubicBezTo>
                  <a:pt x="-12843" y="2468451"/>
                  <a:pt x="22405" y="2367172"/>
                  <a:pt x="1" y="2202355"/>
                </a:cubicBezTo>
                <a:cubicBezTo>
                  <a:pt x="-22403" y="2037538"/>
                  <a:pt x="12312" y="1757919"/>
                  <a:pt x="1" y="1608462"/>
                </a:cubicBezTo>
                <a:cubicBezTo>
                  <a:pt x="-12310" y="1459005"/>
                  <a:pt x="2376" y="1181137"/>
                  <a:pt x="1" y="1046384"/>
                </a:cubicBezTo>
                <a:cubicBezTo>
                  <a:pt x="-2374" y="911631"/>
                  <a:pt x="103433" y="403613"/>
                  <a:pt x="1" y="176755"/>
                </a:cubicBezTo>
                <a:cubicBezTo>
                  <a:pt x="24575" y="87176"/>
                  <a:pt x="75880" y="27973"/>
                  <a:pt x="176755" y="0"/>
                </a:cubicBezTo>
                <a:cubicBezTo>
                  <a:pt x="400913" y="-25583"/>
                  <a:pt x="585851" y="66242"/>
                  <a:pt x="810039" y="0"/>
                </a:cubicBezTo>
                <a:cubicBezTo>
                  <a:pt x="1034227" y="-66242"/>
                  <a:pt x="1101521" y="65695"/>
                  <a:pt x="1365552" y="0"/>
                </a:cubicBezTo>
                <a:cubicBezTo>
                  <a:pt x="1629583" y="-65695"/>
                  <a:pt x="1775332" y="17194"/>
                  <a:pt x="1959950" y="0"/>
                </a:cubicBezTo>
                <a:cubicBezTo>
                  <a:pt x="2144568" y="-17194"/>
                  <a:pt x="2402088" y="1493"/>
                  <a:pt x="2554348" y="0"/>
                </a:cubicBezTo>
                <a:cubicBezTo>
                  <a:pt x="2706608" y="-1493"/>
                  <a:pt x="2878576" y="36191"/>
                  <a:pt x="3032089" y="0"/>
                </a:cubicBezTo>
                <a:cubicBezTo>
                  <a:pt x="3185602" y="-36191"/>
                  <a:pt x="3346255" y="58883"/>
                  <a:pt x="3548715" y="0"/>
                </a:cubicBezTo>
                <a:cubicBezTo>
                  <a:pt x="3751175" y="-58883"/>
                  <a:pt x="3852877" y="49779"/>
                  <a:pt x="4065342" y="0"/>
                </a:cubicBezTo>
                <a:close/>
              </a:path>
              <a:path w="4242098" h="3535082" stroke="0" extrusionOk="0">
                <a:moveTo>
                  <a:pt x="4065342" y="0"/>
                </a:moveTo>
                <a:cubicBezTo>
                  <a:pt x="4182313" y="2700"/>
                  <a:pt x="4248929" y="90320"/>
                  <a:pt x="4242096" y="176755"/>
                </a:cubicBezTo>
                <a:cubicBezTo>
                  <a:pt x="4280896" y="264426"/>
                  <a:pt x="4225087" y="497121"/>
                  <a:pt x="4242096" y="611570"/>
                </a:cubicBezTo>
                <a:cubicBezTo>
                  <a:pt x="4259105" y="726019"/>
                  <a:pt x="4195271" y="919143"/>
                  <a:pt x="4242096" y="1173647"/>
                </a:cubicBezTo>
                <a:cubicBezTo>
                  <a:pt x="4288921" y="1428151"/>
                  <a:pt x="4191301" y="1604520"/>
                  <a:pt x="4242096" y="1735725"/>
                </a:cubicBezTo>
                <a:cubicBezTo>
                  <a:pt x="4292891" y="1866930"/>
                  <a:pt x="4186008" y="2118323"/>
                  <a:pt x="4242096" y="2297802"/>
                </a:cubicBezTo>
                <a:cubicBezTo>
                  <a:pt x="4298184" y="2477281"/>
                  <a:pt x="4181404" y="2620896"/>
                  <a:pt x="4242096" y="2891696"/>
                </a:cubicBezTo>
                <a:cubicBezTo>
                  <a:pt x="4302788" y="3162496"/>
                  <a:pt x="4197548" y="3130018"/>
                  <a:pt x="4242096" y="3358326"/>
                </a:cubicBezTo>
                <a:cubicBezTo>
                  <a:pt x="4230363" y="3437438"/>
                  <a:pt x="4161174" y="3530222"/>
                  <a:pt x="4065342" y="3535081"/>
                </a:cubicBezTo>
                <a:cubicBezTo>
                  <a:pt x="3808794" y="3604091"/>
                  <a:pt x="3688925" y="3523353"/>
                  <a:pt x="3470944" y="3535081"/>
                </a:cubicBezTo>
                <a:cubicBezTo>
                  <a:pt x="3252963" y="3546809"/>
                  <a:pt x="3161156" y="3485202"/>
                  <a:pt x="3032089" y="3535081"/>
                </a:cubicBezTo>
                <a:cubicBezTo>
                  <a:pt x="2903023" y="3584960"/>
                  <a:pt x="2618239" y="3487956"/>
                  <a:pt x="2437691" y="3535081"/>
                </a:cubicBezTo>
                <a:cubicBezTo>
                  <a:pt x="2257143" y="3582206"/>
                  <a:pt x="2144487" y="3490250"/>
                  <a:pt x="1882178" y="3535081"/>
                </a:cubicBezTo>
                <a:cubicBezTo>
                  <a:pt x="1619869" y="3579912"/>
                  <a:pt x="1556184" y="3478991"/>
                  <a:pt x="1404437" y="3535081"/>
                </a:cubicBezTo>
                <a:cubicBezTo>
                  <a:pt x="1252690" y="3591171"/>
                  <a:pt x="1021389" y="3533021"/>
                  <a:pt x="887811" y="3535081"/>
                </a:cubicBezTo>
                <a:cubicBezTo>
                  <a:pt x="754233" y="3537141"/>
                  <a:pt x="328600" y="3498695"/>
                  <a:pt x="176755" y="3535081"/>
                </a:cubicBezTo>
                <a:cubicBezTo>
                  <a:pt x="88693" y="3551059"/>
                  <a:pt x="-11761" y="3477356"/>
                  <a:pt x="1" y="3358326"/>
                </a:cubicBezTo>
                <a:cubicBezTo>
                  <a:pt x="-17644" y="3160882"/>
                  <a:pt x="36265" y="3097612"/>
                  <a:pt x="1" y="2859880"/>
                </a:cubicBezTo>
                <a:cubicBezTo>
                  <a:pt x="-36263" y="2622148"/>
                  <a:pt x="21784" y="2560949"/>
                  <a:pt x="1" y="2393249"/>
                </a:cubicBezTo>
                <a:cubicBezTo>
                  <a:pt x="-21782" y="2225549"/>
                  <a:pt x="1336" y="2140300"/>
                  <a:pt x="1" y="1894803"/>
                </a:cubicBezTo>
                <a:cubicBezTo>
                  <a:pt x="-1334" y="1649306"/>
                  <a:pt x="4984" y="1628692"/>
                  <a:pt x="1" y="1396357"/>
                </a:cubicBezTo>
                <a:cubicBezTo>
                  <a:pt x="-4982" y="1164022"/>
                  <a:pt x="10508" y="954490"/>
                  <a:pt x="1" y="802464"/>
                </a:cubicBezTo>
                <a:cubicBezTo>
                  <a:pt x="-10506" y="650438"/>
                  <a:pt x="59182" y="472875"/>
                  <a:pt x="1" y="176755"/>
                </a:cubicBezTo>
                <a:cubicBezTo>
                  <a:pt x="-9353" y="81935"/>
                  <a:pt x="81716" y="-2784"/>
                  <a:pt x="176755" y="0"/>
                </a:cubicBezTo>
                <a:cubicBezTo>
                  <a:pt x="317811" y="-26714"/>
                  <a:pt x="516972" y="28943"/>
                  <a:pt x="693382" y="0"/>
                </a:cubicBezTo>
                <a:cubicBezTo>
                  <a:pt x="869792" y="-28943"/>
                  <a:pt x="1110782" y="29981"/>
                  <a:pt x="1248894" y="0"/>
                </a:cubicBezTo>
                <a:cubicBezTo>
                  <a:pt x="1387006" y="-29981"/>
                  <a:pt x="1546198" y="47190"/>
                  <a:pt x="1687749" y="0"/>
                </a:cubicBezTo>
                <a:cubicBezTo>
                  <a:pt x="1829301" y="-47190"/>
                  <a:pt x="2084160" y="41749"/>
                  <a:pt x="2282147" y="0"/>
                </a:cubicBezTo>
                <a:cubicBezTo>
                  <a:pt x="2480134" y="-41749"/>
                  <a:pt x="2646133" y="21598"/>
                  <a:pt x="2798774" y="0"/>
                </a:cubicBezTo>
                <a:cubicBezTo>
                  <a:pt x="2951415" y="-21598"/>
                  <a:pt x="3079258" y="33696"/>
                  <a:pt x="3354286" y="0"/>
                </a:cubicBezTo>
                <a:cubicBezTo>
                  <a:pt x="3629314" y="-33696"/>
                  <a:pt x="3850698" y="15552"/>
                  <a:pt x="4065342"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888366472">
                  <a:custGeom>
                    <a:avLst/>
                    <a:gdLst>
                      <a:gd name="connsiteX0" fmla="*/ 0 w 3535081"/>
                      <a:gd name="connsiteY0" fmla="*/ 176754 h 4242097"/>
                      <a:gd name="connsiteX1" fmla="*/ 176754 w 3535081"/>
                      <a:gd name="connsiteY1" fmla="*/ 0 h 4242097"/>
                      <a:gd name="connsiteX2" fmla="*/ 3358327 w 3535081"/>
                      <a:gd name="connsiteY2" fmla="*/ 0 h 4242097"/>
                      <a:gd name="connsiteX3" fmla="*/ 3535081 w 3535081"/>
                      <a:gd name="connsiteY3" fmla="*/ 176754 h 4242097"/>
                      <a:gd name="connsiteX4" fmla="*/ 3535081 w 3535081"/>
                      <a:gd name="connsiteY4" fmla="*/ 4065343 h 4242097"/>
                      <a:gd name="connsiteX5" fmla="*/ 3358327 w 3535081"/>
                      <a:gd name="connsiteY5" fmla="*/ 4242097 h 4242097"/>
                      <a:gd name="connsiteX6" fmla="*/ 176754 w 3535081"/>
                      <a:gd name="connsiteY6" fmla="*/ 4242097 h 4242097"/>
                      <a:gd name="connsiteX7" fmla="*/ 0 w 3535081"/>
                      <a:gd name="connsiteY7" fmla="*/ 4065343 h 4242097"/>
                      <a:gd name="connsiteX8" fmla="*/ 0 w 3535081"/>
                      <a:gd name="connsiteY8" fmla="*/ 176754 h 424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5081" h="4242097">
                        <a:moveTo>
                          <a:pt x="3387785" y="1"/>
                        </a:moveTo>
                        <a:cubicBezTo>
                          <a:pt x="3469134" y="1"/>
                          <a:pt x="3535080" y="94963"/>
                          <a:pt x="3535080" y="212106"/>
                        </a:cubicBezTo>
                        <a:lnTo>
                          <a:pt x="3535080" y="4029991"/>
                        </a:lnTo>
                        <a:cubicBezTo>
                          <a:pt x="3535080" y="4147134"/>
                          <a:pt x="3469134" y="4242096"/>
                          <a:pt x="3387785" y="4242096"/>
                        </a:cubicBezTo>
                        <a:lnTo>
                          <a:pt x="147296" y="4242096"/>
                        </a:lnTo>
                        <a:cubicBezTo>
                          <a:pt x="65947" y="4242096"/>
                          <a:pt x="1" y="4147134"/>
                          <a:pt x="1" y="4029991"/>
                        </a:cubicBezTo>
                        <a:lnTo>
                          <a:pt x="1" y="212106"/>
                        </a:lnTo>
                        <a:cubicBezTo>
                          <a:pt x="1" y="94963"/>
                          <a:pt x="65947" y="1"/>
                          <a:pt x="147296" y="1"/>
                        </a:cubicBezTo>
                        <a:lnTo>
                          <a:pt x="3387785" y="1"/>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763577" tIns="96014" rIns="124461" bIns="2828063"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Section 158</a:t>
            </a:r>
          </a:p>
        </p:txBody>
      </p:sp>
      <p:sp>
        <p:nvSpPr>
          <p:cNvPr id="9" name="Freeform: Shape 8">
            <a:extLst>
              <a:ext uri="{FF2B5EF4-FFF2-40B4-BE49-F238E27FC236}">
                <a16:creationId xmlns:a16="http://schemas.microsoft.com/office/drawing/2014/main" id="{C9BDB4A4-F82D-C905-BAB0-672285C9F070}"/>
              </a:ext>
            </a:extLst>
          </p:cNvPr>
          <p:cNvSpPr/>
          <p:nvPr/>
        </p:nvSpPr>
        <p:spPr>
          <a:xfrm>
            <a:off x="1267205" y="1197612"/>
            <a:ext cx="2633635" cy="4242097"/>
          </a:xfrm>
          <a:custGeom>
            <a:avLst/>
            <a:gdLst>
              <a:gd name="connsiteX0" fmla="*/ 0 w 2633635"/>
              <a:gd name="connsiteY0" fmla="*/ 0 h 4242097"/>
              <a:gd name="connsiteX1" fmla="*/ 2633635 w 2633635"/>
              <a:gd name="connsiteY1" fmla="*/ 0 h 4242097"/>
              <a:gd name="connsiteX2" fmla="*/ 2633635 w 2633635"/>
              <a:gd name="connsiteY2" fmla="*/ 4242097 h 4242097"/>
              <a:gd name="connsiteX3" fmla="*/ 0 w 2633635"/>
              <a:gd name="connsiteY3" fmla="*/ 4242097 h 4242097"/>
              <a:gd name="connsiteX4" fmla="*/ 0 w 2633635"/>
              <a:gd name="connsiteY4" fmla="*/ 0 h 4242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3635" h="4242097">
                <a:moveTo>
                  <a:pt x="0" y="0"/>
                </a:moveTo>
                <a:lnTo>
                  <a:pt x="2633635" y="0"/>
                </a:lnTo>
                <a:lnTo>
                  <a:pt x="2633635" y="4242097"/>
                </a:lnTo>
                <a:lnTo>
                  <a:pt x="0" y="424209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Allows positive action to be taken </a:t>
            </a:r>
            <a:r>
              <a:rPr lang="en-GB" sz="2400" b="1" i="1" kern="1200" dirty="0">
                <a:solidFill>
                  <a:schemeClr val="tx1"/>
                </a:solidFill>
              </a:rPr>
              <a:t>before or at the recruitment stage</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Awareness sessions</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Targeted advertising</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Mentors</a:t>
            </a:r>
          </a:p>
          <a:p>
            <a:pPr marL="0" lvl="0" indent="0" algn="l" defTabSz="1066800">
              <a:lnSpc>
                <a:spcPct val="90000"/>
              </a:lnSpc>
              <a:spcBef>
                <a:spcPct val="0"/>
              </a:spcBef>
              <a:spcAft>
                <a:spcPct val="35000"/>
              </a:spcAft>
              <a:buNone/>
            </a:pPr>
            <a:endParaRPr lang="en-GB" sz="2400" kern="1200" dirty="0"/>
          </a:p>
        </p:txBody>
      </p:sp>
      <p:sp>
        <p:nvSpPr>
          <p:cNvPr id="10" name="Freeform: Shape 9">
            <a:extLst>
              <a:ext uri="{FF2B5EF4-FFF2-40B4-BE49-F238E27FC236}">
                <a16:creationId xmlns:a16="http://schemas.microsoft.com/office/drawing/2014/main" id="{0EA85C6C-00B5-7A29-5991-E71238283BB9}"/>
              </a:ext>
            </a:extLst>
          </p:cNvPr>
          <p:cNvSpPr/>
          <p:nvPr/>
        </p:nvSpPr>
        <p:spPr>
          <a:xfrm rot="16200000">
            <a:off x="3865490" y="1551119"/>
            <a:ext cx="4242097" cy="3535082"/>
          </a:xfrm>
          <a:custGeom>
            <a:avLst/>
            <a:gdLst>
              <a:gd name="connsiteX0" fmla="*/ 4065341 w 4242097"/>
              <a:gd name="connsiteY0" fmla="*/ 0 h 3535082"/>
              <a:gd name="connsiteX1" fmla="*/ 4242095 w 4242097"/>
              <a:gd name="connsiteY1" fmla="*/ 176755 h 3535082"/>
              <a:gd name="connsiteX2" fmla="*/ 4242095 w 4242097"/>
              <a:gd name="connsiteY2" fmla="*/ 675201 h 3535082"/>
              <a:gd name="connsiteX3" fmla="*/ 4242095 w 4242097"/>
              <a:gd name="connsiteY3" fmla="*/ 1141832 h 3535082"/>
              <a:gd name="connsiteX4" fmla="*/ 4242095 w 4242097"/>
              <a:gd name="connsiteY4" fmla="*/ 1703909 h 3535082"/>
              <a:gd name="connsiteX5" fmla="*/ 4242095 w 4242097"/>
              <a:gd name="connsiteY5" fmla="*/ 2170539 h 3535082"/>
              <a:gd name="connsiteX6" fmla="*/ 4242095 w 4242097"/>
              <a:gd name="connsiteY6" fmla="*/ 2605354 h 3535082"/>
              <a:gd name="connsiteX7" fmla="*/ 4242095 w 4242097"/>
              <a:gd name="connsiteY7" fmla="*/ 3358326 h 3535082"/>
              <a:gd name="connsiteX8" fmla="*/ 4065341 w 4242097"/>
              <a:gd name="connsiteY8" fmla="*/ 3535081 h 3535082"/>
              <a:gd name="connsiteX9" fmla="*/ 3626486 w 4242097"/>
              <a:gd name="connsiteY9" fmla="*/ 3535081 h 3535082"/>
              <a:gd name="connsiteX10" fmla="*/ 2993202 w 4242097"/>
              <a:gd name="connsiteY10" fmla="*/ 3535081 h 3535082"/>
              <a:gd name="connsiteX11" fmla="*/ 2437690 w 4242097"/>
              <a:gd name="connsiteY11" fmla="*/ 3535081 h 3535082"/>
              <a:gd name="connsiteX12" fmla="*/ 1804406 w 4242097"/>
              <a:gd name="connsiteY12" fmla="*/ 3535081 h 3535082"/>
              <a:gd name="connsiteX13" fmla="*/ 1210008 w 4242097"/>
              <a:gd name="connsiteY13" fmla="*/ 3535081 h 3535082"/>
              <a:gd name="connsiteX14" fmla="*/ 693381 w 4242097"/>
              <a:gd name="connsiteY14" fmla="*/ 3535081 h 3535082"/>
              <a:gd name="connsiteX15" fmla="*/ 176755 w 4242097"/>
              <a:gd name="connsiteY15" fmla="*/ 3535081 h 3535082"/>
              <a:gd name="connsiteX16" fmla="*/ 1 w 4242097"/>
              <a:gd name="connsiteY16" fmla="*/ 3358326 h 3535082"/>
              <a:gd name="connsiteX17" fmla="*/ 1 w 4242097"/>
              <a:gd name="connsiteY17" fmla="*/ 2828064 h 3535082"/>
              <a:gd name="connsiteX18" fmla="*/ 1 w 4242097"/>
              <a:gd name="connsiteY18" fmla="*/ 2234171 h 3535082"/>
              <a:gd name="connsiteX19" fmla="*/ 1 w 4242097"/>
              <a:gd name="connsiteY19" fmla="*/ 1703909 h 3535082"/>
              <a:gd name="connsiteX20" fmla="*/ 1 w 4242097"/>
              <a:gd name="connsiteY20" fmla="*/ 1110016 h 3535082"/>
              <a:gd name="connsiteX21" fmla="*/ 1 w 4242097"/>
              <a:gd name="connsiteY21" fmla="*/ 176755 h 3535082"/>
              <a:gd name="connsiteX22" fmla="*/ 176755 w 4242097"/>
              <a:gd name="connsiteY22" fmla="*/ 0 h 3535082"/>
              <a:gd name="connsiteX23" fmla="*/ 732267 w 4242097"/>
              <a:gd name="connsiteY23" fmla="*/ 0 h 3535082"/>
              <a:gd name="connsiteX24" fmla="*/ 1365551 w 4242097"/>
              <a:gd name="connsiteY24" fmla="*/ 0 h 3535082"/>
              <a:gd name="connsiteX25" fmla="*/ 1959949 w 4242097"/>
              <a:gd name="connsiteY25" fmla="*/ 0 h 3535082"/>
              <a:gd name="connsiteX26" fmla="*/ 2593233 w 4242097"/>
              <a:gd name="connsiteY26" fmla="*/ 0 h 3535082"/>
              <a:gd name="connsiteX27" fmla="*/ 3187632 w 4242097"/>
              <a:gd name="connsiteY27" fmla="*/ 0 h 3535082"/>
              <a:gd name="connsiteX28" fmla="*/ 4065341 w 4242097"/>
              <a:gd name="connsiteY28" fmla="*/ 0 h 353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242097" h="3535082" fill="none" extrusionOk="0">
                <a:moveTo>
                  <a:pt x="4065341" y="0"/>
                </a:moveTo>
                <a:cubicBezTo>
                  <a:pt x="4176253" y="-23079"/>
                  <a:pt x="4237597" y="77411"/>
                  <a:pt x="4242095" y="176755"/>
                </a:cubicBezTo>
                <a:cubicBezTo>
                  <a:pt x="4263647" y="331859"/>
                  <a:pt x="4203756" y="454482"/>
                  <a:pt x="4242095" y="675201"/>
                </a:cubicBezTo>
                <a:cubicBezTo>
                  <a:pt x="4280434" y="895920"/>
                  <a:pt x="4234552" y="1039876"/>
                  <a:pt x="4242095" y="1141832"/>
                </a:cubicBezTo>
                <a:cubicBezTo>
                  <a:pt x="4249638" y="1243788"/>
                  <a:pt x="4188561" y="1557633"/>
                  <a:pt x="4242095" y="1703909"/>
                </a:cubicBezTo>
                <a:cubicBezTo>
                  <a:pt x="4295629" y="1850185"/>
                  <a:pt x="4201061" y="1954050"/>
                  <a:pt x="4242095" y="2170539"/>
                </a:cubicBezTo>
                <a:cubicBezTo>
                  <a:pt x="4283129" y="2387028"/>
                  <a:pt x="4203538" y="2398136"/>
                  <a:pt x="4242095" y="2605354"/>
                </a:cubicBezTo>
                <a:cubicBezTo>
                  <a:pt x="4280652" y="2812572"/>
                  <a:pt x="4190377" y="3053758"/>
                  <a:pt x="4242095" y="3358326"/>
                </a:cubicBezTo>
                <a:cubicBezTo>
                  <a:pt x="4252642" y="3481726"/>
                  <a:pt x="4171875" y="3543900"/>
                  <a:pt x="4065341" y="3535081"/>
                </a:cubicBezTo>
                <a:cubicBezTo>
                  <a:pt x="3850467" y="3584645"/>
                  <a:pt x="3812148" y="3517359"/>
                  <a:pt x="3626486" y="3535081"/>
                </a:cubicBezTo>
                <a:cubicBezTo>
                  <a:pt x="3440824" y="3552803"/>
                  <a:pt x="3139645" y="3495749"/>
                  <a:pt x="2993202" y="3535081"/>
                </a:cubicBezTo>
                <a:cubicBezTo>
                  <a:pt x="2846759" y="3574413"/>
                  <a:pt x="2663534" y="3523901"/>
                  <a:pt x="2437690" y="3535081"/>
                </a:cubicBezTo>
                <a:cubicBezTo>
                  <a:pt x="2211846" y="3546261"/>
                  <a:pt x="2024277" y="3459625"/>
                  <a:pt x="1804406" y="3535081"/>
                </a:cubicBezTo>
                <a:cubicBezTo>
                  <a:pt x="1584535" y="3610537"/>
                  <a:pt x="1335128" y="3508044"/>
                  <a:pt x="1210008" y="3535081"/>
                </a:cubicBezTo>
                <a:cubicBezTo>
                  <a:pt x="1084888" y="3562118"/>
                  <a:pt x="939500" y="3521040"/>
                  <a:pt x="693381" y="3535081"/>
                </a:cubicBezTo>
                <a:cubicBezTo>
                  <a:pt x="447262" y="3549122"/>
                  <a:pt x="330004" y="3486551"/>
                  <a:pt x="176755" y="3535081"/>
                </a:cubicBezTo>
                <a:cubicBezTo>
                  <a:pt x="79740" y="3562580"/>
                  <a:pt x="20919" y="3437176"/>
                  <a:pt x="1" y="3358326"/>
                </a:cubicBezTo>
                <a:cubicBezTo>
                  <a:pt x="-27485" y="3138932"/>
                  <a:pt x="31026" y="3013509"/>
                  <a:pt x="1" y="2828064"/>
                </a:cubicBezTo>
                <a:cubicBezTo>
                  <a:pt x="-31024" y="2642619"/>
                  <a:pt x="42335" y="2479488"/>
                  <a:pt x="1" y="2234171"/>
                </a:cubicBezTo>
                <a:cubicBezTo>
                  <a:pt x="-42333" y="1988854"/>
                  <a:pt x="9250" y="1960825"/>
                  <a:pt x="1" y="1703909"/>
                </a:cubicBezTo>
                <a:cubicBezTo>
                  <a:pt x="-9248" y="1446993"/>
                  <a:pt x="30488" y="1383210"/>
                  <a:pt x="1" y="1110016"/>
                </a:cubicBezTo>
                <a:cubicBezTo>
                  <a:pt x="-30486" y="836822"/>
                  <a:pt x="32500" y="533160"/>
                  <a:pt x="1" y="176755"/>
                </a:cubicBezTo>
                <a:cubicBezTo>
                  <a:pt x="-18800" y="58989"/>
                  <a:pt x="89628" y="8448"/>
                  <a:pt x="176755" y="0"/>
                </a:cubicBezTo>
                <a:cubicBezTo>
                  <a:pt x="291095" y="-11358"/>
                  <a:pt x="614393" y="45684"/>
                  <a:pt x="732267" y="0"/>
                </a:cubicBezTo>
                <a:cubicBezTo>
                  <a:pt x="850141" y="-45684"/>
                  <a:pt x="1104251" y="55128"/>
                  <a:pt x="1365551" y="0"/>
                </a:cubicBezTo>
                <a:cubicBezTo>
                  <a:pt x="1626851" y="-55128"/>
                  <a:pt x="1832692" y="32442"/>
                  <a:pt x="1959949" y="0"/>
                </a:cubicBezTo>
                <a:cubicBezTo>
                  <a:pt x="2087206" y="-32442"/>
                  <a:pt x="2340672" y="11843"/>
                  <a:pt x="2593233" y="0"/>
                </a:cubicBezTo>
                <a:cubicBezTo>
                  <a:pt x="2845794" y="-11843"/>
                  <a:pt x="3040391" y="34769"/>
                  <a:pt x="3187632" y="0"/>
                </a:cubicBezTo>
                <a:cubicBezTo>
                  <a:pt x="3334873" y="-34769"/>
                  <a:pt x="3811153" y="94578"/>
                  <a:pt x="4065341" y="0"/>
                </a:cubicBezTo>
                <a:close/>
              </a:path>
              <a:path w="4242097" h="3535082" stroke="0" extrusionOk="0">
                <a:moveTo>
                  <a:pt x="4065341" y="0"/>
                </a:moveTo>
                <a:cubicBezTo>
                  <a:pt x="4157318" y="-3480"/>
                  <a:pt x="4227142" y="84747"/>
                  <a:pt x="4242095" y="176755"/>
                </a:cubicBezTo>
                <a:cubicBezTo>
                  <a:pt x="4271776" y="356548"/>
                  <a:pt x="4172731" y="603992"/>
                  <a:pt x="4242095" y="770648"/>
                </a:cubicBezTo>
                <a:cubicBezTo>
                  <a:pt x="4311459" y="937304"/>
                  <a:pt x="4205112" y="1091728"/>
                  <a:pt x="4242095" y="1269094"/>
                </a:cubicBezTo>
                <a:cubicBezTo>
                  <a:pt x="4279078" y="1446460"/>
                  <a:pt x="4195222" y="1552960"/>
                  <a:pt x="4242095" y="1735725"/>
                </a:cubicBezTo>
                <a:cubicBezTo>
                  <a:pt x="4288968" y="1918490"/>
                  <a:pt x="4211372" y="2137401"/>
                  <a:pt x="4242095" y="2297802"/>
                </a:cubicBezTo>
                <a:cubicBezTo>
                  <a:pt x="4272818" y="2458203"/>
                  <a:pt x="4196754" y="2659436"/>
                  <a:pt x="4242095" y="2796248"/>
                </a:cubicBezTo>
                <a:cubicBezTo>
                  <a:pt x="4287436" y="2933060"/>
                  <a:pt x="4229238" y="3123596"/>
                  <a:pt x="4242095" y="3358326"/>
                </a:cubicBezTo>
                <a:cubicBezTo>
                  <a:pt x="4239503" y="3431231"/>
                  <a:pt x="4146320" y="3558206"/>
                  <a:pt x="4065341" y="3535081"/>
                </a:cubicBezTo>
                <a:cubicBezTo>
                  <a:pt x="3862113" y="3573808"/>
                  <a:pt x="3772076" y="3527129"/>
                  <a:pt x="3587600" y="3535081"/>
                </a:cubicBezTo>
                <a:cubicBezTo>
                  <a:pt x="3403124" y="3543033"/>
                  <a:pt x="3306200" y="3518565"/>
                  <a:pt x="3032088" y="3535081"/>
                </a:cubicBezTo>
                <a:cubicBezTo>
                  <a:pt x="2757976" y="3551597"/>
                  <a:pt x="2699235" y="3508627"/>
                  <a:pt x="2476576" y="3535081"/>
                </a:cubicBezTo>
                <a:cubicBezTo>
                  <a:pt x="2253917" y="3561535"/>
                  <a:pt x="2133255" y="3476671"/>
                  <a:pt x="1959949" y="3535081"/>
                </a:cubicBezTo>
                <a:cubicBezTo>
                  <a:pt x="1786643" y="3593491"/>
                  <a:pt x="1550994" y="3500402"/>
                  <a:pt x="1326665" y="3535081"/>
                </a:cubicBezTo>
                <a:cubicBezTo>
                  <a:pt x="1102336" y="3569760"/>
                  <a:pt x="867728" y="3509796"/>
                  <a:pt x="693381" y="3535081"/>
                </a:cubicBezTo>
                <a:cubicBezTo>
                  <a:pt x="519034" y="3560366"/>
                  <a:pt x="296578" y="3518039"/>
                  <a:pt x="176755" y="3535081"/>
                </a:cubicBezTo>
                <a:cubicBezTo>
                  <a:pt x="61323" y="3518298"/>
                  <a:pt x="-8507" y="3443228"/>
                  <a:pt x="1" y="3358326"/>
                </a:cubicBezTo>
                <a:cubicBezTo>
                  <a:pt x="-7459" y="3192138"/>
                  <a:pt x="47679" y="3063188"/>
                  <a:pt x="1" y="2796248"/>
                </a:cubicBezTo>
                <a:cubicBezTo>
                  <a:pt x="-47677" y="2529308"/>
                  <a:pt x="28476" y="2565027"/>
                  <a:pt x="1" y="2361434"/>
                </a:cubicBezTo>
                <a:cubicBezTo>
                  <a:pt x="-28474" y="2157841"/>
                  <a:pt x="43829" y="2094337"/>
                  <a:pt x="1" y="1894803"/>
                </a:cubicBezTo>
                <a:cubicBezTo>
                  <a:pt x="-43827" y="1695269"/>
                  <a:pt x="32530" y="1481666"/>
                  <a:pt x="1" y="1300910"/>
                </a:cubicBezTo>
                <a:cubicBezTo>
                  <a:pt x="-32528" y="1120154"/>
                  <a:pt x="19436" y="894715"/>
                  <a:pt x="1" y="770648"/>
                </a:cubicBezTo>
                <a:cubicBezTo>
                  <a:pt x="-19434" y="646581"/>
                  <a:pt x="29855" y="445789"/>
                  <a:pt x="1" y="176755"/>
                </a:cubicBezTo>
                <a:cubicBezTo>
                  <a:pt x="-943" y="53668"/>
                  <a:pt x="89787" y="2221"/>
                  <a:pt x="176755" y="0"/>
                </a:cubicBezTo>
                <a:cubicBezTo>
                  <a:pt x="352239" y="-63496"/>
                  <a:pt x="566747" y="16443"/>
                  <a:pt x="732267" y="0"/>
                </a:cubicBezTo>
                <a:cubicBezTo>
                  <a:pt x="897787" y="-16443"/>
                  <a:pt x="1053590" y="10019"/>
                  <a:pt x="1287780" y="0"/>
                </a:cubicBezTo>
                <a:cubicBezTo>
                  <a:pt x="1521970" y="-10019"/>
                  <a:pt x="1638985" y="7443"/>
                  <a:pt x="1765520" y="0"/>
                </a:cubicBezTo>
                <a:cubicBezTo>
                  <a:pt x="1892055" y="-7443"/>
                  <a:pt x="2157579" y="8762"/>
                  <a:pt x="2359918" y="0"/>
                </a:cubicBezTo>
                <a:cubicBezTo>
                  <a:pt x="2562257" y="-8762"/>
                  <a:pt x="2661890" y="27034"/>
                  <a:pt x="2837659" y="0"/>
                </a:cubicBezTo>
                <a:cubicBezTo>
                  <a:pt x="3013428" y="-27034"/>
                  <a:pt x="3190052" y="34559"/>
                  <a:pt x="3432057" y="0"/>
                </a:cubicBezTo>
                <a:cubicBezTo>
                  <a:pt x="3674062" y="-34559"/>
                  <a:pt x="3868449" y="34570"/>
                  <a:pt x="4065341"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3535081"/>
                      <a:gd name="connsiteY0" fmla="*/ 176754 h 4242097"/>
                      <a:gd name="connsiteX1" fmla="*/ 176754 w 3535081"/>
                      <a:gd name="connsiteY1" fmla="*/ 0 h 4242097"/>
                      <a:gd name="connsiteX2" fmla="*/ 3358327 w 3535081"/>
                      <a:gd name="connsiteY2" fmla="*/ 0 h 4242097"/>
                      <a:gd name="connsiteX3" fmla="*/ 3535081 w 3535081"/>
                      <a:gd name="connsiteY3" fmla="*/ 176754 h 4242097"/>
                      <a:gd name="connsiteX4" fmla="*/ 3535081 w 3535081"/>
                      <a:gd name="connsiteY4" fmla="*/ 4065343 h 4242097"/>
                      <a:gd name="connsiteX5" fmla="*/ 3358327 w 3535081"/>
                      <a:gd name="connsiteY5" fmla="*/ 4242097 h 4242097"/>
                      <a:gd name="connsiteX6" fmla="*/ 176754 w 3535081"/>
                      <a:gd name="connsiteY6" fmla="*/ 4242097 h 4242097"/>
                      <a:gd name="connsiteX7" fmla="*/ 0 w 3535081"/>
                      <a:gd name="connsiteY7" fmla="*/ 4065343 h 4242097"/>
                      <a:gd name="connsiteX8" fmla="*/ 0 w 3535081"/>
                      <a:gd name="connsiteY8" fmla="*/ 176754 h 424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5081" h="4242097">
                        <a:moveTo>
                          <a:pt x="3387785" y="1"/>
                        </a:moveTo>
                        <a:cubicBezTo>
                          <a:pt x="3469134" y="1"/>
                          <a:pt x="3535080" y="94963"/>
                          <a:pt x="3535080" y="212106"/>
                        </a:cubicBezTo>
                        <a:lnTo>
                          <a:pt x="3535080" y="4029991"/>
                        </a:lnTo>
                        <a:cubicBezTo>
                          <a:pt x="3535080" y="4147134"/>
                          <a:pt x="3469134" y="4242096"/>
                          <a:pt x="3387785" y="4242096"/>
                        </a:cubicBezTo>
                        <a:lnTo>
                          <a:pt x="147296" y="4242096"/>
                        </a:lnTo>
                        <a:cubicBezTo>
                          <a:pt x="65947" y="4242096"/>
                          <a:pt x="1" y="4147134"/>
                          <a:pt x="1" y="4029991"/>
                        </a:cubicBezTo>
                        <a:lnTo>
                          <a:pt x="1" y="212106"/>
                        </a:lnTo>
                        <a:cubicBezTo>
                          <a:pt x="1" y="94963"/>
                          <a:pt x="65947" y="1"/>
                          <a:pt x="147296" y="1"/>
                        </a:cubicBezTo>
                        <a:lnTo>
                          <a:pt x="3387785" y="1"/>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763576" tIns="96012" rIns="124461" bIns="2828065"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Section 159</a:t>
            </a:r>
          </a:p>
        </p:txBody>
      </p:sp>
      <p:sp>
        <p:nvSpPr>
          <p:cNvPr id="11" name="Flowchart: Extract 10">
            <a:extLst>
              <a:ext uri="{FF2B5EF4-FFF2-40B4-BE49-F238E27FC236}">
                <a16:creationId xmlns:a16="http://schemas.microsoft.com/office/drawing/2014/main" id="{A04E5FA9-188B-B86E-CCD0-4EAD23360947}"/>
              </a:ext>
            </a:extLst>
          </p:cNvPr>
          <p:cNvSpPr/>
          <p:nvPr/>
        </p:nvSpPr>
        <p:spPr>
          <a:xfrm rot="5400000">
            <a:off x="3924908" y="4569740"/>
            <a:ext cx="623530" cy="530262"/>
          </a:xfrm>
          <a:custGeom>
            <a:avLst/>
            <a:gdLst>
              <a:gd name="connsiteX0" fmla="*/ 0 w 623530"/>
              <a:gd name="connsiteY0" fmla="*/ 530262 h 530262"/>
              <a:gd name="connsiteX1" fmla="*/ 162118 w 623530"/>
              <a:gd name="connsiteY1" fmla="*/ 254526 h 530262"/>
              <a:gd name="connsiteX2" fmla="*/ 311765 w 623530"/>
              <a:gd name="connsiteY2" fmla="*/ 0 h 530262"/>
              <a:gd name="connsiteX3" fmla="*/ 470765 w 623530"/>
              <a:gd name="connsiteY3" fmla="*/ 270434 h 530262"/>
              <a:gd name="connsiteX4" fmla="*/ 623530 w 623530"/>
              <a:gd name="connsiteY4" fmla="*/ 530262 h 530262"/>
              <a:gd name="connsiteX5" fmla="*/ 318000 w 623530"/>
              <a:gd name="connsiteY5" fmla="*/ 530262 h 530262"/>
              <a:gd name="connsiteX6" fmla="*/ 0 w 623530"/>
              <a:gd name="connsiteY6" fmla="*/ 530262 h 53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3530" h="530262" fill="none" extrusionOk="0">
                <a:moveTo>
                  <a:pt x="0" y="530262"/>
                </a:moveTo>
                <a:cubicBezTo>
                  <a:pt x="60714" y="382879"/>
                  <a:pt x="127959" y="328089"/>
                  <a:pt x="162118" y="254526"/>
                </a:cubicBezTo>
                <a:cubicBezTo>
                  <a:pt x="196277" y="180963"/>
                  <a:pt x="294397" y="90026"/>
                  <a:pt x="311765" y="0"/>
                </a:cubicBezTo>
                <a:cubicBezTo>
                  <a:pt x="359581" y="57564"/>
                  <a:pt x="375056" y="149326"/>
                  <a:pt x="470765" y="270434"/>
                </a:cubicBezTo>
                <a:cubicBezTo>
                  <a:pt x="566475" y="391541"/>
                  <a:pt x="530728" y="419372"/>
                  <a:pt x="623530" y="530262"/>
                </a:cubicBezTo>
                <a:cubicBezTo>
                  <a:pt x="524030" y="547386"/>
                  <a:pt x="420059" y="516012"/>
                  <a:pt x="318000" y="530262"/>
                </a:cubicBezTo>
                <a:cubicBezTo>
                  <a:pt x="215941" y="544512"/>
                  <a:pt x="101291" y="509912"/>
                  <a:pt x="0" y="530262"/>
                </a:cubicBezTo>
                <a:close/>
              </a:path>
              <a:path w="623530" h="530262" stroke="0" extrusionOk="0">
                <a:moveTo>
                  <a:pt x="0" y="530262"/>
                </a:moveTo>
                <a:cubicBezTo>
                  <a:pt x="51925" y="416209"/>
                  <a:pt x="110839" y="367345"/>
                  <a:pt x="146530" y="281039"/>
                </a:cubicBezTo>
                <a:cubicBezTo>
                  <a:pt x="182220" y="194733"/>
                  <a:pt x="271406" y="81717"/>
                  <a:pt x="311765" y="0"/>
                </a:cubicBezTo>
                <a:cubicBezTo>
                  <a:pt x="391826" y="99770"/>
                  <a:pt x="392234" y="184918"/>
                  <a:pt x="470765" y="270434"/>
                </a:cubicBezTo>
                <a:cubicBezTo>
                  <a:pt x="549296" y="355949"/>
                  <a:pt x="546989" y="439841"/>
                  <a:pt x="623530" y="530262"/>
                </a:cubicBezTo>
                <a:cubicBezTo>
                  <a:pt x="500088" y="559514"/>
                  <a:pt x="404402" y="507614"/>
                  <a:pt x="324236" y="530262"/>
                </a:cubicBezTo>
                <a:cubicBezTo>
                  <a:pt x="244070" y="552910"/>
                  <a:pt x="105690" y="528001"/>
                  <a:pt x="0" y="530262"/>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2357364941">
                  <a:prstGeom prst="flowChartExtract">
                    <a:avLst/>
                  </a:prstGeom>
                  <ask:type>
                    <ask:lineSketchScribble/>
                  </ask:type>
                </ask:lineSketchStyleProps>
              </a:ext>
            </a:extLst>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AC449839-CB43-1D25-1464-6C577F1A9563}"/>
              </a:ext>
            </a:extLst>
          </p:cNvPr>
          <p:cNvSpPr/>
          <p:nvPr/>
        </p:nvSpPr>
        <p:spPr>
          <a:xfrm>
            <a:off x="4926014" y="1197612"/>
            <a:ext cx="2633635" cy="4242097"/>
          </a:xfrm>
          <a:custGeom>
            <a:avLst/>
            <a:gdLst>
              <a:gd name="connsiteX0" fmla="*/ 0 w 2633635"/>
              <a:gd name="connsiteY0" fmla="*/ 0 h 4242097"/>
              <a:gd name="connsiteX1" fmla="*/ 2633635 w 2633635"/>
              <a:gd name="connsiteY1" fmla="*/ 0 h 4242097"/>
              <a:gd name="connsiteX2" fmla="*/ 2633635 w 2633635"/>
              <a:gd name="connsiteY2" fmla="*/ 4242097 h 4242097"/>
              <a:gd name="connsiteX3" fmla="*/ 0 w 2633635"/>
              <a:gd name="connsiteY3" fmla="*/ 4242097 h 4242097"/>
              <a:gd name="connsiteX4" fmla="*/ 0 w 2633635"/>
              <a:gd name="connsiteY4" fmla="*/ 0 h 4242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3635" h="4242097">
                <a:moveTo>
                  <a:pt x="0" y="0"/>
                </a:moveTo>
                <a:lnTo>
                  <a:pt x="2633635" y="0"/>
                </a:lnTo>
                <a:lnTo>
                  <a:pt x="2633635" y="4242097"/>
                </a:lnTo>
                <a:lnTo>
                  <a:pt x="0" y="424209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Allows employers to use positive action </a:t>
            </a:r>
            <a:r>
              <a:rPr lang="en-GB" sz="2400" b="1" i="1" kern="1200" dirty="0">
                <a:solidFill>
                  <a:schemeClr val="tx1"/>
                </a:solidFill>
              </a:rPr>
              <a:t>in recruitment &amp; promotion</a:t>
            </a:r>
          </a:p>
          <a:p>
            <a:pPr marL="0" lvl="0" indent="0" algn="l" defTabSz="1066800">
              <a:lnSpc>
                <a:spcPct val="90000"/>
              </a:lnSpc>
              <a:spcBef>
                <a:spcPct val="0"/>
              </a:spcBef>
              <a:spcAft>
                <a:spcPct val="35000"/>
              </a:spcAft>
              <a:buNone/>
            </a:pPr>
            <a:r>
              <a:rPr lang="en-GB" sz="2400" kern="1200" dirty="0">
                <a:solidFill>
                  <a:schemeClr val="tx1"/>
                </a:solidFill>
              </a:rPr>
              <a:t>Familiarisation sessions</a:t>
            </a:r>
          </a:p>
          <a:p>
            <a:pPr marL="0" lvl="0" indent="0" algn="l" defTabSz="1066800">
              <a:lnSpc>
                <a:spcPct val="90000"/>
              </a:lnSpc>
              <a:spcBef>
                <a:spcPct val="0"/>
              </a:spcBef>
              <a:spcAft>
                <a:spcPct val="35000"/>
              </a:spcAft>
              <a:buNone/>
            </a:pPr>
            <a:r>
              <a:rPr lang="en-GB" sz="2400" kern="1200" dirty="0">
                <a:solidFill>
                  <a:schemeClr val="tx1"/>
                </a:solidFill>
              </a:rPr>
              <a:t>Tie-breaker (as qualified as or of equal merit)</a:t>
            </a:r>
          </a:p>
          <a:p>
            <a:pPr marL="0" lvl="0" indent="0" algn="l" defTabSz="1066800">
              <a:lnSpc>
                <a:spcPct val="90000"/>
              </a:lnSpc>
              <a:spcBef>
                <a:spcPct val="0"/>
              </a:spcBef>
              <a:spcAft>
                <a:spcPct val="35000"/>
              </a:spcAft>
              <a:buNone/>
            </a:pPr>
            <a:endParaRPr lang="en-GB" sz="2400" kern="1200" dirty="0"/>
          </a:p>
        </p:txBody>
      </p:sp>
      <p:sp>
        <p:nvSpPr>
          <p:cNvPr id="6" name="Scroll: Vertical 5">
            <a:extLst>
              <a:ext uri="{FF2B5EF4-FFF2-40B4-BE49-F238E27FC236}">
                <a16:creationId xmlns:a16="http://schemas.microsoft.com/office/drawing/2014/main" id="{3EDEFACC-BBF8-44E4-839B-FF8BC981A1F1}"/>
              </a:ext>
            </a:extLst>
          </p:cNvPr>
          <p:cNvSpPr/>
          <p:nvPr/>
        </p:nvSpPr>
        <p:spPr>
          <a:xfrm>
            <a:off x="8024682" y="1404696"/>
            <a:ext cx="3608517" cy="3827930"/>
          </a:xfrm>
          <a:custGeom>
            <a:avLst/>
            <a:gdLst>
              <a:gd name="connsiteX0" fmla="*/ 225532 w 3608517"/>
              <a:gd name="connsiteY0" fmla="*/ 3827930 h 3827930"/>
              <a:gd name="connsiteX1" fmla="*/ 451064 w 3608517"/>
              <a:gd name="connsiteY1" fmla="*/ 3602398 h 3827930"/>
              <a:gd name="connsiteX2" fmla="*/ 225532 w 3608517"/>
              <a:gd name="connsiteY2" fmla="*/ 3602398 h 3827930"/>
              <a:gd name="connsiteX3" fmla="*/ 338298 w 3608517"/>
              <a:gd name="connsiteY3" fmla="*/ 3489632 h 3827930"/>
              <a:gd name="connsiteX4" fmla="*/ 225532 w 3608517"/>
              <a:gd name="connsiteY4" fmla="*/ 3376866 h 3827930"/>
              <a:gd name="connsiteX5" fmla="*/ 451065 w 3608517"/>
              <a:gd name="connsiteY5" fmla="*/ 3376865 h 3827930"/>
              <a:gd name="connsiteX6" fmla="*/ 451065 w 3608517"/>
              <a:gd name="connsiteY6" fmla="*/ 2883156 h 3827930"/>
              <a:gd name="connsiteX7" fmla="*/ 451065 w 3608517"/>
              <a:gd name="connsiteY7" fmla="*/ 2357934 h 3827930"/>
              <a:gd name="connsiteX8" fmla="*/ 451065 w 3608517"/>
              <a:gd name="connsiteY8" fmla="*/ 1927252 h 3827930"/>
              <a:gd name="connsiteX9" fmla="*/ 451065 w 3608517"/>
              <a:gd name="connsiteY9" fmla="*/ 1339003 h 3827930"/>
              <a:gd name="connsiteX10" fmla="*/ 451065 w 3608517"/>
              <a:gd name="connsiteY10" fmla="*/ 813781 h 3827930"/>
              <a:gd name="connsiteX11" fmla="*/ 451065 w 3608517"/>
              <a:gd name="connsiteY11" fmla="*/ 225532 h 3827930"/>
              <a:gd name="connsiteX12" fmla="*/ 676597 w 3608517"/>
              <a:gd name="connsiteY12" fmla="*/ 0 h 3827930"/>
              <a:gd name="connsiteX13" fmla="*/ 1244938 w 3608517"/>
              <a:gd name="connsiteY13" fmla="*/ 0 h 3827930"/>
              <a:gd name="connsiteX14" fmla="*/ 1840344 w 3608517"/>
              <a:gd name="connsiteY14" fmla="*/ 0 h 3827930"/>
              <a:gd name="connsiteX15" fmla="*/ 2381621 w 3608517"/>
              <a:gd name="connsiteY15" fmla="*/ 0 h 3827930"/>
              <a:gd name="connsiteX16" fmla="*/ 3382985 w 3608517"/>
              <a:gd name="connsiteY16" fmla="*/ 0 h 3827930"/>
              <a:gd name="connsiteX17" fmla="*/ 3608517 w 3608517"/>
              <a:gd name="connsiteY17" fmla="*/ 225532 h 3827930"/>
              <a:gd name="connsiteX18" fmla="*/ 3382985 w 3608517"/>
              <a:gd name="connsiteY18" fmla="*/ 451064 h 3827930"/>
              <a:gd name="connsiteX19" fmla="*/ 3157452 w 3608517"/>
              <a:gd name="connsiteY19" fmla="*/ 451065 h 3827930"/>
              <a:gd name="connsiteX20" fmla="*/ 3157452 w 3608517"/>
              <a:gd name="connsiteY20" fmla="*/ 944774 h 3827930"/>
              <a:gd name="connsiteX21" fmla="*/ 3157452 w 3608517"/>
              <a:gd name="connsiteY21" fmla="*/ 1375456 h 3827930"/>
              <a:gd name="connsiteX22" fmla="*/ 3157452 w 3608517"/>
              <a:gd name="connsiteY22" fmla="*/ 1932192 h 3827930"/>
              <a:gd name="connsiteX23" fmla="*/ 3157452 w 3608517"/>
              <a:gd name="connsiteY23" fmla="*/ 2488927 h 3827930"/>
              <a:gd name="connsiteX24" fmla="*/ 3157452 w 3608517"/>
              <a:gd name="connsiteY24" fmla="*/ 3077176 h 3827930"/>
              <a:gd name="connsiteX25" fmla="*/ 3157452 w 3608517"/>
              <a:gd name="connsiteY25" fmla="*/ 3602398 h 3827930"/>
              <a:gd name="connsiteX26" fmla="*/ 2931920 w 3608517"/>
              <a:gd name="connsiteY26" fmla="*/ 3827930 h 3827930"/>
              <a:gd name="connsiteX27" fmla="*/ 2417706 w 3608517"/>
              <a:gd name="connsiteY27" fmla="*/ 3827930 h 3827930"/>
              <a:gd name="connsiteX28" fmla="*/ 1876429 w 3608517"/>
              <a:gd name="connsiteY28" fmla="*/ 3827930 h 3827930"/>
              <a:gd name="connsiteX29" fmla="*/ 1362215 w 3608517"/>
              <a:gd name="connsiteY29" fmla="*/ 3827930 h 3827930"/>
              <a:gd name="connsiteX30" fmla="*/ 793873 w 3608517"/>
              <a:gd name="connsiteY30" fmla="*/ 3827930 h 3827930"/>
              <a:gd name="connsiteX31" fmla="*/ 225532 w 3608517"/>
              <a:gd name="connsiteY31" fmla="*/ 3827930 h 3827930"/>
              <a:gd name="connsiteX32" fmla="*/ 902129 w 3608517"/>
              <a:gd name="connsiteY32" fmla="*/ 225532 h 3827930"/>
              <a:gd name="connsiteX33" fmla="*/ 676597 w 3608517"/>
              <a:gd name="connsiteY33" fmla="*/ 451064 h 3827930"/>
              <a:gd name="connsiteX34" fmla="*/ 563831 w 3608517"/>
              <a:gd name="connsiteY34" fmla="*/ 338298 h 3827930"/>
              <a:gd name="connsiteX35" fmla="*/ 676597 w 3608517"/>
              <a:gd name="connsiteY35" fmla="*/ 225532 h 3827930"/>
              <a:gd name="connsiteX36" fmla="*/ 902129 w 3608517"/>
              <a:gd name="connsiteY36" fmla="*/ 225532 h 3827930"/>
              <a:gd name="connsiteX0" fmla="*/ 902129 w 3608517"/>
              <a:gd name="connsiteY0" fmla="*/ 225532 h 3827930"/>
              <a:gd name="connsiteX1" fmla="*/ 676597 w 3608517"/>
              <a:gd name="connsiteY1" fmla="*/ 451064 h 3827930"/>
              <a:gd name="connsiteX2" fmla="*/ 563831 w 3608517"/>
              <a:gd name="connsiteY2" fmla="*/ 338298 h 3827930"/>
              <a:gd name="connsiteX3" fmla="*/ 676597 w 3608517"/>
              <a:gd name="connsiteY3" fmla="*/ 225532 h 3827930"/>
              <a:gd name="connsiteX4" fmla="*/ 902129 w 3608517"/>
              <a:gd name="connsiteY4" fmla="*/ 225532 h 3827930"/>
              <a:gd name="connsiteX5" fmla="*/ 451065 w 3608517"/>
              <a:gd name="connsiteY5" fmla="*/ 3602398 h 3827930"/>
              <a:gd name="connsiteX6" fmla="*/ 225533 w 3608517"/>
              <a:gd name="connsiteY6" fmla="*/ 3827930 h 3827930"/>
              <a:gd name="connsiteX7" fmla="*/ 1 w 3608517"/>
              <a:gd name="connsiteY7" fmla="*/ 3602398 h 3827930"/>
              <a:gd name="connsiteX8" fmla="*/ 225533 w 3608517"/>
              <a:gd name="connsiteY8" fmla="*/ 3376866 h 3827930"/>
              <a:gd name="connsiteX9" fmla="*/ 338299 w 3608517"/>
              <a:gd name="connsiteY9" fmla="*/ 3489632 h 3827930"/>
              <a:gd name="connsiteX10" fmla="*/ 225533 w 3608517"/>
              <a:gd name="connsiteY10" fmla="*/ 3602398 h 3827930"/>
              <a:gd name="connsiteX11" fmla="*/ 451065 w 3608517"/>
              <a:gd name="connsiteY11" fmla="*/ 3602398 h 3827930"/>
              <a:gd name="connsiteX0" fmla="*/ 451065 w 3608517"/>
              <a:gd name="connsiteY0" fmla="*/ 3376865 h 3827930"/>
              <a:gd name="connsiteX1" fmla="*/ 451065 w 3608517"/>
              <a:gd name="connsiteY1" fmla="*/ 2820130 h 3827930"/>
              <a:gd name="connsiteX2" fmla="*/ 451065 w 3608517"/>
              <a:gd name="connsiteY2" fmla="*/ 2326421 h 3827930"/>
              <a:gd name="connsiteX3" fmla="*/ 451065 w 3608517"/>
              <a:gd name="connsiteY3" fmla="*/ 1769685 h 3827930"/>
              <a:gd name="connsiteX4" fmla="*/ 451065 w 3608517"/>
              <a:gd name="connsiteY4" fmla="*/ 1212950 h 3827930"/>
              <a:gd name="connsiteX5" fmla="*/ 451065 w 3608517"/>
              <a:gd name="connsiteY5" fmla="*/ 719241 h 3827930"/>
              <a:gd name="connsiteX6" fmla="*/ 451065 w 3608517"/>
              <a:gd name="connsiteY6" fmla="*/ 225532 h 3827930"/>
              <a:gd name="connsiteX7" fmla="*/ 676597 w 3608517"/>
              <a:gd name="connsiteY7" fmla="*/ 0 h 3827930"/>
              <a:gd name="connsiteX8" fmla="*/ 1136683 w 3608517"/>
              <a:gd name="connsiteY8" fmla="*/ 0 h 3827930"/>
              <a:gd name="connsiteX9" fmla="*/ 1705024 w 3608517"/>
              <a:gd name="connsiteY9" fmla="*/ 0 h 3827930"/>
              <a:gd name="connsiteX10" fmla="*/ 2273366 w 3608517"/>
              <a:gd name="connsiteY10" fmla="*/ 0 h 3827930"/>
              <a:gd name="connsiteX11" fmla="*/ 2760516 w 3608517"/>
              <a:gd name="connsiteY11" fmla="*/ 0 h 3827930"/>
              <a:gd name="connsiteX12" fmla="*/ 3382985 w 3608517"/>
              <a:gd name="connsiteY12" fmla="*/ 0 h 3827930"/>
              <a:gd name="connsiteX13" fmla="*/ 3608517 w 3608517"/>
              <a:gd name="connsiteY13" fmla="*/ 225532 h 3827930"/>
              <a:gd name="connsiteX14" fmla="*/ 3382985 w 3608517"/>
              <a:gd name="connsiteY14" fmla="*/ 451064 h 3827930"/>
              <a:gd name="connsiteX15" fmla="*/ 3157452 w 3608517"/>
              <a:gd name="connsiteY15" fmla="*/ 451065 h 3827930"/>
              <a:gd name="connsiteX16" fmla="*/ 3157452 w 3608517"/>
              <a:gd name="connsiteY16" fmla="*/ 881747 h 3827930"/>
              <a:gd name="connsiteX17" fmla="*/ 3157452 w 3608517"/>
              <a:gd name="connsiteY17" fmla="*/ 1469996 h 3827930"/>
              <a:gd name="connsiteX18" fmla="*/ 3157452 w 3608517"/>
              <a:gd name="connsiteY18" fmla="*/ 1963705 h 3827930"/>
              <a:gd name="connsiteX19" fmla="*/ 3157452 w 3608517"/>
              <a:gd name="connsiteY19" fmla="*/ 2394387 h 3827930"/>
              <a:gd name="connsiteX20" fmla="*/ 3157452 w 3608517"/>
              <a:gd name="connsiteY20" fmla="*/ 2982636 h 3827930"/>
              <a:gd name="connsiteX21" fmla="*/ 3157452 w 3608517"/>
              <a:gd name="connsiteY21" fmla="*/ 3602398 h 3827930"/>
              <a:gd name="connsiteX22" fmla="*/ 2931920 w 3608517"/>
              <a:gd name="connsiteY22" fmla="*/ 3827930 h 3827930"/>
              <a:gd name="connsiteX23" fmla="*/ 2417706 w 3608517"/>
              <a:gd name="connsiteY23" fmla="*/ 3827930 h 3827930"/>
              <a:gd name="connsiteX24" fmla="*/ 1903493 w 3608517"/>
              <a:gd name="connsiteY24" fmla="*/ 3827930 h 3827930"/>
              <a:gd name="connsiteX25" fmla="*/ 1335151 w 3608517"/>
              <a:gd name="connsiteY25" fmla="*/ 3827930 h 3827930"/>
              <a:gd name="connsiteX26" fmla="*/ 766810 w 3608517"/>
              <a:gd name="connsiteY26" fmla="*/ 3827930 h 3827930"/>
              <a:gd name="connsiteX27" fmla="*/ 225532 w 3608517"/>
              <a:gd name="connsiteY27" fmla="*/ 3827930 h 3827930"/>
              <a:gd name="connsiteX28" fmla="*/ 0 w 3608517"/>
              <a:gd name="connsiteY28" fmla="*/ 3602398 h 3827930"/>
              <a:gd name="connsiteX29" fmla="*/ 225532 w 3608517"/>
              <a:gd name="connsiteY29" fmla="*/ 3376866 h 3827930"/>
              <a:gd name="connsiteX30" fmla="*/ 451065 w 3608517"/>
              <a:gd name="connsiteY30" fmla="*/ 3376865 h 3827930"/>
              <a:gd name="connsiteX31" fmla="*/ 676597 w 3608517"/>
              <a:gd name="connsiteY31" fmla="*/ 0 h 3827930"/>
              <a:gd name="connsiteX32" fmla="*/ 902129 w 3608517"/>
              <a:gd name="connsiteY32" fmla="*/ 225532 h 3827930"/>
              <a:gd name="connsiteX33" fmla="*/ 676597 w 3608517"/>
              <a:gd name="connsiteY33" fmla="*/ 451064 h 3827930"/>
              <a:gd name="connsiteX34" fmla="*/ 563831 w 3608517"/>
              <a:gd name="connsiteY34" fmla="*/ 338298 h 3827930"/>
              <a:gd name="connsiteX35" fmla="*/ 676597 w 3608517"/>
              <a:gd name="connsiteY35" fmla="*/ 225532 h 3827930"/>
              <a:gd name="connsiteX36" fmla="*/ 902129 w 3608517"/>
              <a:gd name="connsiteY36" fmla="*/ 225532 h 3827930"/>
              <a:gd name="connsiteX37" fmla="*/ 3157452 w 3608517"/>
              <a:gd name="connsiteY37" fmla="*/ 451065 h 3827930"/>
              <a:gd name="connsiteX38" fmla="*/ 2636472 w 3608517"/>
              <a:gd name="connsiteY38" fmla="*/ 451065 h 3827930"/>
              <a:gd name="connsiteX39" fmla="*/ 2189919 w 3608517"/>
              <a:gd name="connsiteY39" fmla="*/ 451065 h 3827930"/>
              <a:gd name="connsiteX40" fmla="*/ 1668939 w 3608517"/>
              <a:gd name="connsiteY40" fmla="*/ 451065 h 3827930"/>
              <a:gd name="connsiteX41" fmla="*/ 1123151 w 3608517"/>
              <a:gd name="connsiteY41" fmla="*/ 451065 h 3827930"/>
              <a:gd name="connsiteX42" fmla="*/ 676597 w 3608517"/>
              <a:gd name="connsiteY42" fmla="*/ 451065 h 3827930"/>
              <a:gd name="connsiteX43" fmla="*/ 225532 w 3608517"/>
              <a:gd name="connsiteY43" fmla="*/ 3376865 h 3827930"/>
              <a:gd name="connsiteX44" fmla="*/ 338298 w 3608517"/>
              <a:gd name="connsiteY44" fmla="*/ 3489631 h 3827930"/>
              <a:gd name="connsiteX45" fmla="*/ 225532 w 3608517"/>
              <a:gd name="connsiteY45" fmla="*/ 3602397 h 3827930"/>
              <a:gd name="connsiteX46" fmla="*/ 451065 w 3608517"/>
              <a:gd name="connsiteY46" fmla="*/ 3602398 h 3827930"/>
              <a:gd name="connsiteX47" fmla="*/ 225532 w 3608517"/>
              <a:gd name="connsiteY47" fmla="*/ 3827930 h 3827930"/>
              <a:gd name="connsiteX48" fmla="*/ 451064 w 3608517"/>
              <a:gd name="connsiteY48" fmla="*/ 3602398 h 3827930"/>
              <a:gd name="connsiteX49" fmla="*/ 451065 w 3608517"/>
              <a:gd name="connsiteY49" fmla="*/ 3376865 h 382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3608517" h="3827930" stroke="0" extrusionOk="0">
                <a:moveTo>
                  <a:pt x="225532" y="3827930"/>
                </a:moveTo>
                <a:cubicBezTo>
                  <a:pt x="372841" y="3809968"/>
                  <a:pt x="453407" y="3714395"/>
                  <a:pt x="451064" y="3602398"/>
                </a:cubicBezTo>
                <a:cubicBezTo>
                  <a:pt x="392014" y="3629186"/>
                  <a:pt x="336342" y="3594275"/>
                  <a:pt x="225532" y="3602398"/>
                </a:cubicBezTo>
                <a:cubicBezTo>
                  <a:pt x="287538" y="3603914"/>
                  <a:pt x="329226" y="3558694"/>
                  <a:pt x="338298" y="3489632"/>
                </a:cubicBezTo>
                <a:cubicBezTo>
                  <a:pt x="339392" y="3422531"/>
                  <a:pt x="290223" y="3394048"/>
                  <a:pt x="225532" y="3376866"/>
                </a:cubicBezTo>
                <a:cubicBezTo>
                  <a:pt x="335093" y="3352773"/>
                  <a:pt x="379834" y="3401973"/>
                  <a:pt x="451065" y="3376865"/>
                </a:cubicBezTo>
                <a:cubicBezTo>
                  <a:pt x="400895" y="3203858"/>
                  <a:pt x="458029" y="3088796"/>
                  <a:pt x="451065" y="2883156"/>
                </a:cubicBezTo>
                <a:cubicBezTo>
                  <a:pt x="444101" y="2677516"/>
                  <a:pt x="471284" y="2549307"/>
                  <a:pt x="451065" y="2357934"/>
                </a:cubicBezTo>
                <a:cubicBezTo>
                  <a:pt x="430846" y="2166561"/>
                  <a:pt x="499364" y="2076159"/>
                  <a:pt x="451065" y="1927252"/>
                </a:cubicBezTo>
                <a:cubicBezTo>
                  <a:pt x="402766" y="1778345"/>
                  <a:pt x="474653" y="1618054"/>
                  <a:pt x="451065" y="1339003"/>
                </a:cubicBezTo>
                <a:cubicBezTo>
                  <a:pt x="427477" y="1059952"/>
                  <a:pt x="461128" y="1075282"/>
                  <a:pt x="451065" y="813781"/>
                </a:cubicBezTo>
                <a:cubicBezTo>
                  <a:pt x="441002" y="552280"/>
                  <a:pt x="521362" y="473337"/>
                  <a:pt x="451065" y="225532"/>
                </a:cubicBezTo>
                <a:cubicBezTo>
                  <a:pt x="421454" y="86589"/>
                  <a:pt x="552330" y="28721"/>
                  <a:pt x="676597" y="0"/>
                </a:cubicBezTo>
                <a:cubicBezTo>
                  <a:pt x="930168" y="-26667"/>
                  <a:pt x="1064874" y="40636"/>
                  <a:pt x="1244938" y="0"/>
                </a:cubicBezTo>
                <a:cubicBezTo>
                  <a:pt x="1425002" y="-40636"/>
                  <a:pt x="1615426" y="16969"/>
                  <a:pt x="1840344" y="0"/>
                </a:cubicBezTo>
                <a:cubicBezTo>
                  <a:pt x="2065262" y="-16969"/>
                  <a:pt x="2132631" y="29496"/>
                  <a:pt x="2381621" y="0"/>
                </a:cubicBezTo>
                <a:cubicBezTo>
                  <a:pt x="2630611" y="-29496"/>
                  <a:pt x="2958461" y="42870"/>
                  <a:pt x="3382985" y="0"/>
                </a:cubicBezTo>
                <a:cubicBezTo>
                  <a:pt x="3506274" y="25327"/>
                  <a:pt x="3611537" y="105833"/>
                  <a:pt x="3608517" y="225532"/>
                </a:cubicBezTo>
                <a:cubicBezTo>
                  <a:pt x="3599767" y="366901"/>
                  <a:pt x="3532803" y="433409"/>
                  <a:pt x="3382985" y="451064"/>
                </a:cubicBezTo>
                <a:cubicBezTo>
                  <a:pt x="3312596" y="473600"/>
                  <a:pt x="3229054" y="445820"/>
                  <a:pt x="3157452" y="451065"/>
                </a:cubicBezTo>
                <a:cubicBezTo>
                  <a:pt x="3160941" y="560686"/>
                  <a:pt x="3125131" y="702523"/>
                  <a:pt x="3157452" y="944774"/>
                </a:cubicBezTo>
                <a:cubicBezTo>
                  <a:pt x="3189773" y="1187025"/>
                  <a:pt x="3145162" y="1182304"/>
                  <a:pt x="3157452" y="1375456"/>
                </a:cubicBezTo>
                <a:cubicBezTo>
                  <a:pt x="3169742" y="1568608"/>
                  <a:pt x="3099371" y="1775650"/>
                  <a:pt x="3157452" y="1932192"/>
                </a:cubicBezTo>
                <a:cubicBezTo>
                  <a:pt x="3215533" y="2088734"/>
                  <a:pt x="3118159" y="2375889"/>
                  <a:pt x="3157452" y="2488927"/>
                </a:cubicBezTo>
                <a:cubicBezTo>
                  <a:pt x="3196745" y="2601965"/>
                  <a:pt x="3093194" y="2849024"/>
                  <a:pt x="3157452" y="3077176"/>
                </a:cubicBezTo>
                <a:cubicBezTo>
                  <a:pt x="3221710" y="3305328"/>
                  <a:pt x="3117487" y="3348387"/>
                  <a:pt x="3157452" y="3602398"/>
                </a:cubicBezTo>
                <a:cubicBezTo>
                  <a:pt x="3133538" y="3740632"/>
                  <a:pt x="3051008" y="3863815"/>
                  <a:pt x="2931920" y="3827930"/>
                </a:cubicBezTo>
                <a:cubicBezTo>
                  <a:pt x="2819109" y="3848188"/>
                  <a:pt x="2651036" y="3791013"/>
                  <a:pt x="2417706" y="3827930"/>
                </a:cubicBezTo>
                <a:cubicBezTo>
                  <a:pt x="2184376" y="3864847"/>
                  <a:pt x="2036863" y="3802089"/>
                  <a:pt x="1876429" y="3827930"/>
                </a:cubicBezTo>
                <a:cubicBezTo>
                  <a:pt x="1715995" y="3853771"/>
                  <a:pt x="1476427" y="3799098"/>
                  <a:pt x="1362215" y="3827930"/>
                </a:cubicBezTo>
                <a:cubicBezTo>
                  <a:pt x="1248003" y="3856762"/>
                  <a:pt x="927365" y="3784808"/>
                  <a:pt x="793873" y="3827930"/>
                </a:cubicBezTo>
                <a:cubicBezTo>
                  <a:pt x="660381" y="3871052"/>
                  <a:pt x="368207" y="3782804"/>
                  <a:pt x="225532" y="3827930"/>
                </a:cubicBezTo>
                <a:close/>
                <a:moveTo>
                  <a:pt x="902129" y="225532"/>
                </a:moveTo>
                <a:cubicBezTo>
                  <a:pt x="906796" y="358462"/>
                  <a:pt x="793774" y="456625"/>
                  <a:pt x="676597" y="451064"/>
                </a:cubicBezTo>
                <a:cubicBezTo>
                  <a:pt x="601993" y="440207"/>
                  <a:pt x="574974" y="390242"/>
                  <a:pt x="563831" y="338298"/>
                </a:cubicBezTo>
                <a:cubicBezTo>
                  <a:pt x="548228" y="285818"/>
                  <a:pt x="617866" y="217060"/>
                  <a:pt x="676597" y="225532"/>
                </a:cubicBezTo>
                <a:cubicBezTo>
                  <a:pt x="731800" y="219000"/>
                  <a:pt x="797808" y="252328"/>
                  <a:pt x="902129" y="225532"/>
                </a:cubicBezTo>
                <a:close/>
              </a:path>
              <a:path w="3608517" h="3827930" fill="darkenLess" stroke="0" extrusionOk="0">
                <a:moveTo>
                  <a:pt x="902129" y="225532"/>
                </a:moveTo>
                <a:cubicBezTo>
                  <a:pt x="902338" y="356707"/>
                  <a:pt x="812933" y="481866"/>
                  <a:pt x="676597" y="451064"/>
                </a:cubicBezTo>
                <a:cubicBezTo>
                  <a:pt x="604156" y="451754"/>
                  <a:pt x="565719" y="411242"/>
                  <a:pt x="563831" y="338298"/>
                </a:cubicBezTo>
                <a:cubicBezTo>
                  <a:pt x="551504" y="275628"/>
                  <a:pt x="613348" y="227393"/>
                  <a:pt x="676597" y="225532"/>
                </a:cubicBezTo>
                <a:cubicBezTo>
                  <a:pt x="736002" y="199489"/>
                  <a:pt x="856574" y="248136"/>
                  <a:pt x="902129" y="225532"/>
                </a:cubicBezTo>
                <a:close/>
                <a:moveTo>
                  <a:pt x="451065" y="3602398"/>
                </a:moveTo>
                <a:cubicBezTo>
                  <a:pt x="451322" y="3754067"/>
                  <a:pt x="352635" y="3830297"/>
                  <a:pt x="225533" y="3827930"/>
                </a:cubicBezTo>
                <a:cubicBezTo>
                  <a:pt x="117467" y="3827302"/>
                  <a:pt x="-2249" y="3748343"/>
                  <a:pt x="1" y="3602398"/>
                </a:cubicBezTo>
                <a:cubicBezTo>
                  <a:pt x="8753" y="3479705"/>
                  <a:pt x="114569" y="3379309"/>
                  <a:pt x="225533" y="3376866"/>
                </a:cubicBezTo>
                <a:cubicBezTo>
                  <a:pt x="285654" y="3385234"/>
                  <a:pt x="335153" y="3443695"/>
                  <a:pt x="338299" y="3489632"/>
                </a:cubicBezTo>
                <a:cubicBezTo>
                  <a:pt x="344596" y="3565619"/>
                  <a:pt x="287348" y="3604664"/>
                  <a:pt x="225533" y="3602398"/>
                </a:cubicBezTo>
                <a:cubicBezTo>
                  <a:pt x="273125" y="3584655"/>
                  <a:pt x="355024" y="3606755"/>
                  <a:pt x="451065" y="3602398"/>
                </a:cubicBezTo>
                <a:close/>
              </a:path>
              <a:path w="3608517" h="3827930" fill="none" extrusionOk="0">
                <a:moveTo>
                  <a:pt x="451065" y="3376865"/>
                </a:moveTo>
                <a:cubicBezTo>
                  <a:pt x="411280" y="3146724"/>
                  <a:pt x="505864" y="2952256"/>
                  <a:pt x="451065" y="2820130"/>
                </a:cubicBezTo>
                <a:cubicBezTo>
                  <a:pt x="396266" y="2688004"/>
                  <a:pt x="504332" y="2524060"/>
                  <a:pt x="451065" y="2326421"/>
                </a:cubicBezTo>
                <a:cubicBezTo>
                  <a:pt x="397798" y="2128782"/>
                  <a:pt x="457334" y="2006096"/>
                  <a:pt x="451065" y="1769685"/>
                </a:cubicBezTo>
                <a:cubicBezTo>
                  <a:pt x="444796" y="1533274"/>
                  <a:pt x="510738" y="1418065"/>
                  <a:pt x="451065" y="1212950"/>
                </a:cubicBezTo>
                <a:cubicBezTo>
                  <a:pt x="391392" y="1007836"/>
                  <a:pt x="473768" y="929765"/>
                  <a:pt x="451065" y="719241"/>
                </a:cubicBezTo>
                <a:cubicBezTo>
                  <a:pt x="428362" y="508717"/>
                  <a:pt x="506050" y="356333"/>
                  <a:pt x="451065" y="225532"/>
                </a:cubicBezTo>
                <a:cubicBezTo>
                  <a:pt x="466999" y="69929"/>
                  <a:pt x="552507" y="-3671"/>
                  <a:pt x="676597" y="0"/>
                </a:cubicBezTo>
                <a:cubicBezTo>
                  <a:pt x="782457" y="-20469"/>
                  <a:pt x="923715" y="28153"/>
                  <a:pt x="1136683" y="0"/>
                </a:cubicBezTo>
                <a:cubicBezTo>
                  <a:pt x="1349651" y="-28153"/>
                  <a:pt x="1522398" y="53894"/>
                  <a:pt x="1705024" y="0"/>
                </a:cubicBezTo>
                <a:cubicBezTo>
                  <a:pt x="1887650" y="-53894"/>
                  <a:pt x="2129560" y="38230"/>
                  <a:pt x="2273366" y="0"/>
                </a:cubicBezTo>
                <a:cubicBezTo>
                  <a:pt x="2417172" y="-38230"/>
                  <a:pt x="2643897" y="14531"/>
                  <a:pt x="2760516" y="0"/>
                </a:cubicBezTo>
                <a:cubicBezTo>
                  <a:pt x="2877135" y="-14531"/>
                  <a:pt x="3186132" y="49031"/>
                  <a:pt x="3382985" y="0"/>
                </a:cubicBezTo>
                <a:cubicBezTo>
                  <a:pt x="3537711" y="14756"/>
                  <a:pt x="3617026" y="99216"/>
                  <a:pt x="3608517" y="225532"/>
                </a:cubicBezTo>
                <a:cubicBezTo>
                  <a:pt x="3629764" y="349433"/>
                  <a:pt x="3504173" y="454534"/>
                  <a:pt x="3382985" y="451064"/>
                </a:cubicBezTo>
                <a:cubicBezTo>
                  <a:pt x="3335060" y="477642"/>
                  <a:pt x="3226668" y="450414"/>
                  <a:pt x="3157452" y="451065"/>
                </a:cubicBezTo>
                <a:cubicBezTo>
                  <a:pt x="3190654" y="568318"/>
                  <a:pt x="3121993" y="761948"/>
                  <a:pt x="3157452" y="881747"/>
                </a:cubicBezTo>
                <a:cubicBezTo>
                  <a:pt x="3192911" y="1001546"/>
                  <a:pt x="3104714" y="1273230"/>
                  <a:pt x="3157452" y="1469996"/>
                </a:cubicBezTo>
                <a:cubicBezTo>
                  <a:pt x="3210190" y="1666762"/>
                  <a:pt x="3101440" y="1845374"/>
                  <a:pt x="3157452" y="1963705"/>
                </a:cubicBezTo>
                <a:cubicBezTo>
                  <a:pt x="3213464" y="2082036"/>
                  <a:pt x="3153880" y="2198481"/>
                  <a:pt x="3157452" y="2394387"/>
                </a:cubicBezTo>
                <a:cubicBezTo>
                  <a:pt x="3161024" y="2590293"/>
                  <a:pt x="3153415" y="2860144"/>
                  <a:pt x="3157452" y="2982636"/>
                </a:cubicBezTo>
                <a:cubicBezTo>
                  <a:pt x="3161489" y="3105128"/>
                  <a:pt x="3085022" y="3422760"/>
                  <a:pt x="3157452" y="3602398"/>
                </a:cubicBezTo>
                <a:cubicBezTo>
                  <a:pt x="3184312" y="3751604"/>
                  <a:pt x="3036568" y="3823512"/>
                  <a:pt x="2931920" y="3827930"/>
                </a:cubicBezTo>
                <a:cubicBezTo>
                  <a:pt x="2771940" y="3837089"/>
                  <a:pt x="2537585" y="3781154"/>
                  <a:pt x="2417706" y="3827930"/>
                </a:cubicBezTo>
                <a:cubicBezTo>
                  <a:pt x="2297827" y="3874706"/>
                  <a:pt x="2118503" y="3775855"/>
                  <a:pt x="1903493" y="3827930"/>
                </a:cubicBezTo>
                <a:cubicBezTo>
                  <a:pt x="1688483" y="3880005"/>
                  <a:pt x="1532828" y="3791631"/>
                  <a:pt x="1335151" y="3827930"/>
                </a:cubicBezTo>
                <a:cubicBezTo>
                  <a:pt x="1137474" y="3864229"/>
                  <a:pt x="944789" y="3806282"/>
                  <a:pt x="766810" y="3827930"/>
                </a:cubicBezTo>
                <a:cubicBezTo>
                  <a:pt x="588831" y="3849578"/>
                  <a:pt x="465743" y="3814889"/>
                  <a:pt x="225532" y="3827930"/>
                </a:cubicBezTo>
                <a:cubicBezTo>
                  <a:pt x="128861" y="3819730"/>
                  <a:pt x="184" y="3692772"/>
                  <a:pt x="0" y="3602398"/>
                </a:cubicBezTo>
                <a:cubicBezTo>
                  <a:pt x="-16450" y="3475344"/>
                  <a:pt x="131525" y="3361133"/>
                  <a:pt x="225532" y="3376866"/>
                </a:cubicBezTo>
                <a:cubicBezTo>
                  <a:pt x="323870" y="3376738"/>
                  <a:pt x="400878" y="3391702"/>
                  <a:pt x="451065" y="3376865"/>
                </a:cubicBezTo>
                <a:close/>
                <a:moveTo>
                  <a:pt x="676597" y="0"/>
                </a:moveTo>
                <a:cubicBezTo>
                  <a:pt x="812050" y="-35278"/>
                  <a:pt x="902907" y="83132"/>
                  <a:pt x="902129" y="225532"/>
                </a:cubicBezTo>
                <a:cubicBezTo>
                  <a:pt x="937593" y="347389"/>
                  <a:pt x="833616" y="460044"/>
                  <a:pt x="676597" y="451064"/>
                </a:cubicBezTo>
                <a:cubicBezTo>
                  <a:pt x="631154" y="450925"/>
                  <a:pt x="561643" y="398493"/>
                  <a:pt x="563831" y="338298"/>
                </a:cubicBezTo>
                <a:cubicBezTo>
                  <a:pt x="562008" y="273452"/>
                  <a:pt x="608964" y="240211"/>
                  <a:pt x="676597" y="225532"/>
                </a:cubicBezTo>
                <a:cubicBezTo>
                  <a:pt x="750243" y="204812"/>
                  <a:pt x="856740" y="244568"/>
                  <a:pt x="902129" y="225532"/>
                </a:cubicBezTo>
                <a:moveTo>
                  <a:pt x="3157452" y="451065"/>
                </a:moveTo>
                <a:cubicBezTo>
                  <a:pt x="3010404" y="499542"/>
                  <a:pt x="2835300" y="405963"/>
                  <a:pt x="2636472" y="451065"/>
                </a:cubicBezTo>
                <a:cubicBezTo>
                  <a:pt x="2437644" y="496167"/>
                  <a:pt x="2404747" y="400524"/>
                  <a:pt x="2189919" y="451065"/>
                </a:cubicBezTo>
                <a:cubicBezTo>
                  <a:pt x="1975091" y="501606"/>
                  <a:pt x="1844661" y="428672"/>
                  <a:pt x="1668939" y="451065"/>
                </a:cubicBezTo>
                <a:cubicBezTo>
                  <a:pt x="1493217" y="473458"/>
                  <a:pt x="1369683" y="392286"/>
                  <a:pt x="1123151" y="451065"/>
                </a:cubicBezTo>
                <a:cubicBezTo>
                  <a:pt x="876619" y="509844"/>
                  <a:pt x="788278" y="401484"/>
                  <a:pt x="676597" y="451065"/>
                </a:cubicBezTo>
                <a:moveTo>
                  <a:pt x="225532" y="3376865"/>
                </a:moveTo>
                <a:cubicBezTo>
                  <a:pt x="285043" y="3376260"/>
                  <a:pt x="353360" y="3421712"/>
                  <a:pt x="338298" y="3489631"/>
                </a:cubicBezTo>
                <a:cubicBezTo>
                  <a:pt x="331415" y="3556042"/>
                  <a:pt x="292230" y="3605340"/>
                  <a:pt x="225532" y="3602397"/>
                </a:cubicBezTo>
                <a:cubicBezTo>
                  <a:pt x="301574" y="3591291"/>
                  <a:pt x="384733" y="3613394"/>
                  <a:pt x="451065" y="3602398"/>
                </a:cubicBezTo>
                <a:moveTo>
                  <a:pt x="225532" y="3827930"/>
                </a:moveTo>
                <a:cubicBezTo>
                  <a:pt x="334844" y="3828336"/>
                  <a:pt x="476801" y="3703763"/>
                  <a:pt x="451064" y="3602398"/>
                </a:cubicBezTo>
                <a:cubicBezTo>
                  <a:pt x="460376" y="3518407"/>
                  <a:pt x="463223" y="3449706"/>
                  <a:pt x="451065" y="3376865"/>
                </a:cubicBezTo>
              </a:path>
              <a:path w="3608517" h="3827930" fill="none" stroke="0" extrusionOk="0">
                <a:moveTo>
                  <a:pt x="451065" y="3376865"/>
                </a:moveTo>
                <a:cubicBezTo>
                  <a:pt x="390495" y="3227391"/>
                  <a:pt x="462204" y="2971344"/>
                  <a:pt x="451065" y="2851643"/>
                </a:cubicBezTo>
                <a:cubicBezTo>
                  <a:pt x="439926" y="2731942"/>
                  <a:pt x="490659" y="2509682"/>
                  <a:pt x="451065" y="2357934"/>
                </a:cubicBezTo>
                <a:cubicBezTo>
                  <a:pt x="411471" y="2206186"/>
                  <a:pt x="499651" y="2005570"/>
                  <a:pt x="451065" y="1864225"/>
                </a:cubicBezTo>
                <a:cubicBezTo>
                  <a:pt x="402479" y="1722880"/>
                  <a:pt x="500621" y="1507347"/>
                  <a:pt x="451065" y="1275976"/>
                </a:cubicBezTo>
                <a:cubicBezTo>
                  <a:pt x="401509" y="1044605"/>
                  <a:pt x="490313" y="916395"/>
                  <a:pt x="451065" y="750754"/>
                </a:cubicBezTo>
                <a:cubicBezTo>
                  <a:pt x="411817" y="585113"/>
                  <a:pt x="467419" y="407424"/>
                  <a:pt x="451065" y="225532"/>
                </a:cubicBezTo>
                <a:cubicBezTo>
                  <a:pt x="460587" y="105264"/>
                  <a:pt x="526670" y="-20353"/>
                  <a:pt x="676597" y="0"/>
                </a:cubicBezTo>
                <a:cubicBezTo>
                  <a:pt x="921327" y="-37860"/>
                  <a:pt x="1078975" y="25097"/>
                  <a:pt x="1217875" y="0"/>
                </a:cubicBezTo>
                <a:cubicBezTo>
                  <a:pt x="1356775" y="-25097"/>
                  <a:pt x="1569950" y="19566"/>
                  <a:pt x="1759152" y="0"/>
                </a:cubicBezTo>
                <a:cubicBezTo>
                  <a:pt x="1948354" y="-19566"/>
                  <a:pt x="2217918" y="11933"/>
                  <a:pt x="2354558" y="0"/>
                </a:cubicBezTo>
                <a:cubicBezTo>
                  <a:pt x="2491198" y="-11933"/>
                  <a:pt x="2957310" y="660"/>
                  <a:pt x="3382985" y="0"/>
                </a:cubicBezTo>
                <a:cubicBezTo>
                  <a:pt x="3517386" y="34105"/>
                  <a:pt x="3589988" y="114442"/>
                  <a:pt x="3608517" y="225532"/>
                </a:cubicBezTo>
                <a:cubicBezTo>
                  <a:pt x="3602872" y="359390"/>
                  <a:pt x="3506696" y="439940"/>
                  <a:pt x="3382985" y="451064"/>
                </a:cubicBezTo>
                <a:cubicBezTo>
                  <a:pt x="3318516" y="475709"/>
                  <a:pt x="3214281" y="440254"/>
                  <a:pt x="3157452" y="451065"/>
                </a:cubicBezTo>
                <a:cubicBezTo>
                  <a:pt x="3217337" y="626530"/>
                  <a:pt x="3105432" y="803323"/>
                  <a:pt x="3157452" y="976287"/>
                </a:cubicBezTo>
                <a:cubicBezTo>
                  <a:pt x="3209472" y="1149251"/>
                  <a:pt x="3122522" y="1349338"/>
                  <a:pt x="3157452" y="1533023"/>
                </a:cubicBezTo>
                <a:cubicBezTo>
                  <a:pt x="3192382" y="1716708"/>
                  <a:pt x="3134232" y="1901360"/>
                  <a:pt x="3157452" y="1995218"/>
                </a:cubicBezTo>
                <a:cubicBezTo>
                  <a:pt x="3180672" y="2089077"/>
                  <a:pt x="3146381" y="2247554"/>
                  <a:pt x="3157452" y="2457414"/>
                </a:cubicBezTo>
                <a:cubicBezTo>
                  <a:pt x="3168523" y="2667274"/>
                  <a:pt x="3156794" y="2775910"/>
                  <a:pt x="3157452" y="3045663"/>
                </a:cubicBezTo>
                <a:cubicBezTo>
                  <a:pt x="3158110" y="3315416"/>
                  <a:pt x="3128176" y="3410213"/>
                  <a:pt x="3157452" y="3602398"/>
                </a:cubicBezTo>
                <a:cubicBezTo>
                  <a:pt x="3158411" y="3705844"/>
                  <a:pt x="3059275" y="3830256"/>
                  <a:pt x="2931920" y="3827930"/>
                </a:cubicBezTo>
                <a:cubicBezTo>
                  <a:pt x="2832444" y="3873919"/>
                  <a:pt x="2638869" y="3798689"/>
                  <a:pt x="2471834" y="3827930"/>
                </a:cubicBezTo>
                <a:cubicBezTo>
                  <a:pt x="2304799" y="3857171"/>
                  <a:pt x="2138898" y="3774048"/>
                  <a:pt x="2011748" y="3827930"/>
                </a:cubicBezTo>
                <a:cubicBezTo>
                  <a:pt x="1884598" y="3881812"/>
                  <a:pt x="1626161" y="3776764"/>
                  <a:pt x="1524598" y="3827930"/>
                </a:cubicBezTo>
                <a:cubicBezTo>
                  <a:pt x="1423035" y="3879096"/>
                  <a:pt x="1170011" y="3804686"/>
                  <a:pt x="1064512" y="3827930"/>
                </a:cubicBezTo>
                <a:cubicBezTo>
                  <a:pt x="959013" y="3851174"/>
                  <a:pt x="486501" y="3742030"/>
                  <a:pt x="225532" y="3827930"/>
                </a:cubicBezTo>
                <a:cubicBezTo>
                  <a:pt x="109702" y="3819805"/>
                  <a:pt x="-10147" y="3695601"/>
                  <a:pt x="0" y="3602398"/>
                </a:cubicBezTo>
                <a:cubicBezTo>
                  <a:pt x="-20385" y="3468226"/>
                  <a:pt x="117948" y="3350368"/>
                  <a:pt x="225532" y="3376866"/>
                </a:cubicBezTo>
                <a:cubicBezTo>
                  <a:pt x="300982" y="3366892"/>
                  <a:pt x="403999" y="3380359"/>
                  <a:pt x="451065" y="3376865"/>
                </a:cubicBezTo>
                <a:close/>
                <a:moveTo>
                  <a:pt x="676597" y="0"/>
                </a:moveTo>
                <a:cubicBezTo>
                  <a:pt x="828613" y="7521"/>
                  <a:pt x="881863" y="86551"/>
                  <a:pt x="902129" y="225532"/>
                </a:cubicBezTo>
                <a:cubicBezTo>
                  <a:pt x="926259" y="371682"/>
                  <a:pt x="794207" y="432668"/>
                  <a:pt x="676597" y="451064"/>
                </a:cubicBezTo>
                <a:cubicBezTo>
                  <a:pt x="614931" y="444373"/>
                  <a:pt x="556382" y="383791"/>
                  <a:pt x="563831" y="338298"/>
                </a:cubicBezTo>
                <a:cubicBezTo>
                  <a:pt x="562393" y="277224"/>
                  <a:pt x="621999" y="209320"/>
                  <a:pt x="676597" y="225532"/>
                </a:cubicBezTo>
                <a:cubicBezTo>
                  <a:pt x="738648" y="210912"/>
                  <a:pt x="803741" y="235123"/>
                  <a:pt x="902129" y="225532"/>
                </a:cubicBezTo>
                <a:moveTo>
                  <a:pt x="3157452" y="451065"/>
                </a:moveTo>
                <a:cubicBezTo>
                  <a:pt x="3037041" y="476966"/>
                  <a:pt x="2911203" y="406418"/>
                  <a:pt x="2710898" y="451065"/>
                </a:cubicBezTo>
                <a:cubicBezTo>
                  <a:pt x="2510593" y="495712"/>
                  <a:pt x="2389131" y="432025"/>
                  <a:pt x="2239536" y="451065"/>
                </a:cubicBezTo>
                <a:cubicBezTo>
                  <a:pt x="2089941" y="470105"/>
                  <a:pt x="1994628" y="425620"/>
                  <a:pt x="1768173" y="451065"/>
                </a:cubicBezTo>
                <a:cubicBezTo>
                  <a:pt x="1541718" y="476510"/>
                  <a:pt x="1494354" y="393761"/>
                  <a:pt x="1222385" y="451065"/>
                </a:cubicBezTo>
                <a:cubicBezTo>
                  <a:pt x="950416" y="508369"/>
                  <a:pt x="930958" y="448758"/>
                  <a:pt x="676597" y="451065"/>
                </a:cubicBezTo>
                <a:moveTo>
                  <a:pt x="225532" y="3376865"/>
                </a:moveTo>
                <a:cubicBezTo>
                  <a:pt x="282705" y="3378716"/>
                  <a:pt x="353860" y="3427816"/>
                  <a:pt x="338298" y="3489631"/>
                </a:cubicBezTo>
                <a:cubicBezTo>
                  <a:pt x="337603" y="3549041"/>
                  <a:pt x="273524" y="3603190"/>
                  <a:pt x="225532" y="3602397"/>
                </a:cubicBezTo>
                <a:cubicBezTo>
                  <a:pt x="335445" y="3585384"/>
                  <a:pt x="395425" y="3610064"/>
                  <a:pt x="451065" y="3602398"/>
                </a:cubicBezTo>
                <a:moveTo>
                  <a:pt x="225532" y="3827930"/>
                </a:moveTo>
                <a:cubicBezTo>
                  <a:pt x="350509" y="3817204"/>
                  <a:pt x="458429" y="3720434"/>
                  <a:pt x="451064" y="3602398"/>
                </a:cubicBezTo>
                <a:cubicBezTo>
                  <a:pt x="451675" y="3533058"/>
                  <a:pt x="463532" y="3446306"/>
                  <a:pt x="451065" y="3376865"/>
                </a:cubicBezTo>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4177973052">
                  <a:prstGeom prst="vertic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must be evidence that groups are disadvantaged or underrepresented</a:t>
            </a:r>
          </a:p>
        </p:txBody>
      </p:sp>
      <p:grpSp>
        <p:nvGrpSpPr>
          <p:cNvPr id="3" name="Group 2">
            <a:extLst>
              <a:ext uri="{FF2B5EF4-FFF2-40B4-BE49-F238E27FC236}">
                <a16:creationId xmlns:a16="http://schemas.microsoft.com/office/drawing/2014/main" id="{C2069415-9D07-5428-2F95-0FDB850FD10F}"/>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DC66BCEE-FD83-94A3-CBE4-AB99B289071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38993532-C33B-BB32-35CA-644ACAC1C881}"/>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E3F3D4A2-ECC6-4D56-067F-E397E76E80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92B5DB23-A9DF-07EA-931E-34F00CB417C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9CD819E7-D4D4-EDDE-6FE2-3D7B479589F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7264C9B4-4432-7B71-FEDF-0F06739BAB2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80573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fade">
                                      <p:cBhvr>
                                        <p:cTn id="1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A2A611D-BE3A-4E1D-B836-EF67BCB7C573}"/>
              </a:ext>
            </a:extLst>
          </p:cNvPr>
          <p:cNvSpPr>
            <a:spLocks noGrp="1"/>
          </p:cNvSpPr>
          <p:nvPr>
            <p:ph type="title"/>
          </p:nvPr>
        </p:nvSpPr>
        <p:spPr>
          <a:xfrm>
            <a:off x="3727158" y="96073"/>
            <a:ext cx="5400000" cy="670934"/>
          </a:xfrm>
          <a:solidFill>
            <a:srgbClr val="002060"/>
          </a:solidFill>
        </p:spPr>
        <p:txBody>
          <a:bodyPr>
            <a:normAutofit/>
          </a:bodyPr>
          <a:lstStyle/>
          <a:p>
            <a:pPr algn="ctr"/>
            <a:r>
              <a:rPr lang="en-GB" sz="3200" b="1" dirty="0">
                <a:solidFill>
                  <a:schemeClr val="bg1"/>
                </a:solidFill>
                <a:latin typeface="+mn-lt"/>
              </a:rPr>
              <a:t>Barriers</a:t>
            </a:r>
          </a:p>
        </p:txBody>
      </p:sp>
      <p:sp>
        <p:nvSpPr>
          <p:cNvPr id="8" name="Freeform: Shape 7">
            <a:extLst>
              <a:ext uri="{FF2B5EF4-FFF2-40B4-BE49-F238E27FC236}">
                <a16:creationId xmlns:a16="http://schemas.microsoft.com/office/drawing/2014/main" id="{440B464E-2BE1-D1F6-EF44-ADECC5AA1802}"/>
              </a:ext>
            </a:extLst>
          </p:cNvPr>
          <p:cNvSpPr/>
          <p:nvPr/>
        </p:nvSpPr>
        <p:spPr>
          <a:xfrm>
            <a:off x="3273536" y="872410"/>
            <a:ext cx="6061802" cy="2204004"/>
          </a:xfrm>
          <a:custGeom>
            <a:avLst/>
            <a:gdLst>
              <a:gd name="connsiteX0" fmla="*/ 0 w 6061802"/>
              <a:gd name="connsiteY0" fmla="*/ 220400 h 2204004"/>
              <a:gd name="connsiteX1" fmla="*/ 220400 w 6061802"/>
              <a:gd name="connsiteY1" fmla="*/ 0 h 2204004"/>
              <a:gd name="connsiteX2" fmla="*/ 782500 w 6061802"/>
              <a:gd name="connsiteY2" fmla="*/ 0 h 2204004"/>
              <a:gd name="connsiteX3" fmla="*/ 1400810 w 6061802"/>
              <a:gd name="connsiteY3" fmla="*/ 0 h 2204004"/>
              <a:gd name="connsiteX4" fmla="*/ 1850491 w 6061802"/>
              <a:gd name="connsiteY4" fmla="*/ 0 h 2204004"/>
              <a:gd name="connsiteX5" fmla="*/ 2243961 w 6061802"/>
              <a:gd name="connsiteY5" fmla="*/ 0 h 2204004"/>
              <a:gd name="connsiteX6" fmla="*/ 2693641 w 6061802"/>
              <a:gd name="connsiteY6" fmla="*/ 0 h 2204004"/>
              <a:gd name="connsiteX7" fmla="*/ 3199531 w 6061802"/>
              <a:gd name="connsiteY7" fmla="*/ 0 h 2204004"/>
              <a:gd name="connsiteX8" fmla="*/ 3761631 w 6061802"/>
              <a:gd name="connsiteY8" fmla="*/ 0 h 2204004"/>
              <a:gd name="connsiteX9" fmla="*/ 4211311 w 6061802"/>
              <a:gd name="connsiteY9" fmla="*/ 0 h 2204004"/>
              <a:gd name="connsiteX10" fmla="*/ 4885832 w 6061802"/>
              <a:gd name="connsiteY10" fmla="*/ 0 h 2204004"/>
              <a:gd name="connsiteX11" fmla="*/ 5841402 w 6061802"/>
              <a:gd name="connsiteY11" fmla="*/ 0 h 2204004"/>
              <a:gd name="connsiteX12" fmla="*/ 6061802 w 6061802"/>
              <a:gd name="connsiteY12" fmla="*/ 220400 h 2204004"/>
              <a:gd name="connsiteX13" fmla="*/ 6061802 w 6061802"/>
              <a:gd name="connsiteY13" fmla="*/ 808135 h 2204004"/>
              <a:gd name="connsiteX14" fmla="*/ 6061802 w 6061802"/>
              <a:gd name="connsiteY14" fmla="*/ 1413501 h 2204004"/>
              <a:gd name="connsiteX15" fmla="*/ 6061802 w 6061802"/>
              <a:gd name="connsiteY15" fmla="*/ 1983604 h 2204004"/>
              <a:gd name="connsiteX16" fmla="*/ 5841402 w 6061802"/>
              <a:gd name="connsiteY16" fmla="*/ 2204004 h 2204004"/>
              <a:gd name="connsiteX17" fmla="*/ 5223092 w 6061802"/>
              <a:gd name="connsiteY17" fmla="*/ 2204004 h 2204004"/>
              <a:gd name="connsiteX18" fmla="*/ 4660992 w 6061802"/>
              <a:gd name="connsiteY18" fmla="*/ 2204004 h 2204004"/>
              <a:gd name="connsiteX19" fmla="*/ 3986471 w 6061802"/>
              <a:gd name="connsiteY19" fmla="*/ 2204004 h 2204004"/>
              <a:gd name="connsiteX20" fmla="*/ 3480581 w 6061802"/>
              <a:gd name="connsiteY20" fmla="*/ 2204004 h 2204004"/>
              <a:gd name="connsiteX21" fmla="*/ 3030901 w 6061802"/>
              <a:gd name="connsiteY21" fmla="*/ 2204004 h 2204004"/>
              <a:gd name="connsiteX22" fmla="*/ 2468801 w 6061802"/>
              <a:gd name="connsiteY22" fmla="*/ 2204004 h 2204004"/>
              <a:gd name="connsiteX23" fmla="*/ 1850491 w 6061802"/>
              <a:gd name="connsiteY23" fmla="*/ 2204004 h 2204004"/>
              <a:gd name="connsiteX24" fmla="*/ 1175970 w 6061802"/>
              <a:gd name="connsiteY24" fmla="*/ 2204004 h 2204004"/>
              <a:gd name="connsiteX25" fmla="*/ 220400 w 6061802"/>
              <a:gd name="connsiteY25" fmla="*/ 2204004 h 2204004"/>
              <a:gd name="connsiteX26" fmla="*/ 0 w 6061802"/>
              <a:gd name="connsiteY26" fmla="*/ 1983604 h 2204004"/>
              <a:gd name="connsiteX27" fmla="*/ 0 w 6061802"/>
              <a:gd name="connsiteY27" fmla="*/ 1448765 h 2204004"/>
              <a:gd name="connsiteX28" fmla="*/ 0 w 6061802"/>
              <a:gd name="connsiteY28" fmla="*/ 843399 h 2204004"/>
              <a:gd name="connsiteX29" fmla="*/ 0 w 6061802"/>
              <a:gd name="connsiteY29" fmla="*/ 220400 h 220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061802" h="2204004" fill="none" extrusionOk="0">
                <a:moveTo>
                  <a:pt x="0" y="220400"/>
                </a:moveTo>
                <a:cubicBezTo>
                  <a:pt x="7551" y="105678"/>
                  <a:pt x="129206" y="-18254"/>
                  <a:pt x="220400" y="0"/>
                </a:cubicBezTo>
                <a:cubicBezTo>
                  <a:pt x="457895" y="-60677"/>
                  <a:pt x="604181" y="3896"/>
                  <a:pt x="782500" y="0"/>
                </a:cubicBezTo>
                <a:cubicBezTo>
                  <a:pt x="960819" y="-3896"/>
                  <a:pt x="1216306" y="73488"/>
                  <a:pt x="1400810" y="0"/>
                </a:cubicBezTo>
                <a:cubicBezTo>
                  <a:pt x="1585314" y="-73488"/>
                  <a:pt x="1713559" y="1996"/>
                  <a:pt x="1850491" y="0"/>
                </a:cubicBezTo>
                <a:cubicBezTo>
                  <a:pt x="1987423" y="-1996"/>
                  <a:pt x="2090473" y="13585"/>
                  <a:pt x="2243961" y="0"/>
                </a:cubicBezTo>
                <a:cubicBezTo>
                  <a:pt x="2397449" y="-13585"/>
                  <a:pt x="2528106" y="37420"/>
                  <a:pt x="2693641" y="0"/>
                </a:cubicBezTo>
                <a:cubicBezTo>
                  <a:pt x="2859176" y="-37420"/>
                  <a:pt x="2998446" y="52395"/>
                  <a:pt x="3199531" y="0"/>
                </a:cubicBezTo>
                <a:cubicBezTo>
                  <a:pt x="3400616" y="-52395"/>
                  <a:pt x="3645104" y="58332"/>
                  <a:pt x="3761631" y="0"/>
                </a:cubicBezTo>
                <a:cubicBezTo>
                  <a:pt x="3878158" y="-58332"/>
                  <a:pt x="4091504" y="53653"/>
                  <a:pt x="4211311" y="0"/>
                </a:cubicBezTo>
                <a:cubicBezTo>
                  <a:pt x="4331118" y="-53653"/>
                  <a:pt x="4633254" y="61899"/>
                  <a:pt x="4885832" y="0"/>
                </a:cubicBezTo>
                <a:cubicBezTo>
                  <a:pt x="5138410" y="-61899"/>
                  <a:pt x="5563942" y="51767"/>
                  <a:pt x="5841402" y="0"/>
                </a:cubicBezTo>
                <a:cubicBezTo>
                  <a:pt x="5964126" y="3511"/>
                  <a:pt x="6073834" y="103742"/>
                  <a:pt x="6061802" y="220400"/>
                </a:cubicBezTo>
                <a:cubicBezTo>
                  <a:pt x="6120421" y="349500"/>
                  <a:pt x="6029412" y="574781"/>
                  <a:pt x="6061802" y="808135"/>
                </a:cubicBezTo>
                <a:cubicBezTo>
                  <a:pt x="6094192" y="1041490"/>
                  <a:pt x="5992900" y="1286300"/>
                  <a:pt x="6061802" y="1413501"/>
                </a:cubicBezTo>
                <a:cubicBezTo>
                  <a:pt x="6130704" y="1540702"/>
                  <a:pt x="6042334" y="1853040"/>
                  <a:pt x="6061802" y="1983604"/>
                </a:cubicBezTo>
                <a:cubicBezTo>
                  <a:pt x="6064777" y="2075251"/>
                  <a:pt x="5971096" y="2180443"/>
                  <a:pt x="5841402" y="2204004"/>
                </a:cubicBezTo>
                <a:cubicBezTo>
                  <a:pt x="5560557" y="2217331"/>
                  <a:pt x="5389121" y="2153095"/>
                  <a:pt x="5223092" y="2204004"/>
                </a:cubicBezTo>
                <a:cubicBezTo>
                  <a:pt x="5057063" y="2254913"/>
                  <a:pt x="4917915" y="2175602"/>
                  <a:pt x="4660992" y="2204004"/>
                </a:cubicBezTo>
                <a:cubicBezTo>
                  <a:pt x="4404069" y="2232406"/>
                  <a:pt x="4131097" y="2186691"/>
                  <a:pt x="3986471" y="2204004"/>
                </a:cubicBezTo>
                <a:cubicBezTo>
                  <a:pt x="3841845" y="2221317"/>
                  <a:pt x="3693763" y="2188140"/>
                  <a:pt x="3480581" y="2204004"/>
                </a:cubicBezTo>
                <a:cubicBezTo>
                  <a:pt x="3267399" y="2219868"/>
                  <a:pt x="3122319" y="2181035"/>
                  <a:pt x="3030901" y="2204004"/>
                </a:cubicBezTo>
                <a:cubicBezTo>
                  <a:pt x="2939483" y="2226973"/>
                  <a:pt x="2674982" y="2178439"/>
                  <a:pt x="2468801" y="2204004"/>
                </a:cubicBezTo>
                <a:cubicBezTo>
                  <a:pt x="2262620" y="2229569"/>
                  <a:pt x="2023263" y="2157791"/>
                  <a:pt x="1850491" y="2204004"/>
                </a:cubicBezTo>
                <a:cubicBezTo>
                  <a:pt x="1677719" y="2250217"/>
                  <a:pt x="1388300" y="2201828"/>
                  <a:pt x="1175970" y="2204004"/>
                </a:cubicBezTo>
                <a:cubicBezTo>
                  <a:pt x="963640" y="2206180"/>
                  <a:pt x="501877" y="2201906"/>
                  <a:pt x="220400" y="2204004"/>
                </a:cubicBezTo>
                <a:cubicBezTo>
                  <a:pt x="113266" y="2232374"/>
                  <a:pt x="20180" y="2099646"/>
                  <a:pt x="0" y="1983604"/>
                </a:cubicBezTo>
                <a:cubicBezTo>
                  <a:pt x="-24838" y="1784611"/>
                  <a:pt x="39107" y="1606592"/>
                  <a:pt x="0" y="1448765"/>
                </a:cubicBezTo>
                <a:cubicBezTo>
                  <a:pt x="-39107" y="1290938"/>
                  <a:pt x="19199" y="1017191"/>
                  <a:pt x="0" y="843399"/>
                </a:cubicBezTo>
                <a:cubicBezTo>
                  <a:pt x="-19199" y="669607"/>
                  <a:pt x="29201" y="445208"/>
                  <a:pt x="0" y="220400"/>
                </a:cubicBezTo>
                <a:close/>
              </a:path>
              <a:path w="6061802" h="2204004" stroke="0" extrusionOk="0">
                <a:moveTo>
                  <a:pt x="0" y="220400"/>
                </a:moveTo>
                <a:cubicBezTo>
                  <a:pt x="-12423" y="91013"/>
                  <a:pt x="67183" y="11820"/>
                  <a:pt x="220400" y="0"/>
                </a:cubicBezTo>
                <a:cubicBezTo>
                  <a:pt x="542866" y="-3665"/>
                  <a:pt x="573832" y="69931"/>
                  <a:pt x="894920" y="0"/>
                </a:cubicBezTo>
                <a:cubicBezTo>
                  <a:pt x="1216008" y="-69931"/>
                  <a:pt x="1209894" y="48686"/>
                  <a:pt x="1400810" y="0"/>
                </a:cubicBezTo>
                <a:cubicBezTo>
                  <a:pt x="1591726" y="-48686"/>
                  <a:pt x="1657945" y="31719"/>
                  <a:pt x="1850491" y="0"/>
                </a:cubicBezTo>
                <a:cubicBezTo>
                  <a:pt x="2043037" y="-31719"/>
                  <a:pt x="2223861" y="60048"/>
                  <a:pt x="2468801" y="0"/>
                </a:cubicBezTo>
                <a:cubicBezTo>
                  <a:pt x="2713741" y="-60048"/>
                  <a:pt x="2823985" y="34725"/>
                  <a:pt x="2974691" y="0"/>
                </a:cubicBezTo>
                <a:cubicBezTo>
                  <a:pt x="3125397" y="-34725"/>
                  <a:pt x="3380332" y="72618"/>
                  <a:pt x="3649211" y="0"/>
                </a:cubicBezTo>
                <a:cubicBezTo>
                  <a:pt x="3918090" y="-72618"/>
                  <a:pt x="3918502" y="29226"/>
                  <a:pt x="4098891" y="0"/>
                </a:cubicBezTo>
                <a:cubicBezTo>
                  <a:pt x="4279280" y="-29226"/>
                  <a:pt x="4564868" y="10898"/>
                  <a:pt x="4773412" y="0"/>
                </a:cubicBezTo>
                <a:cubicBezTo>
                  <a:pt x="4981956" y="-10898"/>
                  <a:pt x="5069274" y="42318"/>
                  <a:pt x="5166882" y="0"/>
                </a:cubicBezTo>
                <a:cubicBezTo>
                  <a:pt x="5264490" y="-42318"/>
                  <a:pt x="5631410" y="25579"/>
                  <a:pt x="5841402" y="0"/>
                </a:cubicBezTo>
                <a:cubicBezTo>
                  <a:pt x="5979428" y="24268"/>
                  <a:pt x="6064830" y="130033"/>
                  <a:pt x="6061802" y="220400"/>
                </a:cubicBezTo>
                <a:cubicBezTo>
                  <a:pt x="6078051" y="341844"/>
                  <a:pt x="6020067" y="595523"/>
                  <a:pt x="6061802" y="755239"/>
                </a:cubicBezTo>
                <a:cubicBezTo>
                  <a:pt x="6103537" y="914955"/>
                  <a:pt x="6039620" y="1233616"/>
                  <a:pt x="6061802" y="1378237"/>
                </a:cubicBezTo>
                <a:cubicBezTo>
                  <a:pt x="6083984" y="1522858"/>
                  <a:pt x="5998383" y="1698196"/>
                  <a:pt x="6061802" y="1983604"/>
                </a:cubicBezTo>
                <a:cubicBezTo>
                  <a:pt x="6044449" y="2088979"/>
                  <a:pt x="5945339" y="2177415"/>
                  <a:pt x="5841402" y="2204004"/>
                </a:cubicBezTo>
                <a:cubicBezTo>
                  <a:pt x="5581708" y="2275930"/>
                  <a:pt x="5484863" y="2151838"/>
                  <a:pt x="5223092" y="2204004"/>
                </a:cubicBezTo>
                <a:cubicBezTo>
                  <a:pt x="4961321" y="2256170"/>
                  <a:pt x="4934345" y="2189235"/>
                  <a:pt x="4829622" y="2204004"/>
                </a:cubicBezTo>
                <a:cubicBezTo>
                  <a:pt x="4724899" y="2218773"/>
                  <a:pt x="4486494" y="2164269"/>
                  <a:pt x="4379941" y="2204004"/>
                </a:cubicBezTo>
                <a:cubicBezTo>
                  <a:pt x="4273388" y="2243739"/>
                  <a:pt x="3851722" y="2193998"/>
                  <a:pt x="3705421" y="2204004"/>
                </a:cubicBezTo>
                <a:cubicBezTo>
                  <a:pt x="3559120" y="2214010"/>
                  <a:pt x="3423006" y="2185729"/>
                  <a:pt x="3143321" y="2204004"/>
                </a:cubicBezTo>
                <a:cubicBezTo>
                  <a:pt x="2863636" y="2222279"/>
                  <a:pt x="2863667" y="2156024"/>
                  <a:pt x="2693641" y="2204004"/>
                </a:cubicBezTo>
                <a:cubicBezTo>
                  <a:pt x="2523615" y="2251984"/>
                  <a:pt x="2396916" y="2190802"/>
                  <a:pt x="2131541" y="2204004"/>
                </a:cubicBezTo>
                <a:cubicBezTo>
                  <a:pt x="1866166" y="2217206"/>
                  <a:pt x="1889939" y="2199979"/>
                  <a:pt x="1738071" y="2204004"/>
                </a:cubicBezTo>
                <a:cubicBezTo>
                  <a:pt x="1586203" y="2208029"/>
                  <a:pt x="1538969" y="2179128"/>
                  <a:pt x="1344600" y="2204004"/>
                </a:cubicBezTo>
                <a:cubicBezTo>
                  <a:pt x="1150231" y="2228880"/>
                  <a:pt x="970959" y="2182328"/>
                  <a:pt x="782500" y="2204004"/>
                </a:cubicBezTo>
                <a:cubicBezTo>
                  <a:pt x="594041" y="2225680"/>
                  <a:pt x="499595" y="2156723"/>
                  <a:pt x="220400" y="2204004"/>
                </a:cubicBezTo>
                <a:cubicBezTo>
                  <a:pt x="97886" y="2187603"/>
                  <a:pt x="25896" y="2121642"/>
                  <a:pt x="0" y="1983604"/>
                </a:cubicBezTo>
                <a:cubicBezTo>
                  <a:pt x="-47958" y="1779198"/>
                  <a:pt x="60356" y="1681838"/>
                  <a:pt x="0" y="1413501"/>
                </a:cubicBezTo>
                <a:cubicBezTo>
                  <a:pt x="-60356" y="1145164"/>
                  <a:pt x="54605" y="1140450"/>
                  <a:pt x="0" y="878663"/>
                </a:cubicBezTo>
                <a:cubicBezTo>
                  <a:pt x="-54605" y="616876"/>
                  <a:pt x="1456" y="537266"/>
                  <a:pt x="0" y="22040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6061802"/>
                      <a:gd name="connsiteY0" fmla="*/ 220400 h 2204004"/>
                      <a:gd name="connsiteX1" fmla="*/ 220400 w 6061802"/>
                      <a:gd name="connsiteY1" fmla="*/ 0 h 2204004"/>
                      <a:gd name="connsiteX2" fmla="*/ 5841402 w 6061802"/>
                      <a:gd name="connsiteY2" fmla="*/ 0 h 2204004"/>
                      <a:gd name="connsiteX3" fmla="*/ 6061802 w 6061802"/>
                      <a:gd name="connsiteY3" fmla="*/ 220400 h 2204004"/>
                      <a:gd name="connsiteX4" fmla="*/ 6061802 w 6061802"/>
                      <a:gd name="connsiteY4" fmla="*/ 1983604 h 2204004"/>
                      <a:gd name="connsiteX5" fmla="*/ 5841402 w 6061802"/>
                      <a:gd name="connsiteY5" fmla="*/ 2204004 h 2204004"/>
                      <a:gd name="connsiteX6" fmla="*/ 220400 w 6061802"/>
                      <a:gd name="connsiteY6" fmla="*/ 2204004 h 2204004"/>
                      <a:gd name="connsiteX7" fmla="*/ 0 w 6061802"/>
                      <a:gd name="connsiteY7" fmla="*/ 1983604 h 2204004"/>
                      <a:gd name="connsiteX8" fmla="*/ 0 w 6061802"/>
                      <a:gd name="connsiteY8" fmla="*/ 220400 h 220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61802" h="2204004">
                        <a:moveTo>
                          <a:pt x="0" y="220400"/>
                        </a:moveTo>
                        <a:cubicBezTo>
                          <a:pt x="0" y="98676"/>
                          <a:pt x="98676" y="0"/>
                          <a:pt x="220400" y="0"/>
                        </a:cubicBezTo>
                        <a:lnTo>
                          <a:pt x="5841402" y="0"/>
                        </a:lnTo>
                        <a:cubicBezTo>
                          <a:pt x="5963126" y="0"/>
                          <a:pt x="6061802" y="98676"/>
                          <a:pt x="6061802" y="220400"/>
                        </a:cubicBezTo>
                        <a:lnTo>
                          <a:pt x="6061802" y="1983604"/>
                        </a:lnTo>
                        <a:cubicBezTo>
                          <a:pt x="6061802" y="2105328"/>
                          <a:pt x="5963126" y="2204004"/>
                          <a:pt x="5841402" y="2204004"/>
                        </a:cubicBezTo>
                        <a:lnTo>
                          <a:pt x="220400" y="2204004"/>
                        </a:lnTo>
                        <a:cubicBezTo>
                          <a:pt x="98676" y="2204004"/>
                          <a:pt x="0" y="2105328"/>
                          <a:pt x="0" y="1983604"/>
                        </a:cubicBezTo>
                        <a:lnTo>
                          <a:pt x="0" y="22040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55993" tIns="155993" rIns="155993" bIns="155993"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Under-representation</a:t>
            </a:r>
          </a:p>
          <a:p>
            <a:pPr marL="0" lvl="0" indent="0" algn="ctr" defTabSz="1066800">
              <a:lnSpc>
                <a:spcPct val="90000"/>
              </a:lnSpc>
              <a:spcBef>
                <a:spcPct val="0"/>
              </a:spcBef>
              <a:spcAft>
                <a:spcPct val="35000"/>
              </a:spcAft>
              <a:buNone/>
            </a:pPr>
            <a:r>
              <a:rPr lang="en-GB" sz="2400" b="0" u="none" kern="1200" dirty="0">
                <a:solidFill>
                  <a:schemeClr val="tx1"/>
                </a:solidFill>
              </a:rPr>
              <a:t>5% BAME officers nationally: Estimated 14% of UK population</a:t>
            </a:r>
          </a:p>
          <a:p>
            <a:pPr marL="0" lvl="0" indent="0" algn="ctr" defTabSz="1066800">
              <a:lnSpc>
                <a:spcPct val="90000"/>
              </a:lnSpc>
              <a:spcBef>
                <a:spcPct val="0"/>
              </a:spcBef>
              <a:spcAft>
                <a:spcPct val="35000"/>
              </a:spcAft>
              <a:buNone/>
            </a:pPr>
            <a:r>
              <a:rPr lang="en-GB" sz="2400" b="0" u="none" kern="1200" dirty="0">
                <a:solidFill>
                  <a:schemeClr val="tx1"/>
                </a:solidFill>
              </a:rPr>
              <a:t>28% female officers nationally: 51% of UK population</a:t>
            </a:r>
          </a:p>
        </p:txBody>
      </p:sp>
      <p:sp>
        <p:nvSpPr>
          <p:cNvPr id="9" name="Freeform: Shape 8">
            <a:extLst>
              <a:ext uri="{FF2B5EF4-FFF2-40B4-BE49-F238E27FC236}">
                <a16:creationId xmlns:a16="http://schemas.microsoft.com/office/drawing/2014/main" id="{5E19B3C1-89B7-338E-CCEE-D80ECDEE2C51}"/>
              </a:ext>
            </a:extLst>
          </p:cNvPr>
          <p:cNvSpPr/>
          <p:nvPr/>
        </p:nvSpPr>
        <p:spPr>
          <a:xfrm>
            <a:off x="5808536" y="3214164"/>
            <a:ext cx="991802" cy="826501"/>
          </a:xfrm>
          <a:custGeom>
            <a:avLst/>
            <a:gdLst>
              <a:gd name="connsiteX0" fmla="*/ 793441 w 991802"/>
              <a:gd name="connsiteY0" fmla="*/ 0 h 826501"/>
              <a:gd name="connsiteX1" fmla="*/ 793441 w 991802"/>
              <a:gd name="connsiteY1" fmla="*/ 413250 h 826501"/>
              <a:gd name="connsiteX2" fmla="*/ 991802 w 991802"/>
              <a:gd name="connsiteY2" fmla="*/ 413250 h 826501"/>
              <a:gd name="connsiteX3" fmla="*/ 753769 w 991802"/>
              <a:gd name="connsiteY3" fmla="*/ 611610 h 826501"/>
              <a:gd name="connsiteX4" fmla="*/ 495900 w 991802"/>
              <a:gd name="connsiteY4" fmla="*/ 826500 h 826501"/>
              <a:gd name="connsiteX5" fmla="*/ 247950 w 991802"/>
              <a:gd name="connsiteY5" fmla="*/ 619875 h 826501"/>
              <a:gd name="connsiteX6" fmla="*/ 0 w 991802"/>
              <a:gd name="connsiteY6" fmla="*/ 413250 h 826501"/>
              <a:gd name="connsiteX7" fmla="*/ 198360 w 991802"/>
              <a:gd name="connsiteY7" fmla="*/ 413250 h 826501"/>
              <a:gd name="connsiteX8" fmla="*/ 198360 w 991802"/>
              <a:gd name="connsiteY8" fmla="*/ 0 h 826501"/>
              <a:gd name="connsiteX9" fmla="*/ 793441 w 991802"/>
              <a:gd name="connsiteY9" fmla="*/ 0 h 826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1802" h="826501" fill="none" extrusionOk="0">
                <a:moveTo>
                  <a:pt x="793441" y="0"/>
                </a:moveTo>
                <a:cubicBezTo>
                  <a:pt x="838401" y="146624"/>
                  <a:pt x="768547" y="217056"/>
                  <a:pt x="793441" y="413250"/>
                </a:cubicBezTo>
                <a:cubicBezTo>
                  <a:pt x="871479" y="391351"/>
                  <a:pt x="938320" y="431359"/>
                  <a:pt x="991802" y="413250"/>
                </a:cubicBezTo>
                <a:cubicBezTo>
                  <a:pt x="920698" y="480819"/>
                  <a:pt x="826091" y="511366"/>
                  <a:pt x="753769" y="611610"/>
                </a:cubicBezTo>
                <a:cubicBezTo>
                  <a:pt x="681447" y="711854"/>
                  <a:pt x="560491" y="754028"/>
                  <a:pt x="495900" y="826500"/>
                </a:cubicBezTo>
                <a:cubicBezTo>
                  <a:pt x="369210" y="770941"/>
                  <a:pt x="348197" y="673404"/>
                  <a:pt x="247950" y="619875"/>
                </a:cubicBezTo>
                <a:cubicBezTo>
                  <a:pt x="147703" y="566346"/>
                  <a:pt x="125204" y="504761"/>
                  <a:pt x="0" y="413250"/>
                </a:cubicBezTo>
                <a:cubicBezTo>
                  <a:pt x="39828" y="400793"/>
                  <a:pt x="128718" y="416756"/>
                  <a:pt x="198360" y="413250"/>
                </a:cubicBezTo>
                <a:cubicBezTo>
                  <a:pt x="192831" y="320717"/>
                  <a:pt x="230209" y="138572"/>
                  <a:pt x="198360" y="0"/>
                </a:cubicBezTo>
                <a:cubicBezTo>
                  <a:pt x="472039" y="-3481"/>
                  <a:pt x="574297" y="64124"/>
                  <a:pt x="793441" y="0"/>
                </a:cubicBezTo>
                <a:close/>
              </a:path>
              <a:path w="991802" h="826501" stroke="0" extrusionOk="0">
                <a:moveTo>
                  <a:pt x="793441" y="0"/>
                </a:moveTo>
                <a:cubicBezTo>
                  <a:pt x="799360" y="150316"/>
                  <a:pt x="791018" y="309871"/>
                  <a:pt x="793441" y="413250"/>
                </a:cubicBezTo>
                <a:cubicBezTo>
                  <a:pt x="850462" y="408264"/>
                  <a:pt x="939212" y="419515"/>
                  <a:pt x="991802" y="413250"/>
                </a:cubicBezTo>
                <a:cubicBezTo>
                  <a:pt x="955933" y="473944"/>
                  <a:pt x="795794" y="538283"/>
                  <a:pt x="758728" y="607478"/>
                </a:cubicBezTo>
                <a:cubicBezTo>
                  <a:pt x="721662" y="676672"/>
                  <a:pt x="530313" y="754344"/>
                  <a:pt x="495900" y="826500"/>
                </a:cubicBezTo>
                <a:cubicBezTo>
                  <a:pt x="400194" y="768920"/>
                  <a:pt x="392472" y="692407"/>
                  <a:pt x="247950" y="619875"/>
                </a:cubicBezTo>
                <a:cubicBezTo>
                  <a:pt x="103428" y="547343"/>
                  <a:pt x="102242" y="472422"/>
                  <a:pt x="0" y="413250"/>
                </a:cubicBezTo>
                <a:cubicBezTo>
                  <a:pt x="41132" y="404673"/>
                  <a:pt x="109468" y="420200"/>
                  <a:pt x="198360" y="413250"/>
                </a:cubicBezTo>
                <a:cubicBezTo>
                  <a:pt x="177077" y="314184"/>
                  <a:pt x="227366" y="103105"/>
                  <a:pt x="198360" y="0"/>
                </a:cubicBezTo>
                <a:cubicBezTo>
                  <a:pt x="332578" y="-27311"/>
                  <a:pt x="509452" y="49651"/>
                  <a:pt x="793441" y="0"/>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1666995049">
                  <a:custGeom>
                    <a:avLst/>
                    <a:gdLst>
                      <a:gd name="connsiteX0" fmla="*/ 0 w 826501"/>
                      <a:gd name="connsiteY0" fmla="*/ 198360 h 991801"/>
                      <a:gd name="connsiteX1" fmla="*/ 413251 w 826501"/>
                      <a:gd name="connsiteY1" fmla="*/ 198360 h 991801"/>
                      <a:gd name="connsiteX2" fmla="*/ 413251 w 826501"/>
                      <a:gd name="connsiteY2" fmla="*/ 0 h 991801"/>
                      <a:gd name="connsiteX3" fmla="*/ 826501 w 826501"/>
                      <a:gd name="connsiteY3" fmla="*/ 495901 h 991801"/>
                      <a:gd name="connsiteX4" fmla="*/ 413251 w 826501"/>
                      <a:gd name="connsiteY4" fmla="*/ 991801 h 991801"/>
                      <a:gd name="connsiteX5" fmla="*/ 413251 w 826501"/>
                      <a:gd name="connsiteY5" fmla="*/ 793441 h 991801"/>
                      <a:gd name="connsiteX6" fmla="*/ 0 w 826501"/>
                      <a:gd name="connsiteY6" fmla="*/ 793441 h 991801"/>
                      <a:gd name="connsiteX7" fmla="*/ 0 w 826501"/>
                      <a:gd name="connsiteY7" fmla="*/ 198360 h 991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501" h="991801">
                        <a:moveTo>
                          <a:pt x="661201" y="1"/>
                        </a:moveTo>
                        <a:lnTo>
                          <a:pt x="661201" y="495901"/>
                        </a:lnTo>
                        <a:lnTo>
                          <a:pt x="826501" y="495901"/>
                        </a:lnTo>
                        <a:lnTo>
                          <a:pt x="413250" y="991800"/>
                        </a:lnTo>
                        <a:lnTo>
                          <a:pt x="0" y="495901"/>
                        </a:lnTo>
                        <a:lnTo>
                          <a:pt x="165300" y="495901"/>
                        </a:lnTo>
                        <a:lnTo>
                          <a:pt x="165300" y="1"/>
                        </a:lnTo>
                        <a:lnTo>
                          <a:pt x="661201" y="1"/>
                        </a:lnTo>
                        <a:close/>
                      </a:path>
                    </a:pathLst>
                  </a:custGeom>
                  <ask:type>
                    <ask:lineSketchScribble/>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98360" tIns="0" rIns="198361" bIns="247950" numCol="1" spcCol="1270" anchor="ctr" anchorCtr="0">
            <a:noAutofit/>
          </a:bodyPr>
          <a:lstStyle/>
          <a:p>
            <a:pPr marL="0" lvl="0" indent="0" algn="ctr" defTabSz="1822450">
              <a:lnSpc>
                <a:spcPct val="90000"/>
              </a:lnSpc>
              <a:spcBef>
                <a:spcPct val="0"/>
              </a:spcBef>
              <a:spcAft>
                <a:spcPct val="35000"/>
              </a:spcAft>
              <a:buNone/>
            </a:pPr>
            <a:endParaRPr lang="en-GB" sz="4100" kern="1200"/>
          </a:p>
        </p:txBody>
      </p:sp>
      <p:sp>
        <p:nvSpPr>
          <p:cNvPr id="11" name="Freeform: Shape 10">
            <a:extLst>
              <a:ext uri="{FF2B5EF4-FFF2-40B4-BE49-F238E27FC236}">
                <a16:creationId xmlns:a16="http://schemas.microsoft.com/office/drawing/2014/main" id="{B36F091D-0C31-23C6-441F-CE4C100327CC}"/>
              </a:ext>
            </a:extLst>
          </p:cNvPr>
          <p:cNvSpPr/>
          <p:nvPr/>
        </p:nvSpPr>
        <p:spPr>
          <a:xfrm>
            <a:off x="2725574" y="4178416"/>
            <a:ext cx="7157727" cy="1518338"/>
          </a:xfrm>
          <a:custGeom>
            <a:avLst/>
            <a:gdLst>
              <a:gd name="connsiteX0" fmla="*/ 0 w 7157727"/>
              <a:gd name="connsiteY0" fmla="*/ 151834 h 1518338"/>
              <a:gd name="connsiteX1" fmla="*/ 151834 w 7157727"/>
              <a:gd name="connsiteY1" fmla="*/ 0 h 1518338"/>
              <a:gd name="connsiteX2" fmla="*/ 860087 w 7157727"/>
              <a:gd name="connsiteY2" fmla="*/ 0 h 1518338"/>
              <a:gd name="connsiteX3" fmla="*/ 1499799 w 7157727"/>
              <a:gd name="connsiteY3" fmla="*/ 0 h 1518338"/>
              <a:gd name="connsiteX4" fmla="*/ 2002430 w 7157727"/>
              <a:gd name="connsiteY4" fmla="*/ 0 h 1518338"/>
              <a:gd name="connsiteX5" fmla="*/ 2710683 w 7157727"/>
              <a:gd name="connsiteY5" fmla="*/ 0 h 1518338"/>
              <a:gd name="connsiteX6" fmla="*/ 3144773 w 7157727"/>
              <a:gd name="connsiteY6" fmla="*/ 0 h 1518338"/>
              <a:gd name="connsiteX7" fmla="*/ 3784485 w 7157727"/>
              <a:gd name="connsiteY7" fmla="*/ 0 h 1518338"/>
              <a:gd name="connsiteX8" fmla="*/ 4218576 w 7157727"/>
              <a:gd name="connsiteY8" fmla="*/ 0 h 1518338"/>
              <a:gd name="connsiteX9" fmla="*/ 4584125 w 7157727"/>
              <a:gd name="connsiteY9" fmla="*/ 0 h 1518338"/>
              <a:gd name="connsiteX10" fmla="*/ 5223838 w 7157727"/>
              <a:gd name="connsiteY10" fmla="*/ 0 h 1518338"/>
              <a:gd name="connsiteX11" fmla="*/ 5589387 w 7157727"/>
              <a:gd name="connsiteY11" fmla="*/ 0 h 1518338"/>
              <a:gd name="connsiteX12" fmla="*/ 6023478 w 7157727"/>
              <a:gd name="connsiteY12" fmla="*/ 0 h 1518338"/>
              <a:gd name="connsiteX13" fmla="*/ 7005893 w 7157727"/>
              <a:gd name="connsiteY13" fmla="*/ 0 h 1518338"/>
              <a:gd name="connsiteX14" fmla="*/ 7157727 w 7157727"/>
              <a:gd name="connsiteY14" fmla="*/ 151834 h 1518338"/>
              <a:gd name="connsiteX15" fmla="*/ 7157727 w 7157727"/>
              <a:gd name="connsiteY15" fmla="*/ 581017 h 1518338"/>
              <a:gd name="connsiteX16" fmla="*/ 7157727 w 7157727"/>
              <a:gd name="connsiteY16" fmla="*/ 1010201 h 1518338"/>
              <a:gd name="connsiteX17" fmla="*/ 7157727 w 7157727"/>
              <a:gd name="connsiteY17" fmla="*/ 1366504 h 1518338"/>
              <a:gd name="connsiteX18" fmla="*/ 7005893 w 7157727"/>
              <a:gd name="connsiteY18" fmla="*/ 1518338 h 1518338"/>
              <a:gd name="connsiteX19" fmla="*/ 6571803 w 7157727"/>
              <a:gd name="connsiteY19" fmla="*/ 1518338 h 1518338"/>
              <a:gd name="connsiteX20" fmla="*/ 6206253 w 7157727"/>
              <a:gd name="connsiteY20" fmla="*/ 1518338 h 1518338"/>
              <a:gd name="connsiteX21" fmla="*/ 5703622 w 7157727"/>
              <a:gd name="connsiteY21" fmla="*/ 1518338 h 1518338"/>
              <a:gd name="connsiteX22" fmla="*/ 4995369 w 7157727"/>
              <a:gd name="connsiteY22" fmla="*/ 1518338 h 1518338"/>
              <a:gd name="connsiteX23" fmla="*/ 4355657 w 7157727"/>
              <a:gd name="connsiteY23" fmla="*/ 1518338 h 1518338"/>
              <a:gd name="connsiteX24" fmla="*/ 3715945 w 7157727"/>
              <a:gd name="connsiteY24" fmla="*/ 1518338 h 1518338"/>
              <a:gd name="connsiteX25" fmla="*/ 3213314 w 7157727"/>
              <a:gd name="connsiteY25" fmla="*/ 1518338 h 1518338"/>
              <a:gd name="connsiteX26" fmla="*/ 2710683 w 7157727"/>
              <a:gd name="connsiteY26" fmla="*/ 1518338 h 1518338"/>
              <a:gd name="connsiteX27" fmla="*/ 2070971 w 7157727"/>
              <a:gd name="connsiteY27" fmla="*/ 1518338 h 1518338"/>
              <a:gd name="connsiteX28" fmla="*/ 1568340 w 7157727"/>
              <a:gd name="connsiteY28" fmla="*/ 1518338 h 1518338"/>
              <a:gd name="connsiteX29" fmla="*/ 860087 w 7157727"/>
              <a:gd name="connsiteY29" fmla="*/ 1518338 h 1518338"/>
              <a:gd name="connsiteX30" fmla="*/ 151834 w 7157727"/>
              <a:gd name="connsiteY30" fmla="*/ 1518338 h 1518338"/>
              <a:gd name="connsiteX31" fmla="*/ 0 w 7157727"/>
              <a:gd name="connsiteY31" fmla="*/ 1366504 h 1518338"/>
              <a:gd name="connsiteX32" fmla="*/ 0 w 7157727"/>
              <a:gd name="connsiteY32" fmla="*/ 985907 h 1518338"/>
              <a:gd name="connsiteX33" fmla="*/ 0 w 7157727"/>
              <a:gd name="connsiteY33" fmla="*/ 593164 h 1518338"/>
              <a:gd name="connsiteX34" fmla="*/ 0 w 7157727"/>
              <a:gd name="connsiteY34" fmla="*/ 151834 h 1518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57727" h="1518338" fill="none" extrusionOk="0">
                <a:moveTo>
                  <a:pt x="0" y="151834"/>
                </a:moveTo>
                <a:cubicBezTo>
                  <a:pt x="-2503" y="62154"/>
                  <a:pt x="65972" y="67"/>
                  <a:pt x="151834" y="0"/>
                </a:cubicBezTo>
                <a:cubicBezTo>
                  <a:pt x="371525" y="-28150"/>
                  <a:pt x="550117" y="39614"/>
                  <a:pt x="860087" y="0"/>
                </a:cubicBezTo>
                <a:cubicBezTo>
                  <a:pt x="1170057" y="-39614"/>
                  <a:pt x="1226072" y="48272"/>
                  <a:pt x="1499799" y="0"/>
                </a:cubicBezTo>
                <a:cubicBezTo>
                  <a:pt x="1773526" y="-48272"/>
                  <a:pt x="1819000" y="22302"/>
                  <a:pt x="2002430" y="0"/>
                </a:cubicBezTo>
                <a:cubicBezTo>
                  <a:pt x="2185860" y="-22302"/>
                  <a:pt x="2450409" y="24729"/>
                  <a:pt x="2710683" y="0"/>
                </a:cubicBezTo>
                <a:cubicBezTo>
                  <a:pt x="2970957" y="-24729"/>
                  <a:pt x="3018165" y="41094"/>
                  <a:pt x="3144773" y="0"/>
                </a:cubicBezTo>
                <a:cubicBezTo>
                  <a:pt x="3271381" y="-41094"/>
                  <a:pt x="3527583" y="19644"/>
                  <a:pt x="3784485" y="0"/>
                </a:cubicBezTo>
                <a:cubicBezTo>
                  <a:pt x="4041387" y="-19644"/>
                  <a:pt x="4093790" y="7230"/>
                  <a:pt x="4218576" y="0"/>
                </a:cubicBezTo>
                <a:cubicBezTo>
                  <a:pt x="4343362" y="-7230"/>
                  <a:pt x="4405928" y="37923"/>
                  <a:pt x="4584125" y="0"/>
                </a:cubicBezTo>
                <a:cubicBezTo>
                  <a:pt x="4762322" y="-37923"/>
                  <a:pt x="5021642" y="27346"/>
                  <a:pt x="5223838" y="0"/>
                </a:cubicBezTo>
                <a:cubicBezTo>
                  <a:pt x="5426034" y="-27346"/>
                  <a:pt x="5512222" y="33608"/>
                  <a:pt x="5589387" y="0"/>
                </a:cubicBezTo>
                <a:cubicBezTo>
                  <a:pt x="5666552" y="-33608"/>
                  <a:pt x="5855382" y="30934"/>
                  <a:pt x="6023478" y="0"/>
                </a:cubicBezTo>
                <a:cubicBezTo>
                  <a:pt x="6191574" y="-30934"/>
                  <a:pt x="6688419" y="42928"/>
                  <a:pt x="7005893" y="0"/>
                </a:cubicBezTo>
                <a:cubicBezTo>
                  <a:pt x="7084352" y="-23343"/>
                  <a:pt x="7158197" y="49649"/>
                  <a:pt x="7157727" y="151834"/>
                </a:cubicBezTo>
                <a:cubicBezTo>
                  <a:pt x="7193609" y="289030"/>
                  <a:pt x="7124508" y="412588"/>
                  <a:pt x="7157727" y="581017"/>
                </a:cubicBezTo>
                <a:cubicBezTo>
                  <a:pt x="7190946" y="749446"/>
                  <a:pt x="7142114" y="862776"/>
                  <a:pt x="7157727" y="1010201"/>
                </a:cubicBezTo>
                <a:cubicBezTo>
                  <a:pt x="7173340" y="1157626"/>
                  <a:pt x="7153624" y="1281997"/>
                  <a:pt x="7157727" y="1366504"/>
                </a:cubicBezTo>
                <a:cubicBezTo>
                  <a:pt x="7172500" y="1465546"/>
                  <a:pt x="7085195" y="1505242"/>
                  <a:pt x="7005893" y="1518338"/>
                </a:cubicBezTo>
                <a:cubicBezTo>
                  <a:pt x="6800332" y="1526862"/>
                  <a:pt x="6746190" y="1474410"/>
                  <a:pt x="6571803" y="1518338"/>
                </a:cubicBezTo>
                <a:cubicBezTo>
                  <a:pt x="6397416" y="1562266"/>
                  <a:pt x="6330483" y="1510410"/>
                  <a:pt x="6206253" y="1518338"/>
                </a:cubicBezTo>
                <a:cubicBezTo>
                  <a:pt x="6082023" y="1526266"/>
                  <a:pt x="5951063" y="1470559"/>
                  <a:pt x="5703622" y="1518338"/>
                </a:cubicBezTo>
                <a:cubicBezTo>
                  <a:pt x="5456181" y="1566117"/>
                  <a:pt x="5186568" y="1464318"/>
                  <a:pt x="4995369" y="1518338"/>
                </a:cubicBezTo>
                <a:cubicBezTo>
                  <a:pt x="4804170" y="1572358"/>
                  <a:pt x="4565509" y="1489430"/>
                  <a:pt x="4355657" y="1518338"/>
                </a:cubicBezTo>
                <a:cubicBezTo>
                  <a:pt x="4145805" y="1547246"/>
                  <a:pt x="4000281" y="1473061"/>
                  <a:pt x="3715945" y="1518338"/>
                </a:cubicBezTo>
                <a:cubicBezTo>
                  <a:pt x="3431609" y="1563615"/>
                  <a:pt x="3457591" y="1511097"/>
                  <a:pt x="3213314" y="1518338"/>
                </a:cubicBezTo>
                <a:cubicBezTo>
                  <a:pt x="2969037" y="1525579"/>
                  <a:pt x="2866861" y="1517534"/>
                  <a:pt x="2710683" y="1518338"/>
                </a:cubicBezTo>
                <a:cubicBezTo>
                  <a:pt x="2554505" y="1519142"/>
                  <a:pt x="2382021" y="1512053"/>
                  <a:pt x="2070971" y="1518338"/>
                </a:cubicBezTo>
                <a:cubicBezTo>
                  <a:pt x="1759921" y="1524623"/>
                  <a:pt x="1697953" y="1465041"/>
                  <a:pt x="1568340" y="1518338"/>
                </a:cubicBezTo>
                <a:cubicBezTo>
                  <a:pt x="1438727" y="1571635"/>
                  <a:pt x="1104756" y="1501047"/>
                  <a:pt x="860087" y="1518338"/>
                </a:cubicBezTo>
                <a:cubicBezTo>
                  <a:pt x="615418" y="1535629"/>
                  <a:pt x="300739" y="1443491"/>
                  <a:pt x="151834" y="1518338"/>
                </a:cubicBezTo>
                <a:cubicBezTo>
                  <a:pt x="49548" y="1523052"/>
                  <a:pt x="2556" y="1456617"/>
                  <a:pt x="0" y="1366504"/>
                </a:cubicBezTo>
                <a:cubicBezTo>
                  <a:pt x="-6578" y="1253410"/>
                  <a:pt x="10263" y="1122500"/>
                  <a:pt x="0" y="985907"/>
                </a:cubicBezTo>
                <a:cubicBezTo>
                  <a:pt x="-10263" y="849314"/>
                  <a:pt x="995" y="676205"/>
                  <a:pt x="0" y="593164"/>
                </a:cubicBezTo>
                <a:cubicBezTo>
                  <a:pt x="-995" y="510123"/>
                  <a:pt x="48223" y="336983"/>
                  <a:pt x="0" y="151834"/>
                </a:cubicBezTo>
                <a:close/>
              </a:path>
              <a:path w="7157727" h="1518338" stroke="0" extrusionOk="0">
                <a:moveTo>
                  <a:pt x="0" y="151834"/>
                </a:moveTo>
                <a:cubicBezTo>
                  <a:pt x="7134" y="73478"/>
                  <a:pt x="84420" y="2702"/>
                  <a:pt x="151834" y="0"/>
                </a:cubicBezTo>
                <a:cubicBezTo>
                  <a:pt x="243363" y="-17319"/>
                  <a:pt x="490114" y="46692"/>
                  <a:pt x="585924" y="0"/>
                </a:cubicBezTo>
                <a:cubicBezTo>
                  <a:pt x="681734" y="-46692"/>
                  <a:pt x="1044585" y="5345"/>
                  <a:pt x="1225637" y="0"/>
                </a:cubicBezTo>
                <a:cubicBezTo>
                  <a:pt x="1406689" y="-5345"/>
                  <a:pt x="1511483" y="5028"/>
                  <a:pt x="1659727" y="0"/>
                </a:cubicBezTo>
                <a:cubicBezTo>
                  <a:pt x="1807971" y="-5028"/>
                  <a:pt x="1911804" y="43378"/>
                  <a:pt x="2093817" y="0"/>
                </a:cubicBezTo>
                <a:cubicBezTo>
                  <a:pt x="2275830" y="-43378"/>
                  <a:pt x="2476376" y="31008"/>
                  <a:pt x="2596448" y="0"/>
                </a:cubicBezTo>
                <a:cubicBezTo>
                  <a:pt x="2716520" y="-31008"/>
                  <a:pt x="2868358" y="37437"/>
                  <a:pt x="2961998" y="0"/>
                </a:cubicBezTo>
                <a:cubicBezTo>
                  <a:pt x="3055638" y="-37437"/>
                  <a:pt x="3295923" y="8440"/>
                  <a:pt x="3396089" y="0"/>
                </a:cubicBezTo>
                <a:cubicBezTo>
                  <a:pt x="3496255" y="-8440"/>
                  <a:pt x="3779437" y="52255"/>
                  <a:pt x="4035801" y="0"/>
                </a:cubicBezTo>
                <a:cubicBezTo>
                  <a:pt x="4292165" y="-52255"/>
                  <a:pt x="4286181" y="19448"/>
                  <a:pt x="4401351" y="0"/>
                </a:cubicBezTo>
                <a:cubicBezTo>
                  <a:pt x="4516521" y="-19448"/>
                  <a:pt x="4759269" y="58175"/>
                  <a:pt x="5041063" y="0"/>
                </a:cubicBezTo>
                <a:cubicBezTo>
                  <a:pt x="5322857" y="-58175"/>
                  <a:pt x="5564502" y="57054"/>
                  <a:pt x="5749316" y="0"/>
                </a:cubicBezTo>
                <a:cubicBezTo>
                  <a:pt x="5934130" y="-57054"/>
                  <a:pt x="6245860" y="26548"/>
                  <a:pt x="6389028" y="0"/>
                </a:cubicBezTo>
                <a:cubicBezTo>
                  <a:pt x="6532196" y="-26548"/>
                  <a:pt x="6881550" y="65818"/>
                  <a:pt x="7005893" y="0"/>
                </a:cubicBezTo>
                <a:cubicBezTo>
                  <a:pt x="7083468" y="1127"/>
                  <a:pt x="7178659" y="55399"/>
                  <a:pt x="7157727" y="151834"/>
                </a:cubicBezTo>
                <a:cubicBezTo>
                  <a:pt x="7181676" y="326713"/>
                  <a:pt x="7138912" y="377076"/>
                  <a:pt x="7157727" y="532431"/>
                </a:cubicBezTo>
                <a:cubicBezTo>
                  <a:pt x="7176542" y="687786"/>
                  <a:pt x="7151394" y="821014"/>
                  <a:pt x="7157727" y="949467"/>
                </a:cubicBezTo>
                <a:cubicBezTo>
                  <a:pt x="7164060" y="1077920"/>
                  <a:pt x="7136441" y="1250707"/>
                  <a:pt x="7157727" y="1366504"/>
                </a:cubicBezTo>
                <a:cubicBezTo>
                  <a:pt x="7146403" y="1444906"/>
                  <a:pt x="7087937" y="1520543"/>
                  <a:pt x="7005893" y="1518338"/>
                </a:cubicBezTo>
                <a:cubicBezTo>
                  <a:pt x="6745415" y="1575231"/>
                  <a:pt x="6561532" y="1514852"/>
                  <a:pt x="6434721" y="1518338"/>
                </a:cubicBezTo>
                <a:cubicBezTo>
                  <a:pt x="6307910" y="1521824"/>
                  <a:pt x="6212939" y="1512285"/>
                  <a:pt x="6069172" y="1518338"/>
                </a:cubicBezTo>
                <a:cubicBezTo>
                  <a:pt x="5925405" y="1524391"/>
                  <a:pt x="5752755" y="1474136"/>
                  <a:pt x="5635081" y="1518338"/>
                </a:cubicBezTo>
                <a:cubicBezTo>
                  <a:pt x="5517407" y="1562540"/>
                  <a:pt x="5182837" y="1482198"/>
                  <a:pt x="4926828" y="1518338"/>
                </a:cubicBezTo>
                <a:cubicBezTo>
                  <a:pt x="4670819" y="1554478"/>
                  <a:pt x="4743531" y="1487493"/>
                  <a:pt x="4561279" y="1518338"/>
                </a:cubicBezTo>
                <a:cubicBezTo>
                  <a:pt x="4379027" y="1549183"/>
                  <a:pt x="4225085" y="1499771"/>
                  <a:pt x="3990107" y="1518338"/>
                </a:cubicBezTo>
                <a:cubicBezTo>
                  <a:pt x="3755129" y="1536905"/>
                  <a:pt x="3717874" y="1504846"/>
                  <a:pt x="3624557" y="1518338"/>
                </a:cubicBezTo>
                <a:cubicBezTo>
                  <a:pt x="3531240" y="1531830"/>
                  <a:pt x="3295455" y="1491275"/>
                  <a:pt x="3121926" y="1518338"/>
                </a:cubicBezTo>
                <a:cubicBezTo>
                  <a:pt x="2948397" y="1545401"/>
                  <a:pt x="2767078" y="1499469"/>
                  <a:pt x="2550755" y="1518338"/>
                </a:cubicBezTo>
                <a:cubicBezTo>
                  <a:pt x="2334432" y="1537207"/>
                  <a:pt x="2239572" y="1469540"/>
                  <a:pt x="1979583" y="1518338"/>
                </a:cubicBezTo>
                <a:cubicBezTo>
                  <a:pt x="1719594" y="1567136"/>
                  <a:pt x="1426715" y="1446563"/>
                  <a:pt x="1271330" y="1518338"/>
                </a:cubicBezTo>
                <a:cubicBezTo>
                  <a:pt x="1115945" y="1590113"/>
                  <a:pt x="485600" y="1415564"/>
                  <a:pt x="151834" y="1518338"/>
                </a:cubicBezTo>
                <a:cubicBezTo>
                  <a:pt x="54876" y="1526249"/>
                  <a:pt x="323" y="1445474"/>
                  <a:pt x="0" y="1366504"/>
                </a:cubicBezTo>
                <a:cubicBezTo>
                  <a:pt x="-32417" y="1180065"/>
                  <a:pt x="3224" y="1134596"/>
                  <a:pt x="0" y="949467"/>
                </a:cubicBezTo>
                <a:cubicBezTo>
                  <a:pt x="-3224" y="764338"/>
                  <a:pt x="17146" y="730364"/>
                  <a:pt x="0" y="568871"/>
                </a:cubicBezTo>
                <a:cubicBezTo>
                  <a:pt x="-17146" y="407378"/>
                  <a:pt x="48932" y="286299"/>
                  <a:pt x="0" y="151834"/>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2782151074">
                  <a:custGeom>
                    <a:avLst/>
                    <a:gdLst>
                      <a:gd name="connsiteX0" fmla="*/ 0 w 7157727"/>
                      <a:gd name="connsiteY0" fmla="*/ 151834 h 1518338"/>
                      <a:gd name="connsiteX1" fmla="*/ 151834 w 7157727"/>
                      <a:gd name="connsiteY1" fmla="*/ 0 h 1518338"/>
                      <a:gd name="connsiteX2" fmla="*/ 7005893 w 7157727"/>
                      <a:gd name="connsiteY2" fmla="*/ 0 h 1518338"/>
                      <a:gd name="connsiteX3" fmla="*/ 7157727 w 7157727"/>
                      <a:gd name="connsiteY3" fmla="*/ 151834 h 1518338"/>
                      <a:gd name="connsiteX4" fmla="*/ 7157727 w 7157727"/>
                      <a:gd name="connsiteY4" fmla="*/ 1366504 h 1518338"/>
                      <a:gd name="connsiteX5" fmla="*/ 7005893 w 7157727"/>
                      <a:gd name="connsiteY5" fmla="*/ 1518338 h 1518338"/>
                      <a:gd name="connsiteX6" fmla="*/ 151834 w 7157727"/>
                      <a:gd name="connsiteY6" fmla="*/ 1518338 h 1518338"/>
                      <a:gd name="connsiteX7" fmla="*/ 0 w 7157727"/>
                      <a:gd name="connsiteY7" fmla="*/ 1366504 h 1518338"/>
                      <a:gd name="connsiteX8" fmla="*/ 0 w 7157727"/>
                      <a:gd name="connsiteY8" fmla="*/ 151834 h 1518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7727" h="1518338">
                        <a:moveTo>
                          <a:pt x="0" y="151834"/>
                        </a:moveTo>
                        <a:cubicBezTo>
                          <a:pt x="0" y="67978"/>
                          <a:pt x="67978" y="0"/>
                          <a:pt x="151834" y="0"/>
                        </a:cubicBezTo>
                        <a:lnTo>
                          <a:pt x="7005893" y="0"/>
                        </a:lnTo>
                        <a:cubicBezTo>
                          <a:pt x="7089749" y="0"/>
                          <a:pt x="7157727" y="67978"/>
                          <a:pt x="7157727" y="151834"/>
                        </a:cubicBezTo>
                        <a:lnTo>
                          <a:pt x="7157727" y="1366504"/>
                        </a:lnTo>
                        <a:cubicBezTo>
                          <a:pt x="7157727" y="1450360"/>
                          <a:pt x="7089749" y="1518338"/>
                          <a:pt x="7005893" y="1518338"/>
                        </a:cubicBezTo>
                        <a:lnTo>
                          <a:pt x="151834" y="1518338"/>
                        </a:lnTo>
                        <a:cubicBezTo>
                          <a:pt x="67978" y="1518338"/>
                          <a:pt x="0" y="1450360"/>
                          <a:pt x="0" y="1366504"/>
                        </a:cubicBezTo>
                        <a:lnTo>
                          <a:pt x="0" y="151834"/>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5911" tIns="135911" rIns="135911" bIns="135911"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Operational necessity</a:t>
            </a:r>
          </a:p>
          <a:p>
            <a:pPr marL="0" lvl="0" indent="0" algn="ctr" defTabSz="1066800">
              <a:lnSpc>
                <a:spcPct val="90000"/>
              </a:lnSpc>
              <a:spcBef>
                <a:spcPct val="0"/>
              </a:spcBef>
              <a:spcAft>
                <a:spcPct val="35000"/>
              </a:spcAft>
              <a:buNone/>
            </a:pPr>
            <a:r>
              <a:rPr lang="en-GB" sz="2400" b="0" u="none" kern="1200" dirty="0">
                <a:solidFill>
                  <a:schemeClr val="tx1"/>
                </a:solidFill>
              </a:rPr>
              <a:t>Rapidly changing communities – requires a workforce with diverse skills</a:t>
            </a:r>
          </a:p>
        </p:txBody>
      </p:sp>
      <p:sp>
        <p:nvSpPr>
          <p:cNvPr id="10" name="Thought Bubble: Cloud 9">
            <a:extLst>
              <a:ext uri="{FF2B5EF4-FFF2-40B4-BE49-F238E27FC236}">
                <a16:creationId xmlns:a16="http://schemas.microsoft.com/office/drawing/2014/main" id="{9DACDAB6-7665-4F64-9944-C65345DB3FD3}"/>
              </a:ext>
            </a:extLst>
          </p:cNvPr>
          <p:cNvSpPr/>
          <p:nvPr/>
        </p:nvSpPr>
        <p:spPr>
          <a:xfrm>
            <a:off x="161152" y="1092939"/>
            <a:ext cx="3064842" cy="1470511"/>
          </a:xfrm>
          <a:custGeom>
            <a:avLst/>
            <a:gdLst>
              <a:gd name="connsiteX0" fmla="*/ 276687 w 3064842"/>
              <a:gd name="connsiteY0" fmla="*/ 489149 h 1470511"/>
              <a:gd name="connsiteX1" fmla="*/ 398926 w 3064842"/>
              <a:gd name="connsiteY1" fmla="*/ 235111 h 1470511"/>
              <a:gd name="connsiteX2" fmla="*/ 993590 w 3064842"/>
              <a:gd name="connsiteY2" fmla="*/ 177074 h 1470511"/>
              <a:gd name="connsiteX3" fmla="*/ 1593150 w 3064842"/>
              <a:gd name="connsiteY3" fmla="*/ 116823 h 1470511"/>
              <a:gd name="connsiteX4" fmla="*/ 1826773 w 3064842"/>
              <a:gd name="connsiteY4" fmla="*/ 6807 h 1470511"/>
              <a:gd name="connsiteX5" fmla="*/ 2116514 w 3064842"/>
              <a:gd name="connsiteY5" fmla="*/ 84452 h 1470511"/>
              <a:gd name="connsiteX6" fmla="*/ 2515937 w 3064842"/>
              <a:gd name="connsiteY6" fmla="*/ 23487 h 1470511"/>
              <a:gd name="connsiteX7" fmla="*/ 2718486 w 3064842"/>
              <a:gd name="connsiteY7" fmla="*/ 189804 h 1470511"/>
              <a:gd name="connsiteX8" fmla="*/ 2978430 w 3064842"/>
              <a:gd name="connsiteY8" fmla="*/ 351220 h 1470511"/>
              <a:gd name="connsiteX9" fmla="*/ 2966795 w 3064842"/>
              <a:gd name="connsiteY9" fmla="*/ 526252 h 1470511"/>
              <a:gd name="connsiteX10" fmla="*/ 3051788 w 3064842"/>
              <a:gd name="connsiteY10" fmla="*/ 793871 h 1470511"/>
              <a:gd name="connsiteX11" fmla="*/ 2653642 w 3064842"/>
              <a:gd name="connsiteY11" fmla="*/ 1028132 h 1470511"/>
              <a:gd name="connsiteX12" fmla="*/ 2511113 w 3064842"/>
              <a:gd name="connsiteY12" fmla="*/ 1228863 h 1470511"/>
              <a:gd name="connsiteX13" fmla="*/ 2025846 w 3064842"/>
              <a:gd name="connsiteY13" fmla="*/ 1253168 h 1470511"/>
              <a:gd name="connsiteX14" fmla="*/ 1679065 w 3064842"/>
              <a:gd name="connsiteY14" fmla="*/ 1467311 h 1470511"/>
              <a:gd name="connsiteX15" fmla="*/ 1169180 w 3064842"/>
              <a:gd name="connsiteY15" fmla="*/ 1336599 h 1470511"/>
              <a:gd name="connsiteX16" fmla="*/ 411767 w 3064842"/>
              <a:gd name="connsiteY16" fmla="*/ 1207452 h 1470511"/>
              <a:gd name="connsiteX17" fmla="*/ 78749 w 3064842"/>
              <a:gd name="connsiteY17" fmla="*/ 1063737 h 1470511"/>
              <a:gd name="connsiteX18" fmla="*/ 149907 w 3064842"/>
              <a:gd name="connsiteY18" fmla="*/ 869745 h 1470511"/>
              <a:gd name="connsiteX19" fmla="*/ -355 w 3064842"/>
              <a:gd name="connsiteY19" fmla="*/ 670716 h 1470511"/>
              <a:gd name="connsiteX20" fmla="*/ 274062 w 3064842"/>
              <a:gd name="connsiteY20" fmla="*/ 493812 h 1470511"/>
              <a:gd name="connsiteX21" fmla="*/ 276687 w 3064842"/>
              <a:gd name="connsiteY21" fmla="*/ 489149 h 1470511"/>
              <a:gd name="connsiteX0" fmla="*/ 934770 w 3064842"/>
              <a:gd name="connsiteY0" fmla="*/ 1654325 h 1470511"/>
              <a:gd name="connsiteX1" fmla="*/ 893922 w 3064842"/>
              <a:gd name="connsiteY1" fmla="*/ 1695173 h 1470511"/>
              <a:gd name="connsiteX2" fmla="*/ 853074 w 3064842"/>
              <a:gd name="connsiteY2" fmla="*/ 1654325 h 1470511"/>
              <a:gd name="connsiteX3" fmla="*/ 893922 w 3064842"/>
              <a:gd name="connsiteY3" fmla="*/ 1613477 h 1470511"/>
              <a:gd name="connsiteX4" fmla="*/ 934770 w 3064842"/>
              <a:gd name="connsiteY4" fmla="*/ 1654325 h 1470511"/>
              <a:gd name="connsiteX0" fmla="*/ 1011384 w 3064842"/>
              <a:gd name="connsiteY0" fmla="*/ 1602841 h 1470511"/>
              <a:gd name="connsiteX1" fmla="*/ 929689 w 3064842"/>
              <a:gd name="connsiteY1" fmla="*/ 1684536 h 1470511"/>
              <a:gd name="connsiteX2" fmla="*/ 847994 w 3064842"/>
              <a:gd name="connsiteY2" fmla="*/ 1602841 h 1470511"/>
              <a:gd name="connsiteX3" fmla="*/ 929689 w 3064842"/>
              <a:gd name="connsiteY3" fmla="*/ 1521146 h 1470511"/>
              <a:gd name="connsiteX4" fmla="*/ 1011384 w 3064842"/>
              <a:gd name="connsiteY4" fmla="*/ 1602841 h 1470511"/>
              <a:gd name="connsiteX0" fmla="*/ 1134610 w 3064842"/>
              <a:gd name="connsiteY0" fmla="*/ 1484265 h 1470511"/>
              <a:gd name="connsiteX1" fmla="*/ 1012067 w 3064842"/>
              <a:gd name="connsiteY1" fmla="*/ 1606808 h 1470511"/>
              <a:gd name="connsiteX2" fmla="*/ 889524 w 3064842"/>
              <a:gd name="connsiteY2" fmla="*/ 1484265 h 1470511"/>
              <a:gd name="connsiteX3" fmla="*/ 1012067 w 3064842"/>
              <a:gd name="connsiteY3" fmla="*/ 1361722 h 1470511"/>
              <a:gd name="connsiteX4" fmla="*/ 1134610 w 3064842"/>
              <a:gd name="connsiteY4" fmla="*/ 1484265 h 1470511"/>
              <a:gd name="connsiteX0" fmla="*/ 332946 w 3064842"/>
              <a:gd name="connsiteY0" fmla="*/ 891054 h 1470511"/>
              <a:gd name="connsiteX1" fmla="*/ 153242 w 3064842"/>
              <a:gd name="connsiteY1" fmla="*/ 863925 h 1470511"/>
              <a:gd name="connsiteX2" fmla="*/ 491509 w 3064842"/>
              <a:gd name="connsiteY2" fmla="*/ 1187948 h 1470511"/>
              <a:gd name="connsiteX3" fmla="*/ 412902 w 3064842"/>
              <a:gd name="connsiteY3" fmla="*/ 1200917 h 1470511"/>
              <a:gd name="connsiteX4" fmla="*/ 1169038 w 3064842"/>
              <a:gd name="connsiteY4" fmla="*/ 1330608 h 1470511"/>
              <a:gd name="connsiteX5" fmla="*/ 1121647 w 3064842"/>
              <a:gd name="connsiteY5" fmla="*/ 1271379 h 1470511"/>
              <a:gd name="connsiteX6" fmla="*/ 2045143 w 3064842"/>
              <a:gd name="connsiteY6" fmla="*/ 1182910 h 1470511"/>
              <a:gd name="connsiteX7" fmla="*/ 2026201 w 3064842"/>
              <a:gd name="connsiteY7" fmla="*/ 1247891 h 1470511"/>
              <a:gd name="connsiteX8" fmla="*/ 2421296 w 3064842"/>
              <a:gd name="connsiteY8" fmla="*/ 781345 h 1470511"/>
              <a:gd name="connsiteX9" fmla="*/ 2651939 w 3064842"/>
              <a:gd name="connsiteY9" fmla="*/ 1024251 h 1470511"/>
              <a:gd name="connsiteX10" fmla="*/ 2965376 w 3064842"/>
              <a:gd name="connsiteY10" fmla="*/ 522644 h 1470511"/>
              <a:gd name="connsiteX11" fmla="*/ 2862647 w 3064842"/>
              <a:gd name="connsiteY11" fmla="*/ 613734 h 1470511"/>
              <a:gd name="connsiteX12" fmla="*/ 2718912 w 3064842"/>
              <a:gd name="connsiteY12" fmla="*/ 184698 h 1470511"/>
              <a:gd name="connsiteX13" fmla="*/ 2724304 w 3064842"/>
              <a:gd name="connsiteY13" fmla="*/ 227724 h 1470511"/>
              <a:gd name="connsiteX14" fmla="*/ 2062950 w 3064842"/>
              <a:gd name="connsiteY14" fmla="*/ 134524 h 1470511"/>
              <a:gd name="connsiteX15" fmla="*/ 2115592 w 3064842"/>
              <a:gd name="connsiteY15" fmla="*/ 79652 h 1470511"/>
              <a:gd name="connsiteX16" fmla="*/ 1570802 w 3064842"/>
              <a:gd name="connsiteY16" fmla="*/ 160666 h 1470511"/>
              <a:gd name="connsiteX17" fmla="*/ 1596271 w 3064842"/>
              <a:gd name="connsiteY17" fmla="*/ 113351 h 1470511"/>
              <a:gd name="connsiteX18" fmla="*/ 993235 w 3064842"/>
              <a:gd name="connsiteY18" fmla="*/ 176733 h 1470511"/>
              <a:gd name="connsiteX19" fmla="*/ 1085464 w 3064842"/>
              <a:gd name="connsiteY19" fmla="*/ 222619 h 1470511"/>
              <a:gd name="connsiteX20" fmla="*/ 292791 w 3064842"/>
              <a:gd name="connsiteY20" fmla="*/ 537451 h 1470511"/>
              <a:gd name="connsiteX21" fmla="*/ 276687 w 3064842"/>
              <a:gd name="connsiteY21" fmla="*/ 489149 h 1470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4842" h="1470511" fill="none" extrusionOk="0">
                <a:moveTo>
                  <a:pt x="276687" y="489149"/>
                </a:moveTo>
                <a:cubicBezTo>
                  <a:pt x="247634" y="416524"/>
                  <a:pt x="298976" y="299259"/>
                  <a:pt x="398926" y="235111"/>
                </a:cubicBezTo>
                <a:cubicBezTo>
                  <a:pt x="606488" y="144029"/>
                  <a:pt x="798663" y="93029"/>
                  <a:pt x="993590" y="177074"/>
                </a:cubicBezTo>
                <a:cubicBezTo>
                  <a:pt x="1158531" y="60079"/>
                  <a:pt x="1359761" y="12388"/>
                  <a:pt x="1593150" y="116823"/>
                </a:cubicBezTo>
                <a:cubicBezTo>
                  <a:pt x="1637673" y="60258"/>
                  <a:pt x="1724326" y="10988"/>
                  <a:pt x="1826773" y="6807"/>
                </a:cubicBezTo>
                <a:cubicBezTo>
                  <a:pt x="1950225" y="-12857"/>
                  <a:pt x="2060157" y="6054"/>
                  <a:pt x="2116514" y="84452"/>
                </a:cubicBezTo>
                <a:cubicBezTo>
                  <a:pt x="2198463" y="2917"/>
                  <a:pt x="2386231" y="-24990"/>
                  <a:pt x="2515937" y="23487"/>
                </a:cubicBezTo>
                <a:cubicBezTo>
                  <a:pt x="2611741" y="59058"/>
                  <a:pt x="2702195" y="126953"/>
                  <a:pt x="2718486" y="189804"/>
                </a:cubicBezTo>
                <a:cubicBezTo>
                  <a:pt x="2849922" y="209903"/>
                  <a:pt x="2932412" y="295783"/>
                  <a:pt x="2978430" y="351220"/>
                </a:cubicBezTo>
                <a:cubicBezTo>
                  <a:pt x="3022104" y="412788"/>
                  <a:pt x="2999880" y="460009"/>
                  <a:pt x="2966795" y="526252"/>
                </a:cubicBezTo>
                <a:cubicBezTo>
                  <a:pt x="3074280" y="602869"/>
                  <a:pt x="3102165" y="716025"/>
                  <a:pt x="3051788" y="793871"/>
                </a:cubicBezTo>
                <a:cubicBezTo>
                  <a:pt x="3016628" y="929352"/>
                  <a:pt x="2861958" y="1046902"/>
                  <a:pt x="2653642" y="1028132"/>
                </a:cubicBezTo>
                <a:cubicBezTo>
                  <a:pt x="2669373" y="1121774"/>
                  <a:pt x="2598500" y="1175521"/>
                  <a:pt x="2511113" y="1228863"/>
                </a:cubicBezTo>
                <a:cubicBezTo>
                  <a:pt x="2352855" y="1327370"/>
                  <a:pt x="2205426" y="1321342"/>
                  <a:pt x="2025846" y="1253168"/>
                </a:cubicBezTo>
                <a:cubicBezTo>
                  <a:pt x="2004882" y="1329546"/>
                  <a:pt x="1839460" y="1432320"/>
                  <a:pt x="1679065" y="1467311"/>
                </a:cubicBezTo>
                <a:cubicBezTo>
                  <a:pt x="1454341" y="1511746"/>
                  <a:pt x="1283055" y="1482067"/>
                  <a:pt x="1169180" y="1336599"/>
                </a:cubicBezTo>
                <a:cubicBezTo>
                  <a:pt x="872829" y="1402132"/>
                  <a:pt x="581415" y="1363607"/>
                  <a:pt x="411767" y="1207452"/>
                </a:cubicBezTo>
                <a:cubicBezTo>
                  <a:pt x="276439" y="1236937"/>
                  <a:pt x="127668" y="1159313"/>
                  <a:pt x="78749" y="1063737"/>
                </a:cubicBezTo>
                <a:cubicBezTo>
                  <a:pt x="27146" y="1003112"/>
                  <a:pt x="74825" y="908726"/>
                  <a:pt x="149907" y="869745"/>
                </a:cubicBezTo>
                <a:cubicBezTo>
                  <a:pt x="45006" y="817976"/>
                  <a:pt x="-7499" y="728304"/>
                  <a:pt x="-355" y="670716"/>
                </a:cubicBezTo>
                <a:cubicBezTo>
                  <a:pt x="7192" y="577699"/>
                  <a:pt x="133979" y="498676"/>
                  <a:pt x="274062" y="493812"/>
                </a:cubicBezTo>
                <a:cubicBezTo>
                  <a:pt x="274982" y="492192"/>
                  <a:pt x="276102" y="490693"/>
                  <a:pt x="276687" y="489149"/>
                </a:cubicBezTo>
                <a:close/>
              </a:path>
              <a:path w="3064842" h="1470511" fill="none" extrusionOk="0">
                <a:moveTo>
                  <a:pt x="934770" y="1654325"/>
                </a:moveTo>
                <a:cubicBezTo>
                  <a:pt x="929271" y="1678925"/>
                  <a:pt x="916183" y="1699695"/>
                  <a:pt x="893922" y="1695173"/>
                </a:cubicBezTo>
                <a:cubicBezTo>
                  <a:pt x="867933" y="1692168"/>
                  <a:pt x="857473" y="1677284"/>
                  <a:pt x="853074" y="1654325"/>
                </a:cubicBezTo>
                <a:cubicBezTo>
                  <a:pt x="847994" y="1631280"/>
                  <a:pt x="870750" y="1613745"/>
                  <a:pt x="893922" y="1613477"/>
                </a:cubicBezTo>
                <a:cubicBezTo>
                  <a:pt x="915142" y="1611917"/>
                  <a:pt x="935175" y="1626635"/>
                  <a:pt x="934770" y="1654325"/>
                </a:cubicBezTo>
                <a:close/>
              </a:path>
              <a:path w="3064842" h="1470511" fill="none" extrusionOk="0">
                <a:moveTo>
                  <a:pt x="1011384" y="1602841"/>
                </a:moveTo>
                <a:cubicBezTo>
                  <a:pt x="1015494" y="1645129"/>
                  <a:pt x="984701" y="1676168"/>
                  <a:pt x="929689" y="1684536"/>
                </a:cubicBezTo>
                <a:cubicBezTo>
                  <a:pt x="885528" y="1689942"/>
                  <a:pt x="853575" y="1642735"/>
                  <a:pt x="847994" y="1602841"/>
                </a:cubicBezTo>
                <a:cubicBezTo>
                  <a:pt x="849173" y="1557795"/>
                  <a:pt x="884313" y="1517966"/>
                  <a:pt x="929689" y="1521146"/>
                </a:cubicBezTo>
                <a:cubicBezTo>
                  <a:pt x="968293" y="1521861"/>
                  <a:pt x="1014355" y="1561342"/>
                  <a:pt x="1011384" y="1602841"/>
                </a:cubicBezTo>
                <a:close/>
              </a:path>
              <a:path w="3064842" h="1470511" fill="none" extrusionOk="0">
                <a:moveTo>
                  <a:pt x="1134610" y="1484265"/>
                </a:moveTo>
                <a:cubicBezTo>
                  <a:pt x="1132746" y="1551244"/>
                  <a:pt x="1090495" y="1606100"/>
                  <a:pt x="1012067" y="1606808"/>
                </a:cubicBezTo>
                <a:cubicBezTo>
                  <a:pt x="943924" y="1586945"/>
                  <a:pt x="903146" y="1542062"/>
                  <a:pt x="889524" y="1484265"/>
                </a:cubicBezTo>
                <a:cubicBezTo>
                  <a:pt x="896737" y="1431074"/>
                  <a:pt x="956352" y="1361461"/>
                  <a:pt x="1012067" y="1361722"/>
                </a:cubicBezTo>
                <a:cubicBezTo>
                  <a:pt x="1083281" y="1358097"/>
                  <a:pt x="1141224" y="1401101"/>
                  <a:pt x="1134610" y="1484265"/>
                </a:cubicBezTo>
                <a:close/>
              </a:path>
              <a:path w="3064842" h="1470511" fill="none" extrusionOk="0">
                <a:moveTo>
                  <a:pt x="332946" y="891054"/>
                </a:moveTo>
                <a:cubicBezTo>
                  <a:pt x="285366" y="897736"/>
                  <a:pt x="197023" y="891154"/>
                  <a:pt x="153242" y="863925"/>
                </a:cubicBezTo>
                <a:moveTo>
                  <a:pt x="491509" y="1187948"/>
                </a:moveTo>
                <a:cubicBezTo>
                  <a:pt x="462577" y="1201151"/>
                  <a:pt x="446683" y="1200131"/>
                  <a:pt x="412902" y="1200917"/>
                </a:cubicBezTo>
                <a:moveTo>
                  <a:pt x="1169038" y="1330608"/>
                </a:moveTo>
                <a:cubicBezTo>
                  <a:pt x="1151895" y="1311157"/>
                  <a:pt x="1130467" y="1286721"/>
                  <a:pt x="1121647" y="1271379"/>
                </a:cubicBezTo>
                <a:moveTo>
                  <a:pt x="2045143" y="1182910"/>
                </a:moveTo>
                <a:cubicBezTo>
                  <a:pt x="2040137" y="1210397"/>
                  <a:pt x="2037383" y="1228481"/>
                  <a:pt x="2026201" y="1247891"/>
                </a:cubicBezTo>
                <a:moveTo>
                  <a:pt x="2421296" y="781345"/>
                </a:moveTo>
                <a:cubicBezTo>
                  <a:pt x="2540126" y="829616"/>
                  <a:pt x="2654292" y="934005"/>
                  <a:pt x="2651939" y="1024251"/>
                </a:cubicBezTo>
                <a:moveTo>
                  <a:pt x="2965376" y="522644"/>
                </a:moveTo>
                <a:cubicBezTo>
                  <a:pt x="2936393" y="558816"/>
                  <a:pt x="2905335" y="596658"/>
                  <a:pt x="2862647" y="613734"/>
                </a:cubicBezTo>
                <a:moveTo>
                  <a:pt x="2718912" y="184698"/>
                </a:moveTo>
                <a:cubicBezTo>
                  <a:pt x="2722476" y="198813"/>
                  <a:pt x="2723632" y="213872"/>
                  <a:pt x="2724304" y="227724"/>
                </a:cubicBezTo>
                <a:moveTo>
                  <a:pt x="2062950" y="134524"/>
                </a:moveTo>
                <a:cubicBezTo>
                  <a:pt x="2077189" y="111880"/>
                  <a:pt x="2090401" y="94063"/>
                  <a:pt x="2115592" y="79652"/>
                </a:cubicBezTo>
                <a:moveTo>
                  <a:pt x="1570802" y="160666"/>
                </a:moveTo>
                <a:cubicBezTo>
                  <a:pt x="1576556" y="145526"/>
                  <a:pt x="1585478" y="130096"/>
                  <a:pt x="1596271" y="113351"/>
                </a:cubicBezTo>
                <a:moveTo>
                  <a:pt x="993235" y="176733"/>
                </a:moveTo>
                <a:cubicBezTo>
                  <a:pt x="1034050" y="185920"/>
                  <a:pt x="1057011" y="212063"/>
                  <a:pt x="1085464" y="222619"/>
                </a:cubicBezTo>
                <a:moveTo>
                  <a:pt x="292791" y="537451"/>
                </a:moveTo>
                <a:cubicBezTo>
                  <a:pt x="285771" y="522063"/>
                  <a:pt x="280822" y="504805"/>
                  <a:pt x="276687" y="489149"/>
                </a:cubicBezTo>
              </a:path>
              <a:path w="3064842" h="1470511" stroke="0" extrusionOk="0">
                <a:moveTo>
                  <a:pt x="276687" y="489149"/>
                </a:moveTo>
                <a:cubicBezTo>
                  <a:pt x="250075" y="392243"/>
                  <a:pt x="285134" y="310109"/>
                  <a:pt x="398926" y="235111"/>
                </a:cubicBezTo>
                <a:cubicBezTo>
                  <a:pt x="582027" y="133237"/>
                  <a:pt x="786337" y="103104"/>
                  <a:pt x="993590" y="177074"/>
                </a:cubicBezTo>
                <a:cubicBezTo>
                  <a:pt x="1073589" y="68728"/>
                  <a:pt x="1411616" y="7330"/>
                  <a:pt x="1593150" y="116823"/>
                </a:cubicBezTo>
                <a:cubicBezTo>
                  <a:pt x="1636828" y="56304"/>
                  <a:pt x="1750223" y="27727"/>
                  <a:pt x="1826773" y="6807"/>
                </a:cubicBezTo>
                <a:cubicBezTo>
                  <a:pt x="1955331" y="-1385"/>
                  <a:pt x="2057169" y="8469"/>
                  <a:pt x="2116514" y="84452"/>
                </a:cubicBezTo>
                <a:cubicBezTo>
                  <a:pt x="2182090" y="4116"/>
                  <a:pt x="2365065" y="-4665"/>
                  <a:pt x="2515937" y="23487"/>
                </a:cubicBezTo>
                <a:cubicBezTo>
                  <a:pt x="2619743" y="31779"/>
                  <a:pt x="2687691" y="130136"/>
                  <a:pt x="2718486" y="189804"/>
                </a:cubicBezTo>
                <a:cubicBezTo>
                  <a:pt x="2859504" y="221973"/>
                  <a:pt x="2960265" y="277433"/>
                  <a:pt x="2978430" y="351220"/>
                </a:cubicBezTo>
                <a:cubicBezTo>
                  <a:pt x="2993046" y="406237"/>
                  <a:pt x="3008877" y="475452"/>
                  <a:pt x="2966795" y="526252"/>
                </a:cubicBezTo>
                <a:cubicBezTo>
                  <a:pt x="3072696" y="626766"/>
                  <a:pt x="3088986" y="715810"/>
                  <a:pt x="3051788" y="793871"/>
                </a:cubicBezTo>
                <a:cubicBezTo>
                  <a:pt x="3031840" y="959995"/>
                  <a:pt x="2875043" y="1044568"/>
                  <a:pt x="2653642" y="1028132"/>
                </a:cubicBezTo>
                <a:cubicBezTo>
                  <a:pt x="2668861" y="1091168"/>
                  <a:pt x="2604978" y="1158443"/>
                  <a:pt x="2511113" y="1228863"/>
                </a:cubicBezTo>
                <a:cubicBezTo>
                  <a:pt x="2365485" y="1306975"/>
                  <a:pt x="2171422" y="1310505"/>
                  <a:pt x="2025846" y="1253168"/>
                </a:cubicBezTo>
                <a:cubicBezTo>
                  <a:pt x="1972117" y="1359500"/>
                  <a:pt x="1836348" y="1424703"/>
                  <a:pt x="1679065" y="1467311"/>
                </a:cubicBezTo>
                <a:cubicBezTo>
                  <a:pt x="1486651" y="1463498"/>
                  <a:pt x="1263441" y="1455804"/>
                  <a:pt x="1169180" y="1336599"/>
                </a:cubicBezTo>
                <a:cubicBezTo>
                  <a:pt x="894682" y="1460656"/>
                  <a:pt x="569143" y="1385467"/>
                  <a:pt x="411767" y="1207452"/>
                </a:cubicBezTo>
                <a:cubicBezTo>
                  <a:pt x="261574" y="1224012"/>
                  <a:pt x="132439" y="1151354"/>
                  <a:pt x="78749" y="1063737"/>
                </a:cubicBezTo>
                <a:cubicBezTo>
                  <a:pt x="37388" y="1012538"/>
                  <a:pt x="54416" y="922798"/>
                  <a:pt x="149907" y="869745"/>
                </a:cubicBezTo>
                <a:cubicBezTo>
                  <a:pt x="47515" y="836128"/>
                  <a:pt x="-20367" y="753582"/>
                  <a:pt x="-355" y="670716"/>
                </a:cubicBezTo>
                <a:cubicBezTo>
                  <a:pt x="21138" y="553016"/>
                  <a:pt x="106835" y="502117"/>
                  <a:pt x="274062" y="493812"/>
                </a:cubicBezTo>
                <a:cubicBezTo>
                  <a:pt x="275160" y="492459"/>
                  <a:pt x="275751" y="490969"/>
                  <a:pt x="276687" y="489149"/>
                </a:cubicBezTo>
                <a:close/>
              </a:path>
              <a:path w="3064842" h="1470511" stroke="0" extrusionOk="0">
                <a:moveTo>
                  <a:pt x="934770" y="1654325"/>
                </a:moveTo>
                <a:cubicBezTo>
                  <a:pt x="936151" y="1671540"/>
                  <a:pt x="916794" y="1694000"/>
                  <a:pt x="893922" y="1695173"/>
                </a:cubicBezTo>
                <a:cubicBezTo>
                  <a:pt x="870669" y="1698613"/>
                  <a:pt x="848977" y="1672495"/>
                  <a:pt x="853074" y="1654325"/>
                </a:cubicBezTo>
                <a:cubicBezTo>
                  <a:pt x="853948" y="1632469"/>
                  <a:pt x="865203" y="1615199"/>
                  <a:pt x="893922" y="1613477"/>
                </a:cubicBezTo>
                <a:cubicBezTo>
                  <a:pt x="914084" y="1614318"/>
                  <a:pt x="934654" y="1625982"/>
                  <a:pt x="934770" y="1654325"/>
                </a:cubicBezTo>
                <a:close/>
              </a:path>
              <a:path w="3064842" h="1470511" stroke="0" extrusionOk="0">
                <a:moveTo>
                  <a:pt x="1011384" y="1602841"/>
                </a:moveTo>
                <a:cubicBezTo>
                  <a:pt x="1008610" y="1651989"/>
                  <a:pt x="973281" y="1688349"/>
                  <a:pt x="929689" y="1684536"/>
                </a:cubicBezTo>
                <a:cubicBezTo>
                  <a:pt x="878527" y="1685988"/>
                  <a:pt x="850759" y="1655545"/>
                  <a:pt x="847994" y="1602841"/>
                </a:cubicBezTo>
                <a:cubicBezTo>
                  <a:pt x="840682" y="1556453"/>
                  <a:pt x="884268" y="1513322"/>
                  <a:pt x="929689" y="1521146"/>
                </a:cubicBezTo>
                <a:cubicBezTo>
                  <a:pt x="978061" y="1514918"/>
                  <a:pt x="1015177" y="1553777"/>
                  <a:pt x="1011384" y="1602841"/>
                </a:cubicBezTo>
                <a:close/>
              </a:path>
              <a:path w="3064842" h="1470511" stroke="0" extrusionOk="0">
                <a:moveTo>
                  <a:pt x="1134610" y="1484265"/>
                </a:moveTo>
                <a:cubicBezTo>
                  <a:pt x="1127710" y="1568756"/>
                  <a:pt x="1082822" y="1605728"/>
                  <a:pt x="1012067" y="1606808"/>
                </a:cubicBezTo>
                <a:cubicBezTo>
                  <a:pt x="949413" y="1594752"/>
                  <a:pt x="904939" y="1558748"/>
                  <a:pt x="889524" y="1484265"/>
                </a:cubicBezTo>
                <a:cubicBezTo>
                  <a:pt x="891211" y="1413938"/>
                  <a:pt x="959214" y="1356777"/>
                  <a:pt x="1012067" y="1361722"/>
                </a:cubicBezTo>
                <a:cubicBezTo>
                  <a:pt x="1098819" y="1365134"/>
                  <a:pt x="1136078" y="1435331"/>
                  <a:pt x="1134610" y="1484265"/>
                </a:cubicBezTo>
                <a:close/>
              </a:path>
              <a:path w="3064842" h="1470511" fill="none" stroke="0" extrusionOk="0">
                <a:moveTo>
                  <a:pt x="332946" y="891054"/>
                </a:moveTo>
                <a:cubicBezTo>
                  <a:pt x="280615" y="898952"/>
                  <a:pt x="211618" y="881238"/>
                  <a:pt x="153242" y="863925"/>
                </a:cubicBezTo>
                <a:moveTo>
                  <a:pt x="491509" y="1187948"/>
                </a:moveTo>
                <a:cubicBezTo>
                  <a:pt x="469789" y="1195736"/>
                  <a:pt x="440942" y="1192452"/>
                  <a:pt x="412902" y="1200917"/>
                </a:cubicBezTo>
                <a:moveTo>
                  <a:pt x="1169038" y="1330608"/>
                </a:moveTo>
                <a:cubicBezTo>
                  <a:pt x="1149718" y="1311188"/>
                  <a:pt x="1135148" y="1299265"/>
                  <a:pt x="1121647" y="1271379"/>
                </a:cubicBezTo>
                <a:moveTo>
                  <a:pt x="2045143" y="1182910"/>
                </a:moveTo>
                <a:cubicBezTo>
                  <a:pt x="2040179" y="1204407"/>
                  <a:pt x="2035927" y="1224973"/>
                  <a:pt x="2026201" y="1247891"/>
                </a:cubicBezTo>
                <a:moveTo>
                  <a:pt x="2421296" y="781345"/>
                </a:moveTo>
                <a:cubicBezTo>
                  <a:pt x="2559830" y="823392"/>
                  <a:pt x="2634164" y="943473"/>
                  <a:pt x="2651939" y="1024251"/>
                </a:cubicBezTo>
                <a:moveTo>
                  <a:pt x="2965376" y="522644"/>
                </a:moveTo>
                <a:cubicBezTo>
                  <a:pt x="2943408" y="558425"/>
                  <a:pt x="2913017" y="588115"/>
                  <a:pt x="2862647" y="613734"/>
                </a:cubicBezTo>
                <a:moveTo>
                  <a:pt x="2718912" y="184698"/>
                </a:moveTo>
                <a:cubicBezTo>
                  <a:pt x="2726144" y="200337"/>
                  <a:pt x="2727659" y="215229"/>
                  <a:pt x="2724304" y="227724"/>
                </a:cubicBezTo>
                <a:moveTo>
                  <a:pt x="2062950" y="134524"/>
                </a:moveTo>
                <a:cubicBezTo>
                  <a:pt x="2074788" y="119420"/>
                  <a:pt x="2095081" y="95591"/>
                  <a:pt x="2115592" y="79652"/>
                </a:cubicBezTo>
                <a:moveTo>
                  <a:pt x="1570802" y="160666"/>
                </a:moveTo>
                <a:cubicBezTo>
                  <a:pt x="1573910" y="143155"/>
                  <a:pt x="1583735" y="126595"/>
                  <a:pt x="1596271" y="113351"/>
                </a:cubicBezTo>
                <a:moveTo>
                  <a:pt x="993235" y="176733"/>
                </a:moveTo>
                <a:cubicBezTo>
                  <a:pt x="1026047" y="194510"/>
                  <a:pt x="1062966" y="209370"/>
                  <a:pt x="1085464" y="222619"/>
                </a:cubicBezTo>
                <a:moveTo>
                  <a:pt x="292791" y="537451"/>
                </a:moveTo>
                <a:cubicBezTo>
                  <a:pt x="285942" y="519660"/>
                  <a:pt x="282058" y="501980"/>
                  <a:pt x="276687" y="489149"/>
                </a:cubicBezTo>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1219033472">
                  <a:prstGeom prst="cloud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My family don’t know I’m applying</a:t>
            </a:r>
          </a:p>
        </p:txBody>
      </p:sp>
      <p:sp>
        <p:nvSpPr>
          <p:cNvPr id="12" name="Thought Bubble: Cloud 11">
            <a:extLst>
              <a:ext uri="{FF2B5EF4-FFF2-40B4-BE49-F238E27FC236}">
                <a16:creationId xmlns:a16="http://schemas.microsoft.com/office/drawing/2014/main" id="{2D656857-647A-4DA6-82E7-6B39FFDC1808}"/>
              </a:ext>
            </a:extLst>
          </p:cNvPr>
          <p:cNvSpPr/>
          <p:nvPr/>
        </p:nvSpPr>
        <p:spPr>
          <a:xfrm>
            <a:off x="9127158" y="2549326"/>
            <a:ext cx="3064842" cy="1470511"/>
          </a:xfrm>
          <a:custGeom>
            <a:avLst/>
            <a:gdLst>
              <a:gd name="connsiteX0" fmla="*/ 276687 w 3064842"/>
              <a:gd name="connsiteY0" fmla="*/ 489149 h 1470511"/>
              <a:gd name="connsiteX1" fmla="*/ 398926 w 3064842"/>
              <a:gd name="connsiteY1" fmla="*/ 235111 h 1470511"/>
              <a:gd name="connsiteX2" fmla="*/ 993590 w 3064842"/>
              <a:gd name="connsiteY2" fmla="*/ 177074 h 1470511"/>
              <a:gd name="connsiteX3" fmla="*/ 1593150 w 3064842"/>
              <a:gd name="connsiteY3" fmla="*/ 116823 h 1470511"/>
              <a:gd name="connsiteX4" fmla="*/ 1826773 w 3064842"/>
              <a:gd name="connsiteY4" fmla="*/ 6807 h 1470511"/>
              <a:gd name="connsiteX5" fmla="*/ 2116514 w 3064842"/>
              <a:gd name="connsiteY5" fmla="*/ 84452 h 1470511"/>
              <a:gd name="connsiteX6" fmla="*/ 2515937 w 3064842"/>
              <a:gd name="connsiteY6" fmla="*/ 23487 h 1470511"/>
              <a:gd name="connsiteX7" fmla="*/ 2718486 w 3064842"/>
              <a:gd name="connsiteY7" fmla="*/ 189804 h 1470511"/>
              <a:gd name="connsiteX8" fmla="*/ 2978430 w 3064842"/>
              <a:gd name="connsiteY8" fmla="*/ 351220 h 1470511"/>
              <a:gd name="connsiteX9" fmla="*/ 2966795 w 3064842"/>
              <a:gd name="connsiteY9" fmla="*/ 526252 h 1470511"/>
              <a:gd name="connsiteX10" fmla="*/ 3051788 w 3064842"/>
              <a:gd name="connsiteY10" fmla="*/ 793871 h 1470511"/>
              <a:gd name="connsiteX11" fmla="*/ 2653642 w 3064842"/>
              <a:gd name="connsiteY11" fmla="*/ 1028132 h 1470511"/>
              <a:gd name="connsiteX12" fmla="*/ 2511113 w 3064842"/>
              <a:gd name="connsiteY12" fmla="*/ 1228863 h 1470511"/>
              <a:gd name="connsiteX13" fmla="*/ 2025846 w 3064842"/>
              <a:gd name="connsiteY13" fmla="*/ 1253168 h 1470511"/>
              <a:gd name="connsiteX14" fmla="*/ 1679065 w 3064842"/>
              <a:gd name="connsiteY14" fmla="*/ 1467311 h 1470511"/>
              <a:gd name="connsiteX15" fmla="*/ 1169180 w 3064842"/>
              <a:gd name="connsiteY15" fmla="*/ 1336599 h 1470511"/>
              <a:gd name="connsiteX16" fmla="*/ 411767 w 3064842"/>
              <a:gd name="connsiteY16" fmla="*/ 1207452 h 1470511"/>
              <a:gd name="connsiteX17" fmla="*/ 78749 w 3064842"/>
              <a:gd name="connsiteY17" fmla="*/ 1063737 h 1470511"/>
              <a:gd name="connsiteX18" fmla="*/ 149907 w 3064842"/>
              <a:gd name="connsiteY18" fmla="*/ 869745 h 1470511"/>
              <a:gd name="connsiteX19" fmla="*/ -355 w 3064842"/>
              <a:gd name="connsiteY19" fmla="*/ 670716 h 1470511"/>
              <a:gd name="connsiteX20" fmla="*/ 274062 w 3064842"/>
              <a:gd name="connsiteY20" fmla="*/ 493812 h 1470511"/>
              <a:gd name="connsiteX21" fmla="*/ 276687 w 3064842"/>
              <a:gd name="connsiteY21" fmla="*/ 489149 h 1470511"/>
              <a:gd name="connsiteX0" fmla="*/ 934770 w 3064842"/>
              <a:gd name="connsiteY0" fmla="*/ 1654325 h 1470511"/>
              <a:gd name="connsiteX1" fmla="*/ 893922 w 3064842"/>
              <a:gd name="connsiteY1" fmla="*/ 1695173 h 1470511"/>
              <a:gd name="connsiteX2" fmla="*/ 853074 w 3064842"/>
              <a:gd name="connsiteY2" fmla="*/ 1654325 h 1470511"/>
              <a:gd name="connsiteX3" fmla="*/ 893922 w 3064842"/>
              <a:gd name="connsiteY3" fmla="*/ 1613477 h 1470511"/>
              <a:gd name="connsiteX4" fmla="*/ 934770 w 3064842"/>
              <a:gd name="connsiteY4" fmla="*/ 1654325 h 1470511"/>
              <a:gd name="connsiteX0" fmla="*/ 1011384 w 3064842"/>
              <a:gd name="connsiteY0" fmla="*/ 1602841 h 1470511"/>
              <a:gd name="connsiteX1" fmla="*/ 929689 w 3064842"/>
              <a:gd name="connsiteY1" fmla="*/ 1684536 h 1470511"/>
              <a:gd name="connsiteX2" fmla="*/ 847994 w 3064842"/>
              <a:gd name="connsiteY2" fmla="*/ 1602841 h 1470511"/>
              <a:gd name="connsiteX3" fmla="*/ 929689 w 3064842"/>
              <a:gd name="connsiteY3" fmla="*/ 1521146 h 1470511"/>
              <a:gd name="connsiteX4" fmla="*/ 1011384 w 3064842"/>
              <a:gd name="connsiteY4" fmla="*/ 1602841 h 1470511"/>
              <a:gd name="connsiteX0" fmla="*/ 1134610 w 3064842"/>
              <a:gd name="connsiteY0" fmla="*/ 1484265 h 1470511"/>
              <a:gd name="connsiteX1" fmla="*/ 1012067 w 3064842"/>
              <a:gd name="connsiteY1" fmla="*/ 1606808 h 1470511"/>
              <a:gd name="connsiteX2" fmla="*/ 889524 w 3064842"/>
              <a:gd name="connsiteY2" fmla="*/ 1484265 h 1470511"/>
              <a:gd name="connsiteX3" fmla="*/ 1012067 w 3064842"/>
              <a:gd name="connsiteY3" fmla="*/ 1361722 h 1470511"/>
              <a:gd name="connsiteX4" fmla="*/ 1134610 w 3064842"/>
              <a:gd name="connsiteY4" fmla="*/ 1484265 h 1470511"/>
              <a:gd name="connsiteX0" fmla="*/ 332946 w 3064842"/>
              <a:gd name="connsiteY0" fmla="*/ 891054 h 1470511"/>
              <a:gd name="connsiteX1" fmla="*/ 153242 w 3064842"/>
              <a:gd name="connsiteY1" fmla="*/ 863925 h 1470511"/>
              <a:gd name="connsiteX2" fmla="*/ 491509 w 3064842"/>
              <a:gd name="connsiteY2" fmla="*/ 1187948 h 1470511"/>
              <a:gd name="connsiteX3" fmla="*/ 412902 w 3064842"/>
              <a:gd name="connsiteY3" fmla="*/ 1200917 h 1470511"/>
              <a:gd name="connsiteX4" fmla="*/ 1169038 w 3064842"/>
              <a:gd name="connsiteY4" fmla="*/ 1330608 h 1470511"/>
              <a:gd name="connsiteX5" fmla="*/ 1121647 w 3064842"/>
              <a:gd name="connsiteY5" fmla="*/ 1271379 h 1470511"/>
              <a:gd name="connsiteX6" fmla="*/ 2045143 w 3064842"/>
              <a:gd name="connsiteY6" fmla="*/ 1182910 h 1470511"/>
              <a:gd name="connsiteX7" fmla="*/ 2026201 w 3064842"/>
              <a:gd name="connsiteY7" fmla="*/ 1247891 h 1470511"/>
              <a:gd name="connsiteX8" fmla="*/ 2421296 w 3064842"/>
              <a:gd name="connsiteY8" fmla="*/ 781345 h 1470511"/>
              <a:gd name="connsiteX9" fmla="*/ 2651939 w 3064842"/>
              <a:gd name="connsiteY9" fmla="*/ 1024251 h 1470511"/>
              <a:gd name="connsiteX10" fmla="*/ 2965376 w 3064842"/>
              <a:gd name="connsiteY10" fmla="*/ 522644 h 1470511"/>
              <a:gd name="connsiteX11" fmla="*/ 2862647 w 3064842"/>
              <a:gd name="connsiteY11" fmla="*/ 613734 h 1470511"/>
              <a:gd name="connsiteX12" fmla="*/ 2718912 w 3064842"/>
              <a:gd name="connsiteY12" fmla="*/ 184698 h 1470511"/>
              <a:gd name="connsiteX13" fmla="*/ 2724304 w 3064842"/>
              <a:gd name="connsiteY13" fmla="*/ 227724 h 1470511"/>
              <a:gd name="connsiteX14" fmla="*/ 2062950 w 3064842"/>
              <a:gd name="connsiteY14" fmla="*/ 134524 h 1470511"/>
              <a:gd name="connsiteX15" fmla="*/ 2115592 w 3064842"/>
              <a:gd name="connsiteY15" fmla="*/ 79652 h 1470511"/>
              <a:gd name="connsiteX16" fmla="*/ 1570802 w 3064842"/>
              <a:gd name="connsiteY16" fmla="*/ 160666 h 1470511"/>
              <a:gd name="connsiteX17" fmla="*/ 1596271 w 3064842"/>
              <a:gd name="connsiteY17" fmla="*/ 113351 h 1470511"/>
              <a:gd name="connsiteX18" fmla="*/ 993235 w 3064842"/>
              <a:gd name="connsiteY18" fmla="*/ 176733 h 1470511"/>
              <a:gd name="connsiteX19" fmla="*/ 1085464 w 3064842"/>
              <a:gd name="connsiteY19" fmla="*/ 222619 h 1470511"/>
              <a:gd name="connsiteX20" fmla="*/ 292791 w 3064842"/>
              <a:gd name="connsiteY20" fmla="*/ 537451 h 1470511"/>
              <a:gd name="connsiteX21" fmla="*/ 276687 w 3064842"/>
              <a:gd name="connsiteY21" fmla="*/ 489149 h 1470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4842" h="1470511" fill="none" extrusionOk="0">
                <a:moveTo>
                  <a:pt x="276687" y="489149"/>
                </a:moveTo>
                <a:cubicBezTo>
                  <a:pt x="249134" y="378868"/>
                  <a:pt x="313649" y="305591"/>
                  <a:pt x="398926" y="235111"/>
                </a:cubicBezTo>
                <a:cubicBezTo>
                  <a:pt x="552822" y="112135"/>
                  <a:pt x="805317" y="51077"/>
                  <a:pt x="993590" y="177074"/>
                </a:cubicBezTo>
                <a:cubicBezTo>
                  <a:pt x="1127038" y="13357"/>
                  <a:pt x="1444188" y="32006"/>
                  <a:pt x="1593150" y="116823"/>
                </a:cubicBezTo>
                <a:cubicBezTo>
                  <a:pt x="1634997" y="66230"/>
                  <a:pt x="1725946" y="31817"/>
                  <a:pt x="1826773" y="6807"/>
                </a:cubicBezTo>
                <a:cubicBezTo>
                  <a:pt x="1959430" y="-5233"/>
                  <a:pt x="2042483" y="34642"/>
                  <a:pt x="2116514" y="84452"/>
                </a:cubicBezTo>
                <a:cubicBezTo>
                  <a:pt x="2189423" y="-7618"/>
                  <a:pt x="2367239" y="19126"/>
                  <a:pt x="2515937" y="23487"/>
                </a:cubicBezTo>
                <a:cubicBezTo>
                  <a:pt x="2631287" y="51019"/>
                  <a:pt x="2709338" y="126316"/>
                  <a:pt x="2718486" y="189804"/>
                </a:cubicBezTo>
                <a:cubicBezTo>
                  <a:pt x="2839641" y="212854"/>
                  <a:pt x="2924585" y="293384"/>
                  <a:pt x="2978430" y="351220"/>
                </a:cubicBezTo>
                <a:cubicBezTo>
                  <a:pt x="3018439" y="403372"/>
                  <a:pt x="2999446" y="458818"/>
                  <a:pt x="2966795" y="526252"/>
                </a:cubicBezTo>
                <a:cubicBezTo>
                  <a:pt x="3039716" y="605982"/>
                  <a:pt x="3081107" y="693275"/>
                  <a:pt x="3051788" y="793871"/>
                </a:cubicBezTo>
                <a:cubicBezTo>
                  <a:pt x="2968030" y="927111"/>
                  <a:pt x="2889140" y="1032988"/>
                  <a:pt x="2653642" y="1028132"/>
                </a:cubicBezTo>
                <a:cubicBezTo>
                  <a:pt x="2660490" y="1092251"/>
                  <a:pt x="2591177" y="1199176"/>
                  <a:pt x="2511113" y="1228863"/>
                </a:cubicBezTo>
                <a:cubicBezTo>
                  <a:pt x="2397235" y="1289003"/>
                  <a:pt x="2191258" y="1316400"/>
                  <a:pt x="2025846" y="1253168"/>
                </a:cubicBezTo>
                <a:cubicBezTo>
                  <a:pt x="1978505" y="1391558"/>
                  <a:pt x="1843234" y="1453113"/>
                  <a:pt x="1679065" y="1467311"/>
                </a:cubicBezTo>
                <a:cubicBezTo>
                  <a:pt x="1465435" y="1471658"/>
                  <a:pt x="1250392" y="1439602"/>
                  <a:pt x="1169180" y="1336599"/>
                </a:cubicBezTo>
                <a:cubicBezTo>
                  <a:pt x="918094" y="1374150"/>
                  <a:pt x="590361" y="1334913"/>
                  <a:pt x="411767" y="1207452"/>
                </a:cubicBezTo>
                <a:cubicBezTo>
                  <a:pt x="257691" y="1196745"/>
                  <a:pt x="118249" y="1158261"/>
                  <a:pt x="78749" y="1063737"/>
                </a:cubicBezTo>
                <a:cubicBezTo>
                  <a:pt x="37790" y="981970"/>
                  <a:pt x="76688" y="898486"/>
                  <a:pt x="149907" y="869745"/>
                </a:cubicBezTo>
                <a:cubicBezTo>
                  <a:pt x="41427" y="843147"/>
                  <a:pt x="-1048" y="732245"/>
                  <a:pt x="-355" y="670716"/>
                </a:cubicBezTo>
                <a:cubicBezTo>
                  <a:pt x="33132" y="585125"/>
                  <a:pt x="133901" y="489072"/>
                  <a:pt x="274062" y="493812"/>
                </a:cubicBezTo>
                <a:cubicBezTo>
                  <a:pt x="274966" y="492306"/>
                  <a:pt x="275887" y="490673"/>
                  <a:pt x="276687" y="489149"/>
                </a:cubicBezTo>
                <a:close/>
              </a:path>
              <a:path w="3064842" h="1470511" fill="none" extrusionOk="0">
                <a:moveTo>
                  <a:pt x="934770" y="1654325"/>
                </a:moveTo>
                <a:cubicBezTo>
                  <a:pt x="930505" y="1675961"/>
                  <a:pt x="919428" y="1691977"/>
                  <a:pt x="893922" y="1695173"/>
                </a:cubicBezTo>
                <a:cubicBezTo>
                  <a:pt x="871264" y="1690349"/>
                  <a:pt x="851633" y="1675715"/>
                  <a:pt x="853074" y="1654325"/>
                </a:cubicBezTo>
                <a:cubicBezTo>
                  <a:pt x="850499" y="1631546"/>
                  <a:pt x="876564" y="1616857"/>
                  <a:pt x="893922" y="1613477"/>
                </a:cubicBezTo>
                <a:cubicBezTo>
                  <a:pt x="912660" y="1610956"/>
                  <a:pt x="932134" y="1629494"/>
                  <a:pt x="934770" y="1654325"/>
                </a:cubicBezTo>
                <a:close/>
              </a:path>
              <a:path w="3064842" h="1470511" fill="none" extrusionOk="0">
                <a:moveTo>
                  <a:pt x="1011384" y="1602841"/>
                </a:moveTo>
                <a:cubicBezTo>
                  <a:pt x="1014967" y="1636788"/>
                  <a:pt x="968214" y="1695504"/>
                  <a:pt x="929689" y="1684536"/>
                </a:cubicBezTo>
                <a:cubicBezTo>
                  <a:pt x="879660" y="1684277"/>
                  <a:pt x="844867" y="1640450"/>
                  <a:pt x="847994" y="1602841"/>
                </a:cubicBezTo>
                <a:cubicBezTo>
                  <a:pt x="847053" y="1554169"/>
                  <a:pt x="873160" y="1517950"/>
                  <a:pt x="929689" y="1521146"/>
                </a:cubicBezTo>
                <a:cubicBezTo>
                  <a:pt x="978465" y="1513645"/>
                  <a:pt x="1017481" y="1546899"/>
                  <a:pt x="1011384" y="1602841"/>
                </a:cubicBezTo>
                <a:close/>
              </a:path>
              <a:path w="3064842" h="1470511" fill="none" extrusionOk="0">
                <a:moveTo>
                  <a:pt x="1134610" y="1484265"/>
                </a:moveTo>
                <a:cubicBezTo>
                  <a:pt x="1130907" y="1552784"/>
                  <a:pt x="1085240" y="1599350"/>
                  <a:pt x="1012067" y="1606808"/>
                </a:cubicBezTo>
                <a:cubicBezTo>
                  <a:pt x="941481" y="1588317"/>
                  <a:pt x="886463" y="1547182"/>
                  <a:pt x="889524" y="1484265"/>
                </a:cubicBezTo>
                <a:cubicBezTo>
                  <a:pt x="906387" y="1427657"/>
                  <a:pt x="935537" y="1355151"/>
                  <a:pt x="1012067" y="1361722"/>
                </a:cubicBezTo>
                <a:cubicBezTo>
                  <a:pt x="1077859" y="1378312"/>
                  <a:pt x="1139752" y="1420451"/>
                  <a:pt x="1134610" y="1484265"/>
                </a:cubicBezTo>
                <a:close/>
              </a:path>
              <a:path w="3064842" h="1470511" fill="none" extrusionOk="0">
                <a:moveTo>
                  <a:pt x="332946" y="891054"/>
                </a:moveTo>
                <a:cubicBezTo>
                  <a:pt x="259033" y="891337"/>
                  <a:pt x="216565" y="879519"/>
                  <a:pt x="153242" y="863925"/>
                </a:cubicBezTo>
                <a:moveTo>
                  <a:pt x="491509" y="1187948"/>
                </a:moveTo>
                <a:cubicBezTo>
                  <a:pt x="469171" y="1189521"/>
                  <a:pt x="445784" y="1194086"/>
                  <a:pt x="412902" y="1200917"/>
                </a:cubicBezTo>
                <a:moveTo>
                  <a:pt x="1169038" y="1330608"/>
                </a:moveTo>
                <a:cubicBezTo>
                  <a:pt x="1152029" y="1311187"/>
                  <a:pt x="1133786" y="1294545"/>
                  <a:pt x="1121647" y="1271379"/>
                </a:cubicBezTo>
                <a:moveTo>
                  <a:pt x="2045143" y="1182910"/>
                </a:moveTo>
                <a:cubicBezTo>
                  <a:pt x="2041989" y="1199686"/>
                  <a:pt x="2041314" y="1225238"/>
                  <a:pt x="2026201" y="1247891"/>
                </a:cubicBezTo>
                <a:moveTo>
                  <a:pt x="2421296" y="781345"/>
                </a:moveTo>
                <a:cubicBezTo>
                  <a:pt x="2566659" y="824190"/>
                  <a:pt x="2678901" y="909296"/>
                  <a:pt x="2651939" y="1024251"/>
                </a:cubicBezTo>
                <a:moveTo>
                  <a:pt x="2965376" y="522644"/>
                </a:moveTo>
                <a:cubicBezTo>
                  <a:pt x="2939497" y="563046"/>
                  <a:pt x="2910870" y="580111"/>
                  <a:pt x="2862647" y="613734"/>
                </a:cubicBezTo>
                <a:moveTo>
                  <a:pt x="2718912" y="184698"/>
                </a:moveTo>
                <a:cubicBezTo>
                  <a:pt x="2724494" y="201053"/>
                  <a:pt x="2724805" y="210731"/>
                  <a:pt x="2724304" y="227724"/>
                </a:cubicBezTo>
                <a:moveTo>
                  <a:pt x="2062950" y="134524"/>
                </a:moveTo>
                <a:cubicBezTo>
                  <a:pt x="2070168" y="113717"/>
                  <a:pt x="2096013" y="103501"/>
                  <a:pt x="2115592" y="79652"/>
                </a:cubicBezTo>
                <a:moveTo>
                  <a:pt x="1570802" y="160666"/>
                </a:moveTo>
                <a:cubicBezTo>
                  <a:pt x="1575818" y="149366"/>
                  <a:pt x="1587871" y="128663"/>
                  <a:pt x="1596271" y="113351"/>
                </a:cubicBezTo>
                <a:moveTo>
                  <a:pt x="993235" y="176733"/>
                </a:moveTo>
                <a:cubicBezTo>
                  <a:pt x="1019681" y="188768"/>
                  <a:pt x="1056225" y="205004"/>
                  <a:pt x="1085464" y="222619"/>
                </a:cubicBezTo>
                <a:moveTo>
                  <a:pt x="292791" y="537451"/>
                </a:moveTo>
                <a:cubicBezTo>
                  <a:pt x="283534" y="524421"/>
                  <a:pt x="280223" y="506595"/>
                  <a:pt x="276687" y="489149"/>
                </a:cubicBezTo>
              </a:path>
              <a:path w="3064842" h="1470511" stroke="0" extrusionOk="0">
                <a:moveTo>
                  <a:pt x="276687" y="489149"/>
                </a:moveTo>
                <a:cubicBezTo>
                  <a:pt x="277174" y="405476"/>
                  <a:pt x="322358" y="308815"/>
                  <a:pt x="398926" y="235111"/>
                </a:cubicBezTo>
                <a:cubicBezTo>
                  <a:pt x="526099" y="135905"/>
                  <a:pt x="755398" y="62726"/>
                  <a:pt x="993590" y="177074"/>
                </a:cubicBezTo>
                <a:cubicBezTo>
                  <a:pt x="1094535" y="16590"/>
                  <a:pt x="1458311" y="-5673"/>
                  <a:pt x="1593150" y="116823"/>
                </a:cubicBezTo>
                <a:cubicBezTo>
                  <a:pt x="1644908" y="60653"/>
                  <a:pt x="1715204" y="-71"/>
                  <a:pt x="1826773" y="6807"/>
                </a:cubicBezTo>
                <a:cubicBezTo>
                  <a:pt x="1930793" y="-8681"/>
                  <a:pt x="2048354" y="24076"/>
                  <a:pt x="2116514" y="84452"/>
                </a:cubicBezTo>
                <a:cubicBezTo>
                  <a:pt x="2218279" y="14171"/>
                  <a:pt x="2366570" y="-14219"/>
                  <a:pt x="2515937" y="23487"/>
                </a:cubicBezTo>
                <a:cubicBezTo>
                  <a:pt x="2621110" y="56736"/>
                  <a:pt x="2692252" y="121032"/>
                  <a:pt x="2718486" y="189804"/>
                </a:cubicBezTo>
                <a:cubicBezTo>
                  <a:pt x="2836675" y="189184"/>
                  <a:pt x="2916920" y="265955"/>
                  <a:pt x="2978430" y="351220"/>
                </a:cubicBezTo>
                <a:cubicBezTo>
                  <a:pt x="3008064" y="401183"/>
                  <a:pt x="3005727" y="471215"/>
                  <a:pt x="2966795" y="526252"/>
                </a:cubicBezTo>
                <a:cubicBezTo>
                  <a:pt x="3066795" y="589590"/>
                  <a:pt x="3093262" y="717380"/>
                  <a:pt x="3051788" y="793871"/>
                </a:cubicBezTo>
                <a:cubicBezTo>
                  <a:pt x="2980677" y="905669"/>
                  <a:pt x="2827703" y="1003588"/>
                  <a:pt x="2653642" y="1028132"/>
                </a:cubicBezTo>
                <a:cubicBezTo>
                  <a:pt x="2662193" y="1117295"/>
                  <a:pt x="2605811" y="1171609"/>
                  <a:pt x="2511113" y="1228863"/>
                </a:cubicBezTo>
                <a:cubicBezTo>
                  <a:pt x="2362574" y="1292365"/>
                  <a:pt x="2161373" y="1331831"/>
                  <a:pt x="2025846" y="1253168"/>
                </a:cubicBezTo>
                <a:cubicBezTo>
                  <a:pt x="1960714" y="1393919"/>
                  <a:pt x="1814743" y="1441363"/>
                  <a:pt x="1679065" y="1467311"/>
                </a:cubicBezTo>
                <a:cubicBezTo>
                  <a:pt x="1485893" y="1518658"/>
                  <a:pt x="1258464" y="1467970"/>
                  <a:pt x="1169180" y="1336599"/>
                </a:cubicBezTo>
                <a:cubicBezTo>
                  <a:pt x="892796" y="1434755"/>
                  <a:pt x="582605" y="1358546"/>
                  <a:pt x="411767" y="1207452"/>
                </a:cubicBezTo>
                <a:cubicBezTo>
                  <a:pt x="262655" y="1213132"/>
                  <a:pt x="129857" y="1162888"/>
                  <a:pt x="78749" y="1063737"/>
                </a:cubicBezTo>
                <a:cubicBezTo>
                  <a:pt x="49632" y="992199"/>
                  <a:pt x="90453" y="927133"/>
                  <a:pt x="149907" y="869745"/>
                </a:cubicBezTo>
                <a:cubicBezTo>
                  <a:pt x="47692" y="837103"/>
                  <a:pt x="-8370" y="752363"/>
                  <a:pt x="-355" y="670716"/>
                </a:cubicBezTo>
                <a:cubicBezTo>
                  <a:pt x="8041" y="579114"/>
                  <a:pt x="160371" y="483623"/>
                  <a:pt x="274062" y="493812"/>
                </a:cubicBezTo>
                <a:cubicBezTo>
                  <a:pt x="275026" y="492299"/>
                  <a:pt x="275900" y="490859"/>
                  <a:pt x="276687" y="489149"/>
                </a:cubicBezTo>
                <a:close/>
              </a:path>
              <a:path w="3064842" h="1470511" stroke="0" extrusionOk="0">
                <a:moveTo>
                  <a:pt x="934770" y="1654325"/>
                </a:moveTo>
                <a:cubicBezTo>
                  <a:pt x="935087" y="1675425"/>
                  <a:pt x="912544" y="1696187"/>
                  <a:pt x="893922" y="1695173"/>
                </a:cubicBezTo>
                <a:cubicBezTo>
                  <a:pt x="871431" y="1694599"/>
                  <a:pt x="851634" y="1676444"/>
                  <a:pt x="853074" y="1654325"/>
                </a:cubicBezTo>
                <a:cubicBezTo>
                  <a:pt x="857852" y="1630975"/>
                  <a:pt x="867291" y="1614221"/>
                  <a:pt x="893922" y="1613477"/>
                </a:cubicBezTo>
                <a:cubicBezTo>
                  <a:pt x="916105" y="1611769"/>
                  <a:pt x="932700" y="1631915"/>
                  <a:pt x="934770" y="1654325"/>
                </a:cubicBezTo>
                <a:close/>
              </a:path>
              <a:path w="3064842" h="1470511" stroke="0" extrusionOk="0">
                <a:moveTo>
                  <a:pt x="1011384" y="1602841"/>
                </a:moveTo>
                <a:cubicBezTo>
                  <a:pt x="1019157" y="1644084"/>
                  <a:pt x="967926" y="1687374"/>
                  <a:pt x="929689" y="1684536"/>
                </a:cubicBezTo>
                <a:cubicBezTo>
                  <a:pt x="874690" y="1683260"/>
                  <a:pt x="845809" y="1648107"/>
                  <a:pt x="847994" y="1602841"/>
                </a:cubicBezTo>
                <a:cubicBezTo>
                  <a:pt x="846528" y="1554636"/>
                  <a:pt x="890600" y="1522287"/>
                  <a:pt x="929689" y="1521146"/>
                </a:cubicBezTo>
                <a:cubicBezTo>
                  <a:pt x="983255" y="1519709"/>
                  <a:pt x="1001295" y="1558387"/>
                  <a:pt x="1011384" y="1602841"/>
                </a:cubicBezTo>
                <a:close/>
              </a:path>
              <a:path w="3064842" h="1470511" stroke="0" extrusionOk="0">
                <a:moveTo>
                  <a:pt x="1134610" y="1484265"/>
                </a:moveTo>
                <a:cubicBezTo>
                  <a:pt x="1153597" y="1557232"/>
                  <a:pt x="1097604" y="1614668"/>
                  <a:pt x="1012067" y="1606808"/>
                </a:cubicBezTo>
                <a:cubicBezTo>
                  <a:pt x="957599" y="1601035"/>
                  <a:pt x="876010" y="1561884"/>
                  <a:pt x="889524" y="1484265"/>
                </a:cubicBezTo>
                <a:cubicBezTo>
                  <a:pt x="881781" y="1433025"/>
                  <a:pt x="938184" y="1370114"/>
                  <a:pt x="1012067" y="1361722"/>
                </a:cubicBezTo>
                <a:cubicBezTo>
                  <a:pt x="1095923" y="1373709"/>
                  <a:pt x="1145239" y="1417951"/>
                  <a:pt x="1134610" y="1484265"/>
                </a:cubicBezTo>
                <a:close/>
              </a:path>
              <a:path w="3064842" h="1470511" fill="none" stroke="0" extrusionOk="0">
                <a:moveTo>
                  <a:pt x="332946" y="891054"/>
                </a:moveTo>
                <a:cubicBezTo>
                  <a:pt x="268499" y="877453"/>
                  <a:pt x="212854" y="876009"/>
                  <a:pt x="153242" y="863925"/>
                </a:cubicBezTo>
                <a:moveTo>
                  <a:pt x="491509" y="1187948"/>
                </a:moveTo>
                <a:cubicBezTo>
                  <a:pt x="465388" y="1191909"/>
                  <a:pt x="444379" y="1205170"/>
                  <a:pt x="412902" y="1200917"/>
                </a:cubicBezTo>
                <a:moveTo>
                  <a:pt x="1169038" y="1330608"/>
                </a:moveTo>
                <a:cubicBezTo>
                  <a:pt x="1146495" y="1305822"/>
                  <a:pt x="1131516" y="1293123"/>
                  <a:pt x="1121647" y="1271379"/>
                </a:cubicBezTo>
                <a:moveTo>
                  <a:pt x="2045143" y="1182910"/>
                </a:moveTo>
                <a:cubicBezTo>
                  <a:pt x="2040099" y="1201484"/>
                  <a:pt x="2034036" y="1228135"/>
                  <a:pt x="2026201" y="1247891"/>
                </a:cubicBezTo>
                <a:moveTo>
                  <a:pt x="2421296" y="781345"/>
                </a:moveTo>
                <a:cubicBezTo>
                  <a:pt x="2574137" y="854549"/>
                  <a:pt x="2670871" y="906086"/>
                  <a:pt x="2651939" y="1024251"/>
                </a:cubicBezTo>
                <a:moveTo>
                  <a:pt x="2965376" y="522644"/>
                </a:moveTo>
                <a:cubicBezTo>
                  <a:pt x="2935652" y="547136"/>
                  <a:pt x="2903309" y="589427"/>
                  <a:pt x="2862647" y="613734"/>
                </a:cubicBezTo>
                <a:moveTo>
                  <a:pt x="2718912" y="184698"/>
                </a:moveTo>
                <a:cubicBezTo>
                  <a:pt x="2725281" y="197237"/>
                  <a:pt x="2723860" y="213836"/>
                  <a:pt x="2724304" y="227724"/>
                </a:cubicBezTo>
                <a:moveTo>
                  <a:pt x="2062950" y="134524"/>
                </a:moveTo>
                <a:cubicBezTo>
                  <a:pt x="2079844" y="112213"/>
                  <a:pt x="2093455" y="101067"/>
                  <a:pt x="2115592" y="79652"/>
                </a:cubicBezTo>
                <a:moveTo>
                  <a:pt x="1570802" y="160666"/>
                </a:moveTo>
                <a:cubicBezTo>
                  <a:pt x="1579550" y="143427"/>
                  <a:pt x="1586741" y="128855"/>
                  <a:pt x="1596271" y="113351"/>
                </a:cubicBezTo>
                <a:moveTo>
                  <a:pt x="993235" y="176733"/>
                </a:moveTo>
                <a:cubicBezTo>
                  <a:pt x="1027191" y="191478"/>
                  <a:pt x="1065031" y="204711"/>
                  <a:pt x="1085464" y="222619"/>
                </a:cubicBezTo>
                <a:moveTo>
                  <a:pt x="292791" y="537451"/>
                </a:moveTo>
                <a:cubicBezTo>
                  <a:pt x="284094" y="519441"/>
                  <a:pt x="278467" y="505773"/>
                  <a:pt x="276687" y="489149"/>
                </a:cubicBezTo>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3999604120">
                  <a:prstGeom prst="cloud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 see no black officers, it’s us &amp; them</a:t>
            </a:r>
          </a:p>
        </p:txBody>
      </p:sp>
      <p:sp>
        <p:nvSpPr>
          <p:cNvPr id="13" name="Thought Bubble: Cloud 12">
            <a:extLst>
              <a:ext uri="{FF2B5EF4-FFF2-40B4-BE49-F238E27FC236}">
                <a16:creationId xmlns:a16="http://schemas.microsoft.com/office/drawing/2014/main" id="{2429E6F6-9573-4C2E-B990-89AA4CA94287}"/>
              </a:ext>
            </a:extLst>
          </p:cNvPr>
          <p:cNvSpPr/>
          <p:nvPr/>
        </p:nvSpPr>
        <p:spPr>
          <a:xfrm>
            <a:off x="215154" y="3335106"/>
            <a:ext cx="3064842" cy="1470511"/>
          </a:xfrm>
          <a:custGeom>
            <a:avLst/>
            <a:gdLst>
              <a:gd name="connsiteX0" fmla="*/ 276687 w 3064842"/>
              <a:gd name="connsiteY0" fmla="*/ 489149 h 1470511"/>
              <a:gd name="connsiteX1" fmla="*/ 398926 w 3064842"/>
              <a:gd name="connsiteY1" fmla="*/ 235111 h 1470511"/>
              <a:gd name="connsiteX2" fmla="*/ 993590 w 3064842"/>
              <a:gd name="connsiteY2" fmla="*/ 177074 h 1470511"/>
              <a:gd name="connsiteX3" fmla="*/ 1593150 w 3064842"/>
              <a:gd name="connsiteY3" fmla="*/ 116823 h 1470511"/>
              <a:gd name="connsiteX4" fmla="*/ 1826773 w 3064842"/>
              <a:gd name="connsiteY4" fmla="*/ 6807 h 1470511"/>
              <a:gd name="connsiteX5" fmla="*/ 2116514 w 3064842"/>
              <a:gd name="connsiteY5" fmla="*/ 84452 h 1470511"/>
              <a:gd name="connsiteX6" fmla="*/ 2515937 w 3064842"/>
              <a:gd name="connsiteY6" fmla="*/ 23487 h 1470511"/>
              <a:gd name="connsiteX7" fmla="*/ 2718486 w 3064842"/>
              <a:gd name="connsiteY7" fmla="*/ 189804 h 1470511"/>
              <a:gd name="connsiteX8" fmla="*/ 2978430 w 3064842"/>
              <a:gd name="connsiteY8" fmla="*/ 351220 h 1470511"/>
              <a:gd name="connsiteX9" fmla="*/ 2966795 w 3064842"/>
              <a:gd name="connsiteY9" fmla="*/ 526252 h 1470511"/>
              <a:gd name="connsiteX10" fmla="*/ 3051788 w 3064842"/>
              <a:gd name="connsiteY10" fmla="*/ 793871 h 1470511"/>
              <a:gd name="connsiteX11" fmla="*/ 2653642 w 3064842"/>
              <a:gd name="connsiteY11" fmla="*/ 1028132 h 1470511"/>
              <a:gd name="connsiteX12" fmla="*/ 2511113 w 3064842"/>
              <a:gd name="connsiteY12" fmla="*/ 1228863 h 1470511"/>
              <a:gd name="connsiteX13" fmla="*/ 2025846 w 3064842"/>
              <a:gd name="connsiteY13" fmla="*/ 1253168 h 1470511"/>
              <a:gd name="connsiteX14" fmla="*/ 1679065 w 3064842"/>
              <a:gd name="connsiteY14" fmla="*/ 1467311 h 1470511"/>
              <a:gd name="connsiteX15" fmla="*/ 1169180 w 3064842"/>
              <a:gd name="connsiteY15" fmla="*/ 1336599 h 1470511"/>
              <a:gd name="connsiteX16" fmla="*/ 411767 w 3064842"/>
              <a:gd name="connsiteY16" fmla="*/ 1207452 h 1470511"/>
              <a:gd name="connsiteX17" fmla="*/ 78749 w 3064842"/>
              <a:gd name="connsiteY17" fmla="*/ 1063737 h 1470511"/>
              <a:gd name="connsiteX18" fmla="*/ 149907 w 3064842"/>
              <a:gd name="connsiteY18" fmla="*/ 869745 h 1470511"/>
              <a:gd name="connsiteX19" fmla="*/ -355 w 3064842"/>
              <a:gd name="connsiteY19" fmla="*/ 670716 h 1470511"/>
              <a:gd name="connsiteX20" fmla="*/ 274062 w 3064842"/>
              <a:gd name="connsiteY20" fmla="*/ 493812 h 1470511"/>
              <a:gd name="connsiteX21" fmla="*/ 276687 w 3064842"/>
              <a:gd name="connsiteY21" fmla="*/ 489149 h 1470511"/>
              <a:gd name="connsiteX0" fmla="*/ 934770 w 3064842"/>
              <a:gd name="connsiteY0" fmla="*/ 1654325 h 1470511"/>
              <a:gd name="connsiteX1" fmla="*/ 893922 w 3064842"/>
              <a:gd name="connsiteY1" fmla="*/ 1695173 h 1470511"/>
              <a:gd name="connsiteX2" fmla="*/ 853074 w 3064842"/>
              <a:gd name="connsiteY2" fmla="*/ 1654325 h 1470511"/>
              <a:gd name="connsiteX3" fmla="*/ 893922 w 3064842"/>
              <a:gd name="connsiteY3" fmla="*/ 1613477 h 1470511"/>
              <a:gd name="connsiteX4" fmla="*/ 934770 w 3064842"/>
              <a:gd name="connsiteY4" fmla="*/ 1654325 h 1470511"/>
              <a:gd name="connsiteX0" fmla="*/ 1011384 w 3064842"/>
              <a:gd name="connsiteY0" fmla="*/ 1602841 h 1470511"/>
              <a:gd name="connsiteX1" fmla="*/ 929689 w 3064842"/>
              <a:gd name="connsiteY1" fmla="*/ 1684536 h 1470511"/>
              <a:gd name="connsiteX2" fmla="*/ 847994 w 3064842"/>
              <a:gd name="connsiteY2" fmla="*/ 1602841 h 1470511"/>
              <a:gd name="connsiteX3" fmla="*/ 929689 w 3064842"/>
              <a:gd name="connsiteY3" fmla="*/ 1521146 h 1470511"/>
              <a:gd name="connsiteX4" fmla="*/ 1011384 w 3064842"/>
              <a:gd name="connsiteY4" fmla="*/ 1602841 h 1470511"/>
              <a:gd name="connsiteX0" fmla="*/ 1134610 w 3064842"/>
              <a:gd name="connsiteY0" fmla="*/ 1484265 h 1470511"/>
              <a:gd name="connsiteX1" fmla="*/ 1012067 w 3064842"/>
              <a:gd name="connsiteY1" fmla="*/ 1606808 h 1470511"/>
              <a:gd name="connsiteX2" fmla="*/ 889524 w 3064842"/>
              <a:gd name="connsiteY2" fmla="*/ 1484265 h 1470511"/>
              <a:gd name="connsiteX3" fmla="*/ 1012067 w 3064842"/>
              <a:gd name="connsiteY3" fmla="*/ 1361722 h 1470511"/>
              <a:gd name="connsiteX4" fmla="*/ 1134610 w 3064842"/>
              <a:gd name="connsiteY4" fmla="*/ 1484265 h 1470511"/>
              <a:gd name="connsiteX0" fmla="*/ 332946 w 3064842"/>
              <a:gd name="connsiteY0" fmla="*/ 891054 h 1470511"/>
              <a:gd name="connsiteX1" fmla="*/ 153242 w 3064842"/>
              <a:gd name="connsiteY1" fmla="*/ 863925 h 1470511"/>
              <a:gd name="connsiteX2" fmla="*/ 491509 w 3064842"/>
              <a:gd name="connsiteY2" fmla="*/ 1187948 h 1470511"/>
              <a:gd name="connsiteX3" fmla="*/ 412902 w 3064842"/>
              <a:gd name="connsiteY3" fmla="*/ 1200917 h 1470511"/>
              <a:gd name="connsiteX4" fmla="*/ 1169038 w 3064842"/>
              <a:gd name="connsiteY4" fmla="*/ 1330608 h 1470511"/>
              <a:gd name="connsiteX5" fmla="*/ 1121647 w 3064842"/>
              <a:gd name="connsiteY5" fmla="*/ 1271379 h 1470511"/>
              <a:gd name="connsiteX6" fmla="*/ 2045143 w 3064842"/>
              <a:gd name="connsiteY6" fmla="*/ 1182910 h 1470511"/>
              <a:gd name="connsiteX7" fmla="*/ 2026201 w 3064842"/>
              <a:gd name="connsiteY7" fmla="*/ 1247891 h 1470511"/>
              <a:gd name="connsiteX8" fmla="*/ 2421296 w 3064842"/>
              <a:gd name="connsiteY8" fmla="*/ 781345 h 1470511"/>
              <a:gd name="connsiteX9" fmla="*/ 2651939 w 3064842"/>
              <a:gd name="connsiteY9" fmla="*/ 1024251 h 1470511"/>
              <a:gd name="connsiteX10" fmla="*/ 2965376 w 3064842"/>
              <a:gd name="connsiteY10" fmla="*/ 522644 h 1470511"/>
              <a:gd name="connsiteX11" fmla="*/ 2862647 w 3064842"/>
              <a:gd name="connsiteY11" fmla="*/ 613734 h 1470511"/>
              <a:gd name="connsiteX12" fmla="*/ 2718912 w 3064842"/>
              <a:gd name="connsiteY12" fmla="*/ 184698 h 1470511"/>
              <a:gd name="connsiteX13" fmla="*/ 2724304 w 3064842"/>
              <a:gd name="connsiteY13" fmla="*/ 227724 h 1470511"/>
              <a:gd name="connsiteX14" fmla="*/ 2062950 w 3064842"/>
              <a:gd name="connsiteY14" fmla="*/ 134524 h 1470511"/>
              <a:gd name="connsiteX15" fmla="*/ 2115592 w 3064842"/>
              <a:gd name="connsiteY15" fmla="*/ 79652 h 1470511"/>
              <a:gd name="connsiteX16" fmla="*/ 1570802 w 3064842"/>
              <a:gd name="connsiteY16" fmla="*/ 160666 h 1470511"/>
              <a:gd name="connsiteX17" fmla="*/ 1596271 w 3064842"/>
              <a:gd name="connsiteY17" fmla="*/ 113351 h 1470511"/>
              <a:gd name="connsiteX18" fmla="*/ 993235 w 3064842"/>
              <a:gd name="connsiteY18" fmla="*/ 176733 h 1470511"/>
              <a:gd name="connsiteX19" fmla="*/ 1085464 w 3064842"/>
              <a:gd name="connsiteY19" fmla="*/ 222619 h 1470511"/>
              <a:gd name="connsiteX20" fmla="*/ 292791 w 3064842"/>
              <a:gd name="connsiteY20" fmla="*/ 537451 h 1470511"/>
              <a:gd name="connsiteX21" fmla="*/ 276687 w 3064842"/>
              <a:gd name="connsiteY21" fmla="*/ 489149 h 1470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4842" h="1470511" fill="none" extrusionOk="0">
                <a:moveTo>
                  <a:pt x="276687" y="489149"/>
                </a:moveTo>
                <a:cubicBezTo>
                  <a:pt x="244013" y="398692"/>
                  <a:pt x="295690" y="303507"/>
                  <a:pt x="398926" y="235111"/>
                </a:cubicBezTo>
                <a:cubicBezTo>
                  <a:pt x="554295" y="116084"/>
                  <a:pt x="809282" y="100176"/>
                  <a:pt x="993590" y="177074"/>
                </a:cubicBezTo>
                <a:cubicBezTo>
                  <a:pt x="1124692" y="40755"/>
                  <a:pt x="1400057" y="19868"/>
                  <a:pt x="1593150" y="116823"/>
                </a:cubicBezTo>
                <a:cubicBezTo>
                  <a:pt x="1621140" y="58034"/>
                  <a:pt x="1724984" y="24790"/>
                  <a:pt x="1826773" y="6807"/>
                </a:cubicBezTo>
                <a:cubicBezTo>
                  <a:pt x="1933049" y="917"/>
                  <a:pt x="2051236" y="26022"/>
                  <a:pt x="2116514" y="84452"/>
                </a:cubicBezTo>
                <a:cubicBezTo>
                  <a:pt x="2239831" y="27332"/>
                  <a:pt x="2367267" y="-34951"/>
                  <a:pt x="2515937" y="23487"/>
                </a:cubicBezTo>
                <a:cubicBezTo>
                  <a:pt x="2613278" y="57176"/>
                  <a:pt x="2697427" y="100583"/>
                  <a:pt x="2718486" y="189804"/>
                </a:cubicBezTo>
                <a:cubicBezTo>
                  <a:pt x="2850003" y="222046"/>
                  <a:pt x="2955392" y="281169"/>
                  <a:pt x="2978430" y="351220"/>
                </a:cubicBezTo>
                <a:cubicBezTo>
                  <a:pt x="3017492" y="393438"/>
                  <a:pt x="2991887" y="469931"/>
                  <a:pt x="2966795" y="526252"/>
                </a:cubicBezTo>
                <a:cubicBezTo>
                  <a:pt x="3035013" y="594592"/>
                  <a:pt x="3099891" y="702770"/>
                  <a:pt x="3051788" y="793871"/>
                </a:cubicBezTo>
                <a:cubicBezTo>
                  <a:pt x="3001032" y="908627"/>
                  <a:pt x="2855833" y="997103"/>
                  <a:pt x="2653642" y="1028132"/>
                </a:cubicBezTo>
                <a:cubicBezTo>
                  <a:pt x="2667291" y="1121020"/>
                  <a:pt x="2606169" y="1185556"/>
                  <a:pt x="2511113" y="1228863"/>
                </a:cubicBezTo>
                <a:cubicBezTo>
                  <a:pt x="2386757" y="1286900"/>
                  <a:pt x="2183697" y="1320329"/>
                  <a:pt x="2025846" y="1253168"/>
                </a:cubicBezTo>
                <a:cubicBezTo>
                  <a:pt x="1938551" y="1340004"/>
                  <a:pt x="1871347" y="1429893"/>
                  <a:pt x="1679065" y="1467311"/>
                </a:cubicBezTo>
                <a:cubicBezTo>
                  <a:pt x="1485898" y="1494825"/>
                  <a:pt x="1279024" y="1424067"/>
                  <a:pt x="1169180" y="1336599"/>
                </a:cubicBezTo>
                <a:cubicBezTo>
                  <a:pt x="913831" y="1432215"/>
                  <a:pt x="592935" y="1440335"/>
                  <a:pt x="411767" y="1207452"/>
                </a:cubicBezTo>
                <a:cubicBezTo>
                  <a:pt x="232122" y="1219781"/>
                  <a:pt x="124501" y="1160946"/>
                  <a:pt x="78749" y="1063737"/>
                </a:cubicBezTo>
                <a:cubicBezTo>
                  <a:pt x="45596" y="998792"/>
                  <a:pt x="52114" y="921904"/>
                  <a:pt x="149907" y="869745"/>
                </a:cubicBezTo>
                <a:cubicBezTo>
                  <a:pt x="28810" y="838012"/>
                  <a:pt x="-6071" y="770543"/>
                  <a:pt x="-355" y="670716"/>
                </a:cubicBezTo>
                <a:cubicBezTo>
                  <a:pt x="3100" y="607954"/>
                  <a:pt x="148748" y="529565"/>
                  <a:pt x="274062" y="493812"/>
                </a:cubicBezTo>
                <a:cubicBezTo>
                  <a:pt x="274907" y="492576"/>
                  <a:pt x="276102" y="490270"/>
                  <a:pt x="276687" y="489149"/>
                </a:cubicBezTo>
                <a:close/>
              </a:path>
              <a:path w="3064842" h="1470511" fill="none" extrusionOk="0">
                <a:moveTo>
                  <a:pt x="934770" y="1654325"/>
                </a:moveTo>
                <a:cubicBezTo>
                  <a:pt x="931693" y="1676203"/>
                  <a:pt x="923010" y="1695460"/>
                  <a:pt x="893922" y="1695173"/>
                </a:cubicBezTo>
                <a:cubicBezTo>
                  <a:pt x="870196" y="1692010"/>
                  <a:pt x="846649" y="1677733"/>
                  <a:pt x="853074" y="1654325"/>
                </a:cubicBezTo>
                <a:cubicBezTo>
                  <a:pt x="850769" y="1626162"/>
                  <a:pt x="872946" y="1610517"/>
                  <a:pt x="893922" y="1613477"/>
                </a:cubicBezTo>
                <a:cubicBezTo>
                  <a:pt x="910769" y="1610336"/>
                  <a:pt x="939205" y="1632967"/>
                  <a:pt x="934770" y="1654325"/>
                </a:cubicBezTo>
                <a:close/>
              </a:path>
              <a:path w="3064842" h="1470511" fill="none" extrusionOk="0">
                <a:moveTo>
                  <a:pt x="1011384" y="1602841"/>
                </a:moveTo>
                <a:cubicBezTo>
                  <a:pt x="1010516" y="1649167"/>
                  <a:pt x="978761" y="1678659"/>
                  <a:pt x="929689" y="1684536"/>
                </a:cubicBezTo>
                <a:cubicBezTo>
                  <a:pt x="888100" y="1685516"/>
                  <a:pt x="846690" y="1648519"/>
                  <a:pt x="847994" y="1602841"/>
                </a:cubicBezTo>
                <a:cubicBezTo>
                  <a:pt x="853143" y="1561385"/>
                  <a:pt x="881707" y="1508102"/>
                  <a:pt x="929689" y="1521146"/>
                </a:cubicBezTo>
                <a:cubicBezTo>
                  <a:pt x="970293" y="1511684"/>
                  <a:pt x="999437" y="1556530"/>
                  <a:pt x="1011384" y="1602841"/>
                </a:cubicBezTo>
                <a:close/>
              </a:path>
              <a:path w="3064842" h="1470511" fill="none" extrusionOk="0">
                <a:moveTo>
                  <a:pt x="1134610" y="1484265"/>
                </a:moveTo>
                <a:cubicBezTo>
                  <a:pt x="1137939" y="1545172"/>
                  <a:pt x="1099918" y="1604495"/>
                  <a:pt x="1012067" y="1606808"/>
                </a:cubicBezTo>
                <a:cubicBezTo>
                  <a:pt x="942156" y="1589261"/>
                  <a:pt x="890030" y="1555214"/>
                  <a:pt x="889524" y="1484265"/>
                </a:cubicBezTo>
                <a:cubicBezTo>
                  <a:pt x="891283" y="1406490"/>
                  <a:pt x="954479" y="1377043"/>
                  <a:pt x="1012067" y="1361722"/>
                </a:cubicBezTo>
                <a:cubicBezTo>
                  <a:pt x="1063509" y="1369138"/>
                  <a:pt x="1125092" y="1400244"/>
                  <a:pt x="1134610" y="1484265"/>
                </a:cubicBezTo>
                <a:close/>
              </a:path>
              <a:path w="3064842" h="1470511" fill="none" extrusionOk="0">
                <a:moveTo>
                  <a:pt x="332946" y="891054"/>
                </a:moveTo>
                <a:cubicBezTo>
                  <a:pt x="260161" y="901096"/>
                  <a:pt x="196954" y="876306"/>
                  <a:pt x="153242" y="863925"/>
                </a:cubicBezTo>
                <a:moveTo>
                  <a:pt x="491509" y="1187948"/>
                </a:moveTo>
                <a:cubicBezTo>
                  <a:pt x="464198" y="1194518"/>
                  <a:pt x="443518" y="1198626"/>
                  <a:pt x="412902" y="1200917"/>
                </a:cubicBezTo>
                <a:moveTo>
                  <a:pt x="1169038" y="1330608"/>
                </a:moveTo>
                <a:cubicBezTo>
                  <a:pt x="1152972" y="1311791"/>
                  <a:pt x="1131535" y="1296165"/>
                  <a:pt x="1121647" y="1271379"/>
                </a:cubicBezTo>
                <a:moveTo>
                  <a:pt x="2045143" y="1182910"/>
                </a:moveTo>
                <a:cubicBezTo>
                  <a:pt x="2043044" y="1204381"/>
                  <a:pt x="2037338" y="1226924"/>
                  <a:pt x="2026201" y="1247891"/>
                </a:cubicBezTo>
                <a:moveTo>
                  <a:pt x="2421296" y="781345"/>
                </a:moveTo>
                <a:cubicBezTo>
                  <a:pt x="2549951" y="831081"/>
                  <a:pt x="2659349" y="916190"/>
                  <a:pt x="2651939" y="1024251"/>
                </a:cubicBezTo>
                <a:moveTo>
                  <a:pt x="2965376" y="522644"/>
                </a:moveTo>
                <a:cubicBezTo>
                  <a:pt x="2950240" y="558188"/>
                  <a:pt x="2904411" y="589218"/>
                  <a:pt x="2862647" y="613734"/>
                </a:cubicBezTo>
                <a:moveTo>
                  <a:pt x="2718912" y="184698"/>
                </a:moveTo>
                <a:cubicBezTo>
                  <a:pt x="2722950" y="198494"/>
                  <a:pt x="2722027" y="213993"/>
                  <a:pt x="2724304" y="227724"/>
                </a:cubicBezTo>
                <a:moveTo>
                  <a:pt x="2062950" y="134524"/>
                </a:moveTo>
                <a:cubicBezTo>
                  <a:pt x="2070016" y="112108"/>
                  <a:pt x="2094895" y="97515"/>
                  <a:pt x="2115592" y="79652"/>
                </a:cubicBezTo>
                <a:moveTo>
                  <a:pt x="1570802" y="160666"/>
                </a:moveTo>
                <a:cubicBezTo>
                  <a:pt x="1575879" y="144055"/>
                  <a:pt x="1584184" y="123516"/>
                  <a:pt x="1596271" y="113351"/>
                </a:cubicBezTo>
                <a:moveTo>
                  <a:pt x="993235" y="176733"/>
                </a:moveTo>
                <a:cubicBezTo>
                  <a:pt x="1032422" y="195525"/>
                  <a:pt x="1052595" y="211281"/>
                  <a:pt x="1085464" y="222619"/>
                </a:cubicBezTo>
                <a:moveTo>
                  <a:pt x="292791" y="537451"/>
                </a:moveTo>
                <a:cubicBezTo>
                  <a:pt x="282575" y="520647"/>
                  <a:pt x="281828" y="508158"/>
                  <a:pt x="276687" y="489149"/>
                </a:cubicBezTo>
              </a:path>
              <a:path w="3064842" h="1470511" stroke="0" extrusionOk="0">
                <a:moveTo>
                  <a:pt x="276687" y="489149"/>
                </a:moveTo>
                <a:cubicBezTo>
                  <a:pt x="246148" y="387786"/>
                  <a:pt x="307058" y="299127"/>
                  <a:pt x="398926" y="235111"/>
                </a:cubicBezTo>
                <a:cubicBezTo>
                  <a:pt x="576004" y="163208"/>
                  <a:pt x="812735" y="106322"/>
                  <a:pt x="993590" y="177074"/>
                </a:cubicBezTo>
                <a:cubicBezTo>
                  <a:pt x="1087412" y="43408"/>
                  <a:pt x="1448654" y="-6590"/>
                  <a:pt x="1593150" y="116823"/>
                </a:cubicBezTo>
                <a:cubicBezTo>
                  <a:pt x="1610902" y="60339"/>
                  <a:pt x="1744366" y="-3972"/>
                  <a:pt x="1826773" y="6807"/>
                </a:cubicBezTo>
                <a:cubicBezTo>
                  <a:pt x="1934301" y="-11235"/>
                  <a:pt x="2057620" y="8450"/>
                  <a:pt x="2116514" y="84452"/>
                </a:cubicBezTo>
                <a:cubicBezTo>
                  <a:pt x="2211736" y="6257"/>
                  <a:pt x="2372424" y="-32017"/>
                  <a:pt x="2515937" y="23487"/>
                </a:cubicBezTo>
                <a:cubicBezTo>
                  <a:pt x="2626360" y="46474"/>
                  <a:pt x="2679251" y="106134"/>
                  <a:pt x="2718486" y="189804"/>
                </a:cubicBezTo>
                <a:cubicBezTo>
                  <a:pt x="2863555" y="200086"/>
                  <a:pt x="2933852" y="269574"/>
                  <a:pt x="2978430" y="351220"/>
                </a:cubicBezTo>
                <a:cubicBezTo>
                  <a:pt x="3021347" y="407758"/>
                  <a:pt x="2998749" y="479824"/>
                  <a:pt x="2966795" y="526252"/>
                </a:cubicBezTo>
                <a:cubicBezTo>
                  <a:pt x="3059665" y="606082"/>
                  <a:pt x="3082938" y="689709"/>
                  <a:pt x="3051788" y="793871"/>
                </a:cubicBezTo>
                <a:cubicBezTo>
                  <a:pt x="3024145" y="954782"/>
                  <a:pt x="2868080" y="1010902"/>
                  <a:pt x="2653642" y="1028132"/>
                </a:cubicBezTo>
                <a:cubicBezTo>
                  <a:pt x="2658650" y="1097360"/>
                  <a:pt x="2611792" y="1175994"/>
                  <a:pt x="2511113" y="1228863"/>
                </a:cubicBezTo>
                <a:cubicBezTo>
                  <a:pt x="2376291" y="1300286"/>
                  <a:pt x="2145274" y="1346206"/>
                  <a:pt x="2025846" y="1253168"/>
                </a:cubicBezTo>
                <a:cubicBezTo>
                  <a:pt x="2006775" y="1345239"/>
                  <a:pt x="1849439" y="1397396"/>
                  <a:pt x="1679065" y="1467311"/>
                </a:cubicBezTo>
                <a:cubicBezTo>
                  <a:pt x="1512019" y="1510094"/>
                  <a:pt x="1280031" y="1441185"/>
                  <a:pt x="1169180" y="1336599"/>
                </a:cubicBezTo>
                <a:cubicBezTo>
                  <a:pt x="884669" y="1443681"/>
                  <a:pt x="558351" y="1394290"/>
                  <a:pt x="411767" y="1207452"/>
                </a:cubicBezTo>
                <a:cubicBezTo>
                  <a:pt x="258673" y="1219695"/>
                  <a:pt x="122676" y="1141301"/>
                  <a:pt x="78749" y="1063737"/>
                </a:cubicBezTo>
                <a:cubicBezTo>
                  <a:pt x="66331" y="989468"/>
                  <a:pt x="69435" y="931308"/>
                  <a:pt x="149907" y="869745"/>
                </a:cubicBezTo>
                <a:cubicBezTo>
                  <a:pt x="37424" y="808819"/>
                  <a:pt x="-8622" y="750271"/>
                  <a:pt x="-355" y="670716"/>
                </a:cubicBezTo>
                <a:cubicBezTo>
                  <a:pt x="5651" y="555849"/>
                  <a:pt x="167606" y="502281"/>
                  <a:pt x="274062" y="493812"/>
                </a:cubicBezTo>
                <a:cubicBezTo>
                  <a:pt x="274926" y="491869"/>
                  <a:pt x="276046" y="490793"/>
                  <a:pt x="276687" y="489149"/>
                </a:cubicBezTo>
                <a:close/>
              </a:path>
              <a:path w="3064842" h="1470511" stroke="0" extrusionOk="0">
                <a:moveTo>
                  <a:pt x="934770" y="1654325"/>
                </a:moveTo>
                <a:cubicBezTo>
                  <a:pt x="930144" y="1677878"/>
                  <a:pt x="916869" y="1695944"/>
                  <a:pt x="893922" y="1695173"/>
                </a:cubicBezTo>
                <a:cubicBezTo>
                  <a:pt x="867269" y="1691996"/>
                  <a:pt x="857595" y="1676284"/>
                  <a:pt x="853074" y="1654325"/>
                </a:cubicBezTo>
                <a:cubicBezTo>
                  <a:pt x="850473" y="1633197"/>
                  <a:pt x="869318" y="1612763"/>
                  <a:pt x="893922" y="1613477"/>
                </a:cubicBezTo>
                <a:cubicBezTo>
                  <a:pt x="916804" y="1613834"/>
                  <a:pt x="939817" y="1632955"/>
                  <a:pt x="934770" y="1654325"/>
                </a:cubicBezTo>
                <a:close/>
              </a:path>
              <a:path w="3064842" h="1470511" stroke="0" extrusionOk="0">
                <a:moveTo>
                  <a:pt x="1011384" y="1602841"/>
                </a:moveTo>
                <a:cubicBezTo>
                  <a:pt x="1006040" y="1653015"/>
                  <a:pt x="971199" y="1693617"/>
                  <a:pt x="929689" y="1684536"/>
                </a:cubicBezTo>
                <a:cubicBezTo>
                  <a:pt x="885268" y="1672928"/>
                  <a:pt x="849480" y="1642671"/>
                  <a:pt x="847994" y="1602841"/>
                </a:cubicBezTo>
                <a:cubicBezTo>
                  <a:pt x="844244" y="1567924"/>
                  <a:pt x="881835" y="1520007"/>
                  <a:pt x="929689" y="1521146"/>
                </a:cubicBezTo>
                <a:cubicBezTo>
                  <a:pt x="977551" y="1520427"/>
                  <a:pt x="1008223" y="1560204"/>
                  <a:pt x="1011384" y="1602841"/>
                </a:cubicBezTo>
                <a:close/>
              </a:path>
              <a:path w="3064842" h="1470511" stroke="0" extrusionOk="0">
                <a:moveTo>
                  <a:pt x="1134610" y="1484265"/>
                </a:moveTo>
                <a:cubicBezTo>
                  <a:pt x="1144244" y="1559616"/>
                  <a:pt x="1080905" y="1611366"/>
                  <a:pt x="1012067" y="1606808"/>
                </a:cubicBezTo>
                <a:cubicBezTo>
                  <a:pt x="950896" y="1602919"/>
                  <a:pt x="875840" y="1552908"/>
                  <a:pt x="889524" y="1484265"/>
                </a:cubicBezTo>
                <a:cubicBezTo>
                  <a:pt x="892352" y="1418904"/>
                  <a:pt x="945467" y="1363509"/>
                  <a:pt x="1012067" y="1361722"/>
                </a:cubicBezTo>
                <a:cubicBezTo>
                  <a:pt x="1061086" y="1357747"/>
                  <a:pt x="1128624" y="1405386"/>
                  <a:pt x="1134610" y="1484265"/>
                </a:cubicBezTo>
                <a:close/>
              </a:path>
              <a:path w="3064842" h="1470511" fill="none" stroke="0" extrusionOk="0">
                <a:moveTo>
                  <a:pt x="332946" y="891054"/>
                </a:moveTo>
                <a:cubicBezTo>
                  <a:pt x="276029" y="904009"/>
                  <a:pt x="210829" y="873263"/>
                  <a:pt x="153242" y="863925"/>
                </a:cubicBezTo>
                <a:moveTo>
                  <a:pt x="491509" y="1187948"/>
                </a:moveTo>
                <a:cubicBezTo>
                  <a:pt x="470263" y="1196497"/>
                  <a:pt x="434558" y="1195443"/>
                  <a:pt x="412902" y="1200917"/>
                </a:cubicBezTo>
                <a:moveTo>
                  <a:pt x="1169038" y="1330608"/>
                </a:moveTo>
                <a:cubicBezTo>
                  <a:pt x="1149710" y="1312859"/>
                  <a:pt x="1131567" y="1288587"/>
                  <a:pt x="1121647" y="1271379"/>
                </a:cubicBezTo>
                <a:moveTo>
                  <a:pt x="2045143" y="1182910"/>
                </a:moveTo>
                <a:cubicBezTo>
                  <a:pt x="2040279" y="1210047"/>
                  <a:pt x="2034476" y="1227266"/>
                  <a:pt x="2026201" y="1247891"/>
                </a:cubicBezTo>
                <a:moveTo>
                  <a:pt x="2421296" y="781345"/>
                </a:moveTo>
                <a:cubicBezTo>
                  <a:pt x="2557951" y="801924"/>
                  <a:pt x="2646800" y="918379"/>
                  <a:pt x="2651939" y="1024251"/>
                </a:cubicBezTo>
                <a:moveTo>
                  <a:pt x="2965376" y="522644"/>
                </a:moveTo>
                <a:cubicBezTo>
                  <a:pt x="2950738" y="549639"/>
                  <a:pt x="2905364" y="586894"/>
                  <a:pt x="2862647" y="613734"/>
                </a:cubicBezTo>
                <a:moveTo>
                  <a:pt x="2718912" y="184698"/>
                </a:moveTo>
                <a:cubicBezTo>
                  <a:pt x="2724357" y="198831"/>
                  <a:pt x="2721641" y="214993"/>
                  <a:pt x="2724304" y="227724"/>
                </a:cubicBezTo>
                <a:moveTo>
                  <a:pt x="2062950" y="134524"/>
                </a:moveTo>
                <a:cubicBezTo>
                  <a:pt x="2077279" y="107231"/>
                  <a:pt x="2096557" y="96699"/>
                  <a:pt x="2115592" y="79652"/>
                </a:cubicBezTo>
                <a:moveTo>
                  <a:pt x="1570802" y="160666"/>
                </a:moveTo>
                <a:cubicBezTo>
                  <a:pt x="1573269" y="141162"/>
                  <a:pt x="1585452" y="126093"/>
                  <a:pt x="1596271" y="113351"/>
                </a:cubicBezTo>
                <a:moveTo>
                  <a:pt x="993235" y="176733"/>
                </a:moveTo>
                <a:cubicBezTo>
                  <a:pt x="1034416" y="191610"/>
                  <a:pt x="1054182" y="207947"/>
                  <a:pt x="1085464" y="222619"/>
                </a:cubicBezTo>
                <a:moveTo>
                  <a:pt x="292791" y="537451"/>
                </a:moveTo>
                <a:cubicBezTo>
                  <a:pt x="282205" y="519200"/>
                  <a:pt x="278082" y="509431"/>
                  <a:pt x="276687" y="489149"/>
                </a:cubicBezTo>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462865412">
                  <a:prstGeom prst="cloud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I’m a gay man, am I allowed to apply?</a:t>
            </a:r>
          </a:p>
        </p:txBody>
      </p:sp>
      <p:grpSp>
        <p:nvGrpSpPr>
          <p:cNvPr id="2" name="Group 1">
            <a:extLst>
              <a:ext uri="{FF2B5EF4-FFF2-40B4-BE49-F238E27FC236}">
                <a16:creationId xmlns:a16="http://schemas.microsoft.com/office/drawing/2014/main" id="{50B246AB-77A6-3A29-B9DD-37DB403901E7}"/>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4EF2221E-81AC-F81D-293D-43B8FFF3632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67C0B86D-B60B-D7AD-C570-D4721906532B}"/>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CDF2CB16-50B7-185F-F040-5B27BF46F24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49F8BEC0-7FD9-1743-2A12-88A890598A7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A98F105B-4E30-816C-74CA-84A89B8C418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9F6C5001-E86C-C075-C416-353C0C57296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302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38081" y="545094"/>
            <a:ext cx="4066384" cy="5102794"/>
          </a:xfrm>
          <a:prstGeom prst="rect">
            <a:avLst/>
          </a:prstGeom>
          <a:ln>
            <a:solidFill>
              <a:schemeClr val="tx1"/>
            </a:solidFill>
          </a:ln>
        </p:spPr>
      </p:pic>
      <p:pic>
        <p:nvPicPr>
          <p:cNvPr id="3" name="Picture 2"/>
          <p:cNvPicPr>
            <a:picLocks noChangeAspect="1"/>
          </p:cNvPicPr>
          <p:nvPr/>
        </p:nvPicPr>
        <p:blipFill>
          <a:blip r:embed="rId4"/>
          <a:stretch>
            <a:fillRect/>
          </a:stretch>
        </p:blipFill>
        <p:spPr>
          <a:xfrm>
            <a:off x="7087207" y="545094"/>
            <a:ext cx="3042168" cy="3310415"/>
          </a:xfrm>
          <a:prstGeom prst="rect">
            <a:avLst/>
          </a:prstGeom>
          <a:ln>
            <a:solidFill>
              <a:schemeClr val="tx1"/>
            </a:solidFill>
          </a:ln>
        </p:spPr>
      </p:pic>
      <p:pic>
        <p:nvPicPr>
          <p:cNvPr id="4" name="Picture 3"/>
          <p:cNvPicPr>
            <a:picLocks noChangeAspect="1"/>
          </p:cNvPicPr>
          <p:nvPr/>
        </p:nvPicPr>
        <p:blipFill>
          <a:blip r:embed="rId5"/>
          <a:stretch>
            <a:fillRect/>
          </a:stretch>
        </p:blipFill>
        <p:spPr>
          <a:xfrm>
            <a:off x="6626919" y="4094881"/>
            <a:ext cx="3962743" cy="1402202"/>
          </a:xfrm>
          <a:prstGeom prst="rect">
            <a:avLst/>
          </a:prstGeom>
          <a:ln>
            <a:solidFill>
              <a:schemeClr val="tx1"/>
            </a:solidFill>
          </a:ln>
        </p:spPr>
      </p:pic>
      <p:grpSp>
        <p:nvGrpSpPr>
          <p:cNvPr id="12" name="Group 11">
            <a:extLst>
              <a:ext uri="{FF2B5EF4-FFF2-40B4-BE49-F238E27FC236}">
                <a16:creationId xmlns:a16="http://schemas.microsoft.com/office/drawing/2014/main" id="{82E5B973-3165-2E89-C276-C666EF226AA7}"/>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45858BD2-DB03-81E8-8226-A84C7E519E25}"/>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6DD3AECB-0EEC-B6E6-78C8-BC36F6642F51}"/>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9D0230AC-7799-8882-F229-7CDAA7924E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D7D231E2-E2B2-6849-9953-DF8E3F552F7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B66D5D39-12F9-16A5-CC95-653C9B3AF3A2}"/>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53BDBFFA-D37F-B478-3B72-5314AAD2902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2643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alphaModFix amt="40000"/>
            <a:extLst>
              <a:ext uri="{BEBA8EAE-BF5A-486C-A8C5-ECC9F3942E4B}">
                <a14:imgProps xmlns:a14="http://schemas.microsoft.com/office/drawing/2010/main">
                  <a14:imgLayer r:embed="rId4">
                    <a14:imgEffect>
                      <a14:colorTemperature colorTemp="3960"/>
                    </a14:imgEffect>
                    <a14:imgEffect>
                      <a14:saturation sat="43000"/>
                    </a14:imgEffect>
                  </a14:imgLayer>
                </a14:imgProps>
              </a:ext>
            </a:extLst>
          </a:blip>
          <a:stretch>
            <a:fillRect/>
          </a:stretch>
        </p:blipFill>
        <p:spPr>
          <a:xfrm>
            <a:off x="1988037" y="961466"/>
            <a:ext cx="8351390" cy="5020321"/>
          </a:xfrm>
          <a:prstGeom prst="rect">
            <a:avLst/>
          </a:prstGeom>
        </p:spPr>
      </p:pic>
      <p:sp>
        <p:nvSpPr>
          <p:cNvPr id="5" name="Rectangle 4"/>
          <p:cNvSpPr/>
          <p:nvPr/>
        </p:nvSpPr>
        <p:spPr>
          <a:xfrm>
            <a:off x="2325989" y="961466"/>
            <a:ext cx="7877974" cy="4524315"/>
          </a:xfrm>
          <a:prstGeom prst="rect">
            <a:avLst/>
          </a:prstGeom>
        </p:spPr>
        <p:txBody>
          <a:bodyPr wrap="square">
            <a:spAutoFit/>
          </a:bodyPr>
          <a:lstStyle/>
          <a:p>
            <a:r>
              <a:rPr lang="en-GB" sz="2400" b="1" dirty="0"/>
              <a:t>A young boy and his father are on their way home from football practice when a distracted driver crosses the centre line and hits them head on. The father dies at the scene of this horrible car accident, but the boy is still alive when the emergency medical technicians arrive.</a:t>
            </a:r>
          </a:p>
          <a:p>
            <a:endParaRPr lang="en-GB" sz="2400" b="1" dirty="0"/>
          </a:p>
          <a:p>
            <a:r>
              <a:rPr lang="en-GB" sz="2400" b="1" dirty="0"/>
              <a:t>The boy is transported to the hospital in an ambulance and he is taken immediately into surgery. But the surgeon steps out of the operating room and says, "Call </a:t>
            </a:r>
            <a:r>
              <a:rPr lang="en-GB" sz="2400" b="1" dirty="0" err="1"/>
              <a:t>Dr.</a:t>
            </a:r>
            <a:r>
              <a:rPr lang="en-GB" sz="2400" b="1" dirty="0"/>
              <a:t> Baker to the operating room. I can't operate on this boy - he is my son!”</a:t>
            </a:r>
          </a:p>
          <a:p>
            <a:pPr algn="ctr"/>
            <a:endParaRPr lang="en-GB" sz="2400" b="1" dirty="0"/>
          </a:p>
          <a:p>
            <a:pPr algn="ctr"/>
            <a:r>
              <a:rPr lang="en-GB" sz="2400" b="1" dirty="0"/>
              <a:t>Who is the surgeon?</a:t>
            </a:r>
          </a:p>
        </p:txBody>
      </p:sp>
      <p:sp>
        <p:nvSpPr>
          <p:cNvPr id="6" name="TextBox 5"/>
          <p:cNvSpPr txBox="1"/>
          <p:nvPr/>
        </p:nvSpPr>
        <p:spPr>
          <a:xfrm>
            <a:off x="3396000" y="142294"/>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A Riddle …</a:t>
            </a:r>
          </a:p>
        </p:txBody>
      </p:sp>
      <p:pic>
        <p:nvPicPr>
          <p:cNvPr id="14" name="Picture 13" descr="Icon&#10;&#10;Description automatically generated">
            <a:hlinkClick r:id="rId5"/>
            <a:extLst>
              <a:ext uri="{FF2B5EF4-FFF2-40B4-BE49-F238E27FC236}">
                <a16:creationId xmlns:a16="http://schemas.microsoft.com/office/drawing/2014/main" id="{82ED9D0C-F53A-4E5F-A2D5-469EFB5CD02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65977" y="5176511"/>
            <a:ext cx="1034370" cy="728957"/>
          </a:xfrm>
          <a:prstGeom prst="rect">
            <a:avLst/>
          </a:prstGeom>
        </p:spPr>
      </p:pic>
      <p:grpSp>
        <p:nvGrpSpPr>
          <p:cNvPr id="2" name="Group 1">
            <a:extLst>
              <a:ext uri="{FF2B5EF4-FFF2-40B4-BE49-F238E27FC236}">
                <a16:creationId xmlns:a16="http://schemas.microsoft.com/office/drawing/2014/main" id="{FFC45F40-A5F9-27CD-94F6-FC2B795E18A5}"/>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EBABF34D-D46C-BEBF-7259-0C3E13B43E6C}"/>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5" name="Rectangle 14">
              <a:extLst>
                <a:ext uri="{FF2B5EF4-FFF2-40B4-BE49-F238E27FC236}">
                  <a16:creationId xmlns:a16="http://schemas.microsoft.com/office/drawing/2014/main" id="{FB5556EA-E4B3-EEF9-2290-FB3F3B0A4880}"/>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397D4251-EC81-6EDE-CDCD-154A0225C02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7" name="Rectangle 16">
              <a:extLst>
                <a:ext uri="{FF2B5EF4-FFF2-40B4-BE49-F238E27FC236}">
                  <a16:creationId xmlns:a16="http://schemas.microsoft.com/office/drawing/2014/main" id="{32CB1C81-7527-FEE6-020E-A103A57FD63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Text, letter&#10;&#10;Description automatically generated">
              <a:extLst>
                <a:ext uri="{FF2B5EF4-FFF2-40B4-BE49-F238E27FC236}">
                  <a16:creationId xmlns:a16="http://schemas.microsoft.com/office/drawing/2014/main" id="{36027614-737A-795B-42FF-30394717E2E0}"/>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9" name="Picture 18" descr="A picture containing text, metalware, gear&#10;&#10;Description automatically generated">
              <a:extLst>
                <a:ext uri="{FF2B5EF4-FFF2-40B4-BE49-F238E27FC236}">
                  <a16:creationId xmlns:a16="http://schemas.microsoft.com/office/drawing/2014/main" id="{993EA822-3197-5A67-1604-6FCC92032191}"/>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60877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862532" y="1250144"/>
            <a:ext cx="3753735" cy="3860452"/>
          </a:xfrm>
          <a:prstGeom prst="rect">
            <a:avLst/>
          </a:prstGeom>
          <a:ln>
            <a:solidFill>
              <a:schemeClr val="tx1"/>
            </a:solidFill>
          </a:ln>
        </p:spPr>
      </p:pic>
      <p:sp>
        <p:nvSpPr>
          <p:cNvPr id="4" name="TextBox 3"/>
          <p:cNvSpPr txBox="1"/>
          <p:nvPr/>
        </p:nvSpPr>
        <p:spPr>
          <a:xfrm>
            <a:off x="3065930" y="136378"/>
            <a:ext cx="606014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Unconscious Bias: What is it?</a:t>
            </a:r>
          </a:p>
        </p:txBody>
      </p:sp>
      <p:sp>
        <p:nvSpPr>
          <p:cNvPr id="6" name="Freeform: Shape 5">
            <a:extLst>
              <a:ext uri="{FF2B5EF4-FFF2-40B4-BE49-F238E27FC236}">
                <a16:creationId xmlns:a16="http://schemas.microsoft.com/office/drawing/2014/main" id="{8F9B8CDE-AEF1-6C3B-BCE2-A6930EAA59D4}"/>
              </a:ext>
            </a:extLst>
          </p:cNvPr>
          <p:cNvSpPr/>
          <p:nvPr/>
        </p:nvSpPr>
        <p:spPr>
          <a:xfrm>
            <a:off x="592719" y="984655"/>
            <a:ext cx="7066588" cy="1296518"/>
          </a:xfrm>
          <a:custGeom>
            <a:avLst/>
            <a:gdLst>
              <a:gd name="connsiteX0" fmla="*/ 0 w 7066588"/>
              <a:gd name="connsiteY0" fmla="*/ 129652 h 1296518"/>
              <a:gd name="connsiteX1" fmla="*/ 129652 w 7066588"/>
              <a:gd name="connsiteY1" fmla="*/ 0 h 1296518"/>
              <a:gd name="connsiteX2" fmla="*/ 878453 w 7066588"/>
              <a:gd name="connsiteY2" fmla="*/ 0 h 1296518"/>
              <a:gd name="connsiteX3" fmla="*/ 1354963 w 7066588"/>
              <a:gd name="connsiteY3" fmla="*/ 0 h 1296518"/>
              <a:gd name="connsiteX4" fmla="*/ 1899546 w 7066588"/>
              <a:gd name="connsiteY4" fmla="*/ 0 h 1296518"/>
              <a:gd name="connsiteX5" fmla="*/ 2648347 w 7066588"/>
              <a:gd name="connsiteY5" fmla="*/ 0 h 1296518"/>
              <a:gd name="connsiteX6" fmla="*/ 3192930 w 7066588"/>
              <a:gd name="connsiteY6" fmla="*/ 0 h 1296518"/>
              <a:gd name="connsiteX7" fmla="*/ 3669440 w 7066588"/>
              <a:gd name="connsiteY7" fmla="*/ 0 h 1296518"/>
              <a:gd name="connsiteX8" fmla="*/ 4214022 w 7066588"/>
              <a:gd name="connsiteY8" fmla="*/ 0 h 1296518"/>
              <a:gd name="connsiteX9" fmla="*/ 4826678 w 7066588"/>
              <a:gd name="connsiteY9" fmla="*/ 0 h 1296518"/>
              <a:gd name="connsiteX10" fmla="*/ 5507406 w 7066588"/>
              <a:gd name="connsiteY10" fmla="*/ 0 h 1296518"/>
              <a:gd name="connsiteX11" fmla="*/ 6051989 w 7066588"/>
              <a:gd name="connsiteY11" fmla="*/ 0 h 1296518"/>
              <a:gd name="connsiteX12" fmla="*/ 6936936 w 7066588"/>
              <a:gd name="connsiteY12" fmla="*/ 0 h 1296518"/>
              <a:gd name="connsiteX13" fmla="*/ 7066588 w 7066588"/>
              <a:gd name="connsiteY13" fmla="*/ 129652 h 1296518"/>
              <a:gd name="connsiteX14" fmla="*/ 7066588 w 7066588"/>
              <a:gd name="connsiteY14" fmla="*/ 617143 h 1296518"/>
              <a:gd name="connsiteX15" fmla="*/ 7066588 w 7066588"/>
              <a:gd name="connsiteY15" fmla="*/ 1166866 h 1296518"/>
              <a:gd name="connsiteX16" fmla="*/ 6936936 w 7066588"/>
              <a:gd name="connsiteY16" fmla="*/ 1296518 h 1296518"/>
              <a:gd name="connsiteX17" fmla="*/ 6324280 w 7066588"/>
              <a:gd name="connsiteY17" fmla="*/ 1296518 h 1296518"/>
              <a:gd name="connsiteX18" fmla="*/ 5847771 w 7066588"/>
              <a:gd name="connsiteY18" fmla="*/ 1296518 h 1296518"/>
              <a:gd name="connsiteX19" fmla="*/ 5030896 w 7066588"/>
              <a:gd name="connsiteY19" fmla="*/ 1296518 h 1296518"/>
              <a:gd name="connsiteX20" fmla="*/ 4350168 w 7066588"/>
              <a:gd name="connsiteY20" fmla="*/ 1296518 h 1296518"/>
              <a:gd name="connsiteX21" fmla="*/ 3533294 w 7066588"/>
              <a:gd name="connsiteY21" fmla="*/ 1296518 h 1296518"/>
              <a:gd name="connsiteX22" fmla="*/ 2920638 w 7066588"/>
              <a:gd name="connsiteY22" fmla="*/ 1296518 h 1296518"/>
              <a:gd name="connsiteX23" fmla="*/ 2376056 w 7066588"/>
              <a:gd name="connsiteY23" fmla="*/ 1296518 h 1296518"/>
              <a:gd name="connsiteX24" fmla="*/ 1695327 w 7066588"/>
              <a:gd name="connsiteY24" fmla="*/ 1296518 h 1296518"/>
              <a:gd name="connsiteX25" fmla="*/ 946526 w 7066588"/>
              <a:gd name="connsiteY25" fmla="*/ 1296518 h 1296518"/>
              <a:gd name="connsiteX26" fmla="*/ 129652 w 7066588"/>
              <a:gd name="connsiteY26" fmla="*/ 1296518 h 1296518"/>
              <a:gd name="connsiteX27" fmla="*/ 0 w 7066588"/>
              <a:gd name="connsiteY27" fmla="*/ 1166866 h 1296518"/>
              <a:gd name="connsiteX28" fmla="*/ 0 w 7066588"/>
              <a:gd name="connsiteY28" fmla="*/ 637887 h 1296518"/>
              <a:gd name="connsiteX29" fmla="*/ 0 w 7066588"/>
              <a:gd name="connsiteY29" fmla="*/ 129652 h 1296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066588" h="1296518" fill="none" extrusionOk="0">
                <a:moveTo>
                  <a:pt x="0" y="129652"/>
                </a:moveTo>
                <a:cubicBezTo>
                  <a:pt x="-11237" y="69421"/>
                  <a:pt x="56316" y="3704"/>
                  <a:pt x="129652" y="0"/>
                </a:cubicBezTo>
                <a:cubicBezTo>
                  <a:pt x="364562" y="-22911"/>
                  <a:pt x="539027" y="-31981"/>
                  <a:pt x="878453" y="0"/>
                </a:cubicBezTo>
                <a:cubicBezTo>
                  <a:pt x="1217879" y="31981"/>
                  <a:pt x="1186605" y="-15887"/>
                  <a:pt x="1354963" y="0"/>
                </a:cubicBezTo>
                <a:cubicBezTo>
                  <a:pt x="1523321" y="15887"/>
                  <a:pt x="1726081" y="-25429"/>
                  <a:pt x="1899546" y="0"/>
                </a:cubicBezTo>
                <a:cubicBezTo>
                  <a:pt x="2073011" y="25429"/>
                  <a:pt x="2340448" y="18050"/>
                  <a:pt x="2648347" y="0"/>
                </a:cubicBezTo>
                <a:cubicBezTo>
                  <a:pt x="2956246" y="-18050"/>
                  <a:pt x="2980672" y="18470"/>
                  <a:pt x="3192930" y="0"/>
                </a:cubicBezTo>
                <a:cubicBezTo>
                  <a:pt x="3405188" y="-18470"/>
                  <a:pt x="3450064" y="19069"/>
                  <a:pt x="3669440" y="0"/>
                </a:cubicBezTo>
                <a:cubicBezTo>
                  <a:pt x="3888816" y="-19069"/>
                  <a:pt x="4026048" y="-11780"/>
                  <a:pt x="4214022" y="0"/>
                </a:cubicBezTo>
                <a:cubicBezTo>
                  <a:pt x="4401996" y="11780"/>
                  <a:pt x="4666670" y="28019"/>
                  <a:pt x="4826678" y="0"/>
                </a:cubicBezTo>
                <a:cubicBezTo>
                  <a:pt x="4986686" y="-28019"/>
                  <a:pt x="5220442" y="-23834"/>
                  <a:pt x="5507406" y="0"/>
                </a:cubicBezTo>
                <a:cubicBezTo>
                  <a:pt x="5794370" y="23834"/>
                  <a:pt x="5875448" y="-22626"/>
                  <a:pt x="6051989" y="0"/>
                </a:cubicBezTo>
                <a:cubicBezTo>
                  <a:pt x="6228530" y="22626"/>
                  <a:pt x="6662105" y="28448"/>
                  <a:pt x="6936936" y="0"/>
                </a:cubicBezTo>
                <a:cubicBezTo>
                  <a:pt x="7005016" y="-6297"/>
                  <a:pt x="7056809" y="62592"/>
                  <a:pt x="7066588" y="129652"/>
                </a:cubicBezTo>
                <a:cubicBezTo>
                  <a:pt x="7069424" y="324313"/>
                  <a:pt x="7073274" y="376618"/>
                  <a:pt x="7066588" y="617143"/>
                </a:cubicBezTo>
                <a:cubicBezTo>
                  <a:pt x="7059902" y="857668"/>
                  <a:pt x="7055478" y="975338"/>
                  <a:pt x="7066588" y="1166866"/>
                </a:cubicBezTo>
                <a:cubicBezTo>
                  <a:pt x="7073956" y="1239734"/>
                  <a:pt x="6997688" y="1300489"/>
                  <a:pt x="6936936" y="1296518"/>
                </a:cubicBezTo>
                <a:cubicBezTo>
                  <a:pt x="6729942" y="1294857"/>
                  <a:pt x="6469371" y="1280499"/>
                  <a:pt x="6324280" y="1296518"/>
                </a:cubicBezTo>
                <a:cubicBezTo>
                  <a:pt x="6179189" y="1312537"/>
                  <a:pt x="5980642" y="1289119"/>
                  <a:pt x="5847771" y="1296518"/>
                </a:cubicBezTo>
                <a:cubicBezTo>
                  <a:pt x="5714900" y="1303917"/>
                  <a:pt x="5317345" y="1261247"/>
                  <a:pt x="5030896" y="1296518"/>
                </a:cubicBezTo>
                <a:cubicBezTo>
                  <a:pt x="4744447" y="1331789"/>
                  <a:pt x="4663642" y="1304369"/>
                  <a:pt x="4350168" y="1296518"/>
                </a:cubicBezTo>
                <a:cubicBezTo>
                  <a:pt x="4036694" y="1288667"/>
                  <a:pt x="3872797" y="1319311"/>
                  <a:pt x="3533294" y="1296518"/>
                </a:cubicBezTo>
                <a:cubicBezTo>
                  <a:pt x="3193791" y="1273725"/>
                  <a:pt x="3146961" y="1323989"/>
                  <a:pt x="2920638" y="1296518"/>
                </a:cubicBezTo>
                <a:cubicBezTo>
                  <a:pt x="2694315" y="1269047"/>
                  <a:pt x="2591557" y="1321488"/>
                  <a:pt x="2376056" y="1296518"/>
                </a:cubicBezTo>
                <a:cubicBezTo>
                  <a:pt x="2160555" y="1271548"/>
                  <a:pt x="1923075" y="1309133"/>
                  <a:pt x="1695327" y="1296518"/>
                </a:cubicBezTo>
                <a:cubicBezTo>
                  <a:pt x="1467579" y="1283903"/>
                  <a:pt x="1209230" y="1304768"/>
                  <a:pt x="946526" y="1296518"/>
                </a:cubicBezTo>
                <a:cubicBezTo>
                  <a:pt x="683822" y="1288268"/>
                  <a:pt x="347804" y="1319161"/>
                  <a:pt x="129652" y="1296518"/>
                </a:cubicBezTo>
                <a:cubicBezTo>
                  <a:pt x="57330" y="1307372"/>
                  <a:pt x="-6785" y="1232524"/>
                  <a:pt x="0" y="1166866"/>
                </a:cubicBezTo>
                <a:cubicBezTo>
                  <a:pt x="-7603" y="976095"/>
                  <a:pt x="17780" y="749601"/>
                  <a:pt x="0" y="637887"/>
                </a:cubicBezTo>
                <a:cubicBezTo>
                  <a:pt x="-17780" y="526173"/>
                  <a:pt x="19904" y="271649"/>
                  <a:pt x="0" y="129652"/>
                </a:cubicBezTo>
                <a:close/>
              </a:path>
              <a:path w="7066588" h="1296518" stroke="0" extrusionOk="0">
                <a:moveTo>
                  <a:pt x="0" y="129652"/>
                </a:moveTo>
                <a:cubicBezTo>
                  <a:pt x="-13901" y="49473"/>
                  <a:pt x="56092" y="734"/>
                  <a:pt x="129652" y="0"/>
                </a:cubicBezTo>
                <a:cubicBezTo>
                  <a:pt x="324970" y="-16382"/>
                  <a:pt x="643712" y="-10316"/>
                  <a:pt x="946526" y="0"/>
                </a:cubicBezTo>
                <a:cubicBezTo>
                  <a:pt x="1249340" y="10316"/>
                  <a:pt x="1284111" y="24218"/>
                  <a:pt x="1559182" y="0"/>
                </a:cubicBezTo>
                <a:cubicBezTo>
                  <a:pt x="1834253" y="-24218"/>
                  <a:pt x="1901872" y="13840"/>
                  <a:pt x="2103764" y="0"/>
                </a:cubicBezTo>
                <a:cubicBezTo>
                  <a:pt x="2305656" y="-13840"/>
                  <a:pt x="2598203" y="37378"/>
                  <a:pt x="2852566" y="0"/>
                </a:cubicBezTo>
                <a:cubicBezTo>
                  <a:pt x="3106929" y="-37378"/>
                  <a:pt x="3187505" y="23269"/>
                  <a:pt x="3465221" y="0"/>
                </a:cubicBezTo>
                <a:cubicBezTo>
                  <a:pt x="3742938" y="-23269"/>
                  <a:pt x="4104775" y="-34549"/>
                  <a:pt x="4282095" y="0"/>
                </a:cubicBezTo>
                <a:cubicBezTo>
                  <a:pt x="4459415" y="34549"/>
                  <a:pt x="4582912" y="4718"/>
                  <a:pt x="4826678" y="0"/>
                </a:cubicBezTo>
                <a:cubicBezTo>
                  <a:pt x="5070444" y="-4718"/>
                  <a:pt x="5386039" y="-38033"/>
                  <a:pt x="5643552" y="0"/>
                </a:cubicBezTo>
                <a:cubicBezTo>
                  <a:pt x="5901065" y="38033"/>
                  <a:pt x="5965832" y="-11672"/>
                  <a:pt x="6120062" y="0"/>
                </a:cubicBezTo>
                <a:cubicBezTo>
                  <a:pt x="6274292" y="11672"/>
                  <a:pt x="6632518" y="32617"/>
                  <a:pt x="6936936" y="0"/>
                </a:cubicBezTo>
                <a:cubicBezTo>
                  <a:pt x="7015178" y="9880"/>
                  <a:pt x="7067742" y="70003"/>
                  <a:pt x="7066588" y="129652"/>
                </a:cubicBezTo>
                <a:cubicBezTo>
                  <a:pt x="7067048" y="364118"/>
                  <a:pt x="7078204" y="443227"/>
                  <a:pt x="7066588" y="617143"/>
                </a:cubicBezTo>
                <a:cubicBezTo>
                  <a:pt x="7054972" y="791059"/>
                  <a:pt x="7047829" y="926995"/>
                  <a:pt x="7066588" y="1166866"/>
                </a:cubicBezTo>
                <a:cubicBezTo>
                  <a:pt x="7057936" y="1239892"/>
                  <a:pt x="7000068" y="1290672"/>
                  <a:pt x="6936936" y="1296518"/>
                </a:cubicBezTo>
                <a:cubicBezTo>
                  <a:pt x="6563232" y="1306656"/>
                  <a:pt x="6365250" y="1312179"/>
                  <a:pt x="6188135" y="1296518"/>
                </a:cubicBezTo>
                <a:cubicBezTo>
                  <a:pt x="6011020" y="1280857"/>
                  <a:pt x="5661471" y="1300082"/>
                  <a:pt x="5507406" y="1296518"/>
                </a:cubicBezTo>
                <a:cubicBezTo>
                  <a:pt x="5353341" y="1292954"/>
                  <a:pt x="5211725" y="1304117"/>
                  <a:pt x="5030896" y="1296518"/>
                </a:cubicBezTo>
                <a:cubicBezTo>
                  <a:pt x="4850067" y="1288920"/>
                  <a:pt x="4724548" y="1311859"/>
                  <a:pt x="4486314" y="1296518"/>
                </a:cubicBezTo>
                <a:cubicBezTo>
                  <a:pt x="4248080" y="1281177"/>
                  <a:pt x="3936299" y="1303687"/>
                  <a:pt x="3669440" y="1296518"/>
                </a:cubicBezTo>
                <a:cubicBezTo>
                  <a:pt x="3402581" y="1289349"/>
                  <a:pt x="3215518" y="1316248"/>
                  <a:pt x="2988711" y="1296518"/>
                </a:cubicBezTo>
                <a:cubicBezTo>
                  <a:pt x="2761904" y="1276788"/>
                  <a:pt x="2581703" y="1317138"/>
                  <a:pt x="2444129" y="1296518"/>
                </a:cubicBezTo>
                <a:cubicBezTo>
                  <a:pt x="2306555" y="1275898"/>
                  <a:pt x="1970331" y="1328800"/>
                  <a:pt x="1763400" y="1296518"/>
                </a:cubicBezTo>
                <a:cubicBezTo>
                  <a:pt x="1556469" y="1264236"/>
                  <a:pt x="1433454" y="1290160"/>
                  <a:pt x="1286890" y="1296518"/>
                </a:cubicBezTo>
                <a:cubicBezTo>
                  <a:pt x="1140326" y="1302877"/>
                  <a:pt x="1003222" y="1312941"/>
                  <a:pt x="810380" y="1296518"/>
                </a:cubicBezTo>
                <a:cubicBezTo>
                  <a:pt x="617538" y="1280096"/>
                  <a:pt x="425309" y="1271007"/>
                  <a:pt x="129652" y="1296518"/>
                </a:cubicBezTo>
                <a:cubicBezTo>
                  <a:pt x="65880" y="1299259"/>
                  <a:pt x="2160" y="1245748"/>
                  <a:pt x="0" y="1166866"/>
                </a:cubicBezTo>
                <a:cubicBezTo>
                  <a:pt x="-10736" y="1066930"/>
                  <a:pt x="-17020" y="886859"/>
                  <a:pt x="0" y="679375"/>
                </a:cubicBezTo>
                <a:cubicBezTo>
                  <a:pt x="17020" y="471891"/>
                  <a:pt x="-5240" y="327360"/>
                  <a:pt x="0" y="129652"/>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7066588"/>
                      <a:gd name="connsiteY0" fmla="*/ 129652 h 1296518"/>
                      <a:gd name="connsiteX1" fmla="*/ 129652 w 7066588"/>
                      <a:gd name="connsiteY1" fmla="*/ 0 h 1296518"/>
                      <a:gd name="connsiteX2" fmla="*/ 6936936 w 7066588"/>
                      <a:gd name="connsiteY2" fmla="*/ 0 h 1296518"/>
                      <a:gd name="connsiteX3" fmla="*/ 7066588 w 7066588"/>
                      <a:gd name="connsiteY3" fmla="*/ 129652 h 1296518"/>
                      <a:gd name="connsiteX4" fmla="*/ 7066588 w 7066588"/>
                      <a:gd name="connsiteY4" fmla="*/ 1166866 h 1296518"/>
                      <a:gd name="connsiteX5" fmla="*/ 6936936 w 7066588"/>
                      <a:gd name="connsiteY5" fmla="*/ 1296518 h 1296518"/>
                      <a:gd name="connsiteX6" fmla="*/ 129652 w 7066588"/>
                      <a:gd name="connsiteY6" fmla="*/ 1296518 h 1296518"/>
                      <a:gd name="connsiteX7" fmla="*/ 0 w 7066588"/>
                      <a:gd name="connsiteY7" fmla="*/ 1166866 h 1296518"/>
                      <a:gd name="connsiteX8" fmla="*/ 0 w 7066588"/>
                      <a:gd name="connsiteY8" fmla="*/ 129652 h 1296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66588" h="1296518">
                        <a:moveTo>
                          <a:pt x="0" y="129652"/>
                        </a:moveTo>
                        <a:cubicBezTo>
                          <a:pt x="0" y="58047"/>
                          <a:pt x="58047" y="0"/>
                          <a:pt x="129652" y="0"/>
                        </a:cubicBezTo>
                        <a:lnTo>
                          <a:pt x="6936936" y="0"/>
                        </a:lnTo>
                        <a:cubicBezTo>
                          <a:pt x="7008541" y="0"/>
                          <a:pt x="7066588" y="58047"/>
                          <a:pt x="7066588" y="129652"/>
                        </a:cubicBezTo>
                        <a:lnTo>
                          <a:pt x="7066588" y="1166866"/>
                        </a:lnTo>
                        <a:cubicBezTo>
                          <a:pt x="7066588" y="1238471"/>
                          <a:pt x="7008541" y="1296518"/>
                          <a:pt x="6936936" y="1296518"/>
                        </a:cubicBezTo>
                        <a:lnTo>
                          <a:pt x="129652" y="1296518"/>
                        </a:lnTo>
                        <a:cubicBezTo>
                          <a:pt x="58047" y="1296518"/>
                          <a:pt x="0" y="1238471"/>
                          <a:pt x="0" y="1166866"/>
                        </a:cubicBezTo>
                        <a:lnTo>
                          <a:pt x="0" y="129652"/>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9414" tIns="129414" rIns="129414" bIns="129414"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The process </a:t>
            </a:r>
            <a:r>
              <a:rPr lang="en-GB" sz="2400" kern="1200" dirty="0">
                <a:solidFill>
                  <a:schemeClr val="tx1"/>
                </a:solidFill>
              </a:rPr>
              <a:t>by which associations are made without being consciously aware of the process…</a:t>
            </a:r>
          </a:p>
        </p:txBody>
      </p:sp>
      <p:sp>
        <p:nvSpPr>
          <p:cNvPr id="8" name="Freeform: Shape 7">
            <a:extLst>
              <a:ext uri="{FF2B5EF4-FFF2-40B4-BE49-F238E27FC236}">
                <a16:creationId xmlns:a16="http://schemas.microsoft.com/office/drawing/2014/main" id="{9E91F52A-87CD-9B72-2E05-6C77A47FA53B}"/>
              </a:ext>
            </a:extLst>
          </p:cNvPr>
          <p:cNvSpPr/>
          <p:nvPr/>
        </p:nvSpPr>
        <p:spPr>
          <a:xfrm rot="21572598">
            <a:off x="3621441" y="2400085"/>
            <a:ext cx="1027062" cy="713564"/>
          </a:xfrm>
          <a:custGeom>
            <a:avLst/>
            <a:gdLst>
              <a:gd name="connsiteX0" fmla="*/ 821649 w 1027062"/>
              <a:gd name="connsiteY0" fmla="*/ 0 h 713564"/>
              <a:gd name="connsiteX1" fmla="*/ 821649 w 1027062"/>
              <a:gd name="connsiteY1" fmla="*/ 356782 h 713564"/>
              <a:gd name="connsiteX2" fmla="*/ 1027062 w 1027062"/>
              <a:gd name="connsiteY2" fmla="*/ 356782 h 713564"/>
              <a:gd name="connsiteX3" fmla="*/ 513531 w 1027062"/>
              <a:gd name="connsiteY3" fmla="*/ 713563 h 713564"/>
              <a:gd name="connsiteX4" fmla="*/ 0 w 1027062"/>
              <a:gd name="connsiteY4" fmla="*/ 356782 h 713564"/>
              <a:gd name="connsiteX5" fmla="*/ 205412 w 1027062"/>
              <a:gd name="connsiteY5" fmla="*/ 356782 h 713564"/>
              <a:gd name="connsiteX6" fmla="*/ 205412 w 1027062"/>
              <a:gd name="connsiteY6" fmla="*/ 0 h 713564"/>
              <a:gd name="connsiteX7" fmla="*/ 821649 w 1027062"/>
              <a:gd name="connsiteY7" fmla="*/ 0 h 71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7062" h="713564" fill="none" extrusionOk="0">
                <a:moveTo>
                  <a:pt x="821649" y="0"/>
                </a:moveTo>
                <a:cubicBezTo>
                  <a:pt x="830866" y="170482"/>
                  <a:pt x="824371" y="261257"/>
                  <a:pt x="821649" y="356782"/>
                </a:cubicBezTo>
                <a:cubicBezTo>
                  <a:pt x="863508" y="358508"/>
                  <a:pt x="965903" y="360076"/>
                  <a:pt x="1027062" y="356782"/>
                </a:cubicBezTo>
                <a:cubicBezTo>
                  <a:pt x="763911" y="507286"/>
                  <a:pt x="736578" y="593559"/>
                  <a:pt x="513531" y="713563"/>
                </a:cubicBezTo>
                <a:cubicBezTo>
                  <a:pt x="377927" y="630746"/>
                  <a:pt x="241844" y="514244"/>
                  <a:pt x="0" y="356782"/>
                </a:cubicBezTo>
                <a:cubicBezTo>
                  <a:pt x="79672" y="359207"/>
                  <a:pt x="146494" y="363876"/>
                  <a:pt x="205412" y="356782"/>
                </a:cubicBezTo>
                <a:cubicBezTo>
                  <a:pt x="215497" y="275532"/>
                  <a:pt x="193052" y="90355"/>
                  <a:pt x="205412" y="0"/>
                </a:cubicBezTo>
                <a:cubicBezTo>
                  <a:pt x="501682" y="-1473"/>
                  <a:pt x="567688" y="25992"/>
                  <a:pt x="821649" y="0"/>
                </a:cubicBezTo>
                <a:close/>
              </a:path>
              <a:path w="1027062" h="713564" stroke="0" extrusionOk="0">
                <a:moveTo>
                  <a:pt x="821649" y="0"/>
                </a:moveTo>
                <a:cubicBezTo>
                  <a:pt x="811363" y="90222"/>
                  <a:pt x="823126" y="223631"/>
                  <a:pt x="821649" y="356782"/>
                </a:cubicBezTo>
                <a:cubicBezTo>
                  <a:pt x="916866" y="358444"/>
                  <a:pt x="953720" y="357012"/>
                  <a:pt x="1027062" y="356782"/>
                </a:cubicBezTo>
                <a:cubicBezTo>
                  <a:pt x="767590" y="525648"/>
                  <a:pt x="684954" y="589852"/>
                  <a:pt x="513531" y="713563"/>
                </a:cubicBezTo>
                <a:cubicBezTo>
                  <a:pt x="298273" y="532314"/>
                  <a:pt x="236568" y="492758"/>
                  <a:pt x="0" y="356782"/>
                </a:cubicBezTo>
                <a:cubicBezTo>
                  <a:pt x="95356" y="362908"/>
                  <a:pt x="108023" y="366717"/>
                  <a:pt x="205412" y="356782"/>
                </a:cubicBezTo>
                <a:cubicBezTo>
                  <a:pt x="217873" y="281522"/>
                  <a:pt x="197691" y="98957"/>
                  <a:pt x="205412" y="0"/>
                </a:cubicBezTo>
                <a:cubicBezTo>
                  <a:pt x="444717" y="-21349"/>
                  <a:pt x="689587" y="16934"/>
                  <a:pt x="821649" y="0"/>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888366472">
                  <a:custGeom>
                    <a:avLst/>
                    <a:gdLst>
                      <a:gd name="connsiteX0" fmla="*/ 0 w 713564"/>
                      <a:gd name="connsiteY0" fmla="*/ 205412 h 1027062"/>
                      <a:gd name="connsiteX1" fmla="*/ 356782 w 713564"/>
                      <a:gd name="connsiteY1" fmla="*/ 205412 h 1027062"/>
                      <a:gd name="connsiteX2" fmla="*/ 356782 w 713564"/>
                      <a:gd name="connsiteY2" fmla="*/ 0 h 1027062"/>
                      <a:gd name="connsiteX3" fmla="*/ 713564 w 713564"/>
                      <a:gd name="connsiteY3" fmla="*/ 513531 h 1027062"/>
                      <a:gd name="connsiteX4" fmla="*/ 356782 w 713564"/>
                      <a:gd name="connsiteY4" fmla="*/ 1027062 h 1027062"/>
                      <a:gd name="connsiteX5" fmla="*/ 356782 w 713564"/>
                      <a:gd name="connsiteY5" fmla="*/ 821650 h 1027062"/>
                      <a:gd name="connsiteX6" fmla="*/ 0 w 713564"/>
                      <a:gd name="connsiteY6" fmla="*/ 821650 h 1027062"/>
                      <a:gd name="connsiteX7" fmla="*/ 0 w 713564"/>
                      <a:gd name="connsiteY7" fmla="*/ 205412 h 1027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3564" h="1027062">
                        <a:moveTo>
                          <a:pt x="570851" y="1"/>
                        </a:moveTo>
                        <a:lnTo>
                          <a:pt x="570851" y="513531"/>
                        </a:lnTo>
                        <a:lnTo>
                          <a:pt x="713564" y="513531"/>
                        </a:lnTo>
                        <a:lnTo>
                          <a:pt x="356782" y="1027061"/>
                        </a:lnTo>
                        <a:lnTo>
                          <a:pt x="0" y="513531"/>
                        </a:lnTo>
                        <a:lnTo>
                          <a:pt x="142713" y="513531"/>
                        </a:lnTo>
                        <a:lnTo>
                          <a:pt x="142713" y="1"/>
                        </a:lnTo>
                        <a:lnTo>
                          <a:pt x="570851" y="1"/>
                        </a:lnTo>
                        <a:close/>
                      </a:path>
                    </a:pathLst>
                  </a:custGeom>
                  <ask:type>
                    <ask:lineSketchFreehand/>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205412" tIns="-1" rIns="205411" bIns="214069" numCol="1" spcCol="1270" anchor="ctr" anchorCtr="0">
            <a:noAutofit/>
          </a:bodyPr>
          <a:lstStyle/>
          <a:p>
            <a:pPr marL="0" lvl="0" indent="0" algn="ctr" defTabSz="1555750">
              <a:lnSpc>
                <a:spcPct val="90000"/>
              </a:lnSpc>
              <a:spcBef>
                <a:spcPct val="0"/>
              </a:spcBef>
              <a:spcAft>
                <a:spcPct val="35000"/>
              </a:spcAft>
              <a:buNone/>
            </a:pPr>
            <a:endParaRPr lang="en-GB" sz="3500" kern="1200"/>
          </a:p>
        </p:txBody>
      </p:sp>
      <p:sp>
        <p:nvSpPr>
          <p:cNvPr id="9" name="Freeform: Shape 8">
            <a:extLst>
              <a:ext uri="{FF2B5EF4-FFF2-40B4-BE49-F238E27FC236}">
                <a16:creationId xmlns:a16="http://schemas.microsoft.com/office/drawing/2014/main" id="{96C9C0C9-2F10-3CE7-3D61-223933E85695}"/>
              </a:ext>
            </a:extLst>
          </p:cNvPr>
          <p:cNvSpPr/>
          <p:nvPr/>
        </p:nvSpPr>
        <p:spPr>
          <a:xfrm>
            <a:off x="771755" y="3232562"/>
            <a:ext cx="6752211" cy="2282361"/>
          </a:xfrm>
          <a:custGeom>
            <a:avLst/>
            <a:gdLst>
              <a:gd name="connsiteX0" fmla="*/ 0 w 6752211"/>
              <a:gd name="connsiteY0" fmla="*/ 228236 h 2282361"/>
              <a:gd name="connsiteX1" fmla="*/ 228236 w 6752211"/>
              <a:gd name="connsiteY1" fmla="*/ 0 h 2282361"/>
              <a:gd name="connsiteX2" fmla="*/ 738890 w 6752211"/>
              <a:gd name="connsiteY2" fmla="*/ 0 h 2282361"/>
              <a:gd name="connsiteX3" fmla="*/ 1501374 w 6752211"/>
              <a:gd name="connsiteY3" fmla="*/ 0 h 2282361"/>
              <a:gd name="connsiteX4" fmla="*/ 2012029 w 6752211"/>
              <a:gd name="connsiteY4" fmla="*/ 0 h 2282361"/>
              <a:gd name="connsiteX5" fmla="*/ 2837470 w 6752211"/>
              <a:gd name="connsiteY5" fmla="*/ 0 h 2282361"/>
              <a:gd name="connsiteX6" fmla="*/ 3599954 w 6752211"/>
              <a:gd name="connsiteY6" fmla="*/ 0 h 2282361"/>
              <a:gd name="connsiteX7" fmla="*/ 4110608 w 6752211"/>
              <a:gd name="connsiteY7" fmla="*/ 0 h 2282361"/>
              <a:gd name="connsiteX8" fmla="*/ 4684220 w 6752211"/>
              <a:gd name="connsiteY8" fmla="*/ 0 h 2282361"/>
              <a:gd name="connsiteX9" fmla="*/ 5194875 w 6752211"/>
              <a:gd name="connsiteY9" fmla="*/ 0 h 2282361"/>
              <a:gd name="connsiteX10" fmla="*/ 6523975 w 6752211"/>
              <a:gd name="connsiteY10" fmla="*/ 0 h 2282361"/>
              <a:gd name="connsiteX11" fmla="*/ 6752211 w 6752211"/>
              <a:gd name="connsiteY11" fmla="*/ 228236 h 2282361"/>
              <a:gd name="connsiteX12" fmla="*/ 6752211 w 6752211"/>
              <a:gd name="connsiteY12" fmla="*/ 873383 h 2282361"/>
              <a:gd name="connsiteX13" fmla="*/ 6752211 w 6752211"/>
              <a:gd name="connsiteY13" fmla="*/ 1463754 h 2282361"/>
              <a:gd name="connsiteX14" fmla="*/ 6752211 w 6752211"/>
              <a:gd name="connsiteY14" fmla="*/ 2054125 h 2282361"/>
              <a:gd name="connsiteX15" fmla="*/ 6523975 w 6752211"/>
              <a:gd name="connsiteY15" fmla="*/ 2282361 h 2282361"/>
              <a:gd name="connsiteX16" fmla="*/ 5761491 w 6752211"/>
              <a:gd name="connsiteY16" fmla="*/ 2282361 h 2282361"/>
              <a:gd name="connsiteX17" fmla="*/ 4999007 w 6752211"/>
              <a:gd name="connsiteY17" fmla="*/ 2282361 h 2282361"/>
              <a:gd name="connsiteX18" fmla="*/ 4488353 w 6752211"/>
              <a:gd name="connsiteY18" fmla="*/ 2282361 h 2282361"/>
              <a:gd name="connsiteX19" fmla="*/ 3662911 w 6752211"/>
              <a:gd name="connsiteY19" fmla="*/ 2282361 h 2282361"/>
              <a:gd name="connsiteX20" fmla="*/ 2900427 w 6752211"/>
              <a:gd name="connsiteY20" fmla="*/ 2282361 h 2282361"/>
              <a:gd name="connsiteX21" fmla="*/ 2200901 w 6752211"/>
              <a:gd name="connsiteY21" fmla="*/ 2282361 h 2282361"/>
              <a:gd name="connsiteX22" fmla="*/ 1627289 w 6752211"/>
              <a:gd name="connsiteY22" fmla="*/ 2282361 h 2282361"/>
              <a:gd name="connsiteX23" fmla="*/ 228236 w 6752211"/>
              <a:gd name="connsiteY23" fmla="*/ 2282361 h 2282361"/>
              <a:gd name="connsiteX24" fmla="*/ 0 w 6752211"/>
              <a:gd name="connsiteY24" fmla="*/ 2054125 h 2282361"/>
              <a:gd name="connsiteX25" fmla="*/ 0 w 6752211"/>
              <a:gd name="connsiteY25" fmla="*/ 1408978 h 2282361"/>
              <a:gd name="connsiteX26" fmla="*/ 0 w 6752211"/>
              <a:gd name="connsiteY26" fmla="*/ 855125 h 2282361"/>
              <a:gd name="connsiteX27" fmla="*/ 0 w 6752211"/>
              <a:gd name="connsiteY27" fmla="*/ 228236 h 2282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752211" h="2282361" fill="none" extrusionOk="0">
                <a:moveTo>
                  <a:pt x="0" y="228236"/>
                </a:moveTo>
                <a:cubicBezTo>
                  <a:pt x="15288" y="101503"/>
                  <a:pt x="88663" y="24599"/>
                  <a:pt x="228236" y="0"/>
                </a:cubicBezTo>
                <a:cubicBezTo>
                  <a:pt x="455162" y="-1211"/>
                  <a:pt x="530828" y="10345"/>
                  <a:pt x="738890" y="0"/>
                </a:cubicBezTo>
                <a:cubicBezTo>
                  <a:pt x="946952" y="-10345"/>
                  <a:pt x="1125356" y="-12984"/>
                  <a:pt x="1501374" y="0"/>
                </a:cubicBezTo>
                <a:cubicBezTo>
                  <a:pt x="1877392" y="12984"/>
                  <a:pt x="1803762" y="14884"/>
                  <a:pt x="2012029" y="0"/>
                </a:cubicBezTo>
                <a:cubicBezTo>
                  <a:pt x="2220297" y="-14884"/>
                  <a:pt x="2625253" y="-6472"/>
                  <a:pt x="2837470" y="0"/>
                </a:cubicBezTo>
                <a:cubicBezTo>
                  <a:pt x="3049687" y="6472"/>
                  <a:pt x="3265729" y="-31141"/>
                  <a:pt x="3599954" y="0"/>
                </a:cubicBezTo>
                <a:cubicBezTo>
                  <a:pt x="3934179" y="31141"/>
                  <a:pt x="3928745" y="9815"/>
                  <a:pt x="4110608" y="0"/>
                </a:cubicBezTo>
                <a:cubicBezTo>
                  <a:pt x="4292471" y="-9815"/>
                  <a:pt x="4510096" y="23172"/>
                  <a:pt x="4684220" y="0"/>
                </a:cubicBezTo>
                <a:cubicBezTo>
                  <a:pt x="4858344" y="-23172"/>
                  <a:pt x="5047909" y="8399"/>
                  <a:pt x="5194875" y="0"/>
                </a:cubicBezTo>
                <a:cubicBezTo>
                  <a:pt x="5341842" y="-8399"/>
                  <a:pt x="6245328" y="-20351"/>
                  <a:pt x="6523975" y="0"/>
                </a:cubicBezTo>
                <a:cubicBezTo>
                  <a:pt x="6663549" y="-14913"/>
                  <a:pt x="6764594" y="83756"/>
                  <a:pt x="6752211" y="228236"/>
                </a:cubicBezTo>
                <a:cubicBezTo>
                  <a:pt x="6724486" y="528471"/>
                  <a:pt x="6771811" y="696214"/>
                  <a:pt x="6752211" y="873383"/>
                </a:cubicBezTo>
                <a:cubicBezTo>
                  <a:pt x="6732611" y="1050552"/>
                  <a:pt x="6757556" y="1249554"/>
                  <a:pt x="6752211" y="1463754"/>
                </a:cubicBezTo>
                <a:cubicBezTo>
                  <a:pt x="6746866" y="1677954"/>
                  <a:pt x="6760274" y="1926753"/>
                  <a:pt x="6752211" y="2054125"/>
                </a:cubicBezTo>
                <a:cubicBezTo>
                  <a:pt x="6736059" y="2201102"/>
                  <a:pt x="6673269" y="2299045"/>
                  <a:pt x="6523975" y="2282361"/>
                </a:cubicBezTo>
                <a:cubicBezTo>
                  <a:pt x="6202649" y="2255470"/>
                  <a:pt x="6102883" y="2306976"/>
                  <a:pt x="5761491" y="2282361"/>
                </a:cubicBezTo>
                <a:cubicBezTo>
                  <a:pt x="5420099" y="2257746"/>
                  <a:pt x="5311830" y="2245443"/>
                  <a:pt x="4999007" y="2282361"/>
                </a:cubicBezTo>
                <a:cubicBezTo>
                  <a:pt x="4686184" y="2319279"/>
                  <a:pt x="4649307" y="2290519"/>
                  <a:pt x="4488353" y="2282361"/>
                </a:cubicBezTo>
                <a:cubicBezTo>
                  <a:pt x="4327399" y="2274203"/>
                  <a:pt x="3951717" y="2292838"/>
                  <a:pt x="3662911" y="2282361"/>
                </a:cubicBezTo>
                <a:cubicBezTo>
                  <a:pt x="3374105" y="2271884"/>
                  <a:pt x="3277853" y="2276920"/>
                  <a:pt x="2900427" y="2282361"/>
                </a:cubicBezTo>
                <a:cubicBezTo>
                  <a:pt x="2523001" y="2287802"/>
                  <a:pt x="2368226" y="2305651"/>
                  <a:pt x="2200901" y="2282361"/>
                </a:cubicBezTo>
                <a:cubicBezTo>
                  <a:pt x="2033576" y="2259071"/>
                  <a:pt x="1807021" y="2265630"/>
                  <a:pt x="1627289" y="2282361"/>
                </a:cubicBezTo>
                <a:cubicBezTo>
                  <a:pt x="1447557" y="2299092"/>
                  <a:pt x="660502" y="2244010"/>
                  <a:pt x="228236" y="2282361"/>
                </a:cubicBezTo>
                <a:cubicBezTo>
                  <a:pt x="80707" y="2299478"/>
                  <a:pt x="-6409" y="2203654"/>
                  <a:pt x="0" y="2054125"/>
                </a:cubicBezTo>
                <a:cubicBezTo>
                  <a:pt x="5719" y="1824674"/>
                  <a:pt x="-12510" y="1558518"/>
                  <a:pt x="0" y="1408978"/>
                </a:cubicBezTo>
                <a:cubicBezTo>
                  <a:pt x="12510" y="1259438"/>
                  <a:pt x="6157" y="1079902"/>
                  <a:pt x="0" y="855125"/>
                </a:cubicBezTo>
                <a:cubicBezTo>
                  <a:pt x="-6157" y="630348"/>
                  <a:pt x="4038" y="387426"/>
                  <a:pt x="0" y="228236"/>
                </a:cubicBezTo>
                <a:close/>
              </a:path>
              <a:path w="6752211" h="2282361" stroke="0" extrusionOk="0">
                <a:moveTo>
                  <a:pt x="0" y="228236"/>
                </a:moveTo>
                <a:cubicBezTo>
                  <a:pt x="7330" y="73242"/>
                  <a:pt x="116778" y="3910"/>
                  <a:pt x="228236" y="0"/>
                </a:cubicBezTo>
                <a:cubicBezTo>
                  <a:pt x="481286" y="-13784"/>
                  <a:pt x="554736" y="-11346"/>
                  <a:pt x="738890" y="0"/>
                </a:cubicBezTo>
                <a:cubicBezTo>
                  <a:pt x="923044" y="11346"/>
                  <a:pt x="1327699" y="14153"/>
                  <a:pt x="1501374" y="0"/>
                </a:cubicBezTo>
                <a:cubicBezTo>
                  <a:pt x="1675049" y="-14153"/>
                  <a:pt x="2037740" y="3448"/>
                  <a:pt x="2326816" y="0"/>
                </a:cubicBezTo>
                <a:cubicBezTo>
                  <a:pt x="2615892" y="-3448"/>
                  <a:pt x="2678789" y="10775"/>
                  <a:pt x="2900427" y="0"/>
                </a:cubicBezTo>
                <a:cubicBezTo>
                  <a:pt x="3122065" y="-10775"/>
                  <a:pt x="3506250" y="-6073"/>
                  <a:pt x="3725869" y="0"/>
                </a:cubicBezTo>
                <a:cubicBezTo>
                  <a:pt x="3945488" y="6073"/>
                  <a:pt x="4165426" y="6482"/>
                  <a:pt x="4551310" y="0"/>
                </a:cubicBezTo>
                <a:cubicBezTo>
                  <a:pt x="4937194" y="-6482"/>
                  <a:pt x="4995534" y="-22576"/>
                  <a:pt x="5187879" y="0"/>
                </a:cubicBezTo>
                <a:cubicBezTo>
                  <a:pt x="5380224" y="22576"/>
                  <a:pt x="5571271" y="17053"/>
                  <a:pt x="5761491" y="0"/>
                </a:cubicBezTo>
                <a:cubicBezTo>
                  <a:pt x="5951711" y="-17053"/>
                  <a:pt x="6290751" y="30920"/>
                  <a:pt x="6523975" y="0"/>
                </a:cubicBezTo>
                <a:cubicBezTo>
                  <a:pt x="6661663" y="10412"/>
                  <a:pt x="6741167" y="82188"/>
                  <a:pt x="6752211" y="228236"/>
                </a:cubicBezTo>
                <a:cubicBezTo>
                  <a:pt x="6750842" y="489670"/>
                  <a:pt x="6754735" y="550879"/>
                  <a:pt x="6752211" y="782089"/>
                </a:cubicBezTo>
                <a:cubicBezTo>
                  <a:pt x="6749687" y="1013299"/>
                  <a:pt x="6750899" y="1122926"/>
                  <a:pt x="6752211" y="1390719"/>
                </a:cubicBezTo>
                <a:cubicBezTo>
                  <a:pt x="6753524" y="1658512"/>
                  <a:pt x="6725840" y="1857615"/>
                  <a:pt x="6752211" y="2054125"/>
                </a:cubicBezTo>
                <a:cubicBezTo>
                  <a:pt x="6754463" y="2187332"/>
                  <a:pt x="6663791" y="2291881"/>
                  <a:pt x="6523975" y="2282361"/>
                </a:cubicBezTo>
                <a:cubicBezTo>
                  <a:pt x="6321350" y="2272633"/>
                  <a:pt x="6141631" y="2286306"/>
                  <a:pt x="6013321" y="2282361"/>
                </a:cubicBezTo>
                <a:cubicBezTo>
                  <a:pt x="5885011" y="2278416"/>
                  <a:pt x="5539492" y="2262986"/>
                  <a:pt x="5250837" y="2282361"/>
                </a:cubicBezTo>
                <a:cubicBezTo>
                  <a:pt x="4962182" y="2301736"/>
                  <a:pt x="4876264" y="2275662"/>
                  <a:pt x="4677225" y="2282361"/>
                </a:cubicBezTo>
                <a:cubicBezTo>
                  <a:pt x="4478186" y="2289060"/>
                  <a:pt x="4292868" y="2295934"/>
                  <a:pt x="4103613" y="2282361"/>
                </a:cubicBezTo>
                <a:cubicBezTo>
                  <a:pt x="3914358" y="2268788"/>
                  <a:pt x="3654485" y="2288053"/>
                  <a:pt x="3278172" y="2282361"/>
                </a:cubicBezTo>
                <a:cubicBezTo>
                  <a:pt x="2901859" y="2276669"/>
                  <a:pt x="2894389" y="2295893"/>
                  <a:pt x="2515688" y="2282361"/>
                </a:cubicBezTo>
                <a:cubicBezTo>
                  <a:pt x="2136987" y="2268829"/>
                  <a:pt x="2137500" y="2279699"/>
                  <a:pt x="1942076" y="2282361"/>
                </a:cubicBezTo>
                <a:cubicBezTo>
                  <a:pt x="1746652" y="2285023"/>
                  <a:pt x="1376387" y="2244679"/>
                  <a:pt x="1116635" y="2282361"/>
                </a:cubicBezTo>
                <a:cubicBezTo>
                  <a:pt x="856883" y="2320043"/>
                  <a:pt x="539843" y="2248943"/>
                  <a:pt x="228236" y="2282361"/>
                </a:cubicBezTo>
                <a:cubicBezTo>
                  <a:pt x="121156" y="2273754"/>
                  <a:pt x="16969" y="2185605"/>
                  <a:pt x="0" y="2054125"/>
                </a:cubicBezTo>
                <a:cubicBezTo>
                  <a:pt x="-24927" y="1861187"/>
                  <a:pt x="25777" y="1673293"/>
                  <a:pt x="0" y="1500272"/>
                </a:cubicBezTo>
                <a:cubicBezTo>
                  <a:pt x="-25777" y="1327251"/>
                  <a:pt x="-10488" y="1079974"/>
                  <a:pt x="0" y="928160"/>
                </a:cubicBezTo>
                <a:cubicBezTo>
                  <a:pt x="10488" y="776346"/>
                  <a:pt x="-31604" y="398815"/>
                  <a:pt x="0" y="228236"/>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4210988703">
                  <a:custGeom>
                    <a:avLst/>
                    <a:gdLst>
                      <a:gd name="connsiteX0" fmla="*/ 0 w 6752211"/>
                      <a:gd name="connsiteY0" fmla="*/ 228236 h 2282361"/>
                      <a:gd name="connsiteX1" fmla="*/ 228236 w 6752211"/>
                      <a:gd name="connsiteY1" fmla="*/ 0 h 2282361"/>
                      <a:gd name="connsiteX2" fmla="*/ 6523975 w 6752211"/>
                      <a:gd name="connsiteY2" fmla="*/ 0 h 2282361"/>
                      <a:gd name="connsiteX3" fmla="*/ 6752211 w 6752211"/>
                      <a:gd name="connsiteY3" fmla="*/ 228236 h 2282361"/>
                      <a:gd name="connsiteX4" fmla="*/ 6752211 w 6752211"/>
                      <a:gd name="connsiteY4" fmla="*/ 2054125 h 2282361"/>
                      <a:gd name="connsiteX5" fmla="*/ 6523975 w 6752211"/>
                      <a:gd name="connsiteY5" fmla="*/ 2282361 h 2282361"/>
                      <a:gd name="connsiteX6" fmla="*/ 228236 w 6752211"/>
                      <a:gd name="connsiteY6" fmla="*/ 2282361 h 2282361"/>
                      <a:gd name="connsiteX7" fmla="*/ 0 w 6752211"/>
                      <a:gd name="connsiteY7" fmla="*/ 2054125 h 2282361"/>
                      <a:gd name="connsiteX8" fmla="*/ 0 w 6752211"/>
                      <a:gd name="connsiteY8" fmla="*/ 228236 h 2282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52211" h="2282361">
                        <a:moveTo>
                          <a:pt x="0" y="228236"/>
                        </a:moveTo>
                        <a:cubicBezTo>
                          <a:pt x="0" y="102185"/>
                          <a:pt x="102185" y="0"/>
                          <a:pt x="228236" y="0"/>
                        </a:cubicBezTo>
                        <a:lnTo>
                          <a:pt x="6523975" y="0"/>
                        </a:lnTo>
                        <a:cubicBezTo>
                          <a:pt x="6650026" y="0"/>
                          <a:pt x="6752211" y="102185"/>
                          <a:pt x="6752211" y="228236"/>
                        </a:cubicBezTo>
                        <a:lnTo>
                          <a:pt x="6752211" y="2054125"/>
                        </a:lnTo>
                        <a:cubicBezTo>
                          <a:pt x="6752211" y="2180176"/>
                          <a:pt x="6650026" y="2282361"/>
                          <a:pt x="6523975" y="2282361"/>
                        </a:cubicBezTo>
                        <a:lnTo>
                          <a:pt x="228236" y="2282361"/>
                        </a:lnTo>
                        <a:cubicBezTo>
                          <a:pt x="102185" y="2282361"/>
                          <a:pt x="0" y="2180176"/>
                          <a:pt x="0" y="2054125"/>
                        </a:cubicBezTo>
                        <a:lnTo>
                          <a:pt x="0" y="228236"/>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58288" tIns="158288" rIns="158288" bIns="15828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Unconscious bias </a:t>
            </a:r>
            <a:r>
              <a:rPr lang="en-GB" sz="2400" kern="1200" dirty="0">
                <a:solidFill>
                  <a:schemeClr val="tx1"/>
                </a:solidFill>
              </a:rPr>
              <a:t>happens automatically &amp;triggered by our brain making quick judgments &amp; assessments of people &amp; situations influenced by our background, cultural environment&amp; personal experiences</a:t>
            </a:r>
          </a:p>
        </p:txBody>
      </p:sp>
      <p:grpSp>
        <p:nvGrpSpPr>
          <p:cNvPr id="2" name="Group 1">
            <a:extLst>
              <a:ext uri="{FF2B5EF4-FFF2-40B4-BE49-F238E27FC236}">
                <a16:creationId xmlns:a16="http://schemas.microsoft.com/office/drawing/2014/main" id="{6B3DBEA3-2D64-B832-3412-213098E8DE1E}"/>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59B263C3-8C31-5782-C738-096C7592BC4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08E7C483-30D9-0219-E147-B5CDA348ED07}"/>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F8BB0DB1-1561-6B84-271A-83C27A227F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034B1378-1C6A-AA57-BADD-CFA8129F347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8EB4F48F-9F03-FC36-3014-711CBA4F910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290B97A7-7E8F-91B5-2ACD-D822268DD5C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59843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98540" y="3970909"/>
            <a:ext cx="8394920" cy="1853345"/>
          </a:xfrm>
          <a:prstGeom prst="rect">
            <a:avLst/>
          </a:prstGeom>
        </p:spPr>
      </p:pic>
      <p:pic>
        <p:nvPicPr>
          <p:cNvPr id="3" name="Picture 2"/>
          <p:cNvPicPr>
            <a:picLocks noChangeAspect="1"/>
          </p:cNvPicPr>
          <p:nvPr/>
        </p:nvPicPr>
        <p:blipFill>
          <a:blip r:embed="rId4"/>
          <a:stretch>
            <a:fillRect/>
          </a:stretch>
        </p:blipFill>
        <p:spPr>
          <a:xfrm>
            <a:off x="8382522" y="1652674"/>
            <a:ext cx="2871465" cy="1871634"/>
          </a:xfrm>
          <a:prstGeom prst="rect">
            <a:avLst/>
          </a:prstGeom>
        </p:spPr>
      </p:pic>
      <p:sp>
        <p:nvSpPr>
          <p:cNvPr id="7" name="TextBox 6"/>
          <p:cNvSpPr txBox="1"/>
          <p:nvPr/>
        </p:nvSpPr>
        <p:spPr>
          <a:xfrm>
            <a:off x="2925219" y="358879"/>
            <a:ext cx="634156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What Causes Unconscious Bias?</a:t>
            </a:r>
          </a:p>
        </p:txBody>
      </p:sp>
      <p:sp>
        <p:nvSpPr>
          <p:cNvPr id="9" name="Rectangle: Rounded Corners 8">
            <a:extLst>
              <a:ext uri="{FF2B5EF4-FFF2-40B4-BE49-F238E27FC236}">
                <a16:creationId xmlns:a16="http://schemas.microsoft.com/office/drawing/2014/main" id="{E5E844E9-220F-F7E5-9276-826476EE9F8C}"/>
              </a:ext>
            </a:extLst>
          </p:cNvPr>
          <p:cNvSpPr/>
          <p:nvPr/>
        </p:nvSpPr>
        <p:spPr>
          <a:xfrm>
            <a:off x="938862" y="1408852"/>
            <a:ext cx="3313286" cy="1987971"/>
          </a:xfrm>
          <a:custGeom>
            <a:avLst/>
            <a:gdLst>
              <a:gd name="connsiteX0" fmla="*/ 0 w 3313286"/>
              <a:gd name="connsiteY0" fmla="*/ 331335 h 1987971"/>
              <a:gd name="connsiteX1" fmla="*/ 331335 w 3313286"/>
              <a:gd name="connsiteY1" fmla="*/ 0 h 1987971"/>
              <a:gd name="connsiteX2" fmla="*/ 887964 w 3313286"/>
              <a:gd name="connsiteY2" fmla="*/ 0 h 1987971"/>
              <a:gd name="connsiteX3" fmla="*/ 1338569 w 3313286"/>
              <a:gd name="connsiteY3" fmla="*/ 0 h 1987971"/>
              <a:gd name="connsiteX4" fmla="*/ 1868692 w 3313286"/>
              <a:gd name="connsiteY4" fmla="*/ 0 h 1987971"/>
              <a:gd name="connsiteX5" fmla="*/ 2345803 w 3313286"/>
              <a:gd name="connsiteY5" fmla="*/ 0 h 1987971"/>
              <a:gd name="connsiteX6" fmla="*/ 2981951 w 3313286"/>
              <a:gd name="connsiteY6" fmla="*/ 0 h 1987971"/>
              <a:gd name="connsiteX7" fmla="*/ 3313286 w 3313286"/>
              <a:gd name="connsiteY7" fmla="*/ 331335 h 1987971"/>
              <a:gd name="connsiteX8" fmla="*/ 3313286 w 3313286"/>
              <a:gd name="connsiteY8" fmla="*/ 799608 h 1987971"/>
              <a:gd name="connsiteX9" fmla="*/ 3313286 w 3313286"/>
              <a:gd name="connsiteY9" fmla="*/ 1254628 h 1987971"/>
              <a:gd name="connsiteX10" fmla="*/ 3313286 w 3313286"/>
              <a:gd name="connsiteY10" fmla="*/ 1656636 h 1987971"/>
              <a:gd name="connsiteX11" fmla="*/ 2981951 w 3313286"/>
              <a:gd name="connsiteY11" fmla="*/ 1987971 h 1987971"/>
              <a:gd name="connsiteX12" fmla="*/ 2398815 w 3313286"/>
              <a:gd name="connsiteY12" fmla="*/ 1987971 h 1987971"/>
              <a:gd name="connsiteX13" fmla="*/ 1921705 w 3313286"/>
              <a:gd name="connsiteY13" fmla="*/ 1987971 h 1987971"/>
              <a:gd name="connsiteX14" fmla="*/ 1471100 w 3313286"/>
              <a:gd name="connsiteY14" fmla="*/ 1987971 h 1987971"/>
              <a:gd name="connsiteX15" fmla="*/ 993989 w 3313286"/>
              <a:gd name="connsiteY15" fmla="*/ 1987971 h 1987971"/>
              <a:gd name="connsiteX16" fmla="*/ 331335 w 3313286"/>
              <a:gd name="connsiteY16" fmla="*/ 1987971 h 1987971"/>
              <a:gd name="connsiteX17" fmla="*/ 0 w 3313286"/>
              <a:gd name="connsiteY17" fmla="*/ 1656636 h 1987971"/>
              <a:gd name="connsiteX18" fmla="*/ 0 w 3313286"/>
              <a:gd name="connsiteY18" fmla="*/ 1254628 h 1987971"/>
              <a:gd name="connsiteX19" fmla="*/ 0 w 3313286"/>
              <a:gd name="connsiteY19" fmla="*/ 812861 h 1987971"/>
              <a:gd name="connsiteX20" fmla="*/ 0 w 3313286"/>
              <a:gd name="connsiteY20" fmla="*/ 331335 h 198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13286" h="1987971" fill="none" extrusionOk="0">
                <a:moveTo>
                  <a:pt x="0" y="331335"/>
                </a:moveTo>
                <a:cubicBezTo>
                  <a:pt x="10266" y="168670"/>
                  <a:pt x="118141" y="15927"/>
                  <a:pt x="331335" y="0"/>
                </a:cubicBezTo>
                <a:cubicBezTo>
                  <a:pt x="539930" y="-58508"/>
                  <a:pt x="663523" y="47107"/>
                  <a:pt x="887964" y="0"/>
                </a:cubicBezTo>
                <a:cubicBezTo>
                  <a:pt x="1112405" y="-47107"/>
                  <a:pt x="1228711" y="51385"/>
                  <a:pt x="1338569" y="0"/>
                </a:cubicBezTo>
                <a:cubicBezTo>
                  <a:pt x="1448428" y="-51385"/>
                  <a:pt x="1687719" y="55686"/>
                  <a:pt x="1868692" y="0"/>
                </a:cubicBezTo>
                <a:cubicBezTo>
                  <a:pt x="2049665" y="-55686"/>
                  <a:pt x="2229477" y="9464"/>
                  <a:pt x="2345803" y="0"/>
                </a:cubicBezTo>
                <a:cubicBezTo>
                  <a:pt x="2462129" y="-9464"/>
                  <a:pt x="2720229" y="28346"/>
                  <a:pt x="2981951" y="0"/>
                </a:cubicBezTo>
                <a:cubicBezTo>
                  <a:pt x="3186352" y="-4696"/>
                  <a:pt x="3327095" y="159721"/>
                  <a:pt x="3313286" y="331335"/>
                </a:cubicBezTo>
                <a:cubicBezTo>
                  <a:pt x="3337783" y="528579"/>
                  <a:pt x="3285577" y="611938"/>
                  <a:pt x="3313286" y="799608"/>
                </a:cubicBezTo>
                <a:cubicBezTo>
                  <a:pt x="3340995" y="987278"/>
                  <a:pt x="3263387" y="1158672"/>
                  <a:pt x="3313286" y="1254628"/>
                </a:cubicBezTo>
                <a:cubicBezTo>
                  <a:pt x="3363185" y="1350584"/>
                  <a:pt x="3267337" y="1457317"/>
                  <a:pt x="3313286" y="1656636"/>
                </a:cubicBezTo>
                <a:cubicBezTo>
                  <a:pt x="3290739" y="1852270"/>
                  <a:pt x="3170669" y="2003488"/>
                  <a:pt x="2981951" y="1987971"/>
                </a:cubicBezTo>
                <a:cubicBezTo>
                  <a:pt x="2694311" y="2034718"/>
                  <a:pt x="2665490" y="1937313"/>
                  <a:pt x="2398815" y="1987971"/>
                </a:cubicBezTo>
                <a:cubicBezTo>
                  <a:pt x="2132140" y="2038629"/>
                  <a:pt x="2070540" y="1965909"/>
                  <a:pt x="1921705" y="1987971"/>
                </a:cubicBezTo>
                <a:cubicBezTo>
                  <a:pt x="1772870" y="2010033"/>
                  <a:pt x="1629718" y="1984150"/>
                  <a:pt x="1471100" y="1987971"/>
                </a:cubicBezTo>
                <a:cubicBezTo>
                  <a:pt x="1312482" y="1991792"/>
                  <a:pt x="1221389" y="1937395"/>
                  <a:pt x="993989" y="1987971"/>
                </a:cubicBezTo>
                <a:cubicBezTo>
                  <a:pt x="766589" y="2038547"/>
                  <a:pt x="509278" y="1910759"/>
                  <a:pt x="331335" y="1987971"/>
                </a:cubicBezTo>
                <a:cubicBezTo>
                  <a:pt x="113914" y="1992099"/>
                  <a:pt x="21105" y="1861795"/>
                  <a:pt x="0" y="1656636"/>
                </a:cubicBezTo>
                <a:cubicBezTo>
                  <a:pt x="-539" y="1462978"/>
                  <a:pt x="43840" y="1416345"/>
                  <a:pt x="0" y="1254628"/>
                </a:cubicBezTo>
                <a:cubicBezTo>
                  <a:pt x="-43840" y="1092911"/>
                  <a:pt x="1045" y="1014920"/>
                  <a:pt x="0" y="812861"/>
                </a:cubicBezTo>
                <a:cubicBezTo>
                  <a:pt x="-1045" y="610802"/>
                  <a:pt x="41368" y="485949"/>
                  <a:pt x="0" y="331335"/>
                </a:cubicBezTo>
                <a:close/>
              </a:path>
              <a:path w="3313286" h="1987971" stroke="0" extrusionOk="0">
                <a:moveTo>
                  <a:pt x="0" y="331335"/>
                </a:moveTo>
                <a:cubicBezTo>
                  <a:pt x="-7570" y="143674"/>
                  <a:pt x="98894" y="18560"/>
                  <a:pt x="331335" y="0"/>
                </a:cubicBezTo>
                <a:cubicBezTo>
                  <a:pt x="569876" y="-63263"/>
                  <a:pt x="729712" y="58998"/>
                  <a:pt x="914471" y="0"/>
                </a:cubicBezTo>
                <a:cubicBezTo>
                  <a:pt x="1099230" y="-58998"/>
                  <a:pt x="1222034" y="29374"/>
                  <a:pt x="1418088" y="0"/>
                </a:cubicBezTo>
                <a:cubicBezTo>
                  <a:pt x="1614142" y="-29374"/>
                  <a:pt x="1754540" y="22892"/>
                  <a:pt x="1895198" y="0"/>
                </a:cubicBezTo>
                <a:cubicBezTo>
                  <a:pt x="2035856" y="-22892"/>
                  <a:pt x="2259206" y="37102"/>
                  <a:pt x="2451828" y="0"/>
                </a:cubicBezTo>
                <a:cubicBezTo>
                  <a:pt x="2644450" y="-37102"/>
                  <a:pt x="2861455" y="11405"/>
                  <a:pt x="2981951" y="0"/>
                </a:cubicBezTo>
                <a:cubicBezTo>
                  <a:pt x="3188070" y="-37638"/>
                  <a:pt x="3301827" y="158414"/>
                  <a:pt x="3313286" y="331335"/>
                </a:cubicBezTo>
                <a:cubicBezTo>
                  <a:pt x="3314526" y="506359"/>
                  <a:pt x="3277113" y="587238"/>
                  <a:pt x="3313286" y="773102"/>
                </a:cubicBezTo>
                <a:cubicBezTo>
                  <a:pt x="3349459" y="958966"/>
                  <a:pt x="3299356" y="1078117"/>
                  <a:pt x="3313286" y="1175110"/>
                </a:cubicBezTo>
                <a:cubicBezTo>
                  <a:pt x="3327216" y="1272103"/>
                  <a:pt x="3269023" y="1491106"/>
                  <a:pt x="3313286" y="1656636"/>
                </a:cubicBezTo>
                <a:cubicBezTo>
                  <a:pt x="3330894" y="1865839"/>
                  <a:pt x="3166552" y="2004641"/>
                  <a:pt x="2981951" y="1987971"/>
                </a:cubicBezTo>
                <a:cubicBezTo>
                  <a:pt x="2834567" y="2007305"/>
                  <a:pt x="2708314" y="1958103"/>
                  <a:pt x="2531346" y="1987971"/>
                </a:cubicBezTo>
                <a:cubicBezTo>
                  <a:pt x="2354379" y="2017839"/>
                  <a:pt x="2170781" y="1956667"/>
                  <a:pt x="1948211" y="1987971"/>
                </a:cubicBezTo>
                <a:cubicBezTo>
                  <a:pt x="1725642" y="2019275"/>
                  <a:pt x="1575524" y="1964334"/>
                  <a:pt x="1471100" y="1987971"/>
                </a:cubicBezTo>
                <a:cubicBezTo>
                  <a:pt x="1366676" y="2011608"/>
                  <a:pt x="1152797" y="1937693"/>
                  <a:pt x="940977" y="1987971"/>
                </a:cubicBezTo>
                <a:cubicBezTo>
                  <a:pt x="729157" y="2038249"/>
                  <a:pt x="521066" y="1966748"/>
                  <a:pt x="331335" y="1987971"/>
                </a:cubicBezTo>
                <a:cubicBezTo>
                  <a:pt x="137534" y="1955451"/>
                  <a:pt x="51394" y="1829186"/>
                  <a:pt x="0" y="1656636"/>
                </a:cubicBezTo>
                <a:cubicBezTo>
                  <a:pt x="-47450" y="1463569"/>
                  <a:pt x="44213" y="1387584"/>
                  <a:pt x="0" y="1254628"/>
                </a:cubicBezTo>
                <a:cubicBezTo>
                  <a:pt x="-44213" y="1121672"/>
                  <a:pt x="39635" y="935002"/>
                  <a:pt x="0" y="786355"/>
                </a:cubicBezTo>
                <a:cubicBezTo>
                  <a:pt x="-39635" y="637708"/>
                  <a:pt x="36846" y="454548"/>
                  <a:pt x="0" y="331335"/>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Implicit biases develop &amp; are maintained from our </a:t>
            </a:r>
            <a:r>
              <a:rPr lang="en-GB" sz="2400" b="1" i="1" kern="1200" dirty="0">
                <a:solidFill>
                  <a:schemeClr val="tx1"/>
                </a:solidFill>
              </a:rPr>
              <a:t>upbringing</a:t>
            </a:r>
            <a:r>
              <a:rPr lang="en-GB" sz="2400" kern="1200" dirty="0">
                <a:solidFill>
                  <a:schemeClr val="tx1"/>
                </a:solidFill>
              </a:rPr>
              <a:t>, our </a:t>
            </a:r>
            <a:r>
              <a:rPr lang="en-GB" sz="2400" b="1" i="1" kern="1200" dirty="0">
                <a:solidFill>
                  <a:schemeClr val="tx1"/>
                </a:solidFill>
              </a:rPr>
              <a:t>experiences</a:t>
            </a:r>
            <a:r>
              <a:rPr lang="en-GB" sz="2400" kern="1200" dirty="0">
                <a:solidFill>
                  <a:schemeClr val="tx1"/>
                </a:solidFill>
              </a:rPr>
              <a:t> &amp; from the </a:t>
            </a:r>
            <a:r>
              <a:rPr lang="en-GB" sz="2400" b="1" i="1" kern="1200" dirty="0">
                <a:solidFill>
                  <a:schemeClr val="tx1"/>
                </a:solidFill>
              </a:rPr>
              <a:t>media</a:t>
            </a:r>
            <a:r>
              <a:rPr lang="en-GB" sz="2400" kern="1200" dirty="0">
                <a:solidFill>
                  <a:schemeClr val="tx1"/>
                </a:solidFill>
              </a:rPr>
              <a:t> we absorb</a:t>
            </a:r>
          </a:p>
        </p:txBody>
      </p:sp>
      <p:sp>
        <p:nvSpPr>
          <p:cNvPr id="10" name="Rectangle: Rounded Corners 9">
            <a:extLst>
              <a:ext uri="{FF2B5EF4-FFF2-40B4-BE49-F238E27FC236}">
                <a16:creationId xmlns:a16="http://schemas.microsoft.com/office/drawing/2014/main" id="{42E11F07-7864-DB7C-F090-BA9EE7F63E3F}"/>
              </a:ext>
            </a:extLst>
          </p:cNvPr>
          <p:cNvSpPr/>
          <p:nvPr/>
        </p:nvSpPr>
        <p:spPr>
          <a:xfrm>
            <a:off x="4583477" y="1408852"/>
            <a:ext cx="3313286" cy="1987971"/>
          </a:xfrm>
          <a:custGeom>
            <a:avLst/>
            <a:gdLst>
              <a:gd name="connsiteX0" fmla="*/ 0 w 3313286"/>
              <a:gd name="connsiteY0" fmla="*/ 331335 h 1987971"/>
              <a:gd name="connsiteX1" fmla="*/ 331335 w 3313286"/>
              <a:gd name="connsiteY1" fmla="*/ 0 h 1987971"/>
              <a:gd name="connsiteX2" fmla="*/ 808446 w 3313286"/>
              <a:gd name="connsiteY2" fmla="*/ 0 h 1987971"/>
              <a:gd name="connsiteX3" fmla="*/ 1365075 w 3313286"/>
              <a:gd name="connsiteY3" fmla="*/ 0 h 1987971"/>
              <a:gd name="connsiteX4" fmla="*/ 1921705 w 3313286"/>
              <a:gd name="connsiteY4" fmla="*/ 0 h 1987971"/>
              <a:gd name="connsiteX5" fmla="*/ 2504840 w 3313286"/>
              <a:gd name="connsiteY5" fmla="*/ 0 h 1987971"/>
              <a:gd name="connsiteX6" fmla="*/ 2981951 w 3313286"/>
              <a:gd name="connsiteY6" fmla="*/ 0 h 1987971"/>
              <a:gd name="connsiteX7" fmla="*/ 3313286 w 3313286"/>
              <a:gd name="connsiteY7" fmla="*/ 331335 h 1987971"/>
              <a:gd name="connsiteX8" fmla="*/ 3313286 w 3313286"/>
              <a:gd name="connsiteY8" fmla="*/ 773102 h 1987971"/>
              <a:gd name="connsiteX9" fmla="*/ 3313286 w 3313286"/>
              <a:gd name="connsiteY9" fmla="*/ 1175110 h 1987971"/>
              <a:gd name="connsiteX10" fmla="*/ 3313286 w 3313286"/>
              <a:gd name="connsiteY10" fmla="*/ 1656636 h 1987971"/>
              <a:gd name="connsiteX11" fmla="*/ 2981951 w 3313286"/>
              <a:gd name="connsiteY11" fmla="*/ 1987971 h 1987971"/>
              <a:gd name="connsiteX12" fmla="*/ 2531346 w 3313286"/>
              <a:gd name="connsiteY12" fmla="*/ 1987971 h 1987971"/>
              <a:gd name="connsiteX13" fmla="*/ 2027729 w 3313286"/>
              <a:gd name="connsiteY13" fmla="*/ 1987971 h 1987971"/>
              <a:gd name="connsiteX14" fmla="*/ 1497606 w 3313286"/>
              <a:gd name="connsiteY14" fmla="*/ 1987971 h 1987971"/>
              <a:gd name="connsiteX15" fmla="*/ 967483 w 3313286"/>
              <a:gd name="connsiteY15" fmla="*/ 1987971 h 1987971"/>
              <a:gd name="connsiteX16" fmla="*/ 331335 w 3313286"/>
              <a:gd name="connsiteY16" fmla="*/ 1987971 h 1987971"/>
              <a:gd name="connsiteX17" fmla="*/ 0 w 3313286"/>
              <a:gd name="connsiteY17" fmla="*/ 1656636 h 1987971"/>
              <a:gd name="connsiteX18" fmla="*/ 0 w 3313286"/>
              <a:gd name="connsiteY18" fmla="*/ 1228122 h 1987971"/>
              <a:gd name="connsiteX19" fmla="*/ 0 w 3313286"/>
              <a:gd name="connsiteY19" fmla="*/ 812861 h 1987971"/>
              <a:gd name="connsiteX20" fmla="*/ 0 w 3313286"/>
              <a:gd name="connsiteY20" fmla="*/ 331335 h 198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13286" h="1987971" fill="none" extrusionOk="0">
                <a:moveTo>
                  <a:pt x="0" y="331335"/>
                </a:moveTo>
                <a:cubicBezTo>
                  <a:pt x="-5374" y="155881"/>
                  <a:pt x="141211" y="-13532"/>
                  <a:pt x="331335" y="0"/>
                </a:cubicBezTo>
                <a:cubicBezTo>
                  <a:pt x="509998" y="-17156"/>
                  <a:pt x="599909" y="38921"/>
                  <a:pt x="808446" y="0"/>
                </a:cubicBezTo>
                <a:cubicBezTo>
                  <a:pt x="1016983" y="-38921"/>
                  <a:pt x="1216258" y="26199"/>
                  <a:pt x="1365075" y="0"/>
                </a:cubicBezTo>
                <a:cubicBezTo>
                  <a:pt x="1513892" y="-26199"/>
                  <a:pt x="1684219" y="40570"/>
                  <a:pt x="1921705" y="0"/>
                </a:cubicBezTo>
                <a:cubicBezTo>
                  <a:pt x="2159191" y="-40570"/>
                  <a:pt x="2323431" y="40394"/>
                  <a:pt x="2504840" y="0"/>
                </a:cubicBezTo>
                <a:cubicBezTo>
                  <a:pt x="2686250" y="-40394"/>
                  <a:pt x="2827753" y="1858"/>
                  <a:pt x="2981951" y="0"/>
                </a:cubicBezTo>
                <a:cubicBezTo>
                  <a:pt x="3144446" y="-29844"/>
                  <a:pt x="3366374" y="154416"/>
                  <a:pt x="3313286" y="331335"/>
                </a:cubicBezTo>
                <a:cubicBezTo>
                  <a:pt x="3349536" y="525579"/>
                  <a:pt x="3284527" y="561419"/>
                  <a:pt x="3313286" y="773102"/>
                </a:cubicBezTo>
                <a:cubicBezTo>
                  <a:pt x="3342045" y="984785"/>
                  <a:pt x="3295478" y="1005666"/>
                  <a:pt x="3313286" y="1175110"/>
                </a:cubicBezTo>
                <a:cubicBezTo>
                  <a:pt x="3331094" y="1344554"/>
                  <a:pt x="3305007" y="1547154"/>
                  <a:pt x="3313286" y="1656636"/>
                </a:cubicBezTo>
                <a:cubicBezTo>
                  <a:pt x="3278574" y="1861452"/>
                  <a:pt x="3152249" y="1942514"/>
                  <a:pt x="2981951" y="1987971"/>
                </a:cubicBezTo>
                <a:cubicBezTo>
                  <a:pt x="2814620" y="2015084"/>
                  <a:pt x="2666303" y="1987203"/>
                  <a:pt x="2531346" y="1987971"/>
                </a:cubicBezTo>
                <a:cubicBezTo>
                  <a:pt x="2396390" y="1988739"/>
                  <a:pt x="2270001" y="1987267"/>
                  <a:pt x="2027729" y="1987971"/>
                </a:cubicBezTo>
                <a:cubicBezTo>
                  <a:pt x="1785457" y="1988675"/>
                  <a:pt x="1720085" y="1931312"/>
                  <a:pt x="1497606" y="1987971"/>
                </a:cubicBezTo>
                <a:cubicBezTo>
                  <a:pt x="1275127" y="2044630"/>
                  <a:pt x="1128147" y="1959689"/>
                  <a:pt x="967483" y="1987971"/>
                </a:cubicBezTo>
                <a:cubicBezTo>
                  <a:pt x="806819" y="2016253"/>
                  <a:pt x="545981" y="1946573"/>
                  <a:pt x="331335" y="1987971"/>
                </a:cubicBezTo>
                <a:cubicBezTo>
                  <a:pt x="168838" y="1990468"/>
                  <a:pt x="-35986" y="1860422"/>
                  <a:pt x="0" y="1656636"/>
                </a:cubicBezTo>
                <a:cubicBezTo>
                  <a:pt x="-979" y="1448109"/>
                  <a:pt x="31729" y="1359037"/>
                  <a:pt x="0" y="1228122"/>
                </a:cubicBezTo>
                <a:cubicBezTo>
                  <a:pt x="-31729" y="1097207"/>
                  <a:pt x="40228" y="947033"/>
                  <a:pt x="0" y="812861"/>
                </a:cubicBezTo>
                <a:cubicBezTo>
                  <a:pt x="-40228" y="678689"/>
                  <a:pt x="48483" y="484094"/>
                  <a:pt x="0" y="331335"/>
                </a:cubicBezTo>
                <a:close/>
              </a:path>
              <a:path w="3313286" h="1987971" stroke="0" extrusionOk="0">
                <a:moveTo>
                  <a:pt x="0" y="331335"/>
                </a:moveTo>
                <a:cubicBezTo>
                  <a:pt x="33129" y="119521"/>
                  <a:pt x="129571" y="-22246"/>
                  <a:pt x="331335" y="0"/>
                </a:cubicBezTo>
                <a:cubicBezTo>
                  <a:pt x="489144" y="-53137"/>
                  <a:pt x="629740" y="34288"/>
                  <a:pt x="834952" y="0"/>
                </a:cubicBezTo>
                <a:cubicBezTo>
                  <a:pt x="1040164" y="-34288"/>
                  <a:pt x="1151297" y="35291"/>
                  <a:pt x="1285557" y="0"/>
                </a:cubicBezTo>
                <a:cubicBezTo>
                  <a:pt x="1419818" y="-35291"/>
                  <a:pt x="1681942" y="53325"/>
                  <a:pt x="1789174" y="0"/>
                </a:cubicBezTo>
                <a:cubicBezTo>
                  <a:pt x="1896406" y="-53325"/>
                  <a:pt x="2173221" y="19624"/>
                  <a:pt x="2319297" y="0"/>
                </a:cubicBezTo>
                <a:cubicBezTo>
                  <a:pt x="2465373" y="-19624"/>
                  <a:pt x="2710196" y="49791"/>
                  <a:pt x="2981951" y="0"/>
                </a:cubicBezTo>
                <a:cubicBezTo>
                  <a:pt x="3161207" y="5680"/>
                  <a:pt x="3302324" y="135110"/>
                  <a:pt x="3313286" y="331335"/>
                </a:cubicBezTo>
                <a:cubicBezTo>
                  <a:pt x="3341248" y="449005"/>
                  <a:pt x="3291560" y="547638"/>
                  <a:pt x="3313286" y="746596"/>
                </a:cubicBezTo>
                <a:cubicBezTo>
                  <a:pt x="3335012" y="945554"/>
                  <a:pt x="3295348" y="971335"/>
                  <a:pt x="3313286" y="1148604"/>
                </a:cubicBezTo>
                <a:cubicBezTo>
                  <a:pt x="3331224" y="1325873"/>
                  <a:pt x="3263703" y="1417912"/>
                  <a:pt x="3313286" y="1656636"/>
                </a:cubicBezTo>
                <a:cubicBezTo>
                  <a:pt x="3269511" y="1836324"/>
                  <a:pt x="3192290" y="1942524"/>
                  <a:pt x="2981951" y="1987971"/>
                </a:cubicBezTo>
                <a:cubicBezTo>
                  <a:pt x="2770367" y="2040077"/>
                  <a:pt x="2665723" y="1971090"/>
                  <a:pt x="2451828" y="1987971"/>
                </a:cubicBezTo>
                <a:cubicBezTo>
                  <a:pt x="2237933" y="2004852"/>
                  <a:pt x="2160227" y="1948982"/>
                  <a:pt x="1921705" y="1987971"/>
                </a:cubicBezTo>
                <a:cubicBezTo>
                  <a:pt x="1683183" y="2026960"/>
                  <a:pt x="1616308" y="1960372"/>
                  <a:pt x="1418088" y="1987971"/>
                </a:cubicBezTo>
                <a:cubicBezTo>
                  <a:pt x="1219868" y="2015570"/>
                  <a:pt x="1071577" y="1935682"/>
                  <a:pt x="861458" y="1987971"/>
                </a:cubicBezTo>
                <a:cubicBezTo>
                  <a:pt x="651339" y="2040260"/>
                  <a:pt x="469263" y="1959833"/>
                  <a:pt x="331335" y="1987971"/>
                </a:cubicBezTo>
                <a:cubicBezTo>
                  <a:pt x="164224" y="1979029"/>
                  <a:pt x="825" y="1844154"/>
                  <a:pt x="0" y="1656636"/>
                </a:cubicBezTo>
                <a:cubicBezTo>
                  <a:pt x="-18246" y="1466755"/>
                  <a:pt x="15705" y="1360327"/>
                  <a:pt x="0" y="1254628"/>
                </a:cubicBezTo>
                <a:cubicBezTo>
                  <a:pt x="-15705" y="1148929"/>
                  <a:pt x="26872" y="1019849"/>
                  <a:pt x="0" y="786355"/>
                </a:cubicBezTo>
                <a:cubicBezTo>
                  <a:pt x="-26872" y="552861"/>
                  <a:pt x="40725" y="509810"/>
                  <a:pt x="0" y="331335"/>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2512980468">
                  <a:prstGeom prst="roundRect">
                    <a:avLst/>
                  </a:pr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biased is a part of who we are: </a:t>
            </a:r>
            <a:r>
              <a:rPr lang="en-GB" sz="2400" b="1" i="1" kern="1200" dirty="0">
                <a:solidFill>
                  <a:schemeClr val="tx1"/>
                </a:solidFill>
              </a:rPr>
              <a:t>we are ALL biased</a:t>
            </a:r>
            <a:r>
              <a:rPr lang="en-GB" sz="2400" kern="1200" dirty="0">
                <a:solidFill>
                  <a:schemeClr val="tx1"/>
                </a:solidFill>
              </a:rPr>
              <a:t> &amp; have a </a:t>
            </a:r>
            <a:r>
              <a:rPr lang="en-GB" sz="2400" b="1" i="1" kern="1200" dirty="0">
                <a:solidFill>
                  <a:schemeClr val="tx1"/>
                </a:solidFill>
              </a:rPr>
              <a:t>bias blind spot</a:t>
            </a:r>
          </a:p>
        </p:txBody>
      </p:sp>
      <p:grpSp>
        <p:nvGrpSpPr>
          <p:cNvPr id="4" name="Group 3">
            <a:extLst>
              <a:ext uri="{FF2B5EF4-FFF2-40B4-BE49-F238E27FC236}">
                <a16:creationId xmlns:a16="http://schemas.microsoft.com/office/drawing/2014/main" id="{24477168-28A6-132E-9D45-17015187FD76}"/>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C47FA84E-320B-5F0E-A6E9-6472001B121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5" name="Rectangle 14">
              <a:extLst>
                <a:ext uri="{FF2B5EF4-FFF2-40B4-BE49-F238E27FC236}">
                  <a16:creationId xmlns:a16="http://schemas.microsoft.com/office/drawing/2014/main" id="{73900C5C-5163-5A01-5411-7ACE9FBA704C}"/>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A7E4BB57-C55B-12C0-C8C7-CB87663A9A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7" name="Rectangle 16">
              <a:extLst>
                <a:ext uri="{FF2B5EF4-FFF2-40B4-BE49-F238E27FC236}">
                  <a16:creationId xmlns:a16="http://schemas.microsoft.com/office/drawing/2014/main" id="{C3A3A9B0-BB6D-90BD-D88E-8E4E75C8D96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Text, letter&#10;&#10;Description automatically generated">
              <a:extLst>
                <a:ext uri="{FF2B5EF4-FFF2-40B4-BE49-F238E27FC236}">
                  <a16:creationId xmlns:a16="http://schemas.microsoft.com/office/drawing/2014/main" id="{FFF3B782-6FDA-F125-CB13-BC08B7BDD6A5}"/>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9" name="Picture 18" descr="A picture containing text, metalware, gear&#10;&#10;Description automatically generated">
              <a:extLst>
                <a:ext uri="{FF2B5EF4-FFF2-40B4-BE49-F238E27FC236}">
                  <a16:creationId xmlns:a16="http://schemas.microsoft.com/office/drawing/2014/main" id="{E4362BCF-9D75-F7FD-FC12-7D6914E2A00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92606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346760" y="199429"/>
            <a:ext cx="5949575"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Personal Identification Biases</a:t>
            </a:r>
          </a:p>
        </p:txBody>
      </p:sp>
      <p:pic>
        <p:nvPicPr>
          <p:cNvPr id="3" name="Picture 2" descr="A group of colorful gummy bears&#10;&#10;Description automatically generated with low confidence">
            <a:extLst>
              <a:ext uri="{FF2B5EF4-FFF2-40B4-BE49-F238E27FC236}">
                <a16:creationId xmlns:a16="http://schemas.microsoft.com/office/drawing/2014/main" id="{6D1026D3-BFCE-49F2-BA7D-037A904387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572" y="3792596"/>
            <a:ext cx="5020376" cy="1810003"/>
          </a:xfrm>
          <a:prstGeom prst="rect">
            <a:avLst/>
          </a:prstGeom>
        </p:spPr>
      </p:pic>
      <p:pic>
        <p:nvPicPr>
          <p:cNvPr id="16" name="Picture 15" descr="A group of small figurines&#10;&#10;Description automatically generated with low confidence">
            <a:extLst>
              <a:ext uri="{FF2B5EF4-FFF2-40B4-BE49-F238E27FC236}">
                <a16:creationId xmlns:a16="http://schemas.microsoft.com/office/drawing/2014/main" id="{332F8B34-8567-48A9-8B8B-A54F31643B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79985" y="3138277"/>
            <a:ext cx="2903345" cy="2541047"/>
          </a:xfrm>
          <a:prstGeom prst="rect">
            <a:avLst/>
          </a:prstGeom>
        </p:spPr>
      </p:pic>
      <p:pic>
        <p:nvPicPr>
          <p:cNvPr id="18" name="Picture 17" descr="Diagram, venn diagram&#10;&#10;Description automatically generated">
            <a:extLst>
              <a:ext uri="{FF2B5EF4-FFF2-40B4-BE49-F238E27FC236}">
                <a16:creationId xmlns:a16="http://schemas.microsoft.com/office/drawing/2014/main" id="{3B4124BF-70AE-4E16-B950-CC42D70F4E58}"/>
              </a:ext>
            </a:extLst>
          </p:cNvPr>
          <p:cNvPicPr>
            <a:picLocks noChangeAspect="1"/>
          </p:cNvPicPr>
          <p:nvPr/>
        </p:nvPicPr>
        <p:blipFill rotWithShape="1">
          <a:blip r:embed="rId5">
            <a:extLst>
              <a:ext uri="{28A0092B-C50C-407E-A947-70E740481C1C}">
                <a14:useLocalDpi xmlns:a14="http://schemas.microsoft.com/office/drawing/2010/main" val="0"/>
              </a:ext>
            </a:extLst>
          </a:blip>
          <a:srcRect l="10854" t="5451" r="13077" b="5462"/>
          <a:stretch/>
        </p:blipFill>
        <p:spPr>
          <a:xfrm>
            <a:off x="4216595" y="1007540"/>
            <a:ext cx="2983251" cy="2119881"/>
          </a:xfrm>
          <a:prstGeom prst="rect">
            <a:avLst/>
          </a:prstGeom>
        </p:spPr>
      </p:pic>
      <p:pic>
        <p:nvPicPr>
          <p:cNvPr id="20" name="Picture 19" descr="Shape, circle&#10;&#10;Description automatically generated">
            <a:extLst>
              <a:ext uri="{FF2B5EF4-FFF2-40B4-BE49-F238E27FC236}">
                <a16:creationId xmlns:a16="http://schemas.microsoft.com/office/drawing/2014/main" id="{6354D100-0E5A-4610-9532-3ECA515EC06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8670" y="1199436"/>
            <a:ext cx="2738090" cy="2119881"/>
          </a:xfrm>
          <a:prstGeom prst="rect">
            <a:avLst/>
          </a:prstGeom>
        </p:spPr>
      </p:pic>
      <p:pic>
        <p:nvPicPr>
          <p:cNvPr id="22" name="Picture 21" descr="A picture containing clipart&#10;&#10;Description automatically generated">
            <a:extLst>
              <a:ext uri="{FF2B5EF4-FFF2-40B4-BE49-F238E27FC236}">
                <a16:creationId xmlns:a16="http://schemas.microsoft.com/office/drawing/2014/main" id="{200777B7-B4F7-4E03-AED1-F142CF6A9DA5}"/>
              </a:ext>
            </a:extLst>
          </p:cNvPr>
          <p:cNvPicPr>
            <a:picLocks noChangeAspect="1"/>
          </p:cNvPicPr>
          <p:nvPr/>
        </p:nvPicPr>
        <p:blipFill rotWithShape="1">
          <a:blip r:embed="rId7">
            <a:extLst>
              <a:ext uri="{28A0092B-C50C-407E-A947-70E740481C1C}">
                <a14:useLocalDpi xmlns:a14="http://schemas.microsoft.com/office/drawing/2010/main" val="0"/>
              </a:ext>
            </a:extLst>
          </a:blip>
          <a:srcRect l="52439" r="2561"/>
          <a:stretch/>
        </p:blipFill>
        <p:spPr>
          <a:xfrm>
            <a:off x="6820271" y="3009448"/>
            <a:ext cx="1417028" cy="2361712"/>
          </a:xfrm>
          <a:prstGeom prst="rect">
            <a:avLst/>
          </a:prstGeom>
        </p:spPr>
      </p:pic>
      <p:pic>
        <p:nvPicPr>
          <p:cNvPr id="24" name="Picture 23" descr="A picture containing person&#10;&#10;Description automatically generated">
            <a:extLst>
              <a:ext uri="{FF2B5EF4-FFF2-40B4-BE49-F238E27FC236}">
                <a16:creationId xmlns:a16="http://schemas.microsoft.com/office/drawing/2014/main" id="{917C0001-07CF-4A9A-8BE3-2649671AB1C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019329" y="1090721"/>
            <a:ext cx="2983252" cy="1677014"/>
          </a:xfrm>
          <a:prstGeom prst="rect">
            <a:avLst/>
          </a:prstGeom>
        </p:spPr>
      </p:pic>
      <p:sp>
        <p:nvSpPr>
          <p:cNvPr id="25" name="TextBox 24">
            <a:extLst>
              <a:ext uri="{FF2B5EF4-FFF2-40B4-BE49-F238E27FC236}">
                <a16:creationId xmlns:a16="http://schemas.microsoft.com/office/drawing/2014/main" id="{58DF987D-EF24-4CF7-9237-636AABE771C2}"/>
              </a:ext>
            </a:extLst>
          </p:cNvPr>
          <p:cNvSpPr txBox="1"/>
          <p:nvPr/>
        </p:nvSpPr>
        <p:spPr>
          <a:xfrm>
            <a:off x="2633402" y="5508258"/>
            <a:ext cx="976549" cy="400110"/>
          </a:xfrm>
          <a:prstGeom prst="rect">
            <a:avLst/>
          </a:prstGeom>
          <a:noFill/>
        </p:spPr>
        <p:txBody>
          <a:bodyPr wrap="none" rtlCol="0">
            <a:spAutoFit/>
          </a:bodyPr>
          <a:lstStyle/>
          <a:p>
            <a:r>
              <a:rPr lang="en-GB" sz="2000" b="1" dirty="0"/>
              <a:t>Affinity</a:t>
            </a:r>
          </a:p>
        </p:txBody>
      </p:sp>
      <p:sp>
        <p:nvSpPr>
          <p:cNvPr id="26" name="TextBox 25">
            <a:extLst>
              <a:ext uri="{FF2B5EF4-FFF2-40B4-BE49-F238E27FC236}">
                <a16:creationId xmlns:a16="http://schemas.microsoft.com/office/drawing/2014/main" id="{B5C05E5E-8DB6-4BD0-9BFA-5FFDDAD41F38}"/>
              </a:ext>
            </a:extLst>
          </p:cNvPr>
          <p:cNvSpPr txBox="1"/>
          <p:nvPr/>
        </p:nvSpPr>
        <p:spPr>
          <a:xfrm>
            <a:off x="9029700" y="2748775"/>
            <a:ext cx="1334853" cy="400110"/>
          </a:xfrm>
          <a:prstGeom prst="rect">
            <a:avLst/>
          </a:prstGeom>
          <a:noFill/>
        </p:spPr>
        <p:txBody>
          <a:bodyPr wrap="none" rtlCol="0">
            <a:spAutoFit/>
          </a:bodyPr>
          <a:lstStyle/>
          <a:p>
            <a:r>
              <a:rPr lang="en-GB" sz="2000" b="1" dirty="0"/>
              <a:t>Perception</a:t>
            </a:r>
          </a:p>
        </p:txBody>
      </p:sp>
      <p:sp>
        <p:nvSpPr>
          <p:cNvPr id="27" name="TextBox 26">
            <a:extLst>
              <a:ext uri="{FF2B5EF4-FFF2-40B4-BE49-F238E27FC236}">
                <a16:creationId xmlns:a16="http://schemas.microsoft.com/office/drawing/2014/main" id="{8715FD8F-DA8E-4E47-91CB-E7C7A23EFB21}"/>
              </a:ext>
            </a:extLst>
          </p:cNvPr>
          <p:cNvSpPr txBox="1"/>
          <p:nvPr/>
        </p:nvSpPr>
        <p:spPr>
          <a:xfrm>
            <a:off x="5096408" y="3170178"/>
            <a:ext cx="1589987" cy="400110"/>
          </a:xfrm>
          <a:prstGeom prst="rect">
            <a:avLst/>
          </a:prstGeom>
          <a:noFill/>
        </p:spPr>
        <p:txBody>
          <a:bodyPr wrap="none" rtlCol="0">
            <a:spAutoFit/>
          </a:bodyPr>
          <a:lstStyle/>
          <a:p>
            <a:r>
              <a:rPr lang="en-GB" sz="2000" b="1" dirty="0"/>
              <a:t>Confirmation</a:t>
            </a:r>
          </a:p>
        </p:txBody>
      </p:sp>
      <p:sp>
        <p:nvSpPr>
          <p:cNvPr id="28" name="TextBox 27">
            <a:extLst>
              <a:ext uri="{FF2B5EF4-FFF2-40B4-BE49-F238E27FC236}">
                <a16:creationId xmlns:a16="http://schemas.microsoft.com/office/drawing/2014/main" id="{5715F967-9864-4C93-9B6D-259E288C1396}"/>
              </a:ext>
            </a:extLst>
          </p:cNvPr>
          <p:cNvSpPr txBox="1"/>
          <p:nvPr/>
        </p:nvSpPr>
        <p:spPr>
          <a:xfrm>
            <a:off x="1542088" y="3334523"/>
            <a:ext cx="974947" cy="400110"/>
          </a:xfrm>
          <a:prstGeom prst="rect">
            <a:avLst/>
          </a:prstGeom>
          <a:noFill/>
        </p:spPr>
        <p:txBody>
          <a:bodyPr wrap="none" rtlCol="0">
            <a:spAutoFit/>
          </a:bodyPr>
          <a:lstStyle/>
          <a:p>
            <a:r>
              <a:rPr lang="en-GB" sz="2000" b="1" dirty="0"/>
              <a:t>Gender</a:t>
            </a:r>
          </a:p>
        </p:txBody>
      </p:sp>
      <p:sp>
        <p:nvSpPr>
          <p:cNvPr id="29" name="TextBox 28">
            <a:extLst>
              <a:ext uri="{FF2B5EF4-FFF2-40B4-BE49-F238E27FC236}">
                <a16:creationId xmlns:a16="http://schemas.microsoft.com/office/drawing/2014/main" id="{1193159D-0DBF-4DB0-B8B5-35A29D0EB546}"/>
              </a:ext>
            </a:extLst>
          </p:cNvPr>
          <p:cNvSpPr txBox="1"/>
          <p:nvPr/>
        </p:nvSpPr>
        <p:spPr>
          <a:xfrm>
            <a:off x="7072187" y="5433928"/>
            <a:ext cx="673582" cy="400110"/>
          </a:xfrm>
          <a:prstGeom prst="rect">
            <a:avLst/>
          </a:prstGeom>
          <a:noFill/>
        </p:spPr>
        <p:txBody>
          <a:bodyPr wrap="none" rtlCol="0">
            <a:spAutoFit/>
          </a:bodyPr>
          <a:lstStyle/>
          <a:p>
            <a:r>
              <a:rPr lang="en-GB" sz="2000" b="1" dirty="0"/>
              <a:t>Halo</a:t>
            </a:r>
          </a:p>
        </p:txBody>
      </p:sp>
      <p:sp>
        <p:nvSpPr>
          <p:cNvPr id="30" name="TextBox 29">
            <a:extLst>
              <a:ext uri="{FF2B5EF4-FFF2-40B4-BE49-F238E27FC236}">
                <a16:creationId xmlns:a16="http://schemas.microsoft.com/office/drawing/2014/main" id="{1AAABA4B-8AD4-43E1-85DE-0789F8D4A364}"/>
              </a:ext>
            </a:extLst>
          </p:cNvPr>
          <p:cNvSpPr txBox="1"/>
          <p:nvPr/>
        </p:nvSpPr>
        <p:spPr>
          <a:xfrm>
            <a:off x="9912786" y="5462285"/>
            <a:ext cx="933269" cy="400110"/>
          </a:xfrm>
          <a:prstGeom prst="rect">
            <a:avLst/>
          </a:prstGeom>
          <a:noFill/>
        </p:spPr>
        <p:txBody>
          <a:bodyPr wrap="none" rtlCol="0">
            <a:spAutoFit/>
          </a:bodyPr>
          <a:lstStyle/>
          <a:p>
            <a:r>
              <a:rPr lang="en-GB" sz="2000" b="1" dirty="0"/>
              <a:t>Beauty</a:t>
            </a:r>
          </a:p>
        </p:txBody>
      </p:sp>
      <p:grpSp>
        <p:nvGrpSpPr>
          <p:cNvPr id="2" name="Group 1">
            <a:extLst>
              <a:ext uri="{FF2B5EF4-FFF2-40B4-BE49-F238E27FC236}">
                <a16:creationId xmlns:a16="http://schemas.microsoft.com/office/drawing/2014/main" id="{62C5FEE6-80FB-F8EE-0317-C3E0ADB77612}"/>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CAF5EE3A-0D97-2A97-7985-67EDFC5C9727}"/>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3A4D3A3E-631B-DB7F-9F31-F88D348114B6}"/>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B6D0B0C-5436-C168-B034-5A1CE7AF28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CDC3102-FD4F-22D4-D43D-D7FC3B0AEA0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D8477F2E-6927-5A5E-AD74-8ED6A7B2D73D}"/>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9" name="Picture 18" descr="A picture containing text, metalware, gear&#10;&#10;Description automatically generated">
              <a:extLst>
                <a:ext uri="{FF2B5EF4-FFF2-40B4-BE49-F238E27FC236}">
                  <a16:creationId xmlns:a16="http://schemas.microsoft.com/office/drawing/2014/main" id="{F463462B-DFC0-32E3-BE21-111B85DFBF9A}"/>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83432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P spid="29" grpId="0"/>
      <p:bldP spid="3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1721243-126A-4ABF-BF3F-825A423D8BD6}"/>
              </a:ext>
            </a:extLst>
          </p:cNvPr>
          <p:cNvSpPr txBox="1"/>
          <p:nvPr/>
        </p:nvSpPr>
        <p:spPr>
          <a:xfrm>
            <a:off x="3329604" y="245415"/>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Micro-Aggression</a:t>
            </a:r>
          </a:p>
        </p:txBody>
      </p:sp>
      <p:pic>
        <p:nvPicPr>
          <p:cNvPr id="15" name="Picture 14" descr="A person holding a sign&#10;&#10;Description automatically generated">
            <a:extLst>
              <a:ext uri="{FF2B5EF4-FFF2-40B4-BE49-F238E27FC236}">
                <a16:creationId xmlns:a16="http://schemas.microsoft.com/office/drawing/2014/main" id="{FE1EFA9D-26E7-4C5D-8828-A25CEFDBD1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2222" y="1119079"/>
            <a:ext cx="3095625" cy="4648200"/>
          </a:xfrm>
          <a:prstGeom prst="rect">
            <a:avLst/>
          </a:prstGeom>
        </p:spPr>
      </p:pic>
      <p:pic>
        <p:nvPicPr>
          <p:cNvPr id="17" name="Picture 16" descr="A person holding a sign&#10;&#10;Description automatically generated">
            <a:extLst>
              <a:ext uri="{FF2B5EF4-FFF2-40B4-BE49-F238E27FC236}">
                <a16:creationId xmlns:a16="http://schemas.microsoft.com/office/drawing/2014/main" id="{38423E9B-F7AD-4445-9AD9-45D727B156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81792" y="1119079"/>
            <a:ext cx="3095625" cy="4648200"/>
          </a:xfrm>
          <a:prstGeom prst="rect">
            <a:avLst/>
          </a:prstGeom>
        </p:spPr>
      </p:pic>
      <p:pic>
        <p:nvPicPr>
          <p:cNvPr id="19" name="Picture 18" descr="A person holding a sign&#10;&#10;Description automatically generated">
            <a:extLst>
              <a:ext uri="{FF2B5EF4-FFF2-40B4-BE49-F238E27FC236}">
                <a16:creationId xmlns:a16="http://schemas.microsoft.com/office/drawing/2014/main" id="{C4D95631-0D6F-4D7A-BBDA-B21F774254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9460" y="1119079"/>
            <a:ext cx="3095625" cy="4648200"/>
          </a:xfrm>
          <a:prstGeom prst="rect">
            <a:avLst/>
          </a:prstGeom>
        </p:spPr>
      </p:pic>
      <p:grpSp>
        <p:nvGrpSpPr>
          <p:cNvPr id="10" name="Group 9">
            <a:extLst>
              <a:ext uri="{FF2B5EF4-FFF2-40B4-BE49-F238E27FC236}">
                <a16:creationId xmlns:a16="http://schemas.microsoft.com/office/drawing/2014/main" id="{C0BF70AD-2957-EE33-FE5B-FF429AE9684E}"/>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5C6320FA-B5E8-1E7B-D95F-F1E29708F3BE}"/>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C95A2650-5158-B7DB-FF70-9F8A84601998}"/>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040BD766-5709-9CDD-73AC-1643ADCDB88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388D6C89-D089-F0AC-28C2-35230176ED8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29AF0D9E-AFD0-6CC7-A275-EFB2BF330CE4}"/>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20BB6D4A-1F49-79A7-40AC-0094B8C65B0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96355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ext, whiteboard&#10;&#10;Description automatically generated">
            <a:extLst>
              <a:ext uri="{FF2B5EF4-FFF2-40B4-BE49-F238E27FC236}">
                <a16:creationId xmlns:a16="http://schemas.microsoft.com/office/drawing/2014/main" id="{366B8DEF-5A62-489E-B7EB-3E076C7514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77865" y="1081712"/>
            <a:ext cx="3095625" cy="4648200"/>
          </a:xfrm>
          <a:prstGeom prst="rect">
            <a:avLst/>
          </a:prstGeom>
        </p:spPr>
      </p:pic>
      <p:pic>
        <p:nvPicPr>
          <p:cNvPr id="11" name="Picture 10" descr="Text, whiteboard&#10;&#10;Description automatically generated">
            <a:extLst>
              <a:ext uri="{FF2B5EF4-FFF2-40B4-BE49-F238E27FC236}">
                <a16:creationId xmlns:a16="http://schemas.microsoft.com/office/drawing/2014/main" id="{AF67F9C0-6B2D-42D3-85CC-B8E879DA8D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1801" y="1081712"/>
            <a:ext cx="3095625" cy="4648200"/>
          </a:xfrm>
          <a:prstGeom prst="rect">
            <a:avLst/>
          </a:prstGeom>
        </p:spPr>
      </p:pic>
      <p:pic>
        <p:nvPicPr>
          <p:cNvPr id="12" name="Picture 11" descr="Text, whiteboard&#10;&#10;Description automatically generated">
            <a:extLst>
              <a:ext uri="{FF2B5EF4-FFF2-40B4-BE49-F238E27FC236}">
                <a16:creationId xmlns:a16="http://schemas.microsoft.com/office/drawing/2014/main" id="{693A5156-5386-4B4D-9CF6-B38AECA872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20943" y="3478823"/>
            <a:ext cx="2575862" cy="2353942"/>
          </a:xfrm>
          <a:prstGeom prst="rect">
            <a:avLst/>
          </a:prstGeom>
        </p:spPr>
      </p:pic>
      <p:pic>
        <p:nvPicPr>
          <p:cNvPr id="13" name="Picture 12" descr="A person holding a sign&#10;&#10;Description automatically generated">
            <a:extLst>
              <a:ext uri="{FF2B5EF4-FFF2-40B4-BE49-F238E27FC236}">
                <a16:creationId xmlns:a16="http://schemas.microsoft.com/office/drawing/2014/main" id="{EFB78AE6-D89B-4D32-96D7-F2D11CD3A15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63731" y="1040148"/>
            <a:ext cx="2353942" cy="2353942"/>
          </a:xfrm>
          <a:prstGeom prst="rect">
            <a:avLst/>
          </a:prstGeom>
        </p:spPr>
      </p:pic>
      <p:sp>
        <p:nvSpPr>
          <p:cNvPr id="14" name="TextBox 13">
            <a:extLst>
              <a:ext uri="{FF2B5EF4-FFF2-40B4-BE49-F238E27FC236}">
                <a16:creationId xmlns:a16="http://schemas.microsoft.com/office/drawing/2014/main" id="{BD3CB237-9367-4330-ADCF-F6C8124E1FF5}"/>
              </a:ext>
            </a:extLst>
          </p:cNvPr>
          <p:cNvSpPr txBox="1"/>
          <p:nvPr/>
        </p:nvSpPr>
        <p:spPr>
          <a:xfrm>
            <a:off x="3329604" y="245415"/>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Micro-Aggression</a:t>
            </a:r>
          </a:p>
        </p:txBody>
      </p:sp>
      <p:grpSp>
        <p:nvGrpSpPr>
          <p:cNvPr id="9" name="Group 8">
            <a:extLst>
              <a:ext uri="{FF2B5EF4-FFF2-40B4-BE49-F238E27FC236}">
                <a16:creationId xmlns:a16="http://schemas.microsoft.com/office/drawing/2014/main" id="{8BED940A-2936-B2CB-3628-8AF5D41A2019}"/>
              </a:ext>
            </a:extLst>
          </p:cNvPr>
          <p:cNvGrpSpPr/>
          <p:nvPr/>
        </p:nvGrpSpPr>
        <p:grpSpPr>
          <a:xfrm>
            <a:off x="0" y="5734233"/>
            <a:ext cx="12192000" cy="1240188"/>
            <a:chOff x="0" y="5734233"/>
            <a:chExt cx="12192000" cy="1240188"/>
          </a:xfrm>
        </p:grpSpPr>
        <p:pic>
          <p:nvPicPr>
            <p:cNvPr id="15" name="Picture 14">
              <a:extLst>
                <a:ext uri="{FF2B5EF4-FFF2-40B4-BE49-F238E27FC236}">
                  <a16:creationId xmlns:a16="http://schemas.microsoft.com/office/drawing/2014/main" id="{D960EE60-92C2-E014-3BBC-C77F640952A2}"/>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3A47AF50-94A6-A9A4-13D2-1723BC594615}"/>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8A17A106-980D-2FF0-95C8-D346C6684CA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C5DE9870-BB5B-0AF4-8F68-7E08371EE8D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B8A9CB1B-79FE-574B-9DD2-9DD38FCEB22A}"/>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E29D7998-07C1-E26B-28F9-B4E7D8F85FC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800559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7F823A-1234-4418-BF7D-B30ABAE8401A}"/>
              </a:ext>
            </a:extLst>
          </p:cNvPr>
          <p:cNvSpPr txBox="1"/>
          <p:nvPr/>
        </p:nvSpPr>
        <p:spPr>
          <a:xfrm>
            <a:off x="3239968" y="492114"/>
            <a:ext cx="571206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Impacts of Unconscious Bias</a:t>
            </a:r>
          </a:p>
        </p:txBody>
      </p:sp>
      <p:pic>
        <p:nvPicPr>
          <p:cNvPr id="4" name="Picture 3" descr="A collage of a person&#10;&#10;Description automatically generated with medium confidence">
            <a:extLst>
              <a:ext uri="{FF2B5EF4-FFF2-40B4-BE49-F238E27FC236}">
                <a16:creationId xmlns:a16="http://schemas.microsoft.com/office/drawing/2014/main" id="{DCF8FC7F-5522-4DAA-B12A-7B38A32454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3614" y="1703107"/>
            <a:ext cx="4911795" cy="3213036"/>
          </a:xfrm>
          <a:prstGeom prst="rect">
            <a:avLst/>
          </a:prstGeom>
        </p:spPr>
      </p:pic>
      <p:pic>
        <p:nvPicPr>
          <p:cNvPr id="6" name="Picture 5" descr="A person in a suit&#10;&#10;Description automatically generated with medium confidence">
            <a:extLst>
              <a:ext uri="{FF2B5EF4-FFF2-40B4-BE49-F238E27FC236}">
                <a16:creationId xmlns:a16="http://schemas.microsoft.com/office/drawing/2014/main" id="{0C37243E-4FAD-4F52-8E2C-27AC5DAA2E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6591" y="1703107"/>
            <a:ext cx="5712064" cy="3213036"/>
          </a:xfrm>
          <a:prstGeom prst="rect">
            <a:avLst/>
          </a:prstGeom>
        </p:spPr>
      </p:pic>
      <p:grpSp>
        <p:nvGrpSpPr>
          <p:cNvPr id="3" name="Group 2">
            <a:extLst>
              <a:ext uri="{FF2B5EF4-FFF2-40B4-BE49-F238E27FC236}">
                <a16:creationId xmlns:a16="http://schemas.microsoft.com/office/drawing/2014/main" id="{815DD687-85FE-543E-41AF-65F317BB2104}"/>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32A0D3CB-BB63-3885-6AF9-E99AF451CFC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A12F88E1-F028-5876-5B8B-4B10BE7C7457}"/>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6C413F3B-3699-74E1-B102-BACBC2AF37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635981AB-E5FE-59F7-3B8B-85EAAC0CB13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E9050D61-DF3F-F80B-864D-EE85FA4AC22D}"/>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8251173A-5894-C0B3-64A3-5639A6AB854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38317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352673" y="233074"/>
            <a:ext cx="5979651" cy="66875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Impacts of Unconscious Bias</a:t>
            </a:r>
          </a:p>
        </p:txBody>
      </p:sp>
      <p:sp>
        <p:nvSpPr>
          <p:cNvPr id="12" name="Freeform: Shape 11">
            <a:extLst>
              <a:ext uri="{FF2B5EF4-FFF2-40B4-BE49-F238E27FC236}">
                <a16:creationId xmlns:a16="http://schemas.microsoft.com/office/drawing/2014/main" id="{423ED3DA-AF76-46FD-8201-BA020C7E5136}"/>
              </a:ext>
            </a:extLst>
          </p:cNvPr>
          <p:cNvSpPr/>
          <p:nvPr/>
        </p:nvSpPr>
        <p:spPr>
          <a:xfrm rot="16200000">
            <a:off x="537002" y="1658686"/>
            <a:ext cx="4079998" cy="3399998"/>
          </a:xfrm>
          <a:custGeom>
            <a:avLst/>
            <a:gdLst>
              <a:gd name="connsiteX0" fmla="*/ 3909997 w 4079998"/>
              <a:gd name="connsiteY0" fmla="*/ 0 h 3399998"/>
              <a:gd name="connsiteX1" fmla="*/ 4079997 w 4079998"/>
              <a:gd name="connsiteY1" fmla="*/ 170000 h 3399998"/>
              <a:gd name="connsiteX2" fmla="*/ 4079997 w 4079998"/>
              <a:gd name="connsiteY2" fmla="*/ 741199 h 3399998"/>
              <a:gd name="connsiteX3" fmla="*/ 4079997 w 4079998"/>
              <a:gd name="connsiteY3" fmla="*/ 1251199 h 3399998"/>
              <a:gd name="connsiteX4" fmla="*/ 4079997 w 4079998"/>
              <a:gd name="connsiteY4" fmla="*/ 1822398 h 3399998"/>
              <a:gd name="connsiteX5" fmla="*/ 4079997 w 4079998"/>
              <a:gd name="connsiteY5" fmla="*/ 2393598 h 3399998"/>
              <a:gd name="connsiteX6" fmla="*/ 4079997 w 4079998"/>
              <a:gd name="connsiteY6" fmla="*/ 3229997 h 3399998"/>
              <a:gd name="connsiteX7" fmla="*/ 3909997 w 4079998"/>
              <a:gd name="connsiteY7" fmla="*/ 3399997 h 3399998"/>
              <a:gd name="connsiteX8" fmla="*/ 3487912 w 4079998"/>
              <a:gd name="connsiteY8" fmla="*/ 3399997 h 3399998"/>
              <a:gd name="connsiteX9" fmla="*/ 2916226 w 4079998"/>
              <a:gd name="connsiteY9" fmla="*/ 3399997 h 3399998"/>
              <a:gd name="connsiteX10" fmla="*/ 2456741 w 4079998"/>
              <a:gd name="connsiteY10" fmla="*/ 3399997 h 3399998"/>
              <a:gd name="connsiteX11" fmla="*/ 1885056 w 4079998"/>
              <a:gd name="connsiteY11" fmla="*/ 3399997 h 3399998"/>
              <a:gd name="connsiteX12" fmla="*/ 1388170 w 4079998"/>
              <a:gd name="connsiteY12" fmla="*/ 3399997 h 3399998"/>
              <a:gd name="connsiteX13" fmla="*/ 928685 w 4079998"/>
              <a:gd name="connsiteY13" fmla="*/ 3399997 h 3399998"/>
              <a:gd name="connsiteX14" fmla="*/ 170000 w 4079998"/>
              <a:gd name="connsiteY14" fmla="*/ 3399997 h 3399998"/>
              <a:gd name="connsiteX15" fmla="*/ 0 w 4079998"/>
              <a:gd name="connsiteY15" fmla="*/ 3229997 h 3399998"/>
              <a:gd name="connsiteX16" fmla="*/ 0 w 4079998"/>
              <a:gd name="connsiteY16" fmla="*/ 2719998 h 3399998"/>
              <a:gd name="connsiteX17" fmla="*/ 0 w 4079998"/>
              <a:gd name="connsiteY17" fmla="*/ 2301798 h 3399998"/>
              <a:gd name="connsiteX18" fmla="*/ 0 w 4079998"/>
              <a:gd name="connsiteY18" fmla="*/ 1883598 h 3399998"/>
              <a:gd name="connsiteX19" fmla="*/ 0 w 4079998"/>
              <a:gd name="connsiteY19" fmla="*/ 1373599 h 3399998"/>
              <a:gd name="connsiteX20" fmla="*/ 0 w 4079998"/>
              <a:gd name="connsiteY20" fmla="*/ 832999 h 3399998"/>
              <a:gd name="connsiteX21" fmla="*/ 0 w 4079998"/>
              <a:gd name="connsiteY21" fmla="*/ 170000 h 3399998"/>
              <a:gd name="connsiteX22" fmla="*/ 170000 w 4079998"/>
              <a:gd name="connsiteY22" fmla="*/ 0 h 3399998"/>
              <a:gd name="connsiteX23" fmla="*/ 592085 w 4079998"/>
              <a:gd name="connsiteY23" fmla="*/ 0 h 3399998"/>
              <a:gd name="connsiteX24" fmla="*/ 1163771 w 4079998"/>
              <a:gd name="connsiteY24" fmla="*/ 0 h 3399998"/>
              <a:gd name="connsiteX25" fmla="*/ 1735456 w 4079998"/>
              <a:gd name="connsiteY25" fmla="*/ 0 h 3399998"/>
              <a:gd name="connsiteX26" fmla="*/ 2157541 w 4079998"/>
              <a:gd name="connsiteY26" fmla="*/ 0 h 3399998"/>
              <a:gd name="connsiteX27" fmla="*/ 2691827 w 4079998"/>
              <a:gd name="connsiteY27" fmla="*/ 0 h 3399998"/>
              <a:gd name="connsiteX28" fmla="*/ 3188712 w 4079998"/>
              <a:gd name="connsiteY28" fmla="*/ 0 h 3399998"/>
              <a:gd name="connsiteX29" fmla="*/ 3909997 w 4079998"/>
              <a:gd name="connsiteY29" fmla="*/ 0 h 339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079998" h="3399998" fill="none" extrusionOk="0">
                <a:moveTo>
                  <a:pt x="3909997" y="0"/>
                </a:moveTo>
                <a:cubicBezTo>
                  <a:pt x="4015415" y="2475"/>
                  <a:pt x="4095190" y="72188"/>
                  <a:pt x="4079997" y="170000"/>
                </a:cubicBezTo>
                <a:cubicBezTo>
                  <a:pt x="4123205" y="367620"/>
                  <a:pt x="4077265" y="471371"/>
                  <a:pt x="4079997" y="741199"/>
                </a:cubicBezTo>
                <a:cubicBezTo>
                  <a:pt x="4082729" y="1011027"/>
                  <a:pt x="4046250" y="1116052"/>
                  <a:pt x="4079997" y="1251199"/>
                </a:cubicBezTo>
                <a:cubicBezTo>
                  <a:pt x="4113744" y="1386346"/>
                  <a:pt x="4024564" y="1686738"/>
                  <a:pt x="4079997" y="1822398"/>
                </a:cubicBezTo>
                <a:cubicBezTo>
                  <a:pt x="4135430" y="1958058"/>
                  <a:pt x="4067581" y="2245402"/>
                  <a:pt x="4079997" y="2393598"/>
                </a:cubicBezTo>
                <a:cubicBezTo>
                  <a:pt x="4092413" y="2541794"/>
                  <a:pt x="4010351" y="2901461"/>
                  <a:pt x="4079997" y="3229997"/>
                </a:cubicBezTo>
                <a:cubicBezTo>
                  <a:pt x="4080281" y="3339262"/>
                  <a:pt x="4017608" y="3402849"/>
                  <a:pt x="3909997" y="3399997"/>
                </a:cubicBezTo>
                <a:cubicBezTo>
                  <a:pt x="3779921" y="3450096"/>
                  <a:pt x="3662971" y="3356637"/>
                  <a:pt x="3487912" y="3399997"/>
                </a:cubicBezTo>
                <a:cubicBezTo>
                  <a:pt x="3312853" y="3443357"/>
                  <a:pt x="3113540" y="3394237"/>
                  <a:pt x="2916226" y="3399997"/>
                </a:cubicBezTo>
                <a:cubicBezTo>
                  <a:pt x="2718912" y="3405757"/>
                  <a:pt x="2571450" y="3350168"/>
                  <a:pt x="2456741" y="3399997"/>
                </a:cubicBezTo>
                <a:cubicBezTo>
                  <a:pt x="2342033" y="3449826"/>
                  <a:pt x="2020911" y="3353451"/>
                  <a:pt x="1885056" y="3399997"/>
                </a:cubicBezTo>
                <a:cubicBezTo>
                  <a:pt x="1749201" y="3446543"/>
                  <a:pt x="1557214" y="3376141"/>
                  <a:pt x="1388170" y="3399997"/>
                </a:cubicBezTo>
                <a:cubicBezTo>
                  <a:pt x="1219126" y="3423853"/>
                  <a:pt x="1123510" y="3363498"/>
                  <a:pt x="928685" y="3399997"/>
                </a:cubicBezTo>
                <a:cubicBezTo>
                  <a:pt x="733861" y="3436496"/>
                  <a:pt x="372689" y="3347857"/>
                  <a:pt x="170000" y="3399997"/>
                </a:cubicBezTo>
                <a:cubicBezTo>
                  <a:pt x="70731" y="3397808"/>
                  <a:pt x="10878" y="3348861"/>
                  <a:pt x="0" y="3229997"/>
                </a:cubicBezTo>
                <a:cubicBezTo>
                  <a:pt x="-17170" y="3023508"/>
                  <a:pt x="45665" y="2933205"/>
                  <a:pt x="0" y="2719998"/>
                </a:cubicBezTo>
                <a:cubicBezTo>
                  <a:pt x="-45665" y="2506791"/>
                  <a:pt x="33739" y="2427045"/>
                  <a:pt x="0" y="2301798"/>
                </a:cubicBezTo>
                <a:cubicBezTo>
                  <a:pt x="-33739" y="2176551"/>
                  <a:pt x="35491" y="2006674"/>
                  <a:pt x="0" y="1883598"/>
                </a:cubicBezTo>
                <a:cubicBezTo>
                  <a:pt x="-35491" y="1760522"/>
                  <a:pt x="27144" y="1477368"/>
                  <a:pt x="0" y="1373599"/>
                </a:cubicBezTo>
                <a:cubicBezTo>
                  <a:pt x="-27144" y="1269830"/>
                  <a:pt x="57112" y="943991"/>
                  <a:pt x="0" y="832999"/>
                </a:cubicBezTo>
                <a:cubicBezTo>
                  <a:pt x="-57112" y="722007"/>
                  <a:pt x="68665" y="444699"/>
                  <a:pt x="0" y="170000"/>
                </a:cubicBezTo>
                <a:cubicBezTo>
                  <a:pt x="21443" y="88749"/>
                  <a:pt x="75952" y="3085"/>
                  <a:pt x="170000" y="0"/>
                </a:cubicBezTo>
                <a:cubicBezTo>
                  <a:pt x="380272" y="-32305"/>
                  <a:pt x="496160" y="7813"/>
                  <a:pt x="592085" y="0"/>
                </a:cubicBezTo>
                <a:cubicBezTo>
                  <a:pt x="688011" y="-7813"/>
                  <a:pt x="989367" y="18311"/>
                  <a:pt x="1163771" y="0"/>
                </a:cubicBezTo>
                <a:cubicBezTo>
                  <a:pt x="1338175" y="-18311"/>
                  <a:pt x="1609255" y="37794"/>
                  <a:pt x="1735456" y="0"/>
                </a:cubicBezTo>
                <a:cubicBezTo>
                  <a:pt x="1861657" y="-37794"/>
                  <a:pt x="1982282" y="40958"/>
                  <a:pt x="2157541" y="0"/>
                </a:cubicBezTo>
                <a:cubicBezTo>
                  <a:pt x="2332800" y="-40958"/>
                  <a:pt x="2573207" y="17355"/>
                  <a:pt x="2691827" y="0"/>
                </a:cubicBezTo>
                <a:cubicBezTo>
                  <a:pt x="2810447" y="-17355"/>
                  <a:pt x="3024509" y="42307"/>
                  <a:pt x="3188712" y="0"/>
                </a:cubicBezTo>
                <a:cubicBezTo>
                  <a:pt x="3352915" y="-42307"/>
                  <a:pt x="3722640" y="28506"/>
                  <a:pt x="3909997" y="0"/>
                </a:cubicBezTo>
                <a:close/>
              </a:path>
              <a:path w="4079998" h="3399998" stroke="0" extrusionOk="0">
                <a:moveTo>
                  <a:pt x="3909997" y="0"/>
                </a:moveTo>
                <a:cubicBezTo>
                  <a:pt x="4021456" y="-6013"/>
                  <a:pt x="4079847" y="68863"/>
                  <a:pt x="4079997" y="170000"/>
                </a:cubicBezTo>
                <a:cubicBezTo>
                  <a:pt x="4142122" y="369978"/>
                  <a:pt x="4069842" y="579372"/>
                  <a:pt x="4079997" y="710599"/>
                </a:cubicBezTo>
                <a:cubicBezTo>
                  <a:pt x="4090152" y="841826"/>
                  <a:pt x="4055455" y="1114514"/>
                  <a:pt x="4079997" y="1220599"/>
                </a:cubicBezTo>
                <a:cubicBezTo>
                  <a:pt x="4104539" y="1326684"/>
                  <a:pt x="4073879" y="1631204"/>
                  <a:pt x="4079997" y="1761198"/>
                </a:cubicBezTo>
                <a:cubicBezTo>
                  <a:pt x="4086115" y="1891192"/>
                  <a:pt x="4049342" y="2056806"/>
                  <a:pt x="4079997" y="2271198"/>
                </a:cubicBezTo>
                <a:cubicBezTo>
                  <a:pt x="4110652" y="2485590"/>
                  <a:pt x="4031528" y="3036003"/>
                  <a:pt x="4079997" y="3229997"/>
                </a:cubicBezTo>
                <a:cubicBezTo>
                  <a:pt x="4089975" y="3350016"/>
                  <a:pt x="4001323" y="3406966"/>
                  <a:pt x="3909997" y="3399997"/>
                </a:cubicBezTo>
                <a:cubicBezTo>
                  <a:pt x="3701093" y="3431906"/>
                  <a:pt x="3504480" y="3380294"/>
                  <a:pt x="3375712" y="3399997"/>
                </a:cubicBezTo>
                <a:cubicBezTo>
                  <a:pt x="3246945" y="3419700"/>
                  <a:pt x="2994344" y="3391456"/>
                  <a:pt x="2841426" y="3399997"/>
                </a:cubicBezTo>
                <a:cubicBezTo>
                  <a:pt x="2688508" y="3408538"/>
                  <a:pt x="2560699" y="3375487"/>
                  <a:pt x="2344541" y="3399997"/>
                </a:cubicBezTo>
                <a:cubicBezTo>
                  <a:pt x="2128384" y="3424507"/>
                  <a:pt x="2059773" y="3375809"/>
                  <a:pt x="1847656" y="3399997"/>
                </a:cubicBezTo>
                <a:cubicBezTo>
                  <a:pt x="1635539" y="3424185"/>
                  <a:pt x="1539968" y="3399065"/>
                  <a:pt x="1313371" y="3399997"/>
                </a:cubicBezTo>
                <a:cubicBezTo>
                  <a:pt x="1086775" y="3400929"/>
                  <a:pt x="931842" y="3379465"/>
                  <a:pt x="704285" y="3399997"/>
                </a:cubicBezTo>
                <a:cubicBezTo>
                  <a:pt x="476728" y="3420529"/>
                  <a:pt x="279592" y="3376388"/>
                  <a:pt x="170000" y="3399997"/>
                </a:cubicBezTo>
                <a:cubicBezTo>
                  <a:pt x="73259" y="3413774"/>
                  <a:pt x="17116" y="3323463"/>
                  <a:pt x="0" y="3229997"/>
                </a:cubicBezTo>
                <a:cubicBezTo>
                  <a:pt x="-1519" y="3043231"/>
                  <a:pt x="24396" y="2919547"/>
                  <a:pt x="0" y="2750597"/>
                </a:cubicBezTo>
                <a:cubicBezTo>
                  <a:pt x="-24396" y="2581647"/>
                  <a:pt x="713" y="2440062"/>
                  <a:pt x="0" y="2332398"/>
                </a:cubicBezTo>
                <a:cubicBezTo>
                  <a:pt x="-713" y="2224734"/>
                  <a:pt x="5477" y="1951104"/>
                  <a:pt x="0" y="1761198"/>
                </a:cubicBezTo>
                <a:cubicBezTo>
                  <a:pt x="-5477" y="1571292"/>
                  <a:pt x="51366" y="1408617"/>
                  <a:pt x="0" y="1312399"/>
                </a:cubicBezTo>
                <a:cubicBezTo>
                  <a:pt x="-51366" y="1216181"/>
                  <a:pt x="30443" y="870429"/>
                  <a:pt x="0" y="741199"/>
                </a:cubicBezTo>
                <a:cubicBezTo>
                  <a:pt x="-30443" y="611969"/>
                  <a:pt x="40157" y="390840"/>
                  <a:pt x="0" y="170000"/>
                </a:cubicBezTo>
                <a:cubicBezTo>
                  <a:pt x="-2927" y="82522"/>
                  <a:pt x="75855" y="3709"/>
                  <a:pt x="170000" y="0"/>
                </a:cubicBezTo>
                <a:cubicBezTo>
                  <a:pt x="429408" y="-34927"/>
                  <a:pt x="621682" y="47218"/>
                  <a:pt x="779085" y="0"/>
                </a:cubicBezTo>
                <a:cubicBezTo>
                  <a:pt x="936489" y="-47218"/>
                  <a:pt x="1103990" y="39984"/>
                  <a:pt x="1388170" y="0"/>
                </a:cubicBezTo>
                <a:cubicBezTo>
                  <a:pt x="1672351" y="-39984"/>
                  <a:pt x="1698087" y="35683"/>
                  <a:pt x="1810256" y="0"/>
                </a:cubicBezTo>
                <a:cubicBezTo>
                  <a:pt x="1922425" y="-35683"/>
                  <a:pt x="2075405" y="31818"/>
                  <a:pt x="2307141" y="0"/>
                </a:cubicBezTo>
                <a:cubicBezTo>
                  <a:pt x="2538878" y="-31818"/>
                  <a:pt x="2551617" y="21163"/>
                  <a:pt x="2766626" y="0"/>
                </a:cubicBezTo>
                <a:cubicBezTo>
                  <a:pt x="2981635" y="-21163"/>
                  <a:pt x="3049661" y="9359"/>
                  <a:pt x="3188712" y="0"/>
                </a:cubicBezTo>
                <a:cubicBezTo>
                  <a:pt x="3327763" y="-9359"/>
                  <a:pt x="3764122" y="44172"/>
                  <a:pt x="3909997"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150133514">
                  <a:custGeom>
                    <a:avLst/>
                    <a:gdLst>
                      <a:gd name="connsiteX0" fmla="*/ 0 w 3399997"/>
                      <a:gd name="connsiteY0" fmla="*/ 170000 h 4079997"/>
                      <a:gd name="connsiteX1" fmla="*/ 170000 w 3399997"/>
                      <a:gd name="connsiteY1" fmla="*/ 0 h 4079997"/>
                      <a:gd name="connsiteX2" fmla="*/ 3229997 w 3399997"/>
                      <a:gd name="connsiteY2" fmla="*/ 0 h 4079997"/>
                      <a:gd name="connsiteX3" fmla="*/ 3399997 w 3399997"/>
                      <a:gd name="connsiteY3" fmla="*/ 170000 h 4079997"/>
                      <a:gd name="connsiteX4" fmla="*/ 3399997 w 3399997"/>
                      <a:gd name="connsiteY4" fmla="*/ 3909997 h 4079997"/>
                      <a:gd name="connsiteX5" fmla="*/ 3229997 w 3399997"/>
                      <a:gd name="connsiteY5" fmla="*/ 4079997 h 4079997"/>
                      <a:gd name="connsiteX6" fmla="*/ 170000 w 3399997"/>
                      <a:gd name="connsiteY6" fmla="*/ 4079997 h 4079997"/>
                      <a:gd name="connsiteX7" fmla="*/ 0 w 3399997"/>
                      <a:gd name="connsiteY7" fmla="*/ 3909997 h 4079997"/>
                      <a:gd name="connsiteX8" fmla="*/ 0 w 3399997"/>
                      <a:gd name="connsiteY8" fmla="*/ 170000 h 407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99997" h="4079997">
                        <a:moveTo>
                          <a:pt x="3258330" y="1"/>
                        </a:moveTo>
                        <a:cubicBezTo>
                          <a:pt x="3336570" y="1"/>
                          <a:pt x="3399997" y="91336"/>
                          <a:pt x="3399997" y="204001"/>
                        </a:cubicBezTo>
                        <a:lnTo>
                          <a:pt x="3399997" y="3875996"/>
                        </a:lnTo>
                        <a:cubicBezTo>
                          <a:pt x="3399997" y="3988661"/>
                          <a:pt x="3336570" y="4079996"/>
                          <a:pt x="3258330" y="4079996"/>
                        </a:cubicBezTo>
                        <a:lnTo>
                          <a:pt x="141667" y="4079996"/>
                        </a:lnTo>
                        <a:cubicBezTo>
                          <a:pt x="63427" y="4079996"/>
                          <a:pt x="0" y="3988661"/>
                          <a:pt x="0" y="3875996"/>
                        </a:cubicBezTo>
                        <a:lnTo>
                          <a:pt x="0" y="204001"/>
                        </a:lnTo>
                        <a:cubicBezTo>
                          <a:pt x="0" y="91336"/>
                          <a:pt x="63427" y="1"/>
                          <a:pt x="141667" y="1"/>
                        </a:cubicBezTo>
                        <a:lnTo>
                          <a:pt x="3258330" y="1"/>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734399" tIns="133732" rIns="173355" bIns="2719997" numCol="1" spcCol="1270" anchor="t" anchorCtr="0">
            <a:noAutofit/>
          </a:bodyPr>
          <a:lstStyle/>
          <a:p>
            <a:pPr marL="0" lvl="0" indent="0" algn="r" defTabSz="1733550">
              <a:lnSpc>
                <a:spcPct val="90000"/>
              </a:lnSpc>
              <a:spcBef>
                <a:spcPct val="0"/>
              </a:spcBef>
              <a:spcAft>
                <a:spcPct val="35000"/>
              </a:spcAft>
              <a:buNone/>
            </a:pPr>
            <a:endParaRPr lang="en-GB" sz="3900" kern="1200"/>
          </a:p>
        </p:txBody>
      </p:sp>
      <p:sp>
        <p:nvSpPr>
          <p:cNvPr id="13" name="Freeform: Shape 12">
            <a:extLst>
              <a:ext uri="{FF2B5EF4-FFF2-40B4-BE49-F238E27FC236}">
                <a16:creationId xmlns:a16="http://schemas.microsoft.com/office/drawing/2014/main" id="{FAAD16E4-06C0-49D2-86B4-44A9CBE53980}"/>
              </a:ext>
            </a:extLst>
          </p:cNvPr>
          <p:cNvSpPr/>
          <p:nvPr/>
        </p:nvSpPr>
        <p:spPr>
          <a:xfrm>
            <a:off x="1557002" y="1318687"/>
            <a:ext cx="2532998" cy="4079997"/>
          </a:xfrm>
          <a:custGeom>
            <a:avLst/>
            <a:gdLst>
              <a:gd name="connsiteX0" fmla="*/ 0 w 2532998"/>
              <a:gd name="connsiteY0" fmla="*/ 0 h 4079997"/>
              <a:gd name="connsiteX1" fmla="*/ 2532998 w 2532998"/>
              <a:gd name="connsiteY1" fmla="*/ 0 h 4079997"/>
              <a:gd name="connsiteX2" fmla="*/ 2532998 w 2532998"/>
              <a:gd name="connsiteY2" fmla="*/ 4079997 h 4079997"/>
              <a:gd name="connsiteX3" fmla="*/ 0 w 2532998"/>
              <a:gd name="connsiteY3" fmla="*/ 4079997 h 4079997"/>
              <a:gd name="connsiteX4" fmla="*/ 0 w 2532998"/>
              <a:gd name="connsiteY4" fmla="*/ 0 h 4079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998" h="4079997">
                <a:moveTo>
                  <a:pt x="0" y="0"/>
                </a:moveTo>
                <a:lnTo>
                  <a:pt x="2532998" y="0"/>
                </a:lnTo>
                <a:lnTo>
                  <a:pt x="2532998" y="4079997"/>
                </a:lnTo>
                <a:lnTo>
                  <a:pt x="0" y="407999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63% of people have hidden their accent in a job interview (Birmingham, Liverpool, Newcastle, Glasgow. Cockney)</a:t>
            </a:r>
          </a:p>
        </p:txBody>
      </p:sp>
      <p:sp>
        <p:nvSpPr>
          <p:cNvPr id="14" name="Freeform: Shape 13">
            <a:extLst>
              <a:ext uri="{FF2B5EF4-FFF2-40B4-BE49-F238E27FC236}">
                <a16:creationId xmlns:a16="http://schemas.microsoft.com/office/drawing/2014/main" id="{B73FE96A-EC26-43ED-AEFE-531155E6A22E}"/>
              </a:ext>
            </a:extLst>
          </p:cNvPr>
          <p:cNvSpPr/>
          <p:nvPr/>
        </p:nvSpPr>
        <p:spPr>
          <a:xfrm rot="16200000">
            <a:off x="4056001" y="1658687"/>
            <a:ext cx="4079997" cy="3399998"/>
          </a:xfrm>
          <a:custGeom>
            <a:avLst/>
            <a:gdLst>
              <a:gd name="connsiteX0" fmla="*/ 3909996 w 4079997"/>
              <a:gd name="connsiteY0" fmla="*/ 0 h 3399998"/>
              <a:gd name="connsiteX1" fmla="*/ 4079997 w 4079997"/>
              <a:gd name="connsiteY1" fmla="*/ 170000 h 3399998"/>
              <a:gd name="connsiteX2" fmla="*/ 4079997 w 4079997"/>
              <a:gd name="connsiteY2" fmla="*/ 680000 h 3399998"/>
              <a:gd name="connsiteX3" fmla="*/ 4079997 w 4079997"/>
              <a:gd name="connsiteY3" fmla="*/ 1220599 h 3399998"/>
              <a:gd name="connsiteX4" fmla="*/ 4079997 w 4079997"/>
              <a:gd name="connsiteY4" fmla="*/ 1638799 h 3399998"/>
              <a:gd name="connsiteX5" fmla="*/ 4079997 w 4079997"/>
              <a:gd name="connsiteY5" fmla="*/ 2209998 h 3399998"/>
              <a:gd name="connsiteX6" fmla="*/ 4079997 w 4079997"/>
              <a:gd name="connsiteY6" fmla="*/ 2750597 h 3399998"/>
              <a:gd name="connsiteX7" fmla="*/ 4079997 w 4079997"/>
              <a:gd name="connsiteY7" fmla="*/ 3229997 h 3399998"/>
              <a:gd name="connsiteX8" fmla="*/ 3909996 w 4079997"/>
              <a:gd name="connsiteY8" fmla="*/ 3399997 h 3399998"/>
              <a:gd name="connsiteX9" fmla="*/ 3413111 w 4079997"/>
              <a:gd name="connsiteY9" fmla="*/ 3399997 h 3399998"/>
              <a:gd name="connsiteX10" fmla="*/ 2916226 w 4079997"/>
              <a:gd name="connsiteY10" fmla="*/ 3399997 h 3399998"/>
              <a:gd name="connsiteX11" fmla="*/ 2381940 w 4079997"/>
              <a:gd name="connsiteY11" fmla="*/ 3399997 h 3399998"/>
              <a:gd name="connsiteX12" fmla="*/ 1922455 w 4079997"/>
              <a:gd name="connsiteY12" fmla="*/ 3399997 h 3399998"/>
              <a:gd name="connsiteX13" fmla="*/ 1425570 w 4079997"/>
              <a:gd name="connsiteY13" fmla="*/ 3399997 h 3399998"/>
              <a:gd name="connsiteX14" fmla="*/ 853885 w 4079997"/>
              <a:gd name="connsiteY14" fmla="*/ 3399997 h 3399998"/>
              <a:gd name="connsiteX15" fmla="*/ 170000 w 4079997"/>
              <a:gd name="connsiteY15" fmla="*/ 3399997 h 3399998"/>
              <a:gd name="connsiteX16" fmla="*/ 0 w 4079997"/>
              <a:gd name="connsiteY16" fmla="*/ 3229997 h 3399998"/>
              <a:gd name="connsiteX17" fmla="*/ 0 w 4079997"/>
              <a:gd name="connsiteY17" fmla="*/ 2689398 h 3399998"/>
              <a:gd name="connsiteX18" fmla="*/ 0 w 4079997"/>
              <a:gd name="connsiteY18" fmla="*/ 2179398 h 3399998"/>
              <a:gd name="connsiteX19" fmla="*/ 0 w 4079997"/>
              <a:gd name="connsiteY19" fmla="*/ 1638799 h 3399998"/>
              <a:gd name="connsiteX20" fmla="*/ 0 w 4079997"/>
              <a:gd name="connsiteY20" fmla="*/ 1067599 h 3399998"/>
              <a:gd name="connsiteX21" fmla="*/ 0 w 4079997"/>
              <a:gd name="connsiteY21" fmla="*/ 170000 h 3399998"/>
              <a:gd name="connsiteX22" fmla="*/ 170000 w 4079997"/>
              <a:gd name="connsiteY22" fmla="*/ 0 h 3399998"/>
              <a:gd name="connsiteX23" fmla="*/ 629485 w 4079997"/>
              <a:gd name="connsiteY23" fmla="*/ 0 h 3399998"/>
              <a:gd name="connsiteX24" fmla="*/ 1201170 w 4079997"/>
              <a:gd name="connsiteY24" fmla="*/ 0 h 3399998"/>
              <a:gd name="connsiteX25" fmla="*/ 1698056 w 4079997"/>
              <a:gd name="connsiteY25" fmla="*/ 0 h 3399998"/>
              <a:gd name="connsiteX26" fmla="*/ 2232341 w 4079997"/>
              <a:gd name="connsiteY26" fmla="*/ 0 h 3399998"/>
              <a:gd name="connsiteX27" fmla="*/ 2841426 w 4079997"/>
              <a:gd name="connsiteY27" fmla="*/ 0 h 3399998"/>
              <a:gd name="connsiteX28" fmla="*/ 3263511 w 4079997"/>
              <a:gd name="connsiteY28" fmla="*/ 0 h 3399998"/>
              <a:gd name="connsiteX29" fmla="*/ 3909996 w 4079997"/>
              <a:gd name="connsiteY29" fmla="*/ 0 h 339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079997" h="3399998" fill="none" extrusionOk="0">
                <a:moveTo>
                  <a:pt x="3909996" y="0"/>
                </a:moveTo>
                <a:cubicBezTo>
                  <a:pt x="4007049" y="-18002"/>
                  <a:pt x="4066158" y="99857"/>
                  <a:pt x="4079997" y="170000"/>
                </a:cubicBezTo>
                <a:cubicBezTo>
                  <a:pt x="4116105" y="412138"/>
                  <a:pt x="4065494" y="478646"/>
                  <a:pt x="4079997" y="680000"/>
                </a:cubicBezTo>
                <a:cubicBezTo>
                  <a:pt x="4094500" y="881354"/>
                  <a:pt x="4047484" y="995476"/>
                  <a:pt x="4079997" y="1220599"/>
                </a:cubicBezTo>
                <a:cubicBezTo>
                  <a:pt x="4112510" y="1445722"/>
                  <a:pt x="4038060" y="1438265"/>
                  <a:pt x="4079997" y="1638799"/>
                </a:cubicBezTo>
                <a:cubicBezTo>
                  <a:pt x="4121934" y="1839333"/>
                  <a:pt x="4074889" y="2019345"/>
                  <a:pt x="4079997" y="2209998"/>
                </a:cubicBezTo>
                <a:cubicBezTo>
                  <a:pt x="4085105" y="2400651"/>
                  <a:pt x="4046821" y="2623066"/>
                  <a:pt x="4079997" y="2750597"/>
                </a:cubicBezTo>
                <a:cubicBezTo>
                  <a:pt x="4113173" y="2878128"/>
                  <a:pt x="4032149" y="3010367"/>
                  <a:pt x="4079997" y="3229997"/>
                </a:cubicBezTo>
                <a:cubicBezTo>
                  <a:pt x="4091312" y="3325571"/>
                  <a:pt x="4013089" y="3394418"/>
                  <a:pt x="3909996" y="3399997"/>
                </a:cubicBezTo>
                <a:cubicBezTo>
                  <a:pt x="3688525" y="3441287"/>
                  <a:pt x="3517772" y="3397305"/>
                  <a:pt x="3413111" y="3399997"/>
                </a:cubicBezTo>
                <a:cubicBezTo>
                  <a:pt x="3308450" y="3402689"/>
                  <a:pt x="3072927" y="3390928"/>
                  <a:pt x="2916226" y="3399997"/>
                </a:cubicBezTo>
                <a:cubicBezTo>
                  <a:pt x="2759526" y="3409066"/>
                  <a:pt x="2563576" y="3377082"/>
                  <a:pt x="2381940" y="3399997"/>
                </a:cubicBezTo>
                <a:cubicBezTo>
                  <a:pt x="2200304" y="3422912"/>
                  <a:pt x="2115667" y="3377920"/>
                  <a:pt x="1922455" y="3399997"/>
                </a:cubicBezTo>
                <a:cubicBezTo>
                  <a:pt x="1729244" y="3422074"/>
                  <a:pt x="1535630" y="3360451"/>
                  <a:pt x="1425570" y="3399997"/>
                </a:cubicBezTo>
                <a:cubicBezTo>
                  <a:pt x="1315511" y="3439543"/>
                  <a:pt x="1011558" y="3387899"/>
                  <a:pt x="853885" y="3399997"/>
                </a:cubicBezTo>
                <a:cubicBezTo>
                  <a:pt x="696212" y="3412095"/>
                  <a:pt x="351661" y="3349559"/>
                  <a:pt x="170000" y="3399997"/>
                </a:cubicBezTo>
                <a:cubicBezTo>
                  <a:pt x="91066" y="3415994"/>
                  <a:pt x="4913" y="3324586"/>
                  <a:pt x="0" y="3229997"/>
                </a:cubicBezTo>
                <a:cubicBezTo>
                  <a:pt x="-15697" y="3030010"/>
                  <a:pt x="14118" y="2856471"/>
                  <a:pt x="0" y="2689398"/>
                </a:cubicBezTo>
                <a:cubicBezTo>
                  <a:pt x="-14118" y="2522325"/>
                  <a:pt x="44033" y="2365911"/>
                  <a:pt x="0" y="2179398"/>
                </a:cubicBezTo>
                <a:cubicBezTo>
                  <a:pt x="-44033" y="1992885"/>
                  <a:pt x="32995" y="1851519"/>
                  <a:pt x="0" y="1638799"/>
                </a:cubicBezTo>
                <a:cubicBezTo>
                  <a:pt x="-32995" y="1426079"/>
                  <a:pt x="14889" y="1245968"/>
                  <a:pt x="0" y="1067599"/>
                </a:cubicBezTo>
                <a:cubicBezTo>
                  <a:pt x="-14889" y="889230"/>
                  <a:pt x="66828" y="585089"/>
                  <a:pt x="0" y="170000"/>
                </a:cubicBezTo>
                <a:cubicBezTo>
                  <a:pt x="1972" y="87584"/>
                  <a:pt x="82873" y="3811"/>
                  <a:pt x="170000" y="0"/>
                </a:cubicBezTo>
                <a:cubicBezTo>
                  <a:pt x="273332" y="-47931"/>
                  <a:pt x="488928" y="36400"/>
                  <a:pt x="629485" y="0"/>
                </a:cubicBezTo>
                <a:cubicBezTo>
                  <a:pt x="770043" y="-36400"/>
                  <a:pt x="915746" y="9515"/>
                  <a:pt x="1201170" y="0"/>
                </a:cubicBezTo>
                <a:cubicBezTo>
                  <a:pt x="1486594" y="-9515"/>
                  <a:pt x="1591885" y="20825"/>
                  <a:pt x="1698056" y="0"/>
                </a:cubicBezTo>
                <a:cubicBezTo>
                  <a:pt x="1804227" y="-20825"/>
                  <a:pt x="2097247" y="47281"/>
                  <a:pt x="2232341" y="0"/>
                </a:cubicBezTo>
                <a:cubicBezTo>
                  <a:pt x="2367436" y="-47281"/>
                  <a:pt x="2697197" y="21303"/>
                  <a:pt x="2841426" y="0"/>
                </a:cubicBezTo>
                <a:cubicBezTo>
                  <a:pt x="2985656" y="-21303"/>
                  <a:pt x="3121977" y="3677"/>
                  <a:pt x="3263511" y="0"/>
                </a:cubicBezTo>
                <a:cubicBezTo>
                  <a:pt x="3405045" y="-3677"/>
                  <a:pt x="3715371" y="7689"/>
                  <a:pt x="3909996" y="0"/>
                </a:cubicBezTo>
                <a:close/>
              </a:path>
              <a:path w="4079997" h="3399998" stroke="0" extrusionOk="0">
                <a:moveTo>
                  <a:pt x="3909996" y="0"/>
                </a:moveTo>
                <a:cubicBezTo>
                  <a:pt x="4008469" y="2482"/>
                  <a:pt x="4069506" y="89450"/>
                  <a:pt x="4079997" y="170000"/>
                </a:cubicBezTo>
                <a:cubicBezTo>
                  <a:pt x="4105265" y="359737"/>
                  <a:pt x="4059286" y="382909"/>
                  <a:pt x="4079997" y="588200"/>
                </a:cubicBezTo>
                <a:cubicBezTo>
                  <a:pt x="4100708" y="793491"/>
                  <a:pt x="4068344" y="841823"/>
                  <a:pt x="4079997" y="1067599"/>
                </a:cubicBezTo>
                <a:cubicBezTo>
                  <a:pt x="4091650" y="1293375"/>
                  <a:pt x="4055252" y="1357836"/>
                  <a:pt x="4079997" y="1577599"/>
                </a:cubicBezTo>
                <a:cubicBezTo>
                  <a:pt x="4104742" y="1797362"/>
                  <a:pt x="4062250" y="1912038"/>
                  <a:pt x="4079997" y="2056998"/>
                </a:cubicBezTo>
                <a:cubicBezTo>
                  <a:pt x="4097744" y="2201958"/>
                  <a:pt x="4041388" y="2438073"/>
                  <a:pt x="4079997" y="2628198"/>
                </a:cubicBezTo>
                <a:cubicBezTo>
                  <a:pt x="4118606" y="2818323"/>
                  <a:pt x="4066082" y="3029085"/>
                  <a:pt x="4079997" y="3229997"/>
                </a:cubicBezTo>
                <a:cubicBezTo>
                  <a:pt x="4082670" y="3329616"/>
                  <a:pt x="4001406" y="3385544"/>
                  <a:pt x="3909996" y="3399997"/>
                </a:cubicBezTo>
                <a:cubicBezTo>
                  <a:pt x="3778340" y="3427385"/>
                  <a:pt x="3600101" y="3396197"/>
                  <a:pt x="3338311" y="3399997"/>
                </a:cubicBezTo>
                <a:cubicBezTo>
                  <a:pt x="3076522" y="3403797"/>
                  <a:pt x="3082055" y="3379010"/>
                  <a:pt x="2878826" y="3399997"/>
                </a:cubicBezTo>
                <a:cubicBezTo>
                  <a:pt x="2675598" y="3420984"/>
                  <a:pt x="2476204" y="3378563"/>
                  <a:pt x="2269741" y="3399997"/>
                </a:cubicBezTo>
                <a:cubicBezTo>
                  <a:pt x="2063279" y="3421431"/>
                  <a:pt x="1887061" y="3396857"/>
                  <a:pt x="1772855" y="3399997"/>
                </a:cubicBezTo>
                <a:cubicBezTo>
                  <a:pt x="1658649" y="3403137"/>
                  <a:pt x="1510850" y="3355314"/>
                  <a:pt x="1313370" y="3399997"/>
                </a:cubicBezTo>
                <a:cubicBezTo>
                  <a:pt x="1115891" y="3444680"/>
                  <a:pt x="975766" y="3347454"/>
                  <a:pt x="741685" y="3399997"/>
                </a:cubicBezTo>
                <a:cubicBezTo>
                  <a:pt x="507605" y="3452540"/>
                  <a:pt x="344101" y="3384493"/>
                  <a:pt x="170000" y="3399997"/>
                </a:cubicBezTo>
                <a:cubicBezTo>
                  <a:pt x="96523" y="3417912"/>
                  <a:pt x="-11897" y="3303767"/>
                  <a:pt x="0" y="3229997"/>
                </a:cubicBezTo>
                <a:cubicBezTo>
                  <a:pt x="-51669" y="3084707"/>
                  <a:pt x="7960" y="2955754"/>
                  <a:pt x="0" y="2750597"/>
                </a:cubicBezTo>
                <a:cubicBezTo>
                  <a:pt x="-7960" y="2545440"/>
                  <a:pt x="29521" y="2447234"/>
                  <a:pt x="0" y="2179398"/>
                </a:cubicBezTo>
                <a:cubicBezTo>
                  <a:pt x="-29521" y="1911562"/>
                  <a:pt x="11084" y="1872562"/>
                  <a:pt x="0" y="1699999"/>
                </a:cubicBezTo>
                <a:cubicBezTo>
                  <a:pt x="-11084" y="1527436"/>
                  <a:pt x="39056" y="1324823"/>
                  <a:pt x="0" y="1220599"/>
                </a:cubicBezTo>
                <a:cubicBezTo>
                  <a:pt x="-39056" y="1116375"/>
                  <a:pt x="3277" y="966381"/>
                  <a:pt x="0" y="802399"/>
                </a:cubicBezTo>
                <a:cubicBezTo>
                  <a:pt x="-3277" y="638417"/>
                  <a:pt x="68789" y="426866"/>
                  <a:pt x="0" y="170000"/>
                </a:cubicBezTo>
                <a:cubicBezTo>
                  <a:pt x="-15846" y="96729"/>
                  <a:pt x="58488" y="-6183"/>
                  <a:pt x="170000" y="0"/>
                </a:cubicBezTo>
                <a:cubicBezTo>
                  <a:pt x="282177" y="-40156"/>
                  <a:pt x="392508" y="22474"/>
                  <a:pt x="592085" y="0"/>
                </a:cubicBezTo>
                <a:cubicBezTo>
                  <a:pt x="791662" y="-22474"/>
                  <a:pt x="819162" y="11678"/>
                  <a:pt x="1014171" y="0"/>
                </a:cubicBezTo>
                <a:cubicBezTo>
                  <a:pt x="1209180" y="-11678"/>
                  <a:pt x="1237407" y="28937"/>
                  <a:pt x="1436256" y="0"/>
                </a:cubicBezTo>
                <a:cubicBezTo>
                  <a:pt x="1635105" y="-28937"/>
                  <a:pt x="1881329" y="26606"/>
                  <a:pt x="2007941" y="0"/>
                </a:cubicBezTo>
                <a:cubicBezTo>
                  <a:pt x="2134553" y="-26606"/>
                  <a:pt x="2271032" y="22512"/>
                  <a:pt x="2467426" y="0"/>
                </a:cubicBezTo>
                <a:cubicBezTo>
                  <a:pt x="2663821" y="-22512"/>
                  <a:pt x="2823840" y="54696"/>
                  <a:pt x="2964311" y="0"/>
                </a:cubicBezTo>
                <a:cubicBezTo>
                  <a:pt x="3104783" y="-54696"/>
                  <a:pt x="3644371" y="88861"/>
                  <a:pt x="3909996"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30223341">
                  <a:custGeom>
                    <a:avLst/>
                    <a:gdLst>
                      <a:gd name="connsiteX0" fmla="*/ 0 w 3399997"/>
                      <a:gd name="connsiteY0" fmla="*/ 170000 h 4079997"/>
                      <a:gd name="connsiteX1" fmla="*/ 170000 w 3399997"/>
                      <a:gd name="connsiteY1" fmla="*/ 0 h 4079997"/>
                      <a:gd name="connsiteX2" fmla="*/ 3229997 w 3399997"/>
                      <a:gd name="connsiteY2" fmla="*/ 0 h 4079997"/>
                      <a:gd name="connsiteX3" fmla="*/ 3399997 w 3399997"/>
                      <a:gd name="connsiteY3" fmla="*/ 170000 h 4079997"/>
                      <a:gd name="connsiteX4" fmla="*/ 3399997 w 3399997"/>
                      <a:gd name="connsiteY4" fmla="*/ 3909997 h 4079997"/>
                      <a:gd name="connsiteX5" fmla="*/ 3229997 w 3399997"/>
                      <a:gd name="connsiteY5" fmla="*/ 4079997 h 4079997"/>
                      <a:gd name="connsiteX6" fmla="*/ 170000 w 3399997"/>
                      <a:gd name="connsiteY6" fmla="*/ 4079997 h 4079997"/>
                      <a:gd name="connsiteX7" fmla="*/ 0 w 3399997"/>
                      <a:gd name="connsiteY7" fmla="*/ 3909997 h 4079997"/>
                      <a:gd name="connsiteX8" fmla="*/ 0 w 3399997"/>
                      <a:gd name="connsiteY8" fmla="*/ 170000 h 407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99997" h="4079997">
                        <a:moveTo>
                          <a:pt x="3258330" y="1"/>
                        </a:moveTo>
                        <a:cubicBezTo>
                          <a:pt x="3336570" y="1"/>
                          <a:pt x="3399997" y="91336"/>
                          <a:pt x="3399997" y="204001"/>
                        </a:cubicBezTo>
                        <a:lnTo>
                          <a:pt x="3399997" y="3875996"/>
                        </a:lnTo>
                        <a:cubicBezTo>
                          <a:pt x="3399997" y="3988661"/>
                          <a:pt x="3336570" y="4079996"/>
                          <a:pt x="3258330" y="4079996"/>
                        </a:cubicBezTo>
                        <a:lnTo>
                          <a:pt x="141667" y="4079996"/>
                        </a:lnTo>
                        <a:cubicBezTo>
                          <a:pt x="63427" y="4079996"/>
                          <a:pt x="0" y="3988661"/>
                          <a:pt x="0" y="3875996"/>
                        </a:cubicBezTo>
                        <a:lnTo>
                          <a:pt x="0" y="204001"/>
                        </a:lnTo>
                        <a:cubicBezTo>
                          <a:pt x="0" y="91336"/>
                          <a:pt x="63427" y="1"/>
                          <a:pt x="141667" y="1"/>
                        </a:cubicBezTo>
                        <a:lnTo>
                          <a:pt x="3258330" y="1"/>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734399" tIns="133731" rIns="173354" bIns="2719998" numCol="1" spcCol="1270" anchor="t" anchorCtr="0">
            <a:noAutofit/>
          </a:bodyPr>
          <a:lstStyle/>
          <a:p>
            <a:pPr marL="0" lvl="0" indent="0" algn="r" defTabSz="1733550">
              <a:lnSpc>
                <a:spcPct val="90000"/>
              </a:lnSpc>
              <a:spcBef>
                <a:spcPct val="0"/>
              </a:spcBef>
              <a:spcAft>
                <a:spcPct val="35000"/>
              </a:spcAft>
              <a:buNone/>
            </a:pPr>
            <a:endParaRPr lang="en-GB" sz="3900" kern="1200" dirty="0"/>
          </a:p>
        </p:txBody>
      </p:sp>
      <p:sp>
        <p:nvSpPr>
          <p:cNvPr id="15" name="Flowchart: Extract 14">
            <a:extLst>
              <a:ext uri="{FF2B5EF4-FFF2-40B4-BE49-F238E27FC236}">
                <a16:creationId xmlns:a16="http://schemas.microsoft.com/office/drawing/2014/main" id="{95870FE8-9A57-4EF2-8B69-29032E5C5013}"/>
              </a:ext>
            </a:extLst>
          </p:cNvPr>
          <p:cNvSpPr/>
          <p:nvPr/>
        </p:nvSpPr>
        <p:spPr>
          <a:xfrm rot="5400000">
            <a:off x="4113082" y="4562732"/>
            <a:ext cx="599836" cy="509999"/>
          </a:xfrm>
          <a:custGeom>
            <a:avLst/>
            <a:gdLst>
              <a:gd name="connsiteX0" fmla="*/ 0 w 599836"/>
              <a:gd name="connsiteY0" fmla="*/ 509998 h 509999"/>
              <a:gd name="connsiteX1" fmla="*/ 299918 w 599836"/>
              <a:gd name="connsiteY1" fmla="*/ 0 h 509999"/>
              <a:gd name="connsiteX2" fmla="*/ 599836 w 599836"/>
              <a:gd name="connsiteY2" fmla="*/ 509998 h 509999"/>
              <a:gd name="connsiteX3" fmla="*/ 0 w 599836"/>
              <a:gd name="connsiteY3" fmla="*/ 509998 h 509999"/>
            </a:gdLst>
            <a:ahLst/>
            <a:cxnLst>
              <a:cxn ang="0">
                <a:pos x="connsiteX0" y="connsiteY0"/>
              </a:cxn>
              <a:cxn ang="0">
                <a:pos x="connsiteX1" y="connsiteY1"/>
              </a:cxn>
              <a:cxn ang="0">
                <a:pos x="connsiteX2" y="connsiteY2"/>
              </a:cxn>
              <a:cxn ang="0">
                <a:pos x="connsiteX3" y="connsiteY3"/>
              </a:cxn>
            </a:cxnLst>
            <a:rect l="l" t="t" r="r" b="b"/>
            <a:pathLst>
              <a:path w="599836" h="509999" fill="none" extrusionOk="0">
                <a:moveTo>
                  <a:pt x="0" y="509998"/>
                </a:moveTo>
                <a:cubicBezTo>
                  <a:pt x="4779" y="371164"/>
                  <a:pt x="210903" y="157813"/>
                  <a:pt x="299918" y="0"/>
                </a:cubicBezTo>
                <a:cubicBezTo>
                  <a:pt x="407239" y="98008"/>
                  <a:pt x="503285" y="390403"/>
                  <a:pt x="599836" y="509998"/>
                </a:cubicBezTo>
                <a:cubicBezTo>
                  <a:pt x="318190" y="515942"/>
                  <a:pt x="184799" y="490390"/>
                  <a:pt x="0" y="509998"/>
                </a:cubicBezTo>
                <a:close/>
              </a:path>
              <a:path w="599836" h="509999" stroke="0" extrusionOk="0">
                <a:moveTo>
                  <a:pt x="0" y="509998"/>
                </a:moveTo>
                <a:cubicBezTo>
                  <a:pt x="76488" y="314389"/>
                  <a:pt x="224691" y="242936"/>
                  <a:pt x="299918" y="0"/>
                </a:cubicBezTo>
                <a:cubicBezTo>
                  <a:pt x="420342" y="147492"/>
                  <a:pt x="487351" y="332213"/>
                  <a:pt x="599836" y="509998"/>
                </a:cubicBezTo>
                <a:cubicBezTo>
                  <a:pt x="382158" y="530599"/>
                  <a:pt x="172403" y="502836"/>
                  <a:pt x="0" y="509998"/>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2506668300">
                  <a:prstGeom prst="flowChartExtract">
                    <a:avLst/>
                  </a:prstGeom>
                  <ask:type>
                    <ask:lineSketchScribble/>
                  </ask:type>
                </ask:lineSketchStyleProps>
              </a:ext>
            </a:extLst>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4B9FD5C6-AE6A-4F2D-B2EB-14B41106BF92}"/>
              </a:ext>
            </a:extLst>
          </p:cNvPr>
          <p:cNvSpPr/>
          <p:nvPr/>
        </p:nvSpPr>
        <p:spPr>
          <a:xfrm>
            <a:off x="5076000" y="1318687"/>
            <a:ext cx="2532998" cy="4079997"/>
          </a:xfrm>
          <a:custGeom>
            <a:avLst/>
            <a:gdLst>
              <a:gd name="connsiteX0" fmla="*/ 0 w 2532998"/>
              <a:gd name="connsiteY0" fmla="*/ 0 h 4079997"/>
              <a:gd name="connsiteX1" fmla="*/ 2532998 w 2532998"/>
              <a:gd name="connsiteY1" fmla="*/ 0 h 4079997"/>
              <a:gd name="connsiteX2" fmla="*/ 2532998 w 2532998"/>
              <a:gd name="connsiteY2" fmla="*/ 4079997 h 4079997"/>
              <a:gd name="connsiteX3" fmla="*/ 0 w 2532998"/>
              <a:gd name="connsiteY3" fmla="*/ 4079997 h 4079997"/>
              <a:gd name="connsiteX4" fmla="*/ 0 w 2532998"/>
              <a:gd name="connsiteY4" fmla="*/ 0 h 4079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998" h="4079997">
                <a:moveTo>
                  <a:pt x="0" y="0"/>
                </a:moveTo>
                <a:lnTo>
                  <a:pt x="2532998" y="0"/>
                </a:lnTo>
                <a:lnTo>
                  <a:pt x="2532998" y="4079997"/>
                </a:lnTo>
                <a:lnTo>
                  <a:pt x="0" y="407999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Muslim men are 76% less likely to be employed than white Christian men. ‘Adam </a:t>
            </a:r>
            <a:r>
              <a:rPr lang="en-GB" sz="2600" kern="1200" dirty="0" err="1">
                <a:solidFill>
                  <a:schemeClr val="tx1"/>
                </a:solidFill>
              </a:rPr>
              <a:t>Henton</a:t>
            </a:r>
            <a:r>
              <a:rPr lang="en-GB" sz="2600" kern="1200" dirty="0">
                <a:solidFill>
                  <a:schemeClr val="tx1"/>
                </a:solidFill>
              </a:rPr>
              <a:t>’ is 3 times as likely than ‘Mohammed Allam’ to secure an interview</a:t>
            </a:r>
          </a:p>
        </p:txBody>
      </p:sp>
      <p:sp>
        <p:nvSpPr>
          <p:cNvPr id="17" name="Freeform: Shape 16">
            <a:extLst>
              <a:ext uri="{FF2B5EF4-FFF2-40B4-BE49-F238E27FC236}">
                <a16:creationId xmlns:a16="http://schemas.microsoft.com/office/drawing/2014/main" id="{392484FA-A855-42DF-82F7-DB960AEDAA9E}"/>
              </a:ext>
            </a:extLst>
          </p:cNvPr>
          <p:cNvSpPr/>
          <p:nvPr/>
        </p:nvSpPr>
        <p:spPr>
          <a:xfrm rot="16200000">
            <a:off x="7574998" y="1658686"/>
            <a:ext cx="4079997" cy="3399998"/>
          </a:xfrm>
          <a:custGeom>
            <a:avLst/>
            <a:gdLst>
              <a:gd name="connsiteX0" fmla="*/ 3909996 w 4079997"/>
              <a:gd name="connsiteY0" fmla="*/ 0 h 3399998"/>
              <a:gd name="connsiteX1" fmla="*/ 4079997 w 4079997"/>
              <a:gd name="connsiteY1" fmla="*/ 170000 h 3399998"/>
              <a:gd name="connsiteX2" fmla="*/ 4079997 w 4079997"/>
              <a:gd name="connsiteY2" fmla="*/ 618800 h 3399998"/>
              <a:gd name="connsiteX3" fmla="*/ 4079997 w 4079997"/>
              <a:gd name="connsiteY3" fmla="*/ 1036999 h 3399998"/>
              <a:gd name="connsiteX4" fmla="*/ 4079997 w 4079997"/>
              <a:gd name="connsiteY4" fmla="*/ 1608199 h 3399998"/>
              <a:gd name="connsiteX5" fmla="*/ 4079997 w 4079997"/>
              <a:gd name="connsiteY5" fmla="*/ 2148798 h 3399998"/>
              <a:gd name="connsiteX6" fmla="*/ 4079997 w 4079997"/>
              <a:gd name="connsiteY6" fmla="*/ 2719998 h 3399998"/>
              <a:gd name="connsiteX7" fmla="*/ 4079997 w 4079997"/>
              <a:gd name="connsiteY7" fmla="*/ 3229997 h 3399998"/>
              <a:gd name="connsiteX8" fmla="*/ 3909996 w 4079997"/>
              <a:gd name="connsiteY8" fmla="*/ 3399997 h 3399998"/>
              <a:gd name="connsiteX9" fmla="*/ 3338311 w 4079997"/>
              <a:gd name="connsiteY9" fmla="*/ 3399997 h 3399998"/>
              <a:gd name="connsiteX10" fmla="*/ 2729226 w 4079997"/>
              <a:gd name="connsiteY10" fmla="*/ 3399997 h 3399998"/>
              <a:gd name="connsiteX11" fmla="*/ 2232341 w 4079997"/>
              <a:gd name="connsiteY11" fmla="*/ 3399997 h 3399998"/>
              <a:gd name="connsiteX12" fmla="*/ 1660656 w 4079997"/>
              <a:gd name="connsiteY12" fmla="*/ 3399997 h 3399998"/>
              <a:gd name="connsiteX13" fmla="*/ 1201170 w 4079997"/>
              <a:gd name="connsiteY13" fmla="*/ 3399997 h 3399998"/>
              <a:gd name="connsiteX14" fmla="*/ 741685 w 4079997"/>
              <a:gd name="connsiteY14" fmla="*/ 3399997 h 3399998"/>
              <a:gd name="connsiteX15" fmla="*/ 170000 w 4079997"/>
              <a:gd name="connsiteY15" fmla="*/ 3399997 h 3399998"/>
              <a:gd name="connsiteX16" fmla="*/ 0 w 4079997"/>
              <a:gd name="connsiteY16" fmla="*/ 3229997 h 3399998"/>
              <a:gd name="connsiteX17" fmla="*/ 0 w 4079997"/>
              <a:gd name="connsiteY17" fmla="*/ 2719998 h 3399998"/>
              <a:gd name="connsiteX18" fmla="*/ 0 w 4079997"/>
              <a:gd name="connsiteY18" fmla="*/ 2179398 h 3399998"/>
              <a:gd name="connsiteX19" fmla="*/ 0 w 4079997"/>
              <a:gd name="connsiteY19" fmla="*/ 1669399 h 3399998"/>
              <a:gd name="connsiteX20" fmla="*/ 0 w 4079997"/>
              <a:gd name="connsiteY20" fmla="*/ 1098199 h 3399998"/>
              <a:gd name="connsiteX21" fmla="*/ 0 w 4079997"/>
              <a:gd name="connsiteY21" fmla="*/ 170000 h 3399998"/>
              <a:gd name="connsiteX22" fmla="*/ 170000 w 4079997"/>
              <a:gd name="connsiteY22" fmla="*/ 0 h 3399998"/>
              <a:gd name="connsiteX23" fmla="*/ 629485 w 4079997"/>
              <a:gd name="connsiteY23" fmla="*/ 0 h 3399998"/>
              <a:gd name="connsiteX24" fmla="*/ 1201170 w 4079997"/>
              <a:gd name="connsiteY24" fmla="*/ 0 h 3399998"/>
              <a:gd name="connsiteX25" fmla="*/ 1810255 w 4079997"/>
              <a:gd name="connsiteY25" fmla="*/ 0 h 3399998"/>
              <a:gd name="connsiteX26" fmla="*/ 2307141 w 4079997"/>
              <a:gd name="connsiteY26" fmla="*/ 0 h 3399998"/>
              <a:gd name="connsiteX27" fmla="*/ 2729226 w 4079997"/>
              <a:gd name="connsiteY27" fmla="*/ 0 h 3399998"/>
              <a:gd name="connsiteX28" fmla="*/ 3151311 w 4079997"/>
              <a:gd name="connsiteY28" fmla="*/ 0 h 3399998"/>
              <a:gd name="connsiteX29" fmla="*/ 3909996 w 4079997"/>
              <a:gd name="connsiteY29" fmla="*/ 0 h 339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079997" h="3399998" fill="none" extrusionOk="0">
                <a:moveTo>
                  <a:pt x="3909996" y="0"/>
                </a:moveTo>
                <a:cubicBezTo>
                  <a:pt x="4001484" y="-5745"/>
                  <a:pt x="4082981" y="87745"/>
                  <a:pt x="4079997" y="170000"/>
                </a:cubicBezTo>
                <a:cubicBezTo>
                  <a:pt x="4084277" y="282309"/>
                  <a:pt x="4076638" y="514418"/>
                  <a:pt x="4079997" y="618800"/>
                </a:cubicBezTo>
                <a:cubicBezTo>
                  <a:pt x="4083356" y="723182"/>
                  <a:pt x="4074540" y="919575"/>
                  <a:pt x="4079997" y="1036999"/>
                </a:cubicBezTo>
                <a:cubicBezTo>
                  <a:pt x="4085454" y="1154423"/>
                  <a:pt x="4045717" y="1402926"/>
                  <a:pt x="4079997" y="1608199"/>
                </a:cubicBezTo>
                <a:cubicBezTo>
                  <a:pt x="4114277" y="1813472"/>
                  <a:pt x="4061955" y="2035884"/>
                  <a:pt x="4079997" y="2148798"/>
                </a:cubicBezTo>
                <a:cubicBezTo>
                  <a:pt x="4098039" y="2261712"/>
                  <a:pt x="4053108" y="2595636"/>
                  <a:pt x="4079997" y="2719998"/>
                </a:cubicBezTo>
                <a:cubicBezTo>
                  <a:pt x="4106886" y="2844360"/>
                  <a:pt x="4077677" y="3079367"/>
                  <a:pt x="4079997" y="3229997"/>
                </a:cubicBezTo>
                <a:cubicBezTo>
                  <a:pt x="4080987" y="3306401"/>
                  <a:pt x="4001387" y="3402008"/>
                  <a:pt x="3909996" y="3399997"/>
                </a:cubicBezTo>
                <a:cubicBezTo>
                  <a:pt x="3648651" y="3446417"/>
                  <a:pt x="3462474" y="3378229"/>
                  <a:pt x="3338311" y="3399997"/>
                </a:cubicBezTo>
                <a:cubicBezTo>
                  <a:pt x="3214148" y="3421765"/>
                  <a:pt x="3033577" y="3378291"/>
                  <a:pt x="2729226" y="3399997"/>
                </a:cubicBezTo>
                <a:cubicBezTo>
                  <a:pt x="2424876" y="3421703"/>
                  <a:pt x="2344379" y="3356822"/>
                  <a:pt x="2232341" y="3399997"/>
                </a:cubicBezTo>
                <a:cubicBezTo>
                  <a:pt x="2120304" y="3443172"/>
                  <a:pt x="1808176" y="3361073"/>
                  <a:pt x="1660656" y="3399997"/>
                </a:cubicBezTo>
                <a:cubicBezTo>
                  <a:pt x="1513137" y="3438921"/>
                  <a:pt x="1382263" y="3368924"/>
                  <a:pt x="1201170" y="3399997"/>
                </a:cubicBezTo>
                <a:cubicBezTo>
                  <a:pt x="1020077" y="3431070"/>
                  <a:pt x="870438" y="3380849"/>
                  <a:pt x="741685" y="3399997"/>
                </a:cubicBezTo>
                <a:cubicBezTo>
                  <a:pt x="612932" y="3419145"/>
                  <a:pt x="434212" y="3358036"/>
                  <a:pt x="170000" y="3399997"/>
                </a:cubicBezTo>
                <a:cubicBezTo>
                  <a:pt x="55908" y="3382791"/>
                  <a:pt x="-2102" y="3347528"/>
                  <a:pt x="0" y="3229997"/>
                </a:cubicBezTo>
                <a:cubicBezTo>
                  <a:pt x="-56007" y="3024818"/>
                  <a:pt x="56459" y="2902457"/>
                  <a:pt x="0" y="2719998"/>
                </a:cubicBezTo>
                <a:cubicBezTo>
                  <a:pt x="-56459" y="2537539"/>
                  <a:pt x="6230" y="2296068"/>
                  <a:pt x="0" y="2179398"/>
                </a:cubicBezTo>
                <a:cubicBezTo>
                  <a:pt x="-6230" y="2062728"/>
                  <a:pt x="31319" y="1820406"/>
                  <a:pt x="0" y="1669399"/>
                </a:cubicBezTo>
                <a:cubicBezTo>
                  <a:pt x="-31319" y="1518392"/>
                  <a:pt x="51851" y="1279942"/>
                  <a:pt x="0" y="1098199"/>
                </a:cubicBezTo>
                <a:cubicBezTo>
                  <a:pt x="-51851" y="916456"/>
                  <a:pt x="110603" y="489177"/>
                  <a:pt x="0" y="170000"/>
                </a:cubicBezTo>
                <a:cubicBezTo>
                  <a:pt x="-10170" y="99119"/>
                  <a:pt x="53479" y="1388"/>
                  <a:pt x="170000" y="0"/>
                </a:cubicBezTo>
                <a:cubicBezTo>
                  <a:pt x="272553" y="-9707"/>
                  <a:pt x="409284" y="24797"/>
                  <a:pt x="629485" y="0"/>
                </a:cubicBezTo>
                <a:cubicBezTo>
                  <a:pt x="849687" y="-24797"/>
                  <a:pt x="1078116" y="56062"/>
                  <a:pt x="1201170" y="0"/>
                </a:cubicBezTo>
                <a:cubicBezTo>
                  <a:pt x="1324224" y="-56062"/>
                  <a:pt x="1515869" y="12034"/>
                  <a:pt x="1810255" y="0"/>
                </a:cubicBezTo>
                <a:cubicBezTo>
                  <a:pt x="2104641" y="-12034"/>
                  <a:pt x="2105922" y="6554"/>
                  <a:pt x="2307141" y="0"/>
                </a:cubicBezTo>
                <a:cubicBezTo>
                  <a:pt x="2508360" y="-6554"/>
                  <a:pt x="2593146" y="510"/>
                  <a:pt x="2729226" y="0"/>
                </a:cubicBezTo>
                <a:cubicBezTo>
                  <a:pt x="2865306" y="-510"/>
                  <a:pt x="2984014" y="23614"/>
                  <a:pt x="3151311" y="0"/>
                </a:cubicBezTo>
                <a:cubicBezTo>
                  <a:pt x="3318609" y="-23614"/>
                  <a:pt x="3623803" y="20375"/>
                  <a:pt x="3909996" y="0"/>
                </a:cubicBezTo>
                <a:close/>
              </a:path>
              <a:path w="4079997" h="3399998" stroke="0" extrusionOk="0">
                <a:moveTo>
                  <a:pt x="3909996" y="0"/>
                </a:moveTo>
                <a:cubicBezTo>
                  <a:pt x="4003733" y="-2240"/>
                  <a:pt x="4075052" y="67538"/>
                  <a:pt x="4079997" y="170000"/>
                </a:cubicBezTo>
                <a:cubicBezTo>
                  <a:pt x="4116612" y="364345"/>
                  <a:pt x="4059918" y="522280"/>
                  <a:pt x="4079997" y="618800"/>
                </a:cubicBezTo>
                <a:cubicBezTo>
                  <a:pt x="4100076" y="715320"/>
                  <a:pt x="4045188" y="903185"/>
                  <a:pt x="4079997" y="1128799"/>
                </a:cubicBezTo>
                <a:cubicBezTo>
                  <a:pt x="4114806" y="1354413"/>
                  <a:pt x="4058965" y="1370105"/>
                  <a:pt x="4079997" y="1546999"/>
                </a:cubicBezTo>
                <a:cubicBezTo>
                  <a:pt x="4101029" y="1723893"/>
                  <a:pt x="4059158" y="1865264"/>
                  <a:pt x="4079997" y="1965198"/>
                </a:cubicBezTo>
                <a:cubicBezTo>
                  <a:pt x="4100836" y="2065132"/>
                  <a:pt x="4057663" y="2338313"/>
                  <a:pt x="4079997" y="2536398"/>
                </a:cubicBezTo>
                <a:cubicBezTo>
                  <a:pt x="4102331" y="2734483"/>
                  <a:pt x="4047664" y="2999265"/>
                  <a:pt x="4079997" y="3229997"/>
                </a:cubicBezTo>
                <a:cubicBezTo>
                  <a:pt x="4058895" y="3332024"/>
                  <a:pt x="3993549" y="3402988"/>
                  <a:pt x="3909996" y="3399997"/>
                </a:cubicBezTo>
                <a:cubicBezTo>
                  <a:pt x="3809671" y="3400691"/>
                  <a:pt x="3676051" y="3383653"/>
                  <a:pt x="3450511" y="3399997"/>
                </a:cubicBezTo>
                <a:cubicBezTo>
                  <a:pt x="3224972" y="3416341"/>
                  <a:pt x="3043924" y="3385211"/>
                  <a:pt x="2916226" y="3399997"/>
                </a:cubicBezTo>
                <a:cubicBezTo>
                  <a:pt x="2788529" y="3414783"/>
                  <a:pt x="2580923" y="3344294"/>
                  <a:pt x="2419340" y="3399997"/>
                </a:cubicBezTo>
                <a:cubicBezTo>
                  <a:pt x="2257757" y="3455700"/>
                  <a:pt x="2111903" y="3378962"/>
                  <a:pt x="1922455" y="3399997"/>
                </a:cubicBezTo>
                <a:cubicBezTo>
                  <a:pt x="1733007" y="3421032"/>
                  <a:pt x="1558378" y="3355884"/>
                  <a:pt x="1462970" y="3399997"/>
                </a:cubicBezTo>
                <a:cubicBezTo>
                  <a:pt x="1367562" y="3444110"/>
                  <a:pt x="1089825" y="3375299"/>
                  <a:pt x="891285" y="3399997"/>
                </a:cubicBezTo>
                <a:cubicBezTo>
                  <a:pt x="692745" y="3424695"/>
                  <a:pt x="490244" y="3351323"/>
                  <a:pt x="170000" y="3399997"/>
                </a:cubicBezTo>
                <a:cubicBezTo>
                  <a:pt x="65891" y="3389858"/>
                  <a:pt x="-6243" y="3338593"/>
                  <a:pt x="0" y="3229997"/>
                </a:cubicBezTo>
                <a:cubicBezTo>
                  <a:pt x="-21658" y="3078595"/>
                  <a:pt x="30352" y="2911467"/>
                  <a:pt x="0" y="2689398"/>
                </a:cubicBezTo>
                <a:cubicBezTo>
                  <a:pt x="-30352" y="2467329"/>
                  <a:pt x="48463" y="2408481"/>
                  <a:pt x="0" y="2209998"/>
                </a:cubicBezTo>
                <a:cubicBezTo>
                  <a:pt x="-48463" y="2011515"/>
                  <a:pt x="5845" y="1857896"/>
                  <a:pt x="0" y="1730598"/>
                </a:cubicBezTo>
                <a:cubicBezTo>
                  <a:pt x="-5845" y="1603300"/>
                  <a:pt x="33972" y="1353148"/>
                  <a:pt x="0" y="1251199"/>
                </a:cubicBezTo>
                <a:cubicBezTo>
                  <a:pt x="-33972" y="1149250"/>
                  <a:pt x="60357" y="979980"/>
                  <a:pt x="0" y="741199"/>
                </a:cubicBezTo>
                <a:cubicBezTo>
                  <a:pt x="-60357" y="502418"/>
                  <a:pt x="38510" y="433596"/>
                  <a:pt x="0" y="170000"/>
                </a:cubicBezTo>
                <a:cubicBezTo>
                  <a:pt x="-16565" y="67818"/>
                  <a:pt x="74671" y="-6477"/>
                  <a:pt x="170000" y="0"/>
                </a:cubicBezTo>
                <a:cubicBezTo>
                  <a:pt x="283791" y="-44739"/>
                  <a:pt x="564024" y="30290"/>
                  <a:pt x="666885" y="0"/>
                </a:cubicBezTo>
                <a:cubicBezTo>
                  <a:pt x="769747" y="-30290"/>
                  <a:pt x="1032096" y="35591"/>
                  <a:pt x="1201170" y="0"/>
                </a:cubicBezTo>
                <a:cubicBezTo>
                  <a:pt x="1370245" y="-35591"/>
                  <a:pt x="1554526" y="39898"/>
                  <a:pt x="1772855" y="0"/>
                </a:cubicBezTo>
                <a:cubicBezTo>
                  <a:pt x="1991185" y="-39898"/>
                  <a:pt x="2199941" y="60555"/>
                  <a:pt x="2344541" y="0"/>
                </a:cubicBezTo>
                <a:cubicBezTo>
                  <a:pt x="2489141" y="-60555"/>
                  <a:pt x="2673248" y="30691"/>
                  <a:pt x="2766626" y="0"/>
                </a:cubicBezTo>
                <a:cubicBezTo>
                  <a:pt x="2860005" y="-30691"/>
                  <a:pt x="3133692" y="34170"/>
                  <a:pt x="3263511" y="0"/>
                </a:cubicBezTo>
                <a:cubicBezTo>
                  <a:pt x="3393330" y="-34170"/>
                  <a:pt x="3748204" y="32693"/>
                  <a:pt x="3909996" y="0"/>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4144518228">
                  <a:custGeom>
                    <a:avLst/>
                    <a:gdLst>
                      <a:gd name="connsiteX0" fmla="*/ 0 w 3399997"/>
                      <a:gd name="connsiteY0" fmla="*/ 170000 h 4079997"/>
                      <a:gd name="connsiteX1" fmla="*/ 170000 w 3399997"/>
                      <a:gd name="connsiteY1" fmla="*/ 0 h 4079997"/>
                      <a:gd name="connsiteX2" fmla="*/ 3229997 w 3399997"/>
                      <a:gd name="connsiteY2" fmla="*/ 0 h 4079997"/>
                      <a:gd name="connsiteX3" fmla="*/ 3399997 w 3399997"/>
                      <a:gd name="connsiteY3" fmla="*/ 170000 h 4079997"/>
                      <a:gd name="connsiteX4" fmla="*/ 3399997 w 3399997"/>
                      <a:gd name="connsiteY4" fmla="*/ 3909997 h 4079997"/>
                      <a:gd name="connsiteX5" fmla="*/ 3229997 w 3399997"/>
                      <a:gd name="connsiteY5" fmla="*/ 4079997 h 4079997"/>
                      <a:gd name="connsiteX6" fmla="*/ 170000 w 3399997"/>
                      <a:gd name="connsiteY6" fmla="*/ 4079997 h 4079997"/>
                      <a:gd name="connsiteX7" fmla="*/ 0 w 3399997"/>
                      <a:gd name="connsiteY7" fmla="*/ 3909997 h 4079997"/>
                      <a:gd name="connsiteX8" fmla="*/ 0 w 3399997"/>
                      <a:gd name="connsiteY8" fmla="*/ 170000 h 407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99997" h="4079997">
                        <a:moveTo>
                          <a:pt x="3258330" y="1"/>
                        </a:moveTo>
                        <a:cubicBezTo>
                          <a:pt x="3336570" y="1"/>
                          <a:pt x="3399997" y="91336"/>
                          <a:pt x="3399997" y="204001"/>
                        </a:cubicBezTo>
                        <a:lnTo>
                          <a:pt x="3399997" y="3875996"/>
                        </a:lnTo>
                        <a:cubicBezTo>
                          <a:pt x="3399997" y="3988661"/>
                          <a:pt x="3336570" y="4079996"/>
                          <a:pt x="3258330" y="4079996"/>
                        </a:cubicBezTo>
                        <a:lnTo>
                          <a:pt x="141667" y="4079996"/>
                        </a:lnTo>
                        <a:cubicBezTo>
                          <a:pt x="63427" y="4079996"/>
                          <a:pt x="0" y="3988661"/>
                          <a:pt x="0" y="3875996"/>
                        </a:cubicBezTo>
                        <a:lnTo>
                          <a:pt x="0" y="204001"/>
                        </a:lnTo>
                        <a:cubicBezTo>
                          <a:pt x="0" y="91336"/>
                          <a:pt x="63427" y="1"/>
                          <a:pt x="141667" y="1"/>
                        </a:cubicBezTo>
                        <a:lnTo>
                          <a:pt x="3258330" y="1"/>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734398" tIns="133732" rIns="173355" bIns="2719997" numCol="1" spcCol="1270" anchor="t" anchorCtr="0">
            <a:noAutofit/>
          </a:bodyPr>
          <a:lstStyle/>
          <a:p>
            <a:pPr marL="0" lvl="0" indent="0" algn="r" defTabSz="1733550">
              <a:lnSpc>
                <a:spcPct val="90000"/>
              </a:lnSpc>
              <a:spcBef>
                <a:spcPct val="0"/>
              </a:spcBef>
              <a:spcAft>
                <a:spcPct val="35000"/>
              </a:spcAft>
              <a:buNone/>
            </a:pPr>
            <a:endParaRPr lang="en-GB" sz="3900" kern="1200" dirty="0"/>
          </a:p>
        </p:txBody>
      </p:sp>
      <p:sp>
        <p:nvSpPr>
          <p:cNvPr id="18" name="Flowchart: Extract 17">
            <a:extLst>
              <a:ext uri="{FF2B5EF4-FFF2-40B4-BE49-F238E27FC236}">
                <a16:creationId xmlns:a16="http://schemas.microsoft.com/office/drawing/2014/main" id="{3C5D4BCC-52C5-44A1-A584-C16D71305BD0}"/>
              </a:ext>
            </a:extLst>
          </p:cNvPr>
          <p:cNvSpPr/>
          <p:nvPr/>
        </p:nvSpPr>
        <p:spPr>
          <a:xfrm rot="5400000">
            <a:off x="7632080" y="4562732"/>
            <a:ext cx="599836" cy="509999"/>
          </a:xfrm>
          <a:custGeom>
            <a:avLst/>
            <a:gdLst>
              <a:gd name="connsiteX0" fmla="*/ 0 w 599836"/>
              <a:gd name="connsiteY0" fmla="*/ 509998 h 509999"/>
              <a:gd name="connsiteX1" fmla="*/ 299918 w 599836"/>
              <a:gd name="connsiteY1" fmla="*/ 0 h 509999"/>
              <a:gd name="connsiteX2" fmla="*/ 599836 w 599836"/>
              <a:gd name="connsiteY2" fmla="*/ 509998 h 509999"/>
              <a:gd name="connsiteX3" fmla="*/ 0 w 599836"/>
              <a:gd name="connsiteY3" fmla="*/ 509998 h 509999"/>
            </a:gdLst>
            <a:ahLst/>
            <a:cxnLst>
              <a:cxn ang="0">
                <a:pos x="connsiteX0" y="connsiteY0"/>
              </a:cxn>
              <a:cxn ang="0">
                <a:pos x="connsiteX1" y="connsiteY1"/>
              </a:cxn>
              <a:cxn ang="0">
                <a:pos x="connsiteX2" y="connsiteY2"/>
              </a:cxn>
              <a:cxn ang="0">
                <a:pos x="connsiteX3" y="connsiteY3"/>
              </a:cxn>
            </a:cxnLst>
            <a:rect l="l" t="t" r="r" b="b"/>
            <a:pathLst>
              <a:path w="599836" h="509999" fill="none" extrusionOk="0">
                <a:moveTo>
                  <a:pt x="0" y="509998"/>
                </a:moveTo>
                <a:cubicBezTo>
                  <a:pt x="62764" y="377342"/>
                  <a:pt x="179739" y="258916"/>
                  <a:pt x="299918" y="0"/>
                </a:cubicBezTo>
                <a:cubicBezTo>
                  <a:pt x="462720" y="184044"/>
                  <a:pt x="449708" y="389409"/>
                  <a:pt x="599836" y="509998"/>
                </a:cubicBezTo>
                <a:cubicBezTo>
                  <a:pt x="377490" y="548762"/>
                  <a:pt x="261190" y="491694"/>
                  <a:pt x="0" y="509998"/>
                </a:cubicBezTo>
                <a:close/>
              </a:path>
              <a:path w="599836" h="509999" stroke="0" extrusionOk="0">
                <a:moveTo>
                  <a:pt x="0" y="509998"/>
                </a:moveTo>
                <a:cubicBezTo>
                  <a:pt x="111602" y="286422"/>
                  <a:pt x="252698" y="179466"/>
                  <a:pt x="299918" y="0"/>
                </a:cubicBezTo>
                <a:cubicBezTo>
                  <a:pt x="419950" y="162447"/>
                  <a:pt x="537218" y="404721"/>
                  <a:pt x="599836" y="509998"/>
                </a:cubicBezTo>
                <a:cubicBezTo>
                  <a:pt x="387235" y="546460"/>
                  <a:pt x="227261" y="463107"/>
                  <a:pt x="0" y="509998"/>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1219033472">
                  <a:prstGeom prst="flowChartExtract">
                    <a:avLst/>
                  </a:prstGeom>
                  <ask:type>
                    <ask:lineSketchScribble/>
                  </ask:type>
                </ask:lineSketchStyleProps>
              </a:ext>
            </a:extLst>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sp>
      <p:sp>
        <p:nvSpPr>
          <p:cNvPr id="19" name="Freeform: Shape 18">
            <a:extLst>
              <a:ext uri="{FF2B5EF4-FFF2-40B4-BE49-F238E27FC236}">
                <a16:creationId xmlns:a16="http://schemas.microsoft.com/office/drawing/2014/main" id="{FF837319-D291-400A-A1E9-19C081D42F2A}"/>
              </a:ext>
            </a:extLst>
          </p:cNvPr>
          <p:cNvSpPr/>
          <p:nvPr/>
        </p:nvSpPr>
        <p:spPr>
          <a:xfrm>
            <a:off x="8594998" y="1318687"/>
            <a:ext cx="2532998" cy="4079997"/>
          </a:xfrm>
          <a:custGeom>
            <a:avLst/>
            <a:gdLst>
              <a:gd name="connsiteX0" fmla="*/ 0 w 2532998"/>
              <a:gd name="connsiteY0" fmla="*/ 0 h 4079997"/>
              <a:gd name="connsiteX1" fmla="*/ 2532998 w 2532998"/>
              <a:gd name="connsiteY1" fmla="*/ 0 h 4079997"/>
              <a:gd name="connsiteX2" fmla="*/ 2532998 w 2532998"/>
              <a:gd name="connsiteY2" fmla="*/ 4079997 h 4079997"/>
              <a:gd name="connsiteX3" fmla="*/ 0 w 2532998"/>
              <a:gd name="connsiteY3" fmla="*/ 4079997 h 4079997"/>
              <a:gd name="connsiteX4" fmla="*/ 0 w 2532998"/>
              <a:gd name="connsiteY4" fmla="*/ 0 h 4079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998" h="4079997">
                <a:moveTo>
                  <a:pt x="0" y="0"/>
                </a:moveTo>
                <a:lnTo>
                  <a:pt x="2532998" y="0"/>
                </a:lnTo>
                <a:lnTo>
                  <a:pt x="2532998" y="4079997"/>
                </a:lnTo>
                <a:lnTo>
                  <a:pt x="0" y="407999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Attractive people earn 3% - 4% more than people with below average looks</a:t>
            </a:r>
          </a:p>
        </p:txBody>
      </p:sp>
      <p:grpSp>
        <p:nvGrpSpPr>
          <p:cNvPr id="2" name="Group 1">
            <a:extLst>
              <a:ext uri="{FF2B5EF4-FFF2-40B4-BE49-F238E27FC236}">
                <a16:creationId xmlns:a16="http://schemas.microsoft.com/office/drawing/2014/main" id="{C5BED686-29EC-F26C-47AB-4287367BD048}"/>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12D3BF51-EAA6-BAEC-F837-3F764906839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4BFE6849-1011-BDA2-F86B-01C0D9984395}"/>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526CF37-7018-E5CD-8942-F3DD58A9E5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ACE0F707-6003-0153-D62E-E8D39F1C0DA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415AA59D-EF69-EB5E-9D51-BB701B6C28C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B8A745AF-6651-2DFD-FCEE-A98394538A6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37579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P spid="14" grpId="0" animBg="1"/>
      <p:bldP spid="16" grpId="0"/>
      <p:bldP spid="17" grpId="0" animBg="1"/>
      <p:bldP spid="1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18729" y="4711318"/>
            <a:ext cx="907758" cy="907758"/>
          </a:xfrm>
          <a:prstGeom prst="rect">
            <a:avLst/>
          </a:prstGeom>
        </p:spPr>
      </p:pic>
      <p:sp>
        <p:nvSpPr>
          <p:cNvPr id="9" name="TextBox 8"/>
          <p:cNvSpPr txBox="1"/>
          <p:nvPr/>
        </p:nvSpPr>
        <p:spPr>
          <a:xfrm>
            <a:off x="3720697" y="155510"/>
            <a:ext cx="5400000" cy="66543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Local Examples</a:t>
            </a:r>
          </a:p>
        </p:txBody>
      </p:sp>
      <p:sp>
        <p:nvSpPr>
          <p:cNvPr id="3" name="Rectangle 2">
            <a:extLst>
              <a:ext uri="{FF2B5EF4-FFF2-40B4-BE49-F238E27FC236}">
                <a16:creationId xmlns:a16="http://schemas.microsoft.com/office/drawing/2014/main" id="{F672EFDC-F598-44A9-A5AC-2A29A6772DEA}"/>
              </a:ext>
            </a:extLst>
          </p:cNvPr>
          <p:cNvSpPr/>
          <p:nvPr/>
        </p:nvSpPr>
        <p:spPr>
          <a:xfrm>
            <a:off x="1710266" y="976562"/>
            <a:ext cx="9618133" cy="1219200"/>
          </a:xfrm>
          <a:custGeom>
            <a:avLst/>
            <a:gdLst>
              <a:gd name="connsiteX0" fmla="*/ 0 w 9618133"/>
              <a:gd name="connsiteY0" fmla="*/ 0 h 1219200"/>
              <a:gd name="connsiteX1" fmla="*/ 373410 w 9618133"/>
              <a:gd name="connsiteY1" fmla="*/ 0 h 1219200"/>
              <a:gd name="connsiteX2" fmla="*/ 746820 w 9618133"/>
              <a:gd name="connsiteY2" fmla="*/ 0 h 1219200"/>
              <a:gd name="connsiteX3" fmla="*/ 1216411 w 9618133"/>
              <a:gd name="connsiteY3" fmla="*/ 0 h 1219200"/>
              <a:gd name="connsiteX4" fmla="*/ 1686002 w 9618133"/>
              <a:gd name="connsiteY4" fmla="*/ 0 h 1219200"/>
              <a:gd name="connsiteX5" fmla="*/ 2347956 w 9618133"/>
              <a:gd name="connsiteY5" fmla="*/ 0 h 1219200"/>
              <a:gd name="connsiteX6" fmla="*/ 3009910 w 9618133"/>
              <a:gd name="connsiteY6" fmla="*/ 0 h 1219200"/>
              <a:gd name="connsiteX7" fmla="*/ 3383320 w 9618133"/>
              <a:gd name="connsiteY7" fmla="*/ 0 h 1219200"/>
              <a:gd name="connsiteX8" fmla="*/ 4141455 w 9618133"/>
              <a:gd name="connsiteY8" fmla="*/ 0 h 1219200"/>
              <a:gd name="connsiteX9" fmla="*/ 4418683 w 9618133"/>
              <a:gd name="connsiteY9" fmla="*/ 0 h 1219200"/>
              <a:gd name="connsiteX10" fmla="*/ 4888275 w 9618133"/>
              <a:gd name="connsiteY10" fmla="*/ 0 h 1219200"/>
              <a:gd name="connsiteX11" fmla="*/ 5646410 w 9618133"/>
              <a:gd name="connsiteY11" fmla="*/ 0 h 1219200"/>
              <a:gd name="connsiteX12" fmla="*/ 6019820 w 9618133"/>
              <a:gd name="connsiteY12" fmla="*/ 0 h 1219200"/>
              <a:gd name="connsiteX13" fmla="*/ 6489411 w 9618133"/>
              <a:gd name="connsiteY13" fmla="*/ 0 h 1219200"/>
              <a:gd name="connsiteX14" fmla="*/ 6862821 w 9618133"/>
              <a:gd name="connsiteY14" fmla="*/ 0 h 1219200"/>
              <a:gd name="connsiteX15" fmla="*/ 7428593 w 9618133"/>
              <a:gd name="connsiteY15" fmla="*/ 0 h 1219200"/>
              <a:gd name="connsiteX16" fmla="*/ 8090547 w 9618133"/>
              <a:gd name="connsiteY16" fmla="*/ 0 h 1219200"/>
              <a:gd name="connsiteX17" fmla="*/ 8752501 w 9618133"/>
              <a:gd name="connsiteY17" fmla="*/ 0 h 1219200"/>
              <a:gd name="connsiteX18" fmla="*/ 9029730 w 9618133"/>
              <a:gd name="connsiteY18" fmla="*/ 0 h 1219200"/>
              <a:gd name="connsiteX19" fmla="*/ 9618133 w 9618133"/>
              <a:gd name="connsiteY19" fmla="*/ 0 h 1219200"/>
              <a:gd name="connsiteX20" fmla="*/ 9618133 w 9618133"/>
              <a:gd name="connsiteY20" fmla="*/ 382016 h 1219200"/>
              <a:gd name="connsiteX21" fmla="*/ 9618133 w 9618133"/>
              <a:gd name="connsiteY21" fmla="*/ 788416 h 1219200"/>
              <a:gd name="connsiteX22" fmla="*/ 9618133 w 9618133"/>
              <a:gd name="connsiteY22" fmla="*/ 1219200 h 1219200"/>
              <a:gd name="connsiteX23" fmla="*/ 9148542 w 9618133"/>
              <a:gd name="connsiteY23" fmla="*/ 1219200 h 1219200"/>
              <a:gd name="connsiteX24" fmla="*/ 8390407 w 9618133"/>
              <a:gd name="connsiteY24" fmla="*/ 1219200 h 1219200"/>
              <a:gd name="connsiteX25" fmla="*/ 8016997 w 9618133"/>
              <a:gd name="connsiteY25" fmla="*/ 1219200 h 1219200"/>
              <a:gd name="connsiteX26" fmla="*/ 7547406 w 9618133"/>
              <a:gd name="connsiteY26" fmla="*/ 1219200 h 1219200"/>
              <a:gd name="connsiteX27" fmla="*/ 6981633 w 9618133"/>
              <a:gd name="connsiteY27" fmla="*/ 1219200 h 1219200"/>
              <a:gd name="connsiteX28" fmla="*/ 6512042 w 9618133"/>
              <a:gd name="connsiteY28" fmla="*/ 1219200 h 1219200"/>
              <a:gd name="connsiteX29" fmla="*/ 5850088 w 9618133"/>
              <a:gd name="connsiteY29" fmla="*/ 1219200 h 1219200"/>
              <a:gd name="connsiteX30" fmla="*/ 5572859 w 9618133"/>
              <a:gd name="connsiteY30" fmla="*/ 1219200 h 1219200"/>
              <a:gd name="connsiteX31" fmla="*/ 4814724 w 9618133"/>
              <a:gd name="connsiteY31" fmla="*/ 1219200 h 1219200"/>
              <a:gd name="connsiteX32" fmla="*/ 4441314 w 9618133"/>
              <a:gd name="connsiteY32" fmla="*/ 1219200 h 1219200"/>
              <a:gd name="connsiteX33" fmla="*/ 3875542 w 9618133"/>
              <a:gd name="connsiteY33" fmla="*/ 1219200 h 1219200"/>
              <a:gd name="connsiteX34" fmla="*/ 3309769 w 9618133"/>
              <a:gd name="connsiteY34" fmla="*/ 1219200 h 1219200"/>
              <a:gd name="connsiteX35" fmla="*/ 3032541 w 9618133"/>
              <a:gd name="connsiteY35" fmla="*/ 1219200 h 1219200"/>
              <a:gd name="connsiteX36" fmla="*/ 2755312 w 9618133"/>
              <a:gd name="connsiteY36" fmla="*/ 1219200 h 1219200"/>
              <a:gd name="connsiteX37" fmla="*/ 2285721 w 9618133"/>
              <a:gd name="connsiteY37" fmla="*/ 1219200 h 1219200"/>
              <a:gd name="connsiteX38" fmla="*/ 1912311 w 9618133"/>
              <a:gd name="connsiteY38" fmla="*/ 1219200 h 1219200"/>
              <a:gd name="connsiteX39" fmla="*/ 1635083 w 9618133"/>
              <a:gd name="connsiteY39" fmla="*/ 1219200 h 1219200"/>
              <a:gd name="connsiteX40" fmla="*/ 1357854 w 9618133"/>
              <a:gd name="connsiteY40" fmla="*/ 1219200 h 1219200"/>
              <a:gd name="connsiteX41" fmla="*/ 792082 w 9618133"/>
              <a:gd name="connsiteY41" fmla="*/ 1219200 h 1219200"/>
              <a:gd name="connsiteX42" fmla="*/ 0 w 9618133"/>
              <a:gd name="connsiteY42" fmla="*/ 1219200 h 1219200"/>
              <a:gd name="connsiteX43" fmla="*/ 0 w 9618133"/>
              <a:gd name="connsiteY43" fmla="*/ 824992 h 1219200"/>
              <a:gd name="connsiteX44" fmla="*/ 0 w 9618133"/>
              <a:gd name="connsiteY44" fmla="*/ 430784 h 1219200"/>
              <a:gd name="connsiteX45" fmla="*/ 0 w 9618133"/>
              <a:gd name="connsiteY45" fmla="*/ 0 h 121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9618133" h="1219200" fill="none" extrusionOk="0">
                <a:moveTo>
                  <a:pt x="0" y="0"/>
                </a:moveTo>
                <a:cubicBezTo>
                  <a:pt x="77367" y="-10871"/>
                  <a:pt x="278689" y="36281"/>
                  <a:pt x="373410" y="0"/>
                </a:cubicBezTo>
                <a:cubicBezTo>
                  <a:pt x="468131" y="-36281"/>
                  <a:pt x="577841" y="38114"/>
                  <a:pt x="746820" y="0"/>
                </a:cubicBezTo>
                <a:cubicBezTo>
                  <a:pt x="915799" y="-38114"/>
                  <a:pt x="1049521" y="19554"/>
                  <a:pt x="1216411" y="0"/>
                </a:cubicBezTo>
                <a:cubicBezTo>
                  <a:pt x="1383301" y="-19554"/>
                  <a:pt x="1521361" y="47041"/>
                  <a:pt x="1686002" y="0"/>
                </a:cubicBezTo>
                <a:cubicBezTo>
                  <a:pt x="1850643" y="-47041"/>
                  <a:pt x="2044516" y="10330"/>
                  <a:pt x="2347956" y="0"/>
                </a:cubicBezTo>
                <a:cubicBezTo>
                  <a:pt x="2651396" y="-10330"/>
                  <a:pt x="2688970" y="16461"/>
                  <a:pt x="3009910" y="0"/>
                </a:cubicBezTo>
                <a:cubicBezTo>
                  <a:pt x="3330850" y="-16461"/>
                  <a:pt x="3213023" y="41505"/>
                  <a:pt x="3383320" y="0"/>
                </a:cubicBezTo>
                <a:cubicBezTo>
                  <a:pt x="3553617" y="-41505"/>
                  <a:pt x="3986223" y="64300"/>
                  <a:pt x="4141455" y="0"/>
                </a:cubicBezTo>
                <a:cubicBezTo>
                  <a:pt x="4296687" y="-64300"/>
                  <a:pt x="4325995" y="20113"/>
                  <a:pt x="4418683" y="0"/>
                </a:cubicBezTo>
                <a:cubicBezTo>
                  <a:pt x="4511371" y="-20113"/>
                  <a:pt x="4775746" y="45065"/>
                  <a:pt x="4888275" y="0"/>
                </a:cubicBezTo>
                <a:cubicBezTo>
                  <a:pt x="5000804" y="-45065"/>
                  <a:pt x="5419855" y="68366"/>
                  <a:pt x="5646410" y="0"/>
                </a:cubicBezTo>
                <a:cubicBezTo>
                  <a:pt x="5872966" y="-68366"/>
                  <a:pt x="5926344" y="429"/>
                  <a:pt x="6019820" y="0"/>
                </a:cubicBezTo>
                <a:cubicBezTo>
                  <a:pt x="6113296" y="-429"/>
                  <a:pt x="6298048" y="8614"/>
                  <a:pt x="6489411" y="0"/>
                </a:cubicBezTo>
                <a:cubicBezTo>
                  <a:pt x="6680774" y="-8614"/>
                  <a:pt x="6706611" y="29712"/>
                  <a:pt x="6862821" y="0"/>
                </a:cubicBezTo>
                <a:cubicBezTo>
                  <a:pt x="7019031" y="-29712"/>
                  <a:pt x="7300591" y="52122"/>
                  <a:pt x="7428593" y="0"/>
                </a:cubicBezTo>
                <a:cubicBezTo>
                  <a:pt x="7556595" y="-52122"/>
                  <a:pt x="7791587" y="12738"/>
                  <a:pt x="8090547" y="0"/>
                </a:cubicBezTo>
                <a:cubicBezTo>
                  <a:pt x="8389507" y="-12738"/>
                  <a:pt x="8506335" y="77188"/>
                  <a:pt x="8752501" y="0"/>
                </a:cubicBezTo>
                <a:cubicBezTo>
                  <a:pt x="8998667" y="-77188"/>
                  <a:pt x="8966686" y="25029"/>
                  <a:pt x="9029730" y="0"/>
                </a:cubicBezTo>
                <a:cubicBezTo>
                  <a:pt x="9092774" y="-25029"/>
                  <a:pt x="9499519" y="44336"/>
                  <a:pt x="9618133" y="0"/>
                </a:cubicBezTo>
                <a:cubicBezTo>
                  <a:pt x="9627355" y="147933"/>
                  <a:pt x="9605300" y="292425"/>
                  <a:pt x="9618133" y="382016"/>
                </a:cubicBezTo>
                <a:cubicBezTo>
                  <a:pt x="9630966" y="471607"/>
                  <a:pt x="9570494" y="651638"/>
                  <a:pt x="9618133" y="788416"/>
                </a:cubicBezTo>
                <a:cubicBezTo>
                  <a:pt x="9665772" y="925194"/>
                  <a:pt x="9609967" y="1039747"/>
                  <a:pt x="9618133" y="1219200"/>
                </a:cubicBezTo>
                <a:cubicBezTo>
                  <a:pt x="9476839" y="1260365"/>
                  <a:pt x="9353879" y="1192505"/>
                  <a:pt x="9148542" y="1219200"/>
                </a:cubicBezTo>
                <a:cubicBezTo>
                  <a:pt x="8943205" y="1245895"/>
                  <a:pt x="8607961" y="1140291"/>
                  <a:pt x="8390407" y="1219200"/>
                </a:cubicBezTo>
                <a:cubicBezTo>
                  <a:pt x="8172853" y="1298109"/>
                  <a:pt x="8199769" y="1214268"/>
                  <a:pt x="8016997" y="1219200"/>
                </a:cubicBezTo>
                <a:cubicBezTo>
                  <a:pt x="7834225" y="1224132"/>
                  <a:pt x="7659196" y="1216965"/>
                  <a:pt x="7547406" y="1219200"/>
                </a:cubicBezTo>
                <a:cubicBezTo>
                  <a:pt x="7435616" y="1221435"/>
                  <a:pt x="7233352" y="1183368"/>
                  <a:pt x="6981633" y="1219200"/>
                </a:cubicBezTo>
                <a:cubicBezTo>
                  <a:pt x="6729914" y="1255032"/>
                  <a:pt x="6737300" y="1179144"/>
                  <a:pt x="6512042" y="1219200"/>
                </a:cubicBezTo>
                <a:cubicBezTo>
                  <a:pt x="6286784" y="1259256"/>
                  <a:pt x="6029631" y="1205843"/>
                  <a:pt x="5850088" y="1219200"/>
                </a:cubicBezTo>
                <a:cubicBezTo>
                  <a:pt x="5670545" y="1232557"/>
                  <a:pt x="5682285" y="1199261"/>
                  <a:pt x="5572859" y="1219200"/>
                </a:cubicBezTo>
                <a:cubicBezTo>
                  <a:pt x="5463433" y="1239139"/>
                  <a:pt x="5158117" y="1140593"/>
                  <a:pt x="4814724" y="1219200"/>
                </a:cubicBezTo>
                <a:cubicBezTo>
                  <a:pt x="4471332" y="1297807"/>
                  <a:pt x="4585652" y="1176218"/>
                  <a:pt x="4441314" y="1219200"/>
                </a:cubicBezTo>
                <a:cubicBezTo>
                  <a:pt x="4296976" y="1262182"/>
                  <a:pt x="4102624" y="1189709"/>
                  <a:pt x="3875542" y="1219200"/>
                </a:cubicBezTo>
                <a:cubicBezTo>
                  <a:pt x="3648460" y="1248691"/>
                  <a:pt x="3512772" y="1184023"/>
                  <a:pt x="3309769" y="1219200"/>
                </a:cubicBezTo>
                <a:cubicBezTo>
                  <a:pt x="3106766" y="1254377"/>
                  <a:pt x="3111214" y="1217281"/>
                  <a:pt x="3032541" y="1219200"/>
                </a:cubicBezTo>
                <a:cubicBezTo>
                  <a:pt x="2953868" y="1221119"/>
                  <a:pt x="2884441" y="1218079"/>
                  <a:pt x="2755312" y="1219200"/>
                </a:cubicBezTo>
                <a:cubicBezTo>
                  <a:pt x="2626183" y="1220321"/>
                  <a:pt x="2398067" y="1207305"/>
                  <a:pt x="2285721" y="1219200"/>
                </a:cubicBezTo>
                <a:cubicBezTo>
                  <a:pt x="2173375" y="1231095"/>
                  <a:pt x="2020224" y="1197117"/>
                  <a:pt x="1912311" y="1219200"/>
                </a:cubicBezTo>
                <a:cubicBezTo>
                  <a:pt x="1804398" y="1241283"/>
                  <a:pt x="1707601" y="1211682"/>
                  <a:pt x="1635083" y="1219200"/>
                </a:cubicBezTo>
                <a:cubicBezTo>
                  <a:pt x="1562565" y="1226718"/>
                  <a:pt x="1430710" y="1214750"/>
                  <a:pt x="1357854" y="1219200"/>
                </a:cubicBezTo>
                <a:cubicBezTo>
                  <a:pt x="1284998" y="1223650"/>
                  <a:pt x="1052098" y="1214119"/>
                  <a:pt x="792082" y="1219200"/>
                </a:cubicBezTo>
                <a:cubicBezTo>
                  <a:pt x="532066" y="1224281"/>
                  <a:pt x="286640" y="1141967"/>
                  <a:pt x="0" y="1219200"/>
                </a:cubicBezTo>
                <a:cubicBezTo>
                  <a:pt x="-35579" y="1106922"/>
                  <a:pt x="19006" y="1018180"/>
                  <a:pt x="0" y="824992"/>
                </a:cubicBezTo>
                <a:cubicBezTo>
                  <a:pt x="-19006" y="631804"/>
                  <a:pt x="31902" y="520207"/>
                  <a:pt x="0" y="430784"/>
                </a:cubicBezTo>
                <a:cubicBezTo>
                  <a:pt x="-31902" y="341361"/>
                  <a:pt x="37240" y="190086"/>
                  <a:pt x="0" y="0"/>
                </a:cubicBezTo>
                <a:close/>
              </a:path>
              <a:path w="9618133" h="1219200" stroke="0" extrusionOk="0">
                <a:moveTo>
                  <a:pt x="0" y="0"/>
                </a:moveTo>
                <a:cubicBezTo>
                  <a:pt x="186848" y="-38432"/>
                  <a:pt x="298774" y="26911"/>
                  <a:pt x="469591" y="0"/>
                </a:cubicBezTo>
                <a:cubicBezTo>
                  <a:pt x="640408" y="-26911"/>
                  <a:pt x="750948" y="38625"/>
                  <a:pt x="939182" y="0"/>
                </a:cubicBezTo>
                <a:cubicBezTo>
                  <a:pt x="1127416" y="-38625"/>
                  <a:pt x="1271805" y="13662"/>
                  <a:pt x="1408774" y="0"/>
                </a:cubicBezTo>
                <a:cubicBezTo>
                  <a:pt x="1545743" y="-13662"/>
                  <a:pt x="1628894" y="27370"/>
                  <a:pt x="1782183" y="0"/>
                </a:cubicBezTo>
                <a:cubicBezTo>
                  <a:pt x="1935472" y="-27370"/>
                  <a:pt x="2117431" y="10607"/>
                  <a:pt x="2444137" y="0"/>
                </a:cubicBezTo>
                <a:cubicBezTo>
                  <a:pt x="2770843" y="-10607"/>
                  <a:pt x="2807440" y="49719"/>
                  <a:pt x="2913729" y="0"/>
                </a:cubicBezTo>
                <a:cubicBezTo>
                  <a:pt x="3020018" y="-49719"/>
                  <a:pt x="3203304" y="20761"/>
                  <a:pt x="3383320" y="0"/>
                </a:cubicBezTo>
                <a:cubicBezTo>
                  <a:pt x="3563336" y="-20761"/>
                  <a:pt x="3953830" y="32497"/>
                  <a:pt x="4141455" y="0"/>
                </a:cubicBezTo>
                <a:cubicBezTo>
                  <a:pt x="4329081" y="-32497"/>
                  <a:pt x="4657256" y="34907"/>
                  <a:pt x="4899590" y="0"/>
                </a:cubicBezTo>
                <a:cubicBezTo>
                  <a:pt x="5141925" y="-34907"/>
                  <a:pt x="5180443" y="2894"/>
                  <a:pt x="5369181" y="0"/>
                </a:cubicBezTo>
                <a:cubicBezTo>
                  <a:pt x="5557919" y="-2894"/>
                  <a:pt x="5752861" y="28355"/>
                  <a:pt x="6127316" y="0"/>
                </a:cubicBezTo>
                <a:cubicBezTo>
                  <a:pt x="6501772" y="-28355"/>
                  <a:pt x="6621590" y="43740"/>
                  <a:pt x="6789270" y="0"/>
                </a:cubicBezTo>
                <a:cubicBezTo>
                  <a:pt x="6956950" y="-43740"/>
                  <a:pt x="7194166" y="4271"/>
                  <a:pt x="7451224" y="0"/>
                </a:cubicBezTo>
                <a:cubicBezTo>
                  <a:pt x="7708282" y="-4271"/>
                  <a:pt x="8037063" y="63466"/>
                  <a:pt x="8209359" y="0"/>
                </a:cubicBezTo>
                <a:cubicBezTo>
                  <a:pt x="8381656" y="-63466"/>
                  <a:pt x="8567379" y="10569"/>
                  <a:pt x="8775132" y="0"/>
                </a:cubicBezTo>
                <a:cubicBezTo>
                  <a:pt x="8982885" y="-10569"/>
                  <a:pt x="9281171" y="29310"/>
                  <a:pt x="9618133" y="0"/>
                </a:cubicBezTo>
                <a:cubicBezTo>
                  <a:pt x="9627144" y="113628"/>
                  <a:pt x="9566574" y="248150"/>
                  <a:pt x="9618133" y="430784"/>
                </a:cubicBezTo>
                <a:cubicBezTo>
                  <a:pt x="9669692" y="613418"/>
                  <a:pt x="9608964" y="729892"/>
                  <a:pt x="9618133" y="849376"/>
                </a:cubicBezTo>
                <a:cubicBezTo>
                  <a:pt x="9627302" y="968860"/>
                  <a:pt x="9592642" y="1087627"/>
                  <a:pt x="9618133" y="1219200"/>
                </a:cubicBezTo>
                <a:cubicBezTo>
                  <a:pt x="9437435" y="1289082"/>
                  <a:pt x="9136196" y="1184243"/>
                  <a:pt x="8956179" y="1219200"/>
                </a:cubicBezTo>
                <a:cubicBezTo>
                  <a:pt x="8776162" y="1254157"/>
                  <a:pt x="8497981" y="1143743"/>
                  <a:pt x="8198044" y="1219200"/>
                </a:cubicBezTo>
                <a:cubicBezTo>
                  <a:pt x="7898108" y="1294657"/>
                  <a:pt x="7980887" y="1218535"/>
                  <a:pt x="7920815" y="1219200"/>
                </a:cubicBezTo>
                <a:cubicBezTo>
                  <a:pt x="7860743" y="1219865"/>
                  <a:pt x="7705435" y="1215774"/>
                  <a:pt x="7643587" y="1219200"/>
                </a:cubicBezTo>
                <a:cubicBezTo>
                  <a:pt x="7581739" y="1222626"/>
                  <a:pt x="7307407" y="1204831"/>
                  <a:pt x="6981633" y="1219200"/>
                </a:cubicBezTo>
                <a:cubicBezTo>
                  <a:pt x="6655859" y="1233569"/>
                  <a:pt x="6782290" y="1196174"/>
                  <a:pt x="6704404" y="1219200"/>
                </a:cubicBezTo>
                <a:cubicBezTo>
                  <a:pt x="6626518" y="1242226"/>
                  <a:pt x="6365536" y="1203197"/>
                  <a:pt x="6042451" y="1219200"/>
                </a:cubicBezTo>
                <a:cubicBezTo>
                  <a:pt x="5719366" y="1235203"/>
                  <a:pt x="5762104" y="1204213"/>
                  <a:pt x="5572859" y="1219200"/>
                </a:cubicBezTo>
                <a:cubicBezTo>
                  <a:pt x="5383614" y="1234187"/>
                  <a:pt x="5426882" y="1203257"/>
                  <a:pt x="5295631" y="1219200"/>
                </a:cubicBezTo>
                <a:cubicBezTo>
                  <a:pt x="5164380" y="1235143"/>
                  <a:pt x="4790081" y="1154711"/>
                  <a:pt x="4537496" y="1219200"/>
                </a:cubicBezTo>
                <a:cubicBezTo>
                  <a:pt x="4284912" y="1283689"/>
                  <a:pt x="4162892" y="1192041"/>
                  <a:pt x="3971723" y="1219200"/>
                </a:cubicBezTo>
                <a:cubicBezTo>
                  <a:pt x="3780554" y="1246359"/>
                  <a:pt x="3758257" y="1179231"/>
                  <a:pt x="3598313" y="1219200"/>
                </a:cubicBezTo>
                <a:cubicBezTo>
                  <a:pt x="3438369" y="1259169"/>
                  <a:pt x="3415638" y="1218819"/>
                  <a:pt x="3321085" y="1219200"/>
                </a:cubicBezTo>
                <a:cubicBezTo>
                  <a:pt x="3226532" y="1219581"/>
                  <a:pt x="2878407" y="1164266"/>
                  <a:pt x="2562950" y="1219200"/>
                </a:cubicBezTo>
                <a:cubicBezTo>
                  <a:pt x="2247493" y="1274134"/>
                  <a:pt x="2402438" y="1213972"/>
                  <a:pt x="2285721" y="1219200"/>
                </a:cubicBezTo>
                <a:cubicBezTo>
                  <a:pt x="2169004" y="1224428"/>
                  <a:pt x="1870622" y="1183172"/>
                  <a:pt x="1719948" y="1219200"/>
                </a:cubicBezTo>
                <a:cubicBezTo>
                  <a:pt x="1569274" y="1255228"/>
                  <a:pt x="1345374" y="1211011"/>
                  <a:pt x="1057995" y="1219200"/>
                </a:cubicBezTo>
                <a:cubicBezTo>
                  <a:pt x="770616" y="1227389"/>
                  <a:pt x="870900" y="1208395"/>
                  <a:pt x="780766" y="1219200"/>
                </a:cubicBezTo>
                <a:cubicBezTo>
                  <a:pt x="690632" y="1230005"/>
                  <a:pt x="380430" y="1138789"/>
                  <a:pt x="0" y="1219200"/>
                </a:cubicBezTo>
                <a:cubicBezTo>
                  <a:pt x="-1820" y="1127363"/>
                  <a:pt x="13551" y="927842"/>
                  <a:pt x="0" y="824992"/>
                </a:cubicBezTo>
                <a:cubicBezTo>
                  <a:pt x="-13551" y="722142"/>
                  <a:pt x="13561" y="525940"/>
                  <a:pt x="0" y="430784"/>
                </a:cubicBezTo>
                <a:cubicBezTo>
                  <a:pt x="-13561" y="335628"/>
                  <a:pt x="9318" y="123493"/>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2296675234">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chemeClr val="tx1"/>
                </a:solidFill>
              </a:rPr>
              <a:t>Sergeant promotion process:</a:t>
            </a:r>
          </a:p>
          <a:p>
            <a:pPr algn="ctr"/>
            <a:r>
              <a:rPr lang="en-GB" sz="2400" dirty="0">
                <a:solidFill>
                  <a:schemeClr val="tx1"/>
                </a:solidFill>
              </a:rPr>
              <a:t>It’s your first day as a Sgt when one of your team tells you that they are upset with the ‘banter’ on the shift. How would you deal with this? </a:t>
            </a:r>
          </a:p>
        </p:txBody>
      </p:sp>
      <p:sp>
        <p:nvSpPr>
          <p:cNvPr id="10" name="Rectangle: Rounded Corners 9">
            <a:extLst>
              <a:ext uri="{FF2B5EF4-FFF2-40B4-BE49-F238E27FC236}">
                <a16:creationId xmlns:a16="http://schemas.microsoft.com/office/drawing/2014/main" id="{10A43B33-4799-4151-93DE-F14720593363}"/>
              </a:ext>
            </a:extLst>
          </p:cNvPr>
          <p:cNvSpPr/>
          <p:nvPr/>
        </p:nvSpPr>
        <p:spPr>
          <a:xfrm>
            <a:off x="1720164" y="2717905"/>
            <a:ext cx="4700533" cy="2901171"/>
          </a:xfrm>
          <a:custGeom>
            <a:avLst/>
            <a:gdLst>
              <a:gd name="connsiteX0" fmla="*/ 0 w 4700533"/>
              <a:gd name="connsiteY0" fmla="*/ 483538 h 2901171"/>
              <a:gd name="connsiteX1" fmla="*/ 483538 w 4700533"/>
              <a:gd name="connsiteY1" fmla="*/ 0 h 2901171"/>
              <a:gd name="connsiteX2" fmla="*/ 979554 w 4700533"/>
              <a:gd name="connsiteY2" fmla="*/ 0 h 2901171"/>
              <a:gd name="connsiteX3" fmla="*/ 1400902 w 4700533"/>
              <a:gd name="connsiteY3" fmla="*/ 0 h 2901171"/>
              <a:gd name="connsiteX4" fmla="*/ 1971587 w 4700533"/>
              <a:gd name="connsiteY4" fmla="*/ 0 h 2901171"/>
              <a:gd name="connsiteX5" fmla="*/ 2430269 w 4700533"/>
              <a:gd name="connsiteY5" fmla="*/ 0 h 2901171"/>
              <a:gd name="connsiteX6" fmla="*/ 2851616 w 4700533"/>
              <a:gd name="connsiteY6" fmla="*/ 0 h 2901171"/>
              <a:gd name="connsiteX7" fmla="*/ 3310298 w 4700533"/>
              <a:gd name="connsiteY7" fmla="*/ 0 h 2901171"/>
              <a:gd name="connsiteX8" fmla="*/ 4216995 w 4700533"/>
              <a:gd name="connsiteY8" fmla="*/ 0 h 2901171"/>
              <a:gd name="connsiteX9" fmla="*/ 4700533 w 4700533"/>
              <a:gd name="connsiteY9" fmla="*/ 483538 h 2901171"/>
              <a:gd name="connsiteX10" fmla="*/ 4700533 w 4700533"/>
              <a:gd name="connsiteY10" fmla="*/ 928380 h 2901171"/>
              <a:gd name="connsiteX11" fmla="*/ 4700533 w 4700533"/>
              <a:gd name="connsiteY11" fmla="*/ 1392563 h 2901171"/>
              <a:gd name="connsiteX12" fmla="*/ 4700533 w 4700533"/>
              <a:gd name="connsiteY12" fmla="*/ 1876086 h 2901171"/>
              <a:gd name="connsiteX13" fmla="*/ 4700533 w 4700533"/>
              <a:gd name="connsiteY13" fmla="*/ 2417633 h 2901171"/>
              <a:gd name="connsiteX14" fmla="*/ 4216995 w 4700533"/>
              <a:gd name="connsiteY14" fmla="*/ 2901171 h 2901171"/>
              <a:gd name="connsiteX15" fmla="*/ 3683644 w 4700533"/>
              <a:gd name="connsiteY15" fmla="*/ 2901171 h 2901171"/>
              <a:gd name="connsiteX16" fmla="*/ 3112958 w 4700533"/>
              <a:gd name="connsiteY16" fmla="*/ 2901171 h 2901171"/>
              <a:gd name="connsiteX17" fmla="*/ 2616942 w 4700533"/>
              <a:gd name="connsiteY17" fmla="*/ 2901171 h 2901171"/>
              <a:gd name="connsiteX18" fmla="*/ 2046256 w 4700533"/>
              <a:gd name="connsiteY18" fmla="*/ 2901171 h 2901171"/>
              <a:gd name="connsiteX19" fmla="*/ 1587575 w 4700533"/>
              <a:gd name="connsiteY19" fmla="*/ 2901171 h 2901171"/>
              <a:gd name="connsiteX20" fmla="*/ 1054224 w 4700533"/>
              <a:gd name="connsiteY20" fmla="*/ 2901171 h 2901171"/>
              <a:gd name="connsiteX21" fmla="*/ 483538 w 4700533"/>
              <a:gd name="connsiteY21" fmla="*/ 2901171 h 2901171"/>
              <a:gd name="connsiteX22" fmla="*/ 0 w 4700533"/>
              <a:gd name="connsiteY22" fmla="*/ 2417633 h 2901171"/>
              <a:gd name="connsiteX23" fmla="*/ 0 w 4700533"/>
              <a:gd name="connsiteY23" fmla="*/ 1914768 h 2901171"/>
              <a:gd name="connsiteX24" fmla="*/ 0 w 4700533"/>
              <a:gd name="connsiteY24" fmla="*/ 1450586 h 2901171"/>
              <a:gd name="connsiteX25" fmla="*/ 0 w 4700533"/>
              <a:gd name="connsiteY25" fmla="*/ 1005744 h 2901171"/>
              <a:gd name="connsiteX26" fmla="*/ 0 w 4700533"/>
              <a:gd name="connsiteY26" fmla="*/ 483538 h 290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700533" h="2901171" fill="none" extrusionOk="0">
                <a:moveTo>
                  <a:pt x="0" y="483538"/>
                </a:moveTo>
                <a:cubicBezTo>
                  <a:pt x="-2163" y="171594"/>
                  <a:pt x="284186" y="42650"/>
                  <a:pt x="483538" y="0"/>
                </a:cubicBezTo>
                <a:cubicBezTo>
                  <a:pt x="660207" y="-4129"/>
                  <a:pt x="831120" y="38399"/>
                  <a:pt x="979554" y="0"/>
                </a:cubicBezTo>
                <a:cubicBezTo>
                  <a:pt x="1127988" y="-38399"/>
                  <a:pt x="1314601" y="38363"/>
                  <a:pt x="1400902" y="0"/>
                </a:cubicBezTo>
                <a:cubicBezTo>
                  <a:pt x="1487203" y="-38363"/>
                  <a:pt x="1730911" y="31610"/>
                  <a:pt x="1971587" y="0"/>
                </a:cubicBezTo>
                <a:cubicBezTo>
                  <a:pt x="2212263" y="-31610"/>
                  <a:pt x="2326726" y="27238"/>
                  <a:pt x="2430269" y="0"/>
                </a:cubicBezTo>
                <a:cubicBezTo>
                  <a:pt x="2533812" y="-27238"/>
                  <a:pt x="2728072" y="4515"/>
                  <a:pt x="2851616" y="0"/>
                </a:cubicBezTo>
                <a:cubicBezTo>
                  <a:pt x="2975160" y="-4515"/>
                  <a:pt x="3194331" y="14547"/>
                  <a:pt x="3310298" y="0"/>
                </a:cubicBezTo>
                <a:cubicBezTo>
                  <a:pt x="3426265" y="-14547"/>
                  <a:pt x="3783895" y="12038"/>
                  <a:pt x="4216995" y="0"/>
                </a:cubicBezTo>
                <a:cubicBezTo>
                  <a:pt x="4518524" y="-9126"/>
                  <a:pt x="4699450" y="223992"/>
                  <a:pt x="4700533" y="483538"/>
                </a:cubicBezTo>
                <a:cubicBezTo>
                  <a:pt x="4701096" y="684159"/>
                  <a:pt x="4652140" y="753742"/>
                  <a:pt x="4700533" y="928380"/>
                </a:cubicBezTo>
                <a:cubicBezTo>
                  <a:pt x="4748926" y="1103018"/>
                  <a:pt x="4692933" y="1268391"/>
                  <a:pt x="4700533" y="1392563"/>
                </a:cubicBezTo>
                <a:cubicBezTo>
                  <a:pt x="4708133" y="1516735"/>
                  <a:pt x="4682237" y="1747368"/>
                  <a:pt x="4700533" y="1876086"/>
                </a:cubicBezTo>
                <a:cubicBezTo>
                  <a:pt x="4718829" y="2004804"/>
                  <a:pt x="4667507" y="2279626"/>
                  <a:pt x="4700533" y="2417633"/>
                </a:cubicBezTo>
                <a:cubicBezTo>
                  <a:pt x="4728876" y="2757536"/>
                  <a:pt x="4531226" y="2923119"/>
                  <a:pt x="4216995" y="2901171"/>
                </a:cubicBezTo>
                <a:cubicBezTo>
                  <a:pt x="4009727" y="2906278"/>
                  <a:pt x="3857494" y="2893259"/>
                  <a:pt x="3683644" y="2901171"/>
                </a:cubicBezTo>
                <a:cubicBezTo>
                  <a:pt x="3509794" y="2909083"/>
                  <a:pt x="3275777" y="2887133"/>
                  <a:pt x="3112958" y="2901171"/>
                </a:cubicBezTo>
                <a:cubicBezTo>
                  <a:pt x="2950139" y="2915209"/>
                  <a:pt x="2728112" y="2883700"/>
                  <a:pt x="2616942" y="2901171"/>
                </a:cubicBezTo>
                <a:cubicBezTo>
                  <a:pt x="2505772" y="2918642"/>
                  <a:pt x="2282544" y="2861661"/>
                  <a:pt x="2046256" y="2901171"/>
                </a:cubicBezTo>
                <a:cubicBezTo>
                  <a:pt x="1809968" y="2940681"/>
                  <a:pt x="1791645" y="2874973"/>
                  <a:pt x="1587575" y="2901171"/>
                </a:cubicBezTo>
                <a:cubicBezTo>
                  <a:pt x="1383505" y="2927369"/>
                  <a:pt x="1220810" y="2885013"/>
                  <a:pt x="1054224" y="2901171"/>
                </a:cubicBezTo>
                <a:cubicBezTo>
                  <a:pt x="887638" y="2917329"/>
                  <a:pt x="640116" y="2840647"/>
                  <a:pt x="483538" y="2901171"/>
                </a:cubicBezTo>
                <a:cubicBezTo>
                  <a:pt x="229018" y="2881662"/>
                  <a:pt x="28958" y="2661896"/>
                  <a:pt x="0" y="2417633"/>
                </a:cubicBezTo>
                <a:cubicBezTo>
                  <a:pt x="-55403" y="2205316"/>
                  <a:pt x="58454" y="2017341"/>
                  <a:pt x="0" y="1914768"/>
                </a:cubicBezTo>
                <a:cubicBezTo>
                  <a:pt x="-58454" y="1812195"/>
                  <a:pt x="46659" y="1581940"/>
                  <a:pt x="0" y="1450586"/>
                </a:cubicBezTo>
                <a:cubicBezTo>
                  <a:pt x="-46659" y="1319232"/>
                  <a:pt x="32971" y="1116672"/>
                  <a:pt x="0" y="1005744"/>
                </a:cubicBezTo>
                <a:cubicBezTo>
                  <a:pt x="-32971" y="894816"/>
                  <a:pt x="28427" y="684103"/>
                  <a:pt x="0" y="483538"/>
                </a:cubicBezTo>
                <a:close/>
              </a:path>
              <a:path w="4700533" h="2901171" stroke="0" extrusionOk="0">
                <a:moveTo>
                  <a:pt x="0" y="483538"/>
                </a:moveTo>
                <a:cubicBezTo>
                  <a:pt x="-42084" y="190529"/>
                  <a:pt x="181982" y="12950"/>
                  <a:pt x="483538" y="0"/>
                </a:cubicBezTo>
                <a:cubicBezTo>
                  <a:pt x="714532" y="-69907"/>
                  <a:pt x="926680" y="66487"/>
                  <a:pt x="1091558" y="0"/>
                </a:cubicBezTo>
                <a:cubicBezTo>
                  <a:pt x="1256436" y="-66487"/>
                  <a:pt x="1437622" y="45230"/>
                  <a:pt x="1587575" y="0"/>
                </a:cubicBezTo>
                <a:cubicBezTo>
                  <a:pt x="1737528" y="-45230"/>
                  <a:pt x="1911120" y="32560"/>
                  <a:pt x="2046256" y="0"/>
                </a:cubicBezTo>
                <a:cubicBezTo>
                  <a:pt x="2181392" y="-32560"/>
                  <a:pt x="2438535" y="13077"/>
                  <a:pt x="2616942" y="0"/>
                </a:cubicBezTo>
                <a:cubicBezTo>
                  <a:pt x="2795349" y="-13077"/>
                  <a:pt x="2963638" y="13864"/>
                  <a:pt x="3112958" y="0"/>
                </a:cubicBezTo>
                <a:cubicBezTo>
                  <a:pt x="3262278" y="-13864"/>
                  <a:pt x="3461792" y="8019"/>
                  <a:pt x="3720979" y="0"/>
                </a:cubicBezTo>
                <a:cubicBezTo>
                  <a:pt x="3980166" y="-8019"/>
                  <a:pt x="4045768" y="35030"/>
                  <a:pt x="4216995" y="0"/>
                </a:cubicBezTo>
                <a:cubicBezTo>
                  <a:pt x="4465889" y="30036"/>
                  <a:pt x="4682241" y="195271"/>
                  <a:pt x="4700533" y="483538"/>
                </a:cubicBezTo>
                <a:cubicBezTo>
                  <a:pt x="4708089" y="653532"/>
                  <a:pt x="4653885" y="722502"/>
                  <a:pt x="4700533" y="928380"/>
                </a:cubicBezTo>
                <a:cubicBezTo>
                  <a:pt x="4747181" y="1134258"/>
                  <a:pt x="4646702" y="1299989"/>
                  <a:pt x="4700533" y="1411904"/>
                </a:cubicBezTo>
                <a:cubicBezTo>
                  <a:pt x="4754364" y="1523819"/>
                  <a:pt x="4689303" y="1675611"/>
                  <a:pt x="4700533" y="1876086"/>
                </a:cubicBezTo>
                <a:cubicBezTo>
                  <a:pt x="4711763" y="2076561"/>
                  <a:pt x="4668533" y="2293414"/>
                  <a:pt x="4700533" y="2417633"/>
                </a:cubicBezTo>
                <a:cubicBezTo>
                  <a:pt x="4734527" y="2642483"/>
                  <a:pt x="4445110" y="2886119"/>
                  <a:pt x="4216995" y="2901171"/>
                </a:cubicBezTo>
                <a:cubicBezTo>
                  <a:pt x="3982491" y="2962289"/>
                  <a:pt x="3896036" y="2887387"/>
                  <a:pt x="3683644" y="2901171"/>
                </a:cubicBezTo>
                <a:cubicBezTo>
                  <a:pt x="3471252" y="2914955"/>
                  <a:pt x="3232246" y="2899394"/>
                  <a:pt x="3075624" y="2901171"/>
                </a:cubicBezTo>
                <a:cubicBezTo>
                  <a:pt x="2919002" y="2902948"/>
                  <a:pt x="2654364" y="2869762"/>
                  <a:pt x="2542273" y="2901171"/>
                </a:cubicBezTo>
                <a:cubicBezTo>
                  <a:pt x="2430182" y="2932580"/>
                  <a:pt x="2311858" y="2864551"/>
                  <a:pt x="2120926" y="2901171"/>
                </a:cubicBezTo>
                <a:cubicBezTo>
                  <a:pt x="1929994" y="2937791"/>
                  <a:pt x="1778799" y="2881615"/>
                  <a:pt x="1662244" y="2901171"/>
                </a:cubicBezTo>
                <a:cubicBezTo>
                  <a:pt x="1545689" y="2920727"/>
                  <a:pt x="1346618" y="2859581"/>
                  <a:pt x="1054224" y="2901171"/>
                </a:cubicBezTo>
                <a:cubicBezTo>
                  <a:pt x="761830" y="2942761"/>
                  <a:pt x="599359" y="2846387"/>
                  <a:pt x="483538" y="2901171"/>
                </a:cubicBezTo>
                <a:cubicBezTo>
                  <a:pt x="234807" y="2937445"/>
                  <a:pt x="-53350" y="2712818"/>
                  <a:pt x="0" y="2417633"/>
                </a:cubicBezTo>
                <a:cubicBezTo>
                  <a:pt x="-7093" y="2288700"/>
                  <a:pt x="22472" y="2141675"/>
                  <a:pt x="0" y="1914768"/>
                </a:cubicBezTo>
                <a:cubicBezTo>
                  <a:pt x="-22472" y="1687862"/>
                  <a:pt x="35746" y="1684772"/>
                  <a:pt x="0" y="1489267"/>
                </a:cubicBezTo>
                <a:cubicBezTo>
                  <a:pt x="-35746" y="1293762"/>
                  <a:pt x="51684" y="1133004"/>
                  <a:pt x="0" y="1005744"/>
                </a:cubicBezTo>
                <a:cubicBezTo>
                  <a:pt x="-51684" y="878484"/>
                  <a:pt x="59824" y="669093"/>
                  <a:pt x="0" y="483538"/>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400" b="1" dirty="0">
                <a:solidFill>
                  <a:schemeClr val="tx1"/>
                </a:solidFill>
              </a:rPr>
              <a:t>Recruitment of LGB &amp; T people</a:t>
            </a:r>
            <a:r>
              <a:rPr lang="en-GB" sz="2400" dirty="0">
                <a:solidFill>
                  <a:schemeClr val="tx1"/>
                </a:solidFill>
              </a:rPr>
              <a:t>:</a:t>
            </a:r>
          </a:p>
          <a:p>
            <a:pPr algn="ctr"/>
            <a:r>
              <a:rPr lang="en-GB" sz="2400" dirty="0">
                <a:solidFill>
                  <a:schemeClr val="tx1"/>
                </a:solidFill>
              </a:rPr>
              <a:t>Heterosexual:</a:t>
            </a:r>
            <a:r>
              <a:rPr lang="en-GB" sz="2400" i="1" dirty="0">
                <a:solidFill>
                  <a:schemeClr val="tx1"/>
                </a:solidFill>
              </a:rPr>
              <a:t>469 (79%)</a:t>
            </a:r>
          </a:p>
          <a:p>
            <a:pPr algn="ctr"/>
            <a:r>
              <a:rPr lang="en-GB" sz="2400" dirty="0">
                <a:solidFill>
                  <a:schemeClr val="tx1"/>
                </a:solidFill>
              </a:rPr>
              <a:t>Lesbian: </a:t>
            </a:r>
            <a:r>
              <a:rPr lang="en-GB" sz="2400" i="1" dirty="0">
                <a:solidFill>
                  <a:schemeClr val="tx1"/>
                </a:solidFill>
              </a:rPr>
              <a:t>22 (3%)</a:t>
            </a:r>
          </a:p>
          <a:p>
            <a:pPr algn="ctr"/>
            <a:r>
              <a:rPr lang="en-GB" sz="2400" dirty="0">
                <a:solidFill>
                  <a:schemeClr val="tx1"/>
                </a:solidFill>
              </a:rPr>
              <a:t>Bisexual:</a:t>
            </a:r>
            <a:r>
              <a:rPr lang="en-GB" sz="2400" i="1" dirty="0">
                <a:solidFill>
                  <a:schemeClr val="tx1"/>
                </a:solidFill>
              </a:rPr>
              <a:t>23 (4%)</a:t>
            </a:r>
          </a:p>
          <a:p>
            <a:pPr algn="ctr"/>
            <a:r>
              <a:rPr lang="en-GB" sz="2400" dirty="0">
                <a:solidFill>
                  <a:schemeClr val="tx1"/>
                </a:solidFill>
              </a:rPr>
              <a:t>Gay man: </a:t>
            </a:r>
            <a:r>
              <a:rPr lang="en-GB" sz="2400" i="1" dirty="0">
                <a:solidFill>
                  <a:schemeClr val="tx1"/>
                </a:solidFill>
              </a:rPr>
              <a:t>7 (1%)</a:t>
            </a:r>
          </a:p>
          <a:p>
            <a:pPr algn="ctr"/>
            <a:r>
              <a:rPr lang="en-GB" sz="2400" dirty="0">
                <a:solidFill>
                  <a:schemeClr val="tx1"/>
                </a:solidFill>
              </a:rPr>
              <a:t>Not specified: </a:t>
            </a:r>
            <a:r>
              <a:rPr lang="en-GB" sz="2400" i="1" dirty="0">
                <a:solidFill>
                  <a:schemeClr val="tx1"/>
                </a:solidFill>
              </a:rPr>
              <a:t>70 (11%)</a:t>
            </a:r>
          </a:p>
          <a:p>
            <a:pPr algn="ctr"/>
            <a:r>
              <a:rPr lang="en-GB" sz="2400" b="1" dirty="0">
                <a:solidFill>
                  <a:schemeClr val="tx1"/>
                </a:solidFill>
              </a:rPr>
              <a:t>**Stereotype Threat</a:t>
            </a:r>
          </a:p>
          <a:p>
            <a:pPr algn="ctr"/>
            <a:endParaRPr lang="en-GB" sz="2400" dirty="0"/>
          </a:p>
        </p:txBody>
      </p:sp>
      <p:graphicFrame>
        <p:nvGraphicFramePr>
          <p:cNvPr id="13" name="Diagram 12">
            <a:extLst>
              <a:ext uri="{FF2B5EF4-FFF2-40B4-BE49-F238E27FC236}">
                <a16:creationId xmlns:a16="http://schemas.microsoft.com/office/drawing/2014/main" id="{5462A246-B68C-4D28-B224-6985348E8061}"/>
              </a:ext>
            </a:extLst>
          </p:cNvPr>
          <p:cNvGraphicFramePr/>
          <p:nvPr>
            <p:extLst>
              <p:ext uri="{D42A27DB-BD31-4B8C-83A1-F6EECF244321}">
                <p14:modId xmlns:p14="http://schemas.microsoft.com/office/powerpoint/2010/main" val="3533619420"/>
              </p:ext>
            </p:extLst>
          </p:nvPr>
        </p:nvGraphicFramePr>
        <p:xfrm>
          <a:off x="6420697" y="2717905"/>
          <a:ext cx="5168691" cy="29011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4CEBE64B-C5CB-20F2-15A9-B3680B42803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8A079D7-F305-47AA-452C-AA4F745D3D26}"/>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5EAC0EC-F55D-301C-9892-DBCF4B647A2C}"/>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D0D93D63-DE53-406D-252C-120E97939BA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4322483A-2462-ED09-9011-DCAF7BA6F88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EC844CDE-E88C-FFAD-B760-4A45F1472F48}"/>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85CD53BC-57E7-0362-CF93-C738380381A8}"/>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26530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Graphic spid="13"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444757" y="194593"/>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Definitions ….</a:t>
            </a:r>
          </a:p>
        </p:txBody>
      </p:sp>
      <p:sp>
        <p:nvSpPr>
          <p:cNvPr id="8" name="Rectangle: Rounded Corners 7">
            <a:extLst>
              <a:ext uri="{FF2B5EF4-FFF2-40B4-BE49-F238E27FC236}">
                <a16:creationId xmlns:a16="http://schemas.microsoft.com/office/drawing/2014/main" id="{FAD570E3-3A5D-B1F5-A04F-765F48E54B59}"/>
              </a:ext>
            </a:extLst>
          </p:cNvPr>
          <p:cNvSpPr/>
          <p:nvPr/>
        </p:nvSpPr>
        <p:spPr>
          <a:xfrm>
            <a:off x="768228" y="1583878"/>
            <a:ext cx="5120502" cy="3072301"/>
          </a:xfrm>
          <a:custGeom>
            <a:avLst/>
            <a:gdLst>
              <a:gd name="connsiteX0" fmla="*/ 0 w 5120502"/>
              <a:gd name="connsiteY0" fmla="*/ 512060 h 3072301"/>
              <a:gd name="connsiteX1" fmla="*/ 512060 w 5120502"/>
              <a:gd name="connsiteY1" fmla="*/ 0 h 3072301"/>
              <a:gd name="connsiteX2" fmla="*/ 1056294 w 5120502"/>
              <a:gd name="connsiteY2" fmla="*/ 0 h 3072301"/>
              <a:gd name="connsiteX3" fmla="*/ 1518600 w 5120502"/>
              <a:gd name="connsiteY3" fmla="*/ 0 h 3072301"/>
              <a:gd name="connsiteX4" fmla="*/ 2144761 w 5120502"/>
              <a:gd name="connsiteY4" fmla="*/ 0 h 3072301"/>
              <a:gd name="connsiteX5" fmla="*/ 2648031 w 5120502"/>
              <a:gd name="connsiteY5" fmla="*/ 0 h 3072301"/>
              <a:gd name="connsiteX6" fmla="*/ 3110337 w 5120502"/>
              <a:gd name="connsiteY6" fmla="*/ 0 h 3072301"/>
              <a:gd name="connsiteX7" fmla="*/ 3613606 w 5120502"/>
              <a:gd name="connsiteY7" fmla="*/ 0 h 3072301"/>
              <a:gd name="connsiteX8" fmla="*/ 4608442 w 5120502"/>
              <a:gd name="connsiteY8" fmla="*/ 0 h 3072301"/>
              <a:gd name="connsiteX9" fmla="*/ 5120502 w 5120502"/>
              <a:gd name="connsiteY9" fmla="*/ 512060 h 3072301"/>
              <a:gd name="connsiteX10" fmla="*/ 5120502 w 5120502"/>
              <a:gd name="connsiteY10" fmla="*/ 983142 h 3072301"/>
              <a:gd name="connsiteX11" fmla="*/ 5120502 w 5120502"/>
              <a:gd name="connsiteY11" fmla="*/ 1474705 h 3072301"/>
              <a:gd name="connsiteX12" fmla="*/ 5120502 w 5120502"/>
              <a:gd name="connsiteY12" fmla="*/ 1986750 h 3072301"/>
              <a:gd name="connsiteX13" fmla="*/ 5120502 w 5120502"/>
              <a:gd name="connsiteY13" fmla="*/ 2560241 h 3072301"/>
              <a:gd name="connsiteX14" fmla="*/ 4608442 w 5120502"/>
              <a:gd name="connsiteY14" fmla="*/ 3072301 h 3072301"/>
              <a:gd name="connsiteX15" fmla="*/ 4023245 w 5120502"/>
              <a:gd name="connsiteY15" fmla="*/ 3072301 h 3072301"/>
              <a:gd name="connsiteX16" fmla="*/ 3397083 w 5120502"/>
              <a:gd name="connsiteY16" fmla="*/ 3072301 h 3072301"/>
              <a:gd name="connsiteX17" fmla="*/ 2852850 w 5120502"/>
              <a:gd name="connsiteY17" fmla="*/ 3072301 h 3072301"/>
              <a:gd name="connsiteX18" fmla="*/ 2226688 w 5120502"/>
              <a:gd name="connsiteY18" fmla="*/ 3072301 h 3072301"/>
              <a:gd name="connsiteX19" fmla="*/ 1723419 w 5120502"/>
              <a:gd name="connsiteY19" fmla="*/ 3072301 h 3072301"/>
              <a:gd name="connsiteX20" fmla="*/ 1138221 w 5120502"/>
              <a:gd name="connsiteY20" fmla="*/ 3072301 h 3072301"/>
              <a:gd name="connsiteX21" fmla="*/ 512060 w 5120502"/>
              <a:gd name="connsiteY21" fmla="*/ 3072301 h 3072301"/>
              <a:gd name="connsiteX22" fmla="*/ 0 w 5120502"/>
              <a:gd name="connsiteY22" fmla="*/ 2560241 h 3072301"/>
              <a:gd name="connsiteX23" fmla="*/ 0 w 5120502"/>
              <a:gd name="connsiteY23" fmla="*/ 2027714 h 3072301"/>
              <a:gd name="connsiteX24" fmla="*/ 0 w 5120502"/>
              <a:gd name="connsiteY24" fmla="*/ 1536151 h 3072301"/>
              <a:gd name="connsiteX25" fmla="*/ 0 w 5120502"/>
              <a:gd name="connsiteY25" fmla="*/ 1065069 h 3072301"/>
              <a:gd name="connsiteX26" fmla="*/ 0 w 5120502"/>
              <a:gd name="connsiteY26" fmla="*/ 512060 h 30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120502" h="3072301" fill="none" extrusionOk="0">
                <a:moveTo>
                  <a:pt x="0" y="512060"/>
                </a:moveTo>
                <a:cubicBezTo>
                  <a:pt x="-3182" y="163223"/>
                  <a:pt x="292468" y="39823"/>
                  <a:pt x="512060" y="0"/>
                </a:cubicBezTo>
                <a:cubicBezTo>
                  <a:pt x="718670" y="-42622"/>
                  <a:pt x="928827" y="14748"/>
                  <a:pt x="1056294" y="0"/>
                </a:cubicBezTo>
                <a:cubicBezTo>
                  <a:pt x="1183761" y="-14748"/>
                  <a:pt x="1335342" y="43415"/>
                  <a:pt x="1518600" y="0"/>
                </a:cubicBezTo>
                <a:cubicBezTo>
                  <a:pt x="1701858" y="-43415"/>
                  <a:pt x="1935126" y="48923"/>
                  <a:pt x="2144761" y="0"/>
                </a:cubicBezTo>
                <a:cubicBezTo>
                  <a:pt x="2354396" y="-48923"/>
                  <a:pt x="2470304" y="5674"/>
                  <a:pt x="2648031" y="0"/>
                </a:cubicBezTo>
                <a:cubicBezTo>
                  <a:pt x="2825758" y="-5674"/>
                  <a:pt x="2895869" y="20833"/>
                  <a:pt x="3110337" y="0"/>
                </a:cubicBezTo>
                <a:cubicBezTo>
                  <a:pt x="3324805" y="-20833"/>
                  <a:pt x="3396460" y="20637"/>
                  <a:pt x="3613606" y="0"/>
                </a:cubicBezTo>
                <a:cubicBezTo>
                  <a:pt x="3830752" y="-20637"/>
                  <a:pt x="4251515" y="62358"/>
                  <a:pt x="4608442" y="0"/>
                </a:cubicBezTo>
                <a:cubicBezTo>
                  <a:pt x="4917036" y="-6826"/>
                  <a:pt x="5108457" y="312692"/>
                  <a:pt x="5120502" y="512060"/>
                </a:cubicBezTo>
                <a:cubicBezTo>
                  <a:pt x="5171630" y="651558"/>
                  <a:pt x="5118248" y="862140"/>
                  <a:pt x="5120502" y="983142"/>
                </a:cubicBezTo>
                <a:cubicBezTo>
                  <a:pt x="5122756" y="1104144"/>
                  <a:pt x="5090644" y="1371369"/>
                  <a:pt x="5120502" y="1474705"/>
                </a:cubicBezTo>
                <a:cubicBezTo>
                  <a:pt x="5150360" y="1578041"/>
                  <a:pt x="5115094" y="1836627"/>
                  <a:pt x="5120502" y="1986750"/>
                </a:cubicBezTo>
                <a:cubicBezTo>
                  <a:pt x="5125910" y="2136874"/>
                  <a:pt x="5053009" y="2316494"/>
                  <a:pt x="5120502" y="2560241"/>
                </a:cubicBezTo>
                <a:cubicBezTo>
                  <a:pt x="5132355" y="2873511"/>
                  <a:pt x="4913292" y="3082558"/>
                  <a:pt x="4608442" y="3072301"/>
                </a:cubicBezTo>
                <a:cubicBezTo>
                  <a:pt x="4432731" y="3090684"/>
                  <a:pt x="4165410" y="3029102"/>
                  <a:pt x="4023245" y="3072301"/>
                </a:cubicBezTo>
                <a:cubicBezTo>
                  <a:pt x="3881080" y="3115500"/>
                  <a:pt x="3549007" y="3017195"/>
                  <a:pt x="3397083" y="3072301"/>
                </a:cubicBezTo>
                <a:cubicBezTo>
                  <a:pt x="3245159" y="3127407"/>
                  <a:pt x="2966097" y="3062501"/>
                  <a:pt x="2852850" y="3072301"/>
                </a:cubicBezTo>
                <a:cubicBezTo>
                  <a:pt x="2739603" y="3082101"/>
                  <a:pt x="2462519" y="3052067"/>
                  <a:pt x="2226688" y="3072301"/>
                </a:cubicBezTo>
                <a:cubicBezTo>
                  <a:pt x="1990857" y="3092535"/>
                  <a:pt x="1913794" y="3071426"/>
                  <a:pt x="1723419" y="3072301"/>
                </a:cubicBezTo>
                <a:cubicBezTo>
                  <a:pt x="1533044" y="3073176"/>
                  <a:pt x="1376638" y="3068446"/>
                  <a:pt x="1138221" y="3072301"/>
                </a:cubicBezTo>
                <a:cubicBezTo>
                  <a:pt x="899804" y="3076156"/>
                  <a:pt x="697860" y="3009663"/>
                  <a:pt x="512060" y="3072301"/>
                </a:cubicBezTo>
                <a:cubicBezTo>
                  <a:pt x="246326" y="3045726"/>
                  <a:pt x="65428" y="2791557"/>
                  <a:pt x="0" y="2560241"/>
                </a:cubicBezTo>
                <a:cubicBezTo>
                  <a:pt x="-60096" y="2432926"/>
                  <a:pt x="32744" y="2241599"/>
                  <a:pt x="0" y="2027714"/>
                </a:cubicBezTo>
                <a:cubicBezTo>
                  <a:pt x="-32744" y="1813829"/>
                  <a:pt x="56937" y="1673072"/>
                  <a:pt x="0" y="1536151"/>
                </a:cubicBezTo>
                <a:cubicBezTo>
                  <a:pt x="-56937" y="1399230"/>
                  <a:pt x="32213" y="1294014"/>
                  <a:pt x="0" y="1065069"/>
                </a:cubicBezTo>
                <a:cubicBezTo>
                  <a:pt x="-32213" y="836124"/>
                  <a:pt x="18102" y="694632"/>
                  <a:pt x="0" y="512060"/>
                </a:cubicBezTo>
                <a:close/>
              </a:path>
              <a:path w="5120502" h="3072301" stroke="0" extrusionOk="0">
                <a:moveTo>
                  <a:pt x="0" y="512060"/>
                </a:moveTo>
                <a:cubicBezTo>
                  <a:pt x="-13827" y="220728"/>
                  <a:pt x="158367" y="26606"/>
                  <a:pt x="512060" y="0"/>
                </a:cubicBezTo>
                <a:cubicBezTo>
                  <a:pt x="721440" y="-55577"/>
                  <a:pt x="899652" y="58604"/>
                  <a:pt x="1179185" y="0"/>
                </a:cubicBezTo>
                <a:cubicBezTo>
                  <a:pt x="1458719" y="-58604"/>
                  <a:pt x="1513661" y="37082"/>
                  <a:pt x="1723419" y="0"/>
                </a:cubicBezTo>
                <a:cubicBezTo>
                  <a:pt x="1933177" y="-37082"/>
                  <a:pt x="2096147" y="54624"/>
                  <a:pt x="2226688" y="0"/>
                </a:cubicBezTo>
                <a:cubicBezTo>
                  <a:pt x="2357229" y="-54624"/>
                  <a:pt x="2574605" y="35480"/>
                  <a:pt x="2852850" y="0"/>
                </a:cubicBezTo>
                <a:cubicBezTo>
                  <a:pt x="3131095" y="-35480"/>
                  <a:pt x="3232921" y="60224"/>
                  <a:pt x="3397083" y="0"/>
                </a:cubicBezTo>
                <a:cubicBezTo>
                  <a:pt x="3561245" y="-60224"/>
                  <a:pt x="3830367" y="33344"/>
                  <a:pt x="4064208" y="0"/>
                </a:cubicBezTo>
                <a:cubicBezTo>
                  <a:pt x="4298049" y="-33344"/>
                  <a:pt x="4388722" y="5260"/>
                  <a:pt x="4608442" y="0"/>
                </a:cubicBezTo>
                <a:cubicBezTo>
                  <a:pt x="4849229" y="69506"/>
                  <a:pt x="5103067" y="209035"/>
                  <a:pt x="5120502" y="512060"/>
                </a:cubicBezTo>
                <a:cubicBezTo>
                  <a:pt x="5129450" y="724366"/>
                  <a:pt x="5113669" y="762402"/>
                  <a:pt x="5120502" y="983142"/>
                </a:cubicBezTo>
                <a:cubicBezTo>
                  <a:pt x="5127335" y="1203882"/>
                  <a:pt x="5109578" y="1308518"/>
                  <a:pt x="5120502" y="1495187"/>
                </a:cubicBezTo>
                <a:cubicBezTo>
                  <a:pt x="5131426" y="1681856"/>
                  <a:pt x="5063345" y="1751949"/>
                  <a:pt x="5120502" y="1986750"/>
                </a:cubicBezTo>
                <a:cubicBezTo>
                  <a:pt x="5177659" y="2221551"/>
                  <a:pt x="5111717" y="2292426"/>
                  <a:pt x="5120502" y="2560241"/>
                </a:cubicBezTo>
                <a:cubicBezTo>
                  <a:pt x="5160289" y="2793652"/>
                  <a:pt x="4880930" y="3068314"/>
                  <a:pt x="4608442" y="3072301"/>
                </a:cubicBezTo>
                <a:cubicBezTo>
                  <a:pt x="4418179" y="3079842"/>
                  <a:pt x="4160474" y="3041914"/>
                  <a:pt x="4023245" y="3072301"/>
                </a:cubicBezTo>
                <a:cubicBezTo>
                  <a:pt x="3886016" y="3102688"/>
                  <a:pt x="3537637" y="3001361"/>
                  <a:pt x="3356120" y="3072301"/>
                </a:cubicBezTo>
                <a:cubicBezTo>
                  <a:pt x="3174604" y="3143241"/>
                  <a:pt x="3013487" y="3055304"/>
                  <a:pt x="2770922" y="3072301"/>
                </a:cubicBezTo>
                <a:cubicBezTo>
                  <a:pt x="2528357" y="3089298"/>
                  <a:pt x="2532478" y="3048945"/>
                  <a:pt x="2308616" y="3072301"/>
                </a:cubicBezTo>
                <a:cubicBezTo>
                  <a:pt x="2084754" y="3095657"/>
                  <a:pt x="1948628" y="3071477"/>
                  <a:pt x="1805346" y="3072301"/>
                </a:cubicBezTo>
                <a:cubicBezTo>
                  <a:pt x="1662064" y="3073125"/>
                  <a:pt x="1288758" y="3043643"/>
                  <a:pt x="1138221" y="3072301"/>
                </a:cubicBezTo>
                <a:cubicBezTo>
                  <a:pt x="987684" y="3100959"/>
                  <a:pt x="809291" y="3037662"/>
                  <a:pt x="512060" y="3072301"/>
                </a:cubicBezTo>
                <a:cubicBezTo>
                  <a:pt x="252174" y="3117678"/>
                  <a:pt x="-11923" y="2849332"/>
                  <a:pt x="0" y="2560241"/>
                </a:cubicBezTo>
                <a:cubicBezTo>
                  <a:pt x="-33588" y="2366696"/>
                  <a:pt x="6166" y="2156562"/>
                  <a:pt x="0" y="2027714"/>
                </a:cubicBezTo>
                <a:cubicBezTo>
                  <a:pt x="-6166" y="1898866"/>
                  <a:pt x="14802" y="1667311"/>
                  <a:pt x="0" y="1577114"/>
                </a:cubicBezTo>
                <a:cubicBezTo>
                  <a:pt x="-14802" y="1486917"/>
                  <a:pt x="12476" y="1283553"/>
                  <a:pt x="0" y="1065069"/>
                </a:cubicBezTo>
                <a:cubicBezTo>
                  <a:pt x="-12476" y="846586"/>
                  <a:pt x="3807" y="669759"/>
                  <a:pt x="0" y="51206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Hate incident</a:t>
            </a:r>
          </a:p>
          <a:p>
            <a:pPr marL="0" lvl="0" indent="0" algn="ctr" defTabSz="1066800">
              <a:lnSpc>
                <a:spcPct val="90000"/>
              </a:lnSpc>
              <a:spcBef>
                <a:spcPct val="0"/>
              </a:spcBef>
              <a:spcAft>
                <a:spcPct val="35000"/>
              </a:spcAft>
              <a:buNone/>
            </a:pPr>
            <a:r>
              <a:rPr lang="en-GB" sz="2400" kern="1200" dirty="0">
                <a:solidFill>
                  <a:schemeClr val="tx1"/>
                </a:solidFill>
              </a:rPr>
              <a:t>‘Any non-crime incident which is perceived by the victim or any other person to be motivated by hostility or prejudice based on actual or perceived disability, race, religion &amp; belief, sexual orientation &amp; transgender’</a:t>
            </a:r>
          </a:p>
        </p:txBody>
      </p:sp>
      <p:sp>
        <p:nvSpPr>
          <p:cNvPr id="9" name="Rectangle: Rounded Corners 8">
            <a:extLst>
              <a:ext uri="{FF2B5EF4-FFF2-40B4-BE49-F238E27FC236}">
                <a16:creationId xmlns:a16="http://schemas.microsoft.com/office/drawing/2014/main" id="{A7B66044-3533-EED0-FDB0-FDEC77190D63}"/>
              </a:ext>
            </a:extLst>
          </p:cNvPr>
          <p:cNvSpPr/>
          <p:nvPr/>
        </p:nvSpPr>
        <p:spPr>
          <a:xfrm>
            <a:off x="6400782" y="1583878"/>
            <a:ext cx="5120502" cy="3072301"/>
          </a:xfrm>
          <a:custGeom>
            <a:avLst/>
            <a:gdLst>
              <a:gd name="connsiteX0" fmla="*/ 0 w 5120502"/>
              <a:gd name="connsiteY0" fmla="*/ 512060 h 3072301"/>
              <a:gd name="connsiteX1" fmla="*/ 512060 w 5120502"/>
              <a:gd name="connsiteY1" fmla="*/ 0 h 3072301"/>
              <a:gd name="connsiteX2" fmla="*/ 1056294 w 5120502"/>
              <a:gd name="connsiteY2" fmla="*/ 0 h 3072301"/>
              <a:gd name="connsiteX3" fmla="*/ 1723419 w 5120502"/>
              <a:gd name="connsiteY3" fmla="*/ 0 h 3072301"/>
              <a:gd name="connsiteX4" fmla="*/ 2267652 w 5120502"/>
              <a:gd name="connsiteY4" fmla="*/ 0 h 3072301"/>
              <a:gd name="connsiteX5" fmla="*/ 2893814 w 5120502"/>
              <a:gd name="connsiteY5" fmla="*/ 0 h 3072301"/>
              <a:gd name="connsiteX6" fmla="*/ 3356120 w 5120502"/>
              <a:gd name="connsiteY6" fmla="*/ 0 h 3072301"/>
              <a:gd name="connsiteX7" fmla="*/ 3982281 w 5120502"/>
              <a:gd name="connsiteY7" fmla="*/ 0 h 3072301"/>
              <a:gd name="connsiteX8" fmla="*/ 4608442 w 5120502"/>
              <a:gd name="connsiteY8" fmla="*/ 0 h 3072301"/>
              <a:gd name="connsiteX9" fmla="*/ 5120502 w 5120502"/>
              <a:gd name="connsiteY9" fmla="*/ 512060 h 3072301"/>
              <a:gd name="connsiteX10" fmla="*/ 5120502 w 5120502"/>
              <a:gd name="connsiteY10" fmla="*/ 1065069 h 3072301"/>
              <a:gd name="connsiteX11" fmla="*/ 5120502 w 5120502"/>
              <a:gd name="connsiteY11" fmla="*/ 1536151 h 3072301"/>
              <a:gd name="connsiteX12" fmla="*/ 5120502 w 5120502"/>
              <a:gd name="connsiteY12" fmla="*/ 2007232 h 3072301"/>
              <a:gd name="connsiteX13" fmla="*/ 5120502 w 5120502"/>
              <a:gd name="connsiteY13" fmla="*/ 2560241 h 3072301"/>
              <a:gd name="connsiteX14" fmla="*/ 4608442 w 5120502"/>
              <a:gd name="connsiteY14" fmla="*/ 3072301 h 3072301"/>
              <a:gd name="connsiteX15" fmla="*/ 4105172 w 5120502"/>
              <a:gd name="connsiteY15" fmla="*/ 3072301 h 3072301"/>
              <a:gd name="connsiteX16" fmla="*/ 3479011 w 5120502"/>
              <a:gd name="connsiteY16" fmla="*/ 3072301 h 3072301"/>
              <a:gd name="connsiteX17" fmla="*/ 2852850 w 5120502"/>
              <a:gd name="connsiteY17" fmla="*/ 3072301 h 3072301"/>
              <a:gd name="connsiteX18" fmla="*/ 2349580 w 5120502"/>
              <a:gd name="connsiteY18" fmla="*/ 3072301 h 3072301"/>
              <a:gd name="connsiteX19" fmla="*/ 1682455 w 5120502"/>
              <a:gd name="connsiteY19" fmla="*/ 3072301 h 3072301"/>
              <a:gd name="connsiteX20" fmla="*/ 1138221 w 5120502"/>
              <a:gd name="connsiteY20" fmla="*/ 3072301 h 3072301"/>
              <a:gd name="connsiteX21" fmla="*/ 512060 w 5120502"/>
              <a:gd name="connsiteY21" fmla="*/ 3072301 h 3072301"/>
              <a:gd name="connsiteX22" fmla="*/ 0 w 5120502"/>
              <a:gd name="connsiteY22" fmla="*/ 2560241 h 3072301"/>
              <a:gd name="connsiteX23" fmla="*/ 0 w 5120502"/>
              <a:gd name="connsiteY23" fmla="*/ 2089159 h 3072301"/>
              <a:gd name="connsiteX24" fmla="*/ 0 w 5120502"/>
              <a:gd name="connsiteY24" fmla="*/ 1638560 h 3072301"/>
              <a:gd name="connsiteX25" fmla="*/ 0 w 5120502"/>
              <a:gd name="connsiteY25" fmla="*/ 1187960 h 3072301"/>
              <a:gd name="connsiteX26" fmla="*/ 0 w 5120502"/>
              <a:gd name="connsiteY26" fmla="*/ 512060 h 307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120502" h="3072301" fill="none" extrusionOk="0">
                <a:moveTo>
                  <a:pt x="0" y="512060"/>
                </a:moveTo>
                <a:cubicBezTo>
                  <a:pt x="26673" y="231002"/>
                  <a:pt x="175710" y="-8065"/>
                  <a:pt x="512060" y="0"/>
                </a:cubicBezTo>
                <a:cubicBezTo>
                  <a:pt x="703987" y="-32809"/>
                  <a:pt x="822151" y="40281"/>
                  <a:pt x="1056294" y="0"/>
                </a:cubicBezTo>
                <a:cubicBezTo>
                  <a:pt x="1290437" y="-40281"/>
                  <a:pt x="1481014" y="49160"/>
                  <a:pt x="1723419" y="0"/>
                </a:cubicBezTo>
                <a:cubicBezTo>
                  <a:pt x="1965825" y="-49160"/>
                  <a:pt x="2149771" y="14578"/>
                  <a:pt x="2267652" y="0"/>
                </a:cubicBezTo>
                <a:cubicBezTo>
                  <a:pt x="2385533" y="-14578"/>
                  <a:pt x="2618662" y="5563"/>
                  <a:pt x="2893814" y="0"/>
                </a:cubicBezTo>
                <a:cubicBezTo>
                  <a:pt x="3168966" y="-5563"/>
                  <a:pt x="3144064" y="5073"/>
                  <a:pt x="3356120" y="0"/>
                </a:cubicBezTo>
                <a:cubicBezTo>
                  <a:pt x="3568176" y="-5073"/>
                  <a:pt x="3820268" y="33679"/>
                  <a:pt x="3982281" y="0"/>
                </a:cubicBezTo>
                <a:cubicBezTo>
                  <a:pt x="4144294" y="-33679"/>
                  <a:pt x="4438739" y="22909"/>
                  <a:pt x="4608442" y="0"/>
                </a:cubicBezTo>
                <a:cubicBezTo>
                  <a:pt x="4865619" y="-5706"/>
                  <a:pt x="5077102" y="215330"/>
                  <a:pt x="5120502" y="512060"/>
                </a:cubicBezTo>
                <a:cubicBezTo>
                  <a:pt x="5124804" y="641203"/>
                  <a:pt x="5062696" y="798669"/>
                  <a:pt x="5120502" y="1065069"/>
                </a:cubicBezTo>
                <a:cubicBezTo>
                  <a:pt x="5178308" y="1331469"/>
                  <a:pt x="5097466" y="1417053"/>
                  <a:pt x="5120502" y="1536151"/>
                </a:cubicBezTo>
                <a:cubicBezTo>
                  <a:pt x="5143538" y="1655249"/>
                  <a:pt x="5084519" y="1812826"/>
                  <a:pt x="5120502" y="2007232"/>
                </a:cubicBezTo>
                <a:cubicBezTo>
                  <a:pt x="5156485" y="2201638"/>
                  <a:pt x="5066448" y="2433775"/>
                  <a:pt x="5120502" y="2560241"/>
                </a:cubicBezTo>
                <a:cubicBezTo>
                  <a:pt x="5075153" y="2883521"/>
                  <a:pt x="4873830" y="2995254"/>
                  <a:pt x="4608442" y="3072301"/>
                </a:cubicBezTo>
                <a:cubicBezTo>
                  <a:pt x="4465327" y="3100373"/>
                  <a:pt x="4218134" y="3067067"/>
                  <a:pt x="4105172" y="3072301"/>
                </a:cubicBezTo>
                <a:cubicBezTo>
                  <a:pt x="3992210" y="3077535"/>
                  <a:pt x="3736423" y="3005978"/>
                  <a:pt x="3479011" y="3072301"/>
                </a:cubicBezTo>
                <a:cubicBezTo>
                  <a:pt x="3221599" y="3138624"/>
                  <a:pt x="3149064" y="3037707"/>
                  <a:pt x="2852850" y="3072301"/>
                </a:cubicBezTo>
                <a:cubicBezTo>
                  <a:pt x="2556636" y="3106895"/>
                  <a:pt x="2550047" y="3019735"/>
                  <a:pt x="2349580" y="3072301"/>
                </a:cubicBezTo>
                <a:cubicBezTo>
                  <a:pt x="2149113" y="3124867"/>
                  <a:pt x="1840460" y="2999663"/>
                  <a:pt x="1682455" y="3072301"/>
                </a:cubicBezTo>
                <a:cubicBezTo>
                  <a:pt x="1524450" y="3144939"/>
                  <a:pt x="1311107" y="3049517"/>
                  <a:pt x="1138221" y="3072301"/>
                </a:cubicBezTo>
                <a:cubicBezTo>
                  <a:pt x="965335" y="3095085"/>
                  <a:pt x="746528" y="3000758"/>
                  <a:pt x="512060" y="3072301"/>
                </a:cubicBezTo>
                <a:cubicBezTo>
                  <a:pt x="258975" y="3060868"/>
                  <a:pt x="-18902" y="2891171"/>
                  <a:pt x="0" y="2560241"/>
                </a:cubicBezTo>
                <a:cubicBezTo>
                  <a:pt x="-1959" y="2325290"/>
                  <a:pt x="11632" y="2323177"/>
                  <a:pt x="0" y="2089159"/>
                </a:cubicBezTo>
                <a:cubicBezTo>
                  <a:pt x="-11632" y="1855141"/>
                  <a:pt x="19783" y="1819038"/>
                  <a:pt x="0" y="1638560"/>
                </a:cubicBezTo>
                <a:cubicBezTo>
                  <a:pt x="-19783" y="1458082"/>
                  <a:pt x="46528" y="1285802"/>
                  <a:pt x="0" y="1187960"/>
                </a:cubicBezTo>
                <a:cubicBezTo>
                  <a:pt x="-46528" y="1090118"/>
                  <a:pt x="73162" y="814507"/>
                  <a:pt x="0" y="512060"/>
                </a:cubicBezTo>
                <a:close/>
              </a:path>
              <a:path w="5120502" h="3072301" stroke="0" extrusionOk="0">
                <a:moveTo>
                  <a:pt x="0" y="512060"/>
                </a:moveTo>
                <a:cubicBezTo>
                  <a:pt x="12166" y="234988"/>
                  <a:pt x="189343" y="32254"/>
                  <a:pt x="512060" y="0"/>
                </a:cubicBezTo>
                <a:cubicBezTo>
                  <a:pt x="760742" y="-16436"/>
                  <a:pt x="828921" y="57281"/>
                  <a:pt x="1015330" y="0"/>
                </a:cubicBezTo>
                <a:cubicBezTo>
                  <a:pt x="1201739" y="-57281"/>
                  <a:pt x="1362371" y="41761"/>
                  <a:pt x="1600527" y="0"/>
                </a:cubicBezTo>
                <a:cubicBezTo>
                  <a:pt x="1838683" y="-41761"/>
                  <a:pt x="1903163" y="12793"/>
                  <a:pt x="2062833" y="0"/>
                </a:cubicBezTo>
                <a:cubicBezTo>
                  <a:pt x="2222503" y="-12793"/>
                  <a:pt x="2554168" y="58484"/>
                  <a:pt x="2729958" y="0"/>
                </a:cubicBezTo>
                <a:cubicBezTo>
                  <a:pt x="2905749" y="-58484"/>
                  <a:pt x="2999758" y="48088"/>
                  <a:pt x="3192264" y="0"/>
                </a:cubicBezTo>
                <a:cubicBezTo>
                  <a:pt x="3384770" y="-48088"/>
                  <a:pt x="3494289" y="36116"/>
                  <a:pt x="3777462" y="0"/>
                </a:cubicBezTo>
                <a:cubicBezTo>
                  <a:pt x="4060635" y="-36116"/>
                  <a:pt x="4280119" y="60393"/>
                  <a:pt x="4608442" y="0"/>
                </a:cubicBezTo>
                <a:cubicBezTo>
                  <a:pt x="4848484" y="-27679"/>
                  <a:pt x="5136304" y="194830"/>
                  <a:pt x="5120502" y="512060"/>
                </a:cubicBezTo>
                <a:cubicBezTo>
                  <a:pt x="5173233" y="672082"/>
                  <a:pt x="5114399" y="842642"/>
                  <a:pt x="5120502" y="962660"/>
                </a:cubicBezTo>
                <a:cubicBezTo>
                  <a:pt x="5126605" y="1082678"/>
                  <a:pt x="5109778" y="1287536"/>
                  <a:pt x="5120502" y="1495187"/>
                </a:cubicBezTo>
                <a:cubicBezTo>
                  <a:pt x="5131226" y="1702838"/>
                  <a:pt x="5088859" y="1771867"/>
                  <a:pt x="5120502" y="1945787"/>
                </a:cubicBezTo>
                <a:cubicBezTo>
                  <a:pt x="5152145" y="2119707"/>
                  <a:pt x="5057513" y="2264213"/>
                  <a:pt x="5120502" y="2560241"/>
                </a:cubicBezTo>
                <a:cubicBezTo>
                  <a:pt x="5070601" y="2810202"/>
                  <a:pt x="4925845" y="3127236"/>
                  <a:pt x="4608442" y="3072301"/>
                </a:cubicBezTo>
                <a:cubicBezTo>
                  <a:pt x="4423120" y="3100242"/>
                  <a:pt x="4246216" y="3005060"/>
                  <a:pt x="3941317" y="3072301"/>
                </a:cubicBezTo>
                <a:cubicBezTo>
                  <a:pt x="3636418" y="3139542"/>
                  <a:pt x="3570333" y="3050067"/>
                  <a:pt x="3438047" y="3072301"/>
                </a:cubicBezTo>
                <a:cubicBezTo>
                  <a:pt x="3305761" y="3094535"/>
                  <a:pt x="3139684" y="3043574"/>
                  <a:pt x="2934777" y="3072301"/>
                </a:cubicBezTo>
                <a:cubicBezTo>
                  <a:pt x="2729870" y="3101028"/>
                  <a:pt x="2620875" y="3023267"/>
                  <a:pt x="2349580" y="3072301"/>
                </a:cubicBezTo>
                <a:cubicBezTo>
                  <a:pt x="2078285" y="3121335"/>
                  <a:pt x="2095857" y="3062506"/>
                  <a:pt x="1887274" y="3072301"/>
                </a:cubicBezTo>
                <a:cubicBezTo>
                  <a:pt x="1678691" y="3082096"/>
                  <a:pt x="1501317" y="3067530"/>
                  <a:pt x="1384004" y="3072301"/>
                </a:cubicBezTo>
                <a:cubicBezTo>
                  <a:pt x="1266691" y="3077072"/>
                  <a:pt x="800056" y="3045767"/>
                  <a:pt x="512060" y="3072301"/>
                </a:cubicBezTo>
                <a:cubicBezTo>
                  <a:pt x="196193" y="3105864"/>
                  <a:pt x="26063" y="2917736"/>
                  <a:pt x="0" y="2560241"/>
                </a:cubicBezTo>
                <a:cubicBezTo>
                  <a:pt x="-58688" y="2411707"/>
                  <a:pt x="15825" y="2274147"/>
                  <a:pt x="0" y="2068678"/>
                </a:cubicBezTo>
                <a:cubicBezTo>
                  <a:pt x="-15825" y="1863209"/>
                  <a:pt x="47107" y="1686153"/>
                  <a:pt x="0" y="1577114"/>
                </a:cubicBezTo>
                <a:cubicBezTo>
                  <a:pt x="-47107" y="1468075"/>
                  <a:pt x="24250" y="1201841"/>
                  <a:pt x="0" y="1024105"/>
                </a:cubicBezTo>
                <a:cubicBezTo>
                  <a:pt x="-24250" y="846369"/>
                  <a:pt x="5689" y="705052"/>
                  <a:pt x="0" y="51206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3211780792">
                  <a:prstGeom prst="roundRect">
                    <a:avLst/>
                  </a:pr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Hate crime</a:t>
            </a:r>
          </a:p>
          <a:p>
            <a:pPr marL="0" lvl="0" indent="0" algn="ctr" defTabSz="1066800">
              <a:lnSpc>
                <a:spcPct val="90000"/>
              </a:lnSpc>
              <a:spcBef>
                <a:spcPct val="0"/>
              </a:spcBef>
              <a:spcAft>
                <a:spcPct val="35000"/>
              </a:spcAft>
              <a:buNone/>
            </a:pPr>
            <a:r>
              <a:rPr lang="en-GB" sz="2400" kern="1200" dirty="0">
                <a:solidFill>
                  <a:schemeClr val="tx1"/>
                </a:solidFill>
              </a:rPr>
              <a:t>‘A criminal offence which is perceived by the victim or any other person to be motivated by a hostility or prejudice based on a person’s actual or perceived disability, race, religion &amp; belief, sexual orientation &amp; transgender)</a:t>
            </a:r>
          </a:p>
        </p:txBody>
      </p:sp>
      <p:sp>
        <p:nvSpPr>
          <p:cNvPr id="3" name="Rectangle: Rounded Corners 2">
            <a:extLst>
              <a:ext uri="{FF2B5EF4-FFF2-40B4-BE49-F238E27FC236}">
                <a16:creationId xmlns:a16="http://schemas.microsoft.com/office/drawing/2014/main" id="{2AD617B6-AF1C-45D9-8DED-412C152B6FD6}"/>
              </a:ext>
            </a:extLst>
          </p:cNvPr>
          <p:cNvSpPr/>
          <p:nvPr/>
        </p:nvSpPr>
        <p:spPr>
          <a:xfrm>
            <a:off x="2523066" y="994896"/>
            <a:ext cx="7687733" cy="423334"/>
          </a:xfrm>
          <a:custGeom>
            <a:avLst/>
            <a:gdLst>
              <a:gd name="connsiteX0" fmla="*/ 0 w 7687733"/>
              <a:gd name="connsiteY0" fmla="*/ 70557 h 423334"/>
              <a:gd name="connsiteX1" fmla="*/ 70557 w 7687733"/>
              <a:gd name="connsiteY1" fmla="*/ 0 h 423334"/>
              <a:gd name="connsiteX2" fmla="*/ 651066 w 7687733"/>
              <a:gd name="connsiteY2" fmla="*/ 0 h 423334"/>
              <a:gd name="connsiteX3" fmla="*/ 1307041 w 7687733"/>
              <a:gd name="connsiteY3" fmla="*/ 0 h 423334"/>
              <a:gd name="connsiteX4" fmla="*/ 1963017 w 7687733"/>
              <a:gd name="connsiteY4" fmla="*/ 0 h 423334"/>
              <a:gd name="connsiteX5" fmla="*/ 2694458 w 7687733"/>
              <a:gd name="connsiteY5" fmla="*/ 0 h 423334"/>
              <a:gd name="connsiteX6" fmla="*/ 3124035 w 7687733"/>
              <a:gd name="connsiteY6" fmla="*/ 0 h 423334"/>
              <a:gd name="connsiteX7" fmla="*/ 3855477 w 7687733"/>
              <a:gd name="connsiteY7" fmla="*/ 0 h 423334"/>
              <a:gd name="connsiteX8" fmla="*/ 4209587 w 7687733"/>
              <a:gd name="connsiteY8" fmla="*/ 0 h 423334"/>
              <a:gd name="connsiteX9" fmla="*/ 4563698 w 7687733"/>
              <a:gd name="connsiteY9" fmla="*/ 0 h 423334"/>
              <a:gd name="connsiteX10" fmla="*/ 4917808 w 7687733"/>
              <a:gd name="connsiteY10" fmla="*/ 0 h 423334"/>
              <a:gd name="connsiteX11" fmla="*/ 5498318 w 7687733"/>
              <a:gd name="connsiteY11" fmla="*/ 0 h 423334"/>
              <a:gd name="connsiteX12" fmla="*/ 5927894 w 7687733"/>
              <a:gd name="connsiteY12" fmla="*/ 0 h 423334"/>
              <a:gd name="connsiteX13" fmla="*/ 6282005 w 7687733"/>
              <a:gd name="connsiteY13" fmla="*/ 0 h 423334"/>
              <a:gd name="connsiteX14" fmla="*/ 6787048 w 7687733"/>
              <a:gd name="connsiteY14" fmla="*/ 0 h 423334"/>
              <a:gd name="connsiteX15" fmla="*/ 7617176 w 7687733"/>
              <a:gd name="connsiteY15" fmla="*/ 0 h 423334"/>
              <a:gd name="connsiteX16" fmla="*/ 7687733 w 7687733"/>
              <a:gd name="connsiteY16" fmla="*/ 70557 h 423334"/>
              <a:gd name="connsiteX17" fmla="*/ 7687733 w 7687733"/>
              <a:gd name="connsiteY17" fmla="*/ 352777 h 423334"/>
              <a:gd name="connsiteX18" fmla="*/ 7617176 w 7687733"/>
              <a:gd name="connsiteY18" fmla="*/ 423334 h 423334"/>
              <a:gd name="connsiteX19" fmla="*/ 7036667 w 7687733"/>
              <a:gd name="connsiteY19" fmla="*/ 423334 h 423334"/>
              <a:gd name="connsiteX20" fmla="*/ 6305225 w 7687733"/>
              <a:gd name="connsiteY20" fmla="*/ 423334 h 423334"/>
              <a:gd name="connsiteX21" fmla="*/ 5649250 w 7687733"/>
              <a:gd name="connsiteY21" fmla="*/ 423334 h 423334"/>
              <a:gd name="connsiteX22" fmla="*/ 5068741 w 7687733"/>
              <a:gd name="connsiteY22" fmla="*/ 423334 h 423334"/>
              <a:gd name="connsiteX23" fmla="*/ 4639164 w 7687733"/>
              <a:gd name="connsiteY23" fmla="*/ 423334 h 423334"/>
              <a:gd name="connsiteX24" fmla="*/ 4134121 w 7687733"/>
              <a:gd name="connsiteY24" fmla="*/ 423334 h 423334"/>
              <a:gd name="connsiteX25" fmla="*/ 3629078 w 7687733"/>
              <a:gd name="connsiteY25" fmla="*/ 423334 h 423334"/>
              <a:gd name="connsiteX26" fmla="*/ 2897637 w 7687733"/>
              <a:gd name="connsiteY26" fmla="*/ 423334 h 423334"/>
              <a:gd name="connsiteX27" fmla="*/ 2543526 w 7687733"/>
              <a:gd name="connsiteY27" fmla="*/ 423334 h 423334"/>
              <a:gd name="connsiteX28" fmla="*/ 2113949 w 7687733"/>
              <a:gd name="connsiteY28" fmla="*/ 423334 h 423334"/>
              <a:gd name="connsiteX29" fmla="*/ 1457974 w 7687733"/>
              <a:gd name="connsiteY29" fmla="*/ 423334 h 423334"/>
              <a:gd name="connsiteX30" fmla="*/ 877465 w 7687733"/>
              <a:gd name="connsiteY30" fmla="*/ 423334 h 423334"/>
              <a:gd name="connsiteX31" fmla="*/ 70557 w 7687733"/>
              <a:gd name="connsiteY31" fmla="*/ 423334 h 423334"/>
              <a:gd name="connsiteX32" fmla="*/ 0 w 7687733"/>
              <a:gd name="connsiteY32" fmla="*/ 352777 h 423334"/>
              <a:gd name="connsiteX33" fmla="*/ 0 w 7687733"/>
              <a:gd name="connsiteY33" fmla="*/ 70557 h 42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687733" h="423334" fill="none" extrusionOk="0">
                <a:moveTo>
                  <a:pt x="0" y="70557"/>
                </a:moveTo>
                <a:cubicBezTo>
                  <a:pt x="3357" y="32304"/>
                  <a:pt x="40486" y="-2607"/>
                  <a:pt x="70557" y="0"/>
                </a:cubicBezTo>
                <a:cubicBezTo>
                  <a:pt x="257774" y="-35380"/>
                  <a:pt x="363023" y="24742"/>
                  <a:pt x="651066" y="0"/>
                </a:cubicBezTo>
                <a:cubicBezTo>
                  <a:pt x="939109" y="-24742"/>
                  <a:pt x="1058852" y="15276"/>
                  <a:pt x="1307041" y="0"/>
                </a:cubicBezTo>
                <a:cubicBezTo>
                  <a:pt x="1555230" y="-15276"/>
                  <a:pt x="1771003" y="20522"/>
                  <a:pt x="1963017" y="0"/>
                </a:cubicBezTo>
                <a:cubicBezTo>
                  <a:pt x="2155031" y="-20522"/>
                  <a:pt x="2435478" y="79426"/>
                  <a:pt x="2694458" y="0"/>
                </a:cubicBezTo>
                <a:cubicBezTo>
                  <a:pt x="2953438" y="-79426"/>
                  <a:pt x="2967391" y="1932"/>
                  <a:pt x="3124035" y="0"/>
                </a:cubicBezTo>
                <a:cubicBezTo>
                  <a:pt x="3280679" y="-1932"/>
                  <a:pt x="3645517" y="25416"/>
                  <a:pt x="3855477" y="0"/>
                </a:cubicBezTo>
                <a:cubicBezTo>
                  <a:pt x="4065437" y="-25416"/>
                  <a:pt x="4095531" y="26139"/>
                  <a:pt x="4209587" y="0"/>
                </a:cubicBezTo>
                <a:cubicBezTo>
                  <a:pt x="4323643" y="-26139"/>
                  <a:pt x="4468088" y="34093"/>
                  <a:pt x="4563698" y="0"/>
                </a:cubicBezTo>
                <a:cubicBezTo>
                  <a:pt x="4659308" y="-34093"/>
                  <a:pt x="4832331" y="1520"/>
                  <a:pt x="4917808" y="0"/>
                </a:cubicBezTo>
                <a:cubicBezTo>
                  <a:pt x="5003285" y="-1520"/>
                  <a:pt x="5348918" y="67546"/>
                  <a:pt x="5498318" y="0"/>
                </a:cubicBezTo>
                <a:cubicBezTo>
                  <a:pt x="5647718" y="-67546"/>
                  <a:pt x="5805182" y="21569"/>
                  <a:pt x="5927894" y="0"/>
                </a:cubicBezTo>
                <a:cubicBezTo>
                  <a:pt x="6050606" y="-21569"/>
                  <a:pt x="6201978" y="22399"/>
                  <a:pt x="6282005" y="0"/>
                </a:cubicBezTo>
                <a:cubicBezTo>
                  <a:pt x="6362032" y="-22399"/>
                  <a:pt x="6571381" y="9028"/>
                  <a:pt x="6787048" y="0"/>
                </a:cubicBezTo>
                <a:cubicBezTo>
                  <a:pt x="7002715" y="-9028"/>
                  <a:pt x="7450954" y="63314"/>
                  <a:pt x="7617176" y="0"/>
                </a:cubicBezTo>
                <a:cubicBezTo>
                  <a:pt x="7659727" y="10841"/>
                  <a:pt x="7689970" y="27753"/>
                  <a:pt x="7687733" y="70557"/>
                </a:cubicBezTo>
                <a:cubicBezTo>
                  <a:pt x="7717024" y="131540"/>
                  <a:pt x="7687047" y="293691"/>
                  <a:pt x="7687733" y="352777"/>
                </a:cubicBezTo>
                <a:cubicBezTo>
                  <a:pt x="7689885" y="384259"/>
                  <a:pt x="7662646" y="421360"/>
                  <a:pt x="7617176" y="423334"/>
                </a:cubicBezTo>
                <a:cubicBezTo>
                  <a:pt x="7457255" y="448184"/>
                  <a:pt x="7323285" y="399410"/>
                  <a:pt x="7036667" y="423334"/>
                </a:cubicBezTo>
                <a:cubicBezTo>
                  <a:pt x="6750049" y="447258"/>
                  <a:pt x="6594452" y="358535"/>
                  <a:pt x="6305225" y="423334"/>
                </a:cubicBezTo>
                <a:cubicBezTo>
                  <a:pt x="6015998" y="488133"/>
                  <a:pt x="5939121" y="383821"/>
                  <a:pt x="5649250" y="423334"/>
                </a:cubicBezTo>
                <a:cubicBezTo>
                  <a:pt x="5359380" y="462847"/>
                  <a:pt x="5357745" y="388194"/>
                  <a:pt x="5068741" y="423334"/>
                </a:cubicBezTo>
                <a:cubicBezTo>
                  <a:pt x="4779737" y="458474"/>
                  <a:pt x="4737808" y="387420"/>
                  <a:pt x="4639164" y="423334"/>
                </a:cubicBezTo>
                <a:cubicBezTo>
                  <a:pt x="4540520" y="459248"/>
                  <a:pt x="4361908" y="421081"/>
                  <a:pt x="4134121" y="423334"/>
                </a:cubicBezTo>
                <a:cubicBezTo>
                  <a:pt x="3906334" y="425587"/>
                  <a:pt x="3758388" y="388497"/>
                  <a:pt x="3629078" y="423334"/>
                </a:cubicBezTo>
                <a:cubicBezTo>
                  <a:pt x="3499768" y="458171"/>
                  <a:pt x="3063531" y="399877"/>
                  <a:pt x="2897637" y="423334"/>
                </a:cubicBezTo>
                <a:cubicBezTo>
                  <a:pt x="2731743" y="446791"/>
                  <a:pt x="2667202" y="422889"/>
                  <a:pt x="2543526" y="423334"/>
                </a:cubicBezTo>
                <a:cubicBezTo>
                  <a:pt x="2419850" y="423779"/>
                  <a:pt x="2243973" y="381144"/>
                  <a:pt x="2113949" y="423334"/>
                </a:cubicBezTo>
                <a:cubicBezTo>
                  <a:pt x="1983925" y="465524"/>
                  <a:pt x="1637102" y="371013"/>
                  <a:pt x="1457974" y="423334"/>
                </a:cubicBezTo>
                <a:cubicBezTo>
                  <a:pt x="1278846" y="475655"/>
                  <a:pt x="1099220" y="401451"/>
                  <a:pt x="877465" y="423334"/>
                </a:cubicBezTo>
                <a:cubicBezTo>
                  <a:pt x="655710" y="445217"/>
                  <a:pt x="397158" y="400300"/>
                  <a:pt x="70557" y="423334"/>
                </a:cubicBezTo>
                <a:cubicBezTo>
                  <a:pt x="29169" y="423257"/>
                  <a:pt x="-4041" y="387827"/>
                  <a:pt x="0" y="352777"/>
                </a:cubicBezTo>
                <a:cubicBezTo>
                  <a:pt x="-23169" y="285082"/>
                  <a:pt x="15104" y="139429"/>
                  <a:pt x="0" y="70557"/>
                </a:cubicBezTo>
                <a:close/>
              </a:path>
              <a:path w="7687733" h="423334" stroke="0" extrusionOk="0">
                <a:moveTo>
                  <a:pt x="0" y="70557"/>
                </a:moveTo>
                <a:cubicBezTo>
                  <a:pt x="5573" y="41708"/>
                  <a:pt x="22678" y="5627"/>
                  <a:pt x="70557" y="0"/>
                </a:cubicBezTo>
                <a:cubicBezTo>
                  <a:pt x="181379" y="-3991"/>
                  <a:pt x="306640" y="6457"/>
                  <a:pt x="500134" y="0"/>
                </a:cubicBezTo>
                <a:cubicBezTo>
                  <a:pt x="693628" y="-6457"/>
                  <a:pt x="678664" y="15823"/>
                  <a:pt x="854244" y="0"/>
                </a:cubicBezTo>
                <a:cubicBezTo>
                  <a:pt x="1029824" y="-15823"/>
                  <a:pt x="1255500" y="51807"/>
                  <a:pt x="1585686" y="0"/>
                </a:cubicBezTo>
                <a:cubicBezTo>
                  <a:pt x="1915872" y="-51807"/>
                  <a:pt x="1895939" y="51428"/>
                  <a:pt x="2166195" y="0"/>
                </a:cubicBezTo>
                <a:cubicBezTo>
                  <a:pt x="2436451" y="-51428"/>
                  <a:pt x="2382750" y="1678"/>
                  <a:pt x="2520306" y="0"/>
                </a:cubicBezTo>
                <a:cubicBezTo>
                  <a:pt x="2657862" y="-1678"/>
                  <a:pt x="2769828" y="23654"/>
                  <a:pt x="2874416" y="0"/>
                </a:cubicBezTo>
                <a:cubicBezTo>
                  <a:pt x="2979004" y="-23654"/>
                  <a:pt x="3332647" y="21590"/>
                  <a:pt x="3530392" y="0"/>
                </a:cubicBezTo>
                <a:cubicBezTo>
                  <a:pt x="3728137" y="-21590"/>
                  <a:pt x="3887734" y="46581"/>
                  <a:pt x="4186367" y="0"/>
                </a:cubicBezTo>
                <a:cubicBezTo>
                  <a:pt x="4485000" y="-46581"/>
                  <a:pt x="4633263" y="47211"/>
                  <a:pt x="4842342" y="0"/>
                </a:cubicBezTo>
                <a:cubicBezTo>
                  <a:pt x="5051421" y="-47211"/>
                  <a:pt x="5240285" y="28473"/>
                  <a:pt x="5347385" y="0"/>
                </a:cubicBezTo>
                <a:cubicBezTo>
                  <a:pt x="5454485" y="-28473"/>
                  <a:pt x="5629017" y="8157"/>
                  <a:pt x="5701496" y="0"/>
                </a:cubicBezTo>
                <a:cubicBezTo>
                  <a:pt x="5773975" y="-8157"/>
                  <a:pt x="6079020" y="51993"/>
                  <a:pt x="6282005" y="0"/>
                </a:cubicBezTo>
                <a:cubicBezTo>
                  <a:pt x="6484990" y="-51993"/>
                  <a:pt x="6707509" y="72167"/>
                  <a:pt x="6937980" y="0"/>
                </a:cubicBezTo>
                <a:cubicBezTo>
                  <a:pt x="7168451" y="-72167"/>
                  <a:pt x="7340756" y="29016"/>
                  <a:pt x="7617176" y="0"/>
                </a:cubicBezTo>
                <a:cubicBezTo>
                  <a:pt x="7654178" y="4113"/>
                  <a:pt x="7686507" y="24888"/>
                  <a:pt x="7687733" y="70557"/>
                </a:cubicBezTo>
                <a:cubicBezTo>
                  <a:pt x="7692385" y="159276"/>
                  <a:pt x="7668510" y="272783"/>
                  <a:pt x="7687733" y="352777"/>
                </a:cubicBezTo>
                <a:cubicBezTo>
                  <a:pt x="7683357" y="391883"/>
                  <a:pt x="7658982" y="428094"/>
                  <a:pt x="7617176" y="423334"/>
                </a:cubicBezTo>
                <a:cubicBezTo>
                  <a:pt x="7480096" y="452129"/>
                  <a:pt x="7351789" y="383830"/>
                  <a:pt x="7263065" y="423334"/>
                </a:cubicBezTo>
                <a:cubicBezTo>
                  <a:pt x="7174341" y="462838"/>
                  <a:pt x="7059192" y="395700"/>
                  <a:pt x="6908955" y="423334"/>
                </a:cubicBezTo>
                <a:cubicBezTo>
                  <a:pt x="6758718" y="450968"/>
                  <a:pt x="6580632" y="414150"/>
                  <a:pt x="6403912" y="423334"/>
                </a:cubicBezTo>
                <a:cubicBezTo>
                  <a:pt x="6227192" y="432518"/>
                  <a:pt x="6107734" y="401835"/>
                  <a:pt x="5974335" y="423334"/>
                </a:cubicBezTo>
                <a:cubicBezTo>
                  <a:pt x="5840936" y="444833"/>
                  <a:pt x="5700082" y="411881"/>
                  <a:pt x="5620225" y="423334"/>
                </a:cubicBezTo>
                <a:cubicBezTo>
                  <a:pt x="5540368" y="434787"/>
                  <a:pt x="5380522" y="397760"/>
                  <a:pt x="5266114" y="423334"/>
                </a:cubicBezTo>
                <a:cubicBezTo>
                  <a:pt x="5151706" y="448908"/>
                  <a:pt x="4810569" y="399555"/>
                  <a:pt x="4610139" y="423334"/>
                </a:cubicBezTo>
                <a:cubicBezTo>
                  <a:pt x="4409709" y="447113"/>
                  <a:pt x="4272021" y="398002"/>
                  <a:pt x="4180562" y="423334"/>
                </a:cubicBezTo>
                <a:cubicBezTo>
                  <a:pt x="4089103" y="448666"/>
                  <a:pt x="3936081" y="421990"/>
                  <a:pt x="3826451" y="423334"/>
                </a:cubicBezTo>
                <a:cubicBezTo>
                  <a:pt x="3716821" y="424678"/>
                  <a:pt x="3374328" y="400807"/>
                  <a:pt x="3245942" y="423334"/>
                </a:cubicBezTo>
                <a:cubicBezTo>
                  <a:pt x="3117556" y="445861"/>
                  <a:pt x="2811528" y="377593"/>
                  <a:pt x="2514501" y="423334"/>
                </a:cubicBezTo>
                <a:cubicBezTo>
                  <a:pt x="2217474" y="469075"/>
                  <a:pt x="2197488" y="372621"/>
                  <a:pt x="2084924" y="423334"/>
                </a:cubicBezTo>
                <a:cubicBezTo>
                  <a:pt x="1972360" y="474047"/>
                  <a:pt x="1627373" y="376461"/>
                  <a:pt x="1504415" y="423334"/>
                </a:cubicBezTo>
                <a:cubicBezTo>
                  <a:pt x="1381457" y="470207"/>
                  <a:pt x="1207920" y="358065"/>
                  <a:pt x="923905" y="423334"/>
                </a:cubicBezTo>
                <a:cubicBezTo>
                  <a:pt x="639890" y="488603"/>
                  <a:pt x="350563" y="371325"/>
                  <a:pt x="70557" y="423334"/>
                </a:cubicBezTo>
                <a:cubicBezTo>
                  <a:pt x="37366" y="416171"/>
                  <a:pt x="8881" y="392790"/>
                  <a:pt x="0" y="352777"/>
                </a:cubicBezTo>
                <a:cubicBezTo>
                  <a:pt x="-18435" y="269558"/>
                  <a:pt x="24307" y="199289"/>
                  <a:pt x="0" y="70557"/>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3326566645">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Agreed by Home Office &amp; National Police Chiefs Council</a:t>
            </a:r>
          </a:p>
        </p:txBody>
      </p:sp>
      <p:sp>
        <p:nvSpPr>
          <p:cNvPr id="6" name="Rectangle: Rounded Corners 5">
            <a:extLst>
              <a:ext uri="{FF2B5EF4-FFF2-40B4-BE49-F238E27FC236}">
                <a16:creationId xmlns:a16="http://schemas.microsoft.com/office/drawing/2014/main" id="{C4B18226-A794-4C86-9BC8-AD6F5F76992C}"/>
              </a:ext>
            </a:extLst>
          </p:cNvPr>
          <p:cNvSpPr/>
          <p:nvPr/>
        </p:nvSpPr>
        <p:spPr>
          <a:xfrm>
            <a:off x="2523066" y="5033496"/>
            <a:ext cx="7687733" cy="617941"/>
          </a:xfrm>
          <a:custGeom>
            <a:avLst/>
            <a:gdLst>
              <a:gd name="connsiteX0" fmla="*/ 0 w 7687733"/>
              <a:gd name="connsiteY0" fmla="*/ 102992 h 617941"/>
              <a:gd name="connsiteX1" fmla="*/ 102992 w 7687733"/>
              <a:gd name="connsiteY1" fmla="*/ 0 h 617941"/>
              <a:gd name="connsiteX2" fmla="*/ 454059 w 7687733"/>
              <a:gd name="connsiteY2" fmla="*/ 0 h 617941"/>
              <a:gd name="connsiteX3" fmla="*/ 805125 w 7687733"/>
              <a:gd name="connsiteY3" fmla="*/ 0 h 617941"/>
              <a:gd name="connsiteX4" fmla="*/ 1156192 w 7687733"/>
              <a:gd name="connsiteY4" fmla="*/ 0 h 617941"/>
              <a:gd name="connsiteX5" fmla="*/ 1881346 w 7687733"/>
              <a:gd name="connsiteY5" fmla="*/ 0 h 617941"/>
              <a:gd name="connsiteX6" fmla="*/ 2232413 w 7687733"/>
              <a:gd name="connsiteY6" fmla="*/ 0 h 617941"/>
              <a:gd name="connsiteX7" fmla="*/ 2658297 w 7687733"/>
              <a:gd name="connsiteY7" fmla="*/ 0 h 617941"/>
              <a:gd name="connsiteX8" fmla="*/ 3158999 w 7687733"/>
              <a:gd name="connsiteY8" fmla="*/ 0 h 617941"/>
              <a:gd name="connsiteX9" fmla="*/ 3659700 w 7687733"/>
              <a:gd name="connsiteY9" fmla="*/ 0 h 617941"/>
              <a:gd name="connsiteX10" fmla="*/ 4160402 w 7687733"/>
              <a:gd name="connsiteY10" fmla="*/ 0 h 617941"/>
              <a:gd name="connsiteX11" fmla="*/ 4661104 w 7687733"/>
              <a:gd name="connsiteY11" fmla="*/ 0 h 617941"/>
              <a:gd name="connsiteX12" fmla="*/ 5311440 w 7687733"/>
              <a:gd name="connsiteY12" fmla="*/ 0 h 617941"/>
              <a:gd name="connsiteX13" fmla="*/ 5662507 w 7687733"/>
              <a:gd name="connsiteY13" fmla="*/ 0 h 617941"/>
              <a:gd name="connsiteX14" fmla="*/ 6312844 w 7687733"/>
              <a:gd name="connsiteY14" fmla="*/ 0 h 617941"/>
              <a:gd name="connsiteX15" fmla="*/ 6888363 w 7687733"/>
              <a:gd name="connsiteY15" fmla="*/ 0 h 617941"/>
              <a:gd name="connsiteX16" fmla="*/ 7584741 w 7687733"/>
              <a:gd name="connsiteY16" fmla="*/ 0 h 617941"/>
              <a:gd name="connsiteX17" fmla="*/ 7687733 w 7687733"/>
              <a:gd name="connsiteY17" fmla="*/ 102992 h 617941"/>
              <a:gd name="connsiteX18" fmla="*/ 7687733 w 7687733"/>
              <a:gd name="connsiteY18" fmla="*/ 514949 h 617941"/>
              <a:gd name="connsiteX19" fmla="*/ 7584741 w 7687733"/>
              <a:gd name="connsiteY19" fmla="*/ 617941 h 617941"/>
              <a:gd name="connsiteX20" fmla="*/ 7158857 w 7687733"/>
              <a:gd name="connsiteY20" fmla="*/ 617941 h 617941"/>
              <a:gd name="connsiteX21" fmla="*/ 6658155 w 7687733"/>
              <a:gd name="connsiteY21" fmla="*/ 617941 h 617941"/>
              <a:gd name="connsiteX22" fmla="*/ 6232271 w 7687733"/>
              <a:gd name="connsiteY22" fmla="*/ 617941 h 617941"/>
              <a:gd name="connsiteX23" fmla="*/ 5507117 w 7687733"/>
              <a:gd name="connsiteY23" fmla="*/ 617941 h 617941"/>
              <a:gd name="connsiteX24" fmla="*/ 4931598 w 7687733"/>
              <a:gd name="connsiteY24" fmla="*/ 617941 h 617941"/>
              <a:gd name="connsiteX25" fmla="*/ 4281261 w 7687733"/>
              <a:gd name="connsiteY25" fmla="*/ 617941 h 617941"/>
              <a:gd name="connsiteX26" fmla="*/ 3930194 w 7687733"/>
              <a:gd name="connsiteY26" fmla="*/ 617941 h 617941"/>
              <a:gd name="connsiteX27" fmla="*/ 3579128 w 7687733"/>
              <a:gd name="connsiteY27" fmla="*/ 617941 h 617941"/>
              <a:gd name="connsiteX28" fmla="*/ 3228061 w 7687733"/>
              <a:gd name="connsiteY28" fmla="*/ 617941 h 617941"/>
              <a:gd name="connsiteX29" fmla="*/ 2502907 w 7687733"/>
              <a:gd name="connsiteY29" fmla="*/ 617941 h 617941"/>
              <a:gd name="connsiteX30" fmla="*/ 2002205 w 7687733"/>
              <a:gd name="connsiteY30" fmla="*/ 617941 h 617941"/>
              <a:gd name="connsiteX31" fmla="*/ 1501504 w 7687733"/>
              <a:gd name="connsiteY31" fmla="*/ 617941 h 617941"/>
              <a:gd name="connsiteX32" fmla="*/ 851167 w 7687733"/>
              <a:gd name="connsiteY32" fmla="*/ 617941 h 617941"/>
              <a:gd name="connsiteX33" fmla="*/ 102992 w 7687733"/>
              <a:gd name="connsiteY33" fmla="*/ 617941 h 617941"/>
              <a:gd name="connsiteX34" fmla="*/ 0 w 7687733"/>
              <a:gd name="connsiteY34" fmla="*/ 514949 h 617941"/>
              <a:gd name="connsiteX35" fmla="*/ 0 w 7687733"/>
              <a:gd name="connsiteY35" fmla="*/ 102992 h 61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687733" h="617941" fill="none" extrusionOk="0">
                <a:moveTo>
                  <a:pt x="0" y="102992"/>
                </a:moveTo>
                <a:cubicBezTo>
                  <a:pt x="15107" y="44304"/>
                  <a:pt x="49056" y="16705"/>
                  <a:pt x="102992" y="0"/>
                </a:cubicBezTo>
                <a:cubicBezTo>
                  <a:pt x="265187" y="-7567"/>
                  <a:pt x="332229" y="36597"/>
                  <a:pt x="454059" y="0"/>
                </a:cubicBezTo>
                <a:cubicBezTo>
                  <a:pt x="575889" y="-36597"/>
                  <a:pt x="731963" y="36716"/>
                  <a:pt x="805125" y="0"/>
                </a:cubicBezTo>
                <a:cubicBezTo>
                  <a:pt x="878287" y="-36716"/>
                  <a:pt x="994444" y="8847"/>
                  <a:pt x="1156192" y="0"/>
                </a:cubicBezTo>
                <a:cubicBezTo>
                  <a:pt x="1317940" y="-8847"/>
                  <a:pt x="1549920" y="79964"/>
                  <a:pt x="1881346" y="0"/>
                </a:cubicBezTo>
                <a:cubicBezTo>
                  <a:pt x="2212772" y="-79964"/>
                  <a:pt x="2151596" y="2128"/>
                  <a:pt x="2232413" y="0"/>
                </a:cubicBezTo>
                <a:cubicBezTo>
                  <a:pt x="2313230" y="-2128"/>
                  <a:pt x="2507178" y="9064"/>
                  <a:pt x="2658297" y="0"/>
                </a:cubicBezTo>
                <a:cubicBezTo>
                  <a:pt x="2809416" y="-9064"/>
                  <a:pt x="2991795" y="24752"/>
                  <a:pt x="3158999" y="0"/>
                </a:cubicBezTo>
                <a:cubicBezTo>
                  <a:pt x="3326203" y="-24752"/>
                  <a:pt x="3466572" y="20187"/>
                  <a:pt x="3659700" y="0"/>
                </a:cubicBezTo>
                <a:cubicBezTo>
                  <a:pt x="3852828" y="-20187"/>
                  <a:pt x="3983972" y="18865"/>
                  <a:pt x="4160402" y="0"/>
                </a:cubicBezTo>
                <a:cubicBezTo>
                  <a:pt x="4336832" y="-18865"/>
                  <a:pt x="4499313" y="21782"/>
                  <a:pt x="4661104" y="0"/>
                </a:cubicBezTo>
                <a:cubicBezTo>
                  <a:pt x="4822895" y="-21782"/>
                  <a:pt x="5050263" y="47040"/>
                  <a:pt x="5311440" y="0"/>
                </a:cubicBezTo>
                <a:cubicBezTo>
                  <a:pt x="5572617" y="-47040"/>
                  <a:pt x="5582233" y="5535"/>
                  <a:pt x="5662507" y="0"/>
                </a:cubicBezTo>
                <a:cubicBezTo>
                  <a:pt x="5742781" y="-5535"/>
                  <a:pt x="6151392" y="67065"/>
                  <a:pt x="6312844" y="0"/>
                </a:cubicBezTo>
                <a:cubicBezTo>
                  <a:pt x="6474296" y="-67065"/>
                  <a:pt x="6763678" y="34904"/>
                  <a:pt x="6888363" y="0"/>
                </a:cubicBezTo>
                <a:cubicBezTo>
                  <a:pt x="7013048" y="-34904"/>
                  <a:pt x="7271314" y="39288"/>
                  <a:pt x="7584741" y="0"/>
                </a:cubicBezTo>
                <a:cubicBezTo>
                  <a:pt x="7633277" y="-6947"/>
                  <a:pt x="7689810" y="53100"/>
                  <a:pt x="7687733" y="102992"/>
                </a:cubicBezTo>
                <a:cubicBezTo>
                  <a:pt x="7724436" y="251360"/>
                  <a:pt x="7672459" y="401568"/>
                  <a:pt x="7687733" y="514949"/>
                </a:cubicBezTo>
                <a:cubicBezTo>
                  <a:pt x="7693297" y="577229"/>
                  <a:pt x="7642563" y="634694"/>
                  <a:pt x="7584741" y="617941"/>
                </a:cubicBezTo>
                <a:cubicBezTo>
                  <a:pt x="7460586" y="655406"/>
                  <a:pt x="7361128" y="568232"/>
                  <a:pt x="7158857" y="617941"/>
                </a:cubicBezTo>
                <a:cubicBezTo>
                  <a:pt x="6956586" y="667650"/>
                  <a:pt x="6791497" y="586503"/>
                  <a:pt x="6658155" y="617941"/>
                </a:cubicBezTo>
                <a:cubicBezTo>
                  <a:pt x="6524813" y="649379"/>
                  <a:pt x="6382972" y="607050"/>
                  <a:pt x="6232271" y="617941"/>
                </a:cubicBezTo>
                <a:cubicBezTo>
                  <a:pt x="6081570" y="628832"/>
                  <a:pt x="5747473" y="534521"/>
                  <a:pt x="5507117" y="617941"/>
                </a:cubicBezTo>
                <a:cubicBezTo>
                  <a:pt x="5266761" y="701361"/>
                  <a:pt x="5141714" y="605229"/>
                  <a:pt x="4931598" y="617941"/>
                </a:cubicBezTo>
                <a:cubicBezTo>
                  <a:pt x="4721482" y="630653"/>
                  <a:pt x="4505734" y="582386"/>
                  <a:pt x="4281261" y="617941"/>
                </a:cubicBezTo>
                <a:cubicBezTo>
                  <a:pt x="4056788" y="653496"/>
                  <a:pt x="4088817" y="597939"/>
                  <a:pt x="3930194" y="617941"/>
                </a:cubicBezTo>
                <a:cubicBezTo>
                  <a:pt x="3771571" y="637943"/>
                  <a:pt x="3730230" y="615268"/>
                  <a:pt x="3579128" y="617941"/>
                </a:cubicBezTo>
                <a:cubicBezTo>
                  <a:pt x="3428026" y="620614"/>
                  <a:pt x="3300185" y="613264"/>
                  <a:pt x="3228061" y="617941"/>
                </a:cubicBezTo>
                <a:cubicBezTo>
                  <a:pt x="3155937" y="622618"/>
                  <a:pt x="2769257" y="588762"/>
                  <a:pt x="2502907" y="617941"/>
                </a:cubicBezTo>
                <a:cubicBezTo>
                  <a:pt x="2236557" y="647120"/>
                  <a:pt x="2167152" y="576387"/>
                  <a:pt x="2002205" y="617941"/>
                </a:cubicBezTo>
                <a:cubicBezTo>
                  <a:pt x="1837258" y="659495"/>
                  <a:pt x="1635192" y="582718"/>
                  <a:pt x="1501504" y="617941"/>
                </a:cubicBezTo>
                <a:cubicBezTo>
                  <a:pt x="1367816" y="653164"/>
                  <a:pt x="1004645" y="549081"/>
                  <a:pt x="851167" y="617941"/>
                </a:cubicBezTo>
                <a:cubicBezTo>
                  <a:pt x="697689" y="686801"/>
                  <a:pt x="302094" y="562604"/>
                  <a:pt x="102992" y="617941"/>
                </a:cubicBezTo>
                <a:cubicBezTo>
                  <a:pt x="41463" y="627236"/>
                  <a:pt x="-11576" y="581805"/>
                  <a:pt x="0" y="514949"/>
                </a:cubicBezTo>
                <a:cubicBezTo>
                  <a:pt x="-25329" y="428571"/>
                  <a:pt x="3684" y="299985"/>
                  <a:pt x="0" y="102992"/>
                </a:cubicBezTo>
                <a:close/>
              </a:path>
              <a:path w="7687733" h="617941" stroke="0" extrusionOk="0">
                <a:moveTo>
                  <a:pt x="0" y="102992"/>
                </a:moveTo>
                <a:cubicBezTo>
                  <a:pt x="-6631" y="59884"/>
                  <a:pt x="55587" y="-3379"/>
                  <a:pt x="102992" y="0"/>
                </a:cubicBezTo>
                <a:cubicBezTo>
                  <a:pt x="265146" y="-52143"/>
                  <a:pt x="404343" y="29061"/>
                  <a:pt x="678511" y="0"/>
                </a:cubicBezTo>
                <a:cubicBezTo>
                  <a:pt x="952679" y="-29061"/>
                  <a:pt x="1146886" y="50932"/>
                  <a:pt x="1328848" y="0"/>
                </a:cubicBezTo>
                <a:cubicBezTo>
                  <a:pt x="1510810" y="-50932"/>
                  <a:pt x="1581409" y="34442"/>
                  <a:pt x="1754732" y="0"/>
                </a:cubicBezTo>
                <a:cubicBezTo>
                  <a:pt x="1928055" y="-34442"/>
                  <a:pt x="2248747" y="31732"/>
                  <a:pt x="2405069" y="0"/>
                </a:cubicBezTo>
                <a:cubicBezTo>
                  <a:pt x="2561391" y="-31732"/>
                  <a:pt x="2683423" y="21069"/>
                  <a:pt x="2756135" y="0"/>
                </a:cubicBezTo>
                <a:cubicBezTo>
                  <a:pt x="2828847" y="-21069"/>
                  <a:pt x="2944184" y="24892"/>
                  <a:pt x="3107202" y="0"/>
                </a:cubicBezTo>
                <a:cubicBezTo>
                  <a:pt x="3270220" y="-24892"/>
                  <a:pt x="3622585" y="32144"/>
                  <a:pt x="3757539" y="0"/>
                </a:cubicBezTo>
                <a:cubicBezTo>
                  <a:pt x="3892493" y="-32144"/>
                  <a:pt x="4129856" y="34640"/>
                  <a:pt x="4258240" y="0"/>
                </a:cubicBezTo>
                <a:cubicBezTo>
                  <a:pt x="4386624" y="-34640"/>
                  <a:pt x="4459688" y="13821"/>
                  <a:pt x="4609307" y="0"/>
                </a:cubicBezTo>
                <a:cubicBezTo>
                  <a:pt x="4758926" y="-13821"/>
                  <a:pt x="4885578" y="42558"/>
                  <a:pt x="5035191" y="0"/>
                </a:cubicBezTo>
                <a:cubicBezTo>
                  <a:pt x="5184804" y="-42558"/>
                  <a:pt x="5344239" y="54479"/>
                  <a:pt x="5610710" y="0"/>
                </a:cubicBezTo>
                <a:cubicBezTo>
                  <a:pt x="5877181" y="-54479"/>
                  <a:pt x="6075611" y="8805"/>
                  <a:pt x="6335864" y="0"/>
                </a:cubicBezTo>
                <a:cubicBezTo>
                  <a:pt x="6596117" y="-8805"/>
                  <a:pt x="6602661" y="19560"/>
                  <a:pt x="6686931" y="0"/>
                </a:cubicBezTo>
                <a:cubicBezTo>
                  <a:pt x="6771201" y="-19560"/>
                  <a:pt x="7241113" y="35273"/>
                  <a:pt x="7584741" y="0"/>
                </a:cubicBezTo>
                <a:cubicBezTo>
                  <a:pt x="7639794" y="6069"/>
                  <a:pt x="7688650" y="34025"/>
                  <a:pt x="7687733" y="102992"/>
                </a:cubicBezTo>
                <a:cubicBezTo>
                  <a:pt x="7694328" y="226141"/>
                  <a:pt x="7643568" y="310977"/>
                  <a:pt x="7687733" y="514949"/>
                </a:cubicBezTo>
                <a:cubicBezTo>
                  <a:pt x="7679979" y="572297"/>
                  <a:pt x="7656365" y="616452"/>
                  <a:pt x="7584741" y="617941"/>
                </a:cubicBezTo>
                <a:cubicBezTo>
                  <a:pt x="7373379" y="629273"/>
                  <a:pt x="7273400" y="556578"/>
                  <a:pt x="7009222" y="617941"/>
                </a:cubicBezTo>
                <a:cubicBezTo>
                  <a:pt x="6745044" y="679304"/>
                  <a:pt x="6622003" y="581063"/>
                  <a:pt x="6508520" y="617941"/>
                </a:cubicBezTo>
                <a:cubicBezTo>
                  <a:pt x="6395037" y="654819"/>
                  <a:pt x="6156183" y="565859"/>
                  <a:pt x="5858184" y="617941"/>
                </a:cubicBezTo>
                <a:cubicBezTo>
                  <a:pt x="5560185" y="670023"/>
                  <a:pt x="5669788" y="616691"/>
                  <a:pt x="5507117" y="617941"/>
                </a:cubicBezTo>
                <a:cubicBezTo>
                  <a:pt x="5344446" y="619191"/>
                  <a:pt x="5186594" y="617599"/>
                  <a:pt x="5081233" y="617941"/>
                </a:cubicBezTo>
                <a:cubicBezTo>
                  <a:pt x="4975872" y="618283"/>
                  <a:pt x="4877514" y="601562"/>
                  <a:pt x="4730166" y="617941"/>
                </a:cubicBezTo>
                <a:cubicBezTo>
                  <a:pt x="4582818" y="634320"/>
                  <a:pt x="4436820" y="609334"/>
                  <a:pt x="4304282" y="617941"/>
                </a:cubicBezTo>
                <a:cubicBezTo>
                  <a:pt x="4171744" y="626548"/>
                  <a:pt x="3925434" y="607678"/>
                  <a:pt x="3653945" y="617941"/>
                </a:cubicBezTo>
                <a:cubicBezTo>
                  <a:pt x="3382456" y="628204"/>
                  <a:pt x="3223785" y="574963"/>
                  <a:pt x="3078426" y="617941"/>
                </a:cubicBezTo>
                <a:cubicBezTo>
                  <a:pt x="2933067" y="660919"/>
                  <a:pt x="2731027" y="570065"/>
                  <a:pt x="2577724" y="617941"/>
                </a:cubicBezTo>
                <a:cubicBezTo>
                  <a:pt x="2424421" y="665817"/>
                  <a:pt x="2232481" y="558351"/>
                  <a:pt x="2077023" y="617941"/>
                </a:cubicBezTo>
                <a:cubicBezTo>
                  <a:pt x="1921565" y="677531"/>
                  <a:pt x="1860484" y="591936"/>
                  <a:pt x="1725956" y="617941"/>
                </a:cubicBezTo>
                <a:cubicBezTo>
                  <a:pt x="1591428" y="643946"/>
                  <a:pt x="1382918" y="599783"/>
                  <a:pt x="1225254" y="617941"/>
                </a:cubicBezTo>
                <a:cubicBezTo>
                  <a:pt x="1067590" y="636099"/>
                  <a:pt x="545799" y="502231"/>
                  <a:pt x="102992" y="617941"/>
                </a:cubicBezTo>
                <a:cubicBezTo>
                  <a:pt x="56293" y="610385"/>
                  <a:pt x="3551" y="572513"/>
                  <a:pt x="0" y="514949"/>
                </a:cubicBezTo>
                <a:cubicBezTo>
                  <a:pt x="-14545" y="397682"/>
                  <a:pt x="12536" y="257971"/>
                  <a:pt x="0" y="102992"/>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1238953895">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could suggest hate motivation?</a:t>
            </a:r>
          </a:p>
        </p:txBody>
      </p:sp>
      <p:grpSp>
        <p:nvGrpSpPr>
          <p:cNvPr id="4" name="Group 3">
            <a:extLst>
              <a:ext uri="{FF2B5EF4-FFF2-40B4-BE49-F238E27FC236}">
                <a16:creationId xmlns:a16="http://schemas.microsoft.com/office/drawing/2014/main" id="{25DD0945-CDF8-2144-A29B-6600505CE8AC}"/>
              </a:ext>
            </a:extLst>
          </p:cNvPr>
          <p:cNvGrpSpPr/>
          <p:nvPr/>
        </p:nvGrpSpPr>
        <p:grpSpPr>
          <a:xfrm>
            <a:off x="0" y="5734233"/>
            <a:ext cx="12192000" cy="1240188"/>
            <a:chOff x="0" y="5734233"/>
            <a:chExt cx="12192000" cy="1240188"/>
          </a:xfrm>
        </p:grpSpPr>
        <p:pic>
          <p:nvPicPr>
            <p:cNvPr id="14" name="Picture 13">
              <a:extLst>
                <a:ext uri="{FF2B5EF4-FFF2-40B4-BE49-F238E27FC236}">
                  <a16:creationId xmlns:a16="http://schemas.microsoft.com/office/drawing/2014/main" id="{03604B3B-921B-D860-13AF-E217C5774BF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5" name="Rectangle 14">
              <a:extLst>
                <a:ext uri="{FF2B5EF4-FFF2-40B4-BE49-F238E27FC236}">
                  <a16:creationId xmlns:a16="http://schemas.microsoft.com/office/drawing/2014/main" id="{13D4D966-5461-AD22-4994-387C00A816FE}"/>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69549666-4890-706F-5173-7E27E5F489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7" name="Rectangle 16">
              <a:extLst>
                <a:ext uri="{FF2B5EF4-FFF2-40B4-BE49-F238E27FC236}">
                  <a16:creationId xmlns:a16="http://schemas.microsoft.com/office/drawing/2014/main" id="{99A8D410-119A-EB3A-B5EB-D65DB7B7F32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Text, letter&#10;&#10;Description automatically generated">
              <a:extLst>
                <a:ext uri="{FF2B5EF4-FFF2-40B4-BE49-F238E27FC236}">
                  <a16:creationId xmlns:a16="http://schemas.microsoft.com/office/drawing/2014/main" id="{1A387131-7D77-AC16-A33F-D286736D9F3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9" name="Picture 18" descr="A picture containing text, metalware, gear&#10;&#10;Description automatically generated">
              <a:extLst>
                <a:ext uri="{FF2B5EF4-FFF2-40B4-BE49-F238E27FC236}">
                  <a16:creationId xmlns:a16="http://schemas.microsoft.com/office/drawing/2014/main" id="{EDD21990-13C5-56C6-E191-B0F094DA47C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82556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3066627" y="147456"/>
            <a:ext cx="605874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What does hate crime look like?</a:t>
            </a:r>
          </a:p>
        </p:txBody>
      </p:sp>
      <p:sp>
        <p:nvSpPr>
          <p:cNvPr id="5" name="Rectangle 4">
            <a:extLst>
              <a:ext uri="{FF2B5EF4-FFF2-40B4-BE49-F238E27FC236}">
                <a16:creationId xmlns:a16="http://schemas.microsoft.com/office/drawing/2014/main" id="{F154DE01-119A-67E5-68EB-E95013788860}"/>
              </a:ext>
            </a:extLst>
          </p:cNvPr>
          <p:cNvSpPr/>
          <p:nvPr/>
        </p:nvSpPr>
        <p:spPr>
          <a:xfrm>
            <a:off x="969583" y="834767"/>
            <a:ext cx="10612817" cy="5155399"/>
          </a:xfrm>
          <a:prstGeom prst="rect">
            <a:avLst/>
          </a:prstGeom>
          <a:noFill/>
        </p:spPr>
      </p:sp>
      <p:sp>
        <p:nvSpPr>
          <p:cNvPr id="6" name="Freeform: Shape 5">
            <a:extLst>
              <a:ext uri="{FF2B5EF4-FFF2-40B4-BE49-F238E27FC236}">
                <a16:creationId xmlns:a16="http://schemas.microsoft.com/office/drawing/2014/main" id="{D0BBCF37-4CB2-B940-F471-E4C6BD47ADAC}"/>
              </a:ext>
            </a:extLst>
          </p:cNvPr>
          <p:cNvSpPr/>
          <p:nvPr/>
        </p:nvSpPr>
        <p:spPr>
          <a:xfrm>
            <a:off x="969583" y="834767"/>
            <a:ext cx="10612816" cy="1611062"/>
          </a:xfrm>
          <a:custGeom>
            <a:avLst/>
            <a:gdLst>
              <a:gd name="connsiteX0" fmla="*/ 0 w 10612816"/>
              <a:gd name="connsiteY0" fmla="*/ 161106 h 1611062"/>
              <a:gd name="connsiteX1" fmla="*/ 161106 w 10612816"/>
              <a:gd name="connsiteY1" fmla="*/ 0 h 1611062"/>
              <a:gd name="connsiteX2" fmla="*/ 835712 w 10612816"/>
              <a:gd name="connsiteY2" fmla="*/ 0 h 1611062"/>
              <a:gd name="connsiteX3" fmla="*/ 1407412 w 10612816"/>
              <a:gd name="connsiteY3" fmla="*/ 0 h 1611062"/>
              <a:gd name="connsiteX4" fmla="*/ 2184925 w 10612816"/>
              <a:gd name="connsiteY4" fmla="*/ 0 h 1611062"/>
              <a:gd name="connsiteX5" fmla="*/ 2653719 w 10612816"/>
              <a:gd name="connsiteY5" fmla="*/ 0 h 1611062"/>
              <a:gd name="connsiteX6" fmla="*/ 3019607 w 10612816"/>
              <a:gd name="connsiteY6" fmla="*/ 0 h 1611062"/>
              <a:gd name="connsiteX7" fmla="*/ 3591307 w 10612816"/>
              <a:gd name="connsiteY7" fmla="*/ 0 h 1611062"/>
              <a:gd name="connsiteX8" fmla="*/ 4265914 w 10612816"/>
              <a:gd name="connsiteY8" fmla="*/ 0 h 1611062"/>
              <a:gd name="connsiteX9" fmla="*/ 5043426 w 10612816"/>
              <a:gd name="connsiteY9" fmla="*/ 0 h 1611062"/>
              <a:gd name="connsiteX10" fmla="*/ 5718032 w 10612816"/>
              <a:gd name="connsiteY10" fmla="*/ 0 h 1611062"/>
              <a:gd name="connsiteX11" fmla="*/ 6495544 w 10612816"/>
              <a:gd name="connsiteY11" fmla="*/ 0 h 1611062"/>
              <a:gd name="connsiteX12" fmla="*/ 7170151 w 10612816"/>
              <a:gd name="connsiteY12" fmla="*/ 0 h 1611062"/>
              <a:gd name="connsiteX13" fmla="*/ 7536039 w 10612816"/>
              <a:gd name="connsiteY13" fmla="*/ 0 h 1611062"/>
              <a:gd name="connsiteX14" fmla="*/ 8210645 w 10612816"/>
              <a:gd name="connsiteY14" fmla="*/ 0 h 1611062"/>
              <a:gd name="connsiteX15" fmla="*/ 8679439 w 10612816"/>
              <a:gd name="connsiteY15" fmla="*/ 0 h 1611062"/>
              <a:gd name="connsiteX16" fmla="*/ 9045327 w 10612816"/>
              <a:gd name="connsiteY16" fmla="*/ 0 h 1611062"/>
              <a:gd name="connsiteX17" fmla="*/ 9308310 w 10612816"/>
              <a:gd name="connsiteY17" fmla="*/ 0 h 1611062"/>
              <a:gd name="connsiteX18" fmla="*/ 9674198 w 10612816"/>
              <a:gd name="connsiteY18" fmla="*/ 0 h 1611062"/>
              <a:gd name="connsiteX19" fmla="*/ 10451710 w 10612816"/>
              <a:gd name="connsiteY19" fmla="*/ 0 h 1611062"/>
              <a:gd name="connsiteX20" fmla="*/ 10612816 w 10612816"/>
              <a:gd name="connsiteY20" fmla="*/ 161106 h 1611062"/>
              <a:gd name="connsiteX21" fmla="*/ 10612816 w 10612816"/>
              <a:gd name="connsiteY21" fmla="*/ 616500 h 1611062"/>
              <a:gd name="connsiteX22" fmla="*/ 10612816 w 10612816"/>
              <a:gd name="connsiteY22" fmla="*/ 1071893 h 1611062"/>
              <a:gd name="connsiteX23" fmla="*/ 10612816 w 10612816"/>
              <a:gd name="connsiteY23" fmla="*/ 1449956 h 1611062"/>
              <a:gd name="connsiteX24" fmla="*/ 10451710 w 10612816"/>
              <a:gd name="connsiteY24" fmla="*/ 1611062 h 1611062"/>
              <a:gd name="connsiteX25" fmla="*/ 9880010 w 10612816"/>
              <a:gd name="connsiteY25" fmla="*/ 1611062 h 1611062"/>
              <a:gd name="connsiteX26" fmla="*/ 9102497 w 10612816"/>
              <a:gd name="connsiteY26" fmla="*/ 1611062 h 1611062"/>
              <a:gd name="connsiteX27" fmla="*/ 8839515 w 10612816"/>
              <a:gd name="connsiteY27" fmla="*/ 1611062 h 1611062"/>
              <a:gd name="connsiteX28" fmla="*/ 8062003 w 10612816"/>
              <a:gd name="connsiteY28" fmla="*/ 1611062 h 1611062"/>
              <a:gd name="connsiteX29" fmla="*/ 7284491 w 10612816"/>
              <a:gd name="connsiteY29" fmla="*/ 1611062 h 1611062"/>
              <a:gd name="connsiteX30" fmla="*/ 7021509 w 10612816"/>
              <a:gd name="connsiteY30" fmla="*/ 1611062 h 1611062"/>
              <a:gd name="connsiteX31" fmla="*/ 6449808 w 10612816"/>
              <a:gd name="connsiteY31" fmla="*/ 1611062 h 1611062"/>
              <a:gd name="connsiteX32" fmla="*/ 5981014 w 10612816"/>
              <a:gd name="connsiteY32" fmla="*/ 1611062 h 1611062"/>
              <a:gd name="connsiteX33" fmla="*/ 5512220 w 10612816"/>
              <a:gd name="connsiteY33" fmla="*/ 1611062 h 1611062"/>
              <a:gd name="connsiteX34" fmla="*/ 5043426 w 10612816"/>
              <a:gd name="connsiteY34" fmla="*/ 1611062 h 1611062"/>
              <a:gd name="connsiteX35" fmla="*/ 4780444 w 10612816"/>
              <a:gd name="connsiteY35" fmla="*/ 1611062 h 1611062"/>
              <a:gd name="connsiteX36" fmla="*/ 4002931 w 10612816"/>
              <a:gd name="connsiteY36" fmla="*/ 1611062 h 1611062"/>
              <a:gd name="connsiteX37" fmla="*/ 3225419 w 10612816"/>
              <a:gd name="connsiteY37" fmla="*/ 1611062 h 1611062"/>
              <a:gd name="connsiteX38" fmla="*/ 2962437 w 10612816"/>
              <a:gd name="connsiteY38" fmla="*/ 1611062 h 1611062"/>
              <a:gd name="connsiteX39" fmla="*/ 2596549 w 10612816"/>
              <a:gd name="connsiteY39" fmla="*/ 1611062 h 1611062"/>
              <a:gd name="connsiteX40" fmla="*/ 2024849 w 10612816"/>
              <a:gd name="connsiteY40" fmla="*/ 1611062 h 1611062"/>
              <a:gd name="connsiteX41" fmla="*/ 1350242 w 10612816"/>
              <a:gd name="connsiteY41" fmla="*/ 1611062 h 1611062"/>
              <a:gd name="connsiteX42" fmla="*/ 881448 w 10612816"/>
              <a:gd name="connsiteY42" fmla="*/ 1611062 h 1611062"/>
              <a:gd name="connsiteX43" fmla="*/ 161106 w 10612816"/>
              <a:gd name="connsiteY43" fmla="*/ 1611062 h 1611062"/>
              <a:gd name="connsiteX44" fmla="*/ 0 w 10612816"/>
              <a:gd name="connsiteY44" fmla="*/ 1449956 h 1611062"/>
              <a:gd name="connsiteX45" fmla="*/ 0 w 10612816"/>
              <a:gd name="connsiteY45" fmla="*/ 994562 h 1611062"/>
              <a:gd name="connsiteX46" fmla="*/ 0 w 10612816"/>
              <a:gd name="connsiteY46" fmla="*/ 577834 h 1611062"/>
              <a:gd name="connsiteX47" fmla="*/ 0 w 10612816"/>
              <a:gd name="connsiteY47" fmla="*/ 161106 h 161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0612816" h="1611062" fill="none" extrusionOk="0">
                <a:moveTo>
                  <a:pt x="0" y="161106"/>
                </a:moveTo>
                <a:cubicBezTo>
                  <a:pt x="1186" y="60141"/>
                  <a:pt x="77195" y="-14973"/>
                  <a:pt x="161106" y="0"/>
                </a:cubicBezTo>
                <a:cubicBezTo>
                  <a:pt x="407193" y="-21455"/>
                  <a:pt x="574432" y="55761"/>
                  <a:pt x="835712" y="0"/>
                </a:cubicBezTo>
                <a:cubicBezTo>
                  <a:pt x="1096992" y="-55761"/>
                  <a:pt x="1272933" y="3286"/>
                  <a:pt x="1407412" y="0"/>
                </a:cubicBezTo>
                <a:cubicBezTo>
                  <a:pt x="1541891" y="-3286"/>
                  <a:pt x="1821896" y="18118"/>
                  <a:pt x="2184925" y="0"/>
                </a:cubicBezTo>
                <a:cubicBezTo>
                  <a:pt x="2547954" y="-18118"/>
                  <a:pt x="2496479" y="49931"/>
                  <a:pt x="2653719" y="0"/>
                </a:cubicBezTo>
                <a:cubicBezTo>
                  <a:pt x="2810959" y="-49931"/>
                  <a:pt x="2871546" y="38934"/>
                  <a:pt x="3019607" y="0"/>
                </a:cubicBezTo>
                <a:cubicBezTo>
                  <a:pt x="3167668" y="-38934"/>
                  <a:pt x="3454146" y="58289"/>
                  <a:pt x="3591307" y="0"/>
                </a:cubicBezTo>
                <a:cubicBezTo>
                  <a:pt x="3728468" y="-58289"/>
                  <a:pt x="3988974" y="70865"/>
                  <a:pt x="4265914" y="0"/>
                </a:cubicBezTo>
                <a:cubicBezTo>
                  <a:pt x="4542854" y="-70865"/>
                  <a:pt x="4793409" y="66079"/>
                  <a:pt x="5043426" y="0"/>
                </a:cubicBezTo>
                <a:cubicBezTo>
                  <a:pt x="5293443" y="-66079"/>
                  <a:pt x="5409815" y="74761"/>
                  <a:pt x="5718032" y="0"/>
                </a:cubicBezTo>
                <a:cubicBezTo>
                  <a:pt x="6026249" y="-74761"/>
                  <a:pt x="6204993" y="26833"/>
                  <a:pt x="6495544" y="0"/>
                </a:cubicBezTo>
                <a:cubicBezTo>
                  <a:pt x="6786095" y="-26833"/>
                  <a:pt x="6865054" y="45665"/>
                  <a:pt x="7170151" y="0"/>
                </a:cubicBezTo>
                <a:cubicBezTo>
                  <a:pt x="7475248" y="-45665"/>
                  <a:pt x="7384967" y="30195"/>
                  <a:pt x="7536039" y="0"/>
                </a:cubicBezTo>
                <a:cubicBezTo>
                  <a:pt x="7687111" y="-30195"/>
                  <a:pt x="7998385" y="7278"/>
                  <a:pt x="8210645" y="0"/>
                </a:cubicBezTo>
                <a:cubicBezTo>
                  <a:pt x="8422905" y="-7278"/>
                  <a:pt x="8512444" y="14450"/>
                  <a:pt x="8679439" y="0"/>
                </a:cubicBezTo>
                <a:cubicBezTo>
                  <a:pt x="8846434" y="-14450"/>
                  <a:pt x="8867118" y="2176"/>
                  <a:pt x="9045327" y="0"/>
                </a:cubicBezTo>
                <a:cubicBezTo>
                  <a:pt x="9223536" y="-2176"/>
                  <a:pt x="9206306" y="30818"/>
                  <a:pt x="9308310" y="0"/>
                </a:cubicBezTo>
                <a:cubicBezTo>
                  <a:pt x="9410314" y="-30818"/>
                  <a:pt x="9510170" y="29232"/>
                  <a:pt x="9674198" y="0"/>
                </a:cubicBezTo>
                <a:cubicBezTo>
                  <a:pt x="9838226" y="-29232"/>
                  <a:pt x="10076437" y="18998"/>
                  <a:pt x="10451710" y="0"/>
                </a:cubicBezTo>
                <a:cubicBezTo>
                  <a:pt x="10556409" y="-10829"/>
                  <a:pt x="10620205" y="65879"/>
                  <a:pt x="10612816" y="161106"/>
                </a:cubicBezTo>
                <a:cubicBezTo>
                  <a:pt x="10627991" y="296329"/>
                  <a:pt x="10605765" y="501767"/>
                  <a:pt x="10612816" y="616500"/>
                </a:cubicBezTo>
                <a:cubicBezTo>
                  <a:pt x="10619867" y="731233"/>
                  <a:pt x="10600118" y="847270"/>
                  <a:pt x="10612816" y="1071893"/>
                </a:cubicBezTo>
                <a:cubicBezTo>
                  <a:pt x="10625514" y="1296516"/>
                  <a:pt x="10584417" y="1364139"/>
                  <a:pt x="10612816" y="1449956"/>
                </a:cubicBezTo>
                <a:cubicBezTo>
                  <a:pt x="10618506" y="1536862"/>
                  <a:pt x="10550338" y="1632361"/>
                  <a:pt x="10451710" y="1611062"/>
                </a:cubicBezTo>
                <a:cubicBezTo>
                  <a:pt x="10320787" y="1662382"/>
                  <a:pt x="10134646" y="1583324"/>
                  <a:pt x="9880010" y="1611062"/>
                </a:cubicBezTo>
                <a:cubicBezTo>
                  <a:pt x="9625374" y="1638800"/>
                  <a:pt x="9401923" y="1563069"/>
                  <a:pt x="9102497" y="1611062"/>
                </a:cubicBezTo>
                <a:cubicBezTo>
                  <a:pt x="8803071" y="1659055"/>
                  <a:pt x="8968133" y="1609439"/>
                  <a:pt x="8839515" y="1611062"/>
                </a:cubicBezTo>
                <a:cubicBezTo>
                  <a:pt x="8710897" y="1612685"/>
                  <a:pt x="8405831" y="1592471"/>
                  <a:pt x="8062003" y="1611062"/>
                </a:cubicBezTo>
                <a:cubicBezTo>
                  <a:pt x="7718175" y="1629653"/>
                  <a:pt x="7552487" y="1520774"/>
                  <a:pt x="7284491" y="1611062"/>
                </a:cubicBezTo>
                <a:cubicBezTo>
                  <a:pt x="7016495" y="1701350"/>
                  <a:pt x="7118810" y="1593314"/>
                  <a:pt x="7021509" y="1611062"/>
                </a:cubicBezTo>
                <a:cubicBezTo>
                  <a:pt x="6924208" y="1628810"/>
                  <a:pt x="6608813" y="1598598"/>
                  <a:pt x="6449808" y="1611062"/>
                </a:cubicBezTo>
                <a:cubicBezTo>
                  <a:pt x="6290803" y="1623526"/>
                  <a:pt x="6179917" y="1568852"/>
                  <a:pt x="5981014" y="1611062"/>
                </a:cubicBezTo>
                <a:cubicBezTo>
                  <a:pt x="5782111" y="1653272"/>
                  <a:pt x="5615792" y="1577140"/>
                  <a:pt x="5512220" y="1611062"/>
                </a:cubicBezTo>
                <a:cubicBezTo>
                  <a:pt x="5408648" y="1644984"/>
                  <a:pt x="5146986" y="1589681"/>
                  <a:pt x="5043426" y="1611062"/>
                </a:cubicBezTo>
                <a:cubicBezTo>
                  <a:pt x="4939866" y="1632443"/>
                  <a:pt x="4848789" y="1584384"/>
                  <a:pt x="4780444" y="1611062"/>
                </a:cubicBezTo>
                <a:cubicBezTo>
                  <a:pt x="4712099" y="1637740"/>
                  <a:pt x="4265603" y="1601383"/>
                  <a:pt x="4002931" y="1611062"/>
                </a:cubicBezTo>
                <a:cubicBezTo>
                  <a:pt x="3740259" y="1620741"/>
                  <a:pt x="3495609" y="1544190"/>
                  <a:pt x="3225419" y="1611062"/>
                </a:cubicBezTo>
                <a:cubicBezTo>
                  <a:pt x="2955229" y="1677934"/>
                  <a:pt x="3074468" y="1600302"/>
                  <a:pt x="2962437" y="1611062"/>
                </a:cubicBezTo>
                <a:cubicBezTo>
                  <a:pt x="2850406" y="1621822"/>
                  <a:pt x="2679333" y="1603450"/>
                  <a:pt x="2596549" y="1611062"/>
                </a:cubicBezTo>
                <a:cubicBezTo>
                  <a:pt x="2513765" y="1618674"/>
                  <a:pt x="2235311" y="1588287"/>
                  <a:pt x="2024849" y="1611062"/>
                </a:cubicBezTo>
                <a:cubicBezTo>
                  <a:pt x="1814387" y="1633837"/>
                  <a:pt x="1660660" y="1568976"/>
                  <a:pt x="1350242" y="1611062"/>
                </a:cubicBezTo>
                <a:cubicBezTo>
                  <a:pt x="1039824" y="1653148"/>
                  <a:pt x="1109078" y="1564273"/>
                  <a:pt x="881448" y="1611062"/>
                </a:cubicBezTo>
                <a:cubicBezTo>
                  <a:pt x="653818" y="1657851"/>
                  <a:pt x="434497" y="1600948"/>
                  <a:pt x="161106" y="1611062"/>
                </a:cubicBezTo>
                <a:cubicBezTo>
                  <a:pt x="74547" y="1609681"/>
                  <a:pt x="-23984" y="1527690"/>
                  <a:pt x="0" y="1449956"/>
                </a:cubicBezTo>
                <a:cubicBezTo>
                  <a:pt x="-3057" y="1308536"/>
                  <a:pt x="44346" y="1212064"/>
                  <a:pt x="0" y="994562"/>
                </a:cubicBezTo>
                <a:cubicBezTo>
                  <a:pt x="-44346" y="777060"/>
                  <a:pt x="10077" y="754387"/>
                  <a:pt x="0" y="577834"/>
                </a:cubicBezTo>
                <a:cubicBezTo>
                  <a:pt x="-10077" y="401281"/>
                  <a:pt x="7425" y="368462"/>
                  <a:pt x="0" y="161106"/>
                </a:cubicBezTo>
                <a:close/>
              </a:path>
              <a:path w="10612816" h="1611062" stroke="0" extrusionOk="0">
                <a:moveTo>
                  <a:pt x="0" y="161106"/>
                </a:moveTo>
                <a:cubicBezTo>
                  <a:pt x="-5872" y="68508"/>
                  <a:pt x="65538" y="2474"/>
                  <a:pt x="161106" y="0"/>
                </a:cubicBezTo>
                <a:cubicBezTo>
                  <a:pt x="451068" y="-28959"/>
                  <a:pt x="729104" y="89583"/>
                  <a:pt x="938618" y="0"/>
                </a:cubicBezTo>
                <a:cubicBezTo>
                  <a:pt x="1148132" y="-89583"/>
                  <a:pt x="1243787" y="37928"/>
                  <a:pt x="1407412" y="0"/>
                </a:cubicBezTo>
                <a:cubicBezTo>
                  <a:pt x="1571037" y="-37928"/>
                  <a:pt x="1632703" y="6505"/>
                  <a:pt x="1773301" y="0"/>
                </a:cubicBezTo>
                <a:cubicBezTo>
                  <a:pt x="1913899" y="-6505"/>
                  <a:pt x="2124831" y="34922"/>
                  <a:pt x="2447907" y="0"/>
                </a:cubicBezTo>
                <a:cubicBezTo>
                  <a:pt x="2770983" y="-34922"/>
                  <a:pt x="2691908" y="1721"/>
                  <a:pt x="2916701" y="0"/>
                </a:cubicBezTo>
                <a:cubicBezTo>
                  <a:pt x="3141494" y="-1721"/>
                  <a:pt x="3463079" y="85691"/>
                  <a:pt x="3694213" y="0"/>
                </a:cubicBezTo>
                <a:cubicBezTo>
                  <a:pt x="3925347" y="-85691"/>
                  <a:pt x="3944138" y="41121"/>
                  <a:pt x="4060102" y="0"/>
                </a:cubicBezTo>
                <a:cubicBezTo>
                  <a:pt x="4176066" y="-41121"/>
                  <a:pt x="4611588" y="26770"/>
                  <a:pt x="4837614" y="0"/>
                </a:cubicBezTo>
                <a:cubicBezTo>
                  <a:pt x="5063640" y="-26770"/>
                  <a:pt x="5036926" y="1305"/>
                  <a:pt x="5100596" y="0"/>
                </a:cubicBezTo>
                <a:cubicBezTo>
                  <a:pt x="5164266" y="-1305"/>
                  <a:pt x="5390852" y="21506"/>
                  <a:pt x="5672296" y="0"/>
                </a:cubicBezTo>
                <a:cubicBezTo>
                  <a:pt x="5953740" y="-21506"/>
                  <a:pt x="6053954" y="23126"/>
                  <a:pt x="6243996" y="0"/>
                </a:cubicBezTo>
                <a:cubicBezTo>
                  <a:pt x="6434038" y="-23126"/>
                  <a:pt x="6505590" y="23481"/>
                  <a:pt x="6712791" y="0"/>
                </a:cubicBezTo>
                <a:cubicBezTo>
                  <a:pt x="6919992" y="-23481"/>
                  <a:pt x="7191687" y="24259"/>
                  <a:pt x="7490303" y="0"/>
                </a:cubicBezTo>
                <a:cubicBezTo>
                  <a:pt x="7788919" y="-24259"/>
                  <a:pt x="8077496" y="8973"/>
                  <a:pt x="8267815" y="0"/>
                </a:cubicBezTo>
                <a:cubicBezTo>
                  <a:pt x="8458134" y="-8973"/>
                  <a:pt x="8528558" y="10436"/>
                  <a:pt x="8633703" y="0"/>
                </a:cubicBezTo>
                <a:cubicBezTo>
                  <a:pt x="8738848" y="-10436"/>
                  <a:pt x="8932611" y="55890"/>
                  <a:pt x="9205404" y="0"/>
                </a:cubicBezTo>
                <a:cubicBezTo>
                  <a:pt x="9478197" y="-55890"/>
                  <a:pt x="9833217" y="80190"/>
                  <a:pt x="10451710" y="0"/>
                </a:cubicBezTo>
                <a:cubicBezTo>
                  <a:pt x="10537974" y="-8157"/>
                  <a:pt x="10615705" y="71543"/>
                  <a:pt x="10612816" y="161106"/>
                </a:cubicBezTo>
                <a:cubicBezTo>
                  <a:pt x="10658778" y="298212"/>
                  <a:pt x="10588892" y="422583"/>
                  <a:pt x="10612816" y="552057"/>
                </a:cubicBezTo>
                <a:cubicBezTo>
                  <a:pt x="10636740" y="681531"/>
                  <a:pt x="10611895" y="896114"/>
                  <a:pt x="10612816" y="1007451"/>
                </a:cubicBezTo>
                <a:cubicBezTo>
                  <a:pt x="10613737" y="1118788"/>
                  <a:pt x="10590933" y="1304641"/>
                  <a:pt x="10612816" y="1449956"/>
                </a:cubicBezTo>
                <a:cubicBezTo>
                  <a:pt x="10623110" y="1559314"/>
                  <a:pt x="10517421" y="1623331"/>
                  <a:pt x="10451710" y="1611062"/>
                </a:cubicBezTo>
                <a:cubicBezTo>
                  <a:pt x="10309865" y="1678276"/>
                  <a:pt x="9922759" y="1581967"/>
                  <a:pt x="9777104" y="1611062"/>
                </a:cubicBezTo>
                <a:cubicBezTo>
                  <a:pt x="9631449" y="1640157"/>
                  <a:pt x="9586813" y="1607851"/>
                  <a:pt x="9514122" y="1611062"/>
                </a:cubicBezTo>
                <a:cubicBezTo>
                  <a:pt x="9441431" y="1614273"/>
                  <a:pt x="9202450" y="1610710"/>
                  <a:pt x="8942421" y="1611062"/>
                </a:cubicBezTo>
                <a:cubicBezTo>
                  <a:pt x="8682392" y="1611414"/>
                  <a:pt x="8687723" y="1604093"/>
                  <a:pt x="8576533" y="1611062"/>
                </a:cubicBezTo>
                <a:cubicBezTo>
                  <a:pt x="8465343" y="1618031"/>
                  <a:pt x="8199098" y="1560889"/>
                  <a:pt x="7901927" y="1611062"/>
                </a:cubicBezTo>
                <a:cubicBezTo>
                  <a:pt x="7604756" y="1661235"/>
                  <a:pt x="7644125" y="1595451"/>
                  <a:pt x="7536039" y="1611062"/>
                </a:cubicBezTo>
                <a:cubicBezTo>
                  <a:pt x="7427953" y="1626673"/>
                  <a:pt x="7056990" y="1531924"/>
                  <a:pt x="6861433" y="1611062"/>
                </a:cubicBezTo>
                <a:cubicBezTo>
                  <a:pt x="6665876" y="1690200"/>
                  <a:pt x="6704819" y="1581656"/>
                  <a:pt x="6598451" y="1611062"/>
                </a:cubicBezTo>
                <a:cubicBezTo>
                  <a:pt x="6492083" y="1640468"/>
                  <a:pt x="6156630" y="1593590"/>
                  <a:pt x="5923844" y="1611062"/>
                </a:cubicBezTo>
                <a:cubicBezTo>
                  <a:pt x="5691058" y="1628534"/>
                  <a:pt x="5669631" y="1604370"/>
                  <a:pt x="5557956" y="1611062"/>
                </a:cubicBezTo>
                <a:cubicBezTo>
                  <a:pt x="5446281" y="1617754"/>
                  <a:pt x="5389773" y="1585692"/>
                  <a:pt x="5294974" y="1611062"/>
                </a:cubicBezTo>
                <a:cubicBezTo>
                  <a:pt x="5200175" y="1636432"/>
                  <a:pt x="5033254" y="1570771"/>
                  <a:pt x="4929086" y="1611062"/>
                </a:cubicBezTo>
                <a:cubicBezTo>
                  <a:pt x="4824918" y="1651353"/>
                  <a:pt x="4397756" y="1609286"/>
                  <a:pt x="4254480" y="1611062"/>
                </a:cubicBezTo>
                <a:cubicBezTo>
                  <a:pt x="4111204" y="1612838"/>
                  <a:pt x="3981760" y="1606831"/>
                  <a:pt x="3888591" y="1611062"/>
                </a:cubicBezTo>
                <a:cubicBezTo>
                  <a:pt x="3795422" y="1615293"/>
                  <a:pt x="3705355" y="1609367"/>
                  <a:pt x="3625609" y="1611062"/>
                </a:cubicBezTo>
                <a:cubicBezTo>
                  <a:pt x="3545863" y="1612757"/>
                  <a:pt x="3404363" y="1592614"/>
                  <a:pt x="3259721" y="1611062"/>
                </a:cubicBezTo>
                <a:cubicBezTo>
                  <a:pt x="3115079" y="1629510"/>
                  <a:pt x="2976287" y="1583149"/>
                  <a:pt x="2790927" y="1611062"/>
                </a:cubicBezTo>
                <a:cubicBezTo>
                  <a:pt x="2605567" y="1638975"/>
                  <a:pt x="2437649" y="1571894"/>
                  <a:pt x="2219227" y="1611062"/>
                </a:cubicBezTo>
                <a:cubicBezTo>
                  <a:pt x="2000805" y="1650230"/>
                  <a:pt x="1960903" y="1598163"/>
                  <a:pt x="1853339" y="1611062"/>
                </a:cubicBezTo>
                <a:cubicBezTo>
                  <a:pt x="1745775" y="1623961"/>
                  <a:pt x="1460583" y="1571525"/>
                  <a:pt x="1075826" y="1611062"/>
                </a:cubicBezTo>
                <a:cubicBezTo>
                  <a:pt x="691069" y="1650599"/>
                  <a:pt x="487738" y="1548557"/>
                  <a:pt x="161106" y="1611062"/>
                </a:cubicBezTo>
                <a:cubicBezTo>
                  <a:pt x="76513" y="1626449"/>
                  <a:pt x="10864" y="1543506"/>
                  <a:pt x="0" y="1449956"/>
                </a:cubicBezTo>
                <a:cubicBezTo>
                  <a:pt x="-29487" y="1353671"/>
                  <a:pt x="45121" y="1225120"/>
                  <a:pt x="0" y="1020339"/>
                </a:cubicBezTo>
                <a:cubicBezTo>
                  <a:pt x="-45121" y="815558"/>
                  <a:pt x="30945" y="729479"/>
                  <a:pt x="0" y="577834"/>
                </a:cubicBezTo>
                <a:cubicBezTo>
                  <a:pt x="-30945" y="426190"/>
                  <a:pt x="24057" y="278157"/>
                  <a:pt x="0" y="161106"/>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10612816"/>
                      <a:gd name="connsiteY0" fmla="*/ 161106 h 1611062"/>
                      <a:gd name="connsiteX1" fmla="*/ 161106 w 10612816"/>
                      <a:gd name="connsiteY1" fmla="*/ 0 h 1611062"/>
                      <a:gd name="connsiteX2" fmla="*/ 10451710 w 10612816"/>
                      <a:gd name="connsiteY2" fmla="*/ 0 h 1611062"/>
                      <a:gd name="connsiteX3" fmla="*/ 10612816 w 10612816"/>
                      <a:gd name="connsiteY3" fmla="*/ 161106 h 1611062"/>
                      <a:gd name="connsiteX4" fmla="*/ 10612816 w 10612816"/>
                      <a:gd name="connsiteY4" fmla="*/ 1449956 h 1611062"/>
                      <a:gd name="connsiteX5" fmla="*/ 10451710 w 10612816"/>
                      <a:gd name="connsiteY5" fmla="*/ 1611062 h 1611062"/>
                      <a:gd name="connsiteX6" fmla="*/ 161106 w 10612816"/>
                      <a:gd name="connsiteY6" fmla="*/ 1611062 h 1611062"/>
                      <a:gd name="connsiteX7" fmla="*/ 0 w 10612816"/>
                      <a:gd name="connsiteY7" fmla="*/ 1449956 h 1611062"/>
                      <a:gd name="connsiteX8" fmla="*/ 0 w 10612816"/>
                      <a:gd name="connsiteY8" fmla="*/ 161106 h 161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12816" h="1611062">
                        <a:moveTo>
                          <a:pt x="0" y="161106"/>
                        </a:moveTo>
                        <a:cubicBezTo>
                          <a:pt x="0" y="72130"/>
                          <a:pt x="72130" y="0"/>
                          <a:pt x="161106" y="0"/>
                        </a:cubicBezTo>
                        <a:lnTo>
                          <a:pt x="10451710" y="0"/>
                        </a:lnTo>
                        <a:cubicBezTo>
                          <a:pt x="10540686" y="0"/>
                          <a:pt x="10612816" y="72130"/>
                          <a:pt x="10612816" y="161106"/>
                        </a:cubicBezTo>
                        <a:lnTo>
                          <a:pt x="10612816" y="1449956"/>
                        </a:lnTo>
                        <a:cubicBezTo>
                          <a:pt x="10612816" y="1538932"/>
                          <a:pt x="10540686" y="1611062"/>
                          <a:pt x="10451710" y="1611062"/>
                        </a:cubicBezTo>
                        <a:lnTo>
                          <a:pt x="161106" y="1611062"/>
                        </a:lnTo>
                        <a:cubicBezTo>
                          <a:pt x="72130" y="1611062"/>
                          <a:pt x="0" y="1538932"/>
                          <a:pt x="0" y="1449956"/>
                        </a:cubicBezTo>
                        <a:lnTo>
                          <a:pt x="0" y="161106"/>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375109"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Stephen Lawrence </a:t>
            </a:r>
            <a:r>
              <a:rPr lang="en-GB" sz="2400" kern="1200" dirty="0">
                <a:solidFill>
                  <a:schemeClr val="tx1"/>
                </a:solidFill>
              </a:rPr>
              <a:t>– stabbed &amp; killed in a racist attack in south east London whilst waiting for a bus in January 1993. In January 2012 Gary Dobson &amp; David Norris were found guilty of his murder</a:t>
            </a:r>
          </a:p>
        </p:txBody>
      </p:sp>
      <p:sp>
        <p:nvSpPr>
          <p:cNvPr id="8" name="Rectangle: Rounded Corners 7">
            <a:extLst>
              <a:ext uri="{FF2B5EF4-FFF2-40B4-BE49-F238E27FC236}">
                <a16:creationId xmlns:a16="http://schemas.microsoft.com/office/drawing/2014/main" id="{FA9D0804-83EE-C79E-D190-A8D4E749C38E}"/>
              </a:ext>
            </a:extLst>
          </p:cNvPr>
          <p:cNvSpPr/>
          <p:nvPr/>
        </p:nvSpPr>
        <p:spPr>
          <a:xfrm>
            <a:off x="1130689" y="995873"/>
            <a:ext cx="2122563" cy="1288849"/>
          </a:xfrm>
          <a:prstGeom prst="roundRect">
            <a:avLst>
              <a:gd name="adj" fmla="val 10000"/>
            </a:avLst>
          </a:prstGeom>
          <a:blipFill rotWithShape="1">
            <a:blip r:embed="rId3"/>
            <a:srcRect/>
            <a:stretch>
              <a:fillRect l="-3000" r="-3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9" name="Freeform: Shape 8">
            <a:extLst>
              <a:ext uri="{FF2B5EF4-FFF2-40B4-BE49-F238E27FC236}">
                <a16:creationId xmlns:a16="http://schemas.microsoft.com/office/drawing/2014/main" id="{7234C57A-078B-D413-7C58-74F9CE7FC5FB}"/>
              </a:ext>
            </a:extLst>
          </p:cNvPr>
          <p:cNvSpPr/>
          <p:nvPr/>
        </p:nvSpPr>
        <p:spPr>
          <a:xfrm>
            <a:off x="969583" y="2606935"/>
            <a:ext cx="10612816" cy="1611062"/>
          </a:xfrm>
          <a:custGeom>
            <a:avLst/>
            <a:gdLst>
              <a:gd name="connsiteX0" fmla="*/ 0 w 10612816"/>
              <a:gd name="connsiteY0" fmla="*/ 161106 h 1611062"/>
              <a:gd name="connsiteX1" fmla="*/ 161106 w 10612816"/>
              <a:gd name="connsiteY1" fmla="*/ 0 h 1611062"/>
              <a:gd name="connsiteX2" fmla="*/ 526994 w 10612816"/>
              <a:gd name="connsiteY2" fmla="*/ 0 h 1611062"/>
              <a:gd name="connsiteX3" fmla="*/ 1201600 w 10612816"/>
              <a:gd name="connsiteY3" fmla="*/ 0 h 1611062"/>
              <a:gd name="connsiteX4" fmla="*/ 1876207 w 10612816"/>
              <a:gd name="connsiteY4" fmla="*/ 0 h 1611062"/>
              <a:gd name="connsiteX5" fmla="*/ 2653719 w 10612816"/>
              <a:gd name="connsiteY5" fmla="*/ 0 h 1611062"/>
              <a:gd name="connsiteX6" fmla="*/ 3122513 w 10612816"/>
              <a:gd name="connsiteY6" fmla="*/ 0 h 1611062"/>
              <a:gd name="connsiteX7" fmla="*/ 3900025 w 10612816"/>
              <a:gd name="connsiteY7" fmla="*/ 0 h 1611062"/>
              <a:gd name="connsiteX8" fmla="*/ 4163008 w 10612816"/>
              <a:gd name="connsiteY8" fmla="*/ 0 h 1611062"/>
              <a:gd name="connsiteX9" fmla="*/ 4631802 w 10612816"/>
              <a:gd name="connsiteY9" fmla="*/ 0 h 1611062"/>
              <a:gd name="connsiteX10" fmla="*/ 5409314 w 10612816"/>
              <a:gd name="connsiteY10" fmla="*/ 0 h 1611062"/>
              <a:gd name="connsiteX11" fmla="*/ 6186826 w 10612816"/>
              <a:gd name="connsiteY11" fmla="*/ 0 h 1611062"/>
              <a:gd name="connsiteX12" fmla="*/ 6861433 w 10612816"/>
              <a:gd name="connsiteY12" fmla="*/ 0 h 1611062"/>
              <a:gd name="connsiteX13" fmla="*/ 7536039 w 10612816"/>
              <a:gd name="connsiteY13" fmla="*/ 0 h 1611062"/>
              <a:gd name="connsiteX14" fmla="*/ 8210645 w 10612816"/>
              <a:gd name="connsiteY14" fmla="*/ 0 h 1611062"/>
              <a:gd name="connsiteX15" fmla="*/ 8576533 w 10612816"/>
              <a:gd name="connsiteY15" fmla="*/ 0 h 1611062"/>
              <a:gd name="connsiteX16" fmla="*/ 9148233 w 10612816"/>
              <a:gd name="connsiteY16" fmla="*/ 0 h 1611062"/>
              <a:gd name="connsiteX17" fmla="*/ 9411216 w 10612816"/>
              <a:gd name="connsiteY17" fmla="*/ 0 h 1611062"/>
              <a:gd name="connsiteX18" fmla="*/ 9674198 w 10612816"/>
              <a:gd name="connsiteY18" fmla="*/ 0 h 1611062"/>
              <a:gd name="connsiteX19" fmla="*/ 10451710 w 10612816"/>
              <a:gd name="connsiteY19" fmla="*/ 0 h 1611062"/>
              <a:gd name="connsiteX20" fmla="*/ 10612816 w 10612816"/>
              <a:gd name="connsiteY20" fmla="*/ 161106 h 1611062"/>
              <a:gd name="connsiteX21" fmla="*/ 10612816 w 10612816"/>
              <a:gd name="connsiteY21" fmla="*/ 552057 h 1611062"/>
              <a:gd name="connsiteX22" fmla="*/ 10612816 w 10612816"/>
              <a:gd name="connsiteY22" fmla="*/ 968785 h 1611062"/>
              <a:gd name="connsiteX23" fmla="*/ 10612816 w 10612816"/>
              <a:gd name="connsiteY23" fmla="*/ 1449956 h 1611062"/>
              <a:gd name="connsiteX24" fmla="*/ 10451710 w 10612816"/>
              <a:gd name="connsiteY24" fmla="*/ 1611062 h 1611062"/>
              <a:gd name="connsiteX25" fmla="*/ 10188728 w 10612816"/>
              <a:gd name="connsiteY25" fmla="*/ 1611062 h 1611062"/>
              <a:gd name="connsiteX26" fmla="*/ 9822840 w 10612816"/>
              <a:gd name="connsiteY26" fmla="*/ 1611062 h 1611062"/>
              <a:gd name="connsiteX27" fmla="*/ 9559858 w 10612816"/>
              <a:gd name="connsiteY27" fmla="*/ 1611062 h 1611062"/>
              <a:gd name="connsiteX28" fmla="*/ 8782345 w 10612816"/>
              <a:gd name="connsiteY28" fmla="*/ 1611062 h 1611062"/>
              <a:gd name="connsiteX29" fmla="*/ 8210645 w 10612816"/>
              <a:gd name="connsiteY29" fmla="*/ 1611062 h 1611062"/>
              <a:gd name="connsiteX30" fmla="*/ 7741851 w 10612816"/>
              <a:gd name="connsiteY30" fmla="*/ 1611062 h 1611062"/>
              <a:gd name="connsiteX31" fmla="*/ 7067245 w 10612816"/>
              <a:gd name="connsiteY31" fmla="*/ 1611062 h 1611062"/>
              <a:gd name="connsiteX32" fmla="*/ 6701357 w 10612816"/>
              <a:gd name="connsiteY32" fmla="*/ 1611062 h 1611062"/>
              <a:gd name="connsiteX33" fmla="*/ 6232562 w 10612816"/>
              <a:gd name="connsiteY33" fmla="*/ 1611062 h 1611062"/>
              <a:gd name="connsiteX34" fmla="*/ 5763768 w 10612816"/>
              <a:gd name="connsiteY34" fmla="*/ 1611062 h 1611062"/>
              <a:gd name="connsiteX35" fmla="*/ 5192068 w 10612816"/>
              <a:gd name="connsiteY35" fmla="*/ 1611062 h 1611062"/>
              <a:gd name="connsiteX36" fmla="*/ 4620368 w 10612816"/>
              <a:gd name="connsiteY36" fmla="*/ 1611062 h 1611062"/>
              <a:gd name="connsiteX37" fmla="*/ 4357386 w 10612816"/>
              <a:gd name="connsiteY37" fmla="*/ 1611062 h 1611062"/>
              <a:gd name="connsiteX38" fmla="*/ 4094404 w 10612816"/>
              <a:gd name="connsiteY38" fmla="*/ 1611062 h 1611062"/>
              <a:gd name="connsiteX39" fmla="*/ 3625609 w 10612816"/>
              <a:gd name="connsiteY39" fmla="*/ 1611062 h 1611062"/>
              <a:gd name="connsiteX40" fmla="*/ 3362627 w 10612816"/>
              <a:gd name="connsiteY40" fmla="*/ 1611062 h 1611062"/>
              <a:gd name="connsiteX41" fmla="*/ 2996739 w 10612816"/>
              <a:gd name="connsiteY41" fmla="*/ 1611062 h 1611062"/>
              <a:gd name="connsiteX42" fmla="*/ 2322133 w 10612816"/>
              <a:gd name="connsiteY42" fmla="*/ 1611062 h 1611062"/>
              <a:gd name="connsiteX43" fmla="*/ 1544621 w 10612816"/>
              <a:gd name="connsiteY43" fmla="*/ 1611062 h 1611062"/>
              <a:gd name="connsiteX44" fmla="*/ 870014 w 10612816"/>
              <a:gd name="connsiteY44" fmla="*/ 1611062 h 1611062"/>
              <a:gd name="connsiteX45" fmla="*/ 161106 w 10612816"/>
              <a:gd name="connsiteY45" fmla="*/ 1611062 h 1611062"/>
              <a:gd name="connsiteX46" fmla="*/ 0 w 10612816"/>
              <a:gd name="connsiteY46" fmla="*/ 1449956 h 1611062"/>
              <a:gd name="connsiteX47" fmla="*/ 0 w 10612816"/>
              <a:gd name="connsiteY47" fmla="*/ 1020339 h 1611062"/>
              <a:gd name="connsiteX48" fmla="*/ 0 w 10612816"/>
              <a:gd name="connsiteY48" fmla="*/ 564946 h 1611062"/>
              <a:gd name="connsiteX49" fmla="*/ 0 w 10612816"/>
              <a:gd name="connsiteY49" fmla="*/ 161106 h 161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0612816" h="1611062" fill="none" extrusionOk="0">
                <a:moveTo>
                  <a:pt x="0" y="161106"/>
                </a:moveTo>
                <a:cubicBezTo>
                  <a:pt x="-1510" y="84388"/>
                  <a:pt x="54413" y="9583"/>
                  <a:pt x="161106" y="0"/>
                </a:cubicBezTo>
                <a:cubicBezTo>
                  <a:pt x="270571" y="-4538"/>
                  <a:pt x="431891" y="40529"/>
                  <a:pt x="526994" y="0"/>
                </a:cubicBezTo>
                <a:cubicBezTo>
                  <a:pt x="622097" y="-40529"/>
                  <a:pt x="1045968" y="75988"/>
                  <a:pt x="1201600" y="0"/>
                </a:cubicBezTo>
                <a:cubicBezTo>
                  <a:pt x="1357232" y="-75988"/>
                  <a:pt x="1660923" y="72355"/>
                  <a:pt x="1876207" y="0"/>
                </a:cubicBezTo>
                <a:cubicBezTo>
                  <a:pt x="2091491" y="-72355"/>
                  <a:pt x="2337740" y="70802"/>
                  <a:pt x="2653719" y="0"/>
                </a:cubicBezTo>
                <a:cubicBezTo>
                  <a:pt x="2969698" y="-70802"/>
                  <a:pt x="2954644" y="10675"/>
                  <a:pt x="3122513" y="0"/>
                </a:cubicBezTo>
                <a:cubicBezTo>
                  <a:pt x="3290382" y="-10675"/>
                  <a:pt x="3708304" y="85957"/>
                  <a:pt x="3900025" y="0"/>
                </a:cubicBezTo>
                <a:cubicBezTo>
                  <a:pt x="4091746" y="-85957"/>
                  <a:pt x="4046662" y="15616"/>
                  <a:pt x="4163008" y="0"/>
                </a:cubicBezTo>
                <a:cubicBezTo>
                  <a:pt x="4279354" y="-15616"/>
                  <a:pt x="4397658" y="51772"/>
                  <a:pt x="4631802" y="0"/>
                </a:cubicBezTo>
                <a:cubicBezTo>
                  <a:pt x="4865946" y="-51772"/>
                  <a:pt x="5232419" y="18915"/>
                  <a:pt x="5409314" y="0"/>
                </a:cubicBezTo>
                <a:cubicBezTo>
                  <a:pt x="5586209" y="-18915"/>
                  <a:pt x="5872612" y="18564"/>
                  <a:pt x="6186826" y="0"/>
                </a:cubicBezTo>
                <a:cubicBezTo>
                  <a:pt x="6501040" y="-18564"/>
                  <a:pt x="6681503" y="59896"/>
                  <a:pt x="6861433" y="0"/>
                </a:cubicBezTo>
                <a:cubicBezTo>
                  <a:pt x="7041363" y="-59896"/>
                  <a:pt x="7281027" y="3196"/>
                  <a:pt x="7536039" y="0"/>
                </a:cubicBezTo>
                <a:cubicBezTo>
                  <a:pt x="7791051" y="-3196"/>
                  <a:pt x="7966810" y="140"/>
                  <a:pt x="8210645" y="0"/>
                </a:cubicBezTo>
                <a:cubicBezTo>
                  <a:pt x="8454480" y="-140"/>
                  <a:pt x="8489697" y="27819"/>
                  <a:pt x="8576533" y="0"/>
                </a:cubicBezTo>
                <a:cubicBezTo>
                  <a:pt x="8663369" y="-27819"/>
                  <a:pt x="8907260" y="28988"/>
                  <a:pt x="9148233" y="0"/>
                </a:cubicBezTo>
                <a:cubicBezTo>
                  <a:pt x="9389206" y="-28988"/>
                  <a:pt x="9338019" y="10544"/>
                  <a:pt x="9411216" y="0"/>
                </a:cubicBezTo>
                <a:cubicBezTo>
                  <a:pt x="9484413" y="-10544"/>
                  <a:pt x="9599525" y="20751"/>
                  <a:pt x="9674198" y="0"/>
                </a:cubicBezTo>
                <a:cubicBezTo>
                  <a:pt x="9748871" y="-20751"/>
                  <a:pt x="10182905" y="79688"/>
                  <a:pt x="10451710" y="0"/>
                </a:cubicBezTo>
                <a:cubicBezTo>
                  <a:pt x="10527090" y="-6169"/>
                  <a:pt x="10593244" y="58892"/>
                  <a:pt x="10612816" y="161106"/>
                </a:cubicBezTo>
                <a:cubicBezTo>
                  <a:pt x="10619401" y="273414"/>
                  <a:pt x="10569310" y="457795"/>
                  <a:pt x="10612816" y="552057"/>
                </a:cubicBezTo>
                <a:cubicBezTo>
                  <a:pt x="10656322" y="646319"/>
                  <a:pt x="10583577" y="826384"/>
                  <a:pt x="10612816" y="968785"/>
                </a:cubicBezTo>
                <a:cubicBezTo>
                  <a:pt x="10642055" y="1111186"/>
                  <a:pt x="10556967" y="1322416"/>
                  <a:pt x="10612816" y="1449956"/>
                </a:cubicBezTo>
                <a:cubicBezTo>
                  <a:pt x="10625898" y="1554080"/>
                  <a:pt x="10532046" y="1586201"/>
                  <a:pt x="10451710" y="1611062"/>
                </a:cubicBezTo>
                <a:cubicBezTo>
                  <a:pt x="10386728" y="1624333"/>
                  <a:pt x="10274535" y="1604657"/>
                  <a:pt x="10188728" y="1611062"/>
                </a:cubicBezTo>
                <a:cubicBezTo>
                  <a:pt x="10102921" y="1617467"/>
                  <a:pt x="9962998" y="1567167"/>
                  <a:pt x="9822840" y="1611062"/>
                </a:cubicBezTo>
                <a:cubicBezTo>
                  <a:pt x="9682682" y="1654957"/>
                  <a:pt x="9645122" y="1593596"/>
                  <a:pt x="9559858" y="1611062"/>
                </a:cubicBezTo>
                <a:cubicBezTo>
                  <a:pt x="9474594" y="1628528"/>
                  <a:pt x="8948338" y="1547966"/>
                  <a:pt x="8782345" y="1611062"/>
                </a:cubicBezTo>
                <a:cubicBezTo>
                  <a:pt x="8616352" y="1674158"/>
                  <a:pt x="8469046" y="1557661"/>
                  <a:pt x="8210645" y="1611062"/>
                </a:cubicBezTo>
                <a:cubicBezTo>
                  <a:pt x="7952244" y="1664463"/>
                  <a:pt x="7855430" y="1603755"/>
                  <a:pt x="7741851" y="1611062"/>
                </a:cubicBezTo>
                <a:cubicBezTo>
                  <a:pt x="7628272" y="1618369"/>
                  <a:pt x="7298984" y="1586788"/>
                  <a:pt x="7067245" y="1611062"/>
                </a:cubicBezTo>
                <a:cubicBezTo>
                  <a:pt x="6835506" y="1635336"/>
                  <a:pt x="6816073" y="1567804"/>
                  <a:pt x="6701357" y="1611062"/>
                </a:cubicBezTo>
                <a:cubicBezTo>
                  <a:pt x="6586641" y="1654320"/>
                  <a:pt x="6397216" y="1604926"/>
                  <a:pt x="6232562" y="1611062"/>
                </a:cubicBezTo>
                <a:cubicBezTo>
                  <a:pt x="6067908" y="1617198"/>
                  <a:pt x="5987094" y="1579895"/>
                  <a:pt x="5763768" y="1611062"/>
                </a:cubicBezTo>
                <a:cubicBezTo>
                  <a:pt x="5540442" y="1642229"/>
                  <a:pt x="5453366" y="1558184"/>
                  <a:pt x="5192068" y="1611062"/>
                </a:cubicBezTo>
                <a:cubicBezTo>
                  <a:pt x="4930770" y="1663940"/>
                  <a:pt x="4781519" y="1550492"/>
                  <a:pt x="4620368" y="1611062"/>
                </a:cubicBezTo>
                <a:cubicBezTo>
                  <a:pt x="4459217" y="1671632"/>
                  <a:pt x="4440426" y="1586706"/>
                  <a:pt x="4357386" y="1611062"/>
                </a:cubicBezTo>
                <a:cubicBezTo>
                  <a:pt x="4274346" y="1635418"/>
                  <a:pt x="4152310" y="1601331"/>
                  <a:pt x="4094404" y="1611062"/>
                </a:cubicBezTo>
                <a:cubicBezTo>
                  <a:pt x="4036498" y="1620793"/>
                  <a:pt x="3754235" y="1563653"/>
                  <a:pt x="3625609" y="1611062"/>
                </a:cubicBezTo>
                <a:cubicBezTo>
                  <a:pt x="3496983" y="1658471"/>
                  <a:pt x="3483148" y="1605666"/>
                  <a:pt x="3362627" y="1611062"/>
                </a:cubicBezTo>
                <a:cubicBezTo>
                  <a:pt x="3242106" y="1616458"/>
                  <a:pt x="3118891" y="1606517"/>
                  <a:pt x="2996739" y="1611062"/>
                </a:cubicBezTo>
                <a:cubicBezTo>
                  <a:pt x="2874587" y="1615607"/>
                  <a:pt x="2546405" y="1539626"/>
                  <a:pt x="2322133" y="1611062"/>
                </a:cubicBezTo>
                <a:cubicBezTo>
                  <a:pt x="2097861" y="1682498"/>
                  <a:pt x="1927873" y="1568565"/>
                  <a:pt x="1544621" y="1611062"/>
                </a:cubicBezTo>
                <a:cubicBezTo>
                  <a:pt x="1161369" y="1653559"/>
                  <a:pt x="1047620" y="1606919"/>
                  <a:pt x="870014" y="1611062"/>
                </a:cubicBezTo>
                <a:cubicBezTo>
                  <a:pt x="692408" y="1615205"/>
                  <a:pt x="339147" y="1586116"/>
                  <a:pt x="161106" y="1611062"/>
                </a:cubicBezTo>
                <a:cubicBezTo>
                  <a:pt x="71016" y="1624547"/>
                  <a:pt x="-3964" y="1523492"/>
                  <a:pt x="0" y="1449956"/>
                </a:cubicBezTo>
                <a:cubicBezTo>
                  <a:pt x="-47741" y="1256127"/>
                  <a:pt x="22014" y="1169171"/>
                  <a:pt x="0" y="1020339"/>
                </a:cubicBezTo>
                <a:cubicBezTo>
                  <a:pt x="-22014" y="871507"/>
                  <a:pt x="36718" y="742881"/>
                  <a:pt x="0" y="564946"/>
                </a:cubicBezTo>
                <a:cubicBezTo>
                  <a:pt x="-36718" y="387011"/>
                  <a:pt x="17012" y="318309"/>
                  <a:pt x="0" y="161106"/>
                </a:cubicBezTo>
                <a:close/>
              </a:path>
              <a:path w="10612816" h="1611062" stroke="0" extrusionOk="0">
                <a:moveTo>
                  <a:pt x="0" y="161106"/>
                </a:moveTo>
                <a:cubicBezTo>
                  <a:pt x="14471" y="71711"/>
                  <a:pt x="74425" y="2064"/>
                  <a:pt x="161106" y="0"/>
                </a:cubicBezTo>
                <a:cubicBezTo>
                  <a:pt x="247527" y="-17076"/>
                  <a:pt x="333642" y="21769"/>
                  <a:pt x="424088" y="0"/>
                </a:cubicBezTo>
                <a:cubicBezTo>
                  <a:pt x="514534" y="-21769"/>
                  <a:pt x="699631" y="38054"/>
                  <a:pt x="892882" y="0"/>
                </a:cubicBezTo>
                <a:cubicBezTo>
                  <a:pt x="1086133" y="-38054"/>
                  <a:pt x="1082707" y="28297"/>
                  <a:pt x="1155864" y="0"/>
                </a:cubicBezTo>
                <a:cubicBezTo>
                  <a:pt x="1229021" y="-28297"/>
                  <a:pt x="1512510" y="40733"/>
                  <a:pt x="1624659" y="0"/>
                </a:cubicBezTo>
                <a:cubicBezTo>
                  <a:pt x="1736809" y="-40733"/>
                  <a:pt x="1977232" y="79636"/>
                  <a:pt x="2299265" y="0"/>
                </a:cubicBezTo>
                <a:cubicBezTo>
                  <a:pt x="2621298" y="-79636"/>
                  <a:pt x="2813375" y="80495"/>
                  <a:pt x="2973871" y="0"/>
                </a:cubicBezTo>
                <a:cubicBezTo>
                  <a:pt x="3134367" y="-80495"/>
                  <a:pt x="3300018" y="23318"/>
                  <a:pt x="3545571" y="0"/>
                </a:cubicBezTo>
                <a:cubicBezTo>
                  <a:pt x="3791124" y="-23318"/>
                  <a:pt x="3796997" y="30424"/>
                  <a:pt x="3911459" y="0"/>
                </a:cubicBezTo>
                <a:cubicBezTo>
                  <a:pt x="4025921" y="-30424"/>
                  <a:pt x="4083953" y="21817"/>
                  <a:pt x="4174442" y="0"/>
                </a:cubicBezTo>
                <a:cubicBezTo>
                  <a:pt x="4264931" y="-21817"/>
                  <a:pt x="4467054" y="18829"/>
                  <a:pt x="4540330" y="0"/>
                </a:cubicBezTo>
                <a:cubicBezTo>
                  <a:pt x="4613606" y="-18829"/>
                  <a:pt x="5078744" y="3152"/>
                  <a:pt x="5214936" y="0"/>
                </a:cubicBezTo>
                <a:cubicBezTo>
                  <a:pt x="5351128" y="-3152"/>
                  <a:pt x="5571665" y="870"/>
                  <a:pt x="5786636" y="0"/>
                </a:cubicBezTo>
                <a:cubicBezTo>
                  <a:pt x="6001607" y="-870"/>
                  <a:pt x="6107706" y="25082"/>
                  <a:pt x="6255430" y="0"/>
                </a:cubicBezTo>
                <a:cubicBezTo>
                  <a:pt x="6403154" y="-25082"/>
                  <a:pt x="6460422" y="41420"/>
                  <a:pt x="6621319" y="0"/>
                </a:cubicBezTo>
                <a:cubicBezTo>
                  <a:pt x="6782216" y="-41420"/>
                  <a:pt x="6875332" y="6503"/>
                  <a:pt x="7090113" y="0"/>
                </a:cubicBezTo>
                <a:cubicBezTo>
                  <a:pt x="7304894" y="-6503"/>
                  <a:pt x="7294513" y="7732"/>
                  <a:pt x="7456001" y="0"/>
                </a:cubicBezTo>
                <a:cubicBezTo>
                  <a:pt x="7617489" y="-7732"/>
                  <a:pt x="7898152" y="20910"/>
                  <a:pt x="8130607" y="0"/>
                </a:cubicBezTo>
                <a:cubicBezTo>
                  <a:pt x="8363062" y="-20910"/>
                  <a:pt x="8478351" y="34489"/>
                  <a:pt x="8702307" y="0"/>
                </a:cubicBezTo>
                <a:cubicBezTo>
                  <a:pt x="8926263" y="-34489"/>
                  <a:pt x="8848091" y="15607"/>
                  <a:pt x="8965289" y="0"/>
                </a:cubicBezTo>
                <a:cubicBezTo>
                  <a:pt x="9082487" y="-15607"/>
                  <a:pt x="9249836" y="28201"/>
                  <a:pt x="9434084" y="0"/>
                </a:cubicBezTo>
                <a:cubicBezTo>
                  <a:pt x="9618333" y="-28201"/>
                  <a:pt x="10066245" y="9474"/>
                  <a:pt x="10451710" y="0"/>
                </a:cubicBezTo>
                <a:cubicBezTo>
                  <a:pt x="10539178" y="2139"/>
                  <a:pt x="10613583" y="89464"/>
                  <a:pt x="10612816" y="161106"/>
                </a:cubicBezTo>
                <a:cubicBezTo>
                  <a:pt x="10637012" y="273740"/>
                  <a:pt x="10611975" y="433367"/>
                  <a:pt x="10612816" y="603611"/>
                </a:cubicBezTo>
                <a:cubicBezTo>
                  <a:pt x="10613657" y="773856"/>
                  <a:pt x="10591953" y="916205"/>
                  <a:pt x="10612816" y="1007451"/>
                </a:cubicBezTo>
                <a:cubicBezTo>
                  <a:pt x="10633679" y="1098697"/>
                  <a:pt x="10591553" y="1358781"/>
                  <a:pt x="10612816" y="1449956"/>
                </a:cubicBezTo>
                <a:cubicBezTo>
                  <a:pt x="10621504" y="1517172"/>
                  <a:pt x="10523195" y="1598588"/>
                  <a:pt x="10451710" y="1611062"/>
                </a:cubicBezTo>
                <a:cubicBezTo>
                  <a:pt x="10339066" y="1654287"/>
                  <a:pt x="10207501" y="1581642"/>
                  <a:pt x="10085822" y="1611062"/>
                </a:cubicBezTo>
                <a:cubicBezTo>
                  <a:pt x="9964143" y="1640482"/>
                  <a:pt x="9472967" y="1559789"/>
                  <a:pt x="9308310" y="1611062"/>
                </a:cubicBezTo>
                <a:cubicBezTo>
                  <a:pt x="9143653" y="1662335"/>
                  <a:pt x="9064567" y="1605614"/>
                  <a:pt x="8942421" y="1611062"/>
                </a:cubicBezTo>
                <a:cubicBezTo>
                  <a:pt x="8820275" y="1616510"/>
                  <a:pt x="8362470" y="1609165"/>
                  <a:pt x="8164909" y="1611062"/>
                </a:cubicBezTo>
                <a:cubicBezTo>
                  <a:pt x="7967348" y="1612959"/>
                  <a:pt x="7829754" y="1574338"/>
                  <a:pt x="7593209" y="1611062"/>
                </a:cubicBezTo>
                <a:cubicBezTo>
                  <a:pt x="7356664" y="1647786"/>
                  <a:pt x="7138088" y="1591534"/>
                  <a:pt x="6918603" y="1611062"/>
                </a:cubicBezTo>
                <a:cubicBezTo>
                  <a:pt x="6699118" y="1630590"/>
                  <a:pt x="6393485" y="1559747"/>
                  <a:pt x="6141090" y="1611062"/>
                </a:cubicBezTo>
                <a:cubicBezTo>
                  <a:pt x="5888695" y="1662377"/>
                  <a:pt x="5758206" y="1559739"/>
                  <a:pt x="5466484" y="1611062"/>
                </a:cubicBezTo>
                <a:cubicBezTo>
                  <a:pt x="5174762" y="1662385"/>
                  <a:pt x="4958933" y="1592255"/>
                  <a:pt x="4688972" y="1611062"/>
                </a:cubicBezTo>
                <a:cubicBezTo>
                  <a:pt x="4419011" y="1629869"/>
                  <a:pt x="4222762" y="1543267"/>
                  <a:pt x="4014365" y="1611062"/>
                </a:cubicBezTo>
                <a:cubicBezTo>
                  <a:pt x="3805968" y="1678857"/>
                  <a:pt x="3575327" y="1540467"/>
                  <a:pt x="3236853" y="1611062"/>
                </a:cubicBezTo>
                <a:cubicBezTo>
                  <a:pt x="2898379" y="1681657"/>
                  <a:pt x="2875570" y="1566483"/>
                  <a:pt x="2562247" y="1611062"/>
                </a:cubicBezTo>
                <a:cubicBezTo>
                  <a:pt x="2248924" y="1655641"/>
                  <a:pt x="2248113" y="1574812"/>
                  <a:pt x="1990547" y="1611062"/>
                </a:cubicBezTo>
                <a:cubicBezTo>
                  <a:pt x="1732981" y="1647312"/>
                  <a:pt x="1782419" y="1590919"/>
                  <a:pt x="1727565" y="1611062"/>
                </a:cubicBezTo>
                <a:cubicBezTo>
                  <a:pt x="1672711" y="1631205"/>
                  <a:pt x="1347685" y="1601858"/>
                  <a:pt x="1155864" y="1611062"/>
                </a:cubicBezTo>
                <a:cubicBezTo>
                  <a:pt x="964043" y="1620266"/>
                  <a:pt x="833072" y="1607117"/>
                  <a:pt x="687070" y="1611062"/>
                </a:cubicBezTo>
                <a:cubicBezTo>
                  <a:pt x="541068" y="1615007"/>
                  <a:pt x="336483" y="1610680"/>
                  <a:pt x="161106" y="1611062"/>
                </a:cubicBezTo>
                <a:cubicBezTo>
                  <a:pt x="52607" y="1602056"/>
                  <a:pt x="-16433" y="1540520"/>
                  <a:pt x="0" y="1449956"/>
                </a:cubicBezTo>
                <a:cubicBezTo>
                  <a:pt x="-29949" y="1293837"/>
                  <a:pt x="3466" y="1194288"/>
                  <a:pt x="0" y="1046116"/>
                </a:cubicBezTo>
                <a:cubicBezTo>
                  <a:pt x="-3466" y="897944"/>
                  <a:pt x="6099" y="719506"/>
                  <a:pt x="0" y="629388"/>
                </a:cubicBezTo>
                <a:cubicBezTo>
                  <a:pt x="-6099" y="539270"/>
                  <a:pt x="21187" y="373621"/>
                  <a:pt x="0" y="161106"/>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871739497">
                  <a:custGeom>
                    <a:avLst/>
                    <a:gdLst>
                      <a:gd name="connsiteX0" fmla="*/ 0 w 10612816"/>
                      <a:gd name="connsiteY0" fmla="*/ 161106 h 1611062"/>
                      <a:gd name="connsiteX1" fmla="*/ 161106 w 10612816"/>
                      <a:gd name="connsiteY1" fmla="*/ 0 h 1611062"/>
                      <a:gd name="connsiteX2" fmla="*/ 10451710 w 10612816"/>
                      <a:gd name="connsiteY2" fmla="*/ 0 h 1611062"/>
                      <a:gd name="connsiteX3" fmla="*/ 10612816 w 10612816"/>
                      <a:gd name="connsiteY3" fmla="*/ 161106 h 1611062"/>
                      <a:gd name="connsiteX4" fmla="*/ 10612816 w 10612816"/>
                      <a:gd name="connsiteY4" fmla="*/ 1449956 h 1611062"/>
                      <a:gd name="connsiteX5" fmla="*/ 10451710 w 10612816"/>
                      <a:gd name="connsiteY5" fmla="*/ 1611062 h 1611062"/>
                      <a:gd name="connsiteX6" fmla="*/ 161106 w 10612816"/>
                      <a:gd name="connsiteY6" fmla="*/ 1611062 h 1611062"/>
                      <a:gd name="connsiteX7" fmla="*/ 0 w 10612816"/>
                      <a:gd name="connsiteY7" fmla="*/ 1449956 h 1611062"/>
                      <a:gd name="connsiteX8" fmla="*/ 0 w 10612816"/>
                      <a:gd name="connsiteY8" fmla="*/ 161106 h 161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12816" h="1611062">
                        <a:moveTo>
                          <a:pt x="0" y="161106"/>
                        </a:moveTo>
                        <a:cubicBezTo>
                          <a:pt x="0" y="72130"/>
                          <a:pt x="72130" y="0"/>
                          <a:pt x="161106" y="0"/>
                        </a:cubicBezTo>
                        <a:lnTo>
                          <a:pt x="10451710" y="0"/>
                        </a:lnTo>
                        <a:cubicBezTo>
                          <a:pt x="10540686" y="0"/>
                          <a:pt x="10612816" y="72130"/>
                          <a:pt x="10612816" y="161106"/>
                        </a:cubicBezTo>
                        <a:lnTo>
                          <a:pt x="10612816" y="1449956"/>
                        </a:lnTo>
                        <a:cubicBezTo>
                          <a:pt x="10612816" y="1538932"/>
                          <a:pt x="10540686" y="1611062"/>
                          <a:pt x="10451710" y="1611062"/>
                        </a:cubicBezTo>
                        <a:lnTo>
                          <a:pt x="161106" y="1611062"/>
                        </a:lnTo>
                        <a:cubicBezTo>
                          <a:pt x="72130" y="1611062"/>
                          <a:pt x="0" y="1538932"/>
                          <a:pt x="0" y="1449956"/>
                        </a:cubicBezTo>
                        <a:lnTo>
                          <a:pt x="0" y="161106"/>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371299"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1" kern="1200" dirty="0" err="1">
                <a:solidFill>
                  <a:schemeClr val="tx1"/>
                </a:solidFill>
              </a:rPr>
              <a:t>Sureyya</a:t>
            </a:r>
            <a:r>
              <a:rPr lang="en-GB" sz="2300" b="1" i="1" kern="1200" dirty="0">
                <a:solidFill>
                  <a:schemeClr val="tx1"/>
                </a:solidFill>
              </a:rPr>
              <a:t> </a:t>
            </a:r>
            <a:r>
              <a:rPr lang="en-GB" sz="2300" b="1" i="1" kern="1200" dirty="0" err="1">
                <a:solidFill>
                  <a:schemeClr val="tx1"/>
                </a:solidFill>
              </a:rPr>
              <a:t>Ozkaya</a:t>
            </a:r>
            <a:r>
              <a:rPr lang="en-GB" sz="2300" b="1" i="1" kern="1200" dirty="0">
                <a:solidFill>
                  <a:schemeClr val="tx1"/>
                </a:solidFill>
              </a:rPr>
              <a:t> </a:t>
            </a:r>
            <a:r>
              <a:rPr lang="en-GB" sz="2300" kern="1200" dirty="0">
                <a:solidFill>
                  <a:schemeClr val="tx1"/>
                </a:solidFill>
              </a:rPr>
              <a:t>– 14 years old, taunted about her Muslim faith, had her hair set on fire, her hands &amp; feet cut with glass during the attack before her attackers smashed her head against a tree &amp; left her bleeding in a bush in June 2010. She was found by a woman walking her dog.</a:t>
            </a:r>
          </a:p>
        </p:txBody>
      </p:sp>
      <p:sp>
        <p:nvSpPr>
          <p:cNvPr id="11" name="Rectangle: Rounded Corners 10">
            <a:extLst>
              <a:ext uri="{FF2B5EF4-FFF2-40B4-BE49-F238E27FC236}">
                <a16:creationId xmlns:a16="http://schemas.microsoft.com/office/drawing/2014/main" id="{AD0A067C-29E8-13C1-299D-295F1D99551B}"/>
              </a:ext>
            </a:extLst>
          </p:cNvPr>
          <p:cNvSpPr/>
          <p:nvPr/>
        </p:nvSpPr>
        <p:spPr>
          <a:xfrm>
            <a:off x="1130689" y="2768041"/>
            <a:ext cx="2122563" cy="1288849"/>
          </a:xfrm>
          <a:prstGeom prst="roundRect">
            <a:avLst>
              <a:gd name="adj" fmla="val 10000"/>
            </a:avLst>
          </a:prstGeom>
          <a:blipFill rotWithShape="1">
            <a:blip r:embed="rId4"/>
            <a:srcRect/>
            <a:stretch>
              <a:fillRect l="-4000" r="-4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2" name="Freeform: Shape 11">
            <a:extLst>
              <a:ext uri="{FF2B5EF4-FFF2-40B4-BE49-F238E27FC236}">
                <a16:creationId xmlns:a16="http://schemas.microsoft.com/office/drawing/2014/main" id="{EF640A9D-FC26-5BB8-3652-BC39D1C4521B}"/>
              </a:ext>
            </a:extLst>
          </p:cNvPr>
          <p:cNvSpPr/>
          <p:nvPr/>
        </p:nvSpPr>
        <p:spPr>
          <a:xfrm>
            <a:off x="969583" y="4379103"/>
            <a:ext cx="10612816" cy="1611062"/>
          </a:xfrm>
          <a:custGeom>
            <a:avLst/>
            <a:gdLst>
              <a:gd name="connsiteX0" fmla="*/ 0 w 10612816"/>
              <a:gd name="connsiteY0" fmla="*/ 161106 h 1611062"/>
              <a:gd name="connsiteX1" fmla="*/ 161106 w 10612816"/>
              <a:gd name="connsiteY1" fmla="*/ 0 h 1611062"/>
              <a:gd name="connsiteX2" fmla="*/ 732806 w 10612816"/>
              <a:gd name="connsiteY2" fmla="*/ 0 h 1611062"/>
              <a:gd name="connsiteX3" fmla="*/ 1098694 w 10612816"/>
              <a:gd name="connsiteY3" fmla="*/ 0 h 1611062"/>
              <a:gd name="connsiteX4" fmla="*/ 1773301 w 10612816"/>
              <a:gd name="connsiteY4" fmla="*/ 0 h 1611062"/>
              <a:gd name="connsiteX5" fmla="*/ 2139189 w 10612816"/>
              <a:gd name="connsiteY5" fmla="*/ 0 h 1611062"/>
              <a:gd name="connsiteX6" fmla="*/ 2813795 w 10612816"/>
              <a:gd name="connsiteY6" fmla="*/ 0 h 1611062"/>
              <a:gd name="connsiteX7" fmla="*/ 3282589 w 10612816"/>
              <a:gd name="connsiteY7" fmla="*/ 0 h 1611062"/>
              <a:gd name="connsiteX8" fmla="*/ 4060102 w 10612816"/>
              <a:gd name="connsiteY8" fmla="*/ 0 h 1611062"/>
              <a:gd name="connsiteX9" fmla="*/ 4425990 w 10612816"/>
              <a:gd name="connsiteY9" fmla="*/ 0 h 1611062"/>
              <a:gd name="connsiteX10" fmla="*/ 4894784 w 10612816"/>
              <a:gd name="connsiteY10" fmla="*/ 0 h 1611062"/>
              <a:gd name="connsiteX11" fmla="*/ 5260672 w 10612816"/>
              <a:gd name="connsiteY11" fmla="*/ 0 h 1611062"/>
              <a:gd name="connsiteX12" fmla="*/ 5729466 w 10612816"/>
              <a:gd name="connsiteY12" fmla="*/ 0 h 1611062"/>
              <a:gd name="connsiteX13" fmla="*/ 6198260 w 10612816"/>
              <a:gd name="connsiteY13" fmla="*/ 0 h 1611062"/>
              <a:gd name="connsiteX14" fmla="*/ 6769961 w 10612816"/>
              <a:gd name="connsiteY14" fmla="*/ 0 h 1611062"/>
              <a:gd name="connsiteX15" fmla="*/ 7238755 w 10612816"/>
              <a:gd name="connsiteY15" fmla="*/ 0 h 1611062"/>
              <a:gd name="connsiteX16" fmla="*/ 7913361 w 10612816"/>
              <a:gd name="connsiteY16" fmla="*/ 0 h 1611062"/>
              <a:gd name="connsiteX17" fmla="*/ 8382155 w 10612816"/>
              <a:gd name="connsiteY17" fmla="*/ 0 h 1611062"/>
              <a:gd name="connsiteX18" fmla="*/ 9159667 w 10612816"/>
              <a:gd name="connsiteY18" fmla="*/ 0 h 1611062"/>
              <a:gd name="connsiteX19" fmla="*/ 9731368 w 10612816"/>
              <a:gd name="connsiteY19" fmla="*/ 0 h 1611062"/>
              <a:gd name="connsiteX20" fmla="*/ 10451710 w 10612816"/>
              <a:gd name="connsiteY20" fmla="*/ 0 h 1611062"/>
              <a:gd name="connsiteX21" fmla="*/ 10612816 w 10612816"/>
              <a:gd name="connsiteY21" fmla="*/ 161106 h 1611062"/>
              <a:gd name="connsiteX22" fmla="*/ 10612816 w 10612816"/>
              <a:gd name="connsiteY22" fmla="*/ 603611 h 1611062"/>
              <a:gd name="connsiteX23" fmla="*/ 10612816 w 10612816"/>
              <a:gd name="connsiteY23" fmla="*/ 1007451 h 1611062"/>
              <a:gd name="connsiteX24" fmla="*/ 10612816 w 10612816"/>
              <a:gd name="connsiteY24" fmla="*/ 1449956 h 1611062"/>
              <a:gd name="connsiteX25" fmla="*/ 10451710 w 10612816"/>
              <a:gd name="connsiteY25" fmla="*/ 1611062 h 1611062"/>
              <a:gd name="connsiteX26" fmla="*/ 10085822 w 10612816"/>
              <a:gd name="connsiteY26" fmla="*/ 1611062 h 1611062"/>
              <a:gd name="connsiteX27" fmla="*/ 9308310 w 10612816"/>
              <a:gd name="connsiteY27" fmla="*/ 1611062 h 1611062"/>
              <a:gd name="connsiteX28" fmla="*/ 8942421 w 10612816"/>
              <a:gd name="connsiteY28" fmla="*/ 1611062 h 1611062"/>
              <a:gd name="connsiteX29" fmla="*/ 8267815 w 10612816"/>
              <a:gd name="connsiteY29" fmla="*/ 1611062 h 1611062"/>
              <a:gd name="connsiteX30" fmla="*/ 7799021 w 10612816"/>
              <a:gd name="connsiteY30" fmla="*/ 1611062 h 1611062"/>
              <a:gd name="connsiteX31" fmla="*/ 7124415 w 10612816"/>
              <a:gd name="connsiteY31" fmla="*/ 1611062 h 1611062"/>
              <a:gd name="connsiteX32" fmla="*/ 6449808 w 10612816"/>
              <a:gd name="connsiteY32" fmla="*/ 1611062 h 1611062"/>
              <a:gd name="connsiteX33" fmla="*/ 6186826 w 10612816"/>
              <a:gd name="connsiteY33" fmla="*/ 1611062 h 1611062"/>
              <a:gd name="connsiteX34" fmla="*/ 5409314 w 10612816"/>
              <a:gd name="connsiteY34" fmla="*/ 1611062 h 1611062"/>
              <a:gd name="connsiteX35" fmla="*/ 4837614 w 10612816"/>
              <a:gd name="connsiteY35" fmla="*/ 1611062 h 1611062"/>
              <a:gd name="connsiteX36" fmla="*/ 4471726 w 10612816"/>
              <a:gd name="connsiteY36" fmla="*/ 1611062 h 1611062"/>
              <a:gd name="connsiteX37" fmla="*/ 3797119 w 10612816"/>
              <a:gd name="connsiteY37" fmla="*/ 1611062 h 1611062"/>
              <a:gd name="connsiteX38" fmla="*/ 3019607 w 10612816"/>
              <a:gd name="connsiteY38" fmla="*/ 1611062 h 1611062"/>
              <a:gd name="connsiteX39" fmla="*/ 2242095 w 10612816"/>
              <a:gd name="connsiteY39" fmla="*/ 1611062 h 1611062"/>
              <a:gd name="connsiteX40" fmla="*/ 1773301 w 10612816"/>
              <a:gd name="connsiteY40" fmla="*/ 1611062 h 1611062"/>
              <a:gd name="connsiteX41" fmla="*/ 1510319 w 10612816"/>
              <a:gd name="connsiteY41" fmla="*/ 1611062 h 1611062"/>
              <a:gd name="connsiteX42" fmla="*/ 1247336 w 10612816"/>
              <a:gd name="connsiteY42" fmla="*/ 1611062 h 1611062"/>
              <a:gd name="connsiteX43" fmla="*/ 984354 w 10612816"/>
              <a:gd name="connsiteY43" fmla="*/ 1611062 h 1611062"/>
              <a:gd name="connsiteX44" fmla="*/ 721372 w 10612816"/>
              <a:gd name="connsiteY44" fmla="*/ 1611062 h 1611062"/>
              <a:gd name="connsiteX45" fmla="*/ 161106 w 10612816"/>
              <a:gd name="connsiteY45" fmla="*/ 1611062 h 1611062"/>
              <a:gd name="connsiteX46" fmla="*/ 0 w 10612816"/>
              <a:gd name="connsiteY46" fmla="*/ 1449956 h 1611062"/>
              <a:gd name="connsiteX47" fmla="*/ 0 w 10612816"/>
              <a:gd name="connsiteY47" fmla="*/ 1020339 h 1611062"/>
              <a:gd name="connsiteX48" fmla="*/ 0 w 10612816"/>
              <a:gd name="connsiteY48" fmla="*/ 616500 h 1611062"/>
              <a:gd name="connsiteX49" fmla="*/ 0 w 10612816"/>
              <a:gd name="connsiteY49" fmla="*/ 161106 h 161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0612816" h="1611062" fill="none" extrusionOk="0">
                <a:moveTo>
                  <a:pt x="0" y="161106"/>
                </a:moveTo>
                <a:cubicBezTo>
                  <a:pt x="-4656" y="74745"/>
                  <a:pt x="55797" y="-16131"/>
                  <a:pt x="161106" y="0"/>
                </a:cubicBezTo>
                <a:cubicBezTo>
                  <a:pt x="363255" y="-59069"/>
                  <a:pt x="516018" y="37778"/>
                  <a:pt x="732806" y="0"/>
                </a:cubicBezTo>
                <a:cubicBezTo>
                  <a:pt x="949594" y="-37778"/>
                  <a:pt x="1022771" y="11235"/>
                  <a:pt x="1098694" y="0"/>
                </a:cubicBezTo>
                <a:cubicBezTo>
                  <a:pt x="1174617" y="-11235"/>
                  <a:pt x="1572016" y="13377"/>
                  <a:pt x="1773301" y="0"/>
                </a:cubicBezTo>
                <a:cubicBezTo>
                  <a:pt x="1974586" y="-13377"/>
                  <a:pt x="2040984" y="43821"/>
                  <a:pt x="2139189" y="0"/>
                </a:cubicBezTo>
                <a:cubicBezTo>
                  <a:pt x="2237394" y="-43821"/>
                  <a:pt x="2533773" y="80619"/>
                  <a:pt x="2813795" y="0"/>
                </a:cubicBezTo>
                <a:cubicBezTo>
                  <a:pt x="3093817" y="-80619"/>
                  <a:pt x="3173699" y="13161"/>
                  <a:pt x="3282589" y="0"/>
                </a:cubicBezTo>
                <a:cubicBezTo>
                  <a:pt x="3391479" y="-13161"/>
                  <a:pt x="3719546" y="53081"/>
                  <a:pt x="4060102" y="0"/>
                </a:cubicBezTo>
                <a:cubicBezTo>
                  <a:pt x="4400658" y="-53081"/>
                  <a:pt x="4257425" y="41256"/>
                  <a:pt x="4425990" y="0"/>
                </a:cubicBezTo>
                <a:cubicBezTo>
                  <a:pt x="4594555" y="-41256"/>
                  <a:pt x="4769309" y="44251"/>
                  <a:pt x="4894784" y="0"/>
                </a:cubicBezTo>
                <a:cubicBezTo>
                  <a:pt x="5020259" y="-44251"/>
                  <a:pt x="5106980" y="6132"/>
                  <a:pt x="5260672" y="0"/>
                </a:cubicBezTo>
                <a:cubicBezTo>
                  <a:pt x="5414364" y="-6132"/>
                  <a:pt x="5620806" y="18703"/>
                  <a:pt x="5729466" y="0"/>
                </a:cubicBezTo>
                <a:cubicBezTo>
                  <a:pt x="5838126" y="-18703"/>
                  <a:pt x="5983859" y="28619"/>
                  <a:pt x="6198260" y="0"/>
                </a:cubicBezTo>
                <a:cubicBezTo>
                  <a:pt x="6412661" y="-28619"/>
                  <a:pt x="6647649" y="11425"/>
                  <a:pt x="6769961" y="0"/>
                </a:cubicBezTo>
                <a:cubicBezTo>
                  <a:pt x="6892273" y="-11425"/>
                  <a:pt x="7045967" y="52153"/>
                  <a:pt x="7238755" y="0"/>
                </a:cubicBezTo>
                <a:cubicBezTo>
                  <a:pt x="7431543" y="-52153"/>
                  <a:pt x="7607789" y="41246"/>
                  <a:pt x="7913361" y="0"/>
                </a:cubicBezTo>
                <a:cubicBezTo>
                  <a:pt x="8218933" y="-41246"/>
                  <a:pt x="8163557" y="36393"/>
                  <a:pt x="8382155" y="0"/>
                </a:cubicBezTo>
                <a:cubicBezTo>
                  <a:pt x="8600753" y="-36393"/>
                  <a:pt x="8995286" y="52173"/>
                  <a:pt x="9159667" y="0"/>
                </a:cubicBezTo>
                <a:cubicBezTo>
                  <a:pt x="9324048" y="-52173"/>
                  <a:pt x="9465610" y="15352"/>
                  <a:pt x="9731368" y="0"/>
                </a:cubicBezTo>
                <a:cubicBezTo>
                  <a:pt x="9997126" y="-15352"/>
                  <a:pt x="10299005" y="72492"/>
                  <a:pt x="10451710" y="0"/>
                </a:cubicBezTo>
                <a:cubicBezTo>
                  <a:pt x="10541913" y="2104"/>
                  <a:pt x="10595907" y="78213"/>
                  <a:pt x="10612816" y="161106"/>
                </a:cubicBezTo>
                <a:cubicBezTo>
                  <a:pt x="10652670" y="351183"/>
                  <a:pt x="10566995" y="476633"/>
                  <a:pt x="10612816" y="603611"/>
                </a:cubicBezTo>
                <a:cubicBezTo>
                  <a:pt x="10658637" y="730590"/>
                  <a:pt x="10611241" y="920983"/>
                  <a:pt x="10612816" y="1007451"/>
                </a:cubicBezTo>
                <a:cubicBezTo>
                  <a:pt x="10614391" y="1093919"/>
                  <a:pt x="10580212" y="1325633"/>
                  <a:pt x="10612816" y="1449956"/>
                </a:cubicBezTo>
                <a:cubicBezTo>
                  <a:pt x="10607220" y="1556440"/>
                  <a:pt x="10537658" y="1585966"/>
                  <a:pt x="10451710" y="1611062"/>
                </a:cubicBezTo>
                <a:cubicBezTo>
                  <a:pt x="10306128" y="1615611"/>
                  <a:pt x="10207736" y="1605735"/>
                  <a:pt x="10085822" y="1611062"/>
                </a:cubicBezTo>
                <a:cubicBezTo>
                  <a:pt x="9963908" y="1616389"/>
                  <a:pt x="9497980" y="1586163"/>
                  <a:pt x="9308310" y="1611062"/>
                </a:cubicBezTo>
                <a:cubicBezTo>
                  <a:pt x="9118640" y="1635961"/>
                  <a:pt x="9043046" y="1574233"/>
                  <a:pt x="8942421" y="1611062"/>
                </a:cubicBezTo>
                <a:cubicBezTo>
                  <a:pt x="8841796" y="1647891"/>
                  <a:pt x="8464535" y="1557825"/>
                  <a:pt x="8267815" y="1611062"/>
                </a:cubicBezTo>
                <a:cubicBezTo>
                  <a:pt x="8071095" y="1664299"/>
                  <a:pt x="7960754" y="1570918"/>
                  <a:pt x="7799021" y="1611062"/>
                </a:cubicBezTo>
                <a:cubicBezTo>
                  <a:pt x="7637288" y="1651206"/>
                  <a:pt x="7290388" y="1570227"/>
                  <a:pt x="7124415" y="1611062"/>
                </a:cubicBezTo>
                <a:cubicBezTo>
                  <a:pt x="6958442" y="1651897"/>
                  <a:pt x="6639882" y="1573284"/>
                  <a:pt x="6449808" y="1611062"/>
                </a:cubicBezTo>
                <a:cubicBezTo>
                  <a:pt x="6259734" y="1648840"/>
                  <a:pt x="6307355" y="1597854"/>
                  <a:pt x="6186826" y="1611062"/>
                </a:cubicBezTo>
                <a:cubicBezTo>
                  <a:pt x="6066297" y="1624270"/>
                  <a:pt x="5576650" y="1556299"/>
                  <a:pt x="5409314" y="1611062"/>
                </a:cubicBezTo>
                <a:cubicBezTo>
                  <a:pt x="5241978" y="1665825"/>
                  <a:pt x="5121668" y="1560088"/>
                  <a:pt x="4837614" y="1611062"/>
                </a:cubicBezTo>
                <a:cubicBezTo>
                  <a:pt x="4553560" y="1662036"/>
                  <a:pt x="4638891" y="1569367"/>
                  <a:pt x="4471726" y="1611062"/>
                </a:cubicBezTo>
                <a:cubicBezTo>
                  <a:pt x="4304561" y="1652757"/>
                  <a:pt x="4106947" y="1577857"/>
                  <a:pt x="3797119" y="1611062"/>
                </a:cubicBezTo>
                <a:cubicBezTo>
                  <a:pt x="3487291" y="1644267"/>
                  <a:pt x="3356865" y="1607752"/>
                  <a:pt x="3019607" y="1611062"/>
                </a:cubicBezTo>
                <a:cubicBezTo>
                  <a:pt x="2682349" y="1614372"/>
                  <a:pt x="2552998" y="1558203"/>
                  <a:pt x="2242095" y="1611062"/>
                </a:cubicBezTo>
                <a:cubicBezTo>
                  <a:pt x="1931192" y="1663921"/>
                  <a:pt x="1943761" y="1602044"/>
                  <a:pt x="1773301" y="1611062"/>
                </a:cubicBezTo>
                <a:cubicBezTo>
                  <a:pt x="1602841" y="1620080"/>
                  <a:pt x="1576209" y="1593540"/>
                  <a:pt x="1510319" y="1611062"/>
                </a:cubicBezTo>
                <a:cubicBezTo>
                  <a:pt x="1444429" y="1628584"/>
                  <a:pt x="1322288" y="1584095"/>
                  <a:pt x="1247336" y="1611062"/>
                </a:cubicBezTo>
                <a:cubicBezTo>
                  <a:pt x="1172384" y="1638029"/>
                  <a:pt x="1090712" y="1594731"/>
                  <a:pt x="984354" y="1611062"/>
                </a:cubicBezTo>
                <a:cubicBezTo>
                  <a:pt x="877996" y="1627393"/>
                  <a:pt x="806041" y="1599323"/>
                  <a:pt x="721372" y="1611062"/>
                </a:cubicBezTo>
                <a:cubicBezTo>
                  <a:pt x="636703" y="1622801"/>
                  <a:pt x="339662" y="1550930"/>
                  <a:pt x="161106" y="1611062"/>
                </a:cubicBezTo>
                <a:cubicBezTo>
                  <a:pt x="78956" y="1623761"/>
                  <a:pt x="2444" y="1530117"/>
                  <a:pt x="0" y="1449956"/>
                </a:cubicBezTo>
                <a:cubicBezTo>
                  <a:pt x="-27950" y="1276129"/>
                  <a:pt x="46891" y="1210964"/>
                  <a:pt x="0" y="1020339"/>
                </a:cubicBezTo>
                <a:cubicBezTo>
                  <a:pt x="-46891" y="829714"/>
                  <a:pt x="15276" y="813352"/>
                  <a:pt x="0" y="616500"/>
                </a:cubicBezTo>
                <a:cubicBezTo>
                  <a:pt x="-15276" y="419648"/>
                  <a:pt x="2665" y="345672"/>
                  <a:pt x="0" y="161106"/>
                </a:cubicBezTo>
                <a:close/>
              </a:path>
              <a:path w="10612816" h="1611062" stroke="0" extrusionOk="0">
                <a:moveTo>
                  <a:pt x="0" y="161106"/>
                </a:moveTo>
                <a:cubicBezTo>
                  <a:pt x="3628" y="75116"/>
                  <a:pt x="91475" y="1665"/>
                  <a:pt x="161106" y="0"/>
                </a:cubicBezTo>
                <a:cubicBezTo>
                  <a:pt x="480957" y="-67799"/>
                  <a:pt x="667524" y="66999"/>
                  <a:pt x="835712" y="0"/>
                </a:cubicBezTo>
                <a:cubicBezTo>
                  <a:pt x="1003900" y="-66999"/>
                  <a:pt x="1085063" y="18745"/>
                  <a:pt x="1304506" y="0"/>
                </a:cubicBezTo>
                <a:cubicBezTo>
                  <a:pt x="1523949" y="-18745"/>
                  <a:pt x="1509289" y="17300"/>
                  <a:pt x="1670395" y="0"/>
                </a:cubicBezTo>
                <a:cubicBezTo>
                  <a:pt x="1831501" y="-17300"/>
                  <a:pt x="2062599" y="6466"/>
                  <a:pt x="2242095" y="0"/>
                </a:cubicBezTo>
                <a:cubicBezTo>
                  <a:pt x="2421591" y="-6466"/>
                  <a:pt x="2450125" y="34880"/>
                  <a:pt x="2607983" y="0"/>
                </a:cubicBezTo>
                <a:cubicBezTo>
                  <a:pt x="2765841" y="-34880"/>
                  <a:pt x="3103239" y="55027"/>
                  <a:pt x="3282589" y="0"/>
                </a:cubicBezTo>
                <a:cubicBezTo>
                  <a:pt x="3461939" y="-55027"/>
                  <a:pt x="3579467" y="63034"/>
                  <a:pt x="3854289" y="0"/>
                </a:cubicBezTo>
                <a:cubicBezTo>
                  <a:pt x="4129111" y="-63034"/>
                  <a:pt x="4289366" y="35488"/>
                  <a:pt x="4631802" y="0"/>
                </a:cubicBezTo>
                <a:cubicBezTo>
                  <a:pt x="4974238" y="-35488"/>
                  <a:pt x="4992355" y="862"/>
                  <a:pt x="5203502" y="0"/>
                </a:cubicBezTo>
                <a:cubicBezTo>
                  <a:pt x="5414649" y="-862"/>
                  <a:pt x="5344793" y="4280"/>
                  <a:pt x="5466484" y="0"/>
                </a:cubicBezTo>
                <a:cubicBezTo>
                  <a:pt x="5588175" y="-4280"/>
                  <a:pt x="5615378" y="18970"/>
                  <a:pt x="5729466" y="0"/>
                </a:cubicBezTo>
                <a:cubicBezTo>
                  <a:pt x="5843554" y="-18970"/>
                  <a:pt x="6102463" y="44022"/>
                  <a:pt x="6404072" y="0"/>
                </a:cubicBezTo>
                <a:cubicBezTo>
                  <a:pt x="6705681" y="-44022"/>
                  <a:pt x="6727414" y="6494"/>
                  <a:pt x="6872867" y="0"/>
                </a:cubicBezTo>
                <a:cubicBezTo>
                  <a:pt x="7018320" y="-6494"/>
                  <a:pt x="7215709" y="6461"/>
                  <a:pt x="7444567" y="0"/>
                </a:cubicBezTo>
                <a:cubicBezTo>
                  <a:pt x="7673425" y="-6461"/>
                  <a:pt x="7581349" y="25651"/>
                  <a:pt x="7707549" y="0"/>
                </a:cubicBezTo>
                <a:cubicBezTo>
                  <a:pt x="7833749" y="-25651"/>
                  <a:pt x="8000205" y="6714"/>
                  <a:pt x="8073437" y="0"/>
                </a:cubicBezTo>
                <a:cubicBezTo>
                  <a:pt x="8146669" y="-6714"/>
                  <a:pt x="8513115" y="9333"/>
                  <a:pt x="8748043" y="0"/>
                </a:cubicBezTo>
                <a:cubicBezTo>
                  <a:pt x="8982971" y="-9333"/>
                  <a:pt x="9078170" y="38498"/>
                  <a:pt x="9216838" y="0"/>
                </a:cubicBezTo>
                <a:cubicBezTo>
                  <a:pt x="9355506" y="-38498"/>
                  <a:pt x="9404776" y="39238"/>
                  <a:pt x="9582726" y="0"/>
                </a:cubicBezTo>
                <a:cubicBezTo>
                  <a:pt x="9760676" y="-39238"/>
                  <a:pt x="10203167" y="64819"/>
                  <a:pt x="10451710" y="0"/>
                </a:cubicBezTo>
                <a:cubicBezTo>
                  <a:pt x="10536273" y="-4946"/>
                  <a:pt x="10592174" y="85932"/>
                  <a:pt x="10612816" y="161106"/>
                </a:cubicBezTo>
                <a:cubicBezTo>
                  <a:pt x="10619130" y="338214"/>
                  <a:pt x="10578385" y="427001"/>
                  <a:pt x="10612816" y="616500"/>
                </a:cubicBezTo>
                <a:cubicBezTo>
                  <a:pt x="10647247" y="805999"/>
                  <a:pt x="10578146" y="823110"/>
                  <a:pt x="10612816" y="1020339"/>
                </a:cubicBezTo>
                <a:cubicBezTo>
                  <a:pt x="10647486" y="1217568"/>
                  <a:pt x="10604124" y="1362977"/>
                  <a:pt x="10612816" y="1449956"/>
                </a:cubicBezTo>
                <a:cubicBezTo>
                  <a:pt x="10607544" y="1527720"/>
                  <a:pt x="10550694" y="1614475"/>
                  <a:pt x="10451710" y="1611062"/>
                </a:cubicBezTo>
                <a:cubicBezTo>
                  <a:pt x="10282584" y="1690059"/>
                  <a:pt x="10049058" y="1559004"/>
                  <a:pt x="9674198" y="1611062"/>
                </a:cubicBezTo>
                <a:cubicBezTo>
                  <a:pt x="9299338" y="1663120"/>
                  <a:pt x="9414667" y="1581069"/>
                  <a:pt x="9205404" y="1611062"/>
                </a:cubicBezTo>
                <a:cubicBezTo>
                  <a:pt x="8996141" y="1641055"/>
                  <a:pt x="8787740" y="1549723"/>
                  <a:pt x="8530797" y="1611062"/>
                </a:cubicBezTo>
                <a:cubicBezTo>
                  <a:pt x="8273854" y="1672401"/>
                  <a:pt x="8273803" y="1576808"/>
                  <a:pt x="8062003" y="1611062"/>
                </a:cubicBezTo>
                <a:cubicBezTo>
                  <a:pt x="7850203" y="1645316"/>
                  <a:pt x="7648708" y="1591933"/>
                  <a:pt x="7387397" y="1611062"/>
                </a:cubicBezTo>
                <a:cubicBezTo>
                  <a:pt x="7126086" y="1630191"/>
                  <a:pt x="7060417" y="1571013"/>
                  <a:pt x="6815697" y="1611062"/>
                </a:cubicBezTo>
                <a:cubicBezTo>
                  <a:pt x="6570977" y="1651111"/>
                  <a:pt x="6646009" y="1579645"/>
                  <a:pt x="6552714" y="1611062"/>
                </a:cubicBezTo>
                <a:cubicBezTo>
                  <a:pt x="6459419" y="1642479"/>
                  <a:pt x="6272874" y="1607964"/>
                  <a:pt x="6083920" y="1611062"/>
                </a:cubicBezTo>
                <a:cubicBezTo>
                  <a:pt x="5894966" y="1614160"/>
                  <a:pt x="5580634" y="1592300"/>
                  <a:pt x="5409314" y="1611062"/>
                </a:cubicBezTo>
                <a:cubicBezTo>
                  <a:pt x="5237994" y="1629824"/>
                  <a:pt x="5081648" y="1557803"/>
                  <a:pt x="4940520" y="1611062"/>
                </a:cubicBezTo>
                <a:cubicBezTo>
                  <a:pt x="4799392" y="1664321"/>
                  <a:pt x="4654042" y="1569482"/>
                  <a:pt x="4471726" y="1611062"/>
                </a:cubicBezTo>
                <a:cubicBezTo>
                  <a:pt x="4289410" y="1652642"/>
                  <a:pt x="4025253" y="1589819"/>
                  <a:pt x="3900025" y="1611062"/>
                </a:cubicBezTo>
                <a:cubicBezTo>
                  <a:pt x="3774797" y="1632305"/>
                  <a:pt x="3591767" y="1555983"/>
                  <a:pt x="3328325" y="1611062"/>
                </a:cubicBezTo>
                <a:cubicBezTo>
                  <a:pt x="3064883" y="1666141"/>
                  <a:pt x="2998046" y="1606059"/>
                  <a:pt x="2756625" y="1611062"/>
                </a:cubicBezTo>
                <a:cubicBezTo>
                  <a:pt x="2515204" y="1616065"/>
                  <a:pt x="2314870" y="1564961"/>
                  <a:pt x="2184925" y="1611062"/>
                </a:cubicBezTo>
                <a:cubicBezTo>
                  <a:pt x="2054980" y="1657163"/>
                  <a:pt x="1869136" y="1589774"/>
                  <a:pt x="1716131" y="1611062"/>
                </a:cubicBezTo>
                <a:cubicBezTo>
                  <a:pt x="1563126" y="1632350"/>
                  <a:pt x="1556307" y="1606726"/>
                  <a:pt x="1453149" y="1611062"/>
                </a:cubicBezTo>
                <a:cubicBezTo>
                  <a:pt x="1349991" y="1615398"/>
                  <a:pt x="1014354" y="1559419"/>
                  <a:pt x="778542" y="1611062"/>
                </a:cubicBezTo>
                <a:cubicBezTo>
                  <a:pt x="542730" y="1662705"/>
                  <a:pt x="432829" y="1568711"/>
                  <a:pt x="161106" y="1611062"/>
                </a:cubicBezTo>
                <a:cubicBezTo>
                  <a:pt x="88344" y="1609020"/>
                  <a:pt x="-14739" y="1545418"/>
                  <a:pt x="0" y="1449956"/>
                </a:cubicBezTo>
                <a:cubicBezTo>
                  <a:pt x="-14482" y="1322567"/>
                  <a:pt x="19663" y="1175304"/>
                  <a:pt x="0" y="1020339"/>
                </a:cubicBezTo>
                <a:cubicBezTo>
                  <a:pt x="-19663" y="865374"/>
                  <a:pt x="30410" y="761383"/>
                  <a:pt x="0" y="564946"/>
                </a:cubicBezTo>
                <a:cubicBezTo>
                  <a:pt x="-30410" y="368509"/>
                  <a:pt x="149" y="334433"/>
                  <a:pt x="0" y="161106"/>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2687254930">
                  <a:custGeom>
                    <a:avLst/>
                    <a:gdLst>
                      <a:gd name="connsiteX0" fmla="*/ 0 w 10612816"/>
                      <a:gd name="connsiteY0" fmla="*/ 161106 h 1611062"/>
                      <a:gd name="connsiteX1" fmla="*/ 161106 w 10612816"/>
                      <a:gd name="connsiteY1" fmla="*/ 0 h 1611062"/>
                      <a:gd name="connsiteX2" fmla="*/ 10451710 w 10612816"/>
                      <a:gd name="connsiteY2" fmla="*/ 0 h 1611062"/>
                      <a:gd name="connsiteX3" fmla="*/ 10612816 w 10612816"/>
                      <a:gd name="connsiteY3" fmla="*/ 161106 h 1611062"/>
                      <a:gd name="connsiteX4" fmla="*/ 10612816 w 10612816"/>
                      <a:gd name="connsiteY4" fmla="*/ 1449956 h 1611062"/>
                      <a:gd name="connsiteX5" fmla="*/ 10451710 w 10612816"/>
                      <a:gd name="connsiteY5" fmla="*/ 1611062 h 1611062"/>
                      <a:gd name="connsiteX6" fmla="*/ 161106 w 10612816"/>
                      <a:gd name="connsiteY6" fmla="*/ 1611062 h 1611062"/>
                      <a:gd name="connsiteX7" fmla="*/ 0 w 10612816"/>
                      <a:gd name="connsiteY7" fmla="*/ 1449956 h 1611062"/>
                      <a:gd name="connsiteX8" fmla="*/ 0 w 10612816"/>
                      <a:gd name="connsiteY8" fmla="*/ 161106 h 161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12816" h="1611062">
                        <a:moveTo>
                          <a:pt x="0" y="161106"/>
                        </a:moveTo>
                        <a:cubicBezTo>
                          <a:pt x="0" y="72130"/>
                          <a:pt x="72130" y="0"/>
                          <a:pt x="161106" y="0"/>
                        </a:cubicBezTo>
                        <a:lnTo>
                          <a:pt x="10451710" y="0"/>
                        </a:lnTo>
                        <a:cubicBezTo>
                          <a:pt x="10540686" y="0"/>
                          <a:pt x="10612816" y="72130"/>
                          <a:pt x="10612816" y="161106"/>
                        </a:cubicBezTo>
                        <a:lnTo>
                          <a:pt x="10612816" y="1449956"/>
                        </a:lnTo>
                        <a:cubicBezTo>
                          <a:pt x="10612816" y="1538932"/>
                          <a:pt x="10540686" y="1611062"/>
                          <a:pt x="10451710" y="1611062"/>
                        </a:cubicBezTo>
                        <a:lnTo>
                          <a:pt x="161106" y="1611062"/>
                        </a:lnTo>
                        <a:cubicBezTo>
                          <a:pt x="72130" y="1611062"/>
                          <a:pt x="0" y="1538932"/>
                          <a:pt x="0" y="1449956"/>
                        </a:cubicBezTo>
                        <a:lnTo>
                          <a:pt x="0" y="161106"/>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375109"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Kevin Davies </a:t>
            </a:r>
            <a:r>
              <a:rPr lang="en-GB" sz="2400" kern="1200" dirty="0">
                <a:solidFill>
                  <a:schemeClr val="tx1"/>
                </a:solidFill>
              </a:rPr>
              <a:t>– held captive in a shed in Gloucestershire for 6 weeks before paramedics found him dead. Beaten, burned &amp; fed potato peelings. Kevin had epilepsy &amp; learning difficulties</a:t>
            </a:r>
          </a:p>
        </p:txBody>
      </p:sp>
      <p:sp>
        <p:nvSpPr>
          <p:cNvPr id="18" name="Rectangle: Rounded Corners 17">
            <a:extLst>
              <a:ext uri="{FF2B5EF4-FFF2-40B4-BE49-F238E27FC236}">
                <a16:creationId xmlns:a16="http://schemas.microsoft.com/office/drawing/2014/main" id="{EF08FA79-65CC-E250-BAA7-E830070AD412}"/>
              </a:ext>
            </a:extLst>
          </p:cNvPr>
          <p:cNvSpPr/>
          <p:nvPr/>
        </p:nvSpPr>
        <p:spPr>
          <a:xfrm>
            <a:off x="1130689" y="4540210"/>
            <a:ext cx="2122563" cy="1288849"/>
          </a:xfrm>
          <a:prstGeom prst="roundRect">
            <a:avLst>
              <a:gd name="adj" fmla="val 10000"/>
            </a:avLst>
          </a:prstGeom>
          <a:blipFill rotWithShape="1">
            <a:blip r:embed="rId5"/>
            <a:srcRect/>
            <a:stretch>
              <a:fillRect t="-11000" b="-11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nvGrpSpPr>
          <p:cNvPr id="2" name="Group 1">
            <a:extLst>
              <a:ext uri="{FF2B5EF4-FFF2-40B4-BE49-F238E27FC236}">
                <a16:creationId xmlns:a16="http://schemas.microsoft.com/office/drawing/2014/main" id="{CB4FE47D-4535-B540-C7FC-53143E0C1728}"/>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9B9F0FDC-BED5-7AF8-AB88-CD17DB92C7E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F4DDA5F5-9CFE-732A-1C62-544AB4CD3C66}"/>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D707B87D-B072-5221-5B19-CC11E6E0E95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970FF878-C330-8C8C-7E27-F5579700C06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E85C8D89-10CF-6608-52E5-CB040A052D21}"/>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475D0AF7-036D-F713-8589-6DE7AC279E5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49945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FA79E48-0068-445A-9CFB-7886D4633D65}"/>
              </a:ext>
            </a:extLst>
          </p:cNvPr>
          <p:cNvSpPr>
            <a:spLocks noGrp="1"/>
          </p:cNvSpPr>
          <p:nvPr>
            <p:ph type="title"/>
          </p:nvPr>
        </p:nvSpPr>
        <p:spPr>
          <a:xfrm>
            <a:off x="3629700" y="188341"/>
            <a:ext cx="5400000" cy="549275"/>
          </a:xfrm>
          <a:solidFill>
            <a:srgbClr val="002060"/>
          </a:solidFill>
        </p:spPr>
        <p:txBody>
          <a:bodyPr>
            <a:normAutofit fontScale="90000"/>
          </a:bodyPr>
          <a:lstStyle/>
          <a:p>
            <a:pPr algn="ctr"/>
            <a:r>
              <a:rPr lang="en-GB" sz="3600" b="1" dirty="0">
                <a:solidFill>
                  <a:schemeClr val="bg1"/>
                </a:solidFill>
                <a:latin typeface="+mn-lt"/>
              </a:rPr>
              <a:t>Hate Crime</a:t>
            </a:r>
          </a:p>
        </p:txBody>
      </p:sp>
      <p:graphicFrame>
        <p:nvGraphicFramePr>
          <p:cNvPr id="9" name="Diagram 8">
            <a:extLst>
              <a:ext uri="{FF2B5EF4-FFF2-40B4-BE49-F238E27FC236}">
                <a16:creationId xmlns:a16="http://schemas.microsoft.com/office/drawing/2014/main" id="{4018D35B-9FAB-4320-8823-D1CF00FE0740}"/>
              </a:ext>
            </a:extLst>
          </p:cNvPr>
          <p:cNvGraphicFramePr/>
          <p:nvPr>
            <p:extLst>
              <p:ext uri="{D42A27DB-BD31-4B8C-83A1-F6EECF244321}">
                <p14:modId xmlns:p14="http://schemas.microsoft.com/office/powerpoint/2010/main" val="2801684383"/>
              </p:ext>
            </p:extLst>
          </p:nvPr>
        </p:nvGraphicFramePr>
        <p:xfrm>
          <a:off x="1659466" y="893233"/>
          <a:ext cx="8916051" cy="5071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 name="Group 1">
            <a:extLst>
              <a:ext uri="{FF2B5EF4-FFF2-40B4-BE49-F238E27FC236}">
                <a16:creationId xmlns:a16="http://schemas.microsoft.com/office/drawing/2014/main" id="{E3FA8670-58D2-A615-5EC0-0A908464E47C}"/>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3979C8C5-BEEF-718F-979B-A3DC2B1275E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B5204120-7E36-ECDD-2FA8-4446EE9CC060}"/>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9815BA30-7D46-1723-9F64-59567330A23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53B1C26C-BC70-F074-2BCA-EE801040F33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6F21FA58-97E7-51FD-3A9A-F096CCCC783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9F6C5D24-9C34-DF5E-F7AA-548D1B91F0F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6582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6F96DCF9-88F2-4665-A324-0A8C177924C5}"/>
                                            </p:graphicEl>
                                          </p:spTgt>
                                        </p:tgtEl>
                                        <p:attrNameLst>
                                          <p:attrName>style.visibility</p:attrName>
                                        </p:attrNameLst>
                                      </p:cBhvr>
                                      <p:to>
                                        <p:strVal val="visible"/>
                                      </p:to>
                                    </p:set>
                                    <p:animEffect transition="in" filter="fade">
                                      <p:cBhvr>
                                        <p:cTn id="7" dur="500"/>
                                        <p:tgtEl>
                                          <p:spTgt spid="9">
                                            <p:graphicEl>
                                              <a:dgm id="{6F96DCF9-88F2-4665-A324-0A8C177924C5}"/>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graphicEl>
                                              <a:dgm id="{511B39C8-4D08-4C04-9B5B-A7B41D0227E5}"/>
                                            </p:graphicEl>
                                          </p:spTgt>
                                        </p:tgtEl>
                                        <p:attrNameLst>
                                          <p:attrName>style.visibility</p:attrName>
                                        </p:attrNameLst>
                                      </p:cBhvr>
                                      <p:to>
                                        <p:strVal val="visible"/>
                                      </p:to>
                                    </p:set>
                                    <p:animEffect transition="in" filter="fade">
                                      <p:cBhvr>
                                        <p:cTn id="10" dur="500"/>
                                        <p:tgtEl>
                                          <p:spTgt spid="9">
                                            <p:graphicEl>
                                              <a:dgm id="{511B39C8-4D08-4C04-9B5B-A7B41D0227E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graphicEl>
                                              <a:dgm id="{299798A3-0D79-4A6D-AB51-E2B617337297}"/>
                                            </p:graphicEl>
                                          </p:spTgt>
                                        </p:tgtEl>
                                        <p:attrNameLst>
                                          <p:attrName>style.visibility</p:attrName>
                                        </p:attrNameLst>
                                      </p:cBhvr>
                                      <p:to>
                                        <p:strVal val="visible"/>
                                      </p:to>
                                    </p:set>
                                    <p:animEffect transition="in" filter="fade">
                                      <p:cBhvr>
                                        <p:cTn id="15" dur="500"/>
                                        <p:tgtEl>
                                          <p:spTgt spid="9">
                                            <p:graphicEl>
                                              <a:dgm id="{299798A3-0D79-4A6D-AB51-E2B61733729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graphicEl>
                                              <a:dgm id="{BD9AA3F7-9731-4A2C-9474-26E71BABB130}"/>
                                            </p:graphicEl>
                                          </p:spTgt>
                                        </p:tgtEl>
                                        <p:attrNameLst>
                                          <p:attrName>style.visibility</p:attrName>
                                        </p:attrNameLst>
                                      </p:cBhvr>
                                      <p:to>
                                        <p:strVal val="visible"/>
                                      </p:to>
                                    </p:set>
                                    <p:animEffect transition="in" filter="fade">
                                      <p:cBhvr>
                                        <p:cTn id="18" dur="500"/>
                                        <p:tgtEl>
                                          <p:spTgt spid="9">
                                            <p:graphicEl>
                                              <a:dgm id="{BD9AA3F7-9731-4A2C-9474-26E71BABB13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graphicEl>
                                              <a:dgm id="{43C3CB28-4D48-48DF-8502-D28EF571806E}"/>
                                            </p:graphicEl>
                                          </p:spTgt>
                                        </p:tgtEl>
                                        <p:attrNameLst>
                                          <p:attrName>style.visibility</p:attrName>
                                        </p:attrNameLst>
                                      </p:cBhvr>
                                      <p:to>
                                        <p:strVal val="visible"/>
                                      </p:to>
                                    </p:set>
                                    <p:animEffect transition="in" filter="fade">
                                      <p:cBhvr>
                                        <p:cTn id="23" dur="500"/>
                                        <p:tgtEl>
                                          <p:spTgt spid="9">
                                            <p:graphicEl>
                                              <a:dgm id="{43C3CB28-4D48-48DF-8502-D28EF571806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graphicEl>
                                              <a:dgm id="{806A4AED-558E-4750-BFDB-C3F3AC34630C}"/>
                                            </p:graphicEl>
                                          </p:spTgt>
                                        </p:tgtEl>
                                        <p:attrNameLst>
                                          <p:attrName>style.visibility</p:attrName>
                                        </p:attrNameLst>
                                      </p:cBhvr>
                                      <p:to>
                                        <p:strVal val="visible"/>
                                      </p:to>
                                    </p:set>
                                    <p:animEffect transition="in" filter="fade">
                                      <p:cBhvr>
                                        <p:cTn id="26" dur="500"/>
                                        <p:tgtEl>
                                          <p:spTgt spid="9">
                                            <p:graphicEl>
                                              <a:dgm id="{806A4AED-558E-4750-BFDB-C3F3AC34630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09266" y="281785"/>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Definitions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1467" y="3969702"/>
            <a:ext cx="1911235" cy="1869137"/>
          </a:xfrm>
          <a:prstGeom prst="rect">
            <a:avLst/>
          </a:prstGeom>
        </p:spPr>
      </p:pic>
      <p:sp>
        <p:nvSpPr>
          <p:cNvPr id="3" name="Callout: Down Arrow 2">
            <a:extLst>
              <a:ext uri="{FF2B5EF4-FFF2-40B4-BE49-F238E27FC236}">
                <a16:creationId xmlns:a16="http://schemas.microsoft.com/office/drawing/2014/main" id="{13C129B2-2CCF-47E9-91C5-E53415C9516A}"/>
              </a:ext>
            </a:extLst>
          </p:cNvPr>
          <p:cNvSpPr/>
          <p:nvPr/>
        </p:nvSpPr>
        <p:spPr>
          <a:xfrm>
            <a:off x="1270000" y="1083733"/>
            <a:ext cx="10278533" cy="1185334"/>
          </a:xfrm>
          <a:custGeom>
            <a:avLst/>
            <a:gdLst>
              <a:gd name="connsiteX0" fmla="*/ 0 w 10278533"/>
              <a:gd name="connsiteY0" fmla="*/ 0 h 1185334"/>
              <a:gd name="connsiteX1" fmla="*/ 10278533 w 10278533"/>
              <a:gd name="connsiteY1" fmla="*/ 0 h 1185334"/>
              <a:gd name="connsiteX2" fmla="*/ 10278533 w 10278533"/>
              <a:gd name="connsiteY2" fmla="*/ 770194 h 1185334"/>
              <a:gd name="connsiteX3" fmla="*/ 5287433 w 10278533"/>
              <a:gd name="connsiteY3" fmla="*/ 770194 h 1185334"/>
              <a:gd name="connsiteX4" fmla="*/ 5287433 w 10278533"/>
              <a:gd name="connsiteY4" fmla="*/ 889001 h 1185334"/>
              <a:gd name="connsiteX5" fmla="*/ 5435600 w 10278533"/>
              <a:gd name="connsiteY5" fmla="*/ 889001 h 1185334"/>
              <a:gd name="connsiteX6" fmla="*/ 5139267 w 10278533"/>
              <a:gd name="connsiteY6" fmla="*/ 1185334 h 1185334"/>
              <a:gd name="connsiteX7" fmla="*/ 4842933 w 10278533"/>
              <a:gd name="connsiteY7" fmla="*/ 889001 h 1185334"/>
              <a:gd name="connsiteX8" fmla="*/ 4991100 w 10278533"/>
              <a:gd name="connsiteY8" fmla="*/ 889001 h 1185334"/>
              <a:gd name="connsiteX9" fmla="*/ 4991100 w 10278533"/>
              <a:gd name="connsiteY9" fmla="*/ 770194 h 1185334"/>
              <a:gd name="connsiteX10" fmla="*/ 0 w 10278533"/>
              <a:gd name="connsiteY10" fmla="*/ 770194 h 1185334"/>
              <a:gd name="connsiteX11" fmla="*/ 0 w 10278533"/>
              <a:gd name="connsiteY11" fmla="*/ 0 h 1185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278533" h="1185334" fill="none" extrusionOk="0">
                <a:moveTo>
                  <a:pt x="0" y="0"/>
                </a:moveTo>
                <a:cubicBezTo>
                  <a:pt x="3043815" y="-56673"/>
                  <a:pt x="5855686" y="-58923"/>
                  <a:pt x="10278533" y="0"/>
                </a:cubicBezTo>
                <a:cubicBezTo>
                  <a:pt x="10240870" y="79275"/>
                  <a:pt x="10276731" y="493764"/>
                  <a:pt x="10278533" y="770194"/>
                </a:cubicBezTo>
                <a:cubicBezTo>
                  <a:pt x="9477742" y="778622"/>
                  <a:pt x="5975326" y="672389"/>
                  <a:pt x="5287433" y="770194"/>
                </a:cubicBezTo>
                <a:cubicBezTo>
                  <a:pt x="5297050" y="796882"/>
                  <a:pt x="5281805" y="838294"/>
                  <a:pt x="5287433" y="889001"/>
                </a:cubicBezTo>
                <a:cubicBezTo>
                  <a:pt x="5343116" y="886343"/>
                  <a:pt x="5376300" y="890752"/>
                  <a:pt x="5435600" y="889001"/>
                </a:cubicBezTo>
                <a:cubicBezTo>
                  <a:pt x="5362176" y="957523"/>
                  <a:pt x="5253266" y="1026667"/>
                  <a:pt x="5139267" y="1185334"/>
                </a:cubicBezTo>
                <a:cubicBezTo>
                  <a:pt x="5069467" y="1110365"/>
                  <a:pt x="4978976" y="1039938"/>
                  <a:pt x="4842933" y="889001"/>
                </a:cubicBezTo>
                <a:cubicBezTo>
                  <a:pt x="4890752" y="887142"/>
                  <a:pt x="4955628" y="879295"/>
                  <a:pt x="4991100" y="889001"/>
                </a:cubicBezTo>
                <a:cubicBezTo>
                  <a:pt x="4989886" y="845106"/>
                  <a:pt x="4984866" y="805783"/>
                  <a:pt x="4991100" y="770194"/>
                </a:cubicBezTo>
                <a:cubicBezTo>
                  <a:pt x="4139333" y="922915"/>
                  <a:pt x="2349688" y="730613"/>
                  <a:pt x="0" y="770194"/>
                </a:cubicBezTo>
                <a:cubicBezTo>
                  <a:pt x="-13906" y="434134"/>
                  <a:pt x="25535" y="382307"/>
                  <a:pt x="0" y="0"/>
                </a:cubicBezTo>
                <a:close/>
              </a:path>
              <a:path w="10278533" h="1185334" stroke="0" extrusionOk="0">
                <a:moveTo>
                  <a:pt x="0" y="0"/>
                </a:moveTo>
                <a:cubicBezTo>
                  <a:pt x="1852072" y="48260"/>
                  <a:pt x="8209598" y="25992"/>
                  <a:pt x="10278533" y="0"/>
                </a:cubicBezTo>
                <a:cubicBezTo>
                  <a:pt x="10281553" y="309661"/>
                  <a:pt x="10251881" y="428061"/>
                  <a:pt x="10278533" y="770194"/>
                </a:cubicBezTo>
                <a:cubicBezTo>
                  <a:pt x="8898925" y="738246"/>
                  <a:pt x="7499080" y="793096"/>
                  <a:pt x="5287433" y="770194"/>
                </a:cubicBezTo>
                <a:cubicBezTo>
                  <a:pt x="5288091" y="789953"/>
                  <a:pt x="5291457" y="851170"/>
                  <a:pt x="5287433" y="889001"/>
                </a:cubicBezTo>
                <a:cubicBezTo>
                  <a:pt x="5343374" y="887118"/>
                  <a:pt x="5420664" y="882839"/>
                  <a:pt x="5435600" y="889001"/>
                </a:cubicBezTo>
                <a:cubicBezTo>
                  <a:pt x="5308355" y="1019596"/>
                  <a:pt x="5235199" y="1054916"/>
                  <a:pt x="5139267" y="1185334"/>
                </a:cubicBezTo>
                <a:cubicBezTo>
                  <a:pt x="5073925" y="1113045"/>
                  <a:pt x="4877872" y="966042"/>
                  <a:pt x="4842933" y="889001"/>
                </a:cubicBezTo>
                <a:cubicBezTo>
                  <a:pt x="4906644" y="897897"/>
                  <a:pt x="4931542" y="878205"/>
                  <a:pt x="4991100" y="889001"/>
                </a:cubicBezTo>
                <a:cubicBezTo>
                  <a:pt x="4998573" y="858026"/>
                  <a:pt x="4981971" y="829165"/>
                  <a:pt x="4991100" y="770194"/>
                </a:cubicBezTo>
                <a:cubicBezTo>
                  <a:pt x="3975656" y="691024"/>
                  <a:pt x="1485706" y="638884"/>
                  <a:pt x="0" y="770194"/>
                </a:cubicBezTo>
                <a:cubicBezTo>
                  <a:pt x="-12915" y="651936"/>
                  <a:pt x="48180" y="256024"/>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808761005">
                  <a:prstGeom prst="downArrowCallout">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Legislation in the UK only currently covers 5 groups. Campaigns are ongoing to add further groups</a:t>
            </a:r>
          </a:p>
        </p:txBody>
      </p:sp>
      <p:sp>
        <p:nvSpPr>
          <p:cNvPr id="8" name="Freeform: Shape 7">
            <a:extLst>
              <a:ext uri="{FF2B5EF4-FFF2-40B4-BE49-F238E27FC236}">
                <a16:creationId xmlns:a16="http://schemas.microsoft.com/office/drawing/2014/main" id="{4E2392A5-FCE0-F8C4-A009-8E9BBFCA4DDC}"/>
              </a:ext>
            </a:extLst>
          </p:cNvPr>
          <p:cNvSpPr/>
          <p:nvPr/>
        </p:nvSpPr>
        <p:spPr>
          <a:xfrm>
            <a:off x="2628562" y="2518042"/>
            <a:ext cx="2362939" cy="1417763"/>
          </a:xfrm>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fill="none" extrusionOk="0">
                <a:moveTo>
                  <a:pt x="0" y="0"/>
                </a:moveTo>
                <a:cubicBezTo>
                  <a:pt x="1123277" y="-49533"/>
                  <a:pt x="2013104" y="-14809"/>
                  <a:pt x="2362939" y="0"/>
                </a:cubicBezTo>
                <a:cubicBezTo>
                  <a:pt x="2362013" y="355721"/>
                  <a:pt x="2321872" y="1010007"/>
                  <a:pt x="2362939" y="1417763"/>
                </a:cubicBezTo>
                <a:cubicBezTo>
                  <a:pt x="1390523" y="1369532"/>
                  <a:pt x="1088936" y="1502218"/>
                  <a:pt x="0" y="1417763"/>
                </a:cubicBezTo>
                <a:cubicBezTo>
                  <a:pt x="59671" y="828870"/>
                  <a:pt x="29936" y="649985"/>
                  <a:pt x="0" y="0"/>
                </a:cubicBezTo>
                <a:close/>
              </a:path>
              <a:path w="2362939" h="1417763" stroke="0" extrusionOk="0">
                <a:moveTo>
                  <a:pt x="0" y="0"/>
                </a:moveTo>
                <a:cubicBezTo>
                  <a:pt x="931569" y="118645"/>
                  <a:pt x="1794454" y="116012"/>
                  <a:pt x="2362939" y="0"/>
                </a:cubicBezTo>
                <a:cubicBezTo>
                  <a:pt x="2314342" y="481931"/>
                  <a:pt x="2357599" y="825032"/>
                  <a:pt x="2362939" y="1417763"/>
                </a:cubicBezTo>
                <a:cubicBezTo>
                  <a:pt x="1744303" y="1552363"/>
                  <a:pt x="350219" y="1260567"/>
                  <a:pt x="0" y="1417763"/>
                </a:cubicBezTo>
                <a:cubicBezTo>
                  <a:pt x="99123" y="938778"/>
                  <a:pt x="-49833" y="518930"/>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a:moveTo>
                          <a:pt x="0" y="0"/>
                        </a:moveTo>
                        <a:lnTo>
                          <a:pt x="2362939" y="0"/>
                        </a:lnTo>
                        <a:lnTo>
                          <a:pt x="2362939" y="1417763"/>
                        </a:lnTo>
                        <a:lnTo>
                          <a:pt x="0" y="1417763"/>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 - culture</a:t>
            </a:r>
          </a:p>
        </p:txBody>
      </p:sp>
      <p:sp>
        <p:nvSpPr>
          <p:cNvPr id="9" name="Freeform: Shape 8">
            <a:extLst>
              <a:ext uri="{FF2B5EF4-FFF2-40B4-BE49-F238E27FC236}">
                <a16:creationId xmlns:a16="http://schemas.microsoft.com/office/drawing/2014/main" id="{1998A0EF-845F-96CB-B08E-735A727E228C}"/>
              </a:ext>
            </a:extLst>
          </p:cNvPr>
          <p:cNvSpPr/>
          <p:nvPr/>
        </p:nvSpPr>
        <p:spPr>
          <a:xfrm>
            <a:off x="5227796" y="2518042"/>
            <a:ext cx="2362939" cy="1417763"/>
          </a:xfrm>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fill="none" extrusionOk="0">
                <a:moveTo>
                  <a:pt x="0" y="0"/>
                </a:moveTo>
                <a:cubicBezTo>
                  <a:pt x="583879" y="-33775"/>
                  <a:pt x="1834028" y="138873"/>
                  <a:pt x="2362939" y="0"/>
                </a:cubicBezTo>
                <a:cubicBezTo>
                  <a:pt x="2246453" y="560720"/>
                  <a:pt x="2414862" y="888969"/>
                  <a:pt x="2362939" y="1417763"/>
                </a:cubicBezTo>
                <a:cubicBezTo>
                  <a:pt x="2028645" y="1280433"/>
                  <a:pt x="893332" y="1279907"/>
                  <a:pt x="0" y="1417763"/>
                </a:cubicBezTo>
                <a:cubicBezTo>
                  <a:pt x="2031" y="1159835"/>
                  <a:pt x="-87968" y="677257"/>
                  <a:pt x="0" y="0"/>
                </a:cubicBezTo>
                <a:close/>
              </a:path>
              <a:path w="2362939" h="1417763" stroke="0" extrusionOk="0">
                <a:moveTo>
                  <a:pt x="0" y="0"/>
                </a:moveTo>
                <a:cubicBezTo>
                  <a:pt x="679626" y="-101487"/>
                  <a:pt x="2024142" y="-162162"/>
                  <a:pt x="2362939" y="0"/>
                </a:cubicBezTo>
                <a:cubicBezTo>
                  <a:pt x="2280561" y="288156"/>
                  <a:pt x="2238601" y="1074355"/>
                  <a:pt x="2362939" y="1417763"/>
                </a:cubicBezTo>
                <a:cubicBezTo>
                  <a:pt x="1214832" y="1467828"/>
                  <a:pt x="319523" y="1259314"/>
                  <a:pt x="0" y="1417763"/>
                </a:cubicBezTo>
                <a:cubicBezTo>
                  <a:pt x="-117888" y="882899"/>
                  <a:pt x="-124280" y="582014"/>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981765707">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a:moveTo>
                          <a:pt x="0" y="0"/>
                        </a:moveTo>
                        <a:lnTo>
                          <a:pt x="2362939" y="0"/>
                        </a:lnTo>
                        <a:lnTo>
                          <a:pt x="2362939" y="1417763"/>
                        </a:lnTo>
                        <a:lnTo>
                          <a:pt x="0" y="1417763"/>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Homelessness</a:t>
            </a:r>
          </a:p>
        </p:txBody>
      </p:sp>
      <p:sp>
        <p:nvSpPr>
          <p:cNvPr id="10" name="Freeform: Shape 9">
            <a:extLst>
              <a:ext uri="{FF2B5EF4-FFF2-40B4-BE49-F238E27FC236}">
                <a16:creationId xmlns:a16="http://schemas.microsoft.com/office/drawing/2014/main" id="{A87A38C8-5CB3-C088-261F-AC52B78B15A8}"/>
              </a:ext>
            </a:extLst>
          </p:cNvPr>
          <p:cNvSpPr/>
          <p:nvPr/>
        </p:nvSpPr>
        <p:spPr>
          <a:xfrm>
            <a:off x="7827029" y="2518042"/>
            <a:ext cx="2362939" cy="1417763"/>
          </a:xfrm>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fill="none" extrusionOk="0">
                <a:moveTo>
                  <a:pt x="0" y="0"/>
                </a:moveTo>
                <a:cubicBezTo>
                  <a:pt x="907358" y="98267"/>
                  <a:pt x="1507545" y="113279"/>
                  <a:pt x="2362939" y="0"/>
                </a:cubicBezTo>
                <a:cubicBezTo>
                  <a:pt x="2337270" y="294846"/>
                  <a:pt x="2439873" y="1248516"/>
                  <a:pt x="2362939" y="1417763"/>
                </a:cubicBezTo>
                <a:cubicBezTo>
                  <a:pt x="1339696" y="1559829"/>
                  <a:pt x="372854" y="1322676"/>
                  <a:pt x="0" y="1417763"/>
                </a:cubicBezTo>
                <a:cubicBezTo>
                  <a:pt x="-118362" y="853923"/>
                  <a:pt x="-3010" y="379321"/>
                  <a:pt x="0" y="0"/>
                </a:cubicBezTo>
                <a:close/>
              </a:path>
              <a:path w="2362939" h="1417763" stroke="0" extrusionOk="0">
                <a:moveTo>
                  <a:pt x="0" y="0"/>
                </a:moveTo>
                <a:cubicBezTo>
                  <a:pt x="1083633" y="109306"/>
                  <a:pt x="2051495" y="70022"/>
                  <a:pt x="2362939" y="0"/>
                </a:cubicBezTo>
                <a:cubicBezTo>
                  <a:pt x="2348563" y="225975"/>
                  <a:pt x="2251964" y="1114619"/>
                  <a:pt x="2362939" y="1417763"/>
                </a:cubicBezTo>
                <a:cubicBezTo>
                  <a:pt x="1665572" y="1443123"/>
                  <a:pt x="494146" y="1359509"/>
                  <a:pt x="0" y="1417763"/>
                </a:cubicBezTo>
                <a:cubicBezTo>
                  <a:pt x="-50105" y="862993"/>
                  <a:pt x="-35847" y="306045"/>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3978248048">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a:moveTo>
                          <a:pt x="0" y="0"/>
                        </a:moveTo>
                        <a:lnTo>
                          <a:pt x="2362939" y="0"/>
                        </a:lnTo>
                        <a:lnTo>
                          <a:pt x="2362939" y="1417763"/>
                        </a:lnTo>
                        <a:lnTo>
                          <a:pt x="0" y="1417763"/>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Age (Elder abuse)</a:t>
            </a:r>
          </a:p>
        </p:txBody>
      </p:sp>
      <p:sp>
        <p:nvSpPr>
          <p:cNvPr id="11" name="Freeform: Shape 10">
            <a:extLst>
              <a:ext uri="{FF2B5EF4-FFF2-40B4-BE49-F238E27FC236}">
                <a16:creationId xmlns:a16="http://schemas.microsoft.com/office/drawing/2014/main" id="{6C393079-D810-01BC-C7F7-9F0D6F7FD505}"/>
              </a:ext>
            </a:extLst>
          </p:cNvPr>
          <p:cNvSpPr/>
          <p:nvPr/>
        </p:nvSpPr>
        <p:spPr>
          <a:xfrm>
            <a:off x="3928179" y="4172099"/>
            <a:ext cx="2362939" cy="1417763"/>
          </a:xfrm>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fill="none" extrusionOk="0">
                <a:moveTo>
                  <a:pt x="0" y="0"/>
                </a:moveTo>
                <a:cubicBezTo>
                  <a:pt x="369968" y="-109175"/>
                  <a:pt x="1798914" y="-48220"/>
                  <a:pt x="2362939" y="0"/>
                </a:cubicBezTo>
                <a:cubicBezTo>
                  <a:pt x="2280426" y="289751"/>
                  <a:pt x="2323832" y="715164"/>
                  <a:pt x="2362939" y="1417763"/>
                </a:cubicBezTo>
                <a:cubicBezTo>
                  <a:pt x="1555447" y="1384941"/>
                  <a:pt x="550683" y="1393203"/>
                  <a:pt x="0" y="1417763"/>
                </a:cubicBezTo>
                <a:cubicBezTo>
                  <a:pt x="63454" y="844252"/>
                  <a:pt x="74176" y="515468"/>
                  <a:pt x="0" y="0"/>
                </a:cubicBezTo>
                <a:close/>
              </a:path>
              <a:path w="2362939" h="1417763" stroke="0" extrusionOk="0">
                <a:moveTo>
                  <a:pt x="0" y="0"/>
                </a:moveTo>
                <a:cubicBezTo>
                  <a:pt x="856684" y="56275"/>
                  <a:pt x="1290018" y="-36696"/>
                  <a:pt x="2362939" y="0"/>
                </a:cubicBezTo>
                <a:cubicBezTo>
                  <a:pt x="2369526" y="589264"/>
                  <a:pt x="2241851" y="974243"/>
                  <a:pt x="2362939" y="1417763"/>
                </a:cubicBezTo>
                <a:cubicBezTo>
                  <a:pt x="2041382" y="1358309"/>
                  <a:pt x="495175" y="1441858"/>
                  <a:pt x="0" y="1417763"/>
                </a:cubicBezTo>
                <a:cubicBezTo>
                  <a:pt x="57236" y="1160009"/>
                  <a:pt x="58665" y="387924"/>
                  <a:pt x="0" y="0"/>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1617256088">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a:moveTo>
                          <a:pt x="0" y="0"/>
                        </a:moveTo>
                        <a:lnTo>
                          <a:pt x="2362939" y="0"/>
                        </a:lnTo>
                        <a:lnTo>
                          <a:pt x="2362939" y="1417763"/>
                        </a:lnTo>
                        <a:lnTo>
                          <a:pt x="0" y="1417763"/>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Gender</a:t>
            </a:r>
          </a:p>
        </p:txBody>
      </p:sp>
      <p:sp>
        <p:nvSpPr>
          <p:cNvPr id="12" name="Freeform: Shape 11">
            <a:extLst>
              <a:ext uri="{FF2B5EF4-FFF2-40B4-BE49-F238E27FC236}">
                <a16:creationId xmlns:a16="http://schemas.microsoft.com/office/drawing/2014/main" id="{30D64317-44EE-F785-3D17-FAE912F8374D}"/>
              </a:ext>
            </a:extLst>
          </p:cNvPr>
          <p:cNvSpPr/>
          <p:nvPr/>
        </p:nvSpPr>
        <p:spPr>
          <a:xfrm>
            <a:off x="6527412" y="4172099"/>
            <a:ext cx="2362939" cy="1417763"/>
          </a:xfrm>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fill="none" extrusionOk="0">
                <a:moveTo>
                  <a:pt x="0" y="0"/>
                </a:moveTo>
                <a:cubicBezTo>
                  <a:pt x="811625" y="166429"/>
                  <a:pt x="1874689" y="88759"/>
                  <a:pt x="2362939" y="0"/>
                </a:cubicBezTo>
                <a:cubicBezTo>
                  <a:pt x="2246799" y="395615"/>
                  <a:pt x="2423794" y="726712"/>
                  <a:pt x="2362939" y="1417763"/>
                </a:cubicBezTo>
                <a:cubicBezTo>
                  <a:pt x="1344772" y="1274136"/>
                  <a:pt x="503815" y="1571896"/>
                  <a:pt x="0" y="1417763"/>
                </a:cubicBezTo>
                <a:cubicBezTo>
                  <a:pt x="-39327" y="958581"/>
                  <a:pt x="-63996" y="467107"/>
                  <a:pt x="0" y="0"/>
                </a:cubicBezTo>
                <a:close/>
              </a:path>
              <a:path w="2362939" h="1417763" stroke="0" extrusionOk="0">
                <a:moveTo>
                  <a:pt x="0" y="0"/>
                </a:moveTo>
                <a:cubicBezTo>
                  <a:pt x="637873" y="77430"/>
                  <a:pt x="1514563" y="24190"/>
                  <a:pt x="2362939" y="0"/>
                </a:cubicBezTo>
                <a:cubicBezTo>
                  <a:pt x="2267665" y="589650"/>
                  <a:pt x="2309661" y="1020290"/>
                  <a:pt x="2362939" y="1417763"/>
                </a:cubicBezTo>
                <a:cubicBezTo>
                  <a:pt x="1847994" y="1537233"/>
                  <a:pt x="657051" y="1325219"/>
                  <a:pt x="0" y="1417763"/>
                </a:cubicBezTo>
                <a:cubicBezTo>
                  <a:pt x="-23994" y="1000602"/>
                  <a:pt x="76477" y="280785"/>
                  <a:pt x="0" y="0"/>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3809068511">
                  <a:custGeom>
                    <a:avLst/>
                    <a:gdLst>
                      <a:gd name="connsiteX0" fmla="*/ 0 w 2362939"/>
                      <a:gd name="connsiteY0" fmla="*/ 0 h 1417763"/>
                      <a:gd name="connsiteX1" fmla="*/ 2362939 w 2362939"/>
                      <a:gd name="connsiteY1" fmla="*/ 0 h 1417763"/>
                      <a:gd name="connsiteX2" fmla="*/ 2362939 w 2362939"/>
                      <a:gd name="connsiteY2" fmla="*/ 1417763 h 1417763"/>
                      <a:gd name="connsiteX3" fmla="*/ 0 w 2362939"/>
                      <a:gd name="connsiteY3" fmla="*/ 1417763 h 1417763"/>
                      <a:gd name="connsiteX4" fmla="*/ 0 w 2362939"/>
                      <a:gd name="connsiteY4" fmla="*/ 0 h 1417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939" h="1417763">
                        <a:moveTo>
                          <a:pt x="0" y="0"/>
                        </a:moveTo>
                        <a:lnTo>
                          <a:pt x="2362939" y="0"/>
                        </a:lnTo>
                        <a:lnTo>
                          <a:pt x="2362939" y="1417763"/>
                        </a:lnTo>
                        <a:lnTo>
                          <a:pt x="0" y="1417763"/>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 workers</a:t>
            </a:r>
          </a:p>
        </p:txBody>
      </p:sp>
      <p:grpSp>
        <p:nvGrpSpPr>
          <p:cNvPr id="2" name="Group 1">
            <a:extLst>
              <a:ext uri="{FF2B5EF4-FFF2-40B4-BE49-F238E27FC236}">
                <a16:creationId xmlns:a16="http://schemas.microsoft.com/office/drawing/2014/main" id="{A726BD77-CDB7-4420-B2F9-37F5C6404428}"/>
              </a:ext>
            </a:extLst>
          </p:cNvPr>
          <p:cNvGrpSpPr/>
          <p:nvPr/>
        </p:nvGrpSpPr>
        <p:grpSpPr>
          <a:xfrm>
            <a:off x="0" y="5734233"/>
            <a:ext cx="12192000" cy="1240188"/>
            <a:chOff x="0" y="5734233"/>
            <a:chExt cx="12192000" cy="1240188"/>
          </a:xfrm>
        </p:grpSpPr>
        <p:pic>
          <p:nvPicPr>
            <p:cNvPr id="14" name="Picture 13">
              <a:extLst>
                <a:ext uri="{FF2B5EF4-FFF2-40B4-BE49-F238E27FC236}">
                  <a16:creationId xmlns:a16="http://schemas.microsoft.com/office/drawing/2014/main" id="{4233F099-3F62-1E54-BC3C-F8BCA0B430A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5" name="Rectangle 14">
              <a:extLst>
                <a:ext uri="{FF2B5EF4-FFF2-40B4-BE49-F238E27FC236}">
                  <a16:creationId xmlns:a16="http://schemas.microsoft.com/office/drawing/2014/main" id="{C5084B14-4357-CFF4-A415-B57476374090}"/>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EF68C042-1F82-4BB5-EB3E-FD1AD24DF9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7" name="Rectangle 16">
              <a:extLst>
                <a:ext uri="{FF2B5EF4-FFF2-40B4-BE49-F238E27FC236}">
                  <a16:creationId xmlns:a16="http://schemas.microsoft.com/office/drawing/2014/main" id="{31DFD31B-EB04-CDCD-67FF-19869D824BA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Text, letter&#10;&#10;Description automatically generated">
              <a:extLst>
                <a:ext uri="{FF2B5EF4-FFF2-40B4-BE49-F238E27FC236}">
                  <a16:creationId xmlns:a16="http://schemas.microsoft.com/office/drawing/2014/main" id="{E2932AD9-9D49-1A9E-3906-C411375B898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9" name="Picture 18" descr="A picture containing text, metalware, gear&#10;&#10;Description automatically generated">
              <a:extLst>
                <a:ext uri="{FF2B5EF4-FFF2-40B4-BE49-F238E27FC236}">
                  <a16:creationId xmlns:a16="http://schemas.microsoft.com/office/drawing/2014/main" id="{1A12129B-C683-51BE-41A7-B9116D18D2D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47743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255185" y="164032"/>
            <a:ext cx="5400000" cy="64850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Importance of Perception</a:t>
            </a:r>
          </a:p>
        </p:txBody>
      </p:sp>
      <p:sp>
        <p:nvSpPr>
          <p:cNvPr id="12" name="Freeform: Shape 11">
            <a:extLst>
              <a:ext uri="{FF2B5EF4-FFF2-40B4-BE49-F238E27FC236}">
                <a16:creationId xmlns:a16="http://schemas.microsoft.com/office/drawing/2014/main" id="{DF8BB753-5567-4F0F-A297-5C4A342C5DA0}"/>
              </a:ext>
            </a:extLst>
          </p:cNvPr>
          <p:cNvSpPr/>
          <p:nvPr/>
        </p:nvSpPr>
        <p:spPr>
          <a:xfrm>
            <a:off x="1473185" y="1136985"/>
            <a:ext cx="4283255" cy="1840031"/>
          </a:xfrm>
          <a:custGeom>
            <a:avLst/>
            <a:gdLst>
              <a:gd name="connsiteX0" fmla="*/ 0 w 4283255"/>
              <a:gd name="connsiteY0" fmla="*/ 184003 h 1840031"/>
              <a:gd name="connsiteX1" fmla="*/ 184003 w 4283255"/>
              <a:gd name="connsiteY1" fmla="*/ 0 h 1840031"/>
              <a:gd name="connsiteX2" fmla="*/ 836545 w 4283255"/>
              <a:gd name="connsiteY2" fmla="*/ 0 h 1840031"/>
              <a:gd name="connsiteX3" fmla="*/ 1410781 w 4283255"/>
              <a:gd name="connsiteY3" fmla="*/ 0 h 1840031"/>
              <a:gd name="connsiteX4" fmla="*/ 2102475 w 4283255"/>
              <a:gd name="connsiteY4" fmla="*/ 0 h 1840031"/>
              <a:gd name="connsiteX5" fmla="*/ 2676712 w 4283255"/>
              <a:gd name="connsiteY5" fmla="*/ 0 h 1840031"/>
              <a:gd name="connsiteX6" fmla="*/ 3368406 w 4283255"/>
              <a:gd name="connsiteY6" fmla="*/ 0 h 1840031"/>
              <a:gd name="connsiteX7" fmla="*/ 4099252 w 4283255"/>
              <a:gd name="connsiteY7" fmla="*/ 0 h 1840031"/>
              <a:gd name="connsiteX8" fmla="*/ 4283255 w 4283255"/>
              <a:gd name="connsiteY8" fmla="*/ 184003 h 1840031"/>
              <a:gd name="connsiteX9" fmla="*/ 4283255 w 4283255"/>
              <a:gd name="connsiteY9" fmla="*/ 659958 h 1840031"/>
              <a:gd name="connsiteX10" fmla="*/ 4283255 w 4283255"/>
              <a:gd name="connsiteY10" fmla="*/ 1121192 h 1840031"/>
              <a:gd name="connsiteX11" fmla="*/ 4283255 w 4283255"/>
              <a:gd name="connsiteY11" fmla="*/ 1656028 h 1840031"/>
              <a:gd name="connsiteX12" fmla="*/ 4099252 w 4283255"/>
              <a:gd name="connsiteY12" fmla="*/ 1840031 h 1840031"/>
              <a:gd name="connsiteX13" fmla="*/ 3525015 w 4283255"/>
              <a:gd name="connsiteY13" fmla="*/ 1840031 h 1840031"/>
              <a:gd name="connsiteX14" fmla="*/ 2911626 w 4283255"/>
              <a:gd name="connsiteY14" fmla="*/ 1840031 h 1840031"/>
              <a:gd name="connsiteX15" fmla="*/ 2259085 w 4283255"/>
              <a:gd name="connsiteY15" fmla="*/ 1840031 h 1840031"/>
              <a:gd name="connsiteX16" fmla="*/ 1684848 w 4283255"/>
              <a:gd name="connsiteY16" fmla="*/ 1840031 h 1840031"/>
              <a:gd name="connsiteX17" fmla="*/ 954002 w 4283255"/>
              <a:gd name="connsiteY17" fmla="*/ 1840031 h 1840031"/>
              <a:gd name="connsiteX18" fmla="*/ 184003 w 4283255"/>
              <a:gd name="connsiteY18" fmla="*/ 1840031 h 1840031"/>
              <a:gd name="connsiteX19" fmla="*/ 0 w 4283255"/>
              <a:gd name="connsiteY19" fmla="*/ 1656028 h 1840031"/>
              <a:gd name="connsiteX20" fmla="*/ 0 w 4283255"/>
              <a:gd name="connsiteY20" fmla="*/ 1165353 h 1840031"/>
              <a:gd name="connsiteX21" fmla="*/ 0 w 4283255"/>
              <a:gd name="connsiteY21" fmla="*/ 659958 h 1840031"/>
              <a:gd name="connsiteX22" fmla="*/ 0 w 4283255"/>
              <a:gd name="connsiteY22"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283255" h="1840031" fill="none" extrusionOk="0">
                <a:moveTo>
                  <a:pt x="0" y="184003"/>
                </a:moveTo>
                <a:cubicBezTo>
                  <a:pt x="-3069" y="82207"/>
                  <a:pt x="95116" y="10964"/>
                  <a:pt x="184003" y="0"/>
                </a:cubicBezTo>
                <a:cubicBezTo>
                  <a:pt x="381298" y="-11953"/>
                  <a:pt x="694847" y="-16627"/>
                  <a:pt x="836545" y="0"/>
                </a:cubicBezTo>
                <a:cubicBezTo>
                  <a:pt x="978243" y="16627"/>
                  <a:pt x="1219680" y="3621"/>
                  <a:pt x="1410781" y="0"/>
                </a:cubicBezTo>
                <a:cubicBezTo>
                  <a:pt x="1601882" y="-3621"/>
                  <a:pt x="1774780" y="2323"/>
                  <a:pt x="2102475" y="0"/>
                </a:cubicBezTo>
                <a:cubicBezTo>
                  <a:pt x="2430170" y="-2323"/>
                  <a:pt x="2394874" y="-21865"/>
                  <a:pt x="2676712" y="0"/>
                </a:cubicBezTo>
                <a:cubicBezTo>
                  <a:pt x="2958550" y="21865"/>
                  <a:pt x="3218748" y="22724"/>
                  <a:pt x="3368406" y="0"/>
                </a:cubicBezTo>
                <a:cubicBezTo>
                  <a:pt x="3518064" y="-22724"/>
                  <a:pt x="3891882" y="-24476"/>
                  <a:pt x="4099252" y="0"/>
                </a:cubicBezTo>
                <a:cubicBezTo>
                  <a:pt x="4203901" y="-5255"/>
                  <a:pt x="4281068" y="81542"/>
                  <a:pt x="4283255" y="184003"/>
                </a:cubicBezTo>
                <a:cubicBezTo>
                  <a:pt x="4295586" y="325985"/>
                  <a:pt x="4278099" y="512805"/>
                  <a:pt x="4283255" y="659958"/>
                </a:cubicBezTo>
                <a:cubicBezTo>
                  <a:pt x="4288411" y="807112"/>
                  <a:pt x="4283675" y="947066"/>
                  <a:pt x="4283255" y="1121192"/>
                </a:cubicBezTo>
                <a:cubicBezTo>
                  <a:pt x="4282835" y="1295318"/>
                  <a:pt x="4273621" y="1464901"/>
                  <a:pt x="4283255" y="1656028"/>
                </a:cubicBezTo>
                <a:cubicBezTo>
                  <a:pt x="4287015" y="1756655"/>
                  <a:pt x="4197640" y="1862430"/>
                  <a:pt x="4099252" y="1840031"/>
                </a:cubicBezTo>
                <a:cubicBezTo>
                  <a:pt x="3909812" y="1857654"/>
                  <a:pt x="3751860" y="1845179"/>
                  <a:pt x="3525015" y="1840031"/>
                </a:cubicBezTo>
                <a:cubicBezTo>
                  <a:pt x="3298170" y="1834883"/>
                  <a:pt x="3062904" y="1815466"/>
                  <a:pt x="2911626" y="1840031"/>
                </a:cubicBezTo>
                <a:cubicBezTo>
                  <a:pt x="2760348" y="1864596"/>
                  <a:pt x="2514772" y="1834771"/>
                  <a:pt x="2259085" y="1840031"/>
                </a:cubicBezTo>
                <a:cubicBezTo>
                  <a:pt x="2003398" y="1845291"/>
                  <a:pt x="1924621" y="1813613"/>
                  <a:pt x="1684848" y="1840031"/>
                </a:cubicBezTo>
                <a:cubicBezTo>
                  <a:pt x="1445075" y="1866449"/>
                  <a:pt x="1288404" y="1828598"/>
                  <a:pt x="954002" y="1840031"/>
                </a:cubicBezTo>
                <a:cubicBezTo>
                  <a:pt x="619600" y="1851464"/>
                  <a:pt x="410612" y="1804728"/>
                  <a:pt x="184003" y="1840031"/>
                </a:cubicBezTo>
                <a:cubicBezTo>
                  <a:pt x="87018" y="1856310"/>
                  <a:pt x="13560" y="1763359"/>
                  <a:pt x="0" y="1656028"/>
                </a:cubicBezTo>
                <a:cubicBezTo>
                  <a:pt x="-708" y="1514004"/>
                  <a:pt x="-1528" y="1308123"/>
                  <a:pt x="0" y="1165353"/>
                </a:cubicBezTo>
                <a:cubicBezTo>
                  <a:pt x="1528" y="1022583"/>
                  <a:pt x="1696" y="868791"/>
                  <a:pt x="0" y="659958"/>
                </a:cubicBezTo>
                <a:cubicBezTo>
                  <a:pt x="-1696" y="451126"/>
                  <a:pt x="11723" y="406001"/>
                  <a:pt x="0" y="184003"/>
                </a:cubicBezTo>
                <a:close/>
              </a:path>
              <a:path w="4283255" h="1840031" stroke="0" extrusionOk="0">
                <a:moveTo>
                  <a:pt x="0" y="184003"/>
                </a:moveTo>
                <a:cubicBezTo>
                  <a:pt x="-19067" y="70620"/>
                  <a:pt x="76660" y="2147"/>
                  <a:pt x="184003" y="0"/>
                </a:cubicBezTo>
                <a:cubicBezTo>
                  <a:pt x="429275" y="13859"/>
                  <a:pt x="611356" y="-6894"/>
                  <a:pt x="914849" y="0"/>
                </a:cubicBezTo>
                <a:cubicBezTo>
                  <a:pt x="1218342" y="6894"/>
                  <a:pt x="1239417" y="3919"/>
                  <a:pt x="1528238" y="0"/>
                </a:cubicBezTo>
                <a:cubicBezTo>
                  <a:pt x="1817059" y="-3919"/>
                  <a:pt x="1824299" y="21042"/>
                  <a:pt x="2102475" y="0"/>
                </a:cubicBezTo>
                <a:cubicBezTo>
                  <a:pt x="2380651" y="-21042"/>
                  <a:pt x="2565322" y="-25785"/>
                  <a:pt x="2794169" y="0"/>
                </a:cubicBezTo>
                <a:cubicBezTo>
                  <a:pt x="3023016" y="25785"/>
                  <a:pt x="3118465" y="-17725"/>
                  <a:pt x="3407558" y="0"/>
                </a:cubicBezTo>
                <a:cubicBezTo>
                  <a:pt x="3696651" y="17725"/>
                  <a:pt x="3833498" y="-21963"/>
                  <a:pt x="4099252" y="0"/>
                </a:cubicBezTo>
                <a:cubicBezTo>
                  <a:pt x="4199310" y="-14914"/>
                  <a:pt x="4279248" y="87949"/>
                  <a:pt x="4283255" y="184003"/>
                </a:cubicBezTo>
                <a:cubicBezTo>
                  <a:pt x="4265748" y="369054"/>
                  <a:pt x="4279307" y="452980"/>
                  <a:pt x="4283255" y="645238"/>
                </a:cubicBezTo>
                <a:cubicBezTo>
                  <a:pt x="4287203" y="837496"/>
                  <a:pt x="4303673" y="939475"/>
                  <a:pt x="4283255" y="1135913"/>
                </a:cubicBezTo>
                <a:cubicBezTo>
                  <a:pt x="4262837" y="1332351"/>
                  <a:pt x="4263254" y="1476699"/>
                  <a:pt x="4283255" y="1656028"/>
                </a:cubicBezTo>
                <a:cubicBezTo>
                  <a:pt x="4287522" y="1753433"/>
                  <a:pt x="4206027" y="1836708"/>
                  <a:pt x="4099252" y="1840031"/>
                </a:cubicBezTo>
                <a:cubicBezTo>
                  <a:pt x="3951759" y="1869708"/>
                  <a:pt x="3625535" y="1871216"/>
                  <a:pt x="3446711" y="1840031"/>
                </a:cubicBezTo>
                <a:cubicBezTo>
                  <a:pt x="3267887" y="1808846"/>
                  <a:pt x="3156157" y="1828971"/>
                  <a:pt x="2872474" y="1840031"/>
                </a:cubicBezTo>
                <a:cubicBezTo>
                  <a:pt x="2588791" y="1851091"/>
                  <a:pt x="2372173" y="1841053"/>
                  <a:pt x="2219932" y="1840031"/>
                </a:cubicBezTo>
                <a:cubicBezTo>
                  <a:pt x="2067691" y="1839009"/>
                  <a:pt x="1705060" y="1820374"/>
                  <a:pt x="1489086" y="1840031"/>
                </a:cubicBezTo>
                <a:cubicBezTo>
                  <a:pt x="1273112" y="1859688"/>
                  <a:pt x="1013679" y="1858181"/>
                  <a:pt x="836545" y="1840031"/>
                </a:cubicBezTo>
                <a:cubicBezTo>
                  <a:pt x="659411" y="1821881"/>
                  <a:pt x="403515" y="1851388"/>
                  <a:pt x="184003" y="1840031"/>
                </a:cubicBezTo>
                <a:cubicBezTo>
                  <a:pt x="61650" y="1840885"/>
                  <a:pt x="6312" y="1746272"/>
                  <a:pt x="0" y="1656028"/>
                </a:cubicBezTo>
                <a:cubicBezTo>
                  <a:pt x="-11630" y="1474259"/>
                  <a:pt x="-22521" y="1289542"/>
                  <a:pt x="0" y="1150633"/>
                </a:cubicBezTo>
                <a:cubicBezTo>
                  <a:pt x="22521" y="1011724"/>
                  <a:pt x="7253" y="852882"/>
                  <a:pt x="0" y="689398"/>
                </a:cubicBezTo>
                <a:cubicBezTo>
                  <a:pt x="-7253" y="525914"/>
                  <a:pt x="3492" y="346817"/>
                  <a:pt x="0" y="184003"/>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4283255"/>
                      <a:gd name="connsiteY0" fmla="*/ 184003 h 1840031"/>
                      <a:gd name="connsiteX1" fmla="*/ 184003 w 4283255"/>
                      <a:gd name="connsiteY1" fmla="*/ 0 h 1840031"/>
                      <a:gd name="connsiteX2" fmla="*/ 4099252 w 4283255"/>
                      <a:gd name="connsiteY2" fmla="*/ 0 h 1840031"/>
                      <a:gd name="connsiteX3" fmla="*/ 4283255 w 4283255"/>
                      <a:gd name="connsiteY3" fmla="*/ 184003 h 1840031"/>
                      <a:gd name="connsiteX4" fmla="*/ 4283255 w 4283255"/>
                      <a:gd name="connsiteY4" fmla="*/ 1656028 h 1840031"/>
                      <a:gd name="connsiteX5" fmla="*/ 4099252 w 4283255"/>
                      <a:gd name="connsiteY5" fmla="*/ 1840031 h 1840031"/>
                      <a:gd name="connsiteX6" fmla="*/ 184003 w 4283255"/>
                      <a:gd name="connsiteY6" fmla="*/ 1840031 h 1840031"/>
                      <a:gd name="connsiteX7" fmla="*/ 0 w 4283255"/>
                      <a:gd name="connsiteY7" fmla="*/ 1656028 h 1840031"/>
                      <a:gd name="connsiteX8" fmla="*/ 0 w 4283255"/>
                      <a:gd name="connsiteY8"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3255" h="1840031">
                        <a:moveTo>
                          <a:pt x="0" y="184003"/>
                        </a:moveTo>
                        <a:cubicBezTo>
                          <a:pt x="0" y="82381"/>
                          <a:pt x="82381" y="0"/>
                          <a:pt x="184003" y="0"/>
                        </a:cubicBezTo>
                        <a:lnTo>
                          <a:pt x="4099252" y="0"/>
                        </a:lnTo>
                        <a:cubicBezTo>
                          <a:pt x="4200874" y="0"/>
                          <a:pt x="4283255" y="82381"/>
                          <a:pt x="4283255" y="184003"/>
                        </a:cubicBezTo>
                        <a:lnTo>
                          <a:pt x="4283255" y="1656028"/>
                        </a:lnTo>
                        <a:cubicBezTo>
                          <a:pt x="4283255" y="1757650"/>
                          <a:pt x="4200874" y="1840031"/>
                          <a:pt x="4099252" y="1840031"/>
                        </a:cubicBezTo>
                        <a:lnTo>
                          <a:pt x="184003" y="1840031"/>
                        </a:lnTo>
                        <a:cubicBezTo>
                          <a:pt x="82381" y="1840031"/>
                          <a:pt x="0" y="1757650"/>
                          <a:pt x="0" y="1656028"/>
                        </a:cubicBezTo>
                        <a:lnTo>
                          <a:pt x="0" y="184003"/>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5333" tIns="145333" rIns="145333" bIns="14533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someone thinks they (or someone else) has been targeted because of a recognised characteristic that’s enough to report</a:t>
            </a:r>
          </a:p>
        </p:txBody>
      </p:sp>
      <p:sp>
        <p:nvSpPr>
          <p:cNvPr id="13" name="Freeform: Shape 12">
            <a:extLst>
              <a:ext uri="{FF2B5EF4-FFF2-40B4-BE49-F238E27FC236}">
                <a16:creationId xmlns:a16="http://schemas.microsoft.com/office/drawing/2014/main" id="{3931B18C-FBC7-405E-8219-E2047AE6319E}"/>
              </a:ext>
            </a:extLst>
          </p:cNvPr>
          <p:cNvSpPr/>
          <p:nvPr/>
        </p:nvSpPr>
        <p:spPr>
          <a:xfrm>
            <a:off x="5900809" y="1676727"/>
            <a:ext cx="650144" cy="760546"/>
          </a:xfrm>
          <a:custGeom>
            <a:avLst/>
            <a:gdLst>
              <a:gd name="connsiteX0" fmla="*/ 0 w 650144"/>
              <a:gd name="connsiteY0" fmla="*/ 152109 h 760546"/>
              <a:gd name="connsiteX1" fmla="*/ 325072 w 650144"/>
              <a:gd name="connsiteY1" fmla="*/ 152109 h 760546"/>
              <a:gd name="connsiteX2" fmla="*/ 325072 w 650144"/>
              <a:gd name="connsiteY2" fmla="*/ 0 h 760546"/>
              <a:gd name="connsiteX3" fmla="*/ 650144 w 650144"/>
              <a:gd name="connsiteY3" fmla="*/ 380273 h 760546"/>
              <a:gd name="connsiteX4" fmla="*/ 325072 w 650144"/>
              <a:gd name="connsiteY4" fmla="*/ 760546 h 760546"/>
              <a:gd name="connsiteX5" fmla="*/ 325072 w 650144"/>
              <a:gd name="connsiteY5" fmla="*/ 608437 h 760546"/>
              <a:gd name="connsiteX6" fmla="*/ 0 w 650144"/>
              <a:gd name="connsiteY6" fmla="*/ 608437 h 760546"/>
              <a:gd name="connsiteX7" fmla="*/ 0 w 650144"/>
              <a:gd name="connsiteY7" fmla="*/ 152109 h 760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144" h="760546" fill="none" extrusionOk="0">
                <a:moveTo>
                  <a:pt x="0" y="152109"/>
                </a:moveTo>
                <a:cubicBezTo>
                  <a:pt x="158405" y="165519"/>
                  <a:pt x="218530" y="148169"/>
                  <a:pt x="325072" y="152109"/>
                </a:cubicBezTo>
                <a:cubicBezTo>
                  <a:pt x="319587" y="91054"/>
                  <a:pt x="320092" y="51600"/>
                  <a:pt x="325072" y="0"/>
                </a:cubicBezTo>
                <a:cubicBezTo>
                  <a:pt x="423704" y="106564"/>
                  <a:pt x="565919" y="271694"/>
                  <a:pt x="650144" y="380273"/>
                </a:cubicBezTo>
                <a:cubicBezTo>
                  <a:pt x="533639" y="534405"/>
                  <a:pt x="487991" y="599604"/>
                  <a:pt x="325072" y="760546"/>
                </a:cubicBezTo>
                <a:cubicBezTo>
                  <a:pt x="323700" y="707256"/>
                  <a:pt x="326661" y="679763"/>
                  <a:pt x="325072" y="608437"/>
                </a:cubicBezTo>
                <a:cubicBezTo>
                  <a:pt x="201336" y="607944"/>
                  <a:pt x="157280" y="623390"/>
                  <a:pt x="0" y="608437"/>
                </a:cubicBezTo>
                <a:cubicBezTo>
                  <a:pt x="-5820" y="463351"/>
                  <a:pt x="20215" y="285763"/>
                  <a:pt x="0" y="152109"/>
                </a:cubicBezTo>
                <a:close/>
              </a:path>
              <a:path w="650144" h="760546" stroke="0" extrusionOk="0">
                <a:moveTo>
                  <a:pt x="0" y="152109"/>
                </a:moveTo>
                <a:cubicBezTo>
                  <a:pt x="102894" y="155221"/>
                  <a:pt x="203059" y="145858"/>
                  <a:pt x="325072" y="152109"/>
                </a:cubicBezTo>
                <a:cubicBezTo>
                  <a:pt x="326786" y="101757"/>
                  <a:pt x="329960" y="59801"/>
                  <a:pt x="325072" y="0"/>
                </a:cubicBezTo>
                <a:cubicBezTo>
                  <a:pt x="424932" y="104828"/>
                  <a:pt x="559070" y="242022"/>
                  <a:pt x="650144" y="380273"/>
                </a:cubicBezTo>
                <a:cubicBezTo>
                  <a:pt x="509764" y="527500"/>
                  <a:pt x="394176" y="669716"/>
                  <a:pt x="325072" y="760546"/>
                </a:cubicBezTo>
                <a:cubicBezTo>
                  <a:pt x="318364" y="690416"/>
                  <a:pt x="326766" y="665099"/>
                  <a:pt x="325072" y="608437"/>
                </a:cubicBezTo>
                <a:cubicBezTo>
                  <a:pt x="200042" y="620424"/>
                  <a:pt x="137872" y="593053"/>
                  <a:pt x="0" y="608437"/>
                </a:cubicBezTo>
                <a:cubicBezTo>
                  <a:pt x="6225" y="429580"/>
                  <a:pt x="-11986" y="363959"/>
                  <a:pt x="0" y="152109"/>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4257562635">
                  <a:custGeom>
                    <a:avLst/>
                    <a:gdLst>
                      <a:gd name="connsiteX0" fmla="*/ 0 w 650144"/>
                      <a:gd name="connsiteY0" fmla="*/ 152109 h 760546"/>
                      <a:gd name="connsiteX1" fmla="*/ 325072 w 650144"/>
                      <a:gd name="connsiteY1" fmla="*/ 152109 h 760546"/>
                      <a:gd name="connsiteX2" fmla="*/ 325072 w 650144"/>
                      <a:gd name="connsiteY2" fmla="*/ 0 h 760546"/>
                      <a:gd name="connsiteX3" fmla="*/ 650144 w 650144"/>
                      <a:gd name="connsiteY3" fmla="*/ 380273 h 760546"/>
                      <a:gd name="connsiteX4" fmla="*/ 325072 w 650144"/>
                      <a:gd name="connsiteY4" fmla="*/ 760546 h 760546"/>
                      <a:gd name="connsiteX5" fmla="*/ 325072 w 650144"/>
                      <a:gd name="connsiteY5" fmla="*/ 608437 h 760546"/>
                      <a:gd name="connsiteX6" fmla="*/ 0 w 650144"/>
                      <a:gd name="connsiteY6" fmla="*/ 608437 h 760546"/>
                      <a:gd name="connsiteX7" fmla="*/ 0 w 650144"/>
                      <a:gd name="connsiteY7" fmla="*/ 152109 h 760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144" h="760546">
                        <a:moveTo>
                          <a:pt x="0" y="152109"/>
                        </a:moveTo>
                        <a:lnTo>
                          <a:pt x="325072" y="152109"/>
                        </a:lnTo>
                        <a:lnTo>
                          <a:pt x="325072" y="0"/>
                        </a:lnTo>
                        <a:lnTo>
                          <a:pt x="650144" y="380273"/>
                        </a:lnTo>
                        <a:lnTo>
                          <a:pt x="325072" y="760546"/>
                        </a:lnTo>
                        <a:lnTo>
                          <a:pt x="325072" y="608437"/>
                        </a:lnTo>
                        <a:lnTo>
                          <a:pt x="0" y="608437"/>
                        </a:lnTo>
                        <a:lnTo>
                          <a:pt x="0" y="152109"/>
                        </a:lnTo>
                        <a:close/>
                      </a:path>
                    </a:pathLst>
                  </a:custGeom>
                  <ask:type>
                    <ask:lineSketchFreehand/>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52109" rIns="195043" bIns="152109" numCol="1" spcCol="1270" anchor="ctr" anchorCtr="0">
            <a:noAutofit/>
          </a:bodyPr>
          <a:lstStyle/>
          <a:p>
            <a:pPr marL="0" lvl="0" indent="0" algn="ctr" defTabSz="1422400">
              <a:lnSpc>
                <a:spcPct val="90000"/>
              </a:lnSpc>
              <a:spcBef>
                <a:spcPct val="0"/>
              </a:spcBef>
              <a:spcAft>
                <a:spcPct val="35000"/>
              </a:spcAft>
              <a:buNone/>
            </a:pPr>
            <a:endParaRPr lang="en-GB" sz="3200" kern="1200"/>
          </a:p>
        </p:txBody>
      </p:sp>
      <p:sp>
        <p:nvSpPr>
          <p:cNvPr id="14" name="Freeform: Shape 13">
            <a:extLst>
              <a:ext uri="{FF2B5EF4-FFF2-40B4-BE49-F238E27FC236}">
                <a16:creationId xmlns:a16="http://schemas.microsoft.com/office/drawing/2014/main" id="{FDE760EE-264F-4EF0-A031-F06CCCD5F4A1}"/>
              </a:ext>
            </a:extLst>
          </p:cNvPr>
          <p:cNvSpPr/>
          <p:nvPr/>
        </p:nvSpPr>
        <p:spPr>
          <a:xfrm>
            <a:off x="6624548" y="1136985"/>
            <a:ext cx="4429936" cy="1840031"/>
          </a:xfrm>
          <a:custGeom>
            <a:avLst/>
            <a:gdLst>
              <a:gd name="connsiteX0" fmla="*/ 0 w 4429936"/>
              <a:gd name="connsiteY0" fmla="*/ 184003 h 1840031"/>
              <a:gd name="connsiteX1" fmla="*/ 184003 w 4429936"/>
              <a:gd name="connsiteY1" fmla="*/ 0 h 1840031"/>
              <a:gd name="connsiteX2" fmla="*/ 860991 w 4429936"/>
              <a:gd name="connsiteY2" fmla="*/ 0 h 1840031"/>
              <a:gd name="connsiteX3" fmla="*/ 1619218 w 4429936"/>
              <a:gd name="connsiteY3" fmla="*/ 0 h 1840031"/>
              <a:gd name="connsiteX4" fmla="*/ 2377445 w 4429936"/>
              <a:gd name="connsiteY4" fmla="*/ 0 h 1840031"/>
              <a:gd name="connsiteX5" fmla="*/ 3135672 w 4429936"/>
              <a:gd name="connsiteY5" fmla="*/ 0 h 1840031"/>
              <a:gd name="connsiteX6" fmla="*/ 4245933 w 4429936"/>
              <a:gd name="connsiteY6" fmla="*/ 0 h 1840031"/>
              <a:gd name="connsiteX7" fmla="*/ 4429936 w 4429936"/>
              <a:gd name="connsiteY7" fmla="*/ 184003 h 1840031"/>
              <a:gd name="connsiteX8" fmla="*/ 4429936 w 4429936"/>
              <a:gd name="connsiteY8" fmla="*/ 689398 h 1840031"/>
              <a:gd name="connsiteX9" fmla="*/ 4429936 w 4429936"/>
              <a:gd name="connsiteY9" fmla="*/ 1194794 h 1840031"/>
              <a:gd name="connsiteX10" fmla="*/ 4429936 w 4429936"/>
              <a:gd name="connsiteY10" fmla="*/ 1656028 h 1840031"/>
              <a:gd name="connsiteX11" fmla="*/ 4245933 w 4429936"/>
              <a:gd name="connsiteY11" fmla="*/ 1840031 h 1840031"/>
              <a:gd name="connsiteX12" fmla="*/ 3650183 w 4429936"/>
              <a:gd name="connsiteY12" fmla="*/ 1840031 h 1840031"/>
              <a:gd name="connsiteX13" fmla="*/ 2973195 w 4429936"/>
              <a:gd name="connsiteY13" fmla="*/ 1840031 h 1840031"/>
              <a:gd name="connsiteX14" fmla="*/ 2418065 w 4429936"/>
              <a:gd name="connsiteY14" fmla="*/ 1840031 h 1840031"/>
              <a:gd name="connsiteX15" fmla="*/ 1659838 w 4429936"/>
              <a:gd name="connsiteY15" fmla="*/ 1840031 h 1840031"/>
              <a:gd name="connsiteX16" fmla="*/ 942230 w 4429936"/>
              <a:gd name="connsiteY16" fmla="*/ 1840031 h 1840031"/>
              <a:gd name="connsiteX17" fmla="*/ 184003 w 4429936"/>
              <a:gd name="connsiteY17" fmla="*/ 1840031 h 1840031"/>
              <a:gd name="connsiteX18" fmla="*/ 0 w 4429936"/>
              <a:gd name="connsiteY18" fmla="*/ 1656028 h 1840031"/>
              <a:gd name="connsiteX19" fmla="*/ 0 w 4429936"/>
              <a:gd name="connsiteY19" fmla="*/ 1180073 h 1840031"/>
              <a:gd name="connsiteX20" fmla="*/ 0 w 4429936"/>
              <a:gd name="connsiteY20" fmla="*/ 689398 h 1840031"/>
              <a:gd name="connsiteX21" fmla="*/ 0 w 4429936"/>
              <a:gd name="connsiteY21"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429936" h="1840031" fill="none" extrusionOk="0">
                <a:moveTo>
                  <a:pt x="0" y="184003"/>
                </a:moveTo>
                <a:cubicBezTo>
                  <a:pt x="-3163" y="70945"/>
                  <a:pt x="102339" y="-1951"/>
                  <a:pt x="184003" y="0"/>
                </a:cubicBezTo>
                <a:cubicBezTo>
                  <a:pt x="398742" y="10767"/>
                  <a:pt x="624915" y="11712"/>
                  <a:pt x="860991" y="0"/>
                </a:cubicBezTo>
                <a:cubicBezTo>
                  <a:pt x="1097067" y="-11712"/>
                  <a:pt x="1394158" y="-16371"/>
                  <a:pt x="1619218" y="0"/>
                </a:cubicBezTo>
                <a:cubicBezTo>
                  <a:pt x="1844278" y="16371"/>
                  <a:pt x="2193016" y="-34957"/>
                  <a:pt x="2377445" y="0"/>
                </a:cubicBezTo>
                <a:cubicBezTo>
                  <a:pt x="2561874" y="34957"/>
                  <a:pt x="2765318" y="16930"/>
                  <a:pt x="3135672" y="0"/>
                </a:cubicBezTo>
                <a:cubicBezTo>
                  <a:pt x="3506026" y="-16930"/>
                  <a:pt x="3971118" y="7593"/>
                  <a:pt x="4245933" y="0"/>
                </a:cubicBezTo>
                <a:cubicBezTo>
                  <a:pt x="4325462" y="10389"/>
                  <a:pt x="4429022" y="84833"/>
                  <a:pt x="4429936" y="184003"/>
                </a:cubicBezTo>
                <a:cubicBezTo>
                  <a:pt x="4427015" y="316007"/>
                  <a:pt x="4438186" y="540458"/>
                  <a:pt x="4429936" y="689398"/>
                </a:cubicBezTo>
                <a:cubicBezTo>
                  <a:pt x="4421686" y="838338"/>
                  <a:pt x="4416021" y="955762"/>
                  <a:pt x="4429936" y="1194794"/>
                </a:cubicBezTo>
                <a:cubicBezTo>
                  <a:pt x="4443851" y="1433826"/>
                  <a:pt x="4433001" y="1439194"/>
                  <a:pt x="4429936" y="1656028"/>
                </a:cubicBezTo>
                <a:cubicBezTo>
                  <a:pt x="4453451" y="1758048"/>
                  <a:pt x="4341951" y="1827736"/>
                  <a:pt x="4245933" y="1840031"/>
                </a:cubicBezTo>
                <a:cubicBezTo>
                  <a:pt x="4013329" y="1852429"/>
                  <a:pt x="3832542" y="1861015"/>
                  <a:pt x="3650183" y="1840031"/>
                </a:cubicBezTo>
                <a:cubicBezTo>
                  <a:pt x="3467824" y="1819048"/>
                  <a:pt x="3122981" y="1869747"/>
                  <a:pt x="2973195" y="1840031"/>
                </a:cubicBezTo>
                <a:cubicBezTo>
                  <a:pt x="2823409" y="1810315"/>
                  <a:pt x="2638311" y="1825997"/>
                  <a:pt x="2418065" y="1840031"/>
                </a:cubicBezTo>
                <a:cubicBezTo>
                  <a:pt x="2197819" y="1854066"/>
                  <a:pt x="1863761" y="1843445"/>
                  <a:pt x="1659838" y="1840031"/>
                </a:cubicBezTo>
                <a:cubicBezTo>
                  <a:pt x="1455915" y="1836617"/>
                  <a:pt x="1147473" y="1841927"/>
                  <a:pt x="942230" y="1840031"/>
                </a:cubicBezTo>
                <a:cubicBezTo>
                  <a:pt x="736987" y="1838135"/>
                  <a:pt x="466480" y="1860684"/>
                  <a:pt x="184003" y="1840031"/>
                </a:cubicBezTo>
                <a:cubicBezTo>
                  <a:pt x="79119" y="1831906"/>
                  <a:pt x="-2295" y="1771363"/>
                  <a:pt x="0" y="1656028"/>
                </a:cubicBezTo>
                <a:cubicBezTo>
                  <a:pt x="-13045" y="1441513"/>
                  <a:pt x="6881" y="1286330"/>
                  <a:pt x="0" y="1180073"/>
                </a:cubicBezTo>
                <a:cubicBezTo>
                  <a:pt x="-6881" y="1073816"/>
                  <a:pt x="-14334" y="868147"/>
                  <a:pt x="0" y="689398"/>
                </a:cubicBezTo>
                <a:cubicBezTo>
                  <a:pt x="14334" y="510650"/>
                  <a:pt x="16196" y="428934"/>
                  <a:pt x="0" y="184003"/>
                </a:cubicBezTo>
                <a:close/>
              </a:path>
              <a:path w="4429936" h="1840031" stroke="0" extrusionOk="0">
                <a:moveTo>
                  <a:pt x="0" y="184003"/>
                </a:moveTo>
                <a:cubicBezTo>
                  <a:pt x="-17824" y="83144"/>
                  <a:pt x="91260" y="-550"/>
                  <a:pt x="184003" y="0"/>
                </a:cubicBezTo>
                <a:cubicBezTo>
                  <a:pt x="401810" y="23767"/>
                  <a:pt x="506322" y="9445"/>
                  <a:pt x="739133" y="0"/>
                </a:cubicBezTo>
                <a:cubicBezTo>
                  <a:pt x="971944" y="-9445"/>
                  <a:pt x="1120927" y="-2017"/>
                  <a:pt x="1497360" y="0"/>
                </a:cubicBezTo>
                <a:cubicBezTo>
                  <a:pt x="1873793" y="2017"/>
                  <a:pt x="2101143" y="-8032"/>
                  <a:pt x="2255587" y="0"/>
                </a:cubicBezTo>
                <a:cubicBezTo>
                  <a:pt x="2410031" y="8032"/>
                  <a:pt x="2695145" y="26825"/>
                  <a:pt x="2810718" y="0"/>
                </a:cubicBezTo>
                <a:cubicBezTo>
                  <a:pt x="2926291" y="-26825"/>
                  <a:pt x="3343598" y="-28716"/>
                  <a:pt x="3528325" y="0"/>
                </a:cubicBezTo>
                <a:cubicBezTo>
                  <a:pt x="3713052" y="28716"/>
                  <a:pt x="3999112" y="18307"/>
                  <a:pt x="4245933" y="0"/>
                </a:cubicBezTo>
                <a:cubicBezTo>
                  <a:pt x="4347587" y="5198"/>
                  <a:pt x="4426468" y="83621"/>
                  <a:pt x="4429936" y="184003"/>
                </a:cubicBezTo>
                <a:cubicBezTo>
                  <a:pt x="4413590" y="385512"/>
                  <a:pt x="4414957" y="504219"/>
                  <a:pt x="4429936" y="630517"/>
                </a:cubicBezTo>
                <a:cubicBezTo>
                  <a:pt x="4444915" y="756815"/>
                  <a:pt x="4436241" y="959923"/>
                  <a:pt x="4429936" y="1106472"/>
                </a:cubicBezTo>
                <a:cubicBezTo>
                  <a:pt x="4423631" y="1253021"/>
                  <a:pt x="4455627" y="1500528"/>
                  <a:pt x="4429936" y="1656028"/>
                </a:cubicBezTo>
                <a:cubicBezTo>
                  <a:pt x="4434347" y="1760330"/>
                  <a:pt x="4339083" y="1857043"/>
                  <a:pt x="4245933" y="1840031"/>
                </a:cubicBezTo>
                <a:cubicBezTo>
                  <a:pt x="4098934" y="1851098"/>
                  <a:pt x="3915090" y="1853095"/>
                  <a:pt x="3690803" y="1840031"/>
                </a:cubicBezTo>
                <a:cubicBezTo>
                  <a:pt x="3466516" y="1826968"/>
                  <a:pt x="3164882" y="1847913"/>
                  <a:pt x="2932576" y="1840031"/>
                </a:cubicBezTo>
                <a:cubicBezTo>
                  <a:pt x="2700270" y="1832149"/>
                  <a:pt x="2565044" y="1863984"/>
                  <a:pt x="2296207" y="1840031"/>
                </a:cubicBezTo>
                <a:cubicBezTo>
                  <a:pt x="2027370" y="1816078"/>
                  <a:pt x="1981715" y="1863148"/>
                  <a:pt x="1741076" y="1840031"/>
                </a:cubicBezTo>
                <a:cubicBezTo>
                  <a:pt x="1500437" y="1816914"/>
                  <a:pt x="1298396" y="1862282"/>
                  <a:pt x="1185946" y="1840031"/>
                </a:cubicBezTo>
                <a:cubicBezTo>
                  <a:pt x="1073496" y="1817781"/>
                  <a:pt x="569045" y="1861817"/>
                  <a:pt x="184003" y="1840031"/>
                </a:cubicBezTo>
                <a:cubicBezTo>
                  <a:pt x="72191" y="1834061"/>
                  <a:pt x="14852" y="1741613"/>
                  <a:pt x="0" y="1656028"/>
                </a:cubicBezTo>
                <a:cubicBezTo>
                  <a:pt x="-21417" y="1458914"/>
                  <a:pt x="7231" y="1390864"/>
                  <a:pt x="0" y="1194794"/>
                </a:cubicBezTo>
                <a:cubicBezTo>
                  <a:pt x="-7231" y="998724"/>
                  <a:pt x="-12907" y="899795"/>
                  <a:pt x="0" y="718839"/>
                </a:cubicBezTo>
                <a:cubicBezTo>
                  <a:pt x="12907" y="537884"/>
                  <a:pt x="-1041" y="312075"/>
                  <a:pt x="0" y="184003"/>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715637374">
                  <a:custGeom>
                    <a:avLst/>
                    <a:gdLst>
                      <a:gd name="connsiteX0" fmla="*/ 0 w 4429936"/>
                      <a:gd name="connsiteY0" fmla="*/ 184003 h 1840031"/>
                      <a:gd name="connsiteX1" fmla="*/ 184003 w 4429936"/>
                      <a:gd name="connsiteY1" fmla="*/ 0 h 1840031"/>
                      <a:gd name="connsiteX2" fmla="*/ 4245933 w 4429936"/>
                      <a:gd name="connsiteY2" fmla="*/ 0 h 1840031"/>
                      <a:gd name="connsiteX3" fmla="*/ 4429936 w 4429936"/>
                      <a:gd name="connsiteY3" fmla="*/ 184003 h 1840031"/>
                      <a:gd name="connsiteX4" fmla="*/ 4429936 w 4429936"/>
                      <a:gd name="connsiteY4" fmla="*/ 1656028 h 1840031"/>
                      <a:gd name="connsiteX5" fmla="*/ 4245933 w 4429936"/>
                      <a:gd name="connsiteY5" fmla="*/ 1840031 h 1840031"/>
                      <a:gd name="connsiteX6" fmla="*/ 184003 w 4429936"/>
                      <a:gd name="connsiteY6" fmla="*/ 1840031 h 1840031"/>
                      <a:gd name="connsiteX7" fmla="*/ 0 w 4429936"/>
                      <a:gd name="connsiteY7" fmla="*/ 1656028 h 1840031"/>
                      <a:gd name="connsiteX8" fmla="*/ 0 w 4429936"/>
                      <a:gd name="connsiteY8"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9936" h="1840031">
                        <a:moveTo>
                          <a:pt x="0" y="184003"/>
                        </a:moveTo>
                        <a:cubicBezTo>
                          <a:pt x="0" y="82381"/>
                          <a:pt x="82381" y="0"/>
                          <a:pt x="184003" y="0"/>
                        </a:cubicBezTo>
                        <a:lnTo>
                          <a:pt x="4245933" y="0"/>
                        </a:lnTo>
                        <a:cubicBezTo>
                          <a:pt x="4347555" y="0"/>
                          <a:pt x="4429936" y="82381"/>
                          <a:pt x="4429936" y="184003"/>
                        </a:cubicBezTo>
                        <a:lnTo>
                          <a:pt x="4429936" y="1656028"/>
                        </a:lnTo>
                        <a:cubicBezTo>
                          <a:pt x="4429936" y="1757650"/>
                          <a:pt x="4347555" y="1840031"/>
                          <a:pt x="4245933" y="1840031"/>
                        </a:cubicBezTo>
                        <a:lnTo>
                          <a:pt x="184003" y="1840031"/>
                        </a:lnTo>
                        <a:cubicBezTo>
                          <a:pt x="82381" y="1840031"/>
                          <a:pt x="0" y="1757650"/>
                          <a:pt x="0" y="1656028"/>
                        </a:cubicBezTo>
                        <a:lnTo>
                          <a:pt x="0" y="184003"/>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5333" tIns="145333" rIns="145333" bIns="14533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It’s not up to the Police to decide whether something is a hate incident or a crime (although if it goes to court this will be a decision that is made by the CPS)</a:t>
            </a:r>
          </a:p>
        </p:txBody>
      </p:sp>
      <p:sp>
        <p:nvSpPr>
          <p:cNvPr id="15" name="Freeform: Shape 14">
            <a:extLst>
              <a:ext uri="{FF2B5EF4-FFF2-40B4-BE49-F238E27FC236}">
                <a16:creationId xmlns:a16="http://schemas.microsoft.com/office/drawing/2014/main" id="{620F38FF-DE60-43FF-8E1A-9A1CD2026F95}"/>
              </a:ext>
            </a:extLst>
          </p:cNvPr>
          <p:cNvSpPr/>
          <p:nvPr/>
        </p:nvSpPr>
        <p:spPr>
          <a:xfrm>
            <a:off x="8544038" y="3072500"/>
            <a:ext cx="760546" cy="650392"/>
          </a:xfrm>
          <a:custGeom>
            <a:avLst/>
            <a:gdLst>
              <a:gd name="connsiteX0" fmla="*/ 608437 w 760546"/>
              <a:gd name="connsiteY0" fmla="*/ 0 h 650392"/>
              <a:gd name="connsiteX1" fmla="*/ 608437 w 760546"/>
              <a:gd name="connsiteY1" fmla="*/ 325196 h 650392"/>
              <a:gd name="connsiteX2" fmla="*/ 760546 w 760546"/>
              <a:gd name="connsiteY2" fmla="*/ 325196 h 650392"/>
              <a:gd name="connsiteX3" fmla="*/ 380273 w 760546"/>
              <a:gd name="connsiteY3" fmla="*/ 650392 h 650392"/>
              <a:gd name="connsiteX4" fmla="*/ 0 w 760546"/>
              <a:gd name="connsiteY4" fmla="*/ 325196 h 650392"/>
              <a:gd name="connsiteX5" fmla="*/ 152108 w 760546"/>
              <a:gd name="connsiteY5" fmla="*/ 325196 h 650392"/>
              <a:gd name="connsiteX6" fmla="*/ 152108 w 760546"/>
              <a:gd name="connsiteY6" fmla="*/ 0 h 650392"/>
              <a:gd name="connsiteX7" fmla="*/ 608437 w 760546"/>
              <a:gd name="connsiteY7" fmla="*/ 0 h 650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0546" h="650392" fill="none" extrusionOk="0">
                <a:moveTo>
                  <a:pt x="608437" y="0"/>
                </a:moveTo>
                <a:cubicBezTo>
                  <a:pt x="593857" y="143880"/>
                  <a:pt x="614885" y="259438"/>
                  <a:pt x="608437" y="325196"/>
                </a:cubicBezTo>
                <a:cubicBezTo>
                  <a:pt x="645830" y="317643"/>
                  <a:pt x="722249" y="320446"/>
                  <a:pt x="760546" y="325196"/>
                </a:cubicBezTo>
                <a:cubicBezTo>
                  <a:pt x="608360" y="480411"/>
                  <a:pt x="529221" y="496935"/>
                  <a:pt x="380273" y="650392"/>
                </a:cubicBezTo>
                <a:cubicBezTo>
                  <a:pt x="254816" y="524978"/>
                  <a:pt x="139444" y="469769"/>
                  <a:pt x="0" y="325196"/>
                </a:cubicBezTo>
                <a:cubicBezTo>
                  <a:pt x="65903" y="322804"/>
                  <a:pt x="118860" y="318910"/>
                  <a:pt x="152108" y="325196"/>
                </a:cubicBezTo>
                <a:cubicBezTo>
                  <a:pt x="152224" y="190040"/>
                  <a:pt x="147336" y="101000"/>
                  <a:pt x="152108" y="0"/>
                </a:cubicBezTo>
                <a:cubicBezTo>
                  <a:pt x="291112" y="5443"/>
                  <a:pt x="437155" y="-8340"/>
                  <a:pt x="608437" y="0"/>
                </a:cubicBezTo>
                <a:close/>
              </a:path>
              <a:path w="760546" h="650392" stroke="0" extrusionOk="0">
                <a:moveTo>
                  <a:pt x="608437" y="0"/>
                </a:moveTo>
                <a:cubicBezTo>
                  <a:pt x="617156" y="138605"/>
                  <a:pt x="608903" y="172823"/>
                  <a:pt x="608437" y="325196"/>
                </a:cubicBezTo>
                <a:cubicBezTo>
                  <a:pt x="664423" y="326476"/>
                  <a:pt x="717495" y="326789"/>
                  <a:pt x="760546" y="325196"/>
                </a:cubicBezTo>
                <a:cubicBezTo>
                  <a:pt x="607667" y="483916"/>
                  <a:pt x="506734" y="520336"/>
                  <a:pt x="380273" y="650392"/>
                </a:cubicBezTo>
                <a:cubicBezTo>
                  <a:pt x="270606" y="538623"/>
                  <a:pt x="179937" y="488093"/>
                  <a:pt x="0" y="325196"/>
                </a:cubicBezTo>
                <a:cubicBezTo>
                  <a:pt x="51554" y="326719"/>
                  <a:pt x="102653" y="324664"/>
                  <a:pt x="152108" y="325196"/>
                </a:cubicBezTo>
                <a:cubicBezTo>
                  <a:pt x="150241" y="164895"/>
                  <a:pt x="137029" y="147984"/>
                  <a:pt x="152108" y="0"/>
                </a:cubicBezTo>
                <a:cubicBezTo>
                  <a:pt x="335302" y="-21391"/>
                  <a:pt x="386746" y="-5899"/>
                  <a:pt x="608437" y="0"/>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251887715">
                  <a:custGeom>
                    <a:avLst/>
                    <a:gdLst>
                      <a:gd name="connsiteX0" fmla="*/ 0 w 650392"/>
                      <a:gd name="connsiteY0" fmla="*/ 152109 h 760546"/>
                      <a:gd name="connsiteX1" fmla="*/ 325196 w 650392"/>
                      <a:gd name="connsiteY1" fmla="*/ 152109 h 760546"/>
                      <a:gd name="connsiteX2" fmla="*/ 325196 w 650392"/>
                      <a:gd name="connsiteY2" fmla="*/ 0 h 760546"/>
                      <a:gd name="connsiteX3" fmla="*/ 650392 w 650392"/>
                      <a:gd name="connsiteY3" fmla="*/ 380273 h 760546"/>
                      <a:gd name="connsiteX4" fmla="*/ 325196 w 650392"/>
                      <a:gd name="connsiteY4" fmla="*/ 760546 h 760546"/>
                      <a:gd name="connsiteX5" fmla="*/ 325196 w 650392"/>
                      <a:gd name="connsiteY5" fmla="*/ 608437 h 760546"/>
                      <a:gd name="connsiteX6" fmla="*/ 0 w 650392"/>
                      <a:gd name="connsiteY6" fmla="*/ 608437 h 760546"/>
                      <a:gd name="connsiteX7" fmla="*/ 0 w 650392"/>
                      <a:gd name="connsiteY7" fmla="*/ 152109 h 760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392" h="760546">
                        <a:moveTo>
                          <a:pt x="520314" y="0"/>
                        </a:moveTo>
                        <a:lnTo>
                          <a:pt x="520314" y="380273"/>
                        </a:lnTo>
                        <a:lnTo>
                          <a:pt x="650392" y="380273"/>
                        </a:lnTo>
                        <a:lnTo>
                          <a:pt x="325196" y="760546"/>
                        </a:lnTo>
                        <a:lnTo>
                          <a:pt x="0" y="380273"/>
                        </a:lnTo>
                        <a:lnTo>
                          <a:pt x="130078" y="380273"/>
                        </a:lnTo>
                        <a:lnTo>
                          <a:pt x="130078" y="0"/>
                        </a:lnTo>
                        <a:lnTo>
                          <a:pt x="520314" y="0"/>
                        </a:lnTo>
                        <a:close/>
                      </a:path>
                    </a:pathLst>
                  </a:custGeom>
                  <ask:type>
                    <ask:lineSketchFreehand/>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52109" tIns="0" rIns="152109" bIns="195118" numCol="1" spcCol="1270" anchor="ctr" anchorCtr="0">
            <a:noAutofit/>
          </a:bodyPr>
          <a:lstStyle/>
          <a:p>
            <a:pPr marL="0" lvl="0" indent="0" algn="ctr" defTabSz="1422400">
              <a:lnSpc>
                <a:spcPct val="90000"/>
              </a:lnSpc>
              <a:spcBef>
                <a:spcPct val="0"/>
              </a:spcBef>
              <a:spcAft>
                <a:spcPct val="35000"/>
              </a:spcAft>
              <a:buNone/>
            </a:pPr>
            <a:endParaRPr lang="en-GB" sz="3200" kern="1200"/>
          </a:p>
        </p:txBody>
      </p:sp>
      <p:sp>
        <p:nvSpPr>
          <p:cNvPr id="16" name="Freeform: Shape 15">
            <a:extLst>
              <a:ext uri="{FF2B5EF4-FFF2-40B4-BE49-F238E27FC236}">
                <a16:creationId xmlns:a16="http://schemas.microsoft.com/office/drawing/2014/main" id="{E363B2A9-EFF6-41B0-945B-38A3959889F5}"/>
              </a:ext>
            </a:extLst>
          </p:cNvPr>
          <p:cNvSpPr/>
          <p:nvPr/>
        </p:nvSpPr>
        <p:spPr>
          <a:xfrm>
            <a:off x="6794137" y="3823283"/>
            <a:ext cx="4260347" cy="1840031"/>
          </a:xfrm>
          <a:custGeom>
            <a:avLst/>
            <a:gdLst>
              <a:gd name="connsiteX0" fmla="*/ 0 w 4260347"/>
              <a:gd name="connsiteY0" fmla="*/ 184003 h 1840031"/>
              <a:gd name="connsiteX1" fmla="*/ 184003 w 4260347"/>
              <a:gd name="connsiteY1" fmla="*/ 0 h 1840031"/>
              <a:gd name="connsiteX2" fmla="*/ 715956 w 4260347"/>
              <a:gd name="connsiteY2" fmla="*/ 0 h 1840031"/>
              <a:gd name="connsiteX3" fmla="*/ 1286833 w 4260347"/>
              <a:gd name="connsiteY3" fmla="*/ 0 h 1840031"/>
              <a:gd name="connsiteX4" fmla="*/ 2013403 w 4260347"/>
              <a:gd name="connsiteY4" fmla="*/ 0 h 1840031"/>
              <a:gd name="connsiteX5" fmla="*/ 2584280 w 4260347"/>
              <a:gd name="connsiteY5" fmla="*/ 0 h 1840031"/>
              <a:gd name="connsiteX6" fmla="*/ 3233003 w 4260347"/>
              <a:gd name="connsiteY6" fmla="*/ 0 h 1840031"/>
              <a:gd name="connsiteX7" fmla="*/ 4076344 w 4260347"/>
              <a:gd name="connsiteY7" fmla="*/ 0 h 1840031"/>
              <a:gd name="connsiteX8" fmla="*/ 4260347 w 4260347"/>
              <a:gd name="connsiteY8" fmla="*/ 184003 h 1840031"/>
              <a:gd name="connsiteX9" fmla="*/ 4260347 w 4260347"/>
              <a:gd name="connsiteY9" fmla="*/ 704119 h 1840031"/>
              <a:gd name="connsiteX10" fmla="*/ 4260347 w 4260347"/>
              <a:gd name="connsiteY10" fmla="*/ 1165353 h 1840031"/>
              <a:gd name="connsiteX11" fmla="*/ 4260347 w 4260347"/>
              <a:gd name="connsiteY11" fmla="*/ 1656028 h 1840031"/>
              <a:gd name="connsiteX12" fmla="*/ 4076344 w 4260347"/>
              <a:gd name="connsiteY12" fmla="*/ 1840031 h 1840031"/>
              <a:gd name="connsiteX13" fmla="*/ 3349774 w 4260347"/>
              <a:gd name="connsiteY13" fmla="*/ 1840031 h 1840031"/>
              <a:gd name="connsiteX14" fmla="*/ 2662127 w 4260347"/>
              <a:gd name="connsiteY14" fmla="*/ 1840031 h 1840031"/>
              <a:gd name="connsiteX15" fmla="*/ 2091250 w 4260347"/>
              <a:gd name="connsiteY15" fmla="*/ 1840031 h 1840031"/>
              <a:gd name="connsiteX16" fmla="*/ 1520373 w 4260347"/>
              <a:gd name="connsiteY16" fmla="*/ 1840031 h 1840031"/>
              <a:gd name="connsiteX17" fmla="*/ 988420 w 4260347"/>
              <a:gd name="connsiteY17" fmla="*/ 1840031 h 1840031"/>
              <a:gd name="connsiteX18" fmla="*/ 184003 w 4260347"/>
              <a:gd name="connsiteY18" fmla="*/ 1840031 h 1840031"/>
              <a:gd name="connsiteX19" fmla="*/ 0 w 4260347"/>
              <a:gd name="connsiteY19" fmla="*/ 1656028 h 1840031"/>
              <a:gd name="connsiteX20" fmla="*/ 0 w 4260347"/>
              <a:gd name="connsiteY20" fmla="*/ 1180073 h 1840031"/>
              <a:gd name="connsiteX21" fmla="*/ 0 w 4260347"/>
              <a:gd name="connsiteY21" fmla="*/ 659958 h 1840031"/>
              <a:gd name="connsiteX22" fmla="*/ 0 w 4260347"/>
              <a:gd name="connsiteY22"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260347" h="1840031" fill="none" extrusionOk="0">
                <a:moveTo>
                  <a:pt x="0" y="184003"/>
                </a:moveTo>
                <a:cubicBezTo>
                  <a:pt x="19728" y="95491"/>
                  <a:pt x="65890" y="252"/>
                  <a:pt x="184003" y="0"/>
                </a:cubicBezTo>
                <a:cubicBezTo>
                  <a:pt x="345420" y="-9316"/>
                  <a:pt x="549172" y="-19152"/>
                  <a:pt x="715956" y="0"/>
                </a:cubicBezTo>
                <a:cubicBezTo>
                  <a:pt x="882740" y="19152"/>
                  <a:pt x="1132683" y="-23132"/>
                  <a:pt x="1286833" y="0"/>
                </a:cubicBezTo>
                <a:cubicBezTo>
                  <a:pt x="1440983" y="23132"/>
                  <a:pt x="1787156" y="-31810"/>
                  <a:pt x="2013403" y="0"/>
                </a:cubicBezTo>
                <a:cubicBezTo>
                  <a:pt x="2239650" y="31810"/>
                  <a:pt x="2308959" y="-21969"/>
                  <a:pt x="2584280" y="0"/>
                </a:cubicBezTo>
                <a:cubicBezTo>
                  <a:pt x="2859601" y="21969"/>
                  <a:pt x="3008601" y="16455"/>
                  <a:pt x="3233003" y="0"/>
                </a:cubicBezTo>
                <a:cubicBezTo>
                  <a:pt x="3457405" y="-16455"/>
                  <a:pt x="3761029" y="-10895"/>
                  <a:pt x="4076344" y="0"/>
                </a:cubicBezTo>
                <a:cubicBezTo>
                  <a:pt x="4180680" y="-13403"/>
                  <a:pt x="4265320" y="84056"/>
                  <a:pt x="4260347" y="184003"/>
                </a:cubicBezTo>
                <a:cubicBezTo>
                  <a:pt x="4247751" y="366033"/>
                  <a:pt x="4262953" y="565818"/>
                  <a:pt x="4260347" y="704119"/>
                </a:cubicBezTo>
                <a:cubicBezTo>
                  <a:pt x="4257741" y="842420"/>
                  <a:pt x="4265934" y="991971"/>
                  <a:pt x="4260347" y="1165353"/>
                </a:cubicBezTo>
                <a:cubicBezTo>
                  <a:pt x="4254760" y="1338735"/>
                  <a:pt x="4243126" y="1456625"/>
                  <a:pt x="4260347" y="1656028"/>
                </a:cubicBezTo>
                <a:cubicBezTo>
                  <a:pt x="4252800" y="1757678"/>
                  <a:pt x="4176940" y="1848903"/>
                  <a:pt x="4076344" y="1840031"/>
                </a:cubicBezTo>
                <a:cubicBezTo>
                  <a:pt x="3864263" y="1862214"/>
                  <a:pt x="3536950" y="1820302"/>
                  <a:pt x="3349774" y="1840031"/>
                </a:cubicBezTo>
                <a:cubicBezTo>
                  <a:pt x="3162598" y="1859761"/>
                  <a:pt x="2842954" y="1862019"/>
                  <a:pt x="2662127" y="1840031"/>
                </a:cubicBezTo>
                <a:cubicBezTo>
                  <a:pt x="2481300" y="1818043"/>
                  <a:pt x="2373114" y="1821190"/>
                  <a:pt x="2091250" y="1840031"/>
                </a:cubicBezTo>
                <a:cubicBezTo>
                  <a:pt x="1809386" y="1858872"/>
                  <a:pt x="1686938" y="1813566"/>
                  <a:pt x="1520373" y="1840031"/>
                </a:cubicBezTo>
                <a:cubicBezTo>
                  <a:pt x="1353808" y="1866496"/>
                  <a:pt x="1137624" y="1814279"/>
                  <a:pt x="988420" y="1840031"/>
                </a:cubicBezTo>
                <a:cubicBezTo>
                  <a:pt x="839216" y="1865783"/>
                  <a:pt x="456006" y="1867332"/>
                  <a:pt x="184003" y="1840031"/>
                </a:cubicBezTo>
                <a:cubicBezTo>
                  <a:pt x="99057" y="1846012"/>
                  <a:pt x="12622" y="1762246"/>
                  <a:pt x="0" y="1656028"/>
                </a:cubicBezTo>
                <a:cubicBezTo>
                  <a:pt x="23330" y="1497515"/>
                  <a:pt x="-14344" y="1287243"/>
                  <a:pt x="0" y="1180073"/>
                </a:cubicBezTo>
                <a:cubicBezTo>
                  <a:pt x="14344" y="1072904"/>
                  <a:pt x="-11272" y="880797"/>
                  <a:pt x="0" y="659958"/>
                </a:cubicBezTo>
                <a:cubicBezTo>
                  <a:pt x="11272" y="439120"/>
                  <a:pt x="-11478" y="417638"/>
                  <a:pt x="0" y="184003"/>
                </a:cubicBezTo>
                <a:close/>
              </a:path>
              <a:path w="4260347" h="1840031" stroke="0" extrusionOk="0">
                <a:moveTo>
                  <a:pt x="0" y="184003"/>
                </a:moveTo>
                <a:cubicBezTo>
                  <a:pt x="2313" y="80544"/>
                  <a:pt x="62952" y="1165"/>
                  <a:pt x="184003" y="0"/>
                </a:cubicBezTo>
                <a:cubicBezTo>
                  <a:pt x="341340" y="28233"/>
                  <a:pt x="637586" y="15336"/>
                  <a:pt x="871650" y="0"/>
                </a:cubicBezTo>
                <a:cubicBezTo>
                  <a:pt x="1105714" y="-15336"/>
                  <a:pt x="1375690" y="32181"/>
                  <a:pt x="1598220" y="0"/>
                </a:cubicBezTo>
                <a:cubicBezTo>
                  <a:pt x="1820750" y="-32181"/>
                  <a:pt x="1914222" y="-13864"/>
                  <a:pt x="2130174" y="0"/>
                </a:cubicBezTo>
                <a:cubicBezTo>
                  <a:pt x="2346126" y="13864"/>
                  <a:pt x="2534593" y="18380"/>
                  <a:pt x="2778897" y="0"/>
                </a:cubicBezTo>
                <a:cubicBezTo>
                  <a:pt x="3023201" y="-18380"/>
                  <a:pt x="3297980" y="6891"/>
                  <a:pt x="3505467" y="0"/>
                </a:cubicBezTo>
                <a:cubicBezTo>
                  <a:pt x="3712954" y="-6891"/>
                  <a:pt x="3893802" y="-891"/>
                  <a:pt x="4076344" y="0"/>
                </a:cubicBezTo>
                <a:cubicBezTo>
                  <a:pt x="4174276" y="1999"/>
                  <a:pt x="4247969" y="92681"/>
                  <a:pt x="4260347" y="184003"/>
                </a:cubicBezTo>
                <a:cubicBezTo>
                  <a:pt x="4280232" y="370080"/>
                  <a:pt x="4252070" y="526181"/>
                  <a:pt x="4260347" y="704119"/>
                </a:cubicBezTo>
                <a:cubicBezTo>
                  <a:pt x="4268624" y="882057"/>
                  <a:pt x="4280942" y="987308"/>
                  <a:pt x="4260347" y="1165353"/>
                </a:cubicBezTo>
                <a:cubicBezTo>
                  <a:pt x="4239752" y="1343398"/>
                  <a:pt x="4281921" y="1541927"/>
                  <a:pt x="4260347" y="1656028"/>
                </a:cubicBezTo>
                <a:cubicBezTo>
                  <a:pt x="4256793" y="1771633"/>
                  <a:pt x="4180731" y="1819703"/>
                  <a:pt x="4076344" y="1840031"/>
                </a:cubicBezTo>
                <a:cubicBezTo>
                  <a:pt x="3905792" y="1865571"/>
                  <a:pt x="3569527" y="1807938"/>
                  <a:pt x="3388697" y="1840031"/>
                </a:cubicBezTo>
                <a:cubicBezTo>
                  <a:pt x="3207867" y="1872124"/>
                  <a:pt x="2875708" y="1838938"/>
                  <a:pt x="2739974" y="1840031"/>
                </a:cubicBezTo>
                <a:cubicBezTo>
                  <a:pt x="2604240" y="1841124"/>
                  <a:pt x="2312220" y="1857497"/>
                  <a:pt x="2013403" y="1840031"/>
                </a:cubicBezTo>
                <a:cubicBezTo>
                  <a:pt x="1714586" y="1822565"/>
                  <a:pt x="1595677" y="1858402"/>
                  <a:pt x="1481450" y="1840031"/>
                </a:cubicBezTo>
                <a:cubicBezTo>
                  <a:pt x="1367223" y="1821660"/>
                  <a:pt x="1092969" y="1841425"/>
                  <a:pt x="871650" y="1840031"/>
                </a:cubicBezTo>
                <a:cubicBezTo>
                  <a:pt x="650331" y="1838637"/>
                  <a:pt x="448058" y="1831046"/>
                  <a:pt x="184003" y="1840031"/>
                </a:cubicBezTo>
                <a:cubicBezTo>
                  <a:pt x="97188" y="1825307"/>
                  <a:pt x="-11204" y="1769110"/>
                  <a:pt x="0" y="1656028"/>
                </a:cubicBezTo>
                <a:cubicBezTo>
                  <a:pt x="-15331" y="1528461"/>
                  <a:pt x="18844" y="1391374"/>
                  <a:pt x="0" y="1209514"/>
                </a:cubicBezTo>
                <a:cubicBezTo>
                  <a:pt x="-18844" y="1027654"/>
                  <a:pt x="16751" y="844934"/>
                  <a:pt x="0" y="704118"/>
                </a:cubicBezTo>
                <a:cubicBezTo>
                  <a:pt x="-16751" y="563302"/>
                  <a:pt x="13875" y="288171"/>
                  <a:pt x="0" y="184003"/>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486058544">
                  <a:custGeom>
                    <a:avLst/>
                    <a:gdLst>
                      <a:gd name="connsiteX0" fmla="*/ 0 w 4260347"/>
                      <a:gd name="connsiteY0" fmla="*/ 184003 h 1840031"/>
                      <a:gd name="connsiteX1" fmla="*/ 184003 w 4260347"/>
                      <a:gd name="connsiteY1" fmla="*/ 0 h 1840031"/>
                      <a:gd name="connsiteX2" fmla="*/ 4076344 w 4260347"/>
                      <a:gd name="connsiteY2" fmla="*/ 0 h 1840031"/>
                      <a:gd name="connsiteX3" fmla="*/ 4260347 w 4260347"/>
                      <a:gd name="connsiteY3" fmla="*/ 184003 h 1840031"/>
                      <a:gd name="connsiteX4" fmla="*/ 4260347 w 4260347"/>
                      <a:gd name="connsiteY4" fmla="*/ 1656028 h 1840031"/>
                      <a:gd name="connsiteX5" fmla="*/ 4076344 w 4260347"/>
                      <a:gd name="connsiteY5" fmla="*/ 1840031 h 1840031"/>
                      <a:gd name="connsiteX6" fmla="*/ 184003 w 4260347"/>
                      <a:gd name="connsiteY6" fmla="*/ 1840031 h 1840031"/>
                      <a:gd name="connsiteX7" fmla="*/ 0 w 4260347"/>
                      <a:gd name="connsiteY7" fmla="*/ 1656028 h 1840031"/>
                      <a:gd name="connsiteX8" fmla="*/ 0 w 4260347"/>
                      <a:gd name="connsiteY8"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60347" h="1840031">
                        <a:moveTo>
                          <a:pt x="0" y="184003"/>
                        </a:moveTo>
                        <a:cubicBezTo>
                          <a:pt x="0" y="82381"/>
                          <a:pt x="82381" y="0"/>
                          <a:pt x="184003" y="0"/>
                        </a:cubicBezTo>
                        <a:lnTo>
                          <a:pt x="4076344" y="0"/>
                        </a:lnTo>
                        <a:cubicBezTo>
                          <a:pt x="4177966" y="0"/>
                          <a:pt x="4260347" y="82381"/>
                          <a:pt x="4260347" y="184003"/>
                        </a:cubicBezTo>
                        <a:lnTo>
                          <a:pt x="4260347" y="1656028"/>
                        </a:lnTo>
                        <a:cubicBezTo>
                          <a:pt x="4260347" y="1757650"/>
                          <a:pt x="4177966" y="1840031"/>
                          <a:pt x="4076344" y="1840031"/>
                        </a:cubicBezTo>
                        <a:lnTo>
                          <a:pt x="184003" y="1840031"/>
                        </a:lnTo>
                        <a:cubicBezTo>
                          <a:pt x="82381" y="1840031"/>
                          <a:pt x="0" y="1757650"/>
                          <a:pt x="0" y="1656028"/>
                        </a:cubicBezTo>
                        <a:lnTo>
                          <a:pt x="0" y="184003"/>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5333" tIns="145333" rIns="145333" bIns="14533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be identified by someone else when the victim does not recognise a hate crime </a:t>
            </a:r>
          </a:p>
        </p:txBody>
      </p:sp>
      <p:sp>
        <p:nvSpPr>
          <p:cNvPr id="17" name="Freeform: Shape 16">
            <a:extLst>
              <a:ext uri="{FF2B5EF4-FFF2-40B4-BE49-F238E27FC236}">
                <a16:creationId xmlns:a16="http://schemas.microsoft.com/office/drawing/2014/main" id="{7149FE08-03AA-4F00-91E4-85B76EAEAF5F}"/>
              </a:ext>
            </a:extLst>
          </p:cNvPr>
          <p:cNvSpPr/>
          <p:nvPr/>
        </p:nvSpPr>
        <p:spPr>
          <a:xfrm>
            <a:off x="5943385" y="4363024"/>
            <a:ext cx="650145" cy="760547"/>
          </a:xfrm>
          <a:custGeom>
            <a:avLst/>
            <a:gdLst>
              <a:gd name="connsiteX0" fmla="*/ 650145 w 650145"/>
              <a:gd name="connsiteY0" fmla="*/ 608437 h 760547"/>
              <a:gd name="connsiteX1" fmla="*/ 325072 w 650145"/>
              <a:gd name="connsiteY1" fmla="*/ 608437 h 760547"/>
              <a:gd name="connsiteX2" fmla="*/ 325072 w 650145"/>
              <a:gd name="connsiteY2" fmla="*/ 760547 h 760547"/>
              <a:gd name="connsiteX3" fmla="*/ 0 w 650145"/>
              <a:gd name="connsiteY3" fmla="*/ 380273 h 760547"/>
              <a:gd name="connsiteX4" fmla="*/ 325072 w 650145"/>
              <a:gd name="connsiteY4" fmla="*/ 0 h 760547"/>
              <a:gd name="connsiteX5" fmla="*/ 325072 w 650145"/>
              <a:gd name="connsiteY5" fmla="*/ 152109 h 760547"/>
              <a:gd name="connsiteX6" fmla="*/ 650145 w 650145"/>
              <a:gd name="connsiteY6" fmla="*/ 152109 h 760547"/>
              <a:gd name="connsiteX7" fmla="*/ 650145 w 650145"/>
              <a:gd name="connsiteY7" fmla="*/ 608437 h 760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145" h="760547" fill="none" extrusionOk="0">
                <a:moveTo>
                  <a:pt x="650145" y="608437"/>
                </a:moveTo>
                <a:cubicBezTo>
                  <a:pt x="556470" y="606666"/>
                  <a:pt x="460412" y="600680"/>
                  <a:pt x="325072" y="608437"/>
                </a:cubicBezTo>
                <a:cubicBezTo>
                  <a:pt x="328802" y="668912"/>
                  <a:pt x="328141" y="718338"/>
                  <a:pt x="325072" y="760547"/>
                </a:cubicBezTo>
                <a:cubicBezTo>
                  <a:pt x="221890" y="672709"/>
                  <a:pt x="131278" y="566101"/>
                  <a:pt x="0" y="380273"/>
                </a:cubicBezTo>
                <a:cubicBezTo>
                  <a:pt x="91446" y="242744"/>
                  <a:pt x="199520" y="146763"/>
                  <a:pt x="325072" y="0"/>
                </a:cubicBezTo>
                <a:cubicBezTo>
                  <a:pt x="325627" y="58943"/>
                  <a:pt x="322150" y="99260"/>
                  <a:pt x="325072" y="152109"/>
                </a:cubicBezTo>
                <a:cubicBezTo>
                  <a:pt x="403982" y="141675"/>
                  <a:pt x="513538" y="150906"/>
                  <a:pt x="650145" y="152109"/>
                </a:cubicBezTo>
                <a:cubicBezTo>
                  <a:pt x="661655" y="313889"/>
                  <a:pt x="654103" y="462271"/>
                  <a:pt x="650145" y="608437"/>
                </a:cubicBezTo>
                <a:close/>
              </a:path>
              <a:path w="650145" h="760547" stroke="0" extrusionOk="0">
                <a:moveTo>
                  <a:pt x="650145" y="608437"/>
                </a:moveTo>
                <a:cubicBezTo>
                  <a:pt x="566672" y="609579"/>
                  <a:pt x="417312" y="607161"/>
                  <a:pt x="325072" y="608437"/>
                </a:cubicBezTo>
                <a:cubicBezTo>
                  <a:pt x="325282" y="666233"/>
                  <a:pt x="328189" y="698285"/>
                  <a:pt x="325072" y="760547"/>
                </a:cubicBezTo>
                <a:cubicBezTo>
                  <a:pt x="230159" y="628329"/>
                  <a:pt x="117481" y="521086"/>
                  <a:pt x="0" y="380273"/>
                </a:cubicBezTo>
                <a:cubicBezTo>
                  <a:pt x="74107" y="291958"/>
                  <a:pt x="206173" y="151764"/>
                  <a:pt x="325072" y="0"/>
                </a:cubicBezTo>
                <a:cubicBezTo>
                  <a:pt x="318648" y="46457"/>
                  <a:pt x="320596" y="117937"/>
                  <a:pt x="325072" y="152109"/>
                </a:cubicBezTo>
                <a:cubicBezTo>
                  <a:pt x="456613" y="162847"/>
                  <a:pt x="525508" y="158703"/>
                  <a:pt x="650145" y="152109"/>
                </a:cubicBezTo>
                <a:cubicBezTo>
                  <a:pt x="628739" y="260400"/>
                  <a:pt x="635215" y="381781"/>
                  <a:pt x="650145" y="608437"/>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2872530150">
                  <a:custGeom>
                    <a:avLst/>
                    <a:gdLst>
                      <a:gd name="connsiteX0" fmla="*/ 0 w 650144"/>
                      <a:gd name="connsiteY0" fmla="*/ 152109 h 760546"/>
                      <a:gd name="connsiteX1" fmla="*/ 325072 w 650144"/>
                      <a:gd name="connsiteY1" fmla="*/ 152109 h 760546"/>
                      <a:gd name="connsiteX2" fmla="*/ 325072 w 650144"/>
                      <a:gd name="connsiteY2" fmla="*/ 0 h 760546"/>
                      <a:gd name="connsiteX3" fmla="*/ 650144 w 650144"/>
                      <a:gd name="connsiteY3" fmla="*/ 380273 h 760546"/>
                      <a:gd name="connsiteX4" fmla="*/ 325072 w 650144"/>
                      <a:gd name="connsiteY4" fmla="*/ 760546 h 760546"/>
                      <a:gd name="connsiteX5" fmla="*/ 325072 w 650144"/>
                      <a:gd name="connsiteY5" fmla="*/ 608437 h 760546"/>
                      <a:gd name="connsiteX6" fmla="*/ 0 w 650144"/>
                      <a:gd name="connsiteY6" fmla="*/ 608437 h 760546"/>
                      <a:gd name="connsiteX7" fmla="*/ 0 w 650144"/>
                      <a:gd name="connsiteY7" fmla="*/ 152109 h 760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144" h="760546">
                        <a:moveTo>
                          <a:pt x="650144" y="608437"/>
                        </a:moveTo>
                        <a:lnTo>
                          <a:pt x="325072" y="608437"/>
                        </a:lnTo>
                        <a:lnTo>
                          <a:pt x="325072" y="760546"/>
                        </a:lnTo>
                        <a:lnTo>
                          <a:pt x="0" y="380273"/>
                        </a:lnTo>
                        <a:lnTo>
                          <a:pt x="325072" y="0"/>
                        </a:lnTo>
                        <a:lnTo>
                          <a:pt x="325072" y="152109"/>
                        </a:lnTo>
                        <a:lnTo>
                          <a:pt x="650144" y="152109"/>
                        </a:lnTo>
                        <a:lnTo>
                          <a:pt x="650144" y="608437"/>
                        </a:lnTo>
                        <a:close/>
                      </a:path>
                    </a:pathLst>
                  </a:custGeom>
                  <ask:type>
                    <ask:lineSketchFreehand/>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95043" tIns="152110" rIns="1" bIns="152109" numCol="1" spcCol="1270" anchor="ctr" anchorCtr="0">
            <a:noAutofit/>
          </a:bodyPr>
          <a:lstStyle/>
          <a:p>
            <a:pPr marL="0" lvl="0" indent="0" algn="ctr" defTabSz="1422400">
              <a:lnSpc>
                <a:spcPct val="90000"/>
              </a:lnSpc>
              <a:spcBef>
                <a:spcPct val="0"/>
              </a:spcBef>
              <a:spcAft>
                <a:spcPct val="35000"/>
              </a:spcAft>
              <a:buNone/>
            </a:pPr>
            <a:endParaRPr lang="en-GB" sz="3200" kern="1200"/>
          </a:p>
        </p:txBody>
      </p:sp>
      <p:sp>
        <p:nvSpPr>
          <p:cNvPr id="18" name="Freeform: Shape 17">
            <a:extLst>
              <a:ext uri="{FF2B5EF4-FFF2-40B4-BE49-F238E27FC236}">
                <a16:creationId xmlns:a16="http://schemas.microsoft.com/office/drawing/2014/main" id="{648322FE-89E2-4F72-9204-E78C86908517}"/>
              </a:ext>
            </a:extLst>
          </p:cNvPr>
          <p:cNvSpPr/>
          <p:nvPr/>
        </p:nvSpPr>
        <p:spPr>
          <a:xfrm>
            <a:off x="1479917" y="3823283"/>
            <a:ext cx="4300214" cy="1840031"/>
          </a:xfrm>
          <a:custGeom>
            <a:avLst/>
            <a:gdLst>
              <a:gd name="connsiteX0" fmla="*/ 0 w 4300214"/>
              <a:gd name="connsiteY0" fmla="*/ 184003 h 1840031"/>
              <a:gd name="connsiteX1" fmla="*/ 184003 w 4300214"/>
              <a:gd name="connsiteY1" fmla="*/ 0 h 1840031"/>
              <a:gd name="connsiteX2" fmla="*/ 800049 w 4300214"/>
              <a:gd name="connsiteY2" fmla="*/ 0 h 1840031"/>
              <a:gd name="connsiteX3" fmla="*/ 1534061 w 4300214"/>
              <a:gd name="connsiteY3" fmla="*/ 0 h 1840031"/>
              <a:gd name="connsiteX4" fmla="*/ 2071463 w 4300214"/>
              <a:gd name="connsiteY4" fmla="*/ 0 h 1840031"/>
              <a:gd name="connsiteX5" fmla="*/ 2687509 w 4300214"/>
              <a:gd name="connsiteY5" fmla="*/ 0 h 1840031"/>
              <a:gd name="connsiteX6" fmla="*/ 3382199 w 4300214"/>
              <a:gd name="connsiteY6" fmla="*/ 0 h 1840031"/>
              <a:gd name="connsiteX7" fmla="*/ 4116211 w 4300214"/>
              <a:gd name="connsiteY7" fmla="*/ 0 h 1840031"/>
              <a:gd name="connsiteX8" fmla="*/ 4300214 w 4300214"/>
              <a:gd name="connsiteY8" fmla="*/ 184003 h 1840031"/>
              <a:gd name="connsiteX9" fmla="*/ 4300214 w 4300214"/>
              <a:gd name="connsiteY9" fmla="*/ 659958 h 1840031"/>
              <a:gd name="connsiteX10" fmla="*/ 4300214 w 4300214"/>
              <a:gd name="connsiteY10" fmla="*/ 1135913 h 1840031"/>
              <a:gd name="connsiteX11" fmla="*/ 4300214 w 4300214"/>
              <a:gd name="connsiteY11" fmla="*/ 1656028 h 1840031"/>
              <a:gd name="connsiteX12" fmla="*/ 4116211 w 4300214"/>
              <a:gd name="connsiteY12" fmla="*/ 1840031 h 1840031"/>
              <a:gd name="connsiteX13" fmla="*/ 3539487 w 4300214"/>
              <a:gd name="connsiteY13" fmla="*/ 1840031 h 1840031"/>
              <a:gd name="connsiteX14" fmla="*/ 2962763 w 4300214"/>
              <a:gd name="connsiteY14" fmla="*/ 1840031 h 1840031"/>
              <a:gd name="connsiteX15" fmla="*/ 2307395 w 4300214"/>
              <a:gd name="connsiteY15" fmla="*/ 1840031 h 1840031"/>
              <a:gd name="connsiteX16" fmla="*/ 1730671 w 4300214"/>
              <a:gd name="connsiteY16" fmla="*/ 1840031 h 1840031"/>
              <a:gd name="connsiteX17" fmla="*/ 996659 w 4300214"/>
              <a:gd name="connsiteY17" fmla="*/ 1840031 h 1840031"/>
              <a:gd name="connsiteX18" fmla="*/ 184003 w 4300214"/>
              <a:gd name="connsiteY18" fmla="*/ 1840031 h 1840031"/>
              <a:gd name="connsiteX19" fmla="*/ 0 w 4300214"/>
              <a:gd name="connsiteY19" fmla="*/ 1656028 h 1840031"/>
              <a:gd name="connsiteX20" fmla="*/ 0 w 4300214"/>
              <a:gd name="connsiteY20" fmla="*/ 1209514 h 1840031"/>
              <a:gd name="connsiteX21" fmla="*/ 0 w 4300214"/>
              <a:gd name="connsiteY21" fmla="*/ 704118 h 1840031"/>
              <a:gd name="connsiteX22" fmla="*/ 0 w 4300214"/>
              <a:gd name="connsiteY22"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300214" h="1840031" fill="none" extrusionOk="0">
                <a:moveTo>
                  <a:pt x="0" y="184003"/>
                </a:moveTo>
                <a:cubicBezTo>
                  <a:pt x="2498" y="75760"/>
                  <a:pt x="82032" y="13270"/>
                  <a:pt x="184003" y="0"/>
                </a:cubicBezTo>
                <a:cubicBezTo>
                  <a:pt x="339397" y="22789"/>
                  <a:pt x="512561" y="-6908"/>
                  <a:pt x="800049" y="0"/>
                </a:cubicBezTo>
                <a:cubicBezTo>
                  <a:pt x="1087537" y="6908"/>
                  <a:pt x="1177228" y="-36359"/>
                  <a:pt x="1534061" y="0"/>
                </a:cubicBezTo>
                <a:cubicBezTo>
                  <a:pt x="1890894" y="36359"/>
                  <a:pt x="1926531" y="12527"/>
                  <a:pt x="2071463" y="0"/>
                </a:cubicBezTo>
                <a:cubicBezTo>
                  <a:pt x="2216395" y="-12527"/>
                  <a:pt x="2460777" y="-15378"/>
                  <a:pt x="2687509" y="0"/>
                </a:cubicBezTo>
                <a:cubicBezTo>
                  <a:pt x="2914241" y="15378"/>
                  <a:pt x="3083772" y="-10916"/>
                  <a:pt x="3382199" y="0"/>
                </a:cubicBezTo>
                <a:cubicBezTo>
                  <a:pt x="3680626" y="10916"/>
                  <a:pt x="3802540" y="-4975"/>
                  <a:pt x="4116211" y="0"/>
                </a:cubicBezTo>
                <a:cubicBezTo>
                  <a:pt x="4212907" y="10833"/>
                  <a:pt x="4304436" y="85978"/>
                  <a:pt x="4300214" y="184003"/>
                </a:cubicBezTo>
                <a:cubicBezTo>
                  <a:pt x="4305474" y="382818"/>
                  <a:pt x="4278864" y="517812"/>
                  <a:pt x="4300214" y="659958"/>
                </a:cubicBezTo>
                <a:cubicBezTo>
                  <a:pt x="4321564" y="802105"/>
                  <a:pt x="4282960" y="929371"/>
                  <a:pt x="4300214" y="1135913"/>
                </a:cubicBezTo>
                <a:cubicBezTo>
                  <a:pt x="4317468" y="1342456"/>
                  <a:pt x="4274358" y="1538725"/>
                  <a:pt x="4300214" y="1656028"/>
                </a:cubicBezTo>
                <a:cubicBezTo>
                  <a:pt x="4312777" y="1758122"/>
                  <a:pt x="4211474" y="1823355"/>
                  <a:pt x="4116211" y="1840031"/>
                </a:cubicBezTo>
                <a:cubicBezTo>
                  <a:pt x="3940132" y="1818215"/>
                  <a:pt x="3719669" y="1837046"/>
                  <a:pt x="3539487" y="1840031"/>
                </a:cubicBezTo>
                <a:cubicBezTo>
                  <a:pt x="3359305" y="1843016"/>
                  <a:pt x="3163743" y="1820235"/>
                  <a:pt x="2962763" y="1840031"/>
                </a:cubicBezTo>
                <a:cubicBezTo>
                  <a:pt x="2761783" y="1859827"/>
                  <a:pt x="2466309" y="1839878"/>
                  <a:pt x="2307395" y="1840031"/>
                </a:cubicBezTo>
                <a:cubicBezTo>
                  <a:pt x="2148481" y="1840184"/>
                  <a:pt x="1975434" y="1864473"/>
                  <a:pt x="1730671" y="1840031"/>
                </a:cubicBezTo>
                <a:cubicBezTo>
                  <a:pt x="1485908" y="1815589"/>
                  <a:pt x="1291093" y="1853152"/>
                  <a:pt x="996659" y="1840031"/>
                </a:cubicBezTo>
                <a:cubicBezTo>
                  <a:pt x="702225" y="1826910"/>
                  <a:pt x="392969" y="1803794"/>
                  <a:pt x="184003" y="1840031"/>
                </a:cubicBezTo>
                <a:cubicBezTo>
                  <a:pt x="72151" y="1818260"/>
                  <a:pt x="-18022" y="1757884"/>
                  <a:pt x="0" y="1656028"/>
                </a:cubicBezTo>
                <a:cubicBezTo>
                  <a:pt x="15864" y="1442545"/>
                  <a:pt x="21743" y="1404272"/>
                  <a:pt x="0" y="1209514"/>
                </a:cubicBezTo>
                <a:cubicBezTo>
                  <a:pt x="-21743" y="1014756"/>
                  <a:pt x="19104" y="933479"/>
                  <a:pt x="0" y="704118"/>
                </a:cubicBezTo>
                <a:cubicBezTo>
                  <a:pt x="-19104" y="474757"/>
                  <a:pt x="21366" y="337924"/>
                  <a:pt x="0" y="184003"/>
                </a:cubicBezTo>
                <a:close/>
              </a:path>
              <a:path w="4300214" h="1840031" stroke="0" extrusionOk="0">
                <a:moveTo>
                  <a:pt x="0" y="184003"/>
                </a:moveTo>
                <a:cubicBezTo>
                  <a:pt x="-8147" y="63086"/>
                  <a:pt x="83264" y="-5149"/>
                  <a:pt x="184003" y="0"/>
                </a:cubicBezTo>
                <a:cubicBezTo>
                  <a:pt x="401703" y="578"/>
                  <a:pt x="723493" y="20772"/>
                  <a:pt x="878693" y="0"/>
                </a:cubicBezTo>
                <a:cubicBezTo>
                  <a:pt x="1033893" y="-20772"/>
                  <a:pt x="1348937" y="7050"/>
                  <a:pt x="1494739" y="0"/>
                </a:cubicBezTo>
                <a:cubicBezTo>
                  <a:pt x="1640541" y="-7050"/>
                  <a:pt x="1834140" y="18318"/>
                  <a:pt x="2110785" y="0"/>
                </a:cubicBezTo>
                <a:cubicBezTo>
                  <a:pt x="2387430" y="-18318"/>
                  <a:pt x="2511469" y="20655"/>
                  <a:pt x="2726831" y="0"/>
                </a:cubicBezTo>
                <a:cubicBezTo>
                  <a:pt x="2942193" y="-20655"/>
                  <a:pt x="3207969" y="26110"/>
                  <a:pt x="3421521" y="0"/>
                </a:cubicBezTo>
                <a:cubicBezTo>
                  <a:pt x="3635073" y="-26110"/>
                  <a:pt x="3798453" y="7909"/>
                  <a:pt x="4116211" y="0"/>
                </a:cubicBezTo>
                <a:cubicBezTo>
                  <a:pt x="4218797" y="-19987"/>
                  <a:pt x="4306895" y="89985"/>
                  <a:pt x="4300214" y="184003"/>
                </a:cubicBezTo>
                <a:cubicBezTo>
                  <a:pt x="4283983" y="360944"/>
                  <a:pt x="4306045" y="456740"/>
                  <a:pt x="4300214" y="645238"/>
                </a:cubicBezTo>
                <a:cubicBezTo>
                  <a:pt x="4294383" y="833737"/>
                  <a:pt x="4304982" y="927431"/>
                  <a:pt x="4300214" y="1150633"/>
                </a:cubicBezTo>
                <a:cubicBezTo>
                  <a:pt x="4295446" y="1373836"/>
                  <a:pt x="4318196" y="1529239"/>
                  <a:pt x="4300214" y="1656028"/>
                </a:cubicBezTo>
                <a:cubicBezTo>
                  <a:pt x="4287023" y="1757933"/>
                  <a:pt x="4208220" y="1847432"/>
                  <a:pt x="4116211" y="1840031"/>
                </a:cubicBezTo>
                <a:cubicBezTo>
                  <a:pt x="3862568" y="1864819"/>
                  <a:pt x="3729320" y="1841958"/>
                  <a:pt x="3578809" y="1840031"/>
                </a:cubicBezTo>
                <a:cubicBezTo>
                  <a:pt x="3428298" y="1838104"/>
                  <a:pt x="3184039" y="1838186"/>
                  <a:pt x="2884119" y="1840031"/>
                </a:cubicBezTo>
                <a:cubicBezTo>
                  <a:pt x="2584199" y="1841877"/>
                  <a:pt x="2476308" y="1869204"/>
                  <a:pt x="2189429" y="1840031"/>
                </a:cubicBezTo>
                <a:cubicBezTo>
                  <a:pt x="1902550" y="1810859"/>
                  <a:pt x="1729956" y="1854914"/>
                  <a:pt x="1612705" y="1840031"/>
                </a:cubicBezTo>
                <a:cubicBezTo>
                  <a:pt x="1495454" y="1825148"/>
                  <a:pt x="1147333" y="1828150"/>
                  <a:pt x="996659" y="1840031"/>
                </a:cubicBezTo>
                <a:cubicBezTo>
                  <a:pt x="845985" y="1851912"/>
                  <a:pt x="487100" y="1805770"/>
                  <a:pt x="184003" y="1840031"/>
                </a:cubicBezTo>
                <a:cubicBezTo>
                  <a:pt x="94331" y="1835332"/>
                  <a:pt x="1826" y="1747174"/>
                  <a:pt x="0" y="1656028"/>
                </a:cubicBezTo>
                <a:cubicBezTo>
                  <a:pt x="1368" y="1450589"/>
                  <a:pt x="239" y="1396211"/>
                  <a:pt x="0" y="1194794"/>
                </a:cubicBezTo>
                <a:cubicBezTo>
                  <a:pt x="-239" y="993377"/>
                  <a:pt x="-7680" y="906190"/>
                  <a:pt x="0" y="733559"/>
                </a:cubicBezTo>
                <a:cubicBezTo>
                  <a:pt x="7680" y="560928"/>
                  <a:pt x="-16353" y="371129"/>
                  <a:pt x="0" y="184003"/>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1519097791">
                  <a:custGeom>
                    <a:avLst/>
                    <a:gdLst>
                      <a:gd name="connsiteX0" fmla="*/ 0 w 4300214"/>
                      <a:gd name="connsiteY0" fmla="*/ 184003 h 1840031"/>
                      <a:gd name="connsiteX1" fmla="*/ 184003 w 4300214"/>
                      <a:gd name="connsiteY1" fmla="*/ 0 h 1840031"/>
                      <a:gd name="connsiteX2" fmla="*/ 4116211 w 4300214"/>
                      <a:gd name="connsiteY2" fmla="*/ 0 h 1840031"/>
                      <a:gd name="connsiteX3" fmla="*/ 4300214 w 4300214"/>
                      <a:gd name="connsiteY3" fmla="*/ 184003 h 1840031"/>
                      <a:gd name="connsiteX4" fmla="*/ 4300214 w 4300214"/>
                      <a:gd name="connsiteY4" fmla="*/ 1656028 h 1840031"/>
                      <a:gd name="connsiteX5" fmla="*/ 4116211 w 4300214"/>
                      <a:gd name="connsiteY5" fmla="*/ 1840031 h 1840031"/>
                      <a:gd name="connsiteX6" fmla="*/ 184003 w 4300214"/>
                      <a:gd name="connsiteY6" fmla="*/ 1840031 h 1840031"/>
                      <a:gd name="connsiteX7" fmla="*/ 0 w 4300214"/>
                      <a:gd name="connsiteY7" fmla="*/ 1656028 h 1840031"/>
                      <a:gd name="connsiteX8" fmla="*/ 0 w 4300214"/>
                      <a:gd name="connsiteY8" fmla="*/ 184003 h 184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0214" h="1840031">
                        <a:moveTo>
                          <a:pt x="0" y="184003"/>
                        </a:moveTo>
                        <a:cubicBezTo>
                          <a:pt x="0" y="82381"/>
                          <a:pt x="82381" y="0"/>
                          <a:pt x="184003" y="0"/>
                        </a:cubicBezTo>
                        <a:lnTo>
                          <a:pt x="4116211" y="0"/>
                        </a:lnTo>
                        <a:cubicBezTo>
                          <a:pt x="4217833" y="0"/>
                          <a:pt x="4300214" y="82381"/>
                          <a:pt x="4300214" y="184003"/>
                        </a:cubicBezTo>
                        <a:lnTo>
                          <a:pt x="4300214" y="1656028"/>
                        </a:lnTo>
                        <a:cubicBezTo>
                          <a:pt x="4300214" y="1757650"/>
                          <a:pt x="4217833" y="1840031"/>
                          <a:pt x="4116211" y="1840031"/>
                        </a:cubicBezTo>
                        <a:lnTo>
                          <a:pt x="184003" y="1840031"/>
                        </a:lnTo>
                        <a:cubicBezTo>
                          <a:pt x="82381" y="1840031"/>
                          <a:pt x="0" y="1757650"/>
                          <a:pt x="0" y="1656028"/>
                        </a:cubicBezTo>
                        <a:lnTo>
                          <a:pt x="0" y="184003"/>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5333" tIns="145333" rIns="145333" bIns="14533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be based on an actual or perceived characteristic</a:t>
            </a:r>
          </a:p>
        </p:txBody>
      </p:sp>
      <p:grpSp>
        <p:nvGrpSpPr>
          <p:cNvPr id="2" name="Group 1">
            <a:extLst>
              <a:ext uri="{FF2B5EF4-FFF2-40B4-BE49-F238E27FC236}">
                <a16:creationId xmlns:a16="http://schemas.microsoft.com/office/drawing/2014/main" id="{ED151FE4-3435-EB9C-D14D-5919AB44E02C}"/>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4A895676-B2FA-BF5C-A29E-B61EC872E86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9" name="Rectangle 18">
              <a:extLst>
                <a:ext uri="{FF2B5EF4-FFF2-40B4-BE49-F238E27FC236}">
                  <a16:creationId xmlns:a16="http://schemas.microsoft.com/office/drawing/2014/main" id="{7A049462-8C4D-D9B2-6A4F-42CEEF7C79B4}"/>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 name="Picture 19">
              <a:extLst>
                <a:ext uri="{FF2B5EF4-FFF2-40B4-BE49-F238E27FC236}">
                  <a16:creationId xmlns:a16="http://schemas.microsoft.com/office/drawing/2014/main" id="{4F791BA1-8C44-8DF2-6FC5-C133ECD1ED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1" name="Rectangle 20">
              <a:extLst>
                <a:ext uri="{FF2B5EF4-FFF2-40B4-BE49-F238E27FC236}">
                  <a16:creationId xmlns:a16="http://schemas.microsoft.com/office/drawing/2014/main" id="{8F720410-B798-9402-883A-51FD0242D28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Text, letter&#10;&#10;Description automatically generated">
              <a:extLst>
                <a:ext uri="{FF2B5EF4-FFF2-40B4-BE49-F238E27FC236}">
                  <a16:creationId xmlns:a16="http://schemas.microsoft.com/office/drawing/2014/main" id="{F152F60F-2C13-AEBA-EEB2-44B9506F614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3" name="Picture 22" descr="A picture containing text, metalware, gear&#10;&#10;Description automatically generated">
              <a:extLst>
                <a:ext uri="{FF2B5EF4-FFF2-40B4-BE49-F238E27FC236}">
                  <a16:creationId xmlns:a16="http://schemas.microsoft.com/office/drawing/2014/main" id="{31FBCAA8-E4AC-31B5-CE7C-68FB2C1F05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7918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7" grpId="0" animBg="1"/>
      <p:bldP spid="1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56012" y="368439"/>
            <a:ext cx="76259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907FA590-4EB9-408A-BB94-CFDA8325B5EF}"/>
              </a:ext>
            </a:extLst>
          </p:cNvPr>
          <p:cNvSpPr/>
          <p:nvPr/>
        </p:nvSpPr>
        <p:spPr>
          <a:xfrm>
            <a:off x="1507067" y="1303867"/>
            <a:ext cx="8923866" cy="392853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gay man has reported being called a ‘nonce’ and ‘kiddie fiddler’ by his neighbour. He believes his neighbour does not like him because of his sexual orientation</a:t>
            </a:r>
          </a:p>
        </p:txBody>
      </p:sp>
      <p:grpSp>
        <p:nvGrpSpPr>
          <p:cNvPr id="2" name="Group 1">
            <a:extLst>
              <a:ext uri="{FF2B5EF4-FFF2-40B4-BE49-F238E27FC236}">
                <a16:creationId xmlns:a16="http://schemas.microsoft.com/office/drawing/2014/main" id="{EBC61985-9E41-2646-BEF5-41668CB9EC4E}"/>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529A879E-295E-2EAD-CDEB-FCED164CABF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AFEE125E-0025-6D9D-7334-9FD25BB73833}"/>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F409B62B-1E21-BD66-ECBB-FD3D4DA012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71D6A11B-83A6-AD0F-851D-1A821B5EE9E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DD5182DA-C3D6-9257-870F-21AB617D0BF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3B2BAFB3-7860-E26A-FF28-70170DD626E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64103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793039BC-07A8-4BB6-801C-2D6ED4867695}"/>
              </a:ext>
            </a:extLst>
          </p:cNvPr>
          <p:cNvSpPr/>
          <p:nvPr/>
        </p:nvSpPr>
        <p:spPr>
          <a:xfrm>
            <a:off x="1574800" y="1058838"/>
            <a:ext cx="9042400" cy="447040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young man with non-visible learning disabilities is attacked in the street by 2 men that he does not know who steal his mobile phone. He feels victimised because he has a learning disability although the men say that they did not know him or that he had any kind of disability. They did not use any abusive language during the attack</a:t>
            </a:r>
          </a:p>
        </p:txBody>
      </p:sp>
      <p:sp>
        <p:nvSpPr>
          <p:cNvPr id="12" name="TextBox 11">
            <a:extLst>
              <a:ext uri="{FF2B5EF4-FFF2-40B4-BE49-F238E27FC236}">
                <a16:creationId xmlns:a16="http://schemas.microsoft.com/office/drawing/2014/main" id="{0CF79024-1E8B-4D3F-9A2A-05AC92E902BF}"/>
              </a:ext>
            </a:extLst>
          </p:cNvPr>
          <p:cNvSpPr txBox="1"/>
          <p:nvPr/>
        </p:nvSpPr>
        <p:spPr>
          <a:xfrm>
            <a:off x="2156012" y="368439"/>
            <a:ext cx="76259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grpSp>
        <p:nvGrpSpPr>
          <p:cNvPr id="2" name="Group 1">
            <a:extLst>
              <a:ext uri="{FF2B5EF4-FFF2-40B4-BE49-F238E27FC236}">
                <a16:creationId xmlns:a16="http://schemas.microsoft.com/office/drawing/2014/main" id="{4BF1C2DC-3B7B-85BB-CBF8-6D843EBD86E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88BA3757-923D-1213-10DC-C0EAF5C93E3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7F66800C-3DB4-2986-B1D1-2FCE937C26A7}"/>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6FFB3BDC-799A-F3A8-E4E2-B0D1A55B47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CABDF37C-57FF-08F7-9375-38750050375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7EF52BF6-B3C9-BA50-BCEB-56D0B0E8D5E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45CA37CF-7442-B49B-DB61-B08C168F655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07516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55C3350E-41BB-47CD-B249-02AC92F110E8}"/>
              </a:ext>
            </a:extLst>
          </p:cNvPr>
          <p:cNvSpPr/>
          <p:nvPr/>
        </p:nvSpPr>
        <p:spPr>
          <a:xfrm>
            <a:off x="1574801" y="1286933"/>
            <a:ext cx="8669866" cy="396240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Polish male is beaten badly outside a takeaway whilst out with his girlfriends. The male believes that the attack is random but his girlfriend is claiming that he was targeted because of his nationality </a:t>
            </a:r>
          </a:p>
        </p:txBody>
      </p:sp>
      <p:sp>
        <p:nvSpPr>
          <p:cNvPr id="12" name="TextBox 11">
            <a:extLst>
              <a:ext uri="{FF2B5EF4-FFF2-40B4-BE49-F238E27FC236}">
                <a16:creationId xmlns:a16="http://schemas.microsoft.com/office/drawing/2014/main" id="{13140BDE-FD73-4F30-BC1B-DEA86A04A297}"/>
              </a:ext>
            </a:extLst>
          </p:cNvPr>
          <p:cNvSpPr txBox="1"/>
          <p:nvPr/>
        </p:nvSpPr>
        <p:spPr>
          <a:xfrm>
            <a:off x="2156012" y="368439"/>
            <a:ext cx="76259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grpSp>
        <p:nvGrpSpPr>
          <p:cNvPr id="2" name="Group 1">
            <a:extLst>
              <a:ext uri="{FF2B5EF4-FFF2-40B4-BE49-F238E27FC236}">
                <a16:creationId xmlns:a16="http://schemas.microsoft.com/office/drawing/2014/main" id="{6C1A3CA4-24B1-CCD8-2D07-D5884B2F644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9F2D651F-C040-9E8B-F177-7521BC611BA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97FB6841-30CE-2A76-9A4E-1AF20A0D75A8}"/>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D4A4553B-1BD5-4F7B-03C6-29D27445D0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2B3C993A-5320-4FA2-C510-23113198EFC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CCBA876E-B2D3-DD19-62BB-D079101256C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B8D5F9BE-EBEC-7CF1-AC37-C05CF778D82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5324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4A94899B-C4A0-4202-A8B4-F04DC980685C}"/>
              </a:ext>
            </a:extLst>
          </p:cNvPr>
          <p:cNvSpPr/>
          <p:nvPr/>
        </p:nvSpPr>
        <p:spPr>
          <a:xfrm>
            <a:off x="1947333" y="1507067"/>
            <a:ext cx="8686800" cy="367453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father of a 15 year old boy has recently undergone gender reassignment surgery &amp; is now female. The son is receiving death threats at school making reference to his father’s sex change</a:t>
            </a:r>
          </a:p>
        </p:txBody>
      </p:sp>
      <p:sp>
        <p:nvSpPr>
          <p:cNvPr id="12" name="TextBox 11">
            <a:extLst>
              <a:ext uri="{FF2B5EF4-FFF2-40B4-BE49-F238E27FC236}">
                <a16:creationId xmlns:a16="http://schemas.microsoft.com/office/drawing/2014/main" id="{34382D7D-ED8E-44C5-B860-E67AB627299A}"/>
              </a:ext>
            </a:extLst>
          </p:cNvPr>
          <p:cNvSpPr txBox="1"/>
          <p:nvPr/>
        </p:nvSpPr>
        <p:spPr>
          <a:xfrm>
            <a:off x="2156012" y="368439"/>
            <a:ext cx="76259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grpSp>
        <p:nvGrpSpPr>
          <p:cNvPr id="2" name="Group 1">
            <a:extLst>
              <a:ext uri="{FF2B5EF4-FFF2-40B4-BE49-F238E27FC236}">
                <a16:creationId xmlns:a16="http://schemas.microsoft.com/office/drawing/2014/main" id="{2D4D33E7-4403-E14B-D76B-9383F1A1D48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6669873D-5F6E-4CB6-2E60-4F71CFEB5BA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C4877C6E-5D2B-2198-5134-0A12E32B3D0D}"/>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A3CFA22B-A335-FD51-127F-0FE3AB61F2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7DB7C496-2D6C-A0F0-1674-5F3CE06CA8E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1FC5F4AE-8033-F752-BE94-EC185CA0D5A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7A29D1DB-7292-B925-9D51-257D1C25F84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72438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7D2495E2-CACA-47DC-A316-2B12DEDE331C}"/>
              </a:ext>
            </a:extLst>
          </p:cNvPr>
          <p:cNvSpPr/>
          <p:nvPr/>
        </p:nvSpPr>
        <p:spPr>
          <a:xfrm>
            <a:off x="1532467" y="1312152"/>
            <a:ext cx="9127066" cy="4233696"/>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group of white British females are walking through Newport town centre &amp; see a group of Asian females dressed for a night out. One remarks, “I f***</a:t>
            </a:r>
            <a:r>
              <a:rPr lang="en-GB" sz="2800" dirty="0" err="1">
                <a:solidFill>
                  <a:schemeClr val="tx1"/>
                </a:solidFill>
              </a:rPr>
              <a:t>ing</a:t>
            </a:r>
            <a:r>
              <a:rPr lang="en-GB" sz="2800" dirty="0">
                <a:solidFill>
                  <a:schemeClr val="tx1"/>
                </a:solidFill>
              </a:rPr>
              <a:t> hate it when Muslims try &amp; dress British.” The group is then assaulted by the Asian females who call them ‘racist bitches’ during the attack. The assault victims make the complaint</a:t>
            </a:r>
          </a:p>
        </p:txBody>
      </p:sp>
      <p:sp>
        <p:nvSpPr>
          <p:cNvPr id="12" name="TextBox 11">
            <a:extLst>
              <a:ext uri="{FF2B5EF4-FFF2-40B4-BE49-F238E27FC236}">
                <a16:creationId xmlns:a16="http://schemas.microsoft.com/office/drawing/2014/main" id="{DCCC68CB-B4F0-4F6E-A5C6-7F8E44EDEF11}"/>
              </a:ext>
            </a:extLst>
          </p:cNvPr>
          <p:cNvSpPr txBox="1"/>
          <p:nvPr/>
        </p:nvSpPr>
        <p:spPr>
          <a:xfrm>
            <a:off x="2156012" y="368439"/>
            <a:ext cx="76259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grpSp>
        <p:nvGrpSpPr>
          <p:cNvPr id="2" name="Group 1">
            <a:extLst>
              <a:ext uri="{FF2B5EF4-FFF2-40B4-BE49-F238E27FC236}">
                <a16:creationId xmlns:a16="http://schemas.microsoft.com/office/drawing/2014/main" id="{F3A21198-3181-6EB7-C84D-4209D3F94F7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362EA492-D58C-60BD-A8EE-406BC6F85A2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CF40CFD6-4448-708D-E292-FED045DA3E14}"/>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7571E169-17E0-2F6B-BA91-4B959FA22C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E57B85C8-301B-C207-570C-6B2108243D6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189243FE-F562-54A9-AF94-02D15BE6AED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84D87467-1D87-A23E-AC39-FB1AF554E9D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34859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12142E32-2A49-4F64-BC27-D38977E3D553}"/>
              </a:ext>
            </a:extLst>
          </p:cNvPr>
          <p:cNvSpPr/>
          <p:nvPr/>
        </p:nvSpPr>
        <p:spPr>
          <a:xfrm>
            <a:off x="1634247" y="1108611"/>
            <a:ext cx="9416374" cy="464077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disabled female with shortened limbs is waiting at a cashpoint. It is a rugby international day. 2 men approach her from behind &amp; grope her. She is unable to fend them off &amp; is distressed &amp; upset by the incident. She believes the incident was random &amp; alcohol-fuelled. Her husband called the police &amp; suggested she was targeted deliberately</a:t>
            </a:r>
          </a:p>
        </p:txBody>
      </p:sp>
      <p:sp>
        <p:nvSpPr>
          <p:cNvPr id="12" name="TextBox 11">
            <a:extLst>
              <a:ext uri="{FF2B5EF4-FFF2-40B4-BE49-F238E27FC236}">
                <a16:creationId xmlns:a16="http://schemas.microsoft.com/office/drawing/2014/main" id="{CF93ACED-EE08-42EF-AFC6-86D43945722D}"/>
              </a:ext>
            </a:extLst>
          </p:cNvPr>
          <p:cNvSpPr txBox="1"/>
          <p:nvPr/>
        </p:nvSpPr>
        <p:spPr>
          <a:xfrm>
            <a:off x="2156012" y="368439"/>
            <a:ext cx="76259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grpSp>
        <p:nvGrpSpPr>
          <p:cNvPr id="2" name="Group 1">
            <a:extLst>
              <a:ext uri="{FF2B5EF4-FFF2-40B4-BE49-F238E27FC236}">
                <a16:creationId xmlns:a16="http://schemas.microsoft.com/office/drawing/2014/main" id="{5E74E1D4-AFD7-DFC6-58FC-F498AC0570A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60214CFE-692C-0D7B-07FD-16E3D355374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ECFDD1DD-5929-1664-8A9F-DA7FA2C813AB}"/>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41F23135-1020-B597-64C0-778990D6CD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FFC2DB78-40B8-DE0D-64B9-F8D7758FEDF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A8B9084B-FDEB-F661-1763-A8B11D52533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043204FC-7180-C9BD-D77C-DBBE6CC42AE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84556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75071" y="1301322"/>
            <a:ext cx="10441857" cy="1569660"/>
          </a:xfrm>
          <a:custGeom>
            <a:avLst/>
            <a:gdLst>
              <a:gd name="connsiteX0" fmla="*/ 0 w 10441857"/>
              <a:gd name="connsiteY0" fmla="*/ 0 h 1569660"/>
              <a:gd name="connsiteX1" fmla="*/ 382868 w 10441857"/>
              <a:gd name="connsiteY1" fmla="*/ 0 h 1569660"/>
              <a:gd name="connsiteX2" fmla="*/ 1183410 w 10441857"/>
              <a:gd name="connsiteY2" fmla="*/ 0 h 1569660"/>
              <a:gd name="connsiteX3" fmla="*/ 1566279 w 10441857"/>
              <a:gd name="connsiteY3" fmla="*/ 0 h 1569660"/>
              <a:gd name="connsiteX4" fmla="*/ 1949147 w 10441857"/>
              <a:gd name="connsiteY4" fmla="*/ 0 h 1569660"/>
              <a:gd name="connsiteX5" fmla="*/ 2854108 w 10441857"/>
              <a:gd name="connsiteY5" fmla="*/ 0 h 1569660"/>
              <a:gd name="connsiteX6" fmla="*/ 3550231 w 10441857"/>
              <a:gd name="connsiteY6" fmla="*/ 0 h 1569660"/>
              <a:gd name="connsiteX7" fmla="*/ 3933099 w 10441857"/>
              <a:gd name="connsiteY7" fmla="*/ 0 h 1569660"/>
              <a:gd name="connsiteX8" fmla="*/ 4629223 w 10441857"/>
              <a:gd name="connsiteY8" fmla="*/ 0 h 1569660"/>
              <a:gd name="connsiteX9" fmla="*/ 5534184 w 10441857"/>
              <a:gd name="connsiteY9" fmla="*/ 0 h 1569660"/>
              <a:gd name="connsiteX10" fmla="*/ 6125889 w 10441857"/>
              <a:gd name="connsiteY10" fmla="*/ 0 h 1569660"/>
              <a:gd name="connsiteX11" fmla="*/ 6717595 w 10441857"/>
              <a:gd name="connsiteY11" fmla="*/ 0 h 1569660"/>
              <a:gd name="connsiteX12" fmla="*/ 7413718 w 10441857"/>
              <a:gd name="connsiteY12" fmla="*/ 0 h 1569660"/>
              <a:gd name="connsiteX13" fmla="*/ 8214261 w 10441857"/>
              <a:gd name="connsiteY13" fmla="*/ 0 h 1569660"/>
              <a:gd name="connsiteX14" fmla="*/ 9014803 w 10441857"/>
              <a:gd name="connsiteY14" fmla="*/ 0 h 1569660"/>
              <a:gd name="connsiteX15" fmla="*/ 9815346 w 10441857"/>
              <a:gd name="connsiteY15" fmla="*/ 0 h 1569660"/>
              <a:gd name="connsiteX16" fmla="*/ 10441857 w 10441857"/>
              <a:gd name="connsiteY16" fmla="*/ 0 h 1569660"/>
              <a:gd name="connsiteX17" fmla="*/ 10441857 w 10441857"/>
              <a:gd name="connsiteY17" fmla="*/ 523220 h 1569660"/>
              <a:gd name="connsiteX18" fmla="*/ 10441857 w 10441857"/>
              <a:gd name="connsiteY18" fmla="*/ 1046440 h 1569660"/>
              <a:gd name="connsiteX19" fmla="*/ 10441857 w 10441857"/>
              <a:gd name="connsiteY19" fmla="*/ 1569660 h 1569660"/>
              <a:gd name="connsiteX20" fmla="*/ 9536896 w 10441857"/>
              <a:gd name="connsiteY20" fmla="*/ 1569660 h 1569660"/>
              <a:gd name="connsiteX21" fmla="*/ 8840772 w 10441857"/>
              <a:gd name="connsiteY21" fmla="*/ 1569660 h 1569660"/>
              <a:gd name="connsiteX22" fmla="*/ 8249067 w 10441857"/>
              <a:gd name="connsiteY22" fmla="*/ 1569660 h 1569660"/>
              <a:gd name="connsiteX23" fmla="*/ 7657362 w 10441857"/>
              <a:gd name="connsiteY23" fmla="*/ 1569660 h 1569660"/>
              <a:gd name="connsiteX24" fmla="*/ 7065657 w 10441857"/>
              <a:gd name="connsiteY24" fmla="*/ 1569660 h 1569660"/>
              <a:gd name="connsiteX25" fmla="*/ 6473951 w 10441857"/>
              <a:gd name="connsiteY25" fmla="*/ 1569660 h 1569660"/>
              <a:gd name="connsiteX26" fmla="*/ 5673409 w 10441857"/>
              <a:gd name="connsiteY26" fmla="*/ 1569660 h 1569660"/>
              <a:gd name="connsiteX27" fmla="*/ 4977285 w 10441857"/>
              <a:gd name="connsiteY27" fmla="*/ 1569660 h 1569660"/>
              <a:gd name="connsiteX28" fmla="*/ 4594417 w 10441857"/>
              <a:gd name="connsiteY28" fmla="*/ 1569660 h 1569660"/>
              <a:gd name="connsiteX29" fmla="*/ 4002712 w 10441857"/>
              <a:gd name="connsiteY29" fmla="*/ 1569660 h 1569660"/>
              <a:gd name="connsiteX30" fmla="*/ 3202169 w 10441857"/>
              <a:gd name="connsiteY30" fmla="*/ 1569660 h 1569660"/>
              <a:gd name="connsiteX31" fmla="*/ 2714883 w 10441857"/>
              <a:gd name="connsiteY31" fmla="*/ 1569660 h 1569660"/>
              <a:gd name="connsiteX32" fmla="*/ 1809922 w 10441857"/>
              <a:gd name="connsiteY32" fmla="*/ 1569660 h 1569660"/>
              <a:gd name="connsiteX33" fmla="*/ 904961 w 10441857"/>
              <a:gd name="connsiteY33" fmla="*/ 1569660 h 1569660"/>
              <a:gd name="connsiteX34" fmla="*/ 0 w 10441857"/>
              <a:gd name="connsiteY34" fmla="*/ 1569660 h 1569660"/>
              <a:gd name="connsiteX35" fmla="*/ 0 w 10441857"/>
              <a:gd name="connsiteY35" fmla="*/ 1015047 h 1569660"/>
              <a:gd name="connsiteX36" fmla="*/ 0 w 10441857"/>
              <a:gd name="connsiteY36" fmla="*/ 491827 h 1569660"/>
              <a:gd name="connsiteX37" fmla="*/ 0 w 10441857"/>
              <a:gd name="connsiteY37" fmla="*/ 0 h 156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441857" h="1569660" fill="none" extrusionOk="0">
                <a:moveTo>
                  <a:pt x="0" y="0"/>
                </a:moveTo>
                <a:cubicBezTo>
                  <a:pt x="122560" y="-7973"/>
                  <a:pt x="272079" y="5020"/>
                  <a:pt x="382868" y="0"/>
                </a:cubicBezTo>
                <a:cubicBezTo>
                  <a:pt x="493657" y="-5020"/>
                  <a:pt x="783972" y="205"/>
                  <a:pt x="1183410" y="0"/>
                </a:cubicBezTo>
                <a:cubicBezTo>
                  <a:pt x="1582848" y="-205"/>
                  <a:pt x="1389557" y="-17652"/>
                  <a:pt x="1566279" y="0"/>
                </a:cubicBezTo>
                <a:cubicBezTo>
                  <a:pt x="1743001" y="17652"/>
                  <a:pt x="1840055" y="7219"/>
                  <a:pt x="1949147" y="0"/>
                </a:cubicBezTo>
                <a:cubicBezTo>
                  <a:pt x="2058239" y="-7219"/>
                  <a:pt x="2622594" y="17549"/>
                  <a:pt x="2854108" y="0"/>
                </a:cubicBezTo>
                <a:cubicBezTo>
                  <a:pt x="3085622" y="-17549"/>
                  <a:pt x="3276111" y="20801"/>
                  <a:pt x="3550231" y="0"/>
                </a:cubicBezTo>
                <a:cubicBezTo>
                  <a:pt x="3824351" y="-20801"/>
                  <a:pt x="3805539" y="-12839"/>
                  <a:pt x="3933099" y="0"/>
                </a:cubicBezTo>
                <a:cubicBezTo>
                  <a:pt x="4060659" y="12839"/>
                  <a:pt x="4316192" y="26343"/>
                  <a:pt x="4629223" y="0"/>
                </a:cubicBezTo>
                <a:cubicBezTo>
                  <a:pt x="4942254" y="-26343"/>
                  <a:pt x="5218567" y="-14842"/>
                  <a:pt x="5534184" y="0"/>
                </a:cubicBezTo>
                <a:cubicBezTo>
                  <a:pt x="5849801" y="14842"/>
                  <a:pt x="5966827" y="-12472"/>
                  <a:pt x="6125889" y="0"/>
                </a:cubicBezTo>
                <a:cubicBezTo>
                  <a:pt x="6284952" y="12472"/>
                  <a:pt x="6432169" y="-28303"/>
                  <a:pt x="6717595" y="0"/>
                </a:cubicBezTo>
                <a:cubicBezTo>
                  <a:pt x="7003021" y="28303"/>
                  <a:pt x="7198106" y="-12014"/>
                  <a:pt x="7413718" y="0"/>
                </a:cubicBezTo>
                <a:cubicBezTo>
                  <a:pt x="7629330" y="12014"/>
                  <a:pt x="7830562" y="11841"/>
                  <a:pt x="8214261" y="0"/>
                </a:cubicBezTo>
                <a:cubicBezTo>
                  <a:pt x="8597960" y="-11841"/>
                  <a:pt x="8754863" y="19719"/>
                  <a:pt x="9014803" y="0"/>
                </a:cubicBezTo>
                <a:cubicBezTo>
                  <a:pt x="9274743" y="-19719"/>
                  <a:pt x="9438665" y="5903"/>
                  <a:pt x="9815346" y="0"/>
                </a:cubicBezTo>
                <a:cubicBezTo>
                  <a:pt x="10192027" y="-5903"/>
                  <a:pt x="10306501" y="-5275"/>
                  <a:pt x="10441857" y="0"/>
                </a:cubicBezTo>
                <a:cubicBezTo>
                  <a:pt x="10432465" y="166097"/>
                  <a:pt x="10425105" y="285136"/>
                  <a:pt x="10441857" y="523220"/>
                </a:cubicBezTo>
                <a:cubicBezTo>
                  <a:pt x="10458609" y="761304"/>
                  <a:pt x="10437185" y="806728"/>
                  <a:pt x="10441857" y="1046440"/>
                </a:cubicBezTo>
                <a:cubicBezTo>
                  <a:pt x="10446529" y="1286152"/>
                  <a:pt x="10423373" y="1368239"/>
                  <a:pt x="10441857" y="1569660"/>
                </a:cubicBezTo>
                <a:cubicBezTo>
                  <a:pt x="10029783" y="1566244"/>
                  <a:pt x="9953488" y="1582537"/>
                  <a:pt x="9536896" y="1569660"/>
                </a:cubicBezTo>
                <a:cubicBezTo>
                  <a:pt x="9120304" y="1556783"/>
                  <a:pt x="9114907" y="1600585"/>
                  <a:pt x="8840772" y="1569660"/>
                </a:cubicBezTo>
                <a:cubicBezTo>
                  <a:pt x="8566637" y="1538735"/>
                  <a:pt x="8481861" y="1581608"/>
                  <a:pt x="8249067" y="1569660"/>
                </a:cubicBezTo>
                <a:cubicBezTo>
                  <a:pt x="8016274" y="1557712"/>
                  <a:pt x="7836713" y="1567579"/>
                  <a:pt x="7657362" y="1569660"/>
                </a:cubicBezTo>
                <a:cubicBezTo>
                  <a:pt x="7478011" y="1571741"/>
                  <a:pt x="7267588" y="1545380"/>
                  <a:pt x="7065657" y="1569660"/>
                </a:cubicBezTo>
                <a:cubicBezTo>
                  <a:pt x="6863727" y="1593940"/>
                  <a:pt x="6652195" y="1554028"/>
                  <a:pt x="6473951" y="1569660"/>
                </a:cubicBezTo>
                <a:cubicBezTo>
                  <a:pt x="6295707" y="1585292"/>
                  <a:pt x="6054179" y="1533066"/>
                  <a:pt x="5673409" y="1569660"/>
                </a:cubicBezTo>
                <a:cubicBezTo>
                  <a:pt x="5292639" y="1606254"/>
                  <a:pt x="5130160" y="1541161"/>
                  <a:pt x="4977285" y="1569660"/>
                </a:cubicBezTo>
                <a:cubicBezTo>
                  <a:pt x="4824410" y="1598159"/>
                  <a:pt x="4748074" y="1572110"/>
                  <a:pt x="4594417" y="1569660"/>
                </a:cubicBezTo>
                <a:cubicBezTo>
                  <a:pt x="4440760" y="1567210"/>
                  <a:pt x="4239098" y="1554548"/>
                  <a:pt x="4002712" y="1569660"/>
                </a:cubicBezTo>
                <a:cubicBezTo>
                  <a:pt x="3766326" y="1584772"/>
                  <a:pt x="3583513" y="1588613"/>
                  <a:pt x="3202169" y="1569660"/>
                </a:cubicBezTo>
                <a:cubicBezTo>
                  <a:pt x="2820825" y="1550707"/>
                  <a:pt x="2892130" y="1563231"/>
                  <a:pt x="2714883" y="1569660"/>
                </a:cubicBezTo>
                <a:cubicBezTo>
                  <a:pt x="2537636" y="1576089"/>
                  <a:pt x="2243747" y="1534295"/>
                  <a:pt x="1809922" y="1569660"/>
                </a:cubicBezTo>
                <a:cubicBezTo>
                  <a:pt x="1376097" y="1605025"/>
                  <a:pt x="1300720" y="1527429"/>
                  <a:pt x="904961" y="1569660"/>
                </a:cubicBezTo>
                <a:cubicBezTo>
                  <a:pt x="509202" y="1611891"/>
                  <a:pt x="297446" y="1597318"/>
                  <a:pt x="0" y="1569660"/>
                </a:cubicBezTo>
                <a:cubicBezTo>
                  <a:pt x="-4656" y="1400594"/>
                  <a:pt x="7387" y="1280715"/>
                  <a:pt x="0" y="1015047"/>
                </a:cubicBezTo>
                <a:cubicBezTo>
                  <a:pt x="-7387" y="749379"/>
                  <a:pt x="-18375" y="636835"/>
                  <a:pt x="0" y="491827"/>
                </a:cubicBezTo>
                <a:cubicBezTo>
                  <a:pt x="18375" y="346819"/>
                  <a:pt x="-10031" y="173262"/>
                  <a:pt x="0" y="0"/>
                </a:cubicBezTo>
                <a:close/>
              </a:path>
              <a:path w="10441857" h="1569660" stroke="0" extrusionOk="0">
                <a:moveTo>
                  <a:pt x="0" y="0"/>
                </a:moveTo>
                <a:cubicBezTo>
                  <a:pt x="131624" y="-8705"/>
                  <a:pt x="437915" y="29487"/>
                  <a:pt x="591705" y="0"/>
                </a:cubicBezTo>
                <a:cubicBezTo>
                  <a:pt x="745496" y="-29487"/>
                  <a:pt x="804048" y="1212"/>
                  <a:pt x="974573" y="0"/>
                </a:cubicBezTo>
                <a:cubicBezTo>
                  <a:pt x="1145098" y="-1212"/>
                  <a:pt x="1485780" y="44478"/>
                  <a:pt x="1879534" y="0"/>
                </a:cubicBezTo>
                <a:cubicBezTo>
                  <a:pt x="2273288" y="-44478"/>
                  <a:pt x="2314800" y="9538"/>
                  <a:pt x="2471239" y="0"/>
                </a:cubicBezTo>
                <a:cubicBezTo>
                  <a:pt x="2627678" y="-9538"/>
                  <a:pt x="2913474" y="-4596"/>
                  <a:pt x="3062945" y="0"/>
                </a:cubicBezTo>
                <a:cubicBezTo>
                  <a:pt x="3212416" y="4596"/>
                  <a:pt x="3543500" y="-38892"/>
                  <a:pt x="3967906" y="0"/>
                </a:cubicBezTo>
                <a:cubicBezTo>
                  <a:pt x="4392312" y="38892"/>
                  <a:pt x="4257207" y="-15392"/>
                  <a:pt x="4455192" y="0"/>
                </a:cubicBezTo>
                <a:cubicBezTo>
                  <a:pt x="4653177" y="15392"/>
                  <a:pt x="4934950" y="39086"/>
                  <a:pt x="5360153" y="0"/>
                </a:cubicBezTo>
                <a:cubicBezTo>
                  <a:pt x="5785356" y="-39086"/>
                  <a:pt x="5992520" y="29943"/>
                  <a:pt x="6265114" y="0"/>
                </a:cubicBezTo>
                <a:cubicBezTo>
                  <a:pt x="6537708" y="-29943"/>
                  <a:pt x="6805400" y="16050"/>
                  <a:pt x="6961238" y="0"/>
                </a:cubicBezTo>
                <a:cubicBezTo>
                  <a:pt x="7117076" y="-16050"/>
                  <a:pt x="7492744" y="-12308"/>
                  <a:pt x="7866199" y="0"/>
                </a:cubicBezTo>
                <a:cubicBezTo>
                  <a:pt x="8239654" y="12308"/>
                  <a:pt x="8223933" y="-6814"/>
                  <a:pt x="8457904" y="0"/>
                </a:cubicBezTo>
                <a:cubicBezTo>
                  <a:pt x="8691876" y="6814"/>
                  <a:pt x="8930981" y="-10262"/>
                  <a:pt x="9049609" y="0"/>
                </a:cubicBezTo>
                <a:cubicBezTo>
                  <a:pt x="9168238" y="10262"/>
                  <a:pt x="9681757" y="7845"/>
                  <a:pt x="9850152" y="0"/>
                </a:cubicBezTo>
                <a:cubicBezTo>
                  <a:pt x="10018547" y="-7845"/>
                  <a:pt x="10294131" y="-4792"/>
                  <a:pt x="10441857" y="0"/>
                </a:cubicBezTo>
                <a:cubicBezTo>
                  <a:pt x="10438522" y="215645"/>
                  <a:pt x="10452821" y="277963"/>
                  <a:pt x="10441857" y="554613"/>
                </a:cubicBezTo>
                <a:cubicBezTo>
                  <a:pt x="10430893" y="831263"/>
                  <a:pt x="10431440" y="939949"/>
                  <a:pt x="10441857" y="1093530"/>
                </a:cubicBezTo>
                <a:cubicBezTo>
                  <a:pt x="10452274" y="1247111"/>
                  <a:pt x="10438427" y="1383195"/>
                  <a:pt x="10441857" y="1569660"/>
                </a:cubicBezTo>
                <a:cubicBezTo>
                  <a:pt x="10109741" y="1601722"/>
                  <a:pt x="10005502" y="1592603"/>
                  <a:pt x="9641315" y="1569660"/>
                </a:cubicBezTo>
                <a:cubicBezTo>
                  <a:pt x="9277128" y="1546717"/>
                  <a:pt x="9252337" y="1578095"/>
                  <a:pt x="9154028" y="1569660"/>
                </a:cubicBezTo>
                <a:cubicBezTo>
                  <a:pt x="9055719" y="1561225"/>
                  <a:pt x="8662428" y="1564383"/>
                  <a:pt x="8249067" y="1569660"/>
                </a:cubicBezTo>
                <a:cubicBezTo>
                  <a:pt x="7835706" y="1574937"/>
                  <a:pt x="7891623" y="1568041"/>
                  <a:pt x="7552943" y="1569660"/>
                </a:cubicBezTo>
                <a:cubicBezTo>
                  <a:pt x="7214263" y="1571279"/>
                  <a:pt x="7229710" y="1577682"/>
                  <a:pt x="7065657" y="1569660"/>
                </a:cubicBezTo>
                <a:cubicBezTo>
                  <a:pt x="6901604" y="1561638"/>
                  <a:pt x="6521770" y="1558858"/>
                  <a:pt x="6369533" y="1569660"/>
                </a:cubicBezTo>
                <a:cubicBezTo>
                  <a:pt x="6217296" y="1580462"/>
                  <a:pt x="6151310" y="1554186"/>
                  <a:pt x="5986665" y="1569660"/>
                </a:cubicBezTo>
                <a:cubicBezTo>
                  <a:pt x="5822020" y="1585134"/>
                  <a:pt x="5715037" y="1581969"/>
                  <a:pt x="5603797" y="1569660"/>
                </a:cubicBezTo>
                <a:cubicBezTo>
                  <a:pt x="5492557" y="1557351"/>
                  <a:pt x="5111774" y="1568521"/>
                  <a:pt x="4907673" y="1569660"/>
                </a:cubicBezTo>
                <a:cubicBezTo>
                  <a:pt x="4703572" y="1570799"/>
                  <a:pt x="4588133" y="1565264"/>
                  <a:pt x="4420386" y="1569660"/>
                </a:cubicBezTo>
                <a:cubicBezTo>
                  <a:pt x="4252639" y="1574056"/>
                  <a:pt x="3918011" y="1594663"/>
                  <a:pt x="3619844" y="1569660"/>
                </a:cubicBezTo>
                <a:cubicBezTo>
                  <a:pt x="3321677" y="1544657"/>
                  <a:pt x="3307875" y="1592536"/>
                  <a:pt x="3132557" y="1569660"/>
                </a:cubicBezTo>
                <a:cubicBezTo>
                  <a:pt x="2957239" y="1546784"/>
                  <a:pt x="2688707" y="1539010"/>
                  <a:pt x="2332015" y="1569660"/>
                </a:cubicBezTo>
                <a:cubicBezTo>
                  <a:pt x="1975323" y="1600310"/>
                  <a:pt x="2029562" y="1557623"/>
                  <a:pt x="1949147" y="1569660"/>
                </a:cubicBezTo>
                <a:cubicBezTo>
                  <a:pt x="1868732" y="1581697"/>
                  <a:pt x="1508992" y="1586206"/>
                  <a:pt x="1148604" y="1569660"/>
                </a:cubicBezTo>
                <a:cubicBezTo>
                  <a:pt x="788216" y="1553114"/>
                  <a:pt x="802865" y="1581138"/>
                  <a:pt x="661318" y="1569660"/>
                </a:cubicBezTo>
                <a:cubicBezTo>
                  <a:pt x="519771" y="1558182"/>
                  <a:pt x="147299" y="1563538"/>
                  <a:pt x="0" y="1569660"/>
                </a:cubicBezTo>
                <a:cubicBezTo>
                  <a:pt x="7979" y="1328931"/>
                  <a:pt x="-19714" y="1244893"/>
                  <a:pt x="0" y="1077833"/>
                </a:cubicBezTo>
                <a:cubicBezTo>
                  <a:pt x="19714" y="910773"/>
                  <a:pt x="7836" y="639426"/>
                  <a:pt x="0" y="523220"/>
                </a:cubicBezTo>
                <a:cubicBezTo>
                  <a:pt x="-7836" y="407014"/>
                  <a:pt x="-9134" y="201856"/>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400" i="0" u="none" strike="noStrike" kern="0" cap="none" spc="0" normalizeH="0" baseline="0" noProof="0" dirty="0">
                <a:ln>
                  <a:noFill/>
                </a:ln>
                <a:solidFill>
                  <a:srgbClr val="000000"/>
                </a:solidFill>
                <a:effectLst/>
                <a:uLnTx/>
                <a:uFillTx/>
              </a:rPr>
              <a:t>The befriending of people, who are perceived by perpetrators to be vulnerable, for the purposes of taking advantage of, exploiting and/or abusing them. This can strongly be associated, but not exclusively associated, with people with a learning disability, learning difficulties or mental health conditions. </a:t>
            </a:r>
            <a:endParaRPr kumimoji="0" lang="en-GB" altLang="en-US" sz="1200" b="0" i="0" u="none" strike="noStrike" kern="0" cap="none" spc="0" normalizeH="0" baseline="0" noProof="0" dirty="0">
              <a:ln>
                <a:noFill/>
              </a:ln>
              <a:solidFill>
                <a:srgbClr val="000000"/>
              </a:solidFill>
              <a:effectLst/>
              <a:uLnTx/>
              <a:uFillTx/>
            </a:endParaRPr>
          </a:p>
        </p:txBody>
      </p:sp>
      <p:sp>
        <p:nvSpPr>
          <p:cNvPr id="8" name="TextBox 7"/>
          <p:cNvSpPr txBox="1"/>
          <p:nvPr/>
        </p:nvSpPr>
        <p:spPr>
          <a:xfrm>
            <a:off x="3395999" y="330740"/>
            <a:ext cx="5400000" cy="66578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Mate Crime</a:t>
            </a:r>
          </a:p>
        </p:txBody>
      </p:sp>
      <p:graphicFrame>
        <p:nvGraphicFramePr>
          <p:cNvPr id="2" name="Diagram 1">
            <a:extLst>
              <a:ext uri="{FF2B5EF4-FFF2-40B4-BE49-F238E27FC236}">
                <a16:creationId xmlns:a16="http://schemas.microsoft.com/office/drawing/2014/main" id="{1CE9B8C3-FAA7-4D0A-B147-8D4384617E96}"/>
              </a:ext>
            </a:extLst>
          </p:cNvPr>
          <p:cNvGraphicFramePr/>
          <p:nvPr>
            <p:extLst>
              <p:ext uri="{D42A27DB-BD31-4B8C-83A1-F6EECF244321}">
                <p14:modId xmlns:p14="http://schemas.microsoft.com/office/powerpoint/2010/main" val="3586544343"/>
              </p:ext>
            </p:extLst>
          </p:nvPr>
        </p:nvGraphicFramePr>
        <p:xfrm>
          <a:off x="1586689" y="3116282"/>
          <a:ext cx="9018621" cy="2709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5AC3973D-9041-2377-22C3-57BDE299E7AA}"/>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702E198B-2BD8-72F6-EBB0-BD41BFD526B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2A3FD750-83A4-D738-15CE-A77D77306C31}"/>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C79A8B58-1E38-2967-9DBF-D769C504367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549631B6-7FD5-D451-0715-CB15685D3FC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7BE03B37-1501-9FB8-235D-44298370743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3A2527E5-E463-C18D-9619-241A7D5282B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63691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301D3CE-8229-40D5-AB12-A128E78DC63F}"/>
                                            </p:graphicEl>
                                          </p:spTgt>
                                        </p:tgtEl>
                                        <p:attrNameLst>
                                          <p:attrName>style.visibility</p:attrName>
                                        </p:attrNameLst>
                                      </p:cBhvr>
                                      <p:to>
                                        <p:strVal val="visible"/>
                                      </p:to>
                                    </p:set>
                                    <p:animEffect transition="in" filter="fade">
                                      <p:cBhvr>
                                        <p:cTn id="17" dur="500"/>
                                        <p:tgtEl>
                                          <p:spTgt spid="2">
                                            <p:graphicEl>
                                              <a:dgm id="{D301D3CE-8229-40D5-AB12-A128E78DC63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F54A47E2-FCCF-4014-964A-3373E661507F}"/>
                                            </p:graphicEl>
                                          </p:spTgt>
                                        </p:tgtEl>
                                        <p:attrNameLst>
                                          <p:attrName>style.visibility</p:attrName>
                                        </p:attrNameLst>
                                      </p:cBhvr>
                                      <p:to>
                                        <p:strVal val="visible"/>
                                      </p:to>
                                    </p:set>
                                    <p:animEffect transition="in" filter="fade">
                                      <p:cBhvr>
                                        <p:cTn id="20" dur="500"/>
                                        <p:tgtEl>
                                          <p:spTgt spid="2">
                                            <p:graphicEl>
                                              <a:dgm id="{F54A47E2-FCCF-4014-964A-3373E66150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13048" y="1361873"/>
            <a:ext cx="6528817" cy="4221804"/>
          </a:xfrm>
          <a:prstGeom prst="rect">
            <a:avLst/>
          </a:prstGeom>
        </p:spPr>
      </p:pic>
      <p:sp>
        <p:nvSpPr>
          <p:cNvPr id="5" name="TextBox 4"/>
          <p:cNvSpPr txBox="1"/>
          <p:nvPr/>
        </p:nvSpPr>
        <p:spPr>
          <a:xfrm>
            <a:off x="3577456" y="417195"/>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Hate Crime</a:t>
            </a:r>
          </a:p>
        </p:txBody>
      </p:sp>
      <p:grpSp>
        <p:nvGrpSpPr>
          <p:cNvPr id="3" name="Group 2">
            <a:extLst>
              <a:ext uri="{FF2B5EF4-FFF2-40B4-BE49-F238E27FC236}">
                <a16:creationId xmlns:a16="http://schemas.microsoft.com/office/drawing/2014/main" id="{A598ED1B-D1C1-6A56-72FB-FC55DE3CBAA0}"/>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CAC1C5C9-049E-C5CC-712B-48631B30AF4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D37F2B70-CFD8-A0BA-2F9D-F6194401441F}"/>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61C964A4-9A40-7DD9-C18F-72E85676563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29B3567E-04DD-EB04-5D3C-7DEE808B558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D7BADBD9-ADC8-DAA2-7E12-BD1DBEEBD73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244BB0B7-E699-330B-A75B-05E48F89AAE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94222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568934" y="273665"/>
            <a:ext cx="54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The Effects of Hate Crime</a:t>
            </a:r>
          </a:p>
        </p:txBody>
      </p:sp>
      <p:graphicFrame>
        <p:nvGraphicFramePr>
          <p:cNvPr id="4" name="Diagram 3">
            <a:extLst>
              <a:ext uri="{FF2B5EF4-FFF2-40B4-BE49-F238E27FC236}">
                <a16:creationId xmlns:a16="http://schemas.microsoft.com/office/drawing/2014/main" id="{43A883A9-152D-4FFE-84FA-D4028960E6D1}"/>
              </a:ext>
            </a:extLst>
          </p:cNvPr>
          <p:cNvGraphicFramePr/>
          <p:nvPr>
            <p:extLst>
              <p:ext uri="{D42A27DB-BD31-4B8C-83A1-F6EECF244321}">
                <p14:modId xmlns:p14="http://schemas.microsoft.com/office/powerpoint/2010/main" val="1651318076"/>
              </p:ext>
            </p:extLst>
          </p:nvPr>
        </p:nvGraphicFramePr>
        <p:xfrm>
          <a:off x="2362739" y="959859"/>
          <a:ext cx="7812391" cy="4633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 name="Group 1">
            <a:extLst>
              <a:ext uri="{FF2B5EF4-FFF2-40B4-BE49-F238E27FC236}">
                <a16:creationId xmlns:a16="http://schemas.microsoft.com/office/drawing/2014/main" id="{FCC1011A-FF72-D2A3-5AA6-E1D908EE473A}"/>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A28C28D9-DA09-7569-7477-DD40F6C3A81F}"/>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EBC1CBEA-0769-45FD-99BC-5A444CB79451}"/>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F8EA86AC-A67E-F2E0-E824-5F4A64CD1FF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8C0A1A8E-7C67-97D2-C0EF-ABCC41B6EB5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0A085B7F-F680-C5A1-CF19-C92FB284792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0D0704B8-0CB4-04B9-684F-554F5509DF5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45771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6A3A4B3-C2B9-4EDF-B4CA-1F29E2BDBC5B}"/>
                                            </p:graphicEl>
                                          </p:spTgt>
                                        </p:tgtEl>
                                        <p:attrNameLst>
                                          <p:attrName>style.visibility</p:attrName>
                                        </p:attrNameLst>
                                      </p:cBhvr>
                                      <p:to>
                                        <p:strVal val="visible"/>
                                      </p:to>
                                    </p:set>
                                    <p:animEffect transition="in" filter="fade">
                                      <p:cBhvr>
                                        <p:cTn id="7" dur="500"/>
                                        <p:tgtEl>
                                          <p:spTgt spid="4">
                                            <p:graphicEl>
                                              <a:dgm id="{B6A3A4B3-C2B9-4EDF-B4CA-1F29E2BDBC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AE703BB-F0FD-45B7-8FF7-1DE57E629970}"/>
                                            </p:graphicEl>
                                          </p:spTgt>
                                        </p:tgtEl>
                                        <p:attrNameLst>
                                          <p:attrName>style.visibility</p:attrName>
                                        </p:attrNameLst>
                                      </p:cBhvr>
                                      <p:to>
                                        <p:strVal val="visible"/>
                                      </p:to>
                                    </p:set>
                                    <p:animEffect transition="in" filter="fade">
                                      <p:cBhvr>
                                        <p:cTn id="12" dur="500"/>
                                        <p:tgtEl>
                                          <p:spTgt spid="4">
                                            <p:graphicEl>
                                              <a:dgm id="{EAE703BB-F0FD-45B7-8FF7-1DE57E6299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EF3E596-DD2F-4A6B-8A9E-39D660745E59}"/>
                                            </p:graphicEl>
                                          </p:spTgt>
                                        </p:tgtEl>
                                        <p:attrNameLst>
                                          <p:attrName>style.visibility</p:attrName>
                                        </p:attrNameLst>
                                      </p:cBhvr>
                                      <p:to>
                                        <p:strVal val="visible"/>
                                      </p:to>
                                    </p:set>
                                    <p:animEffect transition="in" filter="fade">
                                      <p:cBhvr>
                                        <p:cTn id="15" dur="500"/>
                                        <p:tgtEl>
                                          <p:spTgt spid="4">
                                            <p:graphicEl>
                                              <a:dgm id="{AEF3E596-DD2F-4A6B-8A9E-39D660745E5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F6AEB53-3E13-4C8A-97F3-1E091018F653}"/>
                                            </p:graphicEl>
                                          </p:spTgt>
                                        </p:tgtEl>
                                        <p:attrNameLst>
                                          <p:attrName>style.visibility</p:attrName>
                                        </p:attrNameLst>
                                      </p:cBhvr>
                                      <p:to>
                                        <p:strVal val="visible"/>
                                      </p:to>
                                    </p:set>
                                    <p:animEffect transition="in" filter="fade">
                                      <p:cBhvr>
                                        <p:cTn id="20" dur="500"/>
                                        <p:tgtEl>
                                          <p:spTgt spid="4">
                                            <p:graphicEl>
                                              <a:dgm id="{2F6AEB53-3E13-4C8A-97F3-1E091018F65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010352C-DA9C-494C-AB04-BAD599041085}"/>
                                            </p:graphicEl>
                                          </p:spTgt>
                                        </p:tgtEl>
                                        <p:attrNameLst>
                                          <p:attrName>style.visibility</p:attrName>
                                        </p:attrNameLst>
                                      </p:cBhvr>
                                      <p:to>
                                        <p:strVal val="visible"/>
                                      </p:to>
                                    </p:set>
                                    <p:animEffect transition="in" filter="fade">
                                      <p:cBhvr>
                                        <p:cTn id="23" dur="500"/>
                                        <p:tgtEl>
                                          <p:spTgt spid="4">
                                            <p:graphicEl>
                                              <a:dgm id="{C010352C-DA9C-494C-AB04-BAD59904108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CC3275E-B5A8-4BCC-8D70-CEBD91484024}"/>
                                            </p:graphicEl>
                                          </p:spTgt>
                                        </p:tgtEl>
                                        <p:attrNameLst>
                                          <p:attrName>style.visibility</p:attrName>
                                        </p:attrNameLst>
                                      </p:cBhvr>
                                      <p:to>
                                        <p:strVal val="visible"/>
                                      </p:to>
                                    </p:set>
                                    <p:animEffect transition="in" filter="fade">
                                      <p:cBhvr>
                                        <p:cTn id="28" dur="500"/>
                                        <p:tgtEl>
                                          <p:spTgt spid="4">
                                            <p:graphicEl>
                                              <a:dgm id="{BCC3275E-B5A8-4BCC-8D70-CEBD914840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E83507CC-2B29-40DD-B987-1994A4128592}"/>
                                            </p:graphicEl>
                                          </p:spTgt>
                                        </p:tgtEl>
                                        <p:attrNameLst>
                                          <p:attrName>style.visibility</p:attrName>
                                        </p:attrNameLst>
                                      </p:cBhvr>
                                      <p:to>
                                        <p:strVal val="visible"/>
                                      </p:to>
                                    </p:set>
                                    <p:animEffect transition="in" filter="fade">
                                      <p:cBhvr>
                                        <p:cTn id="31" dur="500"/>
                                        <p:tgtEl>
                                          <p:spTgt spid="4">
                                            <p:graphicEl>
                                              <a:dgm id="{E83507CC-2B29-40DD-B987-1994A41285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14723" y="1019135"/>
            <a:ext cx="9725467" cy="830997"/>
          </a:xfrm>
          <a:custGeom>
            <a:avLst/>
            <a:gdLst>
              <a:gd name="connsiteX0" fmla="*/ 0 w 9725467"/>
              <a:gd name="connsiteY0" fmla="*/ 0 h 830997"/>
              <a:gd name="connsiteX1" fmla="*/ 669341 w 9725467"/>
              <a:gd name="connsiteY1" fmla="*/ 0 h 830997"/>
              <a:gd name="connsiteX2" fmla="*/ 949663 w 9725467"/>
              <a:gd name="connsiteY2" fmla="*/ 0 h 830997"/>
              <a:gd name="connsiteX3" fmla="*/ 1716259 w 9725467"/>
              <a:gd name="connsiteY3" fmla="*/ 0 h 830997"/>
              <a:gd name="connsiteX4" fmla="*/ 2191091 w 9725467"/>
              <a:gd name="connsiteY4" fmla="*/ 0 h 830997"/>
              <a:gd name="connsiteX5" fmla="*/ 2665922 w 9725467"/>
              <a:gd name="connsiteY5" fmla="*/ 0 h 830997"/>
              <a:gd name="connsiteX6" fmla="*/ 3043499 w 9725467"/>
              <a:gd name="connsiteY6" fmla="*/ 0 h 830997"/>
              <a:gd name="connsiteX7" fmla="*/ 3810095 w 9725467"/>
              <a:gd name="connsiteY7" fmla="*/ 0 h 830997"/>
              <a:gd name="connsiteX8" fmla="*/ 4284926 w 9725467"/>
              <a:gd name="connsiteY8" fmla="*/ 0 h 830997"/>
              <a:gd name="connsiteX9" fmla="*/ 4565249 w 9725467"/>
              <a:gd name="connsiteY9" fmla="*/ 0 h 830997"/>
              <a:gd name="connsiteX10" fmla="*/ 4942826 w 9725467"/>
              <a:gd name="connsiteY10" fmla="*/ 0 h 830997"/>
              <a:gd name="connsiteX11" fmla="*/ 5514912 w 9725467"/>
              <a:gd name="connsiteY11" fmla="*/ 0 h 830997"/>
              <a:gd name="connsiteX12" fmla="*/ 6086998 w 9725467"/>
              <a:gd name="connsiteY12" fmla="*/ 0 h 830997"/>
              <a:gd name="connsiteX13" fmla="*/ 6561830 w 9725467"/>
              <a:gd name="connsiteY13" fmla="*/ 0 h 830997"/>
              <a:gd name="connsiteX14" fmla="*/ 7328425 w 9725467"/>
              <a:gd name="connsiteY14" fmla="*/ 0 h 830997"/>
              <a:gd name="connsiteX15" fmla="*/ 7803257 w 9725467"/>
              <a:gd name="connsiteY15" fmla="*/ 0 h 830997"/>
              <a:gd name="connsiteX16" fmla="*/ 8375343 w 9725467"/>
              <a:gd name="connsiteY16" fmla="*/ 0 h 830997"/>
              <a:gd name="connsiteX17" fmla="*/ 8850175 w 9725467"/>
              <a:gd name="connsiteY17" fmla="*/ 0 h 830997"/>
              <a:gd name="connsiteX18" fmla="*/ 9725467 w 9725467"/>
              <a:gd name="connsiteY18" fmla="*/ 0 h 830997"/>
              <a:gd name="connsiteX19" fmla="*/ 9725467 w 9725467"/>
              <a:gd name="connsiteY19" fmla="*/ 407189 h 830997"/>
              <a:gd name="connsiteX20" fmla="*/ 9725467 w 9725467"/>
              <a:gd name="connsiteY20" fmla="*/ 830997 h 830997"/>
              <a:gd name="connsiteX21" fmla="*/ 9250635 w 9725467"/>
              <a:gd name="connsiteY21" fmla="*/ 830997 h 830997"/>
              <a:gd name="connsiteX22" fmla="*/ 8873058 w 9725467"/>
              <a:gd name="connsiteY22" fmla="*/ 830997 h 830997"/>
              <a:gd name="connsiteX23" fmla="*/ 8203717 w 9725467"/>
              <a:gd name="connsiteY23" fmla="*/ 830997 h 830997"/>
              <a:gd name="connsiteX24" fmla="*/ 7826141 w 9725467"/>
              <a:gd name="connsiteY24" fmla="*/ 830997 h 830997"/>
              <a:gd name="connsiteX25" fmla="*/ 7254054 w 9725467"/>
              <a:gd name="connsiteY25" fmla="*/ 830997 h 830997"/>
              <a:gd name="connsiteX26" fmla="*/ 6584713 w 9725467"/>
              <a:gd name="connsiteY26" fmla="*/ 830997 h 830997"/>
              <a:gd name="connsiteX27" fmla="*/ 6304391 w 9725467"/>
              <a:gd name="connsiteY27" fmla="*/ 830997 h 830997"/>
              <a:gd name="connsiteX28" fmla="*/ 5926814 w 9725467"/>
              <a:gd name="connsiteY28" fmla="*/ 830997 h 830997"/>
              <a:gd name="connsiteX29" fmla="*/ 5160218 w 9725467"/>
              <a:gd name="connsiteY29" fmla="*/ 830997 h 830997"/>
              <a:gd name="connsiteX30" fmla="*/ 4393623 w 9725467"/>
              <a:gd name="connsiteY30" fmla="*/ 830997 h 830997"/>
              <a:gd name="connsiteX31" fmla="*/ 4016046 w 9725467"/>
              <a:gd name="connsiteY31" fmla="*/ 830997 h 830997"/>
              <a:gd name="connsiteX32" fmla="*/ 3443959 w 9725467"/>
              <a:gd name="connsiteY32" fmla="*/ 830997 h 830997"/>
              <a:gd name="connsiteX33" fmla="*/ 2969128 w 9725467"/>
              <a:gd name="connsiteY33" fmla="*/ 830997 h 830997"/>
              <a:gd name="connsiteX34" fmla="*/ 2688806 w 9725467"/>
              <a:gd name="connsiteY34" fmla="*/ 830997 h 830997"/>
              <a:gd name="connsiteX35" fmla="*/ 2311229 w 9725467"/>
              <a:gd name="connsiteY35" fmla="*/ 830997 h 830997"/>
              <a:gd name="connsiteX36" fmla="*/ 1933652 w 9725467"/>
              <a:gd name="connsiteY36" fmla="*/ 830997 h 830997"/>
              <a:gd name="connsiteX37" fmla="*/ 1167056 w 9725467"/>
              <a:gd name="connsiteY37" fmla="*/ 830997 h 830997"/>
              <a:gd name="connsiteX38" fmla="*/ 594970 w 9725467"/>
              <a:gd name="connsiteY38" fmla="*/ 830997 h 830997"/>
              <a:gd name="connsiteX39" fmla="*/ 0 w 9725467"/>
              <a:gd name="connsiteY39" fmla="*/ 830997 h 830997"/>
              <a:gd name="connsiteX40" fmla="*/ 0 w 9725467"/>
              <a:gd name="connsiteY40" fmla="*/ 440428 h 830997"/>
              <a:gd name="connsiteX41" fmla="*/ 0 w 9725467"/>
              <a:gd name="connsiteY41"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725467" h="830997" fill="none" extrusionOk="0">
                <a:moveTo>
                  <a:pt x="0" y="0"/>
                </a:moveTo>
                <a:cubicBezTo>
                  <a:pt x="294023" y="-68147"/>
                  <a:pt x="417177" y="2280"/>
                  <a:pt x="669341" y="0"/>
                </a:cubicBezTo>
                <a:cubicBezTo>
                  <a:pt x="921505" y="-2280"/>
                  <a:pt x="889574" y="19534"/>
                  <a:pt x="949663" y="0"/>
                </a:cubicBezTo>
                <a:cubicBezTo>
                  <a:pt x="1009752" y="-19534"/>
                  <a:pt x="1349018" y="83319"/>
                  <a:pt x="1716259" y="0"/>
                </a:cubicBezTo>
                <a:cubicBezTo>
                  <a:pt x="2083500" y="-83319"/>
                  <a:pt x="2039815" y="33798"/>
                  <a:pt x="2191091" y="0"/>
                </a:cubicBezTo>
                <a:cubicBezTo>
                  <a:pt x="2342367" y="-33798"/>
                  <a:pt x="2509688" y="31987"/>
                  <a:pt x="2665922" y="0"/>
                </a:cubicBezTo>
                <a:cubicBezTo>
                  <a:pt x="2822156" y="-31987"/>
                  <a:pt x="2871771" y="13542"/>
                  <a:pt x="3043499" y="0"/>
                </a:cubicBezTo>
                <a:cubicBezTo>
                  <a:pt x="3215227" y="-13542"/>
                  <a:pt x="3522868" y="41196"/>
                  <a:pt x="3810095" y="0"/>
                </a:cubicBezTo>
                <a:cubicBezTo>
                  <a:pt x="4097322" y="-41196"/>
                  <a:pt x="4123609" y="20701"/>
                  <a:pt x="4284926" y="0"/>
                </a:cubicBezTo>
                <a:cubicBezTo>
                  <a:pt x="4446243" y="-20701"/>
                  <a:pt x="4445399" y="6299"/>
                  <a:pt x="4565249" y="0"/>
                </a:cubicBezTo>
                <a:cubicBezTo>
                  <a:pt x="4685099" y="-6299"/>
                  <a:pt x="4833901" y="27732"/>
                  <a:pt x="4942826" y="0"/>
                </a:cubicBezTo>
                <a:cubicBezTo>
                  <a:pt x="5051751" y="-27732"/>
                  <a:pt x="5328037" y="36634"/>
                  <a:pt x="5514912" y="0"/>
                </a:cubicBezTo>
                <a:cubicBezTo>
                  <a:pt x="5701787" y="-36634"/>
                  <a:pt x="5843727" y="38374"/>
                  <a:pt x="6086998" y="0"/>
                </a:cubicBezTo>
                <a:cubicBezTo>
                  <a:pt x="6330269" y="-38374"/>
                  <a:pt x="6362488" y="56263"/>
                  <a:pt x="6561830" y="0"/>
                </a:cubicBezTo>
                <a:cubicBezTo>
                  <a:pt x="6761172" y="-56263"/>
                  <a:pt x="6969770" y="7384"/>
                  <a:pt x="7328425" y="0"/>
                </a:cubicBezTo>
                <a:cubicBezTo>
                  <a:pt x="7687080" y="-7384"/>
                  <a:pt x="7624550" y="12010"/>
                  <a:pt x="7803257" y="0"/>
                </a:cubicBezTo>
                <a:cubicBezTo>
                  <a:pt x="7981964" y="-12010"/>
                  <a:pt x="8112368" y="61738"/>
                  <a:pt x="8375343" y="0"/>
                </a:cubicBezTo>
                <a:cubicBezTo>
                  <a:pt x="8638318" y="-61738"/>
                  <a:pt x="8640090" y="24972"/>
                  <a:pt x="8850175" y="0"/>
                </a:cubicBezTo>
                <a:cubicBezTo>
                  <a:pt x="9060260" y="-24972"/>
                  <a:pt x="9423489" y="88088"/>
                  <a:pt x="9725467" y="0"/>
                </a:cubicBezTo>
                <a:cubicBezTo>
                  <a:pt x="9761891" y="202948"/>
                  <a:pt x="9698196" y="308551"/>
                  <a:pt x="9725467" y="407189"/>
                </a:cubicBezTo>
                <a:cubicBezTo>
                  <a:pt x="9752738" y="505827"/>
                  <a:pt x="9702697" y="684205"/>
                  <a:pt x="9725467" y="830997"/>
                </a:cubicBezTo>
                <a:cubicBezTo>
                  <a:pt x="9525317" y="887893"/>
                  <a:pt x="9393625" y="792547"/>
                  <a:pt x="9250635" y="830997"/>
                </a:cubicBezTo>
                <a:cubicBezTo>
                  <a:pt x="9107645" y="869447"/>
                  <a:pt x="8977229" y="803130"/>
                  <a:pt x="8873058" y="830997"/>
                </a:cubicBezTo>
                <a:cubicBezTo>
                  <a:pt x="8768887" y="858864"/>
                  <a:pt x="8442414" y="751388"/>
                  <a:pt x="8203717" y="830997"/>
                </a:cubicBezTo>
                <a:cubicBezTo>
                  <a:pt x="7965020" y="910606"/>
                  <a:pt x="7972743" y="818667"/>
                  <a:pt x="7826141" y="830997"/>
                </a:cubicBezTo>
                <a:cubicBezTo>
                  <a:pt x="7679539" y="843327"/>
                  <a:pt x="7423589" y="774853"/>
                  <a:pt x="7254054" y="830997"/>
                </a:cubicBezTo>
                <a:cubicBezTo>
                  <a:pt x="7084519" y="887141"/>
                  <a:pt x="6881018" y="810556"/>
                  <a:pt x="6584713" y="830997"/>
                </a:cubicBezTo>
                <a:cubicBezTo>
                  <a:pt x="6288408" y="851438"/>
                  <a:pt x="6362237" y="805454"/>
                  <a:pt x="6304391" y="830997"/>
                </a:cubicBezTo>
                <a:cubicBezTo>
                  <a:pt x="6246545" y="856540"/>
                  <a:pt x="6056070" y="793813"/>
                  <a:pt x="5926814" y="830997"/>
                </a:cubicBezTo>
                <a:cubicBezTo>
                  <a:pt x="5797558" y="868181"/>
                  <a:pt x="5497957" y="739766"/>
                  <a:pt x="5160218" y="830997"/>
                </a:cubicBezTo>
                <a:cubicBezTo>
                  <a:pt x="4822479" y="922228"/>
                  <a:pt x="4710250" y="766464"/>
                  <a:pt x="4393623" y="830997"/>
                </a:cubicBezTo>
                <a:cubicBezTo>
                  <a:pt x="4076997" y="895530"/>
                  <a:pt x="4118108" y="817410"/>
                  <a:pt x="4016046" y="830997"/>
                </a:cubicBezTo>
                <a:cubicBezTo>
                  <a:pt x="3913984" y="844584"/>
                  <a:pt x="3674853" y="767269"/>
                  <a:pt x="3443959" y="830997"/>
                </a:cubicBezTo>
                <a:cubicBezTo>
                  <a:pt x="3213065" y="894725"/>
                  <a:pt x="3078475" y="791109"/>
                  <a:pt x="2969128" y="830997"/>
                </a:cubicBezTo>
                <a:cubicBezTo>
                  <a:pt x="2859781" y="870885"/>
                  <a:pt x="2767665" y="808012"/>
                  <a:pt x="2688806" y="830997"/>
                </a:cubicBezTo>
                <a:cubicBezTo>
                  <a:pt x="2609947" y="853982"/>
                  <a:pt x="2469637" y="809117"/>
                  <a:pt x="2311229" y="830997"/>
                </a:cubicBezTo>
                <a:cubicBezTo>
                  <a:pt x="2152821" y="852877"/>
                  <a:pt x="2115925" y="815559"/>
                  <a:pt x="1933652" y="830997"/>
                </a:cubicBezTo>
                <a:cubicBezTo>
                  <a:pt x="1751379" y="846435"/>
                  <a:pt x="1430334" y="774566"/>
                  <a:pt x="1167056" y="830997"/>
                </a:cubicBezTo>
                <a:cubicBezTo>
                  <a:pt x="903778" y="887428"/>
                  <a:pt x="771558" y="810242"/>
                  <a:pt x="594970" y="830997"/>
                </a:cubicBezTo>
                <a:cubicBezTo>
                  <a:pt x="418382" y="851752"/>
                  <a:pt x="248525" y="762442"/>
                  <a:pt x="0" y="830997"/>
                </a:cubicBezTo>
                <a:cubicBezTo>
                  <a:pt x="-3869" y="732452"/>
                  <a:pt x="14246" y="550255"/>
                  <a:pt x="0" y="440428"/>
                </a:cubicBezTo>
                <a:cubicBezTo>
                  <a:pt x="-14246" y="330601"/>
                  <a:pt x="13227" y="93391"/>
                  <a:pt x="0" y="0"/>
                </a:cubicBezTo>
                <a:close/>
              </a:path>
              <a:path w="9725467" h="830997" stroke="0" extrusionOk="0">
                <a:moveTo>
                  <a:pt x="0" y="0"/>
                </a:moveTo>
                <a:cubicBezTo>
                  <a:pt x="176977" y="-68690"/>
                  <a:pt x="435284" y="75423"/>
                  <a:pt x="669341" y="0"/>
                </a:cubicBezTo>
                <a:cubicBezTo>
                  <a:pt x="903398" y="-75423"/>
                  <a:pt x="837101" y="27304"/>
                  <a:pt x="949663" y="0"/>
                </a:cubicBezTo>
                <a:cubicBezTo>
                  <a:pt x="1062225" y="-27304"/>
                  <a:pt x="1361062" y="17566"/>
                  <a:pt x="1619004" y="0"/>
                </a:cubicBezTo>
                <a:cubicBezTo>
                  <a:pt x="1876946" y="-17566"/>
                  <a:pt x="2044666" y="85655"/>
                  <a:pt x="2385600" y="0"/>
                </a:cubicBezTo>
                <a:cubicBezTo>
                  <a:pt x="2726534" y="-85655"/>
                  <a:pt x="2634570" y="44770"/>
                  <a:pt x="2860431" y="0"/>
                </a:cubicBezTo>
                <a:cubicBezTo>
                  <a:pt x="3086292" y="-44770"/>
                  <a:pt x="3074901" y="7658"/>
                  <a:pt x="3238008" y="0"/>
                </a:cubicBezTo>
                <a:cubicBezTo>
                  <a:pt x="3401115" y="-7658"/>
                  <a:pt x="3505715" y="27934"/>
                  <a:pt x="3615585" y="0"/>
                </a:cubicBezTo>
                <a:cubicBezTo>
                  <a:pt x="3725455" y="-27934"/>
                  <a:pt x="4095513" y="36248"/>
                  <a:pt x="4284926" y="0"/>
                </a:cubicBezTo>
                <a:cubicBezTo>
                  <a:pt x="4474339" y="-36248"/>
                  <a:pt x="4688595" y="20508"/>
                  <a:pt x="4857013" y="0"/>
                </a:cubicBezTo>
                <a:cubicBezTo>
                  <a:pt x="5025431" y="-20508"/>
                  <a:pt x="5218413" y="28567"/>
                  <a:pt x="5331844" y="0"/>
                </a:cubicBezTo>
                <a:cubicBezTo>
                  <a:pt x="5445275" y="-28567"/>
                  <a:pt x="5593707" y="56728"/>
                  <a:pt x="5806676" y="0"/>
                </a:cubicBezTo>
                <a:cubicBezTo>
                  <a:pt x="6019645" y="-56728"/>
                  <a:pt x="6261651" y="50402"/>
                  <a:pt x="6573272" y="0"/>
                </a:cubicBezTo>
                <a:cubicBezTo>
                  <a:pt x="6884893" y="-50402"/>
                  <a:pt x="6981890" y="11070"/>
                  <a:pt x="7145358" y="0"/>
                </a:cubicBezTo>
                <a:cubicBezTo>
                  <a:pt x="7308826" y="-11070"/>
                  <a:pt x="7730825" y="30807"/>
                  <a:pt x="7911953" y="0"/>
                </a:cubicBezTo>
                <a:cubicBezTo>
                  <a:pt x="8093082" y="-30807"/>
                  <a:pt x="8066094" y="18224"/>
                  <a:pt x="8192276" y="0"/>
                </a:cubicBezTo>
                <a:cubicBezTo>
                  <a:pt x="8318458" y="-18224"/>
                  <a:pt x="8537209" y="47804"/>
                  <a:pt x="8764362" y="0"/>
                </a:cubicBezTo>
                <a:cubicBezTo>
                  <a:pt x="8991515" y="-47804"/>
                  <a:pt x="9520984" y="75746"/>
                  <a:pt x="9725467" y="0"/>
                </a:cubicBezTo>
                <a:cubicBezTo>
                  <a:pt x="9749358" y="98647"/>
                  <a:pt x="9721925" y="251842"/>
                  <a:pt x="9725467" y="407189"/>
                </a:cubicBezTo>
                <a:cubicBezTo>
                  <a:pt x="9729009" y="562536"/>
                  <a:pt x="9676607" y="642360"/>
                  <a:pt x="9725467" y="830997"/>
                </a:cubicBezTo>
                <a:cubicBezTo>
                  <a:pt x="9380885" y="911874"/>
                  <a:pt x="9220680" y="760574"/>
                  <a:pt x="8958871" y="830997"/>
                </a:cubicBezTo>
                <a:cubicBezTo>
                  <a:pt x="8697062" y="901420"/>
                  <a:pt x="8446842" y="800956"/>
                  <a:pt x="8192276" y="830997"/>
                </a:cubicBezTo>
                <a:cubicBezTo>
                  <a:pt x="7937710" y="861038"/>
                  <a:pt x="8001571" y="798385"/>
                  <a:pt x="7814699" y="830997"/>
                </a:cubicBezTo>
                <a:cubicBezTo>
                  <a:pt x="7627827" y="863609"/>
                  <a:pt x="7414712" y="796922"/>
                  <a:pt x="7048103" y="830997"/>
                </a:cubicBezTo>
                <a:cubicBezTo>
                  <a:pt x="6681494" y="865072"/>
                  <a:pt x="6573632" y="791817"/>
                  <a:pt x="6378762" y="830997"/>
                </a:cubicBezTo>
                <a:cubicBezTo>
                  <a:pt x="6183892" y="870177"/>
                  <a:pt x="5872812" y="752224"/>
                  <a:pt x="5612167" y="830997"/>
                </a:cubicBezTo>
                <a:cubicBezTo>
                  <a:pt x="5351523" y="909770"/>
                  <a:pt x="5221133" y="796395"/>
                  <a:pt x="5040080" y="830997"/>
                </a:cubicBezTo>
                <a:cubicBezTo>
                  <a:pt x="4859027" y="865599"/>
                  <a:pt x="4551229" y="807479"/>
                  <a:pt x="4370739" y="830997"/>
                </a:cubicBezTo>
                <a:cubicBezTo>
                  <a:pt x="4190249" y="854515"/>
                  <a:pt x="3821033" y="787412"/>
                  <a:pt x="3604144" y="830997"/>
                </a:cubicBezTo>
                <a:cubicBezTo>
                  <a:pt x="3387255" y="874582"/>
                  <a:pt x="3248894" y="800345"/>
                  <a:pt x="3129312" y="830997"/>
                </a:cubicBezTo>
                <a:cubicBezTo>
                  <a:pt x="3009730" y="861649"/>
                  <a:pt x="2850348" y="827303"/>
                  <a:pt x="2654480" y="830997"/>
                </a:cubicBezTo>
                <a:cubicBezTo>
                  <a:pt x="2458612" y="834691"/>
                  <a:pt x="2411813" y="793407"/>
                  <a:pt x="2276903" y="830997"/>
                </a:cubicBezTo>
                <a:cubicBezTo>
                  <a:pt x="2141993" y="868587"/>
                  <a:pt x="1871573" y="815434"/>
                  <a:pt x="1607562" y="830997"/>
                </a:cubicBezTo>
                <a:cubicBezTo>
                  <a:pt x="1343551" y="846560"/>
                  <a:pt x="1467003" y="808050"/>
                  <a:pt x="1327240" y="830997"/>
                </a:cubicBezTo>
                <a:cubicBezTo>
                  <a:pt x="1187477" y="853944"/>
                  <a:pt x="884431" y="773863"/>
                  <a:pt x="755154" y="830997"/>
                </a:cubicBezTo>
                <a:cubicBezTo>
                  <a:pt x="625877" y="888131"/>
                  <a:pt x="163164" y="786335"/>
                  <a:pt x="0" y="830997"/>
                </a:cubicBezTo>
                <a:cubicBezTo>
                  <a:pt x="-15855" y="720665"/>
                  <a:pt x="11640" y="591147"/>
                  <a:pt x="0" y="398879"/>
                </a:cubicBezTo>
                <a:cubicBezTo>
                  <a:pt x="-11640" y="206611"/>
                  <a:pt x="11160" y="164771"/>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651682576">
                  <a:prstGeom prst="rect">
                    <a:avLst/>
                  </a:prstGeom>
                  <ask:type>
                    <ask:lineSketchScribble/>
                  </ask:type>
                </ask:lineSketchStyleProps>
              </a:ext>
            </a:extLst>
          </a:ln>
        </p:spPr>
        <p:txBody>
          <a:bodyPr wrap="square">
            <a:spAutoFit/>
          </a:bodyPr>
          <a:lstStyle/>
          <a:p>
            <a:pPr algn="ctr"/>
            <a:r>
              <a:rPr lang="en-GB" sz="2400" u="sng" dirty="0"/>
              <a:t>Disability Hate Crime </a:t>
            </a:r>
            <a:r>
              <a:rPr lang="en-GB" sz="2400" dirty="0"/>
              <a:t>  </a:t>
            </a:r>
            <a:r>
              <a:rPr lang="en-GB" sz="2400" u="sng" dirty="0"/>
              <a:t>Faith-based Hate Crime</a:t>
            </a:r>
            <a:r>
              <a:rPr lang="en-GB" sz="2400" dirty="0"/>
              <a:t>   </a:t>
            </a:r>
            <a:r>
              <a:rPr lang="en-GB" sz="2400" u="sng" dirty="0"/>
              <a:t>Homophobic Hate Crime</a:t>
            </a:r>
            <a:r>
              <a:rPr lang="en-GB" sz="2400" dirty="0"/>
              <a:t>   </a:t>
            </a:r>
          </a:p>
          <a:p>
            <a:pPr algn="ctr"/>
            <a:r>
              <a:rPr lang="en-GB" sz="2400" u="sng" dirty="0"/>
              <a:t>Racist Hate Crime </a:t>
            </a:r>
            <a:r>
              <a:rPr lang="en-GB" sz="2400" dirty="0"/>
              <a:t>   </a:t>
            </a:r>
            <a:r>
              <a:rPr lang="en-GB" sz="2400" u="sng" dirty="0"/>
              <a:t>Transphobic Hate Crime </a:t>
            </a:r>
          </a:p>
        </p:txBody>
      </p:sp>
      <p:sp>
        <p:nvSpPr>
          <p:cNvPr id="7" name="TextBox 6"/>
          <p:cNvSpPr txBox="1"/>
          <p:nvPr/>
        </p:nvSpPr>
        <p:spPr>
          <a:xfrm>
            <a:off x="2975351" y="227612"/>
            <a:ext cx="5557736" cy="64246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Effects of Hate Crime</a:t>
            </a:r>
          </a:p>
        </p:txBody>
      </p:sp>
      <p:sp>
        <p:nvSpPr>
          <p:cNvPr id="8" name="Freeform: Shape 7">
            <a:extLst>
              <a:ext uri="{FF2B5EF4-FFF2-40B4-BE49-F238E27FC236}">
                <a16:creationId xmlns:a16="http://schemas.microsoft.com/office/drawing/2014/main" id="{015689FF-D908-7ABD-52B6-0E0B75AD1B2E}"/>
              </a:ext>
            </a:extLst>
          </p:cNvPr>
          <p:cNvSpPr/>
          <p:nvPr/>
        </p:nvSpPr>
        <p:spPr>
          <a:xfrm>
            <a:off x="892673" y="2008659"/>
            <a:ext cx="4630044" cy="3814952"/>
          </a:xfrm>
          <a:custGeom>
            <a:avLst/>
            <a:gdLst>
              <a:gd name="connsiteX0" fmla="*/ 0 w 4630044"/>
              <a:gd name="connsiteY0" fmla="*/ 0 h 3814952"/>
              <a:gd name="connsiteX1" fmla="*/ 439854 w 4630044"/>
              <a:gd name="connsiteY1" fmla="*/ 0 h 3814952"/>
              <a:gd name="connsiteX2" fmla="*/ 1064910 w 4630044"/>
              <a:gd name="connsiteY2" fmla="*/ 0 h 3814952"/>
              <a:gd name="connsiteX3" fmla="*/ 1597365 w 4630044"/>
              <a:gd name="connsiteY3" fmla="*/ 0 h 3814952"/>
              <a:gd name="connsiteX4" fmla="*/ 2176121 w 4630044"/>
              <a:gd name="connsiteY4" fmla="*/ 0 h 3814952"/>
              <a:gd name="connsiteX5" fmla="*/ 2847477 w 4630044"/>
              <a:gd name="connsiteY5" fmla="*/ 0 h 3814952"/>
              <a:gd name="connsiteX6" fmla="*/ 3333632 w 4630044"/>
              <a:gd name="connsiteY6" fmla="*/ 0 h 3814952"/>
              <a:gd name="connsiteX7" fmla="*/ 3958688 w 4630044"/>
              <a:gd name="connsiteY7" fmla="*/ 0 h 3814952"/>
              <a:gd name="connsiteX8" fmla="*/ 4630044 w 4630044"/>
              <a:gd name="connsiteY8" fmla="*/ 0 h 3814952"/>
              <a:gd name="connsiteX9" fmla="*/ 4630044 w 4630044"/>
              <a:gd name="connsiteY9" fmla="*/ 544993 h 3814952"/>
              <a:gd name="connsiteX10" fmla="*/ 4630044 w 4630044"/>
              <a:gd name="connsiteY10" fmla="*/ 1089986 h 3814952"/>
              <a:gd name="connsiteX11" fmla="*/ 4630044 w 4630044"/>
              <a:gd name="connsiteY11" fmla="*/ 1558680 h 3814952"/>
              <a:gd name="connsiteX12" fmla="*/ 4630044 w 4630044"/>
              <a:gd name="connsiteY12" fmla="*/ 2179973 h 3814952"/>
              <a:gd name="connsiteX13" fmla="*/ 4630044 w 4630044"/>
              <a:gd name="connsiteY13" fmla="*/ 2724966 h 3814952"/>
              <a:gd name="connsiteX14" fmla="*/ 4630044 w 4630044"/>
              <a:gd name="connsiteY14" fmla="*/ 3346258 h 3814952"/>
              <a:gd name="connsiteX15" fmla="*/ 4630044 w 4630044"/>
              <a:gd name="connsiteY15" fmla="*/ 3814952 h 3814952"/>
              <a:gd name="connsiteX16" fmla="*/ 4097589 w 4630044"/>
              <a:gd name="connsiteY16" fmla="*/ 3814952 h 3814952"/>
              <a:gd name="connsiteX17" fmla="*/ 3565134 w 4630044"/>
              <a:gd name="connsiteY17" fmla="*/ 3814952 h 3814952"/>
              <a:gd name="connsiteX18" fmla="*/ 2940078 w 4630044"/>
              <a:gd name="connsiteY18" fmla="*/ 3814952 h 3814952"/>
              <a:gd name="connsiteX19" fmla="*/ 2361322 w 4630044"/>
              <a:gd name="connsiteY19" fmla="*/ 3814952 h 3814952"/>
              <a:gd name="connsiteX20" fmla="*/ 1689966 w 4630044"/>
              <a:gd name="connsiteY20" fmla="*/ 3814952 h 3814952"/>
              <a:gd name="connsiteX21" fmla="*/ 1018610 w 4630044"/>
              <a:gd name="connsiteY21" fmla="*/ 3814952 h 3814952"/>
              <a:gd name="connsiteX22" fmla="*/ 0 w 4630044"/>
              <a:gd name="connsiteY22" fmla="*/ 3814952 h 3814952"/>
              <a:gd name="connsiteX23" fmla="*/ 0 w 4630044"/>
              <a:gd name="connsiteY23" fmla="*/ 3231809 h 3814952"/>
              <a:gd name="connsiteX24" fmla="*/ 0 w 4630044"/>
              <a:gd name="connsiteY24" fmla="*/ 2648667 h 3814952"/>
              <a:gd name="connsiteX25" fmla="*/ 0 w 4630044"/>
              <a:gd name="connsiteY25" fmla="*/ 2103674 h 3814952"/>
              <a:gd name="connsiteX26" fmla="*/ 0 w 4630044"/>
              <a:gd name="connsiteY26" fmla="*/ 1558680 h 3814952"/>
              <a:gd name="connsiteX27" fmla="*/ 0 w 4630044"/>
              <a:gd name="connsiteY27" fmla="*/ 1013687 h 3814952"/>
              <a:gd name="connsiteX28" fmla="*/ 0 w 4630044"/>
              <a:gd name="connsiteY28" fmla="*/ 583143 h 3814952"/>
              <a:gd name="connsiteX29" fmla="*/ 0 w 4630044"/>
              <a:gd name="connsiteY29" fmla="*/ 0 h 3814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630044" h="3814952" fill="none" extrusionOk="0">
                <a:moveTo>
                  <a:pt x="0" y="0"/>
                </a:moveTo>
                <a:cubicBezTo>
                  <a:pt x="202948" y="-12535"/>
                  <a:pt x="219998" y="15981"/>
                  <a:pt x="439854" y="0"/>
                </a:cubicBezTo>
                <a:cubicBezTo>
                  <a:pt x="659710" y="-15981"/>
                  <a:pt x="796107" y="45570"/>
                  <a:pt x="1064910" y="0"/>
                </a:cubicBezTo>
                <a:cubicBezTo>
                  <a:pt x="1333713" y="-45570"/>
                  <a:pt x="1351078" y="22556"/>
                  <a:pt x="1597365" y="0"/>
                </a:cubicBezTo>
                <a:cubicBezTo>
                  <a:pt x="1843652" y="-22556"/>
                  <a:pt x="1914484" y="21376"/>
                  <a:pt x="2176121" y="0"/>
                </a:cubicBezTo>
                <a:cubicBezTo>
                  <a:pt x="2437758" y="-21376"/>
                  <a:pt x="2558056" y="39126"/>
                  <a:pt x="2847477" y="0"/>
                </a:cubicBezTo>
                <a:cubicBezTo>
                  <a:pt x="3136898" y="-39126"/>
                  <a:pt x="3161566" y="47346"/>
                  <a:pt x="3333632" y="0"/>
                </a:cubicBezTo>
                <a:cubicBezTo>
                  <a:pt x="3505699" y="-47346"/>
                  <a:pt x="3736017" y="38536"/>
                  <a:pt x="3958688" y="0"/>
                </a:cubicBezTo>
                <a:cubicBezTo>
                  <a:pt x="4181359" y="-38536"/>
                  <a:pt x="4387846" y="47099"/>
                  <a:pt x="4630044" y="0"/>
                </a:cubicBezTo>
                <a:cubicBezTo>
                  <a:pt x="4639124" y="252173"/>
                  <a:pt x="4606217" y="301064"/>
                  <a:pt x="4630044" y="544993"/>
                </a:cubicBezTo>
                <a:cubicBezTo>
                  <a:pt x="4653871" y="788922"/>
                  <a:pt x="4597890" y="834502"/>
                  <a:pt x="4630044" y="1089986"/>
                </a:cubicBezTo>
                <a:cubicBezTo>
                  <a:pt x="4662198" y="1345470"/>
                  <a:pt x="4597179" y="1337179"/>
                  <a:pt x="4630044" y="1558680"/>
                </a:cubicBezTo>
                <a:cubicBezTo>
                  <a:pt x="4662909" y="1780181"/>
                  <a:pt x="4616838" y="2020814"/>
                  <a:pt x="4630044" y="2179973"/>
                </a:cubicBezTo>
                <a:cubicBezTo>
                  <a:pt x="4643250" y="2339132"/>
                  <a:pt x="4570266" y="2467832"/>
                  <a:pt x="4630044" y="2724966"/>
                </a:cubicBezTo>
                <a:cubicBezTo>
                  <a:pt x="4689822" y="2982100"/>
                  <a:pt x="4556806" y="3119258"/>
                  <a:pt x="4630044" y="3346258"/>
                </a:cubicBezTo>
                <a:cubicBezTo>
                  <a:pt x="4703282" y="3573258"/>
                  <a:pt x="4625511" y="3677972"/>
                  <a:pt x="4630044" y="3814952"/>
                </a:cubicBezTo>
                <a:cubicBezTo>
                  <a:pt x="4388438" y="3861055"/>
                  <a:pt x="4265655" y="3799549"/>
                  <a:pt x="4097589" y="3814952"/>
                </a:cubicBezTo>
                <a:cubicBezTo>
                  <a:pt x="3929524" y="3830355"/>
                  <a:pt x="3703796" y="3756877"/>
                  <a:pt x="3565134" y="3814952"/>
                </a:cubicBezTo>
                <a:cubicBezTo>
                  <a:pt x="3426473" y="3873027"/>
                  <a:pt x="3094102" y="3811801"/>
                  <a:pt x="2940078" y="3814952"/>
                </a:cubicBezTo>
                <a:cubicBezTo>
                  <a:pt x="2786054" y="3818103"/>
                  <a:pt x="2637860" y="3788372"/>
                  <a:pt x="2361322" y="3814952"/>
                </a:cubicBezTo>
                <a:cubicBezTo>
                  <a:pt x="2084784" y="3841532"/>
                  <a:pt x="2001769" y="3773822"/>
                  <a:pt x="1689966" y="3814952"/>
                </a:cubicBezTo>
                <a:cubicBezTo>
                  <a:pt x="1378163" y="3856082"/>
                  <a:pt x="1297141" y="3763606"/>
                  <a:pt x="1018610" y="3814952"/>
                </a:cubicBezTo>
                <a:cubicBezTo>
                  <a:pt x="740079" y="3866298"/>
                  <a:pt x="391442" y="3722181"/>
                  <a:pt x="0" y="3814952"/>
                </a:cubicBezTo>
                <a:cubicBezTo>
                  <a:pt x="-55403" y="3653257"/>
                  <a:pt x="40497" y="3418283"/>
                  <a:pt x="0" y="3231809"/>
                </a:cubicBezTo>
                <a:cubicBezTo>
                  <a:pt x="-40497" y="3045335"/>
                  <a:pt x="12183" y="2876001"/>
                  <a:pt x="0" y="2648667"/>
                </a:cubicBezTo>
                <a:cubicBezTo>
                  <a:pt x="-12183" y="2421333"/>
                  <a:pt x="52932" y="2321402"/>
                  <a:pt x="0" y="2103674"/>
                </a:cubicBezTo>
                <a:cubicBezTo>
                  <a:pt x="-52932" y="1885946"/>
                  <a:pt x="62493" y="1712234"/>
                  <a:pt x="0" y="1558680"/>
                </a:cubicBezTo>
                <a:cubicBezTo>
                  <a:pt x="-62493" y="1405126"/>
                  <a:pt x="5097" y="1182517"/>
                  <a:pt x="0" y="1013687"/>
                </a:cubicBezTo>
                <a:cubicBezTo>
                  <a:pt x="-5097" y="844857"/>
                  <a:pt x="36221" y="682579"/>
                  <a:pt x="0" y="583143"/>
                </a:cubicBezTo>
                <a:cubicBezTo>
                  <a:pt x="-36221" y="483707"/>
                  <a:pt x="5848" y="127578"/>
                  <a:pt x="0" y="0"/>
                </a:cubicBezTo>
                <a:close/>
              </a:path>
              <a:path w="4630044" h="3814952" stroke="0" extrusionOk="0">
                <a:moveTo>
                  <a:pt x="0" y="0"/>
                </a:moveTo>
                <a:cubicBezTo>
                  <a:pt x="145524" y="-35225"/>
                  <a:pt x="311627" y="40692"/>
                  <a:pt x="532455" y="0"/>
                </a:cubicBezTo>
                <a:cubicBezTo>
                  <a:pt x="753283" y="-40692"/>
                  <a:pt x="862082" y="20048"/>
                  <a:pt x="972309" y="0"/>
                </a:cubicBezTo>
                <a:cubicBezTo>
                  <a:pt x="1082536" y="-20048"/>
                  <a:pt x="1321827" y="42343"/>
                  <a:pt x="1643666" y="0"/>
                </a:cubicBezTo>
                <a:cubicBezTo>
                  <a:pt x="1965505" y="-42343"/>
                  <a:pt x="2031982" y="19415"/>
                  <a:pt x="2176121" y="0"/>
                </a:cubicBezTo>
                <a:cubicBezTo>
                  <a:pt x="2320260" y="-19415"/>
                  <a:pt x="2458294" y="60669"/>
                  <a:pt x="2708576" y="0"/>
                </a:cubicBezTo>
                <a:cubicBezTo>
                  <a:pt x="2958859" y="-60669"/>
                  <a:pt x="3142926" y="67072"/>
                  <a:pt x="3379932" y="0"/>
                </a:cubicBezTo>
                <a:cubicBezTo>
                  <a:pt x="3616938" y="-67072"/>
                  <a:pt x="3711011" y="57112"/>
                  <a:pt x="3866087" y="0"/>
                </a:cubicBezTo>
                <a:cubicBezTo>
                  <a:pt x="4021164" y="-57112"/>
                  <a:pt x="4254402" y="58246"/>
                  <a:pt x="4630044" y="0"/>
                </a:cubicBezTo>
                <a:cubicBezTo>
                  <a:pt x="4697693" y="139065"/>
                  <a:pt x="4576744" y="431605"/>
                  <a:pt x="4630044" y="621292"/>
                </a:cubicBezTo>
                <a:cubicBezTo>
                  <a:pt x="4683344" y="810979"/>
                  <a:pt x="4611622" y="887912"/>
                  <a:pt x="4630044" y="1089986"/>
                </a:cubicBezTo>
                <a:cubicBezTo>
                  <a:pt x="4648466" y="1292060"/>
                  <a:pt x="4620595" y="1477228"/>
                  <a:pt x="4630044" y="1634979"/>
                </a:cubicBezTo>
                <a:cubicBezTo>
                  <a:pt x="4639493" y="1792730"/>
                  <a:pt x="4597269" y="2069829"/>
                  <a:pt x="4630044" y="2218122"/>
                </a:cubicBezTo>
                <a:cubicBezTo>
                  <a:pt x="4662819" y="2366415"/>
                  <a:pt x="4606902" y="2483160"/>
                  <a:pt x="4630044" y="2648667"/>
                </a:cubicBezTo>
                <a:cubicBezTo>
                  <a:pt x="4653186" y="2814175"/>
                  <a:pt x="4587118" y="2975125"/>
                  <a:pt x="4630044" y="3193660"/>
                </a:cubicBezTo>
                <a:cubicBezTo>
                  <a:pt x="4672970" y="3412195"/>
                  <a:pt x="4577035" y="3619881"/>
                  <a:pt x="4630044" y="3814952"/>
                </a:cubicBezTo>
                <a:cubicBezTo>
                  <a:pt x="4381227" y="3844254"/>
                  <a:pt x="4204102" y="3758149"/>
                  <a:pt x="4051289" y="3814952"/>
                </a:cubicBezTo>
                <a:cubicBezTo>
                  <a:pt x="3898477" y="3871755"/>
                  <a:pt x="3581791" y="3775350"/>
                  <a:pt x="3379932" y="3814952"/>
                </a:cubicBezTo>
                <a:cubicBezTo>
                  <a:pt x="3178073" y="3854554"/>
                  <a:pt x="3052478" y="3793363"/>
                  <a:pt x="2801177" y="3814952"/>
                </a:cubicBezTo>
                <a:cubicBezTo>
                  <a:pt x="2549877" y="3836541"/>
                  <a:pt x="2490501" y="3767464"/>
                  <a:pt x="2361322" y="3814952"/>
                </a:cubicBezTo>
                <a:cubicBezTo>
                  <a:pt x="2232143" y="3862440"/>
                  <a:pt x="2032134" y="3772915"/>
                  <a:pt x="1875168" y="3814952"/>
                </a:cubicBezTo>
                <a:cubicBezTo>
                  <a:pt x="1718202" y="3856989"/>
                  <a:pt x="1381312" y="3800968"/>
                  <a:pt x="1203811" y="3814952"/>
                </a:cubicBezTo>
                <a:cubicBezTo>
                  <a:pt x="1026310" y="3828936"/>
                  <a:pt x="774452" y="3787316"/>
                  <a:pt x="625056" y="3814952"/>
                </a:cubicBezTo>
                <a:cubicBezTo>
                  <a:pt x="475661" y="3842588"/>
                  <a:pt x="150343" y="3804832"/>
                  <a:pt x="0" y="3814952"/>
                </a:cubicBezTo>
                <a:cubicBezTo>
                  <a:pt x="-42991" y="3589807"/>
                  <a:pt x="45866" y="3542076"/>
                  <a:pt x="0" y="3269959"/>
                </a:cubicBezTo>
                <a:cubicBezTo>
                  <a:pt x="-45866" y="2997842"/>
                  <a:pt x="4061" y="2991206"/>
                  <a:pt x="0" y="2839414"/>
                </a:cubicBezTo>
                <a:cubicBezTo>
                  <a:pt x="-4061" y="2687622"/>
                  <a:pt x="14356" y="2513681"/>
                  <a:pt x="0" y="2408870"/>
                </a:cubicBezTo>
                <a:cubicBezTo>
                  <a:pt x="-14356" y="2304059"/>
                  <a:pt x="30515" y="2031755"/>
                  <a:pt x="0" y="1825727"/>
                </a:cubicBezTo>
                <a:cubicBezTo>
                  <a:pt x="-30515" y="1619699"/>
                  <a:pt x="27568" y="1519524"/>
                  <a:pt x="0" y="1357033"/>
                </a:cubicBezTo>
                <a:cubicBezTo>
                  <a:pt x="-27568" y="1194542"/>
                  <a:pt x="18030" y="1022169"/>
                  <a:pt x="0" y="735741"/>
                </a:cubicBezTo>
                <a:cubicBezTo>
                  <a:pt x="-18030" y="449313"/>
                  <a:pt x="50576" y="251133"/>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4630044"/>
                      <a:gd name="connsiteY0" fmla="*/ 0 h 3814952"/>
                      <a:gd name="connsiteX1" fmla="*/ 4630044 w 4630044"/>
                      <a:gd name="connsiteY1" fmla="*/ 0 h 3814952"/>
                      <a:gd name="connsiteX2" fmla="*/ 4630044 w 4630044"/>
                      <a:gd name="connsiteY2" fmla="*/ 3814952 h 3814952"/>
                      <a:gd name="connsiteX3" fmla="*/ 0 w 4630044"/>
                      <a:gd name="connsiteY3" fmla="*/ 3814952 h 3814952"/>
                      <a:gd name="connsiteX4" fmla="*/ 0 w 4630044"/>
                      <a:gd name="connsiteY4" fmla="*/ 0 h 3814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0044" h="3814952">
                        <a:moveTo>
                          <a:pt x="0" y="0"/>
                        </a:moveTo>
                        <a:lnTo>
                          <a:pt x="4630044" y="0"/>
                        </a:lnTo>
                        <a:lnTo>
                          <a:pt x="4630044" y="3814952"/>
                        </a:lnTo>
                        <a:lnTo>
                          <a:pt x="0" y="3814952"/>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“I’ve been in work sometimes &amp; been really upset. And you feel like jumping off a cliff or hanging yourself or something because no one is helping you.” </a:t>
            </a:r>
            <a:r>
              <a:rPr lang="en-GB" sz="2400" kern="1200" dirty="0" err="1">
                <a:solidFill>
                  <a:schemeClr val="tx1"/>
                </a:solidFill>
              </a:rPr>
              <a:t>Seb</a:t>
            </a:r>
            <a:r>
              <a:rPr lang="en-GB" sz="2400" kern="1200" dirty="0">
                <a:solidFill>
                  <a:schemeClr val="tx1"/>
                </a:solidFill>
              </a:rPr>
              <a:t>, victim of learning disability hate crime living in Gwent</a:t>
            </a:r>
          </a:p>
        </p:txBody>
      </p:sp>
      <p:sp>
        <p:nvSpPr>
          <p:cNvPr id="9" name="Freeform: Shape 8">
            <a:extLst>
              <a:ext uri="{FF2B5EF4-FFF2-40B4-BE49-F238E27FC236}">
                <a16:creationId xmlns:a16="http://schemas.microsoft.com/office/drawing/2014/main" id="{CEDBD19E-A97B-7A69-0503-BBEFAB90913C}"/>
              </a:ext>
            </a:extLst>
          </p:cNvPr>
          <p:cNvSpPr/>
          <p:nvPr/>
        </p:nvSpPr>
        <p:spPr>
          <a:xfrm>
            <a:off x="5985721" y="2008659"/>
            <a:ext cx="4630044" cy="3814952"/>
          </a:xfrm>
          <a:custGeom>
            <a:avLst/>
            <a:gdLst>
              <a:gd name="connsiteX0" fmla="*/ 0 w 4630044"/>
              <a:gd name="connsiteY0" fmla="*/ 0 h 3814952"/>
              <a:gd name="connsiteX1" fmla="*/ 532455 w 4630044"/>
              <a:gd name="connsiteY1" fmla="*/ 0 h 3814952"/>
              <a:gd name="connsiteX2" fmla="*/ 1018610 w 4630044"/>
              <a:gd name="connsiteY2" fmla="*/ 0 h 3814952"/>
              <a:gd name="connsiteX3" fmla="*/ 1551065 w 4630044"/>
              <a:gd name="connsiteY3" fmla="*/ 0 h 3814952"/>
              <a:gd name="connsiteX4" fmla="*/ 1990919 w 4630044"/>
              <a:gd name="connsiteY4" fmla="*/ 0 h 3814952"/>
              <a:gd name="connsiteX5" fmla="*/ 2569674 w 4630044"/>
              <a:gd name="connsiteY5" fmla="*/ 0 h 3814952"/>
              <a:gd name="connsiteX6" fmla="*/ 3102129 w 4630044"/>
              <a:gd name="connsiteY6" fmla="*/ 0 h 3814952"/>
              <a:gd name="connsiteX7" fmla="*/ 3588284 w 4630044"/>
              <a:gd name="connsiteY7" fmla="*/ 0 h 3814952"/>
              <a:gd name="connsiteX8" fmla="*/ 4028138 w 4630044"/>
              <a:gd name="connsiteY8" fmla="*/ 0 h 3814952"/>
              <a:gd name="connsiteX9" fmla="*/ 4630044 w 4630044"/>
              <a:gd name="connsiteY9" fmla="*/ 0 h 3814952"/>
              <a:gd name="connsiteX10" fmla="*/ 4630044 w 4630044"/>
              <a:gd name="connsiteY10" fmla="*/ 544993 h 3814952"/>
              <a:gd name="connsiteX11" fmla="*/ 4630044 w 4630044"/>
              <a:gd name="connsiteY11" fmla="*/ 1128136 h 3814952"/>
              <a:gd name="connsiteX12" fmla="*/ 4630044 w 4630044"/>
              <a:gd name="connsiteY12" fmla="*/ 1634979 h 3814952"/>
              <a:gd name="connsiteX13" fmla="*/ 4630044 w 4630044"/>
              <a:gd name="connsiteY13" fmla="*/ 2218122 h 3814952"/>
              <a:gd name="connsiteX14" fmla="*/ 4630044 w 4630044"/>
              <a:gd name="connsiteY14" fmla="*/ 2839414 h 3814952"/>
              <a:gd name="connsiteX15" fmla="*/ 4630044 w 4630044"/>
              <a:gd name="connsiteY15" fmla="*/ 3814952 h 3814952"/>
              <a:gd name="connsiteX16" fmla="*/ 4143889 w 4630044"/>
              <a:gd name="connsiteY16" fmla="*/ 3814952 h 3814952"/>
              <a:gd name="connsiteX17" fmla="*/ 3611434 w 4630044"/>
              <a:gd name="connsiteY17" fmla="*/ 3814952 h 3814952"/>
              <a:gd name="connsiteX18" fmla="*/ 3078979 w 4630044"/>
              <a:gd name="connsiteY18" fmla="*/ 3814952 h 3814952"/>
              <a:gd name="connsiteX19" fmla="*/ 2546524 w 4630044"/>
              <a:gd name="connsiteY19" fmla="*/ 3814952 h 3814952"/>
              <a:gd name="connsiteX20" fmla="*/ 2060370 w 4630044"/>
              <a:gd name="connsiteY20" fmla="*/ 3814952 h 3814952"/>
              <a:gd name="connsiteX21" fmla="*/ 1574215 w 4630044"/>
              <a:gd name="connsiteY21" fmla="*/ 3814952 h 3814952"/>
              <a:gd name="connsiteX22" fmla="*/ 1088060 w 4630044"/>
              <a:gd name="connsiteY22" fmla="*/ 3814952 h 3814952"/>
              <a:gd name="connsiteX23" fmla="*/ 0 w 4630044"/>
              <a:gd name="connsiteY23" fmla="*/ 3814952 h 3814952"/>
              <a:gd name="connsiteX24" fmla="*/ 0 w 4630044"/>
              <a:gd name="connsiteY24" fmla="*/ 3346258 h 3814952"/>
              <a:gd name="connsiteX25" fmla="*/ 0 w 4630044"/>
              <a:gd name="connsiteY25" fmla="*/ 2801265 h 3814952"/>
              <a:gd name="connsiteX26" fmla="*/ 0 w 4630044"/>
              <a:gd name="connsiteY26" fmla="*/ 2294421 h 3814952"/>
              <a:gd name="connsiteX27" fmla="*/ 0 w 4630044"/>
              <a:gd name="connsiteY27" fmla="*/ 1711278 h 3814952"/>
              <a:gd name="connsiteX28" fmla="*/ 0 w 4630044"/>
              <a:gd name="connsiteY28" fmla="*/ 1089986 h 3814952"/>
              <a:gd name="connsiteX29" fmla="*/ 0 w 4630044"/>
              <a:gd name="connsiteY29" fmla="*/ 468694 h 3814952"/>
              <a:gd name="connsiteX30" fmla="*/ 0 w 4630044"/>
              <a:gd name="connsiteY30" fmla="*/ 0 h 3814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630044" h="3814952" fill="none" extrusionOk="0">
                <a:moveTo>
                  <a:pt x="0" y="0"/>
                </a:moveTo>
                <a:cubicBezTo>
                  <a:pt x="122486" y="-30751"/>
                  <a:pt x="399323" y="47840"/>
                  <a:pt x="532455" y="0"/>
                </a:cubicBezTo>
                <a:cubicBezTo>
                  <a:pt x="665587" y="-47840"/>
                  <a:pt x="917633" y="255"/>
                  <a:pt x="1018610" y="0"/>
                </a:cubicBezTo>
                <a:cubicBezTo>
                  <a:pt x="1119588" y="-255"/>
                  <a:pt x="1421861" y="647"/>
                  <a:pt x="1551065" y="0"/>
                </a:cubicBezTo>
                <a:cubicBezTo>
                  <a:pt x="1680269" y="-647"/>
                  <a:pt x="1880790" y="43406"/>
                  <a:pt x="1990919" y="0"/>
                </a:cubicBezTo>
                <a:cubicBezTo>
                  <a:pt x="2101048" y="-43406"/>
                  <a:pt x="2399552" y="29116"/>
                  <a:pt x="2569674" y="0"/>
                </a:cubicBezTo>
                <a:cubicBezTo>
                  <a:pt x="2739796" y="-29116"/>
                  <a:pt x="2846304" y="2662"/>
                  <a:pt x="3102129" y="0"/>
                </a:cubicBezTo>
                <a:cubicBezTo>
                  <a:pt x="3357955" y="-2662"/>
                  <a:pt x="3464655" y="30851"/>
                  <a:pt x="3588284" y="0"/>
                </a:cubicBezTo>
                <a:cubicBezTo>
                  <a:pt x="3711914" y="-30851"/>
                  <a:pt x="3934216" y="14261"/>
                  <a:pt x="4028138" y="0"/>
                </a:cubicBezTo>
                <a:cubicBezTo>
                  <a:pt x="4122060" y="-14261"/>
                  <a:pt x="4334142" y="28203"/>
                  <a:pt x="4630044" y="0"/>
                </a:cubicBezTo>
                <a:cubicBezTo>
                  <a:pt x="4675931" y="231282"/>
                  <a:pt x="4592011" y="377590"/>
                  <a:pt x="4630044" y="544993"/>
                </a:cubicBezTo>
                <a:cubicBezTo>
                  <a:pt x="4668077" y="712396"/>
                  <a:pt x="4576271" y="875247"/>
                  <a:pt x="4630044" y="1128136"/>
                </a:cubicBezTo>
                <a:cubicBezTo>
                  <a:pt x="4683817" y="1381025"/>
                  <a:pt x="4588968" y="1413402"/>
                  <a:pt x="4630044" y="1634979"/>
                </a:cubicBezTo>
                <a:cubicBezTo>
                  <a:pt x="4671120" y="1856556"/>
                  <a:pt x="4627214" y="2064980"/>
                  <a:pt x="4630044" y="2218122"/>
                </a:cubicBezTo>
                <a:cubicBezTo>
                  <a:pt x="4632874" y="2371264"/>
                  <a:pt x="4583383" y="2712546"/>
                  <a:pt x="4630044" y="2839414"/>
                </a:cubicBezTo>
                <a:cubicBezTo>
                  <a:pt x="4676705" y="2966282"/>
                  <a:pt x="4552249" y="3488035"/>
                  <a:pt x="4630044" y="3814952"/>
                </a:cubicBezTo>
                <a:cubicBezTo>
                  <a:pt x="4422748" y="3842874"/>
                  <a:pt x="4349632" y="3785200"/>
                  <a:pt x="4143889" y="3814952"/>
                </a:cubicBezTo>
                <a:cubicBezTo>
                  <a:pt x="3938146" y="3844704"/>
                  <a:pt x="3840380" y="3794610"/>
                  <a:pt x="3611434" y="3814952"/>
                </a:cubicBezTo>
                <a:cubicBezTo>
                  <a:pt x="3382489" y="3835294"/>
                  <a:pt x="3320590" y="3793778"/>
                  <a:pt x="3078979" y="3814952"/>
                </a:cubicBezTo>
                <a:cubicBezTo>
                  <a:pt x="2837369" y="3836126"/>
                  <a:pt x="2783020" y="3752273"/>
                  <a:pt x="2546524" y="3814952"/>
                </a:cubicBezTo>
                <a:cubicBezTo>
                  <a:pt x="2310028" y="3877631"/>
                  <a:pt x="2291681" y="3786314"/>
                  <a:pt x="2060370" y="3814952"/>
                </a:cubicBezTo>
                <a:cubicBezTo>
                  <a:pt x="1829059" y="3843590"/>
                  <a:pt x="1724224" y="3786377"/>
                  <a:pt x="1574215" y="3814952"/>
                </a:cubicBezTo>
                <a:cubicBezTo>
                  <a:pt x="1424207" y="3843527"/>
                  <a:pt x="1192840" y="3795193"/>
                  <a:pt x="1088060" y="3814952"/>
                </a:cubicBezTo>
                <a:cubicBezTo>
                  <a:pt x="983281" y="3834711"/>
                  <a:pt x="420945" y="3745281"/>
                  <a:pt x="0" y="3814952"/>
                </a:cubicBezTo>
                <a:cubicBezTo>
                  <a:pt x="-17295" y="3688598"/>
                  <a:pt x="41786" y="3545273"/>
                  <a:pt x="0" y="3346258"/>
                </a:cubicBezTo>
                <a:cubicBezTo>
                  <a:pt x="-41786" y="3147243"/>
                  <a:pt x="15333" y="2992215"/>
                  <a:pt x="0" y="2801265"/>
                </a:cubicBezTo>
                <a:cubicBezTo>
                  <a:pt x="-15333" y="2610315"/>
                  <a:pt x="58337" y="2424993"/>
                  <a:pt x="0" y="2294421"/>
                </a:cubicBezTo>
                <a:cubicBezTo>
                  <a:pt x="-58337" y="2163849"/>
                  <a:pt x="53636" y="1839009"/>
                  <a:pt x="0" y="1711278"/>
                </a:cubicBezTo>
                <a:cubicBezTo>
                  <a:pt x="-53636" y="1583547"/>
                  <a:pt x="10050" y="1229188"/>
                  <a:pt x="0" y="1089986"/>
                </a:cubicBezTo>
                <a:cubicBezTo>
                  <a:pt x="-10050" y="950784"/>
                  <a:pt x="39312" y="647903"/>
                  <a:pt x="0" y="468694"/>
                </a:cubicBezTo>
                <a:cubicBezTo>
                  <a:pt x="-39312" y="289485"/>
                  <a:pt x="24145" y="135319"/>
                  <a:pt x="0" y="0"/>
                </a:cubicBezTo>
                <a:close/>
              </a:path>
              <a:path w="4630044" h="3814952" stroke="0" extrusionOk="0">
                <a:moveTo>
                  <a:pt x="0" y="0"/>
                </a:moveTo>
                <a:cubicBezTo>
                  <a:pt x="234418" y="-45976"/>
                  <a:pt x="409433" y="26438"/>
                  <a:pt x="532455" y="0"/>
                </a:cubicBezTo>
                <a:cubicBezTo>
                  <a:pt x="655478" y="-26438"/>
                  <a:pt x="941371" y="13423"/>
                  <a:pt x="1157511" y="0"/>
                </a:cubicBezTo>
                <a:cubicBezTo>
                  <a:pt x="1373651" y="-13423"/>
                  <a:pt x="1565726" y="31412"/>
                  <a:pt x="1689966" y="0"/>
                </a:cubicBezTo>
                <a:cubicBezTo>
                  <a:pt x="1814206" y="-31412"/>
                  <a:pt x="1988731" y="44418"/>
                  <a:pt x="2129820" y="0"/>
                </a:cubicBezTo>
                <a:cubicBezTo>
                  <a:pt x="2270909" y="-44418"/>
                  <a:pt x="2520869" y="62990"/>
                  <a:pt x="2708576" y="0"/>
                </a:cubicBezTo>
                <a:cubicBezTo>
                  <a:pt x="2896283" y="-62990"/>
                  <a:pt x="3113744" y="14686"/>
                  <a:pt x="3287331" y="0"/>
                </a:cubicBezTo>
                <a:cubicBezTo>
                  <a:pt x="3460919" y="-14686"/>
                  <a:pt x="3634359" y="23167"/>
                  <a:pt x="3727185" y="0"/>
                </a:cubicBezTo>
                <a:cubicBezTo>
                  <a:pt x="3820011" y="-23167"/>
                  <a:pt x="4257090" y="93052"/>
                  <a:pt x="4630044" y="0"/>
                </a:cubicBezTo>
                <a:cubicBezTo>
                  <a:pt x="4663840" y="184019"/>
                  <a:pt x="4603060" y="342806"/>
                  <a:pt x="4630044" y="430545"/>
                </a:cubicBezTo>
                <a:cubicBezTo>
                  <a:pt x="4657028" y="518284"/>
                  <a:pt x="4600409" y="747986"/>
                  <a:pt x="4630044" y="975538"/>
                </a:cubicBezTo>
                <a:cubicBezTo>
                  <a:pt x="4659679" y="1203090"/>
                  <a:pt x="4618812" y="1220694"/>
                  <a:pt x="4630044" y="1444232"/>
                </a:cubicBezTo>
                <a:cubicBezTo>
                  <a:pt x="4641276" y="1667770"/>
                  <a:pt x="4586489" y="1805590"/>
                  <a:pt x="4630044" y="2065524"/>
                </a:cubicBezTo>
                <a:cubicBezTo>
                  <a:pt x="4673599" y="2325458"/>
                  <a:pt x="4593892" y="2414082"/>
                  <a:pt x="4630044" y="2610517"/>
                </a:cubicBezTo>
                <a:cubicBezTo>
                  <a:pt x="4666196" y="2806952"/>
                  <a:pt x="4629738" y="2948578"/>
                  <a:pt x="4630044" y="3155510"/>
                </a:cubicBezTo>
                <a:cubicBezTo>
                  <a:pt x="4630350" y="3362442"/>
                  <a:pt x="4619197" y="3639903"/>
                  <a:pt x="4630044" y="3814952"/>
                </a:cubicBezTo>
                <a:cubicBezTo>
                  <a:pt x="4503066" y="3876121"/>
                  <a:pt x="4263607" y="3773739"/>
                  <a:pt x="4097589" y="3814952"/>
                </a:cubicBezTo>
                <a:cubicBezTo>
                  <a:pt x="3931572" y="3856165"/>
                  <a:pt x="3825146" y="3801067"/>
                  <a:pt x="3657735" y="3814952"/>
                </a:cubicBezTo>
                <a:cubicBezTo>
                  <a:pt x="3490324" y="3828837"/>
                  <a:pt x="3378399" y="3763346"/>
                  <a:pt x="3125280" y="3814952"/>
                </a:cubicBezTo>
                <a:cubicBezTo>
                  <a:pt x="2872161" y="3866558"/>
                  <a:pt x="2684136" y="3777375"/>
                  <a:pt x="2546524" y="3814952"/>
                </a:cubicBezTo>
                <a:cubicBezTo>
                  <a:pt x="2408912" y="3852529"/>
                  <a:pt x="2080796" y="3803465"/>
                  <a:pt x="1875168" y="3814952"/>
                </a:cubicBezTo>
                <a:cubicBezTo>
                  <a:pt x="1669540" y="3826439"/>
                  <a:pt x="1434221" y="3777762"/>
                  <a:pt x="1296412" y="3814952"/>
                </a:cubicBezTo>
                <a:cubicBezTo>
                  <a:pt x="1158603" y="3852142"/>
                  <a:pt x="925950" y="3764510"/>
                  <a:pt x="810258" y="3814952"/>
                </a:cubicBezTo>
                <a:cubicBezTo>
                  <a:pt x="694566" y="3865394"/>
                  <a:pt x="355169" y="3769881"/>
                  <a:pt x="0" y="3814952"/>
                </a:cubicBezTo>
                <a:cubicBezTo>
                  <a:pt x="-70150" y="3654045"/>
                  <a:pt x="73166" y="3427966"/>
                  <a:pt x="0" y="3193660"/>
                </a:cubicBezTo>
                <a:cubicBezTo>
                  <a:pt x="-73166" y="2959354"/>
                  <a:pt x="11288" y="2810776"/>
                  <a:pt x="0" y="2610517"/>
                </a:cubicBezTo>
                <a:cubicBezTo>
                  <a:pt x="-11288" y="2410258"/>
                  <a:pt x="6352" y="2248487"/>
                  <a:pt x="0" y="2103674"/>
                </a:cubicBezTo>
                <a:cubicBezTo>
                  <a:pt x="-6352" y="1958861"/>
                  <a:pt x="25601" y="1703050"/>
                  <a:pt x="0" y="1596830"/>
                </a:cubicBezTo>
                <a:cubicBezTo>
                  <a:pt x="-25601" y="1490610"/>
                  <a:pt x="50869" y="1299917"/>
                  <a:pt x="0" y="1166285"/>
                </a:cubicBezTo>
                <a:cubicBezTo>
                  <a:pt x="-50869" y="1032654"/>
                  <a:pt x="32685" y="734199"/>
                  <a:pt x="0" y="621292"/>
                </a:cubicBezTo>
                <a:cubicBezTo>
                  <a:pt x="-32685" y="508385"/>
                  <a:pt x="43548" y="247635"/>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3974026758">
                  <a:custGeom>
                    <a:avLst/>
                    <a:gdLst>
                      <a:gd name="connsiteX0" fmla="*/ 0 w 4630044"/>
                      <a:gd name="connsiteY0" fmla="*/ 0 h 3814952"/>
                      <a:gd name="connsiteX1" fmla="*/ 4630044 w 4630044"/>
                      <a:gd name="connsiteY1" fmla="*/ 0 h 3814952"/>
                      <a:gd name="connsiteX2" fmla="*/ 4630044 w 4630044"/>
                      <a:gd name="connsiteY2" fmla="*/ 3814952 h 3814952"/>
                      <a:gd name="connsiteX3" fmla="*/ 0 w 4630044"/>
                      <a:gd name="connsiteY3" fmla="*/ 3814952 h 3814952"/>
                      <a:gd name="connsiteX4" fmla="*/ 0 w 4630044"/>
                      <a:gd name="connsiteY4" fmla="*/ 0 h 3814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0044" h="3814952">
                        <a:moveTo>
                          <a:pt x="0" y="0"/>
                        </a:moveTo>
                        <a:lnTo>
                          <a:pt x="4630044" y="0"/>
                        </a:lnTo>
                        <a:lnTo>
                          <a:pt x="4630044" y="3814952"/>
                        </a:lnTo>
                        <a:lnTo>
                          <a:pt x="0" y="3814952"/>
                        </a:lnTo>
                        <a:lnTo>
                          <a:pt x="0" y="0"/>
                        </a:lnTo>
                        <a:close/>
                      </a:path>
                    </a:pathLst>
                  </a:custGeom>
                  <ask:type>
                    <ask:lineSketchScribble/>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“I’m not suicidal by emotion. I’ve sat down &amp; been through the emotional bit. I’ve got to the place now where suicide is a lifestyle option. I now know that if it gets to point X, if A outweighs B then it’s something which….it’s a pragmatic choice.” </a:t>
            </a:r>
            <a:r>
              <a:rPr lang="en-GB" sz="2400" kern="1200" dirty="0">
                <a:solidFill>
                  <a:schemeClr val="tx1"/>
                </a:solidFill>
              </a:rPr>
              <a:t>Susie, a trans woman in South Wales (taken from the All Wales Hate Crime Research Project 2013) </a:t>
            </a:r>
          </a:p>
        </p:txBody>
      </p:sp>
      <p:grpSp>
        <p:nvGrpSpPr>
          <p:cNvPr id="2" name="Group 1">
            <a:extLst>
              <a:ext uri="{FF2B5EF4-FFF2-40B4-BE49-F238E27FC236}">
                <a16:creationId xmlns:a16="http://schemas.microsoft.com/office/drawing/2014/main" id="{EF6F6BA8-5846-FE3B-CDDE-3AECEF78CEB0}"/>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BDBF87F0-3170-1DD4-3D2B-8969869C762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F6892DC7-4BA1-867A-5BC0-F2FB300C646D}"/>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5612EC8C-EFE4-7F6D-57EA-140303E4D7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771C2DED-66EF-D805-3690-A366414BBC6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5C6FF86A-A8B5-7109-7996-0ADE7203AFB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E5A19FE3-54B1-D58F-719D-F0F13E46718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7026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506246" y="264445"/>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Ultimate Risk</a:t>
            </a:r>
          </a:p>
        </p:txBody>
      </p:sp>
      <p:sp>
        <p:nvSpPr>
          <p:cNvPr id="2" name="Rectangle 1"/>
          <p:cNvSpPr/>
          <p:nvPr/>
        </p:nvSpPr>
        <p:spPr>
          <a:xfrm>
            <a:off x="2998844" y="5640477"/>
            <a:ext cx="6538586" cy="646331"/>
          </a:xfrm>
          <a:prstGeom prst="rect">
            <a:avLst/>
          </a:prstGeom>
        </p:spPr>
        <p:txBody>
          <a:bodyPr wrap="square">
            <a:spAutoFit/>
          </a:bodyPr>
          <a:lstStyle/>
          <a:p>
            <a:pPr algn="ctr"/>
            <a:r>
              <a:rPr lang="en-GB" dirty="0">
                <a:hlinkClick r:id="rId3"/>
              </a:rPr>
              <a:t>https://www.youtube.com/watch?v=iwDxe4GXj1s</a:t>
            </a:r>
            <a:endParaRPr lang="en-GB" dirty="0"/>
          </a:p>
          <a:p>
            <a:pPr algn="ctr"/>
            <a:endParaRPr lang="en-GB" dirty="0"/>
          </a:p>
        </p:txBody>
      </p:sp>
      <p:sp>
        <p:nvSpPr>
          <p:cNvPr id="13" name="Freeform: Shape 12">
            <a:extLst>
              <a:ext uri="{FF2B5EF4-FFF2-40B4-BE49-F238E27FC236}">
                <a16:creationId xmlns:a16="http://schemas.microsoft.com/office/drawing/2014/main" id="{735B1CB5-4AA0-43F5-9CCA-61D3C7374F91}"/>
              </a:ext>
            </a:extLst>
          </p:cNvPr>
          <p:cNvSpPr/>
          <p:nvPr/>
        </p:nvSpPr>
        <p:spPr>
          <a:xfrm>
            <a:off x="991734" y="1075974"/>
            <a:ext cx="3259069" cy="1955441"/>
          </a:xfrm>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fill="none" extrusionOk="0">
                <a:moveTo>
                  <a:pt x="0" y="0"/>
                </a:moveTo>
                <a:cubicBezTo>
                  <a:pt x="1569585" y="-49533"/>
                  <a:pt x="2556607" y="-14809"/>
                  <a:pt x="3259069" y="0"/>
                </a:cubicBezTo>
                <a:cubicBezTo>
                  <a:pt x="3346708" y="652989"/>
                  <a:pt x="3186390" y="1590899"/>
                  <a:pt x="3259069" y="1955441"/>
                </a:cubicBezTo>
                <a:cubicBezTo>
                  <a:pt x="2646170" y="1907210"/>
                  <a:pt x="510205" y="2039896"/>
                  <a:pt x="0" y="1955441"/>
                </a:cubicBezTo>
                <a:cubicBezTo>
                  <a:pt x="-38581" y="1292309"/>
                  <a:pt x="63341" y="405810"/>
                  <a:pt x="0" y="0"/>
                </a:cubicBezTo>
                <a:close/>
              </a:path>
              <a:path w="3259069" h="1955441" stroke="0" extrusionOk="0">
                <a:moveTo>
                  <a:pt x="0" y="0"/>
                </a:moveTo>
                <a:cubicBezTo>
                  <a:pt x="1435570" y="118645"/>
                  <a:pt x="2183889" y="116012"/>
                  <a:pt x="3259069" y="0"/>
                </a:cubicBezTo>
                <a:cubicBezTo>
                  <a:pt x="3126187" y="626294"/>
                  <a:pt x="3344020" y="1171343"/>
                  <a:pt x="3259069" y="1955441"/>
                </a:cubicBezTo>
                <a:cubicBezTo>
                  <a:pt x="2089631" y="2090041"/>
                  <a:pt x="1317988" y="1798245"/>
                  <a:pt x="0" y="1955441"/>
                </a:cubicBezTo>
                <a:cubicBezTo>
                  <a:pt x="-20187" y="1372425"/>
                  <a:pt x="-152480" y="763261"/>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a:moveTo>
                          <a:pt x="0" y="0"/>
                        </a:moveTo>
                        <a:lnTo>
                          <a:pt x="3259069" y="0"/>
                        </a:lnTo>
                        <a:lnTo>
                          <a:pt x="3259069" y="1955441"/>
                        </a:lnTo>
                        <a:lnTo>
                          <a:pt x="0" y="1955441"/>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Bijan Ebrahimi was an Iranian refugee who also had learning difficulties</a:t>
            </a:r>
          </a:p>
        </p:txBody>
      </p:sp>
      <p:sp>
        <p:nvSpPr>
          <p:cNvPr id="14" name="Freeform: Shape 13">
            <a:extLst>
              <a:ext uri="{FF2B5EF4-FFF2-40B4-BE49-F238E27FC236}">
                <a16:creationId xmlns:a16="http://schemas.microsoft.com/office/drawing/2014/main" id="{679D6A08-B3DF-4F68-B355-408EABF400B0}"/>
              </a:ext>
            </a:extLst>
          </p:cNvPr>
          <p:cNvSpPr/>
          <p:nvPr/>
        </p:nvSpPr>
        <p:spPr>
          <a:xfrm>
            <a:off x="4576711" y="1075974"/>
            <a:ext cx="3259069" cy="1955441"/>
          </a:xfrm>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fill="none" extrusionOk="0">
                <a:moveTo>
                  <a:pt x="0" y="0"/>
                </a:moveTo>
                <a:cubicBezTo>
                  <a:pt x="606587" y="-33775"/>
                  <a:pt x="1805482" y="138873"/>
                  <a:pt x="3259069" y="0"/>
                </a:cubicBezTo>
                <a:cubicBezTo>
                  <a:pt x="3185298" y="234985"/>
                  <a:pt x="3103186" y="1344541"/>
                  <a:pt x="3259069" y="1955441"/>
                </a:cubicBezTo>
                <a:cubicBezTo>
                  <a:pt x="2583899" y="1818111"/>
                  <a:pt x="460277" y="1817585"/>
                  <a:pt x="0" y="1955441"/>
                </a:cubicBezTo>
                <a:cubicBezTo>
                  <a:pt x="152408" y="1227597"/>
                  <a:pt x="73868" y="526378"/>
                  <a:pt x="0" y="0"/>
                </a:cubicBezTo>
                <a:close/>
              </a:path>
              <a:path w="3259069" h="1955441" stroke="0" extrusionOk="0">
                <a:moveTo>
                  <a:pt x="0" y="0"/>
                </a:moveTo>
                <a:cubicBezTo>
                  <a:pt x="1623738" y="-101487"/>
                  <a:pt x="2492426" y="-162162"/>
                  <a:pt x="3259069" y="0"/>
                </a:cubicBezTo>
                <a:cubicBezTo>
                  <a:pt x="3319782" y="701423"/>
                  <a:pt x="3197997" y="1691166"/>
                  <a:pt x="3259069" y="1955441"/>
                </a:cubicBezTo>
                <a:cubicBezTo>
                  <a:pt x="2706128" y="2005506"/>
                  <a:pt x="984776" y="1796992"/>
                  <a:pt x="0" y="1955441"/>
                </a:cubicBezTo>
                <a:cubicBezTo>
                  <a:pt x="-24452" y="1179465"/>
                  <a:pt x="-67663" y="542720"/>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981765707">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a:moveTo>
                          <a:pt x="0" y="0"/>
                        </a:moveTo>
                        <a:lnTo>
                          <a:pt x="3259069" y="0"/>
                        </a:lnTo>
                        <a:lnTo>
                          <a:pt x="3259069" y="1955441"/>
                        </a:lnTo>
                        <a:lnTo>
                          <a:pt x="0" y="1955441"/>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had reported multiple incidents of racial abuse</a:t>
            </a:r>
          </a:p>
        </p:txBody>
      </p:sp>
      <p:sp>
        <p:nvSpPr>
          <p:cNvPr id="15" name="Freeform: Shape 14">
            <a:extLst>
              <a:ext uri="{FF2B5EF4-FFF2-40B4-BE49-F238E27FC236}">
                <a16:creationId xmlns:a16="http://schemas.microsoft.com/office/drawing/2014/main" id="{474AD984-1933-44F0-A8FD-72AC0FCDBDBD}"/>
              </a:ext>
            </a:extLst>
          </p:cNvPr>
          <p:cNvSpPr/>
          <p:nvPr/>
        </p:nvSpPr>
        <p:spPr>
          <a:xfrm>
            <a:off x="8161688" y="1075974"/>
            <a:ext cx="3259069" cy="1955441"/>
          </a:xfrm>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fill="none" extrusionOk="0">
                <a:moveTo>
                  <a:pt x="0" y="0"/>
                </a:moveTo>
                <a:cubicBezTo>
                  <a:pt x="1124456" y="98267"/>
                  <a:pt x="1779681" y="113279"/>
                  <a:pt x="3259069" y="0"/>
                </a:cubicBezTo>
                <a:cubicBezTo>
                  <a:pt x="3348589" y="527741"/>
                  <a:pt x="3341130" y="1603160"/>
                  <a:pt x="3259069" y="1955441"/>
                </a:cubicBezTo>
                <a:cubicBezTo>
                  <a:pt x="2720955" y="2097507"/>
                  <a:pt x="1063830" y="1860354"/>
                  <a:pt x="0" y="1955441"/>
                </a:cubicBezTo>
                <a:cubicBezTo>
                  <a:pt x="34316" y="1089192"/>
                  <a:pt x="143039" y="820341"/>
                  <a:pt x="0" y="0"/>
                </a:cubicBezTo>
                <a:close/>
              </a:path>
              <a:path w="3259069" h="1955441" stroke="0" extrusionOk="0">
                <a:moveTo>
                  <a:pt x="0" y="0"/>
                </a:moveTo>
                <a:cubicBezTo>
                  <a:pt x="513253" y="109306"/>
                  <a:pt x="2550968" y="70022"/>
                  <a:pt x="3259069" y="0"/>
                </a:cubicBezTo>
                <a:cubicBezTo>
                  <a:pt x="3286218" y="495658"/>
                  <a:pt x="3255644" y="1004072"/>
                  <a:pt x="3259069" y="1955441"/>
                </a:cubicBezTo>
                <a:cubicBezTo>
                  <a:pt x="2526075" y="1980801"/>
                  <a:pt x="1252887" y="1897187"/>
                  <a:pt x="0" y="1955441"/>
                </a:cubicBezTo>
                <a:cubicBezTo>
                  <a:pt x="115972" y="1639355"/>
                  <a:pt x="-6242" y="756126"/>
                  <a:pt x="0" y="0"/>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3978248048">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a:moveTo>
                          <a:pt x="0" y="0"/>
                        </a:moveTo>
                        <a:lnTo>
                          <a:pt x="3259069" y="0"/>
                        </a:lnTo>
                        <a:lnTo>
                          <a:pt x="3259069" y="1955441"/>
                        </a:lnTo>
                        <a:lnTo>
                          <a:pt x="0" y="1955441"/>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began to view him as a nuisance caller</a:t>
            </a:r>
          </a:p>
        </p:txBody>
      </p:sp>
      <p:sp>
        <p:nvSpPr>
          <p:cNvPr id="16" name="Freeform: Shape 15">
            <a:extLst>
              <a:ext uri="{FF2B5EF4-FFF2-40B4-BE49-F238E27FC236}">
                <a16:creationId xmlns:a16="http://schemas.microsoft.com/office/drawing/2014/main" id="{CD69936B-913B-4E2E-B43C-222A3F3663AF}"/>
              </a:ext>
            </a:extLst>
          </p:cNvPr>
          <p:cNvSpPr/>
          <p:nvPr/>
        </p:nvSpPr>
        <p:spPr>
          <a:xfrm>
            <a:off x="991734" y="3357322"/>
            <a:ext cx="3259069" cy="1955441"/>
          </a:xfrm>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fill="none" extrusionOk="0">
                <a:moveTo>
                  <a:pt x="0" y="0"/>
                </a:moveTo>
                <a:cubicBezTo>
                  <a:pt x="1623908" y="-84088"/>
                  <a:pt x="2189867" y="-115922"/>
                  <a:pt x="3259069" y="0"/>
                </a:cubicBezTo>
                <a:cubicBezTo>
                  <a:pt x="3118002" y="330677"/>
                  <a:pt x="3124703" y="1524251"/>
                  <a:pt x="3259069" y="1955441"/>
                </a:cubicBezTo>
                <a:cubicBezTo>
                  <a:pt x="1933431" y="1909515"/>
                  <a:pt x="631765" y="1838191"/>
                  <a:pt x="0" y="1955441"/>
                </a:cubicBezTo>
                <a:cubicBezTo>
                  <a:pt x="112030" y="1433390"/>
                  <a:pt x="-129921" y="611175"/>
                  <a:pt x="0" y="0"/>
                </a:cubicBezTo>
                <a:close/>
              </a:path>
              <a:path w="3259069" h="1955441" stroke="0" extrusionOk="0">
                <a:moveTo>
                  <a:pt x="0" y="0"/>
                </a:moveTo>
                <a:cubicBezTo>
                  <a:pt x="1551182" y="48260"/>
                  <a:pt x="1872680" y="25992"/>
                  <a:pt x="3259069" y="0"/>
                </a:cubicBezTo>
                <a:cubicBezTo>
                  <a:pt x="3357899" y="838678"/>
                  <a:pt x="3097170" y="1629768"/>
                  <a:pt x="3259069" y="1955441"/>
                </a:cubicBezTo>
                <a:cubicBezTo>
                  <a:pt x="1932986" y="1923493"/>
                  <a:pt x="914319" y="1978343"/>
                  <a:pt x="0" y="1955441"/>
                </a:cubicBezTo>
                <a:cubicBezTo>
                  <a:pt x="113262" y="1169838"/>
                  <a:pt x="121807" y="658721"/>
                  <a:pt x="0" y="0"/>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1808761005">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a:moveTo>
                          <a:pt x="0" y="0"/>
                        </a:moveTo>
                        <a:lnTo>
                          <a:pt x="3259069" y="0"/>
                        </a:lnTo>
                        <a:lnTo>
                          <a:pt x="3259069" y="1955441"/>
                        </a:lnTo>
                        <a:lnTo>
                          <a:pt x="0" y="1955441"/>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was accused of being a paedophile by neighbours &amp; arrested by the Police</a:t>
            </a:r>
          </a:p>
        </p:txBody>
      </p:sp>
      <p:sp>
        <p:nvSpPr>
          <p:cNvPr id="17" name="Freeform: Shape 16">
            <a:extLst>
              <a:ext uri="{FF2B5EF4-FFF2-40B4-BE49-F238E27FC236}">
                <a16:creationId xmlns:a16="http://schemas.microsoft.com/office/drawing/2014/main" id="{88DFE4C2-263D-4519-AD2B-A65FFC42E592}"/>
              </a:ext>
            </a:extLst>
          </p:cNvPr>
          <p:cNvSpPr/>
          <p:nvPr/>
        </p:nvSpPr>
        <p:spPr>
          <a:xfrm>
            <a:off x="4576711" y="3357322"/>
            <a:ext cx="3259069" cy="1955441"/>
          </a:xfrm>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fill="none" extrusionOk="0">
                <a:moveTo>
                  <a:pt x="0" y="0"/>
                </a:moveTo>
                <a:cubicBezTo>
                  <a:pt x="1284553" y="166429"/>
                  <a:pt x="2003726" y="88759"/>
                  <a:pt x="3259069" y="0"/>
                </a:cubicBezTo>
                <a:cubicBezTo>
                  <a:pt x="3139694" y="624096"/>
                  <a:pt x="3328851" y="1618320"/>
                  <a:pt x="3259069" y="1955441"/>
                </a:cubicBezTo>
                <a:cubicBezTo>
                  <a:pt x="2780133" y="1811814"/>
                  <a:pt x="1462449" y="2109574"/>
                  <a:pt x="0" y="1955441"/>
                </a:cubicBezTo>
                <a:cubicBezTo>
                  <a:pt x="55200" y="1063858"/>
                  <a:pt x="157852" y="501883"/>
                  <a:pt x="0" y="0"/>
                </a:cubicBezTo>
                <a:close/>
              </a:path>
              <a:path w="3259069" h="1955441" stroke="0" extrusionOk="0">
                <a:moveTo>
                  <a:pt x="0" y="0"/>
                </a:moveTo>
                <a:cubicBezTo>
                  <a:pt x="777058" y="77430"/>
                  <a:pt x="2773096" y="24190"/>
                  <a:pt x="3259069" y="0"/>
                </a:cubicBezTo>
                <a:cubicBezTo>
                  <a:pt x="3128645" y="690112"/>
                  <a:pt x="3258446" y="1699644"/>
                  <a:pt x="3259069" y="1955441"/>
                </a:cubicBezTo>
                <a:cubicBezTo>
                  <a:pt x="1745988" y="2074911"/>
                  <a:pt x="1039969" y="1862897"/>
                  <a:pt x="0" y="1955441"/>
                </a:cubicBezTo>
                <a:cubicBezTo>
                  <a:pt x="-80068" y="1031081"/>
                  <a:pt x="51255" y="829445"/>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3809068511">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a:moveTo>
                          <a:pt x="0" y="0"/>
                        </a:moveTo>
                        <a:lnTo>
                          <a:pt x="3259069" y="0"/>
                        </a:lnTo>
                        <a:lnTo>
                          <a:pt x="3259069" y="1955441"/>
                        </a:lnTo>
                        <a:lnTo>
                          <a:pt x="0" y="1955441"/>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November 2013, Bijan Ebrahimi  was attacked, set on fire &amp; left to burn to death in a front garden</a:t>
            </a:r>
          </a:p>
        </p:txBody>
      </p:sp>
      <p:sp>
        <p:nvSpPr>
          <p:cNvPr id="18" name="Freeform: Shape 17">
            <a:extLst>
              <a:ext uri="{FF2B5EF4-FFF2-40B4-BE49-F238E27FC236}">
                <a16:creationId xmlns:a16="http://schemas.microsoft.com/office/drawing/2014/main" id="{6DC4AFA7-A73D-4E98-AC72-5F7748806144}"/>
              </a:ext>
            </a:extLst>
          </p:cNvPr>
          <p:cNvSpPr/>
          <p:nvPr/>
        </p:nvSpPr>
        <p:spPr>
          <a:xfrm>
            <a:off x="8161688" y="3357322"/>
            <a:ext cx="3259069" cy="1955441"/>
          </a:xfrm>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fill="none" extrusionOk="0">
                <a:moveTo>
                  <a:pt x="0" y="0"/>
                </a:moveTo>
                <a:cubicBezTo>
                  <a:pt x="661310" y="-109175"/>
                  <a:pt x="1933494" y="-48220"/>
                  <a:pt x="3259069" y="0"/>
                </a:cubicBezTo>
                <a:cubicBezTo>
                  <a:pt x="3154670" y="291517"/>
                  <a:pt x="3270571" y="1739180"/>
                  <a:pt x="3259069" y="1955441"/>
                </a:cubicBezTo>
                <a:cubicBezTo>
                  <a:pt x="2603900" y="1922619"/>
                  <a:pt x="1522121" y="1930881"/>
                  <a:pt x="0" y="1955441"/>
                </a:cubicBezTo>
                <a:cubicBezTo>
                  <a:pt x="-141869" y="1236347"/>
                  <a:pt x="-147724" y="455209"/>
                  <a:pt x="0" y="0"/>
                </a:cubicBezTo>
                <a:close/>
              </a:path>
              <a:path w="3259069" h="1955441" stroke="0" extrusionOk="0">
                <a:moveTo>
                  <a:pt x="0" y="0"/>
                </a:moveTo>
                <a:cubicBezTo>
                  <a:pt x="864754" y="56275"/>
                  <a:pt x="2804305" y="-36696"/>
                  <a:pt x="3259069" y="0"/>
                </a:cubicBezTo>
                <a:cubicBezTo>
                  <a:pt x="3109218" y="621197"/>
                  <a:pt x="3226031" y="1752435"/>
                  <a:pt x="3259069" y="1955441"/>
                </a:cubicBezTo>
                <a:cubicBezTo>
                  <a:pt x="2508653" y="1895987"/>
                  <a:pt x="1095319" y="1979536"/>
                  <a:pt x="0" y="1955441"/>
                </a:cubicBezTo>
                <a:cubicBezTo>
                  <a:pt x="-22238" y="1680590"/>
                  <a:pt x="-143762" y="436551"/>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617256088">
                  <a:custGeom>
                    <a:avLst/>
                    <a:gdLst>
                      <a:gd name="connsiteX0" fmla="*/ 0 w 3259069"/>
                      <a:gd name="connsiteY0" fmla="*/ 0 h 1955441"/>
                      <a:gd name="connsiteX1" fmla="*/ 3259069 w 3259069"/>
                      <a:gd name="connsiteY1" fmla="*/ 0 h 1955441"/>
                      <a:gd name="connsiteX2" fmla="*/ 3259069 w 3259069"/>
                      <a:gd name="connsiteY2" fmla="*/ 1955441 h 1955441"/>
                      <a:gd name="connsiteX3" fmla="*/ 0 w 3259069"/>
                      <a:gd name="connsiteY3" fmla="*/ 1955441 h 1955441"/>
                      <a:gd name="connsiteX4" fmla="*/ 0 w 3259069"/>
                      <a:gd name="connsiteY4" fmla="*/ 0 h 195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9069" h="1955441">
                        <a:moveTo>
                          <a:pt x="0" y="0"/>
                        </a:moveTo>
                        <a:lnTo>
                          <a:pt x="3259069" y="0"/>
                        </a:lnTo>
                        <a:lnTo>
                          <a:pt x="3259069" y="1955441"/>
                        </a:lnTo>
                        <a:lnTo>
                          <a:pt x="0" y="1955441"/>
                        </a:lnTo>
                        <a:lnTo>
                          <a:pt x="0" y="0"/>
                        </a:lnTo>
                        <a:close/>
                      </a:path>
                    </a:pathLst>
                  </a:custGeom>
                  <ask:type>
                    <ask:lineSketchCurve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called multiple times the evening he dies saying his life was in danger</a:t>
            </a:r>
          </a:p>
        </p:txBody>
      </p:sp>
      <p:grpSp>
        <p:nvGrpSpPr>
          <p:cNvPr id="3" name="Group 2">
            <a:extLst>
              <a:ext uri="{FF2B5EF4-FFF2-40B4-BE49-F238E27FC236}">
                <a16:creationId xmlns:a16="http://schemas.microsoft.com/office/drawing/2014/main" id="{4BE1EAE4-4192-6F92-D7EE-9993B3AFB865}"/>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BD64F693-048C-C51F-51F8-2A8129DABD7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9" name="Rectangle 18">
              <a:extLst>
                <a:ext uri="{FF2B5EF4-FFF2-40B4-BE49-F238E27FC236}">
                  <a16:creationId xmlns:a16="http://schemas.microsoft.com/office/drawing/2014/main" id="{38BB60DF-253D-8D86-87FE-9F8B4BDEE6C2}"/>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 name="Picture 19">
              <a:extLst>
                <a:ext uri="{FF2B5EF4-FFF2-40B4-BE49-F238E27FC236}">
                  <a16:creationId xmlns:a16="http://schemas.microsoft.com/office/drawing/2014/main" id="{0524DEA0-F7D5-7DDA-19A2-5E1CF6C531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1" name="Rectangle 20">
              <a:extLst>
                <a:ext uri="{FF2B5EF4-FFF2-40B4-BE49-F238E27FC236}">
                  <a16:creationId xmlns:a16="http://schemas.microsoft.com/office/drawing/2014/main" id="{C4BCD940-C64B-C88B-5794-868D44B1F8C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Text, letter&#10;&#10;Description automatically generated">
              <a:extLst>
                <a:ext uri="{FF2B5EF4-FFF2-40B4-BE49-F238E27FC236}">
                  <a16:creationId xmlns:a16="http://schemas.microsoft.com/office/drawing/2014/main" id="{176AC088-D727-7691-C324-9C93736C119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3" name="Picture 22" descr="A picture containing text, metalware, gear&#10;&#10;Description automatically generated">
              <a:extLst>
                <a:ext uri="{FF2B5EF4-FFF2-40B4-BE49-F238E27FC236}">
                  <a16:creationId xmlns:a16="http://schemas.microsoft.com/office/drawing/2014/main" id="{D2DC4E7A-3051-4488-9252-66C73636C5E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19062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51D126-7050-4625-B99F-225C31446F10}"/>
              </a:ext>
            </a:extLst>
          </p:cNvPr>
          <p:cNvSpPr>
            <a:spLocks noGrp="1"/>
          </p:cNvSpPr>
          <p:nvPr>
            <p:ph type="title"/>
          </p:nvPr>
        </p:nvSpPr>
        <p:spPr>
          <a:xfrm>
            <a:off x="3396000" y="242854"/>
            <a:ext cx="5400000" cy="569680"/>
          </a:xfrm>
          <a:solidFill>
            <a:srgbClr val="002060"/>
          </a:solidFill>
        </p:spPr>
        <p:txBody>
          <a:bodyPr>
            <a:normAutofit fontScale="90000"/>
          </a:bodyPr>
          <a:lstStyle/>
          <a:p>
            <a:pPr algn="ctr"/>
            <a:r>
              <a:rPr lang="en-GB" sz="3600" b="1" dirty="0">
                <a:solidFill>
                  <a:schemeClr val="bg1"/>
                </a:solidFill>
                <a:latin typeface="+mn-lt"/>
              </a:rPr>
              <a:t>The Ultimate Risk</a:t>
            </a:r>
          </a:p>
        </p:txBody>
      </p:sp>
      <p:sp>
        <p:nvSpPr>
          <p:cNvPr id="6" name="Freeform: Shape 5">
            <a:extLst>
              <a:ext uri="{FF2B5EF4-FFF2-40B4-BE49-F238E27FC236}">
                <a16:creationId xmlns:a16="http://schemas.microsoft.com/office/drawing/2014/main" id="{64116872-7A73-EBF8-297A-46FDD5C8B8D1}"/>
              </a:ext>
            </a:extLst>
          </p:cNvPr>
          <p:cNvSpPr/>
          <p:nvPr/>
        </p:nvSpPr>
        <p:spPr>
          <a:xfrm>
            <a:off x="838194" y="980022"/>
            <a:ext cx="10515613" cy="1224488"/>
          </a:xfrm>
          <a:custGeom>
            <a:avLst/>
            <a:gdLst>
              <a:gd name="connsiteX0" fmla="*/ 0 w 10515613"/>
              <a:gd name="connsiteY0" fmla="*/ 122449 h 1224488"/>
              <a:gd name="connsiteX1" fmla="*/ 122449 w 10515613"/>
              <a:gd name="connsiteY1" fmla="*/ 0 h 1224488"/>
              <a:gd name="connsiteX2" fmla="*/ 807163 w 10515613"/>
              <a:gd name="connsiteY2" fmla="*/ 0 h 1224488"/>
              <a:gd name="connsiteX3" fmla="*/ 1594585 w 10515613"/>
              <a:gd name="connsiteY3" fmla="*/ 0 h 1224488"/>
              <a:gd name="connsiteX4" fmla="*/ 2176592 w 10515613"/>
              <a:gd name="connsiteY4" fmla="*/ 0 h 1224488"/>
              <a:gd name="connsiteX5" fmla="*/ 2964013 w 10515613"/>
              <a:gd name="connsiteY5" fmla="*/ 0 h 1224488"/>
              <a:gd name="connsiteX6" fmla="*/ 3443314 w 10515613"/>
              <a:gd name="connsiteY6" fmla="*/ 0 h 1224488"/>
              <a:gd name="connsiteX7" fmla="*/ 4128028 w 10515613"/>
              <a:gd name="connsiteY7" fmla="*/ 0 h 1224488"/>
              <a:gd name="connsiteX8" fmla="*/ 4504621 w 10515613"/>
              <a:gd name="connsiteY8" fmla="*/ 0 h 1224488"/>
              <a:gd name="connsiteX9" fmla="*/ 5394749 w 10515613"/>
              <a:gd name="connsiteY9" fmla="*/ 0 h 1224488"/>
              <a:gd name="connsiteX10" fmla="*/ 6079464 w 10515613"/>
              <a:gd name="connsiteY10" fmla="*/ 0 h 1224488"/>
              <a:gd name="connsiteX11" fmla="*/ 6969592 w 10515613"/>
              <a:gd name="connsiteY11" fmla="*/ 0 h 1224488"/>
              <a:gd name="connsiteX12" fmla="*/ 7551600 w 10515613"/>
              <a:gd name="connsiteY12" fmla="*/ 0 h 1224488"/>
              <a:gd name="connsiteX13" fmla="*/ 8030900 w 10515613"/>
              <a:gd name="connsiteY13" fmla="*/ 0 h 1224488"/>
              <a:gd name="connsiteX14" fmla="*/ 8715614 w 10515613"/>
              <a:gd name="connsiteY14" fmla="*/ 0 h 1224488"/>
              <a:gd name="connsiteX15" fmla="*/ 9503035 w 10515613"/>
              <a:gd name="connsiteY15" fmla="*/ 0 h 1224488"/>
              <a:gd name="connsiteX16" fmla="*/ 10393164 w 10515613"/>
              <a:gd name="connsiteY16" fmla="*/ 0 h 1224488"/>
              <a:gd name="connsiteX17" fmla="*/ 10515613 w 10515613"/>
              <a:gd name="connsiteY17" fmla="*/ 122449 h 1224488"/>
              <a:gd name="connsiteX18" fmla="*/ 10515613 w 10515613"/>
              <a:gd name="connsiteY18" fmla="*/ 622040 h 1224488"/>
              <a:gd name="connsiteX19" fmla="*/ 10515613 w 10515613"/>
              <a:gd name="connsiteY19" fmla="*/ 1102039 h 1224488"/>
              <a:gd name="connsiteX20" fmla="*/ 10393164 w 10515613"/>
              <a:gd name="connsiteY20" fmla="*/ 1224488 h 1224488"/>
              <a:gd name="connsiteX21" fmla="*/ 9503035 w 10515613"/>
              <a:gd name="connsiteY21" fmla="*/ 1224488 h 1224488"/>
              <a:gd name="connsiteX22" fmla="*/ 9126442 w 10515613"/>
              <a:gd name="connsiteY22" fmla="*/ 1224488 h 1224488"/>
              <a:gd name="connsiteX23" fmla="*/ 8647142 w 10515613"/>
              <a:gd name="connsiteY23" fmla="*/ 1224488 h 1224488"/>
              <a:gd name="connsiteX24" fmla="*/ 8167842 w 10515613"/>
              <a:gd name="connsiteY24" fmla="*/ 1224488 h 1224488"/>
              <a:gd name="connsiteX25" fmla="*/ 7483128 w 10515613"/>
              <a:gd name="connsiteY25" fmla="*/ 1224488 h 1224488"/>
              <a:gd name="connsiteX26" fmla="*/ 6798414 w 10515613"/>
              <a:gd name="connsiteY26" fmla="*/ 1224488 h 1224488"/>
              <a:gd name="connsiteX27" fmla="*/ 6216407 w 10515613"/>
              <a:gd name="connsiteY27" fmla="*/ 1224488 h 1224488"/>
              <a:gd name="connsiteX28" fmla="*/ 5326278 w 10515613"/>
              <a:gd name="connsiteY28" fmla="*/ 1224488 h 1224488"/>
              <a:gd name="connsiteX29" fmla="*/ 4846978 w 10515613"/>
              <a:gd name="connsiteY29" fmla="*/ 1224488 h 1224488"/>
              <a:gd name="connsiteX30" fmla="*/ 3956849 w 10515613"/>
              <a:gd name="connsiteY30" fmla="*/ 1224488 h 1224488"/>
              <a:gd name="connsiteX31" fmla="*/ 3477549 w 10515613"/>
              <a:gd name="connsiteY31" fmla="*/ 1224488 h 1224488"/>
              <a:gd name="connsiteX32" fmla="*/ 2690128 w 10515613"/>
              <a:gd name="connsiteY32" fmla="*/ 1224488 h 1224488"/>
              <a:gd name="connsiteX33" fmla="*/ 1799999 w 10515613"/>
              <a:gd name="connsiteY33" fmla="*/ 1224488 h 1224488"/>
              <a:gd name="connsiteX34" fmla="*/ 1423406 w 10515613"/>
              <a:gd name="connsiteY34" fmla="*/ 1224488 h 1224488"/>
              <a:gd name="connsiteX35" fmla="*/ 122449 w 10515613"/>
              <a:gd name="connsiteY35" fmla="*/ 1224488 h 1224488"/>
              <a:gd name="connsiteX36" fmla="*/ 0 w 10515613"/>
              <a:gd name="connsiteY36" fmla="*/ 1102039 h 1224488"/>
              <a:gd name="connsiteX37" fmla="*/ 0 w 10515613"/>
              <a:gd name="connsiteY37" fmla="*/ 631836 h 1224488"/>
              <a:gd name="connsiteX38" fmla="*/ 0 w 10515613"/>
              <a:gd name="connsiteY38" fmla="*/ 122449 h 1224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515613" h="1224488" fill="none" extrusionOk="0">
                <a:moveTo>
                  <a:pt x="0" y="122449"/>
                </a:moveTo>
                <a:cubicBezTo>
                  <a:pt x="4093" y="65342"/>
                  <a:pt x="65658" y="5041"/>
                  <a:pt x="122449" y="0"/>
                </a:cubicBezTo>
                <a:cubicBezTo>
                  <a:pt x="347486" y="-31157"/>
                  <a:pt x="477950" y="-23148"/>
                  <a:pt x="807163" y="0"/>
                </a:cubicBezTo>
                <a:cubicBezTo>
                  <a:pt x="1136376" y="23148"/>
                  <a:pt x="1362548" y="32428"/>
                  <a:pt x="1594585" y="0"/>
                </a:cubicBezTo>
                <a:cubicBezTo>
                  <a:pt x="1826622" y="-32428"/>
                  <a:pt x="1912106" y="-1884"/>
                  <a:pt x="2176592" y="0"/>
                </a:cubicBezTo>
                <a:cubicBezTo>
                  <a:pt x="2441078" y="1884"/>
                  <a:pt x="2609553" y="-873"/>
                  <a:pt x="2964013" y="0"/>
                </a:cubicBezTo>
                <a:cubicBezTo>
                  <a:pt x="3318473" y="873"/>
                  <a:pt x="3277823" y="6751"/>
                  <a:pt x="3443314" y="0"/>
                </a:cubicBezTo>
                <a:cubicBezTo>
                  <a:pt x="3608805" y="-6751"/>
                  <a:pt x="3916146" y="-6085"/>
                  <a:pt x="4128028" y="0"/>
                </a:cubicBezTo>
                <a:cubicBezTo>
                  <a:pt x="4339910" y="6085"/>
                  <a:pt x="4321288" y="-14321"/>
                  <a:pt x="4504621" y="0"/>
                </a:cubicBezTo>
                <a:cubicBezTo>
                  <a:pt x="4687954" y="14321"/>
                  <a:pt x="5085418" y="9178"/>
                  <a:pt x="5394749" y="0"/>
                </a:cubicBezTo>
                <a:cubicBezTo>
                  <a:pt x="5704080" y="-9178"/>
                  <a:pt x="5873532" y="26659"/>
                  <a:pt x="6079464" y="0"/>
                </a:cubicBezTo>
                <a:cubicBezTo>
                  <a:pt x="6285397" y="-26659"/>
                  <a:pt x="6684794" y="-3522"/>
                  <a:pt x="6969592" y="0"/>
                </a:cubicBezTo>
                <a:cubicBezTo>
                  <a:pt x="7254390" y="3522"/>
                  <a:pt x="7274725" y="8500"/>
                  <a:pt x="7551600" y="0"/>
                </a:cubicBezTo>
                <a:cubicBezTo>
                  <a:pt x="7828475" y="-8500"/>
                  <a:pt x="7809482" y="-7390"/>
                  <a:pt x="8030900" y="0"/>
                </a:cubicBezTo>
                <a:cubicBezTo>
                  <a:pt x="8252318" y="7390"/>
                  <a:pt x="8427236" y="23453"/>
                  <a:pt x="8715614" y="0"/>
                </a:cubicBezTo>
                <a:cubicBezTo>
                  <a:pt x="9003992" y="-23453"/>
                  <a:pt x="9227446" y="-32126"/>
                  <a:pt x="9503035" y="0"/>
                </a:cubicBezTo>
                <a:cubicBezTo>
                  <a:pt x="9778624" y="32126"/>
                  <a:pt x="9986692" y="15245"/>
                  <a:pt x="10393164" y="0"/>
                </a:cubicBezTo>
                <a:cubicBezTo>
                  <a:pt x="10460132" y="9972"/>
                  <a:pt x="10502999" y="43766"/>
                  <a:pt x="10515613" y="122449"/>
                </a:cubicBezTo>
                <a:cubicBezTo>
                  <a:pt x="10494292" y="272816"/>
                  <a:pt x="10527137" y="375878"/>
                  <a:pt x="10515613" y="622040"/>
                </a:cubicBezTo>
                <a:cubicBezTo>
                  <a:pt x="10504089" y="868202"/>
                  <a:pt x="10510680" y="867071"/>
                  <a:pt x="10515613" y="1102039"/>
                </a:cubicBezTo>
                <a:cubicBezTo>
                  <a:pt x="10516250" y="1161597"/>
                  <a:pt x="10459421" y="1226477"/>
                  <a:pt x="10393164" y="1224488"/>
                </a:cubicBezTo>
                <a:cubicBezTo>
                  <a:pt x="10025726" y="1218524"/>
                  <a:pt x="9891868" y="1200305"/>
                  <a:pt x="9503035" y="1224488"/>
                </a:cubicBezTo>
                <a:cubicBezTo>
                  <a:pt x="9114202" y="1248671"/>
                  <a:pt x="9263953" y="1223402"/>
                  <a:pt x="9126442" y="1224488"/>
                </a:cubicBezTo>
                <a:cubicBezTo>
                  <a:pt x="8988931" y="1225574"/>
                  <a:pt x="8768487" y="1230995"/>
                  <a:pt x="8647142" y="1224488"/>
                </a:cubicBezTo>
                <a:cubicBezTo>
                  <a:pt x="8525797" y="1217981"/>
                  <a:pt x="8397454" y="1213973"/>
                  <a:pt x="8167842" y="1224488"/>
                </a:cubicBezTo>
                <a:cubicBezTo>
                  <a:pt x="7938230" y="1235003"/>
                  <a:pt x="7756487" y="1231007"/>
                  <a:pt x="7483128" y="1224488"/>
                </a:cubicBezTo>
                <a:cubicBezTo>
                  <a:pt x="7209769" y="1217969"/>
                  <a:pt x="7119385" y="1196693"/>
                  <a:pt x="6798414" y="1224488"/>
                </a:cubicBezTo>
                <a:cubicBezTo>
                  <a:pt x="6477443" y="1252283"/>
                  <a:pt x="6335130" y="1251844"/>
                  <a:pt x="6216407" y="1224488"/>
                </a:cubicBezTo>
                <a:cubicBezTo>
                  <a:pt x="6097684" y="1197132"/>
                  <a:pt x="5686227" y="1189257"/>
                  <a:pt x="5326278" y="1224488"/>
                </a:cubicBezTo>
                <a:cubicBezTo>
                  <a:pt x="4966329" y="1259719"/>
                  <a:pt x="5005746" y="1216964"/>
                  <a:pt x="4846978" y="1224488"/>
                </a:cubicBezTo>
                <a:cubicBezTo>
                  <a:pt x="4688210" y="1232012"/>
                  <a:pt x="4354168" y="1200867"/>
                  <a:pt x="3956849" y="1224488"/>
                </a:cubicBezTo>
                <a:cubicBezTo>
                  <a:pt x="3559530" y="1248109"/>
                  <a:pt x="3677966" y="1231761"/>
                  <a:pt x="3477549" y="1224488"/>
                </a:cubicBezTo>
                <a:cubicBezTo>
                  <a:pt x="3277132" y="1217215"/>
                  <a:pt x="3043661" y="1193714"/>
                  <a:pt x="2690128" y="1224488"/>
                </a:cubicBezTo>
                <a:cubicBezTo>
                  <a:pt x="2336595" y="1255262"/>
                  <a:pt x="2001363" y="1242552"/>
                  <a:pt x="1799999" y="1224488"/>
                </a:cubicBezTo>
                <a:cubicBezTo>
                  <a:pt x="1598635" y="1206424"/>
                  <a:pt x="1543907" y="1224218"/>
                  <a:pt x="1423406" y="1224488"/>
                </a:cubicBezTo>
                <a:cubicBezTo>
                  <a:pt x="1302905" y="1224758"/>
                  <a:pt x="459072" y="1236205"/>
                  <a:pt x="122449" y="1224488"/>
                </a:cubicBezTo>
                <a:cubicBezTo>
                  <a:pt x="63989" y="1210795"/>
                  <a:pt x="-13310" y="1175875"/>
                  <a:pt x="0" y="1102039"/>
                </a:cubicBezTo>
                <a:cubicBezTo>
                  <a:pt x="4930" y="914145"/>
                  <a:pt x="-4325" y="812697"/>
                  <a:pt x="0" y="631836"/>
                </a:cubicBezTo>
                <a:cubicBezTo>
                  <a:pt x="4325" y="450975"/>
                  <a:pt x="3149" y="297964"/>
                  <a:pt x="0" y="122449"/>
                </a:cubicBezTo>
                <a:close/>
              </a:path>
              <a:path w="10515613" h="1224488" stroke="0" extrusionOk="0">
                <a:moveTo>
                  <a:pt x="0" y="122449"/>
                </a:moveTo>
                <a:cubicBezTo>
                  <a:pt x="-1359" y="53984"/>
                  <a:pt x="45927" y="3338"/>
                  <a:pt x="122449" y="0"/>
                </a:cubicBezTo>
                <a:cubicBezTo>
                  <a:pt x="556498" y="4165"/>
                  <a:pt x="706547" y="39506"/>
                  <a:pt x="1012578" y="0"/>
                </a:cubicBezTo>
                <a:cubicBezTo>
                  <a:pt x="1318609" y="-39506"/>
                  <a:pt x="1455929" y="16576"/>
                  <a:pt x="1594585" y="0"/>
                </a:cubicBezTo>
                <a:cubicBezTo>
                  <a:pt x="1733241" y="-16576"/>
                  <a:pt x="1883514" y="-13905"/>
                  <a:pt x="2073885" y="0"/>
                </a:cubicBezTo>
                <a:cubicBezTo>
                  <a:pt x="2264256" y="13905"/>
                  <a:pt x="2686737" y="18611"/>
                  <a:pt x="2861306" y="0"/>
                </a:cubicBezTo>
                <a:cubicBezTo>
                  <a:pt x="3035875" y="-18611"/>
                  <a:pt x="3306897" y="2545"/>
                  <a:pt x="3443314" y="0"/>
                </a:cubicBezTo>
                <a:cubicBezTo>
                  <a:pt x="3579731" y="-2545"/>
                  <a:pt x="4017717" y="-22583"/>
                  <a:pt x="4333442" y="0"/>
                </a:cubicBezTo>
                <a:cubicBezTo>
                  <a:pt x="4649167" y="22583"/>
                  <a:pt x="4609454" y="-11330"/>
                  <a:pt x="4812742" y="0"/>
                </a:cubicBezTo>
                <a:cubicBezTo>
                  <a:pt x="5016030" y="11330"/>
                  <a:pt x="5292624" y="-3872"/>
                  <a:pt x="5702871" y="0"/>
                </a:cubicBezTo>
                <a:cubicBezTo>
                  <a:pt x="6113118" y="3872"/>
                  <a:pt x="5897711" y="6586"/>
                  <a:pt x="6079464" y="0"/>
                </a:cubicBezTo>
                <a:cubicBezTo>
                  <a:pt x="6261217" y="-6586"/>
                  <a:pt x="6444481" y="23580"/>
                  <a:pt x="6764178" y="0"/>
                </a:cubicBezTo>
                <a:cubicBezTo>
                  <a:pt x="7083875" y="-23580"/>
                  <a:pt x="7128180" y="33987"/>
                  <a:pt x="7448892" y="0"/>
                </a:cubicBezTo>
                <a:cubicBezTo>
                  <a:pt x="7769604" y="-33987"/>
                  <a:pt x="7886310" y="26831"/>
                  <a:pt x="8030900" y="0"/>
                </a:cubicBezTo>
                <a:cubicBezTo>
                  <a:pt x="8175490" y="-26831"/>
                  <a:pt x="8699013" y="-3949"/>
                  <a:pt x="8921028" y="0"/>
                </a:cubicBezTo>
                <a:cubicBezTo>
                  <a:pt x="9143043" y="3949"/>
                  <a:pt x="9496570" y="-1403"/>
                  <a:pt x="9811157" y="0"/>
                </a:cubicBezTo>
                <a:cubicBezTo>
                  <a:pt x="10125744" y="1403"/>
                  <a:pt x="10229820" y="13862"/>
                  <a:pt x="10393164" y="0"/>
                </a:cubicBezTo>
                <a:cubicBezTo>
                  <a:pt x="10457183" y="-3399"/>
                  <a:pt x="10506945" y="41864"/>
                  <a:pt x="10515613" y="122449"/>
                </a:cubicBezTo>
                <a:cubicBezTo>
                  <a:pt x="10514990" y="367636"/>
                  <a:pt x="10531276" y="488015"/>
                  <a:pt x="10515613" y="622040"/>
                </a:cubicBezTo>
                <a:cubicBezTo>
                  <a:pt x="10499950" y="756065"/>
                  <a:pt x="10521874" y="903140"/>
                  <a:pt x="10515613" y="1102039"/>
                </a:cubicBezTo>
                <a:cubicBezTo>
                  <a:pt x="10512695" y="1169786"/>
                  <a:pt x="10468858" y="1209945"/>
                  <a:pt x="10393164" y="1224488"/>
                </a:cubicBezTo>
                <a:cubicBezTo>
                  <a:pt x="10235644" y="1189660"/>
                  <a:pt x="9939200" y="1262749"/>
                  <a:pt x="9605743" y="1224488"/>
                </a:cubicBezTo>
                <a:cubicBezTo>
                  <a:pt x="9272286" y="1186227"/>
                  <a:pt x="9350775" y="1201949"/>
                  <a:pt x="9126442" y="1224488"/>
                </a:cubicBezTo>
                <a:cubicBezTo>
                  <a:pt x="8902109" y="1247027"/>
                  <a:pt x="8710283" y="1198908"/>
                  <a:pt x="8441728" y="1224488"/>
                </a:cubicBezTo>
                <a:cubicBezTo>
                  <a:pt x="8173173" y="1250068"/>
                  <a:pt x="8245184" y="1234824"/>
                  <a:pt x="8065135" y="1224488"/>
                </a:cubicBezTo>
                <a:cubicBezTo>
                  <a:pt x="7885086" y="1214152"/>
                  <a:pt x="7794659" y="1238471"/>
                  <a:pt x="7688542" y="1224488"/>
                </a:cubicBezTo>
                <a:cubicBezTo>
                  <a:pt x="7582425" y="1210505"/>
                  <a:pt x="7277064" y="1196497"/>
                  <a:pt x="7003828" y="1224488"/>
                </a:cubicBezTo>
                <a:cubicBezTo>
                  <a:pt x="6730592" y="1252479"/>
                  <a:pt x="6730448" y="1208904"/>
                  <a:pt x="6524528" y="1224488"/>
                </a:cubicBezTo>
                <a:cubicBezTo>
                  <a:pt x="6318608" y="1240072"/>
                  <a:pt x="5991027" y="1256595"/>
                  <a:pt x="5737107" y="1224488"/>
                </a:cubicBezTo>
                <a:cubicBezTo>
                  <a:pt x="5483187" y="1192381"/>
                  <a:pt x="5478461" y="1233965"/>
                  <a:pt x="5257807" y="1224488"/>
                </a:cubicBezTo>
                <a:cubicBezTo>
                  <a:pt x="5037153" y="1215011"/>
                  <a:pt x="4782712" y="1213666"/>
                  <a:pt x="4470385" y="1224488"/>
                </a:cubicBezTo>
                <a:cubicBezTo>
                  <a:pt x="4158058" y="1235310"/>
                  <a:pt x="4248133" y="1212152"/>
                  <a:pt x="4093792" y="1224488"/>
                </a:cubicBezTo>
                <a:cubicBezTo>
                  <a:pt x="3939451" y="1236824"/>
                  <a:pt x="3508235" y="1192123"/>
                  <a:pt x="3306371" y="1224488"/>
                </a:cubicBezTo>
                <a:cubicBezTo>
                  <a:pt x="3104507" y="1256853"/>
                  <a:pt x="2974251" y="1223125"/>
                  <a:pt x="2827071" y="1224488"/>
                </a:cubicBezTo>
                <a:cubicBezTo>
                  <a:pt x="2679891" y="1225851"/>
                  <a:pt x="2546789" y="1219858"/>
                  <a:pt x="2450478" y="1224488"/>
                </a:cubicBezTo>
                <a:cubicBezTo>
                  <a:pt x="2354167" y="1229118"/>
                  <a:pt x="2117194" y="1247897"/>
                  <a:pt x="1971178" y="1224488"/>
                </a:cubicBezTo>
                <a:cubicBezTo>
                  <a:pt x="1825162" y="1201079"/>
                  <a:pt x="1437172" y="1220243"/>
                  <a:pt x="1183756" y="1224488"/>
                </a:cubicBezTo>
                <a:cubicBezTo>
                  <a:pt x="930340" y="1228733"/>
                  <a:pt x="802826" y="1243324"/>
                  <a:pt x="704456" y="1224488"/>
                </a:cubicBezTo>
                <a:cubicBezTo>
                  <a:pt x="606086" y="1205652"/>
                  <a:pt x="352843" y="1248546"/>
                  <a:pt x="122449" y="1224488"/>
                </a:cubicBezTo>
                <a:cubicBezTo>
                  <a:pt x="66069" y="1226718"/>
                  <a:pt x="-8442" y="1175117"/>
                  <a:pt x="0" y="1102039"/>
                </a:cubicBezTo>
                <a:cubicBezTo>
                  <a:pt x="-19553" y="950321"/>
                  <a:pt x="11052" y="839729"/>
                  <a:pt x="0" y="602448"/>
                </a:cubicBezTo>
                <a:cubicBezTo>
                  <a:pt x="-11052" y="365167"/>
                  <a:pt x="9760" y="338196"/>
                  <a:pt x="0" y="122449"/>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10515613"/>
                      <a:gd name="connsiteY0" fmla="*/ 122449 h 1224488"/>
                      <a:gd name="connsiteX1" fmla="*/ 122449 w 10515613"/>
                      <a:gd name="connsiteY1" fmla="*/ 0 h 1224488"/>
                      <a:gd name="connsiteX2" fmla="*/ 10393164 w 10515613"/>
                      <a:gd name="connsiteY2" fmla="*/ 0 h 1224488"/>
                      <a:gd name="connsiteX3" fmla="*/ 10515613 w 10515613"/>
                      <a:gd name="connsiteY3" fmla="*/ 122449 h 1224488"/>
                      <a:gd name="connsiteX4" fmla="*/ 10515613 w 10515613"/>
                      <a:gd name="connsiteY4" fmla="*/ 1102039 h 1224488"/>
                      <a:gd name="connsiteX5" fmla="*/ 10393164 w 10515613"/>
                      <a:gd name="connsiteY5" fmla="*/ 1224488 h 1224488"/>
                      <a:gd name="connsiteX6" fmla="*/ 122449 w 10515613"/>
                      <a:gd name="connsiteY6" fmla="*/ 1224488 h 1224488"/>
                      <a:gd name="connsiteX7" fmla="*/ 0 w 10515613"/>
                      <a:gd name="connsiteY7" fmla="*/ 1102039 h 1224488"/>
                      <a:gd name="connsiteX8" fmla="*/ 0 w 10515613"/>
                      <a:gd name="connsiteY8" fmla="*/ 122449 h 1224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15613" h="1224488">
                        <a:moveTo>
                          <a:pt x="0" y="122449"/>
                        </a:moveTo>
                        <a:cubicBezTo>
                          <a:pt x="0" y="54822"/>
                          <a:pt x="54822" y="0"/>
                          <a:pt x="122449" y="0"/>
                        </a:cubicBezTo>
                        <a:lnTo>
                          <a:pt x="10393164" y="0"/>
                        </a:lnTo>
                        <a:cubicBezTo>
                          <a:pt x="10460791" y="0"/>
                          <a:pt x="10515613" y="54822"/>
                          <a:pt x="10515613" y="122449"/>
                        </a:cubicBezTo>
                        <a:lnTo>
                          <a:pt x="10515613" y="1102039"/>
                        </a:lnTo>
                        <a:cubicBezTo>
                          <a:pt x="10515613" y="1169666"/>
                          <a:pt x="10460791" y="1224488"/>
                          <a:pt x="10393164" y="1224488"/>
                        </a:cubicBezTo>
                        <a:lnTo>
                          <a:pt x="122449" y="1224488"/>
                        </a:lnTo>
                        <a:cubicBezTo>
                          <a:pt x="54822" y="1224488"/>
                          <a:pt x="0" y="1169666"/>
                          <a:pt x="0" y="1102039"/>
                        </a:cubicBezTo>
                        <a:lnTo>
                          <a:pt x="0" y="122449"/>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7304" tIns="127304" rIns="127304" bIns="1273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‘There were lots of neighbours out there watching &amp; the man was screaming, but nobody did anything or said anything to the police. People in that block stuck together &amp; kept silent.’</a:t>
            </a:r>
          </a:p>
        </p:txBody>
      </p:sp>
      <p:sp>
        <p:nvSpPr>
          <p:cNvPr id="7" name="Freeform: Shape 6">
            <a:extLst>
              <a:ext uri="{FF2B5EF4-FFF2-40B4-BE49-F238E27FC236}">
                <a16:creationId xmlns:a16="http://schemas.microsoft.com/office/drawing/2014/main" id="{E57FE718-2C0D-B950-8FBD-D07FDF318526}"/>
              </a:ext>
            </a:extLst>
          </p:cNvPr>
          <p:cNvSpPr/>
          <p:nvPr/>
        </p:nvSpPr>
        <p:spPr>
          <a:xfrm>
            <a:off x="5820490" y="2281041"/>
            <a:ext cx="551019" cy="459183"/>
          </a:xfrm>
          <a:custGeom>
            <a:avLst/>
            <a:gdLst>
              <a:gd name="connsiteX0" fmla="*/ 440814 w 551019"/>
              <a:gd name="connsiteY0" fmla="*/ 0 h 459183"/>
              <a:gd name="connsiteX1" fmla="*/ 440814 w 551019"/>
              <a:gd name="connsiteY1" fmla="*/ 229591 h 459183"/>
              <a:gd name="connsiteX2" fmla="*/ 551019 w 551019"/>
              <a:gd name="connsiteY2" fmla="*/ 229591 h 459183"/>
              <a:gd name="connsiteX3" fmla="*/ 275508 w 551019"/>
              <a:gd name="connsiteY3" fmla="*/ 459182 h 459183"/>
              <a:gd name="connsiteX4" fmla="*/ 0 w 551019"/>
              <a:gd name="connsiteY4" fmla="*/ 229591 h 459183"/>
              <a:gd name="connsiteX5" fmla="*/ 110204 w 551019"/>
              <a:gd name="connsiteY5" fmla="*/ 229591 h 459183"/>
              <a:gd name="connsiteX6" fmla="*/ 110204 w 551019"/>
              <a:gd name="connsiteY6" fmla="*/ 0 h 459183"/>
              <a:gd name="connsiteX7" fmla="*/ 440814 w 551019"/>
              <a:gd name="connsiteY7" fmla="*/ 0 h 45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1019" h="459183" fill="none" extrusionOk="0">
                <a:moveTo>
                  <a:pt x="440814" y="0"/>
                </a:moveTo>
                <a:cubicBezTo>
                  <a:pt x="451794" y="76839"/>
                  <a:pt x="430941" y="139684"/>
                  <a:pt x="440814" y="229591"/>
                </a:cubicBezTo>
                <a:cubicBezTo>
                  <a:pt x="489200" y="230371"/>
                  <a:pt x="510784" y="230816"/>
                  <a:pt x="551019" y="229591"/>
                </a:cubicBezTo>
                <a:cubicBezTo>
                  <a:pt x="465742" y="301056"/>
                  <a:pt x="402130" y="344492"/>
                  <a:pt x="275508" y="459182"/>
                </a:cubicBezTo>
                <a:cubicBezTo>
                  <a:pt x="201823" y="419746"/>
                  <a:pt x="123788" y="321905"/>
                  <a:pt x="0" y="229591"/>
                </a:cubicBezTo>
                <a:cubicBezTo>
                  <a:pt x="45574" y="230107"/>
                  <a:pt x="61254" y="230371"/>
                  <a:pt x="110204" y="229591"/>
                </a:cubicBezTo>
                <a:cubicBezTo>
                  <a:pt x="116811" y="143085"/>
                  <a:pt x="103325" y="58064"/>
                  <a:pt x="110204" y="0"/>
                </a:cubicBezTo>
                <a:cubicBezTo>
                  <a:pt x="241666" y="9757"/>
                  <a:pt x="362987" y="-9315"/>
                  <a:pt x="440814" y="0"/>
                </a:cubicBezTo>
                <a:close/>
              </a:path>
              <a:path w="551019" h="459183" stroke="0" extrusionOk="0">
                <a:moveTo>
                  <a:pt x="440814" y="0"/>
                </a:moveTo>
                <a:cubicBezTo>
                  <a:pt x="448173" y="76599"/>
                  <a:pt x="443767" y="177439"/>
                  <a:pt x="440814" y="229591"/>
                </a:cubicBezTo>
                <a:cubicBezTo>
                  <a:pt x="468245" y="232200"/>
                  <a:pt x="512340" y="232544"/>
                  <a:pt x="551019" y="229591"/>
                </a:cubicBezTo>
                <a:cubicBezTo>
                  <a:pt x="418054" y="321034"/>
                  <a:pt x="346869" y="380874"/>
                  <a:pt x="275508" y="459182"/>
                </a:cubicBezTo>
                <a:cubicBezTo>
                  <a:pt x="183547" y="373529"/>
                  <a:pt x="89526" y="317089"/>
                  <a:pt x="0" y="229591"/>
                </a:cubicBezTo>
                <a:cubicBezTo>
                  <a:pt x="43633" y="228789"/>
                  <a:pt x="82783" y="229984"/>
                  <a:pt x="110204" y="229591"/>
                </a:cubicBezTo>
                <a:cubicBezTo>
                  <a:pt x="105712" y="117981"/>
                  <a:pt x="118066" y="79974"/>
                  <a:pt x="110204" y="0"/>
                </a:cubicBezTo>
                <a:cubicBezTo>
                  <a:pt x="226401" y="-1168"/>
                  <a:pt x="285278" y="-14197"/>
                  <a:pt x="440814" y="0"/>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3029191268">
                  <a:custGeom>
                    <a:avLst/>
                    <a:gdLst>
                      <a:gd name="connsiteX0" fmla="*/ 0 w 459183"/>
                      <a:gd name="connsiteY0" fmla="*/ 110204 h 551019"/>
                      <a:gd name="connsiteX1" fmla="*/ 229592 w 459183"/>
                      <a:gd name="connsiteY1" fmla="*/ 110204 h 551019"/>
                      <a:gd name="connsiteX2" fmla="*/ 229592 w 459183"/>
                      <a:gd name="connsiteY2" fmla="*/ 0 h 551019"/>
                      <a:gd name="connsiteX3" fmla="*/ 459183 w 459183"/>
                      <a:gd name="connsiteY3" fmla="*/ 275510 h 551019"/>
                      <a:gd name="connsiteX4" fmla="*/ 229592 w 459183"/>
                      <a:gd name="connsiteY4" fmla="*/ 551019 h 551019"/>
                      <a:gd name="connsiteX5" fmla="*/ 229592 w 459183"/>
                      <a:gd name="connsiteY5" fmla="*/ 440815 h 551019"/>
                      <a:gd name="connsiteX6" fmla="*/ 0 w 459183"/>
                      <a:gd name="connsiteY6" fmla="*/ 440815 h 551019"/>
                      <a:gd name="connsiteX7" fmla="*/ 0 w 459183"/>
                      <a:gd name="connsiteY7" fmla="*/ 110204 h 551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183" h="551019">
                        <a:moveTo>
                          <a:pt x="367346" y="1"/>
                        </a:moveTo>
                        <a:lnTo>
                          <a:pt x="367346" y="275510"/>
                        </a:lnTo>
                        <a:lnTo>
                          <a:pt x="459183" y="275510"/>
                        </a:lnTo>
                        <a:lnTo>
                          <a:pt x="229591" y="551018"/>
                        </a:lnTo>
                        <a:lnTo>
                          <a:pt x="0" y="275510"/>
                        </a:lnTo>
                        <a:lnTo>
                          <a:pt x="91837" y="275510"/>
                        </a:lnTo>
                        <a:lnTo>
                          <a:pt x="91837" y="1"/>
                        </a:lnTo>
                        <a:lnTo>
                          <a:pt x="367346" y="1"/>
                        </a:lnTo>
                        <a:close/>
                      </a:path>
                    </a:pathLst>
                  </a:custGeom>
                  <ask:type>
                    <ask:lineSketchFreehand/>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10205" tIns="0" rIns="110203" bIns="137755" numCol="1" spcCol="1270" anchor="ctr" anchorCtr="0">
            <a:noAutofit/>
          </a:bodyPr>
          <a:lstStyle/>
          <a:p>
            <a:pPr marL="0" lvl="0" indent="0" algn="ctr" defTabSz="1022350">
              <a:lnSpc>
                <a:spcPct val="90000"/>
              </a:lnSpc>
              <a:spcBef>
                <a:spcPct val="0"/>
              </a:spcBef>
              <a:spcAft>
                <a:spcPct val="35000"/>
              </a:spcAft>
              <a:buNone/>
            </a:pPr>
            <a:endParaRPr lang="en-GB" sz="2300" kern="1200"/>
          </a:p>
        </p:txBody>
      </p:sp>
      <p:sp>
        <p:nvSpPr>
          <p:cNvPr id="8" name="Freeform: Shape 7">
            <a:extLst>
              <a:ext uri="{FF2B5EF4-FFF2-40B4-BE49-F238E27FC236}">
                <a16:creationId xmlns:a16="http://schemas.microsoft.com/office/drawing/2014/main" id="{385CC94A-10E3-C155-44FF-F5041A2A36DF}"/>
              </a:ext>
            </a:extLst>
          </p:cNvPr>
          <p:cNvSpPr/>
          <p:nvPr/>
        </p:nvSpPr>
        <p:spPr>
          <a:xfrm>
            <a:off x="1005188" y="2816755"/>
            <a:ext cx="10181622" cy="1224488"/>
          </a:xfrm>
          <a:custGeom>
            <a:avLst/>
            <a:gdLst>
              <a:gd name="connsiteX0" fmla="*/ 0 w 10181622"/>
              <a:gd name="connsiteY0" fmla="*/ 122449 h 1224488"/>
              <a:gd name="connsiteX1" fmla="*/ 122449 w 10181622"/>
              <a:gd name="connsiteY1" fmla="*/ 0 h 1224488"/>
              <a:gd name="connsiteX2" fmla="*/ 586163 w 10181622"/>
              <a:gd name="connsiteY2" fmla="*/ 0 h 1224488"/>
              <a:gd name="connsiteX3" fmla="*/ 1248611 w 10181622"/>
              <a:gd name="connsiteY3" fmla="*/ 0 h 1224488"/>
              <a:gd name="connsiteX4" fmla="*/ 1811692 w 10181622"/>
              <a:gd name="connsiteY4" fmla="*/ 0 h 1224488"/>
              <a:gd name="connsiteX5" fmla="*/ 2474140 w 10181622"/>
              <a:gd name="connsiteY5" fmla="*/ 0 h 1224488"/>
              <a:gd name="connsiteX6" fmla="*/ 3136589 w 10181622"/>
              <a:gd name="connsiteY6" fmla="*/ 0 h 1224488"/>
              <a:gd name="connsiteX7" fmla="*/ 3500935 w 10181622"/>
              <a:gd name="connsiteY7" fmla="*/ 0 h 1224488"/>
              <a:gd name="connsiteX8" fmla="*/ 4064016 w 10181622"/>
              <a:gd name="connsiteY8" fmla="*/ 0 h 1224488"/>
              <a:gd name="connsiteX9" fmla="*/ 4527730 w 10181622"/>
              <a:gd name="connsiteY9" fmla="*/ 0 h 1224488"/>
              <a:gd name="connsiteX10" fmla="*/ 5090811 w 10181622"/>
              <a:gd name="connsiteY10" fmla="*/ 0 h 1224488"/>
              <a:gd name="connsiteX11" fmla="*/ 5951994 w 10181622"/>
              <a:gd name="connsiteY11" fmla="*/ 0 h 1224488"/>
              <a:gd name="connsiteX12" fmla="*/ 6316340 w 10181622"/>
              <a:gd name="connsiteY12" fmla="*/ 0 h 1224488"/>
              <a:gd name="connsiteX13" fmla="*/ 6978789 w 10181622"/>
              <a:gd name="connsiteY13" fmla="*/ 0 h 1224488"/>
              <a:gd name="connsiteX14" fmla="*/ 7839971 w 10181622"/>
              <a:gd name="connsiteY14" fmla="*/ 0 h 1224488"/>
              <a:gd name="connsiteX15" fmla="*/ 8303685 w 10181622"/>
              <a:gd name="connsiteY15" fmla="*/ 0 h 1224488"/>
              <a:gd name="connsiteX16" fmla="*/ 9065501 w 10181622"/>
              <a:gd name="connsiteY16" fmla="*/ 0 h 1224488"/>
              <a:gd name="connsiteX17" fmla="*/ 10059173 w 10181622"/>
              <a:gd name="connsiteY17" fmla="*/ 0 h 1224488"/>
              <a:gd name="connsiteX18" fmla="*/ 10181622 w 10181622"/>
              <a:gd name="connsiteY18" fmla="*/ 122449 h 1224488"/>
              <a:gd name="connsiteX19" fmla="*/ 10181622 w 10181622"/>
              <a:gd name="connsiteY19" fmla="*/ 592652 h 1224488"/>
              <a:gd name="connsiteX20" fmla="*/ 10181622 w 10181622"/>
              <a:gd name="connsiteY20" fmla="*/ 1102039 h 1224488"/>
              <a:gd name="connsiteX21" fmla="*/ 10059173 w 10181622"/>
              <a:gd name="connsiteY21" fmla="*/ 1224488 h 1224488"/>
              <a:gd name="connsiteX22" fmla="*/ 9694826 w 10181622"/>
              <a:gd name="connsiteY22" fmla="*/ 1224488 h 1224488"/>
              <a:gd name="connsiteX23" fmla="*/ 9330480 w 10181622"/>
              <a:gd name="connsiteY23" fmla="*/ 1224488 h 1224488"/>
              <a:gd name="connsiteX24" fmla="*/ 8767399 w 10181622"/>
              <a:gd name="connsiteY24" fmla="*/ 1224488 h 1224488"/>
              <a:gd name="connsiteX25" fmla="*/ 8104951 w 10181622"/>
              <a:gd name="connsiteY25" fmla="*/ 1224488 h 1224488"/>
              <a:gd name="connsiteX26" fmla="*/ 7442502 w 10181622"/>
              <a:gd name="connsiteY26" fmla="*/ 1224488 h 1224488"/>
              <a:gd name="connsiteX27" fmla="*/ 6581320 w 10181622"/>
              <a:gd name="connsiteY27" fmla="*/ 1224488 h 1224488"/>
              <a:gd name="connsiteX28" fmla="*/ 6117606 w 10181622"/>
              <a:gd name="connsiteY28" fmla="*/ 1224488 h 1224488"/>
              <a:gd name="connsiteX29" fmla="*/ 5653892 w 10181622"/>
              <a:gd name="connsiteY29" fmla="*/ 1224488 h 1224488"/>
              <a:gd name="connsiteX30" fmla="*/ 5090811 w 10181622"/>
              <a:gd name="connsiteY30" fmla="*/ 1224488 h 1224488"/>
              <a:gd name="connsiteX31" fmla="*/ 4229628 w 10181622"/>
              <a:gd name="connsiteY31" fmla="*/ 1224488 h 1224488"/>
              <a:gd name="connsiteX32" fmla="*/ 3467813 w 10181622"/>
              <a:gd name="connsiteY32" fmla="*/ 1224488 h 1224488"/>
              <a:gd name="connsiteX33" fmla="*/ 2606630 w 10181622"/>
              <a:gd name="connsiteY33" fmla="*/ 1224488 h 1224488"/>
              <a:gd name="connsiteX34" fmla="*/ 2242283 w 10181622"/>
              <a:gd name="connsiteY34" fmla="*/ 1224488 h 1224488"/>
              <a:gd name="connsiteX35" fmla="*/ 1778570 w 10181622"/>
              <a:gd name="connsiteY35" fmla="*/ 1224488 h 1224488"/>
              <a:gd name="connsiteX36" fmla="*/ 1016754 w 10181622"/>
              <a:gd name="connsiteY36" fmla="*/ 1224488 h 1224488"/>
              <a:gd name="connsiteX37" fmla="*/ 122449 w 10181622"/>
              <a:gd name="connsiteY37" fmla="*/ 1224488 h 1224488"/>
              <a:gd name="connsiteX38" fmla="*/ 0 w 10181622"/>
              <a:gd name="connsiteY38" fmla="*/ 1102039 h 1224488"/>
              <a:gd name="connsiteX39" fmla="*/ 0 w 10181622"/>
              <a:gd name="connsiteY39" fmla="*/ 602448 h 1224488"/>
              <a:gd name="connsiteX40" fmla="*/ 0 w 10181622"/>
              <a:gd name="connsiteY40" fmla="*/ 122449 h 1224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0181622" h="1224488" fill="none" extrusionOk="0">
                <a:moveTo>
                  <a:pt x="0" y="122449"/>
                </a:moveTo>
                <a:cubicBezTo>
                  <a:pt x="887" y="44932"/>
                  <a:pt x="46755" y="8353"/>
                  <a:pt x="122449" y="0"/>
                </a:cubicBezTo>
                <a:cubicBezTo>
                  <a:pt x="235387" y="-19814"/>
                  <a:pt x="473343" y="-10510"/>
                  <a:pt x="586163" y="0"/>
                </a:cubicBezTo>
                <a:cubicBezTo>
                  <a:pt x="698983" y="10510"/>
                  <a:pt x="957477" y="-12607"/>
                  <a:pt x="1248611" y="0"/>
                </a:cubicBezTo>
                <a:cubicBezTo>
                  <a:pt x="1539745" y="12607"/>
                  <a:pt x="1571055" y="551"/>
                  <a:pt x="1811692" y="0"/>
                </a:cubicBezTo>
                <a:cubicBezTo>
                  <a:pt x="2052329" y="-551"/>
                  <a:pt x="2267221" y="-19006"/>
                  <a:pt x="2474140" y="0"/>
                </a:cubicBezTo>
                <a:cubicBezTo>
                  <a:pt x="2681059" y="19006"/>
                  <a:pt x="2826750" y="-14533"/>
                  <a:pt x="3136589" y="0"/>
                </a:cubicBezTo>
                <a:cubicBezTo>
                  <a:pt x="3446428" y="14533"/>
                  <a:pt x="3378595" y="-17630"/>
                  <a:pt x="3500935" y="0"/>
                </a:cubicBezTo>
                <a:cubicBezTo>
                  <a:pt x="3623275" y="17630"/>
                  <a:pt x="3935993" y="-7162"/>
                  <a:pt x="4064016" y="0"/>
                </a:cubicBezTo>
                <a:cubicBezTo>
                  <a:pt x="4192039" y="7162"/>
                  <a:pt x="4377643" y="17468"/>
                  <a:pt x="4527730" y="0"/>
                </a:cubicBezTo>
                <a:cubicBezTo>
                  <a:pt x="4677817" y="-17468"/>
                  <a:pt x="4865503" y="3611"/>
                  <a:pt x="5090811" y="0"/>
                </a:cubicBezTo>
                <a:cubicBezTo>
                  <a:pt x="5316119" y="-3611"/>
                  <a:pt x="5742465" y="-2724"/>
                  <a:pt x="5951994" y="0"/>
                </a:cubicBezTo>
                <a:cubicBezTo>
                  <a:pt x="6161523" y="2724"/>
                  <a:pt x="6178836" y="7315"/>
                  <a:pt x="6316340" y="0"/>
                </a:cubicBezTo>
                <a:cubicBezTo>
                  <a:pt x="6453844" y="-7315"/>
                  <a:pt x="6705852" y="-29369"/>
                  <a:pt x="6978789" y="0"/>
                </a:cubicBezTo>
                <a:cubicBezTo>
                  <a:pt x="7251726" y="29369"/>
                  <a:pt x="7559185" y="-38872"/>
                  <a:pt x="7839971" y="0"/>
                </a:cubicBezTo>
                <a:cubicBezTo>
                  <a:pt x="8120757" y="38872"/>
                  <a:pt x="8195897" y="23061"/>
                  <a:pt x="8303685" y="0"/>
                </a:cubicBezTo>
                <a:cubicBezTo>
                  <a:pt x="8411473" y="-23061"/>
                  <a:pt x="8901760" y="-813"/>
                  <a:pt x="9065501" y="0"/>
                </a:cubicBezTo>
                <a:cubicBezTo>
                  <a:pt x="9229242" y="813"/>
                  <a:pt x="9689504" y="-42769"/>
                  <a:pt x="10059173" y="0"/>
                </a:cubicBezTo>
                <a:cubicBezTo>
                  <a:pt x="10123387" y="14698"/>
                  <a:pt x="10197294" y="53312"/>
                  <a:pt x="10181622" y="122449"/>
                </a:cubicBezTo>
                <a:cubicBezTo>
                  <a:pt x="10169047" y="302003"/>
                  <a:pt x="10196099" y="398145"/>
                  <a:pt x="10181622" y="592652"/>
                </a:cubicBezTo>
                <a:cubicBezTo>
                  <a:pt x="10167145" y="787159"/>
                  <a:pt x="10163412" y="859099"/>
                  <a:pt x="10181622" y="1102039"/>
                </a:cubicBezTo>
                <a:cubicBezTo>
                  <a:pt x="10173959" y="1166274"/>
                  <a:pt x="10123698" y="1216147"/>
                  <a:pt x="10059173" y="1224488"/>
                </a:cubicBezTo>
                <a:cubicBezTo>
                  <a:pt x="9877896" y="1206744"/>
                  <a:pt x="9799144" y="1235283"/>
                  <a:pt x="9694826" y="1224488"/>
                </a:cubicBezTo>
                <a:cubicBezTo>
                  <a:pt x="9590508" y="1213693"/>
                  <a:pt x="9509442" y="1228741"/>
                  <a:pt x="9330480" y="1224488"/>
                </a:cubicBezTo>
                <a:cubicBezTo>
                  <a:pt x="9151518" y="1220235"/>
                  <a:pt x="8910833" y="1208685"/>
                  <a:pt x="8767399" y="1224488"/>
                </a:cubicBezTo>
                <a:cubicBezTo>
                  <a:pt x="8623965" y="1240291"/>
                  <a:pt x="8341740" y="1224076"/>
                  <a:pt x="8104951" y="1224488"/>
                </a:cubicBezTo>
                <a:cubicBezTo>
                  <a:pt x="7868162" y="1224900"/>
                  <a:pt x="7578169" y="1257432"/>
                  <a:pt x="7442502" y="1224488"/>
                </a:cubicBezTo>
                <a:cubicBezTo>
                  <a:pt x="7306835" y="1191544"/>
                  <a:pt x="6823966" y="1218649"/>
                  <a:pt x="6581320" y="1224488"/>
                </a:cubicBezTo>
                <a:cubicBezTo>
                  <a:pt x="6338674" y="1230327"/>
                  <a:pt x="6331189" y="1242883"/>
                  <a:pt x="6117606" y="1224488"/>
                </a:cubicBezTo>
                <a:cubicBezTo>
                  <a:pt x="5904023" y="1206093"/>
                  <a:pt x="5775306" y="1225199"/>
                  <a:pt x="5653892" y="1224488"/>
                </a:cubicBezTo>
                <a:cubicBezTo>
                  <a:pt x="5532478" y="1223777"/>
                  <a:pt x="5315964" y="1226869"/>
                  <a:pt x="5090811" y="1224488"/>
                </a:cubicBezTo>
                <a:cubicBezTo>
                  <a:pt x="4865658" y="1222107"/>
                  <a:pt x="4460314" y="1186577"/>
                  <a:pt x="4229628" y="1224488"/>
                </a:cubicBezTo>
                <a:cubicBezTo>
                  <a:pt x="3998942" y="1262399"/>
                  <a:pt x="3833559" y="1206713"/>
                  <a:pt x="3467813" y="1224488"/>
                </a:cubicBezTo>
                <a:cubicBezTo>
                  <a:pt x="3102068" y="1242263"/>
                  <a:pt x="2988722" y="1233473"/>
                  <a:pt x="2606630" y="1224488"/>
                </a:cubicBezTo>
                <a:cubicBezTo>
                  <a:pt x="2224538" y="1215503"/>
                  <a:pt x="2394139" y="1227876"/>
                  <a:pt x="2242283" y="1224488"/>
                </a:cubicBezTo>
                <a:cubicBezTo>
                  <a:pt x="2090427" y="1221100"/>
                  <a:pt x="1940431" y="1239999"/>
                  <a:pt x="1778570" y="1224488"/>
                </a:cubicBezTo>
                <a:cubicBezTo>
                  <a:pt x="1616709" y="1208977"/>
                  <a:pt x="1291611" y="1190933"/>
                  <a:pt x="1016754" y="1224488"/>
                </a:cubicBezTo>
                <a:cubicBezTo>
                  <a:pt x="741897" y="1258043"/>
                  <a:pt x="375042" y="1217078"/>
                  <a:pt x="122449" y="1224488"/>
                </a:cubicBezTo>
                <a:cubicBezTo>
                  <a:pt x="51636" y="1229854"/>
                  <a:pt x="-14761" y="1162342"/>
                  <a:pt x="0" y="1102039"/>
                </a:cubicBezTo>
                <a:cubicBezTo>
                  <a:pt x="-24148" y="987463"/>
                  <a:pt x="-23599" y="791383"/>
                  <a:pt x="0" y="602448"/>
                </a:cubicBezTo>
                <a:cubicBezTo>
                  <a:pt x="23599" y="413513"/>
                  <a:pt x="16372" y="300529"/>
                  <a:pt x="0" y="122449"/>
                </a:cubicBezTo>
                <a:close/>
              </a:path>
              <a:path w="10181622" h="1224488" stroke="0" extrusionOk="0">
                <a:moveTo>
                  <a:pt x="0" y="122449"/>
                </a:moveTo>
                <a:cubicBezTo>
                  <a:pt x="-13411" y="52870"/>
                  <a:pt x="58875" y="1326"/>
                  <a:pt x="122449" y="0"/>
                </a:cubicBezTo>
                <a:cubicBezTo>
                  <a:pt x="304028" y="-4264"/>
                  <a:pt x="311543" y="15981"/>
                  <a:pt x="486796" y="0"/>
                </a:cubicBezTo>
                <a:cubicBezTo>
                  <a:pt x="662049" y="-15981"/>
                  <a:pt x="1059334" y="34737"/>
                  <a:pt x="1248611" y="0"/>
                </a:cubicBezTo>
                <a:cubicBezTo>
                  <a:pt x="1437889" y="-34737"/>
                  <a:pt x="1556654" y="8298"/>
                  <a:pt x="1712325" y="0"/>
                </a:cubicBezTo>
                <a:cubicBezTo>
                  <a:pt x="1867996" y="-8298"/>
                  <a:pt x="2162580" y="-8264"/>
                  <a:pt x="2374773" y="0"/>
                </a:cubicBezTo>
                <a:cubicBezTo>
                  <a:pt x="2586966" y="8264"/>
                  <a:pt x="2656977" y="-22978"/>
                  <a:pt x="2838487" y="0"/>
                </a:cubicBezTo>
                <a:cubicBezTo>
                  <a:pt x="3019997" y="22978"/>
                  <a:pt x="3145897" y="23721"/>
                  <a:pt x="3401568" y="0"/>
                </a:cubicBezTo>
                <a:cubicBezTo>
                  <a:pt x="3657239" y="-23721"/>
                  <a:pt x="3850055" y="-24901"/>
                  <a:pt x="4262751" y="0"/>
                </a:cubicBezTo>
                <a:cubicBezTo>
                  <a:pt x="4675447" y="24901"/>
                  <a:pt x="4602980" y="11380"/>
                  <a:pt x="4825832" y="0"/>
                </a:cubicBezTo>
                <a:cubicBezTo>
                  <a:pt x="5048684" y="-11380"/>
                  <a:pt x="5179858" y="-21755"/>
                  <a:pt x="5289545" y="0"/>
                </a:cubicBezTo>
                <a:cubicBezTo>
                  <a:pt x="5399232" y="21755"/>
                  <a:pt x="5593000" y="-19781"/>
                  <a:pt x="5753259" y="0"/>
                </a:cubicBezTo>
                <a:cubicBezTo>
                  <a:pt x="5913518" y="19781"/>
                  <a:pt x="6367736" y="-38622"/>
                  <a:pt x="6614442" y="0"/>
                </a:cubicBezTo>
                <a:cubicBezTo>
                  <a:pt x="6861148" y="38622"/>
                  <a:pt x="7107224" y="-14627"/>
                  <a:pt x="7475625" y="0"/>
                </a:cubicBezTo>
                <a:cubicBezTo>
                  <a:pt x="7844026" y="14627"/>
                  <a:pt x="7916427" y="-25735"/>
                  <a:pt x="8237440" y="0"/>
                </a:cubicBezTo>
                <a:cubicBezTo>
                  <a:pt x="8558453" y="25735"/>
                  <a:pt x="8698780" y="1303"/>
                  <a:pt x="8999256" y="0"/>
                </a:cubicBezTo>
                <a:cubicBezTo>
                  <a:pt x="9299732" y="-1303"/>
                  <a:pt x="9839270" y="-51851"/>
                  <a:pt x="10059173" y="0"/>
                </a:cubicBezTo>
                <a:cubicBezTo>
                  <a:pt x="10121482" y="1011"/>
                  <a:pt x="10176038" y="60562"/>
                  <a:pt x="10181622" y="122449"/>
                </a:cubicBezTo>
                <a:cubicBezTo>
                  <a:pt x="10178221" y="234430"/>
                  <a:pt x="10176972" y="487354"/>
                  <a:pt x="10181622" y="622040"/>
                </a:cubicBezTo>
                <a:cubicBezTo>
                  <a:pt x="10186272" y="756726"/>
                  <a:pt x="10159878" y="991225"/>
                  <a:pt x="10181622" y="1102039"/>
                </a:cubicBezTo>
                <a:cubicBezTo>
                  <a:pt x="10184836" y="1170715"/>
                  <a:pt x="10120744" y="1226824"/>
                  <a:pt x="10059173" y="1224488"/>
                </a:cubicBezTo>
                <a:cubicBezTo>
                  <a:pt x="9845192" y="1231665"/>
                  <a:pt x="9582798" y="1246659"/>
                  <a:pt x="9396725" y="1224488"/>
                </a:cubicBezTo>
                <a:cubicBezTo>
                  <a:pt x="9210652" y="1202317"/>
                  <a:pt x="9145236" y="1246645"/>
                  <a:pt x="8933011" y="1224488"/>
                </a:cubicBezTo>
                <a:cubicBezTo>
                  <a:pt x="8720786" y="1202331"/>
                  <a:pt x="8676506" y="1215461"/>
                  <a:pt x="8568664" y="1224488"/>
                </a:cubicBezTo>
                <a:cubicBezTo>
                  <a:pt x="8460822" y="1233515"/>
                  <a:pt x="8195696" y="1252379"/>
                  <a:pt x="7906216" y="1224488"/>
                </a:cubicBezTo>
                <a:cubicBezTo>
                  <a:pt x="7616736" y="1196597"/>
                  <a:pt x="7553352" y="1249133"/>
                  <a:pt x="7243768" y="1224488"/>
                </a:cubicBezTo>
                <a:cubicBezTo>
                  <a:pt x="6934184" y="1199843"/>
                  <a:pt x="6912229" y="1239877"/>
                  <a:pt x="6680687" y="1224488"/>
                </a:cubicBezTo>
                <a:cubicBezTo>
                  <a:pt x="6449145" y="1209099"/>
                  <a:pt x="6172151" y="1206510"/>
                  <a:pt x="6018239" y="1224488"/>
                </a:cubicBezTo>
                <a:cubicBezTo>
                  <a:pt x="5864327" y="1242466"/>
                  <a:pt x="5651227" y="1243108"/>
                  <a:pt x="5554525" y="1224488"/>
                </a:cubicBezTo>
                <a:cubicBezTo>
                  <a:pt x="5457823" y="1205868"/>
                  <a:pt x="5157999" y="1208719"/>
                  <a:pt x="4991444" y="1224488"/>
                </a:cubicBezTo>
                <a:cubicBezTo>
                  <a:pt x="4824889" y="1240257"/>
                  <a:pt x="4737572" y="1222665"/>
                  <a:pt x="4527730" y="1224488"/>
                </a:cubicBezTo>
                <a:cubicBezTo>
                  <a:pt x="4317888" y="1226311"/>
                  <a:pt x="4111186" y="1233353"/>
                  <a:pt x="3765914" y="1224488"/>
                </a:cubicBezTo>
                <a:cubicBezTo>
                  <a:pt x="3420642" y="1215623"/>
                  <a:pt x="3079830" y="1200509"/>
                  <a:pt x="2904732" y="1224488"/>
                </a:cubicBezTo>
                <a:cubicBezTo>
                  <a:pt x="2729634" y="1248467"/>
                  <a:pt x="2457519" y="1266348"/>
                  <a:pt x="2043549" y="1224488"/>
                </a:cubicBezTo>
                <a:cubicBezTo>
                  <a:pt x="1629579" y="1182628"/>
                  <a:pt x="1578517" y="1227842"/>
                  <a:pt x="1281733" y="1224488"/>
                </a:cubicBezTo>
                <a:cubicBezTo>
                  <a:pt x="984949" y="1221134"/>
                  <a:pt x="924879" y="1232312"/>
                  <a:pt x="718652" y="1224488"/>
                </a:cubicBezTo>
                <a:cubicBezTo>
                  <a:pt x="512425" y="1216664"/>
                  <a:pt x="386710" y="1250328"/>
                  <a:pt x="122449" y="1224488"/>
                </a:cubicBezTo>
                <a:cubicBezTo>
                  <a:pt x="47329" y="1213914"/>
                  <a:pt x="4547" y="1169486"/>
                  <a:pt x="0" y="1102039"/>
                </a:cubicBezTo>
                <a:cubicBezTo>
                  <a:pt x="15156" y="970989"/>
                  <a:pt x="8326" y="713379"/>
                  <a:pt x="0" y="612244"/>
                </a:cubicBezTo>
                <a:cubicBezTo>
                  <a:pt x="-8326" y="511110"/>
                  <a:pt x="15703" y="346301"/>
                  <a:pt x="0" y="122449"/>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043337964">
                  <a:custGeom>
                    <a:avLst/>
                    <a:gdLst>
                      <a:gd name="connsiteX0" fmla="*/ 0 w 10181622"/>
                      <a:gd name="connsiteY0" fmla="*/ 122449 h 1224488"/>
                      <a:gd name="connsiteX1" fmla="*/ 122449 w 10181622"/>
                      <a:gd name="connsiteY1" fmla="*/ 0 h 1224488"/>
                      <a:gd name="connsiteX2" fmla="*/ 10059173 w 10181622"/>
                      <a:gd name="connsiteY2" fmla="*/ 0 h 1224488"/>
                      <a:gd name="connsiteX3" fmla="*/ 10181622 w 10181622"/>
                      <a:gd name="connsiteY3" fmla="*/ 122449 h 1224488"/>
                      <a:gd name="connsiteX4" fmla="*/ 10181622 w 10181622"/>
                      <a:gd name="connsiteY4" fmla="*/ 1102039 h 1224488"/>
                      <a:gd name="connsiteX5" fmla="*/ 10059173 w 10181622"/>
                      <a:gd name="connsiteY5" fmla="*/ 1224488 h 1224488"/>
                      <a:gd name="connsiteX6" fmla="*/ 122449 w 10181622"/>
                      <a:gd name="connsiteY6" fmla="*/ 1224488 h 1224488"/>
                      <a:gd name="connsiteX7" fmla="*/ 0 w 10181622"/>
                      <a:gd name="connsiteY7" fmla="*/ 1102039 h 1224488"/>
                      <a:gd name="connsiteX8" fmla="*/ 0 w 10181622"/>
                      <a:gd name="connsiteY8" fmla="*/ 122449 h 1224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1622" h="1224488">
                        <a:moveTo>
                          <a:pt x="0" y="122449"/>
                        </a:moveTo>
                        <a:cubicBezTo>
                          <a:pt x="0" y="54822"/>
                          <a:pt x="54822" y="0"/>
                          <a:pt x="122449" y="0"/>
                        </a:cubicBezTo>
                        <a:lnTo>
                          <a:pt x="10059173" y="0"/>
                        </a:lnTo>
                        <a:cubicBezTo>
                          <a:pt x="10126800" y="0"/>
                          <a:pt x="10181622" y="54822"/>
                          <a:pt x="10181622" y="122449"/>
                        </a:cubicBezTo>
                        <a:lnTo>
                          <a:pt x="10181622" y="1102039"/>
                        </a:lnTo>
                        <a:cubicBezTo>
                          <a:pt x="10181622" y="1169666"/>
                          <a:pt x="10126800" y="1224488"/>
                          <a:pt x="10059173" y="1224488"/>
                        </a:cubicBezTo>
                        <a:lnTo>
                          <a:pt x="122449" y="1224488"/>
                        </a:lnTo>
                        <a:cubicBezTo>
                          <a:pt x="54822" y="1224488"/>
                          <a:pt x="0" y="1169666"/>
                          <a:pt x="0" y="1102039"/>
                        </a:cubicBezTo>
                        <a:lnTo>
                          <a:pt x="0" y="122449"/>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7304" tIns="127304" rIns="127304" bIns="1273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‘Whenever anybody new came to the block, people told them to watch out for him. There was a story that he locked a 14 year old girl in the house &amp; raped her but it wasn’t true.’</a:t>
            </a:r>
          </a:p>
        </p:txBody>
      </p:sp>
      <p:sp>
        <p:nvSpPr>
          <p:cNvPr id="9" name="Freeform: Shape 8">
            <a:extLst>
              <a:ext uri="{FF2B5EF4-FFF2-40B4-BE49-F238E27FC236}">
                <a16:creationId xmlns:a16="http://schemas.microsoft.com/office/drawing/2014/main" id="{9D64E8F7-2B67-4856-1C21-53507DD3559C}"/>
              </a:ext>
            </a:extLst>
          </p:cNvPr>
          <p:cNvSpPr/>
          <p:nvPr/>
        </p:nvSpPr>
        <p:spPr>
          <a:xfrm>
            <a:off x="5820490" y="4117774"/>
            <a:ext cx="551019" cy="459183"/>
          </a:xfrm>
          <a:custGeom>
            <a:avLst/>
            <a:gdLst>
              <a:gd name="connsiteX0" fmla="*/ 440814 w 551019"/>
              <a:gd name="connsiteY0" fmla="*/ 0 h 459183"/>
              <a:gd name="connsiteX1" fmla="*/ 440814 w 551019"/>
              <a:gd name="connsiteY1" fmla="*/ 229591 h 459183"/>
              <a:gd name="connsiteX2" fmla="*/ 551019 w 551019"/>
              <a:gd name="connsiteY2" fmla="*/ 229591 h 459183"/>
              <a:gd name="connsiteX3" fmla="*/ 275508 w 551019"/>
              <a:gd name="connsiteY3" fmla="*/ 459182 h 459183"/>
              <a:gd name="connsiteX4" fmla="*/ 0 w 551019"/>
              <a:gd name="connsiteY4" fmla="*/ 229591 h 459183"/>
              <a:gd name="connsiteX5" fmla="*/ 110204 w 551019"/>
              <a:gd name="connsiteY5" fmla="*/ 229591 h 459183"/>
              <a:gd name="connsiteX6" fmla="*/ 110204 w 551019"/>
              <a:gd name="connsiteY6" fmla="*/ 0 h 459183"/>
              <a:gd name="connsiteX7" fmla="*/ 440814 w 551019"/>
              <a:gd name="connsiteY7" fmla="*/ 0 h 45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1019" h="459183" fill="none" extrusionOk="0">
                <a:moveTo>
                  <a:pt x="440814" y="0"/>
                </a:moveTo>
                <a:cubicBezTo>
                  <a:pt x="445130" y="97126"/>
                  <a:pt x="434852" y="137486"/>
                  <a:pt x="440814" y="229591"/>
                </a:cubicBezTo>
                <a:cubicBezTo>
                  <a:pt x="489711" y="227937"/>
                  <a:pt x="523961" y="225630"/>
                  <a:pt x="551019" y="229591"/>
                </a:cubicBezTo>
                <a:cubicBezTo>
                  <a:pt x="449608" y="309303"/>
                  <a:pt x="401488" y="345742"/>
                  <a:pt x="275508" y="459182"/>
                </a:cubicBezTo>
                <a:cubicBezTo>
                  <a:pt x="190104" y="402424"/>
                  <a:pt x="113759" y="345633"/>
                  <a:pt x="0" y="229591"/>
                </a:cubicBezTo>
                <a:cubicBezTo>
                  <a:pt x="44486" y="228907"/>
                  <a:pt x="79997" y="231776"/>
                  <a:pt x="110204" y="229591"/>
                </a:cubicBezTo>
                <a:cubicBezTo>
                  <a:pt x="100929" y="167014"/>
                  <a:pt x="111597" y="85300"/>
                  <a:pt x="110204" y="0"/>
                </a:cubicBezTo>
                <a:cubicBezTo>
                  <a:pt x="186544" y="-1276"/>
                  <a:pt x="351702" y="15249"/>
                  <a:pt x="440814" y="0"/>
                </a:cubicBezTo>
                <a:close/>
              </a:path>
              <a:path w="551019" h="459183" stroke="0" extrusionOk="0">
                <a:moveTo>
                  <a:pt x="440814" y="0"/>
                </a:moveTo>
                <a:cubicBezTo>
                  <a:pt x="438713" y="90719"/>
                  <a:pt x="439795" y="126829"/>
                  <a:pt x="440814" y="229591"/>
                </a:cubicBezTo>
                <a:cubicBezTo>
                  <a:pt x="464385" y="225833"/>
                  <a:pt x="519336" y="228070"/>
                  <a:pt x="551019" y="229591"/>
                </a:cubicBezTo>
                <a:cubicBezTo>
                  <a:pt x="442388" y="316616"/>
                  <a:pt x="373549" y="398768"/>
                  <a:pt x="275508" y="459182"/>
                </a:cubicBezTo>
                <a:cubicBezTo>
                  <a:pt x="170772" y="391162"/>
                  <a:pt x="69054" y="303888"/>
                  <a:pt x="0" y="229591"/>
                </a:cubicBezTo>
                <a:cubicBezTo>
                  <a:pt x="34532" y="232939"/>
                  <a:pt x="71592" y="232990"/>
                  <a:pt x="110204" y="229591"/>
                </a:cubicBezTo>
                <a:cubicBezTo>
                  <a:pt x="115333" y="129935"/>
                  <a:pt x="119203" y="60492"/>
                  <a:pt x="110204" y="0"/>
                </a:cubicBezTo>
                <a:cubicBezTo>
                  <a:pt x="242579" y="13811"/>
                  <a:pt x="370137" y="10881"/>
                  <a:pt x="440814" y="0"/>
                </a:cubicBezTo>
                <a:close/>
              </a:path>
            </a:pathLst>
          </a:custGeom>
          <a:solidFill>
            <a:schemeClr val="accent2">
              <a:lumMod val="75000"/>
            </a:schemeClr>
          </a:solidFill>
          <a:ln w="22225">
            <a:solidFill>
              <a:schemeClr val="accent2">
                <a:lumMod val="50000"/>
              </a:schemeClr>
            </a:solidFill>
            <a:extLst>
              <a:ext uri="{C807C97D-BFC1-408E-A445-0C87EB9F89A2}">
                <ask:lineSketchStyleProps xmlns:ask="http://schemas.microsoft.com/office/drawing/2018/sketchyshapes" sd="3844200315">
                  <a:custGeom>
                    <a:avLst/>
                    <a:gdLst>
                      <a:gd name="connsiteX0" fmla="*/ 0 w 459183"/>
                      <a:gd name="connsiteY0" fmla="*/ 110204 h 551019"/>
                      <a:gd name="connsiteX1" fmla="*/ 229592 w 459183"/>
                      <a:gd name="connsiteY1" fmla="*/ 110204 h 551019"/>
                      <a:gd name="connsiteX2" fmla="*/ 229592 w 459183"/>
                      <a:gd name="connsiteY2" fmla="*/ 0 h 551019"/>
                      <a:gd name="connsiteX3" fmla="*/ 459183 w 459183"/>
                      <a:gd name="connsiteY3" fmla="*/ 275510 h 551019"/>
                      <a:gd name="connsiteX4" fmla="*/ 229592 w 459183"/>
                      <a:gd name="connsiteY4" fmla="*/ 551019 h 551019"/>
                      <a:gd name="connsiteX5" fmla="*/ 229592 w 459183"/>
                      <a:gd name="connsiteY5" fmla="*/ 440815 h 551019"/>
                      <a:gd name="connsiteX6" fmla="*/ 0 w 459183"/>
                      <a:gd name="connsiteY6" fmla="*/ 440815 h 551019"/>
                      <a:gd name="connsiteX7" fmla="*/ 0 w 459183"/>
                      <a:gd name="connsiteY7" fmla="*/ 110204 h 551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183" h="551019">
                        <a:moveTo>
                          <a:pt x="367346" y="1"/>
                        </a:moveTo>
                        <a:lnTo>
                          <a:pt x="367346" y="275510"/>
                        </a:lnTo>
                        <a:lnTo>
                          <a:pt x="459183" y="275510"/>
                        </a:lnTo>
                        <a:lnTo>
                          <a:pt x="229591" y="551018"/>
                        </a:lnTo>
                        <a:lnTo>
                          <a:pt x="0" y="275510"/>
                        </a:lnTo>
                        <a:lnTo>
                          <a:pt x="91837" y="275510"/>
                        </a:lnTo>
                        <a:lnTo>
                          <a:pt x="91837" y="1"/>
                        </a:lnTo>
                        <a:lnTo>
                          <a:pt x="367346" y="1"/>
                        </a:lnTo>
                        <a:close/>
                      </a:path>
                    </a:pathLst>
                  </a:custGeom>
                  <ask:type>
                    <ask:lineSketchFreehand/>
                  </ask:type>
                </ask:lineSketchStyleProps>
              </a:ext>
            </a:extLst>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10205" tIns="0" rIns="110203" bIns="137755" numCol="1" spcCol="1270" anchor="ctr" anchorCtr="0">
            <a:noAutofit/>
          </a:bodyPr>
          <a:lstStyle/>
          <a:p>
            <a:pPr marL="0" lvl="0" indent="0" algn="ctr" defTabSz="1022350">
              <a:lnSpc>
                <a:spcPct val="90000"/>
              </a:lnSpc>
              <a:spcBef>
                <a:spcPct val="0"/>
              </a:spcBef>
              <a:spcAft>
                <a:spcPct val="35000"/>
              </a:spcAft>
              <a:buNone/>
            </a:pPr>
            <a:endParaRPr lang="en-GB" sz="2300" kern="1200"/>
          </a:p>
        </p:txBody>
      </p:sp>
      <p:sp>
        <p:nvSpPr>
          <p:cNvPr id="10" name="Freeform: Shape 9">
            <a:extLst>
              <a:ext uri="{FF2B5EF4-FFF2-40B4-BE49-F238E27FC236}">
                <a16:creationId xmlns:a16="http://schemas.microsoft.com/office/drawing/2014/main" id="{316AEB0F-F0D8-3F5E-15A1-756B86CBE17A}"/>
              </a:ext>
            </a:extLst>
          </p:cNvPr>
          <p:cNvSpPr/>
          <p:nvPr/>
        </p:nvSpPr>
        <p:spPr>
          <a:xfrm>
            <a:off x="1517514" y="4653488"/>
            <a:ext cx="9156970" cy="1224488"/>
          </a:xfrm>
          <a:custGeom>
            <a:avLst/>
            <a:gdLst>
              <a:gd name="connsiteX0" fmla="*/ 0 w 9156970"/>
              <a:gd name="connsiteY0" fmla="*/ 122449 h 1224488"/>
              <a:gd name="connsiteX1" fmla="*/ 122449 w 9156970"/>
              <a:gd name="connsiteY1" fmla="*/ 0 h 1224488"/>
              <a:gd name="connsiteX2" fmla="*/ 718872 w 9156970"/>
              <a:gd name="connsiteY2" fmla="*/ 0 h 1224488"/>
              <a:gd name="connsiteX3" fmla="*/ 1137054 w 9156970"/>
              <a:gd name="connsiteY3" fmla="*/ 0 h 1224488"/>
              <a:gd name="connsiteX4" fmla="*/ 2000840 w 9156970"/>
              <a:gd name="connsiteY4" fmla="*/ 0 h 1224488"/>
              <a:gd name="connsiteX5" fmla="*/ 2508142 w 9156970"/>
              <a:gd name="connsiteY5" fmla="*/ 0 h 1224488"/>
              <a:gd name="connsiteX6" fmla="*/ 3104565 w 9156970"/>
              <a:gd name="connsiteY6" fmla="*/ 0 h 1224488"/>
              <a:gd name="connsiteX7" fmla="*/ 3879230 w 9156970"/>
              <a:gd name="connsiteY7" fmla="*/ 0 h 1224488"/>
              <a:gd name="connsiteX8" fmla="*/ 4297412 w 9156970"/>
              <a:gd name="connsiteY8" fmla="*/ 0 h 1224488"/>
              <a:gd name="connsiteX9" fmla="*/ 4893835 w 9156970"/>
              <a:gd name="connsiteY9" fmla="*/ 0 h 1224488"/>
              <a:gd name="connsiteX10" fmla="*/ 5401138 w 9156970"/>
              <a:gd name="connsiteY10" fmla="*/ 0 h 1224488"/>
              <a:gd name="connsiteX11" fmla="*/ 5997561 w 9156970"/>
              <a:gd name="connsiteY11" fmla="*/ 0 h 1224488"/>
              <a:gd name="connsiteX12" fmla="*/ 6772226 w 9156970"/>
              <a:gd name="connsiteY12" fmla="*/ 0 h 1224488"/>
              <a:gd name="connsiteX13" fmla="*/ 7190408 w 9156970"/>
              <a:gd name="connsiteY13" fmla="*/ 0 h 1224488"/>
              <a:gd name="connsiteX14" fmla="*/ 7875952 w 9156970"/>
              <a:gd name="connsiteY14" fmla="*/ 0 h 1224488"/>
              <a:gd name="connsiteX15" fmla="*/ 8294133 w 9156970"/>
              <a:gd name="connsiteY15" fmla="*/ 0 h 1224488"/>
              <a:gd name="connsiteX16" fmla="*/ 9034521 w 9156970"/>
              <a:gd name="connsiteY16" fmla="*/ 0 h 1224488"/>
              <a:gd name="connsiteX17" fmla="*/ 9156970 w 9156970"/>
              <a:gd name="connsiteY17" fmla="*/ 122449 h 1224488"/>
              <a:gd name="connsiteX18" fmla="*/ 9156970 w 9156970"/>
              <a:gd name="connsiteY18" fmla="*/ 631836 h 1224488"/>
              <a:gd name="connsiteX19" fmla="*/ 9156970 w 9156970"/>
              <a:gd name="connsiteY19" fmla="*/ 1102039 h 1224488"/>
              <a:gd name="connsiteX20" fmla="*/ 9034521 w 9156970"/>
              <a:gd name="connsiteY20" fmla="*/ 1224488 h 1224488"/>
              <a:gd name="connsiteX21" fmla="*/ 8170736 w 9156970"/>
              <a:gd name="connsiteY21" fmla="*/ 1224488 h 1224488"/>
              <a:gd name="connsiteX22" fmla="*/ 7663433 w 9156970"/>
              <a:gd name="connsiteY22" fmla="*/ 1224488 h 1224488"/>
              <a:gd name="connsiteX23" fmla="*/ 6977889 w 9156970"/>
              <a:gd name="connsiteY23" fmla="*/ 1224488 h 1224488"/>
              <a:gd name="connsiteX24" fmla="*/ 6203224 w 9156970"/>
              <a:gd name="connsiteY24" fmla="*/ 1224488 h 1224488"/>
              <a:gd name="connsiteX25" fmla="*/ 5695922 w 9156970"/>
              <a:gd name="connsiteY25" fmla="*/ 1224488 h 1224488"/>
              <a:gd name="connsiteX26" fmla="*/ 4921257 w 9156970"/>
              <a:gd name="connsiteY26" fmla="*/ 1224488 h 1224488"/>
              <a:gd name="connsiteX27" fmla="*/ 4146592 w 9156970"/>
              <a:gd name="connsiteY27" fmla="*/ 1224488 h 1224488"/>
              <a:gd name="connsiteX28" fmla="*/ 3371928 w 9156970"/>
              <a:gd name="connsiteY28" fmla="*/ 1224488 h 1224488"/>
              <a:gd name="connsiteX29" fmla="*/ 2508142 w 9156970"/>
              <a:gd name="connsiteY29" fmla="*/ 1224488 h 1224488"/>
              <a:gd name="connsiteX30" fmla="*/ 1733477 w 9156970"/>
              <a:gd name="connsiteY30" fmla="*/ 1224488 h 1224488"/>
              <a:gd name="connsiteX31" fmla="*/ 958813 w 9156970"/>
              <a:gd name="connsiteY31" fmla="*/ 1224488 h 1224488"/>
              <a:gd name="connsiteX32" fmla="*/ 122449 w 9156970"/>
              <a:gd name="connsiteY32" fmla="*/ 1224488 h 1224488"/>
              <a:gd name="connsiteX33" fmla="*/ 0 w 9156970"/>
              <a:gd name="connsiteY33" fmla="*/ 1102039 h 1224488"/>
              <a:gd name="connsiteX34" fmla="*/ 0 w 9156970"/>
              <a:gd name="connsiteY34" fmla="*/ 612244 h 1224488"/>
              <a:gd name="connsiteX35" fmla="*/ 0 w 9156970"/>
              <a:gd name="connsiteY35" fmla="*/ 122449 h 1224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156970" h="1224488" fill="none" extrusionOk="0">
                <a:moveTo>
                  <a:pt x="0" y="122449"/>
                </a:moveTo>
                <a:cubicBezTo>
                  <a:pt x="-6959" y="66760"/>
                  <a:pt x="52507" y="-3281"/>
                  <a:pt x="122449" y="0"/>
                </a:cubicBezTo>
                <a:cubicBezTo>
                  <a:pt x="247547" y="-28919"/>
                  <a:pt x="549842" y="-25280"/>
                  <a:pt x="718872" y="0"/>
                </a:cubicBezTo>
                <a:cubicBezTo>
                  <a:pt x="887902" y="25280"/>
                  <a:pt x="999619" y="-1180"/>
                  <a:pt x="1137054" y="0"/>
                </a:cubicBezTo>
                <a:cubicBezTo>
                  <a:pt x="1274489" y="1180"/>
                  <a:pt x="1626060" y="26279"/>
                  <a:pt x="2000840" y="0"/>
                </a:cubicBezTo>
                <a:cubicBezTo>
                  <a:pt x="2375620" y="-26279"/>
                  <a:pt x="2276612" y="-15682"/>
                  <a:pt x="2508142" y="0"/>
                </a:cubicBezTo>
                <a:cubicBezTo>
                  <a:pt x="2739672" y="15682"/>
                  <a:pt x="2917391" y="-24604"/>
                  <a:pt x="3104565" y="0"/>
                </a:cubicBezTo>
                <a:cubicBezTo>
                  <a:pt x="3291739" y="24604"/>
                  <a:pt x="3506319" y="-5354"/>
                  <a:pt x="3879230" y="0"/>
                </a:cubicBezTo>
                <a:cubicBezTo>
                  <a:pt x="4252142" y="5354"/>
                  <a:pt x="4096851" y="12146"/>
                  <a:pt x="4297412" y="0"/>
                </a:cubicBezTo>
                <a:cubicBezTo>
                  <a:pt x="4497973" y="-12146"/>
                  <a:pt x="4660822" y="-17712"/>
                  <a:pt x="4893835" y="0"/>
                </a:cubicBezTo>
                <a:cubicBezTo>
                  <a:pt x="5126848" y="17712"/>
                  <a:pt x="5291276" y="-6101"/>
                  <a:pt x="5401138" y="0"/>
                </a:cubicBezTo>
                <a:cubicBezTo>
                  <a:pt x="5511000" y="6101"/>
                  <a:pt x="5875050" y="-12765"/>
                  <a:pt x="5997561" y="0"/>
                </a:cubicBezTo>
                <a:cubicBezTo>
                  <a:pt x="6120072" y="12765"/>
                  <a:pt x="6467048" y="14384"/>
                  <a:pt x="6772226" y="0"/>
                </a:cubicBezTo>
                <a:cubicBezTo>
                  <a:pt x="7077404" y="-14384"/>
                  <a:pt x="7055651" y="20515"/>
                  <a:pt x="7190408" y="0"/>
                </a:cubicBezTo>
                <a:cubicBezTo>
                  <a:pt x="7325165" y="-20515"/>
                  <a:pt x="7580052" y="-11377"/>
                  <a:pt x="7875952" y="0"/>
                </a:cubicBezTo>
                <a:cubicBezTo>
                  <a:pt x="8171852" y="11377"/>
                  <a:pt x="8101947" y="-3449"/>
                  <a:pt x="8294133" y="0"/>
                </a:cubicBezTo>
                <a:cubicBezTo>
                  <a:pt x="8486319" y="3449"/>
                  <a:pt x="8669996" y="15759"/>
                  <a:pt x="9034521" y="0"/>
                </a:cubicBezTo>
                <a:cubicBezTo>
                  <a:pt x="9103872" y="1156"/>
                  <a:pt x="9144090" y="44402"/>
                  <a:pt x="9156970" y="122449"/>
                </a:cubicBezTo>
                <a:cubicBezTo>
                  <a:pt x="9147362" y="345307"/>
                  <a:pt x="9143546" y="405625"/>
                  <a:pt x="9156970" y="631836"/>
                </a:cubicBezTo>
                <a:cubicBezTo>
                  <a:pt x="9170394" y="858047"/>
                  <a:pt x="9178953" y="1006527"/>
                  <a:pt x="9156970" y="1102039"/>
                </a:cubicBezTo>
                <a:cubicBezTo>
                  <a:pt x="9147506" y="1166399"/>
                  <a:pt x="9111296" y="1225944"/>
                  <a:pt x="9034521" y="1224488"/>
                </a:cubicBezTo>
                <a:cubicBezTo>
                  <a:pt x="8732387" y="1221715"/>
                  <a:pt x="8547042" y="1201494"/>
                  <a:pt x="8170736" y="1224488"/>
                </a:cubicBezTo>
                <a:cubicBezTo>
                  <a:pt x="7794430" y="1247482"/>
                  <a:pt x="7782356" y="1224108"/>
                  <a:pt x="7663433" y="1224488"/>
                </a:cubicBezTo>
                <a:cubicBezTo>
                  <a:pt x="7544510" y="1224868"/>
                  <a:pt x="7232301" y="1203206"/>
                  <a:pt x="6977889" y="1224488"/>
                </a:cubicBezTo>
                <a:cubicBezTo>
                  <a:pt x="6723477" y="1245770"/>
                  <a:pt x="6560185" y="1217541"/>
                  <a:pt x="6203224" y="1224488"/>
                </a:cubicBezTo>
                <a:cubicBezTo>
                  <a:pt x="5846264" y="1231435"/>
                  <a:pt x="5872414" y="1233395"/>
                  <a:pt x="5695922" y="1224488"/>
                </a:cubicBezTo>
                <a:cubicBezTo>
                  <a:pt x="5519430" y="1215581"/>
                  <a:pt x="5302154" y="1210529"/>
                  <a:pt x="4921257" y="1224488"/>
                </a:cubicBezTo>
                <a:cubicBezTo>
                  <a:pt x="4540360" y="1238447"/>
                  <a:pt x="4506947" y="1206766"/>
                  <a:pt x="4146592" y="1224488"/>
                </a:cubicBezTo>
                <a:cubicBezTo>
                  <a:pt x="3786238" y="1242210"/>
                  <a:pt x="3654535" y="1258041"/>
                  <a:pt x="3371928" y="1224488"/>
                </a:cubicBezTo>
                <a:cubicBezTo>
                  <a:pt x="3089321" y="1190935"/>
                  <a:pt x="2915575" y="1205888"/>
                  <a:pt x="2508142" y="1224488"/>
                </a:cubicBezTo>
                <a:cubicBezTo>
                  <a:pt x="2100709" y="1243088"/>
                  <a:pt x="2060081" y="1247715"/>
                  <a:pt x="1733477" y="1224488"/>
                </a:cubicBezTo>
                <a:cubicBezTo>
                  <a:pt x="1406874" y="1201261"/>
                  <a:pt x="1131461" y="1254657"/>
                  <a:pt x="958813" y="1224488"/>
                </a:cubicBezTo>
                <a:cubicBezTo>
                  <a:pt x="786165" y="1194319"/>
                  <a:pt x="385228" y="1211773"/>
                  <a:pt x="122449" y="1224488"/>
                </a:cubicBezTo>
                <a:cubicBezTo>
                  <a:pt x="51474" y="1209520"/>
                  <a:pt x="7851" y="1161854"/>
                  <a:pt x="0" y="1102039"/>
                </a:cubicBezTo>
                <a:cubicBezTo>
                  <a:pt x="5714" y="946499"/>
                  <a:pt x="-10761" y="756059"/>
                  <a:pt x="0" y="612244"/>
                </a:cubicBezTo>
                <a:cubicBezTo>
                  <a:pt x="10761" y="468429"/>
                  <a:pt x="796" y="230556"/>
                  <a:pt x="0" y="122449"/>
                </a:cubicBezTo>
                <a:close/>
              </a:path>
              <a:path w="9156970" h="1224488" stroke="0" extrusionOk="0">
                <a:moveTo>
                  <a:pt x="0" y="122449"/>
                </a:moveTo>
                <a:cubicBezTo>
                  <a:pt x="8283" y="57715"/>
                  <a:pt x="65214" y="4489"/>
                  <a:pt x="122449" y="0"/>
                </a:cubicBezTo>
                <a:cubicBezTo>
                  <a:pt x="273399" y="18203"/>
                  <a:pt x="437771" y="13325"/>
                  <a:pt x="540631" y="0"/>
                </a:cubicBezTo>
                <a:cubicBezTo>
                  <a:pt x="643491" y="-13325"/>
                  <a:pt x="1144405" y="6517"/>
                  <a:pt x="1404416" y="0"/>
                </a:cubicBezTo>
                <a:cubicBezTo>
                  <a:pt x="1664427" y="-6517"/>
                  <a:pt x="1904412" y="-22997"/>
                  <a:pt x="2089960" y="0"/>
                </a:cubicBezTo>
                <a:cubicBezTo>
                  <a:pt x="2275508" y="22997"/>
                  <a:pt x="2527788" y="-25559"/>
                  <a:pt x="2864625" y="0"/>
                </a:cubicBezTo>
                <a:cubicBezTo>
                  <a:pt x="3201462" y="25559"/>
                  <a:pt x="3136641" y="-20801"/>
                  <a:pt x="3282807" y="0"/>
                </a:cubicBezTo>
                <a:cubicBezTo>
                  <a:pt x="3428973" y="20801"/>
                  <a:pt x="3584293" y="10054"/>
                  <a:pt x="3790109" y="0"/>
                </a:cubicBezTo>
                <a:cubicBezTo>
                  <a:pt x="3995925" y="-10054"/>
                  <a:pt x="4252053" y="21626"/>
                  <a:pt x="4386533" y="0"/>
                </a:cubicBezTo>
                <a:cubicBezTo>
                  <a:pt x="4521013" y="-21626"/>
                  <a:pt x="4685970" y="19563"/>
                  <a:pt x="4804715" y="0"/>
                </a:cubicBezTo>
                <a:cubicBezTo>
                  <a:pt x="4923460" y="-19563"/>
                  <a:pt x="5484989" y="31248"/>
                  <a:pt x="5668500" y="0"/>
                </a:cubicBezTo>
                <a:cubicBezTo>
                  <a:pt x="5852012" y="-31248"/>
                  <a:pt x="6126700" y="-12796"/>
                  <a:pt x="6354044" y="0"/>
                </a:cubicBezTo>
                <a:cubicBezTo>
                  <a:pt x="6581388" y="12796"/>
                  <a:pt x="6786550" y="-13689"/>
                  <a:pt x="6950467" y="0"/>
                </a:cubicBezTo>
                <a:cubicBezTo>
                  <a:pt x="7114384" y="13689"/>
                  <a:pt x="7599542" y="-42120"/>
                  <a:pt x="7814253" y="0"/>
                </a:cubicBezTo>
                <a:cubicBezTo>
                  <a:pt x="8028964" y="42120"/>
                  <a:pt x="8574713" y="11381"/>
                  <a:pt x="9034521" y="0"/>
                </a:cubicBezTo>
                <a:cubicBezTo>
                  <a:pt x="9109392" y="7763"/>
                  <a:pt x="9157458" y="59967"/>
                  <a:pt x="9156970" y="122449"/>
                </a:cubicBezTo>
                <a:cubicBezTo>
                  <a:pt x="9180375" y="251357"/>
                  <a:pt x="9167861" y="489647"/>
                  <a:pt x="9156970" y="622040"/>
                </a:cubicBezTo>
                <a:cubicBezTo>
                  <a:pt x="9146079" y="754433"/>
                  <a:pt x="9154120" y="868183"/>
                  <a:pt x="9156970" y="1102039"/>
                </a:cubicBezTo>
                <a:cubicBezTo>
                  <a:pt x="9147964" y="1170576"/>
                  <a:pt x="9105852" y="1233787"/>
                  <a:pt x="9034521" y="1224488"/>
                </a:cubicBezTo>
                <a:cubicBezTo>
                  <a:pt x="8755382" y="1260753"/>
                  <a:pt x="8436362" y="1235607"/>
                  <a:pt x="8259856" y="1224488"/>
                </a:cubicBezTo>
                <a:cubicBezTo>
                  <a:pt x="8083350" y="1213369"/>
                  <a:pt x="7704232" y="1230037"/>
                  <a:pt x="7485192" y="1224488"/>
                </a:cubicBezTo>
                <a:cubicBezTo>
                  <a:pt x="7266152" y="1218939"/>
                  <a:pt x="7173458" y="1222075"/>
                  <a:pt x="7067010" y="1224488"/>
                </a:cubicBezTo>
                <a:cubicBezTo>
                  <a:pt x="6960562" y="1226901"/>
                  <a:pt x="6768269" y="1223094"/>
                  <a:pt x="6559707" y="1224488"/>
                </a:cubicBezTo>
                <a:cubicBezTo>
                  <a:pt x="6351145" y="1225882"/>
                  <a:pt x="5882064" y="1200913"/>
                  <a:pt x="5695922" y="1224488"/>
                </a:cubicBezTo>
                <a:cubicBezTo>
                  <a:pt x="5509781" y="1248063"/>
                  <a:pt x="5119846" y="1243485"/>
                  <a:pt x="4832136" y="1224488"/>
                </a:cubicBezTo>
                <a:cubicBezTo>
                  <a:pt x="4544426" y="1205491"/>
                  <a:pt x="4510257" y="1204171"/>
                  <a:pt x="4413954" y="1224488"/>
                </a:cubicBezTo>
                <a:cubicBezTo>
                  <a:pt x="4317651" y="1244805"/>
                  <a:pt x="4141404" y="1204224"/>
                  <a:pt x="3906652" y="1224488"/>
                </a:cubicBezTo>
                <a:cubicBezTo>
                  <a:pt x="3671900" y="1244752"/>
                  <a:pt x="3451454" y="1211962"/>
                  <a:pt x="3310229" y="1224488"/>
                </a:cubicBezTo>
                <a:cubicBezTo>
                  <a:pt x="3169004" y="1237014"/>
                  <a:pt x="2834534" y="1252885"/>
                  <a:pt x="2713805" y="1224488"/>
                </a:cubicBezTo>
                <a:cubicBezTo>
                  <a:pt x="2593076" y="1196091"/>
                  <a:pt x="2101024" y="1190256"/>
                  <a:pt x="1939141" y="1224488"/>
                </a:cubicBezTo>
                <a:cubicBezTo>
                  <a:pt x="1777258" y="1258720"/>
                  <a:pt x="1566755" y="1236953"/>
                  <a:pt x="1253597" y="1224488"/>
                </a:cubicBezTo>
                <a:cubicBezTo>
                  <a:pt x="940439" y="1212023"/>
                  <a:pt x="960388" y="1220171"/>
                  <a:pt x="746294" y="1224488"/>
                </a:cubicBezTo>
                <a:cubicBezTo>
                  <a:pt x="532200" y="1228805"/>
                  <a:pt x="340265" y="1209402"/>
                  <a:pt x="122449" y="1224488"/>
                </a:cubicBezTo>
                <a:cubicBezTo>
                  <a:pt x="58053" y="1217975"/>
                  <a:pt x="13720" y="1166527"/>
                  <a:pt x="0" y="1102039"/>
                </a:cubicBezTo>
                <a:cubicBezTo>
                  <a:pt x="-1805" y="943757"/>
                  <a:pt x="-26" y="730280"/>
                  <a:pt x="0" y="612244"/>
                </a:cubicBezTo>
                <a:cubicBezTo>
                  <a:pt x="26" y="494209"/>
                  <a:pt x="-14833" y="236793"/>
                  <a:pt x="0" y="122449"/>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3461699379">
                  <a:custGeom>
                    <a:avLst/>
                    <a:gdLst>
                      <a:gd name="connsiteX0" fmla="*/ 0 w 9156970"/>
                      <a:gd name="connsiteY0" fmla="*/ 122449 h 1224488"/>
                      <a:gd name="connsiteX1" fmla="*/ 122449 w 9156970"/>
                      <a:gd name="connsiteY1" fmla="*/ 0 h 1224488"/>
                      <a:gd name="connsiteX2" fmla="*/ 9034521 w 9156970"/>
                      <a:gd name="connsiteY2" fmla="*/ 0 h 1224488"/>
                      <a:gd name="connsiteX3" fmla="*/ 9156970 w 9156970"/>
                      <a:gd name="connsiteY3" fmla="*/ 122449 h 1224488"/>
                      <a:gd name="connsiteX4" fmla="*/ 9156970 w 9156970"/>
                      <a:gd name="connsiteY4" fmla="*/ 1102039 h 1224488"/>
                      <a:gd name="connsiteX5" fmla="*/ 9034521 w 9156970"/>
                      <a:gd name="connsiteY5" fmla="*/ 1224488 h 1224488"/>
                      <a:gd name="connsiteX6" fmla="*/ 122449 w 9156970"/>
                      <a:gd name="connsiteY6" fmla="*/ 1224488 h 1224488"/>
                      <a:gd name="connsiteX7" fmla="*/ 0 w 9156970"/>
                      <a:gd name="connsiteY7" fmla="*/ 1102039 h 1224488"/>
                      <a:gd name="connsiteX8" fmla="*/ 0 w 9156970"/>
                      <a:gd name="connsiteY8" fmla="*/ 122449 h 1224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56970" h="1224488">
                        <a:moveTo>
                          <a:pt x="0" y="122449"/>
                        </a:moveTo>
                        <a:cubicBezTo>
                          <a:pt x="0" y="54822"/>
                          <a:pt x="54822" y="0"/>
                          <a:pt x="122449" y="0"/>
                        </a:cubicBezTo>
                        <a:lnTo>
                          <a:pt x="9034521" y="0"/>
                        </a:lnTo>
                        <a:cubicBezTo>
                          <a:pt x="9102148" y="0"/>
                          <a:pt x="9156970" y="54822"/>
                          <a:pt x="9156970" y="122449"/>
                        </a:cubicBezTo>
                        <a:lnTo>
                          <a:pt x="9156970" y="1102039"/>
                        </a:lnTo>
                        <a:cubicBezTo>
                          <a:pt x="9156970" y="1169666"/>
                          <a:pt x="9102148" y="1224488"/>
                          <a:pt x="9034521" y="1224488"/>
                        </a:cubicBezTo>
                        <a:lnTo>
                          <a:pt x="122449" y="1224488"/>
                        </a:lnTo>
                        <a:cubicBezTo>
                          <a:pt x="54822" y="1224488"/>
                          <a:pt x="0" y="1169666"/>
                          <a:pt x="0" y="1102039"/>
                        </a:cubicBezTo>
                        <a:lnTo>
                          <a:pt x="0" y="122449"/>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7304" tIns="127304" rIns="127304" bIns="1273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youngsters had been drinking all day &amp; the name-calling got out of control. They got hot-headed. I could cope with them giving him a beating but setting him on fire was sick.’</a:t>
            </a:r>
          </a:p>
        </p:txBody>
      </p:sp>
      <p:grpSp>
        <p:nvGrpSpPr>
          <p:cNvPr id="2" name="Group 1">
            <a:extLst>
              <a:ext uri="{FF2B5EF4-FFF2-40B4-BE49-F238E27FC236}">
                <a16:creationId xmlns:a16="http://schemas.microsoft.com/office/drawing/2014/main" id="{F41425A8-596D-7F0E-861C-A32953701E4D}"/>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E702230E-B657-5B29-152B-07442C371B1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24159D4B-F449-C8E8-E738-62C67203571D}"/>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80F15B7E-D713-EFA0-373C-EA9EC1ECF4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403BCE54-9E63-A190-EF3D-D972E958157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9C0D606E-9781-CDEC-3E89-2462E51C9C0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E757A0FB-6F1F-45B6-542D-CC7986F9B43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85711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642434" y="220642"/>
            <a:ext cx="54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Your Responsibility</a:t>
            </a:r>
          </a:p>
        </p:txBody>
      </p:sp>
      <p:sp>
        <p:nvSpPr>
          <p:cNvPr id="12" name="Freeform: Shape 11">
            <a:extLst>
              <a:ext uri="{FF2B5EF4-FFF2-40B4-BE49-F238E27FC236}">
                <a16:creationId xmlns:a16="http://schemas.microsoft.com/office/drawing/2014/main" id="{6F014719-BF3C-487B-8955-B05D67FB82F6}"/>
              </a:ext>
            </a:extLst>
          </p:cNvPr>
          <p:cNvSpPr/>
          <p:nvPr/>
        </p:nvSpPr>
        <p:spPr>
          <a:xfrm>
            <a:off x="1579235" y="1132159"/>
            <a:ext cx="2396053" cy="1437632"/>
          </a:xfrm>
          <a:custGeom>
            <a:avLst/>
            <a:gdLst>
              <a:gd name="connsiteX0" fmla="*/ 0 w 2396053"/>
              <a:gd name="connsiteY0" fmla="*/ 0 h 1437632"/>
              <a:gd name="connsiteX1" fmla="*/ 646934 w 2396053"/>
              <a:gd name="connsiteY1" fmla="*/ 0 h 1437632"/>
              <a:gd name="connsiteX2" fmla="*/ 1269908 w 2396053"/>
              <a:gd name="connsiteY2" fmla="*/ 0 h 1437632"/>
              <a:gd name="connsiteX3" fmla="*/ 2396053 w 2396053"/>
              <a:gd name="connsiteY3" fmla="*/ 0 h 1437632"/>
              <a:gd name="connsiteX4" fmla="*/ 2396053 w 2396053"/>
              <a:gd name="connsiteY4" fmla="*/ 436082 h 1437632"/>
              <a:gd name="connsiteX5" fmla="*/ 2396053 w 2396053"/>
              <a:gd name="connsiteY5" fmla="*/ 944045 h 1437632"/>
              <a:gd name="connsiteX6" fmla="*/ 2396053 w 2396053"/>
              <a:gd name="connsiteY6" fmla="*/ 1437632 h 1437632"/>
              <a:gd name="connsiteX7" fmla="*/ 1844961 w 2396053"/>
              <a:gd name="connsiteY7" fmla="*/ 1437632 h 1437632"/>
              <a:gd name="connsiteX8" fmla="*/ 1269908 w 2396053"/>
              <a:gd name="connsiteY8" fmla="*/ 1437632 h 1437632"/>
              <a:gd name="connsiteX9" fmla="*/ 742776 w 2396053"/>
              <a:gd name="connsiteY9" fmla="*/ 1437632 h 1437632"/>
              <a:gd name="connsiteX10" fmla="*/ 0 w 2396053"/>
              <a:gd name="connsiteY10" fmla="*/ 1437632 h 1437632"/>
              <a:gd name="connsiteX11" fmla="*/ 0 w 2396053"/>
              <a:gd name="connsiteY11" fmla="*/ 944045 h 1437632"/>
              <a:gd name="connsiteX12" fmla="*/ 0 w 2396053"/>
              <a:gd name="connsiteY12" fmla="*/ 507963 h 1437632"/>
              <a:gd name="connsiteX13" fmla="*/ 0 w 2396053"/>
              <a:gd name="connsiteY13"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053" h="1437632" fill="none" extrusionOk="0">
                <a:moveTo>
                  <a:pt x="0" y="0"/>
                </a:moveTo>
                <a:cubicBezTo>
                  <a:pt x="178034" y="-23205"/>
                  <a:pt x="362667" y="-3033"/>
                  <a:pt x="646934" y="0"/>
                </a:cubicBezTo>
                <a:cubicBezTo>
                  <a:pt x="931201" y="3033"/>
                  <a:pt x="1086661" y="-1448"/>
                  <a:pt x="1269908" y="0"/>
                </a:cubicBezTo>
                <a:cubicBezTo>
                  <a:pt x="1453155" y="1448"/>
                  <a:pt x="1972971" y="25352"/>
                  <a:pt x="2396053" y="0"/>
                </a:cubicBezTo>
                <a:cubicBezTo>
                  <a:pt x="2387766" y="152803"/>
                  <a:pt x="2402674" y="220644"/>
                  <a:pt x="2396053" y="436082"/>
                </a:cubicBezTo>
                <a:cubicBezTo>
                  <a:pt x="2389432" y="651520"/>
                  <a:pt x="2410633" y="697920"/>
                  <a:pt x="2396053" y="944045"/>
                </a:cubicBezTo>
                <a:cubicBezTo>
                  <a:pt x="2381473" y="1190170"/>
                  <a:pt x="2406187" y="1327122"/>
                  <a:pt x="2396053" y="1437632"/>
                </a:cubicBezTo>
                <a:cubicBezTo>
                  <a:pt x="2128052" y="1453149"/>
                  <a:pt x="2005967" y="1445397"/>
                  <a:pt x="1844961" y="1437632"/>
                </a:cubicBezTo>
                <a:cubicBezTo>
                  <a:pt x="1683955" y="1429867"/>
                  <a:pt x="1528047" y="1456899"/>
                  <a:pt x="1269908" y="1437632"/>
                </a:cubicBezTo>
                <a:cubicBezTo>
                  <a:pt x="1011769" y="1418365"/>
                  <a:pt x="962480" y="1442778"/>
                  <a:pt x="742776" y="1437632"/>
                </a:cubicBezTo>
                <a:cubicBezTo>
                  <a:pt x="523072" y="1432486"/>
                  <a:pt x="160854" y="1451653"/>
                  <a:pt x="0" y="1437632"/>
                </a:cubicBezTo>
                <a:cubicBezTo>
                  <a:pt x="-7649" y="1202297"/>
                  <a:pt x="1362" y="1179783"/>
                  <a:pt x="0" y="944045"/>
                </a:cubicBezTo>
                <a:cubicBezTo>
                  <a:pt x="-1362" y="708307"/>
                  <a:pt x="4200" y="665190"/>
                  <a:pt x="0" y="507963"/>
                </a:cubicBezTo>
                <a:cubicBezTo>
                  <a:pt x="-4200" y="350736"/>
                  <a:pt x="22117" y="126762"/>
                  <a:pt x="0" y="0"/>
                </a:cubicBezTo>
                <a:close/>
              </a:path>
              <a:path w="2396053" h="1437632" stroke="0" extrusionOk="0">
                <a:moveTo>
                  <a:pt x="0" y="0"/>
                </a:moveTo>
                <a:cubicBezTo>
                  <a:pt x="221435" y="-23366"/>
                  <a:pt x="425017" y="-21038"/>
                  <a:pt x="575053" y="0"/>
                </a:cubicBezTo>
                <a:cubicBezTo>
                  <a:pt x="725089" y="21038"/>
                  <a:pt x="942490" y="18203"/>
                  <a:pt x="1102184" y="0"/>
                </a:cubicBezTo>
                <a:cubicBezTo>
                  <a:pt x="1261878" y="-18203"/>
                  <a:pt x="1614343" y="7275"/>
                  <a:pt x="1749119" y="0"/>
                </a:cubicBezTo>
                <a:cubicBezTo>
                  <a:pt x="1883896" y="-7275"/>
                  <a:pt x="2136951" y="-16945"/>
                  <a:pt x="2396053" y="0"/>
                </a:cubicBezTo>
                <a:cubicBezTo>
                  <a:pt x="2406869" y="129898"/>
                  <a:pt x="2405855" y="348098"/>
                  <a:pt x="2396053" y="464834"/>
                </a:cubicBezTo>
                <a:cubicBezTo>
                  <a:pt x="2386251" y="581570"/>
                  <a:pt x="2392039" y="731040"/>
                  <a:pt x="2396053" y="915292"/>
                </a:cubicBezTo>
                <a:cubicBezTo>
                  <a:pt x="2400067" y="1099544"/>
                  <a:pt x="2420143" y="1304294"/>
                  <a:pt x="2396053" y="1437632"/>
                </a:cubicBezTo>
                <a:cubicBezTo>
                  <a:pt x="2223933" y="1414487"/>
                  <a:pt x="2006480" y="1422640"/>
                  <a:pt x="1797040" y="1437632"/>
                </a:cubicBezTo>
                <a:cubicBezTo>
                  <a:pt x="1587600" y="1452624"/>
                  <a:pt x="1473237" y="1428918"/>
                  <a:pt x="1269908" y="1437632"/>
                </a:cubicBezTo>
                <a:cubicBezTo>
                  <a:pt x="1066579" y="1446346"/>
                  <a:pt x="810460" y="1414063"/>
                  <a:pt x="670895" y="1437632"/>
                </a:cubicBezTo>
                <a:cubicBezTo>
                  <a:pt x="531330" y="1461201"/>
                  <a:pt x="209094" y="1432298"/>
                  <a:pt x="0" y="1437632"/>
                </a:cubicBezTo>
                <a:cubicBezTo>
                  <a:pt x="-21785" y="1288601"/>
                  <a:pt x="13291" y="1080526"/>
                  <a:pt x="0" y="972798"/>
                </a:cubicBezTo>
                <a:cubicBezTo>
                  <a:pt x="-13291" y="865070"/>
                  <a:pt x="17579" y="734996"/>
                  <a:pt x="0" y="507963"/>
                </a:cubicBezTo>
                <a:cubicBezTo>
                  <a:pt x="-17579" y="280930"/>
                  <a:pt x="-10833" y="138252"/>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219033472">
                  <a:custGeom>
                    <a:avLst/>
                    <a:gdLst>
                      <a:gd name="connsiteX0" fmla="*/ 0 w 2396053"/>
                      <a:gd name="connsiteY0" fmla="*/ 0 h 1437632"/>
                      <a:gd name="connsiteX1" fmla="*/ 2396053 w 2396053"/>
                      <a:gd name="connsiteY1" fmla="*/ 0 h 1437632"/>
                      <a:gd name="connsiteX2" fmla="*/ 2396053 w 2396053"/>
                      <a:gd name="connsiteY2" fmla="*/ 1437632 h 1437632"/>
                      <a:gd name="connsiteX3" fmla="*/ 0 w 2396053"/>
                      <a:gd name="connsiteY3" fmla="*/ 1437632 h 1437632"/>
                      <a:gd name="connsiteX4" fmla="*/ 0 w 2396053"/>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6053" h="1437632">
                        <a:moveTo>
                          <a:pt x="0" y="0"/>
                        </a:moveTo>
                        <a:lnTo>
                          <a:pt x="2396053" y="0"/>
                        </a:lnTo>
                        <a:lnTo>
                          <a:pt x="2396053"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 to identify &amp; record when hate crime is happening</a:t>
            </a:r>
          </a:p>
        </p:txBody>
      </p:sp>
      <p:sp>
        <p:nvSpPr>
          <p:cNvPr id="13" name="Freeform: Shape 12">
            <a:extLst>
              <a:ext uri="{FF2B5EF4-FFF2-40B4-BE49-F238E27FC236}">
                <a16:creationId xmlns:a16="http://schemas.microsoft.com/office/drawing/2014/main" id="{39D77593-6217-4693-A4F0-E411BE6619F3}"/>
              </a:ext>
            </a:extLst>
          </p:cNvPr>
          <p:cNvSpPr/>
          <p:nvPr/>
        </p:nvSpPr>
        <p:spPr>
          <a:xfrm>
            <a:off x="4610913" y="1132748"/>
            <a:ext cx="3463040" cy="1437632"/>
          </a:xfrm>
          <a:custGeom>
            <a:avLst/>
            <a:gdLst>
              <a:gd name="connsiteX0" fmla="*/ 0 w 3463040"/>
              <a:gd name="connsiteY0" fmla="*/ 0 h 1437632"/>
              <a:gd name="connsiteX1" fmla="*/ 692608 w 3463040"/>
              <a:gd name="connsiteY1" fmla="*/ 0 h 1437632"/>
              <a:gd name="connsiteX2" fmla="*/ 1281325 w 3463040"/>
              <a:gd name="connsiteY2" fmla="*/ 0 h 1437632"/>
              <a:gd name="connsiteX3" fmla="*/ 1904672 w 3463040"/>
              <a:gd name="connsiteY3" fmla="*/ 0 h 1437632"/>
              <a:gd name="connsiteX4" fmla="*/ 2562650 w 3463040"/>
              <a:gd name="connsiteY4" fmla="*/ 0 h 1437632"/>
              <a:gd name="connsiteX5" fmla="*/ 3463040 w 3463040"/>
              <a:gd name="connsiteY5" fmla="*/ 0 h 1437632"/>
              <a:gd name="connsiteX6" fmla="*/ 3463040 w 3463040"/>
              <a:gd name="connsiteY6" fmla="*/ 493587 h 1437632"/>
              <a:gd name="connsiteX7" fmla="*/ 3463040 w 3463040"/>
              <a:gd name="connsiteY7" fmla="*/ 972798 h 1437632"/>
              <a:gd name="connsiteX8" fmla="*/ 3463040 w 3463040"/>
              <a:gd name="connsiteY8" fmla="*/ 1437632 h 1437632"/>
              <a:gd name="connsiteX9" fmla="*/ 2735802 w 3463040"/>
              <a:gd name="connsiteY9" fmla="*/ 1437632 h 1437632"/>
              <a:gd name="connsiteX10" fmla="*/ 2008563 w 3463040"/>
              <a:gd name="connsiteY10" fmla="*/ 1437632 h 1437632"/>
              <a:gd name="connsiteX11" fmla="*/ 1281325 w 3463040"/>
              <a:gd name="connsiteY11" fmla="*/ 1437632 h 1437632"/>
              <a:gd name="connsiteX12" fmla="*/ 623347 w 3463040"/>
              <a:gd name="connsiteY12" fmla="*/ 1437632 h 1437632"/>
              <a:gd name="connsiteX13" fmla="*/ 0 w 3463040"/>
              <a:gd name="connsiteY13" fmla="*/ 1437632 h 1437632"/>
              <a:gd name="connsiteX14" fmla="*/ 0 w 3463040"/>
              <a:gd name="connsiteY14" fmla="*/ 1001550 h 1437632"/>
              <a:gd name="connsiteX15" fmla="*/ 0 w 3463040"/>
              <a:gd name="connsiteY15" fmla="*/ 551092 h 1437632"/>
              <a:gd name="connsiteX16" fmla="*/ 0 w 3463040"/>
              <a:gd name="connsiteY16"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63040" h="1437632" fill="none" extrusionOk="0">
                <a:moveTo>
                  <a:pt x="0" y="0"/>
                </a:moveTo>
                <a:cubicBezTo>
                  <a:pt x="344586" y="3136"/>
                  <a:pt x="495496" y="29079"/>
                  <a:pt x="692608" y="0"/>
                </a:cubicBezTo>
                <a:cubicBezTo>
                  <a:pt x="889720" y="-29079"/>
                  <a:pt x="1149152" y="15865"/>
                  <a:pt x="1281325" y="0"/>
                </a:cubicBezTo>
                <a:cubicBezTo>
                  <a:pt x="1413498" y="-15865"/>
                  <a:pt x="1634140" y="-22323"/>
                  <a:pt x="1904672" y="0"/>
                </a:cubicBezTo>
                <a:cubicBezTo>
                  <a:pt x="2175204" y="22323"/>
                  <a:pt x="2408421" y="-30149"/>
                  <a:pt x="2562650" y="0"/>
                </a:cubicBezTo>
                <a:cubicBezTo>
                  <a:pt x="2716879" y="30149"/>
                  <a:pt x="3230514" y="-36259"/>
                  <a:pt x="3463040" y="0"/>
                </a:cubicBezTo>
                <a:cubicBezTo>
                  <a:pt x="3483819" y="132716"/>
                  <a:pt x="3451172" y="251786"/>
                  <a:pt x="3463040" y="493587"/>
                </a:cubicBezTo>
                <a:cubicBezTo>
                  <a:pt x="3474908" y="735388"/>
                  <a:pt x="3472850" y="804751"/>
                  <a:pt x="3463040" y="972798"/>
                </a:cubicBezTo>
                <a:cubicBezTo>
                  <a:pt x="3453230" y="1140845"/>
                  <a:pt x="3472084" y="1229348"/>
                  <a:pt x="3463040" y="1437632"/>
                </a:cubicBezTo>
                <a:cubicBezTo>
                  <a:pt x="3175527" y="1446004"/>
                  <a:pt x="2927422" y="1444586"/>
                  <a:pt x="2735802" y="1437632"/>
                </a:cubicBezTo>
                <a:cubicBezTo>
                  <a:pt x="2544182" y="1430678"/>
                  <a:pt x="2281297" y="1443082"/>
                  <a:pt x="2008563" y="1437632"/>
                </a:cubicBezTo>
                <a:cubicBezTo>
                  <a:pt x="1735829" y="1432182"/>
                  <a:pt x="1512415" y="1472425"/>
                  <a:pt x="1281325" y="1437632"/>
                </a:cubicBezTo>
                <a:cubicBezTo>
                  <a:pt x="1050235" y="1402839"/>
                  <a:pt x="755750" y="1468009"/>
                  <a:pt x="623347" y="1437632"/>
                </a:cubicBezTo>
                <a:cubicBezTo>
                  <a:pt x="490944" y="1407255"/>
                  <a:pt x="180398" y="1422653"/>
                  <a:pt x="0" y="1437632"/>
                </a:cubicBezTo>
                <a:cubicBezTo>
                  <a:pt x="9807" y="1333762"/>
                  <a:pt x="4129" y="1123810"/>
                  <a:pt x="0" y="1001550"/>
                </a:cubicBezTo>
                <a:cubicBezTo>
                  <a:pt x="-4129" y="879290"/>
                  <a:pt x="-18856" y="752029"/>
                  <a:pt x="0" y="551092"/>
                </a:cubicBezTo>
                <a:cubicBezTo>
                  <a:pt x="18856" y="350155"/>
                  <a:pt x="-10748" y="211575"/>
                  <a:pt x="0" y="0"/>
                </a:cubicBezTo>
                <a:close/>
              </a:path>
              <a:path w="3463040" h="1437632" stroke="0" extrusionOk="0">
                <a:moveTo>
                  <a:pt x="0" y="0"/>
                </a:moveTo>
                <a:cubicBezTo>
                  <a:pt x="241544" y="-20525"/>
                  <a:pt x="458038" y="8020"/>
                  <a:pt x="588717" y="0"/>
                </a:cubicBezTo>
                <a:cubicBezTo>
                  <a:pt x="719396" y="-8020"/>
                  <a:pt x="949358" y="12166"/>
                  <a:pt x="1212064" y="0"/>
                </a:cubicBezTo>
                <a:cubicBezTo>
                  <a:pt x="1474770" y="-12166"/>
                  <a:pt x="1544295" y="4480"/>
                  <a:pt x="1800781" y="0"/>
                </a:cubicBezTo>
                <a:cubicBezTo>
                  <a:pt x="2057267" y="-4480"/>
                  <a:pt x="2259778" y="9632"/>
                  <a:pt x="2493389" y="0"/>
                </a:cubicBezTo>
                <a:cubicBezTo>
                  <a:pt x="2727000" y="-9632"/>
                  <a:pt x="3043311" y="-33580"/>
                  <a:pt x="3463040" y="0"/>
                </a:cubicBezTo>
                <a:cubicBezTo>
                  <a:pt x="3453555" y="131813"/>
                  <a:pt x="3448712" y="327298"/>
                  <a:pt x="3463040" y="479211"/>
                </a:cubicBezTo>
                <a:cubicBezTo>
                  <a:pt x="3477368" y="631124"/>
                  <a:pt x="3466327" y="870097"/>
                  <a:pt x="3463040" y="972798"/>
                </a:cubicBezTo>
                <a:cubicBezTo>
                  <a:pt x="3459753" y="1075499"/>
                  <a:pt x="3481878" y="1308576"/>
                  <a:pt x="3463040" y="1437632"/>
                </a:cubicBezTo>
                <a:cubicBezTo>
                  <a:pt x="3175232" y="1415837"/>
                  <a:pt x="3092235" y="1448304"/>
                  <a:pt x="2770432" y="1437632"/>
                </a:cubicBezTo>
                <a:cubicBezTo>
                  <a:pt x="2448629" y="1426960"/>
                  <a:pt x="2300436" y="1408238"/>
                  <a:pt x="2077824" y="1437632"/>
                </a:cubicBezTo>
                <a:cubicBezTo>
                  <a:pt x="1855212" y="1467026"/>
                  <a:pt x="1615984" y="1452886"/>
                  <a:pt x="1454477" y="1437632"/>
                </a:cubicBezTo>
                <a:cubicBezTo>
                  <a:pt x="1292970" y="1422378"/>
                  <a:pt x="1045747" y="1443395"/>
                  <a:pt x="727238" y="1437632"/>
                </a:cubicBezTo>
                <a:cubicBezTo>
                  <a:pt x="408729" y="1431869"/>
                  <a:pt x="249725" y="1438604"/>
                  <a:pt x="0" y="1437632"/>
                </a:cubicBezTo>
                <a:cubicBezTo>
                  <a:pt x="12216" y="1303198"/>
                  <a:pt x="11521" y="1167688"/>
                  <a:pt x="0" y="972798"/>
                </a:cubicBezTo>
                <a:cubicBezTo>
                  <a:pt x="-11521" y="777908"/>
                  <a:pt x="-3234" y="617394"/>
                  <a:pt x="0" y="522340"/>
                </a:cubicBezTo>
                <a:cubicBezTo>
                  <a:pt x="3234" y="427286"/>
                  <a:pt x="20514" y="185707"/>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333870983">
                  <a:custGeom>
                    <a:avLst/>
                    <a:gdLst>
                      <a:gd name="connsiteX0" fmla="*/ 0 w 3463040"/>
                      <a:gd name="connsiteY0" fmla="*/ 0 h 1437632"/>
                      <a:gd name="connsiteX1" fmla="*/ 3463040 w 3463040"/>
                      <a:gd name="connsiteY1" fmla="*/ 0 h 1437632"/>
                      <a:gd name="connsiteX2" fmla="*/ 3463040 w 3463040"/>
                      <a:gd name="connsiteY2" fmla="*/ 1437632 h 1437632"/>
                      <a:gd name="connsiteX3" fmla="*/ 0 w 3463040"/>
                      <a:gd name="connsiteY3" fmla="*/ 1437632 h 1437632"/>
                      <a:gd name="connsiteX4" fmla="*/ 0 w 3463040"/>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040" h="1437632">
                        <a:moveTo>
                          <a:pt x="0" y="0"/>
                        </a:moveTo>
                        <a:lnTo>
                          <a:pt x="3463040" y="0"/>
                        </a:lnTo>
                        <a:lnTo>
                          <a:pt x="3463040"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 to identify any victim/witnesses vulnerabilities or specific needs – risk assess</a:t>
            </a:r>
          </a:p>
        </p:txBody>
      </p:sp>
      <p:sp>
        <p:nvSpPr>
          <p:cNvPr id="14" name="Freeform: Shape 13">
            <a:extLst>
              <a:ext uri="{FF2B5EF4-FFF2-40B4-BE49-F238E27FC236}">
                <a16:creationId xmlns:a16="http://schemas.microsoft.com/office/drawing/2014/main" id="{8EF2A657-6540-45FB-B81B-D79DED6C95AF}"/>
              </a:ext>
            </a:extLst>
          </p:cNvPr>
          <p:cNvSpPr/>
          <p:nvPr/>
        </p:nvSpPr>
        <p:spPr>
          <a:xfrm>
            <a:off x="8830100" y="1076695"/>
            <a:ext cx="2396053" cy="1437632"/>
          </a:xfrm>
          <a:custGeom>
            <a:avLst/>
            <a:gdLst>
              <a:gd name="connsiteX0" fmla="*/ 0 w 2396053"/>
              <a:gd name="connsiteY0" fmla="*/ 0 h 1437632"/>
              <a:gd name="connsiteX1" fmla="*/ 646934 w 2396053"/>
              <a:gd name="connsiteY1" fmla="*/ 0 h 1437632"/>
              <a:gd name="connsiteX2" fmla="*/ 1245948 w 2396053"/>
              <a:gd name="connsiteY2" fmla="*/ 0 h 1437632"/>
              <a:gd name="connsiteX3" fmla="*/ 1844961 w 2396053"/>
              <a:gd name="connsiteY3" fmla="*/ 0 h 1437632"/>
              <a:gd name="connsiteX4" fmla="*/ 2396053 w 2396053"/>
              <a:gd name="connsiteY4" fmla="*/ 0 h 1437632"/>
              <a:gd name="connsiteX5" fmla="*/ 2396053 w 2396053"/>
              <a:gd name="connsiteY5" fmla="*/ 507963 h 1437632"/>
              <a:gd name="connsiteX6" fmla="*/ 2396053 w 2396053"/>
              <a:gd name="connsiteY6" fmla="*/ 944045 h 1437632"/>
              <a:gd name="connsiteX7" fmla="*/ 2396053 w 2396053"/>
              <a:gd name="connsiteY7" fmla="*/ 1437632 h 1437632"/>
              <a:gd name="connsiteX8" fmla="*/ 1797040 w 2396053"/>
              <a:gd name="connsiteY8" fmla="*/ 1437632 h 1437632"/>
              <a:gd name="connsiteX9" fmla="*/ 1150105 w 2396053"/>
              <a:gd name="connsiteY9" fmla="*/ 1437632 h 1437632"/>
              <a:gd name="connsiteX10" fmla="*/ 575053 w 2396053"/>
              <a:gd name="connsiteY10" fmla="*/ 1437632 h 1437632"/>
              <a:gd name="connsiteX11" fmla="*/ 0 w 2396053"/>
              <a:gd name="connsiteY11" fmla="*/ 1437632 h 1437632"/>
              <a:gd name="connsiteX12" fmla="*/ 0 w 2396053"/>
              <a:gd name="connsiteY12" fmla="*/ 929669 h 1437632"/>
              <a:gd name="connsiteX13" fmla="*/ 0 w 2396053"/>
              <a:gd name="connsiteY13" fmla="*/ 464834 h 1437632"/>
              <a:gd name="connsiteX14" fmla="*/ 0 w 2396053"/>
              <a:gd name="connsiteY14"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96053" h="1437632" fill="none" extrusionOk="0">
                <a:moveTo>
                  <a:pt x="0" y="0"/>
                </a:moveTo>
                <a:cubicBezTo>
                  <a:pt x="298035" y="-17204"/>
                  <a:pt x="512668" y="26034"/>
                  <a:pt x="646934" y="0"/>
                </a:cubicBezTo>
                <a:cubicBezTo>
                  <a:pt x="781200" y="-26034"/>
                  <a:pt x="970298" y="-14145"/>
                  <a:pt x="1245948" y="0"/>
                </a:cubicBezTo>
                <a:cubicBezTo>
                  <a:pt x="1521598" y="14145"/>
                  <a:pt x="1626311" y="29334"/>
                  <a:pt x="1844961" y="0"/>
                </a:cubicBezTo>
                <a:cubicBezTo>
                  <a:pt x="2063611" y="-29334"/>
                  <a:pt x="2275506" y="24296"/>
                  <a:pt x="2396053" y="0"/>
                </a:cubicBezTo>
                <a:cubicBezTo>
                  <a:pt x="2411473" y="253548"/>
                  <a:pt x="2407413" y="281910"/>
                  <a:pt x="2396053" y="507963"/>
                </a:cubicBezTo>
                <a:cubicBezTo>
                  <a:pt x="2384693" y="734016"/>
                  <a:pt x="2378441" y="830211"/>
                  <a:pt x="2396053" y="944045"/>
                </a:cubicBezTo>
                <a:cubicBezTo>
                  <a:pt x="2413665" y="1057879"/>
                  <a:pt x="2376450" y="1326927"/>
                  <a:pt x="2396053" y="1437632"/>
                </a:cubicBezTo>
                <a:cubicBezTo>
                  <a:pt x="2191751" y="1451306"/>
                  <a:pt x="2053166" y="1434058"/>
                  <a:pt x="1797040" y="1437632"/>
                </a:cubicBezTo>
                <a:cubicBezTo>
                  <a:pt x="1540914" y="1441206"/>
                  <a:pt x="1441639" y="1436626"/>
                  <a:pt x="1150105" y="1437632"/>
                </a:cubicBezTo>
                <a:cubicBezTo>
                  <a:pt x="858572" y="1438638"/>
                  <a:pt x="708265" y="1433553"/>
                  <a:pt x="575053" y="1437632"/>
                </a:cubicBezTo>
                <a:cubicBezTo>
                  <a:pt x="441841" y="1441711"/>
                  <a:pt x="151458" y="1412502"/>
                  <a:pt x="0" y="1437632"/>
                </a:cubicBezTo>
                <a:cubicBezTo>
                  <a:pt x="10336" y="1240719"/>
                  <a:pt x="13917" y="1074985"/>
                  <a:pt x="0" y="929669"/>
                </a:cubicBezTo>
                <a:cubicBezTo>
                  <a:pt x="-13917" y="784353"/>
                  <a:pt x="5504" y="622333"/>
                  <a:pt x="0" y="464834"/>
                </a:cubicBezTo>
                <a:cubicBezTo>
                  <a:pt x="-5504" y="307336"/>
                  <a:pt x="9248" y="196586"/>
                  <a:pt x="0" y="0"/>
                </a:cubicBezTo>
                <a:close/>
              </a:path>
              <a:path w="2396053" h="1437632" stroke="0" extrusionOk="0">
                <a:moveTo>
                  <a:pt x="0" y="0"/>
                </a:moveTo>
                <a:cubicBezTo>
                  <a:pt x="143313" y="18313"/>
                  <a:pt x="448988" y="-14020"/>
                  <a:pt x="575053" y="0"/>
                </a:cubicBezTo>
                <a:cubicBezTo>
                  <a:pt x="701118" y="14020"/>
                  <a:pt x="941825" y="-14301"/>
                  <a:pt x="1102184" y="0"/>
                </a:cubicBezTo>
                <a:cubicBezTo>
                  <a:pt x="1262543" y="14301"/>
                  <a:pt x="1459050" y="-31368"/>
                  <a:pt x="1749119" y="0"/>
                </a:cubicBezTo>
                <a:cubicBezTo>
                  <a:pt x="2039188" y="31368"/>
                  <a:pt x="2220178" y="-16793"/>
                  <a:pt x="2396053" y="0"/>
                </a:cubicBezTo>
                <a:cubicBezTo>
                  <a:pt x="2409940" y="209458"/>
                  <a:pt x="2411105" y="287220"/>
                  <a:pt x="2396053" y="436082"/>
                </a:cubicBezTo>
                <a:cubicBezTo>
                  <a:pt x="2381001" y="584944"/>
                  <a:pt x="2374890" y="743983"/>
                  <a:pt x="2396053" y="872163"/>
                </a:cubicBezTo>
                <a:cubicBezTo>
                  <a:pt x="2417216" y="1000343"/>
                  <a:pt x="2402198" y="1179651"/>
                  <a:pt x="2396053" y="1437632"/>
                </a:cubicBezTo>
                <a:cubicBezTo>
                  <a:pt x="2271819" y="1437823"/>
                  <a:pt x="2059850" y="1454251"/>
                  <a:pt x="1844961" y="1437632"/>
                </a:cubicBezTo>
                <a:cubicBezTo>
                  <a:pt x="1630072" y="1421013"/>
                  <a:pt x="1466327" y="1421136"/>
                  <a:pt x="1221987" y="1437632"/>
                </a:cubicBezTo>
                <a:cubicBezTo>
                  <a:pt x="977647" y="1454128"/>
                  <a:pt x="851251" y="1461816"/>
                  <a:pt x="646934" y="1437632"/>
                </a:cubicBezTo>
                <a:cubicBezTo>
                  <a:pt x="442617" y="1413448"/>
                  <a:pt x="171941" y="1427687"/>
                  <a:pt x="0" y="1437632"/>
                </a:cubicBezTo>
                <a:cubicBezTo>
                  <a:pt x="-4192" y="1274324"/>
                  <a:pt x="-24334" y="1120692"/>
                  <a:pt x="0" y="929669"/>
                </a:cubicBezTo>
                <a:cubicBezTo>
                  <a:pt x="24334" y="738646"/>
                  <a:pt x="-22105" y="600672"/>
                  <a:pt x="0" y="421705"/>
                </a:cubicBezTo>
                <a:cubicBezTo>
                  <a:pt x="22105" y="242738"/>
                  <a:pt x="1701" y="142768"/>
                  <a:pt x="0" y="0"/>
                </a:cubicBezTo>
                <a:close/>
              </a:path>
            </a:pathLst>
          </a:custGeom>
          <a:solidFill>
            <a:schemeClr val="accent2">
              <a:lumMod val="20000"/>
              <a:lumOff val="80000"/>
            </a:schemeClr>
          </a:solidFill>
          <a:ln w="22225">
            <a:solidFill>
              <a:schemeClr val="accent2">
                <a:lumMod val="50000"/>
              </a:schemeClr>
            </a:solidFill>
            <a:extLst>
              <a:ext uri="{C807C97D-BFC1-408E-A445-0C87EB9F89A2}">
                <ask:lineSketchStyleProps xmlns:ask="http://schemas.microsoft.com/office/drawing/2018/sketchyshapes" sd="1609361583">
                  <a:custGeom>
                    <a:avLst/>
                    <a:gdLst>
                      <a:gd name="connsiteX0" fmla="*/ 0 w 2396053"/>
                      <a:gd name="connsiteY0" fmla="*/ 0 h 1437632"/>
                      <a:gd name="connsiteX1" fmla="*/ 2396053 w 2396053"/>
                      <a:gd name="connsiteY1" fmla="*/ 0 h 1437632"/>
                      <a:gd name="connsiteX2" fmla="*/ 2396053 w 2396053"/>
                      <a:gd name="connsiteY2" fmla="*/ 1437632 h 1437632"/>
                      <a:gd name="connsiteX3" fmla="*/ 0 w 2396053"/>
                      <a:gd name="connsiteY3" fmla="*/ 1437632 h 1437632"/>
                      <a:gd name="connsiteX4" fmla="*/ 0 w 2396053"/>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6053" h="1437632">
                        <a:moveTo>
                          <a:pt x="0" y="0"/>
                        </a:moveTo>
                        <a:lnTo>
                          <a:pt x="2396053" y="0"/>
                        </a:lnTo>
                        <a:lnTo>
                          <a:pt x="2396053"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Investigate the hate element</a:t>
            </a:r>
          </a:p>
        </p:txBody>
      </p:sp>
      <p:sp>
        <p:nvSpPr>
          <p:cNvPr id="15" name="Freeform: Shape 14">
            <a:extLst>
              <a:ext uri="{FF2B5EF4-FFF2-40B4-BE49-F238E27FC236}">
                <a16:creationId xmlns:a16="http://schemas.microsoft.com/office/drawing/2014/main" id="{7EF3B8A0-EB7B-4276-A8E7-F5D7F5CB8F22}"/>
              </a:ext>
            </a:extLst>
          </p:cNvPr>
          <p:cNvSpPr/>
          <p:nvPr/>
        </p:nvSpPr>
        <p:spPr>
          <a:xfrm>
            <a:off x="1190918" y="2720341"/>
            <a:ext cx="2396053" cy="1437632"/>
          </a:xfrm>
          <a:custGeom>
            <a:avLst/>
            <a:gdLst>
              <a:gd name="connsiteX0" fmla="*/ 0 w 2396053"/>
              <a:gd name="connsiteY0" fmla="*/ 0 h 1437632"/>
              <a:gd name="connsiteX1" fmla="*/ 599013 w 2396053"/>
              <a:gd name="connsiteY1" fmla="*/ 0 h 1437632"/>
              <a:gd name="connsiteX2" fmla="*/ 1245948 w 2396053"/>
              <a:gd name="connsiteY2" fmla="*/ 0 h 1437632"/>
              <a:gd name="connsiteX3" fmla="*/ 1821000 w 2396053"/>
              <a:gd name="connsiteY3" fmla="*/ 0 h 1437632"/>
              <a:gd name="connsiteX4" fmla="*/ 2396053 w 2396053"/>
              <a:gd name="connsiteY4" fmla="*/ 0 h 1437632"/>
              <a:gd name="connsiteX5" fmla="*/ 2396053 w 2396053"/>
              <a:gd name="connsiteY5" fmla="*/ 464834 h 1437632"/>
              <a:gd name="connsiteX6" fmla="*/ 2396053 w 2396053"/>
              <a:gd name="connsiteY6" fmla="*/ 915292 h 1437632"/>
              <a:gd name="connsiteX7" fmla="*/ 2396053 w 2396053"/>
              <a:gd name="connsiteY7" fmla="*/ 1437632 h 1437632"/>
              <a:gd name="connsiteX8" fmla="*/ 1821000 w 2396053"/>
              <a:gd name="connsiteY8" fmla="*/ 1437632 h 1437632"/>
              <a:gd name="connsiteX9" fmla="*/ 1174066 w 2396053"/>
              <a:gd name="connsiteY9" fmla="*/ 1437632 h 1437632"/>
              <a:gd name="connsiteX10" fmla="*/ 551092 w 2396053"/>
              <a:gd name="connsiteY10" fmla="*/ 1437632 h 1437632"/>
              <a:gd name="connsiteX11" fmla="*/ 0 w 2396053"/>
              <a:gd name="connsiteY11" fmla="*/ 1437632 h 1437632"/>
              <a:gd name="connsiteX12" fmla="*/ 0 w 2396053"/>
              <a:gd name="connsiteY12" fmla="*/ 987174 h 1437632"/>
              <a:gd name="connsiteX13" fmla="*/ 0 w 2396053"/>
              <a:gd name="connsiteY13" fmla="*/ 536716 h 1437632"/>
              <a:gd name="connsiteX14" fmla="*/ 0 w 2396053"/>
              <a:gd name="connsiteY14"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96053" h="1437632" fill="none" extrusionOk="0">
                <a:moveTo>
                  <a:pt x="0" y="0"/>
                </a:moveTo>
                <a:cubicBezTo>
                  <a:pt x="246174" y="28590"/>
                  <a:pt x="364339" y="12678"/>
                  <a:pt x="599013" y="0"/>
                </a:cubicBezTo>
                <a:cubicBezTo>
                  <a:pt x="833687" y="-12678"/>
                  <a:pt x="1053950" y="-12607"/>
                  <a:pt x="1245948" y="0"/>
                </a:cubicBezTo>
                <a:cubicBezTo>
                  <a:pt x="1437946" y="12607"/>
                  <a:pt x="1638973" y="10977"/>
                  <a:pt x="1821000" y="0"/>
                </a:cubicBezTo>
                <a:cubicBezTo>
                  <a:pt x="2003027" y="-10977"/>
                  <a:pt x="2160948" y="26478"/>
                  <a:pt x="2396053" y="0"/>
                </a:cubicBezTo>
                <a:cubicBezTo>
                  <a:pt x="2415694" y="149341"/>
                  <a:pt x="2377571" y="283231"/>
                  <a:pt x="2396053" y="464834"/>
                </a:cubicBezTo>
                <a:cubicBezTo>
                  <a:pt x="2414535" y="646437"/>
                  <a:pt x="2385387" y="771931"/>
                  <a:pt x="2396053" y="915292"/>
                </a:cubicBezTo>
                <a:cubicBezTo>
                  <a:pt x="2406719" y="1058653"/>
                  <a:pt x="2370733" y="1240902"/>
                  <a:pt x="2396053" y="1437632"/>
                </a:cubicBezTo>
                <a:cubicBezTo>
                  <a:pt x="2216374" y="1435928"/>
                  <a:pt x="2061462" y="1454412"/>
                  <a:pt x="1821000" y="1437632"/>
                </a:cubicBezTo>
                <a:cubicBezTo>
                  <a:pt x="1580538" y="1420852"/>
                  <a:pt x="1434038" y="1433897"/>
                  <a:pt x="1174066" y="1437632"/>
                </a:cubicBezTo>
                <a:cubicBezTo>
                  <a:pt x="914094" y="1441367"/>
                  <a:pt x="715914" y="1445394"/>
                  <a:pt x="551092" y="1437632"/>
                </a:cubicBezTo>
                <a:cubicBezTo>
                  <a:pt x="386270" y="1429870"/>
                  <a:pt x="197903" y="1427133"/>
                  <a:pt x="0" y="1437632"/>
                </a:cubicBezTo>
                <a:cubicBezTo>
                  <a:pt x="12363" y="1342105"/>
                  <a:pt x="-22371" y="1212171"/>
                  <a:pt x="0" y="987174"/>
                </a:cubicBezTo>
                <a:cubicBezTo>
                  <a:pt x="22371" y="762177"/>
                  <a:pt x="9139" y="750805"/>
                  <a:pt x="0" y="536716"/>
                </a:cubicBezTo>
                <a:cubicBezTo>
                  <a:pt x="-9139" y="322627"/>
                  <a:pt x="16822" y="190737"/>
                  <a:pt x="0" y="0"/>
                </a:cubicBezTo>
                <a:close/>
              </a:path>
              <a:path w="2396053" h="1437632" stroke="0" extrusionOk="0">
                <a:moveTo>
                  <a:pt x="0" y="0"/>
                </a:moveTo>
                <a:cubicBezTo>
                  <a:pt x="317826" y="-12867"/>
                  <a:pt x="443007" y="-21713"/>
                  <a:pt x="646934" y="0"/>
                </a:cubicBezTo>
                <a:cubicBezTo>
                  <a:pt x="850861" y="21713"/>
                  <a:pt x="1102205" y="21113"/>
                  <a:pt x="1269908" y="0"/>
                </a:cubicBezTo>
                <a:cubicBezTo>
                  <a:pt x="1437611" y="-21113"/>
                  <a:pt x="1605627" y="-7823"/>
                  <a:pt x="1821000" y="0"/>
                </a:cubicBezTo>
                <a:cubicBezTo>
                  <a:pt x="2036373" y="7823"/>
                  <a:pt x="2132492" y="-10945"/>
                  <a:pt x="2396053" y="0"/>
                </a:cubicBezTo>
                <a:cubicBezTo>
                  <a:pt x="2412939" y="190555"/>
                  <a:pt x="2402566" y="236722"/>
                  <a:pt x="2396053" y="464834"/>
                </a:cubicBezTo>
                <a:cubicBezTo>
                  <a:pt x="2389540" y="692946"/>
                  <a:pt x="2405950" y="780920"/>
                  <a:pt x="2396053" y="944045"/>
                </a:cubicBezTo>
                <a:cubicBezTo>
                  <a:pt x="2386156" y="1107170"/>
                  <a:pt x="2391833" y="1282727"/>
                  <a:pt x="2396053" y="1437632"/>
                </a:cubicBezTo>
                <a:cubicBezTo>
                  <a:pt x="2273793" y="1443607"/>
                  <a:pt x="1997967" y="1446402"/>
                  <a:pt x="1797040" y="1437632"/>
                </a:cubicBezTo>
                <a:cubicBezTo>
                  <a:pt x="1596113" y="1428862"/>
                  <a:pt x="1381320" y="1446930"/>
                  <a:pt x="1269908" y="1437632"/>
                </a:cubicBezTo>
                <a:cubicBezTo>
                  <a:pt x="1158496" y="1428334"/>
                  <a:pt x="955061" y="1449900"/>
                  <a:pt x="718816" y="1437632"/>
                </a:cubicBezTo>
                <a:cubicBezTo>
                  <a:pt x="482571" y="1425364"/>
                  <a:pt x="196817" y="1415284"/>
                  <a:pt x="0" y="1437632"/>
                </a:cubicBezTo>
                <a:cubicBezTo>
                  <a:pt x="21362" y="1299307"/>
                  <a:pt x="-5639" y="1104788"/>
                  <a:pt x="0" y="929669"/>
                </a:cubicBezTo>
                <a:cubicBezTo>
                  <a:pt x="5639" y="754550"/>
                  <a:pt x="-14859" y="557319"/>
                  <a:pt x="0" y="421705"/>
                </a:cubicBezTo>
                <a:cubicBezTo>
                  <a:pt x="14859" y="286091"/>
                  <a:pt x="-17539" y="133746"/>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4106885038">
                  <a:custGeom>
                    <a:avLst/>
                    <a:gdLst>
                      <a:gd name="connsiteX0" fmla="*/ 0 w 2396053"/>
                      <a:gd name="connsiteY0" fmla="*/ 0 h 1437632"/>
                      <a:gd name="connsiteX1" fmla="*/ 2396053 w 2396053"/>
                      <a:gd name="connsiteY1" fmla="*/ 0 h 1437632"/>
                      <a:gd name="connsiteX2" fmla="*/ 2396053 w 2396053"/>
                      <a:gd name="connsiteY2" fmla="*/ 1437632 h 1437632"/>
                      <a:gd name="connsiteX3" fmla="*/ 0 w 2396053"/>
                      <a:gd name="connsiteY3" fmla="*/ 1437632 h 1437632"/>
                      <a:gd name="connsiteX4" fmla="*/ 0 w 2396053"/>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6053" h="1437632">
                        <a:moveTo>
                          <a:pt x="0" y="0"/>
                        </a:moveTo>
                        <a:lnTo>
                          <a:pt x="2396053" y="0"/>
                        </a:lnTo>
                        <a:lnTo>
                          <a:pt x="2396053"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a single point of contact</a:t>
            </a:r>
          </a:p>
        </p:txBody>
      </p:sp>
      <p:sp>
        <p:nvSpPr>
          <p:cNvPr id="16" name="Freeform: Shape 15">
            <a:extLst>
              <a:ext uri="{FF2B5EF4-FFF2-40B4-BE49-F238E27FC236}">
                <a16:creationId xmlns:a16="http://schemas.microsoft.com/office/drawing/2014/main" id="{BC4C56F8-CEC0-44E3-A157-1962D6A894DA}"/>
              </a:ext>
            </a:extLst>
          </p:cNvPr>
          <p:cNvSpPr/>
          <p:nvPr/>
        </p:nvSpPr>
        <p:spPr>
          <a:xfrm>
            <a:off x="3826577" y="2720341"/>
            <a:ext cx="2396053" cy="1437632"/>
          </a:xfrm>
          <a:custGeom>
            <a:avLst/>
            <a:gdLst>
              <a:gd name="connsiteX0" fmla="*/ 0 w 2396053"/>
              <a:gd name="connsiteY0" fmla="*/ 0 h 1437632"/>
              <a:gd name="connsiteX1" fmla="*/ 551092 w 2396053"/>
              <a:gd name="connsiteY1" fmla="*/ 0 h 1437632"/>
              <a:gd name="connsiteX2" fmla="*/ 1174066 w 2396053"/>
              <a:gd name="connsiteY2" fmla="*/ 0 h 1437632"/>
              <a:gd name="connsiteX3" fmla="*/ 1725158 w 2396053"/>
              <a:gd name="connsiteY3" fmla="*/ 0 h 1437632"/>
              <a:gd name="connsiteX4" fmla="*/ 2396053 w 2396053"/>
              <a:gd name="connsiteY4" fmla="*/ 0 h 1437632"/>
              <a:gd name="connsiteX5" fmla="*/ 2396053 w 2396053"/>
              <a:gd name="connsiteY5" fmla="*/ 450458 h 1437632"/>
              <a:gd name="connsiteX6" fmla="*/ 2396053 w 2396053"/>
              <a:gd name="connsiteY6" fmla="*/ 900916 h 1437632"/>
              <a:gd name="connsiteX7" fmla="*/ 2396053 w 2396053"/>
              <a:gd name="connsiteY7" fmla="*/ 1437632 h 1437632"/>
              <a:gd name="connsiteX8" fmla="*/ 1821000 w 2396053"/>
              <a:gd name="connsiteY8" fmla="*/ 1437632 h 1437632"/>
              <a:gd name="connsiteX9" fmla="*/ 1174066 w 2396053"/>
              <a:gd name="connsiteY9" fmla="*/ 1437632 h 1437632"/>
              <a:gd name="connsiteX10" fmla="*/ 527132 w 2396053"/>
              <a:gd name="connsiteY10" fmla="*/ 1437632 h 1437632"/>
              <a:gd name="connsiteX11" fmla="*/ 0 w 2396053"/>
              <a:gd name="connsiteY11" fmla="*/ 1437632 h 1437632"/>
              <a:gd name="connsiteX12" fmla="*/ 0 w 2396053"/>
              <a:gd name="connsiteY12" fmla="*/ 972798 h 1437632"/>
              <a:gd name="connsiteX13" fmla="*/ 0 w 2396053"/>
              <a:gd name="connsiteY13" fmla="*/ 507963 h 1437632"/>
              <a:gd name="connsiteX14" fmla="*/ 0 w 2396053"/>
              <a:gd name="connsiteY14"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96053" h="1437632" fill="none" extrusionOk="0">
                <a:moveTo>
                  <a:pt x="0" y="0"/>
                </a:moveTo>
                <a:cubicBezTo>
                  <a:pt x="154122" y="25945"/>
                  <a:pt x="411627" y="-13989"/>
                  <a:pt x="551092" y="0"/>
                </a:cubicBezTo>
                <a:cubicBezTo>
                  <a:pt x="690557" y="13989"/>
                  <a:pt x="957605" y="-7281"/>
                  <a:pt x="1174066" y="0"/>
                </a:cubicBezTo>
                <a:cubicBezTo>
                  <a:pt x="1390527" y="7281"/>
                  <a:pt x="1548304" y="-8503"/>
                  <a:pt x="1725158" y="0"/>
                </a:cubicBezTo>
                <a:cubicBezTo>
                  <a:pt x="1902012" y="8503"/>
                  <a:pt x="2194737" y="-21178"/>
                  <a:pt x="2396053" y="0"/>
                </a:cubicBezTo>
                <a:cubicBezTo>
                  <a:pt x="2399855" y="178313"/>
                  <a:pt x="2405969" y="316802"/>
                  <a:pt x="2396053" y="450458"/>
                </a:cubicBezTo>
                <a:cubicBezTo>
                  <a:pt x="2386137" y="584114"/>
                  <a:pt x="2411751" y="707428"/>
                  <a:pt x="2396053" y="900916"/>
                </a:cubicBezTo>
                <a:cubicBezTo>
                  <a:pt x="2380355" y="1094404"/>
                  <a:pt x="2415029" y="1193880"/>
                  <a:pt x="2396053" y="1437632"/>
                </a:cubicBezTo>
                <a:cubicBezTo>
                  <a:pt x="2261432" y="1461287"/>
                  <a:pt x="1943517" y="1463809"/>
                  <a:pt x="1821000" y="1437632"/>
                </a:cubicBezTo>
                <a:cubicBezTo>
                  <a:pt x="1698483" y="1411455"/>
                  <a:pt x="1479698" y="1454403"/>
                  <a:pt x="1174066" y="1437632"/>
                </a:cubicBezTo>
                <a:cubicBezTo>
                  <a:pt x="868434" y="1420861"/>
                  <a:pt x="656599" y="1422323"/>
                  <a:pt x="527132" y="1437632"/>
                </a:cubicBezTo>
                <a:cubicBezTo>
                  <a:pt x="397665" y="1452941"/>
                  <a:pt x="187099" y="1444188"/>
                  <a:pt x="0" y="1437632"/>
                </a:cubicBezTo>
                <a:cubicBezTo>
                  <a:pt x="20418" y="1237500"/>
                  <a:pt x="20326" y="1170648"/>
                  <a:pt x="0" y="972798"/>
                </a:cubicBezTo>
                <a:cubicBezTo>
                  <a:pt x="-20326" y="774948"/>
                  <a:pt x="4327" y="644033"/>
                  <a:pt x="0" y="507963"/>
                </a:cubicBezTo>
                <a:cubicBezTo>
                  <a:pt x="-4327" y="371893"/>
                  <a:pt x="-6646" y="143618"/>
                  <a:pt x="0" y="0"/>
                </a:cubicBezTo>
                <a:close/>
              </a:path>
              <a:path w="2396053" h="1437632" stroke="0" extrusionOk="0">
                <a:moveTo>
                  <a:pt x="0" y="0"/>
                </a:moveTo>
                <a:cubicBezTo>
                  <a:pt x="206777" y="-25258"/>
                  <a:pt x="463367" y="3061"/>
                  <a:pt x="599013" y="0"/>
                </a:cubicBezTo>
                <a:cubicBezTo>
                  <a:pt x="734659" y="-3061"/>
                  <a:pt x="990146" y="1420"/>
                  <a:pt x="1221987" y="0"/>
                </a:cubicBezTo>
                <a:cubicBezTo>
                  <a:pt x="1453828" y="-1420"/>
                  <a:pt x="1544150" y="25554"/>
                  <a:pt x="1749119" y="0"/>
                </a:cubicBezTo>
                <a:cubicBezTo>
                  <a:pt x="1954088" y="-25554"/>
                  <a:pt x="2260120" y="-23645"/>
                  <a:pt x="2396053" y="0"/>
                </a:cubicBezTo>
                <a:cubicBezTo>
                  <a:pt x="2383938" y="105220"/>
                  <a:pt x="2395078" y="321825"/>
                  <a:pt x="2396053" y="479211"/>
                </a:cubicBezTo>
                <a:cubicBezTo>
                  <a:pt x="2397028" y="636597"/>
                  <a:pt x="2406382" y="775677"/>
                  <a:pt x="2396053" y="929669"/>
                </a:cubicBezTo>
                <a:cubicBezTo>
                  <a:pt x="2385724" y="1083661"/>
                  <a:pt x="2420448" y="1324281"/>
                  <a:pt x="2396053" y="1437632"/>
                </a:cubicBezTo>
                <a:cubicBezTo>
                  <a:pt x="2104333" y="1435004"/>
                  <a:pt x="1883848" y="1468562"/>
                  <a:pt x="1749119" y="1437632"/>
                </a:cubicBezTo>
                <a:cubicBezTo>
                  <a:pt x="1614390" y="1406702"/>
                  <a:pt x="1404038" y="1421845"/>
                  <a:pt x="1150105" y="1437632"/>
                </a:cubicBezTo>
                <a:cubicBezTo>
                  <a:pt x="896172" y="1453419"/>
                  <a:pt x="715434" y="1458615"/>
                  <a:pt x="575053" y="1437632"/>
                </a:cubicBezTo>
                <a:cubicBezTo>
                  <a:pt x="434672" y="1416649"/>
                  <a:pt x="150583" y="1437249"/>
                  <a:pt x="0" y="1437632"/>
                </a:cubicBezTo>
                <a:cubicBezTo>
                  <a:pt x="-11310" y="1331382"/>
                  <a:pt x="4716" y="1185580"/>
                  <a:pt x="0" y="944045"/>
                </a:cubicBezTo>
                <a:cubicBezTo>
                  <a:pt x="-4716" y="702510"/>
                  <a:pt x="14791" y="565170"/>
                  <a:pt x="0" y="436082"/>
                </a:cubicBezTo>
                <a:cubicBezTo>
                  <a:pt x="-14791" y="306994"/>
                  <a:pt x="-2781" y="104162"/>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478523801">
                  <a:custGeom>
                    <a:avLst/>
                    <a:gdLst>
                      <a:gd name="connsiteX0" fmla="*/ 0 w 2396053"/>
                      <a:gd name="connsiteY0" fmla="*/ 0 h 1437632"/>
                      <a:gd name="connsiteX1" fmla="*/ 2396053 w 2396053"/>
                      <a:gd name="connsiteY1" fmla="*/ 0 h 1437632"/>
                      <a:gd name="connsiteX2" fmla="*/ 2396053 w 2396053"/>
                      <a:gd name="connsiteY2" fmla="*/ 1437632 h 1437632"/>
                      <a:gd name="connsiteX3" fmla="*/ 0 w 2396053"/>
                      <a:gd name="connsiteY3" fmla="*/ 1437632 h 1437632"/>
                      <a:gd name="connsiteX4" fmla="*/ 0 w 2396053"/>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6053" h="1437632">
                        <a:moveTo>
                          <a:pt x="0" y="0"/>
                        </a:moveTo>
                        <a:lnTo>
                          <a:pt x="2396053" y="0"/>
                        </a:lnTo>
                        <a:lnTo>
                          <a:pt x="2396053"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regular updates</a:t>
            </a:r>
          </a:p>
        </p:txBody>
      </p:sp>
      <p:sp>
        <p:nvSpPr>
          <p:cNvPr id="17" name="Freeform: Shape 16">
            <a:extLst>
              <a:ext uri="{FF2B5EF4-FFF2-40B4-BE49-F238E27FC236}">
                <a16:creationId xmlns:a16="http://schemas.microsoft.com/office/drawing/2014/main" id="{CAF9E8C2-9493-423F-9626-420FC9FF9F83}"/>
              </a:ext>
            </a:extLst>
          </p:cNvPr>
          <p:cNvSpPr/>
          <p:nvPr/>
        </p:nvSpPr>
        <p:spPr>
          <a:xfrm>
            <a:off x="6462236" y="2720341"/>
            <a:ext cx="2396053" cy="1437632"/>
          </a:xfrm>
          <a:custGeom>
            <a:avLst/>
            <a:gdLst>
              <a:gd name="connsiteX0" fmla="*/ 0 w 2396053"/>
              <a:gd name="connsiteY0" fmla="*/ 0 h 1437632"/>
              <a:gd name="connsiteX1" fmla="*/ 599013 w 2396053"/>
              <a:gd name="connsiteY1" fmla="*/ 0 h 1437632"/>
              <a:gd name="connsiteX2" fmla="*/ 1198027 w 2396053"/>
              <a:gd name="connsiteY2" fmla="*/ 0 h 1437632"/>
              <a:gd name="connsiteX3" fmla="*/ 1844961 w 2396053"/>
              <a:gd name="connsiteY3" fmla="*/ 0 h 1437632"/>
              <a:gd name="connsiteX4" fmla="*/ 2396053 w 2396053"/>
              <a:gd name="connsiteY4" fmla="*/ 0 h 1437632"/>
              <a:gd name="connsiteX5" fmla="*/ 2396053 w 2396053"/>
              <a:gd name="connsiteY5" fmla="*/ 436082 h 1437632"/>
              <a:gd name="connsiteX6" fmla="*/ 2396053 w 2396053"/>
              <a:gd name="connsiteY6" fmla="*/ 872163 h 1437632"/>
              <a:gd name="connsiteX7" fmla="*/ 2396053 w 2396053"/>
              <a:gd name="connsiteY7" fmla="*/ 1437632 h 1437632"/>
              <a:gd name="connsiteX8" fmla="*/ 1844961 w 2396053"/>
              <a:gd name="connsiteY8" fmla="*/ 1437632 h 1437632"/>
              <a:gd name="connsiteX9" fmla="*/ 1198027 w 2396053"/>
              <a:gd name="connsiteY9" fmla="*/ 1437632 h 1437632"/>
              <a:gd name="connsiteX10" fmla="*/ 599013 w 2396053"/>
              <a:gd name="connsiteY10" fmla="*/ 1437632 h 1437632"/>
              <a:gd name="connsiteX11" fmla="*/ 0 w 2396053"/>
              <a:gd name="connsiteY11" fmla="*/ 1437632 h 1437632"/>
              <a:gd name="connsiteX12" fmla="*/ 0 w 2396053"/>
              <a:gd name="connsiteY12" fmla="*/ 972798 h 1437632"/>
              <a:gd name="connsiteX13" fmla="*/ 0 w 2396053"/>
              <a:gd name="connsiteY13" fmla="*/ 464834 h 1437632"/>
              <a:gd name="connsiteX14" fmla="*/ 0 w 2396053"/>
              <a:gd name="connsiteY14"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96053" h="1437632" fill="none" extrusionOk="0">
                <a:moveTo>
                  <a:pt x="0" y="0"/>
                </a:moveTo>
                <a:cubicBezTo>
                  <a:pt x="242217" y="-7149"/>
                  <a:pt x="402931" y="10577"/>
                  <a:pt x="599013" y="0"/>
                </a:cubicBezTo>
                <a:cubicBezTo>
                  <a:pt x="795095" y="-10577"/>
                  <a:pt x="1046870" y="23061"/>
                  <a:pt x="1198027" y="0"/>
                </a:cubicBezTo>
                <a:cubicBezTo>
                  <a:pt x="1349184" y="-23061"/>
                  <a:pt x="1581951" y="4889"/>
                  <a:pt x="1844961" y="0"/>
                </a:cubicBezTo>
                <a:cubicBezTo>
                  <a:pt x="2107971" y="-4889"/>
                  <a:pt x="2208739" y="-522"/>
                  <a:pt x="2396053" y="0"/>
                </a:cubicBezTo>
                <a:cubicBezTo>
                  <a:pt x="2415402" y="103628"/>
                  <a:pt x="2400109" y="222522"/>
                  <a:pt x="2396053" y="436082"/>
                </a:cubicBezTo>
                <a:cubicBezTo>
                  <a:pt x="2391997" y="649642"/>
                  <a:pt x="2404182" y="731598"/>
                  <a:pt x="2396053" y="872163"/>
                </a:cubicBezTo>
                <a:cubicBezTo>
                  <a:pt x="2387924" y="1012728"/>
                  <a:pt x="2392404" y="1307794"/>
                  <a:pt x="2396053" y="1437632"/>
                </a:cubicBezTo>
                <a:cubicBezTo>
                  <a:pt x="2247649" y="1415832"/>
                  <a:pt x="2112259" y="1448232"/>
                  <a:pt x="1844961" y="1437632"/>
                </a:cubicBezTo>
                <a:cubicBezTo>
                  <a:pt x="1577663" y="1427032"/>
                  <a:pt x="1429310" y="1438448"/>
                  <a:pt x="1198027" y="1437632"/>
                </a:cubicBezTo>
                <a:cubicBezTo>
                  <a:pt x="966744" y="1436816"/>
                  <a:pt x="863709" y="1412537"/>
                  <a:pt x="599013" y="1437632"/>
                </a:cubicBezTo>
                <a:cubicBezTo>
                  <a:pt x="334317" y="1462727"/>
                  <a:pt x="285664" y="1450762"/>
                  <a:pt x="0" y="1437632"/>
                </a:cubicBezTo>
                <a:cubicBezTo>
                  <a:pt x="-965" y="1219697"/>
                  <a:pt x="5678" y="1197012"/>
                  <a:pt x="0" y="972798"/>
                </a:cubicBezTo>
                <a:cubicBezTo>
                  <a:pt x="-5678" y="748584"/>
                  <a:pt x="-20439" y="575544"/>
                  <a:pt x="0" y="464834"/>
                </a:cubicBezTo>
                <a:cubicBezTo>
                  <a:pt x="20439" y="354124"/>
                  <a:pt x="-14472" y="103073"/>
                  <a:pt x="0" y="0"/>
                </a:cubicBezTo>
                <a:close/>
              </a:path>
              <a:path w="2396053" h="1437632" stroke="0" extrusionOk="0">
                <a:moveTo>
                  <a:pt x="0" y="0"/>
                </a:moveTo>
                <a:cubicBezTo>
                  <a:pt x="215562" y="-18302"/>
                  <a:pt x="408221" y="436"/>
                  <a:pt x="575053" y="0"/>
                </a:cubicBezTo>
                <a:cubicBezTo>
                  <a:pt x="741885" y="-436"/>
                  <a:pt x="998106" y="19245"/>
                  <a:pt x="1198027" y="0"/>
                </a:cubicBezTo>
                <a:cubicBezTo>
                  <a:pt x="1397948" y="-19245"/>
                  <a:pt x="1668021" y="24739"/>
                  <a:pt x="1797040" y="0"/>
                </a:cubicBezTo>
                <a:cubicBezTo>
                  <a:pt x="1926059" y="-24739"/>
                  <a:pt x="2171995" y="-18409"/>
                  <a:pt x="2396053" y="0"/>
                </a:cubicBezTo>
                <a:cubicBezTo>
                  <a:pt x="2389546" y="213149"/>
                  <a:pt x="2374030" y="363577"/>
                  <a:pt x="2396053" y="464834"/>
                </a:cubicBezTo>
                <a:cubicBezTo>
                  <a:pt x="2418076" y="566091"/>
                  <a:pt x="2380830" y="786764"/>
                  <a:pt x="2396053" y="929669"/>
                </a:cubicBezTo>
                <a:cubicBezTo>
                  <a:pt x="2411276" y="1072574"/>
                  <a:pt x="2408097" y="1189580"/>
                  <a:pt x="2396053" y="1437632"/>
                </a:cubicBezTo>
                <a:cubicBezTo>
                  <a:pt x="2107850" y="1410776"/>
                  <a:pt x="2069571" y="1426537"/>
                  <a:pt x="1773079" y="1437632"/>
                </a:cubicBezTo>
                <a:cubicBezTo>
                  <a:pt x="1476587" y="1448727"/>
                  <a:pt x="1310577" y="1427932"/>
                  <a:pt x="1126145" y="1437632"/>
                </a:cubicBezTo>
                <a:cubicBezTo>
                  <a:pt x="941713" y="1447332"/>
                  <a:pt x="716223" y="1423920"/>
                  <a:pt x="551092" y="1437632"/>
                </a:cubicBezTo>
                <a:cubicBezTo>
                  <a:pt x="385961" y="1451344"/>
                  <a:pt x="181426" y="1449611"/>
                  <a:pt x="0" y="1437632"/>
                </a:cubicBezTo>
                <a:cubicBezTo>
                  <a:pt x="1713" y="1254790"/>
                  <a:pt x="-5977" y="1142927"/>
                  <a:pt x="0" y="929669"/>
                </a:cubicBezTo>
                <a:cubicBezTo>
                  <a:pt x="5977" y="716411"/>
                  <a:pt x="-12197" y="696397"/>
                  <a:pt x="0" y="493587"/>
                </a:cubicBezTo>
                <a:cubicBezTo>
                  <a:pt x="12197" y="290777"/>
                  <a:pt x="10307" y="218770"/>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698738774">
                  <a:custGeom>
                    <a:avLst/>
                    <a:gdLst>
                      <a:gd name="connsiteX0" fmla="*/ 0 w 2396053"/>
                      <a:gd name="connsiteY0" fmla="*/ 0 h 1437632"/>
                      <a:gd name="connsiteX1" fmla="*/ 2396053 w 2396053"/>
                      <a:gd name="connsiteY1" fmla="*/ 0 h 1437632"/>
                      <a:gd name="connsiteX2" fmla="*/ 2396053 w 2396053"/>
                      <a:gd name="connsiteY2" fmla="*/ 1437632 h 1437632"/>
                      <a:gd name="connsiteX3" fmla="*/ 0 w 2396053"/>
                      <a:gd name="connsiteY3" fmla="*/ 1437632 h 1437632"/>
                      <a:gd name="connsiteX4" fmla="*/ 0 w 2396053"/>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6053" h="1437632">
                        <a:moveTo>
                          <a:pt x="0" y="0"/>
                        </a:moveTo>
                        <a:lnTo>
                          <a:pt x="2396053" y="0"/>
                        </a:lnTo>
                        <a:lnTo>
                          <a:pt x="2396053"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Work with other agencies</a:t>
            </a:r>
          </a:p>
        </p:txBody>
      </p:sp>
      <p:sp>
        <p:nvSpPr>
          <p:cNvPr id="18" name="Freeform: Shape 17">
            <a:extLst>
              <a:ext uri="{FF2B5EF4-FFF2-40B4-BE49-F238E27FC236}">
                <a16:creationId xmlns:a16="http://schemas.microsoft.com/office/drawing/2014/main" id="{2275AB7B-5E0C-46E3-8F16-13FACCCC90A7}"/>
              </a:ext>
            </a:extLst>
          </p:cNvPr>
          <p:cNvSpPr/>
          <p:nvPr/>
        </p:nvSpPr>
        <p:spPr>
          <a:xfrm>
            <a:off x="9097895" y="2720341"/>
            <a:ext cx="2396053" cy="1437632"/>
          </a:xfrm>
          <a:custGeom>
            <a:avLst/>
            <a:gdLst>
              <a:gd name="connsiteX0" fmla="*/ 0 w 2396053"/>
              <a:gd name="connsiteY0" fmla="*/ 0 h 1437632"/>
              <a:gd name="connsiteX1" fmla="*/ 527132 w 2396053"/>
              <a:gd name="connsiteY1" fmla="*/ 0 h 1437632"/>
              <a:gd name="connsiteX2" fmla="*/ 1078224 w 2396053"/>
              <a:gd name="connsiteY2" fmla="*/ 0 h 1437632"/>
              <a:gd name="connsiteX3" fmla="*/ 1653277 w 2396053"/>
              <a:gd name="connsiteY3" fmla="*/ 0 h 1437632"/>
              <a:gd name="connsiteX4" fmla="*/ 2396053 w 2396053"/>
              <a:gd name="connsiteY4" fmla="*/ 0 h 1437632"/>
              <a:gd name="connsiteX5" fmla="*/ 2396053 w 2396053"/>
              <a:gd name="connsiteY5" fmla="*/ 464834 h 1437632"/>
              <a:gd name="connsiteX6" fmla="*/ 2396053 w 2396053"/>
              <a:gd name="connsiteY6" fmla="*/ 958421 h 1437632"/>
              <a:gd name="connsiteX7" fmla="*/ 2396053 w 2396053"/>
              <a:gd name="connsiteY7" fmla="*/ 1437632 h 1437632"/>
              <a:gd name="connsiteX8" fmla="*/ 1868921 w 2396053"/>
              <a:gd name="connsiteY8" fmla="*/ 1437632 h 1437632"/>
              <a:gd name="connsiteX9" fmla="*/ 1293869 w 2396053"/>
              <a:gd name="connsiteY9" fmla="*/ 1437632 h 1437632"/>
              <a:gd name="connsiteX10" fmla="*/ 718816 w 2396053"/>
              <a:gd name="connsiteY10" fmla="*/ 1437632 h 1437632"/>
              <a:gd name="connsiteX11" fmla="*/ 0 w 2396053"/>
              <a:gd name="connsiteY11" fmla="*/ 1437632 h 1437632"/>
              <a:gd name="connsiteX12" fmla="*/ 0 w 2396053"/>
              <a:gd name="connsiteY12" fmla="*/ 958421 h 1437632"/>
              <a:gd name="connsiteX13" fmla="*/ 0 w 2396053"/>
              <a:gd name="connsiteY13" fmla="*/ 522340 h 1437632"/>
              <a:gd name="connsiteX14" fmla="*/ 0 w 2396053"/>
              <a:gd name="connsiteY14"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96053" h="1437632" fill="none" extrusionOk="0">
                <a:moveTo>
                  <a:pt x="0" y="0"/>
                </a:moveTo>
                <a:cubicBezTo>
                  <a:pt x="240639" y="-8656"/>
                  <a:pt x="392493" y="2361"/>
                  <a:pt x="527132" y="0"/>
                </a:cubicBezTo>
                <a:cubicBezTo>
                  <a:pt x="661771" y="-2361"/>
                  <a:pt x="828783" y="15785"/>
                  <a:pt x="1078224" y="0"/>
                </a:cubicBezTo>
                <a:cubicBezTo>
                  <a:pt x="1327665" y="-15785"/>
                  <a:pt x="1505104" y="-17378"/>
                  <a:pt x="1653277" y="0"/>
                </a:cubicBezTo>
                <a:cubicBezTo>
                  <a:pt x="1801450" y="17378"/>
                  <a:pt x="2046157" y="-16288"/>
                  <a:pt x="2396053" y="0"/>
                </a:cubicBezTo>
                <a:cubicBezTo>
                  <a:pt x="2417338" y="119534"/>
                  <a:pt x="2373618" y="293170"/>
                  <a:pt x="2396053" y="464834"/>
                </a:cubicBezTo>
                <a:cubicBezTo>
                  <a:pt x="2418488" y="636498"/>
                  <a:pt x="2396655" y="836883"/>
                  <a:pt x="2396053" y="958421"/>
                </a:cubicBezTo>
                <a:cubicBezTo>
                  <a:pt x="2395451" y="1079959"/>
                  <a:pt x="2388634" y="1212050"/>
                  <a:pt x="2396053" y="1437632"/>
                </a:cubicBezTo>
                <a:cubicBezTo>
                  <a:pt x="2262330" y="1435856"/>
                  <a:pt x="2110520" y="1453731"/>
                  <a:pt x="1868921" y="1437632"/>
                </a:cubicBezTo>
                <a:cubicBezTo>
                  <a:pt x="1627322" y="1421533"/>
                  <a:pt x="1487502" y="1457968"/>
                  <a:pt x="1293869" y="1437632"/>
                </a:cubicBezTo>
                <a:cubicBezTo>
                  <a:pt x="1100236" y="1417296"/>
                  <a:pt x="888275" y="1411744"/>
                  <a:pt x="718816" y="1437632"/>
                </a:cubicBezTo>
                <a:cubicBezTo>
                  <a:pt x="549357" y="1463520"/>
                  <a:pt x="243374" y="1433474"/>
                  <a:pt x="0" y="1437632"/>
                </a:cubicBezTo>
                <a:cubicBezTo>
                  <a:pt x="10920" y="1314419"/>
                  <a:pt x="22062" y="1174613"/>
                  <a:pt x="0" y="958421"/>
                </a:cubicBezTo>
                <a:cubicBezTo>
                  <a:pt x="-22062" y="742229"/>
                  <a:pt x="13039" y="671133"/>
                  <a:pt x="0" y="522340"/>
                </a:cubicBezTo>
                <a:cubicBezTo>
                  <a:pt x="-13039" y="373547"/>
                  <a:pt x="8482" y="216492"/>
                  <a:pt x="0" y="0"/>
                </a:cubicBezTo>
                <a:close/>
              </a:path>
              <a:path w="2396053" h="1437632" stroke="0" extrusionOk="0">
                <a:moveTo>
                  <a:pt x="0" y="0"/>
                </a:moveTo>
                <a:cubicBezTo>
                  <a:pt x="173874" y="19302"/>
                  <a:pt x="316479" y="-9507"/>
                  <a:pt x="551092" y="0"/>
                </a:cubicBezTo>
                <a:cubicBezTo>
                  <a:pt x="785705" y="9507"/>
                  <a:pt x="1028770" y="-29106"/>
                  <a:pt x="1174066" y="0"/>
                </a:cubicBezTo>
                <a:cubicBezTo>
                  <a:pt x="1319362" y="29106"/>
                  <a:pt x="1492580" y="-19214"/>
                  <a:pt x="1725158" y="0"/>
                </a:cubicBezTo>
                <a:cubicBezTo>
                  <a:pt x="1957736" y="19214"/>
                  <a:pt x="2079251" y="-6443"/>
                  <a:pt x="2396053" y="0"/>
                </a:cubicBezTo>
                <a:cubicBezTo>
                  <a:pt x="2375275" y="132889"/>
                  <a:pt x="2375702" y="360879"/>
                  <a:pt x="2396053" y="464834"/>
                </a:cubicBezTo>
                <a:cubicBezTo>
                  <a:pt x="2416404" y="568789"/>
                  <a:pt x="2412231" y="808431"/>
                  <a:pt x="2396053" y="944045"/>
                </a:cubicBezTo>
                <a:cubicBezTo>
                  <a:pt x="2379875" y="1079659"/>
                  <a:pt x="2394362" y="1302335"/>
                  <a:pt x="2396053" y="1437632"/>
                </a:cubicBezTo>
                <a:cubicBezTo>
                  <a:pt x="2186933" y="1421209"/>
                  <a:pt x="1968056" y="1415487"/>
                  <a:pt x="1844961" y="1437632"/>
                </a:cubicBezTo>
                <a:cubicBezTo>
                  <a:pt x="1721866" y="1459777"/>
                  <a:pt x="1495974" y="1462934"/>
                  <a:pt x="1269908" y="1437632"/>
                </a:cubicBezTo>
                <a:cubicBezTo>
                  <a:pt x="1043842" y="1412330"/>
                  <a:pt x="951329" y="1453085"/>
                  <a:pt x="742776" y="1437632"/>
                </a:cubicBezTo>
                <a:cubicBezTo>
                  <a:pt x="534223" y="1422179"/>
                  <a:pt x="320539" y="1467780"/>
                  <a:pt x="0" y="1437632"/>
                </a:cubicBezTo>
                <a:cubicBezTo>
                  <a:pt x="2313" y="1284650"/>
                  <a:pt x="17364" y="1105708"/>
                  <a:pt x="0" y="958421"/>
                </a:cubicBezTo>
                <a:cubicBezTo>
                  <a:pt x="-17364" y="811134"/>
                  <a:pt x="-12784" y="723824"/>
                  <a:pt x="0" y="507963"/>
                </a:cubicBezTo>
                <a:cubicBezTo>
                  <a:pt x="12784" y="292102"/>
                  <a:pt x="-10670" y="122193"/>
                  <a:pt x="0" y="0"/>
                </a:cubicBezTo>
                <a:close/>
              </a:path>
            </a:pathLst>
          </a:custGeom>
          <a:solidFill>
            <a:schemeClr val="accent2">
              <a:lumMod val="40000"/>
              <a:lumOff val="60000"/>
            </a:schemeClr>
          </a:solidFill>
          <a:ln w="22225">
            <a:solidFill>
              <a:schemeClr val="accent2">
                <a:lumMod val="50000"/>
              </a:schemeClr>
            </a:solidFill>
            <a:extLst>
              <a:ext uri="{C807C97D-BFC1-408E-A445-0C87EB9F89A2}">
                <ask:lineSketchStyleProps xmlns:ask="http://schemas.microsoft.com/office/drawing/2018/sketchyshapes" sd="1684854023">
                  <a:custGeom>
                    <a:avLst/>
                    <a:gdLst>
                      <a:gd name="connsiteX0" fmla="*/ 0 w 2396053"/>
                      <a:gd name="connsiteY0" fmla="*/ 0 h 1437632"/>
                      <a:gd name="connsiteX1" fmla="*/ 2396053 w 2396053"/>
                      <a:gd name="connsiteY1" fmla="*/ 0 h 1437632"/>
                      <a:gd name="connsiteX2" fmla="*/ 2396053 w 2396053"/>
                      <a:gd name="connsiteY2" fmla="*/ 1437632 h 1437632"/>
                      <a:gd name="connsiteX3" fmla="*/ 0 w 2396053"/>
                      <a:gd name="connsiteY3" fmla="*/ 1437632 h 1437632"/>
                      <a:gd name="connsiteX4" fmla="*/ 0 w 2396053"/>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6053" h="1437632">
                        <a:moveTo>
                          <a:pt x="0" y="0"/>
                        </a:moveTo>
                        <a:lnTo>
                          <a:pt x="2396053" y="0"/>
                        </a:lnTo>
                        <a:lnTo>
                          <a:pt x="2396053"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Visit on a regular basis</a:t>
            </a:r>
          </a:p>
        </p:txBody>
      </p:sp>
      <p:sp>
        <p:nvSpPr>
          <p:cNvPr id="19" name="Freeform: Shape 18">
            <a:extLst>
              <a:ext uri="{FF2B5EF4-FFF2-40B4-BE49-F238E27FC236}">
                <a16:creationId xmlns:a16="http://schemas.microsoft.com/office/drawing/2014/main" id="{2CC27F9A-66A6-4E6E-80D5-FA61FE523B5D}"/>
              </a:ext>
            </a:extLst>
          </p:cNvPr>
          <p:cNvSpPr/>
          <p:nvPr/>
        </p:nvSpPr>
        <p:spPr>
          <a:xfrm>
            <a:off x="5144407" y="4307933"/>
            <a:ext cx="2396053" cy="1437632"/>
          </a:xfrm>
          <a:custGeom>
            <a:avLst/>
            <a:gdLst>
              <a:gd name="connsiteX0" fmla="*/ 0 w 2396053"/>
              <a:gd name="connsiteY0" fmla="*/ 0 h 1437632"/>
              <a:gd name="connsiteX1" fmla="*/ 527132 w 2396053"/>
              <a:gd name="connsiteY1" fmla="*/ 0 h 1437632"/>
              <a:gd name="connsiteX2" fmla="*/ 1126145 w 2396053"/>
              <a:gd name="connsiteY2" fmla="*/ 0 h 1437632"/>
              <a:gd name="connsiteX3" fmla="*/ 1773079 w 2396053"/>
              <a:gd name="connsiteY3" fmla="*/ 0 h 1437632"/>
              <a:gd name="connsiteX4" fmla="*/ 2396053 w 2396053"/>
              <a:gd name="connsiteY4" fmla="*/ 0 h 1437632"/>
              <a:gd name="connsiteX5" fmla="*/ 2396053 w 2396053"/>
              <a:gd name="connsiteY5" fmla="*/ 493587 h 1437632"/>
              <a:gd name="connsiteX6" fmla="*/ 2396053 w 2396053"/>
              <a:gd name="connsiteY6" fmla="*/ 958421 h 1437632"/>
              <a:gd name="connsiteX7" fmla="*/ 2396053 w 2396053"/>
              <a:gd name="connsiteY7" fmla="*/ 1437632 h 1437632"/>
              <a:gd name="connsiteX8" fmla="*/ 1821000 w 2396053"/>
              <a:gd name="connsiteY8" fmla="*/ 1437632 h 1437632"/>
              <a:gd name="connsiteX9" fmla="*/ 1174066 w 2396053"/>
              <a:gd name="connsiteY9" fmla="*/ 1437632 h 1437632"/>
              <a:gd name="connsiteX10" fmla="*/ 575053 w 2396053"/>
              <a:gd name="connsiteY10" fmla="*/ 1437632 h 1437632"/>
              <a:gd name="connsiteX11" fmla="*/ 0 w 2396053"/>
              <a:gd name="connsiteY11" fmla="*/ 1437632 h 1437632"/>
              <a:gd name="connsiteX12" fmla="*/ 0 w 2396053"/>
              <a:gd name="connsiteY12" fmla="*/ 958421 h 1437632"/>
              <a:gd name="connsiteX13" fmla="*/ 0 w 2396053"/>
              <a:gd name="connsiteY13" fmla="*/ 507963 h 1437632"/>
              <a:gd name="connsiteX14" fmla="*/ 0 w 2396053"/>
              <a:gd name="connsiteY14" fmla="*/ 0 h 1437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96053" h="1437632" fill="none" extrusionOk="0">
                <a:moveTo>
                  <a:pt x="0" y="0"/>
                </a:moveTo>
                <a:cubicBezTo>
                  <a:pt x="190856" y="20186"/>
                  <a:pt x="342581" y="15581"/>
                  <a:pt x="527132" y="0"/>
                </a:cubicBezTo>
                <a:cubicBezTo>
                  <a:pt x="711683" y="-15581"/>
                  <a:pt x="839184" y="-16337"/>
                  <a:pt x="1126145" y="0"/>
                </a:cubicBezTo>
                <a:cubicBezTo>
                  <a:pt x="1413106" y="16337"/>
                  <a:pt x="1540398" y="-14931"/>
                  <a:pt x="1773079" y="0"/>
                </a:cubicBezTo>
                <a:cubicBezTo>
                  <a:pt x="2005760" y="14931"/>
                  <a:pt x="2127674" y="-25363"/>
                  <a:pt x="2396053" y="0"/>
                </a:cubicBezTo>
                <a:cubicBezTo>
                  <a:pt x="2411455" y="201692"/>
                  <a:pt x="2410770" y="313169"/>
                  <a:pt x="2396053" y="493587"/>
                </a:cubicBezTo>
                <a:cubicBezTo>
                  <a:pt x="2381336" y="674005"/>
                  <a:pt x="2396188" y="739400"/>
                  <a:pt x="2396053" y="958421"/>
                </a:cubicBezTo>
                <a:cubicBezTo>
                  <a:pt x="2395918" y="1177442"/>
                  <a:pt x="2407825" y="1314534"/>
                  <a:pt x="2396053" y="1437632"/>
                </a:cubicBezTo>
                <a:cubicBezTo>
                  <a:pt x="2130852" y="1459074"/>
                  <a:pt x="2039770" y="1434781"/>
                  <a:pt x="1821000" y="1437632"/>
                </a:cubicBezTo>
                <a:cubicBezTo>
                  <a:pt x="1602230" y="1440483"/>
                  <a:pt x="1441911" y="1431002"/>
                  <a:pt x="1174066" y="1437632"/>
                </a:cubicBezTo>
                <a:cubicBezTo>
                  <a:pt x="906221" y="1444262"/>
                  <a:pt x="714177" y="1441995"/>
                  <a:pt x="575053" y="1437632"/>
                </a:cubicBezTo>
                <a:cubicBezTo>
                  <a:pt x="435929" y="1433269"/>
                  <a:pt x="134195" y="1428496"/>
                  <a:pt x="0" y="1437632"/>
                </a:cubicBezTo>
                <a:cubicBezTo>
                  <a:pt x="12465" y="1240117"/>
                  <a:pt x="1102" y="1183085"/>
                  <a:pt x="0" y="958421"/>
                </a:cubicBezTo>
                <a:cubicBezTo>
                  <a:pt x="-1102" y="733757"/>
                  <a:pt x="-1068" y="605261"/>
                  <a:pt x="0" y="507963"/>
                </a:cubicBezTo>
                <a:cubicBezTo>
                  <a:pt x="1068" y="410665"/>
                  <a:pt x="-13692" y="222183"/>
                  <a:pt x="0" y="0"/>
                </a:cubicBezTo>
                <a:close/>
              </a:path>
              <a:path w="2396053" h="1437632" stroke="0" extrusionOk="0">
                <a:moveTo>
                  <a:pt x="0" y="0"/>
                </a:moveTo>
                <a:cubicBezTo>
                  <a:pt x="251464" y="11482"/>
                  <a:pt x="369774" y="-31009"/>
                  <a:pt x="646934" y="0"/>
                </a:cubicBezTo>
                <a:cubicBezTo>
                  <a:pt x="924094" y="31009"/>
                  <a:pt x="1075293" y="23897"/>
                  <a:pt x="1245948" y="0"/>
                </a:cubicBezTo>
                <a:cubicBezTo>
                  <a:pt x="1416603" y="-23897"/>
                  <a:pt x="1539258" y="13490"/>
                  <a:pt x="1821000" y="0"/>
                </a:cubicBezTo>
                <a:cubicBezTo>
                  <a:pt x="2102742" y="-13490"/>
                  <a:pt x="2279087" y="13188"/>
                  <a:pt x="2396053" y="0"/>
                </a:cubicBezTo>
                <a:cubicBezTo>
                  <a:pt x="2394987" y="218109"/>
                  <a:pt x="2383256" y="350198"/>
                  <a:pt x="2396053" y="464834"/>
                </a:cubicBezTo>
                <a:cubicBezTo>
                  <a:pt x="2408850" y="579470"/>
                  <a:pt x="2378695" y="709572"/>
                  <a:pt x="2396053" y="929669"/>
                </a:cubicBezTo>
                <a:cubicBezTo>
                  <a:pt x="2413411" y="1149766"/>
                  <a:pt x="2376122" y="1309512"/>
                  <a:pt x="2396053" y="1437632"/>
                </a:cubicBezTo>
                <a:cubicBezTo>
                  <a:pt x="2165710" y="1425618"/>
                  <a:pt x="1942374" y="1441491"/>
                  <a:pt x="1821000" y="1437632"/>
                </a:cubicBezTo>
                <a:cubicBezTo>
                  <a:pt x="1699626" y="1433773"/>
                  <a:pt x="1490696" y="1453154"/>
                  <a:pt x="1174066" y="1437632"/>
                </a:cubicBezTo>
                <a:cubicBezTo>
                  <a:pt x="857436" y="1422110"/>
                  <a:pt x="797412" y="1442451"/>
                  <a:pt x="646934" y="1437632"/>
                </a:cubicBezTo>
                <a:cubicBezTo>
                  <a:pt x="496456" y="1432813"/>
                  <a:pt x="309999" y="1455936"/>
                  <a:pt x="0" y="1437632"/>
                </a:cubicBezTo>
                <a:cubicBezTo>
                  <a:pt x="-5978" y="1286891"/>
                  <a:pt x="-4700" y="1090679"/>
                  <a:pt x="0" y="987174"/>
                </a:cubicBezTo>
                <a:cubicBezTo>
                  <a:pt x="4700" y="883669"/>
                  <a:pt x="7203" y="727060"/>
                  <a:pt x="0" y="551092"/>
                </a:cubicBezTo>
                <a:cubicBezTo>
                  <a:pt x="-7203" y="375124"/>
                  <a:pt x="27190" y="260665"/>
                  <a:pt x="0" y="0"/>
                </a:cubicBezTo>
                <a:close/>
              </a:path>
            </a:pathLst>
          </a:custGeom>
          <a:solidFill>
            <a:schemeClr val="accent2">
              <a:lumMod val="60000"/>
              <a:lumOff val="40000"/>
            </a:schemeClr>
          </a:solidFill>
          <a:ln w="22225">
            <a:solidFill>
              <a:schemeClr val="accent2">
                <a:lumMod val="50000"/>
              </a:schemeClr>
            </a:solidFill>
            <a:extLst>
              <a:ext uri="{C807C97D-BFC1-408E-A445-0C87EB9F89A2}">
                <ask:lineSketchStyleProps xmlns:ask="http://schemas.microsoft.com/office/drawing/2018/sketchyshapes" sd="327029596">
                  <a:custGeom>
                    <a:avLst/>
                    <a:gdLst>
                      <a:gd name="connsiteX0" fmla="*/ 0 w 2396053"/>
                      <a:gd name="connsiteY0" fmla="*/ 0 h 1437632"/>
                      <a:gd name="connsiteX1" fmla="*/ 2396053 w 2396053"/>
                      <a:gd name="connsiteY1" fmla="*/ 0 h 1437632"/>
                      <a:gd name="connsiteX2" fmla="*/ 2396053 w 2396053"/>
                      <a:gd name="connsiteY2" fmla="*/ 1437632 h 1437632"/>
                      <a:gd name="connsiteX3" fmla="*/ 0 w 2396053"/>
                      <a:gd name="connsiteY3" fmla="*/ 1437632 h 1437632"/>
                      <a:gd name="connsiteX4" fmla="*/ 0 w 2396053"/>
                      <a:gd name="connsiteY4" fmla="*/ 0 h 14376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6053" h="1437632">
                        <a:moveTo>
                          <a:pt x="0" y="0"/>
                        </a:moveTo>
                        <a:lnTo>
                          <a:pt x="2396053" y="0"/>
                        </a:lnTo>
                        <a:lnTo>
                          <a:pt x="2396053" y="1437632"/>
                        </a:lnTo>
                        <a:lnTo>
                          <a:pt x="0" y="1437632"/>
                        </a:lnTo>
                        <a:lnTo>
                          <a:pt x="0" y="0"/>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Support the collection of best evidence</a:t>
            </a:r>
          </a:p>
        </p:txBody>
      </p:sp>
      <p:grpSp>
        <p:nvGrpSpPr>
          <p:cNvPr id="2" name="Group 1">
            <a:extLst>
              <a:ext uri="{FF2B5EF4-FFF2-40B4-BE49-F238E27FC236}">
                <a16:creationId xmlns:a16="http://schemas.microsoft.com/office/drawing/2014/main" id="{098B1A99-9628-F38B-AADB-D01FEF0B9946}"/>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8CA408B2-F42E-1DDF-C888-A1C26BEA953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7F7BE4AD-2469-6236-D3EF-CAA852439346}"/>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8F322629-8D1D-6EF6-E42B-F73545E21C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88FE3C15-800C-DB66-E12F-4CAA292F9F6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66EFF8A6-36E5-A349-8A2F-B40DF6E955E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1E8626AA-11A3-A621-CCDF-5A1204954ED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0172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7" grpId="0" animBg="1"/>
      <p:bldP spid="18" grpId="0" animBg="1"/>
      <p:bldP spid="1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5F3F64E-CF70-4E1E-B305-D155940FBA40}"/>
              </a:ext>
            </a:extLst>
          </p:cNvPr>
          <p:cNvSpPr txBox="1"/>
          <p:nvPr/>
        </p:nvSpPr>
        <p:spPr>
          <a:xfrm>
            <a:off x="3629700" y="372309"/>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Support &amp; Reporting</a:t>
            </a:r>
          </a:p>
        </p:txBody>
      </p:sp>
      <p:pic>
        <p:nvPicPr>
          <p:cNvPr id="12" name="Picture 11">
            <a:extLst>
              <a:ext uri="{FF2B5EF4-FFF2-40B4-BE49-F238E27FC236}">
                <a16:creationId xmlns:a16="http://schemas.microsoft.com/office/drawing/2014/main" id="{6B5DC2C3-67FF-4DDB-8A90-74DCF15D08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9343" y="1463227"/>
            <a:ext cx="2976584" cy="1681770"/>
          </a:xfrm>
          <a:prstGeom prst="rect">
            <a:avLst/>
          </a:prstGeom>
        </p:spPr>
      </p:pic>
      <p:pic>
        <p:nvPicPr>
          <p:cNvPr id="16" name="Picture 15" descr="Logo&#10;&#10;Description automatically generated">
            <a:extLst>
              <a:ext uri="{FF2B5EF4-FFF2-40B4-BE49-F238E27FC236}">
                <a16:creationId xmlns:a16="http://schemas.microsoft.com/office/drawing/2014/main" id="{16517689-BA94-4EF4-9EEA-E659501474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1531" y="3306761"/>
            <a:ext cx="2602963" cy="2534011"/>
          </a:xfrm>
          <a:prstGeom prst="rect">
            <a:avLst/>
          </a:prstGeom>
        </p:spPr>
      </p:pic>
      <p:pic>
        <p:nvPicPr>
          <p:cNvPr id="20" name="Picture 19" descr="A picture containing diagram&#10;&#10;Description automatically generated">
            <a:extLst>
              <a:ext uri="{FF2B5EF4-FFF2-40B4-BE49-F238E27FC236}">
                <a16:creationId xmlns:a16="http://schemas.microsoft.com/office/drawing/2014/main" id="{E3F07F8C-BBDB-4ACC-89EE-ABEE69D1E1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43937" y="1174257"/>
            <a:ext cx="2704126" cy="2704126"/>
          </a:xfrm>
          <a:prstGeom prst="rect">
            <a:avLst/>
          </a:prstGeom>
        </p:spPr>
      </p:pic>
      <p:pic>
        <p:nvPicPr>
          <p:cNvPr id="22" name="Picture 21" descr="Logo, company name&#10;&#10;Description automatically generated">
            <a:extLst>
              <a:ext uri="{FF2B5EF4-FFF2-40B4-BE49-F238E27FC236}">
                <a16:creationId xmlns:a16="http://schemas.microsoft.com/office/drawing/2014/main" id="{55FDEFA5-0FAE-438C-A97E-07DC2CD2CB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29871" y="1598771"/>
            <a:ext cx="3555604" cy="1855097"/>
          </a:xfrm>
          <a:prstGeom prst="rect">
            <a:avLst/>
          </a:prstGeom>
        </p:spPr>
      </p:pic>
      <p:pic>
        <p:nvPicPr>
          <p:cNvPr id="24" name="Picture 23">
            <a:extLst>
              <a:ext uri="{FF2B5EF4-FFF2-40B4-BE49-F238E27FC236}">
                <a16:creationId xmlns:a16="http://schemas.microsoft.com/office/drawing/2014/main" id="{67A8408F-D99B-48C7-8A35-7DFA3F775753}"/>
              </a:ext>
            </a:extLst>
          </p:cNvPr>
          <p:cNvPicPr>
            <a:picLocks noChangeAspect="1"/>
          </p:cNvPicPr>
          <p:nvPr/>
        </p:nvPicPr>
        <p:blipFill rotWithShape="1">
          <a:blip r:embed="rId7">
            <a:extLst>
              <a:ext uri="{28A0092B-C50C-407E-A947-70E740481C1C}">
                <a14:useLocalDpi xmlns:a14="http://schemas.microsoft.com/office/drawing/2010/main" val="0"/>
              </a:ext>
            </a:extLst>
          </a:blip>
          <a:srcRect r="88025"/>
          <a:stretch/>
        </p:blipFill>
        <p:spPr>
          <a:xfrm>
            <a:off x="8689364" y="3823324"/>
            <a:ext cx="2036618" cy="1910909"/>
          </a:xfrm>
          <a:prstGeom prst="rect">
            <a:avLst/>
          </a:prstGeom>
        </p:spPr>
      </p:pic>
      <p:pic>
        <p:nvPicPr>
          <p:cNvPr id="1026" name="Picture 12" descr="Logo, icon&#10;&#10;Description automatically generated">
            <a:extLst>
              <a:ext uri="{FF2B5EF4-FFF2-40B4-BE49-F238E27FC236}">
                <a16:creationId xmlns:a16="http://schemas.microsoft.com/office/drawing/2014/main" id="{0687FBEC-5254-4612-B518-94C59DCDC5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50552" y="4033999"/>
            <a:ext cx="2271226" cy="166909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descr="Icon&#10;&#10;Description automatically generated">
            <a:hlinkClick r:id="rId9"/>
            <a:extLst>
              <a:ext uri="{FF2B5EF4-FFF2-40B4-BE49-F238E27FC236}">
                <a16:creationId xmlns:a16="http://schemas.microsoft.com/office/drawing/2014/main" id="{37E6C616-C2E4-476A-A60F-888D3851072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1009167" y="109818"/>
            <a:ext cx="991180" cy="698520"/>
          </a:xfrm>
          <a:prstGeom prst="rect">
            <a:avLst/>
          </a:prstGeom>
        </p:spPr>
      </p:pic>
      <p:grpSp>
        <p:nvGrpSpPr>
          <p:cNvPr id="2" name="Group 1">
            <a:extLst>
              <a:ext uri="{FF2B5EF4-FFF2-40B4-BE49-F238E27FC236}">
                <a16:creationId xmlns:a16="http://schemas.microsoft.com/office/drawing/2014/main" id="{5E785535-4A41-52C0-20F7-845F1E0C30BB}"/>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5CE6B3EA-BFFD-A0B2-4613-0D74715D242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901A14C4-B7D0-A4C5-F324-5CFF8C9D6FFF}"/>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CAA620DE-6ABC-BCA3-515E-1A7EDBC50B0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3FDAD6BE-74DA-8911-FF77-4AAF840074B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8B672638-F9C2-A5A1-7082-86F367982484}"/>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63BAE7F3-279A-4020-1EBF-805135AA6C4B}"/>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88794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5F3F64E-CF70-4E1E-B305-D155940FBA40}"/>
              </a:ext>
            </a:extLst>
          </p:cNvPr>
          <p:cNvSpPr txBox="1"/>
          <p:nvPr/>
        </p:nvSpPr>
        <p:spPr>
          <a:xfrm>
            <a:off x="3629700" y="372309"/>
            <a:ext cx="54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Love Has No Labels</a:t>
            </a:r>
          </a:p>
        </p:txBody>
      </p:sp>
      <p:pic>
        <p:nvPicPr>
          <p:cNvPr id="2" name="Online Media 1" title="Love Has No Labels | Diversity &amp; Inclusion | Ad Council">
            <a:hlinkClick r:id="" action="ppaction://media"/>
            <a:extLst>
              <a:ext uri="{FF2B5EF4-FFF2-40B4-BE49-F238E27FC236}">
                <a16:creationId xmlns:a16="http://schemas.microsoft.com/office/drawing/2014/main" id="{37098A7D-3B89-4D93-A635-DF37A27D64D8}"/>
              </a:ext>
            </a:extLst>
          </p:cNvPr>
          <p:cNvPicPr>
            <a:picLocks noRot="1" noChangeAspect="1"/>
          </p:cNvPicPr>
          <p:nvPr>
            <a:videoFile r:link="rId1"/>
          </p:nvPr>
        </p:nvPicPr>
        <p:blipFill>
          <a:blip r:embed="rId4"/>
          <a:stretch>
            <a:fillRect/>
          </a:stretch>
        </p:blipFill>
        <p:spPr>
          <a:xfrm>
            <a:off x="2388593" y="1293326"/>
            <a:ext cx="7734300" cy="4369880"/>
          </a:xfrm>
          <a:prstGeom prst="rect">
            <a:avLst/>
          </a:prstGeom>
        </p:spPr>
      </p:pic>
      <p:grpSp>
        <p:nvGrpSpPr>
          <p:cNvPr id="3" name="Group 2">
            <a:extLst>
              <a:ext uri="{FF2B5EF4-FFF2-40B4-BE49-F238E27FC236}">
                <a16:creationId xmlns:a16="http://schemas.microsoft.com/office/drawing/2014/main" id="{72B6273F-4962-C626-90D7-A4B85A2ECFB9}"/>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5C90514C-B03F-DAE7-A257-49C871ED13C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29E7B380-81B9-6B2D-A37F-2332C9A88768}"/>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14F082FB-CB70-1628-26D4-B97261EC6B6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77CD20CC-F525-7912-B53E-C71D80E7A97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BEDB7A40-264E-758E-AE88-D22134C90C7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1389CD8A-03FA-06FC-D578-DAC9F52BB78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5679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86149" y="1064514"/>
            <a:ext cx="5582445" cy="4071695"/>
          </a:xfrm>
          <a:prstGeom prst="rect">
            <a:avLst/>
          </a:prstGeom>
        </p:spPr>
      </p:pic>
      <p:grpSp>
        <p:nvGrpSpPr>
          <p:cNvPr id="4" name="Group 3">
            <a:extLst>
              <a:ext uri="{FF2B5EF4-FFF2-40B4-BE49-F238E27FC236}">
                <a16:creationId xmlns:a16="http://schemas.microsoft.com/office/drawing/2014/main" id="{B35008B3-5211-474B-94FE-DB5B8C70C7BD}"/>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ED0C38CB-59BA-4CC6-B96B-D756FA51A6B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47A8634-CA1D-4883-AE58-B6ADEDE58F6E}"/>
                </a:ext>
              </a:extLst>
            </p:cNvPr>
            <p:cNvSpPr/>
            <p:nvPr/>
          </p:nvSpPr>
          <p:spPr>
            <a:xfrm>
              <a:off x="298352" y="6103006"/>
              <a:ext cx="1841534"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433A7B62-6F81-4177-9B5A-2E23CB1213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3CBB872-63CA-495D-919E-E712ABF9FA9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9971C2F0-618E-4437-95B8-E5E1C88737E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1B8A30BB-C7AA-4F7E-B189-EF89FA94276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6164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4129</TotalTime>
  <Words>16042</Words>
  <Application>Microsoft Office PowerPoint</Application>
  <PresentationFormat>Widescreen</PresentationFormat>
  <Paragraphs>728</Paragraphs>
  <Slides>50</Slides>
  <Notes>50</Notes>
  <HiddenSlides>0</HiddenSlides>
  <MMClips>1</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50</vt:i4>
      </vt:variant>
    </vt:vector>
  </HeadingPairs>
  <TitlesOfParts>
    <vt:vector size="63" baseType="lpstr">
      <vt:lpstr>Arial</vt:lpstr>
      <vt:lpstr>Arial Nova</vt:lpstr>
      <vt:lpstr>Arial Nova Cond</vt:lpstr>
      <vt:lpstr>Bradley Hand ITC</vt:lpstr>
      <vt:lpstr>Calibri</vt:lpstr>
      <vt:lpstr>Calibri Light</vt:lpstr>
      <vt:lpstr>Microsoft Sans Serif</vt:lpstr>
      <vt:lpstr>Tahoma</vt:lpstr>
      <vt:lpstr>Wingdings</vt:lpstr>
      <vt:lpstr>1_Office Theme</vt:lpstr>
      <vt:lpstr>Office Theme</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Transgender Umbrella</vt:lpstr>
      <vt:lpstr>The Genderbread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Hate Crime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Ultimate Risk</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Flather,Benjamin swp6264</cp:lastModifiedBy>
  <cp:revision>256</cp:revision>
  <cp:lastPrinted>2023-05-11T12:14:37Z</cp:lastPrinted>
  <dcterms:created xsi:type="dcterms:W3CDTF">2018-10-01T11:40:29Z</dcterms:created>
  <dcterms:modified xsi:type="dcterms:W3CDTF">2023-05-24T06:37:43Z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348416ec-f2b0-457c-92de-ebe0f19f06c8</vt:lpwstr>
  </property>
  <property fmtid="{D5CDD505-2E9C-101B-9397-08002B2CF9AE}" pid="6" name="MSIP_Label_66cf8fe5-b7b7-4df7-b38d-1c61ac2f6639_Enabled">
    <vt:lpwstr>true</vt:lpwstr>
  </property>
  <property fmtid="{D5CDD505-2E9C-101B-9397-08002B2CF9AE}" pid="7" name="MSIP_Label_66cf8fe5-b7b7-4df7-b38d-1c61ac2f6639_SetDate">
    <vt:lpwstr>2022-01-18T07:18:16Z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a045f4dd-38d7-4d75-9175-20b6926da44b</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