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FF32D35-31FD-4472-AA38-F7FFA4BE46BC}"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3951725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FF32D35-31FD-4472-AA38-F7FFA4BE46BC}"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3794505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F32D35-31FD-4472-AA38-F7FFA4BE46BC}"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1598210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FF32D35-31FD-4472-AA38-F7FFA4BE46BC}"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4183965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FF32D35-31FD-4472-AA38-F7FFA4BE46BC}"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2419125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FF32D35-31FD-4472-AA38-F7FFA4BE46BC}"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556398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F32D35-31FD-4472-AA38-F7FFA4BE46BC}"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716950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F32D35-31FD-4472-AA38-F7FFA4BE46BC}"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2938077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F32D35-31FD-4472-AA38-F7FFA4BE46BC}"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1723725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FF32D35-31FD-4472-AA38-F7FFA4BE46BC}"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2639709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FF32D35-31FD-4472-AA38-F7FFA4BE46BC}"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50FF64-4918-4A04-BFAF-078478590D8E}" type="slidenum">
              <a:rPr lang="en-GB" smtClean="0"/>
              <a:t>‹#›</a:t>
            </a:fld>
            <a:endParaRPr lang="en-GB"/>
          </a:p>
        </p:txBody>
      </p:sp>
    </p:spTree>
    <p:extLst>
      <p:ext uri="{BB962C8B-B14F-4D97-AF65-F5344CB8AC3E}">
        <p14:creationId xmlns:p14="http://schemas.microsoft.com/office/powerpoint/2010/main" val="3891253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F32D35-31FD-4472-AA38-F7FFA4BE46BC}" type="datetimeFigureOut">
              <a:rPr lang="en-GB" smtClean="0"/>
              <a:t>15/11/2018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0FF64-4918-4A04-BFAF-078478590D8E}" type="slidenum">
              <a:rPr lang="en-GB" smtClean="0"/>
              <a:t>‹#›</a:t>
            </a:fld>
            <a:endParaRPr lang="en-GB"/>
          </a:p>
        </p:txBody>
      </p:sp>
    </p:spTree>
    <p:extLst>
      <p:ext uri="{BB962C8B-B14F-4D97-AF65-F5344CB8AC3E}">
        <p14:creationId xmlns:p14="http://schemas.microsoft.com/office/powerpoint/2010/main" val="943469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a:t>
            </a:r>
            <a:r>
              <a:rPr lang="en-GB" smtClean="0"/>
              <a:t>Therapeutic Alliance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301231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That that therapy is purposeful – ‘goal’ directed</a:t>
            </a:r>
          </a:p>
          <a:p>
            <a:r>
              <a:rPr lang="en-GB" dirty="0" smtClean="0"/>
              <a:t>This requires collaboration</a:t>
            </a:r>
          </a:p>
          <a:p>
            <a:r>
              <a:rPr lang="en-GB" dirty="0" smtClean="0"/>
              <a:t>Anchored in tasks and supported by an appropriate bond</a:t>
            </a:r>
            <a:endParaRPr lang="en-GB" dirty="0"/>
          </a:p>
        </p:txBody>
      </p:sp>
    </p:spTree>
    <p:extLst>
      <p:ext uri="{BB962C8B-B14F-4D97-AF65-F5344CB8AC3E}">
        <p14:creationId xmlns:p14="http://schemas.microsoft.com/office/powerpoint/2010/main" val="1006269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features</a:t>
            </a:r>
            <a:endParaRPr lang="en-GB" dirty="0"/>
          </a:p>
        </p:txBody>
      </p:sp>
      <p:sp>
        <p:nvSpPr>
          <p:cNvPr id="3" name="Content Placeholder 2"/>
          <p:cNvSpPr>
            <a:spLocks noGrp="1"/>
          </p:cNvSpPr>
          <p:nvPr>
            <p:ph idx="1"/>
          </p:nvPr>
        </p:nvSpPr>
        <p:spPr/>
        <p:txBody>
          <a:bodyPr/>
          <a:lstStyle/>
          <a:p>
            <a:r>
              <a:rPr lang="en-GB" dirty="0" smtClean="0"/>
              <a:t>Good alliance:</a:t>
            </a:r>
          </a:p>
          <a:p>
            <a:r>
              <a:rPr lang="en-GB" dirty="0" smtClean="0"/>
              <a:t>Therapist bring expectations, based on ‘treatment’ method.</a:t>
            </a:r>
          </a:p>
          <a:p>
            <a:r>
              <a:rPr lang="en-GB" dirty="0" smtClean="0"/>
              <a:t>Clients have own goals and expectations.</a:t>
            </a:r>
          </a:p>
          <a:p>
            <a:r>
              <a:rPr lang="en-GB" dirty="0" smtClean="0"/>
              <a:t>Differences are continuously negotiated</a:t>
            </a:r>
          </a:p>
          <a:p>
            <a:r>
              <a:rPr lang="en-GB" dirty="0" smtClean="0"/>
              <a:t>Purposeful and collaborative</a:t>
            </a:r>
          </a:p>
          <a:p>
            <a:endParaRPr lang="en-GB" dirty="0"/>
          </a:p>
          <a:p>
            <a:r>
              <a:rPr lang="en-GB" dirty="0" smtClean="0"/>
              <a:t>Alliance can be frames as a way of evaluating the working relationship</a:t>
            </a:r>
            <a:endParaRPr lang="en-GB" dirty="0"/>
          </a:p>
        </p:txBody>
      </p:sp>
    </p:spTree>
    <p:extLst>
      <p:ext uri="{BB962C8B-B14F-4D97-AF65-F5344CB8AC3E}">
        <p14:creationId xmlns:p14="http://schemas.microsoft.com/office/powerpoint/2010/main" val="941596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Is the alliance part of the therapeutic relationship?</a:t>
            </a:r>
          </a:p>
          <a:p>
            <a:endParaRPr lang="en-GB" dirty="0"/>
          </a:p>
          <a:p>
            <a:r>
              <a:rPr lang="en-GB" dirty="0" smtClean="0"/>
              <a:t>How is the alliance related to technique?</a:t>
            </a:r>
          </a:p>
          <a:p>
            <a:endParaRPr lang="en-GB" dirty="0"/>
          </a:p>
          <a:p>
            <a:r>
              <a:rPr lang="en-GB" dirty="0" smtClean="0"/>
              <a:t>Is it useful to think in terms of an alliance?</a:t>
            </a:r>
            <a:endParaRPr lang="en-GB" dirty="0"/>
          </a:p>
        </p:txBody>
      </p:sp>
    </p:spTree>
    <p:extLst>
      <p:ext uri="{BB962C8B-B14F-4D97-AF65-F5344CB8AC3E}">
        <p14:creationId xmlns:p14="http://schemas.microsoft.com/office/powerpoint/2010/main" val="146826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Freud – strains and ruptures – 1937</a:t>
            </a:r>
          </a:p>
          <a:p>
            <a:r>
              <a:rPr lang="en-GB" dirty="0" smtClean="0"/>
              <a:t>Freud struggled to keep his patients in treatment.</a:t>
            </a:r>
          </a:p>
          <a:p>
            <a:r>
              <a:rPr lang="en-GB" dirty="0" smtClean="0"/>
              <a:t>Freud began to talk about his patients as partners in the work of treatment – but that participation was susceptible to interferences which led to breaches in the working relationship.</a:t>
            </a:r>
          </a:p>
          <a:p>
            <a:r>
              <a:rPr lang="en-GB" dirty="0" smtClean="0"/>
              <a:t>Freud modified his technique to keep his patients.</a:t>
            </a:r>
          </a:p>
          <a:p>
            <a:endParaRPr lang="en-GB" dirty="0"/>
          </a:p>
          <a:p>
            <a:r>
              <a:rPr lang="en-GB" dirty="0" smtClean="0"/>
              <a:t>Subsequent theories have sought to understand and develop the act of alliance</a:t>
            </a:r>
            <a:endParaRPr lang="en-GB" dirty="0"/>
          </a:p>
        </p:txBody>
      </p:sp>
    </p:spTree>
    <p:extLst>
      <p:ext uri="{BB962C8B-B14F-4D97-AF65-F5344CB8AC3E}">
        <p14:creationId xmlns:p14="http://schemas.microsoft.com/office/powerpoint/2010/main" val="2796872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bond</a:t>
            </a:r>
            <a:endParaRPr lang="en-GB" dirty="0"/>
          </a:p>
        </p:txBody>
      </p:sp>
      <p:sp>
        <p:nvSpPr>
          <p:cNvPr id="3" name="Content Placeholder 2"/>
          <p:cNvSpPr>
            <a:spLocks noGrp="1"/>
          </p:cNvSpPr>
          <p:nvPr>
            <p:ph idx="1"/>
          </p:nvPr>
        </p:nvSpPr>
        <p:spPr/>
        <p:txBody>
          <a:bodyPr>
            <a:normAutofit lnSpcReduction="10000"/>
          </a:bodyPr>
          <a:lstStyle/>
          <a:p>
            <a:r>
              <a:rPr lang="en-GB" dirty="0" smtClean="0"/>
              <a:t>Freud began a </a:t>
            </a:r>
            <a:r>
              <a:rPr lang="en-GB" dirty="0" smtClean="0"/>
              <a:t>thread </a:t>
            </a:r>
            <a:r>
              <a:rPr lang="en-GB" dirty="0" smtClean="0"/>
              <a:t>of alliance thinking:</a:t>
            </a:r>
          </a:p>
          <a:p>
            <a:r>
              <a:rPr lang="en-GB" dirty="0" smtClean="0"/>
              <a:t>Emphasised the personal tie – the bond</a:t>
            </a:r>
          </a:p>
          <a:p>
            <a:r>
              <a:rPr lang="en-GB" dirty="0" smtClean="0"/>
              <a:t>‘unobjectionable’ positive transference derived from earlier experiences of care from benevolent others</a:t>
            </a:r>
          </a:p>
          <a:p>
            <a:r>
              <a:rPr lang="en-GB" dirty="0" smtClean="0"/>
              <a:t>This bond keeps the patient in treatment, helps overcome doubt, and promotes cooperativeness.</a:t>
            </a:r>
          </a:p>
          <a:p>
            <a:r>
              <a:rPr lang="en-GB" dirty="0" smtClean="0"/>
              <a:t>The pact.</a:t>
            </a:r>
          </a:p>
          <a:p>
            <a:endParaRPr lang="en-GB" dirty="0"/>
          </a:p>
          <a:p>
            <a:r>
              <a:rPr lang="en-GB" dirty="0" smtClean="0"/>
              <a:t>The bond was recognised by Freud as an important element in helping patients participate in the treatment.</a:t>
            </a:r>
            <a:endParaRPr lang="en-GB" dirty="0"/>
          </a:p>
        </p:txBody>
      </p:sp>
    </p:spTree>
    <p:extLst>
      <p:ext uri="{BB962C8B-B14F-4D97-AF65-F5344CB8AC3E}">
        <p14:creationId xmlns:p14="http://schemas.microsoft.com/office/powerpoint/2010/main" val="2771402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Bottom line</a:t>
            </a:r>
            <a:endParaRPr lang="en-GB" dirty="0"/>
          </a:p>
        </p:txBody>
      </p:sp>
      <p:sp>
        <p:nvSpPr>
          <p:cNvPr id="3" name="Content Placeholder 2"/>
          <p:cNvSpPr>
            <a:spLocks noGrp="1"/>
          </p:cNvSpPr>
          <p:nvPr>
            <p:ph idx="1"/>
          </p:nvPr>
        </p:nvSpPr>
        <p:spPr/>
        <p:txBody>
          <a:bodyPr/>
          <a:lstStyle/>
          <a:p>
            <a:r>
              <a:rPr lang="en-GB" dirty="0" smtClean="0"/>
              <a:t>We want our clients to be engaged with and committed to the work of therapy as we and </a:t>
            </a:r>
            <a:r>
              <a:rPr lang="en-GB" dirty="0" smtClean="0"/>
              <a:t>our </a:t>
            </a:r>
            <a:r>
              <a:rPr lang="en-GB" dirty="0" smtClean="0"/>
              <a:t>theory define it.</a:t>
            </a:r>
          </a:p>
          <a:p>
            <a:r>
              <a:rPr lang="en-GB" dirty="0" smtClean="0"/>
              <a:t>‘this engagement is a product of an alliance between the therapist and the patient’s reasonable, realistic self around the goals of treatment and the particular therapeutic activities that are prescribed by our theories of therapy and technique. Patients make this commitment based on their determination that this therapist, and this therapy, can provide a treatment that will lead to desired change’</a:t>
            </a:r>
          </a:p>
          <a:p>
            <a:r>
              <a:rPr lang="en-GB" dirty="0" smtClean="0"/>
              <a:t>Supported by an overall positive feeling towards the therapist – trust – supress doubt and hostility.</a:t>
            </a:r>
            <a:endParaRPr lang="en-GB" dirty="0"/>
          </a:p>
        </p:txBody>
      </p:sp>
    </p:spTree>
    <p:extLst>
      <p:ext uri="{BB962C8B-B14F-4D97-AF65-F5344CB8AC3E}">
        <p14:creationId xmlns:p14="http://schemas.microsoft.com/office/powerpoint/2010/main" val="37489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When the patient’s engagement and commitment falter, techniques need to be developed to help bring the patient back on track.</a:t>
            </a:r>
          </a:p>
          <a:p>
            <a:endParaRPr lang="en-GB" dirty="0"/>
          </a:p>
          <a:p>
            <a:r>
              <a:rPr lang="en-GB" dirty="0" err="1" smtClean="0"/>
              <a:t>Bordin</a:t>
            </a:r>
            <a:r>
              <a:rPr lang="en-GB" dirty="0" smtClean="0"/>
              <a:t> (</a:t>
            </a:r>
            <a:r>
              <a:rPr lang="en-GB" dirty="0" smtClean="0"/>
              <a:t>1979, </a:t>
            </a:r>
            <a:r>
              <a:rPr lang="en-GB" dirty="0" smtClean="0"/>
              <a:t>p.253) “embedded working alliance”(expectations)</a:t>
            </a:r>
          </a:p>
          <a:p>
            <a:r>
              <a:rPr lang="en-GB" dirty="0" smtClean="0"/>
              <a:t>Sought to describe how clinical theory gets translated into a clinical change process. – client and therapist working together to affect change:</a:t>
            </a:r>
          </a:p>
          <a:p>
            <a:r>
              <a:rPr lang="en-GB" dirty="0" smtClean="0"/>
              <a:t>That the alliance is strong i.e. joint negotiation for effective engagement</a:t>
            </a:r>
          </a:p>
          <a:p>
            <a:r>
              <a:rPr lang="en-GB" dirty="0" smtClean="0"/>
              <a:t>The stronger alliance the better the ‘result’</a:t>
            </a:r>
          </a:p>
          <a:p>
            <a:r>
              <a:rPr lang="en-GB" dirty="0" smtClean="0"/>
              <a:t>Good match between the personal characteristics of client and therapist.</a:t>
            </a:r>
            <a:endParaRPr lang="en-GB" dirty="0"/>
          </a:p>
        </p:txBody>
      </p:sp>
    </p:spTree>
    <p:extLst>
      <p:ext uri="{BB962C8B-B14F-4D97-AF65-F5344CB8AC3E}">
        <p14:creationId xmlns:p14="http://schemas.microsoft.com/office/powerpoint/2010/main" val="1664780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Negotiation of the alliance begins at the beginning and continues throughout.</a:t>
            </a:r>
          </a:p>
          <a:p>
            <a:r>
              <a:rPr lang="en-GB" dirty="0" smtClean="0"/>
              <a:t>Reflecting the client’s understanding of the issue and the best means to work with it – conditioned by the client’s level of trust.</a:t>
            </a:r>
          </a:p>
          <a:p>
            <a:r>
              <a:rPr lang="en-GB" dirty="0" err="1" smtClean="0"/>
              <a:t>Bordin</a:t>
            </a:r>
            <a:r>
              <a:rPr lang="en-GB" dirty="0" smtClean="0"/>
              <a:t> 3 elements:</a:t>
            </a:r>
          </a:p>
          <a:p>
            <a:r>
              <a:rPr lang="en-GB" dirty="0" smtClean="0"/>
              <a:t>Agreement on goal</a:t>
            </a:r>
          </a:p>
          <a:p>
            <a:r>
              <a:rPr lang="en-GB" dirty="0" smtClean="0"/>
              <a:t>Collaboration on task</a:t>
            </a:r>
          </a:p>
          <a:p>
            <a:r>
              <a:rPr lang="en-GB" dirty="0" smtClean="0"/>
              <a:t>Establishment of bond – which facilitates the therapeutic </a:t>
            </a:r>
            <a:r>
              <a:rPr lang="en-GB" dirty="0" smtClean="0"/>
              <a:t>alliance</a:t>
            </a:r>
            <a:endParaRPr lang="en-GB" dirty="0" smtClean="0"/>
          </a:p>
          <a:p>
            <a:pPr marL="0" indent="0">
              <a:buNone/>
            </a:pPr>
            <a:endParaRPr lang="en-GB" dirty="0"/>
          </a:p>
        </p:txBody>
      </p:sp>
    </p:spTree>
    <p:extLst>
      <p:ext uri="{BB962C8B-B14F-4D97-AF65-F5344CB8AC3E}">
        <p14:creationId xmlns:p14="http://schemas.microsoft.com/office/powerpoint/2010/main" val="1616773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Safran</a:t>
            </a:r>
            <a:r>
              <a:rPr lang="en-GB" dirty="0" smtClean="0"/>
              <a:t> and </a:t>
            </a:r>
            <a:r>
              <a:rPr lang="en-GB" dirty="0" err="1" smtClean="0"/>
              <a:t>Muran</a:t>
            </a:r>
            <a:r>
              <a:rPr lang="en-GB" dirty="0" smtClean="0"/>
              <a:t> </a:t>
            </a:r>
          </a:p>
          <a:p>
            <a:r>
              <a:rPr lang="en-GB" dirty="0" smtClean="0"/>
              <a:t>Paying attention to  ‘the issue of openly and effectively countering the client’s disagreement or doubt about the treatment.(p.11)</a:t>
            </a:r>
            <a:endParaRPr lang="en-GB" dirty="0"/>
          </a:p>
        </p:txBody>
      </p:sp>
    </p:spTree>
    <p:extLst>
      <p:ext uri="{BB962C8B-B14F-4D97-AF65-F5344CB8AC3E}">
        <p14:creationId xmlns:p14="http://schemas.microsoft.com/office/powerpoint/2010/main" val="2339588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lstStyle/>
          <a:p>
            <a:r>
              <a:rPr lang="en-GB" dirty="0" smtClean="0"/>
              <a:t>Working alliance as evaluation</a:t>
            </a:r>
          </a:p>
          <a:p>
            <a:endParaRPr lang="en-GB" dirty="0"/>
          </a:p>
          <a:p>
            <a:r>
              <a:rPr lang="en-GB" dirty="0" smtClean="0"/>
              <a:t>Client will disengage if their expectations not met – therapist responds by searching for methods to address the problem</a:t>
            </a:r>
          </a:p>
          <a:p>
            <a:endParaRPr lang="en-GB" dirty="0"/>
          </a:p>
          <a:p>
            <a:r>
              <a:rPr lang="en-GB" dirty="0" smtClean="0"/>
              <a:t>Working alliance model is an active ingredient in therapy – didactic – Gestalt and EFT models</a:t>
            </a:r>
          </a:p>
          <a:p>
            <a:r>
              <a:rPr lang="en-GB" dirty="0" smtClean="0"/>
              <a:t>‘It provides a sustaining rationale and basis for participating in the work of treatment.’ (p.12)</a:t>
            </a:r>
            <a:endParaRPr lang="en-GB" dirty="0"/>
          </a:p>
        </p:txBody>
      </p:sp>
    </p:spTree>
    <p:extLst>
      <p:ext uri="{BB962C8B-B14F-4D97-AF65-F5344CB8AC3E}">
        <p14:creationId xmlns:p14="http://schemas.microsoft.com/office/powerpoint/2010/main" val="29479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a:t>
            </a:r>
            <a:endParaRPr lang="en-GB" dirty="0"/>
          </a:p>
        </p:txBody>
      </p:sp>
      <p:sp>
        <p:nvSpPr>
          <p:cNvPr id="3" name="Content Placeholder 2"/>
          <p:cNvSpPr>
            <a:spLocks noGrp="1"/>
          </p:cNvSpPr>
          <p:nvPr>
            <p:ph idx="1"/>
          </p:nvPr>
        </p:nvSpPr>
        <p:spPr/>
        <p:txBody>
          <a:bodyPr/>
          <a:lstStyle/>
          <a:p>
            <a:r>
              <a:rPr lang="en-GB" dirty="0" err="1" smtClean="0"/>
              <a:t>Bordin</a:t>
            </a:r>
            <a:r>
              <a:rPr lang="en-GB" dirty="0" smtClean="0"/>
              <a:t> (1979, p.254) asked what type of bond is required?</a:t>
            </a:r>
          </a:p>
          <a:p>
            <a:r>
              <a:rPr lang="en-GB" dirty="0" smtClean="0"/>
              <a:t>A “work-supporting” bond?</a:t>
            </a:r>
          </a:p>
          <a:p>
            <a:r>
              <a:rPr lang="en-GB" dirty="0" smtClean="0"/>
              <a:t>What do EFT therapists consider appropriate?</a:t>
            </a:r>
          </a:p>
          <a:p>
            <a:r>
              <a:rPr lang="en-GB" dirty="0" smtClean="0"/>
              <a:t>Client’s confidence in the therapeutic method</a:t>
            </a:r>
          </a:p>
          <a:p>
            <a:r>
              <a:rPr lang="en-GB" dirty="0" smtClean="0"/>
              <a:t>Good evidence-based information</a:t>
            </a:r>
          </a:p>
          <a:p>
            <a:r>
              <a:rPr lang="en-GB" dirty="0" smtClean="0"/>
              <a:t>Therapists engagement and optimism</a:t>
            </a:r>
          </a:p>
          <a:p>
            <a:r>
              <a:rPr lang="en-GB" dirty="0" smtClean="0"/>
              <a:t>“appreciating bond” – empathy </a:t>
            </a:r>
          </a:p>
          <a:p>
            <a:r>
              <a:rPr lang="en-GB" dirty="0" smtClean="0"/>
              <a:t>“affective bond” (Martin, </a:t>
            </a:r>
            <a:r>
              <a:rPr lang="en-GB" dirty="0" err="1" smtClean="0"/>
              <a:t>Garske</a:t>
            </a:r>
            <a:r>
              <a:rPr lang="en-GB" dirty="0" smtClean="0"/>
              <a:t>, and Davies, 2000)</a:t>
            </a:r>
            <a:endParaRPr lang="en-GB" dirty="0"/>
          </a:p>
        </p:txBody>
      </p:sp>
    </p:spTree>
    <p:extLst>
      <p:ext uri="{BB962C8B-B14F-4D97-AF65-F5344CB8AC3E}">
        <p14:creationId xmlns:p14="http://schemas.microsoft.com/office/powerpoint/2010/main" val="1422595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This can be problematic</a:t>
            </a:r>
          </a:p>
          <a:p>
            <a:r>
              <a:rPr lang="en-GB" dirty="0" smtClean="0"/>
              <a:t>‘In most circumstances, the bond is likely to facilitate the therapeutic work, but it cannot be assumed that this is always so. As noted, some types of positive bonds may interfere with treatment, and some may be unrelated to effective work, as one can like and respect another person despite being unable to work productively together (Hatcher &amp; </a:t>
            </a:r>
            <a:r>
              <a:rPr lang="en-GB" dirty="0" err="1" smtClean="0"/>
              <a:t>Barends</a:t>
            </a:r>
            <a:r>
              <a:rPr lang="en-GB" dirty="0" smtClean="0"/>
              <a:t>, 1996)</a:t>
            </a:r>
            <a:endParaRPr lang="en-GB" dirty="0"/>
          </a:p>
        </p:txBody>
      </p:sp>
    </p:spTree>
    <p:extLst>
      <p:ext uri="{BB962C8B-B14F-4D97-AF65-F5344CB8AC3E}">
        <p14:creationId xmlns:p14="http://schemas.microsoft.com/office/powerpoint/2010/main" val="1633798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Alliance and Technique</a:t>
            </a:r>
            <a:endParaRPr lang="en-GB" dirty="0"/>
          </a:p>
        </p:txBody>
      </p:sp>
      <p:sp>
        <p:nvSpPr>
          <p:cNvPr id="3" name="Content Placeholder 2"/>
          <p:cNvSpPr>
            <a:spLocks noGrp="1"/>
          </p:cNvSpPr>
          <p:nvPr>
            <p:ph idx="1"/>
          </p:nvPr>
        </p:nvSpPr>
        <p:spPr/>
        <p:txBody>
          <a:bodyPr/>
          <a:lstStyle/>
          <a:p>
            <a:r>
              <a:rPr lang="en-GB" dirty="0" smtClean="0"/>
              <a:t>Method of forming the alliance and the alliance itself. But not independent variables.</a:t>
            </a:r>
          </a:p>
          <a:p>
            <a:r>
              <a:rPr lang="en-GB" dirty="0" smtClean="0"/>
              <a:t>Technique:</a:t>
            </a:r>
          </a:p>
          <a:p>
            <a:r>
              <a:rPr lang="en-GB" dirty="0" smtClean="0"/>
              <a:t>‘Therapists deliberate </a:t>
            </a:r>
            <a:r>
              <a:rPr lang="en-GB" dirty="0" err="1" smtClean="0"/>
              <a:t>planful</a:t>
            </a:r>
            <a:r>
              <a:rPr lang="en-GB" dirty="0" smtClean="0"/>
              <a:t> tactics to effect desired changes in the client’</a:t>
            </a:r>
          </a:p>
          <a:p>
            <a:r>
              <a:rPr lang="en-GB" dirty="0" smtClean="0"/>
              <a:t>Guided by clinical theory</a:t>
            </a:r>
          </a:p>
          <a:p>
            <a:r>
              <a:rPr lang="en-GB" dirty="0" smtClean="0"/>
              <a:t>‘is the therapist’s effort to structure what the patient and therapist do together in the treatment so as to achieve desired change.</a:t>
            </a:r>
            <a:endParaRPr lang="en-GB" dirty="0"/>
          </a:p>
        </p:txBody>
      </p:sp>
    </p:spTree>
    <p:extLst>
      <p:ext uri="{BB962C8B-B14F-4D97-AF65-F5344CB8AC3E}">
        <p14:creationId xmlns:p14="http://schemas.microsoft.com/office/powerpoint/2010/main" val="1487096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Alliance</a:t>
            </a:r>
            <a:endParaRPr lang="en-GB" dirty="0"/>
          </a:p>
        </p:txBody>
      </p:sp>
      <p:sp>
        <p:nvSpPr>
          <p:cNvPr id="3" name="Content Placeholder 2"/>
          <p:cNvSpPr>
            <a:spLocks noGrp="1"/>
          </p:cNvSpPr>
          <p:nvPr>
            <p:ph idx="1"/>
          </p:nvPr>
        </p:nvSpPr>
        <p:spPr/>
        <p:txBody>
          <a:bodyPr>
            <a:normAutofit lnSpcReduction="10000"/>
          </a:bodyPr>
          <a:lstStyle/>
          <a:p>
            <a:r>
              <a:rPr lang="en-GB" dirty="0" smtClean="0"/>
              <a:t>Deals with how the patient and therapist are working together.</a:t>
            </a:r>
          </a:p>
          <a:p>
            <a:endParaRPr lang="en-GB" dirty="0"/>
          </a:p>
          <a:p>
            <a:r>
              <a:rPr lang="en-GB" dirty="0" smtClean="0"/>
              <a:t>Seems that the technique is a pre-requisite of the alliance</a:t>
            </a:r>
          </a:p>
          <a:p>
            <a:r>
              <a:rPr lang="en-GB" dirty="0" smtClean="0"/>
              <a:t>‘the alliance deals with how the patient and therapist are working together…if the therapist, using technique, effectively engages the client in the work, there is good alliance. (p.16)</a:t>
            </a:r>
          </a:p>
          <a:p>
            <a:r>
              <a:rPr lang="en-GB" dirty="0" smtClean="0"/>
              <a:t>Successful technique will enhance the alliance – purposeful work.</a:t>
            </a:r>
          </a:p>
          <a:p>
            <a:endParaRPr lang="en-GB" dirty="0"/>
          </a:p>
          <a:p>
            <a:r>
              <a:rPr lang="en-GB" dirty="0" smtClean="0"/>
              <a:t>When there are disruptions to the work – alliance issues appear – therapist respond with different techniques – or something</a:t>
            </a:r>
            <a:endParaRPr lang="en-GB" dirty="0"/>
          </a:p>
        </p:txBody>
      </p:sp>
    </p:spTree>
    <p:extLst>
      <p:ext uri="{BB962C8B-B14F-4D97-AF65-F5344CB8AC3E}">
        <p14:creationId xmlns:p14="http://schemas.microsoft.com/office/powerpoint/2010/main" val="1869388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YouTube</a:t>
            </a:r>
          </a:p>
          <a:p>
            <a:r>
              <a:rPr lang="en-GB" dirty="0" smtClean="0"/>
              <a:t>Facts are Friendly Part </a:t>
            </a:r>
            <a:r>
              <a:rPr lang="en-GB" smtClean="0"/>
              <a:t>3 – Mick Cooper</a:t>
            </a:r>
            <a:endParaRPr lang="en-GB"/>
          </a:p>
        </p:txBody>
      </p:sp>
    </p:spTree>
    <p:extLst>
      <p:ext uri="{BB962C8B-B14F-4D97-AF65-F5344CB8AC3E}">
        <p14:creationId xmlns:p14="http://schemas.microsoft.com/office/powerpoint/2010/main" val="3901131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TotalTime>
  <Words>862</Words>
  <Application>Microsoft Office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Therapeutic Alliance</vt:lpstr>
      <vt:lpstr>PowerPoint Presentation</vt:lpstr>
      <vt:lpstr>Key features</vt:lpstr>
      <vt:lpstr>PowerPoint Presentation</vt:lpstr>
      <vt:lpstr>PowerPoint Presentation</vt:lpstr>
      <vt:lpstr>The bond</vt:lpstr>
      <vt:lpstr>Bottom line</vt:lpstr>
      <vt:lpstr>PowerPoint Presentation</vt:lpstr>
      <vt:lpstr>PowerPoint Presentation</vt:lpstr>
      <vt:lpstr>PowerPoint Presentation</vt:lpstr>
      <vt:lpstr>Evaluation</vt:lpstr>
      <vt:lpstr>Bond</vt:lpstr>
      <vt:lpstr>PowerPoint Presentation</vt:lpstr>
      <vt:lpstr>Alliance and Technique</vt:lpstr>
      <vt:lpstr>Alliance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Therapeutic Allience</dc:title>
  <dc:creator>Carol U Hughes</dc:creator>
  <cp:lastModifiedBy>Carol U Hughes</cp:lastModifiedBy>
  <cp:revision>6</cp:revision>
  <dcterms:created xsi:type="dcterms:W3CDTF">2017-09-20T14:06:27Z</dcterms:created>
  <dcterms:modified xsi:type="dcterms:W3CDTF">2018-11-15T14:02:06Z</dcterms:modified>
</cp:coreProperties>
</file>