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520CE-B96C-41DB-AC0B-4C3E057C084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62DDEE-5B4D-4FA3-93E2-FBD090FAD959}">
      <dgm:prSet/>
      <dgm:spPr/>
      <dgm:t>
        <a:bodyPr/>
        <a:lstStyle/>
        <a:p>
          <a:r>
            <a:rPr lang="en-GB" dirty="0"/>
            <a:t>How do you know the system is working correctly?</a:t>
          </a:r>
          <a:endParaRPr lang="en-US" dirty="0"/>
        </a:p>
      </dgm:t>
    </dgm:pt>
    <dgm:pt modelId="{29E16F7E-6F6D-4F8D-81C5-524A2B671EB2}" type="parTrans" cxnId="{5A0A9A94-EABA-4D0A-92FF-799ABB61D89E}">
      <dgm:prSet/>
      <dgm:spPr/>
      <dgm:t>
        <a:bodyPr/>
        <a:lstStyle/>
        <a:p>
          <a:endParaRPr lang="en-US"/>
        </a:p>
      </dgm:t>
    </dgm:pt>
    <dgm:pt modelId="{422010B4-53BE-4803-8770-1FCA850A90AE}" type="sibTrans" cxnId="{5A0A9A94-EABA-4D0A-92FF-799ABB61D89E}">
      <dgm:prSet/>
      <dgm:spPr/>
      <dgm:t>
        <a:bodyPr/>
        <a:lstStyle/>
        <a:p>
          <a:endParaRPr lang="en-US"/>
        </a:p>
      </dgm:t>
    </dgm:pt>
    <dgm:pt modelId="{5F809BDC-BC7C-40E5-9AEC-6C070C99A410}">
      <dgm:prSet/>
      <dgm:spPr/>
      <dgm:t>
        <a:bodyPr/>
        <a:lstStyle/>
        <a:p>
          <a:r>
            <a:rPr lang="en-GB"/>
            <a:t>How do you know the correct data is being stored?</a:t>
          </a:r>
          <a:endParaRPr lang="en-US"/>
        </a:p>
      </dgm:t>
    </dgm:pt>
    <dgm:pt modelId="{F113FC74-ACAF-4F92-B324-6EDF535D14D9}" type="parTrans" cxnId="{07F807EF-96FA-4F52-BDDF-21D5797179BF}">
      <dgm:prSet/>
      <dgm:spPr/>
      <dgm:t>
        <a:bodyPr/>
        <a:lstStyle/>
        <a:p>
          <a:endParaRPr lang="en-US"/>
        </a:p>
      </dgm:t>
    </dgm:pt>
    <dgm:pt modelId="{9FAD75BB-8C0D-4FE4-B7B3-D9C8DCE224EC}" type="sibTrans" cxnId="{07F807EF-96FA-4F52-BDDF-21D5797179BF}">
      <dgm:prSet/>
      <dgm:spPr/>
      <dgm:t>
        <a:bodyPr/>
        <a:lstStyle/>
        <a:p>
          <a:endParaRPr lang="en-US"/>
        </a:p>
      </dgm:t>
    </dgm:pt>
    <dgm:pt modelId="{F4068512-6B89-48B2-AEBA-E2517EB1551E}">
      <dgm:prSet/>
      <dgm:spPr/>
      <dgm:t>
        <a:bodyPr/>
        <a:lstStyle/>
        <a:p>
          <a:r>
            <a:rPr lang="en-GB"/>
            <a:t>Are you the data is recoverable?</a:t>
          </a:r>
          <a:endParaRPr lang="en-US"/>
        </a:p>
      </dgm:t>
    </dgm:pt>
    <dgm:pt modelId="{639C12B2-91A3-4FD9-92ED-6EBB7D4E04AC}" type="parTrans" cxnId="{3DA48658-2D8B-4A48-BF17-54911C653855}">
      <dgm:prSet/>
      <dgm:spPr/>
      <dgm:t>
        <a:bodyPr/>
        <a:lstStyle/>
        <a:p>
          <a:endParaRPr lang="en-US"/>
        </a:p>
      </dgm:t>
    </dgm:pt>
    <dgm:pt modelId="{03FBFE1A-1B6A-4A9F-ACD4-AC6F6F3887EB}" type="sibTrans" cxnId="{3DA48658-2D8B-4A48-BF17-54911C653855}">
      <dgm:prSet/>
      <dgm:spPr/>
      <dgm:t>
        <a:bodyPr/>
        <a:lstStyle/>
        <a:p>
          <a:endParaRPr lang="en-US"/>
        </a:p>
      </dgm:t>
    </dgm:pt>
    <dgm:pt modelId="{198E342D-A0F6-4B60-AD39-EC3C63D2A971}">
      <dgm:prSet/>
      <dgm:spPr/>
      <dgm:t>
        <a:bodyPr/>
        <a:lstStyle/>
        <a:p>
          <a:r>
            <a:rPr lang="en-GB"/>
            <a:t>Test the integrity of the method and the stored backup regularly BEFORE disaster strikes</a:t>
          </a:r>
          <a:endParaRPr lang="en-US"/>
        </a:p>
      </dgm:t>
    </dgm:pt>
    <dgm:pt modelId="{1DF4EB4F-83E0-4710-AB77-FB108CF7605A}" type="parTrans" cxnId="{14EF6F6E-FC97-4F49-B71D-3849179521F4}">
      <dgm:prSet/>
      <dgm:spPr/>
      <dgm:t>
        <a:bodyPr/>
        <a:lstStyle/>
        <a:p>
          <a:endParaRPr lang="en-US"/>
        </a:p>
      </dgm:t>
    </dgm:pt>
    <dgm:pt modelId="{BB26C13C-3983-4FE7-A6F5-83B3C83D788B}" type="sibTrans" cxnId="{14EF6F6E-FC97-4F49-B71D-3849179521F4}">
      <dgm:prSet/>
      <dgm:spPr/>
      <dgm:t>
        <a:bodyPr/>
        <a:lstStyle/>
        <a:p>
          <a:endParaRPr lang="en-US"/>
        </a:p>
      </dgm:t>
    </dgm:pt>
    <dgm:pt modelId="{86216300-E01B-413A-A9F7-41028AB94E7B}" type="pres">
      <dgm:prSet presAssocID="{5C3520CE-B96C-41DB-AC0B-4C3E057C0848}" presName="root" presStyleCnt="0">
        <dgm:presLayoutVars>
          <dgm:dir/>
          <dgm:resizeHandles val="exact"/>
        </dgm:presLayoutVars>
      </dgm:prSet>
      <dgm:spPr/>
    </dgm:pt>
    <dgm:pt modelId="{9D6DF465-5824-4CA6-AB58-0C3E0E103B9E}" type="pres">
      <dgm:prSet presAssocID="{1262DDEE-5B4D-4FA3-93E2-FBD090FAD959}" presName="compNode" presStyleCnt="0"/>
      <dgm:spPr/>
    </dgm:pt>
    <dgm:pt modelId="{10FE7749-4FF6-4665-A722-4B4792B96450}" type="pres">
      <dgm:prSet presAssocID="{1262DDEE-5B4D-4FA3-93E2-FBD090FAD959}" presName="bgRect" presStyleLbl="bgShp" presStyleIdx="0" presStyleCnt="4"/>
      <dgm:spPr/>
    </dgm:pt>
    <dgm:pt modelId="{853D1909-58D5-4F43-B353-DD92C420C190}" type="pres">
      <dgm:prSet presAssocID="{1262DDEE-5B4D-4FA3-93E2-FBD090FAD9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69B565-D45F-4E94-9FDF-3405AE3895B1}" type="pres">
      <dgm:prSet presAssocID="{1262DDEE-5B4D-4FA3-93E2-FBD090FAD959}" presName="spaceRect" presStyleCnt="0"/>
      <dgm:spPr/>
    </dgm:pt>
    <dgm:pt modelId="{154330B5-6C68-452B-98AD-E1DADA257BAF}" type="pres">
      <dgm:prSet presAssocID="{1262DDEE-5B4D-4FA3-93E2-FBD090FAD959}" presName="parTx" presStyleLbl="revTx" presStyleIdx="0" presStyleCnt="4">
        <dgm:presLayoutVars>
          <dgm:chMax val="0"/>
          <dgm:chPref val="0"/>
        </dgm:presLayoutVars>
      </dgm:prSet>
      <dgm:spPr/>
    </dgm:pt>
    <dgm:pt modelId="{C31DC6C8-0D52-44AA-B488-2BA3AAADC747}" type="pres">
      <dgm:prSet presAssocID="{422010B4-53BE-4803-8770-1FCA850A90AE}" presName="sibTrans" presStyleCnt="0"/>
      <dgm:spPr/>
    </dgm:pt>
    <dgm:pt modelId="{118D6546-DD90-453E-9085-2FC524F69C55}" type="pres">
      <dgm:prSet presAssocID="{5F809BDC-BC7C-40E5-9AEC-6C070C99A410}" presName="compNode" presStyleCnt="0"/>
      <dgm:spPr/>
    </dgm:pt>
    <dgm:pt modelId="{59939CEA-B717-4F3D-BBF7-FB725D6F3F27}" type="pres">
      <dgm:prSet presAssocID="{5F809BDC-BC7C-40E5-9AEC-6C070C99A410}" presName="bgRect" presStyleLbl="bgShp" presStyleIdx="1" presStyleCnt="4"/>
      <dgm:spPr/>
    </dgm:pt>
    <dgm:pt modelId="{6721DCFF-9B1E-4810-AD97-5DD68CE36CC0}" type="pres">
      <dgm:prSet presAssocID="{5F809BDC-BC7C-40E5-9AEC-6C070C99A4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45B4E1F8-CF2C-4140-95FC-5FEE232900B8}" type="pres">
      <dgm:prSet presAssocID="{5F809BDC-BC7C-40E5-9AEC-6C070C99A410}" presName="spaceRect" presStyleCnt="0"/>
      <dgm:spPr/>
    </dgm:pt>
    <dgm:pt modelId="{5549C3F9-1643-459E-85F9-B1BBD820D60B}" type="pres">
      <dgm:prSet presAssocID="{5F809BDC-BC7C-40E5-9AEC-6C070C99A410}" presName="parTx" presStyleLbl="revTx" presStyleIdx="1" presStyleCnt="4">
        <dgm:presLayoutVars>
          <dgm:chMax val="0"/>
          <dgm:chPref val="0"/>
        </dgm:presLayoutVars>
      </dgm:prSet>
      <dgm:spPr/>
    </dgm:pt>
    <dgm:pt modelId="{43D3B029-C172-4E39-9C56-1A9273643975}" type="pres">
      <dgm:prSet presAssocID="{9FAD75BB-8C0D-4FE4-B7B3-D9C8DCE224EC}" presName="sibTrans" presStyleCnt="0"/>
      <dgm:spPr/>
    </dgm:pt>
    <dgm:pt modelId="{E6E6074F-C671-4701-88AB-8BB96FED80FC}" type="pres">
      <dgm:prSet presAssocID="{F4068512-6B89-48B2-AEBA-E2517EB1551E}" presName="compNode" presStyleCnt="0"/>
      <dgm:spPr/>
    </dgm:pt>
    <dgm:pt modelId="{F06AE9B9-D458-432F-8780-FA5111F93508}" type="pres">
      <dgm:prSet presAssocID="{F4068512-6B89-48B2-AEBA-E2517EB1551E}" presName="bgRect" presStyleLbl="bgShp" presStyleIdx="2" presStyleCnt="4"/>
      <dgm:spPr/>
    </dgm:pt>
    <dgm:pt modelId="{265F399F-4E80-4662-BD2A-C2E927CD976F}" type="pres">
      <dgm:prSet presAssocID="{F4068512-6B89-48B2-AEBA-E2517EB1551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6A92F61-D783-46D1-AB4E-9E53F92D258F}" type="pres">
      <dgm:prSet presAssocID="{F4068512-6B89-48B2-AEBA-E2517EB1551E}" presName="spaceRect" presStyleCnt="0"/>
      <dgm:spPr/>
    </dgm:pt>
    <dgm:pt modelId="{1DAA9AEB-8245-4656-BFF9-0B6F18189E8E}" type="pres">
      <dgm:prSet presAssocID="{F4068512-6B89-48B2-AEBA-E2517EB1551E}" presName="parTx" presStyleLbl="revTx" presStyleIdx="2" presStyleCnt="4">
        <dgm:presLayoutVars>
          <dgm:chMax val="0"/>
          <dgm:chPref val="0"/>
        </dgm:presLayoutVars>
      </dgm:prSet>
      <dgm:spPr/>
    </dgm:pt>
    <dgm:pt modelId="{EF42B16F-A140-4D5C-B70E-2225082BBD6C}" type="pres">
      <dgm:prSet presAssocID="{03FBFE1A-1B6A-4A9F-ACD4-AC6F6F3887EB}" presName="sibTrans" presStyleCnt="0"/>
      <dgm:spPr/>
    </dgm:pt>
    <dgm:pt modelId="{224287EE-2F0C-4F3E-9BCB-C4ADB8D3E6B3}" type="pres">
      <dgm:prSet presAssocID="{198E342D-A0F6-4B60-AD39-EC3C63D2A971}" presName="compNode" presStyleCnt="0"/>
      <dgm:spPr/>
    </dgm:pt>
    <dgm:pt modelId="{607D849A-43AB-4302-8E80-A293384E3014}" type="pres">
      <dgm:prSet presAssocID="{198E342D-A0F6-4B60-AD39-EC3C63D2A971}" presName="bgRect" presStyleLbl="bgShp" presStyleIdx="3" presStyleCnt="4"/>
      <dgm:spPr/>
    </dgm:pt>
    <dgm:pt modelId="{5BBFE21E-51D6-4DF3-B728-405A71ADBB0A}" type="pres">
      <dgm:prSet presAssocID="{198E342D-A0F6-4B60-AD39-EC3C63D2A9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E3F535-5D41-443B-BE66-6BA815B4DADA}" type="pres">
      <dgm:prSet presAssocID="{198E342D-A0F6-4B60-AD39-EC3C63D2A971}" presName="spaceRect" presStyleCnt="0"/>
      <dgm:spPr/>
    </dgm:pt>
    <dgm:pt modelId="{2641CA98-183B-41EF-A7D5-E9A7FEEE12EC}" type="pres">
      <dgm:prSet presAssocID="{198E342D-A0F6-4B60-AD39-EC3C63D2A9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48AB66-CCDC-488B-AF61-9E42844F9B4E}" type="presOf" srcId="{5F809BDC-BC7C-40E5-9AEC-6C070C99A410}" destId="{5549C3F9-1643-459E-85F9-B1BBD820D60B}" srcOrd="0" destOrd="0" presId="urn:microsoft.com/office/officeart/2018/2/layout/IconVerticalSolidList"/>
    <dgm:cxn modelId="{1561E36B-695B-4775-8F12-44E6BC27E3EC}" type="presOf" srcId="{198E342D-A0F6-4B60-AD39-EC3C63D2A971}" destId="{2641CA98-183B-41EF-A7D5-E9A7FEEE12EC}" srcOrd="0" destOrd="0" presId="urn:microsoft.com/office/officeart/2018/2/layout/IconVerticalSolidList"/>
    <dgm:cxn modelId="{14EF6F6E-FC97-4F49-B71D-3849179521F4}" srcId="{5C3520CE-B96C-41DB-AC0B-4C3E057C0848}" destId="{198E342D-A0F6-4B60-AD39-EC3C63D2A971}" srcOrd="3" destOrd="0" parTransId="{1DF4EB4F-83E0-4710-AB77-FB108CF7605A}" sibTransId="{BB26C13C-3983-4FE7-A6F5-83B3C83D788B}"/>
    <dgm:cxn modelId="{666ECC74-D8FE-4304-90BE-7E96B2EC5AC4}" type="presOf" srcId="{5C3520CE-B96C-41DB-AC0B-4C3E057C0848}" destId="{86216300-E01B-413A-A9F7-41028AB94E7B}" srcOrd="0" destOrd="0" presId="urn:microsoft.com/office/officeart/2018/2/layout/IconVerticalSolidList"/>
    <dgm:cxn modelId="{3DA48658-2D8B-4A48-BF17-54911C653855}" srcId="{5C3520CE-B96C-41DB-AC0B-4C3E057C0848}" destId="{F4068512-6B89-48B2-AEBA-E2517EB1551E}" srcOrd="2" destOrd="0" parTransId="{639C12B2-91A3-4FD9-92ED-6EBB7D4E04AC}" sibTransId="{03FBFE1A-1B6A-4A9F-ACD4-AC6F6F3887EB}"/>
    <dgm:cxn modelId="{24FD7D8F-BEDB-4C76-8495-3D30F0688BFA}" type="presOf" srcId="{1262DDEE-5B4D-4FA3-93E2-FBD090FAD959}" destId="{154330B5-6C68-452B-98AD-E1DADA257BAF}" srcOrd="0" destOrd="0" presId="urn:microsoft.com/office/officeart/2018/2/layout/IconVerticalSolidList"/>
    <dgm:cxn modelId="{830EC490-0D13-45B1-B1C2-3DBA33CFE00D}" type="presOf" srcId="{F4068512-6B89-48B2-AEBA-E2517EB1551E}" destId="{1DAA9AEB-8245-4656-BFF9-0B6F18189E8E}" srcOrd="0" destOrd="0" presId="urn:microsoft.com/office/officeart/2018/2/layout/IconVerticalSolidList"/>
    <dgm:cxn modelId="{5A0A9A94-EABA-4D0A-92FF-799ABB61D89E}" srcId="{5C3520CE-B96C-41DB-AC0B-4C3E057C0848}" destId="{1262DDEE-5B4D-4FA3-93E2-FBD090FAD959}" srcOrd="0" destOrd="0" parTransId="{29E16F7E-6F6D-4F8D-81C5-524A2B671EB2}" sibTransId="{422010B4-53BE-4803-8770-1FCA850A90AE}"/>
    <dgm:cxn modelId="{07F807EF-96FA-4F52-BDDF-21D5797179BF}" srcId="{5C3520CE-B96C-41DB-AC0B-4C3E057C0848}" destId="{5F809BDC-BC7C-40E5-9AEC-6C070C99A410}" srcOrd="1" destOrd="0" parTransId="{F113FC74-ACAF-4F92-B324-6EDF535D14D9}" sibTransId="{9FAD75BB-8C0D-4FE4-B7B3-D9C8DCE224EC}"/>
    <dgm:cxn modelId="{C885AB4C-A218-4F0F-A0F6-302D56F4D08D}" type="presParOf" srcId="{86216300-E01B-413A-A9F7-41028AB94E7B}" destId="{9D6DF465-5824-4CA6-AB58-0C3E0E103B9E}" srcOrd="0" destOrd="0" presId="urn:microsoft.com/office/officeart/2018/2/layout/IconVerticalSolidList"/>
    <dgm:cxn modelId="{C143D20B-2BCD-471B-9E46-7F01F2BDA91D}" type="presParOf" srcId="{9D6DF465-5824-4CA6-AB58-0C3E0E103B9E}" destId="{10FE7749-4FF6-4665-A722-4B4792B96450}" srcOrd="0" destOrd="0" presId="urn:microsoft.com/office/officeart/2018/2/layout/IconVerticalSolidList"/>
    <dgm:cxn modelId="{86A43B03-F890-4E40-9FB0-FCC4DDC6BD1A}" type="presParOf" srcId="{9D6DF465-5824-4CA6-AB58-0C3E0E103B9E}" destId="{853D1909-58D5-4F43-B353-DD92C420C190}" srcOrd="1" destOrd="0" presId="urn:microsoft.com/office/officeart/2018/2/layout/IconVerticalSolidList"/>
    <dgm:cxn modelId="{C07BB3EC-2F8B-4E12-9609-B83C85B28DDA}" type="presParOf" srcId="{9D6DF465-5824-4CA6-AB58-0C3E0E103B9E}" destId="{7069B565-D45F-4E94-9FDF-3405AE3895B1}" srcOrd="2" destOrd="0" presId="urn:microsoft.com/office/officeart/2018/2/layout/IconVerticalSolidList"/>
    <dgm:cxn modelId="{DD158DD3-5DF1-4DD9-B55D-772CA9DCB777}" type="presParOf" srcId="{9D6DF465-5824-4CA6-AB58-0C3E0E103B9E}" destId="{154330B5-6C68-452B-98AD-E1DADA257BAF}" srcOrd="3" destOrd="0" presId="urn:microsoft.com/office/officeart/2018/2/layout/IconVerticalSolidList"/>
    <dgm:cxn modelId="{1EE86BD5-6513-4BDA-8FFB-099607336190}" type="presParOf" srcId="{86216300-E01B-413A-A9F7-41028AB94E7B}" destId="{C31DC6C8-0D52-44AA-B488-2BA3AAADC747}" srcOrd="1" destOrd="0" presId="urn:microsoft.com/office/officeart/2018/2/layout/IconVerticalSolidList"/>
    <dgm:cxn modelId="{1690F13F-6BCC-4328-B96A-320A0F839447}" type="presParOf" srcId="{86216300-E01B-413A-A9F7-41028AB94E7B}" destId="{118D6546-DD90-453E-9085-2FC524F69C55}" srcOrd="2" destOrd="0" presId="urn:microsoft.com/office/officeart/2018/2/layout/IconVerticalSolidList"/>
    <dgm:cxn modelId="{1BBE45CC-8DA9-4CE7-91D7-8E98195FA2E4}" type="presParOf" srcId="{118D6546-DD90-453E-9085-2FC524F69C55}" destId="{59939CEA-B717-4F3D-BBF7-FB725D6F3F27}" srcOrd="0" destOrd="0" presId="urn:microsoft.com/office/officeart/2018/2/layout/IconVerticalSolidList"/>
    <dgm:cxn modelId="{0335CB90-DF31-4A46-9B4D-F61100356688}" type="presParOf" srcId="{118D6546-DD90-453E-9085-2FC524F69C55}" destId="{6721DCFF-9B1E-4810-AD97-5DD68CE36CC0}" srcOrd="1" destOrd="0" presId="urn:microsoft.com/office/officeart/2018/2/layout/IconVerticalSolidList"/>
    <dgm:cxn modelId="{97113213-73FF-49B0-AA45-1DA3D8787ADE}" type="presParOf" srcId="{118D6546-DD90-453E-9085-2FC524F69C55}" destId="{45B4E1F8-CF2C-4140-95FC-5FEE232900B8}" srcOrd="2" destOrd="0" presId="urn:microsoft.com/office/officeart/2018/2/layout/IconVerticalSolidList"/>
    <dgm:cxn modelId="{E503EB64-D1A9-4953-B4F3-152D0B240B7F}" type="presParOf" srcId="{118D6546-DD90-453E-9085-2FC524F69C55}" destId="{5549C3F9-1643-459E-85F9-B1BBD820D60B}" srcOrd="3" destOrd="0" presId="urn:microsoft.com/office/officeart/2018/2/layout/IconVerticalSolidList"/>
    <dgm:cxn modelId="{EACA7CC5-3151-4475-B2F5-4C126316E0C2}" type="presParOf" srcId="{86216300-E01B-413A-A9F7-41028AB94E7B}" destId="{43D3B029-C172-4E39-9C56-1A9273643975}" srcOrd="3" destOrd="0" presId="urn:microsoft.com/office/officeart/2018/2/layout/IconVerticalSolidList"/>
    <dgm:cxn modelId="{5ECCB557-78B9-4D50-ABFF-DF1B13565910}" type="presParOf" srcId="{86216300-E01B-413A-A9F7-41028AB94E7B}" destId="{E6E6074F-C671-4701-88AB-8BB96FED80FC}" srcOrd="4" destOrd="0" presId="urn:microsoft.com/office/officeart/2018/2/layout/IconVerticalSolidList"/>
    <dgm:cxn modelId="{7AB5E84A-4505-43EF-8D4E-B917ECECF7DB}" type="presParOf" srcId="{E6E6074F-C671-4701-88AB-8BB96FED80FC}" destId="{F06AE9B9-D458-432F-8780-FA5111F93508}" srcOrd="0" destOrd="0" presId="urn:microsoft.com/office/officeart/2018/2/layout/IconVerticalSolidList"/>
    <dgm:cxn modelId="{D5D6E8C6-0A03-4EA7-A417-283D3157C8AE}" type="presParOf" srcId="{E6E6074F-C671-4701-88AB-8BB96FED80FC}" destId="{265F399F-4E80-4662-BD2A-C2E927CD976F}" srcOrd="1" destOrd="0" presId="urn:microsoft.com/office/officeart/2018/2/layout/IconVerticalSolidList"/>
    <dgm:cxn modelId="{F948DFB9-B682-413B-A808-331E41B2603D}" type="presParOf" srcId="{E6E6074F-C671-4701-88AB-8BB96FED80FC}" destId="{D6A92F61-D783-46D1-AB4E-9E53F92D258F}" srcOrd="2" destOrd="0" presId="urn:microsoft.com/office/officeart/2018/2/layout/IconVerticalSolidList"/>
    <dgm:cxn modelId="{76DC433E-8973-4A13-B1B2-A7B85A01E35D}" type="presParOf" srcId="{E6E6074F-C671-4701-88AB-8BB96FED80FC}" destId="{1DAA9AEB-8245-4656-BFF9-0B6F18189E8E}" srcOrd="3" destOrd="0" presId="urn:microsoft.com/office/officeart/2018/2/layout/IconVerticalSolidList"/>
    <dgm:cxn modelId="{1D36C637-FD47-45AD-AB33-33C25501FA6D}" type="presParOf" srcId="{86216300-E01B-413A-A9F7-41028AB94E7B}" destId="{EF42B16F-A140-4D5C-B70E-2225082BBD6C}" srcOrd="5" destOrd="0" presId="urn:microsoft.com/office/officeart/2018/2/layout/IconVerticalSolidList"/>
    <dgm:cxn modelId="{BD2E66AB-3BC2-4BE8-9F89-634597D66130}" type="presParOf" srcId="{86216300-E01B-413A-A9F7-41028AB94E7B}" destId="{224287EE-2F0C-4F3E-9BCB-C4ADB8D3E6B3}" srcOrd="6" destOrd="0" presId="urn:microsoft.com/office/officeart/2018/2/layout/IconVerticalSolidList"/>
    <dgm:cxn modelId="{44BFC52D-112D-480F-AEDF-0BD57199692C}" type="presParOf" srcId="{224287EE-2F0C-4F3E-9BCB-C4ADB8D3E6B3}" destId="{607D849A-43AB-4302-8E80-A293384E3014}" srcOrd="0" destOrd="0" presId="urn:microsoft.com/office/officeart/2018/2/layout/IconVerticalSolidList"/>
    <dgm:cxn modelId="{5A52AAF3-62FC-407C-9A69-081A5E42D7F9}" type="presParOf" srcId="{224287EE-2F0C-4F3E-9BCB-C4ADB8D3E6B3}" destId="{5BBFE21E-51D6-4DF3-B728-405A71ADBB0A}" srcOrd="1" destOrd="0" presId="urn:microsoft.com/office/officeart/2018/2/layout/IconVerticalSolidList"/>
    <dgm:cxn modelId="{C5D7D04C-5983-4E54-8F78-FB015431D9C5}" type="presParOf" srcId="{224287EE-2F0C-4F3E-9BCB-C4ADB8D3E6B3}" destId="{04E3F535-5D41-443B-BE66-6BA815B4DADA}" srcOrd="2" destOrd="0" presId="urn:microsoft.com/office/officeart/2018/2/layout/IconVerticalSolidList"/>
    <dgm:cxn modelId="{64EE767D-C5F9-416F-A62E-846DE5A8452E}" type="presParOf" srcId="{224287EE-2F0C-4F3E-9BCB-C4ADB8D3E6B3}" destId="{2641CA98-183B-41EF-A7D5-E9A7FEEE12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E7749-4FF6-4665-A722-4B4792B96450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3D1909-58D5-4F43-B353-DD92C420C190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330B5-6C68-452B-98AD-E1DADA257BAF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do you know the system is working correctly?</a:t>
          </a:r>
          <a:endParaRPr lang="en-US" sz="2200" kern="1200" dirty="0"/>
        </a:p>
      </dsp:txBody>
      <dsp:txXfrm>
        <a:off x="994536" y="1698"/>
        <a:ext cx="8623596" cy="861070"/>
      </dsp:txXfrm>
    </dsp:sp>
    <dsp:sp modelId="{59939CEA-B717-4F3D-BBF7-FB725D6F3F27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1DCFF-9B1E-4810-AD97-5DD68CE36CC0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9C3F9-1643-459E-85F9-B1BBD820D60B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 you know the correct data is being stored?</a:t>
          </a:r>
          <a:endParaRPr lang="en-US" sz="2200" kern="1200"/>
        </a:p>
      </dsp:txBody>
      <dsp:txXfrm>
        <a:off x="994536" y="1078036"/>
        <a:ext cx="8623596" cy="861070"/>
      </dsp:txXfrm>
    </dsp:sp>
    <dsp:sp modelId="{F06AE9B9-D458-432F-8780-FA5111F93508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F399F-4E80-4662-BD2A-C2E927CD976F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A9AEB-8245-4656-BFF9-0B6F18189E8E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you the data is recoverable?</a:t>
          </a:r>
          <a:endParaRPr lang="en-US" sz="2200" kern="1200"/>
        </a:p>
      </dsp:txBody>
      <dsp:txXfrm>
        <a:off x="994536" y="2154374"/>
        <a:ext cx="8623596" cy="861070"/>
      </dsp:txXfrm>
    </dsp:sp>
    <dsp:sp modelId="{607D849A-43AB-4302-8E80-A293384E3014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FE21E-51D6-4DF3-B728-405A71ADBB0A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1CA98-183B-41EF-A7D5-E9A7FEEE12EC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 the integrity of the method and the stored backup regularly BEFORE disaster strikes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993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11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7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25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55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9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0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9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03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66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821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158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892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123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51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0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38773-F106-48B8-92CB-AC12E7188763}" type="datetimeFigureOut">
              <a:rPr lang="en-GB" smtClean="0"/>
              <a:t>26/10/2023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77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svg"/><Relationship Id="rId7" Type="http://schemas.openxmlformats.org/officeDocument/2006/relationships/image" Target="../media/image36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39.svg"/><Relationship Id="rId5" Type="http://schemas.openxmlformats.org/officeDocument/2006/relationships/image" Target="../media/image34.svg"/><Relationship Id="rId10" Type="http://schemas.openxmlformats.org/officeDocument/2006/relationships/image" Target="../media/image27.png"/><Relationship Id="rId4" Type="http://schemas.openxmlformats.org/officeDocument/2006/relationships/image" Target="../media/image33.png"/><Relationship Id="rId9" Type="http://schemas.openxmlformats.org/officeDocument/2006/relationships/image" Target="../media/image3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7" Type="http://schemas.openxmlformats.org/officeDocument/2006/relationships/image" Target="../media/image45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svg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5547-1E22-7FD0-703A-BAF605A613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Backing Up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F101AC-5A3F-A9CA-5907-3BFC7B8CCF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88E74-9260-31A6-946B-F49668532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0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A93F1-4008-DD44-2664-AE46D987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794E-B2FE-B896-2061-0613805F8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backing up data is important</a:t>
            </a:r>
          </a:p>
          <a:p>
            <a:r>
              <a:rPr lang="en-GB" dirty="0"/>
              <a:t>Strategies for backing up data</a:t>
            </a:r>
          </a:p>
        </p:txBody>
      </p:sp>
    </p:spTree>
    <p:extLst>
      <p:ext uri="{BB962C8B-B14F-4D97-AF65-F5344CB8AC3E}">
        <p14:creationId xmlns:p14="http://schemas.microsoft.com/office/powerpoint/2010/main" val="3802504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A99C1-FA82-8DA2-B917-A82886BD4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What is data backup?</a:t>
            </a:r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21D5379A-60A2-58D8-6B0D-097F372245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3" r="36724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F4D63-5F31-3D5E-78A3-96D70ADF7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Copying data from a primary to a secondary location</a:t>
            </a:r>
          </a:p>
          <a:p>
            <a:r>
              <a:rPr lang="en-GB" dirty="0"/>
              <a:t>To protect your data from disasters, accidents or malicious action</a:t>
            </a:r>
          </a:p>
          <a:p>
            <a:r>
              <a:rPr lang="en-GB" dirty="0"/>
              <a:t>It is important that this is done regularly and efficiently</a:t>
            </a:r>
          </a:p>
        </p:txBody>
      </p:sp>
    </p:spTree>
    <p:extLst>
      <p:ext uri="{BB962C8B-B14F-4D97-AF65-F5344CB8AC3E}">
        <p14:creationId xmlns:p14="http://schemas.microsoft.com/office/powerpoint/2010/main" val="335177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3A294-52E2-73DB-1B6E-AF4060E16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is backing up data important?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FFF0C4B-447C-35B6-D7A7-F29F00160329}"/>
              </a:ext>
            </a:extLst>
          </p:cNvPr>
          <p:cNvGrpSpPr/>
          <p:nvPr/>
        </p:nvGrpSpPr>
        <p:grpSpPr>
          <a:xfrm>
            <a:off x="1397999" y="2144111"/>
            <a:ext cx="4320000" cy="3702345"/>
            <a:chOff x="1397999" y="2144111"/>
            <a:chExt cx="4320000" cy="3702345"/>
          </a:xfrm>
        </p:grpSpPr>
        <p:sp>
          <p:nvSpPr>
            <p:cNvPr id="6" name="Rectangle 5" descr="Classroom">
              <a:extLst>
                <a:ext uri="{FF2B5EF4-FFF2-40B4-BE49-F238E27FC236}">
                  <a16:creationId xmlns:a16="http://schemas.microsoft.com/office/drawing/2014/main" id="{80EAA0EA-AB39-7724-3EFA-987B8F316899}"/>
                </a:ext>
              </a:extLst>
            </p:cNvPr>
            <p:cNvSpPr/>
            <p:nvPr/>
          </p:nvSpPr>
          <p:spPr>
            <a:xfrm>
              <a:off x="1397999" y="2144111"/>
              <a:ext cx="1512000" cy="1512000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07EE557-0834-D5B5-AA27-D66285F0C2CE}"/>
                </a:ext>
              </a:extLst>
            </p:cNvPr>
            <p:cNvSpPr/>
            <p:nvPr/>
          </p:nvSpPr>
          <p:spPr>
            <a:xfrm>
              <a:off x="1397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student</a:t>
              </a:r>
              <a:endParaRPr lang="en-US" sz="36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8B095B6-FB99-553A-9079-C7A0BE6C4960}"/>
                </a:ext>
              </a:extLst>
            </p:cNvPr>
            <p:cNvSpPr/>
            <p:nvPr/>
          </p:nvSpPr>
          <p:spPr>
            <a:xfrm>
              <a:off x="1397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class notes or assignment work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Data loss is not usually an acceptable extenuating circumstance</a:t>
              </a:r>
              <a:endParaRPr lang="en-US" sz="17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01B32B4-B37B-7A08-1AFB-A7E78D4FDB92}"/>
              </a:ext>
            </a:extLst>
          </p:cNvPr>
          <p:cNvGrpSpPr/>
          <p:nvPr/>
        </p:nvGrpSpPr>
        <p:grpSpPr>
          <a:xfrm>
            <a:off x="6473998" y="2119145"/>
            <a:ext cx="4320001" cy="3727311"/>
            <a:chOff x="6473998" y="2119145"/>
            <a:chExt cx="4320001" cy="372731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8215146-6527-002C-2F3E-B0E2DCB5DB21}"/>
                </a:ext>
              </a:extLst>
            </p:cNvPr>
            <p:cNvSpPr/>
            <p:nvPr/>
          </p:nvSpPr>
          <p:spPr>
            <a:xfrm>
              <a:off x="6473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professional</a:t>
              </a:r>
              <a:endParaRPr lang="en-US" sz="3600" kern="120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D3718D0-CC5B-C09E-8E9A-76DCFC8C155C}"/>
                </a:ext>
              </a:extLst>
            </p:cNvPr>
            <p:cNvSpPr/>
            <p:nvPr/>
          </p:nvSpPr>
          <p:spPr>
            <a:xfrm>
              <a:off x="6473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important information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In some cases, this information could be irreplaceable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If you lose this data, you could lose your job</a:t>
              </a:r>
              <a:endParaRPr lang="en-US" sz="1700" kern="1200" dirty="0"/>
            </a:p>
          </p:txBody>
        </p:sp>
        <p:sp>
          <p:nvSpPr>
            <p:cNvPr id="19" name="Rectangle 18" descr="Briefcase with solid fill">
              <a:extLst>
                <a:ext uri="{FF2B5EF4-FFF2-40B4-BE49-F238E27FC236}">
                  <a16:creationId xmlns:a16="http://schemas.microsoft.com/office/drawing/2014/main" id="{713C4665-E32E-C580-F93C-0449D903ED2E}"/>
                </a:ext>
              </a:extLst>
            </p:cNvPr>
            <p:cNvSpPr/>
            <p:nvPr/>
          </p:nvSpPr>
          <p:spPr>
            <a:xfrm>
              <a:off x="6473998" y="2119145"/>
              <a:ext cx="1511999" cy="1536966"/>
            </a:xfrm>
            <a:prstGeom prst="rect">
              <a:avLst/>
            </a:pr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35763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24573-9045-FA0B-9725-82B0F96F3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Technology is not infallible</a:t>
            </a:r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9E90AAA1-6BAA-4F12-4E54-F1C745CCE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832D853-7DC0-74D8-C91E-681078D3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 problems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Drives can wear out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Finite write limit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Corruption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Human error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Can be lost or stolen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Accidental deletion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Viruses</a:t>
            </a: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53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4444C-77F4-FE04-E42B-204AFD914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need to 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8D759-3CA9-17D1-6554-8A3A0EB10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backed up?</a:t>
            </a:r>
          </a:p>
          <a:p>
            <a:r>
              <a:rPr lang="en-GB" dirty="0"/>
              <a:t>How often does it need to be backed up?</a:t>
            </a:r>
          </a:p>
          <a:p>
            <a:r>
              <a:rPr lang="en-GB" dirty="0"/>
              <a:t>How much space will it take up?</a:t>
            </a:r>
          </a:p>
          <a:p>
            <a:r>
              <a:rPr lang="en-GB" dirty="0"/>
              <a:t>How long will it take to make?</a:t>
            </a:r>
          </a:p>
          <a:p>
            <a:r>
              <a:rPr lang="en-GB" dirty="0"/>
              <a:t>How long will it take to recover?</a:t>
            </a:r>
          </a:p>
          <a:p>
            <a:r>
              <a:rPr lang="en-GB" dirty="0"/>
              <a:t>Who is responsible for backing up data?</a:t>
            </a:r>
          </a:p>
          <a:p>
            <a:r>
              <a:rPr lang="en-GB" dirty="0"/>
              <a:t>Is the data backup valid?</a:t>
            </a:r>
          </a:p>
        </p:txBody>
      </p:sp>
    </p:spTree>
    <p:extLst>
      <p:ext uri="{BB962C8B-B14F-4D97-AF65-F5344CB8AC3E}">
        <p14:creationId xmlns:p14="http://schemas.microsoft.com/office/powerpoint/2010/main" val="115356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38887-3B99-6804-6E97-0C8D6B46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1A70FD4-B12B-BF4C-9A62-89821B57437C}"/>
              </a:ext>
            </a:extLst>
          </p:cNvPr>
          <p:cNvGrpSpPr/>
          <p:nvPr/>
        </p:nvGrpSpPr>
        <p:grpSpPr>
          <a:xfrm>
            <a:off x="1290843" y="2850288"/>
            <a:ext cx="2868750" cy="2289990"/>
            <a:chOff x="1290843" y="2850288"/>
            <a:chExt cx="2868750" cy="2289990"/>
          </a:xfrm>
        </p:grpSpPr>
        <p:sp>
          <p:nvSpPr>
            <p:cNvPr id="6" name="Rectangle 5" descr="Document">
              <a:extLst>
                <a:ext uri="{FF2B5EF4-FFF2-40B4-BE49-F238E27FC236}">
                  <a16:creationId xmlns:a16="http://schemas.microsoft.com/office/drawing/2014/main" id="{5E2B9A0A-4862-AE60-8675-B47D9EB572EF}"/>
                </a:ext>
              </a:extLst>
            </p:cNvPr>
            <p:cNvSpPr/>
            <p:nvPr/>
          </p:nvSpPr>
          <p:spPr>
            <a:xfrm>
              <a:off x="2223186" y="2850288"/>
              <a:ext cx="1004062" cy="1004062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4C63C9-6E97-3B9A-B18E-7C9F58D7048A}"/>
                </a:ext>
              </a:extLst>
            </p:cNvPr>
            <p:cNvSpPr/>
            <p:nvPr/>
          </p:nvSpPr>
          <p:spPr>
            <a:xfrm>
              <a:off x="1290843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 dirty="0"/>
                <a:t>Original data</a:t>
              </a:r>
              <a:endParaRPr lang="en-US" sz="18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36CE173-8407-46D6-917D-CB7BF96D93F8}"/>
                </a:ext>
              </a:extLst>
            </p:cNvPr>
            <p:cNvSpPr/>
            <p:nvPr/>
          </p:nvSpPr>
          <p:spPr>
            <a:xfrm>
              <a:off x="1290843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Word documents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Spreadsheets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Images</a:t>
              </a:r>
              <a:endParaRPr lang="en-US" sz="14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E6C296A-AB43-997F-7658-9696D57B27DC}"/>
              </a:ext>
            </a:extLst>
          </p:cNvPr>
          <p:cNvGrpSpPr/>
          <p:nvPr/>
        </p:nvGrpSpPr>
        <p:grpSpPr>
          <a:xfrm>
            <a:off x="4661624" y="2850288"/>
            <a:ext cx="2868750" cy="2289990"/>
            <a:chOff x="4661624" y="2850288"/>
            <a:chExt cx="2868750" cy="2289990"/>
          </a:xfrm>
        </p:grpSpPr>
        <p:sp>
          <p:nvSpPr>
            <p:cNvPr id="10" name="Rectangle 9" descr="Envelope">
              <a:extLst>
                <a:ext uri="{FF2B5EF4-FFF2-40B4-BE49-F238E27FC236}">
                  <a16:creationId xmlns:a16="http://schemas.microsoft.com/office/drawing/2014/main" id="{DB65E5E1-8336-6054-6B90-14434380DBC3}"/>
                </a:ext>
              </a:extLst>
            </p:cNvPr>
            <p:cNvSpPr/>
            <p:nvPr/>
          </p:nvSpPr>
          <p:spPr>
            <a:xfrm>
              <a:off x="5593968" y="2850288"/>
              <a:ext cx="1004062" cy="1004062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2E921D4-A6A8-245A-93E1-7CD1E70379AC}"/>
                </a:ext>
              </a:extLst>
            </p:cNvPr>
            <p:cNvSpPr/>
            <p:nvPr/>
          </p:nvSpPr>
          <p:spPr>
            <a:xfrm>
              <a:off x="4661624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Other information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DDAB8F-36F7-A9B1-E7A6-FE3C964FA222}"/>
                </a:ext>
              </a:extLst>
            </p:cNvPr>
            <p:cNvSpPr/>
            <p:nvPr/>
          </p:nvSpPr>
          <p:spPr>
            <a:xfrm>
              <a:off x="4661624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Emails</a:t>
              </a:r>
              <a:endParaRPr lang="en-US" sz="1400" kern="120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Address book/contact list</a:t>
              </a:r>
              <a:endParaRPr lang="en-US" sz="1400" kern="120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9BAC13A-A31E-E37B-5C80-3932F4120A8C}"/>
              </a:ext>
            </a:extLst>
          </p:cNvPr>
          <p:cNvGrpSpPr/>
          <p:nvPr/>
        </p:nvGrpSpPr>
        <p:grpSpPr>
          <a:xfrm>
            <a:off x="8032405" y="2850288"/>
            <a:ext cx="2868750" cy="1532844"/>
            <a:chOff x="8032405" y="2850288"/>
            <a:chExt cx="2868750" cy="1532844"/>
          </a:xfrm>
        </p:grpSpPr>
        <p:sp>
          <p:nvSpPr>
            <p:cNvPr id="15" name="Rectangle 14" descr="Computer with solid fill">
              <a:extLst>
                <a:ext uri="{FF2B5EF4-FFF2-40B4-BE49-F238E27FC236}">
                  <a16:creationId xmlns:a16="http://schemas.microsoft.com/office/drawing/2014/main" id="{5EF15801-1082-BD58-CF2A-EDC9B305DCD8}"/>
                </a:ext>
              </a:extLst>
            </p:cNvPr>
            <p:cNvSpPr/>
            <p:nvPr/>
          </p:nvSpPr>
          <p:spPr>
            <a:xfrm>
              <a:off x="8964749" y="2850288"/>
              <a:ext cx="1004062" cy="1004062"/>
            </a:xfrm>
            <a:prstGeom prst="rect">
              <a:avLst/>
            </a:pr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1DE35E1-45D4-EED0-5C58-98225FFA28A3}"/>
                </a:ext>
              </a:extLst>
            </p:cNvPr>
            <p:cNvSpPr/>
            <p:nvPr/>
          </p:nvSpPr>
          <p:spPr>
            <a:xfrm>
              <a:off x="8032405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Complete C: drive image?</a:t>
              </a:r>
              <a:endParaRPr lang="en-US" sz="1800" kern="120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9C19141-15B0-6457-4903-DC04902C4F29}"/>
              </a:ext>
            </a:extLst>
          </p:cNvPr>
          <p:cNvSpPr/>
          <p:nvPr/>
        </p:nvSpPr>
        <p:spPr>
          <a:xfrm>
            <a:off x="8032405" y="4428932"/>
            <a:ext cx="2868750" cy="71134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03712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4" descr="Hourglass and a calendar">
            <a:extLst>
              <a:ext uri="{FF2B5EF4-FFF2-40B4-BE49-F238E27FC236}">
                <a16:creationId xmlns:a16="http://schemas.microsoft.com/office/drawing/2014/main" id="{E22D5971-A593-D729-69F2-49C5E4BCFF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03" r="2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1AE6DC-79C8-9EB5-8799-4D8A2B8F9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How often?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B39F2-8B45-B8BC-1453-A276D415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Periodically</a:t>
            </a:r>
          </a:p>
          <a:p>
            <a:pPr lvl="1"/>
            <a:r>
              <a:rPr lang="en-GB" dirty="0"/>
              <a:t>Each month?</a:t>
            </a:r>
          </a:p>
          <a:p>
            <a:pPr lvl="1"/>
            <a:r>
              <a:rPr lang="en-GB" dirty="0"/>
              <a:t>Each week?</a:t>
            </a:r>
          </a:p>
          <a:p>
            <a:pPr lvl="1"/>
            <a:r>
              <a:rPr lang="en-GB" dirty="0"/>
              <a:t>Each day?</a:t>
            </a:r>
          </a:p>
          <a:p>
            <a:r>
              <a:rPr lang="en-GB" dirty="0"/>
              <a:t>Continuous backup ensures no data is lost</a:t>
            </a:r>
          </a:p>
          <a:p>
            <a:r>
              <a:rPr lang="en-GB" dirty="0"/>
              <a:t>Are there policies in place?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9887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DF95-9093-ADD3-0A27-B5DDD0E3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802A5-B619-F8E1-F5A1-C87284DF7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Backup</a:t>
            </a:r>
          </a:p>
          <a:p>
            <a:pPr lvl="1"/>
            <a:r>
              <a:rPr lang="en-GB" dirty="0"/>
              <a:t>Copies everything</a:t>
            </a:r>
          </a:p>
          <a:p>
            <a:pPr lvl="1"/>
            <a:r>
              <a:rPr lang="en-GB" dirty="0"/>
              <a:t>One single backup version</a:t>
            </a:r>
          </a:p>
          <a:p>
            <a:pPr lvl="1"/>
            <a:r>
              <a:rPr lang="en-GB" dirty="0"/>
              <a:t>Requires the most space, fast connection, takes time</a:t>
            </a:r>
          </a:p>
          <a:p>
            <a:r>
              <a:rPr lang="en-GB" dirty="0"/>
              <a:t>Incremental Backup</a:t>
            </a:r>
          </a:p>
          <a:p>
            <a:pPr lvl="1"/>
            <a:r>
              <a:rPr lang="en-GB" dirty="0"/>
              <a:t>Makes copies of files based on changes since last backup</a:t>
            </a:r>
          </a:p>
          <a:p>
            <a:pPr lvl="1"/>
            <a:r>
              <a:rPr lang="en-GB" dirty="0"/>
              <a:t>Likely made up of multiple versions</a:t>
            </a:r>
          </a:p>
          <a:p>
            <a:pPr lvl="1"/>
            <a:r>
              <a:rPr lang="en-GB" dirty="0"/>
              <a:t>Requires less space, lower bandwidth, quicker</a:t>
            </a:r>
          </a:p>
          <a:p>
            <a:r>
              <a:rPr lang="en-GB" dirty="0"/>
              <a:t>If multiple copies of backups are required, this could take up a lot of space and must be factored in</a:t>
            </a:r>
          </a:p>
        </p:txBody>
      </p:sp>
    </p:spTree>
    <p:extLst>
      <p:ext uri="{BB962C8B-B14F-4D97-AF65-F5344CB8AC3E}">
        <p14:creationId xmlns:p14="http://schemas.microsoft.com/office/powerpoint/2010/main" val="302330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FB8F-A203-94BE-A54B-005A5724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How long to make?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4E54B-6625-8A10-3CA6-C990B2F15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Can it be backed up in a reasonable time?</a:t>
            </a:r>
          </a:p>
          <a:p>
            <a:pPr lvl="1"/>
            <a:r>
              <a:rPr lang="en-GB" dirty="0"/>
              <a:t>A few hours?</a:t>
            </a:r>
          </a:p>
          <a:p>
            <a:pPr lvl="1"/>
            <a:r>
              <a:rPr lang="en-GB" dirty="0"/>
              <a:t>Overnight?</a:t>
            </a:r>
          </a:p>
          <a:p>
            <a:pPr lvl="1"/>
            <a:r>
              <a:rPr lang="en-GB" dirty="0"/>
              <a:t>Longer?</a:t>
            </a:r>
          </a:p>
          <a:p>
            <a:r>
              <a:rPr lang="en-GB" dirty="0"/>
              <a:t>Some systems might be too slow (</a:t>
            </a:r>
            <a:r>
              <a:rPr lang="en-GB" dirty="0" err="1"/>
              <a:t>eg</a:t>
            </a:r>
            <a:r>
              <a:rPr lang="en-GB" dirty="0"/>
              <a:t> cloud based)</a:t>
            </a:r>
          </a:p>
          <a:p>
            <a:r>
              <a:rPr lang="en-GB" dirty="0"/>
              <a:t>Often one initial full backup is performed (slow) with subsequent backups only changing parts that have changed (fast)</a:t>
            </a:r>
          </a:p>
        </p:txBody>
      </p:sp>
      <p:pic>
        <p:nvPicPr>
          <p:cNvPr id="27" name="Picture 4" descr="Stopwatch">
            <a:extLst>
              <a:ext uri="{FF2B5EF4-FFF2-40B4-BE49-F238E27FC236}">
                <a16:creationId xmlns:a16="http://schemas.microsoft.com/office/drawing/2014/main" id="{C8662244-551E-0E9F-C61D-3033DB2233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0" r="2658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5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66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CE9F0-C289-9B86-58C9-7FFFBD3E1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How long to recover?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3D7D87D-4211-6CEA-557E-EDFE12AA81B1}"/>
              </a:ext>
            </a:extLst>
          </p:cNvPr>
          <p:cNvGrpSpPr/>
          <p:nvPr/>
        </p:nvGrpSpPr>
        <p:grpSpPr>
          <a:xfrm>
            <a:off x="1286933" y="1949042"/>
            <a:ext cx="9618133" cy="1169280"/>
            <a:chOff x="1286933" y="1949042"/>
            <a:chExt cx="9618133" cy="116928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AC798234-84EF-9E9A-E4FB-F0C2E494818B}"/>
                </a:ext>
              </a:extLst>
            </p:cNvPr>
            <p:cNvSpPr/>
            <p:nvPr/>
          </p:nvSpPr>
          <p:spPr>
            <a:xfrm>
              <a:off x="1286933" y="1949042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Rectangle 6" descr="Disconnected">
              <a:extLst>
                <a:ext uri="{FF2B5EF4-FFF2-40B4-BE49-F238E27FC236}">
                  <a16:creationId xmlns:a16="http://schemas.microsoft.com/office/drawing/2014/main" id="{6B5D7811-5E77-EF6D-6F29-9A3734A74F95}"/>
                </a:ext>
              </a:extLst>
            </p:cNvPr>
            <p:cNvSpPr/>
            <p:nvPr/>
          </p:nvSpPr>
          <p:spPr>
            <a:xfrm>
              <a:off x="1640640" y="2212130"/>
              <a:ext cx="643104" cy="643104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8474745-B115-88A0-C798-BC9B3640FEC4}"/>
                </a:ext>
              </a:extLst>
            </p:cNvPr>
            <p:cNvSpPr/>
            <p:nvPr/>
          </p:nvSpPr>
          <p:spPr>
            <a:xfrm>
              <a:off x="2637452" y="1949042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How quickly do you need the system to be up and running after data loss?</a:t>
              </a:r>
              <a:endParaRPr lang="en-US" sz="25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544418-E493-B1BC-0C11-FDE262AE1FAD}"/>
              </a:ext>
            </a:extLst>
          </p:cNvPr>
          <p:cNvGrpSpPr/>
          <p:nvPr/>
        </p:nvGrpSpPr>
        <p:grpSpPr>
          <a:xfrm>
            <a:off x="1286933" y="3410643"/>
            <a:ext cx="9618133" cy="1169280"/>
            <a:chOff x="1286933" y="3410643"/>
            <a:chExt cx="9618133" cy="116928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09DA0D02-AFB7-88D2-4ADF-EB345D991F74}"/>
                </a:ext>
              </a:extLst>
            </p:cNvPr>
            <p:cNvSpPr/>
            <p:nvPr/>
          </p:nvSpPr>
          <p:spPr>
            <a:xfrm>
              <a:off x="1286933" y="3410643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Rectangle 11" descr="Disk">
              <a:extLst>
                <a:ext uri="{FF2B5EF4-FFF2-40B4-BE49-F238E27FC236}">
                  <a16:creationId xmlns:a16="http://schemas.microsoft.com/office/drawing/2014/main" id="{0D767E6E-D176-797C-19D8-7828A90C6A38}"/>
                </a:ext>
              </a:extLst>
            </p:cNvPr>
            <p:cNvSpPr/>
            <p:nvPr/>
          </p:nvSpPr>
          <p:spPr>
            <a:xfrm>
              <a:off x="1640640" y="3673731"/>
              <a:ext cx="643104" cy="643104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798771-8762-26F1-89C7-A682FBA80CA1}"/>
                </a:ext>
              </a:extLst>
            </p:cNvPr>
            <p:cNvSpPr/>
            <p:nvPr/>
          </p:nvSpPr>
          <p:spPr>
            <a:xfrm>
              <a:off x="2637452" y="3410643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Was the backup made from a single large file or multiple incremental files?</a:t>
              </a:r>
              <a:endParaRPr lang="en-US" sz="25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15CDCF-A301-1BC5-1207-F0152C008A93}"/>
              </a:ext>
            </a:extLst>
          </p:cNvPr>
          <p:cNvGrpSpPr/>
          <p:nvPr/>
        </p:nvGrpSpPr>
        <p:grpSpPr>
          <a:xfrm>
            <a:off x="1286933" y="4872244"/>
            <a:ext cx="9618133" cy="1169280"/>
            <a:chOff x="1286933" y="4872244"/>
            <a:chExt cx="9618133" cy="1169280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08FE0AF0-C0D4-33CD-8079-842C684A666C}"/>
                </a:ext>
              </a:extLst>
            </p:cNvPr>
            <p:cNvSpPr/>
            <p:nvPr/>
          </p:nvSpPr>
          <p:spPr>
            <a:xfrm>
              <a:off x="1286933" y="4872244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Rectangle 15" descr="Open Folder">
              <a:extLst>
                <a:ext uri="{FF2B5EF4-FFF2-40B4-BE49-F238E27FC236}">
                  <a16:creationId xmlns:a16="http://schemas.microsoft.com/office/drawing/2014/main" id="{3440C7F5-3E94-0CE5-DFCF-128F4A0FC503}"/>
                </a:ext>
              </a:extLst>
            </p:cNvPr>
            <p:cNvSpPr/>
            <p:nvPr/>
          </p:nvSpPr>
          <p:spPr>
            <a:xfrm>
              <a:off x="1640640" y="5135332"/>
              <a:ext cx="643104" cy="643104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54AE8BF-2010-D5B6-1A55-1AC0784326BB}"/>
                </a:ext>
              </a:extLst>
            </p:cNvPr>
            <p:cNvSpPr/>
            <p:nvPr/>
          </p:nvSpPr>
          <p:spPr>
            <a:xfrm>
              <a:off x="2637452" y="4872244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Reconstruction may take longer from multiple files than from a single file</a:t>
              </a:r>
              <a:endParaRPr lang="en-US" sz="2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50360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7F47143-ED53-EA05-5F9A-053C4FBA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Who is responsible?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CB2A4-41CB-26E9-0F1D-76DC9AC43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Short answer: YOU are responsible for your own data</a:t>
            </a:r>
          </a:p>
          <a:p>
            <a:r>
              <a:rPr lang="en-GB" dirty="0"/>
              <a:t>Longer answer: there may be policies in place that need following</a:t>
            </a:r>
          </a:p>
          <a:p>
            <a:pPr lvl="1"/>
            <a:r>
              <a:rPr lang="en-GB" dirty="0"/>
              <a:t>Routine backups may need to be performed at specific times</a:t>
            </a:r>
          </a:p>
          <a:p>
            <a:pPr lvl="1"/>
            <a:r>
              <a:rPr lang="en-GB" dirty="0"/>
              <a:t>Automation is useful but should not be completely relied upon</a:t>
            </a:r>
          </a:p>
        </p:txBody>
      </p:sp>
    </p:spTree>
    <p:extLst>
      <p:ext uri="{BB962C8B-B14F-4D97-AF65-F5344CB8AC3E}">
        <p14:creationId xmlns:p14="http://schemas.microsoft.com/office/powerpoint/2010/main" val="38435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20511-5AA7-E4F8-4800-F15A44D72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Is the data valid?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1F222E-EA72-B0F6-0068-1B2C0D573C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407567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23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D58F3-86F8-48A0-C11B-8CC5CECE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Examples of storage methods</a:t>
            </a:r>
            <a:endParaRPr lang="en-GB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904B4DD-DD4C-27CC-BC06-CCE371528F85}"/>
              </a:ext>
            </a:extLst>
          </p:cNvPr>
          <p:cNvGrpSpPr/>
          <p:nvPr/>
        </p:nvGrpSpPr>
        <p:grpSpPr>
          <a:xfrm>
            <a:off x="682298" y="3197108"/>
            <a:ext cx="1506445" cy="1807734"/>
            <a:chOff x="682298" y="3197108"/>
            <a:chExt cx="1506445" cy="180773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36CAEA9-A09B-CF4A-5859-EB85176651CA}"/>
                </a:ext>
              </a:extLst>
            </p:cNvPr>
            <p:cNvSpPr/>
            <p:nvPr/>
          </p:nvSpPr>
          <p:spPr>
            <a:xfrm>
              <a:off x="97605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7" name="Rectangle 6" descr="USB">
              <a:extLst>
                <a:ext uri="{FF2B5EF4-FFF2-40B4-BE49-F238E27FC236}">
                  <a16:creationId xmlns:a16="http://schemas.microsoft.com/office/drawing/2014/main" id="{0B565551-DA39-8A92-5313-6A42B561FB34}"/>
                </a:ext>
              </a:extLst>
            </p:cNvPr>
            <p:cNvSpPr/>
            <p:nvPr/>
          </p:nvSpPr>
          <p:spPr>
            <a:xfrm>
              <a:off x="1171893" y="3392946"/>
              <a:ext cx="527255" cy="52725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827DA0A-73C7-4518-4655-CDB9C069B04B}"/>
                </a:ext>
              </a:extLst>
            </p:cNvPr>
            <p:cNvSpPr/>
            <p:nvPr/>
          </p:nvSpPr>
          <p:spPr>
            <a:xfrm>
              <a:off x="68229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External hard drive/USB</a:t>
              </a:r>
              <a:endParaRPr lang="en-US" sz="1400" kern="12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B5074B8-2897-117D-6C41-A4B4A3B20E7E}"/>
              </a:ext>
            </a:extLst>
          </p:cNvPr>
          <p:cNvGrpSpPr/>
          <p:nvPr/>
        </p:nvGrpSpPr>
        <p:grpSpPr>
          <a:xfrm>
            <a:off x="2452372" y="3197108"/>
            <a:ext cx="1506445" cy="1807734"/>
            <a:chOff x="2452372" y="3197108"/>
            <a:chExt cx="1506445" cy="180773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02D8382-5949-8855-37BE-D2A62A67F001}"/>
                </a:ext>
              </a:extLst>
            </p:cNvPr>
            <p:cNvSpPr/>
            <p:nvPr/>
          </p:nvSpPr>
          <p:spPr>
            <a:xfrm>
              <a:off x="274612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1" name="Rectangle 10" descr="Cloud">
              <a:extLst>
                <a:ext uri="{FF2B5EF4-FFF2-40B4-BE49-F238E27FC236}">
                  <a16:creationId xmlns:a16="http://schemas.microsoft.com/office/drawing/2014/main" id="{43E5B172-D59B-AA6F-305F-D57D32D9AE60}"/>
                </a:ext>
              </a:extLst>
            </p:cNvPr>
            <p:cNvSpPr/>
            <p:nvPr/>
          </p:nvSpPr>
          <p:spPr>
            <a:xfrm>
              <a:off x="2941966" y="3392946"/>
              <a:ext cx="527255" cy="52725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30994F3-029E-13BE-6F7E-997E8FC9D63F}"/>
                </a:ext>
              </a:extLst>
            </p:cNvPr>
            <p:cNvSpPr/>
            <p:nvPr/>
          </p:nvSpPr>
          <p:spPr>
            <a:xfrm>
              <a:off x="2452372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Cloud storage</a:t>
              </a:r>
              <a:endParaRPr lang="en-US" sz="1400" kern="12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498DDED-794F-8FAF-6266-4FB6138CA0E7}"/>
              </a:ext>
            </a:extLst>
          </p:cNvPr>
          <p:cNvGrpSpPr/>
          <p:nvPr/>
        </p:nvGrpSpPr>
        <p:grpSpPr>
          <a:xfrm>
            <a:off x="4222445" y="3197108"/>
            <a:ext cx="1506445" cy="1807734"/>
            <a:chOff x="4222445" y="3197108"/>
            <a:chExt cx="1506445" cy="1807734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BC29B24-B198-3D20-6BBB-4BD4A799EC90}"/>
                </a:ext>
              </a:extLst>
            </p:cNvPr>
            <p:cNvSpPr/>
            <p:nvPr/>
          </p:nvSpPr>
          <p:spPr>
            <a:xfrm>
              <a:off x="4516202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8" name="Rectangle 27" descr="Computer">
              <a:extLst>
                <a:ext uri="{FF2B5EF4-FFF2-40B4-BE49-F238E27FC236}">
                  <a16:creationId xmlns:a16="http://schemas.microsoft.com/office/drawing/2014/main" id="{8C7149F7-4735-B19B-295F-2A4A45CF9E71}"/>
                </a:ext>
              </a:extLst>
            </p:cNvPr>
            <p:cNvSpPr/>
            <p:nvPr/>
          </p:nvSpPr>
          <p:spPr>
            <a:xfrm>
              <a:off x="4712040" y="3392946"/>
              <a:ext cx="527255" cy="527255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8B2BD67-98AB-6FD2-34FC-D0AF23A7A587}"/>
                </a:ext>
              </a:extLst>
            </p:cNvPr>
            <p:cNvSpPr/>
            <p:nvPr/>
          </p:nvSpPr>
          <p:spPr>
            <a:xfrm>
              <a:off x="4222445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Storage Area Network</a:t>
              </a:r>
              <a:endParaRPr lang="en-US" sz="1400" kern="120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61EC480-EA4C-0D17-B3EF-8C9FCA9B9A43}"/>
              </a:ext>
            </a:extLst>
          </p:cNvPr>
          <p:cNvGrpSpPr/>
          <p:nvPr/>
        </p:nvGrpSpPr>
        <p:grpSpPr>
          <a:xfrm>
            <a:off x="5992518" y="3197108"/>
            <a:ext cx="1506445" cy="1807734"/>
            <a:chOff x="5992518" y="3197108"/>
            <a:chExt cx="1506445" cy="1807734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85660A2-9B8E-7A38-0CA5-B0B589E88E2D}"/>
                </a:ext>
              </a:extLst>
            </p:cNvPr>
            <p:cNvSpPr/>
            <p:nvPr/>
          </p:nvSpPr>
          <p:spPr>
            <a:xfrm>
              <a:off x="628627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1" name="Rectangle 30" descr="Laptop">
              <a:extLst>
                <a:ext uri="{FF2B5EF4-FFF2-40B4-BE49-F238E27FC236}">
                  <a16:creationId xmlns:a16="http://schemas.microsoft.com/office/drawing/2014/main" id="{BE4CA7E5-216F-F548-46F8-5FC84EA13850}"/>
                </a:ext>
              </a:extLst>
            </p:cNvPr>
            <p:cNvSpPr/>
            <p:nvPr/>
          </p:nvSpPr>
          <p:spPr>
            <a:xfrm>
              <a:off x="6482113" y="3392946"/>
              <a:ext cx="527255" cy="527255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00D522F-96E2-5E1D-1B2A-29D1F8BCFF36}"/>
                </a:ext>
              </a:extLst>
            </p:cNvPr>
            <p:cNvSpPr/>
            <p:nvPr/>
          </p:nvSpPr>
          <p:spPr>
            <a:xfrm>
              <a:off x="599251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Network Attached Storage</a:t>
              </a:r>
              <a:endParaRPr lang="en-US" sz="1400" kern="120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B1BCED3-39DC-1100-A5BB-B212B51CF645}"/>
              </a:ext>
            </a:extLst>
          </p:cNvPr>
          <p:cNvGrpSpPr/>
          <p:nvPr/>
        </p:nvGrpSpPr>
        <p:grpSpPr>
          <a:xfrm>
            <a:off x="7762591" y="3197108"/>
            <a:ext cx="1506445" cy="1807734"/>
            <a:chOff x="7762591" y="3197108"/>
            <a:chExt cx="1506445" cy="1807734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E79C63E-1B79-2FC3-F377-4DB80C7354D7}"/>
                </a:ext>
              </a:extLst>
            </p:cNvPr>
            <p:cNvSpPr/>
            <p:nvPr/>
          </p:nvSpPr>
          <p:spPr>
            <a:xfrm>
              <a:off x="805634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34" name="Rectangle 33" descr="Database">
              <a:extLst>
                <a:ext uri="{FF2B5EF4-FFF2-40B4-BE49-F238E27FC236}">
                  <a16:creationId xmlns:a16="http://schemas.microsoft.com/office/drawing/2014/main" id="{FA930EE7-DE05-4FB1-C3B0-FC772CEFD6F9}"/>
                </a:ext>
              </a:extLst>
            </p:cNvPr>
            <p:cNvSpPr/>
            <p:nvPr/>
          </p:nvSpPr>
          <p:spPr>
            <a:xfrm>
              <a:off x="8252186" y="3392946"/>
              <a:ext cx="527255" cy="527255"/>
            </a:xfrm>
            <a:prstGeom prst="rect">
              <a:avLst/>
            </a:prstGeom>
            <a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D41F05-8CE9-2511-30B6-7CFCAE41395E}"/>
                </a:ext>
              </a:extLst>
            </p:cNvPr>
            <p:cNvSpPr/>
            <p:nvPr/>
          </p:nvSpPr>
          <p:spPr>
            <a:xfrm>
              <a:off x="7762591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Redundant Array of Independent Disks</a:t>
              </a:r>
              <a:endParaRPr lang="en-US" sz="1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68522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4A7AC-ECD9-293E-9792-18CD15130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3-2-1 Backup Rule</a:t>
            </a: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DA9A006-B325-F2F9-81F0-59AC070AA292}"/>
              </a:ext>
            </a:extLst>
          </p:cNvPr>
          <p:cNvGrpSpPr/>
          <p:nvPr/>
        </p:nvGrpSpPr>
        <p:grpSpPr>
          <a:xfrm>
            <a:off x="893378" y="3032299"/>
            <a:ext cx="2437187" cy="2137352"/>
            <a:chOff x="893378" y="3032299"/>
            <a:chExt cx="2437187" cy="2137352"/>
          </a:xfrm>
        </p:grpSpPr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631BECE3-3500-4806-3054-2DA2FFDF4D32}"/>
                </a:ext>
              </a:extLst>
            </p:cNvPr>
            <p:cNvSpPr/>
            <p:nvPr/>
          </p:nvSpPr>
          <p:spPr>
            <a:xfrm>
              <a:off x="1563605" y="3032299"/>
              <a:ext cx="1096734" cy="1096734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494F12F-4C22-412F-6D22-A5A8FA4F9D22}"/>
                </a:ext>
              </a:extLst>
            </p:cNvPr>
            <p:cNvSpPr/>
            <p:nvPr/>
          </p:nvSpPr>
          <p:spPr>
            <a:xfrm>
              <a:off x="893378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Maintain at least 3 copies of the data</a:t>
              </a:r>
              <a:endParaRPr lang="en-US" sz="2000" kern="1200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18F7FCC-5685-42B6-573C-1982DFBBE3D5}"/>
              </a:ext>
            </a:extLst>
          </p:cNvPr>
          <p:cNvGrpSpPr/>
          <p:nvPr/>
        </p:nvGrpSpPr>
        <p:grpSpPr>
          <a:xfrm>
            <a:off x="3757074" y="3032299"/>
            <a:ext cx="2437187" cy="2137352"/>
            <a:chOff x="3757074" y="3032299"/>
            <a:chExt cx="2437187" cy="2137352"/>
          </a:xfrm>
        </p:grpSpPr>
        <p:sp>
          <p:nvSpPr>
            <p:cNvPr id="32" name="Rectangle 31" descr="Open Folder">
              <a:extLst>
                <a:ext uri="{FF2B5EF4-FFF2-40B4-BE49-F238E27FC236}">
                  <a16:creationId xmlns:a16="http://schemas.microsoft.com/office/drawing/2014/main" id="{435D4D3D-21E0-C3A8-984E-0CC6A1865504}"/>
                </a:ext>
              </a:extLst>
            </p:cNvPr>
            <p:cNvSpPr/>
            <p:nvPr/>
          </p:nvSpPr>
          <p:spPr>
            <a:xfrm>
              <a:off x="4427300" y="3032299"/>
              <a:ext cx="1096734" cy="1096734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FBA04FE-34EB-A853-A546-42CC651A7EEA}"/>
                </a:ext>
              </a:extLst>
            </p:cNvPr>
            <p:cNvSpPr/>
            <p:nvPr/>
          </p:nvSpPr>
          <p:spPr>
            <a:xfrm>
              <a:off x="3757074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/>
                <a:t>Keep 2 copies stored at separate locations</a:t>
              </a:r>
              <a:endParaRPr lang="en-US" sz="2000" kern="120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A3F5D7E-237C-0BA6-6D5C-2CAD13041B3A}"/>
              </a:ext>
            </a:extLst>
          </p:cNvPr>
          <p:cNvGrpSpPr/>
          <p:nvPr/>
        </p:nvGrpSpPr>
        <p:grpSpPr>
          <a:xfrm>
            <a:off x="6620769" y="3032299"/>
            <a:ext cx="2437187" cy="2137352"/>
            <a:chOff x="6620769" y="3032299"/>
            <a:chExt cx="2437187" cy="2137352"/>
          </a:xfrm>
        </p:grpSpPr>
        <p:sp>
          <p:nvSpPr>
            <p:cNvPr id="41" name="Rectangle 40" descr="Printer">
              <a:extLst>
                <a:ext uri="{FF2B5EF4-FFF2-40B4-BE49-F238E27FC236}">
                  <a16:creationId xmlns:a16="http://schemas.microsoft.com/office/drawing/2014/main" id="{3D84282C-79A8-E6F4-79E5-8F4149166A9E}"/>
                </a:ext>
              </a:extLst>
            </p:cNvPr>
            <p:cNvSpPr/>
            <p:nvPr/>
          </p:nvSpPr>
          <p:spPr>
            <a:xfrm>
              <a:off x="7290996" y="3032299"/>
              <a:ext cx="1096734" cy="1096734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424889-24A0-82D0-A20D-A4577DF4D85C}"/>
                </a:ext>
              </a:extLst>
            </p:cNvPr>
            <p:cNvSpPr/>
            <p:nvPr/>
          </p:nvSpPr>
          <p:spPr>
            <a:xfrm>
              <a:off x="6620769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At least 1 copy needs to be off-site</a:t>
              </a:r>
              <a:endParaRPr lang="en-US" sz="2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98492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1535</TotalTime>
  <Words>561</Words>
  <Application>Microsoft Office PowerPoint</Application>
  <PresentationFormat>Widescreen</PresentationFormat>
  <Paragraphs>91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Backing Up Data</vt:lpstr>
      <vt:lpstr>What are we covering today?</vt:lpstr>
      <vt:lpstr>What is data backup?</vt:lpstr>
      <vt:lpstr>Why is backing up data important?</vt:lpstr>
      <vt:lpstr>Technology is not infallible</vt:lpstr>
      <vt:lpstr>Things you need to consider…</vt:lpstr>
      <vt:lpstr>What?</vt:lpstr>
      <vt:lpstr>How often?</vt:lpstr>
      <vt:lpstr>Space?</vt:lpstr>
      <vt:lpstr>How long to make?</vt:lpstr>
      <vt:lpstr>How long to recover?</vt:lpstr>
      <vt:lpstr>Who is responsible?</vt:lpstr>
      <vt:lpstr>Is the data valid?</vt:lpstr>
      <vt:lpstr>Examples of storage methods</vt:lpstr>
      <vt:lpstr>3-2-1 Backup Rule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Backing Up Data</dc:title>
  <dc:creator>Jenni Steen</dc:creator>
  <cp:lastModifiedBy>Jenni Steen</cp:lastModifiedBy>
  <cp:revision>1</cp:revision>
  <dcterms:created xsi:type="dcterms:W3CDTF">2023-10-26T14:20:19Z</dcterms:created>
  <dcterms:modified xsi:type="dcterms:W3CDTF">2023-10-27T15:55:32Z</dcterms:modified>
</cp:coreProperties>
</file>