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31"/>
  </p:notesMasterIdLst>
  <p:handoutMasterIdLst>
    <p:handoutMasterId r:id="rId32"/>
  </p:handoutMasterIdLst>
  <p:sldIdLst>
    <p:sldId id="322" r:id="rId5"/>
    <p:sldId id="324" r:id="rId6"/>
    <p:sldId id="325" r:id="rId7"/>
    <p:sldId id="326" r:id="rId8"/>
    <p:sldId id="327" r:id="rId9"/>
    <p:sldId id="372" r:id="rId10"/>
    <p:sldId id="328" r:id="rId11"/>
    <p:sldId id="373" r:id="rId12"/>
    <p:sldId id="329" r:id="rId13"/>
    <p:sldId id="330" r:id="rId14"/>
    <p:sldId id="331" r:id="rId15"/>
    <p:sldId id="332" r:id="rId16"/>
    <p:sldId id="333" r:id="rId17"/>
    <p:sldId id="334" r:id="rId18"/>
    <p:sldId id="374" r:id="rId19"/>
    <p:sldId id="336" r:id="rId20"/>
    <p:sldId id="338" r:id="rId21"/>
    <p:sldId id="339" r:id="rId22"/>
    <p:sldId id="340" r:id="rId23"/>
    <p:sldId id="341" r:id="rId24"/>
    <p:sldId id="342" r:id="rId25"/>
    <p:sldId id="343" r:id="rId26"/>
    <p:sldId id="344" r:id="rId27"/>
    <p:sldId id="345" r:id="rId28"/>
    <p:sldId id="371" r:id="rId29"/>
    <p:sldId id="337" r:id="rId30"/>
  </p:sldIdLst>
  <p:sldSz cx="12188825" cy="685800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4030">
          <p15:clr>
            <a:srgbClr val="A4A3A4"/>
          </p15:clr>
        </p15:guide>
        <p15:guide id="3" orient="horz" pos="1200">
          <p15:clr>
            <a:srgbClr val="A4A3A4"/>
          </p15:clr>
        </p15:guide>
        <p15:guide id="4" orient="horz" pos="1008">
          <p15:clr>
            <a:srgbClr val="A4A3A4"/>
          </p15:clr>
        </p15:guide>
        <p15:guide id="5" orient="horz" pos="3792">
          <p15:clr>
            <a:srgbClr val="A4A3A4"/>
          </p15:clr>
        </p15:guide>
        <p15:guide id="6" orient="horz">
          <p15:clr>
            <a:srgbClr val="A4A3A4"/>
          </p15:clr>
        </p15:guide>
        <p15:guide id="7" orient="horz" pos="3360">
          <p15:clr>
            <a:srgbClr val="A4A3A4"/>
          </p15:clr>
        </p15:guide>
        <p15:guide id="8" orient="horz" pos="3312">
          <p15:clr>
            <a:srgbClr val="A4A3A4"/>
          </p15:clr>
        </p15:guide>
        <p15:guide id="9" orient="horz" pos="240">
          <p15:clr>
            <a:srgbClr val="A4A3A4"/>
          </p15:clr>
        </p15:guide>
        <p15:guide id="10" orient="horz" pos="432">
          <p15:clr>
            <a:srgbClr val="A4A3A4"/>
          </p15:clr>
        </p15:guide>
        <p15:guide id="11" orient="horz" pos="2784">
          <p15:clr>
            <a:srgbClr val="A4A3A4"/>
          </p15:clr>
        </p15:guide>
        <p15:guide id="12" pos="3839">
          <p15:clr>
            <a:srgbClr val="A4A3A4"/>
          </p15:clr>
        </p15:guide>
        <p15:guide id="13" pos="959">
          <p15:clr>
            <a:srgbClr val="A4A3A4"/>
          </p15:clr>
        </p15:guide>
        <p15:guide id="14" pos="6143">
          <p15:clr>
            <a:srgbClr val="A4A3A4"/>
          </p15:clr>
        </p15:guide>
        <p15:guide id="15" pos="1247">
          <p15:clr>
            <a:srgbClr val="A4A3A4"/>
          </p15:clr>
        </p15:guide>
        <p15:guide id="16" pos="7007">
          <p15:clr>
            <a:srgbClr val="A4A3A4"/>
          </p15:clr>
        </p15:guide>
        <p15:guide id="17" pos="5855">
          <p15:clr>
            <a:srgbClr val="A4A3A4"/>
          </p15:clr>
        </p15:guide>
        <p15:guide id="18" pos="671">
          <p15:clr>
            <a:srgbClr val="A4A3A4"/>
          </p15:clr>
        </p15:guide>
        <p15:guide id="19" pos="7151">
          <p15:clr>
            <a:srgbClr val="A4A3A4"/>
          </p15:clr>
        </p15:guide>
        <p15:guide id="20" pos="311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581" autoAdjust="0"/>
  </p:normalViewPr>
  <p:slideViewPr>
    <p:cSldViewPr showGuides="1">
      <p:cViewPr varScale="1">
        <p:scale>
          <a:sx n="74" d="100"/>
          <a:sy n="74" d="100"/>
        </p:scale>
        <p:origin x="86" y="365"/>
      </p:cViewPr>
      <p:guideLst>
        <p:guide orient="horz" pos="2160"/>
        <p:guide orient="horz" pos="4030"/>
        <p:guide orient="horz" pos="1200"/>
        <p:guide orient="horz" pos="1008"/>
        <p:guide orient="horz" pos="3792"/>
        <p:guide orient="horz"/>
        <p:guide orient="horz" pos="3360"/>
        <p:guide orient="horz" pos="3312"/>
        <p:guide orient="horz" pos="240"/>
        <p:guide orient="horz" pos="432"/>
        <p:guide orient="horz" pos="2784"/>
        <p:guide pos="3839"/>
        <p:guide pos="959"/>
        <p:guide pos="6143"/>
        <p:guide pos="1247"/>
        <p:guide pos="7007"/>
        <p:guide pos="5855"/>
        <p:guide pos="671"/>
        <p:guide pos="7151"/>
        <p:guide pos="311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79" d="100"/>
          <a:sy n="79" d="100"/>
        </p:scale>
        <p:origin x="2496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gs" Target="tags/tag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11/11/2022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11/11/2022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3199CD-3E1B-4AE6-990F-76F925F5EA9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9553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ltGray"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 b="1" cap="none" spc="0">
                <a:ln w="9525">
                  <a:noFill/>
                  <a:prstDash val="solid"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b="1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1D2498CD-A622-4ACC-98D8-8365C1B868F0}" type="datetime1">
              <a:rPr lang="en-US" smtClean="0"/>
              <a:pPr/>
              <a:t>11/11/2022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807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BF3DB-CE40-42F4-BAF4-5D73D1160093}" type="datetime1">
              <a:rPr lang="en-US" smtClean="0"/>
              <a:t>11/11/2022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807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CA6E5-33C6-44C3-9324-1BC5DF93F43F}" type="datetime1">
              <a:rPr lang="en-US" smtClean="0"/>
              <a:t>11/11/2022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672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9C1D9-07E1-4387-AF34-89EE2802766D}" type="datetime1">
              <a:rPr lang="en-US" smtClean="0"/>
              <a:t>11/11/2022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894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9E85B-B39A-43E9-82DE-E3279D984288}" type="datetime1">
              <a:rPr lang="en-US" smtClean="0"/>
              <a:t>11/11/2022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993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70C95-D35D-47FC-816D-E56328637043}" type="datetime1">
              <a:rPr lang="en-US" smtClean="0"/>
              <a:t>11/11/2022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585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163A7-695C-4C09-B334-6924060F5B71}" type="datetime1">
              <a:rPr lang="en-US" smtClean="0"/>
              <a:t>11/11/2022</a:t>
            </a:fld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49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B6D02-49B3-41C1-9893-391F698AE757}" type="datetime1">
              <a:rPr lang="en-US" smtClean="0"/>
              <a:t>11/11/2022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5569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1AC91-90B4-40B7-917F-BAE86E369F96}" type="datetime1">
              <a:rPr lang="en-US" smtClean="0"/>
              <a:t>11/11/2022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15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2CF6B-193C-4CEB-9860-F1C5F0818FA3}" type="datetime1">
              <a:rPr lang="en-US" smtClean="0"/>
              <a:t>11/11/2022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959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6CBC3-4EDC-4C84-BDD0-15F2AD890B92}" type="datetime1">
              <a:rPr lang="en-US" smtClean="0"/>
              <a:t>11/11/2022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9305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invGray">
      <p:bgPr>
        <a:blipFill dpi="0" rotWithShape="1">
          <a:blip r:embed="rId1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4AB525-F3F4-481A-B8D5-B732FA9EB082}" type="datetime1">
              <a:rPr lang="en-US" smtClean="0"/>
              <a:pPr/>
              <a:t>11/11/2022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3442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 baseline="0">
          <a:ln w="9525">
            <a:noFill/>
            <a:prstDash val="solid"/>
          </a:ln>
          <a:solidFill>
            <a:schemeClr val="accent5"/>
          </a:solidFill>
          <a:effectLst/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3" y="692696"/>
            <a:ext cx="8229600" cy="2895600"/>
          </a:xfrm>
        </p:spPr>
        <p:txBody>
          <a:bodyPr/>
          <a:lstStyle/>
          <a:p>
            <a:r>
              <a:rPr lang="en-US" dirty="0" smtClean="0"/>
              <a:t>Psychology of Injury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97868" y="3789040"/>
            <a:ext cx="8229600" cy="1219200"/>
          </a:xfrm>
        </p:spPr>
        <p:txBody>
          <a:bodyPr/>
          <a:lstStyle/>
          <a:p>
            <a:r>
              <a:rPr lang="en-US" dirty="0" smtClean="0"/>
              <a:t>Week 6</a:t>
            </a:r>
          </a:p>
          <a:p>
            <a:r>
              <a:rPr lang="en-US" dirty="0" smtClean="0"/>
              <a:t>Sport and Exercise Psychology</a:t>
            </a:r>
          </a:p>
          <a:p>
            <a:r>
              <a:rPr lang="en-US" dirty="0" smtClean="0"/>
              <a:t>BMSS5004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48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466332" y="2287887"/>
            <a:ext cx="7256160" cy="120142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0464" tIns="44438" rIns="90464" bIns="44438" rtlCol="0" anchor="b">
            <a:normAutofit fontScale="90000"/>
          </a:bodyPr>
          <a:lstStyle/>
          <a:p>
            <a:pPr eaLnBrk="1" hangingPunct="1"/>
            <a:r>
              <a:rPr lang="en-GB" altLang="en-US" sz="3999" dirty="0"/>
              <a:t>Psychology of Injury:</a:t>
            </a:r>
            <a:br>
              <a:rPr lang="en-GB" altLang="en-US" sz="3999" dirty="0"/>
            </a:br>
            <a:r>
              <a:rPr lang="en-GB" altLang="en-US" sz="3999" dirty="0"/>
              <a:t/>
            </a:r>
            <a:br>
              <a:rPr lang="en-GB" altLang="en-US" sz="3999" dirty="0"/>
            </a:br>
            <a:r>
              <a:rPr lang="en-GB" altLang="en-US" sz="3999" dirty="0" smtClean="0"/>
              <a:t>Prediction of occurrence?</a:t>
            </a:r>
            <a:endParaRPr lang="en-GB" altLang="en-US" sz="3999" dirty="0"/>
          </a:p>
        </p:txBody>
      </p:sp>
      <p:sp>
        <p:nvSpPr>
          <p:cNvPr id="2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894846" y="3886081"/>
            <a:ext cx="6399133" cy="763389"/>
          </a:xfrm>
        </p:spPr>
        <p:txBody>
          <a:bodyPr vert="horz" lIns="90464" tIns="44438" rIns="90464" bIns="44438" rtlCol="0">
            <a:normAutofit/>
          </a:bodyPr>
          <a:lstStyle/>
          <a:p>
            <a:pPr marL="342797" indent="-342797">
              <a:defRPr/>
            </a:pPr>
            <a:r>
              <a:rPr lang="en-GB" smtClean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60466750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/>
          <p:cNvSpPr>
            <a:spLocks noChangeArrowheads="1"/>
          </p:cNvSpPr>
          <p:nvPr/>
        </p:nvSpPr>
        <p:spPr bwMode="auto">
          <a:xfrm>
            <a:off x="1523603" y="892"/>
            <a:ext cx="9141619" cy="5804371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799"/>
          </a:p>
        </p:txBody>
      </p:sp>
      <p:sp>
        <p:nvSpPr>
          <p:cNvPr id="5124" name="TextBox 5"/>
          <p:cNvSpPr txBox="1">
            <a:spLocks noChangeArrowheads="1"/>
          </p:cNvSpPr>
          <p:nvPr/>
        </p:nvSpPr>
        <p:spPr bwMode="auto">
          <a:xfrm>
            <a:off x="6814492" y="6213074"/>
            <a:ext cx="3653136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dirty="0"/>
              <a:t>Evans, Mitchell &amp; Jones (2006)</a:t>
            </a:r>
            <a:endParaRPr lang="en-US" altLang="en-US" sz="1400" dirty="0"/>
          </a:p>
        </p:txBody>
      </p:sp>
      <p:sp>
        <p:nvSpPr>
          <p:cNvPr id="7" name="Rectangle 47"/>
          <p:cNvSpPr txBox="1">
            <a:spLocks noChangeArrowheads="1"/>
          </p:cNvSpPr>
          <p:nvPr/>
        </p:nvSpPr>
        <p:spPr>
          <a:xfrm>
            <a:off x="1847370" y="477021"/>
            <a:ext cx="8346489" cy="1007800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altLang="en-US" sz="3599" kern="0" dirty="0">
                <a:solidFill>
                  <a:srgbClr val="4A223A"/>
                </a:solidFill>
                <a:effectLst/>
              </a:rPr>
              <a:t> </a:t>
            </a:r>
            <a:r>
              <a:rPr lang="en-GB" altLang="en-US" sz="3099" b="1" kern="0" dirty="0">
                <a:solidFill>
                  <a:srgbClr val="4A223A"/>
                </a:solidFill>
                <a:effectLst/>
              </a:rPr>
              <a:t>Stress-Response Model of Athletic Injury:</a:t>
            </a:r>
          </a:p>
          <a:p>
            <a:pPr eaLnBrk="1" hangingPunct="1">
              <a:defRPr/>
            </a:pPr>
            <a:r>
              <a:rPr lang="en-GB" altLang="en-US" sz="3099" b="1" kern="0" dirty="0">
                <a:solidFill>
                  <a:srgbClr val="4A223A"/>
                </a:solidFill>
                <a:effectLst/>
              </a:rPr>
              <a:t>Prediction</a:t>
            </a:r>
          </a:p>
        </p:txBody>
      </p:sp>
      <p:sp>
        <p:nvSpPr>
          <p:cNvPr id="5126" name="Rectangle 49"/>
          <p:cNvSpPr>
            <a:spLocks noChangeArrowheads="1"/>
          </p:cNvSpPr>
          <p:nvPr/>
        </p:nvSpPr>
        <p:spPr bwMode="auto">
          <a:xfrm>
            <a:off x="2110825" y="6090750"/>
            <a:ext cx="3667757" cy="430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199" dirty="0">
                <a:ea typeface="ＭＳ Ｐゴシック" panose="020B0600070205080204" pitchFamily="34" charset="-128"/>
              </a:rPr>
              <a:t>Williams &amp; Andersen (1998)</a:t>
            </a:r>
          </a:p>
        </p:txBody>
      </p:sp>
      <p:sp>
        <p:nvSpPr>
          <p:cNvPr id="5127" name="AutoShape 50"/>
          <p:cNvSpPr>
            <a:spLocks noChangeArrowheads="1"/>
          </p:cNvSpPr>
          <p:nvPr/>
        </p:nvSpPr>
        <p:spPr bwMode="auto">
          <a:xfrm>
            <a:off x="8406797" y="3208396"/>
            <a:ext cx="1356959" cy="1028432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399" b="1">
              <a:ea typeface="ＭＳ Ｐゴシック" panose="020B0600070205080204" pitchFamily="34" charset="-128"/>
            </a:endParaRPr>
          </a:p>
        </p:txBody>
      </p:sp>
      <p:sp>
        <p:nvSpPr>
          <p:cNvPr id="5128" name="AutoShape 51"/>
          <p:cNvSpPr>
            <a:spLocks noChangeArrowheads="1"/>
          </p:cNvSpPr>
          <p:nvPr/>
        </p:nvSpPr>
        <p:spPr bwMode="auto">
          <a:xfrm>
            <a:off x="4293069" y="3108410"/>
            <a:ext cx="3885188" cy="1406159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399" b="1">
              <a:ea typeface="ＭＳ Ｐゴシック" panose="020B0600070205080204" pitchFamily="34" charset="-128"/>
            </a:endParaRPr>
          </a:p>
        </p:txBody>
      </p:sp>
      <p:sp>
        <p:nvSpPr>
          <p:cNvPr id="5129" name="Text Box 52"/>
          <p:cNvSpPr txBox="1">
            <a:spLocks noChangeArrowheads="1"/>
          </p:cNvSpPr>
          <p:nvPr/>
        </p:nvSpPr>
        <p:spPr bwMode="auto">
          <a:xfrm>
            <a:off x="4394643" y="3582948"/>
            <a:ext cx="1485513" cy="45708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799">
                <a:solidFill>
                  <a:srgbClr val="333399"/>
                </a:solidFill>
                <a:ea typeface="ＭＳ Ｐゴシック" panose="020B0600070205080204" pitchFamily="34" charset="-128"/>
              </a:rPr>
              <a:t>Cognitive appraisals</a:t>
            </a:r>
            <a:endParaRPr lang="en-GB" altLang="en-US" sz="1799">
              <a:ea typeface="ＭＳ Ｐゴシック" panose="020B0600070205080204" pitchFamily="34" charset="-128"/>
            </a:endParaRPr>
          </a:p>
        </p:txBody>
      </p:sp>
      <p:sp>
        <p:nvSpPr>
          <p:cNvPr id="5130" name="Text Box 53"/>
          <p:cNvSpPr txBox="1">
            <a:spLocks noChangeArrowheads="1"/>
          </p:cNvSpPr>
          <p:nvPr/>
        </p:nvSpPr>
        <p:spPr bwMode="auto">
          <a:xfrm>
            <a:off x="6349935" y="3538510"/>
            <a:ext cx="1702943" cy="57135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799">
                <a:solidFill>
                  <a:srgbClr val="333399"/>
                </a:solidFill>
                <a:ea typeface="ＭＳ Ｐゴシック" panose="020B0600070205080204" pitchFamily="34" charset="-128"/>
              </a:rPr>
              <a:t>Physiological / Attentional changes</a:t>
            </a:r>
            <a:endParaRPr lang="en-GB" altLang="en-US" sz="1799">
              <a:ea typeface="ＭＳ Ｐゴシック" panose="020B0600070205080204" pitchFamily="34" charset="-128"/>
            </a:endParaRPr>
          </a:p>
        </p:txBody>
      </p:sp>
      <p:sp>
        <p:nvSpPr>
          <p:cNvPr id="5131" name="Text Box 54"/>
          <p:cNvSpPr txBox="1">
            <a:spLocks noChangeArrowheads="1"/>
          </p:cNvSpPr>
          <p:nvPr/>
        </p:nvSpPr>
        <p:spPr bwMode="auto">
          <a:xfrm>
            <a:off x="4454952" y="3195699"/>
            <a:ext cx="3542377" cy="34281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799" b="1">
                <a:solidFill>
                  <a:srgbClr val="333399"/>
                </a:solidFill>
                <a:ea typeface="ＭＳ Ｐゴシック" panose="020B0600070205080204" pitchFamily="34" charset="-128"/>
              </a:rPr>
              <a:t>Stress Response</a:t>
            </a:r>
            <a:endParaRPr lang="en-GB" altLang="en-US" sz="1799">
              <a:ea typeface="ＭＳ Ｐゴシック" panose="020B0600070205080204" pitchFamily="34" charset="-128"/>
            </a:endParaRPr>
          </a:p>
        </p:txBody>
      </p:sp>
      <p:sp>
        <p:nvSpPr>
          <p:cNvPr id="5132" name="Line 55"/>
          <p:cNvSpPr>
            <a:spLocks noChangeShapeType="1"/>
          </p:cNvSpPr>
          <p:nvPr/>
        </p:nvSpPr>
        <p:spPr bwMode="auto">
          <a:xfrm>
            <a:off x="5778582" y="3811488"/>
            <a:ext cx="571351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33" name="AutoShape 56"/>
          <p:cNvSpPr>
            <a:spLocks noChangeArrowheads="1"/>
          </p:cNvSpPr>
          <p:nvPr/>
        </p:nvSpPr>
        <p:spPr bwMode="auto">
          <a:xfrm>
            <a:off x="4293069" y="4774850"/>
            <a:ext cx="3885188" cy="571351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399" b="1">
              <a:ea typeface="ＭＳ Ｐゴシック" panose="020B0600070205080204" pitchFamily="34" charset="-128"/>
            </a:endParaRPr>
          </a:p>
        </p:txBody>
      </p:sp>
      <p:sp>
        <p:nvSpPr>
          <p:cNvPr id="5134" name="Text Box 57"/>
          <p:cNvSpPr txBox="1">
            <a:spLocks noChangeArrowheads="1"/>
          </p:cNvSpPr>
          <p:nvPr/>
        </p:nvSpPr>
        <p:spPr bwMode="auto">
          <a:xfrm>
            <a:off x="4510500" y="4889120"/>
            <a:ext cx="3542377" cy="34281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799">
                <a:solidFill>
                  <a:srgbClr val="333399"/>
                </a:solidFill>
                <a:ea typeface="ＭＳ Ｐゴシック" panose="020B0600070205080204" pitchFamily="34" charset="-128"/>
              </a:rPr>
              <a:t>Interventions</a:t>
            </a:r>
            <a:endParaRPr lang="en-GB" altLang="en-US" sz="1799">
              <a:ea typeface="ＭＳ Ｐゴシック" panose="020B0600070205080204" pitchFamily="34" charset="-128"/>
            </a:endParaRPr>
          </a:p>
        </p:txBody>
      </p:sp>
      <p:sp>
        <p:nvSpPr>
          <p:cNvPr id="5135" name="Text Box 58"/>
          <p:cNvSpPr txBox="1">
            <a:spLocks noChangeArrowheads="1"/>
          </p:cNvSpPr>
          <p:nvPr/>
        </p:nvSpPr>
        <p:spPr bwMode="auto">
          <a:xfrm>
            <a:off x="8673430" y="3524225"/>
            <a:ext cx="960187" cy="29996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799" b="1">
                <a:solidFill>
                  <a:srgbClr val="FF0000"/>
                </a:solidFill>
                <a:ea typeface="ＭＳ Ｐゴシック" panose="020B0600070205080204" pitchFamily="34" charset="-128"/>
              </a:rPr>
              <a:t>Injury</a:t>
            </a:r>
          </a:p>
        </p:txBody>
      </p:sp>
      <p:sp>
        <p:nvSpPr>
          <p:cNvPr id="5136" name="AutoShape 59"/>
          <p:cNvSpPr>
            <a:spLocks noChangeArrowheads="1"/>
          </p:cNvSpPr>
          <p:nvPr/>
        </p:nvSpPr>
        <p:spPr bwMode="auto">
          <a:xfrm>
            <a:off x="1847369" y="3208396"/>
            <a:ext cx="2217160" cy="1180792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399" b="1">
              <a:ea typeface="ＭＳ Ｐゴシック" panose="020B0600070205080204" pitchFamily="34" charset="-128"/>
            </a:endParaRPr>
          </a:p>
        </p:txBody>
      </p:sp>
      <p:sp>
        <p:nvSpPr>
          <p:cNvPr id="5137" name="Text Box 60"/>
          <p:cNvSpPr txBox="1">
            <a:spLocks noChangeArrowheads="1"/>
          </p:cNvSpPr>
          <p:nvPr/>
        </p:nvSpPr>
        <p:spPr bwMode="auto">
          <a:xfrm>
            <a:off x="1950529" y="3316317"/>
            <a:ext cx="2036232" cy="96494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799" b="1">
                <a:solidFill>
                  <a:srgbClr val="FF0000"/>
                </a:solidFill>
                <a:ea typeface="ＭＳ Ｐゴシック" panose="020B0600070205080204" pitchFamily="34" charset="-128"/>
              </a:rPr>
              <a:t>Potentially demanding athletic situation</a:t>
            </a:r>
          </a:p>
        </p:txBody>
      </p:sp>
      <p:sp>
        <p:nvSpPr>
          <p:cNvPr id="5138" name="AutoShape 61"/>
          <p:cNvSpPr>
            <a:spLocks noChangeArrowheads="1"/>
          </p:cNvSpPr>
          <p:nvPr/>
        </p:nvSpPr>
        <p:spPr bwMode="auto">
          <a:xfrm>
            <a:off x="3718545" y="1849849"/>
            <a:ext cx="1717228" cy="1028432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399" b="1">
              <a:ea typeface="ＭＳ Ｐゴシック" panose="020B0600070205080204" pitchFamily="34" charset="-128"/>
            </a:endParaRPr>
          </a:p>
        </p:txBody>
      </p:sp>
      <p:sp>
        <p:nvSpPr>
          <p:cNvPr id="5139" name="AutoShape 62"/>
          <p:cNvSpPr>
            <a:spLocks noChangeArrowheads="1"/>
          </p:cNvSpPr>
          <p:nvPr/>
        </p:nvSpPr>
        <p:spPr bwMode="auto">
          <a:xfrm>
            <a:off x="5664313" y="1849849"/>
            <a:ext cx="1506145" cy="1028432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399" b="1">
              <a:ea typeface="ＭＳ Ｐゴシック" panose="020B0600070205080204" pitchFamily="34" charset="-128"/>
            </a:endParaRPr>
          </a:p>
        </p:txBody>
      </p:sp>
      <p:sp>
        <p:nvSpPr>
          <p:cNvPr id="5140" name="AutoShape 63"/>
          <p:cNvSpPr>
            <a:spLocks noChangeArrowheads="1"/>
          </p:cNvSpPr>
          <p:nvPr/>
        </p:nvSpPr>
        <p:spPr bwMode="auto">
          <a:xfrm>
            <a:off x="7398999" y="1840327"/>
            <a:ext cx="1558519" cy="1028432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399" b="1">
              <a:ea typeface="ＭＳ Ｐゴシック" panose="020B0600070205080204" pitchFamily="34" charset="-128"/>
            </a:endParaRPr>
          </a:p>
        </p:txBody>
      </p:sp>
      <p:sp>
        <p:nvSpPr>
          <p:cNvPr id="5141" name="Text Box 64"/>
          <p:cNvSpPr txBox="1">
            <a:spLocks noChangeArrowheads="1"/>
          </p:cNvSpPr>
          <p:nvPr/>
        </p:nvSpPr>
        <p:spPr bwMode="auto">
          <a:xfrm>
            <a:off x="7432326" y="2073629"/>
            <a:ext cx="1325217" cy="69673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799" b="1">
                <a:solidFill>
                  <a:srgbClr val="333399"/>
                </a:solidFill>
                <a:ea typeface="ＭＳ Ｐゴシック" panose="020B0600070205080204" pitchFamily="34" charset="-128"/>
              </a:rPr>
              <a:t>Coping resources</a:t>
            </a:r>
            <a:endParaRPr lang="en-GB" altLang="en-US" sz="1799" b="1">
              <a:ea typeface="ＭＳ Ｐゴシック" panose="020B0600070205080204" pitchFamily="34" charset="-128"/>
            </a:endParaRPr>
          </a:p>
        </p:txBody>
      </p:sp>
      <p:sp>
        <p:nvSpPr>
          <p:cNvPr id="5142" name="Text Box 65"/>
          <p:cNvSpPr txBox="1">
            <a:spLocks noChangeArrowheads="1"/>
          </p:cNvSpPr>
          <p:nvPr/>
        </p:nvSpPr>
        <p:spPr bwMode="auto">
          <a:xfrm>
            <a:off x="5759539" y="1929205"/>
            <a:ext cx="1271256" cy="76973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799" b="1">
                <a:solidFill>
                  <a:srgbClr val="333399"/>
                </a:solidFill>
                <a:ea typeface="ＭＳ Ｐゴシック" panose="020B0600070205080204" pitchFamily="34" charset="-128"/>
              </a:rPr>
              <a:t>History of stressors</a:t>
            </a:r>
            <a:endParaRPr lang="en-GB" altLang="en-US" sz="1799" b="1">
              <a:ea typeface="ＭＳ Ｐゴシック" panose="020B0600070205080204" pitchFamily="34" charset="-128"/>
            </a:endParaRPr>
          </a:p>
        </p:txBody>
      </p:sp>
      <p:sp>
        <p:nvSpPr>
          <p:cNvPr id="5143" name="Text Box 66"/>
          <p:cNvSpPr txBox="1">
            <a:spLocks noChangeArrowheads="1"/>
          </p:cNvSpPr>
          <p:nvPr/>
        </p:nvSpPr>
        <p:spPr bwMode="auto">
          <a:xfrm>
            <a:off x="3839163" y="2151396"/>
            <a:ext cx="1477577" cy="32376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799" b="1">
                <a:solidFill>
                  <a:srgbClr val="333399"/>
                </a:solidFill>
                <a:ea typeface="ＭＳ Ｐゴシック" panose="020B0600070205080204" pitchFamily="34" charset="-128"/>
              </a:rPr>
              <a:t>Personality</a:t>
            </a:r>
            <a:endParaRPr lang="en-GB" altLang="en-US" sz="1799" b="1">
              <a:ea typeface="ＭＳ Ｐゴシック" panose="020B0600070205080204" pitchFamily="34" charset="-128"/>
            </a:endParaRPr>
          </a:p>
        </p:txBody>
      </p:sp>
      <p:sp>
        <p:nvSpPr>
          <p:cNvPr id="5144" name="Line 67"/>
          <p:cNvSpPr>
            <a:spLocks noChangeShapeType="1"/>
          </p:cNvSpPr>
          <p:nvPr/>
        </p:nvSpPr>
        <p:spPr bwMode="auto">
          <a:xfrm>
            <a:off x="4064529" y="3722612"/>
            <a:ext cx="22854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45" name="Line 68"/>
          <p:cNvSpPr>
            <a:spLocks noChangeShapeType="1"/>
          </p:cNvSpPr>
          <p:nvPr/>
        </p:nvSpPr>
        <p:spPr bwMode="auto">
          <a:xfrm>
            <a:off x="8178257" y="3722612"/>
            <a:ext cx="22854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46" name="Line 69"/>
          <p:cNvSpPr>
            <a:spLocks noChangeShapeType="1"/>
          </p:cNvSpPr>
          <p:nvPr/>
        </p:nvSpPr>
        <p:spPr bwMode="auto">
          <a:xfrm flipV="1">
            <a:off x="6281688" y="4514567"/>
            <a:ext cx="0" cy="22854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47" name="Line 70"/>
          <p:cNvSpPr>
            <a:spLocks noChangeShapeType="1"/>
          </p:cNvSpPr>
          <p:nvPr/>
        </p:nvSpPr>
        <p:spPr bwMode="auto">
          <a:xfrm>
            <a:off x="4864420" y="2884630"/>
            <a:ext cx="0" cy="22854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48" name="Line 71"/>
          <p:cNvSpPr>
            <a:spLocks noChangeShapeType="1"/>
          </p:cNvSpPr>
          <p:nvPr/>
        </p:nvSpPr>
        <p:spPr bwMode="auto">
          <a:xfrm>
            <a:off x="6235663" y="2884630"/>
            <a:ext cx="0" cy="22854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49" name="Line 72"/>
          <p:cNvSpPr>
            <a:spLocks noChangeShapeType="1"/>
          </p:cNvSpPr>
          <p:nvPr/>
        </p:nvSpPr>
        <p:spPr bwMode="auto">
          <a:xfrm>
            <a:off x="7606906" y="2884630"/>
            <a:ext cx="0" cy="22854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50" name="Line 73"/>
          <p:cNvSpPr>
            <a:spLocks noChangeShapeType="1"/>
          </p:cNvSpPr>
          <p:nvPr/>
        </p:nvSpPr>
        <p:spPr bwMode="auto">
          <a:xfrm>
            <a:off x="5435772" y="2337084"/>
            <a:ext cx="22854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51" name="Line 74"/>
          <p:cNvSpPr>
            <a:spLocks noChangeShapeType="1"/>
          </p:cNvSpPr>
          <p:nvPr/>
        </p:nvSpPr>
        <p:spPr bwMode="auto">
          <a:xfrm>
            <a:off x="7170457" y="2337084"/>
            <a:ext cx="22854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52" name="Line 75"/>
          <p:cNvSpPr>
            <a:spLocks noChangeShapeType="1"/>
          </p:cNvSpPr>
          <p:nvPr/>
        </p:nvSpPr>
        <p:spPr bwMode="auto">
          <a:xfrm>
            <a:off x="4864420" y="1627657"/>
            <a:ext cx="0" cy="22854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53" name="Line 76"/>
          <p:cNvSpPr>
            <a:spLocks noChangeShapeType="1"/>
          </p:cNvSpPr>
          <p:nvPr/>
        </p:nvSpPr>
        <p:spPr bwMode="auto">
          <a:xfrm>
            <a:off x="7606906" y="1627657"/>
            <a:ext cx="0" cy="22854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54" name="Line 77"/>
          <p:cNvSpPr>
            <a:spLocks noChangeShapeType="1"/>
          </p:cNvSpPr>
          <p:nvPr/>
        </p:nvSpPr>
        <p:spPr bwMode="auto">
          <a:xfrm>
            <a:off x="4864420" y="1621309"/>
            <a:ext cx="2742486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</p:spTree>
    <p:extLst>
      <p:ext uri="{BB962C8B-B14F-4D97-AF65-F5344CB8AC3E}">
        <p14:creationId xmlns:p14="http://schemas.microsoft.com/office/powerpoint/2010/main" val="360746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918789" y="334183"/>
            <a:ext cx="8427430" cy="1007800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FFF00"/>
                </a:solidFill>
              </a:rPr>
              <a:t>Central Hypothesis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34633" y="1844823"/>
            <a:ext cx="7875124" cy="4179063"/>
          </a:xfrm>
        </p:spPr>
        <p:txBody>
          <a:bodyPr/>
          <a:lstStyle/>
          <a:p>
            <a:pPr marL="0" indent="0">
              <a:lnSpc>
                <a:spcPts val="3599"/>
              </a:lnSpc>
              <a:buClr>
                <a:schemeClr val="tx1"/>
              </a:buClr>
              <a:buNone/>
              <a:defRPr/>
            </a:pPr>
            <a:r>
              <a:rPr lang="en-GB" altLang="en-US" dirty="0"/>
              <a:t>When athletes experience stressful situations (e.g., important competition), their history of stressors, personality characteristics and coping resources contribute in isolation or interactively to the stress response.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757858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1918789" y="334183"/>
            <a:ext cx="8427430" cy="10078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599" dirty="0">
                <a:solidFill>
                  <a:srgbClr val="FFFF00"/>
                </a:solidFill>
              </a:rPr>
              <a:t>History of Stressors: Major Life </a:t>
            </a:r>
            <a:r>
              <a:rPr lang="en-GB" altLang="en-US" sz="3599" dirty="0" smtClean="0">
                <a:solidFill>
                  <a:srgbClr val="FFFF00"/>
                </a:solidFill>
              </a:rPr>
              <a:t>Events – Health Psychology</a:t>
            </a:r>
            <a:endParaRPr lang="en-GB" altLang="en-US" sz="3599" dirty="0">
              <a:solidFill>
                <a:srgbClr val="FFFF00"/>
              </a:solidFill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3812" y="1413400"/>
            <a:ext cx="10873208" cy="5111944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ts val="3599"/>
              </a:lnSpc>
              <a:buClr>
                <a:schemeClr val="tx1"/>
              </a:buClr>
            </a:pPr>
            <a:r>
              <a:rPr lang="en-GB" altLang="en-US" dirty="0"/>
              <a:t>Infrequent, high intensity, require adjustment of some sort </a:t>
            </a:r>
            <a:endParaRPr lang="en-GB" altLang="en-US" dirty="0" smtClean="0"/>
          </a:p>
          <a:p>
            <a:pPr lvl="1">
              <a:lnSpc>
                <a:spcPts val="3599"/>
              </a:lnSpc>
              <a:buClr>
                <a:schemeClr val="tx1"/>
              </a:buClr>
            </a:pPr>
            <a:r>
              <a:rPr lang="en-GB" altLang="en-US" dirty="0" smtClean="0"/>
              <a:t>(</a:t>
            </a:r>
            <a:r>
              <a:rPr lang="en-GB" altLang="en-US" dirty="0"/>
              <a:t>e.g., </a:t>
            </a:r>
            <a:r>
              <a:rPr lang="en-GB" altLang="en-US" dirty="0" smtClean="0"/>
              <a:t>bereavement, divorce, new job, starting </a:t>
            </a:r>
            <a:r>
              <a:rPr lang="en-GB" altLang="en-US" dirty="0"/>
              <a:t>university).</a:t>
            </a:r>
          </a:p>
          <a:p>
            <a:pPr>
              <a:lnSpc>
                <a:spcPts val="3599"/>
              </a:lnSpc>
              <a:buClr>
                <a:schemeClr val="tx1"/>
              </a:buClr>
            </a:pPr>
            <a:r>
              <a:rPr lang="en-GB" altLang="en-US" dirty="0"/>
              <a:t>Received most research attention</a:t>
            </a:r>
          </a:p>
          <a:p>
            <a:pPr>
              <a:lnSpc>
                <a:spcPts val="3599"/>
              </a:lnSpc>
              <a:buClr>
                <a:schemeClr val="tx1"/>
              </a:buClr>
            </a:pPr>
            <a:r>
              <a:rPr lang="en-GB" altLang="en-US" dirty="0"/>
              <a:t>Of approx. 40 studies. 85% have shown a sig relationship between MLE and injury (Williams &amp; Andersen, 2007).</a:t>
            </a:r>
          </a:p>
          <a:p>
            <a:pPr>
              <a:lnSpc>
                <a:spcPts val="3599"/>
              </a:lnSpc>
              <a:buClr>
                <a:schemeClr val="tx1"/>
              </a:buClr>
            </a:pPr>
            <a:r>
              <a:rPr lang="en-GB" altLang="en-US" dirty="0"/>
              <a:t>Stronger support for </a:t>
            </a:r>
            <a:r>
              <a:rPr lang="en-GB" altLang="en-US" dirty="0" smtClean="0"/>
              <a:t>negative than positive </a:t>
            </a:r>
            <a:r>
              <a:rPr lang="en-GB" altLang="en-US" dirty="0"/>
              <a:t>MLE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200" dirty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464374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Scale.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09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180656" y="477021"/>
            <a:ext cx="7770376" cy="72053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599" dirty="0">
                <a:solidFill>
                  <a:srgbClr val="FFFF00"/>
                </a:solidFill>
              </a:rPr>
              <a:t>History of Stressors: Daily </a:t>
            </a:r>
            <a:r>
              <a:rPr lang="en-GB" altLang="en-US" sz="3599" dirty="0" smtClean="0">
                <a:solidFill>
                  <a:srgbClr val="FFFF00"/>
                </a:solidFill>
              </a:rPr>
              <a:t>Hassles – Health Psychology</a:t>
            </a:r>
            <a:endParaRPr lang="en-GB" altLang="en-US" sz="3599" dirty="0">
              <a:solidFill>
                <a:srgbClr val="FFFF00"/>
              </a:solidFill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80656" y="1484820"/>
            <a:ext cx="7770376" cy="4424883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sz="2999"/>
              <a:t>Infrequent demand - low intensity (Pratt &amp; Barling, 1988).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altLang="en-US" sz="900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sz="2999"/>
              <a:t>Contribute to injury risk through major life event change but also independently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altLang="en-US" sz="1300" b="1"/>
          </a:p>
          <a:p>
            <a:pPr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sz="2999"/>
              <a:t>Inconsistent findings - increase in daily hassles prior to injury occurrence (e.g., Fawkner et al., 1999; Ivarsson &amp; Johnson, 2010).</a:t>
            </a:r>
          </a:p>
        </p:txBody>
      </p:sp>
    </p:spTree>
    <p:extLst>
      <p:ext uri="{BB962C8B-B14F-4D97-AF65-F5344CB8AC3E}">
        <p14:creationId xmlns:p14="http://schemas.microsoft.com/office/powerpoint/2010/main" val="2136179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557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847369" y="405602"/>
            <a:ext cx="8494087" cy="695144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FFF00"/>
                </a:solidFill>
              </a:rPr>
              <a:t>History of Stressors: Previous Injury</a:t>
            </a:r>
          </a:p>
        </p:txBody>
      </p:sp>
      <p:sp>
        <p:nvSpPr>
          <p:cNvPr id="41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91794" y="1430858"/>
            <a:ext cx="8494087" cy="5045348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Based on notion that if injured athletes return to sport before fully recovered (physically/ psychologically) </a:t>
            </a:r>
            <a:r>
              <a:rPr lang="en-GB" altLang="en-US" dirty="0">
                <a:sym typeface="Wingdings 3" pitchFamily="18" charset="2"/>
              </a:rPr>
              <a:t> probability of </a:t>
            </a:r>
            <a:r>
              <a:rPr lang="en-GB" altLang="en-US" dirty="0" smtClean="0">
                <a:sym typeface="Wingdings 3" pitchFamily="18" charset="2"/>
              </a:rPr>
              <a:t>re-injury</a:t>
            </a:r>
            <a:r>
              <a:rPr lang="en-GB" altLang="en-US" dirty="0">
                <a:sym typeface="Wingdings 3" pitchFamily="18" charset="2"/>
              </a:rPr>
              <a:t>.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endParaRPr lang="en-GB" altLang="en-US" sz="1400" dirty="0">
              <a:sym typeface="Wingdings 3" pitchFamily="18" charset="2"/>
            </a:endParaRP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Majority of studies - athletes with previous injuries more vulnerable to injury (e.g., Maddison &amp; </a:t>
            </a:r>
            <a:r>
              <a:rPr lang="en-GB" altLang="en-US" dirty="0" err="1"/>
              <a:t>Prapavessis</a:t>
            </a:r>
            <a:r>
              <a:rPr lang="en-GB" altLang="en-US" dirty="0"/>
              <a:t>, 2005; </a:t>
            </a:r>
            <a:r>
              <a:rPr lang="en-GB" altLang="en-US" dirty="0" err="1"/>
              <a:t>Steffan</a:t>
            </a:r>
            <a:r>
              <a:rPr lang="en-GB" altLang="en-US" dirty="0"/>
              <a:t> et al., 2009; Wadey et al., 2012).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endParaRPr lang="en-GB" altLang="en-US" sz="1400" dirty="0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Limitation – distinction between new injuries and re-injury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endParaRPr lang="en-GB" altLang="en-US" dirty="0">
              <a:sym typeface="Wingdings 3" pitchFamily="18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3728216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979097" y="477019"/>
            <a:ext cx="8227457" cy="649119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FFF00"/>
                </a:solidFill>
              </a:rPr>
              <a:t>Personality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53704" y="1413400"/>
            <a:ext cx="8252850" cy="4678731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ts val="3299"/>
              </a:lnSpc>
              <a:buClr>
                <a:schemeClr val="tx1"/>
              </a:buClr>
              <a:defRPr/>
            </a:pPr>
            <a:r>
              <a:rPr lang="en-GB" altLang="en-US" b="1" dirty="0">
                <a:solidFill>
                  <a:srgbClr val="FFFF00"/>
                </a:solidFill>
              </a:rPr>
              <a:t>Competitive Trait Anxiety</a:t>
            </a:r>
            <a:r>
              <a:rPr lang="en-GB" altLang="en-US" sz="2599" b="1" dirty="0">
                <a:solidFill>
                  <a:srgbClr val="FFFF00"/>
                </a:solidFill>
              </a:rPr>
              <a:t>: </a:t>
            </a:r>
            <a:r>
              <a:rPr lang="en-GB" altLang="en-US" sz="2599" dirty="0"/>
              <a:t>Disposition to perceive competitive situations as threatening. Most research attention.   Initial research suggested a </a:t>
            </a:r>
            <a:r>
              <a:rPr lang="en-GB" altLang="en-US" sz="2599" b="1" dirty="0"/>
              <a:t>direct relationship with injury </a:t>
            </a:r>
            <a:r>
              <a:rPr lang="en-GB" altLang="en-US" sz="2599" dirty="0"/>
              <a:t>(e.g., </a:t>
            </a:r>
            <a:r>
              <a:rPr lang="en-GB" altLang="en-US" sz="2599" dirty="0" err="1"/>
              <a:t>Lavallee</a:t>
            </a:r>
            <a:r>
              <a:rPr lang="en-GB" altLang="en-US" sz="2599" dirty="0"/>
              <a:t> &amp; Flint, 1996) </a:t>
            </a:r>
            <a:r>
              <a:rPr lang="en-GB" altLang="en-US" sz="2599" b="1" dirty="0"/>
              <a:t>but results are inconsistent. </a:t>
            </a:r>
          </a:p>
          <a:p>
            <a:pPr marL="0" indent="0">
              <a:lnSpc>
                <a:spcPts val="3299"/>
              </a:lnSpc>
              <a:buClr>
                <a:schemeClr val="tx1"/>
              </a:buClr>
              <a:buNone/>
              <a:defRPr/>
            </a:pPr>
            <a:endParaRPr lang="en-GB" altLang="en-US" sz="2599" dirty="0"/>
          </a:p>
          <a:p>
            <a:pPr>
              <a:lnSpc>
                <a:spcPts val="3299"/>
              </a:lnSpc>
              <a:buClr>
                <a:schemeClr val="tx1"/>
              </a:buClr>
              <a:defRPr/>
            </a:pPr>
            <a:r>
              <a:rPr lang="en-GB" altLang="en-US" b="1" dirty="0">
                <a:solidFill>
                  <a:srgbClr val="FFFF00"/>
                </a:solidFill>
              </a:rPr>
              <a:t>Dispositional optimism</a:t>
            </a:r>
            <a:r>
              <a:rPr lang="en-GB" altLang="en-US" sz="2599" b="1" dirty="0"/>
              <a:t>: </a:t>
            </a:r>
            <a:r>
              <a:rPr lang="en-GB" altLang="en-US" sz="2599" dirty="0"/>
              <a:t>Generalised expectation of successful outcomes – </a:t>
            </a:r>
            <a:r>
              <a:rPr lang="en-GB" altLang="en-US" sz="2599" b="1" dirty="0"/>
              <a:t>Direct and moderating relationship </a:t>
            </a:r>
            <a:r>
              <a:rPr lang="en-GB" altLang="en-US" sz="2599" dirty="0"/>
              <a:t>(Ford et al., 2000; Wadey et al., 2013</a:t>
            </a:r>
            <a:r>
              <a:rPr lang="en-GB" altLang="en-US" sz="2599" dirty="0" smtClean="0"/>
              <a:t>).</a:t>
            </a:r>
          </a:p>
          <a:p>
            <a:pPr>
              <a:lnSpc>
                <a:spcPts val="3299"/>
              </a:lnSpc>
              <a:buClr>
                <a:schemeClr val="tx1"/>
              </a:buClr>
              <a:defRPr/>
            </a:pPr>
            <a:r>
              <a:rPr lang="en-GB" altLang="en-US" sz="2599" b="1" dirty="0" smtClean="0">
                <a:solidFill>
                  <a:srgbClr val="FFFF00"/>
                </a:solidFill>
              </a:rPr>
              <a:t>Optimism research in other areas:</a:t>
            </a:r>
            <a:endParaRPr lang="en-GB" altLang="en-US" sz="2599" b="1" dirty="0">
              <a:solidFill>
                <a:srgbClr val="FFFF00"/>
              </a:solidFill>
            </a:endParaRPr>
          </a:p>
          <a:p>
            <a:pPr eaLnBrk="1" hangingPunct="1">
              <a:buClr>
                <a:schemeClr val="tx1"/>
              </a:buClr>
              <a:buFont typeface="Arial" charset="0"/>
              <a:buChar char="•"/>
              <a:defRPr/>
            </a:pPr>
            <a:endParaRPr lang="en-GB" altLang="en-US" dirty="0"/>
          </a:p>
          <a:p>
            <a:pPr eaLnBrk="1" hangingPunct="1">
              <a:buClr>
                <a:schemeClr val="tx1"/>
              </a:buClr>
              <a:buFont typeface="Arial" charset="0"/>
              <a:buChar char="•"/>
              <a:defRPr/>
            </a:pPr>
            <a:endParaRPr lang="en-GB" altLang="en-US" sz="1799" dirty="0"/>
          </a:p>
        </p:txBody>
      </p:sp>
    </p:spTree>
    <p:extLst>
      <p:ext uri="{BB962C8B-B14F-4D97-AF65-F5344CB8AC3E}">
        <p14:creationId xmlns:p14="http://schemas.microsoft.com/office/powerpoint/2010/main" val="3478604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34660" y="837288"/>
            <a:ext cx="8349662" cy="5197708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altLang="en-US" sz="800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altLang="en-US" sz="2599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altLang="en-US" sz="800"/>
          </a:p>
          <a:p>
            <a:pPr>
              <a:lnSpc>
                <a:spcPts val="3299"/>
              </a:lnSpc>
              <a:spcBef>
                <a:spcPct val="0"/>
              </a:spcBef>
              <a:buClr>
                <a:schemeClr val="tx1"/>
              </a:buClr>
            </a:pPr>
            <a:r>
              <a:rPr lang="en-GB" altLang="en-US" b="1">
                <a:solidFill>
                  <a:srgbClr val="FFFF00"/>
                </a:solidFill>
              </a:rPr>
              <a:t>Hardiness</a:t>
            </a:r>
            <a:r>
              <a:rPr lang="en-GB" altLang="en-US" sz="2599"/>
              <a:t>: Ability to remain healthy in the face of stressful life events - </a:t>
            </a:r>
            <a:r>
              <a:rPr lang="en-GB" altLang="en-US" sz="2599" b="1"/>
              <a:t>Direct and moderating relationship  </a:t>
            </a:r>
            <a:r>
              <a:rPr lang="en-GB" altLang="en-US" sz="2599"/>
              <a:t>(Ford et al., 2000; Wadey et al., 2012).</a:t>
            </a:r>
          </a:p>
          <a:p>
            <a:pPr>
              <a:lnSpc>
                <a:spcPts val="3299"/>
              </a:lnSpc>
              <a:buClr>
                <a:schemeClr val="tx1"/>
              </a:buClr>
            </a:pPr>
            <a:endParaRPr lang="en-GB" altLang="en-US" sz="2599"/>
          </a:p>
          <a:p>
            <a:pPr>
              <a:lnSpc>
                <a:spcPts val="3299"/>
              </a:lnSpc>
              <a:buClr>
                <a:schemeClr val="tx1"/>
              </a:buClr>
            </a:pPr>
            <a:r>
              <a:rPr lang="en-GB" altLang="en-US" b="1">
                <a:solidFill>
                  <a:srgbClr val="FFFF00"/>
                </a:solidFill>
              </a:rPr>
              <a:t>Locus Of Control</a:t>
            </a:r>
            <a:r>
              <a:rPr lang="en-GB" altLang="en-US" sz="2599"/>
              <a:t>: degree to which individuals view their lives and environment as under their control. External LOC and Internal LOC (Kolt &amp; Kirkby, 1996; Pargman &amp; Lunt, 1989) – </a:t>
            </a:r>
            <a:r>
              <a:rPr lang="en-GB" altLang="en-US" sz="2599" b="1"/>
              <a:t>results equivocal.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altLang="en-US" sz="2599"/>
          </a:p>
        </p:txBody>
      </p:sp>
    </p:spTree>
    <p:extLst>
      <p:ext uri="{BB962C8B-B14F-4D97-AF65-F5344CB8AC3E}">
        <p14:creationId xmlns:p14="http://schemas.microsoft.com/office/powerpoint/2010/main" val="393255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1991794" y="334183"/>
            <a:ext cx="8227457" cy="791957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FFF00"/>
                </a:solidFill>
              </a:rPr>
              <a:t>Coping Resources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18789" y="1262629"/>
            <a:ext cx="8135406" cy="490885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  <a:defRPr/>
            </a:pPr>
            <a:r>
              <a:rPr lang="en-GB" sz="2999" dirty="0"/>
              <a:t>“A wide variety of behaviours and social networks that help the individual deal with the problems, joys, disappointments, and stresses of life” </a:t>
            </a:r>
            <a:r>
              <a:rPr lang="de-DE" sz="2999" dirty="0"/>
              <a:t>(Andersen &amp; Williams, 1988, p. 302) </a:t>
            </a:r>
          </a:p>
          <a:p>
            <a:pPr marL="0" indent="0">
              <a:buNone/>
              <a:defRPr/>
            </a:pPr>
            <a:endParaRPr lang="de-DE" sz="1600" dirty="0"/>
          </a:p>
          <a:p>
            <a:pPr marL="0" indent="0">
              <a:buNone/>
              <a:defRPr/>
            </a:pPr>
            <a:r>
              <a:rPr lang="en-GB" altLang="en-US" sz="2999" dirty="0"/>
              <a:t>Includes: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  <a:defRPr/>
            </a:pPr>
            <a:r>
              <a:rPr lang="en-GB" altLang="en-US" sz="2999" dirty="0">
                <a:solidFill>
                  <a:srgbClr val="FFFF00"/>
                </a:solidFill>
              </a:rPr>
              <a:t>General coping behaviours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  <a:defRPr/>
            </a:pPr>
            <a:r>
              <a:rPr lang="en-GB" altLang="en-US" sz="2999" dirty="0">
                <a:solidFill>
                  <a:srgbClr val="FFFF00"/>
                </a:solidFill>
              </a:rPr>
              <a:t>Psychological skills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  <a:defRPr/>
            </a:pPr>
            <a:r>
              <a:rPr lang="en-GB" altLang="en-US" sz="2999" dirty="0">
                <a:solidFill>
                  <a:srgbClr val="FFFF00"/>
                </a:solidFill>
              </a:rPr>
              <a:t>Social </a:t>
            </a:r>
            <a:r>
              <a:rPr lang="en-GB" altLang="en-US" sz="2999" dirty="0" smtClean="0">
                <a:solidFill>
                  <a:srgbClr val="FFFF00"/>
                </a:solidFill>
              </a:rPr>
              <a:t>support</a:t>
            </a:r>
          </a:p>
          <a:p>
            <a:pPr marL="0" indent="0">
              <a:buClr>
                <a:schemeClr val="tx1"/>
              </a:buClr>
              <a:buNone/>
              <a:defRPr/>
            </a:pPr>
            <a:endParaRPr lang="en-GB" altLang="en-US" sz="2999" dirty="0" smtClean="0">
              <a:solidFill>
                <a:srgbClr val="FFFF00"/>
              </a:solidFill>
            </a:endParaRP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r>
              <a:rPr lang="en-GB" altLang="en-US" sz="2999" dirty="0" smtClean="0">
                <a:solidFill>
                  <a:srgbClr val="FFFF00"/>
                </a:solidFill>
              </a:rPr>
              <a:t>MCOPE: Complete.</a:t>
            </a:r>
            <a:endParaRPr lang="en-GB" altLang="en-US" sz="2999" dirty="0">
              <a:solidFill>
                <a:srgbClr val="FFFF00"/>
              </a:solidFill>
            </a:endParaRPr>
          </a:p>
          <a:p>
            <a:pPr>
              <a:buClr>
                <a:schemeClr val="tx1"/>
              </a:buClr>
              <a:buFont typeface="Arial" charset="0"/>
              <a:buChar char="•"/>
              <a:defRPr/>
            </a:pPr>
            <a:endParaRPr lang="en-GB" altLang="en-US" dirty="0"/>
          </a:p>
          <a:p>
            <a:pPr>
              <a:buClr>
                <a:schemeClr val="tx1"/>
              </a:buClr>
              <a:buFont typeface="Arial" charset="0"/>
              <a:buChar char="•"/>
              <a:defRPr/>
            </a:pPr>
            <a:endParaRPr lang="en-GB" altLang="en-US" sz="800" dirty="0"/>
          </a:p>
        </p:txBody>
      </p:sp>
    </p:spTree>
    <p:extLst>
      <p:ext uri="{BB962C8B-B14F-4D97-AF65-F5344CB8AC3E}">
        <p14:creationId xmlns:p14="http://schemas.microsoft.com/office/powerpoint/2010/main" val="1092149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847368" y="477020"/>
            <a:ext cx="8356011" cy="791957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FFF00"/>
                </a:solidFill>
              </a:rPr>
              <a:t>Coping resources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94968" y="1845087"/>
            <a:ext cx="8170322" cy="39867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FFFF00"/>
                </a:solidFill>
              </a:rPr>
              <a:t>General Coping Behaviours: </a:t>
            </a:r>
            <a:r>
              <a:rPr lang="en-GB" altLang="en-US" sz="2599" dirty="0"/>
              <a:t>e.g., </a:t>
            </a:r>
            <a:r>
              <a:rPr lang="en-GB" altLang="en-US" sz="2599" dirty="0" smtClean="0"/>
              <a:t>nutritional </a:t>
            </a:r>
            <a:r>
              <a:rPr lang="en-GB" altLang="en-US" sz="2599" dirty="0"/>
              <a:t>habits, sleep patterns</a:t>
            </a:r>
            <a:r>
              <a:rPr lang="en-GB" altLang="en-US" sz="2599" dirty="0" smtClean="0"/>
              <a:t>, time </a:t>
            </a:r>
            <a:r>
              <a:rPr lang="en-GB" altLang="en-US" sz="2599" dirty="0"/>
              <a:t>management – some support for a </a:t>
            </a:r>
            <a:r>
              <a:rPr lang="en-GB" altLang="en-US" sz="2599" b="1" dirty="0"/>
              <a:t>direct relationship, but findings </a:t>
            </a:r>
            <a:r>
              <a:rPr lang="en-GB" altLang="en-US" sz="2599" b="1" dirty="0" smtClean="0"/>
              <a:t>inconsistent</a:t>
            </a:r>
            <a:r>
              <a:rPr lang="en-GB" altLang="en-US" sz="2599" dirty="0"/>
              <a:t>.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altLang="en-US" sz="2599" dirty="0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FFFF00"/>
                </a:solidFill>
              </a:rPr>
              <a:t>Psychological Coping Skills: </a:t>
            </a:r>
            <a:r>
              <a:rPr lang="en-GB" altLang="en-US" sz="2599" b="1" dirty="0"/>
              <a:t>Inconsistent findings for both direct and moderating effect </a:t>
            </a:r>
            <a:r>
              <a:rPr lang="en-GB" altLang="en-US" sz="2599" dirty="0"/>
              <a:t>(e.g., Rogers &amp; Landers, 2005; Smith et al., 1990).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altLang="en-US" sz="1999" dirty="0"/>
          </a:p>
        </p:txBody>
      </p:sp>
    </p:spTree>
    <p:extLst>
      <p:ext uri="{BB962C8B-B14F-4D97-AF65-F5344CB8AC3E}">
        <p14:creationId xmlns:p14="http://schemas.microsoft.com/office/powerpoint/2010/main" val="1669434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0685" y="1053133"/>
            <a:ext cx="8073510" cy="5118354"/>
          </a:xfrm>
        </p:spPr>
        <p:txBody>
          <a:bodyPr/>
          <a:lstStyle/>
          <a:p>
            <a:pPr>
              <a:buClr>
                <a:schemeClr val="tx1"/>
              </a:buClr>
              <a:buFont typeface="Arial" charset="0"/>
              <a:buChar char="•"/>
              <a:defRPr/>
            </a:pPr>
            <a:endParaRPr lang="en-GB" altLang="en-US" sz="800" dirty="0"/>
          </a:p>
          <a:p>
            <a:pPr>
              <a:lnSpc>
                <a:spcPts val="3359"/>
              </a:lnSpc>
              <a:buClr>
                <a:schemeClr val="tx1"/>
              </a:buClr>
              <a:defRPr/>
            </a:pPr>
            <a:r>
              <a:rPr lang="en-GB" altLang="en-US" dirty="0">
                <a:solidFill>
                  <a:srgbClr val="FFFF00"/>
                </a:solidFill>
              </a:rPr>
              <a:t>Social Support: </a:t>
            </a:r>
            <a:endParaRPr lang="en-GB" altLang="en-US" dirty="0" smtClean="0">
              <a:solidFill>
                <a:srgbClr val="FFFF00"/>
              </a:solidFill>
            </a:endParaRPr>
          </a:p>
          <a:p>
            <a:pPr>
              <a:lnSpc>
                <a:spcPts val="3359"/>
              </a:lnSpc>
              <a:buClr>
                <a:schemeClr val="tx1"/>
              </a:buClr>
              <a:defRPr/>
            </a:pPr>
            <a:r>
              <a:rPr lang="en-GB" altLang="en-US" sz="2599" dirty="0" smtClean="0"/>
              <a:t>Generally </a:t>
            </a:r>
            <a:r>
              <a:rPr lang="en-GB" altLang="en-US" sz="2599" dirty="0"/>
              <a:t>SS has </a:t>
            </a:r>
            <a:r>
              <a:rPr lang="en-GB" altLang="en-US" sz="2599" b="1" dirty="0"/>
              <a:t>direct and moderating effect </a:t>
            </a:r>
            <a:r>
              <a:rPr lang="en-GB" altLang="en-US" sz="2599" dirty="0"/>
              <a:t>on injury (Williams, 2001) – i.e., directly reduces vulnerability to injury and moderates life-event – injury relationship; but some inconsistencies in the findings (e.g., </a:t>
            </a:r>
            <a:r>
              <a:rPr lang="en-GB" sz="2599" dirty="0"/>
              <a:t>(Maddison &amp; </a:t>
            </a:r>
            <a:r>
              <a:rPr lang="en-GB" sz="2599" dirty="0" err="1"/>
              <a:t>Prapavessis</a:t>
            </a:r>
            <a:r>
              <a:rPr lang="en-GB" sz="2599" dirty="0"/>
              <a:t>, 2005). </a:t>
            </a:r>
          </a:p>
          <a:p>
            <a:pPr>
              <a:buClr>
                <a:schemeClr val="tx1"/>
              </a:buClr>
              <a:buFont typeface="Arial" charset="0"/>
              <a:buChar char="•"/>
              <a:defRPr/>
            </a:pPr>
            <a:endParaRPr lang="en-GB" altLang="en-US" dirty="0"/>
          </a:p>
          <a:p>
            <a:pPr>
              <a:buClr>
                <a:schemeClr val="tx1"/>
              </a:buClr>
              <a:buFont typeface="Arial" charset="0"/>
              <a:buChar char="•"/>
              <a:defRPr/>
            </a:pPr>
            <a:endParaRPr lang="en-GB" altLang="en-US" sz="800" dirty="0"/>
          </a:p>
          <a:p>
            <a:pPr>
              <a:buClr>
                <a:schemeClr val="tx1"/>
              </a:buClr>
              <a:buFont typeface="Arial" charset="0"/>
              <a:buChar char="•"/>
              <a:defRPr/>
            </a:pPr>
            <a:endParaRPr lang="en-GB" altLang="en-US" sz="800" dirty="0"/>
          </a:p>
        </p:txBody>
      </p:sp>
    </p:spTree>
    <p:extLst>
      <p:ext uri="{BB962C8B-B14F-4D97-AF65-F5344CB8AC3E}">
        <p14:creationId xmlns:p14="http://schemas.microsoft.com/office/powerpoint/2010/main" val="1271660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Support: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542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8142" y="334183"/>
            <a:ext cx="8227457" cy="1007800"/>
          </a:xfrm>
        </p:spPr>
        <p:txBody>
          <a:bodyPr/>
          <a:lstStyle/>
          <a:p>
            <a:pPr eaLnBrk="1" hangingPunct="1">
              <a:defRPr/>
            </a:pPr>
            <a:r>
              <a:rPr lang="en-GB" sz="3599" dirty="0" smtClean="0">
                <a:solidFill>
                  <a:srgbClr val="FFFF00"/>
                </a:solidFill>
                <a:latin typeface="+mn-lt"/>
                <a:ea typeface="+mn-ea"/>
                <a:cs typeface="+mn-cs"/>
              </a:rPr>
              <a:t>Re-cap so far…</a:t>
            </a:r>
            <a:endParaRPr lang="en-GB" sz="3599" dirty="0">
              <a:solidFill>
                <a:srgbClr val="FFFF00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980685" y="1484821"/>
            <a:ext cx="8409972" cy="4656512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ts val="3299"/>
              </a:lnSpc>
              <a:buClr>
                <a:schemeClr val="tx1"/>
              </a:buClr>
              <a:defRPr/>
            </a:pPr>
            <a:r>
              <a:rPr lang="en-GB" altLang="en-US" sz="2599" dirty="0"/>
              <a:t>History of Stressors, Personality and Coping resources influence susceptibility to injury via effect on stress response.</a:t>
            </a:r>
          </a:p>
          <a:p>
            <a:pPr>
              <a:lnSpc>
                <a:spcPts val="3299"/>
              </a:lnSpc>
              <a:buClr>
                <a:schemeClr val="tx1"/>
              </a:buClr>
              <a:defRPr/>
            </a:pPr>
            <a:r>
              <a:rPr lang="en-GB" altLang="en-US" sz="2599" dirty="0"/>
              <a:t>Each may effect stress response singularly or in combination with other factors.</a:t>
            </a:r>
          </a:p>
          <a:p>
            <a:pPr>
              <a:lnSpc>
                <a:spcPts val="3299"/>
              </a:lnSpc>
              <a:buClr>
                <a:schemeClr val="tx1"/>
              </a:buClr>
              <a:defRPr/>
            </a:pPr>
            <a:r>
              <a:rPr lang="en-GB" altLang="en-US" sz="2599" dirty="0"/>
              <a:t>Individual differences in these factors may help explain </a:t>
            </a:r>
            <a:r>
              <a:rPr lang="en-GB" altLang="en-US" sz="2599" dirty="0" smtClean="0"/>
              <a:t>why and when </a:t>
            </a:r>
            <a:r>
              <a:rPr lang="en-GB" altLang="en-US" sz="2599" dirty="0"/>
              <a:t>injuries occur.</a:t>
            </a:r>
          </a:p>
          <a:p>
            <a:pPr>
              <a:lnSpc>
                <a:spcPts val="3299"/>
              </a:lnSpc>
              <a:buClr>
                <a:schemeClr val="tx1"/>
              </a:buClr>
              <a:defRPr/>
            </a:pPr>
            <a:r>
              <a:rPr lang="en-GB" altLang="en-US" sz="2599" dirty="0"/>
              <a:t>Methodology - use of appropriate measures in prospective repeated measures studies key to future research.</a:t>
            </a:r>
          </a:p>
          <a:p>
            <a:pPr eaLnBrk="1" hangingPunct="1">
              <a:defRPr/>
            </a:pPr>
            <a:endParaRPr lang="en-GB" altLang="en-US" dirty="0">
              <a:solidFill>
                <a:srgbClr val="4A223A"/>
              </a:solidFill>
            </a:endParaRPr>
          </a:p>
          <a:p>
            <a:pPr eaLnBrk="1" hangingPunct="1">
              <a:buFontTx/>
              <a:buNone/>
              <a:defRPr/>
            </a:pPr>
            <a:endParaRPr lang="en-GB" altLang="en-US" dirty="0">
              <a:solidFill>
                <a:srgbClr val="4A223A"/>
              </a:solidFill>
            </a:endParaRPr>
          </a:p>
          <a:p>
            <a:pPr eaLnBrk="1" hangingPunct="1">
              <a:defRPr/>
            </a:pPr>
            <a:endParaRPr lang="en-GB" altLang="en-US" dirty="0" smtClean="0">
              <a:solidFill>
                <a:srgbClr val="4A223A"/>
              </a:solidFill>
            </a:endParaRPr>
          </a:p>
          <a:p>
            <a:pPr eaLnBrk="1" hangingPunct="1">
              <a:defRPr/>
            </a:pPr>
            <a:endParaRPr lang="en-GB" altLang="en-US" dirty="0" smtClean="0">
              <a:solidFill>
                <a:srgbClr val="4A223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769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41884" y="2289472"/>
            <a:ext cx="9721079" cy="12014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0464" tIns="44438" rIns="90464" bIns="44438" rtlCol="0" anchor="b">
            <a:normAutofit/>
          </a:bodyPr>
          <a:lstStyle/>
          <a:p>
            <a:pPr eaLnBrk="1" hangingPunct="1"/>
            <a:r>
              <a:rPr lang="en-GB" altLang="en-US" sz="3999" dirty="0">
                <a:solidFill>
                  <a:srgbClr val="FFFF00"/>
                </a:solidFill>
              </a:rPr>
              <a:t/>
            </a:r>
            <a:br>
              <a:rPr lang="en-GB" altLang="en-US" sz="3999" dirty="0">
                <a:solidFill>
                  <a:srgbClr val="FFFF00"/>
                </a:solidFill>
              </a:rPr>
            </a:br>
            <a:r>
              <a:rPr lang="en-GB" altLang="en-US" sz="3999" dirty="0" smtClean="0">
                <a:solidFill>
                  <a:srgbClr val="FFFF00"/>
                </a:solidFill>
              </a:rPr>
              <a:t>Response to Injury &amp; </a:t>
            </a:r>
            <a:r>
              <a:rPr lang="en-GB" altLang="en-US" sz="3999" dirty="0">
                <a:solidFill>
                  <a:srgbClr val="FFFF00"/>
                </a:solidFill>
              </a:rPr>
              <a:t>Rehabilitation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894846" y="3886081"/>
            <a:ext cx="6399133" cy="763389"/>
          </a:xfrm>
        </p:spPr>
        <p:txBody>
          <a:bodyPr vert="horz" lIns="90464" tIns="44438" rIns="90464" bIns="44438" rtlCol="0">
            <a:normAutofit/>
          </a:bodyPr>
          <a:lstStyle/>
          <a:p>
            <a:pPr marL="342797" indent="-342797">
              <a:defRPr/>
            </a:pPr>
            <a:r>
              <a:rPr lang="en-GB" dirty="0" smtClean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3918092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880698" y="143732"/>
            <a:ext cx="8494087" cy="1063348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FFF00"/>
                </a:solidFill>
              </a:rPr>
              <a:t>Psychological Responses to Injury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91794" y="1557825"/>
            <a:ext cx="8494087" cy="4556525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 smtClean="0">
                <a:solidFill>
                  <a:srgbClr val="FFFF00"/>
                </a:solidFill>
                <a:effectLst/>
              </a:rPr>
              <a:t>Injured athletes experience </a:t>
            </a:r>
            <a:r>
              <a:rPr lang="en-GB" altLang="en-US" dirty="0" smtClean="0">
                <a:solidFill>
                  <a:srgbClr val="FFFF00"/>
                </a:solidFill>
              </a:rPr>
              <a:t>elevated</a:t>
            </a:r>
            <a:r>
              <a:rPr lang="en-GB" altLang="en-US" dirty="0" smtClean="0">
                <a:solidFill>
                  <a:srgbClr val="FFFF00"/>
                </a:solidFill>
                <a:effectLst/>
              </a:rPr>
              <a:t> levels of …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1799" dirty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/>
              <a:t>	Shock, Devastation, Tension, Depression, Helplessness, Confusion, Hostility, Anger, Anxiety, Frustration, Worry, Isolation, Restlessness</a:t>
            </a:r>
          </a:p>
          <a:p>
            <a:pPr eaLnBrk="1" hangingPunct="1"/>
            <a:endParaRPr lang="en-GB" altLang="en-US" sz="1600" dirty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 smtClean="0">
                <a:solidFill>
                  <a:srgbClr val="FFFF00"/>
                </a:solidFill>
                <a:effectLst/>
              </a:rPr>
              <a:t>and </a:t>
            </a:r>
            <a:r>
              <a:rPr lang="en-GB" altLang="en-US" dirty="0" smtClean="0">
                <a:solidFill>
                  <a:srgbClr val="FFFF00"/>
                </a:solidFill>
              </a:rPr>
              <a:t>decreased</a:t>
            </a:r>
            <a:r>
              <a:rPr lang="en-GB" altLang="en-US" dirty="0" smtClean="0">
                <a:solidFill>
                  <a:srgbClr val="FFFF00"/>
                </a:solidFill>
                <a:effectLst/>
              </a:rPr>
              <a:t> levels of …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1600" dirty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/>
              <a:t>	Self-esteem, Self-confidence</a:t>
            </a:r>
          </a:p>
        </p:txBody>
      </p:sp>
    </p:spTree>
    <p:extLst>
      <p:ext uri="{BB962C8B-B14F-4D97-AF65-F5344CB8AC3E}">
        <p14:creationId xmlns:p14="http://schemas.microsoft.com/office/powerpoint/2010/main" val="3719643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631526" y="357989"/>
            <a:ext cx="8854357" cy="1063348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FFF00"/>
                </a:solidFill>
              </a:rPr>
              <a:t>Over Time - Temporal Pattern</a:t>
            </a:r>
          </a:p>
        </p:txBody>
      </p:sp>
      <p:sp>
        <p:nvSpPr>
          <p:cNvPr id="41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31524" y="1572110"/>
            <a:ext cx="9033697" cy="4542242"/>
          </a:xfrm>
        </p:spPr>
        <p:txBody>
          <a:bodyPr>
            <a:normAutofit fontScale="92500"/>
          </a:bodyPr>
          <a:lstStyle/>
          <a:p>
            <a:pPr eaLnBrk="1" hangingPunct="1">
              <a:buClr>
                <a:srgbClr val="FFFF00"/>
              </a:buClr>
              <a:buSzPct val="120000"/>
              <a:buFont typeface="Arial" pitchFamily="34" charset="0"/>
              <a:buChar char="•"/>
              <a:defRPr/>
            </a:pPr>
            <a:r>
              <a:rPr lang="en-GB" dirty="0"/>
              <a:t>Injury Onset: </a:t>
            </a:r>
            <a:endParaRPr lang="en-GB" dirty="0" smtClean="0"/>
          </a:p>
          <a:p>
            <a:pPr lvl="1">
              <a:buClr>
                <a:srgbClr val="FFFF00"/>
              </a:buClr>
              <a:buSzPct val="120000"/>
              <a:defRPr/>
            </a:pPr>
            <a:r>
              <a:rPr lang="en-GB" dirty="0" smtClean="0"/>
              <a:t>shock</a:t>
            </a:r>
            <a:r>
              <a:rPr lang="en-GB" dirty="0"/>
              <a:t>, anger, anxiety, depression, confusion, frustration, worry, self-esteem </a:t>
            </a:r>
            <a:r>
              <a:rPr lang="en-GB" dirty="0" smtClean="0"/>
              <a:t>decreases</a:t>
            </a:r>
            <a:endParaRPr lang="en-GB" dirty="0"/>
          </a:p>
          <a:p>
            <a:pPr eaLnBrk="1" hangingPunct="1">
              <a:buClr>
                <a:srgbClr val="FFFF00"/>
              </a:buClr>
              <a:buSzPct val="120000"/>
              <a:buFont typeface="Arial" pitchFamily="34" charset="0"/>
              <a:buChar char="•"/>
              <a:defRPr/>
            </a:pPr>
            <a:endParaRPr lang="en-GB" sz="1200" dirty="0"/>
          </a:p>
          <a:p>
            <a:pPr eaLnBrk="1" hangingPunct="1">
              <a:buClr>
                <a:srgbClr val="FFFF00"/>
              </a:buClr>
              <a:buSzPct val="120000"/>
              <a:buFont typeface="Arial" pitchFamily="34" charset="0"/>
              <a:buChar char="•"/>
              <a:defRPr/>
            </a:pPr>
            <a:r>
              <a:rPr lang="en-GB" dirty="0"/>
              <a:t>Mid phase (</a:t>
            </a:r>
            <a:r>
              <a:rPr lang="en-GB" dirty="0" smtClean="0"/>
              <a:t>rehabilitation): </a:t>
            </a:r>
            <a:r>
              <a:rPr lang="en-GB" dirty="0"/>
              <a:t>anger, depression, frustration, rationalization, apathy</a:t>
            </a:r>
          </a:p>
          <a:p>
            <a:pPr eaLnBrk="1" hangingPunct="1">
              <a:buClr>
                <a:srgbClr val="FFFF00"/>
              </a:buClr>
              <a:buSzPct val="120000"/>
              <a:buFont typeface="Arial" pitchFamily="34" charset="0"/>
              <a:buChar char="•"/>
              <a:defRPr/>
            </a:pPr>
            <a:endParaRPr lang="en-GB" sz="1200" dirty="0"/>
          </a:p>
          <a:p>
            <a:pPr eaLnBrk="1" hangingPunct="1">
              <a:buClr>
                <a:srgbClr val="FFFF00"/>
              </a:buClr>
              <a:buSzPct val="120000"/>
              <a:buFont typeface="Arial" pitchFamily="34" charset="0"/>
              <a:buChar char="•"/>
              <a:defRPr/>
            </a:pPr>
            <a:r>
              <a:rPr lang="en-GB" dirty="0"/>
              <a:t>Late phase (return): impatience, anticipation, fear (</a:t>
            </a:r>
            <a:r>
              <a:rPr lang="en-GB" dirty="0" smtClean="0"/>
              <a:t>re-injury</a:t>
            </a:r>
            <a:r>
              <a:rPr lang="en-GB" dirty="0"/>
              <a:t>, returning to sport), </a:t>
            </a:r>
            <a:r>
              <a:rPr lang="en-GB" dirty="0" smtClean="0"/>
              <a:t>increased </a:t>
            </a:r>
            <a:r>
              <a:rPr lang="en-GB" dirty="0"/>
              <a:t>confidence </a:t>
            </a:r>
          </a:p>
          <a:p>
            <a:pPr eaLnBrk="1" hangingPunct="1">
              <a:buClr>
                <a:srgbClr val="FFFF00"/>
              </a:buClr>
              <a:buSzPct val="120000"/>
              <a:buFont typeface="Wingdings" panose="05000000000000000000" pitchFamily="2" charset="2"/>
              <a:buNone/>
              <a:defRPr/>
            </a:pPr>
            <a:endParaRPr lang="en-GB" sz="1600" dirty="0"/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z="2399" dirty="0">
                <a:solidFill>
                  <a:srgbClr val="FFFF00"/>
                </a:solidFill>
              </a:rPr>
              <a:t>    </a:t>
            </a:r>
            <a:r>
              <a:rPr lang="en-GB" sz="2199" dirty="0" err="1">
                <a:solidFill>
                  <a:srgbClr val="FFFF00"/>
                </a:solidFill>
              </a:rPr>
              <a:t>Bianco</a:t>
            </a:r>
            <a:r>
              <a:rPr lang="en-GB" sz="2199" dirty="0">
                <a:solidFill>
                  <a:srgbClr val="FFFF00"/>
                </a:solidFill>
              </a:rPr>
              <a:t>, 2001; </a:t>
            </a:r>
            <a:r>
              <a:rPr lang="en-GB" sz="2199" dirty="0" err="1">
                <a:solidFill>
                  <a:srgbClr val="FFFF00"/>
                </a:solidFill>
              </a:rPr>
              <a:t>Granito</a:t>
            </a:r>
            <a:r>
              <a:rPr lang="en-GB" sz="2199" dirty="0">
                <a:solidFill>
                  <a:srgbClr val="FFFF00"/>
                </a:solidFill>
              </a:rPr>
              <a:t>, 2001; Johnston &amp; Carroll, 1998; Tracey, 2003</a:t>
            </a:r>
          </a:p>
        </p:txBody>
      </p:sp>
    </p:spTree>
    <p:extLst>
      <p:ext uri="{BB962C8B-B14F-4D97-AF65-F5344CB8AC3E}">
        <p14:creationId xmlns:p14="http://schemas.microsoft.com/office/powerpoint/2010/main" val="2549583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166373" y="357990"/>
            <a:ext cx="7770376" cy="809414"/>
          </a:xfrm>
        </p:spPr>
        <p:txBody>
          <a:bodyPr/>
          <a:lstStyle/>
          <a:p>
            <a:pPr eaLnBrk="1" hangingPunct="1"/>
            <a:r>
              <a:rPr lang="en-GB" altLang="en-US" sz="3199">
                <a:solidFill>
                  <a:srgbClr val="FFFF00"/>
                </a:solidFill>
              </a:rPr>
              <a:t>Loss, Attachment &amp; Grief</a:t>
            </a:r>
          </a:p>
        </p:txBody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80699" y="1357852"/>
            <a:ext cx="8529003" cy="4435907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dirty="0">
                <a:solidFill>
                  <a:srgbClr val="FFFF00"/>
                </a:solidFill>
              </a:rPr>
              <a:t>Loss:   </a:t>
            </a:r>
            <a:r>
              <a:rPr lang="en-GB" dirty="0"/>
              <a:t>A state of deprivation, or being without something one has had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sz="1999" b="1" dirty="0">
              <a:solidFill>
                <a:srgbClr val="F6FC04"/>
              </a:solidFill>
            </a:endParaRP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dirty="0">
                <a:solidFill>
                  <a:srgbClr val="FFFF00"/>
                </a:solidFill>
              </a:rPr>
              <a:t>Attachment:    </a:t>
            </a:r>
            <a:r>
              <a:rPr lang="en-GB" dirty="0"/>
              <a:t>The tendency to make strong </a:t>
            </a:r>
            <a:r>
              <a:rPr lang="en-GB" dirty="0" err="1"/>
              <a:t>affectional</a:t>
            </a:r>
            <a:r>
              <a:rPr lang="en-GB" dirty="0"/>
              <a:t> bonds and respond with intense emotional reactions when these bonds are threatened (</a:t>
            </a:r>
            <a:r>
              <a:rPr lang="en-GB" dirty="0" err="1"/>
              <a:t>Bowlby</a:t>
            </a:r>
            <a:r>
              <a:rPr lang="en-GB" dirty="0"/>
              <a:t>, 1991)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sz="1999" dirty="0">
              <a:solidFill>
                <a:srgbClr val="FFFF00"/>
              </a:solidFill>
            </a:endParaRP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dirty="0">
                <a:solidFill>
                  <a:srgbClr val="FFFF00"/>
                </a:solidFill>
              </a:rPr>
              <a:t>Grief:	    </a:t>
            </a:r>
            <a:r>
              <a:rPr lang="en-GB" dirty="0"/>
              <a:t>“an intense emotional suffering set off by a loss” (</a:t>
            </a:r>
            <a:r>
              <a:rPr lang="en-GB" dirty="0" err="1"/>
              <a:t>Simos</a:t>
            </a:r>
            <a:r>
              <a:rPr lang="en-GB" dirty="0"/>
              <a:t>, 1977, p. 337)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b="1" dirty="0" smtClean="0">
              <a:solidFill>
                <a:srgbClr val="F6FC04"/>
              </a:solidFill>
              <a:effectLst/>
            </a:endParaRPr>
          </a:p>
          <a:p>
            <a:pPr eaLnBrk="1" hangingPunct="1">
              <a:defRPr/>
            </a:pPr>
            <a:endParaRPr lang="en-GB" dirty="0" smtClean="0">
              <a:solidFill>
                <a:srgbClr val="F6FC0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656487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279056" y="405601"/>
            <a:ext cx="7770376" cy="1142702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6FC04"/>
                </a:solidFill>
              </a:rPr>
              <a:t>Characteristics of Grief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18789" y="1773669"/>
            <a:ext cx="8567093" cy="4473997"/>
          </a:xfrm>
        </p:spPr>
        <p:txBody>
          <a:bodyPr/>
          <a:lstStyle/>
          <a:p>
            <a:pPr eaLnBrk="1" hangingPunct="1">
              <a:buClr>
                <a:srgbClr val="FFFF00"/>
              </a:buClr>
              <a:buSzPct val="120000"/>
              <a:buFontTx/>
              <a:buChar char="•"/>
              <a:defRPr/>
            </a:pPr>
            <a:r>
              <a:rPr lang="en-GB" dirty="0" smtClean="0"/>
              <a:t>Denial </a:t>
            </a:r>
            <a:r>
              <a:rPr lang="en-GB" dirty="0" smtClean="0">
                <a:ea typeface="Arial Unicode MS" pitchFamily="34" charset="-128"/>
                <a:cs typeface="Arial Unicode MS" pitchFamily="34" charset="-128"/>
              </a:rPr>
              <a:t>⇒</a:t>
            </a:r>
            <a:r>
              <a:rPr lang="en-GB" dirty="0" smtClean="0">
                <a:sym typeface="Monotype Sorts" pitchFamily="2" charset="2"/>
              </a:rPr>
              <a:t> </a:t>
            </a:r>
            <a:r>
              <a:rPr lang="en-GB" dirty="0" smtClean="0"/>
              <a:t>Anger </a:t>
            </a:r>
            <a:r>
              <a:rPr lang="en-GB" dirty="0" smtClean="0">
                <a:ea typeface="Arial Unicode MS" pitchFamily="34" charset="-128"/>
                <a:cs typeface="Arial Unicode MS" pitchFamily="34" charset="-128"/>
              </a:rPr>
              <a:t>⇒</a:t>
            </a:r>
            <a:r>
              <a:rPr lang="en-GB" dirty="0" smtClean="0">
                <a:sym typeface="Monotype Sorts" pitchFamily="2" charset="2"/>
              </a:rPr>
              <a:t> </a:t>
            </a:r>
            <a:r>
              <a:rPr lang="en-GB" dirty="0" smtClean="0"/>
              <a:t>Bargaining </a:t>
            </a:r>
            <a:r>
              <a:rPr lang="en-GB" dirty="0" smtClean="0">
                <a:ea typeface="Arial Unicode MS" pitchFamily="34" charset="-128"/>
                <a:cs typeface="Arial Unicode MS" pitchFamily="34" charset="-128"/>
              </a:rPr>
              <a:t>⇒</a:t>
            </a:r>
            <a:r>
              <a:rPr lang="en-GB" dirty="0" smtClean="0">
                <a:sym typeface="Monotype Sorts" pitchFamily="2" charset="2"/>
              </a:rPr>
              <a:t> </a:t>
            </a:r>
            <a:r>
              <a:rPr lang="en-GB" dirty="0" smtClean="0"/>
              <a:t>Depression </a:t>
            </a:r>
            <a:r>
              <a:rPr lang="en-GB" dirty="0" smtClean="0">
                <a:ea typeface="Arial Unicode MS" pitchFamily="34" charset="-128"/>
                <a:cs typeface="Arial Unicode MS" pitchFamily="34" charset="-128"/>
              </a:rPr>
              <a:t>⇒</a:t>
            </a:r>
            <a:r>
              <a:rPr lang="en-GB" dirty="0" smtClean="0">
                <a:sym typeface="Monotype Sorts" pitchFamily="2" charset="2"/>
              </a:rPr>
              <a:t> </a:t>
            </a:r>
            <a:r>
              <a:rPr lang="en-GB" dirty="0" smtClean="0"/>
              <a:t>Acceptance</a:t>
            </a:r>
            <a:r>
              <a:rPr lang="en-GB" sz="3999" dirty="0"/>
              <a:t> </a:t>
            </a:r>
            <a:r>
              <a:rPr lang="en-GB" sz="2399" dirty="0"/>
              <a:t>(</a:t>
            </a:r>
            <a:r>
              <a:rPr lang="en-GB" sz="2399" dirty="0" err="1"/>
              <a:t>Kübler</a:t>
            </a:r>
            <a:r>
              <a:rPr lang="en-GB" sz="2399" dirty="0"/>
              <a:t>-Ross, 1969)</a:t>
            </a:r>
          </a:p>
          <a:p>
            <a:pPr eaLnBrk="1" hangingPunct="1">
              <a:buClr>
                <a:srgbClr val="FFFF00"/>
              </a:buClr>
              <a:buSzPct val="120000"/>
              <a:buFontTx/>
              <a:buChar char="•"/>
              <a:defRPr/>
            </a:pPr>
            <a:endParaRPr lang="en-GB" sz="1400" dirty="0"/>
          </a:p>
          <a:p>
            <a:pPr eaLnBrk="1" hangingPunct="1">
              <a:buClr>
                <a:srgbClr val="FFFF00"/>
              </a:buClr>
              <a:buSzPct val="120000"/>
              <a:buFontTx/>
              <a:buChar char="•"/>
              <a:defRPr/>
            </a:pPr>
            <a:r>
              <a:rPr lang="en-GB" dirty="0" smtClean="0"/>
              <a:t>Shock </a:t>
            </a:r>
            <a:r>
              <a:rPr lang="en-GB" dirty="0" smtClean="0">
                <a:ea typeface="Arial Unicode MS" pitchFamily="34" charset="-128"/>
                <a:cs typeface="Arial Unicode MS" pitchFamily="34" charset="-128"/>
              </a:rPr>
              <a:t>⇒</a:t>
            </a:r>
            <a:r>
              <a:rPr lang="en-GB" dirty="0" smtClean="0">
                <a:sym typeface="Monotype Sorts" pitchFamily="2" charset="2"/>
              </a:rPr>
              <a:t> </a:t>
            </a:r>
            <a:r>
              <a:rPr lang="en-GB" dirty="0" smtClean="0"/>
              <a:t>Coping </a:t>
            </a:r>
            <a:r>
              <a:rPr lang="en-GB" dirty="0" smtClean="0">
                <a:ea typeface="Arial Unicode MS" pitchFamily="34" charset="-128"/>
                <a:cs typeface="Arial Unicode MS" pitchFamily="34" charset="-128"/>
              </a:rPr>
              <a:t>⇒</a:t>
            </a:r>
            <a:r>
              <a:rPr lang="en-GB" dirty="0" smtClean="0">
                <a:sym typeface="Monotype Sorts" pitchFamily="2" charset="2"/>
              </a:rPr>
              <a:t> </a:t>
            </a:r>
            <a:r>
              <a:rPr lang="en-GB" dirty="0" smtClean="0"/>
              <a:t>Adaptation</a:t>
            </a:r>
            <a:r>
              <a:rPr lang="en-GB" sz="3999" dirty="0"/>
              <a:t> </a:t>
            </a:r>
            <a:r>
              <a:rPr lang="en-GB" sz="2399" dirty="0"/>
              <a:t>(Karl, 1987)</a:t>
            </a:r>
          </a:p>
          <a:p>
            <a:pPr eaLnBrk="1" hangingPunct="1">
              <a:buClr>
                <a:srgbClr val="FFFF00"/>
              </a:buClr>
              <a:buSzPct val="120000"/>
              <a:buFontTx/>
              <a:buChar char="•"/>
              <a:defRPr/>
            </a:pPr>
            <a:endParaRPr lang="en-GB" sz="1400" dirty="0">
              <a:sym typeface="Monotype Sorts" pitchFamily="2" charset="2"/>
            </a:endParaRPr>
          </a:p>
          <a:p>
            <a:pPr eaLnBrk="1" hangingPunct="1">
              <a:buClr>
                <a:srgbClr val="FFFF00"/>
              </a:buClr>
              <a:buSzPct val="120000"/>
              <a:buFontTx/>
              <a:buChar char="•"/>
              <a:defRPr/>
            </a:pPr>
            <a:endParaRPr lang="en-GB" sz="1400" dirty="0">
              <a:sym typeface="Monotype Sorts" pitchFamily="2" charset="2"/>
            </a:endParaRPr>
          </a:p>
          <a:p>
            <a:pPr eaLnBrk="1" hangingPunct="1">
              <a:buClr>
                <a:srgbClr val="FFFF00"/>
              </a:buClr>
              <a:buSzPct val="120000"/>
              <a:buFontTx/>
              <a:buChar char="•"/>
              <a:defRPr/>
            </a:pPr>
            <a:r>
              <a:rPr lang="en-GB" dirty="0" smtClean="0">
                <a:sym typeface="Monotype Sorts" pitchFamily="2" charset="2"/>
              </a:rPr>
              <a:t>Denial </a:t>
            </a:r>
            <a:r>
              <a:rPr lang="en-GB" dirty="0" smtClean="0">
                <a:ea typeface="Arial Unicode MS" pitchFamily="34" charset="-128"/>
                <a:cs typeface="Arial Unicode MS" pitchFamily="34" charset="-128"/>
              </a:rPr>
              <a:t>⇒</a:t>
            </a:r>
            <a:r>
              <a:rPr lang="en-GB" dirty="0" smtClean="0">
                <a:sym typeface="Monotype Sorts" pitchFamily="2" charset="2"/>
              </a:rPr>
              <a:t> Anger </a:t>
            </a:r>
            <a:r>
              <a:rPr lang="en-GB" dirty="0" smtClean="0">
                <a:ea typeface="Arial Unicode MS" pitchFamily="34" charset="-128"/>
                <a:cs typeface="Arial Unicode MS" pitchFamily="34" charset="-128"/>
              </a:rPr>
              <a:t>⇒</a:t>
            </a:r>
            <a:r>
              <a:rPr lang="en-GB" dirty="0" smtClean="0">
                <a:sym typeface="Monotype Sorts" pitchFamily="2" charset="2"/>
              </a:rPr>
              <a:t> Depression </a:t>
            </a:r>
            <a:r>
              <a:rPr lang="en-GB" dirty="0" smtClean="0">
                <a:ea typeface="Arial Unicode MS" pitchFamily="34" charset="-128"/>
                <a:cs typeface="Arial Unicode MS" pitchFamily="34" charset="-128"/>
              </a:rPr>
              <a:t>⇒ </a:t>
            </a:r>
            <a:r>
              <a:rPr lang="en-GB" dirty="0" smtClean="0">
                <a:sym typeface="Monotype Sorts" pitchFamily="2" charset="2"/>
              </a:rPr>
              <a:t>Acceptance  </a:t>
            </a:r>
            <a:r>
              <a:rPr lang="en-GB" sz="2399" dirty="0">
                <a:sym typeface="Monotype Sorts" pitchFamily="2" charset="2"/>
              </a:rPr>
              <a:t>(McDonald &amp; Hardy, 1990)</a:t>
            </a:r>
          </a:p>
        </p:txBody>
      </p:sp>
    </p:spTree>
    <p:extLst>
      <p:ext uri="{BB962C8B-B14F-4D97-AF65-F5344CB8AC3E}">
        <p14:creationId xmlns:p14="http://schemas.microsoft.com/office/powerpoint/2010/main" val="2922908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0684" y="405601"/>
            <a:ext cx="8227457" cy="1142702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FFF00"/>
                </a:solidFill>
              </a:rPr>
              <a:t>Cognitive Appraisal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66319" y="1916507"/>
            <a:ext cx="7770376" cy="4113728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  <a:defRPr/>
            </a:pPr>
            <a:r>
              <a:rPr lang="en-GB" sz="2399" dirty="0"/>
              <a:t>	</a:t>
            </a:r>
            <a:r>
              <a:rPr lang="en-GB" dirty="0"/>
              <a:t>“an evaluative process that determines 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  <a:defRPr/>
            </a:pPr>
            <a:r>
              <a:rPr lang="en-GB" dirty="0"/>
              <a:t>	why and to what extent a particular 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  <a:defRPr/>
            </a:pPr>
            <a:r>
              <a:rPr lang="en-GB" dirty="0"/>
              <a:t>	transaction or series of transactions 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  <a:defRPr/>
            </a:pPr>
            <a:r>
              <a:rPr lang="en-GB" dirty="0"/>
              <a:t>	between the person and the environment is perceived as stressful”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dirty="0"/>
              <a:t>		Lazarus &amp; </a:t>
            </a:r>
            <a:r>
              <a:rPr lang="en-GB" dirty="0" err="1"/>
              <a:t>Folkman</a:t>
            </a:r>
            <a:r>
              <a:rPr lang="en-GB" dirty="0"/>
              <a:t>, 1984, p. 19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dirty="0">
              <a:solidFill>
                <a:srgbClr val="FFFF00"/>
              </a:solidFill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dirty="0">
              <a:solidFill>
                <a:srgbClr val="FFFF00"/>
              </a:solidFill>
            </a:endParaRPr>
          </a:p>
          <a:p>
            <a:pPr eaLnBrk="1" hangingPunct="1">
              <a:defRPr/>
            </a:pPr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14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023535" y="357988"/>
            <a:ext cx="8227457" cy="793543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FFF00"/>
                </a:solidFill>
              </a:rPr>
              <a:t>Appraisal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52050" y="1429272"/>
            <a:ext cx="7625951" cy="4372424"/>
          </a:xfrm>
        </p:spPr>
        <p:txBody>
          <a:bodyPr>
            <a:normAutofit lnSpcReduction="10000"/>
          </a:bodyPr>
          <a:lstStyle/>
          <a:p>
            <a:pPr eaLnBrk="1" hangingPunct="1"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/>
              <a:t>Primary Appraisal – what is the potential </a:t>
            </a:r>
            <a:r>
              <a:rPr lang="en-GB" altLang="en-US" dirty="0" smtClean="0"/>
              <a:t>for the following?</a:t>
            </a:r>
            <a:endParaRPr lang="en-GB" altLang="en-US" dirty="0"/>
          </a:p>
          <a:p>
            <a:pPr lvl="3" eaLnBrk="1" hangingPunct="1"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sz="2399" dirty="0"/>
              <a:t>harm/loss</a:t>
            </a:r>
          </a:p>
          <a:p>
            <a:pPr lvl="3" eaLnBrk="1" hangingPunct="1"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sz="2399" dirty="0"/>
              <a:t>threat</a:t>
            </a:r>
          </a:p>
          <a:p>
            <a:pPr lvl="3" eaLnBrk="1" hangingPunct="1"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sz="2399" dirty="0"/>
              <a:t>challenge</a:t>
            </a:r>
          </a:p>
          <a:p>
            <a:pPr lvl="3" eaLnBrk="1" hangingPunct="1">
              <a:buClr>
                <a:srgbClr val="FFFF00"/>
              </a:buClr>
              <a:buSzPct val="120000"/>
              <a:buFontTx/>
              <a:buChar char="•"/>
            </a:pPr>
            <a:endParaRPr lang="en-GB" altLang="en-US" sz="1600" dirty="0"/>
          </a:p>
          <a:p>
            <a:pPr eaLnBrk="1" hangingPunct="1"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/>
              <a:t>Secondary Appraisal – what coping options </a:t>
            </a:r>
          </a:p>
          <a:p>
            <a:pPr eaLnBrk="1" hangingPunct="1">
              <a:buClr>
                <a:srgbClr val="FFFF00"/>
              </a:buClr>
              <a:buSzPct val="120000"/>
              <a:buFont typeface="Wingdings" panose="05000000000000000000" pitchFamily="2" charset="2"/>
              <a:buNone/>
            </a:pPr>
            <a:r>
              <a:rPr lang="en-GB" altLang="en-US" dirty="0"/>
              <a:t>	are available?</a:t>
            </a:r>
          </a:p>
          <a:p>
            <a:pPr eaLnBrk="1" hangingPunct="1">
              <a:buClr>
                <a:srgbClr val="FFFF00"/>
              </a:buClr>
              <a:buSzPct val="120000"/>
              <a:buFont typeface="Wingdings" panose="05000000000000000000" pitchFamily="2" charset="2"/>
              <a:buNone/>
            </a:pPr>
            <a:endParaRPr lang="en-GB" altLang="en-US" sz="1799" dirty="0"/>
          </a:p>
          <a:p>
            <a:pPr eaLnBrk="1" hangingPunct="1"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/>
              <a:t>Reappraisal</a:t>
            </a:r>
          </a:p>
        </p:txBody>
      </p:sp>
    </p:spTree>
    <p:extLst>
      <p:ext uri="{BB962C8B-B14F-4D97-AF65-F5344CB8AC3E}">
        <p14:creationId xmlns:p14="http://schemas.microsoft.com/office/powerpoint/2010/main" val="2080607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University of Wales Institute Cardiff</a:t>
            </a:r>
          </a:p>
        </p:txBody>
      </p:sp>
      <p:sp>
        <p:nvSpPr>
          <p:cNvPr id="11267" name="Rectangle 2"/>
          <p:cNvSpPr>
            <a:spLocks noChangeArrowheads="1"/>
          </p:cNvSpPr>
          <p:nvPr/>
        </p:nvSpPr>
        <p:spPr bwMode="auto">
          <a:xfrm>
            <a:off x="1523603" y="893"/>
            <a:ext cx="9141619" cy="6856214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799"/>
          </a:p>
        </p:txBody>
      </p:sp>
      <p:sp>
        <p:nvSpPr>
          <p:cNvPr id="11268" name="TextBox 5"/>
          <p:cNvSpPr txBox="1">
            <a:spLocks noChangeArrowheads="1"/>
          </p:cNvSpPr>
          <p:nvPr/>
        </p:nvSpPr>
        <p:spPr bwMode="auto">
          <a:xfrm>
            <a:off x="8451236" y="6142919"/>
            <a:ext cx="1999729" cy="5237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/>
              <a:t>Evans, Mitchell &amp; Jones (2006)</a:t>
            </a:r>
            <a:endParaRPr lang="en-US" altLang="en-US" sz="1400"/>
          </a:p>
        </p:txBody>
      </p:sp>
      <p:pic>
        <p:nvPicPr>
          <p:cNvPr id="11269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3603" y="893"/>
            <a:ext cx="9141619" cy="6856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7905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224" y="188640"/>
            <a:ext cx="7770376" cy="54913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3200" dirty="0">
                <a:solidFill>
                  <a:srgbClr val="FFFF00"/>
                </a:solidFill>
              </a:rPr>
              <a:t>References</a:t>
            </a:r>
            <a:endParaRPr lang="en-GB" sz="3200" dirty="0">
              <a:solidFill>
                <a:srgbClr val="FFFF00"/>
              </a:solidFill>
            </a:endParaRPr>
          </a:p>
        </p:txBody>
      </p:sp>
      <p:sp>
        <p:nvSpPr>
          <p:cNvPr id="150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3603" y="836711"/>
            <a:ext cx="9141619" cy="6020395"/>
          </a:xfrm>
        </p:spPr>
        <p:txBody>
          <a:bodyPr>
            <a:normAutofit/>
          </a:bodyPr>
          <a:lstStyle/>
          <a:p>
            <a:pPr>
              <a:lnSpc>
                <a:spcPct val="85000"/>
              </a:lnSpc>
              <a:spcBef>
                <a:spcPct val="15000"/>
              </a:spcBef>
              <a:buNone/>
              <a:defRPr/>
            </a:pPr>
            <a:r>
              <a:rPr lang="en-GB" altLang="en-US" sz="2000" dirty="0"/>
              <a:t>Andersen, M. B., &amp; Williams, J. M. (1988). A model of stress and athletic injury: Prediction and prevention. </a:t>
            </a:r>
            <a:r>
              <a:rPr lang="en-GB" altLang="en-US" sz="2000" i="1" dirty="0"/>
              <a:t>Journal of Sport and Exercise Psychology</a:t>
            </a:r>
            <a:r>
              <a:rPr lang="en-GB" altLang="en-US" sz="2000" dirty="0"/>
              <a:t>, </a:t>
            </a:r>
            <a:r>
              <a:rPr lang="en-GB" altLang="en-US" sz="2000" i="1" dirty="0"/>
              <a:t>10</a:t>
            </a:r>
            <a:r>
              <a:rPr lang="en-GB" altLang="en-US" sz="2000" dirty="0"/>
              <a:t>, 294-306. </a:t>
            </a:r>
            <a:endParaRPr lang="en-GB" sz="1999" dirty="0" smtClean="0"/>
          </a:p>
          <a:p>
            <a:pPr eaLnBrk="1" hangingPunct="1">
              <a:lnSpc>
                <a:spcPct val="85000"/>
              </a:lnSpc>
              <a:spcBef>
                <a:spcPct val="15000"/>
              </a:spcBef>
              <a:buFont typeface="Wingdings" panose="05000000000000000000" pitchFamily="2" charset="2"/>
              <a:buNone/>
              <a:defRPr/>
            </a:pPr>
            <a:r>
              <a:rPr lang="en-GB" sz="1999" dirty="0" err="1" smtClean="0"/>
              <a:t>Cupal</a:t>
            </a:r>
            <a:r>
              <a:rPr lang="en-GB" sz="1999" dirty="0"/>
              <a:t>, D. D., &amp; Brewer, B. W. (2001). Effects of relaxation and guided imagery on knee strength, </a:t>
            </a:r>
            <a:r>
              <a:rPr lang="en-GB" sz="1999" dirty="0" err="1"/>
              <a:t>reinjury</a:t>
            </a:r>
            <a:r>
              <a:rPr lang="en-GB" sz="1999" dirty="0"/>
              <a:t> anxiety, and pain following anterior </a:t>
            </a:r>
            <a:r>
              <a:rPr lang="en-GB" sz="1999" dirty="0" err="1"/>
              <a:t>cruciate</a:t>
            </a:r>
            <a:r>
              <a:rPr lang="en-GB" sz="1999" dirty="0"/>
              <a:t> ligament reconstruction. </a:t>
            </a:r>
            <a:r>
              <a:rPr lang="en-GB" sz="1999" i="1" dirty="0"/>
              <a:t>Rehabilitation Psychology, 46,</a:t>
            </a:r>
            <a:r>
              <a:rPr lang="en-GB" sz="1999" dirty="0"/>
              <a:t> 28-43.</a:t>
            </a:r>
          </a:p>
          <a:p>
            <a:pPr eaLnBrk="1" hangingPunct="1">
              <a:lnSpc>
                <a:spcPct val="85000"/>
              </a:lnSpc>
              <a:spcBef>
                <a:spcPct val="15000"/>
              </a:spcBef>
              <a:buFont typeface="Wingdings" panose="05000000000000000000" pitchFamily="2" charset="2"/>
              <a:buNone/>
              <a:defRPr/>
            </a:pPr>
            <a:r>
              <a:rPr lang="en-GB" sz="1999" dirty="0" err="1"/>
              <a:t>Durso-Cupal</a:t>
            </a:r>
            <a:r>
              <a:rPr lang="en-GB" sz="1999" dirty="0"/>
              <a:t>, D. (1998). Psychological interventions in sport injury prevention and rehabilitation. Journal of Applied Sport Psychology, 10, 103-123.</a:t>
            </a:r>
          </a:p>
          <a:p>
            <a:pPr eaLnBrk="1" hangingPunct="1">
              <a:lnSpc>
                <a:spcPct val="85000"/>
              </a:lnSpc>
              <a:spcBef>
                <a:spcPct val="15000"/>
              </a:spcBef>
              <a:buFont typeface="Wingdings" panose="05000000000000000000" pitchFamily="2" charset="2"/>
              <a:buNone/>
              <a:defRPr/>
            </a:pPr>
            <a:r>
              <a:rPr lang="en-GB" sz="1999" dirty="0"/>
              <a:t>Evans, L., &amp; Hardy, L. (2002a). Injury rehabilitation: A goal-setting intervention study. </a:t>
            </a:r>
            <a:r>
              <a:rPr lang="en-GB" sz="1999" i="1" dirty="0"/>
              <a:t>Research Quarterly for Exercise and Sport, 73, </a:t>
            </a:r>
            <a:r>
              <a:rPr lang="en-GB" sz="1999" dirty="0"/>
              <a:t>310-319.</a:t>
            </a:r>
            <a:r>
              <a:rPr lang="en-GB" sz="1999" i="1" dirty="0"/>
              <a:t> </a:t>
            </a:r>
            <a:endParaRPr lang="en-GB" sz="1999" dirty="0"/>
          </a:p>
          <a:p>
            <a:pPr eaLnBrk="1" hangingPunct="1">
              <a:lnSpc>
                <a:spcPct val="85000"/>
              </a:lnSpc>
              <a:spcBef>
                <a:spcPct val="15000"/>
              </a:spcBef>
              <a:buFont typeface="Wingdings" panose="05000000000000000000" pitchFamily="2" charset="2"/>
              <a:buNone/>
              <a:defRPr/>
            </a:pPr>
            <a:r>
              <a:rPr lang="en-GB" sz="1999" dirty="0"/>
              <a:t>Evans, L., &amp; Hardy, L. (2002b). Injury rehabilitation: A qualitative follow-up study. </a:t>
            </a:r>
            <a:r>
              <a:rPr lang="en-GB" sz="1999" i="1" dirty="0"/>
              <a:t>Research Quarterly for Exercise and Sport, 73,</a:t>
            </a:r>
            <a:r>
              <a:rPr lang="en-GB" sz="1999" dirty="0"/>
              <a:t>320-329</a:t>
            </a:r>
            <a:r>
              <a:rPr lang="en-GB" sz="1999" i="1" dirty="0"/>
              <a:t>.</a:t>
            </a:r>
            <a:endParaRPr lang="en-GB" sz="1999" dirty="0"/>
          </a:p>
          <a:p>
            <a:pPr eaLnBrk="1" hangingPunct="1">
              <a:lnSpc>
                <a:spcPct val="85000"/>
              </a:lnSpc>
              <a:spcBef>
                <a:spcPct val="15000"/>
              </a:spcBef>
              <a:buFont typeface="Wingdings" panose="05000000000000000000" pitchFamily="2" charset="2"/>
              <a:buNone/>
              <a:defRPr/>
            </a:pPr>
            <a:r>
              <a:rPr lang="en-GB" sz="1999" dirty="0"/>
              <a:t>Evans, L., Hardy, L., &amp; Fleming, S. (2000). Intervention strategies with injured athletes: An action research study. </a:t>
            </a:r>
            <a:r>
              <a:rPr lang="en-GB" sz="1999" i="1" dirty="0"/>
              <a:t>The Sport Psychologist, 14,</a:t>
            </a:r>
            <a:r>
              <a:rPr lang="en-GB" sz="1999" dirty="0"/>
              <a:t> 188-206</a:t>
            </a:r>
            <a:r>
              <a:rPr lang="en-GB" sz="1999" dirty="0" smtClean="0"/>
              <a:t>.</a:t>
            </a:r>
            <a:endParaRPr lang="en-GB" sz="1999" dirty="0"/>
          </a:p>
        </p:txBody>
      </p:sp>
    </p:spTree>
    <p:extLst>
      <p:ext uri="{BB962C8B-B14F-4D97-AF65-F5344CB8AC3E}">
        <p14:creationId xmlns:p14="http://schemas.microsoft.com/office/powerpoint/2010/main" val="3063401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1988619" y="189758"/>
            <a:ext cx="8227457" cy="845917"/>
          </a:xfrm>
        </p:spPr>
        <p:txBody>
          <a:bodyPr/>
          <a:lstStyle/>
          <a:p>
            <a:r>
              <a:rPr lang="en-GB" altLang="en-US" sz="3999" dirty="0" smtClean="0">
                <a:solidFill>
                  <a:srgbClr val="FFFF00"/>
                </a:solidFill>
              </a:rPr>
              <a:t>References</a:t>
            </a:r>
            <a:endParaRPr lang="en-GB" altLang="en-US" sz="3999" dirty="0">
              <a:solidFill>
                <a:srgbClr val="FFFF00"/>
              </a:solidFill>
            </a:endParaRP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1413892" y="1126139"/>
            <a:ext cx="8927564" cy="5181837"/>
          </a:xfrm>
        </p:spPr>
        <p:txBody>
          <a:bodyPr>
            <a:normAutofit/>
          </a:bodyPr>
          <a:lstStyle/>
          <a:p>
            <a:pPr>
              <a:spcBef>
                <a:spcPct val="15000"/>
              </a:spcBef>
              <a:buNone/>
              <a:defRPr/>
            </a:pPr>
            <a:r>
              <a:rPr lang="en-US" sz="1800" dirty="0" err="1"/>
              <a:t>Gilbourne</a:t>
            </a:r>
            <a:r>
              <a:rPr lang="en-US" sz="1800" dirty="0"/>
              <a:t>, D., et al. (1996).</a:t>
            </a:r>
            <a:r>
              <a:rPr lang="en-GB" sz="1800" dirty="0"/>
              <a:t> Goal-setting during sports injury rehabilitation: A presentation underlying theory, administration procedure, and an athlete case study. </a:t>
            </a:r>
            <a:r>
              <a:rPr lang="en-GB" sz="1800" i="1" dirty="0"/>
              <a:t>Sports Exercise and Injury, 2,</a:t>
            </a:r>
            <a:r>
              <a:rPr lang="en-GB" sz="1800" dirty="0"/>
              <a:t> 192-201.</a:t>
            </a:r>
          </a:p>
          <a:p>
            <a:pPr>
              <a:spcBef>
                <a:spcPct val="15000"/>
              </a:spcBef>
              <a:buNone/>
              <a:defRPr/>
            </a:pPr>
            <a:r>
              <a:rPr lang="en-GB" sz="1800" dirty="0"/>
              <a:t>Maddison, R., et al. (2012). Guided imagery to improve functional outcomes post-anterior cruciate ligament repair: Randomized-controlled pilot trial. </a:t>
            </a:r>
            <a:r>
              <a:rPr lang="en-GB" sz="1800" dirty="0" err="1"/>
              <a:t>Scandanavian</a:t>
            </a:r>
            <a:r>
              <a:rPr lang="en-GB" sz="1800" dirty="0"/>
              <a:t> Journal of Medicine &amp; Science in Sports, 22, 816-821.</a:t>
            </a:r>
          </a:p>
          <a:p>
            <a:pPr>
              <a:spcBef>
                <a:spcPct val="15000"/>
              </a:spcBef>
              <a:buNone/>
              <a:defRPr/>
            </a:pPr>
            <a:r>
              <a:rPr lang="en-GB" sz="1800" dirty="0" err="1"/>
              <a:t>Theodorakis</a:t>
            </a:r>
            <a:r>
              <a:rPr lang="en-GB" sz="1800" dirty="0"/>
              <a:t>, Y., et al. (1997). Examining psychological factors during injury rehabilitation. Journal of Sport Rehabilitation, 6, 335-363.</a:t>
            </a:r>
          </a:p>
          <a:p>
            <a:pPr>
              <a:spcBef>
                <a:spcPct val="15000"/>
              </a:spcBef>
              <a:buNone/>
              <a:defRPr/>
            </a:pPr>
            <a:r>
              <a:rPr lang="en-GB" sz="1800" dirty="0" err="1"/>
              <a:t>Theodorakis</a:t>
            </a:r>
            <a:r>
              <a:rPr lang="en-GB" sz="1800" dirty="0"/>
              <a:t>, Y., et al. (1996). The effect of personal goals, self-efficacy, and self-satisfaction on injury rehabilitation. Journal of Sport Rehabilitation, 5, 214-223.</a:t>
            </a:r>
          </a:p>
          <a:p>
            <a:pPr>
              <a:spcBef>
                <a:spcPct val="15000"/>
              </a:spcBef>
              <a:buNone/>
              <a:defRPr/>
            </a:pPr>
            <a:r>
              <a:rPr lang="en-GB" altLang="en-US" sz="1800" dirty="0"/>
              <a:t>Williams, J. M., &amp; Andersen, M. B. (1998). Psychosocial antecedents of sport injury:    Review and critique of the stress and injury model. </a:t>
            </a:r>
            <a:r>
              <a:rPr lang="en-GB" altLang="en-US" sz="1800" i="1" dirty="0"/>
              <a:t>Journal of Applied Sport Psychology</a:t>
            </a:r>
            <a:r>
              <a:rPr lang="en-GB" altLang="en-US" sz="1800" dirty="0"/>
              <a:t>, </a:t>
            </a:r>
            <a:r>
              <a:rPr lang="en-GB" altLang="en-US" sz="1800" i="1" dirty="0"/>
              <a:t>10</a:t>
            </a:r>
            <a:r>
              <a:rPr lang="en-GB" altLang="en-US" sz="1800" dirty="0"/>
              <a:t>, 5-25. </a:t>
            </a:r>
          </a:p>
          <a:p>
            <a:pPr>
              <a:spcBef>
                <a:spcPct val="15000"/>
              </a:spcBef>
              <a:buNone/>
              <a:defRPr/>
            </a:pPr>
            <a:r>
              <a:rPr lang="en-GB" altLang="en-US" sz="1800" dirty="0"/>
              <a:t>Williams, J. M., &amp; Andersen, M. B. (2007). Psychosocial antecedents of sport injury and interventions for risk reduction. In G. </a:t>
            </a:r>
            <a:r>
              <a:rPr lang="en-GB" altLang="en-US" sz="1800" dirty="0" err="1"/>
              <a:t>Tenenbaum</a:t>
            </a:r>
            <a:r>
              <a:rPr lang="en-GB" altLang="en-US" sz="1800" dirty="0"/>
              <a:t> &amp; R C. </a:t>
            </a:r>
            <a:r>
              <a:rPr lang="en-GB" altLang="en-US" sz="1800" dirty="0" err="1"/>
              <a:t>Eklund</a:t>
            </a:r>
            <a:r>
              <a:rPr lang="en-GB" altLang="en-US" sz="1800" dirty="0"/>
              <a:t> (Eds.), </a:t>
            </a:r>
            <a:r>
              <a:rPr lang="en-GB" altLang="en-US" sz="1800" i="1" dirty="0"/>
              <a:t>Handbook of sport psychology </a:t>
            </a:r>
            <a:r>
              <a:rPr lang="en-GB" altLang="en-US" sz="1800" dirty="0"/>
              <a:t>(3rd Edition) (pp. 379-403). Hoboken, NJ: Wiley. </a:t>
            </a:r>
          </a:p>
          <a:p>
            <a:pPr>
              <a:spcBef>
                <a:spcPct val="15000"/>
              </a:spcBef>
              <a:buNone/>
              <a:defRPr/>
            </a:pPr>
            <a:endParaRPr lang="en-GB" sz="1800" dirty="0"/>
          </a:p>
          <a:p>
            <a:pPr marL="0" indent="0"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351447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Blue atom design templat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3">
          <a:schemeClr val="lt1"/>
        </a:lnRef>
        <a:fillRef idx="1">
          <a:schemeClr val="accent5"/>
        </a:fillRef>
        <a:effectRef idx="1">
          <a:schemeClr val="accent5"/>
        </a:effectRef>
        <a:fontRef idx="minor">
          <a:schemeClr val="lt1"/>
        </a:fontRef>
      </a:style>
    </a:spDef>
    <a:lnDef>
      <a:spPr>
        <a:ln>
          <a:solidFill>
            <a:schemeClr val="accent5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Blue atom design slides.potx" id="{20958743-FA80-43E5-9586-B48EF2BE42B5}" vid="{6B9132C0-2E4C-4DF6-B21A-C2322474BD2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049C11C-71DC-49B6-ACD8-27E3AE088D14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40262f94-9f35-4ac3-9a90-690165a166b7"/>
    <ds:schemaRef ds:uri="a4f35948-e619-41b3-aa29-22878b09cfd2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0875BD71-4A33-4FB7-88CA-777C4D9E6E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1F78577-2839-4BFF-9EC7-673BD8FEBD8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atom design slides</Template>
  <TotalTime>185</TotalTime>
  <Words>1429</Words>
  <Application>Microsoft Office PowerPoint</Application>
  <PresentationFormat>Custom</PresentationFormat>
  <Paragraphs>148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ＭＳ Ｐゴシック</vt:lpstr>
      <vt:lpstr>Arial</vt:lpstr>
      <vt:lpstr>Arial Unicode MS</vt:lpstr>
      <vt:lpstr>Century Gothic</vt:lpstr>
      <vt:lpstr>Monotype Sorts</vt:lpstr>
      <vt:lpstr>Wingdings</vt:lpstr>
      <vt:lpstr>Wingdings 3</vt:lpstr>
      <vt:lpstr>Blue atom design template</vt:lpstr>
      <vt:lpstr>Psychology of Injury </vt:lpstr>
      <vt:lpstr>Psychology of Injury:  Prediction of occurrence?</vt:lpstr>
      <vt:lpstr>PowerPoint Presentation</vt:lpstr>
      <vt:lpstr>Central Hypothesis</vt:lpstr>
      <vt:lpstr>History of Stressors: Major Life Events – Health Psychology</vt:lpstr>
      <vt:lpstr>Scale.</vt:lpstr>
      <vt:lpstr>History of Stressors: Daily Hassles – Health Psychology</vt:lpstr>
      <vt:lpstr>Scale</vt:lpstr>
      <vt:lpstr>History of Stressors: Previous Injury</vt:lpstr>
      <vt:lpstr>Personality</vt:lpstr>
      <vt:lpstr>PowerPoint Presentation</vt:lpstr>
      <vt:lpstr>Coping Resources</vt:lpstr>
      <vt:lpstr>Coping resources</vt:lpstr>
      <vt:lpstr>PowerPoint Presentation</vt:lpstr>
      <vt:lpstr>Social Support:</vt:lpstr>
      <vt:lpstr>Re-cap so far…</vt:lpstr>
      <vt:lpstr> Response to Injury &amp; Rehabilitation</vt:lpstr>
      <vt:lpstr>Psychological Responses to Injury</vt:lpstr>
      <vt:lpstr>Over Time - Temporal Pattern</vt:lpstr>
      <vt:lpstr>Loss, Attachment &amp; Grief</vt:lpstr>
      <vt:lpstr>Characteristics of Grief</vt:lpstr>
      <vt:lpstr>Cognitive Appraisal</vt:lpstr>
      <vt:lpstr>Appraisal</vt:lpstr>
      <vt:lpstr>PowerPoint Presentation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Injury</dc:title>
  <dc:creator>Connaughton, Declan</dc:creator>
  <cp:lastModifiedBy>Administrator</cp:lastModifiedBy>
  <cp:revision>16</cp:revision>
  <dcterms:created xsi:type="dcterms:W3CDTF">2019-02-03T11:36:12Z</dcterms:created>
  <dcterms:modified xsi:type="dcterms:W3CDTF">2022-11-11T16:05:41Z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r8>74069000</vt:r8>
  </property>
  <property fmtid="{D5CDD505-2E9C-101B-9397-08002B2CF9AE}" pid="3" name="HiddenCategoryTags">
    <vt:lpwstr/>
  </property>
  <property fmtid="{D5CDD505-2E9C-101B-9397-08002B2CF9AE}" pid="4" name="InternalTags">
    <vt:lpwstr/>
  </property>
  <property fmtid="{D5CDD505-2E9C-101B-9397-08002B2CF9AE}" pid="5" name="CategoryTags">
    <vt:lpwstr/>
  </property>
  <property fmtid="{D5CDD505-2E9C-101B-9397-08002B2CF9AE}" pid="6" name="Applications">
    <vt:lpwstr/>
  </property>
  <property fmtid="{D5CDD505-2E9C-101B-9397-08002B2CF9AE}" pid="7" name="CampaignTags">
    <vt:lpwstr/>
  </property>
  <property fmtid="{D5CDD505-2E9C-101B-9397-08002B2CF9AE}" pid="8" name="ScenarioTags">
    <vt:lpwstr/>
  </property>
  <property fmtid="{D5CDD505-2E9C-101B-9397-08002B2CF9AE}" pid="9" name="ContentTypeId">
    <vt:lpwstr>0x010100AA3F7D94069FF64A86F7DFF56D60E3BE</vt:lpwstr>
  </property>
  <property fmtid="{D5CDD505-2E9C-101B-9397-08002B2CF9AE}" pid="10" name="FeatureTags">
    <vt:lpwstr/>
  </property>
  <property fmtid="{D5CDD505-2E9C-101B-9397-08002B2CF9AE}" pid="11" name="LocalizationTags">
    <vt:lpwstr/>
  </property>
</Properties>
</file>