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6" r:id="rId1"/>
  </p:sldMasterIdLst>
  <p:notesMasterIdLst>
    <p:notesMasterId r:id="rId20"/>
  </p:notesMasterIdLst>
  <p:sldIdLst>
    <p:sldId id="303" r:id="rId2"/>
    <p:sldId id="304" r:id="rId3"/>
    <p:sldId id="428" r:id="rId4"/>
    <p:sldId id="435" r:id="rId5"/>
    <p:sldId id="436" r:id="rId6"/>
    <p:sldId id="429" r:id="rId7"/>
    <p:sldId id="430" r:id="rId8"/>
    <p:sldId id="431" r:id="rId9"/>
    <p:sldId id="432" r:id="rId10"/>
    <p:sldId id="433" r:id="rId11"/>
    <p:sldId id="434" r:id="rId12"/>
    <p:sldId id="437" r:id="rId13"/>
    <p:sldId id="438" r:id="rId14"/>
    <p:sldId id="439" r:id="rId15"/>
    <p:sldId id="440" r:id="rId16"/>
    <p:sldId id="441" r:id="rId17"/>
    <p:sldId id="443" r:id="rId18"/>
    <p:sldId id="42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62" autoAdjust="0"/>
    <p:restoredTop sz="59181" autoAdjust="0"/>
  </p:normalViewPr>
  <p:slideViewPr>
    <p:cSldViewPr snapToGrid="0">
      <p:cViewPr varScale="1">
        <p:scale>
          <a:sx n="74" d="100"/>
          <a:sy n="74" d="100"/>
        </p:scale>
        <p:origin x="2712" y="6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B21AE69E-A9D4-40C9-9279-0DD0199A27D3}"/>
    <pc:docChg chg="modSld sldOrd">
      <pc:chgData name="Rhiannon Akers" userId="fb3c9d12-5c8c-42d7-8dc7-d872d7a3d202" providerId="ADAL" clId="{B21AE69E-A9D4-40C9-9279-0DD0199A27D3}" dt="2024-06-19T11:29:34.559" v="15"/>
      <pc:docMkLst>
        <pc:docMk/>
      </pc:docMkLst>
      <pc:sldChg chg="ord">
        <pc:chgData name="Rhiannon Akers" userId="fb3c9d12-5c8c-42d7-8dc7-d872d7a3d202" providerId="ADAL" clId="{B21AE69E-A9D4-40C9-9279-0DD0199A27D3}" dt="2024-06-19T11:29:34.559" v="15"/>
        <pc:sldMkLst>
          <pc:docMk/>
          <pc:sldMk cId="1934429610" sldId="304"/>
        </pc:sldMkLst>
      </pc:sldChg>
      <pc:sldChg chg="modNotesTx">
        <pc:chgData name="Rhiannon Akers" userId="fb3c9d12-5c8c-42d7-8dc7-d872d7a3d202" providerId="ADAL" clId="{B21AE69E-A9D4-40C9-9279-0DD0199A27D3}" dt="2024-06-19T11:22:42.628" v="0" actId="6549"/>
        <pc:sldMkLst>
          <pc:docMk/>
          <pc:sldMk cId="2072130978" sldId="428"/>
        </pc:sldMkLst>
      </pc:sldChg>
      <pc:sldChg chg="modNotesTx">
        <pc:chgData name="Rhiannon Akers" userId="fb3c9d12-5c8c-42d7-8dc7-d872d7a3d202" providerId="ADAL" clId="{B21AE69E-A9D4-40C9-9279-0DD0199A27D3}" dt="2024-06-19T11:23:00.442" v="6" actId="20577"/>
        <pc:sldMkLst>
          <pc:docMk/>
          <pc:sldMk cId="3632820749" sldId="429"/>
        </pc:sldMkLst>
      </pc:sldChg>
      <pc:sldChg chg="modNotesTx">
        <pc:chgData name="Rhiannon Akers" userId="fb3c9d12-5c8c-42d7-8dc7-d872d7a3d202" providerId="ADAL" clId="{B21AE69E-A9D4-40C9-9279-0DD0199A27D3}" dt="2024-06-19T11:23:03.294" v="7" actId="6549"/>
        <pc:sldMkLst>
          <pc:docMk/>
          <pc:sldMk cId="2658158421" sldId="430"/>
        </pc:sldMkLst>
      </pc:sldChg>
      <pc:sldChg chg="modNotesTx">
        <pc:chgData name="Rhiannon Akers" userId="fb3c9d12-5c8c-42d7-8dc7-d872d7a3d202" providerId="ADAL" clId="{B21AE69E-A9D4-40C9-9279-0DD0199A27D3}" dt="2024-06-19T11:23:05.651" v="8" actId="6549"/>
        <pc:sldMkLst>
          <pc:docMk/>
          <pc:sldMk cId="2913944470" sldId="431"/>
        </pc:sldMkLst>
      </pc:sldChg>
      <pc:sldChg chg="modNotesTx">
        <pc:chgData name="Rhiannon Akers" userId="fb3c9d12-5c8c-42d7-8dc7-d872d7a3d202" providerId="ADAL" clId="{B21AE69E-A9D4-40C9-9279-0DD0199A27D3}" dt="2024-06-19T11:23:07.717" v="9" actId="6549"/>
        <pc:sldMkLst>
          <pc:docMk/>
          <pc:sldMk cId="3553689554" sldId="432"/>
        </pc:sldMkLst>
      </pc:sldChg>
      <pc:sldChg chg="modNotesTx">
        <pc:chgData name="Rhiannon Akers" userId="fb3c9d12-5c8c-42d7-8dc7-d872d7a3d202" providerId="ADAL" clId="{B21AE69E-A9D4-40C9-9279-0DD0199A27D3}" dt="2024-06-19T11:23:10.895" v="10" actId="6549"/>
        <pc:sldMkLst>
          <pc:docMk/>
          <pc:sldMk cId="2215544428" sldId="433"/>
        </pc:sldMkLst>
      </pc:sldChg>
      <pc:sldChg chg="modNotesTx">
        <pc:chgData name="Rhiannon Akers" userId="fb3c9d12-5c8c-42d7-8dc7-d872d7a3d202" providerId="ADAL" clId="{B21AE69E-A9D4-40C9-9279-0DD0199A27D3}" dt="2024-06-19T11:23:13.908" v="11" actId="6549"/>
        <pc:sldMkLst>
          <pc:docMk/>
          <pc:sldMk cId="176297285" sldId="434"/>
        </pc:sldMkLst>
      </pc:sldChg>
      <pc:sldChg chg="modNotesTx">
        <pc:chgData name="Rhiannon Akers" userId="fb3c9d12-5c8c-42d7-8dc7-d872d7a3d202" providerId="ADAL" clId="{B21AE69E-A9D4-40C9-9279-0DD0199A27D3}" dt="2024-06-19T11:22:47.919" v="1" actId="6549"/>
        <pc:sldMkLst>
          <pc:docMk/>
          <pc:sldMk cId="2938508698" sldId="435"/>
        </pc:sldMkLst>
      </pc:sldChg>
      <pc:sldChg chg="modNotesTx">
        <pc:chgData name="Rhiannon Akers" userId="fb3c9d12-5c8c-42d7-8dc7-d872d7a3d202" providerId="ADAL" clId="{B21AE69E-A9D4-40C9-9279-0DD0199A27D3}" dt="2024-06-19T11:22:51.187" v="2" actId="6549"/>
        <pc:sldMkLst>
          <pc:docMk/>
          <pc:sldMk cId="173731440" sldId="436"/>
        </pc:sldMkLst>
      </pc:sldChg>
      <pc:sldChg chg="modNotesTx">
        <pc:chgData name="Rhiannon Akers" userId="fb3c9d12-5c8c-42d7-8dc7-d872d7a3d202" providerId="ADAL" clId="{B21AE69E-A9D4-40C9-9279-0DD0199A27D3}" dt="2024-06-19T11:23:20.123" v="12" actId="6549"/>
        <pc:sldMkLst>
          <pc:docMk/>
          <pc:sldMk cId="191758285" sldId="439"/>
        </pc:sldMkLst>
      </pc:sldChg>
      <pc:sldChg chg="modNotesTx">
        <pc:chgData name="Rhiannon Akers" userId="fb3c9d12-5c8c-42d7-8dc7-d872d7a3d202" providerId="ADAL" clId="{B21AE69E-A9D4-40C9-9279-0DD0199A27D3}" dt="2024-06-19T11:23:22.280" v="13" actId="6549"/>
        <pc:sldMkLst>
          <pc:docMk/>
          <pc:sldMk cId="1199256558" sldId="44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the-myers-briggs-type-indicator-2795583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the-big-five-personality-dimensions-2795422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frontiersin.org/journals/psychology/articles/10.3389/fpsyg.2022.788402/full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8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634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85800"/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Merriweather" panose="00000500000000000000" pitchFamily="2" charset="0"/>
              </a:rPr>
              <a:t>Cherry, K. (2023) How the Myers-Briggs Type Indicator Works. Available at: </a:t>
            </a:r>
            <a:r>
              <a:rPr lang="en-GB" dirty="0">
                <a:hlinkClick r:id="rId3"/>
              </a:rPr>
              <a:t>Myers-Briggs Type Indicator: The 16 Personality Types (verywellmind.com)</a:t>
            </a:r>
            <a:r>
              <a:rPr lang="en-GB" dirty="0"/>
              <a:t> (Accessed: 6 June 2024)</a:t>
            </a:r>
          </a:p>
          <a:p>
            <a:pPr marL="685800"/>
            <a:endParaRPr lang="en-GB" b="0" i="0" dirty="0">
              <a:solidFill>
                <a:srgbClr val="212121"/>
              </a:solidFill>
              <a:effectLst/>
              <a:highlight>
                <a:srgbClr val="FFFFFF"/>
              </a:highlight>
              <a:latin typeface="Merriweather" panose="00000500000000000000" pitchFamily="2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1834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6567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715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Merriweather" panose="020F0502020204030204" pitchFamily="2" charset="0"/>
              </a:rPr>
              <a:t>Cherry, K. (2023) What are the Big 5 Personality Traits. Available at: </a:t>
            </a:r>
            <a:r>
              <a:rPr lang="en-GB" dirty="0">
                <a:hlinkClick r:id="rId3"/>
              </a:rPr>
              <a:t>Big 5 Personality Traits: The 5-Factor Model of Personality (verywellmind.com)</a:t>
            </a:r>
            <a:r>
              <a:rPr lang="en-GB" dirty="0"/>
              <a:t> (Accessed: 6 June 2024)</a:t>
            </a:r>
          </a:p>
          <a:p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Frontiers | Personality traits and complex problem solving: Personality disorders and their effects on complex problem-solving ability (frontiersin.org)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344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4261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130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85800"/>
            <a:endParaRPr lang="en-GB" dirty="0">
              <a:effectLst/>
              <a:highlight>
                <a:srgbClr val="FCFCF9"/>
              </a:highlight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5972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5130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85800"/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Merriweather" panose="00000500000000000000" pitchFamily="2" charset="0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750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3536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848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2231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651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9743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51784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794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4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uity.com/test/type-finder-personality-test-new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120" y="1484784"/>
            <a:ext cx="9180512" cy="3846289"/>
          </a:xfrm>
        </p:spPr>
        <p:txBody>
          <a:bodyPr>
            <a:normAutofit fontScale="90000"/>
          </a:bodyPr>
          <a:lstStyle/>
          <a:p>
            <a:r>
              <a:rPr lang="en-GB" sz="3600" i="1" dirty="0">
                <a:solidFill>
                  <a:schemeClr val="bg1"/>
                </a:solidFill>
              </a:rPr>
              <a:t>Certificate of Higher Education in Employability Skills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Problem Solving and Innovation (BMSW4014)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Rhiannon Akers</a:t>
            </a:r>
            <a:endParaRPr lang="en-GB" sz="3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Agenda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Understanding personality types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role of personality in problem solving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Personality types and innovation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Building effective problem-solving teams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Case studies and real-world examples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429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Understanding Personality Types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Myers-Briggs Type Indicator (MBTI)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5EF4BC-410C-D9BB-F2EB-3672D69D7E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60911"/>
            <a:ext cx="9144000" cy="3773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130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Understanding Personality Types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Myers-Briggs Type Indicator (MBTI)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Extraversion V Introversion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Sensing V Intuition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Thinking V Feeling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Judging V Perceiving</a:t>
            </a:r>
          </a:p>
          <a:p>
            <a:pPr marL="457200" lvl="1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16 personality types represented by a four-letter code. For example: ESTJ.</a:t>
            </a:r>
          </a:p>
          <a:p>
            <a:pPr lvl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8508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Links to problem solving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80A536-86C0-7369-DC7B-76950A07FD00}"/>
              </a:ext>
            </a:extLst>
          </p:cNvPr>
          <p:cNvSpPr txBox="1"/>
          <p:nvPr/>
        </p:nvSpPr>
        <p:spPr>
          <a:xfrm>
            <a:off x="457200" y="846138"/>
            <a:ext cx="7894674" cy="470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/>
            <a:endParaRPr lang="en-GB" dirty="0">
              <a:effectLst/>
              <a:highlight>
                <a:srgbClr val="FCFCF9"/>
              </a:highlight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Extraverts: Prefer collaborative problem-solving, brainstorming, and discussing ideas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Introverts: Prefer individual reflection, </a:t>
            </a:r>
            <a:r>
              <a:rPr lang="en-GB" kern="0" dirty="0" err="1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analyzing</a:t>
            </a: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information, and developing ideas internally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Sensors: Focus on concrete facts, practical solutions, and step-by-step approaches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 err="1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Intuitives</a:t>
            </a: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Look for patterns, explore possibilities, and generate innovative ideas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Thinkers: Analyse problems objectively, focus on logic and rational solutions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Feelers: Consider emotional impacts, prioritize harmony and values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731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Personality Type Models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Big Five Personality Traits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752C92-C743-40FA-AC6E-7915705D50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2337" y="2136775"/>
            <a:ext cx="4867570" cy="322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820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Openness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8A89F0-405E-5AB6-9CB6-2B958312B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887" y="1371600"/>
            <a:ext cx="713422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1584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Conscientiousness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8330D7-3521-8D87-2805-68A83EB125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8725" y="1226820"/>
            <a:ext cx="668655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944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Extraversion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8B7353-42A0-02E3-A04C-99216D588D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754" y="1325562"/>
            <a:ext cx="4109263" cy="3802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6895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Agreeableness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269854-EE87-49F3-B574-4ADA2C8B84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3590" y="1417637"/>
            <a:ext cx="6094816" cy="4114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544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Neuroticism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1BDFBB-269F-B4B4-5A25-42CC4AF8E6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4292" y="1325562"/>
            <a:ext cx="5990255" cy="4180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97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Creativity and Personality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43DE05-E872-C943-164D-9A48019D1BE6}"/>
              </a:ext>
            </a:extLst>
          </p:cNvPr>
          <p:cNvSpPr txBox="1"/>
          <p:nvPr/>
        </p:nvSpPr>
        <p:spPr>
          <a:xfrm>
            <a:off x="434694" y="1417638"/>
            <a:ext cx="8229600" cy="3830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link between personality traits and creative thinking: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Openness to experience: Curiosity, imagination, and willingness to explore new ideas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Extraversion: Seeking stimulation, engaging with others, and sharing ideas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Neuroticism: Sensitivity, emotional depth, and unique perspectives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Personality types that tend to be more innovative and open to new ideas: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Intuitive types: Enjoy exploring possibilities and generating novel concepts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Perceiving types: Prefer flexibility, spontaneity, and adapting to change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Fostering creativity in teams with diverse personality types through collaboration and idea exchange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820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/>
              <a:t>Overcoming Personality Barriers to Innovation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43DE05-E872-C943-164D-9A48019D1BE6}"/>
              </a:ext>
            </a:extLst>
          </p:cNvPr>
          <p:cNvSpPr txBox="1"/>
          <p:nvPr/>
        </p:nvSpPr>
        <p:spPr>
          <a:xfrm>
            <a:off x="434694" y="1417638"/>
            <a:ext cx="8229600" cy="3984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Common personality-related obstacles to innovation: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Risk aversion (high Conscientiousness, Judging types)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Rigidity and resistance to change (Sensing types, high Conscientiousness)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Fear of failure or criticism (high Neuroticism, Feeling types)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Strategies for encouraging innovation in different personality types: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Creating a safe and supportive environment for idea sharing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Providing structured processes for exploring and evaluating new ideas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Offering opportunities for personal growth and learning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Creating an environment that supports innovation across personality types through open communication, flexibility, and appreciation for diverse perspectives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2348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/>
              <a:t>Building Effective Problem-Solving Teams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43DE05-E872-C943-164D-9A48019D1BE6}"/>
              </a:ext>
            </a:extLst>
          </p:cNvPr>
          <p:cNvSpPr txBox="1"/>
          <p:nvPr/>
        </p:nvSpPr>
        <p:spPr>
          <a:xfrm>
            <a:off x="434694" y="1417638"/>
            <a:ext cx="8229600" cy="15065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Leveraging Personality Diversity</a:t>
            </a: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0" dirty="0">
                <a:solidFill>
                  <a:srgbClr val="13343B"/>
                </a:solidFill>
                <a:highlight>
                  <a:srgbClr val="FCFCF9"/>
                </a:highlight>
                <a:latin typeface="Segoe UI" panose="020B0502040204020203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Personality Aware Team Building</a:t>
            </a: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582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Case studies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FD30DC-B294-1BF9-8EDB-DEF1DD5A9983}"/>
              </a:ext>
            </a:extLst>
          </p:cNvPr>
          <p:cNvSpPr txBox="1"/>
          <p:nvPr/>
        </p:nvSpPr>
        <p:spPr>
          <a:xfrm>
            <a:off x="1050877" y="1417638"/>
            <a:ext cx="6782937" cy="3365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Examples of innovative companies and projects that leveraged personality diversity:</a:t>
            </a:r>
            <a:endParaRPr lang="en-GB" sz="20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20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Apple's product design teams: Combining creative visionaries and practical implementers</a:t>
            </a:r>
            <a:endParaRPr lang="en-GB" sz="20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20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Google's innovation labs: Encouraging diverse perspectives and unconventional thinking</a:t>
            </a:r>
            <a:endParaRPr lang="en-GB" sz="20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20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NASA's mission control teams: Balancing analytical thinkers and risk-takers</a:t>
            </a:r>
            <a:endParaRPr lang="en-GB" sz="20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9256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Lessons learned and best practice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E0A620-5951-8A40-DD34-41BC109E514E}"/>
              </a:ext>
            </a:extLst>
          </p:cNvPr>
          <p:cNvSpPr txBox="1"/>
          <p:nvPr/>
        </p:nvSpPr>
        <p:spPr>
          <a:xfrm>
            <a:off x="984939" y="1269479"/>
            <a:ext cx="6961470" cy="41673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Common pitfalls and challenges in managing personality differences: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 breakdowns due to differing communication styles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Conflicts arising from clashing values or decision-making approaches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Imbalances in team dynamics (e.g., dominance of certain personality types)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Strategies for overcoming personality conflicts and fostering collaboration: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Establishing clear communication protocols and guidelines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Encouraging active listening and empathy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Facilitating open discussions and addressing conflicts constructively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Best practices for leveraging personality types in problem-solving and innovation: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Embracing diversity and creating an inclusive environment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Providing opportunities for personal and professional growth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Continuously adapting and improving team dynamics based on feedback and experience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419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Activity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FD30DC-B294-1BF9-8EDB-DEF1DD5A9983}"/>
              </a:ext>
            </a:extLst>
          </p:cNvPr>
          <p:cNvSpPr txBox="1"/>
          <p:nvPr/>
        </p:nvSpPr>
        <p:spPr>
          <a:xfrm>
            <a:off x="1050877" y="1417638"/>
            <a:ext cx="6782937" cy="2783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the MBTI test to find out your own personality type</a:t>
            </a: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hlinkClick r:id="rId3"/>
              </a:rPr>
              <a:t>Personality Test of Myers &amp; Briggs' 16 Types | </a:t>
            </a:r>
            <a:r>
              <a:rPr lang="en-GB" sz="2000" dirty="0" err="1">
                <a:hlinkClick r:id="rId3"/>
              </a:rPr>
              <a:t>TypeFinder</a:t>
            </a:r>
            <a:r>
              <a:rPr lang="en-GB" sz="2000" dirty="0">
                <a:hlinkClick r:id="rId3"/>
              </a:rPr>
              <a:t>® (truity.com)</a:t>
            </a:r>
            <a:endParaRPr lang="en-GB" sz="2000" dirty="0"/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Is it what you expected?</a:t>
            </a:r>
            <a:endParaRPr lang="en-GB" sz="2000" kern="100" dirty="0">
              <a:solidFill>
                <a:srgbClr val="13343B"/>
              </a:solidFill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Share your personality type with your lecturer if you feel comfortable. </a:t>
            </a:r>
          </a:p>
        </p:txBody>
      </p:sp>
    </p:spTree>
    <p:extLst>
      <p:ext uri="{BB962C8B-B14F-4D97-AF65-F5344CB8AC3E}">
        <p14:creationId xmlns:p14="http://schemas.microsoft.com/office/powerpoint/2010/main" val="21055551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189D2-0643-5BBE-F18F-BCF744DB6B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9E5A57-69E4-6F9C-4ED8-18209E2427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Please email me at r.akers@uwtsd.ac.uk</a:t>
            </a:r>
          </a:p>
        </p:txBody>
      </p:sp>
    </p:spTree>
    <p:extLst>
      <p:ext uri="{BB962C8B-B14F-4D97-AF65-F5344CB8AC3E}">
        <p14:creationId xmlns:p14="http://schemas.microsoft.com/office/powerpoint/2010/main" val="31597224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715</Words>
  <Application>Microsoft Office PowerPoint</Application>
  <PresentationFormat>On-screen Show (4:3)</PresentationFormat>
  <Paragraphs>104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Myriad Pro</vt:lpstr>
      <vt:lpstr>Aptos</vt:lpstr>
      <vt:lpstr>Arial</vt:lpstr>
      <vt:lpstr>Calibri</vt:lpstr>
      <vt:lpstr>Merriweather</vt:lpstr>
      <vt:lpstr>Segoe UI</vt:lpstr>
      <vt:lpstr>Symbol</vt:lpstr>
      <vt:lpstr>20140311PresentationUWTSDTemplate</vt:lpstr>
      <vt:lpstr>Certificate of Higher Education in Employability Skills  Problem Solving and Innovation (BMSW4014)  Rhiannon Akers</vt:lpstr>
      <vt:lpstr>Agenda </vt:lpstr>
      <vt:lpstr>Understanding Personality Types </vt:lpstr>
      <vt:lpstr>Understanding Personality Types </vt:lpstr>
      <vt:lpstr>Links to problem solving</vt:lpstr>
      <vt:lpstr>Personality Type Models</vt:lpstr>
      <vt:lpstr>Openness</vt:lpstr>
      <vt:lpstr>Conscientiousness</vt:lpstr>
      <vt:lpstr>Extraversion</vt:lpstr>
      <vt:lpstr>Agreeableness</vt:lpstr>
      <vt:lpstr>Neuroticism</vt:lpstr>
      <vt:lpstr>Creativity and Personality</vt:lpstr>
      <vt:lpstr>Overcoming Personality Barriers to Innovation</vt:lpstr>
      <vt:lpstr>Building Effective Problem-Solving Teams</vt:lpstr>
      <vt:lpstr>Case studies</vt:lpstr>
      <vt:lpstr>Lessons learned and best practice</vt:lpstr>
      <vt:lpstr>Activity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Michaela Schriek</dc:creator>
  <cp:lastModifiedBy>Rhiannon Akers</cp:lastModifiedBy>
  <cp:revision>32</cp:revision>
  <dcterms:created xsi:type="dcterms:W3CDTF">2017-12-11T18:00:04Z</dcterms:created>
  <dcterms:modified xsi:type="dcterms:W3CDTF">2024-06-19T11:29:39Z</dcterms:modified>
</cp:coreProperties>
</file>