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9" r:id="rId2"/>
    <p:sldId id="256"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14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76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3509D3-869D-4003-94EB-7368D13441E7}" type="datetimeFigureOut">
              <a:rPr lang="en-GB" smtClean="0"/>
              <a:t>01/07/2026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ECCA16-48AB-49EF-AF60-F1F0844C4E96}" type="slidenum">
              <a:rPr lang="en-GB" smtClean="0"/>
              <a:t>‹#›</a:t>
            </a:fld>
            <a:endParaRPr lang="en-GB"/>
          </a:p>
        </p:txBody>
      </p:sp>
    </p:spTree>
    <p:extLst>
      <p:ext uri="{BB962C8B-B14F-4D97-AF65-F5344CB8AC3E}">
        <p14:creationId xmlns:p14="http://schemas.microsoft.com/office/powerpoint/2010/main" val="3159497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ECCA16-48AB-49EF-AF60-F1F0844C4E96}" type="slidenum">
              <a:rPr lang="en-GB" smtClean="0"/>
              <a:t>2</a:t>
            </a:fld>
            <a:endParaRPr lang="en-GB"/>
          </a:p>
        </p:txBody>
      </p:sp>
    </p:spTree>
    <p:extLst>
      <p:ext uri="{BB962C8B-B14F-4D97-AF65-F5344CB8AC3E}">
        <p14:creationId xmlns:p14="http://schemas.microsoft.com/office/powerpoint/2010/main" val="3353350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CB49A-8858-F239-E556-C7B0755D9C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8F5BA9-39E5-59B2-AC10-E22591AB47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97BEB4-5937-7C70-D2BB-DD9BF46E86B9}"/>
              </a:ext>
            </a:extLst>
          </p:cNvPr>
          <p:cNvSpPr>
            <a:spLocks noGrp="1"/>
          </p:cNvSpPr>
          <p:nvPr>
            <p:ph type="dt" sz="half" idx="10"/>
          </p:nvPr>
        </p:nvSpPr>
        <p:spPr/>
        <p:txBody>
          <a:bodyPr/>
          <a:lstStyle/>
          <a:p>
            <a:fld id="{64CF09FE-9FF6-48C5-8167-603258598D9C}" type="datetimeFigureOut">
              <a:rPr lang="en-GB" smtClean="0"/>
              <a:t>01/07/2026</a:t>
            </a:fld>
            <a:endParaRPr lang="en-GB"/>
          </a:p>
        </p:txBody>
      </p:sp>
      <p:sp>
        <p:nvSpPr>
          <p:cNvPr id="5" name="Footer Placeholder 4">
            <a:extLst>
              <a:ext uri="{FF2B5EF4-FFF2-40B4-BE49-F238E27FC236}">
                <a16:creationId xmlns:a16="http://schemas.microsoft.com/office/drawing/2014/main" id="{02925C1B-E79A-0137-79A5-D34D7B6802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04B5C-10E8-DBB6-38FA-3657D4D092AB}"/>
              </a:ext>
            </a:extLst>
          </p:cNvPr>
          <p:cNvSpPr>
            <a:spLocks noGrp="1"/>
          </p:cNvSpPr>
          <p:nvPr>
            <p:ph type="sldNum" sz="quarter" idx="12"/>
          </p:nvPr>
        </p:nvSpPr>
        <p:spPr/>
        <p:txBody>
          <a:bodyPr/>
          <a:lstStyle/>
          <a:p>
            <a:fld id="{0A72FD35-1040-4F97-92FB-B56BD2E5B740}" type="slidenum">
              <a:rPr lang="en-GB" smtClean="0"/>
              <a:t>‹#›</a:t>
            </a:fld>
            <a:endParaRPr lang="en-GB"/>
          </a:p>
        </p:txBody>
      </p:sp>
    </p:spTree>
    <p:extLst>
      <p:ext uri="{BB962C8B-B14F-4D97-AF65-F5344CB8AC3E}">
        <p14:creationId xmlns:p14="http://schemas.microsoft.com/office/powerpoint/2010/main" val="2041481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E2F8-2355-8BA8-C14F-20997899AD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5889D2-E6CF-F951-2A00-667785B792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A06EB7-E47F-13A0-069B-18DC3625741F}"/>
              </a:ext>
            </a:extLst>
          </p:cNvPr>
          <p:cNvSpPr>
            <a:spLocks noGrp="1"/>
          </p:cNvSpPr>
          <p:nvPr>
            <p:ph type="dt" sz="half" idx="10"/>
          </p:nvPr>
        </p:nvSpPr>
        <p:spPr/>
        <p:txBody>
          <a:bodyPr/>
          <a:lstStyle/>
          <a:p>
            <a:fld id="{64CF09FE-9FF6-48C5-8167-603258598D9C}" type="datetimeFigureOut">
              <a:rPr lang="en-GB" smtClean="0"/>
              <a:t>01/07/2026</a:t>
            </a:fld>
            <a:endParaRPr lang="en-GB"/>
          </a:p>
        </p:txBody>
      </p:sp>
      <p:sp>
        <p:nvSpPr>
          <p:cNvPr id="5" name="Footer Placeholder 4">
            <a:extLst>
              <a:ext uri="{FF2B5EF4-FFF2-40B4-BE49-F238E27FC236}">
                <a16:creationId xmlns:a16="http://schemas.microsoft.com/office/drawing/2014/main" id="{8DD2DDDA-F081-4C27-C8F1-A9644443F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C4364C-29B4-9C1B-5857-69B9F380F16D}"/>
              </a:ext>
            </a:extLst>
          </p:cNvPr>
          <p:cNvSpPr>
            <a:spLocks noGrp="1"/>
          </p:cNvSpPr>
          <p:nvPr>
            <p:ph type="sldNum" sz="quarter" idx="12"/>
          </p:nvPr>
        </p:nvSpPr>
        <p:spPr/>
        <p:txBody>
          <a:bodyPr/>
          <a:lstStyle/>
          <a:p>
            <a:fld id="{0A72FD35-1040-4F97-92FB-B56BD2E5B740}" type="slidenum">
              <a:rPr lang="en-GB" smtClean="0"/>
              <a:t>‹#›</a:t>
            </a:fld>
            <a:endParaRPr lang="en-GB"/>
          </a:p>
        </p:txBody>
      </p:sp>
    </p:spTree>
    <p:extLst>
      <p:ext uri="{BB962C8B-B14F-4D97-AF65-F5344CB8AC3E}">
        <p14:creationId xmlns:p14="http://schemas.microsoft.com/office/powerpoint/2010/main" val="3677259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A5753-09AF-4A23-AB99-53DB88C5B4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0924E4-DA9E-A6ED-F088-433FAD7387B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A6F975-35DC-13E9-0701-15C8C9ED90A4}"/>
              </a:ext>
            </a:extLst>
          </p:cNvPr>
          <p:cNvSpPr>
            <a:spLocks noGrp="1"/>
          </p:cNvSpPr>
          <p:nvPr>
            <p:ph type="dt" sz="half" idx="10"/>
          </p:nvPr>
        </p:nvSpPr>
        <p:spPr/>
        <p:txBody>
          <a:bodyPr/>
          <a:lstStyle/>
          <a:p>
            <a:fld id="{64CF09FE-9FF6-48C5-8167-603258598D9C}" type="datetimeFigureOut">
              <a:rPr lang="en-GB" smtClean="0"/>
              <a:t>01/07/2026</a:t>
            </a:fld>
            <a:endParaRPr lang="en-GB"/>
          </a:p>
        </p:txBody>
      </p:sp>
      <p:sp>
        <p:nvSpPr>
          <p:cNvPr id="5" name="Footer Placeholder 4">
            <a:extLst>
              <a:ext uri="{FF2B5EF4-FFF2-40B4-BE49-F238E27FC236}">
                <a16:creationId xmlns:a16="http://schemas.microsoft.com/office/drawing/2014/main" id="{3B4AFE69-B9B8-5019-C5BC-507C6756B8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929ED3-ACB2-CBD4-7892-6F1AAE936AF9}"/>
              </a:ext>
            </a:extLst>
          </p:cNvPr>
          <p:cNvSpPr>
            <a:spLocks noGrp="1"/>
          </p:cNvSpPr>
          <p:nvPr>
            <p:ph type="sldNum" sz="quarter" idx="12"/>
          </p:nvPr>
        </p:nvSpPr>
        <p:spPr/>
        <p:txBody>
          <a:bodyPr/>
          <a:lstStyle/>
          <a:p>
            <a:fld id="{0A72FD35-1040-4F97-92FB-B56BD2E5B740}" type="slidenum">
              <a:rPr lang="en-GB" smtClean="0"/>
              <a:t>‹#›</a:t>
            </a:fld>
            <a:endParaRPr lang="en-GB"/>
          </a:p>
        </p:txBody>
      </p:sp>
    </p:spTree>
    <p:extLst>
      <p:ext uri="{BB962C8B-B14F-4D97-AF65-F5344CB8AC3E}">
        <p14:creationId xmlns:p14="http://schemas.microsoft.com/office/powerpoint/2010/main" val="3775977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832D8-FCE4-0D75-6632-873C54BF84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9318D1-D082-1BFB-CA73-3AD26CE2DA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380AF2-3DA7-3A76-D321-84820F1CAE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2E85CE-B1AA-E6ED-EE66-B4E519AE2D78}"/>
              </a:ext>
            </a:extLst>
          </p:cNvPr>
          <p:cNvSpPr>
            <a:spLocks noGrp="1"/>
          </p:cNvSpPr>
          <p:nvPr>
            <p:ph type="dt" sz="half" idx="10"/>
          </p:nvPr>
        </p:nvSpPr>
        <p:spPr/>
        <p:txBody>
          <a:bodyPr/>
          <a:lstStyle/>
          <a:p>
            <a:fld id="{64CF09FE-9FF6-48C5-8167-603258598D9C}" type="datetimeFigureOut">
              <a:rPr lang="en-GB" smtClean="0"/>
              <a:t>01/07/2026</a:t>
            </a:fld>
            <a:endParaRPr lang="en-GB"/>
          </a:p>
        </p:txBody>
      </p:sp>
      <p:sp>
        <p:nvSpPr>
          <p:cNvPr id="6" name="Footer Placeholder 5">
            <a:extLst>
              <a:ext uri="{FF2B5EF4-FFF2-40B4-BE49-F238E27FC236}">
                <a16:creationId xmlns:a16="http://schemas.microsoft.com/office/drawing/2014/main" id="{FB49B88F-9955-24AC-92E5-1D08FAC3C4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BE1656-E7F7-B847-0EFF-9B470BE94128}"/>
              </a:ext>
            </a:extLst>
          </p:cNvPr>
          <p:cNvSpPr>
            <a:spLocks noGrp="1"/>
          </p:cNvSpPr>
          <p:nvPr>
            <p:ph type="sldNum" sz="quarter" idx="12"/>
          </p:nvPr>
        </p:nvSpPr>
        <p:spPr/>
        <p:txBody>
          <a:bodyPr/>
          <a:lstStyle/>
          <a:p>
            <a:fld id="{0A72FD35-1040-4F97-92FB-B56BD2E5B740}" type="slidenum">
              <a:rPr lang="en-GB" smtClean="0"/>
              <a:t>‹#›</a:t>
            </a:fld>
            <a:endParaRPr lang="en-GB"/>
          </a:p>
        </p:txBody>
      </p:sp>
    </p:spTree>
    <p:extLst>
      <p:ext uri="{BB962C8B-B14F-4D97-AF65-F5344CB8AC3E}">
        <p14:creationId xmlns:p14="http://schemas.microsoft.com/office/powerpoint/2010/main" val="1737094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424D6-CAB7-1E38-0874-389620F31F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DB0740-653C-1743-4494-E6A9CD56E9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C0DFF2-AB48-B62C-32B0-82F2556955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750EA63-6E8D-9F36-A5B9-6DD1BE1F08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83C727-21D4-DEDD-B50A-FA2F8AF525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7F839E-4DB6-864A-2150-64BD8F4F1359}"/>
              </a:ext>
            </a:extLst>
          </p:cNvPr>
          <p:cNvSpPr>
            <a:spLocks noGrp="1"/>
          </p:cNvSpPr>
          <p:nvPr>
            <p:ph type="dt" sz="half" idx="10"/>
          </p:nvPr>
        </p:nvSpPr>
        <p:spPr/>
        <p:txBody>
          <a:bodyPr/>
          <a:lstStyle/>
          <a:p>
            <a:fld id="{64CF09FE-9FF6-48C5-8167-603258598D9C}" type="datetimeFigureOut">
              <a:rPr lang="en-GB" smtClean="0"/>
              <a:t>01/07/2026</a:t>
            </a:fld>
            <a:endParaRPr lang="en-GB"/>
          </a:p>
        </p:txBody>
      </p:sp>
      <p:sp>
        <p:nvSpPr>
          <p:cNvPr id="8" name="Footer Placeholder 7">
            <a:extLst>
              <a:ext uri="{FF2B5EF4-FFF2-40B4-BE49-F238E27FC236}">
                <a16:creationId xmlns:a16="http://schemas.microsoft.com/office/drawing/2014/main" id="{D2034EDE-E4DA-38AE-478F-4C889B6967E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05A961-AD34-5E8E-17B2-9E9C1EA65AA0}"/>
              </a:ext>
            </a:extLst>
          </p:cNvPr>
          <p:cNvSpPr>
            <a:spLocks noGrp="1"/>
          </p:cNvSpPr>
          <p:nvPr>
            <p:ph type="sldNum" sz="quarter" idx="12"/>
          </p:nvPr>
        </p:nvSpPr>
        <p:spPr/>
        <p:txBody>
          <a:bodyPr/>
          <a:lstStyle/>
          <a:p>
            <a:fld id="{0A72FD35-1040-4F97-92FB-B56BD2E5B740}" type="slidenum">
              <a:rPr lang="en-GB" smtClean="0"/>
              <a:t>‹#›</a:t>
            </a:fld>
            <a:endParaRPr lang="en-GB"/>
          </a:p>
        </p:txBody>
      </p:sp>
    </p:spTree>
    <p:extLst>
      <p:ext uri="{BB962C8B-B14F-4D97-AF65-F5344CB8AC3E}">
        <p14:creationId xmlns:p14="http://schemas.microsoft.com/office/powerpoint/2010/main" val="536506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6A03D-ED9F-072D-C8E1-EBD35D19AB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D001F5-0F48-4D55-D8AF-BC250957E100}"/>
              </a:ext>
            </a:extLst>
          </p:cNvPr>
          <p:cNvSpPr>
            <a:spLocks noGrp="1"/>
          </p:cNvSpPr>
          <p:nvPr>
            <p:ph type="dt" sz="half" idx="10"/>
          </p:nvPr>
        </p:nvSpPr>
        <p:spPr/>
        <p:txBody>
          <a:bodyPr/>
          <a:lstStyle/>
          <a:p>
            <a:fld id="{64CF09FE-9FF6-48C5-8167-603258598D9C}" type="datetimeFigureOut">
              <a:rPr lang="en-GB" smtClean="0"/>
              <a:t>01/07/2026</a:t>
            </a:fld>
            <a:endParaRPr lang="en-GB"/>
          </a:p>
        </p:txBody>
      </p:sp>
      <p:sp>
        <p:nvSpPr>
          <p:cNvPr id="4" name="Footer Placeholder 3">
            <a:extLst>
              <a:ext uri="{FF2B5EF4-FFF2-40B4-BE49-F238E27FC236}">
                <a16:creationId xmlns:a16="http://schemas.microsoft.com/office/drawing/2014/main" id="{2B7D5E04-3734-FB4D-1EB6-CCD8DBFEA5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15B35A-B7A9-29BD-0B1C-96DB22CF5F7C}"/>
              </a:ext>
            </a:extLst>
          </p:cNvPr>
          <p:cNvSpPr>
            <a:spLocks noGrp="1"/>
          </p:cNvSpPr>
          <p:nvPr>
            <p:ph type="sldNum" sz="quarter" idx="12"/>
          </p:nvPr>
        </p:nvSpPr>
        <p:spPr/>
        <p:txBody>
          <a:bodyPr/>
          <a:lstStyle/>
          <a:p>
            <a:fld id="{0A72FD35-1040-4F97-92FB-B56BD2E5B740}" type="slidenum">
              <a:rPr lang="en-GB" smtClean="0"/>
              <a:t>‹#›</a:t>
            </a:fld>
            <a:endParaRPr lang="en-GB"/>
          </a:p>
        </p:txBody>
      </p:sp>
    </p:spTree>
    <p:extLst>
      <p:ext uri="{BB962C8B-B14F-4D97-AF65-F5344CB8AC3E}">
        <p14:creationId xmlns:p14="http://schemas.microsoft.com/office/powerpoint/2010/main" val="2753694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402F88-BD84-8FA6-E9EC-11A0FBA4D362}"/>
              </a:ext>
            </a:extLst>
          </p:cNvPr>
          <p:cNvSpPr>
            <a:spLocks noGrp="1"/>
          </p:cNvSpPr>
          <p:nvPr>
            <p:ph type="dt" sz="half" idx="10"/>
          </p:nvPr>
        </p:nvSpPr>
        <p:spPr/>
        <p:txBody>
          <a:bodyPr/>
          <a:lstStyle/>
          <a:p>
            <a:fld id="{64CF09FE-9FF6-48C5-8167-603258598D9C}" type="datetimeFigureOut">
              <a:rPr lang="en-GB" smtClean="0"/>
              <a:t>01/07/2026</a:t>
            </a:fld>
            <a:endParaRPr lang="en-GB"/>
          </a:p>
        </p:txBody>
      </p:sp>
      <p:sp>
        <p:nvSpPr>
          <p:cNvPr id="3" name="Footer Placeholder 2">
            <a:extLst>
              <a:ext uri="{FF2B5EF4-FFF2-40B4-BE49-F238E27FC236}">
                <a16:creationId xmlns:a16="http://schemas.microsoft.com/office/drawing/2014/main" id="{7BAB9673-1D68-056E-FAB2-0877D255C3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3BCEBE-2F85-3375-C408-E3A83D00C0E8}"/>
              </a:ext>
            </a:extLst>
          </p:cNvPr>
          <p:cNvSpPr>
            <a:spLocks noGrp="1"/>
          </p:cNvSpPr>
          <p:nvPr>
            <p:ph type="sldNum" sz="quarter" idx="12"/>
          </p:nvPr>
        </p:nvSpPr>
        <p:spPr/>
        <p:txBody>
          <a:bodyPr/>
          <a:lstStyle/>
          <a:p>
            <a:fld id="{0A72FD35-1040-4F97-92FB-B56BD2E5B740}" type="slidenum">
              <a:rPr lang="en-GB" smtClean="0"/>
              <a:t>‹#›</a:t>
            </a:fld>
            <a:endParaRPr lang="en-GB"/>
          </a:p>
        </p:txBody>
      </p:sp>
    </p:spTree>
    <p:extLst>
      <p:ext uri="{BB962C8B-B14F-4D97-AF65-F5344CB8AC3E}">
        <p14:creationId xmlns:p14="http://schemas.microsoft.com/office/powerpoint/2010/main" val="2168687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9ACEA-6681-1525-6DC4-2704CA1E50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078BB5-A263-AF9C-F537-4AE0F5EFD3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8D27E2-7328-B581-CAAC-6BEB0E806F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28F0B5-ED61-B3F5-8BC5-A3483BFFF0EB}"/>
              </a:ext>
            </a:extLst>
          </p:cNvPr>
          <p:cNvSpPr>
            <a:spLocks noGrp="1"/>
          </p:cNvSpPr>
          <p:nvPr>
            <p:ph type="dt" sz="half" idx="10"/>
          </p:nvPr>
        </p:nvSpPr>
        <p:spPr/>
        <p:txBody>
          <a:bodyPr/>
          <a:lstStyle/>
          <a:p>
            <a:fld id="{64CF09FE-9FF6-48C5-8167-603258598D9C}" type="datetimeFigureOut">
              <a:rPr lang="en-GB" smtClean="0"/>
              <a:t>01/07/2026</a:t>
            </a:fld>
            <a:endParaRPr lang="en-GB"/>
          </a:p>
        </p:txBody>
      </p:sp>
      <p:sp>
        <p:nvSpPr>
          <p:cNvPr id="6" name="Footer Placeholder 5">
            <a:extLst>
              <a:ext uri="{FF2B5EF4-FFF2-40B4-BE49-F238E27FC236}">
                <a16:creationId xmlns:a16="http://schemas.microsoft.com/office/drawing/2014/main" id="{1D4D0D87-A03F-1B21-6724-17E72DBB6B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C2F9F1-CA60-31A6-4C45-4D5BA0667FD0}"/>
              </a:ext>
            </a:extLst>
          </p:cNvPr>
          <p:cNvSpPr>
            <a:spLocks noGrp="1"/>
          </p:cNvSpPr>
          <p:nvPr>
            <p:ph type="sldNum" sz="quarter" idx="12"/>
          </p:nvPr>
        </p:nvSpPr>
        <p:spPr/>
        <p:txBody>
          <a:bodyPr/>
          <a:lstStyle/>
          <a:p>
            <a:fld id="{0A72FD35-1040-4F97-92FB-B56BD2E5B740}" type="slidenum">
              <a:rPr lang="en-GB" smtClean="0"/>
              <a:t>‹#›</a:t>
            </a:fld>
            <a:endParaRPr lang="en-GB"/>
          </a:p>
        </p:txBody>
      </p:sp>
    </p:spTree>
    <p:extLst>
      <p:ext uri="{BB962C8B-B14F-4D97-AF65-F5344CB8AC3E}">
        <p14:creationId xmlns:p14="http://schemas.microsoft.com/office/powerpoint/2010/main" val="349756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F8617-7B4C-22BD-32D5-FADEDE9278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02CF67-131C-F9B9-875A-BF070A60E8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88BA60-03E6-991B-462E-FEB2572E26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BCFFB8-254F-774F-FC4A-97259728680B}"/>
              </a:ext>
            </a:extLst>
          </p:cNvPr>
          <p:cNvSpPr>
            <a:spLocks noGrp="1"/>
          </p:cNvSpPr>
          <p:nvPr>
            <p:ph type="dt" sz="half" idx="10"/>
          </p:nvPr>
        </p:nvSpPr>
        <p:spPr/>
        <p:txBody>
          <a:bodyPr/>
          <a:lstStyle/>
          <a:p>
            <a:fld id="{64CF09FE-9FF6-48C5-8167-603258598D9C}" type="datetimeFigureOut">
              <a:rPr lang="en-GB" smtClean="0"/>
              <a:t>01/07/2026</a:t>
            </a:fld>
            <a:endParaRPr lang="en-GB"/>
          </a:p>
        </p:txBody>
      </p:sp>
      <p:sp>
        <p:nvSpPr>
          <p:cNvPr id="6" name="Footer Placeholder 5">
            <a:extLst>
              <a:ext uri="{FF2B5EF4-FFF2-40B4-BE49-F238E27FC236}">
                <a16:creationId xmlns:a16="http://schemas.microsoft.com/office/drawing/2014/main" id="{F65387F8-D2B2-2984-4CC0-C58E2787A1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95581C-CF8F-3A05-349C-B7AA858A0215}"/>
              </a:ext>
            </a:extLst>
          </p:cNvPr>
          <p:cNvSpPr>
            <a:spLocks noGrp="1"/>
          </p:cNvSpPr>
          <p:nvPr>
            <p:ph type="sldNum" sz="quarter" idx="12"/>
          </p:nvPr>
        </p:nvSpPr>
        <p:spPr/>
        <p:txBody>
          <a:bodyPr/>
          <a:lstStyle/>
          <a:p>
            <a:fld id="{0A72FD35-1040-4F97-92FB-B56BD2E5B740}" type="slidenum">
              <a:rPr lang="en-GB" smtClean="0"/>
              <a:t>‹#›</a:t>
            </a:fld>
            <a:endParaRPr lang="en-GB"/>
          </a:p>
        </p:txBody>
      </p:sp>
    </p:spTree>
    <p:extLst>
      <p:ext uri="{BB962C8B-B14F-4D97-AF65-F5344CB8AC3E}">
        <p14:creationId xmlns:p14="http://schemas.microsoft.com/office/powerpoint/2010/main" val="2893667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5FB5F-3D72-B51E-0CD0-5D0E92F7B4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0C1F6-DCA5-91CD-5C19-CBDDF411F1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A1D98-0E2F-C012-675C-53C459E3EA80}"/>
              </a:ext>
            </a:extLst>
          </p:cNvPr>
          <p:cNvSpPr>
            <a:spLocks noGrp="1"/>
          </p:cNvSpPr>
          <p:nvPr>
            <p:ph type="dt" sz="half" idx="10"/>
          </p:nvPr>
        </p:nvSpPr>
        <p:spPr/>
        <p:txBody>
          <a:bodyPr/>
          <a:lstStyle/>
          <a:p>
            <a:fld id="{64CF09FE-9FF6-48C5-8167-603258598D9C}" type="datetimeFigureOut">
              <a:rPr lang="en-GB" smtClean="0"/>
              <a:t>01/07/2026</a:t>
            </a:fld>
            <a:endParaRPr lang="en-GB"/>
          </a:p>
        </p:txBody>
      </p:sp>
      <p:sp>
        <p:nvSpPr>
          <p:cNvPr id="5" name="Footer Placeholder 4">
            <a:extLst>
              <a:ext uri="{FF2B5EF4-FFF2-40B4-BE49-F238E27FC236}">
                <a16:creationId xmlns:a16="http://schemas.microsoft.com/office/drawing/2014/main" id="{8F48E7DF-69D9-CB9E-B0A9-A0219AB987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6DAE0A-4625-7DCE-74F3-02E5E85C0AE6}"/>
              </a:ext>
            </a:extLst>
          </p:cNvPr>
          <p:cNvSpPr>
            <a:spLocks noGrp="1"/>
          </p:cNvSpPr>
          <p:nvPr>
            <p:ph type="sldNum" sz="quarter" idx="12"/>
          </p:nvPr>
        </p:nvSpPr>
        <p:spPr/>
        <p:txBody>
          <a:bodyPr/>
          <a:lstStyle/>
          <a:p>
            <a:fld id="{0A72FD35-1040-4F97-92FB-B56BD2E5B740}" type="slidenum">
              <a:rPr lang="en-GB" smtClean="0"/>
              <a:t>‹#›</a:t>
            </a:fld>
            <a:endParaRPr lang="en-GB"/>
          </a:p>
        </p:txBody>
      </p:sp>
    </p:spTree>
    <p:extLst>
      <p:ext uri="{BB962C8B-B14F-4D97-AF65-F5344CB8AC3E}">
        <p14:creationId xmlns:p14="http://schemas.microsoft.com/office/powerpoint/2010/main" val="3324623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4C42C4-8E3B-BCD7-6A0C-FFAB8092FF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CE8617-9BE3-51E6-E9DB-88AA3ACEE3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AE0354-EA40-2D67-596B-3B2A69C64790}"/>
              </a:ext>
            </a:extLst>
          </p:cNvPr>
          <p:cNvSpPr>
            <a:spLocks noGrp="1"/>
          </p:cNvSpPr>
          <p:nvPr>
            <p:ph type="dt" sz="half" idx="10"/>
          </p:nvPr>
        </p:nvSpPr>
        <p:spPr/>
        <p:txBody>
          <a:bodyPr/>
          <a:lstStyle/>
          <a:p>
            <a:fld id="{64CF09FE-9FF6-48C5-8167-603258598D9C}" type="datetimeFigureOut">
              <a:rPr lang="en-GB" smtClean="0"/>
              <a:t>01/07/2026</a:t>
            </a:fld>
            <a:endParaRPr lang="en-GB"/>
          </a:p>
        </p:txBody>
      </p:sp>
      <p:sp>
        <p:nvSpPr>
          <p:cNvPr id="5" name="Footer Placeholder 4">
            <a:extLst>
              <a:ext uri="{FF2B5EF4-FFF2-40B4-BE49-F238E27FC236}">
                <a16:creationId xmlns:a16="http://schemas.microsoft.com/office/drawing/2014/main" id="{AA85333B-BA7B-9A12-3DC7-83A2BEF1F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9567BD-EE6C-365B-D08F-EA3F02AE7724}"/>
              </a:ext>
            </a:extLst>
          </p:cNvPr>
          <p:cNvSpPr>
            <a:spLocks noGrp="1"/>
          </p:cNvSpPr>
          <p:nvPr>
            <p:ph type="sldNum" sz="quarter" idx="12"/>
          </p:nvPr>
        </p:nvSpPr>
        <p:spPr/>
        <p:txBody>
          <a:bodyPr/>
          <a:lstStyle/>
          <a:p>
            <a:fld id="{0A72FD35-1040-4F97-92FB-B56BD2E5B740}" type="slidenum">
              <a:rPr lang="en-GB" smtClean="0"/>
              <a:t>‹#›</a:t>
            </a:fld>
            <a:endParaRPr lang="en-GB"/>
          </a:p>
        </p:txBody>
      </p:sp>
    </p:spTree>
    <p:extLst>
      <p:ext uri="{BB962C8B-B14F-4D97-AF65-F5344CB8AC3E}">
        <p14:creationId xmlns:p14="http://schemas.microsoft.com/office/powerpoint/2010/main" val="663203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CB290D-9D51-9970-1776-64118A5BCF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E8AEA3-C28E-7BDD-4BB7-00434CB850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FB6F1F-BE3D-BBB8-7E0B-B375820DC5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4CF09FE-9FF6-48C5-8167-603258598D9C}" type="datetimeFigureOut">
              <a:rPr lang="en-GB" smtClean="0"/>
              <a:t>01/07/2026</a:t>
            </a:fld>
            <a:endParaRPr lang="en-GB"/>
          </a:p>
        </p:txBody>
      </p:sp>
      <p:sp>
        <p:nvSpPr>
          <p:cNvPr id="5" name="Footer Placeholder 4">
            <a:extLst>
              <a:ext uri="{FF2B5EF4-FFF2-40B4-BE49-F238E27FC236}">
                <a16:creationId xmlns:a16="http://schemas.microsoft.com/office/drawing/2014/main" id="{91BA5B84-1E5A-E47E-1B03-75F2D19AFF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459F0DF-2B7A-C938-27CB-6569349975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72FD35-1040-4F97-92FB-B56BD2E5B740}" type="slidenum">
              <a:rPr lang="en-GB" smtClean="0"/>
              <a:t>‹#›</a:t>
            </a:fld>
            <a:endParaRPr lang="en-GB"/>
          </a:p>
        </p:txBody>
      </p:sp>
    </p:spTree>
    <p:extLst>
      <p:ext uri="{BB962C8B-B14F-4D97-AF65-F5344CB8AC3E}">
        <p14:creationId xmlns:p14="http://schemas.microsoft.com/office/powerpoint/2010/main" val="2326284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E3AF3-5523-D8EA-7A64-8F7AE7B873FC}"/>
              </a:ext>
            </a:extLst>
          </p:cNvPr>
          <p:cNvSpPr>
            <a:spLocks noGrp="1"/>
          </p:cNvSpPr>
          <p:nvPr>
            <p:ph type="title"/>
          </p:nvPr>
        </p:nvSpPr>
        <p:spPr>
          <a:xfrm>
            <a:off x="838200" y="783778"/>
            <a:ext cx="10515600" cy="1322424"/>
          </a:xfrm>
        </p:spPr>
        <p:txBody>
          <a:bodyPr>
            <a:normAutofit fontScale="90000"/>
          </a:bodyPr>
          <a:lstStyle/>
          <a:p>
            <a:r>
              <a:rPr lang="en-GB" b="1" dirty="0">
                <a:latin typeface="Georgia" panose="02040502050405020303" pitchFamily="18" charset="0"/>
              </a:rPr>
              <a:t>Module:</a:t>
            </a:r>
            <a:r>
              <a:rPr lang="en-GB" dirty="0">
                <a:latin typeface="Georgia" panose="02040502050405020303" pitchFamily="18" charset="0"/>
              </a:rPr>
              <a:t> BMHP6029 Psychological Classifications and Provisions </a:t>
            </a:r>
            <a:br>
              <a:rPr lang="en-GB" dirty="0">
                <a:latin typeface="Georgia" panose="02040502050405020303" pitchFamily="18" charset="0"/>
              </a:rPr>
            </a:br>
            <a:endParaRPr lang="en-GB" dirty="0"/>
          </a:p>
        </p:txBody>
      </p:sp>
      <p:sp>
        <p:nvSpPr>
          <p:cNvPr id="3" name="Content Placeholder 2">
            <a:extLst>
              <a:ext uri="{FF2B5EF4-FFF2-40B4-BE49-F238E27FC236}">
                <a16:creationId xmlns:a16="http://schemas.microsoft.com/office/drawing/2014/main" id="{89F2AFE2-9ED4-B336-E82A-FAFC3C4A1D4B}"/>
              </a:ext>
            </a:extLst>
          </p:cNvPr>
          <p:cNvSpPr>
            <a:spLocks noGrp="1"/>
          </p:cNvSpPr>
          <p:nvPr>
            <p:ph idx="1"/>
          </p:nvPr>
        </p:nvSpPr>
        <p:spPr>
          <a:xfrm>
            <a:off x="838200" y="2342507"/>
            <a:ext cx="10515600" cy="3834455"/>
          </a:xfrm>
        </p:spPr>
        <p:txBody>
          <a:bodyPr/>
          <a:lstStyle/>
          <a:p>
            <a:pPr marL="0" indent="0">
              <a:buNone/>
            </a:pPr>
            <a:endParaRPr lang="en-GB" dirty="0"/>
          </a:p>
          <a:p>
            <a:pPr marL="0" indent="0">
              <a:buNone/>
            </a:pPr>
            <a:endParaRPr lang="en-GB" b="1" dirty="0">
              <a:latin typeface="Georgia" panose="02040502050405020303" pitchFamily="18" charset="0"/>
            </a:endParaRPr>
          </a:p>
          <a:p>
            <a:pPr marL="0" indent="0">
              <a:buNone/>
            </a:pPr>
            <a:r>
              <a:rPr lang="en-GB" b="1" dirty="0">
                <a:latin typeface="Georgia" panose="02040502050405020303" pitchFamily="18" charset="0"/>
              </a:rPr>
              <a:t>Student Name:</a:t>
            </a:r>
            <a:r>
              <a:rPr lang="en-GB" dirty="0">
                <a:latin typeface="Georgia" panose="02040502050405020303" pitchFamily="18" charset="0"/>
              </a:rPr>
              <a:t>            </a:t>
            </a:r>
          </a:p>
          <a:p>
            <a:pPr marL="0" indent="0">
              <a:buNone/>
            </a:pPr>
            <a:r>
              <a:rPr lang="en-GB" b="1" dirty="0">
                <a:latin typeface="Georgia" panose="02040502050405020303" pitchFamily="18" charset="0"/>
              </a:rPr>
              <a:t>Student ID:</a:t>
            </a:r>
            <a:endParaRPr lang="en-GB" dirty="0"/>
          </a:p>
        </p:txBody>
      </p:sp>
    </p:spTree>
    <p:extLst>
      <p:ext uri="{BB962C8B-B14F-4D97-AF65-F5344CB8AC3E}">
        <p14:creationId xmlns:p14="http://schemas.microsoft.com/office/powerpoint/2010/main" val="3395578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EA4819-D829-CF28-A586-46B3833722FC}"/>
              </a:ext>
            </a:extLst>
          </p:cNvPr>
          <p:cNvSpPr/>
          <p:nvPr/>
        </p:nvSpPr>
        <p:spPr>
          <a:xfrm>
            <a:off x="-1" y="0"/>
            <a:ext cx="12192000" cy="837282"/>
          </a:xfrm>
          <a:prstGeom prst="rect">
            <a:avLst/>
          </a:prstGeom>
          <a:solidFill>
            <a:srgbClr val="00144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latin typeface="Georgia" panose="02040502050405020303" pitchFamily="18" charset="0"/>
              </a:rPr>
              <a:t>MAJOR DEPRESSIVE DISORDER:</a:t>
            </a:r>
            <a:r>
              <a:rPr lang="en-GB" sz="1500" dirty="0">
                <a:latin typeface="Georgia" panose="02040502050405020303" pitchFamily="18" charset="0"/>
              </a:rPr>
              <a:t> </a:t>
            </a:r>
          </a:p>
          <a:p>
            <a:pPr algn="ctr"/>
            <a:r>
              <a:rPr lang="en-GB" sz="1500" b="1" dirty="0">
                <a:latin typeface="Georgia" panose="02040502050405020303" pitchFamily="18" charset="0"/>
              </a:rPr>
              <a:t>A Critical Examination of Historical and Contemporary Treatment and Care Provision</a:t>
            </a:r>
          </a:p>
        </p:txBody>
      </p:sp>
      <p:sp>
        <p:nvSpPr>
          <p:cNvPr id="11" name="Rectangle 10">
            <a:extLst>
              <a:ext uri="{FF2B5EF4-FFF2-40B4-BE49-F238E27FC236}">
                <a16:creationId xmlns:a16="http://schemas.microsoft.com/office/drawing/2014/main" id="{12A1962C-2A14-8CD7-CCE4-F1E3512E1AF6}"/>
              </a:ext>
            </a:extLst>
          </p:cNvPr>
          <p:cNvSpPr/>
          <p:nvPr/>
        </p:nvSpPr>
        <p:spPr>
          <a:xfrm>
            <a:off x="7995306" y="877217"/>
            <a:ext cx="4196694" cy="5869023"/>
          </a:xfrm>
          <a:prstGeom prst="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2525E1DD-3738-2821-869F-82A4A3E1347B}"/>
              </a:ext>
            </a:extLst>
          </p:cNvPr>
          <p:cNvSpPr/>
          <p:nvPr/>
        </p:nvSpPr>
        <p:spPr>
          <a:xfrm>
            <a:off x="4089091" y="877217"/>
            <a:ext cx="3805230" cy="5869023"/>
          </a:xfrm>
          <a:prstGeom prst="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000" dirty="0"/>
          </a:p>
        </p:txBody>
      </p:sp>
      <p:sp>
        <p:nvSpPr>
          <p:cNvPr id="19" name="Rectangle 18">
            <a:extLst>
              <a:ext uri="{FF2B5EF4-FFF2-40B4-BE49-F238E27FC236}">
                <a16:creationId xmlns:a16="http://schemas.microsoft.com/office/drawing/2014/main" id="{B13E1812-2552-7DAA-1CC1-062357C443F0}"/>
              </a:ext>
            </a:extLst>
          </p:cNvPr>
          <p:cNvSpPr/>
          <p:nvPr/>
        </p:nvSpPr>
        <p:spPr>
          <a:xfrm>
            <a:off x="0" y="877217"/>
            <a:ext cx="3988106" cy="5869023"/>
          </a:xfrm>
          <a:prstGeom prst="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a:extLst>
              <a:ext uri="{FF2B5EF4-FFF2-40B4-BE49-F238E27FC236}">
                <a16:creationId xmlns:a16="http://schemas.microsoft.com/office/drawing/2014/main" id="{46675B67-4DE1-86FB-5D8B-C070595DE843}"/>
              </a:ext>
            </a:extLst>
          </p:cNvPr>
          <p:cNvSpPr txBox="1"/>
          <p:nvPr/>
        </p:nvSpPr>
        <p:spPr>
          <a:xfrm>
            <a:off x="20320" y="3123717"/>
            <a:ext cx="3947465" cy="1892826"/>
          </a:xfrm>
          <a:prstGeom prst="rect">
            <a:avLst/>
          </a:prstGeom>
          <a:solidFill>
            <a:schemeClr val="accent1">
              <a:lumMod val="75000"/>
            </a:schemeClr>
          </a:solidFill>
        </p:spPr>
        <p:txBody>
          <a:bodyPr wrap="square" rtlCol="0">
            <a:spAutoFit/>
          </a:bodyPr>
          <a:lstStyle/>
          <a:p>
            <a:pPr algn="just"/>
            <a:r>
              <a:rPr lang="en-GB" sz="900" b="1" u="sng" dirty="0">
                <a:solidFill>
                  <a:schemeClr val="bg1"/>
                </a:solidFill>
                <a:latin typeface="Times New Roman" panose="02020603050405020304" pitchFamily="18" charset="0"/>
                <a:cs typeface="Times New Roman" panose="02020603050405020304" pitchFamily="18" charset="0"/>
              </a:rPr>
              <a:t>HISTORICAL UNDERSTANDING‌ AND TREATMENT</a:t>
            </a:r>
          </a:p>
          <a:p>
            <a:pPr algn="just"/>
            <a:r>
              <a:rPr lang="en-GB" sz="900" dirty="0">
                <a:solidFill>
                  <a:schemeClr val="bg1"/>
                </a:solidFill>
                <a:latin typeface="Times New Roman" panose="02020603050405020304" pitchFamily="18" charset="0"/>
                <a:cs typeface="Times New Roman" panose="02020603050405020304" pitchFamily="18" charset="0"/>
              </a:rPr>
              <a:t>Depression has been known since antiquity‚ and has been customarily described in terms of humoral medicine‚ spirituality and moral failing (Jackson‚ 1986)․ In the nineteenth and early twentieth centuries‚ severe episodes of depression were seen as a reason for admission to a psychiatric asylum‚ where methods of treatment remained largely custodial‚ focusing on containment and social control (Shorter‚ 1997)․</a:t>
            </a:r>
          </a:p>
          <a:p>
            <a:pPr algn="just"/>
            <a:r>
              <a:rPr lang="en-GB" sz="900" dirty="0">
                <a:solidFill>
                  <a:schemeClr val="bg1"/>
                </a:solidFill>
                <a:latin typeface="Times New Roman" panose="02020603050405020304" pitchFamily="18" charset="0"/>
                <a:cs typeface="Times New Roman" panose="02020603050405020304" pitchFamily="18" charset="0"/>
              </a:rPr>
              <a:t>The twentieth century also saw the introduction of biological treatments such as Electroconvulsive Therapy (ECT)‚ psychosurgery and early antidepressants․ These lacked sufficient evidence‚ and did not take into account issues such as patient rights‚ or the social stigmas associated with mental illness (Shorter‚ 1997)․ Historical approaches to treatment reflected the attitudes and knowledge of their time․</a:t>
            </a:r>
          </a:p>
        </p:txBody>
      </p:sp>
      <p:sp>
        <p:nvSpPr>
          <p:cNvPr id="23" name="TextBox 22">
            <a:extLst>
              <a:ext uri="{FF2B5EF4-FFF2-40B4-BE49-F238E27FC236}">
                <a16:creationId xmlns:a16="http://schemas.microsoft.com/office/drawing/2014/main" id="{6136AB07-5CF2-7F76-7665-A01720074444}"/>
              </a:ext>
            </a:extLst>
          </p:cNvPr>
          <p:cNvSpPr txBox="1"/>
          <p:nvPr/>
        </p:nvSpPr>
        <p:spPr>
          <a:xfrm>
            <a:off x="7995303" y="877217"/>
            <a:ext cx="4196694" cy="5909310"/>
          </a:xfrm>
          <a:prstGeom prst="rect">
            <a:avLst/>
          </a:prstGeom>
          <a:noFill/>
        </p:spPr>
        <p:txBody>
          <a:bodyPr wrap="square" rtlCol="0">
            <a:spAutoFit/>
          </a:bodyPr>
          <a:lstStyle/>
          <a:p>
            <a:pPr algn="just"/>
            <a:r>
              <a:rPr lang="en-GB" sz="900" b="1" u="sng" dirty="0">
                <a:solidFill>
                  <a:schemeClr val="bg1"/>
                </a:solidFill>
                <a:latin typeface="Times New Roman" panose="02020603050405020304" pitchFamily="18" charset="0"/>
                <a:cs typeface="Times New Roman" panose="02020603050405020304" pitchFamily="18" charset="0"/>
              </a:rPr>
              <a:t>SOCIAL‚‌ CULTURAL AND POLITICAL INFLUENCES</a:t>
            </a:r>
          </a:p>
          <a:p>
            <a:pPr algn="just"/>
            <a:r>
              <a:rPr lang="en-GB" sz="900" dirty="0">
                <a:solidFill>
                  <a:schemeClr val="bg1"/>
                </a:solidFill>
                <a:latin typeface="Times New Roman" panose="02020603050405020304" pitchFamily="18" charset="0"/>
                <a:cs typeface="Times New Roman" panose="02020603050405020304" pitchFamily="18" charset="0"/>
              </a:rPr>
              <a:t>Social determinants of health such as poverty‚ unemployment‚ social isolation and ․adverse childhood experiences can influence the experience and development of depression (Patel et al․‚ 2018)․ Culture can also affect how depression is experienced and interpreted‚ and whether someone seeks treatment․ Also‚ government policy‚ funding decisions and commissioning of services influence the availability and quality of mental health services․ Depression cannot be fully explained by biological factors alone.</a:t>
            </a: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r>
              <a:rPr lang="en-GB" sz="900" b="1" u="sng" dirty="0">
                <a:solidFill>
                  <a:schemeClr val="bg1"/>
                </a:solidFill>
                <a:latin typeface="Times New Roman" panose="02020603050405020304" pitchFamily="18" charset="0"/>
                <a:cs typeface="Times New Roman" panose="02020603050405020304" pitchFamily="18" charset="0"/>
              </a:rPr>
              <a:t>RECOMMENDATION </a:t>
            </a:r>
          </a:p>
          <a:p>
            <a:pPr algn="just"/>
            <a:endParaRPr lang="en-GB" sz="900" b="1" u="sng" dirty="0">
              <a:solidFill>
                <a:schemeClr val="bg1"/>
              </a:solidFill>
              <a:latin typeface="Times New Roman" panose="02020603050405020304" pitchFamily="18" charset="0"/>
              <a:cs typeface="Times New Roman" panose="02020603050405020304" pitchFamily="18" charset="0"/>
            </a:endParaRPr>
          </a:p>
          <a:p>
            <a:pPr algn="just"/>
            <a:endParaRPr lang="en-GB" sz="900" b="1" u="sng" dirty="0">
              <a:solidFill>
                <a:schemeClr val="bg1"/>
              </a:solidFill>
              <a:latin typeface="Times New Roman" panose="02020603050405020304" pitchFamily="18" charset="0"/>
              <a:cs typeface="Times New Roman" panose="02020603050405020304" pitchFamily="18" charset="0"/>
            </a:endParaRPr>
          </a:p>
          <a:p>
            <a:pPr algn="just"/>
            <a:endParaRPr lang="en-GB" sz="900" b="1" dirty="0">
              <a:solidFill>
                <a:schemeClr val="bg1"/>
              </a:solidFill>
              <a:latin typeface="Times New Roman" panose="02020603050405020304" pitchFamily="18" charset="0"/>
              <a:cs typeface="Times New Roman" panose="02020603050405020304" pitchFamily="18" charset="0"/>
            </a:endParaRPr>
          </a:p>
          <a:p>
            <a:pPr algn="just"/>
            <a:endParaRPr lang="en-GB" sz="900" b="1" dirty="0">
              <a:solidFill>
                <a:schemeClr val="bg1"/>
              </a:solidFill>
              <a:latin typeface="Times New Roman" panose="02020603050405020304" pitchFamily="18" charset="0"/>
              <a:cs typeface="Times New Roman" panose="02020603050405020304" pitchFamily="18" charset="0"/>
            </a:endParaRPr>
          </a:p>
          <a:p>
            <a:pPr algn="just"/>
            <a:endParaRPr lang="en-GB" sz="900" b="1" dirty="0">
              <a:solidFill>
                <a:schemeClr val="bg1"/>
              </a:solidFill>
              <a:latin typeface="Times New Roman" panose="02020603050405020304" pitchFamily="18" charset="0"/>
              <a:cs typeface="Times New Roman" panose="02020603050405020304" pitchFamily="18" charset="0"/>
            </a:endParaRPr>
          </a:p>
          <a:p>
            <a:pPr algn="just"/>
            <a:endParaRPr lang="en-GB" sz="900" b="1" dirty="0">
              <a:solidFill>
                <a:schemeClr val="bg1"/>
              </a:solidFill>
              <a:latin typeface="Times New Roman" panose="02020603050405020304" pitchFamily="18" charset="0"/>
              <a:cs typeface="Times New Roman" panose="02020603050405020304" pitchFamily="18" charset="0"/>
            </a:endParaRPr>
          </a:p>
          <a:p>
            <a:pPr algn="just"/>
            <a:endParaRPr lang="en-GB" sz="900" b="1"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r>
              <a:rPr lang="en-GB" sz="900" b="1" u="sng" dirty="0">
                <a:solidFill>
                  <a:schemeClr val="bg1"/>
                </a:solidFill>
                <a:latin typeface="Times New Roman" panose="02020603050405020304" pitchFamily="18" charset="0"/>
                <a:cs typeface="Times New Roman" panose="02020603050405020304" pitchFamily="18" charset="0"/>
              </a:rPr>
              <a:t>CONCLUSION</a:t>
            </a:r>
          </a:p>
          <a:p>
            <a:pPr algn="just"/>
            <a:r>
              <a:rPr lang="en-GB" sz="900" dirty="0">
                <a:solidFill>
                  <a:schemeClr val="bg1"/>
                </a:solidFill>
                <a:latin typeface="Times New Roman" panose="02020603050405020304" pitchFamily="18" charset="0"/>
                <a:cs typeface="Times New Roman" panose="02020603050405020304" pitchFamily="18" charset="0"/>
              </a:rPr>
              <a:t>The management of MDD has developed from a model of institutional and custodial care to one of evidence-based‚ recovery-focused and person-centred care․ With regard to contemporary services‚ care is generally regarded as having succeeded‚ with existing stigma‚ inequality and access to good quality health services the main barriers․ Future policies and practices must stress prevention‚ early intervention and the provision of equitable‚ high quality mental healthcare for all․</a:t>
            </a:r>
          </a:p>
        </p:txBody>
      </p:sp>
      <p:sp>
        <p:nvSpPr>
          <p:cNvPr id="24" name="TextBox 23">
            <a:extLst>
              <a:ext uri="{FF2B5EF4-FFF2-40B4-BE49-F238E27FC236}">
                <a16:creationId xmlns:a16="http://schemas.microsoft.com/office/drawing/2014/main" id="{BE2D88F1-FDF3-8119-3B07-54F89B7D32E1}"/>
              </a:ext>
            </a:extLst>
          </p:cNvPr>
          <p:cNvSpPr txBox="1"/>
          <p:nvPr/>
        </p:nvSpPr>
        <p:spPr>
          <a:xfrm>
            <a:off x="4089089" y="877217"/>
            <a:ext cx="3805231" cy="5770811"/>
          </a:xfrm>
          <a:prstGeom prst="rect">
            <a:avLst/>
          </a:prstGeom>
          <a:noFill/>
        </p:spPr>
        <p:txBody>
          <a:bodyPr wrap="square" rtlCol="0">
            <a:spAutoFit/>
          </a:bodyPr>
          <a:lstStyle/>
          <a:p>
            <a:pPr algn="just"/>
            <a:r>
              <a:rPr lang="en-GB" sz="900" b="1" u="sng" dirty="0">
                <a:solidFill>
                  <a:schemeClr val="bg1"/>
                </a:solidFill>
                <a:latin typeface="Times New Roman" panose="02020603050405020304" pitchFamily="18" charset="0"/>
                <a:cs typeface="Times New Roman" panose="02020603050405020304" pitchFamily="18" charset="0"/>
              </a:rPr>
              <a:t>CONTEMPORARY TREATMENT AND CARE PROVISION</a:t>
            </a:r>
          </a:p>
          <a:p>
            <a:pPr algn="just"/>
            <a:r>
              <a:rPr lang="en-GB" sz="900" dirty="0">
                <a:solidFill>
                  <a:schemeClr val="bg1"/>
                </a:solidFill>
                <a:latin typeface="Times New Roman" panose="02020603050405020304" pitchFamily="18" charset="0"/>
                <a:cs typeface="Times New Roman" panose="02020603050405020304" pitchFamily="18" charset="0"/>
              </a:rPr>
              <a:t>Under ICD-11‚ the diagnosis of MDD is based on its severity‚ duration and the level to which it impairs the functional ability of the person concerned (World Health Organization‚ 2022)․ Most current treatment protocols are based on a biopsychosocial model that considers biological‚ psychological and social factors․</a:t>
            </a:r>
          </a:p>
          <a:p>
            <a:pPr algn="just"/>
            <a:r>
              <a:rPr lang="en-GB" sz="900" dirty="0">
                <a:solidFill>
                  <a:schemeClr val="bg1"/>
                </a:solidFill>
                <a:latin typeface="Times New Roman" panose="02020603050405020304" pitchFamily="18" charset="0"/>
                <a:cs typeface="Times New Roman" panose="02020603050405020304" pitchFamily="18" charset="0"/>
              </a:rPr>
              <a:t>Standard treatment involves antidepressants (particularly Selective Serotonin Reuptake Inhibitors or SSRIs) and use of‌ psychotherapy including Cognitive Behavioural Therapy (CBT)‚ Interpersonal therapy (IPT) and Behavioural Activation (National Institute for Health and Care Excellence‚ 2022; Cipriani et al․‚ 2018)․ Community services and recovery-oriented care are now employed and delivered by multi-disciplinary‌ teams (NHS England‚ 2024)․</a:t>
            </a: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endParaRPr lang="en-GB" sz="900" dirty="0">
              <a:solidFill>
                <a:schemeClr val="bg1"/>
              </a:solidFill>
              <a:latin typeface="Times New Roman" panose="02020603050405020304" pitchFamily="18" charset="0"/>
              <a:cs typeface="Times New Roman" panose="02020603050405020304" pitchFamily="18" charset="0"/>
            </a:endParaRPr>
          </a:p>
          <a:p>
            <a:pPr algn="just"/>
            <a:r>
              <a:rPr lang="en-GB" sz="900" b="1" u="sng" dirty="0">
                <a:solidFill>
                  <a:schemeClr val="bg1"/>
                </a:solidFill>
                <a:latin typeface="Times New Roman" panose="02020603050405020304" pitchFamily="18" charset="0"/>
                <a:cs typeface="Times New Roman" panose="02020603050405020304" pitchFamily="18" charset="0"/>
              </a:rPr>
              <a:t>STIGMA‚ DISCRIMINATION AND INEQUALITY</a:t>
            </a:r>
          </a:p>
          <a:p>
            <a:pPr algn="just"/>
            <a:r>
              <a:rPr lang="en-GB" sz="900" dirty="0">
                <a:solidFill>
                  <a:schemeClr val="bg1"/>
                </a:solidFill>
                <a:latin typeface="Times New Roman" panose="02020603050405020304" pitchFamily="18" charset="0"/>
                <a:cs typeface="Times New Roman" panose="02020603050405020304" pitchFamily="18" charset="0"/>
              </a:rPr>
              <a:t>People with depression continue to face stigma‚ discrimination and social exclusion (Thornicroft et al․‚ 2022)․ Stigmatisation in the workplace‚ self-stigma and late help-seeking remain major challenges․ Ethnic minorities‚ rural communities‚ and those in socio-economic disadvantage may find it more difficult to access mental health services‚ even though government policy seeks to provide equitable mental health services․ Structural inequalities experienced by people from these groups may exacerbate the poorer access‚ experience and outcomes for depression in these groups (Thornicroft et al․‚ 2022)․</a:t>
            </a:r>
          </a:p>
        </p:txBody>
      </p:sp>
      <p:pic>
        <p:nvPicPr>
          <p:cNvPr id="26" name="Picture 25">
            <a:extLst>
              <a:ext uri="{FF2B5EF4-FFF2-40B4-BE49-F238E27FC236}">
                <a16:creationId xmlns:a16="http://schemas.microsoft.com/office/drawing/2014/main" id="{1C78E11C-625E-7269-88BE-E773F3650344}"/>
              </a:ext>
            </a:extLst>
          </p:cNvPr>
          <p:cNvPicPr>
            <a:picLocks noChangeAspect="1"/>
          </p:cNvPicPr>
          <p:nvPr/>
        </p:nvPicPr>
        <p:blipFill>
          <a:blip r:embed="rId3"/>
          <a:stretch>
            <a:fillRect/>
          </a:stretch>
        </p:blipFill>
        <p:spPr>
          <a:xfrm>
            <a:off x="370889" y="70930"/>
            <a:ext cx="724001" cy="695422"/>
          </a:xfrm>
          <a:prstGeom prst="rect">
            <a:avLst/>
          </a:prstGeom>
        </p:spPr>
      </p:pic>
      <p:pic>
        <p:nvPicPr>
          <p:cNvPr id="28" name="Picture 27">
            <a:extLst>
              <a:ext uri="{FF2B5EF4-FFF2-40B4-BE49-F238E27FC236}">
                <a16:creationId xmlns:a16="http://schemas.microsoft.com/office/drawing/2014/main" id="{ED098737-F954-F31E-CD71-C154A90A62B3}"/>
              </a:ext>
            </a:extLst>
          </p:cNvPr>
          <p:cNvPicPr>
            <a:picLocks noChangeAspect="1"/>
          </p:cNvPicPr>
          <p:nvPr/>
        </p:nvPicPr>
        <p:blipFill>
          <a:blip r:embed="rId4"/>
          <a:stretch>
            <a:fillRect/>
          </a:stretch>
        </p:blipFill>
        <p:spPr>
          <a:xfrm>
            <a:off x="11186033" y="66167"/>
            <a:ext cx="895475" cy="704948"/>
          </a:xfrm>
          <a:prstGeom prst="rect">
            <a:avLst/>
          </a:prstGeom>
        </p:spPr>
      </p:pic>
      <p:pic>
        <p:nvPicPr>
          <p:cNvPr id="30" name="Picture 29">
            <a:extLst>
              <a:ext uri="{FF2B5EF4-FFF2-40B4-BE49-F238E27FC236}">
                <a16:creationId xmlns:a16="http://schemas.microsoft.com/office/drawing/2014/main" id="{ABDB46BB-392F-8C98-25F1-14E27B2AEBA6}"/>
              </a:ext>
            </a:extLst>
          </p:cNvPr>
          <p:cNvPicPr>
            <a:picLocks noChangeAspect="1"/>
          </p:cNvPicPr>
          <p:nvPr/>
        </p:nvPicPr>
        <p:blipFill>
          <a:blip r:embed="rId5"/>
          <a:stretch>
            <a:fillRect/>
          </a:stretch>
        </p:blipFill>
        <p:spPr>
          <a:xfrm>
            <a:off x="2671493" y="1001835"/>
            <a:ext cx="1246040" cy="1843513"/>
          </a:xfrm>
          <a:prstGeom prst="rect">
            <a:avLst/>
          </a:prstGeom>
        </p:spPr>
      </p:pic>
      <p:pic>
        <p:nvPicPr>
          <p:cNvPr id="32" name="Picture 31">
            <a:extLst>
              <a:ext uri="{FF2B5EF4-FFF2-40B4-BE49-F238E27FC236}">
                <a16:creationId xmlns:a16="http://schemas.microsoft.com/office/drawing/2014/main" id="{F8275DBD-1F9E-71EA-30E8-107C7EAB721E}"/>
              </a:ext>
            </a:extLst>
          </p:cNvPr>
          <p:cNvPicPr>
            <a:picLocks noChangeAspect="1"/>
          </p:cNvPicPr>
          <p:nvPr/>
        </p:nvPicPr>
        <p:blipFill>
          <a:blip r:embed="rId6"/>
          <a:stretch>
            <a:fillRect/>
          </a:stretch>
        </p:blipFill>
        <p:spPr>
          <a:xfrm>
            <a:off x="193171" y="5036510"/>
            <a:ext cx="3577445" cy="1630768"/>
          </a:xfrm>
          <a:prstGeom prst="rect">
            <a:avLst/>
          </a:prstGeom>
        </p:spPr>
      </p:pic>
      <p:sp>
        <p:nvSpPr>
          <p:cNvPr id="36" name="TextBox 35">
            <a:extLst>
              <a:ext uri="{FF2B5EF4-FFF2-40B4-BE49-F238E27FC236}">
                <a16:creationId xmlns:a16="http://schemas.microsoft.com/office/drawing/2014/main" id="{31C5B9D9-391D-13BF-D4C6-147D129A7BC1}"/>
              </a:ext>
            </a:extLst>
          </p:cNvPr>
          <p:cNvSpPr txBox="1"/>
          <p:nvPr/>
        </p:nvSpPr>
        <p:spPr>
          <a:xfrm>
            <a:off x="18184" y="908212"/>
            <a:ext cx="2633227" cy="2031325"/>
          </a:xfrm>
          <a:prstGeom prst="rect">
            <a:avLst/>
          </a:prstGeom>
          <a:noFill/>
        </p:spPr>
        <p:txBody>
          <a:bodyPr wrap="square">
            <a:spAutoFit/>
          </a:bodyPr>
          <a:lstStyle/>
          <a:p>
            <a:pPr algn="just"/>
            <a:r>
              <a:rPr lang="en-GB" sz="900" b="1" u="sng"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INTRODUCTION</a:t>
            </a:r>
          </a:p>
          <a:p>
            <a:pPr algn="just"/>
            <a:r>
              <a:rPr lang="en-GB" sz="900"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Major Depressive Disorder (MDD) is a common mental disorder defined as a pervasive low mood‚ a loss of interest or pleasure in everyday activities‚ and clinically meaningful distress or impairment in social‚ occupational or other important areas‌ of functioning (World Health Organization‚ 2022)․ </a:t>
            </a:r>
          </a:p>
          <a:p>
            <a:pPr algn="just"/>
            <a:r>
              <a:rPr lang="en-GB" sz="900"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As a Mood Disorder‚ it is one of the leading‌ causes of global burden of disease and disability according to the ICD-11 classification (World Health Organization‚ 2024)․ Understanding how treatment and care approaches have changed over time can form the basis for assessing current approaches and identifying future‌ opportunities for improvement․</a:t>
            </a:r>
          </a:p>
        </p:txBody>
      </p:sp>
      <p:pic>
        <p:nvPicPr>
          <p:cNvPr id="38" name="Picture 37">
            <a:extLst>
              <a:ext uri="{FF2B5EF4-FFF2-40B4-BE49-F238E27FC236}">
                <a16:creationId xmlns:a16="http://schemas.microsoft.com/office/drawing/2014/main" id="{217887FE-C363-36B0-EC66-0161AD46397F}"/>
              </a:ext>
            </a:extLst>
          </p:cNvPr>
          <p:cNvPicPr>
            <a:picLocks noChangeAspect="1"/>
          </p:cNvPicPr>
          <p:nvPr/>
        </p:nvPicPr>
        <p:blipFill>
          <a:blip r:embed="rId7"/>
          <a:stretch>
            <a:fillRect/>
          </a:stretch>
        </p:blipFill>
        <p:spPr>
          <a:xfrm>
            <a:off x="8296110" y="4774060"/>
            <a:ext cx="3202272" cy="862439"/>
          </a:xfrm>
          <a:prstGeom prst="rect">
            <a:avLst/>
          </a:prstGeom>
        </p:spPr>
      </p:pic>
      <p:pic>
        <p:nvPicPr>
          <p:cNvPr id="40" name="Picture 39">
            <a:extLst>
              <a:ext uri="{FF2B5EF4-FFF2-40B4-BE49-F238E27FC236}">
                <a16:creationId xmlns:a16="http://schemas.microsoft.com/office/drawing/2014/main" id="{69A8A442-91AE-F7EE-9710-B46CFE5DF094}"/>
              </a:ext>
            </a:extLst>
          </p:cNvPr>
          <p:cNvPicPr>
            <a:picLocks noChangeAspect="1"/>
          </p:cNvPicPr>
          <p:nvPr/>
        </p:nvPicPr>
        <p:blipFill>
          <a:blip r:embed="rId8"/>
          <a:stretch>
            <a:fillRect/>
          </a:stretch>
        </p:blipFill>
        <p:spPr>
          <a:xfrm>
            <a:off x="4171025" y="2665910"/>
            <a:ext cx="1983568" cy="1556769"/>
          </a:xfrm>
          <a:prstGeom prst="rect">
            <a:avLst/>
          </a:prstGeom>
        </p:spPr>
      </p:pic>
      <p:pic>
        <p:nvPicPr>
          <p:cNvPr id="42" name="Picture 41">
            <a:extLst>
              <a:ext uri="{FF2B5EF4-FFF2-40B4-BE49-F238E27FC236}">
                <a16:creationId xmlns:a16="http://schemas.microsoft.com/office/drawing/2014/main" id="{96183A36-26A6-ADDA-69FB-59EEEEA4450C}"/>
              </a:ext>
            </a:extLst>
          </p:cNvPr>
          <p:cNvPicPr>
            <a:picLocks noChangeAspect="1"/>
          </p:cNvPicPr>
          <p:nvPr/>
        </p:nvPicPr>
        <p:blipFill>
          <a:blip r:embed="rId9"/>
          <a:stretch>
            <a:fillRect/>
          </a:stretch>
        </p:blipFill>
        <p:spPr>
          <a:xfrm>
            <a:off x="6236528" y="2665910"/>
            <a:ext cx="1626624" cy="1556769"/>
          </a:xfrm>
          <a:prstGeom prst="rect">
            <a:avLst/>
          </a:prstGeom>
        </p:spPr>
      </p:pic>
      <p:sp>
        <p:nvSpPr>
          <p:cNvPr id="3" name="TextBox 2">
            <a:extLst>
              <a:ext uri="{FF2B5EF4-FFF2-40B4-BE49-F238E27FC236}">
                <a16:creationId xmlns:a16="http://schemas.microsoft.com/office/drawing/2014/main" id="{B64FA245-56AE-D816-FB00-48BA75F835FF}"/>
              </a:ext>
            </a:extLst>
          </p:cNvPr>
          <p:cNvSpPr txBox="1"/>
          <p:nvPr/>
        </p:nvSpPr>
        <p:spPr>
          <a:xfrm>
            <a:off x="7995303" y="2327236"/>
            <a:ext cx="4086205" cy="2446824"/>
          </a:xfrm>
          <a:prstGeom prst="rect">
            <a:avLst/>
          </a:prstGeom>
          <a:noFill/>
        </p:spPr>
        <p:txBody>
          <a:bodyPr wrap="square">
            <a:spAutoFit/>
          </a:bodyPr>
          <a:lstStyle/>
          <a:p>
            <a:pPr marL="171450" indent="-171450" algn="just">
              <a:buFont typeface="Arial" panose="020B0604020202020204" pitchFamily="34" charset="0"/>
              <a:buChar char="•"/>
            </a:pPr>
            <a:r>
              <a:rPr lang="en-GB" sz="900" b="1" dirty="0">
                <a:solidFill>
                  <a:schemeClr val="bg1"/>
                </a:solidFill>
              </a:rPr>
              <a:t>Increase investment in community mental health services</a:t>
            </a:r>
            <a:r>
              <a:rPr lang="en-GB" sz="900" dirty="0">
                <a:solidFill>
                  <a:schemeClr val="bg1"/>
                </a:solidFill>
              </a:rPr>
              <a:t>, as adequately funded community-based care improves recovery, continuity of care and reduces avoidable hospital admissions (NHS England, 2024; WHO, 2022).</a:t>
            </a:r>
          </a:p>
          <a:p>
            <a:pPr marL="171450" indent="-171450" algn="just">
              <a:buFont typeface="Arial" panose="020B0604020202020204" pitchFamily="34" charset="0"/>
              <a:buChar char="•"/>
            </a:pPr>
            <a:r>
              <a:rPr lang="en-GB" sz="900" b="1" dirty="0">
                <a:solidFill>
                  <a:schemeClr val="bg1"/>
                </a:solidFill>
              </a:rPr>
              <a:t>Expand early intervention and prevention programmes</a:t>
            </a:r>
            <a:r>
              <a:rPr lang="en-GB" sz="900" dirty="0">
                <a:solidFill>
                  <a:schemeClr val="bg1"/>
                </a:solidFill>
              </a:rPr>
              <a:t>, since timely identification and treatment are associated with reduced symptom severity, shorter depressive episodes and improved long-term outcomes (NICE, 2022; Cuijpers et al., 2023). </a:t>
            </a:r>
          </a:p>
          <a:p>
            <a:pPr marL="171450" indent="-171450" algn="just">
              <a:buFont typeface="Arial" panose="020B0604020202020204" pitchFamily="34" charset="0"/>
              <a:buChar char="•"/>
            </a:pPr>
            <a:r>
              <a:rPr lang="en-GB" sz="900" b="1" dirty="0">
                <a:solidFill>
                  <a:schemeClr val="bg1"/>
                </a:solidFill>
              </a:rPr>
              <a:t>Improve access to culturally competent mental health services</a:t>
            </a:r>
            <a:r>
              <a:rPr lang="en-GB" sz="900" dirty="0">
                <a:solidFill>
                  <a:schemeClr val="bg1"/>
                </a:solidFill>
              </a:rPr>
              <a:t> to reduce disparities in care, enhance help-seeking behaviours and improve treatment engagement among diverse populations (Patel et al., 2018; WHO, 2022). </a:t>
            </a:r>
          </a:p>
          <a:p>
            <a:pPr marL="171450" indent="-171450" algn="just">
              <a:buFont typeface="Arial" panose="020B0604020202020204" pitchFamily="34" charset="0"/>
              <a:buChar char="•"/>
            </a:pPr>
            <a:r>
              <a:rPr lang="en-GB" sz="900" b="1" dirty="0">
                <a:solidFill>
                  <a:schemeClr val="bg1"/>
                </a:solidFill>
              </a:rPr>
              <a:t>Strengthen anti-stigma and mental health literacy campaigns</a:t>
            </a:r>
            <a:r>
              <a:rPr lang="en-GB" sz="900" dirty="0">
                <a:solidFill>
                  <a:schemeClr val="bg1"/>
                </a:solidFill>
              </a:rPr>
              <a:t>, as evidence indicates that public education can reduce discrimination and encourage earlier access to professional support (Thornicroft et al., 2022). </a:t>
            </a:r>
          </a:p>
          <a:p>
            <a:pPr marL="171450" indent="-171450" algn="just">
              <a:buFont typeface="Arial" panose="020B0604020202020204" pitchFamily="34" charset="0"/>
              <a:buChar char="•"/>
            </a:pPr>
            <a:r>
              <a:rPr lang="en-GB" sz="900" b="1" dirty="0">
                <a:solidFill>
                  <a:schemeClr val="bg1"/>
                </a:solidFill>
              </a:rPr>
              <a:t>Address the social determinants of depression</a:t>
            </a:r>
            <a:r>
              <a:rPr lang="en-GB" sz="900" dirty="0">
                <a:solidFill>
                  <a:schemeClr val="bg1"/>
                </a:solidFill>
              </a:rPr>
              <a:t> through policies targeting poverty, unemployment and social isolation, as these factors are consistently associated with the onset, persistence and recurrence of depressive disorders (Patel et al., 2018; WHO, 2024).</a:t>
            </a:r>
            <a:endParaRPr lang="en-GB" sz="9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93294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5C2C4-3286-E593-37A0-03543769D52C}"/>
              </a:ext>
            </a:extLst>
          </p:cNvPr>
          <p:cNvSpPr>
            <a:spLocks noGrp="1"/>
          </p:cNvSpPr>
          <p:nvPr>
            <p:ph type="title"/>
          </p:nvPr>
        </p:nvSpPr>
        <p:spPr>
          <a:xfrm>
            <a:off x="838200" y="525991"/>
            <a:ext cx="10515600" cy="713845"/>
          </a:xfrm>
        </p:spPr>
        <p:txBody>
          <a:bodyPr>
            <a:normAutofit/>
          </a:bodyPr>
          <a:lstStyle/>
          <a:p>
            <a:r>
              <a:rPr lang="en-GB" sz="4000" dirty="0">
                <a:latin typeface="Tahoma" panose="020B0604030504040204" pitchFamily="34" charset="0"/>
                <a:ea typeface="Tahoma" panose="020B0604030504040204" pitchFamily="34" charset="0"/>
                <a:cs typeface="Tahoma" panose="020B0604030504040204" pitchFamily="34" charset="0"/>
              </a:rPr>
              <a:t>References</a:t>
            </a:r>
          </a:p>
        </p:txBody>
      </p:sp>
      <p:sp>
        <p:nvSpPr>
          <p:cNvPr id="3" name="Content Placeholder 2">
            <a:extLst>
              <a:ext uri="{FF2B5EF4-FFF2-40B4-BE49-F238E27FC236}">
                <a16:creationId xmlns:a16="http://schemas.microsoft.com/office/drawing/2014/main" id="{4CEDE486-1FC1-08E9-3CAB-3906E9D3DFAE}"/>
              </a:ext>
            </a:extLst>
          </p:cNvPr>
          <p:cNvSpPr>
            <a:spLocks noGrp="1"/>
          </p:cNvSpPr>
          <p:nvPr>
            <p:ph idx="1"/>
          </p:nvPr>
        </p:nvSpPr>
        <p:spPr>
          <a:xfrm>
            <a:off x="715841" y="1253331"/>
            <a:ext cx="10760318" cy="4351338"/>
          </a:xfrm>
        </p:spPr>
        <p:txBody>
          <a:bodyPr>
            <a:noAutofit/>
          </a:bodyPr>
          <a:lstStyle/>
          <a:p>
            <a:pPr algn="just">
              <a:lnSpc>
                <a:spcPct val="170000"/>
              </a:lnSpc>
            </a:pPr>
            <a:r>
              <a:rPr lang="en-GB" sz="900" dirty="0">
                <a:latin typeface="Tahoma" panose="020B0604030504040204" pitchFamily="34" charset="0"/>
                <a:ea typeface="Tahoma" panose="020B0604030504040204" pitchFamily="34" charset="0"/>
                <a:cs typeface="Tahoma" panose="020B0604030504040204" pitchFamily="34" charset="0"/>
              </a:rPr>
              <a:t>American Psychiatric Association (2022) </a:t>
            </a:r>
            <a:r>
              <a:rPr lang="en-GB" sz="900" i="1" dirty="0">
                <a:latin typeface="Tahoma" panose="020B0604030504040204" pitchFamily="34" charset="0"/>
                <a:ea typeface="Tahoma" panose="020B0604030504040204" pitchFamily="34" charset="0"/>
                <a:cs typeface="Tahoma" panose="020B0604030504040204" pitchFamily="34" charset="0"/>
              </a:rPr>
              <a:t>Diagnostic and statistical manual of mental disorders</a:t>
            </a:r>
            <a:r>
              <a:rPr lang="en-GB" sz="900" dirty="0">
                <a:latin typeface="Tahoma" panose="020B0604030504040204" pitchFamily="34" charset="0"/>
                <a:ea typeface="Tahoma" panose="020B0604030504040204" pitchFamily="34" charset="0"/>
                <a:cs typeface="Tahoma" panose="020B0604030504040204" pitchFamily="34" charset="0"/>
              </a:rPr>
              <a:t>. 5th </a:t>
            </a:r>
            <a:r>
              <a:rPr lang="en-GB" sz="900" dirty="0" err="1">
                <a:latin typeface="Tahoma" panose="020B0604030504040204" pitchFamily="34" charset="0"/>
                <a:ea typeface="Tahoma" panose="020B0604030504040204" pitchFamily="34" charset="0"/>
                <a:cs typeface="Tahoma" panose="020B0604030504040204" pitchFamily="34" charset="0"/>
              </a:rPr>
              <a:t>edn</a:t>
            </a:r>
            <a:r>
              <a:rPr lang="en-GB" sz="900" dirty="0">
                <a:latin typeface="Tahoma" panose="020B0604030504040204" pitchFamily="34" charset="0"/>
                <a:ea typeface="Tahoma" panose="020B0604030504040204" pitchFamily="34" charset="0"/>
                <a:cs typeface="Tahoma" panose="020B0604030504040204" pitchFamily="34" charset="0"/>
              </a:rPr>
              <a:t>, text revision. Washington, DC: American Psychiatric Association.</a:t>
            </a:r>
          </a:p>
          <a:p>
            <a:pPr algn="just">
              <a:lnSpc>
                <a:spcPct val="170000"/>
              </a:lnSpc>
            </a:pPr>
            <a:r>
              <a:rPr lang="en-GB" sz="900" dirty="0">
                <a:latin typeface="Tahoma" panose="020B0604030504040204" pitchFamily="34" charset="0"/>
                <a:ea typeface="Tahoma" panose="020B0604030504040204" pitchFamily="34" charset="0"/>
                <a:cs typeface="Tahoma" panose="020B0604030504040204" pitchFamily="34" charset="0"/>
              </a:rPr>
              <a:t>Cipriani, A., Furukawa, T.A., Salanti, G., </a:t>
            </a:r>
            <a:r>
              <a:rPr lang="en-GB" sz="900" dirty="0" err="1">
                <a:latin typeface="Tahoma" panose="020B0604030504040204" pitchFamily="34" charset="0"/>
                <a:ea typeface="Tahoma" panose="020B0604030504040204" pitchFamily="34" charset="0"/>
                <a:cs typeface="Tahoma" panose="020B0604030504040204" pitchFamily="34" charset="0"/>
              </a:rPr>
              <a:t>Chaimani</a:t>
            </a:r>
            <a:r>
              <a:rPr lang="en-GB" sz="900" dirty="0">
                <a:latin typeface="Tahoma" panose="020B0604030504040204" pitchFamily="34" charset="0"/>
                <a:ea typeface="Tahoma" panose="020B0604030504040204" pitchFamily="34" charset="0"/>
                <a:cs typeface="Tahoma" panose="020B0604030504040204" pitchFamily="34" charset="0"/>
              </a:rPr>
              <a:t>, A., Atkinson, L.Z., Ogawa, Y., Leucht, S., Ruhe, H.G., Turner, E.H., Higgins, J.P.T., Egger, M., Takeshima, N., Hayasaka, Y., Imai, H., Shinohara, K., </a:t>
            </a:r>
            <a:r>
              <a:rPr lang="en-GB" sz="900" dirty="0" err="1">
                <a:latin typeface="Tahoma" panose="020B0604030504040204" pitchFamily="34" charset="0"/>
                <a:ea typeface="Tahoma" panose="020B0604030504040204" pitchFamily="34" charset="0"/>
                <a:cs typeface="Tahoma" panose="020B0604030504040204" pitchFamily="34" charset="0"/>
              </a:rPr>
              <a:t>Tajika</a:t>
            </a:r>
            <a:r>
              <a:rPr lang="en-GB" sz="900" dirty="0">
                <a:latin typeface="Tahoma" panose="020B0604030504040204" pitchFamily="34" charset="0"/>
                <a:ea typeface="Tahoma" panose="020B0604030504040204" pitchFamily="34" charset="0"/>
                <a:cs typeface="Tahoma" panose="020B0604030504040204" pitchFamily="34" charset="0"/>
              </a:rPr>
              <a:t>, A., Ioannidis, J.P.A. and Geddes, J.R. (2018) ‘Comparative efficacy and acceptability of 21 antidepressant drugs for the acute treatment of adults with major depressive disorder: a systematic review and network meta-analysis’, </a:t>
            </a:r>
            <a:r>
              <a:rPr lang="en-GB" sz="900" i="1" dirty="0">
                <a:latin typeface="Tahoma" panose="020B0604030504040204" pitchFamily="34" charset="0"/>
                <a:ea typeface="Tahoma" panose="020B0604030504040204" pitchFamily="34" charset="0"/>
                <a:cs typeface="Tahoma" panose="020B0604030504040204" pitchFamily="34" charset="0"/>
              </a:rPr>
              <a:t>The Lancet</a:t>
            </a:r>
            <a:r>
              <a:rPr lang="en-GB" sz="900" dirty="0">
                <a:latin typeface="Tahoma" panose="020B0604030504040204" pitchFamily="34" charset="0"/>
                <a:ea typeface="Tahoma" panose="020B0604030504040204" pitchFamily="34" charset="0"/>
                <a:cs typeface="Tahoma" panose="020B0604030504040204" pitchFamily="34" charset="0"/>
              </a:rPr>
              <a:t>, 391(10128), pp. 1357–1366.</a:t>
            </a:r>
          </a:p>
          <a:p>
            <a:pPr algn="just">
              <a:lnSpc>
                <a:spcPct val="170000"/>
              </a:lnSpc>
            </a:pPr>
            <a:r>
              <a:rPr lang="en-GB" sz="900" dirty="0">
                <a:latin typeface="Tahoma" panose="020B0604030504040204" pitchFamily="34" charset="0"/>
                <a:ea typeface="Tahoma" panose="020B0604030504040204" pitchFamily="34" charset="0"/>
                <a:cs typeface="Tahoma" panose="020B0604030504040204" pitchFamily="34" charset="0"/>
              </a:rPr>
              <a:t>Cuijpers, P., Miguel, C., Harrer, M., Plessen, C.Y., </a:t>
            </a:r>
            <a:r>
              <a:rPr lang="en-GB" sz="900" dirty="0" err="1">
                <a:latin typeface="Tahoma" panose="020B0604030504040204" pitchFamily="34" charset="0"/>
                <a:ea typeface="Tahoma" panose="020B0604030504040204" pitchFamily="34" charset="0"/>
                <a:cs typeface="Tahoma" panose="020B0604030504040204" pitchFamily="34" charset="0"/>
              </a:rPr>
              <a:t>Ciharova</a:t>
            </a:r>
            <a:r>
              <a:rPr lang="en-GB" sz="900" dirty="0">
                <a:latin typeface="Tahoma" panose="020B0604030504040204" pitchFamily="34" charset="0"/>
                <a:ea typeface="Tahoma" panose="020B0604030504040204" pitchFamily="34" charset="0"/>
                <a:cs typeface="Tahoma" panose="020B0604030504040204" pitchFamily="34" charset="0"/>
              </a:rPr>
              <a:t>, M., Ebert, D.D. and </a:t>
            </a:r>
            <a:r>
              <a:rPr lang="en-GB" sz="900" dirty="0" err="1">
                <a:latin typeface="Tahoma" panose="020B0604030504040204" pitchFamily="34" charset="0"/>
                <a:ea typeface="Tahoma" panose="020B0604030504040204" pitchFamily="34" charset="0"/>
                <a:cs typeface="Tahoma" panose="020B0604030504040204" pitchFamily="34" charset="0"/>
              </a:rPr>
              <a:t>Karyotaki</a:t>
            </a:r>
            <a:r>
              <a:rPr lang="en-GB" sz="900" dirty="0">
                <a:latin typeface="Tahoma" panose="020B0604030504040204" pitchFamily="34" charset="0"/>
                <a:ea typeface="Tahoma" panose="020B0604030504040204" pitchFamily="34" charset="0"/>
                <a:cs typeface="Tahoma" panose="020B0604030504040204" pitchFamily="34" charset="0"/>
              </a:rPr>
              <a:t>, E. (2023) ‘Psychological treatment of depression: a meta-analytic review’, </a:t>
            </a:r>
            <a:r>
              <a:rPr lang="en-GB" sz="900" i="1" dirty="0">
                <a:latin typeface="Tahoma" panose="020B0604030504040204" pitchFamily="34" charset="0"/>
                <a:ea typeface="Tahoma" panose="020B0604030504040204" pitchFamily="34" charset="0"/>
                <a:cs typeface="Tahoma" panose="020B0604030504040204" pitchFamily="34" charset="0"/>
              </a:rPr>
              <a:t>World Psychiatry</a:t>
            </a:r>
            <a:r>
              <a:rPr lang="en-GB" sz="900" dirty="0">
                <a:latin typeface="Tahoma" panose="020B0604030504040204" pitchFamily="34" charset="0"/>
                <a:ea typeface="Tahoma" panose="020B0604030504040204" pitchFamily="34" charset="0"/>
                <a:cs typeface="Tahoma" panose="020B0604030504040204" pitchFamily="34" charset="0"/>
              </a:rPr>
              <a:t>, 22(1), pp. 105–115.</a:t>
            </a:r>
          </a:p>
          <a:p>
            <a:pPr algn="just">
              <a:lnSpc>
                <a:spcPct val="170000"/>
              </a:lnSpc>
            </a:pPr>
            <a:r>
              <a:rPr lang="en-GB" sz="900" dirty="0">
                <a:latin typeface="Tahoma" panose="020B0604030504040204" pitchFamily="34" charset="0"/>
                <a:ea typeface="Tahoma" panose="020B0604030504040204" pitchFamily="34" charset="0"/>
                <a:cs typeface="Tahoma" panose="020B0604030504040204" pitchFamily="34" charset="0"/>
              </a:rPr>
              <a:t>Jackson, S.W. (1986) </a:t>
            </a:r>
            <a:r>
              <a:rPr lang="en-GB" sz="900" i="1" dirty="0">
                <a:latin typeface="Tahoma" panose="020B0604030504040204" pitchFamily="34" charset="0"/>
                <a:ea typeface="Tahoma" panose="020B0604030504040204" pitchFamily="34" charset="0"/>
                <a:cs typeface="Tahoma" panose="020B0604030504040204" pitchFamily="34" charset="0"/>
              </a:rPr>
              <a:t>Melancholia and depression: From Hippocratic times to modern times</a:t>
            </a:r>
            <a:r>
              <a:rPr lang="en-GB" sz="900" dirty="0">
                <a:latin typeface="Tahoma" panose="020B0604030504040204" pitchFamily="34" charset="0"/>
                <a:ea typeface="Tahoma" panose="020B0604030504040204" pitchFamily="34" charset="0"/>
                <a:cs typeface="Tahoma" panose="020B0604030504040204" pitchFamily="34" charset="0"/>
              </a:rPr>
              <a:t>. New Haven, CT: Yale University Press.</a:t>
            </a:r>
          </a:p>
          <a:p>
            <a:pPr algn="just">
              <a:lnSpc>
                <a:spcPct val="170000"/>
              </a:lnSpc>
            </a:pPr>
            <a:r>
              <a:rPr lang="en-GB" sz="900" dirty="0">
                <a:latin typeface="Tahoma" panose="020B0604030504040204" pitchFamily="34" charset="0"/>
                <a:ea typeface="Tahoma" panose="020B0604030504040204" pitchFamily="34" charset="0"/>
                <a:cs typeface="Tahoma" panose="020B0604030504040204" pitchFamily="34" charset="0"/>
              </a:rPr>
              <a:t>National Institute for Health and Care Excellence (2022) </a:t>
            </a:r>
            <a:r>
              <a:rPr lang="en-GB" sz="900" i="1" dirty="0">
                <a:latin typeface="Tahoma" panose="020B0604030504040204" pitchFamily="34" charset="0"/>
                <a:ea typeface="Tahoma" panose="020B0604030504040204" pitchFamily="34" charset="0"/>
                <a:cs typeface="Tahoma" panose="020B0604030504040204" pitchFamily="34" charset="0"/>
              </a:rPr>
              <a:t>Depression in adults: treatment and management (NG222)</a:t>
            </a:r>
            <a:r>
              <a:rPr lang="en-GB" sz="900" dirty="0">
                <a:latin typeface="Tahoma" panose="020B0604030504040204" pitchFamily="34" charset="0"/>
                <a:ea typeface="Tahoma" panose="020B0604030504040204" pitchFamily="34" charset="0"/>
                <a:cs typeface="Tahoma" panose="020B0604030504040204" pitchFamily="34" charset="0"/>
              </a:rPr>
              <a:t>. London: NICE.</a:t>
            </a:r>
          </a:p>
          <a:p>
            <a:pPr algn="just">
              <a:lnSpc>
                <a:spcPct val="170000"/>
              </a:lnSpc>
            </a:pPr>
            <a:r>
              <a:rPr lang="en-GB" sz="900" dirty="0">
                <a:latin typeface="Tahoma" panose="020B0604030504040204" pitchFamily="34" charset="0"/>
                <a:ea typeface="Tahoma" panose="020B0604030504040204" pitchFamily="34" charset="0"/>
                <a:cs typeface="Tahoma" panose="020B0604030504040204" pitchFamily="34" charset="0"/>
              </a:rPr>
              <a:t>NHS England (2024) </a:t>
            </a:r>
            <a:r>
              <a:rPr lang="en-GB" sz="900" i="1" dirty="0">
                <a:latin typeface="Tahoma" panose="020B0604030504040204" pitchFamily="34" charset="0"/>
                <a:ea typeface="Tahoma" panose="020B0604030504040204" pitchFamily="34" charset="0"/>
                <a:cs typeface="Tahoma" panose="020B0604030504040204" pitchFamily="34" charset="0"/>
              </a:rPr>
              <a:t>Community mental health framework for adults and older adults</a:t>
            </a:r>
            <a:r>
              <a:rPr lang="en-GB" sz="900" dirty="0">
                <a:latin typeface="Tahoma" panose="020B0604030504040204" pitchFamily="34" charset="0"/>
                <a:ea typeface="Tahoma" panose="020B0604030504040204" pitchFamily="34" charset="0"/>
                <a:cs typeface="Tahoma" panose="020B0604030504040204" pitchFamily="34" charset="0"/>
              </a:rPr>
              <a:t>. London: NHS England.</a:t>
            </a:r>
          </a:p>
          <a:p>
            <a:pPr algn="just">
              <a:lnSpc>
                <a:spcPct val="170000"/>
              </a:lnSpc>
            </a:pPr>
            <a:r>
              <a:rPr lang="en-GB" sz="900" dirty="0">
                <a:latin typeface="Tahoma" panose="020B0604030504040204" pitchFamily="34" charset="0"/>
                <a:ea typeface="Tahoma" panose="020B0604030504040204" pitchFamily="34" charset="0"/>
                <a:cs typeface="Tahoma" panose="020B0604030504040204" pitchFamily="34" charset="0"/>
              </a:rPr>
              <a:t>Patel, V., Saxena, S., Lund, C., Thornicroft, G., Baingana, F., Bolton, P., Chisholm, D., Collins, P.Y., Cooper, J.L., Eaton, J., Herrman, H., </a:t>
            </a:r>
            <a:r>
              <a:rPr lang="en-GB" sz="900" dirty="0" err="1">
                <a:latin typeface="Tahoma" panose="020B0604030504040204" pitchFamily="34" charset="0"/>
                <a:ea typeface="Tahoma" panose="020B0604030504040204" pitchFamily="34" charset="0"/>
                <a:cs typeface="Tahoma" panose="020B0604030504040204" pitchFamily="34" charset="0"/>
              </a:rPr>
              <a:t>Herzallah</a:t>
            </a:r>
            <a:r>
              <a:rPr lang="en-GB" sz="900" dirty="0">
                <a:latin typeface="Tahoma" panose="020B0604030504040204" pitchFamily="34" charset="0"/>
                <a:ea typeface="Tahoma" panose="020B0604030504040204" pitchFamily="34" charset="0"/>
                <a:cs typeface="Tahoma" panose="020B0604030504040204" pitchFamily="34" charset="0"/>
              </a:rPr>
              <a:t>, M.M., Huang, Y., Jordans, M.J.D., Kleinman, A., Medina-Mora, M.E., Morgan, E. and </a:t>
            </a:r>
            <a:r>
              <a:rPr lang="en-GB" sz="900" dirty="0" err="1">
                <a:latin typeface="Tahoma" panose="020B0604030504040204" pitchFamily="34" charset="0"/>
                <a:ea typeface="Tahoma" panose="020B0604030504040204" pitchFamily="34" charset="0"/>
                <a:cs typeface="Tahoma" panose="020B0604030504040204" pitchFamily="34" charset="0"/>
              </a:rPr>
              <a:t>UnÜtzer</a:t>
            </a:r>
            <a:r>
              <a:rPr lang="en-GB" sz="900" dirty="0">
                <a:latin typeface="Tahoma" panose="020B0604030504040204" pitchFamily="34" charset="0"/>
                <a:ea typeface="Tahoma" panose="020B0604030504040204" pitchFamily="34" charset="0"/>
                <a:cs typeface="Tahoma" panose="020B0604030504040204" pitchFamily="34" charset="0"/>
              </a:rPr>
              <a:t>, J. (2018) ‘The Lancet Commission on global mental health and sustainable development’, </a:t>
            </a:r>
            <a:r>
              <a:rPr lang="en-GB" sz="900" i="1" dirty="0">
                <a:latin typeface="Tahoma" panose="020B0604030504040204" pitchFamily="34" charset="0"/>
                <a:ea typeface="Tahoma" panose="020B0604030504040204" pitchFamily="34" charset="0"/>
                <a:cs typeface="Tahoma" panose="020B0604030504040204" pitchFamily="34" charset="0"/>
              </a:rPr>
              <a:t>The Lancet</a:t>
            </a:r>
            <a:r>
              <a:rPr lang="en-GB" sz="900" dirty="0">
                <a:latin typeface="Tahoma" panose="020B0604030504040204" pitchFamily="34" charset="0"/>
                <a:ea typeface="Tahoma" panose="020B0604030504040204" pitchFamily="34" charset="0"/>
                <a:cs typeface="Tahoma" panose="020B0604030504040204" pitchFamily="34" charset="0"/>
              </a:rPr>
              <a:t>, 392(10157), pp. 1553–1598.</a:t>
            </a:r>
          </a:p>
          <a:p>
            <a:pPr algn="just">
              <a:lnSpc>
                <a:spcPct val="170000"/>
              </a:lnSpc>
            </a:pPr>
            <a:r>
              <a:rPr lang="en-GB" sz="900" dirty="0">
                <a:latin typeface="Tahoma" panose="020B0604030504040204" pitchFamily="34" charset="0"/>
                <a:ea typeface="Tahoma" panose="020B0604030504040204" pitchFamily="34" charset="0"/>
                <a:cs typeface="Tahoma" panose="020B0604030504040204" pitchFamily="34" charset="0"/>
              </a:rPr>
              <a:t>Shorter, E. (1997) </a:t>
            </a:r>
            <a:r>
              <a:rPr lang="en-GB" sz="900" i="1" dirty="0">
                <a:latin typeface="Tahoma" panose="020B0604030504040204" pitchFamily="34" charset="0"/>
                <a:ea typeface="Tahoma" panose="020B0604030504040204" pitchFamily="34" charset="0"/>
                <a:cs typeface="Tahoma" panose="020B0604030504040204" pitchFamily="34" charset="0"/>
              </a:rPr>
              <a:t>A history of psychiatry: From the era of the asylum to the age of Prozac</a:t>
            </a:r>
            <a:r>
              <a:rPr lang="en-GB" sz="900" dirty="0">
                <a:latin typeface="Tahoma" panose="020B0604030504040204" pitchFamily="34" charset="0"/>
                <a:ea typeface="Tahoma" panose="020B0604030504040204" pitchFamily="34" charset="0"/>
                <a:cs typeface="Tahoma" panose="020B0604030504040204" pitchFamily="34" charset="0"/>
              </a:rPr>
              <a:t>. New York: John Wiley &amp; Sons.</a:t>
            </a:r>
          </a:p>
          <a:p>
            <a:pPr algn="just">
              <a:lnSpc>
                <a:spcPct val="170000"/>
              </a:lnSpc>
            </a:pPr>
            <a:r>
              <a:rPr lang="en-GB" sz="900" dirty="0">
                <a:latin typeface="Tahoma" panose="020B0604030504040204" pitchFamily="34" charset="0"/>
                <a:ea typeface="Tahoma" panose="020B0604030504040204" pitchFamily="34" charset="0"/>
                <a:cs typeface="Tahoma" panose="020B0604030504040204" pitchFamily="34" charset="0"/>
              </a:rPr>
              <a:t>Thornicroft, G., Mehta, N., Clement, S., Evans-Lacko, S., Doherty, M., Rose, D., </a:t>
            </a:r>
            <a:r>
              <a:rPr lang="en-GB" sz="900" dirty="0" err="1">
                <a:latin typeface="Tahoma" panose="020B0604030504040204" pitchFamily="34" charset="0"/>
                <a:ea typeface="Tahoma" panose="020B0604030504040204" pitchFamily="34" charset="0"/>
                <a:cs typeface="Tahoma" panose="020B0604030504040204" pitchFamily="34" charset="0"/>
              </a:rPr>
              <a:t>Koschorke</a:t>
            </a:r>
            <a:r>
              <a:rPr lang="en-GB" sz="900" dirty="0">
                <a:latin typeface="Tahoma" panose="020B0604030504040204" pitchFamily="34" charset="0"/>
                <a:ea typeface="Tahoma" panose="020B0604030504040204" pitchFamily="34" charset="0"/>
                <a:cs typeface="Tahoma" panose="020B0604030504040204" pitchFamily="34" charset="0"/>
              </a:rPr>
              <a:t>, M., </a:t>
            </a:r>
            <a:r>
              <a:rPr lang="en-GB" sz="900" dirty="0" err="1">
                <a:latin typeface="Tahoma" panose="020B0604030504040204" pitchFamily="34" charset="0"/>
                <a:ea typeface="Tahoma" panose="020B0604030504040204" pitchFamily="34" charset="0"/>
                <a:cs typeface="Tahoma" panose="020B0604030504040204" pitchFamily="34" charset="0"/>
              </a:rPr>
              <a:t>Shidhaye</a:t>
            </a:r>
            <a:r>
              <a:rPr lang="en-GB" sz="900" dirty="0">
                <a:latin typeface="Tahoma" panose="020B0604030504040204" pitchFamily="34" charset="0"/>
                <a:ea typeface="Tahoma" panose="020B0604030504040204" pitchFamily="34" charset="0"/>
                <a:cs typeface="Tahoma" panose="020B0604030504040204" pitchFamily="34" charset="0"/>
              </a:rPr>
              <a:t>, R. and Henderson, C. (2022) </a:t>
            </a:r>
            <a:r>
              <a:rPr lang="en-GB" sz="900" i="1" dirty="0">
                <a:latin typeface="Tahoma" panose="020B0604030504040204" pitchFamily="34" charset="0"/>
                <a:ea typeface="Tahoma" panose="020B0604030504040204" pitchFamily="34" charset="0"/>
                <a:cs typeface="Tahoma" panose="020B0604030504040204" pitchFamily="34" charset="0"/>
              </a:rPr>
              <a:t>Ending mental health stigma</a:t>
            </a:r>
            <a:r>
              <a:rPr lang="en-GB" sz="900" dirty="0">
                <a:latin typeface="Tahoma" panose="020B0604030504040204" pitchFamily="34" charset="0"/>
                <a:ea typeface="Tahoma" panose="020B0604030504040204" pitchFamily="34" charset="0"/>
                <a:cs typeface="Tahoma" panose="020B0604030504040204" pitchFamily="34" charset="0"/>
              </a:rPr>
              <a:t>. Cambridge: Cambridge University Press.</a:t>
            </a:r>
          </a:p>
          <a:p>
            <a:pPr algn="just">
              <a:lnSpc>
                <a:spcPct val="170000"/>
              </a:lnSpc>
            </a:pPr>
            <a:r>
              <a:rPr lang="en-GB" sz="900" dirty="0">
                <a:latin typeface="Tahoma" panose="020B0604030504040204" pitchFamily="34" charset="0"/>
                <a:ea typeface="Tahoma" panose="020B0604030504040204" pitchFamily="34" charset="0"/>
                <a:cs typeface="Tahoma" panose="020B0604030504040204" pitchFamily="34" charset="0"/>
              </a:rPr>
              <a:t>World Health Organization (2022) </a:t>
            </a:r>
            <a:r>
              <a:rPr lang="en-GB" sz="900" i="1" dirty="0">
                <a:latin typeface="Tahoma" panose="020B0604030504040204" pitchFamily="34" charset="0"/>
                <a:ea typeface="Tahoma" panose="020B0604030504040204" pitchFamily="34" charset="0"/>
                <a:cs typeface="Tahoma" panose="020B0604030504040204" pitchFamily="34" charset="0"/>
              </a:rPr>
              <a:t>International classification of diseases for mortality and morbidity statistics (11th revision)</a:t>
            </a:r>
            <a:r>
              <a:rPr lang="en-GB" sz="900" dirty="0">
                <a:latin typeface="Tahoma" panose="020B0604030504040204" pitchFamily="34" charset="0"/>
                <a:ea typeface="Tahoma" panose="020B0604030504040204" pitchFamily="34" charset="0"/>
                <a:cs typeface="Tahoma" panose="020B0604030504040204" pitchFamily="34" charset="0"/>
              </a:rPr>
              <a:t>. Geneva: World Health Organization.</a:t>
            </a:r>
          </a:p>
          <a:p>
            <a:pPr algn="just">
              <a:lnSpc>
                <a:spcPct val="170000"/>
              </a:lnSpc>
            </a:pPr>
            <a:r>
              <a:rPr lang="en-GB" sz="900" dirty="0">
                <a:latin typeface="Tahoma" panose="020B0604030504040204" pitchFamily="34" charset="0"/>
                <a:ea typeface="Tahoma" panose="020B0604030504040204" pitchFamily="34" charset="0"/>
                <a:cs typeface="Tahoma" panose="020B0604030504040204" pitchFamily="34" charset="0"/>
              </a:rPr>
              <a:t>World Health Organization (2024) </a:t>
            </a:r>
            <a:r>
              <a:rPr lang="en-GB" sz="900" i="1" dirty="0">
                <a:latin typeface="Tahoma" panose="020B0604030504040204" pitchFamily="34" charset="0"/>
                <a:ea typeface="Tahoma" panose="020B0604030504040204" pitchFamily="34" charset="0"/>
                <a:cs typeface="Tahoma" panose="020B0604030504040204" pitchFamily="34" charset="0"/>
              </a:rPr>
              <a:t>Depression</a:t>
            </a:r>
            <a:r>
              <a:rPr lang="en-GB" sz="900" dirty="0">
                <a:latin typeface="Tahoma" panose="020B0604030504040204" pitchFamily="34" charset="0"/>
                <a:ea typeface="Tahoma" panose="020B0604030504040204" pitchFamily="34" charset="0"/>
                <a:cs typeface="Tahoma" panose="020B0604030504040204" pitchFamily="34" charset="0"/>
              </a:rPr>
              <a:t>. Geneva: World Health Organization.</a:t>
            </a:r>
          </a:p>
        </p:txBody>
      </p:sp>
    </p:spTree>
    <p:extLst>
      <p:ext uri="{BB962C8B-B14F-4D97-AF65-F5344CB8AC3E}">
        <p14:creationId xmlns:p14="http://schemas.microsoft.com/office/powerpoint/2010/main" val="7012785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638</TotalTime>
  <Words>1368</Words>
  <Application>Microsoft Office PowerPoint</Application>
  <PresentationFormat>Widescreen</PresentationFormat>
  <Paragraphs>85</Paragraphs>
  <Slides>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Aptos</vt:lpstr>
      <vt:lpstr>Aptos Display</vt:lpstr>
      <vt:lpstr>Arial</vt:lpstr>
      <vt:lpstr>Georgia</vt:lpstr>
      <vt:lpstr>Tahoma</vt:lpstr>
      <vt:lpstr>Times New Roman</vt:lpstr>
      <vt:lpstr>Office Theme</vt:lpstr>
      <vt:lpstr>Module: BMHP6029 Psychological Classifications and Provisions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DELL</dc:creator>
  <cp:lastModifiedBy>Faith Ekhaisomi</cp:lastModifiedBy>
  <cp:revision>3</cp:revision>
  <dcterms:created xsi:type="dcterms:W3CDTF">2026-06-12T13:36:08Z</dcterms:created>
  <dcterms:modified xsi:type="dcterms:W3CDTF">2026-07-01T17:06:52Z</dcterms:modified>
</cp:coreProperties>
</file>