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2"/>
  </p:notesMasterIdLst>
  <p:sldIdLst>
    <p:sldId id="267" r:id="rId2"/>
    <p:sldId id="256" r:id="rId3"/>
    <p:sldId id="266" r:id="rId4"/>
    <p:sldId id="259" r:id="rId5"/>
    <p:sldId id="260" r:id="rId6"/>
    <p:sldId id="261" r:id="rId7"/>
    <p:sldId id="263" r:id="rId8"/>
    <p:sldId id="262"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B4D8"/>
    <a:srgbClr val="F73F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C556E7-93C2-46CA-AC15-773FE243E273}" v="3" dt="2022-12-09T21:54:14.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512" autoAdjust="0"/>
  </p:normalViewPr>
  <p:slideViewPr>
    <p:cSldViewPr>
      <p:cViewPr>
        <p:scale>
          <a:sx n="100" d="100"/>
          <a:sy n="100" d="100"/>
        </p:scale>
        <p:origin x="196" y="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487E9A-64CB-4082-BADE-ACA7E523C6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896CB39-DAEF-409C-8E58-2D6AA3994CA4}">
      <dgm:prSet custT="1"/>
      <dgm:spPr/>
      <dgm:t>
        <a:bodyPr/>
        <a:lstStyle/>
        <a:p>
          <a:pPr>
            <a:lnSpc>
              <a:spcPct val="100000"/>
            </a:lnSpc>
          </a:pPr>
          <a:r>
            <a:rPr lang="en-US" sz="1400" dirty="0">
              <a:latin typeface="Arial" panose="020B0604020202020204" pitchFamily="34" charset="0"/>
              <a:cs typeface="Arial" panose="020B0604020202020204" pitchFamily="34" charset="0"/>
            </a:rPr>
            <a:t>Cost effectiveness</a:t>
          </a:r>
        </a:p>
      </dgm:t>
    </dgm:pt>
    <dgm:pt modelId="{8938F5B2-CE55-4B71-AA7B-FB258B5D49AA}" type="parTrans" cxnId="{3F7284DD-C615-4413-B3F4-02C10BD9AEFA}">
      <dgm:prSet/>
      <dgm:spPr/>
      <dgm:t>
        <a:bodyPr/>
        <a:lstStyle/>
        <a:p>
          <a:endParaRPr lang="en-US"/>
        </a:p>
      </dgm:t>
    </dgm:pt>
    <dgm:pt modelId="{1F44B7B6-5DDD-4FF0-9263-708B81CB2C15}" type="sibTrans" cxnId="{3F7284DD-C615-4413-B3F4-02C10BD9AEFA}">
      <dgm:prSet/>
      <dgm:spPr/>
      <dgm:t>
        <a:bodyPr/>
        <a:lstStyle/>
        <a:p>
          <a:endParaRPr lang="en-US"/>
        </a:p>
      </dgm:t>
    </dgm:pt>
    <dgm:pt modelId="{45891E60-BC5B-4274-96DB-EFF6ADAED1CB}">
      <dgm:prSet custT="1"/>
      <dgm:spPr/>
      <dgm:t>
        <a:bodyPr/>
        <a:lstStyle/>
        <a:p>
          <a:pPr>
            <a:lnSpc>
              <a:spcPct val="100000"/>
            </a:lnSpc>
          </a:pPr>
          <a:r>
            <a:rPr lang="en-US" sz="1400" dirty="0">
              <a:latin typeface="Arial" panose="020B0604020202020204" pitchFamily="34" charset="0"/>
              <a:cs typeface="Arial" panose="020B0604020202020204" pitchFamily="34" charset="0"/>
            </a:rPr>
            <a:t>Huge amount of data can be collected</a:t>
          </a:r>
        </a:p>
      </dgm:t>
    </dgm:pt>
    <dgm:pt modelId="{FE805008-8C33-4EF8-88C9-9804B532ACFA}" type="parTrans" cxnId="{C20DB011-C7B0-423B-B1B2-B48FED45F2B3}">
      <dgm:prSet/>
      <dgm:spPr/>
      <dgm:t>
        <a:bodyPr/>
        <a:lstStyle/>
        <a:p>
          <a:endParaRPr lang="en-US"/>
        </a:p>
      </dgm:t>
    </dgm:pt>
    <dgm:pt modelId="{91743D8A-96B0-4677-8AC0-1621393D5C5B}" type="sibTrans" cxnId="{C20DB011-C7B0-423B-B1B2-B48FED45F2B3}">
      <dgm:prSet/>
      <dgm:spPr/>
      <dgm:t>
        <a:bodyPr/>
        <a:lstStyle/>
        <a:p>
          <a:endParaRPr lang="en-US"/>
        </a:p>
      </dgm:t>
    </dgm:pt>
    <dgm:pt modelId="{2307B0E3-0A90-482A-93BC-6DA6539BBB15}">
      <dgm:prSet custT="1"/>
      <dgm:spPr/>
      <dgm:t>
        <a:bodyPr/>
        <a:lstStyle/>
        <a:p>
          <a:pPr>
            <a:lnSpc>
              <a:spcPct val="100000"/>
            </a:lnSpc>
          </a:pPr>
          <a:r>
            <a:rPr lang="en-US" sz="1400" dirty="0">
              <a:latin typeface="Arial" panose="020B0604020202020204" pitchFamily="34" charset="0"/>
              <a:cs typeface="Arial" panose="020B0604020202020204" pitchFamily="34" charset="0"/>
            </a:rPr>
            <a:t>Wide variety of sources can be found</a:t>
          </a:r>
        </a:p>
      </dgm:t>
    </dgm:pt>
    <dgm:pt modelId="{DE18328D-C350-4B5E-89E1-C7493424EB67}" type="parTrans" cxnId="{5E5A859A-97E7-42AA-BBF5-1328D82005B6}">
      <dgm:prSet/>
      <dgm:spPr/>
      <dgm:t>
        <a:bodyPr/>
        <a:lstStyle/>
        <a:p>
          <a:endParaRPr lang="en-US"/>
        </a:p>
      </dgm:t>
    </dgm:pt>
    <dgm:pt modelId="{436F7547-872A-46B0-94D9-7580EB7B6F20}" type="sibTrans" cxnId="{5E5A859A-97E7-42AA-BBF5-1328D82005B6}">
      <dgm:prSet/>
      <dgm:spPr/>
      <dgm:t>
        <a:bodyPr/>
        <a:lstStyle/>
        <a:p>
          <a:endParaRPr lang="en-US"/>
        </a:p>
      </dgm:t>
    </dgm:pt>
    <dgm:pt modelId="{6A40A195-A742-4895-AADB-FCF85D25C9C4}" type="pres">
      <dgm:prSet presAssocID="{6A487E9A-64CB-4082-BADE-ACA7E523C6CE}" presName="root" presStyleCnt="0">
        <dgm:presLayoutVars>
          <dgm:dir/>
          <dgm:resizeHandles val="exact"/>
        </dgm:presLayoutVars>
      </dgm:prSet>
      <dgm:spPr/>
    </dgm:pt>
    <dgm:pt modelId="{288B655B-FCDB-4BCA-B126-902DE1D6582D}" type="pres">
      <dgm:prSet presAssocID="{1896CB39-DAEF-409C-8E58-2D6AA3994CA4}" presName="compNode" presStyleCnt="0"/>
      <dgm:spPr/>
    </dgm:pt>
    <dgm:pt modelId="{39711B34-EB3B-4008-A18A-C1FB49C95CD4}" type="pres">
      <dgm:prSet presAssocID="{1896CB39-DAEF-409C-8E58-2D6AA3994CA4}" presName="bgRect" presStyleLbl="bgShp" presStyleIdx="0" presStyleCnt="3" custLinFactNeighborX="-178" custLinFactNeighborY="-30718"/>
      <dgm:spPr/>
    </dgm:pt>
    <dgm:pt modelId="{87BAE0E6-7258-42E8-BAB4-F747270A0555}" type="pres">
      <dgm:prSet presAssocID="{1896CB39-DAEF-409C-8E58-2D6AA3994C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089DA239-3B54-4D86-8D09-E2DC9E9E3E36}" type="pres">
      <dgm:prSet presAssocID="{1896CB39-DAEF-409C-8E58-2D6AA3994CA4}" presName="spaceRect" presStyleCnt="0"/>
      <dgm:spPr/>
    </dgm:pt>
    <dgm:pt modelId="{D3BB1945-06CE-40A5-B3E3-6A35A170A9E4}" type="pres">
      <dgm:prSet presAssocID="{1896CB39-DAEF-409C-8E58-2D6AA3994CA4}" presName="parTx" presStyleLbl="revTx" presStyleIdx="0" presStyleCnt="3">
        <dgm:presLayoutVars>
          <dgm:chMax val="0"/>
          <dgm:chPref val="0"/>
        </dgm:presLayoutVars>
      </dgm:prSet>
      <dgm:spPr/>
    </dgm:pt>
    <dgm:pt modelId="{C5706BCF-CAD8-4B48-B036-8334EC37389D}" type="pres">
      <dgm:prSet presAssocID="{1F44B7B6-5DDD-4FF0-9263-708B81CB2C15}" presName="sibTrans" presStyleCnt="0"/>
      <dgm:spPr/>
    </dgm:pt>
    <dgm:pt modelId="{3FE1F42D-1EBE-49E2-94DC-E190513EA193}" type="pres">
      <dgm:prSet presAssocID="{45891E60-BC5B-4274-96DB-EFF6ADAED1CB}" presName="compNode" presStyleCnt="0"/>
      <dgm:spPr/>
    </dgm:pt>
    <dgm:pt modelId="{E8342DFE-5A86-4EAC-9E62-FC3817C5B01B}" type="pres">
      <dgm:prSet presAssocID="{45891E60-BC5B-4274-96DB-EFF6ADAED1CB}" presName="bgRect" presStyleLbl="bgShp" presStyleIdx="1" presStyleCnt="3" custFlipVert="1" custScaleY="227282" custLinFactNeighborX="10508" custLinFactNeighborY="-22437"/>
      <dgm:spPr/>
    </dgm:pt>
    <dgm:pt modelId="{52021307-FAA3-4C8C-9D5C-DBDFAF793DE2}" type="pres">
      <dgm:prSet presAssocID="{45891E60-BC5B-4274-96DB-EFF6ADAED1CB}" presName="iconRect" presStyleLbl="node1" presStyleIdx="1" presStyleCnt="3" custScaleX="169872" custScaleY="15004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60EFC4C9-4328-49BB-9A40-79CFB76A14A4}" type="pres">
      <dgm:prSet presAssocID="{45891E60-BC5B-4274-96DB-EFF6ADAED1CB}" presName="spaceRect" presStyleCnt="0"/>
      <dgm:spPr/>
    </dgm:pt>
    <dgm:pt modelId="{E50626A0-99F3-431C-8A23-DA8DC60BAE3C}" type="pres">
      <dgm:prSet presAssocID="{45891E60-BC5B-4274-96DB-EFF6ADAED1CB}" presName="parTx" presStyleLbl="revTx" presStyleIdx="1" presStyleCnt="3" custScaleX="100000" custScaleY="191064">
        <dgm:presLayoutVars>
          <dgm:chMax val="0"/>
          <dgm:chPref val="0"/>
        </dgm:presLayoutVars>
      </dgm:prSet>
      <dgm:spPr/>
    </dgm:pt>
    <dgm:pt modelId="{7280D047-8BE9-4F38-B3F2-FDF3AC8679C0}" type="pres">
      <dgm:prSet presAssocID="{91743D8A-96B0-4677-8AC0-1621393D5C5B}" presName="sibTrans" presStyleCnt="0"/>
      <dgm:spPr/>
    </dgm:pt>
    <dgm:pt modelId="{7724178F-1616-4C88-8AD7-70F1E0F0815E}" type="pres">
      <dgm:prSet presAssocID="{2307B0E3-0A90-482A-93BC-6DA6539BBB15}" presName="compNode" presStyleCnt="0"/>
      <dgm:spPr/>
    </dgm:pt>
    <dgm:pt modelId="{979B01D9-7B69-41E6-9D26-5C7A714207A6}" type="pres">
      <dgm:prSet presAssocID="{2307B0E3-0A90-482A-93BC-6DA6539BBB15}" presName="bgRect" presStyleLbl="bgShp" presStyleIdx="2" presStyleCnt="3" custFlipVert="1" custScaleY="416014" custLinFactNeighborX="-1825" custLinFactNeighborY="-58321"/>
      <dgm:spPr/>
    </dgm:pt>
    <dgm:pt modelId="{4FBB394D-86F7-4281-A25F-DDC92C52B79D}" type="pres">
      <dgm:prSet presAssocID="{2307B0E3-0A90-482A-93BC-6DA6539BBB15}" presName="iconRect" presStyleLbl="node1" presStyleIdx="2" presStyleCnt="3" custFlipHor="1" custScaleX="189494" custScaleY="9678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4B0A77A9-7023-4B69-A6F2-26467E3D3FDA}" type="pres">
      <dgm:prSet presAssocID="{2307B0E3-0A90-482A-93BC-6DA6539BBB15}" presName="spaceRect" presStyleCnt="0"/>
      <dgm:spPr/>
    </dgm:pt>
    <dgm:pt modelId="{ECC6BEB8-D1BB-469D-B903-BBF001A284A0}" type="pres">
      <dgm:prSet presAssocID="{2307B0E3-0A90-482A-93BC-6DA6539BBB15}" presName="parTx" presStyleLbl="revTx" presStyleIdx="2" presStyleCnt="3">
        <dgm:presLayoutVars>
          <dgm:chMax val="0"/>
          <dgm:chPref val="0"/>
        </dgm:presLayoutVars>
      </dgm:prSet>
      <dgm:spPr/>
    </dgm:pt>
  </dgm:ptLst>
  <dgm:cxnLst>
    <dgm:cxn modelId="{C20DB011-C7B0-423B-B1B2-B48FED45F2B3}" srcId="{6A487E9A-64CB-4082-BADE-ACA7E523C6CE}" destId="{45891E60-BC5B-4274-96DB-EFF6ADAED1CB}" srcOrd="1" destOrd="0" parTransId="{FE805008-8C33-4EF8-88C9-9804B532ACFA}" sibTransId="{91743D8A-96B0-4677-8AC0-1621393D5C5B}"/>
    <dgm:cxn modelId="{EB544F18-126B-4BA0-A803-1CF0D0D4D17A}" type="presOf" srcId="{6A487E9A-64CB-4082-BADE-ACA7E523C6CE}" destId="{6A40A195-A742-4895-AADB-FCF85D25C9C4}" srcOrd="0" destOrd="0" presId="urn:microsoft.com/office/officeart/2018/2/layout/IconVerticalSolidList"/>
    <dgm:cxn modelId="{80596199-D699-4CB9-8B31-315F188DC06F}" type="presOf" srcId="{1896CB39-DAEF-409C-8E58-2D6AA3994CA4}" destId="{D3BB1945-06CE-40A5-B3E3-6A35A170A9E4}" srcOrd="0" destOrd="0" presId="urn:microsoft.com/office/officeart/2018/2/layout/IconVerticalSolidList"/>
    <dgm:cxn modelId="{5E5A859A-97E7-42AA-BBF5-1328D82005B6}" srcId="{6A487E9A-64CB-4082-BADE-ACA7E523C6CE}" destId="{2307B0E3-0A90-482A-93BC-6DA6539BBB15}" srcOrd="2" destOrd="0" parTransId="{DE18328D-C350-4B5E-89E1-C7493424EB67}" sibTransId="{436F7547-872A-46B0-94D9-7580EB7B6F20}"/>
    <dgm:cxn modelId="{57AB81C8-71D6-4BF1-9E54-13F67B539881}" type="presOf" srcId="{2307B0E3-0A90-482A-93BC-6DA6539BBB15}" destId="{ECC6BEB8-D1BB-469D-B903-BBF001A284A0}" srcOrd="0" destOrd="0" presId="urn:microsoft.com/office/officeart/2018/2/layout/IconVerticalSolidList"/>
    <dgm:cxn modelId="{3F7284DD-C615-4413-B3F4-02C10BD9AEFA}" srcId="{6A487E9A-64CB-4082-BADE-ACA7E523C6CE}" destId="{1896CB39-DAEF-409C-8E58-2D6AA3994CA4}" srcOrd="0" destOrd="0" parTransId="{8938F5B2-CE55-4B71-AA7B-FB258B5D49AA}" sibTransId="{1F44B7B6-5DDD-4FF0-9263-708B81CB2C15}"/>
    <dgm:cxn modelId="{B3C4BAF6-4FD4-4D6A-914A-1B6754AB28E3}" type="presOf" srcId="{45891E60-BC5B-4274-96DB-EFF6ADAED1CB}" destId="{E50626A0-99F3-431C-8A23-DA8DC60BAE3C}" srcOrd="0" destOrd="0" presId="urn:microsoft.com/office/officeart/2018/2/layout/IconVerticalSolidList"/>
    <dgm:cxn modelId="{A375CDB3-F661-491B-9505-C8292A6CA792}" type="presParOf" srcId="{6A40A195-A742-4895-AADB-FCF85D25C9C4}" destId="{288B655B-FCDB-4BCA-B126-902DE1D6582D}" srcOrd="0" destOrd="0" presId="urn:microsoft.com/office/officeart/2018/2/layout/IconVerticalSolidList"/>
    <dgm:cxn modelId="{66881E71-71DC-4544-8B25-7768AD9924C5}" type="presParOf" srcId="{288B655B-FCDB-4BCA-B126-902DE1D6582D}" destId="{39711B34-EB3B-4008-A18A-C1FB49C95CD4}" srcOrd="0" destOrd="0" presId="urn:microsoft.com/office/officeart/2018/2/layout/IconVerticalSolidList"/>
    <dgm:cxn modelId="{6C913A12-E7C2-4DAB-9EF7-E17B3CE642F7}" type="presParOf" srcId="{288B655B-FCDB-4BCA-B126-902DE1D6582D}" destId="{87BAE0E6-7258-42E8-BAB4-F747270A0555}" srcOrd="1" destOrd="0" presId="urn:microsoft.com/office/officeart/2018/2/layout/IconVerticalSolidList"/>
    <dgm:cxn modelId="{A9E6DEE3-1703-4BE1-970A-F53723C82CF8}" type="presParOf" srcId="{288B655B-FCDB-4BCA-B126-902DE1D6582D}" destId="{089DA239-3B54-4D86-8D09-E2DC9E9E3E36}" srcOrd="2" destOrd="0" presId="urn:microsoft.com/office/officeart/2018/2/layout/IconVerticalSolidList"/>
    <dgm:cxn modelId="{1BA8C2C4-1C86-4E5F-B6A8-609F9C10A9DA}" type="presParOf" srcId="{288B655B-FCDB-4BCA-B126-902DE1D6582D}" destId="{D3BB1945-06CE-40A5-B3E3-6A35A170A9E4}" srcOrd="3" destOrd="0" presId="urn:microsoft.com/office/officeart/2018/2/layout/IconVerticalSolidList"/>
    <dgm:cxn modelId="{504B852D-E614-4D19-A828-05D24F0C0AF1}" type="presParOf" srcId="{6A40A195-A742-4895-AADB-FCF85D25C9C4}" destId="{C5706BCF-CAD8-4B48-B036-8334EC37389D}" srcOrd="1" destOrd="0" presId="urn:microsoft.com/office/officeart/2018/2/layout/IconVerticalSolidList"/>
    <dgm:cxn modelId="{BE8FB919-CABF-41D5-94D3-900602A8B64A}" type="presParOf" srcId="{6A40A195-A742-4895-AADB-FCF85D25C9C4}" destId="{3FE1F42D-1EBE-49E2-94DC-E190513EA193}" srcOrd="2" destOrd="0" presId="urn:microsoft.com/office/officeart/2018/2/layout/IconVerticalSolidList"/>
    <dgm:cxn modelId="{7D74972E-B3A7-4A3A-B3BD-0A47079DFC5B}" type="presParOf" srcId="{3FE1F42D-1EBE-49E2-94DC-E190513EA193}" destId="{E8342DFE-5A86-4EAC-9E62-FC3817C5B01B}" srcOrd="0" destOrd="0" presId="urn:microsoft.com/office/officeart/2018/2/layout/IconVerticalSolidList"/>
    <dgm:cxn modelId="{500A3269-88D1-462A-AD59-BC091F842C94}" type="presParOf" srcId="{3FE1F42D-1EBE-49E2-94DC-E190513EA193}" destId="{52021307-FAA3-4C8C-9D5C-DBDFAF793DE2}" srcOrd="1" destOrd="0" presId="urn:microsoft.com/office/officeart/2018/2/layout/IconVerticalSolidList"/>
    <dgm:cxn modelId="{CFB45F22-0FF5-4D94-95C9-72B47138D4CC}" type="presParOf" srcId="{3FE1F42D-1EBE-49E2-94DC-E190513EA193}" destId="{60EFC4C9-4328-49BB-9A40-79CFB76A14A4}" srcOrd="2" destOrd="0" presId="urn:microsoft.com/office/officeart/2018/2/layout/IconVerticalSolidList"/>
    <dgm:cxn modelId="{078F57D6-5095-410A-92A1-19515113D06A}" type="presParOf" srcId="{3FE1F42D-1EBE-49E2-94DC-E190513EA193}" destId="{E50626A0-99F3-431C-8A23-DA8DC60BAE3C}" srcOrd="3" destOrd="0" presId="urn:microsoft.com/office/officeart/2018/2/layout/IconVerticalSolidList"/>
    <dgm:cxn modelId="{6A3E2B72-F89F-4987-938A-59C1A1E1BF6C}" type="presParOf" srcId="{6A40A195-A742-4895-AADB-FCF85D25C9C4}" destId="{7280D047-8BE9-4F38-B3F2-FDF3AC8679C0}" srcOrd="3" destOrd="0" presId="urn:microsoft.com/office/officeart/2018/2/layout/IconVerticalSolidList"/>
    <dgm:cxn modelId="{3BA95189-4FFA-429A-BD56-68FCA6690B6B}" type="presParOf" srcId="{6A40A195-A742-4895-AADB-FCF85D25C9C4}" destId="{7724178F-1616-4C88-8AD7-70F1E0F0815E}" srcOrd="4" destOrd="0" presId="urn:microsoft.com/office/officeart/2018/2/layout/IconVerticalSolidList"/>
    <dgm:cxn modelId="{9ECC5BEE-9E2C-44C7-BC12-573F1D04E1BB}" type="presParOf" srcId="{7724178F-1616-4C88-8AD7-70F1E0F0815E}" destId="{979B01D9-7B69-41E6-9D26-5C7A714207A6}" srcOrd="0" destOrd="0" presId="urn:microsoft.com/office/officeart/2018/2/layout/IconVerticalSolidList"/>
    <dgm:cxn modelId="{63B60D4A-0534-4F96-B05B-4F6574647402}" type="presParOf" srcId="{7724178F-1616-4C88-8AD7-70F1E0F0815E}" destId="{4FBB394D-86F7-4281-A25F-DDC92C52B79D}" srcOrd="1" destOrd="0" presId="urn:microsoft.com/office/officeart/2018/2/layout/IconVerticalSolidList"/>
    <dgm:cxn modelId="{AE0A81C4-BDBD-4781-AB5E-7EFE4E48A141}" type="presParOf" srcId="{7724178F-1616-4C88-8AD7-70F1E0F0815E}" destId="{4B0A77A9-7023-4B69-A6F2-26467E3D3FDA}" srcOrd="2" destOrd="0" presId="urn:microsoft.com/office/officeart/2018/2/layout/IconVerticalSolidList"/>
    <dgm:cxn modelId="{F30F36C4-7D59-458F-B3DC-0187AB7F949E}" type="presParOf" srcId="{7724178F-1616-4C88-8AD7-70F1E0F0815E}" destId="{ECC6BEB8-D1BB-469D-B903-BBF001A284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57B1E4-DFB4-4577-A8E8-8E8FB708CDD6}"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B8DA14E7-F25C-440E-B1FF-FB9862DD3CAA}">
      <dgm:prSet custT="1"/>
      <dgm:spPr/>
      <dgm:t>
        <a:bodyPr/>
        <a:lstStyle/>
        <a:p>
          <a:r>
            <a:rPr lang="en-US" sz="1200" dirty="0">
              <a:latin typeface="Arial" panose="020B0604020202020204" pitchFamily="34" charset="0"/>
              <a:cs typeface="Arial" panose="020B0604020202020204" pitchFamily="34" charset="0"/>
            </a:rPr>
            <a:t>Lack of accuracy</a:t>
          </a:r>
        </a:p>
      </dgm:t>
    </dgm:pt>
    <dgm:pt modelId="{E8CEFA98-D370-481F-980C-79407885B210}" type="parTrans" cxnId="{28AAB970-2D62-4A44-B5AF-0049C9425937}">
      <dgm:prSet/>
      <dgm:spPr/>
      <dgm:t>
        <a:bodyPr/>
        <a:lstStyle/>
        <a:p>
          <a:endParaRPr lang="en-US"/>
        </a:p>
      </dgm:t>
    </dgm:pt>
    <dgm:pt modelId="{74A14BC4-6CD5-4CA5-964A-A2F2A2332C78}" type="sibTrans" cxnId="{28AAB970-2D62-4A44-B5AF-0049C9425937}">
      <dgm:prSet/>
      <dgm:spPr/>
      <dgm:t>
        <a:bodyPr/>
        <a:lstStyle/>
        <a:p>
          <a:endParaRPr lang="en-US"/>
        </a:p>
      </dgm:t>
    </dgm:pt>
    <dgm:pt modelId="{F62D2281-DF7E-4FAA-B0F4-46194B167377}">
      <dgm:prSet/>
      <dgm:spPr/>
      <dgm:t>
        <a:bodyPr/>
        <a:lstStyle/>
        <a:p>
          <a:r>
            <a:rPr lang="en-US" dirty="0">
              <a:latin typeface="Arial" panose="020B0604020202020204" pitchFamily="34" charset="0"/>
              <a:cs typeface="Arial" panose="020B0604020202020204" pitchFamily="34" charset="0"/>
            </a:rPr>
            <a:t>Can not be specified about information</a:t>
          </a:r>
        </a:p>
      </dgm:t>
    </dgm:pt>
    <dgm:pt modelId="{0D2C6A30-279C-4C2E-8E5B-DF8659B2B158}" type="parTrans" cxnId="{30AA07D7-8D58-433F-AFA9-1A2FA1C065A6}">
      <dgm:prSet/>
      <dgm:spPr/>
      <dgm:t>
        <a:bodyPr/>
        <a:lstStyle/>
        <a:p>
          <a:endParaRPr lang="en-US"/>
        </a:p>
      </dgm:t>
    </dgm:pt>
    <dgm:pt modelId="{9D5DEE13-F92F-4143-9B9A-0E728FEC38A8}" type="sibTrans" cxnId="{30AA07D7-8D58-433F-AFA9-1A2FA1C065A6}">
      <dgm:prSet/>
      <dgm:spPr/>
      <dgm:t>
        <a:bodyPr/>
        <a:lstStyle/>
        <a:p>
          <a:endParaRPr lang="en-US"/>
        </a:p>
      </dgm:t>
    </dgm:pt>
    <dgm:pt modelId="{59A7BA5C-5E56-4A85-B2F4-5646805EF50D}">
      <dgm:prSet/>
      <dgm:spPr/>
      <dgm:t>
        <a:bodyPr/>
        <a:lstStyle/>
        <a:p>
          <a:r>
            <a:rPr lang="en-US" dirty="0"/>
            <a:t>Data can be </a:t>
          </a:r>
          <a:r>
            <a:rPr lang="en-US" dirty="0">
              <a:latin typeface="Arial" panose="020B0604020202020204" pitchFamily="34" charset="0"/>
              <a:cs typeface="Arial" panose="020B0604020202020204" pitchFamily="34" charset="0"/>
            </a:rPr>
            <a:t>biased</a:t>
          </a:r>
        </a:p>
      </dgm:t>
    </dgm:pt>
    <dgm:pt modelId="{40D5222D-2641-43B5-82EA-F69088CE847E}" type="parTrans" cxnId="{6214E31B-5BBD-41DA-B422-C413E11E79C9}">
      <dgm:prSet/>
      <dgm:spPr/>
      <dgm:t>
        <a:bodyPr/>
        <a:lstStyle/>
        <a:p>
          <a:endParaRPr lang="en-US"/>
        </a:p>
      </dgm:t>
    </dgm:pt>
    <dgm:pt modelId="{419FEDFD-ABB9-4D47-831E-0F170ED2125A}" type="sibTrans" cxnId="{6214E31B-5BBD-41DA-B422-C413E11E79C9}">
      <dgm:prSet/>
      <dgm:spPr/>
      <dgm:t>
        <a:bodyPr/>
        <a:lstStyle/>
        <a:p>
          <a:endParaRPr lang="en-US"/>
        </a:p>
      </dgm:t>
    </dgm:pt>
    <dgm:pt modelId="{7899BEBA-C330-4058-AA37-C00964055707}" type="pres">
      <dgm:prSet presAssocID="{1357B1E4-DFB4-4577-A8E8-8E8FB708CDD6}" presName="diagram" presStyleCnt="0">
        <dgm:presLayoutVars>
          <dgm:dir/>
          <dgm:resizeHandles val="exact"/>
        </dgm:presLayoutVars>
      </dgm:prSet>
      <dgm:spPr/>
    </dgm:pt>
    <dgm:pt modelId="{0186CC11-3B43-4266-8034-141E223BA936}" type="pres">
      <dgm:prSet presAssocID="{B8DA14E7-F25C-440E-B1FF-FB9862DD3CAA}" presName="arrow" presStyleLbl="node1" presStyleIdx="0" presStyleCnt="3">
        <dgm:presLayoutVars>
          <dgm:bulletEnabled val="1"/>
        </dgm:presLayoutVars>
      </dgm:prSet>
      <dgm:spPr/>
    </dgm:pt>
    <dgm:pt modelId="{50DEC156-2D9E-4373-9ED5-F8EB25594451}" type="pres">
      <dgm:prSet presAssocID="{F62D2281-DF7E-4FAA-B0F4-46194B167377}" presName="arrow" presStyleLbl="node1" presStyleIdx="1" presStyleCnt="3">
        <dgm:presLayoutVars>
          <dgm:bulletEnabled val="1"/>
        </dgm:presLayoutVars>
      </dgm:prSet>
      <dgm:spPr/>
    </dgm:pt>
    <dgm:pt modelId="{24A78D1F-054F-4FCD-83A0-BF9B736AC6FF}" type="pres">
      <dgm:prSet presAssocID="{59A7BA5C-5E56-4A85-B2F4-5646805EF50D}" presName="arrow" presStyleLbl="node1" presStyleIdx="2" presStyleCnt="3">
        <dgm:presLayoutVars>
          <dgm:bulletEnabled val="1"/>
        </dgm:presLayoutVars>
      </dgm:prSet>
      <dgm:spPr/>
    </dgm:pt>
  </dgm:ptLst>
  <dgm:cxnLst>
    <dgm:cxn modelId="{6214E31B-5BBD-41DA-B422-C413E11E79C9}" srcId="{1357B1E4-DFB4-4577-A8E8-8E8FB708CDD6}" destId="{59A7BA5C-5E56-4A85-B2F4-5646805EF50D}" srcOrd="2" destOrd="0" parTransId="{40D5222D-2641-43B5-82EA-F69088CE847E}" sibTransId="{419FEDFD-ABB9-4D47-831E-0F170ED2125A}"/>
    <dgm:cxn modelId="{F69EE864-C1C9-409A-A116-B2BB455265F7}" type="presOf" srcId="{1357B1E4-DFB4-4577-A8E8-8E8FB708CDD6}" destId="{7899BEBA-C330-4058-AA37-C00964055707}" srcOrd="0" destOrd="0" presId="urn:microsoft.com/office/officeart/2005/8/layout/arrow5"/>
    <dgm:cxn modelId="{28AAB970-2D62-4A44-B5AF-0049C9425937}" srcId="{1357B1E4-DFB4-4577-A8E8-8E8FB708CDD6}" destId="{B8DA14E7-F25C-440E-B1FF-FB9862DD3CAA}" srcOrd="0" destOrd="0" parTransId="{E8CEFA98-D370-481F-980C-79407885B210}" sibTransId="{74A14BC4-6CD5-4CA5-964A-A2F2A2332C78}"/>
    <dgm:cxn modelId="{7706418A-7F3F-45FA-8313-CD2EA6F81F16}" type="presOf" srcId="{F62D2281-DF7E-4FAA-B0F4-46194B167377}" destId="{50DEC156-2D9E-4373-9ED5-F8EB25594451}" srcOrd="0" destOrd="0" presId="urn:microsoft.com/office/officeart/2005/8/layout/arrow5"/>
    <dgm:cxn modelId="{D076FB98-BE7C-41F8-8930-E780F9B97A26}" type="presOf" srcId="{B8DA14E7-F25C-440E-B1FF-FB9862DD3CAA}" destId="{0186CC11-3B43-4266-8034-141E223BA936}" srcOrd="0" destOrd="0" presId="urn:microsoft.com/office/officeart/2005/8/layout/arrow5"/>
    <dgm:cxn modelId="{2A212199-EB53-45F1-B1AA-619E696D674C}" type="presOf" srcId="{59A7BA5C-5E56-4A85-B2F4-5646805EF50D}" destId="{24A78D1F-054F-4FCD-83A0-BF9B736AC6FF}" srcOrd="0" destOrd="0" presId="urn:microsoft.com/office/officeart/2005/8/layout/arrow5"/>
    <dgm:cxn modelId="{30AA07D7-8D58-433F-AFA9-1A2FA1C065A6}" srcId="{1357B1E4-DFB4-4577-A8E8-8E8FB708CDD6}" destId="{F62D2281-DF7E-4FAA-B0F4-46194B167377}" srcOrd="1" destOrd="0" parTransId="{0D2C6A30-279C-4C2E-8E5B-DF8659B2B158}" sibTransId="{9D5DEE13-F92F-4143-9B9A-0E728FEC38A8}"/>
    <dgm:cxn modelId="{F3F3E276-289A-484E-8EA0-2440867CF61D}" type="presParOf" srcId="{7899BEBA-C330-4058-AA37-C00964055707}" destId="{0186CC11-3B43-4266-8034-141E223BA936}" srcOrd="0" destOrd="0" presId="urn:microsoft.com/office/officeart/2005/8/layout/arrow5"/>
    <dgm:cxn modelId="{CB0E620E-5018-4E2D-A587-199F5F3CA778}" type="presParOf" srcId="{7899BEBA-C330-4058-AA37-C00964055707}" destId="{50DEC156-2D9E-4373-9ED5-F8EB25594451}" srcOrd="1" destOrd="0" presId="urn:microsoft.com/office/officeart/2005/8/layout/arrow5"/>
    <dgm:cxn modelId="{3A1E2F30-BE5D-493D-9398-8A6AE86E0645}" type="presParOf" srcId="{7899BEBA-C330-4058-AA37-C00964055707}" destId="{24A78D1F-054F-4FCD-83A0-BF9B736AC6FF}" srcOrd="2"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62C4DA-6943-4469-8300-CE8F91C0E46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2E8CC44-7D2E-4AFB-A9A9-C80AA5E4B49A}">
      <dgm:prSet/>
      <dgm:spPr/>
      <dgm:t>
        <a:bodyPr/>
        <a:lstStyle/>
        <a:p>
          <a:r>
            <a:rPr lang="en-US" dirty="0">
              <a:latin typeface="Arial" panose="020B0604020202020204" pitchFamily="34" charset="0"/>
              <a:cs typeface="Arial" panose="020B0604020202020204" pitchFamily="34" charset="0"/>
            </a:rPr>
            <a:t>The discussion about menopause is important for the exploration of the solutions to menopause. </a:t>
          </a:r>
        </a:p>
      </dgm:t>
    </dgm:pt>
    <dgm:pt modelId="{A89B9A1A-5F55-46DA-B59C-C8C942B75CC5}" type="parTrans" cxnId="{6EA95525-3D62-4366-8818-9C16E456F319}">
      <dgm:prSet/>
      <dgm:spPr/>
      <dgm:t>
        <a:bodyPr/>
        <a:lstStyle/>
        <a:p>
          <a:endParaRPr lang="en-US"/>
        </a:p>
      </dgm:t>
    </dgm:pt>
    <dgm:pt modelId="{79259543-060A-4B29-A2E1-3182BD903C8A}" type="sibTrans" cxnId="{6EA95525-3D62-4366-8818-9C16E456F319}">
      <dgm:prSet/>
      <dgm:spPr/>
      <dgm:t>
        <a:bodyPr/>
        <a:lstStyle/>
        <a:p>
          <a:endParaRPr lang="en-US"/>
        </a:p>
      </dgm:t>
    </dgm:pt>
    <dgm:pt modelId="{D64A4AB2-A682-4DC8-9596-685E5B0D648C}">
      <dgm:prSet/>
      <dgm:spPr/>
      <dgm:t>
        <a:bodyPr/>
        <a:lstStyle/>
        <a:p>
          <a:r>
            <a:rPr lang="en-US" dirty="0">
              <a:latin typeface="Arial" panose="020B0604020202020204" pitchFamily="34" charset="0"/>
              <a:cs typeface="Arial" panose="020B0604020202020204" pitchFamily="34" charset="0"/>
            </a:rPr>
            <a:t>The different causes of premature menopause also need to be discussed so that everyone can be aware of that condition</a:t>
          </a:r>
          <a:r>
            <a:rPr lang="en-US" dirty="0"/>
            <a:t>. </a:t>
          </a:r>
        </a:p>
      </dgm:t>
    </dgm:pt>
    <dgm:pt modelId="{7EAC1F3D-B48F-4773-AB4B-DDC23A7698DA}" type="parTrans" cxnId="{28A27FA2-752F-421F-9A61-AF8BF94DF00D}">
      <dgm:prSet/>
      <dgm:spPr/>
      <dgm:t>
        <a:bodyPr/>
        <a:lstStyle/>
        <a:p>
          <a:endParaRPr lang="en-US"/>
        </a:p>
      </dgm:t>
    </dgm:pt>
    <dgm:pt modelId="{DEA5ACAA-3E0F-4540-ABEA-2D3B1510A610}" type="sibTrans" cxnId="{28A27FA2-752F-421F-9A61-AF8BF94DF00D}">
      <dgm:prSet/>
      <dgm:spPr/>
      <dgm:t>
        <a:bodyPr/>
        <a:lstStyle/>
        <a:p>
          <a:endParaRPr lang="en-US"/>
        </a:p>
      </dgm:t>
    </dgm:pt>
    <dgm:pt modelId="{E24399DE-55E9-4F63-A4D3-A94BAFE5912F}">
      <dgm:prSet/>
      <dgm:spPr/>
      <dgm:t>
        <a:bodyPr/>
        <a:lstStyle/>
        <a:p>
          <a:r>
            <a:rPr lang="en-US" dirty="0">
              <a:latin typeface="Arial" panose="020B0604020202020204" pitchFamily="34" charset="0"/>
              <a:cs typeface="Arial" panose="020B0604020202020204" pitchFamily="34" charset="0"/>
            </a:rPr>
            <a:t>The surgeries for removing the ovary or uterus or cancer in different internal parts of the body cause hormonal changes which cause premature menopause. </a:t>
          </a:r>
        </a:p>
      </dgm:t>
    </dgm:pt>
    <dgm:pt modelId="{222A59E9-352C-448E-82DA-ED93FA03AD9F}" type="parTrans" cxnId="{E3C0C4CB-4C17-4A5D-9C9C-E43EFFAFEC84}">
      <dgm:prSet/>
      <dgm:spPr/>
      <dgm:t>
        <a:bodyPr/>
        <a:lstStyle/>
        <a:p>
          <a:endParaRPr lang="en-US"/>
        </a:p>
      </dgm:t>
    </dgm:pt>
    <dgm:pt modelId="{5FBA3339-2CFA-4CE7-AC27-D92BB0B893A8}" type="sibTrans" cxnId="{E3C0C4CB-4C17-4A5D-9C9C-E43EFFAFEC84}">
      <dgm:prSet/>
      <dgm:spPr/>
      <dgm:t>
        <a:bodyPr/>
        <a:lstStyle/>
        <a:p>
          <a:endParaRPr lang="en-US"/>
        </a:p>
      </dgm:t>
    </dgm:pt>
    <dgm:pt modelId="{1A7776DD-C4C7-46B6-9521-06071AB15D71}">
      <dgm:prSet/>
      <dgm:spPr/>
      <dgm:t>
        <a:bodyPr/>
        <a:lstStyle/>
        <a:p>
          <a:r>
            <a:rPr lang="en-US" dirty="0">
              <a:latin typeface="Arial" panose="020B0604020202020204" pitchFamily="34" charset="0"/>
              <a:cs typeface="Arial" panose="020B0604020202020204" pitchFamily="34" charset="0"/>
            </a:rPr>
            <a:t>Women can come to know about all these for the discussion about this. For this discussion, the menopause-related challenges which are faced by women can be easily faced by them. </a:t>
          </a:r>
        </a:p>
      </dgm:t>
    </dgm:pt>
    <dgm:pt modelId="{684B4A3B-0343-4CAB-95EF-003269335821}" type="parTrans" cxnId="{CC9543DE-7413-4E78-9F62-6D8DACB45E24}">
      <dgm:prSet/>
      <dgm:spPr/>
      <dgm:t>
        <a:bodyPr/>
        <a:lstStyle/>
        <a:p>
          <a:endParaRPr lang="en-US"/>
        </a:p>
      </dgm:t>
    </dgm:pt>
    <dgm:pt modelId="{4E48BEC0-C890-4B9A-8EA6-675D797D33FB}" type="sibTrans" cxnId="{CC9543DE-7413-4E78-9F62-6D8DACB45E24}">
      <dgm:prSet/>
      <dgm:spPr/>
      <dgm:t>
        <a:bodyPr/>
        <a:lstStyle/>
        <a:p>
          <a:endParaRPr lang="en-US"/>
        </a:p>
      </dgm:t>
    </dgm:pt>
    <dgm:pt modelId="{4DCAA730-7F0A-4408-B181-C5166CE44CBF}" type="pres">
      <dgm:prSet presAssocID="{0562C4DA-6943-4469-8300-CE8F91C0E462}" presName="vert0" presStyleCnt="0">
        <dgm:presLayoutVars>
          <dgm:dir/>
          <dgm:animOne val="branch"/>
          <dgm:animLvl val="lvl"/>
        </dgm:presLayoutVars>
      </dgm:prSet>
      <dgm:spPr/>
    </dgm:pt>
    <dgm:pt modelId="{1D0F1EEC-9C50-4A92-9423-DCAB3FC0DBAD}" type="pres">
      <dgm:prSet presAssocID="{A2E8CC44-7D2E-4AFB-A9A9-C80AA5E4B49A}" presName="thickLine" presStyleLbl="alignNode1" presStyleIdx="0" presStyleCnt="4"/>
      <dgm:spPr/>
    </dgm:pt>
    <dgm:pt modelId="{968DDB8E-14CE-471D-AF7E-F546B379A4AA}" type="pres">
      <dgm:prSet presAssocID="{A2E8CC44-7D2E-4AFB-A9A9-C80AA5E4B49A}" presName="horz1" presStyleCnt="0"/>
      <dgm:spPr/>
    </dgm:pt>
    <dgm:pt modelId="{90B4782A-9880-4B13-B33A-42006C9E9D90}" type="pres">
      <dgm:prSet presAssocID="{A2E8CC44-7D2E-4AFB-A9A9-C80AA5E4B49A}" presName="tx1" presStyleLbl="revTx" presStyleIdx="0" presStyleCnt="4"/>
      <dgm:spPr/>
    </dgm:pt>
    <dgm:pt modelId="{F4348252-08C5-4C05-8013-B4BE88D58979}" type="pres">
      <dgm:prSet presAssocID="{A2E8CC44-7D2E-4AFB-A9A9-C80AA5E4B49A}" presName="vert1" presStyleCnt="0"/>
      <dgm:spPr/>
    </dgm:pt>
    <dgm:pt modelId="{83B46BAB-76C5-4E53-A17F-A0A7D16CDEE9}" type="pres">
      <dgm:prSet presAssocID="{D64A4AB2-A682-4DC8-9596-685E5B0D648C}" presName="thickLine" presStyleLbl="alignNode1" presStyleIdx="1" presStyleCnt="4"/>
      <dgm:spPr/>
    </dgm:pt>
    <dgm:pt modelId="{EC22C047-E775-41E1-8B4B-F2621C3291EE}" type="pres">
      <dgm:prSet presAssocID="{D64A4AB2-A682-4DC8-9596-685E5B0D648C}" presName="horz1" presStyleCnt="0"/>
      <dgm:spPr/>
    </dgm:pt>
    <dgm:pt modelId="{398CF2B2-3B05-42C3-93A3-45A318D9FF1B}" type="pres">
      <dgm:prSet presAssocID="{D64A4AB2-A682-4DC8-9596-685E5B0D648C}" presName="tx1" presStyleLbl="revTx" presStyleIdx="1" presStyleCnt="4"/>
      <dgm:spPr/>
    </dgm:pt>
    <dgm:pt modelId="{9D1DEAB2-C687-4613-99E8-7EEC11CB9587}" type="pres">
      <dgm:prSet presAssocID="{D64A4AB2-A682-4DC8-9596-685E5B0D648C}" presName="vert1" presStyleCnt="0"/>
      <dgm:spPr/>
    </dgm:pt>
    <dgm:pt modelId="{918761F6-D0DC-433B-B13A-149B6F71D7A8}" type="pres">
      <dgm:prSet presAssocID="{E24399DE-55E9-4F63-A4D3-A94BAFE5912F}" presName="thickLine" presStyleLbl="alignNode1" presStyleIdx="2" presStyleCnt="4"/>
      <dgm:spPr/>
    </dgm:pt>
    <dgm:pt modelId="{78FC1FB5-14F7-4630-8D6D-3158C40B2D25}" type="pres">
      <dgm:prSet presAssocID="{E24399DE-55E9-4F63-A4D3-A94BAFE5912F}" presName="horz1" presStyleCnt="0"/>
      <dgm:spPr/>
    </dgm:pt>
    <dgm:pt modelId="{B7FA7942-9A00-44A4-A9F9-A5BCA9D52929}" type="pres">
      <dgm:prSet presAssocID="{E24399DE-55E9-4F63-A4D3-A94BAFE5912F}" presName="tx1" presStyleLbl="revTx" presStyleIdx="2" presStyleCnt="4"/>
      <dgm:spPr/>
    </dgm:pt>
    <dgm:pt modelId="{F8705DBC-773C-44C7-A79B-451660166901}" type="pres">
      <dgm:prSet presAssocID="{E24399DE-55E9-4F63-A4D3-A94BAFE5912F}" presName="vert1" presStyleCnt="0"/>
      <dgm:spPr/>
    </dgm:pt>
    <dgm:pt modelId="{1F88D91A-A4F7-494C-8882-86A206DB7ACA}" type="pres">
      <dgm:prSet presAssocID="{1A7776DD-C4C7-46B6-9521-06071AB15D71}" presName="thickLine" presStyleLbl="alignNode1" presStyleIdx="3" presStyleCnt="4"/>
      <dgm:spPr/>
    </dgm:pt>
    <dgm:pt modelId="{3DE75308-E3C1-47D1-9DA2-8AE62694147C}" type="pres">
      <dgm:prSet presAssocID="{1A7776DD-C4C7-46B6-9521-06071AB15D71}" presName="horz1" presStyleCnt="0"/>
      <dgm:spPr/>
    </dgm:pt>
    <dgm:pt modelId="{24D1E265-736A-43B3-9FB6-642FFE39615E}" type="pres">
      <dgm:prSet presAssocID="{1A7776DD-C4C7-46B6-9521-06071AB15D71}" presName="tx1" presStyleLbl="revTx" presStyleIdx="3" presStyleCnt="4"/>
      <dgm:spPr/>
    </dgm:pt>
    <dgm:pt modelId="{54CA0C58-49AA-4F14-A404-AEC6685CA1E7}" type="pres">
      <dgm:prSet presAssocID="{1A7776DD-C4C7-46B6-9521-06071AB15D71}" presName="vert1" presStyleCnt="0"/>
      <dgm:spPr/>
    </dgm:pt>
  </dgm:ptLst>
  <dgm:cxnLst>
    <dgm:cxn modelId="{A9CE1C07-58F9-4DDE-BE48-8B3FAC32F04E}" type="presOf" srcId="{D64A4AB2-A682-4DC8-9596-685E5B0D648C}" destId="{398CF2B2-3B05-42C3-93A3-45A318D9FF1B}" srcOrd="0" destOrd="0" presId="urn:microsoft.com/office/officeart/2008/layout/LinedList"/>
    <dgm:cxn modelId="{6EA95525-3D62-4366-8818-9C16E456F319}" srcId="{0562C4DA-6943-4469-8300-CE8F91C0E462}" destId="{A2E8CC44-7D2E-4AFB-A9A9-C80AA5E4B49A}" srcOrd="0" destOrd="0" parTransId="{A89B9A1A-5F55-46DA-B59C-C8C942B75CC5}" sibTransId="{79259543-060A-4B29-A2E1-3182BD903C8A}"/>
    <dgm:cxn modelId="{013A0042-1011-4C7E-803D-6E75EDED789B}" type="presOf" srcId="{0562C4DA-6943-4469-8300-CE8F91C0E462}" destId="{4DCAA730-7F0A-4408-B181-C5166CE44CBF}" srcOrd="0" destOrd="0" presId="urn:microsoft.com/office/officeart/2008/layout/LinedList"/>
    <dgm:cxn modelId="{28A27FA2-752F-421F-9A61-AF8BF94DF00D}" srcId="{0562C4DA-6943-4469-8300-CE8F91C0E462}" destId="{D64A4AB2-A682-4DC8-9596-685E5B0D648C}" srcOrd="1" destOrd="0" parTransId="{7EAC1F3D-B48F-4773-AB4B-DDC23A7698DA}" sibTransId="{DEA5ACAA-3E0F-4540-ABEA-2D3B1510A610}"/>
    <dgm:cxn modelId="{F1E137B3-80CA-4CA8-B7C8-33B08A2E0D9D}" type="presOf" srcId="{A2E8CC44-7D2E-4AFB-A9A9-C80AA5E4B49A}" destId="{90B4782A-9880-4B13-B33A-42006C9E9D90}" srcOrd="0" destOrd="0" presId="urn:microsoft.com/office/officeart/2008/layout/LinedList"/>
    <dgm:cxn modelId="{E3C0C4CB-4C17-4A5D-9C9C-E43EFFAFEC84}" srcId="{0562C4DA-6943-4469-8300-CE8F91C0E462}" destId="{E24399DE-55E9-4F63-A4D3-A94BAFE5912F}" srcOrd="2" destOrd="0" parTransId="{222A59E9-352C-448E-82DA-ED93FA03AD9F}" sibTransId="{5FBA3339-2CFA-4CE7-AC27-D92BB0B893A8}"/>
    <dgm:cxn modelId="{472F50D8-F2C2-4E53-BE21-82124B8F1FE6}" type="presOf" srcId="{1A7776DD-C4C7-46B6-9521-06071AB15D71}" destId="{24D1E265-736A-43B3-9FB6-642FFE39615E}" srcOrd="0" destOrd="0" presId="urn:microsoft.com/office/officeart/2008/layout/LinedList"/>
    <dgm:cxn modelId="{BEEF06DE-31DF-4A3C-95B2-EF4AD751CB80}" type="presOf" srcId="{E24399DE-55E9-4F63-A4D3-A94BAFE5912F}" destId="{B7FA7942-9A00-44A4-A9F9-A5BCA9D52929}" srcOrd="0" destOrd="0" presId="urn:microsoft.com/office/officeart/2008/layout/LinedList"/>
    <dgm:cxn modelId="{CC9543DE-7413-4E78-9F62-6D8DACB45E24}" srcId="{0562C4DA-6943-4469-8300-CE8F91C0E462}" destId="{1A7776DD-C4C7-46B6-9521-06071AB15D71}" srcOrd="3" destOrd="0" parTransId="{684B4A3B-0343-4CAB-95EF-003269335821}" sibTransId="{4E48BEC0-C890-4B9A-8EA6-675D797D33FB}"/>
    <dgm:cxn modelId="{813ABBAB-6B1C-48AE-A928-290746CC405B}" type="presParOf" srcId="{4DCAA730-7F0A-4408-B181-C5166CE44CBF}" destId="{1D0F1EEC-9C50-4A92-9423-DCAB3FC0DBAD}" srcOrd="0" destOrd="0" presId="urn:microsoft.com/office/officeart/2008/layout/LinedList"/>
    <dgm:cxn modelId="{DFE13BD4-C359-4AA8-B311-124B34A8289B}" type="presParOf" srcId="{4DCAA730-7F0A-4408-B181-C5166CE44CBF}" destId="{968DDB8E-14CE-471D-AF7E-F546B379A4AA}" srcOrd="1" destOrd="0" presId="urn:microsoft.com/office/officeart/2008/layout/LinedList"/>
    <dgm:cxn modelId="{EAA5FA2B-3D62-4621-B2AD-9879F03407C5}" type="presParOf" srcId="{968DDB8E-14CE-471D-AF7E-F546B379A4AA}" destId="{90B4782A-9880-4B13-B33A-42006C9E9D90}" srcOrd="0" destOrd="0" presId="urn:microsoft.com/office/officeart/2008/layout/LinedList"/>
    <dgm:cxn modelId="{06674B5A-F1F2-45CB-A139-E0764617EB5B}" type="presParOf" srcId="{968DDB8E-14CE-471D-AF7E-F546B379A4AA}" destId="{F4348252-08C5-4C05-8013-B4BE88D58979}" srcOrd="1" destOrd="0" presId="urn:microsoft.com/office/officeart/2008/layout/LinedList"/>
    <dgm:cxn modelId="{5636B177-AF7D-46D8-8EF4-6791298E831F}" type="presParOf" srcId="{4DCAA730-7F0A-4408-B181-C5166CE44CBF}" destId="{83B46BAB-76C5-4E53-A17F-A0A7D16CDEE9}" srcOrd="2" destOrd="0" presId="urn:microsoft.com/office/officeart/2008/layout/LinedList"/>
    <dgm:cxn modelId="{E765F1A8-373B-451E-B706-87613B704FEC}" type="presParOf" srcId="{4DCAA730-7F0A-4408-B181-C5166CE44CBF}" destId="{EC22C047-E775-41E1-8B4B-F2621C3291EE}" srcOrd="3" destOrd="0" presId="urn:microsoft.com/office/officeart/2008/layout/LinedList"/>
    <dgm:cxn modelId="{1796DFBC-B7A8-4771-B662-50B1C77145F4}" type="presParOf" srcId="{EC22C047-E775-41E1-8B4B-F2621C3291EE}" destId="{398CF2B2-3B05-42C3-93A3-45A318D9FF1B}" srcOrd="0" destOrd="0" presId="urn:microsoft.com/office/officeart/2008/layout/LinedList"/>
    <dgm:cxn modelId="{DDD5FDF2-166B-4629-B1D9-5DAEA2233E4D}" type="presParOf" srcId="{EC22C047-E775-41E1-8B4B-F2621C3291EE}" destId="{9D1DEAB2-C687-4613-99E8-7EEC11CB9587}" srcOrd="1" destOrd="0" presId="urn:microsoft.com/office/officeart/2008/layout/LinedList"/>
    <dgm:cxn modelId="{F60366A3-2A88-435B-901C-8921233031A0}" type="presParOf" srcId="{4DCAA730-7F0A-4408-B181-C5166CE44CBF}" destId="{918761F6-D0DC-433B-B13A-149B6F71D7A8}" srcOrd="4" destOrd="0" presId="urn:microsoft.com/office/officeart/2008/layout/LinedList"/>
    <dgm:cxn modelId="{B0CF4EE0-390B-468A-AA86-5F312D3899C8}" type="presParOf" srcId="{4DCAA730-7F0A-4408-B181-C5166CE44CBF}" destId="{78FC1FB5-14F7-4630-8D6D-3158C40B2D25}" srcOrd="5" destOrd="0" presId="urn:microsoft.com/office/officeart/2008/layout/LinedList"/>
    <dgm:cxn modelId="{8C1B40B0-ED69-4BB8-84D1-74587C7C4595}" type="presParOf" srcId="{78FC1FB5-14F7-4630-8D6D-3158C40B2D25}" destId="{B7FA7942-9A00-44A4-A9F9-A5BCA9D52929}" srcOrd="0" destOrd="0" presId="urn:microsoft.com/office/officeart/2008/layout/LinedList"/>
    <dgm:cxn modelId="{C7A782EF-B509-42D3-A19E-E45B6B292BCD}" type="presParOf" srcId="{78FC1FB5-14F7-4630-8D6D-3158C40B2D25}" destId="{F8705DBC-773C-44C7-A79B-451660166901}" srcOrd="1" destOrd="0" presId="urn:microsoft.com/office/officeart/2008/layout/LinedList"/>
    <dgm:cxn modelId="{BCCF529F-B139-4AEA-AF06-85FD10F0E69E}" type="presParOf" srcId="{4DCAA730-7F0A-4408-B181-C5166CE44CBF}" destId="{1F88D91A-A4F7-494C-8882-86A206DB7ACA}" srcOrd="6" destOrd="0" presId="urn:microsoft.com/office/officeart/2008/layout/LinedList"/>
    <dgm:cxn modelId="{4150D966-F8CF-499A-A9F8-11921B9321C0}" type="presParOf" srcId="{4DCAA730-7F0A-4408-B181-C5166CE44CBF}" destId="{3DE75308-E3C1-47D1-9DA2-8AE62694147C}" srcOrd="7" destOrd="0" presId="urn:microsoft.com/office/officeart/2008/layout/LinedList"/>
    <dgm:cxn modelId="{533FAB01-2BA0-45F8-8DA2-EC3D71F99A67}" type="presParOf" srcId="{3DE75308-E3C1-47D1-9DA2-8AE62694147C}" destId="{24D1E265-736A-43B3-9FB6-642FFE39615E}" srcOrd="0" destOrd="0" presId="urn:microsoft.com/office/officeart/2008/layout/LinedList"/>
    <dgm:cxn modelId="{CF1B0BA7-84E1-4F10-8F4E-DFB9A8F3C676}" type="presParOf" srcId="{3DE75308-E3C1-47D1-9DA2-8AE62694147C}" destId="{54CA0C58-49AA-4F14-A404-AEC6685CA1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11B34-EB3B-4008-A18A-C1FB49C95CD4}">
      <dsp:nvSpPr>
        <dsp:cNvPr id="0" name=""/>
        <dsp:cNvSpPr/>
      </dsp:nvSpPr>
      <dsp:spPr>
        <a:xfrm>
          <a:off x="0" y="0"/>
          <a:ext cx="4175506" cy="4873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BAE0E6-7258-42E8-BAB4-F747270A0555}">
      <dsp:nvSpPr>
        <dsp:cNvPr id="0" name=""/>
        <dsp:cNvSpPr/>
      </dsp:nvSpPr>
      <dsp:spPr>
        <a:xfrm>
          <a:off x="147429" y="110882"/>
          <a:ext cx="268053" cy="268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B1945-06CE-40A5-B3E3-6A35A170A9E4}">
      <dsp:nvSpPr>
        <dsp:cNvPr id="0" name=""/>
        <dsp:cNvSpPr/>
      </dsp:nvSpPr>
      <dsp:spPr>
        <a:xfrm>
          <a:off x="562912" y="1224"/>
          <a:ext cx="3612593" cy="48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580" tIns="51580" rIns="51580" bIns="5158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Cost effectiveness</a:t>
          </a:r>
        </a:p>
      </dsp:txBody>
      <dsp:txXfrm>
        <a:off x="562912" y="1224"/>
        <a:ext cx="3612593" cy="487370"/>
      </dsp:txXfrm>
    </dsp:sp>
    <dsp:sp modelId="{E8342DFE-5A86-4EAC-9E62-FC3817C5B01B}">
      <dsp:nvSpPr>
        <dsp:cNvPr id="0" name=""/>
        <dsp:cNvSpPr/>
      </dsp:nvSpPr>
      <dsp:spPr>
        <a:xfrm flipV="1">
          <a:off x="0" y="501085"/>
          <a:ext cx="4175506" cy="11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21307-FAA3-4C8C-9D5C-DBDFAF793DE2}">
      <dsp:nvSpPr>
        <dsp:cNvPr id="0" name=""/>
        <dsp:cNvSpPr/>
      </dsp:nvSpPr>
      <dsp:spPr>
        <a:xfrm>
          <a:off x="53782" y="963187"/>
          <a:ext cx="455347" cy="402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626A0-99F3-431C-8A23-DA8DC60BAE3C}">
      <dsp:nvSpPr>
        <dsp:cNvPr id="0" name=""/>
        <dsp:cNvSpPr/>
      </dsp:nvSpPr>
      <dsp:spPr>
        <a:xfrm>
          <a:off x="562912" y="698694"/>
          <a:ext cx="3612593" cy="931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580" tIns="51580" rIns="51580" bIns="5158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Huge amount of data can be collected</a:t>
          </a:r>
        </a:p>
      </dsp:txBody>
      <dsp:txXfrm>
        <a:off x="562912" y="698694"/>
        <a:ext cx="3612593" cy="931188"/>
      </dsp:txXfrm>
    </dsp:sp>
    <dsp:sp modelId="{979B01D9-7B69-41E6-9D26-5C7A714207A6}">
      <dsp:nvSpPr>
        <dsp:cNvPr id="0" name=""/>
        <dsp:cNvSpPr/>
      </dsp:nvSpPr>
      <dsp:spPr>
        <a:xfrm flipV="1">
          <a:off x="0" y="1555744"/>
          <a:ext cx="4175506" cy="20275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B394D-86F7-4281-A25F-DDC92C52B79D}">
      <dsp:nvSpPr>
        <dsp:cNvPr id="0" name=""/>
        <dsp:cNvSpPr/>
      </dsp:nvSpPr>
      <dsp:spPr>
        <a:xfrm flipH="1">
          <a:off x="27483" y="2724033"/>
          <a:ext cx="507945" cy="2594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6BEB8-D1BB-469D-B903-BBF001A284A0}">
      <dsp:nvSpPr>
        <dsp:cNvPr id="0" name=""/>
        <dsp:cNvSpPr/>
      </dsp:nvSpPr>
      <dsp:spPr>
        <a:xfrm>
          <a:off x="562912" y="2610062"/>
          <a:ext cx="3612593" cy="48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580" tIns="51580" rIns="51580" bIns="5158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Wide variety of sources can be found</a:t>
          </a:r>
        </a:p>
      </dsp:txBody>
      <dsp:txXfrm>
        <a:off x="562912" y="2610062"/>
        <a:ext cx="3612593" cy="487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6CC11-3B43-4266-8034-141E223BA936}">
      <dsp:nvSpPr>
        <dsp:cNvPr id="0" name=""/>
        <dsp:cNvSpPr/>
      </dsp:nvSpPr>
      <dsp:spPr>
        <a:xfrm>
          <a:off x="1043028" y="39144"/>
          <a:ext cx="1801334" cy="1801334"/>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Lack of accuracy</a:t>
          </a:r>
        </a:p>
      </dsp:txBody>
      <dsp:txXfrm>
        <a:off x="1493362" y="39144"/>
        <a:ext cx="900667" cy="1486101"/>
      </dsp:txXfrm>
    </dsp:sp>
    <dsp:sp modelId="{50DEC156-2D9E-4373-9ED5-F8EB25594451}">
      <dsp:nvSpPr>
        <dsp:cNvPr id="0" name=""/>
        <dsp:cNvSpPr/>
      </dsp:nvSpPr>
      <dsp:spPr>
        <a:xfrm rot="7200000">
          <a:off x="2085124" y="1844108"/>
          <a:ext cx="1801334" cy="1801334"/>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Can not be specified about information</a:t>
          </a:r>
        </a:p>
      </dsp:txBody>
      <dsp:txXfrm rot="-5400000">
        <a:off x="2379240" y="2373250"/>
        <a:ext cx="1486101" cy="900667"/>
      </dsp:txXfrm>
    </dsp:sp>
    <dsp:sp modelId="{24A78D1F-054F-4FCD-83A0-BF9B736AC6FF}">
      <dsp:nvSpPr>
        <dsp:cNvPr id="0" name=""/>
        <dsp:cNvSpPr/>
      </dsp:nvSpPr>
      <dsp:spPr>
        <a:xfrm rot="14400000">
          <a:off x="931" y="1844108"/>
          <a:ext cx="1801334" cy="1801334"/>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t>Data can be </a:t>
          </a:r>
          <a:r>
            <a:rPr lang="en-US" sz="1400" kern="1200" dirty="0">
              <a:latin typeface="Arial" panose="020B0604020202020204" pitchFamily="34" charset="0"/>
              <a:cs typeface="Arial" panose="020B0604020202020204" pitchFamily="34" charset="0"/>
            </a:rPr>
            <a:t>biased</a:t>
          </a:r>
        </a:p>
      </dsp:txBody>
      <dsp:txXfrm rot="5400000">
        <a:off x="22047" y="2373249"/>
        <a:ext cx="1486101" cy="900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F1EEC-9C50-4A92-9423-DCAB3FC0DBAD}">
      <dsp:nvSpPr>
        <dsp:cNvPr id="0" name=""/>
        <dsp:cNvSpPr/>
      </dsp:nvSpPr>
      <dsp:spPr>
        <a:xfrm>
          <a:off x="0" y="0"/>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4782A-9880-4B13-B33A-42006C9E9D90}">
      <dsp:nvSpPr>
        <dsp:cNvPr id="0" name=""/>
        <dsp:cNvSpPr/>
      </dsp:nvSpPr>
      <dsp:spPr>
        <a:xfrm>
          <a:off x="0" y="0"/>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discussion about menopause is important for the exploration of the solutions to menopause. </a:t>
          </a:r>
        </a:p>
      </dsp:txBody>
      <dsp:txXfrm>
        <a:off x="0" y="0"/>
        <a:ext cx="7886700" cy="1087834"/>
      </dsp:txXfrm>
    </dsp:sp>
    <dsp:sp modelId="{83B46BAB-76C5-4E53-A17F-A0A7D16CDEE9}">
      <dsp:nvSpPr>
        <dsp:cNvPr id="0" name=""/>
        <dsp:cNvSpPr/>
      </dsp:nvSpPr>
      <dsp:spPr>
        <a:xfrm>
          <a:off x="0" y="1087834"/>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8CF2B2-3B05-42C3-93A3-45A318D9FF1B}">
      <dsp:nvSpPr>
        <dsp:cNvPr id="0" name=""/>
        <dsp:cNvSpPr/>
      </dsp:nvSpPr>
      <dsp:spPr>
        <a:xfrm>
          <a:off x="0" y="1087834"/>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different causes of premature menopause also need to be discussed so that everyone can be aware of that condition</a:t>
          </a:r>
          <a:r>
            <a:rPr lang="en-US" sz="2000" kern="1200" dirty="0"/>
            <a:t>. </a:t>
          </a:r>
        </a:p>
      </dsp:txBody>
      <dsp:txXfrm>
        <a:off x="0" y="1087834"/>
        <a:ext cx="7886700" cy="1087834"/>
      </dsp:txXfrm>
    </dsp:sp>
    <dsp:sp modelId="{918761F6-D0DC-433B-B13A-149B6F71D7A8}">
      <dsp:nvSpPr>
        <dsp:cNvPr id="0" name=""/>
        <dsp:cNvSpPr/>
      </dsp:nvSpPr>
      <dsp:spPr>
        <a:xfrm>
          <a:off x="0" y="2175669"/>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A7942-9A00-44A4-A9F9-A5BCA9D52929}">
      <dsp:nvSpPr>
        <dsp:cNvPr id="0" name=""/>
        <dsp:cNvSpPr/>
      </dsp:nvSpPr>
      <dsp:spPr>
        <a:xfrm>
          <a:off x="0" y="2175669"/>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surgeries for removing the ovary or uterus or cancer in different internal parts of the body cause hormonal changes which cause premature menopause. </a:t>
          </a:r>
        </a:p>
      </dsp:txBody>
      <dsp:txXfrm>
        <a:off x="0" y="2175669"/>
        <a:ext cx="7886700" cy="1087834"/>
      </dsp:txXfrm>
    </dsp:sp>
    <dsp:sp modelId="{1F88D91A-A4F7-494C-8882-86A206DB7ACA}">
      <dsp:nvSpPr>
        <dsp:cNvPr id="0" name=""/>
        <dsp:cNvSpPr/>
      </dsp:nvSpPr>
      <dsp:spPr>
        <a:xfrm>
          <a:off x="0" y="3263503"/>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1E265-736A-43B3-9FB6-642FFE39615E}">
      <dsp:nvSpPr>
        <dsp:cNvPr id="0" name=""/>
        <dsp:cNvSpPr/>
      </dsp:nvSpPr>
      <dsp:spPr>
        <a:xfrm>
          <a:off x="0" y="3263503"/>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Women can come to know about all these for the discussion about this. For this discussion, the menopause-related challenges which are faced by women can be easily faced by them. </a:t>
          </a:r>
        </a:p>
      </dsp:txBody>
      <dsp:txXfrm>
        <a:off x="0" y="3263503"/>
        <a:ext cx="7886700" cy="10878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E12C5C-D31B-44B5-83EC-35A5DEF81DDB}" type="datetimeFigureOut">
              <a:rPr lang="en-US" smtClean="0"/>
              <a:t>12/9/2022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54227-B0E5-47CC-8F41-A5DC1081CFCD}" type="slidenum">
              <a:rPr lang="en-US" smtClean="0"/>
              <a:t>‹#›</a:t>
            </a:fld>
            <a:endParaRPr lang="en-US"/>
          </a:p>
        </p:txBody>
      </p:sp>
    </p:spTree>
    <p:extLst>
      <p:ext uri="{BB962C8B-B14F-4D97-AF65-F5344CB8AC3E}">
        <p14:creationId xmlns:p14="http://schemas.microsoft.com/office/powerpoint/2010/main" val="2069708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ature.com/articles/s41366-021-01022-x#auth-Matti-Hyv_rine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A54227-B0E5-47CC-8F41-A5DC1081CFCD}" type="slidenum">
              <a:rPr lang="en-US" smtClean="0"/>
              <a:t>2</a:t>
            </a:fld>
            <a:endParaRPr lang="en-US"/>
          </a:p>
        </p:txBody>
      </p:sp>
    </p:spTree>
    <p:extLst>
      <p:ext uri="{BB962C8B-B14F-4D97-AF65-F5344CB8AC3E}">
        <p14:creationId xmlns:p14="http://schemas.microsoft.com/office/powerpoint/2010/main" val="1656317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journal of Shaw.,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has described the authentic stories of experts by their experiences and the emotional reactions of the participants. English.,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have concluded in their journal that the majority of the participants are suffering from interrupted sleep. Sleep disturbance affects the productivity of the next day, concentration, social activities, relationships, and physical health. In the journal of </a:t>
            </a:r>
            <a:r>
              <a:rPr lang="en-US" sz="1200" kern="1200" dirty="0" err="1">
                <a:solidFill>
                  <a:schemeClr val="tx1"/>
                </a:solidFill>
                <a:effectLst/>
                <a:latin typeface="+mn-lt"/>
                <a:ea typeface="+mn-ea"/>
                <a:cs typeface="+mn-cs"/>
              </a:rPr>
              <a:t>Honigberg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it is described that the association of premature menopause with PH can not be modified by the hormonal treatment of menopause. </a:t>
            </a:r>
            <a:r>
              <a:rPr lang="en-US" sz="1200" u="none" strike="noStrike" kern="1200" dirty="0" err="1">
                <a:solidFill>
                  <a:schemeClr val="tx1"/>
                </a:solidFill>
                <a:effectLst/>
                <a:latin typeface="+mn-lt"/>
                <a:ea typeface="+mn-ea"/>
                <a:cs typeface="+mn-cs"/>
                <a:hlinkClick r:id="rId3"/>
              </a:rPr>
              <a:t>Hyvärinen</a:t>
            </a:r>
            <a:r>
              <a:rPr lang="en-US" sz="1200" i="1" kern="1200" dirty="0">
                <a:solidFill>
                  <a:schemeClr val="tx1"/>
                </a:solidFill>
                <a:effectLst/>
                <a:latin typeface="+mn-lt"/>
                <a:ea typeface="+mn-ea"/>
                <a:cs typeface="+mn-cs"/>
              </a:rPr>
              <a:t>., et. al. </a:t>
            </a:r>
            <a:r>
              <a:rPr lang="en-US" sz="1200" kern="1200" dirty="0">
                <a:solidFill>
                  <a:schemeClr val="tx1"/>
                </a:solidFill>
                <a:effectLst/>
                <a:latin typeface="+mn-lt"/>
                <a:ea typeface="+mn-ea"/>
                <a:cs typeface="+mn-cs"/>
              </a:rPr>
              <a:t>have concluded that menopause accelerates changes in metabolic health. Mohamed &amp; Hunter have shown that a large number of transgender women have taken therapy to get rid of the problems of menopause.   </a:t>
            </a:r>
          </a:p>
          <a:p>
            <a:endParaRPr lang="en-US" dirty="0"/>
          </a:p>
        </p:txBody>
      </p:sp>
      <p:sp>
        <p:nvSpPr>
          <p:cNvPr id="4" name="Slide Number Placeholder 3"/>
          <p:cNvSpPr>
            <a:spLocks noGrp="1"/>
          </p:cNvSpPr>
          <p:nvPr>
            <p:ph type="sldNum" sz="quarter" idx="10"/>
          </p:nvPr>
        </p:nvSpPr>
        <p:spPr/>
        <p:txBody>
          <a:bodyPr/>
          <a:lstStyle/>
          <a:p>
            <a:fld id="{F2A54227-B0E5-47CC-8F41-A5DC1081CFCD}" type="slidenum">
              <a:rPr lang="en-US" smtClean="0"/>
              <a:t>5</a:t>
            </a:fld>
            <a:endParaRPr lang="en-US"/>
          </a:p>
        </p:txBody>
      </p:sp>
    </p:spTree>
    <p:extLst>
      <p:ext uri="{BB962C8B-B14F-4D97-AF65-F5344CB8AC3E}">
        <p14:creationId xmlns:p14="http://schemas.microsoft.com/office/powerpoint/2010/main" val="1262985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2193-6388-D66B-C025-C339640BCD4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608BBF9-861B-3E6A-18B3-6A2B4D78790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E8F9E7-9643-7961-9B37-38B8BA8A886A}"/>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A352CF10-D415-65DF-CF0B-7756301889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2F232C-AE77-54DB-FCF1-D6E6508BF1C1}"/>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459778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EAB1-EF43-857E-7B87-1BCFAB4004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76A797-BAE9-BF2E-41EA-DF59EFF6CF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1826E-5E88-39FA-72EB-E0B8CC829AB5}"/>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246464DD-C423-FF6F-2D24-D2225B5B01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6EFEA1-3AE5-2A13-C0E4-CD374AD752C1}"/>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1181648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125D1-6A99-36DB-A85F-90FF3E24FEF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B0BEC1-8780-19F8-9AC1-2527B0E8E545}"/>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CA314-492E-235D-7A88-0FA218BFF8DA}"/>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ACC6568D-60EA-9511-5A16-38CCB262D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0CE9B8-3BCF-12D8-F02D-C8B6B7779D1B}"/>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858938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6ECE8-9F28-D38F-DBBF-F9236976F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6C68F3-878C-8ACB-851A-F85F5C76AF6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6CB8C3-C42A-6316-6064-B51A05EEE8A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56A781-C714-791E-5DF5-C2F64B054672}"/>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6" name="Footer Placeholder 5">
            <a:extLst>
              <a:ext uri="{FF2B5EF4-FFF2-40B4-BE49-F238E27FC236}">
                <a16:creationId xmlns:a16="http://schemas.microsoft.com/office/drawing/2014/main" id="{20921BB1-86B9-FCA5-BFAD-49D2A4D90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8D0E26-47C6-B880-EF71-02D19F90DD53}"/>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3411851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A362D-7719-F532-303C-E34B0FFF17B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E8E8C0-C50E-E534-515C-727CDE03B4C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3772F43-1F8C-FF14-4A55-1E9E3E0219B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CF30CA-3409-1809-D833-E872433B354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69A1D16-452F-04C6-CE92-B51FC9628C2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274603-B110-26D5-47D5-B71736739DF0}"/>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8" name="Footer Placeholder 7">
            <a:extLst>
              <a:ext uri="{FF2B5EF4-FFF2-40B4-BE49-F238E27FC236}">
                <a16:creationId xmlns:a16="http://schemas.microsoft.com/office/drawing/2014/main" id="{9CB6F7CD-CDB9-C0B9-B760-3BA8C97BD4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DEF705-9F10-5230-D6A2-AC22B3458128}"/>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106852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F10C1-D150-C0B6-0748-0D3D55434C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7A1D5D-CE12-8438-5B18-311EECBFE685}"/>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4" name="Footer Placeholder 3">
            <a:extLst>
              <a:ext uri="{FF2B5EF4-FFF2-40B4-BE49-F238E27FC236}">
                <a16:creationId xmlns:a16="http://schemas.microsoft.com/office/drawing/2014/main" id="{0DBB87FD-1C24-4163-C9A5-6F0E7037BE1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5FB4FAB-24A4-A825-25DC-4C7AA109379B}"/>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1962304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DA1272-0B83-6551-E512-84C35038AAD7}"/>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3" name="Footer Placeholder 2">
            <a:extLst>
              <a:ext uri="{FF2B5EF4-FFF2-40B4-BE49-F238E27FC236}">
                <a16:creationId xmlns:a16="http://schemas.microsoft.com/office/drawing/2014/main" id="{FA7D78C6-B9F6-E23A-9753-0363A66D59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E06271-8E36-4A00-2795-6D0D80828795}"/>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416495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13A2E-5A66-CBB7-43FF-E4F7201704B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EBE6E5-3A5F-1486-69FF-99CEA57045B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197694-4F09-F3D1-D327-2D56A0B0DF7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806A902-4038-EFA9-8159-736FCD4EC8F4}"/>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6" name="Footer Placeholder 5">
            <a:extLst>
              <a:ext uri="{FF2B5EF4-FFF2-40B4-BE49-F238E27FC236}">
                <a16:creationId xmlns:a16="http://schemas.microsoft.com/office/drawing/2014/main" id="{38477684-127F-0EB3-08B9-2839A2C1E0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ABB849-55F9-6106-AFB6-BF924FB2A2C6}"/>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4001762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5C793-BFE8-4C4D-B305-005A7AA0B05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533AF8-6A1E-78B9-0805-BBE94C3CC60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1C716FA-D30B-7814-30DB-9867FE658F7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6B9A691-599E-4A02-0F9A-6B3A7971E874}"/>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6" name="Footer Placeholder 5">
            <a:extLst>
              <a:ext uri="{FF2B5EF4-FFF2-40B4-BE49-F238E27FC236}">
                <a16:creationId xmlns:a16="http://schemas.microsoft.com/office/drawing/2014/main" id="{85374830-FF93-3CF7-12E3-EF2A921EDC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3A24D5-63C4-F7B7-0BE7-F7FE57D5B46B}"/>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383283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C099-DD14-AEA8-CFA7-FB4F3AD979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AE2059-114D-99F0-4C49-DB23BDD1A4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4A0A70-DC18-43BD-4447-D9B4DE87D13E}"/>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599DFF39-7D1C-2D9E-58B2-37989978ED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BBD374-ECDA-73DC-E908-C3B9629A6935}"/>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2217998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A73ADF-A7B2-CD6B-AEA7-9A84DCBEE57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B8A15C-E79B-E1A3-B62D-BF0127161B1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0BB90-2B6B-84A7-535E-A298E7D3FB86}"/>
              </a:ext>
            </a:extLst>
          </p:cNvPr>
          <p:cNvSpPr>
            <a:spLocks noGrp="1"/>
          </p:cNvSpPr>
          <p:nvPr>
            <p:ph type="dt" sz="half" idx="10"/>
          </p:nvPr>
        </p:nvSpPr>
        <p:spPr/>
        <p:txBody>
          <a:body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8114B0D0-0D12-213F-8102-84B70B433C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3FBE19-558A-4883-A412-13A9231B745D}"/>
              </a:ext>
            </a:extLst>
          </p:cNvPr>
          <p:cNvSpPr>
            <a:spLocks noGrp="1"/>
          </p:cNvSpPr>
          <p:nvPr>
            <p:ph type="sldNum" sz="quarter" idx="12"/>
          </p:nvPr>
        </p:nvSpPr>
        <p:spPr/>
        <p:txBody>
          <a:bodyPr/>
          <a:lstStyle/>
          <a:p>
            <a:fld id="{94A6F04B-853E-4B92-880E-4F2260521407}" type="slidenum">
              <a:rPr lang="en-US" smtClean="0"/>
              <a:t>‹#›</a:t>
            </a:fld>
            <a:endParaRPr lang="en-US"/>
          </a:p>
        </p:txBody>
      </p:sp>
    </p:spTree>
    <p:extLst>
      <p:ext uri="{BB962C8B-B14F-4D97-AF65-F5344CB8AC3E}">
        <p14:creationId xmlns:p14="http://schemas.microsoft.com/office/powerpoint/2010/main" val="3859554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67A65C-355E-D135-AABF-0B060C8F4D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B71AF-C900-48B0-FD8E-F22BAFA0C0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DAC1E-D4F8-5639-BAEA-87DB056798A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80D31C9-36AC-4E17-BAE6-D7AE9B16D87E}" type="datetimeFigureOut">
              <a:rPr lang="en-US" smtClean="0"/>
              <a:t>12/9/2022</a:t>
            </a:fld>
            <a:endParaRPr lang="en-US"/>
          </a:p>
        </p:txBody>
      </p:sp>
      <p:sp>
        <p:nvSpPr>
          <p:cNvPr id="5" name="Footer Placeholder 4">
            <a:extLst>
              <a:ext uri="{FF2B5EF4-FFF2-40B4-BE49-F238E27FC236}">
                <a16:creationId xmlns:a16="http://schemas.microsoft.com/office/drawing/2014/main" id="{B31DAD29-255A-BE3D-0081-0D77547B6F6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D046FAD-650B-1240-28FB-023B862B2DD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A6F04B-853E-4B92-880E-4F2260521407}" type="slidenum">
              <a:rPr lang="en-US" smtClean="0"/>
              <a:t>‹#›</a:t>
            </a:fld>
            <a:endParaRPr lang="en-US"/>
          </a:p>
        </p:txBody>
      </p:sp>
    </p:spTree>
    <p:extLst>
      <p:ext uri="{BB962C8B-B14F-4D97-AF65-F5344CB8AC3E}">
        <p14:creationId xmlns:p14="http://schemas.microsoft.com/office/powerpoint/2010/main" val="337327448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vivircomoadultomayor.blogspot.com/2018/10/cuales-son-las-senales-y-sintomas-de-la.html"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6EF38B9-FE6A-4D7B-80AA-C5A4D408D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5470" y="321733"/>
            <a:ext cx="8661654" cy="6214534"/>
          </a:xfrm>
          <a:prstGeom prst="rect">
            <a:avLst/>
          </a:prstGeom>
          <a:solidFill>
            <a:schemeClr val="tx1">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Discover University of Wales Trinity Saint David">
            <a:extLst>
              <a:ext uri="{FF2B5EF4-FFF2-40B4-BE49-F238E27FC236}">
                <a16:creationId xmlns:a16="http://schemas.microsoft.com/office/drawing/2014/main" id="{E0F5C15C-A62A-C464-0B90-6996A23BC79B}"/>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1143000" y="609601"/>
            <a:ext cx="6629400" cy="1676400"/>
          </a:xfrm>
          <a:prstGeom prst="rect">
            <a:avLst/>
          </a:prstGeom>
          <a:noFill/>
        </p:spPr>
      </p:pic>
      <p:sp>
        <p:nvSpPr>
          <p:cNvPr id="3" name="Content Placeholder 2">
            <a:extLst>
              <a:ext uri="{FF2B5EF4-FFF2-40B4-BE49-F238E27FC236}">
                <a16:creationId xmlns:a16="http://schemas.microsoft.com/office/drawing/2014/main" id="{DBE6FF76-8B54-85AF-FC16-3581980F0F54}"/>
              </a:ext>
            </a:extLst>
          </p:cNvPr>
          <p:cNvSpPr>
            <a:spLocks noGrp="1"/>
          </p:cNvSpPr>
          <p:nvPr>
            <p:ph idx="1"/>
          </p:nvPr>
        </p:nvSpPr>
        <p:spPr>
          <a:xfrm>
            <a:off x="381000" y="2895600"/>
            <a:ext cx="8546124" cy="3505200"/>
          </a:xfrm>
        </p:spPr>
        <p:txBody>
          <a:bodyPr>
            <a:normAutofit lnSpcReduction="10000"/>
          </a:bodyPr>
          <a:lstStyle/>
          <a:p>
            <a:pPr>
              <a:spcAft>
                <a:spcPts val="800"/>
              </a:spcAft>
              <a:tabLst>
                <a:tab pos="4152900" algn="l"/>
              </a:tabLst>
            </a:pPr>
            <a:r>
              <a:rPr lang="en-GB" b="1" dirty="0">
                <a:effectLst/>
                <a:latin typeface="Arial Black" panose="020B0A04020102020204" pitchFamily="34" charset="0"/>
                <a:ea typeface="Calibri" panose="020F0502020204030204" pitchFamily="34" charset="0"/>
                <a:cs typeface="Times New Roman" panose="02020603050405020304" pitchFamily="18" charset="0"/>
              </a:rPr>
              <a:t>Student name</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Arial" panose="020B0604020202020204" pitchFamily="34" charset="0"/>
              </a:rPr>
              <a:t>Maritza Estefania Ramirez Rivera</a:t>
            </a:r>
          </a:p>
          <a:p>
            <a:pPr>
              <a:spcAft>
                <a:spcPts val="800"/>
              </a:spcAft>
              <a:tabLst>
                <a:tab pos="4152900" algn="l"/>
              </a:tabLst>
            </a:pPr>
            <a:r>
              <a:rPr lang="en-GB" b="1" dirty="0">
                <a:effectLst/>
                <a:latin typeface="Arial Black" panose="020B0A04020102020204" pitchFamily="34" charset="0"/>
                <a:ea typeface="Calibri" panose="020F0502020204030204" pitchFamily="34" charset="0"/>
                <a:cs typeface="Times New Roman" panose="02020603050405020304" pitchFamily="18" charset="0"/>
              </a:rPr>
              <a:t>Student ID</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Arial" panose="020B0604020202020204" pitchFamily="34" charset="0"/>
              </a:rPr>
              <a:t>2020220951</a:t>
            </a:r>
          </a:p>
          <a:p>
            <a:pPr>
              <a:spcAft>
                <a:spcPts val="800"/>
              </a:spcAft>
              <a:tabLst>
                <a:tab pos="4152900" algn="l"/>
              </a:tabLst>
            </a:pPr>
            <a:r>
              <a:rPr lang="en-GB" dirty="0">
                <a:effectLst/>
                <a:latin typeface="Arial Black" panose="020B0A04020102020204" pitchFamily="34" charset="0"/>
                <a:ea typeface="Calibri" panose="020F0502020204030204" pitchFamily="34" charset="0"/>
                <a:cs typeface="Times New Roman" panose="02020603050405020304" pitchFamily="18" charset="0"/>
              </a:rPr>
              <a:t>Title: </a:t>
            </a:r>
            <a:r>
              <a:rPr lang="en-GB" dirty="0">
                <a:effectLst/>
                <a:latin typeface="Arial" panose="020B0604020202020204" pitchFamily="34" charset="0"/>
                <a:ea typeface="Calibri" panose="020F0502020204030204" pitchFamily="34" charset="0"/>
                <a:cs typeface="Arial" panose="020B0604020202020204" pitchFamily="34" charset="0"/>
              </a:rPr>
              <a:t>Experience of Menopausal Women in UK</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KEY WORD IMPACT)</a:t>
            </a:r>
          </a:p>
          <a:p>
            <a:pPr>
              <a:spcAft>
                <a:spcPts val="800"/>
              </a:spcAft>
              <a:tabLst>
                <a:tab pos="4152900" algn="l"/>
              </a:tabLst>
            </a:pPr>
            <a:r>
              <a:rPr lang="en-GB" b="1" dirty="0">
                <a:effectLst/>
                <a:latin typeface="Arial Black" panose="020B0A04020102020204" pitchFamily="34" charset="0"/>
                <a:ea typeface="Calibri" panose="020F0502020204030204" pitchFamily="34" charset="0"/>
                <a:cs typeface="Times New Roman" panose="02020603050405020304" pitchFamily="18" charset="0"/>
              </a:rPr>
              <a:t>Module name</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Arial" panose="020B0604020202020204" pitchFamily="34" charset="0"/>
              </a:rPr>
              <a:t>Introduction Research</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spcAft>
                <a:spcPts val="800"/>
              </a:spcAft>
              <a:tabLst>
                <a:tab pos="4152900" algn="l"/>
              </a:tabLst>
            </a:pPr>
            <a:r>
              <a:rPr lang="en-GB" b="1" dirty="0">
                <a:effectLst/>
                <a:latin typeface="Arial Black" panose="020B0A04020102020204" pitchFamily="34" charset="0"/>
                <a:ea typeface="Calibri" panose="020F0502020204030204" pitchFamily="34" charset="0"/>
                <a:cs typeface="Times New Roman" panose="02020603050405020304" pitchFamily="18" charset="0"/>
              </a:rPr>
              <a:t>Module code</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BMHP5005</a:t>
            </a:r>
          </a:p>
          <a:p>
            <a:pPr>
              <a:spcAft>
                <a:spcPts val="800"/>
              </a:spcAft>
              <a:tabLst>
                <a:tab pos="4152900" algn="l"/>
              </a:tabLst>
            </a:pPr>
            <a:r>
              <a:rPr lang="en-GB" b="1" dirty="0">
                <a:effectLst/>
                <a:latin typeface="Arial Black" panose="020B0A04020102020204" pitchFamily="34" charset="0"/>
                <a:ea typeface="Calibri" panose="020F0502020204030204" pitchFamily="34" charset="0"/>
                <a:cs typeface="Times New Roman" panose="02020603050405020304" pitchFamily="18" charset="0"/>
              </a:rPr>
              <a:t>Lecturer name</a:t>
            </a:r>
            <a:r>
              <a:rPr lang="en-GB" dirty="0">
                <a:effectLst/>
                <a:latin typeface="Arial Black" panose="020B0A04020102020204" pitchFamily="34" charset="0"/>
                <a:ea typeface="Calibri" panose="020F0502020204030204" pitchFamily="34" charset="0"/>
                <a:cs typeface="Times New Roman" panose="02020603050405020304" pitchFamily="18"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Rachel Cohen</a:t>
            </a:r>
          </a:p>
          <a:p>
            <a:pPr marL="0" indent="0">
              <a:spcAft>
                <a:spcPts val="800"/>
              </a:spcAft>
              <a:buNone/>
              <a:tabLst>
                <a:tab pos="4152900" algn="l"/>
              </a:tabLst>
            </a:pPr>
            <a:r>
              <a:rPr lang="en-GB" dirty="0">
                <a:latin typeface="Arial Black" panose="020B0A04020102020204" pitchFamily="34" charset="0"/>
                <a:ea typeface="Calibri" panose="020F0502020204030204" pitchFamily="34" charset="0"/>
                <a:cs typeface="Times New Roman" panose="02020603050405020304" pitchFamily="18" charset="0"/>
              </a:rPr>
              <a:t> </a:t>
            </a:r>
            <a:endParaRPr lang="en-GB" dirty="0">
              <a:effectLst/>
              <a:latin typeface="Arial Black" panose="020B0A040201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55685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197375" y="489508"/>
            <a:ext cx="4316172" cy="1667569"/>
          </a:xfrm>
        </p:spPr>
        <p:txBody>
          <a:bodyPr anchor="b">
            <a:normAutofit/>
          </a:bodyPr>
          <a:lstStyle/>
          <a:p>
            <a:r>
              <a:rPr lang="en-US" sz="3500" b="1">
                <a:latin typeface="Arial Black" panose="020B0A04020102020204" pitchFamily="34" charset="0"/>
                <a:cs typeface="Times New Roman" pitchFamily="18" charset="0"/>
              </a:rPr>
              <a:t>Introduction</a:t>
            </a:r>
            <a:br>
              <a:rPr lang="en-US" sz="3500" b="0">
                <a:effectLst/>
                <a:latin typeface="Times New Roman" pitchFamily="18" charset="0"/>
                <a:cs typeface="Times New Roman" pitchFamily="18" charset="0"/>
              </a:rPr>
            </a:br>
            <a:br>
              <a:rPr lang="en-US" sz="3500">
                <a:latin typeface="Times New Roman" pitchFamily="18" charset="0"/>
                <a:cs typeface="Times New Roman" pitchFamily="18" charset="0"/>
              </a:rPr>
            </a:br>
            <a:endParaRPr lang="en-US" sz="350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01097" y="1781394"/>
            <a:ext cx="2907124" cy="286351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4"/>
          <p:cNvSpPr>
            <a:spLocks noGrp="1"/>
          </p:cNvSpPr>
          <p:nvPr>
            <p:ph idx="1"/>
          </p:nvPr>
        </p:nvSpPr>
        <p:spPr>
          <a:xfrm>
            <a:off x="4197375" y="1981200"/>
            <a:ext cx="4316172" cy="3197464"/>
          </a:xfrm>
        </p:spPr>
        <p:txBody>
          <a:bodyPr anchor="t">
            <a:normAutofit/>
          </a:bodyPr>
          <a:lstStyle/>
          <a:p>
            <a:pPr marL="0" marR="0" lvl="0" indent="0" defTabSz="914400" rtl="0" eaLnBrk="1" fontAlgn="auto" latinLnBrk="0" hangingPunct="1">
              <a:spcBef>
                <a:spcPts val="0"/>
              </a:spcBef>
              <a:spcAft>
                <a:spcPts val="0"/>
              </a:spcAft>
              <a:buClrTx/>
              <a:buSzTx/>
              <a:buFontTx/>
              <a:buNone/>
              <a:tabLst/>
              <a:defRPr/>
            </a:pPr>
            <a:r>
              <a:rPr kumimoji="0" lang="en-US" sz="1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About literature review</a:t>
            </a:r>
            <a:endPar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All the research or surveys have been done with postmenopausal women, especially with those women who had premature menopause and the different effects of menopause. The research papers also enlighten about the hormone therapy of transgender women. </a:t>
            </a:r>
          </a:p>
          <a:p>
            <a:pPr marL="0" marR="0" lvl="0" indent="0" defTabSz="914400" rtl="0" eaLnBrk="1" fontAlgn="auto" latinLnBrk="0" hangingPunct="1">
              <a:spcBef>
                <a:spcPts val="0"/>
              </a:spcBef>
              <a:spcAft>
                <a:spcPts val="0"/>
              </a:spcAft>
              <a:buClrTx/>
              <a:buSzTx/>
              <a:buFontTx/>
              <a:buNone/>
              <a:tabLst/>
              <a:defRPr/>
            </a:pPr>
            <a:r>
              <a:rPr kumimoji="0" lang="en-US" sz="1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Aims</a:t>
            </a:r>
            <a:endPar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This research paper is to jot down the different aspects of the conditions of women while they are in their post-menopausal condition. </a:t>
            </a:r>
          </a:p>
          <a:p>
            <a:pPr marL="0" marR="0" lvl="0" indent="0" defTabSz="914400" rtl="0" eaLnBrk="1" fontAlgn="auto" latinLnBrk="0" hangingPunct="1">
              <a:spcBef>
                <a:spcPts val="0"/>
              </a:spcBef>
              <a:spcAft>
                <a:spcPts val="0"/>
              </a:spcAft>
              <a:buClrTx/>
              <a:buSzTx/>
              <a:buFontTx/>
              <a:buNone/>
              <a:tabLst/>
              <a:defRPr/>
            </a:pPr>
            <a:r>
              <a:rPr kumimoji="0" lang="en-US" sz="1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Objectives </a:t>
            </a:r>
            <a:endPar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All the research papers are properly analyzed to find out the different conditions during the postmenopausal phase of the women.</a:t>
            </a:r>
          </a:p>
          <a:p>
            <a:pPr marL="0" marR="0" lvl="0" indent="0" defTabSz="914400" rtl="0" eaLnBrk="1" fontAlgn="auto" latinLnBrk="0" hangingPunct="1">
              <a:spcBef>
                <a:spcPts val="0"/>
              </a:spcBef>
              <a:spcAft>
                <a:spcPts val="0"/>
              </a:spcAft>
              <a:buClrTx/>
              <a:buSzTx/>
              <a:buFontTx/>
              <a:buNone/>
              <a:tabLst/>
              <a:defRPr/>
            </a:pPr>
            <a:endParaRPr kumimoji="0" lang="en-US" sz="14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0" indent="0">
              <a:buNone/>
            </a:pPr>
            <a:endParaRPr lang="en-US" sz="1400" dirty="0">
              <a:latin typeface="Times New Roman" panose="02020603050405020304" pitchFamily="18" charset="0"/>
              <a:cs typeface="Times New Roman" panose="02020603050405020304" pitchFamily="18" charset="0"/>
            </a:endParaRPr>
          </a:p>
        </p:txBody>
      </p:sp>
      <p:sp>
        <p:nvSpPr>
          <p:cNvPr id="2057" name="Rectangle 205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0778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F8C85-9973-8A99-DCC1-E206399EF326}"/>
              </a:ext>
            </a:extLst>
          </p:cNvPr>
          <p:cNvSpPr>
            <a:spLocks noGrp="1"/>
          </p:cNvSpPr>
          <p:nvPr>
            <p:ph type="title"/>
          </p:nvPr>
        </p:nvSpPr>
        <p:spPr>
          <a:xfrm>
            <a:off x="232529" y="228600"/>
            <a:ext cx="2572391" cy="2209800"/>
          </a:xfrm>
        </p:spPr>
        <p:txBody>
          <a:bodyPr anchor="ctr">
            <a:normAutofit/>
          </a:bodyPr>
          <a:lstStyle/>
          <a:p>
            <a:r>
              <a:rPr lang="en-GB" sz="3700" dirty="0">
                <a:solidFill>
                  <a:srgbClr val="FFFFFF"/>
                </a:solidFill>
                <a:latin typeface="Arial Black" panose="020B0A04020102020204" pitchFamily="34" charset="0"/>
              </a:rPr>
              <a:t>Method</a:t>
            </a:r>
            <a:r>
              <a:rPr lang="en-GB" sz="3700" dirty="0">
                <a:solidFill>
                  <a:srgbClr val="FFFFFF"/>
                </a:solidFill>
              </a:rPr>
              <a:t> </a:t>
            </a:r>
          </a:p>
        </p:txBody>
      </p:sp>
      <p:sp>
        <p:nvSpPr>
          <p:cNvPr id="3" name="Content Placeholder 2">
            <a:extLst>
              <a:ext uri="{FF2B5EF4-FFF2-40B4-BE49-F238E27FC236}">
                <a16:creationId xmlns:a16="http://schemas.microsoft.com/office/drawing/2014/main" id="{F89C40B1-0F4C-D9A7-C1CC-6FAC6D2168B4}"/>
              </a:ext>
            </a:extLst>
          </p:cNvPr>
          <p:cNvSpPr>
            <a:spLocks noGrp="1"/>
          </p:cNvSpPr>
          <p:nvPr>
            <p:ph idx="1"/>
          </p:nvPr>
        </p:nvSpPr>
        <p:spPr>
          <a:xfrm>
            <a:off x="3352800" y="432362"/>
            <a:ext cx="5379104" cy="6123296"/>
          </a:xfrm>
        </p:spPr>
        <p:txBody>
          <a:bodyPr>
            <a:normAutofit lnSpcReduction="10000"/>
          </a:bodyPr>
          <a:lstStyle/>
          <a:p>
            <a:pPr marL="0" marR="0" lvl="0" indent="0" defTabSz="914400" rtl="0" eaLnBrk="1" fontAlgn="auto" latinLnBrk="0" hangingPunct="1">
              <a:spcBef>
                <a:spcPts val="0"/>
              </a:spcBef>
              <a:spcAft>
                <a:spcPts val="0"/>
              </a:spcAft>
              <a:buClrTx/>
              <a:buSzTx/>
              <a:buFontTx/>
              <a:buNone/>
              <a:tabLst/>
              <a:defRPr/>
            </a:pPr>
            <a:r>
              <a:rPr kumimoji="0" lang="en-US" sz="1600" b="1" i="1" u="none" strike="noStrike" kern="1200" cap="none" spc="0" normalizeH="0" baseline="0" noProof="0" dirty="0">
                <a:ln>
                  <a:noFill/>
                </a:ln>
                <a:effectLst/>
                <a:uLnTx/>
                <a:uFillTx/>
                <a:latin typeface="Arial" panose="020B0604020202020204" pitchFamily="34" charset="0"/>
                <a:cs typeface="Arial" panose="020B0604020202020204" pitchFamily="34" charset="0"/>
              </a:rPr>
              <a:t>Research type</a:t>
            </a:r>
            <a:endPar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This research is a secondary research work where the approach is from the systematic investigation where the present researchers are wholly dependent on the previous research papers of different researchers. </a:t>
            </a:r>
          </a:p>
          <a:p>
            <a:pPr marL="0" marR="0" lvl="0" indent="0" defTabSz="914400" rtl="0" eaLnBrk="1" fontAlgn="auto" latinLnBrk="0" hangingPunct="1">
              <a:spcBef>
                <a:spcPts val="0"/>
              </a:spcBef>
              <a:spcAft>
                <a:spcPts val="0"/>
              </a:spcAft>
              <a:buClrTx/>
              <a:buSzTx/>
              <a:buFontTx/>
              <a:buNone/>
              <a:tabLst/>
              <a:defRPr/>
            </a:pPr>
            <a:r>
              <a:rPr kumimoji="0" lang="en-US" sz="1600" b="1" i="1" u="none" strike="noStrike" kern="1200" cap="none" spc="0" normalizeH="0" baseline="0" noProof="0" dirty="0">
                <a:ln>
                  <a:noFill/>
                </a:ln>
                <a:effectLst/>
                <a:uLnTx/>
                <a:uFillTx/>
                <a:latin typeface="Arial" panose="020B0604020202020204" pitchFamily="34" charset="0"/>
                <a:cs typeface="Arial" panose="020B0604020202020204" pitchFamily="34" charset="0"/>
              </a:rPr>
              <a:t>Keywords of the research</a:t>
            </a:r>
            <a:endPar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The keywords to research about this research work are, “ </a:t>
            </a:r>
            <a:r>
              <a:rPr lang="en-US" sz="1600" dirty="0">
                <a:latin typeface="Arial" panose="020B0604020202020204" pitchFamily="34" charset="0"/>
                <a:cs typeface="Arial" panose="020B0604020202020204" pitchFamily="34" charset="0"/>
              </a:rPr>
              <a:t>impact </a:t>
            </a: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menopause”, “women after menopause”, “quality of life after menopause”, “journals about menopause”, “research work on menopause” and more. </a:t>
            </a:r>
          </a:p>
          <a:p>
            <a:pPr marL="0" marR="0" lvl="0" indent="0" defTabSz="914400" rtl="0" eaLnBrk="1" fontAlgn="auto" latinLnBrk="0" hangingPunct="1">
              <a:spcBef>
                <a:spcPts val="0"/>
              </a:spcBef>
              <a:spcAft>
                <a:spcPts val="0"/>
              </a:spcAft>
              <a:buClrTx/>
              <a:buSzTx/>
              <a:buFontTx/>
              <a:buNone/>
              <a:tabLst/>
              <a:defRPr/>
            </a:pPr>
            <a:r>
              <a:rPr kumimoji="0" lang="en-US" sz="1600" b="1" i="1" u="none" strike="noStrike" kern="1200" cap="none" spc="0" normalizeH="0" baseline="0" noProof="0" dirty="0">
                <a:ln>
                  <a:noFill/>
                </a:ln>
                <a:effectLst/>
                <a:uLnTx/>
                <a:uFillTx/>
                <a:latin typeface="Arial" panose="020B0604020202020204" pitchFamily="34" charset="0"/>
                <a:cs typeface="Arial" panose="020B0604020202020204" pitchFamily="34" charset="0"/>
              </a:rPr>
              <a:t>Databases for the research process</a:t>
            </a:r>
            <a:endPar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Pubmed.gov is used as the database of this secondary research work about different aspects of menopause. </a:t>
            </a:r>
          </a:p>
          <a:p>
            <a:pPr marL="0" marR="0" lvl="0" indent="0" defTabSz="914400" rtl="0" eaLnBrk="1" fontAlgn="auto" latinLnBrk="0" hangingPunct="1">
              <a:spcBef>
                <a:spcPts val="0"/>
              </a:spcBef>
              <a:spcAft>
                <a:spcPts val="0"/>
              </a:spcAft>
              <a:buClrTx/>
              <a:buSzTx/>
              <a:buFontTx/>
              <a:buNone/>
              <a:tabLst/>
              <a:defRPr/>
            </a:pPr>
            <a:r>
              <a:rPr kumimoji="0" lang="en-US" sz="1600" b="1" i="1" u="none" strike="noStrike" kern="1200" cap="none" spc="0" normalizeH="0" baseline="0" noProof="0" dirty="0">
                <a:ln>
                  <a:noFill/>
                </a:ln>
                <a:effectLst/>
                <a:uLnTx/>
                <a:uFillTx/>
                <a:latin typeface="Arial" panose="020B0604020202020204" pitchFamily="34" charset="0"/>
                <a:cs typeface="Arial" panose="020B0604020202020204" pitchFamily="34" charset="0"/>
              </a:rPr>
              <a:t>Inclusion criteria</a:t>
            </a:r>
            <a:endPar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Treatment after diagnosis and the counseling management about the issues after menopause should be explained to all. Many governments do not have such training or treatment policies to treat one in this condition (</a:t>
            </a:r>
            <a:r>
              <a:rPr kumimoji="0" lang="en-US" sz="16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Balabanovic</a:t>
            </a: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et al., 2013). Every health institute should have the facilities for hormone therapy or hormone treatment to serve the forebearer. Long-term safety and the side effects of hormonal treatment is the main concern of women after menopause </a:t>
            </a:r>
            <a:r>
              <a:rPr kumimoji="0" lang="fr-FR"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(de Salis et al., 2018)</a:t>
            </a: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p>
          <a:p>
            <a:pPr marL="0" marR="0" lvl="0" indent="0" defTabSz="914400" rtl="0" eaLnBrk="1" fontAlgn="auto" latinLnBrk="0" hangingPunct="1">
              <a:spcBef>
                <a:spcPts val="0"/>
              </a:spcBef>
              <a:spcAft>
                <a:spcPts val="0"/>
              </a:spcAft>
              <a:buClrTx/>
              <a:buSzTx/>
              <a:buFontTx/>
              <a:buNone/>
              <a:tabLst/>
              <a:defRPr/>
            </a:pPr>
            <a:r>
              <a:rPr kumimoji="0" lang="en-US" sz="1600" b="1" i="1" u="none" strike="noStrike" kern="1200" cap="none" spc="0" normalizeH="0" baseline="0" noProof="0" dirty="0">
                <a:ln>
                  <a:noFill/>
                </a:ln>
                <a:effectLst/>
                <a:uLnTx/>
                <a:uFillTx/>
                <a:latin typeface="Arial" panose="020B0604020202020204" pitchFamily="34" charset="0"/>
                <a:cs typeface="Arial" panose="020B0604020202020204" pitchFamily="34" charset="0"/>
              </a:rPr>
              <a:t>Exclusion criteria</a:t>
            </a:r>
            <a:endPar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Premature menopausal and postmenopausal women, both are suffering from vasomotor symptoms (VMS). The frequency and severity of VMS effects badly psychology. </a:t>
            </a:r>
          </a:p>
          <a:p>
            <a:endParaRPr lang="en-GB"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F521144-230A-6B3F-4DF3-65E6655451D4}"/>
              </a:ext>
            </a:extLst>
          </p:cNvPr>
          <p:cNvPicPr>
            <a:picLocks noChangeAspect="1"/>
          </p:cNvPicPr>
          <p:nvPr/>
        </p:nvPicPr>
        <p:blipFill rotWithShape="1">
          <a:blip r:embed="rId2"/>
          <a:srcRect l="12699" t="1785" r="11111" b="1926"/>
          <a:stretch/>
        </p:blipFill>
        <p:spPr>
          <a:xfrm>
            <a:off x="566786" y="2463099"/>
            <a:ext cx="2223420" cy="1685977"/>
          </a:xfrm>
          <a:prstGeom prst="rect">
            <a:avLst/>
          </a:prstGeom>
        </p:spPr>
      </p:pic>
    </p:spTree>
    <p:extLst>
      <p:ext uri="{BB962C8B-B14F-4D97-AF65-F5344CB8AC3E}">
        <p14:creationId xmlns:p14="http://schemas.microsoft.com/office/powerpoint/2010/main" val="3777278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617" y="962166"/>
            <a:ext cx="2327856" cy="4421876"/>
          </a:xfrm>
        </p:spPr>
        <p:txBody>
          <a:bodyPr anchor="t">
            <a:normAutofit/>
          </a:bodyPr>
          <a:lstStyle/>
          <a:p>
            <a:pPr algn="r"/>
            <a:r>
              <a:rPr lang="en-US" sz="3000">
                <a:latin typeface="Arial Black" panose="020B0A04020102020204" pitchFamily="34" charset="0"/>
                <a:cs typeface="Times New Roman" pitchFamily="18" charset="0"/>
              </a:rPr>
              <a:t>Literature Review</a:t>
            </a:r>
          </a:p>
        </p:txBody>
      </p:sp>
      <p:sp>
        <p:nvSpPr>
          <p:cNvPr id="5" name="Content Placeholder 4"/>
          <p:cNvSpPr>
            <a:spLocks noGrp="1"/>
          </p:cNvSpPr>
          <p:nvPr>
            <p:ph idx="1"/>
          </p:nvPr>
        </p:nvSpPr>
        <p:spPr>
          <a:xfrm>
            <a:off x="3066696" y="962167"/>
            <a:ext cx="5143585" cy="4743174"/>
          </a:xfrm>
        </p:spPr>
        <p:txBody>
          <a:bodyPr anchor="t">
            <a:normAutofit/>
          </a:bodyPr>
          <a:lstStyle/>
          <a:p>
            <a:pPr lvl="0"/>
            <a:r>
              <a:rPr lang="fr-FR" sz="1700" dirty="0">
                <a:latin typeface="Arial" panose="020B0604020202020204" pitchFamily="34" charset="0"/>
                <a:cs typeface="Arial" panose="020B0604020202020204" pitchFamily="34" charset="0"/>
              </a:rPr>
              <a:t>de Salis et al., (2018) </a:t>
            </a:r>
            <a:r>
              <a:rPr lang="en-US" sz="1700" dirty="0">
                <a:latin typeface="Arial" panose="020B0604020202020204" pitchFamily="34" charset="0"/>
                <a:cs typeface="Arial" panose="020B0604020202020204" pitchFamily="34" charset="0"/>
              </a:rPr>
              <a:t>have shown the connection between women and different conditions of menopause</a:t>
            </a:r>
          </a:p>
          <a:p>
            <a:pPr lvl="0"/>
            <a:r>
              <a:rPr lang="en-US" sz="1700" dirty="0" err="1">
                <a:latin typeface="Arial" panose="020B0604020202020204" pitchFamily="34" charset="0"/>
                <a:cs typeface="Arial" panose="020B0604020202020204" pitchFamily="34" charset="0"/>
              </a:rPr>
              <a:t>Balabanovic</a:t>
            </a:r>
            <a:r>
              <a:rPr lang="en-US" sz="1700" dirty="0">
                <a:latin typeface="Arial" panose="020B0604020202020204" pitchFamily="34" charset="0"/>
                <a:cs typeface="Arial" panose="020B0604020202020204" pitchFamily="34" charset="0"/>
              </a:rPr>
              <a:t> et al., (2013) have lighted on the impact of vasomotor symptoms during menopause</a:t>
            </a:r>
          </a:p>
          <a:p>
            <a:pPr lvl="0"/>
            <a:r>
              <a:rPr lang="en-US" sz="1700" dirty="0">
                <a:latin typeface="Arial" panose="020B0604020202020204" pitchFamily="34" charset="0"/>
                <a:cs typeface="Arial" panose="020B0604020202020204" pitchFamily="34" charset="0"/>
              </a:rPr>
              <a:t>English, et al., (2021) have explained pulmonary hypertension</a:t>
            </a:r>
          </a:p>
          <a:p>
            <a:pPr lvl="0"/>
            <a:r>
              <a:rPr lang="en-US" sz="1700" dirty="0" err="1">
                <a:latin typeface="Arial" panose="020B0604020202020204" pitchFamily="34" charset="0"/>
                <a:cs typeface="Arial" panose="020B0604020202020204" pitchFamily="34" charset="0"/>
              </a:rPr>
              <a:t>Hyvarinen</a:t>
            </a:r>
            <a:r>
              <a:rPr lang="en-US" sz="1700" dirty="0">
                <a:latin typeface="Arial" panose="020B0604020202020204" pitchFamily="34" charset="0"/>
                <a:cs typeface="Arial" panose="020B0604020202020204" pitchFamily="34" charset="0"/>
              </a:rPr>
              <a:t>., </a:t>
            </a:r>
            <a:r>
              <a:rPr lang="en-US" sz="1700" i="1" dirty="0">
                <a:latin typeface="Arial" panose="020B0604020202020204" pitchFamily="34" charset="0"/>
                <a:cs typeface="Arial" panose="020B0604020202020204" pitchFamily="34" charset="0"/>
              </a:rPr>
              <a:t>et. al. </a:t>
            </a:r>
            <a:r>
              <a:rPr lang="en-US" sz="1700" dirty="0">
                <a:latin typeface="Arial" panose="020B0604020202020204" pitchFamily="34" charset="0"/>
                <a:cs typeface="Arial" panose="020B0604020202020204" pitchFamily="34" charset="0"/>
              </a:rPr>
              <a:t>tell about the changes in the indicators of metabolic health around menopause </a:t>
            </a:r>
          </a:p>
          <a:p>
            <a:pPr lvl="0"/>
            <a:r>
              <a:rPr lang="en-US" sz="1700" dirty="0">
                <a:latin typeface="Arial" panose="020B0604020202020204" pitchFamily="34" charset="0"/>
                <a:cs typeface="Arial" panose="020B0604020202020204" pitchFamily="34" charset="0"/>
              </a:rPr>
              <a:t>Harder, et al., (2019)have analyzed the experiences of transgender women after hormone therapy and changes after menopausal age</a:t>
            </a:r>
          </a:p>
          <a:p>
            <a:endParaRPr lang="en-US" sz="17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268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50041" y="586855"/>
            <a:ext cx="2401025" cy="3387497"/>
          </a:xfrm>
        </p:spPr>
        <p:txBody>
          <a:bodyPr anchor="b">
            <a:normAutofit/>
          </a:bodyPr>
          <a:lstStyle/>
          <a:p>
            <a:pPr algn="r"/>
            <a:r>
              <a:rPr lang="en-US" sz="3500" b="1">
                <a:solidFill>
                  <a:srgbClr val="FFFFFF"/>
                </a:solidFill>
                <a:latin typeface="Arial Black" panose="020B0A04020102020204" pitchFamily="34" charset="0"/>
                <a:cs typeface="Times New Roman" pitchFamily="18" charset="0"/>
              </a:rPr>
              <a:t>Results</a:t>
            </a:r>
            <a:r>
              <a:rPr lang="en-US" sz="3500" b="1">
                <a:solidFill>
                  <a:srgbClr val="FFFFFF"/>
                </a:solidFill>
                <a:cs typeface="Times New Roman" pitchFamily="18" charset="0"/>
              </a:rPr>
              <a:t> </a:t>
            </a:r>
            <a:br>
              <a:rPr lang="en-US" sz="3500">
                <a:solidFill>
                  <a:srgbClr val="FFFFFF"/>
                </a:solidFill>
                <a:latin typeface="Times New Roman" pitchFamily="18" charset="0"/>
                <a:cs typeface="Times New Roman" pitchFamily="18" charset="0"/>
              </a:rPr>
            </a:br>
            <a:endParaRPr lang="en-US" sz="3500">
              <a:solidFill>
                <a:srgbClr val="FFFFFF"/>
              </a:solidFill>
              <a:latin typeface="Times New Roman" pitchFamily="18" charset="0"/>
              <a:cs typeface="Times New Roman" pitchFamily="18" charset="0"/>
            </a:endParaRPr>
          </a:p>
        </p:txBody>
      </p:sp>
      <p:sp>
        <p:nvSpPr>
          <p:cNvPr id="5" name="Content Placeholder 4"/>
          <p:cNvSpPr>
            <a:spLocks noGrp="1"/>
          </p:cNvSpPr>
          <p:nvPr>
            <p:ph idx="1"/>
          </p:nvPr>
        </p:nvSpPr>
        <p:spPr>
          <a:xfrm>
            <a:off x="3607694" y="649480"/>
            <a:ext cx="4916510" cy="5546047"/>
          </a:xfrm>
        </p:spPr>
        <p:txBody>
          <a:bodyPr anchor="ctr">
            <a:normAutofit/>
          </a:bodyPr>
          <a:lstStyle/>
          <a:p>
            <a:pPr marL="0" indent="0">
              <a:buNone/>
            </a:pPr>
            <a:r>
              <a:rPr lang="en-US" sz="1700" dirty="0">
                <a:latin typeface="Arial" panose="020B0604020202020204" pitchFamily="34" charset="0"/>
                <a:cs typeface="Arial" panose="020B0604020202020204" pitchFamily="34" charset="0"/>
              </a:rPr>
              <a:t>There are different findings from the research. </a:t>
            </a:r>
          </a:p>
          <a:p>
            <a:pPr lvl="0"/>
            <a:r>
              <a:rPr lang="en-US" sz="1700" dirty="0">
                <a:latin typeface="Arial" panose="020B0604020202020204" pitchFamily="34" charset="0"/>
                <a:cs typeface="Arial" panose="020B0604020202020204" pitchFamily="34" charset="0"/>
              </a:rPr>
              <a:t>Openness and authenticity, relatability and representation</a:t>
            </a:r>
          </a:p>
          <a:p>
            <a:pPr lvl="0"/>
            <a:r>
              <a:rPr lang="en-US" sz="1700" dirty="0">
                <a:latin typeface="Arial" panose="020B0604020202020204" pitchFamily="34" charset="0"/>
                <a:cs typeface="Arial" panose="020B0604020202020204" pitchFamily="34" charset="0"/>
              </a:rPr>
              <a:t>Interrupted sleep due to sweating, or overheating and the problem of difficulty in returning to sleep</a:t>
            </a:r>
          </a:p>
          <a:p>
            <a:pPr lvl="0"/>
            <a:r>
              <a:rPr lang="en-US" sz="1700" dirty="0">
                <a:latin typeface="Arial" panose="020B0604020202020204" pitchFamily="34" charset="0"/>
                <a:cs typeface="Arial" panose="020B0604020202020204" pitchFamily="34" charset="0"/>
              </a:rPr>
              <a:t>Different aspects that are affecting their hormones</a:t>
            </a:r>
          </a:p>
          <a:p>
            <a:pPr lvl="0"/>
            <a:r>
              <a:rPr lang="en-US" sz="1700" dirty="0">
                <a:latin typeface="Arial" panose="020B0604020202020204" pitchFamily="34" charset="0"/>
                <a:cs typeface="Arial" panose="020B0604020202020204" pitchFamily="34" charset="0"/>
              </a:rPr>
              <a:t>Menopause may be accelerated by changes in multiple indicators of metabolic health</a:t>
            </a:r>
          </a:p>
          <a:p>
            <a:pPr lvl="0"/>
            <a:r>
              <a:rPr lang="en-US" sz="1700" dirty="0">
                <a:latin typeface="Arial" panose="020B0604020202020204" pitchFamily="34" charset="0"/>
                <a:cs typeface="Arial" panose="020B0604020202020204" pitchFamily="34" charset="0"/>
              </a:rPr>
              <a:t>Most transgender women are taking hormone therapy</a:t>
            </a:r>
          </a:p>
          <a:p>
            <a:pPr marL="0" indent="0">
              <a:buNone/>
            </a:pPr>
            <a:endParaRPr lang="en-US" sz="1700" dirty="0">
              <a:latin typeface="Arial" panose="020B0604020202020204" pitchFamily="34" charset="0"/>
              <a:cs typeface="Arial" panose="020B0604020202020204" pitchFamily="34" charset="0"/>
            </a:endParaRPr>
          </a:p>
          <a:p>
            <a:pPr marL="0" indent="0">
              <a:buNone/>
            </a:pPr>
            <a:endParaRPr lang="en-US" sz="1700" dirty="0"/>
          </a:p>
        </p:txBody>
      </p:sp>
    </p:spTree>
    <p:extLst>
      <p:ext uri="{BB962C8B-B14F-4D97-AF65-F5344CB8AC3E}">
        <p14:creationId xmlns:p14="http://schemas.microsoft.com/office/powerpoint/2010/main" val="323666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dirty="0">
                <a:latin typeface="Arial Black" panose="020B0A04020102020204" pitchFamily="34" charset="0"/>
                <a:cs typeface="Times New Roman" pitchFamily="18" charset="0"/>
              </a:rPr>
              <a:t>Secondary Research Work</a:t>
            </a:r>
          </a:p>
        </p:txBody>
      </p:sp>
      <p:sp>
        <p:nvSpPr>
          <p:cNvPr id="5" name="Text Placeholder 4"/>
          <p:cNvSpPr>
            <a:spLocks noGrp="1"/>
          </p:cNvSpPr>
          <p:nvPr>
            <p:ph type="body" idx="1"/>
          </p:nvPr>
        </p:nvSpPr>
        <p:spPr/>
        <p:txBody>
          <a:bodyPr/>
          <a:lstStyle/>
          <a:p>
            <a:pPr algn="ctr"/>
            <a:r>
              <a:rPr lang="en-US" dirty="0">
                <a:latin typeface="Times New Roman" pitchFamily="18" charset="0"/>
                <a:cs typeface="Times New Roman" pitchFamily="18" charset="0"/>
              </a:rPr>
              <a:t>Strengths </a:t>
            </a:r>
          </a:p>
        </p:txBody>
      </p:sp>
      <p:graphicFrame>
        <p:nvGraphicFramePr>
          <p:cNvPr id="10" name="Content Placeholder 5">
            <a:extLst>
              <a:ext uri="{FF2B5EF4-FFF2-40B4-BE49-F238E27FC236}">
                <a16:creationId xmlns:a16="http://schemas.microsoft.com/office/drawing/2014/main" id="{F9249B20-38AD-92FA-4DC9-157BBFE9B90D}"/>
              </a:ext>
            </a:extLst>
          </p:cNvPr>
          <p:cNvGraphicFramePr>
            <a:graphicFrameLocks noGrp="1"/>
          </p:cNvGraphicFramePr>
          <p:nvPr>
            <p:ph sz="half" idx="2"/>
            <p:extLst>
              <p:ext uri="{D42A27DB-BD31-4B8C-83A1-F6EECF244321}">
                <p14:modId xmlns:p14="http://schemas.microsoft.com/office/powerpoint/2010/main" val="667332900"/>
              </p:ext>
            </p:extLst>
          </p:nvPr>
        </p:nvGraphicFramePr>
        <p:xfrm>
          <a:off x="76200" y="2624138"/>
          <a:ext cx="4175506" cy="3868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p:cNvSpPr>
            <a:spLocks noGrp="1"/>
          </p:cNvSpPr>
          <p:nvPr>
            <p:ph type="body" sz="quarter" idx="3"/>
          </p:nvPr>
        </p:nvSpPr>
        <p:spPr/>
        <p:txBody>
          <a:bodyPr/>
          <a:lstStyle/>
          <a:p>
            <a:pPr algn="ctr"/>
            <a:r>
              <a:rPr lang="en-US" dirty="0">
                <a:latin typeface="Times New Roman" pitchFamily="18" charset="0"/>
                <a:cs typeface="Times New Roman" pitchFamily="18" charset="0"/>
              </a:rPr>
              <a:t>Limitations </a:t>
            </a:r>
          </a:p>
        </p:txBody>
      </p:sp>
      <p:graphicFrame>
        <p:nvGraphicFramePr>
          <p:cNvPr id="12" name="Content Placeholder 7">
            <a:extLst>
              <a:ext uri="{FF2B5EF4-FFF2-40B4-BE49-F238E27FC236}">
                <a16:creationId xmlns:a16="http://schemas.microsoft.com/office/drawing/2014/main" id="{A5A9CBC6-8735-F0B9-F847-5D0FC9E52421}"/>
              </a:ext>
            </a:extLst>
          </p:cNvPr>
          <p:cNvGraphicFramePr>
            <a:graphicFrameLocks noGrp="1"/>
          </p:cNvGraphicFramePr>
          <p:nvPr>
            <p:ph sz="quarter" idx="4"/>
            <p:extLst>
              <p:ext uri="{D42A27DB-BD31-4B8C-83A1-F6EECF244321}">
                <p14:modId xmlns:p14="http://schemas.microsoft.com/office/powerpoint/2010/main" val="2691140583"/>
              </p:ext>
            </p:extLst>
          </p:nvPr>
        </p:nvGraphicFramePr>
        <p:xfrm>
          <a:off x="4629150" y="2505075"/>
          <a:ext cx="3887391"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4040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US" sz="4500" dirty="0">
                <a:latin typeface="Arial Black" panose="020B0A04020102020204" pitchFamily="34" charset="0"/>
                <a:cs typeface="Times New Roman" pitchFamily="18" charset="0"/>
              </a:rPr>
              <a:t>Discussion </a:t>
            </a:r>
          </a:p>
        </p:txBody>
      </p:sp>
      <p:graphicFrame>
        <p:nvGraphicFramePr>
          <p:cNvPr id="7" name="Content Placeholder 2">
            <a:extLst>
              <a:ext uri="{FF2B5EF4-FFF2-40B4-BE49-F238E27FC236}">
                <a16:creationId xmlns:a16="http://schemas.microsoft.com/office/drawing/2014/main" id="{9C302B35-0035-B5CE-B001-8DC593286381}"/>
              </a:ext>
            </a:extLst>
          </p:cNvPr>
          <p:cNvGraphicFramePr>
            <a:graphicFrameLocks noGrp="1"/>
          </p:cNvGraphicFramePr>
          <p:nvPr>
            <p:ph idx="1"/>
            <p:extLst>
              <p:ext uri="{D42A27DB-BD31-4B8C-83A1-F6EECF244321}">
                <p14:modId xmlns:p14="http://schemas.microsoft.com/office/powerpoint/2010/main" val="282340656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217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Rectangle 3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846099"/>
          </a:xfrm>
        </p:spPr>
        <p:txBody>
          <a:bodyPr>
            <a:normAutofit/>
          </a:bodyPr>
          <a:lstStyle/>
          <a:p>
            <a:r>
              <a:rPr lang="en-US" sz="3500" dirty="0">
                <a:solidFill>
                  <a:srgbClr val="FFFFFF"/>
                </a:solidFill>
                <a:latin typeface="Arial Black" panose="020B0A04020102020204" pitchFamily="34" charset="0"/>
                <a:cs typeface="Times New Roman" pitchFamily="18" charset="0"/>
              </a:rPr>
              <a:t>Recommendations </a:t>
            </a:r>
          </a:p>
        </p:txBody>
      </p:sp>
      <p:sp>
        <p:nvSpPr>
          <p:cNvPr id="3" name="Content Placeholder 2"/>
          <p:cNvSpPr>
            <a:spLocks noGrp="1"/>
          </p:cNvSpPr>
          <p:nvPr>
            <p:ph idx="1"/>
          </p:nvPr>
        </p:nvSpPr>
        <p:spPr>
          <a:xfrm>
            <a:off x="1066800" y="2012493"/>
            <a:ext cx="7281746" cy="4045115"/>
          </a:xfrm>
        </p:spPr>
        <p:txBody>
          <a:bodyPr anchor="ctr">
            <a:normAutofit/>
          </a:bodyPr>
          <a:lstStyle/>
          <a:p>
            <a:r>
              <a:rPr lang="en-US" dirty="0">
                <a:latin typeface="Arial" panose="020B0604020202020204" pitchFamily="34" charset="0"/>
                <a:cs typeface="Arial" panose="020B0604020202020204" pitchFamily="34" charset="0"/>
              </a:rPr>
              <a:t>The researchers have  talked about postmenopausal women  who are facing several problems in their life</a:t>
            </a:r>
          </a:p>
          <a:p>
            <a:r>
              <a:rPr lang="en-US" dirty="0">
                <a:latin typeface="Arial" panose="020B0604020202020204" pitchFamily="34" charset="0"/>
                <a:cs typeface="Arial" panose="020B0604020202020204" pitchFamily="34" charset="0"/>
              </a:rPr>
              <a:t>This journal will show light the different aspects of menopause which is faced by most women. </a:t>
            </a:r>
          </a:p>
          <a:p>
            <a:r>
              <a:rPr lang="en-US" dirty="0">
                <a:latin typeface="Arial" panose="020B0604020202020204" pitchFamily="34" charset="0"/>
                <a:cs typeface="Arial" panose="020B0604020202020204" pitchFamily="34" charset="0"/>
              </a:rPr>
              <a:t>Transgender women are also trying to recover their lifestyles by using different therapies or treatments. </a:t>
            </a:r>
          </a:p>
          <a:p>
            <a:r>
              <a:rPr lang="en-US" dirty="0">
                <a:latin typeface="Arial" panose="020B0604020202020204" pitchFamily="34" charset="0"/>
                <a:cs typeface="Arial" panose="020B0604020202020204" pitchFamily="34" charset="0"/>
              </a:rPr>
              <a:t>Different symptoms like lack of sleep or changes in human psychology can be recovered by certain yoga treatments. </a:t>
            </a:r>
          </a:p>
          <a:p>
            <a:r>
              <a:rPr lang="en-US" dirty="0">
                <a:latin typeface="Arial" panose="020B0604020202020204" pitchFamily="34" charset="0"/>
                <a:cs typeface="Arial" panose="020B0604020202020204" pitchFamily="34" charset="0"/>
              </a:rPr>
              <a:t>The health and social care centers should take care of this matter. </a:t>
            </a:r>
          </a:p>
          <a:p>
            <a:pPr marL="0" indent="0">
              <a:buNone/>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351853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3691" y="662400"/>
            <a:ext cx="7541790" cy="1325563"/>
          </a:xfrm>
        </p:spPr>
        <p:txBody>
          <a:bodyPr anchor="t">
            <a:normAutofit/>
          </a:bodyPr>
          <a:lstStyle/>
          <a:p>
            <a:r>
              <a:rPr lang="en-US" dirty="0">
                <a:latin typeface="Arial" panose="020B0604020202020204" pitchFamily="34" charset="0"/>
                <a:cs typeface="Arial" panose="020B0604020202020204" pitchFamily="34" charset="0"/>
              </a:rPr>
              <a:t>References </a:t>
            </a:r>
          </a:p>
        </p:txBody>
      </p:sp>
      <p:grpSp>
        <p:nvGrpSpPr>
          <p:cNvPr id="16"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64368" cy="6858000"/>
            <a:chOff x="0" y="0"/>
            <a:chExt cx="885825" cy="6858000"/>
          </a:xfrm>
        </p:grpSpPr>
        <p:sp>
          <p:nvSpPr>
            <p:cNvPr id="17"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8"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p:cNvSpPr>
            <a:spLocks noGrp="1"/>
          </p:cNvSpPr>
          <p:nvPr>
            <p:ph idx="1"/>
          </p:nvPr>
        </p:nvSpPr>
        <p:spPr>
          <a:xfrm>
            <a:off x="938758" y="2286001"/>
            <a:ext cx="7566834" cy="3909599"/>
          </a:xfrm>
        </p:spPr>
        <p:txBody>
          <a:bodyPr>
            <a:normAutofit/>
          </a:bodyPr>
          <a:lstStyle/>
          <a:p>
            <a:r>
              <a:rPr lang="en-US" sz="1600" dirty="0" err="1">
                <a:solidFill>
                  <a:schemeClr val="tx1">
                    <a:alpha val="60000"/>
                  </a:schemeClr>
                </a:solidFill>
                <a:latin typeface="Arial" panose="020B0604020202020204" pitchFamily="34" charset="0"/>
                <a:cs typeface="Arial" panose="020B0604020202020204" pitchFamily="34" charset="0"/>
              </a:rPr>
              <a:t>Balabanovic</a:t>
            </a:r>
            <a:r>
              <a:rPr lang="en-US" sz="1600" dirty="0">
                <a:solidFill>
                  <a:schemeClr val="tx1">
                    <a:alpha val="60000"/>
                  </a:schemeClr>
                </a:solidFill>
                <a:latin typeface="Arial" panose="020B0604020202020204" pitchFamily="34" charset="0"/>
                <a:cs typeface="Arial" panose="020B0604020202020204" pitchFamily="34" charset="0"/>
              </a:rPr>
              <a:t>, J., Ayers, B. and Hunter, M.S., 2013. Cognitive </a:t>
            </a:r>
            <a:r>
              <a:rPr lang="en-US" sz="1600" dirty="0" err="1">
                <a:solidFill>
                  <a:schemeClr val="tx1">
                    <a:alpha val="60000"/>
                  </a:schemeClr>
                </a:solidFill>
                <a:latin typeface="Arial" panose="020B0604020202020204" pitchFamily="34" charset="0"/>
                <a:cs typeface="Arial" panose="020B0604020202020204" pitchFamily="34" charset="0"/>
              </a:rPr>
              <a:t>behaviour</a:t>
            </a:r>
            <a:r>
              <a:rPr lang="en-US" sz="1600" dirty="0">
                <a:solidFill>
                  <a:schemeClr val="tx1">
                    <a:alpha val="60000"/>
                  </a:schemeClr>
                </a:solidFill>
                <a:latin typeface="Arial" panose="020B0604020202020204" pitchFamily="34" charset="0"/>
                <a:cs typeface="Arial" panose="020B0604020202020204" pitchFamily="34" charset="0"/>
              </a:rPr>
              <a:t> therapy for menopausal hot flushes and night sweats: a qualitative analysis of women's experiences of group and self-help CBT. </a:t>
            </a:r>
            <a:r>
              <a:rPr lang="en-US" sz="1600" dirty="0" err="1">
                <a:solidFill>
                  <a:schemeClr val="tx1">
                    <a:alpha val="60000"/>
                  </a:schemeClr>
                </a:solidFill>
                <a:latin typeface="Arial" panose="020B0604020202020204" pitchFamily="34" charset="0"/>
                <a:cs typeface="Arial" panose="020B0604020202020204" pitchFamily="34" charset="0"/>
              </a:rPr>
              <a:t>Behavioural</a:t>
            </a:r>
            <a:r>
              <a:rPr lang="en-US" sz="1600" dirty="0">
                <a:solidFill>
                  <a:schemeClr val="tx1">
                    <a:alpha val="60000"/>
                  </a:schemeClr>
                </a:solidFill>
                <a:latin typeface="Arial" panose="020B0604020202020204" pitchFamily="34" charset="0"/>
                <a:cs typeface="Arial" panose="020B0604020202020204" pitchFamily="34" charset="0"/>
              </a:rPr>
              <a:t> and Cognitive Psychotherapy, 41(4), pp.441-457.</a:t>
            </a:r>
          </a:p>
          <a:p>
            <a:r>
              <a:rPr lang="en-US" sz="1600" dirty="0">
                <a:solidFill>
                  <a:schemeClr val="tx1">
                    <a:alpha val="60000"/>
                  </a:schemeClr>
                </a:solidFill>
                <a:latin typeface="Arial" panose="020B0604020202020204" pitchFamily="34" charset="0"/>
                <a:cs typeface="Arial" panose="020B0604020202020204" pitchFamily="34" charset="0"/>
              </a:rPr>
              <a:t>de </a:t>
            </a:r>
            <a:r>
              <a:rPr lang="en-US" sz="1600" dirty="0" err="1">
                <a:solidFill>
                  <a:schemeClr val="tx1">
                    <a:alpha val="60000"/>
                  </a:schemeClr>
                </a:solidFill>
                <a:latin typeface="Arial" panose="020B0604020202020204" pitchFamily="34" charset="0"/>
                <a:cs typeface="Arial" panose="020B0604020202020204" pitchFamily="34" charset="0"/>
              </a:rPr>
              <a:t>Salis</a:t>
            </a:r>
            <a:r>
              <a:rPr lang="en-US" sz="1600" dirty="0">
                <a:solidFill>
                  <a:schemeClr val="tx1">
                    <a:alpha val="60000"/>
                  </a:schemeClr>
                </a:solidFill>
                <a:latin typeface="Arial" panose="020B0604020202020204" pitchFamily="34" charset="0"/>
                <a:cs typeface="Arial" panose="020B0604020202020204" pitchFamily="34" charset="0"/>
              </a:rPr>
              <a:t>, I., Owen-Smith, A., Donovan, J.L. and Lawlor, D.A., 2018. Experiencing menopause in the UK: the interrelated narratives of normality, distress, and transformation. Journal of Women &amp; Aging, 30(6), pp.520-540.</a:t>
            </a:r>
          </a:p>
          <a:p>
            <a:r>
              <a:rPr lang="en-US" sz="1600" dirty="0">
                <a:solidFill>
                  <a:schemeClr val="tx1">
                    <a:alpha val="60000"/>
                  </a:schemeClr>
                </a:solidFill>
                <a:latin typeface="Arial" panose="020B0604020202020204" pitchFamily="34" charset="0"/>
                <a:cs typeface="Arial" panose="020B0604020202020204" pitchFamily="34" charset="0"/>
              </a:rPr>
              <a:t>English, M., </a:t>
            </a:r>
            <a:r>
              <a:rPr lang="en-US" sz="1600" dirty="0" err="1">
                <a:solidFill>
                  <a:schemeClr val="tx1">
                    <a:alpha val="60000"/>
                  </a:schemeClr>
                </a:solidFill>
                <a:latin typeface="Arial" panose="020B0604020202020204" pitchFamily="34" charset="0"/>
                <a:cs typeface="Arial" panose="020B0604020202020204" pitchFamily="34" charset="0"/>
              </a:rPr>
              <a:t>Stoykova</a:t>
            </a:r>
            <a:r>
              <a:rPr lang="en-US" sz="1600" dirty="0">
                <a:solidFill>
                  <a:schemeClr val="tx1">
                    <a:alpha val="60000"/>
                  </a:schemeClr>
                </a:solidFill>
                <a:latin typeface="Arial" panose="020B0604020202020204" pitchFamily="34" charset="0"/>
                <a:cs typeface="Arial" panose="020B0604020202020204" pitchFamily="34" charset="0"/>
              </a:rPr>
              <a:t>, B., </a:t>
            </a:r>
            <a:r>
              <a:rPr lang="en-US" sz="1600" dirty="0" err="1">
                <a:solidFill>
                  <a:schemeClr val="tx1">
                    <a:alpha val="60000"/>
                  </a:schemeClr>
                </a:solidFill>
                <a:latin typeface="Arial" panose="020B0604020202020204" pitchFamily="34" charset="0"/>
                <a:cs typeface="Arial" panose="020B0604020202020204" pitchFamily="34" charset="0"/>
              </a:rPr>
              <a:t>Slota</a:t>
            </a:r>
            <a:r>
              <a:rPr lang="en-US" sz="1600" dirty="0">
                <a:solidFill>
                  <a:schemeClr val="tx1">
                    <a:alpha val="60000"/>
                  </a:schemeClr>
                </a:solidFill>
                <a:latin typeface="Arial" panose="020B0604020202020204" pitchFamily="34" charset="0"/>
                <a:cs typeface="Arial" panose="020B0604020202020204" pitchFamily="34" charset="0"/>
              </a:rPr>
              <a:t>, C., </a:t>
            </a:r>
            <a:r>
              <a:rPr lang="en-US" sz="1600" dirty="0" err="1">
                <a:solidFill>
                  <a:schemeClr val="tx1">
                    <a:alpha val="60000"/>
                  </a:schemeClr>
                </a:solidFill>
                <a:latin typeface="Arial" panose="020B0604020202020204" pitchFamily="34" charset="0"/>
                <a:cs typeface="Arial" panose="020B0604020202020204" pitchFamily="34" charset="0"/>
              </a:rPr>
              <a:t>Doward</a:t>
            </a:r>
            <a:r>
              <a:rPr lang="en-US" sz="1600" dirty="0">
                <a:solidFill>
                  <a:schemeClr val="tx1">
                    <a:alpha val="60000"/>
                  </a:schemeClr>
                </a:solidFill>
                <a:latin typeface="Arial" panose="020B0604020202020204" pitchFamily="34" charset="0"/>
                <a:cs typeface="Arial" panose="020B0604020202020204" pitchFamily="34" charset="0"/>
              </a:rPr>
              <a:t>, L., Siddiqui, E., Crawford, R. and </a:t>
            </a:r>
            <a:r>
              <a:rPr lang="en-US" sz="1600" dirty="0" err="1">
                <a:solidFill>
                  <a:schemeClr val="tx1">
                    <a:alpha val="60000"/>
                  </a:schemeClr>
                </a:solidFill>
                <a:latin typeface="Arial" panose="020B0604020202020204" pitchFamily="34" charset="0"/>
                <a:cs typeface="Arial" panose="020B0604020202020204" pitchFamily="34" charset="0"/>
              </a:rPr>
              <a:t>DiBenedetti</a:t>
            </a:r>
            <a:r>
              <a:rPr lang="en-US" sz="1600" dirty="0">
                <a:solidFill>
                  <a:schemeClr val="tx1">
                    <a:alpha val="60000"/>
                  </a:schemeClr>
                </a:solidFill>
                <a:latin typeface="Arial" panose="020B0604020202020204" pitchFamily="34" charset="0"/>
                <a:cs typeface="Arial" panose="020B0604020202020204" pitchFamily="34" charset="0"/>
              </a:rPr>
              <a:t>, D., 2021. Correction to: Qualitative study: burden of menopause-associated vasomotor symptoms (VMS) and validation of PROMIS sleep disturbance and sleep-related impairment measures for assessment of VMS impact on sleep. Journal of Patient-Reported Outcomes, 5(1), pp.1-1.</a:t>
            </a:r>
          </a:p>
          <a:p>
            <a:r>
              <a:rPr lang="en-US" sz="1600" dirty="0">
                <a:solidFill>
                  <a:schemeClr val="tx1">
                    <a:alpha val="60000"/>
                  </a:schemeClr>
                </a:solidFill>
                <a:latin typeface="Arial" panose="020B0604020202020204" pitchFamily="34" charset="0"/>
                <a:cs typeface="Arial" panose="020B0604020202020204" pitchFamily="34" charset="0"/>
              </a:rPr>
              <a:t>Harder, H., </a:t>
            </a:r>
            <a:r>
              <a:rPr lang="en-US" sz="1600" dirty="0" err="1">
                <a:solidFill>
                  <a:schemeClr val="tx1">
                    <a:alpha val="60000"/>
                  </a:schemeClr>
                </a:solidFill>
                <a:latin typeface="Arial" panose="020B0604020202020204" pitchFamily="34" charset="0"/>
                <a:cs typeface="Arial" panose="020B0604020202020204" pitchFamily="34" charset="0"/>
              </a:rPr>
              <a:t>Starkings</a:t>
            </a:r>
            <a:r>
              <a:rPr lang="en-US" sz="1600" dirty="0">
                <a:solidFill>
                  <a:schemeClr val="tx1">
                    <a:alpha val="60000"/>
                  </a:schemeClr>
                </a:solidFill>
                <a:latin typeface="Arial" panose="020B0604020202020204" pitchFamily="34" charset="0"/>
                <a:cs typeface="Arial" panose="020B0604020202020204" pitchFamily="34" charset="0"/>
              </a:rPr>
              <a:t>, R.M., Fallowfield, L.J., Menon, U., Jacobs, I.J. and Jenkins, V.A., 2019. Sexual functioning in 4,418 postmenopausal women participating in UKCTOCS: a qualitative free-text analysis. Menopause (New York, NY), 26(10), p.1100.</a:t>
            </a:r>
          </a:p>
          <a:p>
            <a:endParaRPr lang="en-US" sz="1600" dirty="0">
              <a:solidFill>
                <a:schemeClr val="tx1">
                  <a:alpha val="60000"/>
                </a:schemeClr>
              </a:solidFill>
            </a:endParaRPr>
          </a:p>
        </p:txBody>
      </p:sp>
    </p:spTree>
    <p:extLst>
      <p:ext uri="{BB962C8B-B14F-4D97-AF65-F5344CB8AC3E}">
        <p14:creationId xmlns:p14="http://schemas.microsoft.com/office/powerpoint/2010/main" val="1388280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8824" y="1295400"/>
            <a:ext cx="4419976" cy="92333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5400" b="1" cap="all" spc="0" dirty="0">
                <a:ln w="9000" cmpd="sng">
                  <a:solidFill>
                    <a:schemeClr val="accent4">
                      <a:shade val="50000"/>
                      <a:satMod val="120000"/>
                    </a:schemeClr>
                  </a:solidFill>
                  <a:prstDash val="solid"/>
                </a:ln>
                <a:solidFill>
                  <a:srgbClr val="FF0000"/>
                </a:solidFill>
                <a:effectLst>
                  <a:reflection blurRad="12700" stA="28000" endPos="45000" dist="1000" dir="5400000" sy="-100000" algn="bl" rotWithShape="0"/>
                </a:effectLst>
                <a:latin typeface="Times New Roman" pitchFamily="18" charset="0"/>
                <a:cs typeface="Times New Roman" pitchFamily="18" charset="0"/>
              </a:rPr>
              <a:t>Thank</a:t>
            </a:r>
            <a:r>
              <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p>
        </p:txBody>
      </p:sp>
      <p:sp>
        <p:nvSpPr>
          <p:cNvPr id="3" name="Rectangle 2"/>
          <p:cNvSpPr/>
          <p:nvPr/>
        </p:nvSpPr>
        <p:spPr>
          <a:xfrm>
            <a:off x="1752600" y="2904530"/>
            <a:ext cx="3886200" cy="92333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5400" b="1" cap="all" spc="0" dirty="0">
                <a:ln w="9000" cmpd="sng">
                  <a:solidFill>
                    <a:schemeClr val="accent4">
                      <a:shade val="50000"/>
                      <a:satMod val="120000"/>
                    </a:schemeClr>
                  </a:solidFill>
                  <a:prstDash val="solid"/>
                </a:ln>
                <a:solidFill>
                  <a:srgbClr val="FF0000"/>
                </a:solidFill>
                <a:effectLst>
                  <a:reflection blurRad="12700" stA="28000" endPos="45000" dist="1000" dir="5400000" sy="-100000" algn="bl" rotWithShape="0"/>
                </a:effectLst>
                <a:latin typeface="Times New Roman" pitchFamily="18" charset="0"/>
                <a:cs typeface="Times New Roman" pitchFamily="18" charset="0"/>
              </a:rPr>
              <a:t>You</a:t>
            </a:r>
          </a:p>
        </p:txBody>
      </p:sp>
      <p:pic>
        <p:nvPicPr>
          <p:cNvPr id="10" name="Picture 9" descr="A person smiling with her hand on her face&#10;&#10;Description automatically generated with medium confidence">
            <a:extLst>
              <a:ext uri="{FF2B5EF4-FFF2-40B4-BE49-F238E27FC236}">
                <a16:creationId xmlns:a16="http://schemas.microsoft.com/office/drawing/2014/main" id="{2091BEE6-6690-D25A-9FD9-1B1E97318C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9800" y="1447800"/>
            <a:ext cx="3124200" cy="3855225"/>
          </a:xfrm>
          <a:prstGeom prst="rect">
            <a:avLst/>
          </a:prstGeom>
        </p:spPr>
      </p:pic>
    </p:spTree>
    <p:extLst>
      <p:ext uri="{BB962C8B-B14F-4D97-AF65-F5344CB8AC3E}">
        <p14:creationId xmlns:p14="http://schemas.microsoft.com/office/powerpoint/2010/main" val="726543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1097</Words>
  <Application>Microsoft Office PowerPoint</Application>
  <PresentationFormat>On-screen Show (4:3)</PresentationFormat>
  <Paragraphs>68</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Calibri Light</vt:lpstr>
      <vt:lpstr>Times New Roman</vt:lpstr>
      <vt:lpstr>Office Theme</vt:lpstr>
      <vt:lpstr>PowerPoint Presentation</vt:lpstr>
      <vt:lpstr>Introduction  </vt:lpstr>
      <vt:lpstr>Method </vt:lpstr>
      <vt:lpstr>Literature Review</vt:lpstr>
      <vt:lpstr>Results  </vt:lpstr>
      <vt:lpstr>Secondary Research Work</vt:lpstr>
      <vt:lpstr>Discussion </vt:lpstr>
      <vt:lpstr>Recommendations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Maritza Ramirez</cp:lastModifiedBy>
  <cp:revision>19</cp:revision>
  <dcterms:created xsi:type="dcterms:W3CDTF">2022-12-06T13:27:18Z</dcterms:created>
  <dcterms:modified xsi:type="dcterms:W3CDTF">2022-12-09T22:11:28Z</dcterms:modified>
</cp:coreProperties>
</file>