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2"/>
  </p:notesMasterIdLst>
  <p:handoutMasterIdLst>
    <p:handoutMasterId r:id="rId33"/>
  </p:handoutMasterIdLst>
  <p:sldIdLst>
    <p:sldId id="256" r:id="rId2"/>
    <p:sldId id="268" r:id="rId3"/>
    <p:sldId id="258" r:id="rId4"/>
    <p:sldId id="298" r:id="rId5"/>
    <p:sldId id="287" r:id="rId6"/>
    <p:sldId id="270" r:id="rId7"/>
    <p:sldId id="271" r:id="rId8"/>
    <p:sldId id="272" r:id="rId9"/>
    <p:sldId id="260" r:id="rId10"/>
    <p:sldId id="288" r:id="rId11"/>
    <p:sldId id="276" r:id="rId12"/>
    <p:sldId id="277" r:id="rId13"/>
    <p:sldId id="265" r:id="rId14"/>
    <p:sldId id="261" r:id="rId15"/>
    <p:sldId id="299" r:id="rId16"/>
    <p:sldId id="279" r:id="rId17"/>
    <p:sldId id="280" r:id="rId18"/>
    <p:sldId id="282" r:id="rId19"/>
    <p:sldId id="301" r:id="rId20"/>
    <p:sldId id="297" r:id="rId21"/>
    <p:sldId id="285" r:id="rId22"/>
    <p:sldId id="262" r:id="rId23"/>
    <p:sldId id="263" r:id="rId24"/>
    <p:sldId id="290" r:id="rId25"/>
    <p:sldId id="291" r:id="rId26"/>
    <p:sldId id="292" r:id="rId27"/>
    <p:sldId id="293" r:id="rId28"/>
    <p:sldId id="294" r:id="rId29"/>
    <p:sldId id="295" r:id="rId30"/>
    <p:sldId id="300" r:id="rId31"/>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87F360-D201-CFC0-AC48-03C29632011A}" v="4766" dt="2024-03-06T14:23:37.419"/>
    <p1510:client id="{F86ADA2C-33C5-BA13-FC13-DDFE16DFE071}" v="1502" dt="2024-03-06T22:32:30.0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A3248A-FCBA-4538-91BB-8EA1C8C575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EDCFD71-1B38-4263-B845-13ED0170C9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5D02A6-1DEC-41EB-81A1-F35E40B39432}" type="datetime1">
              <a:rPr lang="en-GB" smtClean="0"/>
              <a:t>06/03/2024</a:t>
            </a:fld>
            <a:endParaRPr lang="en-GB"/>
          </a:p>
        </p:txBody>
      </p:sp>
      <p:sp>
        <p:nvSpPr>
          <p:cNvPr id="4" name="Footer Placeholder 3">
            <a:extLst>
              <a:ext uri="{FF2B5EF4-FFF2-40B4-BE49-F238E27FC236}">
                <a16:creationId xmlns:a16="http://schemas.microsoft.com/office/drawing/2014/main" id="{5944538B-F3ED-44C7-B9D3-4566ABB978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DD54B66-A131-4DAC-BEFE-11AFA7521B4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F95C10-1B97-4631-BBA9-B116D8CE397C}" type="slidenum">
              <a:rPr lang="en-GB" smtClean="0"/>
              <a:t>‹#›</a:t>
            </a:fld>
            <a:endParaRPr lang="en-GB"/>
          </a:p>
        </p:txBody>
      </p:sp>
    </p:spTree>
    <p:extLst>
      <p:ext uri="{BB962C8B-B14F-4D97-AF65-F5344CB8AC3E}">
        <p14:creationId xmlns:p14="http://schemas.microsoft.com/office/powerpoint/2010/main" val="17243925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57704-6EDB-46AC-8852-2827E769FDB2}" type="datetime1">
              <a:rPr lang="en-GB" smtClean="0"/>
              <a:pPr/>
              <a:t>06/03/2024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DB08D-32FE-4C56-95DB-2741485080A6}" type="slidenum">
              <a:rPr lang="en-GB" noProof="0" smtClean="0"/>
              <a:t>‹#›</a:t>
            </a:fld>
            <a:endParaRPr lang="en-GB" noProof="0"/>
          </a:p>
        </p:txBody>
      </p:sp>
    </p:spTree>
    <p:extLst>
      <p:ext uri="{BB962C8B-B14F-4D97-AF65-F5344CB8AC3E}">
        <p14:creationId xmlns:p14="http://schemas.microsoft.com/office/powerpoint/2010/main" val="13303038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8DB08D-32FE-4C56-95DB-2741485080A6}" type="slidenum">
              <a:rPr lang="en-GB" smtClean="0"/>
              <a:t>1</a:t>
            </a:fld>
            <a:endParaRPr lang="en-GB"/>
          </a:p>
        </p:txBody>
      </p:sp>
    </p:spTree>
    <p:extLst>
      <p:ext uri="{BB962C8B-B14F-4D97-AF65-F5344CB8AC3E}">
        <p14:creationId xmlns:p14="http://schemas.microsoft.com/office/powerpoint/2010/main" val="7825881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rtlCol="0" anchor="b"/>
          <a:lstStyle>
            <a:lvl1pPr>
              <a:defRPr sz="5400"/>
            </a:lvl1pPr>
          </a:lstStyle>
          <a:p>
            <a:pPr rtl="0"/>
            <a:r>
              <a:rPr lang="en-GB" noProof="0"/>
              <a:t>Click to edit Master title style</a:t>
            </a:r>
          </a:p>
        </p:txBody>
      </p:sp>
      <p:sp>
        <p:nvSpPr>
          <p:cNvPr id="3" name="Subtitle 2"/>
          <p:cNvSpPr>
            <a:spLocks noGrp="1"/>
          </p:cNvSpPr>
          <p:nvPr>
            <p:ph type="subTitle" idx="1"/>
          </p:nvPr>
        </p:nvSpPr>
        <p:spPr bwMode="gray">
          <a:xfrm>
            <a:off x="1154955" y="4777380"/>
            <a:ext cx="8825658" cy="861420"/>
          </a:xfrm>
        </p:spPr>
        <p:txBody>
          <a:bodyPr rtlCol="0"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rtlCol="0" anchor="t"/>
          <a:lstStyle>
            <a:lvl1pPr algn="l">
              <a:defRPr b="0" i="0">
                <a:solidFill>
                  <a:schemeClr val="bg1">
                    <a:alpha val="60000"/>
                  </a:schemeClr>
                </a:solidFill>
              </a:defRPr>
            </a:lvl1pPr>
          </a:lstStyle>
          <a:p>
            <a:pPr rtl="0"/>
            <a:fld id="{7A92D7B5-060E-4D44-811A-B518BD881B18}" type="datetime1">
              <a:rPr lang="en-GB" noProof="0" smtClean="0"/>
              <a:t>06/03/2024</a:t>
            </a:fld>
            <a:endParaRPr lang="en-GB" noProof="0"/>
          </a:p>
        </p:txBody>
      </p:sp>
      <p:sp>
        <p:nvSpPr>
          <p:cNvPr id="5" name="Footer Placeholder 4"/>
          <p:cNvSpPr>
            <a:spLocks noGrp="1"/>
          </p:cNvSpPr>
          <p:nvPr>
            <p:ph type="ftr" sz="quarter" idx="11"/>
          </p:nvPr>
        </p:nvSpPr>
        <p:spPr bwMode="gray">
          <a:xfrm rot="5400000">
            <a:off x="8951976" y="3227832"/>
            <a:ext cx="3859795" cy="304801"/>
          </a:xfrm>
        </p:spPr>
        <p:txBody>
          <a:bodyPr rtlCol="0"/>
          <a:lstStyle>
            <a:lvl1pPr>
              <a:defRPr b="0" i="0">
                <a:solidFill>
                  <a:schemeClr val="bg1">
                    <a:alpha val="60000"/>
                  </a:schemeClr>
                </a:solidFill>
              </a:defRPr>
            </a:lvl1pPr>
          </a:lstStyle>
          <a:p>
            <a:pPr rtl="0"/>
            <a:endParaRPr lang="en-GB" noProof="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a:xfrm>
            <a:off x="1154954" y="2603500"/>
            <a:ext cx="8825659" cy="34163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581D501-BD47-47FC-8F1B-30736704360D}" type="datetime1">
              <a:rPr lang="en-GB" noProof="0" smtClean="0"/>
              <a:t>06/03/2024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rtlCol="0" anchor="ctr"/>
          <a:lstStyle>
            <a:lvl1pPr algn="l">
              <a:defRPr sz="4000" b="0" cap="none"/>
            </a:lvl1pPr>
          </a:lstStyle>
          <a:p>
            <a:pPr rtl="0"/>
            <a:r>
              <a:rPr lang="en-GB" noProof="0"/>
              <a:t>Click to edit Master title style</a:t>
            </a:r>
          </a:p>
        </p:txBody>
      </p:sp>
      <p:sp>
        <p:nvSpPr>
          <p:cNvPr id="3" name="Text Placeholder 2"/>
          <p:cNvSpPr>
            <a:spLocks noGrp="1"/>
          </p:cNvSpPr>
          <p:nvPr>
            <p:ph type="body" idx="1" hasCustomPrompt="1"/>
          </p:nvPr>
        </p:nvSpPr>
        <p:spPr>
          <a:xfrm>
            <a:off x="6895559" y="2677644"/>
            <a:ext cx="3757545" cy="2283824"/>
          </a:xfrm>
        </p:spPr>
        <p:txBody>
          <a:bodyPr rtlCol="0"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575BF883-6AD6-4A4E-BFA7-F1B4A3964359}" type="datetime1">
              <a:rPr lang="en-GB" noProof="0" smtClean="0"/>
              <a:t>06/03/2024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hasCustomPrompt="1"/>
          </p:nvPr>
        </p:nvSpPr>
        <p:spPr>
          <a:xfrm>
            <a:off x="1154954" y="2603500"/>
            <a:ext cx="4825158" cy="3416301"/>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208712" y="2603500"/>
            <a:ext cx="4825159" cy="3416300"/>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20DB93A3-8EAD-4647-AD6C-B45EAA43133B}" type="datetime1">
              <a:rPr lang="en-GB" noProof="0" smtClean="0"/>
              <a:t>06/03/2024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hasCustomPrompt="1"/>
          </p:nvPr>
        </p:nvSpPr>
        <p:spPr>
          <a:xfrm>
            <a:off x="1154954" y="2603500"/>
            <a:ext cx="4825157"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1154954" y="3179762"/>
            <a:ext cx="4825158" cy="2840039"/>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208712" y="2603500"/>
            <a:ext cx="4825159"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208712" y="3179762"/>
            <a:ext cx="4825159" cy="2840039"/>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2657A1CA-2D22-4F7B-AB9E-CAC4F2E16CF8}" type="datetime1">
              <a:rPr lang="en-GB" noProof="0" smtClean="0"/>
              <a:t>06/03/2024</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rtlCol="0"/>
          <a:lstStyle>
            <a:lvl1pPr>
              <a:defRPr/>
            </a:lvl1pPr>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037B500A-BD17-4B81-A178-237AB3D17220}" type="datetime1">
              <a:rPr lang="en-GB" noProof="0" smtClean="0"/>
              <a:t>06/03/2024</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F62C6426-9A57-4D6B-98BF-C5C52C38A9F7}" type="datetime1">
              <a:rPr lang="en-GB" noProof="0" smtClean="0"/>
              <a:t>06/03/2024</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rtlCol="0" anchor="b"/>
          <a:lstStyle>
            <a:lvl1pPr algn="l">
              <a:defRPr sz="2400" b="0"/>
            </a:lvl1pPr>
          </a:lstStyle>
          <a:p>
            <a:pPr rtl="0"/>
            <a:r>
              <a:rPr lang="en-GB" noProof="0"/>
              <a:t>Click to edit Master title style</a:t>
            </a:r>
          </a:p>
        </p:txBody>
      </p:sp>
      <p:sp>
        <p:nvSpPr>
          <p:cNvPr id="3" name="Content Placeholder 2"/>
          <p:cNvSpPr>
            <a:spLocks noGrp="1"/>
          </p:cNvSpPr>
          <p:nvPr>
            <p:ph idx="1" hasCustomPrompt="1"/>
          </p:nvPr>
        </p:nvSpPr>
        <p:spPr>
          <a:xfrm>
            <a:off x="5781146" y="1447800"/>
            <a:ext cx="5190066" cy="4572000"/>
          </a:xfrm>
        </p:spPr>
        <p:txBody>
          <a:bodyPr rtlCol="0" anchor="ctr">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bwMode="gray">
          <a:xfrm>
            <a:off x="1154954" y="3129280"/>
            <a:ext cx="2793158" cy="2895599"/>
          </a:xfrm>
        </p:spPr>
        <p:txBody>
          <a:bodyPr rtlCol="0"/>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66EECA4D-BC6E-4DB3-8906-078886374D65}" type="datetime1">
              <a:rPr lang="en-GB" noProof="0" smtClean="0"/>
              <a:t>06/03/2024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rtlCol="0" anchor="b">
            <a:normAutofit/>
          </a:bodyPr>
          <a:lstStyle>
            <a:lvl1pPr algn="l">
              <a:defRPr sz="3600" b="0"/>
            </a:lvl1pPr>
          </a:lstStyle>
          <a:p>
            <a:pPr rtl="0"/>
            <a:r>
              <a:rPr lang="en-GB" noProof="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rtl="0">
              <a:buNone/>
            </a:pPr>
            <a:r>
              <a:rPr lang="en-GB" noProof="0"/>
              <a:t>Click icon to add picture</a:t>
            </a:r>
          </a:p>
        </p:txBody>
      </p:sp>
      <p:sp>
        <p:nvSpPr>
          <p:cNvPr id="4" name="Text Placeholder 3"/>
          <p:cNvSpPr>
            <a:spLocks noGrp="1"/>
          </p:cNvSpPr>
          <p:nvPr>
            <p:ph type="body" sz="half" idx="2" hasCustomPrompt="1"/>
          </p:nvPr>
        </p:nvSpPr>
        <p:spPr bwMode="gray">
          <a:xfrm>
            <a:off x="1154954" y="3657600"/>
            <a:ext cx="3859212" cy="1371600"/>
          </a:xfrm>
        </p:spPr>
        <p:txBody>
          <a:bodyPr rtlCol="0">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B8174BEE-114B-4E2C-8645-91D5D000FC10}" type="datetime1">
              <a:rPr lang="en-GB" noProof="0" smtClean="0"/>
              <a:t>06/03/2024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hasCustomPrompt="1"/>
          </p:nvPr>
        </p:nvSpPr>
        <p:spPr>
          <a:xfrm>
            <a:off x="1154954" y="5536665"/>
            <a:ext cx="8825658" cy="493712"/>
          </a:xfrm>
        </p:spPr>
        <p:txBody>
          <a:bodyPr rtlCol="0">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1E02F0F7-D86C-4FC9-AC82-0DCCF787CE69}" type="datetime1">
              <a:rPr lang="en-GB" noProof="0" smtClean="0"/>
              <a:t>06/03/2024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rtlCol="0"/>
          <a:lstStyle>
            <a:lvl1pPr>
              <a:defRPr sz="4000"/>
            </a:lvl1pPr>
          </a:lstStyle>
          <a:p>
            <a:pPr rtl="0"/>
            <a:r>
              <a:rPr lang="en-GB" noProof="0"/>
              <a:t>Click to edit Master title style</a:t>
            </a:r>
          </a:p>
        </p:txBody>
      </p:sp>
      <p:sp>
        <p:nvSpPr>
          <p:cNvPr id="8" name="Text Placeholder 3"/>
          <p:cNvSpPr>
            <a:spLocks noGrp="1"/>
          </p:cNvSpPr>
          <p:nvPr>
            <p:ph type="body" sz="half" idx="2" hasCustomPrompt="1"/>
          </p:nvPr>
        </p:nvSpPr>
        <p:spPr>
          <a:xfrm>
            <a:off x="1154954" y="3543300"/>
            <a:ext cx="8825659" cy="2476500"/>
          </a:xfrm>
        </p:spPr>
        <p:txBody>
          <a:bodyPr rtlCol="0"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D8DC5E46-5961-4EA7-98EF-1A55899C3BBE}" type="datetime1">
              <a:rPr lang="en-GB" noProof="0" smtClean="0"/>
              <a:t>06/03/2024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rtl="0"/>
            <a:r>
              <a:rPr lang="en-GB" sz="9600" b="0" i="0" noProof="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rtl="0"/>
            <a:r>
              <a:rPr lang="en-GB" sz="9600" b="0" i="0" noProof="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rtlCol="0"/>
          <a:lstStyle>
            <a:lvl1pPr>
              <a:defRPr sz="4000"/>
            </a:lvl1pPr>
          </a:lstStyle>
          <a:p>
            <a:pPr rtl="0"/>
            <a:r>
              <a:rPr lang="en-GB" noProof="0"/>
              <a:t>Click to edit Master title style</a:t>
            </a:r>
          </a:p>
        </p:txBody>
      </p:sp>
      <p:sp>
        <p:nvSpPr>
          <p:cNvPr id="14" name="Text Placeholder 3"/>
          <p:cNvSpPr>
            <a:spLocks noGrp="1"/>
          </p:cNvSpPr>
          <p:nvPr>
            <p:ph type="body" sz="half" idx="13" hasCustomPrompt="1"/>
          </p:nvPr>
        </p:nvSpPr>
        <p:spPr bwMode="gray">
          <a:xfrm>
            <a:off x="1945945" y="3678766"/>
            <a:ext cx="7731219" cy="342174"/>
          </a:xfrm>
        </p:spPr>
        <p:txBody>
          <a:bodyPr rtlCol="0"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0" name="Text Placeholder 3"/>
          <p:cNvSpPr>
            <a:spLocks noGrp="1"/>
          </p:cNvSpPr>
          <p:nvPr>
            <p:ph type="body" sz="half" idx="2" hasCustomPrompt="1"/>
          </p:nvPr>
        </p:nvSpPr>
        <p:spPr>
          <a:xfrm>
            <a:off x="1154954" y="5029199"/>
            <a:ext cx="9244897" cy="997857"/>
          </a:xfrm>
        </p:spPr>
        <p:txBody>
          <a:bodyPr rtlCol="0"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2EF471A9-B3A6-4735-9C47-AB4C5F7C0FD5}" type="datetime1">
              <a:rPr lang="en-GB" noProof="0" smtClean="0"/>
              <a:t>06/03/2024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hasCustomPrompt="1"/>
          </p:nvPr>
        </p:nvSpPr>
        <p:spPr>
          <a:xfrm>
            <a:off x="1154954" y="5024967"/>
            <a:ext cx="8825659" cy="860400"/>
          </a:xfrm>
        </p:spPr>
        <p:txBody>
          <a:bodyPr rtlCol="0"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01AEDE4B-68AA-4ABB-9AD1-7586C442BFB3}" type="datetime1">
              <a:rPr lang="en-GB" noProof="0" smtClean="0"/>
              <a:t>06/03/2024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lvl1pPr>
              <a:defRPr sz="3600"/>
            </a:lvl1pPr>
          </a:lstStyle>
          <a:p>
            <a:pPr rtl="0"/>
            <a:r>
              <a:rPr lang="en-GB" noProof="0"/>
              <a:t>Click to edit Master title style</a:t>
            </a:r>
          </a:p>
        </p:txBody>
      </p:sp>
      <p:sp>
        <p:nvSpPr>
          <p:cNvPr id="3" name="Text Placeholder 2"/>
          <p:cNvSpPr>
            <a:spLocks noGrp="1"/>
          </p:cNvSpPr>
          <p:nvPr>
            <p:ph type="body" idx="1" hasCustomPrompt="1"/>
          </p:nvPr>
        </p:nvSpPr>
        <p:spPr>
          <a:xfrm>
            <a:off x="1154954" y="2603502"/>
            <a:ext cx="3141878"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6" name="Text Placeholder 3"/>
          <p:cNvSpPr>
            <a:spLocks noGrp="1"/>
          </p:cNvSpPr>
          <p:nvPr>
            <p:ph type="body" sz="half" idx="15" hasCustomPrompt="1"/>
          </p:nvPr>
        </p:nvSpPr>
        <p:spPr>
          <a:xfrm>
            <a:off x="1154953" y="3179764"/>
            <a:ext cx="3141879"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Text Placeholder 4"/>
          <p:cNvSpPr>
            <a:spLocks noGrp="1"/>
          </p:cNvSpPr>
          <p:nvPr>
            <p:ph type="body" sz="quarter" idx="3" hasCustomPrompt="1"/>
          </p:nvPr>
        </p:nvSpPr>
        <p:spPr>
          <a:xfrm>
            <a:off x="4512721" y="2603500"/>
            <a:ext cx="3147009"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9" name="Text Placeholder 3"/>
          <p:cNvSpPr>
            <a:spLocks noGrp="1"/>
          </p:cNvSpPr>
          <p:nvPr>
            <p:ph type="body" sz="half" idx="16" hasCustomPrompt="1"/>
          </p:nvPr>
        </p:nvSpPr>
        <p:spPr>
          <a:xfrm>
            <a:off x="4512721" y="3179763"/>
            <a:ext cx="3147009"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4" name="Text Placeholder 4"/>
          <p:cNvSpPr>
            <a:spLocks noGrp="1"/>
          </p:cNvSpPr>
          <p:nvPr>
            <p:ph type="body" sz="quarter" idx="13" hasCustomPrompt="1"/>
          </p:nvPr>
        </p:nvSpPr>
        <p:spPr>
          <a:xfrm>
            <a:off x="7888135" y="2603501"/>
            <a:ext cx="3145730"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0" name="Text Placeholder 3"/>
          <p:cNvSpPr>
            <a:spLocks noGrp="1"/>
          </p:cNvSpPr>
          <p:nvPr>
            <p:ph type="body" sz="half" idx="17" hasCustomPrompt="1"/>
          </p:nvPr>
        </p:nvSpPr>
        <p:spPr>
          <a:xfrm>
            <a:off x="7888329" y="3179762"/>
            <a:ext cx="3145536"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rtlCol="0"/>
          <a:lstStyle/>
          <a:p>
            <a:pPr rtl="0"/>
            <a:fld id="{83E5E5E3-BB3C-4FC6-B3BB-6BBF7E5E9C26}" type="datetime1">
              <a:rPr lang="en-GB" noProof="0" smtClean="0"/>
              <a:t>06/03/2024</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lvl1pPr>
              <a:defRPr sz="3600"/>
            </a:lvl1pPr>
          </a:lstStyle>
          <a:p>
            <a:pPr rtl="0"/>
            <a:r>
              <a:rPr lang="en-GB" noProof="0"/>
              <a:t>Click to edit Master title style</a:t>
            </a:r>
          </a:p>
        </p:txBody>
      </p:sp>
      <p:sp>
        <p:nvSpPr>
          <p:cNvPr id="3" name="Text Placeholder 2"/>
          <p:cNvSpPr>
            <a:spLocks noGrp="1"/>
          </p:cNvSpPr>
          <p:nvPr>
            <p:ph type="body" idx="1" hasCustomPrompt="1"/>
          </p:nvPr>
        </p:nvSpPr>
        <p:spPr>
          <a:xfrm>
            <a:off x="1154954" y="4532844"/>
            <a:ext cx="3050438"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2" name="Text Placeholder 3"/>
          <p:cNvSpPr>
            <a:spLocks noGrp="1"/>
          </p:cNvSpPr>
          <p:nvPr>
            <p:ph type="body" sz="half" idx="18" hasCustomPrompt="1"/>
          </p:nvPr>
        </p:nvSpPr>
        <p:spPr>
          <a:xfrm>
            <a:off x="1154954" y="5109106"/>
            <a:ext cx="3050438"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Text Placeholder 4"/>
          <p:cNvSpPr>
            <a:spLocks noGrp="1"/>
          </p:cNvSpPr>
          <p:nvPr>
            <p:ph type="body" sz="quarter" idx="3" hasCustomPrompt="1"/>
          </p:nvPr>
        </p:nvSpPr>
        <p:spPr>
          <a:xfrm>
            <a:off x="4568865" y="4532844"/>
            <a:ext cx="3050438" cy="576263"/>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3" name="Text Placeholder 3"/>
          <p:cNvSpPr>
            <a:spLocks noGrp="1"/>
          </p:cNvSpPr>
          <p:nvPr>
            <p:ph type="body" sz="half" idx="19" hasCustomPrompt="1"/>
          </p:nvPr>
        </p:nvSpPr>
        <p:spPr>
          <a:xfrm>
            <a:off x="4570172" y="5109105"/>
            <a:ext cx="3050438"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4" name="Text Placeholder 4"/>
          <p:cNvSpPr>
            <a:spLocks noGrp="1"/>
          </p:cNvSpPr>
          <p:nvPr>
            <p:ph type="body" sz="quarter" idx="13" hasCustomPrompt="1"/>
          </p:nvPr>
        </p:nvSpPr>
        <p:spPr>
          <a:xfrm>
            <a:off x="7982775" y="4532845"/>
            <a:ext cx="3051095"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20" hasCustomPrompt="1"/>
          </p:nvPr>
        </p:nvSpPr>
        <p:spPr>
          <a:xfrm>
            <a:off x="7982775" y="5109104"/>
            <a:ext cx="3051096"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rtlCol="0"/>
          <a:lstStyle/>
          <a:p>
            <a:pPr rtl="0"/>
            <a:fld id="{9C0F1556-A8AE-4DA0-8175-4FCE8DE49E24}" type="datetime1">
              <a:rPr lang="en-GB" noProof="0" smtClean="0"/>
              <a:t>06/03/2024</a:t>
            </a:fld>
            <a:endParaRPr lang="en-GB" noProof="0"/>
          </a:p>
        </p:txBody>
      </p:sp>
      <p:sp>
        <p:nvSpPr>
          <p:cNvPr id="8" name="Footer Placeholder 7"/>
          <p:cNvSpPr>
            <a:spLocks noGrp="1"/>
          </p:cNvSpPr>
          <p:nvPr>
            <p:ph type="ftr" sz="quarter" idx="11"/>
          </p:nvPr>
        </p:nvSpPr>
        <p:spPr>
          <a:xfrm>
            <a:off x="561111" y="6391838"/>
            <a:ext cx="3644282" cy="304801"/>
          </a:xfrm>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154954" y="2603500"/>
            <a:ext cx="8825659" cy="3416300"/>
          </a:xfrm>
        </p:spPr>
        <p:txBody>
          <a:bodyPr vert="eaVert" rtlCol="0" anchor="t" anchorCtr="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10695439" y="6391838"/>
            <a:ext cx="990599" cy="304799"/>
          </a:xfrm>
        </p:spPr>
        <p:txBody>
          <a:bodyPr rtlCol="0"/>
          <a:lstStyle/>
          <a:p>
            <a:pPr rtl="0"/>
            <a:fld id="{324601DC-A9AE-4833-9CC5-036749A2D10B}" type="datetime1">
              <a:rPr lang="en-GB" noProof="0" smtClean="0"/>
              <a:t>06/03/2024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rtlCol="0" anchor="b" anchorCtr="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154954" y="1278467"/>
            <a:ext cx="6256025" cy="4748590"/>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10653104" y="6391838"/>
            <a:ext cx="992135" cy="304799"/>
          </a:xfrm>
        </p:spPr>
        <p:txBody>
          <a:bodyPr rtlCol="0"/>
          <a:lstStyle/>
          <a:p>
            <a:pPr rtl="0"/>
            <a:fld id="{1EBB9208-58AD-4095-AAD8-A3150B629594}" type="datetime1">
              <a:rPr lang="en-GB" noProof="0" smtClean="0"/>
              <a:t>06/03/2024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pPr rtl="0"/>
            <a:r>
              <a:rPr lang="en-GB" noProof="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pPr rtl="0"/>
            <a:fld id="{66226CF3-8F39-4466-AAB4-C44B91920D46}" type="datetime1">
              <a:rPr lang="en-GB" noProof="0" smtClean="0"/>
              <a:t>06/03/2024</a:t>
            </a:fld>
            <a:endParaRPr lang="en-GB" noProof="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pPr rtl="0"/>
            <a:endParaRPr lang="en-GB" noProof="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pPr rtl="0"/>
            <a:fld id="{D57F1E4F-1CFF-5643-939E-217C01CDF565}" type="slidenum">
              <a:rPr lang="en-GB" noProof="0" smtClean="0"/>
              <a:pPr rtl="0"/>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doi.org/10.3389/fpsyg.2022.831508" TargetMode="External"/><Relationship Id="rId2" Type="http://schemas.openxmlformats.org/officeDocument/2006/relationships/hyperlink" Target="https://doi.org/10.1177/03057356211030987" TargetMode="External"/><Relationship Id="rId1" Type="http://schemas.openxmlformats.org/officeDocument/2006/relationships/slideLayout" Target="../slideLayouts/slideLayout2.xml"/><Relationship Id="rId4" Type="http://schemas.openxmlformats.org/officeDocument/2006/relationships/hyperlink" Target="https://doi.org/10.1177/1073191107311467" TargetMode="External"/></Relationships>
</file>

<file path=ppt/slides/_rels/slide25.xml.rels><?xml version="1.0" encoding="UTF-8" standalone="yes"?>
<Relationships xmlns="http://schemas.openxmlformats.org/package/2006/relationships"><Relationship Id="rId2" Type="http://schemas.openxmlformats.org/officeDocument/2006/relationships/hyperlink" Target="https://doi.org/10.1177/20592043211044816"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7551/mitpress/9780262013840.003.0014" TargetMode="External"/><Relationship Id="rId2" Type="http://schemas.openxmlformats.org/officeDocument/2006/relationships/hyperlink" Target="https://doi.org/10.1037/a0018432"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doi.org/10.1177/2059204317748807" TargetMode="External"/><Relationship Id="rId2" Type="http://schemas.openxmlformats.org/officeDocument/2006/relationships/hyperlink" Target="http://www.mindgarden.com"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doi.org/10.1177/0305735615596236" TargetMode="External"/><Relationship Id="rId2" Type="http://schemas.openxmlformats.org/officeDocument/2006/relationships/hyperlink" Target="https://doi.org/10.3389/fpsyg.2017.00986" TargetMode="External"/><Relationship Id="rId1" Type="http://schemas.openxmlformats.org/officeDocument/2006/relationships/slideLayout" Target="../slideLayouts/slideLayout2.xml"/><Relationship Id="rId4" Type="http://schemas.openxmlformats.org/officeDocument/2006/relationships/hyperlink" Target="https://doi.org/10.3389/fpsyg.2022.830230"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3389/fpsyg.2020.00882" TargetMode="External"/><Relationship Id="rId2" Type="http://schemas.openxmlformats.org/officeDocument/2006/relationships/hyperlink" Target="https://doi.org/10.1371/journal.pone.0265936"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1177/0305735611425903" TargetMode="External"/><Relationship Id="rId2" Type="http://schemas.openxmlformats.org/officeDocument/2006/relationships/hyperlink" Target="https://doi.org/10.1177/002242941143493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r>
              <a:rPr lang="en-GB" sz="4400">
                <a:latin typeface="Arial"/>
                <a:cs typeface="Arial"/>
              </a:rPr>
              <a:t>Work-based project (BMPF 7010)</a:t>
            </a:r>
          </a:p>
        </p:txBody>
      </p:sp>
      <p:sp>
        <p:nvSpPr>
          <p:cNvPr id="3" name="Subtitle 2"/>
          <p:cNvSpPr>
            <a:spLocks noGrp="1"/>
          </p:cNvSpPr>
          <p:nvPr>
            <p:ph type="subTitle" idx="1"/>
          </p:nvPr>
        </p:nvSpPr>
        <p:spPr/>
        <p:txBody>
          <a:bodyPr rtlCol="0"/>
          <a:lstStyle/>
          <a:p>
            <a:r>
              <a:rPr lang="en-GB" dirty="0">
                <a:ea typeface="+mn-lt"/>
                <a:cs typeface="+mn-lt"/>
              </a:rPr>
              <a:t>NATALIE ISAKSSON</a:t>
            </a:r>
            <a:endParaRPr lang="en-US" dirty="0">
              <a:solidFill>
                <a:srgbClr val="000000"/>
              </a:solidFill>
              <a:ea typeface="+mn-lt"/>
              <a:cs typeface="+mn-lt"/>
            </a:endParaRPr>
          </a:p>
          <a:p>
            <a:r>
              <a:rPr lang="en-GB">
                <a:ea typeface="+mn-lt"/>
                <a:cs typeface="+mn-lt"/>
              </a:rPr>
              <a:t>STUDENT NO: 2030100</a:t>
            </a:r>
            <a:endParaRPr lang="en-US">
              <a:solidFill>
                <a:srgbClr val="000000"/>
              </a:solidFill>
              <a:ea typeface="+mn-lt"/>
              <a:cs typeface="+mn-lt"/>
            </a:endParaRPr>
          </a:p>
          <a:p>
            <a:endParaRPr lang="en-GB"/>
          </a:p>
        </p:txBody>
      </p:sp>
    </p:spTree>
    <p:extLst>
      <p:ext uri="{BB962C8B-B14F-4D97-AF65-F5344CB8AC3E}">
        <p14:creationId xmlns:p14="http://schemas.microsoft.com/office/powerpoint/2010/main" val="356326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CCF00-729E-41B7-39A3-8974F477674D}"/>
              </a:ext>
            </a:extLst>
          </p:cNvPr>
          <p:cNvSpPr>
            <a:spLocks noGrp="1"/>
          </p:cNvSpPr>
          <p:nvPr>
            <p:ph type="ctrTitle"/>
          </p:nvPr>
        </p:nvSpPr>
        <p:spPr>
          <a:xfrm>
            <a:off x="1154955" y="2099733"/>
            <a:ext cx="9843690" cy="2677648"/>
          </a:xfrm>
        </p:spPr>
        <p:txBody>
          <a:bodyPr/>
          <a:lstStyle/>
          <a:p>
            <a:r>
              <a:rPr lang="en-GB" sz="2000" b="1" dirty="0">
                <a:latin typeface="Calibri"/>
                <a:ea typeface="Calibri"/>
                <a:cs typeface="Arial"/>
              </a:rPr>
              <a:t>Facilitating flow and performance enhancement for classical singers through in-lesson delivery of Acceptance and Commitment Coaching.</a:t>
            </a:r>
            <a:endParaRPr lang="en-GB" sz="2000" b="1">
              <a:solidFill>
                <a:srgbClr val="000000"/>
              </a:solidFill>
              <a:latin typeface="Calibri"/>
              <a:ea typeface="Calibri"/>
              <a:cs typeface="Arial"/>
            </a:endParaRPr>
          </a:p>
          <a:p>
            <a:endParaRPr lang="en-GB" sz="2000" b="1" dirty="0">
              <a:latin typeface="Calibri"/>
              <a:ea typeface="Calibri"/>
              <a:cs typeface="Arial"/>
            </a:endParaRPr>
          </a:p>
        </p:txBody>
      </p:sp>
    </p:spTree>
    <p:extLst>
      <p:ext uri="{BB962C8B-B14F-4D97-AF65-F5344CB8AC3E}">
        <p14:creationId xmlns:p14="http://schemas.microsoft.com/office/powerpoint/2010/main" val="3416250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3EFDB-51CA-8E3A-9119-E77681780107}"/>
              </a:ext>
            </a:extLst>
          </p:cNvPr>
          <p:cNvSpPr>
            <a:spLocks noGrp="1"/>
          </p:cNvSpPr>
          <p:nvPr>
            <p:ph type="title"/>
          </p:nvPr>
        </p:nvSpPr>
        <p:spPr/>
        <p:txBody>
          <a:bodyPr/>
          <a:lstStyle/>
          <a:p>
            <a:r>
              <a:rPr lang="en-GB"/>
              <a:t>Introduction</a:t>
            </a:r>
          </a:p>
        </p:txBody>
      </p:sp>
      <p:sp>
        <p:nvSpPr>
          <p:cNvPr id="3" name="Content Placeholder 2">
            <a:extLst>
              <a:ext uri="{FF2B5EF4-FFF2-40B4-BE49-F238E27FC236}">
                <a16:creationId xmlns:a16="http://schemas.microsoft.com/office/drawing/2014/main" id="{58D30B76-9240-027D-4DBC-1C92AC5F8426}"/>
              </a:ext>
            </a:extLst>
          </p:cNvPr>
          <p:cNvSpPr>
            <a:spLocks noGrp="1"/>
          </p:cNvSpPr>
          <p:nvPr>
            <p:ph idx="1"/>
          </p:nvPr>
        </p:nvSpPr>
        <p:spPr/>
        <p:txBody>
          <a:bodyPr vert="horz" lIns="91440" tIns="45720" rIns="91440" bIns="45720" rtlCol="0" anchor="t">
            <a:normAutofit/>
          </a:bodyPr>
          <a:lstStyle/>
          <a:p>
            <a:r>
              <a:rPr lang="en-GB" dirty="0">
                <a:ea typeface="+mn-lt"/>
                <a:cs typeface="+mn-lt"/>
              </a:rPr>
              <a:t>Practitioner/researcher - experienced professional singer and voice teacher, limited ACC training, no coaching experience.  </a:t>
            </a:r>
          </a:p>
          <a:p>
            <a:r>
              <a:rPr lang="en-GB" dirty="0">
                <a:ea typeface="+mn-lt"/>
                <a:cs typeface="+mn-lt"/>
              </a:rPr>
              <a:t>Observed students in singing practice, no mental skills training, not consistently reaching full potential in performance.</a:t>
            </a:r>
            <a:endParaRPr lang="en-GB" dirty="0"/>
          </a:p>
          <a:p>
            <a:r>
              <a:rPr lang="en-GB" dirty="0"/>
              <a:t>Broader professional goal – elevate mental skills training to sit alongside vocal technique and artistry.</a:t>
            </a:r>
          </a:p>
        </p:txBody>
      </p:sp>
    </p:spTree>
    <p:extLst>
      <p:ext uri="{BB962C8B-B14F-4D97-AF65-F5344CB8AC3E}">
        <p14:creationId xmlns:p14="http://schemas.microsoft.com/office/powerpoint/2010/main" val="2635165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09A0B-9709-3407-025A-A313E5443E02}"/>
              </a:ext>
            </a:extLst>
          </p:cNvPr>
          <p:cNvSpPr>
            <a:spLocks noGrp="1"/>
          </p:cNvSpPr>
          <p:nvPr>
            <p:ph type="title"/>
          </p:nvPr>
        </p:nvSpPr>
        <p:spPr/>
        <p:txBody>
          <a:bodyPr/>
          <a:lstStyle/>
          <a:p>
            <a:r>
              <a:rPr lang="en-GB" dirty="0"/>
              <a:t>Aims &amp; Learning Outcomes</a:t>
            </a:r>
          </a:p>
        </p:txBody>
      </p:sp>
      <p:sp>
        <p:nvSpPr>
          <p:cNvPr id="3" name="Text Placeholder 2">
            <a:extLst>
              <a:ext uri="{FF2B5EF4-FFF2-40B4-BE49-F238E27FC236}">
                <a16:creationId xmlns:a16="http://schemas.microsoft.com/office/drawing/2014/main" id="{1D4AFFBE-F977-70C6-E44A-E710A71FECFB}"/>
              </a:ext>
            </a:extLst>
          </p:cNvPr>
          <p:cNvSpPr>
            <a:spLocks noGrp="1"/>
          </p:cNvSpPr>
          <p:nvPr>
            <p:ph type="body" idx="1"/>
          </p:nvPr>
        </p:nvSpPr>
        <p:spPr/>
        <p:txBody>
          <a:bodyPr/>
          <a:lstStyle/>
          <a:p>
            <a:r>
              <a:rPr lang="en-GB" dirty="0"/>
              <a:t>Aims</a:t>
            </a:r>
          </a:p>
        </p:txBody>
      </p:sp>
      <p:sp>
        <p:nvSpPr>
          <p:cNvPr id="4" name="Content Placeholder 3">
            <a:extLst>
              <a:ext uri="{FF2B5EF4-FFF2-40B4-BE49-F238E27FC236}">
                <a16:creationId xmlns:a16="http://schemas.microsoft.com/office/drawing/2014/main" id="{D93BD73B-BD23-F60B-875A-F0EFA5E8463F}"/>
              </a:ext>
            </a:extLst>
          </p:cNvPr>
          <p:cNvSpPr>
            <a:spLocks noGrp="1"/>
          </p:cNvSpPr>
          <p:nvPr>
            <p:ph sz="half" idx="2"/>
          </p:nvPr>
        </p:nvSpPr>
        <p:spPr/>
        <p:txBody>
          <a:bodyPr vert="horz" lIns="91440" tIns="45720" rIns="91440" bIns="45720" rtlCol="0" anchor="t">
            <a:normAutofit fontScale="92500" lnSpcReduction="10000"/>
          </a:bodyPr>
          <a:lstStyle/>
          <a:p>
            <a:r>
              <a:rPr lang="en-GB" dirty="0">
                <a:latin typeface="Century Gothic"/>
                <a:cs typeface="Arial"/>
              </a:rPr>
              <a:t>Provide  ongoing performance psychology education for classical singers</a:t>
            </a:r>
            <a:endParaRPr lang="en-GB">
              <a:solidFill>
                <a:srgbClr val="000000"/>
              </a:solidFill>
              <a:latin typeface="Century Gothic"/>
              <a:cs typeface="Arial"/>
            </a:endParaRPr>
          </a:p>
          <a:p>
            <a:r>
              <a:rPr lang="en-GB" dirty="0">
                <a:latin typeface="Century Gothic"/>
                <a:cs typeface="Arial"/>
              </a:rPr>
              <a:t>Increase frequency and intensity of flow experience for classical singers</a:t>
            </a:r>
            <a:endParaRPr lang="en-GB">
              <a:solidFill>
                <a:srgbClr val="000000"/>
              </a:solidFill>
              <a:latin typeface="Century Gothic"/>
              <a:cs typeface="Arial"/>
            </a:endParaRPr>
          </a:p>
          <a:p>
            <a:r>
              <a:rPr lang="en-GB" dirty="0">
                <a:latin typeface="Century Gothic"/>
                <a:cs typeface="Arial"/>
              </a:rPr>
              <a:t>Test efficacy of using ACC to facilitate flow and promote peak performance in classical singers</a:t>
            </a:r>
            <a:endParaRPr lang="en-GB">
              <a:solidFill>
                <a:srgbClr val="000000"/>
              </a:solidFill>
              <a:latin typeface="Century Gothic"/>
              <a:cs typeface="Arial"/>
            </a:endParaRPr>
          </a:p>
          <a:p>
            <a:r>
              <a:rPr lang="en-GB" dirty="0">
                <a:latin typeface="Century Gothic"/>
                <a:cs typeface="Arial"/>
              </a:rPr>
              <a:t>Contribute to flow research for classical singers</a:t>
            </a:r>
            <a:endParaRPr lang="en-GB">
              <a:solidFill>
                <a:srgbClr val="000000"/>
              </a:solidFill>
              <a:latin typeface="Century Gothic"/>
              <a:cs typeface="Arial"/>
            </a:endParaRPr>
          </a:p>
          <a:p>
            <a:endParaRPr lang="en-GB" dirty="0"/>
          </a:p>
        </p:txBody>
      </p:sp>
      <p:sp>
        <p:nvSpPr>
          <p:cNvPr id="5" name="Text Placeholder 4">
            <a:extLst>
              <a:ext uri="{FF2B5EF4-FFF2-40B4-BE49-F238E27FC236}">
                <a16:creationId xmlns:a16="http://schemas.microsoft.com/office/drawing/2014/main" id="{CED26E21-F46E-3611-DAED-5C3025D43EAF}"/>
              </a:ext>
            </a:extLst>
          </p:cNvPr>
          <p:cNvSpPr>
            <a:spLocks noGrp="1"/>
          </p:cNvSpPr>
          <p:nvPr>
            <p:ph type="body" sz="quarter" idx="3"/>
          </p:nvPr>
        </p:nvSpPr>
        <p:spPr/>
        <p:txBody>
          <a:bodyPr/>
          <a:lstStyle/>
          <a:p>
            <a:r>
              <a:rPr lang="en-GB" dirty="0"/>
              <a:t>Personal Learning Outcomes</a:t>
            </a:r>
          </a:p>
        </p:txBody>
      </p:sp>
      <p:sp>
        <p:nvSpPr>
          <p:cNvPr id="6" name="Content Placeholder 5">
            <a:extLst>
              <a:ext uri="{FF2B5EF4-FFF2-40B4-BE49-F238E27FC236}">
                <a16:creationId xmlns:a16="http://schemas.microsoft.com/office/drawing/2014/main" id="{CEF5398D-E097-BB99-2F04-6C42D5228DEA}"/>
              </a:ext>
            </a:extLst>
          </p:cNvPr>
          <p:cNvSpPr>
            <a:spLocks noGrp="1"/>
          </p:cNvSpPr>
          <p:nvPr>
            <p:ph sz="quarter" idx="4"/>
          </p:nvPr>
        </p:nvSpPr>
        <p:spPr/>
        <p:txBody>
          <a:bodyPr vert="horz" lIns="91440" tIns="45720" rIns="91440" bIns="45720" rtlCol="0" anchor="t">
            <a:normAutofit fontScale="92500" lnSpcReduction="10000"/>
          </a:bodyPr>
          <a:lstStyle/>
          <a:p>
            <a:r>
              <a:rPr lang="en-GB" dirty="0">
                <a:latin typeface="Century Gothic"/>
                <a:cs typeface="Arial"/>
              </a:rPr>
              <a:t>Deepen knowledge of Flow State Theory and ACC theory; convert into application</a:t>
            </a:r>
            <a:endParaRPr lang="en-US" dirty="0">
              <a:solidFill>
                <a:srgbClr val="000000"/>
              </a:solidFill>
              <a:latin typeface="Century Gothic"/>
              <a:cs typeface="Arial"/>
            </a:endParaRPr>
          </a:p>
          <a:p>
            <a:r>
              <a:rPr lang="en-GB" dirty="0">
                <a:latin typeface="Century Gothic"/>
                <a:cs typeface="Arial"/>
              </a:rPr>
              <a:t>Move toward best practice for in-lesson delivery of performance enhancement coaching</a:t>
            </a:r>
            <a:endParaRPr lang="en-US">
              <a:solidFill>
                <a:srgbClr val="000000"/>
              </a:solidFill>
              <a:latin typeface="Century Gothic"/>
              <a:cs typeface="Arial"/>
            </a:endParaRPr>
          </a:p>
          <a:p>
            <a:r>
              <a:rPr lang="en-GB" dirty="0">
                <a:latin typeface="Century Gothic"/>
                <a:cs typeface="Arial"/>
              </a:rPr>
              <a:t>Use knowledge acquired to enrich professional and academic development</a:t>
            </a:r>
            <a:endParaRPr lang="en-GB" dirty="0">
              <a:solidFill>
                <a:srgbClr val="000000"/>
              </a:solidFill>
              <a:latin typeface="Century Gothic"/>
              <a:cs typeface="Arial"/>
            </a:endParaRPr>
          </a:p>
          <a:p>
            <a:endParaRPr lang="en-GB" dirty="0"/>
          </a:p>
        </p:txBody>
      </p:sp>
    </p:spTree>
    <p:extLst>
      <p:ext uri="{BB962C8B-B14F-4D97-AF65-F5344CB8AC3E}">
        <p14:creationId xmlns:p14="http://schemas.microsoft.com/office/powerpoint/2010/main" val="3199528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0D90A-10CB-3211-8BFE-192F53AF89E6}"/>
              </a:ext>
            </a:extLst>
          </p:cNvPr>
          <p:cNvSpPr>
            <a:spLocks noGrp="1"/>
          </p:cNvSpPr>
          <p:nvPr>
            <p:ph type="title"/>
          </p:nvPr>
        </p:nvSpPr>
        <p:spPr/>
        <p:txBody>
          <a:bodyPr/>
          <a:lstStyle/>
          <a:p>
            <a:r>
              <a:rPr lang="en-GB" dirty="0"/>
              <a:t>Context &amp; justification</a:t>
            </a:r>
          </a:p>
        </p:txBody>
      </p:sp>
      <p:sp>
        <p:nvSpPr>
          <p:cNvPr id="3" name="Content Placeholder 2">
            <a:extLst>
              <a:ext uri="{FF2B5EF4-FFF2-40B4-BE49-F238E27FC236}">
                <a16:creationId xmlns:a16="http://schemas.microsoft.com/office/drawing/2014/main" id="{87F53F1D-ADF4-8B57-E56F-A751F3EA3ECA}"/>
              </a:ext>
            </a:extLst>
          </p:cNvPr>
          <p:cNvSpPr>
            <a:spLocks noGrp="1"/>
          </p:cNvSpPr>
          <p:nvPr>
            <p:ph idx="1"/>
          </p:nvPr>
        </p:nvSpPr>
        <p:spPr/>
        <p:txBody>
          <a:bodyPr vert="horz" lIns="91440" tIns="45720" rIns="91440" bIns="45720" rtlCol="0" anchor="t">
            <a:normAutofit fontScale="92500" lnSpcReduction="10000"/>
          </a:bodyPr>
          <a:lstStyle/>
          <a:p>
            <a:r>
              <a:rPr lang="en-GB" dirty="0"/>
              <a:t>Mindfulness Acceptance Commitment, MAC) non-clinical ACT-based; performance enhancement in sport; efficacious (Gardner &amp; Moore, 2007). </a:t>
            </a:r>
          </a:p>
          <a:p>
            <a:r>
              <a:rPr lang="en-GB" dirty="0"/>
              <a:t>Acceptance Commitment Coaching (ACC); non-clinical ACT-based; in music to alleviate MPA with performance enhancement as secondary focus; promising (Juncos et al., 2017; Mahony et al., 2022).</a:t>
            </a:r>
          </a:p>
          <a:p>
            <a:r>
              <a:rPr lang="en-GB" dirty="0"/>
              <a:t>ACC effectively delivered to treat MPA by singing teachers with no training in clinical psychology (Shaw et al, 2020, Mahony et al., 2022).</a:t>
            </a:r>
          </a:p>
          <a:p>
            <a:endParaRPr lang="en-GB" dirty="0"/>
          </a:p>
          <a:p>
            <a:r>
              <a:rPr lang="en-GB" dirty="0"/>
              <a:t>GAP: investigate potential for  in-lesson delivery of ACC to enhance performance quality for classical singers by facilitating flow phenomenon.</a:t>
            </a:r>
          </a:p>
          <a:p>
            <a:pPr marL="0" indent="0">
              <a:buNone/>
            </a:pPr>
            <a:endParaRPr lang="en-GB" dirty="0"/>
          </a:p>
        </p:txBody>
      </p:sp>
    </p:spTree>
    <p:extLst>
      <p:ext uri="{BB962C8B-B14F-4D97-AF65-F5344CB8AC3E}">
        <p14:creationId xmlns:p14="http://schemas.microsoft.com/office/powerpoint/2010/main" val="433138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45113-84FE-B0A9-559F-0F63742417C2}"/>
              </a:ext>
            </a:extLst>
          </p:cNvPr>
          <p:cNvSpPr>
            <a:spLocks noGrp="1"/>
          </p:cNvSpPr>
          <p:nvPr>
            <p:ph type="title"/>
          </p:nvPr>
        </p:nvSpPr>
        <p:spPr/>
        <p:txBody>
          <a:bodyPr/>
          <a:lstStyle/>
          <a:p>
            <a:r>
              <a:rPr lang="en-GB"/>
              <a:t>Flow State Theory</a:t>
            </a:r>
          </a:p>
        </p:txBody>
      </p:sp>
      <p:sp>
        <p:nvSpPr>
          <p:cNvPr id="3" name="Content Placeholder 2">
            <a:extLst>
              <a:ext uri="{FF2B5EF4-FFF2-40B4-BE49-F238E27FC236}">
                <a16:creationId xmlns:a16="http://schemas.microsoft.com/office/drawing/2014/main" id="{D0F648AA-4716-13F6-127B-2660B01B5038}"/>
              </a:ext>
            </a:extLst>
          </p:cNvPr>
          <p:cNvSpPr>
            <a:spLocks noGrp="1"/>
          </p:cNvSpPr>
          <p:nvPr>
            <p:ph idx="1"/>
          </p:nvPr>
        </p:nvSpPr>
        <p:spPr/>
        <p:txBody>
          <a:bodyPr vert="horz" lIns="91440" tIns="45720" rIns="91440" bIns="45720" rtlCol="0" anchor="t">
            <a:normAutofit/>
          </a:bodyPr>
          <a:lstStyle/>
          <a:p>
            <a:r>
              <a:rPr lang="en-GB" dirty="0">
                <a:ea typeface="+mn-lt"/>
                <a:cs typeface="+mn-lt"/>
              </a:rPr>
              <a:t>Definition: concept originates from seminal work of </a:t>
            </a:r>
            <a:r>
              <a:rPr lang="en-GB" dirty="0">
                <a:solidFill>
                  <a:srgbClr val="000000"/>
                </a:solidFill>
                <a:ea typeface="+mn-lt"/>
                <a:cs typeface="+mn-lt"/>
              </a:rPr>
              <a:t>(Csikszentmihalyi, 1990) </a:t>
            </a:r>
            <a:endParaRPr lang="en-GB" dirty="0">
              <a:solidFill>
                <a:srgbClr val="404040"/>
              </a:solidFill>
              <a:ea typeface="+mn-lt"/>
              <a:cs typeface="+mn-lt"/>
            </a:endParaRPr>
          </a:p>
          <a:p>
            <a:endParaRPr lang="en-GB" dirty="0">
              <a:solidFill>
                <a:srgbClr val="000000"/>
              </a:solidFill>
              <a:ea typeface="+mn-lt"/>
              <a:cs typeface="+mn-lt"/>
            </a:endParaRPr>
          </a:p>
          <a:p>
            <a:r>
              <a:rPr lang="en-GB" dirty="0">
                <a:solidFill>
                  <a:srgbClr val="000000"/>
                </a:solidFill>
                <a:ea typeface="+mn-lt"/>
                <a:cs typeface="+mn-lt"/>
              </a:rPr>
              <a:t>Flow state is regarded as “an almost automatic, effortless, yet highly focused state of consciousness (Csikszentmihalyi, 1997, p. 110), when everything comes together, allowing an individual to “transcend one’s average and usual skill level to fully realize one’s potential” (Antonini Philippe et al., 2022, p.2).</a:t>
            </a:r>
            <a:endParaRPr lang="en-GB" dirty="0"/>
          </a:p>
          <a:p>
            <a:pPr marL="0" indent="0">
              <a:buNone/>
            </a:pPr>
            <a:endParaRPr lang="en-GB" dirty="0"/>
          </a:p>
        </p:txBody>
      </p:sp>
    </p:spTree>
    <p:extLst>
      <p:ext uri="{BB962C8B-B14F-4D97-AF65-F5344CB8AC3E}">
        <p14:creationId xmlns:p14="http://schemas.microsoft.com/office/powerpoint/2010/main" val="576232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5F279D6-ED25-4D3F-9479-8ABB21867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38D0B1B4-C487-47EF-B7D0-421066454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275" y="643466"/>
            <a:ext cx="1970939" cy="5571067"/>
          </a:xfrm>
          <a:custGeom>
            <a:avLst/>
            <a:gdLst>
              <a:gd name="connsiteX0" fmla="*/ 0 w 1970939"/>
              <a:gd name="connsiteY0" fmla="*/ 0 h 5571067"/>
              <a:gd name="connsiteX1" fmla="*/ 1774861 w 1970939"/>
              <a:gd name="connsiteY1" fmla="*/ 0 h 5571067"/>
              <a:gd name="connsiteX2" fmla="*/ 1780256 w 1970939"/>
              <a:gd name="connsiteY2" fmla="*/ 32931 h 5571067"/>
              <a:gd name="connsiteX3" fmla="*/ 1802197 w 1970939"/>
              <a:gd name="connsiteY3" fmla="*/ 170349 h 5571067"/>
              <a:gd name="connsiteX4" fmla="*/ 1820981 w 1970939"/>
              <a:gd name="connsiteY4" fmla="*/ 308372 h 5571067"/>
              <a:gd name="connsiteX5" fmla="*/ 1839923 w 1970939"/>
              <a:gd name="connsiteY5" fmla="*/ 445791 h 5571067"/>
              <a:gd name="connsiteX6" fmla="*/ 1857602 w 1970939"/>
              <a:gd name="connsiteY6" fmla="*/ 583814 h 5571067"/>
              <a:gd name="connsiteX7" fmla="*/ 1872756 w 1970939"/>
              <a:gd name="connsiteY7" fmla="*/ 720022 h 5571067"/>
              <a:gd name="connsiteX8" fmla="*/ 1887120 w 1970939"/>
              <a:gd name="connsiteY8" fmla="*/ 858046 h 5571067"/>
              <a:gd name="connsiteX9" fmla="*/ 1900223 w 1970939"/>
              <a:gd name="connsiteY9" fmla="*/ 995464 h 5571067"/>
              <a:gd name="connsiteX10" fmla="*/ 1911588 w 1970939"/>
              <a:gd name="connsiteY10" fmla="*/ 1130461 h 5571067"/>
              <a:gd name="connsiteX11" fmla="*/ 1922953 w 1970939"/>
              <a:gd name="connsiteY11" fmla="*/ 1267274 h 5571067"/>
              <a:gd name="connsiteX12" fmla="*/ 1932424 w 1970939"/>
              <a:gd name="connsiteY12" fmla="*/ 1402271 h 5571067"/>
              <a:gd name="connsiteX13" fmla="*/ 1939842 w 1970939"/>
              <a:gd name="connsiteY13" fmla="*/ 1537267 h 5571067"/>
              <a:gd name="connsiteX14" fmla="*/ 1947577 w 1970939"/>
              <a:gd name="connsiteY14" fmla="*/ 1671659 h 5571067"/>
              <a:gd name="connsiteX15" fmla="*/ 1954049 w 1970939"/>
              <a:gd name="connsiteY15" fmla="*/ 1804840 h 5571067"/>
              <a:gd name="connsiteX16" fmla="*/ 1958627 w 1970939"/>
              <a:gd name="connsiteY16" fmla="*/ 1936810 h 5571067"/>
              <a:gd name="connsiteX17" fmla="*/ 1962573 w 1970939"/>
              <a:gd name="connsiteY17" fmla="*/ 2068780 h 5571067"/>
              <a:gd name="connsiteX18" fmla="*/ 1966361 w 1970939"/>
              <a:gd name="connsiteY18" fmla="*/ 2199539 h 5571067"/>
              <a:gd name="connsiteX19" fmla="*/ 1968098 w 1970939"/>
              <a:gd name="connsiteY19" fmla="*/ 2328482 h 5571067"/>
              <a:gd name="connsiteX20" fmla="*/ 1969992 w 1970939"/>
              <a:gd name="connsiteY20" fmla="*/ 2457425 h 5571067"/>
              <a:gd name="connsiteX21" fmla="*/ 1970939 w 1970939"/>
              <a:gd name="connsiteY21" fmla="*/ 2584552 h 5571067"/>
              <a:gd name="connsiteX22" fmla="*/ 1969992 w 1970939"/>
              <a:gd name="connsiteY22" fmla="*/ 2710469 h 5571067"/>
              <a:gd name="connsiteX23" fmla="*/ 1969992 w 1970939"/>
              <a:gd name="connsiteY23" fmla="*/ 2835174 h 5571067"/>
              <a:gd name="connsiteX24" fmla="*/ 1968098 w 1970939"/>
              <a:gd name="connsiteY24" fmla="*/ 2958669 h 5571067"/>
              <a:gd name="connsiteX25" fmla="*/ 1965256 w 1970939"/>
              <a:gd name="connsiteY25" fmla="*/ 3079742 h 5571067"/>
              <a:gd name="connsiteX26" fmla="*/ 1962573 w 1970939"/>
              <a:gd name="connsiteY26" fmla="*/ 3199605 h 5571067"/>
              <a:gd name="connsiteX27" fmla="*/ 1959574 w 1970939"/>
              <a:gd name="connsiteY27" fmla="*/ 3317046 h 5571067"/>
              <a:gd name="connsiteX28" fmla="*/ 1954996 w 1970939"/>
              <a:gd name="connsiteY28" fmla="*/ 3433882 h 5571067"/>
              <a:gd name="connsiteX29" fmla="*/ 1950103 w 1970939"/>
              <a:gd name="connsiteY29" fmla="*/ 3548902 h 5571067"/>
              <a:gd name="connsiteX30" fmla="*/ 1945683 w 1970939"/>
              <a:gd name="connsiteY30" fmla="*/ 3661500 h 5571067"/>
              <a:gd name="connsiteX31" fmla="*/ 1933213 w 1970939"/>
              <a:gd name="connsiteY31" fmla="*/ 3881248 h 5571067"/>
              <a:gd name="connsiteX32" fmla="*/ 1919953 w 1970939"/>
              <a:gd name="connsiteY32" fmla="*/ 4091916 h 5571067"/>
              <a:gd name="connsiteX33" fmla="*/ 1906063 w 1970939"/>
              <a:gd name="connsiteY33" fmla="*/ 4294109 h 5571067"/>
              <a:gd name="connsiteX34" fmla="*/ 1890751 w 1970939"/>
              <a:gd name="connsiteY34" fmla="*/ 4485405 h 5571067"/>
              <a:gd name="connsiteX35" fmla="*/ 1874809 w 1970939"/>
              <a:gd name="connsiteY35" fmla="*/ 4668226 h 5571067"/>
              <a:gd name="connsiteX36" fmla="*/ 1857602 w 1970939"/>
              <a:gd name="connsiteY36" fmla="*/ 4837728 h 5571067"/>
              <a:gd name="connsiteX37" fmla="*/ 1840713 w 1970939"/>
              <a:gd name="connsiteY37" fmla="*/ 4996940 h 5571067"/>
              <a:gd name="connsiteX38" fmla="*/ 1823823 w 1970939"/>
              <a:gd name="connsiteY38" fmla="*/ 5143439 h 5571067"/>
              <a:gd name="connsiteX39" fmla="*/ 1807880 w 1970939"/>
              <a:gd name="connsiteY39" fmla="*/ 5277830 h 5571067"/>
              <a:gd name="connsiteX40" fmla="*/ 1792726 w 1970939"/>
              <a:gd name="connsiteY40" fmla="*/ 5397087 h 5571067"/>
              <a:gd name="connsiteX41" fmla="*/ 1778362 w 1970939"/>
              <a:gd name="connsiteY41" fmla="*/ 5504843 h 5571067"/>
              <a:gd name="connsiteX42" fmla="*/ 1769613 w 1970939"/>
              <a:gd name="connsiteY42" fmla="*/ 5571067 h 5571067"/>
              <a:gd name="connsiteX43" fmla="*/ 0 w 1970939"/>
              <a:gd name="connsiteY43" fmla="*/ 5571067 h 557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970939" h="5571067">
                <a:moveTo>
                  <a:pt x="0" y="0"/>
                </a:moveTo>
                <a:lnTo>
                  <a:pt x="1774861" y="0"/>
                </a:lnTo>
                <a:lnTo>
                  <a:pt x="1780256" y="32931"/>
                </a:lnTo>
                <a:lnTo>
                  <a:pt x="1802197" y="170349"/>
                </a:lnTo>
                <a:lnTo>
                  <a:pt x="1820981" y="308372"/>
                </a:lnTo>
                <a:lnTo>
                  <a:pt x="1839923" y="445791"/>
                </a:lnTo>
                <a:lnTo>
                  <a:pt x="1857602" y="583814"/>
                </a:lnTo>
                <a:lnTo>
                  <a:pt x="1872756" y="720022"/>
                </a:lnTo>
                <a:lnTo>
                  <a:pt x="1887120" y="858046"/>
                </a:lnTo>
                <a:lnTo>
                  <a:pt x="1900223" y="995464"/>
                </a:lnTo>
                <a:lnTo>
                  <a:pt x="1911588" y="1130461"/>
                </a:lnTo>
                <a:lnTo>
                  <a:pt x="1922953" y="1267274"/>
                </a:lnTo>
                <a:lnTo>
                  <a:pt x="1932424" y="1402271"/>
                </a:lnTo>
                <a:lnTo>
                  <a:pt x="1939842" y="1537267"/>
                </a:lnTo>
                <a:lnTo>
                  <a:pt x="1947577" y="1671659"/>
                </a:lnTo>
                <a:lnTo>
                  <a:pt x="1954049" y="1804840"/>
                </a:lnTo>
                <a:lnTo>
                  <a:pt x="1958627" y="1936810"/>
                </a:lnTo>
                <a:lnTo>
                  <a:pt x="1962573" y="2068780"/>
                </a:lnTo>
                <a:lnTo>
                  <a:pt x="1966361" y="2199539"/>
                </a:lnTo>
                <a:lnTo>
                  <a:pt x="1968098" y="2328482"/>
                </a:lnTo>
                <a:lnTo>
                  <a:pt x="1969992" y="2457425"/>
                </a:lnTo>
                <a:lnTo>
                  <a:pt x="1970939" y="2584552"/>
                </a:lnTo>
                <a:lnTo>
                  <a:pt x="1969992" y="2710469"/>
                </a:lnTo>
                <a:lnTo>
                  <a:pt x="1969992" y="2835174"/>
                </a:lnTo>
                <a:lnTo>
                  <a:pt x="1968098" y="2958669"/>
                </a:lnTo>
                <a:lnTo>
                  <a:pt x="1965256" y="3079742"/>
                </a:lnTo>
                <a:lnTo>
                  <a:pt x="1962573" y="3199605"/>
                </a:lnTo>
                <a:lnTo>
                  <a:pt x="1959574" y="3317046"/>
                </a:lnTo>
                <a:lnTo>
                  <a:pt x="1954996" y="3433882"/>
                </a:lnTo>
                <a:lnTo>
                  <a:pt x="1950103" y="3548902"/>
                </a:lnTo>
                <a:lnTo>
                  <a:pt x="1945683" y="3661500"/>
                </a:lnTo>
                <a:lnTo>
                  <a:pt x="1933213" y="3881248"/>
                </a:lnTo>
                <a:lnTo>
                  <a:pt x="1919953" y="4091916"/>
                </a:lnTo>
                <a:lnTo>
                  <a:pt x="1906063" y="4294109"/>
                </a:lnTo>
                <a:lnTo>
                  <a:pt x="1890751" y="4485405"/>
                </a:lnTo>
                <a:lnTo>
                  <a:pt x="1874809" y="4668226"/>
                </a:lnTo>
                <a:lnTo>
                  <a:pt x="1857602" y="4837728"/>
                </a:lnTo>
                <a:lnTo>
                  <a:pt x="1840713" y="4996940"/>
                </a:lnTo>
                <a:lnTo>
                  <a:pt x="1823823" y="5143439"/>
                </a:lnTo>
                <a:lnTo>
                  <a:pt x="1807880" y="5277830"/>
                </a:lnTo>
                <a:lnTo>
                  <a:pt x="1792726" y="5397087"/>
                </a:lnTo>
                <a:lnTo>
                  <a:pt x="1778362" y="5504843"/>
                </a:lnTo>
                <a:lnTo>
                  <a:pt x="1769613" y="5571067"/>
                </a:lnTo>
                <a:lnTo>
                  <a:pt x="0" y="5571067"/>
                </a:lnTo>
                <a:close/>
              </a:path>
            </a:pathLst>
          </a:custGeom>
          <a:ln>
            <a:noFill/>
          </a:ln>
        </p:spPr>
        <p:style>
          <a:lnRef idx="2">
            <a:schemeClr val="accent1">
              <a:shade val="50000"/>
            </a:schemeClr>
          </a:lnRef>
          <a:fillRef idx="1002">
            <a:schemeClr val="dk2"/>
          </a:fillRef>
          <a:effectRef idx="0">
            <a:schemeClr val="accent1"/>
          </a:effectRef>
          <a:fontRef idx="minor">
            <a:schemeClr val="lt1"/>
          </a:fontRef>
        </p:style>
        <p:txBody>
          <a:bodyPr wrap="square">
            <a:noAutofit/>
          </a:bodyPr>
          <a:lstStyle/>
          <a:p>
            <a:endParaRPr lang="en-US"/>
          </a:p>
        </p:txBody>
      </p:sp>
      <p:sp>
        <p:nvSpPr>
          <p:cNvPr id="11" name="Freeform: Shape 10">
            <a:extLst>
              <a:ext uri="{FF2B5EF4-FFF2-40B4-BE49-F238E27FC236}">
                <a16:creationId xmlns:a16="http://schemas.microsoft.com/office/drawing/2014/main" id="{0214736A-03B2-4B91-B0AF-B21213F3B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969335" y="1702087"/>
            <a:ext cx="3209207" cy="612850"/>
          </a:xfrm>
          <a:custGeom>
            <a:avLst/>
            <a:gdLst>
              <a:gd name="connsiteX0" fmla="*/ 3195151 w 3209207"/>
              <a:gd name="connsiteY0" fmla="*/ 612847 h 612850"/>
              <a:gd name="connsiteX1" fmla="*/ 3029871 w 3209207"/>
              <a:gd name="connsiteY1" fmla="*/ 611146 h 612850"/>
              <a:gd name="connsiteX2" fmla="*/ 2949639 w 3209207"/>
              <a:gd name="connsiteY2" fmla="*/ 608906 h 612850"/>
              <a:gd name="connsiteX3" fmla="*/ 2978018 w 3209207"/>
              <a:gd name="connsiteY3" fmla="*/ 258115 h 612850"/>
              <a:gd name="connsiteX4" fmla="*/ 2944764 w 3209207"/>
              <a:gd name="connsiteY4" fmla="*/ 260801 h 612850"/>
              <a:gd name="connsiteX5" fmla="*/ 2806036 w 3209207"/>
              <a:gd name="connsiteY5" fmla="*/ 271446 h 612850"/>
              <a:gd name="connsiteX6" fmla="*/ 2666958 w 3209207"/>
              <a:gd name="connsiteY6" fmla="*/ 278917 h 612850"/>
              <a:gd name="connsiteX7" fmla="*/ 2528469 w 3209207"/>
              <a:gd name="connsiteY7" fmla="*/ 286593 h 612850"/>
              <a:gd name="connsiteX8" fmla="*/ 2389479 w 3209207"/>
              <a:gd name="connsiteY8" fmla="*/ 292970 h 612850"/>
              <a:gd name="connsiteX9" fmla="*/ 2252501 w 3209207"/>
              <a:gd name="connsiteY9" fmla="*/ 296993 h 612850"/>
              <a:gd name="connsiteX10" fmla="*/ 2113775 w 3209207"/>
              <a:gd name="connsiteY10" fmla="*/ 300086 h 612850"/>
              <a:gd name="connsiteX11" fmla="*/ 1975755 w 3209207"/>
              <a:gd name="connsiteY11" fmla="*/ 301980 h 612850"/>
              <a:gd name="connsiteX12" fmla="*/ 1840287 w 3209207"/>
              <a:gd name="connsiteY12" fmla="*/ 302348 h 612850"/>
              <a:gd name="connsiteX13" fmla="*/ 1703009 w 3209207"/>
              <a:gd name="connsiteY13" fmla="*/ 302570 h 612850"/>
              <a:gd name="connsiteX14" fmla="*/ 1567693 w 3209207"/>
              <a:gd name="connsiteY14" fmla="*/ 301063 h 612850"/>
              <a:gd name="connsiteX15" fmla="*/ 1432543 w 3209207"/>
              <a:gd name="connsiteY15" fmla="*/ 297523 h 612850"/>
              <a:gd name="connsiteX16" fmla="*/ 1297969 w 3209207"/>
              <a:gd name="connsiteY16" fmla="*/ 294345 h 612850"/>
              <a:gd name="connsiteX17" fmla="*/ 1164703 w 3209207"/>
              <a:gd name="connsiteY17" fmla="*/ 290015 h 612850"/>
              <a:gd name="connsiteX18" fmla="*/ 1032796 w 3209207"/>
              <a:gd name="connsiteY18" fmla="*/ 283907 h 612850"/>
              <a:gd name="connsiteX19" fmla="*/ 900940 w 3209207"/>
              <a:gd name="connsiteY19" fmla="*/ 277172 h 612850"/>
              <a:gd name="connsiteX20" fmla="*/ 770303 w 3209207"/>
              <a:gd name="connsiteY20" fmla="*/ 270380 h 612850"/>
              <a:gd name="connsiteX21" fmla="*/ 641641 w 3209207"/>
              <a:gd name="connsiteY21" fmla="*/ 261702 h 612850"/>
              <a:gd name="connsiteX22" fmla="*/ 512966 w 3209207"/>
              <a:gd name="connsiteY22" fmla="*/ 253180 h 612850"/>
              <a:gd name="connsiteX23" fmla="*/ 386177 w 3209207"/>
              <a:gd name="connsiteY23" fmla="*/ 243867 h 612850"/>
              <a:gd name="connsiteX24" fmla="*/ 260746 w 3209207"/>
              <a:gd name="connsiteY24" fmla="*/ 232775 h 612850"/>
              <a:gd name="connsiteX25" fmla="*/ 136447 w 3209207"/>
              <a:gd name="connsiteY25" fmla="*/ 222719 h 612850"/>
              <a:gd name="connsiteX26" fmla="*/ 13506 w 3209207"/>
              <a:gd name="connsiteY26" fmla="*/ 210885 h 612850"/>
              <a:gd name="connsiteX27" fmla="*/ 0 w 3209207"/>
              <a:gd name="connsiteY27" fmla="*/ 209475 h 612850"/>
              <a:gd name="connsiteX28" fmla="*/ 40844 w 3209207"/>
              <a:gd name="connsiteY28" fmla="*/ 212313 h 612850"/>
              <a:gd name="connsiteX29" fmla="*/ 132211 w 3209207"/>
              <a:gd name="connsiteY29" fmla="*/ 216946 h 612850"/>
              <a:gd name="connsiteX30" fmla="*/ 225585 w 3209207"/>
              <a:gd name="connsiteY30" fmla="*/ 221811 h 612850"/>
              <a:gd name="connsiteX31" fmla="*/ 320298 w 3209207"/>
              <a:gd name="connsiteY31" fmla="*/ 226444 h 612850"/>
              <a:gd name="connsiteX32" fmla="*/ 415680 w 3209207"/>
              <a:gd name="connsiteY32" fmla="*/ 229340 h 612850"/>
              <a:gd name="connsiteX33" fmla="*/ 512735 w 3209207"/>
              <a:gd name="connsiteY33" fmla="*/ 232120 h 612850"/>
              <a:gd name="connsiteX34" fmla="*/ 611464 w 3209207"/>
              <a:gd name="connsiteY34" fmla="*/ 235015 h 612850"/>
              <a:gd name="connsiteX35" fmla="*/ 711532 w 3209207"/>
              <a:gd name="connsiteY35" fmla="*/ 236985 h 612850"/>
              <a:gd name="connsiteX36" fmla="*/ 812604 w 3209207"/>
              <a:gd name="connsiteY36" fmla="*/ 236985 h 612850"/>
              <a:gd name="connsiteX37" fmla="*/ 915014 w 3209207"/>
              <a:gd name="connsiteY37" fmla="*/ 237795 h 612850"/>
              <a:gd name="connsiteX38" fmla="*/ 1018428 w 3209207"/>
              <a:gd name="connsiteY38" fmla="*/ 236985 h 612850"/>
              <a:gd name="connsiteX39" fmla="*/ 1122847 w 3209207"/>
              <a:gd name="connsiteY39" fmla="*/ 235015 h 612850"/>
              <a:gd name="connsiteX40" fmla="*/ 1227600 w 3209207"/>
              <a:gd name="connsiteY40" fmla="*/ 233162 h 612850"/>
              <a:gd name="connsiteX41" fmla="*/ 1333692 w 3209207"/>
              <a:gd name="connsiteY41" fmla="*/ 229340 h 612850"/>
              <a:gd name="connsiteX42" fmla="*/ 1441122 w 3209207"/>
              <a:gd name="connsiteY42" fmla="*/ 225634 h 612850"/>
              <a:gd name="connsiteX43" fmla="*/ 1547883 w 3209207"/>
              <a:gd name="connsiteY43" fmla="*/ 220769 h 612850"/>
              <a:gd name="connsiteX44" fmla="*/ 1655983 w 3209207"/>
              <a:gd name="connsiteY44" fmla="*/ 214282 h 612850"/>
              <a:gd name="connsiteX45" fmla="*/ 1765421 w 3209207"/>
              <a:gd name="connsiteY45" fmla="*/ 206638 h 612850"/>
              <a:gd name="connsiteX46" fmla="*/ 1874860 w 3209207"/>
              <a:gd name="connsiteY46" fmla="*/ 199108 h 612850"/>
              <a:gd name="connsiteX47" fmla="*/ 1984299 w 3209207"/>
              <a:gd name="connsiteY47" fmla="*/ 189495 h 612850"/>
              <a:gd name="connsiteX48" fmla="*/ 2095745 w 3209207"/>
              <a:gd name="connsiteY48" fmla="*/ 178144 h 612850"/>
              <a:gd name="connsiteX49" fmla="*/ 2205184 w 3209207"/>
              <a:gd name="connsiteY49" fmla="*/ 166793 h 612850"/>
              <a:gd name="connsiteX50" fmla="*/ 2316631 w 3209207"/>
              <a:gd name="connsiteY50" fmla="*/ 153472 h 612850"/>
              <a:gd name="connsiteX51" fmla="*/ 2429081 w 3209207"/>
              <a:gd name="connsiteY51" fmla="*/ 139226 h 612850"/>
              <a:gd name="connsiteX52" fmla="*/ 2539523 w 3209207"/>
              <a:gd name="connsiteY52" fmla="*/ 124052 h 612850"/>
              <a:gd name="connsiteX53" fmla="*/ 2651305 w 3209207"/>
              <a:gd name="connsiteY53" fmla="*/ 106215 h 612850"/>
              <a:gd name="connsiteX54" fmla="*/ 2763086 w 3209207"/>
              <a:gd name="connsiteY54" fmla="*/ 87219 h 612850"/>
              <a:gd name="connsiteX55" fmla="*/ 2874867 w 3209207"/>
              <a:gd name="connsiteY55" fmla="*/ 68339 h 612850"/>
              <a:gd name="connsiteX56" fmla="*/ 2986314 w 3209207"/>
              <a:gd name="connsiteY56" fmla="*/ 46331 h 612850"/>
              <a:gd name="connsiteX57" fmla="*/ 3097760 w 3209207"/>
              <a:gd name="connsiteY57" fmla="*/ 23629 h 612850"/>
              <a:gd name="connsiteX58" fmla="*/ 3209207 w 3209207"/>
              <a:gd name="connsiteY58" fmla="*/ 0 h 612850"/>
              <a:gd name="connsiteX59" fmla="*/ 3195151 w 3209207"/>
              <a:gd name="connsiteY59" fmla="*/ 612847 h 612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3209207" h="612850">
                <a:moveTo>
                  <a:pt x="3195151" y="612847"/>
                </a:moveTo>
                <a:cubicBezTo>
                  <a:pt x="3144238" y="612898"/>
                  <a:pt x="3088941" y="612318"/>
                  <a:pt x="3029871" y="611146"/>
                </a:cubicBezTo>
                <a:lnTo>
                  <a:pt x="2949639" y="608906"/>
                </a:lnTo>
                <a:lnTo>
                  <a:pt x="2978018" y="258115"/>
                </a:lnTo>
                <a:lnTo>
                  <a:pt x="2944764" y="260801"/>
                </a:lnTo>
                <a:lnTo>
                  <a:pt x="2806036" y="271446"/>
                </a:lnTo>
                <a:lnTo>
                  <a:pt x="2666958" y="278917"/>
                </a:lnTo>
                <a:lnTo>
                  <a:pt x="2528469" y="286593"/>
                </a:lnTo>
                <a:lnTo>
                  <a:pt x="2389479" y="292970"/>
                </a:lnTo>
                <a:lnTo>
                  <a:pt x="2252501" y="296993"/>
                </a:lnTo>
                <a:lnTo>
                  <a:pt x="2113775" y="300086"/>
                </a:lnTo>
                <a:lnTo>
                  <a:pt x="1975755" y="301980"/>
                </a:lnTo>
                <a:lnTo>
                  <a:pt x="1840287" y="302348"/>
                </a:lnTo>
                <a:lnTo>
                  <a:pt x="1703009" y="302570"/>
                </a:lnTo>
                <a:lnTo>
                  <a:pt x="1567693" y="301063"/>
                </a:lnTo>
                <a:lnTo>
                  <a:pt x="1432543" y="297523"/>
                </a:lnTo>
                <a:lnTo>
                  <a:pt x="1297969" y="294345"/>
                </a:lnTo>
                <a:lnTo>
                  <a:pt x="1164703" y="290015"/>
                </a:lnTo>
                <a:lnTo>
                  <a:pt x="1032796" y="283907"/>
                </a:lnTo>
                <a:lnTo>
                  <a:pt x="900940" y="277172"/>
                </a:lnTo>
                <a:lnTo>
                  <a:pt x="770303" y="270380"/>
                </a:lnTo>
                <a:lnTo>
                  <a:pt x="641641" y="261702"/>
                </a:lnTo>
                <a:lnTo>
                  <a:pt x="512966" y="253180"/>
                </a:lnTo>
                <a:lnTo>
                  <a:pt x="386177" y="243867"/>
                </a:lnTo>
                <a:lnTo>
                  <a:pt x="260746" y="232775"/>
                </a:lnTo>
                <a:lnTo>
                  <a:pt x="136447" y="222719"/>
                </a:lnTo>
                <a:lnTo>
                  <a:pt x="13506" y="210885"/>
                </a:lnTo>
                <a:lnTo>
                  <a:pt x="0" y="209475"/>
                </a:lnTo>
                <a:lnTo>
                  <a:pt x="40844" y="212313"/>
                </a:lnTo>
                <a:lnTo>
                  <a:pt x="132211" y="216946"/>
                </a:lnTo>
                <a:lnTo>
                  <a:pt x="225585" y="221811"/>
                </a:lnTo>
                <a:lnTo>
                  <a:pt x="320298" y="226444"/>
                </a:lnTo>
                <a:lnTo>
                  <a:pt x="415680" y="229340"/>
                </a:lnTo>
                <a:lnTo>
                  <a:pt x="512735" y="232120"/>
                </a:lnTo>
                <a:lnTo>
                  <a:pt x="611464" y="235015"/>
                </a:lnTo>
                <a:lnTo>
                  <a:pt x="711532" y="236985"/>
                </a:lnTo>
                <a:lnTo>
                  <a:pt x="812604" y="236985"/>
                </a:lnTo>
                <a:lnTo>
                  <a:pt x="915014" y="237795"/>
                </a:lnTo>
                <a:lnTo>
                  <a:pt x="1018428" y="236985"/>
                </a:lnTo>
                <a:lnTo>
                  <a:pt x="1122847" y="235015"/>
                </a:lnTo>
                <a:lnTo>
                  <a:pt x="1227600" y="233162"/>
                </a:lnTo>
                <a:lnTo>
                  <a:pt x="1333692" y="229340"/>
                </a:lnTo>
                <a:lnTo>
                  <a:pt x="1441122" y="225634"/>
                </a:lnTo>
                <a:lnTo>
                  <a:pt x="1547883" y="220769"/>
                </a:lnTo>
                <a:lnTo>
                  <a:pt x="1655983" y="214282"/>
                </a:lnTo>
                <a:lnTo>
                  <a:pt x="1765421" y="206638"/>
                </a:lnTo>
                <a:lnTo>
                  <a:pt x="1874860" y="199108"/>
                </a:lnTo>
                <a:lnTo>
                  <a:pt x="1984299" y="189495"/>
                </a:lnTo>
                <a:lnTo>
                  <a:pt x="2095745" y="178144"/>
                </a:lnTo>
                <a:lnTo>
                  <a:pt x="2205184" y="166793"/>
                </a:lnTo>
                <a:lnTo>
                  <a:pt x="2316631" y="153472"/>
                </a:lnTo>
                <a:lnTo>
                  <a:pt x="2429081" y="139226"/>
                </a:lnTo>
                <a:lnTo>
                  <a:pt x="2539523" y="124052"/>
                </a:lnTo>
                <a:lnTo>
                  <a:pt x="2651305" y="106215"/>
                </a:lnTo>
                <a:lnTo>
                  <a:pt x="2763086" y="87219"/>
                </a:lnTo>
                <a:lnTo>
                  <a:pt x="2874867" y="68339"/>
                </a:lnTo>
                <a:lnTo>
                  <a:pt x="2986314" y="46331"/>
                </a:lnTo>
                <a:lnTo>
                  <a:pt x="3097760" y="23629"/>
                </a:lnTo>
                <a:lnTo>
                  <a:pt x="3209207" y="0"/>
                </a:lnTo>
                <a:cubicBezTo>
                  <a:pt x="3198832" y="386055"/>
                  <a:pt x="3205525" y="226792"/>
                  <a:pt x="3195151" y="612847"/>
                </a:cubicBezTo>
                <a:close/>
              </a:path>
            </a:pathLst>
          </a:custGeom>
          <a:solidFill>
            <a:schemeClr val="bg1">
              <a:alpha val="20000"/>
            </a:schemeClr>
          </a:solidFill>
          <a:ln>
            <a:noFill/>
          </a:ln>
        </p:spPr>
        <p:txBody>
          <a:bodyPr wrap="square">
            <a:noAutofit/>
          </a:bodyPr>
          <a:lstStyle/>
          <a:p>
            <a:endParaRPr lang="en-US"/>
          </a:p>
        </p:txBody>
      </p:sp>
      <p:pic>
        <p:nvPicPr>
          <p:cNvPr id="2" name="Picture 1" descr="A blue square with white text&#10;&#10;Description automatically generated">
            <a:extLst>
              <a:ext uri="{FF2B5EF4-FFF2-40B4-BE49-F238E27FC236}">
                <a16:creationId xmlns:a16="http://schemas.microsoft.com/office/drawing/2014/main" id="{31F2F094-0800-D277-0F95-ADFFE7526F6B}"/>
              </a:ext>
            </a:extLst>
          </p:cNvPr>
          <p:cNvPicPr>
            <a:picLocks noChangeAspect="1"/>
          </p:cNvPicPr>
          <p:nvPr/>
        </p:nvPicPr>
        <p:blipFill>
          <a:blip r:embed="rId2"/>
          <a:stretch>
            <a:fillRect/>
          </a:stretch>
        </p:blipFill>
        <p:spPr>
          <a:xfrm>
            <a:off x="3008758" y="920440"/>
            <a:ext cx="8539776" cy="5017118"/>
          </a:xfrm>
          <a:prstGeom prst="rect">
            <a:avLst/>
          </a:prstGeom>
        </p:spPr>
      </p:pic>
      <p:sp>
        <p:nvSpPr>
          <p:cNvPr id="4" name="TextBox 3">
            <a:extLst>
              <a:ext uri="{FF2B5EF4-FFF2-40B4-BE49-F238E27FC236}">
                <a16:creationId xmlns:a16="http://schemas.microsoft.com/office/drawing/2014/main" id="{71E0C025-224A-1AAF-4503-58A7EF2C193D}"/>
              </a:ext>
            </a:extLst>
          </p:cNvPr>
          <p:cNvSpPr txBox="1"/>
          <p:nvPr/>
        </p:nvSpPr>
        <p:spPr>
          <a:xfrm>
            <a:off x="3352558" y="6065701"/>
            <a:ext cx="7930896"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rgbClr val="002060"/>
                </a:solidFill>
                <a:latin typeface="Arial"/>
                <a:ea typeface="Arial"/>
                <a:cs typeface="Arial"/>
              </a:rPr>
              <a:t>Flow State Model (Nine dimensions of flow)</a:t>
            </a:r>
            <a:endParaRPr lang="en-GB" dirty="0">
              <a:solidFill>
                <a:srgbClr val="002060"/>
              </a:solidFill>
              <a:latin typeface="Century Gothic" panose="020B0502020202020204"/>
              <a:ea typeface="Arial"/>
              <a:cs typeface="Arial"/>
            </a:endParaRPr>
          </a:p>
          <a:p>
            <a:r>
              <a:rPr lang="en-GB" sz="1100" dirty="0">
                <a:solidFill>
                  <a:srgbClr val="002060"/>
                </a:solidFill>
                <a:latin typeface="Arial"/>
                <a:ea typeface="Arial"/>
                <a:cs typeface="Arial"/>
              </a:rPr>
              <a:t>Based on</a:t>
            </a:r>
            <a:r>
              <a:rPr lang="en-GB" sz="1100" dirty="0">
                <a:solidFill>
                  <a:srgbClr val="002060"/>
                </a:solidFill>
                <a:latin typeface="Times New Roman"/>
                <a:ea typeface="Times New Roman"/>
                <a:cs typeface="Times New Roman"/>
              </a:rPr>
              <a:t> (</a:t>
            </a:r>
            <a:r>
              <a:rPr lang="en-GB" sz="1100" dirty="0">
                <a:solidFill>
                  <a:srgbClr val="002060"/>
                </a:solidFill>
                <a:latin typeface="Arial"/>
                <a:ea typeface="Arial"/>
                <a:cs typeface="Arial"/>
              </a:rPr>
              <a:t>Csikszentmihalyi, 2012; S. Jackson et al., 2010</a:t>
            </a:r>
            <a:r>
              <a:rPr lang="en-GB" sz="1100" dirty="0">
                <a:solidFill>
                  <a:srgbClr val="002060"/>
                </a:solidFill>
                <a:latin typeface="Times New Roman"/>
                <a:ea typeface="Times New Roman"/>
                <a:cs typeface="Times New Roman"/>
              </a:rPr>
              <a:t>)</a:t>
            </a:r>
            <a:endParaRPr lang="en-GB">
              <a:solidFill>
                <a:srgbClr val="002060"/>
              </a:solidFill>
            </a:endParaRPr>
          </a:p>
        </p:txBody>
      </p:sp>
    </p:spTree>
    <p:extLst>
      <p:ext uri="{BB962C8B-B14F-4D97-AF65-F5344CB8AC3E}">
        <p14:creationId xmlns:p14="http://schemas.microsoft.com/office/powerpoint/2010/main" val="894408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11505-686F-282C-BE56-DAD8EF3B6DA3}"/>
              </a:ext>
            </a:extLst>
          </p:cNvPr>
          <p:cNvSpPr>
            <a:spLocks noGrp="1"/>
          </p:cNvSpPr>
          <p:nvPr>
            <p:ph type="title"/>
          </p:nvPr>
        </p:nvSpPr>
        <p:spPr/>
        <p:txBody>
          <a:bodyPr/>
          <a:lstStyle/>
          <a:p>
            <a:r>
              <a:rPr lang="en-GB" dirty="0"/>
              <a:t>Factors facilitating flow for musicians</a:t>
            </a:r>
          </a:p>
        </p:txBody>
      </p:sp>
      <p:sp>
        <p:nvSpPr>
          <p:cNvPr id="3" name="Content Placeholder 2">
            <a:extLst>
              <a:ext uri="{FF2B5EF4-FFF2-40B4-BE49-F238E27FC236}">
                <a16:creationId xmlns:a16="http://schemas.microsoft.com/office/drawing/2014/main" id="{195DE664-E4D8-694F-B868-FA444437657E}"/>
              </a:ext>
            </a:extLst>
          </p:cNvPr>
          <p:cNvSpPr>
            <a:spLocks noGrp="1"/>
          </p:cNvSpPr>
          <p:nvPr>
            <p:ph idx="1"/>
          </p:nvPr>
        </p:nvSpPr>
        <p:spPr/>
        <p:txBody>
          <a:bodyPr vert="horz" lIns="91440" tIns="45720" rIns="91440" bIns="45720" rtlCol="0" anchor="t">
            <a:normAutofit/>
          </a:bodyPr>
          <a:lstStyle/>
          <a:p>
            <a:pPr marL="0" indent="0">
              <a:buNone/>
            </a:pPr>
            <a:endParaRPr lang="en-GB" dirty="0"/>
          </a:p>
          <a:p>
            <a:r>
              <a:rPr lang="en-GB" b="1" dirty="0">
                <a:ea typeface="+mn-lt"/>
                <a:cs typeface="+mn-lt"/>
              </a:rPr>
              <a:t>Attentional flexibility</a:t>
            </a:r>
            <a:r>
              <a:rPr lang="en-GB" dirty="0">
                <a:ea typeface="+mn-lt"/>
                <a:cs typeface="+mn-lt"/>
              </a:rPr>
              <a:t> - strong links to flow (</a:t>
            </a:r>
            <a:r>
              <a:rPr lang="en-GB" dirty="0" err="1">
                <a:ea typeface="+mn-lt"/>
                <a:cs typeface="+mn-lt"/>
              </a:rPr>
              <a:t>Dormashev</a:t>
            </a:r>
            <a:r>
              <a:rPr lang="en-GB" dirty="0">
                <a:ea typeface="+mn-lt"/>
                <a:cs typeface="+mn-lt"/>
              </a:rPr>
              <a:t> &amp; Osin, 2010);</a:t>
            </a:r>
            <a:r>
              <a:rPr lang="en-GB" dirty="0">
                <a:solidFill>
                  <a:srgbClr val="000000"/>
                </a:solidFill>
                <a:ea typeface="+mn-lt"/>
                <a:cs typeface="+mn-lt"/>
              </a:rPr>
              <a:t> known as </a:t>
            </a:r>
            <a:r>
              <a:rPr lang="en-GB" i="1" dirty="0">
                <a:ea typeface="+mn-lt"/>
                <a:cs typeface="+mn-lt"/>
              </a:rPr>
              <a:t>effortless attention</a:t>
            </a:r>
            <a:r>
              <a:rPr lang="en-GB" dirty="0">
                <a:ea typeface="+mn-lt"/>
                <a:cs typeface="+mn-lt"/>
              </a:rPr>
              <a:t> (</a:t>
            </a:r>
            <a:r>
              <a:rPr lang="en-GB" dirty="0">
                <a:solidFill>
                  <a:srgbClr val="000000"/>
                </a:solidFill>
                <a:ea typeface="+mn-lt"/>
                <a:cs typeface="+mn-lt"/>
              </a:rPr>
              <a:t>de Manzano et al., 2010).</a:t>
            </a:r>
            <a:endParaRPr lang="en-GB" dirty="0"/>
          </a:p>
          <a:p>
            <a:r>
              <a:rPr lang="en-GB" b="1" dirty="0">
                <a:ea typeface="+mn-lt"/>
                <a:cs typeface="+mn-lt"/>
              </a:rPr>
              <a:t>Emotional regulation</a:t>
            </a:r>
            <a:r>
              <a:rPr lang="en-GB" dirty="0">
                <a:ea typeface="+mn-lt"/>
                <a:cs typeface="+mn-lt"/>
              </a:rPr>
              <a:t> - emotional flexibility is key </a:t>
            </a:r>
            <a:r>
              <a:rPr lang="en-GB" dirty="0">
                <a:solidFill>
                  <a:srgbClr val="000000"/>
                </a:solidFill>
                <a:ea typeface="+mn-lt"/>
                <a:cs typeface="+mn-lt"/>
              </a:rPr>
              <a:t>(Rakei et al., 2022).</a:t>
            </a:r>
            <a:endParaRPr lang="en-GB" dirty="0"/>
          </a:p>
          <a:p>
            <a:r>
              <a:rPr lang="en-GB" b="1" dirty="0">
                <a:ea typeface="+mn-lt"/>
                <a:cs typeface="+mn-lt"/>
              </a:rPr>
              <a:t>Body/mind connection </a:t>
            </a:r>
            <a:r>
              <a:rPr lang="en-GB" dirty="0">
                <a:ea typeface="+mn-lt"/>
                <a:cs typeface="+mn-lt"/>
              </a:rPr>
              <a:t>- embodied sound </a:t>
            </a:r>
            <a:r>
              <a:rPr lang="en-GB" dirty="0">
                <a:solidFill>
                  <a:srgbClr val="000000"/>
                </a:solidFill>
                <a:ea typeface="+mn-lt"/>
                <a:cs typeface="+mn-lt"/>
              </a:rPr>
              <a:t>(Antonini Philippe et al., 2021)</a:t>
            </a:r>
            <a:r>
              <a:rPr lang="en-GB" dirty="0">
                <a:ea typeface="+mn-lt"/>
                <a:cs typeface="+mn-lt"/>
              </a:rPr>
              <a:t> particular significance for singers</a:t>
            </a:r>
            <a:r>
              <a:rPr lang="en-GB" dirty="0">
                <a:solidFill>
                  <a:srgbClr val="404040"/>
                </a:solidFill>
                <a:ea typeface="+mn-lt"/>
                <a:cs typeface="+mn-lt"/>
              </a:rPr>
              <a:t> </a:t>
            </a:r>
            <a:r>
              <a:rPr lang="en-GB" dirty="0">
                <a:solidFill>
                  <a:srgbClr val="000000"/>
                </a:solidFill>
                <a:ea typeface="+mn-lt"/>
                <a:cs typeface="+mn-lt"/>
              </a:rPr>
              <a:t>(Sandgren, 2002).</a:t>
            </a:r>
            <a:endParaRPr lang="en-GB" dirty="0"/>
          </a:p>
          <a:p>
            <a:r>
              <a:rPr lang="en-GB" dirty="0"/>
              <a:t>ACC coaching content focus: 3 pre-conditions (flow model) &amp; 3 factors.</a:t>
            </a:r>
          </a:p>
        </p:txBody>
      </p:sp>
    </p:spTree>
    <p:extLst>
      <p:ext uri="{BB962C8B-B14F-4D97-AF65-F5344CB8AC3E}">
        <p14:creationId xmlns:p14="http://schemas.microsoft.com/office/powerpoint/2010/main" val="30954349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04DAC-5173-8851-2D9B-3E9C2B4DB782}"/>
              </a:ext>
            </a:extLst>
          </p:cNvPr>
          <p:cNvSpPr>
            <a:spLocks noGrp="1"/>
          </p:cNvSpPr>
          <p:nvPr>
            <p:ph type="title"/>
          </p:nvPr>
        </p:nvSpPr>
        <p:spPr/>
        <p:txBody>
          <a:bodyPr/>
          <a:lstStyle/>
          <a:p>
            <a:r>
              <a:rPr lang="en-GB"/>
              <a:t>Methods &amp; Materials</a:t>
            </a:r>
          </a:p>
        </p:txBody>
      </p:sp>
      <p:sp>
        <p:nvSpPr>
          <p:cNvPr id="3" name="Content Placeholder 2">
            <a:extLst>
              <a:ext uri="{FF2B5EF4-FFF2-40B4-BE49-F238E27FC236}">
                <a16:creationId xmlns:a16="http://schemas.microsoft.com/office/drawing/2014/main" id="{35F3F441-7303-B355-E772-6AC8E9ABD8A3}"/>
              </a:ext>
            </a:extLst>
          </p:cNvPr>
          <p:cNvSpPr>
            <a:spLocks noGrp="1"/>
          </p:cNvSpPr>
          <p:nvPr>
            <p:ph idx="1"/>
          </p:nvPr>
        </p:nvSpPr>
        <p:spPr>
          <a:xfrm>
            <a:off x="1014746" y="2377948"/>
            <a:ext cx="10258219" cy="3337534"/>
          </a:xfrm>
        </p:spPr>
        <p:txBody>
          <a:bodyPr vert="horz" lIns="91440" tIns="45720" rIns="91440" bIns="45720" rtlCol="0" anchor="t">
            <a:normAutofit/>
          </a:bodyPr>
          <a:lstStyle/>
          <a:p>
            <a:pPr marL="0" indent="0">
              <a:buNone/>
            </a:pPr>
            <a:endParaRPr lang="en-GB" dirty="0"/>
          </a:p>
          <a:p>
            <a:r>
              <a:rPr lang="en-GB" dirty="0">
                <a:ea typeface="+mn-lt"/>
                <a:cs typeface="+mn-lt"/>
              </a:rPr>
              <a:t>Location: Monash University, Melbourne, Australia</a:t>
            </a:r>
          </a:p>
          <a:p>
            <a:r>
              <a:rPr lang="en-GB" dirty="0">
                <a:ea typeface="+mn-lt"/>
                <a:cs typeface="+mn-lt"/>
              </a:rPr>
              <a:t>Research Design – Mixed Methods - recommended for flow research in music (Sinnamon et al., 2012).</a:t>
            </a:r>
            <a:endParaRPr lang="en-GB" dirty="0"/>
          </a:p>
          <a:p>
            <a:r>
              <a:rPr lang="en-GB" dirty="0">
                <a:solidFill>
                  <a:srgbClr val="000000"/>
                </a:solidFill>
                <a:ea typeface="+mn-lt"/>
                <a:cs typeface="+mn-lt"/>
              </a:rPr>
              <a:t>Single subject case study (Yin, 2914).</a:t>
            </a:r>
            <a:endParaRPr lang="fr" dirty="0">
              <a:solidFill>
                <a:srgbClr val="000000"/>
              </a:solidFill>
              <a:ea typeface="+mn-lt"/>
              <a:cs typeface="+mn-lt"/>
            </a:endParaRPr>
          </a:p>
          <a:p>
            <a:r>
              <a:rPr lang="en-GB" dirty="0">
                <a:ea typeface="+mn-lt"/>
                <a:cs typeface="+mn-lt"/>
              </a:rPr>
              <a:t>Participant (pseudonym “Amy”) - convenience &amp; purposive sample</a:t>
            </a:r>
            <a:r>
              <a:rPr lang="en-GB" dirty="0">
                <a:solidFill>
                  <a:srgbClr val="404040"/>
                </a:solidFill>
                <a:ea typeface="+mn-lt"/>
                <a:cs typeface="+mn-lt"/>
              </a:rPr>
              <a:t> </a:t>
            </a:r>
            <a:r>
              <a:rPr lang="en-GB" dirty="0">
                <a:solidFill>
                  <a:srgbClr val="000000"/>
                </a:solidFill>
                <a:ea typeface="+mn-lt"/>
                <a:cs typeface="+mn-lt"/>
              </a:rPr>
              <a:t>(Cohen et al., 2018) </a:t>
            </a:r>
            <a:r>
              <a:rPr lang="en-GB" dirty="0">
                <a:ea typeface="+mn-lt"/>
                <a:cs typeface="+mn-lt"/>
              </a:rPr>
              <a:t>no prior experience of mental skills training; new to the classical genre; pre-existing teacher/student relationship.</a:t>
            </a:r>
            <a:endParaRPr lang="en-GB" dirty="0"/>
          </a:p>
          <a:p>
            <a:endParaRPr lang="en-GB"/>
          </a:p>
        </p:txBody>
      </p:sp>
    </p:spTree>
    <p:extLst>
      <p:ext uri="{BB962C8B-B14F-4D97-AF65-F5344CB8AC3E}">
        <p14:creationId xmlns:p14="http://schemas.microsoft.com/office/powerpoint/2010/main" val="4076872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049C2-5E0F-E35F-1F6D-2814F9FA48EF}"/>
              </a:ext>
            </a:extLst>
          </p:cNvPr>
          <p:cNvSpPr>
            <a:spLocks noGrp="1"/>
          </p:cNvSpPr>
          <p:nvPr>
            <p:ph type="title"/>
          </p:nvPr>
        </p:nvSpPr>
        <p:spPr/>
        <p:txBody>
          <a:bodyPr/>
          <a:lstStyle/>
          <a:p>
            <a:r>
              <a:rPr lang="en-GB" dirty="0"/>
              <a:t>Mixed methods data collection</a:t>
            </a:r>
          </a:p>
        </p:txBody>
      </p:sp>
      <p:sp>
        <p:nvSpPr>
          <p:cNvPr id="3" name="Text Placeholder 2">
            <a:extLst>
              <a:ext uri="{FF2B5EF4-FFF2-40B4-BE49-F238E27FC236}">
                <a16:creationId xmlns:a16="http://schemas.microsoft.com/office/drawing/2014/main" id="{ABAC33AD-E211-8BD3-C4AF-08E1424609A1}"/>
              </a:ext>
            </a:extLst>
          </p:cNvPr>
          <p:cNvSpPr>
            <a:spLocks noGrp="1"/>
          </p:cNvSpPr>
          <p:nvPr>
            <p:ph type="body" idx="1"/>
          </p:nvPr>
        </p:nvSpPr>
        <p:spPr/>
        <p:txBody>
          <a:bodyPr/>
          <a:lstStyle/>
          <a:p>
            <a:r>
              <a:rPr lang="en-GB" dirty="0"/>
              <a:t>Quantitative</a:t>
            </a:r>
          </a:p>
        </p:txBody>
      </p:sp>
      <p:sp>
        <p:nvSpPr>
          <p:cNvPr id="4" name="Content Placeholder 3">
            <a:extLst>
              <a:ext uri="{FF2B5EF4-FFF2-40B4-BE49-F238E27FC236}">
                <a16:creationId xmlns:a16="http://schemas.microsoft.com/office/drawing/2014/main" id="{AE2F87A0-6F6B-C6CA-630A-783DF641C2E6}"/>
              </a:ext>
            </a:extLst>
          </p:cNvPr>
          <p:cNvSpPr>
            <a:spLocks noGrp="1"/>
          </p:cNvSpPr>
          <p:nvPr>
            <p:ph sz="half" idx="2"/>
          </p:nvPr>
        </p:nvSpPr>
        <p:spPr/>
        <p:txBody>
          <a:bodyPr vert="horz" lIns="91440" tIns="45720" rIns="91440" bIns="45720" rtlCol="0" anchor="t">
            <a:normAutofit fontScale="77500" lnSpcReduction="20000"/>
          </a:bodyPr>
          <a:lstStyle/>
          <a:p>
            <a:pPr marL="0" indent="0">
              <a:buNone/>
            </a:pPr>
            <a:r>
              <a:rPr lang="en-GB" dirty="0"/>
              <a:t>Self-report measures</a:t>
            </a:r>
          </a:p>
          <a:p>
            <a:pPr>
              <a:buFont typeface="Wingdings" charset="2"/>
              <a:buChar char="v"/>
            </a:pPr>
            <a:r>
              <a:rPr lang="en-GB" b="1" dirty="0">
                <a:ea typeface="+mn-lt"/>
                <a:cs typeface="+mn-lt"/>
              </a:rPr>
              <a:t>Philadelphia Mindfulness Scale (PHLMS)</a:t>
            </a:r>
            <a:r>
              <a:rPr lang="en-GB" dirty="0">
                <a:ea typeface="+mn-lt"/>
                <a:cs typeface="+mn-lt"/>
              </a:rPr>
              <a:t> </a:t>
            </a:r>
            <a:r>
              <a:rPr lang="en-GB" dirty="0">
                <a:solidFill>
                  <a:srgbClr val="000000"/>
                </a:solidFill>
                <a:ea typeface="+mn-lt"/>
                <a:cs typeface="+mn-lt"/>
              </a:rPr>
              <a:t>(</a:t>
            </a:r>
            <a:r>
              <a:rPr lang="en-GB" dirty="0" err="1">
                <a:solidFill>
                  <a:srgbClr val="000000"/>
                </a:solidFill>
                <a:ea typeface="+mn-lt"/>
                <a:cs typeface="+mn-lt"/>
              </a:rPr>
              <a:t>Cardaciotto</a:t>
            </a:r>
            <a:r>
              <a:rPr lang="en-GB" dirty="0">
                <a:solidFill>
                  <a:srgbClr val="000000"/>
                </a:solidFill>
                <a:ea typeface="+mn-lt"/>
                <a:cs typeface="+mn-lt"/>
              </a:rPr>
              <a:t> et al., 2008) Mindfulness (awareness, acceptance)</a:t>
            </a:r>
            <a:endParaRPr lang="en-GB" dirty="0">
              <a:solidFill>
                <a:srgbClr val="404040"/>
              </a:solidFill>
              <a:ea typeface="+mn-lt"/>
              <a:cs typeface="+mn-lt"/>
            </a:endParaRPr>
          </a:p>
          <a:p>
            <a:pPr>
              <a:buFont typeface="Wingdings" charset="2"/>
              <a:buChar char="v"/>
            </a:pPr>
            <a:r>
              <a:rPr lang="en-GB" b="1" dirty="0">
                <a:ea typeface="+mn-lt"/>
                <a:cs typeface="+mn-lt"/>
              </a:rPr>
              <a:t>Musician's Acceptance and Action Questionnaire (MAAQ) </a:t>
            </a:r>
            <a:r>
              <a:rPr lang="en-GB" dirty="0">
                <a:solidFill>
                  <a:srgbClr val="000000"/>
                </a:solidFill>
                <a:ea typeface="+mn-lt"/>
                <a:cs typeface="+mn-lt"/>
              </a:rPr>
              <a:t>(Osborne et al., 2022)  Psychological flexibility, Adaptation of AAQ-II (Bond et al., 2011)</a:t>
            </a:r>
            <a:endParaRPr lang="en-GB" dirty="0"/>
          </a:p>
          <a:p>
            <a:pPr>
              <a:buFont typeface="Wingdings" charset="2"/>
              <a:buChar char="v"/>
            </a:pPr>
            <a:r>
              <a:rPr lang="fr" b="1" err="1">
                <a:ea typeface="+mn-lt"/>
                <a:cs typeface="+mn-lt"/>
              </a:rPr>
              <a:t>Triad</a:t>
            </a:r>
            <a:r>
              <a:rPr lang="fr" b="1" dirty="0">
                <a:ea typeface="+mn-lt"/>
                <a:cs typeface="+mn-lt"/>
              </a:rPr>
              <a:t> of Flow </a:t>
            </a:r>
            <a:r>
              <a:rPr lang="fr" b="1" err="1">
                <a:ea typeface="+mn-lt"/>
                <a:cs typeface="+mn-lt"/>
              </a:rPr>
              <a:t>Scales</a:t>
            </a:r>
            <a:r>
              <a:rPr lang="fr" dirty="0">
                <a:ea typeface="+mn-lt"/>
                <a:cs typeface="+mn-lt"/>
              </a:rPr>
              <a:t> </a:t>
            </a:r>
            <a:r>
              <a:rPr lang="fr" dirty="0">
                <a:solidFill>
                  <a:srgbClr val="000000"/>
                </a:solidFill>
                <a:ea typeface="+mn-lt"/>
                <a:cs typeface="+mn-lt"/>
              </a:rPr>
              <a:t>(S. Jackson et al., 2010)</a:t>
            </a:r>
            <a:endParaRPr lang="en-GB" dirty="0">
              <a:solidFill>
                <a:srgbClr val="404040"/>
              </a:solidFill>
              <a:ea typeface="+mn-lt"/>
              <a:cs typeface="+mn-lt"/>
            </a:endParaRPr>
          </a:p>
          <a:p>
            <a:pPr marL="0" indent="0">
              <a:buNone/>
            </a:pPr>
            <a:r>
              <a:rPr lang="fr" dirty="0">
                <a:solidFill>
                  <a:srgbClr val="404040"/>
                </a:solidFill>
                <a:ea typeface="+mn-lt"/>
                <a:cs typeface="+mn-lt"/>
              </a:rPr>
              <a:t>1</a:t>
            </a:r>
            <a:r>
              <a:rPr lang="fr" dirty="0">
                <a:ea typeface="+mn-lt"/>
                <a:cs typeface="+mn-lt"/>
              </a:rPr>
              <a:t>) </a:t>
            </a:r>
            <a:r>
              <a:rPr lang="fr" dirty="0" err="1">
                <a:ea typeface="+mn-lt"/>
                <a:cs typeface="+mn-lt"/>
              </a:rPr>
              <a:t>Dispositional</a:t>
            </a:r>
            <a:r>
              <a:rPr lang="fr" dirty="0">
                <a:ea typeface="+mn-lt"/>
                <a:cs typeface="+mn-lt"/>
              </a:rPr>
              <a:t> Flow </a:t>
            </a:r>
            <a:r>
              <a:rPr lang="fr" dirty="0" err="1">
                <a:ea typeface="+mn-lt"/>
                <a:cs typeface="+mn-lt"/>
              </a:rPr>
              <a:t>Scale</a:t>
            </a:r>
            <a:r>
              <a:rPr lang="fr" dirty="0">
                <a:ea typeface="+mn-lt"/>
                <a:cs typeface="+mn-lt"/>
              </a:rPr>
              <a:t> - DFS-2</a:t>
            </a:r>
            <a:endParaRPr lang="en-GB" dirty="0">
              <a:ea typeface="+mn-lt"/>
              <a:cs typeface="+mn-lt"/>
            </a:endParaRPr>
          </a:p>
          <a:p>
            <a:pPr marL="0" indent="0">
              <a:buNone/>
            </a:pPr>
            <a:r>
              <a:rPr lang="fr" dirty="0">
                <a:ea typeface="+mn-lt"/>
                <a:cs typeface="+mn-lt"/>
              </a:rPr>
              <a:t>2) Flow State </a:t>
            </a:r>
            <a:r>
              <a:rPr lang="fr" dirty="0" err="1">
                <a:ea typeface="+mn-lt"/>
                <a:cs typeface="+mn-lt"/>
              </a:rPr>
              <a:t>Scale</a:t>
            </a:r>
            <a:r>
              <a:rPr lang="fr" dirty="0">
                <a:ea typeface="+mn-lt"/>
                <a:cs typeface="+mn-lt"/>
              </a:rPr>
              <a:t> - FSS-2</a:t>
            </a:r>
            <a:endParaRPr lang="en-GB" dirty="0">
              <a:ea typeface="+mn-lt"/>
              <a:cs typeface="+mn-lt"/>
            </a:endParaRPr>
          </a:p>
          <a:p>
            <a:pPr marL="0" indent="0">
              <a:buNone/>
            </a:pPr>
            <a:r>
              <a:rPr lang="fr" dirty="0">
                <a:ea typeface="+mn-lt"/>
                <a:cs typeface="+mn-lt"/>
              </a:rPr>
              <a:t>3) </a:t>
            </a:r>
            <a:r>
              <a:rPr lang="fr" dirty="0" err="1">
                <a:ea typeface="+mn-lt"/>
                <a:cs typeface="+mn-lt"/>
              </a:rPr>
              <a:t>Core</a:t>
            </a:r>
            <a:r>
              <a:rPr lang="fr" dirty="0">
                <a:ea typeface="+mn-lt"/>
                <a:cs typeface="+mn-lt"/>
              </a:rPr>
              <a:t> </a:t>
            </a:r>
            <a:r>
              <a:rPr lang="fr" dirty="0" err="1">
                <a:ea typeface="+mn-lt"/>
                <a:cs typeface="+mn-lt"/>
              </a:rPr>
              <a:t>Dispositional</a:t>
            </a:r>
            <a:r>
              <a:rPr lang="fr" dirty="0">
                <a:ea typeface="+mn-lt"/>
                <a:cs typeface="+mn-lt"/>
              </a:rPr>
              <a:t> Flow </a:t>
            </a:r>
            <a:r>
              <a:rPr lang="fr" dirty="0" err="1">
                <a:ea typeface="+mn-lt"/>
                <a:cs typeface="+mn-lt"/>
              </a:rPr>
              <a:t>Scale</a:t>
            </a:r>
            <a:r>
              <a:rPr lang="fr" dirty="0">
                <a:ea typeface="+mn-lt"/>
                <a:cs typeface="+mn-lt"/>
              </a:rPr>
              <a:t> - C-DFS</a:t>
            </a:r>
            <a:endParaRPr lang="en-GB"/>
          </a:p>
          <a:p>
            <a:pPr>
              <a:buFont typeface="Wingdings" charset="2"/>
              <a:buChar char="v"/>
            </a:pPr>
            <a:endParaRPr lang="en-GB" dirty="0"/>
          </a:p>
        </p:txBody>
      </p:sp>
      <p:sp>
        <p:nvSpPr>
          <p:cNvPr id="5" name="Text Placeholder 4">
            <a:extLst>
              <a:ext uri="{FF2B5EF4-FFF2-40B4-BE49-F238E27FC236}">
                <a16:creationId xmlns:a16="http://schemas.microsoft.com/office/drawing/2014/main" id="{4C251273-1B2D-1239-FA7E-6119611B4C72}"/>
              </a:ext>
            </a:extLst>
          </p:cNvPr>
          <p:cNvSpPr>
            <a:spLocks noGrp="1"/>
          </p:cNvSpPr>
          <p:nvPr>
            <p:ph type="body" sz="quarter" idx="3"/>
          </p:nvPr>
        </p:nvSpPr>
        <p:spPr/>
        <p:txBody>
          <a:bodyPr/>
          <a:lstStyle/>
          <a:p>
            <a:r>
              <a:rPr lang="en-GB" dirty="0"/>
              <a:t>Qualitative</a:t>
            </a:r>
          </a:p>
        </p:txBody>
      </p:sp>
      <p:sp>
        <p:nvSpPr>
          <p:cNvPr id="6" name="Content Placeholder 5">
            <a:extLst>
              <a:ext uri="{FF2B5EF4-FFF2-40B4-BE49-F238E27FC236}">
                <a16:creationId xmlns:a16="http://schemas.microsoft.com/office/drawing/2014/main" id="{0ED407E7-9AC8-362F-1DEE-A0D4D5888994}"/>
              </a:ext>
            </a:extLst>
          </p:cNvPr>
          <p:cNvSpPr>
            <a:spLocks noGrp="1"/>
          </p:cNvSpPr>
          <p:nvPr>
            <p:ph sz="quarter" idx="4"/>
          </p:nvPr>
        </p:nvSpPr>
        <p:spPr>
          <a:xfrm>
            <a:off x="6208712" y="3191954"/>
            <a:ext cx="4825159" cy="2827847"/>
          </a:xfrm>
        </p:spPr>
        <p:txBody>
          <a:bodyPr vert="horz" lIns="91440" tIns="45720" rIns="91440" bIns="45720" rtlCol="0" anchor="t">
            <a:normAutofit fontScale="77500" lnSpcReduction="20000"/>
          </a:bodyPr>
          <a:lstStyle/>
          <a:p>
            <a:pPr marL="0" indent="0">
              <a:buNone/>
            </a:pPr>
            <a:r>
              <a:rPr lang="en-GB"/>
              <a:t>Observed assessment measure</a:t>
            </a:r>
            <a:endParaRPr lang="en-GB">
              <a:solidFill>
                <a:srgbClr val="000000"/>
              </a:solidFill>
              <a:latin typeface="Arial"/>
              <a:cs typeface="Arial"/>
            </a:endParaRPr>
          </a:p>
          <a:p>
            <a:pPr>
              <a:buFont typeface="Wingdings" charset="2"/>
              <a:buChar char="v"/>
            </a:pPr>
            <a:r>
              <a:rPr lang="en-GB" b="1" dirty="0">
                <a:latin typeface="Century Gothic"/>
                <a:cs typeface="Arial"/>
              </a:rPr>
              <a:t>Music Performance Quality Form (MPQF</a:t>
            </a:r>
            <a:r>
              <a:rPr lang="en-GB" dirty="0">
                <a:latin typeface="Century Gothic"/>
                <a:cs typeface="Arial"/>
              </a:rPr>
              <a:t>)(quantitative) &amp; comments (qualitative)</a:t>
            </a:r>
            <a:endParaRPr lang="en-GB" dirty="0"/>
          </a:p>
          <a:p>
            <a:pPr marL="0" indent="0">
              <a:buNone/>
            </a:pPr>
            <a:endParaRPr lang="en-GB" dirty="0">
              <a:latin typeface="Century Gothic"/>
              <a:cs typeface="Arial"/>
            </a:endParaRPr>
          </a:p>
          <a:p>
            <a:pPr>
              <a:buFont typeface="Wingdings" charset="2"/>
              <a:buChar char="v"/>
            </a:pPr>
            <a:r>
              <a:rPr lang="en-GB" dirty="0">
                <a:latin typeface="Century Gothic"/>
                <a:cs typeface="Arial"/>
              </a:rPr>
              <a:t>Post-intervention </a:t>
            </a:r>
            <a:r>
              <a:rPr lang="en-GB" b="1" dirty="0">
                <a:latin typeface="Century Gothic"/>
                <a:cs typeface="Arial"/>
              </a:rPr>
              <a:t>interviews</a:t>
            </a:r>
            <a:r>
              <a:rPr lang="en-GB" dirty="0">
                <a:latin typeface="Century Gothic"/>
                <a:cs typeface="Arial"/>
              </a:rPr>
              <a:t> (Juncos &amp; Markman, 2016)</a:t>
            </a:r>
            <a:endParaRPr lang="en-GB">
              <a:latin typeface="Century Gothic"/>
              <a:cs typeface="Arial"/>
            </a:endParaRPr>
          </a:p>
          <a:p>
            <a:pPr>
              <a:buFont typeface="Wingdings" charset="2"/>
              <a:buChar char="v"/>
            </a:pPr>
            <a:r>
              <a:rPr lang="en-GB" dirty="0">
                <a:latin typeface="Century Gothic"/>
                <a:cs typeface="Arial"/>
              </a:rPr>
              <a:t>Participant practice</a:t>
            </a:r>
            <a:r>
              <a:rPr lang="en-GB" b="1" dirty="0">
                <a:latin typeface="Century Gothic"/>
                <a:cs typeface="Arial"/>
              </a:rPr>
              <a:t> journal</a:t>
            </a:r>
            <a:r>
              <a:rPr lang="en-GB" dirty="0">
                <a:latin typeface="Century Gothic"/>
                <a:cs typeface="Arial"/>
              </a:rPr>
              <a:t> </a:t>
            </a:r>
            <a:r>
              <a:rPr lang="en-GB" dirty="0">
                <a:solidFill>
                  <a:srgbClr val="000000"/>
                </a:solidFill>
                <a:latin typeface="Century Gothic"/>
                <a:cs typeface="Arial"/>
              </a:rPr>
              <a:t>(Czajkowski et al., 2021)</a:t>
            </a:r>
            <a:endParaRPr lang="en-GB" dirty="0">
              <a:latin typeface="Century Gothic"/>
            </a:endParaRPr>
          </a:p>
          <a:p>
            <a:pPr>
              <a:buFont typeface="Wingdings" charset="2"/>
              <a:buChar char="v"/>
            </a:pPr>
            <a:endParaRPr lang="en-GB" dirty="0">
              <a:solidFill>
                <a:srgbClr val="000000"/>
              </a:solidFill>
              <a:latin typeface="Century Gothic"/>
              <a:cs typeface="Arial"/>
            </a:endParaRPr>
          </a:p>
          <a:p>
            <a:pPr>
              <a:buFont typeface="Wingdings" charset="2"/>
              <a:buChar char="v"/>
            </a:pPr>
            <a:endParaRPr lang="en-GB" dirty="0"/>
          </a:p>
        </p:txBody>
      </p:sp>
    </p:spTree>
    <p:extLst>
      <p:ext uri="{BB962C8B-B14F-4D97-AF65-F5344CB8AC3E}">
        <p14:creationId xmlns:p14="http://schemas.microsoft.com/office/powerpoint/2010/main" val="2655918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0833C-268B-E26C-CA2E-DAAF9A6B020D}"/>
              </a:ext>
            </a:extLst>
          </p:cNvPr>
          <p:cNvSpPr>
            <a:spLocks noGrp="1"/>
          </p:cNvSpPr>
          <p:nvPr>
            <p:ph type="title"/>
          </p:nvPr>
        </p:nvSpPr>
        <p:spPr/>
        <p:txBody>
          <a:bodyPr/>
          <a:lstStyle/>
          <a:p>
            <a:r>
              <a:rPr lang="en-GB" dirty="0"/>
              <a:t>ACC session content</a:t>
            </a:r>
          </a:p>
        </p:txBody>
      </p:sp>
      <p:sp>
        <p:nvSpPr>
          <p:cNvPr id="3" name="Content Placeholder 2">
            <a:extLst>
              <a:ext uri="{FF2B5EF4-FFF2-40B4-BE49-F238E27FC236}">
                <a16:creationId xmlns:a16="http://schemas.microsoft.com/office/drawing/2014/main" id="{08A04741-90BA-FA2F-2DF2-0AC6681837F5}"/>
              </a:ext>
            </a:extLst>
          </p:cNvPr>
          <p:cNvSpPr>
            <a:spLocks noGrp="1"/>
          </p:cNvSpPr>
          <p:nvPr>
            <p:ph idx="1"/>
          </p:nvPr>
        </p:nvSpPr>
        <p:spPr>
          <a:xfrm>
            <a:off x="1114032" y="2465525"/>
            <a:ext cx="9515775" cy="3564535"/>
          </a:xfrm>
        </p:spPr>
        <p:txBody>
          <a:bodyPr vert="horz" lIns="91440" tIns="45720" rIns="91440" bIns="45720" rtlCol="0" anchor="t">
            <a:normAutofit/>
          </a:bodyPr>
          <a:lstStyle/>
          <a:p>
            <a:pPr>
              <a:buFont typeface="Wingdings 3"/>
              <a:buChar char=""/>
            </a:pPr>
            <a:r>
              <a:rPr lang="en-GB" dirty="0">
                <a:latin typeface="Century Gothic"/>
                <a:cs typeface="Arial"/>
              </a:rPr>
              <a:t>6 x 20-min sessions in conjunction with 6 x consecutive 60-min singing lessons </a:t>
            </a:r>
            <a:endParaRPr lang="en-GB" dirty="0">
              <a:solidFill>
                <a:srgbClr val="000000"/>
              </a:solidFill>
              <a:latin typeface="Century Gothic"/>
              <a:cs typeface="Arial"/>
            </a:endParaRPr>
          </a:p>
          <a:p>
            <a:pPr>
              <a:buFont typeface="Wingdings 3"/>
              <a:buChar char=""/>
            </a:pPr>
            <a:r>
              <a:rPr lang="en-GB" dirty="0">
                <a:latin typeface="Century Gothic"/>
                <a:cs typeface="Arial"/>
              </a:rPr>
              <a:t>ACC Training courses</a:t>
            </a:r>
            <a:endParaRPr lang="en-GB" dirty="0">
              <a:solidFill>
                <a:srgbClr val="000000"/>
              </a:solidFill>
              <a:latin typeface="Century Gothic"/>
              <a:cs typeface="Arial"/>
            </a:endParaRPr>
          </a:p>
          <a:p>
            <a:pPr>
              <a:buFont typeface="Wingdings 3"/>
              <a:buChar char=""/>
            </a:pPr>
            <a:r>
              <a:rPr lang="en-GB" i="1" dirty="0">
                <a:latin typeface="Century Gothic"/>
                <a:cs typeface="Arial"/>
              </a:rPr>
              <a:t>ACT made Simple</a:t>
            </a:r>
            <a:r>
              <a:rPr lang="en-GB" dirty="0">
                <a:latin typeface="Century Gothic"/>
                <a:cs typeface="Arial"/>
              </a:rPr>
              <a:t> (Harris, 2019), </a:t>
            </a:r>
            <a:r>
              <a:rPr lang="en-GB" i="1" dirty="0">
                <a:latin typeface="Century Gothic"/>
                <a:cs typeface="Arial"/>
              </a:rPr>
              <a:t>ACT for Musicians</a:t>
            </a:r>
            <a:r>
              <a:rPr lang="en-GB" dirty="0">
                <a:latin typeface="Century Gothic"/>
                <a:cs typeface="Arial"/>
              </a:rPr>
              <a:t> (Juncos &amp; de Paiva e Pona, 2021).</a:t>
            </a:r>
            <a:endParaRPr lang="en-GB">
              <a:solidFill>
                <a:srgbClr val="000000"/>
              </a:solidFill>
              <a:latin typeface="Century Gothic"/>
              <a:cs typeface="Arial"/>
            </a:endParaRPr>
          </a:p>
          <a:p>
            <a:pPr>
              <a:buFont typeface="Wingdings 3"/>
              <a:buChar char=""/>
            </a:pPr>
            <a:r>
              <a:rPr lang="en-GB" dirty="0">
                <a:latin typeface="Century Gothic"/>
                <a:cs typeface="Arial"/>
              </a:rPr>
              <a:t>Between-session practice</a:t>
            </a:r>
            <a:endParaRPr lang="en-GB" dirty="0">
              <a:solidFill>
                <a:srgbClr val="404040"/>
              </a:solidFill>
              <a:latin typeface="Century Gothic"/>
              <a:cs typeface="Arial"/>
            </a:endParaRPr>
          </a:p>
          <a:p>
            <a:pPr>
              <a:buFont typeface="Wingdings 3"/>
              <a:buChar char=""/>
            </a:pPr>
            <a:endParaRPr lang="en-GB" dirty="0">
              <a:solidFill>
                <a:srgbClr val="000000"/>
              </a:solidFill>
              <a:latin typeface="Arial"/>
              <a:cs typeface="Arial"/>
            </a:endParaRPr>
          </a:p>
          <a:p>
            <a:pPr>
              <a:buNone/>
            </a:pPr>
            <a:endParaRPr lang="en-US" dirty="0"/>
          </a:p>
        </p:txBody>
      </p:sp>
    </p:spTree>
    <p:extLst>
      <p:ext uri="{BB962C8B-B14F-4D97-AF65-F5344CB8AC3E}">
        <p14:creationId xmlns:p14="http://schemas.microsoft.com/office/powerpoint/2010/main" val="11477923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F78DAAE-B0C3-49A3-8AB1-AD2FF0E36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dirty="0"/>
          </a:p>
        </p:txBody>
      </p:sp>
      <p:sp>
        <p:nvSpPr>
          <p:cNvPr id="9" name="Rectangle 8">
            <a:extLst>
              <a:ext uri="{FF2B5EF4-FFF2-40B4-BE49-F238E27FC236}">
                <a16:creationId xmlns:a16="http://schemas.microsoft.com/office/drawing/2014/main" id="{F6A8A81D-3338-4B0F-A26F-A3D259D27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801794"/>
            <a:ext cx="11000237"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0155665-7CE2-4939-AE5E-020DC1D20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 name="Picture 1" descr="A diagram of a triangle&#10;&#10;Description automatically generated">
            <a:extLst>
              <a:ext uri="{FF2B5EF4-FFF2-40B4-BE49-F238E27FC236}">
                <a16:creationId xmlns:a16="http://schemas.microsoft.com/office/drawing/2014/main" id="{90761E4A-AD52-C0D8-7045-46C50310906D}"/>
              </a:ext>
            </a:extLst>
          </p:cNvPr>
          <p:cNvPicPr>
            <a:picLocks noChangeAspect="1"/>
          </p:cNvPicPr>
          <p:nvPr/>
        </p:nvPicPr>
        <p:blipFill>
          <a:blip r:embed="rId2"/>
          <a:stretch>
            <a:fillRect/>
          </a:stretch>
        </p:blipFill>
        <p:spPr>
          <a:xfrm>
            <a:off x="3105948" y="1284394"/>
            <a:ext cx="6075272" cy="4283066"/>
          </a:xfrm>
          <a:prstGeom prst="rect">
            <a:avLst/>
          </a:prstGeom>
        </p:spPr>
      </p:pic>
    </p:spTree>
    <p:extLst>
      <p:ext uri="{BB962C8B-B14F-4D97-AF65-F5344CB8AC3E}">
        <p14:creationId xmlns:p14="http://schemas.microsoft.com/office/powerpoint/2010/main" val="14214853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3F75D-C62B-AF16-418F-D837DBD8D191}"/>
              </a:ext>
            </a:extLst>
          </p:cNvPr>
          <p:cNvSpPr>
            <a:spLocks noGrp="1"/>
          </p:cNvSpPr>
          <p:nvPr>
            <p:ph type="title"/>
          </p:nvPr>
        </p:nvSpPr>
        <p:spPr/>
        <p:txBody>
          <a:bodyPr/>
          <a:lstStyle/>
          <a:p>
            <a:r>
              <a:rPr lang="en-GB" dirty="0"/>
              <a:t>Ethical considerations</a:t>
            </a:r>
          </a:p>
        </p:txBody>
      </p:sp>
      <p:sp>
        <p:nvSpPr>
          <p:cNvPr id="3" name="Content Placeholder 2">
            <a:extLst>
              <a:ext uri="{FF2B5EF4-FFF2-40B4-BE49-F238E27FC236}">
                <a16:creationId xmlns:a16="http://schemas.microsoft.com/office/drawing/2014/main" id="{460C047E-18B1-E193-C550-10413CDDCCB3}"/>
              </a:ext>
            </a:extLst>
          </p:cNvPr>
          <p:cNvSpPr>
            <a:spLocks noGrp="1"/>
          </p:cNvSpPr>
          <p:nvPr>
            <p:ph idx="1"/>
          </p:nvPr>
        </p:nvSpPr>
        <p:spPr/>
        <p:txBody>
          <a:bodyPr vert="horz" lIns="91440" tIns="45720" rIns="91440" bIns="45720" rtlCol="0" anchor="t">
            <a:normAutofit/>
          </a:bodyPr>
          <a:lstStyle/>
          <a:p>
            <a:r>
              <a:rPr lang="en-GB" dirty="0">
                <a:ea typeface="+mn-lt"/>
                <a:cs typeface="+mn-lt"/>
              </a:rPr>
              <a:t>Insider research </a:t>
            </a:r>
            <a:endParaRPr lang="en-US"/>
          </a:p>
          <a:p>
            <a:r>
              <a:rPr lang="en-GB" dirty="0">
                <a:ea typeface="+mn-lt"/>
                <a:cs typeface="+mn-lt"/>
              </a:rPr>
              <a:t>Informed consent </a:t>
            </a:r>
            <a:endParaRPr lang="en-GB"/>
          </a:p>
          <a:p>
            <a:r>
              <a:rPr lang="en-GB" dirty="0">
                <a:ea typeface="+mn-lt"/>
                <a:cs typeface="+mn-lt"/>
              </a:rPr>
              <a:t>Coaching agreement </a:t>
            </a:r>
          </a:p>
          <a:p>
            <a:r>
              <a:rPr lang="en-GB" dirty="0">
                <a:solidFill>
                  <a:srgbClr val="404040"/>
                </a:solidFill>
                <a:latin typeface="Century Gothic"/>
                <a:cs typeface="Arial"/>
              </a:rPr>
              <a:t>Ethics Board Approval</a:t>
            </a:r>
          </a:p>
          <a:p>
            <a:endParaRPr lang="en-GB" dirty="0"/>
          </a:p>
        </p:txBody>
      </p:sp>
    </p:spTree>
    <p:extLst>
      <p:ext uri="{BB962C8B-B14F-4D97-AF65-F5344CB8AC3E}">
        <p14:creationId xmlns:p14="http://schemas.microsoft.com/office/powerpoint/2010/main" val="1114810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889EF-F973-5C24-4E2A-3A5531BDA37C}"/>
              </a:ext>
            </a:extLst>
          </p:cNvPr>
          <p:cNvSpPr>
            <a:spLocks noGrp="1"/>
          </p:cNvSpPr>
          <p:nvPr>
            <p:ph type="title"/>
          </p:nvPr>
        </p:nvSpPr>
        <p:spPr/>
        <p:txBody>
          <a:bodyPr/>
          <a:lstStyle/>
          <a:p>
            <a:r>
              <a:rPr lang="en-GB"/>
              <a:t>Findings</a:t>
            </a:r>
          </a:p>
        </p:txBody>
      </p:sp>
      <p:sp>
        <p:nvSpPr>
          <p:cNvPr id="3" name="Content Placeholder 2">
            <a:extLst>
              <a:ext uri="{FF2B5EF4-FFF2-40B4-BE49-F238E27FC236}">
                <a16:creationId xmlns:a16="http://schemas.microsoft.com/office/drawing/2014/main" id="{11007596-D4CB-02AF-0C4A-BDED174988D4}"/>
              </a:ext>
            </a:extLst>
          </p:cNvPr>
          <p:cNvSpPr>
            <a:spLocks noGrp="1"/>
          </p:cNvSpPr>
          <p:nvPr>
            <p:ph idx="1"/>
          </p:nvPr>
        </p:nvSpPr>
        <p:spPr>
          <a:xfrm>
            <a:off x="563642" y="2603500"/>
            <a:ext cx="11123851" cy="2154428"/>
          </a:xfrm>
        </p:spPr>
        <p:txBody>
          <a:bodyPr vert="horz" lIns="91440" tIns="45720" rIns="91440" bIns="45720" rtlCol="0" anchor="t">
            <a:normAutofit/>
          </a:bodyPr>
          <a:lstStyle/>
          <a:p>
            <a:pPr marL="0" indent="0">
              <a:buNone/>
            </a:pPr>
            <a:r>
              <a:rPr lang="en-GB" dirty="0">
                <a:ea typeface="+mn-lt"/>
                <a:cs typeface="+mn-lt"/>
              </a:rPr>
              <a:t>Test an ACC strategy to: </a:t>
            </a:r>
            <a:endParaRPr lang="en-US" dirty="0"/>
          </a:p>
          <a:p>
            <a:r>
              <a:rPr lang="en-GB" dirty="0">
                <a:ea typeface="+mn-lt"/>
                <a:cs typeface="+mn-lt"/>
              </a:rPr>
              <a:t>increase psychological flexibility (ACT </a:t>
            </a:r>
            <a:r>
              <a:rPr lang="en-GB" dirty="0" err="1">
                <a:ea typeface="+mn-lt"/>
                <a:cs typeface="+mn-lt"/>
              </a:rPr>
              <a:t>Triflex</a:t>
            </a:r>
            <a:r>
              <a:rPr lang="en-GB" dirty="0">
                <a:ea typeface="+mn-lt"/>
                <a:cs typeface="+mn-lt"/>
              </a:rPr>
              <a:t>, Harris 2019)</a:t>
            </a:r>
            <a:endParaRPr lang="en-GB" dirty="0"/>
          </a:p>
          <a:p>
            <a:r>
              <a:rPr lang="en-GB" dirty="0">
                <a:ea typeface="+mn-lt"/>
                <a:cs typeface="+mn-lt"/>
              </a:rPr>
              <a:t>increase frequency and intensity of flow experience for classical singers</a:t>
            </a:r>
          </a:p>
          <a:p>
            <a:r>
              <a:rPr lang="en-GB" dirty="0">
                <a:ea typeface="+mn-lt"/>
                <a:cs typeface="+mn-lt"/>
              </a:rPr>
              <a:t>increase performance quality</a:t>
            </a:r>
            <a:endParaRPr lang="en-GB"/>
          </a:p>
          <a:p>
            <a:endParaRPr lang="en-GB"/>
          </a:p>
          <a:p>
            <a:endParaRPr lang="en-GB" dirty="0"/>
          </a:p>
        </p:txBody>
      </p:sp>
    </p:spTree>
    <p:extLst>
      <p:ext uri="{BB962C8B-B14F-4D97-AF65-F5344CB8AC3E}">
        <p14:creationId xmlns:p14="http://schemas.microsoft.com/office/powerpoint/2010/main" val="21675732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E7AE1-2A5A-F32E-80BD-4985417D82C1}"/>
              </a:ext>
            </a:extLst>
          </p:cNvPr>
          <p:cNvSpPr>
            <a:spLocks noGrp="1"/>
          </p:cNvSpPr>
          <p:nvPr>
            <p:ph type="title"/>
          </p:nvPr>
        </p:nvSpPr>
        <p:spPr/>
        <p:txBody>
          <a:bodyPr/>
          <a:lstStyle/>
          <a:p>
            <a:r>
              <a:rPr lang="en-GB" dirty="0"/>
              <a:t>Psychological flexibility - PHLMS</a:t>
            </a:r>
          </a:p>
        </p:txBody>
      </p:sp>
      <p:sp>
        <p:nvSpPr>
          <p:cNvPr id="3" name="Content Placeholder 2">
            <a:extLst>
              <a:ext uri="{FF2B5EF4-FFF2-40B4-BE49-F238E27FC236}">
                <a16:creationId xmlns:a16="http://schemas.microsoft.com/office/drawing/2014/main" id="{A3814D37-E677-78FE-56C5-C3CB50DE7ACF}"/>
              </a:ext>
            </a:extLst>
          </p:cNvPr>
          <p:cNvSpPr>
            <a:spLocks noGrp="1"/>
          </p:cNvSpPr>
          <p:nvPr>
            <p:ph idx="1"/>
          </p:nvPr>
        </p:nvSpPr>
        <p:spPr/>
        <p:txBody>
          <a:bodyPr vert="horz" lIns="91440" tIns="45720" rIns="91440" bIns="45720" rtlCol="0" anchor="t">
            <a:normAutofit/>
          </a:bodyPr>
          <a:lstStyle/>
          <a:p>
            <a:pPr>
              <a:buFont typeface="Wingdings"/>
              <a:buChar char="Ø"/>
            </a:pPr>
            <a:r>
              <a:rPr lang="en-US" baseline="0" dirty="0">
                <a:solidFill>
                  <a:srgbClr val="404040"/>
                </a:solidFill>
                <a:latin typeface="Century Gothic"/>
                <a:ea typeface="Arial"/>
                <a:cs typeface="Arial"/>
              </a:rPr>
              <a:t>PHLMS  mindfulness</a:t>
            </a:r>
            <a:r>
              <a:rPr lang="en-US" dirty="0">
                <a:solidFill>
                  <a:srgbClr val="404040"/>
                </a:solidFill>
                <a:latin typeface="Century Gothic"/>
                <a:ea typeface="Arial"/>
                <a:cs typeface="Arial"/>
              </a:rPr>
              <a:t> component</a:t>
            </a:r>
            <a:r>
              <a:rPr lang="en-US" baseline="0" dirty="0">
                <a:solidFill>
                  <a:srgbClr val="404040"/>
                </a:solidFill>
                <a:latin typeface="Century Gothic"/>
                <a:ea typeface="Arial"/>
                <a:cs typeface="Arial"/>
              </a:rPr>
              <a:t> (</a:t>
            </a:r>
            <a:r>
              <a:rPr lang="en-US" baseline="0" dirty="0" err="1">
                <a:solidFill>
                  <a:srgbClr val="404040"/>
                </a:solidFill>
                <a:latin typeface="Century Gothic"/>
                <a:ea typeface="Arial"/>
                <a:cs typeface="Arial"/>
              </a:rPr>
              <a:t>Cardaciotto</a:t>
            </a:r>
            <a:r>
              <a:rPr lang="en-US" baseline="0" dirty="0">
                <a:solidFill>
                  <a:srgbClr val="404040"/>
                </a:solidFill>
                <a:latin typeface="Century Gothic"/>
                <a:ea typeface="Arial"/>
                <a:cs typeface="Arial"/>
              </a:rPr>
              <a:t> et al., 2008)</a:t>
            </a:r>
            <a:r>
              <a:rPr lang="en-US" dirty="0">
                <a:latin typeface="Century Gothic"/>
                <a:ea typeface="Arial"/>
                <a:cs typeface="Arial"/>
              </a:rPr>
              <a:t>​</a:t>
            </a:r>
            <a:endParaRPr lang="en-US"/>
          </a:p>
          <a:p>
            <a:pPr lvl="0" rtl="0">
              <a:buFont typeface="Wingdings"/>
              <a:buChar char="Ø"/>
            </a:pPr>
            <a:r>
              <a:rPr lang="en-US" baseline="0" dirty="0">
                <a:solidFill>
                  <a:srgbClr val="404040"/>
                </a:solidFill>
                <a:latin typeface="Century Gothic"/>
                <a:ea typeface="Arial"/>
                <a:cs typeface="Arial"/>
              </a:rPr>
              <a:t>a) awareness subscale - fell marginally</a:t>
            </a:r>
            <a:r>
              <a:rPr lang="en-US" dirty="0">
                <a:latin typeface="Century Gothic"/>
                <a:ea typeface="Arial"/>
                <a:cs typeface="Arial"/>
              </a:rPr>
              <a:t>​</a:t>
            </a:r>
          </a:p>
          <a:p>
            <a:pPr lvl="0" rtl="0">
              <a:buFont typeface="Wingdings"/>
              <a:buChar char="Ø"/>
            </a:pPr>
            <a:r>
              <a:rPr lang="en-US" baseline="0" dirty="0">
                <a:solidFill>
                  <a:srgbClr val="404040"/>
                </a:solidFill>
                <a:latin typeface="Century Gothic"/>
                <a:ea typeface="Arial"/>
                <a:cs typeface="Arial"/>
              </a:rPr>
              <a:t>b) acceptance subscale – increased </a:t>
            </a:r>
            <a:r>
              <a:rPr lang="en-US" dirty="0">
                <a:latin typeface="Century Gothic"/>
                <a:ea typeface="Arial"/>
                <a:cs typeface="Arial"/>
              </a:rPr>
              <a:t>​</a:t>
            </a:r>
          </a:p>
          <a:p>
            <a:pPr lvl="0" rtl="0">
              <a:buFont typeface="Wingdings"/>
              <a:buChar char="Ø"/>
            </a:pPr>
            <a:r>
              <a:rPr lang="en-US" baseline="0" dirty="0">
                <a:solidFill>
                  <a:srgbClr val="404040"/>
                </a:solidFill>
                <a:latin typeface="Century Gothic"/>
                <a:ea typeface="Arial"/>
                <a:cs typeface="Arial"/>
              </a:rPr>
              <a:t>Both subscales below mean</a:t>
            </a:r>
            <a:r>
              <a:rPr lang="en-US" dirty="0">
                <a:latin typeface="Century Gothic"/>
                <a:ea typeface="Arial"/>
                <a:cs typeface="Arial"/>
              </a:rPr>
              <a:t>​</a:t>
            </a:r>
          </a:p>
          <a:p>
            <a:pPr>
              <a:buFont typeface="Wingdings"/>
              <a:buChar char="Ø"/>
            </a:pPr>
            <a:r>
              <a:rPr lang="en-US" dirty="0">
                <a:cs typeface="Arial"/>
              </a:rPr>
              <a:t>Limited effect</a:t>
            </a:r>
          </a:p>
        </p:txBody>
      </p:sp>
    </p:spTree>
    <p:extLst>
      <p:ext uri="{BB962C8B-B14F-4D97-AF65-F5344CB8AC3E}">
        <p14:creationId xmlns:p14="http://schemas.microsoft.com/office/powerpoint/2010/main" val="18460404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80881-437D-E17F-7FAF-375CF7E78370}"/>
              </a:ext>
            </a:extLst>
          </p:cNvPr>
          <p:cNvSpPr>
            <a:spLocks noGrp="1"/>
          </p:cNvSpPr>
          <p:nvPr>
            <p:ph type="title"/>
          </p:nvPr>
        </p:nvSpPr>
        <p:spPr>
          <a:xfrm>
            <a:off x="1154954" y="973668"/>
            <a:ext cx="8761413" cy="706964"/>
          </a:xfrm>
        </p:spPr>
        <p:txBody>
          <a:bodyPr>
            <a:normAutofit/>
          </a:bodyPr>
          <a:lstStyle/>
          <a:p>
            <a:r>
              <a:rPr lang="en-GB" dirty="0">
                <a:solidFill>
                  <a:srgbClr val="EBEBEB"/>
                </a:solidFill>
              </a:rPr>
              <a:t>Psychological flexibility – MAAQ</a:t>
            </a:r>
          </a:p>
        </p:txBody>
      </p:sp>
      <p:pic>
        <p:nvPicPr>
          <p:cNvPr id="4" name="Content Placeholder 3" descr="A graph with a line and a line&#10;&#10;Description automatically generated">
            <a:extLst>
              <a:ext uri="{FF2B5EF4-FFF2-40B4-BE49-F238E27FC236}">
                <a16:creationId xmlns:a16="http://schemas.microsoft.com/office/drawing/2014/main" id="{7D1DF46F-F153-1BC3-84ED-93EF65C06B83}"/>
              </a:ext>
            </a:extLst>
          </p:cNvPr>
          <p:cNvPicPr>
            <a:picLocks noChangeAspect="1"/>
          </p:cNvPicPr>
          <p:nvPr/>
        </p:nvPicPr>
        <p:blipFill>
          <a:blip r:embed="rId2"/>
          <a:stretch>
            <a:fillRect/>
          </a:stretch>
        </p:blipFill>
        <p:spPr>
          <a:xfrm>
            <a:off x="3260861" y="2397999"/>
            <a:ext cx="5459969" cy="3478643"/>
          </a:xfrm>
          <a:prstGeom prst="roundRect">
            <a:avLst>
              <a:gd name="adj" fmla="val 1858"/>
            </a:avLst>
          </a:prstGeom>
          <a:effectLst>
            <a:outerShdw blurRad="50800" dist="50800" dir="5400000" algn="tl" rotWithShape="0">
              <a:srgbClr val="000000">
                <a:alpha val="43000"/>
              </a:srgbClr>
            </a:outerShdw>
          </a:effectLst>
        </p:spPr>
      </p:pic>
      <p:sp>
        <p:nvSpPr>
          <p:cNvPr id="3" name="TextBox 2">
            <a:extLst>
              <a:ext uri="{FF2B5EF4-FFF2-40B4-BE49-F238E27FC236}">
                <a16:creationId xmlns:a16="http://schemas.microsoft.com/office/drawing/2014/main" id="{712F4088-593F-43C6-7039-7D7FC4986EBE}"/>
              </a:ext>
            </a:extLst>
          </p:cNvPr>
          <p:cNvSpPr txBox="1"/>
          <p:nvPr/>
        </p:nvSpPr>
        <p:spPr>
          <a:xfrm>
            <a:off x="3258312" y="6217920"/>
            <a:ext cx="5466588"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i="1" baseline="0" dirty="0">
                <a:solidFill>
                  <a:srgbClr val="404040"/>
                </a:solidFill>
                <a:latin typeface="Times New Roman"/>
              </a:rPr>
              <a:t>KEY: Non-clinical mean (M=30.60) and bars spanning standard deviation up/down (1 SD = 7.63)</a:t>
            </a:r>
            <a:r>
              <a:rPr lang="en-US" sz="1100" baseline="0" dirty="0">
                <a:solidFill>
                  <a:srgbClr val="404040"/>
                </a:solidFill>
                <a:latin typeface="Times New Roman"/>
              </a:rPr>
              <a:t> </a:t>
            </a:r>
            <a:r>
              <a:rPr lang="en-US" sz="1100" i="1" baseline="0" dirty="0">
                <a:solidFill>
                  <a:srgbClr val="404040"/>
                </a:solidFill>
                <a:latin typeface="Times New Roman"/>
              </a:rPr>
              <a:t>M &amp; SD taken from a combined sample of American and Australian under-graduate and graduate student musicians </a:t>
            </a:r>
            <a:r>
              <a:rPr lang="en-US" sz="1100" baseline="0" dirty="0">
                <a:solidFill>
                  <a:srgbClr val="404040"/>
                </a:solidFill>
                <a:latin typeface="Times New Roman"/>
              </a:rPr>
              <a:t>(Osborne et al., 2022)</a:t>
            </a:r>
            <a:r>
              <a:rPr lang="en-US" sz="1100" i="1" baseline="0" dirty="0">
                <a:solidFill>
                  <a:srgbClr val="404040"/>
                </a:solidFill>
                <a:latin typeface="Times New Roman"/>
              </a:rPr>
              <a:t>.</a:t>
            </a:r>
            <a:r>
              <a:rPr lang="en-US" sz="1100" dirty="0">
                <a:latin typeface="Times New Roman"/>
                <a:ea typeface="Times New Roman"/>
                <a:cs typeface="Times New Roman"/>
              </a:rPr>
              <a:t>​</a:t>
            </a:r>
            <a:endParaRPr lang="en-GB" sz="1100"/>
          </a:p>
        </p:txBody>
      </p:sp>
    </p:spTree>
    <p:extLst>
      <p:ext uri="{BB962C8B-B14F-4D97-AF65-F5344CB8AC3E}">
        <p14:creationId xmlns:p14="http://schemas.microsoft.com/office/powerpoint/2010/main" val="32715315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1" name="Rectangle 10">
            <a:extLst>
              <a:ext uri="{FF2B5EF4-FFF2-40B4-BE49-F238E27FC236}">
                <a16:creationId xmlns:a16="http://schemas.microsoft.com/office/drawing/2014/main" id="{85F279D6-ED25-4D3F-9479-8ABB21867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8D0B1B4-C487-47EF-B7D0-421066454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275" y="643466"/>
            <a:ext cx="1970939" cy="5571067"/>
          </a:xfrm>
          <a:custGeom>
            <a:avLst/>
            <a:gdLst>
              <a:gd name="connsiteX0" fmla="*/ 0 w 1970939"/>
              <a:gd name="connsiteY0" fmla="*/ 0 h 5571067"/>
              <a:gd name="connsiteX1" fmla="*/ 1774861 w 1970939"/>
              <a:gd name="connsiteY1" fmla="*/ 0 h 5571067"/>
              <a:gd name="connsiteX2" fmla="*/ 1780256 w 1970939"/>
              <a:gd name="connsiteY2" fmla="*/ 32931 h 5571067"/>
              <a:gd name="connsiteX3" fmla="*/ 1802197 w 1970939"/>
              <a:gd name="connsiteY3" fmla="*/ 170349 h 5571067"/>
              <a:gd name="connsiteX4" fmla="*/ 1820981 w 1970939"/>
              <a:gd name="connsiteY4" fmla="*/ 308372 h 5571067"/>
              <a:gd name="connsiteX5" fmla="*/ 1839923 w 1970939"/>
              <a:gd name="connsiteY5" fmla="*/ 445791 h 5571067"/>
              <a:gd name="connsiteX6" fmla="*/ 1857602 w 1970939"/>
              <a:gd name="connsiteY6" fmla="*/ 583814 h 5571067"/>
              <a:gd name="connsiteX7" fmla="*/ 1872756 w 1970939"/>
              <a:gd name="connsiteY7" fmla="*/ 720022 h 5571067"/>
              <a:gd name="connsiteX8" fmla="*/ 1887120 w 1970939"/>
              <a:gd name="connsiteY8" fmla="*/ 858046 h 5571067"/>
              <a:gd name="connsiteX9" fmla="*/ 1900223 w 1970939"/>
              <a:gd name="connsiteY9" fmla="*/ 995464 h 5571067"/>
              <a:gd name="connsiteX10" fmla="*/ 1911588 w 1970939"/>
              <a:gd name="connsiteY10" fmla="*/ 1130461 h 5571067"/>
              <a:gd name="connsiteX11" fmla="*/ 1922953 w 1970939"/>
              <a:gd name="connsiteY11" fmla="*/ 1267274 h 5571067"/>
              <a:gd name="connsiteX12" fmla="*/ 1932424 w 1970939"/>
              <a:gd name="connsiteY12" fmla="*/ 1402271 h 5571067"/>
              <a:gd name="connsiteX13" fmla="*/ 1939842 w 1970939"/>
              <a:gd name="connsiteY13" fmla="*/ 1537267 h 5571067"/>
              <a:gd name="connsiteX14" fmla="*/ 1947577 w 1970939"/>
              <a:gd name="connsiteY14" fmla="*/ 1671659 h 5571067"/>
              <a:gd name="connsiteX15" fmla="*/ 1954049 w 1970939"/>
              <a:gd name="connsiteY15" fmla="*/ 1804840 h 5571067"/>
              <a:gd name="connsiteX16" fmla="*/ 1958627 w 1970939"/>
              <a:gd name="connsiteY16" fmla="*/ 1936810 h 5571067"/>
              <a:gd name="connsiteX17" fmla="*/ 1962573 w 1970939"/>
              <a:gd name="connsiteY17" fmla="*/ 2068780 h 5571067"/>
              <a:gd name="connsiteX18" fmla="*/ 1966361 w 1970939"/>
              <a:gd name="connsiteY18" fmla="*/ 2199539 h 5571067"/>
              <a:gd name="connsiteX19" fmla="*/ 1968098 w 1970939"/>
              <a:gd name="connsiteY19" fmla="*/ 2328482 h 5571067"/>
              <a:gd name="connsiteX20" fmla="*/ 1969992 w 1970939"/>
              <a:gd name="connsiteY20" fmla="*/ 2457425 h 5571067"/>
              <a:gd name="connsiteX21" fmla="*/ 1970939 w 1970939"/>
              <a:gd name="connsiteY21" fmla="*/ 2584552 h 5571067"/>
              <a:gd name="connsiteX22" fmla="*/ 1969992 w 1970939"/>
              <a:gd name="connsiteY22" fmla="*/ 2710469 h 5571067"/>
              <a:gd name="connsiteX23" fmla="*/ 1969992 w 1970939"/>
              <a:gd name="connsiteY23" fmla="*/ 2835174 h 5571067"/>
              <a:gd name="connsiteX24" fmla="*/ 1968098 w 1970939"/>
              <a:gd name="connsiteY24" fmla="*/ 2958669 h 5571067"/>
              <a:gd name="connsiteX25" fmla="*/ 1965256 w 1970939"/>
              <a:gd name="connsiteY25" fmla="*/ 3079742 h 5571067"/>
              <a:gd name="connsiteX26" fmla="*/ 1962573 w 1970939"/>
              <a:gd name="connsiteY26" fmla="*/ 3199605 h 5571067"/>
              <a:gd name="connsiteX27" fmla="*/ 1959574 w 1970939"/>
              <a:gd name="connsiteY27" fmla="*/ 3317046 h 5571067"/>
              <a:gd name="connsiteX28" fmla="*/ 1954996 w 1970939"/>
              <a:gd name="connsiteY28" fmla="*/ 3433882 h 5571067"/>
              <a:gd name="connsiteX29" fmla="*/ 1950103 w 1970939"/>
              <a:gd name="connsiteY29" fmla="*/ 3548902 h 5571067"/>
              <a:gd name="connsiteX30" fmla="*/ 1945683 w 1970939"/>
              <a:gd name="connsiteY30" fmla="*/ 3661500 h 5571067"/>
              <a:gd name="connsiteX31" fmla="*/ 1933213 w 1970939"/>
              <a:gd name="connsiteY31" fmla="*/ 3881248 h 5571067"/>
              <a:gd name="connsiteX32" fmla="*/ 1919953 w 1970939"/>
              <a:gd name="connsiteY32" fmla="*/ 4091916 h 5571067"/>
              <a:gd name="connsiteX33" fmla="*/ 1906063 w 1970939"/>
              <a:gd name="connsiteY33" fmla="*/ 4294109 h 5571067"/>
              <a:gd name="connsiteX34" fmla="*/ 1890751 w 1970939"/>
              <a:gd name="connsiteY34" fmla="*/ 4485405 h 5571067"/>
              <a:gd name="connsiteX35" fmla="*/ 1874809 w 1970939"/>
              <a:gd name="connsiteY35" fmla="*/ 4668226 h 5571067"/>
              <a:gd name="connsiteX36" fmla="*/ 1857602 w 1970939"/>
              <a:gd name="connsiteY36" fmla="*/ 4837728 h 5571067"/>
              <a:gd name="connsiteX37" fmla="*/ 1840713 w 1970939"/>
              <a:gd name="connsiteY37" fmla="*/ 4996940 h 5571067"/>
              <a:gd name="connsiteX38" fmla="*/ 1823823 w 1970939"/>
              <a:gd name="connsiteY38" fmla="*/ 5143439 h 5571067"/>
              <a:gd name="connsiteX39" fmla="*/ 1807880 w 1970939"/>
              <a:gd name="connsiteY39" fmla="*/ 5277830 h 5571067"/>
              <a:gd name="connsiteX40" fmla="*/ 1792726 w 1970939"/>
              <a:gd name="connsiteY40" fmla="*/ 5397087 h 5571067"/>
              <a:gd name="connsiteX41" fmla="*/ 1778362 w 1970939"/>
              <a:gd name="connsiteY41" fmla="*/ 5504843 h 5571067"/>
              <a:gd name="connsiteX42" fmla="*/ 1769613 w 1970939"/>
              <a:gd name="connsiteY42" fmla="*/ 5571067 h 5571067"/>
              <a:gd name="connsiteX43" fmla="*/ 0 w 1970939"/>
              <a:gd name="connsiteY43" fmla="*/ 5571067 h 557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970939" h="5571067">
                <a:moveTo>
                  <a:pt x="0" y="0"/>
                </a:moveTo>
                <a:lnTo>
                  <a:pt x="1774861" y="0"/>
                </a:lnTo>
                <a:lnTo>
                  <a:pt x="1780256" y="32931"/>
                </a:lnTo>
                <a:lnTo>
                  <a:pt x="1802197" y="170349"/>
                </a:lnTo>
                <a:lnTo>
                  <a:pt x="1820981" y="308372"/>
                </a:lnTo>
                <a:lnTo>
                  <a:pt x="1839923" y="445791"/>
                </a:lnTo>
                <a:lnTo>
                  <a:pt x="1857602" y="583814"/>
                </a:lnTo>
                <a:lnTo>
                  <a:pt x="1872756" y="720022"/>
                </a:lnTo>
                <a:lnTo>
                  <a:pt x="1887120" y="858046"/>
                </a:lnTo>
                <a:lnTo>
                  <a:pt x="1900223" y="995464"/>
                </a:lnTo>
                <a:lnTo>
                  <a:pt x="1911588" y="1130461"/>
                </a:lnTo>
                <a:lnTo>
                  <a:pt x="1922953" y="1267274"/>
                </a:lnTo>
                <a:lnTo>
                  <a:pt x="1932424" y="1402271"/>
                </a:lnTo>
                <a:lnTo>
                  <a:pt x="1939842" y="1537267"/>
                </a:lnTo>
                <a:lnTo>
                  <a:pt x="1947577" y="1671659"/>
                </a:lnTo>
                <a:lnTo>
                  <a:pt x="1954049" y="1804840"/>
                </a:lnTo>
                <a:lnTo>
                  <a:pt x="1958627" y="1936810"/>
                </a:lnTo>
                <a:lnTo>
                  <a:pt x="1962573" y="2068780"/>
                </a:lnTo>
                <a:lnTo>
                  <a:pt x="1966361" y="2199539"/>
                </a:lnTo>
                <a:lnTo>
                  <a:pt x="1968098" y="2328482"/>
                </a:lnTo>
                <a:lnTo>
                  <a:pt x="1969992" y="2457425"/>
                </a:lnTo>
                <a:lnTo>
                  <a:pt x="1970939" y="2584552"/>
                </a:lnTo>
                <a:lnTo>
                  <a:pt x="1969992" y="2710469"/>
                </a:lnTo>
                <a:lnTo>
                  <a:pt x="1969992" y="2835174"/>
                </a:lnTo>
                <a:lnTo>
                  <a:pt x="1968098" y="2958669"/>
                </a:lnTo>
                <a:lnTo>
                  <a:pt x="1965256" y="3079742"/>
                </a:lnTo>
                <a:lnTo>
                  <a:pt x="1962573" y="3199605"/>
                </a:lnTo>
                <a:lnTo>
                  <a:pt x="1959574" y="3317046"/>
                </a:lnTo>
                <a:lnTo>
                  <a:pt x="1954996" y="3433882"/>
                </a:lnTo>
                <a:lnTo>
                  <a:pt x="1950103" y="3548902"/>
                </a:lnTo>
                <a:lnTo>
                  <a:pt x="1945683" y="3661500"/>
                </a:lnTo>
                <a:lnTo>
                  <a:pt x="1933213" y="3881248"/>
                </a:lnTo>
                <a:lnTo>
                  <a:pt x="1919953" y="4091916"/>
                </a:lnTo>
                <a:lnTo>
                  <a:pt x="1906063" y="4294109"/>
                </a:lnTo>
                <a:lnTo>
                  <a:pt x="1890751" y="4485405"/>
                </a:lnTo>
                <a:lnTo>
                  <a:pt x="1874809" y="4668226"/>
                </a:lnTo>
                <a:lnTo>
                  <a:pt x="1857602" y="4837728"/>
                </a:lnTo>
                <a:lnTo>
                  <a:pt x="1840713" y="4996940"/>
                </a:lnTo>
                <a:lnTo>
                  <a:pt x="1823823" y="5143439"/>
                </a:lnTo>
                <a:lnTo>
                  <a:pt x="1807880" y="5277830"/>
                </a:lnTo>
                <a:lnTo>
                  <a:pt x="1792726" y="5397087"/>
                </a:lnTo>
                <a:lnTo>
                  <a:pt x="1778362" y="5504843"/>
                </a:lnTo>
                <a:lnTo>
                  <a:pt x="1769613" y="5571067"/>
                </a:lnTo>
                <a:lnTo>
                  <a:pt x="0" y="5571067"/>
                </a:lnTo>
                <a:close/>
              </a:path>
            </a:pathLst>
          </a:custGeom>
          <a:ln>
            <a:noFill/>
          </a:ln>
        </p:spPr>
        <p:style>
          <a:lnRef idx="2">
            <a:schemeClr val="accent1">
              <a:shade val="50000"/>
            </a:schemeClr>
          </a:lnRef>
          <a:fillRef idx="1002">
            <a:schemeClr val="dk2"/>
          </a:fillRef>
          <a:effectRef idx="0">
            <a:schemeClr val="accent1"/>
          </a:effectRef>
          <a:fontRef idx="minor">
            <a:schemeClr val="lt1"/>
          </a:fontRef>
        </p:style>
        <p:txBody>
          <a:bodyPr wrap="square">
            <a:noAutofit/>
          </a:bodyPr>
          <a:lstStyle/>
          <a:p>
            <a:endParaRPr lang="en-US" dirty="0"/>
          </a:p>
        </p:txBody>
      </p:sp>
      <p:sp>
        <p:nvSpPr>
          <p:cNvPr id="15" name="Freeform: Shape 14">
            <a:extLst>
              <a:ext uri="{FF2B5EF4-FFF2-40B4-BE49-F238E27FC236}">
                <a16:creationId xmlns:a16="http://schemas.microsoft.com/office/drawing/2014/main" id="{0214736A-03B2-4B91-B0AF-B21213F3B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969335" y="1702087"/>
            <a:ext cx="3209207" cy="612850"/>
          </a:xfrm>
          <a:custGeom>
            <a:avLst/>
            <a:gdLst>
              <a:gd name="connsiteX0" fmla="*/ 3195151 w 3209207"/>
              <a:gd name="connsiteY0" fmla="*/ 612847 h 612850"/>
              <a:gd name="connsiteX1" fmla="*/ 3029871 w 3209207"/>
              <a:gd name="connsiteY1" fmla="*/ 611146 h 612850"/>
              <a:gd name="connsiteX2" fmla="*/ 2949639 w 3209207"/>
              <a:gd name="connsiteY2" fmla="*/ 608906 h 612850"/>
              <a:gd name="connsiteX3" fmla="*/ 2978018 w 3209207"/>
              <a:gd name="connsiteY3" fmla="*/ 258115 h 612850"/>
              <a:gd name="connsiteX4" fmla="*/ 2944764 w 3209207"/>
              <a:gd name="connsiteY4" fmla="*/ 260801 h 612850"/>
              <a:gd name="connsiteX5" fmla="*/ 2806036 w 3209207"/>
              <a:gd name="connsiteY5" fmla="*/ 271446 h 612850"/>
              <a:gd name="connsiteX6" fmla="*/ 2666958 w 3209207"/>
              <a:gd name="connsiteY6" fmla="*/ 278917 h 612850"/>
              <a:gd name="connsiteX7" fmla="*/ 2528469 w 3209207"/>
              <a:gd name="connsiteY7" fmla="*/ 286593 h 612850"/>
              <a:gd name="connsiteX8" fmla="*/ 2389479 w 3209207"/>
              <a:gd name="connsiteY8" fmla="*/ 292970 h 612850"/>
              <a:gd name="connsiteX9" fmla="*/ 2252501 w 3209207"/>
              <a:gd name="connsiteY9" fmla="*/ 296993 h 612850"/>
              <a:gd name="connsiteX10" fmla="*/ 2113775 w 3209207"/>
              <a:gd name="connsiteY10" fmla="*/ 300086 h 612850"/>
              <a:gd name="connsiteX11" fmla="*/ 1975755 w 3209207"/>
              <a:gd name="connsiteY11" fmla="*/ 301980 h 612850"/>
              <a:gd name="connsiteX12" fmla="*/ 1840287 w 3209207"/>
              <a:gd name="connsiteY12" fmla="*/ 302348 h 612850"/>
              <a:gd name="connsiteX13" fmla="*/ 1703009 w 3209207"/>
              <a:gd name="connsiteY13" fmla="*/ 302570 h 612850"/>
              <a:gd name="connsiteX14" fmla="*/ 1567693 w 3209207"/>
              <a:gd name="connsiteY14" fmla="*/ 301063 h 612850"/>
              <a:gd name="connsiteX15" fmla="*/ 1432543 w 3209207"/>
              <a:gd name="connsiteY15" fmla="*/ 297523 h 612850"/>
              <a:gd name="connsiteX16" fmla="*/ 1297969 w 3209207"/>
              <a:gd name="connsiteY16" fmla="*/ 294345 h 612850"/>
              <a:gd name="connsiteX17" fmla="*/ 1164703 w 3209207"/>
              <a:gd name="connsiteY17" fmla="*/ 290015 h 612850"/>
              <a:gd name="connsiteX18" fmla="*/ 1032796 w 3209207"/>
              <a:gd name="connsiteY18" fmla="*/ 283907 h 612850"/>
              <a:gd name="connsiteX19" fmla="*/ 900940 w 3209207"/>
              <a:gd name="connsiteY19" fmla="*/ 277172 h 612850"/>
              <a:gd name="connsiteX20" fmla="*/ 770303 w 3209207"/>
              <a:gd name="connsiteY20" fmla="*/ 270380 h 612850"/>
              <a:gd name="connsiteX21" fmla="*/ 641641 w 3209207"/>
              <a:gd name="connsiteY21" fmla="*/ 261702 h 612850"/>
              <a:gd name="connsiteX22" fmla="*/ 512966 w 3209207"/>
              <a:gd name="connsiteY22" fmla="*/ 253180 h 612850"/>
              <a:gd name="connsiteX23" fmla="*/ 386177 w 3209207"/>
              <a:gd name="connsiteY23" fmla="*/ 243867 h 612850"/>
              <a:gd name="connsiteX24" fmla="*/ 260746 w 3209207"/>
              <a:gd name="connsiteY24" fmla="*/ 232775 h 612850"/>
              <a:gd name="connsiteX25" fmla="*/ 136447 w 3209207"/>
              <a:gd name="connsiteY25" fmla="*/ 222719 h 612850"/>
              <a:gd name="connsiteX26" fmla="*/ 13506 w 3209207"/>
              <a:gd name="connsiteY26" fmla="*/ 210885 h 612850"/>
              <a:gd name="connsiteX27" fmla="*/ 0 w 3209207"/>
              <a:gd name="connsiteY27" fmla="*/ 209475 h 612850"/>
              <a:gd name="connsiteX28" fmla="*/ 40844 w 3209207"/>
              <a:gd name="connsiteY28" fmla="*/ 212313 h 612850"/>
              <a:gd name="connsiteX29" fmla="*/ 132211 w 3209207"/>
              <a:gd name="connsiteY29" fmla="*/ 216946 h 612850"/>
              <a:gd name="connsiteX30" fmla="*/ 225585 w 3209207"/>
              <a:gd name="connsiteY30" fmla="*/ 221811 h 612850"/>
              <a:gd name="connsiteX31" fmla="*/ 320298 w 3209207"/>
              <a:gd name="connsiteY31" fmla="*/ 226444 h 612850"/>
              <a:gd name="connsiteX32" fmla="*/ 415680 w 3209207"/>
              <a:gd name="connsiteY32" fmla="*/ 229340 h 612850"/>
              <a:gd name="connsiteX33" fmla="*/ 512735 w 3209207"/>
              <a:gd name="connsiteY33" fmla="*/ 232120 h 612850"/>
              <a:gd name="connsiteX34" fmla="*/ 611464 w 3209207"/>
              <a:gd name="connsiteY34" fmla="*/ 235015 h 612850"/>
              <a:gd name="connsiteX35" fmla="*/ 711532 w 3209207"/>
              <a:gd name="connsiteY35" fmla="*/ 236985 h 612850"/>
              <a:gd name="connsiteX36" fmla="*/ 812604 w 3209207"/>
              <a:gd name="connsiteY36" fmla="*/ 236985 h 612850"/>
              <a:gd name="connsiteX37" fmla="*/ 915014 w 3209207"/>
              <a:gd name="connsiteY37" fmla="*/ 237795 h 612850"/>
              <a:gd name="connsiteX38" fmla="*/ 1018428 w 3209207"/>
              <a:gd name="connsiteY38" fmla="*/ 236985 h 612850"/>
              <a:gd name="connsiteX39" fmla="*/ 1122847 w 3209207"/>
              <a:gd name="connsiteY39" fmla="*/ 235015 h 612850"/>
              <a:gd name="connsiteX40" fmla="*/ 1227600 w 3209207"/>
              <a:gd name="connsiteY40" fmla="*/ 233162 h 612850"/>
              <a:gd name="connsiteX41" fmla="*/ 1333692 w 3209207"/>
              <a:gd name="connsiteY41" fmla="*/ 229340 h 612850"/>
              <a:gd name="connsiteX42" fmla="*/ 1441122 w 3209207"/>
              <a:gd name="connsiteY42" fmla="*/ 225634 h 612850"/>
              <a:gd name="connsiteX43" fmla="*/ 1547883 w 3209207"/>
              <a:gd name="connsiteY43" fmla="*/ 220769 h 612850"/>
              <a:gd name="connsiteX44" fmla="*/ 1655983 w 3209207"/>
              <a:gd name="connsiteY44" fmla="*/ 214282 h 612850"/>
              <a:gd name="connsiteX45" fmla="*/ 1765421 w 3209207"/>
              <a:gd name="connsiteY45" fmla="*/ 206638 h 612850"/>
              <a:gd name="connsiteX46" fmla="*/ 1874860 w 3209207"/>
              <a:gd name="connsiteY46" fmla="*/ 199108 h 612850"/>
              <a:gd name="connsiteX47" fmla="*/ 1984299 w 3209207"/>
              <a:gd name="connsiteY47" fmla="*/ 189495 h 612850"/>
              <a:gd name="connsiteX48" fmla="*/ 2095745 w 3209207"/>
              <a:gd name="connsiteY48" fmla="*/ 178144 h 612850"/>
              <a:gd name="connsiteX49" fmla="*/ 2205184 w 3209207"/>
              <a:gd name="connsiteY49" fmla="*/ 166793 h 612850"/>
              <a:gd name="connsiteX50" fmla="*/ 2316631 w 3209207"/>
              <a:gd name="connsiteY50" fmla="*/ 153472 h 612850"/>
              <a:gd name="connsiteX51" fmla="*/ 2429081 w 3209207"/>
              <a:gd name="connsiteY51" fmla="*/ 139226 h 612850"/>
              <a:gd name="connsiteX52" fmla="*/ 2539523 w 3209207"/>
              <a:gd name="connsiteY52" fmla="*/ 124052 h 612850"/>
              <a:gd name="connsiteX53" fmla="*/ 2651305 w 3209207"/>
              <a:gd name="connsiteY53" fmla="*/ 106215 h 612850"/>
              <a:gd name="connsiteX54" fmla="*/ 2763086 w 3209207"/>
              <a:gd name="connsiteY54" fmla="*/ 87219 h 612850"/>
              <a:gd name="connsiteX55" fmla="*/ 2874867 w 3209207"/>
              <a:gd name="connsiteY55" fmla="*/ 68339 h 612850"/>
              <a:gd name="connsiteX56" fmla="*/ 2986314 w 3209207"/>
              <a:gd name="connsiteY56" fmla="*/ 46331 h 612850"/>
              <a:gd name="connsiteX57" fmla="*/ 3097760 w 3209207"/>
              <a:gd name="connsiteY57" fmla="*/ 23629 h 612850"/>
              <a:gd name="connsiteX58" fmla="*/ 3209207 w 3209207"/>
              <a:gd name="connsiteY58" fmla="*/ 0 h 612850"/>
              <a:gd name="connsiteX59" fmla="*/ 3195151 w 3209207"/>
              <a:gd name="connsiteY59" fmla="*/ 612847 h 612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3209207" h="612850">
                <a:moveTo>
                  <a:pt x="3195151" y="612847"/>
                </a:moveTo>
                <a:cubicBezTo>
                  <a:pt x="3144238" y="612898"/>
                  <a:pt x="3088941" y="612318"/>
                  <a:pt x="3029871" y="611146"/>
                </a:cubicBezTo>
                <a:lnTo>
                  <a:pt x="2949639" y="608906"/>
                </a:lnTo>
                <a:lnTo>
                  <a:pt x="2978018" y="258115"/>
                </a:lnTo>
                <a:lnTo>
                  <a:pt x="2944764" y="260801"/>
                </a:lnTo>
                <a:lnTo>
                  <a:pt x="2806036" y="271446"/>
                </a:lnTo>
                <a:lnTo>
                  <a:pt x="2666958" y="278917"/>
                </a:lnTo>
                <a:lnTo>
                  <a:pt x="2528469" y="286593"/>
                </a:lnTo>
                <a:lnTo>
                  <a:pt x="2389479" y="292970"/>
                </a:lnTo>
                <a:lnTo>
                  <a:pt x="2252501" y="296993"/>
                </a:lnTo>
                <a:lnTo>
                  <a:pt x="2113775" y="300086"/>
                </a:lnTo>
                <a:lnTo>
                  <a:pt x="1975755" y="301980"/>
                </a:lnTo>
                <a:lnTo>
                  <a:pt x="1840287" y="302348"/>
                </a:lnTo>
                <a:lnTo>
                  <a:pt x="1703009" y="302570"/>
                </a:lnTo>
                <a:lnTo>
                  <a:pt x="1567693" y="301063"/>
                </a:lnTo>
                <a:lnTo>
                  <a:pt x="1432543" y="297523"/>
                </a:lnTo>
                <a:lnTo>
                  <a:pt x="1297969" y="294345"/>
                </a:lnTo>
                <a:lnTo>
                  <a:pt x="1164703" y="290015"/>
                </a:lnTo>
                <a:lnTo>
                  <a:pt x="1032796" y="283907"/>
                </a:lnTo>
                <a:lnTo>
                  <a:pt x="900940" y="277172"/>
                </a:lnTo>
                <a:lnTo>
                  <a:pt x="770303" y="270380"/>
                </a:lnTo>
                <a:lnTo>
                  <a:pt x="641641" y="261702"/>
                </a:lnTo>
                <a:lnTo>
                  <a:pt x="512966" y="253180"/>
                </a:lnTo>
                <a:lnTo>
                  <a:pt x="386177" y="243867"/>
                </a:lnTo>
                <a:lnTo>
                  <a:pt x="260746" y="232775"/>
                </a:lnTo>
                <a:lnTo>
                  <a:pt x="136447" y="222719"/>
                </a:lnTo>
                <a:lnTo>
                  <a:pt x="13506" y="210885"/>
                </a:lnTo>
                <a:lnTo>
                  <a:pt x="0" y="209475"/>
                </a:lnTo>
                <a:lnTo>
                  <a:pt x="40844" y="212313"/>
                </a:lnTo>
                <a:lnTo>
                  <a:pt x="132211" y="216946"/>
                </a:lnTo>
                <a:lnTo>
                  <a:pt x="225585" y="221811"/>
                </a:lnTo>
                <a:lnTo>
                  <a:pt x="320298" y="226444"/>
                </a:lnTo>
                <a:lnTo>
                  <a:pt x="415680" y="229340"/>
                </a:lnTo>
                <a:lnTo>
                  <a:pt x="512735" y="232120"/>
                </a:lnTo>
                <a:lnTo>
                  <a:pt x="611464" y="235015"/>
                </a:lnTo>
                <a:lnTo>
                  <a:pt x="711532" y="236985"/>
                </a:lnTo>
                <a:lnTo>
                  <a:pt x="812604" y="236985"/>
                </a:lnTo>
                <a:lnTo>
                  <a:pt x="915014" y="237795"/>
                </a:lnTo>
                <a:lnTo>
                  <a:pt x="1018428" y="236985"/>
                </a:lnTo>
                <a:lnTo>
                  <a:pt x="1122847" y="235015"/>
                </a:lnTo>
                <a:lnTo>
                  <a:pt x="1227600" y="233162"/>
                </a:lnTo>
                <a:lnTo>
                  <a:pt x="1333692" y="229340"/>
                </a:lnTo>
                <a:lnTo>
                  <a:pt x="1441122" y="225634"/>
                </a:lnTo>
                <a:lnTo>
                  <a:pt x="1547883" y="220769"/>
                </a:lnTo>
                <a:lnTo>
                  <a:pt x="1655983" y="214282"/>
                </a:lnTo>
                <a:lnTo>
                  <a:pt x="1765421" y="206638"/>
                </a:lnTo>
                <a:lnTo>
                  <a:pt x="1874860" y="199108"/>
                </a:lnTo>
                <a:lnTo>
                  <a:pt x="1984299" y="189495"/>
                </a:lnTo>
                <a:lnTo>
                  <a:pt x="2095745" y="178144"/>
                </a:lnTo>
                <a:lnTo>
                  <a:pt x="2205184" y="166793"/>
                </a:lnTo>
                <a:lnTo>
                  <a:pt x="2316631" y="153472"/>
                </a:lnTo>
                <a:lnTo>
                  <a:pt x="2429081" y="139226"/>
                </a:lnTo>
                <a:lnTo>
                  <a:pt x="2539523" y="124052"/>
                </a:lnTo>
                <a:lnTo>
                  <a:pt x="2651305" y="106215"/>
                </a:lnTo>
                <a:lnTo>
                  <a:pt x="2763086" y="87219"/>
                </a:lnTo>
                <a:lnTo>
                  <a:pt x="2874867" y="68339"/>
                </a:lnTo>
                <a:lnTo>
                  <a:pt x="2986314" y="46331"/>
                </a:lnTo>
                <a:lnTo>
                  <a:pt x="3097760" y="23629"/>
                </a:lnTo>
                <a:lnTo>
                  <a:pt x="3209207" y="0"/>
                </a:lnTo>
                <a:cubicBezTo>
                  <a:pt x="3198832" y="386055"/>
                  <a:pt x="3205525" y="226792"/>
                  <a:pt x="3195151" y="612847"/>
                </a:cubicBezTo>
                <a:close/>
              </a:path>
            </a:pathLst>
          </a:custGeom>
          <a:solidFill>
            <a:schemeClr val="bg1">
              <a:alpha val="20000"/>
            </a:schemeClr>
          </a:solidFill>
          <a:ln>
            <a:noFill/>
          </a:ln>
        </p:spPr>
        <p:txBody>
          <a:bodyPr wrap="square">
            <a:noAutofit/>
          </a:bodyPr>
          <a:lstStyle/>
          <a:p>
            <a:endParaRPr lang="en-US" dirty="0"/>
          </a:p>
        </p:txBody>
      </p:sp>
      <p:pic>
        <p:nvPicPr>
          <p:cNvPr id="4" name="Content Placeholder 3" descr="A graph of different colored bars&#10;&#10;Description automatically generated">
            <a:extLst>
              <a:ext uri="{FF2B5EF4-FFF2-40B4-BE49-F238E27FC236}">
                <a16:creationId xmlns:a16="http://schemas.microsoft.com/office/drawing/2014/main" id="{35395A06-98F9-F3AC-D30C-182B3D064C62}"/>
              </a:ext>
            </a:extLst>
          </p:cNvPr>
          <p:cNvPicPr>
            <a:picLocks noGrp="1" noChangeAspect="1"/>
          </p:cNvPicPr>
          <p:nvPr>
            <p:ph idx="1"/>
          </p:nvPr>
        </p:nvPicPr>
        <p:blipFill>
          <a:blip r:embed="rId2"/>
          <a:stretch>
            <a:fillRect/>
          </a:stretch>
        </p:blipFill>
        <p:spPr>
          <a:xfrm>
            <a:off x="3008758" y="1005839"/>
            <a:ext cx="8539776" cy="4846321"/>
          </a:xfrm>
          <a:prstGeom prst="rect">
            <a:avLst/>
          </a:prstGeom>
        </p:spPr>
      </p:pic>
      <p:sp>
        <p:nvSpPr>
          <p:cNvPr id="5" name="TextBox 4">
            <a:extLst>
              <a:ext uri="{FF2B5EF4-FFF2-40B4-BE49-F238E27FC236}">
                <a16:creationId xmlns:a16="http://schemas.microsoft.com/office/drawing/2014/main" id="{B4F33F66-8607-41A1-ECBF-1326795C0BAD}"/>
              </a:ext>
            </a:extLst>
          </p:cNvPr>
          <p:cNvSpPr txBox="1"/>
          <p:nvPr/>
        </p:nvSpPr>
        <p:spPr>
          <a:xfrm>
            <a:off x="2995748" y="5877414"/>
            <a:ext cx="8522208"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i="1" dirty="0">
                <a:latin typeface="Times New Roman"/>
                <a:cs typeface="Times New Roman"/>
              </a:rPr>
              <a:t>KEY: CSB = Challenge Skill Balance; MAA = Merging of Action and Awareness; CG = Clear Goals; UF = Unambiguous Feedback; COT = Concentration on Task at Hand; SOC = Sense of Control; LOS = Loss of Self-Consciousness; TOT = Transformation of Time; AE = Autotelic Experience (</a:t>
            </a:r>
            <a:r>
              <a:rPr lang="en-GB" sz="1100" dirty="0">
                <a:latin typeface="Times New Roman"/>
                <a:cs typeface="Times New Roman"/>
              </a:rPr>
              <a:t>Jackson et al., 2010)</a:t>
            </a:r>
            <a:endParaRPr lang="en-US" dirty="0"/>
          </a:p>
          <a:p>
            <a:r>
              <a:rPr lang="en-GB" sz="1100" i="1" dirty="0">
                <a:latin typeface="Times New Roman"/>
                <a:cs typeface="Times New Roman"/>
              </a:rPr>
              <a:t>Normative mean taken from non-clinical sample of music undergraduate (Sinnamon et al. 2012)</a:t>
            </a:r>
            <a:endParaRPr lang="en-GB" dirty="0"/>
          </a:p>
          <a:p>
            <a:pPr algn="l"/>
            <a:endParaRPr lang="en-GB" dirty="0"/>
          </a:p>
        </p:txBody>
      </p:sp>
    </p:spTree>
    <p:extLst>
      <p:ext uri="{BB962C8B-B14F-4D97-AF65-F5344CB8AC3E}">
        <p14:creationId xmlns:p14="http://schemas.microsoft.com/office/powerpoint/2010/main" val="32938627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1" name="Rectangle 10">
            <a:extLst>
              <a:ext uri="{FF2B5EF4-FFF2-40B4-BE49-F238E27FC236}">
                <a16:creationId xmlns:a16="http://schemas.microsoft.com/office/drawing/2014/main" id="{85F279D6-ED25-4D3F-9479-8ABB21867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8D0B1B4-C487-47EF-B7D0-421066454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275" y="643466"/>
            <a:ext cx="1970939" cy="5571067"/>
          </a:xfrm>
          <a:custGeom>
            <a:avLst/>
            <a:gdLst>
              <a:gd name="connsiteX0" fmla="*/ 0 w 1970939"/>
              <a:gd name="connsiteY0" fmla="*/ 0 h 5571067"/>
              <a:gd name="connsiteX1" fmla="*/ 1774861 w 1970939"/>
              <a:gd name="connsiteY1" fmla="*/ 0 h 5571067"/>
              <a:gd name="connsiteX2" fmla="*/ 1780256 w 1970939"/>
              <a:gd name="connsiteY2" fmla="*/ 32931 h 5571067"/>
              <a:gd name="connsiteX3" fmla="*/ 1802197 w 1970939"/>
              <a:gd name="connsiteY3" fmla="*/ 170349 h 5571067"/>
              <a:gd name="connsiteX4" fmla="*/ 1820981 w 1970939"/>
              <a:gd name="connsiteY4" fmla="*/ 308372 h 5571067"/>
              <a:gd name="connsiteX5" fmla="*/ 1839923 w 1970939"/>
              <a:gd name="connsiteY5" fmla="*/ 445791 h 5571067"/>
              <a:gd name="connsiteX6" fmla="*/ 1857602 w 1970939"/>
              <a:gd name="connsiteY6" fmla="*/ 583814 h 5571067"/>
              <a:gd name="connsiteX7" fmla="*/ 1872756 w 1970939"/>
              <a:gd name="connsiteY7" fmla="*/ 720022 h 5571067"/>
              <a:gd name="connsiteX8" fmla="*/ 1887120 w 1970939"/>
              <a:gd name="connsiteY8" fmla="*/ 858046 h 5571067"/>
              <a:gd name="connsiteX9" fmla="*/ 1900223 w 1970939"/>
              <a:gd name="connsiteY9" fmla="*/ 995464 h 5571067"/>
              <a:gd name="connsiteX10" fmla="*/ 1911588 w 1970939"/>
              <a:gd name="connsiteY10" fmla="*/ 1130461 h 5571067"/>
              <a:gd name="connsiteX11" fmla="*/ 1922953 w 1970939"/>
              <a:gd name="connsiteY11" fmla="*/ 1267274 h 5571067"/>
              <a:gd name="connsiteX12" fmla="*/ 1932424 w 1970939"/>
              <a:gd name="connsiteY12" fmla="*/ 1402271 h 5571067"/>
              <a:gd name="connsiteX13" fmla="*/ 1939842 w 1970939"/>
              <a:gd name="connsiteY13" fmla="*/ 1537267 h 5571067"/>
              <a:gd name="connsiteX14" fmla="*/ 1947577 w 1970939"/>
              <a:gd name="connsiteY14" fmla="*/ 1671659 h 5571067"/>
              <a:gd name="connsiteX15" fmla="*/ 1954049 w 1970939"/>
              <a:gd name="connsiteY15" fmla="*/ 1804840 h 5571067"/>
              <a:gd name="connsiteX16" fmla="*/ 1958627 w 1970939"/>
              <a:gd name="connsiteY16" fmla="*/ 1936810 h 5571067"/>
              <a:gd name="connsiteX17" fmla="*/ 1962573 w 1970939"/>
              <a:gd name="connsiteY17" fmla="*/ 2068780 h 5571067"/>
              <a:gd name="connsiteX18" fmla="*/ 1966361 w 1970939"/>
              <a:gd name="connsiteY18" fmla="*/ 2199539 h 5571067"/>
              <a:gd name="connsiteX19" fmla="*/ 1968098 w 1970939"/>
              <a:gd name="connsiteY19" fmla="*/ 2328482 h 5571067"/>
              <a:gd name="connsiteX20" fmla="*/ 1969992 w 1970939"/>
              <a:gd name="connsiteY20" fmla="*/ 2457425 h 5571067"/>
              <a:gd name="connsiteX21" fmla="*/ 1970939 w 1970939"/>
              <a:gd name="connsiteY21" fmla="*/ 2584552 h 5571067"/>
              <a:gd name="connsiteX22" fmla="*/ 1969992 w 1970939"/>
              <a:gd name="connsiteY22" fmla="*/ 2710469 h 5571067"/>
              <a:gd name="connsiteX23" fmla="*/ 1969992 w 1970939"/>
              <a:gd name="connsiteY23" fmla="*/ 2835174 h 5571067"/>
              <a:gd name="connsiteX24" fmla="*/ 1968098 w 1970939"/>
              <a:gd name="connsiteY24" fmla="*/ 2958669 h 5571067"/>
              <a:gd name="connsiteX25" fmla="*/ 1965256 w 1970939"/>
              <a:gd name="connsiteY25" fmla="*/ 3079742 h 5571067"/>
              <a:gd name="connsiteX26" fmla="*/ 1962573 w 1970939"/>
              <a:gd name="connsiteY26" fmla="*/ 3199605 h 5571067"/>
              <a:gd name="connsiteX27" fmla="*/ 1959574 w 1970939"/>
              <a:gd name="connsiteY27" fmla="*/ 3317046 h 5571067"/>
              <a:gd name="connsiteX28" fmla="*/ 1954996 w 1970939"/>
              <a:gd name="connsiteY28" fmla="*/ 3433882 h 5571067"/>
              <a:gd name="connsiteX29" fmla="*/ 1950103 w 1970939"/>
              <a:gd name="connsiteY29" fmla="*/ 3548902 h 5571067"/>
              <a:gd name="connsiteX30" fmla="*/ 1945683 w 1970939"/>
              <a:gd name="connsiteY30" fmla="*/ 3661500 h 5571067"/>
              <a:gd name="connsiteX31" fmla="*/ 1933213 w 1970939"/>
              <a:gd name="connsiteY31" fmla="*/ 3881248 h 5571067"/>
              <a:gd name="connsiteX32" fmla="*/ 1919953 w 1970939"/>
              <a:gd name="connsiteY32" fmla="*/ 4091916 h 5571067"/>
              <a:gd name="connsiteX33" fmla="*/ 1906063 w 1970939"/>
              <a:gd name="connsiteY33" fmla="*/ 4294109 h 5571067"/>
              <a:gd name="connsiteX34" fmla="*/ 1890751 w 1970939"/>
              <a:gd name="connsiteY34" fmla="*/ 4485405 h 5571067"/>
              <a:gd name="connsiteX35" fmla="*/ 1874809 w 1970939"/>
              <a:gd name="connsiteY35" fmla="*/ 4668226 h 5571067"/>
              <a:gd name="connsiteX36" fmla="*/ 1857602 w 1970939"/>
              <a:gd name="connsiteY36" fmla="*/ 4837728 h 5571067"/>
              <a:gd name="connsiteX37" fmla="*/ 1840713 w 1970939"/>
              <a:gd name="connsiteY37" fmla="*/ 4996940 h 5571067"/>
              <a:gd name="connsiteX38" fmla="*/ 1823823 w 1970939"/>
              <a:gd name="connsiteY38" fmla="*/ 5143439 h 5571067"/>
              <a:gd name="connsiteX39" fmla="*/ 1807880 w 1970939"/>
              <a:gd name="connsiteY39" fmla="*/ 5277830 h 5571067"/>
              <a:gd name="connsiteX40" fmla="*/ 1792726 w 1970939"/>
              <a:gd name="connsiteY40" fmla="*/ 5397087 h 5571067"/>
              <a:gd name="connsiteX41" fmla="*/ 1778362 w 1970939"/>
              <a:gd name="connsiteY41" fmla="*/ 5504843 h 5571067"/>
              <a:gd name="connsiteX42" fmla="*/ 1769613 w 1970939"/>
              <a:gd name="connsiteY42" fmla="*/ 5571067 h 5571067"/>
              <a:gd name="connsiteX43" fmla="*/ 0 w 1970939"/>
              <a:gd name="connsiteY43" fmla="*/ 5571067 h 557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970939" h="5571067">
                <a:moveTo>
                  <a:pt x="0" y="0"/>
                </a:moveTo>
                <a:lnTo>
                  <a:pt x="1774861" y="0"/>
                </a:lnTo>
                <a:lnTo>
                  <a:pt x="1780256" y="32931"/>
                </a:lnTo>
                <a:lnTo>
                  <a:pt x="1802197" y="170349"/>
                </a:lnTo>
                <a:lnTo>
                  <a:pt x="1820981" y="308372"/>
                </a:lnTo>
                <a:lnTo>
                  <a:pt x="1839923" y="445791"/>
                </a:lnTo>
                <a:lnTo>
                  <a:pt x="1857602" y="583814"/>
                </a:lnTo>
                <a:lnTo>
                  <a:pt x="1872756" y="720022"/>
                </a:lnTo>
                <a:lnTo>
                  <a:pt x="1887120" y="858046"/>
                </a:lnTo>
                <a:lnTo>
                  <a:pt x="1900223" y="995464"/>
                </a:lnTo>
                <a:lnTo>
                  <a:pt x="1911588" y="1130461"/>
                </a:lnTo>
                <a:lnTo>
                  <a:pt x="1922953" y="1267274"/>
                </a:lnTo>
                <a:lnTo>
                  <a:pt x="1932424" y="1402271"/>
                </a:lnTo>
                <a:lnTo>
                  <a:pt x="1939842" y="1537267"/>
                </a:lnTo>
                <a:lnTo>
                  <a:pt x="1947577" y="1671659"/>
                </a:lnTo>
                <a:lnTo>
                  <a:pt x="1954049" y="1804840"/>
                </a:lnTo>
                <a:lnTo>
                  <a:pt x="1958627" y="1936810"/>
                </a:lnTo>
                <a:lnTo>
                  <a:pt x="1962573" y="2068780"/>
                </a:lnTo>
                <a:lnTo>
                  <a:pt x="1966361" y="2199539"/>
                </a:lnTo>
                <a:lnTo>
                  <a:pt x="1968098" y="2328482"/>
                </a:lnTo>
                <a:lnTo>
                  <a:pt x="1969992" y="2457425"/>
                </a:lnTo>
                <a:lnTo>
                  <a:pt x="1970939" y="2584552"/>
                </a:lnTo>
                <a:lnTo>
                  <a:pt x="1969992" y="2710469"/>
                </a:lnTo>
                <a:lnTo>
                  <a:pt x="1969992" y="2835174"/>
                </a:lnTo>
                <a:lnTo>
                  <a:pt x="1968098" y="2958669"/>
                </a:lnTo>
                <a:lnTo>
                  <a:pt x="1965256" y="3079742"/>
                </a:lnTo>
                <a:lnTo>
                  <a:pt x="1962573" y="3199605"/>
                </a:lnTo>
                <a:lnTo>
                  <a:pt x="1959574" y="3317046"/>
                </a:lnTo>
                <a:lnTo>
                  <a:pt x="1954996" y="3433882"/>
                </a:lnTo>
                <a:lnTo>
                  <a:pt x="1950103" y="3548902"/>
                </a:lnTo>
                <a:lnTo>
                  <a:pt x="1945683" y="3661500"/>
                </a:lnTo>
                <a:lnTo>
                  <a:pt x="1933213" y="3881248"/>
                </a:lnTo>
                <a:lnTo>
                  <a:pt x="1919953" y="4091916"/>
                </a:lnTo>
                <a:lnTo>
                  <a:pt x="1906063" y="4294109"/>
                </a:lnTo>
                <a:lnTo>
                  <a:pt x="1890751" y="4485405"/>
                </a:lnTo>
                <a:lnTo>
                  <a:pt x="1874809" y="4668226"/>
                </a:lnTo>
                <a:lnTo>
                  <a:pt x="1857602" y="4837728"/>
                </a:lnTo>
                <a:lnTo>
                  <a:pt x="1840713" y="4996940"/>
                </a:lnTo>
                <a:lnTo>
                  <a:pt x="1823823" y="5143439"/>
                </a:lnTo>
                <a:lnTo>
                  <a:pt x="1807880" y="5277830"/>
                </a:lnTo>
                <a:lnTo>
                  <a:pt x="1792726" y="5397087"/>
                </a:lnTo>
                <a:lnTo>
                  <a:pt x="1778362" y="5504843"/>
                </a:lnTo>
                <a:lnTo>
                  <a:pt x="1769613" y="5571067"/>
                </a:lnTo>
                <a:lnTo>
                  <a:pt x="0" y="5571067"/>
                </a:lnTo>
                <a:close/>
              </a:path>
            </a:pathLst>
          </a:custGeom>
          <a:ln>
            <a:noFill/>
          </a:ln>
        </p:spPr>
        <p:style>
          <a:lnRef idx="2">
            <a:schemeClr val="accent1">
              <a:shade val="50000"/>
            </a:schemeClr>
          </a:lnRef>
          <a:fillRef idx="1002">
            <a:schemeClr val="dk2"/>
          </a:fillRef>
          <a:effectRef idx="0">
            <a:schemeClr val="accent1"/>
          </a:effectRef>
          <a:fontRef idx="minor">
            <a:schemeClr val="lt1"/>
          </a:fontRef>
        </p:style>
        <p:txBody>
          <a:bodyPr wrap="square">
            <a:noAutofit/>
          </a:bodyPr>
          <a:lstStyle/>
          <a:p>
            <a:endParaRPr lang="en-US" dirty="0"/>
          </a:p>
        </p:txBody>
      </p:sp>
      <p:sp>
        <p:nvSpPr>
          <p:cNvPr id="15" name="Freeform: Shape 14">
            <a:extLst>
              <a:ext uri="{FF2B5EF4-FFF2-40B4-BE49-F238E27FC236}">
                <a16:creationId xmlns:a16="http://schemas.microsoft.com/office/drawing/2014/main" id="{0214736A-03B2-4B91-B0AF-B21213F3B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969335" y="1702087"/>
            <a:ext cx="3209207" cy="612850"/>
          </a:xfrm>
          <a:custGeom>
            <a:avLst/>
            <a:gdLst>
              <a:gd name="connsiteX0" fmla="*/ 3195151 w 3209207"/>
              <a:gd name="connsiteY0" fmla="*/ 612847 h 612850"/>
              <a:gd name="connsiteX1" fmla="*/ 3029871 w 3209207"/>
              <a:gd name="connsiteY1" fmla="*/ 611146 h 612850"/>
              <a:gd name="connsiteX2" fmla="*/ 2949639 w 3209207"/>
              <a:gd name="connsiteY2" fmla="*/ 608906 h 612850"/>
              <a:gd name="connsiteX3" fmla="*/ 2978018 w 3209207"/>
              <a:gd name="connsiteY3" fmla="*/ 258115 h 612850"/>
              <a:gd name="connsiteX4" fmla="*/ 2944764 w 3209207"/>
              <a:gd name="connsiteY4" fmla="*/ 260801 h 612850"/>
              <a:gd name="connsiteX5" fmla="*/ 2806036 w 3209207"/>
              <a:gd name="connsiteY5" fmla="*/ 271446 h 612850"/>
              <a:gd name="connsiteX6" fmla="*/ 2666958 w 3209207"/>
              <a:gd name="connsiteY6" fmla="*/ 278917 h 612850"/>
              <a:gd name="connsiteX7" fmla="*/ 2528469 w 3209207"/>
              <a:gd name="connsiteY7" fmla="*/ 286593 h 612850"/>
              <a:gd name="connsiteX8" fmla="*/ 2389479 w 3209207"/>
              <a:gd name="connsiteY8" fmla="*/ 292970 h 612850"/>
              <a:gd name="connsiteX9" fmla="*/ 2252501 w 3209207"/>
              <a:gd name="connsiteY9" fmla="*/ 296993 h 612850"/>
              <a:gd name="connsiteX10" fmla="*/ 2113775 w 3209207"/>
              <a:gd name="connsiteY10" fmla="*/ 300086 h 612850"/>
              <a:gd name="connsiteX11" fmla="*/ 1975755 w 3209207"/>
              <a:gd name="connsiteY11" fmla="*/ 301980 h 612850"/>
              <a:gd name="connsiteX12" fmla="*/ 1840287 w 3209207"/>
              <a:gd name="connsiteY12" fmla="*/ 302348 h 612850"/>
              <a:gd name="connsiteX13" fmla="*/ 1703009 w 3209207"/>
              <a:gd name="connsiteY13" fmla="*/ 302570 h 612850"/>
              <a:gd name="connsiteX14" fmla="*/ 1567693 w 3209207"/>
              <a:gd name="connsiteY14" fmla="*/ 301063 h 612850"/>
              <a:gd name="connsiteX15" fmla="*/ 1432543 w 3209207"/>
              <a:gd name="connsiteY15" fmla="*/ 297523 h 612850"/>
              <a:gd name="connsiteX16" fmla="*/ 1297969 w 3209207"/>
              <a:gd name="connsiteY16" fmla="*/ 294345 h 612850"/>
              <a:gd name="connsiteX17" fmla="*/ 1164703 w 3209207"/>
              <a:gd name="connsiteY17" fmla="*/ 290015 h 612850"/>
              <a:gd name="connsiteX18" fmla="*/ 1032796 w 3209207"/>
              <a:gd name="connsiteY18" fmla="*/ 283907 h 612850"/>
              <a:gd name="connsiteX19" fmla="*/ 900940 w 3209207"/>
              <a:gd name="connsiteY19" fmla="*/ 277172 h 612850"/>
              <a:gd name="connsiteX20" fmla="*/ 770303 w 3209207"/>
              <a:gd name="connsiteY20" fmla="*/ 270380 h 612850"/>
              <a:gd name="connsiteX21" fmla="*/ 641641 w 3209207"/>
              <a:gd name="connsiteY21" fmla="*/ 261702 h 612850"/>
              <a:gd name="connsiteX22" fmla="*/ 512966 w 3209207"/>
              <a:gd name="connsiteY22" fmla="*/ 253180 h 612850"/>
              <a:gd name="connsiteX23" fmla="*/ 386177 w 3209207"/>
              <a:gd name="connsiteY23" fmla="*/ 243867 h 612850"/>
              <a:gd name="connsiteX24" fmla="*/ 260746 w 3209207"/>
              <a:gd name="connsiteY24" fmla="*/ 232775 h 612850"/>
              <a:gd name="connsiteX25" fmla="*/ 136447 w 3209207"/>
              <a:gd name="connsiteY25" fmla="*/ 222719 h 612850"/>
              <a:gd name="connsiteX26" fmla="*/ 13506 w 3209207"/>
              <a:gd name="connsiteY26" fmla="*/ 210885 h 612850"/>
              <a:gd name="connsiteX27" fmla="*/ 0 w 3209207"/>
              <a:gd name="connsiteY27" fmla="*/ 209475 h 612850"/>
              <a:gd name="connsiteX28" fmla="*/ 40844 w 3209207"/>
              <a:gd name="connsiteY28" fmla="*/ 212313 h 612850"/>
              <a:gd name="connsiteX29" fmla="*/ 132211 w 3209207"/>
              <a:gd name="connsiteY29" fmla="*/ 216946 h 612850"/>
              <a:gd name="connsiteX30" fmla="*/ 225585 w 3209207"/>
              <a:gd name="connsiteY30" fmla="*/ 221811 h 612850"/>
              <a:gd name="connsiteX31" fmla="*/ 320298 w 3209207"/>
              <a:gd name="connsiteY31" fmla="*/ 226444 h 612850"/>
              <a:gd name="connsiteX32" fmla="*/ 415680 w 3209207"/>
              <a:gd name="connsiteY32" fmla="*/ 229340 h 612850"/>
              <a:gd name="connsiteX33" fmla="*/ 512735 w 3209207"/>
              <a:gd name="connsiteY33" fmla="*/ 232120 h 612850"/>
              <a:gd name="connsiteX34" fmla="*/ 611464 w 3209207"/>
              <a:gd name="connsiteY34" fmla="*/ 235015 h 612850"/>
              <a:gd name="connsiteX35" fmla="*/ 711532 w 3209207"/>
              <a:gd name="connsiteY35" fmla="*/ 236985 h 612850"/>
              <a:gd name="connsiteX36" fmla="*/ 812604 w 3209207"/>
              <a:gd name="connsiteY36" fmla="*/ 236985 h 612850"/>
              <a:gd name="connsiteX37" fmla="*/ 915014 w 3209207"/>
              <a:gd name="connsiteY37" fmla="*/ 237795 h 612850"/>
              <a:gd name="connsiteX38" fmla="*/ 1018428 w 3209207"/>
              <a:gd name="connsiteY38" fmla="*/ 236985 h 612850"/>
              <a:gd name="connsiteX39" fmla="*/ 1122847 w 3209207"/>
              <a:gd name="connsiteY39" fmla="*/ 235015 h 612850"/>
              <a:gd name="connsiteX40" fmla="*/ 1227600 w 3209207"/>
              <a:gd name="connsiteY40" fmla="*/ 233162 h 612850"/>
              <a:gd name="connsiteX41" fmla="*/ 1333692 w 3209207"/>
              <a:gd name="connsiteY41" fmla="*/ 229340 h 612850"/>
              <a:gd name="connsiteX42" fmla="*/ 1441122 w 3209207"/>
              <a:gd name="connsiteY42" fmla="*/ 225634 h 612850"/>
              <a:gd name="connsiteX43" fmla="*/ 1547883 w 3209207"/>
              <a:gd name="connsiteY43" fmla="*/ 220769 h 612850"/>
              <a:gd name="connsiteX44" fmla="*/ 1655983 w 3209207"/>
              <a:gd name="connsiteY44" fmla="*/ 214282 h 612850"/>
              <a:gd name="connsiteX45" fmla="*/ 1765421 w 3209207"/>
              <a:gd name="connsiteY45" fmla="*/ 206638 h 612850"/>
              <a:gd name="connsiteX46" fmla="*/ 1874860 w 3209207"/>
              <a:gd name="connsiteY46" fmla="*/ 199108 h 612850"/>
              <a:gd name="connsiteX47" fmla="*/ 1984299 w 3209207"/>
              <a:gd name="connsiteY47" fmla="*/ 189495 h 612850"/>
              <a:gd name="connsiteX48" fmla="*/ 2095745 w 3209207"/>
              <a:gd name="connsiteY48" fmla="*/ 178144 h 612850"/>
              <a:gd name="connsiteX49" fmla="*/ 2205184 w 3209207"/>
              <a:gd name="connsiteY49" fmla="*/ 166793 h 612850"/>
              <a:gd name="connsiteX50" fmla="*/ 2316631 w 3209207"/>
              <a:gd name="connsiteY50" fmla="*/ 153472 h 612850"/>
              <a:gd name="connsiteX51" fmla="*/ 2429081 w 3209207"/>
              <a:gd name="connsiteY51" fmla="*/ 139226 h 612850"/>
              <a:gd name="connsiteX52" fmla="*/ 2539523 w 3209207"/>
              <a:gd name="connsiteY52" fmla="*/ 124052 h 612850"/>
              <a:gd name="connsiteX53" fmla="*/ 2651305 w 3209207"/>
              <a:gd name="connsiteY53" fmla="*/ 106215 h 612850"/>
              <a:gd name="connsiteX54" fmla="*/ 2763086 w 3209207"/>
              <a:gd name="connsiteY54" fmla="*/ 87219 h 612850"/>
              <a:gd name="connsiteX55" fmla="*/ 2874867 w 3209207"/>
              <a:gd name="connsiteY55" fmla="*/ 68339 h 612850"/>
              <a:gd name="connsiteX56" fmla="*/ 2986314 w 3209207"/>
              <a:gd name="connsiteY56" fmla="*/ 46331 h 612850"/>
              <a:gd name="connsiteX57" fmla="*/ 3097760 w 3209207"/>
              <a:gd name="connsiteY57" fmla="*/ 23629 h 612850"/>
              <a:gd name="connsiteX58" fmla="*/ 3209207 w 3209207"/>
              <a:gd name="connsiteY58" fmla="*/ 0 h 612850"/>
              <a:gd name="connsiteX59" fmla="*/ 3195151 w 3209207"/>
              <a:gd name="connsiteY59" fmla="*/ 612847 h 612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3209207" h="612850">
                <a:moveTo>
                  <a:pt x="3195151" y="612847"/>
                </a:moveTo>
                <a:cubicBezTo>
                  <a:pt x="3144238" y="612898"/>
                  <a:pt x="3088941" y="612318"/>
                  <a:pt x="3029871" y="611146"/>
                </a:cubicBezTo>
                <a:lnTo>
                  <a:pt x="2949639" y="608906"/>
                </a:lnTo>
                <a:lnTo>
                  <a:pt x="2978018" y="258115"/>
                </a:lnTo>
                <a:lnTo>
                  <a:pt x="2944764" y="260801"/>
                </a:lnTo>
                <a:lnTo>
                  <a:pt x="2806036" y="271446"/>
                </a:lnTo>
                <a:lnTo>
                  <a:pt x="2666958" y="278917"/>
                </a:lnTo>
                <a:lnTo>
                  <a:pt x="2528469" y="286593"/>
                </a:lnTo>
                <a:lnTo>
                  <a:pt x="2389479" y="292970"/>
                </a:lnTo>
                <a:lnTo>
                  <a:pt x="2252501" y="296993"/>
                </a:lnTo>
                <a:lnTo>
                  <a:pt x="2113775" y="300086"/>
                </a:lnTo>
                <a:lnTo>
                  <a:pt x="1975755" y="301980"/>
                </a:lnTo>
                <a:lnTo>
                  <a:pt x="1840287" y="302348"/>
                </a:lnTo>
                <a:lnTo>
                  <a:pt x="1703009" y="302570"/>
                </a:lnTo>
                <a:lnTo>
                  <a:pt x="1567693" y="301063"/>
                </a:lnTo>
                <a:lnTo>
                  <a:pt x="1432543" y="297523"/>
                </a:lnTo>
                <a:lnTo>
                  <a:pt x="1297969" y="294345"/>
                </a:lnTo>
                <a:lnTo>
                  <a:pt x="1164703" y="290015"/>
                </a:lnTo>
                <a:lnTo>
                  <a:pt x="1032796" y="283907"/>
                </a:lnTo>
                <a:lnTo>
                  <a:pt x="900940" y="277172"/>
                </a:lnTo>
                <a:lnTo>
                  <a:pt x="770303" y="270380"/>
                </a:lnTo>
                <a:lnTo>
                  <a:pt x="641641" y="261702"/>
                </a:lnTo>
                <a:lnTo>
                  <a:pt x="512966" y="253180"/>
                </a:lnTo>
                <a:lnTo>
                  <a:pt x="386177" y="243867"/>
                </a:lnTo>
                <a:lnTo>
                  <a:pt x="260746" y="232775"/>
                </a:lnTo>
                <a:lnTo>
                  <a:pt x="136447" y="222719"/>
                </a:lnTo>
                <a:lnTo>
                  <a:pt x="13506" y="210885"/>
                </a:lnTo>
                <a:lnTo>
                  <a:pt x="0" y="209475"/>
                </a:lnTo>
                <a:lnTo>
                  <a:pt x="40844" y="212313"/>
                </a:lnTo>
                <a:lnTo>
                  <a:pt x="132211" y="216946"/>
                </a:lnTo>
                <a:lnTo>
                  <a:pt x="225585" y="221811"/>
                </a:lnTo>
                <a:lnTo>
                  <a:pt x="320298" y="226444"/>
                </a:lnTo>
                <a:lnTo>
                  <a:pt x="415680" y="229340"/>
                </a:lnTo>
                <a:lnTo>
                  <a:pt x="512735" y="232120"/>
                </a:lnTo>
                <a:lnTo>
                  <a:pt x="611464" y="235015"/>
                </a:lnTo>
                <a:lnTo>
                  <a:pt x="711532" y="236985"/>
                </a:lnTo>
                <a:lnTo>
                  <a:pt x="812604" y="236985"/>
                </a:lnTo>
                <a:lnTo>
                  <a:pt x="915014" y="237795"/>
                </a:lnTo>
                <a:lnTo>
                  <a:pt x="1018428" y="236985"/>
                </a:lnTo>
                <a:lnTo>
                  <a:pt x="1122847" y="235015"/>
                </a:lnTo>
                <a:lnTo>
                  <a:pt x="1227600" y="233162"/>
                </a:lnTo>
                <a:lnTo>
                  <a:pt x="1333692" y="229340"/>
                </a:lnTo>
                <a:lnTo>
                  <a:pt x="1441122" y="225634"/>
                </a:lnTo>
                <a:lnTo>
                  <a:pt x="1547883" y="220769"/>
                </a:lnTo>
                <a:lnTo>
                  <a:pt x="1655983" y="214282"/>
                </a:lnTo>
                <a:lnTo>
                  <a:pt x="1765421" y="206638"/>
                </a:lnTo>
                <a:lnTo>
                  <a:pt x="1874860" y="199108"/>
                </a:lnTo>
                <a:lnTo>
                  <a:pt x="1984299" y="189495"/>
                </a:lnTo>
                <a:lnTo>
                  <a:pt x="2095745" y="178144"/>
                </a:lnTo>
                <a:lnTo>
                  <a:pt x="2205184" y="166793"/>
                </a:lnTo>
                <a:lnTo>
                  <a:pt x="2316631" y="153472"/>
                </a:lnTo>
                <a:lnTo>
                  <a:pt x="2429081" y="139226"/>
                </a:lnTo>
                <a:lnTo>
                  <a:pt x="2539523" y="124052"/>
                </a:lnTo>
                <a:lnTo>
                  <a:pt x="2651305" y="106215"/>
                </a:lnTo>
                <a:lnTo>
                  <a:pt x="2763086" y="87219"/>
                </a:lnTo>
                <a:lnTo>
                  <a:pt x="2874867" y="68339"/>
                </a:lnTo>
                <a:lnTo>
                  <a:pt x="2986314" y="46331"/>
                </a:lnTo>
                <a:lnTo>
                  <a:pt x="3097760" y="23629"/>
                </a:lnTo>
                <a:lnTo>
                  <a:pt x="3209207" y="0"/>
                </a:lnTo>
                <a:cubicBezTo>
                  <a:pt x="3198832" y="386055"/>
                  <a:pt x="3205525" y="226792"/>
                  <a:pt x="3195151" y="612847"/>
                </a:cubicBezTo>
                <a:close/>
              </a:path>
            </a:pathLst>
          </a:custGeom>
          <a:solidFill>
            <a:schemeClr val="bg1">
              <a:alpha val="20000"/>
            </a:schemeClr>
          </a:solidFill>
          <a:ln>
            <a:noFill/>
          </a:ln>
        </p:spPr>
        <p:txBody>
          <a:bodyPr wrap="square">
            <a:noAutofit/>
          </a:bodyPr>
          <a:lstStyle/>
          <a:p>
            <a:endParaRPr lang="en-US" dirty="0"/>
          </a:p>
        </p:txBody>
      </p:sp>
      <p:pic>
        <p:nvPicPr>
          <p:cNvPr id="4" name="Content Placeholder 3">
            <a:extLst>
              <a:ext uri="{FF2B5EF4-FFF2-40B4-BE49-F238E27FC236}">
                <a16:creationId xmlns:a16="http://schemas.microsoft.com/office/drawing/2014/main" id="{3B165F80-2572-C53C-0FD1-801C4E93FA4C}"/>
              </a:ext>
            </a:extLst>
          </p:cNvPr>
          <p:cNvPicPr>
            <a:picLocks noGrp="1" noChangeAspect="1"/>
          </p:cNvPicPr>
          <p:nvPr>
            <p:ph idx="1"/>
          </p:nvPr>
        </p:nvPicPr>
        <p:blipFill>
          <a:blip r:embed="rId2"/>
          <a:stretch>
            <a:fillRect/>
          </a:stretch>
        </p:blipFill>
        <p:spPr>
          <a:xfrm>
            <a:off x="3008758" y="909766"/>
            <a:ext cx="8539776" cy="5038466"/>
          </a:xfrm>
          <a:prstGeom prst="rect">
            <a:avLst/>
          </a:prstGeom>
        </p:spPr>
      </p:pic>
      <p:sp>
        <p:nvSpPr>
          <p:cNvPr id="5" name="TextBox 4">
            <a:extLst>
              <a:ext uri="{FF2B5EF4-FFF2-40B4-BE49-F238E27FC236}">
                <a16:creationId xmlns:a16="http://schemas.microsoft.com/office/drawing/2014/main" id="{109EA1DE-FF73-3832-535D-ADD5B3911C75}"/>
              </a:ext>
            </a:extLst>
          </p:cNvPr>
          <p:cNvSpPr txBox="1"/>
          <p:nvPr/>
        </p:nvSpPr>
        <p:spPr>
          <a:xfrm>
            <a:off x="3035808" y="6122125"/>
            <a:ext cx="849172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i="1" dirty="0">
                <a:latin typeface="Times New Roman"/>
                <a:cs typeface="Times New Roman"/>
              </a:rPr>
              <a:t>KEY: CSB = Challenge Skill Balance; MAA = Merging of Action and Awareness; CG = Clear Goals; UF = Unambiguous Feedback; COT = Concentration on Task at Hand; Sense of Control; LOS = Loss of Self-Consciousness; TOT = Transformation of Time; AE = Autotelic Experience (</a:t>
            </a:r>
            <a:r>
              <a:rPr lang="en-GB" sz="1100" dirty="0">
                <a:latin typeface="Times New Roman"/>
                <a:cs typeface="Times New Roman"/>
              </a:rPr>
              <a:t>Jackson et al., 2010)</a:t>
            </a:r>
            <a:endParaRPr lang="en-US" dirty="0"/>
          </a:p>
          <a:p>
            <a:r>
              <a:rPr lang="en-GB" sz="1100" i="1" dirty="0">
                <a:latin typeface="Times New Roman"/>
                <a:cs typeface="Times New Roman"/>
              </a:rPr>
              <a:t>Normative mean taken from non-clinical sample of music undergraduates (Wrigley et al. 2011)</a:t>
            </a:r>
            <a:endParaRPr lang="en-GB" dirty="0"/>
          </a:p>
          <a:p>
            <a:endParaRPr lang="en-GB"/>
          </a:p>
          <a:p>
            <a:pPr algn="l"/>
            <a:endParaRPr lang="en-GB" dirty="0"/>
          </a:p>
        </p:txBody>
      </p:sp>
    </p:spTree>
    <p:extLst>
      <p:ext uri="{BB962C8B-B14F-4D97-AF65-F5344CB8AC3E}">
        <p14:creationId xmlns:p14="http://schemas.microsoft.com/office/powerpoint/2010/main" val="40472945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7332B-25FB-3E71-24BD-1D9118D56702}"/>
              </a:ext>
            </a:extLst>
          </p:cNvPr>
          <p:cNvSpPr>
            <a:spLocks noGrp="1"/>
          </p:cNvSpPr>
          <p:nvPr>
            <p:ph type="title"/>
          </p:nvPr>
        </p:nvSpPr>
        <p:spPr/>
        <p:txBody>
          <a:bodyPr/>
          <a:lstStyle/>
          <a:p>
            <a:r>
              <a:rPr lang="en-GB" dirty="0"/>
              <a:t>Performance Mission Statement (PMS)</a:t>
            </a:r>
          </a:p>
        </p:txBody>
      </p:sp>
      <p:sp>
        <p:nvSpPr>
          <p:cNvPr id="3" name="Content Placeholder 2">
            <a:extLst>
              <a:ext uri="{FF2B5EF4-FFF2-40B4-BE49-F238E27FC236}">
                <a16:creationId xmlns:a16="http://schemas.microsoft.com/office/drawing/2014/main" id="{002CB444-D506-5A5F-697F-1B1B8E4DAA14}"/>
              </a:ext>
            </a:extLst>
          </p:cNvPr>
          <p:cNvSpPr>
            <a:spLocks noGrp="1"/>
          </p:cNvSpPr>
          <p:nvPr>
            <p:ph idx="1"/>
          </p:nvPr>
        </p:nvSpPr>
        <p:spPr/>
        <p:txBody>
          <a:bodyPr vert="horz" lIns="91440" tIns="45720" rIns="91440" bIns="45720" rtlCol="0" anchor="t">
            <a:normAutofit/>
          </a:bodyPr>
          <a:lstStyle/>
          <a:p>
            <a:pPr marL="0" indent="0" algn="ctr">
              <a:buNone/>
            </a:pPr>
            <a:r>
              <a:rPr lang="en-GB" b="1" dirty="0">
                <a:solidFill>
                  <a:schemeClr val="accent1">
                    <a:lumMod val="50000"/>
                  </a:schemeClr>
                </a:solidFill>
                <a:latin typeface="Century Gothic"/>
                <a:cs typeface="Arial"/>
              </a:rPr>
              <a:t>“I value being an expressive, technically proficient singer by effectively communicating the material with the audience and by using a masterful vocal technique”. </a:t>
            </a:r>
          </a:p>
          <a:p>
            <a:pPr marL="0" indent="0" algn="ctr">
              <a:buNone/>
            </a:pPr>
            <a:endParaRPr lang="en-GB" b="1" dirty="0">
              <a:solidFill>
                <a:schemeClr val="accent1">
                  <a:lumMod val="50000"/>
                </a:schemeClr>
              </a:solidFill>
              <a:cs typeface="Arial"/>
            </a:endParaRPr>
          </a:p>
          <a:p>
            <a:pPr marL="0" indent="0" algn="r">
              <a:buNone/>
            </a:pPr>
            <a:endParaRPr lang="en-GB" dirty="0">
              <a:solidFill>
                <a:schemeClr val="tx1"/>
              </a:solidFill>
              <a:cs typeface="Arial"/>
            </a:endParaRPr>
          </a:p>
          <a:p>
            <a:pPr marL="0" indent="0" algn="r">
              <a:buNone/>
            </a:pPr>
            <a:endParaRPr lang="en-GB" dirty="0">
              <a:solidFill>
                <a:schemeClr val="tx1"/>
              </a:solidFill>
              <a:cs typeface="Arial"/>
            </a:endParaRPr>
          </a:p>
          <a:p>
            <a:pPr marL="0" indent="0" algn="r">
              <a:buNone/>
            </a:pPr>
            <a:endParaRPr lang="en-GB" dirty="0">
              <a:solidFill>
                <a:schemeClr val="tx1"/>
              </a:solidFill>
              <a:cs typeface="Arial"/>
            </a:endParaRPr>
          </a:p>
          <a:p>
            <a:pPr marL="0" indent="0" algn="r">
              <a:buNone/>
            </a:pPr>
            <a:endParaRPr lang="en-GB" dirty="0">
              <a:solidFill>
                <a:schemeClr val="tx1"/>
              </a:solidFill>
              <a:cs typeface="Arial"/>
            </a:endParaRPr>
          </a:p>
          <a:p>
            <a:pPr marL="0" indent="0" algn="r">
              <a:buNone/>
            </a:pPr>
            <a:r>
              <a:rPr lang="en-GB" dirty="0">
                <a:solidFill>
                  <a:schemeClr val="tx1"/>
                </a:solidFill>
                <a:cs typeface="Arial"/>
              </a:rPr>
              <a:t>(Juncos &amp; de Paiva e Pona, 2021)</a:t>
            </a:r>
          </a:p>
        </p:txBody>
      </p:sp>
    </p:spTree>
    <p:extLst>
      <p:ext uri="{BB962C8B-B14F-4D97-AF65-F5344CB8AC3E}">
        <p14:creationId xmlns:p14="http://schemas.microsoft.com/office/powerpoint/2010/main" val="1693249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Shape 11">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4"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2F185667-D86B-EDBE-AA44-AB602C15AC92}"/>
              </a:ext>
            </a:extLst>
          </p:cNvPr>
          <p:cNvSpPr>
            <a:spLocks noGrp="1"/>
          </p:cNvSpPr>
          <p:nvPr>
            <p:ph type="title"/>
          </p:nvPr>
        </p:nvSpPr>
        <p:spPr>
          <a:xfrm>
            <a:off x="1161051" y="973668"/>
            <a:ext cx="2936114" cy="947080"/>
          </a:xfrm>
        </p:spPr>
        <p:txBody>
          <a:bodyPr>
            <a:noAutofit/>
          </a:bodyPr>
          <a:lstStyle/>
          <a:p>
            <a:r>
              <a:rPr lang="en-GB" sz="2800" dirty="0">
                <a:solidFill>
                  <a:srgbClr val="EBEBEB"/>
                </a:solidFill>
              </a:rPr>
              <a:t>Optimal performance -MPQFs </a:t>
            </a:r>
          </a:p>
        </p:txBody>
      </p:sp>
      <p:pic>
        <p:nvPicPr>
          <p:cNvPr id="5" name="Content Placeholder 4">
            <a:extLst>
              <a:ext uri="{FF2B5EF4-FFF2-40B4-BE49-F238E27FC236}">
                <a16:creationId xmlns:a16="http://schemas.microsoft.com/office/drawing/2014/main" id="{B545AEF6-AEF4-3357-03A9-69D285DBBB06}"/>
              </a:ext>
            </a:extLst>
          </p:cNvPr>
          <p:cNvPicPr>
            <a:picLocks noChangeAspect="1"/>
          </p:cNvPicPr>
          <p:nvPr/>
        </p:nvPicPr>
        <p:blipFill>
          <a:blip r:embed="rId2"/>
          <a:stretch>
            <a:fillRect/>
          </a:stretch>
        </p:blipFill>
        <p:spPr>
          <a:xfrm>
            <a:off x="5194607" y="1639371"/>
            <a:ext cx="6391533" cy="3579257"/>
          </a:xfrm>
          <a:prstGeom prst="rect">
            <a:avLst/>
          </a:prstGeom>
        </p:spPr>
      </p:pic>
      <p:sp>
        <p:nvSpPr>
          <p:cNvPr id="16" name="Rectangle 15">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242A679-B55F-1E2B-6C64-378CFA32D3E5}"/>
              </a:ext>
            </a:extLst>
          </p:cNvPr>
          <p:cNvSpPr>
            <a:spLocks noGrp="1"/>
          </p:cNvSpPr>
          <p:nvPr>
            <p:ph idx="1"/>
          </p:nvPr>
        </p:nvSpPr>
        <p:spPr>
          <a:xfrm>
            <a:off x="1154955" y="2120900"/>
            <a:ext cx="3133726" cy="3898900"/>
          </a:xfrm>
        </p:spPr>
        <p:txBody>
          <a:bodyPr vert="horz" lIns="91440" tIns="45720" rIns="91440" bIns="45720" rtlCol="0" anchor="t">
            <a:normAutofit/>
          </a:bodyPr>
          <a:lstStyle/>
          <a:p>
            <a:r>
              <a:rPr lang="en-GB" sz="1600" dirty="0">
                <a:solidFill>
                  <a:srgbClr val="FFFFFF"/>
                </a:solidFill>
              </a:rPr>
              <a:t>Total scores increase</a:t>
            </a:r>
          </a:p>
          <a:p>
            <a:r>
              <a:rPr lang="en-GB" sz="1600" dirty="0">
                <a:solidFill>
                  <a:srgbClr val="FFFFFF"/>
                </a:solidFill>
              </a:rPr>
              <a:t>Character &amp; story telling; pitch/intonation</a:t>
            </a:r>
          </a:p>
          <a:p>
            <a:r>
              <a:rPr lang="en-GB" sz="1600" dirty="0">
                <a:solidFill>
                  <a:srgbClr val="FFFFFF"/>
                </a:solidFill>
              </a:rPr>
              <a:t>Reflected in comments</a:t>
            </a:r>
          </a:p>
        </p:txBody>
      </p:sp>
      <p:sp>
        <p:nvSpPr>
          <p:cNvPr id="22"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2508741633"/>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E7074-CD3C-31FF-4E95-25CE8B9A1C21}"/>
              </a:ext>
            </a:extLst>
          </p:cNvPr>
          <p:cNvSpPr>
            <a:spLocks noGrp="1"/>
          </p:cNvSpPr>
          <p:nvPr>
            <p:ph type="title"/>
          </p:nvPr>
        </p:nvSpPr>
        <p:spPr/>
        <p:txBody>
          <a:bodyPr/>
          <a:lstStyle/>
          <a:p>
            <a:r>
              <a:rPr lang="en-GB" dirty="0"/>
              <a:t>Qualitative data</a:t>
            </a:r>
          </a:p>
        </p:txBody>
      </p:sp>
      <p:sp>
        <p:nvSpPr>
          <p:cNvPr id="3" name="Text Placeholder 2">
            <a:extLst>
              <a:ext uri="{FF2B5EF4-FFF2-40B4-BE49-F238E27FC236}">
                <a16:creationId xmlns:a16="http://schemas.microsoft.com/office/drawing/2014/main" id="{1CA92673-C5D4-7FCA-BFA7-E331DD3D9F20}"/>
              </a:ext>
            </a:extLst>
          </p:cNvPr>
          <p:cNvSpPr>
            <a:spLocks noGrp="1"/>
          </p:cNvSpPr>
          <p:nvPr>
            <p:ph type="body" idx="1"/>
          </p:nvPr>
        </p:nvSpPr>
        <p:spPr/>
        <p:txBody>
          <a:bodyPr/>
          <a:lstStyle/>
          <a:p>
            <a:r>
              <a:rPr lang="en-GB" dirty="0"/>
              <a:t>Interviews</a:t>
            </a:r>
          </a:p>
        </p:txBody>
      </p:sp>
      <p:sp>
        <p:nvSpPr>
          <p:cNvPr id="4" name="Content Placeholder 3">
            <a:extLst>
              <a:ext uri="{FF2B5EF4-FFF2-40B4-BE49-F238E27FC236}">
                <a16:creationId xmlns:a16="http://schemas.microsoft.com/office/drawing/2014/main" id="{7B14755D-D985-4806-04E0-3A2D9DAA69E3}"/>
              </a:ext>
            </a:extLst>
          </p:cNvPr>
          <p:cNvSpPr>
            <a:spLocks noGrp="1"/>
          </p:cNvSpPr>
          <p:nvPr>
            <p:ph sz="half" idx="2"/>
          </p:nvPr>
        </p:nvSpPr>
        <p:spPr>
          <a:xfrm>
            <a:off x="724915" y="3415454"/>
            <a:ext cx="5383213" cy="2874623"/>
          </a:xfrm>
        </p:spPr>
        <p:txBody>
          <a:bodyPr vert="horz" lIns="91440" tIns="45720" rIns="91440" bIns="45720" rtlCol="0" anchor="t">
            <a:normAutofit lnSpcReduction="10000"/>
          </a:bodyPr>
          <a:lstStyle/>
          <a:p>
            <a:pPr marL="0" indent="0">
              <a:buNone/>
            </a:pPr>
            <a:endParaRPr lang="en-GB" dirty="0">
              <a:solidFill>
                <a:srgbClr val="404040"/>
              </a:solidFill>
              <a:latin typeface="Arial"/>
              <a:cs typeface="Arial"/>
            </a:endParaRPr>
          </a:p>
          <a:p>
            <a:pPr marL="285750" indent="-285750">
              <a:buFont typeface="Wingdings" charset="2"/>
              <a:buChar char="v"/>
            </a:pPr>
            <a:r>
              <a:rPr lang="en-GB" dirty="0">
                <a:latin typeface="Arial"/>
                <a:cs typeface="Arial"/>
              </a:rPr>
              <a:t>Attentional and emotional flexibility – Be present, Open up</a:t>
            </a:r>
            <a:endParaRPr lang="en-GB">
              <a:solidFill>
                <a:srgbClr val="000000"/>
              </a:solidFill>
              <a:latin typeface="Arial"/>
              <a:cs typeface="Arial"/>
            </a:endParaRPr>
          </a:p>
          <a:p>
            <a:pPr marL="285750" indent="-285750">
              <a:buFont typeface="Wingdings" charset="2"/>
              <a:buChar char="v"/>
            </a:pPr>
            <a:r>
              <a:rPr lang="en-GB" dirty="0">
                <a:latin typeface="Arial"/>
                <a:cs typeface="Arial"/>
              </a:rPr>
              <a:t>Expression &amp; technical mastery – Do what matters (CG, CSB)</a:t>
            </a:r>
          </a:p>
          <a:p>
            <a:pPr marL="285750" indent="-285750">
              <a:buFont typeface="Wingdings" charset="2"/>
              <a:buChar char="v"/>
            </a:pPr>
            <a:r>
              <a:rPr lang="en-GB" dirty="0">
                <a:latin typeface="Arial"/>
                <a:cs typeface="Arial"/>
              </a:rPr>
              <a:t>Body/mind connection</a:t>
            </a:r>
          </a:p>
          <a:p>
            <a:pPr marL="285750" indent="-285750">
              <a:buFont typeface="Wingdings" charset="2"/>
              <a:buChar char="v"/>
            </a:pPr>
            <a:r>
              <a:rPr lang="en-GB" dirty="0">
                <a:latin typeface="Arial"/>
                <a:cs typeface="Arial"/>
              </a:rPr>
              <a:t>Self-efficacy (CSB, UF)</a:t>
            </a:r>
          </a:p>
          <a:p>
            <a:pPr marL="285750" indent="-285750">
              <a:buFont typeface="Wingdings" charset="2"/>
              <a:buChar char="v"/>
            </a:pPr>
            <a:r>
              <a:rPr lang="en-GB" dirty="0">
                <a:latin typeface="Arial"/>
                <a:cs typeface="Arial"/>
              </a:rPr>
              <a:t>Supports other results</a:t>
            </a:r>
          </a:p>
          <a:p>
            <a:pPr>
              <a:buFont typeface="Wingdings" charset="2"/>
              <a:buChar char="v"/>
            </a:pPr>
            <a:endParaRPr lang="en-GB" dirty="0">
              <a:latin typeface="Arial"/>
              <a:cs typeface="Arial"/>
            </a:endParaRPr>
          </a:p>
          <a:p>
            <a:pPr marL="0" indent="0">
              <a:buNone/>
            </a:pPr>
            <a:endParaRPr lang="en-GB" dirty="0">
              <a:latin typeface="Arial"/>
              <a:cs typeface="Arial"/>
            </a:endParaRPr>
          </a:p>
        </p:txBody>
      </p:sp>
      <p:sp>
        <p:nvSpPr>
          <p:cNvPr id="5" name="Text Placeholder 4">
            <a:extLst>
              <a:ext uri="{FF2B5EF4-FFF2-40B4-BE49-F238E27FC236}">
                <a16:creationId xmlns:a16="http://schemas.microsoft.com/office/drawing/2014/main" id="{571C3477-B412-C3EB-44D7-28AB0FDD8FB6}"/>
              </a:ext>
            </a:extLst>
          </p:cNvPr>
          <p:cNvSpPr>
            <a:spLocks noGrp="1"/>
          </p:cNvSpPr>
          <p:nvPr>
            <p:ph type="body" sz="quarter" idx="3"/>
          </p:nvPr>
        </p:nvSpPr>
        <p:spPr/>
        <p:txBody>
          <a:bodyPr/>
          <a:lstStyle/>
          <a:p>
            <a:r>
              <a:rPr lang="en-GB" dirty="0"/>
              <a:t>Practice journal</a:t>
            </a:r>
          </a:p>
        </p:txBody>
      </p:sp>
      <p:sp>
        <p:nvSpPr>
          <p:cNvPr id="6" name="Content Placeholder 5">
            <a:extLst>
              <a:ext uri="{FF2B5EF4-FFF2-40B4-BE49-F238E27FC236}">
                <a16:creationId xmlns:a16="http://schemas.microsoft.com/office/drawing/2014/main" id="{50846785-D09F-908B-0328-724F86C94A53}"/>
              </a:ext>
            </a:extLst>
          </p:cNvPr>
          <p:cNvSpPr>
            <a:spLocks noGrp="1"/>
          </p:cNvSpPr>
          <p:nvPr>
            <p:ph sz="quarter" idx="4"/>
          </p:nvPr>
        </p:nvSpPr>
        <p:spPr>
          <a:xfrm>
            <a:off x="6208712" y="3425895"/>
            <a:ext cx="4825159" cy="2593907"/>
          </a:xfrm>
        </p:spPr>
        <p:txBody>
          <a:bodyPr vert="horz" lIns="91440" tIns="45720" rIns="91440" bIns="45720" rtlCol="0" anchor="t">
            <a:normAutofit lnSpcReduction="10000"/>
          </a:bodyPr>
          <a:lstStyle/>
          <a:p>
            <a:pPr marL="0" indent="0">
              <a:buNone/>
            </a:pPr>
            <a:endParaRPr lang="en-GB" dirty="0">
              <a:latin typeface="Arial"/>
              <a:cs typeface="Arial"/>
            </a:endParaRPr>
          </a:p>
          <a:p>
            <a:pPr marL="285750" indent="-285750">
              <a:buFont typeface="Wingdings" charset="2"/>
              <a:buChar char="v"/>
            </a:pPr>
            <a:r>
              <a:rPr lang="en-GB" dirty="0">
                <a:latin typeface="Arial"/>
                <a:cs typeface="Arial"/>
              </a:rPr>
              <a:t>Distraction/lack of focus</a:t>
            </a:r>
          </a:p>
          <a:p>
            <a:pPr marL="285750" indent="-285750">
              <a:buFont typeface="Wingdings" charset="2"/>
              <a:buChar char="v"/>
            </a:pPr>
            <a:r>
              <a:rPr lang="en-GB" dirty="0">
                <a:latin typeface="Arial"/>
                <a:cs typeface="Arial"/>
              </a:rPr>
              <a:t>Self-criticism</a:t>
            </a:r>
          </a:p>
          <a:p>
            <a:pPr marL="285750" indent="-285750">
              <a:buFont typeface="Wingdings" charset="2"/>
              <a:buChar char="v"/>
            </a:pPr>
            <a:r>
              <a:rPr lang="en-GB" dirty="0">
                <a:latin typeface="Arial"/>
                <a:cs typeface="Arial"/>
              </a:rPr>
              <a:t>Reluctance to claim progress</a:t>
            </a:r>
          </a:p>
          <a:p>
            <a:pPr marL="285750" indent="-285750">
              <a:buFont typeface="Wingdings" charset="2"/>
              <a:buChar char="v"/>
            </a:pPr>
            <a:r>
              <a:rPr lang="en-GB" dirty="0">
                <a:latin typeface="Arial"/>
                <a:cs typeface="Arial"/>
              </a:rPr>
              <a:t>Mismatch with other data sets – limitations &amp; problems with data collection</a:t>
            </a:r>
            <a:endParaRPr lang="en-GB"/>
          </a:p>
        </p:txBody>
      </p:sp>
      <p:sp>
        <p:nvSpPr>
          <p:cNvPr id="8" name="TextBox 7">
            <a:extLst>
              <a:ext uri="{FF2B5EF4-FFF2-40B4-BE49-F238E27FC236}">
                <a16:creationId xmlns:a16="http://schemas.microsoft.com/office/drawing/2014/main" id="{41218144-015B-44A0-B51C-8BBF20543CBD}"/>
              </a:ext>
            </a:extLst>
          </p:cNvPr>
          <p:cNvSpPr txBox="1"/>
          <p:nvPr/>
        </p:nvSpPr>
        <p:spPr>
          <a:xfrm>
            <a:off x="9249623" y="611108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404040"/>
                </a:solidFill>
                <a:latin typeface="Arial"/>
                <a:cs typeface="Arial"/>
              </a:rPr>
              <a:t>(IPA, Smith et al, 2009)</a:t>
            </a:r>
            <a:endParaRPr lang="en-US" dirty="0"/>
          </a:p>
        </p:txBody>
      </p:sp>
    </p:spTree>
    <p:extLst>
      <p:ext uri="{BB962C8B-B14F-4D97-AF65-F5344CB8AC3E}">
        <p14:creationId xmlns:p14="http://schemas.microsoft.com/office/powerpoint/2010/main" val="38586559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0EEF6-AB2A-EF4F-8BBC-00F5E9E96CC0}"/>
              </a:ext>
            </a:extLst>
          </p:cNvPr>
          <p:cNvSpPr>
            <a:spLocks noGrp="1"/>
          </p:cNvSpPr>
          <p:nvPr>
            <p:ph type="title"/>
          </p:nvPr>
        </p:nvSpPr>
        <p:spPr/>
        <p:txBody>
          <a:bodyPr/>
          <a:lstStyle/>
          <a:p>
            <a:r>
              <a:rPr lang="en-GB"/>
              <a:t>Limitations/Recommendations</a:t>
            </a:r>
          </a:p>
        </p:txBody>
      </p:sp>
      <p:sp>
        <p:nvSpPr>
          <p:cNvPr id="3" name="Content Placeholder 2">
            <a:extLst>
              <a:ext uri="{FF2B5EF4-FFF2-40B4-BE49-F238E27FC236}">
                <a16:creationId xmlns:a16="http://schemas.microsoft.com/office/drawing/2014/main" id="{D7D7C9C0-0935-578B-118B-94E39FD8EA0D}"/>
              </a:ext>
            </a:extLst>
          </p:cNvPr>
          <p:cNvSpPr>
            <a:spLocks noGrp="1"/>
          </p:cNvSpPr>
          <p:nvPr>
            <p:ph idx="1"/>
          </p:nvPr>
        </p:nvSpPr>
        <p:spPr>
          <a:xfrm>
            <a:off x="539258" y="2603500"/>
            <a:ext cx="11087275" cy="3593084"/>
          </a:xfrm>
        </p:spPr>
        <p:txBody>
          <a:bodyPr vert="horz" lIns="91440" tIns="45720" rIns="91440" bIns="45720" rtlCol="0" anchor="t">
            <a:normAutofit lnSpcReduction="10000"/>
          </a:bodyPr>
          <a:lstStyle/>
          <a:p>
            <a:endParaRPr lang="en-GB"/>
          </a:p>
          <a:p>
            <a:r>
              <a:rPr lang="en-GB" dirty="0">
                <a:latin typeface="Century Gothic"/>
                <a:cs typeface="Arial"/>
              </a:rPr>
              <a:t>Problem: multiple case study, reduced to single case shortly after commencement; no usable data</a:t>
            </a:r>
            <a:endParaRPr lang="en-GB">
              <a:solidFill>
                <a:srgbClr val="000000"/>
              </a:solidFill>
              <a:latin typeface="Century Gothic"/>
              <a:cs typeface="Arial"/>
            </a:endParaRPr>
          </a:p>
          <a:p>
            <a:pPr marL="0" indent="0">
              <a:buNone/>
            </a:pPr>
            <a:r>
              <a:rPr lang="en-GB" dirty="0">
                <a:latin typeface="Century Gothic"/>
                <a:cs typeface="Arial"/>
              </a:rPr>
              <a:t> Solution: larger number, possibility for cross-analysis,  increased  rigour &amp; validity (Yin, 2014)</a:t>
            </a:r>
            <a:endParaRPr lang="en-GB" dirty="0">
              <a:solidFill>
                <a:srgbClr val="000000"/>
              </a:solidFill>
              <a:latin typeface="Century Gothic"/>
              <a:cs typeface="Arial"/>
            </a:endParaRPr>
          </a:p>
          <a:p>
            <a:r>
              <a:rPr lang="en-GB" dirty="0">
                <a:latin typeface="Century Gothic"/>
                <a:cs typeface="Arial"/>
              </a:rPr>
              <a:t>Problem: delivery of ACC content; insufficient time; too difficult to condense </a:t>
            </a:r>
            <a:endParaRPr lang="en-GB">
              <a:solidFill>
                <a:srgbClr val="000000"/>
              </a:solidFill>
              <a:latin typeface="Century Gothic"/>
              <a:cs typeface="Arial"/>
            </a:endParaRPr>
          </a:p>
          <a:p>
            <a:pPr marL="0" indent="0">
              <a:buNone/>
            </a:pPr>
            <a:r>
              <a:rPr lang="en-GB" dirty="0">
                <a:latin typeface="Century Gothic"/>
                <a:cs typeface="Arial"/>
              </a:rPr>
              <a:t>Solution: alternate full-length 60 min ACC sessions with regular singing lessons</a:t>
            </a:r>
            <a:endParaRPr lang="en-GB">
              <a:solidFill>
                <a:srgbClr val="000000"/>
              </a:solidFill>
              <a:latin typeface="Century Gothic"/>
              <a:cs typeface="Arial"/>
            </a:endParaRPr>
          </a:p>
          <a:p>
            <a:r>
              <a:rPr lang="en-GB" dirty="0">
                <a:latin typeface="Century Gothic"/>
                <a:cs typeface="Arial"/>
              </a:rPr>
              <a:t>Problem: inexperience of practitioner both with devising ACC content &amp; performance coaching itself</a:t>
            </a:r>
            <a:endParaRPr lang="en-GB" dirty="0">
              <a:solidFill>
                <a:srgbClr val="000000"/>
              </a:solidFill>
              <a:latin typeface="Century Gothic"/>
              <a:cs typeface="Arial"/>
            </a:endParaRPr>
          </a:p>
          <a:p>
            <a:pPr marL="0" indent="0">
              <a:buNone/>
            </a:pPr>
            <a:r>
              <a:rPr lang="en-GB" dirty="0">
                <a:latin typeface="Century Gothic"/>
                <a:cs typeface="Arial"/>
              </a:rPr>
              <a:t>Solution: enlist experienced ACC supervisor to act as coaching mentor &amp; oversee development of content </a:t>
            </a:r>
            <a:endParaRPr lang="en-GB" dirty="0">
              <a:solidFill>
                <a:srgbClr val="000000"/>
              </a:solidFill>
              <a:latin typeface="Century Gothic"/>
              <a:cs typeface="Arial"/>
            </a:endParaRPr>
          </a:p>
          <a:p>
            <a:endParaRPr lang="en-GB" dirty="0"/>
          </a:p>
        </p:txBody>
      </p:sp>
    </p:spTree>
    <p:extLst>
      <p:ext uri="{BB962C8B-B14F-4D97-AF65-F5344CB8AC3E}">
        <p14:creationId xmlns:p14="http://schemas.microsoft.com/office/powerpoint/2010/main" val="26101094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C6F7F-4C38-F6F9-8C82-23C07789F3E0}"/>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8FE44E51-3C3D-6F99-2C05-F94CA075E830}"/>
              </a:ext>
            </a:extLst>
          </p:cNvPr>
          <p:cNvSpPr>
            <a:spLocks noGrp="1"/>
          </p:cNvSpPr>
          <p:nvPr>
            <p:ph idx="1"/>
          </p:nvPr>
        </p:nvSpPr>
        <p:spPr/>
        <p:txBody>
          <a:bodyPr vert="horz" lIns="91440" tIns="45720" rIns="91440" bIns="45720" rtlCol="0" anchor="t">
            <a:normAutofit/>
          </a:bodyPr>
          <a:lstStyle/>
          <a:p>
            <a:r>
              <a:rPr lang="en-GB" dirty="0"/>
              <a:t>Sought to test efficacy of in-lesson delivery of ACC to facilitate flow &amp; enhance performance for classical singers</a:t>
            </a:r>
            <a:endParaRPr lang="en-US" dirty="0">
              <a:solidFill>
                <a:srgbClr val="000000"/>
              </a:solidFill>
              <a:latin typeface="Arial"/>
              <a:cs typeface="Arial"/>
            </a:endParaRPr>
          </a:p>
          <a:p>
            <a:r>
              <a:rPr lang="en-GB" dirty="0">
                <a:latin typeface="Century Gothic"/>
                <a:cs typeface="Arial"/>
              </a:rPr>
              <a:t>Single case study; may not overstate significance of results (Yin, 2014)</a:t>
            </a:r>
            <a:endParaRPr lang="en-US" dirty="0">
              <a:solidFill>
                <a:srgbClr val="000000"/>
              </a:solidFill>
              <a:latin typeface="Century Gothic"/>
              <a:cs typeface="Arial"/>
            </a:endParaRPr>
          </a:p>
          <a:p>
            <a:r>
              <a:rPr lang="en-GB" dirty="0">
                <a:latin typeface="Century Gothic"/>
                <a:cs typeface="Arial"/>
              </a:rPr>
              <a:t>Improving focus &amp; emotional regulation beneficial but Performance Mission Statement key</a:t>
            </a:r>
            <a:endParaRPr lang="en-US" dirty="0">
              <a:solidFill>
                <a:srgbClr val="000000"/>
              </a:solidFill>
              <a:latin typeface="Century Gothic"/>
              <a:cs typeface="Arial"/>
            </a:endParaRPr>
          </a:p>
          <a:p>
            <a:r>
              <a:rPr lang="en-GB" dirty="0">
                <a:latin typeface="Century Gothic"/>
                <a:cs typeface="Arial"/>
              </a:rPr>
              <a:t>Impact:  theory to application within teaching practice</a:t>
            </a:r>
            <a:endParaRPr lang="en-US" dirty="0">
              <a:solidFill>
                <a:srgbClr val="000000"/>
              </a:solidFill>
              <a:latin typeface="Century Gothic"/>
              <a:cs typeface="Arial"/>
            </a:endParaRPr>
          </a:p>
          <a:p>
            <a:r>
              <a:rPr lang="en-GB" dirty="0">
                <a:solidFill>
                  <a:srgbClr val="404040"/>
                </a:solidFill>
                <a:latin typeface="Century Gothic"/>
                <a:cs typeface="Arial"/>
              </a:rPr>
              <a:t>Contribution to flow research for singers, may lead to practice shifts in wider singing teaching community</a:t>
            </a:r>
          </a:p>
          <a:p>
            <a:pPr marL="0" indent="0">
              <a:buNone/>
            </a:pPr>
            <a:endParaRPr lang="en-GB" dirty="0"/>
          </a:p>
        </p:txBody>
      </p:sp>
    </p:spTree>
    <p:extLst>
      <p:ext uri="{BB962C8B-B14F-4D97-AF65-F5344CB8AC3E}">
        <p14:creationId xmlns:p14="http://schemas.microsoft.com/office/powerpoint/2010/main" val="27274157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48482-133C-0F8B-7D42-582FA30AEEA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CDFFFB3-80A9-2F78-91B9-442E6A0C472B}"/>
              </a:ext>
            </a:extLst>
          </p:cNvPr>
          <p:cNvSpPr>
            <a:spLocks noGrp="1"/>
          </p:cNvSpPr>
          <p:nvPr>
            <p:ph idx="1"/>
          </p:nvPr>
        </p:nvSpPr>
        <p:spPr/>
        <p:txBody>
          <a:bodyPr vert="horz" lIns="91440" tIns="45720" rIns="91440" bIns="45720" rtlCol="0" anchor="t">
            <a:normAutofit fontScale="85000" lnSpcReduction="10000"/>
          </a:bodyPr>
          <a:lstStyle/>
          <a:p>
            <a:r>
              <a:rPr lang="it">
                <a:ea typeface="+mn-lt"/>
                <a:cs typeface="+mn-lt"/>
              </a:rPr>
              <a:t>Antonini Philippe, R., </a:t>
            </a:r>
            <a:r>
              <a:rPr lang="it" err="1">
                <a:ea typeface="+mn-lt"/>
                <a:cs typeface="+mn-lt"/>
              </a:rPr>
              <a:t>Kosirnik</a:t>
            </a:r>
            <a:r>
              <a:rPr lang="it">
                <a:ea typeface="+mn-lt"/>
                <a:cs typeface="+mn-lt"/>
              </a:rPr>
              <a:t>, C., </a:t>
            </a:r>
            <a:r>
              <a:rPr lang="it" err="1">
                <a:ea typeface="+mn-lt"/>
                <a:cs typeface="+mn-lt"/>
              </a:rPr>
              <a:t>Ortuño</a:t>
            </a:r>
            <a:r>
              <a:rPr lang="it">
                <a:ea typeface="+mn-lt"/>
                <a:cs typeface="+mn-lt"/>
              </a:rPr>
              <a:t>, E., &amp; Biasutti, M. (2021). </a:t>
            </a:r>
            <a:r>
              <a:rPr lang="en-GB">
                <a:ea typeface="+mn-lt"/>
                <a:cs typeface="+mn-lt"/>
              </a:rPr>
              <a:t>Flow and music performance: Professional musicians and music students’ views. </a:t>
            </a:r>
            <a:r>
              <a:rPr lang="en-GB" i="1">
                <a:ea typeface="+mn-lt"/>
                <a:cs typeface="+mn-lt"/>
              </a:rPr>
              <a:t>Psychology of Music</a:t>
            </a:r>
            <a:r>
              <a:rPr lang="en-GB">
                <a:ea typeface="+mn-lt"/>
                <a:cs typeface="+mn-lt"/>
              </a:rPr>
              <a:t>. </a:t>
            </a:r>
            <a:r>
              <a:rPr lang="en-GB" dirty="0">
                <a:ea typeface="+mn-lt"/>
                <a:cs typeface="+mn-lt"/>
                <a:hlinkClick r:id="rId2"/>
              </a:rPr>
              <a:t>https://doi.org/10.1177/03057356211030987</a:t>
            </a:r>
            <a:endParaRPr lang="en-GB"/>
          </a:p>
          <a:p>
            <a:r>
              <a:rPr lang="en-GB" dirty="0">
                <a:ea typeface="+mn-lt"/>
                <a:cs typeface="+mn-lt"/>
              </a:rPr>
              <a:t>Antonini Philippe, R., Singer, S. M., Jaeger, J. E. E., </a:t>
            </a:r>
            <a:r>
              <a:rPr lang="en-GB" dirty="0" err="1">
                <a:ea typeface="+mn-lt"/>
                <a:cs typeface="+mn-lt"/>
              </a:rPr>
              <a:t>Biasutti</a:t>
            </a:r>
            <a:r>
              <a:rPr lang="en-GB" dirty="0">
                <a:ea typeface="+mn-lt"/>
                <a:cs typeface="+mn-lt"/>
              </a:rPr>
              <a:t>, M., &amp; Sinnett, S. (2022). Achieving Flow: An Exploratory Investigation of Elite College Athletes and Musicians. </a:t>
            </a:r>
            <a:r>
              <a:rPr lang="en-GB" i="1" dirty="0">
                <a:ea typeface="+mn-lt"/>
                <a:cs typeface="+mn-lt"/>
              </a:rPr>
              <a:t>Frontiers in Psychology</a:t>
            </a:r>
            <a:r>
              <a:rPr lang="en-GB" dirty="0">
                <a:ea typeface="+mn-lt"/>
                <a:cs typeface="+mn-lt"/>
              </a:rPr>
              <a:t>, </a:t>
            </a:r>
            <a:r>
              <a:rPr lang="en-GB" i="1" dirty="0">
                <a:ea typeface="+mn-lt"/>
                <a:cs typeface="+mn-lt"/>
              </a:rPr>
              <a:t>13</a:t>
            </a:r>
            <a:r>
              <a:rPr lang="en-GB" dirty="0">
                <a:ea typeface="+mn-lt"/>
                <a:cs typeface="+mn-lt"/>
              </a:rPr>
              <a:t>. </a:t>
            </a:r>
            <a:r>
              <a:rPr lang="en-GB" dirty="0">
                <a:ea typeface="+mn-lt"/>
                <a:cs typeface="+mn-lt"/>
                <a:hlinkClick r:id="rId3"/>
              </a:rPr>
              <a:t>https://doi.org/10.3389/fpsyg.2022.831508</a:t>
            </a:r>
            <a:endParaRPr lang="en-GB"/>
          </a:p>
          <a:p>
            <a:r>
              <a:rPr lang="en-GB" dirty="0">
                <a:ea typeface="+mn-lt"/>
                <a:cs typeface="+mn-lt"/>
              </a:rPr>
              <a:t>Bond, F. W., Hayes, S. C., Baer, R. A., Carpenter, K. M., </a:t>
            </a:r>
            <a:r>
              <a:rPr lang="en-GB" dirty="0" err="1">
                <a:ea typeface="+mn-lt"/>
                <a:cs typeface="+mn-lt"/>
              </a:rPr>
              <a:t>Guenole</a:t>
            </a:r>
            <a:r>
              <a:rPr lang="en-GB" dirty="0">
                <a:ea typeface="+mn-lt"/>
                <a:cs typeface="+mn-lt"/>
              </a:rPr>
              <a:t>, N., Orcutt, H. K., &amp; Zettle, R. D. (2011). Preliminary psychometric properties of the  Acceptance and Action Questionnaire-II: a revised measure of psychological inflexibility and experiential avoidance.  . </a:t>
            </a:r>
            <a:r>
              <a:rPr lang="en-GB" i="1" dirty="0" err="1">
                <a:ea typeface="+mn-lt"/>
                <a:cs typeface="+mn-lt"/>
              </a:rPr>
              <a:t>Behavior</a:t>
            </a:r>
            <a:r>
              <a:rPr lang="en-GB" i="1" dirty="0">
                <a:ea typeface="+mn-lt"/>
                <a:cs typeface="+mn-lt"/>
              </a:rPr>
              <a:t> Therapy</a:t>
            </a:r>
            <a:r>
              <a:rPr lang="en-GB" dirty="0">
                <a:ea typeface="+mn-lt"/>
                <a:cs typeface="+mn-lt"/>
              </a:rPr>
              <a:t>, </a:t>
            </a:r>
            <a:r>
              <a:rPr lang="en-GB" i="1" dirty="0">
                <a:ea typeface="+mn-lt"/>
                <a:cs typeface="+mn-lt"/>
              </a:rPr>
              <a:t>42</a:t>
            </a:r>
            <a:r>
              <a:rPr lang="en-GB" dirty="0">
                <a:ea typeface="+mn-lt"/>
                <a:cs typeface="+mn-lt"/>
              </a:rPr>
              <a:t>, 676–688.</a:t>
            </a:r>
            <a:endParaRPr lang="en-GB" dirty="0"/>
          </a:p>
          <a:p>
            <a:r>
              <a:rPr lang="en-GB" dirty="0" err="1">
                <a:ea typeface="+mn-lt"/>
                <a:cs typeface="+mn-lt"/>
              </a:rPr>
              <a:t>Cardaciotto</a:t>
            </a:r>
            <a:r>
              <a:rPr lang="en-GB" dirty="0">
                <a:ea typeface="+mn-lt"/>
                <a:cs typeface="+mn-lt"/>
              </a:rPr>
              <a:t>, L., Herbert, J. D., Forman, E. M., Moitra, E., &amp; Farrow, V. (2008). The Assessment of Present-Moment Awareness and Acceptance. </a:t>
            </a:r>
            <a:r>
              <a:rPr lang="en-GB" i="1" dirty="0">
                <a:ea typeface="+mn-lt"/>
                <a:cs typeface="+mn-lt"/>
              </a:rPr>
              <a:t>Assessment</a:t>
            </a:r>
            <a:r>
              <a:rPr lang="en-GB" dirty="0">
                <a:ea typeface="+mn-lt"/>
                <a:cs typeface="+mn-lt"/>
              </a:rPr>
              <a:t>, </a:t>
            </a:r>
            <a:r>
              <a:rPr lang="en-GB" i="1" dirty="0">
                <a:ea typeface="+mn-lt"/>
                <a:cs typeface="+mn-lt"/>
              </a:rPr>
              <a:t>15</a:t>
            </a:r>
            <a:r>
              <a:rPr lang="en-GB" dirty="0">
                <a:ea typeface="+mn-lt"/>
                <a:cs typeface="+mn-lt"/>
              </a:rPr>
              <a:t>(2), 204–223. </a:t>
            </a:r>
            <a:r>
              <a:rPr lang="en-GB" dirty="0">
                <a:ea typeface="+mn-lt"/>
                <a:cs typeface="+mn-lt"/>
                <a:hlinkClick r:id="rId4"/>
              </a:rPr>
              <a:t>https://doi.org/10.1177/1073191107311467</a:t>
            </a:r>
            <a:endParaRPr lang="en-GB"/>
          </a:p>
          <a:p>
            <a:endParaRPr lang="en-GB" dirty="0"/>
          </a:p>
        </p:txBody>
      </p:sp>
    </p:spTree>
    <p:extLst>
      <p:ext uri="{BB962C8B-B14F-4D97-AF65-F5344CB8AC3E}">
        <p14:creationId xmlns:p14="http://schemas.microsoft.com/office/powerpoint/2010/main" val="12767638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A1920-F192-4E0A-7523-874886A7BC78}"/>
              </a:ext>
            </a:extLst>
          </p:cNvPr>
          <p:cNvSpPr>
            <a:spLocks noGrp="1"/>
          </p:cNvSpPr>
          <p:nvPr>
            <p:ph type="title"/>
          </p:nvPr>
        </p:nvSpPr>
        <p:spPr/>
        <p:txBody>
          <a:bodyPr/>
          <a:lstStyle/>
          <a:p>
            <a:r>
              <a:rPr lang="en-GB" dirty="0"/>
              <a:t>References (cont.)</a:t>
            </a:r>
          </a:p>
        </p:txBody>
      </p:sp>
      <p:sp>
        <p:nvSpPr>
          <p:cNvPr id="3" name="Content Placeholder 2">
            <a:extLst>
              <a:ext uri="{FF2B5EF4-FFF2-40B4-BE49-F238E27FC236}">
                <a16:creationId xmlns:a16="http://schemas.microsoft.com/office/drawing/2014/main" id="{ABBBC74E-937F-3821-B4C4-A4A06941C812}"/>
              </a:ext>
            </a:extLst>
          </p:cNvPr>
          <p:cNvSpPr>
            <a:spLocks noGrp="1"/>
          </p:cNvSpPr>
          <p:nvPr>
            <p:ph idx="1"/>
          </p:nvPr>
        </p:nvSpPr>
        <p:spPr/>
        <p:txBody>
          <a:bodyPr vert="horz" lIns="91440" tIns="45720" rIns="91440" bIns="45720" rtlCol="0" anchor="t">
            <a:normAutofit/>
          </a:bodyPr>
          <a:lstStyle/>
          <a:p>
            <a:r>
              <a:rPr lang="en-GB" dirty="0">
                <a:ea typeface="+mn-lt"/>
                <a:cs typeface="+mn-lt"/>
              </a:rPr>
              <a:t>Cohen, L., Manion, L., &amp; Morrison, K. (2018). </a:t>
            </a:r>
            <a:r>
              <a:rPr lang="en-GB" i="1" dirty="0">
                <a:ea typeface="+mn-lt"/>
                <a:cs typeface="+mn-lt"/>
              </a:rPr>
              <a:t>Research Methods in Education</a:t>
            </a:r>
            <a:r>
              <a:rPr lang="en-GB" dirty="0">
                <a:ea typeface="+mn-lt"/>
                <a:cs typeface="+mn-lt"/>
              </a:rPr>
              <a:t> (8th </a:t>
            </a:r>
            <a:r>
              <a:rPr lang="en-GB" dirty="0" err="1">
                <a:ea typeface="+mn-lt"/>
                <a:cs typeface="+mn-lt"/>
              </a:rPr>
              <a:t>Editio</a:t>
            </a:r>
            <a:r>
              <a:rPr lang="en-GB" dirty="0">
                <a:ea typeface="+mn-lt"/>
                <a:cs typeface="+mn-lt"/>
              </a:rPr>
              <a:t>). Routledge.</a:t>
            </a:r>
            <a:endParaRPr lang="en-GB" dirty="0"/>
          </a:p>
          <a:p>
            <a:r>
              <a:rPr lang="en-GB" dirty="0">
                <a:ea typeface="+mn-lt"/>
                <a:cs typeface="+mn-lt"/>
              </a:rPr>
              <a:t>Csikszentmihalyi, M. (1990). </a:t>
            </a:r>
            <a:r>
              <a:rPr lang="en-GB" i="1" dirty="0">
                <a:ea typeface="+mn-lt"/>
                <a:cs typeface="+mn-lt"/>
              </a:rPr>
              <a:t>Flow: The Psychology of Optimal Experience</a:t>
            </a:r>
            <a:r>
              <a:rPr lang="en-GB" dirty="0">
                <a:ea typeface="+mn-lt"/>
                <a:cs typeface="+mn-lt"/>
              </a:rPr>
              <a:t>.</a:t>
            </a:r>
            <a:endParaRPr lang="en-GB" dirty="0"/>
          </a:p>
          <a:p>
            <a:r>
              <a:rPr lang="en-GB" dirty="0">
                <a:ea typeface="+mn-lt"/>
                <a:cs typeface="+mn-lt"/>
              </a:rPr>
              <a:t>Csikszentmihalyi, M. (1997). </a:t>
            </a:r>
            <a:r>
              <a:rPr lang="en-GB" i="1" dirty="0">
                <a:ea typeface="+mn-lt"/>
                <a:cs typeface="+mn-lt"/>
              </a:rPr>
              <a:t>Creativity: the psychology of discovery and invention</a:t>
            </a:r>
            <a:r>
              <a:rPr lang="en-GB" dirty="0">
                <a:ea typeface="+mn-lt"/>
                <a:cs typeface="+mn-lt"/>
              </a:rPr>
              <a:t> (1st ed.). Harper Perennial.</a:t>
            </a:r>
            <a:endParaRPr lang="en-GB" dirty="0"/>
          </a:p>
          <a:p>
            <a:r>
              <a:rPr lang="en-GB" dirty="0">
                <a:ea typeface="+mn-lt"/>
                <a:cs typeface="+mn-lt"/>
              </a:rPr>
              <a:t>Csikszentmihalyi, M. (2012). </a:t>
            </a:r>
            <a:r>
              <a:rPr lang="en-GB" i="1" dirty="0">
                <a:ea typeface="+mn-lt"/>
                <a:cs typeface="+mn-lt"/>
              </a:rPr>
              <a:t>Flow: `The Psychology of Optimal Performance</a:t>
            </a:r>
            <a:r>
              <a:rPr lang="en-GB" dirty="0">
                <a:ea typeface="+mn-lt"/>
                <a:cs typeface="+mn-lt"/>
              </a:rPr>
              <a:t> (2nd ed.). Harper and Row.</a:t>
            </a:r>
            <a:endParaRPr lang="en-GB" dirty="0"/>
          </a:p>
          <a:p>
            <a:r>
              <a:rPr lang="en-GB" dirty="0">
                <a:ea typeface="+mn-lt"/>
                <a:cs typeface="+mn-lt"/>
              </a:rPr>
              <a:t>Czajkowski, A. M. L., Greasley, A. E., &amp; Allis, M. (2021). Mindfulness for Singers: A Mixed Methods Replication Study. </a:t>
            </a:r>
            <a:r>
              <a:rPr lang="en-GB" i="1" dirty="0">
                <a:ea typeface="+mn-lt"/>
                <a:cs typeface="+mn-lt"/>
              </a:rPr>
              <a:t>Music and Science</a:t>
            </a:r>
            <a:r>
              <a:rPr lang="en-GB" dirty="0">
                <a:ea typeface="+mn-lt"/>
                <a:cs typeface="+mn-lt"/>
              </a:rPr>
              <a:t>, </a:t>
            </a:r>
            <a:r>
              <a:rPr lang="en-GB" i="1" dirty="0">
                <a:ea typeface="+mn-lt"/>
                <a:cs typeface="+mn-lt"/>
              </a:rPr>
              <a:t>4</a:t>
            </a:r>
            <a:r>
              <a:rPr lang="en-GB" dirty="0">
                <a:ea typeface="+mn-lt"/>
                <a:cs typeface="+mn-lt"/>
              </a:rPr>
              <a:t>. </a:t>
            </a:r>
            <a:r>
              <a:rPr lang="en-GB" dirty="0">
                <a:ea typeface="+mn-lt"/>
                <a:cs typeface="+mn-lt"/>
                <a:hlinkClick r:id="rId2"/>
              </a:rPr>
              <a:t>https://doi.org/10.1177/20592043211044816</a:t>
            </a:r>
            <a:endParaRPr lang="en-GB"/>
          </a:p>
          <a:p>
            <a:endParaRPr lang="en-GB" dirty="0"/>
          </a:p>
        </p:txBody>
      </p:sp>
    </p:spTree>
    <p:extLst>
      <p:ext uri="{BB962C8B-B14F-4D97-AF65-F5344CB8AC3E}">
        <p14:creationId xmlns:p14="http://schemas.microsoft.com/office/powerpoint/2010/main" val="2762145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8351D-2C5A-5518-60B5-7B6A83D1483B}"/>
              </a:ext>
            </a:extLst>
          </p:cNvPr>
          <p:cNvSpPr>
            <a:spLocks noGrp="1"/>
          </p:cNvSpPr>
          <p:nvPr>
            <p:ph type="title"/>
          </p:nvPr>
        </p:nvSpPr>
        <p:spPr/>
        <p:txBody>
          <a:bodyPr/>
          <a:lstStyle/>
          <a:p>
            <a:r>
              <a:rPr lang="en-GB" dirty="0"/>
              <a:t>References (cont.)</a:t>
            </a:r>
          </a:p>
        </p:txBody>
      </p:sp>
      <p:sp>
        <p:nvSpPr>
          <p:cNvPr id="3" name="Content Placeholder 2">
            <a:extLst>
              <a:ext uri="{FF2B5EF4-FFF2-40B4-BE49-F238E27FC236}">
                <a16:creationId xmlns:a16="http://schemas.microsoft.com/office/drawing/2014/main" id="{B9ADB9EB-9496-726F-07ED-D58B445DAB24}"/>
              </a:ext>
            </a:extLst>
          </p:cNvPr>
          <p:cNvSpPr>
            <a:spLocks noGrp="1"/>
          </p:cNvSpPr>
          <p:nvPr>
            <p:ph idx="1"/>
          </p:nvPr>
        </p:nvSpPr>
        <p:spPr/>
        <p:txBody>
          <a:bodyPr vert="horz" lIns="91440" tIns="45720" rIns="91440" bIns="45720" rtlCol="0" anchor="t">
            <a:normAutofit fontScale="92500" lnSpcReduction="10000"/>
          </a:bodyPr>
          <a:lstStyle/>
          <a:p>
            <a:r>
              <a:rPr lang="en-GB" dirty="0">
                <a:ea typeface="+mn-lt"/>
                <a:cs typeface="+mn-lt"/>
              </a:rPr>
              <a:t>de Manzano, Ö., Theorell, T., Harmat, L., &amp; </a:t>
            </a:r>
            <a:r>
              <a:rPr lang="en-GB" dirty="0" err="1">
                <a:ea typeface="+mn-lt"/>
                <a:cs typeface="+mn-lt"/>
              </a:rPr>
              <a:t>Ullén</a:t>
            </a:r>
            <a:r>
              <a:rPr lang="en-GB" dirty="0">
                <a:ea typeface="+mn-lt"/>
                <a:cs typeface="+mn-lt"/>
              </a:rPr>
              <a:t>, F. (2010). The psychophysiology of flow during piano playing. </a:t>
            </a:r>
            <a:r>
              <a:rPr lang="en-GB" i="1" dirty="0">
                <a:ea typeface="+mn-lt"/>
                <a:cs typeface="+mn-lt"/>
              </a:rPr>
              <a:t>Emotion</a:t>
            </a:r>
            <a:r>
              <a:rPr lang="en-GB" dirty="0">
                <a:ea typeface="+mn-lt"/>
                <a:cs typeface="+mn-lt"/>
              </a:rPr>
              <a:t>, </a:t>
            </a:r>
            <a:r>
              <a:rPr lang="en-GB" i="1" dirty="0">
                <a:ea typeface="+mn-lt"/>
                <a:cs typeface="+mn-lt"/>
              </a:rPr>
              <a:t>10</a:t>
            </a:r>
            <a:r>
              <a:rPr lang="en-GB" dirty="0">
                <a:ea typeface="+mn-lt"/>
                <a:cs typeface="+mn-lt"/>
              </a:rPr>
              <a:t>(3), 301–311. </a:t>
            </a:r>
            <a:r>
              <a:rPr lang="en-GB" dirty="0">
                <a:ea typeface="+mn-lt"/>
                <a:cs typeface="+mn-lt"/>
                <a:hlinkClick r:id="rId2"/>
              </a:rPr>
              <a:t>https://doi.org/10.1037/a0018432</a:t>
            </a:r>
            <a:endParaRPr lang="en-GB"/>
          </a:p>
          <a:p>
            <a:r>
              <a:rPr lang="en-GB" dirty="0">
                <a:ea typeface="+mn-lt"/>
                <a:cs typeface="+mn-lt"/>
              </a:rPr>
              <a:t>Denzin, N. K. (1970). Strategies of multiple triangulation. In N. K. Denzin (Ed.), </a:t>
            </a:r>
            <a:r>
              <a:rPr lang="en-GB" i="1" dirty="0">
                <a:ea typeface="+mn-lt"/>
                <a:cs typeface="+mn-lt"/>
              </a:rPr>
              <a:t>The Research Act in Sociology: A Theoretical </a:t>
            </a:r>
            <a:r>
              <a:rPr lang="en-GB" i="1" dirty="0" err="1">
                <a:ea typeface="+mn-lt"/>
                <a:cs typeface="+mn-lt"/>
              </a:rPr>
              <a:t>INnroduction</a:t>
            </a:r>
            <a:r>
              <a:rPr lang="en-GB" i="1" dirty="0">
                <a:ea typeface="+mn-lt"/>
                <a:cs typeface="+mn-lt"/>
              </a:rPr>
              <a:t> to Sociological Method</a:t>
            </a:r>
            <a:r>
              <a:rPr lang="en-GB" dirty="0">
                <a:ea typeface="+mn-lt"/>
                <a:cs typeface="+mn-lt"/>
              </a:rPr>
              <a:t>. McGraw-Hill.</a:t>
            </a:r>
            <a:endParaRPr lang="en-GB" dirty="0"/>
          </a:p>
          <a:p>
            <a:r>
              <a:rPr lang="en-GB" dirty="0" err="1">
                <a:ea typeface="+mn-lt"/>
                <a:cs typeface="+mn-lt"/>
              </a:rPr>
              <a:t>Dormashev</a:t>
            </a:r>
            <a:r>
              <a:rPr lang="en-GB" dirty="0">
                <a:ea typeface="+mn-lt"/>
                <a:cs typeface="+mn-lt"/>
              </a:rPr>
              <a:t>, Y., &amp; Osin, E. N. (2010). Flow Experience Explained on the Grounds of an Activity Approach to Attention. In </a:t>
            </a:r>
            <a:r>
              <a:rPr lang="en-GB" i="1" dirty="0">
                <a:ea typeface="+mn-lt"/>
                <a:cs typeface="+mn-lt"/>
              </a:rPr>
              <a:t>Effortless Attention</a:t>
            </a:r>
            <a:r>
              <a:rPr lang="en-GB" dirty="0">
                <a:ea typeface="+mn-lt"/>
                <a:cs typeface="+mn-lt"/>
              </a:rPr>
              <a:t> (pp. 287–334). The MIT Press. </a:t>
            </a:r>
            <a:r>
              <a:rPr lang="en-GB" dirty="0">
                <a:ea typeface="+mn-lt"/>
                <a:cs typeface="+mn-lt"/>
                <a:hlinkClick r:id="rId3"/>
              </a:rPr>
              <a:t>https://doi.org/10.7551/mitpress/9780262013840.003.0014</a:t>
            </a:r>
            <a:endParaRPr lang="en-GB"/>
          </a:p>
          <a:p>
            <a:r>
              <a:rPr lang="en-GB" dirty="0">
                <a:ea typeface="+mn-lt"/>
                <a:cs typeface="+mn-lt"/>
              </a:rPr>
              <a:t>Gardner, F. L., &amp; Moore, Z. E. (2007). </a:t>
            </a:r>
            <a:r>
              <a:rPr lang="en-GB" i="1" dirty="0">
                <a:ea typeface="+mn-lt"/>
                <a:cs typeface="+mn-lt"/>
              </a:rPr>
              <a:t>The psychology of enhancing human performance: The Mindfulness-Acceptance-Commitment (MAC) approach.</a:t>
            </a:r>
            <a:r>
              <a:rPr lang="en-GB" dirty="0">
                <a:ea typeface="+mn-lt"/>
                <a:cs typeface="+mn-lt"/>
              </a:rPr>
              <a:t> Springer Publishing Co.</a:t>
            </a:r>
            <a:endParaRPr lang="en-GB" dirty="0"/>
          </a:p>
        </p:txBody>
      </p:sp>
    </p:spTree>
    <p:extLst>
      <p:ext uri="{BB962C8B-B14F-4D97-AF65-F5344CB8AC3E}">
        <p14:creationId xmlns:p14="http://schemas.microsoft.com/office/powerpoint/2010/main" val="22269986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5F764-9520-C2C3-E08B-C615C53A3B9A}"/>
              </a:ext>
            </a:extLst>
          </p:cNvPr>
          <p:cNvSpPr>
            <a:spLocks noGrp="1"/>
          </p:cNvSpPr>
          <p:nvPr>
            <p:ph type="title"/>
          </p:nvPr>
        </p:nvSpPr>
        <p:spPr/>
        <p:txBody>
          <a:bodyPr/>
          <a:lstStyle/>
          <a:p>
            <a:r>
              <a:rPr lang="en-GB" dirty="0"/>
              <a:t>References (cont.)</a:t>
            </a:r>
          </a:p>
        </p:txBody>
      </p:sp>
      <p:sp>
        <p:nvSpPr>
          <p:cNvPr id="3" name="Content Placeholder 2">
            <a:extLst>
              <a:ext uri="{FF2B5EF4-FFF2-40B4-BE49-F238E27FC236}">
                <a16:creationId xmlns:a16="http://schemas.microsoft.com/office/drawing/2014/main" id="{EA19731E-F258-2AFF-3D8F-3D525EA138B0}"/>
              </a:ext>
            </a:extLst>
          </p:cNvPr>
          <p:cNvSpPr>
            <a:spLocks noGrp="1"/>
          </p:cNvSpPr>
          <p:nvPr>
            <p:ph idx="1"/>
          </p:nvPr>
        </p:nvSpPr>
        <p:spPr/>
        <p:txBody>
          <a:bodyPr vert="horz" lIns="91440" tIns="45720" rIns="91440" bIns="45720" rtlCol="0" anchor="t">
            <a:normAutofit fontScale="92500"/>
          </a:bodyPr>
          <a:lstStyle/>
          <a:p>
            <a:r>
              <a:rPr lang="en-GB" dirty="0">
                <a:ea typeface="+mn-lt"/>
                <a:cs typeface="+mn-lt"/>
              </a:rPr>
              <a:t>Harris, R. (2019). </a:t>
            </a:r>
            <a:r>
              <a:rPr lang="en-GB" i="1" dirty="0">
                <a:ea typeface="+mn-lt"/>
                <a:cs typeface="+mn-lt"/>
              </a:rPr>
              <a:t>ACT made simple</a:t>
            </a:r>
            <a:r>
              <a:rPr lang="en-GB" dirty="0">
                <a:ea typeface="+mn-lt"/>
                <a:cs typeface="+mn-lt"/>
              </a:rPr>
              <a:t> (2nd ed.). </a:t>
            </a:r>
            <a:r>
              <a:rPr lang="sv" dirty="0">
                <a:ea typeface="+mn-lt"/>
                <a:cs typeface="+mn-lt"/>
              </a:rPr>
              <a:t>New Harbinger.</a:t>
            </a:r>
            <a:endParaRPr lang="en-GB" dirty="0"/>
          </a:p>
          <a:p>
            <a:r>
              <a:rPr lang="sv" dirty="0">
                <a:ea typeface="+mn-lt"/>
                <a:cs typeface="+mn-lt"/>
              </a:rPr>
              <a:t>Jackson, S., Eklund, B., &amp; Martin, A. (2010). </a:t>
            </a:r>
            <a:r>
              <a:rPr lang="en-GB" i="1" dirty="0">
                <a:ea typeface="+mn-lt"/>
                <a:cs typeface="+mn-lt"/>
              </a:rPr>
              <a:t>The FLOW Manual The Manual for the Flow Scales Manual, Sampler Set Permission for Natalie Isaksson to reproduce 1 copy within three years of July 12, 2023</a:t>
            </a:r>
            <a:r>
              <a:rPr lang="en-GB" dirty="0">
                <a:ea typeface="+mn-lt"/>
                <a:cs typeface="+mn-lt"/>
              </a:rPr>
              <a:t>. </a:t>
            </a:r>
            <a:r>
              <a:rPr lang="en-GB" dirty="0">
                <a:ea typeface="+mn-lt"/>
                <a:cs typeface="+mn-lt"/>
                <a:hlinkClick r:id="rId2"/>
              </a:rPr>
              <a:t>www.mindgarden.com</a:t>
            </a:r>
            <a:endParaRPr lang="en-GB"/>
          </a:p>
          <a:p>
            <a:r>
              <a:rPr lang="en-GB" dirty="0">
                <a:ea typeface="+mn-lt"/>
                <a:cs typeface="+mn-lt"/>
              </a:rPr>
              <a:t>Juncos, D. G., &amp; de Paiva e Pona, E. (2017). Acceptance and commitment therapy as a clinical anxiety treatment and performance enhancement program for musicians. </a:t>
            </a:r>
            <a:r>
              <a:rPr lang="en-GB" i="1" dirty="0">
                <a:ea typeface="+mn-lt"/>
                <a:cs typeface="+mn-lt"/>
              </a:rPr>
              <a:t>Music &amp; Science</a:t>
            </a:r>
            <a:r>
              <a:rPr lang="en-GB" dirty="0">
                <a:ea typeface="+mn-lt"/>
                <a:cs typeface="+mn-lt"/>
              </a:rPr>
              <a:t>, </a:t>
            </a:r>
            <a:r>
              <a:rPr lang="en-GB" i="1" dirty="0">
                <a:ea typeface="+mn-lt"/>
                <a:cs typeface="+mn-lt"/>
              </a:rPr>
              <a:t>1</a:t>
            </a:r>
            <a:r>
              <a:rPr lang="en-GB" dirty="0">
                <a:ea typeface="+mn-lt"/>
                <a:cs typeface="+mn-lt"/>
              </a:rPr>
              <a:t>, 205920431774880. </a:t>
            </a:r>
            <a:r>
              <a:rPr lang="en-GB" dirty="0">
                <a:ea typeface="+mn-lt"/>
                <a:cs typeface="+mn-lt"/>
                <a:hlinkClick r:id="rId3"/>
              </a:rPr>
              <a:t>https://doi.org/10.1177/2059204317748807</a:t>
            </a:r>
            <a:endParaRPr lang="en-GB"/>
          </a:p>
          <a:p>
            <a:r>
              <a:rPr lang="en-GB" dirty="0">
                <a:ea typeface="+mn-lt"/>
                <a:cs typeface="+mn-lt"/>
              </a:rPr>
              <a:t>Juncos, D. G., &amp; de Paiva e Pona, E. (2021). </a:t>
            </a:r>
            <a:r>
              <a:rPr lang="en-GB" i="1" dirty="0">
                <a:ea typeface="+mn-lt"/>
                <a:cs typeface="+mn-lt"/>
              </a:rPr>
              <a:t>Act for Musicians: Enhancing Performance with Acceptance and Commitment </a:t>
            </a:r>
            <a:r>
              <a:rPr lang="en-GB" i="1" dirty="0" err="1">
                <a:ea typeface="+mn-lt"/>
                <a:cs typeface="+mn-lt"/>
              </a:rPr>
              <a:t>Traininig</a:t>
            </a:r>
            <a:r>
              <a:rPr lang="en-GB" dirty="0">
                <a:ea typeface="+mn-lt"/>
                <a:cs typeface="+mn-lt"/>
              </a:rPr>
              <a:t>. Compton Publishing.</a:t>
            </a:r>
            <a:endParaRPr lang="en-GB" dirty="0"/>
          </a:p>
          <a:p>
            <a:endParaRPr lang="en-GB" dirty="0"/>
          </a:p>
        </p:txBody>
      </p:sp>
    </p:spTree>
    <p:extLst>
      <p:ext uri="{BB962C8B-B14F-4D97-AF65-F5344CB8AC3E}">
        <p14:creationId xmlns:p14="http://schemas.microsoft.com/office/powerpoint/2010/main" val="18265651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ACEDF-780E-3DA4-CBD0-9E7E0A6D5DBB}"/>
              </a:ext>
            </a:extLst>
          </p:cNvPr>
          <p:cNvSpPr>
            <a:spLocks noGrp="1"/>
          </p:cNvSpPr>
          <p:nvPr>
            <p:ph type="title"/>
          </p:nvPr>
        </p:nvSpPr>
        <p:spPr/>
        <p:txBody>
          <a:bodyPr/>
          <a:lstStyle/>
          <a:p>
            <a:r>
              <a:rPr lang="en-GB" dirty="0"/>
              <a:t>References (cont.)</a:t>
            </a:r>
          </a:p>
        </p:txBody>
      </p:sp>
      <p:sp>
        <p:nvSpPr>
          <p:cNvPr id="3" name="Content Placeholder 2">
            <a:extLst>
              <a:ext uri="{FF2B5EF4-FFF2-40B4-BE49-F238E27FC236}">
                <a16:creationId xmlns:a16="http://schemas.microsoft.com/office/drawing/2014/main" id="{C5E8BEF0-5386-C1AB-42C6-B1C529A26826}"/>
              </a:ext>
            </a:extLst>
          </p:cNvPr>
          <p:cNvSpPr>
            <a:spLocks noGrp="1"/>
          </p:cNvSpPr>
          <p:nvPr>
            <p:ph idx="1"/>
          </p:nvPr>
        </p:nvSpPr>
        <p:spPr/>
        <p:txBody>
          <a:bodyPr vert="horz" lIns="91440" tIns="45720" rIns="91440" bIns="45720" rtlCol="0" anchor="t">
            <a:normAutofit fontScale="92500" lnSpcReduction="10000"/>
          </a:bodyPr>
          <a:lstStyle/>
          <a:p>
            <a:r>
              <a:rPr lang="en-GB" dirty="0">
                <a:ea typeface="+mn-lt"/>
                <a:cs typeface="+mn-lt"/>
              </a:rPr>
              <a:t>Juncos, D. G., Heinrichs, G. A., Towle, P., Duffy, K., Grand, S. M., Morgan, M. C., Smith, J. D., &amp; </a:t>
            </a:r>
            <a:r>
              <a:rPr lang="en-GB" dirty="0" err="1">
                <a:ea typeface="+mn-lt"/>
                <a:cs typeface="+mn-lt"/>
              </a:rPr>
              <a:t>Kalkus</a:t>
            </a:r>
            <a:r>
              <a:rPr lang="en-GB" dirty="0">
                <a:ea typeface="+mn-lt"/>
                <a:cs typeface="+mn-lt"/>
              </a:rPr>
              <a:t>, E. (2017). Acceptance and commitment therapy for the treatment of music performance anxiety: A pilot study with student vocalists. </a:t>
            </a:r>
            <a:r>
              <a:rPr lang="de" i="1" dirty="0">
                <a:ea typeface="+mn-lt"/>
                <a:cs typeface="+mn-lt"/>
              </a:rPr>
              <a:t>Frontiers in </a:t>
            </a:r>
            <a:r>
              <a:rPr lang="de" i="1" dirty="0" err="1">
                <a:ea typeface="+mn-lt"/>
                <a:cs typeface="+mn-lt"/>
              </a:rPr>
              <a:t>Psychology</a:t>
            </a:r>
            <a:r>
              <a:rPr lang="de" dirty="0">
                <a:ea typeface="+mn-lt"/>
                <a:cs typeface="+mn-lt"/>
              </a:rPr>
              <a:t>, </a:t>
            </a:r>
            <a:r>
              <a:rPr lang="de" i="1" dirty="0">
                <a:ea typeface="+mn-lt"/>
                <a:cs typeface="+mn-lt"/>
              </a:rPr>
              <a:t>8</a:t>
            </a:r>
            <a:r>
              <a:rPr lang="de" dirty="0">
                <a:ea typeface="+mn-lt"/>
                <a:cs typeface="+mn-lt"/>
              </a:rPr>
              <a:t>(JUN). </a:t>
            </a:r>
            <a:r>
              <a:rPr lang="de" dirty="0">
                <a:ea typeface="+mn-lt"/>
                <a:cs typeface="+mn-lt"/>
                <a:hlinkClick r:id="rId2"/>
              </a:rPr>
              <a:t>https://doi.org/10.3389/fpsyg.2017.00986</a:t>
            </a:r>
            <a:endParaRPr lang="en-GB"/>
          </a:p>
          <a:p>
            <a:r>
              <a:rPr lang="de" dirty="0">
                <a:ea typeface="+mn-lt"/>
                <a:cs typeface="+mn-lt"/>
              </a:rPr>
              <a:t>Juncos, D. G., &amp; </a:t>
            </a:r>
            <a:r>
              <a:rPr lang="de" dirty="0" err="1">
                <a:ea typeface="+mn-lt"/>
                <a:cs typeface="+mn-lt"/>
              </a:rPr>
              <a:t>Markman</a:t>
            </a:r>
            <a:r>
              <a:rPr lang="de" dirty="0">
                <a:ea typeface="+mn-lt"/>
                <a:cs typeface="+mn-lt"/>
              </a:rPr>
              <a:t>, E. J. (2016). </a:t>
            </a:r>
            <a:r>
              <a:rPr lang="en-GB" dirty="0">
                <a:ea typeface="+mn-lt"/>
                <a:cs typeface="+mn-lt"/>
              </a:rPr>
              <a:t>Acceptance and Commitment Therapy for the treatment of music performance anxiety: A single subject design with a university student. </a:t>
            </a:r>
            <a:r>
              <a:rPr lang="en-GB" i="1" dirty="0">
                <a:ea typeface="+mn-lt"/>
                <a:cs typeface="+mn-lt"/>
              </a:rPr>
              <a:t>Psychology of Music</a:t>
            </a:r>
            <a:r>
              <a:rPr lang="en-GB" dirty="0">
                <a:ea typeface="+mn-lt"/>
                <a:cs typeface="+mn-lt"/>
              </a:rPr>
              <a:t>, </a:t>
            </a:r>
            <a:r>
              <a:rPr lang="en-GB" i="1" dirty="0">
                <a:ea typeface="+mn-lt"/>
                <a:cs typeface="+mn-lt"/>
              </a:rPr>
              <a:t>44</a:t>
            </a:r>
            <a:r>
              <a:rPr lang="en-GB" dirty="0">
                <a:ea typeface="+mn-lt"/>
                <a:cs typeface="+mn-lt"/>
              </a:rPr>
              <a:t>(5), 935–952. </a:t>
            </a:r>
            <a:r>
              <a:rPr lang="en-GB" dirty="0">
                <a:ea typeface="+mn-lt"/>
                <a:cs typeface="+mn-lt"/>
                <a:hlinkClick r:id="rId3"/>
              </a:rPr>
              <a:t>https://doi.org/10.1177/0305735615596236</a:t>
            </a:r>
            <a:endParaRPr lang="en-GB"/>
          </a:p>
          <a:p>
            <a:r>
              <a:rPr lang="en-GB" dirty="0">
                <a:ea typeface="+mn-lt"/>
                <a:cs typeface="+mn-lt"/>
              </a:rPr>
              <a:t>Mahony, S. E., Juncos, D. G., &amp; Winter, D. (2022). Acceptance and Commitment Coaching for Music Performance Anxiety: Piloting a 6-Week Group Course With Undergraduate Dance and Musical Theatre Students. </a:t>
            </a:r>
            <a:r>
              <a:rPr lang="en-GB" i="1" dirty="0">
                <a:ea typeface="+mn-lt"/>
                <a:cs typeface="+mn-lt"/>
              </a:rPr>
              <a:t>Frontiers in Psychology</a:t>
            </a:r>
            <a:r>
              <a:rPr lang="en-GB" dirty="0">
                <a:ea typeface="+mn-lt"/>
                <a:cs typeface="+mn-lt"/>
              </a:rPr>
              <a:t>, </a:t>
            </a:r>
            <a:r>
              <a:rPr lang="en-GB" i="1" dirty="0">
                <a:ea typeface="+mn-lt"/>
                <a:cs typeface="+mn-lt"/>
              </a:rPr>
              <a:t>13</a:t>
            </a:r>
            <a:r>
              <a:rPr lang="en-GB" dirty="0">
                <a:ea typeface="+mn-lt"/>
                <a:cs typeface="+mn-lt"/>
              </a:rPr>
              <a:t>. </a:t>
            </a:r>
            <a:r>
              <a:rPr lang="en-GB" dirty="0">
                <a:ea typeface="+mn-lt"/>
                <a:cs typeface="+mn-lt"/>
                <a:hlinkClick r:id="rId4"/>
              </a:rPr>
              <a:t>https://doi.org/10.3389/fpsyg.2022.830230</a:t>
            </a:r>
            <a:endParaRPr lang="en-GB"/>
          </a:p>
          <a:p>
            <a:endParaRPr lang="en-GB" dirty="0"/>
          </a:p>
        </p:txBody>
      </p:sp>
    </p:spTree>
    <p:extLst>
      <p:ext uri="{BB962C8B-B14F-4D97-AF65-F5344CB8AC3E}">
        <p14:creationId xmlns:p14="http://schemas.microsoft.com/office/powerpoint/2010/main" val="30754108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FF91F-005E-5C57-C266-90D6A8E5F1C7}"/>
              </a:ext>
            </a:extLst>
          </p:cNvPr>
          <p:cNvSpPr>
            <a:spLocks noGrp="1"/>
          </p:cNvSpPr>
          <p:nvPr>
            <p:ph type="title"/>
          </p:nvPr>
        </p:nvSpPr>
        <p:spPr/>
        <p:txBody>
          <a:bodyPr/>
          <a:lstStyle/>
          <a:p>
            <a:r>
              <a:rPr lang="en-GB" dirty="0"/>
              <a:t>References (cont.)</a:t>
            </a:r>
          </a:p>
        </p:txBody>
      </p:sp>
      <p:sp>
        <p:nvSpPr>
          <p:cNvPr id="3" name="Content Placeholder 2">
            <a:extLst>
              <a:ext uri="{FF2B5EF4-FFF2-40B4-BE49-F238E27FC236}">
                <a16:creationId xmlns:a16="http://schemas.microsoft.com/office/drawing/2014/main" id="{519D55A8-F90F-B89C-4506-3F7CA6540A9D}"/>
              </a:ext>
            </a:extLst>
          </p:cNvPr>
          <p:cNvSpPr>
            <a:spLocks noGrp="1"/>
          </p:cNvSpPr>
          <p:nvPr>
            <p:ph idx="1"/>
          </p:nvPr>
        </p:nvSpPr>
        <p:spPr/>
        <p:txBody>
          <a:bodyPr vert="horz" lIns="91440" tIns="45720" rIns="91440" bIns="45720" rtlCol="0" anchor="t">
            <a:normAutofit fontScale="92500" lnSpcReduction="20000"/>
          </a:bodyPr>
          <a:lstStyle/>
          <a:p>
            <a:r>
              <a:rPr lang="en-GB" dirty="0">
                <a:ea typeface="+mn-lt"/>
                <a:cs typeface="+mn-lt"/>
              </a:rPr>
              <a:t>Osborne, M., Juncos, D., Roman, J., &amp; Zenobi, D. (2022). </a:t>
            </a:r>
            <a:r>
              <a:rPr lang="en-GB" i="1" dirty="0">
                <a:ea typeface="+mn-lt"/>
                <a:cs typeface="+mn-lt"/>
              </a:rPr>
              <a:t>Assessing Psychological Flexibility with the Musician’s Acceptance and Action Questionnaire (MAAQ). University of Melbourne</a:t>
            </a:r>
            <a:r>
              <a:rPr lang="en-GB" dirty="0">
                <a:ea typeface="+mn-lt"/>
                <a:cs typeface="+mn-lt"/>
              </a:rPr>
              <a:t>.</a:t>
            </a:r>
            <a:endParaRPr lang="en-GB" dirty="0"/>
          </a:p>
          <a:p>
            <a:r>
              <a:rPr lang="en-GB" dirty="0">
                <a:ea typeface="+mn-lt"/>
                <a:cs typeface="+mn-lt"/>
              </a:rPr>
              <a:t>Rakei, A., Tan, J., &amp; Bhattacharya, J. (2022). Flow in contemporary musicians: Individual differences in flow proneness, anxiety, and emotional intelligence. </a:t>
            </a:r>
            <a:r>
              <a:rPr lang="en-GB" i="1" dirty="0">
                <a:ea typeface="+mn-lt"/>
                <a:cs typeface="+mn-lt"/>
              </a:rPr>
              <a:t>PLOS ONE</a:t>
            </a:r>
            <a:r>
              <a:rPr lang="en-GB" dirty="0">
                <a:ea typeface="+mn-lt"/>
                <a:cs typeface="+mn-lt"/>
              </a:rPr>
              <a:t>, </a:t>
            </a:r>
            <a:r>
              <a:rPr lang="en-GB" i="1" dirty="0">
                <a:ea typeface="+mn-lt"/>
                <a:cs typeface="+mn-lt"/>
              </a:rPr>
              <a:t>17</a:t>
            </a:r>
            <a:r>
              <a:rPr lang="en-GB" dirty="0">
                <a:ea typeface="+mn-lt"/>
                <a:cs typeface="+mn-lt"/>
              </a:rPr>
              <a:t>(3), e0265936. </a:t>
            </a:r>
            <a:r>
              <a:rPr lang="en-GB" dirty="0">
                <a:ea typeface="+mn-lt"/>
                <a:cs typeface="+mn-lt"/>
                <a:hlinkClick r:id="rId2"/>
              </a:rPr>
              <a:t>https://doi.org/10.1371/journal.pone.0265936</a:t>
            </a:r>
            <a:endParaRPr lang="en-GB"/>
          </a:p>
          <a:p>
            <a:r>
              <a:rPr lang="en-GB" dirty="0">
                <a:ea typeface="+mn-lt"/>
                <a:cs typeface="+mn-lt"/>
              </a:rPr>
              <a:t>Sandgren, M. (2002). Voice, soma, and </a:t>
            </a:r>
            <a:r>
              <a:rPr lang="en-GB" dirty="0" err="1">
                <a:ea typeface="+mn-lt"/>
                <a:cs typeface="+mn-lt"/>
              </a:rPr>
              <a:t>psycheÖ</a:t>
            </a:r>
            <a:r>
              <a:rPr lang="en-GB" dirty="0">
                <a:ea typeface="+mn-lt"/>
                <a:cs typeface="+mn-lt"/>
              </a:rPr>
              <a:t> a qualitative and quantitative study of opera singers. </a:t>
            </a:r>
            <a:r>
              <a:rPr lang="en-GB" i="1" dirty="0">
                <a:ea typeface="+mn-lt"/>
                <a:cs typeface="+mn-lt"/>
              </a:rPr>
              <a:t>Medical Problems of Performing Artists</a:t>
            </a:r>
            <a:r>
              <a:rPr lang="en-GB" dirty="0">
                <a:ea typeface="+mn-lt"/>
                <a:cs typeface="+mn-lt"/>
              </a:rPr>
              <a:t>, </a:t>
            </a:r>
            <a:r>
              <a:rPr lang="en-GB" i="1" dirty="0">
                <a:ea typeface="+mn-lt"/>
                <a:cs typeface="+mn-lt"/>
              </a:rPr>
              <a:t>17</a:t>
            </a:r>
            <a:r>
              <a:rPr lang="en-GB" dirty="0">
                <a:ea typeface="+mn-lt"/>
                <a:cs typeface="+mn-lt"/>
              </a:rPr>
              <a:t>(1).</a:t>
            </a:r>
          </a:p>
          <a:p>
            <a:pPr marL="0" indent="0">
              <a:buNone/>
            </a:pPr>
            <a:endParaRPr lang="en-GB" dirty="0">
              <a:ea typeface="+mn-lt"/>
              <a:cs typeface="+mn-lt"/>
            </a:endParaRPr>
          </a:p>
          <a:p>
            <a:r>
              <a:rPr lang="en-GB" dirty="0">
                <a:ea typeface="+mn-lt"/>
                <a:cs typeface="+mn-lt"/>
              </a:rPr>
              <a:t>Shaw, T. A., Juncos, D. G., &amp; Winter, D. (2020). Piloting a New Model for Treating Music Performance Anxiety: Training a Singing Teacher to Use Acceptance and Commitment Coaching With a Student. </a:t>
            </a:r>
            <a:r>
              <a:rPr lang="en-GB" i="1" dirty="0">
                <a:ea typeface="+mn-lt"/>
                <a:cs typeface="+mn-lt"/>
              </a:rPr>
              <a:t>Frontiers in Psychology</a:t>
            </a:r>
            <a:r>
              <a:rPr lang="en-GB" dirty="0">
                <a:ea typeface="+mn-lt"/>
                <a:cs typeface="+mn-lt"/>
              </a:rPr>
              <a:t>, </a:t>
            </a:r>
            <a:r>
              <a:rPr lang="en-GB" i="1" dirty="0">
                <a:ea typeface="+mn-lt"/>
                <a:cs typeface="+mn-lt"/>
              </a:rPr>
              <a:t>11</a:t>
            </a:r>
            <a:r>
              <a:rPr lang="en-GB" dirty="0">
                <a:ea typeface="+mn-lt"/>
                <a:cs typeface="+mn-lt"/>
              </a:rPr>
              <a:t>. </a:t>
            </a:r>
            <a:r>
              <a:rPr lang="en-GB" dirty="0">
                <a:ea typeface="+mn-lt"/>
                <a:cs typeface="+mn-lt"/>
                <a:hlinkClick r:id="rId3"/>
              </a:rPr>
              <a:t>https://doi.org/10.3389/fpsyg.2020.00882</a:t>
            </a:r>
            <a:endParaRPr lang="en-GB"/>
          </a:p>
          <a:p>
            <a:pPr marL="0" indent="0">
              <a:buNone/>
            </a:pPr>
            <a:endParaRPr lang="en-GB" dirty="0"/>
          </a:p>
        </p:txBody>
      </p:sp>
    </p:spTree>
    <p:extLst>
      <p:ext uri="{BB962C8B-B14F-4D97-AF65-F5344CB8AC3E}">
        <p14:creationId xmlns:p14="http://schemas.microsoft.com/office/powerpoint/2010/main" val="881690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59BD9-213B-5336-FE6D-07B805DC8FD0}"/>
              </a:ext>
            </a:extLst>
          </p:cNvPr>
          <p:cNvSpPr>
            <a:spLocks noGrp="1"/>
          </p:cNvSpPr>
          <p:nvPr>
            <p:ph type="title"/>
          </p:nvPr>
        </p:nvSpPr>
        <p:spPr/>
        <p:txBody>
          <a:bodyPr/>
          <a:lstStyle/>
          <a:p>
            <a:r>
              <a:rPr lang="en-GB" dirty="0"/>
              <a:t>References (cont.)</a:t>
            </a:r>
          </a:p>
        </p:txBody>
      </p:sp>
      <p:sp>
        <p:nvSpPr>
          <p:cNvPr id="3" name="Content Placeholder 2">
            <a:extLst>
              <a:ext uri="{FF2B5EF4-FFF2-40B4-BE49-F238E27FC236}">
                <a16:creationId xmlns:a16="http://schemas.microsoft.com/office/drawing/2014/main" id="{58938007-B0BC-A0EC-4710-34DD618C4148}"/>
              </a:ext>
            </a:extLst>
          </p:cNvPr>
          <p:cNvSpPr>
            <a:spLocks noGrp="1"/>
          </p:cNvSpPr>
          <p:nvPr>
            <p:ph idx="1"/>
          </p:nvPr>
        </p:nvSpPr>
        <p:spPr/>
        <p:txBody>
          <a:bodyPr vert="horz" lIns="91440" tIns="45720" rIns="91440" bIns="45720" rtlCol="0" anchor="t">
            <a:normAutofit/>
          </a:bodyPr>
          <a:lstStyle/>
          <a:p>
            <a:r>
              <a:rPr lang="en-GB" dirty="0">
                <a:ea typeface="+mn-lt"/>
                <a:cs typeface="+mn-lt"/>
              </a:rPr>
              <a:t>Sinnamon, S., Moran, A., &amp; O’Connell, M. (2012). Flow among musicians: Measuring peak experiences of student performers. </a:t>
            </a:r>
            <a:r>
              <a:rPr lang="en-GB" i="1" dirty="0">
                <a:ea typeface="+mn-lt"/>
                <a:cs typeface="+mn-lt"/>
              </a:rPr>
              <a:t>Journal of Research in Music Education</a:t>
            </a:r>
            <a:r>
              <a:rPr lang="en-GB" dirty="0">
                <a:ea typeface="+mn-lt"/>
                <a:cs typeface="+mn-lt"/>
              </a:rPr>
              <a:t>, </a:t>
            </a:r>
            <a:r>
              <a:rPr lang="en-GB" i="1" dirty="0">
                <a:ea typeface="+mn-lt"/>
                <a:cs typeface="+mn-lt"/>
              </a:rPr>
              <a:t>60</a:t>
            </a:r>
            <a:r>
              <a:rPr lang="en-GB" dirty="0">
                <a:ea typeface="+mn-lt"/>
                <a:cs typeface="+mn-lt"/>
              </a:rPr>
              <a:t>(1), 6–25. </a:t>
            </a:r>
            <a:r>
              <a:rPr lang="en-GB" dirty="0">
                <a:ea typeface="+mn-lt"/>
                <a:cs typeface="+mn-lt"/>
                <a:hlinkClick r:id="rId2"/>
              </a:rPr>
              <a:t>https://doi.org/10.1177/0022429411434931</a:t>
            </a:r>
            <a:endParaRPr lang="en-GB"/>
          </a:p>
          <a:p>
            <a:r>
              <a:rPr lang="en-GB" dirty="0">
                <a:ea typeface="+mn-lt"/>
                <a:cs typeface="+mn-lt"/>
              </a:rPr>
              <a:t>Smith, J. A. , Flowers, P., &amp; Larkin, M. (2009). </a:t>
            </a:r>
            <a:r>
              <a:rPr lang="en-GB" i="1" dirty="0">
                <a:ea typeface="+mn-lt"/>
                <a:cs typeface="+mn-lt"/>
              </a:rPr>
              <a:t>Interpretative phenomenological analysis.</a:t>
            </a:r>
            <a:r>
              <a:rPr lang="en-GB" dirty="0">
                <a:ea typeface="+mn-lt"/>
                <a:cs typeface="+mn-lt"/>
              </a:rPr>
              <a:t> Sage.</a:t>
            </a:r>
            <a:endParaRPr lang="en-GB" dirty="0"/>
          </a:p>
          <a:p>
            <a:r>
              <a:rPr lang="en-GB" dirty="0">
                <a:ea typeface="+mn-lt"/>
                <a:cs typeface="+mn-lt"/>
              </a:rPr>
              <a:t>Wrigley, W. J., &amp; Emmerson, S. B. (2011). The experience of the flow state in live music performance. </a:t>
            </a:r>
            <a:r>
              <a:rPr lang="en-GB" i="1" dirty="0">
                <a:ea typeface="+mn-lt"/>
                <a:cs typeface="+mn-lt"/>
              </a:rPr>
              <a:t>Psychology of Music</a:t>
            </a:r>
            <a:r>
              <a:rPr lang="en-GB" dirty="0">
                <a:ea typeface="+mn-lt"/>
                <a:cs typeface="+mn-lt"/>
              </a:rPr>
              <a:t>, </a:t>
            </a:r>
            <a:r>
              <a:rPr lang="en-GB" i="1" dirty="0">
                <a:ea typeface="+mn-lt"/>
                <a:cs typeface="+mn-lt"/>
              </a:rPr>
              <a:t>41</a:t>
            </a:r>
            <a:r>
              <a:rPr lang="en-GB" dirty="0">
                <a:ea typeface="+mn-lt"/>
                <a:cs typeface="+mn-lt"/>
              </a:rPr>
              <a:t>(3), 292–305. </a:t>
            </a:r>
            <a:r>
              <a:rPr lang="en-GB" dirty="0">
                <a:ea typeface="+mn-lt"/>
                <a:cs typeface="+mn-lt"/>
                <a:hlinkClick r:id="rId3"/>
              </a:rPr>
              <a:t>https://doi.org/10.1177/0305735611425903</a:t>
            </a:r>
            <a:endParaRPr lang="en-GB"/>
          </a:p>
          <a:p>
            <a:r>
              <a:rPr lang="en-GB" dirty="0">
                <a:ea typeface="+mn-lt"/>
                <a:cs typeface="+mn-lt"/>
              </a:rPr>
              <a:t>Yin, R. K. (2014). </a:t>
            </a:r>
            <a:r>
              <a:rPr lang="en-GB" i="1" dirty="0">
                <a:ea typeface="+mn-lt"/>
                <a:cs typeface="+mn-lt"/>
              </a:rPr>
              <a:t>Case Study Research: Design and methods.</a:t>
            </a:r>
            <a:r>
              <a:rPr lang="en-GB" dirty="0">
                <a:ea typeface="+mn-lt"/>
                <a:cs typeface="+mn-lt"/>
              </a:rPr>
              <a:t> Sage </a:t>
            </a:r>
            <a:r>
              <a:rPr lang="en-GB" err="1">
                <a:ea typeface="+mn-lt"/>
                <a:cs typeface="+mn-lt"/>
              </a:rPr>
              <a:t>Publicatons</a:t>
            </a:r>
            <a:endParaRPr lang="en-GB"/>
          </a:p>
        </p:txBody>
      </p:sp>
    </p:spTree>
    <p:extLst>
      <p:ext uri="{BB962C8B-B14F-4D97-AF65-F5344CB8AC3E}">
        <p14:creationId xmlns:p14="http://schemas.microsoft.com/office/powerpoint/2010/main" val="1044364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TF00001243</Template>
  <Application>Microsoft Office PowerPoint</Application>
  <PresentationFormat>Widescreen</PresentationFormat>
  <Slides>30</Slides>
  <Notes>1</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Ion Boardroom</vt:lpstr>
      <vt:lpstr>Work-based project (BMPF 7010)</vt:lpstr>
      <vt:lpstr>Facilitating flow and performance enhancement for classical singers through in-lesson delivery of Acceptance and Commitment Coaching. </vt:lpstr>
      <vt:lpstr>Introduction</vt:lpstr>
      <vt:lpstr>Aims &amp; Learning Outcomes</vt:lpstr>
      <vt:lpstr>Context &amp; justification</vt:lpstr>
      <vt:lpstr>Flow State Theory</vt:lpstr>
      <vt:lpstr>PowerPoint Presentation</vt:lpstr>
      <vt:lpstr>Factors facilitating flow for musicians</vt:lpstr>
      <vt:lpstr>Methods &amp; Materials</vt:lpstr>
      <vt:lpstr>Mixed methods data collection</vt:lpstr>
      <vt:lpstr>ACC session content</vt:lpstr>
      <vt:lpstr>PowerPoint Presentation</vt:lpstr>
      <vt:lpstr>Ethical considerations</vt:lpstr>
      <vt:lpstr>Findings</vt:lpstr>
      <vt:lpstr>Psychological flexibility - PHLMS</vt:lpstr>
      <vt:lpstr>Psychological flexibility – MAAQ</vt:lpstr>
      <vt:lpstr>PowerPoint Presentation</vt:lpstr>
      <vt:lpstr>PowerPoint Presentation</vt:lpstr>
      <vt:lpstr>Performance Mission Statement (PMS)</vt:lpstr>
      <vt:lpstr>Optimal performance -MPQFs </vt:lpstr>
      <vt:lpstr>Qualitative data</vt:lpstr>
      <vt:lpstr>Limitations/Recommendations</vt:lpstr>
      <vt:lpstr>Conclusion</vt:lpstr>
      <vt:lpstr>References</vt:lpstr>
      <vt:lpstr>References (cont.)</vt:lpstr>
      <vt:lpstr>References (cont.)</vt:lpstr>
      <vt:lpstr>References (cont.)</vt:lpstr>
      <vt:lpstr>References (cont.)</vt:lpstr>
      <vt:lpstr>References (cont.)</vt:lpstr>
      <vt:lpstr>References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1541</cp:revision>
  <dcterms:created xsi:type="dcterms:W3CDTF">2024-03-03T23:06:56Z</dcterms:created>
  <dcterms:modified xsi:type="dcterms:W3CDTF">2024-03-06T22:34:55Z</dcterms:modified>
</cp:coreProperties>
</file>