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84" r:id="rId3"/>
    <p:sldId id="285" r:id="rId4"/>
    <p:sldId id="293" r:id="rId5"/>
    <p:sldId id="295" r:id="rId6"/>
    <p:sldId id="294" r:id="rId7"/>
    <p:sldId id="296" r:id="rId8"/>
    <p:sldId id="297" r:id="rId9"/>
    <p:sldId id="298" r:id="rId10"/>
    <p:sldId id="299" r:id="rId11"/>
    <p:sldId id="279" r:id="rId12"/>
    <p:sldId id="275" r:id="rId13"/>
    <p:sldId id="263" r:id="rId14"/>
    <p:sldId id="262" r:id="rId15"/>
    <p:sldId id="281" r:id="rId16"/>
    <p:sldId id="276" r:id="rId17"/>
    <p:sldId id="273" r:id="rId18"/>
    <p:sldId id="272" r:id="rId19"/>
    <p:sldId id="271" r:id="rId20"/>
    <p:sldId id="269" r:id="rId21"/>
    <p:sldId id="277" r:id="rId22"/>
    <p:sldId id="260" r:id="rId23"/>
    <p:sldId id="268" r:id="rId24"/>
    <p:sldId id="282" r:id="rId25"/>
    <p:sldId id="283" r:id="rId26"/>
    <p:sldId id="290" r:id="rId27"/>
    <p:sldId id="286" r:id="rId28"/>
    <p:sldId id="292" r:id="rId29"/>
    <p:sldId id="291" r:id="rId30"/>
    <p:sldId id="266" r:id="rId31"/>
    <p:sldId id="287" r:id="rId32"/>
    <p:sldId id="288" r:id="rId33"/>
    <p:sldId id="27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6405"/>
  </p:normalViewPr>
  <p:slideViewPr>
    <p:cSldViewPr snapToGrid="0" snapToObjects="1">
      <p:cViewPr varScale="1">
        <p:scale>
          <a:sx n="131" d="100"/>
          <a:sy n="131" d="100"/>
        </p:scale>
        <p:origin x="3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4/1/21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4/1/21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4/1/21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4/1/21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4/1/21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4/1/21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tiff"/><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4A8E7-5A4F-3647-84DA-BAAE350A1BFE}"/>
              </a:ext>
            </a:extLst>
          </p:cNvPr>
          <p:cNvSpPr>
            <a:spLocks noGrp="1"/>
          </p:cNvSpPr>
          <p:nvPr>
            <p:ph type="ctrTitle"/>
          </p:nvPr>
        </p:nvSpPr>
        <p:spPr/>
        <p:txBody>
          <a:bodyPr/>
          <a:lstStyle/>
          <a:p>
            <a:r>
              <a:rPr lang="en-US" i="1" dirty="0" err="1"/>
              <a:t>Interpretatio</a:t>
            </a:r>
            <a:r>
              <a:rPr lang="en-US" dirty="0"/>
              <a:t> and animals and religion</a:t>
            </a:r>
          </a:p>
        </p:txBody>
      </p:sp>
      <p:sp>
        <p:nvSpPr>
          <p:cNvPr id="3" name="Subtitle 2">
            <a:extLst>
              <a:ext uri="{FF2B5EF4-FFF2-40B4-BE49-F238E27FC236}">
                <a16:creationId xmlns:a16="http://schemas.microsoft.com/office/drawing/2014/main" id="{C47DC1B5-8BD8-2C4E-93D3-CF39DFFA4CBF}"/>
              </a:ext>
            </a:extLst>
          </p:cNvPr>
          <p:cNvSpPr>
            <a:spLocks noGrp="1"/>
          </p:cNvSpPr>
          <p:nvPr>
            <p:ph type="subTitle" idx="1"/>
          </p:nvPr>
        </p:nvSpPr>
        <p:spPr/>
        <p:txBody>
          <a:bodyPr/>
          <a:lstStyle/>
          <a:p>
            <a:r>
              <a:rPr lang="en-US" dirty="0"/>
              <a:t>Seminar for 'Celtic Religions', 1 April 2021</a:t>
            </a:r>
          </a:p>
        </p:txBody>
      </p:sp>
    </p:spTree>
    <p:extLst>
      <p:ext uri="{BB962C8B-B14F-4D97-AF65-F5344CB8AC3E}">
        <p14:creationId xmlns:p14="http://schemas.microsoft.com/office/powerpoint/2010/main" val="3477250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BFAA-CD39-4B4E-87D3-B96E71719ABF}"/>
              </a:ext>
            </a:extLst>
          </p:cNvPr>
          <p:cNvSpPr>
            <a:spLocks noGrp="1"/>
          </p:cNvSpPr>
          <p:nvPr>
            <p:ph type="title"/>
          </p:nvPr>
        </p:nvSpPr>
        <p:spPr/>
        <p:txBody>
          <a:bodyPr/>
          <a:lstStyle/>
          <a:p>
            <a:r>
              <a:rPr lang="en-US" dirty="0"/>
              <a:t>chronology</a:t>
            </a:r>
          </a:p>
        </p:txBody>
      </p:sp>
      <p:sp>
        <p:nvSpPr>
          <p:cNvPr id="3" name="Content Placeholder 2">
            <a:extLst>
              <a:ext uri="{FF2B5EF4-FFF2-40B4-BE49-F238E27FC236}">
                <a16:creationId xmlns:a16="http://schemas.microsoft.com/office/drawing/2014/main" id="{7C6632EB-8A6C-8340-B81A-B56CF2DE7369}"/>
              </a:ext>
            </a:extLst>
          </p:cNvPr>
          <p:cNvSpPr>
            <a:spLocks noGrp="1"/>
          </p:cNvSpPr>
          <p:nvPr>
            <p:ph idx="1"/>
          </p:nvPr>
        </p:nvSpPr>
        <p:spPr/>
        <p:txBody>
          <a:bodyPr/>
          <a:lstStyle/>
          <a:p>
            <a:pPr lvl="0"/>
            <a:r>
              <a:rPr lang="en-GB" sz="2400" i="1" dirty="0"/>
              <a:t>c. </a:t>
            </a:r>
            <a:r>
              <a:rPr lang="en-GB" sz="2400" dirty="0"/>
              <a:t>800 BCE to c. 50-30 BCE: Pre-Roman Iron Age </a:t>
            </a:r>
          </a:p>
          <a:p>
            <a:pPr lvl="1"/>
            <a:r>
              <a:rPr lang="en-GB" dirty="0"/>
              <a:t>Hallstatt [down to 450 BCE] and La </a:t>
            </a:r>
            <a:r>
              <a:rPr lang="en-GB" dirty="0" err="1"/>
              <a:t>Tene</a:t>
            </a:r>
            <a:r>
              <a:rPr lang="en-GB" dirty="0"/>
              <a:t> [450-</a:t>
            </a:r>
            <a:r>
              <a:rPr lang="en-GB" i="1" dirty="0"/>
              <a:t>c</a:t>
            </a:r>
            <a:r>
              <a:rPr lang="en-GB" dirty="0"/>
              <a:t>.30 BCE]</a:t>
            </a:r>
          </a:p>
          <a:p>
            <a:pPr lvl="0"/>
            <a:r>
              <a:rPr lang="en-GB" sz="2400" i="1" dirty="0"/>
              <a:t>c</a:t>
            </a:r>
            <a:r>
              <a:rPr lang="en-GB" sz="2400" dirty="0"/>
              <a:t>. 50 BCE to the 5th century CE: the Roman period</a:t>
            </a:r>
          </a:p>
          <a:p>
            <a:pPr lvl="0"/>
            <a:r>
              <a:rPr lang="en-GB" sz="2400" dirty="0"/>
              <a:t>from 4th century CE onwards: Christianisation of the Roman empire</a:t>
            </a:r>
          </a:p>
          <a:p>
            <a:pPr lvl="0"/>
            <a:r>
              <a:rPr lang="en-GB" sz="2400" dirty="0"/>
              <a:t>And finally the Middle Ages and even later, the compilation of Welsh and Irish myths (</a:t>
            </a:r>
            <a:r>
              <a:rPr lang="en-GB" sz="2400" dirty="0" err="1"/>
              <a:t>Mabinogi</a:t>
            </a:r>
            <a:r>
              <a:rPr lang="en-GB" sz="2400" dirty="0"/>
              <a:t>, </a:t>
            </a:r>
            <a:r>
              <a:rPr lang="en-GB" sz="2400" dirty="0" err="1"/>
              <a:t>Tain</a:t>
            </a:r>
            <a:r>
              <a:rPr lang="en-GB" sz="2400" dirty="0"/>
              <a:t>, etc.) around 1200-1400 CE</a:t>
            </a:r>
          </a:p>
        </p:txBody>
      </p:sp>
    </p:spTree>
    <p:extLst>
      <p:ext uri="{BB962C8B-B14F-4D97-AF65-F5344CB8AC3E}">
        <p14:creationId xmlns:p14="http://schemas.microsoft.com/office/powerpoint/2010/main" val="180425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8D30-17AD-0645-88B5-363F0F30EF69}"/>
              </a:ext>
            </a:extLst>
          </p:cNvPr>
          <p:cNvSpPr>
            <a:spLocks noGrp="1"/>
          </p:cNvSpPr>
          <p:nvPr>
            <p:ph type="title"/>
          </p:nvPr>
        </p:nvSpPr>
        <p:spPr/>
        <p:txBody>
          <a:bodyPr/>
          <a:lstStyle/>
          <a:p>
            <a:r>
              <a:rPr lang="en-US" i="1" dirty="0" err="1"/>
              <a:t>interpretatio</a:t>
            </a:r>
            <a:endParaRPr lang="en-US" i="1" dirty="0"/>
          </a:p>
        </p:txBody>
      </p:sp>
      <p:sp>
        <p:nvSpPr>
          <p:cNvPr id="3" name="Content Placeholder 2">
            <a:extLst>
              <a:ext uri="{FF2B5EF4-FFF2-40B4-BE49-F238E27FC236}">
                <a16:creationId xmlns:a16="http://schemas.microsoft.com/office/drawing/2014/main" id="{DFAC3CFB-001D-D74C-A588-A1BF565210EF}"/>
              </a:ext>
            </a:extLst>
          </p:cNvPr>
          <p:cNvSpPr>
            <a:spLocks noGrp="1"/>
          </p:cNvSpPr>
          <p:nvPr>
            <p:ph idx="1"/>
          </p:nvPr>
        </p:nvSpPr>
        <p:spPr>
          <a:xfrm>
            <a:off x="685800" y="2229348"/>
            <a:ext cx="10820400" cy="2056427"/>
          </a:xfrm>
        </p:spPr>
        <p:txBody>
          <a:bodyPr/>
          <a:lstStyle/>
          <a:p>
            <a:r>
              <a:rPr lang="en-GB" dirty="0"/>
              <a:t>Consider the following questions:</a:t>
            </a:r>
          </a:p>
          <a:p>
            <a:pPr marL="0" indent="0">
              <a:buNone/>
            </a:pPr>
            <a:r>
              <a:rPr lang="en-GB" dirty="0"/>
              <a:t>1. How do the two authors differ in their discussion of </a:t>
            </a:r>
            <a:r>
              <a:rPr lang="en-GB" i="1" dirty="0" err="1"/>
              <a:t>interpretatio</a:t>
            </a:r>
            <a:r>
              <a:rPr lang="en-GB" dirty="0"/>
              <a:t>?</a:t>
            </a:r>
          </a:p>
          <a:p>
            <a:pPr marL="0" indent="0">
              <a:buNone/>
            </a:pPr>
            <a:r>
              <a:rPr lang="en-GB" dirty="0"/>
              <a:t>2. What is the main point of Jane Webster's article?</a:t>
            </a:r>
          </a:p>
          <a:p>
            <a:pPr marL="0" indent="0">
              <a:buNone/>
            </a:pPr>
            <a:r>
              <a:rPr lang="en-GB" dirty="0"/>
              <a:t>3. Does Ralph </a:t>
            </a:r>
            <a:r>
              <a:rPr lang="en-GB" dirty="0" err="1"/>
              <a:t>Häussler's</a:t>
            </a:r>
            <a:r>
              <a:rPr lang="en-GB" dirty="0"/>
              <a:t> article respond to her concerns?</a:t>
            </a:r>
          </a:p>
        </p:txBody>
      </p:sp>
      <p:sp>
        <p:nvSpPr>
          <p:cNvPr id="4" name="TextBox 3">
            <a:extLst>
              <a:ext uri="{FF2B5EF4-FFF2-40B4-BE49-F238E27FC236}">
                <a16:creationId xmlns:a16="http://schemas.microsoft.com/office/drawing/2014/main" id="{0DDFF1C9-E3B3-224F-8FB6-AC3D7840926D}"/>
              </a:ext>
            </a:extLst>
          </p:cNvPr>
          <p:cNvSpPr txBox="1"/>
          <p:nvPr/>
        </p:nvSpPr>
        <p:spPr>
          <a:xfrm>
            <a:off x="458820" y="4457722"/>
            <a:ext cx="11438107" cy="120032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Ralph </a:t>
            </a:r>
            <a:r>
              <a:rPr lang="en-GB" dirty="0" err="1"/>
              <a:t>Häussler</a:t>
            </a:r>
            <a:r>
              <a:rPr lang="en-GB" dirty="0"/>
              <a:t>, "</a:t>
            </a:r>
            <a:r>
              <a:rPr lang="en-GB" dirty="0" err="1"/>
              <a:t>Interpretatio</a:t>
            </a:r>
            <a:r>
              <a:rPr lang="en-GB" dirty="0"/>
              <a:t> </a:t>
            </a:r>
            <a:r>
              <a:rPr lang="en-GB" dirty="0" err="1"/>
              <a:t>indigena</a:t>
            </a:r>
            <a:r>
              <a:rPr lang="en-GB" dirty="0"/>
              <a:t>: Re-inventing local cults in a global world", in Chiai/</a:t>
            </a:r>
            <a:r>
              <a:rPr lang="en-GB" dirty="0" err="1"/>
              <a:t>Haeussler</a:t>
            </a:r>
            <a:r>
              <a:rPr lang="en-GB" dirty="0"/>
              <a:t>/Kunst (eds.), </a:t>
            </a:r>
            <a:r>
              <a:rPr lang="en-GB" i="1" dirty="0" err="1"/>
              <a:t>Interpretatio</a:t>
            </a:r>
            <a:r>
              <a:rPr lang="en-GB" i="1" dirty="0"/>
              <a:t> </a:t>
            </a:r>
            <a:r>
              <a:rPr lang="en-GB" i="1" dirty="0" err="1"/>
              <a:t>romana</a:t>
            </a:r>
            <a:r>
              <a:rPr lang="en-GB" i="1" dirty="0"/>
              <a:t>/</a:t>
            </a:r>
            <a:r>
              <a:rPr lang="en-GB" i="1" dirty="0" err="1"/>
              <a:t>graeca</a:t>
            </a:r>
            <a:r>
              <a:rPr lang="en-GB" i="1" dirty="0"/>
              <a:t>/</a:t>
            </a:r>
            <a:r>
              <a:rPr lang="en-GB" i="1" dirty="0" err="1"/>
              <a:t>indigena</a:t>
            </a:r>
            <a:r>
              <a:rPr lang="en-GB" i="1" dirty="0"/>
              <a:t>. </a:t>
            </a:r>
            <a:r>
              <a:rPr lang="en-GB" i="1" dirty="0" err="1"/>
              <a:t>Religiöse</a:t>
            </a:r>
            <a:r>
              <a:rPr lang="en-GB" i="1" dirty="0"/>
              <a:t> </a:t>
            </a:r>
            <a:r>
              <a:rPr lang="en-GB" i="1" dirty="0" err="1"/>
              <a:t>Kommunikation</a:t>
            </a:r>
            <a:r>
              <a:rPr lang="en-GB" i="1" dirty="0"/>
              <a:t> </a:t>
            </a:r>
            <a:r>
              <a:rPr lang="en-GB" i="1" dirty="0" err="1"/>
              <a:t>zwischen</a:t>
            </a:r>
            <a:r>
              <a:rPr lang="en-GB" i="1" dirty="0"/>
              <a:t> </a:t>
            </a:r>
            <a:r>
              <a:rPr lang="en-GB" i="1" dirty="0" err="1"/>
              <a:t>Partikularisierung</a:t>
            </a:r>
            <a:r>
              <a:rPr lang="en-GB" i="1" dirty="0"/>
              <a:t> und </a:t>
            </a:r>
            <a:r>
              <a:rPr lang="en-GB" i="1" dirty="0" err="1"/>
              <a:t>Globalisierung</a:t>
            </a:r>
            <a:r>
              <a:rPr lang="en-GB" i="1" dirty="0"/>
              <a:t>, </a:t>
            </a:r>
            <a:r>
              <a:rPr lang="en-GB" i="1" dirty="0" err="1"/>
              <a:t>Mediterraneo</a:t>
            </a:r>
            <a:r>
              <a:rPr lang="en-GB" i="1" dirty="0"/>
              <a:t> Antico XV, 1-2, 2012</a:t>
            </a:r>
            <a:endParaRPr lang="en-GB" dirty="0"/>
          </a:p>
          <a:p>
            <a:r>
              <a:rPr lang="en-GB" dirty="0"/>
              <a:t>Jane Webster, ' "</a:t>
            </a:r>
            <a:r>
              <a:rPr lang="en-GB" dirty="0" err="1"/>
              <a:t>Interpretatio</a:t>
            </a:r>
            <a:r>
              <a:rPr lang="en-GB" dirty="0"/>
              <a:t>": Roman Word Power and the Celtic Gods', </a:t>
            </a:r>
            <a:r>
              <a:rPr lang="en-GB" i="1" dirty="0"/>
              <a:t>Britannia</a:t>
            </a:r>
            <a:r>
              <a:rPr lang="en-GB" dirty="0"/>
              <a:t>, 26 (1995), 153–61 </a:t>
            </a:r>
          </a:p>
        </p:txBody>
      </p:sp>
    </p:spTree>
    <p:extLst>
      <p:ext uri="{BB962C8B-B14F-4D97-AF65-F5344CB8AC3E}">
        <p14:creationId xmlns:p14="http://schemas.microsoft.com/office/powerpoint/2010/main" val="1960608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3BAF49-60F6-1445-AEE0-1171BCDEFEE7}"/>
              </a:ext>
            </a:extLst>
          </p:cNvPr>
          <p:cNvSpPr>
            <a:spLocks noGrp="1"/>
          </p:cNvSpPr>
          <p:nvPr>
            <p:ph idx="1"/>
          </p:nvPr>
        </p:nvSpPr>
        <p:spPr>
          <a:xfrm>
            <a:off x="763621" y="492219"/>
            <a:ext cx="10820400" cy="6229594"/>
          </a:xfrm>
        </p:spPr>
        <p:txBody>
          <a:bodyPr/>
          <a:lstStyle/>
          <a:p>
            <a:pPr marL="0" indent="0">
              <a:buNone/>
            </a:pPr>
            <a:r>
              <a:rPr lang="en-GB" dirty="0"/>
              <a:t>1. </a:t>
            </a:r>
            <a:r>
              <a:rPr lang="en-GB" sz="2100" dirty="0"/>
              <a:t>How do the two authors differ in their discussion of </a:t>
            </a:r>
            <a:r>
              <a:rPr lang="en-GB" sz="2100" i="1" dirty="0" err="1"/>
              <a:t>interpretatio</a:t>
            </a:r>
            <a:r>
              <a:rPr lang="en-GB" sz="2100" dirty="0"/>
              <a:t>?</a:t>
            </a:r>
          </a:p>
          <a:p>
            <a:pPr marL="0" indent="0">
              <a:buNone/>
            </a:pPr>
            <a:r>
              <a:rPr lang="en-GB" sz="2100" dirty="0"/>
              <a:t>Webster:</a:t>
            </a:r>
          </a:p>
          <a:p>
            <a:r>
              <a:rPr lang="en-GB" sz="2100" dirty="0"/>
              <a:t>Tacitus' definition of '</a:t>
            </a:r>
            <a:r>
              <a:rPr lang="en-GB" sz="2100" dirty="0" err="1"/>
              <a:t>interpretatio</a:t>
            </a:r>
            <a:r>
              <a:rPr lang="en-GB" sz="2100" dirty="0"/>
              <a:t>': 'the interpretation of alien deities and of the rites associated with them' (</a:t>
            </a:r>
            <a:r>
              <a:rPr lang="en-GB" sz="2100" i="1" dirty="0"/>
              <a:t>Germania</a:t>
            </a:r>
            <a:r>
              <a:rPr lang="en-GB" sz="2100" dirty="0"/>
              <a:t> 43)</a:t>
            </a:r>
          </a:p>
          <a:p>
            <a:r>
              <a:rPr lang="en-GB" sz="2100" dirty="0"/>
              <a:t>'What </a:t>
            </a:r>
            <a:r>
              <a:rPr lang="en-GB" sz="2100" i="1" dirty="0" err="1"/>
              <a:t>interpretatio</a:t>
            </a:r>
            <a:r>
              <a:rPr lang="en-GB" sz="2100" dirty="0"/>
              <a:t> tells us ... is how a Latin-literate, often non-indigenous, élite characterised the Celtic gods'</a:t>
            </a:r>
          </a:p>
          <a:p>
            <a:r>
              <a:rPr lang="en-GB" sz="2100" dirty="0"/>
              <a:t>Power for Webster = with the colonizers / incomers; </a:t>
            </a:r>
            <a:r>
              <a:rPr lang="en-GB" sz="2100" i="1" dirty="0" err="1"/>
              <a:t>interpretatio</a:t>
            </a:r>
            <a:r>
              <a:rPr lang="en-GB" sz="2100" dirty="0"/>
              <a:t> as a colonial discourse</a:t>
            </a:r>
          </a:p>
          <a:p>
            <a:r>
              <a:rPr lang="en-GB" sz="2100" i="1" dirty="0" err="1"/>
              <a:t>interpretatio</a:t>
            </a:r>
            <a:r>
              <a:rPr lang="en-GB" sz="2100" dirty="0"/>
              <a:t> = naming; naming = mastery; 'obvious mastery implicit in the very act of re-naming'; 'appropriating indigenous names' in colonial contexts; Americas - choice of feminine name (Cuba, Guiana), with connotations of sexual plunder</a:t>
            </a:r>
          </a:p>
          <a:p>
            <a:r>
              <a:rPr lang="en-GB" sz="2100" dirty="0"/>
              <a:t>acknowledges that indigenous people did not avoid epigraphy </a:t>
            </a:r>
            <a:r>
              <a:rPr lang="en-GB" sz="2100" i="1" dirty="0"/>
              <a:t>per se</a:t>
            </a:r>
            <a:r>
              <a:rPr lang="en-GB" sz="2100" dirty="0"/>
              <a:t>; but name-paired </a:t>
            </a:r>
            <a:r>
              <a:rPr lang="en-GB" sz="2100" i="1" dirty="0" err="1"/>
              <a:t>interpretatio</a:t>
            </a:r>
            <a:r>
              <a:rPr lang="en-GB" sz="2100" dirty="0"/>
              <a:t> was the domain of incomer dedicants, high-status, military contexts at work; among lower ranks, non-Italian in army, no twinning of gods met in Britain</a:t>
            </a:r>
          </a:p>
          <a:p>
            <a:r>
              <a:rPr lang="en-GB" sz="2100" i="1" dirty="0" err="1"/>
              <a:t>interpretatio</a:t>
            </a:r>
            <a:r>
              <a:rPr lang="en-GB" sz="2100" dirty="0"/>
              <a:t> not a dialogue but = an imperialist </a:t>
            </a:r>
            <a:r>
              <a:rPr lang="en-GB" sz="2100" dirty="0" err="1"/>
              <a:t>monolgue</a:t>
            </a:r>
            <a:r>
              <a:rPr lang="en-GB" sz="2100" dirty="0"/>
              <a:t>, 'perhaps actively resisted by large sectors of the native population'</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900129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8D150E-111F-D149-8CF9-6CB675F2F21F}"/>
              </a:ext>
            </a:extLst>
          </p:cNvPr>
          <p:cNvSpPr>
            <a:spLocks noGrp="1"/>
          </p:cNvSpPr>
          <p:nvPr>
            <p:ph idx="1"/>
          </p:nvPr>
        </p:nvSpPr>
        <p:spPr>
          <a:xfrm>
            <a:off x="549613" y="404670"/>
            <a:ext cx="10820400" cy="6297687"/>
          </a:xfrm>
        </p:spPr>
        <p:txBody>
          <a:bodyPr/>
          <a:lstStyle/>
          <a:p>
            <a:pPr marL="0" indent="0">
              <a:buNone/>
            </a:pPr>
            <a:r>
              <a:rPr lang="en-US" dirty="0" err="1"/>
              <a:t>Häussler</a:t>
            </a:r>
            <a:endParaRPr lang="en-US" dirty="0"/>
          </a:p>
          <a:p>
            <a:r>
              <a:rPr lang="en-GB" dirty="0"/>
              <a:t>Rome's lack of interest in local cults (apart from institutionalising civic cults in order to avoid civil strife; involving provincial </a:t>
            </a:r>
            <a:r>
              <a:rPr lang="en-GB" i="1" dirty="0" err="1"/>
              <a:t>ciuitates</a:t>
            </a:r>
            <a:r>
              <a:rPr lang="en-GB" dirty="0"/>
              <a:t>; process began in Iron Age, continued through Principate) </a:t>
            </a:r>
          </a:p>
          <a:p>
            <a:r>
              <a:rPr lang="en-GB" dirty="0"/>
              <a:t>So, if Romans uninterested, local population must have been responsible for changing nature of their own cults; they chose Latin name for native deities / Roman-style temple architecture / anthropomorphic sculptures – i.e. </a:t>
            </a:r>
            <a:r>
              <a:rPr lang="en-GB" i="1" dirty="0" err="1">
                <a:solidFill>
                  <a:srgbClr val="FF0000"/>
                </a:solidFill>
              </a:rPr>
              <a:t>interpretatio</a:t>
            </a:r>
            <a:r>
              <a:rPr lang="en-GB" i="1" dirty="0">
                <a:solidFill>
                  <a:srgbClr val="FF0000"/>
                </a:solidFill>
              </a:rPr>
              <a:t> </a:t>
            </a:r>
            <a:r>
              <a:rPr lang="en-GB" i="1" dirty="0" err="1">
                <a:solidFill>
                  <a:srgbClr val="FF0000"/>
                </a:solidFill>
              </a:rPr>
              <a:t>indigena</a:t>
            </a:r>
            <a:r>
              <a:rPr lang="en-GB" dirty="0">
                <a:solidFill>
                  <a:srgbClr val="FF0000"/>
                </a:solidFill>
              </a:rPr>
              <a:t> </a:t>
            </a:r>
            <a:r>
              <a:rPr lang="en-GB" dirty="0"/>
              <a:t>(not attested in antiquity like Tacitus' </a:t>
            </a:r>
            <a:r>
              <a:rPr lang="en-GB" i="1" dirty="0" err="1"/>
              <a:t>interpretatio</a:t>
            </a:r>
            <a:r>
              <a:rPr lang="en-GB" i="1" dirty="0"/>
              <a:t> Romana</a:t>
            </a:r>
            <a:r>
              <a:rPr lang="en-GB" dirty="0"/>
              <a:t>)</a:t>
            </a:r>
          </a:p>
          <a:p>
            <a:r>
              <a:rPr lang="en-GB" dirty="0"/>
              <a:t>Doesn't mean 'translation' of Graeco-Roman theonyms into </a:t>
            </a:r>
            <a:r>
              <a:rPr lang="en-GB" dirty="0" err="1"/>
              <a:t>Celti</a:t>
            </a:r>
            <a:r>
              <a:rPr lang="en-GB" dirty="0"/>
              <a:t>; 'indigenous interpretation' = ways local people adapted and adopted, interpreted and re-interpreted alien cults and features (media [like epigraphy and sculpture], sacrifices, ex-votos)</a:t>
            </a:r>
          </a:p>
          <a:p>
            <a:r>
              <a:rPr lang="en-GB" dirty="0"/>
              <a:t>results of these processes not one-to-one identification between Celtic and Roman deity, e.g., but 'careful adaptations by local people to suit the local context'; choice of Latin theonym/ Graeco-Roman deity implies basic knowledge of Graeco-Roman cults and mythology; possibly acquired in pre-Roman times</a:t>
            </a:r>
          </a:p>
          <a:p>
            <a:endParaRPr lang="en-US" dirty="0"/>
          </a:p>
          <a:p>
            <a:endParaRPr lang="en-US" dirty="0"/>
          </a:p>
        </p:txBody>
      </p:sp>
    </p:spTree>
    <p:extLst>
      <p:ext uri="{BB962C8B-B14F-4D97-AF65-F5344CB8AC3E}">
        <p14:creationId xmlns:p14="http://schemas.microsoft.com/office/powerpoint/2010/main" val="2877197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1F1934-5281-DA4F-AC82-B02D44246287}"/>
              </a:ext>
            </a:extLst>
          </p:cNvPr>
          <p:cNvSpPr>
            <a:spLocks noGrp="1"/>
          </p:cNvSpPr>
          <p:nvPr>
            <p:ph idx="1"/>
          </p:nvPr>
        </p:nvSpPr>
        <p:spPr>
          <a:xfrm>
            <a:off x="685800" y="2194561"/>
            <a:ext cx="10820400" cy="3184836"/>
          </a:xfrm>
        </p:spPr>
        <p:txBody>
          <a:bodyPr/>
          <a:lstStyle/>
          <a:p>
            <a:pPr marL="0" indent="0">
              <a:buNone/>
            </a:pPr>
            <a:r>
              <a:rPr lang="en-GB" dirty="0"/>
              <a:t>2. What is the main point of Jane Webster's article?</a:t>
            </a:r>
          </a:p>
          <a:p>
            <a:r>
              <a:rPr lang="en-GB" dirty="0"/>
              <a:t>resituate </a:t>
            </a:r>
            <a:r>
              <a:rPr lang="en-GB" i="1" dirty="0" err="1"/>
              <a:t>interpretatio</a:t>
            </a:r>
            <a:r>
              <a:rPr lang="en-GB" dirty="0"/>
              <a:t> as post-Conquest discourse, 'generated in a context of unequal power relationships'; impairs validity of </a:t>
            </a:r>
            <a:r>
              <a:rPr lang="en-GB" i="1" dirty="0" err="1"/>
              <a:t>interpretatio</a:t>
            </a:r>
            <a:r>
              <a:rPr lang="en-GB" dirty="0"/>
              <a:t> as guide to pre-Conquest gods in Britain </a:t>
            </a:r>
          </a:p>
          <a:p>
            <a:r>
              <a:rPr lang="en-GB" dirty="0"/>
              <a:t>Her concern is how </a:t>
            </a:r>
            <a:r>
              <a:rPr lang="en-GB" dirty="0" err="1"/>
              <a:t>Celticists</a:t>
            </a:r>
            <a:r>
              <a:rPr lang="en-GB" dirty="0"/>
              <a:t> use the material as evidence for Iron Age deities</a:t>
            </a:r>
          </a:p>
          <a:p>
            <a:r>
              <a:rPr lang="en-GB" dirty="0"/>
              <a:t>how the 'Celtic' pantheon constructed via </a:t>
            </a:r>
            <a:r>
              <a:rPr lang="en-GB" i="1" dirty="0" err="1"/>
              <a:t>interpretatio</a:t>
            </a:r>
            <a:r>
              <a:rPr lang="en-GB" dirty="0"/>
              <a:t> is essentially a Romanised construct, 'telling us little indeed about Iron Age deities'</a:t>
            </a:r>
          </a:p>
          <a:p>
            <a:endParaRPr lang="en-GB" dirty="0"/>
          </a:p>
          <a:p>
            <a:pPr marL="0" indent="0">
              <a:buNone/>
            </a:pPr>
            <a:endParaRPr lang="en-US" dirty="0"/>
          </a:p>
        </p:txBody>
      </p:sp>
    </p:spTree>
    <p:extLst>
      <p:ext uri="{BB962C8B-B14F-4D97-AF65-F5344CB8AC3E}">
        <p14:creationId xmlns:p14="http://schemas.microsoft.com/office/powerpoint/2010/main" val="3487849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7FB507-B6AE-DD45-B1B2-7B5D61A107E3}"/>
              </a:ext>
            </a:extLst>
          </p:cNvPr>
          <p:cNvSpPr>
            <a:spLocks noGrp="1"/>
          </p:cNvSpPr>
          <p:nvPr>
            <p:ph idx="1"/>
          </p:nvPr>
        </p:nvSpPr>
        <p:spPr>
          <a:xfrm>
            <a:off x="685800" y="1595337"/>
            <a:ext cx="10820400" cy="3142033"/>
          </a:xfrm>
        </p:spPr>
        <p:txBody>
          <a:bodyPr/>
          <a:lstStyle/>
          <a:p>
            <a:pPr marL="0" indent="0">
              <a:buNone/>
            </a:pPr>
            <a:r>
              <a:rPr lang="en-GB" dirty="0"/>
              <a:t>3. Does Ralph </a:t>
            </a:r>
            <a:r>
              <a:rPr lang="en-GB" dirty="0" err="1"/>
              <a:t>Häussler's</a:t>
            </a:r>
            <a:r>
              <a:rPr lang="en-GB" dirty="0"/>
              <a:t> article respond to her concerns?</a:t>
            </a:r>
          </a:p>
          <a:p>
            <a:r>
              <a:rPr lang="en-GB" dirty="0"/>
              <a:t>Opens up Romano-Celtic world in Britain and Gaul where local people at all levels are protagonists, have agency</a:t>
            </a:r>
          </a:p>
          <a:p>
            <a:r>
              <a:rPr lang="en-GB" dirty="0"/>
              <a:t>major protagonists: local élites with some level of Latin and Greek via Virgil and Homer &amp; some internalization of Roman concepts of </a:t>
            </a:r>
            <a:r>
              <a:rPr lang="en-GB" i="1" dirty="0" err="1"/>
              <a:t>humanitas</a:t>
            </a:r>
            <a:endParaRPr lang="en-GB" i="1" dirty="0"/>
          </a:p>
          <a:p>
            <a:r>
              <a:rPr lang="en-GB" i="1" dirty="0"/>
              <a:t>+ </a:t>
            </a:r>
            <a:r>
              <a:rPr lang="en-GB" dirty="0"/>
              <a:t>sub-élite people: 'not merely passive recipients of élite innovations'</a:t>
            </a:r>
          </a:p>
          <a:p>
            <a:r>
              <a:rPr lang="en-GB" dirty="0"/>
              <a:t>posits 'complex processes – interactions between rather heterogeneous élites and sub-élite groups'</a:t>
            </a:r>
          </a:p>
          <a:p>
            <a:pPr marL="0" indent="0">
              <a:buNone/>
            </a:pPr>
            <a:endParaRPr lang="en-US" dirty="0"/>
          </a:p>
        </p:txBody>
      </p:sp>
    </p:spTree>
    <p:extLst>
      <p:ext uri="{BB962C8B-B14F-4D97-AF65-F5344CB8AC3E}">
        <p14:creationId xmlns:p14="http://schemas.microsoft.com/office/powerpoint/2010/main" val="3785782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572DE-BA12-F44F-923C-F42D83A32736}"/>
              </a:ext>
            </a:extLst>
          </p:cNvPr>
          <p:cNvSpPr>
            <a:spLocks noGrp="1"/>
          </p:cNvSpPr>
          <p:nvPr>
            <p:ph idx="1"/>
          </p:nvPr>
        </p:nvSpPr>
        <p:spPr>
          <a:xfrm>
            <a:off x="685800" y="1708177"/>
            <a:ext cx="7689715" cy="4682896"/>
          </a:xfrm>
        </p:spPr>
        <p:txBody>
          <a:bodyPr/>
          <a:lstStyle/>
          <a:p>
            <a:r>
              <a:rPr lang="en-GB" dirty="0"/>
              <a:t>Question of Roman attitude towards religion as they conquered the provinces: </a:t>
            </a:r>
          </a:p>
          <a:p>
            <a:pPr marL="0" indent="0">
              <a:buNone/>
            </a:pPr>
            <a:r>
              <a:rPr lang="en-GB" dirty="0"/>
              <a:t>Webster: cult of Emperor as God; resistance shown by indigenous people to temple to deified Claudius at </a:t>
            </a:r>
            <a:r>
              <a:rPr lang="en-GB" dirty="0" err="1"/>
              <a:t>Camulodunum</a:t>
            </a:r>
            <a:r>
              <a:rPr lang="en-GB" dirty="0"/>
              <a:t> (Colchester):</a:t>
            </a:r>
          </a:p>
          <a:p>
            <a:pPr marL="0" indent="0">
              <a:buNone/>
            </a:pPr>
            <a:r>
              <a:rPr lang="en-GB" sz="1600" i="1" dirty="0"/>
              <a:t>A temple also erected to the Divine Claudius was ever before their eyes, a citadel, as it seemed, of perpetual tyranny. Men chosen as priests had to squander their whole fortunes under the pretence of a religious ceremonial. </a:t>
            </a:r>
            <a:r>
              <a:rPr lang="en-GB" sz="1600" dirty="0"/>
              <a:t>Tacitus, </a:t>
            </a:r>
            <a:r>
              <a:rPr lang="en-GB" sz="1600" i="1" dirty="0"/>
              <a:t>Annals, </a:t>
            </a:r>
            <a:r>
              <a:rPr lang="en-GB" sz="1600" dirty="0"/>
              <a:t>XIV.31 </a:t>
            </a:r>
            <a:endParaRPr lang="en-GB" sz="1600" i="1" dirty="0"/>
          </a:p>
          <a:p>
            <a:pPr marL="0" indent="0">
              <a:buNone/>
            </a:pPr>
            <a:endParaRPr lang="en-US" dirty="0"/>
          </a:p>
          <a:p>
            <a:pPr marL="0" indent="0">
              <a:buNone/>
            </a:pPr>
            <a:r>
              <a:rPr lang="en-US" dirty="0" err="1"/>
              <a:t>Häussler</a:t>
            </a:r>
            <a:r>
              <a:rPr lang="en-US" dirty="0"/>
              <a:t>: </a:t>
            </a:r>
            <a:r>
              <a:rPr lang="en-GB" dirty="0"/>
              <a:t>sub-altern population could have rejected élite culture / army culture (with civic or official cults), creating 'more 'creolised' cults with specific images, names, representations and myths'</a:t>
            </a:r>
          </a:p>
          <a:p>
            <a:pPr marL="0" indent="0">
              <a:buNone/>
            </a:pPr>
            <a:endParaRPr lang="en-US" dirty="0"/>
          </a:p>
        </p:txBody>
      </p:sp>
      <p:pic>
        <p:nvPicPr>
          <p:cNvPr id="4" name="Picture 3">
            <a:extLst>
              <a:ext uri="{FF2B5EF4-FFF2-40B4-BE49-F238E27FC236}">
                <a16:creationId xmlns:a16="http://schemas.microsoft.com/office/drawing/2014/main" id="{0C32B92B-550E-604C-AFF7-8C1EB86DB27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711524" y="511466"/>
            <a:ext cx="3321591" cy="4783091"/>
          </a:xfrm>
          <a:prstGeom prst="rect">
            <a:avLst/>
          </a:prstGeom>
        </p:spPr>
      </p:pic>
      <p:sp>
        <p:nvSpPr>
          <p:cNvPr id="5" name="TextBox 4">
            <a:extLst>
              <a:ext uri="{FF2B5EF4-FFF2-40B4-BE49-F238E27FC236}">
                <a16:creationId xmlns:a16="http://schemas.microsoft.com/office/drawing/2014/main" id="{20A7959F-E0A2-5A46-B43E-2E35F9E5231C}"/>
              </a:ext>
            </a:extLst>
          </p:cNvPr>
          <p:cNvSpPr txBox="1"/>
          <p:nvPr/>
        </p:nvSpPr>
        <p:spPr>
          <a:xfrm>
            <a:off x="8721251" y="6210108"/>
            <a:ext cx="3311864" cy="338554"/>
          </a:xfrm>
          <a:prstGeom prst="rect">
            <a:avLst/>
          </a:prstGeom>
          <a:noFill/>
        </p:spPr>
        <p:txBody>
          <a:bodyPr wrap="square" rtlCol="0">
            <a:spAutoFit/>
          </a:bodyPr>
          <a:lstStyle/>
          <a:p>
            <a:r>
              <a:rPr lang="en-US" sz="800" dirty="0"/>
              <a:t>Public Domain, https://</a:t>
            </a:r>
            <a:r>
              <a:rPr lang="en-US" sz="800" dirty="0" err="1"/>
              <a:t>commons.wikimedia.org</a:t>
            </a:r>
            <a:r>
              <a:rPr lang="en-US" sz="800" dirty="0"/>
              <a:t>/w/</a:t>
            </a:r>
            <a:r>
              <a:rPr lang="en-US" sz="800" dirty="0" err="1"/>
              <a:t>index.php?curid</a:t>
            </a:r>
            <a:r>
              <a:rPr lang="en-US" sz="800" dirty="0"/>
              <a:t>=6371590</a:t>
            </a:r>
          </a:p>
        </p:txBody>
      </p:sp>
      <p:sp>
        <p:nvSpPr>
          <p:cNvPr id="6" name="TextBox 5">
            <a:extLst>
              <a:ext uri="{FF2B5EF4-FFF2-40B4-BE49-F238E27FC236}">
                <a16:creationId xmlns:a16="http://schemas.microsoft.com/office/drawing/2014/main" id="{F0794A3E-841E-B84F-BFEE-933CE93735D5}"/>
              </a:ext>
            </a:extLst>
          </p:cNvPr>
          <p:cNvSpPr txBox="1"/>
          <p:nvPr/>
        </p:nvSpPr>
        <p:spPr>
          <a:xfrm>
            <a:off x="8578784" y="5379111"/>
            <a:ext cx="3613216" cy="830997"/>
          </a:xfrm>
          <a:prstGeom prst="rect">
            <a:avLst/>
          </a:prstGeom>
          <a:noFill/>
        </p:spPr>
        <p:txBody>
          <a:bodyPr wrap="square" rtlCol="0">
            <a:spAutoFit/>
          </a:bodyPr>
          <a:lstStyle/>
          <a:p>
            <a:r>
              <a:rPr lang="en-GB" sz="1600" dirty="0"/>
              <a:t>John Opie, </a:t>
            </a:r>
            <a:r>
              <a:rPr lang="en-GB" sz="1600" i="1" dirty="0"/>
              <a:t>Boadicea Haranguing the Britons; </a:t>
            </a:r>
            <a:r>
              <a:rPr lang="en-GB" sz="1600" dirty="0"/>
              <a:t>engraving by William Sharp (1793)</a:t>
            </a:r>
            <a:endParaRPr lang="en-US" sz="1600" dirty="0"/>
          </a:p>
        </p:txBody>
      </p:sp>
    </p:spTree>
    <p:extLst>
      <p:ext uri="{BB962C8B-B14F-4D97-AF65-F5344CB8AC3E}">
        <p14:creationId xmlns:p14="http://schemas.microsoft.com/office/powerpoint/2010/main" val="4091858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F9835D-B31E-EE4C-A16A-0271F1FBCAB7}"/>
              </a:ext>
            </a:extLst>
          </p:cNvPr>
          <p:cNvSpPr>
            <a:spLocks noGrp="1"/>
          </p:cNvSpPr>
          <p:nvPr>
            <p:ph idx="1"/>
          </p:nvPr>
        </p:nvSpPr>
        <p:spPr>
          <a:xfrm>
            <a:off x="685800" y="1056425"/>
            <a:ext cx="10820400" cy="5470836"/>
          </a:xfrm>
        </p:spPr>
        <p:txBody>
          <a:bodyPr/>
          <a:lstStyle/>
          <a:p>
            <a:pPr marL="0" indent="0">
              <a:buNone/>
            </a:pPr>
            <a:r>
              <a:rPr lang="en-GB" dirty="0"/>
              <a:t>all strata of society: participated in</a:t>
            </a:r>
          </a:p>
          <a:p>
            <a:pPr marL="0" indent="0">
              <a:buNone/>
            </a:pPr>
            <a:r>
              <a:rPr lang="en-GB" dirty="0"/>
              <a:t>a) imperial discourse (on Rome's superiority &amp; benevolent rule) [vs. Webster on Boudican revolt]</a:t>
            </a:r>
          </a:p>
          <a:p>
            <a:pPr marL="0" indent="0">
              <a:buNone/>
            </a:pPr>
            <a:r>
              <a:rPr lang="en-GB" dirty="0"/>
              <a:t>most people participate in e.g. imperial cult; also internalised its values, e.g. </a:t>
            </a:r>
            <a:r>
              <a:rPr lang="en-GB" i="1" dirty="0" err="1"/>
              <a:t>humanitas</a:t>
            </a:r>
            <a:r>
              <a:rPr lang="en-GB" i="1" dirty="0"/>
              <a:t>; </a:t>
            </a:r>
            <a:r>
              <a:rPr lang="en-GB" dirty="0"/>
              <a:t>and</a:t>
            </a:r>
          </a:p>
          <a:p>
            <a:pPr marL="0" indent="0">
              <a:buNone/>
            </a:pPr>
            <a:r>
              <a:rPr lang="en-GB" dirty="0"/>
              <a:t>b) global discourse</a:t>
            </a:r>
          </a:p>
          <a:p>
            <a:pPr marL="0" indent="0">
              <a:buNone/>
            </a:pPr>
            <a:r>
              <a:rPr lang="en-GB" dirty="0"/>
              <a:t>operates on subconscious level, not controlled by Rome; </a:t>
            </a:r>
            <a:r>
              <a:rPr lang="en-GB" b="1" dirty="0" err="1"/>
              <a:t>glocalisation</a:t>
            </a:r>
            <a:r>
              <a:rPr lang="en-GB" dirty="0"/>
              <a:t>, process of particularisation; repertoire to choose from, but choices made express local identities</a:t>
            </a:r>
          </a:p>
          <a:p>
            <a:pPr marL="0" indent="0">
              <a:buNone/>
            </a:pPr>
            <a:r>
              <a:rPr lang="en-GB" dirty="0"/>
              <a:t>--&gt; Celtic theonyms/ epithets on Latin inscriptions (could be a creation of the Principate, not a pre-Roman deity) [so, responding, as it were, to Webster's sense that the post-conquest era is telling us about itself not about the La Tène period]</a:t>
            </a:r>
          </a:p>
          <a:p>
            <a:pPr marL="0" indent="0">
              <a:buNone/>
            </a:pPr>
            <a:r>
              <a:rPr lang="en-GB" dirty="0"/>
              <a:t>Provincial context where Graeco-Roman deity is chosen for 'indigenous' one; by private worshiper; change in understanding of the deity over time</a:t>
            </a:r>
          </a:p>
          <a:p>
            <a:endParaRPr lang="en-US" dirty="0"/>
          </a:p>
        </p:txBody>
      </p:sp>
    </p:spTree>
    <p:extLst>
      <p:ext uri="{BB962C8B-B14F-4D97-AF65-F5344CB8AC3E}">
        <p14:creationId xmlns:p14="http://schemas.microsoft.com/office/powerpoint/2010/main" val="2392268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E2A573-21A8-464C-8C26-75FE2800AAC1}"/>
              </a:ext>
            </a:extLst>
          </p:cNvPr>
          <p:cNvSpPr>
            <a:spLocks noGrp="1"/>
          </p:cNvSpPr>
          <p:nvPr>
            <p:ph idx="1"/>
          </p:nvPr>
        </p:nvSpPr>
        <p:spPr/>
        <p:txBody>
          <a:bodyPr/>
          <a:lstStyle/>
          <a:p>
            <a:r>
              <a:rPr lang="en-GB" dirty="0"/>
              <a:t>new local cults over time: not Roman or native; essentially local (inserted in dominant / global discourse); so there is a </a:t>
            </a:r>
            <a:r>
              <a:rPr lang="en-GB" i="1" dirty="0"/>
              <a:t>lingua franca</a:t>
            </a:r>
            <a:r>
              <a:rPr lang="en-GB" dirty="0"/>
              <a:t> alongside this localisation [</a:t>
            </a:r>
            <a:r>
              <a:rPr lang="en-GB" dirty="0" err="1"/>
              <a:t>glocalisation</a:t>
            </a:r>
            <a:r>
              <a:rPr lang="en-GB" dirty="0"/>
              <a:t> a really important notion for his argument; through globalisation people are involved in participation across the board, subconsciously and over time; far more agency given to indigenous populations here than by Webster, who, of course, focuses on one phenomenon, </a:t>
            </a:r>
            <a:r>
              <a:rPr lang="en-GB" i="1" dirty="0" err="1"/>
              <a:t>interpretatio</a:t>
            </a:r>
            <a:r>
              <a:rPr lang="en-GB" i="1" dirty="0"/>
              <a:t> Romana</a:t>
            </a:r>
            <a:r>
              <a:rPr lang="en-GB" dirty="0"/>
              <a:t>,</a:t>
            </a:r>
            <a:r>
              <a:rPr lang="en-GB" i="1" dirty="0"/>
              <a:t> </a:t>
            </a:r>
            <a:r>
              <a:rPr lang="en-GB" dirty="0"/>
              <a:t>alone]</a:t>
            </a:r>
          </a:p>
          <a:p>
            <a:pPr marL="0" indent="0">
              <a:buNone/>
            </a:pPr>
            <a:endParaRPr lang="en-GB" dirty="0"/>
          </a:p>
          <a:p>
            <a:r>
              <a:rPr lang="en-GB" dirty="0"/>
              <a:t>this local element accounts for different pairings with Roman gods, he suggests (e.g. </a:t>
            </a:r>
            <a:r>
              <a:rPr lang="en-GB" dirty="0" err="1"/>
              <a:t>Toutatis</a:t>
            </a:r>
            <a:r>
              <a:rPr lang="en-GB" dirty="0"/>
              <a:t> with Mars or with Mercury; </a:t>
            </a:r>
            <a:r>
              <a:rPr lang="en-GB" i="1" dirty="0"/>
              <a:t>vide</a:t>
            </a:r>
            <a:r>
              <a:rPr lang="en-GB" dirty="0"/>
              <a:t> Bern scholia) </a:t>
            </a:r>
            <a:endParaRPr lang="en-US" dirty="0"/>
          </a:p>
        </p:txBody>
      </p:sp>
    </p:spTree>
    <p:extLst>
      <p:ext uri="{BB962C8B-B14F-4D97-AF65-F5344CB8AC3E}">
        <p14:creationId xmlns:p14="http://schemas.microsoft.com/office/powerpoint/2010/main" val="948876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EE918A-54B3-B748-B5E5-DD719523AB0C}"/>
              </a:ext>
            </a:extLst>
          </p:cNvPr>
          <p:cNvSpPr>
            <a:spLocks noGrp="1"/>
          </p:cNvSpPr>
          <p:nvPr>
            <p:ph type="title"/>
          </p:nvPr>
        </p:nvSpPr>
        <p:spPr>
          <a:xfrm>
            <a:off x="2895600" y="245026"/>
            <a:ext cx="8610600" cy="1293028"/>
          </a:xfrm>
        </p:spPr>
        <p:txBody>
          <a:bodyPr/>
          <a:lstStyle/>
          <a:p>
            <a:r>
              <a:rPr lang="en-US" dirty="0"/>
              <a:t>horses in ritual</a:t>
            </a:r>
          </a:p>
        </p:txBody>
      </p:sp>
      <p:sp>
        <p:nvSpPr>
          <p:cNvPr id="3" name="Content Placeholder 2">
            <a:extLst>
              <a:ext uri="{FF2B5EF4-FFF2-40B4-BE49-F238E27FC236}">
                <a16:creationId xmlns:a16="http://schemas.microsoft.com/office/drawing/2014/main" id="{10666A63-0982-6647-A931-73F831F6CBEE}"/>
              </a:ext>
            </a:extLst>
          </p:cNvPr>
          <p:cNvSpPr>
            <a:spLocks noGrp="1"/>
          </p:cNvSpPr>
          <p:nvPr>
            <p:ph idx="1"/>
          </p:nvPr>
        </p:nvSpPr>
        <p:spPr>
          <a:xfrm>
            <a:off x="792804" y="1241839"/>
            <a:ext cx="10820400" cy="3383663"/>
          </a:xfrm>
        </p:spPr>
        <p:txBody>
          <a:bodyPr/>
          <a:lstStyle/>
          <a:p>
            <a:r>
              <a:rPr lang="en-US" dirty="0"/>
              <a:t>Horses in ritual / burials (Green, </a:t>
            </a:r>
            <a:r>
              <a:rPr lang="en-US" i="1" dirty="0"/>
              <a:t>Dictionary</a:t>
            </a:r>
            <a:r>
              <a:rPr lang="en-US" dirty="0"/>
              <a:t>, pp. 55, 121)</a:t>
            </a:r>
          </a:p>
          <a:p>
            <a:pPr marL="0" indent="0">
              <a:buNone/>
            </a:pPr>
            <a:r>
              <a:rPr lang="en-US" dirty="0" err="1"/>
              <a:t>Gournay</a:t>
            </a:r>
            <a:r>
              <a:rPr lang="en-US" dirty="0"/>
              <a:t>-sur-</a:t>
            </a:r>
            <a:r>
              <a:rPr lang="en-US" dirty="0" err="1"/>
              <a:t>Aronde</a:t>
            </a:r>
            <a:r>
              <a:rPr lang="en-US" dirty="0"/>
              <a:t> (Oise), pre-Roman La Tène shrine: complete horses interred</a:t>
            </a:r>
          </a:p>
          <a:p>
            <a:pPr marL="0" indent="0">
              <a:buNone/>
            </a:pPr>
            <a:r>
              <a:rPr lang="en-US" dirty="0"/>
              <a:t>Iron Age Britain, 'Arras' chariot- or cart-burials: dead person, vehicle + horse team: e.g. King's Barrow, East Yorkshire; Mildenhall, Suffolk, </a:t>
            </a:r>
            <a:r>
              <a:rPr lang="en-US" dirty="0" err="1"/>
              <a:t>Fordington</a:t>
            </a:r>
            <a:r>
              <a:rPr lang="en-US" dirty="0"/>
              <a:t> near Dorchester, Dorset [Hallstatt and La Tène Iron Age: burial of élite]</a:t>
            </a:r>
          </a:p>
          <a:p>
            <a:pPr marL="0" indent="0">
              <a:buNone/>
            </a:pPr>
            <a:r>
              <a:rPr lang="en-US" dirty="0"/>
              <a:t>Horse ritual: </a:t>
            </a:r>
            <a:r>
              <a:rPr lang="en-US" dirty="0" err="1"/>
              <a:t>Danebury</a:t>
            </a:r>
            <a:r>
              <a:rPr lang="en-US" dirty="0"/>
              <a:t>, </a:t>
            </a:r>
            <a:r>
              <a:rPr lang="en-US" i="1" dirty="0"/>
              <a:t>c</a:t>
            </a:r>
            <a:r>
              <a:rPr lang="en-US" dirty="0"/>
              <a:t>.400 BC storage pits with horse jaws; South Cadbury Castle, horse and cattle skulls in pits associated with Iron Age shrine</a:t>
            </a:r>
          </a:p>
          <a:p>
            <a:pPr marL="0" indent="0">
              <a:buNone/>
            </a:pPr>
            <a:r>
              <a:rPr lang="en-US" dirty="0"/>
              <a:t>... continues into Romano-Celtic period</a:t>
            </a:r>
          </a:p>
        </p:txBody>
      </p:sp>
      <p:sp>
        <p:nvSpPr>
          <p:cNvPr id="4" name="TextBox 3">
            <a:extLst>
              <a:ext uri="{FF2B5EF4-FFF2-40B4-BE49-F238E27FC236}">
                <a16:creationId xmlns:a16="http://schemas.microsoft.com/office/drawing/2014/main" id="{830B81C6-A979-FE47-8E18-7E92D70D7165}"/>
              </a:ext>
            </a:extLst>
          </p:cNvPr>
          <p:cNvSpPr txBox="1"/>
          <p:nvPr/>
        </p:nvSpPr>
        <p:spPr>
          <a:xfrm>
            <a:off x="298314" y="4625502"/>
            <a:ext cx="11595371" cy="20313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Discovery at Pocklington, Yorkshire, 2018: The rest of the warrior’s grave is impressive, too: His horses, for instance, were placed with their hooves on the ground and rear legs positioned as if preparing to leap out of the grave. The researchers haven’t been able to determine if the horses were led into the grave and sacrificed or killed before burial, but [archaeologist Paula] Ware says the fact that the man was interred alongside food, weapons and transportation indicates the individuals who laid him to rest believed he would soon move on to another locale. Jason Daley, </a:t>
            </a:r>
            <a:r>
              <a:rPr lang="en-GB" i="1" dirty="0"/>
              <a:t>Smithsonian Magazine</a:t>
            </a:r>
            <a:r>
              <a:rPr lang="en-GB" dirty="0"/>
              <a:t> (December 2019) </a:t>
            </a:r>
            <a:r>
              <a:rPr lang="en-GB" sz="800" dirty="0"/>
              <a:t>@https://</a:t>
            </a:r>
            <a:r>
              <a:rPr lang="en-GB" sz="800" dirty="0" err="1"/>
              <a:t>www.smithsonianmag.com</a:t>
            </a:r>
            <a:r>
              <a:rPr lang="en-GB" sz="800" dirty="0"/>
              <a:t>/smart-news/celtic-chariot-grave-found-england-includes-horses-and-elaborate-shield-180973730/</a:t>
            </a:r>
            <a:endParaRPr lang="en-US" sz="800" dirty="0"/>
          </a:p>
        </p:txBody>
      </p:sp>
    </p:spTree>
    <p:extLst>
      <p:ext uri="{BB962C8B-B14F-4D97-AF65-F5344CB8AC3E}">
        <p14:creationId xmlns:p14="http://schemas.microsoft.com/office/powerpoint/2010/main" val="1800702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C7A5-83C3-2C41-B5FC-A1E7759125CE}"/>
              </a:ext>
            </a:extLst>
          </p:cNvPr>
          <p:cNvSpPr>
            <a:spLocks noGrp="1"/>
          </p:cNvSpPr>
          <p:nvPr>
            <p:ph type="title"/>
          </p:nvPr>
        </p:nvSpPr>
        <p:spPr/>
        <p:txBody>
          <a:bodyPr/>
          <a:lstStyle/>
          <a:p>
            <a:r>
              <a:rPr lang="en-US" dirty="0"/>
              <a:t>horse symbolism</a:t>
            </a:r>
          </a:p>
        </p:txBody>
      </p:sp>
      <p:sp>
        <p:nvSpPr>
          <p:cNvPr id="3" name="Content Placeholder 2">
            <a:extLst>
              <a:ext uri="{FF2B5EF4-FFF2-40B4-BE49-F238E27FC236}">
                <a16:creationId xmlns:a16="http://schemas.microsoft.com/office/drawing/2014/main" id="{894544DF-8F22-D040-8A96-874D5EC16403}"/>
              </a:ext>
            </a:extLst>
          </p:cNvPr>
          <p:cNvSpPr>
            <a:spLocks noGrp="1"/>
          </p:cNvSpPr>
          <p:nvPr>
            <p:ph idx="1"/>
          </p:nvPr>
        </p:nvSpPr>
        <p:spPr>
          <a:xfrm>
            <a:off x="238328" y="2403792"/>
            <a:ext cx="7368702" cy="4024125"/>
          </a:xfrm>
        </p:spPr>
        <p:txBody>
          <a:bodyPr/>
          <a:lstStyle/>
          <a:p>
            <a:r>
              <a:rPr lang="en-GB" dirty="0" err="1"/>
              <a:t>Redones</a:t>
            </a:r>
            <a:r>
              <a:rPr lang="en-GB" dirty="0"/>
              <a:t> tribe from northwest Gaul, modern Brittany</a:t>
            </a:r>
          </a:p>
          <a:p>
            <a:r>
              <a:rPr lang="en-GB" dirty="0"/>
              <a:t>coin dated </a:t>
            </a:r>
            <a:r>
              <a:rPr lang="en-GB" i="1" dirty="0"/>
              <a:t>c</a:t>
            </a:r>
            <a:r>
              <a:rPr lang="en-GB" dirty="0"/>
              <a:t>.100-50 BC</a:t>
            </a:r>
          </a:p>
          <a:p>
            <a:r>
              <a:rPr lang="en-GB" dirty="0" err="1"/>
              <a:t>Obv</a:t>
            </a:r>
            <a:r>
              <a:rPr lang="en-GB" dirty="0"/>
              <a:t>: Stylized head of Apollo</a:t>
            </a:r>
            <a:br>
              <a:rPr lang="en-GB" dirty="0"/>
            </a:br>
            <a:r>
              <a:rPr lang="en-GB" dirty="0"/>
              <a:t>Rev: Stylized chariot, with </a:t>
            </a:r>
            <a:r>
              <a:rPr lang="en-GB" dirty="0" err="1"/>
              <a:t>androcephalic</a:t>
            </a:r>
            <a:r>
              <a:rPr lang="en-GB" dirty="0"/>
              <a:t> horse, advancing; above, stylized charioteer</a:t>
            </a:r>
          </a:p>
          <a:p>
            <a:pPr marL="0" indent="0">
              <a:buNone/>
            </a:pPr>
            <a:endParaRPr lang="en-GB" dirty="0"/>
          </a:p>
          <a:p>
            <a:pPr marL="0" indent="0">
              <a:buNone/>
            </a:pPr>
            <a:r>
              <a:rPr lang="en-GB" dirty="0"/>
              <a:t>'close relationship to solar symbols, anticipating the unequivocal link between Romano-Celtic sun/ sky-gods and horses' (Green, </a:t>
            </a:r>
            <a:r>
              <a:rPr lang="en-GB" i="1" dirty="0"/>
              <a:t>Dictionary</a:t>
            </a:r>
            <a:r>
              <a:rPr lang="en-GB" dirty="0"/>
              <a:t>, p. 122)</a:t>
            </a:r>
            <a:endParaRPr lang="en-US" dirty="0"/>
          </a:p>
        </p:txBody>
      </p:sp>
      <p:pic>
        <p:nvPicPr>
          <p:cNvPr id="5" name="Picture 4">
            <a:extLst>
              <a:ext uri="{FF2B5EF4-FFF2-40B4-BE49-F238E27FC236}">
                <a16:creationId xmlns:a16="http://schemas.microsoft.com/office/drawing/2014/main" id="{00ACFA14-A64A-6344-9542-36B90AD5032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859949" y="2325971"/>
            <a:ext cx="4173166" cy="4316585"/>
          </a:xfrm>
          <a:prstGeom prst="rect">
            <a:avLst/>
          </a:prstGeom>
        </p:spPr>
      </p:pic>
      <p:sp>
        <p:nvSpPr>
          <p:cNvPr id="6" name="TextBox 5">
            <a:extLst>
              <a:ext uri="{FF2B5EF4-FFF2-40B4-BE49-F238E27FC236}">
                <a16:creationId xmlns:a16="http://schemas.microsoft.com/office/drawing/2014/main" id="{E3C8135E-9D4E-BD4A-8C1A-51CAF20F874B}"/>
              </a:ext>
            </a:extLst>
          </p:cNvPr>
          <p:cNvSpPr txBox="1"/>
          <p:nvPr/>
        </p:nvSpPr>
        <p:spPr>
          <a:xfrm>
            <a:off x="9032132" y="6642556"/>
            <a:ext cx="3000983" cy="215444"/>
          </a:xfrm>
          <a:prstGeom prst="rect">
            <a:avLst/>
          </a:prstGeom>
          <a:noFill/>
        </p:spPr>
        <p:txBody>
          <a:bodyPr wrap="square" rtlCol="0">
            <a:spAutoFit/>
          </a:bodyPr>
          <a:lstStyle/>
          <a:p>
            <a:r>
              <a:rPr lang="en-US" sz="800" dirty="0"/>
              <a:t>https://</a:t>
            </a:r>
            <a:r>
              <a:rPr lang="en-US" sz="800" dirty="0" err="1"/>
              <a:t>www.acsearch.info</a:t>
            </a:r>
            <a:r>
              <a:rPr lang="en-US" sz="800" dirty="0"/>
              <a:t>/</a:t>
            </a:r>
            <a:r>
              <a:rPr lang="en-US" sz="800" dirty="0" err="1"/>
              <a:t>search.html?similar</a:t>
            </a:r>
            <a:r>
              <a:rPr lang="en-US" sz="800" dirty="0"/>
              <a:t>=1482953</a:t>
            </a:r>
          </a:p>
        </p:txBody>
      </p:sp>
    </p:spTree>
    <p:extLst>
      <p:ext uri="{BB962C8B-B14F-4D97-AF65-F5344CB8AC3E}">
        <p14:creationId xmlns:p14="http://schemas.microsoft.com/office/powerpoint/2010/main" val="2975290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5BB85-B2AE-6648-BBBB-0D407A3F00F3}"/>
              </a:ext>
            </a:extLst>
          </p:cNvPr>
          <p:cNvSpPr>
            <a:spLocks noGrp="1"/>
          </p:cNvSpPr>
          <p:nvPr>
            <p:ph idx="1"/>
          </p:nvPr>
        </p:nvSpPr>
        <p:spPr>
          <a:xfrm>
            <a:off x="126459" y="2752928"/>
            <a:ext cx="4494179" cy="2908570"/>
          </a:xfrm>
        </p:spPr>
        <p:txBody>
          <a:bodyPr/>
          <a:lstStyle/>
          <a:p>
            <a:r>
              <a:rPr lang="en-GB" dirty="0" err="1"/>
              <a:t>Aulerci</a:t>
            </a:r>
            <a:r>
              <a:rPr lang="en-GB" dirty="0"/>
              <a:t> </a:t>
            </a:r>
            <a:r>
              <a:rPr lang="en-GB" dirty="0" err="1"/>
              <a:t>Cenomani</a:t>
            </a:r>
            <a:r>
              <a:rPr lang="en-GB" dirty="0"/>
              <a:t> (or </a:t>
            </a:r>
            <a:r>
              <a:rPr lang="en-GB" dirty="0" err="1"/>
              <a:t>Aulerci</a:t>
            </a:r>
            <a:r>
              <a:rPr lang="en-GB" dirty="0"/>
              <a:t> </a:t>
            </a:r>
            <a:r>
              <a:rPr lang="en-GB" dirty="0" err="1"/>
              <a:t>Cenomanni</a:t>
            </a:r>
            <a:r>
              <a:rPr lang="en-GB" dirty="0"/>
              <a:t>) – Iron Age and Roman period Gallic tribe, modern Sarthe department [Pays de la Loire]</a:t>
            </a:r>
          </a:p>
          <a:p>
            <a:r>
              <a:rPr lang="en-US" dirty="0"/>
              <a:t>round and square wheels: sun symbol; chariot symbol</a:t>
            </a:r>
          </a:p>
          <a:p>
            <a:r>
              <a:rPr lang="en-US" dirty="0" err="1"/>
              <a:t>androcephalic</a:t>
            </a:r>
            <a:r>
              <a:rPr lang="en-US" dirty="0"/>
              <a:t> horse</a:t>
            </a:r>
          </a:p>
        </p:txBody>
      </p:sp>
      <p:pic>
        <p:nvPicPr>
          <p:cNvPr id="4" name="Picture 3">
            <a:extLst>
              <a:ext uri="{FF2B5EF4-FFF2-40B4-BE49-F238E27FC236}">
                <a16:creationId xmlns:a16="http://schemas.microsoft.com/office/drawing/2014/main" id="{E2CF05EF-F79D-6448-BADF-87FA0BF8D0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31190" y="2752928"/>
            <a:ext cx="6838510" cy="3387522"/>
          </a:xfrm>
          <a:prstGeom prst="rect">
            <a:avLst/>
          </a:prstGeom>
        </p:spPr>
      </p:pic>
    </p:spTree>
    <p:extLst>
      <p:ext uri="{BB962C8B-B14F-4D97-AF65-F5344CB8AC3E}">
        <p14:creationId xmlns:p14="http://schemas.microsoft.com/office/powerpoint/2010/main" val="2137975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82EA71-AAF2-7941-85C4-F18B7321FAAD}"/>
              </a:ext>
            </a:extLst>
          </p:cNvPr>
          <p:cNvSpPr>
            <a:spLocks noGrp="1"/>
          </p:cNvSpPr>
          <p:nvPr>
            <p:ph idx="1"/>
          </p:nvPr>
        </p:nvSpPr>
        <p:spPr>
          <a:xfrm>
            <a:off x="282102" y="2159540"/>
            <a:ext cx="4708999" cy="1906623"/>
          </a:xfrm>
        </p:spPr>
        <p:txBody>
          <a:bodyPr/>
          <a:lstStyle/>
          <a:p>
            <a:r>
              <a:rPr lang="en-US" dirty="0"/>
              <a:t>Jupiter Columns: </a:t>
            </a:r>
            <a:r>
              <a:rPr lang="en-US" i="1" dirty="0"/>
              <a:t>c</a:t>
            </a:r>
            <a:r>
              <a:rPr lang="en-US" dirty="0"/>
              <a:t>.150 examples, mainly eastern Gaul and Rhineland</a:t>
            </a:r>
          </a:p>
          <a:p>
            <a:r>
              <a:rPr lang="en-US" dirty="0"/>
              <a:t>monster/ giant: note legs replaced by snake, suggesting  ?link with chthonic world/ underworld / powers of death</a:t>
            </a:r>
          </a:p>
        </p:txBody>
      </p:sp>
      <p:pic>
        <p:nvPicPr>
          <p:cNvPr id="4" name="Picture 3">
            <a:extLst>
              <a:ext uri="{FF2B5EF4-FFF2-40B4-BE49-F238E27FC236}">
                <a16:creationId xmlns:a16="http://schemas.microsoft.com/office/drawing/2014/main" id="{61D37596-FEB8-4A43-B918-6652C830709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286579" y="628183"/>
            <a:ext cx="4631641" cy="5447489"/>
          </a:xfrm>
          <a:prstGeom prst="rect">
            <a:avLst/>
          </a:prstGeom>
        </p:spPr>
      </p:pic>
      <p:sp>
        <p:nvSpPr>
          <p:cNvPr id="5" name="TextBox 4">
            <a:extLst>
              <a:ext uri="{FF2B5EF4-FFF2-40B4-BE49-F238E27FC236}">
                <a16:creationId xmlns:a16="http://schemas.microsoft.com/office/drawing/2014/main" id="{3C2B4D11-EF13-E44A-AC15-C8B86ED7AB74}"/>
              </a:ext>
            </a:extLst>
          </p:cNvPr>
          <p:cNvSpPr txBox="1"/>
          <p:nvPr/>
        </p:nvSpPr>
        <p:spPr>
          <a:xfrm>
            <a:off x="5208758" y="6020560"/>
            <a:ext cx="2546214" cy="307777"/>
          </a:xfrm>
          <a:prstGeom prst="rect">
            <a:avLst/>
          </a:prstGeom>
          <a:noFill/>
        </p:spPr>
        <p:txBody>
          <a:bodyPr wrap="square" rtlCol="0">
            <a:spAutoFit/>
          </a:bodyPr>
          <a:lstStyle/>
          <a:p>
            <a:r>
              <a:rPr lang="en-US" sz="1400" dirty="0" err="1"/>
              <a:t>Häussler</a:t>
            </a:r>
            <a:r>
              <a:rPr lang="en-US" sz="1400" dirty="0"/>
              <a:t>, 2008, p. 190</a:t>
            </a:r>
          </a:p>
        </p:txBody>
      </p:sp>
      <p:pic>
        <p:nvPicPr>
          <p:cNvPr id="2" name="Picture 1">
            <a:extLst>
              <a:ext uri="{FF2B5EF4-FFF2-40B4-BE49-F238E27FC236}">
                <a16:creationId xmlns:a16="http://schemas.microsoft.com/office/drawing/2014/main" id="{3D88F618-FC37-6145-84DE-D0DE14D55CF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213698" y="936681"/>
            <a:ext cx="1653702" cy="4664953"/>
          </a:xfrm>
          <a:prstGeom prst="rect">
            <a:avLst/>
          </a:prstGeom>
        </p:spPr>
      </p:pic>
      <p:sp>
        <p:nvSpPr>
          <p:cNvPr id="6" name="TextBox 5">
            <a:extLst>
              <a:ext uri="{FF2B5EF4-FFF2-40B4-BE49-F238E27FC236}">
                <a16:creationId xmlns:a16="http://schemas.microsoft.com/office/drawing/2014/main" id="{4310C3B3-7D6F-C144-9634-5AA88490CD1A}"/>
              </a:ext>
            </a:extLst>
          </p:cNvPr>
          <p:cNvSpPr txBox="1"/>
          <p:nvPr/>
        </p:nvSpPr>
        <p:spPr>
          <a:xfrm>
            <a:off x="10067145" y="5648041"/>
            <a:ext cx="1946808" cy="584775"/>
          </a:xfrm>
          <a:prstGeom prst="rect">
            <a:avLst/>
          </a:prstGeom>
          <a:noFill/>
        </p:spPr>
        <p:txBody>
          <a:bodyPr wrap="square" rtlCol="0">
            <a:spAutoFit/>
          </a:bodyPr>
          <a:lstStyle/>
          <a:p>
            <a:r>
              <a:rPr lang="en-US" sz="800" dirty="0"/>
              <a:t>By </a:t>
            </a:r>
            <a:r>
              <a:rPr lang="en-US" sz="800" dirty="0" err="1"/>
              <a:t>user:Enslin</a:t>
            </a:r>
            <a:r>
              <a:rPr lang="en-US" sz="800" dirty="0"/>
              <a:t> - Own work, CC BY 2.5, https://</a:t>
            </a:r>
            <a:r>
              <a:rPr lang="en-US" sz="800" dirty="0" err="1"/>
              <a:t>commons.wikimedia.org</a:t>
            </a:r>
            <a:r>
              <a:rPr lang="en-US" sz="800" dirty="0"/>
              <a:t>/w/</a:t>
            </a:r>
            <a:r>
              <a:rPr lang="en-US" sz="800" dirty="0" err="1"/>
              <a:t>index.php?curid</a:t>
            </a:r>
            <a:r>
              <a:rPr lang="en-US" sz="800" dirty="0"/>
              <a:t>=974164</a:t>
            </a:r>
          </a:p>
        </p:txBody>
      </p:sp>
      <p:sp>
        <p:nvSpPr>
          <p:cNvPr id="7" name="TextBox 6">
            <a:extLst>
              <a:ext uri="{FF2B5EF4-FFF2-40B4-BE49-F238E27FC236}">
                <a16:creationId xmlns:a16="http://schemas.microsoft.com/office/drawing/2014/main" id="{5BADBB3D-85CF-1F48-9E92-D883D02EF4AB}"/>
              </a:ext>
            </a:extLst>
          </p:cNvPr>
          <p:cNvSpPr txBox="1"/>
          <p:nvPr/>
        </p:nvSpPr>
        <p:spPr>
          <a:xfrm>
            <a:off x="8661821" y="6273225"/>
            <a:ext cx="3530179" cy="523220"/>
          </a:xfrm>
          <a:prstGeom prst="rect">
            <a:avLst/>
          </a:prstGeom>
          <a:noFill/>
        </p:spPr>
        <p:txBody>
          <a:bodyPr wrap="square" rtlCol="0">
            <a:spAutoFit/>
          </a:bodyPr>
          <a:lstStyle/>
          <a:p>
            <a:r>
              <a:rPr lang="en-GB" sz="1400" i="1" dirty="0" err="1"/>
              <a:t>Jupitersäule</a:t>
            </a:r>
            <a:r>
              <a:rPr lang="en-GB" sz="1400" dirty="0"/>
              <a:t>, Stuttgart; reconstruction of column from Hausen an der </a:t>
            </a:r>
            <a:r>
              <a:rPr lang="en-GB" sz="1400" dirty="0" err="1"/>
              <a:t>Zaber</a:t>
            </a:r>
            <a:endParaRPr lang="en-US" sz="1400" dirty="0"/>
          </a:p>
        </p:txBody>
      </p:sp>
    </p:spTree>
    <p:extLst>
      <p:ext uri="{BB962C8B-B14F-4D97-AF65-F5344CB8AC3E}">
        <p14:creationId xmlns:p14="http://schemas.microsoft.com/office/powerpoint/2010/main" val="2426161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C3355-DD1D-9049-A96B-7ACFADDF9C9E}"/>
              </a:ext>
            </a:extLst>
          </p:cNvPr>
          <p:cNvSpPr>
            <a:spLocks noGrp="1"/>
          </p:cNvSpPr>
          <p:nvPr>
            <p:ph type="title"/>
          </p:nvPr>
        </p:nvSpPr>
        <p:spPr/>
        <p:txBody>
          <a:bodyPr/>
          <a:lstStyle/>
          <a:p>
            <a:r>
              <a:rPr lang="en-US" dirty="0"/>
              <a:t>head-hunting and the horse</a:t>
            </a:r>
          </a:p>
        </p:txBody>
      </p:sp>
      <p:sp>
        <p:nvSpPr>
          <p:cNvPr id="3" name="Content Placeholder 2">
            <a:extLst>
              <a:ext uri="{FF2B5EF4-FFF2-40B4-BE49-F238E27FC236}">
                <a16:creationId xmlns:a16="http://schemas.microsoft.com/office/drawing/2014/main" id="{5E46446D-CAC3-BB4F-8A0D-E58C72AE9676}"/>
              </a:ext>
            </a:extLst>
          </p:cNvPr>
          <p:cNvSpPr>
            <a:spLocks noGrp="1"/>
          </p:cNvSpPr>
          <p:nvPr>
            <p:ph idx="1"/>
          </p:nvPr>
        </p:nvSpPr>
        <p:spPr>
          <a:xfrm>
            <a:off x="685799" y="2057400"/>
            <a:ext cx="11113851" cy="2312265"/>
          </a:xfrm>
        </p:spPr>
        <p:txBody>
          <a:bodyPr/>
          <a:lstStyle/>
          <a:p>
            <a:r>
              <a:rPr lang="en-US" dirty="0"/>
              <a:t>Southern Gaul: the horse alongside the </a:t>
            </a:r>
            <a:r>
              <a:rPr lang="en-US" i="1" dirty="0" err="1"/>
              <a:t>têtes</a:t>
            </a:r>
            <a:r>
              <a:rPr lang="en-US" i="1" dirty="0"/>
              <a:t> </a:t>
            </a:r>
            <a:r>
              <a:rPr lang="en-US" i="1" dirty="0" err="1"/>
              <a:t>coupées</a:t>
            </a:r>
            <a:r>
              <a:rPr lang="en-US" dirty="0"/>
              <a:t>:</a:t>
            </a:r>
          </a:p>
          <a:p>
            <a:r>
              <a:rPr lang="en-US" dirty="0" err="1"/>
              <a:t>Entremont</a:t>
            </a:r>
            <a:r>
              <a:rPr lang="en-US" dirty="0"/>
              <a:t> (near Aix-en-Provence; conquered by Rome 124 BC): 'relief of horseman with human head dangling from horse' (Green, </a:t>
            </a:r>
            <a:r>
              <a:rPr lang="en-US" i="1" dirty="0"/>
              <a:t>Dictionary</a:t>
            </a:r>
            <a:r>
              <a:rPr lang="en-US" dirty="0"/>
              <a:t>, p. 90)</a:t>
            </a:r>
          </a:p>
          <a:p>
            <a:r>
              <a:rPr lang="en-US" dirty="0" err="1"/>
              <a:t>Roqueperteuse</a:t>
            </a:r>
            <a:r>
              <a:rPr lang="en-US" dirty="0"/>
              <a:t> (near </a:t>
            </a:r>
            <a:r>
              <a:rPr lang="en-US" dirty="0" err="1"/>
              <a:t>Entremont</a:t>
            </a:r>
            <a:r>
              <a:rPr lang="en-US" dirty="0"/>
              <a:t>): frieze of horse heads in profile (ibid., p. 178)</a:t>
            </a:r>
          </a:p>
          <a:p>
            <a:r>
              <a:rPr lang="en-US" dirty="0" err="1"/>
              <a:t>Nages</a:t>
            </a:r>
            <a:r>
              <a:rPr lang="en-US" dirty="0"/>
              <a:t> (near </a:t>
            </a:r>
            <a:r>
              <a:rPr lang="en-US" dirty="0" err="1"/>
              <a:t>Nîmes</a:t>
            </a:r>
            <a:r>
              <a:rPr lang="en-US" dirty="0"/>
              <a:t>, Provence): see image (ibid., 156–7; </a:t>
            </a:r>
            <a:r>
              <a:rPr lang="en-US" i="1" dirty="0" err="1"/>
              <a:t>eadem</a:t>
            </a:r>
            <a:r>
              <a:rPr lang="en-US" dirty="0"/>
              <a:t>, 1992, p. 73)</a:t>
            </a:r>
          </a:p>
        </p:txBody>
      </p:sp>
      <p:pic>
        <p:nvPicPr>
          <p:cNvPr id="4" name="Picture 3">
            <a:extLst>
              <a:ext uri="{FF2B5EF4-FFF2-40B4-BE49-F238E27FC236}">
                <a16:creationId xmlns:a16="http://schemas.microsoft.com/office/drawing/2014/main" id="{96B495A3-3B84-2A4D-BAAE-2145301A180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821021" y="4528226"/>
            <a:ext cx="6050604" cy="2140085"/>
          </a:xfrm>
          <a:prstGeom prst="rect">
            <a:avLst/>
          </a:prstGeom>
        </p:spPr>
      </p:pic>
    </p:spTree>
    <p:extLst>
      <p:ext uri="{BB962C8B-B14F-4D97-AF65-F5344CB8AC3E}">
        <p14:creationId xmlns:p14="http://schemas.microsoft.com/office/powerpoint/2010/main" val="124471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E19CA-9F6B-3248-ACF7-863C474DE300}"/>
              </a:ext>
            </a:extLst>
          </p:cNvPr>
          <p:cNvSpPr>
            <a:spLocks noGrp="1"/>
          </p:cNvSpPr>
          <p:nvPr>
            <p:ph type="title"/>
          </p:nvPr>
        </p:nvSpPr>
        <p:spPr/>
        <p:txBody>
          <a:bodyPr/>
          <a:lstStyle/>
          <a:p>
            <a:r>
              <a:rPr lang="en-US" dirty="0"/>
              <a:t>the </a:t>
            </a:r>
            <a:r>
              <a:rPr lang="en-US" i="1" dirty="0"/>
              <a:t>Dioscuri</a:t>
            </a:r>
            <a:r>
              <a:rPr lang="en-US" dirty="0"/>
              <a:t>, castor and Pollux</a:t>
            </a:r>
          </a:p>
        </p:txBody>
      </p:sp>
      <p:sp>
        <p:nvSpPr>
          <p:cNvPr id="3" name="Content Placeholder 2">
            <a:extLst>
              <a:ext uri="{FF2B5EF4-FFF2-40B4-BE49-F238E27FC236}">
                <a16:creationId xmlns:a16="http://schemas.microsoft.com/office/drawing/2014/main" id="{B925D9C5-5F4A-CF41-9D42-3D35BBBB0C3E}"/>
              </a:ext>
            </a:extLst>
          </p:cNvPr>
          <p:cNvSpPr>
            <a:spLocks noGrp="1"/>
          </p:cNvSpPr>
          <p:nvPr>
            <p:ph idx="1"/>
          </p:nvPr>
        </p:nvSpPr>
        <p:spPr>
          <a:xfrm>
            <a:off x="685800" y="2194561"/>
            <a:ext cx="10820400" cy="1589499"/>
          </a:xfrm>
        </p:spPr>
        <p:txBody>
          <a:bodyPr/>
          <a:lstStyle/>
          <a:p>
            <a:r>
              <a:rPr lang="en-US" dirty="0"/>
              <a:t>Complex parentage: Leda (mother); Tyndareus (father of Castor); Zeus (father of Pollux)</a:t>
            </a:r>
          </a:p>
          <a:p>
            <a:r>
              <a:rPr lang="en-US" dirty="0"/>
              <a:t>implications for mortality / immortality; connection with the immortal world and with the Underworld</a:t>
            </a:r>
          </a:p>
        </p:txBody>
      </p:sp>
    </p:spTree>
    <p:extLst>
      <p:ext uri="{BB962C8B-B14F-4D97-AF65-F5344CB8AC3E}">
        <p14:creationId xmlns:p14="http://schemas.microsoft.com/office/powerpoint/2010/main" val="3920008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EC06-1239-924D-87B7-FF0CA386EA65}"/>
              </a:ext>
            </a:extLst>
          </p:cNvPr>
          <p:cNvSpPr>
            <a:spLocks noGrp="1"/>
          </p:cNvSpPr>
          <p:nvPr>
            <p:ph type="title"/>
          </p:nvPr>
        </p:nvSpPr>
        <p:spPr>
          <a:xfrm>
            <a:off x="2992876" y="141803"/>
            <a:ext cx="8610600" cy="1293028"/>
          </a:xfrm>
        </p:spPr>
        <p:txBody>
          <a:bodyPr/>
          <a:lstStyle/>
          <a:p>
            <a:r>
              <a:rPr lang="en-US" dirty="0"/>
              <a:t>sea and horse associations</a:t>
            </a:r>
          </a:p>
        </p:txBody>
      </p:sp>
      <p:sp>
        <p:nvSpPr>
          <p:cNvPr id="3" name="Content Placeholder 2">
            <a:extLst>
              <a:ext uri="{FF2B5EF4-FFF2-40B4-BE49-F238E27FC236}">
                <a16:creationId xmlns:a16="http://schemas.microsoft.com/office/drawing/2014/main" id="{79253631-491C-434B-A683-7E0E4F848BF4}"/>
              </a:ext>
            </a:extLst>
          </p:cNvPr>
          <p:cNvSpPr>
            <a:spLocks noGrp="1"/>
          </p:cNvSpPr>
          <p:nvPr>
            <p:ph idx="1"/>
          </p:nvPr>
        </p:nvSpPr>
        <p:spPr>
          <a:xfrm>
            <a:off x="783076" y="1523351"/>
            <a:ext cx="10820400" cy="4225696"/>
          </a:xfrm>
        </p:spPr>
        <p:txBody>
          <a:bodyPr/>
          <a:lstStyle/>
          <a:p>
            <a:r>
              <a:rPr lang="en-GB" dirty="0"/>
              <a:t>Alcaeus, Fragment 34 (trans. Campbell, Vol. Greek Lyric I) (Greek lyric </a:t>
            </a:r>
            <a:r>
              <a:rPr lang="en-GB" i="1" dirty="0"/>
              <a:t>c</a:t>
            </a:r>
            <a:r>
              <a:rPr lang="en-GB" dirty="0"/>
              <a:t>.6th BC) :</a:t>
            </a:r>
            <a:br>
              <a:rPr lang="en-GB" dirty="0"/>
            </a:br>
            <a:r>
              <a:rPr lang="en-GB" dirty="0"/>
              <a:t>"Come hither, leaving the island of Pelops [the Peloponnese], strong sons of Zeus and Leda; appear with kindly heart, </a:t>
            </a:r>
            <a:r>
              <a:rPr lang="en-GB" dirty="0" err="1"/>
              <a:t>Kastor</a:t>
            </a:r>
            <a:r>
              <a:rPr lang="en-GB" dirty="0"/>
              <a:t> (Castor) and </a:t>
            </a:r>
            <a:r>
              <a:rPr lang="en-GB" dirty="0" err="1"/>
              <a:t>Polydeukes</a:t>
            </a:r>
            <a:r>
              <a:rPr lang="en-GB" dirty="0"/>
              <a:t> (</a:t>
            </a:r>
            <a:r>
              <a:rPr lang="en-GB" dirty="0" err="1"/>
              <a:t>Polydeuces</a:t>
            </a:r>
            <a:r>
              <a:rPr lang="en-GB" dirty="0"/>
              <a:t>), who </a:t>
            </a:r>
            <a:r>
              <a:rPr lang="en-GB" i="1" dirty="0"/>
              <a:t>go on swift horses over the broad earth and all the sea, and easily rescue men from chilling death</a:t>
            </a:r>
            <a:r>
              <a:rPr lang="en-GB" dirty="0"/>
              <a:t>, leaping on the peaks of their well-benched ships, brilliant from afar as you run up the forestays, bringing light to the black ship in the night of trouble</a:t>
            </a:r>
            <a:r>
              <a:rPr lang="en-GB" sz="1600" dirty="0"/>
              <a:t>. See https://</a:t>
            </a:r>
            <a:r>
              <a:rPr lang="en-GB" sz="1600" dirty="0" err="1"/>
              <a:t>www.theoi.com</a:t>
            </a:r>
            <a:r>
              <a:rPr lang="en-GB" sz="1600" dirty="0"/>
              <a:t>/</a:t>
            </a:r>
            <a:r>
              <a:rPr lang="en-GB" sz="1600" dirty="0" err="1"/>
              <a:t>Ouranios</a:t>
            </a:r>
            <a:r>
              <a:rPr lang="en-GB" sz="1600" dirty="0"/>
              <a:t>/</a:t>
            </a:r>
            <a:r>
              <a:rPr lang="en-GB" sz="1600" dirty="0" err="1"/>
              <a:t>Dioskouroi.html</a:t>
            </a:r>
            <a:endParaRPr lang="en-GB" sz="1600" dirty="0"/>
          </a:p>
          <a:p>
            <a:endParaRPr lang="en-GB" dirty="0"/>
          </a:p>
          <a:p>
            <a:r>
              <a:rPr lang="en-GB" dirty="0"/>
              <a:t>cattle raid in Arcadia: see https://</a:t>
            </a:r>
            <a:r>
              <a:rPr lang="en-GB" dirty="0" err="1"/>
              <a:t>www.dcreations.co.uk</a:t>
            </a:r>
            <a:r>
              <a:rPr lang="en-GB" dirty="0"/>
              <a:t>/blog/the-story-of-</a:t>
            </a:r>
            <a:r>
              <a:rPr lang="en-GB" dirty="0" err="1"/>
              <a:t>gemini</a:t>
            </a:r>
            <a:r>
              <a:rPr lang="en-GB" dirty="0"/>
              <a:t>; and cf. </a:t>
            </a:r>
            <a:r>
              <a:rPr lang="en-GB" dirty="0" err="1"/>
              <a:t>Tain</a:t>
            </a:r>
            <a:r>
              <a:rPr lang="en-GB" dirty="0"/>
              <a:t> Bo </a:t>
            </a:r>
            <a:r>
              <a:rPr lang="en-GB" dirty="0" err="1"/>
              <a:t>Cuailnge</a:t>
            </a:r>
            <a:r>
              <a:rPr lang="en-GB" dirty="0"/>
              <a:t> (the cattle raid of Cooley), see https://</a:t>
            </a:r>
            <a:r>
              <a:rPr lang="en-GB" dirty="0" err="1"/>
              <a:t>www.britannica.com</a:t>
            </a:r>
            <a:r>
              <a:rPr lang="en-GB" dirty="0"/>
              <a:t>/topic/The-Cattle-Raid-of-Cooley]</a:t>
            </a:r>
          </a:p>
          <a:p>
            <a:pPr marL="0" indent="0">
              <a:buNone/>
            </a:pPr>
            <a:endParaRPr lang="en-US" sz="1200" dirty="0"/>
          </a:p>
        </p:txBody>
      </p:sp>
    </p:spTree>
    <p:extLst>
      <p:ext uri="{BB962C8B-B14F-4D97-AF65-F5344CB8AC3E}">
        <p14:creationId xmlns:p14="http://schemas.microsoft.com/office/powerpoint/2010/main" val="3598214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DC08A7-9FA3-144C-BED1-B124A72B988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33465" y="54910"/>
            <a:ext cx="4299325" cy="6448987"/>
          </a:xfrm>
          <a:prstGeom prst="rect">
            <a:avLst/>
          </a:prstGeom>
        </p:spPr>
      </p:pic>
      <p:sp>
        <p:nvSpPr>
          <p:cNvPr id="5" name="TextBox 4">
            <a:extLst>
              <a:ext uri="{FF2B5EF4-FFF2-40B4-BE49-F238E27FC236}">
                <a16:creationId xmlns:a16="http://schemas.microsoft.com/office/drawing/2014/main" id="{6EF93B4D-903F-C54B-A7ED-983DDF108A81}"/>
              </a:ext>
            </a:extLst>
          </p:cNvPr>
          <p:cNvSpPr txBox="1"/>
          <p:nvPr/>
        </p:nvSpPr>
        <p:spPr>
          <a:xfrm>
            <a:off x="159210" y="6385251"/>
            <a:ext cx="3275626" cy="338554"/>
          </a:xfrm>
          <a:prstGeom prst="rect">
            <a:avLst/>
          </a:prstGeom>
          <a:noFill/>
        </p:spPr>
        <p:txBody>
          <a:bodyPr wrap="square" rtlCol="0">
            <a:spAutoFit/>
          </a:bodyPr>
          <a:lstStyle/>
          <a:p>
            <a:r>
              <a:rPr lang="en-US" sz="800" dirty="0"/>
              <a:t>By Unknown artist - Marie-Lan Nguyen (2011), CC BY 2.5, https://</a:t>
            </a:r>
            <a:r>
              <a:rPr lang="en-US" sz="800" dirty="0" err="1"/>
              <a:t>commons.wikimedia.org</a:t>
            </a:r>
            <a:r>
              <a:rPr lang="en-US" sz="800" dirty="0"/>
              <a:t>/w/</a:t>
            </a:r>
            <a:r>
              <a:rPr lang="en-US" sz="800" dirty="0" err="1"/>
              <a:t>index.php?curid</a:t>
            </a:r>
            <a:r>
              <a:rPr lang="en-US" sz="800" dirty="0"/>
              <a:t>=15852900</a:t>
            </a:r>
          </a:p>
        </p:txBody>
      </p:sp>
      <p:pic>
        <p:nvPicPr>
          <p:cNvPr id="7" name="Picture 6">
            <a:extLst>
              <a:ext uri="{FF2B5EF4-FFF2-40B4-BE49-F238E27FC236}">
                <a16:creationId xmlns:a16="http://schemas.microsoft.com/office/drawing/2014/main" id="{07BA7141-37B9-7442-BE72-1F79F1F208F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37095" y="3279403"/>
            <a:ext cx="3749507" cy="3511684"/>
          </a:xfrm>
          <a:prstGeom prst="rect">
            <a:avLst/>
          </a:prstGeom>
        </p:spPr>
      </p:pic>
      <p:sp>
        <p:nvSpPr>
          <p:cNvPr id="2" name="TextBox 1">
            <a:extLst>
              <a:ext uri="{FF2B5EF4-FFF2-40B4-BE49-F238E27FC236}">
                <a16:creationId xmlns:a16="http://schemas.microsoft.com/office/drawing/2014/main" id="{7BC1A1EA-02AA-2E4F-9F23-A3284B63123F}"/>
              </a:ext>
            </a:extLst>
          </p:cNvPr>
          <p:cNvSpPr txBox="1"/>
          <p:nvPr/>
        </p:nvSpPr>
        <p:spPr>
          <a:xfrm>
            <a:off x="159210" y="6046697"/>
            <a:ext cx="3579754" cy="338554"/>
          </a:xfrm>
          <a:prstGeom prst="rect">
            <a:avLst/>
          </a:prstGeom>
          <a:noFill/>
        </p:spPr>
        <p:txBody>
          <a:bodyPr wrap="square" rtlCol="0">
            <a:spAutoFit/>
          </a:bodyPr>
          <a:lstStyle/>
          <a:p>
            <a:r>
              <a:rPr lang="en-US" sz="800" dirty="0"/>
              <a:t>By </a:t>
            </a:r>
            <a:r>
              <a:rPr lang="en-US" sz="800" dirty="0" err="1"/>
              <a:t>Uploadalt</a:t>
            </a:r>
            <a:r>
              <a:rPr lang="en-US" sz="800" dirty="0"/>
              <a:t> - Own work, photographed at the MET, CC BY-SA 3.0, https://</a:t>
            </a:r>
            <a:r>
              <a:rPr lang="en-US" sz="800" dirty="0" err="1"/>
              <a:t>commons.wikimedia.org</a:t>
            </a:r>
            <a:r>
              <a:rPr lang="en-US" sz="800" dirty="0"/>
              <a:t>/w/</a:t>
            </a:r>
            <a:r>
              <a:rPr lang="en-US" sz="800" dirty="0" err="1"/>
              <a:t>index.php?curid</a:t>
            </a:r>
            <a:r>
              <a:rPr lang="en-US" sz="800" dirty="0"/>
              <a:t>=12524996</a:t>
            </a:r>
          </a:p>
        </p:txBody>
      </p:sp>
      <p:sp>
        <p:nvSpPr>
          <p:cNvPr id="8" name="Content Placeholder 7">
            <a:extLst>
              <a:ext uri="{FF2B5EF4-FFF2-40B4-BE49-F238E27FC236}">
                <a16:creationId xmlns:a16="http://schemas.microsoft.com/office/drawing/2014/main" id="{9B7D42DB-A9A9-1149-B447-9B42473D98BF}"/>
              </a:ext>
            </a:extLst>
          </p:cNvPr>
          <p:cNvSpPr>
            <a:spLocks noGrp="1"/>
          </p:cNvSpPr>
          <p:nvPr>
            <p:ph idx="1"/>
          </p:nvPr>
        </p:nvSpPr>
        <p:spPr>
          <a:xfrm>
            <a:off x="159210" y="223562"/>
            <a:ext cx="7408909" cy="2918472"/>
          </a:xfrm>
        </p:spPr>
        <p:txBody>
          <a:bodyPr/>
          <a:lstStyle/>
          <a:p>
            <a:r>
              <a:rPr lang="en-GB" sz="2000" dirty="0"/>
              <a:t>Relief (2nd c. BC) depicting the </a:t>
            </a:r>
            <a:r>
              <a:rPr lang="en-GB" sz="2000" dirty="0" err="1"/>
              <a:t>Dioskouroi</a:t>
            </a:r>
            <a:r>
              <a:rPr lang="en-GB" sz="2000" dirty="0"/>
              <a:t> galloping above a winged Victory, with a banquet </a:t>
            </a:r>
            <a:r>
              <a:rPr lang="en-GB" sz="2000" i="1" dirty="0"/>
              <a:t>(</a:t>
            </a:r>
            <a:r>
              <a:rPr lang="en-GB" sz="2000" i="1" dirty="0" err="1"/>
              <a:t>theoxenia</a:t>
            </a:r>
            <a:r>
              <a:rPr lang="en-GB" sz="2000" i="1" dirty="0"/>
              <a:t>)</a:t>
            </a:r>
            <a:r>
              <a:rPr lang="en-GB" sz="2000" dirty="0"/>
              <a:t> laid out for them below</a:t>
            </a:r>
          </a:p>
          <a:p>
            <a:pPr marL="0" indent="0">
              <a:buNone/>
            </a:pPr>
            <a:r>
              <a:rPr lang="en-GB" sz="2000" dirty="0"/>
              <a:t>Inscription: ‘To the Great Gods, </a:t>
            </a:r>
            <a:r>
              <a:rPr lang="en-GB" sz="2000" dirty="0" err="1"/>
              <a:t>Danaa</a:t>
            </a:r>
            <a:r>
              <a:rPr lang="en-GB" sz="2000" dirty="0"/>
              <a:t> daughter of </a:t>
            </a:r>
            <a:r>
              <a:rPr lang="en-GB" sz="2000" dirty="0" err="1"/>
              <a:t>Aphtonetos</a:t>
            </a:r>
            <a:r>
              <a:rPr lang="en-GB" sz="2000" dirty="0"/>
              <a:t> (</a:t>
            </a:r>
            <a:r>
              <a:rPr lang="en-GB" sz="2000" dirty="0" err="1"/>
              <a:t>Atthoneiteia</a:t>
            </a:r>
            <a:r>
              <a:rPr lang="en-GB" sz="2000" dirty="0"/>
              <a:t>)’</a:t>
            </a:r>
            <a:endParaRPr lang="en-US" sz="2000" dirty="0"/>
          </a:p>
          <a:p>
            <a:endParaRPr lang="en-US" sz="2000" dirty="0"/>
          </a:p>
          <a:p>
            <a:r>
              <a:rPr lang="en-US" sz="2000" dirty="0"/>
              <a:t>Coin of Antiochus VI Dionysus (c. 148–142/1 BC), king of Hellenistic Seleucid Empire (Hellenistic state, Western Asia, 312 BC–63 BC) showing the </a:t>
            </a:r>
            <a:r>
              <a:rPr lang="en-US" sz="2000" dirty="0" err="1"/>
              <a:t>Dioskouroi</a:t>
            </a:r>
            <a:endParaRPr lang="en-US" sz="2000" dirty="0"/>
          </a:p>
          <a:p>
            <a:endParaRPr lang="en-US" dirty="0"/>
          </a:p>
        </p:txBody>
      </p:sp>
      <p:cxnSp>
        <p:nvCxnSpPr>
          <p:cNvPr id="6" name="Straight Arrow Connector 5">
            <a:extLst>
              <a:ext uri="{FF2B5EF4-FFF2-40B4-BE49-F238E27FC236}">
                <a16:creationId xmlns:a16="http://schemas.microsoft.com/office/drawing/2014/main" id="{FEE0BABE-5B32-AC4B-817F-5BD524AFBC5A}"/>
              </a:ext>
            </a:extLst>
          </p:cNvPr>
          <p:cNvCxnSpPr/>
          <p:nvPr/>
        </p:nvCxnSpPr>
        <p:spPr>
          <a:xfrm>
            <a:off x="7052553" y="472749"/>
            <a:ext cx="6809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FC4768D6-A902-4345-AB29-830DDEB55DF3}"/>
              </a:ext>
            </a:extLst>
          </p:cNvPr>
          <p:cNvCxnSpPr/>
          <p:nvPr/>
        </p:nvCxnSpPr>
        <p:spPr>
          <a:xfrm>
            <a:off x="2247089" y="3279403"/>
            <a:ext cx="1491875" cy="4268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246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433234-6166-B74A-AE8B-CB4FBD13CDAD}"/>
              </a:ext>
            </a:extLst>
          </p:cNvPr>
          <p:cNvSpPr>
            <a:spLocks noGrp="1"/>
          </p:cNvSpPr>
          <p:nvPr>
            <p:ph idx="1"/>
          </p:nvPr>
        </p:nvSpPr>
        <p:spPr>
          <a:xfrm>
            <a:off x="685800" y="1454286"/>
            <a:ext cx="10820400" cy="4764399"/>
          </a:xfrm>
        </p:spPr>
        <p:txBody>
          <a:bodyPr/>
          <a:lstStyle/>
          <a:p>
            <a:r>
              <a:rPr lang="en-GB" dirty="0" err="1"/>
              <a:t>Diodorus</a:t>
            </a:r>
            <a:r>
              <a:rPr lang="en-GB" dirty="0"/>
              <a:t> Siculus (fl. 1</a:t>
            </a:r>
            <a:r>
              <a:rPr lang="en-GB" baseline="30000" dirty="0"/>
              <a:t>st</a:t>
            </a:r>
            <a:r>
              <a:rPr lang="en-GB" dirty="0"/>
              <a:t> c. BC), </a:t>
            </a:r>
            <a:r>
              <a:rPr lang="en-GB" i="1" dirty="0"/>
              <a:t>Bibliotheca </a:t>
            </a:r>
            <a:r>
              <a:rPr lang="en-GB" i="1" dirty="0" err="1"/>
              <a:t>historica</a:t>
            </a:r>
            <a:r>
              <a:rPr lang="en-GB" i="1" dirty="0"/>
              <a:t>,</a:t>
            </a:r>
            <a:r>
              <a:rPr lang="en-GB" dirty="0"/>
              <a:t> IV 56: And the writers even offer proofs of these things, pointing out that the Celts who dwell along the ocean [Cádiz?] venerate the </a:t>
            </a:r>
            <a:r>
              <a:rPr lang="en-GB" dirty="0" err="1"/>
              <a:t>Dioscori</a:t>
            </a:r>
            <a:r>
              <a:rPr lang="en-GB" dirty="0"/>
              <a:t> above any of the gods, since they have a tradition handed down from ancient times that these gods appeared among them coming from the ocean. Moreover, the country which skirts the ocean bears, they say, not a few names which are derived from the Argonauts and the </a:t>
            </a:r>
            <a:r>
              <a:rPr lang="en-GB" dirty="0" err="1"/>
              <a:t>Dioscori</a:t>
            </a:r>
            <a:r>
              <a:rPr lang="en-GB" dirty="0"/>
              <a:t>.</a:t>
            </a:r>
          </a:p>
          <a:p>
            <a:r>
              <a:rPr lang="en-GB" dirty="0"/>
              <a:t>Tacitus, </a:t>
            </a:r>
            <a:r>
              <a:rPr lang="en-GB" i="1" dirty="0"/>
              <a:t>Germania </a:t>
            </a:r>
            <a:r>
              <a:rPr lang="en-GB" dirty="0"/>
              <a:t>(</a:t>
            </a:r>
            <a:r>
              <a:rPr lang="en-GB" i="1" dirty="0"/>
              <a:t>c</a:t>
            </a:r>
            <a:r>
              <a:rPr lang="en-GB" dirty="0"/>
              <a:t>.98AD), 43, 4: It will be enough to mention the most powerful, which are the </a:t>
            </a:r>
            <a:r>
              <a:rPr lang="en-GB" dirty="0" err="1"/>
              <a:t>Harii</a:t>
            </a:r>
            <a:r>
              <a:rPr lang="en-GB" dirty="0"/>
              <a:t>, the </a:t>
            </a:r>
            <a:r>
              <a:rPr lang="en-GB" dirty="0" err="1"/>
              <a:t>Helvecones</a:t>
            </a:r>
            <a:r>
              <a:rPr lang="en-GB" dirty="0"/>
              <a:t>, the </a:t>
            </a:r>
            <a:r>
              <a:rPr lang="en-GB" dirty="0" err="1"/>
              <a:t>Manimi</a:t>
            </a:r>
            <a:r>
              <a:rPr lang="en-GB" dirty="0"/>
              <a:t>, the </a:t>
            </a:r>
            <a:r>
              <a:rPr lang="en-GB" dirty="0" err="1"/>
              <a:t>Helisii</a:t>
            </a:r>
            <a:r>
              <a:rPr lang="en-GB" dirty="0"/>
              <a:t> and the </a:t>
            </a:r>
            <a:r>
              <a:rPr lang="en-GB" dirty="0" err="1"/>
              <a:t>Nahanarvali</a:t>
            </a:r>
            <a:r>
              <a:rPr lang="en-GB" dirty="0"/>
              <a:t>. Among these last is shown a grove of immemorial sanctity. A priest in female attire has the charge of it. </a:t>
            </a:r>
            <a:r>
              <a:rPr lang="en-GB" dirty="0">
                <a:solidFill>
                  <a:srgbClr val="FF0000"/>
                </a:solidFill>
              </a:rPr>
              <a:t>But the deities are described in Roman language as Castor and Pollux</a:t>
            </a:r>
            <a:r>
              <a:rPr lang="en-GB" dirty="0"/>
              <a:t>. Such, indeed, are the attributes of the divinity, the name being </a:t>
            </a:r>
            <a:r>
              <a:rPr lang="en-GB" dirty="0" err="1"/>
              <a:t>Alcis</a:t>
            </a:r>
            <a:r>
              <a:rPr lang="en-GB" dirty="0"/>
              <a:t>. They have no images, or, indeed, any vestige of foreign superstition, but it is as brothers and as youths that the deities are worshipped.</a:t>
            </a:r>
          </a:p>
          <a:p>
            <a:pPr marL="0" indent="0">
              <a:buNone/>
            </a:pPr>
            <a:endParaRPr lang="en-US" dirty="0"/>
          </a:p>
        </p:txBody>
      </p:sp>
    </p:spTree>
    <p:extLst>
      <p:ext uri="{BB962C8B-B14F-4D97-AF65-F5344CB8AC3E}">
        <p14:creationId xmlns:p14="http://schemas.microsoft.com/office/powerpoint/2010/main" val="1467609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A372FE-D2EC-AC40-A10F-5207779B8D5E}"/>
              </a:ext>
            </a:extLst>
          </p:cNvPr>
          <p:cNvSpPr>
            <a:spLocks noGrp="1"/>
          </p:cNvSpPr>
          <p:nvPr>
            <p:ph idx="1"/>
          </p:nvPr>
        </p:nvSpPr>
        <p:spPr>
          <a:xfrm>
            <a:off x="453957" y="5137202"/>
            <a:ext cx="5642043" cy="1539681"/>
          </a:xfrm>
        </p:spPr>
        <p:txBody>
          <a:bodyPr/>
          <a:lstStyle/>
          <a:p>
            <a:r>
              <a:rPr lang="en-US" dirty="0"/>
              <a:t>Castor and Pollux on </a:t>
            </a:r>
            <a:r>
              <a:rPr lang="en-US" dirty="0" err="1"/>
              <a:t>Pilier</a:t>
            </a:r>
            <a:r>
              <a:rPr lang="en-US" dirty="0"/>
              <a:t> des </a:t>
            </a:r>
            <a:r>
              <a:rPr lang="en-US" dirty="0" err="1"/>
              <a:t>Nautes</a:t>
            </a:r>
            <a:r>
              <a:rPr lang="en-US" dirty="0"/>
              <a:t>, 1c AD, reign of Tiberius (14–37AD)</a:t>
            </a:r>
          </a:p>
        </p:txBody>
      </p:sp>
      <p:pic>
        <p:nvPicPr>
          <p:cNvPr id="4" name="Picture 3">
            <a:extLst>
              <a:ext uri="{FF2B5EF4-FFF2-40B4-BE49-F238E27FC236}">
                <a16:creationId xmlns:a16="http://schemas.microsoft.com/office/drawing/2014/main" id="{F3B57170-7805-944A-9934-87CAD2F3917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887" y="0"/>
            <a:ext cx="6074113" cy="4862818"/>
          </a:xfrm>
          <a:prstGeom prst="rect">
            <a:avLst/>
          </a:prstGeom>
        </p:spPr>
      </p:pic>
      <p:pic>
        <p:nvPicPr>
          <p:cNvPr id="5" name="Picture 4">
            <a:extLst>
              <a:ext uri="{FF2B5EF4-FFF2-40B4-BE49-F238E27FC236}">
                <a16:creationId xmlns:a16="http://schemas.microsoft.com/office/drawing/2014/main" id="{DB4AAB17-BB90-C740-86F5-2AD7E9B3691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92047" y="547078"/>
            <a:ext cx="5094015" cy="4128418"/>
          </a:xfrm>
          <a:prstGeom prst="rect">
            <a:avLst/>
          </a:prstGeom>
        </p:spPr>
      </p:pic>
    </p:spTree>
    <p:extLst>
      <p:ext uri="{BB962C8B-B14F-4D97-AF65-F5344CB8AC3E}">
        <p14:creationId xmlns:p14="http://schemas.microsoft.com/office/powerpoint/2010/main" val="609810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7FC3664-288B-7C49-ACCD-D8B6BC7BF4C8}"/>
              </a:ext>
            </a:extLst>
          </p:cNvPr>
          <p:cNvSpPr>
            <a:spLocks noGrp="1"/>
          </p:cNvSpPr>
          <p:nvPr>
            <p:ph type="title"/>
          </p:nvPr>
        </p:nvSpPr>
        <p:spPr>
          <a:xfrm>
            <a:off x="2992877" y="123694"/>
            <a:ext cx="8610600" cy="1293028"/>
          </a:xfrm>
        </p:spPr>
        <p:txBody>
          <a:bodyPr/>
          <a:lstStyle/>
          <a:p>
            <a:r>
              <a:rPr lang="en-US" dirty="0"/>
              <a:t>horses and the Gods</a:t>
            </a:r>
          </a:p>
        </p:txBody>
      </p:sp>
      <p:sp>
        <p:nvSpPr>
          <p:cNvPr id="3" name="Content Placeholder 2">
            <a:extLst>
              <a:ext uri="{FF2B5EF4-FFF2-40B4-BE49-F238E27FC236}">
                <a16:creationId xmlns:a16="http://schemas.microsoft.com/office/drawing/2014/main" id="{4AA9D51C-25B4-1243-AE62-8E623214299C}"/>
              </a:ext>
            </a:extLst>
          </p:cNvPr>
          <p:cNvSpPr>
            <a:spLocks noGrp="1"/>
          </p:cNvSpPr>
          <p:nvPr>
            <p:ph idx="1"/>
          </p:nvPr>
        </p:nvSpPr>
        <p:spPr>
          <a:xfrm>
            <a:off x="588523" y="1416722"/>
            <a:ext cx="7825902" cy="4925712"/>
          </a:xfrm>
        </p:spPr>
        <p:txBody>
          <a:bodyPr/>
          <a:lstStyle/>
          <a:p>
            <a:pPr marL="0" indent="0">
              <a:buNone/>
            </a:pPr>
            <a:r>
              <a:rPr lang="en-US" dirty="0"/>
              <a:t>Horses associated with gods (Green, 1992, p. 208) </a:t>
            </a:r>
          </a:p>
          <a:p>
            <a:r>
              <a:rPr lang="en-US" dirty="0" err="1"/>
              <a:t>Rudiobus</a:t>
            </a:r>
            <a:r>
              <a:rPr lang="en-US" dirty="0"/>
              <a:t>: bronze horse, </a:t>
            </a:r>
            <a:r>
              <a:rPr lang="en-US" dirty="0" err="1"/>
              <a:t>Neuvy-en-Sullias</a:t>
            </a:r>
            <a:r>
              <a:rPr lang="en-US" dirty="0"/>
              <a:t>, Loiret, just before Roman conquest</a:t>
            </a:r>
          </a:p>
          <a:p>
            <a:r>
              <a:rPr lang="en-US" dirty="0"/>
              <a:t>Segomo: bronze figurine, </a:t>
            </a:r>
            <a:r>
              <a:rPr lang="en-US" dirty="0" err="1"/>
              <a:t>Bolards</a:t>
            </a:r>
            <a:r>
              <a:rPr lang="en-US" dirty="0"/>
              <a:t>, Burgundy, with horse inscribed to 'Segomo', Celtic epithet meaning 'victorious'</a:t>
            </a:r>
          </a:p>
          <a:p>
            <a:r>
              <a:rPr lang="en-GB" dirty="0"/>
              <a:t>Apollo, healing-god: Apollo </a:t>
            </a:r>
            <a:r>
              <a:rPr lang="en-GB" dirty="0" err="1"/>
              <a:t>Belenus</a:t>
            </a:r>
            <a:r>
              <a:rPr lang="en-GB" dirty="0"/>
              <a:t>, Sainte-Sabine, Burgundy: shrine with clay horse figurines dedicated to him</a:t>
            </a:r>
          </a:p>
          <a:p>
            <a:r>
              <a:rPr lang="en-GB" dirty="0"/>
              <a:t>Apollo </a:t>
            </a:r>
            <a:r>
              <a:rPr lang="en-GB" dirty="0" err="1"/>
              <a:t>Atepomarus</a:t>
            </a:r>
            <a:r>
              <a:rPr lang="en-GB" dirty="0"/>
              <a:t> ('Great Horseman'), </a:t>
            </a:r>
            <a:r>
              <a:rPr lang="en-GB" dirty="0" err="1"/>
              <a:t>Mauvières</a:t>
            </a:r>
            <a:r>
              <a:rPr lang="en-GB" dirty="0"/>
              <a:t>, Indre, central France</a:t>
            </a:r>
          </a:p>
          <a:p>
            <a:r>
              <a:rPr lang="en-GB" dirty="0"/>
              <a:t>given as votive offerings: e.g. to </a:t>
            </a:r>
            <a:r>
              <a:rPr lang="en-GB" dirty="0" err="1"/>
              <a:t>Sequana</a:t>
            </a:r>
            <a:r>
              <a:rPr lang="en-GB" dirty="0"/>
              <a:t> at Fontes </a:t>
            </a:r>
            <a:r>
              <a:rPr lang="en-GB" dirty="0" err="1"/>
              <a:t>Sequana</a:t>
            </a:r>
            <a:r>
              <a:rPr lang="en-GB" dirty="0"/>
              <a:t> near Dijon: wooden images of horse</a:t>
            </a:r>
          </a:p>
          <a:p>
            <a:pPr marL="0" indent="0">
              <a:buNone/>
            </a:pPr>
            <a:endParaRPr lang="en-US" dirty="0"/>
          </a:p>
        </p:txBody>
      </p:sp>
      <p:pic>
        <p:nvPicPr>
          <p:cNvPr id="4" name="Picture 3">
            <a:extLst>
              <a:ext uri="{FF2B5EF4-FFF2-40B4-BE49-F238E27FC236}">
                <a16:creationId xmlns:a16="http://schemas.microsoft.com/office/drawing/2014/main" id="{512A812F-0439-F24D-A967-EE74045A5B6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778638" y="1992224"/>
            <a:ext cx="3306357" cy="3686783"/>
          </a:xfrm>
          <a:prstGeom prst="rect">
            <a:avLst/>
          </a:prstGeom>
        </p:spPr>
      </p:pic>
      <p:sp>
        <p:nvSpPr>
          <p:cNvPr id="5" name="TextBox 4">
            <a:extLst>
              <a:ext uri="{FF2B5EF4-FFF2-40B4-BE49-F238E27FC236}">
                <a16:creationId xmlns:a16="http://schemas.microsoft.com/office/drawing/2014/main" id="{5A47086F-54B3-C34F-A326-6E30A59A7A98}"/>
              </a:ext>
            </a:extLst>
          </p:cNvPr>
          <p:cNvSpPr txBox="1"/>
          <p:nvPr/>
        </p:nvSpPr>
        <p:spPr>
          <a:xfrm>
            <a:off x="9964366" y="5679007"/>
            <a:ext cx="2227634" cy="369332"/>
          </a:xfrm>
          <a:prstGeom prst="rect">
            <a:avLst/>
          </a:prstGeom>
          <a:noFill/>
        </p:spPr>
        <p:txBody>
          <a:bodyPr wrap="square" rtlCol="0">
            <a:spAutoFit/>
          </a:bodyPr>
          <a:lstStyle/>
          <a:p>
            <a:r>
              <a:rPr lang="en-US" dirty="0"/>
              <a:t>Green, 1992, p. 70</a:t>
            </a:r>
          </a:p>
        </p:txBody>
      </p:sp>
      <p:cxnSp>
        <p:nvCxnSpPr>
          <p:cNvPr id="7" name="Straight Arrow Connector 6">
            <a:extLst>
              <a:ext uri="{FF2B5EF4-FFF2-40B4-BE49-F238E27FC236}">
                <a16:creationId xmlns:a16="http://schemas.microsoft.com/office/drawing/2014/main" id="{88479841-EB11-B044-970C-550CFDB40B33}"/>
              </a:ext>
            </a:extLst>
          </p:cNvPr>
          <p:cNvCxnSpPr/>
          <p:nvPr/>
        </p:nvCxnSpPr>
        <p:spPr>
          <a:xfrm>
            <a:off x="7509753" y="2373549"/>
            <a:ext cx="112840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682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ED6E-AD25-364E-9DDC-701DF93E43FC}"/>
              </a:ext>
            </a:extLst>
          </p:cNvPr>
          <p:cNvSpPr>
            <a:spLocks noGrp="1"/>
          </p:cNvSpPr>
          <p:nvPr>
            <p:ph type="title"/>
          </p:nvPr>
        </p:nvSpPr>
        <p:spPr>
          <a:xfrm>
            <a:off x="8307585" y="83437"/>
            <a:ext cx="3505050" cy="762869"/>
          </a:xfrm>
        </p:spPr>
        <p:txBody>
          <a:bodyPr/>
          <a:lstStyle/>
          <a:p>
            <a:r>
              <a:rPr lang="en-US" dirty="0" err="1"/>
              <a:t>epona</a:t>
            </a:r>
            <a:endParaRPr lang="en-US" dirty="0"/>
          </a:p>
        </p:txBody>
      </p:sp>
      <p:sp>
        <p:nvSpPr>
          <p:cNvPr id="3" name="Content Placeholder 2">
            <a:extLst>
              <a:ext uri="{FF2B5EF4-FFF2-40B4-BE49-F238E27FC236}">
                <a16:creationId xmlns:a16="http://schemas.microsoft.com/office/drawing/2014/main" id="{063AB292-8098-A14A-8DB8-C79DE70CBF8D}"/>
              </a:ext>
            </a:extLst>
          </p:cNvPr>
          <p:cNvSpPr>
            <a:spLocks noGrp="1"/>
          </p:cNvSpPr>
          <p:nvPr>
            <p:ph idx="1"/>
          </p:nvPr>
        </p:nvSpPr>
        <p:spPr>
          <a:xfrm>
            <a:off x="428793" y="569820"/>
            <a:ext cx="9250228" cy="5218138"/>
          </a:xfrm>
        </p:spPr>
        <p:txBody>
          <a:bodyPr/>
          <a:lstStyle/>
          <a:p>
            <a:r>
              <a:rPr lang="en-US" dirty="0"/>
              <a:t>zoomorphic imagery often found in association with divine images dateable to decades around conquest, 'hinting at the possibility that formally [</a:t>
            </a:r>
            <a:r>
              <a:rPr lang="en-US" i="1" dirty="0"/>
              <a:t>sic</a:t>
            </a:r>
            <a:r>
              <a:rPr lang="en-US" dirty="0"/>
              <a:t>] zoomorphic deities were beginning to be </a:t>
            </a:r>
            <a:r>
              <a:rPr lang="en-US" dirty="0" err="1"/>
              <a:t>realised</a:t>
            </a:r>
            <a:r>
              <a:rPr lang="en-US" dirty="0"/>
              <a:t> in human form towards the end of the Iron Age'; 'indigenous artisans began to experiment with mimetic representation' (Webster, 2015, pp. 137–8)</a:t>
            </a:r>
          </a:p>
          <a:p>
            <a:endParaRPr lang="en-US" dirty="0"/>
          </a:p>
          <a:p>
            <a:r>
              <a:rPr lang="en-US" dirty="0"/>
              <a:t>300+ images of </a:t>
            </a:r>
            <a:r>
              <a:rPr lang="en-US" dirty="0" err="1"/>
              <a:t>Epona</a:t>
            </a:r>
            <a:r>
              <a:rPr lang="en-US" dirty="0"/>
              <a:t> from Britain to Dacia; cult originating in Burgundy, often associated with mare and foal; + stand alone mare and foal images may represent her.</a:t>
            </a:r>
          </a:p>
          <a:p>
            <a:r>
              <a:rPr lang="en-US" dirty="0" err="1"/>
              <a:t>Epona</a:t>
            </a:r>
            <a:r>
              <a:rPr lang="en-US" dirty="0"/>
              <a:t> never paired with Celtic or Roman deities, rarely has name added to image</a:t>
            </a:r>
          </a:p>
          <a:p>
            <a:r>
              <a:rPr lang="en-US" dirty="0"/>
              <a:t>'neither a 'Celtic' deity nor a 'Roman' one but is a creole goddess, encapsulating both the possibilities of, and the limits to, religious syncretism in the Roman West' (ibid., p. 138)</a:t>
            </a:r>
          </a:p>
        </p:txBody>
      </p:sp>
      <p:pic>
        <p:nvPicPr>
          <p:cNvPr id="4" name="Picture 3">
            <a:extLst>
              <a:ext uri="{FF2B5EF4-FFF2-40B4-BE49-F238E27FC236}">
                <a16:creationId xmlns:a16="http://schemas.microsoft.com/office/drawing/2014/main" id="{8AD46D62-6398-7947-9C54-96146ACC5A4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804496" y="749029"/>
            <a:ext cx="2212419" cy="2918299"/>
          </a:xfrm>
          <a:prstGeom prst="rect">
            <a:avLst/>
          </a:prstGeom>
        </p:spPr>
      </p:pic>
      <p:pic>
        <p:nvPicPr>
          <p:cNvPr id="5" name="Picture 4">
            <a:extLst>
              <a:ext uri="{FF2B5EF4-FFF2-40B4-BE49-F238E27FC236}">
                <a16:creationId xmlns:a16="http://schemas.microsoft.com/office/drawing/2014/main" id="{144016F8-72C3-C04B-B902-46B68A56D10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804496" y="3763097"/>
            <a:ext cx="2155667" cy="2996121"/>
          </a:xfrm>
          <a:prstGeom prst="rect">
            <a:avLst/>
          </a:prstGeom>
        </p:spPr>
      </p:pic>
      <p:sp>
        <p:nvSpPr>
          <p:cNvPr id="6" name="TextBox 5">
            <a:extLst>
              <a:ext uri="{FF2B5EF4-FFF2-40B4-BE49-F238E27FC236}">
                <a16:creationId xmlns:a16="http://schemas.microsoft.com/office/drawing/2014/main" id="{E451C49E-E4FB-3A44-A3BD-01D3E6033A42}"/>
              </a:ext>
            </a:extLst>
          </p:cNvPr>
          <p:cNvSpPr txBox="1"/>
          <p:nvPr/>
        </p:nvSpPr>
        <p:spPr>
          <a:xfrm>
            <a:off x="4454283" y="6108971"/>
            <a:ext cx="5447490" cy="646331"/>
          </a:xfrm>
          <a:prstGeom prst="rect">
            <a:avLst/>
          </a:prstGeom>
          <a:noFill/>
        </p:spPr>
        <p:txBody>
          <a:bodyPr wrap="square" rtlCol="0">
            <a:spAutoFit/>
          </a:bodyPr>
          <a:lstStyle/>
          <a:p>
            <a:r>
              <a:rPr lang="en-US" dirty="0" err="1"/>
              <a:t>Allerey</a:t>
            </a:r>
            <a:r>
              <a:rPr lang="en-US" dirty="0"/>
              <a:t>, Burgundy </a:t>
            </a:r>
            <a:r>
              <a:rPr lang="en-US" sz="800" dirty="0"/>
              <a:t>@ https://</a:t>
            </a:r>
            <a:r>
              <a:rPr lang="en-US" sz="800" dirty="0" err="1"/>
              <a:t>ralphhaussler.weebly.com</a:t>
            </a:r>
            <a:r>
              <a:rPr lang="en-US" sz="800" dirty="0"/>
              <a:t>/</a:t>
            </a:r>
            <a:r>
              <a:rPr lang="en-US" sz="800" dirty="0" err="1"/>
              <a:t>epona.html</a:t>
            </a:r>
            <a:endParaRPr lang="en-US" sz="800" dirty="0"/>
          </a:p>
          <a:p>
            <a:r>
              <a:rPr lang="en-US" dirty="0" err="1"/>
              <a:t>Dalheim</a:t>
            </a:r>
            <a:r>
              <a:rPr lang="en-US" dirty="0"/>
              <a:t>, Luxembourg, Green, </a:t>
            </a:r>
            <a:r>
              <a:rPr lang="en-US" i="1" dirty="0"/>
              <a:t>Dictionary</a:t>
            </a:r>
            <a:r>
              <a:rPr lang="en-US" dirty="0"/>
              <a:t>, p. 93</a:t>
            </a:r>
          </a:p>
        </p:txBody>
      </p:sp>
    </p:spTree>
    <p:extLst>
      <p:ext uri="{BB962C8B-B14F-4D97-AF65-F5344CB8AC3E}">
        <p14:creationId xmlns:p14="http://schemas.microsoft.com/office/powerpoint/2010/main" val="2004372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6A158A-A835-0B42-BF0A-1D5D865BAB75}"/>
              </a:ext>
            </a:extLst>
          </p:cNvPr>
          <p:cNvSpPr>
            <a:spLocks noGrp="1"/>
          </p:cNvSpPr>
          <p:nvPr>
            <p:ph idx="1"/>
          </p:nvPr>
        </p:nvSpPr>
        <p:spPr>
          <a:xfrm>
            <a:off x="685800" y="2194561"/>
            <a:ext cx="5798766" cy="3797678"/>
          </a:xfrm>
        </p:spPr>
        <p:txBody>
          <a:bodyPr/>
          <a:lstStyle/>
          <a:p>
            <a:r>
              <a:rPr lang="en-US" dirty="0" err="1"/>
              <a:t>Charu</a:t>
            </a:r>
            <a:r>
              <a:rPr lang="en-US" dirty="0"/>
              <a:t>(n), Etruscan god (900 BC– 27BC): hammer as main attribute; escorted dead to underworld</a:t>
            </a:r>
          </a:p>
          <a:p>
            <a:r>
              <a:rPr lang="en-US" dirty="0"/>
              <a:t>possibly links him to </a:t>
            </a:r>
            <a:r>
              <a:rPr lang="en-US" dirty="0" err="1"/>
              <a:t>Dispater</a:t>
            </a:r>
            <a:r>
              <a:rPr lang="en-US" dirty="0"/>
              <a:t>, </a:t>
            </a:r>
            <a:r>
              <a:rPr lang="en-US" dirty="0" err="1"/>
              <a:t>Sucellos</a:t>
            </a:r>
            <a:r>
              <a:rPr lang="en-US" dirty="0"/>
              <a:t> / Silvanus, Hephaistos/ </a:t>
            </a:r>
            <a:r>
              <a:rPr lang="en-US" dirty="0" err="1"/>
              <a:t>Volcanus</a:t>
            </a:r>
            <a:r>
              <a:rPr lang="en-US" dirty="0"/>
              <a:t> (</a:t>
            </a:r>
            <a:r>
              <a:rPr lang="en-US" dirty="0" err="1"/>
              <a:t>Häussler</a:t>
            </a:r>
            <a:r>
              <a:rPr lang="en-US" dirty="0"/>
              <a:t>, 2012, 153)</a:t>
            </a:r>
          </a:p>
          <a:p>
            <a:endParaRPr lang="en-US" dirty="0"/>
          </a:p>
          <a:p>
            <a:r>
              <a:rPr lang="en-US" dirty="0" err="1"/>
              <a:t>Epona</a:t>
            </a:r>
            <a:r>
              <a:rPr lang="en-US" dirty="0"/>
              <a:t> with handkerchief: beginning race (of life) and with key (ending life by opening door to Otherworld) (Green, </a:t>
            </a:r>
            <a:r>
              <a:rPr lang="en-US" i="1" dirty="0"/>
              <a:t>Dictionary</a:t>
            </a:r>
            <a:r>
              <a:rPr lang="en-US" dirty="0"/>
              <a:t>, p. 92)</a:t>
            </a:r>
          </a:p>
        </p:txBody>
      </p:sp>
      <p:pic>
        <p:nvPicPr>
          <p:cNvPr id="4" name="Picture 3">
            <a:extLst>
              <a:ext uri="{FF2B5EF4-FFF2-40B4-BE49-F238E27FC236}">
                <a16:creationId xmlns:a16="http://schemas.microsoft.com/office/drawing/2014/main" id="{088AC8F2-5F33-934E-98C0-793EAD943D2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99634" y="3197179"/>
            <a:ext cx="5021634" cy="2795060"/>
          </a:xfrm>
          <a:prstGeom prst="rect">
            <a:avLst/>
          </a:prstGeom>
        </p:spPr>
      </p:pic>
      <p:sp>
        <p:nvSpPr>
          <p:cNvPr id="5" name="TextBox 4">
            <a:extLst>
              <a:ext uri="{FF2B5EF4-FFF2-40B4-BE49-F238E27FC236}">
                <a16:creationId xmlns:a16="http://schemas.microsoft.com/office/drawing/2014/main" id="{19309FA4-051F-4744-A3BC-46C4AFB41663}"/>
              </a:ext>
            </a:extLst>
          </p:cNvPr>
          <p:cNvSpPr txBox="1"/>
          <p:nvPr/>
        </p:nvSpPr>
        <p:spPr>
          <a:xfrm>
            <a:off x="6712086" y="5992239"/>
            <a:ext cx="5021634" cy="215444"/>
          </a:xfrm>
          <a:prstGeom prst="rect">
            <a:avLst/>
          </a:prstGeom>
          <a:noFill/>
        </p:spPr>
        <p:txBody>
          <a:bodyPr wrap="square" rtlCol="0">
            <a:spAutoFit/>
          </a:bodyPr>
          <a:lstStyle/>
          <a:p>
            <a:r>
              <a:rPr lang="en-US" sz="800" dirty="0" err="1"/>
              <a:t>Biblioteca</a:t>
            </a:r>
            <a:r>
              <a:rPr lang="en-US" sz="800" dirty="0"/>
              <a:t> Nazionale Centrale di Firenze; https://</a:t>
            </a:r>
            <a:r>
              <a:rPr lang="en-US" sz="800" dirty="0" err="1"/>
              <a:t>en.wikipedia.org</a:t>
            </a:r>
            <a:r>
              <a:rPr lang="en-US" sz="800" dirty="0"/>
              <a:t>/wiki/</a:t>
            </a:r>
            <a:r>
              <a:rPr lang="en-US" sz="800" dirty="0" err="1"/>
              <a:t>Charun</a:t>
            </a:r>
            <a:endParaRPr lang="en-US" sz="800" dirty="0"/>
          </a:p>
        </p:txBody>
      </p:sp>
    </p:spTree>
    <p:extLst>
      <p:ext uri="{BB962C8B-B14F-4D97-AF65-F5344CB8AC3E}">
        <p14:creationId xmlns:p14="http://schemas.microsoft.com/office/powerpoint/2010/main" val="2157353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F509E-8C01-864C-8A05-043941F00ABC}"/>
              </a:ext>
            </a:extLst>
          </p:cNvPr>
          <p:cNvSpPr>
            <a:spLocks noGrp="1"/>
          </p:cNvSpPr>
          <p:nvPr>
            <p:ph type="title"/>
          </p:nvPr>
        </p:nvSpPr>
        <p:spPr>
          <a:xfrm>
            <a:off x="3345098" y="161258"/>
            <a:ext cx="8610600" cy="1293028"/>
          </a:xfrm>
        </p:spPr>
        <p:txBody>
          <a:bodyPr/>
          <a:lstStyle/>
          <a:p>
            <a:r>
              <a:rPr lang="en-US" dirty="0"/>
              <a:t>the </a:t>
            </a:r>
            <a:r>
              <a:rPr lang="en-US" dirty="0" err="1"/>
              <a:t>rhiannon</a:t>
            </a:r>
            <a:r>
              <a:rPr lang="en-US" dirty="0"/>
              <a:t> connection</a:t>
            </a:r>
          </a:p>
        </p:txBody>
      </p:sp>
      <p:sp>
        <p:nvSpPr>
          <p:cNvPr id="3" name="Content Placeholder 2">
            <a:extLst>
              <a:ext uri="{FF2B5EF4-FFF2-40B4-BE49-F238E27FC236}">
                <a16:creationId xmlns:a16="http://schemas.microsoft.com/office/drawing/2014/main" id="{C188A095-4735-0F40-82D7-7881EE5091E6}"/>
              </a:ext>
            </a:extLst>
          </p:cNvPr>
          <p:cNvSpPr>
            <a:spLocks noGrp="1"/>
          </p:cNvSpPr>
          <p:nvPr>
            <p:ph idx="1"/>
          </p:nvPr>
        </p:nvSpPr>
        <p:spPr>
          <a:xfrm>
            <a:off x="323849" y="1883275"/>
            <a:ext cx="8610600" cy="4546708"/>
          </a:xfrm>
        </p:spPr>
        <p:txBody>
          <a:bodyPr/>
          <a:lstStyle/>
          <a:p>
            <a:r>
              <a:rPr lang="en-US" dirty="0"/>
              <a:t>Rhiannon || </a:t>
            </a:r>
            <a:r>
              <a:rPr lang="en-US" dirty="0" err="1"/>
              <a:t>Rigantona</a:t>
            </a:r>
            <a:r>
              <a:rPr lang="en-US" dirty="0"/>
              <a:t> (Great / Divine Queen)</a:t>
            </a:r>
          </a:p>
          <a:p>
            <a:r>
              <a:rPr lang="en-US" dirty="0"/>
              <a:t>'The problem with associating her with Rhiannon is that the </a:t>
            </a:r>
            <a:r>
              <a:rPr lang="en-US" dirty="0" err="1"/>
              <a:t>epicentre</a:t>
            </a:r>
            <a:r>
              <a:rPr lang="en-US" dirty="0"/>
              <a:t> of her popularity was too far to the east, in what is now eastern France and western Germany, and Britain was very much on its periphery' (Hutton, 2011, 82)</a:t>
            </a:r>
          </a:p>
          <a:p>
            <a:r>
              <a:rPr lang="en-US" dirty="0"/>
              <a:t>2 dedications (both from forts in northern military zone); bronze figurine, Wiltshire; fragment of stone statuette, Roman colony of Colchester; + a few other possibilities (ibid.); carvings including one on tombstone of cavalryman (see image, right), </a:t>
            </a:r>
            <a:r>
              <a:rPr lang="en-US" dirty="0" err="1"/>
              <a:t>Maryport</a:t>
            </a:r>
            <a:r>
              <a:rPr lang="en-US" dirty="0"/>
              <a:t>, Cumbria (Green, 2018, p. 71)</a:t>
            </a:r>
          </a:p>
          <a:p>
            <a:r>
              <a:rPr lang="en-US" dirty="0"/>
              <a:t>'None of this suggests a widespread cult of her among the Romano-British population that might have left memories to outlive Roman rule' (Hutton, 2011, 82)</a:t>
            </a:r>
          </a:p>
        </p:txBody>
      </p:sp>
      <p:pic>
        <p:nvPicPr>
          <p:cNvPr id="4" name="Picture 3">
            <a:extLst>
              <a:ext uri="{FF2B5EF4-FFF2-40B4-BE49-F238E27FC236}">
                <a16:creationId xmlns:a16="http://schemas.microsoft.com/office/drawing/2014/main" id="{FB291DAE-DC4A-DB44-A496-0353380F903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934449" y="2324867"/>
            <a:ext cx="3165256" cy="3039938"/>
          </a:xfrm>
          <a:prstGeom prst="rect">
            <a:avLst/>
          </a:prstGeom>
        </p:spPr>
      </p:pic>
    </p:spTree>
    <p:extLst>
      <p:ext uri="{BB962C8B-B14F-4D97-AF65-F5344CB8AC3E}">
        <p14:creationId xmlns:p14="http://schemas.microsoft.com/office/powerpoint/2010/main" val="25958330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398167-DB02-FD44-AD09-E709E336484D}"/>
              </a:ext>
            </a:extLst>
          </p:cNvPr>
          <p:cNvSpPr>
            <a:spLocks noGrp="1"/>
          </p:cNvSpPr>
          <p:nvPr>
            <p:ph idx="1"/>
          </p:nvPr>
        </p:nvSpPr>
        <p:spPr/>
        <p:txBody>
          <a:bodyPr/>
          <a:lstStyle/>
          <a:p>
            <a:r>
              <a:rPr lang="en-US" dirty="0"/>
              <a:t>Hemming, 1998:  'potential sources for both the magic horse and the horse-penance in the folk realm' (34)</a:t>
            </a:r>
          </a:p>
          <a:p>
            <a:r>
              <a:rPr lang="en-US" dirty="0"/>
              <a:t>Motif of 'Calumniated Wife'; further, punishing woman for unfeminine (or inhuman) </a:t>
            </a:r>
            <a:r>
              <a:rPr lang="en-US" dirty="0" err="1"/>
              <a:t>behaviour</a:t>
            </a:r>
            <a:r>
              <a:rPr lang="en-US" dirty="0"/>
              <a:t> by transforming her into mare / ass; punishment by saddling (29)</a:t>
            </a:r>
          </a:p>
          <a:p>
            <a:r>
              <a:rPr lang="en-US" dirty="0"/>
              <a:t>this doesn't rule out possible link with fragments of mythic story about </a:t>
            </a:r>
            <a:r>
              <a:rPr lang="en-US" dirty="0" err="1"/>
              <a:t>Rigantona</a:t>
            </a:r>
            <a:r>
              <a:rPr lang="en-US" dirty="0"/>
              <a:t>, but no conclusive evidence (34–5)</a:t>
            </a:r>
          </a:p>
          <a:p>
            <a:r>
              <a:rPr lang="en-US" dirty="0"/>
              <a:t>'Without resorting to any reconstructive myth-making, one can understand the penance in terms of internationally circulating narrative motifs and the deceptively swift horse as part of a general Celtic conception of the Otherworld' (35)</a:t>
            </a:r>
          </a:p>
        </p:txBody>
      </p:sp>
    </p:spTree>
    <p:extLst>
      <p:ext uri="{BB962C8B-B14F-4D97-AF65-F5344CB8AC3E}">
        <p14:creationId xmlns:p14="http://schemas.microsoft.com/office/powerpoint/2010/main" val="3852526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68CB7-883B-CC4E-B871-F1C27980D54B}"/>
              </a:ext>
            </a:extLst>
          </p:cNvPr>
          <p:cNvSpPr>
            <a:spLocks noGrp="1"/>
          </p:cNvSpPr>
          <p:nvPr>
            <p:ph type="title"/>
          </p:nvPr>
        </p:nvSpPr>
        <p:spPr/>
        <p:txBody>
          <a:bodyPr/>
          <a:lstStyle/>
          <a:p>
            <a:r>
              <a:rPr lang="en-US" dirty="0"/>
              <a:t>bull</a:t>
            </a:r>
          </a:p>
        </p:txBody>
      </p:sp>
      <p:sp>
        <p:nvSpPr>
          <p:cNvPr id="3" name="Content Placeholder 2">
            <a:extLst>
              <a:ext uri="{FF2B5EF4-FFF2-40B4-BE49-F238E27FC236}">
                <a16:creationId xmlns:a16="http://schemas.microsoft.com/office/drawing/2014/main" id="{BFC70672-221E-D84E-BECA-0EC55B5A21E7}"/>
              </a:ext>
            </a:extLst>
          </p:cNvPr>
          <p:cNvSpPr>
            <a:spLocks noGrp="1"/>
          </p:cNvSpPr>
          <p:nvPr>
            <p:ph idx="1"/>
          </p:nvPr>
        </p:nvSpPr>
        <p:spPr>
          <a:xfrm>
            <a:off x="160507" y="2182267"/>
            <a:ext cx="5218889" cy="4473446"/>
          </a:xfrm>
        </p:spPr>
        <p:txBody>
          <a:bodyPr/>
          <a:lstStyle/>
          <a:p>
            <a:r>
              <a:rPr lang="en-US" dirty="0"/>
              <a:t>bull figurines, 7</a:t>
            </a:r>
            <a:r>
              <a:rPr lang="en-US" baseline="30000" dirty="0"/>
              <a:t>th</a:t>
            </a:r>
            <a:r>
              <a:rPr lang="en-US" dirty="0"/>
              <a:t> c. BC: e.g. large-horned bull figurine from grave at Hallstatt, Austria; use of bull-headed escutcheons on metal-buckets in later Iron Age (Green, </a:t>
            </a:r>
            <a:r>
              <a:rPr lang="en-US" i="1" dirty="0"/>
              <a:t>Dictionary</a:t>
            </a:r>
            <a:r>
              <a:rPr lang="en-US" dirty="0"/>
              <a:t>, p. 51)</a:t>
            </a:r>
          </a:p>
          <a:p>
            <a:r>
              <a:rPr lang="en-US" dirty="0"/>
              <a:t>burial of elderly cattle, ?offerings to chthonic gods (ibid.)</a:t>
            </a:r>
          </a:p>
          <a:p>
            <a:r>
              <a:rPr lang="en-US" dirty="0"/>
              <a:t>Iron Age: sacrifice</a:t>
            </a:r>
          </a:p>
          <a:p>
            <a:r>
              <a:rPr lang="en-US" dirty="0" err="1"/>
              <a:t>Gundestrup</a:t>
            </a:r>
            <a:r>
              <a:rPr lang="en-US" dirty="0"/>
              <a:t> Cauldron: 200 BC–300 AD; ?</a:t>
            </a:r>
            <a:r>
              <a:rPr lang="en-GB" dirty="0"/>
              <a:t>150 BC–1 BC: bull sacrifice</a:t>
            </a:r>
            <a:r>
              <a:rPr lang="en-GB" dirty="0">
                <a:sym typeface="Wingdings" pitchFamily="2" charset="2"/>
              </a:rPr>
              <a:t> (see right)</a:t>
            </a:r>
            <a:endParaRPr lang="en-US" dirty="0"/>
          </a:p>
          <a:p>
            <a:pPr marL="0" indent="0">
              <a:buNone/>
            </a:pPr>
            <a:endParaRPr lang="en-US" dirty="0"/>
          </a:p>
          <a:p>
            <a:endParaRPr lang="en-US" dirty="0"/>
          </a:p>
        </p:txBody>
      </p:sp>
      <p:pic>
        <p:nvPicPr>
          <p:cNvPr id="4" name="Picture 3">
            <a:extLst>
              <a:ext uri="{FF2B5EF4-FFF2-40B4-BE49-F238E27FC236}">
                <a16:creationId xmlns:a16="http://schemas.microsoft.com/office/drawing/2014/main" id="{073F5448-E5B8-6645-95EF-3D5199FB5E7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10929" y="3064213"/>
            <a:ext cx="6681072" cy="3699222"/>
          </a:xfrm>
          <a:prstGeom prst="rect">
            <a:avLst/>
          </a:prstGeom>
        </p:spPr>
      </p:pic>
      <p:sp>
        <p:nvSpPr>
          <p:cNvPr id="5" name="TextBox 4">
            <a:extLst>
              <a:ext uri="{FF2B5EF4-FFF2-40B4-BE49-F238E27FC236}">
                <a16:creationId xmlns:a16="http://schemas.microsoft.com/office/drawing/2014/main" id="{09DD55F7-B7D2-2C45-91EC-02F5441CFE29}"/>
              </a:ext>
            </a:extLst>
          </p:cNvPr>
          <p:cNvSpPr txBox="1"/>
          <p:nvPr/>
        </p:nvSpPr>
        <p:spPr>
          <a:xfrm>
            <a:off x="6780643" y="6655713"/>
            <a:ext cx="6361426" cy="215444"/>
          </a:xfrm>
          <a:prstGeom prst="rect">
            <a:avLst/>
          </a:prstGeom>
          <a:noFill/>
        </p:spPr>
        <p:txBody>
          <a:bodyPr wrap="square" rtlCol="0">
            <a:spAutoFit/>
          </a:bodyPr>
          <a:lstStyle/>
          <a:p>
            <a:r>
              <a:rPr lang="en-US" sz="800" dirty="0"/>
              <a:t>By Claude Valette - Own work, CC BY-SA 3.0, https://</a:t>
            </a:r>
            <a:r>
              <a:rPr lang="en-US" sz="800" dirty="0" err="1"/>
              <a:t>commons.wikimedia.org</a:t>
            </a:r>
            <a:r>
              <a:rPr lang="en-US" sz="800" dirty="0"/>
              <a:t>/w/</a:t>
            </a:r>
            <a:r>
              <a:rPr lang="en-US" sz="800" dirty="0" err="1"/>
              <a:t>index.php?curid</a:t>
            </a:r>
            <a:r>
              <a:rPr lang="en-US" sz="800" dirty="0"/>
              <a:t>=20700844</a:t>
            </a:r>
          </a:p>
        </p:txBody>
      </p:sp>
    </p:spTree>
    <p:extLst>
      <p:ext uri="{BB962C8B-B14F-4D97-AF65-F5344CB8AC3E}">
        <p14:creationId xmlns:p14="http://schemas.microsoft.com/office/powerpoint/2010/main" val="24682169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BB83DE-A4C1-1F4F-9300-66D0BCECC75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140103" y="1298707"/>
            <a:ext cx="5051898" cy="5151708"/>
          </a:xfrm>
          <a:prstGeom prst="rect">
            <a:avLst/>
          </a:prstGeom>
        </p:spPr>
      </p:pic>
      <p:sp>
        <p:nvSpPr>
          <p:cNvPr id="5" name="TextBox 4">
            <a:extLst>
              <a:ext uri="{FF2B5EF4-FFF2-40B4-BE49-F238E27FC236}">
                <a16:creationId xmlns:a16="http://schemas.microsoft.com/office/drawing/2014/main" id="{EFB26DF8-F1AB-9B4D-808F-B3AAC8C5534C}"/>
              </a:ext>
            </a:extLst>
          </p:cNvPr>
          <p:cNvSpPr txBox="1"/>
          <p:nvPr/>
        </p:nvSpPr>
        <p:spPr>
          <a:xfrm>
            <a:off x="7882647" y="6484460"/>
            <a:ext cx="4309353" cy="338554"/>
          </a:xfrm>
          <a:prstGeom prst="rect">
            <a:avLst/>
          </a:prstGeom>
          <a:noFill/>
        </p:spPr>
        <p:txBody>
          <a:bodyPr wrap="square" rtlCol="0">
            <a:spAutoFit/>
          </a:bodyPr>
          <a:lstStyle/>
          <a:p>
            <a:r>
              <a:rPr lang="en-US" sz="800" dirty="0"/>
              <a:t>https://</a:t>
            </a:r>
            <a:r>
              <a:rPr lang="en-US" sz="800" dirty="0" err="1"/>
              <a:t>en.natmus.dk</a:t>
            </a:r>
            <a:r>
              <a:rPr lang="en-US" sz="800" dirty="0"/>
              <a:t>/historical-knowledge/</a:t>
            </a:r>
            <a:r>
              <a:rPr lang="en-US" sz="800" dirty="0" err="1"/>
              <a:t>denmark</a:t>
            </a:r>
            <a:r>
              <a:rPr lang="en-US" sz="800" dirty="0"/>
              <a:t>/prehistoric-period-until-1050-ad/the-early-iron-age/the-</a:t>
            </a:r>
            <a:r>
              <a:rPr lang="en-US" sz="800" dirty="0" err="1"/>
              <a:t>gundestrup</a:t>
            </a:r>
            <a:r>
              <a:rPr lang="en-US" sz="800" dirty="0"/>
              <a:t>-cauldron/the-bullfight/</a:t>
            </a:r>
          </a:p>
        </p:txBody>
      </p:sp>
      <p:pic>
        <p:nvPicPr>
          <p:cNvPr id="6" name="Picture 5">
            <a:extLst>
              <a:ext uri="{FF2B5EF4-FFF2-40B4-BE49-F238E27FC236}">
                <a16:creationId xmlns:a16="http://schemas.microsoft.com/office/drawing/2014/main" id="{1D92F680-ED03-674D-B521-75914A3506C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37328" y="598918"/>
            <a:ext cx="6113667" cy="5885542"/>
          </a:xfrm>
          <a:prstGeom prst="rect">
            <a:avLst/>
          </a:prstGeom>
        </p:spPr>
      </p:pic>
    </p:spTree>
    <p:extLst>
      <p:ext uri="{BB962C8B-B14F-4D97-AF65-F5344CB8AC3E}">
        <p14:creationId xmlns:p14="http://schemas.microsoft.com/office/powerpoint/2010/main" val="2974047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54B35-CDA7-0B4D-A1C1-3D0DD1D8B6FB}"/>
              </a:ext>
            </a:extLst>
          </p:cNvPr>
          <p:cNvSpPr>
            <a:spLocks noGrp="1"/>
          </p:cNvSpPr>
          <p:nvPr>
            <p:ph type="title"/>
          </p:nvPr>
        </p:nvSpPr>
        <p:spPr/>
        <p:txBody>
          <a:bodyPr/>
          <a:lstStyle/>
          <a:p>
            <a:r>
              <a:rPr lang="en-US" dirty="0"/>
              <a:t>Pliny, </a:t>
            </a:r>
            <a:r>
              <a:rPr lang="en-US" i="1" dirty="0"/>
              <a:t>natural history</a:t>
            </a:r>
            <a:r>
              <a:rPr lang="en-US" dirty="0"/>
              <a:t>, 16.24</a:t>
            </a:r>
          </a:p>
        </p:txBody>
      </p:sp>
      <p:sp>
        <p:nvSpPr>
          <p:cNvPr id="3" name="Content Placeholder 2">
            <a:extLst>
              <a:ext uri="{FF2B5EF4-FFF2-40B4-BE49-F238E27FC236}">
                <a16:creationId xmlns:a16="http://schemas.microsoft.com/office/drawing/2014/main" id="{5B0B56B9-2FF0-0942-B8DF-CE57C26FC972}"/>
              </a:ext>
            </a:extLst>
          </p:cNvPr>
          <p:cNvSpPr>
            <a:spLocks noGrp="1"/>
          </p:cNvSpPr>
          <p:nvPr>
            <p:ph idx="1"/>
          </p:nvPr>
        </p:nvSpPr>
        <p:spPr>
          <a:xfrm>
            <a:off x="685800" y="2194560"/>
            <a:ext cx="10820400" cy="3593397"/>
          </a:xfrm>
        </p:spPr>
        <p:txBody>
          <a:bodyPr/>
          <a:lstStyle/>
          <a:p>
            <a:r>
              <a:rPr lang="en-GB" dirty="0"/>
              <a:t>The druids – that is what they call their magicians – hold nothing more sacred than the mistletoe and a tree on which it is growing ... Mistletoe is rare and when found it is gathered with great ceremony, and particularly on the sixth day of the moon ... Hailing the moon in a native word that means 'healing all things,' </a:t>
            </a:r>
            <a:r>
              <a:rPr lang="en-GB" dirty="0">
                <a:solidFill>
                  <a:srgbClr val="FF0000"/>
                </a:solidFill>
              </a:rPr>
              <a:t>they prepare a ritual sacrifice and banquet beneath a tree and bring up two white bulls, whose horns are bound for the first time on this occasion. </a:t>
            </a:r>
            <a:r>
              <a:rPr lang="en-GB" dirty="0"/>
              <a:t>A priest arrayed in white vestments climbs the tree and, with a golden sickle, cuts down the mistletoe, which is caught in a white cloak. Then finally </a:t>
            </a:r>
            <a:r>
              <a:rPr lang="en-GB" dirty="0">
                <a:solidFill>
                  <a:srgbClr val="FF0000"/>
                </a:solidFill>
              </a:rPr>
              <a:t>they kill the victims</a:t>
            </a:r>
            <a:r>
              <a:rPr lang="en-GB" dirty="0"/>
              <a:t>, praying to a god to render his gift propitious to those on whom he has bestowed it. They believe that mistletoe given in drink will impart fertility to any animal that is barren and that it is an antidote to all poisons.</a:t>
            </a:r>
            <a:endParaRPr lang="en-US" dirty="0"/>
          </a:p>
        </p:txBody>
      </p:sp>
      <p:sp>
        <p:nvSpPr>
          <p:cNvPr id="4" name="TextBox 3">
            <a:extLst>
              <a:ext uri="{FF2B5EF4-FFF2-40B4-BE49-F238E27FC236}">
                <a16:creationId xmlns:a16="http://schemas.microsoft.com/office/drawing/2014/main" id="{63449012-F3AE-2F40-A305-3E04EF94DE6D}"/>
              </a:ext>
            </a:extLst>
          </p:cNvPr>
          <p:cNvSpPr txBox="1"/>
          <p:nvPr/>
        </p:nvSpPr>
        <p:spPr>
          <a:xfrm>
            <a:off x="8686801" y="6235430"/>
            <a:ext cx="3550595" cy="369332"/>
          </a:xfrm>
          <a:prstGeom prst="rect">
            <a:avLst/>
          </a:prstGeom>
          <a:noFill/>
        </p:spPr>
        <p:txBody>
          <a:bodyPr wrap="square" rtlCol="0">
            <a:spAutoFit/>
          </a:bodyPr>
          <a:lstStyle/>
          <a:p>
            <a:r>
              <a:rPr lang="en-GB" dirty="0"/>
              <a:t>Pliny the Elder (AD 23/24–79)</a:t>
            </a:r>
            <a:endParaRPr lang="en-US" dirty="0"/>
          </a:p>
        </p:txBody>
      </p:sp>
    </p:spTree>
    <p:extLst>
      <p:ext uri="{BB962C8B-B14F-4D97-AF65-F5344CB8AC3E}">
        <p14:creationId xmlns:p14="http://schemas.microsoft.com/office/powerpoint/2010/main" val="4056868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BA84F-09CD-8E4D-B0CC-C9A350DEEA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27C2398-CFBE-CB49-9859-78FF622A2FC4}"/>
              </a:ext>
            </a:extLst>
          </p:cNvPr>
          <p:cNvSpPr>
            <a:spLocks noGrp="1"/>
          </p:cNvSpPr>
          <p:nvPr>
            <p:ph idx="1"/>
          </p:nvPr>
        </p:nvSpPr>
        <p:spPr/>
        <p:txBody>
          <a:bodyPr/>
          <a:lstStyle/>
          <a:p>
            <a:r>
              <a:rPr lang="en-US" dirty="0"/>
              <a:t>Association with deities: three-horned bull associated with </a:t>
            </a:r>
            <a:r>
              <a:rPr lang="en-US" dirty="0" err="1"/>
              <a:t>Ianuaria</a:t>
            </a:r>
            <a:r>
              <a:rPr lang="en-US" dirty="0"/>
              <a:t>, </a:t>
            </a:r>
            <a:r>
              <a:rPr lang="en-US" dirty="0" err="1"/>
              <a:t>Beire</a:t>
            </a:r>
            <a:r>
              <a:rPr lang="en-US" dirty="0"/>
              <a:t>-le-</a:t>
            </a:r>
            <a:r>
              <a:rPr lang="en-US" dirty="0" err="1"/>
              <a:t>Châtel</a:t>
            </a:r>
            <a:r>
              <a:rPr lang="en-US" dirty="0"/>
              <a:t>, eastern France (?healing sanctuary, Apollo-like god) (Green, </a:t>
            </a:r>
            <a:r>
              <a:rPr lang="en-US" i="1" dirty="0"/>
              <a:t>Dictionary</a:t>
            </a:r>
            <a:r>
              <a:rPr lang="en-US" dirty="0"/>
              <a:t>, p. </a:t>
            </a:r>
            <a:r>
              <a:rPr lang="en-US"/>
              <a:t>53)</a:t>
            </a:r>
            <a:endParaRPr lang="en-US" dirty="0"/>
          </a:p>
        </p:txBody>
      </p:sp>
    </p:spTree>
    <p:extLst>
      <p:ext uri="{BB962C8B-B14F-4D97-AF65-F5344CB8AC3E}">
        <p14:creationId xmlns:p14="http://schemas.microsoft.com/office/powerpoint/2010/main" val="3906735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A5F4704-B3F7-E64E-8276-3F452B20F32C}"/>
              </a:ext>
            </a:extLst>
          </p:cNvPr>
          <p:cNvSpPr txBox="1"/>
          <p:nvPr/>
        </p:nvSpPr>
        <p:spPr>
          <a:xfrm>
            <a:off x="0" y="6337570"/>
            <a:ext cx="4212077" cy="461665"/>
          </a:xfrm>
          <a:prstGeom prst="rect">
            <a:avLst/>
          </a:prstGeom>
          <a:noFill/>
        </p:spPr>
        <p:txBody>
          <a:bodyPr wrap="square" rtlCol="0">
            <a:spAutoFit/>
          </a:bodyPr>
          <a:lstStyle/>
          <a:p>
            <a:r>
              <a:rPr lang="en-US" sz="800" dirty="0"/>
              <a:t>https://</a:t>
            </a:r>
            <a:r>
              <a:rPr lang="en-US" sz="800" dirty="0" err="1"/>
              <a:t>www.pinterest.co.uk</a:t>
            </a:r>
            <a:r>
              <a:rPr lang="en-US" sz="800" dirty="0"/>
              <a:t>/pin/133348838951707418/</a:t>
            </a:r>
          </a:p>
          <a:p>
            <a:r>
              <a:rPr lang="en-US" sz="800" dirty="0"/>
              <a:t>CC BY-SA 3.0, https://</a:t>
            </a:r>
            <a:r>
              <a:rPr lang="en-US" sz="800" dirty="0" err="1"/>
              <a:t>commons.wikimedia.org</a:t>
            </a:r>
            <a:r>
              <a:rPr lang="en-US" sz="800" dirty="0"/>
              <a:t>/w/</a:t>
            </a:r>
            <a:r>
              <a:rPr lang="en-US" sz="800" dirty="0" err="1"/>
              <a:t>index.php?curid</a:t>
            </a:r>
            <a:r>
              <a:rPr lang="en-US" sz="800" dirty="0"/>
              <a:t>=563865</a:t>
            </a:r>
          </a:p>
          <a:p>
            <a:r>
              <a:rPr lang="en-US" sz="800" dirty="0"/>
              <a:t>https://</a:t>
            </a:r>
            <a:r>
              <a:rPr lang="en-US" sz="800" dirty="0" err="1"/>
              <a:t>commons.wikimedia.org</a:t>
            </a:r>
            <a:r>
              <a:rPr lang="en-US" sz="800" dirty="0"/>
              <a:t>/w/</a:t>
            </a:r>
            <a:r>
              <a:rPr lang="en-US" sz="800" dirty="0" err="1"/>
              <a:t>index.php?curid</a:t>
            </a:r>
            <a:r>
              <a:rPr lang="en-US" sz="800" dirty="0"/>
              <a:t>=563877</a:t>
            </a:r>
          </a:p>
        </p:txBody>
      </p:sp>
      <p:pic>
        <p:nvPicPr>
          <p:cNvPr id="6" name="Picture 5">
            <a:extLst>
              <a:ext uri="{FF2B5EF4-FFF2-40B4-BE49-F238E27FC236}">
                <a16:creationId xmlns:a16="http://schemas.microsoft.com/office/drawing/2014/main" id="{6FA5B49F-329B-E640-B3AD-B91251BDD3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715494" y="2276272"/>
            <a:ext cx="3318671" cy="4455268"/>
          </a:xfrm>
          <a:prstGeom prst="rect">
            <a:avLst/>
          </a:prstGeom>
        </p:spPr>
      </p:pic>
      <p:pic>
        <p:nvPicPr>
          <p:cNvPr id="8" name="Picture 7">
            <a:extLst>
              <a:ext uri="{FF2B5EF4-FFF2-40B4-BE49-F238E27FC236}">
                <a16:creationId xmlns:a16="http://schemas.microsoft.com/office/drawing/2014/main" id="{086AFFF0-882C-9F40-8365-3569893809D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12077" y="1788518"/>
            <a:ext cx="4414411" cy="4943865"/>
          </a:xfrm>
          <a:prstGeom prst="rect">
            <a:avLst/>
          </a:prstGeom>
        </p:spPr>
      </p:pic>
      <p:sp>
        <p:nvSpPr>
          <p:cNvPr id="2" name="Title 1">
            <a:extLst>
              <a:ext uri="{FF2B5EF4-FFF2-40B4-BE49-F238E27FC236}">
                <a16:creationId xmlns:a16="http://schemas.microsoft.com/office/drawing/2014/main" id="{BFDB760D-99D4-0D4E-94C6-5914C9AE8BC4}"/>
              </a:ext>
            </a:extLst>
          </p:cNvPr>
          <p:cNvSpPr>
            <a:spLocks noGrp="1"/>
          </p:cNvSpPr>
          <p:nvPr>
            <p:ph type="title"/>
          </p:nvPr>
        </p:nvSpPr>
        <p:spPr>
          <a:xfrm>
            <a:off x="5713864" y="423905"/>
            <a:ext cx="5825247" cy="1293028"/>
          </a:xfrm>
        </p:spPr>
        <p:txBody>
          <a:bodyPr/>
          <a:lstStyle/>
          <a:p>
            <a:r>
              <a:rPr lang="en-US" dirty="0" err="1"/>
              <a:t>tarvos</a:t>
            </a:r>
            <a:r>
              <a:rPr lang="en-US" dirty="0"/>
              <a:t> </a:t>
            </a:r>
            <a:r>
              <a:rPr lang="en-US" dirty="0" err="1"/>
              <a:t>trigaranos</a:t>
            </a:r>
            <a:endParaRPr lang="en-US" dirty="0"/>
          </a:p>
        </p:txBody>
      </p:sp>
      <p:sp>
        <p:nvSpPr>
          <p:cNvPr id="3" name="Content Placeholder 2">
            <a:extLst>
              <a:ext uri="{FF2B5EF4-FFF2-40B4-BE49-F238E27FC236}">
                <a16:creationId xmlns:a16="http://schemas.microsoft.com/office/drawing/2014/main" id="{2F1A0F98-A74A-5A43-A5D1-D8AA5AFBC3A8}"/>
              </a:ext>
            </a:extLst>
          </p:cNvPr>
          <p:cNvSpPr>
            <a:spLocks noGrp="1"/>
          </p:cNvSpPr>
          <p:nvPr>
            <p:ph idx="1"/>
          </p:nvPr>
        </p:nvSpPr>
        <p:spPr>
          <a:xfrm>
            <a:off x="157835" y="151531"/>
            <a:ext cx="3876474" cy="2944297"/>
          </a:xfrm>
        </p:spPr>
        <p:txBody>
          <a:bodyPr/>
          <a:lstStyle/>
          <a:p>
            <a:r>
              <a:rPr lang="en-US" dirty="0" err="1"/>
              <a:t>Pilier</a:t>
            </a:r>
            <a:r>
              <a:rPr lang="en-US" dirty="0"/>
              <a:t> des </a:t>
            </a:r>
            <a:r>
              <a:rPr lang="en-US" dirty="0" err="1"/>
              <a:t>Nautes</a:t>
            </a:r>
            <a:r>
              <a:rPr lang="en-US" dirty="0"/>
              <a:t>, reign of Tiberius (14 AD–37 AD)</a:t>
            </a:r>
          </a:p>
          <a:p>
            <a:r>
              <a:rPr lang="en-US" dirty="0"/>
              <a:t>Trier, stone, dedicated to Mercury, 1</a:t>
            </a:r>
            <a:r>
              <a:rPr lang="en-US" baseline="30000" dirty="0"/>
              <a:t>st</a:t>
            </a:r>
            <a:r>
              <a:rPr lang="en-US" dirty="0"/>
              <a:t> c. AD, by ?shipper on Rhine: ?</a:t>
            </a:r>
            <a:r>
              <a:rPr lang="en-US" dirty="0" err="1"/>
              <a:t>Esus</a:t>
            </a:r>
            <a:r>
              <a:rPr lang="en-US" dirty="0"/>
              <a:t> hacking at tree containing bull's head and 3 cranes (Green, 1986, p. 177)</a:t>
            </a:r>
          </a:p>
        </p:txBody>
      </p:sp>
      <p:pic>
        <p:nvPicPr>
          <p:cNvPr id="4" name="Picture 3">
            <a:extLst>
              <a:ext uri="{FF2B5EF4-FFF2-40B4-BE49-F238E27FC236}">
                <a16:creationId xmlns:a16="http://schemas.microsoft.com/office/drawing/2014/main" id="{F5870E4E-F833-5248-B1CD-F5D4AE50C45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620282" y="3263629"/>
            <a:ext cx="2414027" cy="3073941"/>
          </a:xfrm>
          <a:prstGeom prst="rect">
            <a:avLst/>
          </a:prstGeom>
        </p:spPr>
      </p:pic>
    </p:spTree>
    <p:extLst>
      <p:ext uri="{BB962C8B-B14F-4D97-AF65-F5344CB8AC3E}">
        <p14:creationId xmlns:p14="http://schemas.microsoft.com/office/powerpoint/2010/main" val="3148777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9E27BB-9E6D-4142-B811-F46A72C41841}"/>
              </a:ext>
            </a:extLst>
          </p:cNvPr>
          <p:cNvSpPr>
            <a:spLocks noGrp="1"/>
          </p:cNvSpPr>
          <p:nvPr>
            <p:ph idx="1"/>
          </p:nvPr>
        </p:nvSpPr>
        <p:spPr>
          <a:xfrm>
            <a:off x="685800" y="2194561"/>
            <a:ext cx="8273374" cy="4138146"/>
          </a:xfrm>
        </p:spPr>
        <p:txBody>
          <a:bodyPr/>
          <a:lstStyle/>
          <a:p>
            <a:r>
              <a:rPr lang="en-US" dirty="0"/>
              <a:t>Maiden Castle, Dorset: silver washed three-horned bull, deities on back; mid 4</a:t>
            </a:r>
            <a:r>
              <a:rPr lang="en-US" baseline="30000" dirty="0"/>
              <a:t>th</a:t>
            </a:r>
            <a:r>
              <a:rPr lang="en-US" dirty="0"/>
              <a:t>-century AD shrine (Green, 1986, images)</a:t>
            </a:r>
          </a:p>
          <a:p>
            <a:r>
              <a:rPr lang="en-US" dirty="0"/>
              <a:t>Three horns and has 'the remains of three humanoid female figures on its back' (ibid., p. 179)</a:t>
            </a:r>
          </a:p>
          <a:p>
            <a:r>
              <a:rPr lang="en-US" dirty="0"/>
              <a:t>'It may be that, in keeping with Celtic literary tradition, the imagery reflects the transmogrification of women into cranes and vice versa' (Green, </a:t>
            </a:r>
            <a:r>
              <a:rPr lang="en-US" i="1" dirty="0"/>
              <a:t>Dictionary</a:t>
            </a:r>
            <a:r>
              <a:rPr lang="en-US" dirty="0"/>
              <a:t>)</a:t>
            </a:r>
          </a:p>
          <a:p>
            <a:r>
              <a:rPr lang="en-US" dirty="0"/>
              <a:t>association of cranes with metamorphosis, esp. of ill-natured women – cf. </a:t>
            </a:r>
            <a:r>
              <a:rPr lang="en-US" dirty="0" err="1"/>
              <a:t>Manannán's</a:t>
            </a:r>
            <a:r>
              <a:rPr lang="en-US" dirty="0"/>
              <a:t> crane-bag, created from the skin of </a:t>
            </a:r>
            <a:r>
              <a:rPr lang="en-US" dirty="0" err="1"/>
              <a:t>Aífe</a:t>
            </a:r>
            <a:r>
              <a:rPr lang="en-US" dirty="0"/>
              <a:t>, transformed into a crane because of jealousy (ibid., p. 68; MacKillop, 2004)</a:t>
            </a:r>
          </a:p>
        </p:txBody>
      </p:sp>
      <p:pic>
        <p:nvPicPr>
          <p:cNvPr id="4" name="Picture 3">
            <a:extLst>
              <a:ext uri="{FF2B5EF4-FFF2-40B4-BE49-F238E27FC236}">
                <a16:creationId xmlns:a16="http://schemas.microsoft.com/office/drawing/2014/main" id="{8E412836-1C13-0643-AB8E-AC8D7ED4F46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095361" y="1550912"/>
            <a:ext cx="2908570" cy="5101406"/>
          </a:xfrm>
          <a:prstGeom prst="rect">
            <a:avLst/>
          </a:prstGeom>
        </p:spPr>
      </p:pic>
    </p:spTree>
    <p:extLst>
      <p:ext uri="{BB962C8B-B14F-4D97-AF65-F5344CB8AC3E}">
        <p14:creationId xmlns:p14="http://schemas.microsoft.com/office/powerpoint/2010/main" val="12222600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A8D676-E0BA-9C4E-BC22-0EDE3D75CDFC}"/>
              </a:ext>
            </a:extLst>
          </p:cNvPr>
          <p:cNvSpPr>
            <a:spLocks noGrp="1"/>
          </p:cNvSpPr>
          <p:nvPr>
            <p:ph idx="1"/>
          </p:nvPr>
        </p:nvSpPr>
        <p:spPr/>
        <p:txBody>
          <a:bodyPr/>
          <a:lstStyle/>
          <a:p>
            <a:r>
              <a:rPr lang="en-US" i="1" dirty="0" err="1"/>
              <a:t>Táin</a:t>
            </a:r>
            <a:r>
              <a:rPr lang="en-US" i="1" dirty="0"/>
              <a:t> </a:t>
            </a:r>
            <a:r>
              <a:rPr lang="en-US" i="1" dirty="0" err="1"/>
              <a:t>Bó</a:t>
            </a:r>
            <a:r>
              <a:rPr lang="en-US" i="1" dirty="0"/>
              <a:t> </a:t>
            </a:r>
            <a:r>
              <a:rPr lang="en-US" i="1" dirty="0" err="1"/>
              <a:t>Cuailnge</a:t>
            </a:r>
            <a:r>
              <a:rPr lang="en-US" i="1" dirty="0"/>
              <a:t> </a:t>
            </a:r>
            <a:r>
              <a:rPr lang="en-US" dirty="0"/>
              <a:t>(Cattle Raid of Colley): Queen Medb's invasion of Ulster to take possession of the Brown Bull (to counter the white-horned bull of her husband, </a:t>
            </a:r>
            <a:r>
              <a:rPr lang="en-US" dirty="0" err="1"/>
              <a:t>Ailill</a:t>
            </a:r>
            <a:r>
              <a:rPr lang="en-US" dirty="0"/>
              <a:t>; fight between two bulls, victory and subsequent death of Brown Bull (Green, </a:t>
            </a:r>
            <a:r>
              <a:rPr lang="en-US" i="1" dirty="0"/>
              <a:t>Dictionary</a:t>
            </a:r>
            <a:r>
              <a:rPr lang="en-US" dirty="0"/>
              <a:t>, p. 52)</a:t>
            </a:r>
          </a:p>
          <a:p>
            <a:endParaRPr lang="en-US" dirty="0"/>
          </a:p>
        </p:txBody>
      </p:sp>
    </p:spTree>
    <p:extLst>
      <p:ext uri="{BB962C8B-B14F-4D97-AF65-F5344CB8AC3E}">
        <p14:creationId xmlns:p14="http://schemas.microsoft.com/office/powerpoint/2010/main" val="5264408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6EA3F-7158-8B49-9DEC-6AF9E079D986}"/>
              </a:ext>
            </a:extLst>
          </p:cNvPr>
          <p:cNvSpPr>
            <a:spLocks noGrp="1"/>
          </p:cNvSpPr>
          <p:nvPr>
            <p:ph type="title"/>
          </p:nvPr>
        </p:nvSpPr>
        <p:spPr>
          <a:xfrm>
            <a:off x="7665396" y="73599"/>
            <a:ext cx="3840804" cy="778434"/>
          </a:xfrm>
        </p:spPr>
        <p:txBody>
          <a:bodyPr/>
          <a:lstStyle/>
          <a:p>
            <a:r>
              <a:rPr lang="en-US" dirty="0"/>
              <a:t>bibliography</a:t>
            </a:r>
          </a:p>
        </p:txBody>
      </p:sp>
      <p:sp>
        <p:nvSpPr>
          <p:cNvPr id="3" name="Content Placeholder 2">
            <a:extLst>
              <a:ext uri="{FF2B5EF4-FFF2-40B4-BE49-F238E27FC236}">
                <a16:creationId xmlns:a16="http://schemas.microsoft.com/office/drawing/2014/main" id="{CC9B6E41-B410-BE4E-B291-A8D07ABBA019}"/>
              </a:ext>
            </a:extLst>
          </p:cNvPr>
          <p:cNvSpPr>
            <a:spLocks noGrp="1"/>
          </p:cNvSpPr>
          <p:nvPr>
            <p:ph idx="1"/>
          </p:nvPr>
        </p:nvSpPr>
        <p:spPr>
          <a:xfrm>
            <a:off x="685800" y="599224"/>
            <a:ext cx="10820400" cy="6185177"/>
          </a:xfrm>
        </p:spPr>
        <p:txBody>
          <a:bodyPr>
            <a:normAutofit/>
          </a:bodyPr>
          <a:lstStyle/>
          <a:p>
            <a:r>
              <a:rPr lang="en-US" sz="1800" dirty="0"/>
              <a:t>Davies, </a:t>
            </a:r>
            <a:r>
              <a:rPr lang="en-US" sz="1800" dirty="0" err="1"/>
              <a:t>Sioned</a:t>
            </a:r>
            <a:r>
              <a:rPr lang="en-US" sz="1800" dirty="0"/>
              <a:t> (trans.), </a:t>
            </a:r>
            <a:r>
              <a:rPr lang="en-US" sz="1800" i="1" dirty="0"/>
              <a:t>The </a:t>
            </a:r>
            <a:r>
              <a:rPr lang="en-US" sz="1800" i="1" dirty="0" err="1"/>
              <a:t>Mabinogion</a:t>
            </a:r>
            <a:r>
              <a:rPr lang="en-US" sz="1800" i="1" dirty="0"/>
              <a:t> </a:t>
            </a:r>
            <a:r>
              <a:rPr lang="en-US" sz="1800" dirty="0"/>
              <a:t>(Oxford, 2007)</a:t>
            </a:r>
          </a:p>
          <a:p>
            <a:r>
              <a:rPr lang="en-US" sz="1800" dirty="0"/>
              <a:t>Green, Miranda, </a:t>
            </a:r>
            <a:r>
              <a:rPr lang="en-US" sz="1800" i="1" dirty="0"/>
              <a:t>Animals in Celtic Life and Myth</a:t>
            </a:r>
            <a:r>
              <a:rPr lang="en-US" sz="1800" dirty="0"/>
              <a:t> (Abingdon, 1992)</a:t>
            </a:r>
          </a:p>
          <a:p>
            <a:r>
              <a:rPr lang="en-US" sz="1800" i="1" dirty="0" err="1"/>
              <a:t>eadem</a:t>
            </a:r>
            <a:r>
              <a:rPr lang="en-US" sz="1800" dirty="0"/>
              <a:t>, </a:t>
            </a:r>
            <a:r>
              <a:rPr lang="en-US" sz="1800" i="1" dirty="0"/>
              <a:t>Dictionary of Celtic Myth and Legend</a:t>
            </a:r>
            <a:r>
              <a:rPr lang="en-US" sz="1800" dirty="0"/>
              <a:t> (London, 1992) [abbreviated as Green, </a:t>
            </a:r>
            <a:r>
              <a:rPr lang="en-US" sz="1800" i="1" dirty="0"/>
              <a:t>Dictionary]</a:t>
            </a:r>
          </a:p>
          <a:p>
            <a:r>
              <a:rPr lang="en-US" sz="1800" i="1" dirty="0" err="1"/>
              <a:t>eadem</a:t>
            </a:r>
            <a:r>
              <a:rPr lang="en-US" sz="1800" dirty="0"/>
              <a:t>, </a:t>
            </a:r>
            <a:r>
              <a:rPr lang="en-US" sz="1800" i="1" dirty="0"/>
              <a:t>Sacred Britannia: The Gods and Rituals of Roman Britain </a:t>
            </a:r>
            <a:r>
              <a:rPr lang="en-US" sz="1800" dirty="0"/>
              <a:t>(London, 2018)</a:t>
            </a:r>
          </a:p>
          <a:p>
            <a:r>
              <a:rPr lang="en-US" sz="1800" i="1" dirty="0" err="1"/>
              <a:t>eadem</a:t>
            </a:r>
            <a:r>
              <a:rPr lang="en-US" sz="1800" dirty="0"/>
              <a:t>, </a:t>
            </a:r>
            <a:r>
              <a:rPr lang="en-US" sz="1800" i="1" dirty="0"/>
              <a:t>The Gods of the Celts</a:t>
            </a:r>
            <a:r>
              <a:rPr lang="en-US" sz="1800" dirty="0"/>
              <a:t> (Stroud, 1986)</a:t>
            </a:r>
          </a:p>
          <a:p>
            <a:r>
              <a:rPr lang="en-US" sz="1800" dirty="0" err="1"/>
              <a:t>Häussler</a:t>
            </a:r>
            <a:r>
              <a:rPr lang="en-US" sz="1800" dirty="0"/>
              <a:t>, Ralph, 'The </a:t>
            </a:r>
            <a:r>
              <a:rPr lang="en-US" sz="1800" i="1" dirty="0"/>
              <a:t>civitas </a:t>
            </a:r>
            <a:r>
              <a:rPr lang="en-US" sz="1800" i="1" dirty="0" err="1"/>
              <a:t>Vangionum</a:t>
            </a:r>
            <a:r>
              <a:rPr lang="en-US" sz="1800" dirty="0"/>
              <a:t>: a new sacred landscape at the fringes of the Roman Empire?', in </a:t>
            </a:r>
            <a:r>
              <a:rPr lang="en-GB" sz="1800" dirty="0"/>
              <a:t>R. </a:t>
            </a:r>
            <a:r>
              <a:rPr lang="en-GB" sz="1800" dirty="0" err="1"/>
              <a:t>Häussler</a:t>
            </a:r>
            <a:r>
              <a:rPr lang="en-GB" sz="1800" dirty="0"/>
              <a:t> and A. King  (eds.), </a:t>
            </a:r>
            <a:r>
              <a:rPr lang="en-GB" sz="1800" i="1" dirty="0"/>
              <a:t>Continuity and Innovation in Religion in the Roman West </a:t>
            </a:r>
            <a:r>
              <a:rPr lang="en-GB" sz="1800" dirty="0"/>
              <a:t>(Portsmouth, RI, 2008), 185–216</a:t>
            </a:r>
          </a:p>
          <a:p>
            <a:r>
              <a:rPr lang="en-GB" sz="1800" dirty="0"/>
              <a:t>ibid., '</a:t>
            </a:r>
            <a:r>
              <a:rPr lang="en-GB" sz="1800" i="1" dirty="0" err="1"/>
              <a:t>Interpretatio</a:t>
            </a:r>
            <a:r>
              <a:rPr lang="en-GB" sz="1800" i="1" dirty="0"/>
              <a:t> </a:t>
            </a:r>
            <a:r>
              <a:rPr lang="en-GB" sz="1800" i="1" dirty="0" err="1"/>
              <a:t>Indigena</a:t>
            </a:r>
            <a:r>
              <a:rPr lang="en-GB" sz="1800" dirty="0"/>
              <a:t>. Re-inventing Local Cults in a Global World', </a:t>
            </a:r>
            <a:r>
              <a:rPr lang="en-GB" sz="1800" i="1" dirty="0" err="1"/>
              <a:t>Mediterraneo</a:t>
            </a:r>
            <a:r>
              <a:rPr lang="en-GB" sz="1800" i="1" dirty="0"/>
              <a:t> Antico</a:t>
            </a:r>
            <a:r>
              <a:rPr lang="en-GB" sz="1800" dirty="0"/>
              <a:t>, XV, 1–2 (2012), 143–74</a:t>
            </a:r>
          </a:p>
          <a:p>
            <a:r>
              <a:rPr lang="en-US" sz="1800" dirty="0"/>
              <a:t>Hemming, Jessica, 'Reflections on Rhiannon and the Horse Episodes in '</a:t>
            </a:r>
            <a:r>
              <a:rPr lang="en-US" sz="1800" dirty="0" err="1"/>
              <a:t>Pwyll</a:t>
            </a:r>
            <a:r>
              <a:rPr lang="en-US" sz="1800" dirty="0"/>
              <a:t>'', </a:t>
            </a:r>
            <a:r>
              <a:rPr lang="en-US" sz="1800" i="1" dirty="0"/>
              <a:t>Western Folklore</a:t>
            </a:r>
            <a:r>
              <a:rPr lang="en-US" sz="1800" dirty="0"/>
              <a:t>, 57 (1998), 19–40 </a:t>
            </a:r>
          </a:p>
          <a:p>
            <a:r>
              <a:rPr lang="en-US" sz="1800" dirty="0"/>
              <a:t>Hutton, Ronald, 'Medieval Welsh Literature and Pre-Christian Deities', in </a:t>
            </a:r>
            <a:r>
              <a:rPr lang="en-US" sz="1800" i="1" dirty="0"/>
              <a:t>Cambrian Medieval Celtic Studies</a:t>
            </a:r>
            <a:r>
              <a:rPr lang="en-US" sz="1800" dirty="0"/>
              <a:t>, 61 (2011), 57–85</a:t>
            </a:r>
          </a:p>
          <a:p>
            <a:r>
              <a:rPr lang="en-US" sz="1800" dirty="0"/>
              <a:t>MacKillop, James, </a:t>
            </a:r>
            <a:r>
              <a:rPr lang="en-US" sz="1800" i="1" dirty="0"/>
              <a:t>A Dictionary of Celtic Mythology </a:t>
            </a:r>
            <a:r>
              <a:rPr lang="en-US" sz="1800" dirty="0"/>
              <a:t>(Oxford, 2004)</a:t>
            </a:r>
          </a:p>
          <a:p>
            <a:r>
              <a:rPr lang="en-US" sz="1800" dirty="0"/>
              <a:t>Webster, 'A dirty window on the Iron Age? Recent developments in the archaeology of pre-Roman Celtic religion', in Katja </a:t>
            </a:r>
            <a:r>
              <a:rPr lang="en-US" sz="1800" dirty="0" err="1"/>
              <a:t>Ritari</a:t>
            </a:r>
            <a:r>
              <a:rPr lang="en-US" sz="1800" dirty="0"/>
              <a:t> and Alexandra </a:t>
            </a:r>
            <a:r>
              <a:rPr lang="en-US" sz="1800" dirty="0" err="1"/>
              <a:t>Bergholm</a:t>
            </a:r>
            <a:r>
              <a:rPr lang="en-US" sz="1800" dirty="0"/>
              <a:t> (eds.), </a:t>
            </a:r>
            <a:r>
              <a:rPr lang="en-US" sz="1800" i="1" dirty="0"/>
              <a:t>Understanding Celtic Religion: Revisiting the Pagan Past</a:t>
            </a:r>
            <a:r>
              <a:rPr lang="en-US" sz="1800" dirty="0"/>
              <a:t> (Cardiff, 2015), pp. 121–54</a:t>
            </a:r>
          </a:p>
        </p:txBody>
      </p:sp>
    </p:spTree>
    <p:extLst>
      <p:ext uri="{BB962C8B-B14F-4D97-AF65-F5344CB8AC3E}">
        <p14:creationId xmlns:p14="http://schemas.microsoft.com/office/powerpoint/2010/main" val="293411423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998</TotalTime>
  <Words>3755</Words>
  <Application>Microsoft Macintosh PowerPoint</Application>
  <PresentationFormat>Widescreen</PresentationFormat>
  <Paragraphs>162</Paragraphs>
  <Slides>33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Century Gothic</vt:lpstr>
      <vt:lpstr>Vapor Trail</vt:lpstr>
      <vt:lpstr>Interpretatio and animals and religion</vt:lpstr>
      <vt:lpstr>chronology</vt:lpstr>
      <vt:lpstr>interpretatio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horses in ritual</vt:lpstr>
      <vt:lpstr>horse symbolism</vt:lpstr>
      <vt:lpstr>PowerPoint Presentation</vt:lpstr>
      <vt:lpstr>PowerPoint Presentation</vt:lpstr>
      <vt:lpstr>head-hunting and the horse</vt:lpstr>
      <vt:lpstr>the Dioscuri, castor and Pollux</vt:lpstr>
      <vt:lpstr>sea and horse associations</vt:lpstr>
      <vt:lpstr>PowerPoint Presentation</vt:lpstr>
      <vt:lpstr>PowerPoint Presentation</vt:lpstr>
      <vt:lpstr>PowerPoint Presentation</vt:lpstr>
      <vt:lpstr>horses and the Gods</vt:lpstr>
      <vt:lpstr>epona</vt:lpstr>
      <vt:lpstr>PowerPoint Presentation</vt:lpstr>
      <vt:lpstr>the rhiannon connection</vt:lpstr>
      <vt:lpstr>PowerPoint Presentation</vt:lpstr>
      <vt:lpstr>bull</vt:lpstr>
      <vt:lpstr>PowerPoint Presentation</vt:lpstr>
      <vt:lpstr>Pliny, natural history, 16.24</vt:lpstr>
      <vt:lpstr>PowerPoint Presentation</vt:lpstr>
      <vt:lpstr>tarvos trigaranos</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Mair Evans</dc:creator>
  <cp:lastModifiedBy>Ffion Mair Evans</cp:lastModifiedBy>
  <cp:revision>77</cp:revision>
  <dcterms:created xsi:type="dcterms:W3CDTF">2021-03-26T15:20:09Z</dcterms:created>
  <dcterms:modified xsi:type="dcterms:W3CDTF">2021-04-01T13:14:37Z</dcterms:modified>
</cp:coreProperties>
</file>