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_rels/slideMaster1.xml.rels" ContentType="application/vnd.openxmlformats-package.relationships+xml"/>
  <Override PartName="/ppt/slideMasters/_rels/slideMaster2.xml.rels" ContentType="application/vnd.openxmlformats-package.relationships+xml"/>
  <Override PartName="/ppt/slideMasters/_rels/slideMaster3.xml.rels" ContentType="application/vnd.openxmlformats-package.relationships+xml"/>
  <Override PartName="/ppt/slideMasters/_rels/slideMaster4.xml.rels" ContentType="application/vnd.openxmlformats-package.relationships+xml"/>
  <Override PartName="/ppt/notesMasters/notesMaster1.xml" ContentType="application/vnd.openxmlformats-officedocument.presentationml.notesMaster+xml"/>
  <Override PartName="/ppt/notesMasters/_rels/notesMaster1.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5.xml" ContentType="application/vnd.openxmlformats-officedocument.presentationml.notesSlide+xml"/>
  <Override PartName="/ppt/notesSlides/_rels/notesSlide2.xml.rels" ContentType="application/vnd.openxmlformats-package.relationships+xml"/>
  <Override PartName="/ppt/notesSlides/_rels/notesSlide46.xml.rels" ContentType="application/vnd.openxmlformats-package.relationships+xml"/>
  <Override PartName="/ppt/notesSlides/_rels/notesSlide3.xml.rels" ContentType="application/vnd.openxmlformats-package.relationships+xml"/>
  <Override PartName="/ppt/notesSlides/_rels/notesSlide47.xml.rels" ContentType="application/vnd.openxmlformats-package.relationships+xml"/>
  <Override PartName="/ppt/notesSlides/_rels/notesSlide4.xml.rels" ContentType="application/vnd.openxmlformats-package.relationships+xml"/>
  <Override PartName="/ppt/notesSlides/_rels/notesSlide5.xml.rels" ContentType="application/vnd.openxmlformats-package.relationships+xml"/>
  <Override PartName="/ppt/notesSlides/_rels/notesSlide6.xml.rels" ContentType="application/vnd.openxmlformats-package.relationships+xml"/>
  <Override PartName="/ppt/notesSlides/_rels/notesSlide7.xml.rels" ContentType="application/vnd.openxmlformats-package.relationships+xml"/>
  <Override PartName="/ppt/notesSlides/_rels/notesSlide8.xml.rels" ContentType="application/vnd.openxmlformats-package.relationships+xml"/>
  <Override PartName="/ppt/notesSlides/_rels/notesSlide9.xml.rels" ContentType="application/vnd.openxmlformats-package.relationships+xml"/>
  <Override PartName="/ppt/notesSlides/_rels/notesSlide10.xml.rels" ContentType="application/vnd.openxmlformats-package.relationships+xml"/>
  <Override PartName="/ppt/notesSlides/_rels/notesSlide11.xml.rels" ContentType="application/vnd.openxmlformats-package.relationships+xml"/>
  <Override PartName="/ppt/notesSlides/_rels/notesSlide12.xml.rels" ContentType="application/vnd.openxmlformats-package.relationships+xml"/>
  <Override PartName="/ppt/notesSlides/_rels/notesSlide13.xml.rels" ContentType="application/vnd.openxmlformats-package.relationships+xml"/>
  <Override PartName="/ppt/notesSlides/_rels/notesSlide14.xml.rels" ContentType="application/vnd.openxmlformats-package.relationships+xml"/>
  <Override PartName="/ppt/notesSlides/_rels/notesSlide15.xml.rels" ContentType="application/vnd.openxmlformats-package.relationships+xml"/>
  <Override PartName="/ppt/notesSlides/_rels/notesSlide16.xml.rels" ContentType="application/vnd.openxmlformats-package.relationships+xml"/>
  <Override PartName="/ppt/notesSlides/_rels/notesSlide19.xml.rels" ContentType="application/vnd.openxmlformats-package.relationships+xml"/>
  <Override PartName="/ppt/notesSlides/_rels/notesSlide20.xml.rels" ContentType="application/vnd.openxmlformats-package.relationships+xml"/>
  <Override PartName="/ppt/notesSlides/_rels/notesSlide21.xml.rels" ContentType="application/vnd.openxmlformats-package.relationships+xml"/>
  <Override PartName="/ppt/notesSlides/_rels/notesSlide22.xml.rels" ContentType="application/vnd.openxmlformats-package.relationships+xml"/>
  <Override PartName="/ppt/notesSlides/_rels/notesSlide23.xml.rels" ContentType="application/vnd.openxmlformats-package.relationships+xml"/>
  <Override PartName="/ppt/notesSlides/_rels/notesSlide24.xml.rels" ContentType="application/vnd.openxmlformats-package.relationships+xml"/>
  <Override PartName="/ppt/notesSlides/_rels/notesSlide27.xml.rels" ContentType="application/vnd.openxmlformats-package.relationships+xml"/>
  <Override PartName="/ppt/notesSlides/_rels/notesSlide28.xml.rels" ContentType="application/vnd.openxmlformats-package.relationships+xml"/>
  <Override PartName="/ppt/notesSlides/_rels/notesSlide29.xml.rels" ContentType="application/vnd.openxmlformats-package.relationships+xml"/>
  <Override PartName="/ppt/notesSlides/_rels/notesSlide30.xml.rels" ContentType="application/vnd.openxmlformats-package.relationships+xml"/>
  <Override PartName="/ppt/notesSlides/_rels/notesSlide31.xml.rels" ContentType="application/vnd.openxmlformats-package.relationships+xml"/>
  <Override PartName="/ppt/notesSlides/_rels/notesSlide32.xml.rels" ContentType="application/vnd.openxmlformats-package.relationships+xml"/>
  <Override PartName="/ppt/notesSlides/_rels/notesSlide35.xml.rels" ContentType="application/vnd.openxmlformats-package.relationships+xml"/>
  <Override PartName="/ppt/notesSlides/_rels/notesSlide36.xml.rels" ContentType="application/vnd.openxmlformats-package.relationships+xml"/>
  <Override PartName="/ppt/notesSlides/_rels/notesSlide37.xml.rels" ContentType="application/vnd.openxmlformats-package.relationships+xml"/>
  <Override PartName="/ppt/notesSlides/_rels/notesSlide38.xml.rels" ContentType="application/vnd.openxmlformats-package.relationships+xml"/>
  <Override PartName="/ppt/notesSlides/_rels/notesSlide39.xml.rels" ContentType="application/vnd.openxmlformats-package.relationships+xml"/>
  <Override PartName="/ppt/notesSlides/_rels/notesSlide40.xml.rels" ContentType="application/vnd.openxmlformats-package.relationships+xml"/>
  <Override PartName="/ppt/notesSlides/_rels/notesSlide42.xml.rels" ContentType="application/vnd.openxmlformats-package.relationships+xml"/>
  <Override PartName="/ppt/notesSlides/_rels/notesSlide43.xml.rels" ContentType="application/vnd.openxmlformats-package.relationships+xml"/>
  <Override PartName="/ppt/notesSlides/_rels/notesSlide44.xml.rels" ContentType="application/vnd.openxmlformats-package.relationships+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media/image1.jpeg" ContentType="image/jpeg"/>
  <Override PartName="/ppt/media/image2.jpeg" ContentType="image/jpeg"/>
  <Override PartName="/ppt/media/image8.png" ContentType="image/png"/>
  <Override PartName="/ppt/media/image3.jpeg" ContentType="image/jpeg"/>
  <Override PartName="/ppt/media/image5.png" ContentType="image/png"/>
  <Override PartName="/ppt/media/image4.jpeg" ContentType="image/jpeg"/>
  <Override PartName="/ppt/media/image6.png" ContentType="image/png"/>
  <Override PartName="/ppt/media/image7.png" ContentType="image/png"/>
  <Override PartName="/ppt/media/image9.png" ContentType="image/png"/>
  <Override PartName="/ppt/media/image10.png" ContentType="image/png"/>
  <Override PartName="/ppt/media/image11.png" ContentType="image/png"/>
  <Override PartName="/ppt/media/image12.png" ContentType="image/png"/>
  <Override PartName="/ppt/slideLayouts/slideLayout31.xml" ContentType="application/vnd.openxmlformats-officedocument.presentationml.slideLayout+xml"/>
  <Override PartName="/ppt/slideLayouts/slideLayout1.xml" ContentType="application/vnd.openxmlformats-officedocument.presentationml.slideLayout+xml"/>
  <Override PartName="/ppt/slideLayouts/slideLayout32.xml" ContentType="application/vnd.openxmlformats-officedocument.presentationml.slideLayout+xml"/>
  <Override PartName="/ppt/slideLayouts/slideLayout2.xml" ContentType="application/vnd.openxmlformats-officedocument.presentationml.slideLayout+xml"/>
  <Override PartName="/ppt/slideLayouts/slideLayout33.xml" ContentType="application/vnd.openxmlformats-officedocument.presentationml.slideLayout+xml"/>
  <Override PartName="/ppt/slideLayouts/slideLayout3.xml" ContentType="application/vnd.openxmlformats-officedocument.presentationml.slideLayout+xml"/>
  <Override PartName="/ppt/slideLayouts/slideLayout34.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35.xml" ContentType="application/vnd.openxmlformats-officedocument.presentationml.slideLayout+xml"/>
  <Override PartName="/ppt/slideLayouts/slideLayout6.xml" ContentType="application/vnd.openxmlformats-officedocument.presentationml.slideLayout+xml"/>
  <Override PartName="/ppt/slideLayouts/slideLayout36.xml" ContentType="application/vnd.openxmlformats-officedocument.presentationml.slideLayout+xml"/>
  <Override PartName="/ppt/slideLayouts/slideLayout7.xml" ContentType="application/vnd.openxmlformats-officedocument.presentationml.slideLayout+xml"/>
  <Override PartName="/ppt/slideLayouts/slideLayout37.xml" ContentType="application/vnd.openxmlformats-officedocument.presentationml.slideLayout+xml"/>
  <Override PartName="/ppt/slideLayouts/slideLayout8.xml" ContentType="application/vnd.openxmlformats-officedocument.presentationml.slideLayout+xml"/>
  <Override PartName="/ppt/slideLayouts/slideLayout38.xml" ContentType="application/vnd.openxmlformats-officedocument.presentationml.slideLayout+xml"/>
  <Override PartName="/ppt/slideLayouts/slideLayout9.xml" ContentType="application/vnd.openxmlformats-officedocument.presentationml.slideLayout+xml"/>
  <Override PartName="/ppt/slideLayouts/slideLayout3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_rels/slideLayout31.xml.rels" ContentType="application/vnd.openxmlformats-package.relationships+xml"/>
  <Override PartName="/ppt/slideLayouts/_rels/slideLayout1.xml.rels" ContentType="application/vnd.openxmlformats-package.relationships+xml"/>
  <Override PartName="/ppt/slideLayouts/_rels/slideLayout32.xml.rels" ContentType="application/vnd.openxmlformats-package.relationships+xml"/>
  <Override PartName="/ppt/slideLayouts/_rels/slideLayout2.xml.rels" ContentType="application/vnd.openxmlformats-package.relationships+xml"/>
  <Override PartName="/ppt/slideLayouts/_rels/slideLayout33.xml.rels" ContentType="application/vnd.openxmlformats-package.relationships+xml"/>
  <Override PartName="/ppt/slideLayouts/_rels/slideLayout3.xml.rels" ContentType="application/vnd.openxmlformats-package.relationships+xml"/>
  <Override PartName="/ppt/slideLayouts/_rels/slideLayout34.xml.rels" ContentType="application/vnd.openxmlformats-package.relationships+xml"/>
  <Override PartName="/ppt/slideLayouts/_rels/slideLayout4.xml.rels" ContentType="application/vnd.openxmlformats-package.relationships+xml"/>
  <Override PartName="/ppt/slideLayouts/_rels/slideLayout35.xml.rels" ContentType="application/vnd.openxmlformats-package.relationships+xml"/>
  <Override PartName="/ppt/slideLayouts/_rels/slideLayout5.xml.rels" ContentType="application/vnd.openxmlformats-package.relationships+xml"/>
  <Override PartName="/ppt/slideLayouts/_rels/slideLayout36.xml.rels" ContentType="application/vnd.openxmlformats-package.relationships+xml"/>
  <Override PartName="/ppt/slideLayouts/_rels/slideLayout6.xml.rels" ContentType="application/vnd.openxmlformats-package.relationships+xml"/>
  <Override PartName="/ppt/slideLayouts/_rels/slideLayout37.xml.rels" ContentType="application/vnd.openxmlformats-package.relationships+xml"/>
  <Override PartName="/ppt/slideLayouts/_rels/slideLayout7.xml.rels" ContentType="application/vnd.openxmlformats-package.relationships+xml"/>
  <Override PartName="/ppt/slideLayouts/_rels/slideLayout38.xml.rels" ContentType="application/vnd.openxmlformats-package.relationships+xml"/>
  <Override PartName="/ppt/slideLayouts/_rels/slideLayout8.xml.rels" ContentType="application/vnd.openxmlformats-package.relationships+xml"/>
  <Override PartName="/ppt/slideLayouts/_rels/slideLayout39.xml.rels" ContentType="application/vnd.openxmlformats-package.relationships+xml"/>
  <Override PartName="/ppt/slideLayouts/_rels/slideLayout9.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slideLayouts/_rels/slideLayout13.xml.rels" ContentType="application/vnd.openxmlformats-package.relationships+xml"/>
  <Override PartName="/ppt/slideLayouts/_rels/slideLayout14.xml.rels" ContentType="application/vnd.openxmlformats-package.relationships+xml"/>
  <Override PartName="/ppt/slideLayouts/_rels/slideLayout15.xml.rels" ContentType="application/vnd.openxmlformats-package.relationships+xml"/>
  <Override PartName="/ppt/slideLayouts/_rels/slideLayout16.xml.rels" ContentType="application/vnd.openxmlformats-package.relationships+xml"/>
  <Override PartName="/ppt/slideLayouts/_rels/slideLayout17.xml.rels" ContentType="application/vnd.openxmlformats-package.relationships+xml"/>
  <Override PartName="/ppt/slideLayouts/_rels/slideLayout18.xml.rels" ContentType="application/vnd.openxmlformats-package.relationships+xml"/>
  <Override PartName="/ppt/slideLayouts/_rels/slideLayout19.xml.rels" ContentType="application/vnd.openxmlformats-package.relationships+xml"/>
  <Override PartName="/ppt/slideLayouts/_rels/slideLayout20.xml.rels" ContentType="application/vnd.openxmlformats-package.relationships+xml"/>
  <Override PartName="/ppt/slideLayouts/_rels/slideLayout21.xml.rels" ContentType="application/vnd.openxmlformats-package.relationships+xml"/>
  <Override PartName="/ppt/slideLayouts/_rels/slideLayout22.xml.rels" ContentType="application/vnd.openxmlformats-package.relationships+xml"/>
  <Override PartName="/ppt/slideLayouts/_rels/slideLayout23.xml.rels" ContentType="application/vnd.openxmlformats-package.relationships+xml"/>
  <Override PartName="/ppt/slideLayouts/_rels/slideLayout24.xml.rels" ContentType="application/vnd.openxmlformats-package.relationships+xml"/>
  <Override PartName="/ppt/slideLayouts/_rels/slideLayout25.xml.rels" ContentType="application/vnd.openxmlformats-package.relationships+xml"/>
  <Override PartName="/ppt/slideLayouts/_rels/slideLayout26.xml.rels" ContentType="application/vnd.openxmlformats-package.relationships+xml"/>
  <Override PartName="/ppt/slideLayouts/_rels/slideLayout27.xml.rels" ContentType="application/vnd.openxmlformats-package.relationships+xml"/>
  <Override PartName="/ppt/slideLayouts/_rels/slideLayout28.xml.rels" ContentType="application/vnd.openxmlformats-package.relationships+xml"/>
  <Override PartName="/ppt/slideLayouts/_rels/slideLayout29.xml.rels" ContentType="application/vnd.openxmlformats-package.relationships+xml"/>
  <Override PartName="/ppt/slideLayouts/_rels/slideLayout30.xml.rels" ContentType="application/vnd.openxmlformats-package.relationships+xml"/>
  <Override PartName="/ppt/slideLayouts/_rels/slideLayout40.xml.rels" ContentType="application/vnd.openxmlformats-package.relationships+xml"/>
  <Override PartName="/ppt/slideLayouts/_rels/slideLayout41.xml.rels" ContentType="application/vnd.openxmlformats-package.relationships+xml"/>
  <Override PartName="/ppt/slideLayouts/_rels/slideLayout42.xml.rels" ContentType="application/vnd.openxmlformats-package.relationships+xml"/>
  <Override PartName="/ppt/slideLayouts/_rels/slideLayout43.xml.rels" ContentType="application/vnd.openxmlformats-package.relationships+xml"/>
  <Override PartName="/ppt/slideLayouts/_rels/slideLayout44.xml.rels" ContentType="application/vnd.openxmlformats-package.relationships+xml"/>
  <Override PartName="/ppt/slideLayouts/_rels/slideLayout45.xml.rels" ContentType="application/vnd.openxmlformats-package.relationships+xml"/>
  <Override PartName="/ppt/slideLayouts/_rels/slideLayout46.xml.rels" ContentType="application/vnd.openxmlformats-package.relationships+xml"/>
  <Override PartName="/ppt/slideLayouts/_rels/slideLayout47.xml.rels" ContentType="application/vnd.openxmlformats-package.relationships+xml"/>
  <Override PartName="/ppt/slideLayouts/_rels/slideLayout48.xml.rels" ContentType="application/vnd.openxmlformats-package.relationships+xml"/>
  <Override PartName="/ppt/slides/slide1.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21.xml" ContentType="application/vnd.openxmlformats-officedocument.presentationml.slide+xml"/>
  <Override PartName="/ppt/slides/slide4.xml" ContentType="application/vnd.openxmlformats-officedocument.presentationml.slide+xml"/>
  <Override PartName="/ppt/slides/slide22.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23.xml" ContentType="application/vnd.openxmlformats-officedocument.presentationml.slide+xml"/>
  <Override PartName="/ppt/slides/slide7.xml" ContentType="application/vnd.openxmlformats-officedocument.presentationml.slide+xml"/>
  <Override PartName="/ppt/slides/slide24.xml" ContentType="application/vnd.openxmlformats-officedocument.presentationml.slide+xml"/>
  <Override PartName="/ppt/slides/slide8.xml" ContentType="application/vnd.openxmlformats-officedocument.presentationml.slide+xml"/>
  <Override PartName="/ppt/slides/slide25.xml" ContentType="application/vnd.openxmlformats-officedocument.presentationml.slide+xml"/>
  <Override PartName="/ppt/slides/slide9.xml" ContentType="application/vnd.openxmlformats-officedocument.presentationml.slide+xml"/>
  <Override PartName="/ppt/slides/slide26.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_rels/slide35.xml.rels" ContentType="application/vnd.openxmlformats-package.relationships+xml"/>
  <Override PartName="/ppt/slides/_rels/slide1.xml.rels" ContentType="application/vnd.openxmlformats-package.relationships+xml"/>
  <Override PartName="/ppt/slides/_rels/slide22.xml.rels" ContentType="application/vnd.openxmlformats-package.relationships+xml"/>
  <Override PartName="/ppt/slides/_rels/slide36.xml.rels" ContentType="application/vnd.openxmlformats-package.relationships+xml"/>
  <Override PartName="/ppt/slides/_rels/slide2.xml.rels" ContentType="application/vnd.openxmlformats-package.relationships+xml"/>
  <Override PartName="/ppt/slides/_rels/slide20.xml.rels" ContentType="application/vnd.openxmlformats-package.relationships+xml"/>
  <Override PartName="/ppt/slides/_rels/slide37.xml.rels" ContentType="application/vnd.openxmlformats-package.relationships+xml"/>
  <Override PartName="/ppt/slides/_rels/slide3.xml.rels" ContentType="application/vnd.openxmlformats-package.relationships+xml"/>
  <Override PartName="/ppt/slides/_rels/slide21.xml.rels" ContentType="application/vnd.openxmlformats-package.relationships+xml"/>
  <Override PartName="/ppt/slides/_rels/slide4.xml.rels" ContentType="application/vnd.openxmlformats-package.relationships+xml"/>
  <Override PartName="/ppt/slides/_rels/slide38.xml.rels" ContentType="application/vnd.openxmlformats-package.relationships+xml"/>
  <Override PartName="/ppt/slides/_rels/slide5.xml.rels" ContentType="application/vnd.openxmlformats-package.relationships+xml"/>
  <Override PartName="/ppt/slides/_rels/slide39.xml.rels" ContentType="application/vnd.openxmlformats-package.relationships+xml"/>
  <Override PartName="/ppt/slides/_rels/slide23.xml.rels" ContentType="application/vnd.openxmlformats-package.relationships+xml"/>
  <Override PartName="/ppt/slides/_rels/slide6.xml.rels" ContentType="application/vnd.openxmlformats-package.relationships+xml"/>
  <Override PartName="/ppt/slides/_rels/slide24.xml.rels" ContentType="application/vnd.openxmlformats-package.relationships+xml"/>
  <Override PartName="/ppt/slides/_rels/slide7.xml.rels" ContentType="application/vnd.openxmlformats-package.relationships+xml"/>
  <Override PartName="/ppt/slides/_rels/slide25.xml.rels" ContentType="application/vnd.openxmlformats-package.relationships+xml"/>
  <Override PartName="/ppt/slides/_rels/slide8.xml.rels" ContentType="application/vnd.openxmlformats-package.relationships+xml"/>
  <Override PartName="/ppt/slides/_rels/slide26.xml.rels" ContentType="application/vnd.openxmlformats-package.relationships+xml"/>
  <Override PartName="/ppt/slides/_rels/slide9.xml.rels" ContentType="application/vnd.openxmlformats-package.relationships+xml"/>
  <Override PartName="/ppt/slides/_rels/slide10.xml.rels" ContentType="application/vnd.openxmlformats-package.relationships+xml"/>
  <Override PartName="/ppt/slides/_rels/slide11.xml.rels" ContentType="application/vnd.openxmlformats-package.relationships+xml"/>
  <Override PartName="/ppt/slides/_rels/slide12.xml.rels" ContentType="application/vnd.openxmlformats-package.relationships+xml"/>
  <Override PartName="/ppt/slides/_rels/slide13.xml.rels" ContentType="application/vnd.openxmlformats-package.relationships+xml"/>
  <Override PartName="/ppt/slides/_rels/slide14.xml.rels" ContentType="application/vnd.openxmlformats-package.relationships+xml"/>
  <Override PartName="/ppt/slides/_rels/slide15.xml.rels" ContentType="application/vnd.openxmlformats-package.relationships+xml"/>
  <Override PartName="/ppt/slides/_rels/slide16.xml.rels" ContentType="application/vnd.openxmlformats-package.relationships+xml"/>
  <Override PartName="/ppt/slides/_rels/slide17.xml.rels" ContentType="application/vnd.openxmlformats-package.relationships+xml"/>
  <Override PartName="/ppt/slides/_rels/slide18.xml.rels" ContentType="application/vnd.openxmlformats-package.relationships+xml"/>
  <Override PartName="/ppt/slides/_rels/slide19.xml.rels" ContentType="application/vnd.openxmlformats-package.relationships+xml"/>
  <Override PartName="/ppt/slides/_rels/slide27.xml.rels" ContentType="application/vnd.openxmlformats-package.relationships+xml"/>
  <Override PartName="/ppt/slides/_rels/slide28.xml.rels" ContentType="application/vnd.openxmlformats-package.relationships+xml"/>
  <Override PartName="/ppt/slides/_rels/slide29.xml.rels" ContentType="application/vnd.openxmlformats-package.relationships+xml"/>
  <Override PartName="/ppt/slides/_rels/slide30.xml.rels" ContentType="application/vnd.openxmlformats-package.relationships+xml"/>
  <Override PartName="/ppt/slides/_rels/slide31.xml.rels" ContentType="application/vnd.openxmlformats-package.relationships+xml"/>
  <Override PartName="/ppt/slides/_rels/slide32.xml.rels" ContentType="application/vnd.openxmlformats-package.relationships+xml"/>
  <Override PartName="/ppt/slides/_rels/slide33.xml.rels" ContentType="application/vnd.openxmlformats-package.relationships+xml"/>
  <Override PartName="/ppt/slides/_rels/slide34.xml.rels" ContentType="application/vnd.openxmlformats-package.relationships+xml"/>
  <Override PartName="/ppt/slides/_rels/slide40.xml.rels" ContentType="application/vnd.openxmlformats-package.relationships+xml"/>
  <Override PartName="/ppt/slides/_rels/slide41.xml.rels" ContentType="application/vnd.openxmlformats-package.relationships+xml"/>
  <Override PartName="/ppt/slides/_rels/slide42.xml.rels" ContentType="application/vnd.openxmlformats-package.relationships+xml"/>
  <Override PartName="/ppt/slides/_rels/slide43.xml.rels" ContentType="application/vnd.openxmlformats-package.relationships+xml"/>
  <Override PartName="/ppt/slides/_rels/slide44.xml.rels" ContentType="application/vnd.openxmlformats-package.relationships+xml"/>
  <Override PartName="/ppt/slides/_rels/slide45.xml.rels" ContentType="application/vnd.openxmlformats-package.relationships+xml"/>
  <Override PartName="/ppt/slides/_rels/slide46.xml.rels" ContentType="application/vnd.openxmlformats-package.relationships+xml"/>
  <Override PartName="/ppt/slides/_rels/slide47.xml.rels" ContentType="application/vnd.openxmlformats-package.relationships+xml"/>
  <Override PartName="/ppt/_rels/presentation.xml.rels" ContentType="application/vnd.openxmlformats-package.relationship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custom-properties" Target="docProps/custom.xml"/><Relationship Id="rId4"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 id="2147483661" r:id="rId3"/>
    <p:sldMasterId id="2147483674" r:id="rId4"/>
    <p:sldMasterId id="2147483687"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 id="271" r:id="rId22"/>
    <p:sldId id="272" r:id="rId23"/>
    <p:sldId id="273" r:id="rId24"/>
    <p:sldId id="274" r:id="rId25"/>
    <p:sldId id="275" r:id="rId26"/>
    <p:sldId id="276" r:id="rId27"/>
    <p:sldId id="277" r:id="rId28"/>
    <p:sldId id="278" r:id="rId29"/>
    <p:sldId id="279" r:id="rId30"/>
    <p:sldId id="280" r:id="rId31"/>
    <p:sldId id="281" r:id="rId32"/>
    <p:sldId id="282" r:id="rId33"/>
    <p:sldId id="283" r:id="rId34"/>
    <p:sldId id="284" r:id="rId35"/>
    <p:sldId id="285" r:id="rId36"/>
    <p:sldId id="286" r:id="rId37"/>
    <p:sldId id="287" r:id="rId38"/>
    <p:sldId id="288" r:id="rId39"/>
    <p:sldId id="289" r:id="rId40"/>
    <p:sldId id="290" r:id="rId41"/>
    <p:sldId id="291" r:id="rId42"/>
    <p:sldId id="292" r:id="rId43"/>
    <p:sldId id="293" r:id="rId44"/>
    <p:sldId id="294" r:id="rId45"/>
    <p:sldId id="295" r:id="rId46"/>
    <p:sldId id="296" r:id="rId47"/>
    <p:sldId id="297" r:id="rId48"/>
    <p:sldId id="298" r:id="rId49"/>
    <p:sldId id="299" r:id="rId50"/>
    <p:sldId id="300" r:id="rId51"/>
    <p:sldId id="301" r:id="rId52"/>
    <p:sldId id="302" r:id="rId53"/>
  </p:sldIdLst>
  <p:sldSz cx="9144000" cy="6858000"/>
  <p:notesSz cx="9372600" cy="7086600"/>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Master" Target="slideMasters/slideMaster2.xml"/><Relationship Id="rId4" Type="http://schemas.openxmlformats.org/officeDocument/2006/relationships/slideMaster" Target="slideMasters/slideMaster3.xml"/><Relationship Id="rId5" Type="http://schemas.openxmlformats.org/officeDocument/2006/relationships/slideMaster" Target="slideMasters/slideMaster4.xml"/><Relationship Id="rId6" Type="http://schemas.openxmlformats.org/officeDocument/2006/relationships/notesMaster" Target="notesMasters/notesMaster1.xml"/><Relationship Id="rId7" Type="http://schemas.openxmlformats.org/officeDocument/2006/relationships/slide" Target="slides/slide1.xml"/><Relationship Id="rId8" Type="http://schemas.openxmlformats.org/officeDocument/2006/relationships/slide" Target="slides/slide2.xml"/><Relationship Id="rId9" Type="http://schemas.openxmlformats.org/officeDocument/2006/relationships/slide" Target="slides/slide3.xml"/><Relationship Id="rId10" Type="http://schemas.openxmlformats.org/officeDocument/2006/relationships/slide" Target="slides/slide4.xml"/><Relationship Id="rId11" Type="http://schemas.openxmlformats.org/officeDocument/2006/relationships/slide" Target="slides/slide5.xml"/><Relationship Id="rId12" Type="http://schemas.openxmlformats.org/officeDocument/2006/relationships/slide" Target="slides/slide6.xml"/><Relationship Id="rId13" Type="http://schemas.openxmlformats.org/officeDocument/2006/relationships/slide" Target="slides/slide7.xml"/><Relationship Id="rId14" Type="http://schemas.openxmlformats.org/officeDocument/2006/relationships/slide" Target="slides/slide8.xml"/><Relationship Id="rId15" Type="http://schemas.openxmlformats.org/officeDocument/2006/relationships/slide" Target="slides/slide9.xml"/><Relationship Id="rId16" Type="http://schemas.openxmlformats.org/officeDocument/2006/relationships/slide" Target="slides/slide10.xml"/><Relationship Id="rId17" Type="http://schemas.openxmlformats.org/officeDocument/2006/relationships/slide" Target="slides/slide11.xml"/><Relationship Id="rId18" Type="http://schemas.openxmlformats.org/officeDocument/2006/relationships/slide" Target="slides/slide12.xml"/><Relationship Id="rId19" Type="http://schemas.openxmlformats.org/officeDocument/2006/relationships/slide" Target="slides/slide13.xml"/><Relationship Id="rId20" Type="http://schemas.openxmlformats.org/officeDocument/2006/relationships/slide" Target="slides/slide14.xml"/><Relationship Id="rId21" Type="http://schemas.openxmlformats.org/officeDocument/2006/relationships/slide" Target="slides/slide15.xml"/><Relationship Id="rId22" Type="http://schemas.openxmlformats.org/officeDocument/2006/relationships/slide" Target="slides/slide16.xml"/><Relationship Id="rId23" Type="http://schemas.openxmlformats.org/officeDocument/2006/relationships/slide" Target="slides/slide17.xml"/><Relationship Id="rId24" Type="http://schemas.openxmlformats.org/officeDocument/2006/relationships/slide" Target="slides/slide18.xml"/><Relationship Id="rId25" Type="http://schemas.openxmlformats.org/officeDocument/2006/relationships/slide" Target="slides/slide19.xml"/><Relationship Id="rId26" Type="http://schemas.openxmlformats.org/officeDocument/2006/relationships/slide" Target="slides/slide20.xml"/><Relationship Id="rId27" Type="http://schemas.openxmlformats.org/officeDocument/2006/relationships/slide" Target="slides/slide21.xml"/><Relationship Id="rId28" Type="http://schemas.openxmlformats.org/officeDocument/2006/relationships/slide" Target="slides/slide22.xml"/><Relationship Id="rId29" Type="http://schemas.openxmlformats.org/officeDocument/2006/relationships/slide" Target="slides/slide23.xml"/><Relationship Id="rId30" Type="http://schemas.openxmlformats.org/officeDocument/2006/relationships/slide" Target="slides/slide24.xml"/><Relationship Id="rId31" Type="http://schemas.openxmlformats.org/officeDocument/2006/relationships/slide" Target="slides/slide25.xml"/><Relationship Id="rId32" Type="http://schemas.openxmlformats.org/officeDocument/2006/relationships/slide" Target="slides/slide26.xml"/><Relationship Id="rId33" Type="http://schemas.openxmlformats.org/officeDocument/2006/relationships/slide" Target="slides/slide27.xml"/><Relationship Id="rId34" Type="http://schemas.openxmlformats.org/officeDocument/2006/relationships/slide" Target="slides/slide28.xml"/><Relationship Id="rId35" Type="http://schemas.openxmlformats.org/officeDocument/2006/relationships/slide" Target="slides/slide29.xml"/><Relationship Id="rId36" Type="http://schemas.openxmlformats.org/officeDocument/2006/relationships/slide" Target="slides/slide30.xml"/><Relationship Id="rId37" Type="http://schemas.openxmlformats.org/officeDocument/2006/relationships/slide" Target="slides/slide31.xml"/><Relationship Id="rId38" Type="http://schemas.openxmlformats.org/officeDocument/2006/relationships/slide" Target="slides/slide32.xml"/><Relationship Id="rId39" Type="http://schemas.openxmlformats.org/officeDocument/2006/relationships/slide" Target="slides/slide33.xml"/><Relationship Id="rId40" Type="http://schemas.openxmlformats.org/officeDocument/2006/relationships/slide" Target="slides/slide34.xml"/><Relationship Id="rId41" Type="http://schemas.openxmlformats.org/officeDocument/2006/relationships/slide" Target="slides/slide35.xml"/><Relationship Id="rId42" Type="http://schemas.openxmlformats.org/officeDocument/2006/relationships/slide" Target="slides/slide36.xml"/><Relationship Id="rId43" Type="http://schemas.openxmlformats.org/officeDocument/2006/relationships/slide" Target="slides/slide37.xml"/><Relationship Id="rId44" Type="http://schemas.openxmlformats.org/officeDocument/2006/relationships/slide" Target="slides/slide38.xml"/><Relationship Id="rId45" Type="http://schemas.openxmlformats.org/officeDocument/2006/relationships/slide" Target="slides/slide39.xml"/><Relationship Id="rId46" Type="http://schemas.openxmlformats.org/officeDocument/2006/relationships/slide" Target="slides/slide40.xml"/><Relationship Id="rId47" Type="http://schemas.openxmlformats.org/officeDocument/2006/relationships/slide" Target="slides/slide41.xml"/><Relationship Id="rId48" Type="http://schemas.openxmlformats.org/officeDocument/2006/relationships/slide" Target="slides/slide42.xml"/><Relationship Id="rId49" Type="http://schemas.openxmlformats.org/officeDocument/2006/relationships/slide" Target="slides/slide43.xml"/><Relationship Id="rId50" Type="http://schemas.openxmlformats.org/officeDocument/2006/relationships/slide" Target="slides/slide44.xml"/><Relationship Id="rId51" Type="http://schemas.openxmlformats.org/officeDocument/2006/relationships/slide" Target="slides/slide45.xml"/><Relationship Id="rId52" Type="http://schemas.openxmlformats.org/officeDocument/2006/relationships/slide" Target="slides/slide46.xml"/><Relationship Id="rId53" Type="http://schemas.openxmlformats.org/officeDocument/2006/relationships/slide" Target="slides/slide47.xml"/>
</Relationships>
</file>

<file path=ppt/notesMasters/_rels/notesMaster1.xml.rels><?xml version="1.0" encoding="UTF-8"?>
<Relationships xmlns="http://schemas.openxmlformats.org/package/2006/relationships"><Relationship Id="rId1" Type="http://schemas.openxmlformats.org/officeDocument/2006/relationships/theme" Target="../theme/theme5.xml"/>
</Relationships>
</file>

<file path=ppt/notesMasters/notesMaster1.xml><?xml version="1.0" encoding="utf-8"?>
<p:notes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4" name="PlaceHolder 1"/>
          <p:cNvSpPr>
            <a:spLocks noGrp="1"/>
          </p:cNvSpPr>
          <p:nvPr>
            <p:ph type="sldImg"/>
          </p:nvPr>
        </p:nvSpPr>
        <p:spPr>
          <a:xfrm>
            <a:off x="216000" y="812520"/>
            <a:ext cx="7127280" cy="4008960"/>
          </a:xfrm>
          <a:prstGeom prst="rect">
            <a:avLst/>
          </a:prstGeom>
        </p:spPr>
        <p:txBody>
          <a:bodyPr lIns="0" rIns="0" tIns="0" bIns="0" anchor="ctr">
            <a:noAutofit/>
          </a:bodyPr>
          <a:p>
            <a:r>
              <a:rPr b="0" lang="en-US" sz="3600" spc="-1" strike="noStrike">
                <a:solidFill>
                  <a:srgbClr val="000000"/>
                </a:solidFill>
                <a:latin typeface="Arial"/>
              </a:rPr>
              <a:t>Click to move the slide</a:t>
            </a:r>
            <a:endParaRPr b="0" lang="en-US" sz="3600" spc="-1" strike="noStrike">
              <a:solidFill>
                <a:srgbClr val="000000"/>
              </a:solidFill>
              <a:latin typeface="Arial"/>
            </a:endParaRPr>
          </a:p>
        </p:txBody>
      </p:sp>
      <p:sp>
        <p:nvSpPr>
          <p:cNvPr id="155" name="PlaceHolder 2"/>
          <p:cNvSpPr>
            <a:spLocks noGrp="1"/>
          </p:cNvSpPr>
          <p:nvPr>
            <p:ph type="body"/>
          </p:nvPr>
        </p:nvSpPr>
        <p:spPr>
          <a:xfrm>
            <a:off x="756000" y="5078520"/>
            <a:ext cx="6047640" cy="4811040"/>
          </a:xfrm>
          <a:prstGeom prst="rect">
            <a:avLst/>
          </a:prstGeom>
        </p:spPr>
        <p:txBody>
          <a:bodyPr lIns="0" rIns="0" tIns="0" bIns="0">
            <a:noAutofit/>
          </a:bodyPr>
          <a:p>
            <a:r>
              <a:rPr b="0" lang="en-GB" sz="2000" spc="-1" strike="noStrike">
                <a:latin typeface="Arial"/>
              </a:rPr>
              <a:t>Click to edit the notes format</a:t>
            </a:r>
            <a:endParaRPr b="0" lang="en-GB" sz="2000" spc="-1" strike="noStrike">
              <a:latin typeface="Arial"/>
            </a:endParaRPr>
          </a:p>
        </p:txBody>
      </p:sp>
      <p:sp>
        <p:nvSpPr>
          <p:cNvPr id="156" name="PlaceHolder 3"/>
          <p:cNvSpPr>
            <a:spLocks noGrp="1"/>
          </p:cNvSpPr>
          <p:nvPr>
            <p:ph type="hdr"/>
          </p:nvPr>
        </p:nvSpPr>
        <p:spPr>
          <a:xfrm>
            <a:off x="0" y="0"/>
            <a:ext cx="3280680" cy="534240"/>
          </a:xfrm>
          <a:prstGeom prst="rect">
            <a:avLst/>
          </a:prstGeom>
        </p:spPr>
        <p:txBody>
          <a:bodyPr lIns="0" rIns="0" tIns="0" bIns="0">
            <a:noAutofit/>
          </a:bodyPr>
          <a:p>
            <a:r>
              <a:rPr b="0" lang="en-GB" sz="1400" spc="-1" strike="noStrike">
                <a:latin typeface="Times New Roman"/>
              </a:rPr>
              <a:t>&lt;header&gt;</a:t>
            </a:r>
            <a:endParaRPr b="0" lang="en-GB" sz="1400" spc="-1" strike="noStrike">
              <a:latin typeface="Times New Roman"/>
            </a:endParaRPr>
          </a:p>
        </p:txBody>
      </p:sp>
      <p:sp>
        <p:nvSpPr>
          <p:cNvPr id="157" name="PlaceHolder 4"/>
          <p:cNvSpPr>
            <a:spLocks noGrp="1"/>
          </p:cNvSpPr>
          <p:nvPr>
            <p:ph type="dt"/>
          </p:nvPr>
        </p:nvSpPr>
        <p:spPr>
          <a:xfrm>
            <a:off x="4278960" y="0"/>
            <a:ext cx="3280680" cy="534240"/>
          </a:xfrm>
          <a:prstGeom prst="rect">
            <a:avLst/>
          </a:prstGeom>
        </p:spPr>
        <p:txBody>
          <a:bodyPr lIns="0" rIns="0" tIns="0" bIns="0">
            <a:noAutofit/>
          </a:bodyPr>
          <a:p>
            <a:pPr algn="r"/>
            <a:r>
              <a:rPr b="0" lang="en-GB" sz="1400" spc="-1" strike="noStrike">
                <a:latin typeface="Times New Roman"/>
              </a:rPr>
              <a:t>&lt;date/time&gt;</a:t>
            </a:r>
            <a:endParaRPr b="0" lang="en-GB" sz="1400" spc="-1" strike="noStrike">
              <a:latin typeface="Times New Roman"/>
            </a:endParaRPr>
          </a:p>
        </p:txBody>
      </p:sp>
      <p:sp>
        <p:nvSpPr>
          <p:cNvPr id="158" name="PlaceHolder 5"/>
          <p:cNvSpPr>
            <a:spLocks noGrp="1"/>
          </p:cNvSpPr>
          <p:nvPr>
            <p:ph type="ftr"/>
          </p:nvPr>
        </p:nvSpPr>
        <p:spPr>
          <a:xfrm>
            <a:off x="0" y="10157400"/>
            <a:ext cx="3280680" cy="534240"/>
          </a:xfrm>
          <a:prstGeom prst="rect">
            <a:avLst/>
          </a:prstGeom>
        </p:spPr>
        <p:txBody>
          <a:bodyPr lIns="0" rIns="0" tIns="0" bIns="0" anchor="b">
            <a:noAutofit/>
          </a:bodyPr>
          <a:p>
            <a:r>
              <a:rPr b="0" lang="en-GB" sz="1400" spc="-1" strike="noStrike">
                <a:latin typeface="Times New Roman"/>
              </a:rPr>
              <a:t>&lt;footer&gt;</a:t>
            </a:r>
            <a:endParaRPr b="0" lang="en-GB" sz="1400" spc="-1" strike="noStrike">
              <a:latin typeface="Times New Roman"/>
            </a:endParaRPr>
          </a:p>
        </p:txBody>
      </p:sp>
      <p:sp>
        <p:nvSpPr>
          <p:cNvPr id="159" name="PlaceHolder 6"/>
          <p:cNvSpPr>
            <a:spLocks noGrp="1"/>
          </p:cNvSpPr>
          <p:nvPr>
            <p:ph type="sldNum"/>
          </p:nvPr>
        </p:nvSpPr>
        <p:spPr>
          <a:xfrm>
            <a:off x="4278960" y="10157400"/>
            <a:ext cx="3280680" cy="534240"/>
          </a:xfrm>
          <a:prstGeom prst="rect">
            <a:avLst/>
          </a:prstGeom>
        </p:spPr>
        <p:txBody>
          <a:bodyPr lIns="0" rIns="0" tIns="0" bIns="0" anchor="b">
            <a:noAutofit/>
          </a:bodyPr>
          <a:p>
            <a:pPr algn="r"/>
            <a:fld id="{39661329-526A-4D8C-9796-832919100085}" type="slidenum">
              <a:rPr b="0" lang="en-GB" sz="1400" spc="-1" strike="noStrike">
                <a:latin typeface="Times New Roman"/>
              </a:rPr>
              <a:t>&lt;number&gt;</a:t>
            </a:fld>
            <a:endParaRPr b="0" lang="en-GB" sz="1400" spc="-1" strike="noStrike">
              <a:latin typeface="Times New Roman"/>
            </a:endParaRPr>
          </a:p>
        </p:txBody>
      </p:sp>
    </p:spTree>
  </p:cSld>
  <p:clrMap bg1="lt1" bg2="lt2" tx1="dk1" tx2="dk2" accent1="accent1" accent2="accent2" accent3="accent3" accent4="accent4" accent5="accent5" accent6="accent6" hlink="hlink" folHlink="folHlink"/>
</p:notesMaster>
</file>

<file path=ppt/notesSlides/_rels/notesSlide2.xml.rels><?xml version="1.0" encoding="UTF-8"?>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
</Relationships>
</file>

<file path=ppt/notesSlides/_rels/notesSlide3.xml.rels><?xml version="1.0" encoding="UTF-8"?>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
</Relationships>
</file>

<file path=ppt/notesSlides/_rels/notesSlide4.xml.rels><?xml version="1.0" encoding="UTF-8"?>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
</Relationships>
</file>

<file path=ppt/notesSlides/_rels/notesSlide5.xml.rels><?xml version="1.0" encoding="UTF-8"?>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
</Relationships>
</file>

<file path=ppt/notesSlides/_rels/notesSlide6.xml.rels><?xml version="1.0" encoding="UTF-8"?>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
</Relationships>
</file>

<file path=ppt/notesSlides/_rels/notesSlide7.xml.rels><?xml version="1.0" encoding="UTF-8"?>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
</Relationships>
</file>

<file path=ppt/notesSlides/_rels/notesSlide8.xml.rels><?xml version="1.0" encoding="UTF-8"?>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
</Relationships>
</file>

<file path=ppt/notesSlides/_rels/notesSlide9.xml.rels><?xml version="1.0" encoding="UTF-8"?>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
</Relationships>
</file>

<file path=ppt/notesSlides/_rels/notesSlide10.xml.rels><?xml version="1.0" encoding="UTF-8"?>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
</Relationships>
</file>

<file path=ppt/notesSlides/_rels/notesSlide11.xml.rels><?xml version="1.0" encoding="UTF-8"?>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
</Relationships>
</file>

<file path=ppt/notesSlides/_rels/notesSlide12.xml.rels><?xml version="1.0" encoding="UTF-8"?>
<Relationships xmlns="http://schemas.openxmlformats.org/package/2006/relationships"><Relationship Id="rId1" Type="http://schemas.openxmlformats.org/officeDocument/2006/relationships/slide" Target="../slides/slide12.xml"/><Relationship Id="rId2" Type="http://schemas.openxmlformats.org/officeDocument/2006/relationships/notesMaster" Target="../notesMasters/notesMaster1.xml"/>
</Relationships>
</file>

<file path=ppt/notesSlides/_rels/notesSlide13.xml.rels><?xml version="1.0" encoding="UTF-8"?>
<Relationships xmlns="http://schemas.openxmlformats.org/package/2006/relationships"><Relationship Id="rId1" Type="http://schemas.openxmlformats.org/officeDocument/2006/relationships/slide" Target="../slides/slide13.xml"/><Relationship Id="rId2" Type="http://schemas.openxmlformats.org/officeDocument/2006/relationships/notesMaster" Target="../notesMasters/notesMaster1.xml"/>
</Relationships>
</file>

<file path=ppt/notesSlides/_rels/notesSlide14.xml.rels><?xml version="1.0" encoding="UTF-8"?>
<Relationships xmlns="http://schemas.openxmlformats.org/package/2006/relationships"><Relationship Id="rId1" Type="http://schemas.openxmlformats.org/officeDocument/2006/relationships/slide" Target="../slides/slide14.xml"/><Relationship Id="rId2" Type="http://schemas.openxmlformats.org/officeDocument/2006/relationships/notesMaster" Target="../notesMasters/notesMaster1.xml"/>
</Relationships>
</file>

<file path=ppt/notesSlides/_rels/notesSlide15.xml.rels><?xml version="1.0" encoding="UTF-8"?>
<Relationships xmlns="http://schemas.openxmlformats.org/package/2006/relationships"><Relationship Id="rId1" Type="http://schemas.openxmlformats.org/officeDocument/2006/relationships/slide" Target="../slides/slide15.xml"/><Relationship Id="rId2" Type="http://schemas.openxmlformats.org/officeDocument/2006/relationships/notesMaster" Target="../notesMasters/notesMaster1.xml"/>
</Relationships>
</file>

<file path=ppt/notesSlides/_rels/notesSlide16.xml.rels><?xml version="1.0" encoding="UTF-8"?>
<Relationships xmlns="http://schemas.openxmlformats.org/package/2006/relationships"><Relationship Id="rId1" Type="http://schemas.openxmlformats.org/officeDocument/2006/relationships/slide" Target="../slides/slide16.xml"/><Relationship Id="rId2" Type="http://schemas.openxmlformats.org/officeDocument/2006/relationships/notesMaster" Target="../notesMasters/notesMaster1.xml"/>
</Relationships>
</file>

<file path=ppt/notesSlides/_rels/notesSlide19.xml.rels><?xml version="1.0" encoding="UTF-8"?>
<Relationships xmlns="http://schemas.openxmlformats.org/package/2006/relationships"><Relationship Id="rId1" Type="http://schemas.openxmlformats.org/officeDocument/2006/relationships/slide" Target="../slides/slide19.xml"/><Relationship Id="rId2" Type="http://schemas.openxmlformats.org/officeDocument/2006/relationships/notesMaster" Target="../notesMasters/notesMaster1.xml"/>
</Relationships>
</file>

<file path=ppt/notesSlides/_rels/notesSlide20.xml.rels><?xml version="1.0" encoding="UTF-8"?>
<Relationships xmlns="http://schemas.openxmlformats.org/package/2006/relationships"><Relationship Id="rId1" Type="http://schemas.openxmlformats.org/officeDocument/2006/relationships/slide" Target="../slides/slide20.xml"/><Relationship Id="rId2" Type="http://schemas.openxmlformats.org/officeDocument/2006/relationships/notesMaster" Target="../notesMasters/notesMaster1.xml"/>
</Relationships>
</file>

<file path=ppt/notesSlides/_rels/notesSlide21.xml.rels><?xml version="1.0" encoding="UTF-8"?>
<Relationships xmlns="http://schemas.openxmlformats.org/package/2006/relationships"><Relationship Id="rId1" Type="http://schemas.openxmlformats.org/officeDocument/2006/relationships/slide" Target="../slides/slide21.xml"/><Relationship Id="rId2" Type="http://schemas.openxmlformats.org/officeDocument/2006/relationships/notesMaster" Target="../notesMasters/notesMaster1.xml"/>
</Relationships>
</file>

<file path=ppt/notesSlides/_rels/notesSlide22.xml.rels><?xml version="1.0" encoding="UTF-8"?>
<Relationships xmlns="http://schemas.openxmlformats.org/package/2006/relationships"><Relationship Id="rId1" Type="http://schemas.openxmlformats.org/officeDocument/2006/relationships/slide" Target="../slides/slide22.xml"/><Relationship Id="rId2" Type="http://schemas.openxmlformats.org/officeDocument/2006/relationships/notesMaster" Target="../notesMasters/notesMaster1.xml"/>
</Relationships>
</file>

<file path=ppt/notesSlides/_rels/notesSlide23.xml.rels><?xml version="1.0" encoding="UTF-8"?>
<Relationships xmlns="http://schemas.openxmlformats.org/package/2006/relationships"><Relationship Id="rId1" Type="http://schemas.openxmlformats.org/officeDocument/2006/relationships/slide" Target="../slides/slide23.xml"/><Relationship Id="rId2" Type="http://schemas.openxmlformats.org/officeDocument/2006/relationships/notesMaster" Target="../notesMasters/notesMaster1.xml"/>
</Relationships>
</file>

<file path=ppt/notesSlides/_rels/notesSlide24.xml.rels><?xml version="1.0" encoding="UTF-8"?>
<Relationships xmlns="http://schemas.openxmlformats.org/package/2006/relationships"><Relationship Id="rId1" Type="http://schemas.openxmlformats.org/officeDocument/2006/relationships/slide" Target="../slides/slide24.xml"/><Relationship Id="rId2" Type="http://schemas.openxmlformats.org/officeDocument/2006/relationships/notesMaster" Target="../notesMasters/notesMaster1.xml"/>
</Relationships>
</file>

<file path=ppt/notesSlides/_rels/notesSlide27.xml.rels><?xml version="1.0" encoding="UTF-8"?>
<Relationships xmlns="http://schemas.openxmlformats.org/package/2006/relationships"><Relationship Id="rId1" Type="http://schemas.openxmlformats.org/officeDocument/2006/relationships/slide" Target="../slides/slide27.xml"/><Relationship Id="rId2" Type="http://schemas.openxmlformats.org/officeDocument/2006/relationships/notesMaster" Target="../notesMasters/notesMaster1.xml"/>
</Relationships>
</file>

<file path=ppt/notesSlides/_rels/notesSlide28.xml.rels><?xml version="1.0" encoding="UTF-8"?>
<Relationships xmlns="http://schemas.openxmlformats.org/package/2006/relationships"><Relationship Id="rId1" Type="http://schemas.openxmlformats.org/officeDocument/2006/relationships/slide" Target="../slides/slide28.xml"/><Relationship Id="rId2" Type="http://schemas.openxmlformats.org/officeDocument/2006/relationships/notesMaster" Target="../notesMasters/notesMaster1.xml"/>
</Relationships>
</file>

<file path=ppt/notesSlides/_rels/notesSlide29.xml.rels><?xml version="1.0" encoding="UTF-8"?>
<Relationships xmlns="http://schemas.openxmlformats.org/package/2006/relationships"><Relationship Id="rId1" Type="http://schemas.openxmlformats.org/officeDocument/2006/relationships/slide" Target="../slides/slide29.xml"/><Relationship Id="rId2" Type="http://schemas.openxmlformats.org/officeDocument/2006/relationships/notesMaster" Target="../notesMasters/notesMaster1.xml"/>
</Relationships>
</file>

<file path=ppt/notesSlides/_rels/notesSlide30.xml.rels><?xml version="1.0" encoding="UTF-8"?>
<Relationships xmlns="http://schemas.openxmlformats.org/package/2006/relationships"><Relationship Id="rId1" Type="http://schemas.openxmlformats.org/officeDocument/2006/relationships/slide" Target="../slides/slide30.xml"/><Relationship Id="rId2" Type="http://schemas.openxmlformats.org/officeDocument/2006/relationships/notesMaster" Target="../notesMasters/notesMaster1.xml"/>
</Relationships>
</file>

<file path=ppt/notesSlides/_rels/notesSlide31.xml.rels><?xml version="1.0" encoding="UTF-8"?>
<Relationships xmlns="http://schemas.openxmlformats.org/package/2006/relationships"><Relationship Id="rId1" Type="http://schemas.openxmlformats.org/officeDocument/2006/relationships/slide" Target="../slides/slide31.xml"/><Relationship Id="rId2" Type="http://schemas.openxmlformats.org/officeDocument/2006/relationships/notesMaster" Target="../notesMasters/notesMaster1.xml"/>
</Relationships>
</file>

<file path=ppt/notesSlides/_rels/notesSlide32.xml.rels><?xml version="1.0" encoding="UTF-8"?>
<Relationships xmlns="http://schemas.openxmlformats.org/package/2006/relationships"><Relationship Id="rId1" Type="http://schemas.openxmlformats.org/officeDocument/2006/relationships/slide" Target="../slides/slide32.xml"/><Relationship Id="rId2" Type="http://schemas.openxmlformats.org/officeDocument/2006/relationships/notesMaster" Target="../notesMasters/notesMaster1.xml"/>
</Relationships>
</file>

<file path=ppt/notesSlides/_rels/notesSlide35.xml.rels><?xml version="1.0" encoding="UTF-8"?>
<Relationships xmlns="http://schemas.openxmlformats.org/package/2006/relationships"><Relationship Id="rId1" Type="http://schemas.openxmlformats.org/officeDocument/2006/relationships/slide" Target="../slides/slide35.xml"/><Relationship Id="rId2" Type="http://schemas.openxmlformats.org/officeDocument/2006/relationships/notesMaster" Target="../notesMasters/notesMaster1.xml"/>
</Relationships>
</file>

<file path=ppt/notesSlides/_rels/notesSlide36.xml.rels><?xml version="1.0" encoding="UTF-8"?>
<Relationships xmlns="http://schemas.openxmlformats.org/package/2006/relationships"><Relationship Id="rId1" Type="http://schemas.openxmlformats.org/officeDocument/2006/relationships/slide" Target="../slides/slide36.xml"/><Relationship Id="rId2" Type="http://schemas.openxmlformats.org/officeDocument/2006/relationships/notesMaster" Target="../notesMasters/notesMaster1.xml"/>
</Relationships>
</file>

<file path=ppt/notesSlides/_rels/notesSlide37.xml.rels><?xml version="1.0" encoding="UTF-8"?>
<Relationships xmlns="http://schemas.openxmlformats.org/package/2006/relationships"><Relationship Id="rId1" Type="http://schemas.openxmlformats.org/officeDocument/2006/relationships/slide" Target="../slides/slide37.xml"/><Relationship Id="rId2" Type="http://schemas.openxmlformats.org/officeDocument/2006/relationships/notesMaster" Target="../notesMasters/notesMaster1.xml"/>
</Relationships>
</file>

<file path=ppt/notesSlides/_rels/notesSlide38.xml.rels><?xml version="1.0" encoding="UTF-8"?>
<Relationships xmlns="http://schemas.openxmlformats.org/package/2006/relationships"><Relationship Id="rId1" Type="http://schemas.openxmlformats.org/officeDocument/2006/relationships/slide" Target="../slides/slide38.xml"/><Relationship Id="rId2" Type="http://schemas.openxmlformats.org/officeDocument/2006/relationships/notesMaster" Target="../notesMasters/notesMaster1.xml"/>
</Relationships>
</file>

<file path=ppt/notesSlides/_rels/notesSlide39.xml.rels><?xml version="1.0" encoding="UTF-8"?>
<Relationships xmlns="http://schemas.openxmlformats.org/package/2006/relationships"><Relationship Id="rId1" Type="http://schemas.openxmlformats.org/officeDocument/2006/relationships/slide" Target="../slides/slide39.xml"/><Relationship Id="rId2" Type="http://schemas.openxmlformats.org/officeDocument/2006/relationships/notesMaster" Target="../notesMasters/notesMaster1.xml"/>
</Relationships>
</file>

<file path=ppt/notesSlides/_rels/notesSlide40.xml.rels><?xml version="1.0" encoding="UTF-8"?>
<Relationships xmlns="http://schemas.openxmlformats.org/package/2006/relationships"><Relationship Id="rId1" Type="http://schemas.openxmlformats.org/officeDocument/2006/relationships/slide" Target="../slides/slide40.xml"/><Relationship Id="rId2" Type="http://schemas.openxmlformats.org/officeDocument/2006/relationships/notesMaster" Target="../notesMasters/notesMaster1.xml"/>
</Relationships>
</file>

<file path=ppt/notesSlides/_rels/notesSlide42.xml.rels><?xml version="1.0" encoding="UTF-8"?>
<Relationships xmlns="http://schemas.openxmlformats.org/package/2006/relationships"><Relationship Id="rId1" Type="http://schemas.openxmlformats.org/officeDocument/2006/relationships/slide" Target="../slides/slide42.xml"/><Relationship Id="rId2" Type="http://schemas.openxmlformats.org/officeDocument/2006/relationships/notesMaster" Target="../notesMasters/notesMaster1.xml"/>
</Relationships>
</file>

<file path=ppt/notesSlides/_rels/notesSlide43.xml.rels><?xml version="1.0" encoding="UTF-8"?>
<Relationships xmlns="http://schemas.openxmlformats.org/package/2006/relationships"><Relationship Id="rId1" Type="http://schemas.openxmlformats.org/officeDocument/2006/relationships/slide" Target="../slides/slide43.xml"/><Relationship Id="rId2" Type="http://schemas.openxmlformats.org/officeDocument/2006/relationships/notesMaster" Target="../notesMasters/notesMaster1.xml"/>
</Relationships>
</file>

<file path=ppt/notesSlides/_rels/notesSlide44.xml.rels><?xml version="1.0" encoding="UTF-8"?>
<Relationships xmlns="http://schemas.openxmlformats.org/package/2006/relationships"><Relationship Id="rId1" Type="http://schemas.openxmlformats.org/officeDocument/2006/relationships/slide" Target="../slides/slide44.xml"/><Relationship Id="rId2" Type="http://schemas.openxmlformats.org/officeDocument/2006/relationships/notesMaster" Target="../notesMasters/notesMaster1.xml"/>
</Relationships>
</file>

<file path=ppt/notesSlides/_rels/notesSlide46.xml.rels><?xml version="1.0" encoding="UTF-8"?>
<Relationships xmlns="http://schemas.openxmlformats.org/package/2006/relationships"><Relationship Id="rId1" Type="http://schemas.openxmlformats.org/officeDocument/2006/relationships/slide" Target="../slides/slide46.xml"/><Relationship Id="rId2" Type="http://schemas.openxmlformats.org/officeDocument/2006/relationships/notesMaster" Target="../notesMasters/notesMaster1.xml"/>
</Relationships>
</file>

<file path=ppt/notesSlides/_rels/notesSlide47.xml.rels><?xml version="1.0" encoding="UTF-8"?>
<Relationships xmlns="http://schemas.openxmlformats.org/package/2006/relationships"><Relationship Id="rId1" Type="http://schemas.openxmlformats.org/officeDocument/2006/relationships/slide" Target="../slides/slide47.xml"/><Relationship Id="rId2" Type="http://schemas.openxmlformats.org/officeDocument/2006/relationships/notesMaster" Target="../notesMasters/notesMaster1.xml"/>
</Relationships>
</file>

<file path=ppt/notesSlides/notesSlide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9" name="PlaceHolder 1"/>
          <p:cNvSpPr>
            <a:spLocks noGrp="1"/>
          </p:cNvSpPr>
          <p:nvPr>
            <p:ph type="sldImg"/>
          </p:nvPr>
        </p:nvSpPr>
        <p:spPr>
          <a:xfrm>
            <a:off x="2914560" y="531720"/>
            <a:ext cx="3543120" cy="2657160"/>
          </a:xfrm>
          <a:prstGeom prst="rect">
            <a:avLst/>
          </a:prstGeom>
        </p:spPr>
      </p:sp>
      <p:sp>
        <p:nvSpPr>
          <p:cNvPr id="260" name="PlaceHolder 2"/>
          <p:cNvSpPr>
            <a:spLocks noGrp="1"/>
          </p:cNvSpPr>
          <p:nvPr>
            <p:ph type="body"/>
          </p:nvPr>
        </p:nvSpPr>
        <p:spPr>
          <a:xfrm>
            <a:off x="937440" y="3366000"/>
            <a:ext cx="7497720" cy="3188520"/>
          </a:xfrm>
          <a:prstGeom prst="rect">
            <a:avLst/>
          </a:prstGeom>
        </p:spPr>
        <p:txBody>
          <a:bodyPr lIns="93960" rIns="93960" tIns="47160" bIns="47160">
            <a:normAutofit/>
          </a:bodyPr>
          <a:p>
            <a:pPr marL="216000" indent="-216000">
              <a:lnSpc>
                <a:spcPct val="100000"/>
              </a:lnSpc>
            </a:pPr>
            <a:r>
              <a:rPr b="1" lang="en-US" sz="1200" spc="-1" strike="noStrike">
                <a:latin typeface="Arial"/>
              </a:rPr>
              <a:t>Learning Objectives</a:t>
            </a:r>
            <a:endParaRPr b="0" lang="en-GB" sz="12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rPr>
              <a:t>Upon completion of this material, you should be able to:</a:t>
            </a:r>
            <a:endParaRPr b="0" lang="en-GB" sz="1200" spc="-1" strike="noStrike">
              <a:latin typeface="Arial"/>
            </a:endParaRPr>
          </a:p>
          <a:p>
            <a:pPr lvl="1" marL="785520" indent="-301680">
              <a:lnSpc>
                <a:spcPct val="100000"/>
              </a:lnSpc>
              <a:spcBef>
                <a:spcPts val="241"/>
              </a:spcBef>
              <a:buClr>
                <a:srgbClr val="222222"/>
              </a:buClr>
              <a:buFont typeface="Symbol" charset="2"/>
              <a:buChar char=""/>
            </a:pPr>
            <a:r>
              <a:rPr b="0" lang="en-US" sz="1200" spc="-1" strike="noStrike">
                <a:solidFill>
                  <a:srgbClr val="222222"/>
                </a:solidFill>
                <a:latin typeface="Arial"/>
              </a:rPr>
              <a:t>Discuss the relationship between information security and physical security</a:t>
            </a:r>
            <a:endParaRPr b="0" lang="en-GB" sz="1200" spc="-1" strike="noStrike">
              <a:latin typeface="Arial"/>
            </a:endParaRPr>
          </a:p>
          <a:p>
            <a:pPr lvl="1" marL="785520" indent="-301680">
              <a:lnSpc>
                <a:spcPct val="100000"/>
              </a:lnSpc>
              <a:spcBef>
                <a:spcPts val="241"/>
              </a:spcBef>
              <a:buClr>
                <a:srgbClr val="222222"/>
              </a:buClr>
              <a:buFont typeface="Symbol" charset="2"/>
              <a:buChar char=""/>
            </a:pPr>
            <a:r>
              <a:rPr b="0" lang="en-US" sz="1200" spc="-1" strike="noStrike">
                <a:solidFill>
                  <a:srgbClr val="222222"/>
                </a:solidFill>
                <a:latin typeface="Arial"/>
              </a:rPr>
              <a:t>Describe key physical security considerations, including fire control and surveillance systems</a:t>
            </a:r>
            <a:endParaRPr b="0" lang="en-GB" sz="1200" spc="-1" strike="noStrike">
              <a:latin typeface="Arial"/>
            </a:endParaRPr>
          </a:p>
          <a:p>
            <a:pPr lvl="1" marL="785520" indent="-301680">
              <a:lnSpc>
                <a:spcPct val="100000"/>
              </a:lnSpc>
              <a:spcBef>
                <a:spcPts val="241"/>
              </a:spcBef>
              <a:buClr>
                <a:srgbClr val="222222"/>
              </a:buClr>
              <a:buFont typeface="Symbol" charset="2"/>
              <a:buChar char=""/>
            </a:pPr>
            <a:r>
              <a:rPr b="0" lang="en-US" sz="1200" spc="-1" strike="noStrike">
                <a:solidFill>
                  <a:srgbClr val="222222"/>
                </a:solidFill>
                <a:latin typeface="Arial"/>
              </a:rPr>
              <a:t>Identify critical physical environment considerations for computing facilities, including uninterruptible power supplies</a:t>
            </a:r>
            <a:endParaRPr b="0" lang="en-GB" sz="1200" spc="-1" strike="noStrike">
              <a:latin typeface="Arial"/>
            </a:endParaRPr>
          </a:p>
          <a:p>
            <a:pPr>
              <a:lnSpc>
                <a:spcPct val="100000"/>
              </a:lnSpc>
            </a:pPr>
            <a:endParaRPr b="0" lang="en-GB" sz="1200" spc="-1" strike="noStrike">
              <a:latin typeface="Arial"/>
            </a:endParaRPr>
          </a:p>
          <a:p>
            <a:pPr>
              <a:lnSpc>
                <a:spcPct val="100000"/>
              </a:lnSpc>
            </a:pPr>
            <a:endParaRPr b="0" lang="en-GB" sz="1200" spc="-1" strike="noStrike">
              <a:latin typeface="Arial"/>
            </a:endParaRPr>
          </a:p>
        </p:txBody>
      </p:sp>
      <p:sp>
        <p:nvSpPr>
          <p:cNvPr id="261"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8121D225-6731-471E-9A23-5D4DC38CAFE1}" type="slidenum">
              <a:rPr b="0" lang="en-US" sz="1200" spc="-1" strike="noStrike">
                <a:solidFill>
                  <a:srgbClr val="000000"/>
                </a:solidFill>
                <a:latin typeface="Arial"/>
                <a:ea typeface="+mn-ea"/>
              </a:rPr>
              <a:t>2</a:t>
            </a:fld>
            <a:endParaRPr b="0" lang="en-GB" sz="1200" spc="-1" strike="noStrike">
              <a:latin typeface="Times New Roman"/>
            </a:endParaRPr>
          </a:p>
        </p:txBody>
      </p:sp>
    </p:spTree>
  </p:cSld>
</p:notes>
</file>

<file path=ppt/notesSlides/notesSlide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2" name="PlaceHolder 1"/>
          <p:cNvSpPr>
            <a:spLocks noGrp="1"/>
          </p:cNvSpPr>
          <p:nvPr>
            <p:ph type="sldImg"/>
          </p:nvPr>
        </p:nvSpPr>
        <p:spPr>
          <a:xfrm>
            <a:off x="2914560" y="531720"/>
            <a:ext cx="3543120" cy="2657160"/>
          </a:xfrm>
          <a:prstGeom prst="rect">
            <a:avLst/>
          </a:prstGeom>
        </p:spPr>
      </p:sp>
      <p:sp>
        <p:nvSpPr>
          <p:cNvPr id="263" name="PlaceHolder 2"/>
          <p:cNvSpPr>
            <a:spLocks noGrp="1"/>
          </p:cNvSpPr>
          <p:nvPr>
            <p:ph type="body"/>
          </p:nvPr>
        </p:nvSpPr>
        <p:spPr>
          <a:xfrm>
            <a:off x="937440" y="3366000"/>
            <a:ext cx="7497720" cy="3188520"/>
          </a:xfrm>
          <a:prstGeom prst="rect">
            <a:avLst/>
          </a:prstGeom>
        </p:spPr>
        <p:txBody>
          <a:bodyPr lIns="93960" rIns="93960" tIns="47160" bIns="47160">
            <a:noAutofit/>
          </a:bodyPr>
          <a:p>
            <a:pPr marL="216000" indent="-216000">
              <a:lnSpc>
                <a:spcPct val="100000"/>
              </a:lnSpc>
            </a:pPr>
            <a:r>
              <a:rPr b="0" lang="en-GB" sz="1200" spc="-1" strike="noStrike">
                <a:solidFill>
                  <a:srgbClr val="000000"/>
                </a:solidFill>
                <a:latin typeface="+mn-lt"/>
                <a:ea typeface="+mn-ea"/>
              </a:rPr>
              <a:t>You have already learned about many of the mechanisms used to protect data, including firewalls, intrusion detection systems, and monitoring software.</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Physical security policies guide users in the appropriate use of computing resources and information assets, as well as in protecting their own safety in day-to-day operations.</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1" lang="en-US" sz="2000" spc="-1" strike="noStrike">
                <a:solidFill>
                  <a:srgbClr val="000000"/>
                </a:solidFill>
                <a:latin typeface="+mn-lt"/>
                <a:ea typeface="+mn-ea"/>
              </a:rPr>
              <a:t>Introduction</a:t>
            </a:r>
            <a:endParaRPr b="0" lang="en-GB" sz="20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Physical security involves protection of physical items, objects, or areas from unauthorized access and misuse</a:t>
            </a:r>
            <a:endParaRPr b="0" lang="en-GB" sz="12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Most technology-based controls can be circumvented if an attacker gains physical access </a:t>
            </a:r>
            <a:endParaRPr b="0" lang="en-GB" sz="12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Physical security is as important as logical security</a:t>
            </a:r>
            <a:endParaRPr b="0" lang="en-GB" sz="1200" spc="-1" strike="noStrike">
              <a:latin typeface="Arial"/>
            </a:endParaRPr>
          </a:p>
          <a:p>
            <a:pPr>
              <a:lnSpc>
                <a:spcPct val="100000"/>
              </a:lnSpc>
            </a:pPr>
            <a:endParaRPr b="0" lang="en-GB" sz="1200" spc="-1" strike="noStrike">
              <a:latin typeface="Arial"/>
            </a:endParaRPr>
          </a:p>
        </p:txBody>
      </p:sp>
      <p:sp>
        <p:nvSpPr>
          <p:cNvPr id="264"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5EBB2605-349F-43B2-BC76-810BFF0A75E8}" type="slidenum">
              <a:rPr b="0" lang="en-US" sz="1200" spc="-1" strike="noStrike">
                <a:solidFill>
                  <a:srgbClr val="000000"/>
                </a:solidFill>
                <a:latin typeface="Arial"/>
                <a:ea typeface="+mn-ea"/>
              </a:rPr>
              <a:t>2</a:t>
            </a:fld>
            <a:endParaRPr b="0" lang="en-GB" sz="1200" spc="-1" strike="noStrike">
              <a:latin typeface="Times New Roman"/>
            </a:endParaRPr>
          </a:p>
        </p:txBody>
      </p:sp>
    </p:spTree>
  </p:cSld>
</p:notes>
</file>

<file path=ppt/notesSlides/notesSlide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5" name="PlaceHolder 1"/>
          <p:cNvSpPr>
            <a:spLocks noGrp="1"/>
          </p:cNvSpPr>
          <p:nvPr>
            <p:ph type="sldImg"/>
          </p:nvPr>
        </p:nvSpPr>
        <p:spPr>
          <a:xfrm>
            <a:off x="2914560" y="531720"/>
            <a:ext cx="3543120" cy="2657160"/>
          </a:xfrm>
          <a:prstGeom prst="rect">
            <a:avLst/>
          </a:prstGeom>
        </p:spPr>
      </p:sp>
      <p:sp>
        <p:nvSpPr>
          <p:cNvPr id="266" name="PlaceHolder 2"/>
          <p:cNvSpPr>
            <a:spLocks noGrp="1"/>
          </p:cNvSpPr>
          <p:nvPr>
            <p:ph type="body"/>
          </p:nvPr>
        </p:nvSpPr>
        <p:spPr>
          <a:xfrm>
            <a:off x="937440" y="3366000"/>
            <a:ext cx="7497720" cy="3188520"/>
          </a:xfrm>
          <a:prstGeom prst="rect">
            <a:avLst/>
          </a:prstGeom>
        </p:spPr>
        <p:txBody>
          <a:bodyPr lIns="93960" rIns="93960" tIns="47160" bIns="47160">
            <a:normAutofit fontScale="57000"/>
          </a:bodyPr>
          <a:p>
            <a:pPr marL="216000" indent="-216000">
              <a:lnSpc>
                <a:spcPct val="100000"/>
              </a:lnSpc>
            </a:pPr>
            <a:r>
              <a:rPr b="0" lang="en-GB" sz="1200" spc="-1" strike="noStrike">
                <a:solidFill>
                  <a:srgbClr val="000000"/>
                </a:solidFill>
                <a:latin typeface="+mn-lt"/>
                <a:ea typeface="+mn-ea"/>
              </a:rPr>
              <a:t>Qualityof-service deviations from service providers, especially power and water utilities, also represent physical security threats, as do various environmental anomalies.</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1" lang="en-US" sz="2000" spc="-1" strike="noStrike">
                <a:solidFill>
                  <a:srgbClr val="000000"/>
                </a:solidFill>
                <a:latin typeface="Arial"/>
                <a:ea typeface="+mn-ea"/>
              </a:rPr>
              <a:t>Seven Major Sources of Physical Loss</a:t>
            </a:r>
            <a:endParaRPr b="0" lang="en-GB" sz="2000" spc="-1" strike="noStrike">
              <a:latin typeface="Arial"/>
            </a:endParaRPr>
          </a:p>
          <a:p>
            <a:pPr marL="216000" indent="-216000">
              <a:lnSpc>
                <a:spcPct val="100000"/>
              </a:lnSpc>
            </a:pPr>
            <a:r>
              <a:rPr b="0" lang="en-US" sz="2000" spc="-1" strike="noStrike">
                <a:solidFill>
                  <a:srgbClr val="000000"/>
                </a:solidFill>
                <a:latin typeface="Arial"/>
                <a:ea typeface="+mn-ea"/>
              </a:rPr>
              <a:t>From Donn B. Parker </a:t>
            </a:r>
            <a:endParaRPr b="0" lang="en-GB" sz="2000" spc="-1" strike="noStrike">
              <a:latin typeface="Arial"/>
            </a:endParaRPr>
          </a:p>
          <a:p>
            <a:pPr marL="216000" indent="-216000">
              <a:lnSpc>
                <a:spcPct val="100000"/>
              </a:lnSpc>
              <a:buClr>
                <a:srgbClr val="000000"/>
              </a:buClr>
              <a:buFont typeface="Symbol" charset="2"/>
              <a:buChar char=""/>
            </a:pPr>
            <a:r>
              <a:rPr b="0" lang="en-US" sz="2000" spc="-1" strike="noStrike">
                <a:solidFill>
                  <a:srgbClr val="000000"/>
                </a:solidFill>
                <a:latin typeface="Arial"/>
                <a:ea typeface="+mn-ea"/>
              </a:rPr>
              <a:t> </a:t>
            </a:r>
            <a:r>
              <a:rPr b="0" lang="en-US" sz="2000" spc="-1" strike="noStrike">
                <a:solidFill>
                  <a:srgbClr val="000000"/>
                </a:solidFill>
                <a:latin typeface="Arial"/>
                <a:ea typeface="+mn-ea"/>
              </a:rPr>
              <a:t>Extreme temperature: heat, cold</a:t>
            </a:r>
            <a:endParaRPr b="0" lang="en-GB" sz="2000" spc="-1" strike="noStrike">
              <a:latin typeface="Arial"/>
            </a:endParaRPr>
          </a:p>
          <a:p>
            <a:pPr marL="216000" indent="-216000">
              <a:lnSpc>
                <a:spcPct val="100000"/>
              </a:lnSpc>
              <a:buClr>
                <a:srgbClr val="000000"/>
              </a:buClr>
              <a:buFont typeface="Symbol" charset="2"/>
              <a:buChar char=""/>
            </a:pPr>
            <a:r>
              <a:rPr b="0" lang="en-US" sz="2000" spc="-1" strike="noStrike">
                <a:solidFill>
                  <a:srgbClr val="000000"/>
                </a:solidFill>
                <a:latin typeface="Arial"/>
                <a:ea typeface="+mn-ea"/>
              </a:rPr>
              <a:t> </a:t>
            </a:r>
            <a:r>
              <a:rPr b="0" lang="en-US" sz="2000" spc="-1" strike="noStrike">
                <a:solidFill>
                  <a:srgbClr val="000000"/>
                </a:solidFill>
                <a:latin typeface="Arial"/>
                <a:ea typeface="+mn-ea"/>
              </a:rPr>
              <a:t>Gases: war gases, commercial vapors, humid or dry air, suspended particles</a:t>
            </a:r>
            <a:endParaRPr b="0" lang="en-GB" sz="2000" spc="-1" strike="noStrike">
              <a:latin typeface="Arial"/>
            </a:endParaRPr>
          </a:p>
          <a:p>
            <a:pPr marL="216000" indent="-216000">
              <a:lnSpc>
                <a:spcPct val="100000"/>
              </a:lnSpc>
              <a:buClr>
                <a:srgbClr val="000000"/>
              </a:buClr>
              <a:buFont typeface="Symbol" charset="2"/>
              <a:buChar char=""/>
            </a:pPr>
            <a:r>
              <a:rPr b="0" lang="en-US" sz="2000" spc="-1" strike="noStrike">
                <a:solidFill>
                  <a:srgbClr val="000000"/>
                </a:solidFill>
                <a:latin typeface="Arial"/>
                <a:ea typeface="+mn-ea"/>
              </a:rPr>
              <a:t> </a:t>
            </a:r>
            <a:r>
              <a:rPr b="0" lang="en-US" sz="2000" spc="-1" strike="noStrike">
                <a:solidFill>
                  <a:srgbClr val="000000"/>
                </a:solidFill>
                <a:latin typeface="Arial"/>
                <a:ea typeface="+mn-ea"/>
              </a:rPr>
              <a:t>Liquids: water, chemicals</a:t>
            </a:r>
            <a:endParaRPr b="0" lang="en-GB" sz="2000" spc="-1" strike="noStrike">
              <a:latin typeface="Arial"/>
            </a:endParaRPr>
          </a:p>
          <a:p>
            <a:pPr marL="216000" indent="-216000">
              <a:lnSpc>
                <a:spcPct val="100000"/>
              </a:lnSpc>
              <a:buClr>
                <a:srgbClr val="000000"/>
              </a:buClr>
              <a:buFont typeface="Symbol" charset="2"/>
              <a:buChar char=""/>
            </a:pPr>
            <a:r>
              <a:rPr b="0" lang="en-US" sz="2000" spc="-1" strike="noStrike">
                <a:solidFill>
                  <a:srgbClr val="000000"/>
                </a:solidFill>
                <a:latin typeface="Arial"/>
                <a:ea typeface="+mn-ea"/>
              </a:rPr>
              <a:t> </a:t>
            </a:r>
            <a:r>
              <a:rPr b="0" lang="en-US" sz="2000" spc="-1" strike="noStrike">
                <a:solidFill>
                  <a:srgbClr val="000000"/>
                </a:solidFill>
                <a:latin typeface="Arial"/>
                <a:ea typeface="+mn-ea"/>
              </a:rPr>
              <a:t>Living organisms: viruses, bacteria, people, animals, insects</a:t>
            </a:r>
            <a:endParaRPr b="0" lang="en-GB" sz="2000" spc="-1" strike="noStrike">
              <a:latin typeface="Arial"/>
            </a:endParaRPr>
          </a:p>
          <a:p>
            <a:pPr marL="216000" indent="-216000">
              <a:lnSpc>
                <a:spcPct val="100000"/>
              </a:lnSpc>
              <a:buClr>
                <a:srgbClr val="000000"/>
              </a:buClr>
              <a:buFont typeface="Symbol" charset="2"/>
              <a:buChar char=""/>
            </a:pPr>
            <a:r>
              <a:rPr b="0" lang="en-US" sz="2000" spc="-1" strike="noStrike">
                <a:solidFill>
                  <a:srgbClr val="000000"/>
                </a:solidFill>
                <a:latin typeface="Arial"/>
                <a:ea typeface="+mn-ea"/>
              </a:rPr>
              <a:t> </a:t>
            </a:r>
            <a:r>
              <a:rPr b="0" lang="en-US" sz="2000" spc="-1" strike="noStrike">
                <a:solidFill>
                  <a:srgbClr val="000000"/>
                </a:solidFill>
                <a:latin typeface="Arial"/>
                <a:ea typeface="+mn-ea"/>
              </a:rPr>
              <a:t>Projectiles: tangible objects in motion, powered objects</a:t>
            </a:r>
            <a:endParaRPr b="0" lang="en-GB" sz="2000" spc="-1" strike="noStrike">
              <a:latin typeface="Arial"/>
            </a:endParaRPr>
          </a:p>
          <a:p>
            <a:pPr marL="216000" indent="-216000">
              <a:lnSpc>
                <a:spcPct val="100000"/>
              </a:lnSpc>
              <a:buClr>
                <a:srgbClr val="000000"/>
              </a:buClr>
              <a:buFont typeface="Symbol" charset="2"/>
              <a:buChar char=""/>
            </a:pPr>
            <a:r>
              <a:rPr b="0" lang="en-US" sz="2000" spc="-1" strike="noStrike">
                <a:solidFill>
                  <a:srgbClr val="000000"/>
                </a:solidFill>
                <a:latin typeface="Arial"/>
                <a:ea typeface="+mn-ea"/>
              </a:rPr>
              <a:t> </a:t>
            </a:r>
            <a:r>
              <a:rPr b="0" lang="en-US" sz="2000" spc="-1" strike="noStrike">
                <a:solidFill>
                  <a:srgbClr val="000000"/>
                </a:solidFill>
                <a:latin typeface="Arial"/>
                <a:ea typeface="+mn-ea"/>
              </a:rPr>
              <a:t>Movement: collapse, shearing, shaking, vibration, liquefaction, flows waves, separation, slide</a:t>
            </a:r>
            <a:endParaRPr b="0" lang="en-GB" sz="2000" spc="-1" strike="noStrike">
              <a:latin typeface="Arial"/>
            </a:endParaRPr>
          </a:p>
          <a:p>
            <a:pPr marL="216000" indent="-216000">
              <a:lnSpc>
                <a:spcPct val="100000"/>
              </a:lnSpc>
              <a:buClr>
                <a:srgbClr val="000000"/>
              </a:buClr>
              <a:buFont typeface="Symbol" charset="2"/>
              <a:buChar char=""/>
            </a:pPr>
            <a:r>
              <a:rPr b="0" lang="en-US" sz="2000" spc="-1" strike="noStrike">
                <a:solidFill>
                  <a:srgbClr val="000000"/>
                </a:solidFill>
                <a:latin typeface="Arial"/>
                <a:ea typeface="+mn-ea"/>
              </a:rPr>
              <a:t> </a:t>
            </a:r>
            <a:r>
              <a:rPr b="0" lang="en-US" sz="2000" spc="-1" strike="noStrike">
                <a:solidFill>
                  <a:srgbClr val="000000"/>
                </a:solidFill>
                <a:latin typeface="Arial"/>
                <a:ea typeface="+mn-ea"/>
              </a:rPr>
              <a:t>Energy anomalies: electrical surge or failure, magnetism, static electricity, aging circuitry; radiation: sound, light, radio, microwave, electromagnetic, atomic</a:t>
            </a:r>
            <a:endParaRPr b="0" lang="en-GB" sz="2000" spc="-1" strike="noStrike">
              <a:latin typeface="Arial"/>
            </a:endParaRPr>
          </a:p>
          <a:p>
            <a:pPr marL="216000" indent="-216000">
              <a:lnSpc>
                <a:spcPct val="100000"/>
              </a:lnSpc>
            </a:pPr>
            <a:endParaRPr b="0" lang="en-GB" sz="2000" spc="-1" strike="noStrike">
              <a:latin typeface="Arial"/>
            </a:endParaRPr>
          </a:p>
        </p:txBody>
      </p:sp>
      <p:sp>
        <p:nvSpPr>
          <p:cNvPr id="267"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3E4D9960-904D-4376-BF9C-CA4E744C1D47}" type="slidenum">
              <a:rPr b="0" lang="en-US" sz="1200" spc="-1" strike="noStrike">
                <a:solidFill>
                  <a:srgbClr val="000000"/>
                </a:solidFill>
                <a:latin typeface="Arial"/>
                <a:ea typeface="+mn-ea"/>
              </a:rPr>
              <a:t>4</a:t>
            </a:fld>
            <a:endParaRPr b="0" lang="en-GB" sz="1200" spc="-1" strike="noStrike">
              <a:latin typeface="Times New Roman"/>
            </a:endParaRPr>
          </a:p>
        </p:txBody>
      </p:sp>
    </p:spTree>
  </p:cSld>
</p:notes>
</file>

<file path=ppt/notesSlides/notesSlide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8" name="PlaceHolder 1"/>
          <p:cNvSpPr>
            <a:spLocks noGrp="1"/>
          </p:cNvSpPr>
          <p:nvPr>
            <p:ph type="sldImg"/>
          </p:nvPr>
        </p:nvSpPr>
        <p:spPr>
          <a:xfrm>
            <a:off x="2914560" y="531720"/>
            <a:ext cx="3543120" cy="2657160"/>
          </a:xfrm>
          <a:prstGeom prst="rect">
            <a:avLst/>
          </a:prstGeom>
        </p:spPr>
      </p:sp>
      <p:sp>
        <p:nvSpPr>
          <p:cNvPr id="269" name="PlaceHolder 2"/>
          <p:cNvSpPr>
            <a:spLocks noGrp="1"/>
          </p:cNvSpPr>
          <p:nvPr>
            <p:ph type="body"/>
          </p:nvPr>
        </p:nvSpPr>
        <p:spPr>
          <a:xfrm>
            <a:off x="937440" y="3366000"/>
            <a:ext cx="7497720" cy="3188520"/>
          </a:xfrm>
          <a:prstGeom prst="rect">
            <a:avLst/>
          </a:prstGeom>
        </p:spPr>
        <p:txBody>
          <a:bodyPr lIns="93960" rIns="93960" tIns="47160" bIns="47160">
            <a:normAutofit/>
          </a:bodyPr>
          <a:p>
            <a:pPr marL="216000" indent="-216000">
              <a:lnSpc>
                <a:spcPct val="100000"/>
              </a:lnSpc>
            </a:pPr>
            <a:endParaRPr b="0" lang="en-GB" sz="2000" spc="-1" strike="noStrike">
              <a:latin typeface="Arial"/>
            </a:endParaRPr>
          </a:p>
          <a:p>
            <a:pPr marL="216000" indent="-216000">
              <a:lnSpc>
                <a:spcPct val="100000"/>
              </a:lnSpc>
            </a:pPr>
            <a:r>
              <a:rPr b="1" lang="en-US" sz="1200" spc="-1" strike="noStrike">
                <a:latin typeface="Arial"/>
              </a:rPr>
              <a:t>Introduction</a:t>
            </a:r>
            <a:endParaRPr b="0" lang="en-GB" sz="12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rPr>
              <a:t>Community roles</a:t>
            </a:r>
            <a:endParaRPr b="0" lang="en-GB" sz="1200" spc="-1" strike="noStrike">
              <a:latin typeface="Arial"/>
            </a:endParaRPr>
          </a:p>
          <a:p>
            <a:pPr lvl="1" marL="785520" indent="-301680">
              <a:lnSpc>
                <a:spcPct val="100000"/>
              </a:lnSpc>
              <a:spcBef>
                <a:spcPts val="241"/>
              </a:spcBef>
              <a:buClr>
                <a:srgbClr val="222222"/>
              </a:buClr>
              <a:buFont typeface="Symbol" charset="2"/>
              <a:buChar char=""/>
            </a:pPr>
            <a:r>
              <a:rPr b="0" lang="en-US" sz="1200" spc="-1" strike="noStrike">
                <a:solidFill>
                  <a:srgbClr val="222222"/>
                </a:solidFill>
                <a:latin typeface="Arial"/>
              </a:rPr>
              <a:t>General management: responsible for facility security </a:t>
            </a:r>
            <a:endParaRPr b="0" lang="en-GB" sz="1200" spc="-1" strike="noStrike">
              <a:latin typeface="Arial"/>
            </a:endParaRPr>
          </a:p>
          <a:p>
            <a:pPr lvl="1" marL="785520" indent="-301680">
              <a:lnSpc>
                <a:spcPct val="100000"/>
              </a:lnSpc>
              <a:spcBef>
                <a:spcPts val="241"/>
              </a:spcBef>
              <a:buClr>
                <a:srgbClr val="222222"/>
              </a:buClr>
              <a:buFont typeface="Symbol" charset="2"/>
              <a:buChar char=""/>
            </a:pPr>
            <a:r>
              <a:rPr b="0" lang="en-US" sz="1200" spc="-1" strike="noStrike">
                <a:solidFill>
                  <a:srgbClr val="222222"/>
                </a:solidFill>
                <a:latin typeface="Arial"/>
              </a:rPr>
              <a:t>IT management and professionals: responsible for environmental and access security </a:t>
            </a:r>
            <a:endParaRPr b="0" lang="en-GB" sz="1200" spc="-1" strike="noStrike">
              <a:latin typeface="Arial"/>
            </a:endParaRPr>
          </a:p>
          <a:p>
            <a:pPr lvl="1" marL="785520" indent="-301680">
              <a:lnSpc>
                <a:spcPct val="100000"/>
              </a:lnSpc>
              <a:spcBef>
                <a:spcPts val="241"/>
              </a:spcBef>
              <a:buClr>
                <a:srgbClr val="222222"/>
              </a:buClr>
              <a:buFont typeface="Symbol" charset="2"/>
              <a:buChar char=""/>
            </a:pPr>
            <a:r>
              <a:rPr b="0" lang="en-US" sz="1200" spc="-1" strike="noStrike">
                <a:solidFill>
                  <a:srgbClr val="222222"/>
                </a:solidFill>
                <a:latin typeface="Arial"/>
              </a:rPr>
              <a:t>Information security management and professionals: perform risk assessments and implementation reviews</a:t>
            </a:r>
            <a:endParaRPr b="0" lang="en-GB" sz="1200" spc="-1" strike="noStrike">
              <a:latin typeface="Arial"/>
            </a:endParaRPr>
          </a:p>
        </p:txBody>
      </p:sp>
      <p:sp>
        <p:nvSpPr>
          <p:cNvPr id="270"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55CC0608-A618-4101-8253-B53B0E7CEE83}" type="slidenum">
              <a:rPr b="0" lang="en-US" sz="1200" spc="-1" strike="noStrike">
                <a:solidFill>
                  <a:srgbClr val="000000"/>
                </a:solidFill>
                <a:latin typeface="Arial"/>
                <a:ea typeface="+mn-ea"/>
              </a:rPr>
              <a:t>5</a:t>
            </a:fld>
            <a:endParaRPr b="0" lang="en-GB" sz="1200" spc="-1" strike="noStrike">
              <a:latin typeface="Times New Roman"/>
            </a:endParaRPr>
          </a:p>
        </p:txBody>
      </p:sp>
    </p:spTree>
  </p:cSld>
</p:notes>
</file>

<file path=ppt/notesSlides/notesSlide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1" name="PlaceHolder 1"/>
          <p:cNvSpPr>
            <a:spLocks noGrp="1"/>
          </p:cNvSpPr>
          <p:nvPr>
            <p:ph type="sldImg"/>
          </p:nvPr>
        </p:nvSpPr>
        <p:spPr>
          <a:xfrm>
            <a:off x="2914560" y="531720"/>
            <a:ext cx="3543120" cy="2657160"/>
          </a:xfrm>
          <a:prstGeom prst="rect">
            <a:avLst/>
          </a:prstGeom>
        </p:spPr>
      </p:sp>
      <p:sp>
        <p:nvSpPr>
          <p:cNvPr id="272" name="PlaceHolder 2"/>
          <p:cNvSpPr>
            <a:spLocks noGrp="1"/>
          </p:cNvSpPr>
          <p:nvPr>
            <p:ph type="body"/>
          </p:nvPr>
        </p:nvSpPr>
        <p:spPr>
          <a:xfrm>
            <a:off x="937440" y="3366000"/>
            <a:ext cx="7497720" cy="3188520"/>
          </a:xfrm>
          <a:prstGeom prst="rect">
            <a:avLst/>
          </a:prstGeom>
        </p:spPr>
        <p:txBody>
          <a:bodyPr lIns="93960" rIns="93960" tIns="47160" bIns="47160">
            <a:normAutofit fontScale="94000"/>
          </a:bodyPr>
          <a:p>
            <a:pPr marL="216000" indent="-216000">
              <a:lnSpc>
                <a:spcPct val="100000"/>
              </a:lnSpc>
            </a:pPr>
            <a:r>
              <a:rPr b="0" lang="en-GB" sz="1200" spc="-1" strike="noStrike">
                <a:solidFill>
                  <a:srgbClr val="000000"/>
                </a:solidFill>
                <a:latin typeface="+mn-lt"/>
                <a:ea typeface="+mn-ea"/>
              </a:rPr>
              <a:t>A number of physical access controls are uniquely suited to governing the movement of people within an organization’s facilities—specifically, controlling their physical access to company resources. </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While logical access to systems in the Internet age is a very important subject, the control of physical access to an organization’s assets is also of critical importance.</a:t>
            </a: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Some of the technology used to control physical access is also used to control logical access, including biometrics, smart cards, and wireless-enabled keycards.</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1" lang="en-US" sz="2000" spc="-1" strike="noStrike">
                <a:solidFill>
                  <a:srgbClr val="000000"/>
                </a:solidFill>
                <a:latin typeface="+mn-lt"/>
                <a:ea typeface="+mn-ea"/>
              </a:rPr>
              <a:t> </a:t>
            </a:r>
            <a:r>
              <a:rPr b="1" lang="en-US" sz="2000" spc="-1" strike="noStrike">
                <a:solidFill>
                  <a:srgbClr val="000000"/>
                </a:solidFill>
                <a:latin typeface="+mn-lt"/>
                <a:ea typeface="+mn-ea"/>
              </a:rPr>
              <a:t>Access Controls</a:t>
            </a:r>
            <a:endParaRPr b="0" lang="en-GB" sz="20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Secure facility: physical location with controls implemented to minimize risk of attacks from physical threats</a:t>
            </a:r>
            <a:endParaRPr b="0" lang="en-GB" sz="12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Secure facility can take advantage of natural terrain, local traffic flow, and surrounding development; can complement these with protection mechanisms (fences, gates, walls, guards, alarms)</a:t>
            </a:r>
            <a:endParaRPr b="0" lang="en-GB" sz="1200" spc="-1" strike="noStrike">
              <a:latin typeface="Arial"/>
            </a:endParaRPr>
          </a:p>
          <a:p>
            <a:pPr>
              <a:lnSpc>
                <a:spcPct val="100000"/>
              </a:lnSpc>
            </a:pPr>
            <a:endParaRPr b="0" lang="en-GB" sz="1200" spc="-1" strike="noStrike">
              <a:latin typeface="Arial"/>
            </a:endParaRPr>
          </a:p>
          <a:p>
            <a:pPr>
              <a:lnSpc>
                <a:spcPct val="100000"/>
              </a:lnSpc>
            </a:pPr>
            <a:endParaRPr b="0" lang="en-GB" sz="1200" spc="-1" strike="noStrike">
              <a:latin typeface="Arial"/>
            </a:endParaRPr>
          </a:p>
        </p:txBody>
      </p:sp>
      <p:sp>
        <p:nvSpPr>
          <p:cNvPr id="273"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570DD486-9839-4E0A-A2FF-B9C9B99C5A2D}" type="slidenum">
              <a:rPr b="0" lang="en-US" sz="1200" spc="-1" strike="noStrike">
                <a:solidFill>
                  <a:srgbClr val="000000"/>
                </a:solidFill>
                <a:latin typeface="Arial"/>
                <a:ea typeface="+mn-ea"/>
              </a:rPr>
              <a:t>6</a:t>
            </a:fld>
            <a:endParaRPr b="0" lang="en-GB" sz="1200" spc="-1" strike="noStrike">
              <a:latin typeface="Times New Roman"/>
            </a:endParaRPr>
          </a:p>
        </p:txBody>
      </p:sp>
    </p:spTree>
  </p:cSld>
</p:notes>
</file>

<file path=ppt/notesSlides/notesSlide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4" name="PlaceHolder 1"/>
          <p:cNvSpPr>
            <a:spLocks noGrp="1"/>
          </p:cNvSpPr>
          <p:nvPr>
            <p:ph type="sldImg"/>
          </p:nvPr>
        </p:nvSpPr>
        <p:spPr>
          <a:xfrm>
            <a:off x="2914560" y="531720"/>
            <a:ext cx="3543120" cy="2657160"/>
          </a:xfrm>
          <a:prstGeom prst="rect">
            <a:avLst/>
          </a:prstGeom>
        </p:spPr>
      </p:sp>
      <p:sp>
        <p:nvSpPr>
          <p:cNvPr id="275" name="PlaceHolder 2"/>
          <p:cNvSpPr>
            <a:spLocks noGrp="1"/>
          </p:cNvSpPr>
          <p:nvPr>
            <p:ph type="body"/>
          </p:nvPr>
        </p:nvSpPr>
        <p:spPr>
          <a:xfrm>
            <a:off x="937440" y="3366000"/>
            <a:ext cx="7497720" cy="3188520"/>
          </a:xfrm>
          <a:prstGeom prst="rect">
            <a:avLst/>
          </a:prstGeom>
        </p:spPr>
        <p:txBody>
          <a:bodyPr lIns="93960" rIns="93960" tIns="47160" bIns="47160">
            <a:normAutofit fontScale="5000"/>
          </a:bodyPr>
          <a:p>
            <a:pPr marL="216000" indent="-216000">
              <a:lnSpc>
                <a:spcPct val="100000"/>
              </a:lnSpc>
            </a:pPr>
            <a:r>
              <a:rPr b="0" lang="en-GB" sz="1200" spc="-1" strike="noStrike">
                <a:solidFill>
                  <a:srgbClr val="000000"/>
                </a:solidFill>
                <a:latin typeface="+mn-lt"/>
                <a:ea typeface="+mn-ea"/>
              </a:rPr>
              <a:t>An organization’s communities of interest should consider several physical security controls when implementing physical security inside and outside the facility.</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1" lang="en-GB" sz="1200" spc="-1" strike="noStrike">
                <a:solidFill>
                  <a:srgbClr val="000000"/>
                </a:solidFill>
                <a:latin typeface="+mn-lt"/>
                <a:ea typeface="+mn-ea"/>
              </a:rPr>
              <a:t>Walls, Fencing, and Gates </a:t>
            </a:r>
            <a:r>
              <a:rPr b="0" lang="en-GB" sz="1200" spc="-1" strike="noStrike">
                <a:solidFill>
                  <a:srgbClr val="000000"/>
                </a:solidFill>
                <a:latin typeface="+mn-lt"/>
                <a:ea typeface="+mn-ea"/>
              </a:rPr>
              <a:t>Some of the oldest and most reliable elements of physical security are walls, fencing, and gates. While not every organization needs to implement external perimeter controls, walls and fences with suitable gates are an essential starting point when employees require access to physical locations the organization owns or controls.</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1" lang="en-GB" sz="1200" spc="-1" strike="noStrike">
                <a:solidFill>
                  <a:srgbClr val="000000"/>
                </a:solidFill>
                <a:latin typeface="+mn-lt"/>
                <a:ea typeface="+mn-ea"/>
              </a:rPr>
              <a:t>Guards Controls </a:t>
            </a:r>
            <a:r>
              <a:rPr b="0" lang="en-GB" sz="1200" spc="-1" strike="noStrike">
                <a:solidFill>
                  <a:srgbClr val="000000"/>
                </a:solidFill>
                <a:latin typeface="+mn-lt"/>
                <a:ea typeface="+mn-ea"/>
              </a:rPr>
              <a:t>like fences and walls with gates are static, and are therefore unresponsive to actions unless they are programmed to react to specific stimuli, such as opening for someone who has the correct key. Guards, on the other hand, can evaluate each situation as it arises and make reasoned responses. Most guards have clear standard operating procedures (SOPs) that help them act decisively in unfamiliar situations.</a:t>
            </a: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An issue with human guards, beyond the high cost, is the human tendency to boredom and distraction, making supervision and oversight of guards a management concern.</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1" lang="en-GB" sz="1200" spc="-1" strike="noStrike">
                <a:solidFill>
                  <a:srgbClr val="000000"/>
                </a:solidFill>
                <a:latin typeface="+mn-lt"/>
                <a:ea typeface="+mn-ea"/>
              </a:rPr>
              <a:t>Dogs</a:t>
            </a:r>
            <a:r>
              <a:rPr b="0" lang="en-GB" sz="1200" spc="-1" strike="noStrike">
                <a:solidFill>
                  <a:srgbClr val="000000"/>
                </a:solidFill>
                <a:latin typeface="+mn-lt"/>
                <a:ea typeface="+mn-ea"/>
              </a:rPr>
              <a:t> For an organization that is protecting valuable resources, dogs can be an important part of physical security if they are integrated into the plan and managed properly. Guard dogs are useful because their keen sense of smell and hearing can detect intrusions that human guards cannot, and they can be placed in harm’s way when necessary to avoid risking the life of a person.</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1" lang="en-GB" sz="1200" spc="-1" strike="noStrike">
                <a:solidFill>
                  <a:srgbClr val="000000"/>
                </a:solidFill>
                <a:latin typeface="+mn-lt"/>
                <a:ea typeface="+mn-ea"/>
              </a:rPr>
              <a:t>ID Cards and Badges </a:t>
            </a:r>
            <a:r>
              <a:rPr b="0" lang="en-GB" sz="1200" spc="-1" strike="noStrike">
                <a:solidFill>
                  <a:srgbClr val="000000"/>
                </a:solidFill>
                <a:latin typeface="+mn-lt"/>
                <a:ea typeface="+mn-ea"/>
              </a:rPr>
              <a:t>An identification (ID) card is typically carried concealed, whereas a badge is worn and visible. Both devices can serve a number of purposes. First, they serve as simple forms of biometrics in that they use the cardholder’s picture to authenticate access to the facility. Some organizations choose names or badges that display the wearer’s name and/or organization unit data; others show nothing except the wearer’s photograph. </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1" lang="en-GB" sz="1200" spc="-1" strike="noStrike">
                <a:solidFill>
                  <a:srgbClr val="000000"/>
                </a:solidFill>
                <a:latin typeface="+mn-lt"/>
                <a:ea typeface="+mn-ea"/>
              </a:rPr>
              <a:t>Locks and Keys </a:t>
            </a:r>
            <a:r>
              <a:rPr b="0" lang="en-GB" sz="1200" spc="-1" strike="noStrike">
                <a:solidFill>
                  <a:srgbClr val="000000"/>
                </a:solidFill>
                <a:latin typeface="+mn-lt"/>
                <a:ea typeface="+mn-ea"/>
              </a:rPr>
              <a:t>There are two types of lock mechanisms: mechanical and electromechanical. The mechanical lock may rely on a key—a carefully shaped piece of metal rotated to turn tumblers that release secured loops of steel, aluminum, or brass. Alternatively, a mechanical lock may have a dial that rotates slotted discs until the slots on each of the multiple discs are aligned and then retracts a securing bolt, as in combination and safe locks.</a:t>
            </a: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Although mechanical locks are conceptually simple, some of the technologies they use are quite complex.</a:t>
            </a: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Electromechanical locks can accept a variety of inputs as keys, including magnetic strips on ID cards, radio signals from badges, personal identification numbers (PINs) typed into a keypad, or some combination of these to activate an electrically powered locking mechanism.</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1" lang="en-GB" sz="1200" spc="-1" strike="noStrike">
                <a:solidFill>
                  <a:srgbClr val="000000"/>
                </a:solidFill>
                <a:latin typeface="+mn-lt"/>
                <a:ea typeface="+mn-ea"/>
              </a:rPr>
              <a:t>Mantraps</a:t>
            </a:r>
            <a:r>
              <a:rPr b="0" lang="en-GB" sz="1200" spc="-1" strike="noStrike">
                <a:solidFill>
                  <a:srgbClr val="000000"/>
                </a:solidFill>
                <a:latin typeface="+mn-lt"/>
                <a:ea typeface="+mn-ea"/>
              </a:rPr>
              <a:t> A common enhancement for locks in very high-security areas is the mantrap.  To gain access to a facility, area, or room, a person enters the mantrap, requests access via</a:t>
            </a: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some form of electronic or biometric lock and key, and then exits the mantrap into the facility if confirmed. </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1" lang="en-GB" sz="1200" spc="-1" strike="noStrike">
                <a:solidFill>
                  <a:srgbClr val="000000"/>
                </a:solidFill>
                <a:latin typeface="+mn-lt"/>
                <a:ea typeface="+mn-ea"/>
              </a:rPr>
              <a:t>Electronic Monitoring Monitoring equipment </a:t>
            </a:r>
            <a:r>
              <a:rPr b="0" lang="en-GB" sz="1200" spc="-1" strike="noStrike">
                <a:solidFill>
                  <a:srgbClr val="000000"/>
                </a:solidFill>
                <a:latin typeface="+mn-lt"/>
                <a:ea typeface="+mn-ea"/>
              </a:rPr>
              <a:t>can record events that guards and dogs might miss, and is useful in areas where other types of physical controls are not practical.  Although you may not know it, many of you are already subject to video monitoring cameras, which are concealed in the silver globes attached to the ceilings of many retail stores. Attached to these cameras are video cassette recorders (VCRs) and related machinery that capture the video feed. </a:t>
            </a: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Electronic monitoring includes closed-circuit television (CCT) systems. Some CCT systems collect constant video feeds, while others rotate input from a number of cameras, sampling each area in turn.  </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1" lang="en-GB" sz="1200" spc="-1" strike="noStrike">
                <a:solidFill>
                  <a:srgbClr val="000000"/>
                </a:solidFill>
                <a:latin typeface="+mn-lt"/>
                <a:ea typeface="+mn-ea"/>
              </a:rPr>
              <a:t>Alarms and Alarm Systems </a:t>
            </a:r>
            <a:r>
              <a:rPr b="0" lang="en-GB" sz="1200" spc="-1" strike="noStrike">
                <a:solidFill>
                  <a:srgbClr val="000000"/>
                </a:solidFill>
                <a:latin typeface="+mn-lt"/>
                <a:ea typeface="+mn-ea"/>
              </a:rPr>
              <a:t>Closely related to monitoring systems are the alarms that notify people or systems when a predetermined event or activity occurs. Alarms, which are similar to the IDPSs you learned about in Chapter 7, can detect a physical intrusion or other untoward event. </a:t>
            </a: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This could be a fire, a break-in, an environmental disturbance such as flooding, or an interruption in services, such as a loss of power. One example of an alarm system is the burglar alarm commonly found in residential and commercial environments.</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1" lang="en-GB" sz="1200" spc="-1" strike="noStrike">
                <a:solidFill>
                  <a:srgbClr val="000000"/>
                </a:solidFill>
                <a:latin typeface="+mn-lt"/>
                <a:ea typeface="+mn-ea"/>
              </a:rPr>
              <a:t>Computer Rooms and Wiring Closets </a:t>
            </a:r>
            <a:r>
              <a:rPr b="0" lang="en-GB" sz="1200" spc="-1" strike="noStrike">
                <a:solidFill>
                  <a:srgbClr val="000000"/>
                </a:solidFill>
                <a:latin typeface="+mn-lt"/>
                <a:ea typeface="+mn-ea"/>
              </a:rPr>
              <a:t>Computer rooms and wiring and communications closets require special attention to ensure the confidentiality, integrity, and availability of information.</a:t>
            </a: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Logical access controls are easily defeated if an attacker gains physical access to the computing equipment. </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1" lang="en-GB" sz="1200" spc="-1" strike="noStrike">
                <a:solidFill>
                  <a:srgbClr val="000000"/>
                </a:solidFill>
                <a:latin typeface="+mn-lt"/>
                <a:ea typeface="+mn-ea"/>
              </a:rPr>
              <a:t>Interior Walls and Doors </a:t>
            </a:r>
            <a:r>
              <a:rPr b="0" lang="en-GB" sz="1200" spc="-1" strike="noStrike">
                <a:solidFill>
                  <a:srgbClr val="000000"/>
                </a:solidFill>
                <a:latin typeface="+mn-lt"/>
                <a:ea typeface="+mn-ea"/>
              </a:rPr>
              <a:t>The security of information assets can sometimes be compromised by improper construction of a facility’s walls and doors. The walls in a facility typically consist of two types: standard interior and firewall. Building codes require that each floor have a number of firewalls—walls that limit the spread of damage should a fire break out in an office. While the network firewalls discussed in an earlier chapter isolate</a:t>
            </a: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the logical subnetworks of the organization, physical firewalls isolate the physical spaces of the organization’s offices. Between the firewalls, standard interior walls compartmentalize the individual offices. Unlike firewalls, these interior walls reach only partially to the next floor, which leaves a space between the ceiling and the floor of the next level. This space is called a plenum, and is usually one to three feet wide to allow for ventilation systems that can inexpensively collect returned air from the offices on the floor.</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1" lang="en-US" sz="2000" spc="-1" strike="noStrike">
                <a:solidFill>
                  <a:srgbClr val="000000"/>
                </a:solidFill>
                <a:latin typeface="Arial"/>
                <a:ea typeface="+mn-ea"/>
              </a:rPr>
              <a:t>Controls for Protecting the Secure Facility</a:t>
            </a:r>
            <a:endParaRPr b="0" lang="en-GB" sz="2000" spc="-1" strike="noStrike">
              <a:latin typeface="Arial"/>
            </a:endParaRPr>
          </a:p>
          <a:p>
            <a:pPr marL="216000" indent="-216000">
              <a:lnSpc>
                <a:spcPct val="100000"/>
              </a:lnSpc>
            </a:pPr>
            <a:r>
              <a:rPr b="0" lang="en-US" sz="2000" spc="-1" strike="noStrike">
                <a:solidFill>
                  <a:srgbClr val="000000"/>
                </a:solidFill>
                <a:latin typeface="Arial"/>
                <a:ea typeface="+mn-ea"/>
              </a:rPr>
              <a:t>There are a number of physical security controls and issues that the organization’s communities of interest should consider together when implementing physical security:</a:t>
            </a:r>
            <a:endParaRPr b="0" lang="en-GB" sz="2000" spc="-1" strike="noStrike">
              <a:latin typeface="Arial"/>
            </a:endParaRPr>
          </a:p>
          <a:p>
            <a:pPr marL="216000" indent="-216000">
              <a:lnSpc>
                <a:spcPct val="100000"/>
              </a:lnSpc>
              <a:buClr>
                <a:srgbClr val="000000"/>
              </a:buClr>
              <a:buFont typeface="Symbol" charset="2"/>
              <a:buChar char=""/>
            </a:pPr>
            <a:r>
              <a:rPr b="0" lang="en-US" sz="2000" spc="-1" strike="noStrike">
                <a:solidFill>
                  <a:srgbClr val="000000"/>
                </a:solidFill>
                <a:latin typeface="Arial"/>
                <a:ea typeface="+mn-ea"/>
              </a:rPr>
              <a:t> </a:t>
            </a:r>
            <a:r>
              <a:rPr b="0" lang="en-US" sz="2000" spc="-1" strike="noStrike">
                <a:solidFill>
                  <a:srgbClr val="000000"/>
                </a:solidFill>
                <a:latin typeface="Arial"/>
                <a:ea typeface="+mn-ea"/>
              </a:rPr>
              <a:t>Walls, fencing, and gates </a:t>
            </a:r>
            <a:endParaRPr b="0" lang="en-GB" sz="2000" spc="-1" strike="noStrike">
              <a:latin typeface="Arial"/>
            </a:endParaRPr>
          </a:p>
          <a:p>
            <a:pPr marL="216000" indent="-216000">
              <a:lnSpc>
                <a:spcPct val="100000"/>
              </a:lnSpc>
              <a:buClr>
                <a:srgbClr val="000000"/>
              </a:buClr>
              <a:buFont typeface="Symbol" charset="2"/>
              <a:buChar char=""/>
            </a:pPr>
            <a:r>
              <a:rPr b="0" lang="en-US" sz="2000" spc="-1" strike="noStrike">
                <a:solidFill>
                  <a:srgbClr val="000000"/>
                </a:solidFill>
                <a:latin typeface="Arial"/>
                <a:ea typeface="+mn-ea"/>
              </a:rPr>
              <a:t> </a:t>
            </a:r>
            <a:r>
              <a:rPr b="0" lang="en-US" sz="2000" spc="-1" strike="noStrike">
                <a:solidFill>
                  <a:srgbClr val="000000"/>
                </a:solidFill>
                <a:latin typeface="Arial"/>
                <a:ea typeface="+mn-ea"/>
              </a:rPr>
              <a:t>Guards to apply human reasoning </a:t>
            </a:r>
            <a:endParaRPr b="0" lang="en-GB" sz="2000" spc="-1" strike="noStrike">
              <a:latin typeface="Arial"/>
            </a:endParaRPr>
          </a:p>
          <a:p>
            <a:pPr marL="216000" indent="-216000">
              <a:lnSpc>
                <a:spcPct val="100000"/>
              </a:lnSpc>
              <a:buClr>
                <a:srgbClr val="000000"/>
              </a:buClr>
              <a:buFont typeface="Symbol" charset="2"/>
              <a:buChar char=""/>
            </a:pPr>
            <a:r>
              <a:rPr b="0" lang="en-US" sz="2000" spc="-1" strike="noStrike">
                <a:solidFill>
                  <a:srgbClr val="000000"/>
                </a:solidFill>
                <a:latin typeface="Arial"/>
                <a:ea typeface="+mn-ea"/>
              </a:rPr>
              <a:t> </a:t>
            </a:r>
            <a:r>
              <a:rPr b="0" lang="en-US" sz="2000" spc="-1" strike="noStrike">
                <a:solidFill>
                  <a:srgbClr val="000000"/>
                </a:solidFill>
                <a:latin typeface="Arial"/>
                <a:ea typeface="+mn-ea"/>
              </a:rPr>
              <a:t>Dogs to provide their keen sense of smell and hearing and  to be placed in harm’s way in lieu of humans</a:t>
            </a:r>
            <a:endParaRPr b="0" lang="en-GB" sz="2000" spc="-1" strike="noStrike">
              <a:latin typeface="Arial"/>
            </a:endParaRPr>
          </a:p>
          <a:p>
            <a:pPr marL="216000" indent="-216000">
              <a:lnSpc>
                <a:spcPct val="100000"/>
              </a:lnSpc>
              <a:buClr>
                <a:srgbClr val="000000"/>
              </a:buClr>
              <a:buFont typeface="Symbol" charset="2"/>
              <a:buChar char=""/>
            </a:pPr>
            <a:r>
              <a:rPr b="0" lang="en-US" sz="2000" spc="-1" strike="noStrike">
                <a:solidFill>
                  <a:srgbClr val="000000"/>
                </a:solidFill>
                <a:latin typeface="Arial"/>
                <a:ea typeface="+mn-ea"/>
              </a:rPr>
              <a:t> </a:t>
            </a:r>
            <a:r>
              <a:rPr b="0" lang="en-US" sz="2000" spc="-1" strike="noStrike">
                <a:solidFill>
                  <a:srgbClr val="000000"/>
                </a:solidFill>
                <a:latin typeface="Arial"/>
                <a:ea typeface="+mn-ea"/>
              </a:rPr>
              <a:t>ID cards and badges</a:t>
            </a:r>
            <a:endParaRPr b="0" lang="en-GB" sz="2000" spc="-1" strike="noStrike">
              <a:latin typeface="Arial"/>
            </a:endParaRPr>
          </a:p>
          <a:p>
            <a:pPr marL="216000" indent="-216000">
              <a:lnSpc>
                <a:spcPct val="100000"/>
              </a:lnSpc>
              <a:buClr>
                <a:srgbClr val="000000"/>
              </a:buClr>
              <a:buFont typeface="Symbol" charset="2"/>
              <a:buChar char=""/>
            </a:pPr>
            <a:r>
              <a:rPr b="0" lang="en-US" sz="2000" spc="-1" strike="noStrike">
                <a:solidFill>
                  <a:srgbClr val="000000"/>
                </a:solidFill>
                <a:latin typeface="Arial"/>
                <a:ea typeface="+mn-ea"/>
              </a:rPr>
              <a:t> </a:t>
            </a:r>
            <a:r>
              <a:rPr b="0" lang="en-US" sz="2000" spc="-1" strike="noStrike">
                <a:solidFill>
                  <a:srgbClr val="000000"/>
                </a:solidFill>
                <a:latin typeface="Arial"/>
                <a:ea typeface="+mn-ea"/>
              </a:rPr>
              <a:t>Locks and keys</a:t>
            </a:r>
            <a:endParaRPr b="0" lang="en-GB" sz="2000" spc="-1" strike="noStrike">
              <a:latin typeface="Arial"/>
            </a:endParaRPr>
          </a:p>
          <a:p>
            <a:pPr marL="216000" indent="-216000">
              <a:lnSpc>
                <a:spcPct val="100000"/>
              </a:lnSpc>
              <a:buClr>
                <a:srgbClr val="000000"/>
              </a:buClr>
              <a:buFont typeface="Symbol" charset="2"/>
              <a:buChar char=""/>
            </a:pPr>
            <a:r>
              <a:rPr b="0" lang="en-US" sz="2000" spc="-1" strike="noStrike">
                <a:solidFill>
                  <a:srgbClr val="000000"/>
                </a:solidFill>
                <a:latin typeface="Arial"/>
                <a:ea typeface="+mn-ea"/>
              </a:rPr>
              <a:t> </a:t>
            </a:r>
            <a:r>
              <a:rPr b="0" lang="en-US" sz="2000" spc="-1" strike="noStrike">
                <a:solidFill>
                  <a:srgbClr val="000000"/>
                </a:solidFill>
                <a:latin typeface="Arial"/>
                <a:ea typeface="+mn-ea"/>
              </a:rPr>
              <a:t>Mantraps</a:t>
            </a:r>
            <a:endParaRPr b="0" lang="en-GB" sz="2000" spc="-1" strike="noStrike">
              <a:latin typeface="Arial"/>
            </a:endParaRPr>
          </a:p>
          <a:p>
            <a:pPr marL="216000" indent="-216000">
              <a:lnSpc>
                <a:spcPct val="100000"/>
              </a:lnSpc>
              <a:buClr>
                <a:srgbClr val="000000"/>
              </a:buClr>
              <a:buFont typeface="Symbol" charset="2"/>
              <a:buChar char=""/>
            </a:pPr>
            <a:r>
              <a:rPr b="0" lang="en-US" sz="2000" spc="-1" strike="noStrike">
                <a:solidFill>
                  <a:srgbClr val="000000"/>
                </a:solidFill>
                <a:latin typeface="Arial"/>
                <a:ea typeface="+mn-ea"/>
              </a:rPr>
              <a:t> </a:t>
            </a:r>
            <a:r>
              <a:rPr b="0" lang="en-US" sz="2000" spc="-1" strike="noStrike">
                <a:solidFill>
                  <a:srgbClr val="000000"/>
                </a:solidFill>
                <a:latin typeface="Arial"/>
                <a:ea typeface="+mn-ea"/>
              </a:rPr>
              <a:t>Electronic monitoring</a:t>
            </a:r>
            <a:endParaRPr b="0" lang="en-GB" sz="2000" spc="-1" strike="noStrike">
              <a:latin typeface="Arial"/>
            </a:endParaRPr>
          </a:p>
          <a:p>
            <a:pPr marL="216000" indent="-216000">
              <a:lnSpc>
                <a:spcPct val="100000"/>
              </a:lnSpc>
              <a:buClr>
                <a:srgbClr val="000000"/>
              </a:buClr>
              <a:buFont typeface="Symbol" charset="2"/>
              <a:buChar char=""/>
            </a:pPr>
            <a:r>
              <a:rPr b="0" lang="en-US" sz="2000" spc="-1" strike="noStrike">
                <a:solidFill>
                  <a:srgbClr val="000000"/>
                </a:solidFill>
                <a:latin typeface="Arial"/>
                <a:ea typeface="+mn-ea"/>
              </a:rPr>
              <a:t> </a:t>
            </a:r>
            <a:r>
              <a:rPr b="0" lang="en-US" sz="2000" spc="-1" strike="noStrike">
                <a:solidFill>
                  <a:srgbClr val="000000"/>
                </a:solidFill>
                <a:latin typeface="Arial"/>
                <a:ea typeface="+mn-ea"/>
              </a:rPr>
              <a:t>Alarms and alarm systems</a:t>
            </a:r>
            <a:endParaRPr b="0" lang="en-GB" sz="2000" spc="-1" strike="noStrike">
              <a:latin typeface="Arial"/>
            </a:endParaRPr>
          </a:p>
          <a:p>
            <a:pPr marL="216000" indent="-216000">
              <a:lnSpc>
                <a:spcPct val="100000"/>
              </a:lnSpc>
              <a:buClr>
                <a:srgbClr val="000000"/>
              </a:buClr>
              <a:buFont typeface="Symbol" charset="2"/>
              <a:buChar char=""/>
            </a:pPr>
            <a:r>
              <a:rPr b="0" lang="en-US" sz="2000" spc="-1" strike="noStrike">
                <a:solidFill>
                  <a:srgbClr val="000000"/>
                </a:solidFill>
                <a:latin typeface="Arial"/>
                <a:ea typeface="+mn-ea"/>
              </a:rPr>
              <a:t> </a:t>
            </a:r>
            <a:r>
              <a:rPr b="0" lang="en-US" sz="2000" spc="-1" strike="noStrike">
                <a:solidFill>
                  <a:srgbClr val="000000"/>
                </a:solidFill>
                <a:latin typeface="Arial"/>
                <a:ea typeface="+mn-ea"/>
              </a:rPr>
              <a:t>Computer rooms</a:t>
            </a:r>
            <a:endParaRPr b="0" lang="en-GB" sz="2000" spc="-1" strike="noStrike">
              <a:latin typeface="Arial"/>
            </a:endParaRPr>
          </a:p>
          <a:p>
            <a:pPr marL="216000" indent="-216000">
              <a:lnSpc>
                <a:spcPct val="100000"/>
              </a:lnSpc>
              <a:buClr>
                <a:srgbClr val="000000"/>
              </a:buClr>
              <a:buFont typeface="Symbol" charset="2"/>
              <a:buChar char=""/>
            </a:pPr>
            <a:r>
              <a:rPr b="0" lang="en-US" sz="2000" spc="-1" strike="noStrike">
                <a:solidFill>
                  <a:srgbClr val="000000"/>
                </a:solidFill>
                <a:latin typeface="Arial"/>
                <a:ea typeface="+mn-ea"/>
              </a:rPr>
              <a:t> </a:t>
            </a:r>
            <a:r>
              <a:rPr b="0" lang="en-US" sz="2000" spc="-1" strike="noStrike">
                <a:solidFill>
                  <a:srgbClr val="000000"/>
                </a:solidFill>
                <a:latin typeface="Arial"/>
                <a:ea typeface="+mn-ea"/>
              </a:rPr>
              <a:t>Walls and doors</a:t>
            </a:r>
            <a:endParaRPr b="0" lang="en-GB" sz="2000" spc="-1" strike="noStrike">
              <a:latin typeface="Arial"/>
            </a:endParaRPr>
          </a:p>
          <a:p>
            <a:pPr marL="216000" indent="-216000">
              <a:lnSpc>
                <a:spcPct val="100000"/>
              </a:lnSpc>
            </a:pPr>
            <a:endParaRPr b="0" lang="en-GB" sz="2000" spc="-1" strike="noStrike">
              <a:latin typeface="Arial"/>
            </a:endParaRPr>
          </a:p>
          <a:p>
            <a:pPr marL="216000" indent="-216000">
              <a:lnSpc>
                <a:spcPct val="100000"/>
              </a:lnSpc>
            </a:pPr>
            <a:endParaRPr b="0" lang="en-GB" sz="2000" spc="-1" strike="noStrike">
              <a:latin typeface="Arial"/>
            </a:endParaRPr>
          </a:p>
        </p:txBody>
      </p:sp>
      <p:sp>
        <p:nvSpPr>
          <p:cNvPr id="276"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8378F935-614F-49CE-ACB3-0EB191BBA090}" type="slidenum">
              <a:rPr b="0" lang="en-US" sz="1200" spc="-1" strike="noStrike">
                <a:solidFill>
                  <a:srgbClr val="000000"/>
                </a:solidFill>
                <a:latin typeface="Arial"/>
                <a:ea typeface="+mn-ea"/>
              </a:rPr>
              <a:t>7</a:t>
            </a:fld>
            <a:endParaRPr b="0" lang="en-GB" sz="1200" spc="-1" strike="noStrike">
              <a:latin typeface="Times New Roman"/>
            </a:endParaRPr>
          </a:p>
        </p:txBody>
      </p:sp>
    </p:spTree>
  </p:cSld>
</p:notes>
</file>

<file path=ppt/notesSlides/notesSlide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7" name="PlaceHolder 1"/>
          <p:cNvSpPr>
            <a:spLocks noGrp="1"/>
          </p:cNvSpPr>
          <p:nvPr>
            <p:ph type="sldImg"/>
          </p:nvPr>
        </p:nvSpPr>
        <p:spPr>
          <a:xfrm>
            <a:off x="2914560" y="531720"/>
            <a:ext cx="3543120" cy="2657160"/>
          </a:xfrm>
          <a:prstGeom prst="rect">
            <a:avLst/>
          </a:prstGeom>
        </p:spPr>
      </p:sp>
      <p:sp>
        <p:nvSpPr>
          <p:cNvPr id="278" name="PlaceHolder 2"/>
          <p:cNvSpPr>
            <a:spLocks noGrp="1"/>
          </p:cNvSpPr>
          <p:nvPr>
            <p:ph type="body"/>
          </p:nvPr>
        </p:nvSpPr>
        <p:spPr>
          <a:xfrm>
            <a:off x="937440" y="3366000"/>
            <a:ext cx="7497720" cy="3188520"/>
          </a:xfrm>
          <a:prstGeom prst="rect">
            <a:avLst/>
          </a:prstGeom>
        </p:spPr>
        <p:txBody>
          <a:bodyPr lIns="93960" rIns="93960" tIns="47160" bIns="47160">
            <a:normAutofit/>
          </a:bodyPr>
          <a:p>
            <a:pPr marL="216000" indent="-216000">
              <a:lnSpc>
                <a:spcPct val="100000"/>
              </a:lnSpc>
            </a:pPr>
            <a:r>
              <a:rPr b="1" lang="en-US" sz="1200" spc="-1" strike="noStrike">
                <a:latin typeface="Arial"/>
              </a:rPr>
              <a:t>Physical Security Controls</a:t>
            </a:r>
            <a:endParaRPr b="0" lang="en-GB" sz="12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rPr>
              <a:t>Walls, Fencing, and Gates</a:t>
            </a:r>
            <a:endParaRPr b="0" lang="en-GB" sz="1200" spc="-1" strike="noStrike">
              <a:latin typeface="Arial"/>
            </a:endParaRPr>
          </a:p>
          <a:p>
            <a:pPr lvl="1" marL="785520" indent="-301680">
              <a:lnSpc>
                <a:spcPct val="100000"/>
              </a:lnSpc>
              <a:spcBef>
                <a:spcPts val="241"/>
              </a:spcBef>
              <a:buClr>
                <a:srgbClr val="222222"/>
              </a:buClr>
              <a:buFont typeface="Symbol" charset="2"/>
              <a:buChar char=""/>
            </a:pPr>
            <a:r>
              <a:rPr b="0" lang="en-US" sz="1200" spc="-1" strike="noStrike">
                <a:solidFill>
                  <a:srgbClr val="222222"/>
                </a:solidFill>
                <a:latin typeface="Arial"/>
              </a:rPr>
              <a:t>Some of the oldest and most reliable elements of physical security; essential starting point for perimeter control</a:t>
            </a:r>
            <a:endParaRPr b="0" lang="en-GB" sz="12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rPr>
              <a:t>Guards</a:t>
            </a:r>
            <a:endParaRPr b="0" lang="en-GB" sz="1200" spc="-1" strike="noStrike">
              <a:latin typeface="Arial"/>
            </a:endParaRPr>
          </a:p>
          <a:p>
            <a:pPr lvl="1" marL="785520" indent="-301680">
              <a:lnSpc>
                <a:spcPct val="100000"/>
              </a:lnSpc>
              <a:spcBef>
                <a:spcPts val="241"/>
              </a:spcBef>
              <a:buClr>
                <a:srgbClr val="222222"/>
              </a:buClr>
              <a:buFont typeface="Symbol" charset="2"/>
              <a:buChar char=""/>
            </a:pPr>
            <a:r>
              <a:rPr b="0" lang="en-US" sz="1200" spc="-1" strike="noStrike">
                <a:solidFill>
                  <a:srgbClr val="222222"/>
                </a:solidFill>
                <a:latin typeface="Arial"/>
              </a:rPr>
              <a:t>Can evaluate each situation as it arises to make reasoned responses; most have standard operating procedures</a:t>
            </a:r>
            <a:endParaRPr b="0" lang="en-GB" sz="12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rPr>
              <a:t>Dogs</a:t>
            </a:r>
            <a:endParaRPr b="0" lang="en-GB" sz="1200" spc="-1" strike="noStrike">
              <a:latin typeface="Arial"/>
            </a:endParaRPr>
          </a:p>
          <a:p>
            <a:pPr lvl="1" marL="785520" indent="-301680">
              <a:lnSpc>
                <a:spcPct val="100000"/>
              </a:lnSpc>
              <a:spcBef>
                <a:spcPts val="241"/>
              </a:spcBef>
              <a:buClr>
                <a:srgbClr val="222222"/>
              </a:buClr>
              <a:buFont typeface="Symbol" charset="2"/>
              <a:buChar char=""/>
            </a:pPr>
            <a:r>
              <a:rPr b="0" lang="en-US" sz="1200" spc="-1" strike="noStrike">
                <a:solidFill>
                  <a:srgbClr val="222222"/>
                </a:solidFill>
                <a:latin typeface="Arial"/>
              </a:rPr>
              <a:t>Keen sense of smell and hearing can detect intrusions human guards cannot</a:t>
            </a:r>
            <a:endParaRPr b="0" lang="en-GB" sz="1200" spc="-1" strike="noStrike">
              <a:latin typeface="Arial"/>
            </a:endParaRPr>
          </a:p>
          <a:p>
            <a:pPr>
              <a:lnSpc>
                <a:spcPct val="100000"/>
              </a:lnSpc>
            </a:pPr>
            <a:endParaRPr b="0" lang="en-GB" sz="1200" spc="-1" strike="noStrike">
              <a:latin typeface="Arial"/>
            </a:endParaRPr>
          </a:p>
          <a:p>
            <a:pPr>
              <a:lnSpc>
                <a:spcPct val="100000"/>
              </a:lnSpc>
            </a:pPr>
            <a:endParaRPr b="0" lang="en-GB" sz="1200" spc="-1" strike="noStrike">
              <a:latin typeface="Arial"/>
            </a:endParaRPr>
          </a:p>
        </p:txBody>
      </p:sp>
      <p:sp>
        <p:nvSpPr>
          <p:cNvPr id="279"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016DFBF8-7668-4CE7-9FF8-50BFF9415731}" type="slidenum">
              <a:rPr b="0" lang="en-US" sz="1200" spc="-1" strike="noStrike">
                <a:solidFill>
                  <a:srgbClr val="000000"/>
                </a:solidFill>
                <a:latin typeface="Arial"/>
                <a:ea typeface="+mn-ea"/>
              </a:rPr>
              <a:t>8</a:t>
            </a:fld>
            <a:endParaRPr b="0" lang="en-GB" sz="1200" spc="-1" strike="noStrike">
              <a:latin typeface="Times New Roman"/>
            </a:endParaRPr>
          </a:p>
        </p:txBody>
      </p:sp>
    </p:spTree>
  </p:cSld>
</p:notes>
</file>

<file path=ppt/notesSlides/notesSlide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0" name="PlaceHolder 1"/>
          <p:cNvSpPr>
            <a:spLocks noGrp="1"/>
          </p:cNvSpPr>
          <p:nvPr>
            <p:ph type="sldImg"/>
          </p:nvPr>
        </p:nvSpPr>
        <p:spPr>
          <a:xfrm>
            <a:off x="2914560" y="531720"/>
            <a:ext cx="3543120" cy="2657160"/>
          </a:xfrm>
          <a:prstGeom prst="rect">
            <a:avLst/>
          </a:prstGeom>
        </p:spPr>
      </p:sp>
      <p:sp>
        <p:nvSpPr>
          <p:cNvPr id="281" name="PlaceHolder 2"/>
          <p:cNvSpPr>
            <a:spLocks noGrp="1"/>
          </p:cNvSpPr>
          <p:nvPr>
            <p:ph type="body"/>
          </p:nvPr>
        </p:nvSpPr>
        <p:spPr>
          <a:xfrm>
            <a:off x="937440" y="3366000"/>
            <a:ext cx="7497720" cy="3188520"/>
          </a:xfrm>
          <a:prstGeom prst="rect">
            <a:avLst/>
          </a:prstGeom>
        </p:spPr>
        <p:txBody>
          <a:bodyPr lIns="93960" rIns="93960" tIns="47160" bIns="47160">
            <a:normAutofit/>
          </a:bodyPr>
          <a:p>
            <a:pPr marL="216000" indent="-216000">
              <a:lnSpc>
                <a:spcPct val="100000"/>
              </a:lnSpc>
              <a:spcBef>
                <a:spcPts val="241"/>
              </a:spcBef>
            </a:pPr>
            <a:r>
              <a:rPr b="1" lang="en-US" sz="1200" spc="-1" strike="noStrike">
                <a:solidFill>
                  <a:srgbClr val="222222"/>
                </a:solidFill>
                <a:latin typeface="Arial"/>
              </a:rPr>
              <a:t>ID Cards and Badges</a:t>
            </a:r>
            <a:endParaRPr b="0" lang="en-GB" sz="1200" spc="-1" strike="noStrike">
              <a:latin typeface="Arial"/>
            </a:endParaRPr>
          </a:p>
          <a:p>
            <a:pPr lvl="1" marL="785520" indent="-301680">
              <a:lnSpc>
                <a:spcPct val="100000"/>
              </a:lnSpc>
              <a:spcBef>
                <a:spcPts val="241"/>
              </a:spcBef>
              <a:buClr>
                <a:srgbClr val="222222"/>
              </a:buClr>
              <a:buFont typeface="Symbol" charset="2"/>
              <a:buChar char=""/>
            </a:pPr>
            <a:r>
              <a:rPr b="0" lang="en-US" sz="1200" spc="-1" strike="noStrike">
                <a:solidFill>
                  <a:srgbClr val="222222"/>
                </a:solidFill>
                <a:latin typeface="Arial"/>
              </a:rPr>
              <a:t>ID card is typically concealed; name badge is visible</a:t>
            </a:r>
            <a:endParaRPr b="0" lang="en-GB" sz="1200" spc="-1" strike="noStrike">
              <a:latin typeface="Arial"/>
            </a:endParaRPr>
          </a:p>
          <a:p>
            <a:pPr lvl="1" marL="785520" indent="-301680">
              <a:lnSpc>
                <a:spcPct val="100000"/>
              </a:lnSpc>
              <a:spcBef>
                <a:spcPts val="241"/>
              </a:spcBef>
              <a:buClr>
                <a:srgbClr val="222222"/>
              </a:buClr>
              <a:buFont typeface="Symbol" charset="2"/>
              <a:buChar char=""/>
            </a:pPr>
            <a:r>
              <a:rPr b="0" lang="en-US" sz="1200" spc="-1" strike="noStrike">
                <a:solidFill>
                  <a:srgbClr val="222222"/>
                </a:solidFill>
                <a:latin typeface="Arial"/>
              </a:rPr>
              <a:t>Serve as simple form of biometrics (facial recognition) </a:t>
            </a:r>
            <a:endParaRPr b="0" lang="en-GB" sz="1200" spc="-1" strike="noStrike">
              <a:latin typeface="Arial"/>
            </a:endParaRPr>
          </a:p>
          <a:p>
            <a:pPr lvl="1" marL="785520" indent="-301680">
              <a:lnSpc>
                <a:spcPct val="100000"/>
              </a:lnSpc>
              <a:spcBef>
                <a:spcPts val="241"/>
              </a:spcBef>
              <a:buClr>
                <a:srgbClr val="222222"/>
              </a:buClr>
              <a:buFont typeface="Symbol" charset="2"/>
              <a:buChar char=""/>
            </a:pPr>
            <a:r>
              <a:rPr b="0" lang="en-US" sz="1200" spc="-1" strike="noStrike">
                <a:solidFill>
                  <a:srgbClr val="222222"/>
                </a:solidFill>
                <a:latin typeface="Arial"/>
              </a:rPr>
              <a:t>Should not be only means of control as cards can be easily duplicated, stolen, and modified</a:t>
            </a:r>
            <a:endParaRPr b="0" lang="en-GB" sz="1200" spc="-1" strike="noStrike">
              <a:latin typeface="Arial"/>
            </a:endParaRPr>
          </a:p>
          <a:p>
            <a:pPr lvl="1" marL="785520" indent="-301680">
              <a:lnSpc>
                <a:spcPct val="100000"/>
              </a:lnSpc>
              <a:spcBef>
                <a:spcPts val="241"/>
              </a:spcBef>
              <a:buClr>
                <a:srgbClr val="222222"/>
              </a:buClr>
              <a:buFont typeface="Symbol" charset="2"/>
              <a:buChar char=""/>
            </a:pPr>
            <a:r>
              <a:rPr b="0" lang="en-US" sz="1200" spc="-1" strike="noStrike">
                <a:solidFill>
                  <a:srgbClr val="222222"/>
                </a:solidFill>
                <a:latin typeface="Arial"/>
              </a:rPr>
              <a:t>Tailgating occurs when authorized individual opens a door and other people also enter</a:t>
            </a:r>
            <a:endParaRPr b="0" lang="en-GB" sz="1200" spc="-1" strike="noStrike">
              <a:latin typeface="Arial"/>
            </a:endParaRPr>
          </a:p>
          <a:p>
            <a:pPr>
              <a:lnSpc>
                <a:spcPct val="100000"/>
              </a:lnSpc>
            </a:pPr>
            <a:endParaRPr b="0" lang="en-GB" sz="1200" spc="-1" strike="noStrike">
              <a:latin typeface="Arial"/>
            </a:endParaRPr>
          </a:p>
        </p:txBody>
      </p:sp>
      <p:sp>
        <p:nvSpPr>
          <p:cNvPr id="282"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5D35A4B0-E310-482A-AD31-B1C10DAF9F95}" type="slidenum">
              <a:rPr b="0" lang="en-US" sz="1200" spc="-1" strike="noStrike">
                <a:solidFill>
                  <a:srgbClr val="000000"/>
                </a:solidFill>
                <a:latin typeface="Arial"/>
                <a:ea typeface="+mn-ea"/>
              </a:rPr>
              <a:t>9</a:t>
            </a:fld>
            <a:endParaRPr b="0" lang="en-GB" sz="1200" spc="-1" strike="noStrike">
              <a:latin typeface="Times New Roman"/>
            </a:endParaRPr>
          </a:p>
        </p:txBody>
      </p:sp>
    </p:spTree>
  </p:cSld>
</p:notes>
</file>

<file path=ppt/notesSlides/notesSlide1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3" name="PlaceHolder 1"/>
          <p:cNvSpPr>
            <a:spLocks noGrp="1"/>
          </p:cNvSpPr>
          <p:nvPr>
            <p:ph type="sldImg"/>
          </p:nvPr>
        </p:nvSpPr>
        <p:spPr>
          <a:xfrm>
            <a:off x="2914560" y="531720"/>
            <a:ext cx="3543120" cy="2657160"/>
          </a:xfrm>
          <a:prstGeom prst="rect">
            <a:avLst/>
          </a:prstGeom>
        </p:spPr>
      </p:sp>
      <p:sp>
        <p:nvSpPr>
          <p:cNvPr id="284" name="PlaceHolder 2"/>
          <p:cNvSpPr>
            <a:spLocks noGrp="1"/>
          </p:cNvSpPr>
          <p:nvPr>
            <p:ph type="body"/>
          </p:nvPr>
        </p:nvSpPr>
        <p:spPr>
          <a:xfrm>
            <a:off x="937440" y="3366000"/>
            <a:ext cx="7497720" cy="3188520"/>
          </a:xfrm>
          <a:prstGeom prst="rect">
            <a:avLst/>
          </a:prstGeom>
        </p:spPr>
        <p:txBody>
          <a:bodyPr lIns="93960" rIns="93960" tIns="47160" bIns="47160">
            <a:normAutofit/>
          </a:bodyPr>
          <a:p>
            <a:pPr marL="216000" indent="-216000">
              <a:lnSpc>
                <a:spcPct val="100000"/>
              </a:lnSpc>
            </a:pPr>
            <a:r>
              <a:rPr b="1" lang="en-US" sz="1200" spc="-1" strike="noStrike">
                <a:latin typeface="Arial"/>
              </a:rPr>
              <a:t>Locks and Keys</a:t>
            </a:r>
            <a:endParaRPr b="0" lang="en-GB" sz="1200" spc="-1" strike="noStrike">
              <a:latin typeface="Arial"/>
            </a:endParaRPr>
          </a:p>
          <a:p>
            <a:pPr lvl="1" marL="785520" indent="-301680">
              <a:lnSpc>
                <a:spcPct val="100000"/>
              </a:lnSpc>
              <a:spcBef>
                <a:spcPts val="241"/>
              </a:spcBef>
              <a:buClr>
                <a:srgbClr val="222222"/>
              </a:buClr>
              <a:buFont typeface="Symbol" charset="2"/>
              <a:buChar char=""/>
            </a:pPr>
            <a:r>
              <a:rPr b="0" lang="en-US" sz="1200" spc="-1" strike="noStrike">
                <a:solidFill>
                  <a:srgbClr val="222222"/>
                </a:solidFill>
                <a:latin typeface="Arial"/>
              </a:rPr>
              <a:t>Two types of locks: mechanical and electromechanical</a:t>
            </a:r>
            <a:endParaRPr b="0" lang="en-GB" sz="1200" spc="-1" strike="noStrike">
              <a:latin typeface="Arial"/>
            </a:endParaRPr>
          </a:p>
          <a:p>
            <a:pPr lvl="1" marL="785520" indent="-301680">
              <a:lnSpc>
                <a:spcPct val="100000"/>
              </a:lnSpc>
              <a:spcBef>
                <a:spcPts val="241"/>
              </a:spcBef>
              <a:buClr>
                <a:srgbClr val="222222"/>
              </a:buClr>
              <a:buFont typeface="Symbol" charset="2"/>
              <a:buChar char=""/>
            </a:pPr>
            <a:r>
              <a:rPr b="0" lang="en-US" sz="1200" spc="-1" strike="noStrike">
                <a:solidFill>
                  <a:srgbClr val="222222"/>
                </a:solidFill>
                <a:latin typeface="Arial"/>
              </a:rPr>
              <a:t>Locks can also be divided into four categories: manual, programmable, electronic, biometric</a:t>
            </a:r>
            <a:endParaRPr b="0" lang="en-GB" sz="1200" spc="-1" strike="noStrike">
              <a:latin typeface="Arial"/>
            </a:endParaRPr>
          </a:p>
          <a:p>
            <a:pPr lvl="1" marL="785520" indent="-301680">
              <a:lnSpc>
                <a:spcPct val="100000"/>
              </a:lnSpc>
              <a:spcBef>
                <a:spcPts val="241"/>
              </a:spcBef>
              <a:buClr>
                <a:srgbClr val="222222"/>
              </a:buClr>
              <a:buFont typeface="Symbol" charset="2"/>
              <a:buChar char=""/>
            </a:pPr>
            <a:r>
              <a:rPr b="0" lang="en-US" sz="1200" spc="-1" strike="noStrike">
                <a:solidFill>
                  <a:srgbClr val="222222"/>
                </a:solidFill>
                <a:latin typeface="Arial"/>
              </a:rPr>
              <a:t>Locks fail and alternative procedures for controlling access must be put in place</a:t>
            </a:r>
            <a:endParaRPr b="0" lang="en-GB" sz="1200" spc="-1" strike="noStrike">
              <a:latin typeface="Arial"/>
            </a:endParaRPr>
          </a:p>
          <a:p>
            <a:pPr lvl="1" marL="785520" indent="-301680">
              <a:lnSpc>
                <a:spcPct val="100000"/>
              </a:lnSpc>
              <a:spcBef>
                <a:spcPts val="241"/>
              </a:spcBef>
              <a:buClr>
                <a:srgbClr val="222222"/>
              </a:buClr>
              <a:buFont typeface="Symbol" charset="2"/>
              <a:buChar char=""/>
            </a:pPr>
            <a:r>
              <a:rPr b="0" lang="en-US" sz="1200" spc="-1" strike="noStrike">
                <a:solidFill>
                  <a:srgbClr val="222222"/>
                </a:solidFill>
                <a:latin typeface="Arial"/>
              </a:rPr>
              <a:t>Locks fail in one of two ways:</a:t>
            </a:r>
            <a:endParaRPr b="0" lang="en-GB" sz="1200" spc="-1" strike="noStrike">
              <a:latin typeface="Arial"/>
            </a:endParaRPr>
          </a:p>
          <a:p>
            <a:pPr lvl="2" marL="1208160" indent="-241200">
              <a:lnSpc>
                <a:spcPct val="100000"/>
              </a:lnSpc>
              <a:spcBef>
                <a:spcPts val="241"/>
              </a:spcBef>
              <a:buClr>
                <a:srgbClr val="222222"/>
              </a:buClr>
              <a:buFont typeface="Symbol" charset="2"/>
              <a:buChar char=""/>
            </a:pPr>
            <a:r>
              <a:rPr b="0" lang="en-US" sz="1200" spc="-1" strike="noStrike">
                <a:solidFill>
                  <a:srgbClr val="222222"/>
                </a:solidFill>
                <a:latin typeface="Arial"/>
              </a:rPr>
              <a:t>Fail-safe lock</a:t>
            </a:r>
            <a:endParaRPr b="0" lang="en-GB" sz="1200" spc="-1" strike="noStrike">
              <a:latin typeface="Arial"/>
            </a:endParaRPr>
          </a:p>
          <a:p>
            <a:pPr lvl="2" marL="1208160" indent="-241200">
              <a:lnSpc>
                <a:spcPct val="100000"/>
              </a:lnSpc>
              <a:spcBef>
                <a:spcPts val="241"/>
              </a:spcBef>
              <a:buClr>
                <a:srgbClr val="222222"/>
              </a:buClr>
              <a:buFont typeface="Symbol" charset="2"/>
              <a:buChar char=""/>
            </a:pPr>
            <a:r>
              <a:rPr b="0" lang="en-US" sz="1200" spc="-1" strike="noStrike">
                <a:solidFill>
                  <a:srgbClr val="222222"/>
                </a:solidFill>
                <a:latin typeface="Arial"/>
              </a:rPr>
              <a:t>Fail-secure lock</a:t>
            </a:r>
            <a:endParaRPr b="0" lang="en-GB" sz="1200" spc="-1" strike="noStrike">
              <a:latin typeface="Arial"/>
            </a:endParaRPr>
          </a:p>
          <a:p>
            <a:pPr>
              <a:lnSpc>
                <a:spcPct val="100000"/>
              </a:lnSpc>
            </a:pPr>
            <a:endParaRPr b="0" lang="en-GB" sz="1200" spc="-1" strike="noStrike">
              <a:latin typeface="Arial"/>
            </a:endParaRPr>
          </a:p>
        </p:txBody>
      </p:sp>
      <p:sp>
        <p:nvSpPr>
          <p:cNvPr id="285"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07DD1F51-7F98-41BC-B032-BA6C60F79FB5}" type="slidenum">
              <a:rPr b="0" lang="en-US" sz="1200" spc="-1" strike="noStrike">
                <a:solidFill>
                  <a:srgbClr val="000000"/>
                </a:solidFill>
                <a:latin typeface="Arial"/>
                <a:ea typeface="+mn-ea"/>
              </a:rPr>
              <a:t>10</a:t>
            </a:fld>
            <a:endParaRPr b="0" lang="en-GB" sz="1200" spc="-1" strike="noStrike">
              <a:latin typeface="Times New Roman"/>
            </a:endParaRPr>
          </a:p>
        </p:txBody>
      </p:sp>
    </p:spTree>
  </p:cSld>
</p:notes>
</file>

<file path=ppt/notesSlides/notesSlide1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6" name="PlaceHolder 1"/>
          <p:cNvSpPr>
            <a:spLocks noGrp="1"/>
          </p:cNvSpPr>
          <p:nvPr>
            <p:ph type="sldImg"/>
          </p:nvPr>
        </p:nvSpPr>
        <p:spPr>
          <a:xfrm>
            <a:off x="2914560" y="531720"/>
            <a:ext cx="3543120" cy="2657160"/>
          </a:xfrm>
          <a:prstGeom prst="rect">
            <a:avLst/>
          </a:prstGeom>
        </p:spPr>
      </p:sp>
      <p:sp>
        <p:nvSpPr>
          <p:cNvPr id="287" name="PlaceHolder 2"/>
          <p:cNvSpPr>
            <a:spLocks noGrp="1"/>
          </p:cNvSpPr>
          <p:nvPr>
            <p:ph type="body"/>
          </p:nvPr>
        </p:nvSpPr>
        <p:spPr>
          <a:xfrm>
            <a:off x="937440" y="3366000"/>
            <a:ext cx="7497720" cy="3188520"/>
          </a:xfrm>
          <a:prstGeom prst="rect">
            <a:avLst/>
          </a:prstGeom>
        </p:spPr>
        <p:txBody>
          <a:bodyPr lIns="93960" rIns="93960" tIns="47160" bIns="47160">
            <a:normAutofit/>
          </a:bodyPr>
          <a:p>
            <a:pPr marL="216000" indent="-216000">
              <a:lnSpc>
                <a:spcPct val="100000"/>
              </a:lnSpc>
            </a:pPr>
            <a:r>
              <a:rPr b="1" lang="en-US" sz="1200" spc="-1" strike="noStrike">
                <a:latin typeface="Arial"/>
              </a:rPr>
              <a:t>Mantraps</a:t>
            </a:r>
            <a:endParaRPr b="0" lang="en-GB" sz="1200" spc="-1" strike="noStrike">
              <a:latin typeface="Arial"/>
            </a:endParaRPr>
          </a:p>
          <a:p>
            <a:pPr lvl="1" marL="785520" indent="-301680">
              <a:lnSpc>
                <a:spcPct val="100000"/>
              </a:lnSpc>
              <a:spcBef>
                <a:spcPts val="241"/>
              </a:spcBef>
              <a:buClr>
                <a:srgbClr val="222222"/>
              </a:buClr>
              <a:buFont typeface="Symbol" charset="2"/>
              <a:buChar char=""/>
            </a:pPr>
            <a:r>
              <a:rPr b="0" lang="en-US" sz="1200" spc="-1" strike="noStrike">
                <a:solidFill>
                  <a:srgbClr val="222222"/>
                </a:solidFill>
                <a:latin typeface="Arial"/>
              </a:rPr>
              <a:t>Small enclosure that has entry point and different exit point</a:t>
            </a:r>
            <a:endParaRPr b="0" lang="en-GB" sz="1200" spc="-1" strike="noStrike">
              <a:latin typeface="Arial"/>
            </a:endParaRPr>
          </a:p>
          <a:p>
            <a:pPr lvl="1" marL="785520" indent="-301680">
              <a:lnSpc>
                <a:spcPct val="100000"/>
              </a:lnSpc>
              <a:spcBef>
                <a:spcPts val="241"/>
              </a:spcBef>
              <a:buClr>
                <a:srgbClr val="222222"/>
              </a:buClr>
              <a:buFont typeface="Symbol" charset="2"/>
              <a:buChar char=""/>
            </a:pPr>
            <a:r>
              <a:rPr b="0" lang="en-US" sz="1200" spc="-1" strike="noStrike">
                <a:solidFill>
                  <a:srgbClr val="222222"/>
                </a:solidFill>
                <a:latin typeface="Arial"/>
              </a:rPr>
              <a:t>Individual enters mantrap, requests access, and, if verified, is allowed to exit mantrap into facility</a:t>
            </a:r>
            <a:endParaRPr b="0" lang="en-GB" sz="1200" spc="-1" strike="noStrike">
              <a:latin typeface="Arial"/>
            </a:endParaRPr>
          </a:p>
          <a:p>
            <a:pPr lvl="1" marL="785520" indent="-301680">
              <a:lnSpc>
                <a:spcPct val="100000"/>
              </a:lnSpc>
              <a:spcBef>
                <a:spcPts val="241"/>
              </a:spcBef>
              <a:buClr>
                <a:srgbClr val="222222"/>
              </a:buClr>
              <a:buFont typeface="Symbol" charset="2"/>
              <a:buChar char=""/>
            </a:pPr>
            <a:r>
              <a:rPr b="0" lang="en-US" sz="1200" spc="-1" strike="noStrike">
                <a:solidFill>
                  <a:srgbClr val="222222"/>
                </a:solidFill>
                <a:latin typeface="Arial"/>
              </a:rPr>
              <a:t>Individual denied entry is not allowed to exit until security official overrides automatic locks of the enclosure</a:t>
            </a:r>
            <a:endParaRPr b="0" lang="en-GB" sz="1200" spc="-1" strike="noStrike">
              <a:latin typeface="Arial"/>
            </a:endParaRPr>
          </a:p>
        </p:txBody>
      </p:sp>
      <p:sp>
        <p:nvSpPr>
          <p:cNvPr id="288"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A97CBEF8-D5CC-4083-95A1-A1CF0C8A1025}" type="slidenum">
              <a:rPr b="0" lang="en-US" sz="1200" spc="-1" strike="noStrike">
                <a:solidFill>
                  <a:srgbClr val="000000"/>
                </a:solidFill>
                <a:latin typeface="Arial"/>
                <a:ea typeface="+mn-ea"/>
              </a:rPr>
              <a:t>11</a:t>
            </a:fld>
            <a:endParaRPr b="0" lang="en-GB" sz="1200" spc="-1" strike="noStrike">
              <a:latin typeface="Times New Roman"/>
            </a:endParaRPr>
          </a:p>
        </p:txBody>
      </p:sp>
    </p:spTree>
  </p:cSld>
</p:notes>
</file>

<file path=ppt/notesSlides/notesSlide1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9" name="PlaceHolder 1"/>
          <p:cNvSpPr>
            <a:spLocks noGrp="1"/>
          </p:cNvSpPr>
          <p:nvPr>
            <p:ph type="sldImg"/>
          </p:nvPr>
        </p:nvSpPr>
        <p:spPr>
          <a:xfrm>
            <a:off x="2914560" y="531720"/>
            <a:ext cx="3543120" cy="2657160"/>
          </a:xfrm>
          <a:prstGeom prst="rect">
            <a:avLst/>
          </a:prstGeom>
        </p:spPr>
      </p:sp>
      <p:sp>
        <p:nvSpPr>
          <p:cNvPr id="290" name="PlaceHolder 2"/>
          <p:cNvSpPr>
            <a:spLocks noGrp="1"/>
          </p:cNvSpPr>
          <p:nvPr>
            <p:ph type="body"/>
          </p:nvPr>
        </p:nvSpPr>
        <p:spPr>
          <a:xfrm>
            <a:off x="937440" y="3366000"/>
            <a:ext cx="7497720" cy="3188520"/>
          </a:xfrm>
          <a:prstGeom prst="rect">
            <a:avLst/>
          </a:prstGeom>
        </p:spPr>
        <p:txBody>
          <a:bodyPr lIns="93960" rIns="93960" tIns="47160" bIns="47160">
            <a:normAutofit/>
          </a:bodyPr>
          <a:p>
            <a:pPr marL="216000" indent="-216000">
              <a:lnSpc>
                <a:spcPct val="100000"/>
              </a:lnSpc>
            </a:pPr>
            <a:r>
              <a:rPr b="1" lang="en-US" sz="1200" spc="-1" strike="noStrike">
                <a:latin typeface="Arial"/>
              </a:rPr>
              <a:t>Electronic Monitoring</a:t>
            </a:r>
            <a:endParaRPr b="0" lang="en-GB" sz="1200" spc="-1" strike="noStrike">
              <a:latin typeface="Arial"/>
            </a:endParaRPr>
          </a:p>
          <a:p>
            <a:pPr lvl="1" marL="785520" indent="-301680">
              <a:lnSpc>
                <a:spcPct val="100000"/>
              </a:lnSpc>
              <a:spcBef>
                <a:spcPts val="241"/>
              </a:spcBef>
              <a:buClr>
                <a:srgbClr val="222222"/>
              </a:buClr>
              <a:buFont typeface="Symbol" charset="2"/>
              <a:buChar char=""/>
            </a:pPr>
            <a:r>
              <a:rPr b="0" lang="en-US" sz="1200" spc="-1" strike="noStrike">
                <a:solidFill>
                  <a:srgbClr val="222222"/>
                </a:solidFill>
                <a:latin typeface="Arial"/>
              </a:rPr>
              <a:t>Equipment can record events in areas where other types of physical controls are impractical </a:t>
            </a:r>
            <a:endParaRPr b="0" lang="en-GB" sz="1200" spc="-1" strike="noStrike">
              <a:latin typeface="Arial"/>
            </a:endParaRPr>
          </a:p>
          <a:p>
            <a:pPr lvl="1" marL="785520" indent="-301680">
              <a:lnSpc>
                <a:spcPct val="100000"/>
              </a:lnSpc>
              <a:spcBef>
                <a:spcPts val="241"/>
              </a:spcBef>
              <a:buClr>
                <a:srgbClr val="222222"/>
              </a:buClr>
              <a:buFont typeface="Symbol" charset="2"/>
              <a:buChar char=""/>
            </a:pPr>
            <a:r>
              <a:rPr b="0" lang="en-US" sz="1200" spc="-1" strike="noStrike">
                <a:solidFill>
                  <a:srgbClr val="222222"/>
                </a:solidFill>
                <a:latin typeface="Arial"/>
              </a:rPr>
              <a:t>May use cameras with video recorders; includes closed-circuit television (CCT) systems </a:t>
            </a:r>
            <a:endParaRPr b="0" lang="en-GB" sz="1200" spc="-1" strike="noStrike">
              <a:latin typeface="Arial"/>
            </a:endParaRPr>
          </a:p>
          <a:p>
            <a:pPr lvl="1" marL="785520" indent="-301680">
              <a:lnSpc>
                <a:spcPct val="100000"/>
              </a:lnSpc>
              <a:spcBef>
                <a:spcPts val="241"/>
              </a:spcBef>
              <a:buClr>
                <a:srgbClr val="222222"/>
              </a:buClr>
              <a:buFont typeface="Symbol" charset="2"/>
              <a:buChar char=""/>
            </a:pPr>
            <a:r>
              <a:rPr b="0" lang="en-US" sz="1200" spc="-1" strike="noStrike">
                <a:solidFill>
                  <a:srgbClr val="222222"/>
                </a:solidFill>
                <a:latin typeface="Arial"/>
              </a:rPr>
              <a:t>Drawbacks </a:t>
            </a:r>
            <a:endParaRPr b="0" lang="en-GB" sz="1200" spc="-1" strike="noStrike">
              <a:latin typeface="Arial"/>
            </a:endParaRPr>
          </a:p>
          <a:p>
            <a:pPr lvl="2" marL="1208160" indent="-241200">
              <a:lnSpc>
                <a:spcPct val="100000"/>
              </a:lnSpc>
              <a:spcBef>
                <a:spcPts val="241"/>
              </a:spcBef>
              <a:buClr>
                <a:srgbClr val="222222"/>
              </a:buClr>
              <a:buFont typeface="Symbol" charset="2"/>
              <a:buChar char=""/>
            </a:pPr>
            <a:r>
              <a:rPr b="0" lang="en-US" sz="1200" spc="-1" strike="noStrike">
                <a:solidFill>
                  <a:srgbClr val="222222"/>
                </a:solidFill>
                <a:latin typeface="Arial"/>
              </a:rPr>
              <a:t>Passive; does not prevent access or prohibited activity  </a:t>
            </a:r>
            <a:endParaRPr b="0" lang="en-GB" sz="1200" spc="-1" strike="noStrike">
              <a:latin typeface="Arial"/>
            </a:endParaRPr>
          </a:p>
          <a:p>
            <a:pPr lvl="2" marL="1208160" indent="-241200">
              <a:lnSpc>
                <a:spcPct val="100000"/>
              </a:lnSpc>
              <a:spcBef>
                <a:spcPts val="241"/>
              </a:spcBef>
              <a:buClr>
                <a:srgbClr val="222222"/>
              </a:buClr>
              <a:buFont typeface="Symbol" charset="2"/>
              <a:buChar char=""/>
            </a:pPr>
            <a:r>
              <a:rPr b="0" lang="en-US" sz="1200" spc="-1" strike="noStrike">
                <a:solidFill>
                  <a:srgbClr val="222222"/>
                </a:solidFill>
                <a:latin typeface="Arial"/>
              </a:rPr>
              <a:t>Recordings often are not monitored in real time; must be reviewed to have any value</a:t>
            </a:r>
            <a:endParaRPr b="0" lang="en-GB" sz="1200" spc="-1" strike="noStrike">
              <a:latin typeface="Arial"/>
            </a:endParaRPr>
          </a:p>
        </p:txBody>
      </p:sp>
      <p:sp>
        <p:nvSpPr>
          <p:cNvPr id="291"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003AC278-DB6A-4733-8FF5-0CB398813396}" type="slidenum">
              <a:rPr b="0" lang="en-US" sz="1200" spc="-1" strike="noStrike">
                <a:solidFill>
                  <a:srgbClr val="000000"/>
                </a:solidFill>
                <a:latin typeface="Arial"/>
                <a:ea typeface="+mn-ea"/>
              </a:rPr>
              <a:t>12</a:t>
            </a:fld>
            <a:endParaRPr b="0" lang="en-GB" sz="1200" spc="-1" strike="noStrike">
              <a:latin typeface="Times New Roman"/>
            </a:endParaRPr>
          </a:p>
        </p:txBody>
      </p:sp>
    </p:spTree>
  </p:cSld>
</p:notes>
</file>

<file path=ppt/notesSlides/notesSlide1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2" name="PlaceHolder 1"/>
          <p:cNvSpPr>
            <a:spLocks noGrp="1"/>
          </p:cNvSpPr>
          <p:nvPr>
            <p:ph type="sldImg"/>
          </p:nvPr>
        </p:nvSpPr>
        <p:spPr>
          <a:xfrm>
            <a:off x="2914560" y="531720"/>
            <a:ext cx="3543120" cy="2657160"/>
          </a:xfrm>
          <a:prstGeom prst="rect">
            <a:avLst/>
          </a:prstGeom>
        </p:spPr>
      </p:sp>
      <p:sp>
        <p:nvSpPr>
          <p:cNvPr id="293" name="PlaceHolder 2"/>
          <p:cNvSpPr>
            <a:spLocks noGrp="1"/>
          </p:cNvSpPr>
          <p:nvPr>
            <p:ph type="body"/>
          </p:nvPr>
        </p:nvSpPr>
        <p:spPr>
          <a:xfrm>
            <a:off x="937440" y="3366000"/>
            <a:ext cx="7497720" cy="3188520"/>
          </a:xfrm>
          <a:prstGeom prst="rect">
            <a:avLst/>
          </a:prstGeom>
        </p:spPr>
        <p:txBody>
          <a:bodyPr lIns="93960" rIns="93960" tIns="47160" bIns="47160">
            <a:normAutofit/>
          </a:bodyPr>
          <a:p>
            <a:pPr marL="216000" indent="-216000">
              <a:lnSpc>
                <a:spcPct val="100000"/>
              </a:lnSpc>
            </a:pPr>
            <a:r>
              <a:rPr b="1" lang="en-US" sz="1200" spc="-1" strike="noStrike">
                <a:latin typeface="Arial"/>
              </a:rPr>
              <a:t>Alarms and Alarm Systems</a:t>
            </a:r>
            <a:endParaRPr b="0" lang="en-GB" sz="1200" spc="-1" strike="noStrike">
              <a:latin typeface="Arial"/>
            </a:endParaRPr>
          </a:p>
          <a:p>
            <a:pPr lvl="1" marL="785520" indent="-301680">
              <a:lnSpc>
                <a:spcPct val="100000"/>
              </a:lnSpc>
              <a:spcBef>
                <a:spcPts val="241"/>
              </a:spcBef>
              <a:buClr>
                <a:srgbClr val="222222"/>
              </a:buClr>
              <a:buFont typeface="Symbol" charset="2"/>
              <a:buChar char=""/>
            </a:pPr>
            <a:r>
              <a:rPr b="0" lang="en-US" sz="1200" spc="-1" strike="noStrike">
                <a:solidFill>
                  <a:srgbClr val="222222"/>
                </a:solidFill>
                <a:latin typeface="Arial"/>
              </a:rPr>
              <a:t>Alarm systems notify people/systems when an event occurs</a:t>
            </a:r>
            <a:endParaRPr b="0" lang="en-GB" sz="1200" spc="-1" strike="noStrike">
              <a:latin typeface="Arial"/>
            </a:endParaRPr>
          </a:p>
          <a:p>
            <a:pPr lvl="1" marL="785520" indent="-301680">
              <a:lnSpc>
                <a:spcPct val="100000"/>
              </a:lnSpc>
              <a:spcBef>
                <a:spcPts val="241"/>
              </a:spcBef>
              <a:buClr>
                <a:srgbClr val="222222"/>
              </a:buClr>
              <a:buFont typeface="Symbol" charset="2"/>
              <a:buChar char=""/>
            </a:pPr>
            <a:r>
              <a:rPr b="0" lang="en-US" sz="1200" spc="-1" strike="noStrike">
                <a:solidFill>
                  <a:srgbClr val="222222"/>
                </a:solidFill>
                <a:latin typeface="Arial"/>
              </a:rPr>
              <a:t>Detect fire, intrusion, environmental disturbance, or an interruption in services </a:t>
            </a:r>
            <a:endParaRPr b="0" lang="en-GB" sz="1200" spc="-1" strike="noStrike">
              <a:latin typeface="Arial"/>
            </a:endParaRPr>
          </a:p>
          <a:p>
            <a:pPr lvl="1" marL="785520" indent="-301680">
              <a:lnSpc>
                <a:spcPct val="100000"/>
              </a:lnSpc>
              <a:spcBef>
                <a:spcPts val="241"/>
              </a:spcBef>
              <a:buClr>
                <a:srgbClr val="222222"/>
              </a:buClr>
              <a:buFont typeface="Symbol" charset="2"/>
              <a:buChar char=""/>
            </a:pPr>
            <a:r>
              <a:rPr b="0" lang="en-US" sz="1200" spc="-1" strike="noStrike">
                <a:solidFill>
                  <a:srgbClr val="222222"/>
                </a:solidFill>
                <a:latin typeface="Arial"/>
              </a:rPr>
              <a:t>Rely on sensors that detect event; e.g., motion detectors, thermal detectors, glass breakage detectors, weight sensors, contact sensors</a:t>
            </a:r>
            <a:endParaRPr b="0" lang="en-GB" sz="1200" spc="-1" strike="noStrike">
              <a:latin typeface="Arial"/>
            </a:endParaRPr>
          </a:p>
        </p:txBody>
      </p:sp>
      <p:sp>
        <p:nvSpPr>
          <p:cNvPr id="294"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CBA6CB85-5B8D-4E2B-B190-AA291914B4E6}" type="slidenum">
              <a:rPr b="0" lang="en-US" sz="1200" spc="-1" strike="noStrike">
                <a:solidFill>
                  <a:srgbClr val="000000"/>
                </a:solidFill>
                <a:latin typeface="Arial"/>
                <a:ea typeface="+mn-ea"/>
              </a:rPr>
              <a:t>13</a:t>
            </a:fld>
            <a:endParaRPr b="0" lang="en-GB" sz="1200" spc="-1" strike="noStrike">
              <a:latin typeface="Times New Roman"/>
            </a:endParaRPr>
          </a:p>
        </p:txBody>
      </p:sp>
    </p:spTree>
  </p:cSld>
</p:notes>
</file>

<file path=ppt/notesSlides/notesSlide1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5" name="PlaceHolder 1"/>
          <p:cNvSpPr>
            <a:spLocks noGrp="1"/>
          </p:cNvSpPr>
          <p:nvPr>
            <p:ph type="sldImg"/>
          </p:nvPr>
        </p:nvSpPr>
        <p:spPr>
          <a:xfrm>
            <a:off x="2914560" y="531720"/>
            <a:ext cx="3543120" cy="2657160"/>
          </a:xfrm>
          <a:prstGeom prst="rect">
            <a:avLst/>
          </a:prstGeom>
        </p:spPr>
      </p:sp>
      <p:sp>
        <p:nvSpPr>
          <p:cNvPr id="296" name="PlaceHolder 2"/>
          <p:cNvSpPr>
            <a:spLocks noGrp="1"/>
          </p:cNvSpPr>
          <p:nvPr>
            <p:ph type="body"/>
          </p:nvPr>
        </p:nvSpPr>
        <p:spPr>
          <a:xfrm>
            <a:off x="937440" y="3366000"/>
            <a:ext cx="7497720" cy="3188520"/>
          </a:xfrm>
          <a:prstGeom prst="rect">
            <a:avLst/>
          </a:prstGeom>
        </p:spPr>
        <p:txBody>
          <a:bodyPr lIns="93960" rIns="93960" tIns="47160" bIns="47160">
            <a:normAutofit/>
          </a:bodyPr>
          <a:p>
            <a:pPr marL="216000" indent="-216000">
              <a:lnSpc>
                <a:spcPct val="100000"/>
              </a:lnSpc>
            </a:pPr>
            <a:r>
              <a:rPr b="1" lang="en-US" sz="1200" spc="-1" strike="noStrike">
                <a:latin typeface="Arial"/>
              </a:rPr>
              <a:t>Computer Rooms and Wiring Closets</a:t>
            </a:r>
            <a:endParaRPr b="0" lang="en-GB" sz="1200" spc="-1" strike="noStrike">
              <a:latin typeface="Arial"/>
            </a:endParaRPr>
          </a:p>
          <a:p>
            <a:pPr lvl="1" marL="785520" indent="-301680">
              <a:lnSpc>
                <a:spcPct val="100000"/>
              </a:lnSpc>
              <a:spcBef>
                <a:spcPts val="241"/>
              </a:spcBef>
              <a:buClr>
                <a:srgbClr val="222222"/>
              </a:buClr>
              <a:buFont typeface="Symbol" charset="2"/>
              <a:buChar char=""/>
            </a:pPr>
            <a:r>
              <a:rPr b="0" lang="en-US" sz="1200" spc="-1" strike="noStrike">
                <a:solidFill>
                  <a:srgbClr val="222222"/>
                </a:solidFill>
                <a:latin typeface="Arial"/>
              </a:rPr>
              <a:t>Require special attention to ensure confidentiality, integrity, and availability of information</a:t>
            </a:r>
            <a:endParaRPr b="0" lang="en-GB" sz="1200" spc="-1" strike="noStrike">
              <a:latin typeface="Arial"/>
            </a:endParaRPr>
          </a:p>
          <a:p>
            <a:pPr lvl="1" marL="785520" indent="-301680">
              <a:lnSpc>
                <a:spcPct val="100000"/>
              </a:lnSpc>
              <a:spcBef>
                <a:spcPts val="241"/>
              </a:spcBef>
              <a:buClr>
                <a:srgbClr val="222222"/>
              </a:buClr>
              <a:buFont typeface="Symbol" charset="2"/>
              <a:buChar char=""/>
            </a:pPr>
            <a:r>
              <a:rPr b="0" lang="en-US" sz="1200" spc="-1" strike="noStrike">
                <a:solidFill>
                  <a:srgbClr val="222222"/>
                </a:solidFill>
                <a:latin typeface="Arial"/>
              </a:rPr>
              <a:t>Logical access controls easily defeated if attacker gains physical access to computing equipment</a:t>
            </a:r>
            <a:endParaRPr b="0" lang="en-GB" sz="1200" spc="-1" strike="noStrike">
              <a:latin typeface="Arial"/>
            </a:endParaRPr>
          </a:p>
          <a:p>
            <a:pPr lvl="1" marL="785520" indent="-301680">
              <a:lnSpc>
                <a:spcPct val="100000"/>
              </a:lnSpc>
              <a:spcBef>
                <a:spcPts val="241"/>
              </a:spcBef>
              <a:buClr>
                <a:srgbClr val="222222"/>
              </a:buClr>
              <a:buFont typeface="Symbol" charset="2"/>
              <a:buChar char=""/>
            </a:pPr>
            <a:r>
              <a:rPr b="0" lang="en-US" sz="1200" spc="-1" strike="noStrike">
                <a:solidFill>
                  <a:srgbClr val="222222"/>
                </a:solidFill>
                <a:latin typeface="Arial"/>
              </a:rPr>
              <a:t>Custodial staff often the least scrutinized people who have access to offices; are given greatest degree of unsupervised access</a:t>
            </a:r>
            <a:endParaRPr b="0" lang="en-GB" sz="1200" spc="-1" strike="noStrike">
              <a:latin typeface="Arial"/>
            </a:endParaRPr>
          </a:p>
        </p:txBody>
      </p:sp>
      <p:sp>
        <p:nvSpPr>
          <p:cNvPr id="297"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C2492C3B-3013-480B-9E11-291023A7A715}" type="slidenum">
              <a:rPr b="0" lang="en-US" sz="1200" spc="-1" strike="noStrike">
                <a:solidFill>
                  <a:srgbClr val="000000"/>
                </a:solidFill>
                <a:latin typeface="Arial"/>
                <a:ea typeface="+mn-ea"/>
              </a:rPr>
              <a:t>14</a:t>
            </a:fld>
            <a:endParaRPr b="0" lang="en-GB" sz="1200" spc="-1" strike="noStrike">
              <a:latin typeface="Times New Roman"/>
            </a:endParaRPr>
          </a:p>
        </p:txBody>
      </p:sp>
    </p:spTree>
  </p:cSld>
</p:notes>
</file>

<file path=ppt/notesSlides/notesSlide1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8" name="PlaceHolder 1"/>
          <p:cNvSpPr>
            <a:spLocks noGrp="1"/>
          </p:cNvSpPr>
          <p:nvPr>
            <p:ph type="sldImg"/>
          </p:nvPr>
        </p:nvSpPr>
        <p:spPr>
          <a:xfrm>
            <a:off x="2914560" y="531720"/>
            <a:ext cx="3543120" cy="2657160"/>
          </a:xfrm>
          <a:prstGeom prst="rect">
            <a:avLst/>
          </a:prstGeom>
        </p:spPr>
      </p:sp>
      <p:sp>
        <p:nvSpPr>
          <p:cNvPr id="299" name="PlaceHolder 2"/>
          <p:cNvSpPr>
            <a:spLocks noGrp="1"/>
          </p:cNvSpPr>
          <p:nvPr>
            <p:ph type="body"/>
          </p:nvPr>
        </p:nvSpPr>
        <p:spPr>
          <a:xfrm>
            <a:off x="937440" y="3366000"/>
            <a:ext cx="7497720" cy="3188520"/>
          </a:xfrm>
          <a:prstGeom prst="rect">
            <a:avLst/>
          </a:prstGeom>
        </p:spPr>
        <p:txBody>
          <a:bodyPr lIns="93960" rIns="93960" tIns="47160" bIns="47160">
            <a:normAutofit/>
          </a:bodyPr>
          <a:p>
            <a:pPr marL="216000" indent="-216000">
              <a:lnSpc>
                <a:spcPct val="100000"/>
              </a:lnSpc>
            </a:pPr>
            <a:r>
              <a:rPr b="1" lang="en-US" sz="1200" spc="-1" strike="noStrike">
                <a:latin typeface="Arial"/>
              </a:rPr>
              <a:t>Interior Walls and Doors</a:t>
            </a:r>
            <a:endParaRPr b="0" lang="en-GB" sz="1200" spc="-1" strike="noStrike">
              <a:latin typeface="Arial"/>
            </a:endParaRPr>
          </a:p>
          <a:p>
            <a:pPr lvl="1" marL="785520" indent="-301680">
              <a:lnSpc>
                <a:spcPct val="100000"/>
              </a:lnSpc>
              <a:spcBef>
                <a:spcPts val="241"/>
              </a:spcBef>
              <a:buClr>
                <a:srgbClr val="222222"/>
              </a:buClr>
              <a:buFont typeface="Symbol" charset="2"/>
              <a:buChar char=""/>
            </a:pPr>
            <a:r>
              <a:rPr b="0" lang="en-US" sz="1200" spc="-1" strike="noStrike">
                <a:solidFill>
                  <a:srgbClr val="222222"/>
                </a:solidFill>
                <a:latin typeface="Arial"/>
              </a:rPr>
              <a:t>Information asset security sometimes compromised by improper construction of facility walls and doors</a:t>
            </a:r>
            <a:endParaRPr b="0" lang="en-GB" sz="1200" spc="-1" strike="noStrike">
              <a:latin typeface="Arial"/>
            </a:endParaRPr>
          </a:p>
          <a:p>
            <a:pPr lvl="1" marL="785520" indent="-301680">
              <a:lnSpc>
                <a:spcPct val="100000"/>
              </a:lnSpc>
              <a:spcBef>
                <a:spcPts val="241"/>
              </a:spcBef>
              <a:buClr>
                <a:srgbClr val="222222"/>
              </a:buClr>
              <a:buFont typeface="Symbol" charset="2"/>
              <a:buChar char=""/>
            </a:pPr>
            <a:r>
              <a:rPr b="0" lang="en-US" sz="1200" spc="-1" strike="noStrike">
                <a:solidFill>
                  <a:srgbClr val="222222"/>
                </a:solidFill>
                <a:latin typeface="Arial"/>
              </a:rPr>
              <a:t>Facility walls typically either standard interior or firewall</a:t>
            </a:r>
            <a:endParaRPr b="0" lang="en-GB" sz="1200" spc="-1" strike="noStrike">
              <a:latin typeface="Arial"/>
            </a:endParaRPr>
          </a:p>
          <a:p>
            <a:pPr lvl="1" marL="785520" indent="-301680">
              <a:lnSpc>
                <a:spcPct val="100000"/>
              </a:lnSpc>
              <a:spcBef>
                <a:spcPts val="241"/>
              </a:spcBef>
              <a:buClr>
                <a:srgbClr val="222222"/>
              </a:buClr>
              <a:buFont typeface="Symbol" charset="2"/>
              <a:buChar char=""/>
            </a:pPr>
            <a:r>
              <a:rPr b="0" lang="en-US" sz="1200" spc="-1" strike="noStrike">
                <a:solidFill>
                  <a:srgbClr val="222222"/>
                </a:solidFill>
                <a:latin typeface="Arial"/>
              </a:rPr>
              <a:t>High-security areas must have firewall-grade walls to provide physical security against potential intruders and fires</a:t>
            </a:r>
            <a:endParaRPr b="0" lang="en-GB" sz="1200" spc="-1" strike="noStrike">
              <a:latin typeface="Arial"/>
            </a:endParaRPr>
          </a:p>
          <a:p>
            <a:pPr lvl="1" marL="785520" indent="-301680">
              <a:lnSpc>
                <a:spcPct val="100000"/>
              </a:lnSpc>
              <a:spcBef>
                <a:spcPts val="241"/>
              </a:spcBef>
              <a:buClr>
                <a:srgbClr val="222222"/>
              </a:buClr>
              <a:buFont typeface="Symbol" charset="2"/>
              <a:buChar char=""/>
            </a:pPr>
            <a:r>
              <a:rPr b="0" lang="en-US" sz="1200" spc="-1" strike="noStrike">
                <a:solidFill>
                  <a:srgbClr val="222222"/>
                </a:solidFill>
                <a:latin typeface="Arial"/>
              </a:rPr>
              <a:t>Doors allowing access to high security rooms should be evaluated</a:t>
            </a:r>
            <a:endParaRPr b="0" lang="en-GB" sz="1200" spc="-1" strike="noStrike">
              <a:latin typeface="Arial"/>
            </a:endParaRPr>
          </a:p>
          <a:p>
            <a:pPr lvl="1" marL="785520" indent="-301680">
              <a:lnSpc>
                <a:spcPct val="100000"/>
              </a:lnSpc>
              <a:spcBef>
                <a:spcPts val="241"/>
              </a:spcBef>
              <a:buClr>
                <a:srgbClr val="222222"/>
              </a:buClr>
              <a:buFont typeface="Symbol" charset="2"/>
              <a:buChar char=""/>
            </a:pPr>
            <a:r>
              <a:rPr b="0" lang="en-US" sz="1200" spc="-1" strike="noStrike">
                <a:solidFill>
                  <a:srgbClr val="222222"/>
                </a:solidFill>
                <a:latin typeface="Arial"/>
              </a:rPr>
              <a:t>To secure doors, install push or crash bars on computer rooms and closets</a:t>
            </a:r>
            <a:endParaRPr b="0" lang="en-GB" sz="1200" spc="-1" strike="noStrike">
              <a:latin typeface="Arial"/>
            </a:endParaRPr>
          </a:p>
        </p:txBody>
      </p:sp>
      <p:sp>
        <p:nvSpPr>
          <p:cNvPr id="300"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FEC0C7B4-637E-425C-8344-3C5380380F96}" type="slidenum">
              <a:rPr b="0" lang="en-US" sz="1200" spc="-1" strike="noStrike">
                <a:solidFill>
                  <a:srgbClr val="000000"/>
                </a:solidFill>
                <a:latin typeface="Arial"/>
                <a:ea typeface="+mn-ea"/>
              </a:rPr>
              <a:t>15</a:t>
            </a:fld>
            <a:endParaRPr b="0" lang="en-GB" sz="1200" spc="-1" strike="noStrike">
              <a:latin typeface="Times New Roman"/>
            </a:endParaRPr>
          </a:p>
        </p:txBody>
      </p:sp>
    </p:spTree>
  </p:cSld>
</p:notes>
</file>

<file path=ppt/notesSlides/notesSlide1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1" name="PlaceHolder 1"/>
          <p:cNvSpPr>
            <a:spLocks noGrp="1"/>
          </p:cNvSpPr>
          <p:nvPr>
            <p:ph type="sldImg"/>
          </p:nvPr>
        </p:nvSpPr>
        <p:spPr>
          <a:xfrm>
            <a:off x="2914560" y="531720"/>
            <a:ext cx="3543120" cy="2657160"/>
          </a:xfrm>
          <a:prstGeom prst="rect">
            <a:avLst/>
          </a:prstGeom>
        </p:spPr>
      </p:sp>
      <p:sp>
        <p:nvSpPr>
          <p:cNvPr id="302" name="PlaceHolder 2"/>
          <p:cNvSpPr>
            <a:spLocks noGrp="1"/>
          </p:cNvSpPr>
          <p:nvPr>
            <p:ph type="body"/>
          </p:nvPr>
        </p:nvSpPr>
        <p:spPr>
          <a:xfrm>
            <a:off x="937440" y="3366000"/>
            <a:ext cx="7497720" cy="3188520"/>
          </a:xfrm>
          <a:prstGeom prst="rect">
            <a:avLst/>
          </a:prstGeom>
        </p:spPr>
        <p:txBody>
          <a:bodyPr lIns="93960" rIns="93960" tIns="47160" bIns="47160">
            <a:noAutofit/>
          </a:bodyPr>
          <a:p>
            <a:endParaRPr b="0" lang="en-GB" sz="2000" spc="-1" strike="noStrike">
              <a:latin typeface="Arial"/>
            </a:endParaRPr>
          </a:p>
        </p:txBody>
      </p:sp>
      <p:sp>
        <p:nvSpPr>
          <p:cNvPr id="303"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F4F87AA2-38E5-4F65-94B5-11523D44B57C}" type="slidenum">
              <a:rPr b="0" lang="en-US" sz="1200" spc="-1" strike="noStrike">
                <a:solidFill>
                  <a:srgbClr val="000000"/>
                </a:solidFill>
                <a:latin typeface="Arial"/>
                <a:ea typeface="+mn-ea"/>
              </a:rPr>
              <a:t>15</a:t>
            </a:fld>
            <a:endParaRPr b="0" lang="en-GB" sz="1200" spc="-1" strike="noStrike">
              <a:latin typeface="Times New Roman"/>
            </a:endParaRPr>
          </a:p>
        </p:txBody>
      </p:sp>
    </p:spTree>
  </p:cSld>
</p:notes>
</file>

<file path=ppt/notesSlides/notesSlide1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4" name="PlaceHolder 1"/>
          <p:cNvSpPr>
            <a:spLocks noGrp="1"/>
          </p:cNvSpPr>
          <p:nvPr>
            <p:ph type="sldImg"/>
          </p:nvPr>
        </p:nvSpPr>
        <p:spPr>
          <a:xfrm>
            <a:off x="2914560" y="531720"/>
            <a:ext cx="3543120" cy="2657160"/>
          </a:xfrm>
          <a:prstGeom prst="rect">
            <a:avLst/>
          </a:prstGeom>
        </p:spPr>
      </p:sp>
      <p:sp>
        <p:nvSpPr>
          <p:cNvPr id="305" name="PlaceHolder 2"/>
          <p:cNvSpPr>
            <a:spLocks noGrp="1"/>
          </p:cNvSpPr>
          <p:nvPr>
            <p:ph type="body"/>
          </p:nvPr>
        </p:nvSpPr>
        <p:spPr>
          <a:xfrm>
            <a:off x="937440" y="3366000"/>
            <a:ext cx="7497720" cy="3188520"/>
          </a:xfrm>
          <a:prstGeom prst="rect">
            <a:avLst/>
          </a:prstGeom>
        </p:spPr>
        <p:txBody>
          <a:bodyPr lIns="93960" rIns="93960" tIns="47160" bIns="47160">
            <a:noAutofit/>
          </a:bodyPr>
          <a:p>
            <a:pPr marL="216000" indent="-216000">
              <a:lnSpc>
                <a:spcPct val="100000"/>
              </a:lnSpc>
            </a:pPr>
            <a:r>
              <a:rPr b="0" lang="en-GB" sz="1200" spc="-1" strike="noStrike">
                <a:solidFill>
                  <a:srgbClr val="000000"/>
                </a:solidFill>
                <a:latin typeface="+mn-lt"/>
                <a:ea typeface="+mn-ea"/>
              </a:rPr>
              <a:t>The most important security concern is the safety of the people in an organization’s physical space—workers, customers, clients, and others. The most serious threat to that safety is fire.</a:t>
            </a: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Fires account for more property damage, personal injury, and death than any other threat to physical security. It is imperative that physical security plans implement strong measures to</a:t>
            </a: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detect and respond to fires and fire hazards.</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1" lang="en-US" sz="2000" spc="-1" strike="noStrike">
                <a:solidFill>
                  <a:srgbClr val="000000"/>
                </a:solidFill>
                <a:latin typeface="Arial"/>
                <a:ea typeface="+mn-ea"/>
              </a:rPr>
              <a:t>Fire Safety</a:t>
            </a:r>
            <a:r>
              <a:rPr b="0" lang="en-US" sz="2000" spc="-1" strike="noStrike">
                <a:solidFill>
                  <a:srgbClr val="000000"/>
                </a:solidFill>
                <a:latin typeface="Arial"/>
                <a:ea typeface="+mn-ea"/>
              </a:rPr>
              <a:t> </a:t>
            </a:r>
            <a:endParaRPr b="0" lang="en-GB" sz="20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Most serious threat to safety of people who work in an organization is fire</a:t>
            </a:r>
            <a:endParaRPr b="0" lang="en-GB" sz="12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Fires account for more property damage, personal injury, and death than any other threat</a:t>
            </a:r>
            <a:endParaRPr b="0" lang="en-GB" sz="12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Imperative that physical security plans implement strong measures to detect and respond to fires and fire hazards</a:t>
            </a:r>
            <a:endParaRPr b="0" lang="en-GB" sz="1200" spc="-1" strike="noStrike">
              <a:latin typeface="Arial"/>
            </a:endParaRPr>
          </a:p>
        </p:txBody>
      </p:sp>
      <p:sp>
        <p:nvSpPr>
          <p:cNvPr id="306"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A429135F-C008-4E18-8C20-92CDCD5BE2FE}" type="slidenum">
              <a:rPr b="0" lang="en-US" sz="1200" spc="-1" strike="noStrike">
                <a:solidFill>
                  <a:srgbClr val="000000"/>
                </a:solidFill>
                <a:latin typeface="Arial"/>
                <a:ea typeface="+mn-ea"/>
              </a:rPr>
              <a:t>15</a:t>
            </a:fld>
            <a:endParaRPr b="0" lang="en-GB" sz="1200" spc="-1" strike="noStrike">
              <a:latin typeface="Times New Roman"/>
            </a:endParaRPr>
          </a:p>
        </p:txBody>
      </p:sp>
    </p:spTree>
  </p:cSld>
</p:notes>
</file>

<file path=ppt/notesSlides/notesSlide2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7" name="PlaceHolder 1"/>
          <p:cNvSpPr>
            <a:spLocks noGrp="1"/>
          </p:cNvSpPr>
          <p:nvPr>
            <p:ph type="sldImg"/>
          </p:nvPr>
        </p:nvSpPr>
        <p:spPr>
          <a:xfrm>
            <a:off x="2914560" y="531720"/>
            <a:ext cx="3543120" cy="2657160"/>
          </a:xfrm>
          <a:prstGeom prst="rect">
            <a:avLst/>
          </a:prstGeom>
        </p:spPr>
      </p:sp>
      <p:sp>
        <p:nvSpPr>
          <p:cNvPr id="308" name="PlaceHolder 2"/>
          <p:cNvSpPr>
            <a:spLocks noGrp="1"/>
          </p:cNvSpPr>
          <p:nvPr>
            <p:ph type="body"/>
          </p:nvPr>
        </p:nvSpPr>
        <p:spPr>
          <a:xfrm>
            <a:off x="937440" y="3366000"/>
            <a:ext cx="7497720" cy="3188520"/>
          </a:xfrm>
          <a:prstGeom prst="rect">
            <a:avLst/>
          </a:prstGeom>
        </p:spPr>
        <p:txBody>
          <a:bodyPr lIns="93960" rIns="93960" tIns="47160" bIns="47160">
            <a:normAutofit fontScale="11000"/>
          </a:bodyPr>
          <a:p>
            <a:pPr marL="216000" indent="-216000">
              <a:lnSpc>
                <a:spcPct val="100000"/>
              </a:lnSpc>
            </a:pPr>
            <a:r>
              <a:rPr b="1" lang="en-GB" sz="1200" spc="-1" strike="noStrike">
                <a:solidFill>
                  <a:srgbClr val="000000"/>
                </a:solidFill>
                <a:latin typeface="+mn-lt"/>
                <a:ea typeface="+mn-ea"/>
              </a:rPr>
              <a:t>Fire detection</a:t>
            </a:r>
            <a:r>
              <a:rPr b="0" lang="en-GB" sz="1200" spc="-1" strike="noStrike">
                <a:solidFill>
                  <a:srgbClr val="000000"/>
                </a:solidFill>
                <a:latin typeface="+mn-lt"/>
                <a:ea typeface="+mn-ea"/>
              </a:rPr>
              <a:t> systems fall into two general categories: manual and automatic.</a:t>
            </a: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Manual fire detection systems include human responses, such as calling the fire department, and manually activated alarms, such as sprinklers and gaseous systems. </a:t>
            </a: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Organizations must use care when manually triggered alarms are tied directly to suppression systems because false alarms are not uncommon. Organizations should also ensure that proper security remains in place until all employees and visitors have been cleared from the building and their evacuation has been verified.</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There are </a:t>
            </a:r>
            <a:r>
              <a:rPr b="1" lang="en-GB" sz="1200" spc="-1" strike="noStrike">
                <a:solidFill>
                  <a:srgbClr val="000000"/>
                </a:solidFill>
                <a:latin typeface="+mn-lt"/>
                <a:ea typeface="+mn-ea"/>
              </a:rPr>
              <a:t>three basic types </a:t>
            </a:r>
            <a:r>
              <a:rPr b="0" lang="en-GB" sz="1200" spc="-1" strike="noStrike">
                <a:solidFill>
                  <a:srgbClr val="000000"/>
                </a:solidFill>
                <a:latin typeface="+mn-lt"/>
                <a:ea typeface="+mn-ea"/>
              </a:rPr>
              <a:t>of fire detection systems: </a:t>
            </a:r>
            <a:r>
              <a:rPr b="1" lang="en-GB" sz="1200" spc="-1" strike="noStrike">
                <a:solidFill>
                  <a:srgbClr val="000000"/>
                </a:solidFill>
                <a:latin typeface="+mn-lt"/>
                <a:ea typeface="+mn-ea"/>
              </a:rPr>
              <a:t>thermal detection, smoke detection, and flame detection</a:t>
            </a:r>
            <a:r>
              <a:rPr b="0" lang="en-GB" sz="1200" spc="-1" strike="noStrike">
                <a:solidFill>
                  <a:srgbClr val="000000"/>
                </a:solidFill>
                <a:latin typeface="+mn-lt"/>
                <a:ea typeface="+mn-ea"/>
              </a:rPr>
              <a:t>.</a:t>
            </a:r>
            <a:endParaRPr b="0" lang="en-GB" sz="1200" spc="-1" strike="noStrike">
              <a:latin typeface="Arial"/>
            </a:endParaRPr>
          </a:p>
          <a:p>
            <a:pPr marL="171360" indent="-171000">
              <a:lnSpc>
                <a:spcPct val="100000"/>
              </a:lnSpc>
              <a:buClr>
                <a:srgbClr val="000000"/>
              </a:buClr>
              <a:buFont typeface="Arial"/>
              <a:buChar char="•"/>
            </a:pPr>
            <a:r>
              <a:rPr b="0" lang="en-GB" sz="1200" spc="-1" strike="noStrike">
                <a:solidFill>
                  <a:srgbClr val="000000"/>
                </a:solidFill>
                <a:latin typeface="+mn-lt"/>
                <a:ea typeface="+mn-ea"/>
              </a:rPr>
              <a:t>Thermal detection systems contain a sophisticated heat sensor</a:t>
            </a:r>
            <a:endParaRPr b="0" lang="en-GB" sz="1200" spc="-1" strike="noStrike">
              <a:latin typeface="Arial"/>
            </a:endParaRPr>
          </a:p>
          <a:p>
            <a:pPr marL="171360" indent="-171000">
              <a:lnSpc>
                <a:spcPct val="100000"/>
              </a:lnSpc>
              <a:buClr>
                <a:srgbClr val="000000"/>
              </a:buClr>
              <a:buFont typeface="Arial"/>
              <a:buChar char="•"/>
            </a:pPr>
            <a:r>
              <a:rPr b="0" lang="en-GB" sz="1200" spc="-1" strike="noStrike">
                <a:solidFill>
                  <a:srgbClr val="000000"/>
                </a:solidFill>
                <a:latin typeface="+mn-lt"/>
                <a:ea typeface="+mn-ea"/>
              </a:rPr>
              <a:t>Smoke detection systems are perhaps the most common means of detecting a potentially dangerous fire, and they are required by building codes in most residential dwellings and commercial buildings.</a:t>
            </a:r>
            <a:endParaRPr b="0" lang="en-GB" sz="1200" spc="-1" strike="noStrike">
              <a:latin typeface="Arial"/>
            </a:endParaRPr>
          </a:p>
          <a:p>
            <a:pPr marL="171360" indent="-171000">
              <a:lnSpc>
                <a:spcPct val="100000"/>
              </a:lnSpc>
              <a:buClr>
                <a:srgbClr val="000000"/>
              </a:buClr>
              <a:buFont typeface="Arial"/>
              <a:buChar char="•"/>
            </a:pPr>
            <a:r>
              <a:rPr b="0" lang="en-GB" sz="1200" spc="-1" strike="noStrike">
                <a:solidFill>
                  <a:srgbClr val="000000"/>
                </a:solidFill>
                <a:latin typeface="+mn-lt"/>
                <a:ea typeface="+mn-ea"/>
              </a:rPr>
              <a:t>Flame detector, which detects the infrared or ultraviolet light produced by an open flame.</a:t>
            </a:r>
            <a:endParaRPr b="0" lang="en-GB" sz="1200" spc="-1" strike="noStrike">
              <a:latin typeface="Arial"/>
            </a:endParaRPr>
          </a:p>
          <a:p>
            <a:pPr>
              <a:lnSpc>
                <a:spcPct val="100000"/>
              </a:lnSpc>
            </a:pPr>
            <a:endParaRPr b="0" lang="en-GB" sz="1200" spc="-1" strike="noStrike">
              <a:latin typeface="Arial"/>
            </a:endParaRPr>
          </a:p>
          <a:p>
            <a:pPr>
              <a:lnSpc>
                <a:spcPct val="100000"/>
              </a:lnSpc>
            </a:pPr>
            <a:r>
              <a:rPr b="1" lang="en-GB" sz="1200" spc="-1" strike="noStrike">
                <a:solidFill>
                  <a:srgbClr val="000000"/>
                </a:solidFill>
                <a:latin typeface="+mn-lt"/>
                <a:ea typeface="+mn-ea"/>
              </a:rPr>
              <a:t>Fire Suppression </a:t>
            </a:r>
            <a:r>
              <a:rPr b="0" lang="en-GB" sz="1200" spc="-1" strike="noStrike">
                <a:solidFill>
                  <a:srgbClr val="000000"/>
                </a:solidFill>
                <a:latin typeface="+mn-lt"/>
                <a:ea typeface="+mn-ea"/>
              </a:rPr>
              <a:t>Fire suppression systems can consist of portable, manual, or automatic apparatus. Portable extinguishers are used in a variety of situations where direct application of suppression is preferred or a fixed apparatus is impractical. Portable extinguishers are much more efficient for smaller fires because triggering an entire building’s sprinkler systems can cause extensive damage.</a:t>
            </a:r>
            <a:endParaRPr b="0" lang="en-GB" sz="1200" spc="-1" strike="noStrike">
              <a:latin typeface="Arial"/>
            </a:endParaRPr>
          </a:p>
          <a:p>
            <a:pPr>
              <a:lnSpc>
                <a:spcPct val="100000"/>
              </a:lnSpc>
            </a:pPr>
            <a:endParaRPr b="0" lang="en-GB" sz="1200" spc="-1" strike="noStrike">
              <a:latin typeface="Arial"/>
            </a:endParaRPr>
          </a:p>
          <a:p>
            <a:pPr>
              <a:lnSpc>
                <a:spcPct val="100000"/>
              </a:lnSpc>
            </a:pPr>
            <a:r>
              <a:rPr b="1" lang="en-GB" sz="1200" spc="-1" strike="noStrike">
                <a:solidFill>
                  <a:srgbClr val="000000"/>
                </a:solidFill>
                <a:latin typeface="+mn-lt"/>
                <a:ea typeface="+mn-ea"/>
              </a:rPr>
              <a:t>Water mist sprinklers</a:t>
            </a:r>
            <a:r>
              <a:rPr b="0" lang="en-GB" sz="1200" spc="-1" strike="noStrike">
                <a:solidFill>
                  <a:srgbClr val="000000"/>
                </a:solidFill>
                <a:latin typeface="+mn-lt"/>
                <a:ea typeface="+mn-ea"/>
              </a:rPr>
              <a:t>, the newest form of sprinkler systems, rely on ultra-fine mists instead of traditional shower-type systems. </a:t>
            </a:r>
            <a:endParaRPr b="0" lang="en-GB" sz="1200" spc="-1" strike="noStrike">
              <a:latin typeface="Arial"/>
            </a:endParaRPr>
          </a:p>
          <a:p>
            <a:pPr>
              <a:lnSpc>
                <a:spcPct val="100000"/>
              </a:lnSpc>
            </a:pPr>
            <a:endParaRPr b="0" lang="en-GB" sz="1200" spc="-1" strike="noStrike">
              <a:latin typeface="Arial"/>
            </a:endParaRPr>
          </a:p>
          <a:p>
            <a:pPr>
              <a:lnSpc>
                <a:spcPct val="100000"/>
              </a:lnSpc>
            </a:pPr>
            <a:r>
              <a:rPr b="0" lang="en-GB" sz="1200" spc="-1" strike="noStrike">
                <a:solidFill>
                  <a:srgbClr val="000000"/>
                </a:solidFill>
                <a:latin typeface="+mn-lt"/>
                <a:ea typeface="+mn-ea"/>
              </a:rPr>
              <a:t>Carbon dioxide extinguishes a fire by removing its supply of oxygen. carbon dioxide systems are not commonly used in residential or office environments, where people or animals are likely to be present. The alternative is Halon.</a:t>
            </a:r>
            <a:endParaRPr b="0" lang="en-GB" sz="1200" spc="-1" strike="noStrike">
              <a:latin typeface="Arial"/>
            </a:endParaRPr>
          </a:p>
          <a:p>
            <a:pPr>
              <a:lnSpc>
                <a:spcPct val="100000"/>
              </a:lnSpc>
            </a:pPr>
            <a:r>
              <a:rPr b="0" lang="en-GB" sz="1200" spc="-1" strike="noStrike">
                <a:solidFill>
                  <a:srgbClr val="000000"/>
                </a:solidFill>
                <a:latin typeface="+mn-lt"/>
                <a:ea typeface="+mn-ea"/>
              </a:rPr>
              <a:t>Halon is one of a few chemicals designated as a clean agent, which means that it does not leave any residue after use, nor does it interfere with the operation of electrical or electronic equipment.</a:t>
            </a:r>
            <a:endParaRPr b="0" lang="en-GB" sz="1200" spc="-1" strike="noStrike">
              <a:latin typeface="Arial"/>
            </a:endParaRPr>
          </a:p>
          <a:p>
            <a:pPr>
              <a:lnSpc>
                <a:spcPct val="100000"/>
              </a:lnSpc>
            </a:pPr>
            <a:endParaRPr b="0" lang="en-GB" sz="1200" spc="-1" strike="noStrike">
              <a:latin typeface="Arial"/>
            </a:endParaRPr>
          </a:p>
          <a:p>
            <a:pPr>
              <a:lnSpc>
                <a:spcPct val="100000"/>
              </a:lnSpc>
            </a:pPr>
            <a:r>
              <a:rPr b="1" lang="en-GB" sz="1200" spc="-1" strike="noStrike">
                <a:solidFill>
                  <a:srgbClr val="000000"/>
                </a:solidFill>
                <a:latin typeface="+mn-lt"/>
                <a:ea typeface="+mn-ea"/>
              </a:rPr>
              <a:t>Temperature and Filtration Computer </a:t>
            </a:r>
            <a:r>
              <a:rPr b="0" lang="en-GB" sz="1200" spc="-1" strike="noStrike">
                <a:solidFill>
                  <a:srgbClr val="000000"/>
                </a:solidFill>
                <a:latin typeface="+mn-lt"/>
                <a:ea typeface="+mn-ea"/>
              </a:rPr>
              <a:t>systems are electronic, and therefore are subject to damage from extreme temperatures and particulate contamination.</a:t>
            </a:r>
            <a:endParaRPr b="0" lang="en-GB" sz="1200" spc="-1" strike="noStrike">
              <a:latin typeface="Arial"/>
            </a:endParaRPr>
          </a:p>
          <a:p>
            <a:pPr>
              <a:lnSpc>
                <a:spcPct val="100000"/>
              </a:lnSpc>
            </a:pPr>
            <a:endParaRPr b="0" lang="en-GB" sz="1200" spc="-1" strike="noStrike">
              <a:latin typeface="Arial"/>
            </a:endParaRPr>
          </a:p>
          <a:p>
            <a:pPr>
              <a:lnSpc>
                <a:spcPct val="100000"/>
              </a:lnSpc>
            </a:pPr>
            <a:r>
              <a:rPr b="1" lang="en-GB" sz="1200" spc="-1" strike="noStrike">
                <a:solidFill>
                  <a:srgbClr val="000000"/>
                </a:solidFill>
                <a:latin typeface="+mn-lt"/>
                <a:ea typeface="+mn-ea"/>
              </a:rPr>
              <a:t>Humidity and Static Electricity High humidity </a:t>
            </a:r>
            <a:r>
              <a:rPr b="0" lang="en-GB" sz="1200" spc="-1" strike="noStrike">
                <a:solidFill>
                  <a:srgbClr val="000000"/>
                </a:solidFill>
                <a:latin typeface="+mn-lt"/>
                <a:ea typeface="+mn-ea"/>
              </a:rPr>
              <a:t>levels create condensation problems, and low humidity levels can increase the amount of static electricity in the environment.</a:t>
            </a:r>
            <a:endParaRPr b="0" lang="en-GB" sz="1200" spc="-1" strike="noStrike">
              <a:latin typeface="Arial"/>
            </a:endParaRPr>
          </a:p>
          <a:p>
            <a:pPr>
              <a:lnSpc>
                <a:spcPct val="100000"/>
              </a:lnSpc>
            </a:pPr>
            <a:r>
              <a:rPr b="0" lang="en-GB" sz="1200" spc="-1" strike="noStrike">
                <a:solidFill>
                  <a:srgbClr val="000000"/>
                </a:solidFill>
                <a:latin typeface="+mn-lt"/>
                <a:ea typeface="+mn-ea"/>
              </a:rPr>
              <a:t>With condensation comes the short-circuiting of electrical equipment and the potential for mold and rot in paper-based information storage.   </a:t>
            </a:r>
            <a:endParaRPr b="0" lang="en-GB" sz="1200" spc="-1" strike="noStrike">
              <a:latin typeface="Arial"/>
            </a:endParaRPr>
          </a:p>
          <a:p>
            <a:pPr>
              <a:lnSpc>
                <a:spcPct val="100000"/>
              </a:lnSpc>
            </a:pPr>
            <a:endParaRPr b="0" lang="en-GB" sz="1200" spc="-1" strike="noStrike">
              <a:latin typeface="Arial"/>
            </a:endParaRPr>
          </a:p>
          <a:p>
            <a:pPr>
              <a:lnSpc>
                <a:spcPct val="100000"/>
              </a:lnSpc>
            </a:pPr>
            <a:r>
              <a:rPr b="1" lang="en-GB" sz="1200" spc="-1" strike="noStrike">
                <a:solidFill>
                  <a:srgbClr val="000000"/>
                </a:solidFill>
                <a:latin typeface="+mn-lt"/>
                <a:ea typeface="+mn-ea"/>
              </a:rPr>
              <a:t>Ventilation Shafts </a:t>
            </a:r>
            <a:r>
              <a:rPr b="0" lang="en-GB" sz="1200" spc="-1" strike="noStrike">
                <a:solidFill>
                  <a:srgbClr val="000000"/>
                </a:solidFill>
                <a:latin typeface="+mn-lt"/>
                <a:ea typeface="+mn-ea"/>
              </a:rPr>
              <a:t>While the ductwork in residential buildings is quite small, it may be large enough for a person to climb through in large commercial buildings.  </a:t>
            </a:r>
            <a:endParaRPr b="0" lang="en-GB" sz="1200" spc="-1" strike="noStrike">
              <a:latin typeface="Arial"/>
            </a:endParaRPr>
          </a:p>
          <a:p>
            <a:pPr>
              <a:lnSpc>
                <a:spcPct val="100000"/>
              </a:lnSpc>
            </a:pPr>
            <a:endParaRPr b="0" lang="en-GB" sz="1200" spc="-1" strike="noStrike">
              <a:latin typeface="Arial"/>
            </a:endParaRPr>
          </a:p>
          <a:p>
            <a:pPr>
              <a:lnSpc>
                <a:spcPct val="100000"/>
              </a:lnSpc>
            </a:pPr>
            <a:r>
              <a:rPr b="1" lang="en-GB" sz="1200" spc="-1" strike="noStrike">
                <a:solidFill>
                  <a:srgbClr val="000000"/>
                </a:solidFill>
                <a:latin typeface="+mn-lt"/>
                <a:ea typeface="+mn-ea"/>
              </a:rPr>
              <a:t>Grounding and Amperage</a:t>
            </a:r>
            <a:r>
              <a:rPr b="0" lang="en-GB" sz="1200" spc="-1" strike="noStrike">
                <a:solidFill>
                  <a:srgbClr val="000000"/>
                </a:solidFill>
                <a:latin typeface="+mn-lt"/>
                <a:ea typeface="+mn-ea"/>
              </a:rPr>
              <a:t> Grounding ensures that the returning flow of current is properly discharged to the ground. If the grounding elements of the electrical system are not properly installed, anyone who touches a computer or other electrical device could become a ground source, which can cause damage to the equipment and injury or death to the person </a:t>
            </a:r>
            <a:endParaRPr b="0" lang="en-GB" sz="1200" spc="-1" strike="noStrike">
              <a:latin typeface="Arial"/>
            </a:endParaRPr>
          </a:p>
          <a:p>
            <a:pPr>
              <a:lnSpc>
                <a:spcPct val="100000"/>
              </a:lnSpc>
            </a:pPr>
            <a:endParaRPr b="0" lang="en-GB" sz="1200" spc="-1" strike="noStrike">
              <a:latin typeface="Arial"/>
            </a:endParaRPr>
          </a:p>
          <a:p>
            <a:pPr>
              <a:lnSpc>
                <a:spcPct val="100000"/>
              </a:lnSpc>
            </a:pPr>
            <a:r>
              <a:rPr b="1" lang="en-GB" sz="1200" spc="-1" strike="noStrike">
                <a:solidFill>
                  <a:srgbClr val="000000"/>
                </a:solidFill>
                <a:latin typeface="+mn-lt"/>
                <a:ea typeface="+mn-ea"/>
              </a:rPr>
              <a:t>Uninterruptible Power Supply </a:t>
            </a:r>
            <a:r>
              <a:rPr b="0" lang="en-GB" sz="1200" spc="-1" strike="noStrike">
                <a:solidFill>
                  <a:srgbClr val="000000"/>
                </a:solidFill>
                <a:latin typeface="+mn-lt"/>
                <a:ea typeface="+mn-ea"/>
              </a:rPr>
              <a:t>The primary power source for an organization’s computing equipment is most often the electric utility that serves the area where the buildings are located. This source of power can experience interruptions. Therefore, organizations should identify the computing systems that are critical to their operations and that must continue to operate during interruptions, and then make sure those systems are connected</a:t>
            </a:r>
            <a:endParaRPr b="0" lang="en-GB" sz="1200" spc="-1" strike="noStrike">
              <a:latin typeface="Arial"/>
            </a:endParaRPr>
          </a:p>
          <a:p>
            <a:pPr>
              <a:lnSpc>
                <a:spcPct val="100000"/>
              </a:lnSpc>
            </a:pPr>
            <a:r>
              <a:rPr b="0" lang="en-GB" sz="1200" spc="-1" strike="noStrike">
                <a:solidFill>
                  <a:srgbClr val="000000"/>
                </a:solidFill>
                <a:latin typeface="+mn-lt"/>
                <a:ea typeface="+mn-ea"/>
              </a:rPr>
              <a:t>to a device that assures the delivery of electric power without interruption. This device is called an uninterruptible power supply (UPS). </a:t>
            </a:r>
            <a:endParaRPr b="0" lang="en-GB" sz="1200" spc="-1" strike="noStrike">
              <a:latin typeface="Arial"/>
            </a:endParaRPr>
          </a:p>
          <a:p>
            <a:pPr>
              <a:lnSpc>
                <a:spcPct val="100000"/>
              </a:lnSpc>
            </a:pPr>
            <a:endParaRPr b="0" lang="en-GB" sz="1200" spc="-1" strike="noStrike">
              <a:latin typeface="Arial"/>
            </a:endParaRPr>
          </a:p>
          <a:p>
            <a:pPr>
              <a:lnSpc>
                <a:spcPct val="100000"/>
              </a:lnSpc>
            </a:pPr>
            <a:r>
              <a:rPr b="1" lang="en-GB" sz="1200" spc="-1" strike="noStrike">
                <a:solidFill>
                  <a:srgbClr val="000000"/>
                </a:solidFill>
                <a:latin typeface="+mn-lt"/>
                <a:ea typeface="+mn-ea"/>
              </a:rPr>
              <a:t>Emergency Shutof</a:t>
            </a:r>
            <a:r>
              <a:rPr b="0" lang="en-GB" sz="1200" spc="-1" strike="noStrike">
                <a:solidFill>
                  <a:srgbClr val="000000"/>
                </a:solidFill>
                <a:latin typeface="+mn-lt"/>
                <a:ea typeface="+mn-ea"/>
              </a:rPr>
              <a:t>f One important aspect of power management in any environment is the ability to stop power immediately if the current represents a safety risk to people or machines. Most computer rooms and wiring closets are equipped with an emergency power shutoff, which is usually a large red button that is prominently placed to facilitate access and that has a cover to prevent unintentional use.</a:t>
            </a:r>
            <a:endParaRPr b="0" lang="en-GB" sz="1200" spc="-1" strike="noStrike">
              <a:latin typeface="Arial"/>
            </a:endParaRPr>
          </a:p>
          <a:p>
            <a:pPr>
              <a:lnSpc>
                <a:spcPct val="100000"/>
              </a:lnSpc>
            </a:pPr>
            <a:endParaRPr b="0" lang="en-GB" sz="1200" spc="-1" strike="noStrike">
              <a:latin typeface="Arial"/>
            </a:endParaRPr>
          </a:p>
          <a:p>
            <a:pPr>
              <a:lnSpc>
                <a:spcPct val="100000"/>
              </a:lnSpc>
            </a:pPr>
            <a:endParaRPr b="0" lang="en-GB" sz="1200" spc="-1" strike="noStrike">
              <a:latin typeface="Arial"/>
            </a:endParaRPr>
          </a:p>
          <a:p>
            <a:pPr>
              <a:lnSpc>
                <a:spcPct val="100000"/>
              </a:lnSpc>
            </a:pPr>
            <a:r>
              <a:rPr b="1" lang="en-US" sz="1200" spc="-1" strike="noStrike">
                <a:solidFill>
                  <a:srgbClr val="000000"/>
                </a:solidFill>
                <a:latin typeface="Arial"/>
                <a:ea typeface="+mn-ea"/>
              </a:rPr>
              <a:t>Fire Detection and Response</a:t>
            </a:r>
            <a:endParaRPr b="0" lang="en-GB" sz="1200" spc="-1" strike="noStrike">
              <a:latin typeface="Arial"/>
            </a:endParaRPr>
          </a:p>
          <a:p>
            <a:pPr marL="362520" indent="-362160">
              <a:lnSpc>
                <a:spcPct val="100000"/>
              </a:lnSpc>
              <a:spcBef>
                <a:spcPts val="241"/>
              </a:spcBef>
              <a:buClr>
                <a:srgbClr val="222222"/>
              </a:buClr>
              <a:buFont typeface="Arial"/>
              <a:buChar char="•"/>
            </a:pPr>
            <a:r>
              <a:rPr b="0" lang="en-US" sz="1200" spc="-1" strike="noStrike">
                <a:solidFill>
                  <a:srgbClr val="222222"/>
                </a:solidFill>
                <a:latin typeface="Arial"/>
                <a:ea typeface="+mn-ea"/>
              </a:rPr>
              <a:t>Fire suppression systems: devices installed and maintained to detect and respond to a fire, potential fire, or combustion danger</a:t>
            </a:r>
            <a:endParaRPr b="0" lang="en-GB" sz="1200" spc="-1" strike="noStrike">
              <a:latin typeface="Arial"/>
            </a:endParaRPr>
          </a:p>
          <a:p>
            <a:pPr marL="362520" indent="-362160">
              <a:lnSpc>
                <a:spcPct val="100000"/>
              </a:lnSpc>
              <a:spcBef>
                <a:spcPts val="241"/>
              </a:spcBef>
              <a:buClr>
                <a:srgbClr val="222222"/>
              </a:buClr>
              <a:buFont typeface="Arial"/>
              <a:buChar char="•"/>
            </a:pPr>
            <a:r>
              <a:rPr b="0" lang="en-US" sz="1200" spc="-1" strike="noStrike">
                <a:solidFill>
                  <a:srgbClr val="222222"/>
                </a:solidFill>
                <a:latin typeface="Arial"/>
                <a:ea typeface="+mn-ea"/>
              </a:rPr>
              <a:t>Flame point: temperature of ignition</a:t>
            </a:r>
            <a:endParaRPr b="0" lang="en-GB" sz="1200" spc="-1" strike="noStrike">
              <a:latin typeface="Arial"/>
            </a:endParaRPr>
          </a:p>
          <a:p>
            <a:pPr marL="362520" indent="-362160">
              <a:lnSpc>
                <a:spcPct val="100000"/>
              </a:lnSpc>
              <a:spcBef>
                <a:spcPts val="241"/>
              </a:spcBef>
              <a:buClr>
                <a:srgbClr val="222222"/>
              </a:buClr>
              <a:buFont typeface="Arial"/>
              <a:buChar char="•"/>
            </a:pPr>
            <a:r>
              <a:rPr b="0" lang="en-US" sz="1200" spc="-1" strike="noStrike">
                <a:solidFill>
                  <a:srgbClr val="222222"/>
                </a:solidFill>
                <a:latin typeface="Arial"/>
                <a:ea typeface="+mn-ea"/>
              </a:rPr>
              <a:t>Deny an environment of temperature, fuel, or oxygen</a:t>
            </a:r>
            <a:endParaRPr b="0" lang="en-GB" sz="1200" spc="-1" strike="noStrike">
              <a:latin typeface="Arial"/>
            </a:endParaRPr>
          </a:p>
          <a:p>
            <a:pPr lvl="1" marL="785520" indent="-30168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Water and water mist systems</a:t>
            </a:r>
            <a:endParaRPr b="0" lang="en-GB" sz="1200" spc="-1" strike="noStrike">
              <a:latin typeface="Arial"/>
            </a:endParaRPr>
          </a:p>
          <a:p>
            <a:pPr lvl="1" marL="785520" indent="-30168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Carbon dioxide systems</a:t>
            </a:r>
            <a:endParaRPr b="0" lang="en-GB" sz="1200" spc="-1" strike="noStrike">
              <a:latin typeface="Arial"/>
            </a:endParaRPr>
          </a:p>
          <a:p>
            <a:pPr lvl="1" marL="785520" indent="-30168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Soda acid systems</a:t>
            </a:r>
            <a:endParaRPr b="0" lang="en-GB" sz="1200" spc="-1" strike="noStrike">
              <a:latin typeface="Arial"/>
            </a:endParaRPr>
          </a:p>
          <a:p>
            <a:pPr lvl="1" marL="785520" indent="-30168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Gas-based systems</a:t>
            </a:r>
            <a:endParaRPr b="0" lang="en-GB" sz="1200" spc="-1" strike="noStrike">
              <a:latin typeface="Arial"/>
            </a:endParaRPr>
          </a:p>
        </p:txBody>
      </p:sp>
      <p:sp>
        <p:nvSpPr>
          <p:cNvPr id="309"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9FB8EAAF-309F-4B82-B5DB-4E2B7080A253}" type="slidenum">
              <a:rPr b="0" lang="en-US" sz="1200" spc="-1" strike="noStrike">
                <a:solidFill>
                  <a:srgbClr val="000000"/>
                </a:solidFill>
                <a:latin typeface="Arial"/>
                <a:ea typeface="+mn-ea"/>
              </a:rPr>
              <a:t>20</a:t>
            </a:fld>
            <a:endParaRPr b="0" lang="en-GB" sz="1200" spc="-1" strike="noStrike">
              <a:latin typeface="Times New Roman"/>
            </a:endParaRPr>
          </a:p>
        </p:txBody>
      </p:sp>
    </p:spTree>
  </p:cSld>
</p:notes>
</file>

<file path=ppt/notesSlides/notesSlide2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10" name="PlaceHolder 1"/>
          <p:cNvSpPr>
            <a:spLocks noGrp="1"/>
          </p:cNvSpPr>
          <p:nvPr>
            <p:ph type="sldImg"/>
          </p:nvPr>
        </p:nvSpPr>
        <p:spPr>
          <a:xfrm>
            <a:off x="2914560" y="531720"/>
            <a:ext cx="3543120" cy="2657160"/>
          </a:xfrm>
          <a:prstGeom prst="rect">
            <a:avLst/>
          </a:prstGeom>
        </p:spPr>
      </p:sp>
      <p:sp>
        <p:nvSpPr>
          <p:cNvPr id="311" name="PlaceHolder 2"/>
          <p:cNvSpPr>
            <a:spLocks noGrp="1"/>
          </p:cNvSpPr>
          <p:nvPr>
            <p:ph type="body"/>
          </p:nvPr>
        </p:nvSpPr>
        <p:spPr>
          <a:xfrm>
            <a:off x="937440" y="3366000"/>
            <a:ext cx="7497720" cy="3188520"/>
          </a:xfrm>
          <a:prstGeom prst="rect">
            <a:avLst/>
          </a:prstGeom>
        </p:spPr>
        <p:txBody>
          <a:bodyPr lIns="93960" rIns="93960" tIns="47160" bIns="47160">
            <a:normAutofit/>
          </a:bodyPr>
          <a:p>
            <a:pPr marL="216000" indent="-216000">
              <a:lnSpc>
                <a:spcPct val="100000"/>
              </a:lnSpc>
            </a:pPr>
            <a:r>
              <a:rPr b="1" lang="en-US" sz="1200" spc="-1" strike="noStrike">
                <a:latin typeface="Arial"/>
              </a:rPr>
              <a:t>Fire Detection </a:t>
            </a:r>
            <a:endParaRPr b="0" lang="en-GB" sz="1200" spc="-1" strike="noStrike">
              <a:latin typeface="Arial"/>
            </a:endParaRPr>
          </a:p>
          <a:p>
            <a:pPr lvl="1" marL="785520" indent="-301680">
              <a:lnSpc>
                <a:spcPct val="100000"/>
              </a:lnSpc>
              <a:spcBef>
                <a:spcPts val="241"/>
              </a:spcBef>
              <a:buClr>
                <a:srgbClr val="222222"/>
              </a:buClr>
              <a:buFont typeface="Symbol" charset="2"/>
              <a:buChar char=""/>
            </a:pPr>
            <a:r>
              <a:rPr b="0" lang="en-US" sz="1200" spc="-1" strike="noStrike">
                <a:solidFill>
                  <a:srgbClr val="222222"/>
                </a:solidFill>
                <a:latin typeface="Arial"/>
              </a:rPr>
              <a:t>Fire detection systems fall into two general categories: manual and automatic </a:t>
            </a:r>
            <a:endParaRPr b="0" lang="en-GB" sz="1200" spc="-1" strike="noStrike">
              <a:latin typeface="Arial"/>
            </a:endParaRPr>
          </a:p>
          <a:p>
            <a:pPr lvl="1" marL="785520" indent="-301680">
              <a:lnSpc>
                <a:spcPct val="100000"/>
              </a:lnSpc>
              <a:spcBef>
                <a:spcPts val="241"/>
              </a:spcBef>
              <a:buClr>
                <a:srgbClr val="222222"/>
              </a:buClr>
              <a:buFont typeface="Symbol" charset="2"/>
              <a:buChar char=""/>
            </a:pPr>
            <a:r>
              <a:rPr b="0" lang="en-US" sz="1200" spc="-1" strike="noStrike">
                <a:solidFill>
                  <a:srgbClr val="222222"/>
                </a:solidFill>
                <a:latin typeface="Arial"/>
              </a:rPr>
              <a:t>To prevent attacker slipping into offices during an evacuation, programs often designate a person from each office area to serve as a floor monitor</a:t>
            </a:r>
            <a:endParaRPr b="0" lang="en-GB" sz="1200" spc="-1" strike="noStrike">
              <a:latin typeface="Arial"/>
            </a:endParaRPr>
          </a:p>
          <a:p>
            <a:pPr lvl="1" marL="785520" indent="-301680">
              <a:lnSpc>
                <a:spcPct val="100000"/>
              </a:lnSpc>
              <a:spcBef>
                <a:spcPts val="241"/>
              </a:spcBef>
              <a:buClr>
                <a:srgbClr val="222222"/>
              </a:buClr>
              <a:buFont typeface="Symbol" charset="2"/>
              <a:buChar char=""/>
            </a:pPr>
            <a:r>
              <a:rPr b="0" lang="en-US" sz="1200" spc="-1" strike="noStrike">
                <a:solidFill>
                  <a:srgbClr val="222222"/>
                </a:solidFill>
                <a:latin typeface="Arial"/>
              </a:rPr>
              <a:t>There are three basic types of fire detection systems: thermal detection, smoke detection, flame detection</a:t>
            </a:r>
            <a:endParaRPr b="0" lang="en-GB" sz="1200" spc="-1" strike="noStrike">
              <a:latin typeface="Arial"/>
            </a:endParaRPr>
          </a:p>
        </p:txBody>
      </p:sp>
      <p:sp>
        <p:nvSpPr>
          <p:cNvPr id="312"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01C30C38-F3D6-41A8-908B-2196B81164C0}" type="slidenum">
              <a:rPr b="0" lang="en-US" sz="1200" spc="-1" strike="noStrike">
                <a:solidFill>
                  <a:srgbClr val="000000"/>
                </a:solidFill>
                <a:latin typeface="Arial"/>
                <a:ea typeface="+mn-ea"/>
              </a:rPr>
              <a:t>21</a:t>
            </a:fld>
            <a:endParaRPr b="0" lang="en-GB" sz="1200" spc="-1" strike="noStrike">
              <a:latin typeface="Times New Roman"/>
            </a:endParaRPr>
          </a:p>
        </p:txBody>
      </p:sp>
    </p:spTree>
  </p:cSld>
</p:notes>
</file>

<file path=ppt/notesSlides/notesSlide2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13" name="PlaceHolder 1"/>
          <p:cNvSpPr>
            <a:spLocks noGrp="1"/>
          </p:cNvSpPr>
          <p:nvPr>
            <p:ph type="sldImg"/>
          </p:nvPr>
        </p:nvSpPr>
        <p:spPr>
          <a:xfrm>
            <a:off x="2914560" y="531720"/>
            <a:ext cx="3543120" cy="2657160"/>
          </a:xfrm>
          <a:prstGeom prst="rect">
            <a:avLst/>
          </a:prstGeom>
        </p:spPr>
      </p:sp>
      <p:sp>
        <p:nvSpPr>
          <p:cNvPr id="314" name="PlaceHolder 2"/>
          <p:cNvSpPr>
            <a:spLocks noGrp="1"/>
          </p:cNvSpPr>
          <p:nvPr>
            <p:ph type="body"/>
          </p:nvPr>
        </p:nvSpPr>
        <p:spPr>
          <a:xfrm>
            <a:off x="937440" y="3366000"/>
            <a:ext cx="7497720" cy="3188520"/>
          </a:xfrm>
          <a:prstGeom prst="rect">
            <a:avLst/>
          </a:prstGeom>
        </p:spPr>
        <p:txBody>
          <a:bodyPr lIns="93960" rIns="93960" tIns="47160" bIns="47160">
            <a:normAutofit fontScale="26000"/>
          </a:bodyPr>
          <a:p>
            <a:pPr marL="216000" indent="-216000">
              <a:lnSpc>
                <a:spcPct val="100000"/>
              </a:lnSpc>
            </a:pPr>
            <a:r>
              <a:rPr b="1" lang="en-US" sz="2000" spc="-1" strike="noStrike">
                <a:latin typeface="Arial"/>
              </a:rPr>
              <a:t>Fire Suppression</a:t>
            </a:r>
            <a:r>
              <a:rPr b="0" lang="en-US" sz="2000" spc="-1" strike="noStrike">
                <a:latin typeface="Arial"/>
              </a:rPr>
              <a:t> </a:t>
            </a:r>
            <a:endParaRPr b="0" lang="en-GB" sz="2000" spc="-1" strike="noStrike">
              <a:latin typeface="Arial"/>
            </a:endParaRPr>
          </a:p>
          <a:p>
            <a:pPr marL="216000" indent="-216000">
              <a:lnSpc>
                <a:spcPct val="100000"/>
              </a:lnSpc>
            </a:pPr>
            <a:r>
              <a:rPr b="0" lang="en-US" sz="2000" spc="-1" strike="noStrike">
                <a:latin typeface="Arial"/>
              </a:rPr>
              <a:t>Fire suppression systems can consist of portable, manual, or automatic apparatus. Portable extinguishers are rated by the type of fire: </a:t>
            </a:r>
            <a:endParaRPr b="0" lang="en-GB" sz="2000" spc="-1" strike="noStrike">
              <a:latin typeface="Arial"/>
            </a:endParaRPr>
          </a:p>
          <a:p>
            <a:pPr marL="216000" indent="-216000">
              <a:lnSpc>
                <a:spcPct val="100000"/>
              </a:lnSpc>
              <a:buClr>
                <a:srgbClr val="000000"/>
              </a:buClr>
              <a:buFont typeface="Symbol" charset="2"/>
              <a:buChar char=""/>
            </a:pPr>
            <a:r>
              <a:rPr b="0" lang="en-US" sz="2000" spc="-1" strike="noStrike">
                <a:latin typeface="Arial"/>
              </a:rPr>
              <a:t> </a:t>
            </a:r>
            <a:r>
              <a:rPr b="0" lang="en-US" sz="2000" spc="-1" strike="noStrike">
                <a:latin typeface="Arial"/>
              </a:rPr>
              <a:t>Class A: Fires of ordinary combustible fuels. Use water and multipurpose, dry chemical fire extinguishers.</a:t>
            </a:r>
            <a:endParaRPr b="0" lang="en-GB" sz="2000" spc="-1" strike="noStrike">
              <a:latin typeface="Arial"/>
            </a:endParaRPr>
          </a:p>
          <a:p>
            <a:pPr marL="216000" indent="-216000">
              <a:lnSpc>
                <a:spcPct val="100000"/>
              </a:lnSpc>
              <a:buClr>
                <a:srgbClr val="000000"/>
              </a:buClr>
              <a:buFont typeface="Symbol" charset="2"/>
              <a:buChar char=""/>
            </a:pPr>
            <a:r>
              <a:rPr b="0" lang="en-US" sz="2000" spc="-1" strike="noStrike">
                <a:latin typeface="Arial"/>
              </a:rPr>
              <a:t> </a:t>
            </a:r>
            <a:r>
              <a:rPr b="0" lang="en-US" sz="2000" spc="-1" strike="noStrike">
                <a:latin typeface="Arial"/>
              </a:rPr>
              <a:t>Class B: Fires fueled by combustible liquids or gases, such as solvents, gasoline, paint, lacquer, and oil. Use carbon dioxide, multipurpose dry chemical, and halon fire extinguishers.</a:t>
            </a:r>
            <a:endParaRPr b="0" lang="en-GB" sz="2000" spc="-1" strike="noStrike">
              <a:latin typeface="Arial"/>
            </a:endParaRPr>
          </a:p>
          <a:p>
            <a:pPr marL="216000" indent="-216000">
              <a:lnSpc>
                <a:spcPct val="100000"/>
              </a:lnSpc>
              <a:buClr>
                <a:srgbClr val="000000"/>
              </a:buClr>
              <a:buFont typeface="Symbol" charset="2"/>
              <a:buChar char=""/>
            </a:pPr>
            <a:r>
              <a:rPr b="0" lang="en-US" sz="2000" spc="-1" strike="noStrike">
                <a:latin typeface="Arial"/>
              </a:rPr>
              <a:t> </a:t>
            </a:r>
            <a:r>
              <a:rPr b="0" lang="en-US" sz="2000" spc="-1" strike="noStrike">
                <a:latin typeface="Arial"/>
              </a:rPr>
              <a:t>Class C: Fires with energized electrical equipment or appliances. Use carbon dioxide, multi-purpose dry chemical, and halon fire extinguishers. </a:t>
            </a:r>
            <a:endParaRPr b="0" lang="en-GB" sz="2000" spc="-1" strike="noStrike">
              <a:latin typeface="Arial"/>
            </a:endParaRPr>
          </a:p>
          <a:p>
            <a:pPr marL="216000" indent="-216000">
              <a:lnSpc>
                <a:spcPct val="100000"/>
              </a:lnSpc>
              <a:buClr>
                <a:srgbClr val="000000"/>
              </a:buClr>
              <a:buFont typeface="Symbol" charset="2"/>
              <a:buChar char=""/>
            </a:pPr>
            <a:r>
              <a:rPr b="0" lang="en-US" sz="2000" spc="-1" strike="noStrike">
                <a:latin typeface="Arial"/>
              </a:rPr>
              <a:t> </a:t>
            </a:r>
            <a:r>
              <a:rPr b="0" lang="en-US" sz="2000" spc="-1" strike="noStrike">
                <a:latin typeface="Arial"/>
              </a:rPr>
              <a:t>Class D: Fires fueled by combustible metals, such as magnesium, lithium, and sodium. Use special extinguishing agents and techniques.  </a:t>
            </a:r>
            <a:endParaRPr b="0" lang="en-GB" sz="2000" spc="-1" strike="noStrike">
              <a:latin typeface="Arial"/>
            </a:endParaRPr>
          </a:p>
          <a:p>
            <a:pPr marL="216000" indent="-216000">
              <a:lnSpc>
                <a:spcPct val="100000"/>
              </a:lnSpc>
            </a:pPr>
            <a:r>
              <a:rPr b="0" lang="en-US" sz="2000" spc="-1" strike="noStrike">
                <a:latin typeface="Arial"/>
              </a:rPr>
              <a:t>Manual and automatic fire response can include installed systems designed to apply suppressive agents. These are usually either sprinkler or gaseous systems.  </a:t>
            </a:r>
            <a:endParaRPr b="0" lang="en-GB" sz="2000" spc="-1" strike="noStrike">
              <a:latin typeface="Arial"/>
            </a:endParaRPr>
          </a:p>
          <a:p>
            <a:pPr marL="216000" indent="-216000">
              <a:lnSpc>
                <a:spcPct val="100000"/>
              </a:lnSpc>
            </a:pPr>
            <a:r>
              <a:rPr b="0" lang="en-US" sz="2000" spc="-1" strike="noStrike">
                <a:latin typeface="Arial"/>
              </a:rPr>
              <a:t>All sprinkler systems are designed to apply liquid, usually water, to all areas in which a fire has been detected.  </a:t>
            </a:r>
            <a:endParaRPr b="0" lang="en-GB" sz="2000" spc="-1" strike="noStrike">
              <a:latin typeface="Arial"/>
            </a:endParaRPr>
          </a:p>
          <a:p>
            <a:pPr marL="216000" indent="-216000">
              <a:lnSpc>
                <a:spcPct val="100000"/>
              </a:lnSpc>
            </a:pPr>
            <a:r>
              <a:rPr b="0" lang="en-US" sz="2000" spc="-1" strike="noStrike">
                <a:latin typeface="Arial"/>
              </a:rPr>
              <a:t>In sprinkler systems, the organization can implement wet-pipe, dry-pipe, or pre-action systems.  </a:t>
            </a:r>
            <a:endParaRPr b="0" lang="en-GB" sz="2000" spc="-1" strike="noStrike">
              <a:latin typeface="Arial"/>
            </a:endParaRPr>
          </a:p>
          <a:p>
            <a:pPr marL="216000" indent="-216000">
              <a:lnSpc>
                <a:spcPct val="100000"/>
              </a:lnSpc>
            </a:pPr>
            <a:r>
              <a:rPr b="0" lang="en-US" sz="2000" spc="-1" strike="noStrike">
                <a:latin typeface="Arial"/>
              </a:rPr>
              <a:t>Water mist sprinklers are the newest form of sprinkler systems and rely on ultra fine mists instead of traditional shower-type systems.</a:t>
            </a:r>
            <a:endParaRPr b="0" lang="en-GB" sz="2000" spc="-1" strike="noStrike">
              <a:latin typeface="Arial"/>
            </a:endParaRPr>
          </a:p>
          <a:p>
            <a:pPr marL="216000" indent="-216000">
              <a:lnSpc>
                <a:spcPct val="100000"/>
              </a:lnSpc>
            </a:pPr>
            <a:endParaRPr b="0" lang="en-GB" sz="2000" spc="-1" strike="noStrike">
              <a:latin typeface="Arial"/>
            </a:endParaRPr>
          </a:p>
        </p:txBody>
      </p:sp>
      <p:sp>
        <p:nvSpPr>
          <p:cNvPr id="315"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99EA0E38-6151-4135-B5D6-E804D0AB195F}" type="slidenum">
              <a:rPr b="0" lang="en-US" sz="1200" spc="-1" strike="noStrike">
                <a:solidFill>
                  <a:srgbClr val="000000"/>
                </a:solidFill>
                <a:latin typeface="Arial"/>
                <a:ea typeface="+mn-ea"/>
              </a:rPr>
              <a:t>22</a:t>
            </a:fld>
            <a:endParaRPr b="0" lang="en-GB" sz="1200" spc="-1" strike="noStrike">
              <a:latin typeface="Times New Roman"/>
            </a:endParaRPr>
          </a:p>
        </p:txBody>
      </p:sp>
    </p:spTree>
  </p:cSld>
</p:notes>
</file>

<file path=ppt/notesSlides/notesSlide2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16" name="PlaceHolder 1"/>
          <p:cNvSpPr>
            <a:spLocks noGrp="1"/>
          </p:cNvSpPr>
          <p:nvPr>
            <p:ph type="sldImg"/>
          </p:nvPr>
        </p:nvSpPr>
        <p:spPr>
          <a:xfrm>
            <a:off x="2914560" y="531720"/>
            <a:ext cx="3543120" cy="2657160"/>
          </a:xfrm>
          <a:prstGeom prst="rect">
            <a:avLst/>
          </a:prstGeom>
        </p:spPr>
      </p:sp>
      <p:sp>
        <p:nvSpPr>
          <p:cNvPr id="317" name="PlaceHolder 2"/>
          <p:cNvSpPr>
            <a:spLocks noGrp="1"/>
          </p:cNvSpPr>
          <p:nvPr>
            <p:ph type="body"/>
          </p:nvPr>
        </p:nvSpPr>
        <p:spPr>
          <a:xfrm>
            <a:off x="937440" y="3366000"/>
            <a:ext cx="7497720" cy="3188520"/>
          </a:xfrm>
          <a:prstGeom prst="rect">
            <a:avLst/>
          </a:prstGeom>
        </p:spPr>
        <p:txBody>
          <a:bodyPr lIns="93960" rIns="93960" tIns="47160" bIns="47160">
            <a:normAutofit/>
          </a:bodyPr>
          <a:p>
            <a:pPr marL="216000" indent="-216000">
              <a:lnSpc>
                <a:spcPct val="100000"/>
              </a:lnSpc>
            </a:pPr>
            <a:r>
              <a:rPr b="1" lang="en-US" sz="1200" spc="-1" strike="noStrike">
                <a:latin typeface="Arial"/>
              </a:rPr>
              <a:t>Gaseous Emission Systems</a:t>
            </a:r>
            <a:endParaRPr b="0" lang="en-GB" sz="1200" spc="-1" strike="noStrike">
              <a:latin typeface="Arial"/>
            </a:endParaRPr>
          </a:p>
          <a:p>
            <a:pPr lvl="1" marL="785520" indent="-301680">
              <a:lnSpc>
                <a:spcPct val="100000"/>
              </a:lnSpc>
              <a:spcBef>
                <a:spcPts val="241"/>
              </a:spcBef>
              <a:buClr>
                <a:srgbClr val="222222"/>
              </a:buClr>
              <a:buFont typeface="Symbol" charset="2"/>
              <a:buChar char=""/>
            </a:pPr>
            <a:r>
              <a:rPr b="0" lang="en-US" sz="1200" spc="-1" strike="noStrike">
                <a:solidFill>
                  <a:srgbClr val="222222"/>
                </a:solidFill>
                <a:latin typeface="Arial"/>
              </a:rPr>
              <a:t>Until recently, two types of systems: carbon dioxide </a:t>
            </a:r>
            <a:br/>
            <a:r>
              <a:rPr b="0" lang="en-US" sz="1200" spc="-1" strike="noStrike">
                <a:solidFill>
                  <a:srgbClr val="222222"/>
                </a:solidFill>
                <a:latin typeface="Arial"/>
              </a:rPr>
              <a:t>and Halon</a:t>
            </a:r>
            <a:endParaRPr b="0" lang="en-GB" sz="1200" spc="-1" strike="noStrike">
              <a:latin typeface="Arial"/>
            </a:endParaRPr>
          </a:p>
          <a:p>
            <a:pPr lvl="1" marL="785520" indent="-301680">
              <a:lnSpc>
                <a:spcPct val="100000"/>
              </a:lnSpc>
              <a:spcBef>
                <a:spcPts val="241"/>
              </a:spcBef>
              <a:buClr>
                <a:srgbClr val="222222"/>
              </a:buClr>
              <a:buFont typeface="Symbol" charset="2"/>
              <a:buChar char=""/>
            </a:pPr>
            <a:r>
              <a:rPr b="0" lang="en-US" sz="1200" spc="-1" strike="noStrike">
                <a:solidFill>
                  <a:srgbClr val="222222"/>
                </a:solidFill>
                <a:latin typeface="Arial"/>
              </a:rPr>
              <a:t>Carbon dioxide removes fire’s oxygen supply </a:t>
            </a:r>
            <a:endParaRPr b="0" lang="en-GB" sz="1200" spc="-1" strike="noStrike">
              <a:latin typeface="Arial"/>
            </a:endParaRPr>
          </a:p>
          <a:p>
            <a:pPr lvl="1" marL="785520" indent="-301680">
              <a:lnSpc>
                <a:spcPct val="100000"/>
              </a:lnSpc>
              <a:spcBef>
                <a:spcPts val="241"/>
              </a:spcBef>
              <a:buClr>
                <a:srgbClr val="222222"/>
              </a:buClr>
              <a:buFont typeface="Symbol" charset="2"/>
              <a:buChar char=""/>
            </a:pPr>
            <a:r>
              <a:rPr b="0" lang="en-US" sz="1200" spc="-1" strike="noStrike">
                <a:solidFill>
                  <a:srgbClr val="222222"/>
                </a:solidFill>
                <a:latin typeface="Arial"/>
              </a:rPr>
              <a:t>Halon is clean but has been classified as an ozone-depleting substance; new installations are prohibited</a:t>
            </a:r>
            <a:endParaRPr b="0" lang="en-GB" sz="1200" spc="-1" strike="noStrike">
              <a:latin typeface="Arial"/>
            </a:endParaRPr>
          </a:p>
          <a:p>
            <a:pPr lvl="1" marL="785520" indent="-301680">
              <a:lnSpc>
                <a:spcPct val="100000"/>
              </a:lnSpc>
              <a:spcBef>
                <a:spcPts val="241"/>
              </a:spcBef>
              <a:buClr>
                <a:srgbClr val="222222"/>
              </a:buClr>
              <a:buFont typeface="Symbol" charset="2"/>
              <a:buChar char=""/>
            </a:pPr>
            <a:r>
              <a:rPr b="0" lang="en-US" sz="1200" spc="-1" strike="noStrike">
                <a:solidFill>
                  <a:srgbClr val="222222"/>
                </a:solidFill>
                <a:latin typeface="Arial"/>
              </a:rPr>
              <a:t>Alternative clean agents presented in Table 9-1, reported to be less effective than Halon</a:t>
            </a:r>
            <a:endParaRPr b="0" lang="en-GB" sz="1200" spc="-1" strike="noStrike">
              <a:latin typeface="Arial"/>
            </a:endParaRPr>
          </a:p>
        </p:txBody>
      </p:sp>
      <p:sp>
        <p:nvSpPr>
          <p:cNvPr id="318"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BC7795CB-F81B-423C-8DEF-A2AB813B46C8}" type="slidenum">
              <a:rPr b="0" lang="en-US" sz="1200" spc="-1" strike="noStrike">
                <a:solidFill>
                  <a:srgbClr val="000000"/>
                </a:solidFill>
                <a:latin typeface="Arial"/>
                <a:ea typeface="+mn-ea"/>
              </a:rPr>
              <a:t>23</a:t>
            </a:fld>
            <a:endParaRPr b="0" lang="en-GB" sz="1200" spc="-1" strike="noStrike">
              <a:latin typeface="Times New Roman"/>
            </a:endParaRPr>
          </a:p>
        </p:txBody>
      </p:sp>
    </p:spTree>
  </p:cSld>
</p:notes>
</file>

<file path=ppt/notesSlides/notesSlide2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19" name="PlaceHolder 1"/>
          <p:cNvSpPr>
            <a:spLocks noGrp="1"/>
          </p:cNvSpPr>
          <p:nvPr>
            <p:ph type="sldImg"/>
          </p:nvPr>
        </p:nvSpPr>
        <p:spPr>
          <a:xfrm>
            <a:off x="2914560" y="531720"/>
            <a:ext cx="3543120" cy="2657160"/>
          </a:xfrm>
          <a:prstGeom prst="rect">
            <a:avLst/>
          </a:prstGeom>
        </p:spPr>
      </p:sp>
      <p:sp>
        <p:nvSpPr>
          <p:cNvPr id="320" name="PlaceHolder 2"/>
          <p:cNvSpPr>
            <a:spLocks noGrp="1"/>
          </p:cNvSpPr>
          <p:nvPr>
            <p:ph type="body"/>
          </p:nvPr>
        </p:nvSpPr>
        <p:spPr>
          <a:xfrm>
            <a:off x="937440" y="3366000"/>
            <a:ext cx="7497720" cy="3188520"/>
          </a:xfrm>
          <a:prstGeom prst="rect">
            <a:avLst/>
          </a:prstGeom>
        </p:spPr>
        <p:txBody>
          <a:bodyPr lIns="93960" rIns="93960" tIns="47160" bIns="47160">
            <a:noAutofit/>
          </a:bodyPr>
          <a:p>
            <a:endParaRPr b="0" lang="en-GB" sz="2000" spc="-1" strike="noStrike">
              <a:latin typeface="Arial"/>
            </a:endParaRPr>
          </a:p>
        </p:txBody>
      </p:sp>
      <p:sp>
        <p:nvSpPr>
          <p:cNvPr id="321"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B1F04C33-4033-4386-B199-5B1BD04C0BFD}" type="slidenum">
              <a:rPr b="0" lang="en-US" sz="1200" spc="-1" strike="noStrike">
                <a:solidFill>
                  <a:srgbClr val="000000"/>
                </a:solidFill>
                <a:latin typeface="Arial"/>
                <a:ea typeface="+mn-ea"/>
              </a:rPr>
              <a:t>23</a:t>
            </a:fld>
            <a:endParaRPr b="0" lang="en-GB" sz="1200" spc="-1" strike="noStrike">
              <a:latin typeface="Times New Roman"/>
            </a:endParaRPr>
          </a:p>
        </p:txBody>
      </p:sp>
    </p:spTree>
  </p:cSld>
</p:notes>
</file>

<file path=ppt/notesSlides/notesSlide2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22" name="PlaceHolder 1"/>
          <p:cNvSpPr>
            <a:spLocks noGrp="1"/>
          </p:cNvSpPr>
          <p:nvPr>
            <p:ph type="sldImg"/>
          </p:nvPr>
        </p:nvSpPr>
        <p:spPr>
          <a:xfrm>
            <a:off x="2914560" y="531720"/>
            <a:ext cx="3543120" cy="2657160"/>
          </a:xfrm>
          <a:prstGeom prst="rect">
            <a:avLst/>
          </a:prstGeom>
        </p:spPr>
      </p:sp>
      <p:sp>
        <p:nvSpPr>
          <p:cNvPr id="323" name="PlaceHolder 2"/>
          <p:cNvSpPr>
            <a:spLocks noGrp="1"/>
          </p:cNvSpPr>
          <p:nvPr>
            <p:ph type="body"/>
          </p:nvPr>
        </p:nvSpPr>
        <p:spPr>
          <a:xfrm>
            <a:off x="937440" y="3366000"/>
            <a:ext cx="7497720" cy="3188520"/>
          </a:xfrm>
          <a:prstGeom prst="rect">
            <a:avLst/>
          </a:prstGeom>
        </p:spPr>
        <p:txBody>
          <a:bodyPr lIns="93960" rIns="93960" tIns="47160" bIns="47160">
            <a:noAutofit/>
          </a:bodyPr>
          <a:p>
            <a:pPr marL="216000" indent="-216000">
              <a:lnSpc>
                <a:spcPct val="100000"/>
              </a:lnSpc>
            </a:pPr>
            <a:r>
              <a:rPr b="1" lang="en-US" sz="2000" spc="-1" strike="noStrike">
                <a:latin typeface="Arial"/>
              </a:rPr>
              <a:t>Failure of Supporting Utilities and Structural Collapse</a:t>
            </a:r>
            <a:endParaRPr b="0" lang="en-GB" sz="20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rPr>
              <a:t>Supporting utilities (heating, ventilation, and air conditioning; power; water) have significant impact on continued safe operation of a facility</a:t>
            </a:r>
            <a:endParaRPr b="0" lang="en-GB" sz="12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rPr>
              <a:t>Each utility must be properly managed to prevent potential damage to information and information systems</a:t>
            </a:r>
            <a:endParaRPr b="0" lang="en-GB" sz="1200" spc="-1" strike="noStrike">
              <a:latin typeface="Arial"/>
            </a:endParaRPr>
          </a:p>
        </p:txBody>
      </p:sp>
      <p:sp>
        <p:nvSpPr>
          <p:cNvPr id="324"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16A8D9E7-17D8-4C08-9CA7-9735EEAB1F2E}" type="slidenum">
              <a:rPr b="0" lang="en-US" sz="1200" spc="-1" strike="noStrike">
                <a:solidFill>
                  <a:srgbClr val="000000"/>
                </a:solidFill>
                <a:latin typeface="Arial"/>
                <a:ea typeface="+mn-ea"/>
              </a:rPr>
              <a:t>23</a:t>
            </a:fld>
            <a:endParaRPr b="0" lang="en-GB" sz="1200" spc="-1" strike="noStrike">
              <a:latin typeface="Times New Roman"/>
            </a:endParaRPr>
          </a:p>
        </p:txBody>
      </p:sp>
    </p:spTree>
  </p:cSld>
</p:notes>
</file>

<file path=ppt/notesSlides/notesSlide2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25" name="PlaceHolder 1"/>
          <p:cNvSpPr>
            <a:spLocks noGrp="1"/>
          </p:cNvSpPr>
          <p:nvPr>
            <p:ph type="sldImg"/>
          </p:nvPr>
        </p:nvSpPr>
        <p:spPr>
          <a:xfrm>
            <a:off x="2914560" y="531720"/>
            <a:ext cx="3543120" cy="2657160"/>
          </a:xfrm>
          <a:prstGeom prst="rect">
            <a:avLst/>
          </a:prstGeom>
        </p:spPr>
      </p:sp>
      <p:sp>
        <p:nvSpPr>
          <p:cNvPr id="326" name="PlaceHolder 2"/>
          <p:cNvSpPr>
            <a:spLocks noGrp="1"/>
          </p:cNvSpPr>
          <p:nvPr>
            <p:ph type="body"/>
          </p:nvPr>
        </p:nvSpPr>
        <p:spPr>
          <a:xfrm>
            <a:off x="937440" y="3366000"/>
            <a:ext cx="7497720" cy="3188520"/>
          </a:xfrm>
          <a:prstGeom prst="rect">
            <a:avLst/>
          </a:prstGeom>
        </p:spPr>
        <p:txBody>
          <a:bodyPr lIns="93960" rIns="93960" tIns="47160" bIns="47160">
            <a:normAutofit fontScale="9000"/>
          </a:bodyPr>
          <a:p>
            <a:pPr marL="216000" indent="-216000">
              <a:lnSpc>
                <a:spcPct val="100000"/>
              </a:lnSpc>
            </a:pPr>
            <a:r>
              <a:rPr b="1" lang="en-US" sz="2000" spc="-1" strike="noStrike">
                <a:latin typeface="Arial"/>
              </a:rPr>
              <a:t>Heating, Ventilation, and Air Conditioning</a:t>
            </a:r>
            <a:endParaRPr b="0" lang="en-GB" sz="2000" spc="-1" strike="noStrike">
              <a:latin typeface="Arial"/>
            </a:endParaRPr>
          </a:p>
          <a:p>
            <a:pPr marL="216000" indent="-216000">
              <a:lnSpc>
                <a:spcPct val="100000"/>
              </a:lnSpc>
            </a:pPr>
            <a:r>
              <a:rPr b="0" lang="en-US" sz="2000" spc="-1" strike="noStrike">
                <a:latin typeface="Arial"/>
              </a:rPr>
              <a:t>Although traditionally a facilities management responsibility, the operation of the heating, ventilation, and air conditioning (HVAC) system can have dramatic impact on information and information systems operations and protection.  </a:t>
            </a:r>
            <a:endParaRPr b="0" lang="en-GB" sz="2000" spc="-1" strike="noStrike">
              <a:latin typeface="Arial"/>
            </a:endParaRPr>
          </a:p>
          <a:p>
            <a:pPr marL="216000" indent="-216000">
              <a:lnSpc>
                <a:spcPct val="100000"/>
              </a:lnSpc>
            </a:pPr>
            <a:r>
              <a:rPr b="0" lang="en-US" sz="2000" spc="-1" strike="noStrike">
                <a:latin typeface="Arial"/>
              </a:rPr>
              <a:t>Specifically there are four areas within the HVAC system that can cause damage to information-carrying systems: temperature, filtration, humidity, and static electricity.  </a:t>
            </a:r>
            <a:endParaRPr b="0" lang="en-GB" sz="2000" spc="-1" strike="noStrike">
              <a:latin typeface="Arial"/>
            </a:endParaRPr>
          </a:p>
          <a:p>
            <a:pPr marL="216000" indent="-216000">
              <a:lnSpc>
                <a:spcPct val="100000"/>
              </a:lnSpc>
            </a:pPr>
            <a:r>
              <a:rPr b="0" lang="en-US" sz="2000" spc="-1" strike="noStrike">
                <a:latin typeface="Arial"/>
              </a:rPr>
              <a:t>Temperature</a:t>
            </a:r>
            <a:endParaRPr b="0" lang="en-GB" sz="2000" spc="-1" strike="noStrike">
              <a:latin typeface="Arial"/>
            </a:endParaRPr>
          </a:p>
          <a:p>
            <a:pPr marL="216000" indent="-216000">
              <a:lnSpc>
                <a:spcPct val="100000"/>
              </a:lnSpc>
            </a:pPr>
            <a:r>
              <a:rPr b="0" lang="en-US" sz="2000" spc="-1" strike="noStrike">
                <a:latin typeface="Arial"/>
              </a:rPr>
              <a:t>Computer systems are electronic and as such are subject to damage from extreme temperature.  </a:t>
            </a:r>
            <a:endParaRPr b="0" lang="en-GB" sz="2000" spc="-1" strike="noStrike">
              <a:latin typeface="Arial"/>
            </a:endParaRPr>
          </a:p>
          <a:p>
            <a:pPr marL="216000" indent="-216000">
              <a:lnSpc>
                <a:spcPct val="100000"/>
              </a:lnSpc>
            </a:pPr>
            <a:r>
              <a:rPr b="0" lang="en-US" sz="2000" spc="-1" strike="noStrike">
                <a:latin typeface="Arial"/>
              </a:rPr>
              <a:t>Rapid changes in temperature, from hot to cold, or from cold to hot can produce condensation, which can create short circuits or otherwise damage systems and components. </a:t>
            </a:r>
            <a:endParaRPr b="0" lang="en-GB" sz="2000" spc="-1" strike="noStrike">
              <a:latin typeface="Arial"/>
            </a:endParaRPr>
          </a:p>
          <a:p>
            <a:pPr marL="216000" indent="-216000">
              <a:lnSpc>
                <a:spcPct val="100000"/>
              </a:lnSpc>
            </a:pPr>
            <a:r>
              <a:rPr b="0" lang="en-US" sz="2000" spc="-1" strike="noStrike">
                <a:latin typeface="Arial"/>
              </a:rPr>
              <a:t>The optimal temperature for a computing environment (and people) is between 70 and 74 degrees Fahrenheit.</a:t>
            </a:r>
            <a:endParaRPr b="0" lang="en-GB" sz="2000" spc="-1" strike="noStrike">
              <a:latin typeface="Arial"/>
            </a:endParaRPr>
          </a:p>
          <a:p>
            <a:pPr marL="216000" indent="-216000">
              <a:lnSpc>
                <a:spcPct val="100000"/>
              </a:lnSpc>
            </a:pPr>
            <a:r>
              <a:rPr b="0" lang="en-US" sz="2000" spc="-1" strike="noStrike">
                <a:latin typeface="Arial"/>
              </a:rPr>
              <a:t>Humidity </a:t>
            </a:r>
            <a:endParaRPr b="0" lang="en-GB" sz="2000" spc="-1" strike="noStrike">
              <a:latin typeface="Arial"/>
            </a:endParaRPr>
          </a:p>
          <a:p>
            <a:pPr marL="216000" indent="-216000">
              <a:lnSpc>
                <a:spcPct val="100000"/>
              </a:lnSpc>
            </a:pPr>
            <a:r>
              <a:rPr b="0" lang="en-US" sz="2000" spc="-1" strike="noStrike">
                <a:latin typeface="Arial"/>
              </a:rPr>
              <a:t>Humidity is the amount of moisture in the air.  </a:t>
            </a:r>
            <a:endParaRPr b="0" lang="en-GB" sz="2000" spc="-1" strike="noStrike">
              <a:latin typeface="Arial"/>
            </a:endParaRPr>
          </a:p>
          <a:p>
            <a:pPr marL="216000" indent="-216000">
              <a:lnSpc>
                <a:spcPct val="100000"/>
              </a:lnSpc>
            </a:pPr>
            <a:r>
              <a:rPr b="0" lang="en-US" sz="2000" spc="-1" strike="noStrike">
                <a:latin typeface="Arial"/>
              </a:rPr>
              <a:t>High humidity levels create condensation problems, and low humidity levels can increase the amount of static electricity in the environment. </a:t>
            </a:r>
            <a:endParaRPr b="0" lang="en-GB" sz="2000" spc="-1" strike="noStrike">
              <a:latin typeface="Arial"/>
            </a:endParaRPr>
          </a:p>
          <a:p>
            <a:pPr marL="216000" indent="-216000">
              <a:lnSpc>
                <a:spcPct val="100000"/>
              </a:lnSpc>
            </a:pPr>
            <a:r>
              <a:rPr b="0" lang="en-US" sz="2000" spc="-1" strike="noStrike">
                <a:latin typeface="Arial"/>
              </a:rPr>
              <a:t>With condensation comes the short-circuiting of electrical equipment and the potential for mold and rot in paper-based information storage. </a:t>
            </a:r>
            <a:endParaRPr b="0" lang="en-GB" sz="2000" spc="-1" strike="noStrike">
              <a:latin typeface="Arial"/>
            </a:endParaRPr>
          </a:p>
          <a:p>
            <a:pPr marL="216000" indent="-216000">
              <a:lnSpc>
                <a:spcPct val="100000"/>
              </a:lnSpc>
            </a:pPr>
            <a:r>
              <a:rPr b="0" lang="en-US" sz="2000" spc="-1" strike="noStrike">
                <a:latin typeface="Arial"/>
              </a:rPr>
              <a:t>Static</a:t>
            </a:r>
            <a:endParaRPr b="0" lang="en-GB" sz="2000" spc="-1" strike="noStrike">
              <a:latin typeface="Arial"/>
            </a:endParaRPr>
          </a:p>
          <a:p>
            <a:pPr marL="216000" indent="-216000">
              <a:lnSpc>
                <a:spcPct val="100000"/>
              </a:lnSpc>
            </a:pPr>
            <a:r>
              <a:rPr b="0" lang="en-US" sz="2000" spc="-1" strike="noStrike">
                <a:latin typeface="Arial"/>
              </a:rPr>
              <a:t>Static electricity is caused by a process called triboelectrification, which occurs when two materials are rubbed or touched and electrons are exchanged, resulting in one object becoming more positively changed and the other more negatively charged. </a:t>
            </a:r>
            <a:endParaRPr b="0" lang="en-GB" sz="2000" spc="-1" strike="noStrike">
              <a:latin typeface="Arial"/>
            </a:endParaRPr>
          </a:p>
          <a:p>
            <a:pPr marL="216000" indent="-216000">
              <a:lnSpc>
                <a:spcPct val="100000"/>
              </a:lnSpc>
            </a:pPr>
            <a:r>
              <a:rPr b="0" lang="en-US" sz="2000" spc="-1" strike="noStrike">
                <a:latin typeface="Arial"/>
              </a:rPr>
              <a:t>When a third object with an opposite charge or ground is encountered, electrons flow again and a spark is produced. </a:t>
            </a:r>
            <a:endParaRPr b="0" lang="en-GB" sz="2000" spc="-1" strike="noStrike">
              <a:latin typeface="Arial"/>
            </a:endParaRPr>
          </a:p>
          <a:p>
            <a:pPr marL="216000" indent="-216000">
              <a:lnSpc>
                <a:spcPct val="100000"/>
              </a:lnSpc>
            </a:pPr>
            <a:r>
              <a:rPr b="0" lang="en-US" sz="2000" spc="-1" strike="noStrike">
                <a:latin typeface="Arial"/>
              </a:rPr>
              <a:t>One of the leading causes of damage to sensitive circuitry is electro-static discharge (ESD). </a:t>
            </a:r>
            <a:endParaRPr b="0" lang="en-GB" sz="2000" spc="-1" strike="noStrike">
              <a:latin typeface="Arial"/>
            </a:endParaRPr>
          </a:p>
          <a:p>
            <a:pPr marL="216000" indent="-216000">
              <a:lnSpc>
                <a:spcPct val="100000"/>
              </a:lnSpc>
            </a:pPr>
            <a:r>
              <a:rPr b="0" lang="en-US" sz="2000" spc="-1" strike="noStrike">
                <a:latin typeface="Arial"/>
              </a:rPr>
              <a:t>Static</a:t>
            </a:r>
            <a:endParaRPr b="0" lang="en-GB" sz="2000" spc="-1" strike="noStrike">
              <a:latin typeface="Arial"/>
            </a:endParaRPr>
          </a:p>
          <a:p>
            <a:pPr marL="216000" indent="-216000">
              <a:lnSpc>
                <a:spcPct val="100000"/>
              </a:lnSpc>
            </a:pPr>
            <a:r>
              <a:rPr b="0" lang="en-US" sz="2000" spc="-1" strike="noStrike">
                <a:latin typeface="Arial"/>
              </a:rPr>
              <a:t>Integrated circuits in a computer use between two and five volts of electricity.  </a:t>
            </a:r>
            <a:endParaRPr b="0" lang="en-GB" sz="2000" spc="-1" strike="noStrike">
              <a:latin typeface="Arial"/>
            </a:endParaRPr>
          </a:p>
          <a:p>
            <a:pPr marL="216000" indent="-216000">
              <a:lnSpc>
                <a:spcPct val="100000"/>
              </a:lnSpc>
            </a:pPr>
            <a:r>
              <a:rPr b="0" lang="en-US" sz="2000" spc="-1" strike="noStrike">
                <a:latin typeface="Arial"/>
              </a:rPr>
              <a:t>Voltage levels as low as 200 can cause microchip damage. </a:t>
            </a:r>
            <a:endParaRPr b="0" lang="en-GB" sz="2000" spc="-1" strike="noStrike">
              <a:latin typeface="Arial"/>
            </a:endParaRPr>
          </a:p>
          <a:p>
            <a:pPr marL="216000" indent="-216000">
              <a:lnSpc>
                <a:spcPct val="100000"/>
              </a:lnSpc>
            </a:pPr>
            <a:r>
              <a:rPr b="0" lang="en-US" sz="2000" spc="-1" strike="noStrike">
                <a:latin typeface="Arial"/>
              </a:rPr>
              <a:t>Static electricity is not even noticeable to humans until levels approach 1,500 volts, and you can’t see the little blue spark until it approaches 4,000 volts.  </a:t>
            </a:r>
            <a:endParaRPr b="0" lang="en-GB" sz="2000" spc="-1" strike="noStrike">
              <a:latin typeface="Arial"/>
            </a:endParaRPr>
          </a:p>
          <a:p>
            <a:pPr marL="216000" indent="-216000">
              <a:lnSpc>
                <a:spcPct val="100000"/>
              </a:lnSpc>
            </a:pPr>
            <a:r>
              <a:rPr b="0" lang="en-US" sz="2000" spc="-1" strike="noStrike">
                <a:latin typeface="Arial"/>
              </a:rPr>
              <a:t>A person can generate up to 12,000 volts of static current by walking across a carpet.  </a:t>
            </a:r>
            <a:endParaRPr b="0" lang="en-GB" sz="2000" spc="-1" strike="noStrike">
              <a:latin typeface="Arial"/>
            </a:endParaRPr>
          </a:p>
          <a:p>
            <a:pPr marL="216000" indent="-216000">
              <a:lnSpc>
                <a:spcPct val="100000"/>
              </a:lnSpc>
            </a:pPr>
            <a:r>
              <a:rPr b="0" lang="en-US" sz="2000" spc="-1" strike="noStrike">
                <a:latin typeface="Arial"/>
              </a:rPr>
              <a:t>Static</a:t>
            </a:r>
            <a:endParaRPr b="0" lang="en-GB" sz="2000" spc="-1" strike="noStrike">
              <a:latin typeface="Arial"/>
            </a:endParaRPr>
          </a:p>
          <a:p>
            <a:pPr marL="216000" indent="-216000">
              <a:lnSpc>
                <a:spcPct val="100000"/>
              </a:lnSpc>
            </a:pPr>
            <a:r>
              <a:rPr b="0" lang="en-US" sz="2000" spc="-1" strike="noStrike">
                <a:latin typeface="Arial"/>
              </a:rPr>
              <a:t>Two types of failures can result from ESD damage to chips. Immediate failures, also known as catastrophic failures, occur right away and are usually totally destructive. </a:t>
            </a:r>
            <a:endParaRPr b="0" lang="en-GB" sz="2000" spc="-1" strike="noStrike">
              <a:latin typeface="Arial"/>
            </a:endParaRPr>
          </a:p>
          <a:p>
            <a:pPr marL="216000" indent="-216000">
              <a:lnSpc>
                <a:spcPct val="100000"/>
              </a:lnSpc>
            </a:pPr>
            <a:r>
              <a:rPr b="0" lang="en-US" sz="2000" spc="-1" strike="noStrike">
                <a:latin typeface="Arial"/>
              </a:rPr>
              <a:t>Latent failures or delayed failures can occur weeks or even months after the damage is done. </a:t>
            </a:r>
            <a:endParaRPr b="0" lang="en-GB" sz="2000" spc="-1" strike="noStrike">
              <a:latin typeface="Arial"/>
            </a:endParaRPr>
          </a:p>
          <a:p>
            <a:pPr marL="216000" indent="-216000">
              <a:lnSpc>
                <a:spcPct val="100000"/>
              </a:lnSpc>
            </a:pPr>
            <a:r>
              <a:rPr b="0" lang="en-US" sz="2000" spc="-1" strike="noStrike">
                <a:latin typeface="Arial"/>
              </a:rPr>
              <a:t>It is imperative to maintain the optimal level of humidity, which is between 40 and 60 percent in the computing environment. Humidity levels below this range create static, and levels above create condensation.</a:t>
            </a:r>
            <a:endParaRPr b="0" lang="en-GB" sz="2000" spc="-1" strike="noStrike">
              <a:latin typeface="Arial"/>
            </a:endParaRPr>
          </a:p>
        </p:txBody>
      </p:sp>
      <p:sp>
        <p:nvSpPr>
          <p:cNvPr id="327"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5A9D2E43-BF97-481A-B646-67C869AD48B0}" type="slidenum">
              <a:rPr b="0" lang="en-US" sz="1200" spc="-1" strike="noStrike">
                <a:solidFill>
                  <a:srgbClr val="000000"/>
                </a:solidFill>
                <a:latin typeface="Arial"/>
                <a:ea typeface="+mn-ea"/>
              </a:rPr>
              <a:t>28</a:t>
            </a:fld>
            <a:endParaRPr b="0" lang="en-GB" sz="1200" spc="-1" strike="noStrike">
              <a:latin typeface="Times New Roman"/>
            </a:endParaRPr>
          </a:p>
        </p:txBody>
      </p:sp>
    </p:spTree>
  </p:cSld>
</p:notes>
</file>

<file path=ppt/notesSlides/notesSlide2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28" name="PlaceHolder 1"/>
          <p:cNvSpPr>
            <a:spLocks noGrp="1"/>
          </p:cNvSpPr>
          <p:nvPr>
            <p:ph type="sldImg"/>
          </p:nvPr>
        </p:nvSpPr>
        <p:spPr>
          <a:xfrm>
            <a:off x="2914560" y="531720"/>
            <a:ext cx="3543120" cy="2657160"/>
          </a:xfrm>
          <a:prstGeom prst="rect">
            <a:avLst/>
          </a:prstGeom>
        </p:spPr>
      </p:sp>
      <p:sp>
        <p:nvSpPr>
          <p:cNvPr id="329" name="PlaceHolder 2"/>
          <p:cNvSpPr>
            <a:spLocks noGrp="1"/>
          </p:cNvSpPr>
          <p:nvPr>
            <p:ph type="body"/>
          </p:nvPr>
        </p:nvSpPr>
        <p:spPr>
          <a:xfrm>
            <a:off x="937440" y="3366000"/>
            <a:ext cx="7497720" cy="3188520"/>
          </a:xfrm>
          <a:prstGeom prst="rect">
            <a:avLst/>
          </a:prstGeom>
        </p:spPr>
        <p:txBody>
          <a:bodyPr lIns="93960" rIns="93960" tIns="47160" bIns="47160">
            <a:normAutofit/>
          </a:bodyPr>
          <a:p>
            <a:pPr marL="216000" indent="-216000">
              <a:lnSpc>
                <a:spcPct val="100000"/>
              </a:lnSpc>
            </a:pPr>
            <a:r>
              <a:rPr b="1" lang="en-US" sz="1200" spc="-1" strike="noStrike">
                <a:latin typeface="Arial"/>
              </a:rPr>
              <a:t>Ventilation Shafts</a:t>
            </a:r>
            <a:endParaRPr b="0" lang="en-GB" sz="1200" spc="-1" strike="noStrike">
              <a:latin typeface="Arial"/>
            </a:endParaRPr>
          </a:p>
          <a:p>
            <a:pPr lvl="1" marL="785520" indent="-301680">
              <a:lnSpc>
                <a:spcPct val="100000"/>
              </a:lnSpc>
              <a:spcBef>
                <a:spcPts val="241"/>
              </a:spcBef>
              <a:buClr>
                <a:srgbClr val="222222"/>
              </a:buClr>
              <a:buFont typeface="Symbol" charset="2"/>
              <a:buChar char=""/>
            </a:pPr>
            <a:r>
              <a:rPr b="0" lang="en-US" sz="1200" spc="-1" strike="noStrike">
                <a:solidFill>
                  <a:srgbClr val="222222"/>
                </a:solidFill>
                <a:latin typeface="Arial"/>
              </a:rPr>
              <a:t>While ductwork is small in residential buildings, in large commercial buildings it can be large enough for an individual to climb though </a:t>
            </a:r>
            <a:endParaRPr b="0" lang="en-GB" sz="1200" spc="-1" strike="noStrike">
              <a:latin typeface="Arial"/>
            </a:endParaRPr>
          </a:p>
          <a:p>
            <a:pPr lvl="1" marL="785520" indent="-301680">
              <a:lnSpc>
                <a:spcPct val="100000"/>
              </a:lnSpc>
              <a:spcBef>
                <a:spcPts val="241"/>
              </a:spcBef>
              <a:buClr>
                <a:srgbClr val="222222"/>
              </a:buClr>
              <a:buFont typeface="Symbol" charset="2"/>
              <a:buChar char=""/>
            </a:pPr>
            <a:r>
              <a:rPr b="0" lang="en-US" sz="1200" spc="-1" strike="noStrike">
                <a:solidFill>
                  <a:srgbClr val="222222"/>
                </a:solidFill>
                <a:latin typeface="Arial"/>
              </a:rPr>
              <a:t>If ducts are large, security can install wire mesh grids at various points to compartmentalize the runs</a:t>
            </a:r>
            <a:endParaRPr b="0" lang="en-GB" sz="1200" spc="-1" strike="noStrike">
              <a:latin typeface="Arial"/>
            </a:endParaRPr>
          </a:p>
          <a:p>
            <a:pPr>
              <a:lnSpc>
                <a:spcPct val="100000"/>
              </a:lnSpc>
            </a:pPr>
            <a:r>
              <a:rPr b="1" lang="en-US" sz="1200" spc="-1" strike="noStrike">
                <a:solidFill>
                  <a:srgbClr val="222222"/>
                </a:solidFill>
                <a:latin typeface="Arial"/>
              </a:rPr>
              <a:t>Power Management and Conditioning</a:t>
            </a:r>
            <a:endParaRPr b="0" lang="en-GB" sz="1200" spc="-1" strike="noStrike">
              <a:latin typeface="Arial"/>
            </a:endParaRPr>
          </a:p>
          <a:p>
            <a:pPr lvl="1" marL="785520" indent="-301680">
              <a:lnSpc>
                <a:spcPct val="100000"/>
              </a:lnSpc>
              <a:spcBef>
                <a:spcPts val="241"/>
              </a:spcBef>
              <a:buClr>
                <a:srgbClr val="222222"/>
              </a:buClr>
              <a:buFont typeface="Symbol" charset="2"/>
              <a:buChar char=""/>
            </a:pPr>
            <a:r>
              <a:rPr b="0" lang="en-US" sz="1200" spc="-1" strike="noStrike">
                <a:solidFill>
                  <a:srgbClr val="222222"/>
                </a:solidFill>
                <a:latin typeface="Arial"/>
              </a:rPr>
              <a:t>Power systems used by information-processing equipment must be properly installed and correctly grounded</a:t>
            </a:r>
            <a:endParaRPr b="0" lang="en-GB" sz="1200" spc="-1" strike="noStrike">
              <a:latin typeface="Arial"/>
            </a:endParaRPr>
          </a:p>
          <a:p>
            <a:pPr lvl="1" marL="785520" indent="-301680">
              <a:lnSpc>
                <a:spcPct val="100000"/>
              </a:lnSpc>
              <a:spcBef>
                <a:spcPts val="241"/>
              </a:spcBef>
              <a:buClr>
                <a:srgbClr val="222222"/>
              </a:buClr>
              <a:buFont typeface="Symbol" charset="2"/>
              <a:buChar char=""/>
            </a:pPr>
            <a:r>
              <a:rPr b="0" lang="en-US" sz="1200" spc="-1" strike="noStrike">
                <a:solidFill>
                  <a:srgbClr val="222222"/>
                </a:solidFill>
                <a:latin typeface="Arial"/>
              </a:rPr>
              <a:t>Noise that interferes with the normal 60 Hertz cycle can result in inaccurate time clocks or unreliable internal clocks inside CPU</a:t>
            </a:r>
            <a:endParaRPr b="0" lang="en-GB" sz="1200" spc="-1" strike="noStrike">
              <a:latin typeface="Arial"/>
            </a:endParaRPr>
          </a:p>
        </p:txBody>
      </p:sp>
      <p:sp>
        <p:nvSpPr>
          <p:cNvPr id="330"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CE7F81B5-AEB9-46DC-9079-E70FC4EB6F54}" type="slidenum">
              <a:rPr b="0" lang="en-US" sz="1200" spc="-1" strike="noStrike">
                <a:solidFill>
                  <a:srgbClr val="000000"/>
                </a:solidFill>
                <a:latin typeface="Arial"/>
                <a:ea typeface="+mn-ea"/>
              </a:rPr>
              <a:t>29</a:t>
            </a:fld>
            <a:endParaRPr b="0" lang="en-GB" sz="1200" spc="-1" strike="noStrike">
              <a:latin typeface="Times New Roman"/>
            </a:endParaRPr>
          </a:p>
        </p:txBody>
      </p:sp>
    </p:spTree>
  </p:cSld>
</p:notes>
</file>

<file path=ppt/notesSlides/notesSlide3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31" name="PlaceHolder 1"/>
          <p:cNvSpPr>
            <a:spLocks noGrp="1"/>
          </p:cNvSpPr>
          <p:nvPr>
            <p:ph type="sldImg"/>
          </p:nvPr>
        </p:nvSpPr>
        <p:spPr>
          <a:xfrm>
            <a:off x="2914560" y="531720"/>
            <a:ext cx="3543120" cy="2657160"/>
          </a:xfrm>
          <a:prstGeom prst="rect">
            <a:avLst/>
          </a:prstGeom>
        </p:spPr>
      </p:sp>
      <p:sp>
        <p:nvSpPr>
          <p:cNvPr id="332" name="PlaceHolder 2"/>
          <p:cNvSpPr>
            <a:spLocks noGrp="1"/>
          </p:cNvSpPr>
          <p:nvPr>
            <p:ph type="body"/>
          </p:nvPr>
        </p:nvSpPr>
        <p:spPr>
          <a:xfrm>
            <a:off x="937440" y="3366000"/>
            <a:ext cx="7497720" cy="3188520"/>
          </a:xfrm>
          <a:prstGeom prst="rect">
            <a:avLst/>
          </a:prstGeom>
        </p:spPr>
        <p:txBody>
          <a:bodyPr lIns="93960" rIns="93960" tIns="47160" bIns="47160">
            <a:normAutofit/>
          </a:bodyPr>
          <a:p>
            <a:pPr marL="216000" indent="-216000">
              <a:lnSpc>
                <a:spcPct val="100000"/>
              </a:lnSpc>
              <a:spcBef>
                <a:spcPts val="241"/>
              </a:spcBef>
            </a:pPr>
            <a:r>
              <a:rPr b="1" lang="en-US" sz="1200" spc="-1" strike="noStrike">
                <a:solidFill>
                  <a:srgbClr val="222222"/>
                </a:solidFill>
                <a:latin typeface="Arial"/>
              </a:rPr>
              <a:t>Grounding and amperage</a:t>
            </a:r>
            <a:endParaRPr b="0" lang="en-GB" sz="1200" spc="-1" strike="noStrike">
              <a:latin typeface="Arial"/>
            </a:endParaRPr>
          </a:p>
          <a:p>
            <a:pPr lvl="1" marL="785520" indent="-301680">
              <a:lnSpc>
                <a:spcPct val="100000"/>
              </a:lnSpc>
              <a:spcBef>
                <a:spcPts val="241"/>
              </a:spcBef>
              <a:buClr>
                <a:srgbClr val="222222"/>
              </a:buClr>
              <a:buFont typeface="Symbol" charset="2"/>
              <a:buChar char=""/>
            </a:pPr>
            <a:r>
              <a:rPr b="0" lang="en-US" sz="1200" spc="-1" strike="noStrike">
                <a:solidFill>
                  <a:srgbClr val="222222"/>
                </a:solidFill>
                <a:latin typeface="Arial"/>
              </a:rPr>
              <a:t>Grounding ensures that returning flow of current is properly discharged to ground</a:t>
            </a:r>
            <a:endParaRPr b="0" lang="en-GB" sz="1200" spc="-1" strike="noStrike">
              <a:latin typeface="Arial"/>
            </a:endParaRPr>
          </a:p>
          <a:p>
            <a:pPr lvl="1" marL="785520" indent="-301680">
              <a:lnSpc>
                <a:spcPct val="100000"/>
              </a:lnSpc>
              <a:spcBef>
                <a:spcPts val="241"/>
              </a:spcBef>
              <a:buClr>
                <a:srgbClr val="222222"/>
              </a:buClr>
              <a:buFont typeface="Symbol" charset="2"/>
              <a:buChar char=""/>
            </a:pPr>
            <a:r>
              <a:rPr b="0" lang="en-US" sz="1200" spc="-1" strike="noStrike">
                <a:solidFill>
                  <a:srgbClr val="222222"/>
                </a:solidFill>
                <a:latin typeface="Arial"/>
              </a:rPr>
              <a:t>GFCI: capable of quickly identifying and interrupting a ground fault</a:t>
            </a:r>
            <a:endParaRPr b="0" lang="en-GB" sz="1200" spc="-1" strike="noStrike">
              <a:latin typeface="Arial"/>
            </a:endParaRPr>
          </a:p>
          <a:p>
            <a:pPr lvl="1" marL="785520" indent="-301680">
              <a:lnSpc>
                <a:spcPct val="100000"/>
              </a:lnSpc>
              <a:spcBef>
                <a:spcPts val="241"/>
              </a:spcBef>
              <a:buClr>
                <a:srgbClr val="222222"/>
              </a:buClr>
              <a:buFont typeface="Symbol" charset="2"/>
              <a:buChar char=""/>
            </a:pPr>
            <a:r>
              <a:rPr b="0" lang="en-US" sz="1200" spc="-1" strike="noStrike">
                <a:solidFill>
                  <a:srgbClr val="222222"/>
                </a:solidFill>
                <a:latin typeface="Arial"/>
              </a:rPr>
              <a:t>Overloading a circuit can create a load exceeding electrical cable’s rating, increasing risk of overheating and fire</a:t>
            </a:r>
            <a:endParaRPr b="0" lang="en-GB" sz="1200" spc="-1" strike="noStrike">
              <a:latin typeface="Arial"/>
            </a:endParaRPr>
          </a:p>
        </p:txBody>
      </p:sp>
      <p:sp>
        <p:nvSpPr>
          <p:cNvPr id="333"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98766238-CB89-400C-ACE9-BD5CE6361BA2}" type="slidenum">
              <a:rPr b="0" lang="en-US" sz="1200" spc="-1" strike="noStrike">
                <a:solidFill>
                  <a:srgbClr val="000000"/>
                </a:solidFill>
                <a:latin typeface="Arial"/>
                <a:ea typeface="+mn-ea"/>
              </a:rPr>
              <a:t>30</a:t>
            </a:fld>
            <a:endParaRPr b="0" lang="en-GB" sz="1200" spc="-1" strike="noStrike">
              <a:latin typeface="Times New Roman"/>
            </a:endParaRPr>
          </a:p>
        </p:txBody>
      </p:sp>
    </p:spTree>
  </p:cSld>
</p:notes>
</file>

<file path=ppt/notesSlides/notesSlide3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34" name="PlaceHolder 1"/>
          <p:cNvSpPr>
            <a:spLocks noGrp="1"/>
          </p:cNvSpPr>
          <p:nvPr>
            <p:ph type="sldImg"/>
          </p:nvPr>
        </p:nvSpPr>
        <p:spPr>
          <a:xfrm>
            <a:off x="2914560" y="531720"/>
            <a:ext cx="3543120" cy="2657160"/>
          </a:xfrm>
          <a:prstGeom prst="rect">
            <a:avLst/>
          </a:prstGeom>
        </p:spPr>
      </p:sp>
      <p:sp>
        <p:nvSpPr>
          <p:cNvPr id="335" name="PlaceHolder 2"/>
          <p:cNvSpPr>
            <a:spLocks noGrp="1"/>
          </p:cNvSpPr>
          <p:nvPr>
            <p:ph type="body"/>
          </p:nvPr>
        </p:nvSpPr>
        <p:spPr>
          <a:xfrm>
            <a:off x="937440" y="3366000"/>
            <a:ext cx="7497720" cy="3188520"/>
          </a:xfrm>
          <a:prstGeom prst="rect">
            <a:avLst/>
          </a:prstGeom>
        </p:spPr>
        <p:txBody>
          <a:bodyPr lIns="93960" rIns="93960" tIns="47160" bIns="47160">
            <a:normAutofit/>
          </a:bodyPr>
          <a:p>
            <a:pPr marL="216000" indent="-216000">
              <a:lnSpc>
                <a:spcPct val="100000"/>
              </a:lnSpc>
              <a:spcBef>
                <a:spcPts val="241"/>
              </a:spcBef>
            </a:pPr>
            <a:r>
              <a:rPr b="1" lang="en-US" sz="1200" spc="-1" strike="noStrike">
                <a:solidFill>
                  <a:srgbClr val="222222"/>
                </a:solidFill>
                <a:latin typeface="Arial"/>
              </a:rPr>
              <a:t>Uninterruptible power supply (UPS)</a:t>
            </a:r>
            <a:endParaRPr b="0" lang="en-GB" sz="1200" spc="-1" strike="noStrike">
              <a:latin typeface="Arial"/>
            </a:endParaRPr>
          </a:p>
          <a:p>
            <a:pPr lvl="1" marL="785520" indent="-301680">
              <a:lnSpc>
                <a:spcPct val="100000"/>
              </a:lnSpc>
              <a:spcBef>
                <a:spcPts val="241"/>
              </a:spcBef>
              <a:buClr>
                <a:srgbClr val="222222"/>
              </a:buClr>
              <a:buFont typeface="Symbol" charset="2"/>
              <a:buChar char=""/>
            </a:pPr>
            <a:r>
              <a:rPr b="0" lang="en-US" sz="1200" spc="-1" strike="noStrike">
                <a:solidFill>
                  <a:srgbClr val="222222"/>
                </a:solidFill>
                <a:latin typeface="Arial"/>
              </a:rPr>
              <a:t>In case of power outage, UPS is backup power source for major computing systems</a:t>
            </a:r>
            <a:endParaRPr b="0" lang="en-GB" sz="1200" spc="-1" strike="noStrike">
              <a:latin typeface="Arial"/>
            </a:endParaRPr>
          </a:p>
          <a:p>
            <a:pPr lvl="1" marL="785520" indent="-301680">
              <a:lnSpc>
                <a:spcPct val="100000"/>
              </a:lnSpc>
              <a:spcBef>
                <a:spcPts val="241"/>
              </a:spcBef>
              <a:buClr>
                <a:srgbClr val="222222"/>
              </a:buClr>
              <a:buFont typeface="Symbol" charset="2"/>
              <a:buChar char=""/>
            </a:pPr>
            <a:r>
              <a:rPr b="0" lang="en-US" sz="1200" spc="-1" strike="noStrike">
                <a:solidFill>
                  <a:srgbClr val="222222"/>
                </a:solidFill>
                <a:latin typeface="Arial"/>
              </a:rPr>
              <a:t>Basic UPS configurations: </a:t>
            </a:r>
            <a:endParaRPr b="0" lang="en-GB" sz="1200" spc="-1" strike="noStrike">
              <a:latin typeface="Arial"/>
            </a:endParaRPr>
          </a:p>
          <a:p>
            <a:pPr lvl="2" marL="1208160" indent="-241200">
              <a:lnSpc>
                <a:spcPct val="100000"/>
              </a:lnSpc>
              <a:spcBef>
                <a:spcPts val="241"/>
              </a:spcBef>
              <a:buClr>
                <a:srgbClr val="222222"/>
              </a:buClr>
              <a:buFont typeface="Symbol" charset="2"/>
              <a:buChar char=""/>
            </a:pPr>
            <a:r>
              <a:rPr b="0" lang="en-US" sz="1200" spc="-1" strike="noStrike">
                <a:solidFill>
                  <a:srgbClr val="222222"/>
                </a:solidFill>
                <a:latin typeface="Arial"/>
              </a:rPr>
              <a:t>Standby</a:t>
            </a:r>
            <a:endParaRPr b="0" lang="en-GB" sz="1200" spc="-1" strike="noStrike">
              <a:latin typeface="Arial"/>
            </a:endParaRPr>
          </a:p>
          <a:p>
            <a:pPr lvl="2" marL="1208160" indent="-241200">
              <a:lnSpc>
                <a:spcPct val="100000"/>
              </a:lnSpc>
              <a:spcBef>
                <a:spcPts val="241"/>
              </a:spcBef>
              <a:buClr>
                <a:srgbClr val="222222"/>
              </a:buClr>
              <a:buFont typeface="Symbol" charset="2"/>
              <a:buChar char=""/>
            </a:pPr>
            <a:r>
              <a:rPr b="0" lang="en-US" sz="1200" spc="-1" strike="noStrike">
                <a:solidFill>
                  <a:srgbClr val="222222"/>
                </a:solidFill>
                <a:latin typeface="Arial"/>
              </a:rPr>
              <a:t>Line-interactive</a:t>
            </a:r>
            <a:endParaRPr b="0" lang="en-GB" sz="1200" spc="-1" strike="noStrike">
              <a:latin typeface="Arial"/>
            </a:endParaRPr>
          </a:p>
          <a:p>
            <a:pPr lvl="2" marL="1208160" indent="-241200">
              <a:lnSpc>
                <a:spcPct val="100000"/>
              </a:lnSpc>
              <a:spcBef>
                <a:spcPts val="241"/>
              </a:spcBef>
              <a:buClr>
                <a:srgbClr val="222222"/>
              </a:buClr>
              <a:buFont typeface="Symbol" charset="2"/>
              <a:buChar char=""/>
            </a:pPr>
            <a:r>
              <a:rPr b="0" lang="en-US" sz="1200" spc="-1" strike="noStrike">
                <a:solidFill>
                  <a:srgbClr val="222222"/>
                </a:solidFill>
                <a:latin typeface="Arial"/>
              </a:rPr>
              <a:t>Standby online hybrid</a:t>
            </a:r>
            <a:endParaRPr b="0" lang="en-GB" sz="1200" spc="-1" strike="noStrike">
              <a:latin typeface="Arial"/>
            </a:endParaRPr>
          </a:p>
          <a:p>
            <a:pPr lvl="2" marL="1208160" indent="-241200">
              <a:lnSpc>
                <a:spcPct val="100000"/>
              </a:lnSpc>
              <a:spcBef>
                <a:spcPts val="241"/>
              </a:spcBef>
              <a:buClr>
                <a:srgbClr val="222222"/>
              </a:buClr>
              <a:buFont typeface="Symbol" charset="2"/>
              <a:buChar char=""/>
            </a:pPr>
            <a:r>
              <a:rPr b="0" lang="en-US" sz="1200" spc="-1" strike="noStrike">
                <a:solidFill>
                  <a:srgbClr val="222222"/>
                </a:solidFill>
                <a:latin typeface="Arial"/>
              </a:rPr>
              <a:t>Standby erroresonant</a:t>
            </a:r>
            <a:endParaRPr b="0" lang="en-GB" sz="1200" spc="-1" strike="noStrike">
              <a:latin typeface="Arial"/>
            </a:endParaRPr>
          </a:p>
          <a:p>
            <a:pPr lvl="2" marL="1208160" indent="-241200">
              <a:lnSpc>
                <a:spcPct val="100000"/>
              </a:lnSpc>
              <a:spcBef>
                <a:spcPts val="241"/>
              </a:spcBef>
              <a:buClr>
                <a:srgbClr val="222222"/>
              </a:buClr>
              <a:buFont typeface="Symbol" charset="2"/>
              <a:buChar char=""/>
            </a:pPr>
            <a:r>
              <a:rPr b="0" lang="en-US" sz="1200" spc="-1" strike="noStrike">
                <a:solidFill>
                  <a:srgbClr val="222222"/>
                </a:solidFill>
                <a:latin typeface="Arial"/>
              </a:rPr>
              <a:t>Double conversion online</a:t>
            </a:r>
            <a:endParaRPr b="0" lang="en-GB" sz="1200" spc="-1" strike="noStrike">
              <a:latin typeface="Arial"/>
            </a:endParaRPr>
          </a:p>
          <a:p>
            <a:pPr lvl="2" marL="1208160" indent="-241200">
              <a:lnSpc>
                <a:spcPct val="100000"/>
              </a:lnSpc>
              <a:spcBef>
                <a:spcPts val="241"/>
              </a:spcBef>
              <a:buClr>
                <a:srgbClr val="222222"/>
              </a:buClr>
              <a:buFont typeface="Symbol" charset="2"/>
              <a:buChar char=""/>
            </a:pPr>
            <a:r>
              <a:rPr b="0" lang="en-US" sz="1200" spc="-1" strike="noStrike">
                <a:solidFill>
                  <a:srgbClr val="222222"/>
                </a:solidFill>
                <a:latin typeface="Arial"/>
              </a:rPr>
              <a:t>Data conversion online</a:t>
            </a:r>
            <a:endParaRPr b="0" lang="en-GB" sz="1200" spc="-1" strike="noStrike">
              <a:latin typeface="Arial"/>
            </a:endParaRPr>
          </a:p>
        </p:txBody>
      </p:sp>
      <p:sp>
        <p:nvSpPr>
          <p:cNvPr id="336"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4220D322-A0D8-40AA-AFC9-42CC14DD8F7D}" type="slidenum">
              <a:rPr b="0" lang="en-US" sz="1200" spc="-1" strike="noStrike">
                <a:solidFill>
                  <a:srgbClr val="000000"/>
                </a:solidFill>
                <a:latin typeface="Arial"/>
                <a:ea typeface="+mn-ea"/>
              </a:rPr>
              <a:t>&lt;number&gt;</a:t>
            </a:fld>
            <a:endParaRPr b="0" lang="en-GB" sz="1200" spc="-1" strike="noStrike">
              <a:latin typeface="Times New Roman"/>
            </a:endParaRPr>
          </a:p>
        </p:txBody>
      </p:sp>
    </p:spTree>
  </p:cSld>
</p:notes>
</file>

<file path=ppt/notesSlides/notesSlide3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37" name="PlaceHolder 1"/>
          <p:cNvSpPr>
            <a:spLocks noGrp="1"/>
          </p:cNvSpPr>
          <p:nvPr>
            <p:ph type="sldImg"/>
          </p:nvPr>
        </p:nvSpPr>
        <p:spPr>
          <a:xfrm>
            <a:off x="2914560" y="531720"/>
            <a:ext cx="3543120" cy="2657160"/>
          </a:xfrm>
          <a:prstGeom prst="rect">
            <a:avLst/>
          </a:prstGeom>
        </p:spPr>
      </p:sp>
      <p:sp>
        <p:nvSpPr>
          <p:cNvPr id="338" name="PlaceHolder 2"/>
          <p:cNvSpPr>
            <a:spLocks noGrp="1"/>
          </p:cNvSpPr>
          <p:nvPr>
            <p:ph type="body"/>
          </p:nvPr>
        </p:nvSpPr>
        <p:spPr>
          <a:xfrm>
            <a:off x="937440" y="3366000"/>
            <a:ext cx="7497720" cy="3188520"/>
          </a:xfrm>
          <a:prstGeom prst="rect">
            <a:avLst/>
          </a:prstGeom>
        </p:spPr>
        <p:txBody>
          <a:bodyPr lIns="93960" rIns="93960" tIns="47160" bIns="47160">
            <a:noAutofit/>
          </a:bodyPr>
          <a:p>
            <a:pPr marL="216000" indent="-216000">
              <a:lnSpc>
                <a:spcPct val="100000"/>
              </a:lnSpc>
            </a:pPr>
            <a:r>
              <a:rPr b="1" lang="en-US" sz="1200" spc="-1" strike="noStrike">
                <a:latin typeface="Arial"/>
              </a:rPr>
              <a:t>Emergency Shutoff</a:t>
            </a:r>
            <a:endParaRPr b="0" lang="en-GB" sz="1200" spc="-1" strike="noStrike">
              <a:latin typeface="Arial"/>
            </a:endParaRPr>
          </a:p>
          <a:p>
            <a:pPr lvl="1" marL="785520" indent="-301680">
              <a:lnSpc>
                <a:spcPct val="100000"/>
              </a:lnSpc>
              <a:spcBef>
                <a:spcPts val="241"/>
              </a:spcBef>
              <a:buClr>
                <a:srgbClr val="222222"/>
              </a:buClr>
              <a:buFont typeface="Symbol" charset="2"/>
              <a:buChar char=""/>
            </a:pPr>
            <a:r>
              <a:rPr b="0" lang="en-US" sz="1200" spc="-1" strike="noStrike">
                <a:solidFill>
                  <a:srgbClr val="222222"/>
                </a:solidFill>
                <a:latin typeface="Arial"/>
              </a:rPr>
              <a:t>Important aspect of power management is ability to stop power immediately if the current represents a risk to human or machine safety</a:t>
            </a:r>
            <a:endParaRPr b="0" lang="en-GB" sz="1200" spc="-1" strike="noStrike">
              <a:latin typeface="Arial"/>
            </a:endParaRPr>
          </a:p>
          <a:p>
            <a:pPr lvl="1" marL="785520" indent="-301680">
              <a:lnSpc>
                <a:spcPct val="100000"/>
              </a:lnSpc>
              <a:spcBef>
                <a:spcPts val="241"/>
              </a:spcBef>
              <a:buClr>
                <a:srgbClr val="222222"/>
              </a:buClr>
              <a:buFont typeface="Symbol" charset="2"/>
              <a:buChar char=""/>
            </a:pPr>
            <a:r>
              <a:rPr b="0" lang="en-US" sz="1200" spc="-1" strike="noStrike">
                <a:solidFill>
                  <a:srgbClr val="222222"/>
                </a:solidFill>
                <a:latin typeface="Arial"/>
              </a:rPr>
              <a:t>Most computer rooms and wiring closets are equipped with an emergency power shutoff</a:t>
            </a:r>
            <a:endParaRPr b="0" lang="en-GB" sz="1200" spc="-1" strike="noStrike">
              <a:latin typeface="Arial"/>
            </a:endParaRPr>
          </a:p>
        </p:txBody>
      </p:sp>
      <p:sp>
        <p:nvSpPr>
          <p:cNvPr id="339"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F11F618E-031D-4E28-A634-C1F8C711A473}" type="slidenum">
              <a:rPr b="0" lang="en-US" sz="1200" spc="-1" strike="noStrike">
                <a:solidFill>
                  <a:srgbClr val="000000"/>
                </a:solidFill>
                <a:latin typeface="Arial"/>
                <a:ea typeface="+mn-ea"/>
              </a:rPr>
              <a:t>&lt;number&gt;</a:t>
            </a:fld>
            <a:endParaRPr b="0" lang="en-GB" sz="1200" spc="-1" strike="noStrike">
              <a:latin typeface="Times New Roman"/>
            </a:endParaRPr>
          </a:p>
        </p:txBody>
      </p:sp>
    </p:spTree>
  </p:cSld>
</p:notes>
</file>

<file path=ppt/notesSlides/notesSlide3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40" name="PlaceHolder 1"/>
          <p:cNvSpPr>
            <a:spLocks noGrp="1"/>
          </p:cNvSpPr>
          <p:nvPr>
            <p:ph type="sldImg"/>
          </p:nvPr>
        </p:nvSpPr>
        <p:spPr>
          <a:xfrm>
            <a:off x="2914560" y="531720"/>
            <a:ext cx="3543120" cy="2657160"/>
          </a:xfrm>
          <a:prstGeom prst="rect">
            <a:avLst/>
          </a:prstGeom>
        </p:spPr>
      </p:sp>
      <p:sp>
        <p:nvSpPr>
          <p:cNvPr id="341" name="PlaceHolder 2"/>
          <p:cNvSpPr>
            <a:spLocks noGrp="1"/>
          </p:cNvSpPr>
          <p:nvPr>
            <p:ph type="body"/>
          </p:nvPr>
        </p:nvSpPr>
        <p:spPr>
          <a:xfrm>
            <a:off x="937440" y="3366000"/>
            <a:ext cx="7497720" cy="3188520"/>
          </a:xfrm>
          <a:prstGeom prst="rect">
            <a:avLst/>
          </a:prstGeom>
        </p:spPr>
        <p:txBody>
          <a:bodyPr lIns="93960" rIns="93960" tIns="47160" bIns="47160">
            <a:normAutofit fontScale="83000"/>
          </a:bodyPr>
          <a:p>
            <a:pPr marL="216000" indent="-216000">
              <a:lnSpc>
                <a:spcPct val="100000"/>
              </a:lnSpc>
            </a:pPr>
            <a:r>
              <a:rPr b="1" lang="en-GB" sz="1200" spc="-1" strike="noStrike">
                <a:solidFill>
                  <a:srgbClr val="000000"/>
                </a:solidFill>
                <a:latin typeface="+mn-lt"/>
                <a:ea typeface="+mn-ea"/>
              </a:rPr>
              <a:t>Another critical utility is water service</a:t>
            </a:r>
            <a:r>
              <a:rPr b="0" lang="en-GB" sz="1200" spc="-1" strike="noStrike">
                <a:solidFill>
                  <a:srgbClr val="000000"/>
                </a:solidFill>
                <a:latin typeface="+mn-lt"/>
                <a:ea typeface="+mn-ea"/>
              </a:rPr>
              <a:t>. On the one hand, lack of water poses problems to systems, including fire suppression and air-conditioning systems. On the other hand, a surplus of water or water pressure poses a real threat. Flooding and leaks can be catastrophic to paper and electronic storage of information. Water damage can result in complete failure of computer systems and the structures that house them. Therefore, it is important to integrate water detection systems into the alarm systems that regulate overall operations of the facility.</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1" lang="en-US" sz="2000" spc="-1" strike="noStrike">
                <a:solidFill>
                  <a:srgbClr val="000000"/>
                </a:solidFill>
                <a:latin typeface="+mn-lt"/>
                <a:ea typeface="+mn-ea"/>
              </a:rPr>
              <a:t>Water Problems</a:t>
            </a:r>
            <a:endParaRPr b="0" lang="en-GB" sz="20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Lack of water poses problem to systems, including fire suppression and air-conditioning systems</a:t>
            </a:r>
            <a:endParaRPr b="0" lang="en-GB" sz="12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Surplus of water, or water pressure, poses a real threat (flooding, leaks)</a:t>
            </a:r>
            <a:endParaRPr b="0" lang="en-GB" sz="12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Very important to integrate water detection systems into alarm systems that regulate overall facility operations</a:t>
            </a:r>
            <a:endParaRPr b="0" lang="en-GB" sz="1200" spc="-1" strike="noStrike">
              <a:latin typeface="Arial"/>
            </a:endParaRPr>
          </a:p>
        </p:txBody>
      </p:sp>
      <p:sp>
        <p:nvSpPr>
          <p:cNvPr id="342"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C30425B6-58A6-4389-B3B5-D7D4E0AAC591}" type="slidenum">
              <a:rPr b="0" lang="en-US" sz="1200" spc="-1" strike="noStrike">
                <a:solidFill>
                  <a:srgbClr val="000000"/>
                </a:solidFill>
                <a:latin typeface="Arial"/>
                <a:ea typeface="+mn-ea"/>
              </a:rPr>
              <a:t>&lt;number&gt;</a:t>
            </a:fld>
            <a:endParaRPr b="0" lang="en-GB" sz="1200" spc="-1" strike="noStrike">
              <a:latin typeface="Times New Roman"/>
            </a:endParaRPr>
          </a:p>
        </p:txBody>
      </p:sp>
    </p:spTree>
  </p:cSld>
</p:notes>
</file>

<file path=ppt/notesSlides/notesSlide3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43" name="PlaceHolder 1"/>
          <p:cNvSpPr>
            <a:spLocks noGrp="1"/>
          </p:cNvSpPr>
          <p:nvPr>
            <p:ph type="sldImg"/>
          </p:nvPr>
        </p:nvSpPr>
        <p:spPr>
          <a:xfrm>
            <a:off x="2914560" y="531720"/>
            <a:ext cx="3543120" cy="2657160"/>
          </a:xfrm>
          <a:prstGeom prst="rect">
            <a:avLst/>
          </a:prstGeom>
        </p:spPr>
      </p:sp>
      <p:sp>
        <p:nvSpPr>
          <p:cNvPr id="344" name="PlaceHolder 2"/>
          <p:cNvSpPr>
            <a:spLocks noGrp="1"/>
          </p:cNvSpPr>
          <p:nvPr>
            <p:ph type="body"/>
          </p:nvPr>
        </p:nvSpPr>
        <p:spPr>
          <a:xfrm>
            <a:off x="937440" y="3366000"/>
            <a:ext cx="7497720" cy="3188520"/>
          </a:xfrm>
          <a:prstGeom prst="rect">
            <a:avLst/>
          </a:prstGeom>
        </p:spPr>
        <p:txBody>
          <a:bodyPr lIns="93960" rIns="93960" tIns="47160" bIns="47160">
            <a:normAutofit fontScale="91000"/>
          </a:bodyPr>
          <a:p>
            <a:pPr marL="216000" indent="-216000">
              <a:lnSpc>
                <a:spcPct val="100000"/>
              </a:lnSpc>
            </a:pPr>
            <a:r>
              <a:rPr b="0" lang="en-GB" sz="1200" spc="-1" strike="noStrike">
                <a:solidFill>
                  <a:srgbClr val="000000"/>
                </a:solidFill>
                <a:latin typeface="+mn-lt"/>
                <a:ea typeface="+mn-ea"/>
              </a:rPr>
              <a:t>Unavoidable environmental factors or forces of nature can cause failures in the structures that house the organization. Structures are designed and constructed with specific load limits, and overloading these design limits inevitably results in structural failure, which could cause personal injury and even loss of life. Scheduling periodic inspections by qualified civil engineers enables managers to identify potentially dangerous structural conditions before a structure fails.</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1" lang="en-US" sz="2000" spc="-1" strike="noStrike">
                <a:solidFill>
                  <a:srgbClr val="000000"/>
                </a:solidFill>
                <a:latin typeface="+mn-lt"/>
                <a:ea typeface="+mn-ea"/>
              </a:rPr>
              <a:t>Structural Collapse </a:t>
            </a:r>
            <a:endParaRPr b="0" lang="en-GB" sz="20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Unavoidable environmental factors/forces can cause failures in structures that house organization</a:t>
            </a:r>
            <a:endParaRPr b="0" lang="en-GB" sz="12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Structures designed and constructed with specific load limits; overloading these limits results in structural failure and potential injury or loss of life</a:t>
            </a:r>
            <a:endParaRPr b="0" lang="en-GB" sz="12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Periodic inspections by qualified civil engineers assist in identifying potentially dangerous structural conditions</a:t>
            </a:r>
            <a:endParaRPr b="0" lang="en-GB" sz="1200" spc="-1" strike="noStrike">
              <a:latin typeface="Arial"/>
            </a:endParaRPr>
          </a:p>
          <a:p>
            <a:pPr>
              <a:lnSpc>
                <a:spcPct val="100000"/>
              </a:lnSpc>
            </a:pPr>
            <a:endParaRPr b="0" lang="en-GB" sz="1200" spc="-1" strike="noStrike">
              <a:latin typeface="Arial"/>
            </a:endParaRPr>
          </a:p>
          <a:p>
            <a:pPr>
              <a:lnSpc>
                <a:spcPct val="100000"/>
              </a:lnSpc>
            </a:pPr>
            <a:endParaRPr b="0" lang="en-GB" sz="1200" spc="-1" strike="noStrike">
              <a:latin typeface="Arial"/>
            </a:endParaRPr>
          </a:p>
        </p:txBody>
      </p:sp>
      <p:sp>
        <p:nvSpPr>
          <p:cNvPr id="345"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6AE7EFAE-2F7E-43BC-9C7F-AE4E9D515A59}" type="slidenum">
              <a:rPr b="0" lang="en-US" sz="1200" spc="-1" strike="noStrike">
                <a:solidFill>
                  <a:srgbClr val="000000"/>
                </a:solidFill>
                <a:latin typeface="Arial"/>
                <a:ea typeface="+mn-ea"/>
              </a:rPr>
              <a:t>&lt;number&gt;</a:t>
            </a:fld>
            <a:endParaRPr b="0" lang="en-GB" sz="1200" spc="-1" strike="noStrike">
              <a:latin typeface="Times New Roman"/>
            </a:endParaRPr>
          </a:p>
        </p:txBody>
      </p:sp>
    </p:spTree>
  </p:cSld>
</p:notes>
</file>

<file path=ppt/notesSlides/notesSlide3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46" name="PlaceHolder 1"/>
          <p:cNvSpPr>
            <a:spLocks noGrp="1"/>
          </p:cNvSpPr>
          <p:nvPr>
            <p:ph type="sldImg"/>
          </p:nvPr>
        </p:nvSpPr>
        <p:spPr>
          <a:xfrm>
            <a:off x="2914560" y="531720"/>
            <a:ext cx="3543120" cy="2657160"/>
          </a:xfrm>
          <a:prstGeom prst="rect">
            <a:avLst/>
          </a:prstGeom>
        </p:spPr>
      </p:sp>
      <p:sp>
        <p:nvSpPr>
          <p:cNvPr id="347" name="PlaceHolder 2"/>
          <p:cNvSpPr>
            <a:spLocks noGrp="1"/>
          </p:cNvSpPr>
          <p:nvPr>
            <p:ph type="body"/>
          </p:nvPr>
        </p:nvSpPr>
        <p:spPr>
          <a:xfrm>
            <a:off x="937440" y="3366000"/>
            <a:ext cx="7497720" cy="3188520"/>
          </a:xfrm>
          <a:prstGeom prst="rect">
            <a:avLst/>
          </a:prstGeom>
        </p:spPr>
        <p:txBody>
          <a:bodyPr lIns="93960" rIns="93960" tIns="47160" bIns="47160">
            <a:normAutofit/>
          </a:bodyPr>
          <a:p>
            <a:pPr marL="216000" indent="-216000">
              <a:lnSpc>
                <a:spcPct val="100000"/>
              </a:lnSpc>
            </a:pPr>
            <a:r>
              <a:rPr b="0" lang="en-GB" sz="1200" spc="-1" strike="noStrike">
                <a:solidFill>
                  <a:srgbClr val="000000"/>
                </a:solidFill>
                <a:latin typeface="+mn-lt"/>
                <a:ea typeface="+mn-ea"/>
              </a:rPr>
              <a:t>As with any phase of the security process, the implementation of physical security must be constantly documented, evaluated, and tested. Once the physical security of a facility is established, it must be diligently maintained. Ongoing maintenance of systems is required as part of the systems’ operations. Documentation of the facility’s configuration, operation, and function should be integrated into disaster recovery plans and standard operating procedures. Testing provides information necessary to improve physical security in the facility and identifies weak points.</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1" lang="en-US" sz="2000" spc="-1" strike="noStrike">
                <a:solidFill>
                  <a:srgbClr val="000000"/>
                </a:solidFill>
                <a:latin typeface="Arial"/>
                <a:ea typeface="+mn-ea"/>
              </a:rPr>
              <a:t>Maintenance of Facility Systems</a:t>
            </a:r>
            <a:endParaRPr b="0" lang="en-GB" sz="20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Physical security must be constantly documented, evaluated, and tested</a:t>
            </a:r>
            <a:endParaRPr b="0" lang="en-GB" sz="12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Documentation of facility’s configuration, operation, and function should be integrated into disaster recovery plans and standard operating procedures</a:t>
            </a:r>
            <a:endParaRPr b="0" lang="en-GB" sz="12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Testing helps improve the facility’s physical security and identify weak points</a:t>
            </a:r>
            <a:endParaRPr b="0" lang="en-GB" sz="1200" spc="-1" strike="noStrike">
              <a:latin typeface="Arial"/>
            </a:endParaRPr>
          </a:p>
        </p:txBody>
      </p:sp>
      <p:sp>
        <p:nvSpPr>
          <p:cNvPr id="348"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D0E1C13B-01BD-4DFB-9ABA-C3028DD605BF}" type="slidenum">
              <a:rPr b="0" lang="en-US" sz="1200" spc="-1" strike="noStrike">
                <a:solidFill>
                  <a:srgbClr val="000000"/>
                </a:solidFill>
                <a:latin typeface="Arial"/>
                <a:ea typeface="+mn-ea"/>
              </a:rPr>
              <a:t>&lt;number&gt;</a:t>
            </a:fld>
            <a:endParaRPr b="0" lang="en-GB" sz="1200" spc="-1" strike="noStrike">
              <a:latin typeface="Times New Roman"/>
            </a:endParaRPr>
          </a:p>
        </p:txBody>
      </p:sp>
    </p:spTree>
  </p:cSld>
</p:notes>
</file>

<file path=ppt/notesSlides/notesSlide3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49" name="PlaceHolder 1"/>
          <p:cNvSpPr>
            <a:spLocks noGrp="1"/>
          </p:cNvSpPr>
          <p:nvPr>
            <p:ph type="sldImg"/>
          </p:nvPr>
        </p:nvSpPr>
        <p:spPr>
          <a:xfrm>
            <a:off x="2914560" y="531720"/>
            <a:ext cx="3543120" cy="2657160"/>
          </a:xfrm>
          <a:prstGeom prst="rect">
            <a:avLst/>
          </a:prstGeom>
        </p:spPr>
      </p:sp>
      <p:sp>
        <p:nvSpPr>
          <p:cNvPr id="350" name="PlaceHolder 2"/>
          <p:cNvSpPr>
            <a:spLocks noGrp="1"/>
          </p:cNvSpPr>
          <p:nvPr>
            <p:ph type="body"/>
          </p:nvPr>
        </p:nvSpPr>
        <p:spPr>
          <a:xfrm>
            <a:off x="937440" y="3366000"/>
            <a:ext cx="7497720" cy="3188520"/>
          </a:xfrm>
          <a:prstGeom prst="rect">
            <a:avLst/>
          </a:prstGeom>
        </p:spPr>
        <p:txBody>
          <a:bodyPr lIns="93960" rIns="93960" tIns="47160" bIns="47160">
            <a:normAutofit fontScale="60000"/>
          </a:bodyPr>
          <a:p>
            <a:pPr marL="216000" indent="-216000">
              <a:lnSpc>
                <a:spcPct val="100000"/>
              </a:lnSpc>
            </a:pPr>
            <a:r>
              <a:rPr b="1" lang="en-GB" sz="1200" spc="-1" strike="noStrike">
                <a:solidFill>
                  <a:srgbClr val="000000"/>
                </a:solidFill>
                <a:latin typeface="+mn-lt"/>
                <a:ea typeface="+mn-ea"/>
              </a:rPr>
              <a:t>Direct observation</a:t>
            </a:r>
            <a:r>
              <a:rPr b="0" lang="en-GB" sz="1200" spc="-1" strike="noStrike">
                <a:solidFill>
                  <a:srgbClr val="000000"/>
                </a:solidFill>
                <a:latin typeface="+mn-lt"/>
                <a:ea typeface="+mn-ea"/>
              </a:rPr>
              <a:t>, requires that a person be close enough to the information to breach confidentiality. The physical security mechanisms described in the previous sections limit the possibility of a person accessing unauthorized areas and directly observing information. </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1" lang="en-GB" sz="1200" spc="-1" strike="noStrike">
                <a:solidFill>
                  <a:srgbClr val="000000"/>
                </a:solidFill>
                <a:latin typeface="+mn-lt"/>
                <a:ea typeface="+mn-ea"/>
              </a:rPr>
              <a:t>Interception of data transmissions</a:t>
            </a:r>
            <a:r>
              <a:rPr b="0" lang="en-GB" sz="1200" spc="-1" strike="noStrike">
                <a:solidFill>
                  <a:srgbClr val="000000"/>
                </a:solidFill>
                <a:latin typeface="+mn-lt"/>
                <a:ea typeface="+mn-ea"/>
              </a:rPr>
              <a:t>, has become easier in the age of the Internet. If attackers can access the media transmitting the data, they needn’t be anywhere near the source of the information. In some cases, the attacker can use sniffer software to collect data</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1" lang="en-GB" sz="1200" spc="-1" strike="noStrike">
                <a:solidFill>
                  <a:srgbClr val="000000"/>
                </a:solidFill>
                <a:latin typeface="+mn-lt"/>
                <a:ea typeface="+mn-ea"/>
              </a:rPr>
              <a:t>Electromagnetic radiation (EMR</a:t>
            </a:r>
            <a:r>
              <a:rPr b="0" lang="en-GB" sz="1200" spc="-1" strike="noStrike">
                <a:solidFill>
                  <a:srgbClr val="000000"/>
                </a:solidFill>
                <a:latin typeface="+mn-lt"/>
                <a:ea typeface="+mn-ea"/>
              </a:rPr>
              <a:t>) can actually be monitored, processed, and reconstructed has been a subject of debate and rumor for many years. </a:t>
            </a: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James Atkinson, an electronics engineer certified by the National Security Agency (NSA), says that practical monitoring of electronic emanations does not exist and claims that stories about such monitoring are just urban legends.</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1" lang="en-US" sz="1200" spc="-1" strike="noStrike">
                <a:solidFill>
                  <a:srgbClr val="000000"/>
                </a:solidFill>
                <a:latin typeface="Arial"/>
                <a:ea typeface="+mn-ea"/>
              </a:rPr>
              <a:t>Interception of Data </a:t>
            </a:r>
            <a:endParaRPr b="0" lang="en-GB" sz="12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Three methods of data interception:</a:t>
            </a:r>
            <a:endParaRPr b="0" lang="en-GB" sz="1200" spc="-1" strike="noStrike">
              <a:latin typeface="Arial"/>
            </a:endParaRPr>
          </a:p>
          <a:p>
            <a:pPr lvl="1" marL="785520" indent="-30168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Direct observation</a:t>
            </a:r>
            <a:endParaRPr b="0" lang="en-GB" sz="1200" spc="-1" strike="noStrike">
              <a:latin typeface="Arial"/>
            </a:endParaRPr>
          </a:p>
          <a:p>
            <a:pPr lvl="1" marL="785520" indent="-30168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Interception of data transmission</a:t>
            </a:r>
            <a:endParaRPr b="0" lang="en-GB" sz="1200" spc="-1" strike="noStrike">
              <a:latin typeface="Arial"/>
            </a:endParaRPr>
          </a:p>
          <a:p>
            <a:pPr lvl="1" marL="785520" indent="-30168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Electromagnetic interception</a:t>
            </a:r>
            <a:endParaRPr b="0" lang="en-GB" sz="12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U.S. government developed TEMPEST program to reduce risk of electromagnetic radiation (EMR) monitoring</a:t>
            </a:r>
            <a:endParaRPr b="0" lang="en-GB" sz="1200" spc="-1" strike="noStrike">
              <a:latin typeface="Arial"/>
            </a:endParaRPr>
          </a:p>
        </p:txBody>
      </p:sp>
      <p:sp>
        <p:nvSpPr>
          <p:cNvPr id="351"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F227FC93-E0BA-4FB6-9CA9-A3D928569075}" type="slidenum">
              <a:rPr b="0" lang="en-US" sz="1200" spc="-1" strike="noStrike">
                <a:solidFill>
                  <a:srgbClr val="000000"/>
                </a:solidFill>
                <a:latin typeface="Arial"/>
                <a:ea typeface="+mn-ea"/>
              </a:rPr>
              <a:t>&lt;number&gt;</a:t>
            </a:fld>
            <a:endParaRPr b="0" lang="en-GB" sz="1200" spc="-1" strike="noStrike">
              <a:latin typeface="Times New Roman"/>
            </a:endParaRPr>
          </a:p>
        </p:txBody>
      </p:sp>
    </p:spTree>
  </p:cSld>
</p:notes>
</file>

<file path=ppt/notesSlides/notesSlide3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52" name="PlaceHolder 1"/>
          <p:cNvSpPr>
            <a:spLocks noGrp="1"/>
          </p:cNvSpPr>
          <p:nvPr>
            <p:ph type="sldImg"/>
          </p:nvPr>
        </p:nvSpPr>
        <p:spPr>
          <a:xfrm>
            <a:off x="2914560" y="531720"/>
            <a:ext cx="3543120" cy="2657160"/>
          </a:xfrm>
          <a:prstGeom prst="rect">
            <a:avLst/>
          </a:prstGeom>
        </p:spPr>
      </p:sp>
      <p:sp>
        <p:nvSpPr>
          <p:cNvPr id="353" name="PlaceHolder 2"/>
          <p:cNvSpPr>
            <a:spLocks noGrp="1"/>
          </p:cNvSpPr>
          <p:nvPr>
            <p:ph type="body"/>
          </p:nvPr>
        </p:nvSpPr>
        <p:spPr>
          <a:xfrm>
            <a:off x="937440" y="3366000"/>
            <a:ext cx="7497720" cy="3188520"/>
          </a:xfrm>
          <a:prstGeom prst="rect">
            <a:avLst/>
          </a:prstGeom>
        </p:spPr>
        <p:txBody>
          <a:bodyPr lIns="93960" rIns="93960" tIns="47160" bIns="47160">
            <a:normAutofit fontScale="63000"/>
          </a:bodyPr>
          <a:p>
            <a:pPr marL="216000" indent="-216000">
              <a:lnSpc>
                <a:spcPct val="100000"/>
              </a:lnSpc>
            </a:pPr>
            <a:r>
              <a:rPr b="0" lang="en-GB" sz="1200" spc="-1" strike="noStrike">
                <a:solidFill>
                  <a:srgbClr val="000000"/>
                </a:solidFill>
                <a:latin typeface="+mn-lt"/>
                <a:ea typeface="+mn-ea"/>
              </a:rPr>
              <a:t>Mobile computing requires even more security than typical computing infrastructures on the organization’s premises. Most mobile computing systems—laptops, tablets, and smartphones—have valuable corporate information stored within them, and some are configured to facilitate user access into the organization’s secure computing facilities. </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Many users may be keeping clues about the organization’s computing and network environment in their portable devices. </a:t>
            </a: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Many users like the convenience of allowing the portable device to remember their usernames and passwords because it provides faster and easier access and because they frequently have multiple accounts with different usernames and passwords. </a:t>
            </a: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While it is tempting to allow devices to store authentication credentials and enable easier access to frequently used accounts, the downside of setting up these arrangements on a portable device is obvious: loss of the device means loss of the access control mechanisms.</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1" lang="en-US" sz="1200" spc="-1" strike="noStrike">
                <a:solidFill>
                  <a:srgbClr val="000000"/>
                </a:solidFill>
                <a:latin typeface="Arial"/>
                <a:ea typeface="+mn-ea"/>
              </a:rPr>
              <a:t>Securing Mobile and Portable Systems</a:t>
            </a:r>
            <a:endParaRPr b="0" lang="en-GB" sz="12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Mobile computing requires more security than typical computing infrastructures on organization’s premises</a:t>
            </a:r>
            <a:endParaRPr b="0" lang="en-GB" sz="12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Many mobile computing systems </a:t>
            </a:r>
            <a:endParaRPr b="0" lang="en-GB" sz="1200" spc="-1" strike="noStrike">
              <a:latin typeface="Arial"/>
            </a:endParaRPr>
          </a:p>
          <a:p>
            <a:pPr lvl="1" marL="785520" indent="-30168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Have corporate information stored within them</a:t>
            </a:r>
            <a:endParaRPr b="0" lang="en-GB" sz="1200" spc="-1" strike="noStrike">
              <a:latin typeface="Arial"/>
            </a:endParaRPr>
          </a:p>
          <a:p>
            <a:pPr lvl="1" marL="785520" indent="-30168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Some are configured to facilitate user’s access into organization’s secure computing facilities</a:t>
            </a:r>
            <a:endParaRPr b="0" lang="en-GB" sz="1200" spc="-1" strike="noStrike">
              <a:latin typeface="Arial"/>
            </a:endParaRPr>
          </a:p>
        </p:txBody>
      </p:sp>
      <p:sp>
        <p:nvSpPr>
          <p:cNvPr id="354"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38369C54-FBDC-4FC2-8A6C-58F0874940FE}" type="slidenum">
              <a:rPr b="0" lang="en-US" sz="1200" spc="-1" strike="noStrike">
                <a:solidFill>
                  <a:srgbClr val="000000"/>
                </a:solidFill>
                <a:latin typeface="Arial"/>
                <a:ea typeface="+mn-ea"/>
              </a:rPr>
              <a:t>&lt;number&gt;</a:t>
            </a:fld>
            <a:endParaRPr b="0" lang="en-GB" sz="1200" spc="-1" strike="noStrike">
              <a:latin typeface="Times New Roman"/>
            </a:endParaRPr>
          </a:p>
        </p:txBody>
      </p:sp>
    </p:spTree>
  </p:cSld>
</p:notes>
</file>

<file path=ppt/notesSlides/notesSlide4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55" name="PlaceHolder 1"/>
          <p:cNvSpPr>
            <a:spLocks noGrp="1"/>
          </p:cNvSpPr>
          <p:nvPr>
            <p:ph type="sldImg"/>
          </p:nvPr>
        </p:nvSpPr>
        <p:spPr>
          <a:xfrm>
            <a:off x="2914560" y="531720"/>
            <a:ext cx="3543120" cy="2657160"/>
          </a:xfrm>
          <a:prstGeom prst="rect">
            <a:avLst/>
          </a:prstGeom>
        </p:spPr>
      </p:sp>
      <p:sp>
        <p:nvSpPr>
          <p:cNvPr id="356" name="PlaceHolder 2"/>
          <p:cNvSpPr>
            <a:spLocks noGrp="1"/>
          </p:cNvSpPr>
          <p:nvPr>
            <p:ph type="body"/>
          </p:nvPr>
        </p:nvSpPr>
        <p:spPr>
          <a:xfrm>
            <a:off x="937440" y="3366000"/>
            <a:ext cx="7497720" cy="3188520"/>
          </a:xfrm>
          <a:prstGeom prst="rect">
            <a:avLst/>
          </a:prstGeom>
        </p:spPr>
        <p:txBody>
          <a:bodyPr lIns="93960" rIns="93960" tIns="47160" bIns="47160">
            <a:normAutofit fontScale="67000"/>
          </a:bodyPr>
          <a:p>
            <a:pPr marL="216000" indent="-216000">
              <a:lnSpc>
                <a:spcPct val="100000"/>
              </a:lnSpc>
            </a:pPr>
            <a:r>
              <a:rPr b="0" lang="en-GB" sz="1200" spc="-1" strike="noStrike">
                <a:solidFill>
                  <a:srgbClr val="000000"/>
                </a:solidFill>
                <a:latin typeface="+mn-lt"/>
                <a:ea typeface="+mn-ea"/>
              </a:rPr>
              <a:t>Many devices, including desktop and laptop computers, smartphones, and tablets, can now be configured to send their location if reported lost or stolen, wipe themselves of all user data, or even disable themselves completely. For example, Absolute Software’s CompuTrace is computer software that is installed on a laptop</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Periodically, when the computer is connected to the Internet, the software reports itself and the computer’s electronic serial number to a central monitoring center. If the laptop is reported stolen, this software can</a:t>
            </a: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trace the computer to its current location for possible recovery. </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Also available for laptops are burglar alarms made up of a device that contains a motion detector, GPS transceiver, and/or RFID tag. If the device is armed and the laptop is moved more than expected, the alarm triggers a loud buzzer or horn. The security system may also disable the computer or use an encryption option to render its stored information unusable.</a:t>
            </a: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These devices often allow active tracking to recover a device if necessary.</a:t>
            </a: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For maximum security, laptops should be secured at all times.</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1" lang="en-US" sz="1200" spc="-1" strike="noStrike">
                <a:solidFill>
                  <a:srgbClr val="000000"/>
                </a:solidFill>
                <a:latin typeface="Arial"/>
                <a:ea typeface="+mn-ea"/>
              </a:rPr>
              <a:t>Securing Mobile and Portable Systems (continued)</a:t>
            </a:r>
            <a:endParaRPr b="0" lang="en-GB" sz="12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Controls support security and retrieval of lost or stolen laptops </a:t>
            </a:r>
            <a:endParaRPr b="0" lang="en-GB" sz="1200" spc="-1" strike="noStrike">
              <a:latin typeface="Arial"/>
            </a:endParaRPr>
          </a:p>
          <a:p>
            <a:pPr lvl="1" marL="785520" indent="-30168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CompuTrace software, stored on laptop; reports to a central monitoring center</a:t>
            </a:r>
            <a:endParaRPr b="0" lang="en-GB" sz="1200" spc="-1" strike="noStrike">
              <a:latin typeface="Arial"/>
            </a:endParaRPr>
          </a:p>
          <a:p>
            <a:pPr lvl="1" marL="785520" indent="-30168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Burglar alarms made up of a PC card that contains a motion detector</a:t>
            </a:r>
            <a:endParaRPr b="0" lang="en-GB" sz="1200" spc="-1" strike="noStrike">
              <a:latin typeface="Arial"/>
            </a:endParaRPr>
          </a:p>
        </p:txBody>
      </p:sp>
      <p:sp>
        <p:nvSpPr>
          <p:cNvPr id="357"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BCC595B6-3B6E-4151-8058-F0027A8A749F}" type="slidenum">
              <a:rPr b="0" lang="en-US" sz="1200" spc="-1" strike="noStrike">
                <a:solidFill>
                  <a:srgbClr val="000000"/>
                </a:solidFill>
                <a:latin typeface="Arial"/>
                <a:ea typeface="+mn-ea"/>
              </a:rPr>
              <a:t>&lt;number&gt;</a:t>
            </a:fld>
            <a:endParaRPr b="0" lang="en-GB" sz="1200" spc="-1" strike="noStrike">
              <a:latin typeface="Times New Roman"/>
            </a:endParaRPr>
          </a:p>
        </p:txBody>
      </p:sp>
    </p:spTree>
  </p:cSld>
</p:notes>
</file>

<file path=ppt/notesSlides/notesSlide4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58" name="PlaceHolder 1"/>
          <p:cNvSpPr>
            <a:spLocks noGrp="1"/>
          </p:cNvSpPr>
          <p:nvPr>
            <p:ph type="sldImg"/>
          </p:nvPr>
        </p:nvSpPr>
        <p:spPr>
          <a:xfrm>
            <a:off x="2914560" y="531720"/>
            <a:ext cx="3543120" cy="2657160"/>
          </a:xfrm>
          <a:prstGeom prst="rect">
            <a:avLst/>
          </a:prstGeom>
        </p:spPr>
      </p:sp>
      <p:sp>
        <p:nvSpPr>
          <p:cNvPr id="359" name="PlaceHolder 2"/>
          <p:cNvSpPr>
            <a:spLocks noGrp="1"/>
          </p:cNvSpPr>
          <p:nvPr>
            <p:ph type="body"/>
          </p:nvPr>
        </p:nvSpPr>
        <p:spPr>
          <a:xfrm>
            <a:off x="937440" y="3366000"/>
            <a:ext cx="7497720" cy="3188520"/>
          </a:xfrm>
          <a:prstGeom prst="rect">
            <a:avLst/>
          </a:prstGeom>
        </p:spPr>
        <p:txBody>
          <a:bodyPr lIns="93960" rIns="93960" tIns="47160" bIns="47160">
            <a:normAutofit fontScale="91000"/>
          </a:bodyPr>
          <a:p>
            <a:pPr marL="216000" indent="-216000">
              <a:lnSpc>
                <a:spcPct val="100000"/>
              </a:lnSpc>
            </a:pPr>
            <a:r>
              <a:rPr b="0" lang="en-GB" sz="1200" spc="-1" strike="noStrike">
                <a:solidFill>
                  <a:srgbClr val="000000"/>
                </a:solidFill>
                <a:latin typeface="+mn-lt"/>
                <a:ea typeface="+mn-ea"/>
              </a:rPr>
              <a:t>Remote site computing, which is becoming increasingly popular, involves a wide variety of computing sites outside the organization’s main facility and includes all forms of telecommuting.</a:t>
            </a: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Telecommuting (or telework) involves off-site computing that uses Internet connections, dial-up connections, connections over leased point-to-point links between offices, and other mechanisms.</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1" lang="en-US" sz="2000" spc="-1" strike="noStrike">
                <a:solidFill>
                  <a:srgbClr val="000000"/>
                </a:solidFill>
                <a:latin typeface="+mn-lt"/>
                <a:ea typeface="+mn-ea"/>
              </a:rPr>
              <a:t>Remote Computing Security</a:t>
            </a:r>
            <a:endParaRPr b="0" lang="en-GB" sz="20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Remote site computing involves variety of computing sites outside organization’s main facility</a:t>
            </a:r>
            <a:endParaRPr b="0" lang="en-GB" sz="12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Telecommuting: off-site computing using Internet, dial-up, or leased point-to-point links</a:t>
            </a:r>
            <a:endParaRPr b="0" lang="en-GB" sz="12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Employees may need to access networks on business trips; telecommuters need access from home systems or satellite offices </a:t>
            </a:r>
            <a:endParaRPr b="0" lang="en-GB" sz="12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Telecommuter’s computers must be made more secure than organization’s systems</a:t>
            </a:r>
            <a:endParaRPr b="0" lang="en-GB" sz="1200" spc="-1" strike="noStrike">
              <a:latin typeface="Arial"/>
            </a:endParaRPr>
          </a:p>
          <a:p>
            <a:pPr>
              <a:lnSpc>
                <a:spcPct val="100000"/>
              </a:lnSpc>
            </a:pPr>
            <a:endParaRPr b="0" lang="en-GB" sz="1200" spc="-1" strike="noStrike">
              <a:latin typeface="Arial"/>
            </a:endParaRPr>
          </a:p>
        </p:txBody>
      </p:sp>
      <p:sp>
        <p:nvSpPr>
          <p:cNvPr id="360"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65CFFDB7-C2BE-4099-B1B2-6B983FF6D5C1}" type="slidenum">
              <a:rPr b="0" lang="en-US" sz="1200" spc="-1" strike="noStrike">
                <a:solidFill>
                  <a:srgbClr val="000000"/>
                </a:solidFill>
                <a:latin typeface="Arial"/>
                <a:ea typeface="+mn-ea"/>
              </a:rPr>
              <a:t>&lt;number&gt;</a:t>
            </a:fld>
            <a:endParaRPr b="0" lang="en-GB" sz="1200" spc="-1" strike="noStrike">
              <a:latin typeface="Times New Roman"/>
            </a:endParaRPr>
          </a:p>
        </p:txBody>
      </p:sp>
    </p:spTree>
  </p:cSld>
</p:notes>
</file>

<file path=ppt/notesSlides/notesSlide4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61" name="PlaceHolder 1"/>
          <p:cNvSpPr>
            <a:spLocks noGrp="1"/>
          </p:cNvSpPr>
          <p:nvPr>
            <p:ph type="sldImg"/>
          </p:nvPr>
        </p:nvSpPr>
        <p:spPr>
          <a:xfrm>
            <a:off x="2914560" y="531720"/>
            <a:ext cx="3543120" cy="2657160"/>
          </a:xfrm>
          <a:prstGeom prst="rect">
            <a:avLst/>
          </a:prstGeom>
        </p:spPr>
      </p:sp>
      <p:sp>
        <p:nvSpPr>
          <p:cNvPr id="362" name="PlaceHolder 2"/>
          <p:cNvSpPr>
            <a:spLocks noGrp="1"/>
          </p:cNvSpPr>
          <p:nvPr>
            <p:ph type="body"/>
          </p:nvPr>
        </p:nvSpPr>
        <p:spPr>
          <a:xfrm>
            <a:off x="937440" y="3366000"/>
            <a:ext cx="7497720" cy="3188520"/>
          </a:xfrm>
          <a:prstGeom prst="rect">
            <a:avLst/>
          </a:prstGeom>
        </p:spPr>
        <p:txBody>
          <a:bodyPr lIns="93960" rIns="93960" tIns="47160" bIns="47160">
            <a:normAutofit/>
          </a:bodyPr>
          <a:p>
            <a:pPr marL="216000" indent="-216000">
              <a:lnSpc>
                <a:spcPct val="100000"/>
              </a:lnSpc>
            </a:pPr>
            <a:r>
              <a:rPr b="1" lang="en-US" sz="1200" spc="-1" strike="noStrike">
                <a:latin typeface="Arial"/>
              </a:rPr>
              <a:t>Special Considerations for Physical Security Threats</a:t>
            </a:r>
            <a:endParaRPr b="0" lang="en-GB" sz="12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rPr>
              <a:t>Develop physical security in-house or outsource?</a:t>
            </a:r>
            <a:endParaRPr b="0" lang="en-GB" sz="1200" spc="-1" strike="noStrike">
              <a:latin typeface="Arial"/>
            </a:endParaRPr>
          </a:p>
          <a:p>
            <a:pPr lvl="1" marL="785520" indent="-301680">
              <a:lnSpc>
                <a:spcPct val="100000"/>
              </a:lnSpc>
              <a:spcBef>
                <a:spcPts val="241"/>
              </a:spcBef>
              <a:buClr>
                <a:srgbClr val="222222"/>
              </a:buClr>
              <a:buFont typeface="Symbol" charset="2"/>
              <a:buChar char=""/>
            </a:pPr>
            <a:r>
              <a:rPr b="0" lang="en-US" sz="1200" spc="-1" strike="noStrike">
                <a:solidFill>
                  <a:srgbClr val="222222"/>
                </a:solidFill>
                <a:latin typeface="Arial"/>
              </a:rPr>
              <a:t>Many qualified and professional agencies </a:t>
            </a:r>
            <a:endParaRPr b="0" lang="en-GB" sz="1200" spc="-1" strike="noStrike">
              <a:latin typeface="Arial"/>
            </a:endParaRPr>
          </a:p>
          <a:p>
            <a:pPr lvl="1" marL="785520" indent="-301680">
              <a:lnSpc>
                <a:spcPct val="100000"/>
              </a:lnSpc>
              <a:spcBef>
                <a:spcPts val="241"/>
              </a:spcBef>
              <a:buClr>
                <a:srgbClr val="222222"/>
              </a:buClr>
              <a:buFont typeface="Symbol" charset="2"/>
              <a:buChar char=""/>
            </a:pPr>
            <a:r>
              <a:rPr b="0" lang="en-US" sz="1200" spc="-1" strike="noStrike">
                <a:solidFill>
                  <a:srgbClr val="222222"/>
                </a:solidFill>
                <a:latin typeface="Arial"/>
              </a:rPr>
              <a:t>Benefit of outsourcing includes gaining experience and knowledge of agencies</a:t>
            </a:r>
            <a:endParaRPr b="0" lang="en-GB" sz="1200" spc="-1" strike="noStrike">
              <a:latin typeface="Arial"/>
            </a:endParaRPr>
          </a:p>
          <a:p>
            <a:pPr lvl="1" marL="785520" indent="-301680">
              <a:lnSpc>
                <a:spcPct val="100000"/>
              </a:lnSpc>
              <a:spcBef>
                <a:spcPts val="241"/>
              </a:spcBef>
              <a:buClr>
                <a:srgbClr val="222222"/>
              </a:buClr>
              <a:buFont typeface="Symbol" charset="2"/>
              <a:buChar char=""/>
            </a:pPr>
            <a:r>
              <a:rPr b="0" lang="en-US" sz="1200" spc="-1" strike="noStrike">
                <a:solidFill>
                  <a:srgbClr val="222222"/>
                </a:solidFill>
                <a:latin typeface="Arial"/>
              </a:rPr>
              <a:t>Downside includes high expense, loss of control over individual components, and level of trust that must be placed in another company</a:t>
            </a:r>
            <a:endParaRPr b="0" lang="en-GB" sz="12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rPr>
              <a:t>Social engineering: use of people skills to obtain information from employees that should not be released</a:t>
            </a:r>
            <a:endParaRPr b="0" lang="en-GB" sz="1200" spc="-1" strike="noStrike">
              <a:latin typeface="Arial"/>
            </a:endParaRPr>
          </a:p>
          <a:p>
            <a:pPr>
              <a:lnSpc>
                <a:spcPct val="100000"/>
              </a:lnSpc>
            </a:pPr>
            <a:endParaRPr b="0" lang="en-GB" sz="1200" spc="-1" strike="noStrike">
              <a:latin typeface="Arial"/>
            </a:endParaRPr>
          </a:p>
        </p:txBody>
      </p:sp>
      <p:sp>
        <p:nvSpPr>
          <p:cNvPr id="363"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CE9F4F70-B862-45C1-A757-6CB6B8DDF480}" type="slidenum">
              <a:rPr b="0" lang="en-US" sz="1200" spc="-1" strike="noStrike">
                <a:solidFill>
                  <a:srgbClr val="000000"/>
                </a:solidFill>
                <a:latin typeface="Arial"/>
                <a:ea typeface="+mn-ea"/>
              </a:rPr>
              <a:t>&lt;number&gt;</a:t>
            </a:fld>
            <a:endParaRPr b="0" lang="en-GB" sz="1200" spc="-1" strike="noStrike">
              <a:latin typeface="Times New Roman"/>
            </a:endParaRPr>
          </a:p>
        </p:txBody>
      </p:sp>
    </p:spTree>
  </p:cSld>
</p:notes>
</file>

<file path=ppt/notesSlides/notesSlide4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64" name="PlaceHolder 1"/>
          <p:cNvSpPr>
            <a:spLocks noGrp="1"/>
          </p:cNvSpPr>
          <p:nvPr>
            <p:ph type="sldImg"/>
          </p:nvPr>
        </p:nvSpPr>
        <p:spPr>
          <a:xfrm>
            <a:off x="2914560" y="531720"/>
            <a:ext cx="3543120" cy="2657160"/>
          </a:xfrm>
          <a:prstGeom prst="rect">
            <a:avLst/>
          </a:prstGeom>
        </p:spPr>
      </p:sp>
      <p:sp>
        <p:nvSpPr>
          <p:cNvPr id="365" name="PlaceHolder 2"/>
          <p:cNvSpPr>
            <a:spLocks noGrp="1"/>
          </p:cNvSpPr>
          <p:nvPr>
            <p:ph type="body"/>
          </p:nvPr>
        </p:nvSpPr>
        <p:spPr>
          <a:xfrm>
            <a:off x="937440" y="3366000"/>
            <a:ext cx="7497720" cy="3188520"/>
          </a:xfrm>
          <a:prstGeom prst="rect">
            <a:avLst/>
          </a:prstGeom>
        </p:spPr>
        <p:txBody>
          <a:bodyPr lIns="93960" rIns="93960" tIns="47160" bIns="47160">
            <a:noAutofit/>
          </a:bodyPr>
          <a:p>
            <a:pPr marL="216000" indent="-216000">
              <a:lnSpc>
                <a:spcPct val="100000"/>
              </a:lnSpc>
            </a:pPr>
            <a:r>
              <a:rPr b="1" lang="en-US" sz="2000" spc="-1" strike="noStrike">
                <a:latin typeface="Arial"/>
              </a:rPr>
              <a:t>Inventory Management</a:t>
            </a:r>
            <a:endParaRPr b="0" lang="en-GB" sz="2000" spc="-1" strike="noStrike">
              <a:latin typeface="Arial"/>
            </a:endParaRPr>
          </a:p>
          <a:p>
            <a:pPr marL="216000" indent="-216000">
              <a:lnSpc>
                <a:spcPct val="100000"/>
              </a:lnSpc>
            </a:pPr>
            <a:r>
              <a:rPr b="0" lang="en-US" sz="2000" spc="-1" strike="noStrike">
                <a:latin typeface="Arial"/>
              </a:rPr>
              <a:t>As with other organizational resources, computing equipment should be inventoried and inspected on a regular basis. Similarly classified information should also be inventoried and managed. </a:t>
            </a:r>
            <a:endParaRPr b="0" lang="en-GB" sz="2000" spc="-1" strike="noStrike">
              <a:latin typeface="Arial"/>
            </a:endParaRPr>
          </a:p>
          <a:p>
            <a:pPr marL="216000" indent="-216000">
              <a:lnSpc>
                <a:spcPct val="100000"/>
              </a:lnSpc>
            </a:pPr>
            <a:r>
              <a:rPr b="0" lang="en-US" sz="2000" spc="-1" strike="noStrike">
                <a:latin typeface="Arial"/>
              </a:rPr>
              <a:t>Whenever a classified document is reproduced, a stamp should be placed on the original before it is copied. </a:t>
            </a:r>
            <a:endParaRPr b="0" lang="en-GB" sz="2000" spc="-1" strike="noStrike">
              <a:latin typeface="Arial"/>
            </a:endParaRPr>
          </a:p>
          <a:p>
            <a:pPr marL="216000" indent="-216000">
              <a:lnSpc>
                <a:spcPct val="100000"/>
              </a:lnSpc>
            </a:pPr>
            <a:r>
              <a:rPr b="0" lang="en-US" sz="2000" spc="-1" strike="noStrike">
                <a:latin typeface="Arial"/>
              </a:rPr>
              <a:t>This stamp states the document’s classification level and document number for tracking. </a:t>
            </a:r>
            <a:endParaRPr b="0" lang="en-GB" sz="2000" spc="-1" strike="noStrike">
              <a:latin typeface="Arial"/>
            </a:endParaRPr>
          </a:p>
          <a:p>
            <a:pPr marL="216000" indent="-216000">
              <a:lnSpc>
                <a:spcPct val="100000"/>
              </a:lnSpc>
            </a:pPr>
            <a:r>
              <a:rPr b="0" lang="en-US" sz="2000" spc="-1" strike="noStrike">
                <a:latin typeface="Arial"/>
              </a:rPr>
              <a:t>Each classified copy is issued to its receiver, who signs for the document.</a:t>
            </a:r>
            <a:endParaRPr b="0" lang="en-GB" sz="2000" spc="-1" strike="noStrike">
              <a:latin typeface="Arial"/>
            </a:endParaRPr>
          </a:p>
        </p:txBody>
      </p:sp>
      <p:sp>
        <p:nvSpPr>
          <p:cNvPr id="366"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0FA75F51-4970-45DE-ADEA-3E323506EE2C}" type="slidenum">
              <a:rPr b="0" lang="en-US" sz="1200" spc="-1" strike="noStrike">
                <a:solidFill>
                  <a:srgbClr val="000000"/>
                </a:solidFill>
                <a:latin typeface="Arial"/>
                <a:ea typeface="+mn-ea"/>
              </a:rPr>
              <a:t>&lt;number&gt;</a:t>
            </a:fld>
            <a:endParaRPr b="0" lang="en-GB" sz="1200" spc="-1" strike="noStrike">
              <a:latin typeface="Times New Roman"/>
            </a:endParaRPr>
          </a:p>
        </p:txBody>
      </p:sp>
    </p:spTree>
  </p:cSld>
</p:notes>
</file>

<file path=ppt/notesSlides/notesSlide4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67" name="PlaceHolder 1"/>
          <p:cNvSpPr>
            <a:spLocks noGrp="1"/>
          </p:cNvSpPr>
          <p:nvPr>
            <p:ph type="sldImg"/>
          </p:nvPr>
        </p:nvSpPr>
        <p:spPr>
          <a:xfrm>
            <a:off x="2914560" y="531720"/>
            <a:ext cx="3543120" cy="2657160"/>
          </a:xfrm>
          <a:prstGeom prst="rect">
            <a:avLst/>
          </a:prstGeom>
        </p:spPr>
      </p:sp>
      <p:sp>
        <p:nvSpPr>
          <p:cNvPr id="368" name="PlaceHolder 2"/>
          <p:cNvSpPr>
            <a:spLocks noGrp="1"/>
          </p:cNvSpPr>
          <p:nvPr>
            <p:ph type="body"/>
          </p:nvPr>
        </p:nvSpPr>
        <p:spPr>
          <a:xfrm>
            <a:off x="937440" y="3366000"/>
            <a:ext cx="7497720" cy="3188520"/>
          </a:xfrm>
          <a:prstGeom prst="rect">
            <a:avLst/>
          </a:prstGeom>
        </p:spPr>
        <p:txBody>
          <a:bodyPr lIns="93960" rIns="93960" tIns="47160" bIns="47160">
            <a:noAutofit/>
          </a:bodyPr>
          <a:p>
            <a:endParaRPr b="0" lang="en-GB" sz="2000" spc="-1" strike="noStrike">
              <a:latin typeface="Arial"/>
            </a:endParaRPr>
          </a:p>
        </p:txBody>
      </p:sp>
      <p:sp>
        <p:nvSpPr>
          <p:cNvPr id="369"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0D530719-C0CC-4C52-8B1C-AA43E8578719}" type="slidenum">
              <a:rPr b="0" lang="en-US" sz="1200" spc="-1" strike="noStrike">
                <a:solidFill>
                  <a:srgbClr val="000000"/>
                </a:solidFill>
                <a:latin typeface="Arial"/>
                <a:ea typeface="+mn-ea"/>
              </a:rPr>
              <a:t>&lt;number&gt;</a:t>
            </a:fld>
            <a:endParaRPr b="0" lang="en-GB" sz="1200" spc="-1" strike="noStrike">
              <a:latin typeface="Times New Roman"/>
            </a:endParaRPr>
          </a:p>
        </p:txBody>
      </p:sp>
    </p:spTree>
  </p:cSld>
</p:notes>
</file>

<file path=ppt/notesSlides/notesSlide4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70" name="PlaceHolder 1"/>
          <p:cNvSpPr>
            <a:spLocks noGrp="1"/>
          </p:cNvSpPr>
          <p:nvPr>
            <p:ph type="sldImg"/>
          </p:nvPr>
        </p:nvSpPr>
        <p:spPr>
          <a:xfrm>
            <a:off x="2914560" y="531720"/>
            <a:ext cx="3542400" cy="2656440"/>
          </a:xfrm>
          <a:prstGeom prst="rect">
            <a:avLst/>
          </a:prstGeom>
        </p:spPr>
      </p:sp>
      <p:sp>
        <p:nvSpPr>
          <p:cNvPr id="371" name="PlaceHolder 2"/>
          <p:cNvSpPr>
            <a:spLocks noGrp="1"/>
          </p:cNvSpPr>
          <p:nvPr>
            <p:ph type="body"/>
          </p:nvPr>
        </p:nvSpPr>
        <p:spPr>
          <a:xfrm>
            <a:off x="937440" y="3366000"/>
            <a:ext cx="7497000" cy="3187800"/>
          </a:xfrm>
          <a:prstGeom prst="rect">
            <a:avLst/>
          </a:prstGeom>
        </p:spPr>
        <p:txBody>
          <a:bodyPr lIns="93960" rIns="93960" tIns="47160" bIns="47160">
            <a:noAutofit/>
          </a:bodyPr>
          <a:p>
            <a:endParaRPr b="0" lang="en-GB" sz="2000" spc="-1" strike="noStrike">
              <a:latin typeface="Arial"/>
            </a:endParaRPr>
          </a:p>
        </p:txBody>
      </p:sp>
      <p:sp>
        <p:nvSpPr>
          <p:cNvPr id="372" name="CustomShape 3_1"/>
          <p:cNvSpPr/>
          <p:nvPr/>
        </p:nvSpPr>
        <p:spPr>
          <a:xfrm>
            <a:off x="5308920" y="6730920"/>
            <a:ext cx="4060440" cy="353160"/>
          </a:xfrm>
          <a:prstGeom prst="rect">
            <a:avLst/>
          </a:prstGeom>
          <a:noFill/>
          <a:ln w="0">
            <a:noFill/>
          </a:ln>
        </p:spPr>
        <p:style>
          <a:lnRef idx="0"/>
          <a:fillRef idx="0"/>
          <a:effectRef idx="0"/>
          <a:fontRef idx="minor"/>
        </p:style>
        <p:txBody>
          <a:bodyPr lIns="93960" rIns="93960" tIns="47160" bIns="47160" anchor="b">
            <a:noAutofit/>
          </a:bodyPr>
          <a:p>
            <a:pPr algn="r">
              <a:lnSpc>
                <a:spcPct val="100000"/>
              </a:lnSpc>
            </a:pPr>
            <a:fld id="{8FE75A55-3BD0-424B-9C65-53F52FC5599E}" type="slidenum">
              <a:rPr b="0" lang="en-US" sz="1200" spc="-1" strike="noStrike">
                <a:solidFill>
                  <a:srgbClr val="000000"/>
                </a:solidFill>
                <a:latin typeface="Times New Roman"/>
              </a:rPr>
              <a:t>&lt;number&gt;</a:t>
            </a:fld>
            <a:endParaRPr b="0" lang="en-GB" sz="1200" spc="-1" strike="noStrike">
              <a:latin typeface="Arial"/>
            </a:endParaRPr>
          </a:p>
        </p:txBody>
      </p:sp>
    </p:spTree>
  </p:cSld>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5.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6.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7.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8.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9.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0.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1.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2.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3.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4.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5.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6.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7.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38.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39.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0.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1.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2.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3.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4.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5.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6.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7.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8.xml.rels><?xml version="1.0" encoding="UTF-8"?>
<Relationships xmlns="http://schemas.openxmlformats.org/package/2006/relationships"><Relationship Id="rId1" Type="http://schemas.openxmlformats.org/officeDocument/2006/relationships/slideMaster" Target="../slideMasters/slideMaster4.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7"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8"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9"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10"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2"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3"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4"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5"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16"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8"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19"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20"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2"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23"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24"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5"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6"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27"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8"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9"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30"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31"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32"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3"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34"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35"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36"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37"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38"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39"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1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4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43"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1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4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45"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1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4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47"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48"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1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4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1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50"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1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5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2"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53"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54"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55"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6"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57"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58"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5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60"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61"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62"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63"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64"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65"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6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67"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68"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69"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70"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7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72"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73"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74"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75"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76"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77"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80"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81"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2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8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83"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2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8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85"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86"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2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8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3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88"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3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8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90"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91"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92"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93"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94"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95"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96"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9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98"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99"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00"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10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02"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103"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10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05"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06"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07"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108"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10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10"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111"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112"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113"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114"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115"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3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118"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19"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3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120"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21"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4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2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23"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124"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4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25"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4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26"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4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2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28"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29"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130"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3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32"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133"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34"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135"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36"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37"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38"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13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40"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141"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14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43"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44"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45"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146"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14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48"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149"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150"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151"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152"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153"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jpeg"/><Relationship Id="rId3" Type="http://schemas.openxmlformats.org/officeDocument/2006/relationships/slideLayout" Target="../slideLayouts/slideLayout1.xml"/><Relationship Id="rId4" Type="http://schemas.openxmlformats.org/officeDocument/2006/relationships/slideLayout" Target="../slideLayouts/slideLayout2.xml"/><Relationship Id="rId5" Type="http://schemas.openxmlformats.org/officeDocument/2006/relationships/slideLayout" Target="../slideLayouts/slideLayout3.xml"/><Relationship Id="rId6" Type="http://schemas.openxmlformats.org/officeDocument/2006/relationships/slideLayout" Target="../slideLayouts/slideLayout4.xml"/><Relationship Id="rId7" Type="http://schemas.openxmlformats.org/officeDocument/2006/relationships/slideLayout" Target="../slideLayouts/slideLayout5.xml"/><Relationship Id="rId8" Type="http://schemas.openxmlformats.org/officeDocument/2006/relationships/slideLayout" Target="../slideLayouts/slideLayout6.xml"/><Relationship Id="rId9" Type="http://schemas.openxmlformats.org/officeDocument/2006/relationships/slideLayout" Target="../slideLayouts/slideLayout7.xml"/><Relationship Id="rId10" Type="http://schemas.openxmlformats.org/officeDocument/2006/relationships/slideLayout" Target="../slideLayouts/slideLayout8.xml"/><Relationship Id="rId11" Type="http://schemas.openxmlformats.org/officeDocument/2006/relationships/slideLayout" Target="../slideLayouts/slideLayout9.xml"/><Relationship Id="rId12" Type="http://schemas.openxmlformats.org/officeDocument/2006/relationships/slideLayout" Target="../slideLayouts/slideLayout10.xml"/><Relationship Id="rId13" Type="http://schemas.openxmlformats.org/officeDocument/2006/relationships/slideLayout" Target="../slideLayouts/slideLayout11.xml"/><Relationship Id="rId14" Type="http://schemas.openxmlformats.org/officeDocument/2006/relationships/slideLayout" Target="../slideLayouts/slideLayout12.xml"/>
</Relationships>
</file>

<file path=ppt/slideMasters/_rels/slideMaster2.xml.rels><?xml version="1.0" encoding="UTF-8"?>
<Relationships xmlns="http://schemas.openxmlformats.org/package/2006/relationships"><Relationship Id="rId1" Type="http://schemas.openxmlformats.org/officeDocument/2006/relationships/theme" Target="../theme/theme2.xml"/><Relationship Id="rId2" Type="http://schemas.openxmlformats.org/officeDocument/2006/relationships/image" Target="../media/image2.jpeg"/><Relationship Id="rId3" Type="http://schemas.openxmlformats.org/officeDocument/2006/relationships/slideLayout" Target="../slideLayouts/slideLayout13.xml"/><Relationship Id="rId4" Type="http://schemas.openxmlformats.org/officeDocument/2006/relationships/slideLayout" Target="../slideLayouts/slideLayout14.xml"/><Relationship Id="rId5" Type="http://schemas.openxmlformats.org/officeDocument/2006/relationships/slideLayout" Target="../slideLayouts/slideLayout15.xml"/><Relationship Id="rId6" Type="http://schemas.openxmlformats.org/officeDocument/2006/relationships/slideLayout" Target="../slideLayouts/slideLayout16.xml"/><Relationship Id="rId7" Type="http://schemas.openxmlformats.org/officeDocument/2006/relationships/slideLayout" Target="../slideLayouts/slideLayout17.xml"/><Relationship Id="rId8" Type="http://schemas.openxmlformats.org/officeDocument/2006/relationships/slideLayout" Target="../slideLayouts/slideLayout18.xml"/><Relationship Id="rId9" Type="http://schemas.openxmlformats.org/officeDocument/2006/relationships/slideLayout" Target="../slideLayouts/slideLayout19.xml"/><Relationship Id="rId10" Type="http://schemas.openxmlformats.org/officeDocument/2006/relationships/slideLayout" Target="../slideLayouts/slideLayout20.xml"/><Relationship Id="rId11" Type="http://schemas.openxmlformats.org/officeDocument/2006/relationships/slideLayout" Target="../slideLayouts/slideLayout21.xml"/><Relationship Id="rId12" Type="http://schemas.openxmlformats.org/officeDocument/2006/relationships/slideLayout" Target="../slideLayouts/slideLayout22.xml"/><Relationship Id="rId13" Type="http://schemas.openxmlformats.org/officeDocument/2006/relationships/slideLayout" Target="../slideLayouts/slideLayout23.xml"/><Relationship Id="rId14" Type="http://schemas.openxmlformats.org/officeDocument/2006/relationships/slideLayout" Target="../slideLayouts/slideLayout24.xml"/>
</Relationships>
</file>

<file path=ppt/slideMasters/_rels/slideMaster3.xml.rels><?xml version="1.0" encoding="UTF-8"?>
<Relationships xmlns="http://schemas.openxmlformats.org/package/2006/relationships"><Relationship Id="rId1" Type="http://schemas.openxmlformats.org/officeDocument/2006/relationships/theme" Target="../theme/theme3.xml"/><Relationship Id="rId2" Type="http://schemas.openxmlformats.org/officeDocument/2006/relationships/image" Target="../media/image3.jpeg"/><Relationship Id="rId3" Type="http://schemas.openxmlformats.org/officeDocument/2006/relationships/slideLayout" Target="../slideLayouts/slideLayout25.xml"/><Relationship Id="rId4" Type="http://schemas.openxmlformats.org/officeDocument/2006/relationships/slideLayout" Target="../slideLayouts/slideLayout26.xml"/><Relationship Id="rId5" Type="http://schemas.openxmlformats.org/officeDocument/2006/relationships/slideLayout" Target="../slideLayouts/slideLayout27.xml"/><Relationship Id="rId6" Type="http://schemas.openxmlformats.org/officeDocument/2006/relationships/slideLayout" Target="../slideLayouts/slideLayout28.xml"/><Relationship Id="rId7" Type="http://schemas.openxmlformats.org/officeDocument/2006/relationships/slideLayout" Target="../slideLayouts/slideLayout29.xml"/><Relationship Id="rId8" Type="http://schemas.openxmlformats.org/officeDocument/2006/relationships/slideLayout" Target="../slideLayouts/slideLayout30.xml"/><Relationship Id="rId9" Type="http://schemas.openxmlformats.org/officeDocument/2006/relationships/slideLayout" Target="../slideLayouts/slideLayout31.xml"/><Relationship Id="rId10" Type="http://schemas.openxmlformats.org/officeDocument/2006/relationships/slideLayout" Target="../slideLayouts/slideLayout32.xml"/><Relationship Id="rId11" Type="http://schemas.openxmlformats.org/officeDocument/2006/relationships/slideLayout" Target="../slideLayouts/slideLayout33.xml"/><Relationship Id="rId12" Type="http://schemas.openxmlformats.org/officeDocument/2006/relationships/slideLayout" Target="../slideLayouts/slideLayout34.xml"/><Relationship Id="rId13" Type="http://schemas.openxmlformats.org/officeDocument/2006/relationships/slideLayout" Target="../slideLayouts/slideLayout35.xml"/><Relationship Id="rId14" Type="http://schemas.openxmlformats.org/officeDocument/2006/relationships/slideLayout" Target="../slideLayouts/slideLayout36.xml"/>
</Relationships>
</file>

<file path=ppt/slideMasters/_rels/slideMaster4.xml.rels><?xml version="1.0" encoding="UTF-8"?>
<Relationships xmlns="http://schemas.openxmlformats.org/package/2006/relationships"><Relationship Id="rId1" Type="http://schemas.openxmlformats.org/officeDocument/2006/relationships/theme" Target="../theme/theme4.xml"/><Relationship Id="rId2" Type="http://schemas.openxmlformats.org/officeDocument/2006/relationships/image" Target="../media/image4.jpeg"/><Relationship Id="rId3" Type="http://schemas.openxmlformats.org/officeDocument/2006/relationships/slideLayout" Target="../slideLayouts/slideLayout37.xml"/><Relationship Id="rId4" Type="http://schemas.openxmlformats.org/officeDocument/2006/relationships/slideLayout" Target="../slideLayouts/slideLayout38.xml"/><Relationship Id="rId5" Type="http://schemas.openxmlformats.org/officeDocument/2006/relationships/slideLayout" Target="../slideLayouts/slideLayout39.xml"/><Relationship Id="rId6" Type="http://schemas.openxmlformats.org/officeDocument/2006/relationships/slideLayout" Target="../slideLayouts/slideLayout40.xml"/><Relationship Id="rId7" Type="http://schemas.openxmlformats.org/officeDocument/2006/relationships/slideLayout" Target="../slideLayouts/slideLayout41.xml"/><Relationship Id="rId8" Type="http://schemas.openxmlformats.org/officeDocument/2006/relationships/slideLayout" Target="../slideLayouts/slideLayout42.xml"/><Relationship Id="rId9" Type="http://schemas.openxmlformats.org/officeDocument/2006/relationships/slideLayout" Target="../slideLayouts/slideLayout43.xml"/><Relationship Id="rId10" Type="http://schemas.openxmlformats.org/officeDocument/2006/relationships/slideLayout" Target="../slideLayouts/slideLayout44.xml"/><Relationship Id="rId11" Type="http://schemas.openxmlformats.org/officeDocument/2006/relationships/slideLayout" Target="../slideLayouts/slideLayout45.xml"/><Relationship Id="rId12" Type="http://schemas.openxmlformats.org/officeDocument/2006/relationships/slideLayout" Target="../slideLayouts/slideLayout46.xml"/><Relationship Id="rId13" Type="http://schemas.openxmlformats.org/officeDocument/2006/relationships/slideLayout" Target="../slideLayouts/slideLayout47.xml"/><Relationship Id="rId14" Type="http://schemas.openxmlformats.org/officeDocument/2006/relationships/slideLayout" Target="../slideLayouts/slideLayout48.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0" name="PlaceHolder 1"/>
          <p:cNvSpPr>
            <a:spLocks noGrp="1"/>
          </p:cNvSpPr>
          <p:nvPr>
            <p:ph type="title"/>
          </p:nvPr>
        </p:nvSpPr>
        <p:spPr>
          <a:xfrm>
            <a:off x="457200" y="228600"/>
            <a:ext cx="8229240" cy="622440"/>
          </a:xfrm>
          <a:prstGeom prst="rect">
            <a:avLst/>
          </a:prstGeom>
        </p:spPr>
        <p:txBody>
          <a:bodyPr>
            <a:noAutofit/>
          </a:bodyPr>
          <a:p>
            <a:pPr algn="ctr">
              <a:lnSpc>
                <a:spcPct val="100000"/>
              </a:lnSpc>
            </a:pPr>
            <a:r>
              <a:rPr b="0" lang="en-US" sz="3600" spc="-1" strike="noStrike">
                <a:solidFill>
                  <a:srgbClr val="000000"/>
                </a:solidFill>
                <a:latin typeface="Arial"/>
                <a:ea typeface="Verdana"/>
              </a:rPr>
              <a:t>Click to edit Master title style</a:t>
            </a:r>
            <a:endParaRPr b="0" lang="en-US" sz="3600" spc="-1" strike="noStrike">
              <a:solidFill>
                <a:srgbClr val="000000"/>
              </a:solidFill>
              <a:latin typeface="Arial"/>
            </a:endParaRPr>
          </a:p>
        </p:txBody>
      </p:sp>
      <p:sp>
        <p:nvSpPr>
          <p:cNvPr id="1" name="PlaceHolder 2"/>
          <p:cNvSpPr>
            <a:spLocks noGrp="1"/>
          </p:cNvSpPr>
          <p:nvPr>
            <p:ph type="body"/>
          </p:nvPr>
        </p:nvSpPr>
        <p:spPr>
          <a:xfrm>
            <a:off x="457200" y="816480"/>
            <a:ext cx="8229240" cy="478440"/>
          </a:xfrm>
          <a:prstGeom prst="rect">
            <a:avLst/>
          </a:prstGeom>
        </p:spPr>
        <p:txBody>
          <a:bodyPr>
            <a:noAutofit/>
          </a:bodyPr>
          <a:p>
            <a:pPr>
              <a:lnSpc>
                <a:spcPct val="100000"/>
              </a:lnSpc>
              <a:tabLst>
                <a:tab algn="l" pos="0"/>
              </a:tabLst>
            </a:pPr>
            <a:r>
              <a:rPr b="0" lang="en-US" sz="2400" spc="-1" strike="noStrike">
                <a:solidFill>
                  <a:srgbClr val="000000"/>
                </a:solidFill>
                <a:latin typeface="Arial"/>
                <a:ea typeface="Verdana"/>
              </a:rPr>
              <a:t>Add edition here</a:t>
            </a:r>
            <a:endParaRPr b="0" lang="en-US" sz="2400" spc="-1" strike="noStrike">
              <a:solidFill>
                <a:srgbClr val="000000"/>
              </a:solidFill>
              <a:latin typeface="Arial"/>
            </a:endParaRPr>
          </a:p>
        </p:txBody>
      </p:sp>
      <p:sp>
        <p:nvSpPr>
          <p:cNvPr id="2" name="PlaceHolder 3"/>
          <p:cNvSpPr>
            <a:spLocks noGrp="1"/>
          </p:cNvSpPr>
          <p:nvPr>
            <p:ph type="body"/>
          </p:nvPr>
        </p:nvSpPr>
        <p:spPr>
          <a:xfrm>
            <a:off x="4114800" y="1320120"/>
            <a:ext cx="4571640" cy="1599840"/>
          </a:xfrm>
          <a:prstGeom prst="rect">
            <a:avLst/>
          </a:prstGeom>
        </p:spPr>
        <p:txBody>
          <a:bodyPr anchor="b">
            <a:noAutofit/>
          </a:bodyPr>
          <a:p>
            <a:pPr>
              <a:lnSpc>
                <a:spcPct val="100000"/>
              </a:lnSpc>
              <a:tabLst>
                <a:tab algn="l" pos="0"/>
              </a:tabLst>
            </a:pPr>
            <a:r>
              <a:rPr b="0" lang="en-US" sz="4400" spc="-1" strike="noStrike">
                <a:solidFill>
                  <a:srgbClr val="000000"/>
                </a:solidFill>
                <a:latin typeface="Arial"/>
                <a:ea typeface="Verdana"/>
              </a:rPr>
              <a:t>Chapter ##</a:t>
            </a:r>
            <a:endParaRPr b="0" lang="en-US" sz="4400" spc="-1" strike="noStrike">
              <a:solidFill>
                <a:srgbClr val="000000"/>
              </a:solidFill>
              <a:latin typeface="Arial"/>
            </a:endParaRPr>
          </a:p>
        </p:txBody>
      </p:sp>
      <p:sp>
        <p:nvSpPr>
          <p:cNvPr id="3" name="PlaceHolder 4"/>
          <p:cNvSpPr>
            <a:spLocks noGrp="1"/>
          </p:cNvSpPr>
          <p:nvPr>
            <p:ph type="body"/>
          </p:nvPr>
        </p:nvSpPr>
        <p:spPr>
          <a:xfrm>
            <a:off x="5029200" y="2945520"/>
            <a:ext cx="3657240" cy="2514240"/>
          </a:xfrm>
          <a:prstGeom prst="rect">
            <a:avLst/>
          </a:prstGeom>
        </p:spPr>
        <p:txBody>
          <a:bodyPr>
            <a:noAutofit/>
          </a:bodyPr>
          <a:p>
            <a:pPr>
              <a:lnSpc>
                <a:spcPct val="100000"/>
              </a:lnSpc>
              <a:tabLst>
                <a:tab algn="l" pos="0"/>
              </a:tabLst>
            </a:pPr>
            <a:r>
              <a:rPr b="0" lang="en-US" sz="2800" spc="-1" strike="noStrike">
                <a:solidFill>
                  <a:srgbClr val="000000"/>
                </a:solidFill>
                <a:latin typeface="Arial"/>
                <a:ea typeface="Verdana"/>
              </a:rPr>
              <a:t>Chapter title</a:t>
            </a:r>
            <a:endParaRPr b="0" lang="en-US" sz="28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sldLayoutIdLst>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Lst>
</p:sldMaster>
</file>

<file path=ppt/slideMasters/slideMaster2.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40" name="PlaceHolder 1"/>
          <p:cNvSpPr>
            <a:spLocks noGrp="1"/>
          </p:cNvSpPr>
          <p:nvPr>
            <p:ph type="title"/>
          </p:nvPr>
        </p:nvSpPr>
        <p:spPr>
          <a:xfrm>
            <a:off x="45720" y="27720"/>
            <a:ext cx="9052200" cy="1038600"/>
          </a:xfrm>
          <a:prstGeom prst="rect">
            <a:avLst/>
          </a:prstGeom>
        </p:spPr>
        <p:txBody>
          <a:bodyPr anchor="ctr">
            <a:normAutofit/>
          </a:bodyPr>
          <a:p>
            <a:pPr algn="ctr">
              <a:lnSpc>
                <a:spcPct val="100000"/>
              </a:lnSpc>
            </a:pPr>
            <a:r>
              <a:rPr b="0" lang="en-US" sz="3600" spc="-1" strike="noStrike">
                <a:solidFill>
                  <a:srgbClr val="000000"/>
                </a:solidFill>
                <a:latin typeface="Arial"/>
                <a:ea typeface="Verdana"/>
              </a:rPr>
              <a:t>Click to edit Master title style</a:t>
            </a:r>
            <a:endParaRPr b="0" lang="en-US" sz="3600" spc="-1" strike="noStrike">
              <a:solidFill>
                <a:srgbClr val="000000"/>
              </a:solidFill>
              <a:latin typeface="Arial"/>
            </a:endParaRPr>
          </a:p>
        </p:txBody>
      </p:sp>
      <p:sp>
        <p:nvSpPr>
          <p:cNvPr id="41" name="PlaceHolder 2"/>
          <p:cNvSpPr>
            <a:spLocks noGrp="1"/>
          </p:cNvSpPr>
          <p:nvPr>
            <p:ph type="body"/>
          </p:nvPr>
        </p:nvSpPr>
        <p:spPr>
          <a:xfrm>
            <a:off x="228600" y="1295280"/>
            <a:ext cx="8762760" cy="4830480"/>
          </a:xfrm>
          <a:prstGeom prst="rect">
            <a:avLst/>
          </a:prstGeom>
        </p:spPr>
        <p:txBody>
          <a:bodyPr>
            <a:no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Click to edit Master text styles</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Second level</a:t>
            </a:r>
            <a:endParaRPr b="0" lang="en-US" sz="2400" spc="-1" strike="noStrike">
              <a:solidFill>
                <a:srgbClr val="000000"/>
              </a:solidFill>
              <a:latin typeface="Arial"/>
            </a:endParaRPr>
          </a:p>
          <a:p>
            <a:pPr lvl="2" marL="1143000" indent="-228240">
              <a:lnSpc>
                <a:spcPct val="100000"/>
              </a:lnSpc>
              <a:spcBef>
                <a:spcPts val="439"/>
              </a:spcBef>
              <a:buClr>
                <a:srgbClr val="364162"/>
              </a:buClr>
              <a:buFont typeface="Wingdings" charset="2"/>
              <a:buChar char=""/>
            </a:pPr>
            <a:r>
              <a:rPr b="0" lang="en-US" sz="2200" spc="-1" strike="noStrike">
                <a:solidFill>
                  <a:srgbClr val="000000"/>
                </a:solidFill>
                <a:latin typeface="Arial"/>
                <a:ea typeface="Verdana"/>
              </a:rPr>
              <a:t>Third level</a:t>
            </a:r>
            <a:endParaRPr b="0" lang="en-US" sz="2200" spc="-1" strike="noStrike">
              <a:solidFill>
                <a:srgbClr val="000000"/>
              </a:solidFill>
              <a:latin typeface="Arial"/>
            </a:endParaRPr>
          </a:p>
          <a:p>
            <a:pPr lvl="3" marL="1600200" indent="-228240">
              <a:lnSpc>
                <a:spcPct val="100000"/>
              </a:lnSpc>
              <a:spcBef>
                <a:spcPts val="400"/>
              </a:spcBef>
              <a:buClr>
                <a:srgbClr val="364162"/>
              </a:buClr>
              <a:buFont typeface="Courier New"/>
              <a:buChar char="o"/>
            </a:pPr>
            <a:r>
              <a:rPr b="0" lang="en-US" sz="2000" spc="-1" strike="noStrike">
                <a:solidFill>
                  <a:srgbClr val="000000"/>
                </a:solidFill>
                <a:latin typeface="Arial"/>
                <a:ea typeface="Verdana"/>
              </a:rPr>
              <a:t>Fourth level</a:t>
            </a:r>
            <a:endParaRPr b="0" lang="en-US" sz="2000" spc="-1" strike="noStrike">
              <a:solidFill>
                <a:srgbClr val="000000"/>
              </a:solidFill>
              <a:latin typeface="Arial"/>
            </a:endParaRPr>
          </a:p>
          <a:p>
            <a:pPr lvl="4" marL="2057400" indent="-228240">
              <a:lnSpc>
                <a:spcPct val="100000"/>
              </a:lnSpc>
              <a:spcBef>
                <a:spcPts val="400"/>
              </a:spcBef>
              <a:buClr>
                <a:srgbClr val="364162"/>
              </a:buClr>
              <a:buFont typeface="Arial"/>
              <a:buChar char="»"/>
            </a:pPr>
            <a:r>
              <a:rPr b="0" lang="en-US" sz="2000" spc="-1" strike="noStrike">
                <a:solidFill>
                  <a:srgbClr val="000000"/>
                </a:solidFill>
                <a:latin typeface="Arial"/>
                <a:ea typeface="Verdana"/>
              </a:rPr>
              <a:t>Fifth level</a:t>
            </a:r>
            <a:endParaRPr b="0" lang="en-US" sz="20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sldLayoutIdLst>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Lst>
</p:sldMaster>
</file>

<file path=ppt/slideMasters/slideMaster3.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78" name="PlaceHolder 1"/>
          <p:cNvSpPr>
            <a:spLocks noGrp="1"/>
          </p:cNvSpPr>
          <p:nvPr>
            <p:ph type="title"/>
          </p:nvPr>
        </p:nvSpPr>
        <p:spPr>
          <a:xfrm>
            <a:off x="519120" y="357480"/>
            <a:ext cx="8032320" cy="1003680"/>
          </a:xfrm>
          <a:prstGeom prst="rect">
            <a:avLst/>
          </a:prstGeom>
        </p:spPr>
        <p:txBody>
          <a:bodyPr anchor="ctr">
            <a:normAutofit/>
          </a:bodyPr>
          <a:p>
            <a:pPr algn="ctr">
              <a:lnSpc>
                <a:spcPct val="100000"/>
              </a:lnSpc>
            </a:pPr>
            <a:r>
              <a:rPr b="0" lang="en-US" sz="3600" spc="-1" strike="noStrike">
                <a:solidFill>
                  <a:srgbClr val="000000"/>
                </a:solidFill>
                <a:latin typeface="Arial"/>
              </a:rPr>
              <a:t>Click to edit Master title style</a:t>
            </a:r>
            <a:endParaRPr b="0" lang="en-US" sz="3600" spc="-1" strike="noStrike">
              <a:solidFill>
                <a:srgbClr val="000000"/>
              </a:solidFill>
              <a:latin typeface="Arial"/>
            </a:endParaRPr>
          </a:p>
        </p:txBody>
      </p:sp>
      <p:sp>
        <p:nvSpPr>
          <p:cNvPr id="79" name="PlaceHolder 2"/>
          <p:cNvSpPr>
            <a:spLocks noGrp="1"/>
          </p:cNvSpPr>
          <p:nvPr>
            <p:ph type="body"/>
          </p:nvPr>
        </p:nvSpPr>
        <p:spPr>
          <a:xfrm>
            <a:off x="685800" y="2971800"/>
            <a:ext cx="8152920" cy="837720"/>
          </a:xfrm>
          <a:prstGeom prst="rect">
            <a:avLst/>
          </a:prstGeom>
        </p:spPr>
        <p:txBody>
          <a:bodyPr>
            <a:no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Click to edit Master text styles</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Second level</a:t>
            </a:r>
            <a:endParaRPr b="0" lang="en-US" sz="2400" spc="-1" strike="noStrike">
              <a:solidFill>
                <a:srgbClr val="000000"/>
              </a:solidFill>
              <a:latin typeface="Arial"/>
            </a:endParaRPr>
          </a:p>
          <a:p>
            <a:pPr lvl="2" marL="1143000" indent="-228240">
              <a:lnSpc>
                <a:spcPct val="100000"/>
              </a:lnSpc>
              <a:spcBef>
                <a:spcPts val="439"/>
              </a:spcBef>
              <a:buClr>
                <a:srgbClr val="364162"/>
              </a:buClr>
              <a:buFont typeface="Wingdings" charset="2"/>
              <a:buChar char=""/>
            </a:pPr>
            <a:r>
              <a:rPr b="0" lang="en-US" sz="2200" spc="-1" strike="noStrike">
                <a:solidFill>
                  <a:srgbClr val="000000"/>
                </a:solidFill>
                <a:latin typeface="Arial"/>
                <a:ea typeface="Verdana"/>
              </a:rPr>
              <a:t>Third level</a:t>
            </a:r>
            <a:endParaRPr b="0" lang="en-US" sz="2200" spc="-1" strike="noStrike">
              <a:solidFill>
                <a:srgbClr val="000000"/>
              </a:solidFill>
              <a:latin typeface="Arial"/>
            </a:endParaRPr>
          </a:p>
          <a:p>
            <a:pPr lvl="3" marL="1600200" indent="-228240">
              <a:lnSpc>
                <a:spcPct val="100000"/>
              </a:lnSpc>
              <a:spcBef>
                <a:spcPts val="400"/>
              </a:spcBef>
              <a:buClr>
                <a:srgbClr val="364162"/>
              </a:buClr>
              <a:buFont typeface="Courier New"/>
              <a:buChar char="o"/>
            </a:pPr>
            <a:r>
              <a:rPr b="0" lang="en-US" sz="2000" spc="-1" strike="noStrike">
                <a:solidFill>
                  <a:srgbClr val="000000"/>
                </a:solidFill>
                <a:latin typeface="Arial"/>
                <a:ea typeface="Verdana"/>
              </a:rPr>
              <a:t>Fourth level</a:t>
            </a:r>
            <a:endParaRPr b="0" lang="en-US" sz="2000" spc="-1" strike="noStrike">
              <a:solidFill>
                <a:srgbClr val="000000"/>
              </a:solidFill>
              <a:latin typeface="Arial"/>
            </a:endParaRPr>
          </a:p>
          <a:p>
            <a:pPr lvl="4" marL="2057400" indent="-228240">
              <a:lnSpc>
                <a:spcPct val="100000"/>
              </a:lnSpc>
              <a:spcBef>
                <a:spcPts val="400"/>
              </a:spcBef>
              <a:buClr>
                <a:srgbClr val="364162"/>
              </a:buClr>
              <a:buFont typeface="Arial"/>
              <a:buChar char="»"/>
            </a:pPr>
            <a:r>
              <a:rPr b="0" lang="en-US" sz="2000" spc="-1" strike="noStrike">
                <a:solidFill>
                  <a:srgbClr val="000000"/>
                </a:solidFill>
                <a:latin typeface="Arial"/>
                <a:ea typeface="Verdana"/>
              </a:rPr>
              <a:t>Fifth level</a:t>
            </a:r>
            <a:endParaRPr b="0" lang="en-US" sz="20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sldLayoutIdLst>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Lst>
</p:sldMaster>
</file>

<file path=ppt/slideMasters/slideMaster4.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11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r>
              <a:rPr b="0" lang="en-GB" sz="4400" spc="-1" strike="noStrike">
                <a:latin typeface="Arial"/>
              </a:rPr>
              <a:t>Click to edit the title text format</a:t>
            </a:r>
            <a:endParaRPr b="0" lang="en-GB" sz="4400" spc="-1" strike="noStrike">
              <a:latin typeface="Arial"/>
            </a:endParaRPr>
          </a:p>
        </p:txBody>
      </p:sp>
      <p:sp>
        <p:nvSpPr>
          <p:cNvPr id="117" name="PlaceHolder 2"/>
          <p:cNvSpPr>
            <a:spLocks noGrp="1"/>
          </p:cNvSpPr>
          <p:nvPr>
            <p:ph type="body"/>
          </p:nvPr>
        </p:nvSpPr>
        <p:spPr>
          <a:xfrm>
            <a:off x="457200" y="1604520"/>
            <a:ext cx="82292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 id="2147483698" r:id="rId13"/>
    <p:sldLayoutId id="2147483699" r:id="rId14"/>
  </p:sldLayoutIdLst>
</p:sldMaster>
</file>

<file path=ppt/slides/_rels/slide1.xml.rels><?xml version="1.0" encoding="UTF-8"?>
<Relationships xmlns="http://schemas.openxmlformats.org/package/2006/relationships"><Relationship Id="rId1" Type="http://schemas.openxmlformats.org/officeDocument/2006/relationships/image" Target="../media/image5.png"/><Relationship Id="rId2" Type="http://schemas.openxmlformats.org/officeDocument/2006/relationships/slideLayout" Target="../slideLayouts/slideLayout1.xml"/>
</Relationships>
</file>

<file path=ppt/slides/_rels/slide2.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xml"/>
</Relationships>
</file>

<file path=ppt/slides/_rels/slide3.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xml"/>
</Relationships>
</file>

<file path=ppt/slides/_rels/slide4.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xml"/>
</Relationships>
</file>

<file path=ppt/slides/_rels/slide5.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xml"/>
</Relationships>
</file>

<file path=ppt/slides/_rels/slide6.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6.xml"/>
</Relationships>
</file>

<file path=ppt/slides/_rels/slide7.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7.xml"/>
</Relationships>
</file>

<file path=ppt/slides/_rels/slide8.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8.xml"/>
</Relationships>
</file>

<file path=ppt/slides/_rels/slide9.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9.xml"/>
</Relationships>
</file>

<file path=ppt/slides/_rels/slide10.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0.xml"/>
</Relationships>
</file>

<file path=ppt/slides/_rels/slide11.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1.xml"/>
</Relationships>
</file>

<file path=ppt/slides/_rels/slide12.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2.xml"/>
</Relationships>
</file>

<file path=ppt/slides/_rels/slide13.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3.xml"/>
</Relationships>
</file>

<file path=ppt/slides/_rels/slide14.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4.xml"/>
</Relationships>
</file>

<file path=ppt/slides/_rels/slide15.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5.xml"/>
</Relationships>
</file>

<file path=ppt/slides/_rels/slide16.xml.rels><?xml version="1.0" encoding="UTF-8"?>
<Relationships xmlns="http://schemas.openxmlformats.org/package/2006/relationships"><Relationship Id="rId1" Type="http://schemas.openxmlformats.org/officeDocument/2006/relationships/image" Target="../media/image6.png"/><Relationship Id="rId2" Type="http://schemas.openxmlformats.org/officeDocument/2006/relationships/slideLayout" Target="../slideLayouts/slideLayout25.xml"/><Relationship Id="rId3" Type="http://schemas.openxmlformats.org/officeDocument/2006/relationships/notesSlide" Target="../notesSlides/notesSlide16.xml"/>
</Relationships>
</file>

<file path=ppt/slides/_rels/slide17.xml.rels><?xml version="1.0" encoding="UTF-8"?>
<Relationships xmlns="http://schemas.openxmlformats.org/package/2006/relationships"><Relationship Id="rId1" Type="http://schemas.openxmlformats.org/officeDocument/2006/relationships/image" Target="../media/image7.png"/><Relationship Id="rId2" Type="http://schemas.openxmlformats.org/officeDocument/2006/relationships/slideLayout" Target="../slideLayouts/slideLayout25.xml"/>
</Relationships>
</file>

<file path=ppt/slides/_rels/slide18.xml.rels><?xml version="1.0" encoding="UTF-8"?>
<Relationships xmlns="http://schemas.openxmlformats.org/package/2006/relationships"><Relationship Id="rId1" Type="http://schemas.openxmlformats.org/officeDocument/2006/relationships/image" Target="../media/image8.png"/><Relationship Id="rId2" Type="http://schemas.openxmlformats.org/officeDocument/2006/relationships/slideLayout" Target="../slideLayouts/slideLayout25.xml"/>
</Relationships>
</file>

<file path=ppt/slides/_rels/slide19.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9.xml"/>
</Relationships>
</file>

<file path=ppt/slides/_rels/slide20.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0.xml"/>
</Relationships>
</file>

<file path=ppt/slides/_rels/slide21.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1.xml"/>
</Relationships>
</file>

<file path=ppt/slides/_rels/slide22.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2.xml"/>
</Relationships>
</file>

<file path=ppt/slides/_rels/slide23.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3.xml"/>
</Relationships>
</file>

<file path=ppt/slides/_rels/slide24.xml.rels><?xml version="1.0" encoding="UTF-8"?>
<Relationships xmlns="http://schemas.openxmlformats.org/package/2006/relationships"><Relationship Id="rId1" Type="http://schemas.openxmlformats.org/officeDocument/2006/relationships/image" Target="../media/image9.png"/><Relationship Id="rId2" Type="http://schemas.openxmlformats.org/officeDocument/2006/relationships/slideLayout" Target="../slideLayouts/slideLayout25.xml"/><Relationship Id="rId3" Type="http://schemas.openxmlformats.org/officeDocument/2006/relationships/notesSlide" Target="../notesSlides/notesSlide24.xml"/>
</Relationships>
</file>

<file path=ppt/slides/_rels/slide25.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26.xml.rels><?xml version="1.0" encoding="UTF-8"?>
<Relationships xmlns="http://schemas.openxmlformats.org/package/2006/relationships"><Relationship Id="rId1" Type="http://schemas.openxmlformats.org/officeDocument/2006/relationships/image" Target="../media/image10.png"/><Relationship Id="rId2" Type="http://schemas.openxmlformats.org/officeDocument/2006/relationships/slideLayout" Target="../slideLayouts/slideLayout25.xml"/>
</Relationships>
</file>

<file path=ppt/slides/_rels/slide27.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7.xml"/>
</Relationships>
</file>

<file path=ppt/slides/_rels/slide28.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8.xml"/>
</Relationships>
</file>

<file path=ppt/slides/_rels/slide29.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9.xml"/>
</Relationships>
</file>

<file path=ppt/slides/_rels/slide30.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0.xml"/>
</Relationships>
</file>

<file path=ppt/slides/_rels/slide31.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1.xml"/>
</Relationships>
</file>

<file path=ppt/slides/_rels/slide32.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2.xml"/>
</Relationships>
</file>

<file path=ppt/slides/_rels/slide33.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34.xml.rels><?xml version="1.0" encoding="UTF-8"?>
<Relationships xmlns="http://schemas.openxmlformats.org/package/2006/relationships"><Relationship Id="rId1" Type="http://schemas.openxmlformats.org/officeDocument/2006/relationships/image" Target="../media/image11.png"/><Relationship Id="rId2" Type="http://schemas.openxmlformats.org/officeDocument/2006/relationships/slideLayout" Target="../slideLayouts/slideLayout25.xml"/>
</Relationships>
</file>

<file path=ppt/slides/_rels/slide35.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5.xml"/>
</Relationships>
</file>

<file path=ppt/slides/_rels/slide36.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6.xml"/>
</Relationships>
</file>

<file path=ppt/slides/_rels/slide37.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7.xml"/>
</Relationships>
</file>

<file path=ppt/slides/_rels/slide38.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8.xml"/>
</Relationships>
</file>

<file path=ppt/slides/_rels/slide39.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9.xml"/>
</Relationships>
</file>

<file path=ppt/slides/_rels/slide40.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0.xml"/>
</Relationships>
</file>

<file path=ppt/slides/_rels/slide41.xml.rels><?xml version="1.0" encoding="UTF-8"?>
<Relationships xmlns="http://schemas.openxmlformats.org/package/2006/relationships"><Relationship Id="rId1" Type="http://schemas.openxmlformats.org/officeDocument/2006/relationships/image" Target="../media/image12.png"/><Relationship Id="rId2" Type="http://schemas.openxmlformats.org/officeDocument/2006/relationships/slideLayout" Target="../slideLayouts/slideLayout25.xml"/>
</Relationships>
</file>

<file path=ppt/slides/_rels/slide42.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2.xml"/>
</Relationships>
</file>

<file path=ppt/slides/_rels/slide43.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3.xml"/>
</Relationships>
</file>

<file path=ppt/slides/_rels/slide44.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4.xml"/>
</Relationships>
</file>

<file path=ppt/slides/_rels/slide45.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46.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6.xml"/>
</Relationships>
</file>

<file path=ppt/slides/_rels/slide47.xml.rels><?xml version="1.0" encoding="UTF-8"?>
<Relationships xmlns="http://schemas.openxmlformats.org/package/2006/relationships"><Relationship Id="rId1" Type="http://schemas.openxmlformats.org/officeDocument/2006/relationships/slideLayout" Target="../slideLayouts/slideLayout37.xml"/><Relationship Id="rId2" Type="http://schemas.openxmlformats.org/officeDocument/2006/relationships/notesSlide" Target="../notesSlides/notesSlide47.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0" name="Title 3"/>
          <p:cNvSpPr txBox="1"/>
          <p:nvPr/>
        </p:nvSpPr>
        <p:spPr>
          <a:xfrm>
            <a:off x="457200" y="609480"/>
            <a:ext cx="8229240" cy="622440"/>
          </a:xfrm>
          <a:prstGeom prst="rect">
            <a:avLst/>
          </a:prstGeom>
          <a:noFill/>
          <a:ln w="9360">
            <a:noFill/>
          </a:ln>
        </p:spPr>
        <p:txBody>
          <a:bodyPr>
            <a:noAutofit/>
          </a:bodyPr>
          <a:p>
            <a:pPr algn="ctr">
              <a:lnSpc>
                <a:spcPct val="100000"/>
              </a:lnSpc>
            </a:pPr>
            <a:r>
              <a:rPr b="0" lang="en-US" sz="3600" spc="-1" strike="noStrike">
                <a:solidFill>
                  <a:srgbClr val="000000"/>
                </a:solidFill>
                <a:latin typeface="Arial"/>
                <a:ea typeface="Verdana"/>
              </a:rPr>
              <a:t>Data Security and Compliance</a:t>
            </a:r>
            <a:br/>
            <a:br/>
            <a:br/>
            <a:endParaRPr b="0" lang="en-US" sz="3600" spc="-1" strike="noStrike">
              <a:solidFill>
                <a:srgbClr val="000000"/>
              </a:solidFill>
              <a:latin typeface="Arial"/>
            </a:endParaRPr>
          </a:p>
        </p:txBody>
      </p:sp>
      <p:sp>
        <p:nvSpPr>
          <p:cNvPr id="161" name="Text Placeholder 5"/>
          <p:cNvSpPr txBox="1"/>
          <p:nvPr/>
        </p:nvSpPr>
        <p:spPr>
          <a:xfrm>
            <a:off x="2666880" y="2474640"/>
            <a:ext cx="3962160" cy="958320"/>
          </a:xfrm>
          <a:prstGeom prst="rect">
            <a:avLst/>
          </a:prstGeom>
          <a:noFill/>
          <a:ln w="0">
            <a:noFill/>
          </a:ln>
        </p:spPr>
        <p:txBody>
          <a:bodyPr anchor="b">
            <a:noAutofit/>
          </a:bodyPr>
          <a:p>
            <a:pPr algn="ctr">
              <a:lnSpc>
                <a:spcPct val="100000"/>
              </a:lnSpc>
              <a:tabLst>
                <a:tab algn="l" pos="0"/>
              </a:tabLst>
            </a:pPr>
            <a:r>
              <a:rPr b="1" lang="en-US" sz="4000" spc="-1" strike="noStrike">
                <a:solidFill>
                  <a:srgbClr val="000000"/>
                </a:solidFill>
                <a:latin typeface="Arial"/>
                <a:ea typeface="Verdana"/>
              </a:rPr>
              <a:t>Lecture 9</a:t>
            </a:r>
            <a:endParaRPr b="0" lang="en-US" sz="4000" spc="-1" strike="noStrike">
              <a:solidFill>
                <a:srgbClr val="000000"/>
              </a:solidFill>
              <a:latin typeface="Arial"/>
            </a:endParaRPr>
          </a:p>
        </p:txBody>
      </p:sp>
      <p:sp>
        <p:nvSpPr>
          <p:cNvPr id="162" name="Text Placeholder 1"/>
          <p:cNvSpPr txBox="1"/>
          <p:nvPr/>
        </p:nvSpPr>
        <p:spPr>
          <a:xfrm>
            <a:off x="2666880" y="4675320"/>
            <a:ext cx="5105160" cy="761760"/>
          </a:xfrm>
          <a:prstGeom prst="rect">
            <a:avLst/>
          </a:prstGeom>
          <a:noFill/>
          <a:ln w="0">
            <a:noFill/>
          </a:ln>
        </p:spPr>
        <p:txBody>
          <a:bodyPr>
            <a:noAutofit/>
          </a:bodyPr>
          <a:p>
            <a:pPr>
              <a:lnSpc>
                <a:spcPct val="100000"/>
              </a:lnSpc>
              <a:tabLst>
                <a:tab algn="l" pos="0"/>
              </a:tabLst>
            </a:pPr>
            <a:r>
              <a:rPr b="0" lang="en-GB" sz="2800" spc="-1" strike="noStrike">
                <a:solidFill>
                  <a:srgbClr val="000000"/>
                </a:solidFill>
                <a:latin typeface="Arial"/>
                <a:ea typeface="Verdana"/>
              </a:rPr>
              <a:t>        </a:t>
            </a:r>
            <a:r>
              <a:rPr b="0" lang="en-GB" sz="2800" spc="-1" strike="noStrike">
                <a:solidFill>
                  <a:srgbClr val="000000"/>
                </a:solidFill>
                <a:latin typeface="Arial"/>
                <a:ea typeface="Verdana"/>
              </a:rPr>
              <a:t>Physical Security</a:t>
            </a:r>
            <a:endParaRPr b="0" lang="en-US" sz="2800" spc="-1" strike="noStrike">
              <a:solidFill>
                <a:srgbClr val="000000"/>
              </a:solidFill>
              <a:latin typeface="Arial"/>
            </a:endParaRPr>
          </a:p>
        </p:txBody>
      </p:sp>
      <p:grpSp>
        <p:nvGrpSpPr>
          <p:cNvPr id="163" name="Group 8"/>
          <p:cNvGrpSpPr/>
          <p:nvPr/>
        </p:nvGrpSpPr>
        <p:grpSpPr>
          <a:xfrm>
            <a:off x="228600" y="2057400"/>
            <a:ext cx="1828440" cy="2571840"/>
            <a:chOff x="228600" y="2057400"/>
            <a:chExt cx="1828440" cy="2571840"/>
          </a:xfrm>
        </p:grpSpPr>
        <p:pic>
          <p:nvPicPr>
            <p:cNvPr id="164" name="Picture 2" descr="Book cover reads book name, title, edition number, and name of the author as follows: &quot;Information Security,&quot; &quot;Principles of Information Security,&quot; “Sixth Edition,&quot; and &quot;Michael E. Whitman&quot; and  &quot;Herbert J. Mattord.&quot; A photo on the cover page shows a screenshot with the close up view of digital coding."/>
            <p:cNvPicPr/>
            <p:nvPr/>
          </p:nvPicPr>
          <p:blipFill>
            <a:blip r:embed="rId1"/>
            <a:stretch/>
          </p:blipFill>
          <p:spPr>
            <a:xfrm>
              <a:off x="279360" y="2057400"/>
              <a:ext cx="1541520" cy="2217600"/>
            </a:xfrm>
            <a:prstGeom prst="rect">
              <a:avLst/>
            </a:prstGeom>
            <a:ln w="0">
              <a:noFill/>
            </a:ln>
          </p:spPr>
        </p:pic>
        <p:sp>
          <p:nvSpPr>
            <p:cNvPr id="165" name="TextBox 2"/>
            <p:cNvSpPr/>
            <p:nvPr/>
          </p:nvSpPr>
          <p:spPr>
            <a:xfrm>
              <a:off x="228600" y="4264560"/>
              <a:ext cx="1828440" cy="364680"/>
            </a:xfrm>
            <a:prstGeom prst="rect">
              <a:avLst/>
            </a:prstGeom>
            <a:noFill/>
            <a:ln w="0">
              <a:noFill/>
            </a:ln>
          </p:spPr>
          <p:style>
            <a:lnRef idx="0"/>
            <a:fillRef idx="0"/>
            <a:effectRef idx="0"/>
            <a:fontRef idx="minor"/>
          </p:style>
          <p:txBody>
            <a:bodyPr lIns="90000" rIns="90000" tIns="45000" bIns="45000">
              <a:spAutoFit/>
            </a:bodyPr>
            <a:p>
              <a:pPr>
                <a:lnSpc>
                  <a:spcPct val="100000"/>
                </a:lnSpc>
              </a:pPr>
              <a:r>
                <a:rPr b="0" lang="en-GB" sz="1800" spc="-1" strike="noStrike">
                  <a:solidFill>
                    <a:srgbClr val="000000"/>
                  </a:solidFill>
                  <a:latin typeface="Arial"/>
                </a:rPr>
                <a:t>Adapted Text</a:t>
              </a:r>
              <a:endParaRPr b="0" lang="en-GB" sz="1800" spc="-1" strike="noStrike">
                <a:latin typeface="Arial"/>
              </a:endParaRPr>
            </a:p>
          </p:txBody>
        </p:sp>
      </p:grpSp>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6" name="Titl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Learning Objectives</a:t>
            </a:r>
            <a:endParaRPr b="0" lang="en-US" sz="3600" spc="-1" strike="noStrike">
              <a:solidFill>
                <a:srgbClr val="000000"/>
              </a:solidFill>
              <a:latin typeface="Arial"/>
            </a:endParaRPr>
          </a:p>
        </p:txBody>
      </p:sp>
      <p:sp>
        <p:nvSpPr>
          <p:cNvPr id="167" name="Content Placeholder 2"/>
          <p:cNvSpPr txBox="1"/>
          <p:nvPr/>
        </p:nvSpPr>
        <p:spPr>
          <a:xfrm>
            <a:off x="228600" y="1295280"/>
            <a:ext cx="8762760" cy="4830480"/>
          </a:xfrm>
          <a:prstGeom prst="rect">
            <a:avLst/>
          </a:prstGeom>
          <a:noFill/>
          <a:ln w="0">
            <a:noFill/>
          </a:ln>
        </p:spPr>
        <p:txBody>
          <a:bodyPr>
            <a:noAutofit/>
          </a:bodyPr>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Upon completion of this material, you should be able to:</a:t>
            </a:r>
            <a:endParaRPr b="0" lang="en-US" sz="26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Discuss the relationship between information security and physical security</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Describe key physical security considerations, including fire control and surveillance systems</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Identify critical physical environment considerations for computing facilities, including uninterruptible power supplies</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8" name="Titl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Introduction (1 of 3)</a:t>
            </a:r>
            <a:endParaRPr b="0" lang="en-US" sz="3600" spc="-1" strike="noStrike">
              <a:solidFill>
                <a:srgbClr val="000000"/>
              </a:solidFill>
              <a:latin typeface="Arial"/>
            </a:endParaRPr>
          </a:p>
        </p:txBody>
      </p:sp>
      <p:sp>
        <p:nvSpPr>
          <p:cNvPr id="169" name="Content Placeholder 2"/>
          <p:cNvSpPr txBox="1"/>
          <p:nvPr/>
        </p:nvSpPr>
        <p:spPr>
          <a:xfrm>
            <a:off x="228600" y="1295280"/>
            <a:ext cx="8762760" cy="4830480"/>
          </a:xfrm>
          <a:prstGeom prst="rect">
            <a:avLst/>
          </a:prstGeom>
          <a:noFill/>
          <a:ln w="0">
            <a:noFill/>
          </a:ln>
        </p:spPr>
        <p:txBody>
          <a:bodyPr>
            <a:normAutofit/>
          </a:bodyPr>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Physical security involves the protection of physical items, objects, or areas from unauthorized access and misuse.</a:t>
            </a:r>
            <a:endParaRPr b="0" lang="en-US" sz="2600" spc="-1" strike="noStrike">
              <a:solidFill>
                <a:srgbClr val="000000"/>
              </a:solidFill>
              <a:latin typeface="Arial"/>
            </a:endParaRPr>
          </a:p>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Most technology-based controls can be circumvented if an attacker gains physical access. </a:t>
            </a:r>
            <a:endParaRPr b="0" lang="en-US" sz="2600" spc="-1" strike="noStrike">
              <a:solidFill>
                <a:srgbClr val="000000"/>
              </a:solidFill>
              <a:latin typeface="Arial"/>
            </a:endParaRPr>
          </a:p>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Physical security is as important as logical security</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nodeType="clickEffect" fill="hold" presetClass="entr" presetID="1">
                                  <p:stCondLst>
                                    <p:cond delay="0"/>
                                  </p:stCondLst>
                                  <p:childTnLst>
                                    <p:set>
                                      <p:cBhvr>
                                        <p:cTn id="6" dur="1" fill="hold">
                                          <p:stCondLst>
                                            <p:cond delay="0"/>
                                          </p:stCondLst>
                                        </p:cTn>
                                        <p:tgtEl>
                                          <p:spTgt spid="16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nodeType="clickEffect" fill="hold" presetClass="entr" presetID="1">
                                  <p:stCondLst>
                                    <p:cond delay="0"/>
                                  </p:stCondLst>
                                  <p:childTnLst>
                                    <p:set>
                                      <p:cBhvr>
                                        <p:cTn id="10" dur="1" fill="hold">
                                          <p:stCondLst>
                                            <p:cond delay="0"/>
                                          </p:stCondLst>
                                        </p:cTn>
                                        <p:tgtEl>
                                          <p:spTgt spid="16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nodeType="clickEffect" fill="hold" presetClass="entr" presetID="1">
                                  <p:stCondLst>
                                    <p:cond delay="0"/>
                                  </p:stCondLst>
                                  <p:childTnLst>
                                    <p:set>
                                      <p:cBhvr>
                                        <p:cTn id="14" dur="1" fill="hold">
                                          <p:stCondLst>
                                            <p:cond delay="0"/>
                                          </p:stCondLst>
                                        </p:cTn>
                                        <p:tgtEl>
                                          <p:spTgt spid="169">
                                            <p:txEl>
                                              <p:pRg st="2" end="2"/>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0" name="Titl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Introduction (2 of 3)</a:t>
            </a:r>
            <a:endParaRPr b="0" lang="en-US" sz="3600" spc="-1" strike="noStrike">
              <a:solidFill>
                <a:srgbClr val="000000"/>
              </a:solidFill>
              <a:latin typeface="Arial"/>
            </a:endParaRPr>
          </a:p>
        </p:txBody>
      </p:sp>
      <p:sp>
        <p:nvSpPr>
          <p:cNvPr id="171" name="Content Placeholder 2"/>
          <p:cNvSpPr txBox="1"/>
          <p:nvPr/>
        </p:nvSpPr>
        <p:spPr>
          <a:xfrm>
            <a:off x="335160" y="1097280"/>
            <a:ext cx="8762760" cy="4830480"/>
          </a:xfrm>
          <a:prstGeom prst="rect">
            <a:avLst/>
          </a:prstGeom>
          <a:noFill/>
          <a:ln w="0">
            <a:noFill/>
          </a:ln>
        </p:spPr>
        <p:txBody>
          <a:bodyPr>
            <a:normAutofit/>
          </a:bodyPr>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Donn B. Parker’s seven major sources of physical loss:</a:t>
            </a:r>
            <a:endParaRPr b="0" lang="en-US" sz="26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Extreme temperature: heat, cold </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Gases: war gases, commercial vapors, humid or dry air, suspended particles</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Liquids: water, chemicals</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Living organisms: viruses, bacteria, people, animals, insects</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Projectiles: tangible objects in motion, powered objects</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Movement: collapse, shearing, shaking, vibration, liquefaction, flow waves, separation, </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15" dur="indefinite" restart="never" nodeType="tmRoot">
          <p:childTnLst>
            <p:seq>
              <p:cTn id="16" dur="indefinite" nodeType="mainSeq">
                <p:childTnLst>
                  <p:par>
                    <p:cTn id="17" fill="hold">
                      <p:stCondLst>
                        <p:cond delay="indefinite"/>
                      </p:stCondLst>
                      <p:childTnLst>
                        <p:par>
                          <p:cTn id="18" fill="hold">
                            <p:stCondLst>
                              <p:cond delay="0"/>
                            </p:stCondLst>
                            <p:childTnLst>
                              <p:par>
                                <p:cTn id="19" nodeType="clickEffect" fill="hold" presetClass="entr" presetID="1">
                                  <p:stCondLst>
                                    <p:cond delay="0"/>
                                  </p:stCondLst>
                                  <p:childTnLst>
                                    <p:set>
                                      <p:cBhvr>
                                        <p:cTn id="20" dur="1" fill="hold">
                                          <p:stCondLst>
                                            <p:cond delay="0"/>
                                          </p:stCondLst>
                                        </p:cTn>
                                        <p:tgtEl>
                                          <p:spTgt spid="171">
                                            <p:txEl>
                                              <p:pRg st="0" end="0"/>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nodeType="clickEffect" fill="hold" presetClass="entr" presetID="1">
                                  <p:stCondLst>
                                    <p:cond delay="0"/>
                                  </p:stCondLst>
                                  <p:childTnLst>
                                    <p:set>
                                      <p:cBhvr>
                                        <p:cTn id="24" dur="1" fill="hold">
                                          <p:stCondLst>
                                            <p:cond delay="0"/>
                                          </p:stCondLst>
                                        </p:cTn>
                                        <p:tgtEl>
                                          <p:spTgt spid="171">
                                            <p:txEl>
                                              <p:pRg st="1" end="1"/>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nodeType="clickEffect" fill="hold" presetClass="entr" presetID="1">
                                  <p:stCondLst>
                                    <p:cond delay="0"/>
                                  </p:stCondLst>
                                  <p:childTnLst>
                                    <p:set>
                                      <p:cBhvr>
                                        <p:cTn id="28" dur="1" fill="hold">
                                          <p:stCondLst>
                                            <p:cond delay="0"/>
                                          </p:stCondLst>
                                        </p:cTn>
                                        <p:tgtEl>
                                          <p:spTgt spid="171">
                                            <p:txEl>
                                              <p:pRg st="2" end="2"/>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nodeType="clickEffect" fill="hold" presetClass="entr" presetID="1">
                                  <p:stCondLst>
                                    <p:cond delay="0"/>
                                  </p:stCondLst>
                                  <p:childTnLst>
                                    <p:set>
                                      <p:cBhvr>
                                        <p:cTn id="32" dur="1" fill="hold">
                                          <p:stCondLst>
                                            <p:cond delay="0"/>
                                          </p:stCondLst>
                                        </p:cTn>
                                        <p:tgtEl>
                                          <p:spTgt spid="171">
                                            <p:txEl>
                                              <p:pRg st="3" end="3"/>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nodeType="clickEffect" fill="hold" presetClass="entr" presetID="1">
                                  <p:stCondLst>
                                    <p:cond delay="0"/>
                                  </p:stCondLst>
                                  <p:childTnLst>
                                    <p:set>
                                      <p:cBhvr>
                                        <p:cTn id="36" dur="1" fill="hold">
                                          <p:stCondLst>
                                            <p:cond delay="0"/>
                                          </p:stCondLst>
                                        </p:cTn>
                                        <p:tgtEl>
                                          <p:spTgt spid="171">
                                            <p:txEl>
                                              <p:pRg st="4" end="4"/>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nodeType="clickEffect" fill="hold" presetClass="entr" presetID="1">
                                  <p:stCondLst>
                                    <p:cond delay="0"/>
                                  </p:stCondLst>
                                  <p:childTnLst>
                                    <p:set>
                                      <p:cBhvr>
                                        <p:cTn id="40" dur="1" fill="hold">
                                          <p:stCondLst>
                                            <p:cond delay="0"/>
                                          </p:stCondLst>
                                        </p:cTn>
                                        <p:tgtEl>
                                          <p:spTgt spid="171">
                                            <p:txEl>
                                              <p:pRg st="5" end="5"/>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nodeType="clickEffect" fill="hold" presetClass="entr" presetID="1">
                                  <p:stCondLst>
                                    <p:cond delay="0"/>
                                  </p:stCondLst>
                                  <p:childTnLst>
                                    <p:set>
                                      <p:cBhvr>
                                        <p:cTn id="44" dur="1" fill="hold">
                                          <p:stCondLst>
                                            <p:cond delay="0"/>
                                          </p:stCondLst>
                                        </p:cTn>
                                        <p:tgtEl>
                                          <p:spTgt spid="171">
                                            <p:txEl>
                                              <p:pRg st="6" end="6"/>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2" name="Titl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Introduction (3 of 3)</a:t>
            </a:r>
            <a:endParaRPr b="0" lang="en-US" sz="3600" spc="-1" strike="noStrike">
              <a:solidFill>
                <a:srgbClr val="000000"/>
              </a:solidFill>
              <a:latin typeface="Arial"/>
            </a:endParaRPr>
          </a:p>
        </p:txBody>
      </p:sp>
      <p:sp>
        <p:nvSpPr>
          <p:cNvPr id="173" name="Content Placeholder 2"/>
          <p:cNvSpPr txBox="1"/>
          <p:nvPr/>
        </p:nvSpPr>
        <p:spPr>
          <a:xfrm>
            <a:off x="228600" y="1295280"/>
            <a:ext cx="8762760" cy="4830480"/>
          </a:xfrm>
          <a:prstGeom prst="rect">
            <a:avLst/>
          </a:prstGeom>
          <a:noFill/>
          <a:ln w="0">
            <a:noFill/>
          </a:ln>
        </p:spPr>
        <p:txBody>
          <a:bodyPr>
            <a:normAutofit/>
          </a:bodyPr>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Energy anomalies: electrical surge or failure, magnetism, static electricity, aging circuitry; radiation: sound, light, radio, microwave, electromagnetic, atomic</a:t>
            </a:r>
            <a:endParaRPr b="0" lang="en-US" sz="2400" spc="-1" strike="noStrike">
              <a:solidFill>
                <a:srgbClr val="000000"/>
              </a:solidFill>
              <a:latin typeface="Arial"/>
            </a:endParaRPr>
          </a:p>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Community roles:</a:t>
            </a:r>
            <a:endParaRPr b="0" lang="en-US" sz="26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General management: responsible for facility security </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IT management and professionals: responsible for environmental and access security </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Information security management and professionals: perform risk assessments and implementation </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45" dur="indefinite" restart="never" nodeType="tmRoot">
          <p:childTnLst>
            <p:seq>
              <p:cTn id="46" dur="indefinite" nodeType="mainSeq">
                <p:childTnLst>
                  <p:par>
                    <p:cTn id="47" fill="hold">
                      <p:stCondLst>
                        <p:cond delay="indefinite"/>
                      </p:stCondLst>
                      <p:childTnLst>
                        <p:par>
                          <p:cTn id="48" fill="hold">
                            <p:stCondLst>
                              <p:cond delay="0"/>
                            </p:stCondLst>
                            <p:childTnLst>
                              <p:par>
                                <p:cTn id="49" nodeType="clickEffect" fill="hold" presetClass="entr" presetID="1">
                                  <p:stCondLst>
                                    <p:cond delay="0"/>
                                  </p:stCondLst>
                                  <p:childTnLst>
                                    <p:set>
                                      <p:cBhvr>
                                        <p:cTn id="50" dur="1" fill="hold">
                                          <p:stCondLst>
                                            <p:cond delay="0"/>
                                          </p:stCondLst>
                                        </p:cTn>
                                        <p:tgtEl>
                                          <p:spTgt spid="173">
                                            <p:txEl>
                                              <p:pRg st="0" end="0"/>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nodeType="clickEffect" fill="hold" presetClass="entr" presetID="1">
                                  <p:stCondLst>
                                    <p:cond delay="0"/>
                                  </p:stCondLst>
                                  <p:childTnLst>
                                    <p:set>
                                      <p:cBhvr>
                                        <p:cTn id="54" dur="1" fill="hold">
                                          <p:stCondLst>
                                            <p:cond delay="0"/>
                                          </p:stCondLst>
                                        </p:cTn>
                                        <p:tgtEl>
                                          <p:spTgt spid="173">
                                            <p:txEl>
                                              <p:pRg st="1" end="1"/>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nodeType="clickEffect" fill="hold" presetClass="entr" presetID="1">
                                  <p:stCondLst>
                                    <p:cond delay="0"/>
                                  </p:stCondLst>
                                  <p:childTnLst>
                                    <p:set>
                                      <p:cBhvr>
                                        <p:cTn id="58" dur="1" fill="hold">
                                          <p:stCondLst>
                                            <p:cond delay="0"/>
                                          </p:stCondLst>
                                        </p:cTn>
                                        <p:tgtEl>
                                          <p:spTgt spid="173">
                                            <p:txEl>
                                              <p:pRg st="2" end="2"/>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nodeType="clickEffect" fill="hold" presetClass="entr" presetID="1">
                                  <p:stCondLst>
                                    <p:cond delay="0"/>
                                  </p:stCondLst>
                                  <p:childTnLst>
                                    <p:set>
                                      <p:cBhvr>
                                        <p:cTn id="62" dur="1" fill="hold">
                                          <p:stCondLst>
                                            <p:cond delay="0"/>
                                          </p:stCondLst>
                                        </p:cTn>
                                        <p:tgtEl>
                                          <p:spTgt spid="173">
                                            <p:txEl>
                                              <p:pRg st="3" end="3"/>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nodeType="clickEffect" fill="hold" presetClass="entr" presetID="1">
                                  <p:stCondLst>
                                    <p:cond delay="0"/>
                                  </p:stCondLst>
                                  <p:childTnLst>
                                    <p:set>
                                      <p:cBhvr>
                                        <p:cTn id="66" dur="1" fill="hold">
                                          <p:stCondLst>
                                            <p:cond delay="0"/>
                                          </p:stCondLst>
                                        </p:cTn>
                                        <p:tgtEl>
                                          <p:spTgt spid="173">
                                            <p:txEl>
                                              <p:pRg st="4" end="4"/>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4" name="Titl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Physical Access Controls</a:t>
            </a:r>
            <a:endParaRPr b="0" lang="en-US" sz="3600" spc="-1" strike="noStrike">
              <a:solidFill>
                <a:srgbClr val="000000"/>
              </a:solidFill>
              <a:latin typeface="Arial"/>
            </a:endParaRPr>
          </a:p>
        </p:txBody>
      </p:sp>
      <p:sp>
        <p:nvSpPr>
          <p:cNvPr id="175" name="Content Placeholder 2"/>
          <p:cNvSpPr txBox="1"/>
          <p:nvPr/>
        </p:nvSpPr>
        <p:spPr>
          <a:xfrm>
            <a:off x="228600" y="1295280"/>
            <a:ext cx="8762760" cy="4830480"/>
          </a:xfrm>
          <a:prstGeom prst="rect">
            <a:avLst/>
          </a:prstGeom>
          <a:noFill/>
          <a:ln w="0">
            <a:noFill/>
          </a:ln>
        </p:spPr>
        <p:txBody>
          <a:bodyPr>
            <a:normAutofit/>
          </a:bodyPr>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Secure facility: physical location with controls implemented to minimize the risk of attacks from physical threats.</a:t>
            </a:r>
            <a:endParaRPr b="0" lang="en-US" sz="2600" spc="-1" strike="noStrike">
              <a:solidFill>
                <a:srgbClr val="000000"/>
              </a:solidFill>
              <a:latin typeface="Arial"/>
            </a:endParaRPr>
          </a:p>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Secure facility can take advantage of natural terrain, local traffic flow, and surrounding development and can complement these with protection mechanisms (fences, gates, walls, guards, alarms</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67" dur="indefinite" restart="never" nodeType="tmRoot">
          <p:childTnLst>
            <p:seq>
              <p:cTn id="68" dur="indefinite" nodeType="mainSeq">
                <p:childTnLst>
                  <p:par>
                    <p:cTn id="69" fill="hold">
                      <p:stCondLst>
                        <p:cond delay="indefinite"/>
                      </p:stCondLst>
                      <p:childTnLst>
                        <p:par>
                          <p:cTn id="70" fill="hold">
                            <p:stCondLst>
                              <p:cond delay="0"/>
                            </p:stCondLst>
                            <p:childTnLst>
                              <p:par>
                                <p:cTn id="71" nodeType="clickEffect" fill="hold" presetClass="entr" presetID="1">
                                  <p:stCondLst>
                                    <p:cond delay="0"/>
                                  </p:stCondLst>
                                  <p:childTnLst>
                                    <p:set>
                                      <p:cBhvr>
                                        <p:cTn id="72" dur="1" fill="hold">
                                          <p:stCondLst>
                                            <p:cond delay="0"/>
                                          </p:stCondLst>
                                        </p:cTn>
                                        <p:tgtEl>
                                          <p:spTgt spid="175">
                                            <p:txEl>
                                              <p:pRg st="0" end="0"/>
                                            </p:txEl>
                                          </p:spTgt>
                                        </p:tgtEl>
                                        <p:attrNameLst>
                                          <p:attrName>style.visibility</p:attrName>
                                        </p:attrNameLst>
                                      </p:cBhvr>
                                      <p:to>
                                        <p:strVal val="visible"/>
                                      </p:to>
                                    </p:set>
                                  </p:childTnLst>
                                </p:cTn>
                              </p:par>
                            </p:childTnLst>
                          </p:cTn>
                        </p:par>
                      </p:childTnLst>
                    </p:cTn>
                  </p:par>
                  <p:par>
                    <p:cTn id="73" fill="hold">
                      <p:stCondLst>
                        <p:cond delay="indefinite"/>
                      </p:stCondLst>
                      <p:childTnLst>
                        <p:par>
                          <p:cTn id="74" fill="hold">
                            <p:stCondLst>
                              <p:cond delay="0"/>
                            </p:stCondLst>
                            <p:childTnLst>
                              <p:par>
                                <p:cTn id="75" nodeType="clickEffect" fill="hold" presetClass="entr" presetID="1">
                                  <p:stCondLst>
                                    <p:cond delay="0"/>
                                  </p:stCondLst>
                                  <p:childTnLst>
                                    <p:set>
                                      <p:cBhvr>
                                        <p:cTn id="76" dur="1" fill="hold">
                                          <p:stCondLst>
                                            <p:cond delay="0"/>
                                          </p:stCondLst>
                                        </p:cTn>
                                        <p:tgtEl>
                                          <p:spTgt spid="175">
                                            <p:txEl>
                                              <p:pRg st="1" end="1"/>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6" name="Title 1"/>
          <p:cNvSpPr txBox="1"/>
          <p:nvPr/>
        </p:nvSpPr>
        <p:spPr>
          <a:xfrm>
            <a:off x="45720" y="27720"/>
            <a:ext cx="9052200" cy="73404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Physical Security Controls </a:t>
            </a:r>
            <a:endParaRPr b="0" lang="en-US" sz="3600" spc="-1" strike="noStrike">
              <a:solidFill>
                <a:srgbClr val="000000"/>
              </a:solidFill>
              <a:latin typeface="Arial"/>
            </a:endParaRPr>
          </a:p>
        </p:txBody>
      </p:sp>
      <p:sp>
        <p:nvSpPr>
          <p:cNvPr id="177" name="Content Placeholder 2"/>
          <p:cNvSpPr txBox="1"/>
          <p:nvPr/>
        </p:nvSpPr>
        <p:spPr>
          <a:xfrm>
            <a:off x="335160" y="762120"/>
            <a:ext cx="8762760" cy="4876560"/>
          </a:xfrm>
          <a:prstGeom prst="rect">
            <a:avLst/>
          </a:prstGeom>
          <a:noFill/>
          <a:ln w="0">
            <a:noFill/>
          </a:ln>
        </p:spPr>
        <p:txBody>
          <a:bodyPr>
            <a:noAutofit/>
          </a:bodyPr>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Walls, fencing, and gates</a:t>
            </a:r>
            <a:endParaRPr b="0" lang="en-US" sz="2600" spc="-1" strike="noStrike">
              <a:solidFill>
                <a:srgbClr val="000000"/>
              </a:solidFill>
              <a:latin typeface="Arial"/>
            </a:endParaRPr>
          </a:p>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Guards </a:t>
            </a:r>
            <a:endParaRPr b="0" lang="en-US" sz="2600" spc="-1" strike="noStrike">
              <a:solidFill>
                <a:srgbClr val="000000"/>
              </a:solidFill>
              <a:latin typeface="Arial"/>
            </a:endParaRPr>
          </a:p>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Dogs </a:t>
            </a:r>
            <a:endParaRPr b="0" lang="en-US" sz="2600" spc="-1" strike="noStrike">
              <a:solidFill>
                <a:srgbClr val="000000"/>
              </a:solidFill>
              <a:latin typeface="Arial"/>
            </a:endParaRPr>
          </a:p>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ID cards and badges</a:t>
            </a:r>
            <a:endParaRPr b="0" lang="en-US" sz="2600" spc="-1" strike="noStrike">
              <a:solidFill>
                <a:srgbClr val="000000"/>
              </a:solidFill>
              <a:latin typeface="Arial"/>
            </a:endParaRPr>
          </a:p>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Locks and keys</a:t>
            </a:r>
            <a:endParaRPr b="0" lang="en-US" sz="2600" spc="-1" strike="noStrike">
              <a:solidFill>
                <a:srgbClr val="000000"/>
              </a:solidFill>
              <a:latin typeface="Arial"/>
            </a:endParaRPr>
          </a:p>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Mantraps</a:t>
            </a:r>
            <a:endParaRPr b="0" lang="en-US" sz="2600" spc="-1" strike="noStrike">
              <a:solidFill>
                <a:srgbClr val="000000"/>
              </a:solidFill>
              <a:latin typeface="Arial"/>
            </a:endParaRPr>
          </a:p>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Electronic monitoring</a:t>
            </a:r>
            <a:endParaRPr b="0" lang="en-US" sz="2600" spc="-1" strike="noStrike">
              <a:solidFill>
                <a:srgbClr val="000000"/>
              </a:solidFill>
              <a:latin typeface="Arial"/>
            </a:endParaRPr>
          </a:p>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Alarms and alarm systems</a:t>
            </a:r>
            <a:endParaRPr b="0" lang="en-US" sz="2600" spc="-1" strike="noStrike">
              <a:solidFill>
                <a:srgbClr val="000000"/>
              </a:solidFill>
              <a:latin typeface="Arial"/>
            </a:endParaRPr>
          </a:p>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Computer rooms and wiring closets</a:t>
            </a:r>
            <a:endParaRPr b="0" lang="en-US" sz="2600" spc="-1" strike="noStrike">
              <a:solidFill>
                <a:srgbClr val="000000"/>
              </a:solidFill>
              <a:latin typeface="Arial"/>
            </a:endParaRPr>
          </a:p>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Interior walls and </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77" dur="indefinite" restart="never" nodeType="tmRoot">
          <p:childTnLst>
            <p:seq>
              <p:cTn id="78" dur="indefinite" nodeType="mainSeq">
                <p:childTnLst>
                  <p:par>
                    <p:cTn id="79" fill="hold">
                      <p:stCondLst>
                        <p:cond delay="indefinite"/>
                      </p:stCondLst>
                      <p:childTnLst>
                        <p:par>
                          <p:cTn id="80" fill="hold">
                            <p:stCondLst>
                              <p:cond delay="0"/>
                            </p:stCondLst>
                            <p:childTnLst>
                              <p:par>
                                <p:cTn id="81" nodeType="clickEffect" fill="hold" presetClass="entr" presetID="1">
                                  <p:stCondLst>
                                    <p:cond delay="0"/>
                                  </p:stCondLst>
                                  <p:childTnLst>
                                    <p:set>
                                      <p:cBhvr>
                                        <p:cTn id="82" dur="1" fill="hold">
                                          <p:stCondLst>
                                            <p:cond delay="0"/>
                                          </p:stCondLst>
                                        </p:cTn>
                                        <p:tgtEl>
                                          <p:spTgt spid="177">
                                            <p:txEl>
                                              <p:pRg st="0" end="0"/>
                                            </p:txEl>
                                          </p:spTgt>
                                        </p:tgtEl>
                                        <p:attrNameLst>
                                          <p:attrName>style.visibility</p:attrName>
                                        </p:attrNameLst>
                                      </p:cBhvr>
                                      <p:to>
                                        <p:strVal val="visible"/>
                                      </p:to>
                                    </p:set>
                                  </p:childTnLst>
                                </p:cTn>
                              </p:par>
                            </p:childTnLst>
                          </p:cTn>
                        </p:par>
                      </p:childTnLst>
                    </p:cTn>
                  </p:par>
                  <p:par>
                    <p:cTn id="83" fill="hold">
                      <p:stCondLst>
                        <p:cond delay="indefinite"/>
                      </p:stCondLst>
                      <p:childTnLst>
                        <p:par>
                          <p:cTn id="84" fill="hold">
                            <p:stCondLst>
                              <p:cond delay="0"/>
                            </p:stCondLst>
                            <p:childTnLst>
                              <p:par>
                                <p:cTn id="85" nodeType="clickEffect" fill="hold" presetClass="entr" presetID="1">
                                  <p:stCondLst>
                                    <p:cond delay="0"/>
                                  </p:stCondLst>
                                  <p:childTnLst>
                                    <p:set>
                                      <p:cBhvr>
                                        <p:cTn id="86" dur="1" fill="hold">
                                          <p:stCondLst>
                                            <p:cond delay="0"/>
                                          </p:stCondLst>
                                        </p:cTn>
                                        <p:tgtEl>
                                          <p:spTgt spid="177">
                                            <p:txEl>
                                              <p:pRg st="1" end="1"/>
                                            </p:txEl>
                                          </p:spTgt>
                                        </p:tgtEl>
                                        <p:attrNameLst>
                                          <p:attrName>style.visibility</p:attrName>
                                        </p:attrNameLst>
                                      </p:cBhvr>
                                      <p:to>
                                        <p:strVal val="visible"/>
                                      </p:to>
                                    </p:set>
                                  </p:childTnLst>
                                </p:cTn>
                              </p:par>
                            </p:childTnLst>
                          </p:cTn>
                        </p:par>
                      </p:childTnLst>
                    </p:cTn>
                  </p:par>
                  <p:par>
                    <p:cTn id="87" fill="hold">
                      <p:stCondLst>
                        <p:cond delay="indefinite"/>
                      </p:stCondLst>
                      <p:childTnLst>
                        <p:par>
                          <p:cTn id="88" fill="hold">
                            <p:stCondLst>
                              <p:cond delay="0"/>
                            </p:stCondLst>
                            <p:childTnLst>
                              <p:par>
                                <p:cTn id="89" nodeType="clickEffect" fill="hold" presetClass="entr" presetID="1">
                                  <p:stCondLst>
                                    <p:cond delay="0"/>
                                  </p:stCondLst>
                                  <p:childTnLst>
                                    <p:set>
                                      <p:cBhvr>
                                        <p:cTn id="90" dur="1" fill="hold">
                                          <p:stCondLst>
                                            <p:cond delay="0"/>
                                          </p:stCondLst>
                                        </p:cTn>
                                        <p:tgtEl>
                                          <p:spTgt spid="177">
                                            <p:txEl>
                                              <p:pRg st="2" end="2"/>
                                            </p:txEl>
                                          </p:spTgt>
                                        </p:tgtEl>
                                        <p:attrNameLst>
                                          <p:attrName>style.visibility</p:attrName>
                                        </p:attrNameLst>
                                      </p:cBhvr>
                                      <p:to>
                                        <p:strVal val="visible"/>
                                      </p:to>
                                    </p:set>
                                  </p:childTnLst>
                                </p:cTn>
                              </p:par>
                            </p:childTnLst>
                          </p:cTn>
                        </p:par>
                      </p:childTnLst>
                    </p:cTn>
                  </p:par>
                  <p:par>
                    <p:cTn id="91" fill="hold">
                      <p:stCondLst>
                        <p:cond delay="indefinite"/>
                      </p:stCondLst>
                      <p:childTnLst>
                        <p:par>
                          <p:cTn id="92" fill="hold">
                            <p:stCondLst>
                              <p:cond delay="0"/>
                            </p:stCondLst>
                            <p:childTnLst>
                              <p:par>
                                <p:cTn id="93" nodeType="clickEffect" fill="hold" presetClass="entr" presetID="1">
                                  <p:stCondLst>
                                    <p:cond delay="0"/>
                                  </p:stCondLst>
                                  <p:childTnLst>
                                    <p:set>
                                      <p:cBhvr>
                                        <p:cTn id="94" dur="1" fill="hold">
                                          <p:stCondLst>
                                            <p:cond delay="0"/>
                                          </p:stCondLst>
                                        </p:cTn>
                                        <p:tgtEl>
                                          <p:spTgt spid="177">
                                            <p:txEl>
                                              <p:pRg st="3" end="3"/>
                                            </p:txEl>
                                          </p:spTgt>
                                        </p:tgtEl>
                                        <p:attrNameLst>
                                          <p:attrName>style.visibility</p:attrName>
                                        </p:attrNameLst>
                                      </p:cBhvr>
                                      <p:to>
                                        <p:strVal val="visible"/>
                                      </p:to>
                                    </p:set>
                                  </p:childTnLst>
                                </p:cTn>
                              </p:par>
                            </p:childTnLst>
                          </p:cTn>
                        </p:par>
                      </p:childTnLst>
                    </p:cTn>
                  </p:par>
                  <p:par>
                    <p:cTn id="95" fill="hold">
                      <p:stCondLst>
                        <p:cond delay="indefinite"/>
                      </p:stCondLst>
                      <p:childTnLst>
                        <p:par>
                          <p:cTn id="96" fill="hold">
                            <p:stCondLst>
                              <p:cond delay="0"/>
                            </p:stCondLst>
                            <p:childTnLst>
                              <p:par>
                                <p:cTn id="97" nodeType="clickEffect" fill="hold" presetClass="entr" presetID="1">
                                  <p:stCondLst>
                                    <p:cond delay="0"/>
                                  </p:stCondLst>
                                  <p:childTnLst>
                                    <p:set>
                                      <p:cBhvr>
                                        <p:cTn id="98" dur="1" fill="hold">
                                          <p:stCondLst>
                                            <p:cond delay="0"/>
                                          </p:stCondLst>
                                        </p:cTn>
                                        <p:tgtEl>
                                          <p:spTgt spid="177">
                                            <p:txEl>
                                              <p:pRg st="4" end="4"/>
                                            </p:txEl>
                                          </p:spTgt>
                                        </p:tgtEl>
                                        <p:attrNameLst>
                                          <p:attrName>style.visibility</p:attrName>
                                        </p:attrNameLst>
                                      </p:cBhvr>
                                      <p:to>
                                        <p:strVal val="visible"/>
                                      </p:to>
                                    </p:set>
                                  </p:childTnLst>
                                </p:cTn>
                              </p:par>
                            </p:childTnLst>
                          </p:cTn>
                        </p:par>
                      </p:childTnLst>
                    </p:cTn>
                  </p:par>
                  <p:par>
                    <p:cTn id="99" fill="hold">
                      <p:stCondLst>
                        <p:cond delay="indefinite"/>
                      </p:stCondLst>
                      <p:childTnLst>
                        <p:par>
                          <p:cTn id="100" fill="hold">
                            <p:stCondLst>
                              <p:cond delay="0"/>
                            </p:stCondLst>
                            <p:childTnLst>
                              <p:par>
                                <p:cTn id="101" nodeType="clickEffect" fill="hold" presetClass="entr" presetID="1">
                                  <p:stCondLst>
                                    <p:cond delay="0"/>
                                  </p:stCondLst>
                                  <p:childTnLst>
                                    <p:set>
                                      <p:cBhvr>
                                        <p:cTn id="102" dur="1" fill="hold">
                                          <p:stCondLst>
                                            <p:cond delay="0"/>
                                          </p:stCondLst>
                                        </p:cTn>
                                        <p:tgtEl>
                                          <p:spTgt spid="177">
                                            <p:txEl>
                                              <p:pRg st="5" end="5"/>
                                            </p:txEl>
                                          </p:spTgt>
                                        </p:tgtEl>
                                        <p:attrNameLst>
                                          <p:attrName>style.visibility</p:attrName>
                                        </p:attrNameLst>
                                      </p:cBhvr>
                                      <p:to>
                                        <p:strVal val="visible"/>
                                      </p:to>
                                    </p:set>
                                  </p:childTnLst>
                                </p:cTn>
                              </p:par>
                            </p:childTnLst>
                          </p:cTn>
                        </p:par>
                      </p:childTnLst>
                    </p:cTn>
                  </p:par>
                  <p:par>
                    <p:cTn id="103" fill="hold">
                      <p:stCondLst>
                        <p:cond delay="indefinite"/>
                      </p:stCondLst>
                      <p:childTnLst>
                        <p:par>
                          <p:cTn id="104" fill="hold">
                            <p:stCondLst>
                              <p:cond delay="0"/>
                            </p:stCondLst>
                            <p:childTnLst>
                              <p:par>
                                <p:cTn id="105" nodeType="clickEffect" fill="hold" presetClass="entr" presetID="1">
                                  <p:stCondLst>
                                    <p:cond delay="0"/>
                                  </p:stCondLst>
                                  <p:childTnLst>
                                    <p:set>
                                      <p:cBhvr>
                                        <p:cTn id="106" dur="1" fill="hold">
                                          <p:stCondLst>
                                            <p:cond delay="0"/>
                                          </p:stCondLst>
                                        </p:cTn>
                                        <p:tgtEl>
                                          <p:spTgt spid="177">
                                            <p:txEl>
                                              <p:pRg st="6" end="6"/>
                                            </p:txEl>
                                          </p:spTgt>
                                        </p:tgtEl>
                                        <p:attrNameLst>
                                          <p:attrName>style.visibility</p:attrName>
                                        </p:attrNameLst>
                                      </p:cBhvr>
                                      <p:to>
                                        <p:strVal val="visible"/>
                                      </p:to>
                                    </p:set>
                                  </p:childTnLst>
                                </p:cTn>
                              </p:par>
                            </p:childTnLst>
                          </p:cTn>
                        </p:par>
                      </p:childTnLst>
                    </p:cTn>
                  </p:par>
                  <p:par>
                    <p:cTn id="107" fill="hold">
                      <p:stCondLst>
                        <p:cond delay="indefinite"/>
                      </p:stCondLst>
                      <p:childTnLst>
                        <p:par>
                          <p:cTn id="108" fill="hold">
                            <p:stCondLst>
                              <p:cond delay="0"/>
                            </p:stCondLst>
                            <p:childTnLst>
                              <p:par>
                                <p:cTn id="109" nodeType="clickEffect" fill="hold" presetClass="entr" presetID="1">
                                  <p:stCondLst>
                                    <p:cond delay="0"/>
                                  </p:stCondLst>
                                  <p:childTnLst>
                                    <p:set>
                                      <p:cBhvr>
                                        <p:cTn id="110" dur="1" fill="hold">
                                          <p:stCondLst>
                                            <p:cond delay="0"/>
                                          </p:stCondLst>
                                        </p:cTn>
                                        <p:tgtEl>
                                          <p:spTgt spid="177">
                                            <p:txEl>
                                              <p:pRg st="7" end="7"/>
                                            </p:txEl>
                                          </p:spTgt>
                                        </p:tgtEl>
                                        <p:attrNameLst>
                                          <p:attrName>style.visibility</p:attrName>
                                        </p:attrNameLst>
                                      </p:cBhvr>
                                      <p:to>
                                        <p:strVal val="visible"/>
                                      </p:to>
                                    </p:set>
                                  </p:childTnLst>
                                </p:cTn>
                              </p:par>
                            </p:childTnLst>
                          </p:cTn>
                        </p:par>
                      </p:childTnLst>
                    </p:cTn>
                  </p:par>
                  <p:par>
                    <p:cTn id="111" fill="hold">
                      <p:stCondLst>
                        <p:cond delay="indefinite"/>
                      </p:stCondLst>
                      <p:childTnLst>
                        <p:par>
                          <p:cTn id="112" fill="hold">
                            <p:stCondLst>
                              <p:cond delay="0"/>
                            </p:stCondLst>
                            <p:childTnLst>
                              <p:par>
                                <p:cTn id="113" nodeType="clickEffect" fill="hold" presetClass="entr" presetID="1">
                                  <p:stCondLst>
                                    <p:cond delay="0"/>
                                  </p:stCondLst>
                                  <p:childTnLst>
                                    <p:set>
                                      <p:cBhvr>
                                        <p:cTn id="114" dur="1" fill="hold">
                                          <p:stCondLst>
                                            <p:cond delay="0"/>
                                          </p:stCondLst>
                                        </p:cTn>
                                        <p:tgtEl>
                                          <p:spTgt spid="177">
                                            <p:txEl>
                                              <p:pRg st="8" end="8"/>
                                            </p:txEl>
                                          </p:spTgt>
                                        </p:tgtEl>
                                        <p:attrNameLst>
                                          <p:attrName>style.visibility</p:attrName>
                                        </p:attrNameLst>
                                      </p:cBhvr>
                                      <p:to>
                                        <p:strVal val="visible"/>
                                      </p:to>
                                    </p:set>
                                  </p:childTnLst>
                                </p:cTn>
                              </p:par>
                            </p:childTnLst>
                          </p:cTn>
                        </p:par>
                      </p:childTnLst>
                    </p:cTn>
                  </p:par>
                  <p:par>
                    <p:cTn id="115" fill="hold">
                      <p:stCondLst>
                        <p:cond delay="indefinite"/>
                      </p:stCondLst>
                      <p:childTnLst>
                        <p:par>
                          <p:cTn id="116" fill="hold">
                            <p:stCondLst>
                              <p:cond delay="0"/>
                            </p:stCondLst>
                            <p:childTnLst>
                              <p:par>
                                <p:cTn id="117" nodeType="clickEffect" fill="hold" presetClass="entr" presetID="1">
                                  <p:stCondLst>
                                    <p:cond delay="0"/>
                                  </p:stCondLst>
                                  <p:childTnLst>
                                    <p:set>
                                      <p:cBhvr>
                                        <p:cTn id="118" dur="1" fill="hold">
                                          <p:stCondLst>
                                            <p:cond delay="0"/>
                                          </p:stCondLst>
                                        </p:cTn>
                                        <p:tgtEl>
                                          <p:spTgt spid="177">
                                            <p:txEl>
                                              <p:pRg st="9" end="9"/>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178" name="Titl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Physical Security Controls (2 of 9)</a:t>
            </a:r>
            <a:endParaRPr b="0" lang="en-US" sz="3600" spc="-1" strike="noStrike">
              <a:solidFill>
                <a:srgbClr val="000000"/>
              </a:solidFill>
              <a:latin typeface="Arial"/>
            </a:endParaRPr>
          </a:p>
        </p:txBody>
      </p:sp>
      <p:sp>
        <p:nvSpPr>
          <p:cNvPr id="179" name="Content Placeholder 2"/>
          <p:cNvSpPr txBox="1"/>
          <p:nvPr/>
        </p:nvSpPr>
        <p:spPr>
          <a:xfrm>
            <a:off x="228600" y="1295280"/>
            <a:ext cx="8762760" cy="4830480"/>
          </a:xfrm>
          <a:prstGeom prst="rect">
            <a:avLst/>
          </a:prstGeom>
          <a:noFill/>
          <a:ln w="0">
            <a:noFill/>
          </a:ln>
        </p:spPr>
        <p:txBody>
          <a:bodyPr>
            <a:normAutofit/>
          </a:bodyPr>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Walls, fencing, and gates</a:t>
            </a:r>
            <a:endParaRPr b="0" lang="en-US" sz="26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Some of the oldest and most reliable elements of physical security; the essential starting point for perimeter control</a:t>
            </a:r>
            <a:endParaRPr b="0" lang="en-US" sz="2400" spc="-1" strike="noStrike">
              <a:solidFill>
                <a:srgbClr val="000000"/>
              </a:solidFill>
              <a:latin typeface="Arial"/>
            </a:endParaRPr>
          </a:p>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Guards</a:t>
            </a:r>
            <a:endParaRPr b="0" lang="en-US" sz="26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Can evaluate each situation as it arises to make reasoned responses; most have standard operating procedures</a:t>
            </a:r>
            <a:endParaRPr b="0" lang="en-US" sz="2400" spc="-1" strike="noStrike">
              <a:solidFill>
                <a:srgbClr val="000000"/>
              </a:solidFill>
              <a:latin typeface="Arial"/>
            </a:endParaRPr>
          </a:p>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Dogs</a:t>
            </a:r>
            <a:endParaRPr b="0" lang="en-US" sz="26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Keen sense of smell and hearing can detect intrusions that human guards cannot</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0" name="Titl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Physical Security Controls (3 of 9)</a:t>
            </a:r>
            <a:endParaRPr b="0" lang="en-US" sz="3600" spc="-1" strike="noStrike">
              <a:solidFill>
                <a:srgbClr val="000000"/>
              </a:solidFill>
              <a:latin typeface="Arial"/>
            </a:endParaRPr>
          </a:p>
        </p:txBody>
      </p:sp>
      <p:sp>
        <p:nvSpPr>
          <p:cNvPr id="181" name="Content Placeholder 2"/>
          <p:cNvSpPr txBox="1"/>
          <p:nvPr/>
        </p:nvSpPr>
        <p:spPr>
          <a:xfrm>
            <a:off x="370800" y="1295280"/>
            <a:ext cx="8762760" cy="4830480"/>
          </a:xfrm>
          <a:prstGeom prst="rect">
            <a:avLst/>
          </a:prstGeom>
          <a:noFill/>
          <a:ln w="0">
            <a:noFill/>
          </a:ln>
        </p:spPr>
        <p:txBody>
          <a:bodyPr>
            <a:noAutofit/>
          </a:bodyPr>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ID cards and badges</a:t>
            </a:r>
            <a:endParaRPr b="0" lang="en-US" sz="26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ID card is typically concealed and name badge is visible</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Serve as a simple form of biometrics (facial recognition) </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Should not be the only means of control as cards can be easily duplicated, stolen, and modified</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Tailgating occurs when an authorized individual opens a door and other people also enter</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182" name="Titl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Physical Security Controls (4 of 9)</a:t>
            </a:r>
            <a:endParaRPr b="0" lang="en-US" sz="3600" spc="-1" strike="noStrike">
              <a:solidFill>
                <a:srgbClr val="000000"/>
              </a:solidFill>
              <a:latin typeface="Arial"/>
            </a:endParaRPr>
          </a:p>
        </p:txBody>
      </p:sp>
      <p:sp>
        <p:nvSpPr>
          <p:cNvPr id="183" name="Content Placeholder 2"/>
          <p:cNvSpPr txBox="1"/>
          <p:nvPr/>
        </p:nvSpPr>
        <p:spPr>
          <a:xfrm>
            <a:off x="228600" y="1295280"/>
            <a:ext cx="8762760" cy="4830480"/>
          </a:xfrm>
          <a:prstGeom prst="rect">
            <a:avLst/>
          </a:prstGeom>
          <a:noFill/>
          <a:ln w="0">
            <a:noFill/>
          </a:ln>
        </p:spPr>
        <p:txBody>
          <a:bodyPr>
            <a:noAutofit/>
          </a:bodyPr>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Locks and keys</a:t>
            </a:r>
            <a:endParaRPr b="0" lang="en-US" sz="26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Two types of locks: mechanical and electromechanical</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Locks can also be divided into four categories: manual, programmable, electronic, biometric</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Locks fail and alternative procedures for controlling access must be put in place</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Locks fail in one of two ways:</a:t>
            </a:r>
            <a:endParaRPr b="0" lang="en-US" sz="2400" spc="-1" strike="noStrike">
              <a:solidFill>
                <a:srgbClr val="000000"/>
              </a:solidFill>
              <a:latin typeface="Arial"/>
            </a:endParaRPr>
          </a:p>
          <a:p>
            <a:pPr lvl="2" marL="1143000" indent="-228240">
              <a:lnSpc>
                <a:spcPct val="100000"/>
              </a:lnSpc>
              <a:spcBef>
                <a:spcPts val="601"/>
              </a:spcBef>
              <a:buClr>
                <a:srgbClr val="364162"/>
              </a:buClr>
              <a:buFont typeface="Wingdings" charset="2"/>
              <a:buChar char=""/>
            </a:pPr>
            <a:r>
              <a:rPr b="0" lang="en-US" sz="2200" spc="-1" strike="noStrike">
                <a:solidFill>
                  <a:srgbClr val="000000"/>
                </a:solidFill>
                <a:latin typeface="Arial"/>
                <a:ea typeface="Verdana"/>
              </a:rPr>
              <a:t>Fail-safe lock</a:t>
            </a:r>
            <a:endParaRPr b="0" lang="en-US" sz="2200" spc="-1" strike="noStrike">
              <a:solidFill>
                <a:srgbClr val="000000"/>
              </a:solidFill>
              <a:latin typeface="Arial"/>
            </a:endParaRPr>
          </a:p>
          <a:p>
            <a:pPr lvl="2" marL="1143000" indent="-228240">
              <a:lnSpc>
                <a:spcPct val="100000"/>
              </a:lnSpc>
              <a:spcBef>
                <a:spcPts val="601"/>
              </a:spcBef>
              <a:buClr>
                <a:srgbClr val="364162"/>
              </a:buClr>
              <a:buFont typeface="Wingdings" charset="2"/>
              <a:buChar char=""/>
            </a:pPr>
            <a:r>
              <a:rPr b="0" lang="en-US" sz="2200" spc="-1" strike="noStrike">
                <a:solidFill>
                  <a:srgbClr val="000000"/>
                </a:solidFill>
                <a:latin typeface="Arial"/>
                <a:ea typeface="Verdana"/>
              </a:rPr>
              <a:t>Fail-secure lock</a:t>
            </a:r>
            <a:endParaRPr b="0" lang="en-US" sz="22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184" name="Titl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Physical Security Controls (5 of 9)</a:t>
            </a:r>
            <a:endParaRPr b="0" lang="en-US" sz="3600" spc="-1" strike="noStrike">
              <a:solidFill>
                <a:srgbClr val="000000"/>
              </a:solidFill>
              <a:latin typeface="Arial"/>
            </a:endParaRPr>
          </a:p>
        </p:txBody>
      </p:sp>
      <p:sp>
        <p:nvSpPr>
          <p:cNvPr id="185" name="Content Placeholder 2"/>
          <p:cNvSpPr txBox="1"/>
          <p:nvPr/>
        </p:nvSpPr>
        <p:spPr>
          <a:xfrm>
            <a:off x="228600" y="1295280"/>
            <a:ext cx="8762760" cy="4830480"/>
          </a:xfrm>
          <a:prstGeom prst="rect">
            <a:avLst/>
          </a:prstGeom>
          <a:noFill/>
          <a:ln w="0">
            <a:noFill/>
          </a:ln>
        </p:spPr>
        <p:txBody>
          <a:bodyPr>
            <a:noAutofit/>
          </a:bodyPr>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Mantraps</a:t>
            </a:r>
            <a:endParaRPr b="0" lang="en-US" sz="26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Small enclosure that has an entry point and a different exit point.</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Individual enters mantrap, requests access, and, if verified, is allowed to exit mantrap into facility.</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Individual denied entry is not allowed to exit until the security official overrides automatic locks of the enclosure.</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186" name="Titl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Physical Security Controls (6 of 9)</a:t>
            </a:r>
            <a:endParaRPr b="0" lang="en-US" sz="3600" spc="-1" strike="noStrike">
              <a:solidFill>
                <a:srgbClr val="000000"/>
              </a:solidFill>
              <a:latin typeface="Arial"/>
            </a:endParaRPr>
          </a:p>
        </p:txBody>
      </p:sp>
      <p:sp>
        <p:nvSpPr>
          <p:cNvPr id="187" name="Content Placeholder 2"/>
          <p:cNvSpPr txBox="1"/>
          <p:nvPr/>
        </p:nvSpPr>
        <p:spPr>
          <a:xfrm>
            <a:off x="228600" y="1295280"/>
            <a:ext cx="8762760" cy="4830480"/>
          </a:xfrm>
          <a:prstGeom prst="rect">
            <a:avLst/>
          </a:prstGeom>
          <a:noFill/>
          <a:ln w="0">
            <a:noFill/>
          </a:ln>
        </p:spPr>
        <p:txBody>
          <a:bodyPr>
            <a:noAutofit/>
          </a:bodyPr>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Electronic monitoring</a:t>
            </a:r>
            <a:endParaRPr b="0" lang="en-US" sz="26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Equipment can record events in areas where other types of physical controls are impractical</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May use cameras with video recorders; includes closed-circuit television (CCT) systems </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Drawbacks </a:t>
            </a:r>
            <a:endParaRPr b="0" lang="en-US" sz="2400" spc="-1" strike="noStrike">
              <a:solidFill>
                <a:srgbClr val="000000"/>
              </a:solidFill>
              <a:latin typeface="Arial"/>
            </a:endParaRPr>
          </a:p>
          <a:p>
            <a:pPr lvl="2" marL="1143000" indent="-228240">
              <a:lnSpc>
                <a:spcPct val="100000"/>
              </a:lnSpc>
              <a:spcBef>
                <a:spcPts val="601"/>
              </a:spcBef>
              <a:buClr>
                <a:srgbClr val="364162"/>
              </a:buClr>
              <a:buFont typeface="Wingdings" charset="2"/>
              <a:buChar char=""/>
            </a:pPr>
            <a:r>
              <a:rPr b="0" lang="en-US" sz="2200" spc="-1" strike="noStrike">
                <a:solidFill>
                  <a:srgbClr val="000000"/>
                </a:solidFill>
                <a:latin typeface="Arial"/>
                <a:ea typeface="Verdana"/>
              </a:rPr>
              <a:t>Passive; does not prevent access or prohibited activity  </a:t>
            </a:r>
            <a:endParaRPr b="0" lang="en-US" sz="2200" spc="-1" strike="noStrike">
              <a:solidFill>
                <a:srgbClr val="000000"/>
              </a:solidFill>
              <a:latin typeface="Arial"/>
            </a:endParaRPr>
          </a:p>
          <a:p>
            <a:pPr lvl="2" marL="1143000" indent="-228240">
              <a:lnSpc>
                <a:spcPct val="100000"/>
              </a:lnSpc>
              <a:spcBef>
                <a:spcPts val="601"/>
              </a:spcBef>
              <a:buClr>
                <a:srgbClr val="364162"/>
              </a:buClr>
              <a:buFont typeface="Wingdings" charset="2"/>
              <a:buChar char=""/>
            </a:pPr>
            <a:r>
              <a:rPr b="0" lang="en-US" sz="2200" spc="-1" strike="noStrike">
                <a:solidFill>
                  <a:srgbClr val="000000"/>
                </a:solidFill>
                <a:latin typeface="Arial"/>
                <a:ea typeface="Verdana"/>
              </a:rPr>
              <a:t>Recordings often are not monitored in real time; must be reviewed to have any value</a:t>
            </a:r>
            <a:endParaRPr b="0" lang="en-US" sz="22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1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188" name="Titl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Physical Security Controls (7 of 9)</a:t>
            </a:r>
            <a:endParaRPr b="0" lang="en-US" sz="3600" spc="-1" strike="noStrike">
              <a:solidFill>
                <a:srgbClr val="000000"/>
              </a:solidFill>
              <a:latin typeface="Arial"/>
            </a:endParaRPr>
          </a:p>
        </p:txBody>
      </p:sp>
      <p:sp>
        <p:nvSpPr>
          <p:cNvPr id="189" name="Content Placeholder 2"/>
          <p:cNvSpPr txBox="1"/>
          <p:nvPr/>
        </p:nvSpPr>
        <p:spPr>
          <a:xfrm>
            <a:off x="228600" y="1295280"/>
            <a:ext cx="8762760" cy="4830480"/>
          </a:xfrm>
          <a:prstGeom prst="rect">
            <a:avLst/>
          </a:prstGeom>
          <a:noFill/>
          <a:ln w="0">
            <a:noFill/>
          </a:ln>
        </p:spPr>
        <p:txBody>
          <a:bodyPr>
            <a:noAutofit/>
          </a:bodyPr>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Alarms and alarm systems</a:t>
            </a:r>
            <a:endParaRPr b="0" lang="en-US" sz="26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Alarm systems notify people/systems when an event occurs</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Detect fire, intrusion, environmental disturbance, or an interruption in services </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Rely on sensors that detect an event, for example, motion detectors, thermal detectors, glass breakage detectors, weight sensors, and contact sensors</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1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190" name="Titl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Physical Security Controls (8 of 9)</a:t>
            </a:r>
            <a:endParaRPr b="0" lang="en-US" sz="3600" spc="-1" strike="noStrike">
              <a:solidFill>
                <a:srgbClr val="000000"/>
              </a:solidFill>
              <a:latin typeface="Arial"/>
            </a:endParaRPr>
          </a:p>
        </p:txBody>
      </p:sp>
      <p:sp>
        <p:nvSpPr>
          <p:cNvPr id="191" name="Content Placeholder 2"/>
          <p:cNvSpPr txBox="1"/>
          <p:nvPr/>
        </p:nvSpPr>
        <p:spPr>
          <a:xfrm>
            <a:off x="228600" y="1295280"/>
            <a:ext cx="8762760" cy="4830480"/>
          </a:xfrm>
          <a:prstGeom prst="rect">
            <a:avLst/>
          </a:prstGeom>
          <a:noFill/>
          <a:ln w="0">
            <a:noFill/>
          </a:ln>
        </p:spPr>
        <p:txBody>
          <a:bodyPr>
            <a:noAutofit/>
          </a:bodyPr>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Computer rooms and wiring closets</a:t>
            </a:r>
            <a:endParaRPr b="0" lang="en-US" sz="26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Require special attention to ensure confidentiality, integrity, and availability of information.</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Logical access controls are easily defeated if attacker gains physical access to computing equipment.</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Custodial staff, often the least scrutinized people who have access to offices, are given greatest degree of unsupervised access.</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1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192" name="Titl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Physical Security Controls (9 of 9)</a:t>
            </a:r>
            <a:endParaRPr b="0" lang="en-US" sz="3600" spc="-1" strike="noStrike">
              <a:solidFill>
                <a:srgbClr val="000000"/>
              </a:solidFill>
              <a:latin typeface="Arial"/>
            </a:endParaRPr>
          </a:p>
        </p:txBody>
      </p:sp>
      <p:sp>
        <p:nvSpPr>
          <p:cNvPr id="193" name="Content Placeholder 2"/>
          <p:cNvSpPr txBox="1"/>
          <p:nvPr/>
        </p:nvSpPr>
        <p:spPr>
          <a:xfrm>
            <a:off x="228600" y="1295280"/>
            <a:ext cx="8762760" cy="4830480"/>
          </a:xfrm>
          <a:prstGeom prst="rect">
            <a:avLst/>
          </a:prstGeom>
          <a:noFill/>
          <a:ln w="0">
            <a:noFill/>
          </a:ln>
        </p:spPr>
        <p:txBody>
          <a:bodyPr>
            <a:normAutofit fontScale="85000"/>
          </a:bodyPr>
          <a:p>
            <a:pPr marL="343080" indent="-342720">
              <a:lnSpc>
                <a:spcPct val="100000"/>
              </a:lnSpc>
              <a:spcBef>
                <a:spcPts val="601"/>
              </a:spcBef>
              <a:buClr>
                <a:srgbClr val="364162"/>
              </a:buClr>
              <a:buFont typeface="Arial"/>
              <a:buChar char="•"/>
            </a:pPr>
            <a:r>
              <a:rPr b="0" lang="en-US" sz="2800" spc="-1" strike="noStrike">
                <a:solidFill>
                  <a:srgbClr val="000000"/>
                </a:solidFill>
                <a:latin typeface="Arial"/>
                <a:ea typeface="Verdana"/>
              </a:rPr>
              <a:t>Interior walls and doors</a:t>
            </a:r>
            <a:endParaRPr b="0" lang="en-US" sz="28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600" spc="-1" strike="noStrike">
                <a:solidFill>
                  <a:srgbClr val="000000"/>
                </a:solidFill>
                <a:latin typeface="Arial"/>
                <a:ea typeface="Verdana"/>
              </a:rPr>
              <a:t>Information asset security is sometimes compromised by improper construction of facility walls and doors.</a:t>
            </a:r>
            <a:endParaRPr b="0" lang="en-US" sz="26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600" spc="-1" strike="noStrike">
                <a:solidFill>
                  <a:srgbClr val="000000"/>
                </a:solidFill>
                <a:latin typeface="Arial"/>
                <a:ea typeface="Verdana"/>
              </a:rPr>
              <a:t>Facility walls are typically either standard interior or firewall.</a:t>
            </a:r>
            <a:endParaRPr b="0" lang="en-US" sz="26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600" spc="-1" strike="noStrike">
                <a:solidFill>
                  <a:srgbClr val="000000"/>
                </a:solidFill>
                <a:latin typeface="Arial"/>
                <a:ea typeface="Verdana"/>
              </a:rPr>
              <a:t>High-security areas must have firewall-grade walls to provide physical security against potential intruders and fires.</a:t>
            </a:r>
            <a:endParaRPr b="0" lang="en-US" sz="26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600" spc="-1" strike="noStrike">
                <a:solidFill>
                  <a:srgbClr val="000000"/>
                </a:solidFill>
                <a:latin typeface="Arial"/>
                <a:ea typeface="Verdana"/>
              </a:rPr>
              <a:t>Doors allowing access to high-security rooms should be evaluated.</a:t>
            </a:r>
            <a:endParaRPr b="0" lang="en-US" sz="26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600" spc="-1" strike="noStrike">
                <a:solidFill>
                  <a:srgbClr val="000000"/>
                </a:solidFill>
                <a:latin typeface="Arial"/>
                <a:ea typeface="Verdana"/>
              </a:rPr>
              <a:t>To secure doors, install push or crash bars on computer rooms and closets.</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1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194" name="Title 3"/>
          <p:cNvSpPr txBox="1"/>
          <p:nvPr/>
        </p:nvSpPr>
        <p:spPr>
          <a:xfrm>
            <a:off x="457200" y="457200"/>
            <a:ext cx="8167320" cy="1037880"/>
          </a:xfrm>
          <a:prstGeom prst="rect">
            <a:avLst/>
          </a:prstGeom>
          <a:noFill/>
          <a:ln w="9360">
            <a:noFill/>
          </a:ln>
        </p:spPr>
        <p:txBody>
          <a:bodyPr anchor="ctr">
            <a:noAutofit/>
          </a:bodyPr>
          <a:p>
            <a:pPr algn="ctr">
              <a:lnSpc>
                <a:spcPct val="100000"/>
              </a:lnSpc>
            </a:pPr>
            <a:r>
              <a:rPr b="1" lang="en-US" sz="3600" spc="-1" strike="noStrike">
                <a:solidFill>
                  <a:srgbClr val="000000"/>
                </a:solidFill>
                <a:latin typeface="Arial"/>
              </a:rPr>
              <a:t>Figure 9-1  </a:t>
            </a:r>
            <a:r>
              <a:rPr b="0" lang="en-US" sz="3600" spc="-1" strike="noStrike">
                <a:solidFill>
                  <a:srgbClr val="000000"/>
                </a:solidFill>
                <a:latin typeface="Arial"/>
              </a:rPr>
              <a:t>Tailgating</a:t>
            </a:r>
            <a:endParaRPr b="0" lang="en-US" sz="3600" spc="-1" strike="noStrike">
              <a:solidFill>
                <a:srgbClr val="000000"/>
              </a:solidFill>
              <a:latin typeface="Arial"/>
            </a:endParaRPr>
          </a:p>
        </p:txBody>
      </p:sp>
      <p:pic>
        <p:nvPicPr>
          <p:cNvPr id="195" name="Picture 2" descr="A figure shows two photos and the photo on the left shows a man swiping his card in card swiping machine. A notice is shown in the top left corner of the photo. The notice reads as, “3028, on a white background and ISA Lab on a black back ground.” A photo on the right shows the hand of a man on the door and trying to stop the door from closing.&#10;"/>
          <p:cNvPicPr/>
          <p:nvPr/>
        </p:nvPicPr>
        <p:blipFill>
          <a:blip r:embed="rId1"/>
          <a:stretch/>
        </p:blipFill>
        <p:spPr>
          <a:xfrm>
            <a:off x="380880" y="1905120"/>
            <a:ext cx="8477640" cy="3809520"/>
          </a:xfrm>
          <a:prstGeom prst="rect">
            <a:avLst/>
          </a:prstGeom>
          <a:ln w="0">
            <a:noFill/>
          </a:ln>
        </p:spPr>
      </p:pic>
    </p:spTree>
  </p:cSld>
  <mc:AlternateContent>
    <mc:Choice Requires="p14">
      <p:transition spd="slow" p14:dur="2000"/>
    </mc:Choice>
    <mc:Fallback>
      <p:transition spd="slow"/>
    </mc:Fallback>
  </mc:AlternateContent>
</p:sld>
</file>

<file path=ppt/slides/slide1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196" name="Title 1"/>
          <p:cNvSpPr txBox="1"/>
          <p:nvPr/>
        </p:nvSpPr>
        <p:spPr>
          <a:xfrm>
            <a:off x="900720" y="252720"/>
            <a:ext cx="7481160" cy="891000"/>
          </a:xfrm>
          <a:prstGeom prst="rect">
            <a:avLst/>
          </a:prstGeom>
          <a:noFill/>
          <a:ln w="9360">
            <a:noFill/>
          </a:ln>
        </p:spPr>
        <p:txBody>
          <a:bodyPr anchor="ctr">
            <a:noAutofit/>
          </a:bodyPr>
          <a:p>
            <a:pPr algn="ctr">
              <a:lnSpc>
                <a:spcPct val="100000"/>
              </a:lnSpc>
            </a:pPr>
            <a:r>
              <a:rPr b="1" lang="en-US" sz="3600" spc="-1" strike="noStrike">
                <a:solidFill>
                  <a:srgbClr val="000000"/>
                </a:solidFill>
                <a:latin typeface="Arial"/>
              </a:rPr>
              <a:t>Figure 9-2  </a:t>
            </a:r>
            <a:r>
              <a:rPr b="0" lang="en-US" sz="3600" spc="-1" strike="noStrike">
                <a:solidFill>
                  <a:srgbClr val="000000"/>
                </a:solidFill>
                <a:latin typeface="Arial"/>
              </a:rPr>
              <a:t>Locks</a:t>
            </a:r>
            <a:endParaRPr b="0" lang="en-US" sz="3600" spc="-1" strike="noStrike">
              <a:solidFill>
                <a:srgbClr val="000000"/>
              </a:solidFill>
              <a:latin typeface="Arial"/>
            </a:endParaRPr>
          </a:p>
        </p:txBody>
      </p:sp>
      <p:pic>
        <p:nvPicPr>
          <p:cNvPr id="197" name="Picture 2" descr="An illustration shows three photos one on the left and two photos on the right. A photo on the left is labeled as, “Programmable/mechanical.” It shows a lock below the series of numbers from 1-5 with a circular button beside each numbers. A photo on the right shows two photos one below the other and is labeled as, “Electronic.” A photo on the top shows two locks with series of number buttons above the lock. A photo on the bottom shows a black back ground with series of number buttons on it.&#10;"/>
          <p:cNvPicPr/>
          <p:nvPr/>
        </p:nvPicPr>
        <p:blipFill>
          <a:blip r:embed="rId1"/>
          <a:stretch/>
        </p:blipFill>
        <p:spPr>
          <a:xfrm>
            <a:off x="1794240" y="1600200"/>
            <a:ext cx="5402880" cy="4438440"/>
          </a:xfrm>
          <a:prstGeom prst="rect">
            <a:avLst/>
          </a:prstGeom>
          <a:ln w="0">
            <a:noFill/>
          </a:ln>
        </p:spPr>
      </p:pic>
    </p:spTree>
  </p:cSld>
  <mc:AlternateContent>
    <mc:Choice Requires="p14">
      <p:transition spd="slow" p14:dur="2000"/>
    </mc:Choice>
    <mc:Fallback>
      <p:transition spd="slow"/>
    </mc:Fallback>
  </mc:AlternateContent>
</p:sld>
</file>

<file path=ppt/slides/slide1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198" name="Title 1"/>
          <p:cNvSpPr txBox="1"/>
          <p:nvPr/>
        </p:nvSpPr>
        <p:spPr>
          <a:xfrm>
            <a:off x="519120" y="164160"/>
            <a:ext cx="8091000" cy="943560"/>
          </a:xfrm>
          <a:prstGeom prst="rect">
            <a:avLst/>
          </a:prstGeom>
          <a:noFill/>
          <a:ln w="9360">
            <a:noFill/>
          </a:ln>
        </p:spPr>
        <p:txBody>
          <a:bodyPr anchor="ctr">
            <a:noAutofit/>
          </a:bodyPr>
          <a:p>
            <a:pPr algn="ctr">
              <a:lnSpc>
                <a:spcPct val="100000"/>
              </a:lnSpc>
            </a:pPr>
            <a:r>
              <a:rPr b="1" lang="en-US" sz="3600" spc="-1" strike="noStrike">
                <a:solidFill>
                  <a:srgbClr val="000000"/>
                </a:solidFill>
                <a:latin typeface="Arial"/>
              </a:rPr>
              <a:t>Figure 9-3  </a:t>
            </a:r>
            <a:r>
              <a:rPr b="0" lang="en-US" sz="3600" spc="-1" strike="noStrike">
                <a:solidFill>
                  <a:srgbClr val="000000"/>
                </a:solidFill>
                <a:latin typeface="Arial"/>
              </a:rPr>
              <a:t>Mantraps</a:t>
            </a:r>
            <a:endParaRPr b="0" lang="en-US" sz="3600" spc="-1" strike="noStrike">
              <a:solidFill>
                <a:srgbClr val="000000"/>
              </a:solidFill>
              <a:latin typeface="Arial"/>
            </a:endParaRPr>
          </a:p>
        </p:txBody>
      </p:sp>
      <p:pic>
        <p:nvPicPr>
          <p:cNvPr id="199" name="Picture 2" descr="An illustration shows box with two partitions. A horizontal partition is shown near the bottom of the box and a vertical partition is shown near the right end above the horizontal partition. A V shaped structure with a circle and a partition on the middle of the circle is shown on one side of V shape. The box to the left of vertical partition is labeled as, “Server room, Inner lock, outer lock.” The outer lock is labeled above the horizontal partition. The box to the right of vertical partition is labeled as, “Mantrap.” An arrow facing upwards is facing upwards below the horizontal partition. To the left of upward arrow a text labeled as, “Hallway” is shown. The text from the top to the right of box reads as, “2 – Intruder attempts to gain access and is denied access through inner lock, 3 – Intruder denied access to exit from outer lock and held until released by security, 1 – Intruder allowed in through outer lock.” &#10;"/>
          <p:cNvPicPr/>
          <p:nvPr/>
        </p:nvPicPr>
        <p:blipFill>
          <a:blip r:embed="rId1"/>
          <a:stretch/>
        </p:blipFill>
        <p:spPr>
          <a:xfrm>
            <a:off x="1143000" y="1295280"/>
            <a:ext cx="6705360" cy="4721400"/>
          </a:xfrm>
          <a:prstGeom prst="rect">
            <a:avLst/>
          </a:prstGeom>
          <a:ln w="0">
            <a:noFill/>
          </a:ln>
        </p:spPr>
      </p:pic>
    </p:spTree>
  </p:cSld>
  <mc:AlternateContent>
    <mc:Choice Requires="p14">
      <p:transition spd="slow" p14:dur="2000"/>
    </mc:Choice>
    <mc:Fallback>
      <p:transition spd="slow"/>
    </mc:Fallback>
  </mc:AlternateContent>
</p:sld>
</file>

<file path=ppt/slides/slide1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0" name="Title 3"/>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Fire Security and Safety </a:t>
            </a:r>
            <a:endParaRPr b="0" lang="en-US" sz="3600" spc="-1" strike="noStrike">
              <a:solidFill>
                <a:srgbClr val="000000"/>
              </a:solidFill>
              <a:latin typeface="Arial"/>
            </a:endParaRPr>
          </a:p>
        </p:txBody>
      </p:sp>
      <p:sp>
        <p:nvSpPr>
          <p:cNvPr id="201" name="Content Placeholder 4"/>
          <p:cNvSpPr txBox="1"/>
          <p:nvPr/>
        </p:nvSpPr>
        <p:spPr>
          <a:xfrm>
            <a:off x="228600" y="1295280"/>
            <a:ext cx="8762760" cy="4830480"/>
          </a:xfrm>
          <a:prstGeom prst="rect">
            <a:avLst/>
          </a:prstGeom>
          <a:noFill/>
          <a:ln w="0">
            <a:noFill/>
          </a:ln>
        </p:spPr>
        <p:txBody>
          <a:bodyPr>
            <a:normAutofit/>
          </a:bodyPr>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Most serious threat to safety of people who work in an organization is fire.</a:t>
            </a:r>
            <a:endParaRPr b="0" lang="en-US" sz="2600" spc="-1" strike="noStrike">
              <a:solidFill>
                <a:srgbClr val="000000"/>
              </a:solidFill>
              <a:latin typeface="Arial"/>
            </a:endParaRPr>
          </a:p>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Fires account for more property damage, personal injury, and death than any other threat.</a:t>
            </a:r>
            <a:endParaRPr b="0" lang="en-US" sz="2600" spc="-1" strike="noStrike">
              <a:solidFill>
                <a:srgbClr val="000000"/>
              </a:solidFill>
              <a:latin typeface="Arial"/>
            </a:endParaRPr>
          </a:p>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It is imperative that physical security plans implement strong measures to detect and respond to fires and fire hazards</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119" dur="indefinite" restart="never" nodeType="tmRoot">
          <p:childTnLst>
            <p:seq>
              <p:cTn id="120" dur="indefinite" nodeType="mainSeq">
                <p:childTnLst>
                  <p:par>
                    <p:cTn id="121" fill="hold">
                      <p:stCondLst>
                        <p:cond delay="indefinite"/>
                      </p:stCondLst>
                      <p:childTnLst>
                        <p:par>
                          <p:cTn id="122" fill="hold">
                            <p:stCondLst>
                              <p:cond delay="0"/>
                            </p:stCondLst>
                            <p:childTnLst>
                              <p:par>
                                <p:cTn id="123" nodeType="clickEffect" fill="hold" presetClass="entr" presetID="1">
                                  <p:stCondLst>
                                    <p:cond delay="0"/>
                                  </p:stCondLst>
                                  <p:childTnLst>
                                    <p:set>
                                      <p:cBhvr>
                                        <p:cTn id="124" dur="1" fill="hold">
                                          <p:stCondLst>
                                            <p:cond delay="0"/>
                                          </p:stCondLst>
                                        </p:cTn>
                                        <p:tgtEl>
                                          <p:spTgt spid="201">
                                            <p:txEl>
                                              <p:pRg st="0" end="0"/>
                                            </p:txEl>
                                          </p:spTgt>
                                        </p:tgtEl>
                                        <p:attrNameLst>
                                          <p:attrName>style.visibility</p:attrName>
                                        </p:attrNameLst>
                                      </p:cBhvr>
                                      <p:to>
                                        <p:strVal val="visible"/>
                                      </p:to>
                                    </p:set>
                                  </p:childTnLst>
                                </p:cTn>
                              </p:par>
                            </p:childTnLst>
                          </p:cTn>
                        </p:par>
                      </p:childTnLst>
                    </p:cTn>
                  </p:par>
                  <p:par>
                    <p:cTn id="125" fill="hold">
                      <p:stCondLst>
                        <p:cond delay="indefinite"/>
                      </p:stCondLst>
                      <p:childTnLst>
                        <p:par>
                          <p:cTn id="126" fill="hold">
                            <p:stCondLst>
                              <p:cond delay="0"/>
                            </p:stCondLst>
                            <p:childTnLst>
                              <p:par>
                                <p:cTn id="127" nodeType="clickEffect" fill="hold" presetClass="entr" presetID="1">
                                  <p:stCondLst>
                                    <p:cond delay="0"/>
                                  </p:stCondLst>
                                  <p:childTnLst>
                                    <p:set>
                                      <p:cBhvr>
                                        <p:cTn id="128" dur="1" fill="hold">
                                          <p:stCondLst>
                                            <p:cond delay="0"/>
                                          </p:stCondLst>
                                        </p:cTn>
                                        <p:tgtEl>
                                          <p:spTgt spid="201">
                                            <p:txEl>
                                              <p:pRg st="1" end="1"/>
                                            </p:txEl>
                                          </p:spTgt>
                                        </p:tgtEl>
                                        <p:attrNameLst>
                                          <p:attrName>style.visibility</p:attrName>
                                        </p:attrNameLst>
                                      </p:cBhvr>
                                      <p:to>
                                        <p:strVal val="visible"/>
                                      </p:to>
                                    </p:set>
                                  </p:childTnLst>
                                </p:cTn>
                              </p:par>
                            </p:childTnLst>
                          </p:cTn>
                        </p:par>
                      </p:childTnLst>
                    </p:cTn>
                  </p:par>
                  <p:par>
                    <p:cTn id="129" fill="hold">
                      <p:stCondLst>
                        <p:cond delay="indefinite"/>
                      </p:stCondLst>
                      <p:childTnLst>
                        <p:par>
                          <p:cTn id="130" fill="hold">
                            <p:stCondLst>
                              <p:cond delay="0"/>
                            </p:stCondLst>
                            <p:childTnLst>
                              <p:par>
                                <p:cTn id="131" nodeType="clickEffect" fill="hold" presetClass="entr" presetID="1">
                                  <p:stCondLst>
                                    <p:cond delay="0"/>
                                  </p:stCondLst>
                                  <p:childTnLst>
                                    <p:set>
                                      <p:cBhvr>
                                        <p:cTn id="132" dur="1" fill="hold">
                                          <p:stCondLst>
                                            <p:cond delay="0"/>
                                          </p:stCondLst>
                                        </p:cTn>
                                        <p:tgtEl>
                                          <p:spTgt spid="201">
                                            <p:txEl>
                                              <p:pRg st="2" end="2"/>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2" name="Titl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Fire Detection and Response</a:t>
            </a:r>
            <a:endParaRPr b="0" lang="en-US" sz="3600" spc="-1" strike="noStrike">
              <a:solidFill>
                <a:srgbClr val="000000"/>
              </a:solidFill>
              <a:latin typeface="Arial"/>
            </a:endParaRPr>
          </a:p>
        </p:txBody>
      </p:sp>
      <p:sp>
        <p:nvSpPr>
          <p:cNvPr id="203" name="Content Placeholder 2"/>
          <p:cNvSpPr txBox="1"/>
          <p:nvPr/>
        </p:nvSpPr>
        <p:spPr>
          <a:xfrm>
            <a:off x="228600" y="1295280"/>
            <a:ext cx="8762760" cy="4830480"/>
          </a:xfrm>
          <a:prstGeom prst="rect">
            <a:avLst/>
          </a:prstGeom>
          <a:noFill/>
          <a:ln w="0">
            <a:noFill/>
          </a:ln>
        </p:spPr>
        <p:txBody>
          <a:bodyPr>
            <a:noAutofit/>
          </a:bodyPr>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Fire suppression systems: devices installed and maintained to detect and respond to a fire, potential fire, or combustion danger.</a:t>
            </a:r>
            <a:endParaRPr b="0" lang="en-US" sz="2600" spc="-1" strike="noStrike">
              <a:solidFill>
                <a:srgbClr val="000000"/>
              </a:solidFill>
              <a:latin typeface="Arial"/>
            </a:endParaRPr>
          </a:p>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Flame point: temperature of ignition.</a:t>
            </a:r>
            <a:endParaRPr b="0" lang="en-US" sz="2600" spc="-1" strike="noStrike">
              <a:solidFill>
                <a:srgbClr val="000000"/>
              </a:solidFill>
              <a:latin typeface="Arial"/>
            </a:endParaRPr>
          </a:p>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Deny an environment of temperature, fuel, or oxygen</a:t>
            </a:r>
            <a:endParaRPr b="0" lang="en-US" sz="26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Water and water mist systems</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Carbon dioxide systems</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Soda acid systems</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Gas-based </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133" dur="indefinite" restart="never" nodeType="tmRoot">
          <p:childTnLst>
            <p:seq>
              <p:cTn id="134" dur="indefinite" nodeType="mainSeq">
                <p:childTnLst>
                  <p:par>
                    <p:cTn id="135" fill="hold">
                      <p:stCondLst>
                        <p:cond delay="indefinite"/>
                      </p:stCondLst>
                      <p:childTnLst>
                        <p:par>
                          <p:cTn id="136" fill="hold">
                            <p:stCondLst>
                              <p:cond delay="0"/>
                            </p:stCondLst>
                            <p:childTnLst>
                              <p:par>
                                <p:cTn id="137" nodeType="clickEffect" fill="hold" presetClass="entr" presetID="1">
                                  <p:stCondLst>
                                    <p:cond delay="0"/>
                                  </p:stCondLst>
                                  <p:childTnLst>
                                    <p:set>
                                      <p:cBhvr>
                                        <p:cTn id="138" dur="1" fill="hold">
                                          <p:stCondLst>
                                            <p:cond delay="0"/>
                                          </p:stCondLst>
                                        </p:cTn>
                                        <p:tgtEl>
                                          <p:spTgt spid="203">
                                            <p:txEl>
                                              <p:pRg st="0" end="0"/>
                                            </p:txEl>
                                          </p:spTgt>
                                        </p:tgtEl>
                                        <p:attrNameLst>
                                          <p:attrName>style.visibility</p:attrName>
                                        </p:attrNameLst>
                                      </p:cBhvr>
                                      <p:to>
                                        <p:strVal val="visible"/>
                                      </p:to>
                                    </p:set>
                                  </p:childTnLst>
                                </p:cTn>
                              </p:par>
                            </p:childTnLst>
                          </p:cTn>
                        </p:par>
                      </p:childTnLst>
                    </p:cTn>
                  </p:par>
                  <p:par>
                    <p:cTn id="139" fill="hold">
                      <p:stCondLst>
                        <p:cond delay="indefinite"/>
                      </p:stCondLst>
                      <p:childTnLst>
                        <p:par>
                          <p:cTn id="140" fill="hold">
                            <p:stCondLst>
                              <p:cond delay="0"/>
                            </p:stCondLst>
                            <p:childTnLst>
                              <p:par>
                                <p:cTn id="141" nodeType="clickEffect" fill="hold" presetClass="entr" presetID="1">
                                  <p:stCondLst>
                                    <p:cond delay="0"/>
                                  </p:stCondLst>
                                  <p:childTnLst>
                                    <p:set>
                                      <p:cBhvr>
                                        <p:cTn id="142" dur="1" fill="hold">
                                          <p:stCondLst>
                                            <p:cond delay="0"/>
                                          </p:stCondLst>
                                        </p:cTn>
                                        <p:tgtEl>
                                          <p:spTgt spid="203">
                                            <p:txEl>
                                              <p:pRg st="1" end="1"/>
                                            </p:txEl>
                                          </p:spTgt>
                                        </p:tgtEl>
                                        <p:attrNameLst>
                                          <p:attrName>style.visibility</p:attrName>
                                        </p:attrNameLst>
                                      </p:cBhvr>
                                      <p:to>
                                        <p:strVal val="visible"/>
                                      </p:to>
                                    </p:set>
                                  </p:childTnLst>
                                </p:cTn>
                              </p:par>
                            </p:childTnLst>
                          </p:cTn>
                        </p:par>
                      </p:childTnLst>
                    </p:cTn>
                  </p:par>
                  <p:par>
                    <p:cTn id="143" fill="hold">
                      <p:stCondLst>
                        <p:cond delay="indefinite"/>
                      </p:stCondLst>
                      <p:childTnLst>
                        <p:par>
                          <p:cTn id="144" fill="hold">
                            <p:stCondLst>
                              <p:cond delay="0"/>
                            </p:stCondLst>
                            <p:childTnLst>
                              <p:par>
                                <p:cTn id="145" nodeType="clickEffect" fill="hold" presetClass="entr" presetID="1">
                                  <p:stCondLst>
                                    <p:cond delay="0"/>
                                  </p:stCondLst>
                                  <p:childTnLst>
                                    <p:set>
                                      <p:cBhvr>
                                        <p:cTn id="146" dur="1" fill="hold">
                                          <p:stCondLst>
                                            <p:cond delay="0"/>
                                          </p:stCondLst>
                                        </p:cTn>
                                        <p:tgtEl>
                                          <p:spTgt spid="203">
                                            <p:txEl>
                                              <p:pRg st="2" end="2"/>
                                            </p:txEl>
                                          </p:spTgt>
                                        </p:tgtEl>
                                        <p:attrNameLst>
                                          <p:attrName>style.visibility</p:attrName>
                                        </p:attrNameLst>
                                      </p:cBhvr>
                                      <p:to>
                                        <p:strVal val="visible"/>
                                      </p:to>
                                    </p:set>
                                  </p:childTnLst>
                                </p:cTn>
                              </p:par>
                            </p:childTnLst>
                          </p:cTn>
                        </p:par>
                      </p:childTnLst>
                    </p:cTn>
                  </p:par>
                  <p:par>
                    <p:cTn id="147" fill="hold">
                      <p:stCondLst>
                        <p:cond delay="indefinite"/>
                      </p:stCondLst>
                      <p:childTnLst>
                        <p:par>
                          <p:cTn id="148" fill="hold">
                            <p:stCondLst>
                              <p:cond delay="0"/>
                            </p:stCondLst>
                            <p:childTnLst>
                              <p:par>
                                <p:cTn id="149" nodeType="clickEffect" fill="hold" presetClass="entr" presetID="1">
                                  <p:stCondLst>
                                    <p:cond delay="0"/>
                                  </p:stCondLst>
                                  <p:childTnLst>
                                    <p:set>
                                      <p:cBhvr>
                                        <p:cTn id="150" dur="1" fill="hold">
                                          <p:stCondLst>
                                            <p:cond delay="0"/>
                                          </p:stCondLst>
                                        </p:cTn>
                                        <p:tgtEl>
                                          <p:spTgt spid="203">
                                            <p:txEl>
                                              <p:pRg st="3" end="3"/>
                                            </p:txEl>
                                          </p:spTgt>
                                        </p:tgtEl>
                                        <p:attrNameLst>
                                          <p:attrName>style.visibility</p:attrName>
                                        </p:attrNameLst>
                                      </p:cBhvr>
                                      <p:to>
                                        <p:strVal val="visible"/>
                                      </p:to>
                                    </p:set>
                                  </p:childTnLst>
                                </p:cTn>
                              </p:par>
                              <p:par>
                                <p:cTn id="151" nodeType="withEffect" fill="hold" presetClass="entr" presetID="1">
                                  <p:stCondLst>
                                    <p:cond delay="0"/>
                                  </p:stCondLst>
                                  <p:childTnLst>
                                    <p:set>
                                      <p:cBhvr>
                                        <p:cTn id="152" dur="1" fill="hold">
                                          <p:stCondLst>
                                            <p:cond delay="0"/>
                                          </p:stCondLst>
                                        </p:cTn>
                                        <p:tgtEl>
                                          <p:spTgt spid="203">
                                            <p:txEl>
                                              <p:pRg st="4" end="4"/>
                                            </p:txEl>
                                          </p:spTgt>
                                        </p:tgtEl>
                                        <p:attrNameLst>
                                          <p:attrName>style.visibility</p:attrName>
                                        </p:attrNameLst>
                                      </p:cBhvr>
                                      <p:to>
                                        <p:strVal val="visible"/>
                                      </p:to>
                                    </p:set>
                                  </p:childTnLst>
                                </p:cTn>
                              </p:par>
                              <p:par>
                                <p:cTn id="153" nodeType="withEffect" fill="hold" presetClass="entr" presetID="1">
                                  <p:stCondLst>
                                    <p:cond delay="0"/>
                                  </p:stCondLst>
                                  <p:childTnLst>
                                    <p:set>
                                      <p:cBhvr>
                                        <p:cTn id="154" dur="1" fill="hold">
                                          <p:stCondLst>
                                            <p:cond delay="0"/>
                                          </p:stCondLst>
                                        </p:cTn>
                                        <p:tgtEl>
                                          <p:spTgt spid="203">
                                            <p:txEl>
                                              <p:pRg st="5" end="5"/>
                                            </p:txEl>
                                          </p:spTgt>
                                        </p:tgtEl>
                                        <p:attrNameLst>
                                          <p:attrName>style.visibility</p:attrName>
                                        </p:attrNameLst>
                                      </p:cBhvr>
                                      <p:to>
                                        <p:strVal val="visible"/>
                                      </p:to>
                                    </p:set>
                                  </p:childTnLst>
                                </p:cTn>
                              </p:par>
                              <p:par>
                                <p:cTn id="155" nodeType="withEffect" fill="hold" presetClass="entr" presetID="1">
                                  <p:stCondLst>
                                    <p:cond delay="0"/>
                                  </p:stCondLst>
                                  <p:childTnLst>
                                    <p:set>
                                      <p:cBhvr>
                                        <p:cTn id="156" dur="1" fill="hold">
                                          <p:stCondLst>
                                            <p:cond delay="0"/>
                                          </p:stCondLst>
                                        </p:cTn>
                                        <p:tgtEl>
                                          <p:spTgt spid="203">
                                            <p:txEl>
                                              <p:pRg st="6" end="6"/>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04" name="Titl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Fire Detection and Response (2 of 4)</a:t>
            </a:r>
            <a:endParaRPr b="0" lang="en-US" sz="3600" spc="-1" strike="noStrike">
              <a:solidFill>
                <a:srgbClr val="000000"/>
              </a:solidFill>
              <a:latin typeface="Arial"/>
            </a:endParaRPr>
          </a:p>
        </p:txBody>
      </p:sp>
      <p:sp>
        <p:nvSpPr>
          <p:cNvPr id="205" name="Content Placeholder 2"/>
          <p:cNvSpPr txBox="1"/>
          <p:nvPr/>
        </p:nvSpPr>
        <p:spPr>
          <a:xfrm>
            <a:off x="228600" y="1295280"/>
            <a:ext cx="8762760" cy="4830480"/>
          </a:xfrm>
          <a:prstGeom prst="rect">
            <a:avLst/>
          </a:prstGeom>
          <a:noFill/>
          <a:ln w="0">
            <a:noFill/>
          </a:ln>
        </p:spPr>
        <p:txBody>
          <a:bodyPr>
            <a:noAutofit/>
          </a:bodyPr>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Fire detection</a:t>
            </a:r>
            <a:endParaRPr b="0" lang="en-US" sz="26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Fire detection systems fall into two general categories: manual and automatic </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To prevent an attacker slipping into offices during an evacuation, programs often designate a person from each office area to serve as a floor monitor</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There are three basic types of fire detection systems: thermal detection, smoke detection, flame detection</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2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06" name="Titl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Fire Detection and Response (3 of 4)</a:t>
            </a:r>
            <a:endParaRPr b="0" lang="en-US" sz="3600" spc="-1" strike="noStrike">
              <a:solidFill>
                <a:srgbClr val="000000"/>
              </a:solidFill>
              <a:latin typeface="Arial"/>
            </a:endParaRPr>
          </a:p>
        </p:txBody>
      </p:sp>
      <p:sp>
        <p:nvSpPr>
          <p:cNvPr id="207" name="Content Placeholder 2"/>
          <p:cNvSpPr txBox="1"/>
          <p:nvPr/>
        </p:nvSpPr>
        <p:spPr>
          <a:xfrm>
            <a:off x="228600" y="1295280"/>
            <a:ext cx="8762760" cy="4830480"/>
          </a:xfrm>
          <a:prstGeom prst="rect">
            <a:avLst/>
          </a:prstGeom>
          <a:noFill/>
          <a:ln w="0">
            <a:noFill/>
          </a:ln>
        </p:spPr>
        <p:txBody>
          <a:bodyPr>
            <a:noAutofit/>
          </a:bodyPr>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Fire suppression </a:t>
            </a:r>
            <a:endParaRPr b="0" lang="en-US" sz="26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Systems can consist of portable, manual, or automatic apparatus</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Portable extinguishers are rated by the type of fire: Class A, Class B, Class C, Class D, Class K</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Installed systems apply suppressive agents, usually either sprinkler or gaseous systems</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2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08" name="Titl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Fire Detection and Response (4 of 4)</a:t>
            </a:r>
            <a:endParaRPr b="0" lang="en-US" sz="3600" spc="-1" strike="noStrike">
              <a:solidFill>
                <a:srgbClr val="000000"/>
              </a:solidFill>
              <a:latin typeface="Arial"/>
            </a:endParaRPr>
          </a:p>
        </p:txBody>
      </p:sp>
      <p:sp>
        <p:nvSpPr>
          <p:cNvPr id="209" name="Content Placeholder 2"/>
          <p:cNvSpPr txBox="1"/>
          <p:nvPr/>
        </p:nvSpPr>
        <p:spPr>
          <a:xfrm>
            <a:off x="228600" y="1295280"/>
            <a:ext cx="8762760" cy="4830480"/>
          </a:xfrm>
          <a:prstGeom prst="rect">
            <a:avLst/>
          </a:prstGeom>
          <a:noFill/>
          <a:ln w="0">
            <a:noFill/>
          </a:ln>
        </p:spPr>
        <p:txBody>
          <a:bodyPr>
            <a:noAutofit/>
          </a:bodyPr>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Gaseous emission systems</a:t>
            </a:r>
            <a:endParaRPr b="0" lang="en-US" sz="26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Until recently, two types of systems: carbon dioxide and Halon</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Carbon dioxide removes fire’s oxygen supply</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Halon is clean but has been classified as an ozone-depleting substance; new installations are prohibited</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Alternative clean agents presented in Table 9-1 (found on page 521 in the text) are reported to be less effective than Halon</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2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10" name="Title 3"/>
          <p:cNvSpPr txBox="1"/>
          <p:nvPr/>
        </p:nvSpPr>
        <p:spPr>
          <a:xfrm>
            <a:off x="228600" y="138960"/>
            <a:ext cx="8686440" cy="775080"/>
          </a:xfrm>
          <a:prstGeom prst="rect">
            <a:avLst/>
          </a:prstGeom>
          <a:noFill/>
          <a:ln w="9360">
            <a:noFill/>
          </a:ln>
        </p:spPr>
        <p:txBody>
          <a:bodyPr anchor="ctr">
            <a:noAutofit/>
          </a:bodyPr>
          <a:p>
            <a:pPr algn="ctr">
              <a:lnSpc>
                <a:spcPct val="100000"/>
              </a:lnSpc>
            </a:pPr>
            <a:r>
              <a:rPr b="1" lang="en-US" sz="3600" spc="-1" strike="noStrike">
                <a:solidFill>
                  <a:srgbClr val="000000"/>
                </a:solidFill>
                <a:latin typeface="Arial"/>
              </a:rPr>
              <a:t>Figure 9-4  </a:t>
            </a:r>
            <a:r>
              <a:rPr b="0" lang="en-US" sz="3600" spc="-1" strike="noStrike">
                <a:solidFill>
                  <a:srgbClr val="000000"/>
                </a:solidFill>
                <a:latin typeface="Arial"/>
              </a:rPr>
              <a:t>Water sprinkler system</a:t>
            </a:r>
            <a:endParaRPr b="0" lang="en-US" sz="3600" spc="-1" strike="noStrike">
              <a:solidFill>
                <a:srgbClr val="000000"/>
              </a:solidFill>
              <a:latin typeface="Arial"/>
            </a:endParaRPr>
          </a:p>
        </p:txBody>
      </p:sp>
      <p:pic>
        <p:nvPicPr>
          <p:cNvPr id="211" name="Picture 3" descr="A figure shows two photos on the left and the other on the right. A photo on the left shows a water sprinkler system and a photo on the right shows an enlarged view of stopper of water sprinkler system. The text below the photos reads as, “When the ambient temperature reaches 140–150º F, the liquid-filled glass tube trigger breaks, releasing the stopper and allowing water to hit the diffuser, spraying water throughout the area.”&#10;"/>
          <p:cNvPicPr/>
          <p:nvPr/>
        </p:nvPicPr>
        <p:blipFill>
          <a:blip r:embed="rId1"/>
          <a:stretch/>
        </p:blipFill>
        <p:spPr>
          <a:xfrm>
            <a:off x="1905120" y="1288440"/>
            <a:ext cx="4736880" cy="2978280"/>
          </a:xfrm>
          <a:prstGeom prst="rect">
            <a:avLst/>
          </a:prstGeom>
          <a:ln w="0">
            <a:noFill/>
          </a:ln>
        </p:spPr>
      </p:pic>
      <p:sp>
        <p:nvSpPr>
          <p:cNvPr id="212" name="Content Placeholder 4"/>
          <p:cNvSpPr txBox="1"/>
          <p:nvPr/>
        </p:nvSpPr>
        <p:spPr>
          <a:xfrm>
            <a:off x="228600" y="4556160"/>
            <a:ext cx="8534160" cy="1692720"/>
          </a:xfrm>
          <a:prstGeom prst="rect">
            <a:avLst/>
          </a:prstGeom>
          <a:noFill/>
          <a:ln w="0">
            <a:noFill/>
          </a:ln>
        </p:spPr>
        <p:txBody>
          <a:bodyPr>
            <a:noAutofit/>
          </a:bodyPr>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When the ambient temperature reaches 140-150°F, the liquid- filled glass tube trigger breaks, releasing the stopper and allowing water to hit the diffuser, spaying water throughout the area</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2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3" name="Title 1"/>
          <p:cNvSpPr txBox="1"/>
          <p:nvPr/>
        </p:nvSpPr>
        <p:spPr>
          <a:xfrm>
            <a:off x="304920" y="0"/>
            <a:ext cx="8640720" cy="1038600"/>
          </a:xfrm>
          <a:prstGeom prst="rect">
            <a:avLst/>
          </a:prstGeom>
          <a:noFill/>
          <a:ln w="9360">
            <a:noFill/>
          </a:ln>
        </p:spPr>
        <p:txBody>
          <a:bodyPr anchor="ctr">
            <a:noAutofit/>
          </a:bodyPr>
          <a:p>
            <a:pPr algn="ctr">
              <a:lnSpc>
                <a:spcPct val="100000"/>
              </a:lnSpc>
            </a:pPr>
            <a:r>
              <a:rPr b="0" lang="en-US" sz="3200" spc="-1" strike="noStrike">
                <a:solidFill>
                  <a:srgbClr val="000000"/>
                </a:solidFill>
                <a:latin typeface="Arial"/>
                <a:ea typeface="Verdana"/>
              </a:rPr>
              <a:t>Gaseous fire suppression system</a:t>
            </a:r>
            <a:endParaRPr b="0" lang="en-US" sz="3200" spc="-1" strike="noStrike">
              <a:solidFill>
                <a:srgbClr val="000000"/>
              </a:solidFill>
              <a:latin typeface="Arial"/>
            </a:endParaRPr>
          </a:p>
        </p:txBody>
      </p:sp>
      <p:sp>
        <p:nvSpPr>
          <p:cNvPr id="214" name="Content Placeholder 2"/>
          <p:cNvSpPr txBox="1"/>
          <p:nvPr/>
        </p:nvSpPr>
        <p:spPr>
          <a:xfrm>
            <a:off x="243720" y="1219320"/>
            <a:ext cx="8762760" cy="4830480"/>
          </a:xfrm>
          <a:prstGeom prst="rect">
            <a:avLst/>
          </a:prstGeom>
          <a:noFill/>
          <a:ln w="0">
            <a:noFill/>
          </a:ln>
        </p:spPr>
        <p:txBody>
          <a:bodyPr>
            <a:normAutofit/>
          </a:bodyPr>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System Components:</a:t>
            </a:r>
            <a:endParaRPr b="0" lang="en-US" sz="2600" spc="-1" strike="noStrike">
              <a:solidFill>
                <a:srgbClr val="000000"/>
              </a:solidFill>
              <a:latin typeface="Arial"/>
            </a:endParaRPr>
          </a:p>
          <a:p>
            <a:pPr lvl="1" marL="914400" indent="-456840">
              <a:lnSpc>
                <a:spcPct val="100000"/>
              </a:lnSpc>
              <a:spcBef>
                <a:spcPts val="601"/>
              </a:spcBef>
              <a:buClr>
                <a:srgbClr val="364162"/>
              </a:buClr>
              <a:buFont typeface="Calibri"/>
              <a:buAutoNum type="arabicPeriod"/>
            </a:pPr>
            <a:r>
              <a:rPr b="0" lang="en-US" sz="2600" spc="-1" strike="noStrike">
                <a:solidFill>
                  <a:srgbClr val="000000"/>
                </a:solidFill>
                <a:latin typeface="Arial"/>
                <a:ea typeface="Verdana"/>
              </a:rPr>
              <a:t>Discharge nozzles</a:t>
            </a:r>
            <a:endParaRPr b="0" lang="en-US" sz="2600" spc="-1" strike="noStrike">
              <a:solidFill>
                <a:srgbClr val="000000"/>
              </a:solidFill>
              <a:latin typeface="Arial"/>
            </a:endParaRPr>
          </a:p>
          <a:p>
            <a:pPr lvl="1" marL="914400" indent="-456840">
              <a:lnSpc>
                <a:spcPct val="100000"/>
              </a:lnSpc>
              <a:spcBef>
                <a:spcPts val="601"/>
              </a:spcBef>
              <a:buClr>
                <a:srgbClr val="364162"/>
              </a:buClr>
              <a:buFont typeface="Calibri"/>
              <a:buAutoNum type="arabicPeriod"/>
            </a:pPr>
            <a:r>
              <a:rPr b="0" lang="en-US" sz="2600" spc="-1" strike="noStrike">
                <a:solidFill>
                  <a:srgbClr val="000000"/>
                </a:solidFill>
                <a:latin typeface="Arial"/>
                <a:ea typeface="Verdana"/>
              </a:rPr>
              <a:t>Piping</a:t>
            </a:r>
            <a:endParaRPr b="0" lang="en-US" sz="2600" spc="-1" strike="noStrike">
              <a:solidFill>
                <a:srgbClr val="000000"/>
              </a:solidFill>
              <a:latin typeface="Arial"/>
            </a:endParaRPr>
          </a:p>
          <a:p>
            <a:pPr lvl="1" marL="914400" indent="-456840">
              <a:lnSpc>
                <a:spcPct val="100000"/>
              </a:lnSpc>
              <a:spcBef>
                <a:spcPts val="601"/>
              </a:spcBef>
              <a:buClr>
                <a:srgbClr val="364162"/>
              </a:buClr>
              <a:buFont typeface="Calibri"/>
              <a:buAutoNum type="arabicPeriod"/>
            </a:pPr>
            <a:r>
              <a:rPr b="0" lang="en-US" sz="2600" spc="-1" strike="noStrike">
                <a:solidFill>
                  <a:srgbClr val="000000"/>
                </a:solidFill>
                <a:latin typeface="Arial"/>
                <a:ea typeface="Verdana"/>
              </a:rPr>
              <a:t>Control panel</a:t>
            </a:r>
            <a:endParaRPr b="0" lang="en-US" sz="2600" spc="-1" strike="noStrike">
              <a:solidFill>
                <a:srgbClr val="000000"/>
              </a:solidFill>
              <a:latin typeface="Arial"/>
            </a:endParaRPr>
          </a:p>
          <a:p>
            <a:pPr lvl="1" marL="914400" indent="-456840">
              <a:lnSpc>
                <a:spcPct val="100000"/>
              </a:lnSpc>
              <a:spcBef>
                <a:spcPts val="601"/>
              </a:spcBef>
              <a:buClr>
                <a:srgbClr val="364162"/>
              </a:buClr>
              <a:buFont typeface="Calibri"/>
              <a:buAutoNum type="arabicPeriod"/>
            </a:pPr>
            <a:r>
              <a:rPr b="0" lang="en-US" sz="2600" spc="-1" strike="noStrike">
                <a:solidFill>
                  <a:srgbClr val="000000"/>
                </a:solidFill>
                <a:latin typeface="Arial"/>
                <a:ea typeface="Verdana"/>
              </a:rPr>
              <a:t>Discharge or warning alarms (s)</a:t>
            </a:r>
            <a:endParaRPr b="0" lang="en-US" sz="2600" spc="-1" strike="noStrike">
              <a:solidFill>
                <a:srgbClr val="000000"/>
              </a:solidFill>
              <a:latin typeface="Arial"/>
            </a:endParaRPr>
          </a:p>
          <a:p>
            <a:pPr lvl="1" marL="914400" indent="-456840">
              <a:lnSpc>
                <a:spcPct val="100000"/>
              </a:lnSpc>
              <a:spcBef>
                <a:spcPts val="601"/>
              </a:spcBef>
              <a:buClr>
                <a:srgbClr val="364162"/>
              </a:buClr>
              <a:buFont typeface="Calibri"/>
              <a:buAutoNum type="arabicPeriod"/>
            </a:pPr>
            <a:r>
              <a:rPr b="0" lang="en-US" sz="2600" spc="-1" strike="noStrike">
                <a:solidFill>
                  <a:srgbClr val="000000"/>
                </a:solidFill>
                <a:latin typeface="Arial"/>
                <a:ea typeface="Verdana"/>
              </a:rPr>
              <a:t>Hazard warning or caution signs</a:t>
            </a:r>
            <a:endParaRPr b="0" lang="en-US" sz="2600" spc="-1" strike="noStrike">
              <a:solidFill>
                <a:srgbClr val="000000"/>
              </a:solidFill>
              <a:latin typeface="Arial"/>
            </a:endParaRPr>
          </a:p>
          <a:p>
            <a:pPr lvl="1" marL="914400" indent="-456840">
              <a:lnSpc>
                <a:spcPct val="100000"/>
              </a:lnSpc>
              <a:spcBef>
                <a:spcPts val="601"/>
              </a:spcBef>
              <a:buClr>
                <a:srgbClr val="364162"/>
              </a:buClr>
              <a:buFont typeface="Calibri"/>
              <a:buAutoNum type="arabicPeriod"/>
            </a:pPr>
            <a:r>
              <a:rPr b="0" lang="en-US" sz="2600" spc="-1" strike="noStrike">
                <a:solidFill>
                  <a:srgbClr val="000000"/>
                </a:solidFill>
                <a:latin typeface="Arial"/>
                <a:ea typeface="Verdana"/>
              </a:rPr>
              <a:t>Automatic fire detection devices (s)</a:t>
            </a:r>
            <a:endParaRPr b="0" lang="en-US" sz="2600" spc="-1" strike="noStrike">
              <a:solidFill>
                <a:srgbClr val="000000"/>
              </a:solidFill>
              <a:latin typeface="Arial"/>
            </a:endParaRPr>
          </a:p>
          <a:p>
            <a:pPr lvl="1" marL="914400" indent="-456840">
              <a:lnSpc>
                <a:spcPct val="100000"/>
              </a:lnSpc>
              <a:spcBef>
                <a:spcPts val="601"/>
              </a:spcBef>
              <a:buClr>
                <a:srgbClr val="364162"/>
              </a:buClr>
              <a:buFont typeface="Calibri"/>
              <a:buAutoNum type="arabicPeriod"/>
            </a:pPr>
            <a:r>
              <a:rPr b="0" lang="en-US" sz="2600" spc="-1" strike="noStrike">
                <a:solidFill>
                  <a:srgbClr val="000000"/>
                </a:solidFill>
                <a:latin typeface="Arial"/>
                <a:ea typeface="Verdana"/>
              </a:rPr>
              <a:t>Manual discharge station (s)</a:t>
            </a:r>
            <a:endParaRPr b="0" lang="en-US" sz="2600" spc="-1" strike="noStrike">
              <a:solidFill>
                <a:srgbClr val="000000"/>
              </a:solidFill>
              <a:latin typeface="Arial"/>
            </a:endParaRPr>
          </a:p>
          <a:p>
            <a:pPr lvl="1" marL="914400" indent="-456840">
              <a:lnSpc>
                <a:spcPct val="100000"/>
              </a:lnSpc>
              <a:spcBef>
                <a:spcPts val="601"/>
              </a:spcBef>
              <a:buClr>
                <a:srgbClr val="364162"/>
              </a:buClr>
              <a:buFont typeface="Calibri"/>
              <a:buAutoNum type="arabicPeriod"/>
            </a:pPr>
            <a:r>
              <a:rPr b="0" lang="en-US" sz="2600" spc="-1" strike="noStrike">
                <a:solidFill>
                  <a:srgbClr val="000000"/>
                </a:solidFill>
                <a:latin typeface="Arial"/>
              </a:rPr>
              <a:t> </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157" dur="indefinite" restart="never" nodeType="tmRoot">
          <p:childTnLst>
            <p:seq>
              <p:cTn id="158" dur="indefinite" nodeType="mainSeq">
                <p:childTnLst>
                  <p:par>
                    <p:cTn id="159" fill="hold">
                      <p:stCondLst>
                        <p:cond delay="indefinite"/>
                      </p:stCondLst>
                      <p:childTnLst>
                        <p:par>
                          <p:cTn id="160" fill="hold">
                            <p:stCondLst>
                              <p:cond delay="0"/>
                            </p:stCondLst>
                            <p:childTnLst>
                              <p:par>
                                <p:cTn id="161" nodeType="clickEffect" fill="hold" presetClass="entr" presetID="1">
                                  <p:stCondLst>
                                    <p:cond delay="0"/>
                                  </p:stCondLst>
                                  <p:childTnLst>
                                    <p:set>
                                      <p:cBhvr>
                                        <p:cTn id="162" dur="1" fill="hold">
                                          <p:stCondLst>
                                            <p:cond delay="0"/>
                                          </p:stCondLst>
                                        </p:cTn>
                                        <p:tgtEl>
                                          <p:spTgt spid="214">
                                            <p:txEl>
                                              <p:pRg st="0" end="0"/>
                                            </p:txEl>
                                          </p:spTgt>
                                        </p:tgtEl>
                                        <p:attrNameLst>
                                          <p:attrName>style.visibility</p:attrName>
                                        </p:attrNameLst>
                                      </p:cBhvr>
                                      <p:to>
                                        <p:strVal val="visible"/>
                                      </p:to>
                                    </p:set>
                                  </p:childTnLst>
                                </p:cTn>
                              </p:par>
                            </p:childTnLst>
                          </p:cTn>
                        </p:par>
                      </p:childTnLst>
                    </p:cTn>
                  </p:par>
                  <p:par>
                    <p:cTn id="163" fill="hold">
                      <p:stCondLst>
                        <p:cond delay="indefinite"/>
                      </p:stCondLst>
                      <p:childTnLst>
                        <p:par>
                          <p:cTn id="164" fill="hold">
                            <p:stCondLst>
                              <p:cond delay="0"/>
                            </p:stCondLst>
                            <p:childTnLst>
                              <p:par>
                                <p:cTn id="165" nodeType="clickEffect" fill="hold" presetClass="entr" presetID="1">
                                  <p:stCondLst>
                                    <p:cond delay="0"/>
                                  </p:stCondLst>
                                  <p:childTnLst>
                                    <p:set>
                                      <p:cBhvr>
                                        <p:cTn id="166" dur="1" fill="hold">
                                          <p:stCondLst>
                                            <p:cond delay="0"/>
                                          </p:stCondLst>
                                        </p:cTn>
                                        <p:tgtEl>
                                          <p:spTgt spid="214">
                                            <p:txEl>
                                              <p:pRg st="1" end="1"/>
                                            </p:txEl>
                                          </p:spTgt>
                                        </p:tgtEl>
                                        <p:attrNameLst>
                                          <p:attrName>style.visibility</p:attrName>
                                        </p:attrNameLst>
                                      </p:cBhvr>
                                      <p:to>
                                        <p:strVal val="visible"/>
                                      </p:to>
                                    </p:set>
                                  </p:childTnLst>
                                </p:cTn>
                              </p:par>
                              <p:par>
                                <p:cTn id="167" nodeType="withEffect" fill="hold" presetClass="entr" presetID="1">
                                  <p:stCondLst>
                                    <p:cond delay="0"/>
                                  </p:stCondLst>
                                  <p:childTnLst>
                                    <p:set>
                                      <p:cBhvr>
                                        <p:cTn id="168" dur="1" fill="hold">
                                          <p:stCondLst>
                                            <p:cond delay="0"/>
                                          </p:stCondLst>
                                        </p:cTn>
                                        <p:tgtEl>
                                          <p:spTgt spid="214">
                                            <p:txEl>
                                              <p:pRg st="2" end="2"/>
                                            </p:txEl>
                                          </p:spTgt>
                                        </p:tgtEl>
                                        <p:attrNameLst>
                                          <p:attrName>style.visibility</p:attrName>
                                        </p:attrNameLst>
                                      </p:cBhvr>
                                      <p:to>
                                        <p:strVal val="visible"/>
                                      </p:to>
                                    </p:set>
                                  </p:childTnLst>
                                </p:cTn>
                              </p:par>
                              <p:par>
                                <p:cTn id="169" nodeType="withEffect" fill="hold" presetClass="entr" presetID="1">
                                  <p:stCondLst>
                                    <p:cond delay="0"/>
                                  </p:stCondLst>
                                  <p:childTnLst>
                                    <p:set>
                                      <p:cBhvr>
                                        <p:cTn id="170" dur="1" fill="hold">
                                          <p:stCondLst>
                                            <p:cond delay="0"/>
                                          </p:stCondLst>
                                        </p:cTn>
                                        <p:tgtEl>
                                          <p:spTgt spid="214">
                                            <p:txEl>
                                              <p:pRg st="3" end="3"/>
                                            </p:txEl>
                                          </p:spTgt>
                                        </p:tgtEl>
                                        <p:attrNameLst>
                                          <p:attrName>style.visibility</p:attrName>
                                        </p:attrNameLst>
                                      </p:cBhvr>
                                      <p:to>
                                        <p:strVal val="visible"/>
                                      </p:to>
                                    </p:set>
                                  </p:childTnLst>
                                </p:cTn>
                              </p:par>
                              <p:par>
                                <p:cTn id="171" nodeType="withEffect" fill="hold" presetClass="entr" presetID="1">
                                  <p:stCondLst>
                                    <p:cond delay="0"/>
                                  </p:stCondLst>
                                  <p:childTnLst>
                                    <p:set>
                                      <p:cBhvr>
                                        <p:cTn id="172" dur="1" fill="hold">
                                          <p:stCondLst>
                                            <p:cond delay="0"/>
                                          </p:stCondLst>
                                        </p:cTn>
                                        <p:tgtEl>
                                          <p:spTgt spid="214">
                                            <p:txEl>
                                              <p:pRg st="4" end="4"/>
                                            </p:txEl>
                                          </p:spTgt>
                                        </p:tgtEl>
                                        <p:attrNameLst>
                                          <p:attrName>style.visibility</p:attrName>
                                        </p:attrNameLst>
                                      </p:cBhvr>
                                      <p:to>
                                        <p:strVal val="visible"/>
                                      </p:to>
                                    </p:set>
                                  </p:childTnLst>
                                </p:cTn>
                              </p:par>
                              <p:par>
                                <p:cTn id="173" nodeType="withEffect" fill="hold" presetClass="entr" presetID="1">
                                  <p:stCondLst>
                                    <p:cond delay="0"/>
                                  </p:stCondLst>
                                  <p:childTnLst>
                                    <p:set>
                                      <p:cBhvr>
                                        <p:cTn id="174" dur="1" fill="hold">
                                          <p:stCondLst>
                                            <p:cond delay="0"/>
                                          </p:stCondLst>
                                        </p:cTn>
                                        <p:tgtEl>
                                          <p:spTgt spid="214">
                                            <p:txEl>
                                              <p:pRg st="5" end="5"/>
                                            </p:txEl>
                                          </p:spTgt>
                                        </p:tgtEl>
                                        <p:attrNameLst>
                                          <p:attrName>style.visibility</p:attrName>
                                        </p:attrNameLst>
                                      </p:cBhvr>
                                      <p:to>
                                        <p:strVal val="visible"/>
                                      </p:to>
                                    </p:set>
                                  </p:childTnLst>
                                </p:cTn>
                              </p:par>
                              <p:par>
                                <p:cTn id="175" nodeType="withEffect" fill="hold" presetClass="entr" presetID="1">
                                  <p:stCondLst>
                                    <p:cond delay="0"/>
                                  </p:stCondLst>
                                  <p:childTnLst>
                                    <p:set>
                                      <p:cBhvr>
                                        <p:cTn id="176" dur="1" fill="hold">
                                          <p:stCondLst>
                                            <p:cond delay="0"/>
                                          </p:stCondLst>
                                        </p:cTn>
                                        <p:tgtEl>
                                          <p:spTgt spid="214">
                                            <p:txEl>
                                              <p:pRg st="6" end="6"/>
                                            </p:txEl>
                                          </p:spTgt>
                                        </p:tgtEl>
                                        <p:attrNameLst>
                                          <p:attrName>style.visibility</p:attrName>
                                        </p:attrNameLst>
                                      </p:cBhvr>
                                      <p:to>
                                        <p:strVal val="visible"/>
                                      </p:to>
                                    </p:set>
                                  </p:childTnLst>
                                </p:cTn>
                              </p:par>
                              <p:par>
                                <p:cTn id="177" nodeType="withEffect" fill="hold" presetClass="entr" presetID="1">
                                  <p:stCondLst>
                                    <p:cond delay="0"/>
                                  </p:stCondLst>
                                  <p:childTnLst>
                                    <p:set>
                                      <p:cBhvr>
                                        <p:cTn id="178" dur="1" fill="hold">
                                          <p:stCondLst>
                                            <p:cond delay="0"/>
                                          </p:stCondLst>
                                        </p:cTn>
                                        <p:tgtEl>
                                          <p:spTgt spid="214">
                                            <p:txEl>
                                              <p:pRg st="7" end="7"/>
                                            </p:txEl>
                                          </p:spTgt>
                                        </p:tgtEl>
                                        <p:attrNameLst>
                                          <p:attrName>style.visibility</p:attrName>
                                        </p:attrNameLst>
                                      </p:cBhvr>
                                      <p:to>
                                        <p:strVal val="visible"/>
                                      </p:to>
                                    </p:set>
                                  </p:childTnLst>
                                </p:cTn>
                              </p:par>
                              <p:par>
                                <p:cTn id="179" nodeType="withEffect" fill="hold" presetClass="entr" presetID="1">
                                  <p:stCondLst>
                                    <p:cond delay="0"/>
                                  </p:stCondLst>
                                  <p:childTnLst>
                                    <p:set>
                                      <p:cBhvr>
                                        <p:cTn id="180" dur="1" fill="hold">
                                          <p:stCondLst>
                                            <p:cond delay="0"/>
                                          </p:stCondLst>
                                        </p:cTn>
                                        <p:tgtEl>
                                          <p:spTgt spid="214">
                                            <p:txEl>
                                              <p:pRg st="8" end="8"/>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15" name="Title 1"/>
          <p:cNvSpPr txBox="1"/>
          <p:nvPr/>
        </p:nvSpPr>
        <p:spPr>
          <a:xfrm>
            <a:off x="152280" y="58320"/>
            <a:ext cx="8915040" cy="1469520"/>
          </a:xfrm>
          <a:prstGeom prst="rect">
            <a:avLst/>
          </a:prstGeom>
          <a:noFill/>
          <a:ln w="9360">
            <a:noFill/>
          </a:ln>
        </p:spPr>
        <p:txBody>
          <a:bodyPr anchor="ctr">
            <a:noAutofit/>
          </a:bodyPr>
          <a:p>
            <a:pPr algn="ctr">
              <a:lnSpc>
                <a:spcPct val="100000"/>
              </a:lnSpc>
            </a:pPr>
            <a:r>
              <a:rPr b="1" lang="en-US" sz="3600" spc="-1" strike="noStrike">
                <a:solidFill>
                  <a:srgbClr val="000000"/>
                </a:solidFill>
                <a:latin typeface="Arial"/>
              </a:rPr>
              <a:t>Figure 9-5  </a:t>
            </a:r>
            <a:r>
              <a:rPr b="0" lang="en-US" sz="3600" spc="-1" strike="noStrike">
                <a:solidFill>
                  <a:srgbClr val="000000"/>
                </a:solidFill>
                <a:latin typeface="Arial"/>
              </a:rPr>
              <a:t>Gaseous fire suppression system (2 of 2)</a:t>
            </a:r>
            <a:endParaRPr b="0" lang="en-US" sz="3600" spc="-1" strike="noStrike">
              <a:solidFill>
                <a:srgbClr val="000000"/>
              </a:solidFill>
              <a:latin typeface="Arial"/>
            </a:endParaRPr>
          </a:p>
        </p:txBody>
      </p:sp>
      <p:pic>
        <p:nvPicPr>
          <p:cNvPr id="216" name="Picture 3" descr="An illustration shows a room like structure shown in side view. A door is shown and is numbered as, 5 with a notice “Warning” and a triangle is shown below it in the front view of room. A rectangular box like structure is numbered as, 4 and is shown to the left of the door. Many cylindrical structures numbered as, 8 are shown on the side wall with many pipes attached to it. Many pipes with nozzle numbered as, 1 and a big nozzle in the center of room and is labeled as, 6 at the bottom is shown on the top view of room. A pipe near the front view of room is numbered as, 2. An “Exit” door is shown at the back side of room. A box like structure is shown to the right of door and is numbered as, 7. A box is shown on the top of back wall and is numbered as, 4. A box is shown on the side wall beside the cylinder and many pipes emerges from the box and is numbered as, 3. The text to the left of the room reads as, “1 Discharge nozzles, 2 Piping, 3 Control panel, 4 Discharge or warning alarm(s), 5 Hazard warning or caution signs, 6 Automatic fire detection device(s), 7 Manual discharge station(s), 8 Storage container(s) &amp; extinguishing agent.”&#10;"/>
          <p:cNvPicPr/>
          <p:nvPr/>
        </p:nvPicPr>
        <p:blipFill>
          <a:blip r:embed="rId1"/>
          <a:stretch/>
        </p:blipFill>
        <p:spPr>
          <a:xfrm>
            <a:off x="1828800" y="1523880"/>
            <a:ext cx="5409720" cy="4364280"/>
          </a:xfrm>
          <a:prstGeom prst="rect">
            <a:avLst/>
          </a:prstGeom>
          <a:ln w="0">
            <a:noFill/>
          </a:ln>
        </p:spPr>
      </p:pic>
    </p:spTree>
  </p:cSld>
  <mc:AlternateContent>
    <mc:Choice Requires="p14">
      <p:transition spd="slow" p14:dur="2000"/>
    </mc:Choice>
    <mc:Fallback>
      <p:transition spd="slow"/>
    </mc:Fallback>
  </mc:AlternateContent>
</p:sld>
</file>

<file path=ppt/slides/slide2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7" name="Title 3"/>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Failure of Supporting Utilities and </a:t>
            </a:r>
            <a:br/>
            <a:r>
              <a:rPr b="0" lang="en-US" sz="3600" spc="-1" strike="noStrike">
                <a:solidFill>
                  <a:srgbClr val="000000"/>
                </a:solidFill>
                <a:latin typeface="Arial"/>
                <a:ea typeface="Verdana"/>
              </a:rPr>
              <a:t>Structural Collapse</a:t>
            </a:r>
            <a:endParaRPr b="0" lang="en-US" sz="3600" spc="-1" strike="noStrike">
              <a:solidFill>
                <a:srgbClr val="000000"/>
              </a:solidFill>
              <a:latin typeface="Arial"/>
            </a:endParaRPr>
          </a:p>
        </p:txBody>
      </p:sp>
      <p:sp>
        <p:nvSpPr>
          <p:cNvPr id="218" name="Content Placeholder 4"/>
          <p:cNvSpPr txBox="1"/>
          <p:nvPr/>
        </p:nvSpPr>
        <p:spPr>
          <a:xfrm>
            <a:off x="228600" y="1295280"/>
            <a:ext cx="8762760" cy="4830480"/>
          </a:xfrm>
          <a:prstGeom prst="rect">
            <a:avLst/>
          </a:prstGeom>
          <a:noFill/>
          <a:ln w="0">
            <a:noFill/>
          </a:ln>
        </p:spPr>
        <p:txBody>
          <a:bodyPr>
            <a:normAutofit/>
          </a:bodyPr>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Supporting utilities (heating, ventilation, and air conditioning; power; water) have significant impact on continued safe operation of a facility.</a:t>
            </a:r>
            <a:endParaRPr b="0" lang="en-US" sz="2600" spc="-1" strike="noStrike">
              <a:solidFill>
                <a:srgbClr val="000000"/>
              </a:solidFill>
              <a:latin typeface="Arial"/>
            </a:endParaRPr>
          </a:p>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Each utility must be properly managed to prevent potential damage to information and information systems</a:t>
            </a:r>
            <a:r>
              <a:rPr b="0" lang="en-US" sz="2600" spc="-1" strike="noStrike">
                <a:solidFill>
                  <a:srgbClr val="000000"/>
                </a:solidFill>
                <a:latin typeface="Arial"/>
                <a:ea typeface="Verdana"/>
              </a:rPr>
              <a:t> </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181" dur="indefinite" restart="never" nodeType="tmRoot">
          <p:childTnLst>
            <p:seq>
              <p:cTn id="182" dur="indefinite" nodeType="mainSeq">
                <p:childTnLst>
                  <p:par>
                    <p:cTn id="183" fill="hold">
                      <p:stCondLst>
                        <p:cond delay="indefinite"/>
                      </p:stCondLst>
                      <p:childTnLst>
                        <p:par>
                          <p:cTn id="184" fill="hold">
                            <p:stCondLst>
                              <p:cond delay="0"/>
                            </p:stCondLst>
                            <p:childTnLst>
                              <p:par>
                                <p:cTn id="185" nodeType="clickEffect" fill="hold" presetClass="entr" presetID="1">
                                  <p:stCondLst>
                                    <p:cond delay="0"/>
                                  </p:stCondLst>
                                  <p:childTnLst>
                                    <p:set>
                                      <p:cBhvr>
                                        <p:cTn id="186" dur="1" fill="hold">
                                          <p:stCondLst>
                                            <p:cond delay="0"/>
                                          </p:stCondLst>
                                        </p:cTn>
                                        <p:tgtEl>
                                          <p:spTgt spid="218">
                                            <p:txEl>
                                              <p:pRg st="0" end="0"/>
                                            </p:txEl>
                                          </p:spTgt>
                                        </p:tgtEl>
                                        <p:attrNameLst>
                                          <p:attrName>style.visibility</p:attrName>
                                        </p:attrNameLst>
                                      </p:cBhvr>
                                      <p:to>
                                        <p:strVal val="visible"/>
                                      </p:to>
                                    </p:set>
                                  </p:childTnLst>
                                </p:cTn>
                              </p:par>
                            </p:childTnLst>
                          </p:cTn>
                        </p:par>
                      </p:childTnLst>
                    </p:cTn>
                  </p:par>
                  <p:par>
                    <p:cTn id="187" fill="hold">
                      <p:stCondLst>
                        <p:cond delay="indefinite"/>
                      </p:stCondLst>
                      <p:childTnLst>
                        <p:par>
                          <p:cTn id="188" fill="hold">
                            <p:stCondLst>
                              <p:cond delay="0"/>
                            </p:stCondLst>
                            <p:childTnLst>
                              <p:par>
                                <p:cTn id="189" nodeType="clickEffect" fill="hold" presetClass="entr" presetID="1">
                                  <p:stCondLst>
                                    <p:cond delay="0"/>
                                  </p:stCondLst>
                                  <p:childTnLst>
                                    <p:set>
                                      <p:cBhvr>
                                        <p:cTn id="190" dur="1" fill="hold">
                                          <p:stCondLst>
                                            <p:cond delay="0"/>
                                          </p:stCondLst>
                                        </p:cTn>
                                        <p:tgtEl>
                                          <p:spTgt spid="218">
                                            <p:txEl>
                                              <p:pRg st="1" end="1"/>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9" name="Title 1"/>
          <p:cNvSpPr txBox="1"/>
          <p:nvPr/>
        </p:nvSpPr>
        <p:spPr>
          <a:xfrm>
            <a:off x="0" y="27720"/>
            <a:ext cx="906732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Heating, Ventilation, and Air Conditioning </a:t>
            </a:r>
            <a:endParaRPr b="0" lang="en-US" sz="3600" spc="-1" strike="noStrike">
              <a:solidFill>
                <a:srgbClr val="000000"/>
              </a:solidFill>
              <a:latin typeface="Arial"/>
            </a:endParaRPr>
          </a:p>
        </p:txBody>
      </p:sp>
      <p:sp>
        <p:nvSpPr>
          <p:cNvPr id="220" name="Content Placeholder 2"/>
          <p:cNvSpPr txBox="1"/>
          <p:nvPr/>
        </p:nvSpPr>
        <p:spPr>
          <a:xfrm>
            <a:off x="228600" y="1295280"/>
            <a:ext cx="8762760" cy="4830480"/>
          </a:xfrm>
          <a:prstGeom prst="rect">
            <a:avLst/>
          </a:prstGeom>
          <a:noFill/>
          <a:ln w="0">
            <a:noFill/>
          </a:ln>
        </p:spPr>
        <p:txBody>
          <a:bodyPr>
            <a:noAutofit/>
          </a:bodyPr>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Areas within heating, ventilation, and air conditioning (HVAC) systems that can cause damage to information systems include:</a:t>
            </a:r>
            <a:endParaRPr b="0" lang="en-US" sz="26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Temperature</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Filtration</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Humidity </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Static </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191" dur="indefinite" restart="never" nodeType="tmRoot">
          <p:childTnLst>
            <p:seq>
              <p:cTn id="192" dur="indefinite" nodeType="mainSeq">
                <p:childTnLst>
                  <p:par>
                    <p:cTn id="193" fill="hold">
                      <p:stCondLst>
                        <p:cond delay="indefinite"/>
                      </p:stCondLst>
                      <p:childTnLst>
                        <p:par>
                          <p:cTn id="194" fill="hold">
                            <p:stCondLst>
                              <p:cond delay="0"/>
                            </p:stCondLst>
                            <p:childTnLst>
                              <p:par>
                                <p:cTn id="195" nodeType="clickEffect" fill="hold" presetClass="entr" presetID="1">
                                  <p:stCondLst>
                                    <p:cond delay="0"/>
                                  </p:stCondLst>
                                  <p:childTnLst>
                                    <p:set>
                                      <p:cBhvr>
                                        <p:cTn id="196" dur="1" fill="hold">
                                          <p:stCondLst>
                                            <p:cond delay="0"/>
                                          </p:stCondLst>
                                        </p:cTn>
                                        <p:tgtEl>
                                          <p:spTgt spid="220">
                                            <p:txEl>
                                              <p:pRg st="0" end="0"/>
                                            </p:txEl>
                                          </p:spTgt>
                                        </p:tgtEl>
                                        <p:attrNameLst>
                                          <p:attrName>style.visibility</p:attrName>
                                        </p:attrNameLst>
                                      </p:cBhvr>
                                      <p:to>
                                        <p:strVal val="visible"/>
                                      </p:to>
                                    </p:set>
                                  </p:childTnLst>
                                </p:cTn>
                              </p:par>
                            </p:childTnLst>
                          </p:cTn>
                        </p:par>
                      </p:childTnLst>
                    </p:cTn>
                  </p:par>
                  <p:par>
                    <p:cTn id="197" fill="hold">
                      <p:stCondLst>
                        <p:cond delay="indefinite"/>
                      </p:stCondLst>
                      <p:childTnLst>
                        <p:par>
                          <p:cTn id="198" fill="hold">
                            <p:stCondLst>
                              <p:cond delay="0"/>
                            </p:stCondLst>
                            <p:childTnLst>
                              <p:par>
                                <p:cTn id="199" nodeType="clickEffect" fill="hold" presetClass="entr" presetID="1">
                                  <p:stCondLst>
                                    <p:cond delay="0"/>
                                  </p:stCondLst>
                                  <p:childTnLst>
                                    <p:set>
                                      <p:cBhvr>
                                        <p:cTn id="200" dur="1" fill="hold">
                                          <p:stCondLst>
                                            <p:cond delay="0"/>
                                          </p:stCondLst>
                                        </p:cTn>
                                        <p:tgtEl>
                                          <p:spTgt spid="220">
                                            <p:txEl>
                                              <p:pRg st="1" end="1"/>
                                            </p:txEl>
                                          </p:spTgt>
                                        </p:tgtEl>
                                        <p:attrNameLst>
                                          <p:attrName>style.visibility</p:attrName>
                                        </p:attrNameLst>
                                      </p:cBhvr>
                                      <p:to>
                                        <p:strVal val="visible"/>
                                      </p:to>
                                    </p:set>
                                  </p:childTnLst>
                                </p:cTn>
                              </p:par>
                            </p:childTnLst>
                          </p:cTn>
                        </p:par>
                      </p:childTnLst>
                    </p:cTn>
                  </p:par>
                  <p:par>
                    <p:cTn id="201" fill="hold">
                      <p:stCondLst>
                        <p:cond delay="indefinite"/>
                      </p:stCondLst>
                      <p:childTnLst>
                        <p:par>
                          <p:cTn id="202" fill="hold">
                            <p:stCondLst>
                              <p:cond delay="0"/>
                            </p:stCondLst>
                            <p:childTnLst>
                              <p:par>
                                <p:cTn id="203" nodeType="clickEffect" fill="hold" presetClass="entr" presetID="1">
                                  <p:stCondLst>
                                    <p:cond delay="0"/>
                                  </p:stCondLst>
                                  <p:childTnLst>
                                    <p:set>
                                      <p:cBhvr>
                                        <p:cTn id="204" dur="1" fill="hold">
                                          <p:stCondLst>
                                            <p:cond delay="0"/>
                                          </p:stCondLst>
                                        </p:cTn>
                                        <p:tgtEl>
                                          <p:spTgt spid="220">
                                            <p:txEl>
                                              <p:pRg st="2" end="2"/>
                                            </p:txEl>
                                          </p:spTgt>
                                        </p:tgtEl>
                                        <p:attrNameLst>
                                          <p:attrName>style.visibility</p:attrName>
                                        </p:attrNameLst>
                                      </p:cBhvr>
                                      <p:to>
                                        <p:strVal val="visible"/>
                                      </p:to>
                                    </p:set>
                                  </p:childTnLst>
                                </p:cTn>
                              </p:par>
                            </p:childTnLst>
                          </p:cTn>
                        </p:par>
                      </p:childTnLst>
                    </p:cTn>
                  </p:par>
                  <p:par>
                    <p:cTn id="205" fill="hold">
                      <p:stCondLst>
                        <p:cond delay="indefinite"/>
                      </p:stCondLst>
                      <p:childTnLst>
                        <p:par>
                          <p:cTn id="206" fill="hold">
                            <p:stCondLst>
                              <p:cond delay="0"/>
                            </p:stCondLst>
                            <p:childTnLst>
                              <p:par>
                                <p:cTn id="207" nodeType="clickEffect" fill="hold" presetClass="entr" presetID="1">
                                  <p:stCondLst>
                                    <p:cond delay="0"/>
                                  </p:stCondLst>
                                  <p:childTnLst>
                                    <p:set>
                                      <p:cBhvr>
                                        <p:cTn id="208" dur="1" fill="hold">
                                          <p:stCondLst>
                                            <p:cond delay="0"/>
                                          </p:stCondLst>
                                        </p:cTn>
                                        <p:tgtEl>
                                          <p:spTgt spid="220">
                                            <p:txEl>
                                              <p:pRg st="3" end="3"/>
                                            </p:txEl>
                                          </p:spTgt>
                                        </p:tgtEl>
                                        <p:attrNameLst>
                                          <p:attrName>style.visibility</p:attrName>
                                        </p:attrNameLst>
                                      </p:cBhvr>
                                      <p:to>
                                        <p:strVal val="visible"/>
                                      </p:to>
                                    </p:set>
                                  </p:childTnLst>
                                </p:cTn>
                              </p:par>
                            </p:childTnLst>
                          </p:cTn>
                        </p:par>
                      </p:childTnLst>
                    </p:cTn>
                  </p:par>
                  <p:par>
                    <p:cTn id="209" fill="hold">
                      <p:stCondLst>
                        <p:cond delay="indefinite"/>
                      </p:stCondLst>
                      <p:childTnLst>
                        <p:par>
                          <p:cTn id="210" fill="hold">
                            <p:stCondLst>
                              <p:cond delay="0"/>
                            </p:stCondLst>
                            <p:childTnLst>
                              <p:par>
                                <p:cTn id="211" nodeType="clickEffect" fill="hold" presetClass="entr" presetID="1">
                                  <p:stCondLst>
                                    <p:cond delay="0"/>
                                  </p:stCondLst>
                                  <p:childTnLst>
                                    <p:set>
                                      <p:cBhvr>
                                        <p:cTn id="212" dur="1" fill="hold">
                                          <p:stCondLst>
                                            <p:cond delay="0"/>
                                          </p:stCondLst>
                                        </p:cTn>
                                        <p:tgtEl>
                                          <p:spTgt spid="220">
                                            <p:txEl>
                                              <p:pRg st="4" end="4"/>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21" name="Title 1"/>
          <p:cNvSpPr txBox="1"/>
          <p:nvPr/>
        </p:nvSpPr>
        <p:spPr>
          <a:xfrm>
            <a:off x="152280" y="27720"/>
            <a:ext cx="876276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Heating, Ventilation, and Air Conditioning (2 of 5)</a:t>
            </a:r>
            <a:endParaRPr b="0" lang="en-US" sz="3600" spc="-1" strike="noStrike">
              <a:solidFill>
                <a:srgbClr val="000000"/>
              </a:solidFill>
              <a:latin typeface="Arial"/>
            </a:endParaRPr>
          </a:p>
        </p:txBody>
      </p:sp>
      <p:sp>
        <p:nvSpPr>
          <p:cNvPr id="222" name="Content Placeholder 2"/>
          <p:cNvSpPr txBox="1"/>
          <p:nvPr/>
        </p:nvSpPr>
        <p:spPr>
          <a:xfrm>
            <a:off x="228600" y="1295280"/>
            <a:ext cx="8762760" cy="4830480"/>
          </a:xfrm>
          <a:prstGeom prst="rect">
            <a:avLst/>
          </a:prstGeom>
          <a:noFill/>
          <a:ln w="0">
            <a:noFill/>
          </a:ln>
        </p:spPr>
        <p:txBody>
          <a:bodyPr>
            <a:normAutofit/>
          </a:bodyPr>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Ventilation shafts</a:t>
            </a:r>
            <a:endParaRPr b="0" lang="en-US" sz="26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While ductwork is small in residential buildings, in large commercial buildings, it can be large enough for an individual to climb through</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If ducts are large, security can install wire mesh grids at various points to compartmentalize the runs</a:t>
            </a:r>
            <a:endParaRPr b="0" lang="en-US" sz="2400" spc="-1" strike="noStrike">
              <a:solidFill>
                <a:srgbClr val="000000"/>
              </a:solidFill>
              <a:latin typeface="Arial"/>
            </a:endParaRPr>
          </a:p>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Power management and conditioning</a:t>
            </a:r>
            <a:endParaRPr b="0" lang="en-US" sz="26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Power systems used by information-processing equipment must be properly installed and correctly grounded</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3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23" name="Title 1"/>
          <p:cNvSpPr txBox="1"/>
          <p:nvPr/>
        </p:nvSpPr>
        <p:spPr>
          <a:xfrm>
            <a:off x="152280" y="27720"/>
            <a:ext cx="883872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Heating, Ventilation, and Air Conditioning (3 of 5)</a:t>
            </a:r>
            <a:endParaRPr b="0" lang="en-US" sz="3600" spc="-1" strike="noStrike">
              <a:solidFill>
                <a:srgbClr val="000000"/>
              </a:solidFill>
              <a:latin typeface="Arial"/>
            </a:endParaRPr>
          </a:p>
        </p:txBody>
      </p:sp>
      <p:sp>
        <p:nvSpPr>
          <p:cNvPr id="224" name="Content Placeholder 2"/>
          <p:cNvSpPr txBox="1"/>
          <p:nvPr/>
        </p:nvSpPr>
        <p:spPr>
          <a:xfrm>
            <a:off x="228600" y="1295280"/>
            <a:ext cx="8762760" cy="4830480"/>
          </a:xfrm>
          <a:prstGeom prst="rect">
            <a:avLst/>
          </a:prstGeom>
          <a:noFill/>
          <a:ln w="0">
            <a:noFill/>
          </a:ln>
        </p:spPr>
        <p:txBody>
          <a:bodyPr>
            <a:noAutofit/>
          </a:bodyPr>
          <a:p>
            <a:pPr lvl="2" marL="743040" indent="-342720">
              <a:lnSpc>
                <a:spcPct val="100000"/>
              </a:lnSpc>
              <a:spcBef>
                <a:spcPts val="601"/>
              </a:spcBef>
              <a:buClr>
                <a:srgbClr val="364162"/>
              </a:buClr>
              <a:buFont typeface="Arial"/>
              <a:buChar char="–"/>
            </a:pPr>
            <a:r>
              <a:rPr b="0" lang="en-US" sz="2400" spc="-1" strike="noStrike">
                <a:solidFill>
                  <a:srgbClr val="000000"/>
                </a:solidFill>
                <a:latin typeface="Arial"/>
                <a:ea typeface="Verdana"/>
              </a:rPr>
              <a:t>Noise that interferes with the normal 60-Hertz cycle can result in inaccurate time clocks or unreliable internal clocks inside the CPU</a:t>
            </a:r>
            <a:endParaRPr b="0" lang="en-US" sz="2400" spc="-1" strike="noStrike">
              <a:solidFill>
                <a:srgbClr val="000000"/>
              </a:solidFill>
              <a:latin typeface="Arial"/>
            </a:endParaRPr>
          </a:p>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Grounding and amperage</a:t>
            </a:r>
            <a:endParaRPr b="0" lang="en-US" sz="26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Grounding ensures that the returning flow of current is properly discharged to ground</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Ground fault circuit interruption (GFIC) capable of quickly identifying and interrupting a ground fault</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Overloading a circuit can create a load exceeding electrical cable’s rating, increasing the risk of overheating and fire</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3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25" name="Title 1"/>
          <p:cNvSpPr txBox="1"/>
          <p:nvPr/>
        </p:nvSpPr>
        <p:spPr>
          <a:xfrm>
            <a:off x="457200" y="27720"/>
            <a:ext cx="822924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Heating, Ventilation, and Air Conditioning (4 of 5)</a:t>
            </a:r>
            <a:endParaRPr b="0" lang="en-US" sz="3600" spc="-1" strike="noStrike">
              <a:solidFill>
                <a:srgbClr val="000000"/>
              </a:solidFill>
              <a:latin typeface="Arial"/>
            </a:endParaRPr>
          </a:p>
        </p:txBody>
      </p:sp>
      <p:sp>
        <p:nvSpPr>
          <p:cNvPr id="226" name="Content Placeholder 2"/>
          <p:cNvSpPr txBox="1"/>
          <p:nvPr/>
        </p:nvSpPr>
        <p:spPr>
          <a:xfrm>
            <a:off x="228600" y="1295280"/>
            <a:ext cx="8762760" cy="4830480"/>
          </a:xfrm>
          <a:prstGeom prst="rect">
            <a:avLst/>
          </a:prstGeom>
          <a:noFill/>
          <a:ln w="0">
            <a:noFill/>
          </a:ln>
        </p:spPr>
        <p:txBody>
          <a:bodyPr>
            <a:noAutofit/>
          </a:bodyPr>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Uninterruptible power supply (UPS)</a:t>
            </a:r>
            <a:endParaRPr b="0" lang="en-US" sz="26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In case of power outage, UPS is the backup power source for major computing systems</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Basic UPS configurations: </a:t>
            </a:r>
            <a:endParaRPr b="0" lang="en-US" sz="2400" spc="-1" strike="noStrike">
              <a:solidFill>
                <a:srgbClr val="000000"/>
              </a:solidFill>
              <a:latin typeface="Arial"/>
            </a:endParaRPr>
          </a:p>
          <a:p>
            <a:pPr lvl="2" marL="1143000" indent="-228240">
              <a:lnSpc>
                <a:spcPct val="100000"/>
              </a:lnSpc>
              <a:spcBef>
                <a:spcPts val="601"/>
              </a:spcBef>
              <a:buClr>
                <a:srgbClr val="364162"/>
              </a:buClr>
              <a:buFont typeface="Wingdings" charset="2"/>
              <a:buChar char=""/>
            </a:pPr>
            <a:r>
              <a:rPr b="0" lang="en-US" sz="2200" spc="-1" strike="noStrike">
                <a:solidFill>
                  <a:srgbClr val="000000"/>
                </a:solidFill>
                <a:latin typeface="Arial"/>
                <a:ea typeface="Verdana"/>
              </a:rPr>
              <a:t>Standby</a:t>
            </a:r>
            <a:endParaRPr b="0" lang="en-US" sz="2200" spc="-1" strike="noStrike">
              <a:solidFill>
                <a:srgbClr val="000000"/>
              </a:solidFill>
              <a:latin typeface="Arial"/>
            </a:endParaRPr>
          </a:p>
          <a:p>
            <a:pPr lvl="2" marL="1143000" indent="-228240">
              <a:lnSpc>
                <a:spcPct val="100000"/>
              </a:lnSpc>
              <a:spcBef>
                <a:spcPts val="601"/>
              </a:spcBef>
              <a:buClr>
                <a:srgbClr val="364162"/>
              </a:buClr>
              <a:buFont typeface="Wingdings" charset="2"/>
              <a:buChar char=""/>
            </a:pPr>
            <a:r>
              <a:rPr b="0" lang="en-US" sz="2200" spc="-1" strike="noStrike">
                <a:solidFill>
                  <a:srgbClr val="000000"/>
                </a:solidFill>
                <a:latin typeface="Arial"/>
                <a:ea typeface="Verdana"/>
              </a:rPr>
              <a:t>Line-interactive</a:t>
            </a:r>
            <a:endParaRPr b="0" lang="en-US" sz="2200" spc="-1" strike="noStrike">
              <a:solidFill>
                <a:srgbClr val="000000"/>
              </a:solidFill>
              <a:latin typeface="Arial"/>
            </a:endParaRPr>
          </a:p>
          <a:p>
            <a:pPr lvl="2" marL="1143000" indent="-228240">
              <a:lnSpc>
                <a:spcPct val="100000"/>
              </a:lnSpc>
              <a:spcBef>
                <a:spcPts val="601"/>
              </a:spcBef>
              <a:buClr>
                <a:srgbClr val="364162"/>
              </a:buClr>
              <a:buFont typeface="Wingdings" charset="2"/>
              <a:buChar char=""/>
            </a:pPr>
            <a:r>
              <a:rPr b="0" lang="en-US" sz="2200" spc="-1" strike="noStrike">
                <a:solidFill>
                  <a:srgbClr val="000000"/>
                </a:solidFill>
                <a:latin typeface="Arial"/>
                <a:ea typeface="Verdana"/>
              </a:rPr>
              <a:t>Standby online hybrid</a:t>
            </a:r>
            <a:endParaRPr b="0" lang="en-US" sz="2200" spc="-1" strike="noStrike">
              <a:solidFill>
                <a:srgbClr val="000000"/>
              </a:solidFill>
              <a:latin typeface="Arial"/>
            </a:endParaRPr>
          </a:p>
          <a:p>
            <a:pPr lvl="2" marL="1143000" indent="-228240">
              <a:lnSpc>
                <a:spcPct val="100000"/>
              </a:lnSpc>
              <a:spcBef>
                <a:spcPts val="601"/>
              </a:spcBef>
              <a:buClr>
                <a:srgbClr val="364162"/>
              </a:buClr>
              <a:buFont typeface="Wingdings" charset="2"/>
              <a:buChar char=""/>
            </a:pPr>
            <a:r>
              <a:rPr b="0" lang="en-US" sz="2200" spc="-1" strike="noStrike">
                <a:solidFill>
                  <a:srgbClr val="000000"/>
                </a:solidFill>
                <a:latin typeface="Arial"/>
                <a:ea typeface="Verdana"/>
              </a:rPr>
              <a:t>Standby ferroresonant</a:t>
            </a:r>
            <a:endParaRPr b="0" lang="en-US" sz="2200" spc="-1" strike="noStrike">
              <a:solidFill>
                <a:srgbClr val="000000"/>
              </a:solidFill>
              <a:latin typeface="Arial"/>
            </a:endParaRPr>
          </a:p>
          <a:p>
            <a:pPr lvl="2" marL="1143000" indent="-228240">
              <a:lnSpc>
                <a:spcPct val="100000"/>
              </a:lnSpc>
              <a:spcBef>
                <a:spcPts val="601"/>
              </a:spcBef>
              <a:buClr>
                <a:srgbClr val="364162"/>
              </a:buClr>
              <a:buFont typeface="Wingdings" charset="2"/>
              <a:buChar char=""/>
            </a:pPr>
            <a:r>
              <a:rPr b="0" lang="en-US" sz="2200" spc="-1" strike="noStrike">
                <a:solidFill>
                  <a:srgbClr val="000000"/>
                </a:solidFill>
                <a:latin typeface="Arial"/>
                <a:ea typeface="Verdana"/>
              </a:rPr>
              <a:t>Double conversion online</a:t>
            </a:r>
            <a:endParaRPr b="0" lang="en-US" sz="2200" spc="-1" strike="noStrike">
              <a:solidFill>
                <a:srgbClr val="000000"/>
              </a:solidFill>
              <a:latin typeface="Arial"/>
            </a:endParaRPr>
          </a:p>
          <a:p>
            <a:pPr lvl="2" marL="1143000" indent="-228240">
              <a:lnSpc>
                <a:spcPct val="100000"/>
              </a:lnSpc>
              <a:spcBef>
                <a:spcPts val="601"/>
              </a:spcBef>
              <a:buClr>
                <a:srgbClr val="364162"/>
              </a:buClr>
              <a:buFont typeface="Wingdings" charset="2"/>
              <a:buChar char=""/>
            </a:pPr>
            <a:r>
              <a:rPr b="0" lang="en-US" sz="2200" spc="-1" strike="noStrike">
                <a:solidFill>
                  <a:srgbClr val="000000"/>
                </a:solidFill>
                <a:latin typeface="Arial"/>
                <a:ea typeface="Verdana"/>
              </a:rPr>
              <a:t>Data conversion online</a:t>
            </a:r>
            <a:endParaRPr b="0" lang="en-US" sz="22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3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27" name="Title 1"/>
          <p:cNvSpPr txBox="1"/>
          <p:nvPr/>
        </p:nvSpPr>
        <p:spPr>
          <a:xfrm>
            <a:off x="76320" y="27720"/>
            <a:ext cx="891504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Heating, Ventilation, and Air Conditioning (5 of 5)</a:t>
            </a:r>
            <a:endParaRPr b="0" lang="en-US" sz="3600" spc="-1" strike="noStrike">
              <a:solidFill>
                <a:srgbClr val="000000"/>
              </a:solidFill>
              <a:latin typeface="Arial"/>
            </a:endParaRPr>
          </a:p>
        </p:txBody>
      </p:sp>
      <p:sp>
        <p:nvSpPr>
          <p:cNvPr id="228" name="Content Placeholder 2"/>
          <p:cNvSpPr txBox="1"/>
          <p:nvPr/>
        </p:nvSpPr>
        <p:spPr>
          <a:xfrm>
            <a:off x="228600" y="1295280"/>
            <a:ext cx="8762760" cy="4830480"/>
          </a:xfrm>
          <a:prstGeom prst="rect">
            <a:avLst/>
          </a:prstGeom>
          <a:noFill/>
          <a:ln w="0">
            <a:noFill/>
          </a:ln>
        </p:spPr>
        <p:txBody>
          <a:bodyPr>
            <a:noAutofit/>
          </a:bodyPr>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Emergency shutoff</a:t>
            </a:r>
            <a:endParaRPr b="0" lang="en-US" sz="26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Important aspect of power management is the ability to stop power immediately if the current represents a risk to human or machine safety</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Most computer rooms and wiring closets are equipped with an emergency power shutoff</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3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29" name="Title 3"/>
          <p:cNvSpPr txBox="1"/>
          <p:nvPr/>
        </p:nvSpPr>
        <p:spPr>
          <a:xfrm>
            <a:off x="519120" y="128880"/>
            <a:ext cx="8395920" cy="1089720"/>
          </a:xfrm>
          <a:prstGeom prst="rect">
            <a:avLst/>
          </a:prstGeom>
          <a:noFill/>
          <a:ln w="9360">
            <a:noFill/>
          </a:ln>
        </p:spPr>
        <p:txBody>
          <a:bodyPr anchor="ctr">
            <a:noAutofit/>
          </a:bodyPr>
          <a:p>
            <a:pPr algn="ctr">
              <a:lnSpc>
                <a:spcPct val="100000"/>
              </a:lnSpc>
              <a:tabLst>
                <a:tab algn="l" pos="0"/>
              </a:tabLst>
            </a:pPr>
            <a:r>
              <a:rPr b="1" lang="en-US" sz="3600" spc="-1" strike="noStrike">
                <a:solidFill>
                  <a:srgbClr val="000000"/>
                </a:solidFill>
                <a:latin typeface="Arial"/>
              </a:rPr>
              <a:t>Table 9-1  </a:t>
            </a:r>
            <a:r>
              <a:rPr b="0" lang="en-US" sz="3600" spc="-1" strike="noStrike">
                <a:solidFill>
                  <a:srgbClr val="000000"/>
                </a:solidFill>
                <a:latin typeface="Arial"/>
              </a:rPr>
              <a:t>Static Charge Damage in Computers</a:t>
            </a:r>
            <a:endParaRPr b="0" lang="en-US" sz="3600" spc="-1" strike="noStrike">
              <a:solidFill>
                <a:srgbClr val="000000"/>
              </a:solidFill>
              <a:latin typeface="Arial"/>
            </a:endParaRPr>
          </a:p>
        </p:txBody>
      </p:sp>
      <p:graphicFrame>
        <p:nvGraphicFramePr>
          <p:cNvPr id="230" name="Table 5"/>
          <p:cNvGraphicFramePr/>
          <p:nvPr/>
        </p:nvGraphicFramePr>
        <p:xfrm>
          <a:off x="762120" y="1983240"/>
          <a:ext cx="7619760" cy="3731760"/>
        </p:xfrm>
        <a:graphic>
          <a:graphicData uri="http://schemas.openxmlformats.org/drawingml/2006/table">
            <a:tbl>
              <a:tblPr/>
              <a:tblGrid>
                <a:gridCol w="3809880"/>
                <a:gridCol w="3809880"/>
              </a:tblGrid>
              <a:tr h="380880">
                <a:tc>
                  <a:txBody>
                    <a:bodyPr lIns="7560" rIns="7560" tIns="7560" bIns="0" anchor="ctr">
                      <a:noAutofit/>
                    </a:bodyPr>
                    <a:p>
                      <a:pPr algn="ctr">
                        <a:lnSpc>
                          <a:spcPct val="100000"/>
                        </a:lnSpc>
                      </a:pPr>
                      <a:r>
                        <a:rPr b="1" lang="en-US" sz="1600" spc="-1" strike="noStrike">
                          <a:solidFill>
                            <a:srgbClr val="ffffff"/>
                          </a:solidFill>
                          <a:latin typeface="Arial"/>
                        </a:rPr>
                        <a:t>Voltage</a:t>
                      </a:r>
                      <a:endParaRPr b="0" lang="en-GB" sz="1600" spc="-1" strike="noStrike">
                        <a:latin typeface="Arial"/>
                      </a:endParaRPr>
                    </a:p>
                  </a:txBody>
                  <a:tcPr marL="7560" marR="756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lIns="7560" rIns="7560" tIns="7560" bIns="0" anchor="ctr">
                      <a:noAutofit/>
                    </a:bodyPr>
                    <a:p>
                      <a:pPr algn="ctr">
                        <a:lnSpc>
                          <a:spcPct val="100000"/>
                        </a:lnSpc>
                      </a:pPr>
                      <a:r>
                        <a:rPr b="1" lang="en-US" sz="1600" spc="-1" strike="noStrike">
                          <a:solidFill>
                            <a:srgbClr val="ffffff"/>
                          </a:solidFill>
                          <a:latin typeface="Arial"/>
                        </a:rPr>
                        <a:t>Possible Damage</a:t>
                      </a:r>
                      <a:endParaRPr b="0" lang="en-GB" sz="1600" spc="-1" strike="noStrike">
                        <a:latin typeface="Arial"/>
                      </a:endParaRPr>
                    </a:p>
                  </a:txBody>
                  <a:tcPr marL="7560" marR="756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r>
              <a:tr h="565200">
                <a:tc>
                  <a:txBody>
                    <a:bodyPr lIns="7560" rIns="7560" tIns="7560" bIns="0" anchor="ctr">
                      <a:noAutofit/>
                    </a:bodyPr>
                    <a:p>
                      <a:pPr algn="ctr">
                        <a:lnSpc>
                          <a:spcPct val="100000"/>
                        </a:lnSpc>
                      </a:pPr>
                      <a:r>
                        <a:rPr b="0" lang="en-US" sz="1600" spc="-1" strike="noStrike">
                          <a:solidFill>
                            <a:srgbClr val="000000"/>
                          </a:solidFill>
                          <a:latin typeface="Arial"/>
                        </a:rPr>
                        <a:t>40</a:t>
                      </a:r>
                      <a:endParaRPr b="0" lang="en-GB" sz="1600" spc="-1" strike="noStrike">
                        <a:latin typeface="Arial"/>
                      </a:endParaRPr>
                    </a:p>
                  </a:txBody>
                  <a:tcPr marL="7560" marR="7560">
                    <a:lnL w="12240">
                      <a:solidFill>
                        <a:srgbClr val="000000"/>
                      </a:solidFill>
                    </a:lnL>
                    <a:lnR w="12240">
                      <a:solidFill>
                        <a:srgbClr val="000000"/>
                      </a:solidFill>
                    </a:lnR>
                    <a:lnT w="12240">
                      <a:solidFill>
                        <a:srgbClr val="000000"/>
                      </a:solidFill>
                    </a:lnT>
                    <a:lnB w="12240">
                      <a:solidFill>
                        <a:srgbClr val="000000"/>
                      </a:solidFill>
                    </a:lnB>
                    <a:noFill/>
                  </a:tcPr>
                </a:tc>
                <a:tc>
                  <a:txBody>
                    <a:bodyPr lIns="7560" rIns="7560" tIns="7560" bIns="0" anchor="ctr">
                      <a:noAutofit/>
                    </a:bodyPr>
                    <a:p>
                      <a:pPr algn="ctr">
                        <a:lnSpc>
                          <a:spcPct val="100000"/>
                        </a:lnSpc>
                      </a:pPr>
                      <a:r>
                        <a:rPr b="0" lang="en-US" sz="1600" spc="-1" strike="noStrike">
                          <a:solidFill>
                            <a:srgbClr val="000000"/>
                          </a:solidFill>
                          <a:latin typeface="Arial"/>
                        </a:rPr>
                        <a:t>High probability of damage to sensitive circuits and transistors</a:t>
                      </a:r>
                      <a:endParaRPr b="0" lang="en-GB" sz="1600" spc="-1" strike="noStrike">
                        <a:latin typeface="Arial"/>
                      </a:endParaRPr>
                    </a:p>
                  </a:txBody>
                  <a:tcPr marL="7560" marR="7560">
                    <a:lnL w="12240">
                      <a:solidFill>
                        <a:srgbClr val="000000"/>
                      </a:solidFill>
                    </a:lnL>
                    <a:lnR w="12240">
                      <a:solidFill>
                        <a:srgbClr val="000000"/>
                      </a:solidFill>
                    </a:lnR>
                    <a:lnT w="12240">
                      <a:solidFill>
                        <a:srgbClr val="000000"/>
                      </a:solidFill>
                    </a:lnT>
                    <a:lnB w="12240">
                      <a:solidFill>
                        <a:srgbClr val="000000"/>
                      </a:solidFill>
                    </a:lnB>
                    <a:noFill/>
                  </a:tcPr>
                </a:tc>
              </a:tr>
              <a:tr h="534960">
                <a:tc>
                  <a:txBody>
                    <a:bodyPr lIns="7560" rIns="7560" tIns="7560" bIns="0" anchor="ctr">
                      <a:noAutofit/>
                    </a:bodyPr>
                    <a:p>
                      <a:pPr algn="ctr">
                        <a:lnSpc>
                          <a:spcPct val="100000"/>
                        </a:lnSpc>
                      </a:pPr>
                      <a:r>
                        <a:rPr b="0" lang="en-US" sz="1600" spc="-1" strike="noStrike">
                          <a:solidFill>
                            <a:srgbClr val="000000"/>
                          </a:solidFill>
                          <a:latin typeface="Arial"/>
                        </a:rPr>
                        <a:t>1.000</a:t>
                      </a:r>
                      <a:endParaRPr b="0" lang="en-GB" sz="1600" spc="-1" strike="noStrike">
                        <a:latin typeface="Arial"/>
                      </a:endParaRPr>
                    </a:p>
                  </a:txBody>
                  <a:tcPr marL="7560" marR="7560">
                    <a:lnL w="12240">
                      <a:solidFill>
                        <a:srgbClr val="000000"/>
                      </a:solidFill>
                    </a:lnL>
                    <a:lnR w="12240">
                      <a:solidFill>
                        <a:srgbClr val="000000"/>
                      </a:solidFill>
                    </a:lnR>
                    <a:lnT w="12240">
                      <a:solidFill>
                        <a:srgbClr val="000000"/>
                      </a:solidFill>
                    </a:lnT>
                    <a:lnB w="12240">
                      <a:solidFill>
                        <a:srgbClr val="000000"/>
                      </a:solidFill>
                    </a:lnB>
                    <a:noFill/>
                  </a:tcPr>
                </a:tc>
                <a:tc>
                  <a:txBody>
                    <a:bodyPr lIns="7560" rIns="7560" tIns="7560" bIns="0" anchor="ctr">
                      <a:noAutofit/>
                    </a:bodyPr>
                    <a:p>
                      <a:pPr algn="ctr">
                        <a:lnSpc>
                          <a:spcPct val="100000"/>
                        </a:lnSpc>
                      </a:pPr>
                      <a:r>
                        <a:rPr b="0" lang="en-US" sz="1600" spc="-1" strike="noStrike">
                          <a:solidFill>
                            <a:srgbClr val="000000"/>
                          </a:solidFill>
                          <a:latin typeface="Arial"/>
                        </a:rPr>
                        <a:t>Scrambles monitor display</a:t>
                      </a:r>
                      <a:endParaRPr b="0" lang="en-GB" sz="1600" spc="-1" strike="noStrike">
                        <a:latin typeface="Arial"/>
                      </a:endParaRPr>
                    </a:p>
                  </a:txBody>
                  <a:tcPr marL="7560" marR="7560">
                    <a:lnL w="12240">
                      <a:solidFill>
                        <a:srgbClr val="000000"/>
                      </a:solidFill>
                    </a:lnL>
                    <a:lnR w="12240">
                      <a:solidFill>
                        <a:srgbClr val="000000"/>
                      </a:solidFill>
                    </a:lnR>
                    <a:lnT w="12240">
                      <a:solidFill>
                        <a:srgbClr val="000000"/>
                      </a:solidFill>
                    </a:lnT>
                    <a:lnB w="12240">
                      <a:solidFill>
                        <a:srgbClr val="000000"/>
                      </a:solidFill>
                    </a:lnB>
                    <a:noFill/>
                  </a:tcPr>
                </a:tc>
              </a:tr>
              <a:tr h="534960">
                <a:tc>
                  <a:txBody>
                    <a:bodyPr lIns="7560" rIns="7560" tIns="7560" bIns="0" anchor="ctr">
                      <a:noAutofit/>
                    </a:bodyPr>
                    <a:p>
                      <a:pPr algn="ctr">
                        <a:lnSpc>
                          <a:spcPct val="100000"/>
                        </a:lnSpc>
                      </a:pPr>
                      <a:r>
                        <a:rPr b="0" lang="en-US" sz="1600" spc="-1" strike="noStrike">
                          <a:solidFill>
                            <a:srgbClr val="000000"/>
                          </a:solidFill>
                          <a:latin typeface="Arial"/>
                        </a:rPr>
                        <a:t>1,500</a:t>
                      </a:r>
                      <a:endParaRPr b="0" lang="en-GB" sz="1600" spc="-1" strike="noStrike">
                        <a:latin typeface="Arial"/>
                      </a:endParaRPr>
                    </a:p>
                  </a:txBody>
                  <a:tcPr marL="7560" marR="7560">
                    <a:lnL w="12240">
                      <a:solidFill>
                        <a:srgbClr val="000000"/>
                      </a:solidFill>
                    </a:lnL>
                    <a:lnR w="12240">
                      <a:solidFill>
                        <a:srgbClr val="000000"/>
                      </a:solidFill>
                    </a:lnR>
                    <a:lnT w="12240">
                      <a:solidFill>
                        <a:srgbClr val="000000"/>
                      </a:solidFill>
                    </a:lnT>
                    <a:lnB w="12240">
                      <a:solidFill>
                        <a:srgbClr val="000000"/>
                      </a:solidFill>
                    </a:lnB>
                    <a:noFill/>
                  </a:tcPr>
                </a:tc>
                <a:tc>
                  <a:txBody>
                    <a:bodyPr lIns="7560" rIns="7560" tIns="7560" bIns="0" anchor="ctr">
                      <a:noAutofit/>
                    </a:bodyPr>
                    <a:p>
                      <a:pPr algn="ctr">
                        <a:lnSpc>
                          <a:spcPct val="100000"/>
                        </a:lnSpc>
                      </a:pPr>
                      <a:r>
                        <a:rPr b="0" lang="en-US" sz="1600" spc="-1" strike="noStrike">
                          <a:solidFill>
                            <a:srgbClr val="000000"/>
                          </a:solidFill>
                          <a:latin typeface="Arial"/>
                        </a:rPr>
                        <a:t>Can cause disk drive data loss</a:t>
                      </a:r>
                      <a:endParaRPr b="0" lang="en-GB" sz="1600" spc="-1" strike="noStrike">
                        <a:latin typeface="Arial"/>
                      </a:endParaRPr>
                    </a:p>
                  </a:txBody>
                  <a:tcPr marL="7560" marR="7560">
                    <a:lnL w="12240">
                      <a:solidFill>
                        <a:srgbClr val="000000"/>
                      </a:solidFill>
                    </a:lnL>
                    <a:lnR w="12240">
                      <a:solidFill>
                        <a:srgbClr val="000000"/>
                      </a:solidFill>
                    </a:lnR>
                    <a:lnT w="12240">
                      <a:solidFill>
                        <a:srgbClr val="000000"/>
                      </a:solidFill>
                    </a:lnT>
                    <a:lnB w="12240">
                      <a:solidFill>
                        <a:srgbClr val="000000"/>
                      </a:solidFill>
                    </a:lnB>
                    <a:noFill/>
                  </a:tcPr>
                </a:tc>
              </a:tr>
              <a:tr h="565200">
                <a:tc>
                  <a:txBody>
                    <a:bodyPr lIns="7560" rIns="7560" tIns="7560" bIns="0" anchor="ctr">
                      <a:noAutofit/>
                    </a:bodyPr>
                    <a:p>
                      <a:pPr algn="ctr">
                        <a:lnSpc>
                          <a:spcPct val="100000"/>
                        </a:lnSpc>
                      </a:pPr>
                      <a:r>
                        <a:rPr b="0" lang="en-US" sz="1600" spc="-1" strike="noStrike">
                          <a:solidFill>
                            <a:srgbClr val="000000"/>
                          </a:solidFill>
                          <a:latin typeface="Arial"/>
                        </a:rPr>
                        <a:t>2,000</a:t>
                      </a:r>
                      <a:endParaRPr b="0" lang="en-GB" sz="1600" spc="-1" strike="noStrike">
                        <a:latin typeface="Arial"/>
                      </a:endParaRPr>
                    </a:p>
                  </a:txBody>
                  <a:tcPr marL="7560" marR="7560">
                    <a:lnL w="12240">
                      <a:solidFill>
                        <a:srgbClr val="000000"/>
                      </a:solidFill>
                    </a:lnL>
                    <a:lnR w="12240">
                      <a:solidFill>
                        <a:srgbClr val="000000"/>
                      </a:solidFill>
                    </a:lnR>
                    <a:lnT w="12240">
                      <a:solidFill>
                        <a:srgbClr val="000000"/>
                      </a:solidFill>
                    </a:lnT>
                    <a:lnB w="12240">
                      <a:solidFill>
                        <a:srgbClr val="000000"/>
                      </a:solidFill>
                    </a:lnB>
                    <a:noFill/>
                  </a:tcPr>
                </a:tc>
                <a:tc>
                  <a:txBody>
                    <a:bodyPr lIns="7560" rIns="7560" tIns="7560" bIns="0" anchor="ctr">
                      <a:noAutofit/>
                    </a:bodyPr>
                    <a:p>
                      <a:pPr algn="ctr">
                        <a:lnSpc>
                          <a:spcPct val="100000"/>
                        </a:lnSpc>
                      </a:pPr>
                      <a:r>
                        <a:rPr b="0" lang="en-US" sz="1600" spc="-1" strike="noStrike">
                          <a:solidFill>
                            <a:srgbClr val="000000"/>
                          </a:solidFill>
                          <a:latin typeface="Arial"/>
                        </a:rPr>
                        <a:t>High probability of system shutdown</a:t>
                      </a:r>
                      <a:endParaRPr b="0" lang="en-GB" sz="1600" spc="-1" strike="noStrike">
                        <a:latin typeface="Arial"/>
                      </a:endParaRPr>
                    </a:p>
                  </a:txBody>
                  <a:tcPr marL="7560" marR="7560">
                    <a:lnL w="12240">
                      <a:solidFill>
                        <a:srgbClr val="000000"/>
                      </a:solidFill>
                    </a:lnL>
                    <a:lnR w="12240">
                      <a:solidFill>
                        <a:srgbClr val="000000"/>
                      </a:solidFill>
                    </a:lnR>
                    <a:lnT w="12240">
                      <a:solidFill>
                        <a:srgbClr val="000000"/>
                      </a:solidFill>
                    </a:lnT>
                    <a:lnB w="12240">
                      <a:solidFill>
                        <a:srgbClr val="000000"/>
                      </a:solidFill>
                    </a:lnB>
                    <a:noFill/>
                  </a:tcPr>
                </a:tc>
              </a:tr>
              <a:tr h="534960">
                <a:tc>
                  <a:txBody>
                    <a:bodyPr lIns="7560" rIns="7560" tIns="7560" bIns="0" anchor="ctr">
                      <a:noAutofit/>
                    </a:bodyPr>
                    <a:p>
                      <a:pPr algn="ctr">
                        <a:lnSpc>
                          <a:spcPct val="100000"/>
                        </a:lnSpc>
                      </a:pPr>
                      <a:r>
                        <a:rPr b="0" lang="en-US" sz="1600" spc="-1" strike="noStrike">
                          <a:solidFill>
                            <a:srgbClr val="000000"/>
                          </a:solidFill>
                          <a:latin typeface="Arial"/>
                        </a:rPr>
                        <a:t>4000</a:t>
                      </a:r>
                      <a:endParaRPr b="0" lang="en-GB" sz="1600" spc="-1" strike="noStrike">
                        <a:latin typeface="Arial"/>
                      </a:endParaRPr>
                    </a:p>
                  </a:txBody>
                  <a:tcPr marL="7560" marR="7560">
                    <a:lnL w="12240">
                      <a:solidFill>
                        <a:srgbClr val="000000"/>
                      </a:solidFill>
                    </a:lnL>
                    <a:lnR w="12240">
                      <a:solidFill>
                        <a:srgbClr val="000000"/>
                      </a:solidFill>
                    </a:lnR>
                    <a:lnT w="12240">
                      <a:solidFill>
                        <a:srgbClr val="000000"/>
                      </a:solidFill>
                    </a:lnT>
                    <a:lnB w="12240">
                      <a:solidFill>
                        <a:srgbClr val="000000"/>
                      </a:solidFill>
                    </a:lnB>
                    <a:noFill/>
                  </a:tcPr>
                </a:tc>
                <a:tc>
                  <a:txBody>
                    <a:bodyPr lIns="7560" rIns="7560" tIns="7560" bIns="0" anchor="ctr">
                      <a:noAutofit/>
                    </a:bodyPr>
                    <a:p>
                      <a:pPr algn="ctr">
                        <a:lnSpc>
                          <a:spcPct val="100000"/>
                        </a:lnSpc>
                      </a:pPr>
                      <a:r>
                        <a:rPr b="0" lang="en-US" sz="1600" spc="-1" strike="noStrike">
                          <a:solidFill>
                            <a:srgbClr val="000000"/>
                          </a:solidFill>
                          <a:latin typeface="Arial"/>
                        </a:rPr>
                        <a:t>May jam printers</a:t>
                      </a:r>
                      <a:endParaRPr b="0" lang="en-GB" sz="1600" spc="-1" strike="noStrike">
                        <a:latin typeface="Arial"/>
                      </a:endParaRPr>
                    </a:p>
                  </a:txBody>
                  <a:tcPr marL="7560" marR="7560">
                    <a:lnL w="12240">
                      <a:solidFill>
                        <a:srgbClr val="000000"/>
                      </a:solidFill>
                    </a:lnL>
                    <a:lnR w="12240">
                      <a:solidFill>
                        <a:srgbClr val="000000"/>
                      </a:solidFill>
                    </a:lnR>
                    <a:lnT w="12240">
                      <a:solidFill>
                        <a:srgbClr val="000000"/>
                      </a:solidFill>
                    </a:lnT>
                    <a:lnB w="12240">
                      <a:solidFill>
                        <a:srgbClr val="000000"/>
                      </a:solidFill>
                    </a:lnB>
                    <a:noFill/>
                  </a:tcPr>
                </a:tc>
              </a:tr>
              <a:tr h="615600">
                <a:tc>
                  <a:txBody>
                    <a:bodyPr lIns="7560" rIns="7560" tIns="7560" bIns="0" anchor="ctr">
                      <a:noAutofit/>
                    </a:bodyPr>
                    <a:p>
                      <a:pPr algn="ctr">
                        <a:lnSpc>
                          <a:spcPct val="100000"/>
                        </a:lnSpc>
                      </a:pPr>
                      <a:r>
                        <a:rPr b="0" lang="en-US" sz="1600" spc="-1" strike="noStrike">
                          <a:solidFill>
                            <a:srgbClr val="000000"/>
                          </a:solidFill>
                          <a:latin typeface="Arial"/>
                        </a:rPr>
                        <a:t>17,000</a:t>
                      </a:r>
                      <a:endParaRPr b="0" lang="en-GB" sz="1600" spc="-1" strike="noStrike">
                        <a:latin typeface="Arial"/>
                      </a:endParaRPr>
                    </a:p>
                  </a:txBody>
                  <a:tcPr marL="7560" marR="7560">
                    <a:lnL w="12240">
                      <a:solidFill>
                        <a:srgbClr val="000000"/>
                      </a:solidFill>
                    </a:lnL>
                    <a:lnR w="12240">
                      <a:solidFill>
                        <a:srgbClr val="000000"/>
                      </a:solidFill>
                    </a:lnR>
                    <a:lnT w="12240">
                      <a:solidFill>
                        <a:srgbClr val="000000"/>
                      </a:solidFill>
                    </a:lnT>
                    <a:lnB w="12240">
                      <a:solidFill>
                        <a:srgbClr val="000000"/>
                      </a:solidFill>
                    </a:lnB>
                    <a:noFill/>
                  </a:tcPr>
                </a:tc>
                <a:tc>
                  <a:txBody>
                    <a:bodyPr lIns="7560" rIns="7560" tIns="7560" bIns="0" anchor="ctr">
                      <a:noAutofit/>
                    </a:bodyPr>
                    <a:p>
                      <a:pPr algn="ctr">
                        <a:lnSpc>
                          <a:spcPct val="100000"/>
                        </a:lnSpc>
                      </a:pPr>
                      <a:r>
                        <a:rPr b="0" lang="en-US" sz="1600" spc="-1" strike="noStrike">
                          <a:solidFill>
                            <a:srgbClr val="000000"/>
                          </a:solidFill>
                          <a:latin typeface="Arial"/>
                        </a:rPr>
                        <a:t>Causes certain and permanent damage to almost all microcircuitry</a:t>
                      </a:r>
                      <a:endParaRPr b="0" lang="en-GB" sz="1600" spc="-1" strike="noStrike">
                        <a:latin typeface="Arial"/>
                      </a:endParaRPr>
                    </a:p>
                  </a:txBody>
                  <a:tcPr marL="7560" marR="7560">
                    <a:lnL w="12240">
                      <a:solidFill>
                        <a:srgbClr val="000000"/>
                      </a:solidFill>
                    </a:lnL>
                    <a:lnR w="12240">
                      <a:solidFill>
                        <a:srgbClr val="000000"/>
                      </a:solidFill>
                    </a:lnR>
                    <a:lnT w="12240">
                      <a:solidFill>
                        <a:srgbClr val="000000"/>
                      </a:solidFill>
                    </a:lnT>
                    <a:lnB w="12240">
                      <a:solidFill>
                        <a:srgbClr val="000000"/>
                      </a:solidFill>
                    </a:lnB>
                    <a:noFill/>
                  </a:tcPr>
                </a:tc>
              </a:tr>
            </a:tbl>
          </a:graphicData>
        </a:graphic>
      </p:graphicFrame>
    </p:spTree>
  </p:cSld>
  <mc:AlternateContent>
    <mc:Choice Requires="p14">
      <p:transition spd="slow" p14:dur="2000"/>
    </mc:Choice>
    <mc:Fallback>
      <p:transition spd="slow"/>
    </mc:Fallback>
  </mc:AlternateContent>
</p:sld>
</file>

<file path=ppt/slides/slide3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31" name="Title 1"/>
          <p:cNvSpPr txBox="1"/>
          <p:nvPr/>
        </p:nvSpPr>
        <p:spPr>
          <a:xfrm>
            <a:off x="152280" y="25560"/>
            <a:ext cx="8762760" cy="1574280"/>
          </a:xfrm>
          <a:prstGeom prst="rect">
            <a:avLst/>
          </a:prstGeom>
          <a:noFill/>
          <a:ln w="9360">
            <a:noFill/>
          </a:ln>
        </p:spPr>
        <p:txBody>
          <a:bodyPr anchor="ctr">
            <a:noAutofit/>
          </a:bodyPr>
          <a:p>
            <a:pPr algn="ctr">
              <a:lnSpc>
                <a:spcPct val="100000"/>
              </a:lnSpc>
            </a:pPr>
            <a:r>
              <a:rPr b="1" lang="en-US" sz="3600" spc="-1" strike="noStrike">
                <a:solidFill>
                  <a:srgbClr val="000000"/>
                </a:solidFill>
                <a:latin typeface="Arial"/>
              </a:rPr>
              <a:t>Figure 9-6  </a:t>
            </a:r>
            <a:r>
              <a:rPr b="0" lang="en-US" sz="3600" spc="-1" strike="noStrike">
                <a:solidFill>
                  <a:srgbClr val="000000"/>
                </a:solidFill>
                <a:latin typeface="Arial"/>
              </a:rPr>
              <a:t>Types of uninterruptible power supplies</a:t>
            </a:r>
            <a:endParaRPr b="0" lang="en-US" sz="3600" spc="-1" strike="noStrike">
              <a:solidFill>
                <a:srgbClr val="000000"/>
              </a:solidFill>
              <a:latin typeface="Arial"/>
            </a:endParaRPr>
          </a:p>
        </p:txBody>
      </p:sp>
      <p:pic>
        <p:nvPicPr>
          <p:cNvPr id="232" name="Picture 2" descr="A figure shows five illustrations with three illustrations on the left side and two illustrations on the right side. The first illustration labeled as, “Standby UPS” on the left shows an input arrow from the right pointing to a box labeled as, “Surge Suppressor.” The output from “Surge Suppressor” is given to a box labeled as, “Filter.” The output from “Filter” points to a box labeled as, “Transfer switch.” A dotted arrow from the input arrow points to a box labeled as, “Battery Charger.” The output from “Battery Charger” points to a box labeled as, “Battery.” The output from Battery points to a box labeled as, “Inverter.” The output from Inverter points to a box labeled as, “Transfer switch.” The second illustration labeled as, “Line interactive UPS” shows an input arrow to a box labeled as, “Transfer Switch.” The output from Transfer switch points to a box labeled as, “Inverter.” The output from Inverter is labeled as, “charging (normal)” points to a box labeled as, “Battery.” An arrow from Battery is labeled as, “Discharging (Power fail)” points to “Inverter.” The third illustration is labeled as, “Standby-ferro UPS.” An input arrow from right points to a box labeled as, “Transfer switch.” The output from Transfer switch points to a box labeled as, “Transformer.” A dotted line from input points to a box labeled as, “Battery charger.” The output from “Battery charger” points to a box labeled as, “Inverter.” The output from Inverter points to a box labeled as, “Transformer.” A battery like illustration pointing upwards and downwards is shown below the arrow between “Battery charger” and “Inverter.” The fourth illustration on the right is labeled as, “Double conversion online UPS” shows an input arrow pointing to a box labeled as, “Rectifier.” The output from Rectifier points to a box labeled as, “Inverter.” A battery like illustration pointing upwards and downwards is shown below the arrow between “Rectifier” and “Inverter.” A dotted line connects the input of Rectifier and the output of Inverter to a box labeled as, “Static Bypass Switch.” The fifth illustration labeled as, “Delta conversion online UPS” shows an input to “Delta Transformer.” The output of “Delta Transformer” points to a box labeled as, “Delta Converter.” A double sided arrow is shown between a box labeled as, “Main Inverter” and “Delta Converter.” A battery like illustration pointing upwards and downwards is shown below the arrow between “Main Inverter” and “Delta Converter.” A dotted line connects the input of Delta Transformer and the output of Main Inverter to a box labeled as, “Static Bypass Switch.”&#10;"/>
          <p:cNvPicPr/>
          <p:nvPr/>
        </p:nvPicPr>
        <p:blipFill>
          <a:blip r:embed="rId1"/>
          <a:stretch/>
        </p:blipFill>
        <p:spPr>
          <a:xfrm>
            <a:off x="1371600" y="1752480"/>
            <a:ext cx="6595200" cy="4406040"/>
          </a:xfrm>
          <a:prstGeom prst="rect">
            <a:avLst/>
          </a:prstGeom>
          <a:ln w="0">
            <a:noFill/>
          </a:ln>
        </p:spPr>
      </p:pic>
    </p:spTree>
  </p:cSld>
  <mc:AlternateContent>
    <mc:Choice Requires="p14">
      <p:transition spd="slow" p14:dur="2000"/>
    </mc:Choice>
    <mc:Fallback>
      <p:transition spd="slow"/>
    </mc:Fallback>
  </mc:AlternateContent>
</p:sld>
</file>

<file path=ppt/slides/slide3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3" name="Title 3"/>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Water Problems</a:t>
            </a:r>
            <a:endParaRPr b="0" lang="en-US" sz="3600" spc="-1" strike="noStrike">
              <a:solidFill>
                <a:srgbClr val="000000"/>
              </a:solidFill>
              <a:latin typeface="Arial"/>
            </a:endParaRPr>
          </a:p>
        </p:txBody>
      </p:sp>
      <p:sp>
        <p:nvSpPr>
          <p:cNvPr id="234" name="Content Placeholder 4"/>
          <p:cNvSpPr txBox="1"/>
          <p:nvPr/>
        </p:nvSpPr>
        <p:spPr>
          <a:xfrm>
            <a:off x="228600" y="1295280"/>
            <a:ext cx="8762760" cy="4830480"/>
          </a:xfrm>
          <a:prstGeom prst="rect">
            <a:avLst/>
          </a:prstGeom>
          <a:noFill/>
          <a:ln w="0">
            <a:noFill/>
          </a:ln>
        </p:spPr>
        <p:txBody>
          <a:bodyPr>
            <a:normAutofit/>
          </a:bodyPr>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Lack of water poses problem to systems, including fire suppression and air-conditioning systems.</a:t>
            </a:r>
            <a:endParaRPr b="0" lang="en-US" sz="2600" spc="-1" strike="noStrike">
              <a:solidFill>
                <a:srgbClr val="000000"/>
              </a:solidFill>
              <a:latin typeface="Arial"/>
            </a:endParaRPr>
          </a:p>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Surplus of water, or water pressure, poses a real threat (flooding, leaks).</a:t>
            </a:r>
            <a:endParaRPr b="0" lang="en-US" sz="2600" spc="-1" strike="noStrike">
              <a:solidFill>
                <a:srgbClr val="000000"/>
              </a:solidFill>
              <a:latin typeface="Arial"/>
            </a:endParaRPr>
          </a:p>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Very important to integrate water detection systems into alarm systems that regulate overall facility operations</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213" dur="indefinite" restart="never" nodeType="tmRoot">
          <p:childTnLst>
            <p:seq>
              <p:cTn id="214" dur="indefinite" nodeType="mainSeq">
                <p:childTnLst>
                  <p:par>
                    <p:cTn id="215" fill="hold">
                      <p:stCondLst>
                        <p:cond delay="indefinite"/>
                      </p:stCondLst>
                      <p:childTnLst>
                        <p:par>
                          <p:cTn id="216" fill="hold">
                            <p:stCondLst>
                              <p:cond delay="0"/>
                            </p:stCondLst>
                            <p:childTnLst>
                              <p:par>
                                <p:cTn id="217" nodeType="clickEffect" fill="hold" presetClass="entr" presetID="1">
                                  <p:stCondLst>
                                    <p:cond delay="0"/>
                                  </p:stCondLst>
                                  <p:childTnLst>
                                    <p:set>
                                      <p:cBhvr>
                                        <p:cTn id="218" dur="1" fill="hold">
                                          <p:stCondLst>
                                            <p:cond delay="0"/>
                                          </p:stCondLst>
                                        </p:cTn>
                                        <p:tgtEl>
                                          <p:spTgt spid="234">
                                            <p:txEl>
                                              <p:pRg st="0" end="0"/>
                                            </p:txEl>
                                          </p:spTgt>
                                        </p:tgtEl>
                                        <p:attrNameLst>
                                          <p:attrName>style.visibility</p:attrName>
                                        </p:attrNameLst>
                                      </p:cBhvr>
                                      <p:to>
                                        <p:strVal val="visible"/>
                                      </p:to>
                                    </p:set>
                                  </p:childTnLst>
                                </p:cTn>
                              </p:par>
                            </p:childTnLst>
                          </p:cTn>
                        </p:par>
                      </p:childTnLst>
                    </p:cTn>
                  </p:par>
                  <p:par>
                    <p:cTn id="219" fill="hold">
                      <p:stCondLst>
                        <p:cond delay="indefinite"/>
                      </p:stCondLst>
                      <p:childTnLst>
                        <p:par>
                          <p:cTn id="220" fill="hold">
                            <p:stCondLst>
                              <p:cond delay="0"/>
                            </p:stCondLst>
                            <p:childTnLst>
                              <p:par>
                                <p:cTn id="221" nodeType="clickEffect" fill="hold" presetClass="entr" presetID="1">
                                  <p:stCondLst>
                                    <p:cond delay="0"/>
                                  </p:stCondLst>
                                  <p:childTnLst>
                                    <p:set>
                                      <p:cBhvr>
                                        <p:cTn id="222" dur="1" fill="hold">
                                          <p:stCondLst>
                                            <p:cond delay="0"/>
                                          </p:stCondLst>
                                        </p:cTn>
                                        <p:tgtEl>
                                          <p:spTgt spid="234">
                                            <p:txEl>
                                              <p:pRg st="1" end="1"/>
                                            </p:txEl>
                                          </p:spTgt>
                                        </p:tgtEl>
                                        <p:attrNameLst>
                                          <p:attrName>style.visibility</p:attrName>
                                        </p:attrNameLst>
                                      </p:cBhvr>
                                      <p:to>
                                        <p:strVal val="visible"/>
                                      </p:to>
                                    </p:set>
                                  </p:childTnLst>
                                </p:cTn>
                              </p:par>
                            </p:childTnLst>
                          </p:cTn>
                        </p:par>
                      </p:childTnLst>
                    </p:cTn>
                  </p:par>
                  <p:par>
                    <p:cTn id="223" fill="hold">
                      <p:stCondLst>
                        <p:cond delay="indefinite"/>
                      </p:stCondLst>
                      <p:childTnLst>
                        <p:par>
                          <p:cTn id="224" fill="hold">
                            <p:stCondLst>
                              <p:cond delay="0"/>
                            </p:stCondLst>
                            <p:childTnLst>
                              <p:par>
                                <p:cTn id="225" nodeType="clickEffect" fill="hold" presetClass="entr" presetID="1">
                                  <p:stCondLst>
                                    <p:cond delay="0"/>
                                  </p:stCondLst>
                                  <p:childTnLst>
                                    <p:set>
                                      <p:cBhvr>
                                        <p:cTn id="226" dur="1" fill="hold">
                                          <p:stCondLst>
                                            <p:cond delay="0"/>
                                          </p:stCondLst>
                                        </p:cTn>
                                        <p:tgtEl>
                                          <p:spTgt spid="234">
                                            <p:txEl>
                                              <p:pRg st="2" end="2"/>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5" name="Titl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Structural Collapse </a:t>
            </a:r>
            <a:endParaRPr b="0" lang="en-US" sz="3600" spc="-1" strike="noStrike">
              <a:solidFill>
                <a:srgbClr val="000000"/>
              </a:solidFill>
              <a:latin typeface="Arial"/>
            </a:endParaRPr>
          </a:p>
        </p:txBody>
      </p:sp>
      <p:sp>
        <p:nvSpPr>
          <p:cNvPr id="236" name="Content Placeholder 2"/>
          <p:cNvSpPr txBox="1"/>
          <p:nvPr/>
        </p:nvSpPr>
        <p:spPr>
          <a:xfrm>
            <a:off x="228600" y="1295280"/>
            <a:ext cx="8762760" cy="4830480"/>
          </a:xfrm>
          <a:prstGeom prst="rect">
            <a:avLst/>
          </a:prstGeom>
          <a:noFill/>
          <a:ln w="0">
            <a:noFill/>
          </a:ln>
        </p:spPr>
        <p:txBody>
          <a:bodyPr>
            <a:normAutofit/>
          </a:bodyPr>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Unavoidable environmental factors/forces can cause failures in structures that house an organization.</a:t>
            </a:r>
            <a:endParaRPr b="0" lang="en-US" sz="2600" spc="-1" strike="noStrike">
              <a:solidFill>
                <a:srgbClr val="000000"/>
              </a:solidFill>
              <a:latin typeface="Arial"/>
            </a:endParaRPr>
          </a:p>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Structures are designed and constructed with specific load limits; overloading these limits results in structural failure and potential injury or loss of life.</a:t>
            </a:r>
            <a:endParaRPr b="0" lang="en-US" sz="2600" spc="-1" strike="noStrike">
              <a:solidFill>
                <a:srgbClr val="000000"/>
              </a:solidFill>
              <a:latin typeface="Arial"/>
            </a:endParaRPr>
          </a:p>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Periodic inspections by qualified civil engineers assist in identifying potentially dangerous structural conditions</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227" dur="indefinite" restart="never" nodeType="tmRoot">
          <p:childTnLst>
            <p:seq>
              <p:cTn id="228" dur="indefinite" nodeType="mainSeq">
                <p:childTnLst>
                  <p:par>
                    <p:cTn id="229" fill="hold">
                      <p:stCondLst>
                        <p:cond delay="indefinite"/>
                      </p:stCondLst>
                      <p:childTnLst>
                        <p:par>
                          <p:cTn id="230" fill="hold">
                            <p:stCondLst>
                              <p:cond delay="0"/>
                            </p:stCondLst>
                            <p:childTnLst>
                              <p:par>
                                <p:cTn id="231" nodeType="clickEffect" fill="hold" presetClass="entr" presetID="1">
                                  <p:stCondLst>
                                    <p:cond delay="0"/>
                                  </p:stCondLst>
                                  <p:childTnLst>
                                    <p:set>
                                      <p:cBhvr>
                                        <p:cTn id="232" dur="1" fill="hold">
                                          <p:stCondLst>
                                            <p:cond delay="0"/>
                                          </p:stCondLst>
                                        </p:cTn>
                                        <p:tgtEl>
                                          <p:spTgt spid="236">
                                            <p:txEl>
                                              <p:pRg st="0" end="0"/>
                                            </p:txEl>
                                          </p:spTgt>
                                        </p:tgtEl>
                                        <p:attrNameLst>
                                          <p:attrName>style.visibility</p:attrName>
                                        </p:attrNameLst>
                                      </p:cBhvr>
                                      <p:to>
                                        <p:strVal val="visible"/>
                                      </p:to>
                                    </p:set>
                                  </p:childTnLst>
                                </p:cTn>
                              </p:par>
                            </p:childTnLst>
                          </p:cTn>
                        </p:par>
                      </p:childTnLst>
                    </p:cTn>
                  </p:par>
                  <p:par>
                    <p:cTn id="233" fill="hold">
                      <p:stCondLst>
                        <p:cond delay="indefinite"/>
                      </p:stCondLst>
                      <p:childTnLst>
                        <p:par>
                          <p:cTn id="234" fill="hold">
                            <p:stCondLst>
                              <p:cond delay="0"/>
                            </p:stCondLst>
                            <p:childTnLst>
                              <p:par>
                                <p:cTn id="235" nodeType="clickEffect" fill="hold" presetClass="entr" presetID="1">
                                  <p:stCondLst>
                                    <p:cond delay="0"/>
                                  </p:stCondLst>
                                  <p:childTnLst>
                                    <p:set>
                                      <p:cBhvr>
                                        <p:cTn id="236" dur="1" fill="hold">
                                          <p:stCondLst>
                                            <p:cond delay="0"/>
                                          </p:stCondLst>
                                        </p:cTn>
                                        <p:tgtEl>
                                          <p:spTgt spid="236">
                                            <p:txEl>
                                              <p:pRg st="1" end="1"/>
                                            </p:txEl>
                                          </p:spTgt>
                                        </p:tgtEl>
                                        <p:attrNameLst>
                                          <p:attrName>style.visibility</p:attrName>
                                        </p:attrNameLst>
                                      </p:cBhvr>
                                      <p:to>
                                        <p:strVal val="visible"/>
                                      </p:to>
                                    </p:set>
                                  </p:childTnLst>
                                </p:cTn>
                              </p:par>
                            </p:childTnLst>
                          </p:cTn>
                        </p:par>
                      </p:childTnLst>
                    </p:cTn>
                  </p:par>
                  <p:par>
                    <p:cTn id="237" fill="hold">
                      <p:stCondLst>
                        <p:cond delay="indefinite"/>
                      </p:stCondLst>
                      <p:childTnLst>
                        <p:par>
                          <p:cTn id="238" fill="hold">
                            <p:stCondLst>
                              <p:cond delay="0"/>
                            </p:stCondLst>
                            <p:childTnLst>
                              <p:par>
                                <p:cTn id="239" nodeType="clickEffect" fill="hold" presetClass="entr" presetID="1">
                                  <p:stCondLst>
                                    <p:cond delay="0"/>
                                  </p:stCondLst>
                                  <p:childTnLst>
                                    <p:set>
                                      <p:cBhvr>
                                        <p:cTn id="240" dur="1" fill="hold">
                                          <p:stCondLst>
                                            <p:cond delay="0"/>
                                          </p:stCondLst>
                                        </p:cTn>
                                        <p:tgtEl>
                                          <p:spTgt spid="236">
                                            <p:txEl>
                                              <p:pRg st="2" end="2"/>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7" name="Titl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Maintenance of Facility Systems</a:t>
            </a:r>
            <a:endParaRPr b="0" lang="en-US" sz="3600" spc="-1" strike="noStrike">
              <a:solidFill>
                <a:srgbClr val="000000"/>
              </a:solidFill>
              <a:latin typeface="Arial"/>
            </a:endParaRPr>
          </a:p>
        </p:txBody>
      </p:sp>
      <p:sp>
        <p:nvSpPr>
          <p:cNvPr id="238" name="Content Placeholder 2"/>
          <p:cNvSpPr txBox="1"/>
          <p:nvPr/>
        </p:nvSpPr>
        <p:spPr>
          <a:xfrm>
            <a:off x="228600" y="1295280"/>
            <a:ext cx="8762760" cy="4830480"/>
          </a:xfrm>
          <a:prstGeom prst="rect">
            <a:avLst/>
          </a:prstGeom>
          <a:noFill/>
          <a:ln w="0">
            <a:noFill/>
          </a:ln>
        </p:spPr>
        <p:txBody>
          <a:bodyPr>
            <a:normAutofit/>
          </a:bodyPr>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Physical security must be constantly documented, evaluated, and tested.</a:t>
            </a:r>
            <a:endParaRPr b="0" lang="en-US" sz="2600" spc="-1" strike="noStrike">
              <a:solidFill>
                <a:srgbClr val="000000"/>
              </a:solidFill>
              <a:latin typeface="Arial"/>
            </a:endParaRPr>
          </a:p>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Documentation of facility’s configuration, operation, and function should be integrated into disaster recovery plans and standard operating procedures.</a:t>
            </a:r>
            <a:endParaRPr b="0" lang="en-US" sz="2600" spc="-1" strike="noStrike">
              <a:solidFill>
                <a:srgbClr val="000000"/>
              </a:solidFill>
              <a:latin typeface="Arial"/>
            </a:endParaRPr>
          </a:p>
          <a:p>
            <a:pPr marL="343080" indent="-342720">
              <a:lnSpc>
                <a:spcPct val="100000"/>
              </a:lnSpc>
              <a:spcBef>
                <a:spcPts val="601"/>
              </a:spcBef>
              <a:buClr>
                <a:srgbClr val="364162"/>
              </a:buClr>
              <a:buFont typeface="Arial"/>
              <a:buChar char="•"/>
            </a:pPr>
            <a:r>
              <a:rPr b="0" lang="en-US" sz="2600" spc="-1" strike="noStrike">
                <a:solidFill>
                  <a:srgbClr val="000000"/>
                </a:solidFill>
                <a:latin typeface="Arial"/>
              </a:rPr>
              <a:t> </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241" dur="indefinite" restart="never" nodeType="tmRoot">
          <p:childTnLst>
            <p:seq>
              <p:cTn id="242" dur="indefinite" nodeType="mainSeq">
                <p:childTnLst>
                  <p:par>
                    <p:cTn id="243" fill="hold">
                      <p:stCondLst>
                        <p:cond delay="indefinite"/>
                      </p:stCondLst>
                      <p:childTnLst>
                        <p:par>
                          <p:cTn id="244" fill="hold">
                            <p:stCondLst>
                              <p:cond delay="0"/>
                            </p:stCondLst>
                            <p:childTnLst>
                              <p:par>
                                <p:cTn id="245" nodeType="clickEffect" fill="hold" presetClass="entr" presetID="1">
                                  <p:stCondLst>
                                    <p:cond delay="0"/>
                                  </p:stCondLst>
                                  <p:childTnLst>
                                    <p:set>
                                      <p:cBhvr>
                                        <p:cTn id="246" dur="1" fill="hold">
                                          <p:stCondLst>
                                            <p:cond delay="0"/>
                                          </p:stCondLst>
                                        </p:cTn>
                                        <p:tgtEl>
                                          <p:spTgt spid="238">
                                            <p:txEl>
                                              <p:pRg st="0" end="0"/>
                                            </p:txEl>
                                          </p:spTgt>
                                        </p:tgtEl>
                                        <p:attrNameLst>
                                          <p:attrName>style.visibility</p:attrName>
                                        </p:attrNameLst>
                                      </p:cBhvr>
                                      <p:to>
                                        <p:strVal val="visible"/>
                                      </p:to>
                                    </p:set>
                                  </p:childTnLst>
                                </p:cTn>
                              </p:par>
                            </p:childTnLst>
                          </p:cTn>
                        </p:par>
                      </p:childTnLst>
                    </p:cTn>
                  </p:par>
                  <p:par>
                    <p:cTn id="247" fill="hold">
                      <p:stCondLst>
                        <p:cond delay="indefinite"/>
                      </p:stCondLst>
                      <p:childTnLst>
                        <p:par>
                          <p:cTn id="248" fill="hold">
                            <p:stCondLst>
                              <p:cond delay="0"/>
                            </p:stCondLst>
                            <p:childTnLst>
                              <p:par>
                                <p:cTn id="249" nodeType="clickEffect" fill="hold" presetClass="entr" presetID="1">
                                  <p:stCondLst>
                                    <p:cond delay="0"/>
                                  </p:stCondLst>
                                  <p:childTnLst>
                                    <p:set>
                                      <p:cBhvr>
                                        <p:cTn id="250" dur="1" fill="hold">
                                          <p:stCondLst>
                                            <p:cond delay="0"/>
                                          </p:stCondLst>
                                        </p:cTn>
                                        <p:tgtEl>
                                          <p:spTgt spid="238">
                                            <p:txEl>
                                              <p:pRg st="1" end="1"/>
                                            </p:txEl>
                                          </p:spTgt>
                                        </p:tgtEl>
                                        <p:attrNameLst>
                                          <p:attrName>style.visibility</p:attrName>
                                        </p:attrNameLst>
                                      </p:cBhvr>
                                      <p:to>
                                        <p:strVal val="visible"/>
                                      </p:to>
                                    </p:set>
                                  </p:childTnLst>
                                </p:cTn>
                              </p:par>
                            </p:childTnLst>
                          </p:cTn>
                        </p:par>
                      </p:childTnLst>
                    </p:cTn>
                  </p:par>
                  <p:par>
                    <p:cTn id="251" fill="hold">
                      <p:stCondLst>
                        <p:cond delay="indefinite"/>
                      </p:stCondLst>
                      <p:childTnLst>
                        <p:par>
                          <p:cTn id="252" fill="hold">
                            <p:stCondLst>
                              <p:cond delay="0"/>
                            </p:stCondLst>
                            <p:childTnLst>
                              <p:par>
                                <p:cTn id="253" nodeType="clickEffect" fill="hold" presetClass="entr" presetID="1">
                                  <p:stCondLst>
                                    <p:cond delay="0"/>
                                  </p:stCondLst>
                                  <p:childTnLst>
                                    <p:set>
                                      <p:cBhvr>
                                        <p:cTn id="254" dur="1" fill="hold">
                                          <p:stCondLst>
                                            <p:cond delay="0"/>
                                          </p:stCondLst>
                                        </p:cTn>
                                        <p:tgtEl>
                                          <p:spTgt spid="238">
                                            <p:txEl>
                                              <p:pRg st="2" end="2"/>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9" name="Titl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Interception of Data </a:t>
            </a:r>
            <a:endParaRPr b="0" lang="en-US" sz="3600" spc="-1" strike="noStrike">
              <a:solidFill>
                <a:srgbClr val="000000"/>
              </a:solidFill>
              <a:latin typeface="Arial"/>
            </a:endParaRPr>
          </a:p>
        </p:txBody>
      </p:sp>
      <p:sp>
        <p:nvSpPr>
          <p:cNvPr id="240" name="Content Placeholder 2"/>
          <p:cNvSpPr txBox="1"/>
          <p:nvPr/>
        </p:nvSpPr>
        <p:spPr>
          <a:xfrm>
            <a:off x="228600" y="1295280"/>
            <a:ext cx="8762760" cy="4830480"/>
          </a:xfrm>
          <a:prstGeom prst="rect">
            <a:avLst/>
          </a:prstGeom>
          <a:noFill/>
          <a:ln w="0">
            <a:noFill/>
          </a:ln>
        </p:spPr>
        <p:txBody>
          <a:bodyPr>
            <a:noAutofit/>
          </a:bodyPr>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Three methods of data interception:</a:t>
            </a:r>
            <a:endParaRPr b="0" lang="en-US" sz="26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Direct observation</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Interception of data transmission</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Electromagnetic interception</a:t>
            </a:r>
            <a:endParaRPr b="0" lang="en-US" sz="2400" spc="-1" strike="noStrike">
              <a:solidFill>
                <a:srgbClr val="000000"/>
              </a:solidFill>
              <a:latin typeface="Arial"/>
            </a:endParaRPr>
          </a:p>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U.S. government developed TEMPEST program to reduce the risk of electromagnetic radiation (EMR) monitoring</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255" dur="indefinite" restart="never" nodeType="tmRoot">
          <p:childTnLst>
            <p:seq>
              <p:cTn id="256" dur="indefinite" nodeType="mainSeq">
                <p:childTnLst>
                  <p:par>
                    <p:cTn id="257" fill="hold">
                      <p:stCondLst>
                        <p:cond delay="indefinite"/>
                      </p:stCondLst>
                      <p:childTnLst>
                        <p:par>
                          <p:cTn id="258" fill="hold">
                            <p:stCondLst>
                              <p:cond delay="0"/>
                            </p:stCondLst>
                            <p:childTnLst>
                              <p:par>
                                <p:cTn id="259" nodeType="clickEffect" fill="hold" presetClass="entr" presetID="1">
                                  <p:stCondLst>
                                    <p:cond delay="0"/>
                                  </p:stCondLst>
                                  <p:childTnLst>
                                    <p:set>
                                      <p:cBhvr>
                                        <p:cTn id="260" dur="1" fill="hold">
                                          <p:stCondLst>
                                            <p:cond delay="0"/>
                                          </p:stCondLst>
                                        </p:cTn>
                                        <p:tgtEl>
                                          <p:spTgt spid="240">
                                            <p:txEl>
                                              <p:pRg st="0" end="0"/>
                                            </p:txEl>
                                          </p:spTgt>
                                        </p:tgtEl>
                                        <p:attrNameLst>
                                          <p:attrName>style.visibility</p:attrName>
                                        </p:attrNameLst>
                                      </p:cBhvr>
                                      <p:to>
                                        <p:strVal val="visible"/>
                                      </p:to>
                                    </p:set>
                                  </p:childTnLst>
                                </p:cTn>
                              </p:par>
                            </p:childTnLst>
                          </p:cTn>
                        </p:par>
                      </p:childTnLst>
                    </p:cTn>
                  </p:par>
                  <p:par>
                    <p:cTn id="261" fill="hold">
                      <p:stCondLst>
                        <p:cond delay="indefinite"/>
                      </p:stCondLst>
                      <p:childTnLst>
                        <p:par>
                          <p:cTn id="262" fill="hold">
                            <p:stCondLst>
                              <p:cond delay="0"/>
                            </p:stCondLst>
                            <p:childTnLst>
                              <p:par>
                                <p:cTn id="263" nodeType="clickEffect" fill="hold" presetClass="entr" presetID="1">
                                  <p:stCondLst>
                                    <p:cond delay="0"/>
                                  </p:stCondLst>
                                  <p:childTnLst>
                                    <p:set>
                                      <p:cBhvr>
                                        <p:cTn id="264" dur="1" fill="hold">
                                          <p:stCondLst>
                                            <p:cond delay="0"/>
                                          </p:stCondLst>
                                        </p:cTn>
                                        <p:tgtEl>
                                          <p:spTgt spid="240">
                                            <p:txEl>
                                              <p:pRg st="1" end="1"/>
                                            </p:txEl>
                                          </p:spTgt>
                                        </p:tgtEl>
                                        <p:attrNameLst>
                                          <p:attrName>style.visibility</p:attrName>
                                        </p:attrNameLst>
                                      </p:cBhvr>
                                      <p:to>
                                        <p:strVal val="visible"/>
                                      </p:to>
                                    </p:set>
                                  </p:childTnLst>
                                </p:cTn>
                              </p:par>
                            </p:childTnLst>
                          </p:cTn>
                        </p:par>
                      </p:childTnLst>
                    </p:cTn>
                  </p:par>
                  <p:par>
                    <p:cTn id="265" fill="hold">
                      <p:stCondLst>
                        <p:cond delay="indefinite"/>
                      </p:stCondLst>
                      <p:childTnLst>
                        <p:par>
                          <p:cTn id="266" fill="hold">
                            <p:stCondLst>
                              <p:cond delay="0"/>
                            </p:stCondLst>
                            <p:childTnLst>
                              <p:par>
                                <p:cTn id="267" nodeType="clickEffect" fill="hold" presetClass="entr" presetID="1">
                                  <p:stCondLst>
                                    <p:cond delay="0"/>
                                  </p:stCondLst>
                                  <p:childTnLst>
                                    <p:set>
                                      <p:cBhvr>
                                        <p:cTn id="268" dur="1" fill="hold">
                                          <p:stCondLst>
                                            <p:cond delay="0"/>
                                          </p:stCondLst>
                                        </p:cTn>
                                        <p:tgtEl>
                                          <p:spTgt spid="240">
                                            <p:txEl>
                                              <p:pRg st="2" end="2"/>
                                            </p:txEl>
                                          </p:spTgt>
                                        </p:tgtEl>
                                        <p:attrNameLst>
                                          <p:attrName>style.visibility</p:attrName>
                                        </p:attrNameLst>
                                      </p:cBhvr>
                                      <p:to>
                                        <p:strVal val="visible"/>
                                      </p:to>
                                    </p:set>
                                  </p:childTnLst>
                                </p:cTn>
                              </p:par>
                            </p:childTnLst>
                          </p:cTn>
                        </p:par>
                      </p:childTnLst>
                    </p:cTn>
                  </p:par>
                  <p:par>
                    <p:cTn id="269" fill="hold">
                      <p:stCondLst>
                        <p:cond delay="indefinite"/>
                      </p:stCondLst>
                      <p:childTnLst>
                        <p:par>
                          <p:cTn id="270" fill="hold">
                            <p:stCondLst>
                              <p:cond delay="0"/>
                            </p:stCondLst>
                            <p:childTnLst>
                              <p:par>
                                <p:cTn id="271" nodeType="clickEffect" fill="hold" presetClass="entr" presetID="1">
                                  <p:stCondLst>
                                    <p:cond delay="0"/>
                                  </p:stCondLst>
                                  <p:childTnLst>
                                    <p:set>
                                      <p:cBhvr>
                                        <p:cTn id="272" dur="1" fill="hold">
                                          <p:stCondLst>
                                            <p:cond delay="0"/>
                                          </p:stCondLst>
                                        </p:cTn>
                                        <p:tgtEl>
                                          <p:spTgt spid="240">
                                            <p:txEl>
                                              <p:pRg st="3" end="3"/>
                                            </p:txEl>
                                          </p:spTgt>
                                        </p:tgtEl>
                                        <p:attrNameLst>
                                          <p:attrName>style.visibility</p:attrName>
                                        </p:attrNameLst>
                                      </p:cBhvr>
                                      <p:to>
                                        <p:strVal val="visible"/>
                                      </p:to>
                                    </p:set>
                                  </p:childTnLst>
                                </p:cTn>
                              </p:par>
                            </p:childTnLst>
                          </p:cTn>
                        </p:par>
                      </p:childTnLst>
                    </p:cTn>
                  </p:par>
                  <p:par>
                    <p:cTn id="273" fill="hold">
                      <p:stCondLst>
                        <p:cond delay="indefinite"/>
                      </p:stCondLst>
                      <p:childTnLst>
                        <p:par>
                          <p:cTn id="274" fill="hold">
                            <p:stCondLst>
                              <p:cond delay="0"/>
                            </p:stCondLst>
                            <p:childTnLst>
                              <p:par>
                                <p:cTn id="275" nodeType="clickEffect" fill="hold" presetClass="entr" presetID="1">
                                  <p:stCondLst>
                                    <p:cond delay="0"/>
                                  </p:stCondLst>
                                  <p:childTnLst>
                                    <p:set>
                                      <p:cBhvr>
                                        <p:cTn id="276" dur="1" fill="hold">
                                          <p:stCondLst>
                                            <p:cond delay="0"/>
                                          </p:stCondLst>
                                        </p:cTn>
                                        <p:tgtEl>
                                          <p:spTgt spid="240">
                                            <p:txEl>
                                              <p:pRg st="4" end="4"/>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1" name="Title 1"/>
          <p:cNvSpPr txBox="1"/>
          <p:nvPr/>
        </p:nvSpPr>
        <p:spPr>
          <a:xfrm>
            <a:off x="550800" y="27720"/>
            <a:ext cx="796608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Securing Mobile and Portable Systems (1 of 2)</a:t>
            </a:r>
            <a:endParaRPr b="0" lang="en-US" sz="3600" spc="-1" strike="noStrike">
              <a:solidFill>
                <a:srgbClr val="000000"/>
              </a:solidFill>
              <a:latin typeface="Arial"/>
            </a:endParaRPr>
          </a:p>
        </p:txBody>
      </p:sp>
      <p:sp>
        <p:nvSpPr>
          <p:cNvPr id="242" name="Content Placeholder 2"/>
          <p:cNvSpPr txBox="1"/>
          <p:nvPr/>
        </p:nvSpPr>
        <p:spPr>
          <a:xfrm>
            <a:off x="228600" y="1295280"/>
            <a:ext cx="8762760" cy="4830480"/>
          </a:xfrm>
          <a:prstGeom prst="rect">
            <a:avLst/>
          </a:prstGeom>
          <a:noFill/>
          <a:ln w="0">
            <a:noFill/>
          </a:ln>
        </p:spPr>
        <p:txBody>
          <a:bodyPr>
            <a:noAutofit/>
          </a:bodyPr>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Mobile computing requires more security than typical computing infrastructures on the organization’s premises.</a:t>
            </a:r>
            <a:endParaRPr b="0" lang="en-US" sz="2600" spc="-1" strike="noStrike">
              <a:solidFill>
                <a:srgbClr val="000000"/>
              </a:solidFill>
              <a:latin typeface="Arial"/>
            </a:endParaRPr>
          </a:p>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Many mobile computing systems </a:t>
            </a:r>
            <a:endParaRPr b="0" lang="en-US" sz="26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Have corporate information stored within them.</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Are configured to facilitate user’s access into organization’s secure computing facilities</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277" dur="indefinite" restart="never" nodeType="tmRoot">
          <p:childTnLst>
            <p:seq>
              <p:cTn id="278" dur="indefinite" nodeType="mainSeq">
                <p:childTnLst>
                  <p:par>
                    <p:cTn id="279" fill="hold">
                      <p:stCondLst>
                        <p:cond delay="indefinite"/>
                      </p:stCondLst>
                      <p:childTnLst>
                        <p:par>
                          <p:cTn id="280" fill="hold">
                            <p:stCondLst>
                              <p:cond delay="0"/>
                            </p:stCondLst>
                            <p:childTnLst>
                              <p:par>
                                <p:cTn id="281" nodeType="clickEffect" fill="hold" presetClass="entr" presetID="1">
                                  <p:stCondLst>
                                    <p:cond delay="0"/>
                                  </p:stCondLst>
                                  <p:childTnLst>
                                    <p:set>
                                      <p:cBhvr>
                                        <p:cTn id="282" dur="1" fill="hold">
                                          <p:stCondLst>
                                            <p:cond delay="0"/>
                                          </p:stCondLst>
                                        </p:cTn>
                                        <p:tgtEl>
                                          <p:spTgt spid="242">
                                            <p:txEl>
                                              <p:pRg st="0" end="0"/>
                                            </p:txEl>
                                          </p:spTgt>
                                        </p:tgtEl>
                                        <p:attrNameLst>
                                          <p:attrName>style.visibility</p:attrName>
                                        </p:attrNameLst>
                                      </p:cBhvr>
                                      <p:to>
                                        <p:strVal val="visible"/>
                                      </p:to>
                                    </p:set>
                                  </p:childTnLst>
                                </p:cTn>
                              </p:par>
                            </p:childTnLst>
                          </p:cTn>
                        </p:par>
                      </p:childTnLst>
                    </p:cTn>
                  </p:par>
                  <p:par>
                    <p:cTn id="283" fill="hold">
                      <p:stCondLst>
                        <p:cond delay="indefinite"/>
                      </p:stCondLst>
                      <p:childTnLst>
                        <p:par>
                          <p:cTn id="284" fill="hold">
                            <p:stCondLst>
                              <p:cond delay="0"/>
                            </p:stCondLst>
                            <p:childTnLst>
                              <p:par>
                                <p:cTn id="285" nodeType="clickEffect" fill="hold" presetClass="entr" presetID="1">
                                  <p:stCondLst>
                                    <p:cond delay="0"/>
                                  </p:stCondLst>
                                  <p:childTnLst>
                                    <p:set>
                                      <p:cBhvr>
                                        <p:cTn id="286" dur="1" fill="hold">
                                          <p:stCondLst>
                                            <p:cond delay="0"/>
                                          </p:stCondLst>
                                        </p:cTn>
                                        <p:tgtEl>
                                          <p:spTgt spid="242">
                                            <p:txEl>
                                              <p:pRg st="1" end="1"/>
                                            </p:txEl>
                                          </p:spTgt>
                                        </p:tgtEl>
                                        <p:attrNameLst>
                                          <p:attrName>style.visibility</p:attrName>
                                        </p:attrNameLst>
                                      </p:cBhvr>
                                      <p:to>
                                        <p:strVal val="visible"/>
                                      </p:to>
                                    </p:set>
                                  </p:childTnLst>
                                </p:cTn>
                              </p:par>
                            </p:childTnLst>
                          </p:cTn>
                        </p:par>
                      </p:childTnLst>
                    </p:cTn>
                  </p:par>
                  <p:par>
                    <p:cTn id="287" fill="hold">
                      <p:stCondLst>
                        <p:cond delay="indefinite"/>
                      </p:stCondLst>
                      <p:childTnLst>
                        <p:par>
                          <p:cTn id="288" fill="hold">
                            <p:stCondLst>
                              <p:cond delay="0"/>
                            </p:stCondLst>
                            <p:childTnLst>
                              <p:par>
                                <p:cTn id="289" nodeType="clickEffect" fill="hold" presetClass="entr" presetID="1">
                                  <p:stCondLst>
                                    <p:cond delay="0"/>
                                  </p:stCondLst>
                                  <p:childTnLst>
                                    <p:set>
                                      <p:cBhvr>
                                        <p:cTn id="290" dur="1" fill="hold">
                                          <p:stCondLst>
                                            <p:cond delay="0"/>
                                          </p:stCondLst>
                                        </p:cTn>
                                        <p:tgtEl>
                                          <p:spTgt spid="242">
                                            <p:txEl>
                                              <p:pRg st="2" end="2"/>
                                            </p:txEl>
                                          </p:spTgt>
                                        </p:tgtEl>
                                        <p:attrNameLst>
                                          <p:attrName>style.visibility</p:attrName>
                                        </p:attrNameLst>
                                      </p:cBhvr>
                                      <p:to>
                                        <p:strVal val="visible"/>
                                      </p:to>
                                    </p:set>
                                  </p:childTnLst>
                                </p:cTn>
                              </p:par>
                            </p:childTnLst>
                          </p:cTn>
                        </p:par>
                      </p:childTnLst>
                    </p:cTn>
                  </p:par>
                  <p:par>
                    <p:cTn id="291" fill="hold">
                      <p:stCondLst>
                        <p:cond delay="indefinite"/>
                      </p:stCondLst>
                      <p:childTnLst>
                        <p:par>
                          <p:cTn id="292" fill="hold">
                            <p:stCondLst>
                              <p:cond delay="0"/>
                            </p:stCondLst>
                            <p:childTnLst>
                              <p:par>
                                <p:cTn id="293" nodeType="clickEffect" fill="hold" presetClass="entr" presetID="1">
                                  <p:stCondLst>
                                    <p:cond delay="0"/>
                                  </p:stCondLst>
                                  <p:childTnLst>
                                    <p:set>
                                      <p:cBhvr>
                                        <p:cTn id="294" dur="1" fill="hold">
                                          <p:stCondLst>
                                            <p:cond delay="0"/>
                                          </p:stCondLst>
                                        </p:cTn>
                                        <p:tgtEl>
                                          <p:spTgt spid="242">
                                            <p:txEl>
                                              <p:pRg st="3" end="3"/>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3" name="Title 1"/>
          <p:cNvSpPr txBox="1"/>
          <p:nvPr/>
        </p:nvSpPr>
        <p:spPr>
          <a:xfrm>
            <a:off x="457200" y="76320"/>
            <a:ext cx="822924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Securing Mobile and Portable Systems (2 of 2)</a:t>
            </a:r>
            <a:endParaRPr b="0" lang="en-US" sz="3600" spc="-1" strike="noStrike">
              <a:solidFill>
                <a:srgbClr val="000000"/>
              </a:solidFill>
              <a:latin typeface="Arial"/>
            </a:endParaRPr>
          </a:p>
        </p:txBody>
      </p:sp>
      <p:sp>
        <p:nvSpPr>
          <p:cNvPr id="244" name="Content Placeholder 2"/>
          <p:cNvSpPr txBox="1"/>
          <p:nvPr/>
        </p:nvSpPr>
        <p:spPr>
          <a:xfrm>
            <a:off x="228600" y="1295280"/>
            <a:ext cx="8762760" cy="4830480"/>
          </a:xfrm>
          <a:prstGeom prst="rect">
            <a:avLst/>
          </a:prstGeom>
          <a:noFill/>
          <a:ln w="0">
            <a:noFill/>
          </a:ln>
        </p:spPr>
        <p:txBody>
          <a:bodyPr>
            <a:noAutofit/>
          </a:bodyPr>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Controls support security and retrieval of lost or stolen laptops </a:t>
            </a:r>
            <a:endParaRPr b="0" lang="en-US" sz="26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CompuTrace software, stored on laptop; reports to a central monitoring center</a:t>
            </a:r>
            <a:endParaRPr b="0" lang="en-US" sz="24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400" spc="-1" strike="noStrike">
                <a:solidFill>
                  <a:srgbClr val="000000"/>
                </a:solidFill>
                <a:latin typeface="Arial"/>
                <a:ea typeface="Verdana"/>
              </a:rPr>
              <a:t>Burglar alarms are made up of a PC card that contains a motion </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295" dur="indefinite" restart="never" nodeType="tmRoot">
          <p:childTnLst>
            <p:seq>
              <p:cTn id="296" dur="indefinite" nodeType="mainSeq">
                <p:childTnLst>
                  <p:par>
                    <p:cTn id="297" fill="hold">
                      <p:stCondLst>
                        <p:cond delay="indefinite"/>
                      </p:stCondLst>
                      <p:childTnLst>
                        <p:par>
                          <p:cTn id="298" fill="hold">
                            <p:stCondLst>
                              <p:cond delay="0"/>
                            </p:stCondLst>
                            <p:childTnLst>
                              <p:par>
                                <p:cTn id="299" nodeType="clickEffect" fill="hold" presetClass="entr" presetID="1">
                                  <p:stCondLst>
                                    <p:cond delay="0"/>
                                  </p:stCondLst>
                                  <p:childTnLst>
                                    <p:set>
                                      <p:cBhvr>
                                        <p:cTn id="300" dur="1" fill="hold">
                                          <p:stCondLst>
                                            <p:cond delay="0"/>
                                          </p:stCondLst>
                                        </p:cTn>
                                        <p:tgtEl>
                                          <p:spTgt spid="244">
                                            <p:txEl>
                                              <p:pRg st="0" end="0"/>
                                            </p:txEl>
                                          </p:spTgt>
                                        </p:tgtEl>
                                        <p:attrNameLst>
                                          <p:attrName>style.visibility</p:attrName>
                                        </p:attrNameLst>
                                      </p:cBhvr>
                                      <p:to>
                                        <p:strVal val="visible"/>
                                      </p:to>
                                    </p:set>
                                  </p:childTnLst>
                                </p:cTn>
                              </p:par>
                            </p:childTnLst>
                          </p:cTn>
                        </p:par>
                      </p:childTnLst>
                    </p:cTn>
                  </p:par>
                  <p:par>
                    <p:cTn id="301" fill="hold">
                      <p:stCondLst>
                        <p:cond delay="indefinite"/>
                      </p:stCondLst>
                      <p:childTnLst>
                        <p:par>
                          <p:cTn id="302" fill="hold">
                            <p:stCondLst>
                              <p:cond delay="0"/>
                            </p:stCondLst>
                            <p:childTnLst>
                              <p:par>
                                <p:cTn id="303" nodeType="clickEffect" fill="hold" presetClass="entr" presetID="1">
                                  <p:stCondLst>
                                    <p:cond delay="0"/>
                                  </p:stCondLst>
                                  <p:childTnLst>
                                    <p:set>
                                      <p:cBhvr>
                                        <p:cTn id="304" dur="1" fill="hold">
                                          <p:stCondLst>
                                            <p:cond delay="0"/>
                                          </p:stCondLst>
                                        </p:cTn>
                                        <p:tgtEl>
                                          <p:spTgt spid="244">
                                            <p:txEl>
                                              <p:pRg st="1" end="1"/>
                                            </p:txEl>
                                          </p:spTgt>
                                        </p:tgtEl>
                                        <p:attrNameLst>
                                          <p:attrName>style.visibility</p:attrName>
                                        </p:attrNameLst>
                                      </p:cBhvr>
                                      <p:to>
                                        <p:strVal val="visible"/>
                                      </p:to>
                                    </p:set>
                                  </p:childTnLst>
                                </p:cTn>
                              </p:par>
                            </p:childTnLst>
                          </p:cTn>
                        </p:par>
                      </p:childTnLst>
                    </p:cTn>
                  </p:par>
                  <p:par>
                    <p:cTn id="305" fill="hold">
                      <p:stCondLst>
                        <p:cond delay="indefinite"/>
                      </p:stCondLst>
                      <p:childTnLst>
                        <p:par>
                          <p:cTn id="306" fill="hold">
                            <p:stCondLst>
                              <p:cond delay="0"/>
                            </p:stCondLst>
                            <p:childTnLst>
                              <p:par>
                                <p:cTn id="307" nodeType="clickEffect" fill="hold" presetClass="entr" presetID="1">
                                  <p:stCondLst>
                                    <p:cond delay="0"/>
                                  </p:stCondLst>
                                  <p:childTnLst>
                                    <p:set>
                                      <p:cBhvr>
                                        <p:cTn id="308" dur="1" fill="hold">
                                          <p:stCondLst>
                                            <p:cond delay="0"/>
                                          </p:stCondLst>
                                        </p:cTn>
                                        <p:tgtEl>
                                          <p:spTgt spid="244">
                                            <p:txEl>
                                              <p:pRg st="2" end="2"/>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45" name="Title 3"/>
          <p:cNvSpPr txBox="1"/>
          <p:nvPr/>
        </p:nvSpPr>
        <p:spPr>
          <a:xfrm>
            <a:off x="155520" y="215280"/>
            <a:ext cx="8835480" cy="1003680"/>
          </a:xfrm>
          <a:prstGeom prst="rect">
            <a:avLst/>
          </a:prstGeom>
          <a:noFill/>
          <a:ln w="9360">
            <a:noFill/>
          </a:ln>
        </p:spPr>
        <p:txBody>
          <a:bodyPr anchor="ctr">
            <a:noAutofit/>
          </a:bodyPr>
          <a:p>
            <a:pPr algn="ctr">
              <a:lnSpc>
                <a:spcPct val="100000"/>
              </a:lnSpc>
            </a:pPr>
            <a:r>
              <a:rPr b="1" lang="en-US" sz="3600" spc="-1" strike="noStrike">
                <a:solidFill>
                  <a:srgbClr val="000000"/>
                </a:solidFill>
                <a:latin typeface="Arial"/>
              </a:rPr>
              <a:t>Figure 9-7  </a:t>
            </a:r>
            <a:r>
              <a:rPr b="0" lang="en-US" sz="3600" spc="-1" strike="noStrike">
                <a:solidFill>
                  <a:srgbClr val="000000"/>
                </a:solidFill>
                <a:latin typeface="Arial"/>
              </a:rPr>
              <a:t>Laptop recovery</a:t>
            </a:r>
            <a:endParaRPr b="0" lang="en-US" sz="3600" spc="-1" strike="noStrike">
              <a:solidFill>
                <a:srgbClr val="000000"/>
              </a:solidFill>
              <a:latin typeface="Arial"/>
            </a:endParaRPr>
          </a:p>
        </p:txBody>
      </p:sp>
      <p:pic>
        <p:nvPicPr>
          <p:cNvPr id="246" name="Picture 2" descr="An illustration shows three images. The first image shows a laptop and the text below the laptop reads as, “Laptop loaded with trace software, periodically reports connection and electronic serial number.” An arrow points to the second image. The second image shows a person in typing something in a computer and a telephone to the right of computer. Some art works are on the wall at the background of computer. The text below the second image reads as, “Central monitoring station verifies ownership and status.” An arrow points to the third image. The third image shows a policeman holding both his hands together at his back. The text below the third image reads as, “After report of theft, central monitoring provides information to law enforcement.”&#10;"/>
          <p:cNvPicPr/>
          <p:nvPr/>
        </p:nvPicPr>
        <p:blipFill>
          <a:blip r:embed="rId1"/>
          <a:stretch/>
        </p:blipFill>
        <p:spPr>
          <a:xfrm>
            <a:off x="304920" y="1676520"/>
            <a:ext cx="8471520" cy="3657240"/>
          </a:xfrm>
          <a:prstGeom prst="rect">
            <a:avLst/>
          </a:prstGeom>
          <a:ln w="0">
            <a:noFill/>
          </a:ln>
        </p:spPr>
      </p:pic>
    </p:spTree>
  </p:cSld>
  <mc:AlternateContent>
    <mc:Choice Requires="p14">
      <p:transition spd="slow" p14:dur="2000"/>
    </mc:Choice>
    <mc:Fallback>
      <p:transition spd="slow"/>
    </mc:Fallback>
  </mc:AlternateContent>
</p:sld>
</file>

<file path=ppt/slides/slide4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7" name="Title 3"/>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Remote Computing Security</a:t>
            </a:r>
            <a:endParaRPr b="0" lang="en-US" sz="3600" spc="-1" strike="noStrike">
              <a:solidFill>
                <a:srgbClr val="000000"/>
              </a:solidFill>
              <a:latin typeface="Arial"/>
            </a:endParaRPr>
          </a:p>
        </p:txBody>
      </p:sp>
      <p:sp>
        <p:nvSpPr>
          <p:cNvPr id="248" name="Content Placeholder 4"/>
          <p:cNvSpPr txBox="1"/>
          <p:nvPr/>
        </p:nvSpPr>
        <p:spPr>
          <a:xfrm>
            <a:off x="228600" y="1295280"/>
            <a:ext cx="8762760" cy="4830480"/>
          </a:xfrm>
          <a:prstGeom prst="rect">
            <a:avLst/>
          </a:prstGeom>
          <a:noFill/>
          <a:ln w="0">
            <a:noFill/>
          </a:ln>
        </p:spPr>
        <p:txBody>
          <a:bodyPr>
            <a:normAutofit/>
          </a:bodyPr>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Remote site computing involves variety of computing sites outside the organization’s main facility.</a:t>
            </a:r>
            <a:endParaRPr b="0" lang="en-US" sz="2600" spc="-1" strike="noStrike">
              <a:solidFill>
                <a:srgbClr val="000000"/>
              </a:solidFill>
              <a:latin typeface="Arial"/>
            </a:endParaRPr>
          </a:p>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Telecommuting: off-site computing using Internet, dial-up, or leased point-to-point links.</a:t>
            </a:r>
            <a:endParaRPr b="0" lang="en-US" sz="2600" spc="-1" strike="noStrike">
              <a:solidFill>
                <a:srgbClr val="000000"/>
              </a:solidFill>
              <a:latin typeface="Arial"/>
            </a:endParaRPr>
          </a:p>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Employees may need to access networks on business trips; telecommuters need access from home systems or satellite offices. </a:t>
            </a:r>
            <a:endParaRPr b="0" lang="en-US" sz="2600" spc="-1" strike="noStrike">
              <a:solidFill>
                <a:srgbClr val="000000"/>
              </a:solidFill>
              <a:latin typeface="Arial"/>
            </a:endParaRPr>
          </a:p>
          <a:p>
            <a:pPr marL="343080" indent="-342720">
              <a:lnSpc>
                <a:spcPct val="100000"/>
              </a:lnSpc>
              <a:spcBef>
                <a:spcPts val="601"/>
              </a:spcBef>
              <a:buClr>
                <a:srgbClr val="364162"/>
              </a:buClr>
              <a:buFont typeface="Arial"/>
              <a:buChar char="•"/>
            </a:pPr>
            <a:r>
              <a:rPr b="0" lang="en-US" sz="2600" spc="-1" strike="noStrike">
                <a:solidFill>
                  <a:srgbClr val="000000"/>
                </a:solidFill>
                <a:latin typeface="Arial"/>
              </a:rPr>
              <a:t> </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309" dur="indefinite" restart="never" nodeType="tmRoot">
          <p:childTnLst>
            <p:seq>
              <p:cTn id="310" dur="indefinite" nodeType="mainSeq">
                <p:childTnLst>
                  <p:par>
                    <p:cTn id="311" fill="hold">
                      <p:stCondLst>
                        <p:cond delay="indefinite"/>
                      </p:stCondLst>
                      <p:childTnLst>
                        <p:par>
                          <p:cTn id="312" fill="hold">
                            <p:stCondLst>
                              <p:cond delay="0"/>
                            </p:stCondLst>
                            <p:childTnLst>
                              <p:par>
                                <p:cTn id="313" nodeType="clickEffect" fill="hold" presetClass="entr" presetID="1">
                                  <p:stCondLst>
                                    <p:cond delay="0"/>
                                  </p:stCondLst>
                                  <p:childTnLst>
                                    <p:set>
                                      <p:cBhvr>
                                        <p:cTn id="314" dur="1" fill="hold">
                                          <p:stCondLst>
                                            <p:cond delay="0"/>
                                          </p:stCondLst>
                                        </p:cTn>
                                        <p:tgtEl>
                                          <p:spTgt spid="248">
                                            <p:txEl>
                                              <p:pRg st="0" end="0"/>
                                            </p:txEl>
                                          </p:spTgt>
                                        </p:tgtEl>
                                        <p:attrNameLst>
                                          <p:attrName>style.visibility</p:attrName>
                                        </p:attrNameLst>
                                      </p:cBhvr>
                                      <p:to>
                                        <p:strVal val="visible"/>
                                      </p:to>
                                    </p:set>
                                  </p:childTnLst>
                                </p:cTn>
                              </p:par>
                            </p:childTnLst>
                          </p:cTn>
                        </p:par>
                      </p:childTnLst>
                    </p:cTn>
                  </p:par>
                  <p:par>
                    <p:cTn id="315" fill="hold">
                      <p:stCondLst>
                        <p:cond delay="indefinite"/>
                      </p:stCondLst>
                      <p:childTnLst>
                        <p:par>
                          <p:cTn id="316" fill="hold">
                            <p:stCondLst>
                              <p:cond delay="0"/>
                            </p:stCondLst>
                            <p:childTnLst>
                              <p:par>
                                <p:cTn id="317" nodeType="clickEffect" fill="hold" presetClass="entr" presetID="1">
                                  <p:stCondLst>
                                    <p:cond delay="0"/>
                                  </p:stCondLst>
                                  <p:childTnLst>
                                    <p:set>
                                      <p:cBhvr>
                                        <p:cTn id="318" dur="1" fill="hold">
                                          <p:stCondLst>
                                            <p:cond delay="0"/>
                                          </p:stCondLst>
                                        </p:cTn>
                                        <p:tgtEl>
                                          <p:spTgt spid="248">
                                            <p:txEl>
                                              <p:pRg st="1" end="1"/>
                                            </p:txEl>
                                          </p:spTgt>
                                        </p:tgtEl>
                                        <p:attrNameLst>
                                          <p:attrName>style.visibility</p:attrName>
                                        </p:attrNameLst>
                                      </p:cBhvr>
                                      <p:to>
                                        <p:strVal val="visible"/>
                                      </p:to>
                                    </p:set>
                                  </p:childTnLst>
                                </p:cTn>
                              </p:par>
                            </p:childTnLst>
                          </p:cTn>
                        </p:par>
                      </p:childTnLst>
                    </p:cTn>
                  </p:par>
                  <p:par>
                    <p:cTn id="319" fill="hold">
                      <p:stCondLst>
                        <p:cond delay="indefinite"/>
                      </p:stCondLst>
                      <p:childTnLst>
                        <p:par>
                          <p:cTn id="320" fill="hold">
                            <p:stCondLst>
                              <p:cond delay="0"/>
                            </p:stCondLst>
                            <p:childTnLst>
                              <p:par>
                                <p:cTn id="321" nodeType="clickEffect" fill="hold" presetClass="entr" presetID="1">
                                  <p:stCondLst>
                                    <p:cond delay="0"/>
                                  </p:stCondLst>
                                  <p:childTnLst>
                                    <p:set>
                                      <p:cBhvr>
                                        <p:cTn id="322" dur="1" fill="hold">
                                          <p:stCondLst>
                                            <p:cond delay="0"/>
                                          </p:stCondLst>
                                        </p:cTn>
                                        <p:tgtEl>
                                          <p:spTgt spid="248">
                                            <p:txEl>
                                              <p:pRg st="2" end="2"/>
                                            </p:txEl>
                                          </p:spTgt>
                                        </p:tgtEl>
                                        <p:attrNameLst>
                                          <p:attrName>style.visibility</p:attrName>
                                        </p:attrNameLst>
                                      </p:cBhvr>
                                      <p:to>
                                        <p:strVal val="visible"/>
                                      </p:to>
                                    </p:set>
                                  </p:childTnLst>
                                </p:cTn>
                              </p:par>
                            </p:childTnLst>
                          </p:cTn>
                        </p:par>
                      </p:childTnLst>
                    </p:cTn>
                  </p:par>
                  <p:par>
                    <p:cTn id="323" fill="hold">
                      <p:stCondLst>
                        <p:cond delay="indefinite"/>
                      </p:stCondLst>
                      <p:childTnLst>
                        <p:par>
                          <p:cTn id="324" fill="hold">
                            <p:stCondLst>
                              <p:cond delay="0"/>
                            </p:stCondLst>
                            <p:childTnLst>
                              <p:par>
                                <p:cTn id="325" nodeType="clickEffect" fill="hold" presetClass="entr" presetID="1">
                                  <p:stCondLst>
                                    <p:cond delay="0"/>
                                  </p:stCondLst>
                                  <p:childTnLst>
                                    <p:set>
                                      <p:cBhvr>
                                        <p:cTn id="326" dur="1" fill="hold">
                                          <p:stCondLst>
                                            <p:cond delay="0"/>
                                          </p:stCondLst>
                                        </p:cTn>
                                        <p:tgtEl>
                                          <p:spTgt spid="248">
                                            <p:txEl>
                                              <p:pRg st="3" end="3"/>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9" name="Titl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Special Considerations for Physical </a:t>
            </a:r>
            <a:br/>
            <a:r>
              <a:rPr b="0" lang="en-US" sz="3600" spc="-1" strike="noStrike">
                <a:solidFill>
                  <a:srgbClr val="000000"/>
                </a:solidFill>
                <a:latin typeface="Arial"/>
                <a:ea typeface="Verdana"/>
              </a:rPr>
              <a:t>Security Threats</a:t>
            </a:r>
            <a:endParaRPr b="0" lang="en-US" sz="3600" spc="-1" strike="noStrike">
              <a:solidFill>
                <a:srgbClr val="000000"/>
              </a:solidFill>
              <a:latin typeface="Arial"/>
            </a:endParaRPr>
          </a:p>
        </p:txBody>
      </p:sp>
      <p:sp>
        <p:nvSpPr>
          <p:cNvPr id="250" name="Content Placeholder 2"/>
          <p:cNvSpPr txBox="1"/>
          <p:nvPr/>
        </p:nvSpPr>
        <p:spPr>
          <a:xfrm>
            <a:off x="228600" y="1295280"/>
            <a:ext cx="8762760" cy="4830480"/>
          </a:xfrm>
          <a:prstGeom prst="rect">
            <a:avLst/>
          </a:prstGeom>
          <a:noFill/>
          <a:ln w="0">
            <a:noFill/>
          </a:ln>
        </p:spPr>
        <p:txBody>
          <a:bodyPr>
            <a:noAutofit/>
          </a:bodyPr>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Develop physical security in-house or outsource?</a:t>
            </a:r>
            <a:endParaRPr b="0" lang="en-US" sz="26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600" spc="-1" strike="noStrike">
                <a:solidFill>
                  <a:srgbClr val="000000"/>
                </a:solidFill>
                <a:latin typeface="Arial"/>
                <a:ea typeface="Verdana"/>
              </a:rPr>
              <a:t>Many qualified and professional agencies </a:t>
            </a:r>
            <a:endParaRPr b="0" lang="en-US" sz="26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600" spc="-1" strike="noStrike">
                <a:solidFill>
                  <a:srgbClr val="000000"/>
                </a:solidFill>
                <a:latin typeface="Arial"/>
                <a:ea typeface="Verdana"/>
              </a:rPr>
              <a:t>Benefit of outsourcing includes gaining experience and knowledge of agencies</a:t>
            </a:r>
            <a:endParaRPr b="0" lang="en-US" sz="2600" spc="-1" strike="noStrike">
              <a:solidFill>
                <a:srgbClr val="000000"/>
              </a:solidFill>
              <a:latin typeface="Arial"/>
            </a:endParaRPr>
          </a:p>
          <a:p>
            <a:pPr lvl="1" marL="743040" indent="-285480">
              <a:lnSpc>
                <a:spcPct val="100000"/>
              </a:lnSpc>
              <a:spcBef>
                <a:spcPts val="601"/>
              </a:spcBef>
              <a:buClr>
                <a:srgbClr val="364162"/>
              </a:buClr>
              <a:buFont typeface="Arial"/>
              <a:buChar char="–"/>
            </a:pPr>
            <a:r>
              <a:rPr b="0" lang="en-US" sz="2600" spc="-1" strike="noStrike">
                <a:solidFill>
                  <a:srgbClr val="000000"/>
                </a:solidFill>
                <a:latin typeface="Arial"/>
                <a:ea typeface="Verdana"/>
              </a:rPr>
              <a:t>Downside includes high expense, loss of control over individual components, and level of trust that must be placed in another company</a:t>
            </a:r>
            <a:endParaRPr b="0" lang="en-US" sz="2600" spc="-1" strike="noStrike">
              <a:solidFill>
                <a:srgbClr val="000000"/>
              </a:solidFill>
              <a:latin typeface="Arial"/>
            </a:endParaRPr>
          </a:p>
          <a:p>
            <a:pPr marL="343080" indent="-342720">
              <a:lnSpc>
                <a:spcPct val="100000"/>
              </a:lnSpc>
              <a:spcBef>
                <a:spcPts val="601"/>
              </a:spcBef>
              <a:buClr>
                <a:srgbClr val="364162"/>
              </a:buClr>
              <a:buFont typeface="Arial"/>
              <a:buChar char="•"/>
            </a:pPr>
            <a:r>
              <a:rPr b="0" lang="en-US" sz="2600" spc="-1" strike="noStrike">
                <a:solidFill>
                  <a:srgbClr val="000000"/>
                </a:solidFill>
                <a:latin typeface="Arial"/>
              </a:rPr>
              <a:t> </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327" dur="indefinite" restart="never" nodeType="tmRoot">
          <p:childTnLst>
            <p:seq>
              <p:cTn id="328" dur="indefinite" nodeType="mainSeq">
                <p:childTnLst>
                  <p:par>
                    <p:cTn id="329" fill="hold">
                      <p:stCondLst>
                        <p:cond delay="indefinite"/>
                      </p:stCondLst>
                      <p:childTnLst>
                        <p:par>
                          <p:cTn id="330" fill="hold">
                            <p:stCondLst>
                              <p:cond delay="0"/>
                            </p:stCondLst>
                            <p:childTnLst>
                              <p:par>
                                <p:cTn id="331" nodeType="clickEffect" fill="hold" presetClass="entr" presetID="1">
                                  <p:stCondLst>
                                    <p:cond delay="0"/>
                                  </p:stCondLst>
                                  <p:childTnLst>
                                    <p:set>
                                      <p:cBhvr>
                                        <p:cTn id="332" dur="1" fill="hold">
                                          <p:stCondLst>
                                            <p:cond delay="0"/>
                                          </p:stCondLst>
                                        </p:cTn>
                                        <p:tgtEl>
                                          <p:spTgt spid="250">
                                            <p:txEl>
                                              <p:pRg st="0" end="0"/>
                                            </p:txEl>
                                          </p:spTgt>
                                        </p:tgtEl>
                                        <p:attrNameLst>
                                          <p:attrName>style.visibility</p:attrName>
                                        </p:attrNameLst>
                                      </p:cBhvr>
                                      <p:to>
                                        <p:strVal val="visible"/>
                                      </p:to>
                                    </p:set>
                                  </p:childTnLst>
                                </p:cTn>
                              </p:par>
                            </p:childTnLst>
                          </p:cTn>
                        </p:par>
                      </p:childTnLst>
                    </p:cTn>
                  </p:par>
                  <p:par>
                    <p:cTn id="333" fill="hold">
                      <p:stCondLst>
                        <p:cond delay="indefinite"/>
                      </p:stCondLst>
                      <p:childTnLst>
                        <p:par>
                          <p:cTn id="334" fill="hold">
                            <p:stCondLst>
                              <p:cond delay="0"/>
                            </p:stCondLst>
                            <p:childTnLst>
                              <p:par>
                                <p:cTn id="335" nodeType="clickEffect" fill="hold" presetClass="entr" presetID="1">
                                  <p:stCondLst>
                                    <p:cond delay="0"/>
                                  </p:stCondLst>
                                  <p:childTnLst>
                                    <p:set>
                                      <p:cBhvr>
                                        <p:cTn id="336" dur="1" fill="hold">
                                          <p:stCondLst>
                                            <p:cond delay="0"/>
                                          </p:stCondLst>
                                        </p:cTn>
                                        <p:tgtEl>
                                          <p:spTgt spid="250">
                                            <p:txEl>
                                              <p:pRg st="1" end="1"/>
                                            </p:txEl>
                                          </p:spTgt>
                                        </p:tgtEl>
                                        <p:attrNameLst>
                                          <p:attrName>style.visibility</p:attrName>
                                        </p:attrNameLst>
                                      </p:cBhvr>
                                      <p:to>
                                        <p:strVal val="visible"/>
                                      </p:to>
                                    </p:set>
                                  </p:childTnLst>
                                </p:cTn>
                              </p:par>
                            </p:childTnLst>
                          </p:cTn>
                        </p:par>
                      </p:childTnLst>
                    </p:cTn>
                  </p:par>
                  <p:par>
                    <p:cTn id="337" fill="hold">
                      <p:stCondLst>
                        <p:cond delay="indefinite"/>
                      </p:stCondLst>
                      <p:childTnLst>
                        <p:par>
                          <p:cTn id="338" fill="hold">
                            <p:stCondLst>
                              <p:cond delay="0"/>
                            </p:stCondLst>
                            <p:childTnLst>
                              <p:par>
                                <p:cTn id="339" nodeType="clickEffect" fill="hold" presetClass="entr" presetID="1">
                                  <p:stCondLst>
                                    <p:cond delay="0"/>
                                  </p:stCondLst>
                                  <p:childTnLst>
                                    <p:set>
                                      <p:cBhvr>
                                        <p:cTn id="340" dur="1" fill="hold">
                                          <p:stCondLst>
                                            <p:cond delay="0"/>
                                          </p:stCondLst>
                                        </p:cTn>
                                        <p:tgtEl>
                                          <p:spTgt spid="250">
                                            <p:txEl>
                                              <p:pRg st="2" end="2"/>
                                            </p:txEl>
                                          </p:spTgt>
                                        </p:tgtEl>
                                        <p:attrNameLst>
                                          <p:attrName>style.visibility</p:attrName>
                                        </p:attrNameLst>
                                      </p:cBhvr>
                                      <p:to>
                                        <p:strVal val="visible"/>
                                      </p:to>
                                    </p:set>
                                  </p:childTnLst>
                                </p:cTn>
                              </p:par>
                            </p:childTnLst>
                          </p:cTn>
                        </p:par>
                      </p:childTnLst>
                    </p:cTn>
                  </p:par>
                  <p:par>
                    <p:cTn id="341" fill="hold">
                      <p:stCondLst>
                        <p:cond delay="indefinite"/>
                      </p:stCondLst>
                      <p:childTnLst>
                        <p:par>
                          <p:cTn id="342" fill="hold">
                            <p:stCondLst>
                              <p:cond delay="0"/>
                            </p:stCondLst>
                            <p:childTnLst>
                              <p:par>
                                <p:cTn id="343" nodeType="clickEffect" fill="hold" presetClass="entr" presetID="1">
                                  <p:stCondLst>
                                    <p:cond delay="0"/>
                                  </p:stCondLst>
                                  <p:childTnLst>
                                    <p:set>
                                      <p:cBhvr>
                                        <p:cTn id="344" dur="1" fill="hold">
                                          <p:stCondLst>
                                            <p:cond delay="0"/>
                                          </p:stCondLst>
                                        </p:cTn>
                                        <p:tgtEl>
                                          <p:spTgt spid="250">
                                            <p:txEl>
                                              <p:pRg st="3" end="3"/>
                                            </p:txEl>
                                          </p:spTgt>
                                        </p:tgtEl>
                                        <p:attrNameLst>
                                          <p:attrName>style.visibility</p:attrName>
                                        </p:attrNameLst>
                                      </p:cBhvr>
                                      <p:to>
                                        <p:strVal val="visible"/>
                                      </p:to>
                                    </p:set>
                                  </p:childTnLst>
                                </p:cTn>
                              </p:par>
                            </p:childTnLst>
                          </p:cTn>
                        </p:par>
                      </p:childTnLst>
                    </p:cTn>
                  </p:par>
                  <p:par>
                    <p:cTn id="345" fill="hold">
                      <p:stCondLst>
                        <p:cond delay="indefinite"/>
                      </p:stCondLst>
                      <p:childTnLst>
                        <p:par>
                          <p:cTn id="346" fill="hold">
                            <p:stCondLst>
                              <p:cond delay="0"/>
                            </p:stCondLst>
                            <p:childTnLst>
                              <p:par>
                                <p:cTn id="347" nodeType="clickEffect" fill="hold" presetClass="entr" presetID="1">
                                  <p:stCondLst>
                                    <p:cond delay="0"/>
                                  </p:stCondLst>
                                  <p:childTnLst>
                                    <p:set>
                                      <p:cBhvr>
                                        <p:cTn id="348" dur="1" fill="hold">
                                          <p:stCondLst>
                                            <p:cond delay="0"/>
                                          </p:stCondLst>
                                        </p:cTn>
                                        <p:tgtEl>
                                          <p:spTgt spid="250">
                                            <p:txEl>
                                              <p:pRg st="4" end="4"/>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1" name="Titl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Inventory Management</a:t>
            </a:r>
            <a:endParaRPr b="0" lang="en-US" sz="3600" spc="-1" strike="noStrike">
              <a:solidFill>
                <a:srgbClr val="000000"/>
              </a:solidFill>
              <a:latin typeface="Arial"/>
            </a:endParaRPr>
          </a:p>
        </p:txBody>
      </p:sp>
      <p:sp>
        <p:nvSpPr>
          <p:cNvPr id="252" name="Content Placeholder 2"/>
          <p:cNvSpPr txBox="1"/>
          <p:nvPr/>
        </p:nvSpPr>
        <p:spPr>
          <a:xfrm>
            <a:off x="228600" y="1295280"/>
            <a:ext cx="8762760" cy="4830480"/>
          </a:xfrm>
          <a:prstGeom prst="rect">
            <a:avLst/>
          </a:prstGeom>
          <a:noFill/>
          <a:ln w="0">
            <a:noFill/>
          </a:ln>
        </p:spPr>
        <p:txBody>
          <a:bodyPr>
            <a:normAutofit/>
          </a:bodyPr>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Computing equipment should be inventoried and inspected on a regular basis.</a:t>
            </a:r>
            <a:endParaRPr b="0" lang="en-US" sz="2600" spc="-1" strike="noStrike">
              <a:solidFill>
                <a:srgbClr val="000000"/>
              </a:solidFill>
              <a:latin typeface="Arial"/>
            </a:endParaRPr>
          </a:p>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Classified information should also be inventoried and managed.</a:t>
            </a:r>
            <a:endParaRPr b="0" lang="en-US" sz="2600" spc="-1" strike="noStrike">
              <a:solidFill>
                <a:srgbClr val="000000"/>
              </a:solidFill>
              <a:latin typeface="Arial"/>
            </a:endParaRPr>
          </a:p>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Physical security of computing equipment, data storage media, and classified documents varies for each organization</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349" dur="indefinite" restart="never" nodeType="tmRoot">
          <p:childTnLst>
            <p:seq>
              <p:cTn id="350" dur="indefinite" nodeType="mainSeq">
                <p:childTnLst>
                  <p:par>
                    <p:cTn id="351" fill="hold">
                      <p:stCondLst>
                        <p:cond delay="indefinite"/>
                      </p:stCondLst>
                      <p:childTnLst>
                        <p:par>
                          <p:cTn id="352" fill="hold">
                            <p:stCondLst>
                              <p:cond delay="0"/>
                            </p:stCondLst>
                            <p:childTnLst>
                              <p:par>
                                <p:cTn id="353" nodeType="clickEffect" fill="hold" presetClass="entr" presetID="1">
                                  <p:stCondLst>
                                    <p:cond delay="0"/>
                                  </p:stCondLst>
                                  <p:childTnLst>
                                    <p:set>
                                      <p:cBhvr>
                                        <p:cTn id="354" dur="1" fill="hold">
                                          <p:stCondLst>
                                            <p:cond delay="0"/>
                                          </p:stCondLst>
                                        </p:cTn>
                                        <p:tgtEl>
                                          <p:spTgt spid="252">
                                            <p:txEl>
                                              <p:pRg st="0" end="0"/>
                                            </p:txEl>
                                          </p:spTgt>
                                        </p:tgtEl>
                                        <p:attrNameLst>
                                          <p:attrName>style.visibility</p:attrName>
                                        </p:attrNameLst>
                                      </p:cBhvr>
                                      <p:to>
                                        <p:strVal val="visible"/>
                                      </p:to>
                                    </p:set>
                                  </p:childTnLst>
                                </p:cTn>
                              </p:par>
                            </p:childTnLst>
                          </p:cTn>
                        </p:par>
                      </p:childTnLst>
                    </p:cTn>
                  </p:par>
                  <p:par>
                    <p:cTn id="355" fill="hold">
                      <p:stCondLst>
                        <p:cond delay="indefinite"/>
                      </p:stCondLst>
                      <p:childTnLst>
                        <p:par>
                          <p:cTn id="356" fill="hold">
                            <p:stCondLst>
                              <p:cond delay="0"/>
                            </p:stCondLst>
                            <p:childTnLst>
                              <p:par>
                                <p:cTn id="357" nodeType="clickEffect" fill="hold" presetClass="entr" presetID="1">
                                  <p:stCondLst>
                                    <p:cond delay="0"/>
                                  </p:stCondLst>
                                  <p:childTnLst>
                                    <p:set>
                                      <p:cBhvr>
                                        <p:cTn id="358" dur="1" fill="hold">
                                          <p:stCondLst>
                                            <p:cond delay="0"/>
                                          </p:stCondLst>
                                        </p:cTn>
                                        <p:tgtEl>
                                          <p:spTgt spid="252">
                                            <p:txEl>
                                              <p:pRg st="1" end="1"/>
                                            </p:txEl>
                                          </p:spTgt>
                                        </p:tgtEl>
                                        <p:attrNameLst>
                                          <p:attrName>style.visibility</p:attrName>
                                        </p:attrNameLst>
                                      </p:cBhvr>
                                      <p:to>
                                        <p:strVal val="visible"/>
                                      </p:to>
                                    </p:set>
                                  </p:childTnLst>
                                </p:cTn>
                              </p:par>
                            </p:childTnLst>
                          </p:cTn>
                        </p:par>
                      </p:childTnLst>
                    </p:cTn>
                  </p:par>
                  <p:par>
                    <p:cTn id="359" fill="hold">
                      <p:stCondLst>
                        <p:cond delay="indefinite"/>
                      </p:stCondLst>
                      <p:childTnLst>
                        <p:par>
                          <p:cTn id="360" fill="hold">
                            <p:stCondLst>
                              <p:cond delay="0"/>
                            </p:stCondLst>
                            <p:childTnLst>
                              <p:par>
                                <p:cTn id="361" nodeType="clickEffect" fill="hold" presetClass="entr" presetID="1">
                                  <p:stCondLst>
                                    <p:cond delay="0"/>
                                  </p:stCondLst>
                                  <p:childTnLst>
                                    <p:set>
                                      <p:cBhvr>
                                        <p:cTn id="362" dur="1" fill="hold">
                                          <p:stCondLst>
                                            <p:cond delay="0"/>
                                          </p:stCondLst>
                                        </p:cTn>
                                        <p:tgtEl>
                                          <p:spTgt spid="252">
                                            <p:txEl>
                                              <p:pRg st="2" end="2"/>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3" name="Titl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GB" sz="3600" spc="-1" strike="noStrike">
                <a:solidFill>
                  <a:srgbClr val="000000"/>
                </a:solidFill>
                <a:latin typeface="Arial"/>
                <a:ea typeface="Verdana"/>
              </a:rPr>
              <a:t>Next Class</a:t>
            </a:r>
            <a:endParaRPr b="0" lang="en-US" sz="3600" spc="-1" strike="noStrike">
              <a:solidFill>
                <a:srgbClr val="000000"/>
              </a:solidFill>
              <a:latin typeface="Arial"/>
            </a:endParaRPr>
          </a:p>
        </p:txBody>
      </p:sp>
      <p:sp>
        <p:nvSpPr>
          <p:cNvPr id="254" name="Content Placeholder 2"/>
          <p:cNvSpPr txBox="1"/>
          <p:nvPr/>
        </p:nvSpPr>
        <p:spPr>
          <a:xfrm>
            <a:off x="228600" y="1295280"/>
            <a:ext cx="8762760" cy="4343040"/>
          </a:xfrm>
          <a:prstGeom prst="rect">
            <a:avLst/>
          </a:prstGeom>
          <a:noFill/>
          <a:ln w="0">
            <a:noFill/>
          </a:ln>
        </p:spPr>
        <p:txBody>
          <a:bodyPr>
            <a:noAutofit/>
          </a:bodyPr>
          <a:p>
            <a:pPr marL="343080" indent="-342720">
              <a:lnSpc>
                <a:spcPct val="100000"/>
              </a:lnSpc>
              <a:spcBef>
                <a:spcPts val="519"/>
              </a:spcBef>
              <a:buClr>
                <a:srgbClr val="364162"/>
              </a:buClr>
              <a:buFont typeface="Arial"/>
              <a:buChar char="•"/>
            </a:pPr>
            <a:r>
              <a:rPr b="0" lang="en-GB" sz="2600" spc="-1" strike="noStrike">
                <a:solidFill>
                  <a:srgbClr val="000000"/>
                </a:solidFill>
                <a:latin typeface="Arial"/>
                <a:ea typeface="Verdana"/>
              </a:rPr>
              <a:t>Focus on:</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Implementing Information Security</a:t>
            </a:r>
            <a:r>
              <a:rPr b="0" lang="en-US" sz="2400" spc="-1" strike="noStrike">
                <a:solidFill>
                  <a:srgbClr val="000000"/>
                </a:solidFill>
                <a:latin typeface="Arial"/>
                <a:ea typeface="Verdana"/>
              </a:rPr>
              <a:t> </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363" dur="indefinite" restart="never" nodeType="tmRoot">
          <p:childTnLst>
            <p:seq>
              <p:cTn id="364" dur="indefinite" nodeType="mainSeq">
                <p:childTnLst>
                  <p:par>
                    <p:cTn id="365" fill="hold">
                      <p:stCondLst>
                        <p:cond delay="indefinite"/>
                      </p:stCondLst>
                      <p:childTnLst>
                        <p:par>
                          <p:cTn id="366" fill="hold">
                            <p:stCondLst>
                              <p:cond delay="0"/>
                            </p:stCondLst>
                            <p:childTnLst>
                              <p:par>
                                <p:cTn id="367" nodeType="clickEffect" fill="hold" presetClass="entr" presetID="1">
                                  <p:stCondLst>
                                    <p:cond delay="0"/>
                                  </p:stCondLst>
                                  <p:childTnLst>
                                    <p:set>
                                      <p:cBhvr>
                                        <p:cTn id="368" dur="1" fill="hold">
                                          <p:stCondLst>
                                            <p:cond delay="0"/>
                                          </p:stCondLst>
                                        </p:cTn>
                                        <p:tgtEl>
                                          <p:spTgt spid="254">
                                            <p:txEl>
                                              <p:pRg st="0" end="0"/>
                                            </p:txEl>
                                          </p:spTgt>
                                        </p:tgtEl>
                                        <p:attrNameLst>
                                          <p:attrName>style.visibility</p:attrName>
                                        </p:attrNameLst>
                                      </p:cBhvr>
                                      <p:to>
                                        <p:strVal val="visible"/>
                                      </p:to>
                                    </p:set>
                                  </p:childTnLst>
                                </p:cTn>
                              </p:par>
                            </p:childTnLst>
                          </p:cTn>
                        </p:par>
                      </p:childTnLst>
                    </p:cTn>
                  </p:par>
                  <p:par>
                    <p:cTn id="369" fill="hold">
                      <p:stCondLst>
                        <p:cond delay="indefinite"/>
                      </p:stCondLst>
                      <p:childTnLst>
                        <p:par>
                          <p:cTn id="370" fill="hold">
                            <p:stCondLst>
                              <p:cond delay="0"/>
                            </p:stCondLst>
                            <p:childTnLst>
                              <p:par>
                                <p:cTn id="371" nodeType="clickEffect" fill="hold" presetClass="entr" presetID="1">
                                  <p:stCondLst>
                                    <p:cond delay="0"/>
                                  </p:stCondLst>
                                  <p:childTnLst>
                                    <p:set>
                                      <p:cBhvr>
                                        <p:cTn id="372" dur="1" fill="hold">
                                          <p:stCondLst>
                                            <p:cond delay="0"/>
                                          </p:stCondLst>
                                        </p:cTn>
                                        <p:tgtEl>
                                          <p:spTgt spid="254">
                                            <p:txEl>
                                              <p:pRg st="1" end="1"/>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55" name="Titl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Summary</a:t>
            </a:r>
            <a:endParaRPr b="0" lang="en-US" sz="3600" spc="-1" strike="noStrike">
              <a:solidFill>
                <a:srgbClr val="000000"/>
              </a:solidFill>
              <a:latin typeface="Arial"/>
            </a:endParaRPr>
          </a:p>
        </p:txBody>
      </p:sp>
      <p:sp>
        <p:nvSpPr>
          <p:cNvPr id="256" name="Content Placeholder 2"/>
          <p:cNvSpPr txBox="1"/>
          <p:nvPr/>
        </p:nvSpPr>
        <p:spPr>
          <a:xfrm>
            <a:off x="228600" y="1295280"/>
            <a:ext cx="8762760" cy="4830480"/>
          </a:xfrm>
          <a:prstGeom prst="rect">
            <a:avLst/>
          </a:prstGeom>
          <a:noFill/>
          <a:ln w="0">
            <a:noFill/>
          </a:ln>
        </p:spPr>
        <p:txBody>
          <a:bodyPr>
            <a:noAutofit/>
          </a:bodyPr>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Threats to information security that are unique to </a:t>
            </a:r>
            <a:br/>
            <a:r>
              <a:rPr b="0" lang="en-US" sz="2600" spc="-1" strike="noStrike">
                <a:solidFill>
                  <a:srgbClr val="000000"/>
                </a:solidFill>
                <a:latin typeface="Arial"/>
                <a:ea typeface="Verdana"/>
              </a:rPr>
              <a:t>physical security</a:t>
            </a:r>
            <a:endParaRPr b="0" lang="en-US" sz="2600" spc="-1" strike="noStrike">
              <a:solidFill>
                <a:srgbClr val="000000"/>
              </a:solidFill>
              <a:latin typeface="Arial"/>
            </a:endParaRPr>
          </a:p>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Key physical security considerations in a facility site</a:t>
            </a:r>
            <a:endParaRPr b="0" lang="en-US" sz="2600" spc="-1" strike="noStrike">
              <a:solidFill>
                <a:srgbClr val="000000"/>
              </a:solidFill>
              <a:latin typeface="Arial"/>
            </a:endParaRPr>
          </a:p>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Physical security monitoring components</a:t>
            </a:r>
            <a:endParaRPr b="0" lang="en-US" sz="2600" spc="-1" strike="noStrike">
              <a:solidFill>
                <a:srgbClr val="000000"/>
              </a:solidFill>
              <a:latin typeface="Arial"/>
            </a:endParaRPr>
          </a:p>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Essential elements of access control </a:t>
            </a:r>
            <a:endParaRPr b="0" lang="en-US" sz="2600" spc="-1" strike="noStrike">
              <a:solidFill>
                <a:srgbClr val="000000"/>
              </a:solidFill>
              <a:latin typeface="Arial"/>
            </a:endParaRPr>
          </a:p>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Fire safety, fire detection, and response</a:t>
            </a:r>
            <a:endParaRPr b="0" lang="en-US" sz="2600" spc="-1" strike="noStrike">
              <a:solidFill>
                <a:srgbClr val="000000"/>
              </a:solidFill>
              <a:latin typeface="Arial"/>
            </a:endParaRPr>
          </a:p>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Importance of supporting utilities, especially use of uninterruptible power supplies</a:t>
            </a:r>
            <a:endParaRPr b="0" lang="en-US" sz="2600" spc="-1" strike="noStrike">
              <a:solidFill>
                <a:srgbClr val="000000"/>
              </a:solidFill>
              <a:latin typeface="Arial"/>
            </a:endParaRPr>
          </a:p>
          <a:p>
            <a:pPr marL="343080" indent="-342720">
              <a:lnSpc>
                <a:spcPct val="100000"/>
              </a:lnSpc>
              <a:spcBef>
                <a:spcPts val="601"/>
              </a:spcBef>
              <a:buClr>
                <a:srgbClr val="364162"/>
              </a:buClr>
              <a:buFont typeface="Arial"/>
              <a:buChar char="•"/>
            </a:pPr>
            <a:r>
              <a:rPr b="0" lang="en-US" sz="2600" spc="-1" strike="noStrike">
                <a:solidFill>
                  <a:srgbClr val="000000"/>
                </a:solidFill>
                <a:latin typeface="Arial"/>
                <a:ea typeface="Verdana"/>
              </a:rPr>
              <a:t>Countermeasures to physical theft of computing devices</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4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7" name="CustomShape 1"/>
          <p:cNvSpPr/>
          <p:nvPr/>
        </p:nvSpPr>
        <p:spPr>
          <a:xfrm>
            <a:off x="45720" y="27720"/>
            <a:ext cx="9051480" cy="1037880"/>
          </a:xfrm>
          <a:prstGeom prst="rect">
            <a:avLst/>
          </a:prstGeom>
          <a:noFill/>
          <a:ln w="9360">
            <a:noFill/>
          </a:ln>
        </p:spPr>
        <p:style>
          <a:lnRef idx="0"/>
          <a:fillRef idx="0"/>
          <a:effectRef idx="0"/>
          <a:fontRef idx="minor"/>
        </p:style>
        <p:txBody>
          <a:bodyPr lIns="90000" rIns="90000" tIns="45000" bIns="45000" anchor="ctr">
            <a:noAutofit/>
          </a:bodyPr>
          <a:p>
            <a:pPr algn="ctr">
              <a:lnSpc>
                <a:spcPct val="100000"/>
              </a:lnSpc>
            </a:pPr>
            <a:r>
              <a:rPr b="0" lang="en-US" sz="3600" spc="-1" strike="noStrike">
                <a:solidFill>
                  <a:srgbClr val="000000"/>
                </a:solidFill>
                <a:latin typeface="Arial"/>
                <a:ea typeface="Verdana"/>
              </a:rPr>
              <a:t>References</a:t>
            </a:r>
            <a:endParaRPr b="0" lang="en-GB" sz="3600" spc="-1" strike="noStrike">
              <a:latin typeface="Arial"/>
            </a:endParaRPr>
          </a:p>
        </p:txBody>
      </p:sp>
      <p:sp>
        <p:nvSpPr>
          <p:cNvPr id="258" name="CustomShape 2_1"/>
          <p:cNvSpPr/>
          <p:nvPr/>
        </p:nvSpPr>
        <p:spPr>
          <a:xfrm>
            <a:off x="228600" y="1295280"/>
            <a:ext cx="8762040" cy="4266000"/>
          </a:xfrm>
          <a:prstGeom prst="rect">
            <a:avLst/>
          </a:prstGeom>
          <a:noFill/>
          <a:ln w="0">
            <a:noFill/>
          </a:ln>
        </p:spPr>
        <p:style>
          <a:lnRef idx="0"/>
          <a:fillRef idx="0"/>
          <a:effectRef idx="0"/>
          <a:fontRef idx="minor"/>
        </p:style>
        <p:txBody>
          <a:bodyPr lIns="90000" rIns="90000" tIns="45000" bIns="45000">
            <a:noAutofit/>
          </a:bodyPr>
          <a:p>
            <a:pPr marL="432000" indent="-323280">
              <a:lnSpc>
                <a:spcPct val="100000"/>
              </a:lnSpc>
              <a:spcBef>
                <a:spcPts val="1417"/>
              </a:spcBef>
              <a:buClr>
                <a:srgbClr val="000000"/>
              </a:buClr>
              <a:buSzPct val="45000"/>
              <a:buFont typeface="Wingdings" charset="2"/>
              <a:buChar char=""/>
            </a:pPr>
            <a:r>
              <a:rPr b="0" lang="en-US" sz="2600" spc="-1" strike="noStrike">
                <a:solidFill>
                  <a:srgbClr val="000000"/>
                </a:solidFill>
                <a:latin typeface="Arial"/>
                <a:ea typeface="DejaVu Sans"/>
              </a:rPr>
              <a:t>Whitman, M.E.,Mattord, H.J., 2018. Principles of Information Security . Cengage Learning 658. </a:t>
            </a:r>
            <a:endParaRPr b="0" lang="en-GB" sz="2600" spc="-1" strike="noStrike">
              <a:latin typeface="Arial"/>
            </a:endParaRPr>
          </a:p>
          <a:p>
            <a:pPr marL="432000" indent="-323280">
              <a:lnSpc>
                <a:spcPct val="100000"/>
              </a:lnSpc>
              <a:spcBef>
                <a:spcPts val="1417"/>
              </a:spcBef>
              <a:buClr>
                <a:srgbClr val="000000"/>
              </a:buClr>
              <a:buSzPct val="45000"/>
              <a:buFont typeface="Wingdings" charset="2"/>
              <a:buChar char=""/>
            </a:pPr>
            <a:r>
              <a:rPr b="0" lang="en-US" sz="2600" spc="-1" strike="noStrike">
                <a:solidFill>
                  <a:srgbClr val="000000"/>
                </a:solidFill>
                <a:latin typeface="Arial"/>
                <a:ea typeface="DejaVu Sans"/>
              </a:rPr>
              <a:t> </a:t>
            </a:r>
            <a:r>
              <a:rPr b="0" lang="en-US" sz="2600" spc="-1" strike="noStrike">
                <a:solidFill>
                  <a:srgbClr val="000000"/>
                </a:solidFill>
                <a:latin typeface="Arial"/>
                <a:ea typeface="DejaVu Sans"/>
              </a:rPr>
              <a:t>Whitman, ME., Mattord H.J., 2011. Readings and Cases in Information Security Law and Ethics. Cengage </a:t>
            </a:r>
            <a:endParaRPr b="0" lang="en-GB" sz="2600" spc="-1" strike="noStrike">
              <a:latin typeface="Arial"/>
            </a:endParaRPr>
          </a:p>
        </p:txBody>
      </p:sp>
    </p:spTree>
  </p:cSld>
  <mc:AlternateContent>
    <mc:Choice Requires="p14">
      <p:transition spd="slow" p14:dur="2000"/>
    </mc:Choice>
    <mc:Fallback>
      <p:transition spd="slow"/>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xmlns:vt="http://schemas.openxmlformats.org/officeDocument/2006/docPropsVTypes">
  <Template/>
  <TotalTime>6043</TotalTime>
  <Application>LibreOffice/7.1.1.2$Windows_X86_64 LibreOffice_project/fe0b08f4af1bacafe4c7ecc87ce55bb426164676</Application>
  <AppVersion>15.0000</AppVersion>
  <Words>7252</Words>
  <Paragraphs>613</Paragraphs>
  <Company>Course Technology</Company>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2007-02-15T20:50:52Z</dcterms:created>
  <dc:creator>Whitman</dc:creator>
  <dc:description/>
  <dc:language>en-GB</dc:language>
  <cp:lastModifiedBy/>
  <cp:lastPrinted>2017-03-09T12:30:14Z</cp:lastPrinted>
  <dcterms:modified xsi:type="dcterms:W3CDTF">2021-03-29T07:06:16Z</dcterms:modified>
  <cp:revision>380</cp:revision>
  <dc:subject/>
  <dc:title>Chapter 9 Physical Security</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HiddenSlides">
    <vt:i4>23</vt:i4>
  </property>
  <property fmtid="{D5CDD505-2E9C-101B-9397-08002B2CF9AE}" pid="3" name="Notes">
    <vt:i4>37</vt:i4>
  </property>
  <property fmtid="{D5CDD505-2E9C-101B-9397-08002B2CF9AE}" pid="4" name="PresentationFormat">
    <vt:lpwstr>On-screen Show (4:3)</vt:lpwstr>
  </property>
  <property fmtid="{D5CDD505-2E9C-101B-9397-08002B2CF9AE}" pid="5" name="Slides">
    <vt:i4>46</vt:i4>
  </property>
  <property fmtid="{D5CDD505-2E9C-101B-9397-08002B2CF9AE}" pid="6" name="_AdHocReviewCycleID">
    <vt:i4>732539425</vt:i4>
  </property>
  <property fmtid="{D5CDD505-2E9C-101B-9397-08002B2CF9AE}" pid="7" name="_AuthorEmail">
    <vt:lpwstr>maria.garguilo@cengage.com</vt:lpwstr>
  </property>
  <property fmtid="{D5CDD505-2E9C-101B-9397-08002B2CF9AE}" pid="8" name="_AuthorEmailDisplayName">
    <vt:lpwstr>Garguilo, Maria</vt:lpwstr>
  </property>
  <property fmtid="{D5CDD505-2E9C-101B-9397-08002B2CF9AE}" pid="9" name="_EmailSubject">
    <vt:lpwstr>Cengage Branding/Accessibility </vt:lpwstr>
  </property>
  <property fmtid="{D5CDD505-2E9C-101B-9397-08002B2CF9AE}" pid="10" name="_NewReviewCycle">
    <vt:lpwstr/>
  </property>
  <property fmtid="{D5CDD505-2E9C-101B-9397-08002B2CF9AE}" pid="11" name="_PreviousAdHocReviewCycleID">
    <vt:i4>1933890983</vt:i4>
  </property>
</Properties>
</file>