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3"/>
  </p:notesMasterIdLst>
  <p:sldIdLst>
    <p:sldId id="256" r:id="rId2"/>
    <p:sldId id="257" r:id="rId3"/>
    <p:sldId id="258" r:id="rId4"/>
    <p:sldId id="259" r:id="rId5"/>
    <p:sldId id="260" r:id="rId6"/>
    <p:sldId id="263" r:id="rId7"/>
    <p:sldId id="264" r:id="rId8"/>
    <p:sldId id="265" r:id="rId9"/>
    <p:sldId id="266" r:id="rId10"/>
    <p:sldId id="261" r:id="rId11"/>
    <p:sldId id="26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67BD93-B715-48DC-8391-DEBFCA908DBA}" type="datetimeFigureOut">
              <a:rPr lang="en-IN" smtClean="0"/>
              <a:t>30-10-2024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645B29-243E-434B-BB1F-E1E069BDBE2F}" type="slidenum">
              <a:rPr lang="en-IN" smtClean="0"/>
              <a:t>‹#›</a:t>
            </a:fld>
            <a:endParaRPr lang="en-IN"/>
          </a:p>
        </p:txBody>
      </p:sp>
    </p:spTree>
    <p:extLst>
      <p:ext uri="{BB962C8B-B14F-4D97-AF65-F5344CB8AC3E}">
        <p14:creationId xmlns:p14="http://schemas.microsoft.com/office/powerpoint/2010/main" val="3831688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The hotel and hospitality sector is experiencing huge pressure to find the environmental impacts and promote sustainable approaches. The implementation of this kind of initiative provides financial opportunities to the businesses by improving the brand value and image. Sustainable principles play a significant role for hotels or hospitality organisations to attract a wide range of eco-conscious people. The use of environment-friendly approaches is essential for the hospitality industry to reduce the ecological footprint and ensure the well-being of the environment and society as well. The following presentation will explore the key concepts and terminologies related to the promotion of sustainable practices within hotel organisations through a literature review. The application of the chosen theme to the hotel industry will be evaluated here by using the PESTLE framework. Furthermore, the evaluation of the management options and future policy will be also portrayed in this presentation.</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BF645B29-243E-434B-BB1F-E1E069BDBE2F}" type="slidenum">
              <a:rPr lang="en-IN" smtClean="0"/>
              <a:t>3</a:t>
            </a:fld>
            <a:endParaRPr lang="en-IN"/>
          </a:p>
        </p:txBody>
      </p:sp>
    </p:spTree>
    <p:extLst>
      <p:ext uri="{BB962C8B-B14F-4D97-AF65-F5344CB8AC3E}">
        <p14:creationId xmlns:p14="http://schemas.microsoft.com/office/powerpoint/2010/main" val="1503031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As per the opinion of Costa and Costa (2022), sustainable practices are increasingly imperative to the health of the people and economy and the resilience of any organisation in recent times. Sustainable hospitality will be the key trend to this sector and make the respective industry successful for the long-term period. Industry players should ensure the businesses are focused on minimising the environmental impact while increasing the positive influence on the communities, consumers and planet. The reduction of the environmental impacts, cost advantages or long-term financial growth and improved brand reputation through enhancing customer satisfaction are some of the major benefits of implementing sustainable approaches. </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BF645B29-243E-434B-BB1F-E1E069BDBE2F}" type="slidenum">
              <a:rPr lang="en-IN" smtClean="0"/>
              <a:t>4</a:t>
            </a:fld>
            <a:endParaRPr lang="en-IN"/>
          </a:p>
        </p:txBody>
      </p:sp>
    </p:spTree>
    <p:extLst>
      <p:ext uri="{BB962C8B-B14F-4D97-AF65-F5344CB8AC3E}">
        <p14:creationId xmlns:p14="http://schemas.microsoft.com/office/powerpoint/2010/main" val="2179560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According to </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Olya</a:t>
            </a:r>
            <a:r>
              <a:rPr lang="en-GB" sz="1800" i="1" dirty="0">
                <a:solidFill>
                  <a:srgbClr val="222222"/>
                </a:solidFill>
                <a:effectLst/>
                <a:highlight>
                  <a:srgbClr val="FFFFFF"/>
                </a:highlight>
                <a:latin typeface="Times New Roman" panose="02020603050405020304" pitchFamily="18" charset="0"/>
                <a:ea typeface="Times New Roman" panose="02020603050405020304" pitchFamily="18" charset="0"/>
              </a:rPr>
              <a:t> et al</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 (2021)</a:t>
            </a:r>
            <a:r>
              <a:rPr lang="en-GB" sz="1800" dirty="0">
                <a:effectLst/>
                <a:latin typeface="Times New Roman" panose="02020603050405020304" pitchFamily="18" charset="0"/>
                <a:ea typeface="Times New Roman" panose="02020603050405020304" pitchFamily="18" charset="0"/>
              </a:rPr>
              <a:t>, hotels are facing tremendous challenges in introducing sustainable initiatives. Sustainable initiatives require a massive range of initial investment which is challenging for some hotels. The organisation should focus on adequate funds for implementing waste management and proper recycling programs. Besides that, the lack of awareness and open communication are the notable barriers for the hotels. According to, the introduction of the training programs related to the education related to sustainability requires the minimum capital investment. </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Olya</a:t>
            </a:r>
            <a:r>
              <a:rPr lang="en-GB" sz="1800" i="1" dirty="0">
                <a:solidFill>
                  <a:srgbClr val="222222"/>
                </a:solidFill>
                <a:effectLst/>
                <a:highlight>
                  <a:srgbClr val="FFFFFF"/>
                </a:highlight>
                <a:latin typeface="Times New Roman" panose="02020603050405020304" pitchFamily="18" charset="0"/>
                <a:ea typeface="Times New Roman" panose="02020603050405020304" pitchFamily="18" charset="0"/>
              </a:rPr>
              <a:t> et al</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 (2021) p</a:t>
            </a:r>
            <a:r>
              <a:rPr lang="en-GB" sz="1800" dirty="0">
                <a:effectLst/>
                <a:latin typeface="Times New Roman" panose="02020603050405020304" pitchFamily="18" charset="0"/>
                <a:ea typeface="Times New Roman" panose="02020603050405020304" pitchFamily="18" charset="0"/>
              </a:rPr>
              <a:t>roposed that finding reliable suppliers with sustainability commitments is also another problem for hotels in recent times. Organisations have to use the TBL or triple bottom line framework to deal with sustainability practices and meet sustainability commitments.  Costa and Costa (2022) stated that the use of the circular economy will be effective in mitigating the challenges related to high waste generation and optimising valuable resources properly.</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BF645B29-243E-434B-BB1F-E1E069BDBE2F}" type="slidenum">
              <a:rPr lang="en-IN" smtClean="0"/>
              <a:t>5</a:t>
            </a:fld>
            <a:endParaRPr lang="en-IN"/>
          </a:p>
        </p:txBody>
      </p:sp>
    </p:spTree>
    <p:extLst>
      <p:ext uri="{BB962C8B-B14F-4D97-AF65-F5344CB8AC3E}">
        <p14:creationId xmlns:p14="http://schemas.microsoft.com/office/powerpoint/2010/main" val="2412579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p>
          <a:p>
            <a:pPr algn="just">
              <a:lnSpc>
                <a:spcPct val="200000"/>
              </a:lnSpc>
            </a:pPr>
            <a:r>
              <a:rPr lang="en-GB" sz="1800" b="1" kern="0" dirty="0">
                <a:effectLst/>
                <a:latin typeface="Times New Roman" panose="02020603050405020304" pitchFamily="18" charset="0"/>
              </a:rPr>
              <a:t>Application to the hotel and hospitality Sector</a:t>
            </a:r>
          </a:p>
          <a:p>
            <a:pPr algn="just">
              <a:lnSpc>
                <a:spcPct val="200000"/>
              </a:lnSpc>
            </a:pPr>
            <a:r>
              <a:rPr lang="en-GB" sz="1800" dirty="0">
                <a:effectLst/>
                <a:latin typeface="Times New Roman" panose="02020603050405020304" pitchFamily="18" charset="0"/>
                <a:ea typeface="Times New Roman" panose="02020603050405020304" pitchFamily="18" charset="0"/>
              </a:rPr>
              <a:t>The hospitality industry has been rapidly growing over the years. There are multiple external factors which directly or indirectly impact the industry. In this section, six key external factors have been evaluated involving the PESTLE analytical tool. </a:t>
            </a:r>
          </a:p>
          <a:p>
            <a:pPr algn="just">
              <a:lnSpc>
                <a:spcPct val="200000"/>
              </a:lnSpc>
            </a:pPr>
            <a:r>
              <a:rPr lang="en-GB" sz="1800" b="1" dirty="0">
                <a:effectLst/>
                <a:latin typeface="Times New Roman" panose="02020603050405020304" pitchFamily="18" charset="0"/>
                <a:ea typeface="Times New Roman" panose="02020603050405020304" pitchFamily="18" charset="0"/>
              </a:rPr>
              <a:t>Political Factors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Political factors are some of the most critical elements which directly impact businesses operating in the hotel and hospitality industry. For instance, The UK government has implemented the Environment Act 2021 to promote sustainability in the country (gov.uk, 2024). This initiative has encouraged businesses to maintain sustainable business activities which positively impact the hotel and hospitality industry by promoting sustainable growth. On the other hand, the political stability index of the UK suggests that there is political instability in the country and its rating stands at 0.50 (</a:t>
            </a:r>
            <a:r>
              <a:rPr lang="en-GB" sz="1800" dirty="0" err="1">
                <a:effectLst/>
                <a:latin typeface="Times New Roman" panose="02020603050405020304" pitchFamily="18" charset="0"/>
                <a:ea typeface="Times New Roman" panose="02020603050405020304" pitchFamily="18" charset="0"/>
              </a:rPr>
              <a:t>theglobaleconomy</a:t>
            </a:r>
            <a:r>
              <a:rPr lang="en-GB" sz="1800" dirty="0">
                <a:effectLst/>
                <a:latin typeface="Times New Roman" panose="02020603050405020304" pitchFamily="18" charset="0"/>
                <a:ea typeface="Times New Roman" panose="02020603050405020304" pitchFamily="18" charset="0"/>
              </a:rPr>
              <a:t>, 2022). This can pose a significant challenge for businesses operating in the hospitality sector to make changes in their operations smoothly. </a:t>
            </a:r>
          </a:p>
          <a:p>
            <a:pPr algn="just">
              <a:lnSpc>
                <a:spcPct val="200000"/>
              </a:lnSpc>
            </a:pPr>
            <a:r>
              <a:rPr lang="en-GB" sz="1800" b="1" dirty="0">
                <a:effectLst/>
                <a:latin typeface="Times New Roman" panose="02020603050405020304" pitchFamily="18" charset="0"/>
                <a:ea typeface="Times New Roman" panose="02020603050405020304" pitchFamily="18" charset="0"/>
              </a:rPr>
              <a:t>Economic Factors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There are several economic factors such as inflation and corporate tax that pose a significant impact on the hospitality industry. As an example, government data shows that the inflation rate of the UK has been decreasing and reached 2.6% in September 2024 (gov.uk, 2024). The decreasing inflation rate is a good symbol that businesses have a good opportunity to make investments and foster their revenue. Contrary to this, the UK government has increased the corporate tax and reached 25% in the fiscal year 2023-24, rising from 19% in the last fiscal year (gov.uk, 2024). Because of a high corporate tax, hospitality businesses may have to compromise their revenue and they have to ponder before investing in sustainable practices. </a:t>
            </a:r>
          </a:p>
          <a:p>
            <a:endParaRPr lang="en-GB" dirty="0"/>
          </a:p>
        </p:txBody>
      </p:sp>
      <p:sp>
        <p:nvSpPr>
          <p:cNvPr id="4" name="Slide Number Placeholder 3"/>
          <p:cNvSpPr>
            <a:spLocks noGrp="1"/>
          </p:cNvSpPr>
          <p:nvPr>
            <p:ph type="sldNum" sz="quarter" idx="5"/>
          </p:nvPr>
        </p:nvSpPr>
        <p:spPr/>
        <p:txBody>
          <a:bodyPr/>
          <a:lstStyle/>
          <a:p>
            <a:fld id="{EC5C83B8-E4A6-4BC2-93CC-6A28F9E6FBB7}" type="slidenum">
              <a:rPr lang="en-GB" smtClean="0"/>
              <a:t>6</a:t>
            </a:fld>
            <a:endParaRPr lang="en-GB"/>
          </a:p>
        </p:txBody>
      </p:sp>
    </p:spTree>
    <p:extLst>
      <p:ext uri="{BB962C8B-B14F-4D97-AF65-F5344CB8AC3E}">
        <p14:creationId xmlns:p14="http://schemas.microsoft.com/office/powerpoint/2010/main" val="10244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dirty="0">
                <a:effectLst/>
                <a:latin typeface="Times New Roman" panose="02020603050405020304" pitchFamily="18" charset="0"/>
                <a:ea typeface="Times New Roman" panose="02020603050405020304" pitchFamily="18" charset="0"/>
              </a:rPr>
              <a:t>Social Factors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There are multiple social factors such as changing consumer behaviour which broadly impact a business. For instance, the trends of sustainability have significantly grown in the UK and people in the country prefer buying sustainable products and services (</a:t>
            </a:r>
            <a:r>
              <a:rPr lang="en-GB" sz="1800" dirty="0" err="1">
                <a:effectLst/>
                <a:latin typeface="Times New Roman" panose="02020603050405020304" pitchFamily="18" charset="0"/>
                <a:ea typeface="Times New Roman" panose="02020603050405020304" pitchFamily="18" charset="0"/>
              </a:rPr>
              <a:t>deloitte</a:t>
            </a:r>
            <a:r>
              <a:rPr lang="en-GB" sz="1800" dirty="0">
                <a:effectLst/>
                <a:latin typeface="Times New Roman" panose="02020603050405020304" pitchFamily="18" charset="0"/>
                <a:ea typeface="Times New Roman" panose="02020603050405020304" pitchFamily="18" charset="0"/>
              </a:rPr>
              <a:t>, 2023). This is a positive sight for the hospitality industry, aiming to integrate sustainable practices. Apart from that, changing consumer preferences is a severe challenge for businesses operating in the hotel and hospitality industry. It has been observed that consumers in the sector are looking for more personalised and technology-embedded services. This can be critical for organisations as they may have to make high investments in their operations to meet customer demands which can impact their profit margin. </a:t>
            </a:r>
          </a:p>
          <a:p>
            <a:pPr algn="just">
              <a:lnSpc>
                <a:spcPct val="200000"/>
              </a:lnSpc>
            </a:pPr>
            <a:r>
              <a:rPr lang="en-GB" sz="1800" b="1" dirty="0">
                <a:effectLst/>
                <a:latin typeface="Times New Roman" panose="02020603050405020304" pitchFamily="18" charset="0"/>
                <a:ea typeface="Times New Roman" panose="02020603050405020304" pitchFamily="18" charset="0"/>
              </a:rPr>
              <a:t>Technological Factors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With the growth in technological advancement, multiple digital trends have emerged in the hotel and hospitality industry. Automated waste management, contactless payment, online booking, AI and Augmented Reality are some of such trends (</a:t>
            </a:r>
            <a:r>
              <a:rPr lang="en-GB" sz="1800" dirty="0" err="1">
                <a:effectLst/>
                <a:latin typeface="Times New Roman" panose="02020603050405020304" pitchFamily="18" charset="0"/>
                <a:ea typeface="Times New Roman" panose="02020603050405020304" pitchFamily="18" charset="0"/>
              </a:rPr>
              <a:t>Barten</a:t>
            </a:r>
            <a:r>
              <a:rPr lang="en-GB" sz="1800" dirty="0">
                <a:effectLst/>
                <a:latin typeface="Times New Roman" panose="02020603050405020304" pitchFamily="18" charset="0"/>
                <a:ea typeface="Times New Roman" panose="02020603050405020304" pitchFamily="18" charset="0"/>
              </a:rPr>
              <a:t>, 2024). These trends play a vital role in increasing the experience of customers and making better services for businesses. However, regardless of these trends, the threat of cybercrime has been broadly increasing which makes a significant impact on the operations of businesses. This can be understood by data which highlights that 9% of overall cyberattacks occurred in the hospitality industry (Rowe, 2023). This leads to decreased trust among customers and decreased competitive advantage of businesses. </a:t>
            </a:r>
          </a:p>
        </p:txBody>
      </p:sp>
      <p:sp>
        <p:nvSpPr>
          <p:cNvPr id="4" name="Slide Number Placeholder 3"/>
          <p:cNvSpPr>
            <a:spLocks noGrp="1"/>
          </p:cNvSpPr>
          <p:nvPr>
            <p:ph type="sldNum" sz="quarter" idx="5"/>
          </p:nvPr>
        </p:nvSpPr>
        <p:spPr/>
        <p:txBody>
          <a:bodyPr/>
          <a:lstStyle/>
          <a:p>
            <a:fld id="{EC5C83B8-E4A6-4BC2-93CC-6A28F9E6FBB7}" type="slidenum">
              <a:rPr lang="en-GB" smtClean="0"/>
              <a:t>7</a:t>
            </a:fld>
            <a:endParaRPr lang="en-GB"/>
          </a:p>
        </p:txBody>
      </p:sp>
    </p:spTree>
    <p:extLst>
      <p:ext uri="{BB962C8B-B14F-4D97-AF65-F5344CB8AC3E}">
        <p14:creationId xmlns:p14="http://schemas.microsoft.com/office/powerpoint/2010/main" val="2723382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dirty="0">
                <a:effectLst/>
                <a:latin typeface="Times New Roman" panose="02020603050405020304" pitchFamily="18" charset="0"/>
                <a:ea typeface="Times New Roman" panose="02020603050405020304" pitchFamily="18" charset="0"/>
              </a:rPr>
              <a:t>Legal Factors</a:t>
            </a:r>
            <a:r>
              <a:rPr lang="en-GB" sz="1800" dirty="0">
                <a:effectLst/>
                <a:latin typeface="Times New Roman" panose="02020603050405020304" pitchFamily="18" charset="0"/>
                <a:ea typeface="Times New Roman" panose="02020603050405020304" pitchFamily="18" charset="0"/>
              </a:rPr>
              <a:t> </a:t>
            </a:r>
          </a:p>
          <a:p>
            <a:pPr algn="just">
              <a:lnSpc>
                <a:spcPct val="200000"/>
              </a:lnSpc>
            </a:pPr>
            <a:r>
              <a:rPr lang="en-GB" sz="1800" dirty="0">
                <a:effectLst/>
                <a:latin typeface="Times New Roman" panose="02020603050405020304" pitchFamily="18" charset="0"/>
                <a:ea typeface="Times New Roman" panose="02020603050405020304" pitchFamily="18" charset="0"/>
              </a:rPr>
              <a:t>There are several rules and regulations imposed by the government of a country which significantly affect businesses. As an example, the UK government has clearly defined rules and regulations for workplaces under its Employment Rights Act 1996. This law emphasises maximum weekly working hours, wage payment and providing appropriate atmosphere for working to employees (gov.uk, 2024). This law helps hospitality businesses maintain transparency in their process and provide a healthy atmosphere to their employee. This leads to fostering productivity and performance of businesses, making a positive impact on their revenue. On the other hand, there is a high tax duty on the import and export processes of businesses which negatively impacts the global operations of businesses operating in the hospitality industry (gov.uk, 2024). </a:t>
            </a:r>
          </a:p>
          <a:p>
            <a:pPr algn="just">
              <a:lnSpc>
                <a:spcPct val="200000"/>
              </a:lnSpc>
            </a:pPr>
            <a:r>
              <a:rPr lang="en-GB" sz="1800" b="1" dirty="0">
                <a:effectLst/>
                <a:latin typeface="Times New Roman" panose="02020603050405020304" pitchFamily="18" charset="0"/>
                <a:ea typeface="Times New Roman" panose="02020603050405020304" pitchFamily="18" charset="0"/>
              </a:rPr>
              <a:t>Environmental Factors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The parliament of the UK has established an environmental improvement plan for 2023 which encourages businesses to maintain eco-friendly practices and put efforts into protecting the environment. This plan is a revised form of the 25-Year Environment Plan (25YEP) which aims to promote nature and retain good health (gov.uk, 2023). This regulation has encouraged hospitality businesses to adopt sustainable practices and promote environmental protection. Contrastingly, in August 2024, the average temperature reached 1.56</a:t>
            </a:r>
            <a:r>
              <a:rPr lang="en-GB" sz="1800" baseline="30000" dirty="0">
                <a:effectLst/>
                <a:latin typeface="Times New Roman" panose="02020603050405020304" pitchFamily="18" charset="0"/>
                <a:ea typeface="Times New Roman" panose="02020603050405020304" pitchFamily="18" charset="0"/>
              </a:rPr>
              <a:t>0</a:t>
            </a:r>
            <a:r>
              <a:rPr lang="en-GB" sz="1800" dirty="0">
                <a:effectLst/>
                <a:latin typeface="Times New Roman" panose="02020603050405020304" pitchFamily="18" charset="0"/>
                <a:ea typeface="Times New Roman" panose="02020603050405020304" pitchFamily="18" charset="0"/>
              </a:rPr>
              <a:t>c which was the warmest since the pre-industrial period (co2.earth, 2024). The increasing global warming poses a severe threat to hospitality businesses that may have to face challenges in maintaining the sustainability of their services. </a:t>
            </a:r>
          </a:p>
          <a:p>
            <a:endParaRPr lang="en-GB" dirty="0"/>
          </a:p>
        </p:txBody>
      </p:sp>
      <p:sp>
        <p:nvSpPr>
          <p:cNvPr id="4" name="Slide Number Placeholder 3"/>
          <p:cNvSpPr>
            <a:spLocks noGrp="1"/>
          </p:cNvSpPr>
          <p:nvPr>
            <p:ph type="sldNum" sz="quarter" idx="5"/>
          </p:nvPr>
        </p:nvSpPr>
        <p:spPr/>
        <p:txBody>
          <a:bodyPr/>
          <a:lstStyle/>
          <a:p>
            <a:fld id="{EC5C83B8-E4A6-4BC2-93CC-6A28F9E6FBB7}" type="slidenum">
              <a:rPr lang="en-GB" smtClean="0"/>
              <a:t>8</a:t>
            </a:fld>
            <a:endParaRPr lang="en-GB"/>
          </a:p>
        </p:txBody>
      </p:sp>
    </p:spTree>
    <p:extLst>
      <p:ext uri="{BB962C8B-B14F-4D97-AF65-F5344CB8AC3E}">
        <p14:creationId xmlns:p14="http://schemas.microsoft.com/office/powerpoint/2010/main" val="4012258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kern="0" dirty="0">
                <a:effectLst/>
                <a:latin typeface="Times New Roman" panose="02020603050405020304" pitchFamily="18" charset="0"/>
              </a:rPr>
              <a:t>Future policy and management options for Sustainability</a:t>
            </a:r>
          </a:p>
          <a:p>
            <a:pPr algn="just">
              <a:lnSpc>
                <a:spcPct val="200000"/>
              </a:lnSpc>
            </a:pPr>
            <a:r>
              <a:rPr lang="en-GB" sz="1800" b="1" dirty="0">
                <a:effectLst/>
                <a:latin typeface="Times New Roman" panose="02020603050405020304" pitchFamily="18" charset="0"/>
                <a:ea typeface="Times New Roman" panose="02020603050405020304" pitchFamily="18" charset="0"/>
              </a:rPr>
              <a:t>Use of Renewable Energy</a:t>
            </a:r>
            <a:r>
              <a:rPr lang="en-GB" sz="1800" dirty="0">
                <a:effectLst/>
                <a:latin typeface="Times New Roman" panose="02020603050405020304" pitchFamily="18" charset="0"/>
                <a:ea typeface="Times New Roman" panose="02020603050405020304" pitchFamily="18" charset="0"/>
              </a:rPr>
              <a:t>: With increasing carbon footprint and changing climate, it is important for businesses to develop strategic planning to reduce their carbon emission. In this regard, the involvement of renewable energy can be very effective. The renewable source of energy plays a vital role in reducing carbon footprint (Cooper and Hall, 2019). By using renewable energy from sources such as solar and wind power, businesses can reduce their carbon emission. Additionally, they can also increase the quality of air which will be critical for sustainable growth. Thus, it is suggested that hospitality businesses should increase their usage of renewable energy. </a:t>
            </a:r>
          </a:p>
          <a:p>
            <a:pPr algn="just">
              <a:lnSpc>
                <a:spcPct val="200000"/>
              </a:lnSpc>
            </a:pPr>
            <a:r>
              <a:rPr lang="en-GB" sz="1800" b="1" dirty="0">
                <a:effectLst/>
                <a:latin typeface="Times New Roman" panose="02020603050405020304" pitchFamily="18" charset="0"/>
                <a:ea typeface="Times New Roman" panose="02020603050405020304" pitchFamily="18" charset="0"/>
              </a:rPr>
              <a:t>Waste Management</a:t>
            </a:r>
            <a:r>
              <a:rPr lang="en-GB" sz="1800" dirty="0">
                <a:effectLst/>
                <a:latin typeface="Times New Roman" panose="02020603050405020304" pitchFamily="18" charset="0"/>
                <a:ea typeface="Times New Roman" panose="02020603050405020304" pitchFamily="18" charset="0"/>
              </a:rPr>
              <a:t>: In the process of sustainable business practices, waste generation is one of the critical factors which reduce the efficiency of sustainable growth (</a:t>
            </a:r>
            <a:r>
              <a:rPr lang="en-GB" sz="1800" dirty="0" err="1">
                <a:effectLst/>
                <a:latin typeface="Times New Roman" panose="02020603050405020304" pitchFamily="18" charset="0"/>
                <a:ea typeface="Times New Roman" panose="02020603050405020304" pitchFamily="18" charset="0"/>
              </a:rPr>
              <a:t>deloitte</a:t>
            </a:r>
            <a:r>
              <a:rPr lang="en-GB" sz="1800" dirty="0">
                <a:effectLst/>
                <a:latin typeface="Times New Roman" panose="02020603050405020304" pitchFamily="18" charset="0"/>
                <a:ea typeface="Times New Roman" panose="02020603050405020304" pitchFamily="18" charset="0"/>
              </a:rPr>
              <a:t>, 2023). Regarding this, waste management strategies can be a useful tool which would allow businesses to manage their waste generation and promote sustainability. Considering this aspect, it is suggested that hospitality businesses should develop comprehensive waste management strategies to ensure sustainable business operations. It will protect the environment as well as save costs or reduce disposal costs. </a:t>
            </a:r>
          </a:p>
          <a:p>
            <a:pPr algn="just">
              <a:lnSpc>
                <a:spcPct val="200000"/>
              </a:lnSpc>
            </a:pPr>
            <a:r>
              <a:rPr lang="en-GB" sz="1800" b="1" dirty="0">
                <a:effectLst/>
                <a:latin typeface="Times New Roman" panose="02020603050405020304" pitchFamily="18" charset="0"/>
                <a:ea typeface="Times New Roman" panose="02020603050405020304" pitchFamily="18" charset="0"/>
              </a:rPr>
              <a:t>Increasing involvement of the local community</a:t>
            </a:r>
            <a:r>
              <a:rPr lang="en-GB" sz="1800" dirty="0">
                <a:effectLst/>
                <a:latin typeface="Times New Roman" panose="02020603050405020304" pitchFamily="18" charset="0"/>
                <a:ea typeface="Times New Roman" panose="02020603050405020304" pitchFamily="18" charset="0"/>
              </a:rPr>
              <a:t>: The involvement of local people is an important aspect of practising sustainable business practices. It allows businesses to build their engagement with local people and promote their brand awareness. It would also empower local people and give them growth opportunities. Thus, it is suggested that hospitality businesses to increase their engagement with local communities and give them social and economic growth opportunities. </a:t>
            </a:r>
          </a:p>
        </p:txBody>
      </p:sp>
      <p:sp>
        <p:nvSpPr>
          <p:cNvPr id="4" name="Slide Number Placeholder 3"/>
          <p:cNvSpPr>
            <a:spLocks noGrp="1"/>
          </p:cNvSpPr>
          <p:nvPr>
            <p:ph type="sldNum" sz="quarter" idx="5"/>
          </p:nvPr>
        </p:nvSpPr>
        <p:spPr/>
        <p:txBody>
          <a:bodyPr/>
          <a:lstStyle/>
          <a:p>
            <a:fld id="{EC5C83B8-E4A6-4BC2-93CC-6A28F9E6FBB7}" type="slidenum">
              <a:rPr lang="en-GB" smtClean="0"/>
              <a:t>9</a:t>
            </a:fld>
            <a:endParaRPr lang="en-GB"/>
          </a:p>
        </p:txBody>
      </p:sp>
    </p:spTree>
    <p:extLst>
      <p:ext uri="{BB962C8B-B14F-4D97-AF65-F5344CB8AC3E}">
        <p14:creationId xmlns:p14="http://schemas.microsoft.com/office/powerpoint/2010/main" val="35361467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The respective presentation has outlined the influence of sustainable approaches on the growth of the hotel and hospitality sector. The various impacts and key challenges of using sustainable practices and mitigation strategies have been discussed here with the help of a literature review. Six elements such as political, economic, technological, environmental, legal and social and their impacts on the hospital industry have been stated here concerning the chosen contemporary theme of sustainability. To promote sustainable operations and manage them, the organisation should establish the right waste management plan, use renewable energy, and increase involvement with local communities. It will be effective for the hotel businesses to minimise the environmental footprint and protect the planet and environment from degradation. </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BF645B29-243E-434B-BB1F-E1E069BDBE2F}" type="slidenum">
              <a:rPr lang="en-IN" smtClean="0"/>
              <a:t>10</a:t>
            </a:fld>
            <a:endParaRPr lang="en-IN"/>
          </a:p>
        </p:txBody>
      </p:sp>
    </p:spTree>
    <p:extLst>
      <p:ext uri="{BB962C8B-B14F-4D97-AF65-F5344CB8AC3E}">
        <p14:creationId xmlns:p14="http://schemas.microsoft.com/office/powerpoint/2010/main" val="4008759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kern="0" dirty="0">
                <a:effectLst/>
                <a:latin typeface="Times New Roman" panose="02020603050405020304" pitchFamily="18" charset="0"/>
              </a:rPr>
              <a:t>References</a:t>
            </a:r>
          </a:p>
          <a:p>
            <a:pPr algn="just">
              <a:lnSpc>
                <a:spcPct val="200000"/>
              </a:lnSpc>
            </a:pPr>
            <a:r>
              <a:rPr lang="en-GB" sz="1800" dirty="0" err="1">
                <a:effectLst/>
                <a:latin typeface="Times New Roman" panose="02020603050405020304" pitchFamily="18" charset="0"/>
                <a:ea typeface="Times New Roman" panose="02020603050405020304" pitchFamily="18" charset="0"/>
              </a:rPr>
              <a:t>Barten</a:t>
            </a:r>
            <a:r>
              <a:rPr lang="en-GB" sz="1800" dirty="0">
                <a:effectLst/>
                <a:latin typeface="Times New Roman" panose="02020603050405020304" pitchFamily="18" charset="0"/>
                <a:ea typeface="Times New Roman" panose="02020603050405020304" pitchFamily="18" charset="0"/>
              </a:rPr>
              <a:t>, M., (2024). </a:t>
            </a:r>
            <a:r>
              <a:rPr lang="en-GB" sz="1800" i="1" dirty="0">
                <a:effectLst/>
                <a:latin typeface="Times New Roman" panose="02020603050405020304" pitchFamily="18" charset="0"/>
                <a:ea typeface="Times New Roman" panose="02020603050405020304" pitchFamily="18" charset="0"/>
              </a:rPr>
              <a:t>The Latest Technology Trends in the Hospitality Industry of 2024. </a:t>
            </a:r>
            <a:r>
              <a:rPr lang="en-GB" sz="1800" dirty="0">
                <a:effectLst/>
                <a:latin typeface="Times New Roman" panose="02020603050405020304" pitchFamily="18" charset="0"/>
                <a:ea typeface="Times New Roman" panose="02020603050405020304" pitchFamily="18" charset="0"/>
              </a:rPr>
              <a:t>[Online] Available at: https://www.revfine.com/technology-trends-hospitality-industry/ [Accessed 12 October 2024].</a:t>
            </a:r>
          </a:p>
          <a:p>
            <a:pPr algn="just">
              <a:lnSpc>
                <a:spcPct val="200000"/>
              </a:lnSpc>
            </a:pPr>
            <a:r>
              <a:rPr lang="en-GB" sz="1800" dirty="0">
                <a:effectLst/>
                <a:latin typeface="Times New Roman" panose="02020603050405020304" pitchFamily="18" charset="0"/>
                <a:ea typeface="Times New Roman" panose="02020603050405020304" pitchFamily="18" charset="0"/>
              </a:rPr>
              <a:t>co2.earth, (2024). </a:t>
            </a:r>
            <a:r>
              <a:rPr lang="en-GB" sz="1800" i="1" dirty="0">
                <a:effectLst/>
                <a:latin typeface="Times New Roman" panose="02020603050405020304" pitchFamily="18" charset="0"/>
                <a:ea typeface="Times New Roman" panose="02020603050405020304" pitchFamily="18" charset="0"/>
              </a:rPr>
              <a:t>Global Temperatures. </a:t>
            </a:r>
            <a:r>
              <a:rPr lang="en-GB" sz="1800" dirty="0">
                <a:effectLst/>
                <a:latin typeface="Times New Roman" panose="02020603050405020304" pitchFamily="18" charset="0"/>
                <a:ea typeface="Times New Roman" panose="02020603050405020304" pitchFamily="18" charset="0"/>
              </a:rPr>
              <a:t>[Online] Available at: https://www.co2.earth/global-warming-update#:~:text=August%202024%20Global%20Temperature%20Change&amp;text=The%20Earth's%20global%20average%20surface,comparison%20period%20of%201880%2D1920. [Accessed 12 October 2024].</a:t>
            </a:r>
          </a:p>
          <a:p>
            <a:pPr algn="just">
              <a:lnSpc>
                <a:spcPct val="200000"/>
              </a:lnSpc>
            </a:pPr>
            <a:r>
              <a:rPr lang="en-GB" sz="1800" dirty="0">
                <a:effectLst/>
                <a:latin typeface="Times New Roman" panose="02020603050405020304" pitchFamily="18" charset="0"/>
                <a:ea typeface="Times New Roman" panose="02020603050405020304" pitchFamily="18" charset="0"/>
              </a:rPr>
              <a:t>Cooper, C. and Hall, M. (2019) </a:t>
            </a:r>
            <a:r>
              <a:rPr lang="en-GB" sz="1800" i="1" dirty="0">
                <a:effectLst/>
                <a:latin typeface="Times New Roman" panose="02020603050405020304" pitchFamily="18" charset="0"/>
                <a:ea typeface="Times New Roman" panose="02020603050405020304" pitchFamily="18" charset="0"/>
              </a:rPr>
              <a:t>Contemporary Tourism: An International Approach,</a:t>
            </a:r>
            <a:r>
              <a:rPr lang="en-GB" sz="1800" dirty="0">
                <a:effectLst/>
                <a:latin typeface="Times New Roman" panose="02020603050405020304" pitchFamily="18" charset="0"/>
                <a:ea typeface="Times New Roman" panose="02020603050405020304" pitchFamily="18" charset="0"/>
              </a:rPr>
              <a:t> 4th Edn. Goodfellows, Oxford.</a:t>
            </a:r>
          </a:p>
          <a:p>
            <a:pPr algn="just">
              <a:lnSpc>
                <a:spcPct val="200000"/>
              </a:lnSpc>
            </a:pPr>
            <a:r>
              <a:rPr lang="en-GB" sz="1800" dirty="0">
                <a:effectLst/>
                <a:latin typeface="Times New Roman" panose="02020603050405020304" pitchFamily="18" charset="0"/>
                <a:ea typeface="Times New Roman" panose="02020603050405020304" pitchFamily="18" charset="0"/>
              </a:rPr>
              <a:t>Costa, V. and Costa, C. (eds) (2022) Sustainability and competitiveness in the hospitality industry. Hershey, Pennsylvania: Business Science.</a:t>
            </a:r>
          </a:p>
          <a:p>
            <a:pPr algn="just">
              <a:lnSpc>
                <a:spcPct val="200000"/>
              </a:lnSpc>
            </a:pPr>
            <a:r>
              <a:rPr lang="en-GB" sz="1800" dirty="0" err="1">
                <a:effectLst/>
                <a:latin typeface="Times New Roman" panose="02020603050405020304" pitchFamily="18" charset="0"/>
                <a:ea typeface="Times New Roman" panose="02020603050405020304" pitchFamily="18" charset="0"/>
              </a:rPr>
              <a:t>deloitte</a:t>
            </a:r>
            <a:r>
              <a:rPr lang="en-GB" sz="1800" dirty="0">
                <a:effectLst/>
                <a:latin typeface="Times New Roman" panose="02020603050405020304" pitchFamily="18" charset="0"/>
                <a:ea typeface="Times New Roman" panose="02020603050405020304" pitchFamily="18" charset="0"/>
              </a:rPr>
              <a:t>, (2023). </a:t>
            </a:r>
            <a:r>
              <a:rPr lang="en-GB" sz="1800" i="1" dirty="0">
                <a:effectLst/>
                <a:latin typeface="Times New Roman" panose="02020603050405020304" pitchFamily="18" charset="0"/>
                <a:ea typeface="Times New Roman" panose="02020603050405020304" pitchFamily="18" charset="0"/>
              </a:rPr>
              <a:t>The Sustainable Consumer 2023. </a:t>
            </a:r>
            <a:r>
              <a:rPr lang="en-GB" sz="1800" dirty="0">
                <a:effectLst/>
                <a:latin typeface="Times New Roman" panose="02020603050405020304" pitchFamily="18" charset="0"/>
                <a:ea typeface="Times New Roman" panose="02020603050405020304" pitchFamily="18" charset="0"/>
              </a:rPr>
              <a:t>[Online] Available at: https://www.deloitte.com/uk/en/Industries/consumer/research/sustainable-consumer.html [Accessed 12 October 2024].</a:t>
            </a:r>
          </a:p>
          <a:p>
            <a:pPr algn="just">
              <a:lnSpc>
                <a:spcPct val="200000"/>
              </a:lnSpc>
            </a:pPr>
            <a:r>
              <a:rPr lang="en-GB" sz="1800" dirty="0">
                <a:effectLst/>
                <a:latin typeface="Times New Roman" panose="02020603050405020304" pitchFamily="18" charset="0"/>
                <a:ea typeface="Times New Roman" panose="02020603050405020304" pitchFamily="18" charset="0"/>
              </a:rPr>
              <a:t>gov.uk, (2023). </a:t>
            </a:r>
            <a:r>
              <a:rPr lang="en-GB" sz="1800" i="1" dirty="0">
                <a:effectLst/>
                <a:latin typeface="Times New Roman" panose="02020603050405020304" pitchFamily="18" charset="0"/>
                <a:ea typeface="Times New Roman" panose="02020603050405020304" pitchFamily="18" charset="0"/>
              </a:rPr>
              <a:t>Environmental Improvement Plan 2023. </a:t>
            </a:r>
            <a:r>
              <a:rPr lang="en-GB" sz="1800" dirty="0">
                <a:effectLst/>
                <a:latin typeface="Times New Roman" panose="02020603050405020304" pitchFamily="18" charset="0"/>
                <a:ea typeface="Times New Roman" panose="02020603050405020304" pitchFamily="18" charset="0"/>
              </a:rPr>
              <a:t>[Online] Available at: https://www.gov.uk/government/publications/environmental-improvement-plan [Accessed 12 October 2024].</a:t>
            </a:r>
          </a:p>
          <a:p>
            <a:pPr algn="just">
              <a:lnSpc>
                <a:spcPct val="200000"/>
              </a:lnSpc>
            </a:pPr>
            <a:r>
              <a:rPr lang="en-GB" sz="1800" dirty="0">
                <a:effectLst/>
                <a:latin typeface="Times New Roman" panose="02020603050405020304" pitchFamily="18" charset="0"/>
                <a:ea typeface="Times New Roman" panose="02020603050405020304" pitchFamily="18" charset="0"/>
              </a:rPr>
              <a:t>gov.uk, (2024). </a:t>
            </a:r>
            <a:r>
              <a:rPr lang="en-GB" sz="1800" i="1" dirty="0">
                <a:effectLst/>
                <a:latin typeface="Times New Roman" panose="02020603050405020304" pitchFamily="18" charset="0"/>
                <a:ea typeface="Times New Roman" panose="02020603050405020304" pitchFamily="18" charset="0"/>
              </a:rPr>
              <a:t>Corporation Tax rates and allowances. </a:t>
            </a:r>
            <a:r>
              <a:rPr lang="en-GB" sz="1800" dirty="0">
                <a:effectLst/>
                <a:latin typeface="Times New Roman" panose="02020603050405020304" pitchFamily="18" charset="0"/>
                <a:ea typeface="Times New Roman" panose="02020603050405020304" pitchFamily="18" charset="0"/>
              </a:rPr>
              <a:t>[Online] Available at: https://www.gov.uk/government/publications/rates-and-allowances-corporation-tax/rates-and-allowances-corporation-tax [Accessed 12 October 2024].</a:t>
            </a:r>
          </a:p>
          <a:p>
            <a:pPr algn="just">
              <a:lnSpc>
                <a:spcPct val="200000"/>
              </a:lnSpc>
            </a:pPr>
            <a:r>
              <a:rPr lang="en-GB" sz="1800" dirty="0">
                <a:effectLst/>
                <a:latin typeface="Times New Roman" panose="02020603050405020304" pitchFamily="18" charset="0"/>
                <a:ea typeface="Times New Roman" panose="02020603050405020304" pitchFamily="18" charset="0"/>
              </a:rPr>
              <a:t>gov.uk, (2024). </a:t>
            </a:r>
            <a:r>
              <a:rPr lang="en-GB" sz="1800" i="1" dirty="0">
                <a:effectLst/>
                <a:latin typeface="Times New Roman" panose="02020603050405020304" pitchFamily="18" charset="0"/>
                <a:ea typeface="Times New Roman" panose="02020603050405020304" pitchFamily="18" charset="0"/>
              </a:rPr>
              <a:t>Employment Rights Act 1996. </a:t>
            </a:r>
            <a:r>
              <a:rPr lang="en-GB" sz="1800" dirty="0">
                <a:effectLst/>
                <a:latin typeface="Times New Roman" panose="02020603050405020304" pitchFamily="18" charset="0"/>
                <a:ea typeface="Times New Roman" panose="02020603050405020304" pitchFamily="18" charset="0"/>
              </a:rPr>
              <a:t>[Online] Available at: https://www.legislation.gov.uk/ukpga/1996/18/contents [Accessed 12 October 2024].</a:t>
            </a:r>
          </a:p>
          <a:p>
            <a:pPr algn="just">
              <a:lnSpc>
                <a:spcPct val="200000"/>
              </a:lnSpc>
            </a:pPr>
            <a:r>
              <a:rPr lang="en-GB" sz="1800" dirty="0">
                <a:effectLst/>
                <a:latin typeface="Times New Roman" panose="02020603050405020304" pitchFamily="18" charset="0"/>
                <a:ea typeface="Times New Roman" panose="02020603050405020304" pitchFamily="18" charset="0"/>
              </a:rPr>
              <a:t>gov.uk, (2024). </a:t>
            </a:r>
            <a:r>
              <a:rPr lang="en-GB" sz="1800" i="1" dirty="0">
                <a:effectLst/>
                <a:latin typeface="Times New Roman" panose="02020603050405020304" pitchFamily="18" charset="0"/>
                <a:ea typeface="Times New Roman" panose="02020603050405020304" pitchFamily="18" charset="0"/>
              </a:rPr>
              <a:t>Environment Act 2021. </a:t>
            </a:r>
            <a:r>
              <a:rPr lang="en-GB" sz="1800" dirty="0">
                <a:effectLst/>
                <a:latin typeface="Times New Roman" panose="02020603050405020304" pitchFamily="18" charset="0"/>
                <a:ea typeface="Times New Roman" panose="02020603050405020304" pitchFamily="18" charset="0"/>
              </a:rPr>
              <a:t>[Online] Available at: https://www.legislation.gov.uk/ukpga/2021/30/contents [Accessed 12 October 2024].</a:t>
            </a:r>
          </a:p>
          <a:p>
            <a:pPr algn="just">
              <a:lnSpc>
                <a:spcPct val="200000"/>
              </a:lnSpc>
            </a:pPr>
            <a:r>
              <a:rPr lang="en-GB" sz="1800" dirty="0">
                <a:effectLst/>
                <a:latin typeface="Times New Roman" panose="02020603050405020304" pitchFamily="18" charset="0"/>
                <a:ea typeface="Times New Roman" panose="02020603050405020304" pitchFamily="18" charset="0"/>
              </a:rPr>
              <a:t>gov.uk, (2024). </a:t>
            </a:r>
            <a:r>
              <a:rPr lang="en-GB" sz="1800" i="1" dirty="0">
                <a:effectLst/>
                <a:latin typeface="Times New Roman" panose="02020603050405020304" pitchFamily="18" charset="0"/>
                <a:ea typeface="Times New Roman" panose="02020603050405020304" pitchFamily="18" charset="0"/>
              </a:rPr>
              <a:t>Inflation and price indices. </a:t>
            </a:r>
            <a:r>
              <a:rPr lang="en-GB" sz="1800" dirty="0">
                <a:effectLst/>
                <a:latin typeface="Times New Roman" panose="02020603050405020304" pitchFamily="18" charset="0"/>
                <a:ea typeface="Times New Roman" panose="02020603050405020304" pitchFamily="18" charset="0"/>
              </a:rPr>
              <a:t>[Online] Available at: https://www.ons.gov.uk/economy/inflationandpriceindices [Accessed 12 October 2024].</a:t>
            </a:r>
          </a:p>
          <a:p>
            <a:pPr algn="just">
              <a:lnSpc>
                <a:spcPct val="200000"/>
              </a:lnSpc>
            </a:pPr>
            <a:r>
              <a:rPr lang="en-GB" sz="1800" dirty="0">
                <a:effectLst/>
                <a:latin typeface="Times New Roman" panose="02020603050405020304" pitchFamily="18" charset="0"/>
                <a:ea typeface="Times New Roman" panose="02020603050405020304" pitchFamily="18" charset="0"/>
              </a:rPr>
              <a:t>gov.uk, (2024). </a:t>
            </a:r>
            <a:r>
              <a:rPr lang="en-GB" sz="1800" i="1" dirty="0">
                <a:effectLst/>
                <a:latin typeface="Times New Roman" panose="02020603050405020304" pitchFamily="18" charset="0"/>
                <a:ea typeface="Times New Roman" panose="02020603050405020304" pitchFamily="18" charset="0"/>
              </a:rPr>
              <a:t>Tax and customs for goods sent from abroad. </a:t>
            </a:r>
            <a:r>
              <a:rPr lang="en-GB" sz="1800" dirty="0">
                <a:effectLst/>
                <a:latin typeface="Times New Roman" panose="02020603050405020304" pitchFamily="18" charset="0"/>
                <a:ea typeface="Times New Roman" panose="02020603050405020304" pitchFamily="18" charset="0"/>
              </a:rPr>
              <a:t>[Online] Available at: https://www.gov.uk/goods-sent-from-abroad/tax-and-duty [Accessed 12 </a:t>
            </a:r>
            <a:r>
              <a:rPr lang="en-GB" sz="1800" dirty="0" err="1">
                <a:effectLst/>
                <a:latin typeface="Times New Roman" panose="02020603050405020304" pitchFamily="18" charset="0"/>
                <a:ea typeface="Times New Roman" panose="02020603050405020304" pitchFamily="18" charset="0"/>
              </a:rPr>
              <a:t>october</a:t>
            </a:r>
            <a:r>
              <a:rPr lang="en-GB" sz="1800" dirty="0">
                <a:effectLst/>
                <a:latin typeface="Times New Roman" panose="02020603050405020304" pitchFamily="18" charset="0"/>
                <a:ea typeface="Times New Roman" panose="02020603050405020304" pitchFamily="18" charset="0"/>
              </a:rPr>
              <a:t> 2024].</a:t>
            </a:r>
          </a:p>
          <a:p>
            <a:pPr algn="just">
              <a:lnSpc>
                <a:spcPct val="200000"/>
              </a:lnSpc>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Olya, H., </a:t>
            </a:r>
            <a:r>
              <a:rPr lang="en-GB" sz="1800" dirty="0" err="1">
                <a:solidFill>
                  <a:srgbClr val="222222"/>
                </a:solidFill>
                <a:effectLst/>
                <a:highlight>
                  <a:srgbClr val="FFFFFF"/>
                </a:highlight>
                <a:latin typeface="Times New Roman" panose="02020603050405020304" pitchFamily="18" charset="0"/>
                <a:ea typeface="Times New Roman" panose="02020603050405020304" pitchFamily="18" charset="0"/>
              </a:rPr>
              <a:t>Altinay</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 L., </a:t>
            </a:r>
            <a:r>
              <a:rPr lang="en-GB" sz="1800" dirty="0" err="1">
                <a:solidFill>
                  <a:srgbClr val="222222"/>
                </a:solidFill>
                <a:effectLst/>
                <a:highlight>
                  <a:srgbClr val="FFFFFF"/>
                </a:highlight>
                <a:latin typeface="Times New Roman" panose="02020603050405020304" pitchFamily="18" charset="0"/>
                <a:ea typeface="Times New Roman" panose="02020603050405020304" pitchFamily="18" charset="0"/>
              </a:rPr>
              <a:t>Farmaki</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 A., </a:t>
            </a:r>
            <a:r>
              <a:rPr lang="en-GB" sz="1800" dirty="0" err="1">
                <a:solidFill>
                  <a:srgbClr val="222222"/>
                </a:solidFill>
                <a:effectLst/>
                <a:highlight>
                  <a:srgbClr val="FFFFFF"/>
                </a:highlight>
                <a:latin typeface="Times New Roman" panose="02020603050405020304" pitchFamily="18" charset="0"/>
                <a:ea typeface="Times New Roman" panose="02020603050405020304" pitchFamily="18" charset="0"/>
              </a:rPr>
              <a:t>Kenebayeva</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 A. and </a:t>
            </a:r>
            <a:r>
              <a:rPr lang="en-GB" sz="1800" dirty="0" err="1">
                <a:solidFill>
                  <a:srgbClr val="222222"/>
                </a:solidFill>
                <a:effectLst/>
                <a:highlight>
                  <a:srgbClr val="FFFFFF"/>
                </a:highlight>
                <a:latin typeface="Times New Roman" panose="02020603050405020304" pitchFamily="18" charset="0"/>
                <a:ea typeface="Times New Roman" panose="02020603050405020304" pitchFamily="18" charset="0"/>
              </a:rPr>
              <a:t>Gursoy</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 D., (2021). Hotels' sustainability practices and guests' familiarity, attitudes and behaviours. In </a:t>
            </a:r>
            <a:r>
              <a:rPr lang="en-GB" sz="1800" i="1" dirty="0">
                <a:solidFill>
                  <a:srgbClr val="222222"/>
                </a:solidFill>
                <a:effectLst/>
                <a:highlight>
                  <a:srgbClr val="FFFFFF"/>
                </a:highlight>
                <a:latin typeface="Times New Roman" panose="02020603050405020304" pitchFamily="18" charset="0"/>
                <a:ea typeface="Times New Roman" panose="02020603050405020304" pitchFamily="18" charset="0"/>
              </a:rPr>
              <a:t>Sustainable Consumer Behaviour and the Environment</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 (pp. 43-61). Routledge.</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Rowe, B., (2023). </a:t>
            </a:r>
            <a:r>
              <a:rPr lang="en-GB" sz="1800" i="1" dirty="0">
                <a:effectLst/>
                <a:latin typeface="Times New Roman" panose="02020603050405020304" pitchFamily="18" charset="0"/>
                <a:ea typeface="Times New Roman" panose="02020603050405020304" pitchFamily="18" charset="0"/>
              </a:rPr>
              <a:t>Cybersecurity in Hospitality – The Latest Trends. </a:t>
            </a:r>
            <a:r>
              <a:rPr lang="en-GB" sz="1800" dirty="0">
                <a:effectLst/>
                <a:latin typeface="Times New Roman" panose="02020603050405020304" pitchFamily="18" charset="0"/>
                <a:ea typeface="Times New Roman" panose="02020603050405020304" pitchFamily="18" charset="0"/>
              </a:rPr>
              <a:t>[Online]  Available at: https://securuscomms.co.uk/cybersecurity-in-hospitality-the-latest-trends/ [Accessed 12 October 2024].</a:t>
            </a:r>
          </a:p>
          <a:p>
            <a:pPr algn="just">
              <a:lnSpc>
                <a:spcPct val="200000"/>
              </a:lnSpc>
            </a:pPr>
            <a:r>
              <a:rPr lang="en-GB" sz="1800" dirty="0" err="1">
                <a:effectLst/>
                <a:latin typeface="Times New Roman" panose="02020603050405020304" pitchFamily="18" charset="0"/>
                <a:ea typeface="Times New Roman" panose="02020603050405020304" pitchFamily="18" charset="0"/>
              </a:rPr>
              <a:t>theglobaleconomy</a:t>
            </a:r>
            <a:r>
              <a:rPr lang="en-GB" sz="1800" dirty="0">
                <a:effectLst/>
                <a:latin typeface="Times New Roman" panose="02020603050405020304" pitchFamily="18" charset="0"/>
                <a:ea typeface="Times New Roman" panose="02020603050405020304" pitchFamily="18" charset="0"/>
              </a:rPr>
              <a:t>, (2022). </a:t>
            </a:r>
            <a:r>
              <a:rPr lang="en-GB" sz="1800" i="1" dirty="0">
                <a:effectLst/>
                <a:latin typeface="Times New Roman" panose="02020603050405020304" pitchFamily="18" charset="0"/>
                <a:ea typeface="Times New Roman" panose="02020603050405020304" pitchFamily="18" charset="0"/>
              </a:rPr>
              <a:t>United Kingdom: Political stability. </a:t>
            </a:r>
            <a:r>
              <a:rPr lang="en-GB" sz="1800" dirty="0">
                <a:effectLst/>
                <a:latin typeface="Times New Roman" panose="02020603050405020304" pitchFamily="18" charset="0"/>
                <a:ea typeface="Times New Roman" panose="02020603050405020304" pitchFamily="18" charset="0"/>
              </a:rPr>
              <a:t>[Online] Available at: https://www.theglobaleconomy.com/United-Kingdom/wb_political_stability/ [Accessed 12 October 2024].</a:t>
            </a:r>
          </a:p>
          <a:p>
            <a:endParaRPr lang="en-GB" dirty="0"/>
          </a:p>
        </p:txBody>
      </p:sp>
      <p:sp>
        <p:nvSpPr>
          <p:cNvPr id="4" name="Slide Number Placeholder 3"/>
          <p:cNvSpPr>
            <a:spLocks noGrp="1"/>
          </p:cNvSpPr>
          <p:nvPr>
            <p:ph type="sldNum" sz="quarter" idx="5"/>
          </p:nvPr>
        </p:nvSpPr>
        <p:spPr/>
        <p:txBody>
          <a:bodyPr/>
          <a:lstStyle/>
          <a:p>
            <a:fld id="{BF645B29-243E-434B-BB1F-E1E069BDBE2F}" type="slidenum">
              <a:rPr lang="en-IN" smtClean="0"/>
              <a:t>11</a:t>
            </a:fld>
            <a:endParaRPr lang="en-IN"/>
          </a:p>
        </p:txBody>
      </p:sp>
    </p:spTree>
    <p:extLst>
      <p:ext uri="{BB962C8B-B14F-4D97-AF65-F5344CB8AC3E}">
        <p14:creationId xmlns:p14="http://schemas.microsoft.com/office/powerpoint/2010/main" val="2373403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23C14-7C38-A38A-9474-FD554B5972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056BD0A2-CDD8-81AD-96BF-707CEAE082F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896A6074-F09E-9BFC-CB7D-3C4A4F339F5C}"/>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5" name="Footer Placeholder 4">
            <a:extLst>
              <a:ext uri="{FF2B5EF4-FFF2-40B4-BE49-F238E27FC236}">
                <a16:creationId xmlns:a16="http://schemas.microsoft.com/office/drawing/2014/main" id="{34B7703C-4981-951A-5A29-61FE74F8296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FE69AE4-5663-5EFF-60FE-B1DB059AA303}"/>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1214016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4131F-4EAC-C8DA-0E2B-C535F3AFAB90}"/>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F90AFAF-B306-6935-1877-66870B89491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B7168D0-58FD-A515-B3C8-0FD371C32283}"/>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5" name="Footer Placeholder 4">
            <a:extLst>
              <a:ext uri="{FF2B5EF4-FFF2-40B4-BE49-F238E27FC236}">
                <a16:creationId xmlns:a16="http://schemas.microsoft.com/office/drawing/2014/main" id="{DF39897D-343C-2FDC-9082-057480780DB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D4F9170-D9E8-FBA1-A770-0696A9742687}"/>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3354914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16984-9A21-DFD7-7FE2-4CAD7142D3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161F2194-AFD9-8A97-048C-2E48D578D5E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8782881-FACC-62E3-B625-1EEA8B76D41D}"/>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5" name="Footer Placeholder 4">
            <a:extLst>
              <a:ext uri="{FF2B5EF4-FFF2-40B4-BE49-F238E27FC236}">
                <a16:creationId xmlns:a16="http://schemas.microsoft.com/office/drawing/2014/main" id="{B649DDEB-0508-3669-203B-19BEB32CC87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9A7B94F-38BD-1F15-C6DC-B674CC54D0FE}"/>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2656860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BFD88-EC70-CA2F-FBF0-ACE07CFE56E9}"/>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00C4AB5-2A69-8714-0FF4-F5227037B4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CDCD9882-05BC-2C4A-D7AA-F3BABD352C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90E69B52-5A01-DD42-3281-691A1B68976D}"/>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6" name="Footer Placeholder 5">
            <a:extLst>
              <a:ext uri="{FF2B5EF4-FFF2-40B4-BE49-F238E27FC236}">
                <a16:creationId xmlns:a16="http://schemas.microsoft.com/office/drawing/2014/main" id="{BA3E3664-567D-4624-AF0D-5A7DC05FA01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00921EF-0D2E-BF0B-A502-33227645770A}"/>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53723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79BEE-0705-8671-2D7D-CF70A8D5B456}"/>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6EA2B12-732E-58F4-75AE-6E68D8B01D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3A5EA2-9251-F921-1828-8BF34F17C3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43B6B643-A4D0-E68E-7C36-13E7D083C7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3E5B57-EC70-C307-1503-4B2A6EAFCA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6C5AE7D0-6EE8-0FD6-9342-4F761443803F}"/>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8" name="Footer Placeholder 7">
            <a:extLst>
              <a:ext uri="{FF2B5EF4-FFF2-40B4-BE49-F238E27FC236}">
                <a16:creationId xmlns:a16="http://schemas.microsoft.com/office/drawing/2014/main" id="{175845E2-5B8D-05A3-D446-2F8C6E14E424}"/>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E588824-540B-A54E-CD26-CE98818F40FA}"/>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997894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741A2-66F4-4880-FFBE-0515F341304D}"/>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D5E6F00E-2917-DD77-5676-7A2D3572DDFA}"/>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4" name="Footer Placeholder 3">
            <a:extLst>
              <a:ext uri="{FF2B5EF4-FFF2-40B4-BE49-F238E27FC236}">
                <a16:creationId xmlns:a16="http://schemas.microsoft.com/office/drawing/2014/main" id="{768AFE02-D462-B70F-96FF-D391B24632A5}"/>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0019AC95-B68D-AF91-4219-17DC88CB2F2C}"/>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3900434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B75BBD-EEBF-1115-6CD8-F20E55578E2C}"/>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3" name="Footer Placeholder 2">
            <a:extLst>
              <a:ext uri="{FF2B5EF4-FFF2-40B4-BE49-F238E27FC236}">
                <a16:creationId xmlns:a16="http://schemas.microsoft.com/office/drawing/2014/main" id="{5E15782F-A20B-8645-DB2F-17E82E3942CB}"/>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A4DB6DE1-D88A-3F71-A2D4-259698E2BF4F}"/>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1076293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86C94-33F5-5D69-7E00-A172237766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946D57DA-80B1-1F98-38B5-460495437F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A2AB2507-96D2-8389-559B-785166E9CB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C86C52-D249-DBC8-9B42-286CC5EB2D56}"/>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6" name="Footer Placeholder 5">
            <a:extLst>
              <a:ext uri="{FF2B5EF4-FFF2-40B4-BE49-F238E27FC236}">
                <a16:creationId xmlns:a16="http://schemas.microsoft.com/office/drawing/2014/main" id="{F482AB0C-C87B-900D-F357-2FBA04458F9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6AD1896-B31D-4A29-075E-BFEB0BD56915}"/>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228902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595E8-E02C-9619-A1E8-66A85411B9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F11051B3-AE0C-9BC8-87E5-A6AC16920E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E24F7404-B982-E5EE-07EF-9828B5B49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1E0523-A264-697A-FBA0-0B0393C23494}"/>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6" name="Footer Placeholder 5">
            <a:extLst>
              <a:ext uri="{FF2B5EF4-FFF2-40B4-BE49-F238E27FC236}">
                <a16:creationId xmlns:a16="http://schemas.microsoft.com/office/drawing/2014/main" id="{F2C685D9-1A96-4F11-6004-4D14419EBE6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449DCC7-7C17-CB71-EC41-75616E4196D5}"/>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1392028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17558-6F09-8290-436A-3608CCDEA168}"/>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6C647C09-819E-CA79-69B2-8F2F7C167C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FE98050-475C-4C93-ADE0-6D15FAE71022}"/>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5" name="Footer Placeholder 4">
            <a:extLst>
              <a:ext uri="{FF2B5EF4-FFF2-40B4-BE49-F238E27FC236}">
                <a16:creationId xmlns:a16="http://schemas.microsoft.com/office/drawing/2014/main" id="{FEC0FBE9-B14E-2A4B-954A-87D5AF49DD1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710DC6E-398C-7F06-2CDC-71B155BB990C}"/>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2628029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0C4627-47E0-C1C9-BC35-DB48F9C7E30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38055246-BDF1-8D1D-03FE-EC39F5A88A6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177240F-0A78-9480-CB80-7C33F8922E96}"/>
              </a:ext>
            </a:extLst>
          </p:cNvPr>
          <p:cNvSpPr>
            <a:spLocks noGrp="1"/>
          </p:cNvSpPr>
          <p:nvPr>
            <p:ph type="dt" sz="half" idx="10"/>
          </p:nvPr>
        </p:nvSpPr>
        <p:spPr/>
        <p:txBody>
          <a:bodyPr/>
          <a:lstStyle/>
          <a:p>
            <a:fld id="{9686BFFD-4492-4E1B-AAE1-996E83010786}" type="datetimeFigureOut">
              <a:rPr lang="en-IN" smtClean="0"/>
              <a:t>30-10-2024</a:t>
            </a:fld>
            <a:endParaRPr lang="en-IN"/>
          </a:p>
        </p:txBody>
      </p:sp>
      <p:sp>
        <p:nvSpPr>
          <p:cNvPr id="5" name="Footer Placeholder 4">
            <a:extLst>
              <a:ext uri="{FF2B5EF4-FFF2-40B4-BE49-F238E27FC236}">
                <a16:creationId xmlns:a16="http://schemas.microsoft.com/office/drawing/2014/main" id="{7FC2230E-3E69-F061-7545-C19DEFBE458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80C58A0-CB57-B39E-80DB-50C334C88114}"/>
              </a:ext>
            </a:extLst>
          </p:cNvPr>
          <p:cNvSpPr>
            <a:spLocks noGrp="1"/>
          </p:cNvSpPr>
          <p:nvPr>
            <p:ph type="sldNum" sz="quarter" idx="12"/>
          </p:nvPr>
        </p:nvSpPr>
        <p:spPr/>
        <p:txBody>
          <a:bodyPr/>
          <a:lstStyle/>
          <a:p>
            <a:fld id="{ED75E3F5-A550-4904-8513-38D16B99D5B7}" type="slidenum">
              <a:rPr lang="en-IN" smtClean="0"/>
              <a:t>‹#›</a:t>
            </a:fld>
            <a:endParaRPr lang="en-IN"/>
          </a:p>
        </p:txBody>
      </p:sp>
    </p:spTree>
    <p:extLst>
      <p:ext uri="{BB962C8B-B14F-4D97-AF65-F5344CB8AC3E}">
        <p14:creationId xmlns:p14="http://schemas.microsoft.com/office/powerpoint/2010/main" val="1420904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7000"/>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A0A6AC-12E9-6F7F-8620-2E9AA77476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949B1E1-51FD-6218-000D-F628E72EB4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4F2F44F-781C-2183-66E7-F144FAC271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86BFFD-4492-4E1B-AAE1-996E83010786}" type="datetimeFigureOut">
              <a:rPr lang="en-IN" smtClean="0"/>
              <a:t>30-10-2024</a:t>
            </a:fld>
            <a:endParaRPr lang="en-IN"/>
          </a:p>
        </p:txBody>
      </p:sp>
      <p:sp>
        <p:nvSpPr>
          <p:cNvPr id="5" name="Footer Placeholder 4">
            <a:extLst>
              <a:ext uri="{FF2B5EF4-FFF2-40B4-BE49-F238E27FC236}">
                <a16:creationId xmlns:a16="http://schemas.microsoft.com/office/drawing/2014/main" id="{19939F15-9481-35F7-6362-75ACAF2993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8C498060-7F12-90C7-8FEE-8DF6545BE1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75E3F5-A550-4904-8513-38D16B99D5B7}" type="slidenum">
              <a:rPr lang="en-IN" smtClean="0"/>
              <a:t>‹#›</a:t>
            </a:fld>
            <a:endParaRPr lang="en-IN"/>
          </a:p>
        </p:txBody>
      </p:sp>
    </p:spTree>
    <p:extLst>
      <p:ext uri="{BB962C8B-B14F-4D97-AF65-F5344CB8AC3E}">
        <p14:creationId xmlns:p14="http://schemas.microsoft.com/office/powerpoint/2010/main" val="38704314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0E124-5909-8497-BC0F-63BF528D7059}"/>
              </a:ext>
            </a:extLst>
          </p:cNvPr>
          <p:cNvSpPr>
            <a:spLocks noGrp="1"/>
          </p:cNvSpPr>
          <p:nvPr>
            <p:ph type="ctrTitle"/>
          </p:nvPr>
        </p:nvSpPr>
        <p:spPr>
          <a:xfrm>
            <a:off x="1455174" y="391886"/>
            <a:ext cx="9144000" cy="5355771"/>
          </a:xfrm>
        </p:spPr>
        <p:txBody>
          <a:bodyPr>
            <a:noAutofit/>
          </a:bodyPr>
          <a:lstStyle/>
          <a:p>
            <a:pPr>
              <a:lnSpc>
                <a:spcPct val="200000"/>
              </a:lnSpc>
            </a:pPr>
            <a:r>
              <a:rPr lang="en-GB" sz="4800" b="1" dirty="0">
                <a:effectLst/>
                <a:latin typeface="Times New Roman" panose="02020603050405020304" pitchFamily="18" charset="0"/>
                <a:ea typeface="Times New Roman" panose="02020603050405020304" pitchFamily="18" charset="0"/>
              </a:rPr>
              <a:t>Contemporary Themes In the Hospitality Sector</a:t>
            </a:r>
            <a:br>
              <a:rPr lang="en-IN" sz="2000" dirty="0">
                <a:effectLst/>
                <a:latin typeface="Times New Roman" panose="02020603050405020304" pitchFamily="18" charset="0"/>
                <a:ea typeface="Times New Roman" panose="02020603050405020304" pitchFamily="18" charset="0"/>
              </a:rPr>
            </a:br>
            <a:br>
              <a:rPr lang="en-IN" sz="2000" dirty="0">
                <a:effectLst/>
                <a:latin typeface="Times New Roman" panose="02020603050405020304" pitchFamily="18" charset="0"/>
                <a:ea typeface="Times New Roman" panose="02020603050405020304" pitchFamily="18" charset="0"/>
              </a:rPr>
            </a:br>
            <a:r>
              <a:rPr lang="en-IN" sz="2400" dirty="0">
                <a:effectLst/>
                <a:latin typeface="Times New Roman" panose="02020603050405020304" pitchFamily="18" charset="0"/>
                <a:ea typeface="Times New Roman" panose="02020603050405020304" pitchFamily="18" charset="0"/>
              </a:rPr>
              <a:t>Ana Maria </a:t>
            </a:r>
            <a:r>
              <a:rPr lang="en-IN" sz="2400" dirty="0" err="1">
                <a:effectLst/>
                <a:latin typeface="Times New Roman" panose="02020603050405020304" pitchFamily="18" charset="0"/>
                <a:ea typeface="Times New Roman" panose="02020603050405020304" pitchFamily="18" charset="0"/>
              </a:rPr>
              <a:t>Ndreka</a:t>
            </a:r>
            <a:br>
              <a:rPr lang="en-IN" sz="2400" dirty="0">
                <a:effectLst/>
                <a:latin typeface="Times New Roman" panose="02020603050405020304" pitchFamily="18" charset="0"/>
                <a:ea typeface="Times New Roman" panose="02020603050405020304" pitchFamily="18" charset="0"/>
              </a:rPr>
            </a:br>
            <a:r>
              <a:rPr lang="en-IN" sz="2400" dirty="0">
                <a:effectLst/>
                <a:latin typeface="Times New Roman" panose="02020603050405020304" pitchFamily="18" charset="0"/>
                <a:ea typeface="Times New Roman" panose="02020603050405020304" pitchFamily="18" charset="0"/>
              </a:rPr>
              <a:t>2118393</a:t>
            </a:r>
            <a:br>
              <a:rPr lang="en-IN" sz="2400" dirty="0">
                <a:effectLst/>
                <a:latin typeface="Times New Roman" panose="02020603050405020304" pitchFamily="18" charset="0"/>
                <a:ea typeface="Times New Roman" panose="02020603050405020304" pitchFamily="18" charset="0"/>
              </a:rPr>
            </a:br>
            <a:endParaRPr lang="en-IN" sz="2400" dirty="0"/>
          </a:p>
        </p:txBody>
      </p:sp>
    </p:spTree>
    <p:extLst>
      <p:ext uri="{BB962C8B-B14F-4D97-AF65-F5344CB8AC3E}">
        <p14:creationId xmlns:p14="http://schemas.microsoft.com/office/powerpoint/2010/main" val="645668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C2315-D63A-20B1-A3D9-6DC189200652}"/>
              </a:ext>
            </a:extLst>
          </p:cNvPr>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Table of Contents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A5E5BB1-C24D-7868-33AD-CA0EB0EE7F1B}"/>
              </a:ext>
            </a:extLst>
          </p:cNvPr>
          <p:cNvSpPr>
            <a:spLocks noGrp="1"/>
          </p:cNvSpPr>
          <p:nvPr>
            <p:ph idx="1"/>
          </p:nvPr>
        </p:nvSpPr>
        <p:spPr>
          <a:xfrm>
            <a:off x="838200" y="2022572"/>
            <a:ext cx="10515600" cy="4351338"/>
          </a:xfrm>
        </p:spPr>
        <p:txBody>
          <a:bodyPr/>
          <a:lstStyle/>
          <a:p>
            <a:r>
              <a:rPr lang="en-US" dirty="0">
                <a:latin typeface="Times New Roman" panose="02020603050405020304" pitchFamily="18" charset="0"/>
                <a:cs typeface="Times New Roman" panose="02020603050405020304" pitchFamily="18" charset="0"/>
              </a:rPr>
              <a:t>Introduction…………………………………….………………..3</a:t>
            </a:r>
          </a:p>
          <a:p>
            <a:r>
              <a:rPr lang="en-US" dirty="0">
                <a:latin typeface="Times New Roman" panose="02020603050405020304" pitchFamily="18" charset="0"/>
                <a:cs typeface="Times New Roman" panose="02020603050405020304" pitchFamily="18" charset="0"/>
              </a:rPr>
              <a:t>Literature Review………………………………………………4-5</a:t>
            </a:r>
          </a:p>
          <a:p>
            <a:r>
              <a:rPr lang="en-US" dirty="0">
                <a:latin typeface="Times New Roman" panose="02020603050405020304" pitchFamily="18" charset="0"/>
                <a:cs typeface="Times New Roman" panose="02020603050405020304" pitchFamily="18" charset="0"/>
              </a:rPr>
              <a:t>Application to the hotel and hospitality sector………………… 6-8</a:t>
            </a:r>
          </a:p>
          <a:p>
            <a:r>
              <a:rPr lang="en-US" dirty="0">
                <a:latin typeface="Times New Roman" panose="02020603050405020304" pitchFamily="18" charset="0"/>
                <a:cs typeface="Times New Roman" panose="02020603050405020304" pitchFamily="18" charset="0"/>
              </a:rPr>
              <a:t>Future policy and management options for Sustainability………9</a:t>
            </a:r>
          </a:p>
          <a:p>
            <a:r>
              <a:rPr lang="en-US" dirty="0">
                <a:latin typeface="Times New Roman" panose="02020603050405020304" pitchFamily="18" charset="0"/>
                <a:cs typeface="Times New Roman" panose="02020603050405020304" pitchFamily="18" charset="0"/>
              </a:rPr>
              <a:t>Conclusion………………………………………………………. 10</a:t>
            </a:r>
          </a:p>
          <a:p>
            <a:r>
              <a:rPr lang="en-US" dirty="0">
                <a:latin typeface="Times New Roman" panose="02020603050405020304" pitchFamily="18" charset="0"/>
                <a:cs typeface="Times New Roman" panose="02020603050405020304" pitchFamily="18" charset="0"/>
              </a:rPr>
              <a:t>References ……………………………………………………….. 11</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2226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22B0A-991B-17F0-26C4-81E9A5186CC8}"/>
              </a:ext>
            </a:extLst>
          </p:cNvPr>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C4DD504-54CC-B154-25F1-1C0F3FE53FC1}"/>
              </a:ext>
            </a:extLst>
          </p:cNvPr>
          <p:cNvSpPr>
            <a:spLocks noGrp="1"/>
          </p:cNvSpPr>
          <p:nvPr>
            <p:ph idx="1"/>
          </p:nvPr>
        </p:nvSpPr>
        <p:spPr>
          <a:xfrm>
            <a:off x="838202" y="1825625"/>
            <a:ext cx="6310744" cy="4351338"/>
          </a:xfrm>
        </p:spPr>
        <p:txBody>
          <a:bodyPr/>
          <a:lstStyle/>
          <a:p>
            <a:pPr algn="just"/>
            <a:r>
              <a:rPr lang="en-GB" sz="1800" dirty="0">
                <a:solidFill>
                  <a:srgbClr val="222222"/>
                </a:solidFill>
                <a:effectLst/>
                <a:latin typeface="Times New Roman" panose="02020603050405020304" pitchFamily="18" charset="0"/>
                <a:ea typeface="Times New Roman" panose="02020603050405020304" pitchFamily="18" charset="0"/>
              </a:rPr>
              <a:t>The hotel and hospitality sector is experiencing huge pressure to find the environmental impacts and promote sustainable approaches. </a:t>
            </a:r>
          </a:p>
          <a:p>
            <a:pPr algn="just"/>
            <a:endParaRPr lang="en-GB" sz="1800" dirty="0">
              <a:solidFill>
                <a:srgbClr val="222222"/>
              </a:solidFill>
              <a:latin typeface="Times New Roman" panose="02020603050405020304" pitchFamily="18" charset="0"/>
            </a:endParaRPr>
          </a:p>
          <a:p>
            <a:pPr algn="just"/>
            <a:r>
              <a:rPr lang="en-GB" sz="1800" dirty="0">
                <a:solidFill>
                  <a:srgbClr val="222222"/>
                </a:solidFill>
                <a:effectLst/>
                <a:latin typeface="Times New Roman" panose="02020603050405020304" pitchFamily="18" charset="0"/>
                <a:ea typeface="Times New Roman" panose="02020603050405020304" pitchFamily="18" charset="0"/>
              </a:rPr>
              <a:t>Sustainable principles play a significant role for hotels or hospitality organisations to attract a wide range of eco-conscious people. </a:t>
            </a:r>
          </a:p>
          <a:p>
            <a:pPr algn="just"/>
            <a:endParaRPr lang="en-GB" sz="1800" dirty="0">
              <a:solidFill>
                <a:srgbClr val="222222"/>
              </a:solidFill>
              <a:latin typeface="Times New Roman" panose="02020603050405020304" pitchFamily="18" charset="0"/>
            </a:endParaRPr>
          </a:p>
          <a:p>
            <a:pPr algn="just"/>
            <a:r>
              <a:rPr lang="en-GB" sz="1800" dirty="0">
                <a:solidFill>
                  <a:srgbClr val="222222"/>
                </a:solidFill>
                <a:effectLst/>
                <a:latin typeface="Times New Roman" panose="02020603050405020304" pitchFamily="18" charset="0"/>
                <a:ea typeface="Times New Roman" panose="02020603050405020304" pitchFamily="18" charset="0"/>
              </a:rPr>
              <a:t>The following presentation will explore the key concepts and terminologies related to the promotion of sustainable practices within hotel organisations through a literature review. </a:t>
            </a:r>
          </a:p>
          <a:p>
            <a:pPr algn="just"/>
            <a:endParaRPr lang="en-GB" sz="1800" dirty="0">
              <a:solidFill>
                <a:srgbClr val="222222"/>
              </a:solidFill>
              <a:latin typeface="Times New Roman" panose="02020603050405020304" pitchFamily="18" charset="0"/>
            </a:endParaRPr>
          </a:p>
          <a:p>
            <a:pPr algn="just"/>
            <a:r>
              <a:rPr lang="en-GB" sz="1800" dirty="0">
                <a:solidFill>
                  <a:srgbClr val="222222"/>
                </a:solidFill>
                <a:effectLst/>
                <a:latin typeface="Times New Roman" panose="02020603050405020304" pitchFamily="18" charset="0"/>
                <a:ea typeface="Times New Roman" panose="02020603050405020304" pitchFamily="18" charset="0"/>
              </a:rPr>
              <a:t>Furthermore, the evaluation of the management options and future policy will be also portrayed in this presentation.</a:t>
            </a:r>
            <a:endParaRPr lang="en-IN" dirty="0"/>
          </a:p>
        </p:txBody>
      </p:sp>
      <p:pic>
        <p:nvPicPr>
          <p:cNvPr id="1026" name="Picture 2" descr="Sustainability in Hospitality: Why It ...">
            <a:extLst>
              <a:ext uri="{FF2B5EF4-FFF2-40B4-BE49-F238E27FC236}">
                <a16:creationId xmlns:a16="http://schemas.microsoft.com/office/drawing/2014/main" id="{1ED829BE-4C31-99C9-FAC5-01CBA1A4ED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4137" y="2519796"/>
            <a:ext cx="4425414" cy="247823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139724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368A5-80E8-6E70-F357-5C074720DA8F}"/>
              </a:ext>
            </a:extLst>
          </p:cNvPr>
          <p:cNvSpPr>
            <a:spLocks noGrp="1"/>
          </p:cNvSpPr>
          <p:nvPr>
            <p:ph type="title"/>
          </p:nvPr>
        </p:nvSpPr>
        <p:spPr/>
        <p:txBody>
          <a:bodyPr>
            <a:normAutofit/>
          </a:bodyPr>
          <a:lstStyle/>
          <a:p>
            <a:r>
              <a:rPr lang="en-GB" sz="4000" b="1" kern="0" dirty="0">
                <a:effectLst/>
                <a:latin typeface="Times New Roman" panose="02020603050405020304" pitchFamily="18" charset="0"/>
              </a:rPr>
              <a:t>Literature Review</a:t>
            </a:r>
            <a:br>
              <a:rPr lang="en-IN" sz="4000" b="1" kern="0" dirty="0">
                <a:effectLst/>
                <a:latin typeface="Times New Roman" panose="02020603050405020304" pitchFamily="18" charset="0"/>
              </a:rPr>
            </a:br>
            <a:endParaRPr lang="en-IN" sz="4000" dirty="0"/>
          </a:p>
        </p:txBody>
      </p:sp>
      <p:sp>
        <p:nvSpPr>
          <p:cNvPr id="3" name="Content Placeholder 2">
            <a:extLst>
              <a:ext uri="{FF2B5EF4-FFF2-40B4-BE49-F238E27FC236}">
                <a16:creationId xmlns:a16="http://schemas.microsoft.com/office/drawing/2014/main" id="{1CE06C65-114E-94D7-61C9-FDD6D7009D72}"/>
              </a:ext>
            </a:extLst>
          </p:cNvPr>
          <p:cNvSpPr>
            <a:spLocks noGrp="1"/>
          </p:cNvSpPr>
          <p:nvPr>
            <p:ph idx="1"/>
          </p:nvPr>
        </p:nvSpPr>
        <p:spPr>
          <a:xfrm>
            <a:off x="5545394" y="1825625"/>
            <a:ext cx="5808406" cy="4351338"/>
          </a:xfrm>
        </p:spPr>
        <p:txBody>
          <a:bodyPr/>
          <a:lstStyle/>
          <a:p>
            <a:pPr algn="just"/>
            <a:r>
              <a:rPr lang="en-GB" sz="1800" dirty="0">
                <a:effectLst/>
                <a:latin typeface="Times New Roman" panose="02020603050405020304" pitchFamily="18" charset="0"/>
                <a:ea typeface="Times New Roman" panose="02020603050405020304" pitchFamily="18" charset="0"/>
              </a:rPr>
              <a:t>As per the opinion of Costa and Costa (2022), sustainable practices are increasingly imperative to the health of the people and economy and the resilience of any organisation in recent times. </a:t>
            </a:r>
          </a:p>
          <a:p>
            <a:pPr algn="just"/>
            <a:endParaRPr lang="en-GB" sz="1800" dirty="0">
              <a:latin typeface="Times New Roman" panose="02020603050405020304" pitchFamily="18" charset="0"/>
            </a:endParaRPr>
          </a:p>
          <a:p>
            <a:pPr algn="just"/>
            <a:r>
              <a:rPr lang="en-GB" sz="1800" dirty="0">
                <a:effectLst/>
                <a:latin typeface="Times New Roman" panose="02020603050405020304" pitchFamily="18" charset="0"/>
                <a:ea typeface="Times New Roman" panose="02020603050405020304" pitchFamily="18" charset="0"/>
              </a:rPr>
              <a:t>Sustainable hospitality will be the key trend to this sector and make the respective industry successful for the long-term period. </a:t>
            </a:r>
          </a:p>
          <a:p>
            <a:pPr algn="just"/>
            <a:endParaRPr lang="en-GB" sz="1800" dirty="0">
              <a:latin typeface="Times New Roman" panose="02020603050405020304" pitchFamily="18" charset="0"/>
            </a:endParaRPr>
          </a:p>
          <a:p>
            <a:pPr algn="just"/>
            <a:r>
              <a:rPr lang="en-GB" sz="1800" dirty="0">
                <a:effectLst/>
                <a:latin typeface="Times New Roman" panose="02020603050405020304" pitchFamily="18" charset="0"/>
                <a:ea typeface="Times New Roman" panose="02020603050405020304" pitchFamily="18" charset="0"/>
              </a:rPr>
              <a:t>The reduction of the environmental impacts, cost advantages or long-term financial growth and improved brand reputation through enhancing customer satisfaction are some of the major benefits of implementing sustainable approaches. </a:t>
            </a:r>
            <a:endParaRPr lang="en-IN" dirty="0"/>
          </a:p>
        </p:txBody>
      </p:sp>
      <p:pic>
        <p:nvPicPr>
          <p:cNvPr id="2050" name="Picture 2" descr="Environmental Sustainability ...">
            <a:extLst>
              <a:ext uri="{FF2B5EF4-FFF2-40B4-BE49-F238E27FC236}">
                <a16:creationId xmlns:a16="http://schemas.microsoft.com/office/drawing/2014/main" id="{136AEFB1-7488-48C2-D839-456B8CC48C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156547"/>
            <a:ext cx="4211782" cy="289343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TextBox 4">
            <a:extLst>
              <a:ext uri="{FF2B5EF4-FFF2-40B4-BE49-F238E27FC236}">
                <a16:creationId xmlns:a16="http://schemas.microsoft.com/office/drawing/2014/main" id="{D378712D-8FD6-B9FE-29E1-F9021F0CC96D}"/>
              </a:ext>
            </a:extLst>
          </p:cNvPr>
          <p:cNvSpPr txBox="1"/>
          <p:nvPr/>
        </p:nvSpPr>
        <p:spPr>
          <a:xfrm>
            <a:off x="1769052" y="5331175"/>
            <a:ext cx="6094268" cy="369332"/>
          </a:xfrm>
          <a:prstGeom prst="rect">
            <a:avLst/>
          </a:prstGeom>
          <a:noFill/>
        </p:spPr>
        <p:txBody>
          <a:bodyPr wrap="square">
            <a:spAutoFit/>
          </a:bodyPr>
          <a:lstStyle/>
          <a:p>
            <a:r>
              <a:rPr lang="en-GB" sz="1800" dirty="0">
                <a:effectLst/>
                <a:latin typeface="Times New Roman" panose="02020603050405020304" pitchFamily="18" charset="0"/>
                <a:ea typeface="Times New Roman" panose="02020603050405020304" pitchFamily="18" charset="0"/>
              </a:rPr>
              <a:t>Costa and Costa (2022), </a:t>
            </a:r>
            <a:endParaRPr lang="en-IN" dirty="0"/>
          </a:p>
        </p:txBody>
      </p:sp>
    </p:spTree>
    <p:extLst>
      <p:ext uri="{BB962C8B-B14F-4D97-AF65-F5344CB8AC3E}">
        <p14:creationId xmlns:p14="http://schemas.microsoft.com/office/powerpoint/2010/main" val="396395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CF509-B479-1296-2054-6C8ABC28E3DE}"/>
              </a:ext>
            </a:extLst>
          </p:cNvPr>
          <p:cNvSpPr>
            <a:spLocks noGrp="1"/>
          </p:cNvSpPr>
          <p:nvPr>
            <p:ph type="title"/>
          </p:nvPr>
        </p:nvSpPr>
        <p:spPr/>
        <p:txBody>
          <a:bodyPr>
            <a:normAutofit/>
          </a:bodyPr>
          <a:lstStyle/>
          <a:p>
            <a:r>
              <a:rPr lang="en-GB" sz="4000" b="1" kern="0" dirty="0" err="1">
                <a:latin typeface="Times New Roman" panose="02020603050405020304" pitchFamily="18" charset="0"/>
              </a:rPr>
              <a:t>Contd</a:t>
            </a:r>
            <a:r>
              <a:rPr lang="en-GB" sz="4000" b="1" kern="0" dirty="0">
                <a:latin typeface="Times New Roman" panose="02020603050405020304" pitchFamily="18" charset="0"/>
              </a:rPr>
              <a:t>…</a:t>
            </a:r>
            <a:br>
              <a:rPr lang="en-IN" sz="4000" b="1" kern="0" dirty="0">
                <a:effectLst/>
                <a:latin typeface="Times New Roman" panose="02020603050405020304" pitchFamily="18" charset="0"/>
              </a:rPr>
            </a:br>
            <a:endParaRPr lang="en-IN" sz="4000" dirty="0"/>
          </a:p>
        </p:txBody>
      </p:sp>
      <p:sp>
        <p:nvSpPr>
          <p:cNvPr id="3" name="Content Placeholder 2">
            <a:extLst>
              <a:ext uri="{FF2B5EF4-FFF2-40B4-BE49-F238E27FC236}">
                <a16:creationId xmlns:a16="http://schemas.microsoft.com/office/drawing/2014/main" id="{929EC462-C272-42CF-AB10-EE01522F9AF7}"/>
              </a:ext>
            </a:extLst>
          </p:cNvPr>
          <p:cNvSpPr>
            <a:spLocks noGrp="1"/>
          </p:cNvSpPr>
          <p:nvPr>
            <p:ph idx="1"/>
          </p:nvPr>
        </p:nvSpPr>
        <p:spPr>
          <a:xfrm>
            <a:off x="838200" y="1825625"/>
            <a:ext cx="6899787" cy="4351338"/>
          </a:xfrm>
        </p:spPr>
        <p:txBody>
          <a:bodyPr/>
          <a:lstStyle/>
          <a:p>
            <a:pPr algn="just"/>
            <a:r>
              <a:rPr lang="en-GB" sz="1800" dirty="0">
                <a:effectLst/>
                <a:latin typeface="Times New Roman" panose="02020603050405020304" pitchFamily="18" charset="0"/>
                <a:ea typeface="Times New Roman" panose="02020603050405020304" pitchFamily="18" charset="0"/>
              </a:rPr>
              <a:t>According to </a:t>
            </a:r>
            <a:r>
              <a:rPr lang="en-GB" sz="1800" dirty="0">
                <a:solidFill>
                  <a:srgbClr val="222222"/>
                </a:solidFill>
                <a:effectLst/>
                <a:latin typeface="Times New Roman" panose="02020603050405020304" pitchFamily="18" charset="0"/>
                <a:ea typeface="Times New Roman" panose="02020603050405020304" pitchFamily="18" charset="0"/>
              </a:rPr>
              <a:t>Olya</a:t>
            </a:r>
            <a:r>
              <a:rPr lang="en-GB" sz="1800" i="1" dirty="0">
                <a:solidFill>
                  <a:srgbClr val="222222"/>
                </a:solidFill>
                <a:effectLst/>
                <a:latin typeface="Times New Roman" panose="02020603050405020304" pitchFamily="18" charset="0"/>
                <a:ea typeface="Times New Roman" panose="02020603050405020304" pitchFamily="18" charset="0"/>
              </a:rPr>
              <a:t> et al</a:t>
            </a:r>
            <a:r>
              <a:rPr lang="en-GB" sz="1800" dirty="0">
                <a:solidFill>
                  <a:srgbClr val="222222"/>
                </a:solidFill>
                <a:effectLst/>
                <a:latin typeface="Times New Roman" panose="02020603050405020304" pitchFamily="18" charset="0"/>
                <a:ea typeface="Times New Roman" panose="02020603050405020304" pitchFamily="18" charset="0"/>
              </a:rPr>
              <a:t>. (2021)</a:t>
            </a:r>
            <a:r>
              <a:rPr lang="en-GB" sz="1800" dirty="0">
                <a:effectLst/>
                <a:latin typeface="Times New Roman" panose="02020603050405020304" pitchFamily="18" charset="0"/>
                <a:ea typeface="Times New Roman" panose="02020603050405020304" pitchFamily="18" charset="0"/>
              </a:rPr>
              <a:t>, hotels are facing tremendous challenges in introducing sustainable initiatives.</a:t>
            </a:r>
          </a:p>
          <a:p>
            <a:pPr algn="just"/>
            <a:endParaRPr lang="en-GB" sz="1800" dirty="0">
              <a:latin typeface="Times New Roman" panose="02020603050405020304" pitchFamily="18" charset="0"/>
              <a:ea typeface="Times New Roman" panose="02020603050405020304" pitchFamily="18" charset="0"/>
            </a:endParaRPr>
          </a:p>
          <a:p>
            <a:pPr algn="just"/>
            <a:r>
              <a:rPr lang="en-GB" sz="1800" dirty="0">
                <a:effectLst/>
                <a:latin typeface="Times New Roman" panose="02020603050405020304" pitchFamily="18" charset="0"/>
                <a:ea typeface="Times New Roman" panose="02020603050405020304" pitchFamily="18" charset="0"/>
              </a:rPr>
              <a:t>Sustainable initiatives require a massive range of initial investment which is challenging for some hotels. </a:t>
            </a:r>
          </a:p>
          <a:p>
            <a:pPr algn="just"/>
            <a:endParaRPr lang="en-GB" sz="1800" dirty="0">
              <a:latin typeface="Times New Roman" panose="02020603050405020304" pitchFamily="18" charset="0"/>
              <a:ea typeface="Times New Roman" panose="02020603050405020304" pitchFamily="18" charset="0"/>
            </a:endParaRPr>
          </a:p>
          <a:p>
            <a:pPr algn="just"/>
            <a:r>
              <a:rPr lang="en-GB" sz="1800" dirty="0">
                <a:solidFill>
                  <a:srgbClr val="222222"/>
                </a:solidFill>
                <a:effectLst/>
                <a:latin typeface="Times New Roman" panose="02020603050405020304" pitchFamily="18" charset="0"/>
                <a:ea typeface="Times New Roman" panose="02020603050405020304" pitchFamily="18" charset="0"/>
              </a:rPr>
              <a:t>Olya</a:t>
            </a:r>
            <a:r>
              <a:rPr lang="en-GB" sz="1800" i="1" dirty="0">
                <a:solidFill>
                  <a:srgbClr val="222222"/>
                </a:solidFill>
                <a:effectLst/>
                <a:latin typeface="Times New Roman" panose="02020603050405020304" pitchFamily="18" charset="0"/>
                <a:ea typeface="Times New Roman" panose="02020603050405020304" pitchFamily="18" charset="0"/>
              </a:rPr>
              <a:t> et al</a:t>
            </a:r>
            <a:r>
              <a:rPr lang="en-GB" sz="1800" dirty="0">
                <a:solidFill>
                  <a:srgbClr val="222222"/>
                </a:solidFill>
                <a:effectLst/>
                <a:latin typeface="Times New Roman" panose="02020603050405020304" pitchFamily="18" charset="0"/>
                <a:ea typeface="Times New Roman" panose="02020603050405020304" pitchFamily="18" charset="0"/>
              </a:rPr>
              <a:t>. (2021) p</a:t>
            </a:r>
            <a:r>
              <a:rPr lang="en-GB" sz="1800" dirty="0">
                <a:effectLst/>
                <a:latin typeface="Times New Roman" panose="02020603050405020304" pitchFamily="18" charset="0"/>
                <a:ea typeface="Times New Roman" panose="02020603050405020304" pitchFamily="18" charset="0"/>
              </a:rPr>
              <a:t>roposed that finding reliable suppliers with sustainability commitments is also another problem for hotels in recent times. </a:t>
            </a:r>
          </a:p>
          <a:p>
            <a:pPr algn="just"/>
            <a:endParaRPr lang="en-GB" sz="1800" dirty="0">
              <a:latin typeface="Times New Roman" panose="02020603050405020304" pitchFamily="18" charset="0"/>
              <a:ea typeface="Times New Roman" panose="02020603050405020304" pitchFamily="18" charset="0"/>
            </a:endParaRPr>
          </a:p>
          <a:p>
            <a:pPr algn="just"/>
            <a:r>
              <a:rPr lang="en-GB" sz="1800" dirty="0">
                <a:effectLst/>
                <a:latin typeface="Times New Roman" panose="02020603050405020304" pitchFamily="18" charset="0"/>
                <a:ea typeface="Times New Roman" panose="02020603050405020304" pitchFamily="18" charset="0"/>
              </a:rPr>
              <a:t>Organisations have to use the TBL or triple bottom line framework to deal with sustainability practices and meet sustainability commitments.  </a:t>
            </a:r>
            <a:endParaRPr lang="en-IN" dirty="0"/>
          </a:p>
        </p:txBody>
      </p:sp>
      <p:pic>
        <p:nvPicPr>
          <p:cNvPr id="4098" name="Picture 2" descr="Ultimate Guide to Sustainability in the Hospitality Industry">
            <a:extLst>
              <a:ext uri="{FF2B5EF4-FFF2-40B4-BE49-F238E27FC236}">
                <a16:creationId xmlns:a16="http://schemas.microsoft.com/office/drawing/2014/main" id="{AD6F8449-40D0-4FA5-2748-CB85C36489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6699" y="2119746"/>
            <a:ext cx="3698013" cy="34186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E0FAD24-4792-0FBE-92F2-A819D5454FA1}"/>
              </a:ext>
            </a:extLst>
          </p:cNvPr>
          <p:cNvSpPr txBox="1"/>
          <p:nvPr/>
        </p:nvSpPr>
        <p:spPr>
          <a:xfrm>
            <a:off x="8537578" y="5782747"/>
            <a:ext cx="6094268" cy="369332"/>
          </a:xfrm>
          <a:prstGeom prst="rect">
            <a:avLst/>
          </a:prstGeom>
          <a:noFill/>
        </p:spPr>
        <p:txBody>
          <a:bodyPr wrap="square">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Olya</a:t>
            </a:r>
            <a:r>
              <a:rPr lang="en-GB" sz="1800" i="1" dirty="0">
                <a:solidFill>
                  <a:srgbClr val="222222"/>
                </a:solidFill>
                <a:effectLst/>
                <a:latin typeface="Times New Roman" panose="02020603050405020304" pitchFamily="18" charset="0"/>
                <a:ea typeface="Times New Roman" panose="02020603050405020304" pitchFamily="18" charset="0"/>
              </a:rPr>
              <a:t> et al</a:t>
            </a:r>
            <a:r>
              <a:rPr lang="en-GB" sz="1800" dirty="0">
                <a:solidFill>
                  <a:srgbClr val="222222"/>
                </a:solidFill>
                <a:effectLst/>
                <a:latin typeface="Times New Roman" panose="02020603050405020304" pitchFamily="18" charset="0"/>
                <a:ea typeface="Times New Roman" panose="02020603050405020304" pitchFamily="18" charset="0"/>
              </a:rPr>
              <a:t>. (2021) </a:t>
            </a:r>
            <a:endParaRPr lang="en-IN" dirty="0"/>
          </a:p>
        </p:txBody>
      </p:sp>
    </p:spTree>
    <p:extLst>
      <p:ext uri="{BB962C8B-B14F-4D97-AF65-F5344CB8AC3E}">
        <p14:creationId xmlns:p14="http://schemas.microsoft.com/office/powerpoint/2010/main" val="1562893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BFDA271-16AA-3B9A-D3C2-A791FDD6F62D}"/>
              </a:ext>
            </a:extLst>
          </p:cNvPr>
          <p:cNvSpPr txBox="1"/>
          <p:nvPr/>
        </p:nvSpPr>
        <p:spPr>
          <a:xfrm>
            <a:off x="183630" y="251177"/>
            <a:ext cx="10759190" cy="707886"/>
          </a:xfrm>
          <a:prstGeom prst="rect">
            <a:avLst/>
          </a:prstGeom>
          <a:noFill/>
        </p:spPr>
        <p:txBody>
          <a:bodyPr wrap="square">
            <a:spAutoFit/>
          </a:bodyPr>
          <a:lstStyle/>
          <a:p>
            <a:pPr algn="just"/>
            <a:r>
              <a:rPr lang="en-GB" sz="4000" b="1" kern="0" dirty="0">
                <a:effectLst/>
                <a:latin typeface="Times New Roman" panose="02020603050405020304" pitchFamily="18" charset="0"/>
              </a:rPr>
              <a:t>Application to the hotel and hospitality Sector</a:t>
            </a:r>
          </a:p>
        </p:txBody>
      </p:sp>
      <p:sp>
        <p:nvSpPr>
          <p:cNvPr id="7" name="TextBox 6">
            <a:extLst>
              <a:ext uri="{FF2B5EF4-FFF2-40B4-BE49-F238E27FC236}">
                <a16:creationId xmlns:a16="http://schemas.microsoft.com/office/drawing/2014/main" id="{7E87AC13-D851-333F-655F-195303D1B060}"/>
              </a:ext>
            </a:extLst>
          </p:cNvPr>
          <p:cNvSpPr txBox="1"/>
          <p:nvPr/>
        </p:nvSpPr>
        <p:spPr>
          <a:xfrm>
            <a:off x="183630" y="1177608"/>
            <a:ext cx="8109679" cy="2308324"/>
          </a:xfrm>
          <a:prstGeom prst="rect">
            <a:avLst/>
          </a:prstGeom>
          <a:noFill/>
        </p:spPr>
        <p:txBody>
          <a:bodyPr wrap="square">
            <a:spAutoFit/>
          </a:bodyPr>
          <a:lstStyle/>
          <a:p>
            <a:pPr algn="just"/>
            <a:r>
              <a:rPr lang="en-GB" sz="1800" b="1" dirty="0">
                <a:effectLst/>
                <a:latin typeface="Times New Roman" panose="02020603050405020304" pitchFamily="18" charset="0"/>
                <a:ea typeface="Times New Roman" panose="02020603050405020304" pitchFamily="18" charset="0"/>
              </a:rPr>
              <a:t>Political Factors</a:t>
            </a:r>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Political factors are some of the most critical elements which directly impact businesses operating in the hotel and hospitality industry. </a:t>
            </a:r>
          </a:p>
          <a:p>
            <a:pPr marL="285750" indent="-285750" algn="just">
              <a:buFont typeface="Arial" panose="020B0604020202020204" pitchFamily="34" charset="0"/>
              <a:buChar char="•"/>
            </a:pPr>
            <a:endParaRPr lang="en-GB" dirty="0">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For instance, The UK government has implemented the Environment Act 2021 to promote sustainability in the country (gov.uk, 2024). </a:t>
            </a:r>
          </a:p>
        </p:txBody>
      </p:sp>
      <p:sp>
        <p:nvSpPr>
          <p:cNvPr id="9" name="TextBox 8">
            <a:extLst>
              <a:ext uri="{FF2B5EF4-FFF2-40B4-BE49-F238E27FC236}">
                <a16:creationId xmlns:a16="http://schemas.microsoft.com/office/drawing/2014/main" id="{E0661C16-CDD3-E6D0-A6FB-3D37524A350A}"/>
              </a:ext>
            </a:extLst>
          </p:cNvPr>
          <p:cNvSpPr txBox="1"/>
          <p:nvPr/>
        </p:nvSpPr>
        <p:spPr>
          <a:xfrm>
            <a:off x="4062334" y="4358312"/>
            <a:ext cx="7300210" cy="2308324"/>
          </a:xfrm>
          <a:prstGeom prst="rect">
            <a:avLst/>
          </a:prstGeom>
          <a:noFill/>
        </p:spPr>
        <p:txBody>
          <a:bodyPr wrap="square">
            <a:spAutoFit/>
          </a:bodyPr>
          <a:lstStyle/>
          <a:p>
            <a:pPr algn="just"/>
            <a:r>
              <a:rPr lang="en-GB" sz="1800" b="1" dirty="0">
                <a:effectLst/>
                <a:latin typeface="Times New Roman" panose="02020603050405020304" pitchFamily="18" charset="0"/>
                <a:ea typeface="Times New Roman" panose="02020603050405020304" pitchFamily="18" charset="0"/>
              </a:rPr>
              <a:t>Economic Factors</a:t>
            </a:r>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There are several economic factors such as inflation and corporate tax that pose a significant impact on the hospitality industry. </a:t>
            </a:r>
          </a:p>
          <a:p>
            <a:pPr algn="just"/>
            <a:endParaRPr lang="en-GB" dirty="0">
              <a:latin typeface="Times New Roman" panose="02020603050405020304" pitchFamily="18" charset="0"/>
              <a:ea typeface="Times New Roman" panose="02020603050405020304" pitchFamily="18" charset="0"/>
            </a:endParaRPr>
          </a:p>
          <a:p>
            <a:pPr algn="just"/>
            <a:endParaRPr lang="en-GB" sz="1800" dirty="0">
              <a:effectLst/>
              <a:latin typeface="Times New Roman" panose="02020603050405020304" pitchFamily="18" charset="0"/>
              <a:ea typeface="Times New Roman" panose="02020603050405020304" pitchFamily="18" charset="0"/>
            </a:endParaRPr>
          </a:p>
          <a:p>
            <a:pPr algn="just"/>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As an example, government data shows that the inflation rate of the UK has been decreasing and reached 2.6% in September 2024 (gov.uk, 2024).</a:t>
            </a:r>
          </a:p>
        </p:txBody>
      </p:sp>
      <p:sp>
        <p:nvSpPr>
          <p:cNvPr id="3" name="TextBox 2">
            <a:extLst>
              <a:ext uri="{FF2B5EF4-FFF2-40B4-BE49-F238E27FC236}">
                <a16:creationId xmlns:a16="http://schemas.microsoft.com/office/drawing/2014/main" id="{ABC5C7A2-D684-2447-2630-85E32F6B4195}"/>
              </a:ext>
            </a:extLst>
          </p:cNvPr>
          <p:cNvSpPr txBox="1"/>
          <p:nvPr/>
        </p:nvSpPr>
        <p:spPr>
          <a:xfrm>
            <a:off x="7000407" y="3485932"/>
            <a:ext cx="6115986" cy="276999"/>
          </a:xfrm>
          <a:prstGeom prst="rect">
            <a:avLst/>
          </a:prstGeom>
          <a:noFill/>
        </p:spPr>
        <p:txBody>
          <a:bodyPr wrap="square">
            <a:spAutoFit/>
          </a:bodyPr>
          <a:lstStyle/>
          <a:p>
            <a:pPr algn="ctr"/>
            <a:r>
              <a:rPr lang="en-GB" sz="1200" dirty="0">
                <a:effectLst/>
                <a:latin typeface="Times New Roman" panose="02020603050405020304" pitchFamily="18" charset="0"/>
                <a:ea typeface="Times New Roman" panose="02020603050405020304" pitchFamily="18" charset="0"/>
              </a:rPr>
              <a:t>(gov.uk, 2024)</a:t>
            </a:r>
            <a:endParaRPr lang="en-GB" sz="1200" dirty="0"/>
          </a:p>
        </p:txBody>
      </p:sp>
      <p:sp>
        <p:nvSpPr>
          <p:cNvPr id="4" name="TextBox 3">
            <a:extLst>
              <a:ext uri="{FF2B5EF4-FFF2-40B4-BE49-F238E27FC236}">
                <a16:creationId xmlns:a16="http://schemas.microsoft.com/office/drawing/2014/main" id="{A2D7BD9F-422F-576F-1D2E-A68CB2D1B571}"/>
              </a:ext>
            </a:extLst>
          </p:cNvPr>
          <p:cNvSpPr txBox="1"/>
          <p:nvPr/>
        </p:nvSpPr>
        <p:spPr>
          <a:xfrm>
            <a:off x="-1286655" y="6329824"/>
            <a:ext cx="6115986" cy="276999"/>
          </a:xfrm>
          <a:prstGeom prst="rect">
            <a:avLst/>
          </a:prstGeom>
          <a:noFill/>
        </p:spPr>
        <p:txBody>
          <a:bodyPr wrap="square">
            <a:spAutoFit/>
          </a:bodyPr>
          <a:lstStyle/>
          <a:p>
            <a:pPr algn="ctr"/>
            <a:r>
              <a:rPr lang="en-GB" sz="1200" dirty="0">
                <a:effectLst/>
                <a:latin typeface="Times New Roman" panose="02020603050405020304" pitchFamily="18" charset="0"/>
                <a:ea typeface="Times New Roman" panose="02020603050405020304" pitchFamily="18" charset="0"/>
              </a:rPr>
              <a:t>(gov.uk, 2024)</a:t>
            </a:r>
            <a:endParaRPr lang="en-GB" sz="1200" dirty="0"/>
          </a:p>
        </p:txBody>
      </p:sp>
      <p:pic>
        <p:nvPicPr>
          <p:cNvPr id="8" name="Picture 7">
            <a:extLst>
              <a:ext uri="{FF2B5EF4-FFF2-40B4-BE49-F238E27FC236}">
                <a16:creationId xmlns:a16="http://schemas.microsoft.com/office/drawing/2014/main" id="{8AEDF344-2F94-9064-5BB6-48D33C82FCB1}"/>
              </a:ext>
            </a:extLst>
          </p:cNvPr>
          <p:cNvPicPr>
            <a:picLocks noChangeAspect="1"/>
          </p:cNvPicPr>
          <p:nvPr/>
        </p:nvPicPr>
        <p:blipFill>
          <a:blip r:embed="rId3"/>
          <a:stretch>
            <a:fillRect/>
          </a:stretch>
        </p:blipFill>
        <p:spPr>
          <a:xfrm>
            <a:off x="8531434" y="1275824"/>
            <a:ext cx="3343742" cy="2210108"/>
          </a:xfrm>
          <a:prstGeom prst="rect">
            <a:avLst/>
          </a:prstGeom>
          <a:ln>
            <a:noFill/>
          </a:ln>
          <a:effectLst>
            <a:outerShdw blurRad="292100" dist="139700" dir="2700000" algn="tl" rotWithShape="0">
              <a:srgbClr val="333333">
                <a:alpha val="65000"/>
              </a:srgbClr>
            </a:outerShdw>
          </a:effectLst>
        </p:spPr>
      </p:pic>
      <p:pic>
        <p:nvPicPr>
          <p:cNvPr id="1026" name="Picture 2" descr="Pound falls as UK inflation declines more than expected to 1.7%">
            <a:extLst>
              <a:ext uri="{FF2B5EF4-FFF2-40B4-BE49-F238E27FC236}">
                <a16:creationId xmlns:a16="http://schemas.microsoft.com/office/drawing/2014/main" id="{17F9D136-49FE-61B9-53C9-DDBEDA4970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630" y="4193810"/>
            <a:ext cx="3687835" cy="20757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8878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87AC13-D851-333F-655F-195303D1B060}"/>
              </a:ext>
            </a:extLst>
          </p:cNvPr>
          <p:cNvSpPr txBox="1"/>
          <p:nvPr/>
        </p:nvSpPr>
        <p:spPr>
          <a:xfrm>
            <a:off x="3316574" y="1424007"/>
            <a:ext cx="8360763" cy="2308324"/>
          </a:xfrm>
          <a:prstGeom prst="rect">
            <a:avLst/>
          </a:prstGeom>
          <a:noFill/>
        </p:spPr>
        <p:txBody>
          <a:bodyPr wrap="square">
            <a:spAutoFit/>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Social Factors</a:t>
            </a:r>
            <a:endParaRPr lang="en-GB" sz="1800" dirty="0">
              <a:effectLst/>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There are multiple social factors such as changing consumer behaviour which broadly impact a business. </a:t>
            </a:r>
          </a:p>
          <a:p>
            <a:endParaRPr lang="en-GB" dirty="0">
              <a:latin typeface="Times New Roman" panose="02020603050405020304" pitchFamily="18" charset="0"/>
              <a:ea typeface="Times New Roman" panose="02020603050405020304" pitchFamily="18" charset="0"/>
            </a:endParaRPr>
          </a:p>
          <a:p>
            <a:endParaRPr lang="en-GB" dirty="0">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For instance, the trends of sustainability have significantly grown in the UK and people in the country prefer buying sustainable products and services (</a:t>
            </a:r>
            <a:r>
              <a:rPr lang="en-GB" sz="1800" dirty="0" err="1">
                <a:effectLst/>
                <a:latin typeface="Times New Roman" panose="02020603050405020304" pitchFamily="18" charset="0"/>
                <a:ea typeface="Times New Roman" panose="02020603050405020304" pitchFamily="18" charset="0"/>
              </a:rPr>
              <a:t>deloitte</a:t>
            </a:r>
            <a:r>
              <a:rPr lang="en-GB" sz="1800" dirty="0">
                <a:effectLst/>
                <a:latin typeface="Times New Roman" panose="02020603050405020304" pitchFamily="18" charset="0"/>
                <a:ea typeface="Times New Roman" panose="02020603050405020304" pitchFamily="18" charset="0"/>
              </a:rPr>
              <a:t>, 2023).</a:t>
            </a:r>
          </a:p>
        </p:txBody>
      </p:sp>
      <p:sp>
        <p:nvSpPr>
          <p:cNvPr id="9" name="TextBox 8">
            <a:extLst>
              <a:ext uri="{FF2B5EF4-FFF2-40B4-BE49-F238E27FC236}">
                <a16:creationId xmlns:a16="http://schemas.microsoft.com/office/drawing/2014/main" id="{E0661C16-CDD3-E6D0-A6FB-3D37524A350A}"/>
              </a:ext>
            </a:extLst>
          </p:cNvPr>
          <p:cNvSpPr txBox="1"/>
          <p:nvPr/>
        </p:nvSpPr>
        <p:spPr>
          <a:xfrm>
            <a:off x="586489" y="4279831"/>
            <a:ext cx="7388278" cy="2308324"/>
          </a:xfrm>
          <a:prstGeom prst="rect">
            <a:avLst/>
          </a:prstGeom>
          <a:noFill/>
        </p:spPr>
        <p:txBody>
          <a:bodyPr wrap="square">
            <a:spAutoFit/>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Technological Factors</a:t>
            </a:r>
            <a:endParaRPr lang="en-GB" sz="1800" dirty="0">
              <a:effectLst/>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With the growth in technological advancement, multiple digital trends have emerged in the hotel and hospitality industry.</a:t>
            </a:r>
          </a:p>
          <a:p>
            <a:endParaRPr lang="en-GB" dirty="0">
              <a:latin typeface="Times New Roman" panose="02020603050405020304" pitchFamily="18"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Automated waste management, contactless payment, online booking, AI and Augmented Reality are some of such trends (</a:t>
            </a:r>
            <a:r>
              <a:rPr lang="en-GB" sz="1800" dirty="0" err="1">
                <a:effectLst/>
                <a:latin typeface="Times New Roman" panose="02020603050405020304" pitchFamily="18" charset="0"/>
                <a:ea typeface="Times New Roman" panose="02020603050405020304" pitchFamily="18" charset="0"/>
              </a:rPr>
              <a:t>Barten</a:t>
            </a:r>
            <a:r>
              <a:rPr lang="en-GB" sz="1800" dirty="0">
                <a:effectLst/>
                <a:latin typeface="Times New Roman" panose="02020603050405020304" pitchFamily="18" charset="0"/>
                <a:ea typeface="Times New Roman" panose="02020603050405020304" pitchFamily="18" charset="0"/>
              </a:rPr>
              <a:t>, 2024).</a:t>
            </a:r>
          </a:p>
        </p:txBody>
      </p:sp>
      <p:sp>
        <p:nvSpPr>
          <p:cNvPr id="11" name="TextBox 10">
            <a:extLst>
              <a:ext uri="{FF2B5EF4-FFF2-40B4-BE49-F238E27FC236}">
                <a16:creationId xmlns:a16="http://schemas.microsoft.com/office/drawing/2014/main" id="{A3FCC9E1-59BB-EB7C-DD40-D31A8C422E89}"/>
              </a:ext>
            </a:extLst>
          </p:cNvPr>
          <p:cNvSpPr txBox="1"/>
          <p:nvPr/>
        </p:nvSpPr>
        <p:spPr>
          <a:xfrm>
            <a:off x="-1678898" y="3749138"/>
            <a:ext cx="6115986" cy="276999"/>
          </a:xfrm>
          <a:prstGeom prst="rect">
            <a:avLst/>
          </a:prstGeom>
          <a:noFill/>
        </p:spPr>
        <p:txBody>
          <a:bodyPr wrap="square">
            <a:spAutoFit/>
          </a:bodyPr>
          <a:lstStyle/>
          <a:p>
            <a:pPr algn="ctr"/>
            <a:r>
              <a:rPr lang="en-GB" sz="1200" dirty="0">
                <a:effectLst/>
                <a:latin typeface="Times New Roman" panose="02020603050405020304" pitchFamily="18" charset="0"/>
                <a:ea typeface="Times New Roman" panose="02020603050405020304" pitchFamily="18" charset="0"/>
              </a:rPr>
              <a:t>(</a:t>
            </a:r>
            <a:r>
              <a:rPr lang="en-GB" sz="1200" dirty="0" err="1">
                <a:effectLst/>
                <a:latin typeface="Times New Roman" panose="02020603050405020304" pitchFamily="18" charset="0"/>
                <a:ea typeface="Times New Roman" panose="02020603050405020304" pitchFamily="18" charset="0"/>
              </a:rPr>
              <a:t>deloitte</a:t>
            </a:r>
            <a:r>
              <a:rPr lang="en-GB" sz="1200" dirty="0">
                <a:effectLst/>
                <a:latin typeface="Times New Roman" panose="02020603050405020304" pitchFamily="18" charset="0"/>
                <a:ea typeface="Times New Roman" panose="02020603050405020304" pitchFamily="18" charset="0"/>
              </a:rPr>
              <a:t>, 2023)</a:t>
            </a:r>
            <a:endParaRPr lang="en-GB" sz="1200" dirty="0"/>
          </a:p>
        </p:txBody>
      </p:sp>
      <p:sp>
        <p:nvSpPr>
          <p:cNvPr id="12" name="TextBox 11">
            <a:extLst>
              <a:ext uri="{FF2B5EF4-FFF2-40B4-BE49-F238E27FC236}">
                <a16:creationId xmlns:a16="http://schemas.microsoft.com/office/drawing/2014/main" id="{2DA62936-EF8C-456A-1BD5-450544895BD5}"/>
              </a:ext>
            </a:extLst>
          </p:cNvPr>
          <p:cNvSpPr txBox="1"/>
          <p:nvPr/>
        </p:nvSpPr>
        <p:spPr>
          <a:xfrm>
            <a:off x="7045377" y="6311156"/>
            <a:ext cx="6115986" cy="276999"/>
          </a:xfrm>
          <a:prstGeom prst="rect">
            <a:avLst/>
          </a:prstGeom>
          <a:noFill/>
        </p:spPr>
        <p:txBody>
          <a:bodyPr wrap="square">
            <a:spAutoFit/>
          </a:bodyPr>
          <a:lstStyle/>
          <a:p>
            <a:pPr algn="ctr"/>
            <a:r>
              <a:rPr lang="en-GB" sz="1200" dirty="0">
                <a:effectLst/>
                <a:latin typeface="Times New Roman" panose="02020603050405020304" pitchFamily="18" charset="0"/>
                <a:ea typeface="Times New Roman" panose="02020603050405020304" pitchFamily="18" charset="0"/>
              </a:rPr>
              <a:t>(</a:t>
            </a:r>
            <a:r>
              <a:rPr lang="en-GB" sz="1200" dirty="0" err="1">
                <a:effectLst/>
                <a:latin typeface="Times New Roman" panose="02020603050405020304" pitchFamily="18" charset="0"/>
                <a:ea typeface="Times New Roman" panose="02020603050405020304" pitchFamily="18" charset="0"/>
              </a:rPr>
              <a:t>Barten</a:t>
            </a:r>
            <a:r>
              <a:rPr lang="en-GB" sz="1200" dirty="0">
                <a:effectLst/>
                <a:latin typeface="Times New Roman" panose="02020603050405020304" pitchFamily="18" charset="0"/>
                <a:ea typeface="Times New Roman" panose="02020603050405020304" pitchFamily="18" charset="0"/>
              </a:rPr>
              <a:t>, 2024)</a:t>
            </a:r>
            <a:endParaRPr lang="en-GB" sz="1200" dirty="0"/>
          </a:p>
        </p:txBody>
      </p:sp>
      <p:pic>
        <p:nvPicPr>
          <p:cNvPr id="2050" name="Picture 2" descr="Towards a sustainable hospitality industry - EHL business news">
            <a:extLst>
              <a:ext uri="{FF2B5EF4-FFF2-40B4-BE49-F238E27FC236}">
                <a16:creationId xmlns:a16="http://schemas.microsoft.com/office/drawing/2014/main" id="{94657D8C-4C6E-C9F2-6E65-4C03955120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730" y="1452299"/>
            <a:ext cx="3094844" cy="20632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2" name="Picture 4" descr="How AI and Automation are Making Retail ...">
            <a:extLst>
              <a:ext uri="{FF2B5EF4-FFF2-40B4-BE49-F238E27FC236}">
                <a16:creationId xmlns:a16="http://schemas.microsoft.com/office/drawing/2014/main" id="{F73E4170-DC3E-99F4-5A6B-113D8A53E1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3080" y="4279831"/>
            <a:ext cx="3082431" cy="18661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8944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87AC13-D851-333F-655F-195303D1B060}"/>
              </a:ext>
            </a:extLst>
          </p:cNvPr>
          <p:cNvSpPr txBox="1"/>
          <p:nvPr/>
        </p:nvSpPr>
        <p:spPr>
          <a:xfrm>
            <a:off x="183630" y="1245785"/>
            <a:ext cx="8109679" cy="2031325"/>
          </a:xfrm>
          <a:prstGeom prst="rect">
            <a:avLst/>
          </a:prstGeom>
          <a:noFill/>
        </p:spPr>
        <p:txBody>
          <a:bodyPr wrap="square">
            <a:spAutoFit/>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Legal Factors</a:t>
            </a:r>
            <a:r>
              <a:rPr lang="en-GB" sz="1800" dirty="0">
                <a:effectLst/>
                <a:latin typeface="Times New Roman" panose="02020603050405020304" pitchFamily="18" charset="0"/>
                <a:ea typeface="Times New Roman" panose="02020603050405020304" pitchFamily="18" charset="0"/>
              </a:rPr>
              <a:t> </a:t>
            </a:r>
          </a:p>
          <a:p>
            <a:pPr marL="285750" indent="-285750">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There are several rules and regulations imposed by the government of a country which significantly affect businesses. </a:t>
            </a:r>
          </a:p>
          <a:p>
            <a:pPr marL="285750" indent="-285750">
              <a:buFont typeface="Arial" panose="020B0604020202020204" pitchFamily="34" charset="0"/>
              <a:buChar char="•"/>
            </a:pPr>
            <a:endParaRPr lang="en-GB" dirty="0">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As an example, the UK government has clearly defined rules and regulations for workplaces under its Employment Rights Act 1996 .</a:t>
            </a:r>
          </a:p>
        </p:txBody>
      </p:sp>
      <p:sp>
        <p:nvSpPr>
          <p:cNvPr id="9" name="TextBox 8">
            <a:extLst>
              <a:ext uri="{FF2B5EF4-FFF2-40B4-BE49-F238E27FC236}">
                <a16:creationId xmlns:a16="http://schemas.microsoft.com/office/drawing/2014/main" id="{E0661C16-CDD3-E6D0-A6FB-3D37524A350A}"/>
              </a:ext>
            </a:extLst>
          </p:cNvPr>
          <p:cNvSpPr txBox="1"/>
          <p:nvPr/>
        </p:nvSpPr>
        <p:spPr>
          <a:xfrm>
            <a:off x="3267856" y="3833656"/>
            <a:ext cx="8589364" cy="2308324"/>
          </a:xfrm>
          <a:prstGeom prst="rect">
            <a:avLst/>
          </a:prstGeom>
          <a:noFill/>
        </p:spPr>
        <p:txBody>
          <a:bodyPr wrap="square">
            <a:spAutoFit/>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Environmental Factors</a:t>
            </a:r>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The parliament of the UK has established an environmental improvement plan for 2023 which encourages businesses to maintain eco-friendly practices and put efforts into protecting the environment. </a:t>
            </a:r>
          </a:p>
          <a:p>
            <a:pPr marL="285750" indent="-285750" algn="just">
              <a:buFont typeface="Arial" panose="020B0604020202020204" pitchFamily="34" charset="0"/>
              <a:buChar char="•"/>
            </a:pPr>
            <a:endParaRPr lang="en-GB" dirty="0">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This plan is a revised form of the 25-Year Environment Plan (25YEP) which aims to promote nature and retain good health (gov.uk, 2023).</a:t>
            </a:r>
          </a:p>
        </p:txBody>
      </p:sp>
      <p:sp>
        <p:nvSpPr>
          <p:cNvPr id="2" name="TextBox 1">
            <a:extLst>
              <a:ext uri="{FF2B5EF4-FFF2-40B4-BE49-F238E27FC236}">
                <a16:creationId xmlns:a16="http://schemas.microsoft.com/office/drawing/2014/main" id="{060DE897-5612-7A74-5857-92B688B15A5E}"/>
              </a:ext>
            </a:extLst>
          </p:cNvPr>
          <p:cNvSpPr txBox="1"/>
          <p:nvPr/>
        </p:nvSpPr>
        <p:spPr>
          <a:xfrm>
            <a:off x="7000407" y="3485932"/>
            <a:ext cx="6115986" cy="276999"/>
          </a:xfrm>
          <a:prstGeom prst="rect">
            <a:avLst/>
          </a:prstGeom>
          <a:noFill/>
        </p:spPr>
        <p:txBody>
          <a:bodyPr wrap="square">
            <a:spAutoFit/>
          </a:bodyPr>
          <a:lstStyle/>
          <a:p>
            <a:pPr algn="ctr"/>
            <a:r>
              <a:rPr lang="en-GB" sz="1200" dirty="0">
                <a:effectLst/>
                <a:latin typeface="Times New Roman" panose="02020603050405020304" pitchFamily="18" charset="0"/>
                <a:ea typeface="Times New Roman" panose="02020603050405020304" pitchFamily="18" charset="0"/>
              </a:rPr>
              <a:t>(gov.uk, 2024)</a:t>
            </a:r>
            <a:endParaRPr lang="en-GB" sz="1200" dirty="0"/>
          </a:p>
        </p:txBody>
      </p:sp>
      <p:sp>
        <p:nvSpPr>
          <p:cNvPr id="3" name="TextBox 2">
            <a:extLst>
              <a:ext uri="{FF2B5EF4-FFF2-40B4-BE49-F238E27FC236}">
                <a16:creationId xmlns:a16="http://schemas.microsoft.com/office/drawing/2014/main" id="{82300E80-B566-713B-1718-CFF56E9C799A}"/>
              </a:ext>
            </a:extLst>
          </p:cNvPr>
          <p:cNvSpPr txBox="1"/>
          <p:nvPr/>
        </p:nvSpPr>
        <p:spPr>
          <a:xfrm>
            <a:off x="-1676399" y="6141980"/>
            <a:ext cx="6115986" cy="276999"/>
          </a:xfrm>
          <a:prstGeom prst="rect">
            <a:avLst/>
          </a:prstGeom>
          <a:noFill/>
        </p:spPr>
        <p:txBody>
          <a:bodyPr wrap="square">
            <a:spAutoFit/>
          </a:bodyPr>
          <a:lstStyle/>
          <a:p>
            <a:pPr algn="ctr"/>
            <a:r>
              <a:rPr lang="en-GB" sz="1200" dirty="0">
                <a:effectLst/>
                <a:latin typeface="Times New Roman" panose="02020603050405020304" pitchFamily="18" charset="0"/>
                <a:ea typeface="Times New Roman" panose="02020603050405020304" pitchFamily="18" charset="0"/>
              </a:rPr>
              <a:t>(gov.uk, 2024)</a:t>
            </a:r>
            <a:endParaRPr lang="en-GB" sz="1200" dirty="0"/>
          </a:p>
        </p:txBody>
      </p:sp>
      <p:pic>
        <p:nvPicPr>
          <p:cNvPr id="6" name="Picture 5">
            <a:extLst>
              <a:ext uri="{FF2B5EF4-FFF2-40B4-BE49-F238E27FC236}">
                <a16:creationId xmlns:a16="http://schemas.microsoft.com/office/drawing/2014/main" id="{0AF45AFA-C55B-A525-A90D-CA6C92DEAF24}"/>
              </a:ext>
            </a:extLst>
          </p:cNvPr>
          <p:cNvPicPr>
            <a:picLocks noChangeAspect="1"/>
          </p:cNvPicPr>
          <p:nvPr/>
        </p:nvPicPr>
        <p:blipFill>
          <a:blip r:embed="rId3"/>
          <a:stretch>
            <a:fillRect/>
          </a:stretch>
        </p:blipFill>
        <p:spPr>
          <a:xfrm>
            <a:off x="8542497" y="1245786"/>
            <a:ext cx="2880008" cy="1922118"/>
          </a:xfrm>
          <a:prstGeom prst="rect">
            <a:avLst/>
          </a:prstGeom>
          <a:ln>
            <a:noFill/>
          </a:ln>
          <a:effectLst>
            <a:outerShdw blurRad="292100" dist="139700" dir="2700000" algn="tl" rotWithShape="0">
              <a:srgbClr val="333333">
                <a:alpha val="65000"/>
              </a:srgbClr>
            </a:outerShdw>
          </a:effectLst>
        </p:spPr>
      </p:pic>
      <p:pic>
        <p:nvPicPr>
          <p:cNvPr id="3074" name="Picture 2" descr="Environmental Improvement Plan 2023 released – Sustainability West Midlands">
            <a:extLst>
              <a:ext uri="{FF2B5EF4-FFF2-40B4-BE49-F238E27FC236}">
                <a16:creationId xmlns:a16="http://schemas.microsoft.com/office/drawing/2014/main" id="{37A2B2D3-6B8D-F6C8-4818-6DAAC5F940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630" y="3833656"/>
            <a:ext cx="3009665" cy="21666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6388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BFDA271-16AA-3B9A-D3C2-A791FDD6F62D}"/>
              </a:ext>
            </a:extLst>
          </p:cNvPr>
          <p:cNvSpPr txBox="1"/>
          <p:nvPr/>
        </p:nvSpPr>
        <p:spPr>
          <a:xfrm>
            <a:off x="183629" y="251177"/>
            <a:ext cx="12558009" cy="646331"/>
          </a:xfrm>
          <a:prstGeom prst="rect">
            <a:avLst/>
          </a:prstGeom>
          <a:noFill/>
        </p:spPr>
        <p:txBody>
          <a:bodyPr wrap="square">
            <a:spAutoFit/>
          </a:bodyPr>
          <a:lstStyle/>
          <a:p>
            <a:r>
              <a:rPr lang="en-US" sz="3600" b="1" kern="0" dirty="0">
                <a:latin typeface="Times New Roman" panose="02020603050405020304" pitchFamily="18" charset="0"/>
              </a:rPr>
              <a:t>F</a:t>
            </a:r>
            <a:r>
              <a:rPr lang="en-US" sz="3600" b="1" kern="0" dirty="0">
                <a:effectLst/>
                <a:latin typeface="Times New Roman" panose="02020603050405020304" pitchFamily="18" charset="0"/>
              </a:rPr>
              <a:t>uture policy and management options for Sustainability</a:t>
            </a:r>
            <a:endParaRPr lang="en-GB" sz="3600" b="1" kern="0" dirty="0">
              <a:effectLst/>
              <a:latin typeface="Times New Roman" panose="02020603050405020304" pitchFamily="18" charset="0"/>
            </a:endParaRPr>
          </a:p>
        </p:txBody>
      </p:sp>
      <p:sp>
        <p:nvSpPr>
          <p:cNvPr id="7" name="TextBox 6">
            <a:extLst>
              <a:ext uri="{FF2B5EF4-FFF2-40B4-BE49-F238E27FC236}">
                <a16:creationId xmlns:a16="http://schemas.microsoft.com/office/drawing/2014/main" id="{7E87AC13-D851-333F-655F-195303D1B060}"/>
              </a:ext>
            </a:extLst>
          </p:cNvPr>
          <p:cNvSpPr txBox="1"/>
          <p:nvPr/>
        </p:nvSpPr>
        <p:spPr>
          <a:xfrm>
            <a:off x="183629" y="1360519"/>
            <a:ext cx="7881079" cy="4524315"/>
          </a:xfrm>
          <a:prstGeom prst="rect">
            <a:avLst/>
          </a:prstGeom>
          <a:noFill/>
        </p:spPr>
        <p:txBody>
          <a:bodyPr wrap="square">
            <a:spAutoFit/>
          </a:bodyPr>
          <a:lstStyle/>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The renewable source of energy plays a vital role in reducing carbon footprint (Cooper and Hall, 2019). </a:t>
            </a:r>
          </a:p>
          <a:p>
            <a:pPr algn="just"/>
            <a:endParaRPr lang="en-GB" dirty="0">
              <a:latin typeface="Times New Roman" panose="02020603050405020304" pitchFamily="18" charset="0"/>
              <a:ea typeface="Times New Roman" panose="02020603050405020304" pitchFamily="18" charset="0"/>
            </a:endParaRPr>
          </a:p>
          <a:p>
            <a:pPr algn="just"/>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In the process of sustainable business practices, waste generation is one of the critical factors which reduce the efficiency of sustainable growth (</a:t>
            </a:r>
            <a:r>
              <a:rPr lang="en-GB" sz="1800" dirty="0" err="1">
                <a:effectLst/>
                <a:latin typeface="Times New Roman" panose="02020603050405020304" pitchFamily="18" charset="0"/>
                <a:ea typeface="Times New Roman" panose="02020603050405020304" pitchFamily="18" charset="0"/>
              </a:rPr>
              <a:t>deloitte</a:t>
            </a:r>
            <a:r>
              <a:rPr lang="en-GB" sz="1800" dirty="0">
                <a:effectLst/>
                <a:latin typeface="Times New Roman" panose="02020603050405020304" pitchFamily="18" charset="0"/>
                <a:ea typeface="Times New Roman" panose="02020603050405020304" pitchFamily="18" charset="0"/>
              </a:rPr>
              <a:t>, 2023). </a:t>
            </a:r>
          </a:p>
          <a:p>
            <a:pPr marL="285750" indent="-285750" algn="just">
              <a:buFont typeface="Arial" panose="020B0604020202020204" pitchFamily="34" charset="0"/>
              <a:buChar char="•"/>
            </a:pPr>
            <a:endParaRPr lang="en-GB" dirty="0">
              <a:latin typeface="Times New Roman" panose="02020603050405020304" pitchFamily="18" charset="0"/>
              <a:ea typeface="Times New Roman" panose="02020603050405020304" pitchFamily="18" charset="0"/>
            </a:endParaRPr>
          </a:p>
          <a:p>
            <a:pPr algn="just"/>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The involvement of local people is an important aspect of practising sustainable business practices.</a:t>
            </a:r>
          </a:p>
          <a:p>
            <a:pPr marL="285750" indent="-285750" algn="just">
              <a:buFont typeface="Arial" panose="020B0604020202020204" pitchFamily="34" charset="0"/>
              <a:buChar char="•"/>
            </a:pPr>
            <a:endParaRPr lang="en-GB" dirty="0">
              <a:latin typeface="Times New Roman" panose="02020603050405020304" pitchFamily="18" charset="0"/>
              <a:ea typeface="Times New Roman" panose="02020603050405020304" pitchFamily="18" charset="0"/>
            </a:endParaRPr>
          </a:p>
          <a:p>
            <a:pPr algn="just"/>
            <a:endParaRPr lang="en-GB" sz="1800" dirty="0">
              <a:effectLst/>
              <a:latin typeface="Times New Roman" panose="02020603050405020304" pitchFamily="18"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rPr>
              <a:t>Thus, it is suggested that hospitality businesses to increase their engagement with local communities and give them social and economic growth opportunities. </a:t>
            </a:r>
          </a:p>
        </p:txBody>
      </p:sp>
      <p:sp>
        <p:nvSpPr>
          <p:cNvPr id="2" name="TextBox 1">
            <a:extLst>
              <a:ext uri="{FF2B5EF4-FFF2-40B4-BE49-F238E27FC236}">
                <a16:creationId xmlns:a16="http://schemas.microsoft.com/office/drawing/2014/main" id="{56DBA77D-7807-4E37-580E-9DD0FC2E6BFE}"/>
              </a:ext>
            </a:extLst>
          </p:cNvPr>
          <p:cNvSpPr txBox="1"/>
          <p:nvPr/>
        </p:nvSpPr>
        <p:spPr>
          <a:xfrm>
            <a:off x="7165299" y="5358981"/>
            <a:ext cx="6115986" cy="276999"/>
          </a:xfrm>
          <a:prstGeom prst="rect">
            <a:avLst/>
          </a:prstGeom>
          <a:noFill/>
        </p:spPr>
        <p:txBody>
          <a:bodyPr wrap="square">
            <a:spAutoFit/>
          </a:bodyPr>
          <a:lstStyle/>
          <a:p>
            <a:pPr algn="ctr"/>
            <a:r>
              <a:rPr lang="en-GB" sz="1200" dirty="0">
                <a:effectLst/>
                <a:latin typeface="Times New Roman" panose="02020603050405020304" pitchFamily="18" charset="0"/>
                <a:ea typeface="Times New Roman" panose="02020603050405020304" pitchFamily="18" charset="0"/>
              </a:rPr>
              <a:t>(</a:t>
            </a:r>
            <a:r>
              <a:rPr lang="en-GB" sz="1200" dirty="0" err="1">
                <a:effectLst/>
                <a:latin typeface="Times New Roman" panose="02020603050405020304" pitchFamily="18" charset="0"/>
                <a:ea typeface="Times New Roman" panose="02020603050405020304" pitchFamily="18" charset="0"/>
              </a:rPr>
              <a:t>deloitte</a:t>
            </a:r>
            <a:r>
              <a:rPr lang="en-GB" sz="1200" dirty="0">
                <a:effectLst/>
                <a:latin typeface="Times New Roman" panose="02020603050405020304" pitchFamily="18" charset="0"/>
                <a:ea typeface="Times New Roman" panose="02020603050405020304" pitchFamily="18" charset="0"/>
              </a:rPr>
              <a:t>, 2023)</a:t>
            </a:r>
            <a:endParaRPr lang="en-GB" sz="1200" dirty="0"/>
          </a:p>
        </p:txBody>
      </p:sp>
      <p:pic>
        <p:nvPicPr>
          <p:cNvPr id="4098" name="Picture 2" descr="What are the different types of renewable energy? | National Grid Group">
            <a:extLst>
              <a:ext uri="{FF2B5EF4-FFF2-40B4-BE49-F238E27FC236}">
                <a16:creationId xmlns:a16="http://schemas.microsoft.com/office/drawing/2014/main" id="{2AB4E41E-32B5-9ADE-4E17-9FA0ECA413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9489" y="1994628"/>
            <a:ext cx="3412761" cy="29013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627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03A51-EB61-1850-5144-E3099429CDB0}"/>
              </a:ext>
            </a:extLst>
          </p:cNvPr>
          <p:cNvSpPr>
            <a:spLocks noGrp="1"/>
          </p:cNvSpPr>
          <p:nvPr>
            <p:ph type="title"/>
          </p:nvPr>
        </p:nvSpPr>
        <p:spPr/>
        <p:txBody>
          <a:bodyPr>
            <a:normAutofit/>
          </a:bodyPr>
          <a:lstStyle/>
          <a:p>
            <a:r>
              <a:rPr lang="en-GB" sz="4000" b="1" kern="0" dirty="0">
                <a:effectLst/>
                <a:latin typeface="Times New Roman" panose="02020603050405020304" pitchFamily="18" charset="0"/>
              </a:rPr>
              <a:t>Conclusion</a:t>
            </a:r>
            <a:br>
              <a:rPr lang="en-IN" sz="4000" b="1" kern="0" dirty="0">
                <a:effectLst/>
                <a:latin typeface="Times New Roman" panose="02020603050405020304" pitchFamily="18" charset="0"/>
              </a:rPr>
            </a:br>
            <a:endParaRPr lang="en-IN" sz="4000" dirty="0"/>
          </a:p>
        </p:txBody>
      </p:sp>
      <p:sp>
        <p:nvSpPr>
          <p:cNvPr id="3" name="Content Placeholder 2">
            <a:extLst>
              <a:ext uri="{FF2B5EF4-FFF2-40B4-BE49-F238E27FC236}">
                <a16:creationId xmlns:a16="http://schemas.microsoft.com/office/drawing/2014/main" id="{CC8B1C6B-178B-C9A2-DA8E-2AD51C594478}"/>
              </a:ext>
            </a:extLst>
          </p:cNvPr>
          <p:cNvSpPr>
            <a:spLocks noGrp="1"/>
          </p:cNvSpPr>
          <p:nvPr>
            <p:ph idx="1"/>
          </p:nvPr>
        </p:nvSpPr>
        <p:spPr>
          <a:xfrm>
            <a:off x="838200" y="1825625"/>
            <a:ext cx="6014884" cy="4351338"/>
          </a:xfrm>
        </p:spPr>
        <p:txBody>
          <a:bodyPr/>
          <a:lstStyle/>
          <a:p>
            <a:pPr algn="just"/>
            <a:r>
              <a:rPr lang="en-GB" sz="1800" dirty="0">
                <a:effectLst/>
                <a:latin typeface="Times New Roman" panose="02020603050405020304" pitchFamily="18" charset="0"/>
                <a:ea typeface="Times New Roman" panose="02020603050405020304" pitchFamily="18" charset="0"/>
              </a:rPr>
              <a:t>The respective presentation has outlined the influence of sustainable approaches on the growth of the hotel and hospitality sector. </a:t>
            </a:r>
          </a:p>
          <a:p>
            <a:pPr algn="just"/>
            <a:endParaRPr lang="en-GB" sz="1800" dirty="0">
              <a:latin typeface="Times New Roman" panose="02020603050405020304" pitchFamily="18" charset="0"/>
            </a:endParaRPr>
          </a:p>
          <a:p>
            <a:pPr marL="0" indent="0" algn="just">
              <a:buNone/>
            </a:pPr>
            <a:endParaRPr lang="en-GB" sz="1800" dirty="0">
              <a:latin typeface="Times New Roman" panose="02020603050405020304" pitchFamily="18" charset="0"/>
            </a:endParaRPr>
          </a:p>
          <a:p>
            <a:pPr algn="just"/>
            <a:r>
              <a:rPr lang="en-GB" sz="1800" dirty="0">
                <a:effectLst/>
                <a:latin typeface="Times New Roman" panose="02020603050405020304" pitchFamily="18" charset="0"/>
                <a:ea typeface="Times New Roman" panose="02020603050405020304" pitchFamily="18" charset="0"/>
              </a:rPr>
              <a:t>The various impacts and key challenges of using sustainable practices and mitigation strategies have been discussed here with the help of a literature review. </a:t>
            </a:r>
          </a:p>
          <a:p>
            <a:pPr marL="0" indent="0" algn="just">
              <a:buNone/>
            </a:pPr>
            <a:endParaRPr lang="en-GB" sz="1800" dirty="0">
              <a:effectLst/>
              <a:latin typeface="Times New Roman" panose="02020603050405020304" pitchFamily="18" charset="0"/>
              <a:ea typeface="Times New Roman" panose="02020603050405020304" pitchFamily="18" charset="0"/>
            </a:endParaRPr>
          </a:p>
          <a:p>
            <a:pPr algn="just"/>
            <a:endParaRPr lang="en-GB" sz="1800" dirty="0">
              <a:latin typeface="Times New Roman" panose="02020603050405020304" pitchFamily="18" charset="0"/>
            </a:endParaRPr>
          </a:p>
          <a:p>
            <a:pPr algn="just"/>
            <a:r>
              <a:rPr lang="en-GB" sz="1800" dirty="0">
                <a:effectLst/>
                <a:latin typeface="Times New Roman" panose="02020603050405020304" pitchFamily="18" charset="0"/>
                <a:ea typeface="Times New Roman" panose="02020603050405020304" pitchFamily="18" charset="0"/>
              </a:rPr>
              <a:t>To promote sustainable operations and manage them, the organisation should establish the right waste management plan, use renewable energy, and increase involvement with local communities. </a:t>
            </a:r>
            <a:endParaRPr lang="en-IN" dirty="0"/>
          </a:p>
        </p:txBody>
      </p:sp>
      <p:pic>
        <p:nvPicPr>
          <p:cNvPr id="3074" name="Picture 2" descr="The Sustainable Hotel | Free Resources ...">
            <a:extLst>
              <a:ext uri="{FF2B5EF4-FFF2-40B4-BE49-F238E27FC236}">
                <a16:creationId xmlns:a16="http://schemas.microsoft.com/office/drawing/2014/main" id="{B09028D4-1A18-DC4A-D260-B17571419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1720" y="2462213"/>
            <a:ext cx="3344636" cy="2130569"/>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93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5BB2-E0C9-020A-B2BF-4099104C0160}"/>
              </a:ext>
            </a:extLst>
          </p:cNvPr>
          <p:cNvSpPr>
            <a:spLocks noGrp="1"/>
          </p:cNvSpPr>
          <p:nvPr>
            <p:ph type="title"/>
          </p:nvPr>
        </p:nvSpPr>
        <p:spPr>
          <a:xfrm>
            <a:off x="261424" y="225082"/>
            <a:ext cx="10515600" cy="833194"/>
          </a:xfrm>
        </p:spPr>
        <p:txBody>
          <a:bodyPr>
            <a:normAutofit/>
          </a:bodyPr>
          <a:lstStyle/>
          <a:p>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579143B-5363-BEFF-DA1A-AB993D6B972B}"/>
              </a:ext>
            </a:extLst>
          </p:cNvPr>
          <p:cNvSpPr>
            <a:spLocks noGrp="1"/>
          </p:cNvSpPr>
          <p:nvPr>
            <p:ph idx="1"/>
          </p:nvPr>
        </p:nvSpPr>
        <p:spPr>
          <a:xfrm>
            <a:off x="134814" y="953429"/>
            <a:ext cx="11949333" cy="5313728"/>
          </a:xfrm>
        </p:spPr>
        <p:txBody>
          <a:bodyPr>
            <a:noAutofit/>
          </a:bodyPr>
          <a:lstStyle/>
          <a:p>
            <a:pPr>
              <a:lnSpc>
                <a:spcPct val="100000"/>
              </a:lnSpc>
            </a:pPr>
            <a:r>
              <a:rPr lang="en-US" sz="1200" dirty="0" err="1">
                <a:latin typeface="Times New Roman" panose="02020603050405020304" pitchFamily="18" charset="0"/>
                <a:cs typeface="Times New Roman" panose="02020603050405020304" pitchFamily="18" charset="0"/>
              </a:rPr>
              <a:t>Barten</a:t>
            </a:r>
            <a:r>
              <a:rPr lang="en-US" sz="1200" dirty="0">
                <a:latin typeface="Times New Roman" panose="02020603050405020304" pitchFamily="18" charset="0"/>
                <a:cs typeface="Times New Roman" panose="02020603050405020304" pitchFamily="18" charset="0"/>
              </a:rPr>
              <a:t>, M., (2024). The Latest Technology Trends in the Hospitality Industry of 2024. [Online] Available at: https://www.revfine.com/technology-trends-hospitality-industry/ [Accessed 12 October 2024].</a:t>
            </a:r>
          </a:p>
          <a:p>
            <a:pPr>
              <a:lnSpc>
                <a:spcPct val="100000"/>
              </a:lnSpc>
            </a:pPr>
            <a:r>
              <a:rPr lang="en-US" sz="1200" dirty="0">
                <a:latin typeface="Times New Roman" panose="02020603050405020304" pitchFamily="18" charset="0"/>
                <a:cs typeface="Times New Roman" panose="02020603050405020304" pitchFamily="18" charset="0"/>
              </a:rPr>
              <a:t>co2.earth, (2024). Global Temperatures. [Online] Available at: https://www.co2.earth/global-warming-update#:~:text=August%202024%20Global%20Temperature%20Change&amp;text=The%20Earth's%20global%20average%20surface,comparison%20period%20of%201880%2D1920. [Accessed 12 October 2024].</a:t>
            </a:r>
          </a:p>
          <a:p>
            <a:pPr>
              <a:lnSpc>
                <a:spcPct val="100000"/>
              </a:lnSpc>
            </a:pPr>
            <a:r>
              <a:rPr lang="en-US" sz="1200" dirty="0">
                <a:latin typeface="Times New Roman" panose="02020603050405020304" pitchFamily="18" charset="0"/>
                <a:cs typeface="Times New Roman" panose="02020603050405020304" pitchFamily="18" charset="0"/>
              </a:rPr>
              <a:t>Cooper, C. and Hall, M. (2019) Contemporary Tourism: An International Approach, 4th Edn. Goodfellows, Oxford.</a:t>
            </a:r>
          </a:p>
          <a:p>
            <a:pPr>
              <a:lnSpc>
                <a:spcPct val="100000"/>
              </a:lnSpc>
            </a:pPr>
            <a:r>
              <a:rPr lang="en-US" sz="1200" dirty="0">
                <a:latin typeface="Times New Roman" panose="02020603050405020304" pitchFamily="18" charset="0"/>
                <a:cs typeface="Times New Roman" panose="02020603050405020304" pitchFamily="18" charset="0"/>
              </a:rPr>
              <a:t>Costa, V. and Costa, C. (eds) (2022) Sustainability and competitiveness in the hospitality industry. Hershey, Pennsylvania: Business Science.</a:t>
            </a:r>
          </a:p>
          <a:p>
            <a:pPr>
              <a:lnSpc>
                <a:spcPct val="100000"/>
              </a:lnSpc>
            </a:pPr>
            <a:r>
              <a:rPr lang="en-US" sz="1200" dirty="0" err="1">
                <a:latin typeface="Times New Roman" panose="02020603050405020304" pitchFamily="18" charset="0"/>
                <a:cs typeface="Times New Roman" panose="02020603050405020304" pitchFamily="18" charset="0"/>
              </a:rPr>
              <a:t>deloitte</a:t>
            </a:r>
            <a:r>
              <a:rPr lang="en-US" sz="1200" dirty="0">
                <a:latin typeface="Times New Roman" panose="02020603050405020304" pitchFamily="18" charset="0"/>
                <a:cs typeface="Times New Roman" panose="02020603050405020304" pitchFamily="18" charset="0"/>
              </a:rPr>
              <a:t>, (2023). The Sustainable Consumer 2023. [Online] Available at: https://www.deloitte.com/uk/en/Industries/consumer/research/sustainable-consumer.html [Accessed 12 October 2024].</a:t>
            </a:r>
          </a:p>
          <a:p>
            <a:pPr>
              <a:lnSpc>
                <a:spcPct val="100000"/>
              </a:lnSpc>
            </a:pPr>
            <a:r>
              <a:rPr lang="en-US" sz="1200" dirty="0">
                <a:latin typeface="Times New Roman" panose="02020603050405020304" pitchFamily="18" charset="0"/>
                <a:cs typeface="Times New Roman" panose="02020603050405020304" pitchFamily="18" charset="0"/>
              </a:rPr>
              <a:t>gov.uk, (2023). Environmental Improvement Plan 2023. [Online] Available at: https://www.gov.uk/government/publications/environmental-improvement-plan [Accessed 12 October 2024].</a:t>
            </a:r>
          </a:p>
          <a:p>
            <a:pPr>
              <a:lnSpc>
                <a:spcPct val="100000"/>
              </a:lnSpc>
            </a:pPr>
            <a:r>
              <a:rPr lang="en-US" sz="1200" dirty="0">
                <a:latin typeface="Times New Roman" panose="02020603050405020304" pitchFamily="18" charset="0"/>
                <a:cs typeface="Times New Roman" panose="02020603050405020304" pitchFamily="18" charset="0"/>
              </a:rPr>
              <a:t>gov.uk, (2024). Corporation Tax rates and allowances. [Online] Available at: https://www.gov.uk/government/publications/rates-and-allowances-corporation-tax/rates-and-allowances-corporation-tax [Accessed 12 October 2024].</a:t>
            </a:r>
          </a:p>
          <a:p>
            <a:pPr>
              <a:lnSpc>
                <a:spcPct val="100000"/>
              </a:lnSpc>
            </a:pPr>
            <a:r>
              <a:rPr lang="en-US" sz="1200" dirty="0">
                <a:latin typeface="Times New Roman" panose="02020603050405020304" pitchFamily="18" charset="0"/>
                <a:cs typeface="Times New Roman" panose="02020603050405020304" pitchFamily="18" charset="0"/>
              </a:rPr>
              <a:t>gov.uk, (2024). Employment Rights Act 1996. [Online] Available at: https://www.legislation.gov.uk/ukpga/1996/18/contents [Accessed 12 October 2024].</a:t>
            </a:r>
          </a:p>
          <a:p>
            <a:pPr>
              <a:lnSpc>
                <a:spcPct val="100000"/>
              </a:lnSpc>
            </a:pPr>
            <a:r>
              <a:rPr lang="en-US" sz="1200" dirty="0">
                <a:latin typeface="Times New Roman" panose="02020603050405020304" pitchFamily="18" charset="0"/>
                <a:cs typeface="Times New Roman" panose="02020603050405020304" pitchFamily="18" charset="0"/>
              </a:rPr>
              <a:t>gov.uk, (2024). Environment Act 2021. [Online] Available at: https://www.legislation.gov.uk/ukpga/2021/30/contents [Accessed 12 October 2024].</a:t>
            </a:r>
          </a:p>
          <a:p>
            <a:pPr>
              <a:lnSpc>
                <a:spcPct val="100000"/>
              </a:lnSpc>
            </a:pPr>
            <a:r>
              <a:rPr lang="en-US" sz="1200" dirty="0">
                <a:latin typeface="Times New Roman" panose="02020603050405020304" pitchFamily="18" charset="0"/>
                <a:cs typeface="Times New Roman" panose="02020603050405020304" pitchFamily="18" charset="0"/>
              </a:rPr>
              <a:t>gov.uk, (2024). Inflation and price indices. [Online] Available at: https://www.ons.gov.uk/economy/inflationandpriceindices [Accessed 12 October 2024].</a:t>
            </a:r>
          </a:p>
          <a:p>
            <a:pPr>
              <a:lnSpc>
                <a:spcPct val="100000"/>
              </a:lnSpc>
            </a:pPr>
            <a:r>
              <a:rPr lang="en-US" sz="1200" dirty="0">
                <a:latin typeface="Times New Roman" panose="02020603050405020304" pitchFamily="18" charset="0"/>
                <a:cs typeface="Times New Roman" panose="02020603050405020304" pitchFamily="18" charset="0"/>
              </a:rPr>
              <a:t>gov.uk, (2024). Tax and customs for goods sent from abroad. [Online] Available at: https://www.gov.uk/goods-sent-from-abroad/tax-and-duty [Accessed 12 </a:t>
            </a:r>
            <a:r>
              <a:rPr lang="en-US" sz="1200" dirty="0" err="1">
                <a:latin typeface="Times New Roman" panose="02020603050405020304" pitchFamily="18" charset="0"/>
                <a:cs typeface="Times New Roman" panose="02020603050405020304" pitchFamily="18" charset="0"/>
              </a:rPr>
              <a:t>october</a:t>
            </a:r>
            <a:r>
              <a:rPr lang="en-US" sz="1200" dirty="0">
                <a:latin typeface="Times New Roman" panose="02020603050405020304" pitchFamily="18" charset="0"/>
                <a:cs typeface="Times New Roman" panose="02020603050405020304" pitchFamily="18" charset="0"/>
              </a:rPr>
              <a:t> 2024].</a:t>
            </a:r>
          </a:p>
          <a:p>
            <a:pPr>
              <a:lnSpc>
                <a:spcPct val="100000"/>
              </a:lnSpc>
            </a:pPr>
            <a:r>
              <a:rPr lang="en-US" sz="1200" dirty="0">
                <a:latin typeface="Times New Roman" panose="02020603050405020304" pitchFamily="18" charset="0"/>
                <a:cs typeface="Times New Roman" panose="02020603050405020304" pitchFamily="18" charset="0"/>
              </a:rPr>
              <a:t>Olya, H., </a:t>
            </a:r>
            <a:r>
              <a:rPr lang="en-US" sz="1200" dirty="0" err="1">
                <a:latin typeface="Times New Roman" panose="02020603050405020304" pitchFamily="18" charset="0"/>
                <a:cs typeface="Times New Roman" panose="02020603050405020304" pitchFamily="18" charset="0"/>
              </a:rPr>
              <a:t>Altinay</a:t>
            </a:r>
            <a:r>
              <a:rPr lang="en-US" sz="1200" dirty="0">
                <a:latin typeface="Times New Roman" panose="02020603050405020304" pitchFamily="18" charset="0"/>
                <a:cs typeface="Times New Roman" panose="02020603050405020304" pitchFamily="18" charset="0"/>
              </a:rPr>
              <a:t>, L., </a:t>
            </a:r>
            <a:r>
              <a:rPr lang="en-US" sz="1200" dirty="0" err="1">
                <a:latin typeface="Times New Roman" panose="02020603050405020304" pitchFamily="18" charset="0"/>
                <a:cs typeface="Times New Roman" panose="02020603050405020304" pitchFamily="18" charset="0"/>
              </a:rPr>
              <a:t>Farmaki</a:t>
            </a:r>
            <a:r>
              <a:rPr lang="en-US" sz="1200" dirty="0">
                <a:latin typeface="Times New Roman" panose="02020603050405020304" pitchFamily="18" charset="0"/>
                <a:cs typeface="Times New Roman" panose="02020603050405020304" pitchFamily="18" charset="0"/>
              </a:rPr>
              <a:t>, A., </a:t>
            </a:r>
            <a:r>
              <a:rPr lang="en-US" sz="1200" dirty="0" err="1">
                <a:latin typeface="Times New Roman" panose="02020603050405020304" pitchFamily="18" charset="0"/>
                <a:cs typeface="Times New Roman" panose="02020603050405020304" pitchFamily="18" charset="0"/>
              </a:rPr>
              <a:t>Kenebayeva</a:t>
            </a:r>
            <a:r>
              <a:rPr lang="en-US" sz="1200" dirty="0">
                <a:latin typeface="Times New Roman" panose="02020603050405020304" pitchFamily="18" charset="0"/>
                <a:cs typeface="Times New Roman" panose="02020603050405020304" pitchFamily="18" charset="0"/>
              </a:rPr>
              <a:t>, A. and </a:t>
            </a:r>
            <a:r>
              <a:rPr lang="en-US" sz="1200" dirty="0" err="1">
                <a:latin typeface="Times New Roman" panose="02020603050405020304" pitchFamily="18" charset="0"/>
                <a:cs typeface="Times New Roman" panose="02020603050405020304" pitchFamily="18" charset="0"/>
              </a:rPr>
              <a:t>Gursoy</a:t>
            </a:r>
            <a:r>
              <a:rPr lang="en-US" sz="1200" dirty="0">
                <a:latin typeface="Times New Roman" panose="02020603050405020304" pitchFamily="18" charset="0"/>
                <a:cs typeface="Times New Roman" panose="02020603050405020304" pitchFamily="18" charset="0"/>
              </a:rPr>
              <a:t>, D., (2021). Hotels' sustainability practices and guests' familiarity, attitudes and </a:t>
            </a:r>
            <a:r>
              <a:rPr lang="en-US" sz="1200" dirty="0" err="1">
                <a:latin typeface="Times New Roman" panose="02020603050405020304" pitchFamily="18" charset="0"/>
                <a:cs typeface="Times New Roman" panose="02020603050405020304" pitchFamily="18" charset="0"/>
              </a:rPr>
              <a:t>behaviours</a:t>
            </a:r>
            <a:r>
              <a:rPr lang="en-US" sz="1200" dirty="0">
                <a:latin typeface="Times New Roman" panose="02020603050405020304" pitchFamily="18" charset="0"/>
                <a:cs typeface="Times New Roman" panose="02020603050405020304" pitchFamily="18" charset="0"/>
              </a:rPr>
              <a:t>. In Sustainable Consumer Behaviour and the Environment (pp. 43-61). Routledge.</a:t>
            </a:r>
          </a:p>
          <a:p>
            <a:pPr>
              <a:lnSpc>
                <a:spcPct val="100000"/>
              </a:lnSpc>
            </a:pPr>
            <a:r>
              <a:rPr lang="en-US" sz="1200" dirty="0">
                <a:latin typeface="Times New Roman" panose="02020603050405020304" pitchFamily="18" charset="0"/>
                <a:cs typeface="Times New Roman" panose="02020603050405020304" pitchFamily="18" charset="0"/>
              </a:rPr>
              <a:t>Rowe, B., (2023). Cybersecurity in Hospitality – The Latest Trends. [Online]  Available at: https://securuscomms.co.uk/cybersecurity-in-hospitality-the-latest-trends/ [Accessed 12 October 2024].</a:t>
            </a:r>
          </a:p>
          <a:p>
            <a:pPr>
              <a:lnSpc>
                <a:spcPct val="100000"/>
              </a:lnSpc>
            </a:pPr>
            <a:r>
              <a:rPr lang="en-US" sz="1200" dirty="0" err="1">
                <a:latin typeface="Times New Roman" panose="02020603050405020304" pitchFamily="18" charset="0"/>
                <a:cs typeface="Times New Roman" panose="02020603050405020304" pitchFamily="18" charset="0"/>
              </a:rPr>
              <a:t>theglobaleconomy</a:t>
            </a:r>
            <a:r>
              <a:rPr lang="en-US" sz="1200" dirty="0">
                <a:latin typeface="Times New Roman" panose="02020603050405020304" pitchFamily="18" charset="0"/>
                <a:cs typeface="Times New Roman" panose="02020603050405020304" pitchFamily="18" charset="0"/>
              </a:rPr>
              <a:t>, (2022). United Kingdom: Political stability. [Online] Available at: https://www.theglobaleconomy.com/United-Kingdom/wb_political_stability/ [Accessed 12 October 2024].</a:t>
            </a:r>
          </a:p>
        </p:txBody>
      </p:sp>
    </p:spTree>
    <p:extLst>
      <p:ext uri="{BB962C8B-B14F-4D97-AF65-F5344CB8AC3E}">
        <p14:creationId xmlns:p14="http://schemas.microsoft.com/office/powerpoint/2010/main" val="15989511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3664</Words>
  <Application>Microsoft Office PowerPoint</Application>
  <PresentationFormat>Widescreen</PresentationFormat>
  <Paragraphs>155</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Times New Roman</vt:lpstr>
      <vt:lpstr>Office Theme</vt:lpstr>
      <vt:lpstr>Contemporary Themes In the Hospitality Sector  Ana Maria Ndreka 2118393 </vt:lpstr>
      <vt:lpstr>Table of Contents</vt:lpstr>
      <vt:lpstr>Introduction </vt:lpstr>
      <vt:lpstr>Literature Review </vt:lpstr>
      <vt:lpstr>Contd… </vt:lpstr>
      <vt:lpstr>PowerPoint Presentation</vt:lpstr>
      <vt:lpstr>PowerPoint Presentation</vt:lpstr>
      <vt:lpstr>PowerPoint Presentation</vt:lpstr>
      <vt:lpstr>PowerPoint Presentation</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2024-10-21T15:37:01Z</dcterms:created>
  <dcterms:modified xsi:type="dcterms:W3CDTF">2024-10-30T16:57:00Z</dcterms:modified>
</cp:coreProperties>
</file>