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32"/>
  </p:notesMasterIdLst>
  <p:sldIdLst>
    <p:sldId id="719" r:id="rId7"/>
    <p:sldId id="301" r:id="rId8"/>
    <p:sldId id="578" r:id="rId9"/>
    <p:sldId id="579" r:id="rId10"/>
    <p:sldId id="582" r:id="rId11"/>
    <p:sldId id="583" r:id="rId12"/>
    <p:sldId id="584" r:id="rId13"/>
    <p:sldId id="631" r:id="rId14"/>
    <p:sldId id="632" r:id="rId15"/>
    <p:sldId id="585" r:id="rId16"/>
    <p:sldId id="586" r:id="rId17"/>
    <p:sldId id="633" r:id="rId18"/>
    <p:sldId id="634" r:id="rId19"/>
    <p:sldId id="635" r:id="rId20"/>
    <p:sldId id="636" r:id="rId21"/>
    <p:sldId id="587" r:id="rId22"/>
    <p:sldId id="588" r:id="rId23"/>
    <p:sldId id="639" r:id="rId24"/>
    <p:sldId id="640" r:id="rId25"/>
    <p:sldId id="637" r:id="rId26"/>
    <p:sldId id="641" r:id="rId27"/>
    <p:sldId id="638" r:id="rId28"/>
    <p:sldId id="589" r:id="rId29"/>
    <p:sldId id="734" r:id="rId30"/>
    <p:sldId id="721"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BEEC49-992E-4533-AF48-2EA619940D2D}" v="1" dt="2026-04-27T12:32:57.9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82"/>
    <p:restoredTop sz="77253"/>
  </p:normalViewPr>
  <p:slideViewPr>
    <p:cSldViewPr snapToGrid="0">
      <p:cViewPr varScale="1">
        <p:scale>
          <a:sx n="75" d="100"/>
          <a:sy n="75" d="100"/>
        </p:scale>
        <p:origin x="1037" y="22"/>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viewProps" Target="view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3FBC77E1-FE42-4F9E-B4B2-3759F3328945}"/>
    <pc:docChg chg="custSel addSld modSld">
      <pc:chgData name="Stalin Jacob Wilson Packia Dhas" userId="050d7d71-3621-4503-95e8-1c9a9d962492" providerId="ADAL" clId="{3FBC77E1-FE42-4F9E-B4B2-3759F3328945}" dt="2026-04-27T12:33:00.432" v="6" actId="20577"/>
      <pc:docMkLst>
        <pc:docMk/>
      </pc:docMkLst>
      <pc:sldChg chg="modSp mod">
        <pc:chgData name="Stalin Jacob Wilson Packia Dhas" userId="050d7d71-3621-4503-95e8-1c9a9d962492" providerId="ADAL" clId="{3FBC77E1-FE42-4F9E-B4B2-3759F3328945}" dt="2026-04-27T12:32:22.615" v="2" actId="1076"/>
        <pc:sldMkLst>
          <pc:docMk/>
          <pc:sldMk cId="1299802014" sldId="635"/>
        </pc:sldMkLst>
        <pc:spChg chg="mod">
          <ac:chgData name="Stalin Jacob Wilson Packia Dhas" userId="050d7d71-3621-4503-95e8-1c9a9d962492" providerId="ADAL" clId="{3FBC77E1-FE42-4F9E-B4B2-3759F3328945}" dt="2026-04-27T12:32:22.615" v="2" actId="1076"/>
          <ac:spMkLst>
            <pc:docMk/>
            <pc:sldMk cId="1299802014" sldId="635"/>
            <ac:spMk id="24" creationId="{00000000-0000-0000-0000-000000000000}"/>
          </ac:spMkLst>
        </pc:spChg>
      </pc:sldChg>
      <pc:sldChg chg="modSp mod">
        <pc:chgData name="Stalin Jacob Wilson Packia Dhas" userId="050d7d71-3621-4503-95e8-1c9a9d962492" providerId="ADAL" clId="{3FBC77E1-FE42-4F9E-B4B2-3759F3328945}" dt="2026-04-27T12:32:28.244" v="3" actId="1076"/>
        <pc:sldMkLst>
          <pc:docMk/>
          <pc:sldMk cId="108821461" sldId="636"/>
        </pc:sldMkLst>
        <pc:spChg chg="mod">
          <ac:chgData name="Stalin Jacob Wilson Packia Dhas" userId="050d7d71-3621-4503-95e8-1c9a9d962492" providerId="ADAL" clId="{3FBC77E1-FE42-4F9E-B4B2-3759F3328945}" dt="2026-04-27T12:32:28.244" v="3" actId="1076"/>
          <ac:spMkLst>
            <pc:docMk/>
            <pc:sldMk cId="108821461" sldId="636"/>
            <ac:spMk id="24" creationId="{00000000-0000-0000-0000-000000000000}"/>
          </ac:spMkLst>
        </pc:spChg>
      </pc:sldChg>
      <pc:sldChg chg="modSp mod">
        <pc:chgData name="Stalin Jacob Wilson Packia Dhas" userId="050d7d71-3621-4503-95e8-1c9a9d962492" providerId="ADAL" clId="{3FBC77E1-FE42-4F9E-B4B2-3759F3328945}" dt="2026-04-27T12:32:02.884" v="1" actId="20577"/>
        <pc:sldMkLst>
          <pc:docMk/>
          <pc:sldMk cId="3119007398" sldId="719"/>
        </pc:sldMkLst>
        <pc:spChg chg="mod">
          <ac:chgData name="Stalin Jacob Wilson Packia Dhas" userId="050d7d71-3621-4503-95e8-1c9a9d962492" providerId="ADAL" clId="{3FBC77E1-FE42-4F9E-B4B2-3759F3328945}" dt="2026-04-27T12:32:02.884" v="1" actId="20577"/>
          <ac:spMkLst>
            <pc:docMk/>
            <pc:sldMk cId="3119007398" sldId="719"/>
            <ac:spMk id="2" creationId="{5AF40EAB-6954-8B5E-C784-2A455332F66A}"/>
          </ac:spMkLst>
        </pc:spChg>
      </pc:sldChg>
      <pc:sldChg chg="modSp add mod">
        <pc:chgData name="Stalin Jacob Wilson Packia Dhas" userId="050d7d71-3621-4503-95e8-1c9a9d962492" providerId="ADAL" clId="{3FBC77E1-FE42-4F9E-B4B2-3759F3328945}" dt="2026-04-27T12:33:00.432" v="6" actId="20577"/>
        <pc:sldMkLst>
          <pc:docMk/>
          <pc:sldMk cId="1147429451" sldId="734"/>
        </pc:sldMkLst>
        <pc:spChg chg="mod">
          <ac:chgData name="Stalin Jacob Wilson Packia Dhas" userId="050d7d71-3621-4503-95e8-1c9a9d962492" providerId="ADAL" clId="{3FBC77E1-FE42-4F9E-B4B2-3759F3328945}" dt="2026-04-27T12:33:00.432" v="6" actId="20577"/>
          <ac:spMkLst>
            <pc:docMk/>
            <pc:sldMk cId="1147429451" sldId="734"/>
            <ac:spMk id="4" creationId="{33FD909D-B099-5F61-DCC0-699A7C33D38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27/04/2026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374F67A-0874-45E3-BD6B-71B178B0D08F}" type="slidenum">
              <a:rPr lang="en-GB" smtClean="0"/>
              <a:t>2</a:t>
            </a:fld>
            <a:endParaRPr lang="en-GB"/>
          </a:p>
        </p:txBody>
      </p:sp>
    </p:spTree>
    <p:extLst>
      <p:ext uri="{BB962C8B-B14F-4D97-AF65-F5344CB8AC3E}">
        <p14:creationId xmlns:p14="http://schemas.microsoft.com/office/powerpoint/2010/main" val="308948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13</a:t>
            </a:fld>
            <a:endParaRPr lang="en-GB"/>
          </a:p>
        </p:txBody>
      </p:sp>
    </p:spTree>
    <p:extLst>
      <p:ext uri="{BB962C8B-B14F-4D97-AF65-F5344CB8AC3E}">
        <p14:creationId xmlns:p14="http://schemas.microsoft.com/office/powerpoint/2010/main" val="39809010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25</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9E010C0-CC26-4CE1-A8F8-9369E395E1A3}" type="datetime1">
              <a:rPr lang="en-GB" smtClean="0"/>
              <a:t>27/04/2026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15 / Electrical and Electronic Principles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73768" y="1699126"/>
            <a:ext cx="5315818" cy="3331157"/>
          </a:xfrm>
        </p:spPr>
        <p:txBody>
          <a:bodyPr/>
          <a:lstStyle/>
          <a:p>
            <a:r>
              <a:rPr lang="en-GB" sz="4800" dirty="0"/>
              <a:t>Electrical and Electronic </a:t>
            </a:r>
          </a:p>
          <a:p>
            <a:r>
              <a:rPr lang="en-GB" sz="4800" dirty="0"/>
              <a:t>Principles</a:t>
            </a:r>
          </a:p>
          <a:p>
            <a:r>
              <a:rPr lang="en-GB" sz="4800" dirty="0"/>
              <a:t>(ACDA4006)</a:t>
            </a:r>
          </a:p>
          <a:p>
            <a:endParaRPr lang="en-GB" sz="4800" dirty="0"/>
          </a:p>
          <a:p>
            <a:r>
              <a:rPr lang="en-GB" sz="3600" i="1" dirty="0">
                <a:solidFill>
                  <a:srgbClr val="FFC000"/>
                </a:solidFill>
              </a:rPr>
              <a:t>Lecture - 15</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4147" y="-90487"/>
            <a:ext cx="5143548"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79" y="1545701"/>
            <a:ext cx="10821227" cy="4016374"/>
          </a:xfrm>
        </p:spPr>
        <p:txBody>
          <a:bodyPr>
            <a:normAutofit/>
          </a:bodyPr>
          <a:lstStyle/>
          <a:p>
            <a:pPr marL="536575" indent="-536575" algn="just"/>
            <a:r>
              <a:rPr lang="en-IN" sz="4300" b="1" dirty="0"/>
              <a:t>Rectifier</a:t>
            </a:r>
          </a:p>
          <a:p>
            <a:pPr marL="536575" indent="-536575" algn="just"/>
            <a:r>
              <a:rPr lang="en-IN" sz="4300" b="1" dirty="0"/>
              <a:t>Half wave Rectifier</a:t>
            </a:r>
          </a:p>
          <a:p>
            <a:pPr marL="536575" indent="-536575" algn="just"/>
            <a:r>
              <a:rPr lang="en-IN" sz="4300" b="1" dirty="0"/>
              <a:t>Full wave rectifier </a:t>
            </a:r>
          </a:p>
          <a:p>
            <a:pPr marL="0" indent="0" algn="just">
              <a:buNone/>
            </a:pPr>
            <a:endParaRPr lang="en-IN" sz="2683" dirty="0"/>
          </a:p>
          <a:p>
            <a:pPr marL="354629" lvl="1" indent="-354629" algn="just">
              <a:buFont typeface="Arial"/>
              <a:buChar char="•"/>
            </a:pPr>
            <a:endParaRPr lang="en-IN" sz="3083"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7" y="6461781"/>
            <a:ext cx="6103542" cy="365125"/>
          </a:xfrm>
        </p:spPr>
        <p:txBody>
          <a:bodyPr/>
          <a:lstStyle/>
          <a:p>
            <a:r>
              <a:rPr lang="en-GB"/>
              <a:t>Lecture – 15 / Electrical and Electronic Principles</a:t>
            </a:r>
            <a:endParaRPr lang="en-GB"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43" y="69054"/>
            <a:ext cx="11594969" cy="1325563"/>
          </a:xfrm>
        </p:spPr>
        <p:txBody>
          <a:bodyPr>
            <a:normAutofit/>
          </a:bodyPr>
          <a:lstStyle/>
          <a:p>
            <a:pPr algn="ctr"/>
            <a:r>
              <a:rPr lang="en-IN" dirty="0">
                <a:solidFill>
                  <a:schemeClr val="bg1"/>
                </a:solidFill>
              </a:rPr>
              <a:t>Rectifiers</a:t>
            </a:r>
          </a:p>
        </p:txBody>
      </p:sp>
      <p:sp>
        <p:nvSpPr>
          <p:cNvPr id="24" name="Content Placeholder 23"/>
          <p:cNvSpPr>
            <a:spLocks noGrp="1"/>
          </p:cNvSpPr>
          <p:nvPr>
            <p:ph idx="1"/>
          </p:nvPr>
        </p:nvSpPr>
        <p:spPr>
          <a:xfrm>
            <a:off x="920537" y="1600201"/>
            <a:ext cx="9874142" cy="4525963"/>
          </a:xfrm>
        </p:spPr>
        <p:txBody>
          <a:bodyPr>
            <a:normAutofit/>
          </a:bodyPr>
          <a:lstStyle/>
          <a:p>
            <a:pPr marL="0" indent="0">
              <a:buNone/>
            </a:pPr>
            <a:r>
              <a:rPr lang="en-IN" b="1" dirty="0">
                <a:solidFill>
                  <a:schemeClr val="tx1">
                    <a:lumMod val="95000"/>
                    <a:lumOff val="5000"/>
                  </a:schemeClr>
                </a:solidFill>
              </a:rPr>
              <a:t>Rectifier: </a:t>
            </a:r>
          </a:p>
          <a:p>
            <a:pPr marL="0" indent="0">
              <a:buNone/>
            </a:pPr>
            <a:r>
              <a:rPr lang="en-IN" dirty="0">
                <a:solidFill>
                  <a:schemeClr val="tx1">
                    <a:lumMod val="95000"/>
                    <a:lumOff val="5000"/>
                  </a:schemeClr>
                </a:solidFill>
              </a:rPr>
              <a:t>Converts AC to DC.</a:t>
            </a:r>
          </a:p>
          <a:p>
            <a:pPr marL="0" indent="0">
              <a:buNone/>
            </a:pPr>
            <a:r>
              <a:rPr lang="en-IN" b="1" dirty="0">
                <a:solidFill>
                  <a:schemeClr val="tx1">
                    <a:lumMod val="95000"/>
                    <a:lumOff val="5000"/>
                  </a:schemeClr>
                </a:solidFill>
              </a:rPr>
              <a:t>Filters:</a:t>
            </a:r>
          </a:p>
          <a:p>
            <a:pPr marL="0" indent="0">
              <a:buNone/>
            </a:pPr>
            <a:r>
              <a:rPr lang="en-IN" dirty="0">
                <a:solidFill>
                  <a:schemeClr val="tx1">
                    <a:lumMod val="95000"/>
                    <a:lumOff val="5000"/>
                  </a:schemeClr>
                </a:solidFill>
              </a:rPr>
              <a:t>Removes ripples and provide pulsating DC voltage</a:t>
            </a:r>
          </a:p>
          <a:p>
            <a:pPr marL="0" indent="0">
              <a:buNone/>
            </a:pPr>
            <a:r>
              <a:rPr lang="en-IN" b="1" dirty="0">
                <a:solidFill>
                  <a:schemeClr val="tx1">
                    <a:lumMod val="95000"/>
                    <a:lumOff val="5000"/>
                  </a:schemeClr>
                </a:solidFill>
              </a:rPr>
              <a:t>Regulators:</a:t>
            </a:r>
          </a:p>
          <a:p>
            <a:pPr marL="0" indent="0">
              <a:buNone/>
            </a:pPr>
            <a:r>
              <a:rPr lang="en-IN" dirty="0">
                <a:solidFill>
                  <a:schemeClr val="tx1">
                    <a:lumMod val="95000"/>
                    <a:lumOff val="5000"/>
                  </a:schemeClr>
                </a:solidFill>
              </a:rPr>
              <a:t>Provides constant output voltage, even if the input voltage or load current varies.</a:t>
            </a:r>
          </a:p>
          <a:p>
            <a:pPr marL="0" indent="0">
              <a:buNone/>
            </a:pPr>
            <a:endParaRPr lang="en-IN" dirty="0">
              <a:solidFill>
                <a:schemeClr val="tx1">
                  <a:lumMod val="95000"/>
                  <a:lumOff val="5000"/>
                </a:schemeClr>
              </a:solidFill>
            </a:endParaRPr>
          </a:p>
        </p:txBody>
      </p:sp>
      <p:sp>
        <p:nvSpPr>
          <p:cNvPr id="4" name="Footer Placeholder 3"/>
          <p:cNvSpPr>
            <a:spLocks noGrp="1"/>
          </p:cNvSpPr>
          <p:nvPr>
            <p:ph type="ftr" sz="quarter" idx="11"/>
          </p:nvPr>
        </p:nvSpPr>
        <p:spPr/>
        <p:txBody>
          <a:bodyPr/>
          <a:lstStyle/>
          <a:p>
            <a:r>
              <a:rPr lang="en-GB"/>
              <a:t>Lecture – 15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Tree>
    <p:extLst>
      <p:ext uri="{BB962C8B-B14F-4D97-AF65-F5344CB8AC3E}">
        <p14:creationId xmlns:p14="http://schemas.microsoft.com/office/powerpoint/2010/main" val="2453804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15" y="106829"/>
            <a:ext cx="11594969" cy="1325563"/>
          </a:xfrm>
        </p:spPr>
        <p:txBody>
          <a:bodyPr>
            <a:normAutofit/>
          </a:bodyPr>
          <a:lstStyle/>
          <a:p>
            <a:pPr algn="ctr"/>
            <a:r>
              <a:rPr lang="en-IN" dirty="0">
                <a:solidFill>
                  <a:schemeClr val="bg1"/>
                </a:solidFill>
              </a:rPr>
              <a:t>Rectifiers</a:t>
            </a:r>
          </a:p>
        </p:txBody>
      </p:sp>
      <p:sp>
        <p:nvSpPr>
          <p:cNvPr id="24" name="Content Placeholder 23"/>
          <p:cNvSpPr>
            <a:spLocks noGrp="1"/>
          </p:cNvSpPr>
          <p:nvPr>
            <p:ph idx="1"/>
          </p:nvPr>
        </p:nvSpPr>
        <p:spPr>
          <a:xfrm>
            <a:off x="902126" y="1600201"/>
            <a:ext cx="9892553" cy="4525963"/>
          </a:xfrm>
        </p:spPr>
        <p:txBody>
          <a:bodyPr>
            <a:normAutofit/>
          </a:bodyPr>
          <a:lstStyle/>
          <a:p>
            <a:pPr marL="0" indent="0">
              <a:buNone/>
            </a:pPr>
            <a:r>
              <a:rPr lang="en-IN" b="1" dirty="0">
                <a:solidFill>
                  <a:schemeClr val="tx1">
                    <a:lumMod val="95000"/>
                    <a:lumOff val="5000"/>
                  </a:schemeClr>
                </a:solidFill>
              </a:rPr>
              <a:t>Types of Rectifier: </a:t>
            </a:r>
          </a:p>
          <a:p>
            <a:r>
              <a:rPr lang="en-IN" b="1" dirty="0">
                <a:solidFill>
                  <a:schemeClr val="tx1">
                    <a:lumMod val="95000"/>
                    <a:lumOff val="5000"/>
                  </a:schemeClr>
                </a:solidFill>
              </a:rPr>
              <a:t>Half wave rectifier: </a:t>
            </a:r>
            <a:r>
              <a:rPr lang="en-IN" dirty="0">
                <a:solidFill>
                  <a:schemeClr val="tx1">
                    <a:lumMod val="95000"/>
                    <a:lumOff val="5000"/>
                  </a:schemeClr>
                </a:solidFill>
              </a:rPr>
              <a:t>Conducts only in positive cycle.</a:t>
            </a:r>
          </a:p>
          <a:p>
            <a:r>
              <a:rPr lang="en-IN" b="1" dirty="0">
                <a:solidFill>
                  <a:schemeClr val="tx1">
                    <a:lumMod val="95000"/>
                    <a:lumOff val="5000"/>
                  </a:schemeClr>
                </a:solidFill>
              </a:rPr>
              <a:t>Full wave rectifier : </a:t>
            </a:r>
            <a:r>
              <a:rPr lang="en-IN" dirty="0">
                <a:solidFill>
                  <a:schemeClr val="tx1">
                    <a:lumMod val="95000"/>
                    <a:lumOff val="5000"/>
                  </a:schemeClr>
                </a:solidFill>
              </a:rPr>
              <a:t>Conducts in both positive and Negative cycle</a:t>
            </a:r>
          </a:p>
          <a:p>
            <a:pPr lvl="1"/>
            <a:r>
              <a:rPr lang="en-IN" dirty="0">
                <a:solidFill>
                  <a:schemeClr val="tx1">
                    <a:lumMod val="95000"/>
                    <a:lumOff val="5000"/>
                  </a:schemeClr>
                </a:solidFill>
              </a:rPr>
              <a:t>Centre taped type</a:t>
            </a:r>
          </a:p>
          <a:p>
            <a:pPr lvl="1"/>
            <a:r>
              <a:rPr lang="en-IN" dirty="0">
                <a:solidFill>
                  <a:schemeClr val="tx1">
                    <a:lumMod val="95000"/>
                    <a:lumOff val="5000"/>
                  </a:schemeClr>
                </a:solidFill>
              </a:rPr>
              <a:t>Bridge rectifier</a:t>
            </a:r>
          </a:p>
        </p:txBody>
      </p:sp>
      <p:sp>
        <p:nvSpPr>
          <p:cNvPr id="4" name="Footer Placeholder 3"/>
          <p:cNvSpPr>
            <a:spLocks noGrp="1"/>
          </p:cNvSpPr>
          <p:nvPr>
            <p:ph type="ftr" sz="quarter" idx="11"/>
          </p:nvPr>
        </p:nvSpPr>
        <p:spPr/>
        <p:txBody>
          <a:bodyPr/>
          <a:lstStyle/>
          <a:p>
            <a:r>
              <a:rPr lang="en-GB"/>
              <a:t>Lecture – 15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529879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7574" y="106829"/>
            <a:ext cx="11594969" cy="1325563"/>
          </a:xfrm>
        </p:spPr>
        <p:txBody>
          <a:bodyPr>
            <a:normAutofit/>
          </a:bodyPr>
          <a:lstStyle/>
          <a:p>
            <a:pPr algn="ctr"/>
            <a:r>
              <a:rPr lang="en-IN" b="1" dirty="0">
                <a:solidFill>
                  <a:schemeClr val="bg1"/>
                </a:solidFill>
              </a:rPr>
              <a:t>Rectifiers –Half wave rectifiers</a:t>
            </a:r>
          </a:p>
        </p:txBody>
      </p:sp>
      <p:sp>
        <p:nvSpPr>
          <p:cNvPr id="24" name="Content Placeholder 23"/>
          <p:cNvSpPr>
            <a:spLocks noGrp="1"/>
          </p:cNvSpPr>
          <p:nvPr>
            <p:ph idx="1"/>
          </p:nvPr>
        </p:nvSpPr>
        <p:spPr>
          <a:xfrm>
            <a:off x="883715" y="1600201"/>
            <a:ext cx="10500258" cy="4525963"/>
          </a:xfrm>
        </p:spPr>
        <p:txBody>
          <a:bodyPr>
            <a:normAutofit/>
          </a:bodyPr>
          <a:lstStyle/>
          <a:p>
            <a:r>
              <a:rPr lang="en-IN" dirty="0">
                <a:solidFill>
                  <a:schemeClr val="tx1">
                    <a:lumMod val="95000"/>
                    <a:lumOff val="5000"/>
                  </a:schemeClr>
                </a:solidFill>
              </a:rPr>
              <a:t>This type of rectifiers convert AC into pulsating current.</a:t>
            </a:r>
          </a:p>
          <a:p>
            <a:r>
              <a:rPr lang="en-IN" dirty="0">
                <a:solidFill>
                  <a:schemeClr val="tx1">
                    <a:lumMod val="95000"/>
                    <a:lumOff val="5000"/>
                  </a:schemeClr>
                </a:solidFill>
              </a:rPr>
              <a:t>Converts for half the period of input cycle, so called as half wave rectifier.</a:t>
            </a:r>
          </a:p>
        </p:txBody>
      </p:sp>
      <p:sp>
        <p:nvSpPr>
          <p:cNvPr id="4" name="Footer Placeholder 3"/>
          <p:cNvSpPr>
            <a:spLocks noGrp="1"/>
          </p:cNvSpPr>
          <p:nvPr>
            <p:ph type="ftr" sz="quarter" idx="11"/>
          </p:nvPr>
        </p:nvSpPr>
        <p:spPr/>
        <p:txBody>
          <a:bodyPr/>
          <a:lstStyle/>
          <a:p>
            <a:r>
              <a:rPr lang="en-GB"/>
              <a:t>Lecture – 15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42574437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049" y="106829"/>
            <a:ext cx="11594969" cy="1325563"/>
          </a:xfrm>
        </p:spPr>
        <p:txBody>
          <a:bodyPr>
            <a:normAutofit/>
          </a:bodyPr>
          <a:lstStyle/>
          <a:p>
            <a:pPr algn="l"/>
            <a:r>
              <a:rPr lang="en-IN" b="1" dirty="0">
                <a:solidFill>
                  <a:schemeClr val="bg1"/>
                </a:solidFill>
              </a:rPr>
              <a:t>Rectifiers –Half wave rectifiers</a:t>
            </a:r>
          </a:p>
        </p:txBody>
      </p:sp>
      <mc:AlternateContent xmlns:mc="http://schemas.openxmlformats.org/markup-compatibility/2006" xmlns:a14="http://schemas.microsoft.com/office/drawing/2010/main">
        <mc:Choice Requires="a14">
          <p:sp>
            <p:nvSpPr>
              <p:cNvPr id="24" name="Content Placeholder 23"/>
              <p:cNvSpPr>
                <a:spLocks noGrp="1"/>
              </p:cNvSpPr>
              <p:nvPr>
                <p:ph idx="1"/>
              </p:nvPr>
            </p:nvSpPr>
            <p:spPr>
              <a:xfrm>
                <a:off x="846894" y="1600201"/>
                <a:ext cx="9947785" cy="4525963"/>
              </a:xfrm>
            </p:spPr>
            <p:txBody>
              <a:bodyPr>
                <a:normAutofit/>
              </a:bodyPr>
              <a:lstStyle/>
              <a:p>
                <a:pPr marL="0" indent="0">
                  <a:buNone/>
                </a:pPr>
                <a:r>
                  <a:rPr lang="en-IN" b="1" dirty="0">
                    <a:solidFill>
                      <a:schemeClr val="tx1">
                        <a:lumMod val="95000"/>
                        <a:lumOff val="5000"/>
                      </a:schemeClr>
                    </a:solidFill>
                  </a:rPr>
                  <a:t>Construction</a:t>
                </a:r>
              </a:p>
              <a:p>
                <a:r>
                  <a:rPr lang="en-IN" dirty="0">
                    <a:solidFill>
                      <a:schemeClr val="tx1">
                        <a:lumMod val="95000"/>
                        <a:lumOff val="5000"/>
                      </a:schemeClr>
                    </a:solidFill>
                  </a:rPr>
                  <a:t>It has a step-down transformer, diode and a load resistance (</a:t>
                </a:r>
                <a14:m>
                  <m:oMath xmlns:m="http://schemas.openxmlformats.org/officeDocument/2006/math">
                    <m:sSub>
                      <m:sSubPr>
                        <m:ctrlPr>
                          <a:rPr lang="en-IN" i="1" smtClean="0">
                            <a:solidFill>
                              <a:schemeClr val="tx1">
                                <a:lumMod val="95000"/>
                                <a:lumOff val="5000"/>
                              </a:schemeClr>
                            </a:solidFill>
                            <a:latin typeface="Cambria Math" panose="02040503050406030204" pitchFamily="18" charset="0"/>
                          </a:rPr>
                        </m:ctrlPr>
                      </m:sSubPr>
                      <m:e>
                        <m:r>
                          <a:rPr lang="en-IN" b="0" i="1" smtClean="0">
                            <a:solidFill>
                              <a:schemeClr val="tx1">
                                <a:lumMod val="95000"/>
                                <a:lumOff val="5000"/>
                              </a:schemeClr>
                            </a:solidFill>
                            <a:latin typeface="Cambria Math" panose="02040503050406030204" pitchFamily="18" charset="0"/>
                          </a:rPr>
                          <m:t>𝑅</m:t>
                        </m:r>
                      </m:e>
                      <m:sub>
                        <m:r>
                          <a:rPr lang="en-IN" b="0" i="1" smtClean="0">
                            <a:solidFill>
                              <a:schemeClr val="tx1">
                                <a:lumMod val="95000"/>
                                <a:lumOff val="5000"/>
                              </a:schemeClr>
                            </a:solidFill>
                            <a:latin typeface="Cambria Math" panose="02040503050406030204" pitchFamily="18" charset="0"/>
                          </a:rPr>
                          <m:t>𝐿</m:t>
                        </m:r>
                      </m:sub>
                    </m:sSub>
                  </m:oMath>
                </a14:m>
                <a:r>
                  <a:rPr lang="en-IN" dirty="0">
                    <a:solidFill>
                      <a:schemeClr val="tx1">
                        <a:lumMod val="95000"/>
                        <a:lumOff val="5000"/>
                      </a:schemeClr>
                    </a:solidFill>
                  </a:rPr>
                  <a:t>).</a:t>
                </a:r>
              </a:p>
              <a:p>
                <a:r>
                  <a:rPr lang="en-IN" dirty="0">
                    <a:solidFill>
                      <a:schemeClr val="tx1">
                        <a:lumMod val="95000"/>
                        <a:lumOff val="5000"/>
                      </a:schemeClr>
                    </a:solidFill>
                  </a:rPr>
                  <a:t>The Secondary of the transformer is connected to the diode and then to the load (</a:t>
                </a:r>
                <a14:m>
                  <m:oMath xmlns:m="http://schemas.openxmlformats.org/officeDocument/2006/math">
                    <m:sSub>
                      <m:sSubPr>
                        <m:ctrlPr>
                          <a:rPr lang="en-IN" i="1">
                            <a:solidFill>
                              <a:schemeClr val="tx1">
                                <a:lumMod val="95000"/>
                                <a:lumOff val="5000"/>
                              </a:schemeClr>
                            </a:solidFill>
                            <a:latin typeface="Cambria Math" panose="02040503050406030204" pitchFamily="18" charset="0"/>
                          </a:rPr>
                        </m:ctrlPr>
                      </m:sSubPr>
                      <m:e>
                        <m:r>
                          <a:rPr lang="en-IN" b="0" i="1">
                            <a:solidFill>
                              <a:schemeClr val="tx1">
                                <a:lumMod val="95000"/>
                                <a:lumOff val="5000"/>
                              </a:schemeClr>
                            </a:solidFill>
                            <a:latin typeface="Cambria Math" panose="02040503050406030204" pitchFamily="18" charset="0"/>
                          </a:rPr>
                          <m:t>𝑅</m:t>
                        </m:r>
                      </m:e>
                      <m:sub>
                        <m:r>
                          <a:rPr lang="en-IN" b="0" i="1">
                            <a:solidFill>
                              <a:schemeClr val="tx1">
                                <a:lumMod val="95000"/>
                                <a:lumOff val="5000"/>
                              </a:schemeClr>
                            </a:solidFill>
                            <a:latin typeface="Cambria Math" panose="02040503050406030204" pitchFamily="18" charset="0"/>
                          </a:rPr>
                          <m:t>𝐿</m:t>
                        </m:r>
                      </m:sub>
                    </m:sSub>
                  </m:oMath>
                </a14:m>
                <a:r>
                  <a:rPr lang="en-IN" dirty="0">
                    <a:solidFill>
                      <a:schemeClr val="tx1">
                        <a:lumMod val="95000"/>
                        <a:lumOff val="5000"/>
                      </a:schemeClr>
                    </a:solidFill>
                  </a:rPr>
                  <a:t>)</a:t>
                </a:r>
                <a:r>
                  <a:rPr lang="en-IN" b="1" dirty="0">
                    <a:solidFill>
                      <a:schemeClr val="tx1">
                        <a:lumMod val="95000"/>
                        <a:lumOff val="5000"/>
                      </a:schemeClr>
                    </a:solidFill>
                  </a:rPr>
                  <a:t>.</a:t>
                </a:r>
              </a:p>
              <a:p>
                <a:pPr marL="0" indent="0">
                  <a:buNone/>
                </a:pPr>
                <a:endParaRPr lang="en-IN" dirty="0">
                  <a:solidFill>
                    <a:schemeClr val="tx1">
                      <a:lumMod val="95000"/>
                      <a:lumOff val="5000"/>
                    </a:schemeClr>
                  </a:solidFill>
                </a:endParaRPr>
              </a:p>
            </p:txBody>
          </p:sp>
        </mc:Choice>
        <mc:Fallback xmlns="">
          <p:sp>
            <p:nvSpPr>
              <p:cNvPr id="24" name="Content Placeholder 23"/>
              <p:cNvSpPr>
                <a:spLocks noGrp="1" noRot="1" noChangeAspect="1" noMove="1" noResize="1" noEditPoints="1" noAdjustHandles="1" noChangeArrowheads="1" noChangeShapeType="1" noTextEdit="1"/>
              </p:cNvSpPr>
              <p:nvPr>
                <p:ph idx="1"/>
              </p:nvPr>
            </p:nvSpPr>
            <p:spPr>
              <a:xfrm>
                <a:off x="846894" y="1600201"/>
                <a:ext cx="9947785" cy="4525963"/>
              </a:xfrm>
              <a:blipFill>
                <a:blip r:embed="rId2"/>
                <a:stretch>
                  <a:fillRect l="-1287" t="-2291"/>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GB"/>
              <a:t>Lecture – 15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6</a:t>
            </a:fld>
            <a:endParaRPr lang="en-US" dirty="0"/>
          </a:p>
        </p:txBody>
      </p:sp>
    </p:spTree>
    <p:extLst>
      <p:ext uri="{BB962C8B-B14F-4D97-AF65-F5344CB8AC3E}">
        <p14:creationId xmlns:p14="http://schemas.microsoft.com/office/powerpoint/2010/main" val="2220894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0295" y="316282"/>
            <a:ext cx="11594969" cy="1325563"/>
          </a:xfrm>
        </p:spPr>
        <p:txBody>
          <a:bodyPr>
            <a:normAutofit/>
          </a:bodyPr>
          <a:lstStyle/>
          <a:p>
            <a:pPr algn="l"/>
            <a:r>
              <a:rPr lang="en-IN" dirty="0">
                <a:solidFill>
                  <a:schemeClr val="bg1"/>
                </a:solidFill>
              </a:rPr>
              <a:t>Rectifiers –Half wave rectifiers -construction</a:t>
            </a:r>
          </a:p>
        </p:txBody>
      </p:sp>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92686" y="2219946"/>
            <a:ext cx="7274123" cy="3126985"/>
          </a:xfrm>
        </p:spPr>
      </p:pic>
      <p:sp>
        <p:nvSpPr>
          <p:cNvPr id="4" name="Footer Placeholder 3"/>
          <p:cNvSpPr>
            <a:spLocks noGrp="1"/>
          </p:cNvSpPr>
          <p:nvPr>
            <p:ph type="ftr" sz="quarter" idx="11"/>
          </p:nvPr>
        </p:nvSpPr>
        <p:spPr/>
        <p:txBody>
          <a:bodyPr/>
          <a:lstStyle/>
          <a:p>
            <a:r>
              <a:rPr lang="en-GB"/>
              <a:t>Lecture – 15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7</a:t>
            </a:fld>
            <a:endParaRPr lang="en-US" dirty="0"/>
          </a:p>
        </p:txBody>
      </p:sp>
    </p:spTree>
    <p:extLst>
      <p:ext uri="{BB962C8B-B14F-4D97-AF65-F5344CB8AC3E}">
        <p14:creationId xmlns:p14="http://schemas.microsoft.com/office/powerpoint/2010/main" val="1250279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4356" y="143552"/>
            <a:ext cx="11594969" cy="1325563"/>
          </a:xfrm>
        </p:spPr>
        <p:txBody>
          <a:bodyPr>
            <a:normAutofit/>
          </a:bodyPr>
          <a:lstStyle/>
          <a:p>
            <a:pPr algn="ctr"/>
            <a:r>
              <a:rPr lang="en-IN" b="1" dirty="0">
                <a:solidFill>
                  <a:schemeClr val="bg1"/>
                </a:solidFill>
              </a:rPr>
              <a:t>Rectifiers –Half wave rectifiers</a:t>
            </a:r>
          </a:p>
        </p:txBody>
      </p:sp>
      <p:sp>
        <p:nvSpPr>
          <p:cNvPr id="24" name="Content Placeholder 23"/>
          <p:cNvSpPr>
            <a:spLocks noGrp="1"/>
          </p:cNvSpPr>
          <p:nvPr>
            <p:ph idx="1"/>
          </p:nvPr>
        </p:nvSpPr>
        <p:spPr>
          <a:xfrm>
            <a:off x="785525" y="1624683"/>
            <a:ext cx="10678228" cy="4525963"/>
          </a:xfrm>
        </p:spPr>
        <p:txBody>
          <a:bodyPr>
            <a:normAutofit lnSpcReduction="10000"/>
          </a:bodyPr>
          <a:lstStyle/>
          <a:p>
            <a:pPr marL="0" indent="0">
              <a:buNone/>
            </a:pPr>
            <a:r>
              <a:rPr lang="en-IN" b="1" dirty="0">
                <a:solidFill>
                  <a:schemeClr val="tx1">
                    <a:lumMod val="95000"/>
                    <a:lumOff val="5000"/>
                  </a:schemeClr>
                </a:solidFill>
              </a:rPr>
              <a:t>Operation:</a:t>
            </a:r>
          </a:p>
          <a:p>
            <a:r>
              <a:rPr lang="en-IN" dirty="0">
                <a:solidFill>
                  <a:schemeClr val="tx1">
                    <a:lumMod val="95000"/>
                    <a:lumOff val="5000"/>
                  </a:schemeClr>
                </a:solidFill>
              </a:rPr>
              <a:t>Step down </a:t>
            </a:r>
            <a:r>
              <a:rPr lang="en-IN" b="1" dirty="0">
                <a:solidFill>
                  <a:schemeClr val="tx1">
                    <a:lumMod val="95000"/>
                    <a:lumOff val="5000"/>
                  </a:schemeClr>
                </a:solidFill>
              </a:rPr>
              <a:t>transformer reduces the voltage</a:t>
            </a:r>
          </a:p>
          <a:p>
            <a:r>
              <a:rPr lang="en-IN" dirty="0">
                <a:solidFill>
                  <a:schemeClr val="tx1">
                    <a:lumMod val="95000"/>
                    <a:lumOff val="5000"/>
                  </a:schemeClr>
                </a:solidFill>
              </a:rPr>
              <a:t>Diode converts </a:t>
            </a:r>
            <a:r>
              <a:rPr lang="en-IN" b="1" dirty="0">
                <a:solidFill>
                  <a:schemeClr val="tx1">
                    <a:lumMod val="95000"/>
                    <a:lumOff val="5000"/>
                  </a:schemeClr>
                </a:solidFill>
              </a:rPr>
              <a:t>AC to pulsating DC</a:t>
            </a:r>
            <a:r>
              <a:rPr lang="en-IN" dirty="0">
                <a:solidFill>
                  <a:schemeClr val="tx1">
                    <a:lumMod val="95000"/>
                    <a:lumOff val="5000"/>
                  </a:schemeClr>
                </a:solidFill>
              </a:rPr>
              <a:t>.</a:t>
            </a:r>
          </a:p>
          <a:p>
            <a:r>
              <a:rPr lang="en-IN" dirty="0">
                <a:solidFill>
                  <a:schemeClr val="tx1">
                    <a:lumMod val="95000"/>
                    <a:lumOff val="5000"/>
                  </a:schemeClr>
                </a:solidFill>
              </a:rPr>
              <a:t>During the </a:t>
            </a:r>
            <a:r>
              <a:rPr lang="en-IN" b="1" dirty="0">
                <a:solidFill>
                  <a:schemeClr val="tx1">
                    <a:lumMod val="95000"/>
                    <a:lumOff val="5000"/>
                  </a:schemeClr>
                </a:solidFill>
              </a:rPr>
              <a:t>Positive half cycle</a:t>
            </a:r>
            <a:r>
              <a:rPr lang="en-IN" dirty="0">
                <a:solidFill>
                  <a:schemeClr val="tx1">
                    <a:lumMod val="95000"/>
                    <a:lumOff val="5000"/>
                  </a:schemeClr>
                </a:solidFill>
              </a:rPr>
              <a:t>, the region </a:t>
            </a:r>
            <a:r>
              <a:rPr lang="en-IN" b="1" dirty="0">
                <a:solidFill>
                  <a:schemeClr val="tx1">
                    <a:lumMod val="95000"/>
                    <a:lumOff val="5000"/>
                  </a:schemeClr>
                </a:solidFill>
              </a:rPr>
              <a:t>A become Positive </a:t>
            </a:r>
            <a:r>
              <a:rPr lang="en-IN" dirty="0">
                <a:solidFill>
                  <a:schemeClr val="tx1">
                    <a:lumMod val="95000"/>
                    <a:lumOff val="5000"/>
                  </a:schemeClr>
                </a:solidFill>
              </a:rPr>
              <a:t>and region B becomes Negative. So, the </a:t>
            </a:r>
            <a:r>
              <a:rPr lang="en-IN" b="1" dirty="0">
                <a:solidFill>
                  <a:schemeClr val="tx1">
                    <a:lumMod val="95000"/>
                    <a:lumOff val="5000"/>
                  </a:schemeClr>
                </a:solidFill>
              </a:rPr>
              <a:t>diode D</a:t>
            </a:r>
            <a:r>
              <a:rPr lang="en-IN" dirty="0">
                <a:solidFill>
                  <a:schemeClr val="tx1">
                    <a:lumMod val="95000"/>
                    <a:lumOff val="5000"/>
                  </a:schemeClr>
                </a:solidFill>
              </a:rPr>
              <a:t> will be forward biased and the </a:t>
            </a:r>
            <a:r>
              <a:rPr lang="en-IN" b="1" dirty="0">
                <a:solidFill>
                  <a:schemeClr val="tx1">
                    <a:lumMod val="95000"/>
                    <a:lumOff val="5000"/>
                  </a:schemeClr>
                </a:solidFill>
              </a:rPr>
              <a:t>current passes </a:t>
            </a:r>
            <a:r>
              <a:rPr lang="en-IN" dirty="0">
                <a:solidFill>
                  <a:schemeClr val="tx1">
                    <a:lumMod val="95000"/>
                    <a:lumOff val="5000"/>
                  </a:schemeClr>
                </a:solidFill>
              </a:rPr>
              <a:t>through it</a:t>
            </a:r>
          </a:p>
          <a:p>
            <a:r>
              <a:rPr lang="en-IN" dirty="0">
                <a:solidFill>
                  <a:schemeClr val="tx1">
                    <a:lumMod val="95000"/>
                    <a:lumOff val="5000"/>
                  </a:schemeClr>
                </a:solidFill>
              </a:rPr>
              <a:t>During the </a:t>
            </a:r>
            <a:r>
              <a:rPr lang="en-IN" b="1" dirty="0">
                <a:solidFill>
                  <a:schemeClr val="tx1">
                    <a:lumMod val="95000"/>
                    <a:lumOff val="5000"/>
                  </a:schemeClr>
                </a:solidFill>
              </a:rPr>
              <a:t>negative half cycle</a:t>
            </a:r>
            <a:r>
              <a:rPr lang="en-IN" dirty="0">
                <a:solidFill>
                  <a:schemeClr val="tx1">
                    <a:lumMod val="95000"/>
                    <a:lumOff val="5000"/>
                  </a:schemeClr>
                </a:solidFill>
              </a:rPr>
              <a:t>, the </a:t>
            </a:r>
            <a:r>
              <a:rPr lang="en-IN" b="1" dirty="0">
                <a:solidFill>
                  <a:schemeClr val="tx1">
                    <a:lumMod val="95000"/>
                    <a:lumOff val="5000"/>
                  </a:schemeClr>
                </a:solidFill>
              </a:rPr>
              <a:t>region B</a:t>
            </a:r>
            <a:r>
              <a:rPr lang="en-IN" dirty="0">
                <a:solidFill>
                  <a:schemeClr val="tx1">
                    <a:lumMod val="95000"/>
                    <a:lumOff val="5000"/>
                  </a:schemeClr>
                </a:solidFill>
              </a:rPr>
              <a:t> becomes </a:t>
            </a:r>
            <a:r>
              <a:rPr lang="en-IN" b="1" dirty="0">
                <a:solidFill>
                  <a:schemeClr val="tx1">
                    <a:lumMod val="95000"/>
                    <a:lumOff val="5000"/>
                  </a:schemeClr>
                </a:solidFill>
              </a:rPr>
              <a:t>positive</a:t>
            </a:r>
            <a:r>
              <a:rPr lang="en-IN" dirty="0">
                <a:solidFill>
                  <a:schemeClr val="tx1">
                    <a:lumMod val="95000"/>
                    <a:lumOff val="5000"/>
                  </a:schemeClr>
                </a:solidFill>
              </a:rPr>
              <a:t> and region </a:t>
            </a:r>
            <a:r>
              <a:rPr lang="en-IN" b="1" dirty="0">
                <a:solidFill>
                  <a:schemeClr val="tx1">
                    <a:lumMod val="95000"/>
                    <a:lumOff val="5000"/>
                  </a:schemeClr>
                </a:solidFill>
              </a:rPr>
              <a:t>A becomes negative</a:t>
            </a:r>
            <a:r>
              <a:rPr lang="en-IN" dirty="0">
                <a:solidFill>
                  <a:schemeClr val="tx1">
                    <a:lumMod val="95000"/>
                    <a:lumOff val="5000"/>
                  </a:schemeClr>
                </a:solidFill>
              </a:rPr>
              <a:t>.</a:t>
            </a:r>
          </a:p>
          <a:p>
            <a:r>
              <a:rPr lang="en-IN" dirty="0">
                <a:solidFill>
                  <a:schemeClr val="tx1">
                    <a:lumMod val="95000"/>
                    <a:lumOff val="5000"/>
                  </a:schemeClr>
                </a:solidFill>
              </a:rPr>
              <a:t>So, the </a:t>
            </a:r>
            <a:r>
              <a:rPr lang="en-IN" b="1" dirty="0">
                <a:solidFill>
                  <a:schemeClr val="tx1">
                    <a:lumMod val="95000"/>
                    <a:lumOff val="5000"/>
                  </a:schemeClr>
                </a:solidFill>
              </a:rPr>
              <a:t>diode D will be reverse biased</a:t>
            </a:r>
            <a:r>
              <a:rPr lang="en-IN" dirty="0">
                <a:solidFill>
                  <a:schemeClr val="tx1">
                    <a:lumMod val="95000"/>
                    <a:lumOff val="5000"/>
                  </a:schemeClr>
                </a:solidFill>
              </a:rPr>
              <a:t>, So it </a:t>
            </a:r>
            <a:r>
              <a:rPr lang="en-IN" b="1" dirty="0">
                <a:solidFill>
                  <a:schemeClr val="tx1">
                    <a:lumMod val="95000"/>
                    <a:lumOff val="5000"/>
                  </a:schemeClr>
                </a:solidFill>
              </a:rPr>
              <a:t>acts as an open switch</a:t>
            </a:r>
            <a:r>
              <a:rPr lang="en-IN" dirty="0">
                <a:solidFill>
                  <a:schemeClr val="tx1">
                    <a:lumMod val="95000"/>
                    <a:lumOff val="5000"/>
                  </a:schemeClr>
                </a:solidFill>
              </a:rPr>
              <a:t>.(Does not allow current to flow)</a:t>
            </a:r>
          </a:p>
          <a:p>
            <a:pPr marL="0" indent="0">
              <a:buNone/>
            </a:pPr>
            <a:endParaRPr lang="en-IN" dirty="0">
              <a:solidFill>
                <a:schemeClr val="tx1">
                  <a:lumMod val="95000"/>
                  <a:lumOff val="5000"/>
                </a:schemeClr>
              </a:solidFill>
            </a:endParaRPr>
          </a:p>
        </p:txBody>
      </p:sp>
      <p:sp>
        <p:nvSpPr>
          <p:cNvPr id="4" name="Footer Placeholder 3"/>
          <p:cNvSpPr>
            <a:spLocks noGrp="1"/>
          </p:cNvSpPr>
          <p:nvPr>
            <p:ph type="ftr" sz="quarter" idx="11"/>
          </p:nvPr>
        </p:nvSpPr>
        <p:spPr/>
        <p:txBody>
          <a:bodyPr/>
          <a:lstStyle/>
          <a:p>
            <a:r>
              <a:rPr lang="en-GB"/>
              <a:t>Lecture – 15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8</a:t>
            </a:fld>
            <a:endParaRPr lang="en-US" dirty="0"/>
          </a:p>
        </p:txBody>
      </p:sp>
    </p:spTree>
    <p:extLst>
      <p:ext uri="{BB962C8B-B14F-4D97-AF65-F5344CB8AC3E}">
        <p14:creationId xmlns:p14="http://schemas.microsoft.com/office/powerpoint/2010/main" val="14237650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1007" y="274639"/>
            <a:ext cx="9662525" cy="1143000"/>
          </a:xfrm>
        </p:spPr>
        <p:txBody>
          <a:bodyPr>
            <a:normAutofit/>
          </a:bodyPr>
          <a:lstStyle/>
          <a:p>
            <a:pPr algn="l"/>
            <a:r>
              <a:rPr lang="en-IN" b="1" dirty="0">
                <a:solidFill>
                  <a:schemeClr val="bg1"/>
                </a:solidFill>
              </a:rPr>
              <a:t>Rectifiers –Half wave rectifiers - Operation</a:t>
            </a:r>
          </a:p>
        </p:txBody>
      </p:sp>
      <p:sp>
        <p:nvSpPr>
          <p:cNvPr id="4" name="Footer Placeholder 3"/>
          <p:cNvSpPr>
            <a:spLocks noGrp="1"/>
          </p:cNvSpPr>
          <p:nvPr>
            <p:ph type="ftr" sz="quarter" idx="11"/>
          </p:nvPr>
        </p:nvSpPr>
        <p:spPr/>
        <p:txBody>
          <a:bodyPr/>
          <a:lstStyle/>
          <a:p>
            <a:r>
              <a:rPr lang="en-GB"/>
              <a:t>Lecture – 15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9</a:t>
            </a:fld>
            <a:endParaRPr lang="en-US"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20621" y="2254330"/>
            <a:ext cx="9594722" cy="2902126"/>
          </a:xfrm>
        </p:spPr>
      </p:pic>
    </p:spTree>
    <p:extLst>
      <p:ext uri="{BB962C8B-B14F-4D97-AF65-F5344CB8AC3E}">
        <p14:creationId xmlns:p14="http://schemas.microsoft.com/office/powerpoint/2010/main" val="27466740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IN" dirty="0"/>
              <a:t>Rectifiers –Half wave rectifiers</a:t>
            </a:r>
          </a:p>
        </p:txBody>
      </p:sp>
      <p:sp>
        <p:nvSpPr>
          <p:cNvPr id="24" name="Content Placeholder 23"/>
          <p:cNvSpPr>
            <a:spLocks noGrp="1"/>
          </p:cNvSpPr>
          <p:nvPr>
            <p:ph idx="1"/>
          </p:nvPr>
        </p:nvSpPr>
        <p:spPr>
          <a:xfrm>
            <a:off x="1734389" y="1600201"/>
            <a:ext cx="9060290" cy="4525963"/>
          </a:xfrm>
        </p:spPr>
        <p:txBody>
          <a:bodyPr>
            <a:normAutofit/>
          </a:bodyPr>
          <a:lstStyle/>
          <a:p>
            <a:pPr marL="0" indent="0">
              <a:buNone/>
            </a:pPr>
            <a:endParaRPr lang="en-IN" dirty="0">
              <a:solidFill>
                <a:schemeClr val="tx1">
                  <a:lumMod val="95000"/>
                  <a:lumOff val="5000"/>
                </a:schemeClr>
              </a:solidFill>
            </a:endParaRPr>
          </a:p>
        </p:txBody>
      </p:sp>
      <p:sp>
        <p:nvSpPr>
          <p:cNvPr id="4" name="Footer Placeholder 3"/>
          <p:cNvSpPr>
            <a:spLocks noGrp="1"/>
          </p:cNvSpPr>
          <p:nvPr>
            <p:ph type="ftr" sz="quarter" idx="11"/>
          </p:nvPr>
        </p:nvSpPr>
        <p:spPr/>
        <p:txBody>
          <a:bodyPr/>
          <a:lstStyle/>
          <a:p>
            <a:r>
              <a:rPr lang="en-GB"/>
              <a:t>Lecture – 15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10</a:t>
            </a:fld>
            <a:endParaRPr lang="en-US" dirty="0"/>
          </a:p>
        </p:txBody>
      </p:sp>
      <p:pic>
        <p:nvPicPr>
          <p:cNvPr id="15362" name="Picture 2" descr="Image result for HAlf wave rectifier circuit wavefor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9429" y="1626396"/>
            <a:ext cx="6117565" cy="44407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60634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7031" y="274638"/>
            <a:ext cx="11594969" cy="1325563"/>
          </a:xfrm>
        </p:spPr>
        <p:txBody>
          <a:bodyPr>
            <a:normAutofit/>
          </a:bodyPr>
          <a:lstStyle/>
          <a:p>
            <a:pPr algn="l"/>
            <a:r>
              <a:rPr lang="en-IN" dirty="0">
                <a:solidFill>
                  <a:schemeClr val="bg1"/>
                </a:solidFill>
              </a:rPr>
              <a:t>Rectifiers –Full wave rectifier (centre tapped)</a:t>
            </a:r>
          </a:p>
        </p:txBody>
      </p:sp>
      <p:sp>
        <p:nvSpPr>
          <p:cNvPr id="24" name="Content Placeholder 23"/>
          <p:cNvSpPr>
            <a:spLocks noGrp="1"/>
          </p:cNvSpPr>
          <p:nvPr>
            <p:ph idx="1"/>
          </p:nvPr>
        </p:nvSpPr>
        <p:spPr>
          <a:xfrm>
            <a:off x="1734389" y="1600201"/>
            <a:ext cx="9060290" cy="4525963"/>
          </a:xfrm>
        </p:spPr>
        <p:txBody>
          <a:bodyPr>
            <a:normAutofit/>
          </a:bodyPr>
          <a:lstStyle/>
          <a:p>
            <a:pPr marL="0" indent="0">
              <a:buNone/>
            </a:pPr>
            <a:r>
              <a:rPr lang="en-IN" dirty="0">
                <a:solidFill>
                  <a:schemeClr val="tx1">
                    <a:lumMod val="95000"/>
                    <a:lumOff val="5000"/>
                  </a:schemeClr>
                </a:solidFill>
              </a:rPr>
              <a:t>Centre tapped type transformer</a:t>
            </a:r>
          </a:p>
        </p:txBody>
      </p:sp>
      <p:sp>
        <p:nvSpPr>
          <p:cNvPr id="4" name="Footer Placeholder 3"/>
          <p:cNvSpPr>
            <a:spLocks noGrp="1"/>
          </p:cNvSpPr>
          <p:nvPr>
            <p:ph type="ftr" sz="quarter" idx="11"/>
          </p:nvPr>
        </p:nvSpPr>
        <p:spPr/>
        <p:txBody>
          <a:bodyPr/>
          <a:lstStyle/>
          <a:p>
            <a:r>
              <a:rPr lang="en-GB"/>
              <a:t>Lecture – 15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11</a:t>
            </a:fld>
            <a:endParaRPr 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33755" y="2204798"/>
            <a:ext cx="7101190" cy="3895454"/>
          </a:xfrm>
          <a:prstGeom prst="rect">
            <a:avLst/>
          </a:prstGeom>
        </p:spPr>
      </p:pic>
    </p:spTree>
    <p:extLst>
      <p:ext uri="{BB962C8B-B14F-4D97-AF65-F5344CB8AC3E}">
        <p14:creationId xmlns:p14="http://schemas.microsoft.com/office/powerpoint/2010/main" val="33147676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0312" y="274638"/>
            <a:ext cx="11594969" cy="1325563"/>
          </a:xfrm>
        </p:spPr>
        <p:txBody>
          <a:bodyPr>
            <a:normAutofit/>
          </a:bodyPr>
          <a:lstStyle/>
          <a:p>
            <a:pPr algn="ctr"/>
            <a:r>
              <a:rPr lang="en-IN" dirty="0">
                <a:solidFill>
                  <a:schemeClr val="bg1"/>
                </a:solidFill>
              </a:rPr>
              <a:t>Rectifiers –Full wave rectifier (centre tapped)</a:t>
            </a:r>
          </a:p>
        </p:txBody>
      </p:sp>
      <p:sp>
        <p:nvSpPr>
          <p:cNvPr id="24" name="Content Placeholder 23"/>
          <p:cNvSpPr>
            <a:spLocks noGrp="1"/>
          </p:cNvSpPr>
          <p:nvPr>
            <p:ph idx="1"/>
          </p:nvPr>
        </p:nvSpPr>
        <p:spPr>
          <a:xfrm>
            <a:off x="693470" y="1600201"/>
            <a:ext cx="10733461" cy="4525963"/>
          </a:xfrm>
        </p:spPr>
        <p:txBody>
          <a:bodyPr>
            <a:normAutofit/>
          </a:bodyPr>
          <a:lstStyle/>
          <a:p>
            <a:pPr marL="0" indent="0">
              <a:buNone/>
            </a:pPr>
            <a:r>
              <a:rPr lang="en-IN" b="1" dirty="0">
                <a:solidFill>
                  <a:schemeClr val="tx1">
                    <a:lumMod val="95000"/>
                    <a:lumOff val="5000"/>
                  </a:schemeClr>
                </a:solidFill>
              </a:rPr>
              <a:t>Construction</a:t>
            </a:r>
          </a:p>
          <a:p>
            <a:r>
              <a:rPr lang="en-IN" dirty="0">
                <a:solidFill>
                  <a:schemeClr val="tx1">
                    <a:lumMod val="95000"/>
                    <a:lumOff val="5000"/>
                  </a:schemeClr>
                </a:solidFill>
              </a:rPr>
              <a:t>Centre tapped type full wave rectifier has a  centre tapped transformer. </a:t>
            </a:r>
          </a:p>
          <a:p>
            <a:r>
              <a:rPr lang="en-IN" dirty="0">
                <a:solidFill>
                  <a:schemeClr val="tx1">
                    <a:lumMod val="95000"/>
                    <a:lumOff val="5000"/>
                  </a:schemeClr>
                </a:solidFill>
              </a:rPr>
              <a:t>Two PN junction diode, are connected to the secondary of the transformer.</a:t>
            </a:r>
          </a:p>
          <a:p>
            <a:r>
              <a:rPr lang="en-IN" dirty="0">
                <a:solidFill>
                  <a:schemeClr val="tx1">
                    <a:lumMod val="95000"/>
                    <a:lumOff val="5000"/>
                  </a:schemeClr>
                </a:solidFill>
              </a:rPr>
              <a:t>A load resistance, from which the output is connected.</a:t>
            </a:r>
          </a:p>
        </p:txBody>
      </p:sp>
      <p:sp>
        <p:nvSpPr>
          <p:cNvPr id="4" name="Footer Placeholder 3"/>
          <p:cNvSpPr>
            <a:spLocks noGrp="1"/>
          </p:cNvSpPr>
          <p:nvPr>
            <p:ph type="ftr" sz="quarter" idx="11"/>
          </p:nvPr>
        </p:nvSpPr>
        <p:spPr/>
        <p:txBody>
          <a:bodyPr/>
          <a:lstStyle/>
          <a:p>
            <a:r>
              <a:rPr lang="en-GB"/>
              <a:t>Lecture – 15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12</a:t>
            </a:fld>
            <a:endParaRPr lang="en-US" dirty="0"/>
          </a:p>
        </p:txBody>
      </p:sp>
    </p:spTree>
    <p:extLst>
      <p:ext uri="{BB962C8B-B14F-4D97-AF65-F5344CB8AC3E}">
        <p14:creationId xmlns:p14="http://schemas.microsoft.com/office/powerpoint/2010/main" val="25029637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8282" y="274638"/>
            <a:ext cx="11594969" cy="1325563"/>
          </a:xfrm>
        </p:spPr>
        <p:txBody>
          <a:bodyPr>
            <a:normAutofit/>
          </a:bodyPr>
          <a:lstStyle/>
          <a:p>
            <a:pPr algn="l"/>
            <a:r>
              <a:rPr lang="en-IN" b="1" dirty="0">
                <a:solidFill>
                  <a:schemeClr val="bg1"/>
                </a:solidFill>
              </a:rPr>
              <a:t>Rectifiers –Full wave rectifier (centre tapped)</a:t>
            </a:r>
          </a:p>
        </p:txBody>
      </p:sp>
      <p:sp>
        <p:nvSpPr>
          <p:cNvPr id="24" name="Content Placeholder 23"/>
          <p:cNvSpPr>
            <a:spLocks noGrp="1"/>
          </p:cNvSpPr>
          <p:nvPr>
            <p:ph idx="1"/>
          </p:nvPr>
        </p:nvSpPr>
        <p:spPr>
          <a:xfrm>
            <a:off x="570732" y="1600201"/>
            <a:ext cx="10932985" cy="4983161"/>
          </a:xfrm>
        </p:spPr>
        <p:txBody>
          <a:bodyPr>
            <a:normAutofit fontScale="92500" lnSpcReduction="10000"/>
          </a:bodyPr>
          <a:lstStyle/>
          <a:p>
            <a:pPr marL="0" indent="0">
              <a:buNone/>
            </a:pPr>
            <a:r>
              <a:rPr lang="en-IN" b="1" dirty="0">
                <a:solidFill>
                  <a:schemeClr val="tx1">
                    <a:lumMod val="95000"/>
                    <a:lumOff val="5000"/>
                  </a:schemeClr>
                </a:solidFill>
              </a:rPr>
              <a:t>Operation</a:t>
            </a:r>
          </a:p>
          <a:p>
            <a:r>
              <a:rPr lang="en-IN" dirty="0">
                <a:solidFill>
                  <a:schemeClr val="tx1">
                    <a:lumMod val="95000"/>
                    <a:lumOff val="5000"/>
                  </a:schemeClr>
                </a:solidFill>
              </a:rPr>
              <a:t>Step down </a:t>
            </a:r>
            <a:r>
              <a:rPr lang="en-IN" b="1" dirty="0">
                <a:solidFill>
                  <a:schemeClr val="tx1">
                    <a:lumMod val="95000"/>
                    <a:lumOff val="5000"/>
                  </a:schemeClr>
                </a:solidFill>
              </a:rPr>
              <a:t>transformer reduces the voltage</a:t>
            </a:r>
          </a:p>
          <a:p>
            <a:r>
              <a:rPr lang="en-IN" dirty="0">
                <a:solidFill>
                  <a:schemeClr val="tx1">
                    <a:lumMod val="95000"/>
                    <a:lumOff val="5000"/>
                  </a:schemeClr>
                </a:solidFill>
              </a:rPr>
              <a:t>Diode converts </a:t>
            </a:r>
            <a:r>
              <a:rPr lang="en-IN" b="1" dirty="0">
                <a:solidFill>
                  <a:schemeClr val="tx1">
                    <a:lumMod val="95000"/>
                    <a:lumOff val="5000"/>
                  </a:schemeClr>
                </a:solidFill>
              </a:rPr>
              <a:t>AC to pulsating DC</a:t>
            </a:r>
            <a:r>
              <a:rPr lang="en-IN" dirty="0">
                <a:solidFill>
                  <a:schemeClr val="tx1">
                    <a:lumMod val="95000"/>
                    <a:lumOff val="5000"/>
                  </a:schemeClr>
                </a:solidFill>
              </a:rPr>
              <a:t>.</a:t>
            </a:r>
          </a:p>
          <a:p>
            <a:r>
              <a:rPr lang="en-IN" dirty="0">
                <a:solidFill>
                  <a:schemeClr val="tx1">
                    <a:lumMod val="95000"/>
                    <a:lumOff val="5000"/>
                  </a:schemeClr>
                </a:solidFill>
              </a:rPr>
              <a:t>During the </a:t>
            </a:r>
            <a:r>
              <a:rPr lang="en-IN" b="1" dirty="0">
                <a:solidFill>
                  <a:schemeClr val="tx1">
                    <a:lumMod val="95000"/>
                    <a:lumOff val="5000"/>
                  </a:schemeClr>
                </a:solidFill>
              </a:rPr>
              <a:t>Positive half cycle</a:t>
            </a:r>
            <a:r>
              <a:rPr lang="en-IN" dirty="0">
                <a:solidFill>
                  <a:schemeClr val="tx1">
                    <a:lumMod val="95000"/>
                    <a:lumOff val="5000"/>
                  </a:schemeClr>
                </a:solidFill>
              </a:rPr>
              <a:t>, the region </a:t>
            </a:r>
            <a:r>
              <a:rPr lang="en-IN" b="1" dirty="0">
                <a:solidFill>
                  <a:schemeClr val="tx1">
                    <a:lumMod val="95000"/>
                    <a:lumOff val="5000"/>
                  </a:schemeClr>
                </a:solidFill>
              </a:rPr>
              <a:t>A become Positive </a:t>
            </a:r>
            <a:r>
              <a:rPr lang="en-IN" dirty="0">
                <a:solidFill>
                  <a:schemeClr val="tx1">
                    <a:lumMod val="95000"/>
                    <a:lumOff val="5000"/>
                  </a:schemeClr>
                </a:solidFill>
              </a:rPr>
              <a:t>and region B becomes Negative. So, the </a:t>
            </a:r>
            <a:r>
              <a:rPr lang="en-IN" b="1" dirty="0">
                <a:solidFill>
                  <a:schemeClr val="tx1">
                    <a:lumMod val="95000"/>
                    <a:lumOff val="5000"/>
                  </a:schemeClr>
                </a:solidFill>
              </a:rPr>
              <a:t>diode D1</a:t>
            </a:r>
            <a:r>
              <a:rPr lang="en-IN" dirty="0">
                <a:solidFill>
                  <a:schemeClr val="tx1">
                    <a:lumMod val="95000"/>
                    <a:lumOff val="5000"/>
                  </a:schemeClr>
                </a:solidFill>
              </a:rPr>
              <a:t> will be forward biased and the diode D2 will be reverse biased. So the current passes from the secondary, then to the diode D1 and then to the load.</a:t>
            </a:r>
          </a:p>
          <a:p>
            <a:r>
              <a:rPr lang="en-IN" dirty="0">
                <a:solidFill>
                  <a:schemeClr val="tx1">
                    <a:lumMod val="95000"/>
                    <a:lumOff val="5000"/>
                  </a:schemeClr>
                </a:solidFill>
              </a:rPr>
              <a:t>During the </a:t>
            </a:r>
            <a:r>
              <a:rPr lang="en-IN" b="1" dirty="0">
                <a:solidFill>
                  <a:schemeClr val="tx1">
                    <a:lumMod val="95000"/>
                    <a:lumOff val="5000"/>
                  </a:schemeClr>
                </a:solidFill>
              </a:rPr>
              <a:t>negative half cycle</a:t>
            </a:r>
            <a:r>
              <a:rPr lang="en-IN" dirty="0">
                <a:solidFill>
                  <a:schemeClr val="tx1">
                    <a:lumMod val="95000"/>
                    <a:lumOff val="5000"/>
                  </a:schemeClr>
                </a:solidFill>
              </a:rPr>
              <a:t>, the </a:t>
            </a:r>
            <a:r>
              <a:rPr lang="en-IN" b="1" dirty="0">
                <a:solidFill>
                  <a:schemeClr val="tx1">
                    <a:lumMod val="95000"/>
                    <a:lumOff val="5000"/>
                  </a:schemeClr>
                </a:solidFill>
              </a:rPr>
              <a:t>region B</a:t>
            </a:r>
            <a:r>
              <a:rPr lang="en-IN" dirty="0">
                <a:solidFill>
                  <a:schemeClr val="tx1">
                    <a:lumMod val="95000"/>
                    <a:lumOff val="5000"/>
                  </a:schemeClr>
                </a:solidFill>
              </a:rPr>
              <a:t> becomes </a:t>
            </a:r>
            <a:r>
              <a:rPr lang="en-IN" b="1" dirty="0">
                <a:solidFill>
                  <a:schemeClr val="tx1">
                    <a:lumMod val="95000"/>
                    <a:lumOff val="5000"/>
                  </a:schemeClr>
                </a:solidFill>
              </a:rPr>
              <a:t>positive</a:t>
            </a:r>
            <a:r>
              <a:rPr lang="en-IN" dirty="0">
                <a:solidFill>
                  <a:schemeClr val="tx1">
                    <a:lumMod val="95000"/>
                    <a:lumOff val="5000"/>
                  </a:schemeClr>
                </a:solidFill>
              </a:rPr>
              <a:t> and </a:t>
            </a:r>
            <a:r>
              <a:rPr lang="en-IN" b="1" dirty="0">
                <a:solidFill>
                  <a:schemeClr val="tx1">
                    <a:lumMod val="95000"/>
                    <a:lumOff val="5000"/>
                  </a:schemeClr>
                </a:solidFill>
              </a:rPr>
              <a:t>region A becomes negative</a:t>
            </a:r>
            <a:r>
              <a:rPr lang="en-IN" dirty="0">
                <a:solidFill>
                  <a:schemeClr val="tx1">
                    <a:lumMod val="95000"/>
                    <a:lumOff val="5000"/>
                  </a:schemeClr>
                </a:solidFill>
              </a:rPr>
              <a:t>. So, the </a:t>
            </a:r>
            <a:r>
              <a:rPr lang="en-IN" b="1" dirty="0">
                <a:solidFill>
                  <a:schemeClr val="tx1">
                    <a:lumMod val="95000"/>
                    <a:lumOff val="5000"/>
                  </a:schemeClr>
                </a:solidFill>
              </a:rPr>
              <a:t>diode D2 will be forward biased and the diode D1 will be reverse biased. So the current passes through the </a:t>
            </a:r>
            <a:r>
              <a:rPr lang="en-IN" dirty="0">
                <a:solidFill>
                  <a:schemeClr val="tx1">
                    <a:lumMod val="95000"/>
                    <a:lumOff val="5000"/>
                  </a:schemeClr>
                </a:solidFill>
              </a:rPr>
              <a:t>secondary, then to the diode D2 and then to the load.</a:t>
            </a:r>
          </a:p>
          <a:p>
            <a:r>
              <a:rPr lang="en-IN" dirty="0">
                <a:solidFill>
                  <a:schemeClr val="tx1">
                    <a:lumMod val="95000"/>
                    <a:lumOff val="5000"/>
                  </a:schemeClr>
                </a:solidFill>
              </a:rPr>
              <a:t>Thus, the circuit is active for both the positive and the negative cycles.</a:t>
            </a:r>
          </a:p>
          <a:p>
            <a:pPr marL="0" indent="0">
              <a:buNone/>
            </a:pPr>
            <a:endParaRPr lang="en-IN" dirty="0">
              <a:solidFill>
                <a:schemeClr val="tx1">
                  <a:lumMod val="95000"/>
                  <a:lumOff val="5000"/>
                </a:schemeClr>
              </a:solidFill>
            </a:endParaRPr>
          </a:p>
          <a:p>
            <a:pPr marL="0" indent="0">
              <a:buNone/>
            </a:pPr>
            <a:endParaRPr lang="en-IN" dirty="0">
              <a:solidFill>
                <a:schemeClr val="tx1">
                  <a:lumMod val="95000"/>
                  <a:lumOff val="5000"/>
                </a:schemeClr>
              </a:solidFill>
            </a:endParaRPr>
          </a:p>
          <a:p>
            <a:pPr marL="0" indent="0">
              <a:buNone/>
            </a:pPr>
            <a:endParaRPr lang="en-IN" dirty="0">
              <a:solidFill>
                <a:schemeClr val="tx1">
                  <a:lumMod val="95000"/>
                  <a:lumOff val="5000"/>
                </a:schemeClr>
              </a:solidFill>
            </a:endParaRPr>
          </a:p>
          <a:p>
            <a:pPr marL="0" indent="0">
              <a:buNone/>
            </a:pPr>
            <a:endParaRPr lang="en-IN" dirty="0">
              <a:solidFill>
                <a:schemeClr val="tx1">
                  <a:lumMod val="95000"/>
                  <a:lumOff val="5000"/>
                </a:schemeClr>
              </a:solidFill>
            </a:endParaRPr>
          </a:p>
        </p:txBody>
      </p:sp>
      <p:sp>
        <p:nvSpPr>
          <p:cNvPr id="4" name="Footer Placeholder 3"/>
          <p:cNvSpPr>
            <a:spLocks noGrp="1"/>
          </p:cNvSpPr>
          <p:nvPr>
            <p:ph type="ftr" sz="quarter" idx="11"/>
          </p:nvPr>
        </p:nvSpPr>
        <p:spPr/>
        <p:txBody>
          <a:bodyPr/>
          <a:lstStyle/>
          <a:p>
            <a:r>
              <a:rPr lang="en-GB"/>
              <a:t>Lecture – 15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13</a:t>
            </a:fld>
            <a:endParaRPr lang="en-US" dirty="0"/>
          </a:p>
        </p:txBody>
      </p:sp>
    </p:spTree>
    <p:extLst>
      <p:ext uri="{BB962C8B-B14F-4D97-AF65-F5344CB8AC3E}">
        <p14:creationId xmlns:p14="http://schemas.microsoft.com/office/powerpoint/2010/main" val="19599144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048" y="230365"/>
            <a:ext cx="11594969" cy="1325563"/>
          </a:xfrm>
        </p:spPr>
        <p:txBody>
          <a:bodyPr>
            <a:normAutofit/>
          </a:bodyPr>
          <a:lstStyle/>
          <a:p>
            <a:pPr algn="l"/>
            <a:r>
              <a:rPr lang="en-IN" b="1" dirty="0">
                <a:solidFill>
                  <a:schemeClr val="bg1"/>
                </a:solidFill>
              </a:rPr>
              <a:t>Rectifiers –Full wave rectifier (centre tapped)</a:t>
            </a:r>
          </a:p>
        </p:txBody>
      </p:sp>
      <p:sp>
        <p:nvSpPr>
          <p:cNvPr id="24" name="Content Placeholder 23"/>
          <p:cNvSpPr>
            <a:spLocks noGrp="1"/>
          </p:cNvSpPr>
          <p:nvPr>
            <p:ph idx="1"/>
          </p:nvPr>
        </p:nvSpPr>
        <p:spPr>
          <a:xfrm>
            <a:off x="1058749" y="1555928"/>
            <a:ext cx="9060290" cy="4525963"/>
          </a:xfrm>
        </p:spPr>
        <p:txBody>
          <a:bodyPr>
            <a:normAutofit/>
          </a:bodyPr>
          <a:lstStyle/>
          <a:p>
            <a:pPr marL="0" indent="0">
              <a:buNone/>
            </a:pPr>
            <a:r>
              <a:rPr lang="en-IN" dirty="0">
                <a:solidFill>
                  <a:schemeClr val="tx1">
                    <a:lumMod val="95000"/>
                    <a:lumOff val="5000"/>
                  </a:schemeClr>
                </a:solidFill>
              </a:rPr>
              <a:t>Diode D1 (ON) and D2 (OFF)</a:t>
            </a:r>
          </a:p>
          <a:p>
            <a:pPr marL="0" indent="0">
              <a:buNone/>
            </a:pPr>
            <a:endParaRPr lang="en-IN" dirty="0">
              <a:solidFill>
                <a:schemeClr val="tx1">
                  <a:lumMod val="95000"/>
                  <a:lumOff val="5000"/>
                </a:schemeClr>
              </a:solidFill>
            </a:endParaRPr>
          </a:p>
        </p:txBody>
      </p:sp>
      <p:sp>
        <p:nvSpPr>
          <p:cNvPr id="4" name="Footer Placeholder 3"/>
          <p:cNvSpPr>
            <a:spLocks noGrp="1"/>
          </p:cNvSpPr>
          <p:nvPr>
            <p:ph type="ftr" sz="quarter" idx="11"/>
          </p:nvPr>
        </p:nvSpPr>
        <p:spPr/>
        <p:txBody>
          <a:bodyPr/>
          <a:lstStyle/>
          <a:p>
            <a:r>
              <a:rPr lang="en-GB"/>
              <a:t>Lecture – 15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14</a:t>
            </a:fld>
            <a:endParaRPr lang="en-US"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1425" y="2184067"/>
            <a:ext cx="7186217" cy="3942097"/>
          </a:xfrm>
          <a:prstGeom prst="rect">
            <a:avLst/>
          </a:prstGeom>
        </p:spPr>
      </p:pic>
    </p:spTree>
    <p:extLst>
      <p:ext uri="{BB962C8B-B14F-4D97-AF65-F5344CB8AC3E}">
        <p14:creationId xmlns:p14="http://schemas.microsoft.com/office/powerpoint/2010/main" val="12998020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3271" y="274638"/>
            <a:ext cx="11594969" cy="1325563"/>
          </a:xfrm>
        </p:spPr>
        <p:txBody>
          <a:bodyPr>
            <a:normAutofit/>
          </a:bodyPr>
          <a:lstStyle/>
          <a:p>
            <a:pPr algn="l"/>
            <a:r>
              <a:rPr lang="en-IN" dirty="0">
                <a:solidFill>
                  <a:schemeClr val="bg1"/>
                </a:solidFill>
              </a:rPr>
              <a:t>Rectifiers –Full wave rectifier (centre tapped)</a:t>
            </a:r>
          </a:p>
        </p:txBody>
      </p:sp>
      <p:sp>
        <p:nvSpPr>
          <p:cNvPr id="24" name="Content Placeholder 23"/>
          <p:cNvSpPr>
            <a:spLocks noGrp="1"/>
          </p:cNvSpPr>
          <p:nvPr>
            <p:ph idx="1"/>
          </p:nvPr>
        </p:nvSpPr>
        <p:spPr>
          <a:xfrm>
            <a:off x="708229" y="1508761"/>
            <a:ext cx="9060290" cy="4525963"/>
          </a:xfrm>
        </p:spPr>
        <p:txBody>
          <a:bodyPr>
            <a:normAutofit/>
          </a:bodyPr>
          <a:lstStyle/>
          <a:p>
            <a:pPr marL="0" indent="0">
              <a:buNone/>
            </a:pPr>
            <a:r>
              <a:rPr lang="en-IN" dirty="0">
                <a:solidFill>
                  <a:schemeClr val="tx1">
                    <a:lumMod val="95000"/>
                    <a:lumOff val="5000"/>
                  </a:schemeClr>
                </a:solidFill>
              </a:rPr>
              <a:t>Diode D1 (OFF) and D2 (ON)</a:t>
            </a:r>
          </a:p>
          <a:p>
            <a:pPr marL="0" indent="0">
              <a:buNone/>
            </a:pPr>
            <a:endParaRPr lang="en-IN" dirty="0">
              <a:solidFill>
                <a:schemeClr val="tx1">
                  <a:lumMod val="95000"/>
                  <a:lumOff val="5000"/>
                </a:schemeClr>
              </a:solidFill>
            </a:endParaRPr>
          </a:p>
        </p:txBody>
      </p:sp>
      <p:sp>
        <p:nvSpPr>
          <p:cNvPr id="4" name="Footer Placeholder 3"/>
          <p:cNvSpPr>
            <a:spLocks noGrp="1"/>
          </p:cNvSpPr>
          <p:nvPr>
            <p:ph type="ftr" sz="quarter" idx="11"/>
          </p:nvPr>
        </p:nvSpPr>
        <p:spPr/>
        <p:txBody>
          <a:bodyPr/>
          <a:lstStyle/>
          <a:p>
            <a:r>
              <a:rPr lang="en-GB"/>
              <a:t>Lecture – 15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15</a:t>
            </a:fld>
            <a:endParaRPr 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41088" y="2380434"/>
            <a:ext cx="6754510" cy="3705278"/>
          </a:xfrm>
          <a:prstGeom prst="rect">
            <a:avLst/>
          </a:prstGeom>
        </p:spPr>
      </p:pic>
    </p:spTree>
    <p:extLst>
      <p:ext uri="{BB962C8B-B14F-4D97-AF65-F5344CB8AC3E}">
        <p14:creationId xmlns:p14="http://schemas.microsoft.com/office/powerpoint/2010/main" val="1088214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9163" y="316282"/>
            <a:ext cx="11594969" cy="1325563"/>
          </a:xfrm>
        </p:spPr>
        <p:txBody>
          <a:bodyPr>
            <a:normAutofit/>
          </a:bodyPr>
          <a:lstStyle/>
          <a:p>
            <a:pPr algn="ctr"/>
            <a:r>
              <a:rPr lang="en-IN" sz="3200" dirty="0">
                <a:solidFill>
                  <a:schemeClr val="bg1"/>
                </a:solidFill>
              </a:rPr>
              <a:t>Rectifiers –Full wave rectifiers- Input and Output wave form</a:t>
            </a:r>
          </a:p>
        </p:txBody>
      </p:sp>
      <p:sp>
        <p:nvSpPr>
          <p:cNvPr id="24" name="Content Placeholder 23"/>
          <p:cNvSpPr>
            <a:spLocks noGrp="1"/>
          </p:cNvSpPr>
          <p:nvPr>
            <p:ph idx="1"/>
          </p:nvPr>
        </p:nvSpPr>
        <p:spPr>
          <a:xfrm>
            <a:off x="1535517" y="1597323"/>
            <a:ext cx="9060290" cy="308638"/>
          </a:xfrm>
        </p:spPr>
        <p:txBody>
          <a:bodyPr>
            <a:normAutofit fontScale="62500" lnSpcReduction="20000"/>
          </a:bodyPr>
          <a:lstStyle/>
          <a:p>
            <a:pPr marL="0" indent="0">
              <a:buNone/>
            </a:pPr>
            <a:endParaRPr lang="en-IN" dirty="0">
              <a:solidFill>
                <a:schemeClr val="tx1">
                  <a:lumMod val="95000"/>
                  <a:lumOff val="5000"/>
                </a:schemeClr>
              </a:solidFill>
            </a:endParaRPr>
          </a:p>
        </p:txBody>
      </p:sp>
      <p:sp>
        <p:nvSpPr>
          <p:cNvPr id="4" name="Footer Placeholder 3"/>
          <p:cNvSpPr>
            <a:spLocks noGrp="1"/>
          </p:cNvSpPr>
          <p:nvPr>
            <p:ph type="ftr" sz="quarter" idx="11"/>
          </p:nvPr>
        </p:nvSpPr>
        <p:spPr/>
        <p:txBody>
          <a:bodyPr/>
          <a:lstStyle/>
          <a:p>
            <a:r>
              <a:rPr lang="en-GB"/>
              <a:t>Lecture – 15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16</a:t>
            </a:fld>
            <a:endParaRPr 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95152" y="2201561"/>
            <a:ext cx="5424266" cy="4625345"/>
          </a:xfrm>
          <a:prstGeom prst="rect">
            <a:avLst/>
          </a:prstGeom>
        </p:spPr>
      </p:pic>
    </p:spTree>
    <p:extLst>
      <p:ext uri="{BB962C8B-B14F-4D97-AF65-F5344CB8AC3E}">
        <p14:creationId xmlns:p14="http://schemas.microsoft.com/office/powerpoint/2010/main" val="13503051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702" y="586307"/>
            <a:ext cx="11594969" cy="768417"/>
          </a:xfrm>
        </p:spPr>
        <p:txBody>
          <a:bodyPr>
            <a:normAutofit/>
          </a:bodyPr>
          <a:lstStyle/>
          <a:p>
            <a:pPr algn="ctr"/>
            <a:r>
              <a:rPr lang="en-IN" dirty="0">
                <a:solidFill>
                  <a:schemeClr val="bg1"/>
                </a:solidFill>
              </a:rPr>
              <a:t>Full wave rectifier –Bridge rectifier</a:t>
            </a:r>
          </a:p>
        </p:txBody>
      </p:sp>
      <p:sp>
        <p:nvSpPr>
          <p:cNvPr id="24" name="Content Placeholder 23"/>
          <p:cNvSpPr>
            <a:spLocks noGrp="1"/>
          </p:cNvSpPr>
          <p:nvPr>
            <p:ph idx="1"/>
          </p:nvPr>
        </p:nvSpPr>
        <p:spPr>
          <a:xfrm>
            <a:off x="1734389" y="1600201"/>
            <a:ext cx="9060290" cy="4525963"/>
          </a:xfrm>
        </p:spPr>
        <p:txBody>
          <a:bodyPr>
            <a:normAutofit/>
          </a:bodyPr>
          <a:lstStyle/>
          <a:p>
            <a:pPr marL="0" indent="0">
              <a:buNone/>
            </a:pPr>
            <a:r>
              <a:rPr lang="en-IN" dirty="0">
                <a:solidFill>
                  <a:schemeClr val="tx1">
                    <a:lumMod val="95000"/>
                    <a:lumOff val="5000"/>
                  </a:schemeClr>
                </a:solidFill>
              </a:rPr>
              <a:t>Construction</a:t>
            </a:r>
          </a:p>
        </p:txBody>
      </p:sp>
      <p:sp>
        <p:nvSpPr>
          <p:cNvPr id="4" name="Footer Placeholder 3"/>
          <p:cNvSpPr>
            <a:spLocks noGrp="1"/>
          </p:cNvSpPr>
          <p:nvPr>
            <p:ph type="ftr" sz="quarter" idx="11"/>
          </p:nvPr>
        </p:nvSpPr>
        <p:spPr/>
        <p:txBody>
          <a:bodyPr/>
          <a:lstStyle/>
          <a:p>
            <a:r>
              <a:rPr lang="en-GB"/>
              <a:t>Lecture – 15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17</a:t>
            </a:fld>
            <a:endParaRPr 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88302" y="2325156"/>
            <a:ext cx="8004114" cy="3316715"/>
          </a:xfrm>
          <a:prstGeom prst="rect">
            <a:avLst/>
          </a:prstGeom>
        </p:spPr>
      </p:pic>
    </p:spTree>
    <p:extLst>
      <p:ext uri="{BB962C8B-B14F-4D97-AF65-F5344CB8AC3E}">
        <p14:creationId xmlns:p14="http://schemas.microsoft.com/office/powerpoint/2010/main" val="4191784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049" y="274638"/>
            <a:ext cx="11594969" cy="1325563"/>
          </a:xfrm>
        </p:spPr>
        <p:txBody>
          <a:bodyPr>
            <a:normAutofit/>
          </a:bodyPr>
          <a:lstStyle/>
          <a:p>
            <a:pPr algn="ctr"/>
            <a:r>
              <a:rPr lang="en-IN" dirty="0">
                <a:solidFill>
                  <a:schemeClr val="bg1"/>
                </a:solidFill>
              </a:rPr>
              <a:t>Full wave rectifier –Bridge rectifier</a:t>
            </a:r>
          </a:p>
        </p:txBody>
      </p:sp>
      <p:sp>
        <p:nvSpPr>
          <p:cNvPr id="24" name="Content Placeholder 23"/>
          <p:cNvSpPr>
            <a:spLocks noGrp="1"/>
          </p:cNvSpPr>
          <p:nvPr>
            <p:ph idx="1"/>
          </p:nvPr>
        </p:nvSpPr>
        <p:spPr>
          <a:xfrm>
            <a:off x="533912" y="1600201"/>
            <a:ext cx="10260768" cy="4525963"/>
          </a:xfrm>
        </p:spPr>
        <p:txBody>
          <a:bodyPr>
            <a:normAutofit/>
          </a:bodyPr>
          <a:lstStyle/>
          <a:p>
            <a:pPr marL="0" indent="0">
              <a:buNone/>
            </a:pPr>
            <a:r>
              <a:rPr lang="en-IN" b="1" dirty="0">
                <a:solidFill>
                  <a:schemeClr val="tx1">
                    <a:lumMod val="95000"/>
                    <a:lumOff val="5000"/>
                  </a:schemeClr>
                </a:solidFill>
              </a:rPr>
              <a:t>Construction</a:t>
            </a:r>
          </a:p>
          <a:p>
            <a:r>
              <a:rPr lang="en-IN" dirty="0">
                <a:solidFill>
                  <a:schemeClr val="tx1">
                    <a:lumMod val="95000"/>
                    <a:lumOff val="5000"/>
                  </a:schemeClr>
                </a:solidFill>
              </a:rPr>
              <a:t>Bridge rectifier has a step-up transformer or a step-down transformer.</a:t>
            </a:r>
          </a:p>
          <a:p>
            <a:r>
              <a:rPr lang="en-IN" dirty="0">
                <a:solidFill>
                  <a:schemeClr val="tx1">
                    <a:lumMod val="95000"/>
                    <a:lumOff val="5000"/>
                  </a:schemeClr>
                </a:solidFill>
              </a:rPr>
              <a:t>It has four diode, which rectifies AC to DC.</a:t>
            </a:r>
          </a:p>
          <a:p>
            <a:r>
              <a:rPr lang="en-IN" dirty="0">
                <a:solidFill>
                  <a:schemeClr val="tx1">
                    <a:lumMod val="95000"/>
                    <a:lumOff val="5000"/>
                  </a:schemeClr>
                </a:solidFill>
              </a:rPr>
              <a:t>It has a load resistor, which carries the output</a:t>
            </a:r>
          </a:p>
        </p:txBody>
      </p:sp>
      <p:sp>
        <p:nvSpPr>
          <p:cNvPr id="4" name="Footer Placeholder 3"/>
          <p:cNvSpPr>
            <a:spLocks noGrp="1"/>
          </p:cNvSpPr>
          <p:nvPr>
            <p:ph type="ftr" sz="quarter" idx="11"/>
          </p:nvPr>
        </p:nvSpPr>
        <p:spPr/>
        <p:txBody>
          <a:bodyPr/>
          <a:lstStyle/>
          <a:p>
            <a:r>
              <a:rPr lang="en-GB"/>
              <a:t>Lecture – 15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18</a:t>
            </a:fld>
            <a:endParaRPr lang="en-US" dirty="0"/>
          </a:p>
        </p:txBody>
      </p:sp>
    </p:spTree>
    <p:extLst>
      <p:ext uri="{BB962C8B-B14F-4D97-AF65-F5344CB8AC3E}">
        <p14:creationId xmlns:p14="http://schemas.microsoft.com/office/powerpoint/2010/main" val="13115754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81" y="274638"/>
            <a:ext cx="11594969" cy="1325563"/>
          </a:xfrm>
        </p:spPr>
        <p:txBody>
          <a:bodyPr>
            <a:normAutofit/>
          </a:bodyPr>
          <a:lstStyle/>
          <a:p>
            <a:pPr algn="ctr"/>
            <a:r>
              <a:rPr lang="en-IN" dirty="0">
                <a:solidFill>
                  <a:schemeClr val="bg1"/>
                </a:solidFill>
              </a:rPr>
              <a:t>Full wave rectifier –Bridge rectifier</a:t>
            </a:r>
          </a:p>
        </p:txBody>
      </p:sp>
      <p:sp>
        <p:nvSpPr>
          <p:cNvPr id="24" name="Content Placeholder 23"/>
          <p:cNvSpPr>
            <a:spLocks noGrp="1"/>
          </p:cNvSpPr>
          <p:nvPr>
            <p:ph idx="1"/>
          </p:nvPr>
        </p:nvSpPr>
        <p:spPr>
          <a:xfrm>
            <a:off x="846894" y="1600201"/>
            <a:ext cx="10549353" cy="4525963"/>
          </a:xfrm>
        </p:spPr>
        <p:txBody>
          <a:bodyPr>
            <a:normAutofit/>
          </a:bodyPr>
          <a:lstStyle/>
          <a:p>
            <a:pPr marL="0" indent="0">
              <a:buNone/>
            </a:pPr>
            <a:r>
              <a:rPr lang="en-IN" b="1" dirty="0">
                <a:solidFill>
                  <a:schemeClr val="tx1">
                    <a:lumMod val="95000"/>
                    <a:lumOff val="5000"/>
                  </a:schemeClr>
                </a:solidFill>
              </a:rPr>
              <a:t>Operation:</a:t>
            </a:r>
          </a:p>
          <a:p>
            <a:r>
              <a:rPr lang="en-IN" dirty="0">
                <a:solidFill>
                  <a:schemeClr val="tx1">
                    <a:lumMod val="95000"/>
                    <a:lumOff val="5000"/>
                  </a:schemeClr>
                </a:solidFill>
              </a:rPr>
              <a:t>During the positive half cycle the  region ‘A’ of the secondary is made positive, and the ‘B’ region is made negative.  So the diode  D1 and D2 are forward biased (ON) and the diode D3 and D4 (OFF) are reverse biased.</a:t>
            </a:r>
          </a:p>
          <a:p>
            <a:r>
              <a:rPr lang="en-IN" dirty="0">
                <a:solidFill>
                  <a:schemeClr val="tx1">
                    <a:lumMod val="95000"/>
                    <a:lumOff val="5000"/>
                  </a:schemeClr>
                </a:solidFill>
              </a:rPr>
              <a:t>This leads to the current flow in the load resistor through diode D1 and D2.</a:t>
            </a:r>
          </a:p>
        </p:txBody>
      </p:sp>
      <p:sp>
        <p:nvSpPr>
          <p:cNvPr id="4" name="Footer Placeholder 3"/>
          <p:cNvSpPr>
            <a:spLocks noGrp="1"/>
          </p:cNvSpPr>
          <p:nvPr>
            <p:ph type="ftr" sz="quarter" idx="11"/>
          </p:nvPr>
        </p:nvSpPr>
        <p:spPr/>
        <p:txBody>
          <a:bodyPr/>
          <a:lstStyle/>
          <a:p>
            <a:r>
              <a:rPr lang="en-GB"/>
              <a:t>Lecture – 15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19</a:t>
            </a:fld>
            <a:endParaRPr lang="en-US" dirty="0"/>
          </a:p>
        </p:txBody>
      </p:sp>
    </p:spTree>
    <p:extLst>
      <p:ext uri="{BB962C8B-B14F-4D97-AF65-F5344CB8AC3E}">
        <p14:creationId xmlns:p14="http://schemas.microsoft.com/office/powerpoint/2010/main" val="2665187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049" y="237785"/>
            <a:ext cx="11594969" cy="1325563"/>
          </a:xfrm>
        </p:spPr>
        <p:txBody>
          <a:bodyPr>
            <a:normAutofit/>
          </a:bodyPr>
          <a:lstStyle/>
          <a:p>
            <a:pPr algn="ctr"/>
            <a:r>
              <a:rPr lang="en-IN" dirty="0">
                <a:solidFill>
                  <a:schemeClr val="bg1"/>
                </a:solidFill>
              </a:rPr>
              <a:t>Full wave rectifier –Bridge rectifier</a:t>
            </a:r>
          </a:p>
        </p:txBody>
      </p:sp>
      <p:sp>
        <p:nvSpPr>
          <p:cNvPr id="24" name="Content Placeholder 23"/>
          <p:cNvSpPr>
            <a:spLocks noGrp="1"/>
          </p:cNvSpPr>
          <p:nvPr>
            <p:ph idx="1"/>
          </p:nvPr>
        </p:nvSpPr>
        <p:spPr>
          <a:xfrm>
            <a:off x="1734389" y="1600201"/>
            <a:ext cx="9060290" cy="4525963"/>
          </a:xfrm>
        </p:spPr>
        <p:txBody>
          <a:bodyPr>
            <a:normAutofit/>
          </a:bodyPr>
          <a:lstStyle/>
          <a:p>
            <a:pPr marL="0" indent="0">
              <a:buNone/>
            </a:pPr>
            <a:r>
              <a:rPr lang="en-IN" dirty="0">
                <a:solidFill>
                  <a:schemeClr val="tx1">
                    <a:lumMod val="95000"/>
                    <a:lumOff val="5000"/>
                  </a:schemeClr>
                </a:solidFill>
              </a:rPr>
              <a:t>Bridge rectifier</a:t>
            </a:r>
          </a:p>
        </p:txBody>
      </p:sp>
      <p:sp>
        <p:nvSpPr>
          <p:cNvPr id="4" name="Footer Placeholder 3"/>
          <p:cNvSpPr>
            <a:spLocks noGrp="1"/>
          </p:cNvSpPr>
          <p:nvPr>
            <p:ph type="ftr" sz="quarter" idx="11"/>
          </p:nvPr>
        </p:nvSpPr>
        <p:spPr>
          <a:xfrm>
            <a:off x="2982540" y="6461781"/>
            <a:ext cx="5054047" cy="365125"/>
          </a:xfrm>
        </p:spPr>
        <p:txBody>
          <a:bodyPr/>
          <a:lstStyle/>
          <a:p>
            <a:r>
              <a:rPr lang="en-GB"/>
              <a:t>Lecture – 15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20</a:t>
            </a:fld>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00809" y="2377570"/>
            <a:ext cx="7681367" cy="2971224"/>
          </a:xfrm>
          <a:prstGeom prst="rect">
            <a:avLst/>
          </a:prstGeom>
        </p:spPr>
      </p:pic>
    </p:spTree>
    <p:extLst>
      <p:ext uri="{BB962C8B-B14F-4D97-AF65-F5344CB8AC3E}">
        <p14:creationId xmlns:p14="http://schemas.microsoft.com/office/powerpoint/2010/main" val="5524890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1925" y="274638"/>
            <a:ext cx="11594969" cy="1325563"/>
          </a:xfrm>
        </p:spPr>
        <p:txBody>
          <a:bodyPr>
            <a:normAutofit/>
          </a:bodyPr>
          <a:lstStyle/>
          <a:p>
            <a:pPr algn="ctr"/>
            <a:r>
              <a:rPr lang="en-IN" dirty="0">
                <a:solidFill>
                  <a:schemeClr val="bg1"/>
                </a:solidFill>
              </a:rPr>
              <a:t>Full wave rectifier –Bridge rectifier</a:t>
            </a:r>
          </a:p>
        </p:txBody>
      </p:sp>
      <p:sp>
        <p:nvSpPr>
          <p:cNvPr id="24" name="Content Placeholder 23"/>
          <p:cNvSpPr>
            <a:spLocks noGrp="1"/>
          </p:cNvSpPr>
          <p:nvPr>
            <p:ph idx="1"/>
          </p:nvPr>
        </p:nvSpPr>
        <p:spPr>
          <a:xfrm>
            <a:off x="705745" y="1600201"/>
            <a:ext cx="10088934" cy="4525963"/>
          </a:xfrm>
        </p:spPr>
        <p:txBody>
          <a:bodyPr>
            <a:normAutofit/>
          </a:bodyPr>
          <a:lstStyle/>
          <a:p>
            <a:r>
              <a:rPr lang="en-IN" dirty="0">
                <a:solidFill>
                  <a:schemeClr val="tx1">
                    <a:lumMod val="95000"/>
                    <a:lumOff val="5000"/>
                  </a:schemeClr>
                </a:solidFill>
              </a:rPr>
              <a:t>During the Negative half cycle the  region ‘B’ of the secondary is made positive, and the ‘A’ region is made negative.  So the diode  D3 and D4 are forward biased (ON) and the diode D1 and D2 (OFF) are reverse biased.</a:t>
            </a:r>
          </a:p>
          <a:p>
            <a:r>
              <a:rPr lang="en-IN" dirty="0">
                <a:solidFill>
                  <a:schemeClr val="tx1">
                    <a:lumMod val="95000"/>
                    <a:lumOff val="5000"/>
                  </a:schemeClr>
                </a:solidFill>
              </a:rPr>
              <a:t>This leads to the current flow in the load resistor through diode D3 and D4.</a:t>
            </a:r>
          </a:p>
        </p:txBody>
      </p:sp>
      <p:sp>
        <p:nvSpPr>
          <p:cNvPr id="4" name="Footer Placeholder 3"/>
          <p:cNvSpPr>
            <a:spLocks noGrp="1"/>
          </p:cNvSpPr>
          <p:nvPr>
            <p:ph type="ftr" sz="quarter" idx="11"/>
          </p:nvPr>
        </p:nvSpPr>
        <p:spPr>
          <a:xfrm>
            <a:off x="2822980" y="6461781"/>
            <a:ext cx="5213607" cy="365125"/>
          </a:xfrm>
        </p:spPr>
        <p:txBody>
          <a:bodyPr/>
          <a:lstStyle/>
          <a:p>
            <a:r>
              <a:rPr lang="en-GB"/>
              <a:t>Lecture – 15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21</a:t>
            </a:fld>
            <a:endParaRPr lang="en-US" dirty="0"/>
          </a:p>
        </p:txBody>
      </p:sp>
    </p:spTree>
    <p:extLst>
      <p:ext uri="{BB962C8B-B14F-4D97-AF65-F5344CB8AC3E}">
        <p14:creationId xmlns:p14="http://schemas.microsoft.com/office/powerpoint/2010/main" val="33543765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985" y="259296"/>
            <a:ext cx="11594969" cy="1325563"/>
          </a:xfrm>
        </p:spPr>
        <p:txBody>
          <a:bodyPr>
            <a:normAutofit/>
          </a:bodyPr>
          <a:lstStyle/>
          <a:p>
            <a:pPr algn="ctr"/>
            <a:r>
              <a:rPr lang="en-IN" dirty="0">
                <a:solidFill>
                  <a:schemeClr val="bg1"/>
                </a:solidFill>
              </a:rPr>
              <a:t>Full wave rectifier –Bridge rectifier</a:t>
            </a:r>
          </a:p>
        </p:txBody>
      </p:sp>
      <p:sp>
        <p:nvSpPr>
          <p:cNvPr id="24" name="Content Placeholder 23"/>
          <p:cNvSpPr>
            <a:spLocks noGrp="1"/>
          </p:cNvSpPr>
          <p:nvPr>
            <p:ph idx="1"/>
          </p:nvPr>
        </p:nvSpPr>
        <p:spPr>
          <a:xfrm>
            <a:off x="1734389" y="1600201"/>
            <a:ext cx="9060290" cy="4525963"/>
          </a:xfrm>
        </p:spPr>
        <p:txBody>
          <a:bodyPr>
            <a:normAutofit/>
          </a:bodyPr>
          <a:lstStyle/>
          <a:p>
            <a:pPr marL="0" indent="0">
              <a:buNone/>
            </a:pPr>
            <a:r>
              <a:rPr lang="en-IN" dirty="0">
                <a:solidFill>
                  <a:schemeClr val="tx1">
                    <a:lumMod val="95000"/>
                    <a:lumOff val="5000"/>
                  </a:schemeClr>
                </a:solidFill>
              </a:rPr>
              <a:t>Bridge rectifier</a:t>
            </a:r>
          </a:p>
        </p:txBody>
      </p:sp>
      <p:sp>
        <p:nvSpPr>
          <p:cNvPr id="4" name="Footer Placeholder 3"/>
          <p:cNvSpPr>
            <a:spLocks noGrp="1"/>
          </p:cNvSpPr>
          <p:nvPr>
            <p:ph type="ftr" sz="quarter" idx="11"/>
          </p:nvPr>
        </p:nvSpPr>
        <p:spPr/>
        <p:txBody>
          <a:bodyPr/>
          <a:lstStyle/>
          <a:p>
            <a:r>
              <a:rPr lang="en-GB"/>
              <a:t>Lecture – 15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22</a:t>
            </a:fld>
            <a:endParaRPr 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04615" y="2461625"/>
            <a:ext cx="8982665" cy="3024775"/>
          </a:xfrm>
          <a:prstGeom prst="rect">
            <a:avLst/>
          </a:prstGeom>
        </p:spPr>
      </p:pic>
    </p:spTree>
    <p:extLst>
      <p:ext uri="{BB962C8B-B14F-4D97-AF65-F5344CB8AC3E}">
        <p14:creationId xmlns:p14="http://schemas.microsoft.com/office/powerpoint/2010/main" val="375016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5568" y="249301"/>
            <a:ext cx="11594969" cy="1325563"/>
          </a:xfrm>
        </p:spPr>
        <p:txBody>
          <a:bodyPr>
            <a:normAutofit/>
          </a:bodyPr>
          <a:lstStyle/>
          <a:p>
            <a:pPr algn="l"/>
            <a:r>
              <a:rPr lang="en-IN" dirty="0">
                <a:solidFill>
                  <a:schemeClr val="bg1"/>
                </a:solidFill>
              </a:rPr>
              <a:t>Full wave rectifier –Bridge rectifier (waveform)</a:t>
            </a:r>
          </a:p>
        </p:txBody>
      </p:sp>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32071" y="1574864"/>
            <a:ext cx="3869501" cy="4771230"/>
          </a:xfrm>
        </p:spPr>
      </p:pic>
      <p:sp>
        <p:nvSpPr>
          <p:cNvPr id="4" name="Footer Placeholder 3"/>
          <p:cNvSpPr>
            <a:spLocks noGrp="1"/>
          </p:cNvSpPr>
          <p:nvPr>
            <p:ph type="ftr" sz="quarter" idx="11"/>
          </p:nvPr>
        </p:nvSpPr>
        <p:spPr/>
        <p:txBody>
          <a:bodyPr/>
          <a:lstStyle/>
          <a:p>
            <a:r>
              <a:rPr lang="en-GB"/>
              <a:t>Lecture – 15 / Electrical and Electronic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23</a:t>
            </a:fld>
            <a:endParaRPr lang="en-US" dirty="0"/>
          </a:p>
        </p:txBody>
      </p:sp>
    </p:spTree>
    <p:extLst>
      <p:ext uri="{BB962C8B-B14F-4D97-AF65-F5344CB8AC3E}">
        <p14:creationId xmlns:p14="http://schemas.microsoft.com/office/powerpoint/2010/main" val="1097916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C137F5-B696-6736-878A-F40D49B669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69FBB2-2488-FB6D-DAFD-8EF5C8A4BD92}"/>
              </a:ext>
            </a:extLst>
          </p:cNvPr>
          <p:cNvSpPr>
            <a:spLocks noGrp="1"/>
          </p:cNvSpPr>
          <p:nvPr>
            <p:ph type="title"/>
          </p:nvPr>
        </p:nvSpPr>
        <p:spPr>
          <a:xfrm>
            <a:off x="500439" y="0"/>
            <a:ext cx="11594969" cy="1325563"/>
          </a:xfrm>
        </p:spPr>
        <p:txBody>
          <a:bodyPr/>
          <a:lstStyle/>
          <a:p>
            <a:pPr algn="ctr"/>
            <a:r>
              <a:rPr lang="en-IN" dirty="0">
                <a:solidFill>
                  <a:schemeClr val="bg1"/>
                </a:solidFill>
              </a:rPr>
              <a:t>Reference</a:t>
            </a:r>
          </a:p>
        </p:txBody>
      </p:sp>
      <p:sp>
        <p:nvSpPr>
          <p:cNvPr id="4" name="Footer Placeholder 3">
            <a:extLst>
              <a:ext uri="{FF2B5EF4-FFF2-40B4-BE49-F238E27FC236}">
                <a16:creationId xmlns:a16="http://schemas.microsoft.com/office/drawing/2014/main" id="{33FD909D-B099-5F61-DCC0-699A7C33D381}"/>
              </a:ext>
            </a:extLst>
          </p:cNvPr>
          <p:cNvSpPr>
            <a:spLocks noGrp="1"/>
          </p:cNvSpPr>
          <p:nvPr>
            <p:ph type="ftr" sz="quarter" idx="11"/>
          </p:nvPr>
        </p:nvSpPr>
        <p:spPr/>
        <p:txBody>
          <a:bodyPr/>
          <a:lstStyle/>
          <a:p>
            <a:r>
              <a:rPr lang="en-GB" dirty="0"/>
              <a:t>Lecture – 15/ Electrical and Electronic Principles</a:t>
            </a:r>
            <a:endParaRPr lang="en-US" dirty="0"/>
          </a:p>
        </p:txBody>
      </p:sp>
      <p:sp>
        <p:nvSpPr>
          <p:cNvPr id="5" name="Slide Number Placeholder 4">
            <a:extLst>
              <a:ext uri="{FF2B5EF4-FFF2-40B4-BE49-F238E27FC236}">
                <a16:creationId xmlns:a16="http://schemas.microsoft.com/office/drawing/2014/main" id="{15E31A53-A7EF-439C-0C09-A9DA195E9447}"/>
              </a:ext>
            </a:extLst>
          </p:cNvPr>
          <p:cNvSpPr>
            <a:spLocks noGrp="1"/>
          </p:cNvSpPr>
          <p:nvPr>
            <p:ph type="sldNum" sz="quarter" idx="12"/>
          </p:nvPr>
        </p:nvSpPr>
        <p:spPr/>
        <p:txBody>
          <a:bodyPr/>
          <a:lstStyle/>
          <a:p>
            <a:fld id="{A465DFF1-0632-DC41-8079-D9882AFED7B7}" type="slidenum">
              <a:rPr lang="en-US" smtClean="0"/>
              <a:pPr/>
              <a:t>24</a:t>
            </a:fld>
            <a:endParaRPr lang="en-US" dirty="0"/>
          </a:p>
        </p:txBody>
      </p:sp>
      <p:sp>
        <p:nvSpPr>
          <p:cNvPr id="3" name="Content Placeholder 2">
            <a:extLst>
              <a:ext uri="{FF2B5EF4-FFF2-40B4-BE49-F238E27FC236}">
                <a16:creationId xmlns:a16="http://schemas.microsoft.com/office/drawing/2014/main" id="{666EC8DE-BF33-50F3-1338-8AD8C4E40162}"/>
              </a:ext>
            </a:extLst>
          </p:cNvPr>
          <p:cNvSpPr>
            <a:spLocks noGrp="1"/>
          </p:cNvSpPr>
          <p:nvPr>
            <p:ph idx="1"/>
          </p:nvPr>
        </p:nvSpPr>
        <p:spPr>
          <a:xfrm>
            <a:off x="609600" y="1600201"/>
            <a:ext cx="10972800" cy="4784696"/>
          </a:xfrm>
        </p:spPr>
        <p:txBody>
          <a:bodyPr>
            <a:normAutofit/>
          </a:bodyPr>
          <a:lstStyle/>
          <a:p>
            <a:pPr marL="0" indent="0">
              <a:buNone/>
            </a:pPr>
            <a:r>
              <a:rPr lang="en-US" dirty="0"/>
              <a:t>[1] P. Horowitz and W. Hill, </a:t>
            </a:r>
            <a:r>
              <a:rPr lang="en-US" i="1" dirty="0"/>
              <a:t>The Art of Electronics</a:t>
            </a:r>
            <a:r>
              <a:rPr lang="en-US" dirty="0"/>
              <a:t>, 3rd ed. Cambridge, U.K.: Cambridge University Press, 2015.</a:t>
            </a:r>
          </a:p>
          <a:p>
            <a:pPr marL="0" indent="0">
              <a:buNone/>
            </a:pPr>
            <a:r>
              <a:rPr lang="en-US" dirty="0"/>
              <a:t>[2] C. Simpson, </a:t>
            </a:r>
            <a:r>
              <a:rPr lang="en-US" i="1" dirty="0"/>
              <a:t>Principles of Electronics</a:t>
            </a:r>
            <a:r>
              <a:rPr lang="en-US" dirty="0"/>
              <a:t>, 4th ed. London, U.K.: Routledge, 1999.</a:t>
            </a:r>
          </a:p>
          <a:p>
            <a:pPr marL="0" indent="0">
              <a:buNone/>
            </a:pPr>
            <a:r>
              <a:rPr lang="en-US" dirty="0"/>
              <a:t>[3] K. F. Brennan, </a:t>
            </a:r>
            <a:r>
              <a:rPr lang="en-US" i="1" dirty="0"/>
              <a:t>Understanding Modern Transistors and Diodes</a:t>
            </a:r>
            <a:r>
              <a:rPr lang="en-US" dirty="0"/>
              <a:t>. Cambridge, U.K.: Cambridge University Press, 2002.</a:t>
            </a:r>
          </a:p>
          <a:p>
            <a:endParaRPr lang="en-IN" b="1" dirty="0"/>
          </a:p>
        </p:txBody>
      </p:sp>
    </p:spTree>
    <p:extLst>
      <p:ext uri="{BB962C8B-B14F-4D97-AF65-F5344CB8AC3E}">
        <p14:creationId xmlns:p14="http://schemas.microsoft.com/office/powerpoint/2010/main" val="11474294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dirty="0">
                <a:solidFill>
                  <a:srgbClr val="FFFFFF"/>
                </a:solidFill>
              </a:rPr>
            </a:br>
            <a:r>
              <a:rPr lang="en-US" sz="4000" kern="1200" dirty="0">
                <a:solidFill>
                  <a:srgbClr val="FFFFFF"/>
                </a:solidFill>
                <a:latin typeface="+mj-lt"/>
                <a:ea typeface="+mj-ea"/>
                <a:cs typeface="+mj-cs"/>
              </a:rPr>
              <a:t>Thank You</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pic>
        <p:nvPicPr>
          <p:cNvPr id="27" name="Graphic 26" descr="Smiling Face with No Fill">
            <a:extLst>
              <a:ext uri="{FF2B5EF4-FFF2-40B4-BE49-F238E27FC236}">
                <a16:creationId xmlns:a16="http://schemas.microsoft.com/office/drawing/2014/main" id="{3384C516-C4F0-0622-6119-DE19AF0FA9E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83296" y="643466"/>
            <a:ext cx="5568739" cy="5568739"/>
          </a:xfrm>
          <a:prstGeom prst="rect">
            <a:avLst/>
          </a:prstGeom>
        </p:spPr>
      </p:pic>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spcAft>
                <a:spcPts val="600"/>
              </a:spcAft>
              <a:defRPr/>
            </a:pPr>
            <a:r>
              <a:rPr lang="en-GB" sz="1200" kern="1200">
                <a:solidFill>
                  <a:schemeClr val="tx1">
                    <a:alpha val="80000"/>
                  </a:schemeClr>
                </a:solidFill>
                <a:latin typeface="+mn-lt"/>
                <a:ea typeface="+mn-ea"/>
                <a:cs typeface="+mn-cs"/>
              </a:rPr>
              <a:t>Lecture – 15 / Electrical and Electronic Principles</a:t>
            </a:r>
            <a:endParaRPr lang="en-US" sz="1200" kern="1200" dirty="0">
              <a:solidFill>
                <a:schemeClr val="tx1">
                  <a:alpha val="80000"/>
                </a:schemeClr>
              </a:solidFill>
              <a:latin typeface="+mn-lt"/>
              <a:ea typeface="+mn-ea"/>
              <a:cs typeface="+mn-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25</a:t>
            </a:fld>
            <a:endParaRPr lang="en-GB"/>
          </a:p>
        </p:txBody>
      </p:sp>
    </p:spTree>
    <p:extLst>
      <p:ext uri="{BB962C8B-B14F-4D97-AF65-F5344CB8AC3E}">
        <p14:creationId xmlns:p14="http://schemas.microsoft.com/office/powerpoint/2010/main" val="160878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TotalTime>
  <Words>1050</Words>
  <Application>Microsoft Office PowerPoint</Application>
  <PresentationFormat>Widescreen</PresentationFormat>
  <Paragraphs>135</Paragraphs>
  <Slides>25</Slides>
  <Notes>3</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25</vt:i4>
      </vt:variant>
    </vt:vector>
  </HeadingPairs>
  <TitlesOfParts>
    <vt:vector size="32" baseType="lpstr">
      <vt:lpstr>Arial</vt:lpstr>
      <vt:lpstr>Calibri</vt:lpstr>
      <vt:lpstr>Calibri Light</vt:lpstr>
      <vt:lpstr>Cambria Math</vt:lpstr>
      <vt:lpstr>UWTSD 200_Title Page</vt:lpstr>
      <vt:lpstr>UWTSD 200_Title Page 2</vt:lpstr>
      <vt:lpstr>UWTSD 200_Text 4</vt:lpstr>
      <vt:lpstr>PowerPoint Presentation</vt:lpstr>
      <vt:lpstr>Content</vt:lpstr>
      <vt:lpstr>Rectifiers</vt:lpstr>
      <vt:lpstr>Rectifiers</vt:lpstr>
      <vt:lpstr>Rectifiers –Half wave rectifiers</vt:lpstr>
      <vt:lpstr>Rectifiers –Half wave rectifiers</vt:lpstr>
      <vt:lpstr>Rectifiers –Half wave rectifiers -construction</vt:lpstr>
      <vt:lpstr>Rectifiers –Half wave rectifiers</vt:lpstr>
      <vt:lpstr>Rectifiers –Half wave rectifiers - Operation</vt:lpstr>
      <vt:lpstr>Rectifiers –Half wave rectifiers</vt:lpstr>
      <vt:lpstr>Rectifiers –Full wave rectifier (centre tapped)</vt:lpstr>
      <vt:lpstr>Rectifiers –Full wave rectifier (centre tapped)</vt:lpstr>
      <vt:lpstr>Rectifiers –Full wave rectifier (centre tapped)</vt:lpstr>
      <vt:lpstr>Rectifiers –Full wave rectifier (centre tapped)</vt:lpstr>
      <vt:lpstr>Rectifiers –Full wave rectifier (centre tapped)</vt:lpstr>
      <vt:lpstr>Rectifiers –Full wave rectifiers- Input and Output wave form</vt:lpstr>
      <vt:lpstr>Full wave rectifier –Bridge rectifier</vt:lpstr>
      <vt:lpstr>Full wave rectifier –Bridge rectifier</vt:lpstr>
      <vt:lpstr>Full wave rectifier –Bridge rectifier</vt:lpstr>
      <vt:lpstr>Full wave rectifier –Bridge rectifier</vt:lpstr>
      <vt:lpstr>Full wave rectifier –Bridge rectifier</vt:lpstr>
      <vt:lpstr>Full wave rectifier –Bridge rectifier</vt:lpstr>
      <vt:lpstr>Full wave rectifier –Bridge rectifier (waveform)</vt:lpstr>
      <vt:lpstr>Reference</vt:lpstr>
      <vt:lpstr>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152</cp:revision>
  <dcterms:created xsi:type="dcterms:W3CDTF">2021-03-09T15:35:42Z</dcterms:created>
  <dcterms:modified xsi:type="dcterms:W3CDTF">2026-04-27T12:33:03Z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