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3"/>
  </p:notesMasterIdLst>
  <p:sldIdLst>
    <p:sldId id="256" r:id="rId2"/>
    <p:sldId id="257" r:id="rId3"/>
    <p:sldId id="258" r:id="rId4"/>
    <p:sldId id="260" r:id="rId5"/>
    <p:sldId id="261" r:id="rId6"/>
    <p:sldId id="262" r:id="rId7"/>
    <p:sldId id="265" r:id="rId8"/>
    <p:sldId id="266" r:id="rId9"/>
    <p:sldId id="267" r:id="rId10"/>
    <p:sldId id="263" r:id="rId11"/>
    <p:sldId id="259"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C75D15B-464C-BF41-812C-BE89F3201D56}" v="169" dt="2023-06-30T07:20:09.72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7538"/>
    <p:restoredTop sz="94686"/>
  </p:normalViewPr>
  <p:slideViewPr>
    <p:cSldViewPr snapToGrid="0" snapToObjects="1">
      <p:cViewPr>
        <p:scale>
          <a:sx n="77" d="100"/>
          <a:sy n="77" d="100"/>
        </p:scale>
        <p:origin x="896" y="88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2EB5E26-80E4-4411-88D6-6DC8C5E1C515}" type="doc">
      <dgm:prSet loTypeId="urn:microsoft.com/office/officeart/2005/8/layout/hierarchy1" loCatId="hierarchy" qsTypeId="urn:microsoft.com/office/officeart/2005/8/quickstyle/simple5" qsCatId="simple" csTypeId="urn:microsoft.com/office/officeart/2005/8/colors/accent0_3" csCatId="mainScheme" phldr="1"/>
      <dgm:spPr/>
      <dgm:t>
        <a:bodyPr/>
        <a:lstStyle/>
        <a:p>
          <a:endParaRPr lang="en-US"/>
        </a:p>
      </dgm:t>
    </dgm:pt>
    <dgm:pt modelId="{8480E41E-45CA-475D-9102-09D3D43F565C}">
      <dgm:prSet/>
      <dgm:spPr/>
      <dgm:t>
        <a:bodyPr/>
        <a:lstStyle/>
        <a:p>
          <a:r>
            <a:rPr lang="en-GB"/>
            <a:t>Intrinsic Motivation: When someone is motivated solely by internal considerations like personal satisfaction, curiosity, or a sense of success, they are acting with intrinsic motivation. People are motivated by the inherent fulfilment and enjoyment obtained from the activity itself. A boost in creativity, perseverance, and general wellbeing are all frequently correlated with intrinsic motivation. </a:t>
          </a:r>
          <a:endParaRPr lang="en-US"/>
        </a:p>
      </dgm:t>
    </dgm:pt>
    <dgm:pt modelId="{C15A9763-6E66-48D6-ADF6-2FA9DA41F09A}" type="parTrans" cxnId="{FD2BB261-5311-45CC-B677-A1AEEC051D66}">
      <dgm:prSet/>
      <dgm:spPr/>
      <dgm:t>
        <a:bodyPr/>
        <a:lstStyle/>
        <a:p>
          <a:endParaRPr lang="en-US"/>
        </a:p>
      </dgm:t>
    </dgm:pt>
    <dgm:pt modelId="{370E1F3E-F7E9-4CD1-B834-79A7C06CF763}" type="sibTrans" cxnId="{FD2BB261-5311-45CC-B677-A1AEEC051D66}">
      <dgm:prSet/>
      <dgm:spPr/>
      <dgm:t>
        <a:bodyPr/>
        <a:lstStyle/>
        <a:p>
          <a:endParaRPr lang="en-US"/>
        </a:p>
      </dgm:t>
    </dgm:pt>
    <dgm:pt modelId="{6FCA1B0C-CB8C-4130-B89E-89D57BD30247}">
      <dgm:prSet/>
      <dgm:spPr/>
      <dgm:t>
        <a:bodyPr/>
        <a:lstStyle/>
        <a:p>
          <a:r>
            <a:rPr lang="en-GB"/>
            <a:t>Extrinsic Motivation: When someone is motivated by external factors like money, grades, praise, or recognition, they are more likely to engage in an activity or pursue a goal. Instead of innate interest in the action itself, other variables serve as the motivator. Extrinsic motivation can be successful at influencing behaviour, especially for tasks where the emphasis is on external consequences, but it might be ineffective at promoting sustained effort and long-term engagement.</a:t>
          </a:r>
          <a:endParaRPr lang="en-US"/>
        </a:p>
      </dgm:t>
    </dgm:pt>
    <dgm:pt modelId="{62D905B4-36FB-4220-8632-F0BF326A374C}" type="parTrans" cxnId="{EA956BB0-28FC-4BE6-9EB5-ABB92625FE71}">
      <dgm:prSet/>
      <dgm:spPr/>
      <dgm:t>
        <a:bodyPr/>
        <a:lstStyle/>
        <a:p>
          <a:endParaRPr lang="en-US"/>
        </a:p>
      </dgm:t>
    </dgm:pt>
    <dgm:pt modelId="{729559E8-5063-479B-BDCB-28D376A695E7}" type="sibTrans" cxnId="{EA956BB0-28FC-4BE6-9EB5-ABB92625FE71}">
      <dgm:prSet/>
      <dgm:spPr/>
      <dgm:t>
        <a:bodyPr/>
        <a:lstStyle/>
        <a:p>
          <a:endParaRPr lang="en-US"/>
        </a:p>
      </dgm:t>
    </dgm:pt>
    <dgm:pt modelId="{B53015EE-3D8C-C74E-9C96-EDFF099D699B}" type="pres">
      <dgm:prSet presAssocID="{62EB5E26-80E4-4411-88D6-6DC8C5E1C515}" presName="hierChild1" presStyleCnt="0">
        <dgm:presLayoutVars>
          <dgm:chPref val="1"/>
          <dgm:dir/>
          <dgm:animOne val="branch"/>
          <dgm:animLvl val="lvl"/>
          <dgm:resizeHandles/>
        </dgm:presLayoutVars>
      </dgm:prSet>
      <dgm:spPr/>
    </dgm:pt>
    <dgm:pt modelId="{F5C3ADC6-B6AB-1B4C-A2BA-ABEE753BB985}" type="pres">
      <dgm:prSet presAssocID="{8480E41E-45CA-475D-9102-09D3D43F565C}" presName="hierRoot1" presStyleCnt="0"/>
      <dgm:spPr/>
    </dgm:pt>
    <dgm:pt modelId="{6B8FAAB3-18C7-AD40-AA82-2F5D3DDA1C79}" type="pres">
      <dgm:prSet presAssocID="{8480E41E-45CA-475D-9102-09D3D43F565C}" presName="composite" presStyleCnt="0"/>
      <dgm:spPr/>
    </dgm:pt>
    <dgm:pt modelId="{C1DDB8C8-1A6F-0E4F-A172-124F47D59FFD}" type="pres">
      <dgm:prSet presAssocID="{8480E41E-45CA-475D-9102-09D3D43F565C}" presName="background" presStyleLbl="node0" presStyleIdx="0" presStyleCnt="2"/>
      <dgm:spPr>
        <a:gradFill flip="none" rotWithShape="1">
          <a:gsLst>
            <a:gs pos="0">
              <a:schemeClr val="accent2">
                <a:lumMod val="67000"/>
              </a:schemeClr>
            </a:gs>
            <a:gs pos="48000">
              <a:schemeClr val="accent2">
                <a:lumMod val="97000"/>
                <a:lumOff val="3000"/>
              </a:schemeClr>
            </a:gs>
            <a:gs pos="100000">
              <a:schemeClr val="accent2">
                <a:lumMod val="60000"/>
                <a:lumOff val="40000"/>
              </a:schemeClr>
            </a:gs>
          </a:gsLst>
          <a:lin ang="16200000" scaled="1"/>
          <a:tileRect/>
        </a:gradFill>
      </dgm:spPr>
    </dgm:pt>
    <dgm:pt modelId="{4373346F-F596-0D4E-B009-E6F8B7DD61D0}" type="pres">
      <dgm:prSet presAssocID="{8480E41E-45CA-475D-9102-09D3D43F565C}" presName="text" presStyleLbl="fgAcc0" presStyleIdx="0" presStyleCnt="2">
        <dgm:presLayoutVars>
          <dgm:chPref val="3"/>
        </dgm:presLayoutVars>
      </dgm:prSet>
      <dgm:spPr/>
    </dgm:pt>
    <dgm:pt modelId="{36048437-11A1-1A49-94B0-90CE590048A7}" type="pres">
      <dgm:prSet presAssocID="{8480E41E-45CA-475D-9102-09D3D43F565C}" presName="hierChild2" presStyleCnt="0"/>
      <dgm:spPr/>
    </dgm:pt>
    <dgm:pt modelId="{02A53FFC-950D-F440-ABA7-5B27C98C8720}" type="pres">
      <dgm:prSet presAssocID="{6FCA1B0C-CB8C-4130-B89E-89D57BD30247}" presName="hierRoot1" presStyleCnt="0"/>
      <dgm:spPr/>
    </dgm:pt>
    <dgm:pt modelId="{ADF7813C-E1B7-0841-A9B3-003A23EC1EFE}" type="pres">
      <dgm:prSet presAssocID="{6FCA1B0C-CB8C-4130-B89E-89D57BD30247}" presName="composite" presStyleCnt="0"/>
      <dgm:spPr/>
    </dgm:pt>
    <dgm:pt modelId="{7FB2F809-4B27-754F-A390-4F604B8734FE}" type="pres">
      <dgm:prSet presAssocID="{6FCA1B0C-CB8C-4130-B89E-89D57BD30247}" presName="background" presStyleLbl="node0" presStyleIdx="1" presStyleCnt="2"/>
      <dgm:spPr>
        <a:gradFill flip="none" rotWithShape="1">
          <a:gsLst>
            <a:gs pos="0">
              <a:schemeClr val="accent2">
                <a:lumMod val="67000"/>
              </a:schemeClr>
            </a:gs>
            <a:gs pos="48000">
              <a:schemeClr val="accent2">
                <a:lumMod val="97000"/>
                <a:lumOff val="3000"/>
              </a:schemeClr>
            </a:gs>
            <a:gs pos="100000">
              <a:schemeClr val="accent2">
                <a:lumMod val="60000"/>
                <a:lumOff val="40000"/>
              </a:schemeClr>
            </a:gs>
          </a:gsLst>
          <a:lin ang="16200000" scaled="1"/>
          <a:tileRect/>
        </a:gradFill>
      </dgm:spPr>
    </dgm:pt>
    <dgm:pt modelId="{4C20C3A9-2F82-0B4A-992D-B1481C1EC241}" type="pres">
      <dgm:prSet presAssocID="{6FCA1B0C-CB8C-4130-B89E-89D57BD30247}" presName="text" presStyleLbl="fgAcc0" presStyleIdx="1" presStyleCnt="2">
        <dgm:presLayoutVars>
          <dgm:chPref val="3"/>
        </dgm:presLayoutVars>
      </dgm:prSet>
      <dgm:spPr/>
    </dgm:pt>
    <dgm:pt modelId="{EC54342F-41CA-C049-837A-1F143467E831}" type="pres">
      <dgm:prSet presAssocID="{6FCA1B0C-CB8C-4130-B89E-89D57BD30247}" presName="hierChild2" presStyleCnt="0"/>
      <dgm:spPr/>
    </dgm:pt>
  </dgm:ptLst>
  <dgm:cxnLst>
    <dgm:cxn modelId="{F92D4100-B94E-BF47-9DFF-64CA173BD852}" type="presOf" srcId="{6FCA1B0C-CB8C-4130-B89E-89D57BD30247}" destId="{4C20C3A9-2F82-0B4A-992D-B1481C1EC241}" srcOrd="0" destOrd="0" presId="urn:microsoft.com/office/officeart/2005/8/layout/hierarchy1"/>
    <dgm:cxn modelId="{FD2BB261-5311-45CC-B677-A1AEEC051D66}" srcId="{62EB5E26-80E4-4411-88D6-6DC8C5E1C515}" destId="{8480E41E-45CA-475D-9102-09D3D43F565C}" srcOrd="0" destOrd="0" parTransId="{C15A9763-6E66-48D6-ADF6-2FA9DA41F09A}" sibTransId="{370E1F3E-F7E9-4CD1-B834-79A7C06CF763}"/>
    <dgm:cxn modelId="{EA956BB0-28FC-4BE6-9EB5-ABB92625FE71}" srcId="{62EB5E26-80E4-4411-88D6-6DC8C5E1C515}" destId="{6FCA1B0C-CB8C-4130-B89E-89D57BD30247}" srcOrd="1" destOrd="0" parTransId="{62D905B4-36FB-4220-8632-F0BF326A374C}" sibTransId="{729559E8-5063-479B-BDCB-28D376A695E7}"/>
    <dgm:cxn modelId="{31DBADB6-B496-7B4C-9308-D38B7F096541}" type="presOf" srcId="{62EB5E26-80E4-4411-88D6-6DC8C5E1C515}" destId="{B53015EE-3D8C-C74E-9C96-EDFF099D699B}" srcOrd="0" destOrd="0" presId="urn:microsoft.com/office/officeart/2005/8/layout/hierarchy1"/>
    <dgm:cxn modelId="{BB2075FC-84CE-1E43-A021-183C624DF971}" type="presOf" srcId="{8480E41E-45CA-475D-9102-09D3D43F565C}" destId="{4373346F-F596-0D4E-B009-E6F8B7DD61D0}" srcOrd="0" destOrd="0" presId="urn:microsoft.com/office/officeart/2005/8/layout/hierarchy1"/>
    <dgm:cxn modelId="{8E955472-8F43-9E4B-BDA5-42DBFA957C36}" type="presParOf" srcId="{B53015EE-3D8C-C74E-9C96-EDFF099D699B}" destId="{F5C3ADC6-B6AB-1B4C-A2BA-ABEE753BB985}" srcOrd="0" destOrd="0" presId="urn:microsoft.com/office/officeart/2005/8/layout/hierarchy1"/>
    <dgm:cxn modelId="{653A6DB7-1B52-984B-A38C-FC867AED989D}" type="presParOf" srcId="{F5C3ADC6-B6AB-1B4C-A2BA-ABEE753BB985}" destId="{6B8FAAB3-18C7-AD40-AA82-2F5D3DDA1C79}" srcOrd="0" destOrd="0" presId="urn:microsoft.com/office/officeart/2005/8/layout/hierarchy1"/>
    <dgm:cxn modelId="{F775E0EE-D1C1-0B43-B2ED-33CEFFA32E10}" type="presParOf" srcId="{6B8FAAB3-18C7-AD40-AA82-2F5D3DDA1C79}" destId="{C1DDB8C8-1A6F-0E4F-A172-124F47D59FFD}" srcOrd="0" destOrd="0" presId="urn:microsoft.com/office/officeart/2005/8/layout/hierarchy1"/>
    <dgm:cxn modelId="{6892AAAE-AD57-B546-988A-3E3C9FFB8C5E}" type="presParOf" srcId="{6B8FAAB3-18C7-AD40-AA82-2F5D3DDA1C79}" destId="{4373346F-F596-0D4E-B009-E6F8B7DD61D0}" srcOrd="1" destOrd="0" presId="urn:microsoft.com/office/officeart/2005/8/layout/hierarchy1"/>
    <dgm:cxn modelId="{C015D824-1E2F-0E47-879D-FDF9047BDA86}" type="presParOf" srcId="{F5C3ADC6-B6AB-1B4C-A2BA-ABEE753BB985}" destId="{36048437-11A1-1A49-94B0-90CE590048A7}" srcOrd="1" destOrd="0" presId="urn:microsoft.com/office/officeart/2005/8/layout/hierarchy1"/>
    <dgm:cxn modelId="{EE758DFD-700A-144E-BC31-45746E7F4B76}" type="presParOf" srcId="{B53015EE-3D8C-C74E-9C96-EDFF099D699B}" destId="{02A53FFC-950D-F440-ABA7-5B27C98C8720}" srcOrd="1" destOrd="0" presId="urn:microsoft.com/office/officeart/2005/8/layout/hierarchy1"/>
    <dgm:cxn modelId="{7EC18C06-C48E-C44E-AE60-8A69937E8C9B}" type="presParOf" srcId="{02A53FFC-950D-F440-ABA7-5B27C98C8720}" destId="{ADF7813C-E1B7-0841-A9B3-003A23EC1EFE}" srcOrd="0" destOrd="0" presId="urn:microsoft.com/office/officeart/2005/8/layout/hierarchy1"/>
    <dgm:cxn modelId="{AC05625E-1CB7-9843-A111-81938E1F629F}" type="presParOf" srcId="{ADF7813C-E1B7-0841-A9B3-003A23EC1EFE}" destId="{7FB2F809-4B27-754F-A390-4F604B8734FE}" srcOrd="0" destOrd="0" presId="urn:microsoft.com/office/officeart/2005/8/layout/hierarchy1"/>
    <dgm:cxn modelId="{D3365846-58B6-FA4A-BB9D-6BEFB656198B}" type="presParOf" srcId="{ADF7813C-E1B7-0841-A9B3-003A23EC1EFE}" destId="{4C20C3A9-2F82-0B4A-992D-B1481C1EC241}" srcOrd="1" destOrd="0" presId="urn:microsoft.com/office/officeart/2005/8/layout/hierarchy1"/>
    <dgm:cxn modelId="{67BD7B47-6D1C-2140-8F80-0BEA6FFFA481}" type="presParOf" srcId="{02A53FFC-950D-F440-ABA7-5B27C98C8720}" destId="{EC54342F-41CA-C049-837A-1F143467E831}" srcOrd="1" destOrd="0" presId="urn:microsoft.com/office/officeart/2005/8/layout/hierarchy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DDB8C8-1A6F-0E4F-A172-124F47D59FFD}">
      <dsp:nvSpPr>
        <dsp:cNvPr id="0" name=""/>
        <dsp:cNvSpPr/>
      </dsp:nvSpPr>
      <dsp:spPr>
        <a:xfrm>
          <a:off x="1283" y="507350"/>
          <a:ext cx="4505585" cy="2861046"/>
        </a:xfrm>
        <a:prstGeom prst="roundRect">
          <a:avLst>
            <a:gd name="adj" fmla="val 10000"/>
          </a:avLst>
        </a:prstGeom>
        <a:gradFill flip="none" rotWithShape="1">
          <a:gsLst>
            <a:gs pos="0">
              <a:schemeClr val="accent2">
                <a:lumMod val="67000"/>
              </a:schemeClr>
            </a:gs>
            <a:gs pos="48000">
              <a:schemeClr val="accent2">
                <a:lumMod val="97000"/>
                <a:lumOff val="3000"/>
              </a:schemeClr>
            </a:gs>
            <a:gs pos="100000">
              <a:schemeClr val="accent2">
                <a:lumMod val="60000"/>
                <a:lumOff val="40000"/>
              </a:schemeClr>
            </a:gs>
          </a:gsLst>
          <a:lin ang="16200000" scaled="1"/>
          <a:tileRect/>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4373346F-F596-0D4E-B009-E6F8B7DD61D0}">
      <dsp:nvSpPr>
        <dsp:cNvPr id="0" name=""/>
        <dsp:cNvSpPr/>
      </dsp:nvSpPr>
      <dsp:spPr>
        <a:xfrm>
          <a:off x="501904" y="982940"/>
          <a:ext cx="4505585" cy="2861046"/>
        </a:xfrm>
        <a:prstGeom prst="roundRect">
          <a:avLst>
            <a:gd name="adj" fmla="val 10000"/>
          </a:avLst>
        </a:prstGeom>
        <a:solidFill>
          <a:schemeClr val="lt2">
            <a:alpha val="90000"/>
            <a:hueOff val="0"/>
            <a:satOff val="0"/>
            <a:lumOff val="0"/>
            <a:alphaOff val="0"/>
          </a:schemeClr>
        </a:solidFill>
        <a:ln w="6350" cap="flat" cmpd="sng" algn="ctr">
          <a:solidFill>
            <a:schemeClr val="dk2">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Intrinsic Motivation: When someone is motivated solely by internal considerations like personal satisfaction, curiosity, or a sense of success, they are acting with intrinsic motivation. People are motivated by the inherent fulfilment and enjoyment obtained from the activity itself. A boost in creativity, perseverance, and general wellbeing are all frequently correlated with intrinsic motivation. </a:t>
          </a:r>
          <a:endParaRPr lang="en-US" sz="1600" kern="1200"/>
        </a:p>
      </dsp:txBody>
      <dsp:txXfrm>
        <a:off x="585701" y="1066737"/>
        <a:ext cx="4337991" cy="2693452"/>
      </dsp:txXfrm>
    </dsp:sp>
    <dsp:sp modelId="{7FB2F809-4B27-754F-A390-4F604B8734FE}">
      <dsp:nvSpPr>
        <dsp:cNvPr id="0" name=""/>
        <dsp:cNvSpPr/>
      </dsp:nvSpPr>
      <dsp:spPr>
        <a:xfrm>
          <a:off x="5508110" y="507350"/>
          <a:ext cx="4505585" cy="2861046"/>
        </a:xfrm>
        <a:prstGeom prst="roundRect">
          <a:avLst>
            <a:gd name="adj" fmla="val 10000"/>
          </a:avLst>
        </a:prstGeom>
        <a:gradFill flip="none" rotWithShape="1">
          <a:gsLst>
            <a:gs pos="0">
              <a:schemeClr val="accent2">
                <a:lumMod val="67000"/>
              </a:schemeClr>
            </a:gs>
            <a:gs pos="48000">
              <a:schemeClr val="accent2">
                <a:lumMod val="97000"/>
                <a:lumOff val="3000"/>
              </a:schemeClr>
            </a:gs>
            <a:gs pos="100000">
              <a:schemeClr val="accent2">
                <a:lumMod val="60000"/>
                <a:lumOff val="40000"/>
              </a:schemeClr>
            </a:gs>
          </a:gsLst>
          <a:lin ang="16200000" scaled="1"/>
          <a:tileRect/>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4C20C3A9-2F82-0B4A-992D-B1481C1EC241}">
      <dsp:nvSpPr>
        <dsp:cNvPr id="0" name=""/>
        <dsp:cNvSpPr/>
      </dsp:nvSpPr>
      <dsp:spPr>
        <a:xfrm>
          <a:off x="6008730" y="982940"/>
          <a:ext cx="4505585" cy="2861046"/>
        </a:xfrm>
        <a:prstGeom prst="roundRect">
          <a:avLst>
            <a:gd name="adj" fmla="val 10000"/>
          </a:avLst>
        </a:prstGeom>
        <a:solidFill>
          <a:schemeClr val="lt2">
            <a:alpha val="90000"/>
            <a:hueOff val="0"/>
            <a:satOff val="0"/>
            <a:lumOff val="0"/>
            <a:alphaOff val="0"/>
          </a:schemeClr>
        </a:solidFill>
        <a:ln w="6350" cap="flat" cmpd="sng" algn="ctr">
          <a:solidFill>
            <a:schemeClr val="dk2">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Extrinsic Motivation: When someone is motivated by external factors like money, grades, praise, or recognition, they are more likely to engage in an activity or pursue a goal. Instead of innate interest in the action itself, other variables serve as the motivator. Extrinsic motivation can be successful at influencing behaviour, especially for tasks where the emphasis is on external consequences, but it might be ineffective at promoting sustained effort and long-term engagement.</a:t>
          </a:r>
          <a:endParaRPr lang="en-US" sz="1600" kern="1200"/>
        </a:p>
      </dsp:txBody>
      <dsp:txXfrm>
        <a:off x="6092527" y="1066737"/>
        <a:ext cx="4337991" cy="2693452"/>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B061448-D47F-7446-878B-A86F362A2661}" type="datetimeFigureOut">
              <a:rPr lang="en-GB" smtClean="0"/>
              <a:t>28/06/2023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EE5C3DE-9DCC-EE44-ADE4-1257661F251A}" type="slidenum">
              <a:rPr lang="en-GB" smtClean="0"/>
              <a:t>‹#›</a:t>
            </a:fld>
            <a:endParaRPr lang="en-GB"/>
          </a:p>
        </p:txBody>
      </p:sp>
    </p:spTree>
    <p:extLst>
      <p:ext uri="{BB962C8B-B14F-4D97-AF65-F5344CB8AC3E}">
        <p14:creationId xmlns:p14="http://schemas.microsoft.com/office/powerpoint/2010/main" val="113508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EE5C3DE-9DCC-EE44-ADE4-1257661F251A}" type="slidenum">
              <a:rPr lang="en-GB" smtClean="0"/>
              <a:t>5</a:t>
            </a:fld>
            <a:endParaRPr lang="en-GB"/>
          </a:p>
        </p:txBody>
      </p:sp>
    </p:spTree>
    <p:extLst>
      <p:ext uri="{BB962C8B-B14F-4D97-AF65-F5344CB8AC3E}">
        <p14:creationId xmlns:p14="http://schemas.microsoft.com/office/powerpoint/2010/main" val="39050026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EE5C3DE-9DCC-EE44-ADE4-1257661F251A}" type="slidenum">
              <a:rPr lang="en-GB" smtClean="0"/>
              <a:t>9</a:t>
            </a:fld>
            <a:endParaRPr lang="en-GB"/>
          </a:p>
        </p:txBody>
      </p:sp>
    </p:spTree>
    <p:extLst>
      <p:ext uri="{BB962C8B-B14F-4D97-AF65-F5344CB8AC3E}">
        <p14:creationId xmlns:p14="http://schemas.microsoft.com/office/powerpoint/2010/main" val="4300704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6A9D64-2FDC-7E4F-8A81-3B9CBC476F41}"/>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F08D3B6E-A6C7-7A41-9746-1B1F8459FBD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66B9BC46-B4FF-134D-9195-63330B60C546}"/>
              </a:ext>
            </a:extLst>
          </p:cNvPr>
          <p:cNvSpPr>
            <a:spLocks noGrp="1"/>
          </p:cNvSpPr>
          <p:nvPr>
            <p:ph type="dt" sz="half" idx="10"/>
          </p:nvPr>
        </p:nvSpPr>
        <p:spPr/>
        <p:txBody>
          <a:bodyPr/>
          <a:lstStyle/>
          <a:p>
            <a:fld id="{379FF5AD-4FAD-2F49-9361-2EFD61DCAC36}" type="datetimeFigureOut">
              <a:rPr lang="en-GB" smtClean="0"/>
              <a:t>28/06/2023</a:t>
            </a:fld>
            <a:endParaRPr lang="en-GB"/>
          </a:p>
        </p:txBody>
      </p:sp>
      <p:sp>
        <p:nvSpPr>
          <p:cNvPr id="5" name="Footer Placeholder 4">
            <a:extLst>
              <a:ext uri="{FF2B5EF4-FFF2-40B4-BE49-F238E27FC236}">
                <a16:creationId xmlns:a16="http://schemas.microsoft.com/office/drawing/2014/main" id="{E263910A-1408-F142-8924-96764644876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B160EE-6034-544E-86FB-8AECAD0EC803}"/>
              </a:ext>
            </a:extLst>
          </p:cNvPr>
          <p:cNvSpPr>
            <a:spLocks noGrp="1"/>
          </p:cNvSpPr>
          <p:nvPr>
            <p:ph type="sldNum" sz="quarter" idx="12"/>
          </p:nvPr>
        </p:nvSpPr>
        <p:spPr/>
        <p:txBody>
          <a:bodyPr/>
          <a:lstStyle/>
          <a:p>
            <a:fld id="{B2D8A38E-3353-3C4F-8BFF-4799672951DF}" type="slidenum">
              <a:rPr lang="en-GB" smtClean="0"/>
              <a:t>‹#›</a:t>
            </a:fld>
            <a:endParaRPr lang="en-GB"/>
          </a:p>
        </p:txBody>
      </p:sp>
    </p:spTree>
    <p:extLst>
      <p:ext uri="{BB962C8B-B14F-4D97-AF65-F5344CB8AC3E}">
        <p14:creationId xmlns:p14="http://schemas.microsoft.com/office/powerpoint/2010/main" val="7000068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7EC384-3055-524F-BC1E-B47BCE344629}"/>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EC7689D0-97DD-4B4B-A6DB-2B5307C2B7C8}"/>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12E862A-9924-2A4E-B531-F93BD04BC9CB}"/>
              </a:ext>
            </a:extLst>
          </p:cNvPr>
          <p:cNvSpPr>
            <a:spLocks noGrp="1"/>
          </p:cNvSpPr>
          <p:nvPr>
            <p:ph type="dt" sz="half" idx="10"/>
          </p:nvPr>
        </p:nvSpPr>
        <p:spPr/>
        <p:txBody>
          <a:bodyPr/>
          <a:lstStyle/>
          <a:p>
            <a:fld id="{379FF5AD-4FAD-2F49-9361-2EFD61DCAC36}" type="datetimeFigureOut">
              <a:rPr lang="en-GB" smtClean="0"/>
              <a:t>28/06/2023</a:t>
            </a:fld>
            <a:endParaRPr lang="en-GB"/>
          </a:p>
        </p:txBody>
      </p:sp>
      <p:sp>
        <p:nvSpPr>
          <p:cNvPr id="5" name="Footer Placeholder 4">
            <a:extLst>
              <a:ext uri="{FF2B5EF4-FFF2-40B4-BE49-F238E27FC236}">
                <a16:creationId xmlns:a16="http://schemas.microsoft.com/office/drawing/2014/main" id="{C8D9755D-CF99-924C-A1D1-EAEA6ACCE1A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8A20B1D-F35E-AE48-9489-98AF1F998D6A}"/>
              </a:ext>
            </a:extLst>
          </p:cNvPr>
          <p:cNvSpPr>
            <a:spLocks noGrp="1"/>
          </p:cNvSpPr>
          <p:nvPr>
            <p:ph type="sldNum" sz="quarter" idx="12"/>
          </p:nvPr>
        </p:nvSpPr>
        <p:spPr/>
        <p:txBody>
          <a:bodyPr/>
          <a:lstStyle/>
          <a:p>
            <a:fld id="{B2D8A38E-3353-3C4F-8BFF-4799672951DF}" type="slidenum">
              <a:rPr lang="en-GB" smtClean="0"/>
              <a:t>‹#›</a:t>
            </a:fld>
            <a:endParaRPr lang="en-GB"/>
          </a:p>
        </p:txBody>
      </p:sp>
    </p:spTree>
    <p:extLst>
      <p:ext uri="{BB962C8B-B14F-4D97-AF65-F5344CB8AC3E}">
        <p14:creationId xmlns:p14="http://schemas.microsoft.com/office/powerpoint/2010/main" val="15255155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9D3F3D-A99A-D444-B524-F5B6CB9EF0C2}"/>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B4666FEB-BBA6-BE4A-895B-E38A6D14238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4DEE91AE-B169-B44A-9E3B-09C090063CF8}"/>
              </a:ext>
            </a:extLst>
          </p:cNvPr>
          <p:cNvSpPr>
            <a:spLocks noGrp="1"/>
          </p:cNvSpPr>
          <p:nvPr>
            <p:ph type="dt" sz="half" idx="10"/>
          </p:nvPr>
        </p:nvSpPr>
        <p:spPr/>
        <p:txBody>
          <a:bodyPr/>
          <a:lstStyle/>
          <a:p>
            <a:fld id="{379FF5AD-4FAD-2F49-9361-2EFD61DCAC36}" type="datetimeFigureOut">
              <a:rPr lang="en-GB" smtClean="0"/>
              <a:t>28/06/2023</a:t>
            </a:fld>
            <a:endParaRPr lang="en-GB"/>
          </a:p>
        </p:txBody>
      </p:sp>
      <p:sp>
        <p:nvSpPr>
          <p:cNvPr id="5" name="Footer Placeholder 4">
            <a:extLst>
              <a:ext uri="{FF2B5EF4-FFF2-40B4-BE49-F238E27FC236}">
                <a16:creationId xmlns:a16="http://schemas.microsoft.com/office/drawing/2014/main" id="{A51FD3D4-F5B2-BD4F-90AC-C5DBD80E087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D9E9C01-826A-4A42-92A9-F82CDDC23697}"/>
              </a:ext>
            </a:extLst>
          </p:cNvPr>
          <p:cNvSpPr>
            <a:spLocks noGrp="1"/>
          </p:cNvSpPr>
          <p:nvPr>
            <p:ph type="sldNum" sz="quarter" idx="12"/>
          </p:nvPr>
        </p:nvSpPr>
        <p:spPr/>
        <p:txBody>
          <a:bodyPr/>
          <a:lstStyle/>
          <a:p>
            <a:fld id="{B2D8A38E-3353-3C4F-8BFF-4799672951DF}" type="slidenum">
              <a:rPr lang="en-GB" smtClean="0"/>
              <a:t>‹#›</a:t>
            </a:fld>
            <a:endParaRPr lang="en-GB"/>
          </a:p>
        </p:txBody>
      </p:sp>
    </p:spTree>
    <p:extLst>
      <p:ext uri="{BB962C8B-B14F-4D97-AF65-F5344CB8AC3E}">
        <p14:creationId xmlns:p14="http://schemas.microsoft.com/office/powerpoint/2010/main" val="9287699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BE85B0-A294-384B-B7EB-F9A30D9B7A41}"/>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37C1C86B-94E0-3342-9DF8-9768C7880575}"/>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B2CFE470-7C93-FD4A-A935-53319D7235B3}"/>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C6D5D3FB-D22A-1C45-A13C-B428ED59BC36}"/>
              </a:ext>
            </a:extLst>
          </p:cNvPr>
          <p:cNvSpPr>
            <a:spLocks noGrp="1"/>
          </p:cNvSpPr>
          <p:nvPr>
            <p:ph type="dt" sz="half" idx="10"/>
          </p:nvPr>
        </p:nvSpPr>
        <p:spPr/>
        <p:txBody>
          <a:bodyPr/>
          <a:lstStyle/>
          <a:p>
            <a:fld id="{379FF5AD-4FAD-2F49-9361-2EFD61DCAC36}" type="datetimeFigureOut">
              <a:rPr lang="en-GB" smtClean="0"/>
              <a:t>28/06/2023</a:t>
            </a:fld>
            <a:endParaRPr lang="en-GB"/>
          </a:p>
        </p:txBody>
      </p:sp>
      <p:sp>
        <p:nvSpPr>
          <p:cNvPr id="6" name="Footer Placeholder 5">
            <a:extLst>
              <a:ext uri="{FF2B5EF4-FFF2-40B4-BE49-F238E27FC236}">
                <a16:creationId xmlns:a16="http://schemas.microsoft.com/office/drawing/2014/main" id="{86BD0525-E96C-784C-8E85-EC53D2C8671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7AF3472-C754-0D4A-BEF3-A4DEF06E620F}"/>
              </a:ext>
            </a:extLst>
          </p:cNvPr>
          <p:cNvSpPr>
            <a:spLocks noGrp="1"/>
          </p:cNvSpPr>
          <p:nvPr>
            <p:ph type="sldNum" sz="quarter" idx="12"/>
          </p:nvPr>
        </p:nvSpPr>
        <p:spPr/>
        <p:txBody>
          <a:bodyPr/>
          <a:lstStyle/>
          <a:p>
            <a:fld id="{B2D8A38E-3353-3C4F-8BFF-4799672951DF}" type="slidenum">
              <a:rPr lang="en-GB" smtClean="0"/>
              <a:t>‹#›</a:t>
            </a:fld>
            <a:endParaRPr lang="en-GB"/>
          </a:p>
        </p:txBody>
      </p:sp>
    </p:spTree>
    <p:extLst>
      <p:ext uri="{BB962C8B-B14F-4D97-AF65-F5344CB8AC3E}">
        <p14:creationId xmlns:p14="http://schemas.microsoft.com/office/powerpoint/2010/main" val="33094203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FD7BAF-A62B-AB41-A0DD-0CB87EE6EE06}"/>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F443190A-D6D0-714A-BA11-6BB6217C90E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BC6D371F-A426-104F-85FE-A915A13465F1}"/>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2D065313-6653-C640-9D39-C0005F4086F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8355707E-AB98-874F-B029-0DE7D8A8B34A}"/>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77E22A95-0EAB-AA40-9A8B-90F12F23C455}"/>
              </a:ext>
            </a:extLst>
          </p:cNvPr>
          <p:cNvSpPr>
            <a:spLocks noGrp="1"/>
          </p:cNvSpPr>
          <p:nvPr>
            <p:ph type="dt" sz="half" idx="10"/>
          </p:nvPr>
        </p:nvSpPr>
        <p:spPr/>
        <p:txBody>
          <a:bodyPr/>
          <a:lstStyle/>
          <a:p>
            <a:fld id="{379FF5AD-4FAD-2F49-9361-2EFD61DCAC36}" type="datetimeFigureOut">
              <a:rPr lang="en-GB" smtClean="0"/>
              <a:t>28/06/2023</a:t>
            </a:fld>
            <a:endParaRPr lang="en-GB"/>
          </a:p>
        </p:txBody>
      </p:sp>
      <p:sp>
        <p:nvSpPr>
          <p:cNvPr id="8" name="Footer Placeholder 7">
            <a:extLst>
              <a:ext uri="{FF2B5EF4-FFF2-40B4-BE49-F238E27FC236}">
                <a16:creationId xmlns:a16="http://schemas.microsoft.com/office/drawing/2014/main" id="{A370730C-118F-3C4D-8EB4-0C0A3995634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DD2D1B6-37C0-DC47-BD4D-7BC8FBF40E25}"/>
              </a:ext>
            </a:extLst>
          </p:cNvPr>
          <p:cNvSpPr>
            <a:spLocks noGrp="1"/>
          </p:cNvSpPr>
          <p:nvPr>
            <p:ph type="sldNum" sz="quarter" idx="12"/>
          </p:nvPr>
        </p:nvSpPr>
        <p:spPr/>
        <p:txBody>
          <a:bodyPr/>
          <a:lstStyle/>
          <a:p>
            <a:fld id="{B2D8A38E-3353-3C4F-8BFF-4799672951DF}" type="slidenum">
              <a:rPr lang="en-GB" smtClean="0"/>
              <a:t>‹#›</a:t>
            </a:fld>
            <a:endParaRPr lang="en-GB"/>
          </a:p>
        </p:txBody>
      </p:sp>
    </p:spTree>
    <p:extLst>
      <p:ext uri="{BB962C8B-B14F-4D97-AF65-F5344CB8AC3E}">
        <p14:creationId xmlns:p14="http://schemas.microsoft.com/office/powerpoint/2010/main" val="15916632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98D5FB-840F-5545-B2EC-3778EC0D2C9D}"/>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46815D2B-0384-8843-A4A4-356987EDB1DB}"/>
              </a:ext>
            </a:extLst>
          </p:cNvPr>
          <p:cNvSpPr>
            <a:spLocks noGrp="1"/>
          </p:cNvSpPr>
          <p:nvPr>
            <p:ph type="dt" sz="half" idx="10"/>
          </p:nvPr>
        </p:nvSpPr>
        <p:spPr/>
        <p:txBody>
          <a:bodyPr/>
          <a:lstStyle/>
          <a:p>
            <a:fld id="{379FF5AD-4FAD-2F49-9361-2EFD61DCAC36}" type="datetimeFigureOut">
              <a:rPr lang="en-GB" smtClean="0"/>
              <a:t>28/06/2023</a:t>
            </a:fld>
            <a:endParaRPr lang="en-GB"/>
          </a:p>
        </p:txBody>
      </p:sp>
      <p:sp>
        <p:nvSpPr>
          <p:cNvPr id="4" name="Footer Placeholder 3">
            <a:extLst>
              <a:ext uri="{FF2B5EF4-FFF2-40B4-BE49-F238E27FC236}">
                <a16:creationId xmlns:a16="http://schemas.microsoft.com/office/drawing/2014/main" id="{B5AA75FB-32FB-EB4F-B682-76E93DF7C73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0BF7A11-960A-9A42-81AF-482E264E37D6}"/>
              </a:ext>
            </a:extLst>
          </p:cNvPr>
          <p:cNvSpPr>
            <a:spLocks noGrp="1"/>
          </p:cNvSpPr>
          <p:nvPr>
            <p:ph type="sldNum" sz="quarter" idx="12"/>
          </p:nvPr>
        </p:nvSpPr>
        <p:spPr/>
        <p:txBody>
          <a:bodyPr/>
          <a:lstStyle/>
          <a:p>
            <a:fld id="{B2D8A38E-3353-3C4F-8BFF-4799672951DF}" type="slidenum">
              <a:rPr lang="en-GB" smtClean="0"/>
              <a:t>‹#›</a:t>
            </a:fld>
            <a:endParaRPr lang="en-GB"/>
          </a:p>
        </p:txBody>
      </p:sp>
    </p:spTree>
    <p:extLst>
      <p:ext uri="{BB962C8B-B14F-4D97-AF65-F5344CB8AC3E}">
        <p14:creationId xmlns:p14="http://schemas.microsoft.com/office/powerpoint/2010/main" val="10932344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F5FE6FA-6A35-E14A-BC11-C669DFFCE18F}"/>
              </a:ext>
            </a:extLst>
          </p:cNvPr>
          <p:cNvSpPr>
            <a:spLocks noGrp="1"/>
          </p:cNvSpPr>
          <p:nvPr>
            <p:ph type="dt" sz="half" idx="10"/>
          </p:nvPr>
        </p:nvSpPr>
        <p:spPr/>
        <p:txBody>
          <a:bodyPr/>
          <a:lstStyle/>
          <a:p>
            <a:fld id="{379FF5AD-4FAD-2F49-9361-2EFD61DCAC36}" type="datetimeFigureOut">
              <a:rPr lang="en-GB" smtClean="0"/>
              <a:t>28/06/2023</a:t>
            </a:fld>
            <a:endParaRPr lang="en-GB"/>
          </a:p>
        </p:txBody>
      </p:sp>
      <p:sp>
        <p:nvSpPr>
          <p:cNvPr id="3" name="Footer Placeholder 2">
            <a:extLst>
              <a:ext uri="{FF2B5EF4-FFF2-40B4-BE49-F238E27FC236}">
                <a16:creationId xmlns:a16="http://schemas.microsoft.com/office/drawing/2014/main" id="{62760E06-7F08-4F4F-8D02-E115892D93E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A5EF14E-0D76-5B47-A7DC-59AC487FE6D0}"/>
              </a:ext>
            </a:extLst>
          </p:cNvPr>
          <p:cNvSpPr>
            <a:spLocks noGrp="1"/>
          </p:cNvSpPr>
          <p:nvPr>
            <p:ph type="sldNum" sz="quarter" idx="12"/>
          </p:nvPr>
        </p:nvSpPr>
        <p:spPr/>
        <p:txBody>
          <a:bodyPr/>
          <a:lstStyle/>
          <a:p>
            <a:fld id="{B2D8A38E-3353-3C4F-8BFF-4799672951DF}" type="slidenum">
              <a:rPr lang="en-GB" smtClean="0"/>
              <a:t>‹#›</a:t>
            </a:fld>
            <a:endParaRPr lang="en-GB"/>
          </a:p>
        </p:txBody>
      </p:sp>
    </p:spTree>
    <p:extLst>
      <p:ext uri="{BB962C8B-B14F-4D97-AF65-F5344CB8AC3E}">
        <p14:creationId xmlns:p14="http://schemas.microsoft.com/office/powerpoint/2010/main" val="38867646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E56EE2-DFD8-044C-835D-3856425889C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1EA432F8-0730-674E-AD35-7AA87CBB4D6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0286CC76-8273-F74B-A833-57E01BDB4DA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501FEF3-7CED-8E40-85A9-E011B0B2CA94}"/>
              </a:ext>
            </a:extLst>
          </p:cNvPr>
          <p:cNvSpPr>
            <a:spLocks noGrp="1"/>
          </p:cNvSpPr>
          <p:nvPr>
            <p:ph type="dt" sz="half" idx="10"/>
          </p:nvPr>
        </p:nvSpPr>
        <p:spPr/>
        <p:txBody>
          <a:bodyPr/>
          <a:lstStyle/>
          <a:p>
            <a:fld id="{379FF5AD-4FAD-2F49-9361-2EFD61DCAC36}" type="datetimeFigureOut">
              <a:rPr lang="en-GB" smtClean="0"/>
              <a:t>28/06/2023</a:t>
            </a:fld>
            <a:endParaRPr lang="en-GB"/>
          </a:p>
        </p:txBody>
      </p:sp>
      <p:sp>
        <p:nvSpPr>
          <p:cNvPr id="6" name="Footer Placeholder 5">
            <a:extLst>
              <a:ext uri="{FF2B5EF4-FFF2-40B4-BE49-F238E27FC236}">
                <a16:creationId xmlns:a16="http://schemas.microsoft.com/office/drawing/2014/main" id="{FB36E0A1-8438-3A4E-A3E2-A5A1CC55728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D87A728-0EC7-7B42-8EF8-2F74458AAE29}"/>
              </a:ext>
            </a:extLst>
          </p:cNvPr>
          <p:cNvSpPr>
            <a:spLocks noGrp="1"/>
          </p:cNvSpPr>
          <p:nvPr>
            <p:ph type="sldNum" sz="quarter" idx="12"/>
          </p:nvPr>
        </p:nvSpPr>
        <p:spPr/>
        <p:txBody>
          <a:bodyPr/>
          <a:lstStyle/>
          <a:p>
            <a:fld id="{B2D8A38E-3353-3C4F-8BFF-4799672951DF}" type="slidenum">
              <a:rPr lang="en-GB" smtClean="0"/>
              <a:t>‹#›</a:t>
            </a:fld>
            <a:endParaRPr lang="en-GB"/>
          </a:p>
        </p:txBody>
      </p:sp>
    </p:spTree>
    <p:extLst>
      <p:ext uri="{BB962C8B-B14F-4D97-AF65-F5344CB8AC3E}">
        <p14:creationId xmlns:p14="http://schemas.microsoft.com/office/powerpoint/2010/main" val="12668048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76A4F-2BC4-9B4E-94B1-473C2104C7D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FE45ABDC-3AFB-674F-B246-4F1959D59F3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7EAD688-03FB-0344-8678-FFA7E8C7839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BDD4968-6F6A-C64F-B73F-33B64A31F9BF}"/>
              </a:ext>
            </a:extLst>
          </p:cNvPr>
          <p:cNvSpPr>
            <a:spLocks noGrp="1"/>
          </p:cNvSpPr>
          <p:nvPr>
            <p:ph type="dt" sz="half" idx="10"/>
          </p:nvPr>
        </p:nvSpPr>
        <p:spPr/>
        <p:txBody>
          <a:bodyPr/>
          <a:lstStyle/>
          <a:p>
            <a:fld id="{379FF5AD-4FAD-2F49-9361-2EFD61DCAC36}" type="datetimeFigureOut">
              <a:rPr lang="en-GB" smtClean="0"/>
              <a:t>28/06/2023</a:t>
            </a:fld>
            <a:endParaRPr lang="en-GB"/>
          </a:p>
        </p:txBody>
      </p:sp>
      <p:sp>
        <p:nvSpPr>
          <p:cNvPr id="6" name="Footer Placeholder 5">
            <a:extLst>
              <a:ext uri="{FF2B5EF4-FFF2-40B4-BE49-F238E27FC236}">
                <a16:creationId xmlns:a16="http://schemas.microsoft.com/office/drawing/2014/main" id="{56577643-3048-A945-9867-9D19568205F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02FCF95-B7A4-7042-B4A2-11E665492ACC}"/>
              </a:ext>
            </a:extLst>
          </p:cNvPr>
          <p:cNvSpPr>
            <a:spLocks noGrp="1"/>
          </p:cNvSpPr>
          <p:nvPr>
            <p:ph type="sldNum" sz="quarter" idx="12"/>
          </p:nvPr>
        </p:nvSpPr>
        <p:spPr/>
        <p:txBody>
          <a:bodyPr/>
          <a:lstStyle/>
          <a:p>
            <a:fld id="{B2D8A38E-3353-3C4F-8BFF-4799672951DF}" type="slidenum">
              <a:rPr lang="en-GB" smtClean="0"/>
              <a:t>‹#›</a:t>
            </a:fld>
            <a:endParaRPr lang="en-GB"/>
          </a:p>
        </p:txBody>
      </p:sp>
    </p:spTree>
    <p:extLst>
      <p:ext uri="{BB962C8B-B14F-4D97-AF65-F5344CB8AC3E}">
        <p14:creationId xmlns:p14="http://schemas.microsoft.com/office/powerpoint/2010/main" val="39520550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8AE893-2F5B-3646-A5FC-BA7939CD1152}"/>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AA4E6ABB-5893-AD4A-A35D-BED210EB0233}"/>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DB999A0-9C13-DD4B-AE1E-EA6FC7615DC3}"/>
              </a:ext>
            </a:extLst>
          </p:cNvPr>
          <p:cNvSpPr>
            <a:spLocks noGrp="1"/>
          </p:cNvSpPr>
          <p:nvPr>
            <p:ph type="dt" sz="half" idx="10"/>
          </p:nvPr>
        </p:nvSpPr>
        <p:spPr/>
        <p:txBody>
          <a:bodyPr/>
          <a:lstStyle/>
          <a:p>
            <a:fld id="{379FF5AD-4FAD-2F49-9361-2EFD61DCAC36}" type="datetimeFigureOut">
              <a:rPr lang="en-GB" smtClean="0"/>
              <a:t>28/06/2023</a:t>
            </a:fld>
            <a:endParaRPr lang="en-GB"/>
          </a:p>
        </p:txBody>
      </p:sp>
      <p:sp>
        <p:nvSpPr>
          <p:cNvPr id="5" name="Footer Placeholder 4">
            <a:extLst>
              <a:ext uri="{FF2B5EF4-FFF2-40B4-BE49-F238E27FC236}">
                <a16:creationId xmlns:a16="http://schemas.microsoft.com/office/drawing/2014/main" id="{4665E099-A984-0E4F-BFD1-4F2D3072894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CF70AA9-E68A-A340-8D0C-6F5F4515A90E}"/>
              </a:ext>
            </a:extLst>
          </p:cNvPr>
          <p:cNvSpPr>
            <a:spLocks noGrp="1"/>
          </p:cNvSpPr>
          <p:nvPr>
            <p:ph type="sldNum" sz="quarter" idx="12"/>
          </p:nvPr>
        </p:nvSpPr>
        <p:spPr/>
        <p:txBody>
          <a:bodyPr/>
          <a:lstStyle/>
          <a:p>
            <a:fld id="{B2D8A38E-3353-3C4F-8BFF-4799672951DF}" type="slidenum">
              <a:rPr lang="en-GB" smtClean="0"/>
              <a:t>‹#›</a:t>
            </a:fld>
            <a:endParaRPr lang="en-GB"/>
          </a:p>
        </p:txBody>
      </p:sp>
    </p:spTree>
    <p:extLst>
      <p:ext uri="{BB962C8B-B14F-4D97-AF65-F5344CB8AC3E}">
        <p14:creationId xmlns:p14="http://schemas.microsoft.com/office/powerpoint/2010/main" val="1632491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157BBFF-DB85-C94B-8F22-38A799223C40}"/>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585AC1A5-5A3E-B848-AEBB-0558C6ABF060}"/>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1CE8D95-0E6F-4E46-A5F3-4B4EBA173E8F}"/>
              </a:ext>
            </a:extLst>
          </p:cNvPr>
          <p:cNvSpPr>
            <a:spLocks noGrp="1"/>
          </p:cNvSpPr>
          <p:nvPr>
            <p:ph type="dt" sz="half" idx="10"/>
          </p:nvPr>
        </p:nvSpPr>
        <p:spPr/>
        <p:txBody>
          <a:bodyPr/>
          <a:lstStyle/>
          <a:p>
            <a:fld id="{379FF5AD-4FAD-2F49-9361-2EFD61DCAC36}" type="datetimeFigureOut">
              <a:rPr lang="en-GB" smtClean="0"/>
              <a:t>28/06/2023</a:t>
            </a:fld>
            <a:endParaRPr lang="en-GB"/>
          </a:p>
        </p:txBody>
      </p:sp>
      <p:sp>
        <p:nvSpPr>
          <p:cNvPr id="5" name="Footer Placeholder 4">
            <a:extLst>
              <a:ext uri="{FF2B5EF4-FFF2-40B4-BE49-F238E27FC236}">
                <a16:creationId xmlns:a16="http://schemas.microsoft.com/office/drawing/2014/main" id="{1B4F2689-645F-5344-B7A5-ACFD6CF1F5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2883224-A7C9-5441-99DF-2F4020AE6A50}"/>
              </a:ext>
            </a:extLst>
          </p:cNvPr>
          <p:cNvSpPr>
            <a:spLocks noGrp="1"/>
          </p:cNvSpPr>
          <p:nvPr>
            <p:ph type="sldNum" sz="quarter" idx="12"/>
          </p:nvPr>
        </p:nvSpPr>
        <p:spPr/>
        <p:txBody>
          <a:bodyPr/>
          <a:lstStyle/>
          <a:p>
            <a:fld id="{B2D8A38E-3353-3C4F-8BFF-4799672951DF}" type="slidenum">
              <a:rPr lang="en-GB" smtClean="0"/>
              <a:t>‹#›</a:t>
            </a:fld>
            <a:endParaRPr lang="en-GB"/>
          </a:p>
        </p:txBody>
      </p:sp>
    </p:spTree>
    <p:extLst>
      <p:ext uri="{BB962C8B-B14F-4D97-AF65-F5344CB8AC3E}">
        <p14:creationId xmlns:p14="http://schemas.microsoft.com/office/powerpoint/2010/main" val="17517036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2A96237-77EE-6B4C-AE70-697C43B4422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05BBBE13-94DC-144C-AE96-7E6EAEE9ED6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D2F5173-BF2A-E64F-8BCF-9EABD17F54D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79FF5AD-4FAD-2F49-9361-2EFD61DCAC36}" type="datetimeFigureOut">
              <a:rPr lang="en-GB" smtClean="0"/>
              <a:t>28/06/2023</a:t>
            </a:fld>
            <a:endParaRPr lang="en-GB"/>
          </a:p>
        </p:txBody>
      </p:sp>
      <p:sp>
        <p:nvSpPr>
          <p:cNvPr id="5" name="Footer Placeholder 4">
            <a:extLst>
              <a:ext uri="{FF2B5EF4-FFF2-40B4-BE49-F238E27FC236}">
                <a16:creationId xmlns:a16="http://schemas.microsoft.com/office/drawing/2014/main" id="{9F158C8A-DF3C-E748-8D3D-703A110E832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FE25F64-EE5D-0B44-9D87-EF9CF1FE859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2D8A38E-3353-3C4F-8BFF-4799672951DF}" type="slidenum">
              <a:rPr lang="en-GB" smtClean="0"/>
              <a:t>‹#›</a:t>
            </a:fld>
            <a:endParaRPr lang="en-GB"/>
          </a:p>
        </p:txBody>
      </p:sp>
    </p:spTree>
    <p:extLst>
      <p:ext uri="{BB962C8B-B14F-4D97-AF65-F5344CB8AC3E}">
        <p14:creationId xmlns:p14="http://schemas.microsoft.com/office/powerpoint/2010/main" val="337279277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tiff"/><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2.jpeg"/><Relationship Id="rId7" Type="http://schemas.openxmlformats.org/officeDocument/2006/relationships/diagramColors" Target="../diagrams/colors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openxmlformats.org/officeDocument/2006/relationships/image" Target="../media/image4.svg"/></Relationships>
</file>

<file path=ppt/slides/_rels/slide10.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6" name="Rectangle 65">
            <a:extLst>
              <a:ext uri="{FF2B5EF4-FFF2-40B4-BE49-F238E27FC236}">
                <a16:creationId xmlns:a16="http://schemas.microsoft.com/office/drawing/2014/main" id="{6CCA5F87-1D1E-45CB-8D83-FC7EEFAD99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group of people standing together&#10;&#10;Description automatically generated with medium confidence">
            <a:extLst>
              <a:ext uri="{FF2B5EF4-FFF2-40B4-BE49-F238E27FC236}">
                <a16:creationId xmlns:a16="http://schemas.microsoft.com/office/drawing/2014/main" id="{4A8C04BC-2DBC-0C41-A1FE-E1E2AFB1D791}"/>
              </a:ext>
            </a:extLst>
          </p:cNvPr>
          <p:cNvPicPr>
            <a:picLocks noChangeAspect="1"/>
          </p:cNvPicPr>
          <p:nvPr/>
        </p:nvPicPr>
        <p:blipFill rotWithShape="1">
          <a:blip r:embed="rId2"/>
          <a:srcRect l="31885" t="9091" r="10947" b="-1"/>
          <a:stretch/>
        </p:blipFill>
        <p:spPr>
          <a:xfrm>
            <a:off x="20" y="10"/>
            <a:ext cx="8668492" cy="6857990"/>
          </a:xfrm>
          <a:prstGeom prst="rect">
            <a:avLst/>
          </a:prstGeom>
        </p:spPr>
      </p:pic>
      <p:sp>
        <p:nvSpPr>
          <p:cNvPr id="68" name="Rectangle 67">
            <a:extLst>
              <a:ext uri="{FF2B5EF4-FFF2-40B4-BE49-F238E27FC236}">
                <a16:creationId xmlns:a16="http://schemas.microsoft.com/office/drawing/2014/main" id="{7CCFC2C6-6238-4A2F-93DE-2ADF74AF63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711652" y="0"/>
            <a:ext cx="8480347"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4670C2D-D55A-4E41-91DC-EC38CEBACCDC}"/>
              </a:ext>
            </a:extLst>
          </p:cNvPr>
          <p:cNvSpPr>
            <a:spLocks noGrp="1"/>
          </p:cNvSpPr>
          <p:nvPr>
            <p:ph type="ctrTitle"/>
          </p:nvPr>
        </p:nvSpPr>
        <p:spPr>
          <a:xfrm>
            <a:off x="7848600" y="1122363"/>
            <a:ext cx="4023360" cy="3204134"/>
          </a:xfrm>
        </p:spPr>
        <p:txBody>
          <a:bodyPr anchor="b">
            <a:normAutofit/>
          </a:bodyPr>
          <a:lstStyle/>
          <a:p>
            <a:pPr algn="l"/>
            <a:r>
              <a:rPr lang="en-GB" sz="4800"/>
              <a:t>"Developing Relationships and Workplace Achievement":</a:t>
            </a:r>
          </a:p>
        </p:txBody>
      </p:sp>
      <p:sp>
        <p:nvSpPr>
          <p:cNvPr id="3" name="Subtitle 2">
            <a:extLst>
              <a:ext uri="{FF2B5EF4-FFF2-40B4-BE49-F238E27FC236}">
                <a16:creationId xmlns:a16="http://schemas.microsoft.com/office/drawing/2014/main" id="{E5D25CF6-6918-724D-9526-78127D44E928}"/>
              </a:ext>
            </a:extLst>
          </p:cNvPr>
          <p:cNvSpPr>
            <a:spLocks noGrp="1"/>
          </p:cNvSpPr>
          <p:nvPr>
            <p:ph type="subTitle" idx="1"/>
          </p:nvPr>
        </p:nvSpPr>
        <p:spPr>
          <a:xfrm>
            <a:off x="7848600" y="4872922"/>
            <a:ext cx="4023360" cy="1208141"/>
          </a:xfrm>
        </p:spPr>
        <p:txBody>
          <a:bodyPr>
            <a:normAutofit/>
          </a:bodyPr>
          <a:lstStyle/>
          <a:p>
            <a:pPr algn="l"/>
            <a:r>
              <a:rPr lang="en-GB" sz="2000"/>
              <a:t>CELESTINA LAVINIA MUSTATA </a:t>
            </a:r>
          </a:p>
          <a:p>
            <a:pPr algn="l"/>
            <a:r>
              <a:rPr lang="en-GB" sz="2000"/>
              <a:t>STUDENT ID:2026029</a:t>
            </a:r>
          </a:p>
        </p:txBody>
      </p:sp>
      <p:sp>
        <p:nvSpPr>
          <p:cNvPr id="70" name="Rectangle 69">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130540"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72" name="Rectangle 71">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51648" y="4546920"/>
            <a:ext cx="40233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601531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7" name="Rectangle 96">
            <a:extLst>
              <a:ext uri="{FF2B5EF4-FFF2-40B4-BE49-F238E27FC236}">
                <a16:creationId xmlns:a16="http://schemas.microsoft.com/office/drawing/2014/main" id="{ED894347-C9A9-4BFD-8A6D-05A2B0CDDF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9" name="Freeform: Shape 98">
            <a:extLst>
              <a:ext uri="{FF2B5EF4-FFF2-40B4-BE49-F238E27FC236}">
                <a16:creationId xmlns:a16="http://schemas.microsoft.com/office/drawing/2014/main" id="{284ED281-4082-46F9-86EE-D78901367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2"/>
            <a:ext cx="9379192" cy="4251280"/>
          </a:xfrm>
          <a:custGeom>
            <a:avLst/>
            <a:gdLst>
              <a:gd name="connsiteX0" fmla="*/ 9379192 w 9379192"/>
              <a:gd name="connsiteY0" fmla="*/ 3752527 h 3752527"/>
              <a:gd name="connsiteX1" fmla="*/ 3293459 w 9379192"/>
              <a:gd name="connsiteY1" fmla="*/ 3752527 h 3752527"/>
              <a:gd name="connsiteX2" fmla="*/ 3297156 w 9379192"/>
              <a:gd name="connsiteY2" fmla="*/ 3752055 h 3752527"/>
              <a:gd name="connsiteX3" fmla="*/ 3642095 w 9379192"/>
              <a:gd name="connsiteY3" fmla="*/ 3690141 h 3752527"/>
              <a:gd name="connsiteX4" fmla="*/ 2307659 w 9379192"/>
              <a:gd name="connsiteY4" fmla="*/ 3500267 h 3752527"/>
              <a:gd name="connsiteX5" fmla="*/ 2383194 w 9379192"/>
              <a:gd name="connsiteY5" fmla="*/ 3475501 h 3752527"/>
              <a:gd name="connsiteX6" fmla="*/ 2237161 w 9379192"/>
              <a:gd name="connsiteY6" fmla="*/ 3376437 h 3752527"/>
              <a:gd name="connsiteX7" fmla="*/ 1637924 w 9379192"/>
              <a:gd name="connsiteY7" fmla="*/ 3219585 h 3752527"/>
              <a:gd name="connsiteX8" fmla="*/ 2383194 w 9379192"/>
              <a:gd name="connsiteY8" fmla="*/ 2955415 h 3752527"/>
              <a:gd name="connsiteX9" fmla="*/ 1542249 w 9379192"/>
              <a:gd name="connsiteY9" fmla="*/ 2596307 h 3752527"/>
              <a:gd name="connsiteX10" fmla="*/ 1114221 w 9379192"/>
              <a:gd name="connsiteY10" fmla="*/ 2509625 h 3752527"/>
              <a:gd name="connsiteX11" fmla="*/ 2524191 w 9379192"/>
              <a:gd name="connsiteY11" fmla="*/ 2059708 h 3752527"/>
              <a:gd name="connsiteX12" fmla="*/ 238027 w 9379192"/>
              <a:gd name="connsiteY12" fmla="*/ 1836815 h 3752527"/>
              <a:gd name="connsiteX13" fmla="*/ 424343 w 9379192"/>
              <a:gd name="connsiteY13" fmla="*/ 1746006 h 3752527"/>
              <a:gd name="connsiteX14" fmla="*/ 1844384 w 9379192"/>
              <a:gd name="connsiteY14" fmla="*/ 1770772 h 3752527"/>
              <a:gd name="connsiteX15" fmla="*/ 2081058 w 9379192"/>
              <a:gd name="connsiteY15" fmla="*/ 1700602 h 3752527"/>
              <a:gd name="connsiteX16" fmla="*/ 1844384 w 9379192"/>
              <a:gd name="connsiteY16" fmla="*/ 1589154 h 3752527"/>
              <a:gd name="connsiteX17" fmla="*/ 922869 w 9379192"/>
              <a:gd name="connsiteY17" fmla="*/ 1506601 h 3752527"/>
              <a:gd name="connsiteX18" fmla="*/ 681160 w 9379192"/>
              <a:gd name="connsiteY18" fmla="*/ 1320855 h 3752527"/>
              <a:gd name="connsiteX19" fmla="*/ 273276 w 9379192"/>
              <a:gd name="connsiteY19" fmla="*/ 1106216 h 3752527"/>
              <a:gd name="connsiteX20" fmla="*/ 555269 w 9379192"/>
              <a:gd name="connsiteY20" fmla="*/ 928727 h 3752527"/>
              <a:gd name="connsiteX21" fmla="*/ 97029 w 9379192"/>
              <a:gd name="connsiteY21" fmla="*/ 664555 h 3752527"/>
              <a:gd name="connsiteX22" fmla="*/ 227955 w 9379192"/>
              <a:gd name="connsiteY22" fmla="*/ 317831 h 3752527"/>
              <a:gd name="connsiteX23" fmla="*/ 998402 w 9379192"/>
              <a:gd name="connsiteY23" fmla="*/ 235277 h 3752527"/>
              <a:gd name="connsiteX24" fmla="*/ 2030701 w 9379192"/>
              <a:gd name="connsiteY24" fmla="*/ 115575 h 3752527"/>
              <a:gd name="connsiteX25" fmla="*/ 3068036 w 9379192"/>
              <a:gd name="connsiteY25" fmla="*/ 12383 h 3752527"/>
              <a:gd name="connsiteX26" fmla="*/ 4105370 w 9379192"/>
              <a:gd name="connsiteY26" fmla="*/ 12383 h 3752527"/>
              <a:gd name="connsiteX27" fmla="*/ 4402472 w 9379192"/>
              <a:gd name="connsiteY27" fmla="*/ 20638 h 3752527"/>
              <a:gd name="connsiteX28" fmla="*/ 4407507 w 9379192"/>
              <a:gd name="connsiteY28" fmla="*/ 20638 h 3752527"/>
              <a:gd name="connsiteX29" fmla="*/ 5696622 w 9379192"/>
              <a:gd name="connsiteY29" fmla="*/ 57788 h 3752527"/>
              <a:gd name="connsiteX30" fmla="*/ 6175004 w 9379192"/>
              <a:gd name="connsiteY30" fmla="*/ 61915 h 3752527"/>
              <a:gd name="connsiteX31" fmla="*/ 7212339 w 9379192"/>
              <a:gd name="connsiteY31" fmla="*/ 66042 h 3752527"/>
              <a:gd name="connsiteX32" fmla="*/ 8244638 w 9379192"/>
              <a:gd name="connsiteY32" fmla="*/ 49532 h 3752527"/>
              <a:gd name="connsiteX33" fmla="*/ 9292044 w 9379192"/>
              <a:gd name="connsiteY33" fmla="*/ 0 h 3752527"/>
              <a:gd name="connsiteX34" fmla="*/ 9379192 w 9379192"/>
              <a:gd name="connsiteY34" fmla="*/ 2762 h 37525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9379192" h="3752527">
                <a:moveTo>
                  <a:pt x="9379192" y="3752527"/>
                </a:moveTo>
                <a:lnTo>
                  <a:pt x="3293459" y="3752527"/>
                </a:lnTo>
                <a:lnTo>
                  <a:pt x="3297156" y="3752055"/>
                </a:lnTo>
                <a:cubicBezTo>
                  <a:pt x="3412975" y="3736577"/>
                  <a:pt x="3551454" y="3714906"/>
                  <a:pt x="3642095" y="3690141"/>
                </a:cubicBezTo>
                <a:cubicBezTo>
                  <a:pt x="3380244" y="3686012"/>
                  <a:pt x="2347945" y="3529162"/>
                  <a:pt x="2307659" y="3500267"/>
                </a:cubicBezTo>
                <a:cubicBezTo>
                  <a:pt x="2327803" y="3492012"/>
                  <a:pt x="2358017" y="3483757"/>
                  <a:pt x="2383194" y="3475501"/>
                </a:cubicBezTo>
                <a:cubicBezTo>
                  <a:pt x="2327803" y="3450736"/>
                  <a:pt x="2282482" y="3421842"/>
                  <a:pt x="2237161" y="3376437"/>
                </a:cubicBezTo>
                <a:cubicBezTo>
                  <a:pt x="2091129" y="3223714"/>
                  <a:pt x="1844384" y="3277374"/>
                  <a:pt x="1637924" y="3219585"/>
                </a:cubicBezTo>
                <a:cubicBezTo>
                  <a:pt x="1768850" y="2897627"/>
                  <a:pt x="2116307" y="3017329"/>
                  <a:pt x="2383194" y="2955415"/>
                </a:cubicBezTo>
                <a:cubicBezTo>
                  <a:pt x="1683245" y="2765541"/>
                  <a:pt x="1819207" y="2666477"/>
                  <a:pt x="1542249" y="2596307"/>
                </a:cubicBezTo>
                <a:cubicBezTo>
                  <a:pt x="1194791" y="2509625"/>
                  <a:pt x="1114221" y="2509625"/>
                  <a:pt x="1114221" y="2509625"/>
                </a:cubicBezTo>
                <a:cubicBezTo>
                  <a:pt x="1522105" y="2245455"/>
                  <a:pt x="2010559" y="2530264"/>
                  <a:pt x="2524191" y="2059708"/>
                </a:cubicBezTo>
                <a:cubicBezTo>
                  <a:pt x="2030701" y="1993667"/>
                  <a:pt x="555269" y="1960645"/>
                  <a:pt x="238027" y="1836815"/>
                </a:cubicBezTo>
                <a:cubicBezTo>
                  <a:pt x="358880" y="1882219"/>
                  <a:pt x="368952" y="1746006"/>
                  <a:pt x="424343" y="1746006"/>
                </a:cubicBezTo>
                <a:cubicBezTo>
                  <a:pt x="892655" y="1741879"/>
                  <a:pt x="1371037" y="1820305"/>
                  <a:pt x="1844384" y="1770772"/>
                </a:cubicBezTo>
                <a:cubicBezTo>
                  <a:pt x="1929989" y="1766645"/>
                  <a:pt x="2065951" y="1803793"/>
                  <a:pt x="2081058" y="1700602"/>
                </a:cubicBezTo>
                <a:cubicBezTo>
                  <a:pt x="2096164" y="1572644"/>
                  <a:pt x="1919919" y="1601537"/>
                  <a:pt x="1844384" y="1589154"/>
                </a:cubicBezTo>
                <a:cubicBezTo>
                  <a:pt x="1537212" y="1547877"/>
                  <a:pt x="1235076" y="1531367"/>
                  <a:pt x="922869" y="1506601"/>
                </a:cubicBezTo>
                <a:cubicBezTo>
                  <a:pt x="791943" y="1494218"/>
                  <a:pt x="630804" y="1518984"/>
                  <a:pt x="681160" y="1320855"/>
                </a:cubicBezTo>
                <a:cubicBezTo>
                  <a:pt x="640874" y="1130983"/>
                  <a:pt x="399166" y="1197025"/>
                  <a:pt x="273276" y="1106216"/>
                </a:cubicBezTo>
                <a:cubicBezTo>
                  <a:pt x="333703" y="998897"/>
                  <a:pt x="504913" y="1073196"/>
                  <a:pt x="555269" y="928727"/>
                </a:cubicBezTo>
                <a:cubicBezTo>
                  <a:pt x="313560" y="974131"/>
                  <a:pt x="338738" y="660428"/>
                  <a:pt x="97029" y="664555"/>
                </a:cubicBezTo>
                <a:cubicBezTo>
                  <a:pt x="-104395" y="478810"/>
                  <a:pt x="41638" y="388001"/>
                  <a:pt x="227955" y="317831"/>
                </a:cubicBezTo>
                <a:cubicBezTo>
                  <a:pt x="469664" y="231150"/>
                  <a:pt x="736551" y="251788"/>
                  <a:pt x="998402" y="235277"/>
                </a:cubicBezTo>
                <a:cubicBezTo>
                  <a:pt x="1345860" y="198128"/>
                  <a:pt x="1678209" y="111447"/>
                  <a:pt x="2030701" y="115575"/>
                </a:cubicBezTo>
                <a:cubicBezTo>
                  <a:pt x="2363052" y="28893"/>
                  <a:pt x="2730650" y="123829"/>
                  <a:pt x="3068036" y="12383"/>
                </a:cubicBezTo>
                <a:cubicBezTo>
                  <a:pt x="3410457" y="12383"/>
                  <a:pt x="3757914" y="12383"/>
                  <a:pt x="4105370" y="12383"/>
                </a:cubicBezTo>
                <a:cubicBezTo>
                  <a:pt x="4206084" y="16510"/>
                  <a:pt x="4301759" y="16510"/>
                  <a:pt x="4402472" y="20638"/>
                </a:cubicBezTo>
                <a:cubicBezTo>
                  <a:pt x="4402472" y="20638"/>
                  <a:pt x="4407507" y="20638"/>
                  <a:pt x="4407507" y="20638"/>
                </a:cubicBezTo>
                <a:cubicBezTo>
                  <a:pt x="4840570" y="33022"/>
                  <a:pt x="5268596" y="41276"/>
                  <a:pt x="5696622" y="57788"/>
                </a:cubicBezTo>
                <a:cubicBezTo>
                  <a:pt x="5857761" y="57788"/>
                  <a:pt x="6013864" y="61915"/>
                  <a:pt x="6175004" y="61915"/>
                </a:cubicBezTo>
                <a:cubicBezTo>
                  <a:pt x="6517425" y="82553"/>
                  <a:pt x="6864883" y="94936"/>
                  <a:pt x="7212339" y="66042"/>
                </a:cubicBezTo>
                <a:cubicBezTo>
                  <a:pt x="7559796" y="90809"/>
                  <a:pt x="7897182" y="74298"/>
                  <a:pt x="8244638" y="49532"/>
                </a:cubicBezTo>
                <a:cubicBezTo>
                  <a:pt x="8597130" y="78426"/>
                  <a:pt x="8944587" y="37149"/>
                  <a:pt x="9292044" y="0"/>
                </a:cubicBezTo>
                <a:lnTo>
                  <a:pt x="9379192" y="2762"/>
                </a:lnTo>
                <a:close/>
              </a:path>
            </a:pathLst>
          </a:custGeom>
          <a:solidFill>
            <a:schemeClr val="bg2">
              <a:alpha val="50000"/>
            </a:schemeClr>
          </a:solidFill>
          <a:ln w="32707" cap="flat">
            <a:noFill/>
            <a:prstDash val="solid"/>
            <a:miter/>
          </a:ln>
        </p:spPr>
        <p:txBody>
          <a:bodyPr rtlCol="0" anchor="ctr"/>
          <a:lstStyle/>
          <a:p>
            <a:endParaRPr lang="en-US"/>
          </a:p>
        </p:txBody>
      </p:sp>
      <p:sp>
        <p:nvSpPr>
          <p:cNvPr id="101" name="Freeform: Shape 100">
            <a:extLst>
              <a:ext uri="{FF2B5EF4-FFF2-40B4-BE49-F238E27FC236}">
                <a16:creationId xmlns:a16="http://schemas.microsoft.com/office/drawing/2014/main" id="{5531D9B7-48AB-4407-A9E8-13391FCB2E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9902" flipV="1">
            <a:off x="5210629" y="4242714"/>
            <a:ext cx="7104297" cy="3137347"/>
          </a:xfrm>
          <a:custGeom>
            <a:avLst/>
            <a:gdLst>
              <a:gd name="connsiteX0" fmla="*/ 6772629 w 7104297"/>
              <a:gd name="connsiteY0" fmla="*/ 3137347 h 3137347"/>
              <a:gd name="connsiteX1" fmla="*/ 7104297 w 7104297"/>
              <a:gd name="connsiteY1" fmla="*/ 1081624 h 3137347"/>
              <a:gd name="connsiteX2" fmla="*/ 400225 w 7104297"/>
              <a:gd name="connsiteY2" fmla="*/ 0 h 3137347"/>
              <a:gd name="connsiteX3" fmla="*/ 277738 w 7104297"/>
              <a:gd name="connsiteY3" fmla="*/ 5048 h 3137347"/>
              <a:gd name="connsiteX4" fmla="*/ 0 w 7104297"/>
              <a:gd name="connsiteY4" fmla="*/ 23585 h 3137347"/>
              <a:gd name="connsiteX5" fmla="*/ 296410 w 7104297"/>
              <a:gd name="connsiteY5" fmla="*/ 136472 h 3137347"/>
              <a:gd name="connsiteX6" fmla="*/ 396403 w 7104297"/>
              <a:gd name="connsiteY6" fmla="*/ 445861 h 3137347"/>
              <a:gd name="connsiteX7" fmla="*/ 760665 w 7104297"/>
              <a:gd name="connsiteY7" fmla="*/ 621461 h 3137347"/>
              <a:gd name="connsiteX8" fmla="*/ 996368 w 7104297"/>
              <a:gd name="connsiteY8" fmla="*/ 684176 h 3137347"/>
              <a:gd name="connsiteX9" fmla="*/ 1535617 w 7104297"/>
              <a:gd name="connsiteY9" fmla="*/ 776157 h 3137347"/>
              <a:gd name="connsiteX10" fmla="*/ 1614185 w 7104297"/>
              <a:gd name="connsiteY10" fmla="*/ 926671 h 3137347"/>
              <a:gd name="connsiteX11" fmla="*/ 1682037 w 7104297"/>
              <a:gd name="connsiteY11" fmla="*/ 1093909 h 3137347"/>
              <a:gd name="connsiteX12" fmla="*/ 1824886 w 7104297"/>
              <a:gd name="connsiteY12" fmla="*/ 1202614 h 3137347"/>
              <a:gd name="connsiteX13" fmla="*/ 714243 w 7104297"/>
              <a:gd name="connsiteY13" fmla="*/ 1185890 h 3137347"/>
              <a:gd name="connsiteX14" fmla="*/ 1967733 w 7104297"/>
              <a:gd name="connsiteY14" fmla="*/ 1537090 h 3137347"/>
              <a:gd name="connsiteX15" fmla="*/ 1857026 w 7104297"/>
              <a:gd name="connsiteY15" fmla="*/ 1675062 h 3137347"/>
              <a:gd name="connsiteX16" fmla="*/ 2542697 w 7104297"/>
              <a:gd name="connsiteY16" fmla="*/ 1863205 h 3137347"/>
              <a:gd name="connsiteX17" fmla="*/ 2174863 w 7104297"/>
              <a:gd name="connsiteY17" fmla="*/ 1884109 h 3137347"/>
              <a:gd name="connsiteX18" fmla="*/ 4314015 w 7104297"/>
              <a:gd name="connsiteY18" fmla="*/ 2670128 h 3137347"/>
              <a:gd name="connsiteX19" fmla="*/ 5430784 w 7104297"/>
              <a:gd name="connsiteY19" fmla="*/ 2889725 h 3137347"/>
              <a:gd name="connsiteX20" fmla="*/ 6613344 w 7104297"/>
              <a:gd name="connsiteY20" fmla="*/ 3108822 h 31373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104297" h="3137347">
                <a:moveTo>
                  <a:pt x="6772629" y="3137347"/>
                </a:moveTo>
                <a:lnTo>
                  <a:pt x="7104297" y="1081624"/>
                </a:lnTo>
                <a:lnTo>
                  <a:pt x="400225" y="0"/>
                </a:lnTo>
                <a:lnTo>
                  <a:pt x="277738" y="5048"/>
                </a:lnTo>
                <a:cubicBezTo>
                  <a:pt x="185423" y="9801"/>
                  <a:pt x="92851" y="15745"/>
                  <a:pt x="0" y="23585"/>
                </a:cubicBezTo>
                <a:cubicBezTo>
                  <a:pt x="96424" y="149013"/>
                  <a:pt x="221416" y="44490"/>
                  <a:pt x="296410" y="136472"/>
                </a:cubicBezTo>
                <a:cubicBezTo>
                  <a:pt x="224986" y="328795"/>
                  <a:pt x="253557" y="433318"/>
                  <a:pt x="396403" y="445861"/>
                </a:cubicBezTo>
                <a:cubicBezTo>
                  <a:pt x="535682" y="458403"/>
                  <a:pt x="685672" y="391507"/>
                  <a:pt x="760665" y="621461"/>
                </a:cubicBezTo>
                <a:cubicBezTo>
                  <a:pt x="782093" y="692537"/>
                  <a:pt x="914229" y="671633"/>
                  <a:pt x="996368" y="684176"/>
                </a:cubicBezTo>
                <a:cubicBezTo>
                  <a:pt x="1174926" y="713442"/>
                  <a:pt x="1364202" y="684176"/>
                  <a:pt x="1535617" y="776157"/>
                </a:cubicBezTo>
                <a:cubicBezTo>
                  <a:pt x="1603471" y="809604"/>
                  <a:pt x="1649896" y="834690"/>
                  <a:pt x="1614185" y="926671"/>
                </a:cubicBezTo>
                <a:cubicBezTo>
                  <a:pt x="1578472" y="1022833"/>
                  <a:pt x="1624898" y="1056279"/>
                  <a:pt x="1682037" y="1093909"/>
                </a:cubicBezTo>
                <a:cubicBezTo>
                  <a:pt x="1724892" y="1123175"/>
                  <a:pt x="1789173" y="1114814"/>
                  <a:pt x="1824886" y="1202614"/>
                </a:cubicBezTo>
                <a:cubicBezTo>
                  <a:pt x="1449909" y="1190070"/>
                  <a:pt x="1085647" y="1118994"/>
                  <a:pt x="714243" y="1185890"/>
                </a:cubicBezTo>
                <a:cubicBezTo>
                  <a:pt x="1121358" y="1353128"/>
                  <a:pt x="1567759" y="1344765"/>
                  <a:pt x="1967733" y="1537090"/>
                </a:cubicBezTo>
                <a:cubicBezTo>
                  <a:pt x="1953448" y="1603986"/>
                  <a:pt x="1860597" y="1574718"/>
                  <a:pt x="1857026" y="1675062"/>
                </a:cubicBezTo>
                <a:cubicBezTo>
                  <a:pt x="2067727" y="1779586"/>
                  <a:pt x="2321284" y="1708508"/>
                  <a:pt x="2542697" y="1863205"/>
                </a:cubicBezTo>
                <a:cubicBezTo>
                  <a:pt x="2414134" y="1934281"/>
                  <a:pt x="2296285" y="1817213"/>
                  <a:pt x="2174863" y="1884109"/>
                </a:cubicBezTo>
                <a:cubicBezTo>
                  <a:pt x="2214147" y="1984452"/>
                  <a:pt x="3992607" y="2603233"/>
                  <a:pt x="4314015" y="2670128"/>
                </a:cubicBezTo>
                <a:cubicBezTo>
                  <a:pt x="4559090" y="2721868"/>
                  <a:pt x="4976921" y="2803592"/>
                  <a:pt x="5430784" y="2889725"/>
                </a:cubicBezTo>
                <a:cubicBezTo>
                  <a:pt x="5827914" y="2965093"/>
                  <a:pt x="6252633" y="3043836"/>
                  <a:pt x="6613344" y="3108822"/>
                </a:cubicBezTo>
                <a:close/>
              </a:path>
            </a:pathLst>
          </a:custGeom>
          <a:solidFill>
            <a:schemeClr val="bg2">
              <a:alpha val="5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E97DA16E-614F-5240-9BAB-4E3FBA44769D}"/>
              </a:ext>
            </a:extLst>
          </p:cNvPr>
          <p:cNvSpPr>
            <a:spLocks noGrp="1"/>
          </p:cNvSpPr>
          <p:nvPr>
            <p:ph type="title"/>
          </p:nvPr>
        </p:nvSpPr>
        <p:spPr>
          <a:xfrm>
            <a:off x="865094" y="1327810"/>
            <a:ext cx="6696453" cy="3643679"/>
          </a:xfrm>
        </p:spPr>
        <p:txBody>
          <a:bodyPr vert="horz" lIns="91440" tIns="45720" rIns="91440" bIns="45720" rtlCol="0" anchor="b">
            <a:normAutofit/>
          </a:bodyPr>
          <a:lstStyle/>
          <a:p>
            <a:r>
              <a:rPr lang="en-US" sz="2400" kern="1200" dirty="0">
                <a:solidFill>
                  <a:schemeClr val="tx1"/>
                </a:solidFill>
                <a:latin typeface="+mj-lt"/>
                <a:ea typeface="+mj-ea"/>
                <a:cs typeface="+mj-cs"/>
              </a:rPr>
              <a:t>In today's rapid, globally connected business environment, an organization's ability to succeed depends greatly on the quality of its internal relationships. In addition to fostering a happy work environment, developing strong relationships at work is essential for achieving organizational objectives</a:t>
            </a:r>
            <a:r>
              <a:rPr lang="en-US" sz="2900" kern="1200" dirty="0">
                <a:solidFill>
                  <a:schemeClr val="tx1"/>
                </a:solidFill>
                <a:latin typeface="+mj-lt"/>
                <a:ea typeface="+mj-ea"/>
                <a:cs typeface="+mj-cs"/>
              </a:rPr>
              <a:t>.</a:t>
            </a:r>
          </a:p>
        </p:txBody>
      </p:sp>
      <p:sp>
        <p:nvSpPr>
          <p:cNvPr id="3" name="Rectangle 2">
            <a:extLst>
              <a:ext uri="{FF2B5EF4-FFF2-40B4-BE49-F238E27FC236}">
                <a16:creationId xmlns:a16="http://schemas.microsoft.com/office/drawing/2014/main" id="{47E78DAD-C1B3-BC47-A7C2-58AF027CD41D}"/>
              </a:ext>
            </a:extLst>
          </p:cNvPr>
          <p:cNvSpPr/>
          <p:nvPr/>
        </p:nvSpPr>
        <p:spPr>
          <a:xfrm>
            <a:off x="-114692" y="1525314"/>
            <a:ext cx="5117493" cy="646331"/>
          </a:xfrm>
          <a:prstGeom prst="rect">
            <a:avLst/>
          </a:prstGeom>
          <a:noFill/>
        </p:spPr>
        <p:txBody>
          <a:bodyPr wrap="square" lIns="91440" tIns="45720" rIns="91440" bIns="45720">
            <a:spAutoFit/>
          </a:bodyPr>
          <a:lstStyle/>
          <a:p>
            <a:pPr algn="ctr"/>
            <a:r>
              <a:rPr lang="en-US" sz="3600" b="1" kern="1200" cap="none" spc="0" dirty="0">
                <a:ln w="6600">
                  <a:solidFill>
                    <a:schemeClr val="accent2"/>
                  </a:solidFill>
                  <a:prstDash val="solid"/>
                </a:ln>
                <a:solidFill>
                  <a:srgbClr val="FFFFFF"/>
                </a:solidFill>
                <a:effectLst>
                  <a:outerShdw dist="38100" dir="2700000" algn="tl" rotWithShape="0">
                    <a:schemeClr val="accent2"/>
                  </a:outerShdw>
                </a:effectLst>
                <a:latin typeface="+mn-lt"/>
                <a:ea typeface="+mn-ea"/>
                <a:cs typeface="+mn-cs"/>
              </a:rPr>
              <a:t>INTRODUCTION</a:t>
            </a:r>
            <a:endParaRPr lang="en-GB" sz="3600" b="1" cap="none" spc="0" dirty="0">
              <a:ln w="6600">
                <a:solidFill>
                  <a:schemeClr val="accent2"/>
                </a:solidFill>
                <a:prstDash val="solid"/>
              </a:ln>
              <a:solidFill>
                <a:srgbClr val="FFFFFF"/>
              </a:solidFill>
              <a:effectLst>
                <a:outerShdw dist="38100" dir="2700000" algn="tl" rotWithShape="0">
                  <a:schemeClr val="accent2"/>
                </a:outerShdw>
              </a:effectLst>
            </a:endParaRPr>
          </a:p>
        </p:txBody>
      </p:sp>
    </p:spTree>
    <p:extLst>
      <p:ext uri="{BB962C8B-B14F-4D97-AF65-F5344CB8AC3E}">
        <p14:creationId xmlns:p14="http://schemas.microsoft.com/office/powerpoint/2010/main" val="19360053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3" name="Rectangle 158">
            <a:extLst>
              <a:ext uri="{FF2B5EF4-FFF2-40B4-BE49-F238E27FC236}">
                <a16:creationId xmlns:a16="http://schemas.microsoft.com/office/drawing/2014/main" id="{01D0AF59-99C3-4251-AB9A-C966C6AD44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4" name="Rectangle 160">
            <a:extLst>
              <a:ext uri="{FF2B5EF4-FFF2-40B4-BE49-F238E27FC236}">
                <a16:creationId xmlns:a16="http://schemas.microsoft.com/office/drawing/2014/main" id="{1855405F-37A2-4869-9154-F8BE3BECE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54" name="Rectangle 153">
            <a:extLst>
              <a:ext uri="{FF2B5EF4-FFF2-40B4-BE49-F238E27FC236}">
                <a16:creationId xmlns:a16="http://schemas.microsoft.com/office/drawing/2014/main" id="{4FFBEE45-F140-49D5-85EA-C78C24340B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09326" y="643467"/>
            <a:ext cx="8573347" cy="482371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9C91D6C-1D51-A143-BEBE-8C14AAEA407B}"/>
              </a:ext>
            </a:extLst>
          </p:cNvPr>
          <p:cNvSpPr>
            <a:spLocks noGrp="1"/>
          </p:cNvSpPr>
          <p:nvPr>
            <p:ph type="ctrTitle"/>
          </p:nvPr>
        </p:nvSpPr>
        <p:spPr>
          <a:xfrm>
            <a:off x="1305111" y="1695635"/>
            <a:ext cx="7416930" cy="1817495"/>
          </a:xfrm>
        </p:spPr>
        <p:txBody>
          <a:bodyPr vert="horz" lIns="91440" tIns="45720" rIns="91440" bIns="45720" rtlCol="0" anchor="ctr">
            <a:noAutofit/>
          </a:bodyPr>
          <a:lstStyle/>
          <a:p>
            <a:pPr algn="l" defTabSz="640080"/>
            <a:br>
              <a:rPr lang="en-US" sz="1680" kern="1200" dirty="0">
                <a:solidFill>
                  <a:schemeClr val="tx1"/>
                </a:solidFill>
                <a:latin typeface="+mn-lt"/>
                <a:ea typeface="+mj-ea"/>
                <a:cs typeface="+mj-cs"/>
              </a:rPr>
            </a:br>
            <a:br>
              <a:rPr lang="en-US" sz="1680" kern="1200" dirty="0">
                <a:solidFill>
                  <a:schemeClr val="tx1"/>
                </a:solidFill>
                <a:latin typeface="+mn-lt"/>
                <a:ea typeface="+mj-ea"/>
                <a:cs typeface="+mj-cs"/>
              </a:rPr>
            </a:br>
            <a:br>
              <a:rPr lang="en-US" sz="1680" kern="1200" dirty="0">
                <a:solidFill>
                  <a:schemeClr val="tx1"/>
                </a:solidFill>
                <a:latin typeface="+mn-lt"/>
                <a:ea typeface="+mj-ea"/>
                <a:cs typeface="+mj-cs"/>
              </a:rPr>
            </a:br>
            <a:br>
              <a:rPr lang="en-US" sz="1680" kern="1200" dirty="0">
                <a:solidFill>
                  <a:schemeClr val="tx1"/>
                </a:solidFill>
                <a:latin typeface="+mn-lt"/>
                <a:ea typeface="+mj-ea"/>
                <a:cs typeface="+mj-cs"/>
              </a:rPr>
            </a:br>
            <a:br>
              <a:rPr lang="en-US" sz="1680" kern="1200" dirty="0">
                <a:solidFill>
                  <a:schemeClr val="tx1"/>
                </a:solidFill>
                <a:latin typeface="+mn-lt"/>
                <a:ea typeface="+mj-ea"/>
                <a:cs typeface="+mj-cs"/>
              </a:rPr>
            </a:br>
            <a:r>
              <a:rPr lang="en-US" sz="1680" kern="1200" dirty="0">
                <a:solidFill>
                  <a:schemeClr val="tx1"/>
                </a:solidFill>
                <a:latin typeface="+mn-lt"/>
                <a:ea typeface="+mj-ea"/>
                <a:cs typeface="+mj-cs"/>
              </a:rPr>
              <a:t>The emotional processes that motivate and lead behaviours towards accomplishing a certain goal are referred to as motivation. It includes both internal and external elements that influence and support people's behaviours, ambitions, and aspirations. Numerous things, including individual needs, values, beliefs, expectations, and social or environmental circumstances, can have an impact on motivation.</a:t>
            </a:r>
            <a:br>
              <a:rPr lang="en-US" sz="1680" kern="1200" dirty="0">
                <a:solidFill>
                  <a:schemeClr val="tx1"/>
                </a:solidFill>
                <a:latin typeface="+mn-lt"/>
                <a:ea typeface="+mj-ea"/>
                <a:cs typeface="+mj-cs"/>
              </a:rPr>
            </a:br>
            <a:br>
              <a:rPr lang="en-US" sz="1680" kern="1200" dirty="0">
                <a:solidFill>
                  <a:schemeClr val="tx1"/>
                </a:solidFill>
                <a:latin typeface="+mn-lt"/>
                <a:ea typeface="+mj-ea"/>
                <a:cs typeface="+mj-cs"/>
              </a:rPr>
            </a:br>
            <a:r>
              <a:rPr lang="en-US" sz="1680" kern="1200" dirty="0">
                <a:solidFill>
                  <a:schemeClr val="tx1"/>
                </a:solidFill>
                <a:latin typeface="+mn-lt"/>
                <a:ea typeface="+mj-ea"/>
                <a:cs typeface="+mj-cs"/>
              </a:rPr>
              <a:t>Based on various theoretical frameworks and perspectives, there are various categories into which motivation can be subdivided.</a:t>
            </a:r>
            <a:br>
              <a:rPr lang="en-US" sz="1680" kern="1200" dirty="0">
                <a:solidFill>
                  <a:schemeClr val="tx1"/>
                </a:solidFill>
                <a:latin typeface="+mn-lt"/>
                <a:ea typeface="+mj-ea"/>
                <a:cs typeface="+mj-cs"/>
              </a:rPr>
            </a:br>
            <a:br>
              <a:rPr lang="en-US" sz="1680" kern="1200" dirty="0">
                <a:solidFill>
                  <a:schemeClr val="tx1"/>
                </a:solidFill>
                <a:latin typeface="+mn-lt"/>
                <a:ea typeface="+mj-ea"/>
                <a:cs typeface="+mj-cs"/>
              </a:rPr>
            </a:br>
            <a:r>
              <a:rPr lang="en-US" sz="1680" kern="1200" dirty="0">
                <a:solidFill>
                  <a:schemeClr val="tx1"/>
                </a:solidFill>
                <a:latin typeface="+mn-lt"/>
                <a:ea typeface="+mj-ea"/>
                <a:cs typeface="+mj-cs"/>
              </a:rPr>
              <a:t>Here are two typical motivational types:</a:t>
            </a:r>
            <a:br>
              <a:rPr lang="en-US" sz="1680" kern="1200" dirty="0">
                <a:solidFill>
                  <a:schemeClr val="tx1"/>
                </a:solidFill>
                <a:latin typeface="+mj-lt"/>
                <a:ea typeface="+mj-ea"/>
                <a:cs typeface="+mj-cs"/>
              </a:rPr>
            </a:br>
            <a:endParaRPr lang="en-US" sz="2400" kern="1200" dirty="0">
              <a:solidFill>
                <a:schemeClr val="tx1"/>
              </a:solidFill>
              <a:latin typeface="+mn-lt"/>
              <a:ea typeface="+mj-ea"/>
              <a:cs typeface="+mj-cs"/>
            </a:endParaRPr>
          </a:p>
        </p:txBody>
      </p:sp>
      <p:sp>
        <p:nvSpPr>
          <p:cNvPr id="5" name="TextBox 4">
            <a:extLst>
              <a:ext uri="{FF2B5EF4-FFF2-40B4-BE49-F238E27FC236}">
                <a16:creationId xmlns:a16="http://schemas.microsoft.com/office/drawing/2014/main" id="{95F51DC5-B515-5A46-8438-A7ED430FF620}"/>
              </a:ext>
            </a:extLst>
          </p:cNvPr>
          <p:cNvSpPr txBox="1"/>
          <p:nvPr/>
        </p:nvSpPr>
        <p:spPr>
          <a:xfrm>
            <a:off x="2176976" y="798351"/>
            <a:ext cx="3632658" cy="2623895"/>
          </a:xfrm>
          <a:prstGeom prst="rect">
            <a:avLst/>
          </a:prstGeom>
        </p:spPr>
        <p:txBody>
          <a:bodyPr vert="horz" lIns="91440" tIns="45720" rIns="91440" bIns="45720" rtlCol="0">
            <a:normAutofit/>
          </a:bodyPr>
          <a:lstStyle/>
          <a:p>
            <a:pPr defTabSz="640080">
              <a:lnSpc>
                <a:spcPct val="90000"/>
              </a:lnSpc>
              <a:spcAft>
                <a:spcPts val="420"/>
              </a:spcAft>
            </a:pPr>
            <a:endParaRPr lang="en-US" sz="1680" kern="1200" dirty="0">
              <a:solidFill>
                <a:schemeClr val="tx1"/>
              </a:solidFill>
              <a:latin typeface="+mn-lt"/>
              <a:ea typeface="+mn-ea"/>
              <a:cs typeface="+mn-cs"/>
            </a:endParaRPr>
          </a:p>
          <a:p>
            <a:pPr defTabSz="640080">
              <a:lnSpc>
                <a:spcPct val="90000"/>
              </a:lnSpc>
              <a:spcAft>
                <a:spcPts val="420"/>
              </a:spcAft>
            </a:pPr>
            <a:endParaRPr lang="en-US" sz="1680" dirty="0"/>
          </a:p>
          <a:p>
            <a:pPr defTabSz="640080">
              <a:lnSpc>
                <a:spcPct val="90000"/>
              </a:lnSpc>
              <a:spcAft>
                <a:spcPts val="420"/>
              </a:spcAft>
            </a:pPr>
            <a:r>
              <a:rPr lang="en-US" sz="1680" kern="1200" dirty="0">
                <a:solidFill>
                  <a:schemeClr val="tx1"/>
                </a:solidFill>
                <a:latin typeface="+mn-lt"/>
                <a:ea typeface="+mn-ea"/>
                <a:cs typeface="+mn-cs"/>
              </a:rPr>
              <a:t>:</a:t>
            </a:r>
          </a:p>
          <a:p>
            <a:pPr indent="-228600">
              <a:lnSpc>
                <a:spcPct val="90000"/>
              </a:lnSpc>
              <a:spcAft>
                <a:spcPts val="600"/>
              </a:spcAft>
              <a:buFont typeface="Arial" panose="020B0604020202020204" pitchFamily="34" charset="0"/>
              <a:buChar char="•"/>
            </a:pPr>
            <a:endParaRPr lang="en-US" sz="2400" dirty="0"/>
          </a:p>
        </p:txBody>
      </p:sp>
      <p:sp>
        <p:nvSpPr>
          <p:cNvPr id="7" name="Rectangle 6">
            <a:extLst>
              <a:ext uri="{FF2B5EF4-FFF2-40B4-BE49-F238E27FC236}">
                <a16:creationId xmlns:a16="http://schemas.microsoft.com/office/drawing/2014/main" id="{FF8798BE-8AB7-CF41-BB23-CAC0049D56DB}"/>
              </a:ext>
            </a:extLst>
          </p:cNvPr>
          <p:cNvSpPr/>
          <p:nvPr/>
        </p:nvSpPr>
        <p:spPr>
          <a:xfrm>
            <a:off x="1332314" y="4461898"/>
            <a:ext cx="8630889" cy="923330"/>
          </a:xfrm>
          <a:prstGeom prst="rect">
            <a:avLst/>
          </a:prstGeom>
          <a:noFill/>
        </p:spPr>
        <p:txBody>
          <a:bodyPr wrap="none" lIns="91440" tIns="45720" rIns="91440" bIns="45720">
            <a:spAutoFit/>
          </a:bodyPr>
          <a:lstStyle/>
          <a:p>
            <a:pPr algn="ctr"/>
            <a:r>
              <a:rPr lang="en-US" sz="5400" b="1" kern="1200" cap="none" spc="0" dirty="0">
                <a:ln w="6600">
                  <a:solidFill>
                    <a:schemeClr val="accent2"/>
                  </a:solidFill>
                  <a:prstDash val="solid"/>
                </a:ln>
                <a:solidFill>
                  <a:srgbClr val="FFFFFF"/>
                </a:solidFill>
                <a:effectLst>
                  <a:outerShdw dist="38100" dir="2700000" algn="tl" rotWithShape="0">
                    <a:schemeClr val="accent2"/>
                  </a:outerShdw>
                </a:effectLst>
                <a:latin typeface="Aldhabi" pitchFamily="2" charset="-78"/>
                <a:ea typeface="+mn-ea"/>
                <a:cs typeface="Aldhabi" pitchFamily="2" charset="-78"/>
              </a:rPr>
              <a:t>INTRINSIC AND EXTRENSIC MOTIVATION</a:t>
            </a:r>
            <a:endParaRPr lang="en-GB" sz="5400" b="1" cap="none" spc="0" dirty="0">
              <a:ln w="6600">
                <a:solidFill>
                  <a:schemeClr val="accent2"/>
                </a:solidFill>
                <a:prstDash val="solid"/>
              </a:ln>
              <a:solidFill>
                <a:srgbClr val="FFFFFF"/>
              </a:solidFill>
              <a:effectLst>
                <a:outerShdw dist="38100" dir="2700000" algn="tl" rotWithShape="0">
                  <a:schemeClr val="accent2"/>
                </a:outerShdw>
              </a:effectLst>
            </a:endParaRPr>
          </a:p>
        </p:txBody>
      </p:sp>
      <p:sp>
        <p:nvSpPr>
          <p:cNvPr id="8" name="Rectangle 7">
            <a:extLst>
              <a:ext uri="{FF2B5EF4-FFF2-40B4-BE49-F238E27FC236}">
                <a16:creationId xmlns:a16="http://schemas.microsoft.com/office/drawing/2014/main" id="{50271303-3A64-4D48-BBCE-855148F58BC1}"/>
              </a:ext>
            </a:extLst>
          </p:cNvPr>
          <p:cNvSpPr/>
          <p:nvPr/>
        </p:nvSpPr>
        <p:spPr>
          <a:xfrm>
            <a:off x="-2234928" y="772305"/>
            <a:ext cx="10128352" cy="923330"/>
          </a:xfrm>
          <a:prstGeom prst="rect">
            <a:avLst/>
          </a:prstGeom>
          <a:noFill/>
        </p:spPr>
        <p:txBody>
          <a:bodyPr wrap="square" lIns="91440" tIns="45720" rIns="91440" bIns="45720">
            <a:spAutoFit/>
          </a:bodyPr>
          <a:lstStyle/>
          <a:p>
            <a:pPr algn="ctr"/>
            <a:r>
              <a:rPr lang="en-US" sz="2400" b="1" kern="1200" cap="none" spc="0" dirty="0">
                <a:ln w="6600">
                  <a:solidFill>
                    <a:schemeClr val="accent2"/>
                  </a:solidFill>
                  <a:prstDash val="solid"/>
                </a:ln>
                <a:solidFill>
                  <a:srgbClr val="FFFFFF"/>
                </a:solidFill>
                <a:effectLst>
                  <a:outerShdw dist="38100" dir="2700000" algn="tl" rotWithShape="0">
                    <a:schemeClr val="accent2"/>
                  </a:outerShdw>
                </a:effectLst>
                <a:latin typeface="+mn-lt"/>
                <a:ea typeface="+mn-ea"/>
                <a:cs typeface="+mn-cs"/>
              </a:rPr>
              <a:t>MOTIVATION  IS DEFINE AS</a:t>
            </a:r>
            <a:r>
              <a:rPr lang="en-US" sz="5400" b="1" kern="1200" cap="none" spc="0" dirty="0">
                <a:ln w="6600">
                  <a:solidFill>
                    <a:schemeClr val="accent2"/>
                  </a:solidFill>
                  <a:prstDash val="solid"/>
                </a:ln>
                <a:solidFill>
                  <a:srgbClr val="FFFFFF"/>
                </a:solidFill>
                <a:effectLst>
                  <a:outerShdw dist="38100" dir="2700000" algn="tl" rotWithShape="0">
                    <a:schemeClr val="accent2"/>
                  </a:outerShdw>
                </a:effectLst>
                <a:latin typeface="+mn-lt"/>
                <a:ea typeface="+mn-ea"/>
                <a:cs typeface="+mn-cs"/>
              </a:rPr>
              <a:t>:</a:t>
            </a:r>
            <a:endParaRPr lang="en-GB" sz="5400" b="1" cap="none" spc="0" dirty="0">
              <a:ln w="6600">
                <a:solidFill>
                  <a:schemeClr val="accent2"/>
                </a:solidFill>
                <a:prstDash val="solid"/>
              </a:ln>
              <a:solidFill>
                <a:srgbClr val="FFFFFF"/>
              </a:solidFill>
              <a:effectLst>
                <a:outerShdw dist="38100" dir="2700000" algn="tl" rotWithShape="0">
                  <a:schemeClr val="accent2"/>
                </a:outerShdw>
              </a:effectLst>
            </a:endParaRPr>
          </a:p>
        </p:txBody>
      </p:sp>
    </p:spTree>
    <p:extLst>
      <p:ext uri="{BB962C8B-B14F-4D97-AF65-F5344CB8AC3E}">
        <p14:creationId xmlns:p14="http://schemas.microsoft.com/office/powerpoint/2010/main" val="9877893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3" name="Rectangle 145">
            <a:extLst>
              <a:ext uri="{FF2B5EF4-FFF2-40B4-BE49-F238E27FC236}">
                <a16:creationId xmlns:a16="http://schemas.microsoft.com/office/drawing/2014/main" id="{362D44EE-C852-4460-B8B5-C4F2BC2051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66EF720-1F01-754C-A73C-8F87996220EE}"/>
              </a:ext>
            </a:extLst>
          </p:cNvPr>
          <p:cNvSpPr>
            <a:spLocks noGrp="1"/>
          </p:cNvSpPr>
          <p:nvPr>
            <p:ph type="ctrTitle"/>
          </p:nvPr>
        </p:nvSpPr>
        <p:spPr>
          <a:xfrm>
            <a:off x="654170" y="-762485"/>
            <a:ext cx="7732685" cy="2966119"/>
          </a:xfrm>
        </p:spPr>
        <p:txBody>
          <a:bodyPr>
            <a:normAutofit/>
          </a:bodyPr>
          <a:lstStyle/>
          <a:p>
            <a:r>
              <a:rPr lang="en-US" sz="4400" b="1" dirty="0">
                <a:ln w="6600">
                  <a:solidFill>
                    <a:schemeClr val="accent2"/>
                  </a:solidFill>
                  <a:prstDash val="solid"/>
                </a:ln>
                <a:solidFill>
                  <a:srgbClr val="FFFFFF"/>
                </a:solidFill>
                <a:effectLst>
                  <a:outerShdw dist="38100" dir="2700000" algn="tl" rotWithShape="0">
                    <a:schemeClr val="accent2"/>
                  </a:outerShdw>
                </a:effectLst>
                <a:latin typeface="Aldhabi" pitchFamily="2" charset="-78"/>
                <a:cs typeface="Aldhabi" pitchFamily="2" charset="-78"/>
              </a:rPr>
              <a:t>INTRINSIC AND EXTRENSIC MOTIVATION</a:t>
            </a:r>
            <a:br>
              <a:rPr lang="en-GB" sz="2400" b="1" dirty="0">
                <a:ln w="6600">
                  <a:solidFill>
                    <a:schemeClr val="accent2"/>
                  </a:solidFill>
                  <a:prstDash val="solid"/>
                </a:ln>
                <a:solidFill>
                  <a:srgbClr val="FFFFFF"/>
                </a:solidFill>
                <a:effectLst>
                  <a:outerShdw dist="38100" dir="2700000" algn="tl" rotWithShape="0">
                    <a:schemeClr val="accent2"/>
                  </a:outerShdw>
                </a:effectLst>
              </a:rPr>
            </a:br>
            <a:endParaRPr lang="en-GB" sz="2400" dirty="0">
              <a:latin typeface="+mn-lt"/>
            </a:endParaRPr>
          </a:p>
        </p:txBody>
      </p:sp>
      <p:sp>
        <p:nvSpPr>
          <p:cNvPr id="3" name="Subtitle 2">
            <a:extLst>
              <a:ext uri="{FF2B5EF4-FFF2-40B4-BE49-F238E27FC236}">
                <a16:creationId xmlns:a16="http://schemas.microsoft.com/office/drawing/2014/main" id="{E8C4F7BF-27A1-4142-81D0-1E4250AE94C1}"/>
              </a:ext>
            </a:extLst>
          </p:cNvPr>
          <p:cNvSpPr>
            <a:spLocks noGrp="1"/>
          </p:cNvSpPr>
          <p:nvPr>
            <p:ph type="subTitle" idx="1"/>
          </p:nvPr>
        </p:nvSpPr>
        <p:spPr>
          <a:xfrm>
            <a:off x="980536" y="1865794"/>
            <a:ext cx="10211834" cy="3846987"/>
          </a:xfrm>
        </p:spPr>
        <p:txBody>
          <a:bodyPr>
            <a:normAutofit/>
          </a:bodyPr>
          <a:lstStyle/>
          <a:p>
            <a:r>
              <a:rPr lang="en-GB" dirty="0"/>
              <a:t>Intrinsic Motivation: People who are motivated by their own interests, delight, or satisfaction will engage in an activity or pursue a goal. It involves internal elements like curiosity, skill, and a feeling of autonomy. </a:t>
            </a:r>
          </a:p>
          <a:p>
            <a:r>
              <a:rPr lang="en-GB" dirty="0"/>
              <a:t>Extrinsic Motivation: When someone is motivated by benefits from outside sources or by a desire to avoid punishment, they are said to be extrinsically motivated. It involves extraneous elements like accolades, cash, grades, or social acceptance.</a:t>
            </a:r>
          </a:p>
        </p:txBody>
      </p:sp>
      <p:sp>
        <p:nvSpPr>
          <p:cNvPr id="164" name="Freeform: Shape 147">
            <a:extLst>
              <a:ext uri="{FF2B5EF4-FFF2-40B4-BE49-F238E27FC236}">
                <a16:creationId xmlns:a16="http://schemas.microsoft.com/office/drawing/2014/main" id="{658970D8-8D1D-4B5C-894B-E871CC865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1"/>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5" name="Freeform: Shape 149">
            <a:extLst>
              <a:ext uri="{FF2B5EF4-FFF2-40B4-BE49-F238E27FC236}">
                <a16:creationId xmlns:a16="http://schemas.microsoft.com/office/drawing/2014/main" id="{F227E5B6-9132-43CA-B503-37A18562AD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349052" y="0"/>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166" name="Freeform: Shape 151">
            <a:extLst>
              <a:ext uri="{FF2B5EF4-FFF2-40B4-BE49-F238E27FC236}">
                <a16:creationId xmlns:a16="http://schemas.microsoft.com/office/drawing/2014/main" id="{03C2051E-A88D-48E5-BACF-AAED178927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16245"/>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2"/>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7" name="Freeform: Shape 153">
            <a:extLst>
              <a:ext uri="{FF2B5EF4-FFF2-40B4-BE49-F238E27FC236}">
                <a16:creationId xmlns:a16="http://schemas.microsoft.com/office/drawing/2014/main" id="{7821A508-2985-4905-874A-527429BAAB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168" name="Freeform: Shape 155">
            <a:extLst>
              <a:ext uri="{FF2B5EF4-FFF2-40B4-BE49-F238E27FC236}">
                <a16:creationId xmlns:a16="http://schemas.microsoft.com/office/drawing/2014/main" id="{D2929CB1-0E3C-4B2D-ADC5-0154FB33B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697761" y="5717906"/>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169" name="Freeform: Shape 157">
            <a:extLst>
              <a:ext uri="{FF2B5EF4-FFF2-40B4-BE49-F238E27FC236}">
                <a16:creationId xmlns:a16="http://schemas.microsoft.com/office/drawing/2014/main" id="{5F2F0C84-BE8C-4DC2-A6D3-30349A801D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520513" y="6258756"/>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17223581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3" name="Picture 5">
            <a:extLst>
              <a:ext uri="{FF2B5EF4-FFF2-40B4-BE49-F238E27FC236}">
                <a16:creationId xmlns:a16="http://schemas.microsoft.com/office/drawing/2014/main" id="{AEBC4CB5-E972-6251-16B9-3706D893076C}"/>
              </a:ext>
            </a:extLst>
          </p:cNvPr>
          <p:cNvPicPr>
            <a:picLocks noChangeAspect="1"/>
          </p:cNvPicPr>
          <p:nvPr/>
        </p:nvPicPr>
        <p:blipFill rotWithShape="1">
          <a:blip r:embed="rId3">
            <a:duotone>
              <a:schemeClr val="bg2">
                <a:shade val="45000"/>
                <a:satMod val="135000"/>
              </a:schemeClr>
              <a:prstClr val="white"/>
            </a:duotone>
          </a:blip>
          <a:srcRect l="9091" t="28344" b="137"/>
          <a:stretch/>
        </p:blipFill>
        <p:spPr>
          <a:xfrm>
            <a:off x="20" y="10"/>
            <a:ext cx="12191980" cy="6857990"/>
          </a:xfrm>
          <a:prstGeom prst="rect">
            <a:avLst/>
          </a:prstGeom>
        </p:spPr>
      </p:pic>
      <p:sp>
        <p:nvSpPr>
          <p:cNvPr id="73" name="Rectangle 72">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6EDB67-BA81-AA41-BE2A-CDC71C1D1931}"/>
              </a:ext>
            </a:extLst>
          </p:cNvPr>
          <p:cNvSpPr>
            <a:spLocks noGrp="1"/>
          </p:cNvSpPr>
          <p:nvPr>
            <p:ph type="title"/>
          </p:nvPr>
        </p:nvSpPr>
        <p:spPr>
          <a:xfrm>
            <a:off x="838200" y="365125"/>
            <a:ext cx="10515600" cy="1325563"/>
          </a:xfrm>
        </p:spPr>
        <p:txBody>
          <a:bodyPr>
            <a:normAutofit/>
          </a:bodyPr>
          <a:lstStyle/>
          <a:p>
            <a:r>
              <a:rPr lang="en-GB" sz="2400">
                <a:latin typeface="+mn-lt"/>
              </a:rPr>
              <a:t>The two types of motivation—intrinsic and extrinsic a</a:t>
            </a:r>
            <a:r>
              <a:rPr lang="en-GB" sz="2400"/>
              <a:t> </a:t>
            </a:r>
            <a:r>
              <a:rPr lang="en-GB" sz="2400">
                <a:latin typeface="+mn-lt"/>
              </a:rPr>
              <a:t>Ryan, R. M., &amp; Deci, E. L. </a:t>
            </a:r>
            <a:r>
              <a:rPr lang="en-GB" sz="2400"/>
              <a:t>(</a:t>
            </a:r>
            <a:r>
              <a:rPr lang="en-GB" sz="2400">
                <a:latin typeface="+mn-lt"/>
              </a:rPr>
              <a:t>2000).  unique and have different underlying causes and sources. The distinctions between intrinsic and extrinsic motivation are as follows:</a:t>
            </a:r>
          </a:p>
        </p:txBody>
      </p:sp>
      <p:graphicFrame>
        <p:nvGraphicFramePr>
          <p:cNvPr id="44" name="Content Placeholder 2">
            <a:extLst>
              <a:ext uri="{FF2B5EF4-FFF2-40B4-BE49-F238E27FC236}">
                <a16:creationId xmlns:a16="http://schemas.microsoft.com/office/drawing/2014/main" id="{415FF9F6-B7E8-F316-5241-D0DB3E66D0F1}"/>
              </a:ext>
            </a:extLst>
          </p:cNvPr>
          <p:cNvGraphicFramePr>
            <a:graphicFrameLocks noGrp="1"/>
          </p:cNvGraphicFramePr>
          <p:nvPr>
            <p:ph idx="1"/>
            <p:extLst>
              <p:ext uri="{D42A27DB-BD31-4B8C-83A1-F6EECF244321}">
                <p14:modId xmlns:p14="http://schemas.microsoft.com/office/powerpoint/2010/main" val="3905653892"/>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9375150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4" name="Rectangle 153">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6" name="Freeform: Shape 155">
            <a:extLst>
              <a:ext uri="{FF2B5EF4-FFF2-40B4-BE49-F238E27FC236}">
                <a16:creationId xmlns:a16="http://schemas.microsoft.com/office/drawing/2014/main" id="{827FF362-FC97-4BF5-949B-D4ADFA26E4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888549">
            <a:off x="-1059473" y="-1108988"/>
            <a:ext cx="7179830" cy="5226565"/>
          </a:xfrm>
          <a:custGeom>
            <a:avLst/>
            <a:gdLst>
              <a:gd name="connsiteX0" fmla="*/ 5217841 w 7179830"/>
              <a:gd name="connsiteY0" fmla="*/ 464824 h 5226565"/>
              <a:gd name="connsiteX1" fmla="*/ 5222490 w 7179830"/>
              <a:gd name="connsiteY1" fmla="*/ 464289 h 5226565"/>
              <a:gd name="connsiteX2" fmla="*/ 5216768 w 7179830"/>
              <a:gd name="connsiteY2" fmla="*/ 463394 h 5226565"/>
              <a:gd name="connsiteX3" fmla="*/ 5217841 w 7179830"/>
              <a:gd name="connsiteY3" fmla="*/ 464824 h 5226565"/>
              <a:gd name="connsiteX4" fmla="*/ 4945201 w 7179830"/>
              <a:gd name="connsiteY4" fmla="*/ 5226565 h 5226565"/>
              <a:gd name="connsiteX5" fmla="*/ 140449 w 7179830"/>
              <a:gd name="connsiteY5" fmla="*/ 2240811 h 5226565"/>
              <a:gd name="connsiteX6" fmla="*/ 232913 w 7179830"/>
              <a:gd name="connsiteY6" fmla="*/ 2052782 h 5226565"/>
              <a:gd name="connsiteX7" fmla="*/ 375714 w 7179830"/>
              <a:gd name="connsiteY7" fmla="*/ 1803205 h 5226565"/>
              <a:gd name="connsiteX8" fmla="*/ 1512756 w 7179830"/>
              <a:gd name="connsiteY8" fmla="*/ 638448 h 5226565"/>
              <a:gd name="connsiteX9" fmla="*/ 2902095 w 7179830"/>
              <a:gd name="connsiteY9" fmla="*/ 120440 h 5226565"/>
              <a:gd name="connsiteX10" fmla="*/ 2848453 w 7179830"/>
              <a:gd name="connsiteY10" fmla="*/ 125626 h 5226565"/>
              <a:gd name="connsiteX11" fmla="*/ 1837830 w 7179830"/>
              <a:gd name="connsiteY11" fmla="*/ 426203 h 5226565"/>
              <a:gd name="connsiteX12" fmla="*/ 214608 w 7179830"/>
              <a:gd name="connsiteY12" fmla="*/ 1882239 h 5226565"/>
              <a:gd name="connsiteX13" fmla="*/ 91317 w 7179830"/>
              <a:gd name="connsiteY13" fmla="*/ 2123701 h 5226565"/>
              <a:gd name="connsiteX14" fmla="*/ 64092 w 7179830"/>
              <a:gd name="connsiteY14" fmla="*/ 2193361 h 5226565"/>
              <a:gd name="connsiteX15" fmla="*/ 0 w 7179830"/>
              <a:gd name="connsiteY15" fmla="*/ 2153533 h 5226565"/>
              <a:gd name="connsiteX16" fmla="*/ 42834 w 7179830"/>
              <a:gd name="connsiteY16" fmla="*/ 2047277 h 5226565"/>
              <a:gd name="connsiteX17" fmla="*/ 923582 w 7179830"/>
              <a:gd name="connsiteY17" fmla="*/ 915600 h 5226565"/>
              <a:gd name="connsiteX18" fmla="*/ 2686989 w 7179830"/>
              <a:gd name="connsiteY18" fmla="*/ 73950 h 5226565"/>
              <a:gd name="connsiteX19" fmla="*/ 3059983 w 7179830"/>
              <a:gd name="connsiteY19" fmla="*/ 20308 h 5226565"/>
              <a:gd name="connsiteX20" fmla="*/ 3454435 w 7179830"/>
              <a:gd name="connsiteY20" fmla="*/ 1176 h 5226565"/>
              <a:gd name="connsiteX21" fmla="*/ 3923806 w 7179830"/>
              <a:gd name="connsiteY21" fmla="*/ 49990 h 5226565"/>
              <a:gd name="connsiteX22" fmla="*/ 5350874 w 7179830"/>
              <a:gd name="connsiteY22" fmla="*/ 426917 h 5226565"/>
              <a:gd name="connsiteX23" fmla="*/ 6607360 w 7179830"/>
              <a:gd name="connsiteY23" fmla="*/ 1075097 h 5226565"/>
              <a:gd name="connsiteX24" fmla="*/ 7110534 w 7179830"/>
              <a:gd name="connsiteY24" fmla="*/ 1541421 h 5226565"/>
              <a:gd name="connsiteX25" fmla="*/ 7179830 w 7179830"/>
              <a:gd name="connsiteY25" fmla="*/ 1630542 h 5226565"/>
              <a:gd name="connsiteX26" fmla="*/ 7136295 w 7179830"/>
              <a:gd name="connsiteY26" fmla="*/ 1700600 h 5226565"/>
              <a:gd name="connsiteX27" fmla="*/ 7131140 w 7179830"/>
              <a:gd name="connsiteY27" fmla="*/ 1693045 h 5226565"/>
              <a:gd name="connsiteX28" fmla="*/ 6577499 w 7179830"/>
              <a:gd name="connsiteY28" fmla="*/ 1148230 h 5226565"/>
              <a:gd name="connsiteX29" fmla="*/ 5494816 w 7179830"/>
              <a:gd name="connsiteY29" fmla="*/ 563527 h 5226565"/>
              <a:gd name="connsiteX30" fmla="*/ 5366967 w 7179830"/>
              <a:gd name="connsiteY30" fmla="*/ 514176 h 5226565"/>
              <a:gd name="connsiteX31" fmla="*/ 5244661 w 7179830"/>
              <a:gd name="connsiteY31" fmla="*/ 470725 h 5226565"/>
              <a:gd name="connsiteX32" fmla="*/ 5904822 w 7179830"/>
              <a:gd name="connsiteY32" fmla="*/ 815468 h 5226565"/>
              <a:gd name="connsiteX33" fmla="*/ 7015222 w 7179830"/>
              <a:gd name="connsiteY33" fmla="*/ 1815185 h 5226565"/>
              <a:gd name="connsiteX34" fmla="*/ 7040454 w 7179830"/>
              <a:gd name="connsiteY34" fmla="*/ 1854830 h 5226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7179830" h="5226565">
                <a:moveTo>
                  <a:pt x="5217841" y="464824"/>
                </a:moveTo>
                <a:lnTo>
                  <a:pt x="5222490" y="464289"/>
                </a:lnTo>
                <a:lnTo>
                  <a:pt x="5216768" y="463394"/>
                </a:lnTo>
                <a:cubicBezTo>
                  <a:pt x="5216768" y="463394"/>
                  <a:pt x="5216768" y="464646"/>
                  <a:pt x="5217841" y="464824"/>
                </a:cubicBezTo>
                <a:close/>
                <a:moveTo>
                  <a:pt x="4945201" y="5226565"/>
                </a:moveTo>
                <a:lnTo>
                  <a:pt x="140449" y="2240811"/>
                </a:lnTo>
                <a:lnTo>
                  <a:pt x="232913" y="2052782"/>
                </a:lnTo>
                <a:cubicBezTo>
                  <a:pt x="277693" y="1968290"/>
                  <a:pt x="325201" y="1885054"/>
                  <a:pt x="375714" y="1803205"/>
                </a:cubicBezTo>
                <a:cubicBezTo>
                  <a:pt x="667528" y="1329721"/>
                  <a:pt x="1039629" y="935091"/>
                  <a:pt x="1512756" y="638448"/>
                </a:cubicBezTo>
                <a:cubicBezTo>
                  <a:pt x="1939392" y="370950"/>
                  <a:pt x="2405724" y="210560"/>
                  <a:pt x="2902095" y="120440"/>
                </a:cubicBezTo>
                <a:cubicBezTo>
                  <a:pt x="2884054" y="118134"/>
                  <a:pt x="2865727" y="119904"/>
                  <a:pt x="2848453" y="125626"/>
                </a:cubicBezTo>
                <a:cubicBezTo>
                  <a:pt x="2498704" y="175943"/>
                  <a:pt x="2158217" y="277201"/>
                  <a:pt x="1837830" y="426203"/>
                </a:cubicBezTo>
                <a:cubicBezTo>
                  <a:pt x="1147094" y="744660"/>
                  <a:pt x="593502" y="1217071"/>
                  <a:pt x="214608" y="1882239"/>
                </a:cubicBezTo>
                <a:cubicBezTo>
                  <a:pt x="169441" y="1960776"/>
                  <a:pt x="128308" y="2041369"/>
                  <a:pt x="91317" y="2123701"/>
                </a:cubicBezTo>
                <a:lnTo>
                  <a:pt x="64092" y="2193361"/>
                </a:lnTo>
                <a:lnTo>
                  <a:pt x="0" y="2153533"/>
                </a:lnTo>
                <a:lnTo>
                  <a:pt x="42834" y="2047277"/>
                </a:lnTo>
                <a:cubicBezTo>
                  <a:pt x="241792" y="1615775"/>
                  <a:pt x="541268" y="1241591"/>
                  <a:pt x="923582" y="915600"/>
                </a:cubicBezTo>
                <a:cubicBezTo>
                  <a:pt x="1435331" y="478415"/>
                  <a:pt x="2028081" y="205375"/>
                  <a:pt x="2686989" y="73950"/>
                </a:cubicBezTo>
                <a:cubicBezTo>
                  <a:pt x="2810367" y="49274"/>
                  <a:pt x="2934818" y="32466"/>
                  <a:pt x="3059983" y="20308"/>
                </a:cubicBezTo>
                <a:cubicBezTo>
                  <a:pt x="3185149" y="8148"/>
                  <a:pt x="3308706" y="2963"/>
                  <a:pt x="3454435" y="1176"/>
                </a:cubicBezTo>
                <a:cubicBezTo>
                  <a:pt x="3599805" y="-5977"/>
                  <a:pt x="3761985" y="20665"/>
                  <a:pt x="3923806" y="49990"/>
                </a:cubicBezTo>
                <a:cubicBezTo>
                  <a:pt x="4409449" y="137964"/>
                  <a:pt x="4886867" y="257228"/>
                  <a:pt x="5350874" y="426917"/>
                </a:cubicBezTo>
                <a:cubicBezTo>
                  <a:pt x="5797001" y="589991"/>
                  <a:pt x="6223101" y="792223"/>
                  <a:pt x="6607360" y="1075097"/>
                </a:cubicBezTo>
                <a:cubicBezTo>
                  <a:pt x="6794438" y="1212779"/>
                  <a:pt x="6965102" y="1365689"/>
                  <a:pt x="7110534" y="1541421"/>
                </a:cubicBezTo>
                <a:lnTo>
                  <a:pt x="7179830" y="1630542"/>
                </a:lnTo>
                <a:lnTo>
                  <a:pt x="7136295" y="1700600"/>
                </a:lnTo>
                <a:lnTo>
                  <a:pt x="7131140" y="1693045"/>
                </a:lnTo>
                <a:cubicBezTo>
                  <a:pt x="6977874" y="1483026"/>
                  <a:pt x="6788448" y="1305671"/>
                  <a:pt x="6577499" y="1148230"/>
                </a:cubicBezTo>
                <a:cubicBezTo>
                  <a:pt x="6245452" y="900401"/>
                  <a:pt x="5878538" y="716408"/>
                  <a:pt x="5494816" y="563527"/>
                </a:cubicBezTo>
                <a:cubicBezTo>
                  <a:pt x="5452491" y="546487"/>
                  <a:pt x="5409881" y="530036"/>
                  <a:pt x="5366967" y="514176"/>
                </a:cubicBezTo>
                <a:cubicBezTo>
                  <a:pt x="5326377" y="499156"/>
                  <a:pt x="5285430" y="485210"/>
                  <a:pt x="5244661" y="470725"/>
                </a:cubicBezTo>
                <a:cubicBezTo>
                  <a:pt x="5471517" y="572127"/>
                  <a:pt x="5691970" y="687263"/>
                  <a:pt x="5904822" y="815468"/>
                </a:cubicBezTo>
                <a:cubicBezTo>
                  <a:pt x="6336645" y="1080104"/>
                  <a:pt x="6718758" y="1400351"/>
                  <a:pt x="7015222" y="1815185"/>
                </a:cubicBezTo>
                <a:lnTo>
                  <a:pt x="7040454" y="1854830"/>
                </a:lnTo>
                <a:close/>
              </a:path>
            </a:pathLst>
          </a:custGeom>
          <a:solidFill>
            <a:schemeClr val="accent2"/>
          </a:solidFill>
          <a:ln w="12700"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9D48EB6E-55CD-A441-A1A3-CE7F8D796F4E}"/>
              </a:ext>
            </a:extLst>
          </p:cNvPr>
          <p:cNvSpPr>
            <a:spLocks noGrp="1"/>
          </p:cNvSpPr>
          <p:nvPr>
            <p:ph type="ctrTitle"/>
          </p:nvPr>
        </p:nvSpPr>
        <p:spPr>
          <a:xfrm>
            <a:off x="841246" y="673770"/>
            <a:ext cx="3644489" cy="2414488"/>
          </a:xfrm>
        </p:spPr>
        <p:txBody>
          <a:bodyPr vert="horz" lIns="91440" tIns="45720" rIns="91440" bIns="45720" rtlCol="0" anchor="t">
            <a:normAutofit/>
          </a:bodyPr>
          <a:lstStyle/>
          <a:p>
            <a:pPr algn="l"/>
            <a:r>
              <a:rPr lang="en-US" sz="4600" kern="1200" dirty="0">
                <a:solidFill>
                  <a:srgbClr val="FFFFFF"/>
                </a:solidFill>
                <a:latin typeface="+mj-lt"/>
                <a:ea typeface="+mj-ea"/>
                <a:cs typeface="+mj-cs"/>
              </a:rPr>
              <a:t>EXAMPLE OF INTERSIC AND EXTRINSIC </a:t>
            </a:r>
          </a:p>
        </p:txBody>
      </p:sp>
      <p:sp>
        <p:nvSpPr>
          <p:cNvPr id="3" name="Subtitle 2">
            <a:extLst>
              <a:ext uri="{FF2B5EF4-FFF2-40B4-BE49-F238E27FC236}">
                <a16:creationId xmlns:a16="http://schemas.microsoft.com/office/drawing/2014/main" id="{A81E4F4C-D7A8-9D4F-8769-20489FDAFEC1}"/>
              </a:ext>
            </a:extLst>
          </p:cNvPr>
          <p:cNvSpPr>
            <a:spLocks noGrp="1"/>
          </p:cNvSpPr>
          <p:nvPr>
            <p:ph type="subTitle" idx="1"/>
          </p:nvPr>
        </p:nvSpPr>
        <p:spPr>
          <a:xfrm>
            <a:off x="6095999" y="882315"/>
            <a:ext cx="5254754" cy="5294647"/>
          </a:xfrm>
        </p:spPr>
        <p:txBody>
          <a:bodyPr vert="horz" lIns="91440" tIns="45720" rIns="91440" bIns="45720" rtlCol="0">
            <a:normAutofit/>
          </a:bodyPr>
          <a:lstStyle/>
          <a:p>
            <a:pPr indent="-228600" algn="l">
              <a:buFont typeface="Arial" panose="020B0604020202020204" pitchFamily="34" charset="0"/>
              <a:buChar char="•"/>
            </a:pPr>
            <a:r>
              <a:rPr lang="en-US" sz="1400" dirty="0"/>
              <a:t>XYZ Company </a:t>
            </a:r>
          </a:p>
          <a:p>
            <a:pPr indent="-228600" algn="l">
              <a:buFont typeface="Arial" panose="020B0604020202020204" pitchFamily="34" charset="0"/>
              <a:buChar char="•"/>
            </a:pPr>
            <a:endParaRPr lang="en-US" sz="1400" dirty="0"/>
          </a:p>
          <a:p>
            <a:pPr indent="-228600" algn="l">
              <a:buFont typeface="Arial" panose="020B0604020202020204" pitchFamily="34" charset="0"/>
              <a:buChar char="•"/>
            </a:pPr>
            <a:r>
              <a:rPr lang="en-US" sz="1400" dirty="0"/>
              <a:t>Intrinsic Motivation</a:t>
            </a:r>
          </a:p>
          <a:p>
            <a:pPr indent="-228600" algn="l">
              <a:buFont typeface="Arial" panose="020B0604020202020204" pitchFamily="34" charset="0"/>
              <a:buChar char="•"/>
            </a:pPr>
            <a:endParaRPr lang="en-US" sz="1400" dirty="0"/>
          </a:p>
          <a:p>
            <a:pPr indent="-228600" algn="l">
              <a:buFont typeface="Arial" panose="020B0604020202020204" pitchFamily="34" charset="0"/>
              <a:buChar char="•"/>
            </a:pPr>
            <a:r>
              <a:rPr lang="en-US" sz="1400" dirty="0"/>
              <a:t>XYZ Company fosters intrinsic motivation among its staff by giving them chances for professional development, personal growth, and job autonomy. The business places a strong emphasis on fostering an environment at work that encourages innovation and creativity while enabling staff members to collaborate on important and engaging projects. Additionally, they support a culture of gratitude and acknowledgment by praising the accomplishments and efforts of staff members.</a:t>
            </a:r>
          </a:p>
          <a:p>
            <a:pPr indent="-228600" algn="l">
              <a:buFont typeface="Arial" panose="020B0604020202020204" pitchFamily="34" charset="0"/>
              <a:buChar char="•"/>
            </a:pPr>
            <a:endParaRPr lang="en-US" sz="1400" dirty="0"/>
          </a:p>
          <a:p>
            <a:pPr indent="-228600" algn="l">
              <a:buFont typeface="Arial" panose="020B0604020202020204" pitchFamily="34" charset="0"/>
              <a:buChar char="•"/>
            </a:pPr>
            <a:r>
              <a:rPr lang="en-US" sz="1400" dirty="0"/>
              <a:t>Extrinsic Motivation</a:t>
            </a:r>
          </a:p>
          <a:p>
            <a:pPr indent="-228600" algn="l">
              <a:buFont typeface="Arial" panose="020B0604020202020204" pitchFamily="34" charset="0"/>
              <a:buChar char="•"/>
            </a:pPr>
            <a:r>
              <a:rPr lang="en-US" sz="1400" dirty="0"/>
              <a:t>XYZ Company has a robust rewards and recognition programmed because it understands the value of extrinsic motivation. In order to recognize and reward exceptional achievement, they provide competitive pay, performance-based bonuses, and employee perks. To recognize and celebrate accomplishments, the organization often uses incentive programmed, such as employee of the month or quarterly recognition events.</a:t>
            </a:r>
          </a:p>
        </p:txBody>
      </p:sp>
    </p:spTree>
    <p:extLst>
      <p:ext uri="{BB962C8B-B14F-4D97-AF65-F5344CB8AC3E}">
        <p14:creationId xmlns:p14="http://schemas.microsoft.com/office/powerpoint/2010/main" val="9470608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1B7671-1D2E-2247-A71D-7230DD51B5B1}"/>
              </a:ext>
            </a:extLst>
          </p:cNvPr>
          <p:cNvSpPr>
            <a:spLocks noGrp="1"/>
          </p:cNvSpPr>
          <p:nvPr>
            <p:ph type="title"/>
          </p:nvPr>
        </p:nvSpPr>
        <p:spPr>
          <a:xfrm>
            <a:off x="309281" y="134472"/>
            <a:ext cx="11044517" cy="349622"/>
          </a:xfrm>
        </p:spPr>
        <p:txBody>
          <a:bodyPr>
            <a:normAutofit fontScale="90000"/>
          </a:bodyPr>
          <a:lstStyle/>
          <a:p>
            <a:r>
              <a:rPr lang="en-GB" sz="2400" dirty="0">
                <a:latin typeface="+mn-lt"/>
              </a:rPr>
              <a:t>MOTIVATION THEORY</a:t>
            </a:r>
          </a:p>
        </p:txBody>
      </p:sp>
      <p:graphicFrame>
        <p:nvGraphicFramePr>
          <p:cNvPr id="6" name="Content Placeholder 5">
            <a:extLst>
              <a:ext uri="{FF2B5EF4-FFF2-40B4-BE49-F238E27FC236}">
                <a16:creationId xmlns:a16="http://schemas.microsoft.com/office/drawing/2014/main" id="{CBD9A410-76ED-3144-81A7-0E2CD31BB3CC}"/>
              </a:ext>
            </a:extLst>
          </p:cNvPr>
          <p:cNvGraphicFramePr>
            <a:graphicFrameLocks noGrp="1"/>
          </p:cNvGraphicFramePr>
          <p:nvPr>
            <p:ph idx="1"/>
            <p:extLst>
              <p:ext uri="{D42A27DB-BD31-4B8C-83A1-F6EECF244321}">
                <p14:modId xmlns:p14="http://schemas.microsoft.com/office/powerpoint/2010/main" val="3385736223"/>
              </p:ext>
            </p:extLst>
          </p:nvPr>
        </p:nvGraphicFramePr>
        <p:xfrm>
          <a:off x="309281" y="495178"/>
          <a:ext cx="11278661" cy="6431280"/>
        </p:xfrm>
        <a:graphic>
          <a:graphicData uri="http://schemas.openxmlformats.org/drawingml/2006/table">
            <a:tbl>
              <a:tblPr firstRow="1" bandRow="1">
                <a:tableStyleId>{5C22544A-7EE6-4342-B048-85BDC9FD1C3A}</a:tableStyleId>
              </a:tblPr>
              <a:tblGrid>
                <a:gridCol w="1497369">
                  <a:extLst>
                    <a:ext uri="{9D8B030D-6E8A-4147-A177-3AD203B41FA5}">
                      <a16:colId xmlns:a16="http://schemas.microsoft.com/office/drawing/2014/main" val="1831596847"/>
                    </a:ext>
                  </a:extLst>
                </a:gridCol>
                <a:gridCol w="1798617">
                  <a:extLst>
                    <a:ext uri="{9D8B030D-6E8A-4147-A177-3AD203B41FA5}">
                      <a16:colId xmlns:a16="http://schemas.microsoft.com/office/drawing/2014/main" val="3595097577"/>
                    </a:ext>
                  </a:extLst>
                </a:gridCol>
                <a:gridCol w="2056342">
                  <a:extLst>
                    <a:ext uri="{9D8B030D-6E8A-4147-A177-3AD203B41FA5}">
                      <a16:colId xmlns:a16="http://schemas.microsoft.com/office/drawing/2014/main" val="3299253104"/>
                    </a:ext>
                  </a:extLst>
                </a:gridCol>
                <a:gridCol w="1984330">
                  <a:extLst>
                    <a:ext uri="{9D8B030D-6E8A-4147-A177-3AD203B41FA5}">
                      <a16:colId xmlns:a16="http://schemas.microsoft.com/office/drawing/2014/main" val="4020758190"/>
                    </a:ext>
                  </a:extLst>
                </a:gridCol>
                <a:gridCol w="1772547">
                  <a:extLst>
                    <a:ext uri="{9D8B030D-6E8A-4147-A177-3AD203B41FA5}">
                      <a16:colId xmlns:a16="http://schemas.microsoft.com/office/drawing/2014/main" val="3139830036"/>
                    </a:ext>
                  </a:extLst>
                </a:gridCol>
                <a:gridCol w="2169456">
                  <a:extLst>
                    <a:ext uri="{9D8B030D-6E8A-4147-A177-3AD203B41FA5}">
                      <a16:colId xmlns:a16="http://schemas.microsoft.com/office/drawing/2014/main" val="4126199646"/>
                    </a:ext>
                  </a:extLst>
                </a:gridCol>
              </a:tblGrid>
              <a:tr h="865664">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800" b="1" kern="1200" dirty="0">
                          <a:solidFill>
                            <a:schemeClr val="lt1"/>
                          </a:solidFill>
                          <a:effectLst/>
                          <a:latin typeface="+mn-lt"/>
                          <a:ea typeface="+mn-ea"/>
                          <a:cs typeface="+mn-cs"/>
                        </a:rPr>
                        <a:t>Taylor(1911)</a:t>
                      </a:r>
                      <a:endParaRPr lang="en-GB" dirty="0"/>
                    </a:p>
                  </a:txBody>
                  <a:tcPr>
                    <a:solidFill>
                      <a:schemeClr val="accent2"/>
                    </a:solidFill>
                  </a:tcPr>
                </a:tc>
                <a:tc>
                  <a:txBody>
                    <a:bodyPr/>
                    <a:lstStyle/>
                    <a:p>
                      <a:r>
                        <a:rPr lang="en-GB" dirty="0"/>
                        <a:t>Hull(1951)</a:t>
                      </a:r>
                    </a:p>
                  </a:txBody>
                  <a:tcPr>
                    <a:solidFill>
                      <a:schemeClr val="accent2"/>
                    </a:solidFill>
                  </a:tcPr>
                </a:tc>
                <a:tc>
                  <a:txBody>
                    <a:bodyPr/>
                    <a:lstStyle/>
                    <a:p>
                      <a:r>
                        <a:rPr lang="en-GB" dirty="0"/>
                        <a:t>Maslow(1954)</a:t>
                      </a:r>
                    </a:p>
                    <a:p>
                      <a:r>
                        <a:rPr lang="en-GB" dirty="0"/>
                        <a:t>Alderfer(1972)</a:t>
                      </a:r>
                    </a:p>
                  </a:txBody>
                  <a:tcPr>
                    <a:solidFill>
                      <a:schemeClr val="accent2"/>
                    </a:solidFill>
                  </a:tcPr>
                </a:tc>
                <a:tc>
                  <a:txBody>
                    <a:bodyPr/>
                    <a:lstStyle/>
                    <a:p>
                      <a:r>
                        <a:rPr lang="en-GB" dirty="0"/>
                        <a:t>Herzberg et al(1957)</a:t>
                      </a:r>
                    </a:p>
                  </a:txBody>
                  <a:tcPr>
                    <a:solidFill>
                      <a:schemeClr val="accent2"/>
                    </a:solidFill>
                  </a:tcPr>
                </a:tc>
                <a:tc>
                  <a:txBody>
                    <a:bodyPr/>
                    <a:lstStyle/>
                    <a:p>
                      <a:r>
                        <a:rPr lang="en-GB" dirty="0"/>
                        <a:t>Vroom (1964)</a:t>
                      </a:r>
                    </a:p>
                    <a:p>
                      <a:r>
                        <a:rPr lang="en-GB" dirty="0"/>
                        <a:t>Porter and Lawler(1968)</a:t>
                      </a:r>
                    </a:p>
                  </a:txBody>
                  <a:tcPr>
                    <a:solidFill>
                      <a:schemeClr val="accent2"/>
                    </a:solidFill>
                  </a:tcPr>
                </a:tc>
                <a:tc>
                  <a:txBody>
                    <a:bodyPr/>
                    <a:lstStyle/>
                    <a:p>
                      <a:r>
                        <a:rPr lang="en-GB" dirty="0"/>
                        <a:t>Latham and Locke(1979) </a:t>
                      </a:r>
                    </a:p>
                  </a:txBody>
                  <a:tcPr>
                    <a:solidFill>
                      <a:schemeClr val="accent2"/>
                    </a:solidFill>
                  </a:tcPr>
                </a:tc>
                <a:extLst>
                  <a:ext uri="{0D108BD9-81ED-4DB2-BD59-A6C34878D82A}">
                    <a16:rowId xmlns:a16="http://schemas.microsoft.com/office/drawing/2014/main" val="1176310835"/>
                  </a:ext>
                </a:extLst>
              </a:tr>
              <a:tr h="2510425">
                <a:tc>
                  <a:txBody>
                    <a:bodyPr/>
                    <a:lstStyle/>
                    <a:p>
                      <a:r>
                        <a:rPr lang="en-GB" sz="1400" dirty="0"/>
                        <a:t>When we take one action, another follows. If rewards and punishments are directly tied to performance, people will be driven to work.</a:t>
                      </a:r>
                    </a:p>
                  </a:txBody>
                  <a:tcPr/>
                </a:tc>
                <a:tc>
                  <a:txBody>
                    <a:bodyPr/>
                    <a:lstStyle/>
                    <a:p>
                      <a:r>
                        <a:rPr lang="en-GB" sz="1400" dirty="0"/>
                        <a:t>People feel that some acts help to attain goals while others are unsuccessful as they gain experience in satisfying demands. </a:t>
                      </a:r>
                    </a:p>
                  </a:txBody>
                  <a:tcPr/>
                </a:tc>
                <a:tc>
                  <a:txBody>
                    <a:bodyPr/>
                    <a:lstStyle/>
                    <a:p>
                      <a:r>
                        <a:rPr lang="en-GB" sz="1400" dirty="0"/>
                        <a:t>A hierarchy of needs, including physiological, safety, social, esteem, and self-fulfilment, is described in Maslow's theory Maslow's theory outlines a hierarchy of requirements, which includes a person's need for physiological, safety, social, esteem, and self-fulfilment. . </a:t>
                      </a:r>
                    </a:p>
                  </a:txBody>
                  <a:tcPr/>
                </a:tc>
                <a:tc>
                  <a:txBody>
                    <a:bodyPr/>
                    <a:lstStyle/>
                    <a:p>
                      <a:r>
                        <a:rPr lang="en-GB" sz="1400" dirty="0"/>
                        <a:t>Work-related elements that are intrinsic to the work itself and extrinsic to the job (extrinsic motivators or hygiene factors), such as compensation and working environment, are the two categories of factors that affect job satisfaction.</a:t>
                      </a:r>
                    </a:p>
                  </a:txBody>
                  <a:tcPr/>
                </a:tc>
                <a:tc>
                  <a:txBody>
                    <a:bodyPr/>
                    <a:lstStyle/>
                    <a:p>
                      <a:r>
                        <a:rPr lang="en-GB" sz="1400" dirty="0"/>
                        <a:t>The possibility that rewards will come as a result of work and that the rewards are desirable determines motivation.</a:t>
                      </a:r>
                    </a:p>
                  </a:txBody>
                  <a:tcPr/>
                </a:tc>
                <a:tc>
                  <a:txBody>
                    <a:bodyPr/>
                    <a:lstStyle/>
                    <a:p>
                      <a:r>
                        <a:rPr lang="en-GB" sz="1400" dirty="0"/>
                        <a:t>When people have challenging but agreed-upon goals, their motivation will increase.</a:t>
                      </a:r>
                    </a:p>
                  </a:txBody>
                  <a:tcPr/>
                </a:tc>
                <a:extLst>
                  <a:ext uri="{0D108BD9-81ED-4DB2-BD59-A6C34878D82A}">
                    <a16:rowId xmlns:a16="http://schemas.microsoft.com/office/drawing/2014/main" val="2532106222"/>
                  </a:ext>
                </a:extLst>
              </a:tr>
              <a:tr h="2712413">
                <a:tc>
                  <a:txBody>
                    <a:bodyPr/>
                    <a:lstStyle/>
                    <a:p>
                      <a:r>
                        <a:rPr lang="en-GB" sz="1400" dirty="0"/>
                        <a:t>The  foundation for clumsy attempts to inspire individuals through rewards. Used frequently as the underlying justification for pay for performance </a:t>
                      </a:r>
                    </a:p>
                  </a:txBody>
                  <a:tcPr/>
                </a:tc>
                <a:tc>
                  <a:txBody>
                    <a:bodyPr/>
                    <a:lstStyle/>
                    <a:p>
                      <a:r>
                        <a:rPr lang="en-GB" sz="1400" dirty="0"/>
                        <a:t>Give constructive criticism that helps maintain good conduct</a:t>
                      </a:r>
                    </a:p>
                  </a:txBody>
                  <a:tcPr/>
                </a:tc>
                <a:tc>
                  <a:txBody>
                    <a:bodyPr/>
                    <a:lstStyle/>
                    <a:p>
                      <a:r>
                        <a:rPr lang="en-GB" sz="1400" dirty="0"/>
                        <a:t>Focuses on the numerous needs that drive human motivation and the idea that a need that has been met no longer serves as a motivator. The idea of a hierarchy is useless in real life.</a:t>
                      </a:r>
                    </a:p>
                  </a:txBody>
                  <a:tcPr/>
                </a:tc>
                <a:tc>
                  <a:txBody>
                    <a:bodyPr/>
                    <a:lstStyle/>
                    <a:p>
                      <a:r>
                        <a:rPr lang="en-GB" sz="1400" dirty="0"/>
                        <a:t>Additionally, it shows that intrinsic motivation (the satisfaction brought on by a wage rise) is short-lived.</a:t>
                      </a:r>
                    </a:p>
                    <a:p>
                      <a:r>
                        <a:rPr lang="en-GB" sz="1400" dirty="0"/>
                        <a:t>   The research technique has drawn harsh criticism, because it is incorrect to assume that everyone has the same needs.</a:t>
                      </a:r>
                    </a:p>
                    <a:p>
                      <a:endParaRPr lang="en-GB" sz="1400" dirty="0"/>
                    </a:p>
                    <a:p>
                      <a:endParaRPr lang="en-GB" sz="1400" dirty="0"/>
                    </a:p>
                  </a:txBody>
                  <a:tcPr/>
                </a:tc>
                <a:tc>
                  <a:txBody>
                    <a:bodyPr/>
                    <a:lstStyle/>
                    <a:p>
                      <a:r>
                        <a:rPr lang="en-GB" sz="1400" dirty="0"/>
                        <a:t>The primary idea guiding approaches to rewards holds that they must establish a connection between work and reward (line of sight), be attainable, and be meaningful. </a:t>
                      </a:r>
                    </a:p>
                  </a:txBody>
                  <a:tcPr/>
                </a:tc>
                <a:tc>
                  <a:txBody>
                    <a:bodyPr/>
                    <a:lstStyle/>
                    <a:p>
                      <a:r>
                        <a:rPr lang="en-GB" sz="1400" dirty="0"/>
                        <a:t>Practises for learning and development and performance management.</a:t>
                      </a:r>
                    </a:p>
                  </a:txBody>
                  <a:tcPr/>
                </a:tc>
                <a:extLst>
                  <a:ext uri="{0D108BD9-81ED-4DB2-BD59-A6C34878D82A}">
                    <a16:rowId xmlns:a16="http://schemas.microsoft.com/office/drawing/2014/main" val="1370991337"/>
                  </a:ext>
                </a:extLst>
              </a:tr>
            </a:tbl>
          </a:graphicData>
        </a:graphic>
      </p:graphicFrame>
    </p:spTree>
    <p:extLst>
      <p:ext uri="{BB962C8B-B14F-4D97-AF65-F5344CB8AC3E}">
        <p14:creationId xmlns:p14="http://schemas.microsoft.com/office/powerpoint/2010/main" val="21195806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 name="Rectangle 23">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Freeform: Shape 25">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B1A02C-C39D-1146-858D-987680B13E24}"/>
              </a:ext>
            </a:extLst>
          </p:cNvPr>
          <p:cNvSpPr>
            <a:spLocks noGrp="1"/>
          </p:cNvSpPr>
          <p:nvPr>
            <p:ph type="title"/>
          </p:nvPr>
        </p:nvSpPr>
        <p:spPr>
          <a:xfrm>
            <a:off x="686834" y="1153572"/>
            <a:ext cx="3200400" cy="4461163"/>
          </a:xfrm>
        </p:spPr>
        <p:txBody>
          <a:bodyPr>
            <a:normAutofit/>
          </a:bodyPr>
          <a:lstStyle/>
          <a:p>
            <a:r>
              <a:rPr lang="en-GB">
                <a:solidFill>
                  <a:srgbClr val="FFFFFF"/>
                </a:solidFill>
                <a:latin typeface="+mn-lt"/>
              </a:rPr>
              <a:t>MASLOW THEORY</a:t>
            </a:r>
          </a:p>
        </p:txBody>
      </p:sp>
      <p:sp>
        <p:nvSpPr>
          <p:cNvPr id="46" name="Arc 27">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12EF35E8-F1EB-704F-A774-5C2BA7751CC5}"/>
              </a:ext>
            </a:extLst>
          </p:cNvPr>
          <p:cNvSpPr>
            <a:spLocks noGrp="1"/>
          </p:cNvSpPr>
          <p:nvPr>
            <p:ph idx="1"/>
          </p:nvPr>
        </p:nvSpPr>
        <p:spPr>
          <a:xfrm>
            <a:off x="4202969" y="1272381"/>
            <a:ext cx="6906491" cy="5585619"/>
          </a:xfrm>
        </p:spPr>
        <p:txBody>
          <a:bodyPr anchor="ctr">
            <a:normAutofit/>
          </a:bodyPr>
          <a:lstStyle/>
          <a:p>
            <a:pPr marL="0" indent="0">
              <a:buNone/>
            </a:pPr>
            <a:r>
              <a:rPr lang="en-GB" sz="2200" dirty="0"/>
              <a:t>Abraham Maslow developed the Maslow's Hierarchy of Needs theory, which contends that people have a hierarchy of needs that guide their behaviour. There are five levels in the hierarchy:</a:t>
            </a:r>
          </a:p>
          <a:p>
            <a:r>
              <a:rPr lang="en-GB" sz="2200" dirty="0"/>
              <a:t>Biological necessities like food, drink, shelter, and sleep are referred to as physiological needs.</a:t>
            </a:r>
          </a:p>
          <a:p>
            <a:r>
              <a:rPr lang="en-GB" sz="2200" dirty="0"/>
              <a:t>b. Needs for safety: The requirement for safety, stability, and defence against damage.</a:t>
            </a:r>
          </a:p>
          <a:p>
            <a:r>
              <a:rPr lang="en-GB" sz="2200" dirty="0"/>
              <a:t>c. Needs for love and belongingness: The need for relationships with others, love, and a sense of community.</a:t>
            </a:r>
          </a:p>
          <a:p>
            <a:r>
              <a:rPr lang="en-GB" sz="2200" dirty="0"/>
              <a:t>d. Esteem needs: The desire for respect, approval, and self-worth from others.</a:t>
            </a:r>
          </a:p>
          <a:p>
            <a:r>
              <a:rPr lang="en-GB" sz="2200" dirty="0"/>
              <a:t>The greatest degree of needs, self-actualization is the need for one's own personal development, fulfilment, and potential realisation.</a:t>
            </a:r>
          </a:p>
          <a:p>
            <a:endParaRPr lang="en-GB" sz="2200" dirty="0"/>
          </a:p>
          <a:p>
            <a:endParaRPr lang="en-GB" sz="2200" dirty="0"/>
          </a:p>
          <a:p>
            <a:endParaRPr lang="en-GB" sz="2200" dirty="0"/>
          </a:p>
          <a:p>
            <a:endParaRPr lang="en-GB" sz="2200" dirty="0"/>
          </a:p>
        </p:txBody>
      </p:sp>
    </p:spTree>
    <p:extLst>
      <p:ext uri="{BB962C8B-B14F-4D97-AF65-F5344CB8AC3E}">
        <p14:creationId xmlns:p14="http://schemas.microsoft.com/office/powerpoint/2010/main" val="42297137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45A9F99-D9B1-4094-A2E2-B90AC1DB7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7FAF607-473A-4A43-A23D-BBFF5C4117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6D4A917-7FE5-2446-9221-FDC9C4068696}"/>
              </a:ext>
            </a:extLst>
          </p:cNvPr>
          <p:cNvSpPr>
            <a:spLocks noGrp="1"/>
          </p:cNvSpPr>
          <p:nvPr>
            <p:ph type="ctrTitle"/>
          </p:nvPr>
        </p:nvSpPr>
        <p:spPr>
          <a:xfrm>
            <a:off x="6094105" y="802955"/>
            <a:ext cx="4977976" cy="1454051"/>
          </a:xfrm>
        </p:spPr>
        <p:txBody>
          <a:bodyPr vert="horz" lIns="91440" tIns="45720" rIns="91440" bIns="45720" rtlCol="0" anchor="ctr">
            <a:normAutofit/>
          </a:bodyPr>
          <a:lstStyle/>
          <a:p>
            <a:pPr algn="l"/>
            <a:r>
              <a:rPr lang="en-US" sz="3600" kern="1200">
                <a:solidFill>
                  <a:schemeClr val="tx2"/>
                </a:solidFill>
                <a:latin typeface="+mj-lt"/>
                <a:ea typeface="+mj-ea"/>
                <a:cs typeface="+mj-cs"/>
              </a:rPr>
              <a:t>VICTOR VROOM THEORY</a:t>
            </a:r>
          </a:p>
        </p:txBody>
      </p:sp>
      <p:pic>
        <p:nvPicPr>
          <p:cNvPr id="7" name="Graphic 6" descr="Head with Gears">
            <a:extLst>
              <a:ext uri="{FF2B5EF4-FFF2-40B4-BE49-F238E27FC236}">
                <a16:creationId xmlns:a16="http://schemas.microsoft.com/office/drawing/2014/main" id="{2F841D9D-F2E8-FF3F-00B7-F798F7DA0255}"/>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86951" y="1793846"/>
            <a:ext cx="3620021" cy="3620021"/>
          </a:xfrm>
          <a:prstGeom prst="rect">
            <a:avLst/>
          </a:prstGeom>
        </p:spPr>
      </p:pic>
      <p:sp>
        <p:nvSpPr>
          <p:cNvPr id="3" name="Subtitle 2">
            <a:extLst>
              <a:ext uri="{FF2B5EF4-FFF2-40B4-BE49-F238E27FC236}">
                <a16:creationId xmlns:a16="http://schemas.microsoft.com/office/drawing/2014/main" id="{3D24AF9A-BC59-F345-845A-E5CCE5BB8B79}"/>
              </a:ext>
            </a:extLst>
          </p:cNvPr>
          <p:cNvSpPr>
            <a:spLocks noGrp="1"/>
          </p:cNvSpPr>
          <p:nvPr>
            <p:ph type="subTitle" idx="1"/>
          </p:nvPr>
        </p:nvSpPr>
        <p:spPr>
          <a:xfrm>
            <a:off x="6090574" y="2421682"/>
            <a:ext cx="4977578" cy="3639289"/>
          </a:xfrm>
        </p:spPr>
        <p:txBody>
          <a:bodyPr vert="horz" lIns="91440" tIns="45720" rIns="91440" bIns="45720" rtlCol="0" anchor="ctr">
            <a:normAutofit/>
          </a:bodyPr>
          <a:lstStyle/>
          <a:p>
            <a:pPr indent="-228600" algn="l">
              <a:buFont typeface="Arial" panose="020B0604020202020204" pitchFamily="34" charset="0"/>
              <a:buChar char="•"/>
            </a:pPr>
            <a:r>
              <a:rPr lang="en-US" sz="1700">
                <a:solidFill>
                  <a:schemeClr val="tx2"/>
                </a:solidFill>
              </a:rPr>
              <a:t>The expectation theory, created by Victor Vroom, contends that a person's motivation is influenced by their perceptions of the connection between effort, performance, and results. It implies that people are driven to perform when they think:</a:t>
            </a:r>
          </a:p>
          <a:p>
            <a:pPr indent="-228600" algn="l">
              <a:buFont typeface="Arial" panose="020B0604020202020204" pitchFamily="34" charset="0"/>
              <a:buChar char="•"/>
            </a:pPr>
            <a:r>
              <a:rPr lang="en-US" sz="1700">
                <a:solidFill>
                  <a:schemeClr val="tx2"/>
                </a:solidFill>
              </a:rPr>
              <a:t> a. The result of effort is a successful performance.</a:t>
            </a:r>
          </a:p>
          <a:p>
            <a:pPr indent="-228600" algn="l">
              <a:buFont typeface="Arial" panose="020B0604020202020204" pitchFamily="34" charset="0"/>
              <a:buChar char="•"/>
            </a:pPr>
            <a:r>
              <a:rPr lang="en-US" sz="1700">
                <a:solidFill>
                  <a:schemeClr val="tx2"/>
                </a:solidFill>
              </a:rPr>
              <a:t>b. Desired results or rewards will result from effective performance.</a:t>
            </a:r>
          </a:p>
          <a:p>
            <a:pPr indent="-228600" algn="l">
              <a:buFont typeface="Arial" panose="020B0604020202020204" pitchFamily="34" charset="0"/>
              <a:buChar char="•"/>
            </a:pPr>
            <a:r>
              <a:rPr lang="en-US" sz="1700">
                <a:solidFill>
                  <a:schemeClr val="tx2"/>
                </a:solidFill>
              </a:rPr>
              <a:t>c. The individual values the results or rewards.</a:t>
            </a:r>
          </a:p>
          <a:p>
            <a:pPr indent="-228600" algn="l">
              <a:buFont typeface="Arial" panose="020B0604020202020204" pitchFamily="34" charset="0"/>
              <a:buChar char="•"/>
            </a:pPr>
            <a:r>
              <a:rPr lang="en-US" sz="1700">
                <a:solidFill>
                  <a:schemeClr val="tx2"/>
                </a:solidFill>
              </a:rPr>
              <a:t>According to this theory, motivation is mostly determined by perceived effort-performance expectation, performance-outcome expectancy, and valence (value or desirability of results).</a:t>
            </a:r>
          </a:p>
          <a:p>
            <a:pPr indent="-228600" algn="l">
              <a:buFont typeface="Arial" panose="020B0604020202020204" pitchFamily="34" charset="0"/>
              <a:buChar char="•"/>
            </a:pPr>
            <a:endParaRPr lang="en-US" sz="1700">
              <a:solidFill>
                <a:schemeClr val="tx2"/>
              </a:solidFill>
            </a:endParaRPr>
          </a:p>
        </p:txBody>
      </p:sp>
      <p:grpSp>
        <p:nvGrpSpPr>
          <p:cNvPr id="14" name="Group 13">
            <a:extLst>
              <a:ext uri="{FF2B5EF4-FFF2-40B4-BE49-F238E27FC236}">
                <a16:creationId xmlns:a16="http://schemas.microsoft.com/office/drawing/2014/main" id="{C5F6476F-D303-44D3-B30F-1BA348F0F6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5" y="52996"/>
            <a:ext cx="5928607" cy="6805005"/>
            <a:chOff x="6095999" y="52996"/>
            <a:chExt cx="6093363" cy="6805005"/>
          </a:xfrm>
          <a:solidFill>
            <a:schemeClr val="accent5">
              <a:alpha val="10000"/>
            </a:schemeClr>
          </a:solidFill>
        </p:grpSpPr>
        <p:sp>
          <p:nvSpPr>
            <p:cNvPr id="15" name="Freeform: Shape 14">
              <a:extLst>
                <a:ext uri="{FF2B5EF4-FFF2-40B4-BE49-F238E27FC236}">
                  <a16:creationId xmlns:a16="http://schemas.microsoft.com/office/drawing/2014/main" id="{C972EB4B-0539-4430-9340-8117B9D7C3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CA5348F-9FF6-485F-898D-1BED7EC72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33B89F41-1D91-447A-88C5-8A917809F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39902934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6" name="Rectangle 7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681E813-1089-5A42-8F65-6D2A514EB036}"/>
              </a:ext>
            </a:extLst>
          </p:cNvPr>
          <p:cNvSpPr>
            <a:spLocks noGrp="1"/>
          </p:cNvSpPr>
          <p:nvPr>
            <p:ph type="ctrTitle"/>
          </p:nvPr>
        </p:nvSpPr>
        <p:spPr>
          <a:xfrm>
            <a:off x="5297762" y="329184"/>
            <a:ext cx="6251110" cy="1783080"/>
          </a:xfrm>
        </p:spPr>
        <p:txBody>
          <a:bodyPr vert="horz" lIns="91440" tIns="45720" rIns="91440" bIns="45720" rtlCol="0" anchor="b">
            <a:normAutofit/>
          </a:bodyPr>
          <a:lstStyle/>
          <a:p>
            <a:pPr algn="l"/>
            <a:r>
              <a:rPr lang="en-US" sz="5400"/>
              <a:t>CONCLUSION</a:t>
            </a:r>
          </a:p>
        </p:txBody>
      </p:sp>
      <p:pic>
        <p:nvPicPr>
          <p:cNvPr id="75" name="Picture 74" descr="Pen placed on top of a signature line">
            <a:extLst>
              <a:ext uri="{FF2B5EF4-FFF2-40B4-BE49-F238E27FC236}">
                <a16:creationId xmlns:a16="http://schemas.microsoft.com/office/drawing/2014/main" id="{C6982A22-2E5A-34B2-E861-0D93D38D1885}"/>
              </a:ext>
            </a:extLst>
          </p:cNvPr>
          <p:cNvPicPr>
            <a:picLocks noChangeAspect="1"/>
          </p:cNvPicPr>
          <p:nvPr/>
        </p:nvPicPr>
        <p:blipFill rotWithShape="1">
          <a:blip r:embed="rId2"/>
          <a:srcRect l="52282" r="2387" b="-1"/>
          <a:stretch/>
        </p:blipFill>
        <p:spPr>
          <a:xfrm>
            <a:off x="640418" y="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77"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2B94A9A2-E825-8D47-8E5A-8530C16F8AC3}"/>
              </a:ext>
            </a:extLst>
          </p:cNvPr>
          <p:cNvSpPr>
            <a:spLocks noGrp="1"/>
          </p:cNvSpPr>
          <p:nvPr>
            <p:ph type="subTitle" idx="1"/>
          </p:nvPr>
        </p:nvSpPr>
        <p:spPr>
          <a:xfrm>
            <a:off x="5297762" y="2706624"/>
            <a:ext cx="6251110" cy="3483864"/>
          </a:xfrm>
        </p:spPr>
        <p:txBody>
          <a:bodyPr vert="horz" lIns="91440" tIns="45720" rIns="91440" bIns="45720" rtlCol="0">
            <a:normAutofit/>
          </a:bodyPr>
          <a:lstStyle/>
          <a:p>
            <a:pPr indent="-228600" algn="l">
              <a:buFont typeface="Arial" panose="020B0604020202020204" pitchFamily="34" charset="0"/>
              <a:buChar char="•"/>
            </a:pPr>
            <a:r>
              <a:rPr lang="en-US" sz="1400"/>
              <a:t>In CONCLUSION to drive and influence behaviours towards reaching goals, motivation is crucial. Understanding the various motivational styles can help people and organizations build settings that encourage engagement, satisfaction, and performance.</a:t>
            </a:r>
          </a:p>
          <a:p>
            <a:pPr indent="-228600" algn="l">
              <a:buFont typeface="Arial" panose="020B0604020202020204" pitchFamily="34" charset="0"/>
              <a:buChar char="•"/>
            </a:pPr>
            <a:r>
              <a:rPr lang="en-US" sz="1400"/>
              <a:t>It draws on people's innate contentment and fosters creativity, perseverance, and wellbeing. Intrinsic motivation is fueled by internal elements like personal interest and delight. Extrinsic motivation, on the other hand, depends on outside rewards and results to motivate behaviour, such as money, grades, or recognition. Extrinsic motivation can be useful in promoting some behaviours, but it might not be able to maintain long-term engagement and intrinsic fulfilment.</a:t>
            </a:r>
          </a:p>
          <a:p>
            <a:pPr indent="-228600" algn="l">
              <a:buFont typeface="Arial" panose="020B0604020202020204" pitchFamily="34" charset="0"/>
              <a:buChar char="•"/>
            </a:pPr>
            <a:r>
              <a:rPr lang="en-US" sz="1400"/>
              <a:t>Organizations may tap into employees' intrinsic motivation by fostering an atmosphere at work that fosters intrinsic motivation, including fostering personal development, autonomy, and opportunity for meaningful work. Extrinsic motivators, such as programs for competitive pay, awards, and recognition, can also be used to reinforce desired behaviours and provide external validation.</a:t>
            </a:r>
          </a:p>
          <a:p>
            <a:pPr indent="-228600" algn="l">
              <a:buFont typeface="Arial" panose="020B0604020202020204" pitchFamily="34" charset="0"/>
              <a:buChar char="•"/>
            </a:pPr>
            <a:endParaRPr lang="en-US" sz="1400"/>
          </a:p>
          <a:p>
            <a:pPr indent="-228600" algn="l">
              <a:buFont typeface="Arial" panose="020B0604020202020204" pitchFamily="34" charset="0"/>
              <a:buChar char="•"/>
            </a:pPr>
            <a:endParaRPr lang="en-US" sz="1400"/>
          </a:p>
          <a:p>
            <a:pPr indent="-228600" algn="l">
              <a:buFont typeface="Arial" panose="020B0604020202020204" pitchFamily="34" charset="0"/>
              <a:buChar char="•"/>
            </a:pPr>
            <a:endParaRPr lang="en-US" sz="1400"/>
          </a:p>
          <a:p>
            <a:pPr indent="-228600" algn="l">
              <a:buFont typeface="Arial" panose="020B0604020202020204" pitchFamily="34" charset="0"/>
              <a:buChar char="•"/>
            </a:pPr>
            <a:endParaRPr lang="en-US" sz="1400" dirty="0"/>
          </a:p>
          <a:p>
            <a:pPr indent="-228600" algn="l">
              <a:buFont typeface="Arial" panose="020B0604020202020204" pitchFamily="34" charset="0"/>
              <a:buChar char="•"/>
            </a:pPr>
            <a:endParaRPr lang="en-US" sz="1400" dirty="0"/>
          </a:p>
        </p:txBody>
      </p:sp>
    </p:spTree>
    <p:extLst>
      <p:ext uri="{BB962C8B-B14F-4D97-AF65-F5344CB8AC3E}">
        <p14:creationId xmlns:p14="http://schemas.microsoft.com/office/powerpoint/2010/main" val="19419518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FC2A1F2-BA9A-5642-8269-75EF02BA19DE}"/>
              </a:ext>
            </a:extLst>
          </p:cNvPr>
          <p:cNvSpPr>
            <a:spLocks noGrp="1"/>
          </p:cNvSpPr>
          <p:nvPr>
            <p:ph idx="1"/>
          </p:nvPr>
        </p:nvSpPr>
        <p:spPr>
          <a:xfrm>
            <a:off x="541795" y="1646043"/>
            <a:ext cx="10760602" cy="4397188"/>
          </a:xfrm>
        </p:spPr>
        <p:txBody>
          <a:bodyPr vert="horz" lIns="90000">
            <a:normAutofit fontScale="70000" lnSpcReduction="20000"/>
          </a:bodyPr>
          <a:lstStyle/>
          <a:p>
            <a:pPr marL="0" indent="0">
              <a:buNone/>
            </a:pPr>
            <a:r>
              <a:rPr lang="en-GB" dirty="0"/>
              <a:t> </a:t>
            </a:r>
          </a:p>
          <a:p>
            <a:pPr lvl="0"/>
            <a:r>
              <a:rPr lang="en-GB" dirty="0"/>
              <a:t>Amabile, T. M., </a:t>
            </a:r>
            <a:r>
              <a:rPr lang="en-GB" dirty="0" err="1"/>
              <a:t>Schatzel</a:t>
            </a:r>
            <a:r>
              <a:rPr lang="en-GB" dirty="0"/>
              <a:t>, E. A., Moneta, G. B., &amp; Kramer, S. J. (2004). Leader </a:t>
            </a:r>
            <a:r>
              <a:rPr lang="en-GB" dirty="0" err="1"/>
              <a:t>behaviors</a:t>
            </a:r>
            <a:r>
              <a:rPr lang="en-GB" dirty="0"/>
              <a:t> and the work environment for creativity: Perceived leader support. The Leadership Quarterly, 15(1), 5-32. </a:t>
            </a:r>
          </a:p>
          <a:p>
            <a:pPr lvl="0"/>
            <a:r>
              <a:rPr lang="en-GB" dirty="0"/>
              <a:t>Deci, E. L., &amp; Ryan, R. M. (2000). The "what" and "why" of goal pursuits: Human needs and the self-determination of behaviour. Psychological Inquiry, 11(4), 227-268. Locke, E. A., L</a:t>
            </a:r>
            <a:br>
              <a:rPr lang="en-GB" dirty="0"/>
            </a:br>
            <a:br>
              <a:rPr lang="en-GB" dirty="0"/>
            </a:br>
            <a:r>
              <a:rPr lang="en-GB" dirty="0"/>
              <a:t>Ryan, R. M., &amp; Deci, E. L. (2000). Intrinsic and extrinsic motivations: Classic definitions and new directions. Contemporary Educational Psychology, 25(1), 54-67.</a:t>
            </a:r>
          </a:p>
          <a:p>
            <a:pPr lvl="0"/>
            <a:r>
              <a:rPr lang="en-GB" dirty="0"/>
              <a:t>Gerhart, B., &amp; Fang, M. (2015). Pay for (individual) performance: Issues, claims, evidence and the role of sorting effects. Human Resource Management Review, 25(4), 341 Maslow, A. H. (1943). A theory of human motivation. Psychological Review, 50(4), 370-396. -355. </a:t>
            </a:r>
          </a:p>
          <a:p>
            <a:pPr lvl="0"/>
            <a:r>
              <a:rPr lang="en-GB" dirty="0"/>
              <a:t>Lepper, M. R., Greene, D., &amp; Nisbett, R. E. (1973). Undermining children's intrinsic interest with extrinsic reward: A test of the "over justification" hypothesis. Journal of Personality and Social Psychology, 28(1), 129-137. </a:t>
            </a:r>
          </a:p>
          <a:p>
            <a:pPr lvl="0"/>
            <a:r>
              <a:rPr lang="en-GB" dirty="0"/>
              <a:t>Vroom, V. H. (1964). Work and motivation. John Wiley &amp; Sons.</a:t>
            </a:r>
          </a:p>
          <a:p>
            <a:endParaRPr lang="en-GB" sz="2000" dirty="0"/>
          </a:p>
        </p:txBody>
      </p:sp>
      <p:sp>
        <p:nvSpPr>
          <p:cNvPr id="7" name="TextBox 6">
            <a:extLst>
              <a:ext uri="{FF2B5EF4-FFF2-40B4-BE49-F238E27FC236}">
                <a16:creationId xmlns:a16="http://schemas.microsoft.com/office/drawing/2014/main" id="{5F5C33BB-4004-624B-9389-C24CABF248B9}"/>
              </a:ext>
            </a:extLst>
          </p:cNvPr>
          <p:cNvSpPr txBox="1"/>
          <p:nvPr/>
        </p:nvSpPr>
        <p:spPr>
          <a:xfrm>
            <a:off x="1496291" y="646608"/>
            <a:ext cx="2327560" cy="461665"/>
          </a:xfrm>
          <a:prstGeom prst="rect">
            <a:avLst/>
          </a:prstGeom>
          <a:noFill/>
        </p:spPr>
        <p:txBody>
          <a:bodyPr wrap="none" rtlCol="0">
            <a:spAutoFit/>
          </a:bodyPr>
          <a:lstStyle/>
          <a:p>
            <a:r>
              <a:rPr lang="en-GB" sz="2400" dirty="0"/>
              <a:t>REFERENCES LIST</a:t>
            </a:r>
          </a:p>
        </p:txBody>
      </p:sp>
    </p:spTree>
    <p:extLst>
      <p:ext uri="{BB962C8B-B14F-4D97-AF65-F5344CB8AC3E}">
        <p14:creationId xmlns:p14="http://schemas.microsoft.com/office/powerpoint/2010/main" val="359685527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486</TotalTime>
  <Words>1636</Words>
  <Application>Microsoft Macintosh PowerPoint</Application>
  <PresentationFormat>Widescreen</PresentationFormat>
  <Paragraphs>79</Paragraphs>
  <Slides>11</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Aldhabi</vt:lpstr>
      <vt:lpstr>Arial</vt:lpstr>
      <vt:lpstr>Calibri</vt:lpstr>
      <vt:lpstr>Calibri Light</vt:lpstr>
      <vt:lpstr>Office Theme</vt:lpstr>
      <vt:lpstr>"Developing Relationships and Workplace Achievement":</vt:lpstr>
      <vt:lpstr>In today's rapid, globally connected business environment, an organization's ability to succeed depends greatly on the quality of its internal relationships. In addition to fostering a happy work environment, developing strong relationships at work is essential for achieving organizational objectives.</vt:lpstr>
      <vt:lpstr>     The emotional processes that motivate and lead behaviours towards accomplishing a certain goal are referred to as motivation. It includes both internal and external elements that influence and support people's behaviours, ambitions, and aspirations. Numerous things, including individual needs, values, beliefs, expectations, and social or environmental circumstances, can have an impact on motivation.  Based on various theoretical frameworks and perspectives, there are various categories into which motivation can be subdivided.  Here are two typical motivational types: </vt:lpstr>
      <vt:lpstr>INTRINSIC AND EXTRENSIC MOTIVATION </vt:lpstr>
      <vt:lpstr>The two types of motivation—intrinsic and extrinsic a Ryan, R. M., &amp; Deci, E. L. (2000).  unique and have different underlying causes and sources. The distinctions between intrinsic and extrinsic motivation are as follows:</vt:lpstr>
      <vt:lpstr>EXAMPLE OF INTERSIC AND EXTRINSIC </vt:lpstr>
      <vt:lpstr>MOTIVATION THEORY</vt:lpstr>
      <vt:lpstr>MASLOW THEORY</vt:lpstr>
      <vt:lpstr>VICTOR VROOM THEORY</vt:lpstr>
      <vt:lpstr>CONCLUSION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"Developing Relationships and Workplace Achievement":</dc:title>
  <dc:creator>elisei mustata</dc:creator>
  <cp:lastModifiedBy>elisei mustata</cp:lastModifiedBy>
  <cp:revision>1</cp:revision>
  <dcterms:created xsi:type="dcterms:W3CDTF">2023-06-29T23:33:22Z</dcterms:created>
  <dcterms:modified xsi:type="dcterms:W3CDTF">2023-06-30T07:39:27Z</dcterms:modified>
</cp:coreProperties>
</file>