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3" r:id="rId1"/>
  </p:sldMasterIdLst>
  <p:sldIdLst>
    <p:sldId id="272" r:id="rId2"/>
    <p:sldId id="270" r:id="rId3"/>
    <p:sldId id="271" r:id="rId4"/>
    <p:sldId id="269" r:id="rId5"/>
    <p:sldId id="294" r:id="rId6"/>
    <p:sldId id="282" r:id="rId7"/>
    <p:sldId id="288" r:id="rId8"/>
    <p:sldId id="289" r:id="rId9"/>
    <p:sldId id="290" r:id="rId10"/>
    <p:sldId id="291" r:id="rId11"/>
    <p:sldId id="292" r:id="rId12"/>
    <p:sldId id="293" r:id="rId13"/>
    <p:sldId id="273" r:id="rId14"/>
    <p:sldId id="274" r:id="rId15"/>
    <p:sldId id="275" r:id="rId16"/>
    <p:sldId id="276" r:id="rId17"/>
    <p:sldId id="277"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94" d="100"/>
          <a:sy n="94" d="100"/>
        </p:scale>
        <p:origin x="162"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Overlay-TitleSlide.png"/>
          <p:cNvPicPr>
            <a:picLocks noChangeAspect="1"/>
          </p:cNvPicPr>
          <p:nvPr/>
        </p:nvPicPr>
        <p:blipFill>
          <a:blip r:embed="rId2"/>
          <a:stretch>
            <a:fillRect/>
          </a:stretch>
        </p:blipFill>
        <p:spPr>
          <a:xfrm>
            <a:off x="158367" y="187452"/>
            <a:ext cx="8827266" cy="6483096"/>
          </a:xfrm>
          <a:prstGeom prst="rect">
            <a:avLst/>
          </a:prstGeom>
        </p:spPr>
      </p:pic>
      <p:sp>
        <p:nvSpPr>
          <p:cNvPr id="6" name="Slide Number Placeholder 5"/>
          <p:cNvSpPr>
            <a:spLocks noGrp="1"/>
          </p:cNvSpPr>
          <p:nvPr>
            <p:ph type="sldNum" sz="quarter" idx="12"/>
          </p:nvPr>
        </p:nvSpPr>
        <p:spPr/>
        <p:txBody>
          <a:bodyPr/>
          <a:lstStyle/>
          <a:p>
            <a:fld id="{93E4AAA4-6363-4581-962D-1ACCC2D600C5}" type="slidenum">
              <a:rPr lang="en-US" smtClean="0"/>
              <a:t>‹#›</a:t>
            </a:fld>
            <a:endParaRPr lang="en-US"/>
          </a:p>
        </p:txBody>
      </p:sp>
      <p:sp>
        <p:nvSpPr>
          <p:cNvPr id="2" name="Title 1"/>
          <p:cNvSpPr>
            <a:spLocks noGrp="1"/>
          </p:cNvSpPr>
          <p:nvPr>
            <p:ph type="ctrTitle"/>
          </p:nvPr>
        </p:nvSpPr>
        <p:spPr>
          <a:xfrm>
            <a:off x="1600200" y="2492375"/>
            <a:ext cx="6762749" cy="1470025"/>
          </a:xfrm>
        </p:spPr>
        <p:txBody>
          <a:bodyPr/>
          <a:lstStyle>
            <a:lvl1pPr algn="r">
              <a:defRPr sz="4400"/>
            </a:lvl1pPr>
          </a:lstStyle>
          <a:p>
            <a:r>
              <a:rPr lang="en-GB" smtClean="0"/>
              <a:t>Click to edit Master title style</a:t>
            </a:r>
            <a:endParaRPr/>
          </a:p>
        </p:txBody>
      </p:sp>
      <p:sp>
        <p:nvSpPr>
          <p:cNvPr id="3" name="Subtitle 2"/>
          <p:cNvSpPr>
            <a:spLocks noGrp="1"/>
          </p:cNvSpPr>
          <p:nvPr>
            <p:ph type="subTitle" idx="1"/>
          </p:nvPr>
        </p:nvSpPr>
        <p:spPr>
          <a:xfrm>
            <a:off x="1600201" y="3966882"/>
            <a:ext cx="6762749" cy="1752600"/>
          </a:xfrm>
        </p:spPr>
        <p:txBody>
          <a:bodyPr>
            <a:normAutofit/>
          </a:bodyPr>
          <a:lstStyle>
            <a:lvl1pPr marL="0" indent="0" algn="r">
              <a:spcBef>
                <a:spcPts val="600"/>
              </a:spcBef>
              <a:buNone/>
              <a:defRPr sz="18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940ED906-B8B4-3142-A5CB-C583EC1E0C73}" type="datetimeFigureOut">
              <a:rPr lang="en-US" smtClean="0"/>
              <a:t>10/9/2018</a:t>
            </a:fld>
            <a:endParaRPr lang="en-US"/>
          </a:p>
        </p:txBody>
      </p:sp>
      <p:sp>
        <p:nvSpPr>
          <p:cNvPr id="5" name="Footer Placeholder 4"/>
          <p:cNvSpPr>
            <a:spLocks noGrp="1"/>
          </p:cNvSpPr>
          <p:nvPr>
            <p:ph type="ftr" sz="quarter" idx="11"/>
          </p:nvPr>
        </p:nvSpPr>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940ED906-B8B4-3142-A5CB-C583EC1E0C73}" type="datetimeFigureOut">
              <a:rPr lang="en-US" smtClean="0"/>
              <a:t>10/9/2018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Overlay-SectionHeader.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3" y="2591360"/>
            <a:ext cx="7583487" cy="1362075"/>
          </a:xfrm>
        </p:spPr>
        <p:txBody>
          <a:bodyPr anchor="b" anchorCtr="0">
            <a:noAutofit/>
          </a:bodyPr>
          <a:lstStyle>
            <a:lvl1pPr algn="l">
              <a:defRPr sz="4400" b="1" cap="none" baseline="0">
                <a:solidFill>
                  <a:schemeClr val="bg1"/>
                </a:solidFill>
              </a:defRPr>
            </a:lvl1pPr>
          </a:lstStyle>
          <a:p>
            <a:r>
              <a:rPr lang="en-GB" smtClean="0"/>
              <a:t>Click to edit Master title style</a:t>
            </a:r>
            <a:endParaRPr/>
          </a:p>
        </p:txBody>
      </p:sp>
      <p:sp>
        <p:nvSpPr>
          <p:cNvPr id="3" name="Text Placeholder 2"/>
          <p:cNvSpPr>
            <a:spLocks noGrp="1"/>
          </p:cNvSpPr>
          <p:nvPr>
            <p:ph type="body" idx="1"/>
          </p:nvPr>
        </p:nvSpPr>
        <p:spPr>
          <a:xfrm>
            <a:off x="779463" y="3950354"/>
            <a:ext cx="7583487" cy="1500187"/>
          </a:xfrm>
        </p:spPr>
        <p:txBody>
          <a:bodyPr anchor="t" anchorCtr="0"/>
          <a:lstStyle>
            <a:lvl1pPr marL="0" indent="0" algn="l">
              <a:spcBef>
                <a:spcPts val="600"/>
              </a:spcBef>
              <a:buNone/>
              <a:defRPr sz="2000" cap="none"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940ED906-B8B4-3142-A5CB-C583EC1E0C73}" type="datetimeFigureOut">
              <a:rPr lang="en-US" smtClean="0"/>
              <a:t>10/9/2018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688541"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940ED906-B8B4-3142-A5CB-C583EC1E0C73}" type="datetimeFigureOut">
              <a:rPr lang="en-US" smtClean="0"/>
              <a:t>10/9/2018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4" name="Picture 13"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a:xfrm>
            <a:off x="779463" y="381000"/>
            <a:ext cx="7583487" cy="1044388"/>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779463"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779463"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05350"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05350"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940ED906-B8B4-3142-A5CB-C583EC1E0C73}" type="datetimeFigureOut">
              <a:rPr lang="en-US" smtClean="0"/>
              <a:t>10/9/2018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3DE8BAF-0F78-CF4F-8EAB-05F760F296E4}" type="slidenum">
              <a:rPr lang="en-US" smtClean="0"/>
              <a:t>‹#›</a:t>
            </a:fld>
            <a:endParaRPr lang="en-US"/>
          </a:p>
        </p:txBody>
      </p:sp>
      <p:cxnSp>
        <p:nvCxnSpPr>
          <p:cNvPr id="12" name="Straight Connector 11"/>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779462" y="1828801"/>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940ED906-B8B4-3142-A5CB-C583EC1E0C73}" type="datetimeFigureOut">
              <a:rPr lang="en-US" smtClean="0"/>
              <a:t>10/9/2018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
        <p:nvSpPr>
          <p:cNvPr id="10" name="Content Placeholder 2"/>
          <p:cNvSpPr>
            <a:spLocks noGrp="1"/>
          </p:cNvSpPr>
          <p:nvPr>
            <p:ph sz="half" idx="13"/>
          </p:nvPr>
        </p:nvSpPr>
        <p:spPr>
          <a:xfrm>
            <a:off x="779462" y="3991816"/>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940ED906-B8B4-3142-A5CB-C583EC1E0C73}" type="datetimeFigureOut">
              <a:rPr lang="en-US" smtClean="0"/>
              <a:t>10/9/2018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
        <p:nvSpPr>
          <p:cNvPr id="10"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1" name="Content Placeholder 2"/>
          <p:cNvSpPr>
            <a:spLocks noGrp="1"/>
          </p:cNvSpPr>
          <p:nvPr>
            <p:ph sz="half" idx="14"/>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5" name="Date Placeholder 4"/>
          <p:cNvSpPr>
            <a:spLocks noGrp="1"/>
          </p:cNvSpPr>
          <p:nvPr>
            <p:ph type="dt" sz="half" idx="10"/>
          </p:nvPr>
        </p:nvSpPr>
        <p:spPr/>
        <p:txBody>
          <a:bodyPr/>
          <a:lstStyle/>
          <a:p>
            <a:fld id="{940ED906-B8B4-3142-A5CB-C583EC1E0C73}" type="datetimeFigureOut">
              <a:rPr lang="en-US" smtClean="0"/>
              <a:t>10/9/2018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
        <p:nvSpPr>
          <p:cNvPr id="12" name="Content Placeholder 2"/>
          <p:cNvSpPr>
            <a:spLocks noGrp="1"/>
          </p:cNvSpPr>
          <p:nvPr>
            <p:ph sz="half" idx="14"/>
          </p:nvPr>
        </p:nvSpPr>
        <p:spPr>
          <a:xfrm>
            <a:off x="77946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3" name="Content Placeholder 2"/>
          <p:cNvSpPr>
            <a:spLocks noGrp="1"/>
          </p:cNvSpPr>
          <p:nvPr>
            <p:ph sz="half" idx="15"/>
          </p:nvPr>
        </p:nvSpPr>
        <p:spPr>
          <a:xfrm>
            <a:off x="77946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4"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5"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940ED906-B8B4-3142-A5CB-C583EC1E0C73}" type="datetimeFigureOut">
              <a:rPr lang="en-US" smtClean="0"/>
              <a:t>10/9/2018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Date Placeholder 1"/>
          <p:cNvSpPr>
            <a:spLocks noGrp="1"/>
          </p:cNvSpPr>
          <p:nvPr>
            <p:ph type="dt" sz="half" idx="10"/>
          </p:nvPr>
        </p:nvSpPr>
        <p:spPr/>
        <p:txBody>
          <a:bodyPr/>
          <a:lstStyle/>
          <a:p>
            <a:fld id="{940ED906-B8B4-3142-A5CB-C583EC1E0C73}" type="datetimeFigureOut">
              <a:rPr lang="en-US" smtClean="0"/>
              <a:t>10/9/2018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Overlay-ContentCaption.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4" y="590550"/>
            <a:ext cx="365760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693023" y="739588"/>
            <a:ext cx="3657600" cy="5308787"/>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779464" y="1816100"/>
            <a:ext cx="3657600" cy="3822700"/>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40ED906-B8B4-3142-A5CB-C583EC1E0C73}" type="datetimeFigureOut">
              <a:rPr lang="en-US" smtClean="0"/>
              <a:t>10/9/2018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Overlay-PictureCaption.png"/>
          <p:cNvPicPr>
            <a:picLocks noChangeAspect="1"/>
          </p:cNvPicPr>
          <p:nvPr/>
        </p:nvPicPr>
        <p:blipFill>
          <a:blip r:embed="rId2"/>
          <a:stretch>
            <a:fillRect/>
          </a:stretch>
        </p:blipFill>
        <p:spPr>
          <a:xfrm>
            <a:off x="448977" y="187452"/>
            <a:ext cx="8536656" cy="6483096"/>
          </a:xfrm>
          <a:prstGeom prst="rect">
            <a:avLst/>
          </a:prstGeom>
        </p:spPr>
      </p:pic>
      <p:sp>
        <p:nvSpPr>
          <p:cNvPr id="2" name="Title 1"/>
          <p:cNvSpPr>
            <a:spLocks noGrp="1"/>
          </p:cNvSpPr>
          <p:nvPr>
            <p:ph type="title"/>
          </p:nvPr>
        </p:nvSpPr>
        <p:spPr>
          <a:xfrm>
            <a:off x="3886200" y="533400"/>
            <a:ext cx="4476750" cy="1252538"/>
          </a:xfrm>
        </p:spPr>
        <p:txBody>
          <a:bodyPr anchor="b"/>
          <a:lstStyle>
            <a:lvl1pPr algn="l">
              <a:defRPr sz="3600" b="0"/>
            </a:lvl1pPr>
          </a:lstStyle>
          <a:p>
            <a:r>
              <a:rPr lang="en-GB" smtClean="0"/>
              <a:t>Click to edit Master title style</a:t>
            </a:r>
            <a:endParaRPr/>
          </a:p>
        </p:txBody>
      </p:sp>
      <p:sp>
        <p:nvSpPr>
          <p:cNvPr id="4" name="Text Placeholder 3"/>
          <p:cNvSpPr>
            <a:spLocks noGrp="1"/>
          </p:cNvSpPr>
          <p:nvPr>
            <p:ph type="body" sz="half" idx="2"/>
          </p:nvPr>
        </p:nvSpPr>
        <p:spPr>
          <a:xfrm>
            <a:off x="3886124" y="1828800"/>
            <a:ext cx="4474539"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3886124" y="6288741"/>
            <a:ext cx="1887537" cy="365125"/>
          </a:xfrm>
        </p:spPr>
        <p:txBody>
          <a:bodyPr/>
          <a:lstStyle/>
          <a:p>
            <a:fld id="{940ED906-B8B4-3142-A5CB-C583EC1E0C73}" type="datetimeFigureOut">
              <a:rPr lang="en-US" smtClean="0"/>
              <a:t>10/9/2018</a:t>
            </a:fld>
            <a:endParaRPr lang="en-US"/>
          </a:p>
        </p:txBody>
      </p:sp>
      <p:sp>
        <p:nvSpPr>
          <p:cNvPr id="6" name="Footer Placeholder 5"/>
          <p:cNvSpPr>
            <a:spLocks noGrp="1"/>
          </p:cNvSpPr>
          <p:nvPr>
            <p:ph type="ftr" sz="quarter" idx="11"/>
          </p:nvPr>
        </p:nvSpPr>
        <p:spPr>
          <a:xfrm>
            <a:off x="5867399" y="6288741"/>
            <a:ext cx="2675965" cy="365125"/>
          </a:xfrm>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
        <p:nvSpPr>
          <p:cNvPr id="3" name="Picture Placeholder 2"/>
          <p:cNvSpPr>
            <a:spLocks noGrp="1"/>
          </p:cNvSpPr>
          <p:nvPr>
            <p:ph type="pic" idx="1"/>
          </p:nvPr>
        </p:nvSpPr>
        <p:spPr>
          <a:xfrm flipH="1">
            <a:off x="188253" y="179292"/>
            <a:ext cx="3281087" cy="6483096"/>
          </a:xfrm>
          <a:prstGeom prst="round1Rect">
            <a:avLst>
              <a:gd name="adj" fmla="val 17325"/>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Alt.">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4710953" y="533400"/>
            <a:ext cx="3657600" cy="1252538"/>
          </a:xfrm>
        </p:spPr>
        <p:txBody>
          <a:bodyPr anchor="b"/>
          <a:lstStyle>
            <a:lvl1pPr algn="l">
              <a:defRPr sz="3600" b="0"/>
            </a:lvl1pPr>
          </a:lstStyle>
          <a:p>
            <a:r>
              <a:rPr lang="en-GB" smtClean="0"/>
              <a:t>Click to edit Master title style</a:t>
            </a:r>
            <a:endParaRPr/>
          </a:p>
        </p:txBody>
      </p:sp>
      <p:sp>
        <p:nvSpPr>
          <p:cNvPr id="3" name="Picture Placeholder 2"/>
          <p:cNvSpPr>
            <a:spLocks noGrp="1"/>
          </p:cNvSpPr>
          <p:nvPr>
            <p:ph type="pic" idx="1"/>
          </p:nvPr>
        </p:nvSpPr>
        <p:spPr>
          <a:xfrm flipH="1">
            <a:off x="596153" y="1600199"/>
            <a:ext cx="3657600" cy="3657601"/>
          </a:xfrm>
          <a:prstGeom prst="ellipse">
            <a:avLst/>
          </a:prstGeom>
          <a:blipFill dpi="0" rotWithShape="0">
            <a:blip r:embed="rId3" cstate="print"/>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4710412" y="1828800"/>
            <a:ext cx="3657600"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940ED906-B8B4-3142-A5CB-C583EC1E0C73}" type="datetimeFigureOut">
              <a:rPr lang="en-US" smtClean="0"/>
              <a:t>10/9/2018</a:t>
            </a:fld>
            <a:endParaRPr lang="en-US"/>
          </a:p>
        </p:txBody>
      </p:sp>
      <p:sp>
        <p:nvSpPr>
          <p:cNvPr id="6" name="Footer Placeholder 5"/>
          <p:cNvSpPr>
            <a:spLocks noGrp="1"/>
          </p:cNvSpPr>
          <p:nvPr>
            <p:ph type="ftr" sz="quarter" idx="11"/>
          </p:nvPr>
        </p:nvSpPr>
        <p:spPr>
          <a:xfrm>
            <a:off x="3325813" y="6288741"/>
            <a:ext cx="5217551" cy="365125"/>
          </a:xfrm>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808038" y="3778624"/>
            <a:ext cx="7560515" cy="1102658"/>
          </a:xfrm>
        </p:spPr>
        <p:txBody>
          <a:bodyPr anchor="b"/>
          <a:lstStyle>
            <a:lvl1pPr algn="l">
              <a:defRPr sz="3600" b="0"/>
            </a:lvl1pPr>
          </a:lstStyle>
          <a:p>
            <a:r>
              <a:rPr lang="en-GB" smtClean="0"/>
              <a:t>Click to edit Master title style</a:t>
            </a:r>
            <a:endParaRPr/>
          </a:p>
        </p:txBody>
      </p:sp>
      <p:sp>
        <p:nvSpPr>
          <p:cNvPr id="3" name="Picture Placeholder 2"/>
          <p:cNvSpPr>
            <a:spLocks noGrp="1"/>
          </p:cNvSpPr>
          <p:nvPr>
            <p:ph type="pic" idx="1"/>
          </p:nvPr>
        </p:nvSpPr>
        <p:spPr>
          <a:xfrm flipH="1">
            <a:off x="871584" y="762000"/>
            <a:ext cx="7427726" cy="2989730"/>
          </a:xfrm>
          <a:prstGeom prst="roundRect">
            <a:avLst>
              <a:gd name="adj" fmla="val 7476"/>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808034" y="4827493"/>
            <a:ext cx="7559977" cy="1220881"/>
          </a:xfrm>
        </p:spPr>
        <p:txBody>
          <a:bodyPr>
            <a:normAutofit/>
          </a:bodyPr>
          <a:lstStyle>
            <a:lvl1pPr marL="0" indent="0">
              <a:spcBef>
                <a:spcPts val="3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940ED906-B8B4-3142-A5CB-C583EC1E0C73}" type="datetimeFigureOut">
              <a:rPr lang="en-US" smtClean="0"/>
              <a:t>10/9/2018</a:t>
            </a:fld>
            <a:endParaRPr lang="en-US"/>
          </a:p>
        </p:txBody>
      </p:sp>
      <p:sp>
        <p:nvSpPr>
          <p:cNvPr id="6" name="Footer Placeholder 5"/>
          <p:cNvSpPr>
            <a:spLocks noGrp="1"/>
          </p:cNvSpPr>
          <p:nvPr>
            <p:ph type="ftr" sz="quarter" idx="11"/>
          </p:nvPr>
        </p:nvSpPr>
        <p:spPr>
          <a:xfrm>
            <a:off x="3325813" y="6288741"/>
            <a:ext cx="5217551" cy="365125"/>
          </a:xfrm>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940ED906-B8B4-3142-A5CB-C583EC1E0C73}" type="datetimeFigureOut">
              <a:rPr lang="en-US" smtClean="0"/>
              <a:t>10/9/2018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Vertical Title 1"/>
          <p:cNvSpPr>
            <a:spLocks noGrp="1"/>
          </p:cNvSpPr>
          <p:nvPr>
            <p:ph type="title" orient="vert"/>
          </p:nvPr>
        </p:nvSpPr>
        <p:spPr>
          <a:xfrm>
            <a:off x="7328646" y="779463"/>
            <a:ext cx="1358153" cy="5268912"/>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779462" y="779464"/>
            <a:ext cx="6170613" cy="5268911"/>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940ED906-B8B4-3142-A5CB-C583EC1E0C73}" type="datetimeFigureOut">
              <a:rPr lang="en-US" smtClean="0"/>
              <a:t>10/9/2018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457200" y="1600200"/>
            <a:ext cx="4038600" cy="453072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3072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p:txBody>
          <a:bodyPr/>
          <a:lstStyle>
            <a:lvl1pPr>
              <a:defRPr/>
            </a:lvl1pPr>
          </a:lstStyle>
          <a:p>
            <a:pPr>
              <a:defRPr/>
            </a:pPr>
            <a:endParaRPr lang="en-GB"/>
          </a:p>
        </p:txBody>
      </p:sp>
      <p:sp>
        <p:nvSpPr>
          <p:cNvPr id="6" name="Rectangle 5"/>
          <p:cNvSpPr>
            <a:spLocks noGrp="1" noChangeArrowheads="1"/>
          </p:cNvSpPr>
          <p:nvPr>
            <p:ph type="ftr" sz="quarter" idx="11"/>
          </p:nvPr>
        </p:nvSpPr>
        <p:spPr/>
        <p:txBody>
          <a:bodyPr/>
          <a:lstStyle>
            <a:lvl1pPr>
              <a:defRPr/>
            </a:lvl1pPr>
          </a:lstStyle>
          <a:p>
            <a:pPr>
              <a:defRPr/>
            </a:pPr>
            <a:endParaRPr lang="en-GB"/>
          </a:p>
        </p:txBody>
      </p:sp>
      <p:sp>
        <p:nvSpPr>
          <p:cNvPr id="7" name="Rectangle 6"/>
          <p:cNvSpPr>
            <a:spLocks noGrp="1" noChangeArrowheads="1"/>
          </p:cNvSpPr>
          <p:nvPr>
            <p:ph type="sldNum" sz="quarter" idx="12"/>
          </p:nvPr>
        </p:nvSpPr>
        <p:spPr/>
        <p:txBody>
          <a:bodyPr/>
          <a:lstStyle>
            <a:lvl1pPr>
              <a:defRPr smtClean="0"/>
            </a:lvl1pPr>
          </a:lstStyle>
          <a:p>
            <a:pPr>
              <a:defRPr/>
            </a:pPr>
            <a:fld id="{41E1F5E1-2645-E44C-9CB2-54B286452943}" type="slidenum">
              <a:rPr lang="en-GB"/>
              <a:pPr>
                <a:defRPr/>
              </a:pPr>
              <a:t>‹#›</a:t>
            </a:fld>
            <a:endParaRPr lang="en-GB"/>
          </a:p>
        </p:txBody>
      </p:sp>
    </p:spTree>
    <p:extLst>
      <p:ext uri="{BB962C8B-B14F-4D97-AF65-F5344CB8AC3E}">
        <p14:creationId xmlns:p14="http://schemas.microsoft.com/office/powerpoint/2010/main" val="1545803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ound Diagonal Corner Rectangle 7"/>
          <p:cNvSpPr/>
          <p:nvPr/>
        </p:nvSpPr>
        <p:spPr>
          <a:xfrm>
            <a:off x="189707" y="189707"/>
            <a:ext cx="8764587" cy="6478587"/>
          </a:xfrm>
          <a:prstGeom prst="round2DiagRect">
            <a:avLst>
              <a:gd name="adj1" fmla="val 9416"/>
              <a:gd name="adj2" fmla="val 0"/>
            </a:avLst>
          </a:prstGeom>
          <a:gradFill>
            <a:gsLst>
              <a:gs pos="17000">
                <a:schemeClr val="bg2"/>
              </a:gs>
              <a:gs pos="100000">
                <a:schemeClr val="tx2"/>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779463" y="381000"/>
            <a:ext cx="7583487" cy="1044388"/>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779463" y="1828800"/>
            <a:ext cx="7583487" cy="420893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381000" y="6288741"/>
            <a:ext cx="1887537" cy="365125"/>
          </a:xfrm>
          <a:prstGeom prst="rect">
            <a:avLst/>
          </a:prstGeom>
        </p:spPr>
        <p:txBody>
          <a:bodyPr vert="horz" lIns="91440" tIns="45720" rIns="91440" bIns="45720" rtlCol="0" anchor="ctr"/>
          <a:lstStyle>
            <a:lvl1pPr algn="l">
              <a:defRPr sz="1200">
                <a:solidFill>
                  <a:schemeClr val="bg2"/>
                </a:solidFill>
              </a:defRPr>
            </a:lvl1pPr>
          </a:lstStyle>
          <a:p>
            <a:fld id="{940ED906-B8B4-3142-A5CB-C583EC1E0C73}" type="datetimeFigureOut">
              <a:rPr lang="en-US" smtClean="0"/>
              <a:t>10/9/2018</a:t>
            </a:fld>
            <a:endParaRPr lang="en-US"/>
          </a:p>
        </p:txBody>
      </p:sp>
      <p:sp>
        <p:nvSpPr>
          <p:cNvPr id="5" name="Footer Placeholder 4"/>
          <p:cNvSpPr>
            <a:spLocks noGrp="1"/>
          </p:cNvSpPr>
          <p:nvPr>
            <p:ph type="ftr" sz="quarter" idx="3"/>
          </p:nvPr>
        </p:nvSpPr>
        <p:spPr>
          <a:xfrm>
            <a:off x="3304615" y="6288741"/>
            <a:ext cx="5238750" cy="365125"/>
          </a:xfrm>
          <a:prstGeom prst="rect">
            <a:avLst/>
          </a:prstGeom>
        </p:spPr>
        <p:txBody>
          <a:bodyPr vert="horz" lIns="91440" tIns="45720" rIns="91440" bIns="45720" rtlCol="0" anchor="ctr"/>
          <a:lstStyle>
            <a:lvl1pPr algn="r">
              <a:defRPr sz="1200">
                <a:solidFill>
                  <a:schemeClr val="bg2"/>
                </a:solidFill>
              </a:defRPr>
            </a:lvl1pPr>
          </a:lstStyle>
          <a:p>
            <a:endParaRPr lang="en-US"/>
          </a:p>
        </p:txBody>
      </p:sp>
      <p:sp>
        <p:nvSpPr>
          <p:cNvPr id="6" name="Slide Number Placeholder 5"/>
          <p:cNvSpPr>
            <a:spLocks noGrp="1"/>
          </p:cNvSpPr>
          <p:nvPr>
            <p:ph type="sldNum" sz="quarter" idx="4"/>
          </p:nvPr>
        </p:nvSpPr>
        <p:spPr>
          <a:xfrm>
            <a:off x="8404411" y="219635"/>
            <a:ext cx="493059" cy="365125"/>
          </a:xfrm>
          <a:prstGeom prst="rect">
            <a:avLst/>
          </a:prstGeom>
        </p:spPr>
        <p:txBody>
          <a:bodyPr vert="horz" lIns="91440" tIns="45720" rIns="91440" bIns="45720" rtlCol="0" anchor="ctr"/>
          <a:lstStyle>
            <a:lvl1pPr algn="r">
              <a:defRPr sz="1200">
                <a:solidFill>
                  <a:schemeClr val="tx2"/>
                </a:solidFill>
              </a:defRPr>
            </a:lvl1pPr>
          </a:lstStyle>
          <a:p>
            <a:fld id="{63DE8BAF-0F78-CF4F-8EAB-05F760F296E4}"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Lst>
  <p:txStyles>
    <p:titleStyle>
      <a:lvl1pPr algn="l" defTabSz="914400" rtl="0" eaLnBrk="1" latinLnBrk="0" hangingPunct="1">
        <a:spcBef>
          <a:spcPct val="0"/>
        </a:spcBef>
        <a:buNone/>
        <a:defRPr sz="3800" kern="1200">
          <a:solidFill>
            <a:schemeClr val="bg1"/>
          </a:solidFill>
          <a:latin typeface="+mj-lt"/>
          <a:ea typeface="+mj-ea"/>
          <a:cs typeface="+mj-cs"/>
        </a:defRPr>
      </a:lvl1pPr>
    </p:titleStyle>
    <p:bodyStyle>
      <a:lvl1pPr marL="282575" indent="-282575" algn="l" defTabSz="914400" rtl="0" eaLnBrk="1" latinLnBrk="0" hangingPunct="1">
        <a:spcBef>
          <a:spcPts val="2000"/>
        </a:spcBef>
        <a:buFont typeface="Wingdings 2" pitchFamily="18" charset="2"/>
        <a:buChar char=""/>
        <a:defRPr sz="2200" kern="1200">
          <a:solidFill>
            <a:schemeClr val="bg1"/>
          </a:solidFill>
          <a:latin typeface="+mn-lt"/>
          <a:ea typeface="+mn-ea"/>
          <a:cs typeface="+mn-cs"/>
        </a:defRPr>
      </a:lvl1pPr>
      <a:lvl2pPr marL="577850" indent="-295275" algn="l" defTabSz="914400" rtl="0" eaLnBrk="1" latinLnBrk="0" hangingPunct="1">
        <a:spcBef>
          <a:spcPts val="600"/>
        </a:spcBef>
        <a:buFont typeface="Wingdings 2" pitchFamily="18" charset="2"/>
        <a:buChar char=""/>
        <a:defRPr sz="2000" kern="1200">
          <a:solidFill>
            <a:schemeClr val="bg1"/>
          </a:solidFill>
          <a:latin typeface="+mn-lt"/>
          <a:ea typeface="+mn-ea"/>
          <a:cs typeface="+mn-cs"/>
        </a:defRPr>
      </a:lvl2pPr>
      <a:lvl3pPr marL="86042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3pPr>
      <a:lvl4pPr marL="1143000"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4pPr>
      <a:lvl5pPr marL="142557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5pPr>
      <a:lvl6pPr marL="1711325"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6pPr>
      <a:lvl7pPr marL="2000250"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7pPr>
      <a:lvl8pPr marL="2290763"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8pPr>
      <a:lvl9pPr marL="2571750" indent="-288925" algn="l" defTabSz="914400" rtl="0" eaLnBrk="1" latinLnBrk="0" hangingPunct="1">
        <a:spcBef>
          <a:spcPct val="20000"/>
        </a:spcBef>
        <a:buFont typeface="Wingdings 2" pitchFamily="18" charset="2"/>
        <a:buChar char=""/>
        <a:defRPr lang="en-US" sz="1800" kern="1200" dirty="0">
          <a:solidFill>
            <a:schemeClr val="bg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7.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GB" dirty="0" smtClean="0">
                <a:latin typeface="Arial" charset="0"/>
                <a:ea typeface="ＭＳ Ｐゴシック" charset="0"/>
              </a:rPr>
              <a:t>Typical steps </a:t>
            </a:r>
            <a:r>
              <a:rPr lang="en-GB" dirty="0">
                <a:latin typeface="Arial" charset="0"/>
                <a:ea typeface="ＭＳ Ｐゴシック" charset="0"/>
              </a:rPr>
              <a:t>in research</a:t>
            </a:r>
            <a:endParaRPr lang="en-US" dirty="0">
              <a:latin typeface="Arial" charset="0"/>
              <a:ea typeface="ＭＳ Ｐゴシック" charset="0"/>
            </a:endParaRPr>
          </a:p>
        </p:txBody>
      </p:sp>
      <p:sp>
        <p:nvSpPr>
          <p:cNvPr id="5123" name="Content Placeholder 2"/>
          <p:cNvSpPr>
            <a:spLocks noGrp="1"/>
          </p:cNvSpPr>
          <p:nvPr>
            <p:ph idx="1"/>
          </p:nvPr>
        </p:nvSpPr>
        <p:spPr>
          <a:xfrm>
            <a:off x="779464" y="1828800"/>
            <a:ext cx="6538156" cy="4037390"/>
          </a:xfrm>
        </p:spPr>
        <p:txBody>
          <a:bodyPr>
            <a:normAutofit lnSpcReduction="10000"/>
          </a:bodyPr>
          <a:lstStyle/>
          <a:p>
            <a:pPr eaLnBrk="1" hangingPunct="1">
              <a:lnSpc>
                <a:spcPct val="90000"/>
              </a:lnSpc>
            </a:pPr>
            <a:r>
              <a:rPr lang="en-GB" sz="2400" dirty="0">
                <a:latin typeface="Arial" charset="0"/>
                <a:ea typeface="ＭＳ Ｐゴシック" charset="0"/>
              </a:rPr>
              <a:t>Identify topic and question </a:t>
            </a:r>
          </a:p>
          <a:p>
            <a:pPr eaLnBrk="1" hangingPunct="1">
              <a:lnSpc>
                <a:spcPct val="90000"/>
              </a:lnSpc>
            </a:pPr>
            <a:r>
              <a:rPr lang="en-GB" sz="2400" dirty="0">
                <a:latin typeface="Arial" charset="0"/>
                <a:ea typeface="ＭＳ Ｐゴシック" charset="0"/>
              </a:rPr>
              <a:t>What kind of information is needed?</a:t>
            </a:r>
          </a:p>
          <a:p>
            <a:pPr eaLnBrk="1" hangingPunct="1">
              <a:lnSpc>
                <a:spcPct val="90000"/>
              </a:lnSpc>
            </a:pPr>
            <a:r>
              <a:rPr lang="en-GB" sz="2400" dirty="0">
                <a:latin typeface="Arial" charset="0"/>
                <a:ea typeface="ＭＳ Ｐゴシック" charset="0"/>
              </a:rPr>
              <a:t>What methods are best for generating that information?</a:t>
            </a:r>
          </a:p>
          <a:p>
            <a:pPr eaLnBrk="1" hangingPunct="1">
              <a:lnSpc>
                <a:spcPct val="90000"/>
              </a:lnSpc>
            </a:pPr>
            <a:r>
              <a:rPr lang="en-GB" sz="2400" dirty="0">
                <a:latin typeface="Arial" charset="0"/>
                <a:ea typeface="ＭＳ Ｐゴシック" charset="0"/>
              </a:rPr>
              <a:t>Gather data using chosen methods</a:t>
            </a:r>
          </a:p>
          <a:p>
            <a:pPr eaLnBrk="1" hangingPunct="1">
              <a:lnSpc>
                <a:spcPct val="90000"/>
              </a:lnSpc>
            </a:pPr>
            <a:r>
              <a:rPr lang="en-GB" sz="2400" dirty="0">
                <a:latin typeface="Arial" charset="0"/>
                <a:ea typeface="ＭＳ Ｐゴシック" charset="0"/>
              </a:rPr>
              <a:t>Analyse data and draw conclusions</a:t>
            </a:r>
          </a:p>
          <a:p>
            <a:pPr eaLnBrk="1" hangingPunct="1">
              <a:lnSpc>
                <a:spcPct val="90000"/>
              </a:lnSpc>
            </a:pPr>
            <a:r>
              <a:rPr lang="en-GB" sz="2400" dirty="0">
                <a:latin typeface="Arial" charset="0"/>
                <a:ea typeface="ＭＳ Ｐゴシック" charset="0"/>
              </a:rPr>
              <a:t>Present conclusions</a:t>
            </a:r>
          </a:p>
          <a:p>
            <a:pPr eaLnBrk="1" hangingPunct="1">
              <a:lnSpc>
                <a:spcPct val="90000"/>
              </a:lnSpc>
            </a:pPr>
            <a:r>
              <a:rPr lang="en-GB" sz="2400" dirty="0">
                <a:latin typeface="Arial" charset="0"/>
                <a:ea typeface="ＭＳ Ｐゴシック" charset="0"/>
              </a:rPr>
              <a:t>Identify follow-up topics</a:t>
            </a:r>
          </a:p>
          <a:p>
            <a:endParaRPr lang="en-US" sz="2400" dirty="0">
              <a:latin typeface="Arial" charset="0"/>
              <a:ea typeface="ＭＳ Ｐゴシック" charset="0"/>
            </a:endParaRPr>
          </a:p>
        </p:txBody>
      </p:sp>
      <p:pic>
        <p:nvPicPr>
          <p:cNvPr id="3" name="Picture 2"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34024" y="4460724"/>
            <a:ext cx="2225740" cy="2215848"/>
          </a:xfrm>
          <a:prstGeom prst="rect">
            <a:avLst/>
          </a:prstGeom>
        </p:spPr>
      </p:pic>
    </p:spTree>
    <p:extLst>
      <p:ext uri="{BB962C8B-B14F-4D97-AF65-F5344CB8AC3E}">
        <p14:creationId xmlns:p14="http://schemas.microsoft.com/office/powerpoint/2010/main" val="14991239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to research paradigms</a:t>
            </a:r>
          </a:p>
        </p:txBody>
      </p:sp>
      <p:sp>
        <p:nvSpPr>
          <p:cNvPr id="3" name="Content Placeholder 2"/>
          <p:cNvSpPr>
            <a:spLocks noGrp="1"/>
          </p:cNvSpPr>
          <p:nvPr>
            <p:ph idx="1"/>
          </p:nvPr>
        </p:nvSpPr>
        <p:spPr>
          <a:xfrm>
            <a:off x="779464" y="1958141"/>
            <a:ext cx="5243966" cy="3061383"/>
          </a:xfrm>
        </p:spPr>
        <p:txBody>
          <a:bodyPr>
            <a:normAutofit fontScale="70000" lnSpcReduction="20000"/>
          </a:bodyPr>
          <a:lstStyle/>
          <a:p>
            <a:r>
              <a:rPr lang="en-GB" sz="2800" dirty="0">
                <a:latin typeface="Arial" charset="0"/>
                <a:ea typeface="MS PGothic" charset="0"/>
              </a:rPr>
              <a:t>A paradigm refers to the ‘way things are done’ in relation to a subjects development. </a:t>
            </a:r>
          </a:p>
          <a:p>
            <a:r>
              <a:rPr lang="en-GB" sz="2800" dirty="0">
                <a:latin typeface="Arial" charset="0"/>
                <a:ea typeface="MS PGothic" charset="0"/>
              </a:rPr>
              <a:t>Implies an acceptance by the discipline of some </a:t>
            </a:r>
          </a:p>
          <a:p>
            <a:pPr lvl="1"/>
            <a:r>
              <a:rPr lang="en-GB" sz="2400" dirty="0">
                <a:latin typeface="Arial" charset="0"/>
                <a:ea typeface="MS PGothic" charset="0"/>
              </a:rPr>
              <a:t>basic beliefs (e.g. the world is round)</a:t>
            </a:r>
          </a:p>
          <a:p>
            <a:pPr lvl="1"/>
            <a:r>
              <a:rPr lang="en-GB" sz="2400" dirty="0">
                <a:latin typeface="Arial" charset="0"/>
                <a:ea typeface="MS PGothic" charset="0"/>
              </a:rPr>
              <a:t>guidelines on how to approach problems (e.g. </a:t>
            </a:r>
            <a:r>
              <a:rPr lang="en-GB" sz="2400" dirty="0" smtClean="0">
                <a:latin typeface="Arial" charset="0"/>
                <a:ea typeface="MS PGothic" charset="0"/>
              </a:rPr>
              <a:t>action research cycles or test </a:t>
            </a:r>
            <a:r>
              <a:rPr lang="en-GB" sz="2400" dirty="0">
                <a:latin typeface="Arial" charset="0"/>
                <a:ea typeface="MS PGothic" charset="0"/>
              </a:rPr>
              <a:t>hypothesis)</a:t>
            </a:r>
          </a:p>
          <a:p>
            <a:pPr lvl="1"/>
            <a:r>
              <a:rPr lang="en-GB" sz="2400" dirty="0">
                <a:latin typeface="Arial" charset="0"/>
                <a:ea typeface="MS PGothic" charset="0"/>
              </a:rPr>
              <a:t>methods used (e.g. </a:t>
            </a:r>
            <a:r>
              <a:rPr lang="en-GB" sz="2400" dirty="0" smtClean="0">
                <a:latin typeface="Arial" charset="0"/>
                <a:ea typeface="MS PGothic" charset="0"/>
              </a:rPr>
              <a:t>interviews or experiments</a:t>
            </a:r>
            <a:r>
              <a:rPr lang="en-GB" sz="2400" dirty="0">
                <a:latin typeface="Arial" charset="0"/>
                <a:ea typeface="MS PGothic" charset="0"/>
              </a:rPr>
              <a:t>)</a:t>
            </a:r>
            <a:endParaRPr lang="en-US" sz="2400" dirty="0">
              <a:latin typeface="Arial" charset="0"/>
              <a:ea typeface="MS PGothic" charset="0"/>
            </a:endParaRPr>
          </a:p>
          <a:p>
            <a:pPr marL="0" indent="0">
              <a:buNone/>
            </a:pPr>
            <a:endParaRPr lang="en-US" dirty="0"/>
          </a:p>
        </p:txBody>
      </p:sp>
      <p:pic>
        <p:nvPicPr>
          <p:cNvPr id="4" name="Picture 3" descr="imgr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86286" y="2079474"/>
            <a:ext cx="2552095" cy="2324100"/>
          </a:xfrm>
          <a:prstGeom prst="rect">
            <a:avLst/>
          </a:prstGeom>
        </p:spPr>
      </p:pic>
    </p:spTree>
    <p:extLst>
      <p:ext uri="{BB962C8B-B14F-4D97-AF65-F5344CB8AC3E}">
        <p14:creationId xmlns:p14="http://schemas.microsoft.com/office/powerpoint/2010/main" val="404263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defRPr/>
            </a:pPr>
            <a:r>
              <a:rPr lang="en-GB" dirty="0" smtClean="0">
                <a:ea typeface="+mj-ea"/>
                <a:cs typeface="+mj-cs"/>
              </a:rPr>
              <a:t>Two overarching paradigms</a:t>
            </a:r>
          </a:p>
        </p:txBody>
      </p:sp>
      <p:sp>
        <p:nvSpPr>
          <p:cNvPr id="19459" name="Rectangle 3"/>
          <p:cNvSpPr>
            <a:spLocks noGrp="1" noChangeArrowheads="1"/>
          </p:cNvSpPr>
          <p:nvPr>
            <p:ph type="body" sz="half" idx="1"/>
          </p:nvPr>
        </p:nvSpPr>
        <p:spPr/>
        <p:txBody>
          <a:bodyPr>
            <a:normAutofit fontScale="92500"/>
          </a:bodyPr>
          <a:lstStyle/>
          <a:p>
            <a:pPr eaLnBrk="1" hangingPunct="1">
              <a:buFont typeface="Wingdings" charset="0"/>
              <a:buChar char="n"/>
              <a:defRPr/>
            </a:pPr>
            <a:endParaRPr lang="en-GB" sz="1600" dirty="0" smtClean="0">
              <a:ea typeface="+mn-ea"/>
              <a:cs typeface="+mn-cs"/>
            </a:endParaRPr>
          </a:p>
          <a:p>
            <a:pPr eaLnBrk="1" hangingPunct="1">
              <a:buFont typeface="Wingdings" charset="0"/>
              <a:buChar char="n"/>
              <a:defRPr/>
            </a:pPr>
            <a:r>
              <a:rPr lang="en-GB" sz="1600" dirty="0" smtClean="0">
                <a:ea typeface="+mn-ea"/>
                <a:cs typeface="+mn-cs"/>
              </a:rPr>
              <a:t>Positivistic or Phenomenological</a:t>
            </a:r>
            <a:br>
              <a:rPr lang="en-GB" sz="1600" dirty="0" smtClean="0">
                <a:ea typeface="+mn-ea"/>
                <a:cs typeface="+mn-cs"/>
              </a:rPr>
            </a:br>
            <a:endParaRPr lang="en-GB" sz="1600" dirty="0" smtClean="0">
              <a:ea typeface="+mn-ea"/>
              <a:cs typeface="+mn-cs"/>
            </a:endParaRPr>
          </a:p>
          <a:p>
            <a:pPr eaLnBrk="1" hangingPunct="1">
              <a:buFont typeface="Wingdings" charset="0"/>
              <a:buChar char="n"/>
              <a:defRPr/>
            </a:pPr>
            <a:r>
              <a:rPr lang="en-GB" sz="2400" b="1" dirty="0" smtClean="0">
                <a:solidFill>
                  <a:schemeClr val="accent2">
                    <a:lumMod val="60000"/>
                    <a:lumOff val="40000"/>
                  </a:schemeClr>
                </a:solidFill>
                <a:ea typeface="+mn-ea"/>
                <a:cs typeface="+mn-cs"/>
              </a:rPr>
              <a:t>Quantitative or Qualitative</a:t>
            </a:r>
          </a:p>
          <a:p>
            <a:pPr eaLnBrk="1" hangingPunct="1">
              <a:buFont typeface="Wingdings" charset="0"/>
              <a:buChar char="n"/>
              <a:defRPr/>
            </a:pPr>
            <a:endParaRPr lang="en-GB" sz="1600" dirty="0" smtClean="0">
              <a:ea typeface="+mn-ea"/>
              <a:cs typeface="+mn-cs"/>
            </a:endParaRPr>
          </a:p>
          <a:p>
            <a:pPr eaLnBrk="1" hangingPunct="1">
              <a:buFont typeface="Wingdings" charset="0"/>
              <a:buChar char="n"/>
              <a:defRPr/>
            </a:pPr>
            <a:r>
              <a:rPr lang="en-GB" sz="1600" b="1" dirty="0" smtClean="0">
                <a:ea typeface="+mn-ea"/>
                <a:cs typeface="+mn-cs"/>
              </a:rPr>
              <a:t>Quantitative</a:t>
            </a:r>
          </a:p>
          <a:p>
            <a:pPr lvl="1" eaLnBrk="1" hangingPunct="1">
              <a:buFont typeface="Wingdings" charset="0"/>
              <a:buChar char="q"/>
              <a:defRPr/>
            </a:pPr>
            <a:r>
              <a:rPr lang="en-GB" sz="1600" dirty="0" smtClean="0">
                <a:ea typeface="+mn-ea"/>
              </a:rPr>
              <a:t>objectivist, rational scientific, experimentalist, traditionalist</a:t>
            </a:r>
          </a:p>
          <a:p>
            <a:pPr lvl="1" eaLnBrk="1" hangingPunct="1">
              <a:buFont typeface="Wingdings" charset="0"/>
              <a:buChar char="q"/>
              <a:defRPr/>
            </a:pPr>
            <a:endParaRPr lang="en-GB" sz="1600" dirty="0" smtClean="0">
              <a:ea typeface="+mn-ea"/>
            </a:endParaRPr>
          </a:p>
          <a:p>
            <a:pPr eaLnBrk="1" hangingPunct="1">
              <a:buFont typeface="Wingdings" charset="0"/>
              <a:buChar char="n"/>
              <a:defRPr/>
            </a:pPr>
            <a:r>
              <a:rPr lang="en-GB" sz="1600" b="1" dirty="0" smtClean="0">
                <a:ea typeface="+mn-ea"/>
                <a:cs typeface="+mn-cs"/>
              </a:rPr>
              <a:t>Qualitative</a:t>
            </a:r>
          </a:p>
          <a:p>
            <a:pPr lvl="1" eaLnBrk="1" hangingPunct="1">
              <a:buFont typeface="Wingdings" charset="0"/>
              <a:buChar char="q"/>
              <a:defRPr/>
            </a:pPr>
            <a:r>
              <a:rPr lang="en-GB" sz="1600" dirty="0" smtClean="0">
                <a:ea typeface="+mn-ea"/>
              </a:rPr>
              <a:t>subjectivist, humanistic, interpretivist, through induction</a:t>
            </a:r>
          </a:p>
        </p:txBody>
      </p:sp>
      <p:pic>
        <p:nvPicPr>
          <p:cNvPr id="20483" name="Picture 4" descr="MPj04117660000[1]"/>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733949" y="1125538"/>
            <a:ext cx="1503362" cy="2260600"/>
          </a:xfrm>
          <a:noFill/>
        </p:spPr>
      </p:pic>
      <p:pic>
        <p:nvPicPr>
          <p:cNvPr id="20484" name="Picture 6" descr="MPj0422171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3949" y="3789363"/>
            <a:ext cx="1471613" cy="19827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035670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Basic differences in approach</a:t>
            </a:r>
            <a:endParaRPr lang="en-US" dirty="0"/>
          </a:p>
        </p:txBody>
      </p:sp>
      <p:sp>
        <p:nvSpPr>
          <p:cNvPr id="21507" name="Rectangle 3"/>
          <p:cNvSpPr>
            <a:spLocks noGrp="1" noChangeArrowheads="1"/>
          </p:cNvSpPr>
          <p:nvPr>
            <p:ph sz="half" idx="1"/>
          </p:nvPr>
        </p:nvSpPr>
        <p:spPr>
          <a:xfrm>
            <a:off x="468313" y="1503578"/>
            <a:ext cx="4033837" cy="4530725"/>
          </a:xfrm>
        </p:spPr>
        <p:txBody>
          <a:bodyPr>
            <a:normAutofit fontScale="77500" lnSpcReduction="20000"/>
          </a:bodyPr>
          <a:lstStyle/>
          <a:p>
            <a:pPr eaLnBrk="1" hangingPunct="1">
              <a:buFont typeface="Wingdings" charset="0"/>
              <a:buChar char="n"/>
              <a:defRPr/>
            </a:pPr>
            <a:endParaRPr lang="en-GB" sz="2000" b="1" dirty="0" smtClean="0">
              <a:ea typeface="+mn-ea"/>
              <a:cs typeface="+mn-cs"/>
            </a:endParaRPr>
          </a:p>
          <a:p>
            <a:pPr eaLnBrk="1" hangingPunct="1">
              <a:buFont typeface="Wingdings" charset="0"/>
              <a:buChar char="n"/>
              <a:defRPr/>
            </a:pPr>
            <a:r>
              <a:rPr lang="en-GB" sz="4200" b="1" dirty="0" smtClean="0">
                <a:ea typeface="+mn-ea"/>
                <a:cs typeface="+mn-cs"/>
              </a:rPr>
              <a:t>Quantitative</a:t>
            </a:r>
            <a:endParaRPr lang="en-GB" sz="3800" b="1" dirty="0" smtClean="0">
              <a:ea typeface="+mn-ea"/>
              <a:cs typeface="+mn-cs"/>
            </a:endParaRPr>
          </a:p>
          <a:p>
            <a:pPr eaLnBrk="1" hangingPunct="1">
              <a:buFont typeface="Wingdings" charset="0"/>
              <a:buChar char="q"/>
              <a:defRPr/>
            </a:pPr>
            <a:r>
              <a:rPr lang="en-GB" sz="2000" dirty="0" smtClean="0">
                <a:ea typeface="+mn-ea"/>
                <a:cs typeface="+mn-cs"/>
              </a:rPr>
              <a:t>the world is objective to the researcher.</a:t>
            </a:r>
          </a:p>
          <a:p>
            <a:pPr eaLnBrk="1" hangingPunct="1">
              <a:buFont typeface="Wingdings" charset="0"/>
              <a:buChar char="q"/>
              <a:defRPr/>
            </a:pPr>
            <a:r>
              <a:rPr lang="en-GB" sz="2000" dirty="0" smtClean="0">
                <a:ea typeface="+mn-ea"/>
                <a:cs typeface="+mn-cs"/>
              </a:rPr>
              <a:t>only knowledge that is observable and measurable can be regarded as knowledge.</a:t>
            </a:r>
          </a:p>
          <a:p>
            <a:pPr eaLnBrk="1" hangingPunct="1">
              <a:buFont typeface="Wingdings" charset="0"/>
              <a:buChar char="q"/>
              <a:defRPr/>
            </a:pPr>
            <a:r>
              <a:rPr lang="en-GB" sz="2000" dirty="0" smtClean="0">
                <a:ea typeface="+mn-ea"/>
                <a:cs typeface="+mn-cs"/>
              </a:rPr>
              <a:t>research is unattached from the researchers and phenomenon existed prior to and following their involvement.</a:t>
            </a:r>
          </a:p>
          <a:p>
            <a:pPr eaLnBrk="1" hangingPunct="1">
              <a:buFont typeface="Wingdings" charset="0"/>
              <a:buChar char="q"/>
              <a:defRPr/>
            </a:pPr>
            <a:r>
              <a:rPr lang="en-GB" sz="2000" dirty="0" smtClean="0">
                <a:ea typeface="+mn-ea"/>
                <a:cs typeface="+mn-cs"/>
              </a:rPr>
              <a:t>Seeks to prove something.</a:t>
            </a:r>
          </a:p>
          <a:p>
            <a:pPr eaLnBrk="1" hangingPunct="1">
              <a:buFont typeface="Wingdings" charset="0"/>
              <a:buChar char="q"/>
              <a:defRPr/>
            </a:pPr>
            <a:r>
              <a:rPr lang="en-GB" sz="2000" dirty="0" smtClean="0">
                <a:ea typeface="+mn-ea"/>
                <a:cs typeface="+mn-cs"/>
              </a:rPr>
              <a:t>Numbers.</a:t>
            </a:r>
          </a:p>
        </p:txBody>
      </p:sp>
      <p:sp>
        <p:nvSpPr>
          <p:cNvPr id="21508" name="Rectangle 4"/>
          <p:cNvSpPr>
            <a:spLocks noGrp="1" noChangeArrowheads="1"/>
          </p:cNvSpPr>
          <p:nvPr>
            <p:ph sz="half" idx="2"/>
          </p:nvPr>
        </p:nvSpPr>
        <p:spPr>
          <a:xfrm>
            <a:off x="4643438" y="1503578"/>
            <a:ext cx="4033837" cy="4530725"/>
          </a:xfrm>
        </p:spPr>
        <p:txBody>
          <a:bodyPr>
            <a:normAutofit fontScale="77500" lnSpcReduction="20000"/>
          </a:bodyPr>
          <a:lstStyle/>
          <a:p>
            <a:pPr eaLnBrk="1" hangingPunct="1">
              <a:lnSpc>
                <a:spcPct val="90000"/>
              </a:lnSpc>
              <a:buFont typeface="Wingdings" charset="0"/>
              <a:buChar char="n"/>
              <a:defRPr/>
            </a:pPr>
            <a:endParaRPr lang="en-GB" sz="2000" b="1" dirty="0" smtClean="0">
              <a:ea typeface="+mn-ea"/>
              <a:cs typeface="+mn-cs"/>
            </a:endParaRPr>
          </a:p>
          <a:p>
            <a:pPr eaLnBrk="1" hangingPunct="1">
              <a:lnSpc>
                <a:spcPct val="90000"/>
              </a:lnSpc>
              <a:buFont typeface="Wingdings" charset="0"/>
              <a:buChar char="n"/>
              <a:defRPr/>
            </a:pPr>
            <a:r>
              <a:rPr lang="en-GB" sz="5200" b="1" dirty="0" smtClean="0">
                <a:ea typeface="+mn-ea"/>
                <a:cs typeface="+mn-cs"/>
              </a:rPr>
              <a:t>Qualitative</a:t>
            </a:r>
          </a:p>
          <a:p>
            <a:pPr eaLnBrk="1" hangingPunct="1">
              <a:lnSpc>
                <a:spcPct val="90000"/>
              </a:lnSpc>
              <a:buFont typeface="Wingdings" charset="0"/>
              <a:buChar char="q"/>
              <a:defRPr/>
            </a:pPr>
            <a:r>
              <a:rPr lang="en-GB" sz="2000" dirty="0" smtClean="0">
                <a:ea typeface="+mn-ea"/>
                <a:cs typeface="+mn-cs"/>
              </a:rPr>
              <a:t>the world is socially constructed and understood by examining human experience or perception of it.</a:t>
            </a:r>
          </a:p>
          <a:p>
            <a:pPr eaLnBrk="1" hangingPunct="1">
              <a:lnSpc>
                <a:spcPct val="90000"/>
              </a:lnSpc>
              <a:buFont typeface="Wingdings" charset="0"/>
              <a:buChar char="q"/>
              <a:defRPr/>
            </a:pPr>
            <a:r>
              <a:rPr lang="en-GB" sz="2000" dirty="0" smtClean="0">
                <a:ea typeface="+mn-ea"/>
                <a:cs typeface="+mn-cs"/>
              </a:rPr>
              <a:t>broader more complex approach to understanding a phenomenon.</a:t>
            </a:r>
          </a:p>
          <a:p>
            <a:pPr eaLnBrk="1" hangingPunct="1">
              <a:lnSpc>
                <a:spcPct val="90000"/>
              </a:lnSpc>
              <a:buFont typeface="Wingdings" charset="0"/>
              <a:buChar char="q"/>
              <a:defRPr/>
            </a:pPr>
            <a:r>
              <a:rPr lang="en-GB" dirty="0" smtClean="0"/>
              <a:t>r</a:t>
            </a:r>
            <a:r>
              <a:rPr lang="en-GB" sz="2000" dirty="0" smtClean="0">
                <a:ea typeface="+mn-ea"/>
                <a:cs typeface="+mn-cs"/>
              </a:rPr>
              <a:t>esearcher involved in and influences understanding through interpretation.</a:t>
            </a:r>
          </a:p>
          <a:p>
            <a:pPr eaLnBrk="1" hangingPunct="1">
              <a:lnSpc>
                <a:spcPct val="90000"/>
              </a:lnSpc>
              <a:buFont typeface="Wingdings" charset="0"/>
              <a:buChar char="q"/>
              <a:defRPr/>
            </a:pPr>
            <a:r>
              <a:rPr lang="en-GB" sz="2000" dirty="0" smtClean="0">
                <a:ea typeface="+mn-ea"/>
                <a:cs typeface="+mn-cs"/>
              </a:rPr>
              <a:t>Seeks to provide rich insight.</a:t>
            </a:r>
          </a:p>
          <a:p>
            <a:pPr eaLnBrk="1" hangingPunct="1">
              <a:lnSpc>
                <a:spcPct val="90000"/>
              </a:lnSpc>
              <a:buFont typeface="Wingdings" charset="0"/>
              <a:buChar char="q"/>
              <a:defRPr/>
            </a:pPr>
            <a:r>
              <a:rPr lang="en-GB" sz="2000" dirty="0" smtClean="0">
                <a:ea typeface="+mn-ea"/>
                <a:cs typeface="+mn-cs"/>
              </a:rPr>
              <a:t>Words.</a:t>
            </a:r>
          </a:p>
          <a:p>
            <a:pPr marL="0" indent="0" eaLnBrk="1" hangingPunct="1">
              <a:lnSpc>
                <a:spcPct val="90000"/>
              </a:lnSpc>
              <a:buFontTx/>
              <a:buNone/>
              <a:defRPr/>
            </a:pPr>
            <a:endParaRPr lang="en-GB" sz="2000" dirty="0" smtClean="0">
              <a:ea typeface="+mn-ea"/>
              <a:cs typeface="+mn-cs"/>
            </a:endParaRPr>
          </a:p>
        </p:txBody>
      </p:sp>
    </p:spTree>
    <p:extLst>
      <p:ext uri="{BB962C8B-B14F-4D97-AF65-F5344CB8AC3E}">
        <p14:creationId xmlns:p14="http://schemas.microsoft.com/office/powerpoint/2010/main" val="3403338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787052"/>
            <a:ext cx="7583487" cy="1044388"/>
          </a:xfrm>
        </p:spPr>
        <p:txBody>
          <a:bodyPr>
            <a:normAutofit fontScale="90000"/>
          </a:bodyPr>
          <a:lstStyle/>
          <a:p>
            <a:r>
              <a:rPr lang="en-GB" dirty="0"/>
              <a:t>What kinds of research questions are appropriate for </a:t>
            </a:r>
            <a:r>
              <a:rPr lang="en-GB" dirty="0" smtClean="0"/>
              <a:t>qualitative </a:t>
            </a:r>
            <a:r>
              <a:rPr lang="en-GB" dirty="0"/>
              <a:t>research?</a:t>
            </a:r>
          </a:p>
        </p:txBody>
      </p:sp>
      <p:sp>
        <p:nvSpPr>
          <p:cNvPr id="3" name="Content Placeholder 2"/>
          <p:cNvSpPr>
            <a:spLocks noGrp="1"/>
          </p:cNvSpPr>
          <p:nvPr>
            <p:ph idx="1"/>
          </p:nvPr>
        </p:nvSpPr>
        <p:spPr>
          <a:xfrm>
            <a:off x="779463" y="2334404"/>
            <a:ext cx="7583487" cy="3333073"/>
          </a:xfrm>
        </p:spPr>
        <p:txBody>
          <a:bodyPr>
            <a:normAutofit fontScale="92500" lnSpcReduction="10000"/>
          </a:bodyPr>
          <a:lstStyle/>
          <a:p>
            <a:pPr lvl="1"/>
            <a:r>
              <a:rPr lang="en-GB" dirty="0" smtClean="0"/>
              <a:t>What? and How?</a:t>
            </a:r>
          </a:p>
          <a:p>
            <a:pPr lvl="1"/>
            <a:r>
              <a:rPr lang="en-GB" dirty="0" smtClean="0"/>
              <a:t>Understand, describe, discover, meaning</a:t>
            </a:r>
            <a:endParaRPr lang="en-GB" dirty="0" smtClean="0"/>
          </a:p>
          <a:p>
            <a:pPr lvl="1"/>
            <a:r>
              <a:rPr lang="en-GB" dirty="0" smtClean="0"/>
              <a:t>Of experiences, perceptions, thoughts, feelings, beings</a:t>
            </a:r>
            <a:endParaRPr lang="en-GB" dirty="0" smtClean="0"/>
          </a:p>
          <a:p>
            <a:pPr lvl="1"/>
            <a:r>
              <a:rPr lang="en-GB" dirty="0" smtClean="0"/>
              <a:t>Through </a:t>
            </a:r>
            <a:r>
              <a:rPr lang="en-GB" dirty="0" smtClean="0"/>
              <a:t>rich insights</a:t>
            </a:r>
            <a:endParaRPr lang="en-GB" dirty="0" smtClean="0"/>
          </a:p>
          <a:p>
            <a:pPr lvl="1"/>
            <a:r>
              <a:rPr lang="en-GB" dirty="0"/>
              <a:t>E</a:t>
            </a:r>
            <a:r>
              <a:rPr lang="en-GB" dirty="0" smtClean="0"/>
              <a:t>xperiences of; perceptions of; feelings of</a:t>
            </a:r>
            <a:endParaRPr lang="en-GB" dirty="0" smtClean="0"/>
          </a:p>
          <a:p>
            <a:pPr lvl="1"/>
            <a:r>
              <a:rPr lang="en-GB" dirty="0" smtClean="0"/>
              <a:t>Normally specified as a variance or commonality of a people’s </a:t>
            </a:r>
            <a:r>
              <a:rPr lang="en-GB" dirty="0"/>
              <a:t>experiences, perceptions, thoughts, </a:t>
            </a:r>
            <a:r>
              <a:rPr lang="en-GB" dirty="0" smtClean="0"/>
              <a:t>feelings of a phenomena</a:t>
            </a:r>
          </a:p>
          <a:p>
            <a:pPr lvl="1"/>
            <a:r>
              <a:rPr lang="en-GB" dirty="0" err="1" smtClean="0"/>
              <a:t>E.g</a:t>
            </a:r>
            <a:r>
              <a:rPr lang="en-GB" dirty="0" smtClean="0"/>
              <a:t> People experiences of managing change</a:t>
            </a:r>
          </a:p>
          <a:p>
            <a:pPr lvl="1"/>
            <a:r>
              <a:rPr lang="en-GB" dirty="0" smtClean="0"/>
              <a:t>E.g. Being an outdoor education instructor</a:t>
            </a:r>
          </a:p>
          <a:p>
            <a:pPr lvl="1"/>
            <a:r>
              <a:rPr lang="en-GB" dirty="0" smtClean="0"/>
              <a:t>E.g. Being an female entrepreneur</a:t>
            </a:r>
            <a:endParaRPr lang="en-GB" dirty="0"/>
          </a:p>
        </p:txBody>
      </p:sp>
    </p:spTree>
    <p:extLst>
      <p:ext uri="{BB962C8B-B14F-4D97-AF65-F5344CB8AC3E}">
        <p14:creationId xmlns:p14="http://schemas.microsoft.com/office/powerpoint/2010/main" val="41442701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p:txBody>
          <a:bodyPr>
            <a:normAutofit fontScale="90000"/>
          </a:bodyPr>
          <a:lstStyle/>
          <a:p>
            <a:r>
              <a:rPr lang="en-GB" dirty="0" smtClean="0">
                <a:latin typeface="Arial" charset="0"/>
                <a:ea typeface="MS PGothic" charset="0"/>
              </a:rPr>
              <a:t>Ways of seeing the world ‘qualitatively’</a:t>
            </a:r>
            <a:endParaRPr lang="en-GB" dirty="0">
              <a:latin typeface="Arial" charset="0"/>
              <a:ea typeface="MS PGothic" charset="0"/>
            </a:endParaRPr>
          </a:p>
        </p:txBody>
      </p:sp>
      <p:sp>
        <p:nvSpPr>
          <p:cNvPr id="22530" name="Content Placeholder 2"/>
          <p:cNvSpPr>
            <a:spLocks noGrp="1"/>
          </p:cNvSpPr>
          <p:nvPr>
            <p:ph idx="1"/>
          </p:nvPr>
        </p:nvSpPr>
        <p:spPr/>
        <p:txBody>
          <a:bodyPr>
            <a:normAutofit/>
          </a:bodyPr>
          <a:lstStyle/>
          <a:p>
            <a:r>
              <a:rPr lang="en-GB" dirty="0" smtClean="0">
                <a:latin typeface="Arial" charset="0"/>
                <a:ea typeface="MS PGothic" charset="0"/>
              </a:rPr>
              <a:t>Phenomenology </a:t>
            </a:r>
            <a:endParaRPr lang="en-GB" dirty="0">
              <a:latin typeface="Arial" charset="0"/>
              <a:ea typeface="MS PGothic" charset="0"/>
            </a:endParaRPr>
          </a:p>
          <a:p>
            <a:r>
              <a:rPr lang="en-GB" dirty="0">
                <a:latin typeface="Arial" charset="0"/>
                <a:ea typeface="MS PGothic" charset="0"/>
              </a:rPr>
              <a:t>Action </a:t>
            </a:r>
            <a:r>
              <a:rPr lang="en-GB" dirty="0" smtClean="0">
                <a:latin typeface="Arial" charset="0"/>
                <a:ea typeface="MS PGothic" charset="0"/>
              </a:rPr>
              <a:t>Research</a:t>
            </a:r>
            <a:endParaRPr lang="en-GB" dirty="0">
              <a:latin typeface="Arial" charset="0"/>
              <a:ea typeface="MS PGothic" charset="0"/>
            </a:endParaRPr>
          </a:p>
          <a:p>
            <a:r>
              <a:rPr lang="en-GB" dirty="0">
                <a:latin typeface="Arial" charset="0"/>
                <a:ea typeface="MS PGothic" charset="0"/>
              </a:rPr>
              <a:t>Case Studies</a:t>
            </a:r>
          </a:p>
          <a:p>
            <a:r>
              <a:rPr lang="en-GB" dirty="0" smtClean="0">
                <a:latin typeface="Arial" charset="0"/>
                <a:ea typeface="MS PGothic" charset="0"/>
              </a:rPr>
              <a:t>Ethnography</a:t>
            </a:r>
            <a:br>
              <a:rPr lang="en-GB" dirty="0" smtClean="0">
                <a:latin typeface="Arial" charset="0"/>
                <a:ea typeface="MS PGothic" charset="0"/>
              </a:rPr>
            </a:br>
            <a:endParaRPr lang="en-GB" dirty="0" smtClean="0">
              <a:latin typeface="Arial" charset="0"/>
              <a:ea typeface="MS PGothic" charset="0"/>
            </a:endParaRPr>
          </a:p>
          <a:p>
            <a:r>
              <a:rPr lang="en-GB" dirty="0" smtClean="0">
                <a:latin typeface="Arial" charset="0"/>
                <a:ea typeface="MS PGothic" charset="0"/>
              </a:rPr>
              <a:t>And </a:t>
            </a:r>
            <a:r>
              <a:rPr lang="en-GB" dirty="0" smtClean="0">
                <a:latin typeface="Arial" charset="0"/>
                <a:ea typeface="MS PGothic" charset="0"/>
              </a:rPr>
              <a:t>many more </a:t>
            </a:r>
            <a:r>
              <a:rPr lang="is-IS" dirty="0" smtClean="0">
                <a:latin typeface="Arial" charset="0"/>
                <a:ea typeface="MS PGothic" charset="0"/>
              </a:rPr>
              <a:t>…</a:t>
            </a:r>
            <a:endParaRPr lang="en-GB" dirty="0">
              <a:latin typeface="Arial" charset="0"/>
              <a:ea typeface="MS PGothic" charset="0"/>
            </a:endParaRPr>
          </a:p>
        </p:txBody>
      </p:sp>
      <p:pic>
        <p:nvPicPr>
          <p:cNvPr id="2" name="Picture 1"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24702" y="1828800"/>
            <a:ext cx="3492500" cy="2324100"/>
          </a:xfrm>
          <a:prstGeom prst="rect">
            <a:avLst/>
          </a:prstGeom>
        </p:spPr>
      </p:pic>
      <p:pic>
        <p:nvPicPr>
          <p:cNvPr id="3" name="Picture 2" descr="imag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04607" y="3881664"/>
            <a:ext cx="3492500" cy="2324100"/>
          </a:xfrm>
          <a:prstGeom prst="rect">
            <a:avLst/>
          </a:prstGeom>
        </p:spPr>
      </p:pic>
    </p:spTree>
    <p:extLst>
      <p:ext uri="{BB962C8B-B14F-4D97-AF65-F5344CB8AC3E}">
        <p14:creationId xmlns:p14="http://schemas.microsoft.com/office/powerpoint/2010/main" val="344653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Seeing the world quantitatively</a:t>
            </a:r>
            <a:endParaRPr lang="en-GB" dirty="0"/>
          </a:p>
        </p:txBody>
      </p:sp>
      <p:pic>
        <p:nvPicPr>
          <p:cNvPr id="4" name="Content Placeholder 3" descr="storks2.gif"/>
          <p:cNvPicPr>
            <a:picLocks noGrp="1" noChangeAspect="1"/>
          </p:cNvPicPr>
          <p:nvPr>
            <p:ph idx="1"/>
          </p:nvPr>
        </p:nvPicPr>
        <p:blipFill>
          <a:blip r:embed="rId2" cstate="print"/>
          <a:stretch>
            <a:fillRect/>
          </a:stretch>
        </p:blipFill>
        <p:spPr>
          <a:xfrm>
            <a:off x="1835696" y="1676820"/>
            <a:ext cx="5184576" cy="4142578"/>
          </a:xfrm>
        </p:spPr>
      </p:pic>
      <p:pic>
        <p:nvPicPr>
          <p:cNvPr id="5" name="Picture 4" descr="images (1).jpg"/>
          <p:cNvPicPr>
            <a:picLocks noChangeAspect="1"/>
          </p:cNvPicPr>
          <p:nvPr/>
        </p:nvPicPr>
        <p:blipFill>
          <a:blip r:embed="rId3" cstate="print"/>
          <a:stretch>
            <a:fillRect/>
          </a:stretch>
        </p:blipFill>
        <p:spPr>
          <a:xfrm>
            <a:off x="6300192" y="3429000"/>
            <a:ext cx="2466975" cy="1847850"/>
          </a:xfrm>
          <a:prstGeom prst="rect">
            <a:avLst/>
          </a:prstGeom>
        </p:spPr>
      </p:pic>
    </p:spTree>
    <p:extLst>
      <p:ext uri="{BB962C8B-B14F-4D97-AF65-F5344CB8AC3E}">
        <p14:creationId xmlns:p14="http://schemas.microsoft.com/office/powerpoint/2010/main" val="31648885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descr="_64194593_chocolate.gif"/>
          <p:cNvPicPr>
            <a:picLocks noGrp="1" noChangeAspect="1"/>
          </p:cNvPicPr>
          <p:nvPr>
            <p:ph idx="1"/>
          </p:nvPr>
        </p:nvPicPr>
        <p:blipFill>
          <a:blip r:embed="rId2" cstate="print"/>
          <a:srcRect t="18054" b="18054"/>
          <a:stretch>
            <a:fillRect/>
          </a:stretch>
        </p:blipFill>
        <p:spPr>
          <a:xfrm>
            <a:off x="779462" y="1330960"/>
            <a:ext cx="7583487" cy="4208930"/>
          </a:xfrm>
        </p:spPr>
      </p:pic>
    </p:spTree>
    <p:extLst>
      <p:ext uri="{BB962C8B-B14F-4D97-AF65-F5344CB8AC3E}">
        <p14:creationId xmlns:p14="http://schemas.microsoft.com/office/powerpoint/2010/main" val="2703747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http://www.snapsurveys.com/blog/wp-content/uploads/2012/03/customer-survey.jpg"/>
          <p:cNvPicPr>
            <a:picLocks noChangeAspect="1" noChangeArrowheads="1"/>
          </p:cNvPicPr>
          <p:nvPr/>
        </p:nvPicPr>
        <p:blipFill>
          <a:blip r:embed="rId2" cstate="print"/>
          <a:srcRect/>
          <a:stretch>
            <a:fillRect/>
          </a:stretch>
        </p:blipFill>
        <p:spPr bwMode="auto">
          <a:xfrm>
            <a:off x="3779912" y="4509120"/>
            <a:ext cx="2853882" cy="2504282"/>
          </a:xfrm>
          <a:prstGeom prst="rect">
            <a:avLst/>
          </a:prstGeom>
          <a:noFill/>
        </p:spPr>
      </p:pic>
      <p:sp>
        <p:nvSpPr>
          <p:cNvPr id="2" name="Title 1"/>
          <p:cNvSpPr>
            <a:spLocks noGrp="1"/>
          </p:cNvSpPr>
          <p:nvPr>
            <p:ph type="title"/>
          </p:nvPr>
        </p:nvSpPr>
        <p:spPr/>
        <p:txBody>
          <a:bodyPr/>
          <a:lstStyle/>
          <a:p>
            <a:endParaRPr lang="en-GB"/>
          </a:p>
        </p:txBody>
      </p:sp>
      <p:pic>
        <p:nvPicPr>
          <p:cNvPr id="1030" name="Picture 6" descr="http://www.emeraldinsight.com/content_images/fig/0750180504004.png"/>
          <p:cNvPicPr>
            <a:picLocks noChangeAspect="1" noChangeArrowheads="1"/>
          </p:cNvPicPr>
          <p:nvPr/>
        </p:nvPicPr>
        <p:blipFill>
          <a:blip r:embed="rId3" cstate="print"/>
          <a:srcRect/>
          <a:stretch>
            <a:fillRect/>
          </a:stretch>
        </p:blipFill>
        <p:spPr bwMode="auto">
          <a:xfrm>
            <a:off x="467544" y="1484783"/>
            <a:ext cx="8208912" cy="3355873"/>
          </a:xfrm>
          <a:prstGeom prst="rect">
            <a:avLst/>
          </a:prstGeom>
          <a:noFill/>
        </p:spPr>
      </p:pic>
    </p:spTree>
    <p:extLst>
      <p:ext uri="{BB962C8B-B14F-4D97-AF65-F5344CB8AC3E}">
        <p14:creationId xmlns:p14="http://schemas.microsoft.com/office/powerpoint/2010/main" val="22992534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787052"/>
            <a:ext cx="7583487" cy="1044388"/>
          </a:xfrm>
        </p:spPr>
        <p:txBody>
          <a:bodyPr>
            <a:normAutofit fontScale="90000"/>
          </a:bodyPr>
          <a:lstStyle/>
          <a:p>
            <a:r>
              <a:rPr lang="en-GB" dirty="0"/>
              <a:t>What kinds of research questions are appropriate for quantitative research?</a:t>
            </a:r>
          </a:p>
        </p:txBody>
      </p:sp>
      <p:sp>
        <p:nvSpPr>
          <p:cNvPr id="3" name="Content Placeholder 2"/>
          <p:cNvSpPr>
            <a:spLocks noGrp="1"/>
          </p:cNvSpPr>
          <p:nvPr>
            <p:ph idx="1"/>
          </p:nvPr>
        </p:nvSpPr>
        <p:spPr>
          <a:xfrm>
            <a:off x="779463" y="2334404"/>
            <a:ext cx="7583487" cy="3333073"/>
          </a:xfrm>
        </p:spPr>
        <p:txBody>
          <a:bodyPr/>
          <a:lstStyle/>
          <a:p>
            <a:pPr lvl="1"/>
            <a:r>
              <a:rPr lang="en-GB" dirty="0" smtClean="0"/>
              <a:t>How much, how many, how large, what effect...</a:t>
            </a:r>
          </a:p>
          <a:p>
            <a:pPr lvl="1"/>
            <a:r>
              <a:rPr lang="en-GB" dirty="0" smtClean="0"/>
              <a:t>Can also look for correlations or comparisons of numerical values (e.g. Mean)]</a:t>
            </a:r>
          </a:p>
          <a:p>
            <a:pPr lvl="1"/>
            <a:r>
              <a:rPr lang="en-GB" dirty="0" smtClean="0"/>
              <a:t>Through measured impacts</a:t>
            </a:r>
          </a:p>
          <a:p>
            <a:pPr lvl="1"/>
            <a:r>
              <a:rPr lang="en-GB" dirty="0" smtClean="0"/>
              <a:t>Cause and effect. If this happens then what will be the cause</a:t>
            </a:r>
          </a:p>
          <a:p>
            <a:pPr lvl="1"/>
            <a:r>
              <a:rPr lang="en-GB" dirty="0" smtClean="0"/>
              <a:t>Must be very clearly </a:t>
            </a:r>
            <a:r>
              <a:rPr lang="en-GB" dirty="0" smtClean="0"/>
              <a:t>specified</a:t>
            </a:r>
          </a:p>
        </p:txBody>
      </p:sp>
      <p:pic>
        <p:nvPicPr>
          <p:cNvPr id="4" name="Picture 3"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3701" y="5028244"/>
            <a:ext cx="2928378" cy="1278466"/>
          </a:xfrm>
          <a:prstGeom prst="rect">
            <a:avLst/>
          </a:prstGeom>
        </p:spPr>
      </p:pic>
    </p:spTree>
    <p:extLst>
      <p:ext uri="{BB962C8B-B14F-4D97-AF65-F5344CB8AC3E}">
        <p14:creationId xmlns:p14="http://schemas.microsoft.com/office/powerpoint/2010/main" val="40542365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r>
              <a:rPr lang="en-GB" dirty="0" smtClean="0"/>
              <a:t>Involves measurement</a:t>
            </a:r>
          </a:p>
        </p:txBody>
      </p:sp>
      <p:sp>
        <p:nvSpPr>
          <p:cNvPr id="65539" name="Rectangle 3"/>
          <p:cNvSpPr>
            <a:spLocks noGrp="1" noChangeArrowheads="1"/>
          </p:cNvSpPr>
          <p:nvPr>
            <p:ph idx="1"/>
          </p:nvPr>
        </p:nvSpPr>
        <p:spPr/>
        <p:txBody>
          <a:bodyPr/>
          <a:lstStyle/>
          <a:p>
            <a:r>
              <a:rPr lang="en-GB" dirty="0" smtClean="0"/>
              <a:t>Statistics relies on numerical measurement, or </a:t>
            </a:r>
            <a:r>
              <a:rPr lang="en-GB" u="sng" dirty="0" smtClean="0"/>
              <a:t>operationalisation</a:t>
            </a:r>
            <a:r>
              <a:rPr lang="en-GB" dirty="0" smtClean="0"/>
              <a:t>, of phenomena</a:t>
            </a:r>
          </a:p>
          <a:p>
            <a:r>
              <a:rPr lang="en-GB" dirty="0" smtClean="0"/>
              <a:t>When we measure a single phenomenon we represent this numerically as a </a:t>
            </a:r>
            <a:r>
              <a:rPr lang="en-GB" u="sng" dirty="0" smtClean="0"/>
              <a:t>variable.</a:t>
            </a:r>
            <a:endParaRPr lang="en-GB" dirty="0" smtClean="0"/>
          </a:p>
          <a:p>
            <a:r>
              <a:rPr lang="en-GB" dirty="0" smtClean="0"/>
              <a:t>Some concepts are easy to measure; others require some creativity</a:t>
            </a:r>
          </a:p>
          <a:p>
            <a:pPr>
              <a:buFontTx/>
              <a:buNone/>
            </a:pPr>
            <a:endParaRPr lang="en-GB" dirty="0" smtClean="0"/>
          </a:p>
        </p:txBody>
      </p:sp>
      <p:pic>
        <p:nvPicPr>
          <p:cNvPr id="2" name="Picture 1"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7189" y="4523619"/>
            <a:ext cx="1725192" cy="1717524"/>
          </a:xfrm>
          <a:prstGeom prst="rect">
            <a:avLst/>
          </a:prstGeom>
        </p:spPr>
      </p:pic>
    </p:spTree>
    <p:extLst>
      <p:ext uri="{BB962C8B-B14F-4D97-AF65-F5344CB8AC3E}">
        <p14:creationId xmlns:p14="http://schemas.microsoft.com/office/powerpoint/2010/main" val="6077884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collection methods (typical)</a:t>
            </a:r>
            <a:endParaRPr lang="en-US" dirty="0"/>
          </a:p>
        </p:txBody>
      </p:sp>
      <p:sp>
        <p:nvSpPr>
          <p:cNvPr id="3" name="Content Placeholder 2"/>
          <p:cNvSpPr>
            <a:spLocks noGrp="1"/>
          </p:cNvSpPr>
          <p:nvPr>
            <p:ph sz="half" idx="1"/>
          </p:nvPr>
        </p:nvSpPr>
        <p:spPr/>
        <p:txBody>
          <a:bodyPr>
            <a:normAutofit lnSpcReduction="10000"/>
          </a:bodyPr>
          <a:lstStyle/>
          <a:p>
            <a:pPr marL="0" indent="0">
              <a:buNone/>
            </a:pPr>
            <a:r>
              <a:rPr lang="en-US" sz="2400" b="1" dirty="0" smtClean="0"/>
              <a:t>Qualitative</a:t>
            </a:r>
          </a:p>
          <a:p>
            <a:r>
              <a:rPr lang="en-US" dirty="0" smtClean="0">
                <a:solidFill>
                  <a:srgbClr val="EBF98B"/>
                </a:solidFill>
              </a:rPr>
              <a:t>Interviews</a:t>
            </a:r>
          </a:p>
          <a:p>
            <a:pPr lvl="1"/>
            <a:r>
              <a:rPr lang="en-US" dirty="0" smtClean="0"/>
              <a:t>Perspectives</a:t>
            </a:r>
          </a:p>
          <a:p>
            <a:pPr lvl="1"/>
            <a:r>
              <a:rPr lang="en-US" dirty="0" smtClean="0"/>
              <a:t>Experiences</a:t>
            </a:r>
          </a:p>
          <a:p>
            <a:r>
              <a:rPr lang="en-US" dirty="0" smtClean="0"/>
              <a:t>Joining in with a stakeholder group (shadowing a bank manager)</a:t>
            </a:r>
          </a:p>
          <a:p>
            <a:r>
              <a:rPr lang="en-US" dirty="0" smtClean="0"/>
              <a:t>Historical accounts (</a:t>
            </a:r>
          </a:p>
          <a:p>
            <a:r>
              <a:rPr lang="en-US" dirty="0" smtClean="0"/>
              <a:t>Immersion in a culture</a:t>
            </a:r>
          </a:p>
          <a:p>
            <a:endParaRPr lang="en-US" dirty="0" smtClean="0"/>
          </a:p>
        </p:txBody>
      </p:sp>
      <p:sp>
        <p:nvSpPr>
          <p:cNvPr id="4" name="Content Placeholder 3"/>
          <p:cNvSpPr>
            <a:spLocks noGrp="1"/>
          </p:cNvSpPr>
          <p:nvPr>
            <p:ph sz="half" idx="2"/>
          </p:nvPr>
        </p:nvSpPr>
        <p:spPr/>
        <p:txBody>
          <a:bodyPr>
            <a:normAutofit lnSpcReduction="10000"/>
          </a:bodyPr>
          <a:lstStyle/>
          <a:p>
            <a:pPr marL="0" indent="0">
              <a:buNone/>
            </a:pPr>
            <a:r>
              <a:rPr lang="en-US" sz="2400" b="1" dirty="0" smtClean="0"/>
              <a:t>Quantitative</a:t>
            </a:r>
          </a:p>
          <a:p>
            <a:r>
              <a:rPr lang="en-US" dirty="0" smtClean="0">
                <a:solidFill>
                  <a:srgbClr val="EBF98B"/>
                </a:solidFill>
              </a:rPr>
              <a:t>Surveys or questionnaires</a:t>
            </a:r>
          </a:p>
          <a:p>
            <a:r>
              <a:rPr lang="en-US" dirty="0" smtClean="0"/>
              <a:t>Experiments</a:t>
            </a:r>
          </a:p>
          <a:p>
            <a:r>
              <a:rPr lang="en-US" dirty="0" smtClean="0"/>
              <a:t>Simulations</a:t>
            </a:r>
          </a:p>
          <a:p>
            <a:endParaRPr lang="en-US" dirty="0"/>
          </a:p>
        </p:txBody>
      </p:sp>
      <p:pic>
        <p:nvPicPr>
          <p:cNvPr id="5" name="Picture 4" descr="imgr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78681" y="4051450"/>
            <a:ext cx="2000712" cy="1331383"/>
          </a:xfrm>
          <a:prstGeom prst="rect">
            <a:avLst/>
          </a:prstGeom>
        </p:spPr>
      </p:pic>
      <p:pic>
        <p:nvPicPr>
          <p:cNvPr id="6" name="Picture 5" descr="imag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62693" y="4953151"/>
            <a:ext cx="1979854" cy="1300843"/>
          </a:xfrm>
          <a:prstGeom prst="rect">
            <a:avLst/>
          </a:prstGeom>
        </p:spPr>
      </p:pic>
    </p:spTree>
    <p:extLst>
      <p:ext uri="{BB962C8B-B14F-4D97-AF65-F5344CB8AC3E}">
        <p14:creationId xmlns:p14="http://schemas.microsoft.com/office/powerpoint/2010/main" val="7219921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r>
              <a:rPr lang="en-GB" b="1">
                <a:latin typeface="Arial" charset="0"/>
                <a:ea typeface="ＭＳ Ｐゴシック" charset="0"/>
              </a:rPr>
              <a:t>What do we mean by ethics?</a:t>
            </a:r>
          </a:p>
        </p:txBody>
      </p:sp>
      <p:sp>
        <p:nvSpPr>
          <p:cNvPr id="3075" name="Content Placeholder 2"/>
          <p:cNvSpPr>
            <a:spLocks noGrp="1"/>
          </p:cNvSpPr>
          <p:nvPr>
            <p:ph idx="1"/>
          </p:nvPr>
        </p:nvSpPr>
        <p:spPr/>
        <p:txBody>
          <a:bodyPr/>
          <a:lstStyle/>
          <a:p>
            <a:r>
              <a:rPr lang="en-GB">
                <a:latin typeface="Arial" charset="0"/>
                <a:ea typeface="ＭＳ Ｐゴシック" charset="0"/>
              </a:rPr>
              <a:t>The </a:t>
            </a:r>
            <a:r>
              <a:rPr lang="en-GB" u="sng">
                <a:latin typeface="Arial" charset="0"/>
                <a:ea typeface="ＭＳ Ｐゴシック" charset="0"/>
              </a:rPr>
              <a:t>rules</a:t>
            </a:r>
            <a:r>
              <a:rPr lang="en-GB">
                <a:latin typeface="Arial" charset="0"/>
                <a:ea typeface="ＭＳ Ｐゴシック" charset="0"/>
              </a:rPr>
              <a:t> or </a:t>
            </a:r>
            <a:r>
              <a:rPr lang="en-GB" u="sng">
                <a:latin typeface="Arial" charset="0"/>
                <a:ea typeface="ＭＳ Ｐゴシック" charset="0"/>
              </a:rPr>
              <a:t>standards </a:t>
            </a:r>
            <a:r>
              <a:rPr lang="en-GB">
                <a:latin typeface="Arial" charset="0"/>
                <a:ea typeface="ＭＳ Ｐゴシック" charset="0"/>
              </a:rPr>
              <a:t>governing the conduct of a person or the members of a profession (right)</a:t>
            </a:r>
          </a:p>
          <a:p>
            <a:r>
              <a:rPr lang="en-GB">
                <a:latin typeface="Arial" charset="0"/>
                <a:ea typeface="ＭＳ Ｐゴシック" charset="0"/>
              </a:rPr>
              <a:t>The actions which produce positive </a:t>
            </a:r>
            <a:r>
              <a:rPr lang="en-GB" u="sng">
                <a:latin typeface="Arial" charset="0"/>
                <a:ea typeface="ＭＳ Ｐゴシック" charset="0"/>
              </a:rPr>
              <a:t>consequences</a:t>
            </a:r>
            <a:r>
              <a:rPr lang="en-GB">
                <a:latin typeface="Arial" charset="0"/>
                <a:ea typeface="ＭＳ Ｐゴシック" charset="0"/>
              </a:rPr>
              <a:t> or </a:t>
            </a:r>
            <a:r>
              <a:rPr lang="en-GB" u="sng">
                <a:latin typeface="Arial" charset="0"/>
                <a:ea typeface="ＭＳ Ｐゴシック" charset="0"/>
              </a:rPr>
              <a:t>outcomes</a:t>
            </a:r>
            <a:r>
              <a:rPr lang="en-GB">
                <a:latin typeface="Arial" charset="0"/>
                <a:ea typeface="ＭＳ Ｐゴシック" charset="0"/>
              </a:rPr>
              <a:t> for those involved (good)</a:t>
            </a:r>
          </a:p>
          <a:p>
            <a:endParaRPr lang="en-GB">
              <a:latin typeface="Arial" charset="0"/>
              <a:ea typeface="ＭＳ Ｐゴシック" charset="0"/>
            </a:endParaRPr>
          </a:p>
        </p:txBody>
      </p:sp>
      <p:pic>
        <p:nvPicPr>
          <p:cNvPr id="2" name="Picture 1" descr="imgr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45507" y="3916830"/>
            <a:ext cx="3822700" cy="2120900"/>
          </a:xfrm>
          <a:prstGeom prst="rect">
            <a:avLst/>
          </a:prstGeom>
        </p:spPr>
      </p:pic>
    </p:spTree>
    <p:extLst>
      <p:ext uri="{BB962C8B-B14F-4D97-AF65-F5344CB8AC3E}">
        <p14:creationId xmlns:p14="http://schemas.microsoft.com/office/powerpoint/2010/main" val="227754772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685800" y="404813"/>
            <a:ext cx="7772400" cy="1152525"/>
          </a:xfrm>
        </p:spPr>
        <p:txBody>
          <a:bodyPr/>
          <a:lstStyle/>
          <a:p>
            <a:r>
              <a:rPr lang="en-GB" b="1">
                <a:latin typeface="Arial" charset="0"/>
                <a:ea typeface="ＭＳ Ｐゴシック" charset="0"/>
              </a:rPr>
              <a:t>Why Research Ethics?</a:t>
            </a:r>
          </a:p>
        </p:txBody>
      </p:sp>
      <p:sp>
        <p:nvSpPr>
          <p:cNvPr id="4099" name="Content Placeholder 2"/>
          <p:cNvSpPr>
            <a:spLocks noGrp="1"/>
          </p:cNvSpPr>
          <p:nvPr>
            <p:ph idx="1"/>
          </p:nvPr>
        </p:nvSpPr>
        <p:spPr>
          <a:xfrm>
            <a:off x="685800" y="1628775"/>
            <a:ext cx="7772400" cy="4467225"/>
          </a:xfrm>
        </p:spPr>
        <p:txBody>
          <a:bodyPr/>
          <a:lstStyle/>
          <a:p>
            <a:r>
              <a:rPr lang="en-GB" b="1">
                <a:latin typeface="Arial" charset="0"/>
                <a:ea typeface="ＭＳ Ｐゴシック" charset="0"/>
              </a:rPr>
              <a:t>System of research governance</a:t>
            </a:r>
            <a:r>
              <a:rPr lang="en-GB">
                <a:latin typeface="Arial" charset="0"/>
                <a:ea typeface="ＭＳ Ｐゴシック" charset="0"/>
              </a:rPr>
              <a:t>:</a:t>
            </a:r>
          </a:p>
          <a:p>
            <a:endParaRPr lang="en-GB">
              <a:latin typeface="Arial" charset="0"/>
              <a:ea typeface="ＭＳ Ｐゴシック" charset="0"/>
            </a:endParaRPr>
          </a:p>
          <a:p>
            <a:r>
              <a:rPr lang="en-GB" sz="2400">
                <a:latin typeface="Arial" charset="0"/>
                <a:ea typeface="ＭＳ Ｐゴシック" charset="0"/>
              </a:rPr>
              <a:t>To enhance the quality and integrity of research;</a:t>
            </a:r>
          </a:p>
          <a:p>
            <a:r>
              <a:rPr lang="en-GB" sz="2400">
                <a:latin typeface="Arial" charset="0"/>
                <a:ea typeface="ＭＳ Ｐゴシック" charset="0"/>
              </a:rPr>
              <a:t>To protect the rights and welfare of participants and minimise the risk of physical and mental discomfort, harm and danger from research procedures</a:t>
            </a:r>
            <a:r>
              <a:rPr lang="en-GB">
                <a:latin typeface="Arial" charset="0"/>
                <a:ea typeface="ＭＳ Ｐゴシック" charset="0"/>
              </a:rPr>
              <a:t>;</a:t>
            </a:r>
          </a:p>
          <a:p>
            <a:r>
              <a:rPr lang="en-GB" sz="2400">
                <a:latin typeface="Arial" charset="0"/>
                <a:ea typeface="ＭＳ Ｐゴシック" charset="0"/>
              </a:rPr>
              <a:t>To protect the welfare of researchers and their right to carry out legitimate investigations;</a:t>
            </a:r>
          </a:p>
        </p:txBody>
      </p:sp>
    </p:spTree>
    <p:extLst>
      <p:ext uri="{BB962C8B-B14F-4D97-AF65-F5344CB8AC3E}">
        <p14:creationId xmlns:p14="http://schemas.microsoft.com/office/powerpoint/2010/main" val="132347034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pPr eaLnBrk="1" hangingPunct="1"/>
            <a:r>
              <a:rPr lang="en-GB" dirty="0" smtClean="0">
                <a:latin typeface="Arial" charset="0"/>
                <a:ea typeface="ＭＳ Ｐゴシック" charset="0"/>
              </a:rPr>
              <a:t>Some principles </a:t>
            </a:r>
            <a:r>
              <a:rPr lang="en-GB" dirty="0">
                <a:latin typeface="Arial" charset="0"/>
                <a:ea typeface="ＭＳ Ｐゴシック" charset="0"/>
              </a:rPr>
              <a:t>of ethical research</a:t>
            </a:r>
          </a:p>
        </p:txBody>
      </p:sp>
      <p:sp>
        <p:nvSpPr>
          <p:cNvPr id="6147" name="Content Placeholder 2"/>
          <p:cNvSpPr>
            <a:spLocks noGrp="1"/>
          </p:cNvSpPr>
          <p:nvPr>
            <p:ph idx="1"/>
          </p:nvPr>
        </p:nvSpPr>
        <p:spPr>
          <a:xfrm>
            <a:off x="684213" y="1844675"/>
            <a:ext cx="7772400" cy="4114800"/>
          </a:xfrm>
        </p:spPr>
        <p:txBody>
          <a:bodyPr>
            <a:normAutofit lnSpcReduction="10000"/>
          </a:bodyPr>
          <a:lstStyle/>
          <a:p>
            <a:pPr eaLnBrk="1" hangingPunct="1"/>
            <a:r>
              <a:rPr lang="en-GB" sz="2000" i="1" dirty="0">
                <a:latin typeface="Arial" charset="0"/>
                <a:ea typeface="ＭＳ Ｐゴシック" charset="0"/>
              </a:rPr>
              <a:t>Beneficence</a:t>
            </a:r>
            <a:r>
              <a:rPr lang="en-GB" sz="2000" dirty="0">
                <a:latin typeface="Arial" charset="0"/>
                <a:ea typeface="ＭＳ Ｐゴシック" charset="0"/>
              </a:rPr>
              <a:t> </a:t>
            </a:r>
          </a:p>
          <a:p>
            <a:pPr lvl="1" eaLnBrk="1" hangingPunct="1"/>
            <a:r>
              <a:rPr lang="en-GB" sz="1800" dirty="0">
                <a:latin typeface="Arial" charset="0"/>
                <a:ea typeface="ＭＳ Ｐゴシック" charset="0"/>
              </a:rPr>
              <a:t>maximizing good outcomes for science, humanity, and the individual research participants while avoiding or minimizing unnecessary risk, harm, or wrong.</a:t>
            </a:r>
          </a:p>
          <a:p>
            <a:pPr eaLnBrk="1" hangingPunct="1"/>
            <a:r>
              <a:rPr lang="en-GB" sz="2000" i="1" dirty="0">
                <a:latin typeface="Arial" charset="0"/>
                <a:ea typeface="ＭＳ Ｐゴシック" charset="0"/>
              </a:rPr>
              <a:t>Respect</a:t>
            </a:r>
            <a:r>
              <a:rPr lang="en-GB" sz="2000" dirty="0">
                <a:latin typeface="Arial" charset="0"/>
                <a:ea typeface="ＭＳ Ｐゴシック" charset="0"/>
              </a:rPr>
              <a:t> </a:t>
            </a:r>
          </a:p>
          <a:p>
            <a:pPr lvl="1" eaLnBrk="1" hangingPunct="1"/>
            <a:r>
              <a:rPr lang="en-GB" sz="1800" dirty="0">
                <a:latin typeface="Arial" charset="0"/>
                <a:ea typeface="ＭＳ Ｐゴシック" charset="0"/>
              </a:rPr>
              <a:t>protecting the autonomy of persons, with courtesy and respect for individuals as persons, including those who are not autonomous</a:t>
            </a:r>
          </a:p>
          <a:p>
            <a:pPr eaLnBrk="1" hangingPunct="1"/>
            <a:r>
              <a:rPr lang="en-GB" sz="2000" i="1" dirty="0">
                <a:latin typeface="Arial" charset="0"/>
                <a:ea typeface="ＭＳ Ｐゴシック" charset="0"/>
              </a:rPr>
              <a:t>Justice</a:t>
            </a:r>
            <a:r>
              <a:rPr lang="en-GB" sz="2000" dirty="0">
                <a:latin typeface="Arial" charset="0"/>
                <a:ea typeface="ＭＳ Ｐゴシック" charset="0"/>
              </a:rPr>
              <a:t> </a:t>
            </a:r>
          </a:p>
          <a:p>
            <a:pPr lvl="1" eaLnBrk="1" hangingPunct="1"/>
            <a:r>
              <a:rPr lang="en-GB" sz="1800" dirty="0">
                <a:latin typeface="Arial" charset="0"/>
                <a:ea typeface="ＭＳ Ｐゴシック" charset="0"/>
              </a:rPr>
              <a:t>ensuring reasonable, </a:t>
            </a:r>
            <a:r>
              <a:rPr lang="en-GB" sz="1800" dirty="0" err="1">
                <a:latin typeface="Arial" charset="0"/>
                <a:ea typeface="ＭＳ Ｐゴシック" charset="0"/>
              </a:rPr>
              <a:t>nonexploitative</a:t>
            </a:r>
            <a:r>
              <a:rPr lang="en-GB" sz="1800" dirty="0">
                <a:latin typeface="Arial" charset="0"/>
                <a:ea typeface="ＭＳ Ｐゴシック" charset="0"/>
              </a:rPr>
              <a:t>, and carefully considered procedures and their fair administration; fair distribution of costs and benefits among persons and groups </a:t>
            </a:r>
          </a:p>
          <a:p>
            <a:pPr algn="r" eaLnBrk="1" hangingPunct="1"/>
            <a:r>
              <a:rPr lang="en-GB" sz="1200" dirty="0">
                <a:latin typeface="Arial" charset="0"/>
                <a:ea typeface="ＭＳ Ｐゴシック" charset="0"/>
              </a:rPr>
              <a:t>(Siebert, 1992, p. 18)</a:t>
            </a:r>
          </a:p>
          <a:p>
            <a:pPr eaLnBrk="1" hangingPunct="1"/>
            <a:endParaRPr lang="en-GB" sz="2000" dirty="0">
              <a:latin typeface="Arial" charset="0"/>
              <a:ea typeface="ＭＳ Ｐゴシック" charset="0"/>
            </a:endParaRPr>
          </a:p>
        </p:txBody>
      </p:sp>
    </p:spTree>
    <p:extLst>
      <p:ext uri="{BB962C8B-B14F-4D97-AF65-F5344CB8AC3E}">
        <p14:creationId xmlns:p14="http://schemas.microsoft.com/office/powerpoint/2010/main" val="11298586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a:latin typeface="Arial" charset="0"/>
                <a:ea typeface="ＭＳ Ｐゴシック" charset="0"/>
              </a:rPr>
              <a:t>Checklist for ethical research</a:t>
            </a:r>
          </a:p>
        </p:txBody>
      </p:sp>
      <p:sp>
        <p:nvSpPr>
          <p:cNvPr id="7171" name="Content Placeholder 2"/>
          <p:cNvSpPr>
            <a:spLocks noGrp="1"/>
          </p:cNvSpPr>
          <p:nvPr>
            <p:ph sz="half" idx="1"/>
          </p:nvPr>
        </p:nvSpPr>
        <p:spPr/>
        <p:txBody>
          <a:bodyPr/>
          <a:lstStyle/>
          <a:p>
            <a:pPr eaLnBrk="1" hangingPunct="1"/>
            <a:r>
              <a:rPr lang="en-GB">
                <a:latin typeface="Arial" charset="0"/>
                <a:ea typeface="ＭＳ Ｐゴシック" charset="0"/>
              </a:rPr>
              <a:t>Explaining purpose. </a:t>
            </a:r>
          </a:p>
          <a:p>
            <a:pPr eaLnBrk="1" hangingPunct="1"/>
            <a:r>
              <a:rPr lang="en-GB">
                <a:latin typeface="Arial" charset="0"/>
                <a:ea typeface="ＭＳ Ｐゴシック" charset="0"/>
              </a:rPr>
              <a:t>Informed consent.</a:t>
            </a:r>
          </a:p>
          <a:p>
            <a:pPr eaLnBrk="1" hangingPunct="1"/>
            <a:r>
              <a:rPr lang="en-GB">
                <a:latin typeface="Arial" charset="0"/>
                <a:ea typeface="ＭＳ Ｐゴシック" charset="0"/>
              </a:rPr>
              <a:t>Allow withdrawal.</a:t>
            </a:r>
          </a:p>
          <a:p>
            <a:pPr eaLnBrk="1" hangingPunct="1"/>
            <a:r>
              <a:rPr lang="en-GB">
                <a:latin typeface="Arial" charset="0"/>
                <a:ea typeface="ＭＳ Ｐゴシック" charset="0"/>
              </a:rPr>
              <a:t>Promises and reciprocity.  </a:t>
            </a:r>
          </a:p>
          <a:p>
            <a:pPr eaLnBrk="1" hangingPunct="1"/>
            <a:r>
              <a:rPr lang="en-GB">
                <a:latin typeface="Arial" charset="0"/>
                <a:ea typeface="ＭＳ Ｐゴシック" charset="0"/>
              </a:rPr>
              <a:t>Risk assessment. </a:t>
            </a:r>
          </a:p>
          <a:p>
            <a:pPr eaLnBrk="1" hangingPunct="1"/>
            <a:r>
              <a:rPr lang="en-GB">
                <a:latin typeface="Arial" charset="0"/>
                <a:ea typeface="ＭＳ Ｐゴシック" charset="0"/>
              </a:rPr>
              <a:t>Confidentiality.</a:t>
            </a:r>
          </a:p>
          <a:p>
            <a:pPr eaLnBrk="1" hangingPunct="1"/>
            <a:endParaRPr lang="en-GB" sz="3000">
              <a:latin typeface="Arial" charset="0"/>
              <a:ea typeface="ＭＳ Ｐゴシック" charset="0"/>
            </a:endParaRPr>
          </a:p>
        </p:txBody>
      </p:sp>
      <p:sp>
        <p:nvSpPr>
          <p:cNvPr id="7172" name="Content Placeholder 3"/>
          <p:cNvSpPr>
            <a:spLocks noGrp="1"/>
          </p:cNvSpPr>
          <p:nvPr>
            <p:ph sz="half" idx="2"/>
          </p:nvPr>
        </p:nvSpPr>
        <p:spPr/>
        <p:txBody>
          <a:bodyPr/>
          <a:lstStyle/>
          <a:p>
            <a:pPr eaLnBrk="1" hangingPunct="1"/>
            <a:r>
              <a:rPr lang="en-GB">
                <a:latin typeface="Arial" charset="0"/>
                <a:ea typeface="ＭＳ Ｐゴシック" charset="0"/>
              </a:rPr>
              <a:t>Ethical sampling.  </a:t>
            </a:r>
          </a:p>
          <a:p>
            <a:pPr eaLnBrk="1" hangingPunct="1"/>
            <a:r>
              <a:rPr lang="en-GB">
                <a:latin typeface="Arial" charset="0"/>
                <a:ea typeface="ＭＳ Ｐゴシック" charset="0"/>
              </a:rPr>
              <a:t>Data access and ownership.  </a:t>
            </a:r>
          </a:p>
          <a:p>
            <a:pPr eaLnBrk="1" hangingPunct="1"/>
            <a:r>
              <a:rPr lang="en-GB">
                <a:latin typeface="Arial" charset="0"/>
                <a:ea typeface="ＭＳ Ｐゴシック" charset="0"/>
              </a:rPr>
              <a:t>Interviewer mental health. </a:t>
            </a:r>
          </a:p>
          <a:p>
            <a:pPr eaLnBrk="1" hangingPunct="1"/>
            <a:r>
              <a:rPr lang="en-GB">
                <a:latin typeface="Arial" charset="0"/>
                <a:ea typeface="ＭＳ Ｐゴシック" charset="0"/>
              </a:rPr>
              <a:t>Data collection boundaries.  </a:t>
            </a:r>
          </a:p>
          <a:p>
            <a:pPr eaLnBrk="1" hangingPunct="1"/>
            <a:r>
              <a:rPr lang="en-GB">
                <a:latin typeface="Arial" charset="0"/>
                <a:ea typeface="ＭＳ Ｐゴシック" charset="0"/>
              </a:rPr>
              <a:t>Not covert.</a:t>
            </a:r>
          </a:p>
          <a:p>
            <a:endParaRPr lang="en-US">
              <a:latin typeface="Arial" charset="0"/>
              <a:ea typeface="ＭＳ Ｐゴシック" charset="0"/>
            </a:endParaRPr>
          </a:p>
        </p:txBody>
      </p:sp>
    </p:spTree>
    <p:extLst>
      <p:ext uri="{BB962C8B-B14F-4D97-AF65-F5344CB8AC3E}">
        <p14:creationId xmlns:p14="http://schemas.microsoft.com/office/powerpoint/2010/main" val="10964710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fontScale="90000"/>
          </a:bodyPr>
          <a:lstStyle/>
          <a:p>
            <a:r>
              <a:rPr lang="en-GB">
                <a:latin typeface="Arial" charset="0"/>
                <a:ea typeface="ＭＳ Ｐゴシック" charset="0"/>
              </a:rPr>
              <a:t>Safeguarding children and vulnerable adults</a:t>
            </a:r>
            <a:endParaRPr lang="en-GB" b="1">
              <a:latin typeface="Arial" charset="0"/>
              <a:ea typeface="ＭＳ Ｐゴシック" charset="0"/>
            </a:endParaRPr>
          </a:p>
        </p:txBody>
      </p:sp>
      <p:sp>
        <p:nvSpPr>
          <p:cNvPr id="9219" name="Content Placeholder 2"/>
          <p:cNvSpPr>
            <a:spLocks noGrp="1"/>
          </p:cNvSpPr>
          <p:nvPr>
            <p:ph idx="1"/>
          </p:nvPr>
        </p:nvSpPr>
        <p:spPr>
          <a:xfrm>
            <a:off x="685800" y="2133600"/>
            <a:ext cx="7772400" cy="3962400"/>
          </a:xfrm>
        </p:spPr>
        <p:txBody>
          <a:bodyPr/>
          <a:lstStyle/>
          <a:p>
            <a:r>
              <a:rPr lang="en-GB" sz="2400">
                <a:latin typeface="Arial" charset="0"/>
                <a:ea typeface="ＭＳ Ｐゴシック" charset="0"/>
              </a:rPr>
              <a:t>Staff undertaking research work which involves one-to-one or other unsupervised contact with children or vulnerable adults will be required to obtain a Criminal Records Bureau (CRB) check. </a:t>
            </a:r>
          </a:p>
          <a:p>
            <a:r>
              <a:rPr lang="en-GB" sz="2400">
                <a:latin typeface="Arial" charset="0"/>
                <a:ea typeface="ＭＳ Ｐゴシック" charset="0"/>
              </a:rPr>
              <a:t>Applications should be submitted for approval as early as possible. All projects must be signed off from an ethics perspective before that part of the work for which approval is being sought begins. </a:t>
            </a:r>
          </a:p>
          <a:p>
            <a:pPr>
              <a:buFontTx/>
              <a:buNone/>
            </a:pPr>
            <a:endParaRPr lang="en-GB" sz="2400">
              <a:latin typeface="Arial" charset="0"/>
              <a:ea typeface="ＭＳ Ｐゴシック" charset="0"/>
            </a:endParaRPr>
          </a:p>
        </p:txBody>
      </p:sp>
    </p:spTree>
    <p:extLst>
      <p:ext uri="{BB962C8B-B14F-4D97-AF65-F5344CB8AC3E}">
        <p14:creationId xmlns:p14="http://schemas.microsoft.com/office/powerpoint/2010/main" val="1191109019"/>
      </p:ext>
    </p:extLst>
  </p:cSld>
  <p:clrMapOvr>
    <a:masterClrMapping/>
  </p:clrMapOvr>
  <p:timing>
    <p:tnLst>
      <p:par>
        <p:cTn id="1" dur="indefinite" restart="never" nodeType="tmRoot"/>
      </p:par>
    </p:tnLst>
  </p:timing>
</p:sld>
</file>

<file path=ppt/theme/theme1.xml><?xml version="1.0" encoding="utf-8"?>
<a:theme xmlns:a="http://schemas.openxmlformats.org/drawingml/2006/main" name="Revolution">
  <a:themeElements>
    <a:clrScheme name="Revolution">
      <a:dk1>
        <a:sysClr val="windowText" lastClr="000000"/>
      </a:dk1>
      <a:lt1>
        <a:sysClr val="window" lastClr="FFFFFF"/>
      </a:lt1>
      <a:dk2>
        <a:srgbClr val="1B3861"/>
      </a:dk2>
      <a:lt2>
        <a:srgbClr val="38ABED"/>
      </a:lt2>
      <a:accent1>
        <a:srgbClr val="0C5986"/>
      </a:accent1>
      <a:accent2>
        <a:srgbClr val="DDF53D"/>
      </a:accent2>
      <a:accent3>
        <a:srgbClr val="508709"/>
      </a:accent3>
      <a:accent4>
        <a:srgbClr val="BF5E00"/>
      </a:accent4>
      <a:accent5>
        <a:srgbClr val="9C0001"/>
      </a:accent5>
      <a:accent6>
        <a:srgbClr val="660075"/>
      </a:accent6>
      <a:hlink>
        <a:srgbClr val="ABF24D"/>
      </a:hlink>
      <a:folHlink>
        <a:srgbClr val="A0E7FB"/>
      </a:folHlink>
    </a:clrScheme>
    <a:fontScheme name="Revolution">
      <a:majorFont>
        <a:latin typeface="Trebuchet MS"/>
        <a:ea typeface=""/>
        <a:cs typeface=""/>
        <a:font script="Jpan" typeface="ＭＳ ゴシック"/>
        <a:font script="Hans" typeface="宋体"/>
        <a:font script="Hant" typeface="新細明體"/>
      </a:majorFont>
      <a:minorFont>
        <a:latin typeface="Trebuchet MS"/>
        <a:ea typeface=""/>
        <a:cs typeface=""/>
        <a:font script="Jpan" typeface="ＭＳ ゴシック"/>
        <a:font script="Hans" typeface="宋体"/>
        <a:font script="Hant" typeface="新細明體"/>
      </a:minorFont>
    </a:fontScheme>
    <a:fmtScheme name="Revolution">
      <a:fillStyleLst>
        <a:solidFill>
          <a:schemeClr val="phClr"/>
        </a:solidFill>
        <a:solidFill>
          <a:schemeClr val="phClr"/>
        </a:soli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3175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innerShdw blurRad="50800" dist="25400" dir="10800000">
              <a:srgbClr val="808080">
                <a:alpha val="75000"/>
              </a:srgbClr>
            </a:innerShdw>
          </a:effectLst>
        </a:effectStyle>
        <a:effectStyle>
          <a:effectLst>
            <a:innerShdw blurRad="50800" dist="25400" dir="13500000">
              <a:srgbClr val="808080">
                <a:alpha val="75000"/>
              </a:srgbClr>
            </a:innerShdw>
            <a:outerShdw blurRad="63500" dist="50800" dir="5400000" algn="br" rotWithShape="0">
              <a:srgbClr val="000000">
                <a:alpha val="35000"/>
              </a:srgbClr>
            </a:outerShdw>
          </a:effectLst>
          <a:scene3d>
            <a:camera prst="orthographicFront">
              <a:rot lat="0" lon="0" rev="0"/>
            </a:camera>
            <a:lightRig rig="threePt" dir="tl">
              <a:rot lat="0" lon="0" rev="11400000"/>
            </a:lightRig>
          </a:scene3d>
          <a:sp3d contourW="12700" prstMaterial="softmetal">
            <a:bevelT w="63500" h="25400" prst="angle"/>
            <a:contourClr>
              <a:schemeClr val="ph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Revolution.thmx</Template>
  <TotalTime>323</TotalTime>
  <Words>731</Words>
  <Application>Microsoft Office PowerPoint</Application>
  <PresentationFormat>On-screen Show (4:3)</PresentationFormat>
  <Paragraphs>110</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MS PGothic</vt:lpstr>
      <vt:lpstr>MS PGothic</vt:lpstr>
      <vt:lpstr>Arial</vt:lpstr>
      <vt:lpstr>Trebuchet MS</vt:lpstr>
      <vt:lpstr>Wingdings</vt:lpstr>
      <vt:lpstr>Wingdings 2</vt:lpstr>
      <vt:lpstr>Revolution</vt:lpstr>
      <vt:lpstr>Typical steps in research</vt:lpstr>
      <vt:lpstr>Introduction to research paradigms</vt:lpstr>
      <vt:lpstr>Two overarching paradigms</vt:lpstr>
      <vt:lpstr>Basic differences in approach</vt:lpstr>
      <vt:lpstr>What kinds of research questions are appropriate for qualitative research?</vt:lpstr>
      <vt:lpstr>Ways of seeing the world ‘qualitatively’</vt:lpstr>
      <vt:lpstr>Seeing the world quantitatively</vt:lpstr>
      <vt:lpstr>PowerPoint Presentation</vt:lpstr>
      <vt:lpstr>PowerPoint Presentation</vt:lpstr>
      <vt:lpstr>What kinds of research questions are appropriate for quantitative research?</vt:lpstr>
      <vt:lpstr>Involves measurement</vt:lpstr>
      <vt:lpstr>Data collection methods (typical)</vt:lpstr>
      <vt:lpstr>What do we mean by ethics?</vt:lpstr>
      <vt:lpstr>Why Research Ethics?</vt:lpstr>
      <vt:lpstr>Some principles of ethical research</vt:lpstr>
      <vt:lpstr>Checklist for ethical research</vt:lpstr>
      <vt:lpstr>Safeguarding children and vulnerable adults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Pre-induction week</dc:title>
  <dc:creator>Alex Bell</dc:creator>
  <cp:lastModifiedBy>Alex Bell</cp:lastModifiedBy>
  <cp:revision>11</cp:revision>
  <dcterms:created xsi:type="dcterms:W3CDTF">2016-05-15T21:11:48Z</dcterms:created>
  <dcterms:modified xsi:type="dcterms:W3CDTF">2018-10-09T09:27:47Z</dcterms:modified>
</cp:coreProperties>
</file>