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handoutMasterIdLst>
    <p:handoutMasterId r:id="rId31"/>
  </p:handoutMasterIdLst>
  <p:sldIdLst>
    <p:sldId id="265" r:id="rId5"/>
    <p:sldId id="310" r:id="rId6"/>
    <p:sldId id="311" r:id="rId7"/>
    <p:sldId id="271" r:id="rId8"/>
    <p:sldId id="313" r:id="rId9"/>
    <p:sldId id="328" r:id="rId10"/>
    <p:sldId id="312" r:id="rId11"/>
    <p:sldId id="314" r:id="rId12"/>
    <p:sldId id="273" r:id="rId13"/>
    <p:sldId id="274" r:id="rId14"/>
    <p:sldId id="275" r:id="rId15"/>
    <p:sldId id="315" r:id="rId16"/>
    <p:sldId id="316" r:id="rId17"/>
    <p:sldId id="317" r:id="rId18"/>
    <p:sldId id="318" r:id="rId19"/>
    <p:sldId id="319" r:id="rId20"/>
    <p:sldId id="325" r:id="rId21"/>
    <p:sldId id="320" r:id="rId22"/>
    <p:sldId id="329" r:id="rId23"/>
    <p:sldId id="326" r:id="rId24"/>
    <p:sldId id="321" r:id="rId25"/>
    <p:sldId id="322" r:id="rId26"/>
    <p:sldId id="323" r:id="rId27"/>
    <p:sldId id="327" r:id="rId28"/>
    <p:sldId id="324" r:id="rId29"/>
  </p:sldIdLst>
  <p:sldSz cx="12188825" cy="6858000"/>
  <p:notesSz cx="6858000" cy="9144000"/>
  <p:custDataLst>
    <p:tags r:id="rId3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DF3DD5-D54D-4CD5-B597-AB48BF3ED39F}" v="2" dt="2026-03-02T13:37:59.4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36" autoAdjust="0"/>
    <p:restoredTop sz="94629" autoAdjust="0"/>
  </p:normalViewPr>
  <p:slideViewPr>
    <p:cSldViewPr showGuides="1">
      <p:cViewPr varScale="1">
        <p:scale>
          <a:sx n="91" d="100"/>
          <a:sy n="91" d="100"/>
        </p:scale>
        <p:origin x="87" y="102"/>
      </p:cViewPr>
      <p:guideLst>
        <p:guide pos="3839"/>
        <p:guide orient="horz" pos="2160"/>
      </p:guideLst>
    </p:cSldViewPr>
  </p:slideViewPr>
  <p:outlineViewPr>
    <p:cViewPr>
      <p:scale>
        <a:sx n="33" d="100"/>
        <a:sy n="33" d="100"/>
      </p:scale>
      <p:origin x="0" y="0"/>
    </p:cViewPr>
  </p:outlineViewPr>
  <p:notesTextViewPr>
    <p:cViewPr>
      <p:scale>
        <a:sx n="1" d="1"/>
        <a:sy n="1" d="1"/>
      </p:scale>
      <p:origin x="0" y="0"/>
    </p:cViewPr>
  </p:notesTextViewPr>
  <p:notesViewPr>
    <p:cSldViewPr showGuides="1">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gs" Target="tags/tag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odri Thomas" userId="97013524-85ec-4bc1-99cf-ee75f81eb8cc" providerId="ADAL" clId="{C2DF3DD5-D54D-4CD5-B597-AB48BF3ED39F}"/>
    <pc:docChg chg="modSld">
      <pc:chgData name="Rhodri Thomas" userId="97013524-85ec-4bc1-99cf-ee75f81eb8cc" providerId="ADAL" clId="{C2DF3DD5-D54D-4CD5-B597-AB48BF3ED39F}" dt="2026-03-02T13:38:11.353" v="16" actId="1076"/>
      <pc:docMkLst>
        <pc:docMk/>
      </pc:docMkLst>
      <pc:sldChg chg="addSp modSp mod">
        <pc:chgData name="Rhodri Thomas" userId="97013524-85ec-4bc1-99cf-ee75f81eb8cc" providerId="ADAL" clId="{C2DF3DD5-D54D-4CD5-B597-AB48BF3ED39F}" dt="2026-03-02T13:38:11.353" v="16" actId="1076"/>
        <pc:sldMkLst>
          <pc:docMk/>
          <pc:sldMk cId="487198455" sldId="324"/>
        </pc:sldMkLst>
        <pc:spChg chg="mod">
          <ac:chgData name="Rhodri Thomas" userId="97013524-85ec-4bc1-99cf-ee75f81eb8cc" providerId="ADAL" clId="{C2DF3DD5-D54D-4CD5-B597-AB48BF3ED39F}" dt="2026-03-02T13:37:52.164" v="0" actId="20577"/>
          <ac:spMkLst>
            <pc:docMk/>
            <pc:sldMk cId="487198455" sldId="324"/>
            <ac:spMk id="2" creationId="{00000000-0000-0000-0000-000000000000}"/>
          </ac:spMkLst>
        </pc:spChg>
        <pc:spChg chg="add mod">
          <ac:chgData name="Rhodri Thomas" userId="97013524-85ec-4bc1-99cf-ee75f81eb8cc" providerId="ADAL" clId="{C2DF3DD5-D54D-4CD5-B597-AB48BF3ED39F}" dt="2026-03-02T13:38:11.353" v="16" actId="1076"/>
          <ac:spMkLst>
            <pc:docMk/>
            <pc:sldMk cId="487198455" sldId="324"/>
            <ac:spMk id="3" creationId="{5309F161-4909-7C85-820A-BD58C90F57C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9088EAF-6ECA-4616-85EF-35AA19C641F3}" type="datetimeFigureOut">
              <a:rPr lang="en-US"/>
              <a:t>3/2/2026</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9F912AB-2776-42F2-A957-313FC7EFEDB9}" type="slidenum">
              <a:rPr/>
              <a:t>‹#›</a:t>
            </a:fld>
            <a:endParaRPr/>
          </a:p>
        </p:txBody>
      </p:sp>
    </p:spTree>
    <p:extLst>
      <p:ext uri="{BB962C8B-B14F-4D97-AF65-F5344CB8AC3E}">
        <p14:creationId xmlns:p14="http://schemas.microsoft.com/office/powerpoint/2010/main" val="39320657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BD2D7A-D230-4F91-BD59-0A39C2703BA8}" type="datetimeFigureOut">
              <a:rPr lang="en-US"/>
              <a:t>3/2/2026</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93199CD-3E1B-4AE6-990F-76F925F5EA9F}" type="slidenum">
              <a:rPr/>
              <a:t>‹#›</a:t>
            </a:fld>
            <a:endParaRPr/>
          </a:p>
        </p:txBody>
      </p:sp>
    </p:spTree>
    <p:extLst>
      <p:ext uri="{BB962C8B-B14F-4D97-AF65-F5344CB8AC3E}">
        <p14:creationId xmlns:p14="http://schemas.microsoft.com/office/powerpoint/2010/main" val="42765798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4" y="1828800"/>
            <a:ext cx="8229600" cy="2895600"/>
          </a:xfrm>
        </p:spPr>
        <p:txBody>
          <a:bodyPr anchor="b">
            <a:normAutofit/>
          </a:bodyPr>
          <a:lstStyle>
            <a:lvl1pPr>
              <a:lnSpc>
                <a:spcPct val="80000"/>
              </a:lnSpc>
              <a:defRPr sz="6600">
                <a:solidFill>
                  <a:schemeClr val="tx1"/>
                </a:solidFill>
              </a:defRPr>
            </a:lvl1pPr>
          </a:lstStyle>
          <a:p>
            <a:r>
              <a:rPr lang="en-US"/>
              <a:t>Click to edit Master title style</a:t>
            </a:r>
            <a:endParaRPr/>
          </a:p>
        </p:txBody>
      </p:sp>
      <p:sp>
        <p:nvSpPr>
          <p:cNvPr id="3" name="Subtitle 2"/>
          <p:cNvSpPr>
            <a:spLocks noGrp="1"/>
          </p:cNvSpPr>
          <p:nvPr>
            <p:ph type="subTitle" idx="1"/>
          </p:nvPr>
        </p:nvSpPr>
        <p:spPr>
          <a:xfrm>
            <a:off x="1065213" y="4800600"/>
            <a:ext cx="8229600" cy="1219200"/>
          </a:xfrm>
        </p:spPr>
        <p:txBody>
          <a:bodyPr>
            <a:normAutofit/>
          </a:bodyPr>
          <a:lstStyle>
            <a:lvl1pPr marL="0" indent="0" algn="l">
              <a:spcBef>
                <a:spcPts val="0"/>
              </a:spcBef>
              <a:buNone/>
              <a:defRPr sz="2000" cap="all" spc="200" baseline="0">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94999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fld id="{03F41C87-7AD9-4845-A077-840E4A0F3F06}" type="datetimeFigureOut">
              <a:rPr lang="en-US"/>
              <a:t>3/2/2026</a:t>
            </a:fld>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2738254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59614" y="2514600"/>
            <a:ext cx="8692399" cy="2819400"/>
          </a:xfrm>
        </p:spPr>
        <p:txBody>
          <a:bodyPr anchor="b">
            <a:normAutofit/>
          </a:bodyPr>
          <a:lstStyle>
            <a:lvl1pPr algn="l">
              <a:lnSpc>
                <a:spcPct val="80000"/>
              </a:lnSpc>
              <a:defRPr sz="4800" b="0" cap="none" baseline="0"/>
            </a:lvl1pPr>
          </a:lstStyle>
          <a:p>
            <a:r>
              <a:rPr lang="en-US"/>
              <a:t>Click to edit Master title style</a:t>
            </a:r>
            <a:endParaRPr/>
          </a:p>
        </p:txBody>
      </p:sp>
      <p:sp>
        <p:nvSpPr>
          <p:cNvPr id="3" name="Text Placeholder 2"/>
          <p:cNvSpPr>
            <a:spLocks noGrp="1"/>
          </p:cNvSpPr>
          <p:nvPr>
            <p:ph type="body" idx="1"/>
          </p:nvPr>
        </p:nvSpPr>
        <p:spPr>
          <a:xfrm>
            <a:off x="1065213" y="5410200"/>
            <a:ext cx="8687333" cy="609601"/>
          </a:xfrm>
        </p:spPr>
        <p:txBody>
          <a:bodyPr anchor="t">
            <a:normAutofit/>
          </a:bodyPr>
          <a:lstStyle>
            <a:lvl1pPr marL="0" indent="0">
              <a:spcBef>
                <a:spcPts val="0"/>
              </a:spcBef>
              <a:buNone/>
              <a:defRPr sz="2000" cap="all" spc="200" baseline="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fld id="{03F41C87-7AD9-4845-A077-840E4A0F3F06}" type="datetimeFigureOut">
              <a:rPr lang="en-US"/>
              <a:t>3/2/2026</a:t>
            </a:fld>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1761813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504781" y="1905001"/>
            <a:ext cx="4419599" cy="41148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29183" y="1905001"/>
            <a:ext cx="4419600" cy="41148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fld id="{03F41C87-7AD9-4845-A077-840E4A0F3F06}" type="datetimeFigureOut">
              <a:rPr lang="en-US"/>
              <a:t>3/2/2026</a:t>
            </a:fld>
            <a:endParaRPr/>
          </a:p>
        </p:txBody>
      </p:sp>
      <p:sp>
        <p:nvSpPr>
          <p:cNvPr id="7" name="Slide Number Placeholder 6"/>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2825340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522411" y="1905000"/>
            <a:ext cx="4416552" cy="762000"/>
          </a:xfrm>
        </p:spPr>
        <p:txBody>
          <a:bodyPr anchor="ctr">
            <a:noAutofit/>
          </a:bodyPr>
          <a:lstStyle>
            <a:lvl1pPr marL="0" indent="0">
              <a:spcBef>
                <a:spcPts val="0"/>
              </a:spcBef>
              <a:buNone/>
              <a:defRPr sz="2000" b="0" cap="all" spc="2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2411" y="2743201"/>
            <a:ext cx="4416552" cy="3276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49861" y="1905000"/>
            <a:ext cx="4416552" cy="762000"/>
          </a:xfrm>
        </p:spPr>
        <p:txBody>
          <a:bodyPr anchor="ctr">
            <a:noAutofit/>
          </a:bodyPr>
          <a:lstStyle>
            <a:lvl1pPr marL="0" indent="0">
              <a:spcBef>
                <a:spcPts val="0"/>
              </a:spcBef>
              <a:buNone/>
              <a:defRPr sz="2000" b="0" cap="all" spc="2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49861" y="2743201"/>
            <a:ext cx="4416552" cy="3276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endParaRPr dirty="0"/>
          </a:p>
        </p:txBody>
      </p:sp>
      <p:sp>
        <p:nvSpPr>
          <p:cNvPr id="7" name="Date Placeholder 6"/>
          <p:cNvSpPr>
            <a:spLocks noGrp="1"/>
          </p:cNvSpPr>
          <p:nvPr>
            <p:ph type="dt" sz="half" idx="10"/>
          </p:nvPr>
        </p:nvSpPr>
        <p:spPr/>
        <p:txBody>
          <a:bodyPr/>
          <a:lstStyle/>
          <a:p>
            <a:fld id="{03F41C87-7AD9-4845-A077-840E4A0F3F06}" type="datetimeFigureOut">
              <a:rPr lang="en-US"/>
              <a:t>3/2/2026</a:t>
            </a:fld>
            <a:endParaRPr/>
          </a:p>
        </p:txBody>
      </p:sp>
      <p:sp>
        <p:nvSpPr>
          <p:cNvPr id="9" name="Slide Number Placeholder 8"/>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4208419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03F41C87-7AD9-4845-A077-840E4A0F3F06}" type="datetimeFigureOut">
              <a:rPr lang="en-US"/>
              <a:t>3/2/2026</a:t>
            </a:fld>
            <a:endParaRPr/>
          </a:p>
        </p:txBody>
      </p:sp>
      <p:sp>
        <p:nvSpPr>
          <p:cNvPr id="5" name="Slide Number Placeholder 4"/>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1626631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2"/>
        </a:solidFill>
        <a:effectLst/>
      </p:bgPr>
    </p:bg>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03F41C87-7AD9-4845-A077-840E4A0F3F06}" type="datetimeFigureOut">
              <a:rPr lang="en-US"/>
              <a:t>3/2/2026</a:t>
            </a:fld>
            <a:endParaRPr/>
          </a:p>
        </p:txBody>
      </p:sp>
      <p:sp>
        <p:nvSpPr>
          <p:cNvPr id="4" name="Slide Number Placeholder 3"/>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3607540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55604" y="1905000"/>
            <a:ext cx="3596607" cy="2667000"/>
          </a:xfrm>
        </p:spPr>
        <p:txBody>
          <a:bodyPr anchor="b">
            <a:noAutofit/>
          </a:bodyPr>
          <a:lstStyle>
            <a:lvl1pPr algn="l">
              <a:lnSpc>
                <a:spcPct val="90000"/>
              </a:lnSpc>
              <a:defRPr sz="3600" b="0" baseline="0">
                <a:solidFill>
                  <a:schemeClr val="tx1"/>
                </a:solidFill>
              </a:defRPr>
            </a:lvl1pPr>
          </a:lstStyle>
          <a:p>
            <a:r>
              <a:rPr lang="en-US"/>
              <a:t>Click to edit Master title style</a:t>
            </a:r>
            <a:endParaRPr/>
          </a:p>
        </p:txBody>
      </p:sp>
      <p:sp>
        <p:nvSpPr>
          <p:cNvPr id="4" name="Text Placeholder 3"/>
          <p:cNvSpPr>
            <a:spLocks noGrp="1"/>
          </p:cNvSpPr>
          <p:nvPr>
            <p:ph type="body" sz="half" idx="2"/>
          </p:nvPr>
        </p:nvSpPr>
        <p:spPr>
          <a:xfrm>
            <a:off x="1065213" y="4648200"/>
            <a:ext cx="3581399" cy="1371600"/>
          </a:xfrm>
        </p:spPr>
        <p:txBody>
          <a:bodyPr>
            <a:normAutofit/>
          </a:bodyPr>
          <a:lstStyle>
            <a:lvl1pPr marL="0" indent="0">
              <a:lnSpc>
                <a:spcPct val="90000"/>
              </a:lnSpc>
              <a:spcBef>
                <a:spcPts val="12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Content Placeholder 2"/>
          <p:cNvSpPr>
            <a:spLocks noGrp="1"/>
          </p:cNvSpPr>
          <p:nvPr>
            <p:ph idx="1"/>
          </p:nvPr>
        </p:nvSpPr>
        <p:spPr>
          <a:xfrm>
            <a:off x="4951414" y="685800"/>
            <a:ext cx="6400800" cy="53340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03F41C87-7AD9-4845-A077-840E4A0F3F06}" type="datetimeFigureOut">
              <a:rPr lang="en-US"/>
              <a:t>3/2/2026</a:t>
            </a:fld>
            <a:endParaRPr/>
          </a:p>
        </p:txBody>
      </p:sp>
      <p:sp>
        <p:nvSpPr>
          <p:cNvPr id="7" name="Slide Number Placeholder 6"/>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2544981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55604" y="1905000"/>
            <a:ext cx="3596607" cy="2667000"/>
          </a:xfrm>
        </p:spPr>
        <p:txBody>
          <a:bodyPr anchor="b">
            <a:normAutofit/>
          </a:bodyPr>
          <a:lstStyle>
            <a:lvl1pPr algn="l">
              <a:lnSpc>
                <a:spcPct val="90000"/>
              </a:lnSpc>
              <a:defRPr sz="3600" b="0" i="0" baseline="0">
                <a:solidFill>
                  <a:schemeClr val="tx1"/>
                </a:solidFill>
              </a:defRPr>
            </a:lvl1pPr>
          </a:lstStyle>
          <a:p>
            <a:r>
              <a:rPr lang="en-US"/>
              <a:t>Click to edit Master title style</a:t>
            </a:r>
            <a:endParaRPr/>
          </a:p>
        </p:txBody>
      </p:sp>
      <p:sp>
        <p:nvSpPr>
          <p:cNvPr id="4" name="Text Placeholder 3"/>
          <p:cNvSpPr>
            <a:spLocks noGrp="1"/>
          </p:cNvSpPr>
          <p:nvPr>
            <p:ph type="body" sz="half" idx="2"/>
          </p:nvPr>
        </p:nvSpPr>
        <p:spPr>
          <a:xfrm>
            <a:off x="1065213" y="4648200"/>
            <a:ext cx="3581399" cy="1371600"/>
          </a:xfrm>
        </p:spPr>
        <p:txBody>
          <a:bodyPr>
            <a:normAutofit/>
          </a:bodyPr>
          <a:lstStyle>
            <a:lvl1pPr marL="0" indent="0">
              <a:lnSpc>
                <a:spcPct val="90000"/>
              </a:lnSpc>
              <a:spcBef>
                <a:spcPts val="12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2" descr="An empty placeholder to add an image. Click on the placeholder and select the image that you wish to add."/>
          <p:cNvSpPr>
            <a:spLocks noGrp="1"/>
          </p:cNvSpPr>
          <p:nvPr>
            <p:ph type="pic" idx="1"/>
          </p:nvPr>
        </p:nvSpPr>
        <p:spPr>
          <a:xfrm>
            <a:off x="4951414" y="685800"/>
            <a:ext cx="6400799" cy="5334000"/>
          </a:xfrm>
          <a:solidFill>
            <a:schemeClr val="bg2"/>
          </a:solidFill>
          <a:ln w="76200">
            <a:solidFill>
              <a:schemeClr val="tx1"/>
            </a:solidFill>
            <a:miter lim="800000"/>
          </a:ln>
        </p:spPr>
        <p:txBody>
          <a:bodyP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fld id="{03F41C87-7AD9-4845-A077-840E4A0F3F06}" type="datetimeFigureOut">
              <a:rPr lang="en-US"/>
              <a:pPr/>
              <a:t>3/2/2026</a:t>
            </a:fld>
            <a:endParaRPr/>
          </a:p>
        </p:txBody>
      </p:sp>
      <p:sp>
        <p:nvSpPr>
          <p:cNvPr id="7" name="Slide Number Placeholder 6"/>
          <p:cNvSpPr>
            <a:spLocks noGrp="1"/>
          </p:cNvSpPr>
          <p:nvPr>
            <p:ph type="sldNum" sz="quarter" idx="12"/>
          </p:nvPr>
        </p:nvSpPr>
        <p:spPr/>
        <p:txBody>
          <a:bodyPr/>
          <a:lstStyle/>
          <a:p>
            <a:fld id="{2A013F82-EE5E-44EE-A61D-E31C6657F26F}" type="slidenum">
              <a:rPr/>
              <a:pPr/>
              <a:t>‹#›</a:t>
            </a:fld>
            <a:endParaRPr/>
          </a:p>
        </p:txBody>
      </p:sp>
    </p:spTree>
    <p:extLst>
      <p:ext uri="{BB962C8B-B14F-4D97-AF65-F5344CB8AC3E}">
        <p14:creationId xmlns:p14="http://schemas.microsoft.com/office/powerpoint/2010/main" val="2249172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03F41C87-7AD9-4845-A077-840E4A0F3F06}" type="datetimeFigureOut">
              <a:rPr lang="en-US"/>
              <a:t>3/2/2026</a:t>
            </a:fld>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460095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2412" y="381001"/>
            <a:ext cx="1524001" cy="56388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522412" y="381001"/>
            <a:ext cx="7391399"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03F41C87-7AD9-4845-A077-840E4A0F3F06}" type="datetimeFigureOut">
              <a:rPr lang="en-US"/>
              <a:t>3/2/2026</a:t>
            </a:fld>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4079035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2413" y="381000"/>
            <a:ext cx="9144001" cy="1371600"/>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522413" y="1904999"/>
            <a:ext cx="9134391" cy="41148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Footer Placeholder 4"/>
          <p:cNvSpPr>
            <a:spLocks noGrp="1"/>
          </p:cNvSpPr>
          <p:nvPr>
            <p:ph type="ftr" sz="quarter" idx="3"/>
          </p:nvPr>
        </p:nvSpPr>
        <p:spPr>
          <a:xfrm>
            <a:off x="1522413" y="6400800"/>
            <a:ext cx="6553199" cy="276228"/>
          </a:xfrm>
          <a:prstGeom prst="rect">
            <a:avLst/>
          </a:prstGeom>
        </p:spPr>
        <p:txBody>
          <a:bodyPr vert="horz" lIns="91440" tIns="45720" rIns="91440" bIns="45720" rtlCol="0" anchor="ctr"/>
          <a:lstStyle>
            <a:lvl1pPr algn="l">
              <a:defRPr sz="1100">
                <a:solidFill>
                  <a:schemeClr val="tx1">
                    <a:tint val="75000"/>
                  </a:schemeClr>
                </a:solidFill>
              </a:defRPr>
            </a:lvl1pPr>
          </a:lstStyle>
          <a:p>
            <a:endParaRPr lang="en-US" dirty="0"/>
          </a:p>
        </p:txBody>
      </p:sp>
      <p:sp>
        <p:nvSpPr>
          <p:cNvPr id="4" name="Date Placeholder 3"/>
          <p:cNvSpPr>
            <a:spLocks noGrp="1"/>
          </p:cNvSpPr>
          <p:nvPr>
            <p:ph type="dt" sz="half" idx="2"/>
          </p:nvPr>
        </p:nvSpPr>
        <p:spPr>
          <a:xfrm>
            <a:off x="8226422" y="6400800"/>
            <a:ext cx="1449389" cy="276228"/>
          </a:xfrm>
          <a:prstGeom prst="rect">
            <a:avLst/>
          </a:prstGeom>
        </p:spPr>
        <p:txBody>
          <a:bodyPr vert="horz" lIns="91440" tIns="45720" rIns="91440" bIns="45720" rtlCol="0" anchor="ctr"/>
          <a:lstStyle>
            <a:lvl1pPr algn="r">
              <a:defRPr sz="1100">
                <a:solidFill>
                  <a:schemeClr val="tx1">
                    <a:tint val="75000"/>
                  </a:schemeClr>
                </a:solidFill>
              </a:defRPr>
            </a:lvl1pPr>
          </a:lstStyle>
          <a:p>
            <a:fld id="{03F41C87-7AD9-4845-A077-840E4A0F3F06}" type="datetimeFigureOut">
              <a:rPr lang="en-US" smtClean="0"/>
              <a:pPr/>
              <a:t>3/2/2026</a:t>
            </a:fld>
            <a:endParaRPr lang="en-US"/>
          </a:p>
        </p:txBody>
      </p:sp>
      <p:sp>
        <p:nvSpPr>
          <p:cNvPr id="6" name="Slide Number Placeholder 5"/>
          <p:cNvSpPr>
            <a:spLocks noGrp="1"/>
          </p:cNvSpPr>
          <p:nvPr>
            <p:ph type="sldNum" sz="quarter" idx="4"/>
          </p:nvPr>
        </p:nvSpPr>
        <p:spPr>
          <a:xfrm>
            <a:off x="9828211" y="6400800"/>
            <a:ext cx="838201" cy="276228"/>
          </a:xfrm>
          <a:prstGeom prst="rect">
            <a:avLst/>
          </a:prstGeom>
        </p:spPr>
        <p:txBody>
          <a:bodyPr vert="horz" lIns="91440" tIns="45720" rIns="91440" bIns="45720" rtlCol="0" anchor="ctr"/>
          <a:lstStyle>
            <a:lvl1pPr algn="r">
              <a:defRPr sz="1100">
                <a:solidFill>
                  <a:schemeClr val="tx1">
                    <a:tint val="75000"/>
                  </a:schemeClr>
                </a:solidFill>
              </a:defRPr>
            </a:lvl1pPr>
          </a:lstStyle>
          <a:p>
            <a:fld id="{2A013F82-EE5E-44EE-A61D-E31C6657F26F}" type="slidenum">
              <a:rPr lang="en-US" smtClean="0"/>
              <a:pPr/>
              <a:t>‹#›</a:t>
            </a:fld>
            <a:endParaRPr lang="en-US"/>
          </a:p>
        </p:txBody>
      </p:sp>
    </p:spTree>
    <p:extLst>
      <p:ext uri="{BB962C8B-B14F-4D97-AF65-F5344CB8AC3E}">
        <p14:creationId xmlns:p14="http://schemas.microsoft.com/office/powerpoint/2010/main" val="140305999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spc="100" baseline="0">
          <a:solidFill>
            <a:schemeClr val="tx1"/>
          </a:solidFill>
          <a:latin typeface="+mj-lt"/>
          <a:ea typeface="+mj-ea"/>
          <a:cs typeface="+mj-cs"/>
        </a:defRPr>
      </a:lvl1pPr>
    </p:titleStyle>
    <p:bodyStyle>
      <a:lvl1pPr marL="223838" indent="-223838" algn="l" defTabSz="914400" rtl="0" eaLnBrk="1" latinLnBrk="0" hangingPunct="1">
        <a:lnSpc>
          <a:spcPct val="90000"/>
        </a:lnSpc>
        <a:spcBef>
          <a:spcPts val="1800"/>
        </a:spcBef>
        <a:buClr>
          <a:schemeClr val="accent1"/>
        </a:buClr>
        <a:buSzPct val="100000"/>
        <a:buFont typeface="Arial" pitchFamily="34" charset="0"/>
        <a:buChar char="•"/>
        <a:defRPr sz="2400" kern="1200">
          <a:solidFill>
            <a:schemeClr val="tx1"/>
          </a:solidFill>
          <a:latin typeface="+mn-lt"/>
          <a:ea typeface="+mn-ea"/>
          <a:cs typeface="+mn-cs"/>
        </a:defRPr>
      </a:lvl1pPr>
      <a:lvl2pPr marL="463550" indent="-231775" algn="l" defTabSz="914400" rtl="0" eaLnBrk="1" latinLnBrk="0" hangingPunct="1">
        <a:lnSpc>
          <a:spcPct val="90000"/>
        </a:lnSpc>
        <a:spcBef>
          <a:spcPts val="1200"/>
        </a:spcBef>
        <a:buClr>
          <a:schemeClr val="accent1"/>
        </a:buClr>
        <a:buSzPct val="100000"/>
        <a:buFont typeface="Arial" pitchFamily="34" charset="0"/>
        <a:buChar char="•"/>
        <a:defRPr sz="2000" kern="1200">
          <a:solidFill>
            <a:schemeClr val="tx1"/>
          </a:solidFill>
          <a:latin typeface="+mn-lt"/>
          <a:ea typeface="+mn-ea"/>
          <a:cs typeface="+mn-cs"/>
        </a:defRPr>
      </a:lvl2pPr>
      <a:lvl3pPr marL="682625" indent="-21907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3pPr>
      <a:lvl4pPr marL="857250" indent="-174625"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4pPr>
      <a:lvl5pPr marL="1030288" indent="-173038"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5pPr>
      <a:lvl6pPr marL="120700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38074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5544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72821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39" userDrawn="1">
          <p15:clr>
            <a:srgbClr val="F26B43"/>
          </p15:clr>
        </p15:guide>
        <p15:guide id="2"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bbcdevwebfiles.blob.core.windows.net/webfiles/Business/Projects%20and%20infrastructure/Appendix%203%20-%20Risk%20Management%20Plan%20%20Risk%20Register%20%28003%29.pdf" TargetMode="External"/><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hyperlink" Target="https://www.designingbuildings.co.uk/wiki/Risk_register_for_building_design_and_construction"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duotone>
              <a:prstClr val="black"/>
              <a:schemeClr val="accent6">
                <a:tint val="45000"/>
                <a:satMod val="400000"/>
              </a:schemeClr>
            </a:duotone>
          </a:blip>
          <a:srcRect/>
          <a:stretch>
            <a:fillRect/>
          </a:stretch>
        </a:blipFill>
        <a:effectLst/>
      </p:bgPr>
    </p:bg>
    <p:spTree>
      <p:nvGrpSpPr>
        <p:cNvPr id="1" name=""/>
        <p:cNvGrpSpPr/>
        <p:nvPr/>
      </p:nvGrpSpPr>
      <p:grpSpPr>
        <a:xfrm>
          <a:off x="0" y="0"/>
          <a:ext cx="0" cy="0"/>
          <a:chOff x="0" y="0"/>
          <a:chExt cx="0" cy="0"/>
        </a:xfrm>
      </p:grpSpPr>
      <p:sp>
        <p:nvSpPr>
          <p:cNvPr id="3" name="Title 2"/>
          <p:cNvSpPr>
            <a:spLocks noGrp="1"/>
          </p:cNvSpPr>
          <p:nvPr>
            <p:ph type="ctrTitle"/>
          </p:nvPr>
        </p:nvSpPr>
        <p:spPr>
          <a:xfrm>
            <a:off x="1125860" y="1916832"/>
            <a:ext cx="8229600" cy="1655440"/>
          </a:xfrm>
        </p:spPr>
        <p:txBody>
          <a:bodyPr/>
          <a:lstStyle/>
          <a:p>
            <a:r>
              <a:rPr lang="en-US" dirty="0"/>
              <a:t>Risk Management</a:t>
            </a:r>
          </a:p>
        </p:txBody>
      </p:sp>
      <p:sp>
        <p:nvSpPr>
          <p:cNvPr id="4" name="Subtitle 3"/>
          <p:cNvSpPr>
            <a:spLocks noGrp="1"/>
          </p:cNvSpPr>
          <p:nvPr>
            <p:ph type="subTitle" idx="1"/>
          </p:nvPr>
        </p:nvSpPr>
        <p:spPr/>
        <p:txBody>
          <a:bodyPr/>
          <a:lstStyle/>
          <a:p>
            <a:r>
              <a:rPr lang="it-IT" dirty="0"/>
              <a:t>Rhodri Thomas</a:t>
            </a:r>
          </a:p>
        </p:txBody>
      </p:sp>
    </p:spTree>
    <p:extLst>
      <p:ext uri="{BB962C8B-B14F-4D97-AF65-F5344CB8AC3E}">
        <p14:creationId xmlns:p14="http://schemas.microsoft.com/office/powerpoint/2010/main" val="2808920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77788" y="381000"/>
            <a:ext cx="11305255" cy="1679848"/>
          </a:xfrm>
        </p:spPr>
        <p:txBody>
          <a:bodyPr>
            <a:normAutofit/>
          </a:bodyPr>
          <a:lstStyle/>
          <a:p>
            <a:r>
              <a:rPr lang="en-GB" dirty="0"/>
              <a:t>A risk may have one or more causes and, if it occurs, it may have one or more impacts which in turn may have positive and negative effects on the project objective</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8213" y="2780928"/>
            <a:ext cx="8264404" cy="3172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9132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2413" y="1340769"/>
            <a:ext cx="9396535" cy="4679032"/>
          </a:xfrm>
        </p:spPr>
        <p:txBody>
          <a:bodyPr/>
          <a:lstStyle/>
          <a:p>
            <a:r>
              <a:rPr lang="en-GB" dirty="0"/>
              <a:t>The construction industry has a high rate of accidents and a poor reputation for coping with problems, with many projects failing to meet deadlines, cost and quality targets.</a:t>
            </a:r>
          </a:p>
          <a:p>
            <a:r>
              <a:rPr lang="en-GB" dirty="0"/>
              <a:t>In extreme cases the risk of time and cost overruns can compromise the economic viability of the project, making a potentially profitable investment unfeasible. </a:t>
            </a:r>
          </a:p>
          <a:p>
            <a:r>
              <a:rPr lang="en-GB" dirty="0"/>
              <a:t>Compared to many other activities, construction is subject to more risks due to its unique features, such as long duration, complicated processes, unpredictable environment, financial intensity and dynamic organisational structures. </a:t>
            </a:r>
          </a:p>
        </p:txBody>
      </p:sp>
    </p:spTree>
    <p:extLst>
      <p:ext uri="{BB962C8B-B14F-4D97-AF65-F5344CB8AC3E}">
        <p14:creationId xmlns:p14="http://schemas.microsoft.com/office/powerpoint/2010/main" val="3106206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
            <a:extLst>
              <a:ext uri="{FF2B5EF4-FFF2-40B4-BE49-F238E27FC236}">
                <a16:creationId xmlns:a16="http://schemas.microsoft.com/office/drawing/2014/main" id="{1A5B4B20-E598-3FD9-14D8-A7CE100AA95D}"/>
              </a:ext>
            </a:extLst>
          </p:cNvPr>
          <p:cNvSpPr>
            <a:spLocks noChangeArrowheads="1"/>
          </p:cNvSpPr>
          <p:nvPr/>
        </p:nvSpPr>
        <p:spPr bwMode="auto">
          <a:xfrm>
            <a:off x="2638425" y="2636838"/>
            <a:ext cx="45720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defTabSz="457200" fontAlgn="base">
              <a:spcBef>
                <a:spcPct val="0"/>
              </a:spcBef>
              <a:spcAft>
                <a:spcPct val="0"/>
              </a:spcAft>
              <a:defRPr>
                <a:solidFill>
                  <a:schemeClr val="tx1"/>
                </a:solidFill>
                <a:latin typeface="Corbel" panose="020B0503020204020204" pitchFamily="34" charset="0"/>
              </a:defRPr>
            </a:lvl6pPr>
            <a:lvl7pPr marL="2971800" indent="-228600" defTabSz="457200" fontAlgn="base">
              <a:spcBef>
                <a:spcPct val="0"/>
              </a:spcBef>
              <a:spcAft>
                <a:spcPct val="0"/>
              </a:spcAft>
              <a:defRPr>
                <a:solidFill>
                  <a:schemeClr val="tx1"/>
                </a:solidFill>
                <a:latin typeface="Corbel" panose="020B0503020204020204" pitchFamily="34" charset="0"/>
              </a:defRPr>
            </a:lvl7pPr>
            <a:lvl8pPr marL="3429000" indent="-228600" defTabSz="457200" fontAlgn="base">
              <a:spcBef>
                <a:spcPct val="0"/>
              </a:spcBef>
              <a:spcAft>
                <a:spcPct val="0"/>
              </a:spcAft>
              <a:defRPr>
                <a:solidFill>
                  <a:schemeClr val="tx1"/>
                </a:solidFill>
                <a:latin typeface="Corbel" panose="020B0503020204020204" pitchFamily="34" charset="0"/>
              </a:defRPr>
            </a:lvl8pPr>
            <a:lvl9pPr marL="3886200" indent="-228600" defTabSz="457200" fontAlgn="base">
              <a:spcBef>
                <a:spcPct val="0"/>
              </a:spcBef>
              <a:spcAft>
                <a:spcPct val="0"/>
              </a:spcAft>
              <a:defRPr>
                <a:solidFill>
                  <a:schemeClr val="tx1"/>
                </a:solidFill>
                <a:latin typeface="Corbel" panose="020B0503020204020204" pitchFamily="34" charset="0"/>
              </a:defRPr>
            </a:lvl9pPr>
          </a:lstStyle>
          <a:p>
            <a:pPr eaLnBrk="1" hangingPunct="1">
              <a:buFont typeface="Arial" panose="020B0604020202020204" pitchFamily="34" charset="0"/>
              <a:buChar char="•"/>
            </a:pPr>
            <a:r>
              <a:rPr lang="en-GB" altLang="en-US" sz="2000">
                <a:latin typeface="Arial" panose="020B0604020202020204" pitchFamily="34" charset="0"/>
                <a:ea typeface="MS PGothic" panose="020B0600070205080204" pitchFamily="34" charset="-128"/>
              </a:rPr>
              <a:t>Identifying the hazards.</a:t>
            </a:r>
          </a:p>
          <a:p>
            <a:pPr eaLnBrk="1" hangingPunct="1">
              <a:buFont typeface="Arial" panose="020B0604020202020204" pitchFamily="34" charset="0"/>
              <a:buChar char="•"/>
            </a:pPr>
            <a:endParaRPr lang="en-GB" altLang="en-US" sz="2000">
              <a:latin typeface="Arial" panose="020B0604020202020204" pitchFamily="34" charset="0"/>
              <a:ea typeface="MS PGothic" panose="020B0600070205080204" pitchFamily="34" charset="-128"/>
            </a:endParaRPr>
          </a:p>
          <a:p>
            <a:pPr eaLnBrk="1" hangingPunct="1">
              <a:buFont typeface="Arial" panose="020B0604020202020204" pitchFamily="34" charset="0"/>
              <a:buChar char="•"/>
            </a:pPr>
            <a:r>
              <a:rPr lang="en-GB" altLang="en-US" sz="2000">
                <a:latin typeface="Arial" panose="020B0604020202020204" pitchFamily="34" charset="0"/>
                <a:ea typeface="MS PGothic" panose="020B0600070205080204" pitchFamily="34" charset="-128"/>
              </a:rPr>
              <a:t>Evaluating the associated risks.</a:t>
            </a:r>
          </a:p>
          <a:p>
            <a:pPr eaLnBrk="1" hangingPunct="1">
              <a:buFont typeface="Arial" panose="020B0604020202020204" pitchFamily="34" charset="0"/>
              <a:buChar char="•"/>
            </a:pPr>
            <a:endParaRPr lang="en-GB" altLang="en-US" sz="2000">
              <a:latin typeface="Arial" panose="020B0604020202020204" pitchFamily="34" charset="0"/>
              <a:ea typeface="MS PGothic" panose="020B0600070205080204" pitchFamily="34" charset="-128"/>
            </a:endParaRPr>
          </a:p>
          <a:p>
            <a:pPr eaLnBrk="1" hangingPunct="1">
              <a:buFont typeface="Arial" panose="020B0604020202020204" pitchFamily="34" charset="0"/>
              <a:buChar char="•"/>
            </a:pPr>
            <a:r>
              <a:rPr lang="en-GB" altLang="en-US" sz="2000">
                <a:latin typeface="Arial" panose="020B0604020202020204" pitchFamily="34" charset="0"/>
                <a:ea typeface="MS PGothic" panose="020B0600070205080204" pitchFamily="34" charset="-128"/>
              </a:rPr>
              <a:t>Controlling the risks.</a:t>
            </a:r>
          </a:p>
        </p:txBody>
      </p:sp>
      <p:sp>
        <p:nvSpPr>
          <p:cNvPr id="25603" name="Rectangle 2">
            <a:extLst>
              <a:ext uri="{FF2B5EF4-FFF2-40B4-BE49-F238E27FC236}">
                <a16:creationId xmlns:a16="http://schemas.microsoft.com/office/drawing/2014/main" id="{7ACFBF94-DC98-4DC5-4E81-68D2676BC60F}"/>
              </a:ext>
            </a:extLst>
          </p:cNvPr>
          <p:cNvSpPr>
            <a:spLocks noChangeArrowheads="1"/>
          </p:cNvSpPr>
          <p:nvPr/>
        </p:nvSpPr>
        <p:spPr bwMode="auto">
          <a:xfrm>
            <a:off x="3717925" y="1052513"/>
            <a:ext cx="42719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defTabSz="457200" fontAlgn="base">
              <a:spcBef>
                <a:spcPct val="0"/>
              </a:spcBef>
              <a:spcAft>
                <a:spcPct val="0"/>
              </a:spcAft>
              <a:defRPr>
                <a:solidFill>
                  <a:schemeClr val="tx1"/>
                </a:solidFill>
                <a:latin typeface="Corbel" panose="020B0503020204020204" pitchFamily="34" charset="0"/>
              </a:defRPr>
            </a:lvl6pPr>
            <a:lvl7pPr marL="2971800" indent="-228600" defTabSz="457200" fontAlgn="base">
              <a:spcBef>
                <a:spcPct val="0"/>
              </a:spcBef>
              <a:spcAft>
                <a:spcPct val="0"/>
              </a:spcAft>
              <a:defRPr>
                <a:solidFill>
                  <a:schemeClr val="tx1"/>
                </a:solidFill>
                <a:latin typeface="Corbel" panose="020B0503020204020204" pitchFamily="34" charset="0"/>
              </a:defRPr>
            </a:lvl7pPr>
            <a:lvl8pPr marL="3429000" indent="-228600" defTabSz="457200" fontAlgn="base">
              <a:spcBef>
                <a:spcPct val="0"/>
              </a:spcBef>
              <a:spcAft>
                <a:spcPct val="0"/>
              </a:spcAft>
              <a:defRPr>
                <a:solidFill>
                  <a:schemeClr val="tx1"/>
                </a:solidFill>
                <a:latin typeface="Corbel" panose="020B0503020204020204" pitchFamily="34" charset="0"/>
              </a:defRPr>
            </a:lvl8pPr>
            <a:lvl9pPr marL="3886200" indent="-228600" defTabSz="457200" fontAlgn="base">
              <a:spcBef>
                <a:spcPct val="0"/>
              </a:spcBef>
              <a:spcAft>
                <a:spcPct val="0"/>
              </a:spcAft>
              <a:defRPr>
                <a:solidFill>
                  <a:schemeClr val="tx1"/>
                </a:solidFill>
                <a:latin typeface="Corbel" panose="020B0503020204020204" pitchFamily="34" charset="0"/>
              </a:defRPr>
            </a:lvl9pPr>
          </a:lstStyle>
          <a:p>
            <a:pPr algn="r" eaLnBrk="1" hangingPunct="1"/>
            <a:r>
              <a:rPr lang="en-GB" altLang="en-US" sz="2400" b="1">
                <a:latin typeface="Arial" panose="020B0604020202020204" pitchFamily="34" charset="0"/>
                <a:cs typeface="Arial" panose="020B0604020202020204" pitchFamily="34" charset="0"/>
              </a:rPr>
              <a:t>Stages of Risk Management</a:t>
            </a:r>
            <a:endParaRPr lang="en-GB" altLang="en-US" sz="240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504781" y="1052737"/>
            <a:ext cx="8766095" cy="1368152"/>
          </a:xfrm>
        </p:spPr>
        <p:txBody>
          <a:bodyPr/>
          <a:lstStyle/>
          <a:p>
            <a:r>
              <a:rPr lang="en-GB" dirty="0"/>
              <a:t>Risk will be peculiar to each particular project and each project participant, however, it is recognised that all construction projects share some common risks…</a:t>
            </a:r>
            <a:endParaRPr lang="en-US" dirty="0"/>
          </a:p>
        </p:txBody>
      </p:sp>
      <p:sp>
        <p:nvSpPr>
          <p:cNvPr id="5" name="Rectangle 4"/>
          <p:cNvSpPr/>
          <p:nvPr/>
        </p:nvSpPr>
        <p:spPr>
          <a:xfrm>
            <a:off x="2130776" y="3789040"/>
            <a:ext cx="7514104" cy="523220"/>
          </a:xfrm>
          <a:prstGeom prst="rect">
            <a:avLst/>
          </a:prstGeom>
        </p:spPr>
        <p:txBody>
          <a:bodyPr wrap="square">
            <a:spAutoFit/>
          </a:bodyPr>
          <a:lstStyle/>
          <a:p>
            <a:r>
              <a:rPr lang="en-GB" sz="2800" dirty="0"/>
              <a:t>Try to think of some risks to construction projects</a:t>
            </a:r>
          </a:p>
        </p:txBody>
      </p:sp>
    </p:spTree>
    <p:extLst>
      <p:ext uri="{BB962C8B-B14F-4D97-AF65-F5344CB8AC3E}">
        <p14:creationId xmlns:p14="http://schemas.microsoft.com/office/powerpoint/2010/main" val="4206988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1764" y="836712"/>
            <a:ext cx="6092825" cy="3693319"/>
          </a:xfrm>
          <a:prstGeom prst="rect">
            <a:avLst/>
          </a:prstGeom>
        </p:spPr>
        <p:txBody>
          <a:bodyPr>
            <a:spAutoFit/>
          </a:bodyPr>
          <a:lstStyle/>
          <a:p>
            <a:r>
              <a:rPr lang="en-GB" b="1" u="sng" dirty="0"/>
              <a:t>Construction </a:t>
            </a:r>
          </a:p>
          <a:p>
            <a:r>
              <a:rPr lang="en-GB" dirty="0"/>
              <a:t>Changes in the work </a:t>
            </a:r>
          </a:p>
          <a:p>
            <a:r>
              <a:rPr lang="en-GB" dirty="0"/>
              <a:t>Subsurface geological and geotechnical conditions </a:t>
            </a:r>
          </a:p>
          <a:p>
            <a:r>
              <a:rPr lang="en-GB" dirty="0"/>
              <a:t>Site access </a:t>
            </a:r>
          </a:p>
          <a:p>
            <a:r>
              <a:rPr lang="en-GB" dirty="0"/>
              <a:t>Level of detail design delivered by the owner </a:t>
            </a:r>
          </a:p>
          <a:p>
            <a:r>
              <a:rPr lang="en-GB" dirty="0"/>
              <a:t>Late drawings and instructions </a:t>
            </a:r>
          </a:p>
          <a:p>
            <a:r>
              <a:rPr lang="en-GB" dirty="0"/>
              <a:t>Availability of resources </a:t>
            </a:r>
          </a:p>
          <a:p>
            <a:r>
              <a:rPr lang="en-GB" dirty="0"/>
              <a:t>Accidents (such as collision, fire and so on) </a:t>
            </a:r>
          </a:p>
          <a:p>
            <a:r>
              <a:rPr lang="en-GB" dirty="0"/>
              <a:t>Damage to persons or property </a:t>
            </a:r>
          </a:p>
          <a:p>
            <a:r>
              <a:rPr lang="en-GB" dirty="0"/>
              <a:t>Defective design </a:t>
            </a:r>
          </a:p>
          <a:p>
            <a:r>
              <a:rPr lang="en-GB" dirty="0"/>
              <a:t>Cost of tests and samples </a:t>
            </a:r>
          </a:p>
          <a:p>
            <a:r>
              <a:rPr lang="en-GB" dirty="0"/>
              <a:t>Actual quantities of work </a:t>
            </a:r>
          </a:p>
          <a:p>
            <a:r>
              <a:rPr lang="en-GB" dirty="0"/>
              <a:t>Equipment commissioning </a:t>
            </a:r>
          </a:p>
        </p:txBody>
      </p:sp>
      <p:sp>
        <p:nvSpPr>
          <p:cNvPr id="6" name="Rectangle 5"/>
          <p:cNvSpPr/>
          <p:nvPr/>
        </p:nvSpPr>
        <p:spPr>
          <a:xfrm>
            <a:off x="8614692" y="1052736"/>
            <a:ext cx="6092825" cy="923330"/>
          </a:xfrm>
          <a:prstGeom prst="rect">
            <a:avLst/>
          </a:prstGeom>
        </p:spPr>
        <p:txBody>
          <a:bodyPr>
            <a:spAutoFit/>
          </a:bodyPr>
          <a:lstStyle/>
          <a:p>
            <a:r>
              <a:rPr lang="en-GB" b="1" u="sng" dirty="0"/>
              <a:t>Financial and economic </a:t>
            </a:r>
          </a:p>
          <a:p>
            <a:r>
              <a:rPr lang="en-GB" dirty="0"/>
              <a:t>Inflation </a:t>
            </a:r>
          </a:p>
          <a:p>
            <a:r>
              <a:rPr lang="en-GB" dirty="0"/>
              <a:t>Funding </a:t>
            </a:r>
          </a:p>
        </p:txBody>
      </p:sp>
      <p:sp>
        <p:nvSpPr>
          <p:cNvPr id="7" name="Rectangle 6"/>
          <p:cNvSpPr/>
          <p:nvPr/>
        </p:nvSpPr>
        <p:spPr>
          <a:xfrm>
            <a:off x="5878388" y="4095312"/>
            <a:ext cx="6092825" cy="2031325"/>
          </a:xfrm>
          <a:prstGeom prst="rect">
            <a:avLst/>
          </a:prstGeom>
        </p:spPr>
        <p:txBody>
          <a:bodyPr>
            <a:spAutoFit/>
          </a:bodyPr>
          <a:lstStyle/>
          <a:p>
            <a:r>
              <a:rPr lang="en-GB" b="1" u="sng" dirty="0"/>
              <a:t>Performance </a:t>
            </a:r>
          </a:p>
          <a:p>
            <a:r>
              <a:rPr lang="en-GB" dirty="0"/>
              <a:t>Productivity of labour </a:t>
            </a:r>
          </a:p>
          <a:p>
            <a:r>
              <a:rPr lang="en-GB" dirty="0"/>
              <a:t>Productivity of equipment </a:t>
            </a:r>
          </a:p>
          <a:p>
            <a:r>
              <a:rPr lang="en-GB" dirty="0"/>
              <a:t>Suitability of materials </a:t>
            </a:r>
          </a:p>
          <a:p>
            <a:r>
              <a:rPr lang="en-GB" dirty="0"/>
              <a:t>Defective work </a:t>
            </a:r>
          </a:p>
          <a:p>
            <a:r>
              <a:rPr lang="en-GB" dirty="0"/>
              <a:t>Conduct hindering performance of the work </a:t>
            </a:r>
          </a:p>
          <a:p>
            <a:r>
              <a:rPr lang="en-GB" dirty="0"/>
              <a:t>Labour disputes </a:t>
            </a:r>
          </a:p>
        </p:txBody>
      </p:sp>
    </p:spTree>
    <p:extLst>
      <p:ext uri="{BB962C8B-B14F-4D97-AF65-F5344CB8AC3E}">
        <p14:creationId xmlns:p14="http://schemas.microsoft.com/office/powerpoint/2010/main" val="1147082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814492" y="4556261"/>
            <a:ext cx="6092825" cy="1477328"/>
          </a:xfrm>
          <a:prstGeom prst="rect">
            <a:avLst/>
          </a:prstGeom>
        </p:spPr>
        <p:txBody>
          <a:bodyPr>
            <a:spAutoFit/>
          </a:bodyPr>
          <a:lstStyle/>
          <a:p>
            <a:r>
              <a:rPr lang="en-GB" b="1" u="sng" dirty="0"/>
              <a:t>Contractual and legal </a:t>
            </a:r>
          </a:p>
          <a:p>
            <a:r>
              <a:rPr lang="en-GB" dirty="0"/>
              <a:t> Delayed dispute resolution </a:t>
            </a:r>
          </a:p>
          <a:p>
            <a:r>
              <a:rPr lang="en-GB" dirty="0"/>
              <a:t> Delayed payment on contracts and extras </a:t>
            </a:r>
          </a:p>
          <a:p>
            <a:r>
              <a:rPr lang="en-GB" dirty="0"/>
              <a:t> Change order negotiation </a:t>
            </a:r>
          </a:p>
          <a:p>
            <a:r>
              <a:rPr lang="en-GB" dirty="0"/>
              <a:t> Insolvency of contractor or a subcontractor </a:t>
            </a:r>
          </a:p>
        </p:txBody>
      </p:sp>
      <p:sp>
        <p:nvSpPr>
          <p:cNvPr id="6" name="Rectangle 5"/>
          <p:cNvSpPr/>
          <p:nvPr/>
        </p:nvSpPr>
        <p:spPr>
          <a:xfrm>
            <a:off x="837828" y="3745905"/>
            <a:ext cx="6092825" cy="1754326"/>
          </a:xfrm>
          <a:prstGeom prst="rect">
            <a:avLst/>
          </a:prstGeom>
        </p:spPr>
        <p:txBody>
          <a:bodyPr>
            <a:spAutoFit/>
          </a:bodyPr>
          <a:lstStyle/>
          <a:p>
            <a:r>
              <a:rPr lang="en-GB" b="1" u="sng" dirty="0"/>
              <a:t>Physical </a:t>
            </a:r>
          </a:p>
          <a:p>
            <a:r>
              <a:rPr lang="en-GB" dirty="0"/>
              <a:t> Subsurface geology geotechnical conditions </a:t>
            </a:r>
          </a:p>
          <a:p>
            <a:r>
              <a:rPr lang="en-GB" dirty="0"/>
              <a:t> Conditions </a:t>
            </a:r>
          </a:p>
          <a:p>
            <a:r>
              <a:rPr lang="en-GB" dirty="0"/>
              <a:t> Subsurface conditions and ground water </a:t>
            </a:r>
          </a:p>
          <a:p>
            <a:r>
              <a:rPr lang="en-GB" dirty="0"/>
              <a:t> Topography </a:t>
            </a:r>
          </a:p>
          <a:p>
            <a:r>
              <a:rPr lang="en-GB" dirty="0"/>
              <a:t> Natural catastrophes </a:t>
            </a:r>
          </a:p>
        </p:txBody>
      </p:sp>
      <p:sp>
        <p:nvSpPr>
          <p:cNvPr id="7" name="Rectangle 6"/>
          <p:cNvSpPr/>
          <p:nvPr/>
        </p:nvSpPr>
        <p:spPr>
          <a:xfrm>
            <a:off x="5734372" y="844999"/>
            <a:ext cx="6092825" cy="1754326"/>
          </a:xfrm>
          <a:prstGeom prst="rect">
            <a:avLst/>
          </a:prstGeom>
        </p:spPr>
        <p:txBody>
          <a:bodyPr>
            <a:spAutoFit/>
          </a:bodyPr>
          <a:lstStyle/>
          <a:p>
            <a:r>
              <a:rPr lang="en-GB" b="1" u="sng" dirty="0"/>
              <a:t>Political and societal </a:t>
            </a:r>
          </a:p>
          <a:p>
            <a:r>
              <a:rPr lang="en-GB" dirty="0"/>
              <a:t> Soil availability for construction </a:t>
            </a:r>
          </a:p>
          <a:p>
            <a:r>
              <a:rPr lang="en-GB" dirty="0"/>
              <a:t> Environmental pressures </a:t>
            </a:r>
          </a:p>
          <a:p>
            <a:r>
              <a:rPr lang="en-GB" dirty="0"/>
              <a:t> Regulations (safety or labour laws) </a:t>
            </a:r>
          </a:p>
          <a:p>
            <a:r>
              <a:rPr lang="en-GB" dirty="0"/>
              <a:t> Public disorder </a:t>
            </a:r>
          </a:p>
          <a:p>
            <a:r>
              <a:rPr lang="en-GB" dirty="0"/>
              <a:t> Strike </a:t>
            </a:r>
          </a:p>
        </p:txBody>
      </p:sp>
      <p:sp>
        <p:nvSpPr>
          <p:cNvPr id="9" name="Rectangle 8"/>
          <p:cNvSpPr/>
          <p:nvPr/>
        </p:nvSpPr>
        <p:spPr>
          <a:xfrm>
            <a:off x="333772" y="844999"/>
            <a:ext cx="6092825" cy="2031325"/>
          </a:xfrm>
          <a:prstGeom prst="rect">
            <a:avLst/>
          </a:prstGeom>
        </p:spPr>
        <p:txBody>
          <a:bodyPr>
            <a:spAutoFit/>
          </a:bodyPr>
          <a:lstStyle/>
          <a:p>
            <a:r>
              <a:rPr lang="en-GB" b="1" u="sng" dirty="0"/>
              <a:t>Security</a:t>
            </a:r>
            <a:r>
              <a:rPr lang="en-GB" dirty="0"/>
              <a:t> </a:t>
            </a:r>
          </a:p>
          <a:p>
            <a:r>
              <a:rPr lang="en-GB" dirty="0"/>
              <a:t>Vandalism </a:t>
            </a:r>
          </a:p>
          <a:p>
            <a:r>
              <a:rPr lang="en-GB" dirty="0"/>
              <a:t>Terrorism </a:t>
            </a:r>
          </a:p>
          <a:p>
            <a:r>
              <a:rPr lang="en-GB" dirty="0"/>
              <a:t>Corruption </a:t>
            </a:r>
          </a:p>
          <a:p>
            <a:r>
              <a:rPr lang="en-GB" dirty="0"/>
              <a:t>Assaults </a:t>
            </a:r>
          </a:p>
          <a:p>
            <a:r>
              <a:rPr lang="en-GB" dirty="0"/>
              <a:t>Negligence </a:t>
            </a:r>
          </a:p>
          <a:p>
            <a:r>
              <a:rPr lang="en-GB" dirty="0"/>
              <a:t>Intrusion </a:t>
            </a:r>
          </a:p>
        </p:txBody>
      </p:sp>
    </p:spTree>
    <p:extLst>
      <p:ext uri="{BB962C8B-B14F-4D97-AF65-F5344CB8AC3E}">
        <p14:creationId xmlns:p14="http://schemas.microsoft.com/office/powerpoint/2010/main" val="462238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485900" y="1916832"/>
            <a:ext cx="8692399" cy="1905000"/>
          </a:xfrm>
        </p:spPr>
        <p:txBody>
          <a:bodyPr/>
          <a:lstStyle/>
          <a:p>
            <a:r>
              <a:rPr lang="en-GB" dirty="0"/>
              <a:t>Risk register for building design and construction</a:t>
            </a:r>
          </a:p>
        </p:txBody>
      </p:sp>
    </p:spTree>
    <p:extLst>
      <p:ext uri="{BB962C8B-B14F-4D97-AF65-F5344CB8AC3E}">
        <p14:creationId xmlns:p14="http://schemas.microsoft.com/office/powerpoint/2010/main" val="2478160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
            <a:extLst>
              <a:ext uri="{FF2B5EF4-FFF2-40B4-BE49-F238E27FC236}">
                <a16:creationId xmlns:a16="http://schemas.microsoft.com/office/drawing/2014/main" id="{DE77922C-DA3D-B101-271C-8AB17FBBE3B2}"/>
              </a:ext>
            </a:extLst>
          </p:cNvPr>
          <p:cNvSpPr>
            <a:spLocks noChangeArrowheads="1"/>
          </p:cNvSpPr>
          <p:nvPr/>
        </p:nvSpPr>
        <p:spPr bwMode="auto">
          <a:xfrm>
            <a:off x="2422004" y="2060848"/>
            <a:ext cx="6408737" cy="1449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defTabSz="457200" fontAlgn="base">
              <a:spcBef>
                <a:spcPct val="0"/>
              </a:spcBef>
              <a:spcAft>
                <a:spcPct val="0"/>
              </a:spcAft>
              <a:defRPr>
                <a:solidFill>
                  <a:schemeClr val="tx1"/>
                </a:solidFill>
                <a:latin typeface="Corbel" panose="020B0503020204020204" pitchFamily="34" charset="0"/>
              </a:defRPr>
            </a:lvl6pPr>
            <a:lvl7pPr marL="2971800" indent="-228600" defTabSz="457200" fontAlgn="base">
              <a:spcBef>
                <a:spcPct val="0"/>
              </a:spcBef>
              <a:spcAft>
                <a:spcPct val="0"/>
              </a:spcAft>
              <a:defRPr>
                <a:solidFill>
                  <a:schemeClr val="tx1"/>
                </a:solidFill>
                <a:latin typeface="Corbel" panose="020B0503020204020204" pitchFamily="34" charset="0"/>
              </a:defRPr>
            </a:lvl7pPr>
            <a:lvl8pPr marL="3429000" indent="-228600" defTabSz="457200" fontAlgn="base">
              <a:spcBef>
                <a:spcPct val="0"/>
              </a:spcBef>
              <a:spcAft>
                <a:spcPct val="0"/>
              </a:spcAft>
              <a:defRPr>
                <a:solidFill>
                  <a:schemeClr val="tx1"/>
                </a:solidFill>
                <a:latin typeface="Corbel" panose="020B0503020204020204" pitchFamily="34" charset="0"/>
              </a:defRPr>
            </a:lvl8pPr>
            <a:lvl9pPr marL="3886200" indent="-228600" defTabSz="457200" fontAlgn="base">
              <a:spcBef>
                <a:spcPct val="0"/>
              </a:spcBef>
              <a:spcAft>
                <a:spcPct val="0"/>
              </a:spcAft>
              <a:defRPr>
                <a:solidFill>
                  <a:schemeClr val="tx1"/>
                </a:solidFill>
                <a:latin typeface="Corbel" panose="020B0503020204020204" pitchFamily="34" charset="0"/>
              </a:defRPr>
            </a:lvl9pPr>
          </a:lstStyle>
          <a:p>
            <a:pPr algn="ctr" eaLnBrk="1" hangingPunct="1">
              <a:lnSpc>
                <a:spcPct val="90000"/>
              </a:lnSpc>
            </a:pPr>
            <a:r>
              <a:rPr lang="en-GB" altLang="en-US" sz="2000" b="1" i="1" dirty="0">
                <a:cs typeface="Times New Roman" panose="02020603050405020304" pitchFamily="18" charset="0"/>
              </a:rPr>
              <a:t>Risk: </a:t>
            </a:r>
          </a:p>
          <a:p>
            <a:pPr algn="ctr" eaLnBrk="1" hangingPunct="1">
              <a:lnSpc>
                <a:spcPct val="90000"/>
              </a:lnSpc>
            </a:pPr>
            <a:endParaRPr lang="en-GB" altLang="en-US" b="1" i="1" dirty="0">
              <a:cs typeface="Times New Roman" panose="02020603050405020304" pitchFamily="18" charset="0"/>
            </a:endParaRPr>
          </a:p>
          <a:p>
            <a:pPr eaLnBrk="1" hangingPunct="1">
              <a:lnSpc>
                <a:spcPct val="90000"/>
              </a:lnSpc>
            </a:pPr>
            <a:r>
              <a:rPr lang="en-GB" altLang="en-US" sz="2000" i="1" dirty="0">
                <a:cs typeface="Times New Roman" panose="02020603050405020304" pitchFamily="18" charset="0"/>
              </a:rPr>
              <a:t>The likelihood that a specified undesired event will occur due to the realisation of a hazard by, or during work activities or by the products and services created by work activities</a:t>
            </a:r>
            <a:r>
              <a:rPr lang="en-GB" altLang="en-US" sz="2000" dirty="0">
                <a:cs typeface="Times New Roman" panose="02020603050405020304" pitchFamily="18" charset="0"/>
              </a:rPr>
              <a:t>.</a:t>
            </a:r>
            <a:endParaRPr lang="en-GB" altLang="en-US" sz="2000" i="1" dirty="0">
              <a:cs typeface="Times New Roman" panose="02020603050405020304" pitchFamily="18" charset="0"/>
            </a:endParaRPr>
          </a:p>
        </p:txBody>
      </p:sp>
      <p:sp>
        <p:nvSpPr>
          <p:cNvPr id="27651" name="Rectangle 2">
            <a:extLst>
              <a:ext uri="{FF2B5EF4-FFF2-40B4-BE49-F238E27FC236}">
                <a16:creationId xmlns:a16="http://schemas.microsoft.com/office/drawing/2014/main" id="{E303E71B-6AFB-1EBB-0B3C-4D5641E31985}"/>
              </a:ext>
            </a:extLst>
          </p:cNvPr>
          <p:cNvSpPr>
            <a:spLocks noChangeArrowheads="1"/>
          </p:cNvSpPr>
          <p:nvPr/>
        </p:nvSpPr>
        <p:spPr bwMode="auto">
          <a:xfrm>
            <a:off x="4131251" y="5157192"/>
            <a:ext cx="299024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defTabSz="457200" fontAlgn="base">
              <a:spcBef>
                <a:spcPct val="0"/>
              </a:spcBef>
              <a:spcAft>
                <a:spcPct val="0"/>
              </a:spcAft>
              <a:defRPr>
                <a:solidFill>
                  <a:schemeClr val="tx1"/>
                </a:solidFill>
                <a:latin typeface="Corbel" panose="020B0503020204020204" pitchFamily="34" charset="0"/>
              </a:defRPr>
            </a:lvl6pPr>
            <a:lvl7pPr marL="2971800" indent="-228600" defTabSz="457200" fontAlgn="base">
              <a:spcBef>
                <a:spcPct val="0"/>
              </a:spcBef>
              <a:spcAft>
                <a:spcPct val="0"/>
              </a:spcAft>
              <a:defRPr>
                <a:solidFill>
                  <a:schemeClr val="tx1"/>
                </a:solidFill>
                <a:latin typeface="Corbel" panose="020B0503020204020204" pitchFamily="34" charset="0"/>
              </a:defRPr>
            </a:lvl7pPr>
            <a:lvl8pPr marL="3429000" indent="-228600" defTabSz="457200" fontAlgn="base">
              <a:spcBef>
                <a:spcPct val="0"/>
              </a:spcBef>
              <a:spcAft>
                <a:spcPct val="0"/>
              </a:spcAft>
              <a:defRPr>
                <a:solidFill>
                  <a:schemeClr val="tx1"/>
                </a:solidFill>
                <a:latin typeface="Corbel" panose="020B0503020204020204" pitchFamily="34" charset="0"/>
              </a:defRPr>
            </a:lvl8pPr>
            <a:lvl9pPr marL="3886200" indent="-228600" defTabSz="457200" fontAlgn="base">
              <a:spcBef>
                <a:spcPct val="0"/>
              </a:spcBef>
              <a:spcAft>
                <a:spcPct val="0"/>
              </a:spcAft>
              <a:defRPr>
                <a:solidFill>
                  <a:schemeClr val="tx1"/>
                </a:solidFill>
                <a:latin typeface="Corbel" panose="020B0503020204020204" pitchFamily="34" charset="0"/>
              </a:defRPr>
            </a:lvl9pPr>
          </a:lstStyle>
          <a:p>
            <a:pPr algn="ctr" eaLnBrk="1" hangingPunct="1"/>
            <a:r>
              <a:rPr lang="en-GB" altLang="en-US" sz="2000" i="1" dirty="0">
                <a:cs typeface="Times New Roman" panose="02020603050405020304" pitchFamily="18" charset="0"/>
              </a:rPr>
              <a:t>Risk =  Likelihood x Severity</a:t>
            </a:r>
          </a:p>
        </p:txBody>
      </p:sp>
      <p:sp>
        <p:nvSpPr>
          <p:cNvPr id="2" name="TextBox 1">
            <a:extLst>
              <a:ext uri="{FF2B5EF4-FFF2-40B4-BE49-F238E27FC236}">
                <a16:creationId xmlns:a16="http://schemas.microsoft.com/office/drawing/2014/main" id="{9B2C0651-3667-635A-044F-02573D4CBAC4}"/>
              </a:ext>
            </a:extLst>
          </p:cNvPr>
          <p:cNvSpPr txBox="1"/>
          <p:nvPr/>
        </p:nvSpPr>
        <p:spPr>
          <a:xfrm>
            <a:off x="4582244" y="683492"/>
            <a:ext cx="2302233" cy="369332"/>
          </a:xfrm>
          <a:prstGeom prst="rect">
            <a:avLst/>
          </a:prstGeom>
          <a:noFill/>
        </p:spPr>
        <p:txBody>
          <a:bodyPr wrap="none" rtlCol="0">
            <a:spAutoFit/>
          </a:bodyPr>
          <a:lstStyle/>
          <a:p>
            <a:r>
              <a:rPr lang="en-GB" dirty="0"/>
              <a:t>In a Risk assessment…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C971FCD5-B58D-E19F-1828-781418738837}"/>
              </a:ext>
            </a:extLst>
          </p:cNvPr>
          <p:cNvGraphicFramePr>
            <a:graphicFrameLocks noGrp="1"/>
          </p:cNvGraphicFramePr>
          <p:nvPr>
            <p:extLst>
              <p:ext uri="{D42A27DB-BD31-4B8C-83A1-F6EECF244321}">
                <p14:modId xmlns:p14="http://schemas.microsoft.com/office/powerpoint/2010/main" val="1706274139"/>
              </p:ext>
            </p:extLst>
          </p:nvPr>
        </p:nvGraphicFramePr>
        <p:xfrm>
          <a:off x="117748" y="873918"/>
          <a:ext cx="8280400" cy="5110163"/>
        </p:xfrm>
        <a:graphic>
          <a:graphicData uri="http://schemas.openxmlformats.org/drawingml/2006/table">
            <a:tbl>
              <a:tblPr/>
              <a:tblGrid>
                <a:gridCol w="3219450">
                  <a:extLst>
                    <a:ext uri="{9D8B030D-6E8A-4147-A177-3AD203B41FA5}">
                      <a16:colId xmlns:a16="http://schemas.microsoft.com/office/drawing/2014/main" val="2104248746"/>
                    </a:ext>
                  </a:extLst>
                </a:gridCol>
                <a:gridCol w="920750">
                  <a:extLst>
                    <a:ext uri="{9D8B030D-6E8A-4147-A177-3AD203B41FA5}">
                      <a16:colId xmlns:a16="http://schemas.microsoft.com/office/drawing/2014/main" val="3190387292"/>
                    </a:ext>
                  </a:extLst>
                </a:gridCol>
                <a:gridCol w="3219450">
                  <a:extLst>
                    <a:ext uri="{9D8B030D-6E8A-4147-A177-3AD203B41FA5}">
                      <a16:colId xmlns:a16="http://schemas.microsoft.com/office/drawing/2014/main" val="1521949061"/>
                    </a:ext>
                  </a:extLst>
                </a:gridCol>
                <a:gridCol w="920750">
                  <a:extLst>
                    <a:ext uri="{9D8B030D-6E8A-4147-A177-3AD203B41FA5}">
                      <a16:colId xmlns:a16="http://schemas.microsoft.com/office/drawing/2014/main" val="4293155429"/>
                    </a:ext>
                  </a:extLst>
                </a:gridCol>
              </a:tblGrid>
              <a:tr h="300038">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dirty="0">
                          <a:ln>
                            <a:noFill/>
                          </a:ln>
                          <a:solidFill>
                            <a:srgbClr val="FFFF00"/>
                          </a:solidFill>
                          <a:effectLst/>
                          <a:latin typeface="Comic Sans MS" panose="030F0702030302020204" pitchFamily="66" charset="0"/>
                          <a:ea typeface="Arial Unicode MS" pitchFamily="34" charset="-128"/>
                          <a:cs typeface="Tahoma" panose="020B0604030504040204" pitchFamily="34" charset="0"/>
                        </a:rPr>
                        <a:t>Likelihood</a:t>
                      </a:r>
                      <a:endParaRPr kumimoji="0" lang="en-GB" altLang="en-US" sz="1200" b="0" i="0" u="none" strike="noStrike" cap="none" normalizeH="0" baseline="0" dirty="0">
                        <a:ln>
                          <a:noFill/>
                        </a:ln>
                        <a:solidFill>
                          <a:srgbClr val="FFFF00"/>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Score</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dirty="0">
                          <a:ln>
                            <a:noFill/>
                          </a:ln>
                          <a:solidFill>
                            <a:srgbClr val="00B050"/>
                          </a:solidFill>
                          <a:effectLst/>
                          <a:latin typeface="Comic Sans MS" panose="030F0702030302020204" pitchFamily="66" charset="0"/>
                          <a:ea typeface="Arial Unicode MS" pitchFamily="34" charset="-128"/>
                          <a:cs typeface="Tahoma" panose="020B0604030504040204" pitchFamily="34" charset="0"/>
                        </a:rPr>
                        <a:t>Severity</a:t>
                      </a:r>
                      <a:endParaRPr kumimoji="0" lang="en-GB" altLang="en-US" sz="1200" b="0" i="0" u="none" strike="noStrike" cap="none" normalizeH="0" baseline="0" dirty="0">
                        <a:ln>
                          <a:noFill/>
                        </a:ln>
                        <a:solidFill>
                          <a:srgbClr val="00B050"/>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Risk</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373269793"/>
                  </a:ext>
                </a:extLst>
              </a:tr>
              <a:tr h="901700">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Very Unlikely</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0"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(difficult to see how this can occur)</a:t>
                      </a:r>
                      <a:endParaRPr kumimoji="0" lang="en-GB"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1</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Minor Injury</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0"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(no treatment or absence from work)</a:t>
                      </a:r>
                      <a:endParaRPr kumimoji="0" lang="en-GB"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1</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56635295"/>
                  </a:ext>
                </a:extLst>
              </a:tr>
              <a:tr h="901700">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Unlikely</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0"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(not expected to happen, but can’t be ruled out)</a:t>
                      </a:r>
                      <a:endParaRPr kumimoji="0" lang="en-GB"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2</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Minor Injury</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0"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(requiring first aid / possible absence up to 3 days)</a:t>
                      </a:r>
                      <a:endParaRPr kumimoji="0" lang="en-GB"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2</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06652910"/>
                  </a:ext>
                </a:extLst>
              </a:tr>
              <a:tr h="901700">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Likely</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0"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(could happen at some stage)</a:t>
                      </a:r>
                      <a:endParaRPr kumimoji="0" lang="en-GB"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3</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Injury</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0"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(requiring over three days absence)</a:t>
                      </a:r>
                      <a:endParaRPr kumimoji="0" lang="en-GB"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3</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97380898"/>
                  </a:ext>
                </a:extLst>
              </a:tr>
              <a:tr h="1203325">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Very Likely</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0"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(may occur on a regular basis)</a:t>
                      </a:r>
                      <a:endParaRPr kumimoji="0" lang="en-GB"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4</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Major Injury</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0"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(RIDDOR reportable injury / long term absence / health effect)</a:t>
                      </a:r>
                      <a:endParaRPr kumimoji="0" lang="en-GB"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4</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183274682"/>
                  </a:ext>
                </a:extLst>
              </a:tr>
              <a:tr h="901700">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Certain</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0"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(no doubt about it – it will happen)</a:t>
                      </a:r>
                      <a:endParaRPr kumimoji="0" lang="en-GB"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5</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a:ln>
                            <a:noFill/>
                          </a:ln>
                          <a:solidFill>
                            <a:schemeClr val="tx1"/>
                          </a:solidFill>
                          <a:effectLst/>
                          <a:latin typeface="Comic Sans MS" panose="030F0702030302020204" pitchFamily="66" charset="0"/>
                          <a:ea typeface="Arial Unicode MS" pitchFamily="34" charset="-128"/>
                          <a:cs typeface="Tahoma" panose="020B0604030504040204" pitchFamily="34" charset="0"/>
                        </a:rPr>
                        <a:t>Death</a:t>
                      </a:r>
                      <a:endParaRPr kumimoji="0" lang="en-GB" altLang="en-US" sz="1200" b="0" i="0" u="none" strike="noStrike" cap="none" normalizeH="0" baseline="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spcAft>
                          <a:spcPts val="600"/>
                        </a:spcAft>
                        <a:buClr>
                          <a:srgbClr val="1287C3"/>
                        </a:buClr>
                        <a:buSzPct val="145000"/>
                        <a:buFont typeface="Arial" panose="020B0604020202020204" pitchFamily="34" charset="0"/>
                        <a:defRPr sz="20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defRPr>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defRPr sz="1600">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defRPr sz="14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5pPr>
                      <a:lvl6pPr marL="25146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6pPr>
                      <a:lvl7pPr marL="29718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7pPr>
                      <a:lvl8pPr marL="34290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8pPr>
                      <a:lvl9pPr marL="3886200" indent="-228600" defTabSz="457200" fontAlgn="base">
                        <a:spcBef>
                          <a:spcPct val="20000"/>
                        </a:spcBef>
                        <a:spcAft>
                          <a:spcPts val="600"/>
                        </a:spcAft>
                        <a:buClr>
                          <a:srgbClr val="1287C3"/>
                        </a:buClr>
                        <a:buSzPct val="145000"/>
                        <a:buFont typeface="Arial" panose="020B0604020202020204" pitchFamily="34" charset="0"/>
                        <a:defRPr sz="1200">
                          <a:solidFill>
                            <a:schemeClr val="tx1"/>
                          </a:solidFill>
                          <a:latin typeface="Corbel" panose="020B050302020402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dirty="0">
                          <a:ln>
                            <a:noFill/>
                          </a:ln>
                          <a:solidFill>
                            <a:schemeClr val="tx1"/>
                          </a:solidFill>
                          <a:effectLst/>
                          <a:latin typeface="Comic Sans MS" panose="030F0702030302020204" pitchFamily="66" charset="0"/>
                          <a:ea typeface="Arial Unicode MS" pitchFamily="34" charset="-128"/>
                          <a:cs typeface="Tahoma" panose="020B0604030504040204" pitchFamily="34" charset="0"/>
                        </a:rPr>
                        <a:t>5</a:t>
                      </a:r>
                      <a:endParaRPr kumimoji="0" lang="en-GB" altLang="en-US" sz="1200" b="0" i="0" u="none" strike="noStrike" cap="none" normalizeH="0" baseline="0" dirty="0">
                        <a:ln>
                          <a:noFill/>
                        </a:ln>
                        <a:solidFill>
                          <a:schemeClr val="tx1"/>
                        </a:solidFill>
                        <a:effectLst/>
                        <a:latin typeface="Times New Roman" panose="02020603050405020304" pitchFamily="18" charset="0"/>
                        <a:ea typeface="Arial Unicode MS" pitchFamily="34" charset="-128"/>
                        <a:cs typeface="Times New Roman" panose="02020603050405020304" pitchFamily="18" charset="0"/>
                      </a:endParaRPr>
                    </a:p>
                  </a:txBody>
                  <a:tcPr marL="68576" marR="6857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96058933"/>
                  </a:ext>
                </a:extLst>
              </a:tr>
            </a:tbl>
          </a:graphicData>
        </a:graphic>
      </p:graphicFrame>
      <p:sp>
        <p:nvSpPr>
          <p:cNvPr id="4" name="TextBox 3">
            <a:extLst>
              <a:ext uri="{FF2B5EF4-FFF2-40B4-BE49-F238E27FC236}">
                <a16:creationId xmlns:a16="http://schemas.microsoft.com/office/drawing/2014/main" id="{F83526A2-9526-2202-38A9-C922CF89989F}"/>
              </a:ext>
            </a:extLst>
          </p:cNvPr>
          <p:cNvSpPr txBox="1"/>
          <p:nvPr/>
        </p:nvSpPr>
        <p:spPr>
          <a:xfrm>
            <a:off x="1485900" y="6237312"/>
            <a:ext cx="6094740" cy="369332"/>
          </a:xfrm>
          <a:prstGeom prst="rect">
            <a:avLst/>
          </a:prstGeom>
          <a:noFill/>
        </p:spPr>
        <p:txBody>
          <a:bodyPr wrap="square">
            <a:spAutoFit/>
          </a:bodyPr>
          <a:lstStyle/>
          <a:p>
            <a:pPr algn="ctr" eaLnBrk="1" hangingPunct="1"/>
            <a:r>
              <a:rPr lang="en-GB" altLang="en-US" sz="1800" i="1" dirty="0">
                <a:solidFill>
                  <a:srgbClr val="FF0000"/>
                </a:solidFill>
                <a:cs typeface="Times New Roman" panose="02020603050405020304" pitchFamily="18" charset="0"/>
              </a:rPr>
              <a:t>Risk</a:t>
            </a:r>
            <a:r>
              <a:rPr lang="en-GB" altLang="en-US" sz="1800" i="1" dirty="0">
                <a:cs typeface="Times New Roman" panose="02020603050405020304" pitchFamily="18" charset="0"/>
              </a:rPr>
              <a:t> =  </a:t>
            </a:r>
            <a:r>
              <a:rPr lang="en-GB" altLang="en-US" sz="1800" i="1" dirty="0">
                <a:solidFill>
                  <a:srgbClr val="FFFF00"/>
                </a:solidFill>
                <a:cs typeface="Times New Roman" panose="02020603050405020304" pitchFamily="18" charset="0"/>
              </a:rPr>
              <a:t>Likelihood</a:t>
            </a:r>
            <a:r>
              <a:rPr lang="en-GB" altLang="en-US" sz="1800" i="1" dirty="0">
                <a:cs typeface="Times New Roman" panose="02020603050405020304" pitchFamily="18" charset="0"/>
              </a:rPr>
              <a:t> x </a:t>
            </a:r>
            <a:r>
              <a:rPr lang="en-GB" altLang="en-US" sz="1800" i="1" dirty="0">
                <a:solidFill>
                  <a:srgbClr val="00B050"/>
                </a:solidFill>
                <a:cs typeface="Times New Roman" panose="02020603050405020304" pitchFamily="18" charset="0"/>
              </a:rPr>
              <a:t>Severity</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89E96342-7D40-6030-575D-9EC41AA0F63E}"/>
              </a:ext>
            </a:extLst>
          </p:cNvPr>
          <p:cNvSpPr>
            <a:spLocks noChangeArrowheads="1"/>
          </p:cNvSpPr>
          <p:nvPr/>
        </p:nvSpPr>
        <p:spPr bwMode="auto">
          <a:xfrm>
            <a:off x="18137" y="620688"/>
            <a:ext cx="7777163"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defTabSz="457200" fontAlgn="base">
              <a:spcBef>
                <a:spcPct val="0"/>
              </a:spcBef>
              <a:spcAft>
                <a:spcPct val="0"/>
              </a:spcAft>
              <a:defRPr>
                <a:solidFill>
                  <a:schemeClr val="tx1"/>
                </a:solidFill>
                <a:latin typeface="Corbel" panose="020B0503020204020204" pitchFamily="34" charset="0"/>
              </a:defRPr>
            </a:lvl6pPr>
            <a:lvl7pPr marL="2971800" indent="-228600" defTabSz="457200" fontAlgn="base">
              <a:spcBef>
                <a:spcPct val="0"/>
              </a:spcBef>
              <a:spcAft>
                <a:spcPct val="0"/>
              </a:spcAft>
              <a:defRPr>
                <a:solidFill>
                  <a:schemeClr val="tx1"/>
                </a:solidFill>
                <a:latin typeface="Corbel" panose="020B0503020204020204" pitchFamily="34" charset="0"/>
              </a:defRPr>
            </a:lvl7pPr>
            <a:lvl8pPr marL="3429000" indent="-228600" defTabSz="457200" fontAlgn="base">
              <a:spcBef>
                <a:spcPct val="0"/>
              </a:spcBef>
              <a:spcAft>
                <a:spcPct val="0"/>
              </a:spcAft>
              <a:defRPr>
                <a:solidFill>
                  <a:schemeClr val="tx1"/>
                </a:solidFill>
                <a:latin typeface="Corbel" panose="020B0503020204020204" pitchFamily="34" charset="0"/>
              </a:defRPr>
            </a:lvl8pPr>
            <a:lvl9pPr marL="3886200" indent="-228600" defTabSz="457200" fontAlgn="base">
              <a:spcBef>
                <a:spcPct val="0"/>
              </a:spcBef>
              <a:spcAft>
                <a:spcPct val="0"/>
              </a:spcAft>
              <a:defRPr>
                <a:solidFill>
                  <a:schemeClr val="tx1"/>
                </a:solidFill>
                <a:latin typeface="Corbel" panose="020B0503020204020204" pitchFamily="34" charset="0"/>
              </a:defRPr>
            </a:lvl9pPr>
          </a:lstStyle>
          <a:p>
            <a:pPr eaLnBrk="1" hangingPunct="1"/>
            <a:r>
              <a:rPr lang="en-GB" altLang="en-US" sz="2400" dirty="0"/>
              <a:t>The previous table indicates how severity and probability combine to produce a risk score.</a:t>
            </a:r>
          </a:p>
          <a:p>
            <a:pPr eaLnBrk="1" hangingPunct="1"/>
            <a:endParaRPr lang="en-GB" altLang="en-US" sz="2400" dirty="0"/>
          </a:p>
          <a:p>
            <a:pPr eaLnBrk="1" hangingPunct="1"/>
            <a:r>
              <a:rPr lang="en-GB" altLang="en-US" sz="2400" dirty="0"/>
              <a:t>Ratings are assigned as follows:</a:t>
            </a:r>
          </a:p>
          <a:p>
            <a:pPr eaLnBrk="1" hangingPunct="1"/>
            <a:endParaRPr lang="en-GB" altLang="en-US" sz="2400" dirty="0">
              <a:solidFill>
                <a:srgbClr val="92D050"/>
              </a:solidFill>
            </a:endParaRPr>
          </a:p>
          <a:p>
            <a:pPr eaLnBrk="1" hangingPunct="1"/>
            <a:r>
              <a:rPr lang="en-GB" altLang="en-US" sz="2400" dirty="0">
                <a:solidFill>
                  <a:srgbClr val="92D050"/>
                </a:solidFill>
              </a:rPr>
              <a:t>1 – 8		=	Low risk	green – risk is being controlled</a:t>
            </a:r>
          </a:p>
          <a:p>
            <a:pPr eaLnBrk="1" hangingPunct="1"/>
            <a:endParaRPr lang="en-GB" altLang="en-US" sz="2400" dirty="0">
              <a:solidFill>
                <a:srgbClr val="FFC000"/>
              </a:solidFill>
            </a:endParaRPr>
          </a:p>
          <a:p>
            <a:pPr eaLnBrk="1" hangingPunct="1"/>
            <a:r>
              <a:rPr lang="en-GB" altLang="en-US" sz="2400" dirty="0">
                <a:solidFill>
                  <a:srgbClr val="FFC000"/>
                </a:solidFill>
              </a:rPr>
              <a:t>9 – 15		=	Medium risk	orange – risk is controlled but needs further </a:t>
            </a:r>
          </a:p>
          <a:p>
            <a:pPr eaLnBrk="1" hangingPunct="1"/>
            <a:r>
              <a:rPr lang="en-GB" altLang="en-US" sz="2400" dirty="0">
                <a:solidFill>
                  <a:srgbClr val="FFC000"/>
                </a:solidFill>
              </a:rPr>
              <a:t>controls to reduce risk further</a:t>
            </a:r>
          </a:p>
          <a:p>
            <a:pPr eaLnBrk="1" hangingPunct="1"/>
            <a:endParaRPr lang="en-GB" altLang="en-US" sz="2400" dirty="0"/>
          </a:p>
          <a:p>
            <a:pPr eaLnBrk="1" hangingPunct="1"/>
            <a:r>
              <a:rPr lang="en-GB" altLang="en-US" sz="2400" dirty="0">
                <a:solidFill>
                  <a:srgbClr val="FF0000"/>
                </a:solidFill>
              </a:rPr>
              <a:t>16 – 25	=	High risk	red – risk is high and should stop or immediate </a:t>
            </a:r>
          </a:p>
        </p:txBody>
      </p:sp>
      <p:pic>
        <p:nvPicPr>
          <p:cNvPr id="2" name="Picture 1">
            <a:extLst>
              <a:ext uri="{FF2B5EF4-FFF2-40B4-BE49-F238E27FC236}">
                <a16:creationId xmlns:a16="http://schemas.microsoft.com/office/drawing/2014/main" id="{8091C738-4FD6-06F0-3D8F-8FC7C9562D6F}"/>
              </a:ext>
            </a:extLst>
          </p:cNvPr>
          <p:cNvPicPr>
            <a:picLocks noChangeAspect="1"/>
          </p:cNvPicPr>
          <p:nvPr/>
        </p:nvPicPr>
        <p:blipFill>
          <a:blip r:embed="rId2"/>
          <a:stretch>
            <a:fillRect/>
          </a:stretch>
        </p:blipFill>
        <p:spPr>
          <a:xfrm>
            <a:off x="7208839" y="3789040"/>
            <a:ext cx="4979986" cy="3047517"/>
          </a:xfrm>
          <a:prstGeom prst="rect">
            <a:avLst/>
          </a:prstGeom>
        </p:spPr>
      </p:pic>
      <p:sp>
        <p:nvSpPr>
          <p:cNvPr id="3" name="TextBox 2">
            <a:extLst>
              <a:ext uri="{FF2B5EF4-FFF2-40B4-BE49-F238E27FC236}">
                <a16:creationId xmlns:a16="http://schemas.microsoft.com/office/drawing/2014/main" id="{931C125B-B430-C5A4-45D7-B3F67AD30D26}"/>
              </a:ext>
            </a:extLst>
          </p:cNvPr>
          <p:cNvSpPr txBox="1"/>
          <p:nvPr/>
        </p:nvSpPr>
        <p:spPr>
          <a:xfrm>
            <a:off x="7606580" y="3429000"/>
            <a:ext cx="4349652" cy="307777"/>
          </a:xfrm>
          <a:prstGeom prst="rect">
            <a:avLst/>
          </a:prstGeom>
          <a:noFill/>
        </p:spPr>
        <p:txBody>
          <a:bodyPr wrap="none" rtlCol="0">
            <a:spAutoFit/>
          </a:bodyPr>
          <a:lstStyle/>
          <a:p>
            <a:r>
              <a:rPr lang="en-GB" sz="1400" dirty="0"/>
              <a:t>In a Risk Register “Consequences” is similar to “Severity”</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6750" y="1844824"/>
            <a:ext cx="10740230" cy="3785652"/>
          </a:xfrm>
          <a:prstGeom prst="rect">
            <a:avLst/>
          </a:prstGeom>
        </p:spPr>
        <p:txBody>
          <a:bodyPr wrap="square">
            <a:spAutoFit/>
          </a:bodyPr>
          <a:lstStyle/>
          <a:p>
            <a:r>
              <a:rPr lang="en-GB" sz="2400" dirty="0">
                <a:solidFill>
                  <a:srgbClr val="00B050"/>
                </a:solidFill>
              </a:rPr>
              <a:t>Step 1: </a:t>
            </a:r>
            <a:r>
              <a:rPr lang="en-GB" sz="2400" dirty="0"/>
              <a:t>		</a:t>
            </a:r>
          </a:p>
          <a:p>
            <a:r>
              <a:rPr lang="en-GB" sz="2400" dirty="0"/>
              <a:t>Identify all possible project risks. This can be done from reports and project documents, but bringing all the project team together at a risk workshop is usually considered to be the best approach. </a:t>
            </a:r>
          </a:p>
          <a:p>
            <a:endParaRPr lang="en-GB" sz="2400" dirty="0"/>
          </a:p>
          <a:p>
            <a:r>
              <a:rPr lang="en-GB" sz="2400" dirty="0"/>
              <a:t>Risk workshops are held to identify all the risks associated with a project that could have an impact on cost, time or performance of the project.</a:t>
            </a:r>
          </a:p>
          <a:p>
            <a:endParaRPr lang="en-GB" sz="2400" dirty="0"/>
          </a:p>
          <a:p>
            <a:r>
              <a:rPr lang="en-GB" sz="2400" dirty="0"/>
              <a:t>In addition, obtained information on the impact of the risk and the probability of its occurrence as this will be required later. </a:t>
            </a:r>
          </a:p>
        </p:txBody>
      </p:sp>
      <p:sp>
        <p:nvSpPr>
          <p:cNvPr id="2" name="TextBox 1"/>
          <p:cNvSpPr txBox="1"/>
          <p:nvPr/>
        </p:nvSpPr>
        <p:spPr>
          <a:xfrm>
            <a:off x="4787230" y="980728"/>
            <a:ext cx="2808312" cy="584775"/>
          </a:xfrm>
          <a:prstGeom prst="rect">
            <a:avLst/>
          </a:prstGeom>
          <a:noFill/>
        </p:spPr>
        <p:txBody>
          <a:bodyPr wrap="square" rtlCol="0">
            <a:spAutoFit/>
          </a:bodyPr>
          <a:lstStyle/>
          <a:p>
            <a:r>
              <a:rPr lang="en-GB" sz="3200" dirty="0"/>
              <a:t>Risk Register</a:t>
            </a:r>
          </a:p>
        </p:txBody>
      </p:sp>
    </p:spTree>
    <p:extLst>
      <p:ext uri="{BB962C8B-B14F-4D97-AF65-F5344CB8AC3E}">
        <p14:creationId xmlns:p14="http://schemas.microsoft.com/office/powerpoint/2010/main" val="1678579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25860" y="1412776"/>
            <a:ext cx="9361040" cy="3046988"/>
          </a:xfrm>
          <a:prstGeom prst="rect">
            <a:avLst/>
          </a:prstGeom>
        </p:spPr>
        <p:txBody>
          <a:bodyPr wrap="square">
            <a:spAutoFit/>
          </a:bodyPr>
          <a:lstStyle/>
          <a:p>
            <a:pPr marL="342900" indent="-342900">
              <a:buFont typeface="Arial" panose="020B0604020202020204" pitchFamily="34" charset="0"/>
              <a:buChar char="•"/>
            </a:pPr>
            <a:r>
              <a:rPr lang="en-GB" sz="2400" dirty="0"/>
              <a:t>Remember that risks, both in terms of impact and probability can change over the life of the project. </a:t>
            </a:r>
          </a:p>
          <a:p>
            <a:endParaRPr lang="en-GB" sz="2400" dirty="0"/>
          </a:p>
          <a:p>
            <a:pPr marL="342900" indent="-342900">
              <a:buFont typeface="Arial" panose="020B0604020202020204" pitchFamily="34" charset="0"/>
              <a:buChar char="•"/>
            </a:pPr>
            <a:r>
              <a:rPr lang="en-GB" sz="2400" dirty="0"/>
              <a:t>Finally, it is worth considering whether there is any correlation between risks.</a:t>
            </a:r>
          </a:p>
          <a:p>
            <a:endParaRPr lang="en-GB" sz="2400" dirty="0"/>
          </a:p>
          <a:p>
            <a:pPr marL="342900" indent="-342900">
              <a:buFont typeface="Arial" panose="020B0604020202020204" pitchFamily="34" charset="0"/>
              <a:buChar char="•"/>
            </a:pPr>
            <a:r>
              <a:rPr lang="en-GB" sz="2400" dirty="0"/>
              <a:t>This allows the first element in the risk register, a description of the risk, to be prepared. </a:t>
            </a:r>
          </a:p>
        </p:txBody>
      </p:sp>
    </p:spTree>
    <p:extLst>
      <p:ext uri="{BB962C8B-B14F-4D97-AF65-F5344CB8AC3E}">
        <p14:creationId xmlns:p14="http://schemas.microsoft.com/office/powerpoint/2010/main" val="2347021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7828" y="1196752"/>
            <a:ext cx="10225136" cy="4154984"/>
          </a:xfrm>
          <a:prstGeom prst="rect">
            <a:avLst/>
          </a:prstGeom>
        </p:spPr>
        <p:txBody>
          <a:bodyPr wrap="square">
            <a:spAutoFit/>
          </a:bodyPr>
          <a:lstStyle/>
          <a:p>
            <a:r>
              <a:rPr lang="en-GB" sz="2400" dirty="0">
                <a:solidFill>
                  <a:srgbClr val="00B050"/>
                </a:solidFill>
              </a:rPr>
              <a:t>Step 2:</a:t>
            </a:r>
          </a:p>
          <a:p>
            <a:r>
              <a:rPr lang="en-GB" sz="2400" dirty="0"/>
              <a:t>The risks that have been identified then need to be analysed for their probability and impact on the project (such as cost, time and resource). </a:t>
            </a:r>
          </a:p>
          <a:p>
            <a:endParaRPr lang="en-GB" sz="2400" dirty="0"/>
          </a:p>
          <a:p>
            <a:r>
              <a:rPr lang="en-GB" sz="2400" dirty="0"/>
              <a:t>Two basic approaches, '</a:t>
            </a:r>
            <a:r>
              <a:rPr lang="en-GB" sz="2400" dirty="0">
                <a:solidFill>
                  <a:srgbClr val="FFFF00"/>
                </a:solidFill>
              </a:rPr>
              <a:t>qualitative</a:t>
            </a:r>
            <a:r>
              <a:rPr lang="en-GB" sz="2400" dirty="0"/>
              <a:t>' and '</a:t>
            </a:r>
            <a:r>
              <a:rPr lang="en-GB" sz="2400" dirty="0">
                <a:solidFill>
                  <a:srgbClr val="00B050"/>
                </a:solidFill>
              </a:rPr>
              <a:t>quantitative</a:t>
            </a:r>
            <a:r>
              <a:rPr lang="en-GB" sz="2400" dirty="0"/>
              <a:t>' risk analysis: </a:t>
            </a:r>
          </a:p>
          <a:p>
            <a:endParaRPr lang="en-GB" sz="2400" dirty="0"/>
          </a:p>
          <a:p>
            <a:r>
              <a:rPr lang="en-GB" sz="2400" dirty="0"/>
              <a:t>In a </a:t>
            </a:r>
            <a:r>
              <a:rPr lang="en-GB" sz="2400" dirty="0">
                <a:solidFill>
                  <a:srgbClr val="FFFF00"/>
                </a:solidFill>
              </a:rPr>
              <a:t>qualitative</a:t>
            </a:r>
            <a:r>
              <a:rPr lang="en-GB" sz="2400" dirty="0"/>
              <a:t> analysis, descriptive terms are used such as 'low Impact' and 'high probability'. </a:t>
            </a:r>
          </a:p>
          <a:p>
            <a:endParaRPr lang="en-GB" sz="2400" dirty="0"/>
          </a:p>
          <a:p>
            <a:r>
              <a:rPr lang="en-GB" sz="2400" dirty="0"/>
              <a:t>In a </a:t>
            </a:r>
            <a:r>
              <a:rPr lang="en-GB" sz="2400" dirty="0">
                <a:solidFill>
                  <a:srgbClr val="00B050"/>
                </a:solidFill>
              </a:rPr>
              <a:t>quantitative</a:t>
            </a:r>
            <a:r>
              <a:rPr lang="en-GB" sz="2400" dirty="0"/>
              <a:t> analysis, risks will have values attributed to them, such as 'an impact of £10m' or 'a probability of 65%'. </a:t>
            </a:r>
          </a:p>
        </p:txBody>
      </p:sp>
    </p:spTree>
    <p:extLst>
      <p:ext uri="{BB962C8B-B14F-4D97-AF65-F5344CB8AC3E}">
        <p14:creationId xmlns:p14="http://schemas.microsoft.com/office/powerpoint/2010/main" val="2431203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7788" y="1582341"/>
            <a:ext cx="11305256" cy="3416320"/>
          </a:xfrm>
          <a:prstGeom prst="rect">
            <a:avLst/>
          </a:prstGeom>
        </p:spPr>
        <p:txBody>
          <a:bodyPr wrap="square">
            <a:spAutoFit/>
          </a:bodyPr>
          <a:lstStyle/>
          <a:p>
            <a:r>
              <a:rPr lang="en-GB" sz="2400" dirty="0"/>
              <a:t>The approach adopted will be influenced by the information available. It is possible to mix qualitative and quantitative analysis, although care must be taken if doing this to ensure there is not an unintentional over focus on the quantitatively defined risks. </a:t>
            </a:r>
          </a:p>
          <a:p>
            <a:endParaRPr lang="en-GB" sz="2400" dirty="0"/>
          </a:p>
          <a:p>
            <a:r>
              <a:rPr lang="en-GB" sz="2400" dirty="0"/>
              <a:t>Finally, the analysis of probability and impact are combined into a single risk score. Again, this risk score can be presented </a:t>
            </a:r>
            <a:r>
              <a:rPr lang="en-GB" sz="2400" dirty="0">
                <a:solidFill>
                  <a:srgbClr val="FFFF00"/>
                </a:solidFill>
              </a:rPr>
              <a:t>qualitatively</a:t>
            </a:r>
            <a:r>
              <a:rPr lang="en-GB" sz="2400" dirty="0"/>
              <a:t> or </a:t>
            </a:r>
            <a:r>
              <a:rPr lang="en-GB" sz="2400" dirty="0">
                <a:solidFill>
                  <a:srgbClr val="00B050"/>
                </a:solidFill>
              </a:rPr>
              <a:t>quantitatively</a:t>
            </a:r>
            <a:r>
              <a:rPr lang="en-GB" sz="2400" dirty="0"/>
              <a:t>, with quantitative methods often using colours (green, amber and red) as well as words. Once again, this analysis is then entered into the risk register. Risks are often listed from highest to lowest score so as to more clearly highlight the priority risks. </a:t>
            </a:r>
          </a:p>
        </p:txBody>
      </p:sp>
    </p:spTree>
    <p:extLst>
      <p:ext uri="{BB962C8B-B14F-4D97-AF65-F5344CB8AC3E}">
        <p14:creationId xmlns:p14="http://schemas.microsoft.com/office/powerpoint/2010/main" val="2958373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7828" y="1351508"/>
            <a:ext cx="10729192" cy="4154984"/>
          </a:xfrm>
          <a:prstGeom prst="rect">
            <a:avLst/>
          </a:prstGeom>
        </p:spPr>
        <p:txBody>
          <a:bodyPr wrap="square">
            <a:spAutoFit/>
          </a:bodyPr>
          <a:lstStyle/>
          <a:p>
            <a:r>
              <a:rPr lang="en-GB" sz="2400" dirty="0">
                <a:solidFill>
                  <a:srgbClr val="00B050"/>
                </a:solidFill>
              </a:rPr>
              <a:t>Step 3:</a:t>
            </a:r>
          </a:p>
          <a:p>
            <a:r>
              <a:rPr lang="en-GB" sz="2400" dirty="0"/>
              <a:t>This initially requires the highlighting of warning signs for each risk. Often this focuses on the priority risks. </a:t>
            </a:r>
          </a:p>
          <a:p>
            <a:endParaRPr lang="en-GB" sz="2400" dirty="0"/>
          </a:p>
          <a:p>
            <a:r>
              <a:rPr lang="en-GB" sz="2400" dirty="0"/>
              <a:t>It is then necessary to identify a plan of action to bring about risk resolution. While there is an inevitable tendency to focus on negative threats, thought should also be given to more positive opportunities. </a:t>
            </a:r>
          </a:p>
          <a:p>
            <a:endParaRPr lang="en-GB" sz="2400" dirty="0"/>
          </a:p>
          <a:p>
            <a:r>
              <a:rPr lang="en-GB" sz="2400" dirty="0"/>
              <a:t>Those with a high risk score value will need action plans that respond with utmost urgency while those with a low risk score can simply be monitored without having a detailed action plan identified. </a:t>
            </a:r>
          </a:p>
        </p:txBody>
      </p:sp>
    </p:spTree>
    <p:extLst>
      <p:ext uri="{BB962C8B-B14F-4D97-AF65-F5344CB8AC3E}">
        <p14:creationId xmlns:p14="http://schemas.microsoft.com/office/powerpoint/2010/main" val="3196046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6581" y="224396"/>
            <a:ext cx="9255662" cy="5692232"/>
          </a:xfrm>
          <a:prstGeom prst="rect">
            <a:avLst/>
          </a:prstGeom>
        </p:spPr>
      </p:pic>
      <p:sp>
        <p:nvSpPr>
          <p:cNvPr id="3" name="TextBox 2">
            <a:extLst>
              <a:ext uri="{FF2B5EF4-FFF2-40B4-BE49-F238E27FC236}">
                <a16:creationId xmlns:a16="http://schemas.microsoft.com/office/drawing/2014/main" id="{903A16E7-351C-8B64-AED6-716CDDDA8752}"/>
              </a:ext>
            </a:extLst>
          </p:cNvPr>
          <p:cNvSpPr txBox="1"/>
          <p:nvPr/>
        </p:nvSpPr>
        <p:spPr>
          <a:xfrm>
            <a:off x="189756" y="5949280"/>
            <a:ext cx="10441160" cy="369332"/>
          </a:xfrm>
          <a:prstGeom prst="rect">
            <a:avLst/>
          </a:prstGeom>
          <a:noFill/>
        </p:spPr>
        <p:txBody>
          <a:bodyPr wrap="square">
            <a:spAutoFit/>
          </a:bodyPr>
          <a:lstStyle/>
          <a:p>
            <a:r>
              <a:rPr lang="en-GB" dirty="0">
                <a:hlinkClick r:id="rId3"/>
              </a:rPr>
              <a:t>Appendix 3 - Risk Management Plan Risk Register (windows.net)</a:t>
            </a:r>
            <a:endParaRPr lang="en-GB" dirty="0"/>
          </a:p>
        </p:txBody>
      </p:sp>
    </p:spTree>
    <p:extLst>
      <p:ext uri="{BB962C8B-B14F-4D97-AF65-F5344CB8AC3E}">
        <p14:creationId xmlns:p14="http://schemas.microsoft.com/office/powerpoint/2010/main" val="3626756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3852" y="1536174"/>
            <a:ext cx="10297144" cy="2308324"/>
          </a:xfrm>
          <a:prstGeom prst="rect">
            <a:avLst/>
          </a:prstGeom>
        </p:spPr>
        <p:txBody>
          <a:bodyPr wrap="square">
            <a:spAutoFit/>
          </a:bodyPr>
          <a:lstStyle/>
          <a:p>
            <a:r>
              <a:rPr lang="en-GB" sz="2400" dirty="0"/>
              <a:t>Can be achieved in a number of ways: </a:t>
            </a:r>
          </a:p>
          <a:p>
            <a:endParaRPr lang="en-GB" sz="2400" dirty="0"/>
          </a:p>
          <a:p>
            <a:r>
              <a:rPr lang="en-GB" sz="2400" dirty="0"/>
              <a:t>Risk </a:t>
            </a:r>
            <a:r>
              <a:rPr lang="en-GB" sz="2400" dirty="0">
                <a:solidFill>
                  <a:srgbClr val="FFC000"/>
                </a:solidFill>
              </a:rPr>
              <a:t>mitigation</a:t>
            </a:r>
            <a:r>
              <a:rPr lang="en-GB" sz="2400" dirty="0"/>
              <a:t> seeks to reduce the probability of occurrence or impact of a risk to below an acceptable threshold through a proactive parallel management action taken in advance of a negative impact arising. </a:t>
            </a:r>
          </a:p>
          <a:p>
            <a:endParaRPr lang="en-GB" sz="2400" dirty="0"/>
          </a:p>
        </p:txBody>
      </p:sp>
      <p:sp>
        <p:nvSpPr>
          <p:cNvPr id="2" name="Rectangle 1"/>
          <p:cNvSpPr/>
          <p:nvPr/>
        </p:nvSpPr>
        <p:spPr>
          <a:xfrm>
            <a:off x="4870276" y="404664"/>
            <a:ext cx="2438488" cy="523220"/>
          </a:xfrm>
          <a:prstGeom prst="rect">
            <a:avLst/>
          </a:prstGeom>
        </p:spPr>
        <p:txBody>
          <a:bodyPr wrap="none">
            <a:spAutoFit/>
          </a:bodyPr>
          <a:lstStyle/>
          <a:p>
            <a:r>
              <a:rPr lang="en-GB" sz="2800" dirty="0">
                <a:solidFill>
                  <a:srgbClr val="00B050"/>
                </a:solidFill>
              </a:rPr>
              <a:t>Risk resolution </a:t>
            </a:r>
          </a:p>
        </p:txBody>
      </p:sp>
      <p:sp>
        <p:nvSpPr>
          <p:cNvPr id="5" name="TextBox 4">
            <a:extLst>
              <a:ext uri="{FF2B5EF4-FFF2-40B4-BE49-F238E27FC236}">
                <a16:creationId xmlns:a16="http://schemas.microsoft.com/office/drawing/2014/main" id="{A817A9A2-63E7-426F-FD93-DFD877FC344A}"/>
              </a:ext>
            </a:extLst>
          </p:cNvPr>
          <p:cNvSpPr txBox="1"/>
          <p:nvPr/>
        </p:nvSpPr>
        <p:spPr>
          <a:xfrm>
            <a:off x="1629916" y="3809757"/>
            <a:ext cx="6094740" cy="369332"/>
          </a:xfrm>
          <a:prstGeom prst="rect">
            <a:avLst/>
          </a:prstGeom>
          <a:noFill/>
        </p:spPr>
        <p:txBody>
          <a:bodyPr wrap="square">
            <a:spAutoFit/>
          </a:bodyPr>
          <a:lstStyle/>
          <a:p>
            <a:pPr algn="l"/>
            <a:r>
              <a:rPr lang="en-GB" b="0" i="0" dirty="0">
                <a:solidFill>
                  <a:srgbClr val="FFC000"/>
                </a:solidFill>
                <a:effectLst/>
                <a:latin typeface="AktivGrotesk-Light"/>
              </a:rPr>
              <a:t>1. Work with the right people</a:t>
            </a:r>
          </a:p>
        </p:txBody>
      </p:sp>
      <p:sp>
        <p:nvSpPr>
          <p:cNvPr id="7" name="TextBox 6">
            <a:extLst>
              <a:ext uri="{FF2B5EF4-FFF2-40B4-BE49-F238E27FC236}">
                <a16:creationId xmlns:a16="http://schemas.microsoft.com/office/drawing/2014/main" id="{F6A5513E-CEB1-0190-BD87-19564295CF09}"/>
              </a:ext>
            </a:extLst>
          </p:cNvPr>
          <p:cNvSpPr txBox="1"/>
          <p:nvPr/>
        </p:nvSpPr>
        <p:spPr>
          <a:xfrm>
            <a:off x="7174532" y="3818229"/>
            <a:ext cx="2376264" cy="369332"/>
          </a:xfrm>
          <a:prstGeom prst="rect">
            <a:avLst/>
          </a:prstGeom>
          <a:noFill/>
        </p:spPr>
        <p:txBody>
          <a:bodyPr wrap="square">
            <a:spAutoFit/>
          </a:bodyPr>
          <a:lstStyle/>
          <a:p>
            <a:pPr algn="l"/>
            <a:r>
              <a:rPr lang="en-GB" b="0" i="0" dirty="0">
                <a:solidFill>
                  <a:srgbClr val="FFC000"/>
                </a:solidFill>
                <a:effectLst/>
                <a:latin typeface="AktivGrotesk-Light"/>
              </a:rPr>
              <a:t>2. Plan and Prioritise</a:t>
            </a:r>
          </a:p>
        </p:txBody>
      </p:sp>
      <p:sp>
        <p:nvSpPr>
          <p:cNvPr id="9" name="TextBox 8">
            <a:extLst>
              <a:ext uri="{FF2B5EF4-FFF2-40B4-BE49-F238E27FC236}">
                <a16:creationId xmlns:a16="http://schemas.microsoft.com/office/drawing/2014/main" id="{0164DE7E-BC4E-7A7A-D963-21E6F640533F}"/>
              </a:ext>
            </a:extLst>
          </p:cNvPr>
          <p:cNvSpPr txBox="1"/>
          <p:nvPr/>
        </p:nvSpPr>
        <p:spPr>
          <a:xfrm>
            <a:off x="338291" y="4724547"/>
            <a:ext cx="3307849" cy="369332"/>
          </a:xfrm>
          <a:prstGeom prst="rect">
            <a:avLst/>
          </a:prstGeom>
          <a:noFill/>
        </p:spPr>
        <p:txBody>
          <a:bodyPr wrap="square">
            <a:spAutoFit/>
          </a:bodyPr>
          <a:lstStyle/>
          <a:p>
            <a:pPr algn="l"/>
            <a:r>
              <a:rPr lang="en-GB" b="0" i="0" dirty="0">
                <a:solidFill>
                  <a:srgbClr val="FFC000"/>
                </a:solidFill>
                <a:effectLst/>
                <a:latin typeface="AktivGrotesk-Light"/>
              </a:rPr>
              <a:t>3. Probability v Consequence</a:t>
            </a:r>
          </a:p>
        </p:txBody>
      </p:sp>
      <p:sp>
        <p:nvSpPr>
          <p:cNvPr id="11" name="TextBox 10">
            <a:extLst>
              <a:ext uri="{FF2B5EF4-FFF2-40B4-BE49-F238E27FC236}">
                <a16:creationId xmlns:a16="http://schemas.microsoft.com/office/drawing/2014/main" id="{5893EFAF-0CBB-0011-B79A-08214E7C5D09}"/>
              </a:ext>
            </a:extLst>
          </p:cNvPr>
          <p:cNvSpPr txBox="1"/>
          <p:nvPr/>
        </p:nvSpPr>
        <p:spPr>
          <a:xfrm>
            <a:off x="4565592" y="4713685"/>
            <a:ext cx="1853510" cy="369332"/>
          </a:xfrm>
          <a:prstGeom prst="rect">
            <a:avLst/>
          </a:prstGeom>
          <a:noFill/>
        </p:spPr>
        <p:txBody>
          <a:bodyPr wrap="square">
            <a:spAutoFit/>
          </a:bodyPr>
          <a:lstStyle/>
          <a:p>
            <a:pPr algn="l"/>
            <a:r>
              <a:rPr lang="en-GB" b="0" i="0" dirty="0">
                <a:solidFill>
                  <a:srgbClr val="FFC000"/>
                </a:solidFill>
                <a:effectLst/>
                <a:latin typeface="AktivGrotesk-Light"/>
              </a:rPr>
              <a:t>4. Have options</a:t>
            </a:r>
          </a:p>
        </p:txBody>
      </p:sp>
      <p:sp>
        <p:nvSpPr>
          <p:cNvPr id="13" name="TextBox 12">
            <a:extLst>
              <a:ext uri="{FF2B5EF4-FFF2-40B4-BE49-F238E27FC236}">
                <a16:creationId xmlns:a16="http://schemas.microsoft.com/office/drawing/2014/main" id="{EE204F4C-135E-AC05-8B9E-990DCF20D553}"/>
              </a:ext>
            </a:extLst>
          </p:cNvPr>
          <p:cNvSpPr txBox="1"/>
          <p:nvPr/>
        </p:nvSpPr>
        <p:spPr>
          <a:xfrm>
            <a:off x="8381457" y="4666748"/>
            <a:ext cx="1925102" cy="369332"/>
          </a:xfrm>
          <a:prstGeom prst="rect">
            <a:avLst/>
          </a:prstGeom>
          <a:noFill/>
        </p:spPr>
        <p:txBody>
          <a:bodyPr wrap="square">
            <a:spAutoFit/>
          </a:bodyPr>
          <a:lstStyle/>
          <a:p>
            <a:pPr algn="l"/>
            <a:r>
              <a:rPr lang="en-GB" b="0" i="0" dirty="0">
                <a:solidFill>
                  <a:srgbClr val="FFC000"/>
                </a:solidFill>
                <a:effectLst/>
                <a:latin typeface="AktivGrotesk-Light"/>
              </a:rPr>
              <a:t>5. Stick to the law</a:t>
            </a:r>
          </a:p>
        </p:txBody>
      </p:sp>
      <p:sp>
        <p:nvSpPr>
          <p:cNvPr id="15" name="TextBox 14">
            <a:extLst>
              <a:ext uri="{FF2B5EF4-FFF2-40B4-BE49-F238E27FC236}">
                <a16:creationId xmlns:a16="http://schemas.microsoft.com/office/drawing/2014/main" id="{AC5DC89F-63A3-5709-0ED9-B95BC79A60E8}"/>
              </a:ext>
            </a:extLst>
          </p:cNvPr>
          <p:cNvSpPr txBox="1"/>
          <p:nvPr/>
        </p:nvSpPr>
        <p:spPr>
          <a:xfrm>
            <a:off x="1773932" y="5604596"/>
            <a:ext cx="2152629" cy="369332"/>
          </a:xfrm>
          <a:prstGeom prst="rect">
            <a:avLst/>
          </a:prstGeom>
          <a:noFill/>
        </p:spPr>
        <p:txBody>
          <a:bodyPr wrap="square">
            <a:spAutoFit/>
          </a:bodyPr>
          <a:lstStyle/>
          <a:p>
            <a:pPr algn="l"/>
            <a:r>
              <a:rPr lang="en-GB" b="0" i="0" dirty="0">
                <a:solidFill>
                  <a:srgbClr val="FFC000"/>
                </a:solidFill>
                <a:effectLst/>
                <a:latin typeface="AktivGrotesk-Light"/>
              </a:rPr>
              <a:t>6. Test and Review</a:t>
            </a:r>
          </a:p>
        </p:txBody>
      </p:sp>
      <p:sp>
        <p:nvSpPr>
          <p:cNvPr id="17" name="TextBox 16">
            <a:extLst>
              <a:ext uri="{FF2B5EF4-FFF2-40B4-BE49-F238E27FC236}">
                <a16:creationId xmlns:a16="http://schemas.microsoft.com/office/drawing/2014/main" id="{1E878401-14FF-6B03-994A-C01DD75BBFD2}"/>
              </a:ext>
            </a:extLst>
          </p:cNvPr>
          <p:cNvSpPr txBox="1"/>
          <p:nvPr/>
        </p:nvSpPr>
        <p:spPr>
          <a:xfrm>
            <a:off x="5492347" y="5570676"/>
            <a:ext cx="6094740" cy="369332"/>
          </a:xfrm>
          <a:prstGeom prst="rect">
            <a:avLst/>
          </a:prstGeom>
          <a:noFill/>
        </p:spPr>
        <p:txBody>
          <a:bodyPr wrap="square">
            <a:spAutoFit/>
          </a:bodyPr>
          <a:lstStyle/>
          <a:p>
            <a:pPr algn="l"/>
            <a:r>
              <a:rPr lang="en-GB" b="0" i="0" dirty="0">
                <a:solidFill>
                  <a:srgbClr val="FFC000"/>
                </a:solidFill>
                <a:effectLst/>
                <a:latin typeface="AktivGrotesk-Light"/>
              </a:rPr>
              <a:t>7. Ask for certifications, guarantees, assurances</a:t>
            </a:r>
          </a:p>
        </p:txBody>
      </p:sp>
    </p:spTree>
    <p:extLst>
      <p:ext uri="{BB962C8B-B14F-4D97-AF65-F5344CB8AC3E}">
        <p14:creationId xmlns:p14="http://schemas.microsoft.com/office/powerpoint/2010/main" val="3991980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3852" y="1536174"/>
            <a:ext cx="10297144" cy="2677656"/>
          </a:xfrm>
          <a:prstGeom prst="rect">
            <a:avLst/>
          </a:prstGeom>
        </p:spPr>
        <p:txBody>
          <a:bodyPr wrap="square">
            <a:spAutoFit/>
          </a:bodyPr>
          <a:lstStyle/>
          <a:p>
            <a:r>
              <a:rPr lang="en-GB" sz="2400" dirty="0"/>
              <a:t>Can be achieved in a number of ways: </a:t>
            </a:r>
          </a:p>
          <a:p>
            <a:endParaRPr lang="en-GB" sz="2400" dirty="0"/>
          </a:p>
          <a:p>
            <a:endParaRPr lang="en-GB" sz="2400" dirty="0"/>
          </a:p>
          <a:p>
            <a:r>
              <a:rPr lang="en-GB" sz="2400" dirty="0"/>
              <a:t>Risk </a:t>
            </a:r>
            <a:r>
              <a:rPr lang="en-GB" sz="2400" dirty="0">
                <a:solidFill>
                  <a:srgbClr val="00B0F0"/>
                </a:solidFill>
              </a:rPr>
              <a:t>transfer</a:t>
            </a:r>
            <a:r>
              <a:rPr lang="en-GB" sz="2400" dirty="0"/>
              <a:t> seeks to shift the impact of a threat to a third party, together with ownership of the response. However, care must be taken with this approach to ensure that there are no residual unaddressed risks left within the project from a retained correlated risk. </a:t>
            </a:r>
          </a:p>
        </p:txBody>
      </p:sp>
      <p:sp>
        <p:nvSpPr>
          <p:cNvPr id="2" name="Rectangle 1"/>
          <p:cNvSpPr/>
          <p:nvPr/>
        </p:nvSpPr>
        <p:spPr>
          <a:xfrm>
            <a:off x="4870276" y="404664"/>
            <a:ext cx="2438488" cy="523220"/>
          </a:xfrm>
          <a:prstGeom prst="rect">
            <a:avLst/>
          </a:prstGeom>
        </p:spPr>
        <p:txBody>
          <a:bodyPr wrap="none">
            <a:spAutoFit/>
          </a:bodyPr>
          <a:lstStyle/>
          <a:p>
            <a:r>
              <a:rPr lang="en-GB" sz="2800" dirty="0">
                <a:solidFill>
                  <a:srgbClr val="00B050"/>
                </a:solidFill>
              </a:rPr>
              <a:t>Risk resolution </a:t>
            </a:r>
          </a:p>
        </p:txBody>
      </p:sp>
    </p:spTree>
    <p:extLst>
      <p:ext uri="{BB962C8B-B14F-4D97-AF65-F5344CB8AC3E}">
        <p14:creationId xmlns:p14="http://schemas.microsoft.com/office/powerpoint/2010/main" val="1373117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09836" y="1536174"/>
            <a:ext cx="10441160" cy="2677656"/>
          </a:xfrm>
          <a:prstGeom prst="rect">
            <a:avLst/>
          </a:prstGeom>
        </p:spPr>
        <p:txBody>
          <a:bodyPr wrap="square">
            <a:spAutoFit/>
          </a:bodyPr>
          <a:lstStyle/>
          <a:p>
            <a:pPr lvl="0"/>
            <a:r>
              <a:rPr lang="en-GB" sz="2400" dirty="0">
                <a:solidFill>
                  <a:prstClr val="white"/>
                </a:solidFill>
              </a:rPr>
              <a:t>Risk </a:t>
            </a:r>
            <a:r>
              <a:rPr lang="en-GB" sz="2400" dirty="0">
                <a:solidFill>
                  <a:srgbClr val="FFFF00"/>
                </a:solidFill>
              </a:rPr>
              <a:t>avoidance</a:t>
            </a:r>
            <a:r>
              <a:rPr lang="en-GB" sz="2400" dirty="0">
                <a:solidFill>
                  <a:prstClr val="white"/>
                </a:solidFill>
              </a:rPr>
              <a:t> is achieved by making changes to the actual project, to either eliminate the risk or to protect the project objectives from its impact. Generally, risk avoidance involves relaxing the time, cost, scope, or quality objectives. </a:t>
            </a:r>
          </a:p>
          <a:p>
            <a:pPr lvl="0"/>
            <a:endParaRPr lang="en-GB" sz="2400" dirty="0">
              <a:solidFill>
                <a:prstClr val="white"/>
              </a:solidFill>
            </a:endParaRPr>
          </a:p>
          <a:p>
            <a:pPr lvl="0"/>
            <a:r>
              <a:rPr lang="en-GB" sz="2400" dirty="0">
                <a:solidFill>
                  <a:prstClr val="white"/>
                </a:solidFill>
              </a:rPr>
              <a:t>Risk </a:t>
            </a:r>
            <a:r>
              <a:rPr lang="en-GB" sz="2400" dirty="0">
                <a:solidFill>
                  <a:srgbClr val="00B050"/>
                </a:solidFill>
              </a:rPr>
              <a:t>acceptance</a:t>
            </a:r>
            <a:r>
              <a:rPr lang="en-GB" sz="2400" dirty="0">
                <a:solidFill>
                  <a:prstClr val="white"/>
                </a:solidFill>
              </a:rPr>
              <a:t> means there is no change to the project to deal with a risk, and is often a reflection that it has not been possible to identify an appropriate risk resolution strategy. </a:t>
            </a:r>
          </a:p>
        </p:txBody>
      </p:sp>
      <p:sp>
        <p:nvSpPr>
          <p:cNvPr id="6" name="Rectangle 5"/>
          <p:cNvSpPr/>
          <p:nvPr/>
        </p:nvSpPr>
        <p:spPr>
          <a:xfrm>
            <a:off x="4438228" y="548680"/>
            <a:ext cx="2438488" cy="523220"/>
          </a:xfrm>
          <a:prstGeom prst="rect">
            <a:avLst/>
          </a:prstGeom>
        </p:spPr>
        <p:txBody>
          <a:bodyPr wrap="none">
            <a:spAutoFit/>
          </a:bodyPr>
          <a:lstStyle/>
          <a:p>
            <a:pPr lvl="0"/>
            <a:r>
              <a:rPr lang="en-GB" sz="2800" dirty="0">
                <a:solidFill>
                  <a:prstClr val="white"/>
                </a:solidFill>
              </a:rPr>
              <a:t>Risk resolution </a:t>
            </a:r>
          </a:p>
        </p:txBody>
      </p:sp>
    </p:spTree>
    <p:extLst>
      <p:ext uri="{BB962C8B-B14F-4D97-AF65-F5344CB8AC3E}">
        <p14:creationId xmlns:p14="http://schemas.microsoft.com/office/powerpoint/2010/main" val="469060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01924" y="2551837"/>
            <a:ext cx="9073008" cy="2308324"/>
          </a:xfrm>
          <a:prstGeom prst="rect">
            <a:avLst/>
          </a:prstGeom>
        </p:spPr>
        <p:txBody>
          <a:bodyPr wrap="square">
            <a:spAutoFit/>
          </a:bodyPr>
          <a:lstStyle/>
          <a:p>
            <a:r>
              <a:rPr lang="en-GB" sz="2400" dirty="0"/>
              <a:t>When developing risk resolution strategies, especially for the most critical risks, it is important to avoid reliance on a single control or counter measure. </a:t>
            </a:r>
          </a:p>
          <a:p>
            <a:endParaRPr lang="en-GB" sz="2400" dirty="0"/>
          </a:p>
          <a:p>
            <a:r>
              <a:rPr lang="en-GB" sz="2400" dirty="0"/>
              <a:t>As before, all the above information needs to be recorded within the risk register. </a:t>
            </a:r>
          </a:p>
        </p:txBody>
      </p:sp>
    </p:spTree>
    <p:extLst>
      <p:ext uri="{BB962C8B-B14F-4D97-AF65-F5344CB8AC3E}">
        <p14:creationId xmlns:p14="http://schemas.microsoft.com/office/powerpoint/2010/main" val="1874983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81844" y="2274838"/>
            <a:ext cx="10513168" cy="2308324"/>
          </a:xfrm>
          <a:prstGeom prst="rect">
            <a:avLst/>
          </a:prstGeom>
        </p:spPr>
        <p:txBody>
          <a:bodyPr wrap="square">
            <a:spAutoFit/>
          </a:bodyPr>
          <a:lstStyle/>
          <a:p>
            <a:r>
              <a:rPr lang="en-GB" sz="2400" dirty="0"/>
              <a:t>The last step in developing a Risk Register is the allocation of an owner for each risk, and its associated monitoring and risk resolution plan. </a:t>
            </a:r>
          </a:p>
          <a:p>
            <a:endParaRPr lang="en-GB" sz="2400" dirty="0"/>
          </a:p>
          <a:p>
            <a:r>
              <a:rPr lang="en-GB" sz="2400" dirty="0"/>
              <a:t>While it is essential that all the above information is recorded in the risk register at the start of the project, it is equally important that the risk register is treated as a living document, being reviewed and updated on a regular basis. </a:t>
            </a:r>
          </a:p>
        </p:txBody>
      </p:sp>
    </p:spTree>
    <p:extLst>
      <p:ext uri="{BB962C8B-B14F-4D97-AF65-F5344CB8AC3E}">
        <p14:creationId xmlns:p14="http://schemas.microsoft.com/office/powerpoint/2010/main" val="680231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7788" y="692696"/>
            <a:ext cx="11449272" cy="3416320"/>
          </a:xfrm>
          <a:prstGeom prst="rect">
            <a:avLst/>
          </a:prstGeom>
        </p:spPr>
        <p:txBody>
          <a:bodyPr wrap="square">
            <a:spAutoFit/>
          </a:bodyPr>
          <a:lstStyle/>
          <a:p>
            <a:r>
              <a:rPr lang="en-GB" sz="2400" dirty="0">
                <a:solidFill>
                  <a:srgbClr val="00B050"/>
                </a:solidFill>
              </a:rPr>
              <a:t>While risk registers are an essential project management tool for large construction projects the following issues need to be kept in mind: </a:t>
            </a:r>
          </a:p>
          <a:p>
            <a:endParaRPr lang="en-GB" sz="2400" dirty="0"/>
          </a:p>
          <a:p>
            <a:pPr marL="342900" indent="-342900">
              <a:buFont typeface="Arial" panose="020B0604020202020204" pitchFamily="34" charset="0"/>
              <a:buChar char="•"/>
            </a:pPr>
            <a:r>
              <a:rPr lang="en-GB" sz="2400" dirty="0"/>
              <a:t>Encourage openness and avoid blame to ensure honesty about identifying and quantifying risks.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If risks are incorrectly assessed and therefore prioritised, they can divert resources away from more profitable activities. </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3205613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97868" y="1166843"/>
            <a:ext cx="10081120" cy="3046988"/>
          </a:xfrm>
          <a:prstGeom prst="rect">
            <a:avLst/>
          </a:prstGeom>
        </p:spPr>
        <p:txBody>
          <a:bodyPr wrap="square">
            <a:spAutoFit/>
          </a:bodyPr>
          <a:lstStyle/>
          <a:p>
            <a:pPr marL="342900" lvl="0" indent="-342900">
              <a:buFont typeface="Arial" panose="020B0604020202020204" pitchFamily="34" charset="0"/>
              <a:buChar char="•"/>
            </a:pPr>
            <a:r>
              <a:rPr lang="en-GB" sz="2400" dirty="0">
                <a:solidFill>
                  <a:prstClr val="white"/>
                </a:solidFill>
              </a:rPr>
              <a:t>If information is not presented logically and is biased it can unintentionally mislead. </a:t>
            </a:r>
          </a:p>
          <a:p>
            <a:pPr marL="342900" lvl="0" indent="-342900">
              <a:buFont typeface="Arial" panose="020B0604020202020204" pitchFamily="34" charset="0"/>
              <a:buChar char="•"/>
            </a:pPr>
            <a:endParaRPr lang="en-GB" sz="2400" dirty="0">
              <a:solidFill>
                <a:prstClr val="white"/>
              </a:solidFill>
            </a:endParaRPr>
          </a:p>
          <a:p>
            <a:pPr marL="342900" lvl="0" indent="-342900">
              <a:buFont typeface="Arial" panose="020B0604020202020204" pitchFamily="34" charset="0"/>
              <a:buChar char="•"/>
            </a:pPr>
            <a:r>
              <a:rPr lang="en-GB" sz="2400" dirty="0">
                <a:solidFill>
                  <a:prstClr val="white"/>
                </a:solidFill>
              </a:rPr>
              <a:t>Unless it is regularly updated the risk register might create a false sense of security with important risks going unrecognised. </a:t>
            </a:r>
          </a:p>
          <a:p>
            <a:pPr lvl="0"/>
            <a:endParaRPr lang="en-GB" sz="2400" dirty="0">
              <a:solidFill>
                <a:prstClr val="white"/>
              </a:solidFill>
            </a:endParaRPr>
          </a:p>
          <a:p>
            <a:pPr marL="342900" lvl="0" indent="-342900">
              <a:buFont typeface="Arial" panose="020B0604020202020204" pitchFamily="34" charset="0"/>
              <a:buChar char="•"/>
            </a:pPr>
            <a:r>
              <a:rPr lang="en-GB" sz="2400" dirty="0">
                <a:solidFill>
                  <a:prstClr val="white"/>
                </a:solidFill>
              </a:rPr>
              <a:t>Finally, no matter how good your risk register is, do not make the mistake of believing you can totally cover every risk your project will face. </a:t>
            </a:r>
          </a:p>
        </p:txBody>
      </p:sp>
    </p:spTree>
    <p:extLst>
      <p:ext uri="{BB962C8B-B14F-4D97-AF65-F5344CB8AC3E}">
        <p14:creationId xmlns:p14="http://schemas.microsoft.com/office/powerpoint/2010/main" val="4186667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1800" dirty="0">
                <a:hlinkClick r:id="rId2"/>
              </a:rPr>
              <a:t>Happold, B. (2012)</a:t>
            </a:r>
            <a:br>
              <a:rPr lang="en-GB" dirty="0"/>
            </a:br>
            <a:br>
              <a:rPr lang="en-GB" dirty="0"/>
            </a:br>
            <a:endParaRPr lang="en-GB" dirty="0"/>
          </a:p>
        </p:txBody>
      </p:sp>
      <p:sp>
        <p:nvSpPr>
          <p:cNvPr id="3" name="TextBox 2">
            <a:extLst>
              <a:ext uri="{FF2B5EF4-FFF2-40B4-BE49-F238E27FC236}">
                <a16:creationId xmlns:a16="http://schemas.microsoft.com/office/drawing/2014/main" id="{5309F161-4909-7C85-820A-BD58C90F57CB}"/>
              </a:ext>
            </a:extLst>
          </p:cNvPr>
          <p:cNvSpPr txBox="1"/>
          <p:nvPr/>
        </p:nvSpPr>
        <p:spPr>
          <a:xfrm>
            <a:off x="909836" y="620688"/>
            <a:ext cx="2032929" cy="769441"/>
          </a:xfrm>
          <a:prstGeom prst="rect">
            <a:avLst/>
          </a:prstGeom>
          <a:noFill/>
        </p:spPr>
        <p:txBody>
          <a:bodyPr wrap="none" rtlCol="0">
            <a:spAutoFit/>
          </a:bodyPr>
          <a:lstStyle/>
          <a:p>
            <a:r>
              <a:rPr lang="cy-GB" sz="4400" dirty="0" err="1"/>
              <a:t>Sources</a:t>
            </a:r>
            <a:endParaRPr lang="en-GB" sz="4400" dirty="0"/>
          </a:p>
        </p:txBody>
      </p:sp>
    </p:spTree>
    <p:extLst>
      <p:ext uri="{BB962C8B-B14F-4D97-AF65-F5344CB8AC3E}">
        <p14:creationId xmlns:p14="http://schemas.microsoft.com/office/powerpoint/2010/main" val="487198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Risk Managemen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2895261.potx" id="{03C5CF44-0C62-41B4-B3EA-416B4807878A}" vid="{EC3ACB92-700E-4167-B3A6-412DE40A64C2}"/>
    </a:ext>
  </a:extLst>
</a:theme>
</file>

<file path=ppt/theme/theme2.xml><?xml version="1.0" encoding="utf-8"?>
<a:theme xmlns:a="http://schemas.openxmlformats.org/drawingml/2006/main" name="Office Theme">
  <a:themeElements>
    <a:clrScheme name="Digital Blue Tunnel">
      <a:dk1>
        <a:srgbClr val="000000"/>
      </a:dk1>
      <a:lt1>
        <a:sysClr val="window" lastClr="FFFFFF"/>
      </a:lt1>
      <a:dk2>
        <a:srgbClr val="001027"/>
      </a:dk2>
      <a:lt2>
        <a:srgbClr val="C1EBF7"/>
      </a:lt2>
      <a:accent1>
        <a:srgbClr val="56C5FF"/>
      </a:accent1>
      <a:accent2>
        <a:srgbClr val="4BB836"/>
      </a:accent2>
      <a:accent3>
        <a:srgbClr val="F8B004"/>
      </a:accent3>
      <a:accent4>
        <a:srgbClr val="972ACD"/>
      </a:accent4>
      <a:accent5>
        <a:srgbClr val="F86E24"/>
      </a:accent5>
      <a:accent6>
        <a:srgbClr val="DB30C7"/>
      </a:accent6>
      <a:hlink>
        <a:srgbClr val="F8B004"/>
      </a:hlink>
      <a:folHlink>
        <a:srgbClr val="969696"/>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Digital Blue Tunnel">
      <a:dk1>
        <a:srgbClr val="000000"/>
      </a:dk1>
      <a:lt1>
        <a:sysClr val="window" lastClr="FFFFFF"/>
      </a:lt1>
      <a:dk2>
        <a:srgbClr val="001027"/>
      </a:dk2>
      <a:lt2>
        <a:srgbClr val="C1EBF7"/>
      </a:lt2>
      <a:accent1>
        <a:srgbClr val="56C5FF"/>
      </a:accent1>
      <a:accent2>
        <a:srgbClr val="4BB836"/>
      </a:accent2>
      <a:accent3>
        <a:srgbClr val="F8B004"/>
      </a:accent3>
      <a:accent4>
        <a:srgbClr val="972ACD"/>
      </a:accent4>
      <a:accent5>
        <a:srgbClr val="F86E24"/>
      </a:accent5>
      <a:accent6>
        <a:srgbClr val="DB30C7"/>
      </a:accent6>
      <a:hlink>
        <a:srgbClr val="F8B004"/>
      </a:hlink>
      <a:folHlink>
        <a:srgbClr val="969696"/>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true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1564227</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Take your audience through a digital tunnel where they'll  burst through to the other side and see the information you want to present. Show them lists, charts, tables, SmartArt,  and pictures using a variety of layouts in widescreen (16X9) format. This design works well for subjects on science and technology, computers, communication, and more.   
</APDescription>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2012-05-11T02:04:00+00:00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2029-01-01T08:00:00+00:00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TP102895246</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835483</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REDMOND\v-vaddu</DisplayName>
        <AccountId>2567</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15</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Props1.xml><?xml version="1.0" encoding="utf-8"?>
<ds:datastoreItem xmlns:ds="http://schemas.openxmlformats.org/officeDocument/2006/customXml" ds:itemID="{22CCB507-0646-4A50-A4F7-7F385079D5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4228E6B-D70C-44BB-A81F-A245495F612B}">
  <ds:schemaRefs>
    <ds:schemaRef ds:uri="http://schemas.microsoft.com/sharepoint/v3/contenttype/forms"/>
  </ds:schemaRefs>
</ds:datastoreItem>
</file>

<file path=customXml/itemProps3.xml><?xml version="1.0" encoding="utf-8"?>
<ds:datastoreItem xmlns:ds="http://schemas.openxmlformats.org/officeDocument/2006/customXml" ds:itemID="{00E41224-0370-4595-877C-23316CD80004}">
  <ds:schemaRefs>
    <ds:schemaRef ds:uri="http://purl.org/dc/terms/"/>
    <ds:schemaRef ds:uri="http://schemas.microsoft.com/office/2006/metadata/properties"/>
    <ds:schemaRef ds:uri="4873beb7-5857-4685-be1f-d57550cc96cc"/>
    <ds:schemaRef ds:uri="http://schemas.openxmlformats.org/package/2006/metadata/core-properties"/>
    <ds:schemaRef ds:uri="http://schemas.microsoft.com/office/2006/documentManagement/types"/>
    <ds:schemaRef ds:uri="http://www.w3.org/XML/1998/namespace"/>
    <ds:schemaRef ds:uri="http://purl.org/dc/dcmitype/"/>
    <ds:schemaRef ds:uri="http://schemas.microsoft.com/office/infopath/2007/PartnerControl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Risk Management</Template>
  <TotalTime>0</TotalTime>
  <Words>1545</Words>
  <Application>Microsoft Office PowerPoint</Application>
  <PresentationFormat>Custom</PresentationFormat>
  <Paragraphs>180</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AktivGrotesk-Light</vt:lpstr>
      <vt:lpstr>Arial</vt:lpstr>
      <vt:lpstr>Comic Sans MS</vt:lpstr>
      <vt:lpstr>Corbel</vt:lpstr>
      <vt:lpstr>Times New Roman</vt:lpstr>
      <vt:lpstr>Risk Management</vt:lpstr>
      <vt:lpstr>Risk Management</vt:lpstr>
      <vt:lpstr>A risk may have one or more causes and, if it occurs, it may have one or more impacts which in turn may have positive and negative effects on the project objective</vt:lpstr>
      <vt:lpstr>PowerPoint Presentation</vt:lpstr>
      <vt:lpstr>PowerPoint Presentation</vt:lpstr>
      <vt:lpstr>PowerPoint Presentation</vt:lpstr>
      <vt:lpstr>PowerPoint Presentation</vt:lpstr>
      <vt:lpstr>PowerPoint Presentation</vt:lpstr>
      <vt:lpstr>Risk register for building design and construction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Happold, B. (2012)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Risk Management</dc:title>
  <dc:creator>Windows User</dc:creator>
  <cp:lastModifiedBy>Rhodri Thomas</cp:lastModifiedBy>
  <cp:revision>12</cp:revision>
  <dcterms:created xsi:type="dcterms:W3CDTF">2017-01-30T18:08:51Z</dcterms:created>
  <dcterms:modified xsi:type="dcterms:W3CDTF">2026-03-02T13:38:21Z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