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256" r:id="rId2"/>
    <p:sldId id="293" r:id="rId3"/>
    <p:sldId id="265" r:id="rId4"/>
    <p:sldId id="257" r:id="rId5"/>
    <p:sldId id="258" r:id="rId6"/>
    <p:sldId id="261" r:id="rId7"/>
    <p:sldId id="271" r:id="rId8"/>
    <p:sldId id="273" r:id="rId9"/>
    <p:sldId id="274" r:id="rId10"/>
    <p:sldId id="275" r:id="rId11"/>
    <p:sldId id="277" r:id="rId12"/>
    <p:sldId id="285" r:id="rId13"/>
    <p:sldId id="286" r:id="rId14"/>
    <p:sldId id="267" r:id="rId15"/>
    <p:sldId id="279" r:id="rId16"/>
    <p:sldId id="280" r:id="rId17"/>
    <p:sldId id="278" r:id="rId18"/>
    <p:sldId id="281" r:id="rId19"/>
    <p:sldId id="282" r:id="rId20"/>
    <p:sldId id="283" r:id="rId21"/>
    <p:sldId id="289" r:id="rId22"/>
    <p:sldId id="287" r:id="rId23"/>
    <p:sldId id="259" r:id="rId24"/>
    <p:sldId id="260" r:id="rId25"/>
    <p:sldId id="262" r:id="rId26"/>
    <p:sldId id="263" r:id="rId27"/>
    <p:sldId id="264" r:id="rId28"/>
    <p:sldId id="288" r:id="rId29"/>
    <p:sldId id="290" r:id="rId30"/>
    <p:sldId id="291" r:id="rId31"/>
    <p:sldId id="29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930"/>
    <p:restoredTop sz="94766"/>
  </p:normalViewPr>
  <p:slideViewPr>
    <p:cSldViewPr snapToGrid="0">
      <p:cViewPr varScale="1">
        <p:scale>
          <a:sx n="150" d="100"/>
          <a:sy n="150" d="100"/>
        </p:scale>
        <p:origin x="72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44187F-21DC-49ED-8857-37FB11DEFAB7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AA9291-C52A-4550-9224-1BB6C47AD2B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Gaining an understanding of where your pupils currently are in their work, where they need to go and how to get them there (Black, 2003).</a:t>
          </a:r>
        </a:p>
      </dgm:t>
    </dgm:pt>
    <dgm:pt modelId="{0544170F-B171-4F3E-B221-B3464D1871FA}" type="parTrans" cxnId="{D0C23BA6-5117-4D4F-882E-094B55495B82}">
      <dgm:prSet/>
      <dgm:spPr/>
      <dgm:t>
        <a:bodyPr/>
        <a:lstStyle/>
        <a:p>
          <a:endParaRPr lang="en-US"/>
        </a:p>
      </dgm:t>
    </dgm:pt>
    <dgm:pt modelId="{C721C087-1FA4-4F6B-B4D7-425667F77AF2}" type="sibTrans" cxnId="{D0C23BA6-5117-4D4F-882E-094B55495B82}">
      <dgm:prSet/>
      <dgm:spPr/>
      <dgm:t>
        <a:bodyPr/>
        <a:lstStyle/>
        <a:p>
          <a:endParaRPr lang="en-US"/>
        </a:p>
      </dgm:t>
    </dgm:pt>
    <dgm:pt modelId="{6BEB69D2-F000-4224-88B8-5C2C39F0BC0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Can be carried out through a variety of methods. The method used can depend on the children in your class, </a:t>
          </a:r>
          <a:r>
            <a:rPr lang="en-US" dirty="0" err="1"/>
            <a:t>AoLE</a:t>
          </a:r>
          <a:r>
            <a:rPr lang="en-US" dirty="0"/>
            <a:t> or goal your class is working towards (Christodoulou, 2017). </a:t>
          </a:r>
        </a:p>
      </dgm:t>
    </dgm:pt>
    <dgm:pt modelId="{08F3621D-3E4A-4D96-9186-565B7D65A548}" type="parTrans" cxnId="{76F74C6C-CB3A-428E-9218-FE0D873A05AE}">
      <dgm:prSet/>
      <dgm:spPr/>
      <dgm:t>
        <a:bodyPr/>
        <a:lstStyle/>
        <a:p>
          <a:endParaRPr lang="en-US"/>
        </a:p>
      </dgm:t>
    </dgm:pt>
    <dgm:pt modelId="{EF7DD10E-15CD-437E-A144-F2B0ACBE4F97}" type="sibTrans" cxnId="{76F74C6C-CB3A-428E-9218-FE0D873A05AE}">
      <dgm:prSet/>
      <dgm:spPr/>
      <dgm:t>
        <a:bodyPr/>
        <a:lstStyle/>
        <a:p>
          <a:endParaRPr lang="en-US"/>
        </a:p>
      </dgm:t>
    </dgm:pt>
    <dgm:pt modelId="{F9C6B686-0DB7-4DB1-BEAB-AA66843C251E}" type="pres">
      <dgm:prSet presAssocID="{5344187F-21DC-49ED-8857-37FB11DEFAB7}" presName="root" presStyleCnt="0">
        <dgm:presLayoutVars>
          <dgm:dir/>
          <dgm:resizeHandles val="exact"/>
        </dgm:presLayoutVars>
      </dgm:prSet>
      <dgm:spPr/>
    </dgm:pt>
    <dgm:pt modelId="{DE58110B-8A2C-4E77-9F10-5991BFC55F7C}" type="pres">
      <dgm:prSet presAssocID="{60AA9291-C52A-4550-9224-1BB6C47AD2BF}" presName="compNode" presStyleCnt="0"/>
      <dgm:spPr/>
    </dgm:pt>
    <dgm:pt modelId="{FBB855A2-9DE5-49B4-A2BF-EE8CB95E1910}" type="pres">
      <dgm:prSet presAssocID="{60AA9291-C52A-4550-9224-1BB6C47AD2BF}" presName="bgRect" presStyleLbl="bgShp" presStyleIdx="0" presStyleCnt="2"/>
      <dgm:spPr/>
    </dgm:pt>
    <dgm:pt modelId="{F341DAB3-24CA-4DA5-ACB4-34AECEDB2532}" type="pres">
      <dgm:prSet presAssocID="{60AA9291-C52A-4550-9224-1BB6C47AD2BF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hoolhouse"/>
        </a:ext>
      </dgm:extLst>
    </dgm:pt>
    <dgm:pt modelId="{39B02D83-E6E2-4471-B8EB-C4BCD5665EC9}" type="pres">
      <dgm:prSet presAssocID="{60AA9291-C52A-4550-9224-1BB6C47AD2BF}" presName="spaceRect" presStyleCnt="0"/>
      <dgm:spPr/>
    </dgm:pt>
    <dgm:pt modelId="{F7FDFE9A-F512-4071-9D98-62671019F787}" type="pres">
      <dgm:prSet presAssocID="{60AA9291-C52A-4550-9224-1BB6C47AD2BF}" presName="parTx" presStyleLbl="revTx" presStyleIdx="0" presStyleCnt="2">
        <dgm:presLayoutVars>
          <dgm:chMax val="0"/>
          <dgm:chPref val="0"/>
        </dgm:presLayoutVars>
      </dgm:prSet>
      <dgm:spPr/>
    </dgm:pt>
    <dgm:pt modelId="{E070B421-1ECA-4ECB-A571-FF0F53ED2E82}" type="pres">
      <dgm:prSet presAssocID="{C721C087-1FA4-4F6B-B4D7-425667F77AF2}" presName="sibTrans" presStyleCnt="0"/>
      <dgm:spPr/>
    </dgm:pt>
    <dgm:pt modelId="{BB68DF45-0048-48A6-A8EC-0F6BC85FADB1}" type="pres">
      <dgm:prSet presAssocID="{6BEB69D2-F000-4224-88B8-5C2C39F0BC05}" presName="compNode" presStyleCnt="0"/>
      <dgm:spPr/>
    </dgm:pt>
    <dgm:pt modelId="{B0CCC53A-399C-4CE7-A4FF-89A15BF5A000}" type="pres">
      <dgm:prSet presAssocID="{6BEB69D2-F000-4224-88B8-5C2C39F0BC05}" presName="bgRect" presStyleLbl="bgShp" presStyleIdx="1" presStyleCnt="2"/>
      <dgm:spPr/>
    </dgm:pt>
    <dgm:pt modelId="{84139952-1069-4AC5-8B79-F23784280237}" type="pres">
      <dgm:prSet presAssocID="{6BEB69D2-F000-4224-88B8-5C2C39F0BC0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6A1FD37-7D5C-4CC4-AE73-22A25E846527}" type="pres">
      <dgm:prSet presAssocID="{6BEB69D2-F000-4224-88B8-5C2C39F0BC05}" presName="spaceRect" presStyleCnt="0"/>
      <dgm:spPr/>
    </dgm:pt>
    <dgm:pt modelId="{2759527E-6C68-49B4-AEA2-6562E309DADA}" type="pres">
      <dgm:prSet presAssocID="{6BEB69D2-F000-4224-88B8-5C2C39F0BC0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B7DB315-D988-49C8-A070-C2F43FCD6417}" type="presOf" srcId="{6BEB69D2-F000-4224-88B8-5C2C39F0BC05}" destId="{2759527E-6C68-49B4-AEA2-6562E309DADA}" srcOrd="0" destOrd="0" presId="urn:microsoft.com/office/officeart/2018/2/layout/IconVerticalSolidList"/>
    <dgm:cxn modelId="{76F74C6C-CB3A-428E-9218-FE0D873A05AE}" srcId="{5344187F-21DC-49ED-8857-37FB11DEFAB7}" destId="{6BEB69D2-F000-4224-88B8-5C2C39F0BC05}" srcOrd="1" destOrd="0" parTransId="{08F3621D-3E4A-4D96-9186-565B7D65A548}" sibTransId="{EF7DD10E-15CD-437E-A144-F2B0ACBE4F97}"/>
    <dgm:cxn modelId="{94628A71-E4E2-4A42-8CC0-EB788D4B11AC}" type="presOf" srcId="{5344187F-21DC-49ED-8857-37FB11DEFAB7}" destId="{F9C6B686-0DB7-4DB1-BEAB-AA66843C251E}" srcOrd="0" destOrd="0" presId="urn:microsoft.com/office/officeart/2018/2/layout/IconVerticalSolidList"/>
    <dgm:cxn modelId="{D0C23BA6-5117-4D4F-882E-094B55495B82}" srcId="{5344187F-21DC-49ED-8857-37FB11DEFAB7}" destId="{60AA9291-C52A-4550-9224-1BB6C47AD2BF}" srcOrd="0" destOrd="0" parTransId="{0544170F-B171-4F3E-B221-B3464D1871FA}" sibTransId="{C721C087-1FA4-4F6B-B4D7-425667F77AF2}"/>
    <dgm:cxn modelId="{FD81FDC2-1FA2-4983-890E-E6D261EAB69D}" type="presOf" srcId="{60AA9291-C52A-4550-9224-1BB6C47AD2BF}" destId="{F7FDFE9A-F512-4071-9D98-62671019F787}" srcOrd="0" destOrd="0" presId="urn:microsoft.com/office/officeart/2018/2/layout/IconVerticalSolidList"/>
    <dgm:cxn modelId="{E45B9FAF-E5B8-43E6-9ECD-454A48AF7947}" type="presParOf" srcId="{F9C6B686-0DB7-4DB1-BEAB-AA66843C251E}" destId="{DE58110B-8A2C-4E77-9F10-5991BFC55F7C}" srcOrd="0" destOrd="0" presId="urn:microsoft.com/office/officeart/2018/2/layout/IconVerticalSolidList"/>
    <dgm:cxn modelId="{227DC702-E3A9-4379-A482-F54546DD415F}" type="presParOf" srcId="{DE58110B-8A2C-4E77-9F10-5991BFC55F7C}" destId="{FBB855A2-9DE5-49B4-A2BF-EE8CB95E1910}" srcOrd="0" destOrd="0" presId="urn:microsoft.com/office/officeart/2018/2/layout/IconVerticalSolidList"/>
    <dgm:cxn modelId="{D9F02E88-9341-42A1-BC2F-55C9B7ECDD10}" type="presParOf" srcId="{DE58110B-8A2C-4E77-9F10-5991BFC55F7C}" destId="{F341DAB3-24CA-4DA5-ACB4-34AECEDB2532}" srcOrd="1" destOrd="0" presId="urn:microsoft.com/office/officeart/2018/2/layout/IconVerticalSolidList"/>
    <dgm:cxn modelId="{4B01A363-3374-4381-811E-8DCA5BC90892}" type="presParOf" srcId="{DE58110B-8A2C-4E77-9F10-5991BFC55F7C}" destId="{39B02D83-E6E2-4471-B8EB-C4BCD5665EC9}" srcOrd="2" destOrd="0" presId="urn:microsoft.com/office/officeart/2018/2/layout/IconVerticalSolidList"/>
    <dgm:cxn modelId="{4102A26A-EE09-4CDF-87BF-028C7F2C0379}" type="presParOf" srcId="{DE58110B-8A2C-4E77-9F10-5991BFC55F7C}" destId="{F7FDFE9A-F512-4071-9D98-62671019F787}" srcOrd="3" destOrd="0" presId="urn:microsoft.com/office/officeart/2018/2/layout/IconVerticalSolidList"/>
    <dgm:cxn modelId="{F8E15DF8-62C8-4173-863E-7CE2221B1D4D}" type="presParOf" srcId="{F9C6B686-0DB7-4DB1-BEAB-AA66843C251E}" destId="{E070B421-1ECA-4ECB-A571-FF0F53ED2E82}" srcOrd="1" destOrd="0" presId="urn:microsoft.com/office/officeart/2018/2/layout/IconVerticalSolidList"/>
    <dgm:cxn modelId="{B91A86E7-C713-4C97-BEBA-C7A9BEEF103C}" type="presParOf" srcId="{F9C6B686-0DB7-4DB1-BEAB-AA66843C251E}" destId="{BB68DF45-0048-48A6-A8EC-0F6BC85FADB1}" srcOrd="2" destOrd="0" presId="urn:microsoft.com/office/officeart/2018/2/layout/IconVerticalSolidList"/>
    <dgm:cxn modelId="{B8B9B0F0-56F2-44BD-8922-F8076E52FF29}" type="presParOf" srcId="{BB68DF45-0048-48A6-A8EC-0F6BC85FADB1}" destId="{B0CCC53A-399C-4CE7-A4FF-89A15BF5A000}" srcOrd="0" destOrd="0" presId="urn:microsoft.com/office/officeart/2018/2/layout/IconVerticalSolidList"/>
    <dgm:cxn modelId="{A2CF4194-0A5F-4F26-BE02-E86E34FFF229}" type="presParOf" srcId="{BB68DF45-0048-48A6-A8EC-0F6BC85FADB1}" destId="{84139952-1069-4AC5-8B79-F23784280237}" srcOrd="1" destOrd="0" presId="urn:microsoft.com/office/officeart/2018/2/layout/IconVerticalSolidList"/>
    <dgm:cxn modelId="{82DC84A0-6288-40B5-B1C1-01B0ABEE341E}" type="presParOf" srcId="{BB68DF45-0048-48A6-A8EC-0F6BC85FADB1}" destId="{06A1FD37-7D5C-4CC4-AE73-22A25E846527}" srcOrd="2" destOrd="0" presId="urn:microsoft.com/office/officeart/2018/2/layout/IconVerticalSolidList"/>
    <dgm:cxn modelId="{8D2ACC8A-EC3A-4C0D-80C5-8937C10ABC88}" type="presParOf" srcId="{BB68DF45-0048-48A6-A8EC-0F6BC85FADB1}" destId="{2759527E-6C68-49B4-AEA2-6562E309DAD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B855A2-9DE5-49B4-A2BF-EE8CB95E1910}">
      <dsp:nvSpPr>
        <dsp:cNvPr id="0" name=""/>
        <dsp:cNvSpPr/>
      </dsp:nvSpPr>
      <dsp:spPr>
        <a:xfrm>
          <a:off x="0" y="415113"/>
          <a:ext cx="9990034" cy="7663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41DAB3-24CA-4DA5-ACB4-34AECEDB2532}">
      <dsp:nvSpPr>
        <dsp:cNvPr id="0" name=""/>
        <dsp:cNvSpPr/>
      </dsp:nvSpPr>
      <dsp:spPr>
        <a:xfrm>
          <a:off x="231824" y="587545"/>
          <a:ext cx="421499" cy="4214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FDFE9A-F512-4071-9D98-62671019F787}">
      <dsp:nvSpPr>
        <dsp:cNvPr id="0" name=""/>
        <dsp:cNvSpPr/>
      </dsp:nvSpPr>
      <dsp:spPr>
        <a:xfrm>
          <a:off x="885149" y="415113"/>
          <a:ext cx="9104884" cy="76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07" tIns="81107" rIns="81107" bIns="811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Gaining an understanding of where your pupils currently are in their work, where they need to go and how to get them there (Black, 2003).</a:t>
          </a:r>
        </a:p>
      </dsp:txBody>
      <dsp:txXfrm>
        <a:off x="885149" y="415113"/>
        <a:ext cx="9104884" cy="766363"/>
      </dsp:txXfrm>
    </dsp:sp>
    <dsp:sp modelId="{B0CCC53A-399C-4CE7-A4FF-89A15BF5A000}">
      <dsp:nvSpPr>
        <dsp:cNvPr id="0" name=""/>
        <dsp:cNvSpPr/>
      </dsp:nvSpPr>
      <dsp:spPr>
        <a:xfrm>
          <a:off x="0" y="1373067"/>
          <a:ext cx="9990034" cy="76636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139952-1069-4AC5-8B79-F23784280237}">
      <dsp:nvSpPr>
        <dsp:cNvPr id="0" name=""/>
        <dsp:cNvSpPr/>
      </dsp:nvSpPr>
      <dsp:spPr>
        <a:xfrm>
          <a:off x="231824" y="1545499"/>
          <a:ext cx="421499" cy="4214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59527E-6C68-49B4-AEA2-6562E309DADA}">
      <dsp:nvSpPr>
        <dsp:cNvPr id="0" name=""/>
        <dsp:cNvSpPr/>
      </dsp:nvSpPr>
      <dsp:spPr>
        <a:xfrm>
          <a:off x="885149" y="1373067"/>
          <a:ext cx="9104884" cy="7663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107" tIns="81107" rIns="81107" bIns="811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Can be carried out through a variety of methods. The method used can depend on the children in your class, </a:t>
          </a:r>
          <a:r>
            <a:rPr lang="en-US" sz="1800" kern="1200" dirty="0" err="1"/>
            <a:t>AoLE</a:t>
          </a:r>
          <a:r>
            <a:rPr lang="en-US" sz="1800" kern="1200" dirty="0"/>
            <a:t> or goal your class is working towards (Christodoulou, 2017). </a:t>
          </a:r>
        </a:p>
      </dsp:txBody>
      <dsp:txXfrm>
        <a:off x="885149" y="1373067"/>
        <a:ext cx="9104884" cy="7663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2D9C2F-8A02-664F-8B04-2BADEED028AC}" type="datetimeFigureOut">
              <a:rPr lang="en-US" smtClean="0"/>
              <a:t>1/16/25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315D9F-2A84-2C45-8C2C-86B9584405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35092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have a class of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5D9F-2A84-2C45-8C2C-86B9584405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5996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315D9F-2A84-2C45-8C2C-86B9584405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14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BEAEF-444F-8A29-0D62-3BC5459446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773FF6-6D5A-87DA-8D54-4413728AFF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AB821-A8ED-72A6-18FA-1CFC029F0C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4A687-D68B-79A2-525F-5ED443E7D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FC28F2-F3FA-3C4C-3287-1806E98BD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814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C968A-563D-1F18-9AEB-6B7A09486D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54991-9858-D50B-893F-AD3FE1391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70CF9-3F5E-E511-EB3E-D1CA8B3FAE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3212C3-CA59-B08B-A7D1-ED367EF84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681C4-4CC6-B7AF-107E-352F369068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8041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53DB-7225-2C50-B51C-1CC527EE13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4C5259-9BA8-EC2E-DBCD-87D748744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5D15AD-0331-A926-6737-D3984C10C1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DF9B0-98B4-1992-EC73-A2BDB79E5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F3051-0F60-44E0-18B5-95BB08F04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030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9BB87D-900F-2BD3-4D8C-AFE249BE2C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43187-D5CF-1712-A138-07BFE2835A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B24FA4-BDE0-998E-D2FC-F2748C9F5D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16B10-D1E5-59C8-8D7D-7DE53D277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D14F32-9090-65C6-0B6D-8CAD10A9E0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BC516B-8779-BCF5-EAF0-319DE1DCD2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029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85485F-121A-0BF9-7FC6-598EEA72B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F6FFFD-6F5C-FC54-CF92-8536A71D94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02C1DA-B3AD-91D2-3839-7BCB50D86D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D665FA-AB69-A7E7-03A6-427322A389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EEF8A0-DDE0-2D10-DC4D-AF9AC54C27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20BACA3-DBB2-C2D3-4264-AF27CA6CF1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73AFC-9A4F-C5C1-6755-5AC1D065B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CEF06-8EC0-9F5A-D3A4-E0627F130B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8130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0C0A8-5422-010D-AD66-5946C200B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601780-7E51-1E68-9BD2-80932CCC9A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507B3A-E20A-A482-A045-C090AC43F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5FB8B3-F349-9582-F007-68396469D8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315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0883D0-039E-66C3-DB89-E35863D60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F4B639-3793-C54B-9214-92BCB7B57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DC28DA-3329-725B-1EC0-477E82F39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40704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B1283F-3E97-95D0-1AF5-A98124DC8E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0D60E-4055-40E3-860A-D243535E0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66A38D7-FE38-96B9-87F2-A01FB104B6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CBD780-FBDE-A619-6718-5A15EECA3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8D10C7-8E36-E840-4BA6-A2129F54E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BD6FA9-AC89-9792-9096-FCA6A7C4A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6478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B01F16-37C8-1406-40D1-7C3441A8BB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3C4F99-33F2-2563-A2AD-5B4C4EA1E9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5EB5E3-7926-A238-9004-6FEA7CE03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6B26A4-CE89-08EF-8FCD-7DE0B8294D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3BDAEC-9BE9-1588-F8CC-A5F0C8E1A2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DD2D7F-260B-79FC-893B-D64D6D6817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5242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6AA3F-35ED-FE6C-0626-F8D34A1798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59383F-D479-31EF-8E52-D60F424C1E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E63D2F-57F2-819F-D8B0-92AF1EB57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0520F8-75A6-CBC1-45E8-EB4AD1F103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91A421-976A-EED3-1AAF-A0D52D256F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5218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ADD3584-2BA6-747E-1E73-79E5955E11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8D764E-E7CD-0E8A-90B8-813FF8CF57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6D5B3-87F9-C972-4DA2-35BB7D996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7827E-D633-92B0-B238-E06B6D2F2B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3BFF27-49F1-F80A-BFC2-F24920F0D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6361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6CB1F9-CBFF-B327-4AE3-8BAAE9F7EC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22D0E-F0A5-D7EF-9AAA-4FC3C71EBF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C6C3D-5E04-CD1E-50C9-F51462F6A02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CAE307-E86F-2D40-97B7-CD590582704F}" type="datetimeFigureOut">
              <a:rPr lang="en-US" smtClean="0"/>
              <a:t>1/16/25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D5A8A-DB6F-CA73-5F06-24D6FE6E70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80E287-DFB2-E3F7-0137-959D20438C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8FF82E-84A0-5244-A7AD-629833EC5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3368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6.png"/><Relationship Id="rId7" Type="http://schemas.openxmlformats.org/officeDocument/2006/relationships/diagramData" Target="../diagrams/data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11" Type="http://schemas.microsoft.com/office/2007/relationships/diagramDrawing" Target="../diagrams/drawing1.xml"/><Relationship Id="rId5" Type="http://schemas.openxmlformats.org/officeDocument/2006/relationships/image" Target="../media/image8.png"/><Relationship Id="rId10" Type="http://schemas.openxmlformats.org/officeDocument/2006/relationships/diagramColors" Target="../diagrams/colors1.xml"/><Relationship Id="rId4" Type="http://schemas.openxmlformats.org/officeDocument/2006/relationships/image" Target="../media/image7.png"/><Relationship Id="rId9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mtei.engineering.cornell.edu/teaching-resources/active-learning/think-pair-share/#:~:text=The%20pairing%20time%20causes%20students,students%20might%20not%20have%20considered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36919-7DD2-FEBE-6A3D-8B6F08C617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0753" y="700804"/>
            <a:ext cx="11717079" cy="2483643"/>
          </a:xfrm>
        </p:spPr>
        <p:txBody>
          <a:bodyPr>
            <a:noAutofit/>
          </a:bodyPr>
          <a:lstStyle/>
          <a:p>
            <a:r>
              <a:rPr lang="en-US" sz="4800" dirty="0"/>
              <a:t>Critical evaluation of how Assessment for Learning (</a:t>
            </a:r>
            <a:r>
              <a:rPr lang="en-US" sz="4800" dirty="0" err="1"/>
              <a:t>AfL</a:t>
            </a:r>
            <a:r>
              <a:rPr lang="en-US" sz="4800" dirty="0"/>
              <a:t>) can aid progression within Mathematics.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025660-1B0E-60D7-D834-4B06C84EDA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27270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Polly Hopkins</a:t>
            </a:r>
          </a:p>
          <a:p>
            <a:r>
              <a:rPr lang="en-US" dirty="0"/>
              <a:t>2106369</a:t>
            </a:r>
          </a:p>
          <a:p>
            <a:r>
              <a:rPr lang="en-US" dirty="0"/>
              <a:t>BA2</a:t>
            </a:r>
          </a:p>
          <a:p>
            <a:r>
              <a:rPr lang="en-US" dirty="0"/>
              <a:t>Network: </a:t>
            </a:r>
            <a:r>
              <a:rPr lang="en-US" dirty="0" err="1"/>
              <a:t>Cadle</a:t>
            </a:r>
            <a:endParaRPr lang="en-US" dirty="0"/>
          </a:p>
          <a:p>
            <a:r>
              <a:rPr lang="en-US" dirty="0"/>
              <a:t>Personal Tutor: Laura Emanuel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8E2FF2-B935-5CA0-D653-7DFC567446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548" r="16757"/>
          <a:stretch/>
        </p:blipFill>
        <p:spPr>
          <a:xfrm>
            <a:off x="372139" y="3885370"/>
            <a:ext cx="3795223" cy="230663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DA41D04-A547-905E-599C-FEC44E3828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30561" y="3728207"/>
            <a:ext cx="3289300" cy="246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37034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E395D-E6A8-63F1-2166-04DD53C95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3800"/>
              <a:t>What will I be critically evaluating and why?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1148F-B05E-02DB-6146-BD061C2E0F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1700" dirty="0"/>
              <a:t>Two different assessment for learning strategies. </a:t>
            </a:r>
          </a:p>
          <a:p>
            <a:endParaRPr lang="en-GB" sz="1700" dirty="0"/>
          </a:p>
          <a:p>
            <a:r>
              <a:rPr lang="en-GB" sz="1700" dirty="0"/>
              <a:t>Produce pupil feedback and develop our understanding.</a:t>
            </a:r>
          </a:p>
          <a:p>
            <a:endParaRPr lang="en-GB" sz="1700" dirty="0"/>
          </a:p>
          <a:p>
            <a:r>
              <a:rPr lang="en-GB" sz="1700" dirty="0"/>
              <a:t>Higher quality lessons for pupils (Welsh Government, 2013).</a:t>
            </a:r>
          </a:p>
          <a:p>
            <a:endParaRPr lang="en-GB" sz="1700" dirty="0"/>
          </a:p>
          <a:p>
            <a:r>
              <a:rPr lang="en-GB" sz="1700" dirty="0"/>
              <a:t>Becoming emersed in the learning (Cambridge Assessment, 2024).</a:t>
            </a:r>
          </a:p>
          <a:p>
            <a:endParaRPr lang="en-GB" sz="1700" dirty="0"/>
          </a:p>
          <a:p>
            <a:r>
              <a:rPr lang="en-GB" sz="1700" dirty="0"/>
              <a:t>Vital for teacher’s personal professional development (Briggs, 2008). </a:t>
            </a:r>
          </a:p>
        </p:txBody>
      </p:sp>
    </p:spTree>
    <p:extLst>
      <p:ext uri="{BB962C8B-B14F-4D97-AF65-F5344CB8AC3E}">
        <p14:creationId xmlns:p14="http://schemas.microsoft.com/office/powerpoint/2010/main" val="24999292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CE1E-D5A6-F8E3-A079-A9D5036D2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My chosen Area of Learning and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8E46DF-F1DF-F8A1-74F2-6F68E12AF4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731639"/>
            <a:ext cx="10515600" cy="1445324"/>
          </a:xfrm>
        </p:spPr>
        <p:txBody>
          <a:bodyPr>
            <a:normAutofit/>
          </a:bodyPr>
          <a:lstStyle/>
          <a:p>
            <a:r>
              <a:rPr lang="en-US" sz="2400" dirty="0"/>
              <a:t>Could use </a:t>
            </a:r>
            <a:r>
              <a:rPr lang="en-US" sz="2400" dirty="0" err="1"/>
              <a:t>AfL</a:t>
            </a:r>
            <a:r>
              <a:rPr lang="en-US" sz="2400" dirty="0"/>
              <a:t> within this </a:t>
            </a:r>
            <a:r>
              <a:rPr lang="en-US" sz="2400" dirty="0" err="1"/>
              <a:t>AoLE</a:t>
            </a:r>
            <a:r>
              <a:rPr lang="en-US" sz="2400" dirty="0"/>
              <a:t> beneficially. </a:t>
            </a:r>
          </a:p>
          <a:p>
            <a:r>
              <a:rPr lang="en-US" sz="2400" dirty="0"/>
              <a:t>Needed to develop an understanding the different levels present in the class. </a:t>
            </a:r>
          </a:p>
          <a:p>
            <a:r>
              <a:rPr lang="en-US" sz="2400" dirty="0"/>
              <a:t>To know when the children were ready to move on.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C9B61A8-B8C7-CED6-9D82-AB87026B81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7069" y="1631601"/>
            <a:ext cx="5217861" cy="144532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68F0493-2089-E7F1-65A8-99BB97C30D6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7407" b="89947" l="3008" r="95113">
                        <a14:foregroundMark x1="9398" y1="34392" x2="9398" y2="34392"/>
                        <a14:foregroundMark x1="3759" y1="33333" x2="3759" y2="33333"/>
                        <a14:foregroundMark x1="52256" y1="91534" x2="52256" y2="91534"/>
                        <a14:foregroundMark x1="90602" y1="35979" x2="90602" y2="35979"/>
                        <a14:foregroundMark x1="95113" y1="33333" x2="95113" y2="33333"/>
                        <a14:foregroundMark x1="47368" y1="7407" x2="47368" y2="7407"/>
                        <a14:foregroundMark x1="35338" y1="63492" x2="35338" y2="63492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87069" y="3245605"/>
            <a:ext cx="1692067" cy="11958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7FEC3A8-54C8-213E-DF2C-C5BDFB64E0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8840" b="90608" l="6810" r="94624">
                        <a14:foregroundMark x1="43728" y1="9392" x2="43728" y2="9392"/>
                        <a14:foregroundMark x1="54480" y1="11602" x2="54480" y2="11602"/>
                        <a14:foregroundMark x1="88530" y1="23757" x2="88530" y2="23757"/>
                        <a14:foregroundMark x1="91039" y1="18785" x2="91039" y2="18785"/>
                        <a14:foregroundMark x1="94624" y1="19337" x2="94624" y2="19337"/>
                        <a14:foregroundMark x1="38351" y1="90608" x2="38351" y2="90608"/>
                        <a14:foregroundMark x1="60215" y1="91160" x2="60215" y2="91160"/>
                        <a14:foregroundMark x1="6810" y1="67956" x2="6810" y2="67956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273028" y="3183034"/>
            <a:ext cx="2230037" cy="1443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189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8E179-2905-32B3-6AE0-F1970CC78D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class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B70790-F76E-AF2B-D5E6-88CF9855A2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ctr"/>
            <a:r>
              <a:rPr lang="en-US" sz="2400" dirty="0"/>
              <a:t>27 Year 3/4 children.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Middle ability class, children swap classes for </a:t>
            </a:r>
            <a:r>
              <a:rPr lang="en-US" sz="2400" dirty="0" err="1"/>
              <a:t>Maths</a:t>
            </a:r>
            <a:r>
              <a:rPr lang="en-US" sz="2400" dirty="0"/>
              <a:t>.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Very lovely children, very fussy.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92% of pupils live within the 30% most deprived area of Wales (</a:t>
            </a:r>
            <a:r>
              <a:rPr lang="en-US" sz="2400" dirty="0" err="1"/>
              <a:t>Estyn</a:t>
            </a:r>
            <a:r>
              <a:rPr lang="en-US" sz="2400" dirty="0"/>
              <a:t>, 2012) </a:t>
            </a:r>
          </a:p>
          <a:p>
            <a:pPr algn="ctr"/>
            <a:endParaRPr lang="en-US" sz="2400" dirty="0"/>
          </a:p>
          <a:p>
            <a:pPr algn="ctr"/>
            <a:r>
              <a:rPr lang="en-US" sz="2400" dirty="0"/>
              <a:t>Variety of ability within the class, across all </a:t>
            </a:r>
            <a:r>
              <a:rPr lang="en-US" sz="2400" dirty="0" err="1"/>
              <a:t>ALoE</a:t>
            </a:r>
            <a:r>
              <a:rPr lang="en-US" sz="2400" dirty="0"/>
              <a:t>.</a:t>
            </a:r>
          </a:p>
          <a:p>
            <a:pPr marL="0" indent="0" algn="ctr">
              <a:buNone/>
            </a:pPr>
            <a:endParaRPr lang="en-US" sz="2400" dirty="0"/>
          </a:p>
          <a:p>
            <a:pPr algn="ctr"/>
            <a:r>
              <a:rPr lang="en-US" sz="2400" dirty="0"/>
              <a:t>Children have previous knowledge in this area – </a:t>
            </a:r>
            <a:r>
              <a:rPr lang="en-US" sz="2400" dirty="0">
                <a:highlight>
                  <a:srgbClr val="FFFF00"/>
                </a:highlight>
              </a:rPr>
              <a:t>building on developing their knowledge, methods and confidence within the aspect. </a:t>
            </a:r>
          </a:p>
        </p:txBody>
      </p:sp>
    </p:spTree>
    <p:extLst>
      <p:ext uri="{BB962C8B-B14F-4D97-AF65-F5344CB8AC3E}">
        <p14:creationId xmlns:p14="http://schemas.microsoft.com/office/powerpoint/2010/main" val="3780139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D597A-350D-E5FA-68E3-87C50C938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</a:t>
            </a:r>
            <a:r>
              <a:rPr lang="en-US" dirty="0" err="1"/>
              <a:t>AfL</a:t>
            </a:r>
            <a:r>
              <a:rPr lang="en-US" dirty="0"/>
              <a:t>?</a:t>
            </a:r>
          </a:p>
        </p:txBody>
      </p:sp>
      <p:pic>
        <p:nvPicPr>
          <p:cNvPr id="4" name="Picture 3" descr="A cartoon of a child&#10;&#10;Description automatically generated">
            <a:extLst>
              <a:ext uri="{FF2B5EF4-FFF2-40B4-BE49-F238E27FC236}">
                <a16:creationId xmlns:a16="http://schemas.microsoft.com/office/drawing/2014/main" id="{9A4AEC2F-5965-616B-B440-7AC159153C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73" t="15324" r="24693" b="14248"/>
          <a:stretch/>
        </p:blipFill>
        <p:spPr>
          <a:xfrm>
            <a:off x="3167078" y="5142832"/>
            <a:ext cx="1141729" cy="1674000"/>
          </a:xfrm>
          <a:prstGeom prst="rect">
            <a:avLst/>
          </a:prstGeom>
        </p:spPr>
      </p:pic>
      <p:sp>
        <p:nvSpPr>
          <p:cNvPr id="9" name="Right Arrow 8">
            <a:extLst>
              <a:ext uri="{FF2B5EF4-FFF2-40B4-BE49-F238E27FC236}">
                <a16:creationId xmlns:a16="http://schemas.microsoft.com/office/drawing/2014/main" id="{8ADFE524-7360-DF13-F5C8-C34E9D808076}"/>
              </a:ext>
            </a:extLst>
          </p:cNvPr>
          <p:cNvSpPr/>
          <p:nvPr/>
        </p:nvSpPr>
        <p:spPr>
          <a:xfrm>
            <a:off x="4859473" y="6027925"/>
            <a:ext cx="2467929" cy="46495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black and white cloud&#10;&#10;Description automatically generated">
            <a:extLst>
              <a:ext uri="{FF2B5EF4-FFF2-40B4-BE49-F238E27FC236}">
                <a16:creationId xmlns:a16="http://schemas.microsoft.com/office/drawing/2014/main" id="{420D3FAB-D482-52C9-A47B-E078458AF90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4120" y="4814342"/>
            <a:ext cx="1140003" cy="61470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4846E05-83C1-5C3F-CA78-677B88498BA7}"/>
              </a:ext>
            </a:extLst>
          </p:cNvPr>
          <p:cNvSpPr txBox="1"/>
          <p:nvPr/>
        </p:nvSpPr>
        <p:spPr>
          <a:xfrm>
            <a:off x="4792405" y="4748172"/>
            <a:ext cx="41615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b="1" dirty="0">
                <a:solidFill>
                  <a:srgbClr val="FFC000"/>
                </a:solidFill>
              </a:rPr>
              <a:t>?</a:t>
            </a:r>
          </a:p>
        </p:txBody>
      </p:sp>
      <p:pic>
        <p:nvPicPr>
          <p:cNvPr id="12" name="Picture 11" descr="A black and white cloud&#10;&#10;Description automatically generated">
            <a:extLst>
              <a:ext uri="{FF2B5EF4-FFF2-40B4-BE49-F238E27FC236}">
                <a16:creationId xmlns:a16="http://schemas.microsoft.com/office/drawing/2014/main" id="{D7AFF3A2-36A0-B536-7612-E15A032FD7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766127" y="4842170"/>
            <a:ext cx="1078318" cy="58144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330BCC-F78A-CB12-447C-EE6949DFB6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261" t="20838" r="13119" b="19888"/>
          <a:stretch/>
        </p:blipFill>
        <p:spPr>
          <a:xfrm>
            <a:off x="6978316" y="4922534"/>
            <a:ext cx="532371" cy="440597"/>
          </a:xfrm>
          <a:prstGeom prst="rect">
            <a:avLst/>
          </a:prstGeom>
        </p:spPr>
      </p:pic>
      <p:pic>
        <p:nvPicPr>
          <p:cNvPr id="6" name="Picture 5" descr="A cartoon of a child&#10;&#10;Description automatically generated">
            <a:extLst>
              <a:ext uri="{FF2B5EF4-FFF2-40B4-BE49-F238E27FC236}">
                <a16:creationId xmlns:a16="http://schemas.microsoft.com/office/drawing/2014/main" id="{153501F4-8FF8-B220-1AE9-069A689FD4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73" t="15324" r="24693" b="14248"/>
          <a:stretch/>
        </p:blipFill>
        <p:spPr>
          <a:xfrm>
            <a:off x="7879794" y="5194343"/>
            <a:ext cx="1140003" cy="1671469"/>
          </a:xfrm>
          <a:prstGeom prst="rect">
            <a:avLst/>
          </a:prstGeom>
        </p:spPr>
      </p:pic>
      <p:graphicFrame>
        <p:nvGraphicFramePr>
          <p:cNvPr id="16" name="TextBox 6">
            <a:extLst>
              <a:ext uri="{FF2B5EF4-FFF2-40B4-BE49-F238E27FC236}">
                <a16:creationId xmlns:a16="http://schemas.microsoft.com/office/drawing/2014/main" id="{56CD9A50-E041-0BC5-9548-D8A5E5F6E25A}"/>
              </a:ext>
            </a:extLst>
          </p:cNvPr>
          <p:cNvGraphicFramePr/>
          <p:nvPr/>
        </p:nvGraphicFramePr>
        <p:xfrm>
          <a:off x="1100983" y="1660922"/>
          <a:ext cx="9990034" cy="25545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120531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0193C6-9D89-D49C-5EC8-96DF3A7ED4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Why is AfL important? 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5E0F9-E703-7395-3B25-E05383E73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838" y="2290273"/>
            <a:ext cx="6506393" cy="3948686"/>
          </a:xfrm>
        </p:spPr>
        <p:txBody>
          <a:bodyPr anchor="ctr">
            <a:normAutofit/>
          </a:bodyPr>
          <a:lstStyle/>
          <a:p>
            <a:r>
              <a:rPr lang="en-US" sz="1700" dirty="0"/>
              <a:t>Encourages children to discuss their knowledge (Black and William, 1998).</a:t>
            </a:r>
          </a:p>
          <a:p>
            <a:endParaRPr lang="en-US" sz="1700" dirty="0"/>
          </a:p>
          <a:p>
            <a:r>
              <a:rPr lang="en-US" sz="1700" dirty="0"/>
              <a:t>Creates a space where children feel comfortable discuss their understanding of a topic (Black and William, 1998). </a:t>
            </a:r>
          </a:p>
          <a:p>
            <a:endParaRPr lang="en-US" sz="1700" dirty="0"/>
          </a:p>
          <a:p>
            <a:r>
              <a:rPr lang="en-US" sz="1700" dirty="0"/>
              <a:t>Allows teachers to gain a clear understanding of what level their pupils are currently working at, within all </a:t>
            </a:r>
            <a:r>
              <a:rPr lang="en-US" sz="1700" dirty="0" err="1"/>
              <a:t>AoLEs</a:t>
            </a:r>
            <a:r>
              <a:rPr lang="en-US" sz="1700" dirty="0"/>
              <a:t> (Hattie, 2012). </a:t>
            </a:r>
          </a:p>
          <a:p>
            <a:endParaRPr lang="en-US" sz="1700" dirty="0"/>
          </a:p>
          <a:p>
            <a:r>
              <a:rPr lang="en-US" sz="1700" dirty="0"/>
              <a:t>There is more than one strategies which can be used to carry out </a:t>
            </a:r>
            <a:r>
              <a:rPr lang="en-US" sz="1700" dirty="0" err="1"/>
              <a:t>AfL</a:t>
            </a:r>
            <a:r>
              <a:rPr lang="en-US" sz="1700" dirty="0"/>
              <a:t>. There are many evidence based </a:t>
            </a:r>
            <a:r>
              <a:rPr lang="en-US" sz="1700" dirty="0" err="1"/>
              <a:t>AfL</a:t>
            </a:r>
            <a:r>
              <a:rPr lang="en-US" sz="1700" dirty="0"/>
              <a:t> strategies which will develop children’s knowledge and lead to progression (Jones, 2021).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BD38D5D-EBAE-4668-6723-0196D661D9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1867" y="2763141"/>
            <a:ext cx="2573866" cy="2573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197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669EC-E357-A7AA-ADFE-B1890CB6F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elements to </a:t>
            </a:r>
            <a:r>
              <a:rPr lang="en-US" dirty="0" err="1"/>
              <a:t>AfL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F2D747-F018-ED59-CEAA-04A564BFA5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Sharing criteria</a:t>
            </a:r>
          </a:p>
          <a:p>
            <a:endParaRPr lang="en-US" dirty="0"/>
          </a:p>
          <a:p>
            <a:r>
              <a:rPr lang="en-US" dirty="0"/>
              <a:t>Questions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Feedback</a:t>
            </a:r>
          </a:p>
          <a:p>
            <a:endParaRPr lang="en-US" dirty="0"/>
          </a:p>
          <a:p>
            <a:r>
              <a:rPr lang="en-US" dirty="0"/>
              <a:t>Peer and</a:t>
            </a:r>
          </a:p>
          <a:p>
            <a:pPr marL="0" indent="0">
              <a:buNone/>
            </a:pPr>
            <a:r>
              <a:rPr lang="en-US" dirty="0"/>
              <a:t>   Self-assessment</a:t>
            </a:r>
          </a:p>
          <a:p>
            <a:pPr marL="0" indent="0">
              <a:buNone/>
            </a:pPr>
            <a:r>
              <a:rPr lang="en-US" dirty="0"/>
              <a:t> 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C78FE085-9191-7466-E5F2-4D63E6D4973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459" t="38692" r="29754" b="21580"/>
          <a:stretch/>
        </p:blipFill>
        <p:spPr>
          <a:xfrm>
            <a:off x="4403334" y="1474833"/>
            <a:ext cx="7114428" cy="44862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F5C38E2-DDAD-B19E-F065-5A401D42A3BB}"/>
              </a:ext>
            </a:extLst>
          </p:cNvPr>
          <p:cNvSpPr txBox="1"/>
          <p:nvPr/>
        </p:nvSpPr>
        <p:spPr>
          <a:xfrm>
            <a:off x="1122348" y="5807631"/>
            <a:ext cx="23997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ighlight>
                  <a:srgbClr val="FFFF00"/>
                </a:highlight>
              </a:rPr>
              <a:t>The Instructional Core</a:t>
            </a:r>
          </a:p>
        </p:txBody>
      </p:sp>
    </p:spTree>
    <p:extLst>
      <p:ext uri="{BB962C8B-B14F-4D97-AF65-F5344CB8AC3E}">
        <p14:creationId xmlns:p14="http://schemas.microsoft.com/office/powerpoint/2010/main" val="1478209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AC5506-3E9F-EC17-FE46-ADDDA1B9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/>
              <a:t>What must be present for effective AfL?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9EB5F-9F00-7507-DE14-22E95F200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919" y="2203079"/>
            <a:ext cx="6749915" cy="4035880"/>
          </a:xfrm>
        </p:spPr>
        <p:txBody>
          <a:bodyPr anchor="ctr">
            <a:normAutofit/>
          </a:bodyPr>
          <a:lstStyle/>
          <a:p>
            <a:r>
              <a:rPr lang="en-US" sz="1800" dirty="0"/>
              <a:t>For </a:t>
            </a:r>
            <a:r>
              <a:rPr lang="en-US" sz="1800" dirty="0" err="1"/>
              <a:t>AfL</a:t>
            </a:r>
            <a:r>
              <a:rPr lang="en-US" sz="1800" dirty="0"/>
              <a:t> to be beneficial it is suggested that more than one method is used (Heritage and Harrison, 2019). </a:t>
            </a:r>
          </a:p>
          <a:p>
            <a:pPr>
              <a:buFontTx/>
              <a:buChar char="-"/>
            </a:pPr>
            <a:r>
              <a:rPr lang="en-US" sz="1800" dirty="0"/>
              <a:t>This is because of the variety of children you will have in your class. </a:t>
            </a:r>
          </a:p>
          <a:p>
            <a:pPr>
              <a:buFontTx/>
              <a:buChar char="-"/>
            </a:pPr>
            <a:r>
              <a:rPr lang="en-US" sz="1800" dirty="0"/>
              <a:t> sharing learning objectives and success criteria as well as embedding further methods. </a:t>
            </a:r>
          </a:p>
          <a:p>
            <a:pPr>
              <a:buFontTx/>
              <a:buChar char="-"/>
            </a:pPr>
            <a:r>
              <a:rPr lang="en-US" sz="1800" dirty="0"/>
              <a:t>Makes the learning clear before using further methods to check understanding during the lesson, before moving forward with the learning. </a:t>
            </a:r>
          </a:p>
          <a:p>
            <a:r>
              <a:rPr lang="en-US" sz="1800" dirty="0"/>
              <a:t>Allowing children to thrive within their futures, as </a:t>
            </a:r>
            <a:r>
              <a:rPr lang="en-US" sz="1800" dirty="0" err="1"/>
              <a:t>AfL</a:t>
            </a:r>
            <a:r>
              <a:rPr lang="en-US" sz="1800" dirty="0"/>
              <a:t> will allow them to flourish within the four purposes (Donaldson, 2015)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846674-E4D7-29BC-4B60-38F2718D7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1494" y="2577415"/>
            <a:ext cx="3287207" cy="328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8593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C581EC-C1D3-6948-7E7D-DB62CB43D9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tx2"/>
                </a:solidFill>
              </a:rPr>
              <a:t>Benefits of </a:t>
            </a:r>
            <a:r>
              <a:rPr lang="en-US" sz="3600" dirty="0" err="1">
                <a:solidFill>
                  <a:schemeClr val="tx2"/>
                </a:solidFill>
              </a:rPr>
              <a:t>AfL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0A20AC-20FF-587A-C9C9-6CFEFD6DB5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3"/>
            <a:ext cx="4765949" cy="3353476"/>
          </a:xfrm>
        </p:spPr>
        <p:txBody>
          <a:bodyPr anchor="t">
            <a:normAutofit/>
          </a:bodyPr>
          <a:lstStyle/>
          <a:p>
            <a:r>
              <a:rPr lang="en-US" sz="1800" dirty="0" err="1">
                <a:solidFill>
                  <a:schemeClr val="tx2"/>
                </a:solidFill>
              </a:rPr>
              <a:t>AfL</a:t>
            </a:r>
            <a:r>
              <a:rPr lang="en-US" sz="1800" dirty="0">
                <a:solidFill>
                  <a:schemeClr val="tx2"/>
                </a:solidFill>
              </a:rPr>
              <a:t> presents a knowledge rich environment (Earl, 2013). 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Teachers can adapt delivery and learning activities, seeing what they need to change in order for the children to understand the learning. 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Allows effective lesson planning to take place, scaffolding next steps.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DB3ADF92-D523-2385-4AD4-ECB7D5C741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rcRect l="15261" t="20838" r="13119" b="19888"/>
          <a:stretch/>
        </p:blipFill>
        <p:spPr>
          <a:xfrm>
            <a:off x="7708392" y="2176679"/>
            <a:ext cx="4142232" cy="3428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97641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6FACB3C-9069-4791-BC5C-0DB7CD19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F2038E-D777-4B76-81DD-DD13EE91B9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938D11-C244-4097-5241-7E63B6DD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802955"/>
            <a:ext cx="4766330" cy="1454051"/>
          </a:xfrm>
        </p:spPr>
        <p:txBody>
          <a:bodyPr>
            <a:normAutofit/>
          </a:bodyPr>
          <a:lstStyle/>
          <a:p>
            <a:r>
              <a:rPr lang="en-US" sz="3600">
                <a:solidFill>
                  <a:schemeClr val="tx2"/>
                </a:solidFill>
              </a:rPr>
              <a:t>Challenges of AfL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C3CEA-0CA8-418C-8939-BF99DFD9C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257006"/>
            <a:ext cx="4765949" cy="4066881"/>
          </a:xfrm>
        </p:spPr>
        <p:txBody>
          <a:bodyPr anchor="t">
            <a:normAutofit fontScale="92500" lnSpcReduction="20000"/>
          </a:bodyPr>
          <a:lstStyle/>
          <a:p>
            <a:r>
              <a:rPr lang="en-US" sz="1800" dirty="0">
                <a:solidFill>
                  <a:schemeClr val="tx2"/>
                </a:solidFill>
              </a:rPr>
              <a:t>Assessment can feel pressuring for children (</a:t>
            </a:r>
            <a:r>
              <a:rPr lang="en-US" sz="1800" dirty="0" err="1">
                <a:solidFill>
                  <a:schemeClr val="tx2"/>
                </a:solidFill>
              </a:rPr>
              <a:t>Laveault</a:t>
            </a:r>
            <a:r>
              <a:rPr lang="en-US" sz="1800" dirty="0">
                <a:solidFill>
                  <a:schemeClr val="tx2"/>
                </a:solidFill>
              </a:rPr>
              <a:t> and </a:t>
            </a:r>
            <a:r>
              <a:rPr lang="en-US" sz="1800" dirty="0" err="1">
                <a:solidFill>
                  <a:schemeClr val="tx2"/>
                </a:solidFill>
              </a:rPr>
              <a:t>Allal</a:t>
            </a:r>
            <a:r>
              <a:rPr lang="en-US" sz="1800" dirty="0">
                <a:solidFill>
                  <a:schemeClr val="tx2"/>
                </a:solidFill>
              </a:rPr>
              <a:t>, 2016). </a:t>
            </a:r>
          </a:p>
          <a:p>
            <a:pPr>
              <a:buFontTx/>
              <a:buChar char="-"/>
            </a:pPr>
            <a:r>
              <a:rPr lang="en-US" sz="1800" dirty="0">
                <a:solidFill>
                  <a:schemeClr val="tx2"/>
                </a:solidFill>
              </a:rPr>
              <a:t>Can lead to poor </a:t>
            </a:r>
            <a:r>
              <a:rPr lang="en-US" sz="1800" dirty="0" err="1">
                <a:solidFill>
                  <a:schemeClr val="tx2"/>
                </a:solidFill>
              </a:rPr>
              <a:t>behaviour</a:t>
            </a:r>
            <a:r>
              <a:rPr lang="en-US" sz="1800" dirty="0">
                <a:solidFill>
                  <a:schemeClr val="tx2"/>
                </a:solidFill>
              </a:rPr>
              <a:t> and work being produced - as a result of nerves. </a:t>
            </a: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Some methods may; make children go off topic easily, will not </a:t>
            </a:r>
            <a:r>
              <a:rPr lang="en-US" sz="1800" dirty="0" err="1">
                <a:solidFill>
                  <a:schemeClr val="tx2"/>
                </a:solidFill>
              </a:rPr>
              <a:t>critisise</a:t>
            </a:r>
            <a:r>
              <a:rPr lang="en-US" sz="1800" dirty="0">
                <a:solidFill>
                  <a:schemeClr val="tx2"/>
                </a:solidFill>
              </a:rPr>
              <a:t> their peers work and may struggle to find mistakes in their own work.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Some methods of </a:t>
            </a:r>
            <a:r>
              <a:rPr lang="en-US" sz="1800" dirty="0" err="1">
                <a:solidFill>
                  <a:schemeClr val="tx2"/>
                </a:solidFill>
              </a:rPr>
              <a:t>AfL</a:t>
            </a:r>
            <a:r>
              <a:rPr lang="en-US" sz="1800" dirty="0">
                <a:solidFill>
                  <a:schemeClr val="tx2"/>
                </a:solidFill>
              </a:rPr>
              <a:t> will not work for all pupils (Spendlove, 2009). </a:t>
            </a:r>
          </a:p>
          <a:p>
            <a:endParaRPr lang="en-US" sz="1800" dirty="0">
              <a:solidFill>
                <a:schemeClr val="tx2"/>
              </a:solidFill>
            </a:endParaRPr>
          </a:p>
          <a:p>
            <a:r>
              <a:rPr lang="en-US" sz="1800" dirty="0">
                <a:solidFill>
                  <a:schemeClr val="tx2"/>
                </a:solidFill>
              </a:rPr>
              <a:t>Can be avoided with the use of effective planning (Bentham and Hutchins, 2009).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D354807-230F-4402-B1B9-F733A8F1F1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18240" y="-16714"/>
            <a:ext cx="6373761" cy="6874714"/>
            <a:chOff x="5818240" y="-1"/>
            <a:chExt cx="6373761" cy="6874714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F5A6F4A-CE87-4D5C-9382-8167967CE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18240" y="-1"/>
              <a:ext cx="6373761" cy="6874714"/>
            </a:xfrm>
            <a:custGeom>
              <a:avLst/>
              <a:gdLst>
                <a:gd name="connsiteX0" fmla="*/ 6373761 w 6373761"/>
                <a:gd name="connsiteY0" fmla="*/ 5771297 h 6874714"/>
                <a:gd name="connsiteX1" fmla="*/ 6373761 w 6373761"/>
                <a:gd name="connsiteY1" fmla="*/ 6247960 h 6874714"/>
                <a:gd name="connsiteX2" fmla="*/ 6235932 w 6373761"/>
                <a:gd name="connsiteY2" fmla="*/ 6361930 h 6874714"/>
                <a:gd name="connsiteX3" fmla="*/ 5960375 w 6373761"/>
                <a:gd name="connsiteY3" fmla="*/ 6587489 h 6874714"/>
                <a:gd name="connsiteX4" fmla="*/ 5822907 w 6373761"/>
                <a:gd name="connsiteY4" fmla="*/ 6701871 h 6874714"/>
                <a:gd name="connsiteX5" fmla="*/ 5681115 w 6373761"/>
                <a:gd name="connsiteY5" fmla="*/ 6816896 h 6874714"/>
                <a:gd name="connsiteX6" fmla="*/ 5604096 w 6373761"/>
                <a:gd name="connsiteY6" fmla="*/ 6874714 h 6874714"/>
                <a:gd name="connsiteX7" fmla="*/ 4878485 w 6373761"/>
                <a:gd name="connsiteY7" fmla="*/ 6874714 h 6874714"/>
                <a:gd name="connsiteX8" fmla="*/ 5006014 w 6373761"/>
                <a:gd name="connsiteY8" fmla="*/ 6800200 h 6874714"/>
                <a:gd name="connsiteX9" fmla="*/ 5149855 w 6373761"/>
                <a:gd name="connsiteY9" fmla="*/ 6707667 h 6874714"/>
                <a:gd name="connsiteX10" fmla="*/ 5431866 w 6373761"/>
                <a:gd name="connsiteY10" fmla="*/ 6506210 h 6874714"/>
                <a:gd name="connsiteX11" fmla="*/ 5571036 w 6373761"/>
                <a:gd name="connsiteY11" fmla="*/ 6399557 h 6874714"/>
                <a:gd name="connsiteX12" fmla="*/ 5711649 w 6373761"/>
                <a:gd name="connsiteY12" fmla="*/ 6288912 h 6874714"/>
                <a:gd name="connsiteX13" fmla="*/ 6276589 w 6373761"/>
                <a:gd name="connsiteY13" fmla="*/ 5852379 h 6874714"/>
                <a:gd name="connsiteX14" fmla="*/ 3975975 w 6373761"/>
                <a:gd name="connsiteY14" fmla="*/ 263 h 6874714"/>
                <a:gd name="connsiteX15" fmla="*/ 4350473 w 6373761"/>
                <a:gd name="connsiteY15" fmla="*/ 24963 h 6874714"/>
                <a:gd name="connsiteX16" fmla="*/ 5077909 w 6373761"/>
                <a:gd name="connsiteY16" fmla="*/ 189450 h 6874714"/>
                <a:gd name="connsiteX17" fmla="*/ 5746507 w 6373761"/>
                <a:gd name="connsiteY17" fmla="*/ 505804 h 6874714"/>
                <a:gd name="connsiteX18" fmla="*/ 6322456 w 6373761"/>
                <a:gd name="connsiteY18" fmla="*/ 956633 h 6874714"/>
                <a:gd name="connsiteX19" fmla="*/ 6373761 w 6373761"/>
                <a:gd name="connsiteY19" fmla="*/ 1011863 h 6874714"/>
                <a:gd name="connsiteX20" fmla="*/ 6373761 w 6373761"/>
                <a:gd name="connsiteY20" fmla="*/ 1185075 h 6874714"/>
                <a:gd name="connsiteX21" fmla="*/ 6359489 w 6373761"/>
                <a:gd name="connsiteY21" fmla="*/ 1169497 h 6874714"/>
                <a:gd name="connsiteX22" fmla="*/ 6233869 w 6373761"/>
                <a:gd name="connsiteY22" fmla="*/ 1047442 h 6874714"/>
                <a:gd name="connsiteX23" fmla="*/ 5961423 w 6373761"/>
                <a:gd name="connsiteY23" fmla="*/ 827953 h 6874714"/>
                <a:gd name="connsiteX24" fmla="*/ 5663555 w 6373761"/>
                <a:gd name="connsiteY24" fmla="*/ 645304 h 6874714"/>
                <a:gd name="connsiteX25" fmla="*/ 5013827 w 6373761"/>
                <a:gd name="connsiteY25" fmla="*/ 397863 h 6874714"/>
                <a:gd name="connsiteX26" fmla="*/ 4327409 w 6373761"/>
                <a:gd name="connsiteY26" fmla="*/ 302545 h 6874714"/>
                <a:gd name="connsiteX27" fmla="*/ 3639939 w 6373761"/>
                <a:gd name="connsiteY27" fmla="*/ 338868 h 6874714"/>
                <a:gd name="connsiteX28" fmla="*/ 3302495 w 6373761"/>
                <a:gd name="connsiteY28" fmla="*/ 403659 h 6874714"/>
                <a:gd name="connsiteX29" fmla="*/ 2971604 w 6373761"/>
                <a:gd name="connsiteY29" fmla="*/ 496273 h 6874714"/>
                <a:gd name="connsiteX30" fmla="*/ 2648706 w 6373761"/>
                <a:gd name="connsiteY30" fmla="*/ 614389 h 6874714"/>
                <a:gd name="connsiteX31" fmla="*/ 2335374 w 6373761"/>
                <a:gd name="connsiteY31" fmla="*/ 757109 h 6874714"/>
                <a:gd name="connsiteX32" fmla="*/ 1741342 w 6373761"/>
                <a:gd name="connsiteY32" fmla="*/ 1107725 h 6874714"/>
                <a:gd name="connsiteX33" fmla="*/ 1600861 w 6373761"/>
                <a:gd name="connsiteY33" fmla="*/ 1208710 h 6874714"/>
                <a:gd name="connsiteX34" fmla="*/ 1531799 w 6373761"/>
                <a:gd name="connsiteY34" fmla="*/ 1260879 h 6874714"/>
                <a:gd name="connsiteX35" fmla="*/ 1463655 w 6373761"/>
                <a:gd name="connsiteY35" fmla="*/ 1314333 h 6874714"/>
                <a:gd name="connsiteX36" fmla="*/ 1200777 w 6373761"/>
                <a:gd name="connsiteY36" fmla="*/ 1541166 h 6874714"/>
                <a:gd name="connsiteX37" fmla="*/ 731501 w 6373761"/>
                <a:gd name="connsiteY37" fmla="*/ 2055754 h 6874714"/>
                <a:gd name="connsiteX38" fmla="*/ 531393 w 6373761"/>
                <a:gd name="connsiteY38" fmla="*/ 2342739 h 6874714"/>
                <a:gd name="connsiteX39" fmla="*/ 361033 w 6373761"/>
                <a:gd name="connsiteY39" fmla="*/ 2649046 h 6874714"/>
                <a:gd name="connsiteX40" fmla="*/ 323292 w 6373761"/>
                <a:gd name="connsiteY40" fmla="*/ 2728263 h 6874714"/>
                <a:gd name="connsiteX41" fmla="*/ 304945 w 6373761"/>
                <a:gd name="connsiteY41" fmla="*/ 2768193 h 6874714"/>
                <a:gd name="connsiteX42" fmla="*/ 287516 w 6373761"/>
                <a:gd name="connsiteY42" fmla="*/ 2808510 h 6874714"/>
                <a:gd name="connsiteX43" fmla="*/ 254230 w 6373761"/>
                <a:gd name="connsiteY43" fmla="*/ 2889788 h 6874714"/>
                <a:gd name="connsiteX44" fmla="*/ 223042 w 6373761"/>
                <a:gd name="connsiteY44" fmla="*/ 2971968 h 6874714"/>
                <a:gd name="connsiteX45" fmla="*/ 121611 w 6373761"/>
                <a:gd name="connsiteY45" fmla="*/ 3308544 h 6874714"/>
                <a:gd name="connsiteX46" fmla="*/ 39314 w 6373761"/>
                <a:gd name="connsiteY46" fmla="*/ 4005912 h 6874714"/>
                <a:gd name="connsiteX47" fmla="*/ 73910 w 6373761"/>
                <a:gd name="connsiteY47" fmla="*/ 4354081 h 6874714"/>
                <a:gd name="connsiteX48" fmla="*/ 179534 w 6373761"/>
                <a:gd name="connsiteY48" fmla="*/ 4687050 h 6874714"/>
                <a:gd name="connsiteX49" fmla="*/ 215964 w 6373761"/>
                <a:gd name="connsiteY49" fmla="*/ 4766654 h 6874714"/>
                <a:gd name="connsiteX50" fmla="*/ 256457 w 6373761"/>
                <a:gd name="connsiteY50" fmla="*/ 4844455 h 6874714"/>
                <a:gd name="connsiteX51" fmla="*/ 346225 w 6373761"/>
                <a:gd name="connsiteY51" fmla="*/ 4995290 h 6874714"/>
                <a:gd name="connsiteX52" fmla="*/ 445296 w 6373761"/>
                <a:gd name="connsiteY52" fmla="*/ 5140971 h 6874714"/>
                <a:gd name="connsiteX53" fmla="*/ 551443 w 6373761"/>
                <a:gd name="connsiteY53" fmla="*/ 5282531 h 6874714"/>
                <a:gd name="connsiteX54" fmla="*/ 772387 w 6373761"/>
                <a:gd name="connsiteY54" fmla="*/ 5562561 h 6874714"/>
                <a:gd name="connsiteX55" fmla="*/ 882858 w 6373761"/>
                <a:gd name="connsiteY55" fmla="*/ 5704507 h 6874714"/>
                <a:gd name="connsiteX56" fmla="*/ 990316 w 6373761"/>
                <a:gd name="connsiteY56" fmla="*/ 5848258 h 6874714"/>
                <a:gd name="connsiteX57" fmla="*/ 1097774 w 6373761"/>
                <a:gd name="connsiteY57" fmla="*/ 5987114 h 6874714"/>
                <a:gd name="connsiteX58" fmla="*/ 1210080 w 6373761"/>
                <a:gd name="connsiteY58" fmla="*/ 6121203 h 6874714"/>
                <a:gd name="connsiteX59" fmla="*/ 1448192 w 6373761"/>
                <a:gd name="connsiteY59" fmla="*/ 6374054 h 6874714"/>
                <a:gd name="connsiteX60" fmla="*/ 1982991 w 6373761"/>
                <a:gd name="connsiteY60" fmla="*/ 6796158 h 6874714"/>
                <a:gd name="connsiteX61" fmla="*/ 2118475 w 6373761"/>
                <a:gd name="connsiteY61" fmla="*/ 6874714 h 6874714"/>
                <a:gd name="connsiteX62" fmla="*/ 1569874 w 6373761"/>
                <a:gd name="connsiteY62" fmla="*/ 6874714 h 6874714"/>
                <a:gd name="connsiteX63" fmla="*/ 1507802 w 6373761"/>
                <a:gd name="connsiteY63" fmla="*/ 6817815 h 6874714"/>
                <a:gd name="connsiteX64" fmla="*/ 1256865 w 6373761"/>
                <a:gd name="connsiteY64" fmla="*/ 6543437 h 6874714"/>
                <a:gd name="connsiteX65" fmla="*/ 1038410 w 6373761"/>
                <a:gd name="connsiteY65" fmla="*/ 6248722 h 6874714"/>
                <a:gd name="connsiteX66" fmla="*/ 845380 w 6373761"/>
                <a:gd name="connsiteY66" fmla="*/ 5941386 h 6874714"/>
                <a:gd name="connsiteX67" fmla="*/ 755351 w 6373761"/>
                <a:gd name="connsiteY67" fmla="*/ 5788877 h 6874714"/>
                <a:gd name="connsiteX68" fmla="*/ 661784 w 6373761"/>
                <a:gd name="connsiteY68" fmla="*/ 5638944 h 6874714"/>
                <a:gd name="connsiteX69" fmla="*/ 466525 w 6373761"/>
                <a:gd name="connsiteY69" fmla="*/ 5340366 h 6874714"/>
                <a:gd name="connsiteX70" fmla="*/ 370992 w 6373761"/>
                <a:gd name="connsiteY70" fmla="*/ 5188502 h 6874714"/>
                <a:gd name="connsiteX71" fmla="*/ 280046 w 6373761"/>
                <a:gd name="connsiteY71" fmla="*/ 5033287 h 6874714"/>
                <a:gd name="connsiteX72" fmla="*/ 126853 w 6373761"/>
                <a:gd name="connsiteY72" fmla="*/ 4707660 h 6874714"/>
                <a:gd name="connsiteX73" fmla="*/ 30272 w 6373761"/>
                <a:gd name="connsiteY73" fmla="*/ 4362068 h 6874714"/>
                <a:gd name="connsiteX74" fmla="*/ 0 w 6373761"/>
                <a:gd name="connsiteY74" fmla="*/ 4005912 h 6874714"/>
                <a:gd name="connsiteX75" fmla="*/ 270480 w 6373761"/>
                <a:gd name="connsiteY75" fmla="*/ 2610532 h 6874714"/>
                <a:gd name="connsiteX76" fmla="*/ 415942 w 6373761"/>
                <a:gd name="connsiteY76" fmla="*/ 2280526 h 6874714"/>
                <a:gd name="connsiteX77" fmla="*/ 590102 w 6373761"/>
                <a:gd name="connsiteY77" fmla="*/ 1962626 h 6874714"/>
                <a:gd name="connsiteX78" fmla="*/ 1020719 w 6373761"/>
                <a:gd name="connsiteY78" fmla="*/ 1373070 h 6874714"/>
                <a:gd name="connsiteX79" fmla="*/ 1275080 w 6373761"/>
                <a:gd name="connsiteY79" fmla="*/ 1107081 h 6874714"/>
                <a:gd name="connsiteX80" fmla="*/ 1342437 w 6373761"/>
                <a:gd name="connsiteY80" fmla="*/ 1043965 h 6874714"/>
                <a:gd name="connsiteX81" fmla="*/ 1411106 w 6373761"/>
                <a:gd name="connsiteY81" fmla="*/ 982138 h 6874714"/>
                <a:gd name="connsiteX82" fmla="*/ 1553029 w 6373761"/>
                <a:gd name="connsiteY82" fmla="*/ 863376 h 6874714"/>
                <a:gd name="connsiteX83" fmla="*/ 2173401 w 6373761"/>
                <a:gd name="connsiteY83" fmla="*/ 454409 h 6874714"/>
                <a:gd name="connsiteX84" fmla="*/ 3599708 w 6373761"/>
                <a:gd name="connsiteY84" fmla="*/ 16332 h 6874714"/>
                <a:gd name="connsiteX85" fmla="*/ 3975975 w 6373761"/>
                <a:gd name="connsiteY85" fmla="*/ 263 h 68747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</a:cxnLst>
              <a:rect l="l" t="t" r="r" b="b"/>
              <a:pathLst>
                <a:path w="6373761" h="6874714">
                  <a:moveTo>
                    <a:pt x="6373761" y="5771297"/>
                  </a:moveTo>
                  <a:lnTo>
                    <a:pt x="6373761" y="6247960"/>
                  </a:lnTo>
                  <a:lnTo>
                    <a:pt x="6235932" y="6361930"/>
                  </a:lnTo>
                  <a:cubicBezTo>
                    <a:pt x="6143250" y="6437460"/>
                    <a:pt x="6051059" y="6512200"/>
                    <a:pt x="5960375" y="6587489"/>
                  </a:cubicBezTo>
                  <a:lnTo>
                    <a:pt x="5822907" y="6701871"/>
                  </a:lnTo>
                  <a:cubicBezTo>
                    <a:pt x="5776123" y="6740385"/>
                    <a:pt x="5729079" y="6778899"/>
                    <a:pt x="5681115" y="6816896"/>
                  </a:cubicBezTo>
                  <a:lnTo>
                    <a:pt x="5604096" y="6874714"/>
                  </a:lnTo>
                  <a:lnTo>
                    <a:pt x="4878485" y="6874714"/>
                  </a:lnTo>
                  <a:lnTo>
                    <a:pt x="5006014" y="6800200"/>
                  </a:lnTo>
                  <a:cubicBezTo>
                    <a:pt x="5054354" y="6770429"/>
                    <a:pt x="5102285" y="6739483"/>
                    <a:pt x="5149855" y="6707667"/>
                  </a:cubicBezTo>
                  <a:cubicBezTo>
                    <a:pt x="5244993" y="6643906"/>
                    <a:pt x="5338561" y="6576025"/>
                    <a:pt x="5431866" y="6506210"/>
                  </a:cubicBezTo>
                  <a:cubicBezTo>
                    <a:pt x="5478386" y="6471304"/>
                    <a:pt x="5524777" y="6435495"/>
                    <a:pt x="5571036" y="6399557"/>
                  </a:cubicBezTo>
                  <a:lnTo>
                    <a:pt x="5711649" y="6288912"/>
                  </a:lnTo>
                  <a:cubicBezTo>
                    <a:pt x="5902059" y="6140395"/>
                    <a:pt x="6093257" y="5998320"/>
                    <a:pt x="6276589" y="5852379"/>
                  </a:cubicBezTo>
                  <a:close/>
                  <a:moveTo>
                    <a:pt x="3975975" y="263"/>
                  </a:moveTo>
                  <a:cubicBezTo>
                    <a:pt x="4101550" y="1809"/>
                    <a:pt x="4226830" y="10149"/>
                    <a:pt x="4350473" y="24963"/>
                  </a:cubicBezTo>
                  <a:cubicBezTo>
                    <a:pt x="4598149" y="54846"/>
                    <a:pt x="4842943" y="108687"/>
                    <a:pt x="5077909" y="189450"/>
                  </a:cubicBezTo>
                  <a:cubicBezTo>
                    <a:pt x="5312876" y="269955"/>
                    <a:pt x="5537357" y="376867"/>
                    <a:pt x="5746507" y="505804"/>
                  </a:cubicBezTo>
                  <a:cubicBezTo>
                    <a:pt x="5955527" y="634999"/>
                    <a:pt x="6148688" y="786864"/>
                    <a:pt x="6322456" y="956633"/>
                  </a:cubicBezTo>
                  <a:lnTo>
                    <a:pt x="6373761" y="1011863"/>
                  </a:lnTo>
                  <a:lnTo>
                    <a:pt x="6373761" y="1185075"/>
                  </a:lnTo>
                  <a:lnTo>
                    <a:pt x="6359489" y="1169497"/>
                  </a:lnTo>
                  <a:cubicBezTo>
                    <a:pt x="6318811" y="1127602"/>
                    <a:pt x="6276917" y="1086890"/>
                    <a:pt x="6233869" y="1047442"/>
                  </a:cubicBezTo>
                  <a:cubicBezTo>
                    <a:pt x="6147509" y="968870"/>
                    <a:pt x="6056431" y="895448"/>
                    <a:pt x="5961423" y="827953"/>
                  </a:cubicBezTo>
                  <a:cubicBezTo>
                    <a:pt x="5865891" y="761102"/>
                    <a:pt x="5766688" y="699403"/>
                    <a:pt x="5663555" y="645304"/>
                  </a:cubicBezTo>
                  <a:cubicBezTo>
                    <a:pt x="5457943" y="535816"/>
                    <a:pt x="5238703" y="453894"/>
                    <a:pt x="5013827" y="397863"/>
                  </a:cubicBezTo>
                  <a:cubicBezTo>
                    <a:pt x="4788953" y="341703"/>
                    <a:pt x="4558442" y="310917"/>
                    <a:pt x="4327409" y="302545"/>
                  </a:cubicBezTo>
                  <a:cubicBezTo>
                    <a:pt x="4096111" y="293012"/>
                    <a:pt x="3867174" y="305893"/>
                    <a:pt x="3639939" y="338868"/>
                  </a:cubicBezTo>
                  <a:cubicBezTo>
                    <a:pt x="3526585" y="355999"/>
                    <a:pt x="3413885" y="377254"/>
                    <a:pt x="3302495" y="403659"/>
                  </a:cubicBezTo>
                  <a:cubicBezTo>
                    <a:pt x="3191107" y="430451"/>
                    <a:pt x="3080634" y="460978"/>
                    <a:pt x="2971604" y="496273"/>
                  </a:cubicBezTo>
                  <a:cubicBezTo>
                    <a:pt x="2862573" y="531437"/>
                    <a:pt x="2754854" y="570852"/>
                    <a:pt x="2648706" y="614389"/>
                  </a:cubicBezTo>
                  <a:cubicBezTo>
                    <a:pt x="2542690" y="658056"/>
                    <a:pt x="2438114" y="705714"/>
                    <a:pt x="2335374" y="757109"/>
                  </a:cubicBezTo>
                  <a:cubicBezTo>
                    <a:pt x="2129894" y="859769"/>
                    <a:pt x="1931228" y="976855"/>
                    <a:pt x="1741342" y="1107725"/>
                  </a:cubicBezTo>
                  <a:cubicBezTo>
                    <a:pt x="1694035" y="1140571"/>
                    <a:pt x="1646858" y="1173933"/>
                    <a:pt x="1600861" y="1208710"/>
                  </a:cubicBezTo>
                  <a:cubicBezTo>
                    <a:pt x="1577535" y="1225713"/>
                    <a:pt x="1554732" y="1243361"/>
                    <a:pt x="1531799" y="1260879"/>
                  </a:cubicBezTo>
                  <a:cubicBezTo>
                    <a:pt x="1508735" y="1278267"/>
                    <a:pt x="1486064" y="1296171"/>
                    <a:pt x="1463655" y="1314333"/>
                  </a:cubicBezTo>
                  <a:cubicBezTo>
                    <a:pt x="1373627" y="1386853"/>
                    <a:pt x="1285564" y="1462077"/>
                    <a:pt x="1200777" y="1541166"/>
                  </a:cubicBezTo>
                  <a:cubicBezTo>
                    <a:pt x="1030810" y="1698827"/>
                    <a:pt x="873161" y="1870785"/>
                    <a:pt x="731501" y="2055754"/>
                  </a:cubicBezTo>
                  <a:cubicBezTo>
                    <a:pt x="660734" y="2148239"/>
                    <a:pt x="593771" y="2243944"/>
                    <a:pt x="531393" y="2342739"/>
                  </a:cubicBezTo>
                  <a:cubicBezTo>
                    <a:pt x="470063" y="2442050"/>
                    <a:pt x="412140" y="2543810"/>
                    <a:pt x="361033" y="2649046"/>
                  </a:cubicBezTo>
                  <a:cubicBezTo>
                    <a:pt x="347798" y="2675194"/>
                    <a:pt x="335479" y="2701728"/>
                    <a:pt x="323292" y="2728263"/>
                  </a:cubicBezTo>
                  <a:lnTo>
                    <a:pt x="304945" y="2768193"/>
                  </a:lnTo>
                  <a:lnTo>
                    <a:pt x="287516" y="2808510"/>
                  </a:lnTo>
                  <a:cubicBezTo>
                    <a:pt x="276115" y="2835432"/>
                    <a:pt x="264583" y="2862352"/>
                    <a:pt x="254230" y="2889788"/>
                  </a:cubicBezTo>
                  <a:cubicBezTo>
                    <a:pt x="243877" y="2917224"/>
                    <a:pt x="232477" y="2944274"/>
                    <a:pt x="223042" y="2971968"/>
                  </a:cubicBezTo>
                  <a:cubicBezTo>
                    <a:pt x="182679" y="3081970"/>
                    <a:pt x="148475" y="3194291"/>
                    <a:pt x="121611" y="3308544"/>
                  </a:cubicBezTo>
                  <a:cubicBezTo>
                    <a:pt x="67096" y="3536534"/>
                    <a:pt x="39183" y="3771224"/>
                    <a:pt x="39314" y="4005912"/>
                  </a:cubicBezTo>
                  <a:cubicBezTo>
                    <a:pt x="39969" y="4122871"/>
                    <a:pt x="51109" y="4239571"/>
                    <a:pt x="73910" y="4354081"/>
                  </a:cubicBezTo>
                  <a:cubicBezTo>
                    <a:pt x="97892" y="4468334"/>
                    <a:pt x="132619" y="4580140"/>
                    <a:pt x="179534" y="4687050"/>
                  </a:cubicBezTo>
                  <a:cubicBezTo>
                    <a:pt x="190673" y="4713972"/>
                    <a:pt x="203647" y="4740249"/>
                    <a:pt x="215964" y="4766654"/>
                  </a:cubicBezTo>
                  <a:cubicBezTo>
                    <a:pt x="229332" y="4792674"/>
                    <a:pt x="242043" y="4818950"/>
                    <a:pt x="256457" y="4844455"/>
                  </a:cubicBezTo>
                  <a:cubicBezTo>
                    <a:pt x="283978" y="4895978"/>
                    <a:pt x="314642" y="4945956"/>
                    <a:pt x="346225" y="4995290"/>
                  </a:cubicBezTo>
                  <a:cubicBezTo>
                    <a:pt x="377676" y="5044752"/>
                    <a:pt x="411355" y="5092926"/>
                    <a:pt x="445296" y="5140971"/>
                  </a:cubicBezTo>
                  <a:cubicBezTo>
                    <a:pt x="479760" y="5188630"/>
                    <a:pt x="515537" y="5235645"/>
                    <a:pt x="551443" y="5282531"/>
                  </a:cubicBezTo>
                  <a:cubicBezTo>
                    <a:pt x="623387" y="5376434"/>
                    <a:pt x="698608" y="5468402"/>
                    <a:pt x="772387" y="5562561"/>
                  </a:cubicBezTo>
                  <a:cubicBezTo>
                    <a:pt x="809472" y="5609448"/>
                    <a:pt x="846428" y="5656719"/>
                    <a:pt x="882858" y="5704507"/>
                  </a:cubicBezTo>
                  <a:cubicBezTo>
                    <a:pt x="919159" y="5751909"/>
                    <a:pt x="955196" y="5802273"/>
                    <a:pt x="990316" y="5848258"/>
                  </a:cubicBezTo>
                  <a:cubicBezTo>
                    <a:pt x="1025175" y="5895402"/>
                    <a:pt x="1061736" y="5941129"/>
                    <a:pt x="1097774" y="5987114"/>
                  </a:cubicBezTo>
                  <a:cubicBezTo>
                    <a:pt x="1134860" y="6032326"/>
                    <a:pt x="1171684" y="6077536"/>
                    <a:pt x="1210080" y="6121203"/>
                  </a:cubicBezTo>
                  <a:cubicBezTo>
                    <a:pt x="1286350" y="6209051"/>
                    <a:pt x="1365632" y="6293677"/>
                    <a:pt x="1448192" y="6374054"/>
                  </a:cubicBezTo>
                  <a:cubicBezTo>
                    <a:pt x="1613572" y="6534420"/>
                    <a:pt x="1792057" y="6677526"/>
                    <a:pt x="1982991" y="6796158"/>
                  </a:cubicBezTo>
                  <a:lnTo>
                    <a:pt x="2118475" y="6874714"/>
                  </a:lnTo>
                  <a:lnTo>
                    <a:pt x="1569874" y="6874714"/>
                  </a:lnTo>
                  <a:lnTo>
                    <a:pt x="1507802" y="6817815"/>
                  </a:lnTo>
                  <a:cubicBezTo>
                    <a:pt x="1418412" y="6730595"/>
                    <a:pt x="1334903" y="6638562"/>
                    <a:pt x="1256865" y="6543437"/>
                  </a:cubicBezTo>
                  <a:cubicBezTo>
                    <a:pt x="1179155" y="6447861"/>
                    <a:pt x="1106817" y="6349194"/>
                    <a:pt x="1038410" y="6248722"/>
                  </a:cubicBezTo>
                  <a:cubicBezTo>
                    <a:pt x="969873" y="6148253"/>
                    <a:pt x="905922" y="6045592"/>
                    <a:pt x="845380" y="5941386"/>
                  </a:cubicBezTo>
                  <a:cubicBezTo>
                    <a:pt x="814453" y="5888704"/>
                    <a:pt x="786147" y="5839370"/>
                    <a:pt x="755351" y="5788877"/>
                  </a:cubicBezTo>
                  <a:cubicBezTo>
                    <a:pt x="724817" y="5738771"/>
                    <a:pt x="693760" y="5688665"/>
                    <a:pt x="661784" y="5638944"/>
                  </a:cubicBezTo>
                  <a:lnTo>
                    <a:pt x="466525" y="5340366"/>
                  </a:lnTo>
                  <a:cubicBezTo>
                    <a:pt x="434156" y="5290131"/>
                    <a:pt x="402181" y="5239639"/>
                    <a:pt x="370992" y="5188502"/>
                  </a:cubicBezTo>
                  <a:cubicBezTo>
                    <a:pt x="339803" y="5137364"/>
                    <a:pt x="308876" y="5086099"/>
                    <a:pt x="280046" y="5033287"/>
                  </a:cubicBezTo>
                  <a:cubicBezTo>
                    <a:pt x="222255" y="4928179"/>
                    <a:pt x="169181" y="4819982"/>
                    <a:pt x="126853" y="4707660"/>
                  </a:cubicBezTo>
                  <a:cubicBezTo>
                    <a:pt x="83739" y="4595725"/>
                    <a:pt x="51764" y="4479670"/>
                    <a:pt x="30272" y="4362068"/>
                  </a:cubicBezTo>
                  <a:cubicBezTo>
                    <a:pt x="9698" y="4244466"/>
                    <a:pt x="0" y="4125060"/>
                    <a:pt x="0" y="4005912"/>
                  </a:cubicBezTo>
                  <a:cubicBezTo>
                    <a:pt x="1704" y="3530867"/>
                    <a:pt x="95140" y="3057110"/>
                    <a:pt x="270480" y="2610532"/>
                  </a:cubicBezTo>
                  <a:cubicBezTo>
                    <a:pt x="314511" y="2498984"/>
                    <a:pt x="362212" y="2388466"/>
                    <a:pt x="415942" y="2280526"/>
                  </a:cubicBezTo>
                  <a:cubicBezTo>
                    <a:pt x="468884" y="2172197"/>
                    <a:pt x="527199" y="2066188"/>
                    <a:pt x="590102" y="1962626"/>
                  </a:cubicBezTo>
                  <a:cubicBezTo>
                    <a:pt x="716037" y="1755631"/>
                    <a:pt x="859794" y="1557653"/>
                    <a:pt x="1020719" y="1373070"/>
                  </a:cubicBezTo>
                  <a:cubicBezTo>
                    <a:pt x="1101575" y="1281101"/>
                    <a:pt x="1185969" y="1191838"/>
                    <a:pt x="1275080" y="1107081"/>
                  </a:cubicBezTo>
                  <a:cubicBezTo>
                    <a:pt x="1297227" y="1085699"/>
                    <a:pt x="1319504" y="1064575"/>
                    <a:pt x="1342437" y="1043965"/>
                  </a:cubicBezTo>
                  <a:cubicBezTo>
                    <a:pt x="1365240" y="1023226"/>
                    <a:pt x="1387648" y="1002102"/>
                    <a:pt x="1411106" y="982138"/>
                  </a:cubicBezTo>
                  <a:cubicBezTo>
                    <a:pt x="1457497" y="941563"/>
                    <a:pt x="1505065" y="902276"/>
                    <a:pt x="1553029" y="863376"/>
                  </a:cubicBezTo>
                  <a:cubicBezTo>
                    <a:pt x="1745798" y="708806"/>
                    <a:pt x="1954030" y="571882"/>
                    <a:pt x="2173401" y="454409"/>
                  </a:cubicBezTo>
                  <a:cubicBezTo>
                    <a:pt x="2612013" y="219334"/>
                    <a:pt x="3099505" y="65666"/>
                    <a:pt x="3599708" y="16332"/>
                  </a:cubicBezTo>
                  <a:cubicBezTo>
                    <a:pt x="3724530" y="3966"/>
                    <a:pt x="3850400" y="-1283"/>
                    <a:pt x="3975975" y="26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1023DD2-2E6F-4419-B404-80F08460B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65276" y="313387"/>
              <a:ext cx="6326724" cy="6561326"/>
            </a:xfrm>
            <a:custGeom>
              <a:avLst/>
              <a:gdLst>
                <a:gd name="connsiteX0" fmla="*/ 6326724 w 6326724"/>
                <a:gd name="connsiteY0" fmla="*/ 5020808 h 6561326"/>
                <a:gd name="connsiteX1" fmla="*/ 6326724 w 6326724"/>
                <a:gd name="connsiteY1" fmla="*/ 5698632 h 6561326"/>
                <a:gd name="connsiteX2" fmla="*/ 6067438 w 6326724"/>
                <a:gd name="connsiteY2" fmla="*/ 5902509 h 6561326"/>
                <a:gd name="connsiteX3" fmla="*/ 5799974 w 6326724"/>
                <a:gd name="connsiteY3" fmla="*/ 6102017 h 6561326"/>
                <a:gd name="connsiteX4" fmla="*/ 5665258 w 6326724"/>
                <a:gd name="connsiteY4" fmla="*/ 6202100 h 6561326"/>
                <a:gd name="connsiteX5" fmla="*/ 5526873 w 6326724"/>
                <a:gd name="connsiteY5" fmla="*/ 6302828 h 6561326"/>
                <a:gd name="connsiteX6" fmla="*/ 5385080 w 6326724"/>
                <a:gd name="connsiteY6" fmla="*/ 6402268 h 6561326"/>
                <a:gd name="connsiteX7" fmla="*/ 5238833 w 6326724"/>
                <a:gd name="connsiteY7" fmla="*/ 6498875 h 6561326"/>
                <a:gd name="connsiteX8" fmla="*/ 5138040 w 6326724"/>
                <a:gd name="connsiteY8" fmla="*/ 6561326 h 6561326"/>
                <a:gd name="connsiteX9" fmla="*/ 3946072 w 6326724"/>
                <a:gd name="connsiteY9" fmla="*/ 6561326 h 6561326"/>
                <a:gd name="connsiteX10" fmla="*/ 3976009 w 6326724"/>
                <a:gd name="connsiteY10" fmla="*/ 6555242 h 6561326"/>
                <a:gd name="connsiteX11" fmla="*/ 4404855 w 6326724"/>
                <a:gd name="connsiteY11" fmla="*/ 6399048 h 6561326"/>
                <a:gd name="connsiteX12" fmla="*/ 4938868 w 6326724"/>
                <a:gd name="connsiteY12" fmla="*/ 6072132 h 6561326"/>
                <a:gd name="connsiteX13" fmla="*/ 5068342 w 6326724"/>
                <a:gd name="connsiteY13" fmla="*/ 5976042 h 6561326"/>
                <a:gd name="connsiteX14" fmla="*/ 5197816 w 6326724"/>
                <a:gd name="connsiteY14" fmla="*/ 5876730 h 6561326"/>
                <a:gd name="connsiteX15" fmla="*/ 5460039 w 6326724"/>
                <a:gd name="connsiteY15" fmla="*/ 5670637 h 6561326"/>
                <a:gd name="connsiteX16" fmla="*/ 5999033 w 6326724"/>
                <a:gd name="connsiteY16" fmla="*/ 5271718 h 6561326"/>
                <a:gd name="connsiteX17" fmla="*/ 6258766 w 6326724"/>
                <a:gd name="connsiteY17" fmla="*/ 5077603 h 6561326"/>
                <a:gd name="connsiteX18" fmla="*/ 4139342 w 6326724"/>
                <a:gd name="connsiteY18" fmla="*/ 440 h 6561326"/>
                <a:gd name="connsiteX19" fmla="*/ 4315744 w 6326724"/>
                <a:gd name="connsiteY19" fmla="*/ 6808 h 6561326"/>
                <a:gd name="connsiteX20" fmla="*/ 5015400 w 6326724"/>
                <a:gd name="connsiteY20" fmla="*/ 113591 h 6561326"/>
                <a:gd name="connsiteX21" fmla="*/ 5681114 w 6326724"/>
                <a:gd name="connsiteY21" fmla="*/ 361418 h 6561326"/>
                <a:gd name="connsiteX22" fmla="*/ 6270952 w 6326724"/>
                <a:gd name="connsiteY22" fmla="*/ 755441 h 6561326"/>
                <a:gd name="connsiteX23" fmla="*/ 6326724 w 6326724"/>
                <a:gd name="connsiteY23" fmla="*/ 807432 h 6561326"/>
                <a:gd name="connsiteX24" fmla="*/ 6326724 w 6326724"/>
                <a:gd name="connsiteY24" fmla="*/ 1231565 h 6561326"/>
                <a:gd name="connsiteX25" fmla="*/ 6302093 w 6326724"/>
                <a:gd name="connsiteY25" fmla="*/ 1203002 h 6561326"/>
                <a:gd name="connsiteX26" fmla="*/ 6066914 w 6326724"/>
                <a:gd name="connsiteY26" fmla="*/ 989616 h 6561326"/>
                <a:gd name="connsiteX27" fmla="*/ 5533688 w 6326724"/>
                <a:gd name="connsiteY27" fmla="*/ 647242 h 6561326"/>
                <a:gd name="connsiteX28" fmla="*/ 4933626 w 6326724"/>
                <a:gd name="connsiteY28" fmla="*/ 432262 h 6561326"/>
                <a:gd name="connsiteX29" fmla="*/ 4296873 w 6326724"/>
                <a:gd name="connsiteY29" fmla="*/ 343126 h 6561326"/>
                <a:gd name="connsiteX30" fmla="*/ 3651602 w 6326724"/>
                <a:gd name="connsiteY30" fmla="*/ 365797 h 6561326"/>
                <a:gd name="connsiteX31" fmla="*/ 3018256 w 6326724"/>
                <a:gd name="connsiteY31" fmla="*/ 496666 h 6561326"/>
                <a:gd name="connsiteX32" fmla="*/ 2412429 w 6326724"/>
                <a:gd name="connsiteY32" fmla="*/ 724399 h 6561326"/>
                <a:gd name="connsiteX33" fmla="*/ 1329857 w 6326724"/>
                <a:gd name="connsiteY33" fmla="*/ 1424086 h 6561326"/>
                <a:gd name="connsiteX34" fmla="*/ 887314 w 6326724"/>
                <a:gd name="connsiteY34" fmla="*/ 1891015 h 6561326"/>
                <a:gd name="connsiteX35" fmla="*/ 537420 w 6326724"/>
                <a:gd name="connsiteY35" fmla="*/ 2427245 h 6561326"/>
                <a:gd name="connsiteX36" fmla="*/ 299965 w 6326724"/>
                <a:gd name="connsiteY36" fmla="*/ 3020021 h 6561326"/>
                <a:gd name="connsiteX37" fmla="*/ 213606 w 6326724"/>
                <a:gd name="connsiteY37" fmla="*/ 3651953 h 6561326"/>
                <a:gd name="connsiteX38" fmla="*/ 250036 w 6326724"/>
                <a:gd name="connsiteY38" fmla="*/ 3961352 h 6561326"/>
                <a:gd name="connsiteX39" fmla="*/ 357625 w 6326724"/>
                <a:gd name="connsiteY39" fmla="*/ 4250783 h 6561326"/>
                <a:gd name="connsiteX40" fmla="*/ 432715 w 6326724"/>
                <a:gd name="connsiteY40" fmla="*/ 4387063 h 6561326"/>
                <a:gd name="connsiteX41" fmla="*/ 518943 w 6326724"/>
                <a:gd name="connsiteY41" fmla="*/ 4518962 h 6561326"/>
                <a:gd name="connsiteX42" fmla="*/ 718133 w 6326724"/>
                <a:gd name="connsiteY42" fmla="*/ 4773874 h 6561326"/>
                <a:gd name="connsiteX43" fmla="*/ 933704 w 6326724"/>
                <a:gd name="connsiteY43" fmla="*/ 5030717 h 6561326"/>
                <a:gd name="connsiteX44" fmla="*/ 1040900 w 6326724"/>
                <a:gd name="connsiteY44" fmla="*/ 5164806 h 6561326"/>
                <a:gd name="connsiteX45" fmla="*/ 1092401 w 6326724"/>
                <a:gd name="connsiteY45" fmla="*/ 5230628 h 6561326"/>
                <a:gd name="connsiteX46" fmla="*/ 1142854 w 6326724"/>
                <a:gd name="connsiteY46" fmla="*/ 5293615 h 6561326"/>
                <a:gd name="connsiteX47" fmla="*/ 1576354 w 6326724"/>
                <a:gd name="connsiteY47" fmla="*/ 5759128 h 6561326"/>
                <a:gd name="connsiteX48" fmla="*/ 1806865 w 6326724"/>
                <a:gd name="connsiteY48" fmla="*/ 5968571 h 6561326"/>
                <a:gd name="connsiteX49" fmla="*/ 2048253 w 6326724"/>
                <a:gd name="connsiteY49" fmla="*/ 6161654 h 6561326"/>
                <a:gd name="connsiteX50" fmla="*/ 2587506 w 6326724"/>
                <a:gd name="connsiteY50" fmla="*/ 6467059 h 6561326"/>
                <a:gd name="connsiteX51" fmla="*/ 2889176 w 6326724"/>
                <a:gd name="connsiteY51" fmla="*/ 6553360 h 6561326"/>
                <a:gd name="connsiteX52" fmla="*/ 2929698 w 6326724"/>
                <a:gd name="connsiteY52" fmla="*/ 6561326 h 6561326"/>
                <a:gd name="connsiteX53" fmla="*/ 1816374 w 6326724"/>
                <a:gd name="connsiteY53" fmla="*/ 6561326 h 6561326"/>
                <a:gd name="connsiteX54" fmla="*/ 1787601 w 6326724"/>
                <a:gd name="connsiteY54" fmla="*/ 6545761 h 6561326"/>
                <a:gd name="connsiteX55" fmla="*/ 1225544 w 6326724"/>
                <a:gd name="connsiteY55" fmla="*/ 6094158 h 6561326"/>
                <a:gd name="connsiteX56" fmla="*/ 997654 w 6326724"/>
                <a:gd name="connsiteY56" fmla="*/ 5822374 h 6561326"/>
                <a:gd name="connsiteX57" fmla="*/ 798596 w 6326724"/>
                <a:gd name="connsiteY57" fmla="*/ 5534615 h 6561326"/>
                <a:gd name="connsiteX58" fmla="*/ 752075 w 6326724"/>
                <a:gd name="connsiteY58" fmla="*/ 5461324 h 6561326"/>
                <a:gd name="connsiteX59" fmla="*/ 707650 w 6326724"/>
                <a:gd name="connsiteY59" fmla="*/ 5390221 h 6561326"/>
                <a:gd name="connsiteX60" fmla="*/ 619980 w 6326724"/>
                <a:gd name="connsiteY60" fmla="*/ 5252396 h 6561326"/>
                <a:gd name="connsiteX61" fmla="*/ 438349 w 6326724"/>
                <a:gd name="connsiteY61" fmla="*/ 4970822 h 6561326"/>
                <a:gd name="connsiteX62" fmla="*/ 261044 w 6326724"/>
                <a:gd name="connsiteY62" fmla="*/ 4673145 h 6561326"/>
                <a:gd name="connsiteX63" fmla="*/ 181107 w 6326724"/>
                <a:gd name="connsiteY63" fmla="*/ 4515356 h 6561326"/>
                <a:gd name="connsiteX64" fmla="*/ 113224 w 6326724"/>
                <a:gd name="connsiteY64" fmla="*/ 4350223 h 6561326"/>
                <a:gd name="connsiteX65" fmla="*/ 61199 w 6326724"/>
                <a:gd name="connsiteY65" fmla="*/ 4178908 h 6561326"/>
                <a:gd name="connsiteX66" fmla="*/ 41804 w 6326724"/>
                <a:gd name="connsiteY66" fmla="*/ 4091577 h 6561326"/>
                <a:gd name="connsiteX67" fmla="*/ 33287 w 6326724"/>
                <a:gd name="connsiteY67" fmla="*/ 4047781 h 6561326"/>
                <a:gd name="connsiteX68" fmla="*/ 26209 w 6326724"/>
                <a:gd name="connsiteY68" fmla="*/ 4003858 h 6561326"/>
                <a:gd name="connsiteX69" fmla="*/ 0 w 6326724"/>
                <a:gd name="connsiteY69" fmla="*/ 3651953 h 6561326"/>
                <a:gd name="connsiteX70" fmla="*/ 72731 w 6326724"/>
                <a:gd name="connsiteY70" fmla="*/ 2966307 h 6561326"/>
                <a:gd name="connsiteX71" fmla="*/ 291316 w 6326724"/>
                <a:gd name="connsiteY71" fmla="*/ 2309385 h 6561326"/>
                <a:gd name="connsiteX72" fmla="*/ 1110878 w 6326724"/>
                <a:gd name="connsiteY72" fmla="*/ 1193776 h 6561326"/>
                <a:gd name="connsiteX73" fmla="*/ 1654327 w 6326724"/>
                <a:gd name="connsiteY73" fmla="*/ 756730 h 6561326"/>
                <a:gd name="connsiteX74" fmla="*/ 2261727 w 6326724"/>
                <a:gd name="connsiteY74" fmla="*/ 409720 h 6561326"/>
                <a:gd name="connsiteX75" fmla="*/ 3610060 w 6326724"/>
                <a:gd name="connsiteY75" fmla="*/ 27032 h 6561326"/>
                <a:gd name="connsiteX76" fmla="*/ 4139342 w 6326724"/>
                <a:gd name="connsiteY76" fmla="*/ 440 h 65613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</a:cxnLst>
              <a:rect l="l" t="t" r="r" b="b"/>
              <a:pathLst>
                <a:path w="6326724" h="6561326">
                  <a:moveTo>
                    <a:pt x="6326724" y="5020808"/>
                  </a:moveTo>
                  <a:lnTo>
                    <a:pt x="6326724" y="5698632"/>
                  </a:lnTo>
                  <a:lnTo>
                    <a:pt x="6067438" y="5902509"/>
                  </a:lnTo>
                  <a:cubicBezTo>
                    <a:pt x="5977868" y="5970407"/>
                    <a:pt x="5888364" y="6036453"/>
                    <a:pt x="5799974" y="6102017"/>
                  </a:cubicBezTo>
                  <a:lnTo>
                    <a:pt x="5665258" y="6202100"/>
                  </a:lnTo>
                  <a:cubicBezTo>
                    <a:pt x="5619654" y="6235719"/>
                    <a:pt x="5573656" y="6269596"/>
                    <a:pt x="5526873" y="6302828"/>
                  </a:cubicBezTo>
                  <a:cubicBezTo>
                    <a:pt x="5480220" y="6336189"/>
                    <a:pt x="5433044" y="6369423"/>
                    <a:pt x="5385080" y="6402268"/>
                  </a:cubicBezTo>
                  <a:cubicBezTo>
                    <a:pt x="5336988" y="6434857"/>
                    <a:pt x="5288500" y="6467187"/>
                    <a:pt x="5238833" y="6498875"/>
                  </a:cubicBezTo>
                  <a:lnTo>
                    <a:pt x="5138040" y="6561326"/>
                  </a:lnTo>
                  <a:lnTo>
                    <a:pt x="3946072" y="6561326"/>
                  </a:lnTo>
                  <a:lnTo>
                    <a:pt x="3976009" y="6555242"/>
                  </a:lnTo>
                  <a:cubicBezTo>
                    <a:pt x="4123712" y="6519227"/>
                    <a:pt x="4266863" y="6466383"/>
                    <a:pt x="4404855" y="6399048"/>
                  </a:cubicBezTo>
                  <a:cubicBezTo>
                    <a:pt x="4589500" y="6310299"/>
                    <a:pt x="4765232" y="6196690"/>
                    <a:pt x="4938868" y="6072132"/>
                  </a:cubicBezTo>
                  <a:cubicBezTo>
                    <a:pt x="4982245" y="6041089"/>
                    <a:pt x="5025359" y="6008630"/>
                    <a:pt x="5068342" y="5976042"/>
                  </a:cubicBezTo>
                  <a:cubicBezTo>
                    <a:pt x="5111588" y="5943453"/>
                    <a:pt x="5154702" y="5910349"/>
                    <a:pt x="5197816" y="5876730"/>
                  </a:cubicBezTo>
                  <a:lnTo>
                    <a:pt x="5460039" y="5670637"/>
                  </a:lnTo>
                  <a:cubicBezTo>
                    <a:pt x="5639966" y="5530365"/>
                    <a:pt x="5821596" y="5399753"/>
                    <a:pt x="5999033" y="5271718"/>
                  </a:cubicBezTo>
                  <a:cubicBezTo>
                    <a:pt x="6087686" y="5207700"/>
                    <a:pt x="6174667" y="5143360"/>
                    <a:pt x="6258766" y="5077603"/>
                  </a:cubicBezTo>
                  <a:close/>
                  <a:moveTo>
                    <a:pt x="4139342" y="440"/>
                  </a:moveTo>
                  <a:cubicBezTo>
                    <a:pt x="4198237" y="1301"/>
                    <a:pt x="4257068" y="3427"/>
                    <a:pt x="4315744" y="6808"/>
                  </a:cubicBezTo>
                  <a:cubicBezTo>
                    <a:pt x="4550841" y="20849"/>
                    <a:pt x="4785806" y="55240"/>
                    <a:pt x="5015400" y="113591"/>
                  </a:cubicBezTo>
                  <a:cubicBezTo>
                    <a:pt x="5244992" y="171812"/>
                    <a:pt x="5469212" y="254249"/>
                    <a:pt x="5681114" y="361418"/>
                  </a:cubicBezTo>
                  <a:cubicBezTo>
                    <a:pt x="5892754" y="468586"/>
                    <a:pt x="6093124" y="599584"/>
                    <a:pt x="6270952" y="755441"/>
                  </a:cubicBezTo>
                  <a:lnTo>
                    <a:pt x="6326724" y="807432"/>
                  </a:lnTo>
                  <a:lnTo>
                    <a:pt x="6326724" y="1231565"/>
                  </a:lnTo>
                  <a:lnTo>
                    <a:pt x="6302093" y="1203002"/>
                  </a:lnTo>
                  <a:cubicBezTo>
                    <a:pt x="6227937" y="1127247"/>
                    <a:pt x="6149211" y="1056081"/>
                    <a:pt x="6066914" y="989616"/>
                  </a:cubicBezTo>
                  <a:cubicBezTo>
                    <a:pt x="5902714" y="856299"/>
                    <a:pt x="5724360" y="740371"/>
                    <a:pt x="5533688" y="647242"/>
                  </a:cubicBezTo>
                  <a:cubicBezTo>
                    <a:pt x="5343146" y="553857"/>
                    <a:pt x="5141466" y="482239"/>
                    <a:pt x="4933626" y="432262"/>
                  </a:cubicBezTo>
                  <a:cubicBezTo>
                    <a:pt x="4725788" y="382156"/>
                    <a:pt x="4512182" y="353303"/>
                    <a:pt x="4296873" y="343126"/>
                  </a:cubicBezTo>
                  <a:cubicBezTo>
                    <a:pt x="4081172" y="332435"/>
                    <a:pt x="3865732" y="339520"/>
                    <a:pt x="3651602" y="365797"/>
                  </a:cubicBezTo>
                  <a:cubicBezTo>
                    <a:pt x="3437604" y="392202"/>
                    <a:pt x="3225572" y="436384"/>
                    <a:pt x="3018256" y="496666"/>
                  </a:cubicBezTo>
                  <a:cubicBezTo>
                    <a:pt x="2810809" y="556691"/>
                    <a:pt x="2608474" y="634362"/>
                    <a:pt x="2412429" y="724399"/>
                  </a:cubicBezTo>
                  <a:cubicBezTo>
                    <a:pt x="2019160" y="902541"/>
                    <a:pt x="1651969" y="1138775"/>
                    <a:pt x="1329857" y="1424086"/>
                  </a:cubicBezTo>
                  <a:cubicBezTo>
                    <a:pt x="1169326" y="1567192"/>
                    <a:pt x="1020588" y="1723307"/>
                    <a:pt x="887314" y="1891015"/>
                  </a:cubicBezTo>
                  <a:cubicBezTo>
                    <a:pt x="753778" y="2058466"/>
                    <a:pt x="635967" y="2238026"/>
                    <a:pt x="537420" y="2427245"/>
                  </a:cubicBezTo>
                  <a:cubicBezTo>
                    <a:pt x="438874" y="2616335"/>
                    <a:pt x="356839" y="2814313"/>
                    <a:pt x="299965" y="3020021"/>
                  </a:cubicBezTo>
                  <a:cubicBezTo>
                    <a:pt x="242961" y="3225212"/>
                    <a:pt x="213474" y="3438518"/>
                    <a:pt x="213606" y="3651953"/>
                  </a:cubicBezTo>
                  <a:cubicBezTo>
                    <a:pt x="214785" y="3756804"/>
                    <a:pt x="225269" y="3860881"/>
                    <a:pt x="250036" y="3961352"/>
                  </a:cubicBezTo>
                  <a:cubicBezTo>
                    <a:pt x="274412" y="4061950"/>
                    <a:pt x="312284" y="4158171"/>
                    <a:pt x="357625" y="4250783"/>
                  </a:cubicBezTo>
                  <a:cubicBezTo>
                    <a:pt x="380558" y="4297025"/>
                    <a:pt x="405982" y="4342366"/>
                    <a:pt x="432715" y="4387063"/>
                  </a:cubicBezTo>
                  <a:cubicBezTo>
                    <a:pt x="459841" y="4431630"/>
                    <a:pt x="488803" y="4475554"/>
                    <a:pt x="518943" y="4518962"/>
                  </a:cubicBezTo>
                  <a:cubicBezTo>
                    <a:pt x="580011" y="4605521"/>
                    <a:pt x="647893" y="4689504"/>
                    <a:pt x="718133" y="4773874"/>
                  </a:cubicBezTo>
                  <a:cubicBezTo>
                    <a:pt x="788374" y="4858372"/>
                    <a:pt x="861760" y="4942871"/>
                    <a:pt x="933704" y="5030717"/>
                  </a:cubicBezTo>
                  <a:cubicBezTo>
                    <a:pt x="969742" y="5074512"/>
                    <a:pt x="1005387" y="5119337"/>
                    <a:pt x="1040900" y="5164806"/>
                  </a:cubicBezTo>
                  <a:lnTo>
                    <a:pt x="1092401" y="5230628"/>
                  </a:lnTo>
                  <a:cubicBezTo>
                    <a:pt x="1109306" y="5251624"/>
                    <a:pt x="1125425" y="5273135"/>
                    <a:pt x="1142854" y="5293615"/>
                  </a:cubicBezTo>
                  <a:cubicBezTo>
                    <a:pt x="1278880" y="5460293"/>
                    <a:pt x="1426438" y="5613704"/>
                    <a:pt x="1576354" y="5759128"/>
                  </a:cubicBezTo>
                  <a:cubicBezTo>
                    <a:pt x="1651706" y="5831519"/>
                    <a:pt x="1728368" y="5901461"/>
                    <a:pt x="1806865" y="5968571"/>
                  </a:cubicBezTo>
                  <a:cubicBezTo>
                    <a:pt x="1885362" y="6035680"/>
                    <a:pt x="1965299" y="6100599"/>
                    <a:pt x="2048253" y="6161654"/>
                  </a:cubicBezTo>
                  <a:cubicBezTo>
                    <a:pt x="2213502" y="6284022"/>
                    <a:pt x="2391724" y="6393380"/>
                    <a:pt x="2587506" y="6467059"/>
                  </a:cubicBezTo>
                  <a:cubicBezTo>
                    <a:pt x="2685137" y="6503898"/>
                    <a:pt x="2786304" y="6532106"/>
                    <a:pt x="2889176" y="6553360"/>
                  </a:cubicBezTo>
                  <a:lnTo>
                    <a:pt x="2929698" y="6561326"/>
                  </a:lnTo>
                  <a:lnTo>
                    <a:pt x="1816374" y="6561326"/>
                  </a:lnTo>
                  <a:lnTo>
                    <a:pt x="1787601" y="6545761"/>
                  </a:lnTo>
                  <a:cubicBezTo>
                    <a:pt x="1577272" y="6422749"/>
                    <a:pt x="1389483" y="6266761"/>
                    <a:pt x="1225544" y="6094158"/>
                  </a:cubicBezTo>
                  <a:cubicBezTo>
                    <a:pt x="1143116" y="6007986"/>
                    <a:pt x="1068158" y="5916274"/>
                    <a:pt x="997654" y="5822374"/>
                  </a:cubicBezTo>
                  <a:cubicBezTo>
                    <a:pt x="927546" y="5728086"/>
                    <a:pt x="860842" y="5632381"/>
                    <a:pt x="798596" y="5534615"/>
                  </a:cubicBezTo>
                  <a:cubicBezTo>
                    <a:pt x="782608" y="5510399"/>
                    <a:pt x="767537" y="5485797"/>
                    <a:pt x="752075" y="5461324"/>
                  </a:cubicBezTo>
                  <a:lnTo>
                    <a:pt x="707650" y="5390221"/>
                  </a:lnTo>
                  <a:cubicBezTo>
                    <a:pt x="679213" y="5344237"/>
                    <a:pt x="649728" y="5298638"/>
                    <a:pt x="619980" y="5252396"/>
                  </a:cubicBezTo>
                  <a:lnTo>
                    <a:pt x="438349" y="4970822"/>
                  </a:lnTo>
                  <a:cubicBezTo>
                    <a:pt x="377413" y="4874860"/>
                    <a:pt x="317263" y="4776064"/>
                    <a:pt x="261044" y="4673145"/>
                  </a:cubicBezTo>
                  <a:cubicBezTo>
                    <a:pt x="233000" y="4621622"/>
                    <a:pt x="205874" y="4569197"/>
                    <a:pt x="181107" y="4515356"/>
                  </a:cubicBezTo>
                  <a:cubicBezTo>
                    <a:pt x="156470" y="4461385"/>
                    <a:pt x="133537" y="4406385"/>
                    <a:pt x="113224" y="4350223"/>
                  </a:cubicBezTo>
                  <a:cubicBezTo>
                    <a:pt x="93305" y="4293934"/>
                    <a:pt x="75614" y="4236872"/>
                    <a:pt x="61199" y="4178908"/>
                  </a:cubicBezTo>
                  <a:cubicBezTo>
                    <a:pt x="54385" y="4149927"/>
                    <a:pt x="47440" y="4120815"/>
                    <a:pt x="41804" y="4091577"/>
                  </a:cubicBezTo>
                  <a:lnTo>
                    <a:pt x="33287" y="4047781"/>
                  </a:lnTo>
                  <a:lnTo>
                    <a:pt x="26209" y="4003858"/>
                  </a:lnTo>
                  <a:cubicBezTo>
                    <a:pt x="7732" y="3886643"/>
                    <a:pt x="0" y="3768783"/>
                    <a:pt x="0" y="3651953"/>
                  </a:cubicBezTo>
                  <a:cubicBezTo>
                    <a:pt x="524" y="3422031"/>
                    <a:pt x="25030" y="3192109"/>
                    <a:pt x="72731" y="2966307"/>
                  </a:cubicBezTo>
                  <a:cubicBezTo>
                    <a:pt x="120301" y="2740634"/>
                    <a:pt x="193163" y="2519343"/>
                    <a:pt x="291316" y="2309385"/>
                  </a:cubicBezTo>
                  <a:cubicBezTo>
                    <a:pt x="488540" y="1889469"/>
                    <a:pt x="774352" y="1513736"/>
                    <a:pt x="1110878" y="1193776"/>
                  </a:cubicBezTo>
                  <a:cubicBezTo>
                    <a:pt x="1279535" y="1033797"/>
                    <a:pt x="1461821" y="887856"/>
                    <a:pt x="1654327" y="756730"/>
                  </a:cubicBezTo>
                  <a:cubicBezTo>
                    <a:pt x="1847096" y="625732"/>
                    <a:pt x="2049956" y="509031"/>
                    <a:pt x="2261727" y="409720"/>
                  </a:cubicBezTo>
                  <a:cubicBezTo>
                    <a:pt x="2685792" y="212515"/>
                    <a:pt x="3142357" y="82162"/>
                    <a:pt x="3610060" y="27032"/>
                  </a:cubicBezTo>
                  <a:cubicBezTo>
                    <a:pt x="3785399" y="6647"/>
                    <a:pt x="3962657" y="-2144"/>
                    <a:pt x="4139342" y="4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C4A6C98-F96E-4587-B01F-A9B01BBF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1866928 h 6521594"/>
                <a:gd name="connsiteX4" fmla="*/ 6212358 w 6321679"/>
                <a:gd name="connsiteY4" fmla="*/ 1689281 h 6521594"/>
                <a:gd name="connsiteX5" fmla="*/ 6049880 w 6321679"/>
                <a:gd name="connsiteY5" fmla="*/ 1477173 h 6521594"/>
                <a:gd name="connsiteX6" fmla="*/ 5248663 w 6321679"/>
                <a:gd name="connsiteY6" fmla="*/ 869327 h 6521594"/>
                <a:gd name="connsiteX7" fmla="*/ 4150102 w 6321679"/>
                <a:gd name="connsiteY7" fmla="*/ 644042 h 6521594"/>
                <a:gd name="connsiteX8" fmla="*/ 2867946 w 6321679"/>
                <a:gd name="connsiteY8" fmla="*/ 886459 h 6521594"/>
                <a:gd name="connsiteX9" fmla="*/ 1728892 w 6321679"/>
                <a:gd name="connsiteY9" fmla="*/ 1552397 h 6521594"/>
                <a:gd name="connsiteX10" fmla="*/ 941043 w 6321679"/>
                <a:gd name="connsiteY10" fmla="*/ 2512664 h 6521594"/>
                <a:gd name="connsiteX11" fmla="*/ 655362 w 6321679"/>
                <a:gd name="connsiteY11" fmla="*/ 3630204 h 6521594"/>
                <a:gd name="connsiteX12" fmla="*/ 1128177 w 6321679"/>
                <a:gd name="connsiteY12" fmla="*/ 4667883 h 6521594"/>
                <a:gd name="connsiteX13" fmla="*/ 1366419 w 6321679"/>
                <a:gd name="connsiteY13" fmla="*/ 4997246 h 6521594"/>
                <a:gd name="connsiteX14" fmla="*/ 3601937 w 6321679"/>
                <a:gd name="connsiteY14" fmla="*/ 6284685 h 6521594"/>
                <a:gd name="connsiteX15" fmla="*/ 5298985 w 6321679"/>
                <a:gd name="connsiteY15" fmla="*/ 5492643 h 6521594"/>
                <a:gd name="connsiteX16" fmla="*/ 5505513 w 6321679"/>
                <a:gd name="connsiteY16" fmla="*/ 5335367 h 6521594"/>
                <a:gd name="connsiteX17" fmla="*/ 6252618 w 6321679"/>
                <a:gd name="connsiteY17" fmla="*/ 4722492 h 6521594"/>
                <a:gd name="connsiteX18" fmla="*/ 6321679 w 6321679"/>
                <a:gd name="connsiteY18" fmla="*/ 4651477 h 6521594"/>
                <a:gd name="connsiteX19" fmla="*/ 6321679 w 6321679"/>
                <a:gd name="connsiteY19" fmla="*/ 5523097 h 6521594"/>
                <a:gd name="connsiteX20" fmla="*/ 6024428 w 6321679"/>
                <a:gd name="connsiteY20" fmla="*/ 5754969 h 6521594"/>
                <a:gd name="connsiteX21" fmla="*/ 5702345 w 6321679"/>
                <a:gd name="connsiteY21" fmla="*/ 6000018 h 6521594"/>
                <a:gd name="connsiteX22" fmla="*/ 4988380 w 6321679"/>
                <a:gd name="connsiteY22" fmla="*/ 6506549 h 6521594"/>
                <a:gd name="connsiteX23" fmla="*/ 4961490 w 6321679"/>
                <a:gd name="connsiteY23" fmla="*/ 6521594 h 6521594"/>
                <a:gd name="connsiteX24" fmla="*/ 2011326 w 6321679"/>
                <a:gd name="connsiteY24" fmla="*/ 6521594 h 6521594"/>
                <a:gd name="connsiteX25" fmla="*/ 1982893 w 6321679"/>
                <a:gd name="connsiteY25" fmla="*/ 6505768 h 6521594"/>
                <a:gd name="connsiteX26" fmla="*/ 824149 w 6321679"/>
                <a:gd name="connsiteY26" fmla="*/ 5358682 h 6521594"/>
                <a:gd name="connsiteX27" fmla="*/ 0 w 6321679"/>
                <a:gd name="connsiteY27" fmla="*/ 3630075 h 6521594"/>
                <a:gd name="connsiteX28" fmla="*/ 4150102 w 6321679"/>
                <a:gd name="connsiteY28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1866928"/>
                  </a:lnTo>
                  <a:lnTo>
                    <a:pt x="6212358" y="1689281"/>
                  </a:lnTo>
                  <a:cubicBezTo>
                    <a:pt x="6161484" y="1615222"/>
                    <a:pt x="6107295" y="1544427"/>
                    <a:pt x="6049880" y="1477173"/>
                  </a:cubicBezTo>
                  <a:cubicBezTo>
                    <a:pt x="5825135" y="1214018"/>
                    <a:pt x="5555573" y="1009470"/>
                    <a:pt x="5248663" y="869327"/>
                  </a:cubicBezTo>
                  <a:cubicBezTo>
                    <a:pt x="4921178" y="719909"/>
                    <a:pt x="4551627" y="644042"/>
                    <a:pt x="4150102" y="644042"/>
                  </a:cubicBezTo>
                  <a:cubicBezTo>
                    <a:pt x="3724203" y="644042"/>
                    <a:pt x="3292799" y="725448"/>
                    <a:pt x="2867946" y="886459"/>
                  </a:cubicBezTo>
                  <a:cubicBezTo>
                    <a:pt x="2454234" y="1042832"/>
                    <a:pt x="2060440" y="1273141"/>
                    <a:pt x="1728892" y="1552397"/>
                  </a:cubicBezTo>
                  <a:cubicBezTo>
                    <a:pt x="1391580" y="1836419"/>
                    <a:pt x="1126473" y="2159600"/>
                    <a:pt x="941043" y="2512664"/>
                  </a:cubicBezTo>
                  <a:cubicBezTo>
                    <a:pt x="751551" y="2873583"/>
                    <a:pt x="655362" y="3249575"/>
                    <a:pt x="655362" y="3630204"/>
                  </a:cubicBezTo>
                  <a:cubicBezTo>
                    <a:pt x="655362" y="4013537"/>
                    <a:pt x="808817" y="4237405"/>
                    <a:pt x="1128177" y="4667883"/>
                  </a:cubicBezTo>
                  <a:cubicBezTo>
                    <a:pt x="1205232" y="4771702"/>
                    <a:pt x="1284908" y="4879129"/>
                    <a:pt x="1366419" y="4997246"/>
                  </a:cubicBezTo>
                  <a:cubicBezTo>
                    <a:pt x="1989282" y="5899677"/>
                    <a:pt x="2657880" y="6284685"/>
                    <a:pt x="3601937" y="6284685"/>
                  </a:cubicBezTo>
                  <a:cubicBezTo>
                    <a:pt x="4221523" y="6284685"/>
                    <a:pt x="4676122" y="5971036"/>
                    <a:pt x="5298985" y="5492643"/>
                  </a:cubicBezTo>
                  <a:cubicBezTo>
                    <a:pt x="5368571" y="5439187"/>
                    <a:pt x="5438156" y="5386375"/>
                    <a:pt x="5505513" y="5335367"/>
                  </a:cubicBezTo>
                  <a:cubicBezTo>
                    <a:pt x="5779335" y="5127761"/>
                    <a:pt x="6041730" y="4928776"/>
                    <a:pt x="6252618" y="4722492"/>
                  </a:cubicBezTo>
                  <a:lnTo>
                    <a:pt x="6321679" y="4651477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66409EC-9CC3-482A-A4A5-54ED092B3F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0322" y="353119"/>
              <a:ext cx="6321679" cy="6521594"/>
            </a:xfrm>
            <a:custGeom>
              <a:avLst/>
              <a:gdLst>
                <a:gd name="connsiteX0" fmla="*/ 4150102 w 6321679"/>
                <a:gd name="connsiteY0" fmla="*/ 0 h 6521594"/>
                <a:gd name="connsiteX1" fmla="*/ 6083891 w 6321679"/>
                <a:gd name="connsiteY1" fmla="*/ 619943 h 6521594"/>
                <a:gd name="connsiteX2" fmla="*/ 6321679 w 6321679"/>
                <a:gd name="connsiteY2" fmla="*/ 822247 h 6521594"/>
                <a:gd name="connsiteX3" fmla="*/ 6321679 w 6321679"/>
                <a:gd name="connsiteY3" fmla="*/ 2150195 h 6521594"/>
                <a:gd name="connsiteX4" fmla="*/ 6241288 w 6321679"/>
                <a:gd name="connsiteY4" fmla="*/ 1985338 h 6521594"/>
                <a:gd name="connsiteX5" fmla="*/ 5949367 w 6321679"/>
                <a:gd name="connsiteY5" fmla="*/ 1559997 h 6521594"/>
                <a:gd name="connsiteX6" fmla="*/ 5193362 w 6321679"/>
                <a:gd name="connsiteY6" fmla="*/ 986156 h 6521594"/>
                <a:gd name="connsiteX7" fmla="*/ 4150102 w 6321679"/>
                <a:gd name="connsiteY7" fmla="*/ 772850 h 6521594"/>
                <a:gd name="connsiteX8" fmla="*/ 2914861 w 6321679"/>
                <a:gd name="connsiteY8" fmla="*/ 1006637 h 6521594"/>
                <a:gd name="connsiteX9" fmla="*/ 1814073 w 6321679"/>
                <a:gd name="connsiteY9" fmla="*/ 1650163 h 6521594"/>
                <a:gd name="connsiteX10" fmla="*/ 1057412 w 6321679"/>
                <a:gd name="connsiteY10" fmla="*/ 2571657 h 6521594"/>
                <a:gd name="connsiteX11" fmla="*/ 786277 w 6321679"/>
                <a:gd name="connsiteY11" fmla="*/ 3630204 h 6521594"/>
                <a:gd name="connsiteX12" fmla="*/ 1233931 w 6321679"/>
                <a:gd name="connsiteY12" fmla="*/ 4592016 h 6521594"/>
                <a:gd name="connsiteX13" fmla="*/ 1474795 w 6321679"/>
                <a:gd name="connsiteY13" fmla="*/ 4924985 h 6521594"/>
                <a:gd name="connsiteX14" fmla="*/ 2393691 w 6321679"/>
                <a:gd name="connsiteY14" fmla="*/ 5846995 h 6521594"/>
                <a:gd name="connsiteX15" fmla="*/ 3601805 w 6321679"/>
                <a:gd name="connsiteY15" fmla="*/ 6155876 h 6521594"/>
                <a:gd name="connsiteX16" fmla="*/ 4378909 w 6321679"/>
                <a:gd name="connsiteY16" fmla="*/ 5959186 h 6521594"/>
                <a:gd name="connsiteX17" fmla="*/ 5218129 w 6321679"/>
                <a:gd name="connsiteY17" fmla="*/ 5391271 h 6521594"/>
                <a:gd name="connsiteX18" fmla="*/ 5425313 w 6321679"/>
                <a:gd name="connsiteY18" fmla="*/ 5233481 h 6521594"/>
                <a:gd name="connsiteX19" fmla="*/ 6254366 w 6321679"/>
                <a:gd name="connsiteY19" fmla="*/ 4534301 h 6521594"/>
                <a:gd name="connsiteX20" fmla="*/ 6321679 w 6321679"/>
                <a:gd name="connsiteY20" fmla="*/ 4456641 h 6521594"/>
                <a:gd name="connsiteX21" fmla="*/ 6321679 w 6321679"/>
                <a:gd name="connsiteY21" fmla="*/ 5523097 h 6521594"/>
                <a:gd name="connsiteX22" fmla="*/ 6024428 w 6321679"/>
                <a:gd name="connsiteY22" fmla="*/ 5754969 h 6521594"/>
                <a:gd name="connsiteX23" fmla="*/ 5702345 w 6321679"/>
                <a:gd name="connsiteY23" fmla="*/ 6000018 h 6521594"/>
                <a:gd name="connsiteX24" fmla="*/ 4988380 w 6321679"/>
                <a:gd name="connsiteY24" fmla="*/ 6506549 h 6521594"/>
                <a:gd name="connsiteX25" fmla="*/ 4961490 w 6321679"/>
                <a:gd name="connsiteY25" fmla="*/ 6521594 h 6521594"/>
                <a:gd name="connsiteX26" fmla="*/ 2011326 w 6321679"/>
                <a:gd name="connsiteY26" fmla="*/ 6521594 h 6521594"/>
                <a:gd name="connsiteX27" fmla="*/ 1982893 w 6321679"/>
                <a:gd name="connsiteY27" fmla="*/ 6505768 h 6521594"/>
                <a:gd name="connsiteX28" fmla="*/ 824149 w 6321679"/>
                <a:gd name="connsiteY28" fmla="*/ 5358682 h 6521594"/>
                <a:gd name="connsiteX29" fmla="*/ 0 w 6321679"/>
                <a:gd name="connsiteY29" fmla="*/ 3630075 h 6521594"/>
                <a:gd name="connsiteX30" fmla="*/ 4150102 w 6321679"/>
                <a:gd name="connsiteY30" fmla="*/ 0 h 65215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6321679" h="6521594">
                  <a:moveTo>
                    <a:pt x="4150102" y="0"/>
                  </a:moveTo>
                  <a:cubicBezTo>
                    <a:pt x="4918148" y="0"/>
                    <a:pt x="5569597" y="228540"/>
                    <a:pt x="6083891" y="619943"/>
                  </a:cubicBezTo>
                  <a:lnTo>
                    <a:pt x="6321679" y="822247"/>
                  </a:lnTo>
                  <a:lnTo>
                    <a:pt x="6321679" y="2150195"/>
                  </a:lnTo>
                  <a:lnTo>
                    <a:pt x="6241288" y="1985338"/>
                  </a:lnTo>
                  <a:cubicBezTo>
                    <a:pt x="6156788" y="1831195"/>
                    <a:pt x="6059249" y="1688709"/>
                    <a:pt x="5949367" y="1559997"/>
                  </a:cubicBezTo>
                  <a:cubicBezTo>
                    <a:pt x="5737073" y="1311397"/>
                    <a:pt x="5482843" y="1118314"/>
                    <a:pt x="5193362" y="986156"/>
                  </a:cubicBezTo>
                  <a:cubicBezTo>
                    <a:pt x="4883437" y="844596"/>
                    <a:pt x="4532365" y="772850"/>
                    <a:pt x="4150102" y="772850"/>
                  </a:cubicBezTo>
                  <a:cubicBezTo>
                    <a:pt x="3746218" y="772850"/>
                    <a:pt x="3319008" y="853613"/>
                    <a:pt x="2914861" y="1006637"/>
                  </a:cubicBezTo>
                  <a:cubicBezTo>
                    <a:pt x="2515039" y="1157857"/>
                    <a:pt x="2134350" y="1380438"/>
                    <a:pt x="1814073" y="1650163"/>
                  </a:cubicBezTo>
                  <a:cubicBezTo>
                    <a:pt x="1494190" y="1919502"/>
                    <a:pt x="1232622" y="2238173"/>
                    <a:pt x="1057412" y="2571657"/>
                  </a:cubicBezTo>
                  <a:cubicBezTo>
                    <a:pt x="877486" y="2914158"/>
                    <a:pt x="786277" y="3270313"/>
                    <a:pt x="786277" y="3630204"/>
                  </a:cubicBezTo>
                  <a:cubicBezTo>
                    <a:pt x="786277" y="3974121"/>
                    <a:pt x="923483" y="4173646"/>
                    <a:pt x="1233931" y="4592016"/>
                  </a:cubicBezTo>
                  <a:cubicBezTo>
                    <a:pt x="1311641" y="4696736"/>
                    <a:pt x="1391972" y="4805064"/>
                    <a:pt x="1474795" y="4924985"/>
                  </a:cubicBezTo>
                  <a:cubicBezTo>
                    <a:pt x="1767682" y="5349278"/>
                    <a:pt x="2068172" y="5650948"/>
                    <a:pt x="2393691" y="5846995"/>
                  </a:cubicBezTo>
                  <a:cubicBezTo>
                    <a:pt x="2738735" y="6054891"/>
                    <a:pt x="3133971" y="6155876"/>
                    <a:pt x="3601805" y="6155876"/>
                  </a:cubicBezTo>
                  <a:cubicBezTo>
                    <a:pt x="3867305" y="6155876"/>
                    <a:pt x="4114196" y="6093405"/>
                    <a:pt x="4378909" y="5959186"/>
                  </a:cubicBezTo>
                  <a:cubicBezTo>
                    <a:pt x="4650699" y="5821362"/>
                    <a:pt x="4919737" y="5620421"/>
                    <a:pt x="5218129" y="5391271"/>
                  </a:cubicBezTo>
                  <a:cubicBezTo>
                    <a:pt x="5288107" y="5337558"/>
                    <a:pt x="5357824" y="5284617"/>
                    <a:pt x="5425313" y="5233481"/>
                  </a:cubicBezTo>
                  <a:cubicBezTo>
                    <a:pt x="5739037" y="4995556"/>
                    <a:pt x="6037512" y="4769168"/>
                    <a:pt x="6254366" y="4534301"/>
                  </a:cubicBezTo>
                  <a:lnTo>
                    <a:pt x="6321679" y="4456641"/>
                  </a:lnTo>
                  <a:lnTo>
                    <a:pt x="6321679" y="5523097"/>
                  </a:lnTo>
                  <a:lnTo>
                    <a:pt x="6024428" y="5754969"/>
                  </a:lnTo>
                  <a:cubicBezTo>
                    <a:pt x="5918395" y="5835747"/>
                    <a:pt x="5810491" y="5916953"/>
                    <a:pt x="5702345" y="6000018"/>
                  </a:cubicBezTo>
                  <a:cubicBezTo>
                    <a:pt x="5466020" y="6181541"/>
                    <a:pt x="5232938" y="6357503"/>
                    <a:pt x="4988380" y="6506549"/>
                  </a:cubicBezTo>
                  <a:lnTo>
                    <a:pt x="4961490" y="6521594"/>
                  </a:lnTo>
                  <a:lnTo>
                    <a:pt x="2011326" y="6521594"/>
                  </a:lnTo>
                  <a:lnTo>
                    <a:pt x="1982893" y="6505768"/>
                  </a:lnTo>
                  <a:cubicBezTo>
                    <a:pt x="1531799" y="6233999"/>
                    <a:pt x="1157400" y="5841520"/>
                    <a:pt x="824149" y="5358682"/>
                  </a:cubicBezTo>
                  <a:cubicBezTo>
                    <a:pt x="424196" y="4779302"/>
                    <a:pt x="0" y="4381929"/>
                    <a:pt x="0" y="3630075"/>
                  </a:cubicBezTo>
                  <a:cubicBezTo>
                    <a:pt x="0" y="1625174"/>
                    <a:pt x="2089794" y="0"/>
                    <a:pt x="415010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red x symbol on a white background&#10;&#10;Description automatically generated">
            <a:extLst>
              <a:ext uri="{FF2B5EF4-FFF2-40B4-BE49-F238E27FC236}">
                <a16:creationId xmlns:a16="http://schemas.microsoft.com/office/drawing/2014/main" id="{C2764C95-CAD8-E090-88BC-DE5440125D4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333" b="99556" l="889" r="98667">
                        <a14:foregroundMark x1="7556" y1="9778" x2="7556" y2="9778"/>
                        <a14:foregroundMark x1="10667" y1="4444" x2="10667" y2="4444"/>
                        <a14:foregroundMark x1="2667" y1="12000" x2="2667" y2="12000"/>
                        <a14:foregroundMark x1="95111" y1="11556" x2="95111" y2="11556"/>
                        <a14:foregroundMark x1="87111" y1="2222" x2="87111" y2="2222"/>
                        <a14:foregroundMark x1="98667" y1="13333" x2="98667" y2="13333"/>
                        <a14:foregroundMark x1="88000" y1="96000" x2="88000" y2="96000"/>
                        <a14:foregroundMark x1="98667" y1="87111" x2="98667" y2="87111"/>
                        <a14:foregroundMark x1="86667" y1="99556" x2="86667" y2="99556"/>
                        <a14:foregroundMark x1="1333" y1="87556" x2="1333" y2="87556"/>
                        <a14:foregroundMark x1="12000" y1="1333" x2="12000" y2="133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708392" y="1819656"/>
            <a:ext cx="4142232" cy="4142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4605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49FB5C3-7336-4FE0-A30C-CC0A3646D4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9A6B5CE-CB1D-48EE-8B43-E952235C8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3F3EAA5-4E15-400B-BBA3-82B3F49A21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2BA2E40-BE9B-4C54-9CDD-40EE804CCE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0DA909B4-15FF-46A6-8A7F-7AEF977FE9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998B4E-25C4-58C1-2444-54375D4A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120" y="586642"/>
            <a:ext cx="5040285" cy="617573"/>
          </a:xfrm>
        </p:spPr>
        <p:txBody>
          <a:bodyPr anchor="b">
            <a:normAutofit fontScale="90000"/>
          </a:bodyPr>
          <a:lstStyle/>
          <a:p>
            <a:r>
              <a:rPr lang="en-US" sz="4000" dirty="0"/>
              <a:t>My lesson plans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382A32C-5B0C-4B1C-A074-76C6DBCC9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371A91-2CED-3E77-B466-D9F80F0E20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2675" y="2437522"/>
            <a:ext cx="5040285" cy="3516878"/>
          </a:xfrm>
        </p:spPr>
        <p:txBody>
          <a:bodyPr anchor="ctr">
            <a:noAutofit/>
          </a:bodyPr>
          <a:lstStyle/>
          <a:p>
            <a:r>
              <a:rPr lang="en-US" sz="1800" dirty="0"/>
              <a:t>Progression step 2.</a:t>
            </a:r>
          </a:p>
          <a:p>
            <a:r>
              <a:rPr lang="en-US" sz="1800" dirty="0"/>
              <a:t>Lollipop sticks.</a:t>
            </a:r>
          </a:p>
          <a:p>
            <a:r>
              <a:rPr lang="en-US" sz="1800" dirty="0"/>
              <a:t>Think, Pair, Share.</a:t>
            </a:r>
          </a:p>
          <a:p>
            <a:r>
              <a:rPr lang="en-US" sz="1800" dirty="0"/>
              <a:t>Warm up game (Rosenfeld, 2016).</a:t>
            </a:r>
          </a:p>
          <a:p>
            <a:r>
              <a:rPr lang="en-US" sz="1800" dirty="0"/>
              <a:t>Both lesson taught in a similar format, keeping consistence.</a:t>
            </a:r>
          </a:p>
          <a:p>
            <a:r>
              <a:rPr lang="en-US" sz="1800" dirty="0"/>
              <a:t>Independent work, then using </a:t>
            </a:r>
            <a:r>
              <a:rPr lang="en-US" sz="1800" dirty="0" err="1"/>
              <a:t>AfL</a:t>
            </a:r>
            <a:r>
              <a:rPr lang="en-US" sz="1800" dirty="0"/>
              <a:t> to scaffold the lesson. </a:t>
            </a:r>
          </a:p>
          <a:p>
            <a:r>
              <a:rPr lang="en-US" sz="1800" dirty="0"/>
              <a:t>Employs a blend of approaches including those that promote problem-solving, creative and critical thinking (Hwb, 2023). </a:t>
            </a: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FFE08C17-0BF2-6C2E-F56C-AB5962E6C2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02" t="20862" r="12944" b="5485"/>
          <a:stretch/>
        </p:blipFill>
        <p:spPr>
          <a:xfrm>
            <a:off x="6746958" y="3367315"/>
            <a:ext cx="4865514" cy="2972788"/>
          </a:xfrm>
          <a:prstGeom prst="rect">
            <a:avLst/>
          </a:prstGeom>
        </p:spPr>
      </p:pic>
      <p:pic>
        <p:nvPicPr>
          <p:cNvPr id="4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F723D8D7-43BA-3810-D0EC-2C784A8938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425" t="16691" r="12933" b="3104"/>
          <a:stretch/>
        </p:blipFill>
        <p:spPr>
          <a:xfrm>
            <a:off x="6746958" y="131489"/>
            <a:ext cx="4837691" cy="32358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DCCE3B-E77C-36FA-8E5B-A7845E10CF16}"/>
              </a:ext>
            </a:extLst>
          </p:cNvPr>
          <p:cNvSpPr txBox="1"/>
          <p:nvPr/>
        </p:nvSpPr>
        <p:spPr>
          <a:xfrm>
            <a:off x="954417" y="1272125"/>
            <a:ext cx="48376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/>
              <a:t>What Matters Statements – The number system is used to represent and compare relationships between number and quantities. </a:t>
            </a:r>
          </a:p>
        </p:txBody>
      </p:sp>
    </p:spTree>
    <p:extLst>
      <p:ext uri="{BB962C8B-B14F-4D97-AF65-F5344CB8AC3E}">
        <p14:creationId xmlns:p14="http://schemas.microsoft.com/office/powerpoint/2010/main" val="9155351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A565CC29-9853-3DE8-5A45-85B00C59F8A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29" t="17748" r="10337" b="4209"/>
          <a:stretch/>
        </p:blipFill>
        <p:spPr>
          <a:xfrm>
            <a:off x="2784361" y="168340"/>
            <a:ext cx="6623277" cy="4244624"/>
          </a:xfrm>
          <a:prstGeom prst="rect">
            <a:avLst/>
          </a:pr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F2F86EC5-3B98-4FC1-63E2-FE5A7BF472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488" t="24457" r="10997" b="41405"/>
          <a:stretch/>
        </p:blipFill>
        <p:spPr>
          <a:xfrm>
            <a:off x="2844193" y="4370234"/>
            <a:ext cx="6493173" cy="1876741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2B51D7EE-4B5C-FC80-985B-3E1686B3583C}"/>
              </a:ext>
            </a:extLst>
          </p:cNvPr>
          <p:cNvSpPr/>
          <p:nvPr/>
        </p:nvSpPr>
        <p:spPr>
          <a:xfrm>
            <a:off x="2835647" y="4341264"/>
            <a:ext cx="6493173" cy="734939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Left Arrow 14">
            <a:extLst>
              <a:ext uri="{FF2B5EF4-FFF2-40B4-BE49-F238E27FC236}">
                <a16:creationId xmlns:a16="http://schemas.microsoft.com/office/drawing/2014/main" id="{E001E8D8-DE3D-E4E0-2BB4-6F38C95A9C7E}"/>
              </a:ext>
            </a:extLst>
          </p:cNvPr>
          <p:cNvSpPr/>
          <p:nvPr/>
        </p:nvSpPr>
        <p:spPr>
          <a:xfrm>
            <a:off x="2098803" y="4554908"/>
            <a:ext cx="658026" cy="307649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93AB56BF-4680-B0E7-89AD-5DD9C56BF9B8}"/>
              </a:ext>
            </a:extLst>
          </p:cNvPr>
          <p:cNvSpPr/>
          <p:nvPr/>
        </p:nvSpPr>
        <p:spPr>
          <a:xfrm>
            <a:off x="213645" y="3213219"/>
            <a:ext cx="1786071" cy="3264493"/>
          </a:xfrm>
          <a:prstGeom prst="round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557CDBD-A744-F5B5-DEB5-FE05CD218DA8}"/>
              </a:ext>
            </a:extLst>
          </p:cNvPr>
          <p:cNvSpPr txBox="1"/>
          <p:nvPr/>
        </p:nvSpPr>
        <p:spPr>
          <a:xfrm>
            <a:off x="390093" y="3554570"/>
            <a:ext cx="152416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Used during the middle of the lesson, to check understanding.</a:t>
            </a:r>
          </a:p>
          <a:p>
            <a:pPr algn="ctr"/>
            <a:endParaRPr lang="en-US" sz="1600" dirty="0"/>
          </a:p>
          <a:p>
            <a:pPr algn="ctr"/>
            <a:r>
              <a:rPr lang="en-US" sz="1600" dirty="0"/>
              <a:t>See where the learning needs to be taken next.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CCB5EE-9ED4-3F6A-1038-59290059CB7C}"/>
              </a:ext>
            </a:extLst>
          </p:cNvPr>
          <p:cNvSpPr txBox="1"/>
          <p:nvPr/>
        </p:nvSpPr>
        <p:spPr>
          <a:xfrm>
            <a:off x="5093294" y="174310"/>
            <a:ext cx="29910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Addition Lesson Plan</a:t>
            </a:r>
          </a:p>
        </p:txBody>
      </p:sp>
    </p:spTree>
    <p:extLst>
      <p:ext uri="{BB962C8B-B14F-4D97-AF65-F5344CB8AC3E}">
        <p14:creationId xmlns:p14="http://schemas.microsoft.com/office/powerpoint/2010/main" val="20276152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computer&#10;&#10;Description automatically generated">
            <a:extLst>
              <a:ext uri="{FF2B5EF4-FFF2-40B4-BE49-F238E27FC236}">
                <a16:creationId xmlns:a16="http://schemas.microsoft.com/office/drawing/2014/main" id="{A4F77CFD-8AC9-A41B-0C57-784DA4DA36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10848" t="16729" r="10391" b="8027"/>
          <a:stretch/>
        </p:blipFill>
        <p:spPr>
          <a:xfrm>
            <a:off x="2194057" y="268896"/>
            <a:ext cx="7462046" cy="4615025"/>
          </a:xfrm>
        </p:spPr>
      </p:pic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6E45D302-7C64-7D7A-6798-7568B0D9BE9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1339" t="27030" r="10705" b="50803"/>
          <a:stretch/>
        </p:blipFill>
        <p:spPr>
          <a:xfrm>
            <a:off x="2221902" y="4807007"/>
            <a:ext cx="7404461" cy="136305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4CF79A9-16C4-27B4-DC71-ED73797BF414}"/>
              </a:ext>
            </a:extLst>
          </p:cNvPr>
          <p:cNvSpPr/>
          <p:nvPr/>
        </p:nvSpPr>
        <p:spPr>
          <a:xfrm>
            <a:off x="2221902" y="5255664"/>
            <a:ext cx="7389266" cy="899443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243C8A71-F8C6-5D95-2AB7-D248905C67D1}"/>
              </a:ext>
            </a:extLst>
          </p:cNvPr>
          <p:cNvSpPr/>
          <p:nvPr/>
        </p:nvSpPr>
        <p:spPr>
          <a:xfrm>
            <a:off x="337393" y="2688029"/>
            <a:ext cx="1584776" cy="2307365"/>
          </a:xfrm>
          <a:prstGeom prst="round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F7DB8C6-5E19-9A9F-1B77-97F6751B430B}"/>
              </a:ext>
            </a:extLst>
          </p:cNvPr>
          <p:cNvSpPr/>
          <p:nvPr/>
        </p:nvSpPr>
        <p:spPr>
          <a:xfrm>
            <a:off x="1051132" y="5725683"/>
            <a:ext cx="1025024" cy="273466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Up Arrow 14">
            <a:extLst>
              <a:ext uri="{FF2B5EF4-FFF2-40B4-BE49-F238E27FC236}">
                <a16:creationId xmlns:a16="http://schemas.microsoft.com/office/drawing/2014/main" id="{00721E47-7BBD-A820-50C4-71DB713E78D9}"/>
              </a:ext>
            </a:extLst>
          </p:cNvPr>
          <p:cNvSpPr/>
          <p:nvPr/>
        </p:nvSpPr>
        <p:spPr>
          <a:xfrm>
            <a:off x="615062" y="5136022"/>
            <a:ext cx="580643" cy="863127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CD0044A-0AF2-A0F2-46E9-95B99532706B}"/>
              </a:ext>
            </a:extLst>
          </p:cNvPr>
          <p:cNvSpPr txBox="1"/>
          <p:nvPr/>
        </p:nvSpPr>
        <p:spPr>
          <a:xfrm>
            <a:off x="337393" y="2971421"/>
            <a:ext cx="1584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TPS used at the end of the lesson to see how the children have developed their understanding.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33B0667-3197-71EE-92AF-FFD695564914}"/>
              </a:ext>
            </a:extLst>
          </p:cNvPr>
          <p:cNvSpPr/>
          <p:nvPr/>
        </p:nvSpPr>
        <p:spPr>
          <a:xfrm>
            <a:off x="8144139" y="2529557"/>
            <a:ext cx="1467029" cy="1281867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D4D3E15C-BF7F-7A90-4E4F-78B441DCDAFD}"/>
              </a:ext>
            </a:extLst>
          </p:cNvPr>
          <p:cNvSpPr/>
          <p:nvPr/>
        </p:nvSpPr>
        <p:spPr>
          <a:xfrm>
            <a:off x="9682378" y="3031243"/>
            <a:ext cx="709301" cy="397757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96D17D2D-5789-826D-7D22-F2FE40F4D222}"/>
              </a:ext>
            </a:extLst>
          </p:cNvPr>
          <p:cNvSpPr/>
          <p:nvPr/>
        </p:nvSpPr>
        <p:spPr>
          <a:xfrm>
            <a:off x="10451506" y="1738063"/>
            <a:ext cx="1632247" cy="3030491"/>
          </a:xfrm>
          <a:prstGeom prst="round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851F448-4693-F4B9-FB4B-9AA8ADD65F80}"/>
              </a:ext>
            </a:extLst>
          </p:cNvPr>
          <p:cNvSpPr txBox="1"/>
          <p:nvPr/>
        </p:nvSpPr>
        <p:spPr>
          <a:xfrm>
            <a:off x="10605331" y="2204815"/>
            <a:ext cx="134168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This time I used lollipop sticks at the start of the lesson to check prior knowledge – similar to a recap.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10C3722-54C0-F210-2816-587BA91FACD5}"/>
              </a:ext>
            </a:extLst>
          </p:cNvPr>
          <p:cNvSpPr txBox="1"/>
          <p:nvPr/>
        </p:nvSpPr>
        <p:spPr>
          <a:xfrm>
            <a:off x="4819828" y="153824"/>
            <a:ext cx="3443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Subtraction Lesson Plan</a:t>
            </a:r>
          </a:p>
        </p:txBody>
      </p:sp>
    </p:spTree>
    <p:extLst>
      <p:ext uri="{BB962C8B-B14F-4D97-AF65-F5344CB8AC3E}">
        <p14:creationId xmlns:p14="http://schemas.microsoft.com/office/powerpoint/2010/main" val="53702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D3CC3-1FC8-2B7E-E5F4-D8367A20FE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509" y="144380"/>
            <a:ext cx="5028051" cy="1571899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/>
              <a:t>Benefits of </a:t>
            </a:r>
            <a:br>
              <a:rPr lang="en-US" sz="3600" dirty="0"/>
            </a:br>
            <a:r>
              <a:rPr lang="en-US" sz="3600" dirty="0"/>
              <a:t>Lollipop sticks 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CF6F55-7A01-AE42-F649-BF9F05DAF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120" y="2153541"/>
            <a:ext cx="5191671" cy="3511943"/>
          </a:xfrm>
        </p:spPr>
        <p:txBody>
          <a:bodyPr anchor="ctr">
            <a:noAutofit/>
          </a:bodyPr>
          <a:lstStyle/>
          <a:p>
            <a:r>
              <a:rPr lang="en-US" sz="1550" dirty="0"/>
              <a:t>Ensures all children participate in class discussions (</a:t>
            </a:r>
            <a:r>
              <a:rPr lang="en-US" sz="1550" dirty="0" err="1"/>
              <a:t>Hartsdown</a:t>
            </a:r>
            <a:r>
              <a:rPr lang="en-US" sz="1550" dirty="0"/>
              <a:t> Academy, 2024). </a:t>
            </a:r>
          </a:p>
          <a:p>
            <a:endParaRPr lang="en-US" sz="1550" dirty="0"/>
          </a:p>
          <a:p>
            <a:r>
              <a:rPr lang="en-US" sz="1550" dirty="0"/>
              <a:t>Prevents the same children from answering all the questions. </a:t>
            </a:r>
          </a:p>
          <a:p>
            <a:endParaRPr lang="en-US" sz="1550" dirty="0"/>
          </a:p>
          <a:p>
            <a:r>
              <a:rPr lang="en-US" sz="1550" dirty="0"/>
              <a:t>When introduced positively and explained the children enjoyed the used of lollipop sticks. </a:t>
            </a:r>
          </a:p>
          <a:p>
            <a:pPr>
              <a:buFontTx/>
              <a:buChar char="-"/>
            </a:pPr>
            <a:r>
              <a:rPr lang="en-US" sz="1550" dirty="0"/>
              <a:t>‘what MIGHT the answer be’ or ‘would you like to phone a friend?’. </a:t>
            </a:r>
          </a:p>
          <a:p>
            <a:pPr>
              <a:buFontTx/>
              <a:buChar char="-"/>
            </a:pPr>
            <a:endParaRPr lang="en-US" sz="1550" dirty="0"/>
          </a:p>
          <a:p>
            <a:r>
              <a:rPr lang="en-US" sz="1550" dirty="0"/>
              <a:t>Feeling of having value in the class (The </a:t>
            </a:r>
            <a:r>
              <a:rPr lang="en-US" sz="1550" dirty="0" err="1"/>
              <a:t>Tecaher</a:t>
            </a:r>
            <a:r>
              <a:rPr lang="en-US" sz="1550" dirty="0"/>
              <a:t> Toolkit, 2025)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73F55AC-92C3-A016-F627-B58993B9F38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65" r="50252"/>
          <a:stretch/>
        </p:blipFill>
        <p:spPr>
          <a:xfrm>
            <a:off x="6884964" y="988600"/>
            <a:ext cx="3839880" cy="44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21781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82596E-34B1-CD9E-461F-CC65BEE522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268064"/>
            <a:ext cx="4282983" cy="1458279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/>
              <a:t>Challenges to</a:t>
            </a:r>
            <a:br>
              <a:rPr lang="en-US" sz="3600" dirty="0"/>
            </a:br>
            <a:r>
              <a:rPr lang="en-US" sz="3600" dirty="0"/>
              <a:t>Lollipop sticks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481C3-7649-98AE-5D54-AEE4729DA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8425" y="1878722"/>
            <a:ext cx="4741494" cy="3976515"/>
          </a:xfrm>
        </p:spPr>
        <p:txBody>
          <a:bodyPr anchor="ctr">
            <a:noAutofit/>
          </a:bodyPr>
          <a:lstStyle/>
          <a:p>
            <a:r>
              <a:rPr lang="en-US" sz="2000" dirty="0"/>
              <a:t>Can create negative environment in the classroom (</a:t>
            </a:r>
            <a:r>
              <a:rPr lang="en-US" sz="2000" dirty="0" err="1"/>
              <a:t>Didau</a:t>
            </a:r>
            <a:r>
              <a:rPr lang="en-US" sz="2000" dirty="0"/>
              <a:t>, 2024). </a:t>
            </a:r>
          </a:p>
          <a:p>
            <a:endParaRPr lang="en-US" sz="2000" dirty="0"/>
          </a:p>
          <a:p>
            <a:r>
              <a:rPr lang="en-US" sz="2000" dirty="0"/>
              <a:t>Differentiation challenging. </a:t>
            </a:r>
          </a:p>
          <a:p>
            <a:pPr>
              <a:buFontTx/>
              <a:buChar char="-"/>
            </a:pPr>
            <a:endParaRPr lang="en-US" sz="2000" dirty="0"/>
          </a:p>
          <a:p>
            <a:r>
              <a:rPr lang="en-US" sz="2000" dirty="0"/>
              <a:t>Embarrassed or frustrated (Bloom, 2010). </a:t>
            </a:r>
          </a:p>
          <a:p>
            <a:pPr>
              <a:buFontTx/>
              <a:buChar char="-"/>
            </a:pPr>
            <a:endParaRPr lang="en-US" sz="2000" dirty="0"/>
          </a:p>
          <a:p>
            <a:r>
              <a:rPr lang="en-US" sz="2000" dirty="0"/>
              <a:t>‘ Phone a friend’ could become disruptive. 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884C49B-083A-9767-0E9F-63C9FE8951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747" r="6707"/>
          <a:stretch/>
        </p:blipFill>
        <p:spPr>
          <a:xfrm>
            <a:off x="6998580" y="988600"/>
            <a:ext cx="3863222" cy="44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79039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369AA9-FCFD-26D3-3C18-6414EA8EA4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0"/>
            <a:ext cx="9849751" cy="1349671"/>
          </a:xfrm>
        </p:spPr>
        <p:txBody>
          <a:bodyPr anchor="b">
            <a:normAutofit/>
          </a:bodyPr>
          <a:lstStyle/>
          <a:p>
            <a:r>
              <a:rPr lang="en-US" sz="5400" dirty="0"/>
              <a:t>Lollipop sticks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A66D3-4F17-886F-3C1F-8BD17BDF6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902913"/>
            <a:ext cx="9849751" cy="3032168"/>
          </a:xfrm>
        </p:spPr>
        <p:txBody>
          <a:bodyPr anchor="ctr">
            <a:normAutofit/>
          </a:bodyPr>
          <a:lstStyle/>
          <a:p>
            <a:r>
              <a:rPr lang="en-US" sz="2000" dirty="0"/>
              <a:t>Fantastic tool to assess whole class, group and individual understanding. </a:t>
            </a:r>
          </a:p>
          <a:p>
            <a:r>
              <a:rPr lang="en-US" sz="2000" dirty="0"/>
              <a:t>Noticed an increase of children raising their hands who wouldn’t normally after having used this </a:t>
            </a:r>
            <a:r>
              <a:rPr lang="en-US" sz="2000" dirty="0" err="1"/>
              <a:t>AfL</a:t>
            </a:r>
            <a:r>
              <a:rPr lang="en-US" sz="2000" dirty="0"/>
              <a:t> strategy. </a:t>
            </a:r>
          </a:p>
          <a:p>
            <a:r>
              <a:rPr lang="en-US" sz="2000" dirty="0"/>
              <a:t>Good to hear off children you wouldn’t normally.</a:t>
            </a:r>
          </a:p>
          <a:p>
            <a:r>
              <a:rPr lang="en-US" sz="2000" dirty="0"/>
              <a:t>Still made some children anxious or frustrated. </a:t>
            </a:r>
          </a:p>
          <a:p>
            <a:r>
              <a:rPr lang="en-US" sz="2000" dirty="0"/>
              <a:t>‘phone a friend’ could become an avoidance technique or result in silly behavior. </a:t>
            </a:r>
          </a:p>
        </p:txBody>
      </p:sp>
    </p:spTree>
    <p:extLst>
      <p:ext uri="{BB962C8B-B14F-4D97-AF65-F5344CB8AC3E}">
        <p14:creationId xmlns:p14="http://schemas.microsoft.com/office/powerpoint/2010/main" val="39798609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C40127-B130-EE22-5E68-5A757016C6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320776"/>
            <a:ext cx="4282983" cy="1371384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/>
              <a:t>Benefits of</a:t>
            </a:r>
            <a:br>
              <a:rPr lang="en-US" sz="3600" dirty="0"/>
            </a:br>
            <a:r>
              <a:rPr lang="en-US" sz="3600" dirty="0"/>
              <a:t>Think, Pair, Share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D564A2-997B-4B8A-D885-42F0664634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5066" y="2031101"/>
            <a:ext cx="4282984" cy="3511943"/>
          </a:xfrm>
        </p:spPr>
        <p:txBody>
          <a:bodyPr anchor="ctr">
            <a:normAutofit fontScale="85000" lnSpcReduction="10000"/>
          </a:bodyPr>
          <a:lstStyle/>
          <a:p>
            <a:r>
              <a:rPr lang="en-US" sz="2000" dirty="0"/>
              <a:t>Gave quieter children confidence. </a:t>
            </a:r>
          </a:p>
          <a:p>
            <a:endParaRPr lang="en-US" sz="2000" dirty="0"/>
          </a:p>
          <a:p>
            <a:r>
              <a:rPr lang="en-US" sz="2000" dirty="0"/>
              <a:t>Supports children by providing them with comfort sharing with a ‘talk buddy’ (Western Governors University, 2017). </a:t>
            </a:r>
          </a:p>
          <a:p>
            <a:endParaRPr lang="en-US" sz="2000" dirty="0"/>
          </a:p>
          <a:p>
            <a:r>
              <a:rPr lang="en-US" sz="2000" dirty="0"/>
              <a:t>Develops social skills and listening skills. </a:t>
            </a:r>
          </a:p>
          <a:p>
            <a:pPr marL="0" indent="0">
              <a:buNone/>
            </a:pPr>
            <a:r>
              <a:rPr lang="en-US" sz="2000" dirty="0"/>
              <a:t>- Develops explaining skills (Cornell University, 2025). </a:t>
            </a:r>
          </a:p>
          <a:p>
            <a:endParaRPr lang="en-US" sz="2000" dirty="0"/>
          </a:p>
          <a:p>
            <a:r>
              <a:rPr lang="en-US" sz="2000" dirty="0"/>
              <a:t>More hands raised.</a:t>
            </a:r>
          </a:p>
          <a:p>
            <a:endParaRPr lang="en-US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3E9F61-80A8-086D-A94A-F702421487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65" r="50252"/>
          <a:stretch/>
        </p:blipFill>
        <p:spPr>
          <a:xfrm>
            <a:off x="6884964" y="988600"/>
            <a:ext cx="3839880" cy="44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8478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D22935-A226-0102-246F-91E4C3BB9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anchor="b">
            <a:normAutofit/>
          </a:bodyPr>
          <a:lstStyle/>
          <a:p>
            <a:pPr algn="ctr"/>
            <a:r>
              <a:rPr lang="en-US" sz="3600" dirty="0"/>
              <a:t>Challenges to</a:t>
            </a:r>
            <a:br>
              <a:rPr lang="en-US" sz="3600" dirty="0"/>
            </a:br>
            <a:r>
              <a:rPr lang="en-US" sz="3600" dirty="0"/>
              <a:t>Think, Pair, Share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3E3002-A691-80CA-4345-71D7A0963F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105" y="2111008"/>
            <a:ext cx="4638134" cy="3511943"/>
          </a:xfrm>
        </p:spPr>
        <p:txBody>
          <a:bodyPr anchor="ctr">
            <a:normAutofit/>
          </a:bodyPr>
          <a:lstStyle/>
          <a:p>
            <a:r>
              <a:rPr lang="en-US" sz="1800" dirty="0"/>
              <a:t>Requires a lot of trust from teachers (Buckley, 2015). </a:t>
            </a:r>
          </a:p>
          <a:p>
            <a:endParaRPr lang="en-US" sz="1800" dirty="0"/>
          </a:p>
          <a:p>
            <a:r>
              <a:rPr lang="en-US" sz="1800" dirty="0"/>
              <a:t>Children may go off topic. 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Share stage can be over-whelming (Cooper, </a:t>
            </a:r>
            <a:r>
              <a:rPr lang="en-US" sz="1800" dirty="0" err="1"/>
              <a:t>Schinske</a:t>
            </a:r>
            <a:r>
              <a:rPr lang="en-US" sz="1800" dirty="0"/>
              <a:t> and Tanner, 2021). 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87BF04-A8E5-0F58-1C4A-FE18642F90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747" r="6707"/>
          <a:stretch/>
        </p:blipFill>
        <p:spPr>
          <a:xfrm>
            <a:off x="6998580" y="988600"/>
            <a:ext cx="3863222" cy="4417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6563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02007D-C4D1-1C52-8F3E-E034896ECC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3120" y="574152"/>
            <a:ext cx="9849751" cy="1349671"/>
          </a:xfrm>
        </p:spPr>
        <p:txBody>
          <a:bodyPr anchor="b">
            <a:normAutofit/>
          </a:bodyPr>
          <a:lstStyle/>
          <a:p>
            <a:r>
              <a:rPr lang="en-US" sz="5400" dirty="0"/>
              <a:t>Think, Pair, Share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030B1-91D9-6E9B-052A-9897FA6B0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6599" y="2576844"/>
            <a:ext cx="9849751" cy="3032168"/>
          </a:xfrm>
        </p:spPr>
        <p:txBody>
          <a:bodyPr anchor="ctr">
            <a:noAutofit/>
          </a:bodyPr>
          <a:lstStyle/>
          <a:p>
            <a:r>
              <a:rPr lang="en-US" sz="2000" dirty="0"/>
              <a:t>Good tool to use as it gives children confidence to answer questions. </a:t>
            </a:r>
          </a:p>
          <a:p>
            <a:endParaRPr lang="en-US" sz="2000" dirty="0"/>
          </a:p>
          <a:p>
            <a:r>
              <a:rPr lang="en-US" sz="2000" dirty="0"/>
              <a:t>Similarly beneficial to lollipop sticks, as you hear off more of the children who don’t often raise their hands. </a:t>
            </a:r>
          </a:p>
          <a:p>
            <a:endParaRPr lang="en-US" sz="2000" dirty="0"/>
          </a:p>
          <a:p>
            <a:r>
              <a:rPr lang="en-US" sz="2000" dirty="0"/>
              <a:t>More positive overall mood and work ethic in the classroom. </a:t>
            </a:r>
          </a:p>
          <a:p>
            <a:endParaRPr lang="en-US" sz="2000" dirty="0"/>
          </a:p>
          <a:p>
            <a:r>
              <a:rPr lang="en-US" sz="2000" dirty="0"/>
              <a:t>Would implement the use of a timer/count down in future - This would be beneficial for children with ALN in the class (</a:t>
            </a:r>
            <a:r>
              <a:rPr lang="en-US" sz="2000" dirty="0" err="1"/>
              <a:t>Chernyshov</a:t>
            </a:r>
            <a:r>
              <a:rPr lang="en-US" sz="2000" dirty="0"/>
              <a:t>, 2024). </a:t>
            </a:r>
          </a:p>
          <a:p>
            <a:endParaRPr lang="en-US" sz="2000" dirty="0"/>
          </a:p>
          <a:p>
            <a:r>
              <a:rPr lang="en-US" sz="2000" dirty="0"/>
              <a:t>Tell the children every group would have to answer the question. </a:t>
            </a:r>
          </a:p>
        </p:txBody>
      </p:sp>
    </p:spTree>
    <p:extLst>
      <p:ext uri="{BB962C8B-B14F-4D97-AF65-F5344CB8AC3E}">
        <p14:creationId xmlns:p14="http://schemas.microsoft.com/office/powerpoint/2010/main" val="197045082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983141-F4C5-1FDA-43D9-A312EAC5DB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634BA68-841D-33A3-1815-DB0AEA436A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437137"/>
            <a:ext cx="10143668" cy="4147845"/>
          </a:xfrm>
        </p:spPr>
        <p:txBody>
          <a:bodyPr anchor="ctr">
            <a:normAutofit/>
          </a:bodyPr>
          <a:lstStyle/>
          <a:p>
            <a:r>
              <a:rPr lang="en-US" sz="2200" dirty="0"/>
              <a:t>Personally found both methods beneficial.</a:t>
            </a:r>
          </a:p>
          <a:p>
            <a:endParaRPr lang="en-US" sz="2200" dirty="0"/>
          </a:p>
          <a:p>
            <a:r>
              <a:rPr lang="en-US" sz="2200" dirty="0"/>
              <a:t>Both strategies presented challenges.</a:t>
            </a:r>
          </a:p>
          <a:p>
            <a:pPr marL="0" indent="0">
              <a:buNone/>
            </a:pPr>
            <a:endParaRPr lang="en-US" sz="2200" dirty="0"/>
          </a:p>
          <a:p>
            <a:r>
              <a:rPr lang="en-US" sz="2200" dirty="0"/>
              <a:t>Both methods developed my understanding of </a:t>
            </a:r>
            <a:r>
              <a:rPr lang="en-US" sz="2200" dirty="0" err="1"/>
              <a:t>AfL</a:t>
            </a:r>
            <a:r>
              <a:rPr lang="en-US" sz="2200" dirty="0"/>
              <a:t>. </a:t>
            </a:r>
          </a:p>
          <a:p>
            <a:endParaRPr lang="en-US" sz="2200" dirty="0"/>
          </a:p>
          <a:p>
            <a:r>
              <a:rPr lang="en-US" sz="2200" dirty="0"/>
              <a:t>You must tailor the strategy to your individual class.</a:t>
            </a:r>
          </a:p>
          <a:p>
            <a:endParaRPr lang="en-US" sz="2200" dirty="0"/>
          </a:p>
          <a:p>
            <a:r>
              <a:rPr lang="en-US" sz="2200" dirty="0"/>
              <a:t>Both strategies allowed me to understand when the learning was ready to move on, and what I needed to do in order for this to happen.  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2090176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E495E3F-1B80-9D80-DD4F-2AF5CFCB6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DECEEA-BAE8-A953-03DC-046F3515C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US" sz="5400"/>
              <a:t>Conclusion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3CEDD3-4EA5-AEE0-B062-D68321A09AC0}"/>
              </a:ext>
            </a:extLst>
          </p:cNvPr>
          <p:cNvSpPr txBox="1"/>
          <p:nvPr/>
        </p:nvSpPr>
        <p:spPr>
          <a:xfrm>
            <a:off x="361862" y="2271580"/>
            <a:ext cx="10818976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/>
              <a:t>Recommendations;</a:t>
            </a:r>
          </a:p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Researching methods prior.</a:t>
            </a:r>
          </a:p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Implementing a time, so children stay on topic in discussions.</a:t>
            </a:r>
          </a:p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Being excited when introducing a new method, this makes the children excited and reduces feelings of anxiety. </a:t>
            </a:r>
          </a:p>
          <a:p>
            <a:endParaRPr lang="en-US" sz="2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Asking ‘what MIGHT the answer be?’ or ‘would you like to phone a friend?’ to reduce nerves of getting an answer wrong. Using the teacher as the ‘friend’ to reduce disruptive </a:t>
            </a:r>
            <a:r>
              <a:rPr lang="en-US" sz="2200" dirty="0" err="1"/>
              <a:t>behaviour</a:t>
            </a:r>
            <a:r>
              <a:rPr lang="en-US" sz="2200" dirty="0"/>
              <a:t>.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58683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7BA04E-0F59-689C-193B-86B5DF73B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293338"/>
            <a:ext cx="9144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7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 for listening!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058E90-99CE-DF94-3D0A-8FC18AE80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5514052"/>
            <a:ext cx="9144000" cy="65191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4400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What are your questions? 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100066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ED696-B0DF-BBD2-4D2E-025DC5DC87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C1A26-A2A2-A0D0-5FD7-2F89224ECA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Bentham, S. and Hutchins, R. (2009)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Teaching Assistant’s Guide to Completing NVQ Level 2: Supporting Teaching and Learning in Schools.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New York: Taylor &amp; Francis.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Black, P. (2003)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Learning: Putting it Into Practice.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York: McGraw-Hill Education.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Black, P. and William, D. (1998)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Inside the black box: raising standards through classroom assessment.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King’s College London School of Education.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Bloom, A. (2010)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Review – A lollipop stick solution to our grade-addicted pupils.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www.tes.com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/magazine/archive/review-lollipop-stick-solution-our-grade-addicted-pupils (Accessed 3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Briggs, M. Woodfield, A.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Swatton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P. and Martin, C. (2008)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 and Teaching in Primary Schools.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SAGE Publications.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1558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AC55BE-4B02-24E3-AB4A-467122D2A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94759"/>
            <a:ext cx="10515600" cy="53822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Buckley, M. (2015)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Sharing the Blue Crayon: How to Integrate Social, Emotional, and Literacy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Maine: Stenhouse Publishers.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Cambridge Assessment (2024)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Getting started with Assessment for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cambridge-community.org.uk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professionaldevelopment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gswafl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index.html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#:~:text=Assessment%20for%20learning%20(AFL)%20is,learn%20and%20to%20what%20standard (Accessed 28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December 2024).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Chernyshov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V. (2024)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Raising Resilient Neurodiverse Kids: Empowering Parents with Practical Strategies for ADHD, Autism, and Beyond.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Cherry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Johsnton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Christodoulou, D. (2017)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Making Good Progress? The Future of Assessment for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Oxford: OUP Oxford.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Clarke, S (2005)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Formative Assessment in Action: Weaving the Elements Together.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Hodder Murray.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37899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2BAE0-CA13-3FFB-1F9B-AA5997CEE2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28942"/>
            <a:ext cx="10515600" cy="576676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Cooper, K.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Schinske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J. and Tanner, K. (2021)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Reconsidering the Share of a Think-Pair-Share: Emerging Limitations, Alternatives, and Opportunities for Research.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www.lifescied.org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/10.1187/cbe.20-08-0200 (Accessed 3rd January 2025).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Cornell University (2025)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Think-Pair-Share.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mtei.engineering.cornell.edu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/teaching-resources/active-learning/think-pair-share/#:~:text=The%20pairing%20time%20causes%20students,students%20might%20not%20have%20considered. (Accessed 3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David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Didau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(2024)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model lesson? Part 1: routines vs gimmicks.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learningspy.co.uk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/leadership/model-lesson-part-1/ (Accessed 29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December 2024).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Donaldson, G. (2015)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Successful Futures: Independent Review of Curriculum and Assessment Arrangements in Wales.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https://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www.gov.wales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/sites/default/files/publications/2018-03/successful-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futures.pdf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29th December 2024).  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Dunn, D. (2017)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Be An Outstanding Primary School Teacher.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Bloomsbury Publishing Plc. </a:t>
            </a:r>
          </a:p>
        </p:txBody>
      </p:sp>
    </p:spTree>
    <p:extLst>
      <p:ext uri="{BB962C8B-B14F-4D97-AF65-F5344CB8AC3E}">
        <p14:creationId xmlns:p14="http://schemas.microsoft.com/office/powerpoint/2010/main" val="6715284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A2CB3B-5EEF-38C4-A03E-2EE2B15A2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7129"/>
            <a:ext cx="10515600" cy="56471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Earl, L. (2013)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as Learning: Using Classroom Assessment to Maximize Student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London: SAGE Publications.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Estyn. (2012)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 report on (School name not used in accordance with confidentiality).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https://primarysite-prod-sorted.s3.amazonaws.com/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clwydcps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UploadedDocument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/a5d2ec49cd2c4e5d94ce2e5e7b1d9715/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estyn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-file-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report.pdf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(Accessed 29th December 2024).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Hartsdown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Academy (2024)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Lollipop Sticks: What are they?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hartsdown.org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/tools-lollipop-sticks-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randomquestions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/#:~:text=Without%20lollipop%20sticks%20(or%20something,is%20needed%20to%20demonstrate%20this (Accessed 28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December 2024). 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Hattie, J. (2012)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Visible Learning for Teachers: Maximizing Impact on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York: Taylor &amp; Francis.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Heritage, M. and Harrison, C. (2019)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Power of Assessment for Learning: Twenty Years of Research and Practice in UK and US Classrooms.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SAGE Publications.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82121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CC98F-6F31-AE77-1369-23F0857CA9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9121"/>
            <a:ext cx="10515600" cy="548475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EAF0869-549B-A8FA-59B7-156E18C56297}"/>
              </a:ext>
            </a:extLst>
          </p:cNvPr>
          <p:cNvSpPr txBox="1"/>
          <p:nvPr/>
        </p:nvSpPr>
        <p:spPr>
          <a:xfrm>
            <a:off x="330200" y="1028343"/>
            <a:ext cx="1153160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Hwb (2023) </a:t>
            </a:r>
            <a:r>
              <a:rPr lang="en-US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Pedagogy. 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hwb.gov.wales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/curriculum-for-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/designing-your-curriculum/pedagogy (Accessed 3rd January 2025). </a:t>
            </a: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Jones, K. (2021)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Wiliam &amp; Leahy’s Five Formative Assessment Strategies in Action.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Woodbridge: Hodder Education.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Laveault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D. and 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Allal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L. (2016)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Learning: Meeting the Challenge of Implementation.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New York: Springer International Publishing. </a:t>
            </a: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Oakwater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H. (2012)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Bubble Wrapped Children: How Social Networking is Transforming the Face of 21</a:t>
            </a:r>
            <a:r>
              <a:rPr lang="en-GB" sz="1800" i="1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Century Adoption.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Andrews UK. </a:t>
            </a:r>
          </a:p>
          <a:p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Rosenfeld, M. (2016)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Math on the Move: Engaging Students in Whole Body Learning.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Heinemann.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03816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A0306F-D7DC-C2CA-4629-659397F90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53331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Spendlove, D. (2009)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Putting Assessment for Learning Into Practice.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London: Bloomsbury Academic.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Teacher Toolkit (2025) </a:t>
            </a:r>
            <a:r>
              <a:rPr lang="en-US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Popsicle Sticks.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Available at: https://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www.theteachertoolkit.com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US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index.php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/tool/popsicle#:~:text=Use%20Popsicle%20Sticks%20at%20any,during%20or%20after%20a%20lesson (Accessed 3</a:t>
            </a:r>
            <a:r>
              <a:rPr lang="en-US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rd</a:t>
            </a: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January 2025).</a:t>
            </a:r>
          </a:p>
          <a:p>
            <a:pPr marL="0" indent="0">
              <a:buNone/>
            </a:pPr>
            <a:r>
              <a:rPr lang="en-US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Welsh Government (2013)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Assessment for learning and the National Literacy and Numeracy Framework.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hwb.gov.wales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api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/storage/b447d1fe-5463-4382-9726-e68623a05dd2/assessment-for-learning-and-the-national-literacy-and-numeracy-framework.pdf (Accessed 28th December 2024). </a:t>
            </a:r>
          </a:p>
          <a:p>
            <a:pPr marL="0" indent="0">
              <a:buNone/>
            </a:pPr>
            <a:endParaRPr lang="en-GB" sz="18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Western Governors University (2017) </a:t>
            </a:r>
            <a:r>
              <a:rPr lang="en-GB" sz="1800" i="1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How to use the Think-Pair-Share Activity in your Classroom. 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Available at: https://</a:t>
            </a:r>
            <a:r>
              <a:rPr lang="en-GB" sz="18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www.wgu.edu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/blog/how-think-pair-share-activity-can-improve-your-classroom-discussions1712.html#:~:text=The%20Think%2DPair%2DShare%20activity%20gives%20them%20the%20opportunity%20to,students'%20speaking%20and%20listening%20skills (Accessed 29</a:t>
            </a:r>
            <a:r>
              <a:rPr lang="en-GB" sz="1800" baseline="300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December 2024). </a:t>
            </a: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>
              <a:hlinkClick r:id="rId2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297984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E35F3-D5A9-A753-E637-3F1ECFA0D5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(Images)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E5C9D-90E8-753E-B2BC-BD84FC17B7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Cambridge Assessment (2025) </a:t>
            </a:r>
            <a:r>
              <a:rPr lang="en-GB" i="1" dirty="0"/>
              <a:t>Getting started with Assessment for Learning. </a:t>
            </a:r>
            <a:r>
              <a:rPr lang="en-GB" dirty="0"/>
              <a:t>Available at: https://</a:t>
            </a:r>
            <a:r>
              <a:rPr lang="en-GB" dirty="0" err="1"/>
              <a:t>cambridge-community.org.uk</a:t>
            </a:r>
            <a:r>
              <a:rPr lang="en-GB" dirty="0"/>
              <a:t>/professional-development/</a:t>
            </a:r>
            <a:r>
              <a:rPr lang="en-GB" dirty="0" err="1"/>
              <a:t>gswafl</a:t>
            </a:r>
            <a:r>
              <a:rPr lang="en-GB" dirty="0"/>
              <a:t>/</a:t>
            </a:r>
            <a:r>
              <a:rPr lang="en-GB" dirty="0" err="1"/>
              <a:t>index.html</a:t>
            </a:r>
            <a:r>
              <a:rPr lang="en-GB" dirty="0"/>
              <a:t>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Adobe Stock (2025) </a:t>
            </a:r>
            <a:r>
              <a:rPr lang="en-GB" i="1" dirty="0"/>
              <a:t>School Building Clipart. </a:t>
            </a:r>
            <a:r>
              <a:rPr lang="en-GB" dirty="0"/>
              <a:t>Available at: https://</a:t>
            </a:r>
            <a:r>
              <a:rPr lang="en-GB" dirty="0" err="1"/>
              <a:t>stock.adobe.com</a:t>
            </a:r>
            <a:r>
              <a:rPr lang="en-GB" dirty="0"/>
              <a:t>/</a:t>
            </a:r>
            <a:r>
              <a:rPr lang="en-GB" dirty="0" err="1"/>
              <a:t>uk</a:t>
            </a:r>
            <a:r>
              <a:rPr lang="en-GB" dirty="0"/>
              <a:t>/</a:t>
            </a:r>
            <a:r>
              <a:rPr lang="en-GB" dirty="0" err="1"/>
              <a:t>search?k</a:t>
            </a:r>
            <a:r>
              <a:rPr lang="en-GB" dirty="0"/>
              <a:t>=</a:t>
            </a:r>
            <a:r>
              <a:rPr lang="en-GB" dirty="0" err="1"/>
              <a:t>school+building+clipart</a:t>
            </a:r>
            <a:r>
              <a:rPr lang="en-GB" dirty="0"/>
              <a:t> (Accessed 3</a:t>
            </a:r>
            <a:r>
              <a:rPr lang="en-GB" baseline="30000" dirty="0"/>
              <a:t>rd</a:t>
            </a:r>
            <a:r>
              <a:rPr lang="en-GB" dirty="0"/>
              <a:t>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Adobe Stock (2025) </a:t>
            </a:r>
            <a:r>
              <a:rPr lang="en-GB" i="1" dirty="0"/>
              <a:t>Math Clipart. </a:t>
            </a:r>
            <a:r>
              <a:rPr lang="en-GB" dirty="0"/>
              <a:t>Available at: https://</a:t>
            </a:r>
            <a:r>
              <a:rPr lang="en-GB" dirty="0" err="1"/>
              <a:t>stock.adobe.com</a:t>
            </a:r>
            <a:r>
              <a:rPr lang="en-GB" dirty="0"/>
              <a:t>/</a:t>
            </a:r>
            <a:r>
              <a:rPr lang="en-GB" dirty="0" err="1"/>
              <a:t>search?k</a:t>
            </a:r>
            <a:r>
              <a:rPr lang="en-GB" dirty="0"/>
              <a:t>=</a:t>
            </a:r>
            <a:r>
              <a:rPr lang="en-GB" dirty="0" err="1"/>
              <a:t>math+clipart</a:t>
            </a:r>
            <a:r>
              <a:rPr lang="en-GB" dirty="0"/>
              <a:t>. (Accessed 3</a:t>
            </a:r>
            <a:r>
              <a:rPr lang="en-GB" baseline="30000" dirty="0"/>
              <a:t>rd</a:t>
            </a:r>
            <a:r>
              <a:rPr lang="en-GB" dirty="0"/>
              <a:t>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Nohat</a:t>
            </a:r>
            <a:r>
              <a:rPr lang="en-GB" dirty="0"/>
              <a:t> (2022) </a:t>
            </a:r>
            <a:r>
              <a:rPr lang="en-GB" i="1" dirty="0"/>
              <a:t>Free clipart – addition clipart. </a:t>
            </a:r>
            <a:r>
              <a:rPr lang="en-GB" dirty="0"/>
              <a:t>Available at: https://</a:t>
            </a:r>
            <a:r>
              <a:rPr lang="en-GB" dirty="0" err="1"/>
              <a:t>nohat.cc</a:t>
            </a:r>
            <a:r>
              <a:rPr lang="en-GB" dirty="0"/>
              <a:t>/f/free-clipart-addition-clipart/m2H7m2i8N4d3i8Z5-202208020514.html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970072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E6545-E5C8-8F48-FBC6-7F8AED3E7F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1CE0E-3447-D76B-44AC-249860998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Clipartmax</a:t>
            </a:r>
            <a:r>
              <a:rPr lang="en-GB" dirty="0"/>
              <a:t> (2025) </a:t>
            </a:r>
            <a:r>
              <a:rPr lang="en-GB" i="1" dirty="0"/>
              <a:t>Addition Subtraction Clipart. </a:t>
            </a:r>
            <a:r>
              <a:rPr lang="en-GB" dirty="0"/>
              <a:t>Available at: https://</a:t>
            </a:r>
            <a:r>
              <a:rPr lang="en-GB" dirty="0" err="1"/>
              <a:t>www.clipartmax.com</a:t>
            </a:r>
            <a:r>
              <a:rPr lang="en-GB" dirty="0"/>
              <a:t>/middle/m2H7d3N4b1d3d3d3_addition-subtraction-clipart/ (Accessed 3</a:t>
            </a:r>
            <a:r>
              <a:rPr lang="en-GB" baseline="30000" dirty="0"/>
              <a:t>rd</a:t>
            </a:r>
            <a:r>
              <a:rPr lang="en-GB" dirty="0"/>
              <a:t>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Freepik</a:t>
            </a:r>
            <a:r>
              <a:rPr lang="en-GB" dirty="0"/>
              <a:t> (2025) </a:t>
            </a:r>
            <a:r>
              <a:rPr lang="en-GB" i="1" dirty="0"/>
              <a:t>Cute boy child clipart vector illustration. </a:t>
            </a:r>
            <a:r>
              <a:rPr lang="en-GB" dirty="0"/>
              <a:t>Available at: https://</a:t>
            </a:r>
            <a:r>
              <a:rPr lang="en-GB" dirty="0" err="1"/>
              <a:t>www.freepik.com</a:t>
            </a:r>
            <a:r>
              <a:rPr lang="en-GB" dirty="0"/>
              <a:t>/premium-vector/cute-boy-child-clipart-vector-illustration_61511780.htm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Creazilla</a:t>
            </a:r>
            <a:r>
              <a:rPr lang="en-GB" dirty="0"/>
              <a:t> (2025) </a:t>
            </a:r>
            <a:r>
              <a:rPr lang="en-GB" i="1" dirty="0"/>
              <a:t>Thought bubble clipart. </a:t>
            </a:r>
            <a:r>
              <a:rPr lang="en-GB" dirty="0"/>
              <a:t>Available at: https://</a:t>
            </a:r>
            <a:r>
              <a:rPr lang="en-GB" dirty="0" err="1"/>
              <a:t>creazilla.com</a:t>
            </a:r>
            <a:r>
              <a:rPr lang="en-GB" dirty="0"/>
              <a:t>/media/clipart/3158302/thought-bubble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iStock (2025) </a:t>
            </a:r>
            <a:r>
              <a:rPr lang="en-GB" i="1" dirty="0"/>
              <a:t>Green Check Mark stock illustrations. </a:t>
            </a:r>
            <a:r>
              <a:rPr lang="en-GB" dirty="0"/>
              <a:t>Available at: https://</a:t>
            </a:r>
            <a:r>
              <a:rPr lang="en-GB" dirty="0" err="1"/>
              <a:t>www.istockphoto.com</a:t>
            </a:r>
            <a:r>
              <a:rPr lang="en-GB" dirty="0"/>
              <a:t>/illustrations/green-check-mark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03027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1A0E2-0834-F2A2-5328-D5841F8E7C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0C963-BC69-D7AB-463C-5EDA5B89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err="1"/>
              <a:t>PngTree</a:t>
            </a:r>
            <a:r>
              <a:rPr lang="en-GB" dirty="0"/>
              <a:t> (2025) </a:t>
            </a:r>
            <a:r>
              <a:rPr lang="en-GB" i="1" dirty="0"/>
              <a:t>Light Bulb Black and White Clipart. </a:t>
            </a:r>
            <a:r>
              <a:rPr lang="en-GB" dirty="0"/>
              <a:t>Available at: https://</a:t>
            </a:r>
            <a:r>
              <a:rPr lang="en-GB" dirty="0" err="1"/>
              <a:t>pngtree.com</a:t>
            </a:r>
            <a:r>
              <a:rPr lang="en-GB" dirty="0"/>
              <a:t>/so/light-bulb-clipart-black-and-white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iStock (2025) </a:t>
            </a:r>
            <a:r>
              <a:rPr lang="en-GB" i="1" dirty="0"/>
              <a:t>Arrow Hitting Target stock illustrations. </a:t>
            </a:r>
            <a:r>
              <a:rPr lang="en-GB" dirty="0"/>
              <a:t>Available at: https://</a:t>
            </a:r>
            <a:r>
              <a:rPr lang="en-GB" dirty="0" err="1"/>
              <a:t>www.istockphoto.com</a:t>
            </a:r>
            <a:r>
              <a:rPr lang="en-GB" dirty="0"/>
              <a:t>/illustrations/arrow-hitting-target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iStock (2025) </a:t>
            </a:r>
            <a:r>
              <a:rPr lang="en-GB" i="1" dirty="0"/>
              <a:t>Red X stock illustrations. </a:t>
            </a:r>
            <a:r>
              <a:rPr lang="en-GB" dirty="0"/>
              <a:t>Available at: https://</a:t>
            </a:r>
            <a:r>
              <a:rPr lang="en-GB" dirty="0" err="1"/>
              <a:t>www.istockphoto.com</a:t>
            </a:r>
            <a:r>
              <a:rPr lang="en-GB" dirty="0"/>
              <a:t>/illustrations/red-x (Accessed 3rd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err="1"/>
              <a:t>Freepik</a:t>
            </a:r>
            <a:r>
              <a:rPr lang="en-GB" dirty="0"/>
              <a:t> (2025) </a:t>
            </a:r>
            <a:r>
              <a:rPr lang="en-GB" i="1" dirty="0"/>
              <a:t>Pro and Cons Vectors. Available at: https://</a:t>
            </a:r>
            <a:r>
              <a:rPr lang="en-GB" i="1" dirty="0" err="1"/>
              <a:t>www.freepik.com</a:t>
            </a:r>
            <a:r>
              <a:rPr lang="en-GB" i="1" dirty="0"/>
              <a:t>/vectors/pro-and-cons (Accessed 3rd January 2025). </a:t>
            </a:r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r>
              <a:rPr lang="en-GB" dirty="0"/>
              <a:t>University of Wales Trinity Saint David (2025) </a:t>
            </a:r>
            <a:r>
              <a:rPr lang="en-GB" i="1" dirty="0"/>
              <a:t>Questioning</a:t>
            </a:r>
            <a:r>
              <a:rPr lang="en-GB" dirty="0"/>
              <a:t>. Available at: https://</a:t>
            </a:r>
            <a:r>
              <a:rPr lang="en-GB" dirty="0" err="1"/>
              <a:t>moodle.uwtsd.ac.uk</a:t>
            </a:r>
            <a:r>
              <a:rPr lang="en-GB" dirty="0"/>
              <a:t>/course/</a:t>
            </a:r>
            <a:r>
              <a:rPr lang="en-GB" dirty="0" err="1"/>
              <a:t>view.php?id</a:t>
            </a:r>
            <a:r>
              <a:rPr lang="en-GB" dirty="0"/>
              <a:t>=12857&amp;section=7 (Accessed 3</a:t>
            </a:r>
            <a:r>
              <a:rPr lang="en-GB" baseline="30000" dirty="0"/>
              <a:t>rd</a:t>
            </a:r>
            <a:r>
              <a:rPr lang="en-GB" dirty="0"/>
              <a:t> January 2025).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858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2058</TotalTime>
  <Words>2798</Words>
  <Application>Microsoft Macintosh PowerPoint</Application>
  <PresentationFormat>Widescreen</PresentationFormat>
  <Paragraphs>263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Aptos</vt:lpstr>
      <vt:lpstr>Aptos Display</vt:lpstr>
      <vt:lpstr>Arial</vt:lpstr>
      <vt:lpstr>Office Theme</vt:lpstr>
      <vt:lpstr>Critical evaluation of how Assessment for Learning (AfL) can aid progression within Mathematics. </vt:lpstr>
      <vt:lpstr>What will I be critically evaluating and why? </vt:lpstr>
      <vt:lpstr>My chosen Area of Learning and Experience</vt:lpstr>
      <vt:lpstr>My class</vt:lpstr>
      <vt:lpstr>What is AfL?</vt:lpstr>
      <vt:lpstr>Why is AfL important?  </vt:lpstr>
      <vt:lpstr>Key elements to AfL</vt:lpstr>
      <vt:lpstr>What must be present for effective AfL?</vt:lpstr>
      <vt:lpstr>Benefits of AfL</vt:lpstr>
      <vt:lpstr>Challenges of AfL </vt:lpstr>
      <vt:lpstr>My lesson plans</vt:lpstr>
      <vt:lpstr>PowerPoint Presentation</vt:lpstr>
      <vt:lpstr>PowerPoint Presentation</vt:lpstr>
      <vt:lpstr>Benefits of  Lollipop sticks </vt:lpstr>
      <vt:lpstr>Challenges to Lollipop sticks</vt:lpstr>
      <vt:lpstr>Lollipop sticks</vt:lpstr>
      <vt:lpstr>Benefits of Think, Pair, Share</vt:lpstr>
      <vt:lpstr>Challenges to Think, Pair, Share </vt:lpstr>
      <vt:lpstr>Think, Pair, Share</vt:lpstr>
      <vt:lpstr>Conclusion</vt:lpstr>
      <vt:lpstr>Conclusion</vt:lpstr>
      <vt:lpstr>Thank you for listening!</vt:lpstr>
      <vt:lpstr>Reference List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(Images)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HOP19844935 (Polly Hopkins)</dc:creator>
  <cp:lastModifiedBy>HOP19844935 (Polly Hopkins)</cp:lastModifiedBy>
  <cp:revision>40</cp:revision>
  <dcterms:created xsi:type="dcterms:W3CDTF">2024-12-12T16:50:09Z</dcterms:created>
  <dcterms:modified xsi:type="dcterms:W3CDTF">2025-01-16T14:30:53Z</dcterms:modified>
</cp:coreProperties>
</file>