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18"/>
  </p:notesMasterIdLst>
  <p:handoutMasterIdLst>
    <p:handoutMasterId r:id="rId19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</p:sldIdLst>
  <p:sldSz cx="9144000" cy="6858000" type="screen4x3"/>
  <p:notesSz cx="6858000" cy="9199563"/>
  <p:custDataLst>
    <p:tags r:id="rId20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0" autoAdjust="0"/>
    <p:restoredTop sz="95027" autoAdjust="0"/>
  </p:normalViewPr>
  <p:slideViewPr>
    <p:cSldViewPr snapToGrid="0">
      <p:cViewPr varScale="1">
        <p:scale>
          <a:sx n="70" d="100"/>
          <a:sy n="70" d="100"/>
        </p:scale>
        <p:origin x="-1356" y="-96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9876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7880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EF556A3-A519-4EA2-94DD-D41C55897F99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BE54560-E25C-45B3-ACB0-ECD37A8825D2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3D89B69-D36F-4DCC-8494-E47F8543FA4D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A79D157-5F1E-4A86-9278-7EB507D52675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6B551E6-D5E6-4190-B8B6-E56AB3A53CA7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614FBBA-2126-43B3-B00C-72496096EC1E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6FC2E7F-F142-47BF-980F-69A313220FC1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E658F9A-8925-4BFA-949B-673B9BD4F035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79C7EB2-D723-467E-9D9A-C8AA50E1871D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55531C8-8E06-4064-BA5F-B758B937A954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3C78400-A73E-4CA3-91C8-611440BFEF6E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70925A3-278A-4E45-AFBA-3FC024011FEE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CF7557B-1371-491C-BF30-83883763AFDE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BBBE2C7-62D6-4D8C-91A2-A64BF3B60F9A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  <a:extLst/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 smtClean="0"/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429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5112" y="15462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 smtClean="0"/>
          </a:p>
        </p:txBody>
      </p:sp>
      <p:sp>
        <p:nvSpPr>
          <p:cNvPr id="8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  <a:extLst/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 smtClean="0"/>
              <a:t>Copyright © 2018 Wolters Kluwer • All Rights Reserved</a:t>
            </a: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5"/>
            <a:ext cx="7099300" cy="3016155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</a:t>
            </a:r>
            <a:r>
              <a:rPr lang="en-US" sz="1800" dirty="0" smtClean="0">
                <a:solidFill>
                  <a:schemeClr val="accent1"/>
                </a:solidFill>
                <a:latin typeface="+mj-lt"/>
              </a:rPr>
              <a:t>Edition</a:t>
            </a:r>
          </a:p>
          <a:p>
            <a:pPr algn="ctr">
              <a:defRPr/>
            </a:pPr>
            <a:endParaRPr lang="en-US" sz="1800" dirty="0" smtClean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</a:t>
            </a:r>
            <a:r>
              <a:rPr lang="en-US" sz="2400" dirty="0" smtClean="0">
                <a:solidFill>
                  <a:srgbClr val="0C66C0"/>
                </a:solidFill>
              </a:rPr>
              <a:t>7:</a:t>
            </a:r>
            <a:r>
              <a:rPr lang="en-US" sz="2400" dirty="0">
                <a:solidFill>
                  <a:srgbClr val="0C66C0"/>
                </a:solidFill>
              </a:rPr>
              <a:t/>
            </a: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/>
            </a: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Body Composition: Determination and Importance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945" name="Rectangle 9"/>
          <p:cNvSpPr>
            <a:spLocks noChangeArrowheads="1"/>
          </p:cNvSpPr>
          <p:nvPr/>
        </p:nvSpPr>
        <p:spPr bwMode="auto">
          <a:xfrm>
            <a:off x="436733" y="417534"/>
            <a:ext cx="7772400" cy="430887"/>
          </a:xfrm>
          <a:prstGeom prst="rect">
            <a:avLst/>
          </a:prstGeom>
          <a:noFill/>
          <a:ln>
            <a:noFill/>
          </a:ln>
          <a:effectLst>
            <a:outerShdw blurRad="63500" dist="17961" dir="2700000" algn="ctr" rotWithShape="0">
              <a:schemeClr val="bg2">
                <a:alpha val="74997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marL="609600" indent="-609600" algn="l"/>
            <a:r>
              <a:rPr lang="en-US" sz="2800" b="1" dirty="0" smtClean="0">
                <a:solidFill>
                  <a:srgbClr val="0066CC"/>
                </a:solidFill>
                <a:latin typeface="+mj-lt"/>
              </a:rPr>
              <a:t>I. Introduction</a:t>
            </a:r>
            <a:endParaRPr lang="en-US" sz="2800" b="1" dirty="0">
              <a:solidFill>
                <a:srgbClr val="0066CC"/>
              </a:solidFill>
              <a:latin typeface="+mj-lt"/>
            </a:endParaRPr>
          </a:p>
        </p:txBody>
      </p:sp>
      <p:sp>
        <p:nvSpPr>
          <p:cNvPr id="7170" name="Rectangle 10"/>
          <p:cNvSpPr>
            <a:spLocks noChangeArrowheads="1"/>
          </p:cNvSpPr>
          <p:nvPr/>
        </p:nvSpPr>
        <p:spPr bwMode="auto">
          <a:xfrm>
            <a:off x="308591" y="1472947"/>
            <a:ext cx="824388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609600" indent="-609600" algn="l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dirty="0" smtClean="0">
                <a:latin typeface="+mn-lt"/>
              </a:rPr>
              <a:t>Healthy </a:t>
            </a:r>
            <a:r>
              <a:rPr lang="en-US" sz="2200" dirty="0">
                <a:latin typeface="+mn-lt"/>
              </a:rPr>
              <a:t>weight </a:t>
            </a:r>
            <a:r>
              <a:rPr lang="en-US" sz="2200" dirty="0" smtClean="0">
                <a:latin typeface="+mn-lt"/>
              </a:rPr>
              <a:t>versus </a:t>
            </a:r>
            <a:r>
              <a:rPr lang="en-US" sz="2200" dirty="0">
                <a:latin typeface="+mn-lt"/>
              </a:rPr>
              <a:t>ideal weight</a:t>
            </a:r>
          </a:p>
          <a:p>
            <a:pPr marL="609600" indent="-609600" algn="l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dirty="0">
                <a:latin typeface="+mn-lt"/>
              </a:rPr>
              <a:t>Perceptions</a:t>
            </a:r>
          </a:p>
          <a:p>
            <a:pPr marL="609600" indent="-609600" algn="l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dirty="0">
                <a:latin typeface="+mn-lt"/>
              </a:rPr>
              <a:t>Models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07\Plowman5e-ch007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41163" y="1959211"/>
            <a:ext cx="3544478" cy="37084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1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1945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98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60035" y="1397857"/>
            <a:ext cx="8458626" cy="3376951"/>
          </a:xfrm>
        </p:spPr>
        <p:txBody>
          <a:bodyPr wrap="square">
            <a:spAutoFit/>
          </a:bodyPr>
          <a:lstStyle/>
          <a:p>
            <a:pPr marL="1027113" indent="-102711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b="1" dirty="0"/>
              <a:t>A.  Laboratory Techniques</a:t>
            </a:r>
          </a:p>
          <a:p>
            <a:pPr marL="1027113" indent="-102711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dirty="0"/>
              <a:t>     1.  </a:t>
            </a:r>
            <a:r>
              <a:rPr lang="en-US" i="1" dirty="0"/>
              <a:t>Hydrostatic (Underwater) </a:t>
            </a:r>
            <a:r>
              <a:rPr lang="en-US" i="1" dirty="0" smtClean="0"/>
              <a:t>Weighing—</a:t>
            </a:r>
            <a:r>
              <a:rPr lang="en-US" dirty="0" smtClean="0"/>
              <a:t>Criterion </a:t>
            </a:r>
            <a:r>
              <a:rPr lang="en-US" dirty="0"/>
              <a:t>measure for determining body composition through the calculation of body </a:t>
            </a:r>
            <a:r>
              <a:rPr lang="en-US" dirty="0" smtClean="0"/>
              <a:t>density</a:t>
            </a:r>
          </a:p>
          <a:p>
            <a:pPr marL="1027113" indent="-102711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endParaRPr lang="en-US" dirty="0" smtClean="0"/>
          </a:p>
          <a:p>
            <a:pPr marL="1027113" indent="-5111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dirty="0" smtClean="0"/>
              <a:t>2. Dual-energy x-ray absorptiometry (DXA)</a:t>
            </a:r>
          </a:p>
          <a:p>
            <a:pPr marL="1027113" indent="-5111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endParaRPr lang="en-US" dirty="0" smtClean="0"/>
          </a:p>
          <a:p>
            <a:pPr marL="1027113" indent="-5111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dirty="0" smtClean="0"/>
              <a:t>3. Air displacement (BOD POD)</a:t>
            </a:r>
            <a:endParaRPr lang="en-US" dirty="0"/>
          </a:p>
        </p:txBody>
      </p:sp>
      <p:sp>
        <p:nvSpPr>
          <p:cNvPr id="9218" name="Rectangle 7"/>
          <p:cNvSpPr>
            <a:spLocks noChangeArrowheads="1"/>
          </p:cNvSpPr>
          <p:nvPr/>
        </p:nvSpPr>
        <p:spPr bwMode="auto">
          <a:xfrm>
            <a:off x="260035" y="385102"/>
            <a:ext cx="700384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II. Body Composition Assessment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3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3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53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3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53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53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53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53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986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0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9056" y="1406875"/>
            <a:ext cx="8634484" cy="2564421"/>
          </a:xfrm>
        </p:spPr>
        <p:txBody>
          <a:bodyPr wrap="square">
            <a:spAutoFit/>
          </a:bodyPr>
          <a:lstStyle/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 smtClean="0">
                <a:ea typeface="ＭＳ Ｐゴシック" charset="-128"/>
              </a:rPr>
              <a:t>Archimedes</a:t>
            </a:r>
            <a:r>
              <a:rPr lang="en-US" altLang="en-US" b="1" dirty="0" smtClean="0">
                <a:ea typeface="ＭＳ Ｐゴシック" charset="-128"/>
              </a:rPr>
              <a:t>’</a:t>
            </a:r>
            <a:r>
              <a:rPr lang="en-US" b="1" dirty="0" smtClean="0">
                <a:ea typeface="ＭＳ Ｐゴシック" charset="-128"/>
              </a:rPr>
              <a:t> Principle</a:t>
            </a:r>
            <a:r>
              <a:rPr lang="en-US" dirty="0" smtClean="0">
                <a:ea typeface="ＭＳ Ｐゴシック" charset="-128"/>
              </a:rPr>
              <a:t>—The principle that a partially or fully submerged object will experience an upward buoyant force equal to the weight or the volume of fluid displaced by the object</a:t>
            </a:r>
          </a:p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 smtClean="0">
              <a:ea typeface="ＭＳ Ｐゴシック" charset="-128"/>
            </a:endParaRPr>
          </a:p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 smtClean="0">
                <a:ea typeface="ＭＳ Ｐゴシック" charset="-128"/>
              </a:rPr>
              <a:t>Densitometry</a:t>
            </a:r>
            <a:r>
              <a:rPr lang="en-US" dirty="0" smtClean="0">
                <a:ea typeface="ＭＳ Ｐゴシック" charset="-128"/>
              </a:rPr>
              <a:t>—The measurement of mass per unit volume</a:t>
            </a:r>
            <a:endParaRPr lang="en-US" b="1" dirty="0" smtClean="0">
              <a:ea typeface="ＭＳ Ｐゴシック" charset="-128"/>
            </a:endParaRPr>
          </a:p>
        </p:txBody>
      </p:sp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259056" y="385105"/>
            <a:ext cx="744626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609600" indent="-609600" algn="l" eaLnBrk="1" hangingPunct="1"/>
            <a:r>
              <a:rPr lang="en-US" sz="2800" b="1" dirty="0" smtClean="0">
                <a:solidFill>
                  <a:srgbClr val="0066CC"/>
                </a:solidFill>
                <a:latin typeface="+mj-lt"/>
              </a:rPr>
              <a:t>Hydrostatic (Underwater) Weighing</a:t>
            </a:r>
            <a:endParaRPr lang="en-US" sz="2800" b="1" dirty="0">
              <a:solidFill>
                <a:srgbClr val="0066CC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6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6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56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6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6034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1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85250" y="1324982"/>
            <a:ext cx="8462963" cy="1007072"/>
          </a:xfrm>
        </p:spPr>
        <p:txBody>
          <a:bodyPr>
            <a:spAutoFit/>
          </a:bodyPr>
          <a:lstStyle/>
          <a:p>
            <a:pPr marL="574675" indent="-5746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None/>
            </a:pPr>
            <a:r>
              <a:rPr lang="en-US" b="1" dirty="0" smtClean="0">
                <a:ea typeface="ＭＳ Ｐゴシック" charset="-128"/>
              </a:rPr>
              <a:t>Body Composition</a:t>
            </a:r>
            <a:r>
              <a:rPr lang="en-US" dirty="0" smtClean="0">
                <a:ea typeface="ＭＳ Ｐゴシック" charset="-128"/>
              </a:rPr>
              <a:t>—The partitioning of body mass into fat-free mass (weight or percentage) and fat mass (weight or percentage)</a:t>
            </a:r>
          </a:p>
        </p:txBody>
      </p:sp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272704" y="181618"/>
            <a:ext cx="847550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sz="2800" b="1" dirty="0" smtClean="0">
                <a:solidFill>
                  <a:srgbClr val="1974CF"/>
                </a:solidFill>
                <a:latin typeface="+mj-lt"/>
              </a:rPr>
              <a:t>Hydrostatic (Underwater) Weighing (cont.)</a:t>
            </a:r>
            <a:endParaRPr lang="en-US" sz="2800" b="1" dirty="0">
              <a:solidFill>
                <a:srgbClr val="1974CF"/>
              </a:solidFill>
              <a:latin typeface="+mj-lt"/>
            </a:endParaRPr>
          </a:p>
        </p:txBody>
      </p:sp>
      <p:pic>
        <p:nvPicPr>
          <p:cNvPr id="2050" name="Picture 2" descr="\\172.24.161.56\lww\01_Logistics\Plowman5e_9781496323187\13_Ancillaries\1_Input\PPTs\JPEG updated arts\Plowman-PPT-03\Ch07\Plowman5e-ch007-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831" y="2607690"/>
            <a:ext cx="7077253" cy="27499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2178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0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0642" y="181023"/>
            <a:ext cx="8839200" cy="868572"/>
          </a:xfrm>
        </p:spPr>
        <p:txBody>
          <a:bodyPr wrap="square">
            <a:spAutoFit/>
          </a:bodyPr>
          <a:lstStyle/>
          <a:p>
            <a:pPr marL="231775" indent="-231775" eaLnBrk="1" hangingPunct="1">
              <a:spcBef>
                <a:spcPct val="0"/>
              </a:spcBef>
              <a:buClr>
                <a:srgbClr val="FF0000"/>
              </a:buClr>
              <a:buFontTx/>
              <a:buNone/>
            </a:pPr>
            <a:r>
              <a:rPr lang="en-US" sz="2800" b="1" kern="1200" dirty="0" smtClean="0">
                <a:solidFill>
                  <a:srgbClr val="1974CF"/>
                </a:solidFill>
                <a:latin typeface="+mj-lt"/>
              </a:rPr>
              <a:t> Densitometry: Children and Adolescents, and the Elderly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7\Plowman5e-ch007-image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20" y="1322669"/>
            <a:ext cx="3579542" cy="43369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8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8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8082" grpId="0" build="p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1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31091" y="1366550"/>
            <a:ext cx="8462963" cy="1007072"/>
          </a:xfrm>
        </p:spPr>
        <p:txBody>
          <a:bodyPr>
            <a:spAutoFit/>
          </a:bodyPr>
          <a:lstStyle/>
          <a:p>
            <a:pPr marL="574675" indent="-5746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 smtClean="0">
                <a:ea typeface="ＭＳ Ｐゴシック" charset="-128"/>
              </a:rPr>
              <a:t>Body Composition</a:t>
            </a:r>
            <a:r>
              <a:rPr lang="en-US" dirty="0" smtClean="0">
                <a:ea typeface="ＭＳ Ｐゴシック" charset="-128"/>
              </a:rPr>
              <a:t>—The partitioning of body mass into fat-free mass (weight or percentage) and fat mass (weight or percentage)</a:t>
            </a:r>
          </a:p>
        </p:txBody>
      </p:sp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272703" y="157283"/>
            <a:ext cx="847550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 smtClean="0">
                <a:solidFill>
                  <a:srgbClr val="1974CF"/>
                </a:solidFill>
                <a:latin typeface="+mj-lt"/>
              </a:rPr>
              <a:t>Hydrostatic (Underwater) Weighing (cont.)</a:t>
            </a:r>
            <a:endParaRPr lang="en-US" sz="2800" b="1" dirty="0">
              <a:solidFill>
                <a:srgbClr val="1974CF"/>
              </a:solidFill>
              <a:latin typeface="+mj-lt"/>
            </a:endParaRPr>
          </a:p>
        </p:txBody>
      </p:sp>
      <p:pic>
        <p:nvPicPr>
          <p:cNvPr id="4098" name="Picture 2" descr="\\172.24.161.56\lww\01_Logistics\Plowman5e_9781496323187\13_Ancillaries\1_Input\PPTs\JPEG updated arts\Plowman-PPT-03\Ch07\Plowman5e-ch007-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18095" y="2591179"/>
            <a:ext cx="7088957" cy="25097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2178" grpId="0" build="p" autoUpdateAnimBg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2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33509" y="1384260"/>
            <a:ext cx="8621940" cy="4798879"/>
          </a:xfrm>
        </p:spPr>
        <p:txBody>
          <a:bodyPr wrap="square">
            <a:spAutoFit/>
          </a:bodyPr>
          <a:lstStyle/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r>
              <a:rPr lang="en-US" b="1" dirty="0" smtClean="0">
                <a:ea typeface="ＭＳ Ｐゴシック" charset="-128"/>
              </a:rPr>
              <a:t>Skinfolds</a:t>
            </a:r>
            <a:r>
              <a:rPr lang="en-US" dirty="0" smtClean="0">
                <a:ea typeface="ＭＳ Ｐゴシック" charset="-128"/>
              </a:rPr>
              <a:t>—The double thickness of skin plus the adipose tissue between the parallel layers of skin</a:t>
            </a:r>
          </a:p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endParaRPr lang="en-US" dirty="0" smtClean="0">
              <a:ea typeface="ＭＳ Ｐゴシック" charset="-128"/>
            </a:endParaRP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r>
              <a:rPr lang="en-US" dirty="0" smtClean="0">
                <a:ea typeface="ＭＳ Ｐゴシック" charset="-128"/>
              </a:rPr>
              <a:t>Height and weight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endParaRPr lang="en-US" dirty="0" smtClean="0">
              <a:ea typeface="ＭＳ Ｐゴシック" charset="-128"/>
            </a:endParaRP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r>
              <a:rPr lang="en-US" b="1" dirty="0" smtClean="0">
                <a:ea typeface="ＭＳ Ｐゴシック" charset="-128"/>
              </a:rPr>
              <a:t>Body Mass Index</a:t>
            </a:r>
            <a:r>
              <a:rPr lang="en-US" dirty="0" smtClean="0">
                <a:ea typeface="ＭＳ Ｐゴシック" charset="-128"/>
              </a:rPr>
              <a:t>—A ratio of total body weight to height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endParaRPr lang="en-US" dirty="0" smtClean="0">
              <a:ea typeface="ＭＳ Ｐゴシック" charset="-128"/>
            </a:endParaRP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r>
              <a:rPr lang="en-US" dirty="0" smtClean="0">
                <a:ea typeface="ＭＳ Ｐゴシック" charset="-128"/>
              </a:rPr>
              <a:t>Waist-to-hip ratio/waist circumference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endParaRPr lang="en-US" dirty="0" smtClean="0">
              <a:ea typeface="ＭＳ Ｐゴシック" charset="-128"/>
            </a:endParaRPr>
          </a:p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chemeClr val="tx1"/>
              </a:buClr>
              <a:buFontTx/>
              <a:buAutoNum type="arabicPeriod"/>
            </a:pPr>
            <a:r>
              <a:rPr lang="en-US" dirty="0" smtClean="0">
                <a:ea typeface="ＭＳ Ｐゴシック" charset="-128"/>
              </a:rPr>
              <a:t>Bioelectrical impedance (impedance plethysmography)</a:t>
            </a:r>
          </a:p>
        </p:txBody>
      </p:sp>
      <p:sp>
        <p:nvSpPr>
          <p:cNvPr id="19459" name="Rectangle 1"/>
          <p:cNvSpPr>
            <a:spLocks noChangeArrowheads="1"/>
          </p:cNvSpPr>
          <p:nvPr/>
        </p:nvSpPr>
        <p:spPr bwMode="auto">
          <a:xfrm>
            <a:off x="119063" y="349373"/>
            <a:ext cx="78152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74675" indent="-574675" algn="l">
              <a:buClr>
                <a:srgbClr val="FF0000"/>
              </a:buClr>
            </a:pPr>
            <a:r>
              <a:rPr lang="en-US" sz="2800" b="1" dirty="0" smtClean="0">
                <a:solidFill>
                  <a:srgbClr val="1974CF"/>
                </a:solidFill>
                <a:latin typeface="+mj-lt"/>
              </a:rPr>
              <a:t>Field </a:t>
            </a:r>
            <a:r>
              <a:rPr lang="en-US" sz="2800" b="1" dirty="0">
                <a:solidFill>
                  <a:srgbClr val="1974CF"/>
                </a:solidFill>
                <a:latin typeface="+mj-lt"/>
              </a:rPr>
              <a:t>Tests of Body Composition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4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4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64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64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64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64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642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642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642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642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4226" grpId="0" build="p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91633" y="149854"/>
            <a:ext cx="78152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>
              <a:buClr>
                <a:srgbClr val="FF0000"/>
              </a:buClr>
            </a:pPr>
            <a:r>
              <a:rPr lang="en-US" sz="2800" b="1" dirty="0" smtClean="0">
                <a:solidFill>
                  <a:srgbClr val="1974CF"/>
                </a:solidFill>
                <a:latin typeface="+mj-lt"/>
              </a:rPr>
              <a:t>The Relationship between BMI and Mortality</a:t>
            </a:r>
            <a:endParaRPr lang="en-US" sz="2800" b="1" dirty="0">
              <a:solidFill>
                <a:srgbClr val="1974CF"/>
              </a:solidFill>
              <a:latin typeface="+mj-lt"/>
            </a:endParaRPr>
          </a:p>
        </p:txBody>
      </p:sp>
      <p:pic>
        <p:nvPicPr>
          <p:cNvPr id="5122" name="Picture 2" descr="\\172.24.161.56\lww\01_Logistics\Plowman5e_9781496323187\13_Ancillaries\1_Input\PPTs\JPEG updated arts\Plowman-PPT-03\Ch07\Plowman5e-ch007-image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65780" y="1496403"/>
            <a:ext cx="4674628" cy="37604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9"/>
          <p:cNvSpPr>
            <a:spLocks noChangeArrowheads="1"/>
          </p:cNvSpPr>
          <p:nvPr/>
        </p:nvSpPr>
        <p:spPr bwMode="auto">
          <a:xfrm>
            <a:off x="225810" y="456804"/>
            <a:ext cx="58897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1974CF"/>
                </a:solidFill>
                <a:latin typeface="+mj-lt"/>
              </a:rPr>
              <a:t>III. Overweight and Obesity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07\Plowman5e-ch007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98813" y="1398847"/>
            <a:ext cx="3616751" cy="43282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0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38161" y="1370439"/>
            <a:ext cx="7342188" cy="397674"/>
          </a:xfrm>
        </p:spPr>
        <p:txBody>
          <a:bodyPr wrap="square"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 smtClean="0">
                <a:ea typeface="ＭＳ Ｐゴシック" charset="-128"/>
              </a:rPr>
              <a:t>The Cellular Basis of Obesity</a:t>
            </a:r>
          </a:p>
        </p:txBody>
      </p:sp>
      <p:sp>
        <p:nvSpPr>
          <p:cNvPr id="6" name="Rectangle 5"/>
          <p:cNvSpPr/>
          <p:nvPr/>
        </p:nvSpPr>
        <p:spPr>
          <a:xfrm>
            <a:off x="94384" y="415478"/>
            <a:ext cx="89335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 smtClean="0">
                <a:solidFill>
                  <a:srgbClr val="1974CF"/>
                </a:solidFill>
                <a:latin typeface="+mj-lt"/>
                <a:ea typeface="ＭＳ Ｐゴシック" charset="-128"/>
              </a:rPr>
              <a:t>What Happens to Adipose Cells in Obesity? </a:t>
            </a:r>
            <a:endParaRPr lang="en-US" sz="2800" b="1" dirty="0">
              <a:solidFill>
                <a:srgbClr val="1974CF"/>
              </a:solidFill>
              <a:latin typeface="+mj-lt"/>
            </a:endParaRPr>
          </a:p>
        </p:txBody>
      </p:sp>
      <p:pic>
        <p:nvPicPr>
          <p:cNvPr id="7170" name="Picture 2" descr="\\172.24.161.56\lww\01_Logistics\Plowman5e_9781496323187\13_Ancillaries\1_Input\PPTs\JPEG updated arts\Plowman-PPT-03\Ch07\Plowman5e-ch007-image0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77212" y="2038468"/>
            <a:ext cx="3440784" cy="3757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0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0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0066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03435" y="114912"/>
            <a:ext cx="83674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 smtClean="0">
                <a:solidFill>
                  <a:srgbClr val="1974CF"/>
                </a:solidFill>
                <a:latin typeface="+mj-lt"/>
              </a:rPr>
              <a:t>Adipose Cell Size and Number Changes with Growth</a:t>
            </a:r>
            <a:endParaRPr lang="en-US" sz="2800" b="1" dirty="0">
              <a:solidFill>
                <a:srgbClr val="1974CF"/>
              </a:solidFill>
              <a:latin typeface="+mj-lt"/>
            </a:endParaRPr>
          </a:p>
        </p:txBody>
      </p:sp>
      <p:pic>
        <p:nvPicPr>
          <p:cNvPr id="8194" name="Picture 2" descr="\\172.24.161.56\lww\01_Logistics\Plowman5e_9781496323187\13_Ancillaries\1_Input\PPTs\JPEG updated arts\Plowman-PPT-03\Ch07\Plowman5e-ch007-image0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9010" y="1405308"/>
            <a:ext cx="3544478" cy="39385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38125" y="372423"/>
            <a:ext cx="7010400" cy="480774"/>
          </a:xfrm>
        </p:spPr>
        <p:txBody>
          <a:bodyPr>
            <a:spAutoFit/>
          </a:bodyPr>
          <a:lstStyle/>
          <a:p>
            <a:pPr marL="0" indent="0" eaLnBrk="1" hangingPunct="1">
              <a:spcBef>
                <a:spcPct val="0"/>
              </a:spcBef>
              <a:buClr>
                <a:srgbClr val="FF0000"/>
              </a:buClr>
              <a:buFontTx/>
              <a:buNone/>
            </a:pPr>
            <a:r>
              <a:rPr lang="en-US" sz="2800" b="1" kern="1200" dirty="0" smtClean="0">
                <a:solidFill>
                  <a:srgbClr val="1974CF"/>
                </a:solidFill>
                <a:latin typeface="+mj-lt"/>
              </a:rPr>
              <a:t>Fat Distribution Patterns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07\Plowman5e-ch007-image0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6756" y="1292349"/>
            <a:ext cx="7418895" cy="39725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62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312604" y="381998"/>
            <a:ext cx="7010400" cy="48077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latinLnBrk="0">
              <a:lnSpc>
                <a:spcPct val="90000"/>
              </a:lnSpc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lang="en-US" sz="2800" b="1" dirty="0" smtClean="0">
                <a:solidFill>
                  <a:srgbClr val="1974CF"/>
                </a:solidFill>
                <a:latin typeface="+mj-lt"/>
              </a:rPr>
              <a:t>Fat Distribution Patterns (cont.)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07\Table 7.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2604" y="1434322"/>
            <a:ext cx="7790706" cy="40231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3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4039" y="1392979"/>
            <a:ext cx="8650514" cy="3343096"/>
          </a:xfrm>
        </p:spPr>
        <p:txBody>
          <a:bodyPr wrap="square">
            <a:spAutoFit/>
          </a:bodyPr>
          <a:lstStyle/>
          <a:p>
            <a:pPr marL="465138" indent="-465138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 smtClean="0">
                <a:ea typeface="ＭＳ Ｐゴシック" charset="-128"/>
              </a:rPr>
              <a:t>Hypertension (high blood pressure)</a:t>
            </a:r>
          </a:p>
          <a:p>
            <a:pPr marL="457200" indent="-457200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 smtClean="0">
                <a:ea typeface="ＭＳ Ｐゴシック" charset="-128"/>
              </a:rPr>
              <a:t>Cardiovascular-respiratory disease</a:t>
            </a:r>
          </a:p>
          <a:p>
            <a:pPr marL="457200" indent="-457200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 smtClean="0">
                <a:ea typeface="ＭＳ Ｐゴシック" charset="-128"/>
              </a:rPr>
              <a:t>Gallbladder disease and hypercholesterolemia (high cholesterol)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 smtClean="0">
                <a:ea typeface="ＭＳ Ｐゴシック" charset="-128"/>
              </a:rPr>
              <a:t>Diabetes mellitus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 smtClean="0">
                <a:ea typeface="ＭＳ Ｐゴシック" charset="-128"/>
              </a:rPr>
              <a:t>Cancer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 smtClean="0">
                <a:ea typeface="ＭＳ Ｐゴシック" charset="-128"/>
              </a:rPr>
              <a:t>Metabolic syndrome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4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 smtClean="0">
                <a:ea typeface="ＭＳ Ｐゴシック" charset="-128"/>
              </a:rPr>
              <a:t>Miscellaneous disorders</a:t>
            </a:r>
          </a:p>
        </p:txBody>
      </p:sp>
      <p:sp>
        <p:nvSpPr>
          <p:cNvPr id="4" name="Rectangle 3"/>
          <p:cNvSpPr/>
          <p:nvPr/>
        </p:nvSpPr>
        <p:spPr>
          <a:xfrm>
            <a:off x="254039" y="386450"/>
            <a:ext cx="841098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30238" indent="-630238" algn="l">
              <a:spcAft>
                <a:spcPct val="40000"/>
              </a:spcAft>
              <a:buClr>
                <a:srgbClr val="FF0000"/>
              </a:buClr>
            </a:pPr>
            <a:r>
              <a:rPr lang="en-US" sz="2800" b="1" dirty="0" smtClean="0">
                <a:solidFill>
                  <a:srgbClr val="1974CF"/>
                </a:solidFill>
                <a:latin typeface="+mj-lt"/>
                <a:ea typeface="ＭＳ Ｐゴシック" charset="-128"/>
              </a:rPr>
              <a:t>Health Risks of Overweight and Obesity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0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0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0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0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0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0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03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03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03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03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03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03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03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03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0306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\\172.24.161.56\lww\01_Logistics\Plowman5e_9781496323187\13_Ancillaries\1_Input\PPTs\JPEG updated arts\Plowman-PPT-03\Ch07\Table 7.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5823" y="1383249"/>
            <a:ext cx="7472788" cy="48416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2927</TotalTime>
  <Words>308</Words>
  <Application>Microsoft Office PowerPoint</Application>
  <PresentationFormat>On-screen Show (4:3)</PresentationFormat>
  <Paragraphs>67</Paragraphs>
  <Slides>16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Ranjith D</cp:lastModifiedBy>
  <cp:revision>328</cp:revision>
  <cp:lastPrinted>2001-01-03T19:47:24Z</cp:lastPrinted>
  <dcterms:created xsi:type="dcterms:W3CDTF">2001-02-15T19:07:27Z</dcterms:created>
  <dcterms:modified xsi:type="dcterms:W3CDTF">2017-05-19T09:59:37Z</dcterms:modified>
</cp:coreProperties>
</file>