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57" r:id="rId4"/>
    <p:sldId id="269" r:id="rId5"/>
    <p:sldId id="258" r:id="rId6"/>
    <p:sldId id="259" r:id="rId7"/>
    <p:sldId id="270" r:id="rId8"/>
    <p:sldId id="271" r:id="rId9"/>
    <p:sldId id="272" r:id="rId10"/>
    <p:sldId id="262" r:id="rId11"/>
    <p:sldId id="263" r:id="rId12"/>
    <p:sldId id="273" r:id="rId13"/>
    <p:sldId id="264" r:id="rId14"/>
    <p:sldId id="265" r:id="rId15"/>
    <p:sldId id="274" r:id="rId16"/>
    <p:sldId id="266" r:id="rId17"/>
    <p:sldId id="267" r:id="rId18"/>
    <p:sldId id="275" r:id="rId19"/>
    <p:sldId id="276" r:id="rId20"/>
    <p:sldId id="277" r:id="rId21"/>
    <p:sldId id="27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5B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8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Client Needs</c:v>
                </c:pt>
              </c:strCache>
            </c:strRef>
          </c:tx>
          <c:dPt>
            <c:idx val="0"/>
            <c:bubble3D val="0"/>
            <c:spPr>
              <a:solidFill>
                <a:schemeClr val="accent1"/>
              </a:solidFill>
              <a:ln>
                <a:noFill/>
              </a:ln>
              <a:effectLst>
                <a:outerShdw blurRad="317500" algn="ctr" rotWithShape="0">
                  <a:prstClr val="black">
                    <a:alpha val="25000"/>
                  </a:prstClr>
                </a:outerShdw>
              </a:effectLst>
            </c:spPr>
          </c:dPt>
          <c:dPt>
            <c:idx val="1"/>
            <c:bubble3D val="0"/>
            <c:spPr>
              <a:solidFill>
                <a:schemeClr val="accent2"/>
              </a:solidFill>
              <a:ln>
                <a:noFill/>
              </a:ln>
              <a:effectLst>
                <a:outerShdw blurRad="317500" algn="ctr" rotWithShape="0">
                  <a:prstClr val="black">
                    <a:alpha val="25000"/>
                  </a:prstClr>
                </a:outerShdw>
              </a:effectLst>
            </c:spPr>
          </c:dPt>
          <c:dPt>
            <c:idx val="2"/>
            <c:bubble3D val="0"/>
            <c:spPr>
              <a:solidFill>
                <a:schemeClr val="accent3"/>
              </a:solidFill>
              <a:ln>
                <a:noFill/>
              </a:ln>
              <a:effectLst>
                <a:outerShdw blurRad="317500" algn="ctr" rotWithShape="0">
                  <a:prstClr val="black">
                    <a:alpha val="25000"/>
                  </a:prstClr>
                </a:outerShdw>
              </a:effectLst>
            </c:spPr>
          </c:dPt>
          <c:dPt>
            <c:idx val="3"/>
            <c:bubble3D val="0"/>
            <c:spPr>
              <a:solidFill>
                <a:schemeClr val="accent4"/>
              </a:solidFill>
              <a:ln>
                <a:noFill/>
              </a:ln>
              <a:effectLst>
                <a:outerShdw blurRad="317500" algn="ctr" rotWithShape="0">
                  <a:prstClr val="black">
                    <a:alpha val="25000"/>
                  </a:prstClr>
                </a:outerShdw>
              </a:effectLst>
            </c:spPr>
          </c:dPt>
          <c:dPt>
            <c:idx val="4"/>
            <c:bubble3D val="0"/>
            <c:spPr>
              <a:solidFill>
                <a:schemeClr val="accent5"/>
              </a:solidFill>
              <a:ln>
                <a:noFill/>
              </a:ln>
              <a:effectLst>
                <a:outerShdw blurRad="317500" algn="ctr" rotWithShape="0">
                  <a:prstClr val="black">
                    <a:alpha val="25000"/>
                  </a:prstClr>
                </a:outerShdw>
              </a:effectLst>
            </c:spPr>
          </c:dPt>
          <c:dPt>
            <c:idx val="5"/>
            <c:bubble3D val="0"/>
            <c:spPr>
              <a:solidFill>
                <a:schemeClr val="accent6"/>
              </a:solidFill>
              <a:ln>
                <a:noFill/>
              </a:ln>
              <a:effectLst>
                <a:outerShdw blurRad="317500" algn="ctr" rotWithShape="0">
                  <a:prstClr val="black">
                    <a:alpha val="25000"/>
                  </a:prstClr>
                </a:outerShdw>
              </a:effectLst>
            </c:spPr>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15:layout/>
              </c:ext>
            </c:extLst>
          </c:dLbls>
          <c:cat>
            <c:strRef>
              <c:f>Sheet1!$A$2:$A$7</c:f>
              <c:strCache>
                <c:ptCount val="6"/>
                <c:pt idx="0">
                  <c:v>Present</c:v>
                </c:pt>
                <c:pt idx="1">
                  <c:v>Trust</c:v>
                </c:pt>
                <c:pt idx="2">
                  <c:v>Safe</c:v>
                </c:pt>
                <c:pt idx="3">
                  <c:v>Accepted</c:v>
                </c:pt>
                <c:pt idx="4">
                  <c:v>Respect</c:v>
                </c:pt>
                <c:pt idx="5">
                  <c:v>Non-judgemental</c:v>
                </c:pt>
              </c:strCache>
            </c:strRef>
          </c:cat>
          <c:val>
            <c:numRef>
              <c:f>Sheet1!$B$2:$B$7</c:f>
              <c:numCache>
                <c:formatCode>General</c:formatCode>
                <c:ptCount val="6"/>
                <c:pt idx="0">
                  <c:v>4</c:v>
                </c:pt>
                <c:pt idx="1">
                  <c:v>6</c:v>
                </c:pt>
                <c:pt idx="2">
                  <c:v>3</c:v>
                </c:pt>
                <c:pt idx="3">
                  <c:v>3</c:v>
                </c:pt>
                <c:pt idx="4">
                  <c:v>4</c:v>
                </c:pt>
                <c:pt idx="5">
                  <c:v>4</c:v>
                </c:pt>
              </c:numCache>
            </c:numRef>
          </c:val>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layout/>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r>
              <a:rPr lang="en-GB" dirty="0" smtClean="0"/>
              <a:t>Also</a:t>
            </a:r>
            <a:r>
              <a:rPr lang="en-GB" baseline="0" dirty="0" smtClean="0"/>
              <a:t> believed</a:t>
            </a:r>
            <a:r>
              <a:rPr lang="en-GB" dirty="0" smtClean="0"/>
              <a:t> </a:t>
            </a:r>
            <a:r>
              <a:rPr lang="en-GB" dirty="0"/>
              <a:t>crucial for positive outcomes</a:t>
            </a:r>
          </a:p>
        </c:rich>
      </c:tx>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Series 1</c:v>
                </c:pt>
              </c:strCache>
            </c:strRef>
          </c:tx>
          <c:dPt>
            <c:idx val="0"/>
            <c:bubble3D val="0"/>
            <c:spPr>
              <a:solidFill>
                <a:schemeClr val="accent2"/>
              </a:solidFill>
              <a:ln>
                <a:noFill/>
              </a:ln>
              <a:effectLst>
                <a:outerShdw blurRad="317500" algn="ctr" rotWithShape="0">
                  <a:prstClr val="black">
                    <a:alpha val="25000"/>
                  </a:prstClr>
                </a:outerShdw>
              </a:effectLst>
            </c:spPr>
          </c:dPt>
          <c:dPt>
            <c:idx val="1"/>
            <c:bubble3D val="0"/>
            <c:spPr>
              <a:solidFill>
                <a:schemeClr val="accent4"/>
              </a:solidFill>
              <a:ln>
                <a:noFill/>
              </a:ln>
              <a:effectLst>
                <a:outerShdw blurRad="317500" algn="ctr" rotWithShape="0">
                  <a:prstClr val="black">
                    <a:alpha val="25000"/>
                  </a:prstClr>
                </a:outerShdw>
              </a:effectLst>
            </c:spPr>
          </c:dPt>
          <c:dPt>
            <c:idx val="2"/>
            <c:bubble3D val="0"/>
            <c:spPr>
              <a:solidFill>
                <a:schemeClr val="accent6"/>
              </a:solidFill>
              <a:ln>
                <a:noFill/>
              </a:ln>
              <a:effectLst>
                <a:outerShdw blurRad="317500" algn="ctr" rotWithShape="0">
                  <a:prstClr val="black">
                    <a:alpha val="25000"/>
                  </a:prstClr>
                </a:outerShdw>
              </a:effectLst>
            </c:spPr>
          </c:dPt>
          <c:dPt>
            <c:idx val="3"/>
            <c:bubble3D val="0"/>
            <c:spPr>
              <a:solidFill>
                <a:schemeClr val="accent2">
                  <a:lumMod val="60000"/>
                </a:schemeClr>
              </a:solidFill>
              <a:ln>
                <a:noFill/>
              </a:ln>
              <a:effectLst>
                <a:outerShdw blurRad="317500" algn="ctr" rotWithShape="0">
                  <a:prstClr val="black">
                    <a:alpha val="25000"/>
                  </a:prstClr>
                </a:outerShdw>
              </a:effectLst>
            </c:spPr>
          </c:dPt>
          <c:dPt>
            <c:idx val="4"/>
            <c:bubble3D val="0"/>
            <c:spPr>
              <a:solidFill>
                <a:schemeClr val="accent4">
                  <a:lumMod val="60000"/>
                </a:schemeClr>
              </a:solidFill>
              <a:ln>
                <a:noFill/>
              </a:ln>
              <a:effectLst>
                <a:outerShdw blurRad="317500" algn="ctr" rotWithShape="0">
                  <a:prstClr val="black">
                    <a:alpha val="25000"/>
                  </a:prstClr>
                </a:outerShdw>
              </a:effectLst>
            </c:spPr>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15:layout/>
              </c:ext>
            </c:extLst>
          </c:dLbls>
          <c:cat>
            <c:strRef>
              <c:f>Sheet1!$A$2:$A$6</c:f>
              <c:strCache>
                <c:ptCount val="5"/>
                <c:pt idx="0">
                  <c:v>Listening </c:v>
                </c:pt>
                <c:pt idx="1">
                  <c:v>Congruence</c:v>
                </c:pt>
                <c:pt idx="2">
                  <c:v>Reassurance</c:v>
                </c:pt>
                <c:pt idx="3">
                  <c:v>Comfortable</c:v>
                </c:pt>
                <c:pt idx="4">
                  <c:v>Empathy</c:v>
                </c:pt>
              </c:strCache>
            </c:strRef>
          </c:cat>
          <c:val>
            <c:numRef>
              <c:f>Sheet1!$B$2:$B$6</c:f>
              <c:numCache>
                <c:formatCode>General</c:formatCode>
                <c:ptCount val="5"/>
                <c:pt idx="0">
                  <c:v>2</c:v>
                </c:pt>
                <c:pt idx="1">
                  <c:v>2</c:v>
                </c:pt>
                <c:pt idx="2">
                  <c:v>2</c:v>
                </c:pt>
                <c:pt idx="3">
                  <c:v>2</c:v>
                </c:pt>
                <c:pt idx="4">
                  <c:v>4</c:v>
                </c:pt>
              </c:numCache>
            </c:numRef>
          </c:val>
        </c:ser>
        <c:ser>
          <c:idx val="1"/>
          <c:order val="1"/>
          <c:tx>
            <c:strRef>
              <c:f>Sheet1!$C$1</c:f>
              <c:strCache>
                <c:ptCount val="1"/>
                <c:pt idx="0">
                  <c:v>Series 2</c:v>
                </c:pt>
              </c:strCache>
            </c:strRef>
          </c:tx>
          <c:dPt>
            <c:idx val="0"/>
            <c:bubble3D val="0"/>
            <c:spPr>
              <a:solidFill>
                <a:schemeClr val="accent2"/>
              </a:solidFill>
              <a:ln>
                <a:noFill/>
              </a:ln>
              <a:effectLst>
                <a:outerShdw blurRad="317500" algn="ctr" rotWithShape="0">
                  <a:prstClr val="black">
                    <a:alpha val="25000"/>
                  </a:prstClr>
                </a:outerShdw>
              </a:effectLst>
            </c:spPr>
          </c:dPt>
          <c:dPt>
            <c:idx val="1"/>
            <c:bubble3D val="0"/>
            <c:spPr>
              <a:solidFill>
                <a:schemeClr val="accent4"/>
              </a:solidFill>
              <a:ln>
                <a:noFill/>
              </a:ln>
              <a:effectLst>
                <a:outerShdw blurRad="317500" algn="ctr" rotWithShape="0">
                  <a:prstClr val="black">
                    <a:alpha val="25000"/>
                  </a:prstClr>
                </a:outerShdw>
              </a:effectLst>
            </c:spPr>
          </c:dPt>
          <c:dPt>
            <c:idx val="2"/>
            <c:bubble3D val="0"/>
            <c:spPr>
              <a:solidFill>
                <a:schemeClr val="accent6"/>
              </a:solidFill>
              <a:ln>
                <a:noFill/>
              </a:ln>
              <a:effectLst>
                <a:outerShdw blurRad="317500" algn="ctr" rotWithShape="0">
                  <a:prstClr val="black">
                    <a:alpha val="25000"/>
                  </a:prstClr>
                </a:outerShdw>
              </a:effectLst>
            </c:spPr>
          </c:dPt>
          <c:dPt>
            <c:idx val="3"/>
            <c:bubble3D val="0"/>
            <c:spPr>
              <a:solidFill>
                <a:schemeClr val="accent2">
                  <a:lumMod val="60000"/>
                </a:schemeClr>
              </a:solidFill>
              <a:ln>
                <a:noFill/>
              </a:ln>
              <a:effectLst>
                <a:outerShdw blurRad="317500" algn="ctr" rotWithShape="0">
                  <a:prstClr val="black">
                    <a:alpha val="25000"/>
                  </a:prstClr>
                </a:outerShdw>
              </a:effectLst>
            </c:spPr>
          </c:dPt>
          <c:dPt>
            <c:idx val="4"/>
            <c:bubble3D val="0"/>
            <c:spPr>
              <a:solidFill>
                <a:schemeClr val="accent4">
                  <a:lumMod val="60000"/>
                </a:schemeClr>
              </a:solidFill>
              <a:ln>
                <a:noFill/>
              </a:ln>
              <a:effectLst>
                <a:outerShdw blurRad="317500" algn="ctr" rotWithShape="0">
                  <a:prstClr val="black">
                    <a:alpha val="25000"/>
                  </a:prstClr>
                </a:outerShdw>
              </a:effectLst>
            </c:spPr>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Listening </c:v>
                </c:pt>
                <c:pt idx="1">
                  <c:v>Congruence</c:v>
                </c:pt>
                <c:pt idx="2">
                  <c:v>Reassurance</c:v>
                </c:pt>
                <c:pt idx="3">
                  <c:v>Comfortable</c:v>
                </c:pt>
                <c:pt idx="4">
                  <c:v>Empathy</c:v>
                </c:pt>
              </c:strCache>
            </c:strRef>
          </c:cat>
          <c:val>
            <c:numRef>
              <c:f>Sheet1!$C$2:$C$6</c:f>
              <c:numCache>
                <c:formatCode>General</c:formatCode>
                <c:ptCount val="5"/>
              </c:numCache>
            </c:numRef>
          </c:val>
        </c:ser>
        <c:ser>
          <c:idx val="2"/>
          <c:order val="2"/>
          <c:tx>
            <c:strRef>
              <c:f>Sheet1!$D$1</c:f>
              <c:strCache>
                <c:ptCount val="1"/>
                <c:pt idx="0">
                  <c:v>Series 3</c:v>
                </c:pt>
              </c:strCache>
            </c:strRef>
          </c:tx>
          <c:dPt>
            <c:idx val="0"/>
            <c:bubble3D val="0"/>
            <c:spPr>
              <a:solidFill>
                <a:schemeClr val="accent2"/>
              </a:solidFill>
              <a:ln>
                <a:noFill/>
              </a:ln>
              <a:effectLst>
                <a:outerShdw blurRad="317500" algn="ctr" rotWithShape="0">
                  <a:prstClr val="black">
                    <a:alpha val="25000"/>
                  </a:prstClr>
                </a:outerShdw>
              </a:effectLst>
            </c:spPr>
          </c:dPt>
          <c:dPt>
            <c:idx val="1"/>
            <c:bubble3D val="0"/>
            <c:spPr>
              <a:solidFill>
                <a:schemeClr val="accent4"/>
              </a:solidFill>
              <a:ln>
                <a:noFill/>
              </a:ln>
              <a:effectLst>
                <a:outerShdw blurRad="317500" algn="ctr" rotWithShape="0">
                  <a:prstClr val="black">
                    <a:alpha val="25000"/>
                  </a:prstClr>
                </a:outerShdw>
              </a:effectLst>
            </c:spPr>
          </c:dPt>
          <c:dPt>
            <c:idx val="2"/>
            <c:bubble3D val="0"/>
            <c:spPr>
              <a:solidFill>
                <a:schemeClr val="accent6"/>
              </a:solidFill>
              <a:ln>
                <a:noFill/>
              </a:ln>
              <a:effectLst>
                <a:outerShdw blurRad="317500" algn="ctr" rotWithShape="0">
                  <a:prstClr val="black">
                    <a:alpha val="25000"/>
                  </a:prstClr>
                </a:outerShdw>
              </a:effectLst>
            </c:spPr>
          </c:dPt>
          <c:dPt>
            <c:idx val="3"/>
            <c:bubble3D val="0"/>
            <c:spPr>
              <a:solidFill>
                <a:schemeClr val="accent2">
                  <a:lumMod val="60000"/>
                </a:schemeClr>
              </a:solidFill>
              <a:ln>
                <a:noFill/>
              </a:ln>
              <a:effectLst>
                <a:outerShdw blurRad="317500" algn="ctr" rotWithShape="0">
                  <a:prstClr val="black">
                    <a:alpha val="25000"/>
                  </a:prstClr>
                </a:outerShdw>
              </a:effectLst>
            </c:spPr>
          </c:dPt>
          <c:dPt>
            <c:idx val="4"/>
            <c:bubble3D val="0"/>
            <c:spPr>
              <a:solidFill>
                <a:schemeClr val="accent4">
                  <a:lumMod val="60000"/>
                </a:schemeClr>
              </a:solidFill>
              <a:ln>
                <a:noFill/>
              </a:ln>
              <a:effectLst>
                <a:outerShdw blurRad="317500" algn="ctr" rotWithShape="0">
                  <a:prstClr val="black">
                    <a:alpha val="25000"/>
                  </a:prstClr>
                </a:outerShdw>
              </a:effectLst>
            </c:spPr>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Listening </c:v>
                </c:pt>
                <c:pt idx="1">
                  <c:v>Congruence</c:v>
                </c:pt>
                <c:pt idx="2">
                  <c:v>Reassurance</c:v>
                </c:pt>
                <c:pt idx="3">
                  <c:v>Comfortable</c:v>
                </c:pt>
                <c:pt idx="4">
                  <c:v>Empathy</c:v>
                </c:pt>
              </c:strCache>
            </c:strRef>
          </c:cat>
          <c:val>
            <c:numRef>
              <c:f>Sheet1!$D$2:$D$6</c:f>
              <c:numCache>
                <c:formatCode>General</c:formatCode>
                <c:ptCount val="5"/>
              </c:numCache>
            </c:numRef>
          </c:val>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layout/>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5/11/2018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aera.net/Education-Research" TargetMode="External"/><Relationship Id="rId2" Type="http://schemas.openxmlformats.org/officeDocument/2006/relationships/hyperlink" Target="https://www.myidealmortgage.co.uk/insurance/" TargetMode="External"/><Relationship Id="rId1" Type="http://schemas.openxmlformats.org/officeDocument/2006/relationships/slideLayout" Target="../slideLayouts/slideLayout2.xml"/><Relationship Id="rId5" Type="http://schemas.openxmlformats.org/officeDocument/2006/relationships/hyperlink" Target="http://theehlersgroup.com/senior-housing-market-research/focus-group-research/" TargetMode="External"/><Relationship Id="rId4" Type="http://schemas.openxmlformats.org/officeDocument/2006/relationships/hyperlink" Target="http://www.jeffbrownmnpsychologist.com/therapy.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med.psu.edu/research-help" TargetMode="External"/><Relationship Id="rId7" Type="http://schemas.openxmlformats.org/officeDocument/2006/relationships/hyperlink" Target="https://knowledge.insead.edu/strategy/an-emotional-approach-to-strategy-execution-3057" TargetMode="External"/><Relationship Id="rId2" Type="http://schemas.openxmlformats.org/officeDocument/2006/relationships/hyperlink" Target="https://www.virtual-college.co.uk/news/safeguarding/2018/01/lord-laming-report-summary" TargetMode="External"/><Relationship Id="rId1" Type="http://schemas.openxmlformats.org/officeDocument/2006/relationships/slideLayout" Target="../slideLayouts/slideLayout2.xml"/><Relationship Id="rId6" Type="http://schemas.openxmlformats.org/officeDocument/2006/relationships/hyperlink" Target="http://liemur.com/custom-software-vs-prebuilt-software-whats-right-for-your-business/" TargetMode="External"/><Relationship Id="rId5" Type="http://schemas.openxmlformats.org/officeDocument/2006/relationships/hyperlink" Target="http://sparklehealthnh.com/honoring-therapeutic-relationship/" TargetMode="External"/><Relationship Id="rId4" Type="http://schemas.openxmlformats.org/officeDocument/2006/relationships/hyperlink" Target="https://www.istockphoto.com/gb/photo/group-of-people-forming-a-question-mark-gm520224962-9089281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thebiggamehunter.us/asking-for-recommendations-job-search-radio/" TargetMode="External"/><Relationship Id="rId2" Type="http://schemas.openxmlformats.org/officeDocument/2006/relationships/hyperlink" Target="http://illuminatus.dk/products.html-" TargetMode="External"/><Relationship Id="rId1" Type="http://schemas.openxmlformats.org/officeDocument/2006/relationships/slideLayout" Target="../slideLayouts/slideLayout2.xml"/><Relationship Id="rId4" Type="http://schemas.openxmlformats.org/officeDocument/2006/relationships/hyperlink" Target="https://www.stjamesnewbarnet.com/sermon-series/any-question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1880316"/>
            <a:ext cx="8915399" cy="2897066"/>
          </a:xfrm>
        </p:spPr>
        <p:txBody>
          <a:bodyPr>
            <a:normAutofit/>
          </a:bodyPr>
          <a:lstStyle/>
          <a:p>
            <a:r>
              <a:rPr lang="en-GB" sz="3600" dirty="0" smtClean="0">
                <a:solidFill>
                  <a:schemeClr val="bg1">
                    <a:lumMod val="50000"/>
                  </a:schemeClr>
                </a:solidFill>
                <a:latin typeface="Arial" panose="020B0604020202020204" pitchFamily="34" charset="0"/>
                <a:cs typeface="Arial" panose="020B0604020202020204" pitchFamily="34" charset="0"/>
              </a:rPr>
              <a:t>Empirical Research Skills (M6X00966)</a:t>
            </a:r>
            <a:br>
              <a:rPr lang="en-GB" sz="3600" dirty="0" smtClean="0">
                <a:solidFill>
                  <a:schemeClr val="bg1">
                    <a:lumMod val="50000"/>
                  </a:schemeClr>
                </a:solidFill>
                <a:latin typeface="Arial" panose="020B0604020202020204" pitchFamily="34" charset="0"/>
                <a:cs typeface="Arial" panose="020B0604020202020204" pitchFamily="34" charset="0"/>
              </a:rPr>
            </a:br>
            <a:r>
              <a:rPr lang="en-GB" sz="3600" dirty="0" smtClean="0">
                <a:latin typeface="Arial" panose="020B0604020202020204" pitchFamily="34" charset="0"/>
                <a:cs typeface="Arial" panose="020B0604020202020204" pitchFamily="34" charset="0"/>
              </a:rPr>
              <a:t/>
            </a:r>
            <a:br>
              <a:rPr lang="en-GB" sz="3600" dirty="0" smtClean="0">
                <a:latin typeface="Arial" panose="020B0604020202020204" pitchFamily="34" charset="0"/>
                <a:cs typeface="Arial" panose="020B0604020202020204" pitchFamily="34" charset="0"/>
              </a:rPr>
            </a:br>
            <a:r>
              <a:rPr lang="en-GB" sz="3000" dirty="0" smtClean="0">
                <a:latin typeface="Arial" panose="020B0604020202020204" pitchFamily="34" charset="0"/>
                <a:cs typeface="Arial" panose="020B0604020202020204" pitchFamily="34" charset="0"/>
              </a:rPr>
              <a:t>An evaluation and discussion of focus group findings to determine the importance of the therapeutic relationship.</a:t>
            </a:r>
            <a:endParaRPr lang="en-GB" sz="3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589212" y="5163745"/>
            <a:ext cx="8915399" cy="1494632"/>
          </a:xfrm>
        </p:spPr>
        <p:txBody>
          <a:bodyPr>
            <a:normAutofit/>
          </a:bodyPr>
          <a:lstStyle/>
          <a:p>
            <a:r>
              <a:rPr lang="en-GB" sz="2400" dirty="0" smtClean="0">
                <a:latin typeface="Arial" panose="020B0604020202020204" pitchFamily="34" charset="0"/>
                <a:cs typeface="Arial" panose="020B0604020202020204" pitchFamily="34" charset="0"/>
              </a:rPr>
              <a:t>Samantha Wardley</a:t>
            </a:r>
          </a:p>
          <a:p>
            <a:r>
              <a:rPr lang="en-GB" sz="2400" dirty="0" smtClean="0">
                <a:latin typeface="Arial" panose="020B0604020202020204" pitchFamily="34" charset="0"/>
                <a:cs typeface="Arial" panose="020B0604020202020204" pitchFamily="34" charset="0"/>
              </a:rPr>
              <a:t>P147710</a:t>
            </a:r>
          </a:p>
          <a:p>
            <a:r>
              <a:rPr lang="en-GB" sz="2400" dirty="0" smtClean="0">
                <a:latin typeface="Arial" panose="020B0604020202020204" pitchFamily="34" charset="0"/>
                <a:cs typeface="Arial" panose="020B0604020202020204" pitchFamily="34" charset="0"/>
              </a:rPr>
              <a:t>Module Leader – Beverly Cole</a:t>
            </a: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7111" y="4981307"/>
            <a:ext cx="2857500" cy="1428750"/>
          </a:xfrm>
          <a:prstGeom prst="rect">
            <a:avLst/>
          </a:prstGeom>
        </p:spPr>
      </p:pic>
    </p:spTree>
    <p:extLst>
      <p:ext uri="{BB962C8B-B14F-4D97-AF65-F5344CB8AC3E}">
        <p14:creationId xmlns:p14="http://schemas.microsoft.com/office/powerpoint/2010/main" val="1509051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598353"/>
            <a:ext cx="9469191" cy="1280890"/>
          </a:xfrm>
        </p:spPr>
        <p:txBody>
          <a:bodyPr>
            <a:normAutofit fontScale="90000"/>
          </a:bodyPr>
          <a:lstStyle/>
          <a:p>
            <a:r>
              <a:rPr lang="en-GB" u="sng" dirty="0" smtClean="0">
                <a:solidFill>
                  <a:schemeClr val="tx1">
                    <a:lumMod val="65000"/>
                    <a:lumOff val="35000"/>
                  </a:schemeClr>
                </a:solidFill>
                <a:effectLst>
                  <a:outerShdw blurRad="38100" dist="38100" dir="2700000" algn="tl">
                    <a:srgbClr val="000000">
                      <a:alpha val="43137"/>
                    </a:srgbClr>
                  </a:outerShdw>
                </a:effectLst>
              </a:rPr>
              <a:t>The Shoe That Fits One Person Pinches Another</a:t>
            </a:r>
            <a:r>
              <a:rPr lang="en-GB" b="1" dirty="0" smtClean="0"/>
              <a:t/>
            </a:r>
            <a:br>
              <a:rPr lang="en-GB" b="1" dirty="0" smtClean="0"/>
            </a:br>
            <a:r>
              <a:rPr lang="en-GB" b="1" dirty="0" smtClean="0"/>
              <a:t/>
            </a:r>
            <a:br>
              <a:rPr lang="en-GB" b="1" dirty="0" smtClean="0"/>
            </a:br>
            <a:r>
              <a:rPr lang="en-GB" dirty="0" smtClean="0"/>
              <a:t>Contents….</a:t>
            </a:r>
            <a:br>
              <a:rPr lang="en-GB" dirty="0" smtClean="0"/>
            </a:br>
            <a:r>
              <a:rPr lang="en-GB" dirty="0" smtClean="0"/>
              <a:t/>
            </a:r>
            <a:br>
              <a:rPr lang="en-GB" dirty="0" smtClean="0"/>
            </a:br>
            <a:r>
              <a:rPr lang="en-GB" dirty="0" smtClean="0"/>
              <a:t/>
            </a:r>
            <a:br>
              <a:rPr lang="en-GB" dirty="0" smtClean="0"/>
            </a:br>
            <a:r>
              <a:rPr lang="en-GB" dirty="0"/>
              <a:t/>
            </a:r>
            <a:br>
              <a:rPr lang="en-GB" dirty="0"/>
            </a:br>
            <a:endParaRPr lang="en-GB" dirty="0"/>
          </a:p>
        </p:txBody>
      </p:sp>
      <p:sp>
        <p:nvSpPr>
          <p:cNvPr id="3" name="Content Placeholder 2"/>
          <p:cNvSpPr>
            <a:spLocks noGrp="1"/>
          </p:cNvSpPr>
          <p:nvPr>
            <p:ph idx="1"/>
          </p:nvPr>
        </p:nvSpPr>
        <p:spPr>
          <a:xfrm>
            <a:off x="2589212" y="2504049"/>
            <a:ext cx="8915400" cy="4079631"/>
          </a:xfrm>
        </p:spPr>
        <p:txBody>
          <a:bodyPr>
            <a:normAutofit fontScale="55000" lnSpcReduction="20000"/>
          </a:bodyPr>
          <a:lstStyle/>
          <a:p>
            <a:r>
              <a:rPr lang="en-GB" sz="5100" dirty="0" smtClean="0">
                <a:latin typeface="Arial" panose="020B0604020202020204" pitchFamily="34" charset="0"/>
                <a:cs typeface="Arial" panose="020B0604020202020204" pitchFamily="34" charset="0"/>
              </a:rPr>
              <a:t>Abstract</a:t>
            </a:r>
          </a:p>
          <a:p>
            <a:r>
              <a:rPr lang="en-GB" sz="5100" dirty="0" smtClean="0">
                <a:latin typeface="Arial" panose="020B0604020202020204" pitchFamily="34" charset="0"/>
                <a:cs typeface="Arial" panose="020B0604020202020204" pitchFamily="34" charset="0"/>
              </a:rPr>
              <a:t>The Therapeutic Relationship – A Literature Review</a:t>
            </a:r>
          </a:p>
          <a:p>
            <a:r>
              <a:rPr lang="en-GB" sz="5100" dirty="0" smtClean="0">
                <a:latin typeface="Arial" panose="020B0604020202020204" pitchFamily="34" charset="0"/>
                <a:cs typeface="Arial" panose="020B0604020202020204" pitchFamily="34" charset="0"/>
              </a:rPr>
              <a:t>Data Collection Method</a:t>
            </a:r>
          </a:p>
          <a:p>
            <a:r>
              <a:rPr lang="en-GB" sz="5100" dirty="0" smtClean="0">
                <a:latin typeface="Arial" panose="020B0604020202020204" pitchFamily="34" charset="0"/>
                <a:cs typeface="Arial" panose="020B0604020202020204" pitchFamily="34" charset="0"/>
              </a:rPr>
              <a:t>Data Collection Analysis</a:t>
            </a:r>
          </a:p>
          <a:p>
            <a:r>
              <a:rPr lang="en-GB" sz="5100" dirty="0" smtClean="0">
                <a:latin typeface="Arial" panose="020B0604020202020204" pitchFamily="34" charset="0"/>
                <a:cs typeface="Arial" panose="020B0604020202020204" pitchFamily="34" charset="0"/>
              </a:rPr>
              <a:t>Strengths and Challenges</a:t>
            </a:r>
          </a:p>
          <a:p>
            <a:r>
              <a:rPr lang="en-GB" sz="5100" dirty="0" smtClean="0">
                <a:latin typeface="Arial" panose="020B0604020202020204" pitchFamily="34" charset="0"/>
                <a:cs typeface="Arial" panose="020B0604020202020204" pitchFamily="34" charset="0"/>
              </a:rPr>
              <a:t>Themes</a:t>
            </a:r>
          </a:p>
          <a:p>
            <a:r>
              <a:rPr lang="en-GB" sz="5100" dirty="0" smtClean="0">
                <a:latin typeface="Arial" panose="020B0604020202020204" pitchFamily="34" charset="0"/>
                <a:cs typeface="Arial" panose="020B0604020202020204" pitchFamily="34" charset="0"/>
              </a:rPr>
              <a:t>Findings</a:t>
            </a:r>
          </a:p>
          <a:p>
            <a:r>
              <a:rPr lang="en-GB" sz="5100" dirty="0" smtClean="0">
                <a:latin typeface="Arial" panose="020B0604020202020204" pitchFamily="34" charset="0"/>
                <a:cs typeface="Arial" panose="020B0604020202020204" pitchFamily="34" charset="0"/>
              </a:rPr>
              <a:t>Recommendations and Conclusion</a:t>
            </a:r>
          </a:p>
          <a:p>
            <a:endParaRPr lang="en-GB" sz="4000" dirty="0" smtClean="0"/>
          </a:p>
          <a:p>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12081" y="4173132"/>
            <a:ext cx="2492531" cy="1738090"/>
          </a:xfrm>
          <a:prstGeom prst="rect">
            <a:avLst/>
          </a:prstGeom>
          <a:solidFill>
            <a:schemeClr val="accent1"/>
          </a:solidFill>
        </p:spPr>
      </p:pic>
    </p:spTree>
    <p:extLst>
      <p:ext uri="{BB962C8B-B14F-4D97-AF65-F5344CB8AC3E}">
        <p14:creationId xmlns:p14="http://schemas.microsoft.com/office/powerpoint/2010/main" val="2590842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5" name="Content Placeholder 4"/>
          <p:cNvSpPr>
            <a:spLocks noGrp="1"/>
          </p:cNvSpPr>
          <p:nvPr>
            <p:ph idx="1"/>
          </p:nvPr>
        </p:nvSpPr>
        <p:spPr/>
        <p:txBody>
          <a:bodyPr>
            <a:normAutofit fontScale="92500" lnSpcReduction="10000"/>
          </a:bodyPr>
          <a:lstStyle/>
          <a:p>
            <a:pPr marL="0" indent="0">
              <a:buNone/>
            </a:pPr>
            <a:r>
              <a:rPr lang="en-GB" sz="2400" dirty="0" smtClean="0"/>
              <a:t>“ </a:t>
            </a:r>
            <a:r>
              <a:rPr lang="en-GB" sz="2400" dirty="0" smtClean="0">
                <a:latin typeface="Arial" panose="020B0604020202020204" pitchFamily="34" charset="0"/>
                <a:cs typeface="Arial" panose="020B0604020202020204" pitchFamily="34" charset="0"/>
              </a:rPr>
              <a:t>The purpose of this thematic analysis study will be to explore the importance of the therapeutic relationship in relation to successful counselling outcome, as experienced by a focus group of four voluntary participants.  Research currently shows that the therapeutic relationship is important, however this project was undertaken to discover just how important it is, in relation to positive outcomes.  Data was collected and analysed through the method of thematic analysis as described by Braun and Clarke (2006).  Research collected revealed participants views on the therapeutic relationship, however unexpectedly, the general outlook came from a clients perspective rather than the anticipated ‘trainee counsellor’ point of view”.</a:t>
            </a:r>
            <a:endParaRPr lang="en-GB" sz="24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8528" y="287226"/>
            <a:ext cx="3040929" cy="1617774"/>
          </a:xfrm>
          <a:prstGeom prst="rect">
            <a:avLst/>
          </a:prstGeom>
          <a:effectLst>
            <a:softEdge rad="0"/>
          </a:effectLst>
        </p:spPr>
      </p:pic>
    </p:spTree>
    <p:extLst>
      <p:ext uri="{BB962C8B-B14F-4D97-AF65-F5344CB8AC3E}">
        <p14:creationId xmlns:p14="http://schemas.microsoft.com/office/powerpoint/2010/main" val="670827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Therapeutic Relationship</a:t>
            </a:r>
            <a:br>
              <a:rPr lang="en-GB" dirty="0" smtClean="0"/>
            </a:br>
            <a:r>
              <a:rPr lang="en-GB" dirty="0" smtClean="0"/>
              <a:t>Literature Review</a:t>
            </a:r>
            <a:endParaRPr lang="en-GB" dirty="0"/>
          </a:p>
        </p:txBody>
      </p:sp>
      <p:sp>
        <p:nvSpPr>
          <p:cNvPr id="3" name="Content Placeholder 2"/>
          <p:cNvSpPr>
            <a:spLocks noGrp="1"/>
          </p:cNvSpPr>
          <p:nvPr>
            <p:ph idx="1"/>
          </p:nvPr>
        </p:nvSpPr>
        <p:spPr/>
        <p:txBody>
          <a:bodyPr>
            <a:normAutofit/>
          </a:bodyPr>
          <a:lstStyle/>
          <a:p>
            <a:r>
              <a:rPr lang="en-GB" sz="2800" dirty="0" smtClean="0">
                <a:latin typeface="Arial" panose="020B0604020202020204" pitchFamily="34" charset="0"/>
                <a:cs typeface="Arial" panose="020B0604020202020204" pitchFamily="34" charset="0"/>
              </a:rPr>
              <a:t>Counselling is dependant on the creation of a secure and unique relationship </a:t>
            </a:r>
            <a:r>
              <a:rPr lang="en-GB" dirty="0" smtClean="0">
                <a:latin typeface="Arial" panose="020B0604020202020204" pitchFamily="34" charset="0"/>
                <a:cs typeface="Arial" panose="020B0604020202020204" pitchFamily="34" charset="0"/>
              </a:rPr>
              <a:t>(McLeod, (2013)</a:t>
            </a:r>
            <a:r>
              <a:rPr lang="en-GB" sz="2800" dirty="0" smtClean="0">
                <a:latin typeface="Arial" panose="020B0604020202020204" pitchFamily="34" charset="0"/>
                <a:cs typeface="Arial" panose="020B0604020202020204" pitchFamily="34" charset="0"/>
              </a:rPr>
              <a:t>.</a:t>
            </a:r>
          </a:p>
          <a:p>
            <a:r>
              <a:rPr lang="en-GB" sz="2800" dirty="0" smtClean="0">
                <a:latin typeface="Arial" panose="020B0604020202020204" pitchFamily="34" charset="0"/>
                <a:cs typeface="Arial" panose="020B0604020202020204" pitchFamily="34" charset="0"/>
              </a:rPr>
              <a:t>Necessary and sufficient psychological conditions </a:t>
            </a:r>
            <a:r>
              <a:rPr lang="en-GB" dirty="0" smtClean="0">
                <a:latin typeface="Arial" panose="020B0604020202020204" pitchFamily="34" charset="0"/>
                <a:cs typeface="Arial" panose="020B0604020202020204" pitchFamily="34" charset="0"/>
              </a:rPr>
              <a:t>(Rogers, 1992).</a:t>
            </a:r>
          </a:p>
          <a:p>
            <a:r>
              <a:rPr lang="en-GB" sz="2800" dirty="0" smtClean="0">
                <a:latin typeface="Arial" panose="020B0604020202020204" pitchFamily="34" charset="0"/>
                <a:cs typeface="Arial" panose="020B0604020202020204" pitchFamily="34" charset="0"/>
              </a:rPr>
              <a:t>Necessary but not sufficient </a:t>
            </a:r>
            <a:r>
              <a:rPr lang="en-GB" dirty="0" smtClean="0">
                <a:latin typeface="Arial" panose="020B0604020202020204" pitchFamily="34" charset="0"/>
                <a:cs typeface="Arial" panose="020B0604020202020204" pitchFamily="34" charset="0"/>
              </a:rPr>
              <a:t>(Eager, 2010)</a:t>
            </a:r>
            <a:r>
              <a:rPr lang="en-GB" sz="2800" dirty="0" smtClean="0">
                <a:latin typeface="Arial" panose="020B0604020202020204" pitchFamily="34" charset="0"/>
                <a:cs typeface="Arial" panose="020B0604020202020204" pitchFamily="34" charset="0"/>
              </a:rPr>
              <a:t>.</a:t>
            </a:r>
          </a:p>
          <a:p>
            <a:r>
              <a:rPr lang="en-GB" sz="2800" dirty="0" smtClean="0">
                <a:latin typeface="Arial" panose="020B0604020202020204" pitchFamily="34" charset="0"/>
                <a:cs typeface="Arial" panose="020B0604020202020204" pitchFamily="34" charset="0"/>
              </a:rPr>
              <a:t>A good alliance needs to be developed early </a:t>
            </a:r>
            <a:r>
              <a:rPr lang="en-GB" dirty="0" smtClean="0">
                <a:latin typeface="Arial" panose="020B0604020202020204" pitchFamily="34" charset="0"/>
                <a:cs typeface="Arial" panose="020B0604020202020204" pitchFamily="34" charset="0"/>
              </a:rPr>
              <a:t>(Zarbo </a:t>
            </a:r>
            <a:r>
              <a:rPr lang="en-GB" i="1" dirty="0" smtClean="0">
                <a:latin typeface="Arial" panose="020B0604020202020204" pitchFamily="34" charset="0"/>
                <a:cs typeface="Arial" panose="020B0604020202020204" pitchFamily="34" charset="0"/>
              </a:rPr>
              <a:t>et al</a:t>
            </a:r>
            <a:r>
              <a:rPr lang="en-GB" dirty="0" smtClean="0">
                <a:latin typeface="Arial" panose="020B0604020202020204" pitchFamily="34" charset="0"/>
                <a:cs typeface="Arial" panose="020B0604020202020204" pitchFamily="34" charset="0"/>
              </a:rPr>
              <a:t>, 2016).</a:t>
            </a:r>
          </a:p>
          <a:p>
            <a:endParaRPr lang="en-GB" sz="2800"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75820" y="527492"/>
            <a:ext cx="2257581" cy="1606108"/>
          </a:xfrm>
          <a:prstGeom prst="rect">
            <a:avLst/>
          </a:prstGeom>
          <a:effectLst>
            <a:outerShdw dist="50800" dir="5400000" algn="ctr" rotWithShape="0">
              <a:srgbClr val="000000">
                <a:alpha val="0"/>
              </a:srgbClr>
            </a:outerShdw>
            <a:softEdge rad="0"/>
          </a:effectLst>
        </p:spPr>
      </p:pic>
    </p:spTree>
    <p:extLst>
      <p:ext uri="{BB962C8B-B14F-4D97-AF65-F5344CB8AC3E}">
        <p14:creationId xmlns:p14="http://schemas.microsoft.com/office/powerpoint/2010/main" val="4158183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Method                  Focus Group</a:t>
            </a:r>
            <a:endParaRPr lang="en-GB" dirty="0"/>
          </a:p>
        </p:txBody>
      </p:sp>
      <p:sp>
        <p:nvSpPr>
          <p:cNvPr id="3" name="Content Placeholder 2"/>
          <p:cNvSpPr>
            <a:spLocks noGrp="1"/>
          </p:cNvSpPr>
          <p:nvPr>
            <p:ph idx="1"/>
          </p:nvPr>
        </p:nvSpPr>
        <p:spPr>
          <a:xfrm>
            <a:off x="2589212" y="2575774"/>
            <a:ext cx="8915400" cy="3335447"/>
          </a:xfrm>
        </p:spPr>
        <p:txBody>
          <a:bodyPr>
            <a:normAutofit/>
          </a:bodyPr>
          <a:lstStyle/>
          <a:p>
            <a:r>
              <a:rPr lang="en-GB" sz="2800" dirty="0">
                <a:latin typeface="Arial" panose="020B0604020202020204" pitchFamily="34" charset="0"/>
                <a:cs typeface="Arial" panose="020B0604020202020204" pitchFamily="34" charset="0"/>
              </a:rPr>
              <a:t>E</a:t>
            </a:r>
            <a:r>
              <a:rPr lang="en-GB" sz="2800" dirty="0" smtClean="0">
                <a:latin typeface="Arial" panose="020B0604020202020204" pitchFamily="34" charset="0"/>
                <a:cs typeface="Arial" panose="020B0604020202020204" pitchFamily="34" charset="0"/>
              </a:rPr>
              <a:t>thical approval and project proposal.</a:t>
            </a:r>
          </a:p>
          <a:p>
            <a:r>
              <a:rPr lang="en-GB" sz="2800" dirty="0" smtClean="0">
                <a:latin typeface="Arial" panose="020B0604020202020204" pitchFamily="34" charset="0"/>
                <a:cs typeface="Arial" panose="020B0604020202020204" pitchFamily="34" charset="0"/>
              </a:rPr>
              <a:t>Participants.</a:t>
            </a:r>
          </a:p>
          <a:p>
            <a:r>
              <a:rPr lang="en-GB" sz="2800" dirty="0" smtClean="0">
                <a:latin typeface="Arial" panose="020B0604020202020204" pitchFamily="34" charset="0"/>
                <a:cs typeface="Arial" panose="020B0604020202020204" pitchFamily="34" charset="0"/>
              </a:rPr>
              <a:t>Ethical considerations.</a:t>
            </a:r>
          </a:p>
          <a:p>
            <a:r>
              <a:rPr lang="en-GB" sz="2800" dirty="0" smtClean="0">
                <a:latin typeface="Arial" panose="020B0604020202020204" pitchFamily="34" charset="0"/>
                <a:cs typeface="Arial" panose="020B0604020202020204" pitchFamily="34" charset="0"/>
              </a:rPr>
              <a:t>Data recorded and transcribed.</a:t>
            </a:r>
          </a:p>
          <a:p>
            <a:r>
              <a:rPr lang="en-GB" sz="2800" dirty="0" smtClean="0">
                <a:latin typeface="Arial" panose="020B0604020202020204" pitchFamily="34" charset="0"/>
                <a:cs typeface="Arial" panose="020B0604020202020204" pitchFamily="34" charset="0"/>
              </a:rPr>
              <a:t>Strengths and challenges.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20829" y="390124"/>
            <a:ext cx="2083783" cy="21856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40608" y="4468969"/>
            <a:ext cx="2564004" cy="1442252"/>
          </a:xfrm>
          <a:prstGeom prst="rect">
            <a:avLst/>
          </a:prstGeom>
        </p:spPr>
      </p:pic>
    </p:spTree>
    <p:extLst>
      <p:ext uri="{BB962C8B-B14F-4D97-AF65-F5344CB8AC3E}">
        <p14:creationId xmlns:p14="http://schemas.microsoft.com/office/powerpoint/2010/main" val="1240144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Method </a:t>
            </a:r>
            <a:br>
              <a:rPr lang="en-GB" dirty="0" smtClean="0"/>
            </a:br>
            <a:r>
              <a:rPr lang="en-GB" dirty="0" smtClean="0"/>
              <a:t>Thematic Analysis</a:t>
            </a:r>
            <a:endParaRPr lang="en-GB" dirty="0"/>
          </a:p>
        </p:txBody>
      </p:sp>
      <p:sp>
        <p:nvSpPr>
          <p:cNvPr id="3" name="Content Placeholder 2"/>
          <p:cNvSpPr>
            <a:spLocks noGrp="1"/>
          </p:cNvSpPr>
          <p:nvPr>
            <p:ph idx="1"/>
          </p:nvPr>
        </p:nvSpPr>
        <p:spPr/>
        <p:txBody>
          <a:bodyPr>
            <a:normAutofit/>
          </a:bodyPr>
          <a:lstStyle/>
          <a:p>
            <a:r>
              <a:rPr lang="en-GB" sz="2800" dirty="0" smtClean="0">
                <a:latin typeface="Arial" panose="020B0604020202020204" pitchFamily="34" charset="0"/>
                <a:cs typeface="Arial" panose="020B0604020202020204" pitchFamily="34" charset="0"/>
              </a:rPr>
              <a:t>Method used – Thematic Analysis </a:t>
            </a:r>
            <a:r>
              <a:rPr lang="en-GB" dirty="0" smtClean="0">
                <a:latin typeface="Arial" panose="020B0604020202020204" pitchFamily="34" charset="0"/>
                <a:cs typeface="Arial" panose="020B0604020202020204" pitchFamily="34" charset="0"/>
              </a:rPr>
              <a:t>(Braun and Clarke, 2006).</a:t>
            </a:r>
          </a:p>
          <a:p>
            <a:r>
              <a:rPr lang="en-GB" sz="2800" dirty="0" smtClean="0">
                <a:latin typeface="Arial" panose="020B0604020202020204" pitchFamily="34" charset="0"/>
                <a:cs typeface="Arial" panose="020B0604020202020204" pitchFamily="34" charset="0"/>
              </a:rPr>
              <a:t>Theoretically flexible </a:t>
            </a:r>
            <a:r>
              <a:rPr lang="en-GB" dirty="0" smtClean="0">
                <a:latin typeface="Arial" panose="020B0604020202020204" pitchFamily="34" charset="0"/>
                <a:cs typeface="Arial" panose="020B0604020202020204" pitchFamily="34" charset="0"/>
              </a:rPr>
              <a:t>(Braun and Clarke, 2014).</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Provides </a:t>
            </a:r>
            <a:r>
              <a:rPr lang="en-GB" sz="2800" dirty="0" smtClean="0">
                <a:latin typeface="Arial" panose="020B0604020202020204" pitchFamily="34" charset="0"/>
                <a:cs typeface="Arial" panose="020B0604020202020204" pitchFamily="34" charset="0"/>
              </a:rPr>
              <a:t>a rich and detailed account </a:t>
            </a:r>
            <a:r>
              <a:rPr lang="en-GB" dirty="0" smtClean="0">
                <a:latin typeface="Arial" panose="020B0604020202020204" pitchFamily="34" charset="0"/>
                <a:cs typeface="Arial" panose="020B0604020202020204" pitchFamily="34" charset="0"/>
              </a:rPr>
              <a:t>(Braun and Clarke, 2006).</a:t>
            </a:r>
          </a:p>
          <a:p>
            <a:r>
              <a:rPr lang="en-GB" sz="2800" dirty="0" smtClean="0">
                <a:latin typeface="Arial" panose="020B0604020202020204" pitchFamily="34" charset="0"/>
                <a:cs typeface="Arial" panose="020B0604020202020204" pitchFamily="34" charset="0"/>
              </a:rPr>
              <a:t>Semantic approach, however latent at times.</a:t>
            </a:r>
          </a:p>
          <a:p>
            <a:r>
              <a:rPr lang="en-GB" sz="2800" dirty="0" smtClean="0">
                <a:latin typeface="Arial" panose="020B0604020202020204" pitchFamily="34" charset="0"/>
                <a:cs typeface="Arial" panose="020B0604020202020204" pitchFamily="34" charset="0"/>
              </a:rPr>
              <a:t>Social Constructionist perspective with epistemology and ontology where possible </a:t>
            </a:r>
            <a:r>
              <a:rPr lang="en-GB" dirty="0" smtClean="0">
                <a:latin typeface="Arial" panose="020B0604020202020204" pitchFamily="34" charset="0"/>
                <a:cs typeface="Arial" panose="020B0604020202020204" pitchFamily="34" charset="0"/>
              </a:rPr>
              <a:t>(Braun and Clarke, 2013).</a:t>
            </a:r>
            <a:endParaRPr lang="en-GB" sz="2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7637" y="198828"/>
            <a:ext cx="1088120" cy="1706172"/>
          </a:xfrm>
          <a:prstGeom prst="rect">
            <a:avLst/>
          </a:prstGeom>
        </p:spPr>
      </p:pic>
    </p:spTree>
    <p:extLst>
      <p:ext uri="{BB962C8B-B14F-4D97-AF65-F5344CB8AC3E}">
        <p14:creationId xmlns:p14="http://schemas.microsoft.com/office/powerpoint/2010/main" val="2044047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1">
                    <a:lumMod val="65000"/>
                    <a:lumOff val="35000"/>
                  </a:schemeClr>
                </a:solidFill>
                <a:latin typeface="Century Gothic" panose="020B0502020202020204" pitchFamily="34" charset="0"/>
                <a:cs typeface="Arial" panose="020B0604020202020204" pitchFamily="34" charset="0"/>
              </a:rPr>
              <a:t>Research Question  </a:t>
            </a:r>
            <a:r>
              <a:rPr lang="en-GB" dirty="0" smtClean="0">
                <a:latin typeface="Century Gothic" panose="020B0502020202020204" pitchFamily="34" charset="0"/>
                <a:cs typeface="Arial" panose="020B0604020202020204" pitchFamily="34" charset="0"/>
              </a:rPr>
              <a:t/>
            </a:r>
            <a:br>
              <a:rPr lang="en-GB" dirty="0" smtClean="0">
                <a:latin typeface="Century Gothic" panose="020B0502020202020204" pitchFamily="34" charset="0"/>
                <a:cs typeface="Arial" panose="020B0604020202020204" pitchFamily="34" charset="0"/>
              </a:rPr>
            </a:br>
            <a:r>
              <a:rPr lang="en-GB" sz="3100" dirty="0" smtClean="0">
                <a:cs typeface="Arial" panose="020B0604020202020204" pitchFamily="34" charset="0"/>
              </a:rPr>
              <a:t>How important is the therapeutic relationship in relation to a successful counselling outcome?</a:t>
            </a:r>
            <a:endParaRPr lang="en-GB" sz="3100" dirty="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GB" sz="2400" dirty="0" smtClean="0">
                <a:latin typeface="Arial" panose="020B0604020202020204" pitchFamily="34" charset="0"/>
                <a:cs typeface="Arial" panose="020B0604020202020204" pitchFamily="34" charset="0"/>
              </a:rPr>
              <a:t>1 – Carl Rogers outlined 3 essential ingredients of a therapeutic relationship, UPR, genuineness and empathy.  What would be your 4</a:t>
            </a:r>
            <a:r>
              <a:rPr lang="en-GB" sz="2400" baseline="30000" dirty="0" smtClean="0">
                <a:latin typeface="Arial" panose="020B0604020202020204" pitchFamily="34" charset="0"/>
                <a:cs typeface="Arial" panose="020B0604020202020204" pitchFamily="34" charset="0"/>
              </a:rPr>
              <a:t>th</a:t>
            </a:r>
            <a:r>
              <a:rPr lang="en-GB" sz="2400" dirty="0" smtClean="0">
                <a:latin typeface="Arial" panose="020B0604020202020204" pitchFamily="34" charset="0"/>
                <a:cs typeface="Arial" panose="020B0604020202020204" pitchFamily="34" charset="0"/>
              </a:rPr>
              <a:t> essential ingredient?</a:t>
            </a:r>
          </a:p>
          <a:p>
            <a:pPr marL="0" indent="0">
              <a:buNone/>
            </a:pPr>
            <a:r>
              <a:rPr lang="en-GB" sz="2400" dirty="0" smtClean="0">
                <a:latin typeface="Arial" panose="020B0604020202020204" pitchFamily="34" charset="0"/>
                <a:cs typeface="Arial" panose="020B0604020202020204" pitchFamily="34" charset="0"/>
              </a:rPr>
              <a:t>2 – Some approaches (CBT/EMDR), focus more on gaining results than the building of the relationship.  How effective do you believe these techniques are in comparison to relationship focused techniques (PCT)?</a:t>
            </a:r>
          </a:p>
          <a:p>
            <a:pPr marL="0" indent="0">
              <a:buNone/>
            </a:pPr>
            <a:r>
              <a:rPr lang="en-GB" sz="2400" dirty="0" smtClean="0">
                <a:latin typeface="Arial" panose="020B0604020202020204" pitchFamily="34" charset="0"/>
                <a:cs typeface="Arial" panose="020B0604020202020204" pitchFamily="34" charset="0"/>
              </a:rPr>
              <a:t>3 – If you were a client, how would you like to be treated by your counsellor, what would be most important to you?</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66600" y="36421"/>
            <a:ext cx="1764791" cy="1175378"/>
          </a:xfrm>
          <a:prstGeom prst="rect">
            <a:avLst/>
          </a:prstGeom>
        </p:spPr>
      </p:pic>
    </p:spTree>
    <p:extLst>
      <p:ext uri="{BB962C8B-B14F-4D97-AF65-F5344CB8AC3E}">
        <p14:creationId xmlns:p14="http://schemas.microsoft.com/office/powerpoint/2010/main" val="3134321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1">
                    <a:lumMod val="65000"/>
                    <a:lumOff val="35000"/>
                  </a:schemeClr>
                </a:solidFill>
              </a:rPr>
              <a:t>Theme 1</a:t>
            </a:r>
            <a:r>
              <a:rPr lang="en-GB" dirty="0" smtClean="0"/>
              <a:t/>
            </a:r>
            <a:br>
              <a:rPr lang="en-GB" dirty="0" smtClean="0"/>
            </a:br>
            <a:r>
              <a:rPr lang="en-GB" dirty="0" smtClean="0">
                <a:latin typeface="Century Gothic" panose="020B0502020202020204" pitchFamily="34" charset="0"/>
                <a:cs typeface="Arial" panose="020B0604020202020204" pitchFamily="34" charset="0"/>
              </a:rPr>
              <a:t>Necessary and Sufficient – A Clients Perspective </a:t>
            </a:r>
            <a:br>
              <a:rPr lang="en-GB" dirty="0" smtClean="0">
                <a:latin typeface="Century Gothic" panose="020B0502020202020204" pitchFamily="34" charset="0"/>
                <a:cs typeface="Arial" panose="020B0604020202020204" pitchFamily="34" charset="0"/>
              </a:rPr>
            </a:br>
            <a:r>
              <a:rPr lang="en-GB" dirty="0" smtClean="0">
                <a:solidFill>
                  <a:schemeClr val="tx1">
                    <a:lumMod val="65000"/>
                    <a:lumOff val="35000"/>
                  </a:schemeClr>
                </a:solidFill>
                <a:latin typeface="+mn-lt"/>
                <a:cs typeface="Arial" panose="020B0604020202020204" pitchFamily="34" charset="0"/>
              </a:rPr>
              <a:t>What </a:t>
            </a:r>
            <a:r>
              <a:rPr lang="en-GB" dirty="0">
                <a:solidFill>
                  <a:schemeClr val="tx1">
                    <a:lumMod val="65000"/>
                    <a:lumOff val="35000"/>
                  </a:schemeClr>
                </a:solidFill>
                <a:latin typeface="+mn-lt"/>
                <a:cs typeface="Arial" panose="020B0604020202020204" pitchFamily="34" charset="0"/>
              </a:rPr>
              <a:t>a client needs from their counsellor…</a:t>
            </a:r>
            <a:br>
              <a:rPr lang="en-GB" dirty="0">
                <a:solidFill>
                  <a:schemeClr val="tx1">
                    <a:lumMod val="65000"/>
                    <a:lumOff val="35000"/>
                  </a:schemeClr>
                </a:solidFill>
                <a:latin typeface="+mn-lt"/>
                <a:cs typeface="Arial" panose="020B0604020202020204" pitchFamily="34" charset="0"/>
              </a:rPr>
            </a:br>
            <a:endParaRPr lang="en-GB" dirty="0">
              <a:solidFill>
                <a:schemeClr val="tx1">
                  <a:lumMod val="65000"/>
                  <a:lumOff val="35000"/>
                </a:schemeClr>
              </a:solidFill>
              <a:latin typeface="+mn-lt"/>
              <a:cs typeface="Arial" panose="020B0604020202020204" pitchFamily="34" charset="0"/>
            </a:endParaRPr>
          </a:p>
        </p:txBody>
      </p:sp>
      <p:sp>
        <p:nvSpPr>
          <p:cNvPr id="3" name="Content Placeholder 2"/>
          <p:cNvSpPr>
            <a:spLocks noGrp="1"/>
          </p:cNvSpPr>
          <p:nvPr>
            <p:ph idx="1"/>
          </p:nvPr>
        </p:nvSpPr>
        <p:spPr>
          <a:xfrm>
            <a:off x="2589212" y="3271234"/>
            <a:ext cx="8915400" cy="3760630"/>
          </a:xfrm>
        </p:spPr>
        <p:txBody>
          <a:bodyPr>
            <a:normAutofit/>
          </a:bodyPr>
          <a:lstStyle/>
          <a:p>
            <a:pPr marL="0" indent="0">
              <a:buNone/>
            </a:pPr>
            <a:r>
              <a:rPr lang="en-GB" sz="2800" dirty="0" smtClean="0">
                <a:latin typeface="Arial" panose="020B0604020202020204" pitchFamily="34" charset="0"/>
                <a:cs typeface="Arial" panose="020B0604020202020204" pitchFamily="34" charset="0"/>
              </a:rPr>
              <a:t>“…feeling listened to…feeling like you have their undivided attention…” </a:t>
            </a:r>
            <a:r>
              <a:rPr lang="en-GB" dirty="0" smtClean="0">
                <a:latin typeface="Arial" panose="020B0604020202020204" pitchFamily="34" charset="0"/>
                <a:cs typeface="Arial" panose="020B0604020202020204" pitchFamily="34" charset="0"/>
              </a:rPr>
              <a:t>2/L/172</a:t>
            </a:r>
          </a:p>
          <a:p>
            <a:pPr marL="0" indent="0">
              <a:buNone/>
            </a:pPr>
            <a:r>
              <a:rPr lang="en-GB" sz="2800" dirty="0" smtClean="0">
                <a:latin typeface="Arial" panose="020B0604020202020204" pitchFamily="34" charset="0"/>
                <a:cs typeface="Arial" panose="020B0604020202020204" pitchFamily="34" charset="0"/>
              </a:rPr>
              <a:t>“…and feel welcome, even after that first session you really want to go back…” </a:t>
            </a:r>
            <a:r>
              <a:rPr lang="en-GB" dirty="0" smtClean="0">
                <a:latin typeface="Arial" panose="020B0604020202020204" pitchFamily="34" charset="0"/>
                <a:cs typeface="Arial" panose="020B0604020202020204" pitchFamily="34" charset="0"/>
              </a:rPr>
              <a:t>3/L/223</a:t>
            </a:r>
          </a:p>
          <a:p>
            <a:pPr marL="0" indent="0">
              <a:buNone/>
            </a:pPr>
            <a:r>
              <a:rPr lang="en-GB" sz="2800" dirty="0" smtClean="0">
                <a:latin typeface="Arial" panose="020B0604020202020204" pitchFamily="34" charset="0"/>
                <a:cs typeface="Arial" panose="020B0604020202020204" pitchFamily="34" charset="0"/>
              </a:rPr>
              <a:t>“…trust is needed for people to unpack…” </a:t>
            </a:r>
            <a:r>
              <a:rPr lang="en-GB" dirty="0" smtClean="0">
                <a:latin typeface="Arial" panose="020B0604020202020204" pitchFamily="34" charset="0"/>
                <a:cs typeface="Arial" panose="020B0604020202020204" pitchFamily="34" charset="0"/>
              </a:rPr>
              <a:t>4/L/40</a:t>
            </a:r>
          </a:p>
          <a:p>
            <a:pPr marL="0" indent="0">
              <a:buNone/>
            </a:pPr>
            <a:r>
              <a:rPr lang="en-GB" sz="2800" dirty="0" smtClean="0">
                <a:latin typeface="Arial" panose="020B0604020202020204" pitchFamily="34" charset="0"/>
                <a:cs typeface="Arial" panose="020B0604020202020204" pitchFamily="34" charset="0"/>
              </a:rPr>
              <a:t>“…they will be accepted for who they are…” </a:t>
            </a:r>
            <a:r>
              <a:rPr lang="en-GB" dirty="0" smtClean="0">
                <a:latin typeface="Arial" panose="020B0604020202020204" pitchFamily="34" charset="0"/>
                <a:cs typeface="Arial" panose="020B0604020202020204" pitchFamily="34" charset="0"/>
              </a:rPr>
              <a:t>1/L/60</a:t>
            </a:r>
            <a:endParaRPr lang="en-GB" dirty="0">
              <a:latin typeface="Arial" panose="020B0604020202020204" pitchFamily="34" charset="0"/>
              <a:cs typeface="Arial" panose="020B0604020202020204" pitchFamily="34" charset="0"/>
            </a:endParaRPr>
          </a:p>
        </p:txBody>
      </p:sp>
      <p:sp>
        <p:nvSpPr>
          <p:cNvPr id="4" name="AutoShape 2" descr="C:\Users\Samantha\Desktop\so-um-yeah-bacon_o_489024 (1).web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22814" y="445819"/>
            <a:ext cx="2008578" cy="803431"/>
          </a:xfrm>
          <a:prstGeom prst="rect">
            <a:avLst/>
          </a:prstGeom>
          <a:effectLst>
            <a:softEdge rad="114300"/>
          </a:effectLst>
        </p:spPr>
      </p:pic>
    </p:spTree>
    <p:extLst>
      <p:ext uri="{BB962C8B-B14F-4D97-AF65-F5344CB8AC3E}">
        <p14:creationId xmlns:p14="http://schemas.microsoft.com/office/powerpoint/2010/main" val="3071289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1">
                    <a:lumMod val="65000"/>
                    <a:lumOff val="35000"/>
                  </a:schemeClr>
                </a:solidFill>
              </a:rPr>
              <a:t>Theme 2</a:t>
            </a:r>
            <a:r>
              <a:rPr lang="en-GB" dirty="0" smtClean="0"/>
              <a:t/>
            </a:r>
            <a:br>
              <a:rPr lang="en-GB" dirty="0" smtClean="0"/>
            </a:br>
            <a:r>
              <a:rPr lang="en-GB" dirty="0" smtClean="0"/>
              <a:t>A Counsellors Prerogative? </a:t>
            </a:r>
            <a:r>
              <a:rPr lang="en-GB" sz="3200" dirty="0" smtClean="0"/>
              <a:t/>
            </a:r>
            <a:br>
              <a:rPr lang="en-GB" sz="3200" dirty="0" smtClean="0"/>
            </a:br>
            <a:r>
              <a:rPr lang="en-GB" dirty="0" smtClean="0">
                <a:solidFill>
                  <a:schemeClr val="tx1">
                    <a:lumMod val="65000"/>
                    <a:lumOff val="35000"/>
                  </a:schemeClr>
                </a:solidFill>
              </a:rPr>
              <a:t>Deciding what is right for the client…</a:t>
            </a:r>
            <a:endParaRPr lang="en-GB" dirty="0">
              <a:solidFill>
                <a:schemeClr val="tx1">
                  <a:lumMod val="65000"/>
                  <a:lumOff val="35000"/>
                </a:schemeClr>
              </a:solidFill>
            </a:endParaRPr>
          </a:p>
        </p:txBody>
      </p:sp>
      <p:sp>
        <p:nvSpPr>
          <p:cNvPr id="3" name="Content Placeholder 2"/>
          <p:cNvSpPr>
            <a:spLocks noGrp="1"/>
          </p:cNvSpPr>
          <p:nvPr>
            <p:ph idx="1"/>
          </p:nvPr>
        </p:nvSpPr>
        <p:spPr>
          <a:xfrm>
            <a:off x="2589212" y="2653048"/>
            <a:ext cx="8915400" cy="4031086"/>
          </a:xfrm>
        </p:spPr>
        <p:txBody>
          <a:bodyPr>
            <a:normAutofit/>
          </a:bodyPr>
          <a:lstStyle/>
          <a:p>
            <a:pPr marL="0" indent="0">
              <a:buNone/>
            </a:pPr>
            <a:r>
              <a:rPr lang="en-GB" sz="2800" dirty="0" smtClean="0">
                <a:latin typeface="Arial" panose="020B0604020202020204" pitchFamily="34" charset="0"/>
                <a:cs typeface="Arial" panose="020B0604020202020204" pitchFamily="34" charset="0"/>
              </a:rPr>
              <a:t>“…there are elements of the core conditions in everything…” </a:t>
            </a:r>
            <a:r>
              <a:rPr lang="en-GB" dirty="0" smtClean="0">
                <a:latin typeface="Arial" panose="020B0604020202020204" pitchFamily="34" charset="0"/>
                <a:cs typeface="Arial" panose="020B0604020202020204" pitchFamily="34" charset="0"/>
              </a:rPr>
              <a:t>4/L/163</a:t>
            </a:r>
          </a:p>
          <a:p>
            <a:pPr marL="0" indent="0">
              <a:buNone/>
            </a:pPr>
            <a:r>
              <a:rPr lang="en-GB" sz="2800" dirty="0" smtClean="0">
                <a:latin typeface="Arial" panose="020B0604020202020204" pitchFamily="34" charset="0"/>
                <a:cs typeface="Arial" panose="020B0604020202020204" pitchFamily="34" charset="0"/>
              </a:rPr>
              <a:t>“…regardless, the person should be offered…what’s right for them…” </a:t>
            </a:r>
            <a:r>
              <a:rPr lang="en-GB" dirty="0" smtClean="0">
                <a:latin typeface="Arial" panose="020B0604020202020204" pitchFamily="34" charset="0"/>
                <a:cs typeface="Arial" panose="020B0604020202020204" pitchFamily="34" charset="0"/>
              </a:rPr>
              <a:t>2/L/109</a:t>
            </a:r>
          </a:p>
          <a:p>
            <a:pPr marL="0" indent="0">
              <a:buNone/>
            </a:pPr>
            <a:r>
              <a:rPr lang="en-GB" sz="2800" dirty="0" smtClean="0">
                <a:latin typeface="Arial" panose="020B0604020202020204" pitchFamily="34" charset="0"/>
                <a:cs typeface="Arial" panose="020B0604020202020204" pitchFamily="34" charset="0"/>
              </a:rPr>
              <a:t>“…it depends on the client, it depends on the situation, the context…” </a:t>
            </a:r>
            <a:r>
              <a:rPr lang="en-GB" dirty="0" smtClean="0">
                <a:latin typeface="Arial" panose="020B0604020202020204" pitchFamily="34" charset="0"/>
                <a:cs typeface="Arial" panose="020B0604020202020204" pitchFamily="34" charset="0"/>
              </a:rPr>
              <a:t>1/L/86</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44239" y="253889"/>
            <a:ext cx="2172497" cy="1368850"/>
          </a:xfrm>
          <a:prstGeom prst="rect">
            <a:avLst/>
          </a:prstGeom>
        </p:spPr>
      </p:pic>
    </p:spTree>
    <p:extLst>
      <p:ext uri="{BB962C8B-B14F-4D97-AF65-F5344CB8AC3E}">
        <p14:creationId xmlns:p14="http://schemas.microsoft.com/office/powerpoint/2010/main" val="2243042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1">
                    <a:lumMod val="65000"/>
                    <a:lumOff val="35000"/>
                  </a:schemeClr>
                </a:solidFill>
              </a:rPr>
              <a:t>Theme 3</a:t>
            </a:r>
            <a:r>
              <a:rPr lang="en-GB" dirty="0" smtClean="0"/>
              <a:t/>
            </a:r>
            <a:br>
              <a:rPr lang="en-GB" dirty="0" smtClean="0"/>
            </a:br>
            <a:r>
              <a:rPr lang="en-GB" dirty="0" smtClean="0"/>
              <a:t>Emotionally Exposed</a:t>
            </a:r>
            <a:br>
              <a:rPr lang="en-GB" dirty="0" smtClean="0"/>
            </a:br>
            <a:r>
              <a:rPr lang="en-GB" dirty="0" smtClean="0">
                <a:solidFill>
                  <a:schemeClr val="tx1">
                    <a:lumMod val="65000"/>
                    <a:lumOff val="35000"/>
                  </a:schemeClr>
                </a:solidFill>
              </a:rPr>
              <a:t>How clients can feel…</a:t>
            </a:r>
            <a:endParaRPr lang="en-GB" dirty="0">
              <a:solidFill>
                <a:schemeClr val="tx1">
                  <a:lumMod val="65000"/>
                  <a:lumOff val="35000"/>
                </a:schemeClr>
              </a:solidFill>
            </a:endParaRPr>
          </a:p>
        </p:txBody>
      </p:sp>
      <p:sp>
        <p:nvSpPr>
          <p:cNvPr id="3" name="Content Placeholder 2"/>
          <p:cNvSpPr>
            <a:spLocks noGrp="1"/>
          </p:cNvSpPr>
          <p:nvPr>
            <p:ph idx="1"/>
          </p:nvPr>
        </p:nvSpPr>
        <p:spPr>
          <a:xfrm>
            <a:off x="2589212" y="2575774"/>
            <a:ext cx="8915400" cy="3812147"/>
          </a:xfrm>
        </p:spPr>
        <p:txBody>
          <a:bodyPr>
            <a:normAutofit/>
          </a:bodyPr>
          <a:lstStyle/>
          <a:p>
            <a:pPr marL="0" indent="0">
              <a:buNone/>
            </a:pPr>
            <a:r>
              <a:rPr lang="en-GB" sz="2800" dirty="0" smtClean="0">
                <a:latin typeface="Arial" panose="020B0604020202020204" pitchFamily="34" charset="0"/>
                <a:cs typeface="Arial" panose="020B0604020202020204" pitchFamily="34" charset="0"/>
              </a:rPr>
              <a:t>“…you are being vulnerable, you are showing your inner most…” </a:t>
            </a:r>
            <a:r>
              <a:rPr lang="en-GB" dirty="0" smtClean="0">
                <a:latin typeface="Arial" panose="020B0604020202020204" pitchFamily="34" charset="0"/>
                <a:cs typeface="Arial" panose="020B0604020202020204" pitchFamily="34" charset="0"/>
              </a:rPr>
              <a:t>4/L/233</a:t>
            </a:r>
          </a:p>
          <a:p>
            <a:pPr marL="0" indent="0">
              <a:buNone/>
            </a:pPr>
            <a:r>
              <a:rPr lang="en-GB" sz="2800" dirty="0" smtClean="0">
                <a:latin typeface="Arial" panose="020B0604020202020204" pitchFamily="34" charset="0"/>
                <a:cs typeface="Arial" panose="020B0604020202020204" pitchFamily="34" charset="0"/>
              </a:rPr>
              <a:t>“…feeling safe, held, listened to and cared for in that moment so you are free to say and to express yourself how you need to…” </a:t>
            </a:r>
            <a:r>
              <a:rPr lang="en-GB" dirty="0" smtClean="0">
                <a:latin typeface="Arial" panose="020B0604020202020204" pitchFamily="34" charset="0"/>
                <a:cs typeface="Arial" panose="020B0604020202020204" pitchFamily="34" charset="0"/>
              </a:rPr>
              <a:t>2/L/176</a:t>
            </a:r>
          </a:p>
          <a:p>
            <a:pPr marL="0" indent="0">
              <a:buNone/>
            </a:pPr>
            <a:r>
              <a:rPr lang="en-GB" sz="2800" dirty="0" smtClean="0">
                <a:latin typeface="Arial" panose="020B0604020202020204" pitchFamily="34" charset="0"/>
                <a:cs typeface="Arial" panose="020B0604020202020204" pitchFamily="34" charset="0"/>
              </a:rPr>
              <a:t>“…if they’re non-threatening to you, non-patronizing, you feel you can be open…” </a:t>
            </a:r>
            <a:r>
              <a:rPr lang="en-GB" dirty="0" smtClean="0">
                <a:latin typeface="Arial" panose="020B0604020202020204" pitchFamily="34" charset="0"/>
                <a:cs typeface="Arial" panose="020B0604020202020204" pitchFamily="34" charset="0"/>
              </a:rPr>
              <a:t>2/L/182</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17128" y="473634"/>
            <a:ext cx="2654820" cy="1766753"/>
          </a:xfrm>
          <a:prstGeom prst="rect">
            <a:avLst/>
          </a:prstGeom>
        </p:spPr>
      </p:pic>
    </p:spTree>
    <p:extLst>
      <p:ext uri="{BB962C8B-B14F-4D97-AF65-F5344CB8AC3E}">
        <p14:creationId xmlns:p14="http://schemas.microsoft.com/office/powerpoint/2010/main" val="768606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Findings</a:t>
            </a:r>
            <a:br>
              <a:rPr lang="en-GB" dirty="0" smtClean="0"/>
            </a:br>
            <a:r>
              <a:rPr lang="en-GB" sz="2200" dirty="0" smtClean="0">
                <a:solidFill>
                  <a:schemeClr val="tx1">
                    <a:lumMod val="65000"/>
                    <a:lumOff val="35000"/>
                  </a:schemeClr>
                </a:solidFill>
                <a:latin typeface="Arial" panose="020B0604020202020204" pitchFamily="34" charset="0"/>
                <a:cs typeface="Arial" panose="020B0604020202020204" pitchFamily="34" charset="0"/>
              </a:rPr>
              <a:t>Therapy is likely to fail without trust </a:t>
            </a:r>
            <a:r>
              <a:rPr lang="en-GB" sz="1400" dirty="0" smtClean="0">
                <a:solidFill>
                  <a:schemeClr val="tx1">
                    <a:lumMod val="65000"/>
                    <a:lumOff val="35000"/>
                  </a:schemeClr>
                </a:solidFill>
                <a:latin typeface="Arial" panose="020B0604020202020204" pitchFamily="34" charset="0"/>
                <a:cs typeface="Arial" panose="020B0604020202020204" pitchFamily="34" charset="0"/>
              </a:rPr>
              <a:t>(Reeves, 2013).</a:t>
            </a:r>
            <a:r>
              <a:rPr lang="en-GB" sz="1400" dirty="0">
                <a:solidFill>
                  <a:schemeClr val="tx1">
                    <a:lumMod val="65000"/>
                    <a:lumOff val="35000"/>
                  </a:schemeClr>
                </a:solidFill>
                <a:latin typeface="Arial" panose="020B0604020202020204" pitchFamily="34" charset="0"/>
                <a:cs typeface="Arial" panose="020B0604020202020204" pitchFamily="34" charset="0"/>
              </a:rPr>
              <a:t/>
            </a:r>
            <a:br>
              <a:rPr lang="en-GB" sz="1400" dirty="0">
                <a:solidFill>
                  <a:schemeClr val="tx1">
                    <a:lumMod val="65000"/>
                    <a:lumOff val="35000"/>
                  </a:schemeClr>
                </a:solidFill>
                <a:latin typeface="Arial" panose="020B0604020202020204" pitchFamily="34" charset="0"/>
                <a:cs typeface="Arial" panose="020B0604020202020204" pitchFamily="34" charset="0"/>
              </a:rPr>
            </a:br>
            <a:r>
              <a:rPr lang="en-GB" sz="2200" dirty="0" smtClean="0">
                <a:solidFill>
                  <a:schemeClr val="tx1">
                    <a:lumMod val="65000"/>
                    <a:lumOff val="35000"/>
                  </a:schemeClr>
                </a:solidFill>
                <a:latin typeface="Arial" panose="020B0604020202020204" pitchFamily="34" charset="0"/>
                <a:cs typeface="Arial" panose="020B0604020202020204" pitchFamily="34" charset="0"/>
              </a:rPr>
              <a:t>Being therapeutically present lays the foundation of the quality of the relationship </a:t>
            </a:r>
            <a:r>
              <a:rPr lang="en-GB" sz="1400" dirty="0" smtClean="0">
                <a:solidFill>
                  <a:schemeClr val="tx1">
                    <a:lumMod val="65000"/>
                    <a:lumOff val="35000"/>
                  </a:schemeClr>
                </a:solidFill>
                <a:latin typeface="Arial" panose="020B0604020202020204" pitchFamily="34" charset="0"/>
                <a:cs typeface="Arial" panose="020B0604020202020204" pitchFamily="34" charset="0"/>
              </a:rPr>
              <a:t>(Geller and Greenberg, 2012)</a:t>
            </a:r>
            <a:br>
              <a:rPr lang="en-GB" sz="1400" dirty="0" smtClean="0">
                <a:solidFill>
                  <a:schemeClr val="tx1">
                    <a:lumMod val="65000"/>
                    <a:lumOff val="35000"/>
                  </a:schemeClr>
                </a:solidFill>
                <a:latin typeface="Arial" panose="020B0604020202020204" pitchFamily="34" charset="0"/>
                <a:cs typeface="Arial" panose="020B0604020202020204" pitchFamily="34" charset="0"/>
              </a:rPr>
            </a:br>
            <a:r>
              <a:rPr lang="en-GB" sz="2200" dirty="0" smtClean="0">
                <a:solidFill>
                  <a:schemeClr val="tx1">
                    <a:lumMod val="65000"/>
                    <a:lumOff val="35000"/>
                  </a:schemeClr>
                </a:solidFill>
                <a:latin typeface="Arial" panose="020B0604020202020204" pitchFamily="34" charset="0"/>
                <a:cs typeface="Arial" panose="020B0604020202020204" pitchFamily="34" charset="0"/>
              </a:rPr>
              <a:t>The value of the relationship is threatened if judgement is made and essentially ineffective </a:t>
            </a:r>
            <a:r>
              <a:rPr lang="en-GB" sz="1400" dirty="0" smtClean="0">
                <a:solidFill>
                  <a:schemeClr val="tx1">
                    <a:lumMod val="65000"/>
                    <a:lumOff val="35000"/>
                  </a:schemeClr>
                </a:solidFill>
                <a:latin typeface="Arial" panose="020B0604020202020204" pitchFamily="34" charset="0"/>
                <a:cs typeface="Arial" panose="020B0604020202020204" pitchFamily="34" charset="0"/>
              </a:rPr>
              <a:t>(Winslade, 2013).</a:t>
            </a:r>
            <a:r>
              <a:rPr lang="en-GB" sz="1400" dirty="0" smtClean="0">
                <a:solidFill>
                  <a:schemeClr val="tx1">
                    <a:lumMod val="65000"/>
                    <a:lumOff val="35000"/>
                  </a:schemeClr>
                </a:solidFill>
              </a:rPr>
              <a:t/>
            </a:r>
            <a:br>
              <a:rPr lang="en-GB" sz="1400" dirty="0" smtClean="0">
                <a:solidFill>
                  <a:schemeClr val="tx1">
                    <a:lumMod val="65000"/>
                    <a:lumOff val="35000"/>
                  </a:schemeClr>
                </a:solidFill>
              </a:rPr>
            </a:br>
            <a:r>
              <a:rPr lang="en-GB" sz="1400" dirty="0" smtClean="0"/>
              <a:t/>
            </a:r>
            <a:br>
              <a:rPr lang="en-GB" sz="1400" dirty="0" smtClean="0"/>
            </a:br>
            <a:endParaRPr lang="en-GB" sz="1400"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237174955"/>
              </p:ext>
            </p:extLst>
          </p:nvPr>
        </p:nvGraphicFramePr>
        <p:xfrm>
          <a:off x="2592925" y="2807595"/>
          <a:ext cx="7769740" cy="383790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24561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Findings….</a:t>
            </a:r>
            <a:br>
              <a:rPr lang="en-GB" dirty="0" smtClean="0"/>
            </a:br>
            <a:r>
              <a:rPr lang="en-GB" sz="2200" dirty="0" smtClean="0">
                <a:solidFill>
                  <a:schemeClr val="tx1">
                    <a:lumMod val="65000"/>
                    <a:lumOff val="35000"/>
                  </a:schemeClr>
                </a:solidFill>
                <a:latin typeface="Arial" panose="020B0604020202020204" pitchFamily="34" charset="0"/>
                <a:cs typeface="Arial" panose="020B0604020202020204" pitchFamily="34" charset="0"/>
              </a:rPr>
              <a:t>“The listener hears what is absent as well as what is present” </a:t>
            </a:r>
            <a:r>
              <a:rPr lang="en-GB" sz="1400" dirty="0" smtClean="0">
                <a:solidFill>
                  <a:schemeClr val="tx1">
                    <a:lumMod val="65000"/>
                    <a:lumOff val="35000"/>
                  </a:schemeClr>
                </a:solidFill>
                <a:latin typeface="Arial" panose="020B0604020202020204" pitchFamily="34" charset="0"/>
                <a:cs typeface="Arial" panose="020B0604020202020204" pitchFamily="34" charset="0"/>
              </a:rPr>
              <a:t>(Lee and Prior, 2013).</a:t>
            </a:r>
            <a:br>
              <a:rPr lang="en-GB" sz="1400" dirty="0" smtClean="0">
                <a:solidFill>
                  <a:schemeClr val="tx1">
                    <a:lumMod val="65000"/>
                    <a:lumOff val="35000"/>
                  </a:schemeClr>
                </a:solidFill>
                <a:latin typeface="Arial" panose="020B0604020202020204" pitchFamily="34" charset="0"/>
                <a:cs typeface="Arial" panose="020B0604020202020204" pitchFamily="34" charset="0"/>
              </a:rPr>
            </a:br>
            <a:r>
              <a:rPr lang="en-GB" sz="2200" dirty="0" smtClean="0">
                <a:solidFill>
                  <a:schemeClr val="tx1">
                    <a:lumMod val="65000"/>
                    <a:lumOff val="35000"/>
                  </a:schemeClr>
                </a:solidFill>
                <a:latin typeface="Arial" panose="020B0604020202020204" pitchFamily="34" charset="0"/>
                <a:cs typeface="Arial" panose="020B0604020202020204" pitchFamily="34" charset="0"/>
              </a:rPr>
              <a:t>Empathy from the therapist is crucial for the process of change </a:t>
            </a:r>
            <a:r>
              <a:rPr lang="en-GB" sz="1400" dirty="0" smtClean="0">
                <a:solidFill>
                  <a:schemeClr val="tx1">
                    <a:lumMod val="65000"/>
                    <a:lumOff val="35000"/>
                  </a:schemeClr>
                </a:solidFill>
                <a:latin typeface="Arial" panose="020B0604020202020204" pitchFamily="34" charset="0"/>
                <a:cs typeface="Arial" panose="020B0604020202020204" pitchFamily="34" charset="0"/>
              </a:rPr>
              <a:t>(Coutinho </a:t>
            </a:r>
            <a:r>
              <a:rPr lang="en-GB" sz="1400" i="1" dirty="0" smtClean="0">
                <a:solidFill>
                  <a:schemeClr val="tx1">
                    <a:lumMod val="65000"/>
                    <a:lumOff val="35000"/>
                  </a:schemeClr>
                </a:solidFill>
                <a:latin typeface="Arial" panose="020B0604020202020204" pitchFamily="34" charset="0"/>
                <a:cs typeface="Arial" panose="020B0604020202020204" pitchFamily="34" charset="0"/>
              </a:rPr>
              <a:t>et al,</a:t>
            </a:r>
            <a:r>
              <a:rPr lang="en-GB" sz="1400" dirty="0" smtClean="0">
                <a:solidFill>
                  <a:schemeClr val="tx1">
                    <a:lumMod val="65000"/>
                    <a:lumOff val="35000"/>
                  </a:schemeClr>
                </a:solidFill>
                <a:latin typeface="Arial" panose="020B0604020202020204" pitchFamily="34" charset="0"/>
                <a:cs typeface="Arial" panose="020B0604020202020204" pitchFamily="34" charset="0"/>
              </a:rPr>
              <a:t> 2014).</a:t>
            </a:r>
            <a:br>
              <a:rPr lang="en-GB" sz="1400" dirty="0" smtClean="0">
                <a:solidFill>
                  <a:schemeClr val="tx1">
                    <a:lumMod val="65000"/>
                    <a:lumOff val="35000"/>
                  </a:schemeClr>
                </a:solidFill>
                <a:latin typeface="Arial" panose="020B0604020202020204" pitchFamily="34" charset="0"/>
                <a:cs typeface="Arial" panose="020B0604020202020204" pitchFamily="34" charset="0"/>
              </a:rPr>
            </a:br>
            <a:r>
              <a:rPr lang="en-GB" sz="2200" dirty="0" smtClean="0">
                <a:solidFill>
                  <a:schemeClr val="tx1">
                    <a:lumMod val="65000"/>
                    <a:lumOff val="35000"/>
                  </a:schemeClr>
                </a:solidFill>
                <a:latin typeface="Arial" panose="020B0604020202020204" pitchFamily="34" charset="0"/>
                <a:cs typeface="Arial" panose="020B0604020202020204" pitchFamily="34" charset="0"/>
              </a:rPr>
              <a:t>Congruence allows for a deepening of the client/counsellor bond, enabling the client to explore further</a:t>
            </a:r>
            <a:r>
              <a:rPr lang="en-GB" sz="2000" dirty="0" smtClean="0">
                <a:solidFill>
                  <a:schemeClr val="tx1">
                    <a:lumMod val="65000"/>
                    <a:lumOff val="35000"/>
                  </a:schemeClr>
                </a:solidFill>
                <a:latin typeface="Arial" panose="020B0604020202020204" pitchFamily="34" charset="0"/>
                <a:cs typeface="Arial" panose="020B0604020202020204" pitchFamily="34" charset="0"/>
              </a:rPr>
              <a:t> </a:t>
            </a:r>
            <a:r>
              <a:rPr lang="en-GB" sz="1400" dirty="0" smtClean="0">
                <a:solidFill>
                  <a:schemeClr val="tx1">
                    <a:lumMod val="65000"/>
                    <a:lumOff val="35000"/>
                  </a:schemeClr>
                </a:solidFill>
                <a:latin typeface="Arial" panose="020B0604020202020204" pitchFamily="34" charset="0"/>
                <a:cs typeface="Arial" panose="020B0604020202020204" pitchFamily="34" charset="0"/>
              </a:rPr>
              <a:t>(</a:t>
            </a:r>
            <a:r>
              <a:rPr lang="en-GB" sz="1400" dirty="0" smtClean="0">
                <a:solidFill>
                  <a:schemeClr val="tx1">
                    <a:lumMod val="65000"/>
                    <a:lumOff val="35000"/>
                  </a:schemeClr>
                </a:solidFill>
              </a:rPr>
              <a:t>Atzil-Slonim </a:t>
            </a:r>
            <a:r>
              <a:rPr lang="en-GB" sz="1400" i="1" dirty="0">
                <a:solidFill>
                  <a:schemeClr val="tx1">
                    <a:lumMod val="65000"/>
                    <a:lumOff val="35000"/>
                  </a:schemeClr>
                </a:solidFill>
              </a:rPr>
              <a:t>et </a:t>
            </a:r>
            <a:r>
              <a:rPr lang="en-GB" sz="1400" i="1" dirty="0" smtClean="0">
                <a:solidFill>
                  <a:schemeClr val="tx1">
                    <a:lumMod val="65000"/>
                    <a:lumOff val="35000"/>
                  </a:schemeClr>
                </a:solidFill>
              </a:rPr>
              <a:t>al, </a:t>
            </a:r>
            <a:r>
              <a:rPr lang="en-GB" sz="1400" dirty="0">
                <a:solidFill>
                  <a:schemeClr val="tx1">
                    <a:lumMod val="65000"/>
                    <a:lumOff val="35000"/>
                  </a:schemeClr>
                </a:solidFill>
              </a:rPr>
              <a:t>2018</a:t>
            </a:r>
            <a:r>
              <a:rPr lang="en-GB" sz="1400" dirty="0" smtClean="0">
                <a:solidFill>
                  <a:schemeClr val="tx1">
                    <a:lumMod val="65000"/>
                    <a:lumOff val="35000"/>
                  </a:schemeClr>
                </a:solidFill>
              </a:rPr>
              <a:t>).</a:t>
            </a:r>
            <a:r>
              <a:rPr lang="en-GB" sz="1400" dirty="0" smtClean="0">
                <a:solidFill>
                  <a:schemeClr val="tx1">
                    <a:lumMod val="65000"/>
                    <a:lumOff val="35000"/>
                  </a:schemeClr>
                </a:solidFill>
                <a:cs typeface="Arial" panose="020B0604020202020204" pitchFamily="34" charset="0"/>
              </a:rPr>
              <a:t/>
            </a:r>
            <a:br>
              <a:rPr lang="en-GB" sz="1400" dirty="0" smtClean="0">
                <a:solidFill>
                  <a:schemeClr val="tx1">
                    <a:lumMod val="65000"/>
                    <a:lumOff val="35000"/>
                  </a:schemeClr>
                </a:solidFill>
                <a:cs typeface="Arial" panose="020B0604020202020204" pitchFamily="34" charset="0"/>
              </a:rPr>
            </a:br>
            <a:r>
              <a:rPr lang="en-GB" sz="1400" dirty="0" smtClean="0">
                <a:solidFill>
                  <a:schemeClr val="tx1">
                    <a:lumMod val="65000"/>
                    <a:lumOff val="35000"/>
                  </a:schemeClr>
                </a:solidFill>
                <a:latin typeface="Arial" panose="020B0604020202020204" pitchFamily="34" charset="0"/>
                <a:cs typeface="Arial" panose="020B0604020202020204" pitchFamily="34" charset="0"/>
              </a:rPr>
              <a:t/>
            </a:r>
            <a:br>
              <a:rPr lang="en-GB" sz="1400" dirty="0" smtClean="0">
                <a:solidFill>
                  <a:schemeClr val="tx1">
                    <a:lumMod val="65000"/>
                    <a:lumOff val="35000"/>
                  </a:schemeClr>
                </a:solidFill>
                <a:latin typeface="Arial" panose="020B0604020202020204" pitchFamily="34" charset="0"/>
                <a:cs typeface="Arial" panose="020B0604020202020204" pitchFamily="34" charset="0"/>
              </a:rPr>
            </a:br>
            <a:endParaRPr lang="en-GB" sz="1400" dirty="0"/>
          </a:p>
        </p:txBody>
      </p:sp>
      <p:graphicFrame>
        <p:nvGraphicFramePr>
          <p:cNvPr id="12" name="Content Placeholder 11"/>
          <p:cNvGraphicFramePr>
            <a:graphicFrameLocks noGrp="1"/>
          </p:cNvGraphicFramePr>
          <p:nvPr>
            <p:ph idx="1"/>
            <p:extLst>
              <p:ext uri="{D42A27DB-BD31-4B8C-83A1-F6EECF244321}">
                <p14:modId xmlns:p14="http://schemas.microsoft.com/office/powerpoint/2010/main" val="1197822989"/>
              </p:ext>
            </p:extLst>
          </p:nvPr>
        </p:nvGraphicFramePr>
        <p:xfrm>
          <a:off x="2592925" y="2803301"/>
          <a:ext cx="8915400" cy="377825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012572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sz="3200" dirty="0" smtClean="0">
                <a:latin typeface="Arial" panose="020B0604020202020204" pitchFamily="34" charset="0"/>
                <a:cs typeface="Arial" panose="020B0604020202020204" pitchFamily="34" charset="0"/>
              </a:rPr>
              <a:t>The therapeutic relationship is crucial to a successful outcome.</a:t>
            </a:r>
          </a:p>
          <a:p>
            <a:r>
              <a:rPr lang="en-GB" sz="3200" dirty="0" smtClean="0">
                <a:latin typeface="Arial" panose="020B0604020202020204" pitchFamily="34" charset="0"/>
                <a:cs typeface="Arial" panose="020B0604020202020204" pitchFamily="34" charset="0"/>
              </a:rPr>
              <a:t>Core conditions are necessary but not sufficient.</a:t>
            </a:r>
          </a:p>
          <a:p>
            <a:r>
              <a:rPr lang="en-GB" sz="3200" dirty="0" smtClean="0">
                <a:latin typeface="Arial" panose="020B0604020202020204" pitchFamily="34" charset="0"/>
                <a:cs typeface="Arial" panose="020B0604020202020204" pitchFamily="34" charset="0"/>
              </a:rPr>
              <a:t>All approaches ameliorated by a solid therapeutic alliance.</a:t>
            </a:r>
          </a:p>
          <a:p>
            <a:pPr marL="0" indent="0">
              <a:buNone/>
            </a:pPr>
            <a:endParaRPr lang="en-GB" sz="3200" dirty="0" smtClean="0">
              <a:latin typeface="Arial" panose="020B0604020202020204" pitchFamily="34" charset="0"/>
              <a:cs typeface="Arial" panose="020B0604020202020204" pitchFamily="34" charset="0"/>
            </a:endParaRPr>
          </a:p>
          <a:p>
            <a:endParaRPr lang="en-GB" sz="3200" dirty="0" smtClean="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20539" y="76995"/>
            <a:ext cx="1828005" cy="1828005"/>
          </a:xfrm>
          <a:prstGeom prst="rect">
            <a:avLst/>
          </a:prstGeom>
          <a:effectLst>
            <a:softEdge rad="203200"/>
          </a:effectLst>
        </p:spPr>
      </p:pic>
    </p:spTree>
    <p:extLst>
      <p:ext uri="{BB962C8B-B14F-4D97-AF65-F5344CB8AC3E}">
        <p14:creationId xmlns:p14="http://schemas.microsoft.com/office/powerpoint/2010/main" val="1742205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idx="1"/>
          </p:nvPr>
        </p:nvSpPr>
        <p:spPr/>
        <p:txBody>
          <a:bodyPr>
            <a:normAutofit/>
          </a:bodyPr>
          <a:lstStyle/>
          <a:p>
            <a:r>
              <a:rPr lang="en-GB" sz="2800" dirty="0" smtClean="0">
                <a:latin typeface="Arial" panose="020B0604020202020204" pitchFamily="34" charset="0"/>
                <a:cs typeface="Arial" panose="020B0604020202020204" pitchFamily="34" charset="0"/>
              </a:rPr>
              <a:t>Informing clients of the importance of the alliance in relation to a successful outcome.</a:t>
            </a:r>
          </a:p>
          <a:p>
            <a:r>
              <a:rPr lang="en-GB" sz="2800" dirty="0" smtClean="0">
                <a:latin typeface="Arial" panose="020B0604020202020204" pitchFamily="34" charset="0"/>
                <a:cs typeface="Arial" panose="020B0604020202020204" pitchFamily="34" charset="0"/>
              </a:rPr>
              <a:t>More research into the effect of the client/therapist relationship in regards to a positive outcome.</a:t>
            </a:r>
          </a:p>
          <a:p>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17569" b="-2356"/>
          <a:stretch/>
        </p:blipFill>
        <p:spPr>
          <a:xfrm>
            <a:off x="9062057" y="395510"/>
            <a:ext cx="2442555" cy="1404000"/>
          </a:xfrm>
          <a:prstGeom prst="rect">
            <a:avLst/>
          </a:prstGeom>
          <a:effectLst>
            <a:glow>
              <a:schemeClr val="accent1">
                <a:alpha val="79000"/>
              </a:schemeClr>
            </a:glow>
            <a:softEdge rad="0"/>
          </a:effectLst>
        </p:spPr>
      </p:pic>
    </p:spTree>
    <p:extLst>
      <p:ext uri="{BB962C8B-B14F-4D97-AF65-F5344CB8AC3E}">
        <p14:creationId xmlns:p14="http://schemas.microsoft.com/office/powerpoint/2010/main" val="3937266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Reflection</a:t>
            </a:r>
            <a:endParaRPr lang="en-GB" dirty="0"/>
          </a:p>
        </p:txBody>
      </p:sp>
      <p:sp>
        <p:nvSpPr>
          <p:cNvPr id="3" name="Content Placeholder 2"/>
          <p:cNvSpPr>
            <a:spLocks noGrp="1"/>
          </p:cNvSpPr>
          <p:nvPr>
            <p:ph idx="1"/>
          </p:nvPr>
        </p:nvSpPr>
        <p:spPr/>
        <p:txBody>
          <a:bodyPr>
            <a:normAutofit/>
          </a:bodyPr>
          <a:lstStyle/>
          <a:p>
            <a:r>
              <a:rPr lang="en-GB" sz="2800" dirty="0" smtClean="0">
                <a:latin typeface="Arial" panose="020B0604020202020204" pitchFamily="34" charset="0"/>
                <a:cs typeface="Arial" panose="020B0604020202020204" pitchFamily="34" charset="0"/>
              </a:rPr>
              <a:t>Research enriched by having both client and counsellor viewpoints.</a:t>
            </a:r>
          </a:p>
          <a:p>
            <a:r>
              <a:rPr lang="en-GB" sz="2800" dirty="0" smtClean="0">
                <a:latin typeface="Arial" panose="020B0604020202020204" pitchFamily="34" charset="0"/>
                <a:cs typeface="Arial" panose="020B0604020202020204" pitchFamily="34" charset="0"/>
              </a:rPr>
              <a:t>Relationship must be established before therapeutic change can take place.</a:t>
            </a:r>
          </a:p>
          <a:p>
            <a:r>
              <a:rPr lang="en-GB" sz="2800" dirty="0" smtClean="0">
                <a:latin typeface="Arial" panose="020B0604020202020204" pitchFamily="34" charset="0"/>
                <a:cs typeface="Arial" panose="020B0604020202020204" pitchFamily="34" charset="0"/>
              </a:rPr>
              <a:t>The importance of recognising if the relationship is not developing.</a:t>
            </a:r>
            <a:endParaRPr lang="en-GB" sz="2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9130" y="148546"/>
            <a:ext cx="1401260" cy="1870754"/>
          </a:xfrm>
          <a:prstGeom prst="rect">
            <a:avLst/>
          </a:prstGeom>
          <a:effectLst>
            <a:softEdge rad="76200"/>
          </a:effectLst>
        </p:spPr>
      </p:pic>
    </p:spTree>
    <p:extLst>
      <p:ext uri="{BB962C8B-B14F-4D97-AF65-F5344CB8AC3E}">
        <p14:creationId xmlns:p14="http://schemas.microsoft.com/office/powerpoint/2010/main" val="1173059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3255670" y="2562895"/>
            <a:ext cx="6566616" cy="1641654"/>
          </a:xfrm>
        </p:spPr>
      </p:pic>
    </p:spTree>
    <p:extLst>
      <p:ext uri="{BB962C8B-B14F-4D97-AF65-F5344CB8AC3E}">
        <p14:creationId xmlns:p14="http://schemas.microsoft.com/office/powerpoint/2010/main" val="3867766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p:txBody>
          <a:bodyPr>
            <a:normAutofit/>
          </a:bodyPr>
          <a:lstStyle/>
          <a:p>
            <a:pPr marL="0" indent="0">
              <a:buNone/>
            </a:pPr>
            <a:r>
              <a:rPr lang="en-US" sz="1400" dirty="0">
                <a:latin typeface="Arial" panose="020B0604020202020204" pitchFamily="34" charset="0"/>
                <a:cs typeface="Arial" panose="020B0604020202020204" pitchFamily="34" charset="0"/>
              </a:rPr>
              <a:t>Atzil-Slonim, D</a:t>
            </a:r>
            <a:r>
              <a:rPr lang="en-US" sz="1400" dirty="0" smtClean="0">
                <a:latin typeface="Arial" panose="020B0604020202020204" pitchFamily="34" charset="0"/>
                <a:cs typeface="Arial" panose="020B0604020202020204" pitchFamily="34" charset="0"/>
              </a:rPr>
              <a:t>., Bar-Kalifa, E., Fisher, H., Peri, T., Lutz, W. and Rubel, J. </a:t>
            </a:r>
            <a:r>
              <a:rPr lang="en-US" sz="1400" dirty="0">
                <a:latin typeface="Arial" panose="020B0604020202020204" pitchFamily="34" charset="0"/>
                <a:cs typeface="Arial" panose="020B0604020202020204" pitchFamily="34" charset="0"/>
              </a:rPr>
              <a:t>(2018) 'Emotional Congruence Between Clients and Therapist and its Affect on Treatment Outcome', </a:t>
            </a:r>
            <a:r>
              <a:rPr lang="en-US" sz="1400" i="1" dirty="0">
                <a:latin typeface="Arial" panose="020B0604020202020204" pitchFamily="34" charset="0"/>
                <a:cs typeface="Arial" panose="020B0604020202020204" pitchFamily="34" charset="0"/>
              </a:rPr>
              <a:t>Journal of Counseling Psychology, </a:t>
            </a:r>
            <a:r>
              <a:rPr lang="en-US" sz="1400" dirty="0">
                <a:latin typeface="Arial" panose="020B0604020202020204" pitchFamily="34" charset="0"/>
                <a:cs typeface="Arial" panose="020B0604020202020204" pitchFamily="34" charset="0"/>
              </a:rPr>
              <a:t>65(1), pp. 51-64.</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BACP. (2016) </a:t>
            </a:r>
            <a:r>
              <a:rPr lang="en-US" sz="1400" i="1" dirty="0">
                <a:latin typeface="Arial" panose="020B0604020202020204" pitchFamily="34" charset="0"/>
                <a:cs typeface="Arial" panose="020B0604020202020204" pitchFamily="34" charset="0"/>
              </a:rPr>
              <a:t>Ethical Framework for the Counselling Professionals. </a:t>
            </a:r>
            <a:r>
              <a:rPr lang="en-US" sz="1400" dirty="0">
                <a:latin typeface="Arial" panose="020B0604020202020204" pitchFamily="34" charset="0"/>
                <a:cs typeface="Arial" panose="020B0604020202020204" pitchFamily="34" charset="0"/>
              </a:rPr>
              <a:t> </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Available at: </a:t>
            </a:r>
            <a:r>
              <a:rPr lang="en-US" sz="1400" u="sng" dirty="0">
                <a:latin typeface="Arial" panose="020B0604020202020204" pitchFamily="34" charset="0"/>
                <a:cs typeface="Arial" panose="020B0604020202020204" pitchFamily="34" charset="0"/>
              </a:rPr>
              <a:t>https://www.bacp.co.uk/events-and-resources/ethics-and-standards/ethical-framework-for-the-counselling-professions/</a:t>
            </a: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(Accessed 10 May 2018).</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Braun, V. </a:t>
            </a:r>
            <a:r>
              <a:rPr lang="en-US" sz="1400" dirty="0" smtClean="0">
                <a:latin typeface="Arial" panose="020B0604020202020204" pitchFamily="34" charset="0"/>
                <a:cs typeface="Arial" panose="020B0604020202020204" pitchFamily="34" charset="0"/>
              </a:rPr>
              <a:t>and </a:t>
            </a:r>
            <a:r>
              <a:rPr lang="en-US" sz="1400" dirty="0">
                <a:latin typeface="Arial" panose="020B0604020202020204" pitchFamily="34" charset="0"/>
                <a:cs typeface="Arial" panose="020B0604020202020204" pitchFamily="34" charset="0"/>
              </a:rPr>
              <a:t>Clarke, V. (2006) 'Using Thematic Analysis in Psychology', </a:t>
            </a:r>
            <a:r>
              <a:rPr lang="en-US" sz="1400" i="1" dirty="0">
                <a:latin typeface="Arial" panose="020B0604020202020204" pitchFamily="34" charset="0"/>
                <a:cs typeface="Arial" panose="020B0604020202020204" pitchFamily="34" charset="0"/>
              </a:rPr>
              <a:t>Qualitative Research in Psychology, </a:t>
            </a:r>
            <a:r>
              <a:rPr lang="en-US" sz="1400" dirty="0">
                <a:latin typeface="Arial" panose="020B0604020202020204" pitchFamily="34" charset="0"/>
                <a:cs typeface="Arial" panose="020B0604020202020204" pitchFamily="34" charset="0"/>
              </a:rPr>
              <a:t>3(2), pp. 77-101</a:t>
            </a:r>
            <a:r>
              <a:rPr lang="en-US" sz="1400" dirty="0" smtClean="0">
                <a:latin typeface="Arial" panose="020B0604020202020204" pitchFamily="34" charset="0"/>
                <a:cs typeface="Arial" panose="020B0604020202020204" pitchFamily="34" charset="0"/>
              </a:rPr>
              <a:t>.</a:t>
            </a:r>
          </a:p>
          <a:p>
            <a:pPr marL="0" indent="0">
              <a:buNone/>
            </a:pPr>
            <a:r>
              <a:rPr lang="en-US" sz="1400" dirty="0">
                <a:latin typeface="Arial" panose="020B0604020202020204" pitchFamily="34" charset="0"/>
                <a:cs typeface="Arial" panose="020B0604020202020204" pitchFamily="34" charset="0"/>
              </a:rPr>
              <a:t>Braun, V. </a:t>
            </a:r>
            <a:r>
              <a:rPr lang="en-US" sz="1400" dirty="0" smtClean="0">
                <a:latin typeface="Arial" panose="020B0604020202020204" pitchFamily="34" charset="0"/>
                <a:cs typeface="Arial" panose="020B0604020202020204" pitchFamily="34" charset="0"/>
              </a:rPr>
              <a:t>and </a:t>
            </a:r>
            <a:r>
              <a:rPr lang="en-US" sz="1400" dirty="0">
                <a:latin typeface="Arial" panose="020B0604020202020204" pitchFamily="34" charset="0"/>
                <a:cs typeface="Arial" panose="020B0604020202020204" pitchFamily="34" charset="0"/>
              </a:rPr>
              <a:t>Clarke, V. (2013) </a:t>
            </a:r>
            <a:r>
              <a:rPr lang="en-US" sz="1400" i="1" dirty="0">
                <a:latin typeface="Arial" panose="020B0604020202020204" pitchFamily="34" charset="0"/>
                <a:cs typeface="Arial" panose="020B0604020202020204" pitchFamily="34" charset="0"/>
              </a:rPr>
              <a:t>Successful Qualitative Research: A practical guide for beginners. </a:t>
            </a:r>
            <a:r>
              <a:rPr lang="en-US" sz="1400" dirty="0">
                <a:latin typeface="Arial" panose="020B0604020202020204" pitchFamily="34" charset="0"/>
                <a:cs typeface="Arial" panose="020B0604020202020204" pitchFamily="34" charset="0"/>
              </a:rPr>
              <a:t>London: Sage.</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Braun, V. </a:t>
            </a:r>
            <a:r>
              <a:rPr lang="en-US" sz="1400" dirty="0" smtClean="0">
                <a:latin typeface="Arial" panose="020B0604020202020204" pitchFamily="34" charset="0"/>
                <a:cs typeface="Arial" panose="020B0604020202020204" pitchFamily="34" charset="0"/>
              </a:rPr>
              <a:t>and </a:t>
            </a:r>
            <a:r>
              <a:rPr lang="en-US" sz="1400" dirty="0">
                <a:latin typeface="Arial" panose="020B0604020202020204" pitchFamily="34" charset="0"/>
                <a:cs typeface="Arial" panose="020B0604020202020204" pitchFamily="34" charset="0"/>
              </a:rPr>
              <a:t>Clarke, V. (2014) 'What can "thematic analysis" offer health and wellbeing researchers', </a:t>
            </a:r>
            <a:r>
              <a:rPr lang="en-US" sz="1400" i="1" dirty="0">
                <a:latin typeface="Arial" panose="020B0604020202020204" pitchFamily="34" charset="0"/>
                <a:cs typeface="Arial" panose="020B0604020202020204" pitchFamily="34" charset="0"/>
              </a:rPr>
              <a:t>International Journal of Qualitative Studies on Health and Well-Being, </a:t>
            </a:r>
            <a:r>
              <a:rPr lang="en-US" sz="1400" dirty="0">
                <a:latin typeface="Arial" panose="020B0604020202020204" pitchFamily="34" charset="0"/>
                <a:cs typeface="Arial" panose="020B0604020202020204" pitchFamily="34" charset="0"/>
              </a:rPr>
              <a:t>Volume 9, pp. 1-2.</a:t>
            </a: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1721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69701"/>
            <a:ext cx="8911687" cy="579549"/>
          </a:xfrm>
        </p:spPr>
        <p:txBody>
          <a:bodyPr>
            <a:noAutofit/>
          </a:bodyPr>
          <a:lstStyle/>
          <a:p>
            <a:r>
              <a:rPr lang="en-GB" dirty="0" smtClean="0"/>
              <a:t>References</a:t>
            </a:r>
            <a:endParaRPr lang="en-GB" dirty="0"/>
          </a:p>
        </p:txBody>
      </p:sp>
      <p:sp>
        <p:nvSpPr>
          <p:cNvPr id="3" name="Content Placeholder 2"/>
          <p:cNvSpPr>
            <a:spLocks noGrp="1"/>
          </p:cNvSpPr>
          <p:nvPr>
            <p:ph idx="1"/>
          </p:nvPr>
        </p:nvSpPr>
        <p:spPr>
          <a:xfrm>
            <a:off x="2589212" y="1403797"/>
            <a:ext cx="8915400" cy="4507425"/>
          </a:xfrm>
        </p:spPr>
        <p:txBody>
          <a:bodyPr/>
          <a:lstStyle/>
          <a:p>
            <a:pPr marL="0" indent="0">
              <a:buNone/>
            </a:pPr>
            <a:r>
              <a:rPr lang="en-US" sz="1400" dirty="0">
                <a:latin typeface="Arial" panose="020B0604020202020204" pitchFamily="34" charset="0"/>
                <a:cs typeface="Arial" panose="020B0604020202020204" pitchFamily="34" charset="0"/>
              </a:rPr>
              <a:t>Coutinho, J., Silva, P. </a:t>
            </a:r>
            <a:r>
              <a:rPr lang="en-US" sz="1400" dirty="0" smtClean="0">
                <a:latin typeface="Arial" panose="020B0604020202020204" pitchFamily="34" charset="0"/>
                <a:cs typeface="Arial" panose="020B0604020202020204" pitchFamily="34" charset="0"/>
              </a:rPr>
              <a:t>and </a:t>
            </a:r>
            <a:r>
              <a:rPr lang="en-US" sz="1400" dirty="0">
                <a:latin typeface="Arial" panose="020B0604020202020204" pitchFamily="34" charset="0"/>
                <a:cs typeface="Arial" panose="020B0604020202020204" pitchFamily="34" charset="0"/>
              </a:rPr>
              <a:t>Decety, J. (2014) 'Neurosciences, empathy, and healthy interpersonal relationships: Recent findings and implications for counseling psychology', </a:t>
            </a:r>
            <a:r>
              <a:rPr lang="en-US" sz="1400" i="1" dirty="0">
                <a:latin typeface="Arial" panose="020B0604020202020204" pitchFamily="34" charset="0"/>
                <a:cs typeface="Arial" panose="020B0604020202020204" pitchFamily="34" charset="0"/>
              </a:rPr>
              <a:t>Journal of Counseling Psychology, </a:t>
            </a:r>
            <a:r>
              <a:rPr lang="en-US" sz="1400" dirty="0">
                <a:latin typeface="Arial" panose="020B0604020202020204" pitchFamily="34" charset="0"/>
                <a:cs typeface="Arial" panose="020B0604020202020204" pitchFamily="34" charset="0"/>
              </a:rPr>
              <a:t>65(1), pp. 541-548.</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Eager, E. (2010) 'Summary and Evaluation of Carl Rogers’ Necessary and Sufficient Conditions of Therapeutic Personality Change', </a:t>
            </a:r>
            <a:r>
              <a:rPr lang="en-US" sz="1400" i="1" dirty="0">
                <a:latin typeface="Arial" panose="020B0604020202020204" pitchFamily="34" charset="0"/>
                <a:cs typeface="Arial" panose="020B0604020202020204" pitchFamily="34" charset="0"/>
              </a:rPr>
              <a:t>The Person-Centered Journal, </a:t>
            </a:r>
            <a:r>
              <a:rPr lang="en-US" sz="1400" dirty="0">
                <a:latin typeface="Arial" panose="020B0604020202020204" pitchFamily="34" charset="0"/>
                <a:cs typeface="Arial" panose="020B0604020202020204" pitchFamily="34" charset="0"/>
              </a:rPr>
              <a:t>17(1-2), pp. 108-117.</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Feltham, C. (2010) </a:t>
            </a:r>
            <a:r>
              <a:rPr lang="en-US" sz="1400" i="1" dirty="0">
                <a:latin typeface="Arial" panose="020B0604020202020204" pitchFamily="34" charset="0"/>
                <a:cs typeface="Arial" panose="020B0604020202020204" pitchFamily="34" charset="0"/>
              </a:rPr>
              <a:t>Critical Thinking in Counselling and Therapy. </a:t>
            </a:r>
            <a:r>
              <a:rPr lang="en-US" sz="1400" dirty="0">
                <a:latin typeface="Arial" panose="020B0604020202020204" pitchFamily="34" charset="0"/>
                <a:cs typeface="Arial" panose="020B0604020202020204" pitchFamily="34" charset="0"/>
              </a:rPr>
              <a:t>London: SAGE </a:t>
            </a:r>
            <a:r>
              <a:rPr lang="en-US" sz="1400" dirty="0" smtClean="0">
                <a:latin typeface="Arial" panose="020B0604020202020204" pitchFamily="34" charset="0"/>
                <a:cs typeface="Arial" panose="020B0604020202020204" pitchFamily="34" charset="0"/>
              </a:rPr>
              <a:t>.</a:t>
            </a:r>
          </a:p>
          <a:p>
            <a:pPr marL="0" indent="0">
              <a:buNone/>
            </a:pPr>
            <a:r>
              <a:rPr lang="en-GB" sz="1400" dirty="0">
                <a:latin typeface="Arial" panose="020B0604020202020204" pitchFamily="34" charset="0"/>
                <a:cs typeface="Arial" panose="020B0604020202020204" pitchFamily="34" charset="0"/>
              </a:rPr>
              <a:t>Fig 1</a:t>
            </a:r>
          </a:p>
          <a:p>
            <a:pPr marL="0" indent="0">
              <a:buNone/>
            </a:pPr>
            <a:r>
              <a:rPr lang="en-GB" sz="1400" dirty="0">
                <a:latin typeface="Arial" panose="020B0604020202020204" pitchFamily="34" charset="0"/>
                <a:cs typeface="Arial" panose="020B0604020202020204" pitchFamily="34" charset="0"/>
                <a:hlinkClick r:id="rId2"/>
              </a:rPr>
              <a:t>https://www.myidealmortgage.co.uk/insurance/</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2 </a:t>
            </a:r>
          </a:p>
          <a:p>
            <a:pPr marL="0" indent="0">
              <a:buNone/>
            </a:pPr>
            <a:r>
              <a:rPr lang="en-GB" sz="1400" dirty="0">
                <a:latin typeface="Arial" panose="020B0604020202020204" pitchFamily="34" charset="0"/>
                <a:cs typeface="Arial" panose="020B0604020202020204" pitchFamily="34" charset="0"/>
                <a:hlinkClick r:id="rId3"/>
              </a:rPr>
              <a:t>http://</a:t>
            </a:r>
            <a:r>
              <a:rPr lang="en-GB" sz="1400" dirty="0" smtClean="0">
                <a:latin typeface="Arial" panose="020B0604020202020204" pitchFamily="34" charset="0"/>
                <a:cs typeface="Arial" panose="020B0604020202020204" pitchFamily="34" charset="0"/>
                <a:hlinkClick r:id="rId3"/>
              </a:rPr>
              <a:t>www.aera.net/Education-Research</a:t>
            </a:r>
            <a:endParaRPr lang="en-GB" sz="1400" dirty="0" smtClean="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3</a:t>
            </a:r>
          </a:p>
          <a:p>
            <a:pPr marL="0" indent="0">
              <a:buNone/>
            </a:pPr>
            <a:r>
              <a:rPr lang="en-GB" sz="1400" dirty="0">
                <a:latin typeface="Arial" panose="020B0604020202020204" pitchFamily="34" charset="0"/>
                <a:cs typeface="Arial" panose="020B0604020202020204" pitchFamily="34" charset="0"/>
                <a:hlinkClick r:id="rId4"/>
              </a:rPr>
              <a:t>http://www.jeffbrownmnpsychologist.com/therapy.html</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4 </a:t>
            </a:r>
          </a:p>
          <a:p>
            <a:pPr marL="0" indent="0">
              <a:buNone/>
            </a:pPr>
            <a:r>
              <a:rPr lang="en-GB" sz="1400" dirty="0">
                <a:latin typeface="Arial" panose="020B0604020202020204" pitchFamily="34" charset="0"/>
                <a:cs typeface="Arial" panose="020B0604020202020204" pitchFamily="34" charset="0"/>
                <a:hlinkClick r:id="rId5"/>
              </a:rPr>
              <a:t>http://theehlersgroup.com/senior-housing-market-research/focus-group-research/</a:t>
            </a:r>
            <a:endParaRPr lang="en-GB" sz="1400" dirty="0">
              <a:latin typeface="Arial" panose="020B0604020202020204" pitchFamily="34" charset="0"/>
              <a:cs typeface="Arial" panose="020B0604020202020204" pitchFamily="34" charset="0"/>
            </a:endParaRPr>
          </a:p>
          <a:p>
            <a:pPr marL="0" indent="0">
              <a:buNone/>
            </a:pPr>
            <a:endParaRPr lang="en-GB" sz="1400" dirty="0"/>
          </a:p>
          <a:p>
            <a:endParaRPr lang="en-GB" sz="1400" dirty="0"/>
          </a:p>
          <a:p>
            <a:endParaRPr lang="en-GB" dirty="0"/>
          </a:p>
        </p:txBody>
      </p:sp>
    </p:spTree>
    <p:extLst>
      <p:ext uri="{BB962C8B-B14F-4D97-AF65-F5344CB8AC3E}">
        <p14:creationId xmlns:p14="http://schemas.microsoft.com/office/powerpoint/2010/main" val="2031466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76656"/>
          </a:xfrm>
        </p:spPr>
        <p:txBody>
          <a:bodyPr/>
          <a:lstStyle/>
          <a:p>
            <a:r>
              <a:rPr lang="en-GB" dirty="0" smtClean="0"/>
              <a:t>References</a:t>
            </a:r>
            <a:endParaRPr lang="en-GB" dirty="0"/>
          </a:p>
        </p:txBody>
      </p:sp>
      <p:sp>
        <p:nvSpPr>
          <p:cNvPr id="3" name="Content Placeholder 2"/>
          <p:cNvSpPr>
            <a:spLocks noGrp="1"/>
          </p:cNvSpPr>
          <p:nvPr>
            <p:ph idx="1"/>
          </p:nvPr>
        </p:nvSpPr>
        <p:spPr>
          <a:xfrm>
            <a:off x="2589212" y="1815921"/>
            <a:ext cx="8915400" cy="4095301"/>
          </a:xfrm>
        </p:spPr>
        <p:txBody>
          <a:bodyPr/>
          <a:lstStyle/>
          <a:p>
            <a:pPr marL="0" indent="0">
              <a:buNone/>
            </a:pPr>
            <a:r>
              <a:rPr lang="en-GB" sz="1400" dirty="0">
                <a:latin typeface="Arial" panose="020B0604020202020204" pitchFamily="34" charset="0"/>
                <a:cs typeface="Arial" panose="020B0604020202020204" pitchFamily="34" charset="0"/>
              </a:rPr>
              <a:t>Fig 5</a:t>
            </a:r>
          </a:p>
          <a:p>
            <a:pPr marL="0" indent="0">
              <a:buNone/>
            </a:pPr>
            <a:r>
              <a:rPr lang="en-GB" sz="1400" dirty="0">
                <a:latin typeface="Arial" panose="020B0604020202020204" pitchFamily="34" charset="0"/>
                <a:cs typeface="Arial" panose="020B0604020202020204" pitchFamily="34" charset="0"/>
                <a:hlinkClick r:id="rId2"/>
              </a:rPr>
              <a:t>https://www.virtual-college.co.uk/news/safeguarding/2018/01/lord-laming-report-summary</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6 </a:t>
            </a:r>
          </a:p>
          <a:p>
            <a:pPr marL="0" indent="0">
              <a:buNone/>
            </a:pPr>
            <a:r>
              <a:rPr lang="en-GB" sz="1400" dirty="0">
                <a:latin typeface="Arial" panose="020B0604020202020204" pitchFamily="34" charset="0"/>
                <a:cs typeface="Arial" panose="020B0604020202020204" pitchFamily="34" charset="0"/>
                <a:hlinkClick r:id="rId3"/>
              </a:rPr>
              <a:t>http://med.psu.edu/research-help</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7 </a:t>
            </a:r>
          </a:p>
          <a:p>
            <a:pPr marL="0" indent="0">
              <a:buNone/>
            </a:pPr>
            <a:r>
              <a:rPr lang="en-GB" sz="1400" dirty="0">
                <a:latin typeface="Arial" panose="020B0604020202020204" pitchFamily="34" charset="0"/>
                <a:cs typeface="Arial" panose="020B0604020202020204" pitchFamily="34" charset="0"/>
                <a:hlinkClick r:id="rId4"/>
              </a:rPr>
              <a:t>https://</a:t>
            </a:r>
            <a:r>
              <a:rPr lang="en-GB" sz="1400" dirty="0" smtClean="0">
                <a:latin typeface="Arial" panose="020B0604020202020204" pitchFamily="34" charset="0"/>
                <a:cs typeface="Arial" panose="020B0604020202020204" pitchFamily="34" charset="0"/>
                <a:hlinkClick r:id="rId4"/>
              </a:rPr>
              <a:t>www.istockphoto.com/gb/photo/group-of-people-forming-a-question-mark-gm520224962-90892811</a:t>
            </a:r>
            <a:endParaRPr lang="en-GB" sz="1400" dirty="0" smtClean="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8  </a:t>
            </a:r>
          </a:p>
          <a:p>
            <a:pPr marL="0" indent="0">
              <a:buNone/>
            </a:pPr>
            <a:r>
              <a:rPr lang="en-GB" sz="1400" dirty="0">
                <a:latin typeface="Arial" panose="020B0604020202020204" pitchFamily="34" charset="0"/>
                <a:cs typeface="Arial" panose="020B0604020202020204" pitchFamily="34" charset="0"/>
                <a:hlinkClick r:id="rId5"/>
              </a:rPr>
              <a:t>http://sparklehealthnh.com/honoring-therapeutic-relationship/</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9 </a:t>
            </a:r>
          </a:p>
          <a:p>
            <a:pPr marL="0" indent="0">
              <a:buNone/>
            </a:pPr>
            <a:r>
              <a:rPr lang="en-GB" sz="1400" dirty="0">
                <a:latin typeface="Arial" panose="020B0604020202020204" pitchFamily="34" charset="0"/>
                <a:cs typeface="Arial" panose="020B0604020202020204" pitchFamily="34" charset="0"/>
                <a:hlinkClick r:id="rId6"/>
              </a:rPr>
              <a:t>http://liemur.com/custom-software-vs-prebuilt-software-whats-right-for-your-business</a:t>
            </a:r>
            <a:r>
              <a:rPr lang="en-GB" sz="1400" dirty="0" smtClean="0">
                <a:latin typeface="Arial" panose="020B0604020202020204" pitchFamily="34" charset="0"/>
                <a:cs typeface="Arial" panose="020B0604020202020204" pitchFamily="34" charset="0"/>
                <a:hlinkClick r:id="rId6"/>
              </a:rPr>
              <a:t>/</a:t>
            </a:r>
            <a:endParaRPr lang="en-GB" sz="1400" dirty="0" smtClean="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10 </a:t>
            </a:r>
          </a:p>
          <a:p>
            <a:pPr marL="0" indent="0">
              <a:buNone/>
            </a:pPr>
            <a:r>
              <a:rPr lang="en-GB" sz="1400" dirty="0">
                <a:latin typeface="Arial" panose="020B0604020202020204" pitchFamily="34" charset="0"/>
                <a:cs typeface="Arial" panose="020B0604020202020204" pitchFamily="34" charset="0"/>
                <a:hlinkClick r:id="rId7"/>
              </a:rPr>
              <a:t>https://knowledge.insead.edu/strategy/an-emotional-approach-to-strategy-execution-3057</a:t>
            </a:r>
            <a:endParaRPr lang="en-GB" sz="14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457490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15293"/>
          </a:xfrm>
        </p:spPr>
        <p:txBody>
          <a:bodyPr/>
          <a:lstStyle/>
          <a:p>
            <a:r>
              <a:rPr lang="en-GB" dirty="0" smtClean="0"/>
              <a:t>References</a:t>
            </a:r>
            <a:endParaRPr lang="en-GB" dirty="0"/>
          </a:p>
        </p:txBody>
      </p:sp>
      <p:sp>
        <p:nvSpPr>
          <p:cNvPr id="3" name="Content Placeholder 2"/>
          <p:cNvSpPr>
            <a:spLocks noGrp="1"/>
          </p:cNvSpPr>
          <p:nvPr>
            <p:ph idx="1"/>
          </p:nvPr>
        </p:nvSpPr>
        <p:spPr>
          <a:xfrm>
            <a:off x="2589212" y="1584101"/>
            <a:ext cx="8915400" cy="4327121"/>
          </a:xfrm>
        </p:spPr>
        <p:txBody>
          <a:bodyPr/>
          <a:lstStyle/>
          <a:p>
            <a:pPr marL="0" indent="0">
              <a:buNone/>
            </a:pPr>
            <a:r>
              <a:rPr lang="en-GB" sz="1400" dirty="0">
                <a:latin typeface="Arial" panose="020B0604020202020204" pitchFamily="34" charset="0"/>
                <a:cs typeface="Arial" panose="020B0604020202020204" pitchFamily="34" charset="0"/>
              </a:rPr>
              <a:t>Fig 11</a:t>
            </a:r>
          </a:p>
          <a:p>
            <a:pPr marL="0" indent="0">
              <a:buNone/>
            </a:pPr>
            <a:r>
              <a:rPr lang="en-GB" sz="1400" dirty="0">
                <a:latin typeface="Arial" panose="020B0604020202020204" pitchFamily="34" charset="0"/>
                <a:cs typeface="Arial" panose="020B0604020202020204" pitchFamily="34" charset="0"/>
                <a:hlinkClick r:id="rId2"/>
              </a:rPr>
              <a:t>http://illuminatus.dk/products.html-</a:t>
            </a:r>
            <a:r>
              <a:rPr lang="en-GB" sz="1400"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Fig 12 </a:t>
            </a:r>
          </a:p>
          <a:p>
            <a:pPr marL="0" indent="0">
              <a:buNone/>
            </a:pPr>
            <a:r>
              <a:rPr lang="en-GB" sz="1400" dirty="0">
                <a:latin typeface="Arial" panose="020B0604020202020204" pitchFamily="34" charset="0"/>
                <a:cs typeface="Arial" panose="020B0604020202020204" pitchFamily="34" charset="0"/>
                <a:hlinkClick r:id="rId3"/>
              </a:rPr>
              <a:t>https://thebiggamehunter.us/asking-for-recommendations-job-search-radio/</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Fig 13 </a:t>
            </a:r>
          </a:p>
          <a:p>
            <a:pPr marL="0" indent="0">
              <a:buNone/>
            </a:pPr>
            <a:r>
              <a:rPr lang="en-GB" sz="1400" dirty="0">
                <a:latin typeface="Arial" panose="020B0604020202020204" pitchFamily="34" charset="0"/>
                <a:cs typeface="Arial" panose="020B0604020202020204" pitchFamily="34" charset="0"/>
              </a:rPr>
              <a:t>http://www.theartpostblog.com/en/thinker-by-rodin/</a:t>
            </a:r>
          </a:p>
          <a:p>
            <a:pPr marL="0" indent="0">
              <a:buNone/>
            </a:pPr>
            <a:r>
              <a:rPr lang="en-GB" sz="1400" dirty="0">
                <a:latin typeface="Arial" panose="020B0604020202020204" pitchFamily="34" charset="0"/>
                <a:cs typeface="Arial" panose="020B0604020202020204" pitchFamily="34" charset="0"/>
              </a:rPr>
              <a:t>Fig 14 </a:t>
            </a:r>
          </a:p>
          <a:p>
            <a:pPr marL="0" indent="0">
              <a:buNone/>
            </a:pPr>
            <a:r>
              <a:rPr lang="en-GB" sz="1400" dirty="0">
                <a:latin typeface="Arial" panose="020B0604020202020204" pitchFamily="34" charset="0"/>
                <a:cs typeface="Arial" panose="020B0604020202020204" pitchFamily="34" charset="0"/>
                <a:hlinkClick r:id="rId4"/>
              </a:rPr>
              <a:t>https://www.stjamesnewbarnet.com/sermon-series/any-questions</a:t>
            </a:r>
            <a:r>
              <a:rPr lang="en-GB" sz="1400" dirty="0" smtClean="0">
                <a:latin typeface="Arial" panose="020B0604020202020204" pitchFamily="34" charset="0"/>
                <a:cs typeface="Arial" panose="020B0604020202020204" pitchFamily="34" charset="0"/>
                <a:hlinkClick r:id="rId4"/>
              </a:rPr>
              <a:t>/</a:t>
            </a:r>
            <a:endParaRPr lang="en-GB" sz="1400" dirty="0" smtClean="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Geller, S. M. </a:t>
            </a:r>
            <a:r>
              <a:rPr lang="en-US" sz="1400" dirty="0" smtClean="0">
                <a:latin typeface="Arial" panose="020B0604020202020204" pitchFamily="34" charset="0"/>
                <a:cs typeface="Arial" panose="020B0604020202020204" pitchFamily="34" charset="0"/>
              </a:rPr>
              <a:t>and </a:t>
            </a:r>
            <a:r>
              <a:rPr lang="en-US" sz="1400" dirty="0">
                <a:latin typeface="Arial" panose="020B0604020202020204" pitchFamily="34" charset="0"/>
                <a:cs typeface="Arial" panose="020B0604020202020204" pitchFamily="34" charset="0"/>
              </a:rPr>
              <a:t>Greenberg, L. S. (2012) '</a:t>
            </a:r>
            <a:r>
              <a:rPr lang="en-US" sz="1400" i="1" dirty="0">
                <a:latin typeface="Arial" panose="020B0604020202020204" pitchFamily="34" charset="0"/>
                <a:cs typeface="Arial" panose="020B0604020202020204" pitchFamily="34" charset="0"/>
              </a:rPr>
              <a:t>Therapeutic Presence - A Mindful Approach to Effective Therapy', </a:t>
            </a:r>
            <a:r>
              <a:rPr lang="en-US" sz="1400" dirty="0">
                <a:latin typeface="Arial" panose="020B0604020202020204" pitchFamily="34" charset="0"/>
                <a:cs typeface="Arial" panose="020B0604020202020204" pitchFamily="34" charset="0"/>
              </a:rPr>
              <a:t>Washington: American Psychological Association.</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Good Therapy. (2010) </a:t>
            </a:r>
            <a:r>
              <a:rPr lang="en-US" sz="1400" i="1" dirty="0">
                <a:latin typeface="Arial" panose="020B0604020202020204" pitchFamily="34" charset="0"/>
                <a:cs typeface="Arial" panose="020B0604020202020204" pitchFamily="34" charset="0"/>
              </a:rPr>
              <a:t>50 signs of good therapy. </a:t>
            </a:r>
            <a:r>
              <a:rPr lang="en-US" sz="1400" dirty="0">
                <a:latin typeface="Arial" panose="020B0604020202020204" pitchFamily="34" charset="0"/>
                <a:cs typeface="Arial" panose="020B0604020202020204" pitchFamily="34" charset="0"/>
              </a:rPr>
              <a:t> </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Available at: </a:t>
            </a:r>
            <a:r>
              <a:rPr lang="en-US" sz="1400" u="sng" dirty="0">
                <a:latin typeface="Arial" panose="020B0604020202020204" pitchFamily="34" charset="0"/>
                <a:cs typeface="Arial" panose="020B0604020202020204" pitchFamily="34" charset="0"/>
              </a:rPr>
              <a:t>https://www.goodtherapy.org/blog/50-signs-good-therapy-0110119/</a:t>
            </a: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(Accessed 10 May 2018).</a:t>
            </a: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238623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66808"/>
          </a:xfrm>
        </p:spPr>
        <p:txBody>
          <a:bodyPr/>
          <a:lstStyle/>
          <a:p>
            <a:r>
              <a:rPr lang="en-GB" dirty="0" smtClean="0"/>
              <a:t>References</a:t>
            </a:r>
            <a:endParaRPr lang="en-GB" dirty="0"/>
          </a:p>
        </p:txBody>
      </p:sp>
      <p:sp>
        <p:nvSpPr>
          <p:cNvPr id="3" name="Content Placeholder 2"/>
          <p:cNvSpPr>
            <a:spLocks noGrp="1"/>
          </p:cNvSpPr>
          <p:nvPr>
            <p:ph idx="1"/>
          </p:nvPr>
        </p:nvSpPr>
        <p:spPr>
          <a:xfrm>
            <a:off x="2589212" y="1777285"/>
            <a:ext cx="8915400" cy="4378816"/>
          </a:xfrm>
        </p:spPr>
        <p:txBody>
          <a:bodyPr/>
          <a:lstStyle/>
          <a:p>
            <a:pPr marL="0" indent="0">
              <a:buNone/>
            </a:pPr>
            <a:r>
              <a:rPr lang="en-US" sz="1400" dirty="0">
                <a:latin typeface="Arial" panose="020B0604020202020204" pitchFamily="34" charset="0"/>
                <a:cs typeface="Arial" panose="020B0604020202020204" pitchFamily="34" charset="0"/>
              </a:rPr>
              <a:t>Lee, B. </a:t>
            </a:r>
            <a:r>
              <a:rPr lang="en-US" sz="1400" dirty="0" smtClean="0">
                <a:latin typeface="Arial" panose="020B0604020202020204" pitchFamily="34" charset="0"/>
                <a:cs typeface="Arial" panose="020B0604020202020204" pitchFamily="34" charset="0"/>
              </a:rPr>
              <a:t>and </a:t>
            </a:r>
            <a:r>
              <a:rPr lang="en-US" sz="1400" dirty="0">
                <a:latin typeface="Arial" panose="020B0604020202020204" pitchFamily="34" charset="0"/>
                <a:cs typeface="Arial" panose="020B0604020202020204" pitchFamily="34" charset="0"/>
              </a:rPr>
              <a:t>Prior, S. (2013) 'Developing therapeutic listening', </a:t>
            </a:r>
            <a:r>
              <a:rPr lang="en-US" sz="1400" i="1" dirty="0">
                <a:latin typeface="Arial" panose="020B0604020202020204" pitchFamily="34" charset="0"/>
                <a:cs typeface="Arial" panose="020B0604020202020204" pitchFamily="34" charset="0"/>
              </a:rPr>
              <a:t>British Journal of Guidance and Counselling, </a:t>
            </a:r>
            <a:r>
              <a:rPr lang="en-US" sz="1400" dirty="0">
                <a:latin typeface="Arial" panose="020B0604020202020204" pitchFamily="34" charset="0"/>
                <a:cs typeface="Arial" panose="020B0604020202020204" pitchFamily="34" charset="0"/>
              </a:rPr>
              <a:t>41(2), pp. 91-104.</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McLeod, J. (2013) </a:t>
            </a:r>
            <a:r>
              <a:rPr lang="en-US" sz="1400" i="1" dirty="0">
                <a:latin typeface="Arial" panose="020B0604020202020204" pitchFamily="34" charset="0"/>
                <a:cs typeface="Arial" panose="020B0604020202020204" pitchFamily="34" charset="0"/>
              </a:rPr>
              <a:t>An Introduction to Counselling. </a:t>
            </a:r>
            <a:r>
              <a:rPr lang="en-US" sz="1400" dirty="0">
                <a:latin typeface="Arial" panose="020B0604020202020204" pitchFamily="34" charset="0"/>
                <a:cs typeface="Arial" panose="020B0604020202020204" pitchFamily="34" charset="0"/>
              </a:rPr>
              <a:t>5 ed. Maidenhead: Open University Press.</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Reeves, A. (2013) </a:t>
            </a:r>
            <a:r>
              <a:rPr lang="en-US" sz="1400" i="1" dirty="0">
                <a:latin typeface="Arial" panose="020B0604020202020204" pitchFamily="34" charset="0"/>
                <a:cs typeface="Arial" panose="020B0604020202020204" pitchFamily="34" charset="0"/>
              </a:rPr>
              <a:t>An Introduction to Counselling and Psychotherapy from Theory to Practice. </a:t>
            </a:r>
            <a:r>
              <a:rPr lang="en-US" sz="1400" dirty="0">
                <a:latin typeface="Arial" panose="020B0604020202020204" pitchFamily="34" charset="0"/>
                <a:cs typeface="Arial" panose="020B0604020202020204" pitchFamily="34" charset="0"/>
              </a:rPr>
              <a:t> London: SAGE Publications Ltd.</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Rogers, C. (1992) 'The Necessary and Sufficient Conditions of Therapeutic Personality Change', </a:t>
            </a:r>
            <a:r>
              <a:rPr lang="en-US" sz="1400" i="1" dirty="0">
                <a:latin typeface="Arial" panose="020B0604020202020204" pitchFamily="34" charset="0"/>
                <a:cs typeface="Arial" panose="020B0604020202020204" pitchFamily="34" charset="0"/>
              </a:rPr>
              <a:t>Journal of Consulting and Clinical Psychology, </a:t>
            </a:r>
            <a:r>
              <a:rPr lang="en-US" sz="1400" dirty="0">
                <a:latin typeface="Arial" panose="020B0604020202020204" pitchFamily="34" charset="0"/>
                <a:cs typeface="Arial" panose="020B0604020202020204" pitchFamily="34" charset="0"/>
              </a:rPr>
              <a:t>60(6), pp. 827-832.</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Savva, G. (2015) </a:t>
            </a:r>
            <a:r>
              <a:rPr lang="en-US" sz="1400" i="1" dirty="0">
                <a:latin typeface="Arial" panose="020B0604020202020204" pitchFamily="34" charset="0"/>
                <a:cs typeface="Arial" panose="020B0604020202020204" pitchFamily="34" charset="0"/>
              </a:rPr>
              <a:t>We all need to be held and caressed sometimes. </a:t>
            </a:r>
            <a:r>
              <a:rPr lang="en-US" sz="1400" dirty="0">
                <a:latin typeface="Arial" panose="020B0604020202020204" pitchFamily="34" charset="0"/>
                <a:cs typeface="Arial" panose="020B0604020202020204" pitchFamily="34" charset="0"/>
              </a:rPr>
              <a:t> </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Available at: </a:t>
            </a:r>
            <a:r>
              <a:rPr lang="en-US" sz="1400" u="sng" dirty="0">
                <a:latin typeface="Arial" panose="020B0604020202020204" pitchFamily="34" charset="0"/>
                <a:cs typeface="Arial" panose="020B0604020202020204" pitchFamily="34" charset="0"/>
              </a:rPr>
              <a:t>https://www.counselling-directory.org.uk/counsellor-articles/we-all-need-to-be-held-caressed-sometimes-the-science-of</a:t>
            </a: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(Accessed 10 May 2018</a:t>
            </a:r>
            <a:r>
              <a:rPr lang="en-US" sz="1400" dirty="0" smtClean="0">
                <a:latin typeface="Arial" panose="020B0604020202020204" pitchFamily="34" charset="0"/>
                <a:cs typeface="Arial" panose="020B0604020202020204" pitchFamily="34" charset="0"/>
              </a:rPr>
              <a:t>).</a:t>
            </a:r>
          </a:p>
          <a:p>
            <a:pPr marL="0" indent="0">
              <a:buNone/>
            </a:pPr>
            <a:r>
              <a:rPr lang="en-US" sz="1400" dirty="0">
                <a:latin typeface="Arial" panose="020B0604020202020204" pitchFamily="34" charset="0"/>
                <a:cs typeface="Arial" panose="020B0604020202020204" pitchFamily="34" charset="0"/>
              </a:rPr>
              <a:t>Tasca, G., Compare, A., Zarbo, C. </a:t>
            </a:r>
            <a:r>
              <a:rPr lang="en-US" sz="1400" dirty="0" smtClean="0">
                <a:latin typeface="Arial" panose="020B0604020202020204" pitchFamily="34" charset="0"/>
                <a:cs typeface="Arial" panose="020B0604020202020204" pitchFamily="34" charset="0"/>
              </a:rPr>
              <a:t>and </a:t>
            </a:r>
            <a:r>
              <a:rPr lang="en-US" sz="1400" dirty="0">
                <a:latin typeface="Arial" panose="020B0604020202020204" pitchFamily="34" charset="0"/>
                <a:cs typeface="Arial" panose="020B0604020202020204" pitchFamily="34" charset="0"/>
              </a:rPr>
              <a:t>Brugnera, A. (2016) 'Therapeutic Alliance and Binge-Eating Outcomes in a Group Therapy Context', </a:t>
            </a:r>
            <a:r>
              <a:rPr lang="en-US" sz="1400" i="1" dirty="0">
                <a:latin typeface="Arial" panose="020B0604020202020204" pitchFamily="34" charset="0"/>
                <a:cs typeface="Arial" panose="020B0604020202020204" pitchFamily="34" charset="0"/>
              </a:rPr>
              <a:t>Journal of Counseling and Psychology, </a:t>
            </a:r>
            <a:r>
              <a:rPr lang="en-US" sz="1400" dirty="0">
                <a:latin typeface="Arial" panose="020B0604020202020204" pitchFamily="34" charset="0"/>
                <a:cs typeface="Arial" panose="020B0604020202020204" pitchFamily="34" charset="0"/>
              </a:rPr>
              <a:t>63(4), pp. 443-451.</a:t>
            </a: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Winslade, J. M. (2013) 'From Being </a:t>
            </a:r>
            <a:r>
              <a:rPr lang="en-US" sz="1400" dirty="0" smtClean="0">
                <a:latin typeface="Arial" panose="020B0604020202020204" pitchFamily="34" charset="0"/>
                <a:cs typeface="Arial" panose="020B0604020202020204" pitchFamily="34" charset="0"/>
              </a:rPr>
              <a:t>Non Judgmental </a:t>
            </a:r>
            <a:r>
              <a:rPr lang="en-US" sz="1400" dirty="0">
                <a:latin typeface="Arial" panose="020B0604020202020204" pitchFamily="34" charset="0"/>
                <a:cs typeface="Arial" panose="020B0604020202020204" pitchFamily="34" charset="0"/>
              </a:rPr>
              <a:t>to Deconstructing </a:t>
            </a:r>
            <a:r>
              <a:rPr lang="en-US" sz="1400" dirty="0" smtClean="0">
                <a:latin typeface="Arial" panose="020B0604020202020204" pitchFamily="34" charset="0"/>
                <a:cs typeface="Arial" panose="020B0604020202020204" pitchFamily="34" charset="0"/>
              </a:rPr>
              <a:t>Normalizing </a:t>
            </a:r>
            <a:r>
              <a:rPr lang="en-US" sz="1400" dirty="0">
                <a:latin typeface="Arial" panose="020B0604020202020204" pitchFamily="34" charset="0"/>
                <a:cs typeface="Arial" panose="020B0604020202020204" pitchFamily="34" charset="0"/>
              </a:rPr>
              <a:t>Judgement', </a:t>
            </a:r>
            <a:r>
              <a:rPr lang="en-US" sz="1400" i="1" dirty="0">
                <a:latin typeface="Arial" panose="020B0604020202020204" pitchFamily="34" charset="0"/>
                <a:cs typeface="Arial" panose="020B0604020202020204" pitchFamily="34" charset="0"/>
              </a:rPr>
              <a:t>British Journal of Guidance and Counselling, </a:t>
            </a:r>
            <a:r>
              <a:rPr lang="en-US" sz="1400" dirty="0">
                <a:latin typeface="Arial" panose="020B0604020202020204" pitchFamily="34" charset="0"/>
                <a:cs typeface="Arial" panose="020B0604020202020204" pitchFamily="34" charset="0"/>
              </a:rPr>
              <a:t>41(5), pp. 518-529.</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76550740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6193</TotalTime>
  <Words>1067</Words>
  <Application>Microsoft Office PowerPoint</Application>
  <PresentationFormat>Widescreen</PresentationFormat>
  <Paragraphs>117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Century Gothic</vt:lpstr>
      <vt:lpstr>Wingdings 3</vt:lpstr>
      <vt:lpstr>Wisp</vt:lpstr>
      <vt:lpstr>Empirical Research Skills (M6X00966)  An evaluation and discussion of focus group findings to determine the importance of the therapeutic relationship.</vt:lpstr>
      <vt:lpstr>The Shoe That Fits One Person Pinches Another  Contents….    </vt:lpstr>
      <vt:lpstr>Abstract</vt:lpstr>
      <vt:lpstr>The Therapeutic Relationship Literature Review</vt:lpstr>
      <vt:lpstr>Data Collection Method                  Focus Group</vt:lpstr>
      <vt:lpstr>Data Collection Method  Thematic Analysis</vt:lpstr>
      <vt:lpstr>Research Question   How important is the therapeutic relationship in relation to a successful counselling outcome?</vt:lpstr>
      <vt:lpstr>Theme 1 Necessary and Sufficient – A Clients Perspective  What a client needs from their counsellor… </vt:lpstr>
      <vt:lpstr>Theme 2 A Counsellors Prerogative?  Deciding what is right for the client…</vt:lpstr>
      <vt:lpstr>Theme 3 Emotionally Exposed How clients can feel…</vt:lpstr>
      <vt:lpstr>Findings Therapy is likely to fail without trust (Reeves, 2013). Being therapeutically present lays the foundation of the quality of the relationship (Geller and Greenberg, 2012) The value of the relationship is threatened if judgement is made and essentially ineffective (Winslade, 2013).  </vt:lpstr>
      <vt:lpstr>Findings…. “The listener hears what is absent as well as what is present” (Lee and Prior, 2013). Empathy from the therapist is crucial for the process of change (Coutinho et al, 2014). Congruence allows for a deepening of the client/counsellor bond, enabling the client to explore further (Atzil-Slonim et al, 2018).  </vt:lpstr>
      <vt:lpstr>Conclusion</vt:lpstr>
      <vt:lpstr>Recommendations</vt:lpstr>
      <vt:lpstr>Personal Reflection</vt:lpstr>
      <vt:lpstr>PowerPoint Presentation</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build</dc:creator>
  <cp:lastModifiedBy>build</cp:lastModifiedBy>
  <cp:revision>102</cp:revision>
  <dcterms:created xsi:type="dcterms:W3CDTF">2018-04-27T11:39:27Z</dcterms:created>
  <dcterms:modified xsi:type="dcterms:W3CDTF">2018-05-12T11:59:23Z</dcterms:modified>
</cp:coreProperties>
</file>