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27"/>
  </p:notesMasterIdLst>
  <p:handoutMasterIdLst>
    <p:handoutMasterId r:id="rId28"/>
  </p:handoutMasterIdLst>
  <p:sldIdLst>
    <p:sldId id="256" r:id="rId5"/>
    <p:sldId id="257" r:id="rId6"/>
    <p:sldId id="258" r:id="rId7"/>
    <p:sldId id="262" r:id="rId8"/>
    <p:sldId id="301" r:id="rId9"/>
    <p:sldId id="302" r:id="rId10"/>
    <p:sldId id="303" r:id="rId11"/>
    <p:sldId id="304" r:id="rId12"/>
    <p:sldId id="312" r:id="rId13"/>
    <p:sldId id="305" r:id="rId14"/>
    <p:sldId id="306" r:id="rId15"/>
    <p:sldId id="307" r:id="rId16"/>
    <p:sldId id="308" r:id="rId17"/>
    <p:sldId id="309" r:id="rId18"/>
    <p:sldId id="314" r:id="rId19"/>
    <p:sldId id="315" r:id="rId20"/>
    <p:sldId id="317" r:id="rId21"/>
    <p:sldId id="268" r:id="rId22"/>
    <p:sldId id="310" r:id="rId23"/>
    <p:sldId id="311" r:id="rId24"/>
    <p:sldId id="313" r:id="rId25"/>
    <p:sldId id="316" r:id="rId26"/>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4C346-3322-4327-B683-CEC0D7706ED7}" v="12" dt="2025-03-03T17:33:34.4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64397" autoAdjust="0"/>
  </p:normalViewPr>
  <p:slideViewPr>
    <p:cSldViewPr snapToGrid="0">
      <p:cViewPr varScale="1">
        <p:scale>
          <a:sx n="36" d="100"/>
          <a:sy n="36" d="100"/>
        </p:scale>
        <p:origin x="2058" y="264"/>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8AD652-A6FC-48C1-8F8D-64A55245C12B}" type="doc">
      <dgm:prSet loTypeId="urn:microsoft.com/office/officeart/2016/7/layout/LinearBlockProcessNumbered#1" loCatId="process" qsTypeId="urn:microsoft.com/office/officeart/2005/8/quickstyle/simple1" qsCatId="simple" csTypeId="urn:microsoft.com/office/officeart/2005/8/colors/colorful2" csCatId="colorful" phldr="1"/>
      <dgm:spPr/>
      <dgm:t>
        <a:bodyPr rtlCol="0"/>
        <a:lstStyle/>
        <a:p>
          <a:pPr rtl="0"/>
          <a:endParaRPr lang="en-US"/>
        </a:p>
      </dgm:t>
    </dgm:pt>
    <dgm:pt modelId="{BEA549D7-4274-48CC-BC1A-D3534675573B}">
      <dgm:prSet custT="1"/>
      <dgm:spPr>
        <a:solidFill>
          <a:schemeClr val="accent2">
            <a:lumMod val="75000"/>
          </a:schemeClr>
        </a:solidFill>
      </dgm:spPr>
      <dgm:t>
        <a:bodyPr rtlCol="0"/>
        <a:lstStyle/>
        <a:p>
          <a:pPr rtl="0"/>
          <a:r>
            <a:rPr lang="en-GB" sz="1600" noProof="0" dirty="0"/>
            <a:t>At least 5 symptoms from a list of 9 have been present for 2 weeks</a:t>
          </a:r>
        </a:p>
      </dgm:t>
    </dgm:pt>
    <dgm:pt modelId="{78563F9B-89B6-4C70-B414-2D77CD284015}" type="parTrans" cxnId="{0A185261-CCB6-4806-AE27-777579CCA6AE}">
      <dgm:prSet/>
      <dgm:spPr/>
      <dgm:t>
        <a:bodyPr rtlCol="0"/>
        <a:lstStyle/>
        <a:p>
          <a:pPr rtl="0"/>
          <a:endParaRPr lang="en-GB" noProof="0" dirty="0"/>
        </a:p>
      </dgm:t>
    </dgm:pt>
    <dgm:pt modelId="{E0613AE2-5131-46BE-8016-7B4AFD6022CA}" type="sibTrans" cxnId="{0A185261-CCB6-4806-AE27-777579CCA6AE}">
      <dgm:prSet phldrT="01" phldr="0"/>
      <dgm:spPr/>
      <dgm:t>
        <a:bodyPr rtlCol="0"/>
        <a:lstStyle/>
        <a:p>
          <a:pPr rtl="0"/>
          <a:r>
            <a:rPr lang="en-GB" noProof="0"/>
            <a:t>01</a:t>
          </a:r>
          <a:endParaRPr lang="en-GB" noProof="0" dirty="0"/>
        </a:p>
      </dgm:t>
    </dgm:pt>
    <dgm:pt modelId="{BBEA2B22-7A9C-4946-B437-2C636ADC7313}">
      <dgm:prSet custT="1"/>
      <dgm:spPr>
        <a:solidFill>
          <a:srgbClr val="68598D"/>
        </a:solidFill>
      </dgm:spPr>
      <dgm:t>
        <a:bodyPr rtlCol="0"/>
        <a:lstStyle/>
        <a:p>
          <a:pPr rtl="0"/>
          <a:r>
            <a:rPr lang="en-GB" sz="1600" noProof="0" dirty="0"/>
            <a:t>These symptoms  cause the individual significant distress in their social/ work life </a:t>
          </a:r>
        </a:p>
      </dgm:t>
    </dgm:pt>
    <dgm:pt modelId="{BFF29A81-E8C9-4AFB-BE4A-A8582D8FB3FD}" type="parTrans" cxnId="{85394E1A-F95A-4761-94B8-F865AE01D8D0}">
      <dgm:prSet/>
      <dgm:spPr/>
      <dgm:t>
        <a:bodyPr rtlCol="0"/>
        <a:lstStyle/>
        <a:p>
          <a:pPr rtl="0"/>
          <a:endParaRPr lang="en-GB" noProof="0" dirty="0"/>
        </a:p>
      </dgm:t>
    </dgm:pt>
    <dgm:pt modelId="{C2E1395A-B275-47E8-BC9B-288AF8DC30EC}" type="sibTrans" cxnId="{85394E1A-F95A-4761-94B8-F865AE01D8D0}">
      <dgm:prSet phldrT="02" phldr="0"/>
      <dgm:spPr/>
      <dgm:t>
        <a:bodyPr rtlCol="0"/>
        <a:lstStyle/>
        <a:p>
          <a:pPr rtl="0"/>
          <a:r>
            <a:rPr lang="en-GB" noProof="0"/>
            <a:t>02</a:t>
          </a:r>
          <a:endParaRPr lang="en-GB" noProof="0" dirty="0"/>
        </a:p>
      </dgm:t>
    </dgm:pt>
    <dgm:pt modelId="{12CAEDC4-5365-4F15-A687-1F4A58F8BE4E}">
      <dgm:prSet custT="1"/>
      <dgm:spPr>
        <a:solidFill>
          <a:srgbClr val="646C92"/>
        </a:solidFill>
      </dgm:spPr>
      <dgm:t>
        <a:bodyPr rtlCol="0"/>
        <a:lstStyle/>
        <a:p>
          <a:pPr rtl="0"/>
          <a:r>
            <a:rPr lang="en-GB" sz="1600" noProof="0" dirty="0"/>
            <a:t>It is not another condition or substance responsible for the symptoms </a:t>
          </a:r>
        </a:p>
      </dgm:t>
    </dgm:pt>
    <dgm:pt modelId="{4ECBC469-E2DF-46BC-920F-C88FDE12CD72}" type="parTrans" cxnId="{A1E87F8B-8223-4F32-B81C-0E19BB0F0EEA}">
      <dgm:prSet/>
      <dgm:spPr/>
      <dgm:t>
        <a:bodyPr rtlCol="0"/>
        <a:lstStyle/>
        <a:p>
          <a:pPr rtl="0"/>
          <a:endParaRPr lang="en-GB" noProof="0" dirty="0"/>
        </a:p>
      </dgm:t>
    </dgm:pt>
    <dgm:pt modelId="{AFCE8FBA-6EAC-44A8-B55F-FDF49470A574}" type="sibTrans" cxnId="{A1E87F8B-8223-4F32-B81C-0E19BB0F0EEA}">
      <dgm:prSet phldrT="03" phldr="0"/>
      <dgm:spPr/>
      <dgm:t>
        <a:bodyPr rtlCol="0"/>
        <a:lstStyle/>
        <a:p>
          <a:pPr rtl="0"/>
          <a:r>
            <a:rPr lang="en-GB" noProof="0"/>
            <a:t>03</a:t>
          </a:r>
          <a:endParaRPr lang="en-GB" noProof="0" dirty="0"/>
        </a:p>
      </dgm:t>
    </dgm:pt>
    <dgm:pt modelId="{63001359-C113-45EA-885E-B54D5542D44F}">
      <dgm:prSet custT="1"/>
      <dgm:spPr>
        <a:solidFill>
          <a:srgbClr val="5A6B76"/>
        </a:solidFill>
      </dgm:spPr>
      <dgm:t>
        <a:bodyPr rtlCol="0"/>
        <a:lstStyle/>
        <a:p>
          <a:pPr rtl="0"/>
          <a:r>
            <a:rPr lang="en-GB" sz="1600" noProof="0" dirty="0"/>
            <a:t>The episode is not better explained by other psychotic disorders </a:t>
          </a:r>
        </a:p>
      </dgm:t>
    </dgm:pt>
    <dgm:pt modelId="{EFCC96FC-1076-4A0E-B119-B94924371A87}" type="parTrans" cxnId="{BD5B04DF-8F64-4DB3-95ED-039D9AE7B75A}">
      <dgm:prSet/>
      <dgm:spPr/>
      <dgm:t>
        <a:bodyPr rtlCol="0"/>
        <a:lstStyle/>
        <a:p>
          <a:pPr rtl="0"/>
          <a:endParaRPr lang="en-GB" noProof="0" dirty="0"/>
        </a:p>
      </dgm:t>
    </dgm:pt>
    <dgm:pt modelId="{60BC2331-F690-4E3C-ABD6-DFF22BBDF151}" type="sibTrans" cxnId="{BD5B04DF-8F64-4DB3-95ED-039D9AE7B75A}">
      <dgm:prSet phldrT="04" phldr="0"/>
      <dgm:spPr/>
      <dgm:t>
        <a:bodyPr rtlCol="0"/>
        <a:lstStyle/>
        <a:p>
          <a:pPr rtl="0"/>
          <a:r>
            <a:rPr lang="en-GB" noProof="0"/>
            <a:t>04</a:t>
          </a:r>
          <a:endParaRPr lang="en-GB" noProof="0" dirty="0"/>
        </a:p>
      </dgm:t>
    </dgm:pt>
    <dgm:pt modelId="{4373C676-42B5-4BD7-A8E2-1057AE88F257}">
      <dgm:prSet custT="1"/>
      <dgm:spPr>
        <a:solidFill>
          <a:srgbClr val="5A6E6E"/>
        </a:solidFill>
      </dgm:spPr>
      <dgm:t>
        <a:bodyPr rtlCol="0"/>
        <a:lstStyle/>
        <a:p>
          <a:pPr rtl="0"/>
          <a:r>
            <a:rPr lang="en-GB" sz="1600" noProof="0" dirty="0"/>
            <a:t>The individual has never experienced a manic/ hypomanic episode</a:t>
          </a:r>
        </a:p>
      </dgm:t>
    </dgm:pt>
    <dgm:pt modelId="{24DA0AE2-01E1-4D40-B562-7A89F8842997}" type="parTrans" cxnId="{AD175329-5799-428D-9CF7-F64C802D8A39}">
      <dgm:prSet/>
      <dgm:spPr/>
      <dgm:t>
        <a:bodyPr rtlCol="0"/>
        <a:lstStyle/>
        <a:p>
          <a:pPr rtl="0"/>
          <a:endParaRPr lang="en-GB" noProof="0" dirty="0"/>
        </a:p>
      </dgm:t>
    </dgm:pt>
    <dgm:pt modelId="{D3ED181F-E4C0-46DF-BFC2-990CA6573396}" type="sibTrans" cxnId="{AD175329-5799-428D-9CF7-F64C802D8A39}">
      <dgm:prSet phldrT="05" phldr="0"/>
      <dgm:spPr/>
      <dgm:t>
        <a:bodyPr rtlCol="0"/>
        <a:lstStyle/>
        <a:p>
          <a:pPr rtl="0"/>
          <a:r>
            <a:rPr lang="en-GB" noProof="0"/>
            <a:t>05</a:t>
          </a:r>
          <a:endParaRPr lang="en-GB" noProof="0" dirty="0"/>
        </a:p>
      </dgm:t>
    </dgm:pt>
    <dgm:pt modelId="{E37A2EB9-BB4F-4C26-8F2C-50128B41FAD0}" type="pres">
      <dgm:prSet presAssocID="{938AD652-A6FC-48C1-8F8D-64A55245C12B}" presName="Name0" presStyleCnt="0">
        <dgm:presLayoutVars>
          <dgm:animLvl val="lvl"/>
          <dgm:resizeHandles val="exact"/>
        </dgm:presLayoutVars>
      </dgm:prSet>
      <dgm:spPr/>
    </dgm:pt>
    <dgm:pt modelId="{95620581-293C-4EA9-AC72-67C634853904}" type="pres">
      <dgm:prSet presAssocID="{BEA549D7-4274-48CC-BC1A-D3534675573B}" presName="compositeNode" presStyleCnt="0">
        <dgm:presLayoutVars>
          <dgm:bulletEnabled val="1"/>
        </dgm:presLayoutVars>
      </dgm:prSet>
      <dgm:spPr/>
    </dgm:pt>
    <dgm:pt modelId="{85A04922-B091-49E1-83F0-2B3D9BAF786D}" type="pres">
      <dgm:prSet presAssocID="{BEA549D7-4274-48CC-BC1A-D3534675573B}" presName="bgRect" presStyleLbl="alignNode1" presStyleIdx="0" presStyleCnt="5"/>
      <dgm:spPr/>
    </dgm:pt>
    <dgm:pt modelId="{1B55EFFE-1044-4C01-8E61-E200D5C36731}" type="pres">
      <dgm:prSet presAssocID="{E0613AE2-5131-46BE-8016-7B4AFD6022CA}" presName="sibTransNodeRect" presStyleLbl="alignNode1" presStyleIdx="0" presStyleCnt="5" custScaleX="73120" custScaleY="73962">
        <dgm:presLayoutVars>
          <dgm:chMax val="0"/>
          <dgm:bulletEnabled val="1"/>
        </dgm:presLayoutVars>
      </dgm:prSet>
      <dgm:spPr/>
    </dgm:pt>
    <dgm:pt modelId="{B9E45448-7C4D-4E80-A4A1-E7463BD574F2}" type="pres">
      <dgm:prSet presAssocID="{BEA549D7-4274-48CC-BC1A-D3534675573B}" presName="nodeRect" presStyleLbl="alignNode1" presStyleIdx="0" presStyleCnt="5">
        <dgm:presLayoutVars>
          <dgm:bulletEnabled val="1"/>
        </dgm:presLayoutVars>
      </dgm:prSet>
      <dgm:spPr/>
    </dgm:pt>
    <dgm:pt modelId="{5D3DB865-EFAC-444B-8451-F14B08C02D35}" type="pres">
      <dgm:prSet presAssocID="{E0613AE2-5131-46BE-8016-7B4AFD6022CA}" presName="sibTrans" presStyleCnt="0"/>
      <dgm:spPr/>
    </dgm:pt>
    <dgm:pt modelId="{05292754-BD69-4459-9CE0-FE6BA3EEE005}" type="pres">
      <dgm:prSet presAssocID="{BBEA2B22-7A9C-4946-B437-2C636ADC7313}" presName="compositeNode" presStyleCnt="0">
        <dgm:presLayoutVars>
          <dgm:bulletEnabled val="1"/>
        </dgm:presLayoutVars>
      </dgm:prSet>
      <dgm:spPr/>
    </dgm:pt>
    <dgm:pt modelId="{C98907A9-E1FE-4D83-8609-7D44B7636182}" type="pres">
      <dgm:prSet presAssocID="{BBEA2B22-7A9C-4946-B437-2C636ADC7313}" presName="bgRect" presStyleLbl="alignNode1" presStyleIdx="1" presStyleCnt="5"/>
      <dgm:spPr/>
    </dgm:pt>
    <dgm:pt modelId="{7577D577-9D15-4AB8-AF3E-C171BC77B812}" type="pres">
      <dgm:prSet presAssocID="{C2E1395A-B275-47E8-BC9B-288AF8DC30EC}" presName="sibTransNodeRect" presStyleLbl="alignNode1" presStyleIdx="1" presStyleCnt="5">
        <dgm:presLayoutVars>
          <dgm:chMax val="0"/>
          <dgm:bulletEnabled val="1"/>
        </dgm:presLayoutVars>
      </dgm:prSet>
      <dgm:spPr/>
    </dgm:pt>
    <dgm:pt modelId="{543071B3-E5D6-443C-A81F-37E1D656CB4E}" type="pres">
      <dgm:prSet presAssocID="{BBEA2B22-7A9C-4946-B437-2C636ADC7313}" presName="nodeRect" presStyleLbl="alignNode1" presStyleIdx="1" presStyleCnt="5">
        <dgm:presLayoutVars>
          <dgm:bulletEnabled val="1"/>
        </dgm:presLayoutVars>
      </dgm:prSet>
      <dgm:spPr/>
    </dgm:pt>
    <dgm:pt modelId="{1AB3E558-02AC-41B1-A816-E580FC442BD4}" type="pres">
      <dgm:prSet presAssocID="{C2E1395A-B275-47E8-BC9B-288AF8DC30EC}" presName="sibTrans" presStyleCnt="0"/>
      <dgm:spPr/>
    </dgm:pt>
    <dgm:pt modelId="{DAB0B4D5-BA12-4203-A855-F0DF2D740AB7}" type="pres">
      <dgm:prSet presAssocID="{12CAEDC4-5365-4F15-A687-1F4A58F8BE4E}" presName="compositeNode" presStyleCnt="0">
        <dgm:presLayoutVars>
          <dgm:bulletEnabled val="1"/>
        </dgm:presLayoutVars>
      </dgm:prSet>
      <dgm:spPr/>
    </dgm:pt>
    <dgm:pt modelId="{5A462FD3-867E-4F03-9D43-8FC4B6496418}" type="pres">
      <dgm:prSet presAssocID="{12CAEDC4-5365-4F15-A687-1F4A58F8BE4E}" presName="bgRect" presStyleLbl="alignNode1" presStyleIdx="2" presStyleCnt="5"/>
      <dgm:spPr/>
    </dgm:pt>
    <dgm:pt modelId="{7950283A-EDC4-44D4-AF4B-F4FB05051470}" type="pres">
      <dgm:prSet presAssocID="{AFCE8FBA-6EAC-44A8-B55F-FDF49470A574}" presName="sibTransNodeRect" presStyleLbl="alignNode1" presStyleIdx="2" presStyleCnt="5">
        <dgm:presLayoutVars>
          <dgm:chMax val="0"/>
          <dgm:bulletEnabled val="1"/>
        </dgm:presLayoutVars>
      </dgm:prSet>
      <dgm:spPr/>
    </dgm:pt>
    <dgm:pt modelId="{18D54E00-AFEE-40AE-B281-81A7314844C1}" type="pres">
      <dgm:prSet presAssocID="{12CAEDC4-5365-4F15-A687-1F4A58F8BE4E}" presName="nodeRect" presStyleLbl="alignNode1" presStyleIdx="2" presStyleCnt="5">
        <dgm:presLayoutVars>
          <dgm:bulletEnabled val="1"/>
        </dgm:presLayoutVars>
      </dgm:prSet>
      <dgm:spPr/>
    </dgm:pt>
    <dgm:pt modelId="{D2C1D1BC-6555-4CC5-A982-C0E5CA9BA835}" type="pres">
      <dgm:prSet presAssocID="{AFCE8FBA-6EAC-44A8-B55F-FDF49470A574}" presName="sibTrans" presStyleCnt="0"/>
      <dgm:spPr/>
    </dgm:pt>
    <dgm:pt modelId="{AC023CBB-9BCB-46E9-84C4-69A3636486C6}" type="pres">
      <dgm:prSet presAssocID="{63001359-C113-45EA-885E-B54D5542D44F}" presName="compositeNode" presStyleCnt="0">
        <dgm:presLayoutVars>
          <dgm:bulletEnabled val="1"/>
        </dgm:presLayoutVars>
      </dgm:prSet>
      <dgm:spPr/>
    </dgm:pt>
    <dgm:pt modelId="{2408570E-3885-4050-AD4F-68135AFA0DF3}" type="pres">
      <dgm:prSet presAssocID="{63001359-C113-45EA-885E-B54D5542D44F}" presName="bgRect" presStyleLbl="alignNode1" presStyleIdx="3" presStyleCnt="5"/>
      <dgm:spPr/>
    </dgm:pt>
    <dgm:pt modelId="{2E5232D0-3F31-49B4-BA6C-474069EA24CC}" type="pres">
      <dgm:prSet presAssocID="{60BC2331-F690-4E3C-ABD6-DFF22BBDF151}" presName="sibTransNodeRect" presStyleLbl="alignNode1" presStyleIdx="3" presStyleCnt="5">
        <dgm:presLayoutVars>
          <dgm:chMax val="0"/>
          <dgm:bulletEnabled val="1"/>
        </dgm:presLayoutVars>
      </dgm:prSet>
      <dgm:spPr/>
    </dgm:pt>
    <dgm:pt modelId="{DC4A7395-AC2E-4FCE-A336-5E27128E9ACD}" type="pres">
      <dgm:prSet presAssocID="{63001359-C113-45EA-885E-B54D5542D44F}" presName="nodeRect" presStyleLbl="alignNode1" presStyleIdx="3" presStyleCnt="5">
        <dgm:presLayoutVars>
          <dgm:bulletEnabled val="1"/>
        </dgm:presLayoutVars>
      </dgm:prSet>
      <dgm:spPr/>
    </dgm:pt>
    <dgm:pt modelId="{1BA10CAA-9136-456A-95EF-890BAD05D6E9}" type="pres">
      <dgm:prSet presAssocID="{60BC2331-F690-4E3C-ABD6-DFF22BBDF151}" presName="sibTrans" presStyleCnt="0"/>
      <dgm:spPr/>
    </dgm:pt>
    <dgm:pt modelId="{DA68E4BA-4BA4-493B-B6BA-4E7AC1F5D952}" type="pres">
      <dgm:prSet presAssocID="{4373C676-42B5-4BD7-A8E2-1057AE88F257}" presName="compositeNode" presStyleCnt="0">
        <dgm:presLayoutVars>
          <dgm:bulletEnabled val="1"/>
        </dgm:presLayoutVars>
      </dgm:prSet>
      <dgm:spPr/>
    </dgm:pt>
    <dgm:pt modelId="{9E9AD039-2CB1-40B0-88CA-F094B81B2B6F}" type="pres">
      <dgm:prSet presAssocID="{4373C676-42B5-4BD7-A8E2-1057AE88F257}" presName="bgRect" presStyleLbl="alignNode1" presStyleIdx="4" presStyleCnt="5"/>
      <dgm:spPr/>
    </dgm:pt>
    <dgm:pt modelId="{A40C415F-DA13-447A-B354-BC1A77B99C4F}" type="pres">
      <dgm:prSet presAssocID="{D3ED181F-E4C0-46DF-BFC2-990CA6573396}" presName="sibTransNodeRect" presStyleLbl="alignNode1" presStyleIdx="4" presStyleCnt="5">
        <dgm:presLayoutVars>
          <dgm:chMax val="0"/>
          <dgm:bulletEnabled val="1"/>
        </dgm:presLayoutVars>
      </dgm:prSet>
      <dgm:spPr/>
    </dgm:pt>
    <dgm:pt modelId="{64AB7F31-F76B-4F96-9751-D932C530FF63}" type="pres">
      <dgm:prSet presAssocID="{4373C676-42B5-4BD7-A8E2-1057AE88F257}" presName="nodeRect" presStyleLbl="alignNode1" presStyleIdx="4" presStyleCnt="5">
        <dgm:presLayoutVars>
          <dgm:bulletEnabled val="1"/>
        </dgm:presLayoutVars>
      </dgm:prSet>
      <dgm:spPr/>
    </dgm:pt>
  </dgm:ptLst>
  <dgm:cxnLst>
    <dgm:cxn modelId="{529BA309-02A5-4E50-B377-6EA5794B5484}" type="presOf" srcId="{938AD652-A6FC-48C1-8F8D-64A55245C12B}" destId="{E37A2EB9-BB4F-4C26-8F2C-50128B41FAD0}" srcOrd="0" destOrd="0" presId="urn:microsoft.com/office/officeart/2016/7/layout/LinearBlockProcessNumbered#1"/>
    <dgm:cxn modelId="{C6BF250C-4DE4-422B-AEB6-BE86CFA83567}" type="presOf" srcId="{4373C676-42B5-4BD7-A8E2-1057AE88F257}" destId="{64AB7F31-F76B-4F96-9751-D932C530FF63}" srcOrd="1" destOrd="0" presId="urn:microsoft.com/office/officeart/2016/7/layout/LinearBlockProcessNumbered#1"/>
    <dgm:cxn modelId="{85394E1A-F95A-4761-94B8-F865AE01D8D0}" srcId="{938AD652-A6FC-48C1-8F8D-64A55245C12B}" destId="{BBEA2B22-7A9C-4946-B437-2C636ADC7313}" srcOrd="1" destOrd="0" parTransId="{BFF29A81-E8C9-4AFB-BE4A-A8582D8FB3FD}" sibTransId="{C2E1395A-B275-47E8-BC9B-288AF8DC30EC}"/>
    <dgm:cxn modelId="{AD175329-5799-428D-9CF7-F64C802D8A39}" srcId="{938AD652-A6FC-48C1-8F8D-64A55245C12B}" destId="{4373C676-42B5-4BD7-A8E2-1057AE88F257}" srcOrd="4" destOrd="0" parTransId="{24DA0AE2-01E1-4D40-B562-7A89F8842997}" sibTransId="{D3ED181F-E4C0-46DF-BFC2-990CA6573396}"/>
    <dgm:cxn modelId="{966DC93C-57E0-4A6C-AFBD-31DEC422EDBA}" type="presOf" srcId="{D3ED181F-E4C0-46DF-BFC2-990CA6573396}" destId="{A40C415F-DA13-447A-B354-BC1A77B99C4F}" srcOrd="0" destOrd="0" presId="urn:microsoft.com/office/officeart/2016/7/layout/LinearBlockProcessNumbered#1"/>
    <dgm:cxn modelId="{0A185261-CCB6-4806-AE27-777579CCA6AE}" srcId="{938AD652-A6FC-48C1-8F8D-64A55245C12B}" destId="{BEA549D7-4274-48CC-BC1A-D3534675573B}" srcOrd="0" destOrd="0" parTransId="{78563F9B-89B6-4C70-B414-2D77CD284015}" sibTransId="{E0613AE2-5131-46BE-8016-7B4AFD6022CA}"/>
    <dgm:cxn modelId="{F4C5A246-F01C-4A30-8E74-2AC918FB6CAB}" type="presOf" srcId="{C2E1395A-B275-47E8-BC9B-288AF8DC30EC}" destId="{7577D577-9D15-4AB8-AF3E-C171BC77B812}" srcOrd="0" destOrd="0" presId="urn:microsoft.com/office/officeart/2016/7/layout/LinearBlockProcessNumbered#1"/>
    <dgm:cxn modelId="{D03F1881-12CC-4A4D-BBAF-0251BFA0E0AD}" type="presOf" srcId="{63001359-C113-45EA-885E-B54D5542D44F}" destId="{DC4A7395-AC2E-4FCE-A336-5E27128E9ACD}" srcOrd="1" destOrd="0" presId="urn:microsoft.com/office/officeart/2016/7/layout/LinearBlockProcessNumbered#1"/>
    <dgm:cxn modelId="{FF931982-1940-468A-8F78-BBF592AEA6E7}" type="presOf" srcId="{BEA549D7-4274-48CC-BC1A-D3534675573B}" destId="{85A04922-B091-49E1-83F0-2B3D9BAF786D}" srcOrd="0" destOrd="0" presId="urn:microsoft.com/office/officeart/2016/7/layout/LinearBlockProcessNumbered#1"/>
    <dgm:cxn modelId="{E6C9638B-7A0A-44B0-8C61-07332C02209A}" type="presOf" srcId="{60BC2331-F690-4E3C-ABD6-DFF22BBDF151}" destId="{2E5232D0-3F31-49B4-BA6C-474069EA24CC}" srcOrd="0" destOrd="0" presId="urn:microsoft.com/office/officeart/2016/7/layout/LinearBlockProcessNumbered#1"/>
    <dgm:cxn modelId="{A1E87F8B-8223-4F32-B81C-0E19BB0F0EEA}" srcId="{938AD652-A6FC-48C1-8F8D-64A55245C12B}" destId="{12CAEDC4-5365-4F15-A687-1F4A58F8BE4E}" srcOrd="2" destOrd="0" parTransId="{4ECBC469-E2DF-46BC-920F-C88FDE12CD72}" sibTransId="{AFCE8FBA-6EAC-44A8-B55F-FDF49470A574}"/>
    <dgm:cxn modelId="{E54C018C-CE35-4E30-ABB8-1FB2FAA0710F}" type="presOf" srcId="{BEA549D7-4274-48CC-BC1A-D3534675573B}" destId="{B9E45448-7C4D-4E80-A4A1-E7463BD574F2}" srcOrd="1" destOrd="0" presId="urn:microsoft.com/office/officeart/2016/7/layout/LinearBlockProcessNumbered#1"/>
    <dgm:cxn modelId="{A3614D8F-0377-48B1-83BF-C2B18ACED321}" type="presOf" srcId="{12CAEDC4-5365-4F15-A687-1F4A58F8BE4E}" destId="{18D54E00-AFEE-40AE-B281-81A7314844C1}" srcOrd="1" destOrd="0" presId="urn:microsoft.com/office/officeart/2016/7/layout/LinearBlockProcessNumbered#1"/>
    <dgm:cxn modelId="{0CA4BEA5-39CF-4034-BCFF-BCCBD5192B82}" type="presOf" srcId="{63001359-C113-45EA-885E-B54D5542D44F}" destId="{2408570E-3885-4050-AD4F-68135AFA0DF3}" srcOrd="0" destOrd="0" presId="urn:microsoft.com/office/officeart/2016/7/layout/LinearBlockProcessNumbered#1"/>
    <dgm:cxn modelId="{B1E5DAA5-4A6A-4998-BB97-C8197EC069AB}" type="presOf" srcId="{4373C676-42B5-4BD7-A8E2-1057AE88F257}" destId="{9E9AD039-2CB1-40B0-88CA-F094B81B2B6F}" srcOrd="0" destOrd="0" presId="urn:microsoft.com/office/officeart/2016/7/layout/LinearBlockProcessNumbered#1"/>
    <dgm:cxn modelId="{AF3E55A9-79BA-4C3C-8096-C42428B03963}" type="presOf" srcId="{AFCE8FBA-6EAC-44A8-B55F-FDF49470A574}" destId="{7950283A-EDC4-44D4-AF4B-F4FB05051470}" srcOrd="0" destOrd="0" presId="urn:microsoft.com/office/officeart/2016/7/layout/LinearBlockProcessNumbered#1"/>
    <dgm:cxn modelId="{BD5B04DF-8F64-4DB3-95ED-039D9AE7B75A}" srcId="{938AD652-A6FC-48C1-8F8D-64A55245C12B}" destId="{63001359-C113-45EA-885E-B54D5542D44F}" srcOrd="3" destOrd="0" parTransId="{EFCC96FC-1076-4A0E-B119-B94924371A87}" sibTransId="{60BC2331-F690-4E3C-ABD6-DFF22BBDF151}"/>
    <dgm:cxn modelId="{B25EADE2-659C-4238-838F-5D47061B4647}" type="presOf" srcId="{BBEA2B22-7A9C-4946-B437-2C636ADC7313}" destId="{543071B3-E5D6-443C-A81F-37E1D656CB4E}" srcOrd="1" destOrd="0" presId="urn:microsoft.com/office/officeart/2016/7/layout/LinearBlockProcessNumbered#1"/>
    <dgm:cxn modelId="{49E05BE4-16D1-4A98-AE3E-F67CE2228AD6}" type="presOf" srcId="{BBEA2B22-7A9C-4946-B437-2C636ADC7313}" destId="{C98907A9-E1FE-4D83-8609-7D44B7636182}" srcOrd="0" destOrd="0" presId="urn:microsoft.com/office/officeart/2016/7/layout/LinearBlockProcessNumbered#1"/>
    <dgm:cxn modelId="{5A49A4E4-247D-45E6-A4C1-BF1974F7F1A2}" type="presOf" srcId="{12CAEDC4-5365-4F15-A687-1F4A58F8BE4E}" destId="{5A462FD3-867E-4F03-9D43-8FC4B6496418}" srcOrd="0" destOrd="0" presId="urn:microsoft.com/office/officeart/2016/7/layout/LinearBlockProcessNumbered#1"/>
    <dgm:cxn modelId="{00619DE8-6CA6-4F37-AEB7-449E34C0ACFA}" type="presOf" srcId="{E0613AE2-5131-46BE-8016-7B4AFD6022CA}" destId="{1B55EFFE-1044-4C01-8E61-E200D5C36731}" srcOrd="0" destOrd="0" presId="urn:microsoft.com/office/officeart/2016/7/layout/LinearBlockProcessNumbered#1"/>
    <dgm:cxn modelId="{AFC357D7-6F36-4DC4-9268-68C654E126F5}" type="presParOf" srcId="{E37A2EB9-BB4F-4C26-8F2C-50128B41FAD0}" destId="{95620581-293C-4EA9-AC72-67C634853904}" srcOrd="0" destOrd="0" presId="urn:microsoft.com/office/officeart/2016/7/layout/LinearBlockProcessNumbered#1"/>
    <dgm:cxn modelId="{E61007F5-3883-44A2-8B99-976E5E395287}" type="presParOf" srcId="{95620581-293C-4EA9-AC72-67C634853904}" destId="{85A04922-B091-49E1-83F0-2B3D9BAF786D}" srcOrd="0" destOrd="0" presId="urn:microsoft.com/office/officeart/2016/7/layout/LinearBlockProcessNumbered#1"/>
    <dgm:cxn modelId="{B85852A8-593C-4746-A896-E2B31A0CC7B4}" type="presParOf" srcId="{95620581-293C-4EA9-AC72-67C634853904}" destId="{1B55EFFE-1044-4C01-8E61-E200D5C36731}" srcOrd="1" destOrd="0" presId="urn:microsoft.com/office/officeart/2016/7/layout/LinearBlockProcessNumbered#1"/>
    <dgm:cxn modelId="{0AEE0AB6-DAF9-4B24-AE58-61860DCCC884}" type="presParOf" srcId="{95620581-293C-4EA9-AC72-67C634853904}" destId="{B9E45448-7C4D-4E80-A4A1-E7463BD574F2}" srcOrd="2" destOrd="0" presId="urn:microsoft.com/office/officeart/2016/7/layout/LinearBlockProcessNumbered#1"/>
    <dgm:cxn modelId="{62F934C1-11D5-4DA6-B641-8BB3CA82316A}" type="presParOf" srcId="{E37A2EB9-BB4F-4C26-8F2C-50128B41FAD0}" destId="{5D3DB865-EFAC-444B-8451-F14B08C02D35}" srcOrd="1" destOrd="0" presId="urn:microsoft.com/office/officeart/2016/7/layout/LinearBlockProcessNumbered#1"/>
    <dgm:cxn modelId="{410B4FC2-81E2-4386-B73B-5CB8B499E096}" type="presParOf" srcId="{E37A2EB9-BB4F-4C26-8F2C-50128B41FAD0}" destId="{05292754-BD69-4459-9CE0-FE6BA3EEE005}" srcOrd="2" destOrd="0" presId="urn:microsoft.com/office/officeart/2016/7/layout/LinearBlockProcessNumbered#1"/>
    <dgm:cxn modelId="{BD290751-BE47-4A08-B4E1-63ED6890D2B1}" type="presParOf" srcId="{05292754-BD69-4459-9CE0-FE6BA3EEE005}" destId="{C98907A9-E1FE-4D83-8609-7D44B7636182}" srcOrd="0" destOrd="0" presId="urn:microsoft.com/office/officeart/2016/7/layout/LinearBlockProcessNumbered#1"/>
    <dgm:cxn modelId="{3C1C94FC-F71E-49C8-A394-E98522E535B9}" type="presParOf" srcId="{05292754-BD69-4459-9CE0-FE6BA3EEE005}" destId="{7577D577-9D15-4AB8-AF3E-C171BC77B812}" srcOrd="1" destOrd="0" presId="urn:microsoft.com/office/officeart/2016/7/layout/LinearBlockProcessNumbered#1"/>
    <dgm:cxn modelId="{6203A28B-364D-4723-BBD8-F84AD6CE138F}" type="presParOf" srcId="{05292754-BD69-4459-9CE0-FE6BA3EEE005}" destId="{543071B3-E5D6-443C-A81F-37E1D656CB4E}" srcOrd="2" destOrd="0" presId="urn:microsoft.com/office/officeart/2016/7/layout/LinearBlockProcessNumbered#1"/>
    <dgm:cxn modelId="{A1280C9A-C57D-4848-929C-172FC1CC578B}" type="presParOf" srcId="{E37A2EB9-BB4F-4C26-8F2C-50128B41FAD0}" destId="{1AB3E558-02AC-41B1-A816-E580FC442BD4}" srcOrd="3" destOrd="0" presId="urn:microsoft.com/office/officeart/2016/7/layout/LinearBlockProcessNumbered#1"/>
    <dgm:cxn modelId="{0D6DC76F-0423-4BE2-A001-D1C8CA450973}" type="presParOf" srcId="{E37A2EB9-BB4F-4C26-8F2C-50128B41FAD0}" destId="{DAB0B4D5-BA12-4203-A855-F0DF2D740AB7}" srcOrd="4" destOrd="0" presId="urn:microsoft.com/office/officeart/2016/7/layout/LinearBlockProcessNumbered#1"/>
    <dgm:cxn modelId="{7D291E1D-5D58-4BD7-80ED-22E4F525AD58}" type="presParOf" srcId="{DAB0B4D5-BA12-4203-A855-F0DF2D740AB7}" destId="{5A462FD3-867E-4F03-9D43-8FC4B6496418}" srcOrd="0" destOrd="0" presId="urn:microsoft.com/office/officeart/2016/7/layout/LinearBlockProcessNumbered#1"/>
    <dgm:cxn modelId="{063CB506-8E88-4910-8F5F-3A18DDD8CB3F}" type="presParOf" srcId="{DAB0B4D5-BA12-4203-A855-F0DF2D740AB7}" destId="{7950283A-EDC4-44D4-AF4B-F4FB05051470}" srcOrd="1" destOrd="0" presId="urn:microsoft.com/office/officeart/2016/7/layout/LinearBlockProcessNumbered#1"/>
    <dgm:cxn modelId="{3BFA06F9-CF85-4A75-8C39-3CEB64798F9E}" type="presParOf" srcId="{DAB0B4D5-BA12-4203-A855-F0DF2D740AB7}" destId="{18D54E00-AFEE-40AE-B281-81A7314844C1}" srcOrd="2" destOrd="0" presId="urn:microsoft.com/office/officeart/2016/7/layout/LinearBlockProcessNumbered#1"/>
    <dgm:cxn modelId="{7F1CFDC4-6E91-48E4-B50A-D5BA65520B0D}" type="presParOf" srcId="{E37A2EB9-BB4F-4C26-8F2C-50128B41FAD0}" destId="{D2C1D1BC-6555-4CC5-A982-C0E5CA9BA835}" srcOrd="5" destOrd="0" presId="urn:microsoft.com/office/officeart/2016/7/layout/LinearBlockProcessNumbered#1"/>
    <dgm:cxn modelId="{B8511F46-F391-4B04-A634-714537366714}" type="presParOf" srcId="{E37A2EB9-BB4F-4C26-8F2C-50128B41FAD0}" destId="{AC023CBB-9BCB-46E9-84C4-69A3636486C6}" srcOrd="6" destOrd="0" presId="urn:microsoft.com/office/officeart/2016/7/layout/LinearBlockProcessNumbered#1"/>
    <dgm:cxn modelId="{F93C4206-C845-42C7-A218-3DF0B8EAE8B9}" type="presParOf" srcId="{AC023CBB-9BCB-46E9-84C4-69A3636486C6}" destId="{2408570E-3885-4050-AD4F-68135AFA0DF3}" srcOrd="0" destOrd="0" presId="urn:microsoft.com/office/officeart/2016/7/layout/LinearBlockProcessNumbered#1"/>
    <dgm:cxn modelId="{25C51E01-E417-43BF-9F17-FE26BA323CEC}" type="presParOf" srcId="{AC023CBB-9BCB-46E9-84C4-69A3636486C6}" destId="{2E5232D0-3F31-49B4-BA6C-474069EA24CC}" srcOrd="1" destOrd="0" presId="urn:microsoft.com/office/officeart/2016/7/layout/LinearBlockProcessNumbered#1"/>
    <dgm:cxn modelId="{CB4BF5EE-8F3B-4656-B18E-AB3694366C77}" type="presParOf" srcId="{AC023CBB-9BCB-46E9-84C4-69A3636486C6}" destId="{DC4A7395-AC2E-4FCE-A336-5E27128E9ACD}" srcOrd="2" destOrd="0" presId="urn:microsoft.com/office/officeart/2016/7/layout/LinearBlockProcessNumbered#1"/>
    <dgm:cxn modelId="{EE8BED4D-8CA3-4F79-97C6-A2E9728B7A93}" type="presParOf" srcId="{E37A2EB9-BB4F-4C26-8F2C-50128B41FAD0}" destId="{1BA10CAA-9136-456A-95EF-890BAD05D6E9}" srcOrd="7" destOrd="0" presId="urn:microsoft.com/office/officeart/2016/7/layout/LinearBlockProcessNumbered#1"/>
    <dgm:cxn modelId="{7AC12FA0-5324-4F3F-B44D-B98FBDA5C1E1}" type="presParOf" srcId="{E37A2EB9-BB4F-4C26-8F2C-50128B41FAD0}" destId="{DA68E4BA-4BA4-493B-B6BA-4E7AC1F5D952}" srcOrd="8" destOrd="0" presId="urn:microsoft.com/office/officeart/2016/7/layout/LinearBlockProcessNumbered#1"/>
    <dgm:cxn modelId="{D0691625-9897-448E-89F7-57FECA0A07AE}" type="presParOf" srcId="{DA68E4BA-4BA4-493B-B6BA-4E7AC1F5D952}" destId="{9E9AD039-2CB1-40B0-88CA-F094B81B2B6F}" srcOrd="0" destOrd="0" presId="urn:microsoft.com/office/officeart/2016/7/layout/LinearBlockProcessNumbered#1"/>
    <dgm:cxn modelId="{0268CE3E-F426-49F1-B014-9B3285E404EC}" type="presParOf" srcId="{DA68E4BA-4BA4-493B-B6BA-4E7AC1F5D952}" destId="{A40C415F-DA13-447A-B354-BC1A77B99C4F}" srcOrd="1" destOrd="0" presId="urn:microsoft.com/office/officeart/2016/7/layout/LinearBlockProcessNumbered#1"/>
    <dgm:cxn modelId="{B26B2CEA-604C-4943-BF9F-001CC219AFF8}" type="presParOf" srcId="{DA68E4BA-4BA4-493B-B6BA-4E7AC1F5D952}" destId="{64AB7F31-F76B-4F96-9751-D932C530FF63}" srcOrd="2" destOrd="0" presId="urn:microsoft.com/office/officeart/2016/7/layout/LinearBlock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04922-B091-49E1-83F0-2B3D9BAF786D}">
      <dsp:nvSpPr>
        <dsp:cNvPr id="0" name=""/>
        <dsp:cNvSpPr/>
      </dsp:nvSpPr>
      <dsp:spPr>
        <a:xfrm>
          <a:off x="6259" y="754138"/>
          <a:ext cx="1956697" cy="2348036"/>
        </a:xfrm>
        <a:prstGeom prst="rect">
          <a:avLst/>
        </a:prstGeom>
        <a:solidFill>
          <a:schemeClr val="accent2">
            <a:lumMod val="7500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278" tIns="0" rIns="193278" bIns="330200" numCol="1" spcCol="1270" rtlCol="0" anchor="t" anchorCtr="0">
          <a:noAutofit/>
        </a:bodyPr>
        <a:lstStyle/>
        <a:p>
          <a:pPr marL="0" lvl="0" indent="0" algn="l" defTabSz="711200" rtl="0">
            <a:lnSpc>
              <a:spcPct val="90000"/>
            </a:lnSpc>
            <a:spcBef>
              <a:spcPct val="0"/>
            </a:spcBef>
            <a:spcAft>
              <a:spcPct val="35000"/>
            </a:spcAft>
            <a:buNone/>
          </a:pPr>
          <a:r>
            <a:rPr lang="en-GB" sz="1600" kern="1200" noProof="0" dirty="0"/>
            <a:t>At least 5 symptoms from a list of 9 have been present for 2 weeks</a:t>
          </a:r>
        </a:p>
      </dsp:txBody>
      <dsp:txXfrm>
        <a:off x="6259" y="1693352"/>
        <a:ext cx="1956697" cy="1408821"/>
      </dsp:txXfrm>
    </dsp:sp>
    <dsp:sp modelId="{1B55EFFE-1044-4C01-8E61-E200D5C36731}">
      <dsp:nvSpPr>
        <dsp:cNvPr id="0" name=""/>
        <dsp:cNvSpPr/>
      </dsp:nvSpPr>
      <dsp:spPr>
        <a:xfrm>
          <a:off x="269239" y="876414"/>
          <a:ext cx="1430736" cy="694661"/>
        </a:xfrm>
        <a:prstGeom prst="rect">
          <a:avLst/>
        </a:prstGeom>
        <a:noFill/>
        <a:ln w="1079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3278" tIns="165100" rIns="193278" bIns="165100" numCol="1" spcCol="1270" rtlCol="0" anchor="ctr" anchorCtr="0">
          <a:noAutofit/>
        </a:bodyPr>
        <a:lstStyle/>
        <a:p>
          <a:pPr marL="0" lvl="0" indent="0" algn="l" defTabSz="1155700" rtl="0">
            <a:lnSpc>
              <a:spcPct val="90000"/>
            </a:lnSpc>
            <a:spcBef>
              <a:spcPct val="0"/>
            </a:spcBef>
            <a:spcAft>
              <a:spcPct val="35000"/>
            </a:spcAft>
            <a:buNone/>
          </a:pPr>
          <a:r>
            <a:rPr lang="en-GB" sz="2600" kern="1200" noProof="0"/>
            <a:t>01</a:t>
          </a:r>
          <a:endParaRPr lang="en-GB" sz="2600" kern="1200" noProof="0" dirty="0"/>
        </a:p>
      </dsp:txBody>
      <dsp:txXfrm>
        <a:off x="269239" y="876414"/>
        <a:ext cx="1430736" cy="694661"/>
      </dsp:txXfrm>
    </dsp:sp>
    <dsp:sp modelId="{C98907A9-E1FE-4D83-8609-7D44B7636182}">
      <dsp:nvSpPr>
        <dsp:cNvPr id="0" name=""/>
        <dsp:cNvSpPr/>
      </dsp:nvSpPr>
      <dsp:spPr>
        <a:xfrm>
          <a:off x="2119492" y="754138"/>
          <a:ext cx="1956697" cy="2348036"/>
        </a:xfrm>
        <a:prstGeom prst="rect">
          <a:avLst/>
        </a:prstGeom>
        <a:solidFill>
          <a:srgbClr val="68598D"/>
        </a:solidFill>
        <a:ln w="10795" cap="flat" cmpd="sng" algn="ctr">
          <a:solidFill>
            <a:schemeClr val="accent2">
              <a:hueOff val="-1520001"/>
              <a:satOff val="-4286"/>
              <a:lumOff val="-181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278" tIns="0" rIns="193278" bIns="330200" numCol="1" spcCol="1270" rtlCol="0" anchor="t" anchorCtr="0">
          <a:noAutofit/>
        </a:bodyPr>
        <a:lstStyle/>
        <a:p>
          <a:pPr marL="0" lvl="0" indent="0" algn="l" defTabSz="711200" rtl="0">
            <a:lnSpc>
              <a:spcPct val="90000"/>
            </a:lnSpc>
            <a:spcBef>
              <a:spcPct val="0"/>
            </a:spcBef>
            <a:spcAft>
              <a:spcPct val="35000"/>
            </a:spcAft>
            <a:buNone/>
          </a:pPr>
          <a:r>
            <a:rPr lang="en-GB" sz="1600" kern="1200" noProof="0" dirty="0"/>
            <a:t>These symptoms  cause the individual significant distress in their social/ work life </a:t>
          </a:r>
        </a:p>
      </dsp:txBody>
      <dsp:txXfrm>
        <a:off x="2119492" y="1693352"/>
        <a:ext cx="1956697" cy="1408821"/>
      </dsp:txXfrm>
    </dsp:sp>
    <dsp:sp modelId="{7577D577-9D15-4AB8-AF3E-C171BC77B812}">
      <dsp:nvSpPr>
        <dsp:cNvPr id="0" name=""/>
        <dsp:cNvSpPr/>
      </dsp:nvSpPr>
      <dsp:spPr>
        <a:xfrm>
          <a:off x="2119492" y="754138"/>
          <a:ext cx="1956697" cy="939214"/>
        </a:xfrm>
        <a:prstGeom prst="rect">
          <a:avLst/>
        </a:prstGeom>
        <a:noFill/>
        <a:ln w="1079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3278" tIns="165100" rIns="193278" bIns="165100" numCol="1" spcCol="1270" rtlCol="0" anchor="ctr" anchorCtr="0">
          <a:noAutofit/>
        </a:bodyPr>
        <a:lstStyle/>
        <a:p>
          <a:pPr marL="0" lvl="0" indent="0" algn="l" defTabSz="1155700" rtl="0">
            <a:lnSpc>
              <a:spcPct val="90000"/>
            </a:lnSpc>
            <a:spcBef>
              <a:spcPct val="0"/>
            </a:spcBef>
            <a:spcAft>
              <a:spcPct val="35000"/>
            </a:spcAft>
            <a:buNone/>
          </a:pPr>
          <a:r>
            <a:rPr lang="en-GB" sz="2600" kern="1200" noProof="0"/>
            <a:t>02</a:t>
          </a:r>
          <a:endParaRPr lang="en-GB" sz="2600" kern="1200" noProof="0" dirty="0"/>
        </a:p>
      </dsp:txBody>
      <dsp:txXfrm>
        <a:off x="2119492" y="754138"/>
        <a:ext cx="1956697" cy="939214"/>
      </dsp:txXfrm>
    </dsp:sp>
    <dsp:sp modelId="{5A462FD3-867E-4F03-9D43-8FC4B6496418}">
      <dsp:nvSpPr>
        <dsp:cNvPr id="0" name=""/>
        <dsp:cNvSpPr/>
      </dsp:nvSpPr>
      <dsp:spPr>
        <a:xfrm>
          <a:off x="4232724" y="754138"/>
          <a:ext cx="1956697" cy="2348036"/>
        </a:xfrm>
        <a:prstGeom prst="rect">
          <a:avLst/>
        </a:prstGeom>
        <a:solidFill>
          <a:srgbClr val="646C92"/>
        </a:solidFill>
        <a:ln w="10795" cap="flat" cmpd="sng" algn="ctr">
          <a:solidFill>
            <a:schemeClr val="accent2">
              <a:hueOff val="-3040001"/>
              <a:satOff val="-8572"/>
              <a:lumOff val="-362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278" tIns="0" rIns="193278" bIns="330200" numCol="1" spcCol="1270" rtlCol="0" anchor="t" anchorCtr="0">
          <a:noAutofit/>
        </a:bodyPr>
        <a:lstStyle/>
        <a:p>
          <a:pPr marL="0" lvl="0" indent="0" algn="l" defTabSz="711200" rtl="0">
            <a:lnSpc>
              <a:spcPct val="90000"/>
            </a:lnSpc>
            <a:spcBef>
              <a:spcPct val="0"/>
            </a:spcBef>
            <a:spcAft>
              <a:spcPct val="35000"/>
            </a:spcAft>
            <a:buNone/>
          </a:pPr>
          <a:r>
            <a:rPr lang="en-GB" sz="1600" kern="1200" noProof="0" dirty="0"/>
            <a:t>It is not another condition or substance responsible for the symptoms </a:t>
          </a:r>
        </a:p>
      </dsp:txBody>
      <dsp:txXfrm>
        <a:off x="4232724" y="1693352"/>
        <a:ext cx="1956697" cy="1408821"/>
      </dsp:txXfrm>
    </dsp:sp>
    <dsp:sp modelId="{7950283A-EDC4-44D4-AF4B-F4FB05051470}">
      <dsp:nvSpPr>
        <dsp:cNvPr id="0" name=""/>
        <dsp:cNvSpPr/>
      </dsp:nvSpPr>
      <dsp:spPr>
        <a:xfrm>
          <a:off x="4232724" y="754138"/>
          <a:ext cx="1956697" cy="939214"/>
        </a:xfrm>
        <a:prstGeom prst="rect">
          <a:avLst/>
        </a:prstGeom>
        <a:noFill/>
        <a:ln w="1079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3278" tIns="165100" rIns="193278" bIns="165100" numCol="1" spcCol="1270" rtlCol="0" anchor="ctr" anchorCtr="0">
          <a:noAutofit/>
        </a:bodyPr>
        <a:lstStyle/>
        <a:p>
          <a:pPr marL="0" lvl="0" indent="0" algn="l" defTabSz="1155700" rtl="0">
            <a:lnSpc>
              <a:spcPct val="90000"/>
            </a:lnSpc>
            <a:spcBef>
              <a:spcPct val="0"/>
            </a:spcBef>
            <a:spcAft>
              <a:spcPct val="35000"/>
            </a:spcAft>
            <a:buNone/>
          </a:pPr>
          <a:r>
            <a:rPr lang="en-GB" sz="2600" kern="1200" noProof="0"/>
            <a:t>03</a:t>
          </a:r>
          <a:endParaRPr lang="en-GB" sz="2600" kern="1200" noProof="0" dirty="0"/>
        </a:p>
      </dsp:txBody>
      <dsp:txXfrm>
        <a:off x="4232724" y="754138"/>
        <a:ext cx="1956697" cy="939214"/>
      </dsp:txXfrm>
    </dsp:sp>
    <dsp:sp modelId="{2408570E-3885-4050-AD4F-68135AFA0DF3}">
      <dsp:nvSpPr>
        <dsp:cNvPr id="0" name=""/>
        <dsp:cNvSpPr/>
      </dsp:nvSpPr>
      <dsp:spPr>
        <a:xfrm>
          <a:off x="6345957" y="754138"/>
          <a:ext cx="1956697" cy="2348036"/>
        </a:xfrm>
        <a:prstGeom prst="rect">
          <a:avLst/>
        </a:prstGeom>
        <a:solidFill>
          <a:srgbClr val="5A6B76"/>
        </a:solidFill>
        <a:ln w="10795" cap="flat" cmpd="sng" algn="ctr">
          <a:solidFill>
            <a:schemeClr val="accent2">
              <a:hueOff val="-4560002"/>
              <a:satOff val="-12858"/>
              <a:lumOff val="-544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278" tIns="0" rIns="193278" bIns="330200" numCol="1" spcCol="1270" rtlCol="0" anchor="t" anchorCtr="0">
          <a:noAutofit/>
        </a:bodyPr>
        <a:lstStyle/>
        <a:p>
          <a:pPr marL="0" lvl="0" indent="0" algn="l" defTabSz="711200" rtl="0">
            <a:lnSpc>
              <a:spcPct val="90000"/>
            </a:lnSpc>
            <a:spcBef>
              <a:spcPct val="0"/>
            </a:spcBef>
            <a:spcAft>
              <a:spcPct val="35000"/>
            </a:spcAft>
            <a:buNone/>
          </a:pPr>
          <a:r>
            <a:rPr lang="en-GB" sz="1600" kern="1200" noProof="0" dirty="0"/>
            <a:t>The episode is not better explained by other psychotic disorders </a:t>
          </a:r>
        </a:p>
      </dsp:txBody>
      <dsp:txXfrm>
        <a:off x="6345957" y="1693352"/>
        <a:ext cx="1956697" cy="1408821"/>
      </dsp:txXfrm>
    </dsp:sp>
    <dsp:sp modelId="{2E5232D0-3F31-49B4-BA6C-474069EA24CC}">
      <dsp:nvSpPr>
        <dsp:cNvPr id="0" name=""/>
        <dsp:cNvSpPr/>
      </dsp:nvSpPr>
      <dsp:spPr>
        <a:xfrm>
          <a:off x="6345957" y="754138"/>
          <a:ext cx="1956697" cy="939214"/>
        </a:xfrm>
        <a:prstGeom prst="rect">
          <a:avLst/>
        </a:prstGeom>
        <a:noFill/>
        <a:ln w="1079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3278" tIns="165100" rIns="193278" bIns="165100" numCol="1" spcCol="1270" rtlCol="0" anchor="ctr" anchorCtr="0">
          <a:noAutofit/>
        </a:bodyPr>
        <a:lstStyle/>
        <a:p>
          <a:pPr marL="0" lvl="0" indent="0" algn="l" defTabSz="1155700" rtl="0">
            <a:lnSpc>
              <a:spcPct val="90000"/>
            </a:lnSpc>
            <a:spcBef>
              <a:spcPct val="0"/>
            </a:spcBef>
            <a:spcAft>
              <a:spcPct val="35000"/>
            </a:spcAft>
            <a:buNone/>
          </a:pPr>
          <a:r>
            <a:rPr lang="en-GB" sz="2600" kern="1200" noProof="0"/>
            <a:t>04</a:t>
          </a:r>
          <a:endParaRPr lang="en-GB" sz="2600" kern="1200" noProof="0" dirty="0"/>
        </a:p>
      </dsp:txBody>
      <dsp:txXfrm>
        <a:off x="6345957" y="754138"/>
        <a:ext cx="1956697" cy="939214"/>
      </dsp:txXfrm>
    </dsp:sp>
    <dsp:sp modelId="{9E9AD039-2CB1-40B0-88CA-F094B81B2B6F}">
      <dsp:nvSpPr>
        <dsp:cNvPr id="0" name=""/>
        <dsp:cNvSpPr/>
      </dsp:nvSpPr>
      <dsp:spPr>
        <a:xfrm>
          <a:off x="8459190" y="754138"/>
          <a:ext cx="1956697" cy="2348036"/>
        </a:xfrm>
        <a:prstGeom prst="rect">
          <a:avLst/>
        </a:prstGeom>
        <a:solidFill>
          <a:srgbClr val="5A6E6E"/>
        </a:solidFill>
        <a:ln w="10795" cap="flat" cmpd="sng" algn="ctr">
          <a:solidFill>
            <a:schemeClr val="accent2">
              <a:hueOff val="-6080002"/>
              <a:satOff val="-17144"/>
              <a:lumOff val="-725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278" tIns="0" rIns="193278" bIns="330200" numCol="1" spcCol="1270" rtlCol="0" anchor="t" anchorCtr="0">
          <a:noAutofit/>
        </a:bodyPr>
        <a:lstStyle/>
        <a:p>
          <a:pPr marL="0" lvl="0" indent="0" algn="l" defTabSz="711200" rtl="0">
            <a:lnSpc>
              <a:spcPct val="90000"/>
            </a:lnSpc>
            <a:spcBef>
              <a:spcPct val="0"/>
            </a:spcBef>
            <a:spcAft>
              <a:spcPct val="35000"/>
            </a:spcAft>
            <a:buNone/>
          </a:pPr>
          <a:r>
            <a:rPr lang="en-GB" sz="1600" kern="1200" noProof="0" dirty="0"/>
            <a:t>The individual has never experienced a manic/ hypomanic episode</a:t>
          </a:r>
        </a:p>
      </dsp:txBody>
      <dsp:txXfrm>
        <a:off x="8459190" y="1693352"/>
        <a:ext cx="1956697" cy="1408821"/>
      </dsp:txXfrm>
    </dsp:sp>
    <dsp:sp modelId="{A40C415F-DA13-447A-B354-BC1A77B99C4F}">
      <dsp:nvSpPr>
        <dsp:cNvPr id="0" name=""/>
        <dsp:cNvSpPr/>
      </dsp:nvSpPr>
      <dsp:spPr>
        <a:xfrm>
          <a:off x="8459190" y="754138"/>
          <a:ext cx="1956697" cy="939214"/>
        </a:xfrm>
        <a:prstGeom prst="rect">
          <a:avLst/>
        </a:prstGeom>
        <a:noFill/>
        <a:ln w="1079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3278" tIns="165100" rIns="193278" bIns="165100" numCol="1" spcCol="1270" rtlCol="0" anchor="ctr" anchorCtr="0">
          <a:noAutofit/>
        </a:bodyPr>
        <a:lstStyle/>
        <a:p>
          <a:pPr marL="0" lvl="0" indent="0" algn="l" defTabSz="1155700" rtl="0">
            <a:lnSpc>
              <a:spcPct val="90000"/>
            </a:lnSpc>
            <a:spcBef>
              <a:spcPct val="0"/>
            </a:spcBef>
            <a:spcAft>
              <a:spcPct val="35000"/>
            </a:spcAft>
            <a:buNone/>
          </a:pPr>
          <a:r>
            <a:rPr lang="en-GB" sz="2600" kern="1200" noProof="0"/>
            <a:t>05</a:t>
          </a:r>
          <a:endParaRPr lang="en-GB" sz="2600" kern="1200" noProof="0" dirty="0"/>
        </a:p>
      </dsp:txBody>
      <dsp:txXfrm>
        <a:off x="8459190" y="754138"/>
        <a:ext cx="1956697" cy="939214"/>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1">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8BE7A915-8595-40A5-8DEF-970D2596A782}">
          <dgm:prSet phldrT="1"/>
          <dgm:t>
            <a:bodyPr rtlCol="0"/>
            <a:lstStyle/>
            <a:p>
              <a:pPr rtl="0"/>
              <a:r>
                <a:t>01</a:t>
              </a:r>
            </a:p>
          </dgm:t>
        </dgm:pt>
        <dgm:pt modelId="201" type="sibTrans" cxnId="{340D76C1-8591-4798-9880-F12278AC4D6B}">
          <dgm:prSet phldrT="2"/>
          <dgm:t>
            <a:bodyPr rtlCol="0"/>
            <a:lstStyle/>
            <a:p>
              <a:pPr rtl="0"/>
              <a:r>
                <a:t>02</a:t>
              </a:r>
            </a:p>
          </dgm:t>
        </dgm:pt>
        <dgm:pt modelId="301" type="sibTrans" cxnId="{D281ABD3-FC67-48E0-88EA-42BEC08734FF}">
          <dgm:prSet phldrT="3"/>
          <dgm:t>
            <a:bodyPr rtlCol="0"/>
            <a:lstStyle/>
            <a:p>
              <a:pPr rtl="0"/>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03/03/2025</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03/03/2025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picture is me standing under Freud as a hanging statue in Prague, with the statue perhaps hinting at man’s hopelessness in the modern world or the possibility of the man saving himself by pulling himself back onto the roof.  </a:t>
            </a:r>
          </a:p>
        </p:txBody>
      </p:sp>
      <p:sp>
        <p:nvSpPr>
          <p:cNvPr id="4" name="Slide Number Placeholder 3"/>
          <p:cNvSpPr>
            <a:spLocks noGrp="1"/>
          </p:cNvSpPr>
          <p:nvPr>
            <p:ph type="sldNum" sz="quarter" idx="5"/>
          </p:nvPr>
        </p:nvSpPr>
        <p:spPr/>
        <p:txBody>
          <a:bodyPr/>
          <a:lstStyle/>
          <a:p>
            <a:pPr rtl="0"/>
            <a:fld id="{5B8B270D-091D-4ED2-8C85-0898DD7D9F21}" type="slidenum">
              <a:rPr lang="en-GB" smtClean="0"/>
              <a:t>2</a:t>
            </a:fld>
            <a:endParaRPr lang="en-GB"/>
          </a:p>
        </p:txBody>
      </p:sp>
    </p:spTree>
    <p:extLst>
      <p:ext uri="{BB962C8B-B14F-4D97-AF65-F5344CB8AC3E}">
        <p14:creationId xmlns:p14="http://schemas.microsoft.com/office/powerpoint/2010/main" val="2817275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nine symptoms are: </a:t>
            </a:r>
          </a:p>
          <a:p>
            <a:pPr marL="0" indent="0">
              <a:buFont typeface="+mj-lt"/>
              <a:buNone/>
            </a:pPr>
            <a:endParaRPr lang="en-GB" dirty="0"/>
          </a:p>
          <a:p>
            <a:pPr marL="228600" indent="-228600">
              <a:buFont typeface="+mj-lt"/>
              <a:buAutoNum type="arabicPeriod"/>
            </a:pPr>
            <a:r>
              <a:rPr lang="en-GB" dirty="0"/>
              <a:t>Depressed mood</a:t>
            </a:r>
          </a:p>
          <a:p>
            <a:pPr marL="228600" indent="-228600">
              <a:buFont typeface="+mj-lt"/>
              <a:buAutoNum type="arabicPeriod"/>
            </a:pPr>
            <a:r>
              <a:rPr lang="en-GB" dirty="0"/>
              <a:t>No interest or pleasure in activities</a:t>
            </a:r>
          </a:p>
          <a:p>
            <a:pPr marL="228600" indent="-228600">
              <a:buFont typeface="+mj-lt"/>
              <a:buAutoNum type="arabicPeriod"/>
            </a:pPr>
            <a:r>
              <a:rPr lang="en-GB" dirty="0"/>
              <a:t>Significant weight loss or gain </a:t>
            </a:r>
          </a:p>
          <a:p>
            <a:pPr marL="228600" indent="-228600">
              <a:buFont typeface="+mj-lt"/>
              <a:buAutoNum type="arabicPeriod"/>
            </a:pPr>
            <a:r>
              <a:rPr lang="en-GB" dirty="0"/>
              <a:t>Sleep disruption </a:t>
            </a:r>
          </a:p>
          <a:p>
            <a:pPr marL="228600" indent="-228600">
              <a:buFont typeface="+mj-lt"/>
              <a:buAutoNum type="arabicPeriod"/>
            </a:pPr>
            <a:r>
              <a:rPr lang="en-GB" dirty="0"/>
              <a:t>Psychomotor agitation or retardation, observed by others </a:t>
            </a:r>
          </a:p>
          <a:p>
            <a:pPr marL="228600" indent="-228600">
              <a:buFont typeface="+mj-lt"/>
              <a:buAutoNum type="arabicPeriod"/>
            </a:pPr>
            <a:r>
              <a:rPr lang="en-GB" dirty="0"/>
              <a:t>Fatigue </a:t>
            </a:r>
          </a:p>
          <a:p>
            <a:pPr marL="228600" indent="-228600">
              <a:buFont typeface="+mj-lt"/>
              <a:buAutoNum type="arabicPeriod"/>
            </a:pPr>
            <a:r>
              <a:rPr lang="en-GB" dirty="0"/>
              <a:t>Worthlessness</a:t>
            </a:r>
          </a:p>
          <a:p>
            <a:pPr marL="228600" indent="-228600">
              <a:buFont typeface="+mj-lt"/>
              <a:buAutoNum type="arabicPeriod"/>
            </a:pPr>
            <a:r>
              <a:rPr lang="en-GB" dirty="0"/>
              <a:t>Can’t think </a:t>
            </a:r>
          </a:p>
          <a:p>
            <a:pPr marL="228600" indent="-228600">
              <a:buFont typeface="+mj-lt"/>
              <a:buAutoNum type="arabicPeriod"/>
            </a:pPr>
            <a:r>
              <a:rPr lang="en-GB" dirty="0"/>
              <a:t>Thought of death, as in suicidal ideation, or suicidal attempt or planned suicide </a:t>
            </a:r>
          </a:p>
          <a:p>
            <a:pPr marL="0" indent="0">
              <a:buFont typeface="+mj-lt"/>
              <a:buNone/>
            </a:pPr>
            <a:endParaRPr lang="en-GB" dirty="0"/>
          </a:p>
          <a:p>
            <a:pPr marL="0" indent="0">
              <a:buFont typeface="+mj-lt"/>
              <a:buNone/>
            </a:pPr>
            <a:r>
              <a:rPr lang="en-GB" dirty="0"/>
              <a:t>The five symptoms have to include one of the first two bullet points. </a:t>
            </a:r>
          </a:p>
          <a:p>
            <a:pPr marL="0" indent="0">
              <a:buFont typeface="+mj-lt"/>
              <a:buNone/>
            </a:pPr>
            <a:endParaRPr lang="en-GB" dirty="0"/>
          </a:p>
          <a:p>
            <a:pPr marL="0" indent="0">
              <a:buFont typeface="+mj-lt"/>
              <a:buNone/>
            </a:pPr>
            <a:r>
              <a:rPr lang="en-GB" dirty="0"/>
              <a:t>Prevalence: 12 month prevalence of depression in the US is 7%. </a:t>
            </a:r>
          </a:p>
          <a:p>
            <a:pPr marL="0" indent="0">
              <a:buFont typeface="+mj-lt"/>
              <a:buNone/>
            </a:pPr>
            <a:endParaRPr lang="en-GB" dirty="0"/>
          </a:p>
          <a:p>
            <a:pPr marL="0" indent="0">
              <a:buFont typeface="+mj-lt"/>
              <a:buNone/>
            </a:pPr>
            <a:r>
              <a:rPr lang="en-GB" dirty="0"/>
              <a:t>Patient Health Questionnaire 9 is an instrument that can suggest the patient is suffering with major depressive disorder but depression should not be diagnosed or excluded based solely on the score of this questionnaire (Kroenke, Spitzer and Williams, 2001). </a:t>
            </a:r>
          </a:p>
          <a:p>
            <a:pPr marL="228600" indent="-228600">
              <a:buFont typeface="+mj-lt"/>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3</a:t>
            </a:fld>
            <a:endParaRPr lang="en-GB"/>
          </a:p>
        </p:txBody>
      </p:sp>
    </p:spTree>
    <p:extLst>
      <p:ext uri="{BB962C8B-B14F-4D97-AF65-F5344CB8AC3E}">
        <p14:creationId xmlns:p14="http://schemas.microsoft.com/office/powerpoint/2010/main" val="3889010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The picture is of a book tower in Prague, containing 8,000 books! The infinity tower represents that knowledge is limitless. The limitless knowledge on the theories of depression is not known by myself, although I have attempted to understand the basic concepts surrounding this topic. </a:t>
            </a:r>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4</a:t>
            </a:fld>
            <a:endParaRPr lang="en-GB"/>
          </a:p>
        </p:txBody>
      </p:sp>
    </p:spTree>
    <p:extLst>
      <p:ext uri="{BB962C8B-B14F-4D97-AF65-F5344CB8AC3E}">
        <p14:creationId xmlns:p14="http://schemas.microsoft.com/office/powerpoint/2010/main" val="1632927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strength of this biological theory is that it explains how anti-depressants work. A limitation of this theory is that it doesn’t refer to all the symptoms that an individual with depression might be experiencing so is it suggesting that anti-depressants don’t work for all symptoms?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5</a:t>
            </a:fld>
            <a:endParaRPr lang="en-GB" noProof="0"/>
          </a:p>
        </p:txBody>
      </p:sp>
    </p:spTree>
    <p:extLst>
      <p:ext uri="{BB962C8B-B14F-4D97-AF65-F5344CB8AC3E}">
        <p14:creationId xmlns:p14="http://schemas.microsoft.com/office/powerpoint/2010/main" val="3141175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more recent version of this theory suggests that anti-depressants change the monoamine receptors rather than simply just increasing the level of the monoamine neurotransmitters (Roy and Campbell, 2013). This theory appears to support the use of anti-depressants as a treatment option for depression. The limitation to this theory is that the individual is not being considered holistically as consideration is only being given to the anatomy of their brain. </a:t>
            </a:r>
          </a:p>
          <a:p>
            <a:endParaRPr lang="en-GB" dirty="0"/>
          </a:p>
          <a:p>
            <a:r>
              <a:rPr lang="en-GB" dirty="0"/>
              <a:t>The adverse effects of medication can include sexual dysfunction, reduced empathy and emotional blunting which is important for a therapist to know as the unavailability of an individual’s inner emotional life will impact the therapeutic relationship as it will increase the difficulty for the psychotherapeutic exploration to take place (Chiesa, 2025).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6</a:t>
            </a:fld>
            <a:endParaRPr lang="en-GB" noProof="0"/>
          </a:p>
        </p:txBody>
      </p:sp>
    </p:spTree>
    <p:extLst>
      <p:ext uri="{BB962C8B-B14F-4D97-AF65-F5344CB8AC3E}">
        <p14:creationId xmlns:p14="http://schemas.microsoft.com/office/powerpoint/2010/main" val="743004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Aaron Beck’s theory of depression is an important and influential perspective on depression. </a:t>
            </a:r>
            <a:r>
              <a:rPr lang="en-GB" dirty="0"/>
              <a:t>Cognitive Behaviour Therapy (CBT) is informed by this framework and is viewed as the best approach for the treatment of depression, with regards to psychological treatments (Ahern, </a:t>
            </a:r>
            <a:r>
              <a:rPr lang="en-GB" dirty="0" err="1"/>
              <a:t>Bockting</a:t>
            </a:r>
            <a:r>
              <a:rPr lang="en-GB" dirty="0"/>
              <a:t> and </a:t>
            </a:r>
            <a:r>
              <a:rPr lang="en-GB" dirty="0" err="1"/>
              <a:t>Semkovska</a:t>
            </a:r>
            <a:r>
              <a:rPr lang="en-GB" dirty="0"/>
              <a:t>, 2019). A strength of this framework is that is takes into account more than just the anatomy of the individual’s brain and considers the lived events of the individual. A limitation of this framework is that is doesn’t account for individuals with depression who have not necessarily lived a stressful life event prior to their onset of depression.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7</a:t>
            </a:fld>
            <a:endParaRPr lang="en-GB" noProof="0"/>
          </a:p>
        </p:txBody>
      </p:sp>
    </p:spTree>
    <p:extLst>
      <p:ext uri="{BB962C8B-B14F-4D97-AF65-F5344CB8AC3E}">
        <p14:creationId xmlns:p14="http://schemas.microsoft.com/office/powerpoint/2010/main" val="2900184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individual tries to live up to the demands of other individuals which creates an incongruence between the person’s actual self and the image the public has of the person (Roy and Campbell, 2013). This concept of self-actualisation can be associated with stress, with the humanistic perspective arguing that depression stems from here (Roy and Campbell, 2013). </a:t>
            </a:r>
          </a:p>
          <a:p>
            <a:endParaRPr lang="en-GB" dirty="0"/>
          </a:p>
          <a:p>
            <a:r>
              <a:rPr lang="en-GB" dirty="0"/>
              <a:t>The humanistic perspective of depression is that the illness stems from the individual’s actualising tendency being blocked or distorted and Rogers believed that the answer to resolve this was the human relationship (Haake, 2017). </a:t>
            </a:r>
          </a:p>
          <a:p>
            <a:endParaRPr lang="en-GB" dirty="0"/>
          </a:p>
          <a:p>
            <a:r>
              <a:rPr lang="en-US" sz="1800" dirty="0">
                <a:effectLst/>
                <a:latin typeface="Arial" panose="020B0604020202020204" pitchFamily="34" charset="0"/>
                <a:ea typeface="Aptos" panose="020B0004020202020204" pitchFamily="34" charset="0"/>
              </a:rPr>
              <a:t>The humanistic model argues that six conditions need to exist and continue to achieve client change (Rogers, 1992). These six conditions are: psychological contact between therapist and client, the client is vulnerable, the therapist is congruent, the therapist experiences unconditional positive regard, the therapist experiences empathy, and the client experiences the therapist’s empathy and unconditional positive regard (Rogers, 1992). The person-centered approach, to include these six conditions, was the result of Carl Rogers’ research project at the University of Chicago Counseling Center, which took place for twelve years between 1945-1957 (Jackson, 2024). </a:t>
            </a:r>
          </a:p>
          <a:p>
            <a:endParaRPr lang="en-US" sz="1800" dirty="0">
              <a:effectLst/>
              <a:latin typeface="Arial" panose="020B0604020202020204" pitchFamily="34" charset="0"/>
              <a:ea typeface="Aptos" panose="020B0004020202020204" pitchFamily="34" charset="0"/>
            </a:endParaRPr>
          </a:p>
          <a:p>
            <a:r>
              <a:rPr lang="en-US" sz="1800" dirty="0" err="1">
                <a:effectLst/>
                <a:latin typeface="Arial" panose="020B0604020202020204" pitchFamily="34" charset="0"/>
                <a:ea typeface="Aptos" panose="020B0004020202020204" pitchFamily="34" charset="0"/>
              </a:rPr>
              <a:t>CfD</a:t>
            </a:r>
            <a:r>
              <a:rPr lang="en-US" sz="1800" dirty="0">
                <a:effectLst/>
                <a:latin typeface="Arial" panose="020B0604020202020204" pitchFamily="34" charset="0"/>
                <a:ea typeface="Aptos" panose="020B0004020202020204" pitchFamily="34" charset="0"/>
              </a:rPr>
              <a:t> is the name given within NHS Talking Therapies to person-centered experiential therapy (PCET), a model in the humanistic tradition (Haake, 2017). </a:t>
            </a:r>
            <a:r>
              <a:rPr lang="en-US" sz="1800" dirty="0" err="1">
                <a:effectLst/>
                <a:latin typeface="Arial" panose="020B0604020202020204" pitchFamily="34" charset="0"/>
                <a:ea typeface="Aptos" panose="020B0004020202020204" pitchFamily="34" charset="0"/>
              </a:rPr>
              <a:t>CfD</a:t>
            </a:r>
            <a:r>
              <a:rPr lang="en-US" sz="1800" dirty="0">
                <a:effectLst/>
                <a:latin typeface="Arial" panose="020B0604020202020204" pitchFamily="34" charset="0"/>
                <a:ea typeface="Aptos" panose="020B0004020202020204" pitchFamily="34" charset="0"/>
              </a:rPr>
              <a:t> was established so the humanistic theory can be used within the NHS, as counselling approaches in the NHS need to be evidence based (Haake, 2017). The 2009 NICE guidelines for depression referred to counselling as a second-line intervention for psychological therapy, with CBT being the gold standard (Haake, 2017). The BACP established this model after the 2009 NICE guidelines.  </a:t>
            </a:r>
          </a:p>
          <a:p>
            <a:endParaRPr lang="en-US"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8</a:t>
            </a:fld>
            <a:endParaRPr lang="en-GB" noProof="0"/>
          </a:p>
        </p:txBody>
      </p:sp>
    </p:spTree>
    <p:extLst>
      <p:ext uri="{BB962C8B-B14F-4D97-AF65-F5344CB8AC3E}">
        <p14:creationId xmlns:p14="http://schemas.microsoft.com/office/powerpoint/2010/main" val="382976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Times New Roman" panose="02020603050405020304" pitchFamily="18" charset="0"/>
              </a:rPr>
              <a:t>The therapist having empathy for the client is the therapist understanding and feeling the client’s emotions (Egan, 2021). </a:t>
            </a:r>
          </a:p>
          <a:p>
            <a:endParaRPr lang="en-US" sz="1800" dirty="0">
              <a:effectLst/>
              <a:latin typeface="Arial" panose="020B060402020202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Congruence is when the therapist’s inner and outer worlds are in alignment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Grafanaki</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2013). This genuineness is beneficial to the client because an accurate version of the therapist’s experience is shared with the client and it is this version the client needs to hear for growth and change to take place (Kolden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et al., </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2011).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800" dirty="0">
              <a:effectLst/>
              <a:latin typeface="Arial" panose="020B0604020202020204" pitchFamily="34" charset="0"/>
              <a:ea typeface="Aptos" panose="020B0004020202020204" pitchFamily="34" charset="0"/>
            </a:endParaRPr>
          </a:p>
          <a:p>
            <a:r>
              <a:rPr lang="en-US" sz="1800" dirty="0">
                <a:effectLst/>
                <a:latin typeface="Arial" panose="020B0604020202020204" pitchFamily="34" charset="0"/>
                <a:ea typeface="Aptos" panose="020B0004020202020204" pitchFamily="34" charset="0"/>
              </a:rPr>
              <a:t>Unconditional positive regard is the therapist’s attitude of warmth and acceptance towards the client (Wilkins, 2000). The importance of unconditional positive regard is to encourage the client’s self-acceptance, with this allowing for change (Wilkins, 2000). </a:t>
            </a:r>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9</a:t>
            </a:fld>
            <a:endParaRPr lang="en-GB" noProof="0"/>
          </a:p>
        </p:txBody>
      </p:sp>
    </p:spTree>
    <p:extLst>
      <p:ext uri="{BB962C8B-B14F-4D97-AF65-F5344CB8AC3E}">
        <p14:creationId xmlns:p14="http://schemas.microsoft.com/office/powerpoint/2010/main" val="2886273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Hyperactivity of the HPA-axis appears to be a key integrative component in depression, linking the biological theories and psychosocial stress (Roy and Campbell, 2013). Presently, the clinical approach to depression is to treat or moderate pathophysiology in individuals once the depression is underway, including both the pharmaceutical and psychotherapeutic approaches (Roy and Campbell, 2013). One of depression’s most significant risk factors is chronic psychosocial stress, with this predominantly social cause needing to be addressed effectively as a primary prevention of depression as a population health issue (Roy and Campbell, 2013). </a:t>
            </a:r>
          </a:p>
          <a:p>
            <a:endParaRPr lang="en-GB" dirty="0"/>
          </a:p>
          <a:p>
            <a:r>
              <a:rPr lang="en-GB" dirty="0"/>
              <a:t>The conclusion from the review into the theoretical models of mental health is that acknowledge should be given that some models cannot be compared to others and that development of a meta-theory could be considered (Richter and Dixon, 2023).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10</a:t>
            </a:fld>
            <a:endParaRPr lang="en-GB" noProof="0"/>
          </a:p>
        </p:txBody>
      </p:sp>
    </p:spTree>
    <p:extLst>
      <p:ext uri="{BB962C8B-B14F-4D97-AF65-F5344CB8AC3E}">
        <p14:creationId xmlns:p14="http://schemas.microsoft.com/office/powerpoint/2010/main" val="581627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depression report informs that most people with depression prior to this report would have been treated with medication prescribed by their GP (London School of Economics and Political Science, 2006). This report was published 19 years ago and the treatment for depression has changed over the years that follow. The report considers the economic cost of depression, with regards to the individual not working due to their depression, resulting in loss of income, with this loss being shared between the individual and the taxpayer because the individual receives incapacity benefits (London School of Economics and Political Science, 2006). The finding of the report is that CBT is as effective as drugs in the short-run and more effective than drugs in the longer run (London School of Economics and Political Science, 2006). </a:t>
            </a:r>
          </a:p>
          <a:p>
            <a:endParaRPr lang="en-GB" dirty="0"/>
          </a:p>
          <a:p>
            <a:r>
              <a:rPr lang="en-GB" dirty="0"/>
              <a:t>In 2009, which was sixteen years ago, the NICE guidelines for depression were developed, with the guideline recommending CBT as the frontline psychological therapy. The BACP established </a:t>
            </a:r>
            <a:r>
              <a:rPr lang="en-GB" dirty="0" err="1"/>
              <a:t>CfD</a:t>
            </a:r>
            <a:r>
              <a:rPr lang="en-GB" dirty="0"/>
              <a:t> following the 2009 guidelines. </a:t>
            </a:r>
          </a:p>
          <a:p>
            <a:endParaRPr lang="en-GB" dirty="0"/>
          </a:p>
          <a:p>
            <a:r>
              <a:rPr lang="en-GB" dirty="0"/>
              <a:t>In 2017, which was eight years ago, a research paper suggests that the outcomes for counselling and CBT in the treatment of depression are comparable (Pybis </a:t>
            </a:r>
            <a:r>
              <a:rPr lang="en-GB" i="1" dirty="0"/>
              <a:t>et al., </a:t>
            </a:r>
            <a:r>
              <a:rPr lang="en-GB" i="0" dirty="0"/>
              <a:t>2017). </a:t>
            </a:r>
          </a:p>
          <a:p>
            <a:endParaRPr lang="en-GB" i="0" dirty="0"/>
          </a:p>
          <a:p>
            <a:r>
              <a:rPr lang="en-GB" i="0" dirty="0"/>
              <a:t>In 2022, which was three years ago, NICE guidelines for depression was published but the guideline does not reflect the research paper. These are the current guidelines so consideration will be given to this document on the next slide. </a:t>
            </a:r>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11</a:t>
            </a:fld>
            <a:endParaRPr lang="en-GB" noProof="0"/>
          </a:p>
        </p:txBody>
      </p:sp>
    </p:spTree>
    <p:extLst>
      <p:ext uri="{BB962C8B-B14F-4D97-AF65-F5344CB8AC3E}">
        <p14:creationId xmlns:p14="http://schemas.microsoft.com/office/powerpoint/2010/main" val="3765060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dirty="0"/>
              <a:t>This first slide on NICE guidelines is specifically for the treatment for a new episode of less severe depression.  The list is the recommendation made by the committee on treatment options for depression and the order is based on clinical and cost effectiveness, not solely based on clinical effectiveness alone (NICE, 2022). Of interest is that counselling is placed lower down the list not because it is less clinically effective than guided self-help but because it is not as cost effective. The reality of how cost comes into play when deciding on a patient’s treatment is really evident here. </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12</a:t>
            </a:fld>
            <a:endParaRPr lang="en-GB" noProof="0"/>
          </a:p>
        </p:txBody>
      </p:sp>
    </p:spTree>
    <p:extLst>
      <p:ext uri="{BB962C8B-B14F-4D97-AF65-F5344CB8AC3E}">
        <p14:creationId xmlns:p14="http://schemas.microsoft.com/office/powerpoint/2010/main" val="16203802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now looks at the treatment for a new episode of more severe depression. Again, this order of treatment is based on the clinical and cost effectiveness, not solely on the clinical effectiveness (NICE, 2022). The NICE guidelines do not reflect the 2017 research paper as here we can see that it suggests that there is good evidence for the effectiveness for CBT as a treatment option for more severe depression and some evidence for the effectiveness of counselling as a treatment option for more severe depression (NICE, 2022).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13</a:t>
            </a:fld>
            <a:endParaRPr lang="en-GB" noProof="0"/>
          </a:p>
        </p:txBody>
      </p:sp>
    </p:spTree>
    <p:extLst>
      <p:ext uri="{BB962C8B-B14F-4D97-AF65-F5344CB8AC3E}">
        <p14:creationId xmlns:p14="http://schemas.microsoft.com/office/powerpoint/2010/main" val="26067172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 current NICE guidelines appear to present counselling to be less effective than other treatments of depression, despite the 2017 research paper suggesting otherwise, the document is helpful in putting the illness into context.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14</a:t>
            </a:fld>
            <a:endParaRPr lang="en-GB" noProof="0"/>
          </a:p>
        </p:txBody>
      </p:sp>
    </p:spTree>
    <p:extLst>
      <p:ext uri="{BB962C8B-B14F-4D97-AF65-F5344CB8AC3E}">
        <p14:creationId xmlns:p14="http://schemas.microsoft.com/office/powerpoint/2010/main" val="37584583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of undertreatment of depression is particularly interesting – in a population of 1,000 people, of the 130 people with depression, only 80 will consult their GP, and of these 80, 49 are not recognised as having depression (NICE, 2022). Envisioning 130 people with depression but only 31 diagnoses is an impactful image.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15</a:t>
            </a:fld>
            <a:endParaRPr lang="en-GB" noProof="0"/>
          </a:p>
        </p:txBody>
      </p:sp>
    </p:spTree>
    <p:extLst>
      <p:ext uri="{BB962C8B-B14F-4D97-AF65-F5344CB8AC3E}">
        <p14:creationId xmlns:p14="http://schemas.microsoft.com/office/powerpoint/2010/main" val="12600407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the impactful example of undertreatment of depression, that leads the discussion to really consider the individual with depression. Firstly, consideration will be given to how depression affects an individual’s daily life, relationships and overall well-being, regardless of diagnosis. Mental health is just as important as physical health and it affects how the individual handles life, how they care for themself, how they handle stress, their sense of belonging, their relationships with others, their ability to learn and work, their ability to get involved with activities and how they make choices (Welsh Government, 2024).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16</a:t>
            </a:fld>
            <a:endParaRPr lang="en-GB" noProof="0"/>
          </a:p>
        </p:txBody>
      </p:sp>
    </p:spTree>
    <p:extLst>
      <p:ext uri="{BB962C8B-B14F-4D97-AF65-F5344CB8AC3E}">
        <p14:creationId xmlns:p14="http://schemas.microsoft.com/office/powerpoint/2010/main" val="190271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example of undertreatment of depression, why are 50 people not seeking help? There are several studies showing association between traditional values and stronger mental health illness stigma (</a:t>
            </a:r>
            <a:r>
              <a:rPr lang="en-GB" dirty="0" err="1"/>
              <a:t>Schomerus</a:t>
            </a:r>
            <a:r>
              <a:rPr lang="en-GB" dirty="0"/>
              <a:t> and </a:t>
            </a:r>
            <a:r>
              <a:rPr lang="en-GB" dirty="0" err="1"/>
              <a:t>Angermeyer</a:t>
            </a:r>
            <a:r>
              <a:rPr lang="en-GB" dirty="0"/>
              <a:t>, 2021). There is an article that suggests that we should consider mental illness stigma from a different </a:t>
            </a:r>
            <a:r>
              <a:rPr lang="en-GB" dirty="0" err="1"/>
              <a:t>lense</a:t>
            </a:r>
            <a:r>
              <a:rPr lang="en-GB" dirty="0"/>
              <a:t>, in that people with liberal values might also have stigma towards mental illness because it could jeopardise that person’s self-actualisation because the individual with depression could be seen as time and energy consuming (</a:t>
            </a:r>
            <a:r>
              <a:rPr lang="en-GB" dirty="0" err="1"/>
              <a:t>Schomerus</a:t>
            </a:r>
            <a:r>
              <a:rPr lang="en-GB" dirty="0"/>
              <a:t> and </a:t>
            </a:r>
            <a:r>
              <a:rPr lang="en-GB" dirty="0" err="1"/>
              <a:t>Angermeyer</a:t>
            </a:r>
            <a:r>
              <a:rPr lang="en-GB" dirty="0"/>
              <a:t>, 2021). From a trainee therapist perspective, it’s important to be aware of any judgments we have so we can bracket them for the purpose of the therapeutic relationship. </a:t>
            </a:r>
            <a:r>
              <a:rPr lang="en-GB" sz="1800" dirty="0">
                <a:effectLst/>
                <a:latin typeface="Arial" panose="020B0604020202020204" pitchFamily="34" charset="0"/>
                <a:ea typeface="Aptos" panose="020B0004020202020204" pitchFamily="34" charset="0"/>
              </a:rPr>
              <a:t>Bracketing is a skill in phenomenological injury which allows the therapist to  identify judgements of her own and to put these judgments aside from the relationship, allowing for the therapist to experience unconditional positive regard for the client (Joyce and Sills, 2018). </a:t>
            </a:r>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17</a:t>
            </a:fld>
            <a:endParaRPr lang="en-GB" noProof="0"/>
          </a:p>
        </p:txBody>
      </p:sp>
    </p:spTree>
    <p:extLst>
      <p:ext uri="{BB962C8B-B14F-4D97-AF65-F5344CB8AC3E}">
        <p14:creationId xmlns:p14="http://schemas.microsoft.com/office/powerpoint/2010/main" val="39938353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18</a:t>
            </a:fld>
            <a:endParaRPr lang="en-GB"/>
          </a:p>
        </p:txBody>
      </p:sp>
    </p:spTree>
    <p:extLst>
      <p:ext uri="{BB962C8B-B14F-4D97-AF65-F5344CB8AC3E}">
        <p14:creationId xmlns:p14="http://schemas.microsoft.com/office/powerpoint/2010/main" val="4195683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19</a:t>
            </a:fld>
            <a:endParaRPr lang="en-GB" noProof="0"/>
          </a:p>
        </p:txBody>
      </p:sp>
    </p:spTree>
    <p:extLst>
      <p:ext uri="{BB962C8B-B14F-4D97-AF65-F5344CB8AC3E}">
        <p14:creationId xmlns:p14="http://schemas.microsoft.com/office/powerpoint/2010/main" val="29499753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20</a:t>
            </a:fld>
            <a:endParaRPr lang="en-GB" noProof="0"/>
          </a:p>
        </p:txBody>
      </p:sp>
    </p:spTree>
    <p:extLst>
      <p:ext uri="{BB962C8B-B14F-4D97-AF65-F5344CB8AC3E}">
        <p14:creationId xmlns:p14="http://schemas.microsoft.com/office/powerpoint/2010/main" val="1535887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21</a:t>
            </a:fld>
            <a:endParaRPr lang="en-GB" noProof="0"/>
          </a:p>
        </p:txBody>
      </p:sp>
    </p:spTree>
    <p:extLst>
      <p:ext uri="{BB962C8B-B14F-4D97-AF65-F5344CB8AC3E}">
        <p14:creationId xmlns:p14="http://schemas.microsoft.com/office/powerpoint/2010/main" val="28412583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22</a:t>
            </a:fld>
            <a:endParaRPr lang="en-GB" noProof="0"/>
          </a:p>
        </p:txBody>
      </p:sp>
    </p:spTree>
    <p:extLst>
      <p:ext uri="{BB962C8B-B14F-4D97-AF65-F5344CB8AC3E}">
        <p14:creationId xmlns:p14="http://schemas.microsoft.com/office/powerpoint/2010/main" val="3699048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18" Type="http://schemas.openxmlformats.org/officeDocument/2006/relationships/image" Target="../media/image2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17" Type="http://schemas.openxmlformats.org/officeDocument/2006/relationships/image" Target="../media/image22.png"/><Relationship Id="rId2" Type="http://schemas.openxmlformats.org/officeDocument/2006/relationships/notesSlide" Target="../notesSlides/notesSlide16.xml"/><Relationship Id="rId16" Type="http://schemas.openxmlformats.org/officeDocument/2006/relationships/image" Target="../media/image21.svg"/><Relationship Id="rId1" Type="http://schemas.openxmlformats.org/officeDocument/2006/relationships/slideLayout" Target="../slideLayouts/slideLayout5.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37/a0022064"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nice.org.uk/guidance/ng222" TargetMode="External"/><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hyperlink" Target="https://doi.org/10.1037/0022-006X.60.6.827"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gov.wales/sites/default/files/consultations/2024-02/draft-mental-health-and-wellbeing-strategy-children-and-young-people-version.pdf" TargetMode="External"/><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p:txBody>
          <a:bodyPr rtlCol="0">
            <a:normAutofit/>
          </a:bodyPr>
          <a:lstStyle/>
          <a:p>
            <a:pPr rtl="0"/>
            <a:r>
              <a:rPr lang="en-GB" dirty="0"/>
              <a:t>Depression and its stigma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rtlCol="0">
            <a:normAutofit/>
          </a:bodyPr>
          <a:lstStyle/>
          <a:p>
            <a:pPr rtl="0"/>
            <a:r>
              <a:rPr lang="en-GB" dirty="0"/>
              <a:t>Siân Bela Jenkins </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17117" y="39167"/>
            <a:ext cx="3856679" cy="1453003"/>
          </a:xfrm>
        </p:spPr>
        <p:txBody>
          <a:bodyPr wrap="square" rtlCol="0" anchor="b">
            <a:normAutofit/>
          </a:bodyPr>
          <a:lstStyle/>
          <a:p>
            <a:pPr rtl="0"/>
            <a:r>
              <a:rPr lang="en-GB" u="sng" dirty="0"/>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3"/>
          </p:nvPr>
        </p:nvSpPr>
        <p:spPr>
          <a:xfrm>
            <a:off x="804089" y="2600972"/>
            <a:ext cx="3422854" cy="3756195"/>
          </a:xfrm>
        </p:spPr>
        <p:txBody>
          <a:bodyPr rtlCol="0">
            <a:normAutofit fontScale="92500" lnSpcReduction="10000"/>
          </a:bodyPr>
          <a:lstStyle/>
          <a:p>
            <a:pPr rtl="0"/>
            <a:r>
              <a:rPr lang="en-GB" dirty="0"/>
              <a:t>A diagnosis of depression </a:t>
            </a:r>
          </a:p>
          <a:p>
            <a:pPr rtl="0"/>
            <a:r>
              <a:rPr lang="en-GB" dirty="0"/>
              <a:t>The theory of depression</a:t>
            </a:r>
          </a:p>
          <a:p>
            <a:pPr rtl="0"/>
            <a:r>
              <a:rPr lang="en-GB" dirty="0"/>
              <a:t>Treatment options for depression </a:t>
            </a:r>
          </a:p>
          <a:p>
            <a:pPr rtl="0"/>
            <a:r>
              <a:rPr lang="en-GB" dirty="0"/>
              <a:t>The individual living with the condition </a:t>
            </a:r>
          </a:p>
          <a:p>
            <a:pPr rtl="0"/>
            <a:endParaRPr lang="en-GB" dirty="0"/>
          </a:p>
          <a:p>
            <a:pPr rtl="0"/>
            <a:endParaRPr lang="en-GB" dirty="0"/>
          </a:p>
        </p:txBody>
      </p:sp>
      <p:sp>
        <p:nvSpPr>
          <p:cNvPr id="24" name="Slide Number Placeholder 5">
            <a:extLst>
              <a:ext uri="{FF2B5EF4-FFF2-40B4-BE49-F238E27FC236}">
                <a16:creationId xmlns:a16="http://schemas.microsoft.com/office/drawing/2014/main" id="{09567CC5-9835-41E1-8AE6-6875430887AD}"/>
              </a:ext>
            </a:extLst>
          </p:cNvPr>
          <p:cNvSpPr>
            <a:spLocks noGrp="1"/>
          </p:cNvSpPr>
          <p:nvPr>
            <p:ph type="sldNum" sz="quarter" idx="12"/>
          </p:nvPr>
        </p:nvSpPr>
        <p:spPr>
          <a:xfrm>
            <a:off x="9982800" y="6357600"/>
            <a:ext cx="1760150" cy="460800"/>
          </a:xfrm>
        </p:spPr>
        <p:txBody>
          <a:bodyPr rtlCol="0">
            <a:normAutofit/>
          </a:bodyPr>
          <a:lstStyle/>
          <a:p>
            <a:pPr rtl="0"/>
            <a:fld id="{D39607A7-8386-47DB-8578-DDEDD194E5D4}" type="slidenum">
              <a:rPr lang="en-GB" smtClean="0"/>
              <a:pPr/>
              <a:t>2</a:t>
            </a:fld>
            <a:endParaRPr lang="en-GB"/>
          </a:p>
        </p:txBody>
      </p:sp>
      <p:pic>
        <p:nvPicPr>
          <p:cNvPr id="49" name="Picture 48" descr="A person from a wire in the air&#10;&#10;AI-generated content may be incorrect.">
            <a:extLst>
              <a:ext uri="{FF2B5EF4-FFF2-40B4-BE49-F238E27FC236}">
                <a16:creationId xmlns:a16="http://schemas.microsoft.com/office/drawing/2014/main" id="{5DC571E8-436C-C6E6-7E2A-0035BD9A841C}"/>
              </a:ext>
            </a:extLst>
          </p:cNvPr>
          <p:cNvPicPr>
            <a:picLocks noChangeAspect="1"/>
          </p:cNvPicPr>
          <p:nvPr/>
        </p:nvPicPr>
        <p:blipFill>
          <a:blip r:embed="rId3"/>
          <a:stretch>
            <a:fillRect/>
          </a:stretch>
        </p:blipFill>
        <p:spPr>
          <a:xfrm>
            <a:off x="6262777" y="0"/>
            <a:ext cx="5929223" cy="6819463"/>
          </a:xfrm>
          <a:prstGeom prst="rect">
            <a:avLst/>
          </a:prstGeom>
        </p:spPr>
      </p:pic>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4056600" y="536573"/>
            <a:ext cx="4078800" cy="1453003"/>
          </a:xfrm>
        </p:spPr>
        <p:txBody>
          <a:bodyPr wrap="square" rtlCol="0" anchor="b">
            <a:normAutofit/>
          </a:bodyPr>
          <a:lstStyle/>
          <a:p>
            <a:pPr rtl="0"/>
            <a:r>
              <a:rPr lang="en-GB" u="sng" dirty="0"/>
              <a:t>Diagnostic Criteria from DSM-5 </a:t>
            </a:r>
          </a:p>
        </p:txBody>
      </p:sp>
      <p:sp>
        <p:nvSpPr>
          <p:cNvPr id="104" name="Slide Number Placeholder 49">
            <a:extLst>
              <a:ext uri="{FF2B5EF4-FFF2-40B4-BE49-F238E27FC236}">
                <a16:creationId xmlns:a16="http://schemas.microsoft.com/office/drawing/2014/main" id="{BC4462F5-98AF-457A-94DC-C44EA835679D}"/>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a:t>3</a:t>
            </a:fld>
            <a:endParaRPr lang="en-GB"/>
          </a:p>
        </p:txBody>
      </p:sp>
      <p:graphicFrame>
        <p:nvGraphicFramePr>
          <p:cNvPr id="4" name="Content Placeholder 4" descr="Timeline graphic with five boxes. The boxes are labelled 1 though five going left to right. ">
            <a:extLst>
              <a:ext uri="{FF2B5EF4-FFF2-40B4-BE49-F238E27FC236}">
                <a16:creationId xmlns:a16="http://schemas.microsoft.com/office/drawing/2014/main" id="{D15D8E1E-FDA3-45A8-3F9E-5128EC3DE736}"/>
              </a:ext>
            </a:extLst>
          </p:cNvPr>
          <p:cNvGraphicFramePr>
            <a:graphicFrameLocks noGrp="1"/>
          </p:cNvGraphicFramePr>
          <p:nvPr>
            <p:ph idx="1"/>
            <p:extLst>
              <p:ext uri="{D42A27DB-BD31-4B8C-83A1-F6EECF244321}">
                <p14:modId xmlns:p14="http://schemas.microsoft.com/office/powerpoint/2010/main" val="101926664"/>
              </p:ext>
            </p:extLst>
          </p:nvPr>
        </p:nvGraphicFramePr>
        <p:xfrm>
          <a:off x="931652" y="2095913"/>
          <a:ext cx="10422147" cy="3856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4130994-2103-83BC-C77F-02D9D07AADC0}"/>
              </a:ext>
            </a:extLst>
          </p:cNvPr>
          <p:cNvSpPr txBox="1"/>
          <p:nvPr/>
        </p:nvSpPr>
        <p:spPr>
          <a:xfrm>
            <a:off x="3770460" y="5952095"/>
            <a:ext cx="4744529" cy="369332"/>
          </a:xfrm>
          <a:prstGeom prst="rect">
            <a:avLst/>
          </a:prstGeom>
          <a:noFill/>
        </p:spPr>
        <p:txBody>
          <a:bodyPr wrap="square" rtlCol="0">
            <a:spAutoFit/>
          </a:bodyPr>
          <a:lstStyle/>
          <a:p>
            <a:pPr algn="ctr"/>
            <a:r>
              <a:rPr lang="en-GB" dirty="0"/>
              <a:t>American Psychiatric Association (2013) </a:t>
            </a:r>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16E9532-6DC7-411D-A09F-8413A5B95FFE}"/>
              </a:ext>
            </a:extLst>
          </p:cNvPr>
          <p:cNvSpPr>
            <a:spLocks noGrp="1"/>
          </p:cNvSpPr>
          <p:nvPr>
            <p:ph type="title"/>
          </p:nvPr>
        </p:nvSpPr>
        <p:spPr>
          <a:xfrm>
            <a:off x="989400" y="563402"/>
            <a:ext cx="4075200" cy="2058573"/>
          </a:xfrm>
        </p:spPr>
        <p:txBody>
          <a:bodyPr rtlCol="0">
            <a:normAutofit/>
          </a:bodyPr>
          <a:lstStyle/>
          <a:p>
            <a:pPr rtl="0"/>
            <a:r>
              <a:rPr lang="en-GB" u="sng" dirty="0"/>
              <a:t>The theories of depression </a:t>
            </a:r>
          </a:p>
        </p:txBody>
      </p:sp>
      <p:sp>
        <p:nvSpPr>
          <p:cNvPr id="8" name="Subtitle 7">
            <a:extLst>
              <a:ext uri="{FF2B5EF4-FFF2-40B4-BE49-F238E27FC236}">
                <a16:creationId xmlns:a16="http://schemas.microsoft.com/office/drawing/2014/main" id="{2C602EC3-0115-4FB6-BAA7-BCA17E611651}"/>
              </a:ext>
            </a:extLst>
          </p:cNvPr>
          <p:cNvSpPr>
            <a:spLocks noGrp="1"/>
          </p:cNvSpPr>
          <p:nvPr>
            <p:ph type="subTitle" idx="1"/>
          </p:nvPr>
        </p:nvSpPr>
        <p:spPr>
          <a:xfrm>
            <a:off x="989400" y="3420902"/>
            <a:ext cx="4075200" cy="2857500"/>
          </a:xfrm>
        </p:spPr>
        <p:txBody>
          <a:bodyPr rtlCol="0">
            <a:normAutofit/>
          </a:bodyPr>
          <a:lstStyle/>
          <a:p>
            <a:pPr marL="342900" indent="-342900" rtl="0">
              <a:buFont typeface="Arial" panose="020B0604020202020204" pitchFamily="34" charset="0"/>
              <a:buChar char="•"/>
            </a:pPr>
            <a:r>
              <a:rPr lang="en-GB" dirty="0"/>
              <a:t>A biological perspective?</a:t>
            </a:r>
          </a:p>
          <a:p>
            <a:pPr marL="342900" indent="-342900" rtl="0">
              <a:buFont typeface="Arial" panose="020B0604020202020204" pitchFamily="34" charset="0"/>
              <a:buChar char="•"/>
            </a:pPr>
            <a:r>
              <a:rPr lang="en-GB" dirty="0"/>
              <a:t>A cognitive perspective?</a:t>
            </a:r>
          </a:p>
          <a:p>
            <a:pPr marL="342900" indent="-342900" rtl="0">
              <a:buFont typeface="Arial" panose="020B0604020202020204" pitchFamily="34" charset="0"/>
              <a:buChar char="•"/>
            </a:pPr>
            <a:r>
              <a:rPr lang="en-GB" dirty="0"/>
              <a:t>A humanistic perspective? </a:t>
            </a:r>
          </a:p>
          <a:p>
            <a:pPr marL="342900" indent="-342900" rtl="0">
              <a:buFont typeface="Arial" panose="020B0604020202020204" pitchFamily="34" charset="0"/>
              <a:buChar char="•"/>
            </a:pPr>
            <a:r>
              <a:rPr lang="en-GB" dirty="0"/>
              <a:t>A unifying framework?</a:t>
            </a:r>
          </a:p>
        </p:txBody>
      </p:sp>
      <p:pic>
        <p:nvPicPr>
          <p:cNvPr id="2050" name="Picture 2" descr="Open photo">
            <a:extLst>
              <a:ext uri="{FF2B5EF4-FFF2-40B4-BE49-F238E27FC236}">
                <a16:creationId xmlns:a16="http://schemas.microsoft.com/office/drawing/2014/main" id="{8B0AF5D7-7A1D-C98F-FA0D-7178A20259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7650" y="571500"/>
            <a:ext cx="4572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1730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C44CF-781A-E53C-C030-2311839DA0E2}"/>
              </a:ext>
            </a:extLst>
          </p:cNvPr>
          <p:cNvSpPr>
            <a:spLocks noGrp="1"/>
          </p:cNvSpPr>
          <p:nvPr>
            <p:ph type="title"/>
          </p:nvPr>
        </p:nvSpPr>
        <p:spPr/>
        <p:txBody>
          <a:bodyPr/>
          <a:lstStyle/>
          <a:p>
            <a:pPr algn="ctr"/>
            <a:r>
              <a:rPr lang="en-GB" u="sng" dirty="0"/>
              <a:t>Biological Theories </a:t>
            </a:r>
          </a:p>
        </p:txBody>
      </p:sp>
      <p:sp>
        <p:nvSpPr>
          <p:cNvPr id="5" name="TextBox 4">
            <a:extLst>
              <a:ext uri="{FF2B5EF4-FFF2-40B4-BE49-F238E27FC236}">
                <a16:creationId xmlns:a16="http://schemas.microsoft.com/office/drawing/2014/main" id="{4F5773DB-9EDF-2AD5-0E94-6ABA308BF052}"/>
              </a:ext>
            </a:extLst>
          </p:cNvPr>
          <p:cNvSpPr txBox="1"/>
          <p:nvPr/>
        </p:nvSpPr>
        <p:spPr>
          <a:xfrm>
            <a:off x="1031310" y="1982919"/>
            <a:ext cx="9582150" cy="5416868"/>
          </a:xfrm>
          <a:prstGeom prst="rect">
            <a:avLst/>
          </a:prstGeom>
          <a:noFill/>
        </p:spPr>
        <p:txBody>
          <a:bodyPr wrap="square" rtlCol="0">
            <a:spAutoFit/>
          </a:bodyPr>
          <a:lstStyle/>
          <a:p>
            <a:r>
              <a:rPr lang="en-GB" sz="2200" dirty="0"/>
              <a:t>The Cytokine Hypothesis: </a:t>
            </a:r>
          </a:p>
          <a:p>
            <a:endParaRPr lang="en-GB" sz="2200" dirty="0"/>
          </a:p>
          <a:p>
            <a:endParaRPr lang="en-GB" sz="2200" dirty="0"/>
          </a:p>
          <a:p>
            <a:pPr marL="342900" indent="-342900">
              <a:buFont typeface="Arial" panose="020B0604020202020204" pitchFamily="34" charset="0"/>
              <a:buChar char="•"/>
            </a:pPr>
            <a:r>
              <a:rPr lang="en-GB" sz="2200" dirty="0"/>
              <a:t>Depression is associated with indicators of inflammatory immune activation, to include elevated levels of pro-inflammatory cytokines. </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Pro-inflammatory cytokines have been shown to induce many of the symptoms spoken about during the third slide including no pleasure in activities, changes in mood, changes in eating behaviour, changes in sleeping behaviour and changes in concentration. </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Anti-depressants have been shown to normalise elevated cytokine levels</a:t>
            </a:r>
          </a:p>
          <a:p>
            <a:endParaRPr lang="en-GB" sz="2000" dirty="0"/>
          </a:p>
          <a:p>
            <a:endParaRPr lang="en-GB" sz="2000" dirty="0"/>
          </a:p>
          <a:p>
            <a:r>
              <a:rPr lang="en-GB" sz="2000" dirty="0"/>
              <a:t> </a:t>
            </a:r>
          </a:p>
        </p:txBody>
      </p:sp>
      <p:sp>
        <p:nvSpPr>
          <p:cNvPr id="6" name="TextBox 5">
            <a:extLst>
              <a:ext uri="{FF2B5EF4-FFF2-40B4-BE49-F238E27FC236}">
                <a16:creationId xmlns:a16="http://schemas.microsoft.com/office/drawing/2014/main" id="{68B9A3BA-4FF5-244B-C1E6-5687D40C7B2B}"/>
              </a:ext>
            </a:extLst>
          </p:cNvPr>
          <p:cNvSpPr txBox="1"/>
          <p:nvPr/>
        </p:nvSpPr>
        <p:spPr>
          <a:xfrm>
            <a:off x="9079523" y="6344306"/>
            <a:ext cx="3924300" cy="369332"/>
          </a:xfrm>
          <a:prstGeom prst="rect">
            <a:avLst/>
          </a:prstGeom>
          <a:noFill/>
        </p:spPr>
        <p:txBody>
          <a:bodyPr wrap="square" rtlCol="0">
            <a:spAutoFit/>
          </a:bodyPr>
          <a:lstStyle/>
          <a:p>
            <a:r>
              <a:rPr lang="en-GB" dirty="0"/>
              <a:t>Roy and Campbell (2013)</a:t>
            </a:r>
          </a:p>
        </p:txBody>
      </p:sp>
      <p:pic>
        <p:nvPicPr>
          <p:cNvPr id="4" name="Graphic 3" descr="Medicine with solid fill">
            <a:extLst>
              <a:ext uri="{FF2B5EF4-FFF2-40B4-BE49-F238E27FC236}">
                <a16:creationId xmlns:a16="http://schemas.microsoft.com/office/drawing/2014/main" id="{B88579B0-4539-46B1-1341-7B2D692CD6E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15196" y="513694"/>
            <a:ext cx="1652954" cy="1652954"/>
          </a:xfrm>
          <a:prstGeom prst="rect">
            <a:avLst/>
          </a:prstGeom>
        </p:spPr>
      </p:pic>
    </p:spTree>
    <p:extLst>
      <p:ext uri="{BB962C8B-B14F-4D97-AF65-F5344CB8AC3E}">
        <p14:creationId xmlns:p14="http://schemas.microsoft.com/office/powerpoint/2010/main" val="2960144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8B894-6594-B552-AE56-A00151AFA1BE}"/>
              </a:ext>
            </a:extLst>
          </p:cNvPr>
          <p:cNvSpPr>
            <a:spLocks noGrp="1"/>
          </p:cNvSpPr>
          <p:nvPr>
            <p:ph type="title"/>
          </p:nvPr>
        </p:nvSpPr>
        <p:spPr/>
        <p:txBody>
          <a:bodyPr/>
          <a:lstStyle/>
          <a:p>
            <a:pPr algn="ctr"/>
            <a:r>
              <a:rPr lang="en-GB" u="sng" dirty="0"/>
              <a:t>Biological Theories… </a:t>
            </a:r>
          </a:p>
        </p:txBody>
      </p:sp>
      <p:sp>
        <p:nvSpPr>
          <p:cNvPr id="4" name="TextBox 3">
            <a:extLst>
              <a:ext uri="{FF2B5EF4-FFF2-40B4-BE49-F238E27FC236}">
                <a16:creationId xmlns:a16="http://schemas.microsoft.com/office/drawing/2014/main" id="{3D213CCC-1819-3060-7A16-C7AF51B91018}"/>
              </a:ext>
            </a:extLst>
          </p:cNvPr>
          <p:cNvSpPr txBox="1"/>
          <p:nvPr/>
        </p:nvSpPr>
        <p:spPr>
          <a:xfrm>
            <a:off x="1162050" y="2381250"/>
            <a:ext cx="10040550" cy="5262979"/>
          </a:xfrm>
          <a:prstGeom prst="rect">
            <a:avLst/>
          </a:prstGeom>
          <a:noFill/>
        </p:spPr>
        <p:txBody>
          <a:bodyPr wrap="square" rtlCol="0">
            <a:spAutoFit/>
          </a:bodyPr>
          <a:lstStyle/>
          <a:p>
            <a:r>
              <a:rPr lang="en-GB" sz="2200" dirty="0"/>
              <a:t>The Monoamine Theory of Depression:</a:t>
            </a:r>
          </a:p>
          <a:p>
            <a:endParaRPr lang="en-GB" sz="2200" dirty="0"/>
          </a:p>
          <a:p>
            <a:endParaRPr lang="en-GB" sz="2200" dirty="0"/>
          </a:p>
          <a:p>
            <a:pPr marL="285750" indent="-285750">
              <a:buFont typeface="Arial" panose="020B0604020202020204" pitchFamily="34" charset="0"/>
              <a:buChar char="•"/>
            </a:pPr>
            <a:r>
              <a:rPr lang="en-GB" sz="2200" dirty="0"/>
              <a:t>The monoamines are a group of central nervous system neurotransmitters, which include noradrenaline and serotonin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This theory suggests that a deficiency in the activity of these neurotransmitters causes depression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According to the original theory, anti-depressants increase the activity of the neurotransmitters by inhibiting their reuptake and therefore making them available at the synapse.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
        <p:nvSpPr>
          <p:cNvPr id="5" name="TextBox 4">
            <a:extLst>
              <a:ext uri="{FF2B5EF4-FFF2-40B4-BE49-F238E27FC236}">
                <a16:creationId xmlns:a16="http://schemas.microsoft.com/office/drawing/2014/main" id="{2BFC8821-2DB2-998A-EE15-C2E9139C8E32}"/>
              </a:ext>
            </a:extLst>
          </p:cNvPr>
          <p:cNvSpPr txBox="1"/>
          <p:nvPr/>
        </p:nvSpPr>
        <p:spPr>
          <a:xfrm>
            <a:off x="9116625" y="6462711"/>
            <a:ext cx="4171950" cy="369332"/>
          </a:xfrm>
          <a:prstGeom prst="rect">
            <a:avLst/>
          </a:prstGeom>
          <a:noFill/>
        </p:spPr>
        <p:txBody>
          <a:bodyPr wrap="square" rtlCol="0">
            <a:spAutoFit/>
          </a:bodyPr>
          <a:lstStyle/>
          <a:p>
            <a:r>
              <a:rPr lang="en-GB" dirty="0"/>
              <a:t>Roy and Campbell (2013) </a:t>
            </a:r>
          </a:p>
        </p:txBody>
      </p:sp>
      <p:pic>
        <p:nvPicPr>
          <p:cNvPr id="6" name="Graphic 5" descr="Medicine with solid fill">
            <a:extLst>
              <a:ext uri="{FF2B5EF4-FFF2-40B4-BE49-F238E27FC236}">
                <a16:creationId xmlns:a16="http://schemas.microsoft.com/office/drawing/2014/main" id="{F21322AA-E630-52AB-3ECE-3D7A2F2EB9B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13282" y="825471"/>
            <a:ext cx="1365308" cy="1365308"/>
          </a:xfrm>
          <a:prstGeom prst="rect">
            <a:avLst/>
          </a:prstGeom>
        </p:spPr>
      </p:pic>
    </p:spTree>
    <p:extLst>
      <p:ext uri="{BB962C8B-B14F-4D97-AF65-F5344CB8AC3E}">
        <p14:creationId xmlns:p14="http://schemas.microsoft.com/office/powerpoint/2010/main" val="1685509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03F20-D94F-9E22-053B-3071811A8124}"/>
              </a:ext>
            </a:extLst>
          </p:cNvPr>
          <p:cNvSpPr>
            <a:spLocks noGrp="1"/>
          </p:cNvSpPr>
          <p:nvPr>
            <p:ph type="title"/>
          </p:nvPr>
        </p:nvSpPr>
        <p:spPr/>
        <p:txBody>
          <a:bodyPr/>
          <a:lstStyle/>
          <a:p>
            <a:pPr algn="ctr"/>
            <a:r>
              <a:rPr lang="en-GB" u="sng" dirty="0"/>
              <a:t>Cognitive Theory Framework:</a:t>
            </a:r>
          </a:p>
        </p:txBody>
      </p:sp>
      <p:pic>
        <p:nvPicPr>
          <p:cNvPr id="10" name="Content Placeholder 9" descr="Good Idea with solid fill">
            <a:extLst>
              <a:ext uri="{FF2B5EF4-FFF2-40B4-BE49-F238E27FC236}">
                <a16:creationId xmlns:a16="http://schemas.microsoft.com/office/drawing/2014/main" id="{62B37878-7B18-1140-76D1-7861BCDB8DBF}"/>
              </a:ext>
            </a:extLst>
          </p:cNvPr>
          <p:cNvPicPr>
            <a:picLocks noGrp="1" noChangeAspect="1"/>
          </p:cNvPicPr>
          <p:nvPr>
            <p:ph sz="half" idx="2"/>
          </p:nvPr>
        </p:nvPicPr>
        <p:blipFill>
          <a:blip r:embed="rId3">
            <a:extLst>
              <a:ext uri="{96DAC541-7B7A-43D3-8B79-37D633B846F1}">
                <asvg:svgBlip xmlns:asvg="http://schemas.microsoft.com/office/drawing/2016/SVG/main" r:embed="rId4"/>
              </a:ext>
            </a:extLst>
          </a:blip>
          <a:stretch>
            <a:fillRect/>
          </a:stretch>
        </p:blipFill>
        <p:spPr>
          <a:xfrm>
            <a:off x="8439148" y="2424652"/>
            <a:ext cx="3391175" cy="3391175"/>
          </a:xfrm>
        </p:spPr>
      </p:pic>
      <p:sp>
        <p:nvSpPr>
          <p:cNvPr id="11" name="TextBox 10">
            <a:extLst>
              <a:ext uri="{FF2B5EF4-FFF2-40B4-BE49-F238E27FC236}">
                <a16:creationId xmlns:a16="http://schemas.microsoft.com/office/drawing/2014/main" id="{C7037AEF-9DED-EBF8-9CC6-8F89C9302FC0}"/>
              </a:ext>
            </a:extLst>
          </p:cNvPr>
          <p:cNvSpPr txBox="1"/>
          <p:nvPr/>
        </p:nvSpPr>
        <p:spPr>
          <a:xfrm>
            <a:off x="768639" y="1785663"/>
            <a:ext cx="7077421" cy="5139869"/>
          </a:xfrm>
          <a:prstGeom prst="rect">
            <a:avLst/>
          </a:prstGeom>
          <a:noFill/>
        </p:spPr>
        <p:txBody>
          <a:bodyPr wrap="square" rtlCol="0">
            <a:spAutoFit/>
          </a:bodyPr>
          <a:lstStyle/>
          <a:p>
            <a:pPr marL="342900" indent="-342900">
              <a:buFont typeface="Arial" panose="020B0604020202020204" pitchFamily="34" charset="0"/>
              <a:buChar char="•"/>
            </a:pPr>
            <a:r>
              <a:rPr lang="en-GB" sz="2200" dirty="0"/>
              <a:t>Aaron Beck</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An individual experiences a stressful life event and then overgeneralises this, which leads to maintenance of a negative view of their current life, themselves and the future (Roy and Campbell, 2013).  </a:t>
            </a:r>
          </a:p>
          <a:p>
            <a:endParaRPr lang="en-GB" sz="2200" dirty="0"/>
          </a:p>
          <a:p>
            <a:pPr marL="342900" indent="-342900">
              <a:buFont typeface="Arial" panose="020B0604020202020204" pitchFamily="34" charset="0"/>
              <a:buChar char="•"/>
            </a:pPr>
            <a:r>
              <a:rPr lang="en-GB" sz="2200" dirty="0"/>
              <a:t>Dysfunctional cognition is a central component of the illness manifesting, continuing and the remission of depression (Ahern, </a:t>
            </a:r>
            <a:r>
              <a:rPr lang="en-GB" sz="2200" dirty="0" err="1"/>
              <a:t>Bockting</a:t>
            </a:r>
            <a:r>
              <a:rPr lang="en-GB" sz="2200" dirty="0"/>
              <a:t> and </a:t>
            </a:r>
            <a:r>
              <a:rPr lang="en-GB" sz="2200" dirty="0" err="1"/>
              <a:t>Semkovska</a:t>
            </a:r>
            <a:r>
              <a:rPr lang="en-GB" sz="2200" dirty="0"/>
              <a:t>, 2019)</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CBT </a:t>
            </a:r>
          </a:p>
          <a:p>
            <a:endParaRPr lang="en-GB" sz="2000" dirty="0"/>
          </a:p>
        </p:txBody>
      </p:sp>
    </p:spTree>
    <p:extLst>
      <p:ext uri="{BB962C8B-B14F-4D97-AF65-F5344CB8AC3E}">
        <p14:creationId xmlns:p14="http://schemas.microsoft.com/office/powerpoint/2010/main" val="1466354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6F65B-F242-32D2-3C92-7733A9F63ACD}"/>
              </a:ext>
            </a:extLst>
          </p:cNvPr>
          <p:cNvSpPr>
            <a:spLocks noGrp="1"/>
          </p:cNvSpPr>
          <p:nvPr>
            <p:ph type="title"/>
          </p:nvPr>
        </p:nvSpPr>
        <p:spPr>
          <a:xfrm>
            <a:off x="989400" y="395289"/>
            <a:ext cx="10213200" cy="1112836"/>
          </a:xfrm>
        </p:spPr>
        <p:txBody>
          <a:bodyPr anchor="b">
            <a:normAutofit/>
          </a:bodyPr>
          <a:lstStyle/>
          <a:p>
            <a:r>
              <a:rPr lang="en-GB" u="sng" dirty="0"/>
              <a:t>A Humanistic perspective…  </a:t>
            </a:r>
          </a:p>
        </p:txBody>
      </p:sp>
      <p:pic>
        <p:nvPicPr>
          <p:cNvPr id="1026" name="Picture 2" descr="Open photo">
            <a:extLst>
              <a:ext uri="{FF2B5EF4-FFF2-40B4-BE49-F238E27FC236}">
                <a16:creationId xmlns:a16="http://schemas.microsoft.com/office/drawing/2014/main" id="{2040E8B3-1AA8-5644-1F4D-7A5D3BA79D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16" r="2718" b="1"/>
          <a:stretch/>
        </p:blipFill>
        <p:spPr bwMode="auto">
          <a:xfrm>
            <a:off x="989400" y="2255548"/>
            <a:ext cx="4929635" cy="334808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18A811F-5CEA-C0F3-1778-0E07E5AE0331}"/>
              </a:ext>
            </a:extLst>
          </p:cNvPr>
          <p:cNvSpPr txBox="1"/>
          <p:nvPr/>
        </p:nvSpPr>
        <p:spPr>
          <a:xfrm>
            <a:off x="6893169" y="2255548"/>
            <a:ext cx="4572000" cy="3416320"/>
          </a:xfrm>
          <a:prstGeom prst="rect">
            <a:avLst/>
          </a:prstGeom>
          <a:noFill/>
        </p:spPr>
        <p:txBody>
          <a:bodyPr wrap="square" rtlCol="0">
            <a:spAutoFit/>
          </a:bodyPr>
          <a:lstStyle/>
          <a:p>
            <a:pPr marL="285750" indent="-285750">
              <a:buFont typeface="Wingdings" panose="05000000000000000000" pitchFamily="2" charset="2"/>
              <a:buChar char="ü"/>
            </a:pPr>
            <a:r>
              <a:rPr lang="en-GB" dirty="0"/>
              <a:t>This perspective argues that depression stems from the concept of self-actualisation (Roy and Campbell, 2013)</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The humanistic model is underpinned by the values described by Carl Rogers (Haake, 2017)</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Counselling for Depression (</a:t>
            </a:r>
            <a:r>
              <a:rPr lang="en-GB" dirty="0" err="1"/>
              <a:t>CfD</a:t>
            </a:r>
            <a:r>
              <a:rPr lang="en-GB" dirty="0"/>
              <a:t>) is a model of humanistic theory (Haake, 2017)</a:t>
            </a:r>
          </a:p>
        </p:txBody>
      </p:sp>
    </p:spTree>
    <p:extLst>
      <p:ext uri="{BB962C8B-B14F-4D97-AF65-F5344CB8AC3E}">
        <p14:creationId xmlns:p14="http://schemas.microsoft.com/office/powerpoint/2010/main" val="1659903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15CCF-D7A2-377A-52A4-451FB05B3DAC}"/>
              </a:ext>
            </a:extLst>
          </p:cNvPr>
          <p:cNvSpPr>
            <a:spLocks noGrp="1"/>
          </p:cNvSpPr>
          <p:nvPr>
            <p:ph type="title"/>
          </p:nvPr>
        </p:nvSpPr>
        <p:spPr/>
        <p:txBody>
          <a:bodyPr/>
          <a:lstStyle/>
          <a:p>
            <a:pPr algn="ctr"/>
            <a:r>
              <a:rPr lang="en-GB" u="sng" dirty="0"/>
              <a:t>A Humanistic perspective - the core conditions </a:t>
            </a:r>
          </a:p>
        </p:txBody>
      </p:sp>
      <p:pic>
        <p:nvPicPr>
          <p:cNvPr id="5" name="Picture 2" descr="Open photo">
            <a:extLst>
              <a:ext uri="{FF2B5EF4-FFF2-40B4-BE49-F238E27FC236}">
                <a16:creationId xmlns:a16="http://schemas.microsoft.com/office/drawing/2014/main" id="{205E048E-A464-7358-3FDA-8756C90D5C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16" r="2718" b="1"/>
          <a:stretch/>
        </p:blipFill>
        <p:spPr bwMode="auto">
          <a:xfrm>
            <a:off x="3991246" y="2516159"/>
            <a:ext cx="3823430" cy="259677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2C7D60-23BE-D129-B229-1D311D13AD07}"/>
              </a:ext>
            </a:extLst>
          </p:cNvPr>
          <p:cNvSpPr txBox="1"/>
          <p:nvPr/>
        </p:nvSpPr>
        <p:spPr>
          <a:xfrm>
            <a:off x="684600" y="3438732"/>
            <a:ext cx="5411400" cy="1077218"/>
          </a:xfrm>
          <a:prstGeom prst="rect">
            <a:avLst/>
          </a:prstGeom>
          <a:noFill/>
        </p:spPr>
        <p:txBody>
          <a:bodyPr wrap="square" rtlCol="0">
            <a:spAutoFit/>
          </a:bodyPr>
          <a:lstStyle/>
          <a:p>
            <a:pPr marL="285750" indent="-285750">
              <a:buFont typeface="Arial" panose="020B0604020202020204" pitchFamily="34" charset="0"/>
              <a:buChar char="•"/>
            </a:pPr>
            <a:r>
              <a:rPr lang="en-GB" sz="3200" dirty="0"/>
              <a:t>Empathy </a:t>
            </a:r>
          </a:p>
          <a:p>
            <a:pPr marL="285750" indent="-285750">
              <a:buFont typeface="Arial" panose="020B0604020202020204" pitchFamily="34" charset="0"/>
              <a:buChar char="•"/>
            </a:pPr>
            <a:endParaRPr lang="en-GB" sz="3200" dirty="0"/>
          </a:p>
        </p:txBody>
      </p:sp>
      <p:sp>
        <p:nvSpPr>
          <p:cNvPr id="8" name="TextBox 7">
            <a:extLst>
              <a:ext uri="{FF2B5EF4-FFF2-40B4-BE49-F238E27FC236}">
                <a16:creationId xmlns:a16="http://schemas.microsoft.com/office/drawing/2014/main" id="{7F1DC878-CD99-FD35-18EE-6E8041D0A3A0}"/>
              </a:ext>
            </a:extLst>
          </p:cNvPr>
          <p:cNvSpPr txBox="1"/>
          <p:nvPr/>
        </p:nvSpPr>
        <p:spPr>
          <a:xfrm>
            <a:off x="8737600" y="3438732"/>
            <a:ext cx="3068320" cy="584775"/>
          </a:xfrm>
          <a:prstGeom prst="rect">
            <a:avLst/>
          </a:prstGeom>
          <a:noFill/>
        </p:spPr>
        <p:txBody>
          <a:bodyPr wrap="square" rtlCol="0">
            <a:spAutoFit/>
          </a:bodyPr>
          <a:lstStyle/>
          <a:p>
            <a:pPr marL="457200" indent="-457200">
              <a:buFont typeface="Arial" panose="020B0604020202020204" pitchFamily="34" charset="0"/>
              <a:buChar char="•"/>
            </a:pPr>
            <a:r>
              <a:rPr lang="en-GB" sz="3200" dirty="0"/>
              <a:t>Congruence</a:t>
            </a:r>
            <a:r>
              <a:rPr lang="en-GB" sz="2800" dirty="0"/>
              <a:t> </a:t>
            </a:r>
          </a:p>
        </p:txBody>
      </p:sp>
      <p:sp>
        <p:nvSpPr>
          <p:cNvPr id="9" name="TextBox 8">
            <a:extLst>
              <a:ext uri="{FF2B5EF4-FFF2-40B4-BE49-F238E27FC236}">
                <a16:creationId xmlns:a16="http://schemas.microsoft.com/office/drawing/2014/main" id="{66CFF8B0-5ACF-AC20-5D71-1081C751AA57}"/>
              </a:ext>
            </a:extLst>
          </p:cNvPr>
          <p:cNvSpPr txBox="1"/>
          <p:nvPr/>
        </p:nvSpPr>
        <p:spPr>
          <a:xfrm>
            <a:off x="2621281" y="5709920"/>
            <a:ext cx="6563360" cy="584775"/>
          </a:xfrm>
          <a:prstGeom prst="rect">
            <a:avLst/>
          </a:prstGeom>
          <a:noFill/>
        </p:spPr>
        <p:txBody>
          <a:bodyPr wrap="square" rtlCol="0">
            <a:spAutoFit/>
          </a:bodyPr>
          <a:lstStyle/>
          <a:p>
            <a:pPr marL="285750" indent="-285750" algn="ctr">
              <a:buFont typeface="Arial" panose="020B0604020202020204" pitchFamily="34" charset="0"/>
              <a:buChar char="•"/>
            </a:pPr>
            <a:r>
              <a:rPr lang="en-GB" sz="3200" dirty="0"/>
              <a:t>Unconditional positive regard</a:t>
            </a:r>
          </a:p>
        </p:txBody>
      </p:sp>
    </p:spTree>
    <p:extLst>
      <p:ext uri="{BB962C8B-B14F-4D97-AF65-F5344CB8AC3E}">
        <p14:creationId xmlns:p14="http://schemas.microsoft.com/office/powerpoint/2010/main" val="141632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FEE20-2C56-5F8F-4BB5-C453E66CA125}"/>
              </a:ext>
            </a:extLst>
          </p:cNvPr>
          <p:cNvSpPr>
            <a:spLocks noGrp="1"/>
          </p:cNvSpPr>
          <p:nvPr>
            <p:ph type="title"/>
          </p:nvPr>
        </p:nvSpPr>
        <p:spPr>
          <a:xfrm>
            <a:off x="4338321" y="-12065"/>
            <a:ext cx="7424950" cy="1453003"/>
          </a:xfrm>
        </p:spPr>
        <p:txBody>
          <a:bodyPr anchor="b">
            <a:normAutofit/>
          </a:bodyPr>
          <a:lstStyle/>
          <a:p>
            <a:r>
              <a:rPr lang="en-GB" u="sng" dirty="0"/>
              <a:t>A Unifying framework? </a:t>
            </a:r>
          </a:p>
        </p:txBody>
      </p:sp>
      <p:pic>
        <p:nvPicPr>
          <p:cNvPr id="7" name="Graphic 6" descr="Medicine with solid fill">
            <a:extLst>
              <a:ext uri="{FF2B5EF4-FFF2-40B4-BE49-F238E27FC236}">
                <a16:creationId xmlns:a16="http://schemas.microsoft.com/office/drawing/2014/main" id="{D3055E9C-DA91-195B-6434-8AF9AA4E378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3625" y="536575"/>
            <a:ext cx="1743075" cy="1743075"/>
          </a:xfrm>
          <a:prstGeom prst="rect">
            <a:avLst/>
          </a:prstGeom>
        </p:spPr>
      </p:pic>
      <p:pic>
        <p:nvPicPr>
          <p:cNvPr id="8" name="Content Placeholder 9" descr="Good Idea with solid fill">
            <a:extLst>
              <a:ext uri="{FF2B5EF4-FFF2-40B4-BE49-F238E27FC236}">
                <a16:creationId xmlns:a16="http://schemas.microsoft.com/office/drawing/2014/main" id="{AA3755C2-0F1B-AF00-DD2C-B65D51300BC8}"/>
              </a:ext>
            </a:extLst>
          </p:cNvPr>
          <p:cNvPicPr>
            <a:picLocks noGrp="1" noChangeAspect="1"/>
          </p:cNvPicPr>
          <p:nvPr>
            <p:ph type="pic" sz="quarter" idx="15"/>
          </p:nvPr>
        </p:nvPicPr>
        <p:blipFill>
          <a:blip r:embed="rId5">
            <a:extLst>
              <a:ext uri="{96DAC541-7B7A-43D3-8B79-37D633B846F1}">
                <asvg:svgBlip xmlns:asvg="http://schemas.microsoft.com/office/drawing/2016/SVG/main" r:embed="rId6"/>
              </a:ext>
            </a:extLst>
          </a:blip>
          <a:stretch/>
        </p:blipFill>
        <p:spPr>
          <a:xfrm>
            <a:off x="1063994" y="4748546"/>
            <a:ext cx="1743075" cy="1743075"/>
          </a:xfrm>
        </p:spPr>
      </p:pic>
      <p:sp>
        <p:nvSpPr>
          <p:cNvPr id="15" name="Text Placeholder 5">
            <a:extLst>
              <a:ext uri="{FF2B5EF4-FFF2-40B4-BE49-F238E27FC236}">
                <a16:creationId xmlns:a16="http://schemas.microsoft.com/office/drawing/2014/main" id="{D5335EB9-BEE4-8A9D-1052-567271CC0BAC}"/>
              </a:ext>
            </a:extLst>
          </p:cNvPr>
          <p:cNvSpPr>
            <a:spLocks noGrp="1"/>
          </p:cNvSpPr>
          <p:nvPr>
            <p:ph type="body" sz="quarter" idx="17"/>
          </p:nvPr>
        </p:nvSpPr>
        <p:spPr>
          <a:xfrm>
            <a:off x="4884527" y="2557462"/>
            <a:ext cx="6332538" cy="4277059"/>
          </a:xfrm>
        </p:spPr>
        <p:txBody>
          <a:bodyPr>
            <a:normAutofit/>
          </a:bodyPr>
          <a:lstStyle/>
          <a:p>
            <a:pPr marL="342900" indent="-342900">
              <a:buClr>
                <a:schemeClr val="tx1"/>
              </a:buClr>
              <a:buFont typeface="Arial" panose="020B0604020202020204" pitchFamily="34" charset="0"/>
              <a:buChar char="•"/>
            </a:pPr>
            <a:r>
              <a:rPr lang="en-US" sz="2000" dirty="0"/>
              <a:t>Hyperactivity of the HPA-axis</a:t>
            </a:r>
          </a:p>
          <a:p>
            <a:pPr marL="342900" indent="-342900">
              <a:buClr>
                <a:schemeClr val="tx1"/>
              </a:buClr>
              <a:buFont typeface="Arial" panose="020B0604020202020204" pitchFamily="34" charset="0"/>
              <a:buChar char="•"/>
            </a:pPr>
            <a:r>
              <a:rPr lang="en-US" sz="2000" dirty="0"/>
              <a:t>Pharmaceutical and psychotherapeutic approaches to treat individuals with depression</a:t>
            </a:r>
          </a:p>
          <a:p>
            <a:pPr marL="342900" indent="-342900">
              <a:buClr>
                <a:schemeClr val="tx1"/>
              </a:buClr>
              <a:buFont typeface="Arial" panose="020B0604020202020204" pitchFamily="34" charset="0"/>
              <a:buChar char="•"/>
            </a:pPr>
            <a:r>
              <a:rPr lang="en-US" sz="2000" dirty="0"/>
              <a:t>Prevention of depression – addressing chronic psychosocial stress </a:t>
            </a:r>
          </a:p>
          <a:p>
            <a:pPr marL="342900" indent="-342900">
              <a:buClr>
                <a:schemeClr val="tx1"/>
              </a:buClr>
              <a:buFont typeface="Arial" panose="020B0604020202020204" pitchFamily="34" charset="0"/>
              <a:buChar char="•"/>
            </a:pPr>
            <a:r>
              <a:rPr lang="en-US" sz="2000" dirty="0"/>
              <a:t>A recent review into theoretical models of mental health problems, identified 34 different models (Richter and Dixon, 2023)</a:t>
            </a:r>
          </a:p>
        </p:txBody>
      </p:sp>
      <p:pic>
        <p:nvPicPr>
          <p:cNvPr id="9" name="Picture 2" descr="Open photo">
            <a:extLst>
              <a:ext uri="{FF2B5EF4-FFF2-40B4-BE49-F238E27FC236}">
                <a16:creationId xmlns:a16="http://schemas.microsoft.com/office/drawing/2014/main" id="{14F47F56-49B8-A05F-F10D-776FA896AF4A}"/>
              </a:ext>
            </a:extLst>
          </p:cNvPr>
          <p:cNvPicPr>
            <a:picLocks noGrp="1" noChangeAspect="1" noChangeArrowheads="1"/>
          </p:cNvPicPr>
          <p:nvPr>
            <p:ph type="pic" sz="quarter" idx="16"/>
          </p:nvPr>
        </p:nvPicPr>
        <p:blipFill>
          <a:blip r:embed="rId7">
            <a:extLst>
              <a:ext uri="{28A0092B-C50C-407E-A947-70E740481C1C}">
                <a14:useLocalDpi xmlns:a14="http://schemas.microsoft.com/office/drawing/2010/main" val="0"/>
              </a:ext>
            </a:extLst>
          </a:blip>
          <a:srcRect l="1596" r="1596"/>
          <a:stretch/>
        </p:blipFill>
        <p:spPr bwMode="auto">
          <a:xfrm>
            <a:off x="627062" y="2557462"/>
            <a:ext cx="261620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2596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90BB4-0595-8473-AACB-F3C2B69CAE46}"/>
              </a:ext>
            </a:extLst>
          </p:cNvPr>
          <p:cNvSpPr>
            <a:spLocks noGrp="1"/>
          </p:cNvSpPr>
          <p:nvPr>
            <p:ph type="title"/>
          </p:nvPr>
        </p:nvSpPr>
        <p:spPr/>
        <p:txBody>
          <a:bodyPr/>
          <a:lstStyle/>
          <a:p>
            <a:r>
              <a:rPr lang="en-GB" u="sng" dirty="0"/>
              <a:t>A timeline for the treatment options for depression </a:t>
            </a:r>
          </a:p>
        </p:txBody>
      </p:sp>
      <p:graphicFrame>
        <p:nvGraphicFramePr>
          <p:cNvPr id="23" name="Table 22">
            <a:extLst>
              <a:ext uri="{FF2B5EF4-FFF2-40B4-BE49-F238E27FC236}">
                <a16:creationId xmlns:a16="http://schemas.microsoft.com/office/drawing/2014/main" id="{8DD6BBE3-8BC6-30F8-2FBE-538F57614970}"/>
              </a:ext>
            </a:extLst>
          </p:cNvPr>
          <p:cNvGraphicFramePr>
            <a:graphicFrameLocks noGrp="1"/>
          </p:cNvGraphicFramePr>
          <p:nvPr>
            <p:extLst>
              <p:ext uri="{D42A27DB-BD31-4B8C-83A1-F6EECF244321}">
                <p14:modId xmlns:p14="http://schemas.microsoft.com/office/powerpoint/2010/main" val="2361415227"/>
              </p:ext>
            </p:extLst>
          </p:nvPr>
        </p:nvGraphicFramePr>
        <p:xfrm>
          <a:off x="1614967" y="2359225"/>
          <a:ext cx="8962066" cy="3759457"/>
        </p:xfrm>
        <a:graphic>
          <a:graphicData uri="http://schemas.openxmlformats.org/drawingml/2006/table">
            <a:tbl>
              <a:tblPr firstRow="1" bandRow="1">
                <a:tableStyleId>{306799F8-075E-4A3A-A7F6-7FBC6576F1A4}</a:tableStyleId>
              </a:tblPr>
              <a:tblGrid>
                <a:gridCol w="1792413">
                  <a:extLst>
                    <a:ext uri="{9D8B030D-6E8A-4147-A177-3AD203B41FA5}">
                      <a16:colId xmlns:a16="http://schemas.microsoft.com/office/drawing/2014/main" val="192916030"/>
                    </a:ext>
                  </a:extLst>
                </a:gridCol>
                <a:gridCol w="1828887">
                  <a:extLst>
                    <a:ext uri="{9D8B030D-6E8A-4147-A177-3AD203B41FA5}">
                      <a16:colId xmlns:a16="http://schemas.microsoft.com/office/drawing/2014/main" val="3564998156"/>
                    </a:ext>
                  </a:extLst>
                </a:gridCol>
                <a:gridCol w="1755940">
                  <a:extLst>
                    <a:ext uri="{9D8B030D-6E8A-4147-A177-3AD203B41FA5}">
                      <a16:colId xmlns:a16="http://schemas.microsoft.com/office/drawing/2014/main" val="1292024582"/>
                    </a:ext>
                  </a:extLst>
                </a:gridCol>
                <a:gridCol w="1792413">
                  <a:extLst>
                    <a:ext uri="{9D8B030D-6E8A-4147-A177-3AD203B41FA5}">
                      <a16:colId xmlns:a16="http://schemas.microsoft.com/office/drawing/2014/main" val="3565710053"/>
                    </a:ext>
                  </a:extLst>
                </a:gridCol>
                <a:gridCol w="1792413">
                  <a:extLst>
                    <a:ext uri="{9D8B030D-6E8A-4147-A177-3AD203B41FA5}">
                      <a16:colId xmlns:a16="http://schemas.microsoft.com/office/drawing/2014/main" val="297700773"/>
                    </a:ext>
                  </a:extLst>
                </a:gridCol>
              </a:tblGrid>
              <a:tr h="1564897">
                <a:tc>
                  <a:txBody>
                    <a:bodyPr/>
                    <a:lstStyle/>
                    <a:p>
                      <a:pPr algn="ctr"/>
                      <a:endParaRPr lang="en-GB" dirty="0"/>
                    </a:p>
                    <a:p>
                      <a:pPr algn="ctr"/>
                      <a:endParaRPr lang="en-GB" dirty="0"/>
                    </a:p>
                    <a:p>
                      <a:pPr algn="ctr"/>
                      <a:r>
                        <a:rPr lang="en-GB" sz="3200" dirty="0"/>
                        <a:t>2006</a:t>
                      </a:r>
                    </a:p>
                  </a:txBody>
                  <a:tcPr/>
                </a:tc>
                <a:tc>
                  <a:txBody>
                    <a:bodyPr/>
                    <a:lstStyle/>
                    <a:p>
                      <a:pPr algn="ctr"/>
                      <a:endParaRPr lang="en-GB" dirty="0"/>
                    </a:p>
                    <a:p>
                      <a:pPr algn="ctr"/>
                      <a:endParaRPr lang="en-GB" dirty="0"/>
                    </a:p>
                    <a:p>
                      <a:pPr algn="ctr"/>
                      <a:r>
                        <a:rPr lang="en-GB" sz="3200" dirty="0"/>
                        <a:t>2009</a:t>
                      </a:r>
                    </a:p>
                  </a:txBody>
                  <a:tcPr/>
                </a:tc>
                <a:tc>
                  <a:txBody>
                    <a:bodyPr/>
                    <a:lstStyle/>
                    <a:p>
                      <a:pPr algn="ctr"/>
                      <a:endParaRPr lang="en-GB" dirty="0"/>
                    </a:p>
                    <a:p>
                      <a:pPr algn="ctr"/>
                      <a:endParaRPr lang="en-GB" dirty="0"/>
                    </a:p>
                    <a:p>
                      <a:pPr algn="ctr"/>
                      <a:r>
                        <a:rPr lang="en-GB" sz="3200" dirty="0"/>
                        <a:t>2017</a:t>
                      </a:r>
                    </a:p>
                  </a:txBody>
                  <a:tcPr/>
                </a:tc>
                <a:tc>
                  <a:txBody>
                    <a:bodyPr/>
                    <a:lstStyle/>
                    <a:p>
                      <a:endParaRPr lang="en-GB" dirty="0"/>
                    </a:p>
                    <a:p>
                      <a:endParaRPr lang="en-GB" dirty="0"/>
                    </a:p>
                    <a:p>
                      <a:pPr algn="ctr"/>
                      <a:r>
                        <a:rPr lang="en-GB" sz="3200" dirty="0"/>
                        <a:t>2022</a:t>
                      </a:r>
                    </a:p>
                  </a:txBody>
                  <a:tcPr/>
                </a:tc>
                <a:tc>
                  <a:txBody>
                    <a:bodyPr/>
                    <a:lstStyle/>
                    <a:p>
                      <a:endParaRPr lang="en-GB" dirty="0"/>
                    </a:p>
                    <a:p>
                      <a:endParaRPr lang="en-GB" dirty="0"/>
                    </a:p>
                    <a:p>
                      <a:pPr algn="ctr"/>
                      <a:r>
                        <a:rPr lang="en-GB" sz="3200" dirty="0"/>
                        <a:t>2025</a:t>
                      </a:r>
                    </a:p>
                  </a:txBody>
                  <a:tcPr/>
                </a:tc>
                <a:extLst>
                  <a:ext uri="{0D108BD9-81ED-4DB2-BD59-A6C34878D82A}">
                    <a16:rowId xmlns:a16="http://schemas.microsoft.com/office/drawing/2014/main" val="4138842747"/>
                  </a:ext>
                </a:extLst>
              </a:tr>
              <a:tr h="1473565">
                <a:tc>
                  <a:txBody>
                    <a:bodyPr/>
                    <a:lstStyle/>
                    <a:p>
                      <a:pPr algn="ctr"/>
                      <a:endParaRPr lang="en-GB" dirty="0"/>
                    </a:p>
                    <a:p>
                      <a:pPr algn="ctr"/>
                      <a:r>
                        <a:rPr lang="en-GB" sz="2000" b="1" dirty="0"/>
                        <a:t>Depression Report </a:t>
                      </a:r>
                    </a:p>
                  </a:txBody>
                  <a:tcPr/>
                </a:tc>
                <a:tc>
                  <a:txBody>
                    <a:bodyPr/>
                    <a:lstStyle/>
                    <a:p>
                      <a:pPr algn="ctr"/>
                      <a:endParaRPr lang="en-GB" dirty="0"/>
                    </a:p>
                    <a:p>
                      <a:pPr algn="ctr"/>
                      <a:r>
                        <a:rPr lang="en-GB" sz="2000" b="1" dirty="0"/>
                        <a:t>NICE guidelines </a:t>
                      </a:r>
                    </a:p>
                  </a:txBody>
                  <a:tcPr/>
                </a:tc>
                <a:tc>
                  <a:txBody>
                    <a:bodyPr/>
                    <a:lstStyle/>
                    <a:p>
                      <a:pPr algn="ctr"/>
                      <a:endParaRPr lang="en-GB" dirty="0"/>
                    </a:p>
                    <a:p>
                      <a:pPr algn="ctr"/>
                      <a:r>
                        <a:rPr lang="en-GB" sz="2000" b="1" dirty="0"/>
                        <a:t>Research paper – CBT &amp; counselling are comparable </a:t>
                      </a:r>
                      <a:endParaRPr lang="en-GB" b="1" dirty="0"/>
                    </a:p>
                  </a:txBody>
                  <a:tcPr/>
                </a:tc>
                <a:tc>
                  <a:txBody>
                    <a:bodyPr/>
                    <a:lstStyle/>
                    <a:p>
                      <a:endParaRPr lang="en-GB" dirty="0"/>
                    </a:p>
                    <a:p>
                      <a:pPr algn="ctr"/>
                      <a:r>
                        <a:rPr lang="en-GB" sz="2000" b="1" dirty="0"/>
                        <a:t>NICE guidelines </a:t>
                      </a:r>
                    </a:p>
                  </a:txBody>
                  <a:tcPr/>
                </a:tc>
                <a:tc>
                  <a:txBody>
                    <a:bodyPr/>
                    <a:lstStyle/>
                    <a:p>
                      <a:endParaRPr lang="en-GB" dirty="0"/>
                    </a:p>
                    <a:p>
                      <a:pPr algn="ctr"/>
                      <a:r>
                        <a:rPr lang="en-GB" sz="2000" b="1" dirty="0"/>
                        <a:t>The here and now  </a:t>
                      </a:r>
                    </a:p>
                  </a:txBody>
                  <a:tcPr/>
                </a:tc>
                <a:extLst>
                  <a:ext uri="{0D108BD9-81ED-4DB2-BD59-A6C34878D82A}">
                    <a16:rowId xmlns:a16="http://schemas.microsoft.com/office/drawing/2014/main" val="1315897846"/>
                  </a:ext>
                </a:extLst>
              </a:tr>
            </a:tbl>
          </a:graphicData>
        </a:graphic>
      </p:graphicFrame>
    </p:spTree>
    <p:extLst>
      <p:ext uri="{BB962C8B-B14F-4D97-AF65-F5344CB8AC3E}">
        <p14:creationId xmlns:p14="http://schemas.microsoft.com/office/powerpoint/2010/main" val="114772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DA150-9EF3-41F8-EDA9-86D1F1C2FECE}"/>
              </a:ext>
            </a:extLst>
          </p:cNvPr>
          <p:cNvSpPr>
            <a:spLocks noGrp="1"/>
          </p:cNvSpPr>
          <p:nvPr>
            <p:ph type="title"/>
          </p:nvPr>
        </p:nvSpPr>
        <p:spPr/>
        <p:txBody>
          <a:bodyPr/>
          <a:lstStyle/>
          <a:p>
            <a:pPr algn="ctr"/>
            <a:r>
              <a:rPr lang="en-GB" u="sng" dirty="0"/>
              <a:t>Depression in adults: treatment and management – NICE guidelines </a:t>
            </a:r>
          </a:p>
        </p:txBody>
      </p:sp>
      <p:graphicFrame>
        <p:nvGraphicFramePr>
          <p:cNvPr id="7" name="Table 6">
            <a:extLst>
              <a:ext uri="{FF2B5EF4-FFF2-40B4-BE49-F238E27FC236}">
                <a16:creationId xmlns:a16="http://schemas.microsoft.com/office/drawing/2014/main" id="{5592B07B-C998-2C82-5163-2CC25FFBF631}"/>
              </a:ext>
            </a:extLst>
          </p:cNvPr>
          <p:cNvGraphicFramePr>
            <a:graphicFrameLocks noGrp="1"/>
          </p:cNvGraphicFramePr>
          <p:nvPr>
            <p:extLst>
              <p:ext uri="{D42A27DB-BD31-4B8C-83A1-F6EECF244321}">
                <p14:modId xmlns:p14="http://schemas.microsoft.com/office/powerpoint/2010/main" val="114184201"/>
              </p:ext>
            </p:extLst>
          </p:nvPr>
        </p:nvGraphicFramePr>
        <p:xfrm>
          <a:off x="1266860" y="1767840"/>
          <a:ext cx="9658280" cy="4917442"/>
        </p:xfrm>
        <a:graphic>
          <a:graphicData uri="http://schemas.openxmlformats.org/drawingml/2006/table">
            <a:tbl>
              <a:tblPr firstRow="1" bandRow="1">
                <a:tableStyleId>{5C22544A-7EE6-4342-B048-85BDC9FD1C3A}</a:tableStyleId>
              </a:tblPr>
              <a:tblGrid>
                <a:gridCol w="4829140">
                  <a:extLst>
                    <a:ext uri="{9D8B030D-6E8A-4147-A177-3AD203B41FA5}">
                      <a16:colId xmlns:a16="http://schemas.microsoft.com/office/drawing/2014/main" val="290618657"/>
                    </a:ext>
                  </a:extLst>
                </a:gridCol>
                <a:gridCol w="4829140">
                  <a:extLst>
                    <a:ext uri="{9D8B030D-6E8A-4147-A177-3AD203B41FA5}">
                      <a16:colId xmlns:a16="http://schemas.microsoft.com/office/drawing/2014/main" val="372068413"/>
                    </a:ext>
                  </a:extLst>
                </a:gridCol>
              </a:tblGrid>
              <a:tr h="461512">
                <a:tc>
                  <a:txBody>
                    <a:bodyPr/>
                    <a:lstStyle/>
                    <a:p>
                      <a:pPr algn="ctr"/>
                      <a:r>
                        <a:rPr lang="en-GB" sz="1400" dirty="0">
                          <a:solidFill>
                            <a:schemeClr val="bg1"/>
                          </a:solidFill>
                        </a:rPr>
                        <a:t>ORDER OF TREATMENT </a:t>
                      </a:r>
                    </a:p>
                  </a:txBody>
                  <a:tcPr/>
                </a:tc>
                <a:tc>
                  <a:txBody>
                    <a:bodyPr/>
                    <a:lstStyle/>
                    <a:p>
                      <a:pPr algn="ctr"/>
                      <a:r>
                        <a:rPr lang="en-GB" sz="1400" dirty="0"/>
                        <a:t> CLINICAL EFFECTIVNESS </a:t>
                      </a:r>
                    </a:p>
                  </a:txBody>
                  <a:tcPr/>
                </a:tc>
                <a:extLst>
                  <a:ext uri="{0D108BD9-81ED-4DB2-BD59-A6C34878D82A}">
                    <a16:rowId xmlns:a16="http://schemas.microsoft.com/office/drawing/2014/main" val="2576328131"/>
                  </a:ext>
                </a:extLst>
              </a:tr>
              <a:tr h="412536">
                <a:tc>
                  <a:txBody>
                    <a:bodyPr/>
                    <a:lstStyle/>
                    <a:p>
                      <a:pPr algn="just"/>
                      <a:r>
                        <a:rPr lang="en-GB" sz="1400" dirty="0"/>
                        <a:t>1. Guided self-help</a:t>
                      </a:r>
                    </a:p>
                  </a:txBody>
                  <a:tcPr/>
                </a:tc>
                <a:tc>
                  <a:txBody>
                    <a:bodyPr/>
                    <a:lstStyle/>
                    <a:p>
                      <a:pPr algn="ctr"/>
                      <a:r>
                        <a:rPr lang="en-GB" sz="1400" dirty="0"/>
                        <a:t>Some evidence </a:t>
                      </a:r>
                    </a:p>
                  </a:txBody>
                  <a:tcPr/>
                </a:tc>
                <a:extLst>
                  <a:ext uri="{0D108BD9-81ED-4DB2-BD59-A6C34878D82A}">
                    <a16:rowId xmlns:a16="http://schemas.microsoft.com/office/drawing/2014/main" val="1429456153"/>
                  </a:ext>
                </a:extLst>
              </a:tr>
              <a:tr h="412536">
                <a:tc>
                  <a:txBody>
                    <a:bodyPr/>
                    <a:lstStyle/>
                    <a:p>
                      <a:pPr algn="just"/>
                      <a:r>
                        <a:rPr lang="en-GB" sz="1400" dirty="0"/>
                        <a:t>2. Group CBT </a:t>
                      </a:r>
                    </a:p>
                  </a:txBody>
                  <a:tcPr/>
                </a:tc>
                <a:tc>
                  <a:txBody>
                    <a:bodyPr/>
                    <a:lstStyle/>
                    <a:p>
                      <a:pPr algn="ctr"/>
                      <a:r>
                        <a:rPr lang="en-GB" sz="1400" dirty="0"/>
                        <a:t>Good evidence </a:t>
                      </a:r>
                    </a:p>
                  </a:txBody>
                  <a:tcPr/>
                </a:tc>
                <a:extLst>
                  <a:ext uri="{0D108BD9-81ED-4DB2-BD59-A6C34878D82A}">
                    <a16:rowId xmlns:a16="http://schemas.microsoft.com/office/drawing/2014/main" val="4112415777"/>
                  </a:ext>
                </a:extLst>
              </a:tr>
              <a:tr h="412536">
                <a:tc>
                  <a:txBody>
                    <a:bodyPr/>
                    <a:lstStyle/>
                    <a:p>
                      <a:pPr algn="just"/>
                      <a:r>
                        <a:rPr lang="en-GB" sz="1400" dirty="0"/>
                        <a:t>3. Group Behavioural Activation </a:t>
                      </a:r>
                    </a:p>
                  </a:txBody>
                  <a:tcPr/>
                </a:tc>
                <a:tc>
                  <a:txBody>
                    <a:bodyPr/>
                    <a:lstStyle/>
                    <a:p>
                      <a:pPr algn="ctr"/>
                      <a:r>
                        <a:rPr lang="en-GB" sz="1400" dirty="0"/>
                        <a:t>Good evidence </a:t>
                      </a:r>
                    </a:p>
                  </a:txBody>
                  <a:tcPr/>
                </a:tc>
                <a:extLst>
                  <a:ext uri="{0D108BD9-81ED-4DB2-BD59-A6C34878D82A}">
                    <a16:rowId xmlns:a16="http://schemas.microsoft.com/office/drawing/2014/main" val="1071141515"/>
                  </a:ext>
                </a:extLst>
              </a:tr>
              <a:tr h="412536">
                <a:tc>
                  <a:txBody>
                    <a:bodyPr/>
                    <a:lstStyle/>
                    <a:p>
                      <a:pPr algn="just"/>
                      <a:r>
                        <a:rPr lang="en-GB" sz="1400" dirty="0"/>
                        <a:t>4. CBT </a:t>
                      </a:r>
                    </a:p>
                  </a:txBody>
                  <a:tcPr/>
                </a:tc>
                <a:tc>
                  <a:txBody>
                    <a:bodyPr/>
                    <a:lstStyle/>
                    <a:p>
                      <a:pPr algn="ctr"/>
                      <a:r>
                        <a:rPr lang="en-GB" sz="1400" dirty="0"/>
                        <a:t>Good evidence </a:t>
                      </a:r>
                    </a:p>
                  </a:txBody>
                  <a:tcPr/>
                </a:tc>
                <a:extLst>
                  <a:ext uri="{0D108BD9-81ED-4DB2-BD59-A6C34878D82A}">
                    <a16:rowId xmlns:a16="http://schemas.microsoft.com/office/drawing/2014/main" val="1977194628"/>
                  </a:ext>
                </a:extLst>
              </a:tr>
              <a:tr h="412536">
                <a:tc>
                  <a:txBody>
                    <a:bodyPr/>
                    <a:lstStyle/>
                    <a:p>
                      <a:pPr algn="just"/>
                      <a:r>
                        <a:rPr lang="en-GB" sz="1400" dirty="0"/>
                        <a:t>5. BA</a:t>
                      </a:r>
                    </a:p>
                  </a:txBody>
                  <a:tcPr/>
                </a:tc>
                <a:tc>
                  <a:txBody>
                    <a:bodyPr/>
                    <a:lstStyle/>
                    <a:p>
                      <a:pPr algn="ctr"/>
                      <a:r>
                        <a:rPr lang="en-GB" sz="1400" dirty="0"/>
                        <a:t>Good evidence </a:t>
                      </a:r>
                    </a:p>
                  </a:txBody>
                  <a:tcPr/>
                </a:tc>
                <a:extLst>
                  <a:ext uri="{0D108BD9-81ED-4DB2-BD59-A6C34878D82A}">
                    <a16:rowId xmlns:a16="http://schemas.microsoft.com/office/drawing/2014/main" val="15438874"/>
                  </a:ext>
                </a:extLst>
              </a:tr>
              <a:tr h="412536">
                <a:tc>
                  <a:txBody>
                    <a:bodyPr/>
                    <a:lstStyle/>
                    <a:p>
                      <a:pPr algn="just"/>
                      <a:r>
                        <a:rPr lang="en-GB" sz="1400" dirty="0"/>
                        <a:t>6. Group exercise </a:t>
                      </a:r>
                    </a:p>
                  </a:txBody>
                  <a:tcPr/>
                </a:tc>
                <a:tc>
                  <a:txBody>
                    <a:bodyPr/>
                    <a:lstStyle/>
                    <a:p>
                      <a:pPr algn="ctr"/>
                      <a:r>
                        <a:rPr lang="en-GB" sz="1400" dirty="0"/>
                        <a:t>Some evidence </a:t>
                      </a:r>
                    </a:p>
                  </a:txBody>
                  <a:tcPr/>
                </a:tc>
                <a:extLst>
                  <a:ext uri="{0D108BD9-81ED-4DB2-BD59-A6C34878D82A}">
                    <a16:rowId xmlns:a16="http://schemas.microsoft.com/office/drawing/2014/main" val="381328867"/>
                  </a:ext>
                </a:extLst>
              </a:tr>
              <a:tr h="412536">
                <a:tc>
                  <a:txBody>
                    <a:bodyPr/>
                    <a:lstStyle/>
                    <a:p>
                      <a:pPr algn="just"/>
                      <a:r>
                        <a:rPr lang="en-GB" sz="1400" dirty="0"/>
                        <a:t>7. Group mindfulness </a:t>
                      </a:r>
                    </a:p>
                  </a:txBody>
                  <a:tcPr/>
                </a:tc>
                <a:tc>
                  <a:txBody>
                    <a:bodyPr/>
                    <a:lstStyle/>
                    <a:p>
                      <a:pPr algn="ctr"/>
                      <a:r>
                        <a:rPr lang="en-GB" sz="1400" dirty="0"/>
                        <a:t>Some evidence </a:t>
                      </a:r>
                    </a:p>
                  </a:txBody>
                  <a:tcPr/>
                </a:tc>
                <a:extLst>
                  <a:ext uri="{0D108BD9-81ED-4DB2-BD59-A6C34878D82A}">
                    <a16:rowId xmlns:a16="http://schemas.microsoft.com/office/drawing/2014/main" val="3804311613"/>
                  </a:ext>
                </a:extLst>
              </a:tr>
              <a:tr h="412536">
                <a:tc>
                  <a:txBody>
                    <a:bodyPr/>
                    <a:lstStyle/>
                    <a:p>
                      <a:pPr algn="just"/>
                      <a:r>
                        <a:rPr lang="en-GB" sz="1400" dirty="0"/>
                        <a:t>8. Interpersonal psychotherapy </a:t>
                      </a:r>
                    </a:p>
                  </a:txBody>
                  <a:tcPr/>
                </a:tc>
                <a:tc>
                  <a:txBody>
                    <a:bodyPr/>
                    <a:lstStyle/>
                    <a:p>
                      <a:pPr algn="ctr"/>
                      <a:r>
                        <a:rPr lang="en-GB" sz="1400" dirty="0"/>
                        <a:t>Some evidence </a:t>
                      </a:r>
                    </a:p>
                  </a:txBody>
                  <a:tcPr/>
                </a:tc>
                <a:extLst>
                  <a:ext uri="{0D108BD9-81ED-4DB2-BD59-A6C34878D82A}">
                    <a16:rowId xmlns:a16="http://schemas.microsoft.com/office/drawing/2014/main" val="3431955019"/>
                  </a:ext>
                </a:extLst>
              </a:tr>
              <a:tr h="412536">
                <a:tc>
                  <a:txBody>
                    <a:bodyPr/>
                    <a:lstStyle/>
                    <a:p>
                      <a:pPr algn="just"/>
                      <a:r>
                        <a:rPr lang="en-GB" sz="1400" dirty="0"/>
                        <a:t>9. Selective serotonin reuptake inhibitors (SSRIs)</a:t>
                      </a:r>
                    </a:p>
                  </a:txBody>
                  <a:tcPr/>
                </a:tc>
                <a:tc>
                  <a:txBody>
                    <a:bodyPr/>
                    <a:lstStyle/>
                    <a:p>
                      <a:pPr algn="ctr"/>
                      <a:r>
                        <a:rPr lang="en-GB" sz="1400" dirty="0"/>
                        <a:t>Some evidence </a:t>
                      </a:r>
                    </a:p>
                  </a:txBody>
                  <a:tcPr/>
                </a:tc>
                <a:extLst>
                  <a:ext uri="{0D108BD9-81ED-4DB2-BD59-A6C34878D82A}">
                    <a16:rowId xmlns:a16="http://schemas.microsoft.com/office/drawing/2014/main" val="868507123"/>
                  </a:ext>
                </a:extLst>
              </a:tr>
              <a:tr h="406884">
                <a:tc>
                  <a:txBody>
                    <a:bodyPr/>
                    <a:lstStyle/>
                    <a:p>
                      <a:pPr algn="just"/>
                      <a:r>
                        <a:rPr lang="en-GB" sz="1400" dirty="0"/>
                        <a:t>10. COUNSELLING  </a:t>
                      </a:r>
                    </a:p>
                  </a:txBody>
                  <a:tcPr/>
                </a:tc>
                <a:tc>
                  <a:txBody>
                    <a:bodyPr/>
                    <a:lstStyle/>
                    <a:p>
                      <a:pPr algn="ctr"/>
                      <a:r>
                        <a:rPr lang="en-GB" sz="1400" dirty="0"/>
                        <a:t>Some evidence </a:t>
                      </a:r>
                    </a:p>
                  </a:txBody>
                  <a:tcPr/>
                </a:tc>
                <a:extLst>
                  <a:ext uri="{0D108BD9-81ED-4DB2-BD59-A6C34878D82A}">
                    <a16:rowId xmlns:a16="http://schemas.microsoft.com/office/drawing/2014/main" val="839373843"/>
                  </a:ext>
                </a:extLst>
              </a:tr>
              <a:tr h="336222">
                <a:tc>
                  <a:txBody>
                    <a:bodyPr/>
                    <a:lstStyle/>
                    <a:p>
                      <a:pPr algn="just"/>
                      <a:r>
                        <a:rPr lang="en-GB" sz="1400" dirty="0"/>
                        <a:t>11. Short-term psychodynamic psychotherapy </a:t>
                      </a:r>
                    </a:p>
                  </a:txBody>
                  <a:tcPr/>
                </a:tc>
                <a:tc>
                  <a:txBody>
                    <a:bodyPr/>
                    <a:lstStyle/>
                    <a:p>
                      <a:pPr algn="ctr"/>
                      <a:r>
                        <a:rPr lang="en-GB" sz="1400" dirty="0"/>
                        <a:t>Some evidence </a:t>
                      </a:r>
                    </a:p>
                  </a:txBody>
                  <a:tcPr/>
                </a:tc>
                <a:extLst>
                  <a:ext uri="{0D108BD9-81ED-4DB2-BD59-A6C34878D82A}">
                    <a16:rowId xmlns:a16="http://schemas.microsoft.com/office/drawing/2014/main" val="4032909788"/>
                  </a:ext>
                </a:extLst>
              </a:tr>
            </a:tbl>
          </a:graphicData>
        </a:graphic>
      </p:graphicFrame>
    </p:spTree>
    <p:extLst>
      <p:ext uri="{BB962C8B-B14F-4D97-AF65-F5344CB8AC3E}">
        <p14:creationId xmlns:p14="http://schemas.microsoft.com/office/powerpoint/2010/main" val="883236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90773-2DE0-22F8-21C7-8B6EE42A2500}"/>
              </a:ext>
            </a:extLst>
          </p:cNvPr>
          <p:cNvSpPr>
            <a:spLocks noGrp="1"/>
          </p:cNvSpPr>
          <p:nvPr>
            <p:ph type="title"/>
          </p:nvPr>
        </p:nvSpPr>
        <p:spPr>
          <a:xfrm>
            <a:off x="1727200" y="536573"/>
            <a:ext cx="8717280" cy="1453003"/>
          </a:xfrm>
        </p:spPr>
        <p:txBody>
          <a:bodyPr>
            <a:normAutofit/>
          </a:bodyPr>
          <a:lstStyle/>
          <a:p>
            <a:r>
              <a:rPr lang="en-GB" u="sng" dirty="0"/>
              <a:t>Depression in adults: treatment and management – NICE guidelines </a:t>
            </a:r>
          </a:p>
        </p:txBody>
      </p:sp>
      <p:graphicFrame>
        <p:nvGraphicFramePr>
          <p:cNvPr id="4" name="Table 3">
            <a:extLst>
              <a:ext uri="{FF2B5EF4-FFF2-40B4-BE49-F238E27FC236}">
                <a16:creationId xmlns:a16="http://schemas.microsoft.com/office/drawing/2014/main" id="{EB645A40-8D19-361A-E3E9-EA76EF560EBA}"/>
              </a:ext>
            </a:extLst>
          </p:cNvPr>
          <p:cNvGraphicFramePr>
            <a:graphicFrameLocks noGrp="1"/>
          </p:cNvGraphicFramePr>
          <p:nvPr>
            <p:extLst>
              <p:ext uri="{D42A27DB-BD31-4B8C-83A1-F6EECF244321}">
                <p14:modId xmlns:p14="http://schemas.microsoft.com/office/powerpoint/2010/main" val="2456691292"/>
              </p:ext>
            </p:extLst>
          </p:nvPr>
        </p:nvGraphicFramePr>
        <p:xfrm>
          <a:off x="2021840" y="2242187"/>
          <a:ext cx="8128000" cy="40792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985789843"/>
                    </a:ext>
                  </a:extLst>
                </a:gridCol>
                <a:gridCol w="4064000">
                  <a:extLst>
                    <a:ext uri="{9D8B030D-6E8A-4147-A177-3AD203B41FA5}">
                      <a16:colId xmlns:a16="http://schemas.microsoft.com/office/drawing/2014/main" val="1072499262"/>
                    </a:ext>
                  </a:extLst>
                </a:gridCol>
              </a:tblGrid>
              <a:tr h="370840">
                <a:tc>
                  <a:txBody>
                    <a:bodyPr/>
                    <a:lstStyle/>
                    <a:p>
                      <a:pPr algn="ctr"/>
                      <a:r>
                        <a:rPr lang="en-GB" dirty="0"/>
                        <a:t>ORDER OF TREATMENT </a:t>
                      </a:r>
                    </a:p>
                  </a:txBody>
                  <a:tcPr/>
                </a:tc>
                <a:tc>
                  <a:txBody>
                    <a:bodyPr/>
                    <a:lstStyle/>
                    <a:p>
                      <a:pPr algn="ctr"/>
                      <a:r>
                        <a:rPr lang="en-GB" dirty="0"/>
                        <a:t>CLINICAL EFFECTIVENESS </a:t>
                      </a:r>
                    </a:p>
                  </a:txBody>
                  <a:tcPr/>
                </a:tc>
                <a:extLst>
                  <a:ext uri="{0D108BD9-81ED-4DB2-BD59-A6C34878D82A}">
                    <a16:rowId xmlns:a16="http://schemas.microsoft.com/office/drawing/2014/main" val="2749255315"/>
                  </a:ext>
                </a:extLst>
              </a:tr>
              <a:tr h="370840">
                <a:tc>
                  <a:txBody>
                    <a:bodyPr/>
                    <a:lstStyle/>
                    <a:p>
                      <a:r>
                        <a:rPr lang="en-GB" dirty="0"/>
                        <a:t>1. Combined CBT &amp; antidepressants </a:t>
                      </a:r>
                    </a:p>
                  </a:txBody>
                  <a:tcPr/>
                </a:tc>
                <a:tc>
                  <a:txBody>
                    <a:bodyPr/>
                    <a:lstStyle/>
                    <a:p>
                      <a:pPr algn="ctr"/>
                      <a:r>
                        <a:rPr lang="en-GB" dirty="0"/>
                        <a:t>Good evidence </a:t>
                      </a:r>
                    </a:p>
                  </a:txBody>
                  <a:tcPr/>
                </a:tc>
                <a:extLst>
                  <a:ext uri="{0D108BD9-81ED-4DB2-BD59-A6C34878D82A}">
                    <a16:rowId xmlns:a16="http://schemas.microsoft.com/office/drawing/2014/main" val="80748467"/>
                  </a:ext>
                </a:extLst>
              </a:tr>
              <a:tr h="370840">
                <a:tc>
                  <a:txBody>
                    <a:bodyPr/>
                    <a:lstStyle/>
                    <a:p>
                      <a:r>
                        <a:rPr lang="en-GB" dirty="0"/>
                        <a:t>2. CBT </a:t>
                      </a:r>
                    </a:p>
                  </a:txBody>
                  <a:tcPr/>
                </a:tc>
                <a:tc>
                  <a:txBody>
                    <a:bodyPr/>
                    <a:lstStyle/>
                    <a:p>
                      <a:pPr algn="ctr"/>
                      <a:r>
                        <a:rPr lang="en-GB" dirty="0"/>
                        <a:t>Good evidence </a:t>
                      </a:r>
                    </a:p>
                  </a:txBody>
                  <a:tcPr/>
                </a:tc>
                <a:extLst>
                  <a:ext uri="{0D108BD9-81ED-4DB2-BD59-A6C34878D82A}">
                    <a16:rowId xmlns:a16="http://schemas.microsoft.com/office/drawing/2014/main" val="1628817390"/>
                  </a:ext>
                </a:extLst>
              </a:tr>
              <a:tr h="370840">
                <a:tc>
                  <a:txBody>
                    <a:bodyPr/>
                    <a:lstStyle/>
                    <a:p>
                      <a:r>
                        <a:rPr lang="en-GB" dirty="0"/>
                        <a:t>3. BA</a:t>
                      </a:r>
                    </a:p>
                  </a:txBody>
                  <a:tcPr/>
                </a:tc>
                <a:tc>
                  <a:txBody>
                    <a:bodyPr/>
                    <a:lstStyle/>
                    <a:p>
                      <a:pPr algn="ctr"/>
                      <a:r>
                        <a:rPr lang="en-GB" dirty="0"/>
                        <a:t>Good evidence </a:t>
                      </a:r>
                    </a:p>
                  </a:txBody>
                  <a:tcPr/>
                </a:tc>
                <a:extLst>
                  <a:ext uri="{0D108BD9-81ED-4DB2-BD59-A6C34878D82A}">
                    <a16:rowId xmlns:a16="http://schemas.microsoft.com/office/drawing/2014/main" val="1493524624"/>
                  </a:ext>
                </a:extLst>
              </a:tr>
              <a:tr h="370840">
                <a:tc>
                  <a:txBody>
                    <a:bodyPr/>
                    <a:lstStyle/>
                    <a:p>
                      <a:r>
                        <a:rPr lang="en-GB" dirty="0"/>
                        <a:t>4. Anti-depressants </a:t>
                      </a:r>
                    </a:p>
                  </a:txBody>
                  <a:tcPr/>
                </a:tc>
                <a:tc>
                  <a:txBody>
                    <a:bodyPr/>
                    <a:lstStyle/>
                    <a:p>
                      <a:pPr algn="ctr"/>
                      <a:r>
                        <a:rPr lang="en-GB" dirty="0"/>
                        <a:t>Good evidence </a:t>
                      </a:r>
                    </a:p>
                  </a:txBody>
                  <a:tcPr/>
                </a:tc>
                <a:extLst>
                  <a:ext uri="{0D108BD9-81ED-4DB2-BD59-A6C34878D82A}">
                    <a16:rowId xmlns:a16="http://schemas.microsoft.com/office/drawing/2014/main" val="1359414285"/>
                  </a:ext>
                </a:extLst>
              </a:tr>
              <a:tr h="370840">
                <a:tc>
                  <a:txBody>
                    <a:bodyPr/>
                    <a:lstStyle/>
                    <a:p>
                      <a:r>
                        <a:rPr lang="en-GB" dirty="0"/>
                        <a:t>5. Individual problem solving </a:t>
                      </a:r>
                    </a:p>
                  </a:txBody>
                  <a:tcPr/>
                </a:tc>
                <a:tc>
                  <a:txBody>
                    <a:bodyPr/>
                    <a:lstStyle/>
                    <a:p>
                      <a:pPr algn="ctr"/>
                      <a:r>
                        <a:rPr lang="en-GB" dirty="0"/>
                        <a:t>Some evidence </a:t>
                      </a:r>
                    </a:p>
                  </a:txBody>
                  <a:tcPr/>
                </a:tc>
                <a:extLst>
                  <a:ext uri="{0D108BD9-81ED-4DB2-BD59-A6C34878D82A}">
                    <a16:rowId xmlns:a16="http://schemas.microsoft.com/office/drawing/2014/main" val="128069365"/>
                  </a:ext>
                </a:extLst>
              </a:tr>
              <a:tr h="370840">
                <a:tc>
                  <a:txBody>
                    <a:bodyPr/>
                    <a:lstStyle/>
                    <a:p>
                      <a:r>
                        <a:rPr lang="en-GB" dirty="0"/>
                        <a:t>6. COUNSELLING </a:t>
                      </a:r>
                    </a:p>
                  </a:txBody>
                  <a:tcPr/>
                </a:tc>
                <a:tc>
                  <a:txBody>
                    <a:bodyPr/>
                    <a:lstStyle/>
                    <a:p>
                      <a:pPr algn="ctr"/>
                      <a:r>
                        <a:rPr lang="en-GB" dirty="0"/>
                        <a:t>Some evidence </a:t>
                      </a:r>
                    </a:p>
                  </a:txBody>
                  <a:tcPr/>
                </a:tc>
                <a:extLst>
                  <a:ext uri="{0D108BD9-81ED-4DB2-BD59-A6C34878D82A}">
                    <a16:rowId xmlns:a16="http://schemas.microsoft.com/office/drawing/2014/main" val="1469430490"/>
                  </a:ext>
                </a:extLst>
              </a:tr>
              <a:tr h="370840">
                <a:tc>
                  <a:txBody>
                    <a:bodyPr/>
                    <a:lstStyle/>
                    <a:p>
                      <a:r>
                        <a:rPr lang="en-GB" dirty="0"/>
                        <a:t>7. STPP </a:t>
                      </a:r>
                    </a:p>
                  </a:txBody>
                  <a:tcPr/>
                </a:tc>
                <a:tc>
                  <a:txBody>
                    <a:bodyPr/>
                    <a:lstStyle/>
                    <a:p>
                      <a:pPr algn="ctr"/>
                      <a:r>
                        <a:rPr lang="en-GB" dirty="0"/>
                        <a:t>Some evidence </a:t>
                      </a:r>
                    </a:p>
                  </a:txBody>
                  <a:tcPr/>
                </a:tc>
                <a:extLst>
                  <a:ext uri="{0D108BD9-81ED-4DB2-BD59-A6C34878D82A}">
                    <a16:rowId xmlns:a16="http://schemas.microsoft.com/office/drawing/2014/main" val="520283942"/>
                  </a:ext>
                </a:extLst>
              </a:tr>
              <a:tr h="370840">
                <a:tc>
                  <a:txBody>
                    <a:bodyPr/>
                    <a:lstStyle/>
                    <a:p>
                      <a:r>
                        <a:rPr lang="en-GB" dirty="0"/>
                        <a:t>8. IPT</a:t>
                      </a:r>
                    </a:p>
                  </a:txBody>
                  <a:tcPr/>
                </a:tc>
                <a:tc>
                  <a:txBody>
                    <a:bodyPr/>
                    <a:lstStyle/>
                    <a:p>
                      <a:pPr algn="ctr"/>
                      <a:r>
                        <a:rPr lang="en-GB" dirty="0"/>
                        <a:t>Some evidence </a:t>
                      </a:r>
                    </a:p>
                  </a:txBody>
                  <a:tcPr/>
                </a:tc>
                <a:extLst>
                  <a:ext uri="{0D108BD9-81ED-4DB2-BD59-A6C34878D82A}">
                    <a16:rowId xmlns:a16="http://schemas.microsoft.com/office/drawing/2014/main" val="668926723"/>
                  </a:ext>
                </a:extLst>
              </a:tr>
              <a:tr h="370840">
                <a:tc>
                  <a:txBody>
                    <a:bodyPr/>
                    <a:lstStyle/>
                    <a:p>
                      <a:r>
                        <a:rPr lang="en-GB" dirty="0"/>
                        <a:t>9. Guided self-help </a:t>
                      </a:r>
                    </a:p>
                  </a:txBody>
                  <a:tcPr/>
                </a:tc>
                <a:tc>
                  <a:txBody>
                    <a:bodyPr/>
                    <a:lstStyle/>
                    <a:p>
                      <a:pPr algn="ctr"/>
                      <a:r>
                        <a:rPr lang="en-GB" dirty="0"/>
                        <a:t>Good evidence </a:t>
                      </a:r>
                    </a:p>
                  </a:txBody>
                  <a:tcPr/>
                </a:tc>
                <a:extLst>
                  <a:ext uri="{0D108BD9-81ED-4DB2-BD59-A6C34878D82A}">
                    <a16:rowId xmlns:a16="http://schemas.microsoft.com/office/drawing/2014/main" val="699991020"/>
                  </a:ext>
                </a:extLst>
              </a:tr>
              <a:tr h="370840">
                <a:tc>
                  <a:txBody>
                    <a:bodyPr/>
                    <a:lstStyle/>
                    <a:p>
                      <a:r>
                        <a:rPr lang="en-GB" dirty="0"/>
                        <a:t>10. Group exercise </a:t>
                      </a:r>
                    </a:p>
                  </a:txBody>
                  <a:tcPr/>
                </a:tc>
                <a:tc>
                  <a:txBody>
                    <a:bodyPr/>
                    <a:lstStyle/>
                    <a:p>
                      <a:pPr algn="ctr"/>
                      <a:r>
                        <a:rPr lang="en-GB" dirty="0"/>
                        <a:t>Good evidence </a:t>
                      </a:r>
                    </a:p>
                  </a:txBody>
                  <a:tcPr/>
                </a:tc>
                <a:extLst>
                  <a:ext uri="{0D108BD9-81ED-4DB2-BD59-A6C34878D82A}">
                    <a16:rowId xmlns:a16="http://schemas.microsoft.com/office/drawing/2014/main" val="885538252"/>
                  </a:ext>
                </a:extLst>
              </a:tr>
            </a:tbl>
          </a:graphicData>
        </a:graphic>
      </p:graphicFrame>
    </p:spTree>
    <p:extLst>
      <p:ext uri="{BB962C8B-B14F-4D97-AF65-F5344CB8AC3E}">
        <p14:creationId xmlns:p14="http://schemas.microsoft.com/office/powerpoint/2010/main" val="2931659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21E6-616D-DB01-0542-2CE19515B663}"/>
              </a:ext>
            </a:extLst>
          </p:cNvPr>
          <p:cNvSpPr>
            <a:spLocks noGrp="1"/>
          </p:cNvSpPr>
          <p:nvPr>
            <p:ph type="title"/>
          </p:nvPr>
        </p:nvSpPr>
        <p:spPr>
          <a:xfrm>
            <a:off x="989400" y="192506"/>
            <a:ext cx="10213200" cy="1112836"/>
          </a:xfrm>
        </p:spPr>
        <p:txBody>
          <a:bodyPr/>
          <a:lstStyle/>
          <a:p>
            <a:pPr algn="ctr"/>
            <a:r>
              <a:rPr lang="en-GB" u="sng" dirty="0"/>
              <a:t>Context from NICE…</a:t>
            </a:r>
          </a:p>
        </p:txBody>
      </p:sp>
      <p:sp>
        <p:nvSpPr>
          <p:cNvPr id="9" name="TextBox 8">
            <a:extLst>
              <a:ext uri="{FF2B5EF4-FFF2-40B4-BE49-F238E27FC236}">
                <a16:creationId xmlns:a16="http://schemas.microsoft.com/office/drawing/2014/main" id="{0180C807-C75B-C18F-5F1E-C0E8C27D2510}"/>
              </a:ext>
            </a:extLst>
          </p:cNvPr>
          <p:cNvSpPr txBox="1"/>
          <p:nvPr/>
        </p:nvSpPr>
        <p:spPr>
          <a:xfrm>
            <a:off x="989400" y="2415757"/>
            <a:ext cx="10633640" cy="3693319"/>
          </a:xfrm>
          <a:prstGeom prst="rect">
            <a:avLst/>
          </a:prstGeom>
          <a:noFill/>
        </p:spPr>
        <p:txBody>
          <a:bodyPr wrap="square" rtlCol="0">
            <a:spAutoFit/>
          </a:bodyPr>
          <a:lstStyle/>
          <a:p>
            <a:pPr marL="285750" indent="-285750" algn="ctr">
              <a:buFont typeface="Wingdings" panose="05000000000000000000" pitchFamily="2" charset="2"/>
              <a:buChar char="ü"/>
            </a:pPr>
            <a:r>
              <a:rPr lang="en-GB" sz="2400" dirty="0"/>
              <a:t>During a year, 6% of adults in England will experience an episode of depression </a:t>
            </a:r>
          </a:p>
          <a:p>
            <a:pPr algn="ctr"/>
            <a:endParaRPr lang="en-GB" sz="2400" dirty="0"/>
          </a:p>
          <a:p>
            <a:pPr algn="ctr"/>
            <a:endParaRPr lang="en-GB" sz="2400" dirty="0"/>
          </a:p>
          <a:p>
            <a:pPr marL="285750" indent="-285750" algn="ctr">
              <a:buFont typeface="Wingdings" panose="05000000000000000000" pitchFamily="2" charset="2"/>
              <a:buChar char="ü"/>
            </a:pPr>
            <a:r>
              <a:rPr lang="en-GB" sz="2400" dirty="0"/>
              <a:t>Over a lifetime, 15% of people will experience an episode of depression </a:t>
            </a:r>
          </a:p>
          <a:p>
            <a:pPr marL="285750" indent="-285750" algn="ctr">
              <a:buFont typeface="Wingdings" panose="05000000000000000000" pitchFamily="2" charset="2"/>
              <a:buChar char="ü"/>
            </a:pPr>
            <a:endParaRPr lang="en-GB" sz="2400" dirty="0"/>
          </a:p>
          <a:p>
            <a:pPr algn="ctr"/>
            <a:endParaRPr lang="en-GB" sz="2400" dirty="0"/>
          </a:p>
          <a:p>
            <a:pPr marL="285750" indent="-285750" algn="ctr">
              <a:buFont typeface="Wingdings" panose="05000000000000000000" pitchFamily="2" charset="2"/>
              <a:buChar char="ü"/>
            </a:pPr>
            <a:r>
              <a:rPr lang="en-GB" sz="2400" dirty="0"/>
              <a:t>Women are between 1.5 and 2.5 times more likely to be diagnosed with depression, in comparison to men </a:t>
            </a:r>
          </a:p>
          <a:p>
            <a:pPr marL="285750" indent="-285750">
              <a:buFont typeface="Wingdings" panose="05000000000000000000" pitchFamily="2" charset="2"/>
              <a:buChar char="ü"/>
            </a:pPr>
            <a:endParaRPr lang="en-GB" dirty="0"/>
          </a:p>
        </p:txBody>
      </p:sp>
      <p:sp>
        <p:nvSpPr>
          <p:cNvPr id="10" name="TextBox 9">
            <a:extLst>
              <a:ext uri="{FF2B5EF4-FFF2-40B4-BE49-F238E27FC236}">
                <a16:creationId xmlns:a16="http://schemas.microsoft.com/office/drawing/2014/main" id="{07D0BA78-B68E-EDD5-0BD3-6F83D3683C09}"/>
              </a:ext>
            </a:extLst>
          </p:cNvPr>
          <p:cNvSpPr txBox="1"/>
          <p:nvPr/>
        </p:nvSpPr>
        <p:spPr>
          <a:xfrm>
            <a:off x="10261600" y="6278045"/>
            <a:ext cx="2174240" cy="369332"/>
          </a:xfrm>
          <a:prstGeom prst="rect">
            <a:avLst/>
          </a:prstGeom>
          <a:noFill/>
        </p:spPr>
        <p:txBody>
          <a:bodyPr wrap="square" rtlCol="0">
            <a:spAutoFit/>
          </a:bodyPr>
          <a:lstStyle/>
          <a:p>
            <a:r>
              <a:rPr lang="en-GB" dirty="0"/>
              <a:t>NICE (2022)</a:t>
            </a:r>
          </a:p>
        </p:txBody>
      </p:sp>
    </p:spTree>
    <p:extLst>
      <p:ext uri="{BB962C8B-B14F-4D97-AF65-F5344CB8AC3E}">
        <p14:creationId xmlns:p14="http://schemas.microsoft.com/office/powerpoint/2010/main" val="1917429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50833-9F4C-C270-BDE1-83D453B23D65}"/>
              </a:ext>
            </a:extLst>
          </p:cNvPr>
          <p:cNvSpPr>
            <a:spLocks noGrp="1"/>
          </p:cNvSpPr>
          <p:nvPr>
            <p:ph type="title"/>
          </p:nvPr>
        </p:nvSpPr>
        <p:spPr>
          <a:xfrm>
            <a:off x="989400" y="151449"/>
            <a:ext cx="10213200" cy="1112836"/>
          </a:xfrm>
        </p:spPr>
        <p:txBody>
          <a:bodyPr/>
          <a:lstStyle/>
          <a:p>
            <a:pPr algn="ctr"/>
            <a:r>
              <a:rPr lang="en-GB" u="sng" dirty="0"/>
              <a:t>Context from NICE </a:t>
            </a:r>
          </a:p>
        </p:txBody>
      </p:sp>
      <p:sp>
        <p:nvSpPr>
          <p:cNvPr id="5" name="TextBox 4">
            <a:extLst>
              <a:ext uri="{FF2B5EF4-FFF2-40B4-BE49-F238E27FC236}">
                <a16:creationId xmlns:a16="http://schemas.microsoft.com/office/drawing/2014/main" id="{1D4E1B75-D533-4FC9-AC6A-A021CCBDD7CA}"/>
              </a:ext>
            </a:extLst>
          </p:cNvPr>
          <p:cNvSpPr txBox="1"/>
          <p:nvPr/>
        </p:nvSpPr>
        <p:spPr>
          <a:xfrm>
            <a:off x="1422400" y="2032000"/>
            <a:ext cx="9780200" cy="4154984"/>
          </a:xfrm>
          <a:prstGeom prst="rect">
            <a:avLst/>
          </a:prstGeom>
          <a:noFill/>
        </p:spPr>
        <p:txBody>
          <a:bodyPr wrap="square" rtlCol="0">
            <a:spAutoFit/>
          </a:bodyPr>
          <a:lstStyle/>
          <a:p>
            <a:pPr marL="285750" indent="-285750" algn="ctr">
              <a:buFont typeface="Wingdings" panose="05000000000000000000" pitchFamily="2" charset="2"/>
              <a:buChar char="ü"/>
            </a:pPr>
            <a:r>
              <a:rPr lang="en-GB" sz="2400" dirty="0"/>
              <a:t>Men are less likely to seek help, more likely to misuse substances and more likely to die by suicide </a:t>
            </a:r>
          </a:p>
          <a:p>
            <a:pPr marL="285750" indent="-285750" algn="ctr">
              <a:buFont typeface="Wingdings" panose="05000000000000000000" pitchFamily="2" charset="2"/>
              <a:buChar char="ü"/>
            </a:pPr>
            <a:endParaRPr lang="en-GB" sz="2400" dirty="0"/>
          </a:p>
          <a:p>
            <a:pPr marL="285750" indent="-285750" algn="ctr">
              <a:buFont typeface="Wingdings" panose="05000000000000000000" pitchFamily="2" charset="2"/>
              <a:buChar char="ü"/>
            </a:pPr>
            <a:endParaRPr lang="en-GB" sz="2400" dirty="0"/>
          </a:p>
          <a:p>
            <a:pPr marL="285750" indent="-285750" algn="ctr">
              <a:buFont typeface="Wingdings" panose="05000000000000000000" pitchFamily="2" charset="2"/>
              <a:buChar char="ü"/>
            </a:pPr>
            <a:r>
              <a:rPr lang="en-GB" sz="2400" dirty="0"/>
              <a:t>Depression is the leading cause of suicide, accounting for two-thirds of all deaths by suicide </a:t>
            </a:r>
          </a:p>
          <a:p>
            <a:pPr marL="285750" indent="-285750" algn="ctr">
              <a:buFont typeface="Wingdings" panose="05000000000000000000" pitchFamily="2" charset="2"/>
              <a:buChar char="ü"/>
            </a:pPr>
            <a:endParaRPr lang="en-GB" sz="2400" dirty="0"/>
          </a:p>
          <a:p>
            <a:pPr marL="285750" indent="-285750" algn="ctr">
              <a:buFont typeface="Wingdings" panose="05000000000000000000" pitchFamily="2" charset="2"/>
              <a:buChar char="ü"/>
            </a:pPr>
            <a:endParaRPr lang="en-GB" sz="2400" dirty="0"/>
          </a:p>
          <a:p>
            <a:pPr marL="285750" indent="-285750" algn="ctr">
              <a:buFont typeface="Wingdings" panose="05000000000000000000" pitchFamily="2" charset="2"/>
              <a:buChar char="ü"/>
            </a:pPr>
            <a:r>
              <a:rPr lang="en-GB" sz="2400" dirty="0"/>
              <a:t>There is an undertreatment of depression for two reasons – unwillingness to seek help by the individual and depression is not always detected by professionals. </a:t>
            </a:r>
          </a:p>
        </p:txBody>
      </p:sp>
      <p:sp>
        <p:nvSpPr>
          <p:cNvPr id="7" name="TextBox 6">
            <a:extLst>
              <a:ext uri="{FF2B5EF4-FFF2-40B4-BE49-F238E27FC236}">
                <a16:creationId xmlns:a16="http://schemas.microsoft.com/office/drawing/2014/main" id="{4FDB5020-4DF4-2773-C017-08DE26D94D31}"/>
              </a:ext>
            </a:extLst>
          </p:cNvPr>
          <p:cNvSpPr txBox="1"/>
          <p:nvPr/>
        </p:nvSpPr>
        <p:spPr>
          <a:xfrm>
            <a:off x="10322560" y="6204683"/>
            <a:ext cx="1869440" cy="369332"/>
          </a:xfrm>
          <a:prstGeom prst="rect">
            <a:avLst/>
          </a:prstGeom>
          <a:noFill/>
        </p:spPr>
        <p:txBody>
          <a:bodyPr wrap="square" rtlCol="0">
            <a:spAutoFit/>
          </a:bodyPr>
          <a:lstStyle/>
          <a:p>
            <a:r>
              <a:rPr lang="en-GB" dirty="0"/>
              <a:t>NICE (2022)</a:t>
            </a:r>
          </a:p>
        </p:txBody>
      </p:sp>
    </p:spTree>
    <p:extLst>
      <p:ext uri="{BB962C8B-B14F-4D97-AF65-F5344CB8AC3E}">
        <p14:creationId xmlns:p14="http://schemas.microsoft.com/office/powerpoint/2010/main" val="1176356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3446-A25B-A85A-29D2-00360B1275C2}"/>
              </a:ext>
            </a:extLst>
          </p:cNvPr>
          <p:cNvSpPr>
            <a:spLocks noGrp="1"/>
          </p:cNvSpPr>
          <p:nvPr>
            <p:ph type="title"/>
          </p:nvPr>
        </p:nvSpPr>
        <p:spPr/>
        <p:txBody>
          <a:bodyPr/>
          <a:lstStyle/>
          <a:p>
            <a:pPr algn="ctr"/>
            <a:r>
              <a:rPr lang="en-GB" u="sng" dirty="0"/>
              <a:t>The Individual with Depression </a:t>
            </a:r>
          </a:p>
        </p:txBody>
      </p:sp>
      <p:sp>
        <p:nvSpPr>
          <p:cNvPr id="4" name="TextBox 3">
            <a:extLst>
              <a:ext uri="{FF2B5EF4-FFF2-40B4-BE49-F238E27FC236}">
                <a16:creationId xmlns:a16="http://schemas.microsoft.com/office/drawing/2014/main" id="{9E294CB9-D611-79D0-670D-CED6387F1B07}"/>
              </a:ext>
            </a:extLst>
          </p:cNvPr>
          <p:cNvSpPr txBox="1"/>
          <p:nvPr/>
        </p:nvSpPr>
        <p:spPr>
          <a:xfrm>
            <a:off x="632141" y="2403157"/>
            <a:ext cx="3887400"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Handle Life</a:t>
            </a:r>
          </a:p>
          <a:p>
            <a:endParaRPr lang="en-GB" sz="2800" dirty="0"/>
          </a:p>
          <a:p>
            <a:endParaRPr lang="en-GB" sz="2800" dirty="0"/>
          </a:p>
          <a:p>
            <a:pPr marL="285750" indent="-285750">
              <a:buFont typeface="Arial" panose="020B0604020202020204" pitchFamily="34" charset="0"/>
              <a:buChar char="•"/>
            </a:pPr>
            <a:r>
              <a:rPr lang="en-GB" sz="2800" dirty="0"/>
              <a:t>Self care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Handle stress</a:t>
            </a:r>
          </a:p>
          <a:p>
            <a:endParaRPr lang="en-GB" sz="2800" dirty="0"/>
          </a:p>
          <a:p>
            <a:endParaRPr lang="en-GB" sz="2800" dirty="0"/>
          </a:p>
          <a:p>
            <a:pPr marL="285750" indent="-285750">
              <a:buFont typeface="Arial" panose="020B0604020202020204" pitchFamily="34" charset="0"/>
              <a:buChar char="•"/>
            </a:pPr>
            <a:r>
              <a:rPr lang="en-GB" sz="2800" dirty="0"/>
              <a:t>Belonging    </a:t>
            </a:r>
          </a:p>
        </p:txBody>
      </p:sp>
      <p:pic>
        <p:nvPicPr>
          <p:cNvPr id="6" name="Graphic 5" descr="Cake with solid fill">
            <a:extLst>
              <a:ext uri="{FF2B5EF4-FFF2-40B4-BE49-F238E27FC236}">
                <a16:creationId xmlns:a16="http://schemas.microsoft.com/office/drawing/2014/main" id="{10B22D6C-9E48-2691-E3F6-A907F1B89D3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34021" y="2119108"/>
            <a:ext cx="914400" cy="914400"/>
          </a:xfrm>
          <a:prstGeom prst="rect">
            <a:avLst/>
          </a:prstGeom>
        </p:spPr>
      </p:pic>
      <p:pic>
        <p:nvPicPr>
          <p:cNvPr id="9" name="Graphic 8" descr="Sleep outline">
            <a:extLst>
              <a:ext uri="{FF2B5EF4-FFF2-40B4-BE49-F238E27FC236}">
                <a16:creationId xmlns:a16="http://schemas.microsoft.com/office/drawing/2014/main" id="{EB654A6C-DCDA-52D8-9F12-EE329BE5451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534021" y="3471340"/>
            <a:ext cx="914400" cy="914400"/>
          </a:xfrm>
          <a:prstGeom prst="rect">
            <a:avLst/>
          </a:prstGeom>
        </p:spPr>
      </p:pic>
      <p:pic>
        <p:nvPicPr>
          <p:cNvPr id="11" name="Graphic 10" descr="Explosion with solid fill">
            <a:extLst>
              <a:ext uri="{FF2B5EF4-FFF2-40B4-BE49-F238E27FC236}">
                <a16:creationId xmlns:a16="http://schemas.microsoft.com/office/drawing/2014/main" id="{BA99599E-C6A9-9354-A362-C4F515E1A56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542522" y="4622613"/>
            <a:ext cx="914400" cy="914400"/>
          </a:xfrm>
          <a:prstGeom prst="rect">
            <a:avLst/>
          </a:prstGeom>
        </p:spPr>
      </p:pic>
      <p:sp>
        <p:nvSpPr>
          <p:cNvPr id="12" name="TextBox 11">
            <a:extLst>
              <a:ext uri="{FF2B5EF4-FFF2-40B4-BE49-F238E27FC236}">
                <a16:creationId xmlns:a16="http://schemas.microsoft.com/office/drawing/2014/main" id="{77E46E7F-AAE8-90DD-7822-CDFA57703B85}"/>
              </a:ext>
            </a:extLst>
          </p:cNvPr>
          <p:cNvSpPr txBox="1"/>
          <p:nvPr/>
        </p:nvSpPr>
        <p:spPr>
          <a:xfrm>
            <a:off x="6578141" y="2344995"/>
            <a:ext cx="3887400" cy="4893647"/>
          </a:xfrm>
          <a:prstGeom prst="rect">
            <a:avLst/>
          </a:prstGeom>
          <a:noFill/>
        </p:spPr>
        <p:txBody>
          <a:bodyPr wrap="square" rtlCol="0">
            <a:spAutoFit/>
          </a:bodyPr>
          <a:lstStyle/>
          <a:p>
            <a:pPr marL="285750" indent="-285750">
              <a:buFont typeface="Arial" panose="020B0604020202020204" pitchFamily="34" charset="0"/>
              <a:buChar char="•"/>
            </a:pPr>
            <a:r>
              <a:rPr lang="en-GB" sz="2800" dirty="0"/>
              <a:t>Relationships</a:t>
            </a:r>
          </a:p>
          <a:p>
            <a:endParaRPr lang="en-GB" sz="2800" dirty="0"/>
          </a:p>
          <a:p>
            <a:endParaRPr lang="en-GB" sz="2800" dirty="0"/>
          </a:p>
          <a:p>
            <a:pPr marL="285750" indent="-285750">
              <a:buFont typeface="Arial" panose="020B0604020202020204" pitchFamily="34" charset="0"/>
              <a:buChar char="•"/>
            </a:pPr>
            <a:r>
              <a:rPr lang="en-GB" sz="2800" dirty="0"/>
              <a:t>Ability to learn/work</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Activities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Making choice </a:t>
            </a:r>
          </a:p>
          <a:p>
            <a:r>
              <a:rPr lang="en-GB" sz="3200" dirty="0"/>
              <a:t>    </a:t>
            </a:r>
            <a:r>
              <a:rPr lang="en-GB" dirty="0"/>
              <a:t> </a:t>
            </a:r>
          </a:p>
        </p:txBody>
      </p:sp>
      <p:pic>
        <p:nvPicPr>
          <p:cNvPr id="14" name="Graphic 13" descr="Dance with solid fill">
            <a:extLst>
              <a:ext uri="{FF2B5EF4-FFF2-40B4-BE49-F238E27FC236}">
                <a16:creationId xmlns:a16="http://schemas.microsoft.com/office/drawing/2014/main" id="{C0BF37F8-0F7C-83FB-B591-BA172AED5DE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847741" y="2119108"/>
            <a:ext cx="914400" cy="914400"/>
          </a:xfrm>
          <a:prstGeom prst="rect">
            <a:avLst/>
          </a:prstGeom>
        </p:spPr>
      </p:pic>
      <p:pic>
        <p:nvPicPr>
          <p:cNvPr id="16" name="Graphic 15" descr="Storytelling with solid fill">
            <a:extLst>
              <a:ext uri="{FF2B5EF4-FFF2-40B4-BE49-F238E27FC236}">
                <a16:creationId xmlns:a16="http://schemas.microsoft.com/office/drawing/2014/main" id="{46B7D40B-4091-9B9A-ED86-AC113AAC66F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847741" y="3337197"/>
            <a:ext cx="914400" cy="914400"/>
          </a:xfrm>
          <a:prstGeom prst="rect">
            <a:avLst/>
          </a:prstGeom>
        </p:spPr>
      </p:pic>
      <p:pic>
        <p:nvPicPr>
          <p:cNvPr id="18" name="Graphic 17" descr="Mountain scene outline">
            <a:extLst>
              <a:ext uri="{FF2B5EF4-FFF2-40B4-BE49-F238E27FC236}">
                <a16:creationId xmlns:a16="http://schemas.microsoft.com/office/drawing/2014/main" id="{150D37C5-A10C-15D4-2793-529FA32D355A}"/>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847741" y="4791819"/>
            <a:ext cx="914400" cy="914400"/>
          </a:xfrm>
          <a:prstGeom prst="rect">
            <a:avLst/>
          </a:prstGeom>
        </p:spPr>
      </p:pic>
      <p:pic>
        <p:nvPicPr>
          <p:cNvPr id="20" name="Graphic 19" descr="Group of people with solid fill">
            <a:extLst>
              <a:ext uri="{FF2B5EF4-FFF2-40B4-BE49-F238E27FC236}">
                <a16:creationId xmlns:a16="http://schemas.microsoft.com/office/drawing/2014/main" id="{3FA0A1A0-D4CA-264D-43BD-BB4A606E8E82}"/>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3605141" y="5821062"/>
            <a:ext cx="914400" cy="914400"/>
          </a:xfrm>
          <a:prstGeom prst="rect">
            <a:avLst/>
          </a:prstGeom>
        </p:spPr>
      </p:pic>
      <p:pic>
        <p:nvPicPr>
          <p:cNvPr id="22" name="Graphic 21" descr="Signpost with solid fill">
            <a:extLst>
              <a:ext uri="{FF2B5EF4-FFF2-40B4-BE49-F238E27FC236}">
                <a16:creationId xmlns:a16="http://schemas.microsoft.com/office/drawing/2014/main" id="{AAEF11DE-A8CD-F506-BF58-C6002F1EC4CD}"/>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10847741" y="5821062"/>
            <a:ext cx="914400" cy="914400"/>
          </a:xfrm>
          <a:prstGeom prst="rect">
            <a:avLst/>
          </a:prstGeom>
        </p:spPr>
      </p:pic>
    </p:spTree>
    <p:extLst>
      <p:ext uri="{BB962C8B-B14F-4D97-AF65-F5344CB8AC3E}">
        <p14:creationId xmlns:p14="http://schemas.microsoft.com/office/powerpoint/2010/main" val="76510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78B52-0C48-49B3-7857-7344EEB8E5D6}"/>
              </a:ext>
            </a:extLst>
          </p:cNvPr>
          <p:cNvSpPr>
            <a:spLocks noGrp="1"/>
          </p:cNvSpPr>
          <p:nvPr>
            <p:ph type="title"/>
          </p:nvPr>
        </p:nvSpPr>
        <p:spPr>
          <a:xfrm>
            <a:off x="530307" y="536573"/>
            <a:ext cx="4956094" cy="1453003"/>
          </a:xfrm>
        </p:spPr>
        <p:txBody>
          <a:bodyPr anchor="b">
            <a:normAutofit/>
          </a:bodyPr>
          <a:lstStyle/>
          <a:p>
            <a:pPr>
              <a:lnSpc>
                <a:spcPct val="90000"/>
              </a:lnSpc>
            </a:pPr>
            <a:r>
              <a:rPr lang="en-GB" dirty="0"/>
              <a:t>The Individual with Depression, without a diagnosis  </a:t>
            </a:r>
          </a:p>
        </p:txBody>
      </p:sp>
      <p:pic>
        <p:nvPicPr>
          <p:cNvPr id="1026" name="Picture 2" descr="Open photo">
            <a:extLst>
              <a:ext uri="{FF2B5EF4-FFF2-40B4-BE49-F238E27FC236}">
                <a16:creationId xmlns:a16="http://schemas.microsoft.com/office/drawing/2014/main" id="{B95414A3-4A1C-894C-838B-5CDB90E27AC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5600" y="0"/>
            <a:ext cx="5486400" cy="6858000"/>
          </a:xfrm>
          <a:prstGeom prst="rect">
            <a:avLst/>
          </a:prstGeom>
          <a:solidFill>
            <a:srgbClr val="FFFFFF"/>
          </a:solidFill>
        </p:spPr>
      </p:pic>
      <p:sp>
        <p:nvSpPr>
          <p:cNvPr id="4" name="TextBox 3">
            <a:extLst>
              <a:ext uri="{FF2B5EF4-FFF2-40B4-BE49-F238E27FC236}">
                <a16:creationId xmlns:a16="http://schemas.microsoft.com/office/drawing/2014/main" id="{9F08D52C-6935-ED94-C8B4-6E12DACC5E58}"/>
              </a:ext>
            </a:extLst>
          </p:cNvPr>
          <p:cNvSpPr txBox="1"/>
          <p:nvPr/>
        </p:nvSpPr>
        <p:spPr>
          <a:xfrm>
            <a:off x="735980" y="3429000"/>
            <a:ext cx="4549698" cy="1569660"/>
          </a:xfrm>
          <a:prstGeom prst="rect">
            <a:avLst/>
          </a:prstGeom>
          <a:noFill/>
        </p:spPr>
        <p:txBody>
          <a:bodyPr wrap="square" rtlCol="0">
            <a:spAutoFit/>
          </a:bodyPr>
          <a:lstStyle/>
          <a:p>
            <a:r>
              <a:rPr lang="en-GB" sz="3200" dirty="0"/>
              <a:t>‘I believe it’s everyone’s responsibility to fight prejudice.’ Otto Frank </a:t>
            </a:r>
          </a:p>
        </p:txBody>
      </p:sp>
    </p:spTree>
    <p:extLst>
      <p:ext uri="{BB962C8B-B14F-4D97-AF65-F5344CB8AC3E}">
        <p14:creationId xmlns:p14="http://schemas.microsoft.com/office/powerpoint/2010/main" val="1459286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7794707" y="536573"/>
            <a:ext cx="3856679" cy="1453003"/>
          </a:xfrm>
        </p:spPr>
        <p:txBody>
          <a:bodyPr wrap="square" rtlCol="0" anchor="b">
            <a:normAutofit/>
          </a:bodyPr>
          <a:lstStyle/>
          <a:p>
            <a:pPr rtl="0"/>
            <a:r>
              <a:rPr lang="en-GB" dirty="0"/>
              <a:t>Thank you</a:t>
            </a:r>
          </a:p>
        </p:txBody>
      </p:sp>
      <p:sp>
        <p:nvSpPr>
          <p:cNvPr id="126" name="Slide Number Placeholder 49">
            <a:extLst>
              <a:ext uri="{FF2B5EF4-FFF2-40B4-BE49-F238E27FC236}">
                <a16:creationId xmlns:a16="http://schemas.microsoft.com/office/drawing/2014/main" id="{64086F3C-129F-4A29-A09C-7700661E06BF}"/>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18</a:t>
            </a:fld>
            <a:endParaRPr lang="en-GB"/>
          </a:p>
        </p:txBody>
      </p:sp>
    </p:spTree>
    <p:extLst>
      <p:ext uri="{BB962C8B-B14F-4D97-AF65-F5344CB8AC3E}">
        <p14:creationId xmlns:p14="http://schemas.microsoft.com/office/powerpoint/2010/main" val="3103683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A599-9EF0-FB79-0E6D-6FBDDC8B5233}"/>
              </a:ext>
            </a:extLst>
          </p:cNvPr>
          <p:cNvSpPr>
            <a:spLocks noGrp="1"/>
          </p:cNvSpPr>
          <p:nvPr>
            <p:ph type="title"/>
          </p:nvPr>
        </p:nvSpPr>
        <p:spPr>
          <a:xfrm>
            <a:off x="826840" y="0"/>
            <a:ext cx="10213200" cy="1112836"/>
          </a:xfrm>
        </p:spPr>
        <p:txBody>
          <a:bodyPr/>
          <a:lstStyle/>
          <a:p>
            <a:pPr algn="ctr"/>
            <a:r>
              <a:rPr lang="en-GB" u="sng" dirty="0"/>
              <a:t>Reference List</a:t>
            </a:r>
          </a:p>
        </p:txBody>
      </p:sp>
      <p:sp>
        <p:nvSpPr>
          <p:cNvPr id="4" name="TextBox 3">
            <a:extLst>
              <a:ext uri="{FF2B5EF4-FFF2-40B4-BE49-F238E27FC236}">
                <a16:creationId xmlns:a16="http://schemas.microsoft.com/office/drawing/2014/main" id="{1D5FE773-8F35-1DA3-C587-757859ABAFD6}"/>
              </a:ext>
            </a:extLst>
          </p:cNvPr>
          <p:cNvSpPr txBox="1"/>
          <p:nvPr/>
        </p:nvSpPr>
        <p:spPr>
          <a:xfrm>
            <a:off x="1137920" y="1625600"/>
            <a:ext cx="10213200" cy="7294305"/>
          </a:xfrm>
          <a:prstGeom prst="rect">
            <a:avLst/>
          </a:prstGeom>
          <a:noFill/>
        </p:spPr>
        <p:txBody>
          <a:bodyPr wrap="square" rtlCol="0">
            <a:spAutoFit/>
          </a:bodyPr>
          <a:lstStyle/>
          <a:p>
            <a:r>
              <a:rPr lang="en-GB" dirty="0"/>
              <a:t>Ahern, E., </a:t>
            </a:r>
            <a:r>
              <a:rPr lang="en-GB" dirty="0" err="1"/>
              <a:t>Bockting</a:t>
            </a:r>
            <a:r>
              <a:rPr lang="en-GB" dirty="0"/>
              <a:t>, C. and </a:t>
            </a:r>
            <a:r>
              <a:rPr lang="en-GB" dirty="0" err="1"/>
              <a:t>Semkovska</a:t>
            </a:r>
            <a:r>
              <a:rPr lang="en-GB" dirty="0"/>
              <a:t>, M. (2019) A Hot-Cold Cognitive Model of Depression: Integrating the Neuropsychological Approach Into the Cognitive Theory Framework, </a:t>
            </a:r>
            <a:r>
              <a:rPr lang="en-GB" i="1" dirty="0"/>
              <a:t>Clinical Psychology in Europe, </a:t>
            </a:r>
            <a:r>
              <a:rPr lang="en-GB" dirty="0"/>
              <a:t>1 (3)  </a:t>
            </a:r>
          </a:p>
          <a:p>
            <a:endParaRPr lang="en-GB" dirty="0"/>
          </a:p>
          <a:p>
            <a:endParaRPr lang="en-GB" dirty="0"/>
          </a:p>
          <a:p>
            <a:r>
              <a:rPr lang="en-GB" dirty="0"/>
              <a:t>American Psychiatric Association (2013) </a:t>
            </a:r>
            <a:r>
              <a:rPr lang="en-GB" i="1" dirty="0"/>
              <a:t>Diagnostic and statistical manual of mental disorders: DSM-5. </a:t>
            </a:r>
            <a:r>
              <a:rPr lang="en-GB" dirty="0"/>
              <a:t>5</a:t>
            </a:r>
            <a:r>
              <a:rPr lang="en-GB" baseline="30000" dirty="0"/>
              <a:t>TH</a:t>
            </a:r>
            <a:r>
              <a:rPr lang="en-GB" dirty="0"/>
              <a:t> </a:t>
            </a:r>
            <a:r>
              <a:rPr lang="en-GB" dirty="0" err="1"/>
              <a:t>edn</a:t>
            </a:r>
            <a:r>
              <a:rPr lang="en-GB" dirty="0"/>
              <a:t>. Washington, D.C. : American Psychiatric Publishing. </a:t>
            </a:r>
          </a:p>
          <a:p>
            <a:endParaRPr lang="en-GB" dirty="0"/>
          </a:p>
          <a:p>
            <a:r>
              <a:rPr lang="en-GB" b="0" i="0" dirty="0">
                <a:effectLst/>
              </a:rPr>
              <a:t>Chiesa, M. (2025) ‘Antidepressant Medication and Psychotherapy: Why It Matters’, </a:t>
            </a:r>
            <a:r>
              <a:rPr lang="en-GB" b="0" i="1" dirty="0">
                <a:effectLst/>
              </a:rPr>
              <a:t>British journal of psychotherapy</a:t>
            </a:r>
            <a:r>
              <a:rPr lang="en-GB" b="0" i="0" dirty="0">
                <a:effectLst/>
              </a:rPr>
              <a:t>, 41(1), pp. 65–87. Available at: https://doi.org/10.1111/bjp.12938.</a:t>
            </a:r>
            <a:endParaRPr lang="en-GB" dirty="0"/>
          </a:p>
          <a:p>
            <a:endParaRPr lang="en-GB" dirty="0"/>
          </a:p>
          <a:p>
            <a:r>
              <a:rPr lang="en-GB" sz="1800" dirty="0">
                <a:effectLst/>
                <a:ea typeface="Times New Roman" panose="02020603050405020304" pitchFamily="18" charset="0"/>
                <a:cs typeface="Times New Roman" panose="02020603050405020304" pitchFamily="18" charset="0"/>
              </a:rPr>
              <a:t>Egan, G. (2021) </a:t>
            </a:r>
            <a:r>
              <a:rPr lang="en-GB" sz="1800" i="1" dirty="0">
                <a:effectLst/>
                <a:ea typeface="Times New Roman" panose="02020603050405020304" pitchFamily="18" charset="0"/>
                <a:cs typeface="Times New Roman" panose="02020603050405020304" pitchFamily="18" charset="0"/>
              </a:rPr>
              <a:t>The skilled helper : a client-centred approach /</a:t>
            </a:r>
            <a:r>
              <a:rPr lang="en-GB" sz="1800" dirty="0">
                <a:effectLst/>
                <a:ea typeface="Times New Roman" panose="02020603050405020304" pitchFamily="18" charset="0"/>
                <a:cs typeface="Times New Roman" panose="02020603050405020304" pitchFamily="18" charset="0"/>
              </a:rPr>
              <a:t>. Andover, Hampshire : Cengage Learning, EMEA,. </a:t>
            </a:r>
            <a:endParaRPr lang="en-GB" sz="1800" dirty="0">
              <a:effectLst/>
              <a:ea typeface="Aptos" panose="020B0004020202020204" pitchFamily="34" charset="0"/>
              <a:cs typeface="Times New Roman" panose="02020603050405020304" pitchFamily="18" charset="0"/>
            </a:endParaRPr>
          </a:p>
          <a:p>
            <a:endParaRPr lang="en-GB" dirty="0"/>
          </a:p>
          <a:p>
            <a:r>
              <a:rPr lang="en-GB" sz="1800" dirty="0" err="1">
                <a:effectLst/>
                <a:ea typeface="Aptos" panose="020B0004020202020204" pitchFamily="34" charset="0"/>
                <a:cs typeface="Times New Roman" panose="02020603050405020304" pitchFamily="18" charset="0"/>
              </a:rPr>
              <a:t>Grafanaki</a:t>
            </a:r>
            <a:r>
              <a:rPr lang="en-GB" sz="1800" dirty="0">
                <a:effectLst/>
                <a:ea typeface="Aptos" panose="020B0004020202020204" pitchFamily="34" charset="0"/>
                <a:cs typeface="Times New Roman" panose="02020603050405020304" pitchFamily="18" charset="0"/>
              </a:rPr>
              <a:t>, S. (2013) Experiencing congruence and incongruence, </a:t>
            </a:r>
            <a:r>
              <a:rPr lang="en-GB" sz="1800" i="1" dirty="0">
                <a:effectLst/>
                <a:ea typeface="Aptos" panose="020B0004020202020204" pitchFamily="34" charset="0"/>
                <a:cs typeface="Times New Roman" panose="02020603050405020304" pitchFamily="18" charset="0"/>
              </a:rPr>
              <a:t>Person </a:t>
            </a:r>
            <a:r>
              <a:rPr lang="en-GB" sz="1800" i="1" dirty="0" err="1">
                <a:effectLst/>
                <a:ea typeface="Aptos" panose="020B0004020202020204" pitchFamily="34" charset="0"/>
                <a:cs typeface="Times New Roman" panose="02020603050405020304" pitchFamily="18" charset="0"/>
              </a:rPr>
              <a:t>Centered</a:t>
            </a:r>
            <a:r>
              <a:rPr lang="en-GB" sz="1800" i="1" dirty="0">
                <a:effectLst/>
                <a:ea typeface="Aptos" panose="020B0004020202020204" pitchFamily="34" charset="0"/>
                <a:cs typeface="Times New Roman" panose="02020603050405020304" pitchFamily="18" charset="0"/>
              </a:rPr>
              <a:t> &amp; Experiential Psychotherapies</a:t>
            </a:r>
            <a:r>
              <a:rPr lang="en-GB" sz="1800" dirty="0">
                <a:effectLst/>
                <a:ea typeface="Aptos" panose="020B0004020202020204" pitchFamily="34" charset="0"/>
                <a:cs typeface="Times New Roman" panose="02020603050405020304" pitchFamily="18" charset="0"/>
              </a:rPr>
              <a:t>, 12(3), pp. 183-186. Available at: DOI: 10.1080/14779757.2013.839361</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32605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A3CB5-C3B3-F732-8E78-DEF023D8BC7B}"/>
              </a:ext>
            </a:extLst>
          </p:cNvPr>
          <p:cNvSpPr>
            <a:spLocks noGrp="1"/>
          </p:cNvSpPr>
          <p:nvPr>
            <p:ph type="title"/>
          </p:nvPr>
        </p:nvSpPr>
        <p:spPr>
          <a:xfrm>
            <a:off x="989400" y="0"/>
            <a:ext cx="10213200" cy="1112836"/>
          </a:xfrm>
        </p:spPr>
        <p:txBody>
          <a:bodyPr/>
          <a:lstStyle/>
          <a:p>
            <a:pPr algn="ctr"/>
            <a:r>
              <a:rPr lang="en-GB" u="sng" dirty="0"/>
              <a:t>Reference List</a:t>
            </a:r>
          </a:p>
        </p:txBody>
      </p:sp>
      <p:sp>
        <p:nvSpPr>
          <p:cNvPr id="4" name="TextBox 3">
            <a:extLst>
              <a:ext uri="{FF2B5EF4-FFF2-40B4-BE49-F238E27FC236}">
                <a16:creationId xmlns:a16="http://schemas.microsoft.com/office/drawing/2014/main" id="{AC66C097-D6A3-86D8-CF39-AAB4B313C5CC}"/>
              </a:ext>
            </a:extLst>
          </p:cNvPr>
          <p:cNvSpPr txBox="1"/>
          <p:nvPr/>
        </p:nvSpPr>
        <p:spPr>
          <a:xfrm>
            <a:off x="853440" y="1477000"/>
            <a:ext cx="10213200" cy="6740307"/>
          </a:xfrm>
          <a:prstGeom prst="rect">
            <a:avLst/>
          </a:prstGeom>
          <a:noFill/>
        </p:spPr>
        <p:txBody>
          <a:bodyPr wrap="square" rtlCol="0">
            <a:spAutoFit/>
          </a:bodyPr>
          <a:lstStyle/>
          <a:p>
            <a:r>
              <a:rPr lang="en-GB" dirty="0"/>
              <a:t>Haake, R. (2017) ‘Counselling for depression: efficient, effective and evidence based’, </a:t>
            </a:r>
            <a:r>
              <a:rPr lang="en-GB" i="1" dirty="0"/>
              <a:t>Healthcare Counselling and Psychotherapy Journal, </a:t>
            </a:r>
            <a:r>
              <a:rPr lang="en-GB" dirty="0"/>
              <a:t>17 (4), pp. </a:t>
            </a:r>
          </a:p>
          <a:p>
            <a:endParaRPr lang="en-GB" sz="1800" dirty="0">
              <a:effectLst/>
              <a:ea typeface="Times New Roman" panose="02020603050405020304" pitchFamily="18" charset="0"/>
              <a:cs typeface="Times New Roman" panose="02020603050405020304" pitchFamily="18" charset="0"/>
            </a:endParaRPr>
          </a:p>
          <a:p>
            <a:endParaRPr lang="en-GB" dirty="0">
              <a:ea typeface="Times New Roman" panose="02020603050405020304" pitchFamily="18" charset="0"/>
              <a:cs typeface="Times New Roman" panose="02020603050405020304" pitchFamily="18" charset="0"/>
            </a:endParaRPr>
          </a:p>
          <a:p>
            <a:r>
              <a:rPr lang="en-GB" sz="1800" dirty="0">
                <a:effectLst/>
                <a:ea typeface="Times New Roman" panose="02020603050405020304" pitchFamily="18" charset="0"/>
                <a:cs typeface="Times New Roman" panose="02020603050405020304" pitchFamily="18" charset="0"/>
              </a:rPr>
              <a:t>Jackson, C. (2024) ‘Why Rogers is still relevant’, </a:t>
            </a:r>
            <a:r>
              <a:rPr lang="en-GB" sz="1800" i="1" dirty="0">
                <a:effectLst/>
                <a:ea typeface="Times New Roman" panose="02020603050405020304" pitchFamily="18" charset="0"/>
                <a:cs typeface="Times New Roman" panose="02020603050405020304" pitchFamily="18" charset="0"/>
              </a:rPr>
              <a:t>Therapy Today, </a:t>
            </a:r>
            <a:r>
              <a:rPr lang="en-GB" sz="1800" dirty="0">
                <a:effectLst/>
                <a:ea typeface="Times New Roman" panose="02020603050405020304" pitchFamily="18" charset="0"/>
                <a:cs typeface="Times New Roman" panose="02020603050405020304" pitchFamily="18" charset="0"/>
              </a:rPr>
              <a:t>35(5), pp. 18-23. </a:t>
            </a:r>
          </a:p>
          <a:p>
            <a:endParaRPr lang="en-GB" dirty="0">
              <a:ea typeface="Times New Roman" panose="02020603050405020304" pitchFamily="18" charset="0"/>
              <a:cs typeface="Times New Roman" panose="02020603050405020304" pitchFamily="18" charset="0"/>
            </a:endParaRPr>
          </a:p>
          <a:p>
            <a:r>
              <a:rPr lang="en-GB" sz="1800" dirty="0">
                <a:solidFill>
                  <a:srgbClr val="000000"/>
                </a:solidFill>
                <a:effectLst/>
                <a:ea typeface="Aptos" panose="020B0004020202020204" pitchFamily="34" charset="0"/>
                <a:cs typeface="Times New Roman" panose="02020603050405020304" pitchFamily="18" charset="0"/>
              </a:rPr>
              <a:t>Joyce,  P. &amp; Sills, C. (2018) </a:t>
            </a:r>
            <a:r>
              <a:rPr lang="en-GB" sz="1800" i="1" dirty="0">
                <a:solidFill>
                  <a:srgbClr val="000000"/>
                </a:solidFill>
                <a:effectLst/>
                <a:ea typeface="Aptos" panose="020B0004020202020204" pitchFamily="34" charset="0"/>
                <a:cs typeface="Times New Roman" panose="02020603050405020304" pitchFamily="18" charset="0"/>
              </a:rPr>
              <a:t>Skills in Gestalt Counselling &amp; Psychotherapy. </a:t>
            </a:r>
            <a:r>
              <a:rPr lang="en-GB" sz="1800" dirty="0">
                <a:solidFill>
                  <a:srgbClr val="000000"/>
                </a:solidFill>
                <a:effectLst/>
                <a:ea typeface="Aptos" panose="020B0004020202020204" pitchFamily="34" charset="0"/>
                <a:cs typeface="Times New Roman" panose="02020603050405020304" pitchFamily="18" charset="0"/>
              </a:rPr>
              <a:t>London: SAGE. </a:t>
            </a:r>
            <a:endParaRPr lang="en-GB" sz="1800" dirty="0">
              <a:effectLst/>
              <a:ea typeface="Aptos" panose="020B0004020202020204" pitchFamily="34" charset="0"/>
              <a:cs typeface="Times New Roman" panose="02020603050405020304" pitchFamily="18" charset="0"/>
            </a:endParaRPr>
          </a:p>
          <a:p>
            <a:endParaRPr lang="en-GB" sz="1800" dirty="0">
              <a:effectLst/>
              <a:ea typeface="Times New Roman" panose="02020603050405020304" pitchFamily="18" charset="0"/>
              <a:cs typeface="Times New Roman" panose="02020603050405020304" pitchFamily="18" charset="0"/>
            </a:endParaRPr>
          </a:p>
          <a:p>
            <a:endParaRPr lang="en-GB" dirty="0">
              <a:ea typeface="Aptos" panose="020B0004020202020204" pitchFamily="34" charset="0"/>
              <a:cs typeface="Times New Roman" panose="02020603050405020304" pitchFamily="18" charset="0"/>
            </a:endParaRPr>
          </a:p>
          <a:p>
            <a:r>
              <a:rPr lang="en-GB" sz="1800" dirty="0">
                <a:solidFill>
                  <a:srgbClr val="000000"/>
                </a:solidFill>
                <a:effectLst/>
                <a:ea typeface="Aptos" panose="020B0004020202020204" pitchFamily="34" charset="0"/>
                <a:cs typeface="Times New Roman" panose="02020603050405020304" pitchFamily="18" charset="0"/>
              </a:rPr>
              <a:t>Kolden, G.G. </a:t>
            </a:r>
            <a:r>
              <a:rPr lang="en-GB" sz="1800" i="1" dirty="0">
                <a:solidFill>
                  <a:srgbClr val="000000"/>
                </a:solidFill>
                <a:effectLst/>
                <a:ea typeface="Aptos" panose="020B0004020202020204" pitchFamily="34" charset="0"/>
                <a:cs typeface="Times New Roman" panose="02020603050405020304" pitchFamily="18" charset="0"/>
              </a:rPr>
              <a:t>et al.</a:t>
            </a:r>
            <a:r>
              <a:rPr lang="en-GB" sz="1800" dirty="0">
                <a:solidFill>
                  <a:srgbClr val="000000"/>
                </a:solidFill>
                <a:effectLst/>
                <a:ea typeface="Aptos" panose="020B0004020202020204" pitchFamily="34" charset="0"/>
                <a:cs typeface="Times New Roman" panose="02020603050405020304" pitchFamily="18" charset="0"/>
              </a:rPr>
              <a:t> (2011) ‘Congruence/Genuineness’, </a:t>
            </a:r>
            <a:r>
              <a:rPr lang="en-GB" sz="1800" i="1" dirty="0">
                <a:solidFill>
                  <a:srgbClr val="000000"/>
                </a:solidFill>
                <a:effectLst/>
                <a:ea typeface="Aptos" panose="020B0004020202020204" pitchFamily="34" charset="0"/>
                <a:cs typeface="Times New Roman" panose="02020603050405020304" pitchFamily="18" charset="0"/>
              </a:rPr>
              <a:t>Psychotherapy (Chicago, Ill.)</a:t>
            </a:r>
            <a:r>
              <a:rPr lang="en-GB" sz="1800" dirty="0">
                <a:solidFill>
                  <a:srgbClr val="000000"/>
                </a:solidFill>
                <a:effectLst/>
                <a:ea typeface="Aptos" panose="020B0004020202020204" pitchFamily="34" charset="0"/>
                <a:cs typeface="Times New Roman" panose="02020603050405020304" pitchFamily="18" charset="0"/>
              </a:rPr>
              <a:t>, 48(1), pp. 65–71. Available at: </a:t>
            </a:r>
            <a:r>
              <a:rPr lang="en-GB" sz="1800" dirty="0">
                <a:solidFill>
                  <a:srgbClr val="000000"/>
                </a:solidFill>
                <a:effectLst/>
                <a:ea typeface="Aptos" panose="020B0004020202020204" pitchFamily="34" charset="0"/>
                <a:cs typeface="Times New Roman" panose="02020603050405020304" pitchFamily="18" charset="0"/>
                <a:hlinkClick r:id="rId3"/>
              </a:rPr>
              <a:t>https://doi.org/10.1037/a0022064</a:t>
            </a:r>
            <a:r>
              <a:rPr lang="en-GB" sz="1800" dirty="0">
                <a:solidFill>
                  <a:srgbClr val="000000"/>
                </a:solidFill>
                <a:effectLst/>
                <a:ea typeface="Aptos" panose="020B0004020202020204" pitchFamily="34" charset="0"/>
                <a:cs typeface="Times New Roman" panose="02020603050405020304" pitchFamily="18" charset="0"/>
              </a:rPr>
              <a:t>.</a:t>
            </a:r>
          </a:p>
          <a:p>
            <a:endParaRPr lang="en-GB" dirty="0">
              <a:solidFill>
                <a:srgbClr val="000000"/>
              </a:solidFill>
              <a:ea typeface="Aptos" panose="020B0004020202020204" pitchFamily="34" charset="0"/>
              <a:cs typeface="Times New Roman" panose="02020603050405020304" pitchFamily="18" charset="0"/>
            </a:endParaRPr>
          </a:p>
          <a:p>
            <a:r>
              <a:rPr lang="en-GB" sz="1800" dirty="0">
                <a:effectLst/>
                <a:ea typeface="Aptos" panose="020B0004020202020204" pitchFamily="34" charset="0"/>
                <a:cs typeface="Times New Roman" panose="02020603050405020304" pitchFamily="18" charset="0"/>
              </a:rPr>
              <a:t>Kroenke, K., Spitzer, R.L. and Williams, J.B. (2001) The PHQ-9: Validity of a brief depression severity measure. </a:t>
            </a:r>
            <a:r>
              <a:rPr lang="en-GB" sz="1800" i="1" dirty="0">
                <a:effectLst/>
                <a:ea typeface="Aptos" panose="020B0004020202020204" pitchFamily="34" charset="0"/>
                <a:cs typeface="Times New Roman" panose="02020603050405020304" pitchFamily="18" charset="0"/>
              </a:rPr>
              <a:t>J Gen Intern Med, </a:t>
            </a:r>
            <a:r>
              <a:rPr lang="en-GB" sz="1800" dirty="0">
                <a:effectLst/>
                <a:ea typeface="Aptos" panose="020B0004020202020204" pitchFamily="34" charset="0"/>
                <a:cs typeface="Times New Roman" panose="02020603050405020304" pitchFamily="18" charset="0"/>
              </a:rPr>
              <a:t>16 (9), pp. 606-613. </a:t>
            </a:r>
          </a:p>
          <a:p>
            <a:endParaRPr lang="en-GB" dirty="0"/>
          </a:p>
          <a:p>
            <a:r>
              <a:rPr lang="en-GB" dirty="0"/>
              <a:t>London School of Economics and Political Science. Centre for Economic Performance. Mental Health Policy Group (2006). </a:t>
            </a:r>
            <a:r>
              <a:rPr lang="en-GB" i="1" dirty="0"/>
              <a:t>The depression report: a new deal for depression and anxiety disorders. </a:t>
            </a:r>
            <a:r>
              <a:rPr lang="en-GB" dirty="0"/>
              <a:t>London: LSE Research Online. </a:t>
            </a:r>
          </a:p>
          <a:p>
            <a:endParaRPr lang="en-GB" dirty="0"/>
          </a:p>
          <a:p>
            <a:endParaRPr lang="en-GB" dirty="0"/>
          </a:p>
          <a:p>
            <a:endParaRPr lang="en-GB" dirty="0"/>
          </a:p>
          <a:p>
            <a:endParaRPr lang="en-GB" dirty="0"/>
          </a:p>
          <a:p>
            <a:endParaRPr lang="en-US" dirty="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7291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3EF6A-1D79-93FC-060D-86F2611ED3E7}"/>
              </a:ext>
            </a:extLst>
          </p:cNvPr>
          <p:cNvSpPr>
            <a:spLocks noGrp="1"/>
          </p:cNvSpPr>
          <p:nvPr>
            <p:ph type="title"/>
          </p:nvPr>
        </p:nvSpPr>
        <p:spPr/>
        <p:txBody>
          <a:bodyPr/>
          <a:lstStyle/>
          <a:p>
            <a:pPr algn="ctr"/>
            <a:r>
              <a:rPr lang="en-GB" u="sng" dirty="0"/>
              <a:t>Reference List </a:t>
            </a:r>
          </a:p>
        </p:txBody>
      </p:sp>
      <p:sp>
        <p:nvSpPr>
          <p:cNvPr id="4" name="TextBox 3">
            <a:extLst>
              <a:ext uri="{FF2B5EF4-FFF2-40B4-BE49-F238E27FC236}">
                <a16:creationId xmlns:a16="http://schemas.microsoft.com/office/drawing/2014/main" id="{E4E45980-2349-B72A-D055-AA051C551736}"/>
              </a:ext>
            </a:extLst>
          </p:cNvPr>
          <p:cNvSpPr txBox="1"/>
          <p:nvPr/>
        </p:nvSpPr>
        <p:spPr>
          <a:xfrm>
            <a:off x="989400" y="1838338"/>
            <a:ext cx="10471080" cy="5078313"/>
          </a:xfrm>
          <a:prstGeom prst="rect">
            <a:avLst/>
          </a:prstGeom>
          <a:noFill/>
        </p:spPr>
        <p:txBody>
          <a:bodyPr wrap="square" rtlCol="0">
            <a:spAutoFit/>
          </a:bodyPr>
          <a:lstStyle/>
          <a:p>
            <a:r>
              <a:rPr lang="en-GB" dirty="0"/>
              <a:t>National Institute for Health and Care Excellence (NICE) (2022) </a:t>
            </a:r>
            <a:r>
              <a:rPr lang="en-GB" i="1" dirty="0"/>
              <a:t>Depression in adults: treatment and management. </a:t>
            </a:r>
            <a:r>
              <a:rPr lang="en-GB" dirty="0"/>
              <a:t>Available at: </a:t>
            </a:r>
            <a:r>
              <a:rPr lang="en-GB" dirty="0">
                <a:hlinkClick r:id="rId3"/>
              </a:rPr>
              <a:t>https://www.nice.org.uk/guidance/ng222</a:t>
            </a:r>
            <a:r>
              <a:rPr lang="en-GB" dirty="0"/>
              <a:t> (Accessed: 8</a:t>
            </a:r>
            <a:r>
              <a:rPr lang="en-GB" baseline="30000" dirty="0"/>
              <a:t>th</a:t>
            </a:r>
            <a:r>
              <a:rPr lang="en-GB" dirty="0"/>
              <a:t> January 2025). </a:t>
            </a:r>
          </a:p>
          <a:p>
            <a:endParaRPr lang="en-GB" dirty="0"/>
          </a:p>
          <a:p>
            <a:endParaRPr lang="en-GB" dirty="0"/>
          </a:p>
          <a:p>
            <a:r>
              <a:rPr lang="en-GB" dirty="0"/>
              <a:t>Pybis, J. </a:t>
            </a:r>
            <a:r>
              <a:rPr lang="en-GB" i="1" dirty="0"/>
              <a:t>et al. </a:t>
            </a:r>
            <a:r>
              <a:rPr lang="en-GB" dirty="0"/>
              <a:t>(2017) The comparative effectiveness and efficiency of cognitive behaviour therapy and generic counselling in the treatment of depression: evidence from the 2</a:t>
            </a:r>
            <a:r>
              <a:rPr lang="en-GB" baseline="30000" dirty="0"/>
              <a:t>nd</a:t>
            </a:r>
            <a:r>
              <a:rPr lang="en-GB" dirty="0"/>
              <a:t> UK National Audit of psychological therapies, </a:t>
            </a:r>
            <a:r>
              <a:rPr lang="en-GB" i="1" dirty="0"/>
              <a:t>BMC psychiatry, </a:t>
            </a:r>
            <a:r>
              <a:rPr lang="en-GB" dirty="0"/>
              <a:t>17 (1), pp. 215-215. </a:t>
            </a:r>
          </a:p>
          <a:p>
            <a:endParaRPr lang="en-US" sz="1800" dirty="0">
              <a:effectLst/>
              <a:ea typeface="Aptos" panose="020B0004020202020204" pitchFamily="34" charset="0"/>
              <a:cs typeface="Times New Roman" panose="02020603050405020304" pitchFamily="18" charset="0"/>
            </a:endParaRPr>
          </a:p>
          <a:p>
            <a:endParaRPr lang="en-US" dirty="0">
              <a:ea typeface="Aptos" panose="020B0004020202020204" pitchFamily="34" charset="0"/>
              <a:cs typeface="Times New Roman" panose="02020603050405020304" pitchFamily="18" charset="0"/>
            </a:endParaRPr>
          </a:p>
          <a:p>
            <a:r>
              <a:rPr lang="en-US" sz="1800" dirty="0">
                <a:effectLst/>
                <a:ea typeface="Aptos" panose="020B0004020202020204" pitchFamily="34" charset="0"/>
                <a:cs typeface="Times New Roman" panose="02020603050405020304" pitchFamily="18" charset="0"/>
              </a:rPr>
              <a:t>Richter, D. and Dixon, J. (2023) Models of mental health problems: a quasi-systematic review of theoretical approaches, </a:t>
            </a:r>
            <a:r>
              <a:rPr lang="en-US" sz="1800" i="1" dirty="0">
                <a:effectLst/>
                <a:ea typeface="Aptos" panose="020B0004020202020204" pitchFamily="34" charset="0"/>
                <a:cs typeface="Times New Roman" panose="02020603050405020304" pitchFamily="18" charset="0"/>
              </a:rPr>
              <a:t>Journal of Mental Health, </a:t>
            </a:r>
            <a:r>
              <a:rPr lang="en-US" sz="1800" dirty="0">
                <a:effectLst/>
                <a:ea typeface="Aptos" panose="020B0004020202020204" pitchFamily="34" charset="0"/>
                <a:cs typeface="Times New Roman" panose="02020603050405020304" pitchFamily="18" charset="0"/>
              </a:rPr>
              <a:t>32 (2), pp. 396-406. </a:t>
            </a:r>
          </a:p>
          <a:p>
            <a:endParaRPr lang="en-US" dirty="0">
              <a:ea typeface="Aptos" panose="020B0004020202020204" pitchFamily="34" charset="0"/>
              <a:cs typeface="Times New Roman" panose="02020603050405020304" pitchFamily="18" charset="0"/>
            </a:endParaRPr>
          </a:p>
          <a:p>
            <a:r>
              <a:rPr lang="en-US" sz="1800" dirty="0">
                <a:effectLst/>
                <a:ea typeface="Aptos" panose="020B0004020202020204" pitchFamily="34" charset="0"/>
                <a:cs typeface="Times New Roman" panose="02020603050405020304" pitchFamily="18" charset="0"/>
              </a:rPr>
              <a:t>Rogers, C.R. (1992) ‘The Necessary and Sufficient Conditions of Therapeutic Personality Change’, </a:t>
            </a:r>
            <a:r>
              <a:rPr lang="en-US" sz="1800" i="1" dirty="0">
                <a:effectLst/>
                <a:ea typeface="Aptos" panose="020B0004020202020204" pitchFamily="34" charset="0"/>
                <a:cs typeface="Times New Roman" panose="02020603050405020304" pitchFamily="18" charset="0"/>
              </a:rPr>
              <a:t>Journal of consulting and clinical psychology</a:t>
            </a:r>
            <a:r>
              <a:rPr lang="en-US" sz="1800" dirty="0">
                <a:effectLst/>
                <a:ea typeface="Aptos" panose="020B0004020202020204" pitchFamily="34" charset="0"/>
                <a:cs typeface="Times New Roman" panose="02020603050405020304" pitchFamily="18" charset="0"/>
              </a:rPr>
              <a:t>, 60(6), pp. 827–832. Available at: </a:t>
            </a:r>
            <a:r>
              <a:rPr lang="en-US" sz="1800" u="sng" dirty="0">
                <a:solidFill>
                  <a:srgbClr val="467886"/>
                </a:solidFill>
                <a:effectLst/>
                <a:ea typeface="Aptos" panose="020B0004020202020204" pitchFamily="34" charset="0"/>
                <a:cs typeface="Times New Roman" panose="02020603050405020304" pitchFamily="18" charset="0"/>
                <a:hlinkClick r:id="rId4"/>
              </a:rPr>
              <a:t>https://doi.org/10.1037/0022-006X.60.6.827</a:t>
            </a:r>
            <a:r>
              <a:rPr lang="en-US" sz="1800" dirty="0">
                <a:effectLst/>
                <a:ea typeface="Aptos" panose="020B0004020202020204" pitchFamily="34" charset="0"/>
                <a:cs typeface="Times New Roman" panose="02020603050405020304" pitchFamily="18" charset="0"/>
              </a:rPr>
              <a:t>.</a:t>
            </a:r>
            <a:endParaRPr lang="en-GB" sz="1800" dirty="0">
              <a:effectLst/>
              <a:ea typeface="Aptos" panose="020B0004020202020204" pitchFamily="34" charset="0"/>
              <a:cs typeface="Times New Roman" panose="02020603050405020304" pitchFamily="18" charset="0"/>
            </a:endParaRPr>
          </a:p>
          <a:p>
            <a:endParaRPr lang="en-GB" dirty="0"/>
          </a:p>
          <a:p>
            <a:endParaRPr lang="en-GB" dirty="0"/>
          </a:p>
          <a:p>
            <a:endParaRPr lang="en-GB" dirty="0"/>
          </a:p>
        </p:txBody>
      </p:sp>
    </p:spTree>
    <p:extLst>
      <p:ext uri="{BB962C8B-B14F-4D97-AF65-F5344CB8AC3E}">
        <p14:creationId xmlns:p14="http://schemas.microsoft.com/office/powerpoint/2010/main" val="3756651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AC19A-4A34-BA0B-02D2-C88472FB201F}"/>
              </a:ext>
            </a:extLst>
          </p:cNvPr>
          <p:cNvSpPr>
            <a:spLocks noGrp="1"/>
          </p:cNvSpPr>
          <p:nvPr>
            <p:ph type="title"/>
          </p:nvPr>
        </p:nvSpPr>
        <p:spPr/>
        <p:txBody>
          <a:bodyPr/>
          <a:lstStyle/>
          <a:p>
            <a:pPr algn="ctr"/>
            <a:r>
              <a:rPr lang="en-GB" dirty="0"/>
              <a:t>Reference List </a:t>
            </a:r>
          </a:p>
        </p:txBody>
      </p:sp>
      <p:sp>
        <p:nvSpPr>
          <p:cNvPr id="4" name="TextBox 3">
            <a:extLst>
              <a:ext uri="{FF2B5EF4-FFF2-40B4-BE49-F238E27FC236}">
                <a16:creationId xmlns:a16="http://schemas.microsoft.com/office/drawing/2014/main" id="{5D343ED1-9FA0-61B0-8887-1989C67CB16A}"/>
              </a:ext>
            </a:extLst>
          </p:cNvPr>
          <p:cNvSpPr txBox="1"/>
          <p:nvPr/>
        </p:nvSpPr>
        <p:spPr>
          <a:xfrm>
            <a:off x="989400" y="2239347"/>
            <a:ext cx="10213200" cy="4247317"/>
          </a:xfrm>
          <a:prstGeom prst="rect">
            <a:avLst/>
          </a:prstGeom>
          <a:noFill/>
        </p:spPr>
        <p:txBody>
          <a:bodyPr wrap="square" rtlCol="0">
            <a:spAutoFit/>
          </a:bodyPr>
          <a:lstStyle/>
          <a:p>
            <a:r>
              <a:rPr lang="en-GB" dirty="0"/>
              <a:t>Roy, A. and Campbell, M. K. (2013) ‘A unifying framework for depression: bridging the major biological and psychosocial theories through stress’, </a:t>
            </a:r>
            <a:r>
              <a:rPr lang="en-GB" i="1" dirty="0"/>
              <a:t>Clinical and investigate medicine, </a:t>
            </a:r>
            <a:r>
              <a:rPr lang="en-GB" dirty="0"/>
              <a:t>36 (4), pp. E170-E190. </a:t>
            </a:r>
          </a:p>
          <a:p>
            <a:endParaRPr lang="en-GB" dirty="0"/>
          </a:p>
          <a:p>
            <a:endParaRPr lang="en-GB" dirty="0"/>
          </a:p>
          <a:p>
            <a:r>
              <a:rPr lang="en-GB" dirty="0" err="1"/>
              <a:t>Schomerus</a:t>
            </a:r>
            <a:r>
              <a:rPr lang="en-GB" dirty="0"/>
              <a:t>, G. and </a:t>
            </a:r>
            <a:r>
              <a:rPr lang="en-GB" dirty="0" err="1"/>
              <a:t>Angermeyer</a:t>
            </a:r>
            <a:r>
              <a:rPr lang="en-GB" dirty="0"/>
              <a:t>, M.C. (2021) Blind spots in stigma research? Broadening our perspective on mental illness stigma by exploring ‘what matters most’ in modern Western societies, </a:t>
            </a:r>
            <a:r>
              <a:rPr lang="en-GB" i="1" dirty="0"/>
              <a:t>Epidemiology and Psychiatric Sciences, </a:t>
            </a:r>
            <a:r>
              <a:rPr lang="en-GB" dirty="0"/>
              <a:t>30 (26), pp. 1-6. </a:t>
            </a:r>
          </a:p>
          <a:p>
            <a:endParaRPr lang="en-GB" dirty="0"/>
          </a:p>
          <a:p>
            <a:endParaRPr lang="en-GB" dirty="0"/>
          </a:p>
          <a:p>
            <a:r>
              <a:rPr lang="en-GB" dirty="0"/>
              <a:t>Welsh Government (2024) </a:t>
            </a:r>
            <a:r>
              <a:rPr lang="en-GB" i="1" dirty="0"/>
              <a:t>All-Age Mental Health and Wellbeing Strategy 2024-2034. </a:t>
            </a:r>
            <a:r>
              <a:rPr lang="en-GB" dirty="0"/>
              <a:t>Available </a:t>
            </a:r>
            <a:r>
              <a:rPr lang="en-GB" dirty="0" err="1"/>
              <a:t>at:</a:t>
            </a:r>
            <a:r>
              <a:rPr lang="en-GB" dirty="0" err="1">
                <a:hlinkClick r:id="rId3"/>
              </a:rPr>
              <a:t>All-Age</a:t>
            </a:r>
            <a:r>
              <a:rPr lang="en-GB" dirty="0">
                <a:hlinkClick r:id="rId3"/>
              </a:rPr>
              <a:t> Mental Health and Wellbeing Strategy 2024-2034</a:t>
            </a:r>
            <a:r>
              <a:rPr lang="en-GB" dirty="0"/>
              <a:t> </a:t>
            </a:r>
          </a:p>
          <a:p>
            <a:endParaRPr lang="en-GB" dirty="0"/>
          </a:p>
          <a:p>
            <a:r>
              <a:rPr lang="en-GB" sz="1800" dirty="0">
                <a:solidFill>
                  <a:srgbClr val="000000"/>
                </a:solidFill>
                <a:effectLst/>
                <a:ea typeface="Aptos" panose="020B0004020202020204" pitchFamily="34" charset="0"/>
                <a:cs typeface="Times New Roman" panose="02020603050405020304" pitchFamily="18" charset="0"/>
              </a:rPr>
              <a:t>Wilkins, P. (2000) ‘Unconditional positive regard reconsidered’, </a:t>
            </a:r>
            <a:r>
              <a:rPr lang="en-GB" sz="1800" i="1" dirty="0">
                <a:solidFill>
                  <a:srgbClr val="000000"/>
                </a:solidFill>
                <a:effectLst/>
                <a:ea typeface="Aptos" panose="020B0004020202020204" pitchFamily="34" charset="0"/>
                <a:cs typeface="Times New Roman" panose="02020603050405020304" pitchFamily="18" charset="0"/>
              </a:rPr>
              <a:t>British journal of guidance &amp; counselling</a:t>
            </a:r>
            <a:r>
              <a:rPr lang="en-GB" sz="1800" dirty="0">
                <a:solidFill>
                  <a:srgbClr val="000000"/>
                </a:solidFill>
                <a:effectLst/>
                <a:ea typeface="Aptos" panose="020B0004020202020204" pitchFamily="34" charset="0"/>
                <a:cs typeface="Times New Roman" panose="02020603050405020304" pitchFamily="18" charset="0"/>
              </a:rPr>
              <a:t>, 28(1), pp. 23–36. Available at: https://doi.org/10.1080/030698800109592.</a:t>
            </a:r>
            <a:endParaRPr lang="en-GB" sz="18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90713356"/>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3.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Frosted design</Template>
  <TotalTime>0</TotalTime>
  <Words>3471</Words>
  <Application>Microsoft Office PowerPoint</Application>
  <PresentationFormat>Widescreen</PresentationFormat>
  <Paragraphs>322</Paragraphs>
  <Slides>22</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Aptos</vt:lpstr>
      <vt:lpstr>Arial</vt:lpstr>
      <vt:lpstr>Avenir Next LT Pro</vt:lpstr>
      <vt:lpstr>Calibri</vt:lpstr>
      <vt:lpstr>Goudy Old Style</vt:lpstr>
      <vt:lpstr>Times New Roman</vt:lpstr>
      <vt:lpstr>Wingdings</vt:lpstr>
      <vt:lpstr>FrostyVTI</vt:lpstr>
      <vt:lpstr>Depression and its stigma </vt:lpstr>
      <vt:lpstr>Agenda</vt:lpstr>
      <vt:lpstr>Diagnostic Criteria from DSM-5 </vt:lpstr>
      <vt:lpstr>The theories of depression </vt:lpstr>
      <vt:lpstr>Biological Theories </vt:lpstr>
      <vt:lpstr>Biological Theories… </vt:lpstr>
      <vt:lpstr>Cognitive Theory Framework:</vt:lpstr>
      <vt:lpstr>A Humanistic perspective…  </vt:lpstr>
      <vt:lpstr>A Humanistic perspective - the core conditions </vt:lpstr>
      <vt:lpstr>A Unifying framework? </vt:lpstr>
      <vt:lpstr>A timeline for the treatment options for depression </vt:lpstr>
      <vt:lpstr>Depression in adults: treatment and management – NICE guidelines </vt:lpstr>
      <vt:lpstr>Depression in adults: treatment and management – NICE guidelines </vt:lpstr>
      <vt:lpstr>Context from NICE…</vt:lpstr>
      <vt:lpstr>Context from NICE </vt:lpstr>
      <vt:lpstr>The Individual with Depression </vt:lpstr>
      <vt:lpstr>The Individual with Depression, without a diagnosis  </vt:lpstr>
      <vt:lpstr>Thank you</vt:lpstr>
      <vt:lpstr>Reference List</vt:lpstr>
      <vt:lpstr>Reference List</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Sian Jenkins</dc:creator>
  <cp:lastModifiedBy>Sian Jenkins</cp:lastModifiedBy>
  <cp:revision>21</cp:revision>
  <dcterms:created xsi:type="dcterms:W3CDTF">2025-02-25T20:03:08Z</dcterms:created>
  <dcterms:modified xsi:type="dcterms:W3CDTF">2025-03-03T19:08:09Z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