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theme/theme7.xml" ContentType="application/vnd.openxmlformats-officedocument.theme+xml"/>
  <Override PartName="/ppt/slideLayouts/slideLayout9.xml" ContentType="application/vnd.openxmlformats-officedocument.presentationml.slideLayout+xml"/>
  <Override PartName="/ppt/theme/theme8.xml" ContentType="application/vnd.openxmlformats-officedocument.theme+xml"/>
  <Override PartName="/ppt/slideLayouts/slideLayout10.xml" ContentType="application/vnd.openxmlformats-officedocument.presentationml.slideLayout+xml"/>
  <Override PartName="/ppt/theme/theme9.xml" ContentType="application/vnd.openxmlformats-officedocument.theme+xml"/>
  <Override PartName="/ppt/slideLayouts/slideLayout11.xml" ContentType="application/vnd.openxmlformats-officedocument.presentationml.slideLayout+xml"/>
  <Override PartName="/ppt/theme/theme10.xml" ContentType="application/vnd.openxmlformats-officedocument.theme+xml"/>
  <Override PartName="/ppt/slideLayouts/slideLayout12.xml" ContentType="application/vnd.openxmlformats-officedocument.presentationml.slideLayout+xml"/>
  <Override PartName="/ppt/theme/theme11.xml" ContentType="application/vnd.openxmlformats-officedocument.theme+xml"/>
  <Override PartName="/ppt/slideLayouts/slideLayout13.xml" ContentType="application/vnd.openxmlformats-officedocument.presentationml.slideLayout+xml"/>
  <Override PartName="/ppt/theme/theme12.xml" ContentType="application/vnd.openxmlformats-officedocument.theme+xml"/>
  <Override PartName="/ppt/slideLayouts/slideLayout14.xml" ContentType="application/vnd.openxmlformats-officedocument.presentationml.slideLayout+xml"/>
  <Override PartName="/ppt/theme/theme13.xml" ContentType="application/vnd.openxmlformats-officedocument.theme+xml"/>
  <Override PartName="/ppt/slideLayouts/slideLayout15.xml" ContentType="application/vnd.openxmlformats-officedocument.presentationml.slideLayout+xml"/>
  <Override PartName="/ppt/theme/theme14.xml" ContentType="application/vnd.openxmlformats-officedocument.theme+xml"/>
  <Override PartName="/ppt/slideLayouts/slideLayout16.xml" ContentType="application/vnd.openxmlformats-officedocument.presentationml.slideLayout+xml"/>
  <Override PartName="/ppt/theme/theme15.xml" ContentType="application/vnd.openxmlformats-officedocument.theme+xml"/>
  <Override PartName="/ppt/slideLayouts/slideLayout17.xml" ContentType="application/vnd.openxmlformats-officedocument.presentationml.slideLayout+xml"/>
  <Override PartName="/ppt/theme/theme16.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17.xml" ContentType="application/vnd.openxmlformats-officedocument.theme+xml"/>
  <Override PartName="/ppt/slideLayouts/slideLayout26.xml" ContentType="application/vnd.openxmlformats-officedocument.presentationml.slideLayout+xml"/>
  <Override PartName="/ppt/theme/theme18.xml" ContentType="application/vnd.openxmlformats-officedocument.theme+xml"/>
  <Override PartName="/ppt/slideLayouts/slideLayout27.xml" ContentType="application/vnd.openxmlformats-officedocument.presentationml.slideLayout+xml"/>
  <Override PartName="/ppt/theme/theme19.xml" ContentType="application/vnd.openxmlformats-officedocument.theme+xml"/>
  <Override PartName="/ppt/slideLayouts/slideLayout28.xml" ContentType="application/vnd.openxmlformats-officedocument.presentationml.slideLayout+xml"/>
  <Override PartName="/ppt/theme/theme20.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21.xml" ContentType="application/vnd.openxmlformats-officedocument.theme+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22.xml" ContentType="application/vnd.openxmlformats-officedocument.theme+xml"/>
  <Override PartName="/ppt/theme/theme2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 id="2147483734" r:id="rId24"/>
    <p:sldMasterId id="2147483746" r:id="rId25"/>
  </p:sldMasterIdLst>
  <p:notesMasterIdLst>
    <p:notesMasterId r:id="rId72"/>
  </p:notesMasterIdLst>
  <p:sldIdLst>
    <p:sldId id="261" r:id="rId26"/>
    <p:sldId id="273" r:id="rId27"/>
    <p:sldId id="257" r:id="rId28"/>
    <p:sldId id="588" r:id="rId29"/>
    <p:sldId id="589" r:id="rId30"/>
    <p:sldId id="263" r:id="rId31"/>
    <p:sldId id="414" r:id="rId32"/>
    <p:sldId id="264" r:id="rId33"/>
    <p:sldId id="282" r:id="rId34"/>
    <p:sldId id="314" r:id="rId35"/>
    <p:sldId id="313" r:id="rId36"/>
    <p:sldId id="320" r:id="rId37"/>
    <p:sldId id="288" r:id="rId38"/>
    <p:sldId id="419" r:id="rId39"/>
    <p:sldId id="420" r:id="rId40"/>
    <p:sldId id="423" r:id="rId41"/>
    <p:sldId id="421" r:id="rId42"/>
    <p:sldId id="424" r:id="rId43"/>
    <p:sldId id="415" r:id="rId44"/>
    <p:sldId id="262" r:id="rId45"/>
    <p:sldId id="590" r:id="rId46"/>
    <p:sldId id="416" r:id="rId47"/>
    <p:sldId id="265" r:id="rId48"/>
    <p:sldId id="266" r:id="rId49"/>
    <p:sldId id="267" r:id="rId50"/>
    <p:sldId id="285" r:id="rId51"/>
    <p:sldId id="268" r:id="rId52"/>
    <p:sldId id="427" r:id="rId53"/>
    <p:sldId id="428" r:id="rId54"/>
    <p:sldId id="429" r:id="rId55"/>
    <p:sldId id="269" r:id="rId56"/>
    <p:sldId id="417" r:id="rId57"/>
    <p:sldId id="303" r:id="rId58"/>
    <p:sldId id="410" r:id="rId59"/>
    <p:sldId id="316" r:id="rId60"/>
    <p:sldId id="293" r:id="rId61"/>
    <p:sldId id="304" r:id="rId62"/>
    <p:sldId id="305" r:id="rId63"/>
    <p:sldId id="418" r:id="rId64"/>
    <p:sldId id="317" r:id="rId65"/>
    <p:sldId id="290" r:id="rId66"/>
    <p:sldId id="292" r:id="rId67"/>
    <p:sldId id="307" r:id="rId68"/>
    <p:sldId id="388" r:id="rId69"/>
    <p:sldId id="422" r:id="rId70"/>
    <p:sldId id="384" r:id="rId7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1765" autoAdjust="0"/>
    <p:restoredTop sz="94364" autoAdjust="0"/>
  </p:normalViewPr>
  <p:slideViewPr>
    <p:cSldViewPr snapToGrid="0">
      <p:cViewPr varScale="1">
        <p:scale>
          <a:sx n="110" d="100"/>
          <a:sy n="110" d="100"/>
        </p:scale>
        <p:origin x="738" y="1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1.xml"/><Relationship Id="rId21" Type="http://schemas.openxmlformats.org/officeDocument/2006/relationships/slideMaster" Target="slideMasters/slideMaster18.xml"/><Relationship Id="rId42" Type="http://schemas.openxmlformats.org/officeDocument/2006/relationships/slide" Target="slides/slide17.xml"/><Relationship Id="rId47" Type="http://schemas.openxmlformats.org/officeDocument/2006/relationships/slide" Target="slides/slide22.xml"/><Relationship Id="rId63" Type="http://schemas.openxmlformats.org/officeDocument/2006/relationships/slide" Target="slides/slide38.xml"/><Relationship Id="rId68" Type="http://schemas.openxmlformats.org/officeDocument/2006/relationships/slide" Target="slides/slide43.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4.xml"/><Relationship Id="rId11" Type="http://schemas.openxmlformats.org/officeDocument/2006/relationships/slideMaster" Target="slideMasters/slideMaster8.xml"/><Relationship Id="rId24" Type="http://schemas.openxmlformats.org/officeDocument/2006/relationships/slideMaster" Target="slideMasters/slideMaster21.xml"/><Relationship Id="rId32" Type="http://schemas.openxmlformats.org/officeDocument/2006/relationships/slide" Target="slides/slide7.xml"/><Relationship Id="rId37" Type="http://schemas.openxmlformats.org/officeDocument/2006/relationships/slide" Target="slides/slide12.xml"/><Relationship Id="rId40" Type="http://schemas.openxmlformats.org/officeDocument/2006/relationships/slide" Target="slides/slide15.xml"/><Relationship Id="rId45" Type="http://schemas.openxmlformats.org/officeDocument/2006/relationships/slide" Target="slides/slide20.xml"/><Relationship Id="rId53" Type="http://schemas.openxmlformats.org/officeDocument/2006/relationships/slide" Target="slides/slide28.xml"/><Relationship Id="rId58" Type="http://schemas.openxmlformats.org/officeDocument/2006/relationships/slide" Target="slides/slide33.xml"/><Relationship Id="rId66" Type="http://schemas.openxmlformats.org/officeDocument/2006/relationships/slide" Target="slides/slide41.xml"/><Relationship Id="rId74" Type="http://schemas.openxmlformats.org/officeDocument/2006/relationships/viewProps" Target="viewProps.xml"/><Relationship Id="rId5" Type="http://schemas.openxmlformats.org/officeDocument/2006/relationships/slideMaster" Target="slideMasters/slideMaster2.xml"/><Relationship Id="rId61" Type="http://schemas.openxmlformats.org/officeDocument/2006/relationships/slide" Target="slides/slide36.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2.xml"/><Relationship Id="rId30" Type="http://schemas.openxmlformats.org/officeDocument/2006/relationships/slide" Target="slides/slide5.xml"/><Relationship Id="rId35" Type="http://schemas.openxmlformats.org/officeDocument/2006/relationships/slide" Target="slides/slide10.xml"/><Relationship Id="rId43" Type="http://schemas.openxmlformats.org/officeDocument/2006/relationships/slide" Target="slides/slide18.xml"/><Relationship Id="rId48" Type="http://schemas.openxmlformats.org/officeDocument/2006/relationships/slide" Target="slides/slide23.xml"/><Relationship Id="rId56" Type="http://schemas.openxmlformats.org/officeDocument/2006/relationships/slide" Target="slides/slide31.xml"/><Relationship Id="rId64" Type="http://schemas.openxmlformats.org/officeDocument/2006/relationships/slide" Target="slides/slide39.xml"/><Relationship Id="rId69" Type="http://schemas.openxmlformats.org/officeDocument/2006/relationships/slide" Target="slides/slide44.xml"/><Relationship Id="rId8" Type="http://schemas.openxmlformats.org/officeDocument/2006/relationships/slideMaster" Target="slideMasters/slideMaster5.xml"/><Relationship Id="rId51" Type="http://schemas.openxmlformats.org/officeDocument/2006/relationships/slide" Target="slides/slide26.xml"/><Relationship Id="rId72" Type="http://schemas.openxmlformats.org/officeDocument/2006/relationships/notesMaster" Target="notesMasters/notesMaster1.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Master" Target="slideMasters/slideMaster22.xml"/><Relationship Id="rId33" Type="http://schemas.openxmlformats.org/officeDocument/2006/relationships/slide" Target="slides/slide8.xml"/><Relationship Id="rId38" Type="http://schemas.openxmlformats.org/officeDocument/2006/relationships/slide" Target="slides/slide13.xml"/><Relationship Id="rId46" Type="http://schemas.openxmlformats.org/officeDocument/2006/relationships/slide" Target="slides/slide21.xml"/><Relationship Id="rId59" Type="http://schemas.openxmlformats.org/officeDocument/2006/relationships/slide" Target="slides/slide34.xml"/><Relationship Id="rId67" Type="http://schemas.openxmlformats.org/officeDocument/2006/relationships/slide" Target="slides/slide42.xml"/><Relationship Id="rId20" Type="http://schemas.openxmlformats.org/officeDocument/2006/relationships/slideMaster" Target="slideMasters/slideMaster17.xml"/><Relationship Id="rId41" Type="http://schemas.openxmlformats.org/officeDocument/2006/relationships/slide" Target="slides/slide16.xml"/><Relationship Id="rId54" Type="http://schemas.openxmlformats.org/officeDocument/2006/relationships/slide" Target="slides/slide29.xml"/><Relationship Id="rId62" Type="http://schemas.openxmlformats.org/officeDocument/2006/relationships/slide" Target="slides/slide37.xml"/><Relationship Id="rId70" Type="http://schemas.openxmlformats.org/officeDocument/2006/relationships/slide" Target="slides/slide45.xml"/><Relationship Id="rId75"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3.xml"/><Relationship Id="rId36" Type="http://schemas.openxmlformats.org/officeDocument/2006/relationships/slide" Target="slides/slide11.xml"/><Relationship Id="rId49" Type="http://schemas.openxmlformats.org/officeDocument/2006/relationships/slide" Target="slides/slide24.xml"/><Relationship Id="rId57" Type="http://schemas.openxmlformats.org/officeDocument/2006/relationships/slide" Target="slides/slide32.xml"/><Relationship Id="rId10" Type="http://schemas.openxmlformats.org/officeDocument/2006/relationships/slideMaster" Target="slideMasters/slideMaster7.xml"/><Relationship Id="rId31" Type="http://schemas.openxmlformats.org/officeDocument/2006/relationships/slide" Target="slides/slide6.xml"/><Relationship Id="rId44" Type="http://schemas.openxmlformats.org/officeDocument/2006/relationships/slide" Target="slides/slide19.xml"/><Relationship Id="rId52" Type="http://schemas.openxmlformats.org/officeDocument/2006/relationships/slide" Target="slides/slide27.xml"/><Relationship Id="rId60" Type="http://schemas.openxmlformats.org/officeDocument/2006/relationships/slide" Target="slides/slide35.xml"/><Relationship Id="rId65" Type="http://schemas.openxmlformats.org/officeDocument/2006/relationships/slide" Target="slides/slide40.xml"/><Relationship Id="rId7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4.xml"/><Relationship Id="rId34" Type="http://schemas.openxmlformats.org/officeDocument/2006/relationships/slide" Target="slides/slide9.xml"/><Relationship Id="rId50" Type="http://schemas.openxmlformats.org/officeDocument/2006/relationships/slide" Target="slides/slide25.xml"/><Relationship Id="rId55" Type="http://schemas.openxmlformats.org/officeDocument/2006/relationships/slide" Target="slides/slide30.xml"/><Relationship Id="rId76" Type="http://schemas.openxmlformats.org/officeDocument/2006/relationships/tableStyles" Target="tableStyles.xml"/><Relationship Id="rId7" Type="http://schemas.openxmlformats.org/officeDocument/2006/relationships/slideMaster" Target="slideMasters/slideMaster4.xml"/><Relationship Id="rId71" Type="http://schemas.openxmlformats.org/officeDocument/2006/relationships/slide" Target="slides/slide4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046EC9A-174D-44B9-812B-9B033070DBDC}" type="datetimeFigureOut">
              <a:rPr lang="en-GB" smtClean="0"/>
              <a:t>11/06/2024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17E4384-E1C8-440C-9927-88C0AE6CCBAA}" type="slidenum">
              <a:rPr lang="en-GB" smtClean="0"/>
              <a:t>‹#›</a:t>
            </a:fld>
            <a:endParaRPr lang="en-GB"/>
          </a:p>
        </p:txBody>
      </p:sp>
    </p:spTree>
    <p:extLst>
      <p:ext uri="{BB962C8B-B14F-4D97-AF65-F5344CB8AC3E}">
        <p14:creationId xmlns:p14="http://schemas.microsoft.com/office/powerpoint/2010/main" val="17422545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youtube.com/watch?v=b7wLZZ33MCA" TargetMode="External"/><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Hwb - IT overview – YouTube</a:t>
            </a:r>
            <a:endParaRPr lang="en-GB" dirty="0"/>
          </a:p>
          <a:p>
            <a:endParaRPr lang="en-GB" dirty="0"/>
          </a:p>
          <a:p>
            <a:r>
              <a:rPr lang="en-GB" dirty="0"/>
              <a:t>https://youtu.be/b7wLZZ33MCA</a:t>
            </a:r>
          </a:p>
          <a:p>
            <a:endParaRPr lang="en-GB" dirty="0"/>
          </a:p>
          <a:p>
            <a:endParaRPr lang="en-GB" dirty="0"/>
          </a:p>
        </p:txBody>
      </p:sp>
      <p:sp>
        <p:nvSpPr>
          <p:cNvPr id="4" name="Slide Number Placeholder 3"/>
          <p:cNvSpPr>
            <a:spLocks noGrp="1"/>
          </p:cNvSpPr>
          <p:nvPr>
            <p:ph type="sldNum" sz="quarter" idx="5"/>
          </p:nvPr>
        </p:nvSpPr>
        <p:spPr/>
        <p:txBody>
          <a:bodyPr/>
          <a:lstStyle/>
          <a:p>
            <a:fld id="{217E4384-E1C8-440C-9927-88C0AE6CCBAA}" type="slidenum">
              <a:rPr lang="en-GB" smtClean="0"/>
              <a:t>1</a:t>
            </a:fld>
            <a:endParaRPr lang="en-GB"/>
          </a:p>
        </p:txBody>
      </p:sp>
    </p:spTree>
    <p:extLst>
      <p:ext uri="{BB962C8B-B14F-4D97-AF65-F5344CB8AC3E}">
        <p14:creationId xmlns:p14="http://schemas.microsoft.com/office/powerpoint/2010/main" val="3172184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7E4384-E1C8-440C-9927-88C0AE6CCBAA}" type="slidenum">
              <a:rPr lang="en-GB" smtClean="0"/>
              <a:t>2</a:t>
            </a:fld>
            <a:endParaRPr lang="en-GB"/>
          </a:p>
        </p:txBody>
      </p:sp>
    </p:spTree>
    <p:extLst>
      <p:ext uri="{BB962C8B-B14F-4D97-AF65-F5344CB8AC3E}">
        <p14:creationId xmlns:p14="http://schemas.microsoft.com/office/powerpoint/2010/main" val="34866589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27B60F58-2F08-49AE-A791-BB16F845A31B}" type="slidenum">
              <a:rPr lang="en-GB" smtClean="0"/>
              <a:pPr/>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2"/>
        <p:cNvGrpSpPr/>
        <p:nvPr/>
      </p:nvGrpSpPr>
      <p:grpSpPr>
        <a:xfrm>
          <a:off x="0" y="0"/>
          <a:ext cx="0" cy="0"/>
          <a:chOff x="0" y="0"/>
          <a:chExt cx="0" cy="0"/>
        </a:xfrm>
      </p:grpSpPr>
      <p:sp>
        <p:nvSpPr>
          <p:cNvPr id="133" name="Google Shape;133;g5c4ac84724_6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4" name="Google Shape;134;g5c4ac84724_6_0:notes"/>
          <p:cNvSpPr txBox="1">
            <a:spLocks noGrp="1"/>
          </p:cNvSpPr>
          <p:nvPr>
            <p:ph type="body" idx="1"/>
          </p:nvPr>
        </p:nvSpPr>
        <p:spPr>
          <a:xfrm>
            <a:off x="685800" y="4343406"/>
            <a:ext cx="5486400" cy="4114805"/>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35" name="Google Shape;135;g5c4ac84724_6_0:notes"/>
          <p:cNvSpPr txBox="1">
            <a:spLocks noGrp="1"/>
          </p:cNvSpPr>
          <p:nvPr>
            <p:ph type="sldNum" idx="12"/>
          </p:nvPr>
        </p:nvSpPr>
        <p:spPr>
          <a:xfrm>
            <a:off x="3884614" y="8685224"/>
            <a:ext cx="2971800" cy="457201"/>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5</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a:extLst>
              <a:ext uri="{FF2B5EF4-FFF2-40B4-BE49-F238E27FC236}">
                <a16:creationId xmlns:a16="http://schemas.microsoft.com/office/drawing/2014/main" id="{7CC5C31B-EB68-415B-847F-5CF5B07BFB97}"/>
              </a:ext>
            </a:extLst>
          </p:cNvPr>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59" name="Notes Placeholder 2">
            <a:extLst>
              <a:ext uri="{FF2B5EF4-FFF2-40B4-BE49-F238E27FC236}">
                <a16:creationId xmlns:a16="http://schemas.microsoft.com/office/drawing/2014/main" id="{39125F96-52FE-401A-8AB7-B8D1708CDD8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
        <p:nvSpPr>
          <p:cNvPr id="45060" name="Slide Number Placeholder 3">
            <a:extLst>
              <a:ext uri="{FF2B5EF4-FFF2-40B4-BE49-F238E27FC236}">
                <a16:creationId xmlns:a16="http://schemas.microsoft.com/office/drawing/2014/main" id="{1F041C16-042A-4416-92A7-EF93E856794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5B492464-F8D3-4D25-9B49-15EBC6CC1C5A}" type="slidenum">
              <a:rPr lang="en-GB" altLang="en-US"/>
              <a:pPr/>
              <a:t>6</a:t>
            </a:fld>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8D942436-DE98-4D39-AD36-5D8A1D498D0C}"/>
              </a:ext>
            </a:extLst>
          </p:cNvPr>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Notes Placeholder 2">
            <a:extLst>
              <a:ext uri="{FF2B5EF4-FFF2-40B4-BE49-F238E27FC236}">
                <a16:creationId xmlns:a16="http://schemas.microsoft.com/office/drawing/2014/main" id="{FE810BA6-4A38-45D5-85DA-64A85EF31B8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
        <p:nvSpPr>
          <p:cNvPr id="46084" name="Slide Number Placeholder 3">
            <a:extLst>
              <a:ext uri="{FF2B5EF4-FFF2-40B4-BE49-F238E27FC236}">
                <a16:creationId xmlns:a16="http://schemas.microsoft.com/office/drawing/2014/main" id="{634A5324-1152-460D-80B3-6820FE714C6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B8F9745E-0811-4E0F-A6FA-FD764446D24D}" type="slidenum">
              <a:rPr lang="en-GB" altLang="en-US"/>
              <a:pPr/>
              <a:t>8</a:t>
            </a:fld>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7B60F58-2F08-49AE-A791-BB16F845A31B}" type="slidenum">
              <a:rPr lang="en-GB" smtClean="0"/>
              <a:pPr/>
              <a:t>9</a:t>
            </a:fld>
            <a:endParaRPr lang="en-GB"/>
          </a:p>
        </p:txBody>
      </p:sp>
    </p:spTree>
    <p:extLst>
      <p:ext uri="{BB962C8B-B14F-4D97-AF65-F5344CB8AC3E}">
        <p14:creationId xmlns:p14="http://schemas.microsoft.com/office/powerpoint/2010/main" val="31234695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7B60F58-2F08-49AE-A791-BB16F845A31B}" type="slidenum">
              <a:rPr lang="en-GB" smtClean="0"/>
              <a:pPr/>
              <a:t>10</a:t>
            </a:fld>
            <a:endParaRPr lang="en-GB"/>
          </a:p>
        </p:txBody>
      </p:sp>
    </p:spTree>
    <p:extLst>
      <p:ext uri="{BB962C8B-B14F-4D97-AF65-F5344CB8AC3E}">
        <p14:creationId xmlns:p14="http://schemas.microsoft.com/office/powerpoint/2010/main" val="8808457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7B60F58-2F08-49AE-A791-BB16F845A31B}" type="slidenum">
              <a:rPr lang="en-GB" smtClean="0"/>
              <a:pPr/>
              <a:t>11</a:t>
            </a:fld>
            <a:endParaRPr lang="en-GB"/>
          </a:p>
        </p:txBody>
      </p:sp>
    </p:spTree>
    <p:extLst>
      <p:ext uri="{BB962C8B-B14F-4D97-AF65-F5344CB8AC3E}">
        <p14:creationId xmlns:p14="http://schemas.microsoft.com/office/powerpoint/2010/main" val="280206206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7B60F58-2F08-49AE-A791-BB16F845A31B}" type="slidenum">
              <a:rPr lang="en-GB" smtClean="0"/>
              <a:pPr/>
              <a:t>12</a:t>
            </a:fld>
            <a:endParaRPr lang="en-GB"/>
          </a:p>
        </p:txBody>
      </p:sp>
    </p:spTree>
    <p:extLst>
      <p:ext uri="{BB962C8B-B14F-4D97-AF65-F5344CB8AC3E}">
        <p14:creationId xmlns:p14="http://schemas.microsoft.com/office/powerpoint/2010/main" val="39291280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7B60F58-2F08-49AE-A791-BB16F845A31B}" type="slidenum">
              <a:rPr lang="en-GB" smtClean="0"/>
              <a:pPr/>
              <a:t>13</a:t>
            </a:fld>
            <a:endParaRPr lang="en-GB"/>
          </a:p>
        </p:txBody>
      </p:sp>
    </p:spTree>
    <p:extLst>
      <p:ext uri="{BB962C8B-B14F-4D97-AF65-F5344CB8AC3E}">
        <p14:creationId xmlns:p14="http://schemas.microsoft.com/office/powerpoint/2010/main" val="19153158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27B60F58-2F08-49AE-A791-BB16F845A31B}" type="slidenum">
              <a:rPr lang="en-GB" smtClean="0"/>
              <a:pPr/>
              <a:t>14</a:t>
            </a:fld>
            <a:endParaRPr lang="en-GB"/>
          </a:p>
        </p:txBody>
      </p:sp>
    </p:spTree>
    <p:extLst>
      <p:ext uri="{BB962C8B-B14F-4D97-AF65-F5344CB8AC3E}">
        <p14:creationId xmlns:p14="http://schemas.microsoft.com/office/powerpoint/2010/main" val="287096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27B60F58-2F08-49AE-A791-BB16F845A31B}" type="slidenum">
              <a:rPr lang="en-GB" smtClean="0"/>
              <a:pPr/>
              <a:t>15</a:t>
            </a:fld>
            <a:endParaRPr lang="en-GB"/>
          </a:p>
        </p:txBody>
      </p:sp>
    </p:spTree>
    <p:extLst>
      <p:ext uri="{BB962C8B-B14F-4D97-AF65-F5344CB8AC3E}">
        <p14:creationId xmlns:p14="http://schemas.microsoft.com/office/powerpoint/2010/main" val="363261007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a:extLst>
              <a:ext uri="{FF2B5EF4-FFF2-40B4-BE49-F238E27FC236}">
                <a16:creationId xmlns:a16="http://schemas.microsoft.com/office/drawing/2014/main" id="{EE896F2D-E48D-4182-90B7-1C93BA509C6A}"/>
              </a:ext>
            </a:extLst>
          </p:cNvPr>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7107" name="Notes Placeholder 2">
            <a:extLst>
              <a:ext uri="{FF2B5EF4-FFF2-40B4-BE49-F238E27FC236}">
                <a16:creationId xmlns:a16="http://schemas.microsoft.com/office/drawing/2014/main" id="{9CC90889-85BC-421E-AA93-DF81C8B2159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47108" name="Slide Number Placeholder 3">
            <a:extLst>
              <a:ext uri="{FF2B5EF4-FFF2-40B4-BE49-F238E27FC236}">
                <a16:creationId xmlns:a16="http://schemas.microsoft.com/office/drawing/2014/main" id="{F5FD1CE0-543E-4955-9438-CDA58A278E9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6AEA15D4-6544-4DDB-AC6F-CE5E3C6447F7}" type="slidenum">
              <a:rPr lang="en-GB" altLang="en-US"/>
              <a:pPr/>
              <a:t>18</a:t>
            </a:fld>
            <a:endParaRPr lang="en-GB"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2"/>
        <p:cNvGrpSpPr/>
        <p:nvPr/>
      </p:nvGrpSpPr>
      <p:grpSpPr>
        <a:xfrm>
          <a:off x="0" y="0"/>
          <a:ext cx="0" cy="0"/>
          <a:chOff x="0" y="0"/>
          <a:chExt cx="0" cy="0"/>
        </a:xfrm>
      </p:grpSpPr>
      <p:sp>
        <p:nvSpPr>
          <p:cNvPr id="173" name="Google Shape;173;g5c4ac84724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4" name="Google Shape;174;g5c4ac84724_0_0:notes"/>
          <p:cNvSpPr txBox="1">
            <a:spLocks noGrp="1"/>
          </p:cNvSpPr>
          <p:nvPr>
            <p:ph type="body" idx="1"/>
          </p:nvPr>
        </p:nvSpPr>
        <p:spPr>
          <a:xfrm>
            <a:off x="685800" y="4343406"/>
            <a:ext cx="5486400" cy="41148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75" name="Google Shape;175;g5c4ac84724_0_0:notes"/>
          <p:cNvSpPr txBox="1">
            <a:spLocks noGrp="1"/>
          </p:cNvSpPr>
          <p:nvPr>
            <p:ph type="sldNum" idx="12"/>
          </p:nvPr>
        </p:nvSpPr>
        <p:spPr>
          <a:xfrm>
            <a:off x="3884614" y="8685224"/>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20</a:t>
            </a:fld>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4"/>
        <p:cNvGrpSpPr/>
        <p:nvPr/>
      </p:nvGrpSpPr>
      <p:grpSpPr>
        <a:xfrm>
          <a:off x="0" y="0"/>
          <a:ext cx="0" cy="0"/>
          <a:chOff x="0" y="0"/>
          <a:chExt cx="0" cy="0"/>
        </a:xfrm>
      </p:grpSpPr>
      <p:sp>
        <p:nvSpPr>
          <p:cNvPr id="165" name="Google Shape;165;g5c4ac84724_6_2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6" name="Google Shape;166;g5c4ac84724_6_29:notes"/>
          <p:cNvSpPr txBox="1">
            <a:spLocks noGrp="1"/>
          </p:cNvSpPr>
          <p:nvPr>
            <p:ph type="body" idx="1"/>
          </p:nvPr>
        </p:nvSpPr>
        <p:spPr>
          <a:xfrm>
            <a:off x="685800" y="4343406"/>
            <a:ext cx="5486400" cy="4114805"/>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67" name="Google Shape;167;g5c4ac84724_6_29:notes"/>
          <p:cNvSpPr txBox="1">
            <a:spLocks noGrp="1"/>
          </p:cNvSpPr>
          <p:nvPr>
            <p:ph type="sldNum" idx="12"/>
          </p:nvPr>
        </p:nvSpPr>
        <p:spPr>
          <a:xfrm>
            <a:off x="3884614" y="8685224"/>
            <a:ext cx="2971800" cy="457201"/>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21</a:t>
            </a:fld>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064C2E16-DA71-48AA-B568-1177DAC3FE89}"/>
              </a:ext>
            </a:extLst>
          </p:cNvPr>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1" name="Notes Placeholder 2">
            <a:extLst>
              <a:ext uri="{FF2B5EF4-FFF2-40B4-BE49-F238E27FC236}">
                <a16:creationId xmlns:a16="http://schemas.microsoft.com/office/drawing/2014/main" id="{EC8ADDCC-801E-42C8-9C24-0DA0B4C2465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
        <p:nvSpPr>
          <p:cNvPr id="48132" name="Slide Number Placeholder 3">
            <a:extLst>
              <a:ext uri="{FF2B5EF4-FFF2-40B4-BE49-F238E27FC236}">
                <a16:creationId xmlns:a16="http://schemas.microsoft.com/office/drawing/2014/main" id="{C8A42D3C-1F19-44F1-A8A6-624363EEF97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04D697B8-1ED1-42F8-B809-4BAD77FCDE9D}" type="slidenum">
              <a:rPr lang="en-GB" altLang="en-US"/>
              <a:pPr/>
              <a:t>23</a:t>
            </a:fld>
            <a:endParaRPr lang="en-GB"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a:extLst>
              <a:ext uri="{FF2B5EF4-FFF2-40B4-BE49-F238E27FC236}">
                <a16:creationId xmlns:a16="http://schemas.microsoft.com/office/drawing/2014/main" id="{1FCE47FF-0EB6-4A13-A564-9C29C7CC3710}"/>
              </a:ext>
            </a:extLst>
          </p:cNvPr>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5" name="Notes Placeholder 2">
            <a:extLst>
              <a:ext uri="{FF2B5EF4-FFF2-40B4-BE49-F238E27FC236}">
                <a16:creationId xmlns:a16="http://schemas.microsoft.com/office/drawing/2014/main" id="{B119152E-EEEE-4176-878D-A1DAA62C22C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
        <p:nvSpPr>
          <p:cNvPr id="49156" name="Slide Number Placeholder 3">
            <a:extLst>
              <a:ext uri="{FF2B5EF4-FFF2-40B4-BE49-F238E27FC236}">
                <a16:creationId xmlns:a16="http://schemas.microsoft.com/office/drawing/2014/main" id="{DE22DAA6-1823-467F-AC8D-C8965933104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729F7F7C-033C-4719-851A-D5C7C7D052EE}" type="slidenum">
              <a:rPr lang="en-GB" altLang="en-US"/>
              <a:pPr/>
              <a:t>24</a:t>
            </a:fld>
            <a:endParaRPr lang="en-GB"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DBD14384-0C9F-46D2-9877-63F1837E18A6}"/>
              </a:ext>
            </a:extLst>
          </p:cNvPr>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a:extLst>
              <a:ext uri="{FF2B5EF4-FFF2-40B4-BE49-F238E27FC236}">
                <a16:creationId xmlns:a16="http://schemas.microsoft.com/office/drawing/2014/main" id="{B52223A3-9125-43EC-B3D4-630DC697854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
        <p:nvSpPr>
          <p:cNvPr id="50180" name="Slide Number Placeholder 3">
            <a:extLst>
              <a:ext uri="{FF2B5EF4-FFF2-40B4-BE49-F238E27FC236}">
                <a16:creationId xmlns:a16="http://schemas.microsoft.com/office/drawing/2014/main" id="{F6CAAF7F-AAF4-4F83-A1FC-E40EAB39F64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FB2B7772-1B4F-4AF8-BB0A-0E1116742B3E}" type="slidenum">
              <a:rPr lang="en-GB" altLang="en-US"/>
              <a:pPr/>
              <a:t>25</a:t>
            </a:fld>
            <a:endParaRPr lang="en-GB"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a:extLst>
              <a:ext uri="{FF2B5EF4-FFF2-40B4-BE49-F238E27FC236}">
                <a16:creationId xmlns:a16="http://schemas.microsoft.com/office/drawing/2014/main" id="{D4768EC1-41FF-4B2E-91C8-C5C86BCA1F56}"/>
              </a:ext>
            </a:extLst>
          </p:cNvPr>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a:extLst>
              <a:ext uri="{FF2B5EF4-FFF2-40B4-BE49-F238E27FC236}">
                <a16:creationId xmlns:a16="http://schemas.microsoft.com/office/drawing/2014/main" id="{C5C8F6C8-49CB-46D5-86F2-EC493789C4C2}"/>
              </a:ext>
            </a:extLst>
          </p:cNvPr>
          <p:cNvSpPr>
            <a:spLocks noGrp="1"/>
          </p:cNvSpPr>
          <p:nvPr>
            <p:ph type="body" idx="1"/>
          </p:nvPr>
        </p:nvSpPr>
        <p:spPr bwMode="auto"/>
        <p:txBody>
          <a:bodyPr/>
          <a:lstStyle/>
          <a:p>
            <a:pPr>
              <a:defRPr/>
            </a:pPr>
            <a:r>
              <a:rPr lang="en-IN" b="1" dirty="0">
                <a:latin typeface="+mj-lt"/>
              </a:rPr>
              <a:t>Figure 11.2  The acquisition process</a:t>
            </a:r>
          </a:p>
        </p:txBody>
      </p:sp>
      <p:sp>
        <p:nvSpPr>
          <p:cNvPr id="51204" name="Slide Number Placeholder 3">
            <a:extLst>
              <a:ext uri="{FF2B5EF4-FFF2-40B4-BE49-F238E27FC236}">
                <a16:creationId xmlns:a16="http://schemas.microsoft.com/office/drawing/2014/main" id="{A87C7620-F9C1-4F7C-88E1-5D538717328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16076449-94D3-4200-8F6D-1BB9F979598D}" type="slidenum">
              <a:rPr lang="en-GB" altLang="en-US"/>
              <a:pPr/>
              <a:t>26</a:t>
            </a:fld>
            <a:endParaRPr lang="en-GB"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EA5346C4-5EBD-4FBF-9700-DBD054B5DC7C}"/>
              </a:ext>
            </a:extLst>
          </p:cNvPr>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7" name="Notes Placeholder 2">
            <a:extLst>
              <a:ext uri="{FF2B5EF4-FFF2-40B4-BE49-F238E27FC236}">
                <a16:creationId xmlns:a16="http://schemas.microsoft.com/office/drawing/2014/main" id="{44A40FA5-7D5C-4B44-828C-3F6BAF124CA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
        <p:nvSpPr>
          <p:cNvPr id="52228" name="Slide Number Placeholder 3">
            <a:extLst>
              <a:ext uri="{FF2B5EF4-FFF2-40B4-BE49-F238E27FC236}">
                <a16:creationId xmlns:a16="http://schemas.microsoft.com/office/drawing/2014/main" id="{BEA15945-7749-4AF5-96F2-0123A092B3D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43C1887C-DA80-4EDD-AEAA-90137341A62D}" type="slidenum">
              <a:rPr lang="en-GB" altLang="en-US"/>
              <a:pPr/>
              <a:t>27</a:t>
            </a:fld>
            <a:endParaRPr lang="en-GB"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68DB4BC9-9921-422C-83DD-C9CFA0A4A47D}"/>
              </a:ext>
            </a:extLst>
          </p:cNvPr>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Notes Placeholder 2">
            <a:extLst>
              <a:ext uri="{FF2B5EF4-FFF2-40B4-BE49-F238E27FC236}">
                <a16:creationId xmlns:a16="http://schemas.microsoft.com/office/drawing/2014/main" id="{10401E43-19BB-46E8-98B4-27FFE9D02FA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altLang="en-US">
              <a:latin typeface="Arial" panose="020B0604020202020204" pitchFamily="34" charset="0"/>
            </a:endParaRPr>
          </a:p>
        </p:txBody>
      </p:sp>
      <p:sp>
        <p:nvSpPr>
          <p:cNvPr id="53252" name="Slide Number Placeholder 3">
            <a:extLst>
              <a:ext uri="{FF2B5EF4-FFF2-40B4-BE49-F238E27FC236}">
                <a16:creationId xmlns:a16="http://schemas.microsoft.com/office/drawing/2014/main" id="{290E02C8-8860-47A3-9178-D55A3ED083C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MS PGothic" panose="020B0600070205080204" pitchFamily="34" charset="-128"/>
              </a:defRPr>
            </a:lvl1pPr>
            <a:lvl2pPr marL="742950" indent="-285750">
              <a:defRPr>
                <a:solidFill>
                  <a:schemeClr val="tx1"/>
                </a:solidFill>
                <a:latin typeface="Arial" panose="020B0604020202020204" pitchFamily="34" charset="0"/>
                <a:ea typeface="MS PGothic" panose="020B0600070205080204" pitchFamily="34" charset="-128"/>
              </a:defRPr>
            </a:lvl2pPr>
            <a:lvl3pPr marL="1143000" indent="-228600">
              <a:defRPr>
                <a:solidFill>
                  <a:schemeClr val="tx1"/>
                </a:solidFill>
                <a:latin typeface="Arial" panose="020B0604020202020204" pitchFamily="34" charset="0"/>
                <a:ea typeface="MS PGothic" panose="020B0600070205080204" pitchFamily="34" charset="-128"/>
              </a:defRPr>
            </a:lvl3pPr>
            <a:lvl4pPr marL="1600200" indent="-228600">
              <a:defRPr>
                <a:solidFill>
                  <a:schemeClr val="tx1"/>
                </a:solidFill>
                <a:latin typeface="Arial" panose="020B0604020202020204" pitchFamily="34" charset="0"/>
                <a:ea typeface="MS PGothic" panose="020B0600070205080204" pitchFamily="34" charset="-128"/>
              </a:defRPr>
            </a:lvl4pPr>
            <a:lvl5pPr marL="2057400" indent="-228600">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MS PGothic" panose="020B0600070205080204" pitchFamily="34" charset="-128"/>
              </a:defRPr>
            </a:lvl9pPr>
          </a:lstStyle>
          <a:p>
            <a:fld id="{7AB277F8-8AC7-4869-8ACB-2A0BBA1BE9CA}" type="slidenum">
              <a:rPr lang="en-GB" altLang="en-US"/>
              <a:pPr/>
              <a:t>31</a:t>
            </a:fld>
            <a:endParaRPr lang="en-GB"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7B60F58-2F08-49AE-A791-BB16F845A31B}" type="slidenum">
              <a:rPr lang="en-GB" smtClean="0"/>
              <a:pPr/>
              <a:t>33</a:t>
            </a:fld>
            <a:endParaRPr lang="en-GB"/>
          </a:p>
        </p:txBody>
      </p:sp>
    </p:spTree>
    <p:extLst>
      <p:ext uri="{BB962C8B-B14F-4D97-AF65-F5344CB8AC3E}">
        <p14:creationId xmlns:p14="http://schemas.microsoft.com/office/powerpoint/2010/main" val="234659907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7B60F58-2F08-49AE-A791-BB16F845A31B}" type="slidenum">
              <a:rPr lang="en-GB" smtClean="0"/>
              <a:pPr/>
              <a:t>34</a:t>
            </a:fld>
            <a:endParaRPr lang="en-GB"/>
          </a:p>
        </p:txBody>
      </p:sp>
    </p:spTree>
    <p:extLst>
      <p:ext uri="{BB962C8B-B14F-4D97-AF65-F5344CB8AC3E}">
        <p14:creationId xmlns:p14="http://schemas.microsoft.com/office/powerpoint/2010/main" val="150483962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7B60F58-2F08-49AE-A791-BB16F845A31B}" type="slidenum">
              <a:rPr lang="en-GB" smtClean="0"/>
              <a:pPr/>
              <a:t>35</a:t>
            </a:fld>
            <a:endParaRPr lang="en-GB"/>
          </a:p>
        </p:txBody>
      </p:sp>
    </p:spTree>
    <p:extLst>
      <p:ext uri="{BB962C8B-B14F-4D97-AF65-F5344CB8AC3E}">
        <p14:creationId xmlns:p14="http://schemas.microsoft.com/office/powerpoint/2010/main" val="211524931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7B60F58-2F08-49AE-A791-BB16F845A31B}" type="slidenum">
              <a:rPr lang="en-GB" smtClean="0"/>
              <a:pPr/>
              <a:t>36</a:t>
            </a:fld>
            <a:endParaRPr lang="en-GB"/>
          </a:p>
        </p:txBody>
      </p:sp>
    </p:spTree>
    <p:extLst>
      <p:ext uri="{BB962C8B-B14F-4D97-AF65-F5344CB8AC3E}">
        <p14:creationId xmlns:p14="http://schemas.microsoft.com/office/powerpoint/2010/main" val="373219311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7B60F58-2F08-49AE-A791-BB16F845A31B}" type="slidenum">
              <a:rPr lang="en-GB" smtClean="0"/>
              <a:pPr/>
              <a:t>37</a:t>
            </a:fld>
            <a:endParaRPr lang="en-GB"/>
          </a:p>
        </p:txBody>
      </p:sp>
    </p:spTree>
    <p:extLst>
      <p:ext uri="{BB962C8B-B14F-4D97-AF65-F5344CB8AC3E}">
        <p14:creationId xmlns:p14="http://schemas.microsoft.com/office/powerpoint/2010/main" val="47768314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7B60F58-2F08-49AE-A791-BB16F845A31B}" type="slidenum">
              <a:rPr lang="en-GB" smtClean="0"/>
              <a:pPr/>
              <a:t>38</a:t>
            </a:fld>
            <a:endParaRPr lang="en-GB"/>
          </a:p>
        </p:txBody>
      </p:sp>
    </p:spTree>
    <p:extLst>
      <p:ext uri="{BB962C8B-B14F-4D97-AF65-F5344CB8AC3E}">
        <p14:creationId xmlns:p14="http://schemas.microsoft.com/office/powerpoint/2010/main" val="123868278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27B60F58-2F08-49AE-A791-BB16F845A31B}" type="slidenum">
              <a:rPr lang="en-GB" smtClean="0"/>
              <a:pPr/>
              <a:t>40</a:t>
            </a:fld>
            <a:endParaRPr lang="en-GB"/>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7B60F58-2F08-49AE-A791-BB16F845A31B}" type="slidenum">
              <a:rPr lang="en-GB" smtClean="0"/>
              <a:pPr/>
              <a:t>41</a:t>
            </a:fld>
            <a:endParaRPr lang="en-GB"/>
          </a:p>
        </p:txBody>
      </p:sp>
    </p:spTree>
    <p:extLst>
      <p:ext uri="{BB962C8B-B14F-4D97-AF65-F5344CB8AC3E}">
        <p14:creationId xmlns:p14="http://schemas.microsoft.com/office/powerpoint/2010/main" val="320599728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7B60F58-2F08-49AE-A791-BB16F845A31B}" type="slidenum">
              <a:rPr lang="en-GB" smtClean="0"/>
              <a:pPr/>
              <a:t>42</a:t>
            </a:fld>
            <a:endParaRPr lang="en-GB"/>
          </a:p>
        </p:txBody>
      </p:sp>
    </p:spTree>
    <p:extLst>
      <p:ext uri="{BB962C8B-B14F-4D97-AF65-F5344CB8AC3E}">
        <p14:creationId xmlns:p14="http://schemas.microsoft.com/office/powerpoint/2010/main" val="214332886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7B60F58-2F08-49AE-A791-BB16F845A31B}" type="slidenum">
              <a:rPr lang="en-GB" smtClean="0"/>
              <a:pPr/>
              <a:t>43</a:t>
            </a:fld>
            <a:endParaRPr lang="en-GB"/>
          </a:p>
        </p:txBody>
      </p:sp>
    </p:spTree>
    <p:extLst>
      <p:ext uri="{BB962C8B-B14F-4D97-AF65-F5344CB8AC3E}">
        <p14:creationId xmlns:p14="http://schemas.microsoft.com/office/powerpoint/2010/main" val="9005233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ct val="0"/>
                </a:spcBef>
                <a:spcAft>
                  <a:spcPts val="0"/>
                </a:spcAft>
                <a:buClrTx/>
                <a:buSzTx/>
                <a:buFontTx/>
                <a:buNone/>
                <a:tabLst/>
                <a:defRPr/>
              </a:pPr>
              <a:t>44</a:t>
            </a:fld>
            <a:endParaRPr kumimoji="0" lang="en-GB"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20766457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7.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Master" Target="../slideMasters/slideMaster2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7307844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953126BE-2B11-4C15-9167-0AEA0ED2A25D}"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11/06/2024</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800" b="0" i="0" u="none" strike="noStrike" kern="1200" cap="none" spc="0" normalizeH="0" baseline="0" noProof="0">
              <a:ln>
                <a:noFill/>
              </a:ln>
              <a:solidFill>
                <a:prstClr val="black"/>
              </a:solidFill>
              <a:effectLst/>
              <a:uLnTx/>
              <a:uFillTx/>
              <a:latin typeface="Myriad Pro"/>
              <a:ea typeface="+mn-ea"/>
              <a:cs typeface="+mn-cs"/>
            </a:endParaRPr>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F905DF63-1FF9-46D5-8FED-1829CDB5D9EE}"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409087696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4B939ABA-8476-47D9-80A0-5033786BCB72}"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11/06/2024</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800" b="0" i="0" u="none" strike="noStrike" kern="1200" cap="none" spc="0" normalizeH="0" baseline="0" noProof="0">
              <a:ln>
                <a:noFill/>
              </a:ln>
              <a:solidFill>
                <a:prstClr val="black"/>
              </a:solidFill>
              <a:effectLst/>
              <a:uLnTx/>
              <a:uFillTx/>
              <a:latin typeface="Myriad Pro"/>
              <a:ea typeface="+mn-ea"/>
              <a:cs typeface="+mn-cs"/>
            </a:endParaRPr>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6550E941-99E4-4403-A917-B30FF69A9617}"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125630879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DA80D81D-633B-4627-A562-25F3E6B64B11}"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11/06/2024</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9F0CEAE2-E49E-4389-B4D7-B5A65611D1B7}"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175236431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C8156C84-0050-45C6-A153-D430B4C0D6FF}"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11/06/2024</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386495F9-B3F5-4DDF-9323-6CEC80C52C17}"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98385236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52E9540D-0AA9-4962-9475-E8ADC6DD4930}"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11/06/2024</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0669F83E-C611-4B90-8FAE-1379528B23C3}"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273570570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A418B36E-4321-400C-8E7A-4FCB9118D968}"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11/06/2024</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FAF5663D-1B9D-48C8-BD8E-835F92F174D7}"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228824105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F7EBCCEA-FF61-4260-ACFE-7F7C23F62991}"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11/06/2024</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AA1819AB-B9DA-41D7-8C91-5DE9528F5AA4}"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342402570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AD0D050C-C869-4CC5-9D78-7F483CBE7183}"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11/06/2024</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EF707D33-CDDE-408A-A9D9-8533BBB69567}"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741612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C634482C-3897-478C-BB79-23A31000D5CF}"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11/06/2024</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1C564236-0921-40F4-A526-D08299A9CEDF}"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99132715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81E1161B-8EB7-4236-A7DB-8E6C420692B9}"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11/06/2024</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C05FFBAA-7097-4EBF-8EC8-BA13F122F32E}"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264305626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4D4FE7E7-A98C-4CEB-A79A-5015CF368AA9}"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11/06/2024</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3F27268F-FCE8-404C-B794-14F77261286D}"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237458954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1046174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11/06/2024</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354050950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8.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9.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10.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11.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12.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13.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14.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15.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16.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17.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25.xml"/><Relationship Id="rId3" Type="http://schemas.openxmlformats.org/officeDocument/2006/relationships/slideLayout" Target="../slideLayouts/slideLayout20.xml"/><Relationship Id="rId7" Type="http://schemas.openxmlformats.org/officeDocument/2006/relationships/slideLayout" Target="../slideLayouts/slideLayout24.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5" Type="http://schemas.openxmlformats.org/officeDocument/2006/relationships/slideLayout" Target="../slideLayouts/slideLayout22.xml"/><Relationship Id="rId4" Type="http://schemas.openxmlformats.org/officeDocument/2006/relationships/slideLayout" Target="../slideLayouts/slideLayout21.xml"/><Relationship Id="rId9"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theme" Target="../theme/theme18.xml"/><Relationship Id="rId1" Type="http://schemas.openxmlformats.org/officeDocument/2006/relationships/slideLayout" Target="../slideLayouts/slideLayout26.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theme" Target="../theme/theme19.xml"/><Relationship Id="rId1" Type="http://schemas.openxmlformats.org/officeDocument/2006/relationships/slideLayout" Target="../slideLayouts/slideLayout27.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theme" Target="../theme/theme20.xml"/><Relationship Id="rId1" Type="http://schemas.openxmlformats.org/officeDocument/2006/relationships/slideLayout" Target="../slideLayouts/slideLayout28.xml"/></Relationships>
</file>

<file path=ppt/slideMasters/_rels/slideMaster21.xml.rels><?xml version="1.0" encoding="UTF-8" standalone="yes"?>
<Relationships xmlns="http://schemas.openxmlformats.org/package/2006/relationships"><Relationship Id="rId8" Type="http://schemas.openxmlformats.org/officeDocument/2006/relationships/slideLayout" Target="../slideLayouts/slideLayout36.xml"/><Relationship Id="rId13" Type="http://schemas.openxmlformats.org/officeDocument/2006/relationships/image" Target="../media/image25.jpeg"/><Relationship Id="rId3" Type="http://schemas.openxmlformats.org/officeDocument/2006/relationships/slideLayout" Target="../slideLayouts/slideLayout31.xml"/><Relationship Id="rId7" Type="http://schemas.openxmlformats.org/officeDocument/2006/relationships/slideLayout" Target="../slideLayouts/slideLayout35.xml"/><Relationship Id="rId12" Type="http://schemas.openxmlformats.org/officeDocument/2006/relationships/theme" Target="../theme/theme21.xml"/><Relationship Id="rId2" Type="http://schemas.openxmlformats.org/officeDocument/2006/relationships/slideLayout" Target="../slideLayouts/slideLayout30.xml"/><Relationship Id="rId1" Type="http://schemas.openxmlformats.org/officeDocument/2006/relationships/slideLayout" Target="../slideLayouts/slideLayout29.xml"/><Relationship Id="rId6" Type="http://schemas.openxmlformats.org/officeDocument/2006/relationships/slideLayout" Target="../slideLayouts/slideLayout34.xml"/><Relationship Id="rId11" Type="http://schemas.openxmlformats.org/officeDocument/2006/relationships/slideLayout" Target="../slideLayouts/slideLayout39.xml"/><Relationship Id="rId5" Type="http://schemas.openxmlformats.org/officeDocument/2006/relationships/slideLayout" Target="../slideLayouts/slideLayout33.xml"/><Relationship Id="rId10" Type="http://schemas.openxmlformats.org/officeDocument/2006/relationships/slideLayout" Target="../slideLayouts/slideLayout38.xml"/><Relationship Id="rId4" Type="http://schemas.openxmlformats.org/officeDocument/2006/relationships/slideLayout" Target="../slideLayouts/slideLayout32.xml"/><Relationship Id="rId9" Type="http://schemas.openxmlformats.org/officeDocument/2006/relationships/slideLayout" Target="../slideLayouts/slideLayout37.xml"/></Relationships>
</file>

<file path=ppt/slideMasters/_rels/slideMaster22.xml.rels><?xml version="1.0" encoding="UTF-8" standalone="yes"?>
<Relationships xmlns="http://schemas.openxmlformats.org/package/2006/relationships"><Relationship Id="rId3" Type="http://schemas.openxmlformats.org/officeDocument/2006/relationships/theme" Target="../theme/theme22.xml"/><Relationship Id="rId2" Type="http://schemas.openxmlformats.org/officeDocument/2006/relationships/slideLayout" Target="../slideLayouts/slideLayout41.xml"/><Relationship Id="rId1" Type="http://schemas.openxmlformats.org/officeDocument/2006/relationships/slideLayout" Target="../slideLayouts/slideLayout40.xml"/><Relationship Id="rId4" Type="http://schemas.openxmlformats.org/officeDocument/2006/relationships/image" Target="../media/image1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6"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3"/>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633D1104-0316-455E-BAFF-BC38C56D81EE}"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11/06/2024</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AD58E4E2-7891-4D91-AF5F-9946CA6D74F2}"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3139013863"/>
      </p:ext>
    </p:extLst>
  </p:cSld>
  <p:clrMap bg1="lt1" tx1="dk1" bg2="lt2" tx2="dk2" accent1="accent1" accent2="accent2" accent3="accent3" accent4="accent4" accent5="accent5" accent6="accent6" hlink="hlink" folHlink="folHlink"/>
  <p:sldLayoutIdLst>
    <p:sldLayoutId id="2147483735" r:id="rId1"/>
    <p:sldLayoutId id="2147483736" r:id="rId2"/>
    <p:sldLayoutId id="2147483737" r:id="rId3"/>
    <p:sldLayoutId id="2147483738" r:id="rId4"/>
    <p:sldLayoutId id="2147483739" r:id="rId5"/>
    <p:sldLayoutId id="2147483740" r:id="rId6"/>
    <p:sldLayoutId id="2147483741" r:id="rId7"/>
    <p:sldLayoutId id="2147483742" r:id="rId8"/>
    <p:sldLayoutId id="2147483743" r:id="rId9"/>
    <p:sldLayoutId id="2147483744" r:id="rId10"/>
    <p:sldLayoutId id="214748374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4"/>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89010670"/>
      </p:ext>
    </p:extLst>
  </p:cSld>
  <p:clrMap bg1="lt1" tx1="dk1" bg2="lt2" tx2="dk2" accent1="accent1" accent2="accent2" accent3="accent3" accent4="accent4" accent5="accent5" accent6="accent6" hlink="hlink" folHlink="folHlink"/>
  <p:sldLayoutIdLst>
    <p:sldLayoutId id="2147483747" r:id="rId1"/>
    <p:sldLayoutId id="2147483748"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0.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5.xml"/></Relationships>
</file>

<file path=ppt/slides/_rels/slide7.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hyperlink" Target="https://www.investopedia.com/terms/a/acquisition.asp" TargetMode="External"/><Relationship Id="rId1" Type="http://schemas.openxmlformats.org/officeDocument/2006/relationships/slideLayout" Target="../slideLayouts/slideLayout3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5.xml"/></Relationships>
</file>

<file path=ppt/slides/_rels/slide1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0.xml"/><Relationship Id="rId1" Type="http://schemas.openxmlformats.org/officeDocument/2006/relationships/slideLayout" Target="../slideLayouts/slideLayout3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5.xml"/></Relationships>
</file>

<file path=ppt/slides/_rels/slide16.xml.rels><?xml version="1.0" encoding="UTF-8" standalone="yes"?>
<Relationships xmlns="http://schemas.openxmlformats.org/package/2006/relationships"><Relationship Id="rId2" Type="http://schemas.openxmlformats.org/officeDocument/2006/relationships/hyperlink" Target="https://www.automotive-iq.com/powertrain/articles/top-5-mergers-acquisitions-automotive-history" TargetMode="External"/><Relationship Id="rId1" Type="http://schemas.openxmlformats.org/officeDocument/2006/relationships/slideLayout" Target="../slideLayouts/slideLayout35.xml"/></Relationships>
</file>

<file path=ppt/slides/_rels/slide1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hyperlink" Target="https://www.investopedia.com/articles/investing/032515/whatsapp-best-facebook-purchase-ever.asp" TargetMode="External"/><Relationship Id="rId1" Type="http://schemas.openxmlformats.org/officeDocument/2006/relationships/slideLayout" Target="../slideLayouts/slideLayout3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5.xml"/></Relationships>
</file>

<file path=ppt/slides/_rels/slide19.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hyperlink" Target="https://www.youtube.com/watch?v=HegZPolnl5k&amp;feature=emb_logo" TargetMode="External"/><Relationship Id="rId1" Type="http://schemas.openxmlformats.org/officeDocument/2006/relationships/slideLayout" Target="../slideLayouts/slideLayout35.xml"/></Relationships>
</file>

<file path=ppt/slides/_rels/slide2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5.xml"/><Relationship Id="rId1" Type="http://schemas.openxmlformats.org/officeDocument/2006/relationships/slideLayout" Target="../slideLayouts/slideLayout35.xml"/></Relationships>
</file>

<file path=ppt/slides/_rels/slide2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6.xml"/><Relationship Id="rId1" Type="http://schemas.openxmlformats.org/officeDocument/2006/relationships/slideLayout" Target="../slideLayouts/slideLayout35.xml"/></Relationships>
</file>

<file path=ppt/slides/_rels/slide22.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hyperlink" Target="https://www.investopedia.com/articles/basics/06/themerger.asp" TargetMode="External"/><Relationship Id="rId1" Type="http://schemas.openxmlformats.org/officeDocument/2006/relationships/slideLayout" Target="../slideLayouts/slideLayout3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3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5.xml"/></Relationships>
</file>

<file path=ppt/slides/_rels/slide2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0.xml"/><Relationship Id="rId1" Type="http://schemas.openxmlformats.org/officeDocument/2006/relationships/slideLayout" Target="../slideLayouts/slideLayout35.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35.xml"/></Relationships>
</file>

<file path=ppt/slides/_rels/slide28.xml.rels><?xml version="1.0" encoding="UTF-8" standalone="yes"?>
<Relationships xmlns="http://schemas.openxmlformats.org/package/2006/relationships"><Relationship Id="rId2" Type="http://schemas.openxmlformats.org/officeDocument/2006/relationships/hyperlink" Target="https://www.idealsvdr.com/blog/synergy-concept-types-of-synergies-reasons-and-examples/#:~:text=Negative%20synergy%20occurs%20when%20the,Quaker%20Oats%20and%20Snapple%20deal" TargetMode="External"/><Relationship Id="rId1" Type="http://schemas.openxmlformats.org/officeDocument/2006/relationships/slideLayout" Target="../slideLayouts/slideLayout35.xml"/></Relationships>
</file>

<file path=ppt/slides/_rels/slide29.xml.rels><?xml version="1.0" encoding="UTF-8" standalone="yes"?>
<Relationships xmlns="http://schemas.openxmlformats.org/package/2006/relationships"><Relationship Id="rId3" Type="http://schemas.openxmlformats.org/officeDocument/2006/relationships/hyperlink" Target="https://www.statista.com/chart/9157/instagram-monthly-active-users/" TargetMode="External"/><Relationship Id="rId2" Type="http://schemas.openxmlformats.org/officeDocument/2006/relationships/image" Target="../media/image33.png"/><Relationship Id="rId1" Type="http://schemas.openxmlformats.org/officeDocument/2006/relationships/slideLayout" Target="../slideLayouts/slideLayout35.xml"/></Relationships>
</file>

<file path=ppt/slides/_rels/slide30.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35.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35.xml"/></Relationships>
</file>

<file path=ppt/slides/_rels/slide32.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hyperlink" Target="https://www.youtube.com/watch?v=9BxWL4dRENI" TargetMode="External"/><Relationship Id="rId1" Type="http://schemas.openxmlformats.org/officeDocument/2006/relationships/slideLayout" Target="../slideLayouts/slideLayout35.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35.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35.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35.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35.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35.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35.xml"/></Relationships>
</file>

<file path=ppt/slides/_rels/slide39.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hyperlink" Target="https://www.youtube.com/watch?v=y3xqlrTSwCY" TargetMode="External"/><Relationship Id="rId1" Type="http://schemas.openxmlformats.org/officeDocument/2006/relationships/slideLayout" Target="../slideLayouts/slideLayout35.xml"/></Relationships>
</file>

<file path=ppt/slides/_rels/slide4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9.xml"/><Relationship Id="rId1" Type="http://schemas.openxmlformats.org/officeDocument/2006/relationships/slideLayout" Target="../slideLayouts/slideLayout35.xml"/><Relationship Id="rId6" Type="http://schemas.openxmlformats.org/officeDocument/2006/relationships/image" Target="../media/image38.png"/><Relationship Id="rId5" Type="http://schemas.openxmlformats.org/officeDocument/2006/relationships/image" Target="../media/image37.png"/><Relationship Id="rId4" Type="http://schemas.openxmlformats.org/officeDocument/2006/relationships/image" Target="../media/image36.png"/></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35.xml"/></Relationships>
</file>

<file path=ppt/slides/_rels/slide42.xml.rels><?xml version="1.0" encoding="UTF-8" standalone="yes"?>
<Relationships xmlns="http://schemas.openxmlformats.org/package/2006/relationships"><Relationship Id="rId3" Type="http://schemas.openxmlformats.org/officeDocument/2006/relationships/hyperlink" Target="https://www2.deloitte.com/us/en/pages/mergers-and-acquisitions/articles/ma-trends-report.html" TargetMode="External"/><Relationship Id="rId2" Type="http://schemas.openxmlformats.org/officeDocument/2006/relationships/notesSlide" Target="../notesSlides/notesSlide31.xml"/><Relationship Id="rId1" Type="http://schemas.openxmlformats.org/officeDocument/2006/relationships/slideLayout" Target="../slideLayouts/slideLayout35.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35.xml"/></Relationships>
</file>

<file path=ppt/slides/_rels/slide44.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33.xml"/><Relationship Id="rId1" Type="http://schemas.openxmlformats.org/officeDocument/2006/relationships/slideLayout" Target="../slideLayouts/slideLayout41.xml"/></Relationships>
</file>

<file path=ppt/slides/_rels/slide45.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hyperlink" Target="https://dealroom.net/blog/successful-acquisition-examples" TargetMode="External"/><Relationship Id="rId1" Type="http://schemas.openxmlformats.org/officeDocument/2006/relationships/slideLayout" Target="../slideLayouts/slideLayout35.xml"/></Relationships>
</file>

<file path=ppt/slides/_rels/slide46.xml.rels><?xml version="1.0" encoding="UTF-8" standalone="yes"?>
<Relationships xmlns="http://schemas.openxmlformats.org/package/2006/relationships"><Relationship Id="rId3" Type="http://schemas.openxmlformats.org/officeDocument/2006/relationships/slide" Target="slide2.xml"/><Relationship Id="rId2" Type="http://schemas.openxmlformats.org/officeDocument/2006/relationships/image" Target="../media/image41.png"/><Relationship Id="rId1" Type="http://schemas.openxmlformats.org/officeDocument/2006/relationships/slideLayout" Target="../slideLayouts/slideLayout35.xml"/><Relationship Id="rId4" Type="http://schemas.openxmlformats.org/officeDocument/2006/relationships/image" Target="../media/image4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565536" y="1510049"/>
            <a:ext cx="9239250" cy="646331"/>
          </a:xfrm>
          <a:prstGeom prst="rect">
            <a:avLst/>
          </a:prstGeom>
          <a:noFill/>
        </p:spPr>
        <p:txBody>
          <a:bodyPr wrap="square">
            <a:spAutoFit/>
          </a:bodyPr>
          <a:lstStyle/>
          <a:p>
            <a:pPr algn="ctr">
              <a:defRPr/>
            </a:pPr>
            <a:r>
              <a:rPr lang="en-GB" sz="3600" b="1" dirty="0">
                <a:solidFill>
                  <a:schemeClr val="bg1"/>
                </a:solidFill>
              </a:rPr>
              <a:t>BABM LCBB6004 Strategic Mgt. &amp; Sustainability</a:t>
            </a:r>
          </a:p>
        </p:txBody>
      </p:sp>
      <p:sp>
        <p:nvSpPr>
          <p:cNvPr id="6" name="Rectangle 5"/>
          <p:cNvSpPr/>
          <p:nvPr/>
        </p:nvSpPr>
        <p:spPr>
          <a:xfrm>
            <a:off x="1565536" y="2868812"/>
            <a:ext cx="9239250" cy="1077218"/>
          </a:xfrm>
          <a:prstGeom prst="rect">
            <a:avLst/>
          </a:prstGeom>
          <a:noFill/>
        </p:spPr>
        <p:txBody>
          <a:bodyPr wrap="square">
            <a:spAutoFit/>
          </a:bodyPr>
          <a:lstStyle/>
          <a:p>
            <a:pPr algn="ctr">
              <a:defRPr/>
            </a:pPr>
            <a:r>
              <a:rPr lang="en-GB" sz="3200" b="1" dirty="0">
                <a:solidFill>
                  <a:schemeClr val="accent4">
                    <a:lumMod val="60000"/>
                    <a:lumOff val="40000"/>
                  </a:schemeClr>
                </a:solidFill>
              </a:rPr>
              <a:t>WEEK 5: Part 4</a:t>
            </a:r>
          </a:p>
          <a:p>
            <a:pPr algn="ctr">
              <a:defRPr/>
            </a:pPr>
            <a:r>
              <a:rPr lang="en-GB" sz="3200" b="1" dirty="0">
                <a:solidFill>
                  <a:schemeClr val="accent4">
                    <a:lumMod val="60000"/>
                    <a:lumOff val="40000"/>
                  </a:schemeClr>
                </a:solidFill>
              </a:rPr>
              <a:t>Strategy Method - Mergers and Acquisitions</a:t>
            </a:r>
          </a:p>
        </p:txBody>
      </p:sp>
    </p:spTree>
    <p:extLst>
      <p:ext uri="{BB962C8B-B14F-4D97-AF65-F5344CB8AC3E}">
        <p14:creationId xmlns:p14="http://schemas.microsoft.com/office/powerpoint/2010/main" val="38724277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42854818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3080" y="534858"/>
            <a:ext cx="10363200" cy="644532"/>
          </a:xfrm>
          <a:ln w="3175">
            <a:solidFill>
              <a:schemeClr val="bg1"/>
            </a:solidFill>
          </a:ln>
        </p:spPr>
        <p:txBody>
          <a:bodyPr>
            <a:normAutofit/>
          </a:bodyPr>
          <a:lstStyle/>
          <a:p>
            <a:pPr>
              <a:lnSpc>
                <a:spcPct val="90000"/>
              </a:lnSpc>
              <a:defRPr/>
            </a:pPr>
            <a:r>
              <a:rPr lang="en-US" sz="4000" b="1" dirty="0">
                <a:solidFill>
                  <a:schemeClr val="tx1"/>
                </a:solidFill>
                <a:effectLst>
                  <a:outerShdw blurRad="38100" dist="38100" dir="2700000" algn="tl">
                    <a:srgbClr val="000000">
                      <a:alpha val="43137"/>
                    </a:srgbClr>
                  </a:outerShdw>
                </a:effectLst>
              </a:rPr>
              <a:t>Strategic Choice</a:t>
            </a:r>
            <a:endParaRPr lang="en-US" sz="4000" b="1" dirty="0">
              <a:solidFill>
                <a:schemeClr val="tx1"/>
              </a:solidFill>
              <a:effectLst>
                <a:outerShdw blurRad="38100" dist="38100" dir="2700000" algn="tl">
                  <a:srgbClr val="000000">
                    <a:alpha val="43137"/>
                  </a:srgbClr>
                </a:outerShdw>
              </a:effectLst>
              <a:latin typeface="Arial" pitchFamily="34" charset="0"/>
            </a:endParaRPr>
          </a:p>
        </p:txBody>
      </p:sp>
      <p:grpSp>
        <p:nvGrpSpPr>
          <p:cNvPr id="29" name="Group 28"/>
          <p:cNvGrpSpPr/>
          <p:nvPr/>
        </p:nvGrpSpPr>
        <p:grpSpPr>
          <a:xfrm>
            <a:off x="2279576" y="1324776"/>
            <a:ext cx="7677327" cy="3640853"/>
            <a:chOff x="179388" y="1844675"/>
            <a:chExt cx="8858251" cy="4286248"/>
          </a:xfrm>
        </p:grpSpPr>
        <p:sp>
          <p:nvSpPr>
            <p:cNvPr id="30" name="Text Box 5"/>
            <p:cNvSpPr txBox="1">
              <a:spLocks noChangeArrowheads="1"/>
            </p:cNvSpPr>
            <p:nvPr/>
          </p:nvSpPr>
          <p:spPr bwMode="auto">
            <a:xfrm>
              <a:off x="2916238" y="1844675"/>
              <a:ext cx="2879725" cy="434802"/>
            </a:xfrm>
            <a:prstGeom prst="rect">
              <a:avLst/>
            </a:prstGeom>
            <a:noFill/>
            <a:ln w="19050">
              <a:solidFill>
                <a:schemeClr val="tx1"/>
              </a:solidFill>
              <a:miter lim="800000"/>
              <a:headEnd/>
              <a:tailEnd/>
            </a:ln>
          </p:spPr>
          <p:txBody>
            <a:bodyPr>
              <a:spAutoFit/>
            </a:bodyPr>
            <a:lstStyle/>
            <a:p>
              <a:pPr>
                <a:spcBef>
                  <a:spcPct val="50000"/>
                </a:spcBef>
              </a:pPr>
              <a:r>
                <a:rPr lang="en-GB" b="1"/>
                <a:t>Strategic Choices</a:t>
              </a:r>
              <a:endParaRPr lang="en-GB" b="1" dirty="0"/>
            </a:p>
          </p:txBody>
        </p:sp>
        <p:sp>
          <p:nvSpPr>
            <p:cNvPr id="31" name="Text Box 6"/>
            <p:cNvSpPr txBox="1">
              <a:spLocks noChangeArrowheads="1"/>
            </p:cNvSpPr>
            <p:nvPr/>
          </p:nvSpPr>
          <p:spPr bwMode="auto">
            <a:xfrm>
              <a:off x="179388" y="3141663"/>
              <a:ext cx="2520950" cy="2880560"/>
            </a:xfrm>
            <a:prstGeom prst="rect">
              <a:avLst/>
            </a:prstGeom>
            <a:noFill/>
            <a:ln w="19050">
              <a:solidFill>
                <a:schemeClr val="tx1"/>
              </a:solidFill>
              <a:miter lim="800000"/>
              <a:headEnd/>
              <a:tailEnd/>
            </a:ln>
          </p:spPr>
          <p:txBody>
            <a:bodyPr>
              <a:spAutoFit/>
            </a:bodyPr>
            <a:lstStyle/>
            <a:p>
              <a:pPr>
                <a:spcBef>
                  <a:spcPct val="50000"/>
                </a:spcBef>
              </a:pPr>
              <a:r>
                <a:rPr lang="en-GB" b="1" dirty="0"/>
                <a:t>Bases of </a:t>
              </a:r>
            </a:p>
            <a:p>
              <a:pPr>
                <a:spcBef>
                  <a:spcPct val="50000"/>
                </a:spcBef>
              </a:pPr>
              <a:r>
                <a:rPr lang="en-GB" b="1" dirty="0"/>
                <a:t>Competitive strategy</a:t>
              </a:r>
            </a:p>
            <a:p>
              <a:pPr>
                <a:spcBef>
                  <a:spcPct val="50000"/>
                </a:spcBef>
                <a:buFontTx/>
                <a:buChar char="-"/>
              </a:pPr>
              <a:r>
                <a:rPr lang="en-GB" dirty="0"/>
                <a:t>Price or Cost-based strategies</a:t>
              </a:r>
            </a:p>
            <a:p>
              <a:pPr>
                <a:spcBef>
                  <a:spcPct val="50000"/>
                </a:spcBef>
                <a:buFontTx/>
                <a:buChar char="-"/>
              </a:pPr>
              <a:r>
                <a:rPr lang="en-GB" dirty="0"/>
                <a:t> Differentiation  strategies</a:t>
              </a:r>
            </a:p>
          </p:txBody>
        </p:sp>
        <p:sp>
          <p:nvSpPr>
            <p:cNvPr id="32" name="Text Box 7"/>
            <p:cNvSpPr txBox="1">
              <a:spLocks noChangeArrowheads="1"/>
            </p:cNvSpPr>
            <p:nvPr/>
          </p:nvSpPr>
          <p:spPr bwMode="auto">
            <a:xfrm>
              <a:off x="3132138" y="3141663"/>
              <a:ext cx="2520949" cy="2989260"/>
            </a:xfrm>
            <a:prstGeom prst="rect">
              <a:avLst/>
            </a:prstGeom>
            <a:noFill/>
            <a:ln w="19050">
              <a:solidFill>
                <a:schemeClr val="tx1"/>
              </a:solidFill>
              <a:miter lim="800000"/>
              <a:headEnd/>
              <a:tailEnd/>
            </a:ln>
          </p:spPr>
          <p:txBody>
            <a:bodyPr>
              <a:spAutoFit/>
            </a:bodyPr>
            <a:lstStyle/>
            <a:p>
              <a:pPr>
                <a:spcBef>
                  <a:spcPct val="50000"/>
                </a:spcBef>
              </a:pPr>
              <a:r>
                <a:rPr lang="en-GB" sz="1600" b="1" dirty="0"/>
                <a:t>Strategy Directions/Options</a:t>
              </a:r>
            </a:p>
            <a:p>
              <a:pPr>
                <a:spcBef>
                  <a:spcPct val="50000"/>
                </a:spcBef>
                <a:buFontTx/>
                <a:buChar char="-"/>
              </a:pPr>
              <a:r>
                <a:rPr lang="en-GB" sz="1600" dirty="0"/>
                <a:t>Ansoff’s 4 options</a:t>
              </a:r>
            </a:p>
            <a:p>
              <a:pPr>
                <a:spcBef>
                  <a:spcPct val="50000"/>
                </a:spcBef>
                <a:buFontTx/>
                <a:buChar char="-"/>
              </a:pPr>
              <a:r>
                <a:rPr lang="en-GB" sz="1600" dirty="0"/>
                <a:t>Rationalisation/ Consolidation</a:t>
              </a:r>
            </a:p>
            <a:p>
              <a:pPr>
                <a:spcBef>
                  <a:spcPct val="50000"/>
                </a:spcBef>
                <a:buFontTx/>
                <a:buChar char="-"/>
              </a:pPr>
              <a:r>
                <a:rPr lang="en-GB" sz="1600" dirty="0"/>
                <a:t>Internationalisation</a:t>
              </a:r>
            </a:p>
            <a:p>
              <a:pPr>
                <a:spcBef>
                  <a:spcPct val="50000"/>
                </a:spcBef>
                <a:buFontTx/>
                <a:buChar char="-"/>
              </a:pPr>
              <a:r>
                <a:rPr lang="en-GB" sz="1600" dirty="0"/>
                <a:t>Innovation</a:t>
              </a:r>
            </a:p>
            <a:p>
              <a:pPr>
                <a:spcBef>
                  <a:spcPct val="50000"/>
                </a:spcBef>
              </a:pPr>
              <a:endParaRPr lang="en-GB" sz="1000" dirty="0"/>
            </a:p>
          </p:txBody>
        </p:sp>
        <p:sp>
          <p:nvSpPr>
            <p:cNvPr id="33" name="Text Box 8"/>
            <p:cNvSpPr txBox="1">
              <a:spLocks noChangeArrowheads="1"/>
            </p:cNvSpPr>
            <p:nvPr/>
          </p:nvSpPr>
          <p:spPr bwMode="auto">
            <a:xfrm>
              <a:off x="6084889" y="3086042"/>
              <a:ext cx="2952750" cy="2717508"/>
            </a:xfrm>
            <a:prstGeom prst="rect">
              <a:avLst/>
            </a:prstGeom>
            <a:noFill/>
            <a:ln w="19050">
              <a:solidFill>
                <a:schemeClr val="tx1"/>
              </a:solidFill>
              <a:miter lim="800000"/>
              <a:headEnd/>
              <a:tailEnd/>
            </a:ln>
          </p:spPr>
          <p:txBody>
            <a:bodyPr>
              <a:spAutoFit/>
            </a:bodyPr>
            <a:lstStyle/>
            <a:p>
              <a:pPr>
                <a:spcBef>
                  <a:spcPct val="50000"/>
                </a:spcBef>
              </a:pPr>
              <a:r>
                <a:rPr lang="en-GB" b="1" dirty="0"/>
                <a:t>Methods for Pursuing Strategic Options</a:t>
              </a:r>
            </a:p>
            <a:p>
              <a:pPr>
                <a:spcBef>
                  <a:spcPct val="50000"/>
                </a:spcBef>
                <a:buFontTx/>
                <a:buChar char="-"/>
              </a:pPr>
              <a:r>
                <a:rPr lang="en-GB" dirty="0"/>
                <a:t>Organic Growth</a:t>
              </a:r>
            </a:p>
            <a:p>
              <a:pPr>
                <a:spcBef>
                  <a:spcPct val="50000"/>
                </a:spcBef>
                <a:buFontTx/>
                <a:buChar char="-"/>
              </a:pPr>
              <a:r>
                <a:rPr lang="en-GB" dirty="0"/>
                <a:t>Mergers </a:t>
              </a:r>
            </a:p>
            <a:p>
              <a:pPr>
                <a:spcBef>
                  <a:spcPct val="50000"/>
                </a:spcBef>
                <a:buFontTx/>
                <a:buChar char="-"/>
              </a:pPr>
              <a:r>
                <a:rPr lang="en-GB" dirty="0"/>
                <a:t> Acquisitions</a:t>
              </a:r>
            </a:p>
            <a:p>
              <a:pPr>
                <a:spcBef>
                  <a:spcPct val="50000"/>
                </a:spcBef>
                <a:buFontTx/>
                <a:buChar char="-"/>
              </a:pPr>
              <a:r>
                <a:rPr lang="en-GB" dirty="0"/>
                <a:t> Alliances</a:t>
              </a:r>
            </a:p>
          </p:txBody>
        </p:sp>
        <p:sp>
          <p:nvSpPr>
            <p:cNvPr id="34" name="AutoShape 9"/>
            <p:cNvSpPr>
              <a:spLocks noChangeArrowheads="1"/>
            </p:cNvSpPr>
            <p:nvPr/>
          </p:nvSpPr>
          <p:spPr bwMode="auto">
            <a:xfrm rot="7869746">
              <a:off x="2232025" y="2528888"/>
              <a:ext cx="792163" cy="287337"/>
            </a:xfrm>
            <a:prstGeom prst="rightArrow">
              <a:avLst>
                <a:gd name="adj1" fmla="val 50000"/>
                <a:gd name="adj2" fmla="val 68923"/>
              </a:avLst>
            </a:prstGeom>
            <a:solidFill>
              <a:schemeClr val="accent1"/>
            </a:solidFill>
            <a:ln w="9525">
              <a:solidFill>
                <a:schemeClr val="tx1"/>
              </a:solidFill>
              <a:miter lim="800000"/>
              <a:headEnd/>
              <a:tailEnd/>
            </a:ln>
          </p:spPr>
          <p:txBody>
            <a:bodyPr wrap="none" anchor="ctr"/>
            <a:lstStyle/>
            <a:p>
              <a:endParaRPr lang="en-US"/>
            </a:p>
          </p:txBody>
        </p:sp>
        <p:sp>
          <p:nvSpPr>
            <p:cNvPr id="35" name="AutoShape 10"/>
            <p:cNvSpPr>
              <a:spLocks noChangeArrowheads="1"/>
            </p:cNvSpPr>
            <p:nvPr/>
          </p:nvSpPr>
          <p:spPr bwMode="auto">
            <a:xfrm>
              <a:off x="4211638" y="2420938"/>
              <a:ext cx="288925" cy="647700"/>
            </a:xfrm>
            <a:prstGeom prst="downArrow">
              <a:avLst>
                <a:gd name="adj1" fmla="val 50000"/>
                <a:gd name="adj2" fmla="val 56044"/>
              </a:avLst>
            </a:prstGeom>
            <a:solidFill>
              <a:schemeClr val="accent1"/>
            </a:solidFill>
            <a:ln w="9525">
              <a:solidFill>
                <a:schemeClr val="tx1"/>
              </a:solidFill>
              <a:miter lim="800000"/>
              <a:headEnd/>
              <a:tailEnd/>
            </a:ln>
          </p:spPr>
          <p:txBody>
            <a:bodyPr vert="eaVert" wrap="none" anchor="ctr"/>
            <a:lstStyle/>
            <a:p>
              <a:endParaRPr lang="en-US"/>
            </a:p>
          </p:txBody>
        </p:sp>
        <p:sp>
          <p:nvSpPr>
            <p:cNvPr id="36" name="AutoShape 11"/>
            <p:cNvSpPr>
              <a:spLocks noChangeArrowheads="1"/>
            </p:cNvSpPr>
            <p:nvPr/>
          </p:nvSpPr>
          <p:spPr bwMode="auto">
            <a:xfrm rot="2924138">
              <a:off x="5759450" y="2528888"/>
              <a:ext cx="792163" cy="287337"/>
            </a:xfrm>
            <a:prstGeom prst="rightArrow">
              <a:avLst>
                <a:gd name="adj1" fmla="val 50000"/>
                <a:gd name="adj2" fmla="val 68923"/>
              </a:avLst>
            </a:prstGeom>
            <a:solidFill>
              <a:schemeClr val="accent1"/>
            </a:solidFill>
            <a:ln w="9525">
              <a:solidFill>
                <a:schemeClr val="tx1"/>
              </a:solidFill>
              <a:miter lim="800000"/>
              <a:headEnd/>
              <a:tailEnd/>
            </a:ln>
          </p:spPr>
          <p:txBody>
            <a:bodyPr wrap="none" anchor="ctr"/>
            <a:lstStyle/>
            <a:p>
              <a:endParaRPr lang="en-US"/>
            </a:p>
          </p:txBody>
        </p:sp>
      </p:gr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BCFC4E3-8E9A-4DCC-BF44-D91C877054C9}"/>
              </a:ext>
            </a:extLst>
          </p:cNvPr>
          <p:cNvSpPr/>
          <p:nvPr/>
        </p:nvSpPr>
        <p:spPr>
          <a:xfrm>
            <a:off x="690616" y="1916832"/>
            <a:ext cx="2880320" cy="3486339"/>
          </a:xfrm>
          <a:prstGeom prst="rect">
            <a:avLst/>
          </a:prstGeom>
        </p:spPr>
        <p:txBody>
          <a:bodyPr wrap="square">
            <a:spAutoFit/>
          </a:bodyPr>
          <a:lstStyle/>
          <a:p>
            <a:pPr>
              <a:lnSpc>
                <a:spcPct val="200000"/>
              </a:lnSpc>
              <a:spcBef>
                <a:spcPct val="50000"/>
              </a:spcBef>
              <a:buFontTx/>
              <a:buChar char="-"/>
            </a:pPr>
            <a:r>
              <a:rPr lang="en-GB" sz="2400" b="1" dirty="0">
                <a:effectLst>
                  <a:outerShdw blurRad="38100" dist="38100" dir="2700000" algn="tl">
                    <a:srgbClr val="000000">
                      <a:alpha val="43137"/>
                    </a:srgbClr>
                  </a:outerShdw>
                </a:effectLst>
                <a:highlight>
                  <a:srgbClr val="FFFF00"/>
                </a:highlight>
              </a:rPr>
              <a:t>Organic Growth</a:t>
            </a:r>
          </a:p>
          <a:p>
            <a:pPr>
              <a:lnSpc>
                <a:spcPct val="200000"/>
              </a:lnSpc>
              <a:spcBef>
                <a:spcPct val="50000"/>
              </a:spcBef>
              <a:buFontTx/>
              <a:buChar char="-"/>
            </a:pPr>
            <a:r>
              <a:rPr lang="en-GB" sz="2400" b="1" dirty="0">
                <a:effectLst>
                  <a:outerShdw blurRad="38100" dist="38100" dir="2700000" algn="tl">
                    <a:srgbClr val="000000">
                      <a:alpha val="43137"/>
                    </a:srgbClr>
                  </a:outerShdw>
                </a:effectLst>
              </a:rPr>
              <a:t>Mergers </a:t>
            </a:r>
          </a:p>
          <a:p>
            <a:pPr>
              <a:lnSpc>
                <a:spcPct val="200000"/>
              </a:lnSpc>
              <a:spcBef>
                <a:spcPct val="50000"/>
              </a:spcBef>
              <a:buFontTx/>
              <a:buChar char="-"/>
            </a:pPr>
            <a:r>
              <a:rPr lang="en-GB" sz="2400" b="1" dirty="0">
                <a:effectLst>
                  <a:outerShdw blurRad="38100" dist="38100" dir="2700000" algn="tl">
                    <a:srgbClr val="000000">
                      <a:alpha val="43137"/>
                    </a:srgbClr>
                  </a:outerShdw>
                </a:effectLst>
              </a:rPr>
              <a:t> Acquisitions</a:t>
            </a:r>
          </a:p>
          <a:p>
            <a:pPr>
              <a:lnSpc>
                <a:spcPct val="200000"/>
              </a:lnSpc>
              <a:spcBef>
                <a:spcPct val="50000"/>
              </a:spcBef>
              <a:buFontTx/>
              <a:buChar char="-"/>
            </a:pPr>
            <a:r>
              <a:rPr lang="en-GB" sz="2400" b="1" dirty="0">
                <a:effectLst>
                  <a:outerShdw blurRad="38100" dist="38100" dir="2700000" algn="tl">
                    <a:srgbClr val="000000">
                      <a:alpha val="43137"/>
                    </a:srgbClr>
                  </a:outerShdw>
                </a:effectLst>
              </a:rPr>
              <a:t> Alliances</a:t>
            </a:r>
          </a:p>
        </p:txBody>
      </p:sp>
      <p:sp>
        <p:nvSpPr>
          <p:cNvPr id="5" name="Rectangle 4">
            <a:extLst>
              <a:ext uri="{FF2B5EF4-FFF2-40B4-BE49-F238E27FC236}">
                <a16:creationId xmlns:a16="http://schemas.microsoft.com/office/drawing/2014/main" id="{40B303DD-B5F9-48F5-8419-08AB59F85913}"/>
              </a:ext>
            </a:extLst>
          </p:cNvPr>
          <p:cNvSpPr/>
          <p:nvPr/>
        </p:nvSpPr>
        <p:spPr>
          <a:xfrm>
            <a:off x="2639616" y="548680"/>
            <a:ext cx="7946406" cy="584775"/>
          </a:xfrm>
          <a:prstGeom prst="rect">
            <a:avLst/>
          </a:prstGeom>
        </p:spPr>
        <p:txBody>
          <a:bodyPr wrap="none">
            <a:spAutoFit/>
          </a:bodyPr>
          <a:lstStyle/>
          <a:p>
            <a:pPr>
              <a:spcBef>
                <a:spcPct val="50000"/>
              </a:spcBef>
            </a:pPr>
            <a:r>
              <a:rPr lang="en-GB" sz="3200" b="1" dirty="0"/>
              <a:t>Methods for Pursuing Strategic Options</a:t>
            </a:r>
          </a:p>
        </p:txBody>
      </p:sp>
      <p:sp>
        <p:nvSpPr>
          <p:cNvPr id="6" name="Rectangle 5">
            <a:extLst>
              <a:ext uri="{FF2B5EF4-FFF2-40B4-BE49-F238E27FC236}">
                <a16:creationId xmlns:a16="http://schemas.microsoft.com/office/drawing/2014/main" id="{F12706E3-F24A-4B2C-8950-EB86A49361F0}"/>
              </a:ext>
            </a:extLst>
          </p:cNvPr>
          <p:cNvSpPr/>
          <p:nvPr/>
        </p:nvSpPr>
        <p:spPr bwMode="auto">
          <a:xfrm>
            <a:off x="5591944" y="2132856"/>
            <a:ext cx="5256584" cy="504056"/>
          </a:xfrm>
          <a:prstGeom prst="rect">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r>
              <a:rPr kumimoji="0" lang="en-GB" sz="2400" b="0" i="0" u="none" strike="noStrike" cap="none" normalizeH="0" baseline="0" dirty="0">
                <a:ln>
                  <a:noFill/>
                </a:ln>
                <a:solidFill>
                  <a:schemeClr val="tx1"/>
                </a:solidFill>
                <a:effectLst/>
                <a:latin typeface="Arial" charset="0"/>
                <a:ea typeface="ＭＳ Ｐゴシック" pitchFamily="1" charset="-128"/>
              </a:rPr>
              <a:t>Internal Resources and Capabilities  </a:t>
            </a:r>
          </a:p>
        </p:txBody>
      </p:sp>
      <p:sp>
        <p:nvSpPr>
          <p:cNvPr id="7" name="Rectangle 6">
            <a:extLst>
              <a:ext uri="{FF2B5EF4-FFF2-40B4-BE49-F238E27FC236}">
                <a16:creationId xmlns:a16="http://schemas.microsoft.com/office/drawing/2014/main" id="{8B3709C3-DE65-4936-97DC-6BF654B2E2E2}"/>
              </a:ext>
            </a:extLst>
          </p:cNvPr>
          <p:cNvSpPr/>
          <p:nvPr/>
        </p:nvSpPr>
        <p:spPr bwMode="auto">
          <a:xfrm>
            <a:off x="5596728" y="3356992"/>
            <a:ext cx="5251800" cy="1728192"/>
          </a:xfrm>
          <a:prstGeom prst="rect">
            <a:avLst/>
          </a:prstGeom>
          <a:solidFill>
            <a:schemeClr val="accent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r>
              <a:rPr kumimoji="0" lang="en-GB" sz="2400" b="0" i="0" u="none" strike="noStrike" cap="none" normalizeH="0" baseline="0" dirty="0">
                <a:ln>
                  <a:noFill/>
                </a:ln>
                <a:solidFill>
                  <a:schemeClr val="tx1"/>
                </a:solidFill>
                <a:effectLst/>
                <a:latin typeface="Arial" charset="0"/>
                <a:ea typeface="ＭＳ Ｐゴシック" pitchFamily="1" charset="-128"/>
              </a:rPr>
              <a:t>External approaches:</a:t>
            </a:r>
          </a:p>
          <a:p>
            <a:pPr marL="0" marR="0" indent="0" algn="l" defTabSz="914400" rtl="0" eaLnBrk="0" fontAlgn="base" latinLnBrk="0" hangingPunct="0">
              <a:lnSpc>
                <a:spcPct val="100000"/>
              </a:lnSpc>
              <a:spcBef>
                <a:spcPct val="0"/>
              </a:spcBef>
              <a:spcAft>
                <a:spcPct val="0"/>
              </a:spcAft>
              <a:buClrTx/>
              <a:buSzTx/>
              <a:buFontTx/>
              <a:buNone/>
              <a:tabLst/>
            </a:pPr>
            <a:endParaRPr lang="en-GB" sz="2400" dirty="0">
              <a:latin typeface="Arial" charset="0"/>
              <a:ea typeface="ＭＳ Ｐゴシック" pitchFamily="1" charset="-128"/>
            </a:endParaRPr>
          </a:p>
          <a:p>
            <a:pPr marL="342900" marR="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lang="en-GB" sz="2400" dirty="0">
                <a:latin typeface="Arial" charset="0"/>
                <a:ea typeface="ＭＳ Ｐゴシック" pitchFamily="1" charset="-128"/>
              </a:rPr>
              <a:t>External Resources</a:t>
            </a:r>
          </a:p>
          <a:p>
            <a:pPr marL="342900" marR="0" indent="-34290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lang="en-GB" sz="2400" dirty="0">
                <a:latin typeface="Arial" charset="0"/>
                <a:ea typeface="ＭＳ Ｐゴシック" pitchFamily="1" charset="-128"/>
              </a:rPr>
              <a:t>External Capabilities  </a:t>
            </a:r>
            <a:r>
              <a:rPr kumimoji="0" lang="en-GB" sz="2400" b="0" i="0" u="none" strike="noStrike" cap="none" normalizeH="0" baseline="0" dirty="0">
                <a:ln>
                  <a:noFill/>
                </a:ln>
                <a:solidFill>
                  <a:schemeClr val="tx1"/>
                </a:solidFill>
                <a:effectLst/>
                <a:latin typeface="Arial" charset="0"/>
                <a:ea typeface="ＭＳ Ｐゴシック" pitchFamily="1" charset="-128"/>
              </a:rPr>
              <a:t> </a:t>
            </a:r>
          </a:p>
        </p:txBody>
      </p:sp>
      <p:sp>
        <p:nvSpPr>
          <p:cNvPr id="8" name="Right Brace 7">
            <a:extLst>
              <a:ext uri="{FF2B5EF4-FFF2-40B4-BE49-F238E27FC236}">
                <a16:creationId xmlns:a16="http://schemas.microsoft.com/office/drawing/2014/main" id="{594032FB-FC14-44A7-843E-2A8B91236FE8}"/>
              </a:ext>
            </a:extLst>
          </p:cNvPr>
          <p:cNvSpPr/>
          <p:nvPr/>
        </p:nvSpPr>
        <p:spPr bwMode="auto">
          <a:xfrm>
            <a:off x="2927648" y="2996952"/>
            <a:ext cx="1008112" cy="2448272"/>
          </a:xfrm>
          <a:prstGeom prst="rightBrace">
            <a:avLst/>
          </a:prstGeom>
          <a:solidFill>
            <a:schemeClr val="bg1"/>
          </a:solidFill>
          <a:ln w="76200"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Arial" charset="0"/>
              <a:ea typeface="ＭＳ Ｐゴシック" pitchFamily="1" charset="-128"/>
            </a:endParaRPr>
          </a:p>
        </p:txBody>
      </p:sp>
      <p:cxnSp>
        <p:nvCxnSpPr>
          <p:cNvPr id="10" name="Straight Arrow Connector 9">
            <a:extLst>
              <a:ext uri="{FF2B5EF4-FFF2-40B4-BE49-F238E27FC236}">
                <a16:creationId xmlns:a16="http://schemas.microsoft.com/office/drawing/2014/main" id="{C787E240-7C38-4C08-B16D-AA15FFCFB5F8}"/>
              </a:ext>
            </a:extLst>
          </p:cNvPr>
          <p:cNvCxnSpPr>
            <a:stCxn id="8" idx="1"/>
          </p:cNvCxnSpPr>
          <p:nvPr/>
        </p:nvCxnSpPr>
        <p:spPr bwMode="auto">
          <a:xfrm>
            <a:off x="3935760" y="4221088"/>
            <a:ext cx="1656184" cy="0"/>
          </a:xfrm>
          <a:prstGeom prst="straightConnector1">
            <a:avLst/>
          </a:prstGeom>
          <a:solidFill>
            <a:schemeClr val="accent1"/>
          </a:solidFill>
          <a:ln w="76200" cap="flat" cmpd="sng" algn="ctr">
            <a:solidFill>
              <a:srgbClr val="FF0000"/>
            </a:solidFill>
            <a:prstDash val="solid"/>
            <a:round/>
            <a:headEnd type="none" w="med" len="med"/>
            <a:tailEnd type="triangle" w="med" len="med"/>
          </a:ln>
          <a:effectLst/>
        </p:spPr>
      </p:cxnSp>
      <p:cxnSp>
        <p:nvCxnSpPr>
          <p:cNvPr id="11" name="Straight Arrow Connector 10">
            <a:extLst>
              <a:ext uri="{FF2B5EF4-FFF2-40B4-BE49-F238E27FC236}">
                <a16:creationId xmlns:a16="http://schemas.microsoft.com/office/drawing/2014/main" id="{1F978862-29BD-43C3-980E-962871338FD0}"/>
              </a:ext>
            </a:extLst>
          </p:cNvPr>
          <p:cNvCxnSpPr>
            <a:cxnSpLocks/>
            <a:endCxn id="6" idx="1"/>
          </p:cNvCxnSpPr>
          <p:nvPr/>
        </p:nvCxnSpPr>
        <p:spPr bwMode="auto">
          <a:xfrm>
            <a:off x="3215680" y="2384884"/>
            <a:ext cx="2376264" cy="0"/>
          </a:xfrm>
          <a:prstGeom prst="straightConnector1">
            <a:avLst/>
          </a:prstGeom>
          <a:solidFill>
            <a:schemeClr val="accent1"/>
          </a:solidFill>
          <a:ln w="76200" cap="flat" cmpd="sng" algn="ctr">
            <a:solidFill>
              <a:srgbClr val="FF0000"/>
            </a:solidFill>
            <a:prstDash val="solid"/>
            <a:round/>
            <a:headEnd type="none" w="med" len="med"/>
            <a:tailEnd type="triangle" w="med" len="med"/>
          </a:ln>
          <a:effectLst/>
        </p:spPr>
      </p:cxnSp>
    </p:spTree>
    <p:extLst>
      <p:ext uri="{BB962C8B-B14F-4D97-AF65-F5344CB8AC3E}">
        <p14:creationId xmlns:p14="http://schemas.microsoft.com/office/powerpoint/2010/main" val="27412399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1000"/>
                                        <p:tgtEl>
                                          <p:spTgt spid="11"/>
                                        </p:tgtEl>
                                      </p:cBhvr>
                                    </p:animEffect>
                                    <p:anim calcmode="lin" valueType="num">
                                      <p:cBhvr>
                                        <p:cTn id="8" dur="1000" fill="hold"/>
                                        <p:tgtEl>
                                          <p:spTgt spid="11"/>
                                        </p:tgtEl>
                                        <p:attrNameLst>
                                          <p:attrName>ppt_x</p:attrName>
                                        </p:attrNameLst>
                                      </p:cBhvr>
                                      <p:tavLst>
                                        <p:tav tm="0">
                                          <p:val>
                                            <p:strVal val="#ppt_x"/>
                                          </p:val>
                                        </p:tav>
                                        <p:tav tm="100000">
                                          <p:val>
                                            <p:strVal val="#ppt_x"/>
                                          </p:val>
                                        </p:tav>
                                      </p:tavLst>
                                    </p:anim>
                                    <p:anim calcmode="lin" valueType="num">
                                      <p:cBhvr>
                                        <p:cTn id="9" dur="1000" fill="hold"/>
                                        <p:tgtEl>
                                          <p:spTgt spid="11"/>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1000"/>
                                        <p:tgtEl>
                                          <p:spTgt spid="6"/>
                                        </p:tgtEl>
                                      </p:cBhvr>
                                    </p:animEffect>
                                    <p:anim calcmode="lin" valueType="num">
                                      <p:cBhvr>
                                        <p:cTn id="13" dur="1000" fill="hold"/>
                                        <p:tgtEl>
                                          <p:spTgt spid="6"/>
                                        </p:tgtEl>
                                        <p:attrNameLst>
                                          <p:attrName>ppt_x</p:attrName>
                                        </p:attrNameLst>
                                      </p:cBhvr>
                                      <p:tavLst>
                                        <p:tav tm="0">
                                          <p:val>
                                            <p:strVal val="#ppt_x"/>
                                          </p:val>
                                        </p:tav>
                                        <p:tav tm="100000">
                                          <p:val>
                                            <p:strVal val="#ppt_x"/>
                                          </p:val>
                                        </p:tav>
                                      </p:tavLst>
                                    </p:anim>
                                    <p:anim calcmode="lin" valueType="num">
                                      <p:cBhvr>
                                        <p:cTn id="1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fade">
                                      <p:cBhvr>
                                        <p:cTn id="19" dur="1000"/>
                                        <p:tgtEl>
                                          <p:spTgt spid="8"/>
                                        </p:tgtEl>
                                      </p:cBhvr>
                                    </p:animEffect>
                                    <p:anim calcmode="lin" valueType="num">
                                      <p:cBhvr>
                                        <p:cTn id="20" dur="1000" fill="hold"/>
                                        <p:tgtEl>
                                          <p:spTgt spid="8"/>
                                        </p:tgtEl>
                                        <p:attrNameLst>
                                          <p:attrName>ppt_x</p:attrName>
                                        </p:attrNameLst>
                                      </p:cBhvr>
                                      <p:tavLst>
                                        <p:tav tm="0">
                                          <p:val>
                                            <p:strVal val="#ppt_x"/>
                                          </p:val>
                                        </p:tav>
                                        <p:tav tm="100000">
                                          <p:val>
                                            <p:strVal val="#ppt_x"/>
                                          </p:val>
                                        </p:tav>
                                      </p:tavLst>
                                    </p:anim>
                                    <p:anim calcmode="lin" valueType="num">
                                      <p:cBhvr>
                                        <p:cTn id="21" dur="1000" fill="hold"/>
                                        <p:tgtEl>
                                          <p:spTgt spid="8"/>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10"/>
                                        </p:tgtEl>
                                        <p:attrNameLst>
                                          <p:attrName>style.visibility</p:attrName>
                                        </p:attrNameLst>
                                      </p:cBhvr>
                                      <p:to>
                                        <p:strVal val="visible"/>
                                      </p:to>
                                    </p:set>
                                    <p:animEffect transition="in" filter="fade">
                                      <p:cBhvr>
                                        <p:cTn id="24" dur="1000"/>
                                        <p:tgtEl>
                                          <p:spTgt spid="10"/>
                                        </p:tgtEl>
                                      </p:cBhvr>
                                    </p:animEffect>
                                    <p:anim calcmode="lin" valueType="num">
                                      <p:cBhvr>
                                        <p:cTn id="25" dur="1000" fill="hold"/>
                                        <p:tgtEl>
                                          <p:spTgt spid="10"/>
                                        </p:tgtEl>
                                        <p:attrNameLst>
                                          <p:attrName>ppt_x</p:attrName>
                                        </p:attrNameLst>
                                      </p:cBhvr>
                                      <p:tavLst>
                                        <p:tav tm="0">
                                          <p:val>
                                            <p:strVal val="#ppt_x"/>
                                          </p:val>
                                        </p:tav>
                                        <p:tav tm="100000">
                                          <p:val>
                                            <p:strVal val="#ppt_x"/>
                                          </p:val>
                                        </p:tav>
                                      </p:tavLst>
                                    </p:anim>
                                    <p:anim calcmode="lin" valueType="num">
                                      <p:cBhvr>
                                        <p:cTn id="26" dur="1000" fill="hold"/>
                                        <p:tgtEl>
                                          <p:spTgt spid="10"/>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7"/>
                                        </p:tgtEl>
                                        <p:attrNameLst>
                                          <p:attrName>style.visibility</p:attrName>
                                        </p:attrNameLst>
                                      </p:cBhvr>
                                      <p:to>
                                        <p:strVal val="visible"/>
                                      </p:to>
                                    </p:set>
                                    <p:animEffect transition="in" filter="fade">
                                      <p:cBhvr>
                                        <p:cTn id="29" dur="1000"/>
                                        <p:tgtEl>
                                          <p:spTgt spid="7"/>
                                        </p:tgtEl>
                                      </p:cBhvr>
                                    </p:animEffect>
                                    <p:anim calcmode="lin" valueType="num">
                                      <p:cBhvr>
                                        <p:cTn id="30" dur="1000" fill="hold"/>
                                        <p:tgtEl>
                                          <p:spTgt spid="7"/>
                                        </p:tgtEl>
                                        <p:attrNameLst>
                                          <p:attrName>ppt_x</p:attrName>
                                        </p:attrNameLst>
                                      </p:cBhvr>
                                      <p:tavLst>
                                        <p:tav tm="0">
                                          <p:val>
                                            <p:strVal val="#ppt_x"/>
                                          </p:val>
                                        </p:tav>
                                        <p:tav tm="100000">
                                          <p:val>
                                            <p:strVal val="#ppt_x"/>
                                          </p:val>
                                        </p:tav>
                                      </p:tavLst>
                                    </p:anim>
                                    <p:anim calcmode="lin" valueType="num">
                                      <p:cBhvr>
                                        <p:cTn id="31"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36"/>
        <p:cNvGrpSpPr/>
        <p:nvPr/>
      </p:nvGrpSpPr>
      <p:grpSpPr>
        <a:xfrm>
          <a:off x="0" y="0"/>
          <a:ext cx="0" cy="0"/>
          <a:chOff x="0" y="0"/>
          <a:chExt cx="0" cy="0"/>
        </a:xfrm>
      </p:grpSpPr>
      <p:sp>
        <p:nvSpPr>
          <p:cNvPr id="137" name="Google Shape;137;p26"/>
          <p:cNvSpPr txBox="1">
            <a:spLocks noGrp="1"/>
          </p:cNvSpPr>
          <p:nvPr>
            <p:ph type="title" idx="4294967295"/>
          </p:nvPr>
        </p:nvSpPr>
        <p:spPr>
          <a:xfrm>
            <a:off x="0" y="539751"/>
            <a:ext cx="10972800" cy="1143000"/>
          </a:xfrm>
          <a:prstGeom prst="rect">
            <a:avLst/>
          </a:prstGeom>
          <a:noFill/>
          <a:ln w="9525" cap="flat" cmpd="sng">
            <a:solidFill>
              <a:schemeClr val="lt1"/>
            </a:solidFill>
            <a:prstDash val="solid"/>
            <a:round/>
            <a:headEnd type="none" w="sm" len="sm"/>
            <a:tailEnd type="none" w="sm" len="sm"/>
          </a:ln>
        </p:spPr>
        <p:txBody>
          <a:bodyPr spcFirstLastPara="1" wrap="square" lIns="121900" tIns="60933" rIns="121900" bIns="60933" anchor="ctr" anchorCtr="0">
            <a:noAutofit/>
          </a:bodyPr>
          <a:lstStyle/>
          <a:p>
            <a:pPr>
              <a:lnSpc>
                <a:spcPct val="90000"/>
              </a:lnSpc>
            </a:pPr>
            <a:r>
              <a:rPr lang="en-GB" b="1" dirty="0">
                <a:latin typeface="Arial"/>
                <a:ea typeface="Arial"/>
                <a:cs typeface="Arial"/>
                <a:sym typeface="Arial"/>
              </a:rPr>
              <a:t>Outline</a:t>
            </a:r>
            <a:endParaRPr dirty="0"/>
          </a:p>
        </p:txBody>
      </p:sp>
      <p:sp>
        <p:nvSpPr>
          <p:cNvPr id="138" name="Google Shape;138;p26"/>
          <p:cNvSpPr txBox="1">
            <a:spLocks noGrp="1"/>
          </p:cNvSpPr>
          <p:nvPr>
            <p:ph type="body" idx="4294967295"/>
          </p:nvPr>
        </p:nvSpPr>
        <p:spPr>
          <a:xfrm>
            <a:off x="429684" y="2062019"/>
            <a:ext cx="11332633" cy="3109384"/>
          </a:xfrm>
          <a:prstGeom prst="rect">
            <a:avLst/>
          </a:prstGeom>
          <a:noFill/>
          <a:ln w="44450" cap="flat" cmpd="sng">
            <a:solidFill>
              <a:srgbClr val="7F7F7F"/>
            </a:solidFill>
            <a:prstDash val="solid"/>
            <a:round/>
            <a:headEnd type="none" w="sm" len="sm"/>
            <a:tailEnd type="none" w="sm" len="sm"/>
          </a:ln>
        </p:spPr>
        <p:txBody>
          <a:bodyPr spcFirstLastPara="1" wrap="square" lIns="121900" tIns="60933" rIns="121900" bIns="60933" anchor="t" anchorCtr="0">
            <a:noAutofit/>
          </a:bodyPr>
          <a:lstStyle/>
          <a:p>
            <a:pPr marL="457178" indent="-457178">
              <a:lnSpc>
                <a:spcPct val="90000"/>
              </a:lnSpc>
              <a:spcBef>
                <a:spcPts val="0"/>
              </a:spcBef>
              <a:buClr>
                <a:srgbClr val="C00000"/>
              </a:buClr>
              <a:buSzPts val="2400"/>
              <a:buNone/>
            </a:pPr>
            <a:endParaRPr sz="2667">
              <a:latin typeface="Arial"/>
              <a:ea typeface="Arial"/>
              <a:cs typeface="Arial"/>
              <a:sym typeface="Arial"/>
            </a:endParaRPr>
          </a:p>
          <a:p>
            <a:pPr marL="457178" indent="-457178">
              <a:spcBef>
                <a:spcPts val="640"/>
              </a:spcBef>
              <a:buClr>
                <a:srgbClr val="C00000"/>
              </a:buClr>
              <a:buSzPts val="2400"/>
            </a:pPr>
            <a:r>
              <a:rPr lang="en-GB" sz="2667" dirty="0"/>
              <a:t>Define mergers and acquisitions </a:t>
            </a:r>
            <a:endParaRPr sz="1867" dirty="0"/>
          </a:p>
          <a:p>
            <a:pPr marL="457178" indent="-457178">
              <a:spcBef>
                <a:spcPts val="640"/>
              </a:spcBef>
              <a:buClr>
                <a:srgbClr val="C00000"/>
              </a:buClr>
              <a:buSzPts val="2400"/>
            </a:pPr>
            <a:r>
              <a:rPr lang="en-GB" sz="2667" dirty="0"/>
              <a:t>Outline different types of M&amp;As</a:t>
            </a:r>
            <a:endParaRPr sz="1867" dirty="0"/>
          </a:p>
          <a:p>
            <a:pPr marL="457178" indent="-457178">
              <a:spcBef>
                <a:spcPts val="640"/>
              </a:spcBef>
              <a:buClr>
                <a:srgbClr val="C00000"/>
              </a:buClr>
              <a:buSzPts val="2400"/>
            </a:pPr>
            <a:r>
              <a:rPr lang="en-GB" sz="2667" dirty="0"/>
              <a:t>Discuss why firms get acquired and consider anti-takeover strategies</a:t>
            </a:r>
            <a:endParaRPr sz="1867" dirty="0"/>
          </a:p>
          <a:p>
            <a:pPr marL="457178" indent="-457178">
              <a:spcBef>
                <a:spcPts val="640"/>
              </a:spcBef>
              <a:buClr>
                <a:srgbClr val="C00000"/>
              </a:buClr>
              <a:buSzPts val="2400"/>
            </a:pPr>
            <a:r>
              <a:rPr lang="en-GB" sz="2667" dirty="0"/>
              <a:t>Outline reasons for M&amp;As and problems in achieving success</a:t>
            </a:r>
            <a:endParaRPr sz="1867" dirty="0"/>
          </a:p>
          <a:p>
            <a:pPr marL="457178" indent="-457178">
              <a:spcBef>
                <a:spcPts val="640"/>
              </a:spcBef>
              <a:buClr>
                <a:srgbClr val="C00000"/>
              </a:buClr>
              <a:buSzPts val="2400"/>
            </a:pPr>
            <a:r>
              <a:rPr lang="en-GB" sz="2667" dirty="0"/>
              <a:t>Consider post-acquisition factors that contribute to M&amp;A success</a:t>
            </a:r>
            <a:endParaRPr sz="1867"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9430C607-6D0C-4EA2-BA8A-DD770B740544}"/>
              </a:ext>
            </a:extLst>
          </p:cNvPr>
          <p:cNvSpPr>
            <a:spLocks noGrp="1"/>
          </p:cNvSpPr>
          <p:nvPr>
            <p:ph type="title" idx="4294967295"/>
          </p:nvPr>
        </p:nvSpPr>
        <p:spPr>
          <a:xfrm>
            <a:off x="0" y="836084"/>
            <a:ext cx="8229600" cy="719667"/>
          </a:xfrm>
          <a:prstGeom prst="rect">
            <a:avLst/>
          </a:prstGeom>
        </p:spPr>
        <p:txBody>
          <a:bodyPr/>
          <a:lstStyle/>
          <a:p>
            <a:pPr eaLnBrk="1" hangingPunct="1"/>
            <a:r>
              <a:rPr lang="en-GB" altLang="en-US" sz="4000" b="1" dirty="0">
                <a:solidFill>
                  <a:schemeClr val="tx1"/>
                </a:solidFill>
                <a:effectLst>
                  <a:outerShdw blurRad="38100" dist="38100" dir="2700000" algn="tl">
                    <a:srgbClr val="000000">
                      <a:alpha val="43137"/>
                    </a:srgbClr>
                  </a:outerShdw>
                </a:effectLst>
              </a:rPr>
              <a:t>Corporate Entrepreneurship</a:t>
            </a:r>
          </a:p>
        </p:txBody>
      </p:sp>
      <p:sp>
        <p:nvSpPr>
          <p:cNvPr id="8195" name="Content Placeholder 2">
            <a:extLst>
              <a:ext uri="{FF2B5EF4-FFF2-40B4-BE49-F238E27FC236}">
                <a16:creationId xmlns:a16="http://schemas.microsoft.com/office/drawing/2014/main" id="{396758F2-41E4-493D-8D6F-768958ACC459}"/>
              </a:ext>
            </a:extLst>
          </p:cNvPr>
          <p:cNvSpPr>
            <a:spLocks noGrp="1"/>
          </p:cNvSpPr>
          <p:nvPr>
            <p:ph idx="4294967295"/>
          </p:nvPr>
        </p:nvSpPr>
        <p:spPr>
          <a:xfrm>
            <a:off x="298450" y="1917700"/>
            <a:ext cx="11595100" cy="4104217"/>
          </a:xfrm>
          <a:prstGeom prst="rect">
            <a:avLst/>
          </a:prstGeom>
        </p:spPr>
        <p:txBody>
          <a:bodyPr/>
          <a:lstStyle/>
          <a:p>
            <a:pPr marL="0" indent="0">
              <a:lnSpc>
                <a:spcPct val="150000"/>
              </a:lnSpc>
              <a:buNone/>
              <a:defRPr/>
            </a:pPr>
            <a:r>
              <a:rPr lang="en-GB" altLang="en-US" sz="2133" dirty="0"/>
              <a:t>Refers to </a:t>
            </a:r>
            <a:r>
              <a:rPr lang="en-GB" altLang="en-US" sz="2133" b="1" i="1" dirty="0"/>
              <a:t>radical change in the organisation’s business</a:t>
            </a:r>
            <a:r>
              <a:rPr lang="en-GB" altLang="en-US" sz="2133" dirty="0"/>
              <a:t>, driven principally by the organisation’s own capabilities.</a:t>
            </a:r>
            <a:endParaRPr lang="en-GB" altLang="en-US" sz="2667" dirty="0"/>
          </a:p>
          <a:p>
            <a:pPr eaLnBrk="1" hangingPunct="1">
              <a:lnSpc>
                <a:spcPct val="150000"/>
              </a:lnSpc>
              <a:buFont typeface="Arial" charset="0"/>
              <a:buNone/>
              <a:defRPr/>
            </a:pPr>
            <a:endParaRPr lang="en-GB" altLang="en-US" sz="933" dirty="0"/>
          </a:p>
          <a:p>
            <a:pPr marL="0" indent="0">
              <a:lnSpc>
                <a:spcPct val="150000"/>
              </a:lnSpc>
              <a:buNone/>
              <a:defRPr/>
            </a:pPr>
            <a:r>
              <a:rPr lang="en-US" altLang="en-US" sz="2667" dirty="0"/>
              <a:t>For </a:t>
            </a:r>
            <a:r>
              <a:rPr lang="en-US" altLang="en-US" sz="2667" dirty="0" err="1"/>
              <a:t>easyGroup</a:t>
            </a:r>
            <a:r>
              <a:rPr lang="en-US" altLang="en-US" sz="2667" dirty="0"/>
              <a:t>, </a:t>
            </a:r>
            <a:r>
              <a:rPr lang="en-US" altLang="en-US" sz="2667" dirty="0" err="1"/>
              <a:t>easyFoodstore</a:t>
            </a:r>
            <a:r>
              <a:rPr lang="en-US" altLang="en-US" sz="2667" dirty="0"/>
              <a:t> was a radical entrepreneurial step, taking it into a new industry in the hope that its low cost model might change competitive dynamics landscape and even grow the market in a similar way to some of its earlier startups.</a:t>
            </a:r>
            <a:endParaRPr lang="en-GB" altLang="en-US" sz="2667"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11A43BB-B344-4A80-ACFB-EB6A2E0B8DEB}"/>
              </a:ext>
            </a:extLst>
          </p:cNvPr>
          <p:cNvSpPr/>
          <p:nvPr/>
        </p:nvSpPr>
        <p:spPr>
          <a:xfrm>
            <a:off x="2876155" y="5037130"/>
            <a:ext cx="7475764" cy="461665"/>
          </a:xfrm>
          <a:prstGeom prst="rect">
            <a:avLst/>
          </a:prstGeom>
        </p:spPr>
        <p:txBody>
          <a:bodyPr wrap="none">
            <a:spAutoFit/>
          </a:bodyPr>
          <a:lstStyle/>
          <a:p>
            <a:r>
              <a:rPr lang="en-GB" sz="2400" dirty="0">
                <a:hlinkClick r:id="rId2"/>
              </a:rPr>
              <a:t>https://www.investopedia.com/terms/a/acquisition.asp</a:t>
            </a:r>
            <a:endParaRPr lang="en-GB" sz="2400" dirty="0"/>
          </a:p>
        </p:txBody>
      </p:sp>
      <p:pic>
        <p:nvPicPr>
          <p:cNvPr id="1028" name="Picture 4" descr="Image result for video logo&quot;">
            <a:extLst>
              <a:ext uri="{FF2B5EF4-FFF2-40B4-BE49-F238E27FC236}">
                <a16:creationId xmlns:a16="http://schemas.microsoft.com/office/drawing/2014/main" id="{C055C3F5-8A86-4761-B12E-91245F03466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73405" y="1957220"/>
            <a:ext cx="2717800" cy="2717800"/>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64C75C3E-6A57-4180-8D75-EAEF4169BBCD}"/>
              </a:ext>
            </a:extLst>
          </p:cNvPr>
          <p:cNvSpPr/>
          <p:nvPr/>
        </p:nvSpPr>
        <p:spPr>
          <a:xfrm>
            <a:off x="3072221" y="815411"/>
            <a:ext cx="6353534" cy="748988"/>
          </a:xfrm>
          <a:prstGeom prst="rect">
            <a:avLst/>
          </a:prstGeom>
        </p:spPr>
        <p:txBody>
          <a:bodyPr wrap="none">
            <a:spAutoFit/>
          </a:bodyPr>
          <a:lstStyle/>
          <a:p>
            <a:r>
              <a:rPr lang="en-GB" sz="4267" b="1" dirty="0"/>
              <a:t>What's an Acquisition? </a:t>
            </a:r>
          </a:p>
        </p:txBody>
      </p:sp>
    </p:spTree>
    <p:extLst>
      <p:ext uri="{BB962C8B-B14F-4D97-AF65-F5344CB8AC3E}">
        <p14:creationId xmlns:p14="http://schemas.microsoft.com/office/powerpoint/2010/main" val="8002585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CC0B8DC6-C08A-4CAE-9DCD-C7D4EBFF4D83}"/>
              </a:ext>
            </a:extLst>
          </p:cNvPr>
          <p:cNvSpPr>
            <a:spLocks noGrp="1"/>
          </p:cNvSpPr>
          <p:nvPr>
            <p:ph type="title" idx="4294967295"/>
          </p:nvPr>
        </p:nvSpPr>
        <p:spPr>
          <a:xfrm>
            <a:off x="2251346" y="185561"/>
            <a:ext cx="8229600" cy="641349"/>
          </a:xfrm>
          <a:prstGeom prst="rect">
            <a:avLst/>
          </a:prstGeom>
        </p:spPr>
        <p:txBody>
          <a:bodyPr/>
          <a:lstStyle/>
          <a:p>
            <a:pPr eaLnBrk="1" hangingPunct="1"/>
            <a:r>
              <a:rPr lang="en-US" altLang="en-US" sz="3600" b="1" dirty="0">
                <a:solidFill>
                  <a:schemeClr val="tx1"/>
                </a:solidFill>
                <a:effectLst>
                  <a:outerShdw blurRad="38100" dist="38100" dir="2700000" algn="tl">
                    <a:srgbClr val="000000">
                      <a:alpha val="43137"/>
                    </a:srgbClr>
                  </a:outerShdw>
                </a:effectLst>
              </a:rPr>
              <a:t>Mergers and acquisitions </a:t>
            </a:r>
            <a:endParaRPr lang="en-GB" altLang="en-US" sz="3600" b="1" dirty="0">
              <a:solidFill>
                <a:schemeClr val="tx1"/>
              </a:solidFill>
              <a:effectLst>
                <a:outerShdw blurRad="38100" dist="38100" dir="2700000" algn="tl">
                  <a:srgbClr val="000000">
                    <a:alpha val="43137"/>
                  </a:srgbClr>
                </a:outerShdw>
              </a:effectLst>
            </a:endParaRPr>
          </a:p>
        </p:txBody>
      </p:sp>
      <p:sp>
        <p:nvSpPr>
          <p:cNvPr id="10243" name="Content Placeholder 2">
            <a:extLst>
              <a:ext uri="{FF2B5EF4-FFF2-40B4-BE49-F238E27FC236}">
                <a16:creationId xmlns:a16="http://schemas.microsoft.com/office/drawing/2014/main" id="{B9315BAE-D34D-4112-95F2-FFDB3A66B3CD}"/>
              </a:ext>
            </a:extLst>
          </p:cNvPr>
          <p:cNvSpPr>
            <a:spLocks noGrp="1"/>
          </p:cNvSpPr>
          <p:nvPr>
            <p:ph idx="4294967295"/>
          </p:nvPr>
        </p:nvSpPr>
        <p:spPr>
          <a:xfrm>
            <a:off x="232352" y="1094139"/>
            <a:ext cx="11727296" cy="4389967"/>
          </a:xfrm>
          <a:prstGeom prst="rect">
            <a:avLst/>
          </a:prstGeom>
        </p:spPr>
        <p:txBody>
          <a:bodyPr rtlCol="0">
            <a:noAutofit/>
          </a:bodyPr>
          <a:lstStyle/>
          <a:p>
            <a:pPr marL="0" indent="0" defTabSz="574660">
              <a:lnSpc>
                <a:spcPts val="2700"/>
              </a:lnSpc>
              <a:buNone/>
              <a:defRPr/>
            </a:pPr>
            <a:r>
              <a:rPr lang="en-GB" sz="2133" dirty="0"/>
              <a:t>Mergers and acquisitions are concerned with the combination of two (or more) organisations.</a:t>
            </a:r>
          </a:p>
          <a:p>
            <a:pPr marL="298443" indent="-298443" defTabSz="574660">
              <a:lnSpc>
                <a:spcPts val="2700"/>
              </a:lnSpc>
              <a:spcBef>
                <a:spcPts val="2400"/>
              </a:spcBef>
              <a:defRPr/>
            </a:pPr>
            <a:r>
              <a:rPr lang="en-GB" sz="2133" b="1" i="1" dirty="0"/>
              <a:t>An acquisition </a:t>
            </a:r>
            <a:r>
              <a:rPr lang="en-GB" sz="2133" dirty="0"/>
              <a:t>is achieved by purchasing a majority of shares in a target company:</a:t>
            </a:r>
          </a:p>
          <a:p>
            <a:pPr marL="298443" indent="-298443" defTabSz="574660">
              <a:lnSpc>
                <a:spcPts val="2700"/>
              </a:lnSpc>
              <a:spcBef>
                <a:spcPts val="2400"/>
              </a:spcBef>
              <a:defRPr/>
            </a:pPr>
            <a:endParaRPr lang="en-GB" sz="2133" dirty="0"/>
          </a:p>
          <a:p>
            <a:pPr marL="457189" indent="-457189" defTabSz="574660">
              <a:lnSpc>
                <a:spcPts val="2700"/>
              </a:lnSpc>
              <a:buClr>
                <a:srgbClr val="00B050"/>
              </a:buClr>
              <a:buFont typeface="+mj-lt"/>
              <a:buAutoNum type="arabicPeriod"/>
              <a:defRPr/>
            </a:pPr>
            <a:r>
              <a:rPr lang="en-US" altLang="en-US" sz="2133" b="1" i="1" dirty="0">
                <a:solidFill>
                  <a:schemeClr val="bg2">
                    <a:lumMod val="10000"/>
                  </a:schemeClr>
                </a:solidFill>
              </a:rPr>
              <a:t>‘</a:t>
            </a:r>
            <a:r>
              <a:rPr lang="en-US" sz="2133" b="1" i="1" dirty="0">
                <a:solidFill>
                  <a:schemeClr val="bg2">
                    <a:lumMod val="10000"/>
                  </a:schemeClr>
                </a:solidFill>
              </a:rPr>
              <a:t>Friendly</a:t>
            </a:r>
            <a:r>
              <a:rPr lang="en-US" altLang="en-US" sz="2133" b="1" i="1" dirty="0">
                <a:solidFill>
                  <a:schemeClr val="bg2">
                    <a:lumMod val="10000"/>
                  </a:schemeClr>
                </a:solidFill>
              </a:rPr>
              <a:t>’</a:t>
            </a:r>
            <a:r>
              <a:rPr lang="en-US" sz="2133" b="1" i="1" dirty="0">
                <a:solidFill>
                  <a:schemeClr val="bg2">
                    <a:lumMod val="10000"/>
                  </a:schemeClr>
                </a:solidFill>
              </a:rPr>
              <a:t> acquisitions are where the target</a:t>
            </a:r>
            <a:r>
              <a:rPr lang="en-US" altLang="en-US" sz="2133" b="1" i="1" dirty="0">
                <a:solidFill>
                  <a:schemeClr val="bg2">
                    <a:lumMod val="10000"/>
                  </a:schemeClr>
                </a:solidFill>
              </a:rPr>
              <a:t>’</a:t>
            </a:r>
            <a:r>
              <a:rPr lang="en-US" sz="2133" b="1" i="1" dirty="0">
                <a:solidFill>
                  <a:schemeClr val="bg2">
                    <a:lumMod val="10000"/>
                  </a:schemeClr>
                </a:solidFill>
              </a:rPr>
              <a:t>s management recommend accepting the acquirer</a:t>
            </a:r>
            <a:r>
              <a:rPr lang="en-US" altLang="en-US" sz="2133" b="1" i="1" dirty="0">
                <a:solidFill>
                  <a:schemeClr val="bg2">
                    <a:lumMod val="10000"/>
                  </a:schemeClr>
                </a:solidFill>
              </a:rPr>
              <a:t>’</a:t>
            </a:r>
            <a:r>
              <a:rPr lang="en-US" sz="2133" b="1" i="1" dirty="0">
                <a:solidFill>
                  <a:schemeClr val="bg2">
                    <a:lumMod val="10000"/>
                  </a:schemeClr>
                </a:solidFill>
              </a:rPr>
              <a:t>s deal. 	</a:t>
            </a:r>
          </a:p>
          <a:p>
            <a:pPr marL="457189" indent="-457189" defTabSz="574660">
              <a:lnSpc>
                <a:spcPts val="2700"/>
              </a:lnSpc>
              <a:buClr>
                <a:srgbClr val="00B050"/>
              </a:buClr>
              <a:buFont typeface="+mj-lt"/>
              <a:buAutoNum type="arabicPeriod"/>
              <a:defRPr/>
            </a:pPr>
            <a:endParaRPr lang="en-US" sz="2133" b="1" i="1" dirty="0">
              <a:solidFill>
                <a:schemeClr val="bg2">
                  <a:lumMod val="10000"/>
                </a:schemeClr>
              </a:solidFill>
            </a:endParaRPr>
          </a:p>
          <a:p>
            <a:pPr marL="457189" indent="-457189" defTabSz="574660">
              <a:lnSpc>
                <a:spcPts val="2700"/>
              </a:lnSpc>
              <a:buClr>
                <a:srgbClr val="00B050"/>
              </a:buClr>
              <a:buFont typeface="+mj-lt"/>
              <a:buAutoNum type="arabicPeriod"/>
              <a:defRPr/>
            </a:pPr>
            <a:r>
              <a:rPr lang="en-US" sz="2133" b="1" i="1" dirty="0">
                <a:solidFill>
                  <a:schemeClr val="bg2">
                    <a:lumMod val="10000"/>
                  </a:schemeClr>
                </a:solidFill>
              </a:rPr>
              <a:t>	</a:t>
            </a:r>
            <a:r>
              <a:rPr lang="en-US" altLang="en-US" sz="2133" b="1" i="1" dirty="0">
                <a:solidFill>
                  <a:schemeClr val="bg2">
                    <a:lumMod val="10000"/>
                  </a:schemeClr>
                </a:solidFill>
              </a:rPr>
              <a:t>‘</a:t>
            </a:r>
            <a:r>
              <a:rPr lang="en-US" sz="2133" b="1" i="1" dirty="0">
                <a:solidFill>
                  <a:schemeClr val="bg2">
                    <a:lumMod val="10000"/>
                  </a:schemeClr>
                </a:solidFill>
              </a:rPr>
              <a:t>Hostile</a:t>
            </a:r>
            <a:r>
              <a:rPr lang="en-US" altLang="en-US" sz="2133" b="1" i="1" dirty="0">
                <a:solidFill>
                  <a:schemeClr val="bg2">
                    <a:lumMod val="10000"/>
                  </a:schemeClr>
                </a:solidFill>
              </a:rPr>
              <a:t>’</a:t>
            </a:r>
            <a:r>
              <a:rPr lang="en-US" sz="2133" b="1" i="1" dirty="0">
                <a:solidFill>
                  <a:schemeClr val="bg2">
                    <a:lumMod val="10000"/>
                  </a:schemeClr>
                </a:solidFill>
              </a:rPr>
              <a:t> acquisitions are where the target</a:t>
            </a:r>
            <a:r>
              <a:rPr lang="en-US" altLang="en-US" sz="2133" b="1" i="1" dirty="0">
                <a:solidFill>
                  <a:schemeClr val="bg2">
                    <a:lumMod val="10000"/>
                  </a:schemeClr>
                </a:solidFill>
              </a:rPr>
              <a:t>’</a:t>
            </a:r>
            <a:r>
              <a:rPr lang="en-US" sz="2133" b="1" i="1" dirty="0">
                <a:solidFill>
                  <a:schemeClr val="bg2">
                    <a:lumMod val="10000"/>
                  </a:schemeClr>
                </a:solidFill>
              </a:rPr>
              <a:t>s management refuse the acquirer</a:t>
            </a:r>
            <a:r>
              <a:rPr lang="en-US" altLang="en-US" sz="2133" b="1" i="1" dirty="0">
                <a:solidFill>
                  <a:schemeClr val="bg2">
                    <a:lumMod val="10000"/>
                  </a:schemeClr>
                </a:solidFill>
              </a:rPr>
              <a:t>’</a:t>
            </a:r>
            <a:r>
              <a:rPr lang="en-US" sz="2133" b="1" i="1" dirty="0">
                <a:solidFill>
                  <a:schemeClr val="bg2">
                    <a:lumMod val="10000"/>
                  </a:schemeClr>
                </a:solidFill>
              </a:rPr>
              <a:t>s offer.</a:t>
            </a:r>
            <a:r>
              <a:rPr lang="en-GB" sz="2133" b="1" i="1" dirty="0">
                <a:solidFill>
                  <a:schemeClr val="bg2">
                    <a:lumMod val="10000"/>
                  </a:schemeClr>
                </a:solidFill>
              </a:rPr>
              <a:t> </a:t>
            </a:r>
          </a:p>
          <a:p>
            <a:pPr marL="298443" indent="-298443" defTabSz="574660">
              <a:lnSpc>
                <a:spcPts val="2700"/>
              </a:lnSpc>
              <a:buClr>
                <a:srgbClr val="00B050"/>
              </a:buClr>
              <a:buNone/>
              <a:defRPr/>
            </a:pPr>
            <a:endParaRPr lang="en-GB" sz="2133" dirty="0"/>
          </a:p>
          <a:p>
            <a:pPr marL="298443" indent="-298443" defTabSz="574660">
              <a:lnSpc>
                <a:spcPts val="2700"/>
              </a:lnSpc>
              <a:defRPr/>
            </a:pPr>
            <a:r>
              <a:rPr lang="en-GB" sz="2133" b="1" i="1" dirty="0"/>
              <a:t>A merger </a:t>
            </a:r>
            <a:r>
              <a:rPr lang="en-GB" sz="2133" dirty="0"/>
              <a:t>is the combination of two previously separate organisations in order to form a new company.</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416257" y="304454"/>
            <a:ext cx="10363200" cy="721783"/>
          </a:xfrm>
          <a:prstGeom prst="rect">
            <a:avLst/>
          </a:prstGeom>
          <a:ln w="3175">
            <a:solidFill>
              <a:schemeClr val="bg1"/>
            </a:solidFill>
          </a:ln>
        </p:spPr>
        <p:txBody>
          <a:bodyPr>
            <a:normAutofit/>
          </a:bodyPr>
          <a:lstStyle/>
          <a:p>
            <a:r>
              <a:rPr lang="en-GB" sz="3600" b="1" dirty="0">
                <a:solidFill>
                  <a:srgbClr val="0070C0"/>
                </a:solidFill>
                <a:effectLst>
                  <a:outerShdw blurRad="38100" dist="38100" dir="2700000" algn="tl">
                    <a:srgbClr val="000000">
                      <a:alpha val="43137"/>
                    </a:srgbClr>
                  </a:outerShdw>
                </a:effectLst>
              </a:rPr>
              <a:t>Reasons for Acquisitions</a:t>
            </a:r>
          </a:p>
        </p:txBody>
      </p:sp>
      <p:sp>
        <p:nvSpPr>
          <p:cNvPr id="3" name="Content Placeholder 2"/>
          <p:cNvSpPr>
            <a:spLocks noGrp="1"/>
          </p:cNvSpPr>
          <p:nvPr>
            <p:ph idx="4294967295"/>
          </p:nvPr>
        </p:nvSpPr>
        <p:spPr>
          <a:xfrm>
            <a:off x="245661" y="1999019"/>
            <a:ext cx="11595100" cy="3240617"/>
          </a:xfrm>
          <a:prstGeom prst="rect">
            <a:avLst/>
          </a:prstGeom>
          <a:ln w="44450">
            <a:noFill/>
          </a:ln>
        </p:spPr>
        <p:txBody>
          <a:bodyPr>
            <a:normAutofit/>
          </a:bodyPr>
          <a:lstStyle/>
          <a:p>
            <a:pPr>
              <a:buClr>
                <a:srgbClr val="C00000"/>
              </a:buClr>
            </a:pPr>
            <a:r>
              <a:rPr lang="en-GB" sz="1800" b="1" dirty="0"/>
              <a:t>Increased market power</a:t>
            </a:r>
            <a:r>
              <a:rPr lang="en-GB" sz="1800" dirty="0"/>
              <a:t>: market power exists where firms are able to deliver there goods /services above competitive levels</a:t>
            </a:r>
          </a:p>
          <a:p>
            <a:pPr lvl="1">
              <a:buClr>
                <a:srgbClr val="C00000"/>
              </a:buClr>
            </a:pPr>
            <a:r>
              <a:rPr lang="en-GB" sz="1600" dirty="0"/>
              <a:t>To accomplish this, firms may acquire a competitor, supplier, distributor or business in a highly related industry</a:t>
            </a:r>
          </a:p>
          <a:p>
            <a:pPr marL="457189" lvl="1" indent="0">
              <a:buClr>
                <a:srgbClr val="C00000"/>
              </a:buClr>
              <a:buNone/>
            </a:pPr>
            <a:endParaRPr lang="en-GB" sz="1800" dirty="0"/>
          </a:p>
          <a:p>
            <a:pPr>
              <a:buClr>
                <a:srgbClr val="C00000"/>
              </a:buClr>
            </a:pPr>
            <a:r>
              <a:rPr lang="en-GB" sz="1800" b="1" dirty="0"/>
              <a:t>Overcoming entry barriers</a:t>
            </a:r>
            <a:r>
              <a:rPr lang="en-GB" sz="1800" dirty="0"/>
              <a:t>: acquisition allows firms to gain immediate access to market of interest. </a:t>
            </a:r>
          </a:p>
          <a:p>
            <a:pPr lvl="1">
              <a:buClr>
                <a:srgbClr val="C00000"/>
              </a:buClr>
            </a:pPr>
            <a:r>
              <a:rPr lang="en-GB" sz="1600" dirty="0"/>
              <a:t>Particularly useful in entering international markets, i.e. cross-border acquisitions</a:t>
            </a:r>
          </a:p>
          <a:p>
            <a:pPr lvl="1">
              <a:buClr>
                <a:srgbClr val="C00000"/>
              </a:buClr>
            </a:pPr>
            <a:r>
              <a:rPr lang="en-GB" sz="1600" dirty="0"/>
              <a:t>Cross-border acquisitions are acquisitions made be companies with headquarters in different countries e.g. India’s Tata motors acquisition of UK car makers Jaguar and Land Rover in 2008.</a:t>
            </a:r>
          </a:p>
          <a:p>
            <a:pPr lvl="1">
              <a:buClr>
                <a:srgbClr val="C00000"/>
              </a:buClr>
            </a:pPr>
            <a:r>
              <a:rPr lang="en-GB" sz="1600" dirty="0"/>
              <a:t>Historically, North America and Europe have driven cross-border acquisitions but the changing economic/competitive landscape suggests other nations may engage more in such acquisitions</a:t>
            </a:r>
          </a:p>
          <a:p>
            <a:pPr>
              <a:buClr>
                <a:srgbClr val="C00000"/>
              </a:buClr>
            </a:pPr>
            <a:endParaRPr lang="en-GB" sz="1600" dirty="0"/>
          </a:p>
        </p:txBody>
      </p:sp>
    </p:spTree>
    <p:extLst>
      <p:ext uri="{BB962C8B-B14F-4D97-AF65-F5344CB8AC3E}">
        <p14:creationId xmlns:p14="http://schemas.microsoft.com/office/powerpoint/2010/main" val="27915923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20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fade">
                                      <p:cBhvr>
                                        <p:cTn id="15" dur="2000"/>
                                        <p:tgtEl>
                                          <p:spTgt spid="3">
                                            <p:txEl>
                                              <p:pRg st="3" end="3"/>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animEffect transition="in" filter="fade">
                                      <p:cBhvr>
                                        <p:cTn id="18" dur="2000"/>
                                        <p:tgtEl>
                                          <p:spTgt spid="3">
                                            <p:txEl>
                                              <p:pRg st="4" end="4"/>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Effect transition="in" filter="fade">
                                      <p:cBhvr>
                                        <p:cTn id="21" dur="2000"/>
                                        <p:tgtEl>
                                          <p:spTgt spid="3">
                                            <p:txEl>
                                              <p:pRg st="5" end="5"/>
                                            </p:txEl>
                                          </p:spTgt>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3">
                                            <p:txEl>
                                              <p:pRg st="6" end="6"/>
                                            </p:txEl>
                                          </p:spTgt>
                                        </p:tgtEl>
                                        <p:attrNameLst>
                                          <p:attrName>style.visibility</p:attrName>
                                        </p:attrNameLst>
                                      </p:cBhvr>
                                      <p:to>
                                        <p:strVal val="visible"/>
                                      </p:to>
                                    </p:set>
                                    <p:animEffect transition="in" filter="fade">
                                      <p:cBhvr>
                                        <p:cTn id="24"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634620" y="293869"/>
            <a:ext cx="10363200" cy="660400"/>
          </a:xfrm>
          <a:prstGeom prst="rect">
            <a:avLst/>
          </a:prstGeom>
          <a:ln w="3175">
            <a:solidFill>
              <a:schemeClr val="bg1"/>
            </a:solidFill>
          </a:ln>
        </p:spPr>
        <p:txBody>
          <a:bodyPr>
            <a:normAutofit/>
          </a:bodyPr>
          <a:lstStyle/>
          <a:p>
            <a:r>
              <a:rPr lang="en-GB" sz="3600" b="1" dirty="0">
                <a:solidFill>
                  <a:srgbClr val="0070C0"/>
                </a:solidFill>
                <a:effectLst>
                  <a:outerShdw blurRad="38100" dist="38100" dir="2700000" algn="tl">
                    <a:srgbClr val="000000">
                      <a:alpha val="43137"/>
                    </a:srgbClr>
                  </a:outerShdw>
                </a:effectLst>
              </a:rPr>
              <a:t>Reasons for Acquisitions</a:t>
            </a:r>
          </a:p>
        </p:txBody>
      </p:sp>
      <p:sp>
        <p:nvSpPr>
          <p:cNvPr id="3" name="Content Placeholder 2"/>
          <p:cNvSpPr>
            <a:spLocks noGrp="1"/>
          </p:cNvSpPr>
          <p:nvPr>
            <p:ph idx="4294967295"/>
          </p:nvPr>
        </p:nvSpPr>
        <p:spPr>
          <a:xfrm>
            <a:off x="143301" y="1593514"/>
            <a:ext cx="11688955" cy="2855656"/>
          </a:xfrm>
          <a:prstGeom prst="rect">
            <a:avLst/>
          </a:prstGeom>
          <a:ln w="44450">
            <a:noFill/>
          </a:ln>
        </p:spPr>
        <p:txBody>
          <a:bodyPr>
            <a:normAutofit/>
          </a:bodyPr>
          <a:lstStyle/>
          <a:p>
            <a:pPr algn="just">
              <a:buClr>
                <a:srgbClr val="C00000"/>
              </a:buClr>
            </a:pPr>
            <a:r>
              <a:rPr lang="en-GB" sz="2000" b="1" dirty="0"/>
              <a:t>Increased diversification</a:t>
            </a:r>
            <a:r>
              <a:rPr lang="en-GB" sz="2000" dirty="0"/>
              <a:t>: acquisitions help firms overcome the difficulty of developing products differing from their current lines for markets where they lack experience</a:t>
            </a:r>
          </a:p>
          <a:p>
            <a:pPr lvl="1" algn="just">
              <a:buClr>
                <a:srgbClr val="C00000"/>
              </a:buClr>
            </a:pPr>
            <a:r>
              <a:rPr lang="en-GB" sz="2000" dirty="0"/>
              <a:t>e.g. Cisco Systems’ $830m purchase of IronPort systems, which focused on security software for networks. Cisco’s traditional expertise is in network hardware and basic software</a:t>
            </a:r>
          </a:p>
          <a:p>
            <a:pPr marL="457189" lvl="1" indent="0" algn="just">
              <a:buClr>
                <a:srgbClr val="C00000"/>
              </a:buClr>
              <a:buNone/>
            </a:pPr>
            <a:endParaRPr lang="en-GB" sz="2000" dirty="0"/>
          </a:p>
          <a:p>
            <a:pPr algn="just">
              <a:buClr>
                <a:srgbClr val="C00000"/>
              </a:buClr>
            </a:pPr>
            <a:r>
              <a:rPr lang="en-GB" sz="2000" b="1" dirty="0"/>
              <a:t>Learning and developing new capabilities</a:t>
            </a:r>
            <a:r>
              <a:rPr lang="en-GB" sz="2000" dirty="0"/>
              <a:t>: research suggests that in a rapidly changing environment, firms remain flexible by broadening their knowledge base through acquisitions, which gives them access to capabilities they lack</a:t>
            </a:r>
            <a:endParaRPr lang="en-GB" sz="2000" u="sng" dirty="0"/>
          </a:p>
        </p:txBody>
      </p:sp>
    </p:spTree>
    <p:extLst>
      <p:ext uri="{BB962C8B-B14F-4D97-AF65-F5344CB8AC3E}">
        <p14:creationId xmlns:p14="http://schemas.microsoft.com/office/powerpoint/2010/main" val="14375430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20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fade">
                                      <p:cBhvr>
                                        <p:cTn id="15"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791570" y="250494"/>
            <a:ext cx="10363200" cy="948267"/>
          </a:xfrm>
          <a:prstGeom prst="rect">
            <a:avLst/>
          </a:prstGeom>
          <a:ln w="3175">
            <a:solidFill>
              <a:schemeClr val="bg1"/>
            </a:solidFill>
          </a:ln>
        </p:spPr>
        <p:txBody>
          <a:bodyPr>
            <a:normAutofit/>
          </a:bodyPr>
          <a:lstStyle/>
          <a:p>
            <a:r>
              <a:rPr lang="en-GB" sz="4000" b="1" dirty="0">
                <a:solidFill>
                  <a:srgbClr val="0070C0"/>
                </a:solidFill>
                <a:effectLst>
                  <a:outerShdw blurRad="38100" dist="38100" dir="2700000" algn="tl">
                    <a:srgbClr val="000000">
                      <a:alpha val="43137"/>
                    </a:srgbClr>
                  </a:outerShdw>
                </a:effectLst>
              </a:rPr>
              <a:t>Reasons for Acquisitions</a:t>
            </a:r>
          </a:p>
        </p:txBody>
      </p:sp>
      <p:sp>
        <p:nvSpPr>
          <p:cNvPr id="3" name="Content Placeholder 2"/>
          <p:cNvSpPr>
            <a:spLocks noGrp="1"/>
          </p:cNvSpPr>
          <p:nvPr>
            <p:ph idx="4294967295"/>
          </p:nvPr>
        </p:nvSpPr>
        <p:spPr>
          <a:xfrm>
            <a:off x="382201" y="1582176"/>
            <a:ext cx="11523133" cy="2671233"/>
          </a:xfrm>
          <a:prstGeom prst="rect">
            <a:avLst/>
          </a:prstGeom>
          <a:ln w="44450">
            <a:solidFill>
              <a:schemeClr val="bg1"/>
            </a:solidFill>
          </a:ln>
        </p:spPr>
        <p:txBody>
          <a:bodyPr>
            <a:noAutofit/>
          </a:bodyPr>
          <a:lstStyle/>
          <a:p>
            <a:pPr marL="0" indent="0">
              <a:buClr>
                <a:srgbClr val="C00000"/>
              </a:buClr>
              <a:buNone/>
            </a:pPr>
            <a:endParaRPr lang="en-GB" sz="1800" dirty="0"/>
          </a:p>
          <a:p>
            <a:pPr>
              <a:buClr>
                <a:srgbClr val="C00000"/>
              </a:buClr>
            </a:pPr>
            <a:r>
              <a:rPr lang="en-GB" sz="2000" b="1" dirty="0"/>
              <a:t>Cost of </a:t>
            </a:r>
            <a:r>
              <a:rPr lang="en-GB" sz="2000" dirty="0"/>
              <a:t>new product </a:t>
            </a:r>
            <a:r>
              <a:rPr lang="en-GB" sz="2000" b="1" dirty="0"/>
              <a:t>development and increased speed to market</a:t>
            </a:r>
          </a:p>
          <a:p>
            <a:pPr lvl="1">
              <a:buClr>
                <a:srgbClr val="C00000"/>
              </a:buClr>
            </a:pPr>
            <a:r>
              <a:rPr lang="en-GB" sz="1800" dirty="0"/>
              <a:t>Acquisitions help overcome  challenges of NPD such as innovation failures and time to market, thereby contributing to quick profitable returns</a:t>
            </a:r>
          </a:p>
          <a:p>
            <a:pPr marL="457189" lvl="1" indent="0">
              <a:buClr>
                <a:srgbClr val="C00000"/>
              </a:buClr>
              <a:buNone/>
            </a:pPr>
            <a:endParaRPr lang="en-GB" sz="1800" dirty="0"/>
          </a:p>
          <a:p>
            <a:pPr lvl="1">
              <a:buClr>
                <a:srgbClr val="C00000"/>
              </a:buClr>
            </a:pPr>
            <a:r>
              <a:rPr lang="en-GB" sz="1800" dirty="0"/>
              <a:t>e.g. Pfizer acquired Wyeth in 2009 for $68bn: Wyeth had heavily invested in biotechnology and vaccines for over 3 decades, the acquisition thus gave Pfizer access to potential outputs from the biotechnology-oriented R&amp;D investments</a:t>
            </a:r>
          </a:p>
          <a:p>
            <a:pPr marL="0" indent="0">
              <a:buClr>
                <a:srgbClr val="C00000"/>
              </a:buClr>
              <a:buNone/>
            </a:pPr>
            <a:endParaRPr lang="en-GB" sz="2000" dirty="0"/>
          </a:p>
        </p:txBody>
      </p:sp>
    </p:spTree>
    <p:extLst>
      <p:ext uri="{BB962C8B-B14F-4D97-AF65-F5344CB8AC3E}">
        <p14:creationId xmlns:p14="http://schemas.microsoft.com/office/powerpoint/2010/main" val="15907432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4" end="4"/>
                                            </p:txEl>
                                          </p:spTgt>
                                        </p:tgtEl>
                                        <p:attrNameLst>
                                          <p:attrName>style.visibility</p:attrName>
                                        </p:attrNameLst>
                                      </p:cBhvr>
                                      <p:to>
                                        <p:strVal val="visible"/>
                                      </p:to>
                                    </p:set>
                                    <p:animEffect transition="in" filter="fade">
                                      <p:cBhvr>
                                        <p:cTn id="10"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348618" y="186426"/>
            <a:ext cx="6043083" cy="715433"/>
          </a:xfrm>
          <a:prstGeom prst="rect">
            <a:avLst/>
          </a:prstGeom>
          <a:ln w="3175">
            <a:solidFill>
              <a:schemeClr val="bg1"/>
            </a:solidFill>
          </a:ln>
        </p:spPr>
        <p:txBody>
          <a:bodyPr>
            <a:normAutofit fontScale="90000"/>
          </a:bodyPr>
          <a:lstStyle/>
          <a:p>
            <a:r>
              <a:rPr lang="en-GB" b="1" dirty="0">
                <a:solidFill>
                  <a:srgbClr val="0070C0"/>
                </a:solidFill>
                <a:effectLst>
                  <a:outerShdw blurRad="38100" dist="38100" dir="2700000" algn="tl">
                    <a:srgbClr val="000000">
                      <a:alpha val="43137"/>
                    </a:srgbClr>
                  </a:outerShdw>
                </a:effectLst>
              </a:rPr>
              <a:t>Reasons for Acquisitions</a:t>
            </a:r>
          </a:p>
        </p:txBody>
      </p:sp>
      <p:pic>
        <p:nvPicPr>
          <p:cNvPr id="6" name="Content Placeholder 5"/>
          <p:cNvPicPr>
            <a:picLocks noGrp="1" noChangeAspect="1"/>
          </p:cNvPicPr>
          <p:nvPr>
            <p:ph idx="4294967295"/>
          </p:nvPr>
        </p:nvPicPr>
        <p:blipFill>
          <a:blip r:embed="rId3"/>
          <a:stretch>
            <a:fillRect/>
          </a:stretch>
        </p:blipFill>
        <p:spPr>
          <a:xfrm>
            <a:off x="518614" y="1554411"/>
            <a:ext cx="9430271" cy="4018961"/>
          </a:xfrm>
          <a:prstGeom prst="rect">
            <a:avLst/>
          </a:prstGeom>
        </p:spPr>
      </p:pic>
    </p:spTree>
    <p:extLst>
      <p:ext uri="{BB962C8B-B14F-4D97-AF65-F5344CB8AC3E}">
        <p14:creationId xmlns:p14="http://schemas.microsoft.com/office/powerpoint/2010/main" val="5431371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184729" y="256056"/>
            <a:ext cx="10363200" cy="732367"/>
          </a:xfrm>
          <a:prstGeom prst="rect">
            <a:avLst/>
          </a:prstGeom>
          <a:ln w="3175">
            <a:solidFill>
              <a:schemeClr val="bg1"/>
            </a:solidFill>
          </a:ln>
        </p:spPr>
        <p:txBody>
          <a:bodyPr>
            <a:normAutofit/>
          </a:bodyPr>
          <a:lstStyle/>
          <a:p>
            <a:pPr algn="l" defTabSz="761981">
              <a:defRPr/>
            </a:pPr>
            <a:r>
              <a:rPr lang="en-GB" sz="4000" b="1" dirty="0">
                <a:solidFill>
                  <a:srgbClr val="0070C0"/>
                </a:solidFill>
                <a:effectLst>
                  <a:outerShdw blurRad="38100" dist="38100" dir="2700000" algn="tl">
                    <a:srgbClr val="000000">
                      <a:alpha val="43137"/>
                    </a:srgbClr>
                  </a:outerShdw>
                </a:effectLst>
              </a:rPr>
              <a:t>Types of Acquisitions</a:t>
            </a:r>
            <a:endParaRPr lang="en-US" sz="4000" b="1" dirty="0">
              <a:solidFill>
                <a:srgbClr val="0070C0"/>
              </a:solidFill>
              <a:effectLst>
                <a:outerShdw blurRad="38100" dist="38100" dir="2700000" algn="tl">
                  <a:srgbClr val="000000">
                    <a:alpha val="43137"/>
                  </a:srgbClr>
                </a:outerShdw>
              </a:effectLst>
              <a:latin typeface="Arial" pitchFamily="34" charset="0"/>
            </a:endParaRPr>
          </a:p>
        </p:txBody>
      </p:sp>
      <p:sp>
        <p:nvSpPr>
          <p:cNvPr id="3" name="Content Placeholder 2"/>
          <p:cNvSpPr>
            <a:spLocks noGrp="1"/>
          </p:cNvSpPr>
          <p:nvPr>
            <p:ph idx="4294967295"/>
          </p:nvPr>
        </p:nvSpPr>
        <p:spPr>
          <a:xfrm>
            <a:off x="246144" y="1308037"/>
            <a:ext cx="11451167" cy="3907367"/>
          </a:xfrm>
          <a:prstGeom prst="rect">
            <a:avLst/>
          </a:prstGeom>
          <a:ln w="44450">
            <a:noFill/>
          </a:ln>
        </p:spPr>
        <p:txBody>
          <a:bodyPr>
            <a:noAutofit/>
          </a:bodyPr>
          <a:lstStyle/>
          <a:p>
            <a:pPr>
              <a:buClr>
                <a:srgbClr val="C00000"/>
              </a:buClr>
            </a:pPr>
            <a:r>
              <a:rPr lang="en-GB" sz="1800" b="1" dirty="0"/>
              <a:t>Horizontal</a:t>
            </a:r>
            <a:r>
              <a:rPr lang="en-GB" sz="1800" dirty="0"/>
              <a:t>: acquisition of a firm competing in the same industry as the acquiring firm</a:t>
            </a:r>
          </a:p>
          <a:p>
            <a:pPr lvl="1">
              <a:buClr>
                <a:srgbClr val="C00000"/>
              </a:buClr>
            </a:pPr>
            <a:r>
              <a:rPr lang="en-GB" sz="1600" dirty="0"/>
              <a:t>Most effective where full integration of assets occur and excess capacity is divested</a:t>
            </a:r>
          </a:p>
          <a:p>
            <a:pPr lvl="1">
              <a:buClr>
                <a:srgbClr val="C00000"/>
              </a:buClr>
            </a:pPr>
            <a:r>
              <a:rPr lang="en-GB" sz="1600" dirty="0"/>
              <a:t>Example of horizontal acquisition : T-Mobile and Orange in UK 2010 to form EE (slightly complicated – merger part of a bigger joint venture agreement)</a:t>
            </a:r>
          </a:p>
          <a:p>
            <a:pPr lvl="1">
              <a:buClr>
                <a:srgbClr val="C00000"/>
              </a:buClr>
            </a:pPr>
            <a:endParaRPr lang="en-GB" sz="1600" dirty="0"/>
          </a:p>
          <a:p>
            <a:pPr>
              <a:buClr>
                <a:srgbClr val="C00000"/>
              </a:buClr>
            </a:pPr>
            <a:r>
              <a:rPr lang="en-GB" sz="1800" b="1" dirty="0"/>
              <a:t>Vertical</a:t>
            </a:r>
            <a:r>
              <a:rPr lang="en-GB" sz="1800" dirty="0"/>
              <a:t>: acquisition of a supplier or distributor of one or more of the acquiring firm’s goods or services </a:t>
            </a:r>
          </a:p>
          <a:p>
            <a:pPr lvl="1">
              <a:buClr>
                <a:srgbClr val="C00000"/>
              </a:buClr>
            </a:pPr>
            <a:r>
              <a:rPr lang="en-GB" sz="1600" dirty="0"/>
              <a:t>It gives acquiring firm control of additional parts of the value chain thus leading to increased market power</a:t>
            </a:r>
          </a:p>
          <a:p>
            <a:pPr lvl="1">
              <a:buClr>
                <a:srgbClr val="C00000"/>
              </a:buClr>
            </a:pPr>
            <a:r>
              <a:rPr lang="en-GB" sz="1600" dirty="0"/>
              <a:t>Example: Acquisition of Caremax by CVS (a retail pharmacy) in 2007. </a:t>
            </a:r>
          </a:p>
          <a:p>
            <a:pPr lvl="1">
              <a:buClr>
                <a:srgbClr val="C00000"/>
              </a:buClr>
            </a:pPr>
            <a:endParaRPr lang="en-GB" sz="1600" dirty="0"/>
          </a:p>
          <a:p>
            <a:pPr>
              <a:buClr>
                <a:srgbClr val="C00000"/>
              </a:buClr>
            </a:pPr>
            <a:r>
              <a:rPr lang="en-GB" sz="1800" b="1" dirty="0"/>
              <a:t>Related</a:t>
            </a:r>
            <a:r>
              <a:rPr lang="en-GB" sz="1800" dirty="0"/>
              <a:t>: acquisition of a firm by another in a highly related industry</a:t>
            </a:r>
          </a:p>
          <a:p>
            <a:pPr lvl="1">
              <a:buClr>
                <a:srgbClr val="C00000"/>
              </a:buClr>
            </a:pPr>
            <a:r>
              <a:rPr lang="en-GB" sz="1600" dirty="0"/>
              <a:t>Example: 2009 Boeing (Defence) acquired Exmeritus Inc (provider of hardware &amp; software to US Federal government and law enforcement agencies)</a:t>
            </a:r>
          </a:p>
        </p:txBody>
      </p:sp>
    </p:spTree>
    <p:extLst>
      <p:ext uri="{BB962C8B-B14F-4D97-AF65-F5344CB8AC3E}">
        <p14:creationId xmlns:p14="http://schemas.microsoft.com/office/powerpoint/2010/main" val="9994043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2000"/>
                                        <p:tgtEl>
                                          <p:spTgt spid="3">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2000"/>
                                        <p:tgtEl>
                                          <p:spTgt spid="3">
                                            <p:txEl>
                                              <p:pRg st="2" end="2"/>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animEffect transition="in" filter="fade">
                                      <p:cBhvr>
                                        <p:cTn id="18" dur="2000"/>
                                        <p:tgtEl>
                                          <p:spTgt spid="3">
                                            <p:txEl>
                                              <p:pRg st="4" end="4"/>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Effect transition="in" filter="fade">
                                      <p:cBhvr>
                                        <p:cTn id="21" dur="2000"/>
                                        <p:tgtEl>
                                          <p:spTgt spid="3">
                                            <p:txEl>
                                              <p:pRg st="5" end="5"/>
                                            </p:txEl>
                                          </p:spTgt>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3">
                                            <p:txEl>
                                              <p:pRg st="6" end="6"/>
                                            </p:txEl>
                                          </p:spTgt>
                                        </p:tgtEl>
                                        <p:attrNameLst>
                                          <p:attrName>style.visibility</p:attrName>
                                        </p:attrNameLst>
                                      </p:cBhvr>
                                      <p:to>
                                        <p:strVal val="visible"/>
                                      </p:to>
                                    </p:set>
                                    <p:animEffect transition="in" filter="fade">
                                      <p:cBhvr>
                                        <p:cTn id="24" dur="2000"/>
                                        <p:tgtEl>
                                          <p:spTgt spid="3">
                                            <p:txEl>
                                              <p:pRg st="6" end="6"/>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animEffect transition="in" filter="fade">
                                      <p:cBhvr>
                                        <p:cTn id="29" dur="2000"/>
                                        <p:tgtEl>
                                          <p:spTgt spid="3">
                                            <p:txEl>
                                              <p:pRg st="8" end="8"/>
                                            </p:txEl>
                                          </p:spTgt>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3">
                                            <p:txEl>
                                              <p:pRg st="9" end="9"/>
                                            </p:txEl>
                                          </p:spTgt>
                                        </p:tgtEl>
                                        <p:attrNameLst>
                                          <p:attrName>style.visibility</p:attrName>
                                        </p:attrNameLst>
                                      </p:cBhvr>
                                      <p:to>
                                        <p:strVal val="visible"/>
                                      </p:to>
                                    </p:set>
                                    <p:animEffect transition="in" filter="fade">
                                      <p:cBhvr>
                                        <p:cTn id="32" dur="20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341194" y="174337"/>
            <a:ext cx="10363200" cy="732367"/>
          </a:xfrm>
          <a:prstGeom prst="rect">
            <a:avLst/>
          </a:prstGeom>
          <a:ln w="3175">
            <a:solidFill>
              <a:schemeClr val="bg1"/>
            </a:solidFill>
          </a:ln>
        </p:spPr>
        <p:txBody>
          <a:bodyPr>
            <a:normAutofit/>
          </a:bodyPr>
          <a:lstStyle/>
          <a:p>
            <a:pPr algn="l">
              <a:lnSpc>
                <a:spcPct val="90000"/>
              </a:lnSpc>
              <a:defRPr/>
            </a:pPr>
            <a:r>
              <a:rPr lang="en-GB" sz="3600" b="1" dirty="0">
                <a:solidFill>
                  <a:srgbClr val="0070C0"/>
                </a:solidFill>
                <a:effectLst>
                  <a:outerShdw blurRad="38100" dist="38100" dir="2700000" algn="tl">
                    <a:srgbClr val="000000">
                      <a:alpha val="43137"/>
                    </a:srgbClr>
                  </a:outerShdw>
                </a:effectLst>
                <a:cs typeface="Arial" pitchFamily="34" charset="0"/>
              </a:rPr>
              <a:t>Mergers and Acquisitions (M&amp;As)</a:t>
            </a:r>
            <a:endParaRPr lang="en-US" sz="3600" b="1" dirty="0">
              <a:solidFill>
                <a:srgbClr val="0070C0"/>
              </a:solidFill>
              <a:effectLst>
                <a:outerShdw blurRad="38100" dist="38100" dir="2700000" algn="tl">
                  <a:srgbClr val="000000">
                    <a:alpha val="43137"/>
                  </a:srgbClr>
                </a:outerShdw>
              </a:effectLst>
              <a:cs typeface="Arial" pitchFamily="34" charset="0"/>
            </a:endParaRPr>
          </a:p>
        </p:txBody>
      </p:sp>
      <p:sp>
        <p:nvSpPr>
          <p:cNvPr id="3" name="Content Placeholder 2"/>
          <p:cNvSpPr>
            <a:spLocks noGrp="1"/>
          </p:cNvSpPr>
          <p:nvPr>
            <p:ph idx="4294967295"/>
          </p:nvPr>
        </p:nvSpPr>
        <p:spPr>
          <a:xfrm>
            <a:off x="190500" y="1208699"/>
            <a:ext cx="11811000" cy="4114800"/>
          </a:xfrm>
          <a:prstGeom prst="rect">
            <a:avLst/>
          </a:prstGeom>
          <a:ln w="44450">
            <a:noFill/>
          </a:ln>
        </p:spPr>
        <p:txBody>
          <a:bodyPr>
            <a:noAutofit/>
          </a:bodyPr>
          <a:lstStyle/>
          <a:p>
            <a:pPr>
              <a:buClr>
                <a:srgbClr val="C00000"/>
              </a:buClr>
            </a:pPr>
            <a:r>
              <a:rPr lang="en-GB" sz="2000" b="1" dirty="0"/>
              <a:t>Merger: </a:t>
            </a:r>
            <a:r>
              <a:rPr lang="en-GB" sz="2000" dirty="0"/>
              <a:t>Strategy for integration of two firms by mutual agreement on relatively coequal basis</a:t>
            </a:r>
          </a:p>
          <a:p>
            <a:pPr lvl="1">
              <a:buClr>
                <a:srgbClr val="C00000"/>
              </a:buClr>
            </a:pPr>
            <a:r>
              <a:rPr lang="en-GB" sz="1800" dirty="0"/>
              <a:t>mergers result in the creation of a new reporting entity</a:t>
            </a:r>
          </a:p>
          <a:p>
            <a:pPr lvl="1">
              <a:buClr>
                <a:srgbClr val="C00000"/>
              </a:buClr>
              <a:buNone/>
            </a:pPr>
            <a:endParaRPr lang="en-GB" sz="2000" dirty="0"/>
          </a:p>
          <a:p>
            <a:pPr>
              <a:buClr>
                <a:srgbClr val="C00000"/>
              </a:buClr>
            </a:pPr>
            <a:r>
              <a:rPr lang="en-GB" sz="2000" dirty="0"/>
              <a:t>Are mergers ever truly equal?</a:t>
            </a:r>
          </a:p>
          <a:p>
            <a:pPr marL="0" indent="0">
              <a:buClr>
                <a:srgbClr val="C00000"/>
              </a:buClr>
              <a:buNone/>
            </a:pPr>
            <a:endParaRPr lang="en-GB" sz="2000" dirty="0"/>
          </a:p>
          <a:p>
            <a:pPr algn="just">
              <a:lnSpc>
                <a:spcPct val="150000"/>
              </a:lnSpc>
              <a:buClr>
                <a:srgbClr val="C00000"/>
              </a:buClr>
            </a:pPr>
            <a:r>
              <a:rPr lang="en-GB" sz="2000" dirty="0"/>
              <a:t>In 2009, Swiss-based Xstrata (mining) proposed friendly merger with UK-based Anglo American (mining and natural resource group):</a:t>
            </a:r>
          </a:p>
          <a:p>
            <a:pPr lvl="1" algn="just">
              <a:lnSpc>
                <a:spcPct val="150000"/>
              </a:lnSpc>
              <a:buClr>
                <a:srgbClr val="C00000"/>
              </a:buClr>
            </a:pPr>
            <a:r>
              <a:rPr lang="en-GB" sz="1800" dirty="0"/>
              <a:t>Merger seemed more like an aggressive bear hug due to stringent terms by Xstrata coupled with potential inability to pay premium expected by Anglo’s shareholders</a:t>
            </a:r>
          </a:p>
          <a:p>
            <a:pPr lvl="1" algn="just">
              <a:lnSpc>
                <a:spcPct val="150000"/>
              </a:lnSpc>
              <a:buClr>
                <a:srgbClr val="C00000"/>
              </a:buClr>
            </a:pPr>
            <a:r>
              <a:rPr lang="en-GB" sz="1800" dirty="0"/>
              <a:t>Anglo’s assets also deemed to be of higher quality</a:t>
            </a:r>
          </a:p>
        </p:txBody>
      </p:sp>
    </p:spTree>
    <p:extLst>
      <p:ext uri="{BB962C8B-B14F-4D97-AF65-F5344CB8AC3E}">
        <p14:creationId xmlns:p14="http://schemas.microsoft.com/office/powerpoint/2010/main" val="36401923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fade">
                                      <p:cBhvr>
                                        <p:cTn id="15" dur="500"/>
                                        <p:tgtEl>
                                          <p:spTgt spid="3">
                                            <p:txEl>
                                              <p:pRg st="3" end="3"/>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txEl>
                                              <p:pRg st="5" end="5"/>
                                            </p:txEl>
                                          </p:spTgt>
                                        </p:tgtEl>
                                        <p:attrNameLst>
                                          <p:attrName>style.visibility</p:attrName>
                                        </p:attrNameLst>
                                      </p:cBhvr>
                                      <p:to>
                                        <p:strVal val="visible"/>
                                      </p:to>
                                    </p:set>
                                    <p:animEffect transition="in" filter="fade">
                                      <p:cBhvr>
                                        <p:cTn id="20" dur="500"/>
                                        <p:tgtEl>
                                          <p:spTgt spid="3">
                                            <p:txEl>
                                              <p:pRg st="5" end="5"/>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animEffect transition="in" filter="fade">
                                      <p:cBhvr>
                                        <p:cTn id="23" dur="500"/>
                                        <p:tgtEl>
                                          <p:spTgt spid="3">
                                            <p:txEl>
                                              <p:pRg st="6" end="6"/>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3">
                                            <p:txEl>
                                              <p:pRg st="7" end="7"/>
                                            </p:txEl>
                                          </p:spTgt>
                                        </p:tgtEl>
                                        <p:attrNameLst>
                                          <p:attrName>style.visibility</p:attrName>
                                        </p:attrNameLst>
                                      </p:cBhvr>
                                      <p:to>
                                        <p:strVal val="visible"/>
                                      </p:to>
                                    </p:set>
                                    <p:animEffect transition="in" filter="fade">
                                      <p:cBhvr>
                                        <p:cTn id="26"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334434" y="171072"/>
            <a:ext cx="10363200" cy="732367"/>
          </a:xfrm>
          <a:prstGeom prst="rect">
            <a:avLst/>
          </a:prstGeom>
          <a:ln w="3175">
            <a:solidFill>
              <a:schemeClr val="bg1"/>
            </a:solidFill>
          </a:ln>
        </p:spPr>
        <p:txBody>
          <a:bodyPr>
            <a:normAutofit/>
          </a:bodyPr>
          <a:lstStyle/>
          <a:p>
            <a:pPr algn="l">
              <a:lnSpc>
                <a:spcPct val="90000"/>
              </a:lnSpc>
              <a:defRPr/>
            </a:pPr>
            <a:r>
              <a:rPr lang="en-GB" sz="3600" b="1" dirty="0">
                <a:solidFill>
                  <a:srgbClr val="0070C0"/>
                </a:solidFill>
                <a:effectLst>
                  <a:outerShdw blurRad="38100" dist="38100" dir="2700000" algn="tl">
                    <a:srgbClr val="000000">
                      <a:alpha val="43137"/>
                    </a:srgbClr>
                  </a:outerShdw>
                </a:effectLst>
                <a:cs typeface="Arial" pitchFamily="34" charset="0"/>
              </a:rPr>
              <a:t>Mergers and Acquisitions (M&amp;As)</a:t>
            </a:r>
            <a:endParaRPr lang="en-US" sz="3600" b="1" dirty="0">
              <a:solidFill>
                <a:srgbClr val="0070C0"/>
              </a:solidFill>
              <a:effectLst>
                <a:outerShdw blurRad="38100" dist="38100" dir="2700000" algn="tl">
                  <a:srgbClr val="000000">
                    <a:alpha val="43137"/>
                  </a:srgbClr>
                </a:outerShdw>
              </a:effectLst>
              <a:cs typeface="Arial" pitchFamily="34" charset="0"/>
            </a:endParaRPr>
          </a:p>
        </p:txBody>
      </p:sp>
      <p:sp>
        <p:nvSpPr>
          <p:cNvPr id="3" name="Content Placeholder 2"/>
          <p:cNvSpPr>
            <a:spLocks noGrp="1"/>
          </p:cNvSpPr>
          <p:nvPr>
            <p:ph idx="4294967295"/>
          </p:nvPr>
        </p:nvSpPr>
        <p:spPr>
          <a:xfrm>
            <a:off x="334433" y="1314873"/>
            <a:ext cx="11523133" cy="3824817"/>
          </a:xfrm>
          <a:prstGeom prst="rect">
            <a:avLst/>
          </a:prstGeom>
          <a:ln w="44450">
            <a:noFill/>
          </a:ln>
        </p:spPr>
        <p:txBody>
          <a:bodyPr>
            <a:normAutofit/>
          </a:bodyPr>
          <a:lstStyle/>
          <a:p>
            <a:pPr algn="just">
              <a:buClr>
                <a:srgbClr val="C00000"/>
              </a:buClr>
            </a:pPr>
            <a:r>
              <a:rPr lang="en-GB" sz="2000" b="1" dirty="0"/>
              <a:t>Acquisition: </a:t>
            </a:r>
            <a:r>
              <a:rPr lang="en-GB" sz="2000" dirty="0"/>
              <a:t>Strategy whereby a firm buys the controlling interest in another firm</a:t>
            </a:r>
          </a:p>
          <a:p>
            <a:pPr lvl="1" algn="just">
              <a:buClr>
                <a:srgbClr val="C00000"/>
              </a:buClr>
            </a:pPr>
            <a:r>
              <a:rPr lang="en-GB" sz="2000" dirty="0"/>
              <a:t>In this regard there is transfer of ownership</a:t>
            </a:r>
          </a:p>
          <a:p>
            <a:pPr lvl="1" algn="just">
              <a:buClr>
                <a:srgbClr val="C00000"/>
              </a:buClr>
            </a:pPr>
            <a:r>
              <a:rPr lang="en-GB" sz="2000" dirty="0"/>
              <a:t>Acquired firms often become subsidiary businesses in the portfolio of the acquiring firm.</a:t>
            </a:r>
          </a:p>
          <a:p>
            <a:pPr lvl="1" algn="just">
              <a:buClr>
                <a:srgbClr val="C00000"/>
              </a:buClr>
              <a:buNone/>
            </a:pPr>
            <a:endParaRPr lang="en-GB" sz="2000" dirty="0"/>
          </a:p>
          <a:p>
            <a:pPr algn="just">
              <a:buClr>
                <a:srgbClr val="C00000"/>
              </a:buClr>
            </a:pPr>
            <a:r>
              <a:rPr lang="en-GB" sz="2000" b="1" dirty="0"/>
              <a:t>Takeover: </a:t>
            </a:r>
            <a:r>
              <a:rPr lang="en-GB" sz="2000" dirty="0"/>
              <a:t>Special type of acquisition where target firm does not solicit bid from the acquiring firm (unfriendly/hostile acquisitions)</a:t>
            </a:r>
          </a:p>
          <a:p>
            <a:pPr lvl="1" algn="just">
              <a:buClr>
                <a:srgbClr val="C00000"/>
              </a:buClr>
            </a:pPr>
            <a:r>
              <a:rPr lang="en-GB" sz="2000" dirty="0"/>
              <a:t>Research suggests hostile acquirers deliver higher shareholder value than friendly acquirers…</a:t>
            </a:r>
          </a:p>
          <a:p>
            <a:pPr marL="0" indent="0" algn="just">
              <a:buClr>
                <a:srgbClr val="C00000"/>
              </a:buClr>
              <a:buNone/>
            </a:pPr>
            <a:endParaRPr lang="en-GB" sz="2000" dirty="0"/>
          </a:p>
          <a:p>
            <a:pPr algn="just">
              <a:buClr>
                <a:srgbClr val="C00000"/>
              </a:buClr>
            </a:pPr>
            <a:r>
              <a:rPr lang="en-GB" sz="2000" b="1" dirty="0"/>
              <a:t>Comparatively</a:t>
            </a:r>
            <a:r>
              <a:rPr lang="en-GB" sz="2000" dirty="0"/>
              <a:t>, acquisitions are more common than mergers</a:t>
            </a:r>
          </a:p>
        </p:txBody>
      </p:sp>
    </p:spTree>
    <p:extLst>
      <p:ext uri="{BB962C8B-B14F-4D97-AF65-F5344CB8AC3E}">
        <p14:creationId xmlns:p14="http://schemas.microsoft.com/office/powerpoint/2010/main" val="13077804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animEffect transition="in" filter="fade">
                                      <p:cBhvr>
                                        <p:cTn id="18" dur="500"/>
                                        <p:tgtEl>
                                          <p:spTgt spid="3">
                                            <p:txEl>
                                              <p:pRg st="4" end="4"/>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Effect transition="in" filter="fade">
                                      <p:cBhvr>
                                        <p:cTn id="21" dur="500"/>
                                        <p:tgtEl>
                                          <p:spTgt spid="3">
                                            <p:txEl>
                                              <p:pRg st="5" end="5"/>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3">
                                            <p:txEl>
                                              <p:pRg st="7" end="7"/>
                                            </p:txEl>
                                          </p:spTgt>
                                        </p:tgtEl>
                                        <p:attrNameLst>
                                          <p:attrName>style.visibility</p:attrName>
                                        </p:attrNameLst>
                                      </p:cBhvr>
                                      <p:to>
                                        <p:strVal val="visible"/>
                                      </p:to>
                                    </p:set>
                                    <p:animEffect transition="in" filter="fade">
                                      <p:cBhvr>
                                        <p:cTn id="26"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45431" y="1916832"/>
            <a:ext cx="11101136" cy="1200329"/>
          </a:xfrm>
          <a:prstGeom prst="rect">
            <a:avLst/>
          </a:prstGeom>
        </p:spPr>
        <p:txBody>
          <a:bodyPr wrap="square">
            <a:spAutoFit/>
          </a:bodyPr>
          <a:lstStyle/>
          <a:p>
            <a:pPr algn="ctr"/>
            <a:r>
              <a:rPr lang="en-GB" sz="2400" dirty="0">
                <a:hlinkClick r:id="rId2"/>
              </a:rPr>
              <a:t>https://www.automotive-iq.com/powertrain/articles/top-5-mergers-acquisitions-automotive-history</a:t>
            </a:r>
            <a:endParaRPr lang="en-GB" sz="2400" dirty="0"/>
          </a:p>
          <a:p>
            <a:pPr algn="ctr"/>
            <a:r>
              <a:rPr lang="en-GB" sz="2400" dirty="0"/>
              <a:t>Till 2016</a:t>
            </a:r>
          </a:p>
        </p:txBody>
      </p:sp>
      <p:sp>
        <p:nvSpPr>
          <p:cNvPr id="3" name="Rectangle 2"/>
          <p:cNvSpPr/>
          <p:nvPr/>
        </p:nvSpPr>
        <p:spPr>
          <a:xfrm>
            <a:off x="2300326" y="880814"/>
            <a:ext cx="7959102" cy="502766"/>
          </a:xfrm>
          <a:prstGeom prst="rect">
            <a:avLst/>
          </a:prstGeom>
        </p:spPr>
        <p:txBody>
          <a:bodyPr wrap="none">
            <a:spAutoFit/>
          </a:bodyPr>
          <a:lstStyle/>
          <a:p>
            <a:r>
              <a:rPr lang="en-US" sz="2667" dirty="0">
                <a:latin typeface="Raleway"/>
              </a:rPr>
              <a:t>Top 5 Mergers &amp; Acquisitions in Automotive History</a:t>
            </a:r>
          </a:p>
        </p:txBody>
      </p:sp>
      <p:sp>
        <p:nvSpPr>
          <p:cNvPr id="4" name="TextBox 3"/>
          <p:cNvSpPr txBox="1"/>
          <p:nvPr/>
        </p:nvSpPr>
        <p:spPr>
          <a:xfrm>
            <a:off x="4364929" y="4054064"/>
            <a:ext cx="3829895" cy="461665"/>
          </a:xfrm>
          <a:prstGeom prst="rect">
            <a:avLst/>
          </a:prstGeom>
          <a:noFill/>
        </p:spPr>
        <p:txBody>
          <a:bodyPr wrap="none" rtlCol="0">
            <a:spAutoFit/>
          </a:bodyPr>
          <a:lstStyle/>
          <a:p>
            <a:r>
              <a:rPr lang="en-GB" sz="2400" dirty="0"/>
              <a:t>There are new examples ! </a:t>
            </a:r>
          </a:p>
        </p:txBody>
      </p:sp>
    </p:spTree>
    <p:extLst>
      <p:ext uri="{BB962C8B-B14F-4D97-AF65-F5344CB8AC3E}">
        <p14:creationId xmlns:p14="http://schemas.microsoft.com/office/powerpoint/2010/main" val="8771495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8F93BB-8909-4540-8B89-886C372EF928}"/>
              </a:ext>
            </a:extLst>
          </p:cNvPr>
          <p:cNvSpPr/>
          <p:nvPr/>
        </p:nvSpPr>
        <p:spPr>
          <a:xfrm>
            <a:off x="2394821" y="218619"/>
            <a:ext cx="7997895" cy="584775"/>
          </a:xfrm>
          <a:prstGeom prst="rect">
            <a:avLst/>
          </a:prstGeom>
        </p:spPr>
        <p:txBody>
          <a:bodyPr wrap="none">
            <a:spAutoFit/>
          </a:bodyPr>
          <a:lstStyle/>
          <a:p>
            <a:r>
              <a:rPr lang="en-GB" sz="3200" b="1" dirty="0">
                <a:solidFill>
                  <a:srgbClr val="111111"/>
                </a:solidFill>
                <a:effectLst>
                  <a:outerShdw blurRad="38100" dist="38100" dir="2700000" algn="tl">
                    <a:srgbClr val="000000">
                      <a:alpha val="43137"/>
                    </a:srgbClr>
                  </a:outerShdw>
                </a:effectLst>
                <a:latin typeface="SourceSansPro"/>
              </a:rPr>
              <a:t>WhatsApp: The Best Facebook Purchase Ever?</a:t>
            </a:r>
          </a:p>
        </p:txBody>
      </p:sp>
      <p:sp>
        <p:nvSpPr>
          <p:cNvPr id="3" name="Rectangle 2">
            <a:extLst>
              <a:ext uri="{FF2B5EF4-FFF2-40B4-BE49-F238E27FC236}">
                <a16:creationId xmlns:a16="http://schemas.microsoft.com/office/drawing/2014/main" id="{93AD96B3-8ACC-4517-8D57-35E8C1D401A3}"/>
              </a:ext>
            </a:extLst>
          </p:cNvPr>
          <p:cNvSpPr/>
          <p:nvPr/>
        </p:nvSpPr>
        <p:spPr>
          <a:xfrm>
            <a:off x="482570" y="1044088"/>
            <a:ext cx="11361336" cy="1569660"/>
          </a:xfrm>
          <a:prstGeom prst="rect">
            <a:avLst/>
          </a:prstGeom>
        </p:spPr>
        <p:txBody>
          <a:bodyPr wrap="square">
            <a:spAutoFit/>
          </a:bodyPr>
          <a:lstStyle/>
          <a:p>
            <a:pPr algn="just"/>
            <a:r>
              <a:rPr lang="en-GB" sz="2400" dirty="0">
                <a:solidFill>
                  <a:schemeClr val="bg2">
                    <a:lumMod val="10000"/>
                  </a:schemeClr>
                </a:solidFill>
                <a:latin typeface="SourceSansPro"/>
              </a:rPr>
              <a:t>WhatsApp, a text messaging app used widely across the globe, stole headlines with its initial $16 billion bid from Facebook. In 2013, the app lost $138 million and brought in $10.2 million in revenue. So how did the company win over Facebook? This article examines Facebook’s record breaking acquisition and the steps it took to get there.</a:t>
            </a:r>
            <a:endParaRPr lang="en-GB" sz="2400" dirty="0">
              <a:solidFill>
                <a:schemeClr val="bg2">
                  <a:lumMod val="10000"/>
                </a:schemeClr>
              </a:solidFill>
            </a:endParaRPr>
          </a:p>
        </p:txBody>
      </p:sp>
      <p:sp>
        <p:nvSpPr>
          <p:cNvPr id="4" name="Rectangle 3">
            <a:extLst>
              <a:ext uri="{FF2B5EF4-FFF2-40B4-BE49-F238E27FC236}">
                <a16:creationId xmlns:a16="http://schemas.microsoft.com/office/drawing/2014/main" id="{D76146F9-B049-468B-B1F3-41936B505123}"/>
              </a:ext>
            </a:extLst>
          </p:cNvPr>
          <p:cNvSpPr/>
          <p:nvPr/>
        </p:nvSpPr>
        <p:spPr>
          <a:xfrm>
            <a:off x="1802005" y="5720868"/>
            <a:ext cx="10389996" cy="297454"/>
          </a:xfrm>
          <a:prstGeom prst="rect">
            <a:avLst/>
          </a:prstGeom>
        </p:spPr>
        <p:txBody>
          <a:bodyPr wrap="square">
            <a:spAutoFit/>
          </a:bodyPr>
          <a:lstStyle/>
          <a:p>
            <a:r>
              <a:rPr lang="en-GB" sz="1333" dirty="0">
                <a:hlinkClick r:id="rId2"/>
              </a:rPr>
              <a:t>Read : https://www.investopedia.com/articles/investing/032515/whatsapp-best-facebook-purchase-ever.asp</a:t>
            </a:r>
            <a:endParaRPr lang="en-GB" sz="1333" dirty="0"/>
          </a:p>
        </p:txBody>
      </p:sp>
      <p:pic>
        <p:nvPicPr>
          <p:cNvPr id="2050" name="Picture 2" descr="Image result for WhatsApp facebook&quot;">
            <a:extLst>
              <a:ext uri="{FF2B5EF4-FFF2-40B4-BE49-F238E27FC236}">
                <a16:creationId xmlns:a16="http://schemas.microsoft.com/office/drawing/2014/main" id="{9201F2A3-369B-4178-BCBC-E5E601CAA94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9695" y="2933061"/>
            <a:ext cx="3326068" cy="205736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4B9AD41A-45C6-4261-BD20-64E95D1EAADF}"/>
              </a:ext>
            </a:extLst>
          </p:cNvPr>
          <p:cNvSpPr txBox="1"/>
          <p:nvPr/>
        </p:nvSpPr>
        <p:spPr>
          <a:xfrm>
            <a:off x="4742824" y="3576144"/>
            <a:ext cx="6819481" cy="1323439"/>
          </a:xfrm>
          <a:prstGeom prst="rect">
            <a:avLst/>
          </a:prstGeom>
          <a:noFill/>
        </p:spPr>
        <p:txBody>
          <a:bodyPr wrap="square" rtlCol="0">
            <a:spAutoFit/>
          </a:bodyPr>
          <a:lstStyle/>
          <a:p>
            <a:pPr algn="just"/>
            <a:r>
              <a:rPr lang="en-GB" sz="1600" dirty="0"/>
              <a:t>When Facebook announced its plans to acquire WhatsApp in February 2014, WhatsApp's founders attached a purchase price of $16 billion: $4 billion in cash and $12 billion remaining in Facebook shares. This price tag is dwarfed by the actual price Facebook paid: $21.8 billion, or $55 per user.</a:t>
            </a:r>
          </a:p>
        </p:txBody>
      </p:sp>
    </p:spTree>
    <p:extLst>
      <p:ext uri="{BB962C8B-B14F-4D97-AF65-F5344CB8AC3E}">
        <p14:creationId xmlns:p14="http://schemas.microsoft.com/office/powerpoint/2010/main" val="16277619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C7DE1D80-851B-4033-852F-EEE3129A6856}"/>
              </a:ext>
            </a:extLst>
          </p:cNvPr>
          <p:cNvSpPr>
            <a:spLocks noGrp="1"/>
          </p:cNvSpPr>
          <p:nvPr>
            <p:ph type="title" idx="4294967295"/>
          </p:nvPr>
        </p:nvSpPr>
        <p:spPr>
          <a:xfrm>
            <a:off x="598227" y="182803"/>
            <a:ext cx="8229600" cy="791633"/>
          </a:xfrm>
          <a:prstGeom prst="rect">
            <a:avLst/>
          </a:prstGeom>
        </p:spPr>
        <p:txBody>
          <a:bodyPr/>
          <a:lstStyle/>
          <a:p>
            <a:pPr algn="l" eaLnBrk="1" hangingPunct="1"/>
            <a:r>
              <a:rPr lang="en-US" altLang="en-US" sz="4400" b="1" dirty="0">
                <a:solidFill>
                  <a:schemeClr val="tx1"/>
                </a:solidFill>
                <a:effectLst>
                  <a:outerShdw blurRad="38100" dist="38100" dir="2700000" algn="tl">
                    <a:srgbClr val="000000">
                      <a:alpha val="43137"/>
                    </a:srgbClr>
                  </a:outerShdw>
                </a:effectLst>
              </a:rPr>
              <a:t>Timing of M&amp;AS</a:t>
            </a:r>
          </a:p>
        </p:txBody>
      </p:sp>
      <p:sp>
        <p:nvSpPr>
          <p:cNvPr id="10243" name="Content Placeholder 2">
            <a:extLst>
              <a:ext uri="{FF2B5EF4-FFF2-40B4-BE49-F238E27FC236}">
                <a16:creationId xmlns:a16="http://schemas.microsoft.com/office/drawing/2014/main" id="{A9BCEB22-9FDA-408B-B746-E5E318968997}"/>
              </a:ext>
            </a:extLst>
          </p:cNvPr>
          <p:cNvSpPr>
            <a:spLocks noGrp="1"/>
          </p:cNvSpPr>
          <p:nvPr>
            <p:ph idx="4294967295"/>
          </p:nvPr>
        </p:nvSpPr>
        <p:spPr>
          <a:xfrm>
            <a:off x="299076" y="1960769"/>
            <a:ext cx="11495315" cy="3143493"/>
          </a:xfrm>
          <a:prstGeom prst="rect">
            <a:avLst/>
          </a:prstGeom>
        </p:spPr>
        <p:txBody>
          <a:bodyPr/>
          <a:lstStyle/>
          <a:p>
            <a:pPr marL="298443" indent="-298443">
              <a:lnSpc>
                <a:spcPct val="150000"/>
              </a:lnSpc>
            </a:pPr>
            <a:r>
              <a:rPr lang="en-US" altLang="en-US" sz="2000" dirty="0"/>
              <a:t>M&amp;A activity has existed for over 100 years.</a:t>
            </a:r>
          </a:p>
          <a:p>
            <a:pPr marL="298443" indent="-298443">
              <a:lnSpc>
                <a:spcPct val="150000"/>
              </a:lnSpc>
            </a:pPr>
            <a:r>
              <a:rPr lang="en-US" altLang="en-US" sz="2000" dirty="0"/>
              <a:t>It occurs in waves (high peaks).</a:t>
            </a:r>
          </a:p>
          <a:p>
            <a:pPr marL="298443" indent="-298443">
              <a:lnSpc>
                <a:spcPct val="150000"/>
              </a:lnSpc>
            </a:pPr>
            <a:r>
              <a:rPr lang="en-US" altLang="en-US" sz="2000" dirty="0"/>
              <a:t>Cycles are affected by the state of the global economy, new regulations, finance availability, stock market performance, technological disturbances and the supply of available target firms.</a:t>
            </a:r>
          </a:p>
          <a:p>
            <a:pPr marL="298443" indent="-298443">
              <a:lnSpc>
                <a:spcPct val="150000"/>
              </a:lnSpc>
            </a:pPr>
            <a:r>
              <a:rPr lang="en-US" altLang="en-US" sz="2000" dirty="0"/>
              <a:t>Traditionally dominated by the US and Western European companies, but China and India are now very active acquirers.</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253C221-EC90-4217-9FB0-1144CFF44B6F}"/>
              </a:ext>
            </a:extLst>
          </p:cNvPr>
          <p:cNvSpPr/>
          <p:nvPr/>
        </p:nvSpPr>
        <p:spPr>
          <a:xfrm>
            <a:off x="2398354" y="4723152"/>
            <a:ext cx="7804727" cy="307777"/>
          </a:xfrm>
          <a:prstGeom prst="rect">
            <a:avLst/>
          </a:prstGeom>
        </p:spPr>
        <p:txBody>
          <a:bodyPr wrap="square">
            <a:spAutoFit/>
          </a:bodyPr>
          <a:lstStyle/>
          <a:p>
            <a:pPr algn="ctr"/>
            <a:r>
              <a:rPr lang="en-GB" sz="1400" dirty="0">
                <a:hlinkClick r:id="rId2"/>
              </a:rPr>
              <a:t>https://www.youtube.com/watch?v=HegZPolnl5k&amp;feature=emb_logo</a:t>
            </a:r>
            <a:endParaRPr lang="en-GB" sz="1400" dirty="0"/>
          </a:p>
        </p:txBody>
      </p:sp>
      <p:pic>
        <p:nvPicPr>
          <p:cNvPr id="3" name="Picture 4" descr="Image result for video logo&quot;">
            <a:extLst>
              <a:ext uri="{FF2B5EF4-FFF2-40B4-BE49-F238E27FC236}">
                <a16:creationId xmlns:a16="http://schemas.microsoft.com/office/drawing/2014/main" id="{4BCCA6BC-3844-41F4-B119-983AC2B0FAF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41536" y="2066608"/>
            <a:ext cx="2717800" cy="271780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F8D43FC5-510F-401C-80F1-46B9E3B37586}"/>
              </a:ext>
            </a:extLst>
          </p:cNvPr>
          <p:cNvSpPr/>
          <p:nvPr/>
        </p:nvSpPr>
        <p:spPr>
          <a:xfrm>
            <a:off x="1908132" y="1078148"/>
            <a:ext cx="7691401" cy="666786"/>
          </a:xfrm>
          <a:prstGeom prst="rect">
            <a:avLst/>
          </a:prstGeom>
        </p:spPr>
        <p:txBody>
          <a:bodyPr wrap="none">
            <a:spAutoFit/>
          </a:bodyPr>
          <a:lstStyle/>
          <a:p>
            <a:r>
              <a:rPr lang="en-GB" sz="3733" b="1" dirty="0">
                <a:effectLst>
                  <a:outerShdw blurRad="38100" dist="38100" dir="2700000" algn="tl">
                    <a:srgbClr val="000000">
                      <a:alpha val="43137"/>
                    </a:srgbClr>
                  </a:outerShdw>
                </a:effectLst>
              </a:rPr>
              <a:t>The Deal – Q4 2019 M&amp;A Outlook</a:t>
            </a:r>
          </a:p>
        </p:txBody>
      </p:sp>
      <p:sp>
        <p:nvSpPr>
          <p:cNvPr id="5" name="TextBox 4">
            <a:extLst>
              <a:ext uri="{FF2B5EF4-FFF2-40B4-BE49-F238E27FC236}">
                <a16:creationId xmlns:a16="http://schemas.microsoft.com/office/drawing/2014/main" id="{D0CC28A8-D22E-40C7-BF60-211099297F38}"/>
              </a:ext>
            </a:extLst>
          </p:cNvPr>
          <p:cNvSpPr txBox="1"/>
          <p:nvPr/>
        </p:nvSpPr>
        <p:spPr>
          <a:xfrm>
            <a:off x="3307237" y="5233427"/>
            <a:ext cx="5986960" cy="420564"/>
          </a:xfrm>
          <a:prstGeom prst="rect">
            <a:avLst/>
          </a:prstGeom>
          <a:noFill/>
        </p:spPr>
        <p:txBody>
          <a:bodyPr wrap="none" rtlCol="0">
            <a:spAutoFit/>
          </a:bodyPr>
          <a:lstStyle/>
          <a:p>
            <a:r>
              <a:rPr lang="en-GB" sz="2133" b="1" dirty="0">
                <a:effectLst>
                  <a:outerShdw blurRad="38100" dist="38100" dir="2700000" algn="tl">
                    <a:srgbClr val="000000">
                      <a:alpha val="43137"/>
                    </a:srgbClr>
                  </a:outerShdw>
                </a:effectLst>
              </a:rPr>
              <a:t>TMT Sector:  Technology + Media + Telecom </a:t>
            </a:r>
          </a:p>
        </p:txBody>
      </p:sp>
    </p:spTree>
    <p:extLst>
      <p:ext uri="{BB962C8B-B14F-4D97-AF65-F5344CB8AC3E}">
        <p14:creationId xmlns:p14="http://schemas.microsoft.com/office/powerpoint/2010/main" val="39823063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176"/>
        <p:cNvGrpSpPr/>
        <p:nvPr/>
      </p:nvGrpSpPr>
      <p:grpSpPr>
        <a:xfrm>
          <a:off x="0" y="0"/>
          <a:ext cx="0" cy="0"/>
          <a:chOff x="0" y="0"/>
          <a:chExt cx="0" cy="0"/>
        </a:xfrm>
      </p:grpSpPr>
      <p:sp>
        <p:nvSpPr>
          <p:cNvPr id="177" name="Google Shape;177;p31"/>
          <p:cNvSpPr txBox="1">
            <a:spLocks noGrp="1"/>
          </p:cNvSpPr>
          <p:nvPr>
            <p:ph type="title" idx="4294967295"/>
          </p:nvPr>
        </p:nvSpPr>
        <p:spPr>
          <a:xfrm>
            <a:off x="371364" y="163614"/>
            <a:ext cx="11820636" cy="1143000"/>
          </a:xfrm>
          <a:prstGeom prst="rect">
            <a:avLst/>
          </a:prstGeom>
          <a:noFill/>
          <a:ln w="9525" cap="flat" cmpd="sng">
            <a:solidFill>
              <a:schemeClr val="lt1"/>
            </a:solidFill>
            <a:prstDash val="solid"/>
            <a:round/>
            <a:headEnd type="none" w="sm" len="sm"/>
            <a:tailEnd type="none" w="sm" len="sm"/>
          </a:ln>
        </p:spPr>
        <p:txBody>
          <a:bodyPr spcFirstLastPara="1" wrap="square" lIns="121900" tIns="60933" rIns="121900" bIns="60933" anchor="ctr" anchorCtr="0">
            <a:noAutofit/>
          </a:bodyPr>
          <a:lstStyle/>
          <a:p>
            <a:pPr algn="l">
              <a:lnSpc>
                <a:spcPct val="90000"/>
              </a:lnSpc>
            </a:pPr>
            <a:r>
              <a:rPr lang="en-GB" b="1" dirty="0">
                <a:solidFill>
                  <a:schemeClr val="tx1"/>
                </a:solidFill>
              </a:rPr>
              <a:t>Mergers and Acquisitions (M&amp;As)</a:t>
            </a:r>
            <a:endParaRPr b="1" dirty="0">
              <a:solidFill>
                <a:schemeClr val="tx1"/>
              </a:solidFill>
            </a:endParaRPr>
          </a:p>
        </p:txBody>
      </p:sp>
      <p:pic>
        <p:nvPicPr>
          <p:cNvPr id="178" name="Google Shape;178;p31"/>
          <p:cNvPicPr preferRelativeResize="0"/>
          <p:nvPr/>
        </p:nvPicPr>
        <p:blipFill rotWithShape="1">
          <a:blip r:embed="rId3">
            <a:alphaModFix/>
          </a:blip>
          <a:srcRect/>
          <a:stretch/>
        </p:blipFill>
        <p:spPr>
          <a:xfrm>
            <a:off x="470848" y="1665026"/>
            <a:ext cx="9882654" cy="2894263"/>
          </a:xfrm>
          <a:prstGeom prst="rect">
            <a:avLst/>
          </a:prstGeom>
          <a:noFill/>
          <a:ln w="9525" cap="flat" cmpd="sng">
            <a:solidFill>
              <a:schemeClr val="dk1"/>
            </a:solidFill>
            <a:prstDash val="solid"/>
            <a:round/>
            <a:headEnd type="none" w="sm" len="sm"/>
            <a:tailEnd type="none" w="sm" len="sm"/>
          </a:ln>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168"/>
        <p:cNvGrpSpPr/>
        <p:nvPr/>
      </p:nvGrpSpPr>
      <p:grpSpPr>
        <a:xfrm>
          <a:off x="0" y="0"/>
          <a:ext cx="0" cy="0"/>
          <a:chOff x="0" y="0"/>
          <a:chExt cx="0" cy="0"/>
        </a:xfrm>
      </p:grpSpPr>
      <p:sp>
        <p:nvSpPr>
          <p:cNvPr id="169" name="Google Shape;169;p30"/>
          <p:cNvSpPr txBox="1">
            <a:spLocks noGrp="1"/>
          </p:cNvSpPr>
          <p:nvPr>
            <p:ph type="title" idx="4294967295"/>
          </p:nvPr>
        </p:nvSpPr>
        <p:spPr>
          <a:xfrm>
            <a:off x="214842" y="129338"/>
            <a:ext cx="10972800" cy="839653"/>
          </a:xfrm>
          <a:prstGeom prst="rect">
            <a:avLst/>
          </a:prstGeom>
          <a:noFill/>
          <a:ln w="9525" cap="flat" cmpd="sng">
            <a:solidFill>
              <a:schemeClr val="lt1"/>
            </a:solidFill>
            <a:prstDash val="solid"/>
            <a:round/>
            <a:headEnd type="none" w="sm" len="sm"/>
            <a:tailEnd type="none" w="sm" len="sm"/>
          </a:ln>
        </p:spPr>
        <p:txBody>
          <a:bodyPr spcFirstLastPara="1" wrap="square" lIns="121900" tIns="60933" rIns="121900" bIns="60933" anchor="ctr" anchorCtr="0">
            <a:noAutofit/>
          </a:bodyPr>
          <a:lstStyle/>
          <a:p>
            <a:pPr algn="l">
              <a:lnSpc>
                <a:spcPct val="90000"/>
              </a:lnSpc>
            </a:pPr>
            <a:r>
              <a:rPr lang="en-GB" b="1" dirty="0">
                <a:solidFill>
                  <a:schemeClr val="tx1"/>
                </a:solidFill>
              </a:rPr>
              <a:t>Mergers</a:t>
            </a:r>
            <a:r>
              <a:rPr lang="en-GB" b="1" dirty="0"/>
              <a:t> and Acquisitions (M&amp;As)</a:t>
            </a:r>
            <a:endParaRPr b="1" dirty="0"/>
          </a:p>
        </p:txBody>
      </p:sp>
      <p:pic>
        <p:nvPicPr>
          <p:cNvPr id="170" name="Google Shape;170;p30"/>
          <p:cNvPicPr preferRelativeResize="0">
            <a:picLocks noGrp="1"/>
          </p:cNvPicPr>
          <p:nvPr>
            <p:ph type="body" idx="4294967295"/>
          </p:nvPr>
        </p:nvPicPr>
        <p:blipFill rotWithShape="1">
          <a:blip r:embed="rId3">
            <a:alphaModFix/>
          </a:blip>
          <a:srcRect t="10796"/>
          <a:stretch/>
        </p:blipFill>
        <p:spPr>
          <a:xfrm>
            <a:off x="139779" y="1528585"/>
            <a:ext cx="11762316" cy="3600451"/>
          </a:xfrm>
          <a:prstGeom prst="rect">
            <a:avLst/>
          </a:prstGeom>
          <a:noFill/>
          <a:ln w="9525" cap="flat" cmpd="sng">
            <a:solidFill>
              <a:schemeClr val="dk1"/>
            </a:solidFill>
            <a:prstDash val="solid"/>
            <a:round/>
            <a:headEnd type="none" w="sm" len="sm"/>
            <a:tailEnd type="none" w="sm" len="sm"/>
          </a:ln>
        </p:spPr>
      </p:pic>
      <p:sp>
        <p:nvSpPr>
          <p:cNvPr id="2" name="TextBox 1">
            <a:extLst>
              <a:ext uri="{FF2B5EF4-FFF2-40B4-BE49-F238E27FC236}">
                <a16:creationId xmlns:a16="http://schemas.microsoft.com/office/drawing/2014/main" id="{6F3334CF-1646-4E80-9B47-C3AB7E88AC9B}"/>
              </a:ext>
            </a:extLst>
          </p:cNvPr>
          <p:cNvSpPr txBox="1"/>
          <p:nvPr/>
        </p:nvSpPr>
        <p:spPr>
          <a:xfrm>
            <a:off x="6528048" y="2492896"/>
            <a:ext cx="3950120" cy="461665"/>
          </a:xfrm>
          <a:prstGeom prst="rect">
            <a:avLst/>
          </a:prstGeom>
          <a:noFill/>
        </p:spPr>
        <p:txBody>
          <a:bodyPr wrap="none" rtlCol="0">
            <a:spAutoFit/>
          </a:bodyPr>
          <a:lstStyle/>
          <a:p>
            <a:r>
              <a:rPr lang="en-GB" sz="2400" dirty="0"/>
              <a:t>Using each others platform </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9FE893F-B40C-4326-8321-08B1B998DB0C}"/>
              </a:ext>
            </a:extLst>
          </p:cNvPr>
          <p:cNvSpPr/>
          <p:nvPr/>
        </p:nvSpPr>
        <p:spPr>
          <a:xfrm>
            <a:off x="3324846" y="4716317"/>
            <a:ext cx="6871855" cy="338554"/>
          </a:xfrm>
          <a:prstGeom prst="rect">
            <a:avLst/>
          </a:prstGeom>
        </p:spPr>
        <p:txBody>
          <a:bodyPr wrap="square">
            <a:spAutoFit/>
          </a:bodyPr>
          <a:lstStyle/>
          <a:p>
            <a:r>
              <a:rPr lang="en-GB" sz="1600" dirty="0">
                <a:hlinkClick r:id="rId2"/>
              </a:rPr>
              <a:t>https://www.investopedia.com/articles/basics/06/themerger.asp</a:t>
            </a:r>
            <a:endParaRPr lang="en-GB" sz="1600" dirty="0"/>
          </a:p>
        </p:txBody>
      </p:sp>
      <p:sp>
        <p:nvSpPr>
          <p:cNvPr id="3" name="Rectangle 2">
            <a:extLst>
              <a:ext uri="{FF2B5EF4-FFF2-40B4-BE49-F238E27FC236}">
                <a16:creationId xmlns:a16="http://schemas.microsoft.com/office/drawing/2014/main" id="{9AC55565-4258-4440-B26B-7F56392FB1AD}"/>
              </a:ext>
            </a:extLst>
          </p:cNvPr>
          <p:cNvSpPr/>
          <p:nvPr/>
        </p:nvSpPr>
        <p:spPr>
          <a:xfrm>
            <a:off x="2238881" y="1054160"/>
            <a:ext cx="7957820" cy="502766"/>
          </a:xfrm>
          <a:prstGeom prst="rect">
            <a:avLst/>
          </a:prstGeom>
        </p:spPr>
        <p:txBody>
          <a:bodyPr wrap="none">
            <a:spAutoFit/>
          </a:bodyPr>
          <a:lstStyle/>
          <a:p>
            <a:r>
              <a:rPr lang="en-GB" sz="2667" b="1" dirty="0">
                <a:solidFill>
                  <a:srgbClr val="111111"/>
                </a:solidFill>
                <a:latin typeface="SourceSansPro"/>
              </a:rPr>
              <a:t>What to Know About When Companies Come Together</a:t>
            </a:r>
          </a:p>
        </p:txBody>
      </p:sp>
      <p:pic>
        <p:nvPicPr>
          <p:cNvPr id="4" name="Picture 4" descr="Image result for video logo&quot;">
            <a:extLst>
              <a:ext uri="{FF2B5EF4-FFF2-40B4-BE49-F238E27FC236}">
                <a16:creationId xmlns:a16="http://schemas.microsoft.com/office/drawing/2014/main" id="{D477C4E7-6522-406D-9F35-0187EA11E2A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04592" y="1998009"/>
            <a:ext cx="2717800" cy="2717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44457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21BC9DA0-7D53-4225-9DC1-AB26805FDF82}"/>
              </a:ext>
            </a:extLst>
          </p:cNvPr>
          <p:cNvSpPr>
            <a:spLocks noGrp="1"/>
          </p:cNvSpPr>
          <p:nvPr>
            <p:ph type="title" idx="4294967295"/>
          </p:nvPr>
        </p:nvSpPr>
        <p:spPr>
          <a:xfrm>
            <a:off x="122830" y="241774"/>
            <a:ext cx="7253785" cy="719667"/>
          </a:xfrm>
          <a:prstGeom prst="rect">
            <a:avLst/>
          </a:prstGeom>
        </p:spPr>
        <p:txBody>
          <a:bodyPr/>
          <a:lstStyle/>
          <a:p>
            <a:pPr eaLnBrk="1" hangingPunct="1"/>
            <a:r>
              <a:rPr lang="en-GB" altLang="en-US" sz="4000" b="1" dirty="0">
                <a:solidFill>
                  <a:schemeClr val="tx1"/>
                </a:solidFill>
                <a:effectLst>
                  <a:outerShdw blurRad="38100" dist="38100" dir="2700000" algn="tl">
                    <a:srgbClr val="000000">
                      <a:alpha val="43137"/>
                    </a:srgbClr>
                  </a:outerShdw>
                </a:effectLst>
              </a:rPr>
              <a:t>Strategic motives for M&amp;A</a:t>
            </a:r>
          </a:p>
        </p:txBody>
      </p:sp>
      <p:sp>
        <p:nvSpPr>
          <p:cNvPr id="11267" name="Content Placeholder 2">
            <a:extLst>
              <a:ext uri="{FF2B5EF4-FFF2-40B4-BE49-F238E27FC236}">
                <a16:creationId xmlns:a16="http://schemas.microsoft.com/office/drawing/2014/main" id="{F9DD8968-7DD8-4082-8C5B-D4DDE3914473}"/>
              </a:ext>
            </a:extLst>
          </p:cNvPr>
          <p:cNvSpPr>
            <a:spLocks noGrp="1"/>
          </p:cNvSpPr>
          <p:nvPr>
            <p:ph idx="4294967295"/>
          </p:nvPr>
        </p:nvSpPr>
        <p:spPr>
          <a:xfrm>
            <a:off x="311901" y="2064465"/>
            <a:ext cx="11459293" cy="2982227"/>
          </a:xfrm>
          <a:prstGeom prst="rect">
            <a:avLst/>
          </a:prstGeom>
        </p:spPr>
        <p:txBody>
          <a:bodyPr/>
          <a:lstStyle/>
          <a:p>
            <a:pPr marL="288918" lvl="1" indent="-288918">
              <a:lnSpc>
                <a:spcPct val="250000"/>
              </a:lnSpc>
              <a:buFont typeface="Arial" panose="020B0604020202020204" pitchFamily="34" charset="0"/>
              <a:buChar char="•"/>
              <a:tabLst>
                <a:tab pos="763569" algn="l"/>
              </a:tabLst>
            </a:pPr>
            <a:r>
              <a:rPr lang="en-GB" altLang="en-US" sz="2400" b="1" i="1" dirty="0"/>
              <a:t>Extension</a:t>
            </a:r>
            <a:r>
              <a:rPr lang="en-GB" altLang="en-US" sz="2400" i="1" dirty="0"/>
              <a:t> – </a:t>
            </a:r>
            <a:r>
              <a:rPr lang="en-GB" altLang="en-US" sz="2400" dirty="0"/>
              <a:t>of the reach of a firm in terms of geography, products or markets.</a:t>
            </a:r>
          </a:p>
          <a:p>
            <a:pPr marL="288918" lvl="1" indent="-288918">
              <a:lnSpc>
                <a:spcPct val="250000"/>
              </a:lnSpc>
              <a:buFont typeface="Arial" panose="020B0604020202020204" pitchFamily="34" charset="0"/>
              <a:buChar char="•"/>
              <a:tabLst>
                <a:tab pos="763569" algn="l"/>
              </a:tabLst>
            </a:pPr>
            <a:r>
              <a:rPr lang="en-GB" altLang="en-US" sz="2400" b="1" i="1" dirty="0"/>
              <a:t>Consolidation</a:t>
            </a:r>
            <a:r>
              <a:rPr lang="en-GB" altLang="en-US" sz="2400" i="1" dirty="0"/>
              <a:t> – </a:t>
            </a:r>
            <a:r>
              <a:rPr lang="en-GB" altLang="en-US" sz="2400" dirty="0"/>
              <a:t>increasing scale, efficiency and market power.</a:t>
            </a:r>
          </a:p>
          <a:p>
            <a:pPr marL="288918" lvl="1" indent="-288918">
              <a:lnSpc>
                <a:spcPct val="250000"/>
              </a:lnSpc>
              <a:buFont typeface="Arial" panose="020B0604020202020204" pitchFamily="34" charset="0"/>
              <a:buChar char="•"/>
              <a:tabLst>
                <a:tab pos="763569" algn="l"/>
              </a:tabLst>
            </a:pPr>
            <a:r>
              <a:rPr lang="en-GB" altLang="en-US" sz="2400" b="1" i="1" dirty="0"/>
              <a:t>Capabilities</a:t>
            </a:r>
            <a:r>
              <a:rPr lang="en-GB" altLang="en-US" sz="2400" i="1" dirty="0"/>
              <a:t> </a:t>
            </a:r>
            <a:r>
              <a:rPr lang="en-GB" altLang="en-US" sz="2400" dirty="0"/>
              <a:t>–</a:t>
            </a:r>
            <a:r>
              <a:rPr lang="en-GB" altLang="en-US" sz="2400" i="1" dirty="0"/>
              <a:t> </a:t>
            </a:r>
            <a:r>
              <a:rPr lang="en-GB" altLang="en-US" sz="2400" dirty="0"/>
              <a:t>enhancing technological know-how (or other capabilities).</a:t>
            </a:r>
          </a:p>
        </p:txBody>
      </p:sp>
      <p:sp>
        <p:nvSpPr>
          <p:cNvPr id="2" name="Rectangle 1">
            <a:extLst>
              <a:ext uri="{FF2B5EF4-FFF2-40B4-BE49-F238E27FC236}">
                <a16:creationId xmlns:a16="http://schemas.microsoft.com/office/drawing/2014/main" id="{F9A5FB53-8DD8-440F-B0C9-7B22A1B97F75}"/>
              </a:ext>
            </a:extLst>
          </p:cNvPr>
          <p:cNvSpPr/>
          <p:nvPr/>
        </p:nvSpPr>
        <p:spPr>
          <a:xfrm>
            <a:off x="391059" y="1178767"/>
            <a:ext cx="10269158" cy="584775"/>
          </a:xfrm>
          <a:prstGeom prst="rect">
            <a:avLst/>
          </a:prstGeom>
        </p:spPr>
        <p:txBody>
          <a:bodyPr wrap="none">
            <a:spAutoFit/>
          </a:bodyPr>
          <a:lstStyle/>
          <a:p>
            <a:pPr>
              <a:tabLst>
                <a:tab pos="763569" algn="l"/>
              </a:tabLst>
            </a:pPr>
            <a:r>
              <a:rPr lang="en-GB" altLang="en-US" sz="3200" b="1" dirty="0">
                <a:effectLst>
                  <a:outerShdw blurRad="38100" dist="38100" dir="2700000" algn="tl">
                    <a:srgbClr val="000000">
                      <a:alpha val="43137"/>
                    </a:srgbClr>
                  </a:outerShdw>
                </a:effectLst>
              </a:rPr>
              <a:t>Strategic motives can be categorised in three ways:</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A00B2776-5159-4BB7-970C-09F446ED0B01}"/>
              </a:ext>
            </a:extLst>
          </p:cNvPr>
          <p:cNvSpPr>
            <a:spLocks noGrp="1"/>
          </p:cNvSpPr>
          <p:nvPr>
            <p:ph type="title" idx="4294967295"/>
          </p:nvPr>
        </p:nvSpPr>
        <p:spPr>
          <a:xfrm>
            <a:off x="155339" y="530351"/>
            <a:ext cx="11881320" cy="641349"/>
          </a:xfrm>
          <a:prstGeom prst="rect">
            <a:avLst/>
          </a:prstGeom>
        </p:spPr>
        <p:txBody>
          <a:bodyPr/>
          <a:lstStyle/>
          <a:p>
            <a:pPr eaLnBrk="1" hangingPunct="1"/>
            <a:r>
              <a:rPr lang="en-GB" altLang="en-US" sz="3600" b="1" dirty="0">
                <a:solidFill>
                  <a:schemeClr val="tx1"/>
                </a:solidFill>
                <a:effectLst>
                  <a:outerShdw blurRad="38100" dist="38100" dir="2700000" algn="tl">
                    <a:srgbClr val="000000">
                      <a:alpha val="43137"/>
                    </a:srgbClr>
                  </a:outerShdw>
                </a:effectLst>
              </a:rPr>
              <a:t>Financial motives for M&amp;A</a:t>
            </a:r>
          </a:p>
        </p:txBody>
      </p:sp>
      <p:sp>
        <p:nvSpPr>
          <p:cNvPr id="12291" name="Content Placeholder 2">
            <a:extLst>
              <a:ext uri="{FF2B5EF4-FFF2-40B4-BE49-F238E27FC236}">
                <a16:creationId xmlns:a16="http://schemas.microsoft.com/office/drawing/2014/main" id="{EEF23C9B-0CD3-430F-A090-79A6156F8939}"/>
              </a:ext>
            </a:extLst>
          </p:cNvPr>
          <p:cNvSpPr>
            <a:spLocks noGrp="1"/>
          </p:cNvSpPr>
          <p:nvPr>
            <p:ph idx="4294967295"/>
          </p:nvPr>
        </p:nvSpPr>
        <p:spPr>
          <a:xfrm>
            <a:off x="285365" y="1652541"/>
            <a:ext cx="11621269" cy="3554987"/>
          </a:xfrm>
          <a:prstGeom prst="rect">
            <a:avLst/>
          </a:prstGeom>
        </p:spPr>
        <p:txBody>
          <a:bodyPr/>
          <a:lstStyle/>
          <a:p>
            <a:pPr marL="0" indent="0">
              <a:lnSpc>
                <a:spcPct val="200000"/>
              </a:lnSpc>
              <a:buNone/>
            </a:pPr>
            <a:r>
              <a:rPr lang="en-GB" altLang="en-US" sz="1800" dirty="0"/>
              <a:t>There are three main financial motives:</a:t>
            </a:r>
          </a:p>
          <a:p>
            <a:pPr marL="288918" lvl="1" indent="-288918">
              <a:lnSpc>
                <a:spcPct val="200000"/>
              </a:lnSpc>
              <a:buFont typeface="Arial" panose="020B0604020202020204" pitchFamily="34" charset="0"/>
              <a:buChar char="•"/>
            </a:pPr>
            <a:r>
              <a:rPr lang="en-GB" altLang="en-US" sz="1800" b="1" dirty="0"/>
              <a:t>Financial efficiency </a:t>
            </a:r>
            <a:r>
              <a:rPr lang="en-GB" altLang="en-US" sz="1800" dirty="0"/>
              <a:t>– a company with a strong balance sheet (cash rich) may acquire/merge with a company with a weak balance sheet  (high debt).</a:t>
            </a:r>
          </a:p>
          <a:p>
            <a:pPr marL="288918" lvl="1" indent="-288918">
              <a:lnSpc>
                <a:spcPct val="200000"/>
              </a:lnSpc>
              <a:buFont typeface="Arial" panose="020B0604020202020204" pitchFamily="34" charset="0"/>
              <a:buChar char="•"/>
            </a:pPr>
            <a:r>
              <a:rPr lang="en-GB" altLang="en-US" sz="1800" b="1" dirty="0"/>
              <a:t>Tax efficiency </a:t>
            </a:r>
            <a:r>
              <a:rPr lang="en-GB" altLang="en-US" sz="1800" dirty="0"/>
              <a:t>– reducing the combined tax burden.</a:t>
            </a:r>
          </a:p>
          <a:p>
            <a:pPr marL="288918" lvl="1" indent="-288918">
              <a:lnSpc>
                <a:spcPct val="200000"/>
              </a:lnSpc>
              <a:buFont typeface="Arial" panose="020B0604020202020204" pitchFamily="34" charset="0"/>
              <a:buChar char="•"/>
            </a:pPr>
            <a:r>
              <a:rPr lang="en-GB" altLang="en-US" sz="1800" b="1" dirty="0"/>
              <a:t>Asset stripping or unbundling </a:t>
            </a:r>
            <a:r>
              <a:rPr lang="en-GB" altLang="en-US" sz="1800" dirty="0"/>
              <a:t>– selling off bits of the acquired company to maximise asset values.</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72B8C900-2440-46D7-8492-DB3D8C851CE5}"/>
              </a:ext>
            </a:extLst>
          </p:cNvPr>
          <p:cNvSpPr>
            <a:spLocks noGrp="1"/>
          </p:cNvSpPr>
          <p:nvPr>
            <p:ph type="title" idx="4294967295"/>
          </p:nvPr>
        </p:nvSpPr>
        <p:spPr>
          <a:xfrm>
            <a:off x="386687" y="317469"/>
            <a:ext cx="8229600" cy="641349"/>
          </a:xfrm>
          <a:prstGeom prst="rect">
            <a:avLst/>
          </a:prstGeom>
        </p:spPr>
        <p:txBody>
          <a:bodyPr/>
          <a:lstStyle/>
          <a:p>
            <a:pPr algn="l" eaLnBrk="1" hangingPunct="1"/>
            <a:r>
              <a:rPr lang="en-GB" altLang="en-US" sz="3600" b="1" dirty="0">
                <a:solidFill>
                  <a:schemeClr val="tx1"/>
                </a:solidFill>
                <a:effectLst>
                  <a:outerShdw blurRad="38100" dist="38100" dir="2700000" algn="tl">
                    <a:srgbClr val="000000">
                      <a:alpha val="43137"/>
                    </a:srgbClr>
                  </a:outerShdw>
                </a:effectLst>
              </a:rPr>
              <a:t>Managerial motives for M&amp;A</a:t>
            </a:r>
          </a:p>
        </p:txBody>
      </p:sp>
      <p:sp>
        <p:nvSpPr>
          <p:cNvPr id="13315" name="Content Placeholder 2">
            <a:extLst>
              <a:ext uri="{FF2B5EF4-FFF2-40B4-BE49-F238E27FC236}">
                <a16:creationId xmlns:a16="http://schemas.microsoft.com/office/drawing/2014/main" id="{B104E14D-9115-4509-AC9A-1A6960610051}"/>
              </a:ext>
            </a:extLst>
          </p:cNvPr>
          <p:cNvSpPr>
            <a:spLocks noGrp="1"/>
          </p:cNvSpPr>
          <p:nvPr>
            <p:ph idx="4294967295"/>
          </p:nvPr>
        </p:nvSpPr>
        <p:spPr>
          <a:xfrm>
            <a:off x="262466" y="1638482"/>
            <a:ext cx="11667067" cy="3207227"/>
          </a:xfrm>
          <a:prstGeom prst="rect">
            <a:avLst/>
          </a:prstGeom>
        </p:spPr>
        <p:txBody>
          <a:bodyPr/>
          <a:lstStyle/>
          <a:p>
            <a:pPr marL="0" indent="0">
              <a:lnSpc>
                <a:spcPts val="3000"/>
              </a:lnSpc>
              <a:buNone/>
            </a:pPr>
            <a:r>
              <a:rPr lang="en-GB" altLang="en-US" sz="1800" dirty="0"/>
              <a:t>M&amp;A may serve managerial self-interest for one of two reasons:</a:t>
            </a:r>
          </a:p>
          <a:p>
            <a:pPr marL="0" indent="0">
              <a:lnSpc>
                <a:spcPts val="3000"/>
              </a:lnSpc>
              <a:buNone/>
            </a:pPr>
            <a:endParaRPr lang="en-GB" altLang="en-US" sz="1800" dirty="0"/>
          </a:p>
          <a:p>
            <a:pPr marL="298443" lvl="1" indent="-298443">
              <a:lnSpc>
                <a:spcPts val="3000"/>
              </a:lnSpc>
              <a:buFont typeface="Arial" panose="020B0604020202020204" pitchFamily="34" charset="0"/>
              <a:buChar char="•"/>
            </a:pPr>
            <a:r>
              <a:rPr lang="en-GB" altLang="en-US" sz="1800" b="1" dirty="0"/>
              <a:t>Personal ambition </a:t>
            </a:r>
            <a:r>
              <a:rPr lang="en-GB" altLang="en-US" sz="1800" dirty="0"/>
              <a:t>– financial incentives tied to short-term growth or share price targets; boosting personal reputations; giving friends and colleagues greater responsibility or better jobs (and thus helping to cement their loyalty).</a:t>
            </a:r>
          </a:p>
          <a:p>
            <a:pPr marL="298443" lvl="1" indent="-298443" algn="just">
              <a:lnSpc>
                <a:spcPts val="3000"/>
              </a:lnSpc>
              <a:buFont typeface="Arial" panose="020B0604020202020204" pitchFamily="34" charset="0"/>
              <a:buChar char="•"/>
            </a:pPr>
            <a:r>
              <a:rPr lang="en-GB" altLang="en-US" sz="1800" b="1" dirty="0"/>
              <a:t>Cause effects </a:t>
            </a:r>
            <a:r>
              <a:rPr lang="en-GB" altLang="en-US" sz="1800" dirty="0"/>
              <a:t>– managers may be branded as conservative if they don’t follow an M&amp;A trend; shareholder pressure to merge or acquire; the company may itself become a takeover target.</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853DE55E-EC2A-4EC4-A855-864A17D7BA07}"/>
              </a:ext>
            </a:extLst>
          </p:cNvPr>
          <p:cNvSpPr>
            <a:spLocks noGrp="1"/>
          </p:cNvSpPr>
          <p:nvPr>
            <p:ph type="title" idx="4294967295"/>
          </p:nvPr>
        </p:nvSpPr>
        <p:spPr>
          <a:xfrm>
            <a:off x="0" y="908051"/>
            <a:ext cx="8229600" cy="641349"/>
          </a:xfrm>
          <a:prstGeom prst="rect">
            <a:avLst/>
          </a:prstGeom>
        </p:spPr>
        <p:txBody>
          <a:bodyPr/>
          <a:lstStyle/>
          <a:p>
            <a:pPr eaLnBrk="1" hangingPunct="1"/>
            <a:r>
              <a:rPr lang="en-GB" altLang="en-US" sz="4000" b="1" dirty="0">
                <a:solidFill>
                  <a:schemeClr val="tx1"/>
                </a:solidFill>
                <a:effectLst>
                  <a:outerShdw blurRad="38100" dist="38100" dir="2700000" algn="tl">
                    <a:srgbClr val="000000">
                      <a:alpha val="43137"/>
                    </a:srgbClr>
                  </a:outerShdw>
                </a:effectLst>
              </a:rPr>
              <a:t>The acquisition process</a:t>
            </a:r>
          </a:p>
        </p:txBody>
      </p:sp>
      <p:pic>
        <p:nvPicPr>
          <p:cNvPr id="14339" name="Picture 4">
            <a:extLst>
              <a:ext uri="{FF2B5EF4-FFF2-40B4-BE49-F238E27FC236}">
                <a16:creationId xmlns:a16="http://schemas.microsoft.com/office/drawing/2014/main" id="{CAEB7ADE-E41A-4ED6-91AE-F812C5F0CE7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87488" y="3140969"/>
            <a:ext cx="9539456" cy="23105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DB115E7F-77CF-4A62-B545-A897E2AD4752}"/>
              </a:ext>
            </a:extLst>
          </p:cNvPr>
          <p:cNvSpPr>
            <a:spLocks noGrp="1"/>
          </p:cNvSpPr>
          <p:nvPr>
            <p:ph type="title" idx="4294967295"/>
          </p:nvPr>
        </p:nvSpPr>
        <p:spPr>
          <a:xfrm>
            <a:off x="1981200" y="842240"/>
            <a:ext cx="8229600" cy="820305"/>
          </a:xfrm>
          <a:prstGeom prst="rect">
            <a:avLst/>
          </a:prstGeom>
        </p:spPr>
        <p:txBody>
          <a:bodyPr/>
          <a:lstStyle/>
          <a:p>
            <a:pPr eaLnBrk="1" hangingPunct="1"/>
            <a:r>
              <a:rPr lang="en-GB" altLang="en-US" sz="4800" b="1" dirty="0">
                <a:solidFill>
                  <a:schemeClr val="bg2">
                    <a:lumMod val="10000"/>
                  </a:schemeClr>
                </a:solidFill>
                <a:effectLst>
                  <a:outerShdw blurRad="38100" dist="38100" dir="2700000" algn="tl">
                    <a:srgbClr val="000000">
                      <a:alpha val="43137"/>
                    </a:srgbClr>
                  </a:outerShdw>
                </a:effectLst>
              </a:rPr>
              <a:t>Target choice in M&amp;A</a:t>
            </a:r>
          </a:p>
        </p:txBody>
      </p:sp>
      <p:sp>
        <p:nvSpPr>
          <p:cNvPr id="15363" name="Content Placeholder 2">
            <a:extLst>
              <a:ext uri="{FF2B5EF4-FFF2-40B4-BE49-F238E27FC236}">
                <a16:creationId xmlns:a16="http://schemas.microsoft.com/office/drawing/2014/main" id="{4C9C3E13-4AC2-4E7E-9D2C-78F1546E37FC}"/>
              </a:ext>
            </a:extLst>
          </p:cNvPr>
          <p:cNvSpPr>
            <a:spLocks noGrp="1"/>
          </p:cNvSpPr>
          <p:nvPr>
            <p:ph idx="4294967295"/>
          </p:nvPr>
        </p:nvSpPr>
        <p:spPr>
          <a:xfrm>
            <a:off x="407368" y="2060848"/>
            <a:ext cx="11054093" cy="3594872"/>
          </a:xfrm>
          <a:prstGeom prst="rect">
            <a:avLst/>
          </a:prstGeom>
        </p:spPr>
        <p:txBody>
          <a:bodyPr/>
          <a:lstStyle/>
          <a:p>
            <a:pPr algn="just" eaLnBrk="1" hangingPunct="1">
              <a:buFont typeface="Arial" charset="0"/>
              <a:buNone/>
              <a:defRPr/>
            </a:pPr>
            <a:r>
              <a:rPr lang="en-GB" altLang="en-US" sz="2800" b="1" dirty="0">
                <a:effectLst>
                  <a:outerShdw blurRad="38100" dist="38100" dir="2700000" algn="tl">
                    <a:srgbClr val="000000">
                      <a:alpha val="43137"/>
                    </a:srgbClr>
                  </a:outerShdw>
                </a:effectLst>
              </a:rPr>
              <a:t>Two main criteria apply:</a:t>
            </a:r>
          </a:p>
          <a:p>
            <a:pPr algn="just" eaLnBrk="1" hangingPunct="1">
              <a:buFont typeface="Arial" charset="0"/>
              <a:buNone/>
              <a:defRPr/>
            </a:pPr>
            <a:endParaRPr lang="en-GB" altLang="en-US" sz="2000" dirty="0"/>
          </a:p>
          <a:p>
            <a:pPr marL="296855" indent="-296855" algn="just">
              <a:lnSpc>
                <a:spcPct val="150000"/>
              </a:lnSpc>
              <a:buFont typeface="Arial" charset="0"/>
              <a:buChar char="•"/>
              <a:defRPr/>
            </a:pPr>
            <a:r>
              <a:rPr lang="en-GB" altLang="en-US" sz="2000" b="1" dirty="0"/>
              <a:t>Strategic fit </a:t>
            </a:r>
            <a:r>
              <a:rPr lang="en-GB" altLang="en-US" sz="2000" dirty="0"/>
              <a:t>– does the target firm strengthen or complement the acquiring firm’s strategy? (N.B. It is easy to over-estimate this potential synergy as negative synergies are often neglected). </a:t>
            </a:r>
            <a:r>
              <a:rPr lang="en-US" sz="1600" i="1" dirty="0">
                <a:highlight>
                  <a:srgbClr val="FFFF00"/>
                </a:highlight>
              </a:rPr>
              <a:t>Negative synergy occurs when the combined firm’s revenue is lower than the value of each company operated separately. </a:t>
            </a:r>
            <a:endParaRPr lang="en-GB" altLang="en-US" sz="1400" i="1" dirty="0">
              <a:highlight>
                <a:srgbClr val="FFFF00"/>
              </a:highlight>
            </a:endParaRPr>
          </a:p>
          <a:p>
            <a:pPr marL="296855" indent="-296855" algn="just">
              <a:lnSpc>
                <a:spcPct val="150000"/>
              </a:lnSpc>
              <a:buFont typeface="Arial" charset="0"/>
              <a:buChar char="•"/>
              <a:defRPr/>
            </a:pPr>
            <a:r>
              <a:rPr lang="en-GB" altLang="en-US" sz="2000" b="1" dirty="0"/>
              <a:t>Organisational fit </a:t>
            </a:r>
            <a:r>
              <a:rPr lang="en-GB" altLang="en-US" sz="2000" dirty="0"/>
              <a:t>– is there a match between the management practices, cultural practices and staff characteristics of the target firm and the acquiring firm?</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4D2B500-1584-43AE-80BE-8BDA46C55F3D}"/>
              </a:ext>
            </a:extLst>
          </p:cNvPr>
          <p:cNvSpPr/>
          <p:nvPr/>
        </p:nvSpPr>
        <p:spPr>
          <a:xfrm>
            <a:off x="191344" y="951111"/>
            <a:ext cx="11737304" cy="646331"/>
          </a:xfrm>
          <a:prstGeom prst="rect">
            <a:avLst/>
          </a:prstGeom>
        </p:spPr>
        <p:txBody>
          <a:bodyPr wrap="square">
            <a:spAutoFit/>
          </a:bodyPr>
          <a:lstStyle/>
          <a:p>
            <a:pPr algn="just"/>
            <a:r>
              <a:rPr lang="en-GB" b="1" dirty="0">
                <a:solidFill>
                  <a:srgbClr val="1F2129"/>
                </a:solidFill>
                <a:highlight>
                  <a:srgbClr val="FFFF00"/>
                </a:highlight>
                <a:latin typeface="Roboto"/>
              </a:rPr>
              <a:t>Successful synergy examples: </a:t>
            </a:r>
            <a:r>
              <a:rPr lang="en-US" dirty="0">
                <a:highlight>
                  <a:srgbClr val="FFFF00"/>
                </a:highlight>
              </a:rPr>
              <a:t>Successful financial synergy is when the merger of two companies results in increased revenue, tax benefits, and better debt capacity. Below are some ideal examples of successful synergy:</a:t>
            </a:r>
          </a:p>
        </p:txBody>
      </p:sp>
      <p:sp>
        <p:nvSpPr>
          <p:cNvPr id="3" name="Rectangle 2">
            <a:extLst>
              <a:ext uri="{FF2B5EF4-FFF2-40B4-BE49-F238E27FC236}">
                <a16:creationId xmlns:a16="http://schemas.microsoft.com/office/drawing/2014/main" id="{EF3726CC-1F1F-4DF4-9322-E70596389037}"/>
              </a:ext>
            </a:extLst>
          </p:cNvPr>
          <p:cNvSpPr/>
          <p:nvPr/>
        </p:nvSpPr>
        <p:spPr>
          <a:xfrm>
            <a:off x="191344" y="2890391"/>
            <a:ext cx="11449272" cy="1077218"/>
          </a:xfrm>
          <a:prstGeom prst="rect">
            <a:avLst/>
          </a:prstGeom>
        </p:spPr>
        <p:txBody>
          <a:bodyPr wrap="square">
            <a:spAutoFit/>
          </a:bodyPr>
          <a:lstStyle/>
          <a:p>
            <a:pPr algn="just">
              <a:buFont typeface="Arial" panose="020B0604020202020204" pitchFamily="34" charset="0"/>
              <a:buChar char="•"/>
            </a:pPr>
            <a:r>
              <a:rPr lang="en-US" sz="1600" b="1" dirty="0">
                <a:solidFill>
                  <a:srgbClr val="000000"/>
                </a:solidFill>
                <a:latin typeface="Roboto"/>
              </a:rPr>
              <a:t>Disney’s acquisition of Pixar.</a:t>
            </a:r>
            <a:r>
              <a:rPr lang="en-US" sz="1600" dirty="0">
                <a:solidFill>
                  <a:srgbClr val="000000"/>
                </a:solidFill>
                <a:latin typeface="Roboto"/>
              </a:rPr>
              <a:t> This is an excellent example of </a:t>
            </a:r>
            <a:r>
              <a:rPr lang="en-US" sz="1600" b="1" dirty="0">
                <a:solidFill>
                  <a:srgbClr val="000000"/>
                </a:solidFill>
                <a:latin typeface="Roboto"/>
              </a:rPr>
              <a:t>revenue synergy</a:t>
            </a:r>
            <a:r>
              <a:rPr lang="en-US" sz="1600" dirty="0">
                <a:solidFill>
                  <a:srgbClr val="000000"/>
                </a:solidFill>
                <a:latin typeface="Roboto"/>
              </a:rPr>
              <a:t>. Disney acquired Pixar in 2006. At that time, Disney’s revenues were $33.7 billion. In 2011, they increased to $40.89 billion. They were able to achieve this because Pixar’s characters were being promoted in Disney’s theme parks. Furthermore, Pixar’s merchandise was being sold in Disney’s stores around the world, and Pixar could release movies more regularly.</a:t>
            </a:r>
          </a:p>
        </p:txBody>
      </p:sp>
      <p:sp>
        <p:nvSpPr>
          <p:cNvPr id="5" name="Rectangle 4">
            <a:extLst>
              <a:ext uri="{FF2B5EF4-FFF2-40B4-BE49-F238E27FC236}">
                <a16:creationId xmlns:a16="http://schemas.microsoft.com/office/drawing/2014/main" id="{0599BAF0-130F-4267-8571-7B028C19A5DF}"/>
              </a:ext>
            </a:extLst>
          </p:cNvPr>
          <p:cNvSpPr/>
          <p:nvPr/>
        </p:nvSpPr>
        <p:spPr>
          <a:xfrm>
            <a:off x="340755" y="4551296"/>
            <a:ext cx="2088232" cy="630942"/>
          </a:xfrm>
          <a:prstGeom prst="rect">
            <a:avLst/>
          </a:prstGeom>
        </p:spPr>
        <p:txBody>
          <a:bodyPr wrap="square">
            <a:spAutoFit/>
          </a:bodyPr>
          <a:lstStyle/>
          <a:p>
            <a:r>
              <a:rPr lang="en-GB" sz="700" dirty="0">
                <a:hlinkClick r:id="rId2"/>
              </a:rPr>
              <a:t>https://www.idealsvdr.com/blog/synergy-concept-types-of-synergies-reasons-and-examples/#:~:text=Negative%20synergy%20occurs%20when%20the,Quaker%20Oats%20and%20Snapple%20deal</a:t>
            </a:r>
            <a:r>
              <a:rPr lang="en-GB" sz="700" dirty="0"/>
              <a:t>. </a:t>
            </a:r>
          </a:p>
        </p:txBody>
      </p:sp>
    </p:spTree>
    <p:extLst>
      <p:ext uri="{BB962C8B-B14F-4D97-AF65-F5344CB8AC3E}">
        <p14:creationId xmlns:p14="http://schemas.microsoft.com/office/powerpoint/2010/main" val="334632185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C7EDB85-5616-43DD-B150-6E865AF2389A}"/>
              </a:ext>
            </a:extLst>
          </p:cNvPr>
          <p:cNvPicPr>
            <a:picLocks noChangeAspect="1"/>
          </p:cNvPicPr>
          <p:nvPr/>
        </p:nvPicPr>
        <p:blipFill>
          <a:blip r:embed="rId2"/>
          <a:stretch>
            <a:fillRect/>
          </a:stretch>
        </p:blipFill>
        <p:spPr>
          <a:xfrm>
            <a:off x="297472" y="1300540"/>
            <a:ext cx="6196545" cy="4392488"/>
          </a:xfrm>
          <a:prstGeom prst="rect">
            <a:avLst/>
          </a:prstGeom>
        </p:spPr>
      </p:pic>
      <p:sp>
        <p:nvSpPr>
          <p:cNvPr id="3" name="Rectangle 2">
            <a:extLst>
              <a:ext uri="{FF2B5EF4-FFF2-40B4-BE49-F238E27FC236}">
                <a16:creationId xmlns:a16="http://schemas.microsoft.com/office/drawing/2014/main" id="{0671117E-2008-4EE8-9B98-5BAAEE70778A}"/>
              </a:ext>
            </a:extLst>
          </p:cNvPr>
          <p:cNvSpPr/>
          <p:nvPr/>
        </p:nvSpPr>
        <p:spPr>
          <a:xfrm>
            <a:off x="6688261" y="2670584"/>
            <a:ext cx="5112568" cy="2677656"/>
          </a:xfrm>
          <a:prstGeom prst="rect">
            <a:avLst/>
          </a:prstGeom>
        </p:spPr>
        <p:txBody>
          <a:bodyPr wrap="square">
            <a:spAutoFit/>
          </a:bodyPr>
          <a:lstStyle/>
          <a:p>
            <a:pPr algn="just">
              <a:buFont typeface="Arial" panose="020B0604020202020204" pitchFamily="34" charset="0"/>
              <a:buChar char="•"/>
            </a:pPr>
            <a:r>
              <a:rPr lang="en-US" sz="1400" b="1" dirty="0">
                <a:solidFill>
                  <a:srgbClr val="000000"/>
                </a:solidFill>
                <a:latin typeface="Roboto"/>
              </a:rPr>
              <a:t>Facebook’s acquisition of Instagram.</a:t>
            </a:r>
            <a:r>
              <a:rPr lang="en-US" sz="1400" dirty="0">
                <a:solidFill>
                  <a:srgbClr val="000000"/>
                </a:solidFill>
                <a:latin typeface="Roboto"/>
              </a:rPr>
              <a:t> This is a great example of </a:t>
            </a:r>
            <a:r>
              <a:rPr lang="en-US" sz="1400" b="1" dirty="0">
                <a:solidFill>
                  <a:srgbClr val="000000"/>
                </a:solidFill>
                <a:latin typeface="Roboto"/>
              </a:rPr>
              <a:t>financial synergy</a:t>
            </a:r>
            <a:r>
              <a:rPr lang="en-US" sz="1400" dirty="0">
                <a:solidFill>
                  <a:srgbClr val="000000"/>
                </a:solidFill>
                <a:latin typeface="Roboto"/>
              </a:rPr>
              <a:t>. Facebook acquired Instagram in 2012 for $1 billion. At that time, Instagram’s revenue was close to zero, and the number of users was less than 50 million. As a result of this M&amp;A synergy, Facebook benefited from its fast-growing platform with millions of prospective customers, access to the best developers and other technical specialists, and a chance to integrate the best photo-generating technology. Since the merger, Instagram </a:t>
            </a:r>
            <a:r>
              <a:rPr lang="en-US" sz="1400" dirty="0">
                <a:solidFill>
                  <a:srgbClr val="3BAE5B"/>
                </a:solidFill>
                <a:latin typeface="Roboto"/>
                <a:hlinkClick r:id="rId3"/>
              </a:rPr>
              <a:t>has grown</a:t>
            </a:r>
            <a:r>
              <a:rPr lang="en-US" sz="1400" dirty="0">
                <a:solidFill>
                  <a:srgbClr val="000000"/>
                </a:solidFill>
                <a:latin typeface="Roboto"/>
              </a:rPr>
              <a:t> exponentially.</a:t>
            </a:r>
          </a:p>
          <a:p>
            <a:pPr algn="just"/>
            <a:br>
              <a:rPr lang="en-US" sz="1400" dirty="0"/>
            </a:br>
            <a:endParaRPr lang="en-GB" sz="1400" dirty="0"/>
          </a:p>
        </p:txBody>
      </p:sp>
      <p:sp>
        <p:nvSpPr>
          <p:cNvPr id="4" name="Rectangle 3">
            <a:extLst>
              <a:ext uri="{FF2B5EF4-FFF2-40B4-BE49-F238E27FC236}">
                <a16:creationId xmlns:a16="http://schemas.microsoft.com/office/drawing/2014/main" id="{B8C2CC3D-2967-4DAD-8E29-138F55FF9004}"/>
              </a:ext>
            </a:extLst>
          </p:cNvPr>
          <p:cNvSpPr/>
          <p:nvPr/>
        </p:nvSpPr>
        <p:spPr>
          <a:xfrm>
            <a:off x="2495600" y="188640"/>
            <a:ext cx="9433048" cy="923330"/>
          </a:xfrm>
          <a:prstGeom prst="rect">
            <a:avLst/>
          </a:prstGeom>
        </p:spPr>
        <p:txBody>
          <a:bodyPr wrap="square">
            <a:spAutoFit/>
          </a:bodyPr>
          <a:lstStyle/>
          <a:p>
            <a:pPr algn="just"/>
            <a:r>
              <a:rPr lang="en-GB" b="1" dirty="0">
                <a:solidFill>
                  <a:srgbClr val="1F2129"/>
                </a:solidFill>
                <a:highlight>
                  <a:srgbClr val="FFFF00"/>
                </a:highlight>
                <a:latin typeface="Roboto"/>
              </a:rPr>
              <a:t>Successful synergy examples: </a:t>
            </a:r>
            <a:r>
              <a:rPr lang="en-US" dirty="0">
                <a:highlight>
                  <a:srgbClr val="FFFF00"/>
                </a:highlight>
              </a:rPr>
              <a:t>Successful financial synergy is when the merger of two companies results in increased revenue, tax benefits, and better debt capacity. Below are some ideal examples of successful synergy:</a:t>
            </a:r>
          </a:p>
        </p:txBody>
      </p:sp>
    </p:spTree>
    <p:extLst>
      <p:ext uri="{BB962C8B-B14F-4D97-AF65-F5344CB8AC3E}">
        <p14:creationId xmlns:p14="http://schemas.microsoft.com/office/powerpoint/2010/main" val="245771380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9CDD854-555C-4035-A537-10B45983B4C0}"/>
              </a:ext>
            </a:extLst>
          </p:cNvPr>
          <p:cNvPicPr>
            <a:picLocks noChangeAspect="1"/>
          </p:cNvPicPr>
          <p:nvPr/>
        </p:nvPicPr>
        <p:blipFill>
          <a:blip r:embed="rId2"/>
          <a:stretch>
            <a:fillRect/>
          </a:stretch>
        </p:blipFill>
        <p:spPr>
          <a:xfrm>
            <a:off x="354842" y="1539375"/>
            <a:ext cx="8785030" cy="4086795"/>
          </a:xfrm>
          <a:prstGeom prst="rect">
            <a:avLst/>
          </a:prstGeom>
        </p:spPr>
      </p:pic>
      <p:sp>
        <p:nvSpPr>
          <p:cNvPr id="4" name="Rectangle 3">
            <a:extLst>
              <a:ext uri="{FF2B5EF4-FFF2-40B4-BE49-F238E27FC236}">
                <a16:creationId xmlns:a16="http://schemas.microsoft.com/office/drawing/2014/main" id="{A043E803-9388-46E1-9DDA-DD0D0DFD1EE3}"/>
              </a:ext>
            </a:extLst>
          </p:cNvPr>
          <p:cNvSpPr/>
          <p:nvPr/>
        </p:nvSpPr>
        <p:spPr>
          <a:xfrm>
            <a:off x="779908" y="240891"/>
            <a:ext cx="6237605" cy="646331"/>
          </a:xfrm>
          <a:prstGeom prst="rect">
            <a:avLst/>
          </a:prstGeom>
        </p:spPr>
        <p:txBody>
          <a:bodyPr wrap="none">
            <a:spAutoFit/>
          </a:bodyPr>
          <a:lstStyle/>
          <a:p>
            <a:r>
              <a:rPr lang="en-GB" sz="3600" b="1" dirty="0">
                <a:solidFill>
                  <a:srgbClr val="1F2129"/>
                </a:solidFill>
                <a:latin typeface="Roboto"/>
              </a:rPr>
              <a:t>Negative synergy examples</a:t>
            </a:r>
            <a:endParaRPr lang="en-GB" sz="3600" b="0" i="0" dirty="0">
              <a:solidFill>
                <a:srgbClr val="1F2129"/>
              </a:solidFill>
              <a:effectLst/>
              <a:latin typeface="Roboto"/>
            </a:endParaRPr>
          </a:p>
        </p:txBody>
      </p:sp>
    </p:spTree>
    <p:extLst>
      <p:ext uri="{BB962C8B-B14F-4D97-AF65-F5344CB8AC3E}">
        <p14:creationId xmlns:p14="http://schemas.microsoft.com/office/powerpoint/2010/main" val="320858465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F225857B-8B08-4684-A209-8FD77FF2F331}"/>
              </a:ext>
            </a:extLst>
          </p:cNvPr>
          <p:cNvSpPr>
            <a:spLocks noGrp="1"/>
          </p:cNvSpPr>
          <p:nvPr>
            <p:ph type="title" idx="4294967295"/>
          </p:nvPr>
        </p:nvSpPr>
        <p:spPr>
          <a:xfrm>
            <a:off x="262467" y="314613"/>
            <a:ext cx="8229600" cy="641351"/>
          </a:xfrm>
          <a:prstGeom prst="rect">
            <a:avLst/>
          </a:prstGeom>
        </p:spPr>
        <p:txBody>
          <a:bodyPr/>
          <a:lstStyle/>
          <a:p>
            <a:pPr algn="l" eaLnBrk="1" hangingPunct="1"/>
            <a:r>
              <a:rPr lang="en-GB" altLang="en-US" sz="3600" b="1" dirty="0">
                <a:solidFill>
                  <a:schemeClr val="tx1"/>
                </a:solidFill>
                <a:effectLst>
                  <a:outerShdw blurRad="38100" dist="38100" dir="2700000" algn="tl">
                    <a:srgbClr val="000000">
                      <a:alpha val="43137"/>
                    </a:srgbClr>
                  </a:outerShdw>
                </a:effectLst>
              </a:rPr>
              <a:t>Negotiation in M&amp;A</a:t>
            </a:r>
          </a:p>
        </p:txBody>
      </p:sp>
      <p:sp>
        <p:nvSpPr>
          <p:cNvPr id="17411" name="Content Placeholder 2">
            <a:extLst>
              <a:ext uri="{FF2B5EF4-FFF2-40B4-BE49-F238E27FC236}">
                <a16:creationId xmlns:a16="http://schemas.microsoft.com/office/drawing/2014/main" id="{AE31E6E1-DDED-478C-8114-0E2B442E2AB2}"/>
              </a:ext>
            </a:extLst>
          </p:cNvPr>
          <p:cNvSpPr>
            <a:spLocks noGrp="1"/>
          </p:cNvSpPr>
          <p:nvPr>
            <p:ph idx="4294967295"/>
          </p:nvPr>
        </p:nvSpPr>
        <p:spPr>
          <a:xfrm>
            <a:off x="262467" y="1495744"/>
            <a:ext cx="11698624" cy="4010507"/>
          </a:xfrm>
          <a:prstGeom prst="rect">
            <a:avLst/>
          </a:prstGeom>
        </p:spPr>
        <p:txBody>
          <a:bodyPr rtlCol="0">
            <a:normAutofit/>
          </a:bodyPr>
          <a:lstStyle/>
          <a:p>
            <a:pPr marL="0" indent="0" algn="just">
              <a:lnSpc>
                <a:spcPct val="150000"/>
              </a:lnSpc>
              <a:buNone/>
              <a:defRPr/>
            </a:pPr>
            <a:r>
              <a:rPr lang="en-GB" sz="1800" b="1" dirty="0"/>
              <a:t>Managements need to agree on both the price and the terms and conditions in M&amp;A:</a:t>
            </a:r>
          </a:p>
          <a:p>
            <a:pPr marL="0" indent="0" algn="just">
              <a:lnSpc>
                <a:spcPct val="150000"/>
              </a:lnSpc>
              <a:buNone/>
              <a:defRPr/>
            </a:pPr>
            <a:endParaRPr lang="en-GB" sz="1400" dirty="0"/>
          </a:p>
          <a:p>
            <a:pPr marL="298443" lvl="1" indent="-298443" algn="just">
              <a:lnSpc>
                <a:spcPct val="150000"/>
              </a:lnSpc>
              <a:buFont typeface="Arial" charset="0"/>
              <a:buChar char="•"/>
              <a:defRPr/>
            </a:pPr>
            <a:r>
              <a:rPr lang="en-GB" sz="1800" dirty="0"/>
              <a:t>Offer the target too little, and the bid will be unsuccessful.</a:t>
            </a:r>
          </a:p>
          <a:p>
            <a:pPr marL="298443" lvl="1" indent="-298443" algn="just">
              <a:lnSpc>
                <a:spcPct val="150000"/>
              </a:lnSpc>
              <a:buFont typeface="Arial" charset="0"/>
              <a:buChar char="•"/>
              <a:defRPr/>
            </a:pPr>
            <a:r>
              <a:rPr lang="en-GB" sz="1800" dirty="0"/>
              <a:t>Pay too much and the acquisition is unlikely to make a profit net of the original acquisition price </a:t>
            </a:r>
            <a:r>
              <a:rPr lang="en-GB" sz="2000" b="1" dirty="0"/>
              <a:t>(</a:t>
            </a:r>
            <a:r>
              <a:rPr lang="en-GB" altLang="en-US" sz="2000" b="1" dirty="0"/>
              <a:t>‘</a:t>
            </a:r>
            <a:r>
              <a:rPr lang="en-GB" altLang="ja-JP" sz="2000" b="1" i="1" dirty="0"/>
              <a:t>the winner</a:t>
            </a:r>
            <a:r>
              <a:rPr lang="en-GB" altLang="en-US" sz="2000" b="1" i="1" dirty="0"/>
              <a:t>’</a:t>
            </a:r>
            <a:r>
              <a:rPr lang="en-GB" altLang="ja-JP" sz="2000" b="1" i="1" dirty="0"/>
              <a:t>s curse</a:t>
            </a:r>
            <a:r>
              <a:rPr lang="en-GB" altLang="en-US" sz="2000" b="1" dirty="0"/>
              <a:t>’</a:t>
            </a:r>
            <a:r>
              <a:rPr lang="en-GB" altLang="ja-JP" sz="2000" b="1" dirty="0"/>
              <a:t>).</a:t>
            </a:r>
            <a:endParaRPr lang="en-GB" altLang="ja-JP" sz="1800" b="1" dirty="0"/>
          </a:p>
          <a:p>
            <a:pPr marL="298443" lvl="1" indent="-298443" algn="just">
              <a:lnSpc>
                <a:spcPct val="150000"/>
              </a:lnSpc>
              <a:buFont typeface="Arial" charset="0"/>
              <a:buChar char="•"/>
              <a:defRPr/>
            </a:pPr>
            <a:r>
              <a:rPr lang="en-GB" sz="1800" dirty="0"/>
              <a:t>Acquirers do not simply pay the current market value of the target, but also pay a </a:t>
            </a:r>
            <a:r>
              <a:rPr lang="en-GB" altLang="ja-JP" sz="2000" b="1" i="1" dirty="0"/>
              <a:t>‘premium for control</a:t>
            </a:r>
            <a:r>
              <a:rPr lang="en-GB" altLang="en-US" sz="2000" b="1" i="1" dirty="0"/>
              <a:t>’</a:t>
            </a:r>
            <a:r>
              <a:rPr lang="en-GB" altLang="ja-JP" sz="2000" b="1" dirty="0"/>
              <a:t>.</a:t>
            </a:r>
            <a:endParaRPr lang="en-GB" sz="1800" b="1"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D3C55A8-EA93-4602-A51D-97BAE6D6E325}"/>
              </a:ext>
            </a:extLst>
          </p:cNvPr>
          <p:cNvSpPr/>
          <p:nvPr/>
        </p:nvSpPr>
        <p:spPr>
          <a:xfrm>
            <a:off x="3293734" y="4655453"/>
            <a:ext cx="7071808" cy="461665"/>
          </a:xfrm>
          <a:prstGeom prst="rect">
            <a:avLst/>
          </a:prstGeom>
        </p:spPr>
        <p:txBody>
          <a:bodyPr wrap="none">
            <a:spAutoFit/>
          </a:bodyPr>
          <a:lstStyle/>
          <a:p>
            <a:r>
              <a:rPr lang="en-GB" sz="2400" dirty="0">
                <a:hlinkClick r:id="rId2"/>
              </a:rPr>
              <a:t>https://www.youtube.com/watch?v=9BxWL4dRENI</a:t>
            </a:r>
            <a:endParaRPr lang="en-GB" sz="2400" dirty="0"/>
          </a:p>
        </p:txBody>
      </p:sp>
      <p:sp>
        <p:nvSpPr>
          <p:cNvPr id="3" name="Rectangle 2">
            <a:extLst>
              <a:ext uri="{FF2B5EF4-FFF2-40B4-BE49-F238E27FC236}">
                <a16:creationId xmlns:a16="http://schemas.microsoft.com/office/drawing/2014/main" id="{FC7516A3-FD6C-4F52-BE73-61566E86FBE0}"/>
              </a:ext>
            </a:extLst>
          </p:cNvPr>
          <p:cNvSpPr/>
          <p:nvPr/>
        </p:nvSpPr>
        <p:spPr>
          <a:xfrm>
            <a:off x="3144120" y="785416"/>
            <a:ext cx="5703806" cy="502766"/>
          </a:xfrm>
          <a:prstGeom prst="rect">
            <a:avLst/>
          </a:prstGeom>
        </p:spPr>
        <p:txBody>
          <a:bodyPr wrap="none">
            <a:spAutoFit/>
          </a:bodyPr>
          <a:lstStyle/>
          <a:p>
            <a:r>
              <a:rPr lang="en-GB" sz="2667" dirty="0">
                <a:latin typeface="Roboto"/>
              </a:rPr>
              <a:t>Integrating mergers and acquisitions</a:t>
            </a:r>
          </a:p>
        </p:txBody>
      </p:sp>
      <p:pic>
        <p:nvPicPr>
          <p:cNvPr id="4" name="Picture 4" descr="Image result for video logo&quot;">
            <a:extLst>
              <a:ext uri="{FF2B5EF4-FFF2-40B4-BE49-F238E27FC236}">
                <a16:creationId xmlns:a16="http://schemas.microsoft.com/office/drawing/2014/main" id="{5A3FCDE4-2B12-4A6B-8F44-B845BCC8109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06192" y="1752964"/>
            <a:ext cx="2717800" cy="2717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8891994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298450" y="266006"/>
            <a:ext cx="7270749" cy="804333"/>
          </a:xfrm>
          <a:prstGeom prst="rect">
            <a:avLst/>
          </a:prstGeom>
          <a:ln w="3175">
            <a:solidFill>
              <a:schemeClr val="bg1"/>
            </a:solidFill>
          </a:ln>
        </p:spPr>
        <p:txBody>
          <a:bodyPr>
            <a:normAutofit/>
          </a:bodyPr>
          <a:lstStyle/>
          <a:p>
            <a:r>
              <a:rPr lang="en-GB" sz="3600" b="1" dirty="0">
                <a:solidFill>
                  <a:srgbClr val="0070C0"/>
                </a:solidFill>
                <a:effectLst>
                  <a:outerShdw blurRad="38100" dist="38100" dir="2700000" algn="tl">
                    <a:srgbClr val="000000">
                      <a:alpha val="43137"/>
                    </a:srgbClr>
                  </a:outerShdw>
                </a:effectLst>
              </a:rPr>
              <a:t>Problems in Achieving Success</a:t>
            </a:r>
            <a:endParaRPr lang="en-GB" sz="6600" b="1" dirty="0">
              <a:solidFill>
                <a:srgbClr val="0070C0"/>
              </a:solidFill>
              <a:effectLst>
                <a:outerShdw blurRad="38100" dist="38100" dir="2700000" algn="tl">
                  <a:srgbClr val="000000">
                    <a:alpha val="43137"/>
                  </a:srgbClr>
                </a:outerShdw>
              </a:effectLst>
            </a:endParaRPr>
          </a:p>
        </p:txBody>
      </p:sp>
      <p:sp>
        <p:nvSpPr>
          <p:cNvPr id="3" name="Content Placeholder 2"/>
          <p:cNvSpPr>
            <a:spLocks noGrp="1"/>
          </p:cNvSpPr>
          <p:nvPr>
            <p:ph idx="4294967295"/>
          </p:nvPr>
        </p:nvSpPr>
        <p:spPr>
          <a:xfrm>
            <a:off x="298450" y="1522451"/>
            <a:ext cx="11595100" cy="3813097"/>
          </a:xfrm>
          <a:prstGeom prst="rect">
            <a:avLst/>
          </a:prstGeom>
          <a:ln w="44450">
            <a:noFill/>
          </a:ln>
        </p:spPr>
        <p:txBody>
          <a:bodyPr>
            <a:noAutofit/>
          </a:bodyPr>
          <a:lstStyle/>
          <a:p>
            <a:pPr>
              <a:lnSpc>
                <a:spcPct val="200000"/>
              </a:lnSpc>
              <a:buClr>
                <a:srgbClr val="C00000"/>
              </a:buClr>
              <a:buSzPct val="70000"/>
            </a:pPr>
            <a:r>
              <a:rPr lang="en-GB" sz="1400" b="1" dirty="0"/>
              <a:t>Integration difficulties</a:t>
            </a:r>
            <a:r>
              <a:rPr lang="en-GB" sz="1400" dirty="0"/>
              <a:t>: Integration is often complex and involves a large number of activities</a:t>
            </a:r>
          </a:p>
          <a:p>
            <a:pPr lvl="1">
              <a:lnSpc>
                <a:spcPct val="200000"/>
              </a:lnSpc>
              <a:buClr>
                <a:srgbClr val="C00000"/>
              </a:buClr>
              <a:buSzPct val="70000"/>
            </a:pPr>
            <a:r>
              <a:rPr lang="en-GB" sz="1200" dirty="0"/>
              <a:t>Research suggests that activities in the post-acquisition phase is possibly the single most important determinant of shareholder value creation/destruction</a:t>
            </a:r>
          </a:p>
          <a:p>
            <a:pPr lvl="1">
              <a:lnSpc>
                <a:spcPct val="200000"/>
              </a:lnSpc>
              <a:buClr>
                <a:srgbClr val="C00000"/>
              </a:buClr>
              <a:buSzPct val="70000"/>
            </a:pPr>
            <a:r>
              <a:rPr lang="en-GB" sz="1200" dirty="0"/>
              <a:t>Example: 2001 UPS acquisition of Mail Boxes </a:t>
            </a:r>
            <a:r>
              <a:rPr lang="en-GB" sz="1200" dirty="0" err="1"/>
              <a:t>Etc</a:t>
            </a:r>
            <a:r>
              <a:rPr lang="en-GB" sz="1200" dirty="0"/>
              <a:t> (franchised) complicated by loss of ability to deal with other companies and culture clash</a:t>
            </a:r>
          </a:p>
          <a:p>
            <a:pPr marL="0" indent="0">
              <a:lnSpc>
                <a:spcPct val="200000"/>
              </a:lnSpc>
              <a:buClr>
                <a:srgbClr val="C00000"/>
              </a:buClr>
              <a:buSzPct val="70000"/>
              <a:buNone/>
            </a:pPr>
            <a:endParaRPr lang="en-GB" sz="1000" dirty="0"/>
          </a:p>
          <a:p>
            <a:pPr>
              <a:lnSpc>
                <a:spcPct val="200000"/>
              </a:lnSpc>
              <a:buClr>
                <a:srgbClr val="C00000"/>
              </a:buClr>
              <a:buSzPct val="70000"/>
            </a:pPr>
            <a:r>
              <a:rPr lang="en-GB" sz="1400" b="1" dirty="0"/>
              <a:t>Inadequate evaluation of target</a:t>
            </a:r>
            <a:r>
              <a:rPr lang="en-GB" sz="1400" dirty="0"/>
              <a:t>: Refers to failure to complete effective due diligence process which may lead to paying an excess premium for target company </a:t>
            </a:r>
          </a:p>
          <a:p>
            <a:pPr marL="0" indent="0">
              <a:lnSpc>
                <a:spcPct val="200000"/>
              </a:lnSpc>
              <a:buClr>
                <a:srgbClr val="C00000"/>
              </a:buClr>
              <a:buSzPct val="70000"/>
              <a:buNone/>
            </a:pPr>
            <a:endParaRPr lang="en-GB" sz="1000" dirty="0"/>
          </a:p>
          <a:p>
            <a:pPr>
              <a:lnSpc>
                <a:spcPct val="200000"/>
              </a:lnSpc>
              <a:buClr>
                <a:srgbClr val="C00000"/>
              </a:buClr>
              <a:buSzPct val="70000"/>
            </a:pPr>
            <a:r>
              <a:rPr lang="en-GB" sz="1400" b="1" dirty="0"/>
              <a:t>Large or extraordinary debt</a:t>
            </a:r>
            <a:r>
              <a:rPr lang="en-GB" sz="1400" dirty="0"/>
              <a:t>: High financial borrowing may affect a firm’s ability to be competitive and increase likelihood of bankruptcy</a:t>
            </a:r>
          </a:p>
          <a:p>
            <a:pPr lvl="1">
              <a:lnSpc>
                <a:spcPct val="200000"/>
              </a:lnSpc>
              <a:buClr>
                <a:srgbClr val="C00000"/>
              </a:buClr>
              <a:buSzPct val="70000"/>
            </a:pPr>
            <a:r>
              <a:rPr lang="en-GB" sz="1200" dirty="0"/>
              <a:t>Firms using acquisition strategy should  ensure purchases do not create a debt load that affects the firm’s ability to remain solvent</a:t>
            </a:r>
          </a:p>
        </p:txBody>
      </p:sp>
    </p:spTree>
    <p:extLst>
      <p:ext uri="{BB962C8B-B14F-4D97-AF65-F5344CB8AC3E}">
        <p14:creationId xmlns:p14="http://schemas.microsoft.com/office/powerpoint/2010/main" val="5094288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 calcmode="lin" valueType="num">
                                      <p:cBhvr additive="base">
                                        <p:cTn id="2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 calcmode="lin" valueType="num">
                                      <p:cBhvr additive="base">
                                        <p:cTn id="2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6" end="6"/>
                                            </p:txEl>
                                          </p:spTgt>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 calcmode="lin" valueType="num">
                                      <p:cBhvr additive="base">
                                        <p:cTn id="3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607126" y="167580"/>
            <a:ext cx="10363200" cy="874184"/>
          </a:xfrm>
          <a:prstGeom prst="rect">
            <a:avLst/>
          </a:prstGeom>
          <a:ln w="3175">
            <a:solidFill>
              <a:schemeClr val="bg1"/>
            </a:solidFill>
          </a:ln>
        </p:spPr>
        <p:txBody>
          <a:bodyPr>
            <a:normAutofit/>
          </a:bodyPr>
          <a:lstStyle/>
          <a:p>
            <a:pPr algn="l"/>
            <a:r>
              <a:rPr lang="en-GB" sz="4000" b="1" dirty="0">
                <a:solidFill>
                  <a:srgbClr val="0070C0"/>
                </a:solidFill>
                <a:effectLst>
                  <a:outerShdw blurRad="38100" dist="38100" dir="2700000" algn="tl">
                    <a:srgbClr val="000000">
                      <a:alpha val="43137"/>
                    </a:srgbClr>
                  </a:outerShdw>
                </a:effectLst>
              </a:rPr>
              <a:t>Problems in Achieving Success</a:t>
            </a:r>
            <a:endParaRPr lang="en-GB" sz="7200" b="1" dirty="0">
              <a:solidFill>
                <a:srgbClr val="0070C0"/>
              </a:solidFill>
              <a:effectLst>
                <a:outerShdw blurRad="38100" dist="38100" dir="2700000" algn="tl">
                  <a:srgbClr val="000000">
                    <a:alpha val="43137"/>
                  </a:srgbClr>
                </a:outerShdw>
              </a:effectLst>
            </a:endParaRPr>
          </a:p>
        </p:txBody>
      </p:sp>
      <p:sp>
        <p:nvSpPr>
          <p:cNvPr id="3" name="Content Placeholder 2"/>
          <p:cNvSpPr>
            <a:spLocks noGrp="1"/>
          </p:cNvSpPr>
          <p:nvPr>
            <p:ph idx="4294967295"/>
          </p:nvPr>
        </p:nvSpPr>
        <p:spPr>
          <a:xfrm>
            <a:off x="526197" y="1219184"/>
            <a:ext cx="11379200" cy="4114800"/>
          </a:xfrm>
          <a:prstGeom prst="rect">
            <a:avLst/>
          </a:prstGeom>
          <a:ln w="44450">
            <a:noFill/>
          </a:ln>
        </p:spPr>
        <p:txBody>
          <a:bodyPr>
            <a:normAutofit/>
          </a:bodyPr>
          <a:lstStyle/>
          <a:p>
            <a:pPr marL="0" indent="0">
              <a:buClr>
                <a:srgbClr val="C00000"/>
              </a:buClr>
              <a:buSzPct val="70000"/>
              <a:buNone/>
            </a:pPr>
            <a:endParaRPr lang="en-GB" sz="2000" b="1" dirty="0"/>
          </a:p>
          <a:p>
            <a:pPr>
              <a:buClr>
                <a:srgbClr val="C00000"/>
              </a:buClr>
              <a:buSzPct val="70000"/>
            </a:pPr>
            <a:r>
              <a:rPr lang="en-GB" sz="2000" b="1" dirty="0"/>
              <a:t>Inability to achieve synergy</a:t>
            </a:r>
            <a:r>
              <a:rPr lang="en-GB" sz="2000" dirty="0"/>
              <a:t>:  In order to increase value and capacity for earnings, acquisitions should achieve some form of synergy</a:t>
            </a:r>
          </a:p>
          <a:p>
            <a:pPr marL="0" indent="0">
              <a:buClr>
                <a:srgbClr val="C00000"/>
              </a:buClr>
              <a:buSzPct val="70000"/>
              <a:buNone/>
            </a:pPr>
            <a:endParaRPr lang="en-GB" sz="2000" dirty="0"/>
          </a:p>
          <a:p>
            <a:pPr>
              <a:buClr>
                <a:srgbClr val="C00000"/>
              </a:buClr>
              <a:buSzPct val="70000"/>
            </a:pPr>
            <a:r>
              <a:rPr lang="en-GB" sz="2000" dirty="0"/>
              <a:t>synergy exists where the value created by business units working together exceeds value generated independently.</a:t>
            </a:r>
          </a:p>
          <a:p>
            <a:pPr marL="0" indent="0">
              <a:buClr>
                <a:srgbClr val="C00000"/>
              </a:buClr>
              <a:buSzPct val="70000"/>
              <a:buNone/>
            </a:pPr>
            <a:endParaRPr lang="en-GB" sz="2000" dirty="0"/>
          </a:p>
          <a:p>
            <a:pPr>
              <a:buClr>
                <a:srgbClr val="C00000"/>
              </a:buClr>
            </a:pPr>
            <a:r>
              <a:rPr lang="en-GB" sz="2000" dirty="0"/>
              <a:t>The synergies can take several forms:</a:t>
            </a:r>
          </a:p>
          <a:p>
            <a:pPr lvl="1">
              <a:buClr>
                <a:srgbClr val="C00000"/>
              </a:buClr>
            </a:pPr>
            <a:r>
              <a:rPr lang="en-GB" sz="2000" dirty="0"/>
              <a:t>Financial</a:t>
            </a:r>
          </a:p>
          <a:p>
            <a:pPr lvl="1">
              <a:buClr>
                <a:srgbClr val="C00000"/>
              </a:buClr>
            </a:pPr>
            <a:r>
              <a:rPr lang="en-GB" sz="2000" dirty="0"/>
              <a:t>Operational</a:t>
            </a:r>
          </a:p>
          <a:p>
            <a:pPr lvl="1">
              <a:buClr>
                <a:srgbClr val="C00000"/>
              </a:buClr>
            </a:pPr>
            <a:r>
              <a:rPr lang="en-GB" sz="2000" dirty="0"/>
              <a:t>Collusive</a:t>
            </a:r>
          </a:p>
          <a:p>
            <a:pPr>
              <a:buClr>
                <a:srgbClr val="C00000"/>
              </a:buClr>
              <a:buSzPct val="70000"/>
            </a:pPr>
            <a:endParaRPr lang="en-GB" sz="1100" dirty="0"/>
          </a:p>
          <a:p>
            <a:pPr>
              <a:buClr>
                <a:srgbClr val="C00000"/>
              </a:buClr>
              <a:buSzPct val="70000"/>
              <a:buNone/>
            </a:pPr>
            <a:endParaRPr lang="en-GB" sz="1100" dirty="0"/>
          </a:p>
          <a:p>
            <a:pPr>
              <a:buClr>
                <a:srgbClr val="C00000"/>
              </a:buClr>
            </a:pPr>
            <a:endParaRPr lang="en-GB" sz="800" u="sng" dirty="0"/>
          </a:p>
        </p:txBody>
      </p:sp>
    </p:spTree>
    <p:extLst>
      <p:ext uri="{BB962C8B-B14F-4D97-AF65-F5344CB8AC3E}">
        <p14:creationId xmlns:p14="http://schemas.microsoft.com/office/powerpoint/2010/main" val="4244205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 calcmode="lin" valueType="num">
                                      <p:cBhvr additive="base">
                                        <p:cTn id="1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5" end="5"/>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anim calcmode="lin" valueType="num">
                                      <p:cBhvr additive="base">
                                        <p:cTn id="2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6" end="6"/>
                                            </p:tx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anim calcmode="lin" valueType="num">
                                      <p:cBhvr additive="base">
                                        <p:cTn id="2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7" end="7"/>
                                            </p:txEl>
                                          </p:spTgt>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 calcmode="lin" valueType="num">
                                      <p:cBhvr additive="base">
                                        <p:cTn id="3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245661" y="218840"/>
            <a:ext cx="10363200" cy="804333"/>
          </a:xfrm>
          <a:prstGeom prst="rect">
            <a:avLst/>
          </a:prstGeom>
          <a:ln w="3175">
            <a:solidFill>
              <a:schemeClr val="bg1"/>
            </a:solidFill>
          </a:ln>
        </p:spPr>
        <p:txBody>
          <a:bodyPr>
            <a:normAutofit/>
          </a:bodyPr>
          <a:lstStyle/>
          <a:p>
            <a:pPr algn="l"/>
            <a:r>
              <a:rPr lang="en-GB" sz="4000" b="1" dirty="0">
                <a:solidFill>
                  <a:srgbClr val="0070C0"/>
                </a:solidFill>
                <a:effectLst>
                  <a:outerShdw blurRad="38100" dist="38100" dir="2700000" algn="tl">
                    <a:srgbClr val="000000">
                      <a:alpha val="43137"/>
                    </a:srgbClr>
                  </a:outerShdw>
                </a:effectLst>
              </a:rPr>
              <a:t>Problems in Achieving Success</a:t>
            </a:r>
            <a:endParaRPr lang="en-GB" sz="7200" b="1" dirty="0">
              <a:solidFill>
                <a:srgbClr val="0070C0"/>
              </a:solidFill>
              <a:effectLst>
                <a:outerShdw blurRad="38100" dist="38100" dir="2700000" algn="tl">
                  <a:srgbClr val="000000">
                    <a:alpha val="43137"/>
                  </a:srgbClr>
                </a:outerShdw>
              </a:effectLst>
            </a:endParaRPr>
          </a:p>
        </p:txBody>
      </p:sp>
      <p:sp>
        <p:nvSpPr>
          <p:cNvPr id="3" name="Content Placeholder 2"/>
          <p:cNvSpPr>
            <a:spLocks noGrp="1"/>
          </p:cNvSpPr>
          <p:nvPr>
            <p:ph idx="4294967295"/>
          </p:nvPr>
        </p:nvSpPr>
        <p:spPr>
          <a:xfrm>
            <a:off x="245661" y="1775663"/>
            <a:ext cx="11595100" cy="2693979"/>
          </a:xfrm>
          <a:prstGeom prst="rect">
            <a:avLst/>
          </a:prstGeom>
          <a:ln w="44450">
            <a:noFill/>
          </a:ln>
        </p:spPr>
        <p:txBody>
          <a:bodyPr>
            <a:noAutofit/>
          </a:bodyPr>
          <a:lstStyle/>
          <a:p>
            <a:pPr>
              <a:buClr>
                <a:srgbClr val="C00000"/>
              </a:buClr>
              <a:buSzPct val="70000"/>
            </a:pPr>
            <a:r>
              <a:rPr lang="en-GB" sz="1800" b="1" dirty="0"/>
              <a:t>Too much diversification</a:t>
            </a:r>
            <a:r>
              <a:rPr lang="en-GB" sz="1800" dirty="0"/>
              <a:t>: Because diversification can lead to above-average returns and increased strategic competitiveness of firms, diversification through acquisition is a natural choice for acquiring firms</a:t>
            </a:r>
          </a:p>
          <a:p>
            <a:pPr marL="0" indent="0">
              <a:buClr>
                <a:srgbClr val="C00000"/>
              </a:buClr>
              <a:buSzPct val="70000"/>
              <a:buNone/>
            </a:pPr>
            <a:endParaRPr lang="en-GB" sz="1800" dirty="0"/>
          </a:p>
          <a:p>
            <a:pPr>
              <a:buClr>
                <a:srgbClr val="C00000"/>
              </a:buClr>
              <a:buSzPct val="70000"/>
            </a:pPr>
            <a:r>
              <a:rPr lang="en-GB" sz="1800" dirty="0"/>
              <a:t>Over-diversification can however lead to decline in performance as the firm may lose its competitive scope</a:t>
            </a:r>
          </a:p>
          <a:p>
            <a:pPr lvl="1">
              <a:buClr>
                <a:srgbClr val="C00000"/>
              </a:buClr>
              <a:buSzPct val="70000"/>
            </a:pPr>
            <a:r>
              <a:rPr lang="en-GB" sz="1600" dirty="0"/>
              <a:t>This leads many firms to subsequently divest of business units in order to reshape the competitive scope</a:t>
            </a:r>
          </a:p>
          <a:p>
            <a:pPr>
              <a:buClr>
                <a:srgbClr val="C00000"/>
              </a:buClr>
              <a:buSzPct val="70000"/>
            </a:pPr>
            <a:endParaRPr lang="en-GB" sz="1800" dirty="0"/>
          </a:p>
          <a:p>
            <a:pPr>
              <a:buClr>
                <a:srgbClr val="C00000"/>
              </a:buClr>
              <a:buSzPct val="70000"/>
            </a:pPr>
            <a:r>
              <a:rPr lang="en-GB" sz="1800" b="1" dirty="0"/>
              <a:t>Managers overly focused on acquisitions</a:t>
            </a:r>
            <a:r>
              <a:rPr lang="en-GB" sz="1800" dirty="0"/>
              <a:t>: may cause attention to shift from other matters pertinent to long-term competitive success</a:t>
            </a:r>
          </a:p>
          <a:p>
            <a:pPr>
              <a:buClr>
                <a:srgbClr val="C00000"/>
              </a:buClr>
              <a:buSzPct val="70000"/>
              <a:buNone/>
            </a:pPr>
            <a:endParaRPr lang="en-GB" sz="1800" dirty="0"/>
          </a:p>
          <a:p>
            <a:pPr>
              <a:buClr>
                <a:srgbClr val="C00000"/>
              </a:buClr>
            </a:pPr>
            <a:endParaRPr lang="en-GB" sz="1600" u="sng" dirty="0"/>
          </a:p>
        </p:txBody>
      </p:sp>
    </p:spTree>
    <p:extLst>
      <p:ext uri="{BB962C8B-B14F-4D97-AF65-F5344CB8AC3E}">
        <p14:creationId xmlns:p14="http://schemas.microsoft.com/office/powerpoint/2010/main" val="28188533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 calcmode="lin" valueType="num">
                                      <p:cBhvr additive="base">
                                        <p:cTn id="2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395786" y="296999"/>
            <a:ext cx="10363200" cy="732367"/>
          </a:xfrm>
          <a:prstGeom prst="rect">
            <a:avLst/>
          </a:prstGeom>
          <a:ln w="3175">
            <a:solidFill>
              <a:schemeClr val="bg1"/>
            </a:solidFill>
          </a:ln>
        </p:spPr>
        <p:txBody>
          <a:bodyPr>
            <a:normAutofit fontScale="90000"/>
          </a:bodyPr>
          <a:lstStyle/>
          <a:p>
            <a:pPr algn="l" defTabSz="761981">
              <a:defRPr/>
            </a:pPr>
            <a:r>
              <a:rPr lang="en-GB" sz="4400" b="1" dirty="0">
                <a:solidFill>
                  <a:srgbClr val="0070C0"/>
                </a:solidFill>
                <a:effectLst>
                  <a:outerShdw blurRad="38100" dist="38100" dir="2700000" algn="tl">
                    <a:srgbClr val="000000">
                      <a:alpha val="43137"/>
                    </a:srgbClr>
                  </a:outerShdw>
                </a:effectLst>
              </a:rPr>
              <a:t>Post-Acquisition Issues</a:t>
            </a:r>
            <a:endParaRPr lang="en-US" sz="4400" b="1" dirty="0">
              <a:solidFill>
                <a:srgbClr val="0070C0"/>
              </a:solidFill>
              <a:effectLst>
                <a:outerShdw blurRad="38100" dist="38100" dir="2700000" algn="tl">
                  <a:srgbClr val="000000">
                    <a:alpha val="43137"/>
                  </a:srgbClr>
                </a:outerShdw>
              </a:effectLst>
              <a:latin typeface="Arial" pitchFamily="34" charset="0"/>
            </a:endParaRPr>
          </a:p>
        </p:txBody>
      </p:sp>
      <p:sp>
        <p:nvSpPr>
          <p:cNvPr id="3" name="Content Placeholder 2"/>
          <p:cNvSpPr>
            <a:spLocks noGrp="1"/>
          </p:cNvSpPr>
          <p:nvPr>
            <p:ph idx="4294967295"/>
          </p:nvPr>
        </p:nvSpPr>
        <p:spPr>
          <a:xfrm>
            <a:off x="395786" y="1850093"/>
            <a:ext cx="11595100" cy="3835400"/>
          </a:xfrm>
          <a:prstGeom prst="rect">
            <a:avLst/>
          </a:prstGeom>
          <a:ln w="44450">
            <a:noFill/>
          </a:ln>
        </p:spPr>
        <p:txBody>
          <a:bodyPr>
            <a:normAutofit/>
          </a:bodyPr>
          <a:lstStyle/>
          <a:p>
            <a:pPr>
              <a:lnSpc>
                <a:spcPct val="80000"/>
              </a:lnSpc>
              <a:buClr>
                <a:srgbClr val="C00000"/>
              </a:buClr>
              <a:buNone/>
            </a:pPr>
            <a:endParaRPr lang="en-GB" sz="2400" dirty="0"/>
          </a:p>
          <a:p>
            <a:pPr>
              <a:lnSpc>
                <a:spcPct val="80000"/>
              </a:lnSpc>
              <a:buClr>
                <a:srgbClr val="C00000"/>
              </a:buClr>
            </a:pPr>
            <a:r>
              <a:rPr lang="en-GB" sz="2400" dirty="0"/>
              <a:t>The Human Dimension</a:t>
            </a:r>
          </a:p>
          <a:p>
            <a:pPr lvl="1">
              <a:lnSpc>
                <a:spcPct val="80000"/>
              </a:lnSpc>
              <a:buClr>
                <a:srgbClr val="C00000"/>
              </a:buClr>
            </a:pPr>
            <a:r>
              <a:rPr lang="en-GB" sz="1800" dirty="0"/>
              <a:t>A lot of the challenges in gaining success from M&amp;As comes from managing the “people” aspects.</a:t>
            </a:r>
          </a:p>
          <a:p>
            <a:pPr lvl="1">
              <a:lnSpc>
                <a:spcPct val="80000"/>
              </a:lnSpc>
              <a:buClr>
                <a:srgbClr val="C00000"/>
              </a:buClr>
              <a:buNone/>
            </a:pPr>
            <a:endParaRPr lang="en-GB" sz="1800" dirty="0"/>
          </a:p>
          <a:p>
            <a:pPr>
              <a:lnSpc>
                <a:spcPct val="80000"/>
              </a:lnSpc>
              <a:buClr>
                <a:srgbClr val="C00000"/>
              </a:buClr>
            </a:pPr>
            <a:r>
              <a:rPr lang="en-GB" sz="2400" dirty="0"/>
              <a:t>4 Key employee concerns: (Hubbard, 1999)</a:t>
            </a:r>
          </a:p>
          <a:p>
            <a:pPr lvl="1">
              <a:lnSpc>
                <a:spcPct val="80000"/>
              </a:lnSpc>
              <a:buClr>
                <a:srgbClr val="C00000"/>
              </a:buClr>
            </a:pPr>
            <a:r>
              <a:rPr lang="en-GB" sz="1800" dirty="0"/>
              <a:t>their own job security</a:t>
            </a:r>
          </a:p>
          <a:p>
            <a:pPr lvl="1">
              <a:lnSpc>
                <a:spcPct val="80000"/>
              </a:lnSpc>
              <a:buClr>
                <a:srgbClr val="C00000"/>
              </a:buClr>
            </a:pPr>
            <a:r>
              <a:rPr lang="en-GB" sz="1800" dirty="0"/>
              <a:t>well being of work groups/colleagues</a:t>
            </a:r>
          </a:p>
          <a:p>
            <a:pPr lvl="1">
              <a:lnSpc>
                <a:spcPct val="80000"/>
              </a:lnSpc>
              <a:buClr>
                <a:srgbClr val="C00000"/>
              </a:buClr>
            </a:pPr>
            <a:r>
              <a:rPr lang="en-GB" sz="1800" dirty="0"/>
              <a:t>changes in role, procedures &amp; status</a:t>
            </a:r>
          </a:p>
          <a:p>
            <a:pPr lvl="1">
              <a:lnSpc>
                <a:spcPct val="80000"/>
              </a:lnSpc>
              <a:buClr>
                <a:srgbClr val="C00000"/>
              </a:buClr>
            </a:pPr>
            <a:r>
              <a:rPr lang="en-GB" sz="1800" dirty="0"/>
              <a:t>changes in corporate culture</a:t>
            </a:r>
          </a:p>
          <a:p>
            <a:pPr lvl="1">
              <a:lnSpc>
                <a:spcPct val="80000"/>
              </a:lnSpc>
              <a:buNone/>
            </a:pPr>
            <a:endParaRPr lang="en-GB" sz="2000" dirty="0"/>
          </a:p>
        </p:txBody>
      </p:sp>
    </p:spTree>
    <p:extLst>
      <p:ext uri="{BB962C8B-B14F-4D97-AF65-F5344CB8AC3E}">
        <p14:creationId xmlns:p14="http://schemas.microsoft.com/office/powerpoint/2010/main" val="44021142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470847" y="167345"/>
            <a:ext cx="10363200" cy="876300"/>
          </a:xfrm>
          <a:prstGeom prst="rect">
            <a:avLst/>
          </a:prstGeom>
          <a:ln w="3175">
            <a:solidFill>
              <a:schemeClr val="bg1"/>
            </a:solidFill>
          </a:ln>
        </p:spPr>
        <p:txBody>
          <a:bodyPr>
            <a:normAutofit/>
          </a:bodyPr>
          <a:lstStyle/>
          <a:p>
            <a:pPr algn="l" defTabSz="761981">
              <a:defRPr/>
            </a:pPr>
            <a:r>
              <a:rPr lang="en-GB" sz="4400" b="1" dirty="0">
                <a:solidFill>
                  <a:srgbClr val="0070C0"/>
                </a:solidFill>
                <a:effectLst>
                  <a:outerShdw blurRad="38100" dist="38100" dir="2700000" algn="tl">
                    <a:srgbClr val="000000">
                      <a:alpha val="43137"/>
                    </a:srgbClr>
                  </a:outerShdw>
                </a:effectLst>
              </a:rPr>
              <a:t>Post-Acquisition Issues</a:t>
            </a:r>
            <a:endParaRPr lang="en-US" sz="4000" b="1" dirty="0">
              <a:solidFill>
                <a:srgbClr val="0070C0"/>
              </a:solidFill>
              <a:effectLst>
                <a:outerShdw blurRad="38100" dist="38100" dir="2700000" algn="tl">
                  <a:srgbClr val="000000">
                    <a:alpha val="43137"/>
                  </a:srgbClr>
                </a:outerShdw>
              </a:effectLst>
              <a:latin typeface="Arial" pitchFamily="34" charset="0"/>
            </a:endParaRPr>
          </a:p>
        </p:txBody>
      </p:sp>
      <p:sp>
        <p:nvSpPr>
          <p:cNvPr id="3" name="Content Placeholder 2"/>
          <p:cNvSpPr>
            <a:spLocks noGrp="1"/>
          </p:cNvSpPr>
          <p:nvPr>
            <p:ph idx="4294967295"/>
          </p:nvPr>
        </p:nvSpPr>
        <p:spPr>
          <a:xfrm>
            <a:off x="356453" y="1505804"/>
            <a:ext cx="11056014" cy="3619500"/>
          </a:xfrm>
          <a:prstGeom prst="rect">
            <a:avLst/>
          </a:prstGeom>
          <a:ln w="44450">
            <a:noFill/>
          </a:ln>
        </p:spPr>
        <p:txBody>
          <a:bodyPr>
            <a:normAutofit/>
          </a:bodyPr>
          <a:lstStyle/>
          <a:p>
            <a:pPr>
              <a:buClr>
                <a:srgbClr val="C00000"/>
              </a:buClr>
              <a:buNone/>
            </a:pPr>
            <a:endParaRPr lang="en-GB" sz="1800" dirty="0"/>
          </a:p>
          <a:p>
            <a:pPr>
              <a:buClr>
                <a:srgbClr val="C00000"/>
              </a:buClr>
            </a:pPr>
            <a:r>
              <a:rPr lang="en-GB" sz="1800" b="1" dirty="0"/>
              <a:t>The importance of Communication</a:t>
            </a:r>
          </a:p>
          <a:p>
            <a:pPr lvl="1">
              <a:buClr>
                <a:srgbClr val="C00000"/>
              </a:buClr>
            </a:pPr>
            <a:r>
              <a:rPr lang="en-GB" sz="1800" dirty="0"/>
              <a:t>Secrecy that is important pre-deal can continue into the post-deal phases when people want information;</a:t>
            </a:r>
          </a:p>
          <a:p>
            <a:pPr lvl="1">
              <a:buClr>
                <a:srgbClr val="C00000"/>
              </a:buClr>
            </a:pPr>
            <a:r>
              <a:rPr lang="en-GB" sz="1800" dirty="0"/>
              <a:t>Only 14 % (Kearney Consultants) of companies communicated enough post-deal;</a:t>
            </a:r>
          </a:p>
          <a:p>
            <a:pPr lvl="1">
              <a:buClr>
                <a:srgbClr val="C00000"/>
              </a:buClr>
            </a:pPr>
            <a:r>
              <a:rPr lang="en-GB" sz="1800" dirty="0"/>
              <a:t>In the absence of information, the rumour mill starts;</a:t>
            </a:r>
          </a:p>
          <a:p>
            <a:pPr lvl="1">
              <a:buClr>
                <a:srgbClr val="C00000"/>
              </a:buClr>
            </a:pPr>
            <a:r>
              <a:rPr lang="en-GB" sz="1800" dirty="0"/>
              <a:t>Communication plays a crucial role in terms of honesty and consistency</a:t>
            </a:r>
          </a:p>
          <a:p>
            <a:pPr lvl="1">
              <a:buClr>
                <a:srgbClr val="C00000"/>
              </a:buClr>
            </a:pPr>
            <a:r>
              <a:rPr lang="en-GB" sz="1800" dirty="0"/>
              <a:t>The “</a:t>
            </a:r>
            <a:r>
              <a:rPr lang="en-GB" sz="1800" i="1" dirty="0"/>
              <a:t>soft</a:t>
            </a:r>
            <a:r>
              <a:rPr lang="en-GB" sz="1800" dirty="0"/>
              <a:t>” human side often gets ignored </a:t>
            </a:r>
          </a:p>
          <a:p>
            <a:pPr lvl="1">
              <a:buClr>
                <a:srgbClr val="C00000"/>
              </a:buClr>
            </a:pPr>
            <a:r>
              <a:rPr lang="en-GB" sz="1800" dirty="0"/>
              <a:t>Internal communication needs to be as good as that with shareholders during the bid process.</a:t>
            </a:r>
          </a:p>
          <a:p>
            <a:pPr lvl="1">
              <a:lnSpc>
                <a:spcPct val="80000"/>
              </a:lnSpc>
            </a:pPr>
            <a:endParaRPr lang="en-GB" sz="2400" dirty="0"/>
          </a:p>
        </p:txBody>
      </p:sp>
    </p:spTree>
    <p:extLst>
      <p:ext uri="{BB962C8B-B14F-4D97-AF65-F5344CB8AC3E}">
        <p14:creationId xmlns:p14="http://schemas.microsoft.com/office/powerpoint/2010/main" val="151716692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470847" y="302525"/>
            <a:ext cx="10363200" cy="730251"/>
          </a:xfrm>
          <a:prstGeom prst="rect">
            <a:avLst/>
          </a:prstGeom>
          <a:ln w="3175">
            <a:solidFill>
              <a:schemeClr val="bg1"/>
            </a:solidFill>
          </a:ln>
        </p:spPr>
        <p:txBody>
          <a:bodyPr>
            <a:normAutofit/>
          </a:bodyPr>
          <a:lstStyle/>
          <a:p>
            <a:pPr algn="l" defTabSz="761981">
              <a:defRPr/>
            </a:pPr>
            <a:r>
              <a:rPr lang="en-GB" sz="4000" b="1" dirty="0">
                <a:solidFill>
                  <a:srgbClr val="0070C0"/>
                </a:solidFill>
                <a:effectLst>
                  <a:outerShdw blurRad="38100" dist="38100" dir="2700000" algn="tl">
                    <a:srgbClr val="000000">
                      <a:alpha val="43137"/>
                    </a:srgbClr>
                  </a:outerShdw>
                </a:effectLst>
              </a:rPr>
              <a:t>Post-Acquisition Issues</a:t>
            </a:r>
            <a:endParaRPr lang="en-US" sz="4000" b="1" dirty="0">
              <a:solidFill>
                <a:srgbClr val="0070C0"/>
              </a:solidFill>
              <a:effectLst>
                <a:outerShdw blurRad="38100" dist="38100" dir="2700000" algn="tl">
                  <a:srgbClr val="000000">
                    <a:alpha val="43137"/>
                  </a:srgbClr>
                </a:outerShdw>
              </a:effectLst>
              <a:latin typeface="Arial" pitchFamily="34" charset="0"/>
            </a:endParaRPr>
          </a:p>
        </p:txBody>
      </p:sp>
      <p:sp>
        <p:nvSpPr>
          <p:cNvPr id="3" name="Content Placeholder 2"/>
          <p:cNvSpPr>
            <a:spLocks noGrp="1"/>
          </p:cNvSpPr>
          <p:nvPr>
            <p:ph idx="4294967295"/>
          </p:nvPr>
        </p:nvSpPr>
        <p:spPr>
          <a:xfrm>
            <a:off x="549765" y="1187261"/>
            <a:ext cx="11451167" cy="4114800"/>
          </a:xfrm>
          <a:prstGeom prst="rect">
            <a:avLst/>
          </a:prstGeom>
          <a:ln w="44450">
            <a:noFill/>
          </a:ln>
        </p:spPr>
        <p:txBody>
          <a:bodyPr>
            <a:normAutofit fontScale="77500" lnSpcReduction="20000"/>
          </a:bodyPr>
          <a:lstStyle/>
          <a:p>
            <a:pPr>
              <a:buClr>
                <a:srgbClr val="C00000"/>
              </a:buClr>
              <a:buNone/>
            </a:pPr>
            <a:r>
              <a:rPr lang="en-GB" sz="2600" b="1" dirty="0"/>
              <a:t>Cultural concerns:</a:t>
            </a:r>
          </a:p>
          <a:p>
            <a:pPr>
              <a:buClr>
                <a:srgbClr val="C00000"/>
              </a:buClr>
              <a:buNone/>
            </a:pPr>
            <a:endParaRPr lang="en-GB" sz="2600" b="1" dirty="0"/>
          </a:p>
          <a:p>
            <a:pPr>
              <a:buClr>
                <a:srgbClr val="C00000"/>
              </a:buClr>
            </a:pPr>
            <a:r>
              <a:rPr lang="en-GB" sz="2600" dirty="0"/>
              <a:t>Culture permeates a company and differences can poison any collaboration</a:t>
            </a:r>
          </a:p>
          <a:p>
            <a:pPr>
              <a:buClr>
                <a:srgbClr val="C00000"/>
              </a:buClr>
              <a:buNone/>
            </a:pPr>
            <a:endParaRPr lang="en-GB" sz="2600" dirty="0"/>
          </a:p>
          <a:p>
            <a:pPr>
              <a:buClr>
                <a:srgbClr val="C00000"/>
              </a:buClr>
            </a:pPr>
            <a:r>
              <a:rPr lang="en-GB" sz="2600" dirty="0"/>
              <a:t>Factors of prime importance include:</a:t>
            </a:r>
          </a:p>
          <a:p>
            <a:pPr lvl="1">
              <a:buClr>
                <a:srgbClr val="C00000"/>
              </a:buClr>
            </a:pPr>
            <a:r>
              <a:rPr lang="en-GB" sz="2400" dirty="0"/>
              <a:t>resistance to changed working methods;</a:t>
            </a:r>
          </a:p>
          <a:p>
            <a:pPr lvl="1">
              <a:buClr>
                <a:srgbClr val="C00000"/>
              </a:buClr>
            </a:pPr>
            <a:r>
              <a:rPr lang="en-GB" sz="2400" dirty="0"/>
              <a:t>threats to personal freedom/power;</a:t>
            </a:r>
          </a:p>
          <a:p>
            <a:pPr lvl="1">
              <a:buClr>
                <a:srgbClr val="C00000"/>
              </a:buClr>
            </a:pPr>
            <a:r>
              <a:rPr lang="en-GB" sz="2400" dirty="0"/>
              <a:t>concern about career prospects;</a:t>
            </a:r>
          </a:p>
          <a:p>
            <a:pPr lvl="1">
              <a:buClr>
                <a:srgbClr val="C00000"/>
              </a:buClr>
            </a:pPr>
            <a:r>
              <a:rPr lang="en-GB" sz="2400" dirty="0"/>
              <a:t>concerns about national economies;   </a:t>
            </a:r>
          </a:p>
          <a:p>
            <a:pPr lvl="1">
              <a:buClr>
                <a:srgbClr val="C00000"/>
              </a:buClr>
              <a:buNone/>
            </a:pPr>
            <a:endParaRPr lang="en-GB" sz="2600" dirty="0"/>
          </a:p>
          <a:p>
            <a:pPr>
              <a:buClr>
                <a:srgbClr val="C00000"/>
              </a:buClr>
            </a:pPr>
            <a:r>
              <a:rPr lang="en-GB" sz="2600" dirty="0"/>
              <a:t>Identify and plan for differences in company culture, leadership styles, power structure, performance management systems, language etc.</a:t>
            </a:r>
          </a:p>
          <a:p>
            <a:pPr lvl="1">
              <a:buClr>
                <a:srgbClr val="C00000"/>
              </a:buClr>
            </a:pPr>
            <a:r>
              <a:rPr lang="en-GB" sz="2400" dirty="0"/>
              <a:t>Remember, people worry about the “</a:t>
            </a:r>
            <a:r>
              <a:rPr lang="en-GB" sz="2400" i="1" dirty="0"/>
              <a:t>me</a:t>
            </a:r>
            <a:r>
              <a:rPr lang="en-GB" sz="2400" dirty="0"/>
              <a:t>” issues</a:t>
            </a:r>
          </a:p>
          <a:p>
            <a:pPr lvl="1">
              <a:lnSpc>
                <a:spcPct val="80000"/>
              </a:lnSpc>
            </a:pPr>
            <a:endParaRPr lang="en-GB" dirty="0"/>
          </a:p>
        </p:txBody>
      </p:sp>
    </p:spTree>
    <p:extLst>
      <p:ext uri="{BB962C8B-B14F-4D97-AF65-F5344CB8AC3E}">
        <p14:creationId xmlns:p14="http://schemas.microsoft.com/office/powerpoint/2010/main" val="34669846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20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2000"/>
                                        <p:tgtEl>
                                          <p:spTgt spid="3">
                                            <p:txEl>
                                              <p:pRg st="4" end="4"/>
                                            </p:tx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3">
                                            <p:txEl>
                                              <p:pRg st="5" end="5"/>
                                            </p:txEl>
                                          </p:spTgt>
                                        </p:tgtEl>
                                        <p:attrNameLst>
                                          <p:attrName>style.visibility</p:attrName>
                                        </p:attrNameLst>
                                      </p:cBhvr>
                                      <p:to>
                                        <p:strVal val="visible"/>
                                      </p:to>
                                    </p:set>
                                    <p:animEffect transition="in" filter="fade">
                                      <p:cBhvr>
                                        <p:cTn id="20" dur="2000"/>
                                        <p:tgtEl>
                                          <p:spTgt spid="3">
                                            <p:txEl>
                                              <p:pRg st="5" end="5"/>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animEffect transition="in" filter="fade">
                                      <p:cBhvr>
                                        <p:cTn id="23" dur="2000"/>
                                        <p:tgtEl>
                                          <p:spTgt spid="3">
                                            <p:txEl>
                                              <p:pRg st="6" end="6"/>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3">
                                            <p:txEl>
                                              <p:pRg st="7" end="7"/>
                                            </p:txEl>
                                          </p:spTgt>
                                        </p:tgtEl>
                                        <p:attrNameLst>
                                          <p:attrName>style.visibility</p:attrName>
                                        </p:attrNameLst>
                                      </p:cBhvr>
                                      <p:to>
                                        <p:strVal val="visible"/>
                                      </p:to>
                                    </p:set>
                                    <p:animEffect transition="in" filter="fade">
                                      <p:cBhvr>
                                        <p:cTn id="26" dur="2000"/>
                                        <p:tgtEl>
                                          <p:spTgt spid="3">
                                            <p:txEl>
                                              <p:pRg st="7" end="7"/>
                                            </p:txEl>
                                          </p:spTgt>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animEffect transition="in" filter="fade">
                                      <p:cBhvr>
                                        <p:cTn id="29" dur="2000"/>
                                        <p:tgtEl>
                                          <p:spTgt spid="3">
                                            <p:txEl>
                                              <p:pRg st="8" end="8"/>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grpId="0" nodeType="clickEffect">
                                  <p:stCondLst>
                                    <p:cond delay="0"/>
                                  </p:stCondLst>
                                  <p:childTnLst>
                                    <p:set>
                                      <p:cBhvr>
                                        <p:cTn id="33" dur="1" fill="hold">
                                          <p:stCondLst>
                                            <p:cond delay="0"/>
                                          </p:stCondLst>
                                        </p:cTn>
                                        <p:tgtEl>
                                          <p:spTgt spid="3">
                                            <p:txEl>
                                              <p:pRg st="10" end="10"/>
                                            </p:txEl>
                                          </p:spTgt>
                                        </p:tgtEl>
                                        <p:attrNameLst>
                                          <p:attrName>style.visibility</p:attrName>
                                        </p:attrNameLst>
                                      </p:cBhvr>
                                      <p:to>
                                        <p:strVal val="visible"/>
                                      </p:to>
                                    </p:set>
                                    <p:animEffect transition="in" filter="fade">
                                      <p:cBhvr>
                                        <p:cTn id="34" dur="2000"/>
                                        <p:tgtEl>
                                          <p:spTgt spid="3">
                                            <p:txEl>
                                              <p:pRg st="10" end="10"/>
                                            </p:txEl>
                                          </p:spTgt>
                                        </p:tgtEl>
                                      </p:cBhvr>
                                    </p:animEffect>
                                  </p:childTnLst>
                                </p:cTn>
                              </p:par>
                              <p:par>
                                <p:cTn id="35" presetID="10" presetClass="entr" presetSubtype="0" fill="hold" grpId="0" nodeType="withEffect">
                                  <p:stCondLst>
                                    <p:cond delay="0"/>
                                  </p:stCondLst>
                                  <p:childTnLst>
                                    <p:set>
                                      <p:cBhvr>
                                        <p:cTn id="36" dur="1" fill="hold">
                                          <p:stCondLst>
                                            <p:cond delay="0"/>
                                          </p:stCondLst>
                                        </p:cTn>
                                        <p:tgtEl>
                                          <p:spTgt spid="3">
                                            <p:txEl>
                                              <p:pRg st="11" end="11"/>
                                            </p:txEl>
                                          </p:spTgt>
                                        </p:tgtEl>
                                        <p:attrNameLst>
                                          <p:attrName>style.visibility</p:attrName>
                                        </p:attrNameLst>
                                      </p:cBhvr>
                                      <p:to>
                                        <p:strVal val="visible"/>
                                      </p:to>
                                    </p:set>
                                    <p:animEffect transition="in" filter="fade">
                                      <p:cBhvr>
                                        <p:cTn id="37" dur="20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30BFDBB-E848-4AFE-B759-D8A7A5C48366}"/>
              </a:ext>
            </a:extLst>
          </p:cNvPr>
          <p:cNvSpPr/>
          <p:nvPr/>
        </p:nvSpPr>
        <p:spPr>
          <a:xfrm>
            <a:off x="2662688" y="4328183"/>
            <a:ext cx="6866623" cy="461665"/>
          </a:xfrm>
          <a:prstGeom prst="rect">
            <a:avLst/>
          </a:prstGeom>
        </p:spPr>
        <p:txBody>
          <a:bodyPr wrap="none">
            <a:spAutoFit/>
          </a:bodyPr>
          <a:lstStyle/>
          <a:p>
            <a:r>
              <a:rPr lang="en-GB" sz="2400" dirty="0">
                <a:hlinkClick r:id="rId2"/>
              </a:rPr>
              <a:t>https://www.youtube.com/watch?v=y3xqlrTSwCY</a:t>
            </a:r>
            <a:endParaRPr lang="en-GB" sz="2400" dirty="0"/>
          </a:p>
        </p:txBody>
      </p:sp>
      <p:sp>
        <p:nvSpPr>
          <p:cNvPr id="3" name="Rectangle 2">
            <a:extLst>
              <a:ext uri="{FF2B5EF4-FFF2-40B4-BE49-F238E27FC236}">
                <a16:creationId xmlns:a16="http://schemas.microsoft.com/office/drawing/2014/main" id="{79A20ACC-83E6-447E-9E60-422ACA43AB6D}"/>
              </a:ext>
            </a:extLst>
          </p:cNvPr>
          <p:cNvSpPr/>
          <p:nvPr/>
        </p:nvSpPr>
        <p:spPr>
          <a:xfrm>
            <a:off x="1583900" y="441274"/>
            <a:ext cx="10270836" cy="461665"/>
          </a:xfrm>
          <a:prstGeom prst="rect">
            <a:avLst/>
          </a:prstGeom>
        </p:spPr>
        <p:txBody>
          <a:bodyPr wrap="square">
            <a:spAutoFit/>
          </a:bodyPr>
          <a:lstStyle/>
          <a:p>
            <a:r>
              <a:rPr lang="en-GB" sz="2400" b="1" dirty="0">
                <a:latin typeface="Roboto"/>
              </a:rPr>
              <a:t>The Key Elements of a Successful Post-Merger Integration</a:t>
            </a:r>
          </a:p>
        </p:txBody>
      </p:sp>
      <p:pic>
        <p:nvPicPr>
          <p:cNvPr id="4" name="Picture 4" descr="Image result for video logo&quot;">
            <a:extLst>
              <a:ext uri="{FF2B5EF4-FFF2-40B4-BE49-F238E27FC236}">
                <a16:creationId xmlns:a16="http://schemas.microsoft.com/office/drawing/2014/main" id="{50308815-0454-408F-ABBF-6D1925F819B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30356" y="1339945"/>
            <a:ext cx="2717800" cy="2717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9510583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1828800" y="980017"/>
            <a:ext cx="10363200" cy="1143000"/>
          </a:xfrm>
          <a:prstGeom prst="rect">
            <a:avLst/>
          </a:prstGeom>
          <a:ln w="3175">
            <a:solidFill>
              <a:schemeClr val="bg1"/>
            </a:solidFill>
          </a:ln>
        </p:spPr>
        <p:txBody>
          <a:bodyPr>
            <a:normAutofit fontScale="90000"/>
          </a:bodyPr>
          <a:lstStyle/>
          <a:p>
            <a:pPr>
              <a:lnSpc>
                <a:spcPct val="90000"/>
              </a:lnSpc>
              <a:defRPr/>
            </a:pPr>
            <a:r>
              <a:rPr lang="en-GB" b="1" dirty="0">
                <a:solidFill>
                  <a:srgbClr val="0070C0"/>
                </a:solidFill>
                <a:effectLst>
                  <a:outerShdw blurRad="38100" dist="38100" dir="2700000" algn="tl">
                    <a:srgbClr val="000000">
                      <a:alpha val="43137"/>
                    </a:srgbClr>
                  </a:outerShdw>
                </a:effectLst>
                <a:cs typeface="Arial" pitchFamily="34" charset="0"/>
              </a:rPr>
              <a:t>Recent Examples of Mergers and Acquisitions (2018)</a:t>
            </a:r>
            <a:endParaRPr lang="en-US" b="1" dirty="0">
              <a:solidFill>
                <a:srgbClr val="0070C0"/>
              </a:solidFill>
              <a:effectLst>
                <a:outerShdw blurRad="38100" dist="38100" dir="2700000" algn="tl">
                  <a:srgbClr val="000000">
                    <a:alpha val="43137"/>
                  </a:srgbClr>
                </a:outerShdw>
              </a:effectLst>
              <a:cs typeface="Arial" pitchFamily="34" charset="0"/>
            </a:endParaRPr>
          </a:p>
        </p:txBody>
      </p:sp>
      <p:pic>
        <p:nvPicPr>
          <p:cNvPr id="9" name="Picture 8"/>
          <p:cNvPicPr>
            <a:picLocks noChangeAspect="1"/>
          </p:cNvPicPr>
          <p:nvPr/>
        </p:nvPicPr>
        <p:blipFill>
          <a:blip r:embed="rId3"/>
          <a:stretch>
            <a:fillRect/>
          </a:stretch>
        </p:blipFill>
        <p:spPr>
          <a:xfrm>
            <a:off x="414135" y="2050967"/>
            <a:ext cx="2466975" cy="1847851"/>
          </a:xfrm>
          <a:prstGeom prst="rect">
            <a:avLst/>
          </a:prstGeom>
        </p:spPr>
      </p:pic>
      <p:pic>
        <p:nvPicPr>
          <p:cNvPr id="10" name="Picture 9"/>
          <p:cNvPicPr>
            <a:picLocks noChangeAspect="1"/>
          </p:cNvPicPr>
          <p:nvPr/>
        </p:nvPicPr>
        <p:blipFill>
          <a:blip r:embed="rId4"/>
          <a:stretch>
            <a:fillRect/>
          </a:stretch>
        </p:blipFill>
        <p:spPr>
          <a:xfrm>
            <a:off x="6095941" y="3502891"/>
            <a:ext cx="2876551" cy="1590675"/>
          </a:xfrm>
          <a:prstGeom prst="rect">
            <a:avLst/>
          </a:prstGeom>
        </p:spPr>
      </p:pic>
      <p:pic>
        <p:nvPicPr>
          <p:cNvPr id="11" name="Picture 10"/>
          <p:cNvPicPr>
            <a:picLocks noChangeAspect="1"/>
          </p:cNvPicPr>
          <p:nvPr/>
        </p:nvPicPr>
        <p:blipFill>
          <a:blip r:embed="rId5"/>
          <a:stretch>
            <a:fillRect/>
          </a:stretch>
        </p:blipFill>
        <p:spPr>
          <a:xfrm>
            <a:off x="3059775" y="2854820"/>
            <a:ext cx="2857500" cy="1600200"/>
          </a:xfrm>
          <a:prstGeom prst="rect">
            <a:avLst/>
          </a:prstGeom>
        </p:spPr>
      </p:pic>
      <p:pic>
        <p:nvPicPr>
          <p:cNvPr id="12" name="Picture 11"/>
          <p:cNvPicPr>
            <a:picLocks noChangeAspect="1"/>
          </p:cNvPicPr>
          <p:nvPr/>
        </p:nvPicPr>
        <p:blipFill rotWithShape="1">
          <a:blip r:embed="rId6"/>
          <a:srcRect t="8241" b="11119"/>
          <a:stretch/>
        </p:blipFill>
        <p:spPr>
          <a:xfrm>
            <a:off x="9251350" y="3898818"/>
            <a:ext cx="2143125" cy="1728193"/>
          </a:xfrm>
          <a:prstGeom prst="rect">
            <a:avLst/>
          </a:prstGeom>
        </p:spPr>
      </p:pic>
    </p:spTree>
    <p:extLst>
      <p:ext uri="{BB962C8B-B14F-4D97-AF65-F5344CB8AC3E}">
        <p14:creationId xmlns:p14="http://schemas.microsoft.com/office/powerpoint/2010/main" val="22125807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0"/>
                                        </p:tgtEl>
                                        <p:attrNameLst>
                                          <p:attrName>style.visibility</p:attrName>
                                        </p:attrNameLst>
                                      </p:cBhvr>
                                      <p:to>
                                        <p:strVal val="visible"/>
                                      </p:to>
                                    </p:set>
                                    <p:anim calcmode="lin" valueType="num">
                                      <p:cBhvr additive="base">
                                        <p:cTn id="11" dur="500" fill="hold"/>
                                        <p:tgtEl>
                                          <p:spTgt spid="10"/>
                                        </p:tgtEl>
                                        <p:attrNameLst>
                                          <p:attrName>ppt_x</p:attrName>
                                        </p:attrNameLst>
                                      </p:cBhvr>
                                      <p:tavLst>
                                        <p:tav tm="0">
                                          <p:val>
                                            <p:strVal val="#ppt_x"/>
                                          </p:val>
                                        </p:tav>
                                        <p:tav tm="100000">
                                          <p:val>
                                            <p:strVal val="#ppt_x"/>
                                          </p:val>
                                        </p:tav>
                                      </p:tavLst>
                                    </p:anim>
                                    <p:anim calcmode="lin" valueType="num">
                                      <p:cBhvr additive="base">
                                        <p:cTn id="12" dur="500" fill="hold"/>
                                        <p:tgtEl>
                                          <p:spTgt spid="10"/>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11"/>
                                        </p:tgtEl>
                                        <p:attrNameLst>
                                          <p:attrName>style.visibility</p:attrName>
                                        </p:attrNameLst>
                                      </p:cBhvr>
                                      <p:to>
                                        <p:strVal val="visible"/>
                                      </p:to>
                                    </p:set>
                                    <p:anim calcmode="lin" valueType="num">
                                      <p:cBhvr additive="base">
                                        <p:cTn id="15" dur="500" fill="hold"/>
                                        <p:tgtEl>
                                          <p:spTgt spid="11"/>
                                        </p:tgtEl>
                                        <p:attrNameLst>
                                          <p:attrName>ppt_x</p:attrName>
                                        </p:attrNameLst>
                                      </p:cBhvr>
                                      <p:tavLst>
                                        <p:tav tm="0">
                                          <p:val>
                                            <p:strVal val="#ppt_x"/>
                                          </p:val>
                                        </p:tav>
                                        <p:tav tm="100000">
                                          <p:val>
                                            <p:strVal val="#ppt_x"/>
                                          </p:val>
                                        </p:tav>
                                      </p:tavLst>
                                    </p:anim>
                                    <p:anim calcmode="lin" valueType="num">
                                      <p:cBhvr additive="base">
                                        <p:cTn id="16" dur="500" fill="hold"/>
                                        <p:tgtEl>
                                          <p:spTgt spid="11"/>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12"/>
                                        </p:tgtEl>
                                        <p:attrNameLst>
                                          <p:attrName>style.visibility</p:attrName>
                                        </p:attrNameLst>
                                      </p:cBhvr>
                                      <p:to>
                                        <p:strVal val="visible"/>
                                      </p:to>
                                    </p:set>
                                    <p:anim calcmode="lin" valueType="num">
                                      <p:cBhvr additive="base">
                                        <p:cTn id="19" dur="500" fill="hold"/>
                                        <p:tgtEl>
                                          <p:spTgt spid="12"/>
                                        </p:tgtEl>
                                        <p:attrNameLst>
                                          <p:attrName>ppt_x</p:attrName>
                                        </p:attrNameLst>
                                      </p:cBhvr>
                                      <p:tavLst>
                                        <p:tav tm="0">
                                          <p:val>
                                            <p:strVal val="#ppt_x"/>
                                          </p:val>
                                        </p:tav>
                                        <p:tav tm="100000">
                                          <p:val>
                                            <p:strVal val="#ppt_x"/>
                                          </p:val>
                                        </p:tav>
                                      </p:tavLst>
                                    </p:anim>
                                    <p:anim calcmode="lin" valueType="num">
                                      <p:cBhvr additive="base">
                                        <p:cTn id="20"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259307" y="232487"/>
            <a:ext cx="10363200" cy="804333"/>
          </a:xfrm>
          <a:prstGeom prst="rect">
            <a:avLst/>
          </a:prstGeom>
          <a:ln w="3175">
            <a:solidFill>
              <a:schemeClr val="bg1"/>
            </a:solidFill>
          </a:ln>
        </p:spPr>
        <p:txBody>
          <a:bodyPr>
            <a:normAutofit/>
          </a:bodyPr>
          <a:lstStyle/>
          <a:p>
            <a:pPr defTabSz="761981">
              <a:defRPr/>
            </a:pPr>
            <a:r>
              <a:rPr lang="en-GB" sz="4000" b="1" dirty="0">
                <a:solidFill>
                  <a:srgbClr val="0070C0"/>
                </a:solidFill>
                <a:effectLst>
                  <a:outerShdw blurRad="38100" dist="38100" dir="2700000" algn="tl">
                    <a:srgbClr val="000000">
                      <a:alpha val="43137"/>
                    </a:srgbClr>
                  </a:outerShdw>
                </a:effectLst>
              </a:rPr>
              <a:t>Other Factors Influencing Success/Failure</a:t>
            </a:r>
            <a:endParaRPr lang="en-US" sz="4000" b="1" dirty="0">
              <a:solidFill>
                <a:srgbClr val="0070C0"/>
              </a:solidFill>
              <a:effectLst>
                <a:outerShdw blurRad="38100" dist="38100" dir="2700000" algn="tl">
                  <a:srgbClr val="000000">
                    <a:alpha val="43137"/>
                  </a:srgbClr>
                </a:outerShdw>
              </a:effectLst>
              <a:latin typeface="Arial" pitchFamily="34" charset="0"/>
            </a:endParaRPr>
          </a:p>
        </p:txBody>
      </p:sp>
      <p:sp>
        <p:nvSpPr>
          <p:cNvPr id="3" name="Content Placeholder 2"/>
          <p:cNvSpPr>
            <a:spLocks noGrp="1"/>
          </p:cNvSpPr>
          <p:nvPr>
            <p:ph idx="4294967295"/>
          </p:nvPr>
        </p:nvSpPr>
        <p:spPr>
          <a:xfrm>
            <a:off x="590754" y="1316599"/>
            <a:ext cx="11510433" cy="3816351"/>
          </a:xfrm>
          <a:prstGeom prst="rect">
            <a:avLst/>
          </a:prstGeom>
          <a:ln w="44450">
            <a:noFill/>
          </a:ln>
        </p:spPr>
        <p:txBody>
          <a:bodyPr>
            <a:normAutofit/>
          </a:bodyPr>
          <a:lstStyle/>
          <a:p>
            <a:pPr>
              <a:buClr>
                <a:srgbClr val="C00000"/>
              </a:buClr>
            </a:pPr>
            <a:r>
              <a:rPr lang="en-GB" sz="1800" dirty="0"/>
              <a:t>Hostile versus friendly : </a:t>
            </a:r>
          </a:p>
          <a:p>
            <a:pPr>
              <a:buClr>
                <a:srgbClr val="C00000"/>
              </a:buClr>
            </a:pPr>
            <a:r>
              <a:rPr lang="en-GB" sz="1800" dirty="0"/>
              <a:t>Management Talent:</a:t>
            </a:r>
          </a:p>
          <a:p>
            <a:pPr>
              <a:buClr>
                <a:srgbClr val="C00000"/>
              </a:buClr>
            </a:pPr>
            <a:r>
              <a:rPr lang="en-GB" sz="1800" dirty="0"/>
              <a:t>Proximity:</a:t>
            </a:r>
          </a:p>
          <a:p>
            <a:pPr>
              <a:buClr>
                <a:srgbClr val="C00000"/>
              </a:buClr>
            </a:pPr>
            <a:r>
              <a:rPr lang="en-GB" sz="1800" dirty="0"/>
              <a:t>Competition:</a:t>
            </a:r>
          </a:p>
          <a:p>
            <a:pPr>
              <a:buClr>
                <a:srgbClr val="C00000"/>
              </a:buClr>
            </a:pPr>
            <a:r>
              <a:rPr lang="en-GB" sz="1800" dirty="0"/>
              <a:t>Level of post-acquisition integration.</a:t>
            </a:r>
          </a:p>
          <a:p>
            <a:pPr>
              <a:buClr>
                <a:srgbClr val="C00000"/>
              </a:buClr>
              <a:buNone/>
            </a:pPr>
            <a:endParaRPr lang="en-GB" sz="1800" b="1" dirty="0"/>
          </a:p>
          <a:p>
            <a:pPr>
              <a:buClr>
                <a:srgbClr val="C00000"/>
              </a:buClr>
              <a:buNone/>
            </a:pPr>
            <a:r>
              <a:rPr lang="en-GB" sz="1800" dirty="0" err="1"/>
              <a:t>Haspelaugh</a:t>
            </a:r>
            <a:r>
              <a:rPr lang="en-GB" sz="1800" dirty="0"/>
              <a:t> &amp; Jemison (1991) identify 4 key issues to get right:</a:t>
            </a:r>
          </a:p>
          <a:p>
            <a:pPr marL="457189" indent="-457189">
              <a:buClr>
                <a:srgbClr val="C00000"/>
              </a:buClr>
              <a:buFont typeface="+mj-lt"/>
              <a:buAutoNum type="arabicPeriod"/>
            </a:pPr>
            <a:r>
              <a:rPr lang="en-GB" sz="1800" dirty="0"/>
              <a:t> Consistency with corporate strategy;</a:t>
            </a:r>
          </a:p>
          <a:p>
            <a:pPr marL="457189" indent="-457189">
              <a:buClr>
                <a:srgbClr val="C00000"/>
              </a:buClr>
              <a:buFont typeface="+mj-lt"/>
              <a:buAutoNum type="arabicPeriod"/>
            </a:pPr>
            <a:r>
              <a:rPr lang="en-GB" sz="1800" dirty="0"/>
              <a:t>Quality of acquisition decision making;</a:t>
            </a:r>
          </a:p>
          <a:p>
            <a:pPr marL="457189" indent="-457189">
              <a:buClr>
                <a:srgbClr val="C00000"/>
              </a:buClr>
              <a:buFont typeface="+mj-lt"/>
              <a:buAutoNum type="arabicPeriod"/>
            </a:pPr>
            <a:r>
              <a:rPr lang="en-GB" sz="1800" dirty="0"/>
              <a:t>The capability to integrate effectively;</a:t>
            </a:r>
          </a:p>
          <a:p>
            <a:pPr marL="457189" indent="-457189">
              <a:buClr>
                <a:srgbClr val="C00000"/>
              </a:buClr>
              <a:buFont typeface="+mj-lt"/>
              <a:buAutoNum type="arabicPeriod"/>
            </a:pPr>
            <a:r>
              <a:rPr lang="en-GB" sz="1800" dirty="0"/>
              <a:t>The capacity for learning;</a:t>
            </a:r>
          </a:p>
        </p:txBody>
      </p:sp>
    </p:spTree>
    <p:extLst>
      <p:ext uri="{BB962C8B-B14F-4D97-AF65-F5344CB8AC3E}">
        <p14:creationId xmlns:p14="http://schemas.microsoft.com/office/powerpoint/2010/main" val="392741750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573206" y="225031"/>
            <a:ext cx="10363200" cy="876300"/>
          </a:xfrm>
          <a:prstGeom prst="rect">
            <a:avLst/>
          </a:prstGeom>
          <a:ln w="3175">
            <a:solidFill>
              <a:schemeClr val="bg1"/>
            </a:solidFill>
          </a:ln>
        </p:spPr>
        <p:txBody>
          <a:bodyPr>
            <a:normAutofit/>
          </a:bodyPr>
          <a:lstStyle/>
          <a:p>
            <a:pPr algn="l" defTabSz="761981">
              <a:defRPr/>
            </a:pPr>
            <a:r>
              <a:rPr lang="en-GB" sz="4000" b="1" dirty="0">
                <a:solidFill>
                  <a:srgbClr val="0070C0"/>
                </a:solidFill>
                <a:effectLst>
                  <a:outerShdw blurRad="38100" dist="38100" dir="2700000" algn="tl">
                    <a:srgbClr val="000000">
                      <a:alpha val="43137"/>
                    </a:srgbClr>
                  </a:outerShdw>
                </a:effectLst>
              </a:rPr>
              <a:t>Practical Steps to Ensure Success</a:t>
            </a:r>
            <a:endParaRPr lang="en-US" sz="3600" b="1" dirty="0">
              <a:solidFill>
                <a:srgbClr val="0070C0"/>
              </a:solidFill>
              <a:effectLst>
                <a:outerShdw blurRad="38100" dist="38100" dir="2700000" algn="tl">
                  <a:srgbClr val="000000">
                    <a:alpha val="43137"/>
                  </a:srgbClr>
                </a:outerShdw>
              </a:effectLst>
              <a:latin typeface="Arial" pitchFamily="34" charset="0"/>
            </a:endParaRPr>
          </a:p>
        </p:txBody>
      </p:sp>
      <p:sp>
        <p:nvSpPr>
          <p:cNvPr id="3" name="Content Placeholder 2"/>
          <p:cNvSpPr>
            <a:spLocks noGrp="1"/>
          </p:cNvSpPr>
          <p:nvPr>
            <p:ph idx="4294967295"/>
          </p:nvPr>
        </p:nvSpPr>
        <p:spPr>
          <a:xfrm>
            <a:off x="573206" y="1465997"/>
            <a:ext cx="11379200" cy="4114800"/>
          </a:xfrm>
          <a:prstGeom prst="rect">
            <a:avLst/>
          </a:prstGeom>
          <a:ln w="44450">
            <a:noFill/>
          </a:ln>
        </p:spPr>
        <p:txBody>
          <a:bodyPr>
            <a:normAutofit fontScale="55000" lnSpcReduction="20000"/>
          </a:bodyPr>
          <a:lstStyle/>
          <a:p>
            <a:pPr>
              <a:buNone/>
            </a:pPr>
            <a:r>
              <a:rPr lang="en-GB" dirty="0"/>
              <a:t>A number of checklist “recipes” for success exist for e.g.: </a:t>
            </a:r>
          </a:p>
          <a:p>
            <a:pPr>
              <a:buNone/>
            </a:pPr>
            <a:endParaRPr lang="en-GB" dirty="0"/>
          </a:p>
          <a:p>
            <a:pPr marL="457189" indent="-457189">
              <a:buClr>
                <a:srgbClr val="C00000"/>
              </a:buClr>
              <a:buFont typeface="+mj-lt"/>
              <a:buAutoNum type="arabicPeriod"/>
            </a:pPr>
            <a:r>
              <a:rPr lang="en-GB" dirty="0"/>
              <a:t>Establish responsibilities;</a:t>
            </a:r>
          </a:p>
          <a:p>
            <a:pPr marL="457189" indent="-457189">
              <a:buClr>
                <a:srgbClr val="C00000"/>
              </a:buClr>
              <a:buFont typeface="+mj-lt"/>
              <a:buAutoNum type="arabicPeriod"/>
            </a:pPr>
            <a:r>
              <a:rPr lang="en-GB" dirty="0"/>
              <a:t>Develop an acquisition plan;</a:t>
            </a:r>
          </a:p>
          <a:p>
            <a:pPr marL="457189" indent="-457189">
              <a:buClr>
                <a:srgbClr val="C00000"/>
              </a:buClr>
              <a:buFont typeface="+mj-lt"/>
              <a:buAutoNum type="arabicPeriod"/>
            </a:pPr>
            <a:r>
              <a:rPr lang="en-GB" dirty="0"/>
              <a:t>Define criteria;</a:t>
            </a:r>
          </a:p>
          <a:p>
            <a:pPr marL="457189" indent="-457189">
              <a:buClr>
                <a:srgbClr val="C00000"/>
              </a:buClr>
              <a:buFont typeface="+mj-lt"/>
              <a:buAutoNum type="arabicPeriod"/>
            </a:pPr>
            <a:r>
              <a:rPr lang="en-GB" dirty="0"/>
              <a:t>Identify potential candidates;</a:t>
            </a:r>
          </a:p>
          <a:p>
            <a:pPr marL="457189" indent="-457189">
              <a:buClr>
                <a:srgbClr val="C00000"/>
              </a:buClr>
              <a:buFont typeface="+mj-lt"/>
              <a:buAutoNum type="arabicPeriod"/>
            </a:pPr>
            <a:r>
              <a:rPr lang="en-GB" dirty="0"/>
              <a:t>Make effective contact;</a:t>
            </a:r>
          </a:p>
          <a:p>
            <a:pPr marL="457189" indent="-457189">
              <a:buClr>
                <a:srgbClr val="C00000"/>
              </a:buClr>
              <a:buFont typeface="+mj-lt"/>
              <a:buAutoNum type="arabicPeriod"/>
            </a:pPr>
            <a:r>
              <a:rPr lang="en-GB" dirty="0"/>
              <a:t>Treat the target like a customer:</a:t>
            </a:r>
          </a:p>
          <a:p>
            <a:pPr marL="457189" indent="-457189">
              <a:buClr>
                <a:srgbClr val="C00000"/>
              </a:buClr>
              <a:buFont typeface="+mj-lt"/>
              <a:buAutoNum type="arabicPeriod"/>
            </a:pPr>
            <a:r>
              <a:rPr lang="en-GB" dirty="0"/>
              <a:t>Gather information;</a:t>
            </a:r>
          </a:p>
          <a:p>
            <a:pPr marL="457189" indent="-457189">
              <a:buClr>
                <a:srgbClr val="C00000"/>
              </a:buClr>
              <a:buFont typeface="+mj-lt"/>
              <a:buAutoNum type="arabicPeriod"/>
            </a:pPr>
            <a:r>
              <a:rPr lang="en-GB" dirty="0"/>
              <a:t>Negotiate terms that preserve the benefits first identified;</a:t>
            </a:r>
          </a:p>
          <a:p>
            <a:pPr marL="457189" indent="-457189">
              <a:buClr>
                <a:srgbClr val="C00000"/>
              </a:buClr>
              <a:buFont typeface="+mj-lt"/>
              <a:buAutoNum type="arabicPeriod"/>
            </a:pPr>
            <a:r>
              <a:rPr lang="en-GB" dirty="0"/>
              <a:t>Reap the benefits by integration;</a:t>
            </a:r>
          </a:p>
          <a:p>
            <a:pPr marL="457189" indent="-457189">
              <a:buClr>
                <a:srgbClr val="C00000"/>
              </a:buClr>
              <a:buFont typeface="+mj-lt"/>
              <a:buAutoNum type="arabicPeriod"/>
            </a:pPr>
            <a:r>
              <a:rPr lang="en-GB" dirty="0"/>
              <a:t>If the target no longer fits at any point - walk away.</a:t>
            </a:r>
          </a:p>
          <a:p>
            <a:pPr marL="0" indent="0">
              <a:buClr>
                <a:srgbClr val="C00000"/>
              </a:buClr>
              <a:buNone/>
            </a:pPr>
            <a:endParaRPr lang="en-GB" dirty="0"/>
          </a:p>
          <a:p>
            <a:pPr marL="0" indent="0">
              <a:buClr>
                <a:srgbClr val="C00000"/>
              </a:buClr>
              <a:buNone/>
            </a:pPr>
            <a:r>
              <a:rPr lang="en-GB" dirty="0">
                <a:hlinkClick r:id="rId3"/>
              </a:rPr>
              <a:t>https://www2.deloitte.com/us/en/pages/mergers-and-acquisitions/articles/ma-trends-report.html</a:t>
            </a:r>
            <a:r>
              <a:rPr lang="en-GB" dirty="0"/>
              <a:t> </a:t>
            </a:r>
          </a:p>
        </p:txBody>
      </p:sp>
    </p:spTree>
    <p:extLst>
      <p:ext uri="{BB962C8B-B14F-4D97-AF65-F5344CB8AC3E}">
        <p14:creationId xmlns:p14="http://schemas.microsoft.com/office/powerpoint/2010/main" val="2210519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652619" y="148785"/>
            <a:ext cx="8064500" cy="647700"/>
          </a:xfrm>
          <a:prstGeom prst="rect">
            <a:avLst/>
          </a:prstGeom>
          <a:ln w="3175">
            <a:solidFill>
              <a:schemeClr val="bg1"/>
            </a:solidFill>
          </a:ln>
        </p:spPr>
        <p:txBody>
          <a:bodyPr>
            <a:normAutofit/>
          </a:bodyPr>
          <a:lstStyle/>
          <a:p>
            <a:pPr algn="l" defTabSz="761981">
              <a:defRPr/>
            </a:pPr>
            <a:r>
              <a:rPr lang="en-GB" sz="3200" b="1" dirty="0">
                <a:solidFill>
                  <a:srgbClr val="0070C0"/>
                </a:solidFill>
                <a:effectLst>
                  <a:outerShdw blurRad="38100" dist="38100" dir="2700000" algn="tl">
                    <a:srgbClr val="000000">
                      <a:alpha val="43137"/>
                    </a:srgbClr>
                  </a:outerShdw>
                </a:effectLst>
              </a:rPr>
              <a:t>Attributes of Successful Acquisitions</a:t>
            </a:r>
            <a:endParaRPr lang="en-US" sz="2800" b="1" dirty="0">
              <a:solidFill>
                <a:srgbClr val="0070C0"/>
              </a:solidFill>
              <a:effectLst>
                <a:outerShdw blurRad="38100" dist="38100" dir="2700000" algn="tl">
                  <a:srgbClr val="000000">
                    <a:alpha val="43137"/>
                  </a:srgbClr>
                </a:outerShdw>
              </a:effectLst>
              <a:latin typeface="Arial" pitchFamily="34" charset="0"/>
            </a:endParaRPr>
          </a:p>
        </p:txBody>
      </p:sp>
      <p:graphicFrame>
        <p:nvGraphicFramePr>
          <p:cNvPr id="5" name="Table 4"/>
          <p:cNvGraphicFramePr>
            <a:graphicFrameLocks noGrp="1"/>
          </p:cNvGraphicFramePr>
          <p:nvPr>
            <p:extLst>
              <p:ext uri="{D42A27DB-BD31-4B8C-83A1-F6EECF244321}">
                <p14:modId xmlns:p14="http://schemas.microsoft.com/office/powerpoint/2010/main" val="2200568158"/>
              </p:ext>
            </p:extLst>
          </p:nvPr>
        </p:nvGraphicFramePr>
        <p:xfrm>
          <a:off x="773414" y="1031096"/>
          <a:ext cx="8208912" cy="4536503"/>
        </p:xfrm>
        <a:graphic>
          <a:graphicData uri="http://schemas.openxmlformats.org/drawingml/2006/table">
            <a:tbl>
              <a:tblPr firstRow="1" bandRow="1">
                <a:tableStyleId>{5C22544A-7EE6-4342-B048-85BDC9FD1C3A}</a:tableStyleId>
              </a:tblPr>
              <a:tblGrid>
                <a:gridCol w="4104456">
                  <a:extLst>
                    <a:ext uri="{9D8B030D-6E8A-4147-A177-3AD203B41FA5}">
                      <a16:colId xmlns:a16="http://schemas.microsoft.com/office/drawing/2014/main" val="20000"/>
                    </a:ext>
                  </a:extLst>
                </a:gridCol>
                <a:gridCol w="4104456">
                  <a:extLst>
                    <a:ext uri="{9D8B030D-6E8A-4147-A177-3AD203B41FA5}">
                      <a16:colId xmlns:a16="http://schemas.microsoft.com/office/drawing/2014/main" val="20001"/>
                    </a:ext>
                  </a:extLst>
                </a:gridCol>
              </a:tblGrid>
              <a:tr h="413956">
                <a:tc>
                  <a:txBody>
                    <a:bodyPr/>
                    <a:lstStyle/>
                    <a:p>
                      <a:r>
                        <a:rPr lang="en-GB" sz="1500" dirty="0"/>
                        <a:t>Attributes</a:t>
                      </a:r>
                    </a:p>
                  </a:txBody>
                  <a:tcPr/>
                </a:tc>
                <a:tc>
                  <a:txBody>
                    <a:bodyPr/>
                    <a:lstStyle/>
                    <a:p>
                      <a:r>
                        <a:rPr lang="en-GB" sz="1500" dirty="0"/>
                        <a:t>Results</a:t>
                      </a:r>
                    </a:p>
                  </a:txBody>
                  <a:tcPr/>
                </a:tc>
                <a:extLst>
                  <a:ext uri="{0D108BD9-81ED-4DB2-BD59-A6C34878D82A}">
                    <a16:rowId xmlns:a16="http://schemas.microsoft.com/office/drawing/2014/main" val="10000"/>
                  </a:ext>
                </a:extLst>
              </a:tr>
              <a:tr h="816571">
                <a:tc>
                  <a:txBody>
                    <a:bodyPr/>
                    <a:lstStyle/>
                    <a:p>
                      <a:r>
                        <a:rPr lang="en-GB" sz="1500" dirty="0"/>
                        <a:t>1. Acquired</a:t>
                      </a:r>
                      <a:r>
                        <a:rPr lang="en-GB" sz="1500" baseline="0" dirty="0"/>
                        <a:t> firm has assets or resources that are complementary to the acquiring firm’s core business</a:t>
                      </a:r>
                      <a:endParaRPr lang="en-GB" sz="1500" dirty="0"/>
                    </a:p>
                  </a:txBody>
                  <a:tcPr/>
                </a:tc>
                <a:tc>
                  <a:txBody>
                    <a:bodyPr/>
                    <a:lstStyle/>
                    <a:p>
                      <a:r>
                        <a:rPr lang="en-GB" sz="1500" dirty="0"/>
                        <a:t>1. High</a:t>
                      </a:r>
                      <a:r>
                        <a:rPr lang="en-GB" sz="1500" baseline="0" dirty="0"/>
                        <a:t> probability of synergy and competitive advantage by maintaining strengths</a:t>
                      </a:r>
                      <a:endParaRPr lang="en-GB" sz="1500" dirty="0"/>
                    </a:p>
                  </a:txBody>
                  <a:tcPr/>
                </a:tc>
                <a:extLst>
                  <a:ext uri="{0D108BD9-81ED-4DB2-BD59-A6C34878D82A}">
                    <a16:rowId xmlns:a16="http://schemas.microsoft.com/office/drawing/2014/main" val="10001"/>
                  </a:ext>
                </a:extLst>
              </a:tr>
              <a:tr h="578404">
                <a:tc>
                  <a:txBody>
                    <a:bodyPr/>
                    <a:lstStyle/>
                    <a:p>
                      <a:r>
                        <a:rPr lang="en-GB" sz="1500" dirty="0"/>
                        <a:t>2. Acquisition is friendly</a:t>
                      </a:r>
                    </a:p>
                  </a:txBody>
                  <a:tcPr/>
                </a:tc>
                <a:tc>
                  <a:txBody>
                    <a:bodyPr/>
                    <a:lstStyle/>
                    <a:p>
                      <a:r>
                        <a:rPr lang="en-GB" sz="1500" dirty="0"/>
                        <a:t>2. Faster and more effective integration and possibly lower premiums</a:t>
                      </a:r>
                    </a:p>
                  </a:txBody>
                  <a:tcPr/>
                </a:tc>
                <a:extLst>
                  <a:ext uri="{0D108BD9-81ED-4DB2-BD59-A6C34878D82A}">
                    <a16:rowId xmlns:a16="http://schemas.microsoft.com/office/drawing/2014/main" val="10002"/>
                  </a:ext>
                </a:extLst>
              </a:tr>
              <a:tr h="578404">
                <a:tc>
                  <a:txBody>
                    <a:bodyPr/>
                    <a:lstStyle/>
                    <a:p>
                      <a:r>
                        <a:rPr lang="en-GB" sz="1500" dirty="0"/>
                        <a:t>3.</a:t>
                      </a:r>
                      <a:r>
                        <a:rPr lang="en-GB" sz="1500" baseline="0" dirty="0"/>
                        <a:t> Acquiring firm conducts effective due diligence to select target firms</a:t>
                      </a:r>
                      <a:endParaRPr lang="en-GB" sz="1500" dirty="0"/>
                    </a:p>
                  </a:txBody>
                  <a:tcPr/>
                </a:tc>
                <a:tc>
                  <a:txBody>
                    <a:bodyPr/>
                    <a:lstStyle/>
                    <a:p>
                      <a:r>
                        <a:rPr lang="en-GB" sz="1500" dirty="0"/>
                        <a:t>3. Firms with</a:t>
                      </a:r>
                      <a:r>
                        <a:rPr lang="en-GB" sz="1500" baseline="0" dirty="0"/>
                        <a:t> strongest complementarities are acquired and overpayment avoided</a:t>
                      </a:r>
                      <a:endParaRPr lang="en-GB" sz="1500" dirty="0"/>
                    </a:p>
                  </a:txBody>
                  <a:tcPr/>
                </a:tc>
                <a:extLst>
                  <a:ext uri="{0D108BD9-81ED-4DB2-BD59-A6C34878D82A}">
                    <a16:rowId xmlns:a16="http://schemas.microsoft.com/office/drawing/2014/main" val="10003"/>
                  </a:ext>
                </a:extLst>
              </a:tr>
              <a:tr h="578404">
                <a:tc>
                  <a:txBody>
                    <a:bodyPr/>
                    <a:lstStyle/>
                    <a:p>
                      <a:r>
                        <a:rPr lang="en-GB" sz="1500" dirty="0"/>
                        <a:t>4. Acquiring firm has financial slack (cash or favourable debt position)</a:t>
                      </a:r>
                    </a:p>
                  </a:txBody>
                  <a:tcPr/>
                </a:tc>
                <a:tc>
                  <a:txBody>
                    <a:bodyPr/>
                    <a:lstStyle/>
                    <a:p>
                      <a:r>
                        <a:rPr lang="en-GB" sz="1500" dirty="0"/>
                        <a:t>4. Financing is easier and less costly to obtain</a:t>
                      </a:r>
                    </a:p>
                  </a:txBody>
                  <a:tcPr/>
                </a:tc>
                <a:extLst>
                  <a:ext uri="{0D108BD9-81ED-4DB2-BD59-A6C34878D82A}">
                    <a16:rowId xmlns:a16="http://schemas.microsoft.com/office/drawing/2014/main" val="10004"/>
                  </a:ext>
                </a:extLst>
              </a:tr>
              <a:tr h="578404">
                <a:tc>
                  <a:txBody>
                    <a:bodyPr/>
                    <a:lstStyle/>
                    <a:p>
                      <a:r>
                        <a:rPr lang="en-GB" sz="1500" dirty="0"/>
                        <a:t>5. Acquiring firm has sustained and consistent emphasis on</a:t>
                      </a:r>
                      <a:r>
                        <a:rPr lang="en-GB" sz="1500" baseline="0" dirty="0"/>
                        <a:t> R&amp;D and innovation</a:t>
                      </a:r>
                      <a:endParaRPr lang="en-GB" sz="1500" dirty="0"/>
                    </a:p>
                  </a:txBody>
                  <a:tcPr/>
                </a:tc>
                <a:tc>
                  <a:txBody>
                    <a:bodyPr/>
                    <a:lstStyle/>
                    <a:p>
                      <a:r>
                        <a:rPr lang="en-GB" sz="1500" dirty="0"/>
                        <a:t>5. Maintain</a:t>
                      </a:r>
                      <a:r>
                        <a:rPr lang="en-GB" sz="1500" baseline="0" dirty="0"/>
                        <a:t> long term competitive advantage in markets</a:t>
                      </a:r>
                      <a:endParaRPr lang="en-GB" sz="1500" dirty="0"/>
                    </a:p>
                  </a:txBody>
                  <a:tcPr/>
                </a:tc>
                <a:extLst>
                  <a:ext uri="{0D108BD9-81ED-4DB2-BD59-A6C34878D82A}">
                    <a16:rowId xmlns:a16="http://schemas.microsoft.com/office/drawing/2014/main" val="10005"/>
                  </a:ext>
                </a:extLst>
              </a:tr>
              <a:tr h="578404">
                <a:tc>
                  <a:txBody>
                    <a:bodyPr/>
                    <a:lstStyle/>
                    <a:p>
                      <a:r>
                        <a:rPr lang="en-GB" sz="1500" dirty="0"/>
                        <a:t>6.</a:t>
                      </a:r>
                      <a:r>
                        <a:rPr lang="en-GB" sz="1500" baseline="0" dirty="0"/>
                        <a:t> Acquiring firm manages change well, and is flexible and adaptable</a:t>
                      </a:r>
                      <a:endParaRPr lang="en-GB" sz="1500" dirty="0"/>
                    </a:p>
                  </a:txBody>
                  <a:tcPr/>
                </a:tc>
                <a:tc>
                  <a:txBody>
                    <a:bodyPr/>
                    <a:lstStyle/>
                    <a:p>
                      <a:r>
                        <a:rPr lang="en-GB" sz="1500" dirty="0"/>
                        <a:t>6. Faster and more effective integration facilitates achievement of synergy</a:t>
                      </a:r>
                    </a:p>
                  </a:txBody>
                  <a:tcPr/>
                </a:tc>
                <a:extLst>
                  <a:ext uri="{0D108BD9-81ED-4DB2-BD59-A6C34878D82A}">
                    <a16:rowId xmlns:a16="http://schemas.microsoft.com/office/drawing/2014/main" val="10006"/>
                  </a:ext>
                </a:extLst>
              </a:tr>
              <a:tr h="413956">
                <a:tc>
                  <a:txBody>
                    <a:bodyPr/>
                    <a:lstStyle/>
                    <a:p>
                      <a:r>
                        <a:rPr lang="en-GB" sz="1500" dirty="0"/>
                        <a:t>Source: </a:t>
                      </a:r>
                      <a:r>
                        <a:rPr lang="en-GB" sz="1500" dirty="0" err="1"/>
                        <a:t>Volberda</a:t>
                      </a:r>
                      <a:r>
                        <a:rPr lang="en-GB" sz="1500" dirty="0"/>
                        <a:t> et al (2011)</a:t>
                      </a:r>
                    </a:p>
                  </a:txBody>
                  <a:tcPr/>
                </a:tc>
                <a:tc>
                  <a:txBody>
                    <a:bodyPr/>
                    <a:lstStyle/>
                    <a:p>
                      <a:endParaRPr lang="en-GB" sz="1500" dirty="0"/>
                    </a:p>
                  </a:txBody>
                  <a:tcPr/>
                </a:tc>
                <a:extLst>
                  <a:ext uri="{0D108BD9-81ED-4DB2-BD59-A6C34878D82A}">
                    <a16:rowId xmlns:a16="http://schemas.microsoft.com/office/drawing/2014/main" val="10007"/>
                  </a:ext>
                </a:extLst>
              </a:tr>
            </a:tbl>
          </a:graphicData>
        </a:graphic>
      </p:graphicFrame>
    </p:spTree>
    <p:extLst>
      <p:ext uri="{BB962C8B-B14F-4D97-AF65-F5344CB8AC3E}">
        <p14:creationId xmlns:p14="http://schemas.microsoft.com/office/powerpoint/2010/main" val="332632782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3425588" y="0"/>
            <a:ext cx="5213445" cy="1143000"/>
          </a:xfrm>
        </p:spPr>
        <p:txBody>
          <a:bodyPr/>
          <a:lstStyle/>
          <a:p>
            <a:pPr algn="ctr" eaLnBrk="1" hangingPunct="1"/>
            <a:r>
              <a:rPr lang="en-GB" altLang="en-US" sz="3200" b="1" dirty="0">
                <a:solidFill>
                  <a:schemeClr val="bg1"/>
                </a:solidFill>
              </a:rPr>
              <a:t>Methods of Expansion – FDI (Acquisition)</a:t>
            </a:r>
          </a:p>
        </p:txBody>
      </p:sp>
      <p:pic>
        <p:nvPicPr>
          <p:cNvPr id="10" name="Picture 9">
            <a:extLst>
              <a:ext uri="{FF2B5EF4-FFF2-40B4-BE49-F238E27FC236}">
                <a16:creationId xmlns:a16="http://schemas.microsoft.com/office/drawing/2014/main" id="{55686EA8-5E39-4EC7-B845-8B15198E7961}"/>
              </a:ext>
            </a:extLst>
          </p:cNvPr>
          <p:cNvPicPr>
            <a:picLocks noChangeAspect="1"/>
          </p:cNvPicPr>
          <p:nvPr/>
        </p:nvPicPr>
        <p:blipFill>
          <a:blip r:embed="rId3"/>
          <a:stretch>
            <a:fillRect/>
          </a:stretch>
        </p:blipFill>
        <p:spPr>
          <a:xfrm>
            <a:off x="893929" y="1337265"/>
            <a:ext cx="10235820" cy="4558179"/>
          </a:xfrm>
          <a:prstGeom prst="rect">
            <a:avLst/>
          </a:prstGeom>
        </p:spPr>
      </p:pic>
    </p:spTree>
    <p:extLst>
      <p:ext uri="{BB962C8B-B14F-4D97-AF65-F5344CB8AC3E}">
        <p14:creationId xmlns:p14="http://schemas.microsoft.com/office/powerpoint/2010/main" val="39786204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p:cTn id="7" dur="1000" fill="hold"/>
                                        <p:tgtEl>
                                          <p:spTgt spid="10"/>
                                        </p:tgtEl>
                                        <p:attrNameLst>
                                          <p:attrName>ppt_w</p:attrName>
                                        </p:attrNameLst>
                                      </p:cBhvr>
                                      <p:tavLst>
                                        <p:tav tm="0">
                                          <p:val>
                                            <p:fltVal val="0"/>
                                          </p:val>
                                        </p:tav>
                                        <p:tav tm="100000">
                                          <p:val>
                                            <p:strVal val="#ppt_w"/>
                                          </p:val>
                                        </p:tav>
                                      </p:tavLst>
                                    </p:anim>
                                    <p:anim calcmode="lin" valueType="num">
                                      <p:cBhvr>
                                        <p:cTn id="8" dur="1000" fill="hold"/>
                                        <p:tgtEl>
                                          <p:spTgt spid="10"/>
                                        </p:tgtEl>
                                        <p:attrNameLst>
                                          <p:attrName>ppt_h</p:attrName>
                                        </p:attrNameLst>
                                      </p:cBhvr>
                                      <p:tavLst>
                                        <p:tav tm="0">
                                          <p:val>
                                            <p:fltVal val="0"/>
                                          </p:val>
                                        </p:tav>
                                        <p:tav tm="100000">
                                          <p:val>
                                            <p:strVal val="#ppt_h"/>
                                          </p:val>
                                        </p:tav>
                                      </p:tavLst>
                                    </p:anim>
                                    <p:anim calcmode="lin" valueType="num">
                                      <p:cBhvr>
                                        <p:cTn id="9" dur="1000" fill="hold"/>
                                        <p:tgtEl>
                                          <p:spTgt spid="10"/>
                                        </p:tgtEl>
                                        <p:attrNameLst>
                                          <p:attrName>style.rotation</p:attrName>
                                        </p:attrNameLst>
                                      </p:cBhvr>
                                      <p:tavLst>
                                        <p:tav tm="0">
                                          <p:val>
                                            <p:fltVal val="90"/>
                                          </p:val>
                                        </p:tav>
                                        <p:tav tm="100000">
                                          <p:val>
                                            <p:fltVal val="0"/>
                                          </p:val>
                                        </p:tav>
                                      </p:tavLst>
                                    </p:anim>
                                    <p:animEffect transition="in" filter="fade">
                                      <p:cBhvr>
                                        <p:cTn id="10" dur="1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1DECB59-1C06-4A3C-94FD-AC7674989589}"/>
              </a:ext>
            </a:extLst>
          </p:cNvPr>
          <p:cNvSpPr/>
          <p:nvPr/>
        </p:nvSpPr>
        <p:spPr>
          <a:xfrm>
            <a:off x="407368" y="5573963"/>
            <a:ext cx="11449272" cy="461665"/>
          </a:xfrm>
          <a:prstGeom prst="rect">
            <a:avLst/>
          </a:prstGeom>
        </p:spPr>
        <p:txBody>
          <a:bodyPr wrap="square">
            <a:spAutoFit/>
          </a:bodyPr>
          <a:lstStyle/>
          <a:p>
            <a:r>
              <a:rPr lang="en-GB" sz="2400" dirty="0">
                <a:hlinkClick r:id="rId2"/>
              </a:rPr>
              <a:t>https://dealroom.net/blog/successful-acquisition-examples</a:t>
            </a:r>
            <a:endParaRPr lang="en-GB" sz="2400" dirty="0"/>
          </a:p>
        </p:txBody>
      </p:sp>
      <p:sp>
        <p:nvSpPr>
          <p:cNvPr id="3" name="Rectangle 2">
            <a:extLst>
              <a:ext uri="{FF2B5EF4-FFF2-40B4-BE49-F238E27FC236}">
                <a16:creationId xmlns:a16="http://schemas.microsoft.com/office/drawing/2014/main" id="{0EE8826C-E18E-4A30-A6E5-196737FC7984}"/>
              </a:ext>
            </a:extLst>
          </p:cNvPr>
          <p:cNvSpPr/>
          <p:nvPr/>
        </p:nvSpPr>
        <p:spPr>
          <a:xfrm>
            <a:off x="763675" y="1078853"/>
            <a:ext cx="11321143" cy="502766"/>
          </a:xfrm>
          <a:prstGeom prst="rect">
            <a:avLst/>
          </a:prstGeom>
        </p:spPr>
        <p:txBody>
          <a:bodyPr wrap="square">
            <a:spAutoFit/>
          </a:bodyPr>
          <a:lstStyle/>
          <a:p>
            <a:r>
              <a:rPr lang="en-GB" sz="2667" b="1" dirty="0">
                <a:solidFill>
                  <a:srgbClr val="23415A"/>
                </a:solidFill>
                <a:latin typeface="Avenir"/>
              </a:rPr>
              <a:t>Examples of Most Successful Company Mergers and Acquisitions of All Tim</a:t>
            </a:r>
          </a:p>
        </p:txBody>
      </p:sp>
      <p:pic>
        <p:nvPicPr>
          <p:cNvPr id="7170" name="Picture 2" descr="Image result for Read this&quot;">
            <a:extLst>
              <a:ext uri="{FF2B5EF4-FFF2-40B4-BE49-F238E27FC236}">
                <a16:creationId xmlns:a16="http://schemas.microsoft.com/office/drawing/2014/main" id="{6D934315-9BA3-493C-8D8A-8F90C8DB29A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87688" y="2060848"/>
            <a:ext cx="4969073" cy="32296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109546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4B64818-EEDB-45A9-B157-A1897F85A7AC}"/>
              </a:ext>
            </a:extLst>
          </p:cNvPr>
          <p:cNvPicPr>
            <a:picLocks noChangeAspect="1"/>
          </p:cNvPicPr>
          <p:nvPr/>
        </p:nvPicPr>
        <p:blipFill>
          <a:blip r:embed="rId2"/>
          <a:stretch>
            <a:fillRect/>
          </a:stretch>
        </p:blipFill>
        <p:spPr>
          <a:xfrm>
            <a:off x="7464153" y="188642"/>
            <a:ext cx="3834735" cy="2313623"/>
          </a:xfrm>
          <a:prstGeom prst="rect">
            <a:avLst/>
          </a:prstGeom>
        </p:spPr>
      </p:pic>
      <p:sp>
        <p:nvSpPr>
          <p:cNvPr id="3" name="TextBox 15">
            <a:extLst>
              <a:ext uri="{FF2B5EF4-FFF2-40B4-BE49-F238E27FC236}">
                <a16:creationId xmlns:a16="http://schemas.microsoft.com/office/drawing/2014/main" id="{698E26B7-06E6-4E8D-BCA4-AC5CB33DD956}"/>
              </a:ext>
            </a:extLst>
          </p:cNvPr>
          <p:cNvSpPr txBox="1">
            <a:spLocks noChangeArrowheads="1"/>
          </p:cNvSpPr>
          <p:nvPr/>
        </p:nvSpPr>
        <p:spPr bwMode="auto">
          <a:xfrm>
            <a:off x="270471" y="1241292"/>
            <a:ext cx="4905943"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Calibri" pitchFamily="34" charset="0"/>
                <a:ea typeface="MS PGothic" pitchFamily="34" charset="-128"/>
              </a:defRPr>
            </a:lvl1pPr>
            <a:lvl2pPr marL="742950" indent="-285750" eaLnBrk="0" hangingPunct="0">
              <a:defRPr>
                <a:solidFill>
                  <a:schemeClr val="tx1"/>
                </a:solidFill>
                <a:latin typeface="Calibri" pitchFamily="34" charset="0"/>
                <a:ea typeface="MS PGothic" pitchFamily="34" charset="-128"/>
              </a:defRPr>
            </a:lvl2pPr>
            <a:lvl3pPr marL="1143000" indent="-228600" eaLnBrk="0" hangingPunct="0">
              <a:defRPr>
                <a:solidFill>
                  <a:schemeClr val="tx1"/>
                </a:solidFill>
                <a:latin typeface="Calibri" pitchFamily="34" charset="0"/>
                <a:ea typeface="MS PGothic" pitchFamily="34" charset="-128"/>
              </a:defRPr>
            </a:lvl3pPr>
            <a:lvl4pPr marL="1600200" indent="-228600" eaLnBrk="0" hangingPunct="0">
              <a:defRPr>
                <a:solidFill>
                  <a:schemeClr val="tx1"/>
                </a:solidFill>
                <a:latin typeface="Calibri" pitchFamily="34" charset="0"/>
                <a:ea typeface="MS PGothic" pitchFamily="34" charset="-128"/>
              </a:defRPr>
            </a:lvl4pPr>
            <a:lvl5pPr marL="2057400" indent="-228600" eaLnBrk="0" hangingPunct="0">
              <a:defRPr>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a:solidFill>
                  <a:schemeClr val="tx1"/>
                </a:solidFill>
                <a:latin typeface="Calibri" pitchFamily="34" charset="0"/>
                <a:ea typeface="MS PGothic" pitchFamily="34" charset="-128"/>
              </a:defRPr>
            </a:lvl9pPr>
          </a:lstStyle>
          <a:p>
            <a:pPr eaLnBrk="1" hangingPunct="1"/>
            <a:r>
              <a:rPr lang="en-GB" sz="6000" b="1" dirty="0"/>
              <a:t> </a:t>
            </a:r>
            <a:r>
              <a:rPr lang="en-GB" sz="5800" b="1" dirty="0"/>
              <a:t>Traffic Light </a:t>
            </a:r>
            <a:r>
              <a:rPr lang="en-GB" sz="7200" b="1" i="1" dirty="0">
                <a:solidFill>
                  <a:srgbClr val="FF0000"/>
                </a:solidFill>
                <a:latin typeface="Bradley Hand ITC" pitchFamily="66" charset="0"/>
              </a:rPr>
              <a:t>it</a:t>
            </a:r>
          </a:p>
        </p:txBody>
      </p:sp>
      <p:pic>
        <p:nvPicPr>
          <p:cNvPr id="4" name="Picture 3" descr="http://png.findicons.com/files/icons/2320/x_mac_general/400/traffic_lights.png">
            <a:hlinkClick r:id="rId3" action="ppaction://hlinksldjump"/>
            <a:extLst>
              <a:ext uri="{FF2B5EF4-FFF2-40B4-BE49-F238E27FC236}">
                <a16:creationId xmlns:a16="http://schemas.microsoft.com/office/drawing/2014/main" id="{1CAD5F91-34FE-4424-B0B2-B61CA01C611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 y="3092334"/>
            <a:ext cx="2663825" cy="2663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5" name="Table 4">
            <a:extLst>
              <a:ext uri="{FF2B5EF4-FFF2-40B4-BE49-F238E27FC236}">
                <a16:creationId xmlns:a16="http://schemas.microsoft.com/office/drawing/2014/main" id="{865DB7FD-CA57-4659-925E-56D89A721884}"/>
              </a:ext>
            </a:extLst>
          </p:cNvPr>
          <p:cNvGraphicFramePr>
            <a:graphicFrameLocks noGrp="1"/>
          </p:cNvGraphicFramePr>
          <p:nvPr/>
        </p:nvGraphicFramePr>
        <p:xfrm>
          <a:off x="2351585" y="3092333"/>
          <a:ext cx="9532399" cy="2529840"/>
        </p:xfrm>
        <a:graphic>
          <a:graphicData uri="http://schemas.openxmlformats.org/drawingml/2006/table">
            <a:tbl>
              <a:tblPr firstRow="1" bandRow="1">
                <a:tableStyleId>{5C22544A-7EE6-4342-B048-85BDC9FD1C3A}</a:tableStyleId>
              </a:tblPr>
              <a:tblGrid>
                <a:gridCol w="1402612">
                  <a:extLst>
                    <a:ext uri="{9D8B030D-6E8A-4147-A177-3AD203B41FA5}">
                      <a16:colId xmlns:a16="http://schemas.microsoft.com/office/drawing/2014/main" val="2064328041"/>
                    </a:ext>
                  </a:extLst>
                </a:gridCol>
                <a:gridCol w="8129787">
                  <a:extLst>
                    <a:ext uri="{9D8B030D-6E8A-4147-A177-3AD203B41FA5}">
                      <a16:colId xmlns:a16="http://schemas.microsoft.com/office/drawing/2014/main" val="1982762199"/>
                    </a:ext>
                  </a:extLst>
                </a:gridCol>
              </a:tblGrid>
              <a:tr h="518160">
                <a:tc>
                  <a:txBody>
                    <a:bodyPr/>
                    <a:lstStyle/>
                    <a:p>
                      <a:endParaRPr lang="en-GB" sz="1500" dirty="0"/>
                    </a:p>
                  </a:txBody>
                  <a:tcPr/>
                </a:tc>
                <a:tc>
                  <a:txBody>
                    <a:bodyPr/>
                    <a:lstStyle/>
                    <a:p>
                      <a:pPr algn="ctr"/>
                      <a:r>
                        <a:rPr lang="en-GB" sz="2800" b="1" i="1" dirty="0">
                          <a:solidFill>
                            <a:schemeClr val="tx1"/>
                          </a:solidFill>
                          <a:effectLst>
                            <a:outerShdw blurRad="38100" dist="38100" dir="2700000" algn="tl">
                              <a:srgbClr val="000000">
                                <a:alpha val="43137"/>
                              </a:srgbClr>
                            </a:outerShdw>
                          </a:effectLst>
                        </a:rPr>
                        <a:t>Where is your learning at ?</a:t>
                      </a:r>
                      <a:endParaRPr lang="en-GB" sz="2800" dirty="0">
                        <a:solidFill>
                          <a:schemeClr val="tx1"/>
                        </a:solidFill>
                      </a:endParaRPr>
                    </a:p>
                  </a:txBody>
                  <a:tcPr/>
                </a:tc>
                <a:extLst>
                  <a:ext uri="{0D108BD9-81ED-4DB2-BD59-A6C34878D82A}">
                    <a16:rowId xmlns:a16="http://schemas.microsoft.com/office/drawing/2014/main" val="1770179185"/>
                  </a:ext>
                </a:extLst>
              </a:tr>
              <a:tr h="660400">
                <a:tc>
                  <a:txBody>
                    <a:bodyPr/>
                    <a:lstStyle/>
                    <a:p>
                      <a:r>
                        <a:rPr lang="en-GB" sz="2800" b="1" dirty="0">
                          <a:solidFill>
                            <a:srgbClr val="FF0000"/>
                          </a:solidFill>
                          <a:effectLst>
                            <a:outerShdw blurRad="38100" dist="38100" dir="2700000" algn="tl">
                              <a:srgbClr val="000000">
                                <a:alpha val="43137"/>
                              </a:srgbClr>
                            </a:outerShdw>
                          </a:effectLst>
                        </a:rPr>
                        <a:t>Red </a:t>
                      </a:r>
                    </a:p>
                  </a:txBody>
                  <a:tcPr/>
                </a:tc>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900" b="0" i="0" dirty="0">
                          <a:latin typeface="+mn-lt"/>
                          <a:ea typeface="+mn-ea"/>
                        </a:rPr>
                        <a:t>I have misunderstood some of the topics. (write down 2 questions that you need help with)</a:t>
                      </a:r>
                    </a:p>
                  </a:txBody>
                  <a:tcPr anchor="ctr"/>
                </a:tc>
                <a:extLst>
                  <a:ext uri="{0D108BD9-81ED-4DB2-BD59-A6C34878D82A}">
                    <a16:rowId xmlns:a16="http://schemas.microsoft.com/office/drawing/2014/main" val="2655770272"/>
                  </a:ext>
                </a:extLst>
              </a:tr>
              <a:tr h="660400">
                <a:tc>
                  <a:txBody>
                    <a:bodyPr/>
                    <a:lstStyle/>
                    <a:p>
                      <a:r>
                        <a:rPr lang="en-GB" sz="2800" b="1" dirty="0">
                          <a:solidFill>
                            <a:srgbClr val="FFC000"/>
                          </a:solidFill>
                          <a:effectLst>
                            <a:outerShdw blurRad="38100" dist="38100" dir="2700000" algn="tl">
                              <a:srgbClr val="000000">
                                <a:alpha val="43137"/>
                              </a:srgbClr>
                            </a:outerShdw>
                          </a:effectLst>
                        </a:rPr>
                        <a:t>Amber</a:t>
                      </a:r>
                      <a:r>
                        <a:rPr lang="en-GB" sz="1500" b="1" dirty="0">
                          <a:solidFill>
                            <a:srgbClr val="FFC000"/>
                          </a:solidFill>
                          <a:effectLst>
                            <a:outerShdw blurRad="38100" dist="38100" dir="2700000" algn="tl">
                              <a:srgbClr val="000000">
                                <a:alpha val="43137"/>
                              </a:srgbClr>
                            </a:outerShdw>
                          </a:effectLst>
                        </a:rPr>
                        <a:t> </a:t>
                      </a:r>
                    </a:p>
                  </a:txBody>
                  <a:tcPr/>
                </a:tc>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900" b="0" i="0" dirty="0">
                          <a:latin typeface="+mn-lt"/>
                          <a:ea typeface="+mn-ea"/>
                        </a:rPr>
                        <a:t>I have understood most of the topics so far (write down 1 question and 1 key theme you have understood)</a:t>
                      </a:r>
                    </a:p>
                  </a:txBody>
                  <a:tcPr/>
                </a:tc>
                <a:extLst>
                  <a:ext uri="{0D108BD9-81ED-4DB2-BD59-A6C34878D82A}">
                    <a16:rowId xmlns:a16="http://schemas.microsoft.com/office/drawing/2014/main" val="3643598402"/>
                  </a:ext>
                </a:extLst>
              </a:tr>
              <a:tr h="660400">
                <a:tc>
                  <a:txBody>
                    <a:bodyPr/>
                    <a:lstStyle/>
                    <a:p>
                      <a:r>
                        <a:rPr lang="en-GB" sz="2800" b="1" dirty="0">
                          <a:solidFill>
                            <a:schemeClr val="accent6">
                              <a:lumMod val="50000"/>
                            </a:schemeClr>
                          </a:solidFill>
                          <a:effectLst>
                            <a:outerShdw blurRad="38100" dist="38100" dir="2700000" algn="tl">
                              <a:srgbClr val="000000">
                                <a:alpha val="43137"/>
                              </a:srgbClr>
                            </a:outerShdw>
                          </a:effectLst>
                        </a:rPr>
                        <a:t>Green</a:t>
                      </a:r>
                      <a:r>
                        <a:rPr lang="en-GB" sz="2800" b="1" dirty="0">
                          <a:solidFill>
                            <a:schemeClr val="accent6">
                              <a:lumMod val="75000"/>
                            </a:schemeClr>
                          </a:solidFill>
                          <a:effectLst>
                            <a:outerShdw blurRad="38100" dist="38100" dir="2700000" algn="tl">
                              <a:srgbClr val="000000">
                                <a:alpha val="43137"/>
                              </a:srgbClr>
                            </a:outerShdw>
                          </a:effectLst>
                        </a:rPr>
                        <a:t> </a:t>
                      </a:r>
                    </a:p>
                  </a:txBody>
                  <a:tcPr/>
                </a:tc>
                <a:tc>
                  <a:txBody>
                    <a:bodyPr/>
                    <a:lstStyle/>
                    <a:p>
                      <a:pPr algn="just"/>
                      <a:r>
                        <a:rPr lang="en-GB" sz="1900" b="0" i="0" dirty="0">
                          <a:latin typeface="+mn-lt"/>
                          <a:ea typeface="+mn-ea"/>
                        </a:rPr>
                        <a:t>I have understood the topics so far (write down 2 key themes from the lesson to show your understanding)</a:t>
                      </a:r>
                      <a:endParaRPr lang="en-GB" sz="1900" b="0" i="0" dirty="0"/>
                    </a:p>
                  </a:txBody>
                  <a:tcPr/>
                </a:tc>
                <a:extLst>
                  <a:ext uri="{0D108BD9-81ED-4DB2-BD59-A6C34878D82A}">
                    <a16:rowId xmlns:a16="http://schemas.microsoft.com/office/drawing/2014/main" val="3562692869"/>
                  </a:ext>
                </a:extLst>
              </a:tr>
            </a:tbl>
          </a:graphicData>
        </a:graphic>
      </p:graphicFrame>
    </p:spTree>
    <p:extLst>
      <p:ext uri="{BB962C8B-B14F-4D97-AF65-F5344CB8AC3E}">
        <p14:creationId xmlns:p14="http://schemas.microsoft.com/office/powerpoint/2010/main" val="2203132053"/>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2.xml><?xml version="1.0" encoding="utf-8"?>
<a:theme xmlns:a="http://schemas.openxmlformats.org/drawingml/2006/main" name="1_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2.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7D09DC4-48CE-45C2-9393-0A8E48C8FD95}">
  <ds:schemaRefs>
    <ds:schemaRef ds:uri="http://schemas.microsoft.com/office/2006/documentManagement/types"/>
    <ds:schemaRef ds:uri="http://purl.org/dc/terms/"/>
    <ds:schemaRef ds:uri="http://www.w3.org/XML/1998/namespace"/>
    <ds:schemaRef ds:uri="303dbf9b-b85b-46a0-94f1-894078c07ecd"/>
    <ds:schemaRef ds:uri="211f9404-bca0-4bcf-9c1d-965ccb6f8d2d"/>
    <ds:schemaRef ds:uri="http://schemas.microsoft.com/office/2006/metadata/properties"/>
    <ds:schemaRef ds:uri="http://purl.org/dc/elements/1.1/"/>
    <ds:schemaRef ds:uri="http://purl.org/dc/dcmitype/"/>
    <ds:schemaRef ds:uri="http://schemas.openxmlformats.org/package/2006/metadata/core-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2080</TotalTime>
  <Words>2922</Words>
  <Application>Microsoft Office PowerPoint</Application>
  <PresentationFormat>Widescreen</PresentationFormat>
  <Paragraphs>310</Paragraphs>
  <Slides>46</Slides>
  <Notes>33</Notes>
  <HiddenSlides>0</HiddenSlides>
  <MMClips>0</MMClips>
  <ScaleCrop>false</ScaleCrop>
  <HeadingPairs>
    <vt:vector size="6" baseType="variant">
      <vt:variant>
        <vt:lpstr>Fonts Used</vt:lpstr>
      </vt:variant>
      <vt:variant>
        <vt:i4>9</vt:i4>
      </vt:variant>
      <vt:variant>
        <vt:lpstr>Theme</vt:lpstr>
      </vt:variant>
      <vt:variant>
        <vt:i4>22</vt:i4>
      </vt:variant>
      <vt:variant>
        <vt:lpstr>Slide Titles</vt:lpstr>
      </vt:variant>
      <vt:variant>
        <vt:i4>46</vt:i4>
      </vt:variant>
    </vt:vector>
  </HeadingPairs>
  <TitlesOfParts>
    <vt:vector size="77" baseType="lpstr">
      <vt:lpstr>Arial</vt:lpstr>
      <vt:lpstr>Avenir</vt:lpstr>
      <vt:lpstr>Bradley Hand ITC</vt:lpstr>
      <vt:lpstr>Calibri</vt:lpstr>
      <vt:lpstr>Calibri Light</vt:lpstr>
      <vt:lpstr>Myriad Pro</vt:lpstr>
      <vt:lpstr>Raleway</vt:lpstr>
      <vt:lpstr>Roboto</vt:lpstr>
      <vt:lpstr>SourceSansPro</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20140311PresentationUWTSDTemplate</vt:lpstr>
      <vt:lpstr>1_UWTSD 200_Text 4</vt:lpstr>
      <vt:lpstr>PowerPoint Presentation</vt:lpstr>
      <vt:lpstr>PowerPoint Presentation</vt:lpstr>
      <vt:lpstr>Strategic Choice</vt:lpstr>
      <vt:lpstr>PowerPoint Presentation</vt:lpstr>
      <vt:lpstr>Outline</vt:lpstr>
      <vt:lpstr>Corporate Entrepreneurship</vt:lpstr>
      <vt:lpstr>PowerPoint Presentation</vt:lpstr>
      <vt:lpstr>Mergers and acquisitions </vt:lpstr>
      <vt:lpstr>Reasons for Acquisitions</vt:lpstr>
      <vt:lpstr>Reasons for Acquisitions</vt:lpstr>
      <vt:lpstr>Reasons for Acquisitions</vt:lpstr>
      <vt:lpstr>Reasons for Acquisitions</vt:lpstr>
      <vt:lpstr>Types of Acquisitions</vt:lpstr>
      <vt:lpstr>Mergers and Acquisitions (M&amp;As)</vt:lpstr>
      <vt:lpstr>Mergers and Acquisitions (M&amp;As)</vt:lpstr>
      <vt:lpstr>PowerPoint Presentation</vt:lpstr>
      <vt:lpstr>PowerPoint Presentation</vt:lpstr>
      <vt:lpstr>Timing of M&amp;AS</vt:lpstr>
      <vt:lpstr>PowerPoint Presentation</vt:lpstr>
      <vt:lpstr>Mergers and Acquisitions (M&amp;As)</vt:lpstr>
      <vt:lpstr>Mergers and Acquisitions (M&amp;As)</vt:lpstr>
      <vt:lpstr>PowerPoint Presentation</vt:lpstr>
      <vt:lpstr>Strategic motives for M&amp;A</vt:lpstr>
      <vt:lpstr>Financial motives for M&amp;A</vt:lpstr>
      <vt:lpstr>Managerial motives for M&amp;A</vt:lpstr>
      <vt:lpstr>The acquisition process</vt:lpstr>
      <vt:lpstr>Target choice in M&amp;A</vt:lpstr>
      <vt:lpstr>PowerPoint Presentation</vt:lpstr>
      <vt:lpstr>PowerPoint Presentation</vt:lpstr>
      <vt:lpstr>PowerPoint Presentation</vt:lpstr>
      <vt:lpstr>Negotiation in M&amp;A</vt:lpstr>
      <vt:lpstr>PowerPoint Presentation</vt:lpstr>
      <vt:lpstr>Problems in Achieving Success</vt:lpstr>
      <vt:lpstr>Problems in Achieving Success</vt:lpstr>
      <vt:lpstr>Problems in Achieving Success</vt:lpstr>
      <vt:lpstr>Post-Acquisition Issues</vt:lpstr>
      <vt:lpstr>Post-Acquisition Issues</vt:lpstr>
      <vt:lpstr>Post-Acquisition Issues</vt:lpstr>
      <vt:lpstr>PowerPoint Presentation</vt:lpstr>
      <vt:lpstr>Recent Examples of Mergers and Acquisitions (2018)</vt:lpstr>
      <vt:lpstr>Other Factors Influencing Success/Failure</vt:lpstr>
      <vt:lpstr>Practical Steps to Ensure Success</vt:lpstr>
      <vt:lpstr>Attributes of Successful Acquisitions</vt:lpstr>
      <vt:lpstr>Methods of Expansion – FDI (Acquisition)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Navid Nasirpourosgoei</cp:lastModifiedBy>
  <cp:revision>110</cp:revision>
  <dcterms:created xsi:type="dcterms:W3CDTF">2021-03-09T15:35:42Z</dcterms:created>
  <dcterms:modified xsi:type="dcterms:W3CDTF">2024-06-11T10:06:04Z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