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notesMasterIdLst>
    <p:notesMasterId r:id="rId36"/>
  </p:notesMasterIdLst>
  <p:handoutMasterIdLst>
    <p:handoutMasterId r:id="rId37"/>
  </p:handoutMasterIdLst>
  <p:sldIdLst>
    <p:sldId id="256" r:id="rId4"/>
    <p:sldId id="287" r:id="rId5"/>
    <p:sldId id="288" r:id="rId6"/>
    <p:sldId id="289" r:id="rId7"/>
    <p:sldId id="290" r:id="rId8"/>
    <p:sldId id="324" r:id="rId9"/>
    <p:sldId id="291" r:id="rId10"/>
    <p:sldId id="292" r:id="rId11"/>
    <p:sldId id="293" r:id="rId12"/>
    <p:sldId id="294" r:id="rId13"/>
    <p:sldId id="317" r:id="rId14"/>
    <p:sldId id="319" r:id="rId15"/>
    <p:sldId id="328" r:id="rId16"/>
    <p:sldId id="320" r:id="rId17"/>
    <p:sldId id="318" r:id="rId18"/>
    <p:sldId id="329" r:id="rId19"/>
    <p:sldId id="326" r:id="rId20"/>
    <p:sldId id="327" r:id="rId21"/>
    <p:sldId id="307" r:id="rId22"/>
    <p:sldId id="309" r:id="rId23"/>
    <p:sldId id="271" r:id="rId24"/>
    <p:sldId id="270" r:id="rId25"/>
    <p:sldId id="258" r:id="rId26"/>
    <p:sldId id="259" r:id="rId27"/>
    <p:sldId id="260" r:id="rId28"/>
    <p:sldId id="268" r:id="rId29"/>
    <p:sldId id="261" r:id="rId30"/>
    <p:sldId id="264" r:id="rId31"/>
    <p:sldId id="265" r:id="rId32"/>
    <p:sldId id="267" r:id="rId33"/>
    <p:sldId id="316" r:id="rId34"/>
    <p:sldId id="306"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D1B40"/>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5" autoAdjust="0"/>
    <p:restoredTop sz="94660"/>
  </p:normalViewPr>
  <p:slideViewPr>
    <p:cSldViewPr>
      <p:cViewPr>
        <p:scale>
          <a:sx n="75" d="100"/>
          <a:sy n="75" d="100"/>
        </p:scale>
        <p:origin x="1176" y="-54"/>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viewProps" Target="viewProps.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8" Type="http://schemas.openxmlformats.org/officeDocument/2006/relationships/slide" Target="slides/slide5.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BD8726-3A54-4CE9-9652-4AB2DCEEB92F}" type="doc">
      <dgm:prSet loTypeId="urn:microsoft.com/office/officeart/2005/8/layout/hierarchy4" loCatId="list" qsTypeId="urn:microsoft.com/office/officeart/2005/8/quickstyle/3d2" qsCatId="3D" csTypeId="urn:microsoft.com/office/officeart/2005/8/colors/colorful4" csCatId="colorful" phldr="1"/>
      <dgm:spPr/>
      <dgm:t>
        <a:bodyPr/>
        <a:lstStyle/>
        <a:p>
          <a:endParaRPr lang="en-GB"/>
        </a:p>
      </dgm:t>
    </dgm:pt>
    <dgm:pt modelId="{AE452717-845C-44DF-AD7F-F9042A525C9C}">
      <dgm:prSet phldrT="[Text]"/>
      <dgm:spPr/>
      <dgm:t>
        <a:bodyPr/>
        <a:lstStyle/>
        <a:p>
          <a:r>
            <a:rPr lang="en-GB" dirty="0"/>
            <a:t>Hospital Chief Executive</a:t>
          </a:r>
        </a:p>
      </dgm:t>
    </dgm:pt>
    <dgm:pt modelId="{DC9669B2-EEED-460B-9D5B-C66BCC5CC43F}" type="parTrans" cxnId="{811757CD-B271-4D9B-B4F6-1451C9FF509C}">
      <dgm:prSet/>
      <dgm:spPr/>
      <dgm:t>
        <a:bodyPr/>
        <a:lstStyle/>
        <a:p>
          <a:endParaRPr lang="en-GB"/>
        </a:p>
      </dgm:t>
    </dgm:pt>
    <dgm:pt modelId="{8715910F-67A3-42DB-9D78-08A105062CDF}" type="sibTrans" cxnId="{811757CD-B271-4D9B-B4F6-1451C9FF509C}">
      <dgm:prSet/>
      <dgm:spPr/>
      <dgm:t>
        <a:bodyPr/>
        <a:lstStyle/>
        <a:p>
          <a:endParaRPr lang="en-GB"/>
        </a:p>
      </dgm:t>
    </dgm:pt>
    <dgm:pt modelId="{D7204AAC-7403-42B2-A823-92603613D9FC}">
      <dgm:prSet phldrT="[Text]"/>
      <dgm:spPr/>
      <dgm:t>
        <a:bodyPr/>
        <a:lstStyle/>
        <a:p>
          <a:r>
            <a:rPr lang="en-GB" dirty="0"/>
            <a:t>Chief Finance Officer</a:t>
          </a:r>
        </a:p>
      </dgm:t>
    </dgm:pt>
    <dgm:pt modelId="{F29F96D8-DFF7-4CC5-B4F5-73F010F2E9BF}" type="parTrans" cxnId="{BCE8953E-779B-4734-B8B0-2AC8330FC9FC}">
      <dgm:prSet/>
      <dgm:spPr/>
      <dgm:t>
        <a:bodyPr/>
        <a:lstStyle/>
        <a:p>
          <a:endParaRPr lang="en-GB"/>
        </a:p>
      </dgm:t>
    </dgm:pt>
    <dgm:pt modelId="{0DE3DBBB-63C4-42A3-9ED5-4DCF9351D8EA}" type="sibTrans" cxnId="{BCE8953E-779B-4734-B8B0-2AC8330FC9FC}">
      <dgm:prSet/>
      <dgm:spPr/>
      <dgm:t>
        <a:bodyPr/>
        <a:lstStyle/>
        <a:p>
          <a:endParaRPr lang="en-GB"/>
        </a:p>
      </dgm:t>
    </dgm:pt>
    <dgm:pt modelId="{78F20B0C-1F38-43F1-9B4B-98EEA71EA703}">
      <dgm:prSet phldrT="[Text]"/>
      <dgm:spPr/>
      <dgm:t>
        <a:bodyPr/>
        <a:lstStyle/>
        <a:p>
          <a:r>
            <a:rPr lang="en-GB"/>
            <a:t>Estates Manager</a:t>
          </a:r>
        </a:p>
      </dgm:t>
    </dgm:pt>
    <dgm:pt modelId="{19D563D5-A546-4827-9721-05A510A698BB}" type="parTrans" cxnId="{9175A575-CDBA-482B-A1D5-D1237D707971}">
      <dgm:prSet/>
      <dgm:spPr/>
      <dgm:t>
        <a:bodyPr/>
        <a:lstStyle/>
        <a:p>
          <a:endParaRPr lang="en-GB"/>
        </a:p>
      </dgm:t>
    </dgm:pt>
    <dgm:pt modelId="{B2D4E312-4241-4C17-B7C3-4FBFE75C694C}" type="sibTrans" cxnId="{9175A575-CDBA-482B-A1D5-D1237D707971}">
      <dgm:prSet/>
      <dgm:spPr/>
      <dgm:t>
        <a:bodyPr/>
        <a:lstStyle/>
        <a:p>
          <a:endParaRPr lang="en-GB"/>
        </a:p>
      </dgm:t>
    </dgm:pt>
    <dgm:pt modelId="{17CD5DE8-D8CD-4FE8-BE66-0BAC09691EAA}">
      <dgm:prSet phldrT="[Text]"/>
      <dgm:spPr/>
      <dgm:t>
        <a:bodyPr/>
        <a:lstStyle/>
        <a:p>
          <a:r>
            <a:rPr lang="en-GB" dirty="0"/>
            <a:t>Finance Manager</a:t>
          </a:r>
        </a:p>
      </dgm:t>
    </dgm:pt>
    <dgm:pt modelId="{5EFB5242-EA79-4D8F-9CF4-FACCC9690E4F}" type="parTrans" cxnId="{55C37A55-EE98-435C-A373-FA78BF4E10FB}">
      <dgm:prSet/>
      <dgm:spPr/>
      <dgm:t>
        <a:bodyPr/>
        <a:lstStyle/>
        <a:p>
          <a:endParaRPr lang="en-GB"/>
        </a:p>
      </dgm:t>
    </dgm:pt>
    <dgm:pt modelId="{5251F3AE-4068-4D4F-9B83-6A073F272818}" type="sibTrans" cxnId="{55C37A55-EE98-435C-A373-FA78BF4E10FB}">
      <dgm:prSet/>
      <dgm:spPr/>
      <dgm:t>
        <a:bodyPr/>
        <a:lstStyle/>
        <a:p>
          <a:endParaRPr lang="en-GB"/>
        </a:p>
      </dgm:t>
    </dgm:pt>
    <dgm:pt modelId="{E52D2D46-3696-4796-925B-38778C5802C0}">
      <dgm:prSet phldrT="[Text]"/>
      <dgm:spPr/>
      <dgm:t>
        <a:bodyPr/>
        <a:lstStyle/>
        <a:p>
          <a:r>
            <a:rPr lang="en-GB"/>
            <a:t>Director of HR</a:t>
          </a:r>
        </a:p>
      </dgm:t>
    </dgm:pt>
    <dgm:pt modelId="{5C6625E8-773C-4717-8F6D-6A7918A1CDFC}" type="parTrans" cxnId="{F7CE6A07-972C-49E5-9A7A-504022543FAD}">
      <dgm:prSet/>
      <dgm:spPr/>
      <dgm:t>
        <a:bodyPr/>
        <a:lstStyle/>
        <a:p>
          <a:endParaRPr lang="en-GB"/>
        </a:p>
      </dgm:t>
    </dgm:pt>
    <dgm:pt modelId="{DD27B572-FE0F-4489-B402-824DE40BA0FB}" type="sibTrans" cxnId="{F7CE6A07-972C-49E5-9A7A-504022543FAD}">
      <dgm:prSet/>
      <dgm:spPr/>
      <dgm:t>
        <a:bodyPr/>
        <a:lstStyle/>
        <a:p>
          <a:endParaRPr lang="en-GB"/>
        </a:p>
      </dgm:t>
    </dgm:pt>
    <dgm:pt modelId="{3BA3B1EB-A1B3-41CD-9429-8423E9D72905}">
      <dgm:prSet phldrT="[Text]"/>
      <dgm:spPr/>
      <dgm:t>
        <a:bodyPr/>
        <a:lstStyle/>
        <a:p>
          <a:r>
            <a:rPr lang="en-GB"/>
            <a:t>HR Manager</a:t>
          </a:r>
        </a:p>
      </dgm:t>
    </dgm:pt>
    <dgm:pt modelId="{6124DEEC-62DB-4FA7-B94C-571AC57B8A1F}" type="parTrans" cxnId="{B2E52ED7-3B06-410E-816A-E1CA198444E8}">
      <dgm:prSet/>
      <dgm:spPr/>
      <dgm:t>
        <a:bodyPr/>
        <a:lstStyle/>
        <a:p>
          <a:endParaRPr lang="en-GB"/>
        </a:p>
      </dgm:t>
    </dgm:pt>
    <dgm:pt modelId="{FC42B3F0-3529-4837-9B60-A9CD22D5E9DC}" type="sibTrans" cxnId="{B2E52ED7-3B06-410E-816A-E1CA198444E8}">
      <dgm:prSet/>
      <dgm:spPr/>
      <dgm:t>
        <a:bodyPr/>
        <a:lstStyle/>
        <a:p>
          <a:endParaRPr lang="en-GB"/>
        </a:p>
      </dgm:t>
    </dgm:pt>
    <dgm:pt modelId="{FF9D3637-8CD1-4F93-81CE-CB03ADF8802B}">
      <dgm:prSet/>
      <dgm:spPr/>
      <dgm:t>
        <a:bodyPr/>
        <a:lstStyle/>
        <a:p>
          <a:r>
            <a:rPr lang="en-GB" dirty="0"/>
            <a:t>Chief Operational Officer</a:t>
          </a:r>
        </a:p>
      </dgm:t>
    </dgm:pt>
    <dgm:pt modelId="{6CC36CB8-1901-42CA-818C-12AF2C5C2537}" type="parTrans" cxnId="{295A216C-760B-49B4-9964-D806D2ADD55D}">
      <dgm:prSet/>
      <dgm:spPr/>
      <dgm:t>
        <a:bodyPr/>
        <a:lstStyle/>
        <a:p>
          <a:endParaRPr lang="en-GB"/>
        </a:p>
      </dgm:t>
    </dgm:pt>
    <dgm:pt modelId="{9927B368-E070-4090-BA29-737714420482}" type="sibTrans" cxnId="{295A216C-760B-49B4-9964-D806D2ADD55D}">
      <dgm:prSet/>
      <dgm:spPr/>
      <dgm:t>
        <a:bodyPr/>
        <a:lstStyle/>
        <a:p>
          <a:endParaRPr lang="en-GB"/>
        </a:p>
      </dgm:t>
    </dgm:pt>
    <dgm:pt modelId="{506F87ED-F661-4AC9-B420-ED034AE58FA3}" type="pres">
      <dgm:prSet presAssocID="{0DBD8726-3A54-4CE9-9652-4AB2DCEEB92F}" presName="Name0" presStyleCnt="0">
        <dgm:presLayoutVars>
          <dgm:chPref val="1"/>
          <dgm:dir/>
          <dgm:animOne val="branch"/>
          <dgm:animLvl val="lvl"/>
          <dgm:resizeHandles/>
        </dgm:presLayoutVars>
      </dgm:prSet>
      <dgm:spPr/>
    </dgm:pt>
    <dgm:pt modelId="{38CABB34-DAE1-4724-847B-2F04906EFDDE}" type="pres">
      <dgm:prSet presAssocID="{AE452717-845C-44DF-AD7F-F9042A525C9C}" presName="vertOne" presStyleCnt="0"/>
      <dgm:spPr/>
    </dgm:pt>
    <dgm:pt modelId="{1BFC7897-3D2B-4389-AA00-C41C498EBDCE}" type="pres">
      <dgm:prSet presAssocID="{AE452717-845C-44DF-AD7F-F9042A525C9C}" presName="txOne" presStyleLbl="node0" presStyleIdx="0" presStyleCnt="1" custScaleX="100002" custLinFactNeighborX="582" custLinFactNeighborY="-25282">
        <dgm:presLayoutVars>
          <dgm:chPref val="3"/>
        </dgm:presLayoutVars>
      </dgm:prSet>
      <dgm:spPr/>
    </dgm:pt>
    <dgm:pt modelId="{BD2BC3CF-E49F-4D66-9757-C69CCCBFA929}" type="pres">
      <dgm:prSet presAssocID="{AE452717-845C-44DF-AD7F-F9042A525C9C}" presName="parTransOne" presStyleCnt="0"/>
      <dgm:spPr/>
    </dgm:pt>
    <dgm:pt modelId="{9D42953E-E617-4C08-84B7-AFF277BA0033}" type="pres">
      <dgm:prSet presAssocID="{AE452717-845C-44DF-AD7F-F9042A525C9C}" presName="horzOne" presStyleCnt="0"/>
      <dgm:spPr/>
    </dgm:pt>
    <dgm:pt modelId="{A9B9A193-A4D5-47F3-9E86-176D321306AF}" type="pres">
      <dgm:prSet presAssocID="{FF9D3637-8CD1-4F93-81CE-CB03ADF8802B}" presName="vertTwo" presStyleCnt="0"/>
      <dgm:spPr/>
    </dgm:pt>
    <dgm:pt modelId="{6A2ED7BB-9B08-4814-836A-10E028FBA63D}" type="pres">
      <dgm:prSet presAssocID="{FF9D3637-8CD1-4F93-81CE-CB03ADF8802B}" presName="txTwo" presStyleLbl="node2" presStyleIdx="0" presStyleCnt="3" custScaleX="102480" custScaleY="58804">
        <dgm:presLayoutVars>
          <dgm:chPref val="3"/>
        </dgm:presLayoutVars>
      </dgm:prSet>
      <dgm:spPr/>
    </dgm:pt>
    <dgm:pt modelId="{A1779041-94ED-4457-9351-E4C11624BE0D}" type="pres">
      <dgm:prSet presAssocID="{FF9D3637-8CD1-4F93-81CE-CB03ADF8802B}" presName="horzTwo" presStyleCnt="0"/>
      <dgm:spPr/>
    </dgm:pt>
    <dgm:pt modelId="{48187173-CB59-475E-AC4C-FA04313C6820}" type="pres">
      <dgm:prSet presAssocID="{9927B368-E070-4090-BA29-737714420482}" presName="sibSpaceTwo" presStyleCnt="0"/>
      <dgm:spPr/>
    </dgm:pt>
    <dgm:pt modelId="{45F9A254-88C0-4D7E-BC0B-D1579D5CE171}" type="pres">
      <dgm:prSet presAssocID="{D7204AAC-7403-42B2-A823-92603613D9FC}" presName="vertTwo" presStyleCnt="0"/>
      <dgm:spPr/>
    </dgm:pt>
    <dgm:pt modelId="{84AED3D1-6294-4ED1-B384-AFA7BBC81ED8}" type="pres">
      <dgm:prSet presAssocID="{D7204AAC-7403-42B2-A823-92603613D9FC}" presName="txTwo" presStyleLbl="node2" presStyleIdx="1" presStyleCnt="3" custScaleX="49457" custScaleY="63851" custLinFactNeighborX="-576" custLinFactNeighborY="-24248">
        <dgm:presLayoutVars>
          <dgm:chPref val="3"/>
        </dgm:presLayoutVars>
      </dgm:prSet>
      <dgm:spPr/>
    </dgm:pt>
    <dgm:pt modelId="{67264CE3-7A77-43C6-8C1A-1A061D6F6418}" type="pres">
      <dgm:prSet presAssocID="{D7204AAC-7403-42B2-A823-92603613D9FC}" presName="parTransTwo" presStyleCnt="0"/>
      <dgm:spPr/>
    </dgm:pt>
    <dgm:pt modelId="{50BCAB7C-C312-4F82-A309-D40C43DD9436}" type="pres">
      <dgm:prSet presAssocID="{D7204AAC-7403-42B2-A823-92603613D9FC}" presName="horzTwo" presStyleCnt="0"/>
      <dgm:spPr/>
    </dgm:pt>
    <dgm:pt modelId="{BDF913F4-296A-4FC8-B2CA-1F51EDA0FAC9}" type="pres">
      <dgm:prSet presAssocID="{78F20B0C-1F38-43F1-9B4B-98EEA71EA703}" presName="vertThree" presStyleCnt="0"/>
      <dgm:spPr/>
    </dgm:pt>
    <dgm:pt modelId="{D3F70193-065E-4412-AC25-BE777E04D58C}" type="pres">
      <dgm:prSet presAssocID="{78F20B0C-1F38-43F1-9B4B-98EEA71EA703}" presName="txThree" presStyleLbl="node3" presStyleIdx="0" presStyleCnt="3" custScaleX="99873" custScaleY="74469" custLinFactX="-8971" custLinFactNeighborX="-100000" custLinFactNeighborY="31654">
        <dgm:presLayoutVars>
          <dgm:chPref val="3"/>
        </dgm:presLayoutVars>
      </dgm:prSet>
      <dgm:spPr/>
    </dgm:pt>
    <dgm:pt modelId="{FBDC2AF4-C2A6-48FB-8616-B52869C5AE4D}" type="pres">
      <dgm:prSet presAssocID="{78F20B0C-1F38-43F1-9B4B-98EEA71EA703}" presName="horzThree" presStyleCnt="0"/>
      <dgm:spPr/>
    </dgm:pt>
    <dgm:pt modelId="{F42018D6-7E25-4C25-B074-F469BE7ED6BD}" type="pres">
      <dgm:prSet presAssocID="{B2D4E312-4241-4C17-B7C3-4FBFE75C694C}" presName="sibSpaceThree" presStyleCnt="0"/>
      <dgm:spPr/>
    </dgm:pt>
    <dgm:pt modelId="{4422E3EE-38B0-4147-96AB-A102803C64D0}" type="pres">
      <dgm:prSet presAssocID="{17CD5DE8-D8CD-4FE8-BE66-0BAC09691EAA}" presName="vertThree" presStyleCnt="0"/>
      <dgm:spPr/>
    </dgm:pt>
    <dgm:pt modelId="{9055AE88-A672-44EE-836B-32B1998CC8D7}" type="pres">
      <dgm:prSet presAssocID="{17CD5DE8-D8CD-4FE8-BE66-0BAC09691EAA}" presName="txThree" presStyleLbl="node3" presStyleIdx="1" presStyleCnt="3" custScaleX="105230" custScaleY="69778" custLinFactNeighborX="-51745" custLinFactNeighborY="-1696">
        <dgm:presLayoutVars>
          <dgm:chPref val="3"/>
        </dgm:presLayoutVars>
      </dgm:prSet>
      <dgm:spPr/>
    </dgm:pt>
    <dgm:pt modelId="{B7320B5A-FF96-44A1-893A-98B297FABA7E}" type="pres">
      <dgm:prSet presAssocID="{17CD5DE8-D8CD-4FE8-BE66-0BAC09691EAA}" presName="horzThree" presStyleCnt="0"/>
      <dgm:spPr/>
    </dgm:pt>
    <dgm:pt modelId="{DA7AEE43-84E3-4A13-88C7-FF2056B00CA0}" type="pres">
      <dgm:prSet presAssocID="{0DE3DBBB-63C4-42A3-9ED5-4DCF9351D8EA}" presName="sibSpaceTwo" presStyleCnt="0"/>
      <dgm:spPr/>
    </dgm:pt>
    <dgm:pt modelId="{A96BA860-B3A8-4FB0-9B7A-B12B4AEA5AFA}" type="pres">
      <dgm:prSet presAssocID="{E52D2D46-3696-4796-925B-38778C5802C0}" presName="vertTwo" presStyleCnt="0"/>
      <dgm:spPr/>
    </dgm:pt>
    <dgm:pt modelId="{ED74CCF1-EF0A-4584-A03B-4A03E1913A1C}" type="pres">
      <dgm:prSet presAssocID="{E52D2D46-3696-4796-925B-38778C5802C0}" presName="txTwo" presStyleLbl="node2" presStyleIdx="2" presStyleCnt="3" custScaleX="100798" custScaleY="55940">
        <dgm:presLayoutVars>
          <dgm:chPref val="3"/>
        </dgm:presLayoutVars>
      </dgm:prSet>
      <dgm:spPr/>
    </dgm:pt>
    <dgm:pt modelId="{E1C0BCD7-89AB-4316-9B20-C94CFF5BC24B}" type="pres">
      <dgm:prSet presAssocID="{E52D2D46-3696-4796-925B-38778C5802C0}" presName="parTransTwo" presStyleCnt="0"/>
      <dgm:spPr/>
    </dgm:pt>
    <dgm:pt modelId="{AC8E2918-F036-440D-B251-7A32F4297551}" type="pres">
      <dgm:prSet presAssocID="{E52D2D46-3696-4796-925B-38778C5802C0}" presName="horzTwo" presStyleCnt="0"/>
      <dgm:spPr/>
    </dgm:pt>
    <dgm:pt modelId="{04DF819B-80C8-4F41-8792-6B8AEA9CE674}" type="pres">
      <dgm:prSet presAssocID="{3BA3B1EB-A1B3-41CD-9429-8423E9D72905}" presName="vertThree" presStyleCnt="0"/>
      <dgm:spPr/>
    </dgm:pt>
    <dgm:pt modelId="{5F5796DC-1234-4A84-8B95-96A3C253FBDA}" type="pres">
      <dgm:prSet presAssocID="{3BA3B1EB-A1B3-41CD-9429-8423E9D72905}" presName="txThree" presStyleLbl="node3" presStyleIdx="2" presStyleCnt="3" custScaleX="100305" custScaleY="68224" custLinFactNeighborX="877" custLinFactNeighborY="7325">
        <dgm:presLayoutVars>
          <dgm:chPref val="3"/>
        </dgm:presLayoutVars>
      </dgm:prSet>
      <dgm:spPr/>
    </dgm:pt>
    <dgm:pt modelId="{16B25D75-ACFE-4B03-A121-EF42C2CDFE26}" type="pres">
      <dgm:prSet presAssocID="{3BA3B1EB-A1B3-41CD-9429-8423E9D72905}" presName="horzThree" presStyleCnt="0"/>
      <dgm:spPr/>
    </dgm:pt>
  </dgm:ptLst>
  <dgm:cxnLst>
    <dgm:cxn modelId="{F7CE6A07-972C-49E5-9A7A-504022543FAD}" srcId="{AE452717-845C-44DF-AD7F-F9042A525C9C}" destId="{E52D2D46-3696-4796-925B-38778C5802C0}" srcOrd="2" destOrd="0" parTransId="{5C6625E8-773C-4717-8F6D-6A7918A1CDFC}" sibTransId="{DD27B572-FE0F-4489-B402-824DE40BA0FB}"/>
    <dgm:cxn modelId="{7AFC1C0D-8679-4B4D-AA40-F61DBBF745FD}" type="presOf" srcId="{78F20B0C-1F38-43F1-9B4B-98EEA71EA703}" destId="{D3F70193-065E-4412-AC25-BE777E04D58C}" srcOrd="0" destOrd="0" presId="urn:microsoft.com/office/officeart/2005/8/layout/hierarchy4"/>
    <dgm:cxn modelId="{BCE8953E-779B-4734-B8B0-2AC8330FC9FC}" srcId="{AE452717-845C-44DF-AD7F-F9042A525C9C}" destId="{D7204AAC-7403-42B2-A823-92603613D9FC}" srcOrd="1" destOrd="0" parTransId="{F29F96D8-DFF7-4CC5-B4F5-73F010F2E9BF}" sibTransId="{0DE3DBBB-63C4-42A3-9ED5-4DCF9351D8EA}"/>
    <dgm:cxn modelId="{59E4D25D-CDB3-49BF-82DD-03C8279A5D8C}" type="presOf" srcId="{D7204AAC-7403-42B2-A823-92603613D9FC}" destId="{84AED3D1-6294-4ED1-B384-AFA7BBC81ED8}" srcOrd="0" destOrd="0" presId="urn:microsoft.com/office/officeart/2005/8/layout/hierarchy4"/>
    <dgm:cxn modelId="{1F22674A-B7CF-4FE1-AF3B-4EBBD73E57DD}" type="presOf" srcId="{17CD5DE8-D8CD-4FE8-BE66-0BAC09691EAA}" destId="{9055AE88-A672-44EE-836B-32B1998CC8D7}" srcOrd="0" destOrd="0" presId="urn:microsoft.com/office/officeart/2005/8/layout/hierarchy4"/>
    <dgm:cxn modelId="{295A216C-760B-49B4-9964-D806D2ADD55D}" srcId="{AE452717-845C-44DF-AD7F-F9042A525C9C}" destId="{FF9D3637-8CD1-4F93-81CE-CB03ADF8802B}" srcOrd="0" destOrd="0" parTransId="{6CC36CB8-1901-42CA-818C-12AF2C5C2537}" sibTransId="{9927B368-E070-4090-BA29-737714420482}"/>
    <dgm:cxn modelId="{69781F4E-E1C0-4ED9-BED5-474C45F58103}" type="presOf" srcId="{FF9D3637-8CD1-4F93-81CE-CB03ADF8802B}" destId="{6A2ED7BB-9B08-4814-836A-10E028FBA63D}" srcOrd="0" destOrd="0" presId="urn:microsoft.com/office/officeart/2005/8/layout/hierarchy4"/>
    <dgm:cxn modelId="{55C37A55-EE98-435C-A373-FA78BF4E10FB}" srcId="{D7204AAC-7403-42B2-A823-92603613D9FC}" destId="{17CD5DE8-D8CD-4FE8-BE66-0BAC09691EAA}" srcOrd="1" destOrd="0" parTransId="{5EFB5242-EA79-4D8F-9CF4-FACCC9690E4F}" sibTransId="{5251F3AE-4068-4D4F-9B83-6A073F272818}"/>
    <dgm:cxn modelId="{9175A575-CDBA-482B-A1D5-D1237D707971}" srcId="{D7204AAC-7403-42B2-A823-92603613D9FC}" destId="{78F20B0C-1F38-43F1-9B4B-98EEA71EA703}" srcOrd="0" destOrd="0" parTransId="{19D563D5-A546-4827-9721-05A510A698BB}" sibTransId="{B2D4E312-4241-4C17-B7C3-4FBFE75C694C}"/>
    <dgm:cxn modelId="{A2349B76-56BF-40BC-8964-BF6BC76598CE}" type="presOf" srcId="{0DBD8726-3A54-4CE9-9652-4AB2DCEEB92F}" destId="{506F87ED-F661-4AC9-B420-ED034AE58FA3}" srcOrd="0" destOrd="0" presId="urn:microsoft.com/office/officeart/2005/8/layout/hierarchy4"/>
    <dgm:cxn modelId="{811757CD-B271-4D9B-B4F6-1451C9FF509C}" srcId="{0DBD8726-3A54-4CE9-9652-4AB2DCEEB92F}" destId="{AE452717-845C-44DF-AD7F-F9042A525C9C}" srcOrd="0" destOrd="0" parTransId="{DC9669B2-EEED-460B-9D5B-C66BCC5CC43F}" sibTransId="{8715910F-67A3-42DB-9D78-08A105062CDF}"/>
    <dgm:cxn modelId="{1069CFCF-E494-4F72-A099-D1B81ABB5091}" type="presOf" srcId="{AE452717-845C-44DF-AD7F-F9042A525C9C}" destId="{1BFC7897-3D2B-4389-AA00-C41C498EBDCE}" srcOrd="0" destOrd="0" presId="urn:microsoft.com/office/officeart/2005/8/layout/hierarchy4"/>
    <dgm:cxn modelId="{B2E52ED7-3B06-410E-816A-E1CA198444E8}" srcId="{E52D2D46-3696-4796-925B-38778C5802C0}" destId="{3BA3B1EB-A1B3-41CD-9429-8423E9D72905}" srcOrd="0" destOrd="0" parTransId="{6124DEEC-62DB-4FA7-B94C-571AC57B8A1F}" sibTransId="{FC42B3F0-3529-4837-9B60-A9CD22D5E9DC}"/>
    <dgm:cxn modelId="{6F95FDEB-94C0-4805-97BD-18DA68958F6E}" type="presOf" srcId="{E52D2D46-3696-4796-925B-38778C5802C0}" destId="{ED74CCF1-EF0A-4584-A03B-4A03E1913A1C}" srcOrd="0" destOrd="0" presId="urn:microsoft.com/office/officeart/2005/8/layout/hierarchy4"/>
    <dgm:cxn modelId="{FF2F70F6-7558-48A5-B839-7BE98D45F9EF}" type="presOf" srcId="{3BA3B1EB-A1B3-41CD-9429-8423E9D72905}" destId="{5F5796DC-1234-4A84-8B95-96A3C253FBDA}" srcOrd="0" destOrd="0" presId="urn:microsoft.com/office/officeart/2005/8/layout/hierarchy4"/>
    <dgm:cxn modelId="{83C70AE7-D4B0-45AE-8AF5-CBC11116DB8A}" type="presParOf" srcId="{506F87ED-F661-4AC9-B420-ED034AE58FA3}" destId="{38CABB34-DAE1-4724-847B-2F04906EFDDE}" srcOrd="0" destOrd="0" presId="urn:microsoft.com/office/officeart/2005/8/layout/hierarchy4"/>
    <dgm:cxn modelId="{656F58BA-D679-4C9B-9C3C-F7C108DBFFD9}" type="presParOf" srcId="{38CABB34-DAE1-4724-847B-2F04906EFDDE}" destId="{1BFC7897-3D2B-4389-AA00-C41C498EBDCE}" srcOrd="0" destOrd="0" presId="urn:microsoft.com/office/officeart/2005/8/layout/hierarchy4"/>
    <dgm:cxn modelId="{5A9D7EA5-B46C-4F34-AE66-86BA564B1E41}" type="presParOf" srcId="{38CABB34-DAE1-4724-847B-2F04906EFDDE}" destId="{BD2BC3CF-E49F-4D66-9757-C69CCCBFA929}" srcOrd="1" destOrd="0" presId="urn:microsoft.com/office/officeart/2005/8/layout/hierarchy4"/>
    <dgm:cxn modelId="{07DE539E-6732-4C9B-951B-C73FA44C3D6E}" type="presParOf" srcId="{38CABB34-DAE1-4724-847B-2F04906EFDDE}" destId="{9D42953E-E617-4C08-84B7-AFF277BA0033}" srcOrd="2" destOrd="0" presId="urn:microsoft.com/office/officeart/2005/8/layout/hierarchy4"/>
    <dgm:cxn modelId="{35D8C899-B8B5-41B5-B63B-354F8F017CB4}" type="presParOf" srcId="{9D42953E-E617-4C08-84B7-AFF277BA0033}" destId="{A9B9A193-A4D5-47F3-9E86-176D321306AF}" srcOrd="0" destOrd="0" presId="urn:microsoft.com/office/officeart/2005/8/layout/hierarchy4"/>
    <dgm:cxn modelId="{E86593E1-892B-4771-8D26-3A5E54F48597}" type="presParOf" srcId="{A9B9A193-A4D5-47F3-9E86-176D321306AF}" destId="{6A2ED7BB-9B08-4814-836A-10E028FBA63D}" srcOrd="0" destOrd="0" presId="urn:microsoft.com/office/officeart/2005/8/layout/hierarchy4"/>
    <dgm:cxn modelId="{71F5CFAE-3B69-4175-B86E-0822E361E96C}" type="presParOf" srcId="{A9B9A193-A4D5-47F3-9E86-176D321306AF}" destId="{A1779041-94ED-4457-9351-E4C11624BE0D}" srcOrd="1" destOrd="0" presId="urn:microsoft.com/office/officeart/2005/8/layout/hierarchy4"/>
    <dgm:cxn modelId="{78ECA3A0-4A04-401A-90DB-5761FED649C7}" type="presParOf" srcId="{9D42953E-E617-4C08-84B7-AFF277BA0033}" destId="{48187173-CB59-475E-AC4C-FA04313C6820}" srcOrd="1" destOrd="0" presId="urn:microsoft.com/office/officeart/2005/8/layout/hierarchy4"/>
    <dgm:cxn modelId="{DF1510EB-DF13-4994-AE68-0CD885A753FE}" type="presParOf" srcId="{9D42953E-E617-4C08-84B7-AFF277BA0033}" destId="{45F9A254-88C0-4D7E-BC0B-D1579D5CE171}" srcOrd="2" destOrd="0" presId="urn:microsoft.com/office/officeart/2005/8/layout/hierarchy4"/>
    <dgm:cxn modelId="{7A329C03-036F-4D5E-9630-20049BD87F2D}" type="presParOf" srcId="{45F9A254-88C0-4D7E-BC0B-D1579D5CE171}" destId="{84AED3D1-6294-4ED1-B384-AFA7BBC81ED8}" srcOrd="0" destOrd="0" presId="urn:microsoft.com/office/officeart/2005/8/layout/hierarchy4"/>
    <dgm:cxn modelId="{18844C1D-1D32-4F92-8B19-5B34B6560012}" type="presParOf" srcId="{45F9A254-88C0-4D7E-BC0B-D1579D5CE171}" destId="{67264CE3-7A77-43C6-8C1A-1A061D6F6418}" srcOrd="1" destOrd="0" presId="urn:microsoft.com/office/officeart/2005/8/layout/hierarchy4"/>
    <dgm:cxn modelId="{C041ECCF-0824-4F07-BE23-1B4D2BD1DE2E}" type="presParOf" srcId="{45F9A254-88C0-4D7E-BC0B-D1579D5CE171}" destId="{50BCAB7C-C312-4F82-A309-D40C43DD9436}" srcOrd="2" destOrd="0" presId="urn:microsoft.com/office/officeart/2005/8/layout/hierarchy4"/>
    <dgm:cxn modelId="{5489E181-54FB-44B1-901E-1EB7B50C85D7}" type="presParOf" srcId="{50BCAB7C-C312-4F82-A309-D40C43DD9436}" destId="{BDF913F4-296A-4FC8-B2CA-1F51EDA0FAC9}" srcOrd="0" destOrd="0" presId="urn:microsoft.com/office/officeart/2005/8/layout/hierarchy4"/>
    <dgm:cxn modelId="{B8ACB4F2-0D50-4236-9976-C93653D255AC}" type="presParOf" srcId="{BDF913F4-296A-4FC8-B2CA-1F51EDA0FAC9}" destId="{D3F70193-065E-4412-AC25-BE777E04D58C}" srcOrd="0" destOrd="0" presId="urn:microsoft.com/office/officeart/2005/8/layout/hierarchy4"/>
    <dgm:cxn modelId="{44DD16D4-4777-45CE-8E49-A74C667D77E7}" type="presParOf" srcId="{BDF913F4-296A-4FC8-B2CA-1F51EDA0FAC9}" destId="{FBDC2AF4-C2A6-48FB-8616-B52869C5AE4D}" srcOrd="1" destOrd="0" presId="urn:microsoft.com/office/officeart/2005/8/layout/hierarchy4"/>
    <dgm:cxn modelId="{99C0DA0A-6A14-4219-BE38-01E574323288}" type="presParOf" srcId="{50BCAB7C-C312-4F82-A309-D40C43DD9436}" destId="{F42018D6-7E25-4C25-B074-F469BE7ED6BD}" srcOrd="1" destOrd="0" presId="urn:microsoft.com/office/officeart/2005/8/layout/hierarchy4"/>
    <dgm:cxn modelId="{71BDD81F-2264-4B55-A0A6-86D998892F20}" type="presParOf" srcId="{50BCAB7C-C312-4F82-A309-D40C43DD9436}" destId="{4422E3EE-38B0-4147-96AB-A102803C64D0}" srcOrd="2" destOrd="0" presId="urn:microsoft.com/office/officeart/2005/8/layout/hierarchy4"/>
    <dgm:cxn modelId="{4A28B320-EEE2-4199-B97A-043BF3F8D5A3}" type="presParOf" srcId="{4422E3EE-38B0-4147-96AB-A102803C64D0}" destId="{9055AE88-A672-44EE-836B-32B1998CC8D7}" srcOrd="0" destOrd="0" presId="urn:microsoft.com/office/officeart/2005/8/layout/hierarchy4"/>
    <dgm:cxn modelId="{FECF2DF3-D2D2-4EAC-9058-A5074ECEEFD9}" type="presParOf" srcId="{4422E3EE-38B0-4147-96AB-A102803C64D0}" destId="{B7320B5A-FF96-44A1-893A-98B297FABA7E}" srcOrd="1" destOrd="0" presId="urn:microsoft.com/office/officeart/2005/8/layout/hierarchy4"/>
    <dgm:cxn modelId="{F87C81C9-AC74-48A2-BB00-3DD49AB2AD5F}" type="presParOf" srcId="{9D42953E-E617-4C08-84B7-AFF277BA0033}" destId="{DA7AEE43-84E3-4A13-88C7-FF2056B00CA0}" srcOrd="3" destOrd="0" presId="urn:microsoft.com/office/officeart/2005/8/layout/hierarchy4"/>
    <dgm:cxn modelId="{E6E3BCE1-40BA-4885-95BD-3829DCCE3146}" type="presParOf" srcId="{9D42953E-E617-4C08-84B7-AFF277BA0033}" destId="{A96BA860-B3A8-4FB0-9B7A-B12B4AEA5AFA}" srcOrd="4" destOrd="0" presId="urn:microsoft.com/office/officeart/2005/8/layout/hierarchy4"/>
    <dgm:cxn modelId="{DC582F11-6632-4B2D-BA38-C65700BE9FA6}" type="presParOf" srcId="{A96BA860-B3A8-4FB0-9B7A-B12B4AEA5AFA}" destId="{ED74CCF1-EF0A-4584-A03B-4A03E1913A1C}" srcOrd="0" destOrd="0" presId="urn:microsoft.com/office/officeart/2005/8/layout/hierarchy4"/>
    <dgm:cxn modelId="{B090A661-A2DF-47EA-A6A1-8D801FB657D7}" type="presParOf" srcId="{A96BA860-B3A8-4FB0-9B7A-B12B4AEA5AFA}" destId="{E1C0BCD7-89AB-4316-9B20-C94CFF5BC24B}" srcOrd="1" destOrd="0" presId="urn:microsoft.com/office/officeart/2005/8/layout/hierarchy4"/>
    <dgm:cxn modelId="{64351F68-C63E-46E5-B4E9-38A4041013AD}" type="presParOf" srcId="{A96BA860-B3A8-4FB0-9B7A-B12B4AEA5AFA}" destId="{AC8E2918-F036-440D-B251-7A32F4297551}" srcOrd="2" destOrd="0" presId="urn:microsoft.com/office/officeart/2005/8/layout/hierarchy4"/>
    <dgm:cxn modelId="{D3478AD2-39A3-444B-80AB-5547472A6F0C}" type="presParOf" srcId="{AC8E2918-F036-440D-B251-7A32F4297551}" destId="{04DF819B-80C8-4F41-8792-6B8AEA9CE674}" srcOrd="0" destOrd="0" presId="urn:microsoft.com/office/officeart/2005/8/layout/hierarchy4"/>
    <dgm:cxn modelId="{E6E3D212-2B70-4C6B-B11D-B818EE2AD059}" type="presParOf" srcId="{04DF819B-80C8-4F41-8792-6B8AEA9CE674}" destId="{5F5796DC-1234-4A84-8B95-96A3C253FBDA}" srcOrd="0" destOrd="0" presId="urn:microsoft.com/office/officeart/2005/8/layout/hierarchy4"/>
    <dgm:cxn modelId="{0FA37C6C-E9B9-4658-B79C-3DC2D63BB524}" type="presParOf" srcId="{04DF819B-80C8-4F41-8792-6B8AEA9CE674}" destId="{16B25D75-ACFE-4B03-A121-EF42C2CDFE26}"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FC7897-3D2B-4389-AA00-C41C498EBDCE}">
      <dsp:nvSpPr>
        <dsp:cNvPr id="0" name=""/>
        <dsp:cNvSpPr/>
      </dsp:nvSpPr>
      <dsp:spPr>
        <a:xfrm>
          <a:off x="1307" y="0"/>
          <a:ext cx="5424132" cy="1187708"/>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dirty="0"/>
            <a:t>Hospital Chief Executive</a:t>
          </a:r>
        </a:p>
      </dsp:txBody>
      <dsp:txXfrm>
        <a:off x="36094" y="34787"/>
        <a:ext cx="5354558" cy="1118134"/>
      </dsp:txXfrm>
    </dsp:sp>
    <dsp:sp modelId="{6A2ED7BB-9B08-4814-836A-10E028FBA63D}">
      <dsp:nvSpPr>
        <dsp:cNvPr id="0" name=""/>
        <dsp:cNvSpPr/>
      </dsp:nvSpPr>
      <dsp:spPr>
        <a:xfrm>
          <a:off x="6002" y="1306121"/>
          <a:ext cx="1291095" cy="698419"/>
        </a:xfrm>
        <a:prstGeom prst="roundRect">
          <a:avLst>
            <a:gd name="adj" fmla="val 10000"/>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Chief Operational Officer</a:t>
          </a:r>
        </a:p>
      </dsp:txBody>
      <dsp:txXfrm>
        <a:off x="26458" y="1326577"/>
        <a:ext cx="1250183" cy="657507"/>
      </dsp:txXfrm>
    </dsp:sp>
    <dsp:sp modelId="{84AED3D1-6294-4ED1-B384-AFA7BBC81ED8}">
      <dsp:nvSpPr>
        <dsp:cNvPr id="0" name=""/>
        <dsp:cNvSpPr/>
      </dsp:nvSpPr>
      <dsp:spPr>
        <a:xfrm>
          <a:off x="2054122" y="1277595"/>
          <a:ext cx="1304134" cy="758363"/>
        </a:xfrm>
        <a:prstGeom prst="roundRect">
          <a:avLst>
            <a:gd name="adj" fmla="val 10000"/>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Chief Finance Officer</a:t>
          </a:r>
        </a:p>
      </dsp:txBody>
      <dsp:txXfrm>
        <a:off x="2076334" y="1299807"/>
        <a:ext cx="1259710" cy="713939"/>
      </dsp:txXfrm>
    </dsp:sp>
    <dsp:sp modelId="{D3F70193-065E-4412-AC25-BE777E04D58C}">
      <dsp:nvSpPr>
        <dsp:cNvPr id="0" name=""/>
        <dsp:cNvSpPr/>
      </dsp:nvSpPr>
      <dsp:spPr>
        <a:xfrm>
          <a:off x="30053" y="2182897"/>
          <a:ext cx="1258251" cy="884474"/>
        </a:xfrm>
        <a:prstGeom prst="roundRect">
          <a:avLst>
            <a:gd name="adj" fmla="val 10000"/>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Estates Manager</a:t>
          </a:r>
        </a:p>
      </dsp:txBody>
      <dsp:txXfrm>
        <a:off x="55958" y="2208802"/>
        <a:ext cx="1206441" cy="832664"/>
      </dsp:txXfrm>
    </dsp:sp>
    <dsp:sp modelId="{9055AE88-A672-44EE-836B-32B1998CC8D7}">
      <dsp:nvSpPr>
        <dsp:cNvPr id="0" name=""/>
        <dsp:cNvSpPr/>
      </dsp:nvSpPr>
      <dsp:spPr>
        <a:xfrm>
          <a:off x="2062180" y="2161984"/>
          <a:ext cx="1325741" cy="828758"/>
        </a:xfrm>
        <a:prstGeom prst="roundRect">
          <a:avLst>
            <a:gd name="adj" fmla="val 10000"/>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Finance Manager</a:t>
          </a:r>
        </a:p>
      </dsp:txBody>
      <dsp:txXfrm>
        <a:off x="2086453" y="2186257"/>
        <a:ext cx="1277195" cy="780212"/>
      </dsp:txXfrm>
    </dsp:sp>
    <dsp:sp modelId="{ED74CCF1-EF0A-4584-A03B-4A03E1913A1C}">
      <dsp:nvSpPr>
        <dsp:cNvPr id="0" name=""/>
        <dsp:cNvSpPr/>
      </dsp:nvSpPr>
      <dsp:spPr>
        <a:xfrm>
          <a:off x="4145659" y="1306121"/>
          <a:ext cx="1273778" cy="664403"/>
        </a:xfrm>
        <a:prstGeom prst="roundRect">
          <a:avLst>
            <a:gd name="adj" fmla="val 10000"/>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Director of HR</a:t>
          </a:r>
        </a:p>
      </dsp:txBody>
      <dsp:txXfrm>
        <a:off x="4165119" y="1325581"/>
        <a:ext cx="1234858" cy="625483"/>
      </dsp:txXfrm>
    </dsp:sp>
    <dsp:sp modelId="{5F5796DC-1234-4A84-8B95-96A3C253FBDA}">
      <dsp:nvSpPr>
        <dsp:cNvPr id="0" name=""/>
        <dsp:cNvSpPr/>
      </dsp:nvSpPr>
      <dsp:spPr>
        <a:xfrm>
          <a:off x="4161746" y="2175167"/>
          <a:ext cx="1263693" cy="810301"/>
        </a:xfrm>
        <a:prstGeom prst="roundRect">
          <a:avLst>
            <a:gd name="adj" fmla="val 10000"/>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HR Manager</a:t>
          </a:r>
        </a:p>
      </dsp:txBody>
      <dsp:txXfrm>
        <a:off x="4185479" y="2198900"/>
        <a:ext cx="1216227" cy="76283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01/11/2020</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t>11/1/2020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about</a:t>
            </a:r>
            <a:r>
              <a:rPr lang="en-GB" baseline="0" dirty="0"/>
              <a:t> the various stakeholders of </a:t>
            </a:r>
            <a:r>
              <a:rPr lang="en-GB" baseline="0"/>
              <a:t>an organisation.</a:t>
            </a:r>
            <a:endParaRPr lang="en-GB"/>
          </a:p>
        </p:txBody>
      </p:sp>
      <p:sp>
        <p:nvSpPr>
          <p:cNvPr id="4" name="Slide Number Placeholder 3"/>
          <p:cNvSpPr>
            <a:spLocks noGrp="1"/>
          </p:cNvSpPr>
          <p:nvPr>
            <p:ph type="sldNum" sz="quarter" idx="10"/>
          </p:nvPr>
        </p:nvSpPr>
        <p:spPr/>
        <p:txBody>
          <a:bodyPr/>
          <a:lstStyle/>
          <a:p>
            <a:fld id="{6936E1E2-17D2-5E4C-B96D-EEDAC0EF77DB}" type="slidenum">
              <a:rPr lang="en-US" smtClean="0"/>
              <a:t>11</a:t>
            </a:fld>
            <a:endParaRPr lang="en-US"/>
          </a:p>
        </p:txBody>
      </p:sp>
    </p:spTree>
    <p:extLst>
      <p:ext uri="{BB962C8B-B14F-4D97-AF65-F5344CB8AC3E}">
        <p14:creationId xmlns:p14="http://schemas.microsoft.com/office/powerpoint/2010/main" val="369956593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01/11/2020</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01/11/2020</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01/11/2020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01/11/2020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01/11/2020</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01/11/2020</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01/11/2020</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01/11/2020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01/11/2020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01/11/2020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01/11/2020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01/11/2020</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7.png"/><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hyperlink" Target="https://www.youtube.com/watch?v=3XeYUlOp07Q" TargetMode="Externa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hyperlink" Target="https://www.youtube.com/watch?v=gnyXWM7sm8Y"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svg"/><Relationship Id="rId7" Type="http://schemas.openxmlformats.org/officeDocument/2006/relationships/image" Target="../media/image21.sv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0.png"/><Relationship Id="rId11" Type="http://schemas.openxmlformats.org/officeDocument/2006/relationships/image" Target="../media/image25.svg"/><Relationship Id="rId5" Type="http://schemas.openxmlformats.org/officeDocument/2006/relationships/image" Target="../media/image19.sv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sv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5556" y="908720"/>
            <a:ext cx="7992888" cy="4824536"/>
          </a:xfrm>
        </p:spPr>
        <p:txBody>
          <a:bodyPr>
            <a:normAutofit/>
          </a:bodyPr>
          <a:lstStyle/>
          <a:p>
            <a:r>
              <a:rPr lang="en-GB" altLang="en-US" sz="2400" dirty="0"/>
              <a:t>Certificate of Higher Education in Skills for the Workplace</a:t>
            </a:r>
            <a:br>
              <a:rPr lang="en-GB" altLang="en-US" sz="2400" dirty="0"/>
            </a:br>
            <a:br>
              <a:rPr lang="en-GB" altLang="en-US" dirty="0"/>
            </a:br>
            <a:r>
              <a:rPr lang="en-GB" dirty="0"/>
              <a:t> </a:t>
            </a:r>
            <a:r>
              <a:rPr lang="en-GB" sz="3100" b="1" dirty="0">
                <a:solidFill>
                  <a:schemeClr val="accent2">
                    <a:lumMod val="20000"/>
                    <a:lumOff val="80000"/>
                  </a:schemeClr>
                </a:solidFill>
              </a:rPr>
              <a:t>Effective Team Working &amp; Communications</a:t>
            </a:r>
            <a:br>
              <a:rPr lang="en-GB" sz="4000" b="1" dirty="0">
                <a:solidFill>
                  <a:schemeClr val="accent2">
                    <a:lumMod val="20000"/>
                    <a:lumOff val="80000"/>
                  </a:schemeClr>
                </a:solidFill>
              </a:rPr>
            </a:br>
            <a:r>
              <a:rPr lang="en-GB" sz="3100" b="1" dirty="0">
                <a:solidFill>
                  <a:schemeClr val="accent2">
                    <a:lumMod val="20000"/>
                    <a:lumOff val="80000"/>
                  </a:schemeClr>
                </a:solidFill>
              </a:rPr>
              <a:t>(BMSK 4002)</a:t>
            </a:r>
            <a:br>
              <a:rPr lang="en-GB" sz="3200" b="1" dirty="0">
                <a:solidFill>
                  <a:schemeClr val="accent2">
                    <a:lumMod val="20000"/>
                    <a:lumOff val="80000"/>
                  </a:schemeClr>
                </a:solidFill>
              </a:rPr>
            </a:br>
            <a:r>
              <a:rPr lang="en-GB" sz="7300" b="1" dirty="0">
                <a:solidFill>
                  <a:schemeClr val="accent2">
                    <a:lumMod val="20000"/>
                    <a:lumOff val="80000"/>
                  </a:schemeClr>
                </a:solidFill>
              </a:rPr>
              <a:t>Communication in Organisations</a:t>
            </a:r>
            <a:endParaRPr lang="en-GB" altLang="en-US" dirty="0">
              <a:solidFill>
                <a:schemeClr val="accent2">
                  <a:lumMod val="20000"/>
                  <a:lumOff val="80000"/>
                </a:schemeClr>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33C08C-50F9-48FD-B7E3-FB4756F4B2AD}"/>
              </a:ext>
            </a:extLst>
          </p:cNvPr>
          <p:cNvSpPr>
            <a:spLocks noGrp="1"/>
          </p:cNvSpPr>
          <p:nvPr>
            <p:ph idx="1"/>
          </p:nvPr>
        </p:nvSpPr>
        <p:spPr/>
        <p:txBody>
          <a:bodyPr>
            <a:normAutofit/>
          </a:bodyPr>
          <a:lstStyle/>
          <a:p>
            <a:pPr marL="0" indent="0">
              <a:buNone/>
            </a:pPr>
            <a:r>
              <a:rPr lang="en-GB" dirty="0"/>
              <a:t>We have..</a:t>
            </a:r>
          </a:p>
          <a:p>
            <a:r>
              <a:rPr lang="en-GB" dirty="0"/>
              <a:t>Overview the module</a:t>
            </a:r>
          </a:p>
          <a:p>
            <a:r>
              <a:rPr lang="en-GB" dirty="0"/>
              <a:t>Defined what communication is?</a:t>
            </a:r>
          </a:p>
          <a:p>
            <a:r>
              <a:rPr lang="en-GB" dirty="0"/>
              <a:t>Explored the functions of communication</a:t>
            </a:r>
          </a:p>
          <a:p>
            <a:r>
              <a:rPr lang="en-GB" dirty="0"/>
              <a:t>Discussed 3 models of communication</a:t>
            </a:r>
          </a:p>
          <a:p>
            <a:r>
              <a:rPr lang="en-GB" dirty="0"/>
              <a:t>Identified the barriers to communication</a:t>
            </a:r>
          </a:p>
        </p:txBody>
      </p:sp>
      <p:sp>
        <p:nvSpPr>
          <p:cNvPr id="4" name="Title 1">
            <a:extLst>
              <a:ext uri="{FF2B5EF4-FFF2-40B4-BE49-F238E27FC236}">
                <a16:creationId xmlns:a16="http://schemas.microsoft.com/office/drawing/2014/main" id="{5AB81160-987C-4630-B0AA-26E1BED48B54}"/>
              </a:ext>
            </a:extLst>
          </p:cNvPr>
          <p:cNvSpPr txBox="1">
            <a:spLocks/>
          </p:cNvSpPr>
          <p:nvPr/>
        </p:nvSpPr>
        <p:spPr>
          <a:xfrm>
            <a:off x="609600" y="427038"/>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So far…..</a:t>
            </a:r>
          </a:p>
        </p:txBody>
      </p:sp>
    </p:spTree>
    <p:extLst>
      <p:ext uri="{BB962C8B-B14F-4D97-AF65-F5344CB8AC3E}">
        <p14:creationId xmlns:p14="http://schemas.microsoft.com/office/powerpoint/2010/main" val="2496806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250"/>
                                  </p:stCondLst>
                                  <p:childTnLst>
                                    <p:set>
                                      <p:cBhvr>
                                        <p:cTn id="9" dur="1" fill="hold">
                                          <p:stCondLst>
                                            <p:cond delay="0"/>
                                          </p:stCondLst>
                                        </p:cTn>
                                        <p:tgtEl>
                                          <p:spTgt spid="3">
                                            <p:txEl>
                                              <p:pRg st="1" end="1"/>
                                            </p:txEl>
                                          </p:spTgt>
                                        </p:tgtEl>
                                        <p:attrNameLst>
                                          <p:attrName>style.visibility</p:attrName>
                                        </p:attrNameLst>
                                      </p:cBhvr>
                                      <p:to>
                                        <p:strVal val="visible"/>
                                      </p:to>
                                    </p:set>
                                  </p:childTnLst>
                                </p:cTn>
                              </p:par>
                            </p:childTnLst>
                          </p:cTn>
                        </p:par>
                        <p:par>
                          <p:cTn id="10" fill="hold">
                            <p:stCondLst>
                              <p:cond delay="250"/>
                            </p:stCondLst>
                            <p:childTnLst>
                              <p:par>
                                <p:cTn id="11" presetID="1" presetClass="entr" presetSubtype="0" fill="hold" grpId="0" nodeType="afterEffect">
                                  <p:stCondLst>
                                    <p:cond delay="25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par>
                          <p:cTn id="13" fill="hold">
                            <p:stCondLst>
                              <p:cond delay="500"/>
                            </p:stCondLst>
                            <p:childTnLst>
                              <p:par>
                                <p:cTn id="14" presetID="1" presetClass="entr" presetSubtype="0" fill="hold" grpId="0" nodeType="afterEffect">
                                  <p:stCondLst>
                                    <p:cond delay="250"/>
                                  </p:stCondLst>
                                  <p:childTnLst>
                                    <p:set>
                                      <p:cBhvr>
                                        <p:cTn id="15" dur="1" fill="hold">
                                          <p:stCondLst>
                                            <p:cond delay="0"/>
                                          </p:stCondLst>
                                        </p:cTn>
                                        <p:tgtEl>
                                          <p:spTgt spid="3">
                                            <p:txEl>
                                              <p:pRg st="3" end="3"/>
                                            </p:txEl>
                                          </p:spTgt>
                                        </p:tgtEl>
                                        <p:attrNameLst>
                                          <p:attrName>style.visibility</p:attrName>
                                        </p:attrNameLst>
                                      </p:cBhvr>
                                      <p:to>
                                        <p:strVal val="visible"/>
                                      </p:to>
                                    </p:set>
                                  </p:childTnLst>
                                </p:cTn>
                              </p:par>
                            </p:childTnLst>
                          </p:cTn>
                        </p:par>
                        <p:par>
                          <p:cTn id="16" fill="hold">
                            <p:stCondLst>
                              <p:cond delay="750"/>
                            </p:stCondLst>
                            <p:childTnLst>
                              <p:par>
                                <p:cTn id="17" presetID="1" presetClass="entr" presetSubtype="0" fill="hold" grpId="0" nodeType="afterEffect">
                                  <p:stCondLst>
                                    <p:cond delay="25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par>
                          <p:cTn id="19" fill="hold">
                            <p:stCondLst>
                              <p:cond delay="1000"/>
                            </p:stCondLst>
                            <p:childTnLst>
                              <p:par>
                                <p:cTn id="20" presetID="1" presetClass="entr" presetSubtype="0" fill="hold" grpId="0" nodeType="afterEffect">
                                  <p:stCondLst>
                                    <p:cond delay="250"/>
                                  </p:stCondLst>
                                  <p:childTnLst>
                                    <p:set>
                                      <p:cBhvr>
                                        <p:cTn id="21"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In this session we will discuss…..</a:t>
            </a:r>
          </a:p>
        </p:txBody>
      </p:sp>
      <p:pic>
        <p:nvPicPr>
          <p:cNvPr id="5" name="Picture 4"/>
          <p:cNvPicPr>
            <a:picLocks noChangeAspect="1"/>
          </p:cNvPicPr>
          <p:nvPr/>
        </p:nvPicPr>
        <p:blipFill>
          <a:blip r:embed="rId3"/>
          <a:stretch>
            <a:fillRect/>
          </a:stretch>
        </p:blipFill>
        <p:spPr>
          <a:xfrm>
            <a:off x="827584" y="1484784"/>
            <a:ext cx="7704856" cy="4181687"/>
          </a:xfrm>
          <a:prstGeom prst="rect">
            <a:avLst/>
          </a:prstGeom>
        </p:spPr>
      </p:pic>
    </p:spTree>
    <p:extLst>
      <p:ext uri="{BB962C8B-B14F-4D97-AF65-F5344CB8AC3E}">
        <p14:creationId xmlns:p14="http://schemas.microsoft.com/office/powerpoint/2010/main" val="835436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Title 3">
            <a:extLst>
              <a:ext uri="{FF2B5EF4-FFF2-40B4-BE49-F238E27FC236}">
                <a16:creationId xmlns:a16="http://schemas.microsoft.com/office/drawing/2014/main" id="{9D0899AC-185E-4F0F-B095-7672310272B1}"/>
              </a:ext>
            </a:extLst>
          </p:cNvPr>
          <p:cNvSpPr>
            <a:spLocks noGrp="1"/>
          </p:cNvSpPr>
          <p:nvPr>
            <p:ph type="title"/>
          </p:nvPr>
        </p:nvSpPr>
        <p:spPr/>
        <p:txBody>
          <a:bodyPr>
            <a:noAutofit/>
          </a:bodyPr>
          <a:lstStyle/>
          <a:p>
            <a:r>
              <a:rPr lang="en-GB" altLang="en-US" sz="49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Types of organisational communication</a:t>
            </a:r>
          </a:p>
        </p:txBody>
      </p:sp>
      <p:sp>
        <p:nvSpPr>
          <p:cNvPr id="4101" name="Content Placeholder 4">
            <a:extLst>
              <a:ext uri="{FF2B5EF4-FFF2-40B4-BE49-F238E27FC236}">
                <a16:creationId xmlns:a16="http://schemas.microsoft.com/office/drawing/2014/main" id="{9AEA7F1E-FF1F-4872-A695-5BEA7787C6B2}"/>
              </a:ext>
            </a:extLst>
          </p:cNvPr>
          <p:cNvSpPr>
            <a:spLocks noGrp="1"/>
          </p:cNvSpPr>
          <p:nvPr>
            <p:ph idx="1"/>
          </p:nvPr>
        </p:nvSpPr>
        <p:spPr>
          <a:xfrm>
            <a:off x="179388" y="1600200"/>
            <a:ext cx="8785225" cy="4924425"/>
          </a:xfrm>
        </p:spPr>
        <p:txBody>
          <a:bodyPr/>
          <a:lstStyle/>
          <a:p>
            <a:pPr marL="0" indent="0" algn="just">
              <a:spcAft>
                <a:spcPts val="1800"/>
              </a:spcAft>
              <a:buFont typeface="Arial" panose="020B0604020202020204" pitchFamily="34" charset="0"/>
              <a:buNone/>
              <a:defRPr/>
            </a:pPr>
            <a:r>
              <a:rPr lang="en-US" altLang="en-US" sz="2800" dirty="0"/>
              <a:t>Every organisation must enable communication in several directions;</a:t>
            </a:r>
          </a:p>
          <a:p>
            <a:pPr algn="just">
              <a:defRPr/>
            </a:pPr>
            <a:r>
              <a:rPr lang="en-US" sz="2800" dirty="0"/>
              <a:t>Vertical Communication</a:t>
            </a:r>
          </a:p>
          <a:p>
            <a:pPr algn="just">
              <a:defRPr/>
            </a:pPr>
            <a:r>
              <a:rPr lang="en-US" sz="2800" dirty="0"/>
              <a:t>Horizontal Communication</a:t>
            </a:r>
          </a:p>
          <a:p>
            <a:pPr algn="just">
              <a:defRPr/>
            </a:pPr>
            <a:r>
              <a:rPr lang="en-US" sz="2800" dirty="0"/>
              <a:t>Diagonal Communication</a:t>
            </a:r>
          </a:p>
        </p:txBody>
      </p:sp>
    </p:spTree>
    <p:extLst>
      <p:ext uri="{BB962C8B-B14F-4D97-AF65-F5344CB8AC3E}">
        <p14:creationId xmlns:p14="http://schemas.microsoft.com/office/powerpoint/2010/main" val="2640884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0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0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10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10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Title 3">
            <a:extLst>
              <a:ext uri="{FF2B5EF4-FFF2-40B4-BE49-F238E27FC236}">
                <a16:creationId xmlns:a16="http://schemas.microsoft.com/office/drawing/2014/main" id="{51576DBF-D453-41F5-9F8A-D17B7A900A57}"/>
              </a:ext>
            </a:extLst>
          </p:cNvPr>
          <p:cNvSpPr>
            <a:spLocks noGrp="1"/>
          </p:cNvSpPr>
          <p:nvPr>
            <p:ph type="title"/>
          </p:nvPr>
        </p:nvSpPr>
        <p:spPr/>
        <p:txBody>
          <a:bodyPr>
            <a:normAutofit/>
          </a:bodyPr>
          <a:lstStyle/>
          <a:p>
            <a:r>
              <a:rPr lang="en-GB" altLang="en-US" sz="49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Vertical Communication</a:t>
            </a:r>
          </a:p>
        </p:txBody>
      </p:sp>
      <p:sp>
        <p:nvSpPr>
          <p:cNvPr id="6" name="Content Placeholder 2">
            <a:extLst>
              <a:ext uri="{FF2B5EF4-FFF2-40B4-BE49-F238E27FC236}">
                <a16:creationId xmlns:a16="http://schemas.microsoft.com/office/drawing/2014/main" id="{4E293C42-6AD6-4F02-B0EC-0BAEAF4B32B3}"/>
              </a:ext>
            </a:extLst>
          </p:cNvPr>
          <p:cNvSpPr txBox="1">
            <a:spLocks/>
          </p:cNvSpPr>
          <p:nvPr/>
        </p:nvSpPr>
        <p:spPr bwMode="auto">
          <a:xfrm>
            <a:off x="899592" y="1233487"/>
            <a:ext cx="4537075" cy="4391025"/>
          </a:xfrm>
          <a:prstGeom prst="rect">
            <a:avLst/>
          </a:prstGeom>
          <a:ln/>
        </p:spPr>
        <p:style>
          <a:lnRef idx="1">
            <a:schemeClr val="accent3"/>
          </a:lnRef>
          <a:fillRef idx="2">
            <a:schemeClr val="accent3"/>
          </a:fillRef>
          <a:effectRef idx="1">
            <a:schemeClr val="accent3"/>
          </a:effectRef>
          <a:fontRef idx="minor">
            <a:schemeClr val="dk1"/>
          </a:fontRef>
        </p:style>
        <p:txBody>
          <a:bodyPr lIns="0" rIns="0"/>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382588" indent="-182563">
              <a:spcBef>
                <a:spcPct val="20000"/>
              </a:spcBef>
              <a:buFont typeface="Arial" panose="020B0604020202020204" pitchFamily="34" charset="0"/>
              <a:buChar char="–"/>
              <a:defRPr sz="2800">
                <a:solidFill>
                  <a:schemeClr val="tx1"/>
                </a:solidFill>
                <a:latin typeface="Calibri" panose="020F0502020204030204" pitchFamily="34" charset="0"/>
              </a:defRPr>
            </a:lvl2pPr>
            <a:lvl3pPr marL="566738" indent="-182563">
              <a:spcBef>
                <a:spcPct val="20000"/>
              </a:spcBef>
              <a:buFont typeface="Arial" panose="020B0604020202020204" pitchFamily="34" charset="0"/>
              <a:buChar char="•"/>
              <a:defRPr sz="2400">
                <a:solidFill>
                  <a:schemeClr val="tx1"/>
                </a:solidFill>
                <a:latin typeface="Calibri" panose="020F0502020204030204" pitchFamily="34" charset="0"/>
              </a:defRPr>
            </a:lvl3pPr>
            <a:lvl4pPr marL="749300" indent="-182563">
              <a:spcBef>
                <a:spcPct val="20000"/>
              </a:spcBef>
              <a:buFont typeface="Arial" panose="020B0604020202020204" pitchFamily="34" charset="0"/>
              <a:buChar char="–"/>
              <a:defRPr sz="2000">
                <a:solidFill>
                  <a:schemeClr val="tx1"/>
                </a:solidFill>
                <a:latin typeface="Calibri" panose="020F0502020204030204" pitchFamily="34" charset="0"/>
              </a:defRPr>
            </a:lvl4pPr>
            <a:lvl5pPr marL="931863" indent="-182563">
              <a:spcBef>
                <a:spcPct val="20000"/>
              </a:spcBef>
              <a:buFont typeface="Arial" panose="020B0604020202020204" pitchFamily="34" charset="0"/>
              <a:buChar char="»"/>
              <a:defRPr sz="2000">
                <a:solidFill>
                  <a:schemeClr val="tx1"/>
                </a:solidFill>
                <a:latin typeface="Calibri" panose="020F0502020204030204" pitchFamily="34" charset="0"/>
              </a:defRPr>
            </a:lvl5pPr>
            <a:lvl6pPr marL="1389063" indent="-1825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1846263" indent="-1825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2303463" indent="-1825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2760663" indent="-1825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lnSpc>
                <a:spcPct val="90000"/>
              </a:lnSpc>
              <a:spcBef>
                <a:spcPts val="1200"/>
              </a:spcBef>
              <a:spcAft>
                <a:spcPts val="200"/>
              </a:spcAft>
              <a:buClr>
                <a:srgbClr val="E48312"/>
              </a:buClr>
              <a:buFont typeface="Calibri" panose="020F0502020204030204" pitchFamily="34" charset="0"/>
              <a:buNone/>
              <a:defRPr/>
            </a:pPr>
            <a:endParaRPr lang="en-US" altLang="en-US" sz="1400" b="1" dirty="0">
              <a:solidFill>
                <a:srgbClr val="404040"/>
              </a:solidFill>
              <a:effectLst>
                <a:outerShdw blurRad="38100" dist="38100" dir="2700000" algn="tl">
                  <a:srgbClr val="000000"/>
                </a:outerShdw>
              </a:effectLst>
              <a:cs typeface="Arial" panose="020B0604020202020204" pitchFamily="34" charset="0"/>
            </a:endParaRPr>
          </a:p>
          <a:p>
            <a:pPr algn="ctr">
              <a:lnSpc>
                <a:spcPct val="90000"/>
              </a:lnSpc>
              <a:spcBef>
                <a:spcPts val="1200"/>
              </a:spcBef>
              <a:spcAft>
                <a:spcPts val="200"/>
              </a:spcAft>
              <a:buClr>
                <a:srgbClr val="E48312"/>
              </a:buClr>
              <a:buFont typeface="Calibri" panose="020F0502020204030204" pitchFamily="34" charset="0"/>
              <a:buNone/>
              <a:defRPr/>
            </a:pPr>
            <a:r>
              <a:rPr lang="en-US" altLang="en-US" sz="1400" b="1" dirty="0">
                <a:solidFill>
                  <a:srgbClr val="404040"/>
                </a:solidFill>
                <a:cs typeface="Arial" panose="020B0604020202020204" pitchFamily="34" charset="0"/>
              </a:rPr>
              <a:t>Downward Communication</a:t>
            </a:r>
          </a:p>
          <a:p>
            <a:pPr marL="285750" indent="-285750">
              <a:lnSpc>
                <a:spcPct val="90000"/>
              </a:lnSpc>
              <a:spcBef>
                <a:spcPts val="1200"/>
              </a:spcBef>
              <a:spcAft>
                <a:spcPts val="200"/>
              </a:spcAft>
              <a:buClr>
                <a:srgbClr val="E48312"/>
              </a:buClr>
              <a:defRPr/>
            </a:pPr>
            <a:r>
              <a:rPr lang="en-US" altLang="en-US" sz="1400" dirty="0">
                <a:solidFill>
                  <a:srgbClr val="404040"/>
                </a:solidFill>
                <a:cs typeface="Arial" panose="020B0604020202020204" pitchFamily="34" charset="0"/>
              </a:rPr>
              <a:t>It is the formal communication in which the line of authority starts from the top and extends to the lowest level. </a:t>
            </a:r>
          </a:p>
          <a:p>
            <a:pPr marL="285750" indent="-285750">
              <a:lnSpc>
                <a:spcPct val="90000"/>
              </a:lnSpc>
              <a:spcBef>
                <a:spcPts val="1200"/>
              </a:spcBef>
              <a:spcAft>
                <a:spcPts val="200"/>
              </a:spcAft>
              <a:buClr>
                <a:srgbClr val="E48312"/>
              </a:buClr>
              <a:defRPr/>
            </a:pPr>
            <a:r>
              <a:rPr lang="en-US" altLang="en-US" sz="1400" dirty="0">
                <a:solidFill>
                  <a:srgbClr val="404040"/>
                </a:solidFill>
                <a:cs typeface="Arial" panose="020B0604020202020204" pitchFamily="34" charset="0"/>
              </a:rPr>
              <a:t>In companies with extremely authoritative style of management (</a:t>
            </a:r>
            <a:r>
              <a:rPr lang="en-US" altLang="en-US" sz="1400" dirty="0" err="1">
                <a:solidFill>
                  <a:srgbClr val="404040"/>
                </a:solidFill>
                <a:cs typeface="Arial" panose="020B0604020202020204" pitchFamily="34" charset="0"/>
              </a:rPr>
              <a:t>Weihrich</a:t>
            </a:r>
            <a:r>
              <a:rPr lang="en-US" altLang="en-US" sz="1400" dirty="0">
                <a:solidFill>
                  <a:srgbClr val="404040"/>
                </a:solidFill>
                <a:cs typeface="Arial" panose="020B0604020202020204" pitchFamily="34" charset="0"/>
              </a:rPr>
              <a:t> &amp; Koontz, 1993).</a:t>
            </a:r>
          </a:p>
          <a:p>
            <a:pPr marL="285750" indent="-285750">
              <a:lnSpc>
                <a:spcPct val="90000"/>
              </a:lnSpc>
              <a:spcBef>
                <a:spcPts val="1200"/>
              </a:spcBef>
              <a:spcAft>
                <a:spcPts val="200"/>
              </a:spcAft>
              <a:buClr>
                <a:srgbClr val="E48312"/>
              </a:buClr>
              <a:defRPr/>
            </a:pPr>
            <a:r>
              <a:rPr lang="en-US" altLang="en-US" sz="1400" dirty="0">
                <a:solidFill>
                  <a:srgbClr val="404040"/>
                </a:solidFill>
                <a:cs typeface="Arial" panose="020B0604020202020204" pitchFamily="34" charset="0"/>
              </a:rPr>
              <a:t>The oldest to types of communication. </a:t>
            </a:r>
          </a:p>
          <a:p>
            <a:pPr marL="285750" indent="-285750">
              <a:lnSpc>
                <a:spcPct val="90000"/>
              </a:lnSpc>
              <a:spcBef>
                <a:spcPts val="1200"/>
              </a:spcBef>
              <a:spcAft>
                <a:spcPts val="200"/>
              </a:spcAft>
              <a:buClr>
                <a:srgbClr val="E48312"/>
              </a:buClr>
              <a:defRPr/>
            </a:pPr>
            <a:r>
              <a:rPr lang="en-US" altLang="en-US" sz="1400" dirty="0">
                <a:solidFill>
                  <a:srgbClr val="404040"/>
                </a:solidFill>
                <a:cs typeface="Arial" panose="020B0604020202020204" pitchFamily="34" charset="0"/>
              </a:rPr>
              <a:t>Seniors, superiors or elder ones give some information, advice, counseling, suggestion, instruction, order or warning to their juniors, subordinates or younger ones. </a:t>
            </a:r>
          </a:p>
          <a:p>
            <a:pPr marL="285750" indent="-285750">
              <a:lnSpc>
                <a:spcPct val="90000"/>
              </a:lnSpc>
              <a:spcBef>
                <a:spcPts val="1200"/>
              </a:spcBef>
              <a:spcAft>
                <a:spcPts val="200"/>
              </a:spcAft>
              <a:buClr>
                <a:srgbClr val="E48312"/>
              </a:buClr>
              <a:defRPr/>
            </a:pPr>
            <a:r>
              <a:rPr lang="en-US" altLang="en-US" sz="1400" dirty="0">
                <a:solidFill>
                  <a:srgbClr val="404040"/>
                </a:solidFill>
                <a:cs typeface="Arial" panose="020B0604020202020204" pitchFamily="34" charset="0"/>
              </a:rPr>
              <a:t>An integral part of the traditional organisation. </a:t>
            </a:r>
          </a:p>
          <a:p>
            <a:pPr marL="285750" indent="-285750">
              <a:lnSpc>
                <a:spcPct val="90000"/>
              </a:lnSpc>
              <a:spcBef>
                <a:spcPts val="1200"/>
              </a:spcBef>
              <a:spcAft>
                <a:spcPts val="200"/>
              </a:spcAft>
              <a:buClr>
                <a:srgbClr val="E48312"/>
              </a:buClr>
              <a:defRPr/>
            </a:pPr>
            <a:r>
              <a:rPr lang="en-US" altLang="en-US" sz="1400" dirty="0">
                <a:solidFill>
                  <a:srgbClr val="404040"/>
                </a:solidFill>
                <a:cs typeface="Arial" panose="020B0604020202020204" pitchFamily="34" charset="0"/>
              </a:rPr>
              <a:t>Still the most frequently used channel in the organisation. </a:t>
            </a:r>
          </a:p>
          <a:p>
            <a:pPr marL="285750" indent="-285750">
              <a:lnSpc>
                <a:spcPct val="90000"/>
              </a:lnSpc>
              <a:spcBef>
                <a:spcPts val="1200"/>
              </a:spcBef>
              <a:spcAft>
                <a:spcPts val="200"/>
              </a:spcAft>
              <a:buClr>
                <a:srgbClr val="E48312"/>
              </a:buClr>
              <a:defRPr/>
            </a:pPr>
            <a:r>
              <a:rPr lang="en-US" altLang="en-US" sz="1400" dirty="0">
                <a:solidFill>
                  <a:srgbClr val="404040"/>
                </a:solidFill>
                <a:cs typeface="Arial" panose="020B0604020202020204" pitchFamily="34" charset="0"/>
              </a:rPr>
              <a:t>It may be oral, written, visuals and by electronic devices. </a:t>
            </a:r>
          </a:p>
          <a:p>
            <a:pPr algn="just">
              <a:lnSpc>
                <a:spcPct val="90000"/>
              </a:lnSpc>
              <a:spcBef>
                <a:spcPts val="1200"/>
              </a:spcBef>
              <a:spcAft>
                <a:spcPts val="200"/>
              </a:spcAft>
              <a:buClr>
                <a:srgbClr val="E48312"/>
              </a:buClr>
              <a:buFont typeface="Calibri" panose="020F0502020204030204" pitchFamily="34" charset="0"/>
              <a:buNone/>
              <a:defRPr/>
            </a:pPr>
            <a:endParaRPr lang="en-US" altLang="en-US" sz="800" dirty="0">
              <a:solidFill>
                <a:srgbClr val="404040"/>
              </a:solidFill>
              <a:cs typeface="Arial" panose="020B0604020202020204" pitchFamily="34" charset="0"/>
            </a:endParaRPr>
          </a:p>
          <a:p>
            <a:pPr algn="just">
              <a:lnSpc>
                <a:spcPct val="90000"/>
              </a:lnSpc>
              <a:spcBef>
                <a:spcPts val="1200"/>
              </a:spcBef>
              <a:spcAft>
                <a:spcPts val="200"/>
              </a:spcAft>
              <a:buClr>
                <a:srgbClr val="E48312"/>
              </a:buClr>
              <a:buFont typeface="Calibri" panose="020F0502020204030204" pitchFamily="34" charset="0"/>
              <a:buNone/>
              <a:defRPr/>
            </a:pPr>
            <a:r>
              <a:rPr lang="en-US" altLang="en-US" sz="800" dirty="0">
                <a:solidFill>
                  <a:srgbClr val="404040"/>
                </a:solidFill>
                <a:cs typeface="Arial" panose="020B0604020202020204" pitchFamily="34" charset="0"/>
              </a:rPr>
              <a:t> </a:t>
            </a:r>
          </a:p>
          <a:p>
            <a:pPr algn="just">
              <a:lnSpc>
                <a:spcPct val="90000"/>
              </a:lnSpc>
              <a:spcBef>
                <a:spcPts val="1200"/>
              </a:spcBef>
              <a:spcAft>
                <a:spcPts val="200"/>
              </a:spcAft>
              <a:buClr>
                <a:srgbClr val="E48312"/>
              </a:buClr>
              <a:defRPr/>
            </a:pPr>
            <a:endParaRPr lang="en-US" altLang="en-US" sz="800" dirty="0">
              <a:solidFill>
                <a:srgbClr val="404040"/>
              </a:solidFill>
              <a:cs typeface="Arial" panose="020B0604020202020204" pitchFamily="34" charset="0"/>
            </a:endParaRPr>
          </a:p>
          <a:p>
            <a:pPr algn="just">
              <a:lnSpc>
                <a:spcPct val="90000"/>
              </a:lnSpc>
              <a:spcBef>
                <a:spcPts val="1200"/>
              </a:spcBef>
              <a:spcAft>
                <a:spcPts val="200"/>
              </a:spcAft>
              <a:buClr>
                <a:srgbClr val="E48312"/>
              </a:buClr>
              <a:defRPr/>
            </a:pPr>
            <a:endParaRPr lang="en-US" altLang="en-US" sz="800" dirty="0">
              <a:solidFill>
                <a:srgbClr val="404040"/>
              </a:solidFill>
              <a:cs typeface="Arial" panose="020B0604020202020204" pitchFamily="34" charset="0"/>
            </a:endParaRPr>
          </a:p>
        </p:txBody>
      </p:sp>
      <p:pic>
        <p:nvPicPr>
          <p:cNvPr id="2" name="Picture 1">
            <a:extLst>
              <a:ext uri="{FF2B5EF4-FFF2-40B4-BE49-F238E27FC236}">
                <a16:creationId xmlns:a16="http://schemas.microsoft.com/office/drawing/2014/main" id="{FB707026-762A-4460-BC5D-E4578962AB2A}"/>
              </a:ext>
            </a:extLst>
          </p:cNvPr>
          <p:cNvPicPr>
            <a:picLocks noChangeAspect="1"/>
          </p:cNvPicPr>
          <p:nvPr/>
        </p:nvPicPr>
        <p:blipFill>
          <a:blip r:embed="rId3"/>
          <a:stretch>
            <a:fillRect/>
          </a:stretch>
        </p:blipFill>
        <p:spPr>
          <a:xfrm>
            <a:off x="6156176" y="1700808"/>
            <a:ext cx="2182557" cy="2505673"/>
          </a:xfrm>
          <a:prstGeom prst="rect">
            <a:avLst/>
          </a:prstGeom>
        </p:spPr>
      </p:pic>
    </p:spTree>
    <p:extLst>
      <p:ext uri="{BB962C8B-B14F-4D97-AF65-F5344CB8AC3E}">
        <p14:creationId xmlns:p14="http://schemas.microsoft.com/office/powerpoint/2010/main" val="42906367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7F85A0-87A2-4B6D-9302-664001A8C76A}"/>
              </a:ext>
            </a:extLst>
          </p:cNvPr>
          <p:cNvSpPr>
            <a:spLocks noGrp="1"/>
          </p:cNvSpPr>
          <p:nvPr>
            <p:ph type="title"/>
          </p:nvPr>
        </p:nvSpPr>
        <p:spPr/>
        <p:txBody>
          <a:bodyPr/>
          <a:lstStyle/>
          <a:p>
            <a:r>
              <a:rPr lang="en-GB" altLang="en-US" sz="4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Vertical Communication</a:t>
            </a:r>
            <a:endParaRPr lang="en-GB" b="1" dirty="0"/>
          </a:p>
        </p:txBody>
      </p:sp>
      <p:sp>
        <p:nvSpPr>
          <p:cNvPr id="5" name="Content Placeholder 2">
            <a:extLst>
              <a:ext uri="{FF2B5EF4-FFF2-40B4-BE49-F238E27FC236}">
                <a16:creationId xmlns:a16="http://schemas.microsoft.com/office/drawing/2014/main" id="{D88A299B-24E1-465A-849C-933AABD26F98}"/>
              </a:ext>
            </a:extLst>
          </p:cNvPr>
          <p:cNvSpPr txBox="1">
            <a:spLocks/>
          </p:cNvSpPr>
          <p:nvPr/>
        </p:nvSpPr>
        <p:spPr bwMode="auto">
          <a:xfrm>
            <a:off x="473203" y="1233487"/>
            <a:ext cx="4603750" cy="4391025"/>
          </a:xfrm>
          <a:prstGeom prst="rect">
            <a:avLst/>
          </a:prstGeom>
          <a:ln/>
        </p:spPr>
        <p:style>
          <a:lnRef idx="1">
            <a:schemeClr val="accent5"/>
          </a:lnRef>
          <a:fillRef idx="2">
            <a:schemeClr val="accent5"/>
          </a:fillRef>
          <a:effectRef idx="1">
            <a:schemeClr val="accent5"/>
          </a:effectRef>
          <a:fontRef idx="minor">
            <a:schemeClr val="dk1"/>
          </a:fontRef>
        </p:style>
        <p:txBody>
          <a:bodyPr lIns="0" rIns="0"/>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382588" indent="-182563">
              <a:spcBef>
                <a:spcPct val="20000"/>
              </a:spcBef>
              <a:buFont typeface="Arial" panose="020B0604020202020204" pitchFamily="34" charset="0"/>
              <a:buChar char="–"/>
              <a:defRPr sz="2800">
                <a:solidFill>
                  <a:schemeClr val="tx1"/>
                </a:solidFill>
                <a:latin typeface="Calibri" panose="020F0502020204030204" pitchFamily="34" charset="0"/>
              </a:defRPr>
            </a:lvl2pPr>
            <a:lvl3pPr marL="566738" indent="-182563">
              <a:spcBef>
                <a:spcPct val="20000"/>
              </a:spcBef>
              <a:buFont typeface="Arial" panose="020B0604020202020204" pitchFamily="34" charset="0"/>
              <a:buChar char="•"/>
              <a:defRPr sz="2400">
                <a:solidFill>
                  <a:schemeClr val="tx1"/>
                </a:solidFill>
                <a:latin typeface="Calibri" panose="020F0502020204030204" pitchFamily="34" charset="0"/>
              </a:defRPr>
            </a:lvl3pPr>
            <a:lvl4pPr marL="749300" indent="-182563">
              <a:spcBef>
                <a:spcPct val="20000"/>
              </a:spcBef>
              <a:buFont typeface="Arial" panose="020B0604020202020204" pitchFamily="34" charset="0"/>
              <a:buChar char="–"/>
              <a:defRPr sz="2000">
                <a:solidFill>
                  <a:schemeClr val="tx1"/>
                </a:solidFill>
                <a:latin typeface="Calibri" panose="020F0502020204030204" pitchFamily="34" charset="0"/>
              </a:defRPr>
            </a:lvl4pPr>
            <a:lvl5pPr marL="931863" indent="-182563">
              <a:spcBef>
                <a:spcPct val="20000"/>
              </a:spcBef>
              <a:buFont typeface="Arial" panose="020B0604020202020204" pitchFamily="34" charset="0"/>
              <a:buChar char="»"/>
              <a:defRPr sz="2000">
                <a:solidFill>
                  <a:schemeClr val="tx1"/>
                </a:solidFill>
                <a:latin typeface="Calibri" panose="020F0502020204030204" pitchFamily="34" charset="0"/>
              </a:defRPr>
            </a:lvl5pPr>
            <a:lvl6pPr marL="1389063" indent="-1825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1846263" indent="-1825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2303463" indent="-1825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2760663" indent="-1825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lnSpc>
                <a:spcPct val="90000"/>
              </a:lnSpc>
              <a:spcBef>
                <a:spcPts val="1200"/>
              </a:spcBef>
              <a:spcAft>
                <a:spcPts val="200"/>
              </a:spcAft>
              <a:buClr>
                <a:srgbClr val="E48312"/>
              </a:buClr>
              <a:buFont typeface="Calibri" panose="020F0502020204030204" pitchFamily="34" charset="0"/>
              <a:buNone/>
              <a:defRPr/>
            </a:pPr>
            <a:endParaRPr lang="en-US" altLang="en-US" sz="1600" dirty="0">
              <a:solidFill>
                <a:srgbClr val="404040"/>
              </a:solidFill>
              <a:cs typeface="Arial" panose="020B0604020202020204" pitchFamily="34" charset="0"/>
            </a:endParaRPr>
          </a:p>
          <a:p>
            <a:pPr algn="ctr">
              <a:lnSpc>
                <a:spcPct val="90000"/>
              </a:lnSpc>
              <a:spcBef>
                <a:spcPts val="1200"/>
              </a:spcBef>
              <a:spcAft>
                <a:spcPts val="200"/>
              </a:spcAft>
              <a:buClr>
                <a:srgbClr val="E48312"/>
              </a:buClr>
              <a:buFont typeface="Calibri" panose="020F0502020204030204" pitchFamily="34" charset="0"/>
              <a:buNone/>
              <a:defRPr/>
            </a:pPr>
            <a:r>
              <a:rPr lang="en-US" altLang="en-US" sz="1400" b="1" dirty="0">
                <a:solidFill>
                  <a:srgbClr val="404040"/>
                </a:solidFill>
                <a:cs typeface="Arial" panose="020B0604020202020204" pitchFamily="34" charset="0"/>
              </a:rPr>
              <a:t>Upward Communication</a:t>
            </a:r>
          </a:p>
          <a:p>
            <a:pPr marL="285750" indent="-285750" algn="just">
              <a:lnSpc>
                <a:spcPct val="90000"/>
              </a:lnSpc>
              <a:spcBef>
                <a:spcPts val="1200"/>
              </a:spcBef>
              <a:spcAft>
                <a:spcPts val="200"/>
              </a:spcAft>
              <a:buClr>
                <a:srgbClr val="E48312"/>
              </a:buClr>
              <a:defRPr/>
            </a:pPr>
            <a:r>
              <a:rPr lang="en-US" altLang="en-US" sz="1400" b="1" dirty="0">
                <a:solidFill>
                  <a:srgbClr val="404040"/>
                </a:solidFill>
                <a:cs typeface="Arial" panose="020B0604020202020204" pitchFamily="34" charset="0"/>
              </a:rPr>
              <a:t>Communication flows from down to upward, </a:t>
            </a:r>
            <a:r>
              <a:rPr lang="en-US" altLang="en-US" sz="1400" b="1" dirty="0" err="1">
                <a:solidFill>
                  <a:srgbClr val="404040"/>
                </a:solidFill>
                <a:cs typeface="Arial" panose="020B0604020202020204" pitchFamily="34" charset="0"/>
              </a:rPr>
              <a:t>i</a:t>
            </a:r>
            <a:r>
              <a:rPr lang="en-US" altLang="en-US" sz="1400" b="1" dirty="0">
                <a:solidFill>
                  <a:srgbClr val="404040"/>
                </a:solidFill>
                <a:cs typeface="Arial" panose="020B0604020202020204" pitchFamily="34" charset="0"/>
              </a:rPr>
              <a:t>. e. from subordinates to superior levels. </a:t>
            </a:r>
          </a:p>
          <a:p>
            <a:pPr marL="285750" indent="-285750" algn="just">
              <a:lnSpc>
                <a:spcPct val="90000"/>
              </a:lnSpc>
              <a:spcBef>
                <a:spcPts val="1200"/>
              </a:spcBef>
              <a:spcAft>
                <a:spcPts val="200"/>
              </a:spcAft>
              <a:buClr>
                <a:srgbClr val="E48312"/>
              </a:buClr>
              <a:defRPr/>
            </a:pPr>
            <a:r>
              <a:rPr lang="en-US" altLang="en-US" sz="1400" b="1" dirty="0">
                <a:solidFill>
                  <a:srgbClr val="404040"/>
                </a:solidFill>
                <a:cs typeface="Arial" panose="020B0604020202020204" pitchFamily="34" charset="0"/>
              </a:rPr>
              <a:t>Either in the nature of feedback or in the nature of original thoughts and suggestions at the initiative of the lower levels.</a:t>
            </a:r>
          </a:p>
          <a:p>
            <a:pPr marL="285750" indent="-285750" algn="just">
              <a:lnSpc>
                <a:spcPct val="90000"/>
              </a:lnSpc>
              <a:spcBef>
                <a:spcPts val="1200"/>
              </a:spcBef>
              <a:spcAft>
                <a:spcPts val="200"/>
              </a:spcAft>
              <a:buClr>
                <a:srgbClr val="E48312"/>
              </a:buClr>
              <a:buFont typeface="Wingdings" panose="05000000000000000000" pitchFamily="2" charset="2"/>
              <a:buChar char="§"/>
              <a:defRPr/>
            </a:pPr>
            <a:r>
              <a:rPr lang="en-US" altLang="en-US" sz="1400" b="1" dirty="0">
                <a:solidFill>
                  <a:srgbClr val="404040"/>
                </a:solidFill>
                <a:cs typeface="Arial" panose="020B0604020202020204" pitchFamily="34" charset="0"/>
              </a:rPr>
              <a:t>The  communication are invited from the lower levels.</a:t>
            </a:r>
          </a:p>
          <a:p>
            <a:pPr marL="285750" indent="-285750" algn="just">
              <a:lnSpc>
                <a:spcPct val="90000"/>
              </a:lnSpc>
              <a:spcBef>
                <a:spcPts val="1200"/>
              </a:spcBef>
              <a:spcAft>
                <a:spcPts val="200"/>
              </a:spcAft>
              <a:buClr>
                <a:srgbClr val="E48312"/>
              </a:buClr>
              <a:defRPr/>
            </a:pPr>
            <a:r>
              <a:rPr lang="en-US" altLang="en-US" sz="1400" b="1" dirty="0">
                <a:solidFill>
                  <a:srgbClr val="404040"/>
                </a:solidFill>
                <a:cs typeface="Arial" panose="020B0604020202020204" pitchFamily="34" charset="0"/>
              </a:rPr>
              <a:t>The subordinates convey their actions, attitudes and opinions about varied subjects of vital concern to their superiors</a:t>
            </a:r>
          </a:p>
          <a:p>
            <a:pPr marL="285750" indent="-285750" algn="just">
              <a:lnSpc>
                <a:spcPct val="90000"/>
              </a:lnSpc>
              <a:spcBef>
                <a:spcPts val="1200"/>
              </a:spcBef>
              <a:spcAft>
                <a:spcPts val="200"/>
              </a:spcAft>
              <a:buClr>
                <a:srgbClr val="E48312"/>
              </a:buClr>
              <a:defRPr/>
            </a:pPr>
            <a:r>
              <a:rPr lang="en-US" altLang="en-US" sz="1400" b="1" dirty="0">
                <a:solidFill>
                  <a:srgbClr val="404040"/>
                </a:solidFill>
                <a:cs typeface="Arial" panose="020B0604020202020204" pitchFamily="34" charset="0"/>
              </a:rPr>
              <a:t>Upward communication is often communicated for decision making purposes. Subordinates pass information about progress and problems to superiors so that superiors i.e. Management can decide what  to do and when to do.</a:t>
            </a:r>
          </a:p>
          <a:p>
            <a:pPr algn="just">
              <a:lnSpc>
                <a:spcPct val="90000"/>
              </a:lnSpc>
              <a:spcBef>
                <a:spcPts val="1200"/>
              </a:spcBef>
              <a:spcAft>
                <a:spcPts val="200"/>
              </a:spcAft>
              <a:buClr>
                <a:srgbClr val="E48312"/>
              </a:buClr>
              <a:buFont typeface="Calibri" panose="020F0502020204030204" pitchFamily="34" charset="0"/>
              <a:buNone/>
              <a:defRPr/>
            </a:pPr>
            <a:br>
              <a:rPr lang="en-US" altLang="en-US" sz="1100" dirty="0">
                <a:solidFill>
                  <a:srgbClr val="404040"/>
                </a:solidFill>
                <a:cs typeface="Arial" panose="020B0604020202020204" pitchFamily="34" charset="0"/>
              </a:rPr>
            </a:br>
            <a:endParaRPr lang="en-US" altLang="en-US" sz="1100" b="1" dirty="0">
              <a:solidFill>
                <a:srgbClr val="404040"/>
              </a:solidFill>
              <a:effectLst>
                <a:outerShdw blurRad="38100" dist="38100" dir="2700000" algn="tl">
                  <a:srgbClr val="000000"/>
                </a:outerShdw>
              </a:effectLst>
              <a:cs typeface="Arial" panose="020B0604020202020204" pitchFamily="34" charset="0"/>
            </a:endParaRPr>
          </a:p>
          <a:p>
            <a:pPr algn="just">
              <a:lnSpc>
                <a:spcPct val="90000"/>
              </a:lnSpc>
              <a:spcBef>
                <a:spcPts val="1200"/>
              </a:spcBef>
              <a:spcAft>
                <a:spcPts val="200"/>
              </a:spcAft>
              <a:buClr>
                <a:srgbClr val="E48312"/>
              </a:buClr>
              <a:defRPr/>
            </a:pPr>
            <a:endParaRPr lang="en-US" altLang="en-US" sz="1100" dirty="0">
              <a:solidFill>
                <a:srgbClr val="404040"/>
              </a:solidFill>
              <a:cs typeface="Arial" panose="020B0604020202020204" pitchFamily="34" charset="0"/>
            </a:endParaRPr>
          </a:p>
          <a:p>
            <a:pPr algn="just">
              <a:lnSpc>
                <a:spcPct val="90000"/>
              </a:lnSpc>
              <a:spcBef>
                <a:spcPts val="1200"/>
              </a:spcBef>
              <a:spcAft>
                <a:spcPts val="200"/>
              </a:spcAft>
              <a:buClr>
                <a:srgbClr val="E48312"/>
              </a:buClr>
              <a:defRPr/>
            </a:pPr>
            <a:endParaRPr lang="en-US" altLang="en-US" sz="1600" dirty="0">
              <a:solidFill>
                <a:srgbClr val="404040"/>
              </a:solidFill>
              <a:cs typeface="Arial" panose="020B0604020202020204" pitchFamily="34" charset="0"/>
            </a:endParaRPr>
          </a:p>
        </p:txBody>
      </p:sp>
      <p:pic>
        <p:nvPicPr>
          <p:cNvPr id="8" name="Picture 7">
            <a:extLst>
              <a:ext uri="{FF2B5EF4-FFF2-40B4-BE49-F238E27FC236}">
                <a16:creationId xmlns:a16="http://schemas.microsoft.com/office/drawing/2014/main" id="{3226C477-0DAA-49E6-814C-91FA2AF01718}"/>
              </a:ext>
            </a:extLst>
          </p:cNvPr>
          <p:cNvPicPr>
            <a:picLocks noChangeAspect="1"/>
          </p:cNvPicPr>
          <p:nvPr/>
        </p:nvPicPr>
        <p:blipFill>
          <a:blip r:embed="rId3"/>
          <a:stretch>
            <a:fillRect/>
          </a:stretch>
        </p:blipFill>
        <p:spPr>
          <a:xfrm>
            <a:off x="5868144" y="1916832"/>
            <a:ext cx="2818656" cy="2188654"/>
          </a:xfrm>
          <a:prstGeom prst="rect">
            <a:avLst/>
          </a:prstGeom>
        </p:spPr>
      </p:pic>
    </p:spTree>
    <p:extLst>
      <p:ext uri="{BB962C8B-B14F-4D97-AF65-F5344CB8AC3E}">
        <p14:creationId xmlns:p14="http://schemas.microsoft.com/office/powerpoint/2010/main" val="1340248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22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Title 3">
            <a:extLst>
              <a:ext uri="{FF2B5EF4-FFF2-40B4-BE49-F238E27FC236}">
                <a16:creationId xmlns:a16="http://schemas.microsoft.com/office/drawing/2014/main" id="{8A30A485-6989-4916-AFF0-230FBB287306}"/>
              </a:ext>
            </a:extLst>
          </p:cNvPr>
          <p:cNvSpPr>
            <a:spLocks noGrp="1"/>
          </p:cNvSpPr>
          <p:nvPr>
            <p:ph type="title"/>
          </p:nvPr>
        </p:nvSpPr>
        <p:spPr>
          <a:xfrm>
            <a:off x="457200" y="273050"/>
            <a:ext cx="4330824" cy="707678"/>
          </a:xfrm>
        </p:spPr>
        <p:txBody>
          <a:bodyPr anchor="b">
            <a:normAutofit/>
          </a:bodyPr>
          <a:lstStyle/>
          <a:p>
            <a:r>
              <a:rPr lang="en-GB" altLang="en-US" cap="all" dirty="0"/>
              <a:t>Horizontal Communication</a:t>
            </a:r>
          </a:p>
        </p:txBody>
      </p:sp>
      <p:sp>
        <p:nvSpPr>
          <p:cNvPr id="12293" name="Content Placeholder 4">
            <a:extLst>
              <a:ext uri="{FF2B5EF4-FFF2-40B4-BE49-F238E27FC236}">
                <a16:creationId xmlns:a16="http://schemas.microsoft.com/office/drawing/2014/main" id="{B73BC533-6268-4323-8CE1-B69F3CAE0B8D}"/>
              </a:ext>
            </a:extLst>
          </p:cNvPr>
          <p:cNvSpPr>
            <a:spLocks noGrp="1"/>
          </p:cNvSpPr>
          <p:nvPr>
            <p:ph type="body" sz="half" idx="2"/>
          </p:nvPr>
        </p:nvSpPr>
        <p:spPr>
          <a:xfrm>
            <a:off x="457200" y="1435100"/>
            <a:ext cx="3008313" cy="4029891"/>
          </a:xfrm>
        </p:spPr>
        <p:txBody>
          <a:bodyPr>
            <a:normAutofit lnSpcReduction="10000"/>
          </a:bodyPr>
          <a:lstStyle/>
          <a:p>
            <a:pPr marL="0" indent="0">
              <a:lnSpc>
                <a:spcPct val="90000"/>
              </a:lnSpc>
              <a:spcBef>
                <a:spcPct val="0"/>
              </a:spcBef>
              <a:spcAft>
                <a:spcPts val="600"/>
              </a:spcAft>
              <a:buFont typeface="Arial" panose="020B0604020202020204" pitchFamily="34" charset="0"/>
              <a:buNone/>
            </a:pPr>
            <a:r>
              <a:rPr lang="en-US" altLang="en-US" sz="1200" b="1" dirty="0"/>
              <a:t>It is the formal/ informal exchange of ideas between different individuals/departments at the same level of hierarchy in the organisation.</a:t>
            </a:r>
          </a:p>
          <a:p>
            <a:pPr marL="0" indent="0">
              <a:lnSpc>
                <a:spcPct val="90000"/>
              </a:lnSpc>
              <a:spcBef>
                <a:spcPct val="0"/>
              </a:spcBef>
              <a:spcAft>
                <a:spcPts val="600"/>
              </a:spcAft>
              <a:buFont typeface="Arial" panose="020B0604020202020204" pitchFamily="34" charset="0"/>
              <a:buNone/>
            </a:pPr>
            <a:endParaRPr lang="en-US" altLang="en-US" sz="1200" b="1" dirty="0"/>
          </a:p>
          <a:p>
            <a:pPr marL="0" indent="0">
              <a:lnSpc>
                <a:spcPct val="90000"/>
              </a:lnSpc>
              <a:spcBef>
                <a:spcPct val="0"/>
              </a:spcBef>
              <a:spcAft>
                <a:spcPts val="600"/>
              </a:spcAft>
              <a:buFont typeface="Arial" panose="020B0604020202020204" pitchFamily="34" charset="0"/>
              <a:buNone/>
            </a:pPr>
            <a:r>
              <a:rPr lang="en-US" altLang="en-US" b="1" dirty="0"/>
              <a:t>Advantages:</a:t>
            </a:r>
          </a:p>
          <a:p>
            <a:pPr marL="171450" indent="-171450">
              <a:lnSpc>
                <a:spcPct val="90000"/>
              </a:lnSpc>
              <a:spcBef>
                <a:spcPct val="0"/>
              </a:spcBef>
              <a:spcAft>
                <a:spcPts val="600"/>
              </a:spcAft>
              <a:buFont typeface="Arial" panose="020B0604020202020204" pitchFamily="34" charset="0"/>
              <a:buChar char="•"/>
            </a:pPr>
            <a:r>
              <a:rPr lang="en-US" altLang="en-US" sz="1200" b="1" dirty="0"/>
              <a:t>Encourages free information exchange.  </a:t>
            </a:r>
          </a:p>
          <a:p>
            <a:pPr marL="171450" indent="-171450">
              <a:lnSpc>
                <a:spcPct val="90000"/>
              </a:lnSpc>
              <a:spcBef>
                <a:spcPct val="0"/>
              </a:spcBef>
              <a:spcAft>
                <a:spcPts val="600"/>
              </a:spcAft>
              <a:buFont typeface="Arial" panose="020B0604020202020204" pitchFamily="34" charset="0"/>
              <a:buChar char="•"/>
            </a:pPr>
            <a:r>
              <a:rPr lang="en-US" altLang="en-US" sz="1200" b="1" dirty="0"/>
              <a:t>Higher information flow between departments is necessary. </a:t>
            </a:r>
          </a:p>
          <a:p>
            <a:pPr marL="171450" indent="-171450">
              <a:lnSpc>
                <a:spcPct val="90000"/>
              </a:lnSpc>
              <a:spcBef>
                <a:spcPct val="0"/>
              </a:spcBef>
              <a:spcAft>
                <a:spcPts val="600"/>
              </a:spcAft>
              <a:buFont typeface="Arial" panose="020B0604020202020204" pitchFamily="34" charset="0"/>
              <a:buChar char="•"/>
            </a:pPr>
            <a:r>
              <a:rPr lang="en-US" altLang="en-US" sz="1200" b="1" dirty="0"/>
              <a:t>Makes an atmosphere where employees are comfortable to talk to people in different departments and gain from their learning.</a:t>
            </a:r>
          </a:p>
          <a:p>
            <a:pPr marL="0" indent="0">
              <a:lnSpc>
                <a:spcPct val="90000"/>
              </a:lnSpc>
              <a:spcBef>
                <a:spcPct val="0"/>
              </a:spcBef>
              <a:spcAft>
                <a:spcPts val="600"/>
              </a:spcAft>
              <a:buFont typeface="Arial" panose="020B0604020202020204" pitchFamily="34" charset="0"/>
              <a:buNone/>
            </a:pPr>
            <a:endParaRPr lang="en-US" altLang="en-US" b="1" dirty="0"/>
          </a:p>
          <a:p>
            <a:pPr marL="0" indent="0">
              <a:lnSpc>
                <a:spcPct val="90000"/>
              </a:lnSpc>
              <a:spcBef>
                <a:spcPct val="0"/>
              </a:spcBef>
              <a:spcAft>
                <a:spcPts val="600"/>
              </a:spcAft>
              <a:buFont typeface="Arial" panose="020B0604020202020204" pitchFamily="34" charset="0"/>
              <a:buNone/>
            </a:pPr>
            <a:r>
              <a:rPr lang="en-US" altLang="en-US" b="1" dirty="0"/>
              <a:t>Disadvantage: </a:t>
            </a:r>
          </a:p>
          <a:p>
            <a:pPr marL="171450" indent="-171450">
              <a:lnSpc>
                <a:spcPct val="90000"/>
              </a:lnSpc>
              <a:spcBef>
                <a:spcPct val="0"/>
              </a:spcBef>
              <a:spcAft>
                <a:spcPts val="600"/>
              </a:spcAft>
              <a:buFont typeface="Arial" panose="020B0604020202020204" pitchFamily="34" charset="0"/>
              <a:buChar char="•"/>
            </a:pPr>
            <a:r>
              <a:rPr lang="en-US" altLang="en-US" sz="1200" b="1" dirty="0"/>
              <a:t>Sometimes, horizontal communication leads to disputes between individuals/departments. In such cases higher officials have to step in to resolve the matter.</a:t>
            </a:r>
            <a:endParaRPr lang="en-GB" altLang="en-US" sz="1200" b="1" dirty="0"/>
          </a:p>
        </p:txBody>
      </p:sp>
      <p:graphicFrame>
        <p:nvGraphicFramePr>
          <p:cNvPr id="9" name="Diagram 8">
            <a:extLst>
              <a:ext uri="{FF2B5EF4-FFF2-40B4-BE49-F238E27FC236}">
                <a16:creationId xmlns:a16="http://schemas.microsoft.com/office/drawing/2014/main" id="{BEFA3758-77B2-4453-8208-B9CF0FA61532}"/>
              </a:ext>
            </a:extLst>
          </p:cNvPr>
          <p:cNvGraphicFramePr/>
          <p:nvPr>
            <p:extLst>
              <p:ext uri="{D42A27DB-BD31-4B8C-83A1-F6EECF244321}">
                <p14:modId xmlns:p14="http://schemas.microsoft.com/office/powerpoint/2010/main" val="250891414"/>
              </p:ext>
            </p:extLst>
          </p:nvPr>
        </p:nvGraphicFramePr>
        <p:xfrm>
          <a:off x="3465513" y="1369740"/>
          <a:ext cx="5425440" cy="30673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Picture 1">
            <a:extLst>
              <a:ext uri="{FF2B5EF4-FFF2-40B4-BE49-F238E27FC236}">
                <a16:creationId xmlns:a16="http://schemas.microsoft.com/office/drawing/2014/main" id="{A6935A5F-A1A2-4730-AF3D-2DF04E5D6277}"/>
              </a:ext>
            </a:extLst>
          </p:cNvPr>
          <p:cNvPicPr>
            <a:picLocks noChangeAspect="1"/>
          </p:cNvPicPr>
          <p:nvPr/>
        </p:nvPicPr>
        <p:blipFill>
          <a:blip r:embed="rId7"/>
          <a:stretch>
            <a:fillRect/>
          </a:stretch>
        </p:blipFill>
        <p:spPr>
          <a:xfrm>
            <a:off x="4798480" y="2944033"/>
            <a:ext cx="2822693" cy="1012024"/>
          </a:xfrm>
          <a:prstGeom prst="rect">
            <a:avLst/>
          </a:prstGeom>
        </p:spPr>
      </p:pic>
    </p:spTree>
    <p:extLst>
      <p:ext uri="{BB962C8B-B14F-4D97-AF65-F5344CB8AC3E}">
        <p14:creationId xmlns:p14="http://schemas.microsoft.com/office/powerpoint/2010/main" val="28327348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2293">
                                            <p:txEl>
                                              <p:pRg st="2" end="2"/>
                                            </p:txEl>
                                          </p:spTgt>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2293">
                                            <p:txEl>
                                              <p:pRg st="3" end="3"/>
                                            </p:txEl>
                                          </p:spTgt>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12293">
                                            <p:txEl>
                                              <p:pRg st="4" end="4"/>
                                            </p:txEl>
                                          </p:spTgt>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12293">
                                            <p:txEl>
                                              <p:pRg st="5" end="5"/>
                                            </p:txEl>
                                          </p:spTgt>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2293">
                                            <p:txEl>
                                              <p:pRg st="7" end="7"/>
                                            </p:txEl>
                                          </p:spTgt>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1229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3" grpId="0" uiExpand="1" build="p"/>
      <p:bldGraphic spid="9"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Title 3">
            <a:extLst>
              <a:ext uri="{FF2B5EF4-FFF2-40B4-BE49-F238E27FC236}">
                <a16:creationId xmlns:a16="http://schemas.microsoft.com/office/drawing/2014/main" id="{D48A3BAC-D3E9-4D13-A6E8-CB814DFCABB4}"/>
              </a:ext>
            </a:extLst>
          </p:cNvPr>
          <p:cNvSpPr>
            <a:spLocks noGrp="1"/>
          </p:cNvSpPr>
          <p:nvPr>
            <p:ph type="title"/>
          </p:nvPr>
        </p:nvSpPr>
        <p:spPr>
          <a:xfrm>
            <a:off x="457200" y="143941"/>
            <a:ext cx="8003232" cy="476747"/>
          </a:xfrm>
        </p:spPr>
        <p:txBody>
          <a:bodyPr>
            <a:normAutofit fontScale="90000"/>
          </a:bodyPr>
          <a:lstStyle/>
          <a:p>
            <a:r>
              <a:rPr lang="en-GB" altLang="en-US" sz="49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Diagonal Communication</a:t>
            </a:r>
          </a:p>
        </p:txBody>
      </p:sp>
      <p:pic>
        <p:nvPicPr>
          <p:cNvPr id="10" name="Content Placeholder 9">
            <a:extLst>
              <a:ext uri="{FF2B5EF4-FFF2-40B4-BE49-F238E27FC236}">
                <a16:creationId xmlns:a16="http://schemas.microsoft.com/office/drawing/2014/main" id="{7CAA9BAE-3384-424A-A25C-1CE11292A0F2}"/>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57200" y="738705"/>
            <a:ext cx="8147248" cy="3338367"/>
          </a:xfrm>
        </p:spPr>
      </p:pic>
      <p:cxnSp>
        <p:nvCxnSpPr>
          <p:cNvPr id="7" name="Straight Arrow Connector 6">
            <a:extLst>
              <a:ext uri="{FF2B5EF4-FFF2-40B4-BE49-F238E27FC236}">
                <a16:creationId xmlns:a16="http://schemas.microsoft.com/office/drawing/2014/main" id="{25334D4B-CE57-45B9-B1EE-0DB4DE641294}"/>
              </a:ext>
            </a:extLst>
          </p:cNvPr>
          <p:cNvCxnSpPr>
            <a:cxnSpLocks/>
          </p:cNvCxnSpPr>
          <p:nvPr/>
        </p:nvCxnSpPr>
        <p:spPr>
          <a:xfrm flipV="1">
            <a:off x="4247964" y="1988840"/>
            <a:ext cx="1548172" cy="1342414"/>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pic>
        <p:nvPicPr>
          <p:cNvPr id="13" name="Picture 12">
            <a:extLst>
              <a:ext uri="{FF2B5EF4-FFF2-40B4-BE49-F238E27FC236}">
                <a16:creationId xmlns:a16="http://schemas.microsoft.com/office/drawing/2014/main" id="{8978DEB5-C317-4B28-9A16-9005B1DEDC19}"/>
              </a:ext>
            </a:extLst>
          </p:cNvPr>
          <p:cNvPicPr>
            <a:picLocks noChangeAspect="1"/>
          </p:cNvPicPr>
          <p:nvPr/>
        </p:nvPicPr>
        <p:blipFill>
          <a:blip r:embed="rId4"/>
          <a:stretch>
            <a:fillRect/>
          </a:stretch>
        </p:blipFill>
        <p:spPr>
          <a:xfrm rot="21041069" flipH="1">
            <a:off x="1650272" y="1449654"/>
            <a:ext cx="3167079" cy="2804518"/>
          </a:xfrm>
          <a:prstGeom prst="rect">
            <a:avLst/>
          </a:prstGeom>
        </p:spPr>
      </p:pic>
      <p:sp>
        <p:nvSpPr>
          <p:cNvPr id="14" name="TextBox 13">
            <a:extLst>
              <a:ext uri="{FF2B5EF4-FFF2-40B4-BE49-F238E27FC236}">
                <a16:creationId xmlns:a16="http://schemas.microsoft.com/office/drawing/2014/main" id="{0A245ACC-DC93-4B82-AFF5-47D561971599}"/>
              </a:ext>
            </a:extLst>
          </p:cNvPr>
          <p:cNvSpPr txBox="1"/>
          <p:nvPr/>
        </p:nvSpPr>
        <p:spPr>
          <a:xfrm>
            <a:off x="683568" y="4437112"/>
            <a:ext cx="7344816" cy="1169551"/>
          </a:xfrm>
          <a:prstGeom prst="rect">
            <a:avLst/>
          </a:prstGeom>
          <a:noFill/>
        </p:spPr>
        <p:txBody>
          <a:bodyPr wrap="square" rtlCol="0">
            <a:spAutoFit/>
          </a:bodyPr>
          <a:lstStyle/>
          <a:p>
            <a:pPr marL="285750" indent="-285750">
              <a:buFont typeface="Arial" panose="020B0604020202020204" pitchFamily="34" charset="0"/>
              <a:buChar char="•"/>
            </a:pPr>
            <a:r>
              <a:rPr lang="en-GB" sz="1400" b="1" dirty="0"/>
              <a:t>Communication that takes place between a manager and employees of other workgroups is called diagonal communication. </a:t>
            </a:r>
          </a:p>
          <a:p>
            <a:pPr marL="285750" indent="-285750">
              <a:buFont typeface="Arial" panose="020B0604020202020204" pitchFamily="34" charset="0"/>
              <a:buChar char="•"/>
            </a:pPr>
            <a:r>
              <a:rPr lang="en-GB" sz="1400" b="1" dirty="0"/>
              <a:t>It generally does not appear on organisational chart. </a:t>
            </a:r>
          </a:p>
          <a:p>
            <a:pPr marL="285750" indent="-285750">
              <a:buFont typeface="Arial" panose="020B0604020202020204" pitchFamily="34" charset="0"/>
              <a:buChar char="•"/>
            </a:pPr>
            <a:r>
              <a:rPr lang="en-GB" sz="1400" b="1" dirty="0"/>
              <a:t>For instance - To design a training module a training manager interacts with an Operations personnel to enquire about the way they perform their task</a:t>
            </a:r>
          </a:p>
        </p:txBody>
      </p:sp>
    </p:spTree>
    <p:extLst>
      <p:ext uri="{BB962C8B-B14F-4D97-AF65-F5344CB8AC3E}">
        <p14:creationId xmlns:p14="http://schemas.microsoft.com/office/powerpoint/2010/main" val="897031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B875C-6B4B-466F-9194-9D5B1CC44AC9}"/>
              </a:ext>
            </a:extLst>
          </p:cNvPr>
          <p:cNvSpPr>
            <a:spLocks noGrp="1"/>
          </p:cNvSpPr>
          <p:nvPr>
            <p:ph type="title"/>
          </p:nvPr>
        </p:nvSpPr>
        <p:spPr>
          <a:xfrm>
            <a:off x="457200" y="274638"/>
            <a:ext cx="8229600" cy="1143000"/>
          </a:xfrm>
        </p:spPr>
        <p:txBody>
          <a:bodyPr anchor="ctr">
            <a:normAutofit/>
          </a:bodyPr>
          <a:lstStyle/>
          <a:p>
            <a:r>
              <a:rPr lang="en-GB" cap="all"/>
              <a:t>Activity</a:t>
            </a:r>
          </a:p>
        </p:txBody>
      </p:sp>
      <p:pic>
        <p:nvPicPr>
          <p:cNvPr id="5" name="Picture 4" descr="A person standing in front of a flat screen tv&#10;&#10;Description automatically generated">
            <a:hlinkClick r:id="rId2"/>
            <a:extLst>
              <a:ext uri="{FF2B5EF4-FFF2-40B4-BE49-F238E27FC236}">
                <a16:creationId xmlns:a16="http://schemas.microsoft.com/office/drawing/2014/main" id="{41E079C0-05C0-439E-9390-1D2F59879D06}"/>
              </a:ext>
            </a:extLst>
          </p:cNvPr>
          <p:cNvPicPr>
            <a:picLocks noChangeAspect="1"/>
          </p:cNvPicPr>
          <p:nvPr/>
        </p:nvPicPr>
        <p:blipFill rotWithShape="1">
          <a:blip r:embed="rId3">
            <a:extLst>
              <a:ext uri="{28A0092B-C50C-407E-A947-70E740481C1C}">
                <a14:useLocalDpi xmlns:a14="http://schemas.microsoft.com/office/drawing/2010/main" val="0"/>
              </a:ext>
            </a:extLst>
          </a:blip>
          <a:srcRect l="39930" r="8689" b="-2"/>
          <a:stretch/>
        </p:blipFill>
        <p:spPr>
          <a:xfrm>
            <a:off x="457200" y="1600201"/>
            <a:ext cx="4038600" cy="3989040"/>
          </a:xfrm>
          <a:prstGeom prst="rect">
            <a:avLst/>
          </a:prstGeom>
          <a:noFill/>
        </p:spPr>
      </p:pic>
      <p:sp>
        <p:nvSpPr>
          <p:cNvPr id="3" name="Content Placeholder 2">
            <a:extLst>
              <a:ext uri="{FF2B5EF4-FFF2-40B4-BE49-F238E27FC236}">
                <a16:creationId xmlns:a16="http://schemas.microsoft.com/office/drawing/2014/main" id="{EB084923-254E-46EB-8ADB-A00E77BABA82}"/>
              </a:ext>
            </a:extLst>
          </p:cNvPr>
          <p:cNvSpPr>
            <a:spLocks noGrp="1"/>
          </p:cNvSpPr>
          <p:nvPr>
            <p:ph sz="half" idx="2"/>
          </p:nvPr>
        </p:nvSpPr>
        <p:spPr>
          <a:xfrm>
            <a:off x="4648200" y="1600201"/>
            <a:ext cx="4038600" cy="3989040"/>
          </a:xfrm>
        </p:spPr>
        <p:txBody>
          <a:bodyPr>
            <a:normAutofit/>
          </a:bodyPr>
          <a:lstStyle/>
          <a:p>
            <a:pPr marL="457200" indent="-457200">
              <a:lnSpc>
                <a:spcPct val="90000"/>
              </a:lnSpc>
              <a:buFont typeface="+mj-lt"/>
              <a:buAutoNum type="arabicPeriod"/>
            </a:pPr>
            <a:r>
              <a:rPr lang="en-GB" sz="2400"/>
              <a:t>Watch this video about the failings at Mid-Staffordshire NHS Trust.</a:t>
            </a:r>
          </a:p>
          <a:p>
            <a:pPr marL="457200" indent="-457200">
              <a:lnSpc>
                <a:spcPct val="90000"/>
              </a:lnSpc>
              <a:buFont typeface="+mj-lt"/>
              <a:buAutoNum type="arabicPeriod"/>
            </a:pPr>
            <a:r>
              <a:rPr lang="en-GB" sz="2400"/>
              <a:t>Were communication failings; vertical? Horizontal? Diagonal? </a:t>
            </a:r>
          </a:p>
          <a:p>
            <a:pPr marL="457200" indent="-457200">
              <a:lnSpc>
                <a:spcPct val="90000"/>
              </a:lnSpc>
              <a:buFont typeface="+mj-lt"/>
              <a:buAutoNum type="arabicPeriod"/>
            </a:pPr>
            <a:r>
              <a:rPr lang="en-GB" sz="2400"/>
              <a:t>Who within the trust needed to communicate more effectively? </a:t>
            </a:r>
          </a:p>
        </p:txBody>
      </p:sp>
    </p:spTree>
    <p:extLst>
      <p:ext uri="{BB962C8B-B14F-4D97-AF65-F5344CB8AC3E}">
        <p14:creationId xmlns:p14="http://schemas.microsoft.com/office/powerpoint/2010/main" val="14576555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Title 3">
            <a:extLst>
              <a:ext uri="{FF2B5EF4-FFF2-40B4-BE49-F238E27FC236}">
                <a16:creationId xmlns:a16="http://schemas.microsoft.com/office/drawing/2014/main" id="{37971880-289C-48EF-BCDE-34E0F8D589A7}"/>
              </a:ext>
            </a:extLst>
          </p:cNvPr>
          <p:cNvSpPr>
            <a:spLocks noGrp="1"/>
          </p:cNvSpPr>
          <p:nvPr>
            <p:ph type="title"/>
          </p:nvPr>
        </p:nvSpPr>
        <p:spPr/>
        <p:txBody>
          <a:bodyPr>
            <a:noAutofit/>
          </a:bodyPr>
          <a:lstStyle/>
          <a:p>
            <a:r>
              <a:rPr lang="en-GB" altLang="en-US" sz="49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Methods of communication in organisations</a:t>
            </a:r>
          </a:p>
        </p:txBody>
      </p:sp>
      <p:sp>
        <p:nvSpPr>
          <p:cNvPr id="7" name="Content Placeholder 2">
            <a:extLst>
              <a:ext uri="{FF2B5EF4-FFF2-40B4-BE49-F238E27FC236}">
                <a16:creationId xmlns:a16="http://schemas.microsoft.com/office/drawing/2014/main" id="{D73F065B-88AA-4530-9716-4AC6D7E02CD2}"/>
              </a:ext>
            </a:extLst>
          </p:cNvPr>
          <p:cNvSpPr txBox="1">
            <a:spLocks/>
          </p:cNvSpPr>
          <p:nvPr/>
        </p:nvSpPr>
        <p:spPr bwMode="auto">
          <a:xfrm>
            <a:off x="249238" y="1733550"/>
            <a:ext cx="8642350" cy="4822825"/>
          </a:xfrm>
          <a:prstGeom prst="rect">
            <a:avLst/>
          </a:prstGeom>
          <a:solidFill>
            <a:schemeClr val="tx2">
              <a:lumMod val="20000"/>
              <a:lumOff val="80000"/>
            </a:schemeClr>
          </a:solidFill>
          <a:ln>
            <a:noFill/>
          </a:ln>
        </p:spPr>
        <p:txBody>
          <a:bodyPr lIns="0" rIns="0"/>
          <a:lstStyle>
            <a:lvl1pPr marL="90488" indent="-90488">
              <a:spcBef>
                <a:spcPct val="20000"/>
              </a:spcBef>
              <a:buFont typeface="Arial" panose="020B0604020202020204" pitchFamily="34" charset="0"/>
              <a:buChar char="•"/>
              <a:defRPr sz="3200">
                <a:solidFill>
                  <a:schemeClr val="tx1"/>
                </a:solidFill>
                <a:latin typeface="Calibri" panose="020F0502020204030204" pitchFamily="34" charset="0"/>
              </a:defRPr>
            </a:lvl1pPr>
            <a:lvl2pPr marL="382588" indent="-182563">
              <a:spcBef>
                <a:spcPct val="20000"/>
              </a:spcBef>
              <a:buFont typeface="Arial" panose="020B0604020202020204" pitchFamily="34" charset="0"/>
              <a:buChar char="–"/>
              <a:defRPr sz="2800">
                <a:solidFill>
                  <a:schemeClr val="tx1"/>
                </a:solidFill>
                <a:latin typeface="Calibri" panose="020F0502020204030204" pitchFamily="34" charset="0"/>
              </a:defRPr>
            </a:lvl2pPr>
            <a:lvl3pPr marL="566738" indent="-182563">
              <a:spcBef>
                <a:spcPct val="20000"/>
              </a:spcBef>
              <a:buFont typeface="Arial" panose="020B0604020202020204" pitchFamily="34" charset="0"/>
              <a:buChar char="•"/>
              <a:defRPr sz="2400">
                <a:solidFill>
                  <a:schemeClr val="tx1"/>
                </a:solidFill>
                <a:latin typeface="Calibri" panose="020F0502020204030204" pitchFamily="34" charset="0"/>
              </a:defRPr>
            </a:lvl3pPr>
            <a:lvl4pPr marL="749300" indent="-182563">
              <a:spcBef>
                <a:spcPct val="20000"/>
              </a:spcBef>
              <a:buFont typeface="Arial" panose="020B0604020202020204" pitchFamily="34" charset="0"/>
              <a:buChar char="–"/>
              <a:defRPr sz="2000">
                <a:solidFill>
                  <a:schemeClr val="tx1"/>
                </a:solidFill>
                <a:latin typeface="Calibri" panose="020F0502020204030204" pitchFamily="34" charset="0"/>
              </a:defRPr>
            </a:lvl4pPr>
            <a:lvl5pPr marL="931863" indent="-182563">
              <a:spcBef>
                <a:spcPct val="20000"/>
              </a:spcBef>
              <a:buFont typeface="Arial" panose="020B0604020202020204" pitchFamily="34" charset="0"/>
              <a:buChar char="»"/>
              <a:defRPr sz="2000">
                <a:solidFill>
                  <a:schemeClr val="tx1"/>
                </a:solidFill>
                <a:latin typeface="Calibri" panose="020F0502020204030204" pitchFamily="34" charset="0"/>
              </a:defRPr>
            </a:lvl5pPr>
            <a:lvl6pPr marL="1389063" indent="-1825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1846263" indent="-1825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2303463" indent="-1825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2760663" indent="-1825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lnSpc>
                <a:spcPct val="90000"/>
              </a:lnSpc>
              <a:spcBef>
                <a:spcPts val="1200"/>
              </a:spcBef>
              <a:spcAft>
                <a:spcPts val="200"/>
              </a:spcAft>
              <a:buClr>
                <a:srgbClr val="E48312"/>
              </a:buClr>
              <a:defRPr/>
            </a:pPr>
            <a:r>
              <a:rPr lang="en-US" altLang="en-US" sz="2200" b="1" dirty="0">
                <a:solidFill>
                  <a:srgbClr val="404040"/>
                </a:solidFill>
              </a:rPr>
              <a:t>Internal &amp; External communication</a:t>
            </a:r>
          </a:p>
          <a:p>
            <a:pPr lvl="1" algn="just">
              <a:lnSpc>
                <a:spcPct val="90000"/>
              </a:lnSpc>
              <a:spcBef>
                <a:spcPts val="200"/>
              </a:spcBef>
              <a:spcAft>
                <a:spcPts val="400"/>
              </a:spcAft>
              <a:buClr>
                <a:srgbClr val="E48312"/>
              </a:buClr>
              <a:buFont typeface="Calibri" panose="020F0502020204030204" pitchFamily="34" charset="0"/>
              <a:buChar char="◦"/>
              <a:defRPr/>
            </a:pPr>
            <a:r>
              <a:rPr lang="en-GB" altLang="en-US" sz="2200" dirty="0">
                <a:solidFill>
                  <a:srgbClr val="404040"/>
                </a:solidFill>
              </a:rPr>
              <a:t>Internal communications happen within the organisation. </a:t>
            </a:r>
          </a:p>
          <a:p>
            <a:pPr lvl="1" algn="just">
              <a:lnSpc>
                <a:spcPct val="90000"/>
              </a:lnSpc>
              <a:spcBef>
                <a:spcPts val="200"/>
              </a:spcBef>
              <a:spcAft>
                <a:spcPts val="400"/>
              </a:spcAft>
              <a:buClr>
                <a:srgbClr val="E48312"/>
              </a:buClr>
              <a:buFont typeface="Calibri" panose="020F0502020204030204" pitchFamily="34" charset="0"/>
              <a:buChar char="◦"/>
              <a:defRPr/>
            </a:pPr>
            <a:r>
              <a:rPr lang="en-GB" altLang="en-US" sz="2200" dirty="0">
                <a:solidFill>
                  <a:srgbClr val="404040"/>
                </a:solidFill>
              </a:rPr>
              <a:t>External communications take place between the organisation and outside individuals or organisations.</a:t>
            </a:r>
          </a:p>
          <a:p>
            <a:pPr algn="just">
              <a:lnSpc>
                <a:spcPct val="90000"/>
              </a:lnSpc>
              <a:spcBef>
                <a:spcPts val="1200"/>
              </a:spcBef>
              <a:spcAft>
                <a:spcPts val="200"/>
              </a:spcAft>
              <a:buClr>
                <a:srgbClr val="E48312"/>
              </a:buClr>
              <a:defRPr/>
            </a:pPr>
            <a:r>
              <a:rPr lang="en-US" altLang="en-US" sz="2200" b="1" dirty="0">
                <a:solidFill>
                  <a:srgbClr val="404040"/>
                </a:solidFill>
              </a:rPr>
              <a:t>Formal &amp; Informal communication</a:t>
            </a:r>
          </a:p>
          <a:p>
            <a:pPr lvl="1" algn="just">
              <a:lnSpc>
                <a:spcPct val="90000"/>
              </a:lnSpc>
              <a:spcBef>
                <a:spcPts val="200"/>
              </a:spcBef>
              <a:spcAft>
                <a:spcPts val="400"/>
              </a:spcAft>
              <a:buClr>
                <a:srgbClr val="E48312"/>
              </a:buClr>
              <a:buFont typeface="Calibri" panose="020F0502020204030204" pitchFamily="34" charset="0"/>
              <a:buChar char="◦"/>
              <a:defRPr/>
            </a:pPr>
            <a:r>
              <a:rPr lang="en-GB" altLang="en-US" sz="2200" dirty="0">
                <a:solidFill>
                  <a:srgbClr val="404040"/>
                </a:solidFill>
              </a:rPr>
              <a:t>Formal communications are official messages sent by an organisation, </a:t>
            </a:r>
          </a:p>
          <a:p>
            <a:pPr lvl="1" algn="just">
              <a:lnSpc>
                <a:spcPct val="90000"/>
              </a:lnSpc>
              <a:spcBef>
                <a:spcPts val="200"/>
              </a:spcBef>
              <a:spcAft>
                <a:spcPts val="400"/>
              </a:spcAft>
              <a:buClr>
                <a:srgbClr val="E48312"/>
              </a:buClr>
              <a:buFont typeface="Calibri" panose="020F0502020204030204" pitchFamily="34" charset="0"/>
              <a:buNone/>
              <a:defRPr/>
            </a:pPr>
            <a:r>
              <a:rPr lang="en-GB" altLang="en-US" sz="2200" dirty="0">
                <a:solidFill>
                  <a:srgbClr val="404040"/>
                </a:solidFill>
              </a:rPr>
              <a:t>    </a:t>
            </a:r>
            <a:r>
              <a:rPr lang="en-GB" altLang="en-US" sz="2200" dirty="0" err="1">
                <a:solidFill>
                  <a:srgbClr val="404040"/>
                </a:solidFill>
              </a:rPr>
              <a:t>eg</a:t>
            </a:r>
            <a:r>
              <a:rPr lang="en-GB" altLang="en-US" sz="2200" dirty="0">
                <a:solidFill>
                  <a:srgbClr val="404040"/>
                </a:solidFill>
              </a:rPr>
              <a:t> an official memo, fax or report.</a:t>
            </a:r>
          </a:p>
          <a:p>
            <a:pPr lvl="1" algn="just">
              <a:lnSpc>
                <a:spcPct val="90000"/>
              </a:lnSpc>
              <a:spcBef>
                <a:spcPts val="200"/>
              </a:spcBef>
              <a:spcAft>
                <a:spcPts val="400"/>
              </a:spcAft>
              <a:buClr>
                <a:srgbClr val="E48312"/>
              </a:buClr>
              <a:buFont typeface="Calibri" panose="020F0502020204030204" pitchFamily="34" charset="0"/>
              <a:buChar char="◦"/>
              <a:defRPr/>
            </a:pPr>
            <a:r>
              <a:rPr lang="en-GB" altLang="en-US" sz="2200" dirty="0">
                <a:solidFill>
                  <a:srgbClr val="404040"/>
                </a:solidFill>
              </a:rPr>
              <a:t>Informal communications are unofficial messages not formally approved by the business, </a:t>
            </a:r>
            <a:r>
              <a:rPr lang="en-GB" altLang="en-US" sz="2200" dirty="0" err="1">
                <a:solidFill>
                  <a:srgbClr val="404040"/>
                </a:solidFill>
              </a:rPr>
              <a:t>eg</a:t>
            </a:r>
            <a:r>
              <a:rPr lang="en-GB" altLang="en-US" sz="2200" dirty="0">
                <a:solidFill>
                  <a:srgbClr val="404040"/>
                </a:solidFill>
              </a:rPr>
              <a:t>: everyday conversation or gossip between staff. </a:t>
            </a:r>
          </a:p>
          <a:p>
            <a:pPr algn="just">
              <a:lnSpc>
                <a:spcPct val="90000"/>
              </a:lnSpc>
              <a:spcBef>
                <a:spcPts val="1200"/>
              </a:spcBef>
              <a:spcAft>
                <a:spcPts val="200"/>
              </a:spcAft>
              <a:buClr>
                <a:srgbClr val="E48312"/>
              </a:buClr>
              <a:defRPr/>
            </a:pPr>
            <a:r>
              <a:rPr lang="en-US" altLang="en-US" sz="2200" b="1" dirty="0">
                <a:solidFill>
                  <a:srgbClr val="404040"/>
                </a:solidFill>
              </a:rPr>
              <a:t>Verbal communication: </a:t>
            </a:r>
            <a:r>
              <a:rPr lang="en-GB" altLang="en-US" sz="2200" dirty="0">
                <a:solidFill>
                  <a:srgbClr val="404040"/>
                </a:solidFill>
              </a:rPr>
              <a:t>face-to-face, telephone, radio or television and other media.</a:t>
            </a:r>
          </a:p>
          <a:p>
            <a:pPr algn="just">
              <a:lnSpc>
                <a:spcPct val="90000"/>
              </a:lnSpc>
              <a:spcBef>
                <a:spcPts val="1200"/>
              </a:spcBef>
              <a:spcAft>
                <a:spcPts val="200"/>
              </a:spcAft>
              <a:buClr>
                <a:srgbClr val="E48312"/>
              </a:buClr>
              <a:defRPr/>
            </a:pPr>
            <a:r>
              <a:rPr lang="en-US" altLang="en-US" sz="2200" b="1" dirty="0">
                <a:solidFill>
                  <a:srgbClr val="404040"/>
                </a:solidFill>
              </a:rPr>
              <a:t>Nonverbal communication:  </a:t>
            </a:r>
            <a:r>
              <a:rPr lang="en-US" altLang="en-US" sz="2200" dirty="0">
                <a:solidFill>
                  <a:srgbClr val="404040"/>
                </a:solidFill>
              </a:rPr>
              <a:t>eye movements, gestures, facial expressions.</a:t>
            </a:r>
            <a:endParaRPr lang="en-GB" altLang="en-US" sz="2200" dirty="0">
              <a:solidFill>
                <a:srgbClr val="404040"/>
              </a:solidFill>
            </a:endParaRPr>
          </a:p>
          <a:p>
            <a:pPr algn="just">
              <a:lnSpc>
                <a:spcPct val="90000"/>
              </a:lnSpc>
              <a:spcBef>
                <a:spcPts val="1200"/>
              </a:spcBef>
              <a:spcAft>
                <a:spcPts val="200"/>
              </a:spcAft>
              <a:buClr>
                <a:srgbClr val="E48312"/>
              </a:buClr>
              <a:buFont typeface="Calibri" panose="020F0502020204030204" pitchFamily="34" charset="0"/>
              <a:buChar char=" "/>
              <a:defRPr/>
            </a:pPr>
            <a:endParaRPr lang="en-GB" altLang="en-US" sz="2000" dirty="0">
              <a:solidFill>
                <a:srgbClr val="404040"/>
              </a:solidFill>
            </a:endParaRPr>
          </a:p>
        </p:txBody>
      </p:sp>
    </p:spTree>
    <p:extLst>
      <p:ext uri="{BB962C8B-B14F-4D97-AF65-F5344CB8AC3E}">
        <p14:creationId xmlns:p14="http://schemas.microsoft.com/office/powerpoint/2010/main" val="30748381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Title 3">
            <a:extLst>
              <a:ext uri="{FF2B5EF4-FFF2-40B4-BE49-F238E27FC236}">
                <a16:creationId xmlns:a16="http://schemas.microsoft.com/office/drawing/2014/main" id="{0F2AE425-5464-4161-80B8-0159C829EC43}"/>
              </a:ext>
            </a:extLst>
          </p:cNvPr>
          <p:cNvSpPr>
            <a:spLocks noGrp="1"/>
          </p:cNvSpPr>
          <p:nvPr>
            <p:ph type="title"/>
          </p:nvPr>
        </p:nvSpPr>
        <p:spPr/>
        <p:txBody>
          <a:bodyPr>
            <a:normAutofit/>
          </a:bodyPr>
          <a:lstStyle/>
          <a:p>
            <a:r>
              <a:rPr lang="en-GB" altLang="en-US" sz="4900" cap="all" dirty="0">
                <a:blipFill>
                  <a:blip r:embed="rId3">
                    <a:extLst>
                      <a:ext uri="{28A0092B-C50C-407E-A947-70E740481C1C}">
                        <a14:useLocalDpi xmlns:a14="http://schemas.microsoft.com/office/drawing/2010/main" val="0"/>
                      </a:ext>
                    </a:extLst>
                  </a:blip>
                  <a:tile tx="6350" ty="-127000" sx="65000" sy="64000" flip="none" algn="tl"/>
                </a:blipFill>
                <a:latin typeface="Rockwell Condensed" panose="02060603050405020104"/>
              </a:rPr>
              <a:t>Channels of communication</a:t>
            </a:r>
          </a:p>
        </p:txBody>
      </p:sp>
      <p:pic>
        <p:nvPicPr>
          <p:cNvPr id="6" name="Picture 5" descr="internal communications">
            <a:extLst>
              <a:ext uri="{FF2B5EF4-FFF2-40B4-BE49-F238E27FC236}">
                <a16:creationId xmlns:a16="http://schemas.microsoft.com/office/drawing/2014/main" id="{5F623A46-190F-4C74-9DB4-CEA2528C4ECA}"/>
              </a:ext>
            </a:extLst>
          </p:cNvPr>
          <p:cNvPicPr>
            <a:picLocks noChangeAspect="1" noChangeArrowheads="1"/>
          </p:cNvPicPr>
          <p:nvPr/>
        </p:nvPicPr>
        <p:blipFill>
          <a:blip r:embed="rId4"/>
          <a:srcRect/>
          <a:stretch>
            <a:fillRect/>
          </a:stretch>
        </p:blipFill>
        <p:spPr bwMode="auto">
          <a:xfrm>
            <a:off x="107950" y="1749425"/>
            <a:ext cx="4248150" cy="444341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irc_mi" descr="3-1externalcommunications_000">
            <a:extLst>
              <a:ext uri="{FF2B5EF4-FFF2-40B4-BE49-F238E27FC236}">
                <a16:creationId xmlns:a16="http://schemas.microsoft.com/office/drawing/2014/main" id="{6078E614-A6D6-4C3C-81B6-5D62ABE74143}"/>
              </a:ext>
            </a:extLst>
          </p:cNvPr>
          <p:cNvPicPr>
            <a:picLocks noChangeAspect="1" noChangeArrowheads="1"/>
          </p:cNvPicPr>
          <p:nvPr/>
        </p:nvPicPr>
        <p:blipFill>
          <a:blip r:embed="rId5"/>
          <a:srcRect/>
          <a:stretch>
            <a:fillRect/>
          </a:stretch>
        </p:blipFill>
        <p:spPr bwMode="auto">
          <a:xfrm>
            <a:off x="4643438" y="1773238"/>
            <a:ext cx="4291012" cy="44338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7" name="Rectangle 1">
            <a:extLst>
              <a:ext uri="{FF2B5EF4-FFF2-40B4-BE49-F238E27FC236}">
                <a16:creationId xmlns:a16="http://schemas.microsoft.com/office/drawing/2014/main" id="{A14CF415-341E-4596-80B2-36355F78A347}"/>
              </a:ext>
            </a:extLst>
          </p:cNvPr>
          <p:cNvSpPr>
            <a:spLocks noChangeArrowheads="1"/>
          </p:cNvSpPr>
          <p:nvPr/>
        </p:nvSpPr>
        <p:spPr bwMode="auto">
          <a:xfrm>
            <a:off x="5829300" y="6348413"/>
            <a:ext cx="26558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1800">
                <a:latin typeface="Arial" panose="020B0604020202020204" pitchFamily="34" charset="0"/>
              </a:rPr>
              <a:t>Source: Taylor. S (1996)</a:t>
            </a:r>
          </a:p>
        </p:txBody>
      </p:sp>
    </p:spTree>
    <p:extLst>
      <p:ext uri="{BB962C8B-B14F-4D97-AF65-F5344CB8AC3E}">
        <p14:creationId xmlns:p14="http://schemas.microsoft.com/office/powerpoint/2010/main" val="21211071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par>
                          <p:cTn id="13" fill="hold" nodeType="afterGroup">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5367"/>
                                        </p:tgtEl>
                                        <p:attrNameLst>
                                          <p:attrName>style.visibility</p:attrName>
                                        </p:attrNameLst>
                                      </p:cBhvr>
                                      <p:to>
                                        <p:strVal val="visible"/>
                                      </p:to>
                                    </p:set>
                                    <p:animEffect transition="in" filter="fade">
                                      <p:cBhvr>
                                        <p:cTn id="16" dur="500"/>
                                        <p:tgtEl>
                                          <p:spTgt spid="153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4FA3B-6691-4F73-8351-B6F87F371D29}"/>
              </a:ext>
            </a:extLst>
          </p:cNvPr>
          <p:cNvSpPr>
            <a:spLocks noGrp="1"/>
          </p:cNvSpPr>
          <p:nvPr>
            <p:ph type="title"/>
          </p:nvPr>
        </p:nvSpPr>
        <p:spPr>
          <a:xfrm>
            <a:off x="457200" y="251121"/>
            <a:ext cx="8229600" cy="706090"/>
          </a:xfrm>
        </p:spPr>
        <p:txBody>
          <a:bodyPr>
            <a:noAutofit/>
          </a:bodyPr>
          <a:lstStyle/>
          <a:p>
            <a:r>
              <a:rPr lang="en-GB" sz="2800" b="1" dirty="0"/>
              <a:t>WRITTEN COMMUNICATION IN ORGANISATION</a:t>
            </a:r>
          </a:p>
        </p:txBody>
      </p:sp>
      <p:sp>
        <p:nvSpPr>
          <p:cNvPr id="3" name="Content Placeholder 2">
            <a:extLst>
              <a:ext uri="{FF2B5EF4-FFF2-40B4-BE49-F238E27FC236}">
                <a16:creationId xmlns:a16="http://schemas.microsoft.com/office/drawing/2014/main" id="{EFCA0D8D-CC48-434E-B093-E7952E8496CE}"/>
              </a:ext>
            </a:extLst>
          </p:cNvPr>
          <p:cNvSpPr>
            <a:spLocks noGrp="1"/>
          </p:cNvSpPr>
          <p:nvPr>
            <p:ph idx="1"/>
          </p:nvPr>
        </p:nvSpPr>
        <p:spPr>
          <a:xfrm>
            <a:off x="349586" y="1124744"/>
            <a:ext cx="8444827" cy="540060"/>
          </a:xfrm>
        </p:spPr>
        <p:txBody>
          <a:bodyPr>
            <a:normAutofit/>
          </a:bodyPr>
          <a:lstStyle/>
          <a:p>
            <a:pPr marL="0" indent="0" algn="ctr">
              <a:buNone/>
            </a:pPr>
            <a:r>
              <a:rPr lang="en-GB" sz="2000" b="1" u="sng" dirty="0"/>
              <a:t>EFFECTIVE COMMUNICATION DOCUMENTS :</a:t>
            </a:r>
          </a:p>
          <a:p>
            <a:pPr marL="0" indent="0" algn="ctr">
              <a:buNone/>
            </a:pPr>
            <a:endParaRPr lang="en-GB" sz="2000" u="sng" dirty="0"/>
          </a:p>
        </p:txBody>
      </p:sp>
      <p:sp>
        <p:nvSpPr>
          <p:cNvPr id="7" name="TextBox 6">
            <a:extLst>
              <a:ext uri="{FF2B5EF4-FFF2-40B4-BE49-F238E27FC236}">
                <a16:creationId xmlns:a16="http://schemas.microsoft.com/office/drawing/2014/main" id="{C13C9DC1-BA87-443E-989B-D5ED38D30DAF}"/>
              </a:ext>
            </a:extLst>
          </p:cNvPr>
          <p:cNvSpPr txBox="1"/>
          <p:nvPr/>
        </p:nvSpPr>
        <p:spPr>
          <a:xfrm>
            <a:off x="740768" y="2231402"/>
            <a:ext cx="7488832" cy="2400657"/>
          </a:xfrm>
          <a:prstGeom prst="rect">
            <a:avLst/>
          </a:prstGeom>
          <a:noFill/>
          <a:ln>
            <a:solidFill>
              <a:schemeClr val="tx1"/>
            </a:solidFill>
          </a:ln>
        </p:spPr>
        <p:txBody>
          <a:bodyPr wrap="square" rtlCol="0">
            <a:spAutoFit/>
          </a:bodyPr>
          <a:lstStyle/>
          <a:p>
            <a:endParaRPr lang="en-GB" dirty="0"/>
          </a:p>
          <a:p>
            <a:r>
              <a:rPr lang="en-GB" dirty="0"/>
              <a:t>                 </a:t>
            </a:r>
            <a:r>
              <a:rPr lang="en-GB" sz="2400" b="1" i="1" dirty="0">
                <a:solidFill>
                  <a:srgbClr val="C00000"/>
                </a:solidFill>
              </a:rPr>
              <a:t>EXERCISE</a:t>
            </a:r>
            <a:r>
              <a:rPr lang="en-GB" dirty="0"/>
              <a:t>: </a:t>
            </a:r>
          </a:p>
          <a:p>
            <a:pPr algn="ctr"/>
            <a:endParaRPr lang="en-GB" dirty="0"/>
          </a:p>
          <a:p>
            <a:pPr algn="ctr"/>
            <a:endParaRPr lang="en-GB" sz="2400" b="1" dirty="0"/>
          </a:p>
          <a:p>
            <a:pPr algn="ctr"/>
            <a:r>
              <a:rPr lang="en-GB" sz="2400" b="1" dirty="0"/>
              <a:t>     </a:t>
            </a:r>
            <a:r>
              <a:rPr lang="en-GB" sz="2400" b="1" dirty="0">
                <a:solidFill>
                  <a:schemeClr val="accent1">
                    <a:lumMod val="75000"/>
                  </a:schemeClr>
                </a:solidFill>
              </a:rPr>
              <a:t>NAME AND EXPLAIN THE PURPOSES OF FIVE EFFECTIVE DOCUMENTS USED IN A CARE HOME</a:t>
            </a:r>
          </a:p>
          <a:p>
            <a:pPr algn="ctr"/>
            <a:endParaRPr lang="en-GB" dirty="0"/>
          </a:p>
        </p:txBody>
      </p:sp>
      <p:pic>
        <p:nvPicPr>
          <p:cNvPr id="8" name="Picture 7">
            <a:extLst>
              <a:ext uri="{FF2B5EF4-FFF2-40B4-BE49-F238E27FC236}">
                <a16:creationId xmlns:a16="http://schemas.microsoft.com/office/drawing/2014/main" id="{EFC55724-5F82-4192-99CC-74AE1FE716F0}"/>
              </a:ext>
            </a:extLst>
          </p:cNvPr>
          <p:cNvPicPr>
            <a:picLocks noChangeAspect="1"/>
          </p:cNvPicPr>
          <p:nvPr/>
        </p:nvPicPr>
        <p:blipFill>
          <a:blip r:embed="rId2"/>
          <a:stretch>
            <a:fillRect/>
          </a:stretch>
        </p:blipFill>
        <p:spPr>
          <a:xfrm>
            <a:off x="891649" y="1832336"/>
            <a:ext cx="1376095" cy="798133"/>
          </a:xfrm>
          <a:prstGeom prst="rect">
            <a:avLst/>
          </a:prstGeom>
        </p:spPr>
      </p:pic>
    </p:spTree>
    <p:extLst>
      <p:ext uri="{BB962C8B-B14F-4D97-AF65-F5344CB8AC3E}">
        <p14:creationId xmlns:p14="http://schemas.microsoft.com/office/powerpoint/2010/main" val="4066858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962F7C1E-45BE-459A-93AF-75B676A88571}"/>
              </a:ext>
            </a:extLst>
          </p:cNvPr>
          <p:cNvGraphicFramePr>
            <a:graphicFrameLocks noGrp="1"/>
          </p:cNvGraphicFramePr>
          <p:nvPr>
            <p:extLst>
              <p:ext uri="{D42A27DB-BD31-4B8C-83A1-F6EECF244321}">
                <p14:modId xmlns:p14="http://schemas.microsoft.com/office/powerpoint/2010/main" val="754632082"/>
              </p:ext>
            </p:extLst>
          </p:nvPr>
        </p:nvGraphicFramePr>
        <p:xfrm>
          <a:off x="539552" y="476672"/>
          <a:ext cx="8064896" cy="4680522"/>
        </p:xfrm>
        <a:graphic>
          <a:graphicData uri="http://schemas.openxmlformats.org/drawingml/2006/table">
            <a:tbl>
              <a:tblPr firstRow="1" bandRow="1">
                <a:tableStyleId>{5C22544A-7EE6-4342-B048-85BDC9FD1C3A}</a:tableStyleId>
              </a:tblPr>
              <a:tblGrid>
                <a:gridCol w="4032448">
                  <a:extLst>
                    <a:ext uri="{9D8B030D-6E8A-4147-A177-3AD203B41FA5}">
                      <a16:colId xmlns:a16="http://schemas.microsoft.com/office/drawing/2014/main" val="4278672886"/>
                    </a:ext>
                  </a:extLst>
                </a:gridCol>
                <a:gridCol w="4032448">
                  <a:extLst>
                    <a:ext uri="{9D8B030D-6E8A-4147-A177-3AD203B41FA5}">
                      <a16:colId xmlns:a16="http://schemas.microsoft.com/office/drawing/2014/main" val="233955537"/>
                    </a:ext>
                  </a:extLst>
                </a:gridCol>
              </a:tblGrid>
              <a:tr h="780087">
                <a:tc>
                  <a:txBody>
                    <a:bodyPr/>
                    <a:lstStyle/>
                    <a:p>
                      <a:r>
                        <a:rPr lang="en-GB" dirty="0"/>
                        <a:t>Document Name</a:t>
                      </a:r>
                    </a:p>
                  </a:txBody>
                  <a:tcPr/>
                </a:tc>
                <a:tc>
                  <a:txBody>
                    <a:bodyPr/>
                    <a:lstStyle/>
                    <a:p>
                      <a:r>
                        <a:rPr lang="en-GB" dirty="0"/>
                        <a:t>Purpose</a:t>
                      </a:r>
                    </a:p>
                  </a:txBody>
                  <a:tcPr/>
                </a:tc>
                <a:extLst>
                  <a:ext uri="{0D108BD9-81ED-4DB2-BD59-A6C34878D82A}">
                    <a16:rowId xmlns:a16="http://schemas.microsoft.com/office/drawing/2014/main" val="1559051091"/>
                  </a:ext>
                </a:extLst>
              </a:tr>
              <a:tr h="780087">
                <a:tc>
                  <a:txBody>
                    <a:bodyPr/>
                    <a:lstStyle/>
                    <a:p>
                      <a:endParaRPr lang="en-GB" dirty="0"/>
                    </a:p>
                  </a:txBody>
                  <a:tcPr/>
                </a:tc>
                <a:tc>
                  <a:txBody>
                    <a:bodyPr/>
                    <a:lstStyle/>
                    <a:p>
                      <a:endParaRPr lang="en-GB"/>
                    </a:p>
                  </a:txBody>
                  <a:tcPr/>
                </a:tc>
                <a:extLst>
                  <a:ext uri="{0D108BD9-81ED-4DB2-BD59-A6C34878D82A}">
                    <a16:rowId xmlns:a16="http://schemas.microsoft.com/office/drawing/2014/main" val="8582269"/>
                  </a:ext>
                </a:extLst>
              </a:tr>
              <a:tr h="780087">
                <a:tc>
                  <a:txBody>
                    <a:bodyPr/>
                    <a:lstStyle/>
                    <a:p>
                      <a:endParaRPr lang="en-GB"/>
                    </a:p>
                  </a:txBody>
                  <a:tcPr/>
                </a:tc>
                <a:tc>
                  <a:txBody>
                    <a:bodyPr/>
                    <a:lstStyle/>
                    <a:p>
                      <a:endParaRPr lang="en-GB"/>
                    </a:p>
                  </a:txBody>
                  <a:tcPr/>
                </a:tc>
                <a:extLst>
                  <a:ext uri="{0D108BD9-81ED-4DB2-BD59-A6C34878D82A}">
                    <a16:rowId xmlns:a16="http://schemas.microsoft.com/office/drawing/2014/main" val="770330986"/>
                  </a:ext>
                </a:extLst>
              </a:tr>
              <a:tr h="780087">
                <a:tc>
                  <a:txBody>
                    <a:bodyPr/>
                    <a:lstStyle/>
                    <a:p>
                      <a:endParaRPr lang="en-GB"/>
                    </a:p>
                  </a:txBody>
                  <a:tcPr/>
                </a:tc>
                <a:tc>
                  <a:txBody>
                    <a:bodyPr/>
                    <a:lstStyle/>
                    <a:p>
                      <a:endParaRPr lang="en-GB"/>
                    </a:p>
                  </a:txBody>
                  <a:tcPr/>
                </a:tc>
                <a:extLst>
                  <a:ext uri="{0D108BD9-81ED-4DB2-BD59-A6C34878D82A}">
                    <a16:rowId xmlns:a16="http://schemas.microsoft.com/office/drawing/2014/main" val="3159334535"/>
                  </a:ext>
                </a:extLst>
              </a:tr>
              <a:tr h="780087">
                <a:tc>
                  <a:txBody>
                    <a:bodyPr/>
                    <a:lstStyle/>
                    <a:p>
                      <a:endParaRPr lang="en-GB"/>
                    </a:p>
                  </a:txBody>
                  <a:tcPr/>
                </a:tc>
                <a:tc>
                  <a:txBody>
                    <a:bodyPr/>
                    <a:lstStyle/>
                    <a:p>
                      <a:endParaRPr lang="en-GB"/>
                    </a:p>
                  </a:txBody>
                  <a:tcPr/>
                </a:tc>
                <a:extLst>
                  <a:ext uri="{0D108BD9-81ED-4DB2-BD59-A6C34878D82A}">
                    <a16:rowId xmlns:a16="http://schemas.microsoft.com/office/drawing/2014/main" val="3111008766"/>
                  </a:ext>
                </a:extLst>
              </a:tr>
              <a:tr h="780087">
                <a:tc>
                  <a:txBody>
                    <a:bodyPr/>
                    <a:lstStyle/>
                    <a:p>
                      <a:endParaRPr lang="en-GB"/>
                    </a:p>
                  </a:txBody>
                  <a:tcPr/>
                </a:tc>
                <a:tc>
                  <a:txBody>
                    <a:bodyPr/>
                    <a:lstStyle/>
                    <a:p>
                      <a:endParaRPr lang="en-GB" dirty="0"/>
                    </a:p>
                  </a:txBody>
                  <a:tcPr/>
                </a:tc>
                <a:extLst>
                  <a:ext uri="{0D108BD9-81ED-4DB2-BD59-A6C34878D82A}">
                    <a16:rowId xmlns:a16="http://schemas.microsoft.com/office/drawing/2014/main" val="654971402"/>
                  </a:ext>
                </a:extLst>
              </a:tr>
            </a:tbl>
          </a:graphicData>
        </a:graphic>
      </p:graphicFrame>
    </p:spTree>
    <p:extLst>
      <p:ext uri="{BB962C8B-B14F-4D97-AF65-F5344CB8AC3E}">
        <p14:creationId xmlns:p14="http://schemas.microsoft.com/office/powerpoint/2010/main" val="28577337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4FA3B-6691-4F73-8351-B6F87F371D29}"/>
              </a:ext>
            </a:extLst>
          </p:cNvPr>
          <p:cNvSpPr>
            <a:spLocks noGrp="1"/>
          </p:cNvSpPr>
          <p:nvPr>
            <p:ph type="title"/>
          </p:nvPr>
        </p:nvSpPr>
        <p:spPr>
          <a:xfrm>
            <a:off x="457200" y="107105"/>
            <a:ext cx="8229600" cy="873623"/>
          </a:xfrm>
        </p:spPr>
        <p:txBody>
          <a:bodyPr>
            <a:noAutofit/>
          </a:bodyPr>
          <a:lstStyle/>
          <a:p>
            <a:r>
              <a:rPr lang="en-GB" sz="3600" b="1" dirty="0"/>
              <a:t>WRITTEN COMMUNICATION IN HEALTHCARE </a:t>
            </a:r>
          </a:p>
        </p:txBody>
      </p:sp>
      <p:sp>
        <p:nvSpPr>
          <p:cNvPr id="4" name="TextBox 3">
            <a:extLst>
              <a:ext uri="{FF2B5EF4-FFF2-40B4-BE49-F238E27FC236}">
                <a16:creationId xmlns:a16="http://schemas.microsoft.com/office/drawing/2014/main" id="{C3C407E4-C013-4F88-BE1F-69F63926ABD0}"/>
              </a:ext>
            </a:extLst>
          </p:cNvPr>
          <p:cNvSpPr txBox="1"/>
          <p:nvPr/>
        </p:nvSpPr>
        <p:spPr>
          <a:xfrm>
            <a:off x="457200" y="980728"/>
            <a:ext cx="8656476" cy="4062651"/>
          </a:xfrm>
          <a:prstGeom prst="rect">
            <a:avLst/>
          </a:prstGeom>
          <a:noFill/>
          <a:ln>
            <a:solidFill>
              <a:schemeClr val="accent1"/>
            </a:solidFill>
          </a:ln>
        </p:spPr>
        <p:txBody>
          <a:bodyPr wrap="square" rtlCol="0">
            <a:spAutoFit/>
          </a:bodyPr>
          <a:lstStyle/>
          <a:p>
            <a:pPr algn="just"/>
            <a:r>
              <a:rPr lang="en-GB" dirty="0"/>
              <a:t>It is very important to maintain good written records of the care given to patients/clients for three main reasons:</a:t>
            </a:r>
          </a:p>
          <a:p>
            <a:pPr algn="just"/>
            <a:endParaRPr lang="en-GB" dirty="0"/>
          </a:p>
          <a:p>
            <a:pPr marL="285750" indent="-285750" algn="just">
              <a:buFont typeface="Arial" panose="020B0604020202020204" pitchFamily="34" charset="0"/>
              <a:buChar char="•"/>
            </a:pPr>
            <a:r>
              <a:rPr lang="en-GB" dirty="0"/>
              <a:t>To ensure continuity of care is safely provided for patients irrespective of which </a:t>
            </a:r>
            <a:r>
              <a:rPr lang="en-GB" dirty="0" err="1"/>
              <a:t>staf</a:t>
            </a:r>
            <a:r>
              <a:rPr lang="en-GB" dirty="0"/>
              <a:t> are on duty, 24 hours a day, seven days a week</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To keep a record the care that has been given to the patient/client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To make sure there is an accurate record to be used as ‘evidence’ when there is a complaint from a patient/client about the care they have received.</a:t>
            </a:r>
          </a:p>
          <a:p>
            <a:pPr algn="just"/>
            <a:endParaRPr lang="en-GB" dirty="0"/>
          </a:p>
          <a:p>
            <a:pPr algn="just"/>
            <a:r>
              <a:rPr lang="en-GB" sz="2000" dirty="0">
                <a:solidFill>
                  <a:srgbClr val="121212"/>
                </a:solidFill>
                <a:latin typeface="latoregular"/>
              </a:rPr>
              <a:t>(Royal College of Nursing, </a:t>
            </a:r>
            <a:r>
              <a:rPr lang="en-GB" sz="2000" dirty="0" err="1">
                <a:solidFill>
                  <a:srgbClr val="121212"/>
                </a:solidFill>
                <a:latin typeface="latoregular"/>
              </a:rPr>
              <a:t>nd</a:t>
            </a:r>
            <a:r>
              <a:rPr lang="en-GB" sz="2000" dirty="0">
                <a:solidFill>
                  <a:srgbClr val="121212"/>
                </a:solidFill>
                <a:latin typeface="latoregular"/>
              </a:rPr>
              <a:t>)</a:t>
            </a:r>
          </a:p>
          <a:p>
            <a:pPr algn="just"/>
            <a:endParaRPr lang="en-GB" sz="2000" dirty="0"/>
          </a:p>
          <a:p>
            <a:pPr algn="just"/>
            <a:endParaRPr lang="en-GB" sz="2000" dirty="0"/>
          </a:p>
        </p:txBody>
      </p:sp>
    </p:spTree>
    <p:extLst>
      <p:ext uri="{BB962C8B-B14F-4D97-AF65-F5344CB8AC3E}">
        <p14:creationId xmlns:p14="http://schemas.microsoft.com/office/powerpoint/2010/main" val="1268764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6" end="6"/>
                                            </p:txEl>
                                          </p:spTgt>
                                        </p:tgtEl>
                                        <p:attrNameLst>
                                          <p:attrName>style.visibility</p:attrName>
                                        </p:attrNameLst>
                                      </p:cBhvr>
                                      <p:to>
                                        <p:strVal val="visible"/>
                                      </p:to>
                                    </p:set>
                                    <p:animEffect transition="in" filter="fade">
                                      <p:cBhvr>
                                        <p:cTn id="22" dur="500"/>
                                        <p:tgtEl>
                                          <p:spTgt spid="4">
                                            <p:txEl>
                                              <p:pRg st="6" end="6"/>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4">
                                            <p:txEl>
                                              <p:pRg st="8" end="8"/>
                                            </p:txEl>
                                          </p:spTgt>
                                        </p:tgtEl>
                                        <p:attrNameLst>
                                          <p:attrName>style.visibility</p:attrName>
                                        </p:attrNameLst>
                                      </p:cBhvr>
                                      <p:to>
                                        <p:strVal val="visible"/>
                                      </p:to>
                                    </p:set>
                                    <p:animEffect transition="in" filter="fade">
                                      <p:cBhvr>
                                        <p:cTn id="25"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4FA3B-6691-4F73-8351-B6F87F371D29}"/>
              </a:ext>
            </a:extLst>
          </p:cNvPr>
          <p:cNvSpPr>
            <a:spLocks noGrp="1"/>
          </p:cNvSpPr>
          <p:nvPr>
            <p:ph type="title"/>
          </p:nvPr>
        </p:nvSpPr>
        <p:spPr>
          <a:xfrm>
            <a:off x="457200" y="251121"/>
            <a:ext cx="8229600" cy="706090"/>
          </a:xfrm>
        </p:spPr>
        <p:txBody>
          <a:bodyPr>
            <a:noAutofit/>
          </a:bodyPr>
          <a:lstStyle/>
          <a:p>
            <a:r>
              <a:rPr lang="en-GB" sz="2800" b="1" dirty="0"/>
              <a:t>WRITTEN COMMUNICATION IN HEALTHCARE </a:t>
            </a:r>
          </a:p>
        </p:txBody>
      </p:sp>
      <p:sp>
        <p:nvSpPr>
          <p:cNvPr id="3" name="Content Placeholder 2">
            <a:extLst>
              <a:ext uri="{FF2B5EF4-FFF2-40B4-BE49-F238E27FC236}">
                <a16:creationId xmlns:a16="http://schemas.microsoft.com/office/drawing/2014/main" id="{EFCA0D8D-CC48-434E-B093-E7952E8496CE}"/>
              </a:ext>
            </a:extLst>
          </p:cNvPr>
          <p:cNvSpPr>
            <a:spLocks noGrp="1"/>
          </p:cNvSpPr>
          <p:nvPr>
            <p:ph idx="1"/>
          </p:nvPr>
        </p:nvSpPr>
        <p:spPr>
          <a:xfrm>
            <a:off x="457200" y="1160748"/>
            <a:ext cx="8444827" cy="4536504"/>
          </a:xfrm>
        </p:spPr>
        <p:txBody>
          <a:bodyPr>
            <a:normAutofit lnSpcReduction="10000"/>
          </a:bodyPr>
          <a:lstStyle/>
          <a:p>
            <a:pPr marL="0" indent="0" algn="l">
              <a:buNone/>
            </a:pPr>
            <a:r>
              <a:rPr lang="en-GB" sz="1400" b="1" i="0" dirty="0">
                <a:solidFill>
                  <a:srgbClr val="121212"/>
                </a:solidFill>
                <a:effectLst/>
                <a:latin typeface="latoregular"/>
              </a:rPr>
              <a:t>The principles of written communication in healthcare are that you should:</a:t>
            </a:r>
          </a:p>
          <a:p>
            <a:pPr algn="l">
              <a:buFont typeface="Arial" panose="020B0604020202020204" pitchFamily="34" charset="0"/>
              <a:buChar char="•"/>
            </a:pPr>
            <a:r>
              <a:rPr lang="en-GB" sz="1400" b="0" i="0" dirty="0">
                <a:solidFill>
                  <a:srgbClr val="121212"/>
                </a:solidFill>
                <a:effectLst/>
                <a:latin typeface="latoregular"/>
              </a:rPr>
              <a:t>Be specific and accurate</a:t>
            </a:r>
          </a:p>
          <a:p>
            <a:pPr marL="0" indent="0" algn="l">
              <a:buNone/>
            </a:pPr>
            <a:r>
              <a:rPr lang="en-GB" sz="1400" dirty="0">
                <a:solidFill>
                  <a:srgbClr val="121212"/>
                </a:solidFill>
                <a:latin typeface="latoregular"/>
              </a:rPr>
              <a:t> </a:t>
            </a:r>
            <a:r>
              <a:rPr lang="en-GB" sz="1400" b="1" dirty="0">
                <a:solidFill>
                  <a:srgbClr val="FF0000"/>
                </a:solidFill>
                <a:latin typeface="latoregular"/>
              </a:rPr>
              <a:t>Wrong Way				</a:t>
            </a:r>
            <a:r>
              <a:rPr lang="en-GB" sz="1400" b="1" dirty="0">
                <a:solidFill>
                  <a:srgbClr val="008000"/>
                </a:solidFill>
                <a:latin typeface="latoregular"/>
              </a:rPr>
              <a:t>Right Way</a:t>
            </a:r>
          </a:p>
          <a:p>
            <a:pPr marL="0" indent="0" algn="l">
              <a:buNone/>
            </a:pPr>
            <a:r>
              <a:rPr lang="en-GB" sz="1400" dirty="0">
                <a:solidFill>
                  <a:srgbClr val="FF0000"/>
                </a:solidFill>
                <a:latin typeface="latoregular"/>
              </a:rPr>
              <a:t>Mrs Jones was admitted around lunchtime 		</a:t>
            </a:r>
            <a:r>
              <a:rPr lang="en-GB" sz="1400" dirty="0">
                <a:solidFill>
                  <a:srgbClr val="008000"/>
                </a:solidFill>
                <a:latin typeface="latoregular"/>
              </a:rPr>
              <a:t>Mrs Jones was admitted at 12.15 pm. </a:t>
            </a:r>
            <a:endParaRPr lang="en-GB" sz="1400" i="0" dirty="0">
              <a:effectLst/>
              <a:latin typeface="latoregular"/>
            </a:endParaRPr>
          </a:p>
          <a:p>
            <a:pPr algn="l">
              <a:buFont typeface="Arial" panose="020B0604020202020204" pitchFamily="34" charset="0"/>
              <a:buChar char="•"/>
            </a:pPr>
            <a:r>
              <a:rPr lang="en-GB" sz="1400" b="0" i="0" dirty="0">
                <a:solidFill>
                  <a:srgbClr val="121212"/>
                </a:solidFill>
                <a:effectLst/>
                <a:latin typeface="latoregular"/>
              </a:rPr>
              <a:t>Always write information simply and clearly</a:t>
            </a:r>
          </a:p>
          <a:p>
            <a:pPr marL="0" indent="0" algn="l">
              <a:buNone/>
            </a:pPr>
            <a:r>
              <a:rPr lang="en-GB" sz="1400" b="1" dirty="0">
                <a:solidFill>
                  <a:srgbClr val="FF0000"/>
                </a:solidFill>
                <a:latin typeface="latoregular"/>
              </a:rPr>
              <a:t>Wrong Way				</a:t>
            </a:r>
            <a:r>
              <a:rPr lang="en-GB" sz="1400" b="1" dirty="0">
                <a:solidFill>
                  <a:srgbClr val="008000"/>
                </a:solidFill>
                <a:latin typeface="latoregular"/>
              </a:rPr>
              <a:t>Right Way</a:t>
            </a:r>
          </a:p>
          <a:p>
            <a:pPr marL="0" indent="0" algn="l">
              <a:buNone/>
            </a:pPr>
            <a:r>
              <a:rPr lang="en-GB" sz="1400" dirty="0">
                <a:solidFill>
                  <a:srgbClr val="FF0000"/>
                </a:solidFill>
                <a:latin typeface="latoregular"/>
              </a:rPr>
              <a:t>Fluid Intake = 400 </a:t>
            </a:r>
            <a:r>
              <a:rPr lang="en-GB" sz="1400" dirty="0" err="1">
                <a:solidFill>
                  <a:srgbClr val="FF0000"/>
                </a:solidFill>
                <a:latin typeface="latoregular"/>
              </a:rPr>
              <a:t>mls</a:t>
            </a:r>
            <a:r>
              <a:rPr lang="en-GB" sz="1400" dirty="0">
                <a:solidFill>
                  <a:srgbClr val="FF0000"/>
                </a:solidFill>
                <a:latin typeface="latoregular"/>
              </a:rPr>
              <a:t>/12 hrs			</a:t>
            </a:r>
            <a:r>
              <a:rPr lang="en-GB" sz="1400" dirty="0">
                <a:solidFill>
                  <a:srgbClr val="008000"/>
                </a:solidFill>
                <a:latin typeface="latoregular"/>
              </a:rPr>
              <a:t>Mrs Jones drank 400 </a:t>
            </a:r>
            <a:r>
              <a:rPr lang="en-GB" sz="1400" dirty="0" err="1">
                <a:solidFill>
                  <a:srgbClr val="008000"/>
                </a:solidFill>
                <a:latin typeface="latoregular"/>
              </a:rPr>
              <a:t>mls</a:t>
            </a:r>
            <a:r>
              <a:rPr lang="en-GB" sz="1400" dirty="0">
                <a:solidFill>
                  <a:srgbClr val="008000"/>
                </a:solidFill>
                <a:latin typeface="latoregular"/>
              </a:rPr>
              <a:t> during 12-hour shift</a:t>
            </a:r>
            <a:endParaRPr lang="en-GB" sz="1400" b="0" i="0" dirty="0">
              <a:solidFill>
                <a:srgbClr val="121212"/>
              </a:solidFill>
              <a:effectLst/>
              <a:latin typeface="latoregular"/>
            </a:endParaRPr>
          </a:p>
          <a:p>
            <a:pPr algn="l">
              <a:buFont typeface="Arial" panose="020B0604020202020204" pitchFamily="34" charset="0"/>
              <a:buChar char="•"/>
            </a:pPr>
            <a:r>
              <a:rPr lang="en-GB" sz="1400" b="0" i="0" dirty="0">
                <a:solidFill>
                  <a:srgbClr val="121212"/>
                </a:solidFill>
                <a:effectLst/>
                <a:latin typeface="latoregular"/>
              </a:rPr>
              <a:t>Write legibly (if hand-written) and as error-free as possible if keyed into a computer</a:t>
            </a:r>
          </a:p>
          <a:p>
            <a:pPr marL="0" indent="0" algn="l">
              <a:buNone/>
            </a:pPr>
            <a:r>
              <a:rPr lang="en-GB" sz="1400" b="1" dirty="0">
                <a:solidFill>
                  <a:srgbClr val="FF0000"/>
                </a:solidFill>
                <a:latin typeface="latoregular"/>
              </a:rPr>
              <a:t>Wrong Way				</a:t>
            </a:r>
            <a:r>
              <a:rPr lang="en-GB" sz="1400" b="1" dirty="0">
                <a:solidFill>
                  <a:srgbClr val="008000"/>
                </a:solidFill>
                <a:latin typeface="latoregular"/>
              </a:rPr>
              <a:t>Right Way</a:t>
            </a:r>
          </a:p>
          <a:p>
            <a:pPr marL="0" indent="0" algn="l">
              <a:buNone/>
            </a:pPr>
            <a:r>
              <a:rPr lang="en-GB" sz="1400" dirty="0">
                <a:solidFill>
                  <a:srgbClr val="FF0000"/>
                </a:solidFill>
                <a:latin typeface="latoregular"/>
              </a:rPr>
              <a:t>Mr Smith not </a:t>
            </a:r>
            <a:r>
              <a:rPr lang="en-GB" sz="1400" dirty="0" err="1">
                <a:solidFill>
                  <a:srgbClr val="FF0000"/>
                </a:solidFill>
                <a:latin typeface="latoregular"/>
              </a:rPr>
              <a:t>vry</a:t>
            </a:r>
            <a:r>
              <a:rPr lang="en-GB" sz="1400" dirty="0">
                <a:solidFill>
                  <a:srgbClr val="FF0000"/>
                </a:solidFill>
                <a:latin typeface="latoregular"/>
              </a:rPr>
              <a:t> </a:t>
            </a:r>
            <a:r>
              <a:rPr lang="en-GB" sz="1400" dirty="0" err="1">
                <a:solidFill>
                  <a:srgbClr val="FF0000"/>
                </a:solidFill>
                <a:latin typeface="latoregular"/>
              </a:rPr>
              <a:t>appy</a:t>
            </a:r>
            <a:r>
              <a:rPr lang="en-GB" sz="1400" dirty="0">
                <a:solidFill>
                  <a:srgbClr val="FF0000"/>
                </a:solidFill>
                <a:latin typeface="latoregular"/>
              </a:rPr>
              <a:t> 2day but </a:t>
            </a:r>
            <a:r>
              <a:rPr lang="en-GB" sz="1400" dirty="0" err="1">
                <a:solidFill>
                  <a:srgbClr val="FF0000"/>
                </a:solidFill>
                <a:latin typeface="latoregular"/>
              </a:rPr>
              <a:t>lkng</a:t>
            </a:r>
            <a:r>
              <a:rPr lang="en-GB" sz="1400" dirty="0">
                <a:solidFill>
                  <a:srgbClr val="FF0000"/>
                </a:solidFill>
                <a:latin typeface="latoregular"/>
              </a:rPr>
              <a:t> </a:t>
            </a:r>
            <a:r>
              <a:rPr lang="en-GB" sz="1400" dirty="0" err="1">
                <a:solidFill>
                  <a:srgbClr val="FF0000"/>
                </a:solidFill>
                <a:latin typeface="latoregular"/>
              </a:rPr>
              <a:t>fwd</a:t>
            </a:r>
            <a:r>
              <a:rPr lang="en-GB" sz="1400" dirty="0">
                <a:solidFill>
                  <a:srgbClr val="FF0000"/>
                </a:solidFill>
                <a:latin typeface="latoregular"/>
              </a:rPr>
              <a:t> to his son            </a:t>
            </a:r>
            <a:r>
              <a:rPr lang="en-GB" sz="1400" dirty="0">
                <a:solidFill>
                  <a:srgbClr val="008000"/>
                </a:solidFill>
                <a:latin typeface="latoregular"/>
              </a:rPr>
              <a:t>Mr Smith has not been very happy today but</a:t>
            </a:r>
          </a:p>
          <a:p>
            <a:pPr marL="0" indent="0" algn="l">
              <a:buNone/>
            </a:pPr>
            <a:r>
              <a:rPr lang="en-GB" sz="1400" dirty="0" err="1">
                <a:solidFill>
                  <a:srgbClr val="FF0000"/>
                </a:solidFill>
                <a:latin typeface="latoregular"/>
              </a:rPr>
              <a:t>vstng</a:t>
            </a:r>
            <a:r>
              <a:rPr lang="en-GB" sz="1400" dirty="0">
                <a:solidFill>
                  <a:srgbClr val="FF0000"/>
                </a:solidFill>
                <a:latin typeface="latoregular"/>
              </a:rPr>
              <a:t> later					 </a:t>
            </a:r>
            <a:r>
              <a:rPr lang="en-GB" sz="1400" dirty="0">
                <a:solidFill>
                  <a:srgbClr val="008000"/>
                </a:solidFill>
                <a:latin typeface="latoregular"/>
              </a:rPr>
              <a:t>is looking forward to his son visiting later</a:t>
            </a:r>
            <a:endParaRPr lang="en-GB" sz="1400" b="0" i="0" dirty="0">
              <a:solidFill>
                <a:srgbClr val="008000"/>
              </a:solidFill>
              <a:effectLst/>
              <a:latin typeface="latoregular"/>
            </a:endParaRPr>
          </a:p>
          <a:p>
            <a:pPr algn="l">
              <a:buFont typeface="Arial" panose="020B0604020202020204" pitchFamily="34" charset="0"/>
              <a:buChar char="•"/>
            </a:pPr>
            <a:r>
              <a:rPr lang="en-GB" sz="1400" b="0" i="0" dirty="0">
                <a:solidFill>
                  <a:srgbClr val="121212"/>
                </a:solidFill>
                <a:effectLst/>
                <a:latin typeface="latoregular"/>
              </a:rPr>
              <a:t>Avoid giving personal opinions</a:t>
            </a:r>
          </a:p>
          <a:p>
            <a:pPr marL="0" indent="0" algn="l">
              <a:buNone/>
            </a:pPr>
            <a:r>
              <a:rPr lang="en-GB" sz="1400" b="1" dirty="0">
                <a:solidFill>
                  <a:srgbClr val="FF0000"/>
                </a:solidFill>
                <a:latin typeface="latoregular"/>
              </a:rPr>
              <a:t>Wrong Way				</a:t>
            </a:r>
            <a:r>
              <a:rPr lang="en-GB" sz="1400" b="1" dirty="0">
                <a:solidFill>
                  <a:srgbClr val="008000"/>
                </a:solidFill>
                <a:latin typeface="latoregular"/>
              </a:rPr>
              <a:t> Right Way</a:t>
            </a:r>
            <a:endParaRPr lang="en-GB" sz="1400" b="1" dirty="0">
              <a:solidFill>
                <a:srgbClr val="FF0000"/>
              </a:solidFill>
              <a:latin typeface="latoregular"/>
            </a:endParaRPr>
          </a:p>
          <a:p>
            <a:pPr marL="0" indent="0" algn="l">
              <a:buNone/>
            </a:pPr>
            <a:r>
              <a:rPr lang="en-GB" sz="1400" dirty="0">
                <a:solidFill>
                  <a:srgbClr val="FF0000"/>
                </a:solidFill>
                <a:latin typeface="latoregular"/>
              </a:rPr>
              <a:t>I think Mr Smith haven’t had enough food</a:t>
            </a:r>
            <a:r>
              <a:rPr lang="en-GB" sz="1400" b="1" dirty="0">
                <a:solidFill>
                  <a:srgbClr val="FF0000"/>
                </a:solidFill>
                <a:latin typeface="latoregular"/>
              </a:rPr>
              <a:t>		 </a:t>
            </a:r>
            <a:r>
              <a:rPr lang="en-GB" sz="1400" dirty="0">
                <a:solidFill>
                  <a:srgbClr val="008000"/>
                </a:solidFill>
                <a:latin typeface="latoregular"/>
              </a:rPr>
              <a:t>Mr Smith ate half of his dinner but refused to 						 eat his breakfast and lunch</a:t>
            </a:r>
            <a:endParaRPr lang="en-GB" sz="1400" b="1" dirty="0">
              <a:solidFill>
                <a:srgbClr val="008000"/>
              </a:solidFill>
              <a:latin typeface="latoregular"/>
            </a:endParaRPr>
          </a:p>
          <a:p>
            <a:r>
              <a:rPr lang="en-GB" sz="1400" b="0" i="0" dirty="0">
                <a:solidFill>
                  <a:srgbClr val="121212"/>
                </a:solidFill>
                <a:effectLst/>
                <a:latin typeface="latoregular"/>
              </a:rPr>
              <a:t>Avoid writing anything judgemental or which may seem personally abusive or insulting. Report factually what you have observed.</a:t>
            </a:r>
          </a:p>
          <a:p>
            <a:pPr marL="0" indent="0">
              <a:buNone/>
            </a:pPr>
            <a:r>
              <a:rPr lang="en-GB" sz="1800" dirty="0">
                <a:solidFill>
                  <a:srgbClr val="121212"/>
                </a:solidFill>
                <a:latin typeface="latoregular"/>
              </a:rPr>
              <a:t>(Royal College of Nursing, </a:t>
            </a:r>
            <a:r>
              <a:rPr lang="en-GB" sz="1800" dirty="0" err="1">
                <a:solidFill>
                  <a:srgbClr val="121212"/>
                </a:solidFill>
                <a:latin typeface="latoregular"/>
              </a:rPr>
              <a:t>nd</a:t>
            </a:r>
            <a:r>
              <a:rPr lang="en-GB" sz="1800" dirty="0">
                <a:solidFill>
                  <a:srgbClr val="121212"/>
                </a:solidFill>
                <a:latin typeface="latoregular"/>
              </a:rPr>
              <a:t>)</a:t>
            </a:r>
            <a:endParaRPr lang="en-GB" sz="1800" i="0" dirty="0">
              <a:solidFill>
                <a:srgbClr val="121212"/>
              </a:solidFill>
              <a:effectLst/>
              <a:latin typeface="latoregular"/>
            </a:endParaRPr>
          </a:p>
        </p:txBody>
      </p:sp>
    </p:spTree>
    <p:extLst>
      <p:ext uri="{BB962C8B-B14F-4D97-AF65-F5344CB8AC3E}">
        <p14:creationId xmlns:p14="http://schemas.microsoft.com/office/powerpoint/2010/main" val="2053961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3">
                                            <p:txEl>
                                              <p:pRg st="7" end="7"/>
                                            </p:txEl>
                                          </p:spTgt>
                                        </p:tgtEl>
                                        <p:attrNameLst>
                                          <p:attrName>style.visibility</p:attrName>
                                        </p:attrNameLst>
                                      </p:cBhvr>
                                      <p:to>
                                        <p:strVal val="visible"/>
                                      </p:to>
                                    </p:set>
                                    <p:animEffect transition="in" filter="fade">
                                      <p:cBhvr>
                                        <p:cTn id="38" dur="500"/>
                                        <p:tgtEl>
                                          <p:spTgt spid="3">
                                            <p:txEl>
                                              <p:pRg st="7" end="7"/>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Effect transition="in" filter="fade">
                                      <p:cBhvr>
                                        <p:cTn id="43" dur="500"/>
                                        <p:tgtEl>
                                          <p:spTgt spid="3">
                                            <p:txEl>
                                              <p:pRg st="8" end="8"/>
                                            </p:txEl>
                                          </p:spTgt>
                                        </p:tgtEl>
                                      </p:cBhvr>
                                    </p:animEffect>
                                  </p:childTnLst>
                                </p:cTn>
                              </p:par>
                              <p:par>
                                <p:cTn id="44" presetID="10" presetClass="entr" presetSubtype="0" fill="hold" nodeType="withEffect">
                                  <p:stCondLst>
                                    <p:cond delay="0"/>
                                  </p:stCondLst>
                                  <p:childTnLst>
                                    <p:set>
                                      <p:cBhvr>
                                        <p:cTn id="45" dur="1" fill="hold">
                                          <p:stCondLst>
                                            <p:cond delay="0"/>
                                          </p:stCondLst>
                                        </p:cTn>
                                        <p:tgtEl>
                                          <p:spTgt spid="3">
                                            <p:txEl>
                                              <p:pRg st="9" end="9"/>
                                            </p:txEl>
                                          </p:spTgt>
                                        </p:tgtEl>
                                        <p:attrNameLst>
                                          <p:attrName>style.visibility</p:attrName>
                                        </p:attrNameLst>
                                      </p:cBhvr>
                                      <p:to>
                                        <p:strVal val="visible"/>
                                      </p:to>
                                    </p:set>
                                    <p:animEffect transition="in" filter="fade">
                                      <p:cBhvr>
                                        <p:cTn id="46" dur="500"/>
                                        <p:tgtEl>
                                          <p:spTgt spid="3">
                                            <p:txEl>
                                              <p:pRg st="9" end="9"/>
                                            </p:txEl>
                                          </p:spTgt>
                                        </p:tgtEl>
                                      </p:cBhvr>
                                    </p:animEffect>
                                  </p:childTnLst>
                                </p:cTn>
                              </p:par>
                              <p:par>
                                <p:cTn id="47" presetID="10" presetClass="entr" presetSubtype="0" fill="hold" nodeType="withEffect">
                                  <p:stCondLst>
                                    <p:cond delay="0"/>
                                  </p:stCondLst>
                                  <p:childTnLst>
                                    <p:set>
                                      <p:cBhvr>
                                        <p:cTn id="48" dur="1" fill="hold">
                                          <p:stCondLst>
                                            <p:cond delay="0"/>
                                          </p:stCondLst>
                                        </p:cTn>
                                        <p:tgtEl>
                                          <p:spTgt spid="3">
                                            <p:txEl>
                                              <p:pRg st="10" end="10"/>
                                            </p:txEl>
                                          </p:spTgt>
                                        </p:tgtEl>
                                        <p:attrNameLst>
                                          <p:attrName>style.visibility</p:attrName>
                                        </p:attrNameLst>
                                      </p:cBhvr>
                                      <p:to>
                                        <p:strVal val="visible"/>
                                      </p:to>
                                    </p:set>
                                    <p:animEffect transition="in" filter="fade">
                                      <p:cBhvr>
                                        <p:cTn id="49" dur="500"/>
                                        <p:tgtEl>
                                          <p:spTgt spid="3">
                                            <p:txEl>
                                              <p:pRg st="10" end="10"/>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3">
                                            <p:txEl>
                                              <p:pRg st="11" end="11"/>
                                            </p:txEl>
                                          </p:spTgt>
                                        </p:tgtEl>
                                        <p:attrNameLst>
                                          <p:attrName>style.visibility</p:attrName>
                                        </p:attrNameLst>
                                      </p:cBhvr>
                                      <p:to>
                                        <p:strVal val="visible"/>
                                      </p:to>
                                    </p:set>
                                    <p:animEffect transition="in" filter="fade">
                                      <p:cBhvr>
                                        <p:cTn id="54" dur="500"/>
                                        <p:tgtEl>
                                          <p:spTgt spid="3">
                                            <p:txEl>
                                              <p:pRg st="11" end="11"/>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animEffect transition="in" filter="fade">
                                      <p:cBhvr>
                                        <p:cTn id="59" dur="500"/>
                                        <p:tgtEl>
                                          <p:spTgt spid="3">
                                            <p:txEl>
                                              <p:pRg st="12" end="12"/>
                                            </p:txEl>
                                          </p:spTgt>
                                        </p:tgtEl>
                                      </p:cBhvr>
                                    </p:animEffect>
                                  </p:childTnLst>
                                </p:cTn>
                              </p:par>
                              <p:par>
                                <p:cTn id="60" presetID="10" presetClass="entr" presetSubtype="0" fill="hold" nodeType="withEffect">
                                  <p:stCondLst>
                                    <p:cond delay="0"/>
                                  </p:stCondLst>
                                  <p:childTnLst>
                                    <p:set>
                                      <p:cBhvr>
                                        <p:cTn id="61" dur="1" fill="hold">
                                          <p:stCondLst>
                                            <p:cond delay="0"/>
                                          </p:stCondLst>
                                        </p:cTn>
                                        <p:tgtEl>
                                          <p:spTgt spid="3">
                                            <p:txEl>
                                              <p:pRg st="13" end="13"/>
                                            </p:txEl>
                                          </p:spTgt>
                                        </p:tgtEl>
                                        <p:attrNameLst>
                                          <p:attrName>style.visibility</p:attrName>
                                        </p:attrNameLst>
                                      </p:cBhvr>
                                      <p:to>
                                        <p:strVal val="visible"/>
                                      </p:to>
                                    </p:set>
                                    <p:animEffect transition="in" filter="fade">
                                      <p:cBhvr>
                                        <p:cTn id="62" dur="500"/>
                                        <p:tgtEl>
                                          <p:spTgt spid="3">
                                            <p:txEl>
                                              <p:pRg st="13" end="13"/>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3">
                                            <p:txEl>
                                              <p:pRg st="14" end="14"/>
                                            </p:txEl>
                                          </p:spTgt>
                                        </p:tgtEl>
                                        <p:attrNameLst>
                                          <p:attrName>style.visibility</p:attrName>
                                        </p:attrNameLst>
                                      </p:cBhvr>
                                      <p:to>
                                        <p:strVal val="visible"/>
                                      </p:to>
                                    </p:set>
                                    <p:animEffect transition="in" filter="fade">
                                      <p:cBhvr>
                                        <p:cTn id="67" dur="500"/>
                                        <p:tgtEl>
                                          <p:spTgt spid="3">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5F3BF-0C19-4C72-927D-4F51C34F6A50}"/>
              </a:ext>
            </a:extLst>
          </p:cNvPr>
          <p:cNvSpPr>
            <a:spLocks noGrp="1"/>
          </p:cNvSpPr>
          <p:nvPr>
            <p:ph type="title"/>
          </p:nvPr>
        </p:nvSpPr>
        <p:spPr>
          <a:xfrm>
            <a:off x="381000" y="620688"/>
            <a:ext cx="8229600" cy="1143000"/>
          </a:xfrm>
        </p:spPr>
        <p:txBody>
          <a:bodyPr>
            <a:normAutofit fontScale="90000"/>
          </a:bodyPr>
          <a:lstStyle/>
          <a:p>
            <a:r>
              <a:rPr lang="en-GB" b="1" dirty="0">
                <a:solidFill>
                  <a:srgbClr val="9D1B40"/>
                </a:solidFill>
                <a:latin typeface="latoregular"/>
              </a:rPr>
              <a:t>Activity : Give an example of wrong way &amp; right way </a:t>
            </a:r>
            <a:br>
              <a:rPr lang="en-GB" b="1" dirty="0">
                <a:solidFill>
                  <a:srgbClr val="9D1B40"/>
                </a:solidFill>
                <a:latin typeface="latoregular"/>
              </a:rPr>
            </a:br>
            <a:endParaRPr lang="en-GB" dirty="0"/>
          </a:p>
        </p:txBody>
      </p:sp>
      <p:sp>
        <p:nvSpPr>
          <p:cNvPr id="3" name="Content Placeholder 2">
            <a:extLst>
              <a:ext uri="{FF2B5EF4-FFF2-40B4-BE49-F238E27FC236}">
                <a16:creationId xmlns:a16="http://schemas.microsoft.com/office/drawing/2014/main" id="{E64C424D-275C-4DC1-9614-7816C96AA184}"/>
              </a:ext>
            </a:extLst>
          </p:cNvPr>
          <p:cNvSpPr>
            <a:spLocks noGrp="1"/>
          </p:cNvSpPr>
          <p:nvPr>
            <p:ph sz="half" idx="1"/>
          </p:nvPr>
        </p:nvSpPr>
        <p:spPr>
          <a:xfrm>
            <a:off x="597997" y="2366021"/>
            <a:ext cx="4038600" cy="2620887"/>
          </a:xfrm>
        </p:spPr>
        <p:txBody>
          <a:bodyPr/>
          <a:lstStyle/>
          <a:p>
            <a:pPr marL="0" indent="0">
              <a:buNone/>
            </a:pPr>
            <a:r>
              <a:rPr lang="en-GB" dirty="0"/>
              <a:t>Wrong way.</a:t>
            </a:r>
          </a:p>
        </p:txBody>
      </p:sp>
      <p:sp>
        <p:nvSpPr>
          <p:cNvPr id="4" name="Content Placeholder 3">
            <a:extLst>
              <a:ext uri="{FF2B5EF4-FFF2-40B4-BE49-F238E27FC236}">
                <a16:creationId xmlns:a16="http://schemas.microsoft.com/office/drawing/2014/main" id="{038B3CB5-401B-4712-AF11-FF3864D1CB67}"/>
              </a:ext>
            </a:extLst>
          </p:cNvPr>
          <p:cNvSpPr>
            <a:spLocks noGrp="1"/>
          </p:cNvSpPr>
          <p:nvPr>
            <p:ph sz="half" idx="2"/>
          </p:nvPr>
        </p:nvSpPr>
        <p:spPr>
          <a:xfrm>
            <a:off x="4636597" y="2420888"/>
            <a:ext cx="4038600" cy="3052935"/>
          </a:xfrm>
        </p:spPr>
        <p:txBody>
          <a:bodyPr/>
          <a:lstStyle/>
          <a:p>
            <a:pPr marL="0" indent="0">
              <a:buNone/>
            </a:pPr>
            <a:r>
              <a:rPr lang="en-GB" dirty="0"/>
              <a:t>Right way. </a:t>
            </a:r>
          </a:p>
        </p:txBody>
      </p:sp>
      <p:sp>
        <p:nvSpPr>
          <p:cNvPr id="5" name="TextBox 4">
            <a:extLst>
              <a:ext uri="{FF2B5EF4-FFF2-40B4-BE49-F238E27FC236}">
                <a16:creationId xmlns:a16="http://schemas.microsoft.com/office/drawing/2014/main" id="{8EA7D388-ED1A-40C6-84B9-EBC707C28794}"/>
              </a:ext>
            </a:extLst>
          </p:cNvPr>
          <p:cNvSpPr txBox="1"/>
          <p:nvPr/>
        </p:nvSpPr>
        <p:spPr>
          <a:xfrm>
            <a:off x="88076" y="1741689"/>
            <a:ext cx="9097042" cy="646331"/>
          </a:xfrm>
          <a:prstGeom prst="rect">
            <a:avLst/>
          </a:prstGeom>
          <a:noFill/>
        </p:spPr>
        <p:txBody>
          <a:bodyPr wrap="none" rtlCol="0">
            <a:spAutoFit/>
          </a:bodyPr>
          <a:lstStyle/>
          <a:p>
            <a:r>
              <a:rPr lang="en-GB" dirty="0"/>
              <a:t>When reporting on a patient or resident that has been awake several times in the night. </a:t>
            </a:r>
          </a:p>
          <a:p>
            <a:endParaRPr lang="en-GB" dirty="0"/>
          </a:p>
        </p:txBody>
      </p:sp>
    </p:spTree>
    <p:extLst>
      <p:ext uri="{BB962C8B-B14F-4D97-AF65-F5344CB8AC3E}">
        <p14:creationId xmlns:p14="http://schemas.microsoft.com/office/powerpoint/2010/main" val="37205487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BEE288-A9EE-49DD-9B37-27836AF82AC1}"/>
              </a:ext>
            </a:extLst>
          </p:cNvPr>
          <p:cNvSpPr>
            <a:spLocks noGrp="1"/>
          </p:cNvSpPr>
          <p:nvPr>
            <p:ph type="title"/>
          </p:nvPr>
        </p:nvSpPr>
        <p:spPr>
          <a:xfrm>
            <a:off x="457200" y="273050"/>
            <a:ext cx="3008313" cy="1162050"/>
          </a:xfrm>
        </p:spPr>
        <p:txBody>
          <a:bodyPr anchor="b">
            <a:normAutofit/>
          </a:bodyPr>
          <a:lstStyle/>
          <a:p>
            <a:r>
              <a:rPr lang="en-GB" dirty="0"/>
              <a:t>SBAR – Communication tool in Healthcare</a:t>
            </a:r>
          </a:p>
        </p:txBody>
      </p:sp>
      <p:pic>
        <p:nvPicPr>
          <p:cNvPr id="5" name="Picture 4" descr="A screenshot of a cell phone&#10;&#10;Description automatically generated">
            <a:extLst>
              <a:ext uri="{FF2B5EF4-FFF2-40B4-BE49-F238E27FC236}">
                <a16:creationId xmlns:a16="http://schemas.microsoft.com/office/drawing/2014/main" id="{62F47AF9-1DCC-4B3C-B5FD-D9328B1B8D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10334" y="273050"/>
            <a:ext cx="4241181" cy="5172173"/>
          </a:xfrm>
          <a:prstGeom prst="rect">
            <a:avLst/>
          </a:prstGeom>
          <a:noFill/>
        </p:spPr>
      </p:pic>
      <p:sp>
        <p:nvSpPr>
          <p:cNvPr id="3" name="Content Placeholder 2">
            <a:extLst>
              <a:ext uri="{FF2B5EF4-FFF2-40B4-BE49-F238E27FC236}">
                <a16:creationId xmlns:a16="http://schemas.microsoft.com/office/drawing/2014/main" id="{5B4D247F-7027-4BC0-905A-0B0D097798E5}"/>
              </a:ext>
            </a:extLst>
          </p:cNvPr>
          <p:cNvSpPr>
            <a:spLocks noGrp="1"/>
          </p:cNvSpPr>
          <p:nvPr>
            <p:ph type="body" sz="half" idx="2"/>
          </p:nvPr>
        </p:nvSpPr>
        <p:spPr>
          <a:xfrm>
            <a:off x="457200" y="1435100"/>
            <a:ext cx="3008313" cy="4029891"/>
          </a:xfrm>
        </p:spPr>
        <p:txBody>
          <a:bodyPr>
            <a:normAutofit/>
          </a:bodyPr>
          <a:lstStyle/>
          <a:p>
            <a:pPr marL="0" indent="0">
              <a:buNone/>
            </a:pPr>
            <a:r>
              <a:rPr lang="en-GB" sz="2000" dirty="0"/>
              <a:t>S –Situation</a:t>
            </a:r>
          </a:p>
          <a:p>
            <a:pPr marL="0" indent="0">
              <a:buNone/>
            </a:pPr>
            <a:r>
              <a:rPr lang="en-GB" sz="2000" dirty="0"/>
              <a:t>B- Background</a:t>
            </a:r>
          </a:p>
          <a:p>
            <a:pPr marL="0" indent="0">
              <a:buNone/>
            </a:pPr>
            <a:r>
              <a:rPr lang="en-GB" sz="2000" dirty="0"/>
              <a:t>A – Assessment</a:t>
            </a:r>
          </a:p>
          <a:p>
            <a:pPr marL="0" indent="0">
              <a:buNone/>
            </a:pPr>
            <a:r>
              <a:rPr lang="en-GB" sz="2000" dirty="0"/>
              <a:t>R - Recommendation</a:t>
            </a:r>
          </a:p>
        </p:txBody>
      </p:sp>
    </p:spTree>
    <p:extLst>
      <p:ext uri="{BB962C8B-B14F-4D97-AF65-F5344CB8AC3E}">
        <p14:creationId xmlns:p14="http://schemas.microsoft.com/office/powerpoint/2010/main" val="37005416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FF78B1-4E72-42F0-89EA-F01AA08F7B0F}"/>
              </a:ext>
            </a:extLst>
          </p:cNvPr>
          <p:cNvSpPr>
            <a:spLocks noGrp="1"/>
          </p:cNvSpPr>
          <p:nvPr>
            <p:ph type="title"/>
          </p:nvPr>
        </p:nvSpPr>
        <p:spPr/>
        <p:txBody>
          <a:bodyPr/>
          <a:lstStyle/>
          <a:p>
            <a:r>
              <a:rPr lang="en-GB" dirty="0"/>
              <a:t>Activity</a:t>
            </a:r>
          </a:p>
        </p:txBody>
      </p:sp>
      <p:sp>
        <p:nvSpPr>
          <p:cNvPr id="3" name="Content Placeholder 2">
            <a:extLst>
              <a:ext uri="{FF2B5EF4-FFF2-40B4-BE49-F238E27FC236}">
                <a16:creationId xmlns:a16="http://schemas.microsoft.com/office/drawing/2014/main" id="{3B2F0A31-85E6-4718-B1DF-307E7E0BE4B3}"/>
              </a:ext>
            </a:extLst>
          </p:cNvPr>
          <p:cNvSpPr>
            <a:spLocks noGrp="1"/>
          </p:cNvSpPr>
          <p:nvPr>
            <p:ph idx="1"/>
          </p:nvPr>
        </p:nvSpPr>
        <p:spPr/>
        <p:txBody>
          <a:bodyPr/>
          <a:lstStyle/>
          <a:p>
            <a:pPr marL="0" indent="0">
              <a:buNone/>
            </a:pPr>
            <a:r>
              <a:rPr lang="en-GB" dirty="0"/>
              <a:t>Write an SBAR example based on your role/life experience. </a:t>
            </a:r>
          </a:p>
        </p:txBody>
      </p:sp>
    </p:spTree>
    <p:extLst>
      <p:ext uri="{BB962C8B-B14F-4D97-AF65-F5344CB8AC3E}">
        <p14:creationId xmlns:p14="http://schemas.microsoft.com/office/powerpoint/2010/main" val="30117681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88640"/>
            <a:ext cx="8784976" cy="5328593"/>
          </a:xfrm>
          <a:solidFill>
            <a:schemeClr val="accent5">
              <a:lumMod val="60000"/>
              <a:lumOff val="40000"/>
            </a:schemeClr>
          </a:solidFill>
        </p:spPr>
        <p:txBody>
          <a:bodyPr>
            <a:normAutofit/>
          </a:bodyPr>
          <a:lstStyle/>
          <a:p>
            <a:pPr marL="0" indent="0" algn="ctr">
              <a:buNone/>
            </a:pPr>
            <a:r>
              <a:rPr lang="en-GB" sz="4800" dirty="0"/>
              <a:t>UK GDPR Legislation</a:t>
            </a:r>
          </a:p>
          <a:p>
            <a:pPr marL="0" indent="0" algn="ctr">
              <a:buNone/>
            </a:pPr>
            <a:r>
              <a:rPr lang="en-GB" sz="4800" dirty="0"/>
              <a:t>Data Protection Act 2018</a:t>
            </a:r>
          </a:p>
          <a:p>
            <a:pPr marL="0" indent="0" algn="ctr">
              <a:buNone/>
            </a:pPr>
            <a:endParaRPr lang="en-GB" sz="4800" dirty="0"/>
          </a:p>
          <a:p>
            <a:pPr marL="0" indent="0" algn="ctr">
              <a:buNone/>
            </a:pPr>
            <a:endParaRPr lang="en-GB" sz="4800" dirty="0"/>
          </a:p>
          <a:p>
            <a:pPr marL="0" indent="0" algn="ctr">
              <a:buNone/>
            </a:pPr>
            <a:endParaRPr lang="en-GB" sz="4800" dirty="0"/>
          </a:p>
          <a:p>
            <a:pPr marL="0" indent="0" algn="ctr">
              <a:buNone/>
            </a:pPr>
            <a:endParaRPr lang="en-GB" sz="4800" dirty="0"/>
          </a:p>
        </p:txBody>
      </p:sp>
      <p:pic>
        <p:nvPicPr>
          <p:cNvPr id="4" name="Picture 3" descr="A close up of a sign&#10;&#10;Description automatically generated">
            <a:hlinkClick r:id="rId2"/>
            <a:extLst>
              <a:ext uri="{FF2B5EF4-FFF2-40B4-BE49-F238E27FC236}">
                <a16:creationId xmlns:a16="http://schemas.microsoft.com/office/drawing/2014/main" id="{88192D94-1F7C-44EE-A441-EACCA5CB44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8725" y="2102274"/>
            <a:ext cx="6686550" cy="3409950"/>
          </a:xfrm>
          <a:prstGeom prst="rect">
            <a:avLst/>
          </a:prstGeom>
        </p:spPr>
      </p:pic>
    </p:spTree>
    <p:extLst>
      <p:ext uri="{BB962C8B-B14F-4D97-AF65-F5344CB8AC3E}">
        <p14:creationId xmlns:p14="http://schemas.microsoft.com/office/powerpoint/2010/main" val="11436789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Ethical Communication</a:t>
            </a:r>
          </a:p>
        </p:txBody>
      </p:sp>
      <p:sp>
        <p:nvSpPr>
          <p:cNvPr id="3" name="Content Placeholder 2"/>
          <p:cNvSpPr>
            <a:spLocks noGrp="1"/>
          </p:cNvSpPr>
          <p:nvPr>
            <p:ph idx="1"/>
          </p:nvPr>
        </p:nvSpPr>
        <p:spPr>
          <a:xfrm>
            <a:off x="457200" y="1124744"/>
            <a:ext cx="8229600" cy="4392489"/>
          </a:xfrm>
        </p:spPr>
        <p:txBody>
          <a:bodyPr>
            <a:normAutofit fontScale="70000" lnSpcReduction="20000"/>
          </a:bodyPr>
          <a:lstStyle/>
          <a:p>
            <a:pPr marL="0" indent="0">
              <a:buNone/>
            </a:pPr>
            <a:r>
              <a:rPr lang="en-GB" b="1" dirty="0"/>
              <a:t>Ethical communication </a:t>
            </a:r>
          </a:p>
          <a:p>
            <a:pPr marL="0" indent="0">
              <a:buNone/>
            </a:pPr>
            <a:r>
              <a:rPr lang="en-GB" dirty="0"/>
              <a:t>– provides recipients with accurate and up to date information with acknowledgment of those involved in creating the information. </a:t>
            </a:r>
          </a:p>
          <a:p>
            <a:pPr marL="0" indent="0">
              <a:buNone/>
            </a:pPr>
            <a:r>
              <a:rPr lang="en-GB" dirty="0"/>
              <a:t>- Recipients </a:t>
            </a:r>
            <a:r>
              <a:rPr lang="en-GB" b="1" dirty="0"/>
              <a:t>are</a:t>
            </a:r>
            <a:r>
              <a:rPr lang="en-GB" dirty="0"/>
              <a:t> able to make informed decisions or opinions based on the information. </a:t>
            </a:r>
          </a:p>
          <a:p>
            <a:pPr marL="0" indent="0">
              <a:buNone/>
            </a:pPr>
            <a:endParaRPr lang="en-GB" dirty="0"/>
          </a:p>
          <a:p>
            <a:pPr marL="0" indent="0">
              <a:buNone/>
            </a:pPr>
            <a:r>
              <a:rPr lang="en-GB" b="1" dirty="0"/>
              <a:t>Unethical communication </a:t>
            </a:r>
          </a:p>
          <a:p>
            <a:pPr marL="0" indent="0">
              <a:buNone/>
            </a:pPr>
            <a:r>
              <a:rPr lang="en-GB" dirty="0"/>
              <a:t>– provides recipients with distorted or incomplete information or does not acknowledge those involved in creating the information. </a:t>
            </a:r>
          </a:p>
          <a:p>
            <a:pPr marL="0" indent="0">
              <a:buNone/>
            </a:pPr>
            <a:r>
              <a:rPr lang="en-GB" dirty="0"/>
              <a:t>- Recipients </a:t>
            </a:r>
            <a:r>
              <a:rPr lang="en-GB" b="1" dirty="0"/>
              <a:t>are not </a:t>
            </a:r>
            <a:r>
              <a:rPr lang="en-GB" dirty="0"/>
              <a:t>able to make informed decisions or opinions based on the information. </a:t>
            </a:r>
          </a:p>
        </p:txBody>
      </p:sp>
    </p:spTree>
    <p:extLst>
      <p:ext uri="{BB962C8B-B14F-4D97-AF65-F5344CB8AC3E}">
        <p14:creationId xmlns:p14="http://schemas.microsoft.com/office/powerpoint/2010/main" val="1654184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C8F88FD-89A9-4A30-9C09-4186BC5A8DFB}"/>
              </a:ext>
            </a:extLst>
          </p:cNvPr>
          <p:cNvSpPr>
            <a:spLocks noGrp="1"/>
          </p:cNvSpPr>
          <p:nvPr>
            <p:ph type="title"/>
          </p:nvPr>
        </p:nvSpPr>
        <p:spPr>
          <a:xfrm>
            <a:off x="1262378" y="1734580"/>
            <a:ext cx="6619244" cy="2152621"/>
          </a:xfrm>
        </p:spPr>
        <p:txBody>
          <a:bodyPr vert="horz" lIns="68580" tIns="34290" rIns="68580" bIns="34290" rtlCol="0" anchor="b">
            <a:normAutofit/>
          </a:bodyPr>
          <a:lstStyle/>
          <a:p>
            <a:pPr algn="ctr"/>
            <a:r>
              <a:rPr lang="en-US" sz="4050" dirty="0"/>
              <a:t>Technology and communication/Virtual communication</a:t>
            </a:r>
          </a:p>
        </p:txBody>
      </p:sp>
    </p:spTree>
    <p:extLst>
      <p:ext uri="{BB962C8B-B14F-4D97-AF65-F5344CB8AC3E}">
        <p14:creationId xmlns:p14="http://schemas.microsoft.com/office/powerpoint/2010/main" val="9221795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4587C-DAF0-411E-9C71-9D2CFB1CEDBF}"/>
              </a:ext>
            </a:extLst>
          </p:cNvPr>
          <p:cNvSpPr>
            <a:spLocks noGrp="1"/>
          </p:cNvSpPr>
          <p:nvPr>
            <p:ph type="title"/>
          </p:nvPr>
        </p:nvSpPr>
        <p:spPr/>
        <p:txBody>
          <a:bodyPr/>
          <a:lstStyle/>
          <a:p>
            <a:r>
              <a:rPr lang="en-GB" sz="2400" b="1" dirty="0"/>
              <a:t>Technologies used by organisation for communication</a:t>
            </a:r>
          </a:p>
        </p:txBody>
      </p:sp>
      <p:sp>
        <p:nvSpPr>
          <p:cNvPr id="3" name="Content Placeholder 2">
            <a:extLst>
              <a:ext uri="{FF2B5EF4-FFF2-40B4-BE49-F238E27FC236}">
                <a16:creationId xmlns:a16="http://schemas.microsoft.com/office/drawing/2014/main" id="{23018B8A-DD2B-4217-876D-F49D17F43BF5}"/>
              </a:ext>
            </a:extLst>
          </p:cNvPr>
          <p:cNvSpPr>
            <a:spLocks noGrp="1"/>
          </p:cNvSpPr>
          <p:nvPr>
            <p:ph idx="1"/>
          </p:nvPr>
        </p:nvSpPr>
        <p:spPr/>
        <p:txBody>
          <a:bodyPr>
            <a:normAutofit fontScale="70000" lnSpcReduction="20000"/>
          </a:bodyPr>
          <a:lstStyle/>
          <a:p>
            <a:r>
              <a:rPr lang="en-GB" b="1" dirty="0"/>
              <a:t>Technology is a powerful medium of communication in the modern world</a:t>
            </a:r>
          </a:p>
          <a:p>
            <a:r>
              <a:rPr lang="en-GB" b="1" dirty="0"/>
              <a:t>Organisation use technologies for daily running of their business</a:t>
            </a:r>
          </a:p>
          <a:p>
            <a:r>
              <a:rPr lang="en-GB" b="1" dirty="0"/>
              <a:t>Different applications are used to communicate: </a:t>
            </a:r>
          </a:p>
          <a:p>
            <a:pPr lvl="1"/>
            <a:r>
              <a:rPr lang="en-GB" b="1" dirty="0"/>
              <a:t>E-mail</a:t>
            </a:r>
          </a:p>
          <a:p>
            <a:pPr lvl="1"/>
            <a:r>
              <a:rPr lang="en-GB" b="1" dirty="0"/>
              <a:t>Discussion Forums</a:t>
            </a:r>
          </a:p>
          <a:p>
            <a:pPr lvl="1"/>
            <a:r>
              <a:rPr lang="en-GB" b="1" dirty="0"/>
              <a:t>Intranet</a:t>
            </a:r>
          </a:p>
          <a:p>
            <a:pPr lvl="1"/>
            <a:r>
              <a:rPr lang="en-GB" b="1" dirty="0"/>
              <a:t>Chat rooms</a:t>
            </a:r>
          </a:p>
          <a:p>
            <a:pPr lvl="1"/>
            <a:r>
              <a:rPr lang="en-GB" b="1" dirty="0"/>
              <a:t>Social media</a:t>
            </a:r>
          </a:p>
          <a:p>
            <a:pPr lvl="1"/>
            <a:r>
              <a:rPr lang="en-GB" b="1" dirty="0"/>
              <a:t>Business specific software </a:t>
            </a:r>
          </a:p>
          <a:p>
            <a:pPr lvl="1"/>
            <a:r>
              <a:rPr lang="en-GB" b="1" dirty="0"/>
              <a:t>Video/Audio</a:t>
            </a:r>
          </a:p>
          <a:p>
            <a:endParaRPr lang="en-GB" dirty="0"/>
          </a:p>
        </p:txBody>
      </p:sp>
    </p:spTree>
    <p:extLst>
      <p:ext uri="{BB962C8B-B14F-4D97-AF65-F5344CB8AC3E}">
        <p14:creationId xmlns:p14="http://schemas.microsoft.com/office/powerpoint/2010/main" val="27802232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3D224-4CAC-4558-89DF-516CA9E206BD}"/>
              </a:ext>
            </a:extLst>
          </p:cNvPr>
          <p:cNvSpPr>
            <a:spLocks noGrp="1"/>
          </p:cNvSpPr>
          <p:nvPr>
            <p:ph type="title"/>
          </p:nvPr>
        </p:nvSpPr>
        <p:spPr>
          <a:xfrm>
            <a:off x="539552" y="437417"/>
            <a:ext cx="7776864" cy="733425"/>
          </a:xfrm>
        </p:spPr>
        <p:txBody>
          <a:bodyPr>
            <a:normAutofit/>
          </a:bodyPr>
          <a:lstStyle/>
          <a:p>
            <a:pPr>
              <a:lnSpc>
                <a:spcPct val="90000"/>
              </a:lnSpc>
            </a:pPr>
            <a:r>
              <a:rPr lang="en-GB" sz="2325" b="1" dirty="0">
                <a:latin typeface="Arial" panose="020B0604020202020204" pitchFamily="34" charset="0"/>
                <a:cs typeface="Arial" panose="020B0604020202020204" pitchFamily="34" charset="0"/>
              </a:rPr>
              <a:t>Advantages of using technological </a:t>
            </a:r>
            <a:r>
              <a:rPr lang="en-GB" sz="2325" b="1" dirty="0"/>
              <a:t>communication</a:t>
            </a:r>
          </a:p>
        </p:txBody>
      </p:sp>
      <p:grpSp>
        <p:nvGrpSpPr>
          <p:cNvPr id="21" name="Group 20">
            <a:extLst>
              <a:ext uri="{FF2B5EF4-FFF2-40B4-BE49-F238E27FC236}">
                <a16:creationId xmlns:a16="http://schemas.microsoft.com/office/drawing/2014/main" id="{5A5A0CAA-4BD6-43FB-A36B-1CCABC9B20E0}"/>
              </a:ext>
            </a:extLst>
          </p:cNvPr>
          <p:cNvGrpSpPr/>
          <p:nvPr/>
        </p:nvGrpSpPr>
        <p:grpSpPr>
          <a:xfrm>
            <a:off x="717212" y="2579880"/>
            <a:ext cx="2441346" cy="834612"/>
            <a:chOff x="717212" y="2579880"/>
            <a:chExt cx="2441346" cy="834612"/>
          </a:xfrm>
        </p:grpSpPr>
        <p:sp>
          <p:nvSpPr>
            <p:cNvPr id="5" name="Oval 4">
              <a:extLst>
                <a:ext uri="{FF2B5EF4-FFF2-40B4-BE49-F238E27FC236}">
                  <a16:creationId xmlns:a16="http://schemas.microsoft.com/office/drawing/2014/main" id="{0D6B6AD6-92AC-4ADE-95B0-4B8568C79669}"/>
                </a:ext>
              </a:extLst>
            </p:cNvPr>
            <p:cNvSpPr/>
            <p:nvPr/>
          </p:nvSpPr>
          <p:spPr>
            <a:xfrm>
              <a:off x="717212" y="2579880"/>
              <a:ext cx="880411" cy="815190"/>
            </a:xfrm>
            <a:prstGeom prst="ellipse">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6" name="Rectangle 5" descr="User Network">
              <a:extLst>
                <a:ext uri="{FF2B5EF4-FFF2-40B4-BE49-F238E27FC236}">
                  <a16:creationId xmlns:a16="http://schemas.microsoft.com/office/drawing/2014/main" id="{60470475-C17C-447D-8922-A3D52A8EC7C1}"/>
                </a:ext>
              </a:extLst>
            </p:cNvPr>
            <p:cNvSpPr/>
            <p:nvPr/>
          </p:nvSpPr>
          <p:spPr>
            <a:xfrm>
              <a:off x="966656" y="2796714"/>
              <a:ext cx="381523" cy="381523"/>
            </a:xfrm>
            <a:prstGeom prst="rect">
              <a:avLst/>
            </a:prstGeom>
            <a: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7" name="Freeform: Shape 6">
              <a:extLst>
                <a:ext uri="{FF2B5EF4-FFF2-40B4-BE49-F238E27FC236}">
                  <a16:creationId xmlns:a16="http://schemas.microsoft.com/office/drawing/2014/main" id="{0CC3E26F-7F70-47E3-8D76-9281B18BC60E}"/>
                </a:ext>
              </a:extLst>
            </p:cNvPr>
            <p:cNvSpPr/>
            <p:nvPr/>
          </p:nvSpPr>
          <p:spPr>
            <a:xfrm>
              <a:off x="1608032" y="2756693"/>
              <a:ext cx="1550526" cy="657799"/>
            </a:xfrm>
            <a:custGeom>
              <a:avLst/>
              <a:gdLst>
                <a:gd name="connsiteX0" fmla="*/ 0 w 1550526"/>
                <a:gd name="connsiteY0" fmla="*/ 0 h 657799"/>
                <a:gd name="connsiteX1" fmla="*/ 1550526 w 1550526"/>
                <a:gd name="connsiteY1" fmla="*/ 0 h 657799"/>
                <a:gd name="connsiteX2" fmla="*/ 1550526 w 1550526"/>
                <a:gd name="connsiteY2" fmla="*/ 657799 h 657799"/>
                <a:gd name="connsiteX3" fmla="*/ 0 w 1550526"/>
                <a:gd name="connsiteY3" fmla="*/ 657799 h 657799"/>
                <a:gd name="connsiteX4" fmla="*/ 0 w 1550526"/>
                <a:gd name="connsiteY4" fmla="*/ 0 h 657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0526" h="657799">
                  <a:moveTo>
                    <a:pt x="0" y="0"/>
                  </a:moveTo>
                  <a:lnTo>
                    <a:pt x="1550526" y="0"/>
                  </a:lnTo>
                  <a:lnTo>
                    <a:pt x="1550526" y="657799"/>
                  </a:lnTo>
                  <a:lnTo>
                    <a:pt x="0" y="657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GB" sz="1400" b="1" i="0" kern="1200" dirty="0">
                  <a:effectLst/>
                </a:rPr>
                <a:t>It allows diverse members to collaborate from various locations with out the need of meeting them face to face</a:t>
              </a:r>
              <a:endParaRPr lang="en-US" sz="1400" b="1" kern="1200" dirty="0">
                <a:effectLst/>
              </a:endParaRPr>
            </a:p>
          </p:txBody>
        </p:sp>
      </p:grpSp>
      <p:sp>
        <p:nvSpPr>
          <p:cNvPr id="8" name="Oval 7">
            <a:extLst>
              <a:ext uri="{FF2B5EF4-FFF2-40B4-BE49-F238E27FC236}">
                <a16:creationId xmlns:a16="http://schemas.microsoft.com/office/drawing/2014/main" id="{733423A0-6639-47BD-94E3-AC869289B36B}"/>
              </a:ext>
            </a:extLst>
          </p:cNvPr>
          <p:cNvSpPr/>
          <p:nvPr/>
        </p:nvSpPr>
        <p:spPr>
          <a:xfrm>
            <a:off x="3447968" y="2566925"/>
            <a:ext cx="752660" cy="841101"/>
          </a:xfrm>
          <a:prstGeom prst="ellipse">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9" name="Rectangle 8" descr="Money">
            <a:extLst>
              <a:ext uri="{FF2B5EF4-FFF2-40B4-BE49-F238E27FC236}">
                <a16:creationId xmlns:a16="http://schemas.microsoft.com/office/drawing/2014/main" id="{026C0331-4118-4655-9DED-5099CF2C9D94}"/>
              </a:ext>
            </a:extLst>
          </p:cNvPr>
          <p:cNvSpPr/>
          <p:nvPr/>
        </p:nvSpPr>
        <p:spPr>
          <a:xfrm>
            <a:off x="3633537" y="2796714"/>
            <a:ext cx="381523" cy="381523"/>
          </a:xfrm>
          <a:prstGeom prst="rect">
            <a:avLst/>
          </a:prstGeom>
          <a: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Freeform: Shape 9">
            <a:extLst>
              <a:ext uri="{FF2B5EF4-FFF2-40B4-BE49-F238E27FC236}">
                <a16:creationId xmlns:a16="http://schemas.microsoft.com/office/drawing/2014/main" id="{78F7B60C-16EA-4E7C-BE51-9E8C89239797}"/>
              </a:ext>
            </a:extLst>
          </p:cNvPr>
          <p:cNvSpPr/>
          <p:nvPr/>
        </p:nvSpPr>
        <p:spPr>
          <a:xfrm>
            <a:off x="4294155" y="2658576"/>
            <a:ext cx="1550526" cy="657799"/>
          </a:xfrm>
          <a:custGeom>
            <a:avLst/>
            <a:gdLst>
              <a:gd name="connsiteX0" fmla="*/ 0 w 1550526"/>
              <a:gd name="connsiteY0" fmla="*/ 0 h 657799"/>
              <a:gd name="connsiteX1" fmla="*/ 1550526 w 1550526"/>
              <a:gd name="connsiteY1" fmla="*/ 0 h 657799"/>
              <a:gd name="connsiteX2" fmla="*/ 1550526 w 1550526"/>
              <a:gd name="connsiteY2" fmla="*/ 657799 h 657799"/>
              <a:gd name="connsiteX3" fmla="*/ 0 w 1550526"/>
              <a:gd name="connsiteY3" fmla="*/ 657799 h 657799"/>
              <a:gd name="connsiteX4" fmla="*/ 0 w 1550526"/>
              <a:gd name="connsiteY4" fmla="*/ 0 h 657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0526" h="657799">
                <a:moveTo>
                  <a:pt x="0" y="0"/>
                </a:moveTo>
                <a:lnTo>
                  <a:pt x="1550526" y="0"/>
                </a:lnTo>
                <a:lnTo>
                  <a:pt x="1550526" y="657799"/>
                </a:lnTo>
                <a:lnTo>
                  <a:pt x="0" y="657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GB" sz="1400" b="1" i="0" kern="1200" dirty="0">
                <a:effectLst/>
              </a:rPr>
              <a:t>Financial and logistical benefits are attractive</a:t>
            </a:r>
            <a:endParaRPr lang="en-US" sz="1400" b="1" kern="1200" dirty="0">
              <a:effectLst/>
            </a:endParaRPr>
          </a:p>
        </p:txBody>
      </p:sp>
      <p:sp>
        <p:nvSpPr>
          <p:cNvPr id="11" name="Oval 10">
            <a:extLst>
              <a:ext uri="{FF2B5EF4-FFF2-40B4-BE49-F238E27FC236}">
                <a16:creationId xmlns:a16="http://schemas.microsoft.com/office/drawing/2014/main" id="{52B7D1C9-1152-4E37-A76D-90F8E3410E10}"/>
              </a:ext>
            </a:extLst>
          </p:cNvPr>
          <p:cNvSpPr/>
          <p:nvPr/>
        </p:nvSpPr>
        <p:spPr>
          <a:xfrm>
            <a:off x="6114849" y="2569642"/>
            <a:ext cx="887423" cy="835668"/>
          </a:xfrm>
          <a:prstGeom prst="ellipse">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12" name="Rectangle 11" descr="Chat">
            <a:extLst>
              <a:ext uri="{FF2B5EF4-FFF2-40B4-BE49-F238E27FC236}">
                <a16:creationId xmlns:a16="http://schemas.microsoft.com/office/drawing/2014/main" id="{1E76D508-1FBF-4247-9559-D24ADBDC787A}"/>
              </a:ext>
            </a:extLst>
          </p:cNvPr>
          <p:cNvSpPr/>
          <p:nvPr/>
        </p:nvSpPr>
        <p:spPr>
          <a:xfrm>
            <a:off x="6367799" y="2796714"/>
            <a:ext cx="381523" cy="381523"/>
          </a:xfrm>
          <a:prstGeom prst="rect">
            <a:avLst/>
          </a:prstGeom>
          <a: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3" name="Freeform: Shape 12">
            <a:extLst>
              <a:ext uri="{FF2B5EF4-FFF2-40B4-BE49-F238E27FC236}">
                <a16:creationId xmlns:a16="http://schemas.microsoft.com/office/drawing/2014/main" id="{E8274BD2-809D-4E04-A4FF-95A8E431FEF7}"/>
              </a:ext>
            </a:extLst>
          </p:cNvPr>
          <p:cNvSpPr/>
          <p:nvPr/>
        </p:nvSpPr>
        <p:spPr>
          <a:xfrm>
            <a:off x="7028418" y="2658576"/>
            <a:ext cx="1550526" cy="657799"/>
          </a:xfrm>
          <a:custGeom>
            <a:avLst/>
            <a:gdLst>
              <a:gd name="connsiteX0" fmla="*/ 0 w 1550526"/>
              <a:gd name="connsiteY0" fmla="*/ 0 h 657799"/>
              <a:gd name="connsiteX1" fmla="*/ 1550526 w 1550526"/>
              <a:gd name="connsiteY1" fmla="*/ 0 h 657799"/>
              <a:gd name="connsiteX2" fmla="*/ 1550526 w 1550526"/>
              <a:gd name="connsiteY2" fmla="*/ 657799 h 657799"/>
              <a:gd name="connsiteX3" fmla="*/ 0 w 1550526"/>
              <a:gd name="connsiteY3" fmla="*/ 657799 h 657799"/>
              <a:gd name="connsiteX4" fmla="*/ 0 w 1550526"/>
              <a:gd name="connsiteY4" fmla="*/ 0 h 657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0526" h="657799">
                <a:moveTo>
                  <a:pt x="0" y="0"/>
                </a:moveTo>
                <a:lnTo>
                  <a:pt x="1550526" y="0"/>
                </a:lnTo>
                <a:lnTo>
                  <a:pt x="1550526" y="657799"/>
                </a:lnTo>
                <a:lnTo>
                  <a:pt x="0" y="657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GB" sz="1400" b="1" i="0" kern="1200" dirty="0">
                <a:effectLst/>
              </a:rPr>
              <a:t>Technology helps to communicate quickly </a:t>
            </a:r>
            <a:endParaRPr lang="en-US" sz="1400" b="1" kern="1200" dirty="0">
              <a:effectLst/>
            </a:endParaRPr>
          </a:p>
        </p:txBody>
      </p:sp>
      <p:sp>
        <p:nvSpPr>
          <p:cNvPr id="14" name="Oval 13">
            <a:extLst>
              <a:ext uri="{FF2B5EF4-FFF2-40B4-BE49-F238E27FC236}">
                <a16:creationId xmlns:a16="http://schemas.microsoft.com/office/drawing/2014/main" id="{7520F29E-DA67-4041-BD42-8773BBEE95C5}"/>
              </a:ext>
            </a:extLst>
          </p:cNvPr>
          <p:cNvSpPr/>
          <p:nvPr/>
        </p:nvSpPr>
        <p:spPr>
          <a:xfrm>
            <a:off x="717212" y="4087705"/>
            <a:ext cx="913992" cy="657799"/>
          </a:xfrm>
          <a:prstGeom prst="ellipse">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15" name="Rectangle 14" descr="Head with Gears">
            <a:extLst>
              <a:ext uri="{FF2B5EF4-FFF2-40B4-BE49-F238E27FC236}">
                <a16:creationId xmlns:a16="http://schemas.microsoft.com/office/drawing/2014/main" id="{4B1A4745-13BA-434A-B00D-5593AA5D0DF5}"/>
              </a:ext>
            </a:extLst>
          </p:cNvPr>
          <p:cNvSpPr/>
          <p:nvPr/>
        </p:nvSpPr>
        <p:spPr>
          <a:xfrm>
            <a:off x="983446" y="4225843"/>
            <a:ext cx="381523" cy="381523"/>
          </a:xfrm>
          <a:prstGeom prst="rect">
            <a:avLst/>
          </a:prstGeom>
          <a: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6" name="Freeform: Shape 15">
            <a:extLst>
              <a:ext uri="{FF2B5EF4-FFF2-40B4-BE49-F238E27FC236}">
                <a16:creationId xmlns:a16="http://schemas.microsoft.com/office/drawing/2014/main" id="{74943A62-BB12-4EA8-8EAB-C47D51F667E4}"/>
              </a:ext>
            </a:extLst>
          </p:cNvPr>
          <p:cNvSpPr/>
          <p:nvPr/>
        </p:nvSpPr>
        <p:spPr>
          <a:xfrm>
            <a:off x="1644064" y="4087705"/>
            <a:ext cx="1550526" cy="657799"/>
          </a:xfrm>
          <a:custGeom>
            <a:avLst/>
            <a:gdLst>
              <a:gd name="connsiteX0" fmla="*/ 0 w 1550526"/>
              <a:gd name="connsiteY0" fmla="*/ 0 h 657799"/>
              <a:gd name="connsiteX1" fmla="*/ 1550526 w 1550526"/>
              <a:gd name="connsiteY1" fmla="*/ 0 h 657799"/>
              <a:gd name="connsiteX2" fmla="*/ 1550526 w 1550526"/>
              <a:gd name="connsiteY2" fmla="*/ 657799 h 657799"/>
              <a:gd name="connsiteX3" fmla="*/ 0 w 1550526"/>
              <a:gd name="connsiteY3" fmla="*/ 657799 h 657799"/>
              <a:gd name="connsiteX4" fmla="*/ 0 w 1550526"/>
              <a:gd name="connsiteY4" fmla="*/ 0 h 657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0526" h="657799">
                <a:moveTo>
                  <a:pt x="0" y="0"/>
                </a:moveTo>
                <a:lnTo>
                  <a:pt x="1550526" y="0"/>
                </a:lnTo>
                <a:lnTo>
                  <a:pt x="1550526" y="657799"/>
                </a:lnTo>
                <a:lnTo>
                  <a:pt x="0" y="657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GB" sz="1400" b="1" i="0" kern="1200" dirty="0">
                <a:effectLst/>
              </a:rPr>
              <a:t>It allows improved knowledge sharing</a:t>
            </a:r>
            <a:endParaRPr lang="en-US" sz="1400" b="1" kern="1200" dirty="0">
              <a:effectLst/>
            </a:endParaRPr>
          </a:p>
        </p:txBody>
      </p:sp>
      <p:sp>
        <p:nvSpPr>
          <p:cNvPr id="17" name="Oval 16">
            <a:extLst>
              <a:ext uri="{FF2B5EF4-FFF2-40B4-BE49-F238E27FC236}">
                <a16:creationId xmlns:a16="http://schemas.microsoft.com/office/drawing/2014/main" id="{BD377413-423A-49CF-BA6D-AB1AB007E76C}"/>
              </a:ext>
            </a:extLst>
          </p:cNvPr>
          <p:cNvSpPr/>
          <p:nvPr/>
        </p:nvSpPr>
        <p:spPr>
          <a:xfrm>
            <a:off x="3464759" y="4033170"/>
            <a:ext cx="937653" cy="766868"/>
          </a:xfrm>
          <a:prstGeom prst="ellipse">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18" name="Rectangle 17" descr="Handshake">
            <a:extLst>
              <a:ext uri="{FF2B5EF4-FFF2-40B4-BE49-F238E27FC236}">
                <a16:creationId xmlns:a16="http://schemas.microsoft.com/office/drawing/2014/main" id="{F12960FC-276F-40D1-B644-8E057D979F5F}"/>
              </a:ext>
            </a:extLst>
          </p:cNvPr>
          <p:cNvSpPr/>
          <p:nvPr/>
        </p:nvSpPr>
        <p:spPr>
          <a:xfrm>
            <a:off x="3742823" y="4225843"/>
            <a:ext cx="381523" cy="381523"/>
          </a:xfrm>
          <a:prstGeom prst="rect">
            <a:avLst/>
          </a:prstGeom>
          <a: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9" name="Freeform: Shape 18">
            <a:extLst>
              <a:ext uri="{FF2B5EF4-FFF2-40B4-BE49-F238E27FC236}">
                <a16:creationId xmlns:a16="http://schemas.microsoft.com/office/drawing/2014/main" id="{398A1B86-97C0-440A-A724-910B23C844A6}"/>
              </a:ext>
            </a:extLst>
          </p:cNvPr>
          <p:cNvSpPr/>
          <p:nvPr/>
        </p:nvSpPr>
        <p:spPr>
          <a:xfrm>
            <a:off x="4403442" y="4087705"/>
            <a:ext cx="1550526" cy="657799"/>
          </a:xfrm>
          <a:custGeom>
            <a:avLst/>
            <a:gdLst>
              <a:gd name="connsiteX0" fmla="*/ 0 w 1550526"/>
              <a:gd name="connsiteY0" fmla="*/ 0 h 657799"/>
              <a:gd name="connsiteX1" fmla="*/ 1550526 w 1550526"/>
              <a:gd name="connsiteY1" fmla="*/ 0 h 657799"/>
              <a:gd name="connsiteX2" fmla="*/ 1550526 w 1550526"/>
              <a:gd name="connsiteY2" fmla="*/ 657799 h 657799"/>
              <a:gd name="connsiteX3" fmla="*/ 0 w 1550526"/>
              <a:gd name="connsiteY3" fmla="*/ 657799 h 657799"/>
              <a:gd name="connsiteX4" fmla="*/ 0 w 1550526"/>
              <a:gd name="connsiteY4" fmla="*/ 0 h 657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0526" h="657799">
                <a:moveTo>
                  <a:pt x="0" y="0"/>
                </a:moveTo>
                <a:lnTo>
                  <a:pt x="1550526" y="0"/>
                </a:lnTo>
                <a:lnTo>
                  <a:pt x="1550526" y="657799"/>
                </a:lnTo>
                <a:lnTo>
                  <a:pt x="0" y="657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GB" sz="1400" b="1" i="0" kern="1200" dirty="0">
                <a:effectLst/>
              </a:rPr>
              <a:t>Build better relationship with customers and stakeholders</a:t>
            </a:r>
            <a:endParaRPr lang="en-US" sz="1400" b="1" kern="1200" dirty="0">
              <a:effectLst/>
            </a:endParaRPr>
          </a:p>
        </p:txBody>
      </p:sp>
      <p:sp>
        <p:nvSpPr>
          <p:cNvPr id="4" name="TextBox 3">
            <a:extLst>
              <a:ext uri="{FF2B5EF4-FFF2-40B4-BE49-F238E27FC236}">
                <a16:creationId xmlns:a16="http://schemas.microsoft.com/office/drawing/2014/main" id="{C6EAB89C-769B-4978-88DD-47907842DEA1}"/>
              </a:ext>
            </a:extLst>
          </p:cNvPr>
          <p:cNvSpPr txBox="1"/>
          <p:nvPr/>
        </p:nvSpPr>
        <p:spPr>
          <a:xfrm>
            <a:off x="3017520" y="5372100"/>
            <a:ext cx="2859259" cy="300082"/>
          </a:xfrm>
          <a:prstGeom prst="rect">
            <a:avLst/>
          </a:prstGeom>
          <a:noFill/>
        </p:spPr>
        <p:txBody>
          <a:bodyPr wrap="square" rtlCol="0">
            <a:spAutoFit/>
          </a:bodyPr>
          <a:lstStyle/>
          <a:p>
            <a:r>
              <a:rPr lang="en-GB" sz="1350" dirty="0"/>
              <a:t>(Griffiths and Dunham, 2015)</a:t>
            </a:r>
          </a:p>
        </p:txBody>
      </p:sp>
    </p:spTree>
    <p:extLst>
      <p:ext uri="{BB962C8B-B14F-4D97-AF65-F5344CB8AC3E}">
        <p14:creationId xmlns:p14="http://schemas.microsoft.com/office/powerpoint/2010/main" val="2969134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10" presetClass="entr" presetSubtype="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10" presetClass="entr" presetSubtype="0"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500"/>
                                        <p:tgtEl>
                                          <p:spTgt spid="19"/>
                                        </p:tgtEl>
                                      </p:cBhvr>
                                    </p:animEffect>
                                  </p:childTnLst>
                                </p:cTn>
                              </p:par>
                              <p:par>
                                <p:cTn id="46" presetID="10" presetClass="entr" presetSubtype="0" fill="hold"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par>
                                <p:cTn id="49" presetID="10" presetClass="entr" presetSubtype="0" fill="hold"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P spid="16" grpId="0"/>
      <p:bldP spid="1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3D224-4CAC-4558-89DF-516CA9E206BD}"/>
              </a:ext>
            </a:extLst>
          </p:cNvPr>
          <p:cNvSpPr>
            <a:spLocks noGrp="1"/>
          </p:cNvSpPr>
          <p:nvPr>
            <p:ph type="title"/>
          </p:nvPr>
        </p:nvSpPr>
        <p:spPr>
          <a:xfrm>
            <a:off x="917151" y="1479539"/>
            <a:ext cx="7131268" cy="670112"/>
          </a:xfrm>
        </p:spPr>
        <p:txBody>
          <a:bodyPr anchor="b">
            <a:normAutofit fontScale="90000"/>
          </a:bodyPr>
          <a:lstStyle/>
          <a:p>
            <a:pPr algn="ctr"/>
            <a:r>
              <a:rPr lang="en-GB" b="1" dirty="0">
                <a:solidFill>
                  <a:schemeClr val="tx2"/>
                </a:solidFill>
              </a:rPr>
              <a:t>Problems of using technological communication</a:t>
            </a:r>
          </a:p>
        </p:txBody>
      </p:sp>
      <p:sp>
        <p:nvSpPr>
          <p:cNvPr id="3" name="Content Placeholder 2">
            <a:extLst>
              <a:ext uri="{FF2B5EF4-FFF2-40B4-BE49-F238E27FC236}">
                <a16:creationId xmlns:a16="http://schemas.microsoft.com/office/drawing/2014/main" id="{CA05D4A0-EE1B-4A07-ACCD-219AC175F932}"/>
              </a:ext>
            </a:extLst>
          </p:cNvPr>
          <p:cNvSpPr>
            <a:spLocks noGrp="1"/>
          </p:cNvSpPr>
          <p:nvPr>
            <p:ph idx="1"/>
          </p:nvPr>
        </p:nvSpPr>
        <p:spPr>
          <a:xfrm>
            <a:off x="1086274" y="2416630"/>
            <a:ext cx="6962144" cy="2798017"/>
          </a:xfrm>
        </p:spPr>
        <p:txBody>
          <a:bodyPr anchor="ctr">
            <a:normAutofit fontScale="62500" lnSpcReduction="20000"/>
          </a:bodyPr>
          <a:lstStyle/>
          <a:p>
            <a:r>
              <a:rPr lang="en-GB" dirty="0">
                <a:solidFill>
                  <a:schemeClr val="tx1"/>
                </a:solidFill>
              </a:rPr>
              <a:t>Virtual communication may not be as efficient as face-to face communication</a:t>
            </a:r>
          </a:p>
          <a:p>
            <a:r>
              <a:rPr lang="en-GB" dirty="0">
                <a:solidFill>
                  <a:schemeClr val="tx1"/>
                </a:solidFill>
              </a:rPr>
              <a:t>Lack of non-verbal cues make it less rich/ambiguous. This may affect  the building of a cohesive team</a:t>
            </a:r>
          </a:p>
          <a:p>
            <a:r>
              <a:rPr lang="en-GB" dirty="0">
                <a:solidFill>
                  <a:schemeClr val="tx1"/>
                </a:solidFill>
              </a:rPr>
              <a:t>Hard to establish trust using online communication</a:t>
            </a:r>
          </a:p>
          <a:p>
            <a:r>
              <a:rPr lang="en-GB" dirty="0">
                <a:solidFill>
                  <a:schemeClr val="tx1"/>
                </a:solidFill>
              </a:rPr>
              <a:t>As trust is difficult to achieve members will be reluctant to interact and share their opinions</a:t>
            </a:r>
          </a:p>
          <a:p>
            <a:r>
              <a:rPr lang="en-GB" dirty="0">
                <a:solidFill>
                  <a:schemeClr val="tx1"/>
                </a:solidFill>
              </a:rPr>
              <a:t>Very difficult to communicate complex information </a:t>
            </a:r>
          </a:p>
          <a:p>
            <a:r>
              <a:rPr lang="en-GB" dirty="0">
                <a:solidFill>
                  <a:schemeClr val="tx1"/>
                </a:solidFill>
              </a:rPr>
              <a:t>Decision making process will be delayed</a:t>
            </a:r>
          </a:p>
          <a:p>
            <a:endParaRPr lang="en-GB" dirty="0">
              <a:solidFill>
                <a:schemeClr val="tx1"/>
              </a:solidFill>
            </a:endParaRPr>
          </a:p>
        </p:txBody>
      </p:sp>
      <p:sp>
        <p:nvSpPr>
          <p:cNvPr id="4" name="TextBox 3">
            <a:extLst>
              <a:ext uri="{FF2B5EF4-FFF2-40B4-BE49-F238E27FC236}">
                <a16:creationId xmlns:a16="http://schemas.microsoft.com/office/drawing/2014/main" id="{859A755A-9C9E-4D86-A0DB-2DED98BBA449}"/>
              </a:ext>
            </a:extLst>
          </p:cNvPr>
          <p:cNvSpPr txBox="1"/>
          <p:nvPr/>
        </p:nvSpPr>
        <p:spPr>
          <a:xfrm>
            <a:off x="3676338" y="4972050"/>
            <a:ext cx="2776928" cy="300082"/>
          </a:xfrm>
          <a:prstGeom prst="rect">
            <a:avLst/>
          </a:prstGeom>
          <a:noFill/>
        </p:spPr>
        <p:txBody>
          <a:bodyPr wrap="square" rtlCol="0">
            <a:spAutoFit/>
          </a:bodyPr>
          <a:lstStyle/>
          <a:p>
            <a:r>
              <a:rPr lang="en-GB" sz="1350"/>
              <a:t>(Griffiths and Dunham, 2015)</a:t>
            </a:r>
            <a:endParaRPr lang="en-GB" sz="1350" dirty="0"/>
          </a:p>
        </p:txBody>
      </p:sp>
    </p:spTree>
    <p:extLst>
      <p:ext uri="{BB962C8B-B14F-4D97-AF65-F5344CB8AC3E}">
        <p14:creationId xmlns:p14="http://schemas.microsoft.com/office/powerpoint/2010/main" val="932394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3D224-4CAC-4558-89DF-516CA9E206BD}"/>
              </a:ext>
            </a:extLst>
          </p:cNvPr>
          <p:cNvSpPr>
            <a:spLocks noGrp="1"/>
          </p:cNvSpPr>
          <p:nvPr>
            <p:ph type="title"/>
          </p:nvPr>
        </p:nvSpPr>
        <p:spPr>
          <a:xfrm>
            <a:off x="-71474" y="580650"/>
            <a:ext cx="7131268" cy="492734"/>
          </a:xfrm>
        </p:spPr>
        <p:txBody>
          <a:bodyPr anchor="b">
            <a:normAutofit fontScale="90000"/>
          </a:bodyPr>
          <a:lstStyle/>
          <a:p>
            <a:pPr algn="ctr"/>
            <a:r>
              <a:rPr lang="en-GB" dirty="0">
                <a:solidFill>
                  <a:schemeClr val="tx2"/>
                </a:solidFill>
              </a:rPr>
              <a:t> 	</a:t>
            </a:r>
            <a:r>
              <a:rPr lang="en-GB" b="1" dirty="0">
                <a:solidFill>
                  <a:schemeClr val="tx2"/>
                </a:solidFill>
              </a:rPr>
              <a:t> 	Social Media </a:t>
            </a:r>
          </a:p>
        </p:txBody>
      </p:sp>
      <p:sp>
        <p:nvSpPr>
          <p:cNvPr id="3" name="Content Placeholder 2">
            <a:extLst>
              <a:ext uri="{FF2B5EF4-FFF2-40B4-BE49-F238E27FC236}">
                <a16:creationId xmlns:a16="http://schemas.microsoft.com/office/drawing/2014/main" id="{CA05D4A0-EE1B-4A07-ACCD-219AC175F932}"/>
              </a:ext>
            </a:extLst>
          </p:cNvPr>
          <p:cNvSpPr>
            <a:spLocks noGrp="1"/>
          </p:cNvSpPr>
          <p:nvPr>
            <p:ph idx="1"/>
          </p:nvPr>
        </p:nvSpPr>
        <p:spPr>
          <a:xfrm>
            <a:off x="184527" y="2524272"/>
            <a:ext cx="6962144" cy="3499565"/>
          </a:xfrm>
        </p:spPr>
        <p:txBody>
          <a:bodyPr anchor="ctr">
            <a:normAutofit/>
          </a:bodyPr>
          <a:lstStyle/>
          <a:p>
            <a:r>
              <a:rPr lang="en-GB" sz="1800" dirty="0">
                <a:solidFill>
                  <a:schemeClr val="tx1"/>
                </a:solidFill>
                <a:latin typeface="Arial" panose="020B0604020202020204" pitchFamily="34" charset="0"/>
                <a:cs typeface="Arial" panose="020B0604020202020204" pitchFamily="34" charset="0"/>
              </a:rPr>
              <a:t>An effective tool for communication</a:t>
            </a:r>
          </a:p>
          <a:p>
            <a:r>
              <a:rPr lang="en-GB" sz="1800" dirty="0">
                <a:latin typeface="Arial" panose="020B0604020202020204" pitchFamily="34" charset="0"/>
                <a:cs typeface="Arial" panose="020B0604020202020204" pitchFamily="34" charset="0"/>
              </a:rPr>
              <a:t>Social media refer to digital technologies emphasizing user-generated content or interaction (Kaplan &amp; </a:t>
            </a:r>
            <a:r>
              <a:rPr lang="en-GB" sz="1800" dirty="0" err="1">
                <a:latin typeface="Arial" panose="020B0604020202020204" pitchFamily="34" charset="0"/>
                <a:cs typeface="Arial" panose="020B0604020202020204" pitchFamily="34" charset="0"/>
              </a:rPr>
              <a:t>Haenlein</a:t>
            </a:r>
            <a:r>
              <a:rPr lang="en-GB" sz="1800" dirty="0">
                <a:latin typeface="Arial" panose="020B0604020202020204" pitchFamily="34" charset="0"/>
                <a:cs typeface="Arial" panose="020B0604020202020204" pitchFamily="34" charset="0"/>
              </a:rPr>
              <a:t>, 2010)</a:t>
            </a:r>
          </a:p>
          <a:p>
            <a:r>
              <a:rPr lang="en-GB" sz="1800" dirty="0">
                <a:latin typeface="Arial" panose="020B0604020202020204" pitchFamily="34" charset="0"/>
                <a:cs typeface="Arial" panose="020B0604020202020204" pitchFamily="34" charset="0"/>
              </a:rPr>
              <a:t>Based on media richness/social presence and self presentation/self disclosure social media can be classified as follows:</a:t>
            </a:r>
          </a:p>
          <a:p>
            <a:endParaRPr lang="en-GB" dirty="0"/>
          </a:p>
          <a:p>
            <a:endParaRPr lang="en-GB" dirty="0"/>
          </a:p>
          <a:p>
            <a:endParaRPr lang="en-GB" dirty="0"/>
          </a:p>
          <a:p>
            <a:endParaRPr lang="en-GB" dirty="0"/>
          </a:p>
          <a:p>
            <a:endParaRPr lang="en-GB" dirty="0"/>
          </a:p>
          <a:p>
            <a:pPr marL="0" indent="0">
              <a:buNone/>
            </a:pPr>
            <a:endParaRPr lang="en-GB" dirty="0"/>
          </a:p>
          <a:p>
            <a:endParaRPr lang="en-GB" dirty="0">
              <a:solidFill>
                <a:schemeClr val="tx1"/>
              </a:solidFill>
            </a:endParaRPr>
          </a:p>
        </p:txBody>
      </p:sp>
      <p:pic>
        <p:nvPicPr>
          <p:cNvPr id="7" name="Picture 6">
            <a:extLst>
              <a:ext uri="{FF2B5EF4-FFF2-40B4-BE49-F238E27FC236}">
                <a16:creationId xmlns:a16="http://schemas.microsoft.com/office/drawing/2014/main" id="{7046D7C4-8455-45C9-AFC2-DB4C57ACFD54}"/>
              </a:ext>
            </a:extLst>
          </p:cNvPr>
          <p:cNvPicPr>
            <a:picLocks noChangeAspect="1"/>
          </p:cNvPicPr>
          <p:nvPr/>
        </p:nvPicPr>
        <p:blipFill>
          <a:blip r:embed="rId2"/>
          <a:stretch>
            <a:fillRect/>
          </a:stretch>
        </p:blipFill>
        <p:spPr>
          <a:xfrm>
            <a:off x="1037688" y="3188971"/>
            <a:ext cx="4912945" cy="2170169"/>
          </a:xfrm>
          <a:prstGeom prst="rect">
            <a:avLst/>
          </a:prstGeom>
        </p:spPr>
      </p:pic>
      <p:sp>
        <p:nvSpPr>
          <p:cNvPr id="8" name="TextBox 7">
            <a:extLst>
              <a:ext uri="{FF2B5EF4-FFF2-40B4-BE49-F238E27FC236}">
                <a16:creationId xmlns:a16="http://schemas.microsoft.com/office/drawing/2014/main" id="{049EF232-1FE4-4603-B9EC-290DDF1AAE2C}"/>
              </a:ext>
            </a:extLst>
          </p:cNvPr>
          <p:cNvSpPr txBox="1"/>
          <p:nvPr/>
        </p:nvSpPr>
        <p:spPr>
          <a:xfrm>
            <a:off x="5950633" y="3611001"/>
            <a:ext cx="2392076" cy="715581"/>
          </a:xfrm>
          <a:prstGeom prst="rect">
            <a:avLst/>
          </a:prstGeom>
          <a:noFill/>
        </p:spPr>
        <p:txBody>
          <a:bodyPr wrap="square" rtlCol="0">
            <a:spAutoFit/>
          </a:bodyPr>
          <a:lstStyle/>
          <a:p>
            <a:r>
              <a:rPr lang="en-GB" sz="1350" dirty="0"/>
              <a:t>Table 1: </a:t>
            </a:r>
            <a:r>
              <a:rPr lang="en-GB" sz="900" dirty="0"/>
              <a:t>Classification of Social Media by social presence/media richness and self-presentation/self-disclosure (Kaplan &amp; </a:t>
            </a:r>
            <a:r>
              <a:rPr lang="en-GB" sz="900" dirty="0" err="1"/>
              <a:t>Haenlein</a:t>
            </a:r>
            <a:r>
              <a:rPr lang="en-GB" sz="900" dirty="0"/>
              <a:t>, 2010)</a:t>
            </a:r>
          </a:p>
        </p:txBody>
      </p:sp>
    </p:spTree>
    <p:extLst>
      <p:ext uri="{BB962C8B-B14F-4D97-AF65-F5344CB8AC3E}">
        <p14:creationId xmlns:p14="http://schemas.microsoft.com/office/powerpoint/2010/main" val="4291682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4325E-A7AD-4E51-A459-59A16C517900}"/>
              </a:ext>
            </a:extLst>
          </p:cNvPr>
          <p:cNvSpPr>
            <a:spLocks noGrp="1"/>
          </p:cNvSpPr>
          <p:nvPr>
            <p:ph type="title"/>
          </p:nvPr>
        </p:nvSpPr>
        <p:spPr/>
        <p:txBody>
          <a:bodyPr>
            <a:normAutofit/>
          </a:bodyPr>
          <a:lstStyle/>
          <a:p>
            <a:r>
              <a:rPr lang="en-GB" sz="3600" b="1" dirty="0">
                <a:latin typeface="Arial" panose="020B0604020202020204" pitchFamily="34" charset="0"/>
                <a:cs typeface="Arial" panose="020B0604020202020204" pitchFamily="34" charset="0"/>
              </a:rPr>
              <a:t>Opportunities of social media</a:t>
            </a:r>
          </a:p>
        </p:txBody>
      </p:sp>
      <p:sp>
        <p:nvSpPr>
          <p:cNvPr id="6" name="Freeform: Shape 5">
            <a:extLst>
              <a:ext uri="{FF2B5EF4-FFF2-40B4-BE49-F238E27FC236}">
                <a16:creationId xmlns:a16="http://schemas.microsoft.com/office/drawing/2014/main" id="{A9F4B191-71E9-40FC-90BE-14C37B4A8FFB}"/>
              </a:ext>
            </a:extLst>
          </p:cNvPr>
          <p:cNvSpPr/>
          <p:nvPr/>
        </p:nvSpPr>
        <p:spPr>
          <a:xfrm>
            <a:off x="457200" y="1795479"/>
            <a:ext cx="2636024" cy="1581615"/>
          </a:xfrm>
          <a:custGeom>
            <a:avLst/>
            <a:gdLst>
              <a:gd name="connsiteX0" fmla="*/ 0 w 2636024"/>
              <a:gd name="connsiteY0" fmla="*/ 0 h 1581615"/>
              <a:gd name="connsiteX1" fmla="*/ 2636024 w 2636024"/>
              <a:gd name="connsiteY1" fmla="*/ 0 h 1581615"/>
              <a:gd name="connsiteX2" fmla="*/ 2636024 w 2636024"/>
              <a:gd name="connsiteY2" fmla="*/ 1581615 h 1581615"/>
              <a:gd name="connsiteX3" fmla="*/ 0 w 2636024"/>
              <a:gd name="connsiteY3" fmla="*/ 1581615 h 1581615"/>
              <a:gd name="connsiteX4" fmla="*/ 0 w 2636024"/>
              <a:gd name="connsiteY4" fmla="*/ 0 h 15816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6024" h="1581615">
                <a:moveTo>
                  <a:pt x="0" y="0"/>
                </a:moveTo>
                <a:lnTo>
                  <a:pt x="2636024" y="0"/>
                </a:lnTo>
                <a:lnTo>
                  <a:pt x="2636024" y="1581615"/>
                </a:lnTo>
                <a:lnTo>
                  <a:pt x="0" y="1581615"/>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latin typeface="Arial" panose="020B0604020202020204" pitchFamily="34" charset="0"/>
                <a:cs typeface="Arial" panose="020B0604020202020204" pitchFamily="34" charset="0"/>
              </a:rPr>
              <a:t>Collaborative projects: Collaborative projects  provides joint effort of many and leads </a:t>
            </a:r>
            <a:r>
              <a:rPr lang="en-GB" sz="1600" kern="1200" dirty="0" err="1">
                <a:solidFill>
                  <a:schemeClr val="tx1"/>
                </a:solidFill>
                <a:latin typeface="Arial" panose="020B0604020202020204" pitchFamily="34" charset="0"/>
                <a:cs typeface="Arial" panose="020B0604020202020204" pitchFamily="34" charset="0"/>
              </a:rPr>
              <a:t>leads</a:t>
            </a:r>
            <a:r>
              <a:rPr lang="en-GB" sz="1600" kern="1200" dirty="0">
                <a:solidFill>
                  <a:schemeClr val="tx1"/>
                </a:solidFill>
                <a:latin typeface="Arial" panose="020B0604020202020204" pitchFamily="34" charset="0"/>
                <a:cs typeface="Arial" panose="020B0604020202020204" pitchFamily="34" charset="0"/>
              </a:rPr>
              <a:t> to a better outcome. </a:t>
            </a:r>
            <a:r>
              <a:rPr lang="en-GB" sz="1600" kern="1200" dirty="0" err="1">
                <a:solidFill>
                  <a:schemeClr val="tx1"/>
                </a:solidFill>
                <a:latin typeface="Arial" panose="020B0604020202020204" pitchFamily="34" charset="0"/>
                <a:cs typeface="Arial" panose="020B0604020202020204" pitchFamily="34" charset="0"/>
              </a:rPr>
              <a:t>Eg</a:t>
            </a:r>
            <a:r>
              <a:rPr lang="en-GB" sz="1600" kern="1200" dirty="0">
                <a:solidFill>
                  <a:schemeClr val="tx1"/>
                </a:solidFill>
                <a:latin typeface="Arial" panose="020B0604020202020204" pitchFamily="34" charset="0"/>
                <a:cs typeface="Arial" panose="020B0604020202020204" pitchFamily="34" charset="0"/>
              </a:rPr>
              <a:t>: Wikipedia</a:t>
            </a:r>
          </a:p>
        </p:txBody>
      </p:sp>
      <p:sp>
        <p:nvSpPr>
          <p:cNvPr id="7" name="Freeform: Shape 6">
            <a:extLst>
              <a:ext uri="{FF2B5EF4-FFF2-40B4-BE49-F238E27FC236}">
                <a16:creationId xmlns:a16="http://schemas.microsoft.com/office/drawing/2014/main" id="{2131FEED-F537-4D70-9D94-7E3EAFC5F9CC}"/>
              </a:ext>
            </a:extLst>
          </p:cNvPr>
          <p:cNvSpPr/>
          <p:nvPr/>
        </p:nvSpPr>
        <p:spPr>
          <a:xfrm>
            <a:off x="3356827" y="1795479"/>
            <a:ext cx="2636024" cy="1581615"/>
          </a:xfrm>
          <a:custGeom>
            <a:avLst/>
            <a:gdLst>
              <a:gd name="connsiteX0" fmla="*/ 0 w 2636024"/>
              <a:gd name="connsiteY0" fmla="*/ 0 h 1581615"/>
              <a:gd name="connsiteX1" fmla="*/ 2636024 w 2636024"/>
              <a:gd name="connsiteY1" fmla="*/ 0 h 1581615"/>
              <a:gd name="connsiteX2" fmla="*/ 2636024 w 2636024"/>
              <a:gd name="connsiteY2" fmla="*/ 1581615 h 1581615"/>
              <a:gd name="connsiteX3" fmla="*/ 0 w 2636024"/>
              <a:gd name="connsiteY3" fmla="*/ 1581615 h 1581615"/>
              <a:gd name="connsiteX4" fmla="*/ 0 w 2636024"/>
              <a:gd name="connsiteY4" fmla="*/ 0 h 15816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6024" h="1581615">
                <a:moveTo>
                  <a:pt x="0" y="0"/>
                </a:moveTo>
                <a:lnTo>
                  <a:pt x="2636024" y="0"/>
                </a:lnTo>
                <a:lnTo>
                  <a:pt x="2636024" y="1581615"/>
                </a:lnTo>
                <a:lnTo>
                  <a:pt x="0" y="1581615"/>
                </a:lnTo>
                <a:lnTo>
                  <a:pt x="0" y="0"/>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latin typeface="Arial" panose="020B0604020202020204" pitchFamily="34" charset="0"/>
                <a:cs typeface="Arial" panose="020B0604020202020204" pitchFamily="34" charset="0"/>
              </a:rPr>
              <a:t>Blogs: They are the Social Media equivalent of personal web pages and can come in a multitude of different variations. </a:t>
            </a:r>
            <a:r>
              <a:rPr lang="en-GB" sz="1600" kern="1200" dirty="0" err="1">
                <a:solidFill>
                  <a:schemeClr val="tx1"/>
                </a:solidFill>
                <a:latin typeface="Arial" panose="020B0604020202020204" pitchFamily="34" charset="0"/>
                <a:cs typeface="Arial" panose="020B0604020202020204" pitchFamily="34" charset="0"/>
              </a:rPr>
              <a:t>Eg</a:t>
            </a:r>
            <a:r>
              <a:rPr lang="en-GB" sz="1600" kern="1200" dirty="0">
                <a:solidFill>
                  <a:schemeClr val="tx1"/>
                </a:solidFill>
                <a:latin typeface="Arial" panose="020B0604020202020204" pitchFamily="34" charset="0"/>
                <a:cs typeface="Arial" panose="020B0604020202020204" pitchFamily="34" charset="0"/>
              </a:rPr>
              <a:t>: Travel blog, personal blog</a:t>
            </a:r>
          </a:p>
        </p:txBody>
      </p:sp>
      <p:sp>
        <p:nvSpPr>
          <p:cNvPr id="8" name="Freeform: Shape 7">
            <a:extLst>
              <a:ext uri="{FF2B5EF4-FFF2-40B4-BE49-F238E27FC236}">
                <a16:creationId xmlns:a16="http://schemas.microsoft.com/office/drawing/2014/main" id="{D831863C-0BF7-4E4E-AB3F-9AE94E2602E6}"/>
              </a:ext>
            </a:extLst>
          </p:cNvPr>
          <p:cNvSpPr/>
          <p:nvPr/>
        </p:nvSpPr>
        <p:spPr>
          <a:xfrm>
            <a:off x="6256455" y="1795479"/>
            <a:ext cx="2636024" cy="1581615"/>
          </a:xfrm>
          <a:custGeom>
            <a:avLst/>
            <a:gdLst>
              <a:gd name="connsiteX0" fmla="*/ 0 w 2636024"/>
              <a:gd name="connsiteY0" fmla="*/ 0 h 1581615"/>
              <a:gd name="connsiteX1" fmla="*/ 2636024 w 2636024"/>
              <a:gd name="connsiteY1" fmla="*/ 0 h 1581615"/>
              <a:gd name="connsiteX2" fmla="*/ 2636024 w 2636024"/>
              <a:gd name="connsiteY2" fmla="*/ 1581615 h 1581615"/>
              <a:gd name="connsiteX3" fmla="*/ 0 w 2636024"/>
              <a:gd name="connsiteY3" fmla="*/ 1581615 h 1581615"/>
              <a:gd name="connsiteX4" fmla="*/ 0 w 2636024"/>
              <a:gd name="connsiteY4" fmla="*/ 0 h 15816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6024" h="1581615">
                <a:moveTo>
                  <a:pt x="0" y="0"/>
                </a:moveTo>
                <a:lnTo>
                  <a:pt x="2636024" y="0"/>
                </a:lnTo>
                <a:lnTo>
                  <a:pt x="2636024" y="1581615"/>
                </a:lnTo>
                <a:lnTo>
                  <a:pt x="0" y="1581615"/>
                </a:lnTo>
                <a:lnTo>
                  <a:pt x="0" y="0"/>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latin typeface="Arial" panose="020B0604020202020204" pitchFamily="34" charset="0"/>
                <a:cs typeface="Arial" panose="020B0604020202020204" pitchFamily="34" charset="0"/>
              </a:rPr>
              <a:t>Content communities: The main objective of content communities is the sharing of media content between users. </a:t>
            </a:r>
            <a:r>
              <a:rPr lang="en-GB" sz="1600" kern="1200" dirty="0" err="1">
                <a:solidFill>
                  <a:schemeClr val="tx1"/>
                </a:solidFill>
                <a:latin typeface="Arial" panose="020B0604020202020204" pitchFamily="34" charset="0"/>
                <a:cs typeface="Arial" panose="020B0604020202020204" pitchFamily="34" charset="0"/>
              </a:rPr>
              <a:t>Eg</a:t>
            </a:r>
            <a:r>
              <a:rPr lang="en-GB" sz="1600" kern="1200" dirty="0">
                <a:solidFill>
                  <a:schemeClr val="tx1"/>
                </a:solidFill>
                <a:latin typeface="Arial" panose="020B0604020202020204" pitchFamily="34" charset="0"/>
                <a:cs typeface="Arial" panose="020B0604020202020204" pitchFamily="34" charset="0"/>
              </a:rPr>
              <a:t>: YouTube</a:t>
            </a:r>
          </a:p>
        </p:txBody>
      </p:sp>
      <p:sp>
        <p:nvSpPr>
          <p:cNvPr id="9" name="Freeform: Shape 8">
            <a:extLst>
              <a:ext uri="{FF2B5EF4-FFF2-40B4-BE49-F238E27FC236}">
                <a16:creationId xmlns:a16="http://schemas.microsoft.com/office/drawing/2014/main" id="{729F2246-0857-48F5-9EB9-94CFE70D0253}"/>
              </a:ext>
            </a:extLst>
          </p:cNvPr>
          <p:cNvSpPr/>
          <p:nvPr/>
        </p:nvSpPr>
        <p:spPr>
          <a:xfrm>
            <a:off x="1033263" y="3640697"/>
            <a:ext cx="3786781" cy="1581615"/>
          </a:xfrm>
          <a:custGeom>
            <a:avLst/>
            <a:gdLst>
              <a:gd name="connsiteX0" fmla="*/ 0 w 3786781"/>
              <a:gd name="connsiteY0" fmla="*/ 0 h 1581615"/>
              <a:gd name="connsiteX1" fmla="*/ 3786781 w 3786781"/>
              <a:gd name="connsiteY1" fmla="*/ 0 h 1581615"/>
              <a:gd name="connsiteX2" fmla="*/ 3786781 w 3786781"/>
              <a:gd name="connsiteY2" fmla="*/ 1581615 h 1581615"/>
              <a:gd name="connsiteX3" fmla="*/ 0 w 3786781"/>
              <a:gd name="connsiteY3" fmla="*/ 1581615 h 1581615"/>
              <a:gd name="connsiteX4" fmla="*/ 0 w 3786781"/>
              <a:gd name="connsiteY4" fmla="*/ 0 h 15816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86781" h="1581615">
                <a:moveTo>
                  <a:pt x="0" y="0"/>
                </a:moveTo>
                <a:lnTo>
                  <a:pt x="3786781" y="0"/>
                </a:lnTo>
                <a:lnTo>
                  <a:pt x="3786781" y="1581615"/>
                </a:lnTo>
                <a:lnTo>
                  <a:pt x="0" y="1581615"/>
                </a:lnTo>
                <a:lnTo>
                  <a:pt x="0" y="0"/>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latin typeface="Arial" panose="020B0604020202020204" pitchFamily="34" charset="0"/>
                <a:cs typeface="Arial" panose="020B0604020202020204" pitchFamily="34" charset="0"/>
              </a:rPr>
              <a:t>Social networking sites: Social networking sites are applications that will connect users by creating personal information profiles, inviting friends and colleagues to have access to their profiles, and sending instant messages between each other. </a:t>
            </a:r>
          </a:p>
        </p:txBody>
      </p:sp>
      <p:sp>
        <p:nvSpPr>
          <p:cNvPr id="10" name="Freeform: Shape 9">
            <a:extLst>
              <a:ext uri="{FF2B5EF4-FFF2-40B4-BE49-F238E27FC236}">
                <a16:creationId xmlns:a16="http://schemas.microsoft.com/office/drawing/2014/main" id="{E2247894-5814-455B-86A7-1C8E6EADC1A0}"/>
              </a:ext>
            </a:extLst>
          </p:cNvPr>
          <p:cNvSpPr/>
          <p:nvPr/>
        </p:nvSpPr>
        <p:spPr>
          <a:xfrm>
            <a:off x="5083647" y="3640697"/>
            <a:ext cx="3232768" cy="1581615"/>
          </a:xfrm>
          <a:custGeom>
            <a:avLst/>
            <a:gdLst>
              <a:gd name="connsiteX0" fmla="*/ 0 w 3232768"/>
              <a:gd name="connsiteY0" fmla="*/ 0 h 1581615"/>
              <a:gd name="connsiteX1" fmla="*/ 3232768 w 3232768"/>
              <a:gd name="connsiteY1" fmla="*/ 0 h 1581615"/>
              <a:gd name="connsiteX2" fmla="*/ 3232768 w 3232768"/>
              <a:gd name="connsiteY2" fmla="*/ 1581615 h 1581615"/>
              <a:gd name="connsiteX3" fmla="*/ 0 w 3232768"/>
              <a:gd name="connsiteY3" fmla="*/ 1581615 h 1581615"/>
              <a:gd name="connsiteX4" fmla="*/ 0 w 3232768"/>
              <a:gd name="connsiteY4" fmla="*/ 0 h 15816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2768" h="1581615">
                <a:moveTo>
                  <a:pt x="0" y="0"/>
                </a:moveTo>
                <a:lnTo>
                  <a:pt x="3232768" y="0"/>
                </a:lnTo>
                <a:lnTo>
                  <a:pt x="3232768" y="1581615"/>
                </a:lnTo>
                <a:lnTo>
                  <a:pt x="0" y="1581615"/>
                </a:lnTo>
                <a:lnTo>
                  <a:pt x="0" y="0"/>
                </a:lnTo>
                <a:close/>
              </a:path>
            </a:pathLst>
          </a:custGeom>
        </p:spPr>
        <p:style>
          <a:lnRef idx="2">
            <a:schemeClr val="lt1">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latin typeface="Arial" panose="020B0604020202020204" pitchFamily="34" charset="0"/>
                <a:cs typeface="Arial" panose="020B0604020202020204" pitchFamily="34" charset="0"/>
              </a:rPr>
              <a:t>All these opportunities of media can be used by organisations for improving  their business and maintaining communication with employees, customers and stakeholders</a:t>
            </a:r>
          </a:p>
        </p:txBody>
      </p:sp>
    </p:spTree>
    <p:extLst>
      <p:ext uri="{BB962C8B-B14F-4D97-AF65-F5344CB8AC3E}">
        <p14:creationId xmlns:p14="http://schemas.microsoft.com/office/powerpoint/2010/main" val="767312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3D224-4CAC-4558-89DF-516CA9E206BD}"/>
              </a:ext>
            </a:extLst>
          </p:cNvPr>
          <p:cNvSpPr>
            <a:spLocks noGrp="1"/>
          </p:cNvSpPr>
          <p:nvPr>
            <p:ph type="title"/>
          </p:nvPr>
        </p:nvSpPr>
        <p:spPr>
          <a:xfrm>
            <a:off x="539552" y="620689"/>
            <a:ext cx="6480720" cy="1296144"/>
          </a:xfrm>
        </p:spPr>
        <p:txBody>
          <a:bodyPr>
            <a:normAutofit/>
          </a:bodyPr>
          <a:lstStyle/>
          <a:p>
            <a:pPr>
              <a:lnSpc>
                <a:spcPct val="90000"/>
              </a:lnSpc>
            </a:pPr>
            <a:r>
              <a:rPr lang="en-GB" sz="2700" b="1" dirty="0">
                <a:latin typeface="Arial" panose="020B0604020202020204" pitchFamily="34" charset="0"/>
                <a:cs typeface="Arial" panose="020B0604020202020204" pitchFamily="34" charset="0"/>
              </a:rPr>
              <a:t>Misinformation, Disinformation, </a:t>
            </a:r>
            <a:br>
              <a:rPr lang="en-GB" sz="2700" b="1" dirty="0">
                <a:latin typeface="Arial" panose="020B0604020202020204" pitchFamily="34" charset="0"/>
                <a:cs typeface="Arial" panose="020B0604020202020204" pitchFamily="34" charset="0"/>
              </a:rPr>
            </a:br>
            <a:r>
              <a:rPr lang="en-GB" sz="2700" b="1" dirty="0">
                <a:latin typeface="Arial" panose="020B0604020202020204" pitchFamily="34" charset="0"/>
                <a:cs typeface="Arial" panose="020B0604020202020204" pitchFamily="34" charset="0"/>
              </a:rPr>
              <a:t>and mal-information</a:t>
            </a:r>
            <a:r>
              <a:rPr lang="en-GB" sz="2700" b="1" dirty="0">
                <a:solidFill>
                  <a:srgbClr val="EBEBEB"/>
                </a:solidFill>
                <a:latin typeface="Arial" panose="020B0604020202020204" pitchFamily="34" charset="0"/>
                <a:cs typeface="Arial" panose="020B0604020202020204" pitchFamily="34" charset="0"/>
              </a:rPr>
              <a:t> in</a:t>
            </a:r>
            <a:r>
              <a:rPr lang="en-GB" sz="2025" b="1" dirty="0">
                <a:solidFill>
                  <a:srgbClr val="EBEBEB"/>
                </a:solidFill>
              </a:rPr>
              <a:t> social media</a:t>
            </a:r>
            <a:endParaRPr lang="en-GB" sz="1050" b="1" dirty="0">
              <a:solidFill>
                <a:srgbClr val="EBEBEB"/>
              </a:solidFill>
            </a:endParaRPr>
          </a:p>
        </p:txBody>
      </p:sp>
      <p:sp>
        <p:nvSpPr>
          <p:cNvPr id="3" name="Content Placeholder 2">
            <a:extLst>
              <a:ext uri="{FF2B5EF4-FFF2-40B4-BE49-F238E27FC236}">
                <a16:creationId xmlns:a16="http://schemas.microsoft.com/office/drawing/2014/main" id="{CA05D4A0-EE1B-4A07-ACCD-219AC175F932}"/>
              </a:ext>
            </a:extLst>
          </p:cNvPr>
          <p:cNvSpPr>
            <a:spLocks noGrp="1"/>
          </p:cNvSpPr>
          <p:nvPr>
            <p:ph idx="1"/>
          </p:nvPr>
        </p:nvSpPr>
        <p:spPr>
          <a:xfrm>
            <a:off x="395536" y="2170749"/>
            <a:ext cx="4379664" cy="3455267"/>
          </a:xfrm>
        </p:spPr>
        <p:txBody>
          <a:bodyPr anchor="ctr">
            <a:normAutofit fontScale="47500" lnSpcReduction="20000"/>
          </a:bodyPr>
          <a:lstStyle/>
          <a:p>
            <a:pPr marL="0" indent="0">
              <a:lnSpc>
                <a:spcPct val="90000"/>
              </a:lnSpc>
              <a:buNone/>
            </a:pPr>
            <a:r>
              <a:rPr lang="en-GB" sz="4000" dirty="0">
                <a:latin typeface="Arial" panose="020B0604020202020204" pitchFamily="34" charset="0"/>
                <a:cs typeface="Arial" panose="020B0604020202020204" pitchFamily="34" charset="0"/>
              </a:rPr>
              <a:t>There are three types of information disorders</a:t>
            </a:r>
          </a:p>
          <a:p>
            <a:pPr>
              <a:lnSpc>
                <a:spcPct val="90000"/>
              </a:lnSpc>
            </a:pPr>
            <a:r>
              <a:rPr lang="en-GB" sz="4000" dirty="0">
                <a:latin typeface="Arial" panose="020B0604020202020204" pitchFamily="34" charset="0"/>
                <a:cs typeface="Arial" panose="020B0604020202020204" pitchFamily="34" charset="0"/>
              </a:rPr>
              <a:t>Misinformation: </a:t>
            </a:r>
            <a:r>
              <a:rPr lang="en-GB" sz="4000" b="0" i="0" dirty="0">
                <a:effectLst/>
                <a:latin typeface="Arial" panose="020B0604020202020204" pitchFamily="34" charset="0"/>
                <a:cs typeface="Arial" panose="020B0604020202020204" pitchFamily="34" charset="0"/>
              </a:rPr>
              <a:t>Information that is false, but not created with the intention of causing harm.</a:t>
            </a:r>
            <a:endParaRPr lang="en-GB" sz="4000" dirty="0">
              <a:latin typeface="Arial" panose="020B0604020202020204" pitchFamily="34" charset="0"/>
              <a:cs typeface="Arial" panose="020B0604020202020204" pitchFamily="34" charset="0"/>
            </a:endParaRPr>
          </a:p>
          <a:p>
            <a:pPr>
              <a:lnSpc>
                <a:spcPct val="90000"/>
              </a:lnSpc>
            </a:pPr>
            <a:r>
              <a:rPr lang="en-GB" sz="4000" dirty="0">
                <a:latin typeface="Arial" panose="020B0604020202020204" pitchFamily="34" charset="0"/>
                <a:cs typeface="Arial" panose="020B0604020202020204" pitchFamily="34" charset="0"/>
              </a:rPr>
              <a:t>Disinformation: </a:t>
            </a:r>
            <a:r>
              <a:rPr lang="en-GB" sz="4000" b="0" i="0" dirty="0">
                <a:effectLst/>
                <a:latin typeface="Arial" panose="020B0604020202020204" pitchFamily="34" charset="0"/>
                <a:cs typeface="Arial" panose="020B0604020202020204" pitchFamily="34" charset="0"/>
              </a:rPr>
              <a:t>Information that is false and deliberately created to harm a person, social group, organization or country.</a:t>
            </a:r>
            <a:endParaRPr lang="en-GB" sz="4000" dirty="0">
              <a:latin typeface="Arial" panose="020B0604020202020204" pitchFamily="34" charset="0"/>
              <a:cs typeface="Arial" panose="020B0604020202020204" pitchFamily="34" charset="0"/>
            </a:endParaRPr>
          </a:p>
          <a:p>
            <a:pPr>
              <a:lnSpc>
                <a:spcPct val="90000"/>
              </a:lnSpc>
            </a:pPr>
            <a:r>
              <a:rPr lang="en-GB" sz="4000" dirty="0">
                <a:latin typeface="Arial" panose="020B0604020202020204" pitchFamily="34" charset="0"/>
                <a:cs typeface="Arial" panose="020B0604020202020204" pitchFamily="34" charset="0"/>
              </a:rPr>
              <a:t>Mal-information: </a:t>
            </a:r>
            <a:r>
              <a:rPr lang="en-GB" sz="4000" b="0" i="0" dirty="0">
                <a:effectLst/>
                <a:latin typeface="Arial" panose="020B0604020202020204" pitchFamily="34" charset="0"/>
                <a:cs typeface="Arial" panose="020B0604020202020204" pitchFamily="34" charset="0"/>
              </a:rPr>
              <a:t>Information that is based on reality, used to inflict harm on a person, organisation or country</a:t>
            </a:r>
          </a:p>
          <a:p>
            <a:pPr>
              <a:lnSpc>
                <a:spcPct val="90000"/>
              </a:lnSpc>
            </a:pPr>
            <a:endParaRPr lang="en-GB" dirty="0">
              <a:latin typeface="Lato"/>
            </a:endParaRPr>
          </a:p>
          <a:p>
            <a:pPr>
              <a:lnSpc>
                <a:spcPct val="90000"/>
              </a:lnSpc>
            </a:pPr>
            <a:endParaRPr lang="en-GB" dirty="0">
              <a:latin typeface="Lato"/>
            </a:endParaRPr>
          </a:p>
          <a:p>
            <a:pPr>
              <a:lnSpc>
                <a:spcPct val="90000"/>
              </a:lnSpc>
            </a:pPr>
            <a:endParaRPr lang="en-GB" dirty="0">
              <a:latin typeface="Lato"/>
            </a:endParaRPr>
          </a:p>
          <a:p>
            <a:pPr>
              <a:lnSpc>
                <a:spcPct val="90000"/>
              </a:lnSpc>
            </a:pPr>
            <a:endParaRPr lang="en-GB" dirty="0"/>
          </a:p>
        </p:txBody>
      </p:sp>
      <p:pic>
        <p:nvPicPr>
          <p:cNvPr id="7" name="Picture 6">
            <a:extLst>
              <a:ext uri="{FF2B5EF4-FFF2-40B4-BE49-F238E27FC236}">
                <a16:creationId xmlns:a16="http://schemas.microsoft.com/office/drawing/2014/main" id="{5D39F146-8E5E-45B6-B549-4E800276764D}"/>
              </a:ext>
            </a:extLst>
          </p:cNvPr>
          <p:cNvPicPr>
            <a:picLocks noChangeAspect="1"/>
          </p:cNvPicPr>
          <p:nvPr/>
        </p:nvPicPr>
        <p:blipFill>
          <a:blip r:embed="rId2"/>
          <a:stretch>
            <a:fillRect/>
          </a:stretch>
        </p:blipFill>
        <p:spPr>
          <a:xfrm>
            <a:off x="4775200" y="2476189"/>
            <a:ext cx="4232834" cy="2651943"/>
          </a:xfrm>
          <a:prstGeom prst="roundRect">
            <a:avLst>
              <a:gd name="adj" fmla="val 1858"/>
            </a:avLst>
          </a:prstGeom>
          <a:effectLst>
            <a:outerShdw blurRad="50800" dist="50800" dir="5400000" algn="tl" rotWithShape="0">
              <a:srgbClr val="000000">
                <a:alpha val="43000"/>
              </a:srgbClr>
            </a:outerShdw>
          </a:effectLst>
        </p:spPr>
      </p:pic>
      <p:sp>
        <p:nvSpPr>
          <p:cNvPr id="8" name="TextBox 7">
            <a:extLst>
              <a:ext uri="{FF2B5EF4-FFF2-40B4-BE49-F238E27FC236}">
                <a16:creationId xmlns:a16="http://schemas.microsoft.com/office/drawing/2014/main" id="{E0B5E45B-96A0-488E-953D-0E20FDF2DD1B}"/>
              </a:ext>
            </a:extLst>
          </p:cNvPr>
          <p:cNvSpPr txBox="1"/>
          <p:nvPr/>
        </p:nvSpPr>
        <p:spPr>
          <a:xfrm>
            <a:off x="4775200" y="5179657"/>
            <a:ext cx="3495245" cy="507831"/>
          </a:xfrm>
          <a:prstGeom prst="rect">
            <a:avLst/>
          </a:prstGeom>
          <a:noFill/>
        </p:spPr>
        <p:txBody>
          <a:bodyPr wrap="square" rtlCol="0">
            <a:spAutoFit/>
          </a:bodyPr>
          <a:lstStyle/>
          <a:p>
            <a:r>
              <a:rPr lang="en-GB" sz="1350" dirty="0"/>
              <a:t>Figure 2: Information disorder</a:t>
            </a:r>
          </a:p>
          <a:p>
            <a:r>
              <a:rPr lang="en-GB" sz="1350" dirty="0"/>
              <a:t>(Wardle and </a:t>
            </a:r>
            <a:r>
              <a:rPr lang="en-GB" sz="1350" dirty="0" err="1"/>
              <a:t>Derakhshan</a:t>
            </a:r>
            <a:r>
              <a:rPr lang="en-GB" sz="1350" dirty="0"/>
              <a:t>, 2018)</a:t>
            </a:r>
          </a:p>
        </p:txBody>
      </p:sp>
    </p:spTree>
    <p:extLst>
      <p:ext uri="{BB962C8B-B14F-4D97-AF65-F5344CB8AC3E}">
        <p14:creationId xmlns:p14="http://schemas.microsoft.com/office/powerpoint/2010/main" val="4280443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3D224-4CAC-4558-89DF-516CA9E206BD}"/>
              </a:ext>
            </a:extLst>
          </p:cNvPr>
          <p:cNvSpPr>
            <a:spLocks noGrp="1"/>
          </p:cNvSpPr>
          <p:nvPr>
            <p:ph type="title"/>
          </p:nvPr>
        </p:nvSpPr>
        <p:spPr>
          <a:xfrm>
            <a:off x="27177" y="692696"/>
            <a:ext cx="7131268" cy="417968"/>
          </a:xfrm>
        </p:spPr>
        <p:txBody>
          <a:bodyPr anchor="b">
            <a:normAutofit fontScale="90000"/>
          </a:bodyPr>
          <a:lstStyle/>
          <a:p>
            <a:pPr algn="ctr"/>
            <a:r>
              <a:rPr lang="en-GB" dirty="0">
                <a:solidFill>
                  <a:schemeClr val="tx2"/>
                </a:solidFill>
              </a:rPr>
              <a:t> 	</a:t>
            </a:r>
            <a:r>
              <a:rPr lang="en-GB" b="1" dirty="0">
                <a:solidFill>
                  <a:schemeClr val="tx2"/>
                </a:solidFill>
              </a:rPr>
              <a:t> 	Security and privacy</a:t>
            </a:r>
          </a:p>
        </p:txBody>
      </p:sp>
      <p:sp>
        <p:nvSpPr>
          <p:cNvPr id="8" name="Freeform: Shape 7">
            <a:extLst>
              <a:ext uri="{FF2B5EF4-FFF2-40B4-BE49-F238E27FC236}">
                <a16:creationId xmlns:a16="http://schemas.microsoft.com/office/drawing/2014/main" id="{C4EEA9FF-4346-40CD-A854-088C93B1C8F2}"/>
              </a:ext>
            </a:extLst>
          </p:cNvPr>
          <p:cNvSpPr/>
          <p:nvPr/>
        </p:nvSpPr>
        <p:spPr>
          <a:xfrm>
            <a:off x="488732" y="1218176"/>
            <a:ext cx="8187724" cy="803872"/>
          </a:xfrm>
          <a:custGeom>
            <a:avLst/>
            <a:gdLst>
              <a:gd name="connsiteX0" fmla="*/ 0 w 8187724"/>
              <a:gd name="connsiteY0" fmla="*/ 133981 h 803872"/>
              <a:gd name="connsiteX1" fmla="*/ 133981 w 8187724"/>
              <a:gd name="connsiteY1" fmla="*/ 0 h 803872"/>
              <a:gd name="connsiteX2" fmla="*/ 8053743 w 8187724"/>
              <a:gd name="connsiteY2" fmla="*/ 0 h 803872"/>
              <a:gd name="connsiteX3" fmla="*/ 8187724 w 8187724"/>
              <a:gd name="connsiteY3" fmla="*/ 133981 h 803872"/>
              <a:gd name="connsiteX4" fmla="*/ 8187724 w 8187724"/>
              <a:gd name="connsiteY4" fmla="*/ 669891 h 803872"/>
              <a:gd name="connsiteX5" fmla="*/ 8053743 w 8187724"/>
              <a:gd name="connsiteY5" fmla="*/ 803872 h 803872"/>
              <a:gd name="connsiteX6" fmla="*/ 133981 w 8187724"/>
              <a:gd name="connsiteY6" fmla="*/ 803872 h 803872"/>
              <a:gd name="connsiteX7" fmla="*/ 0 w 8187724"/>
              <a:gd name="connsiteY7" fmla="*/ 669891 h 803872"/>
              <a:gd name="connsiteX8" fmla="*/ 0 w 8187724"/>
              <a:gd name="connsiteY8" fmla="*/ 133981 h 803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87724" h="803872">
                <a:moveTo>
                  <a:pt x="0" y="133981"/>
                </a:moveTo>
                <a:cubicBezTo>
                  <a:pt x="0" y="59985"/>
                  <a:pt x="59985" y="0"/>
                  <a:pt x="133981" y="0"/>
                </a:cubicBezTo>
                <a:lnTo>
                  <a:pt x="8053743" y="0"/>
                </a:lnTo>
                <a:cubicBezTo>
                  <a:pt x="8127739" y="0"/>
                  <a:pt x="8187724" y="59985"/>
                  <a:pt x="8187724" y="133981"/>
                </a:cubicBezTo>
                <a:lnTo>
                  <a:pt x="8187724" y="669891"/>
                </a:lnTo>
                <a:cubicBezTo>
                  <a:pt x="8187724" y="743887"/>
                  <a:pt x="8127739" y="803872"/>
                  <a:pt x="8053743" y="803872"/>
                </a:cubicBezTo>
                <a:lnTo>
                  <a:pt x="133981" y="803872"/>
                </a:lnTo>
                <a:cubicBezTo>
                  <a:pt x="59985" y="803872"/>
                  <a:pt x="0" y="743887"/>
                  <a:pt x="0" y="669891"/>
                </a:cubicBezTo>
                <a:lnTo>
                  <a:pt x="0" y="133981"/>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96392" tIns="96392" rIns="96392" bIns="96392" numCol="1" spcCol="1270" anchor="ctr" anchorCtr="0">
            <a:noAutofit/>
          </a:bodyPr>
          <a:lstStyle/>
          <a:p>
            <a:pPr marL="0" lvl="0" indent="0" algn="l" defTabSz="666750">
              <a:lnSpc>
                <a:spcPct val="90000"/>
              </a:lnSpc>
              <a:spcBef>
                <a:spcPct val="0"/>
              </a:spcBef>
              <a:spcAft>
                <a:spcPct val="35000"/>
              </a:spcAft>
              <a:buNone/>
            </a:pPr>
            <a:r>
              <a:rPr lang="en-GB" sz="1500" kern="1200" dirty="0">
                <a:solidFill>
                  <a:srgbClr val="1A1A1A"/>
                </a:solidFill>
                <a:latin typeface="+mj-lt"/>
              </a:rPr>
              <a:t>R</a:t>
            </a:r>
            <a:r>
              <a:rPr lang="en-GB" sz="1500" b="0" i="0" kern="1200" dirty="0">
                <a:solidFill>
                  <a:srgbClr val="1A1A1A"/>
                </a:solidFill>
                <a:effectLst/>
                <a:latin typeface="+mj-lt"/>
              </a:rPr>
              <a:t>ecent advances in information technology threaten privacy of people.</a:t>
            </a:r>
            <a:endParaRPr lang="en-GB" sz="1500" kern="1200" dirty="0"/>
          </a:p>
        </p:txBody>
      </p:sp>
      <p:sp>
        <p:nvSpPr>
          <p:cNvPr id="9" name="Freeform: Shape 8">
            <a:extLst>
              <a:ext uri="{FF2B5EF4-FFF2-40B4-BE49-F238E27FC236}">
                <a16:creationId xmlns:a16="http://schemas.microsoft.com/office/drawing/2014/main" id="{3BD602BA-F6C3-4447-A161-58798F02608A}"/>
              </a:ext>
            </a:extLst>
          </p:cNvPr>
          <p:cNvSpPr/>
          <p:nvPr/>
        </p:nvSpPr>
        <p:spPr>
          <a:xfrm>
            <a:off x="488732" y="1682039"/>
            <a:ext cx="8187724" cy="248400"/>
          </a:xfrm>
          <a:custGeom>
            <a:avLst/>
            <a:gdLst>
              <a:gd name="connsiteX0" fmla="*/ 0 w 8187724"/>
              <a:gd name="connsiteY0" fmla="*/ 0 h 248400"/>
              <a:gd name="connsiteX1" fmla="*/ 8187724 w 8187724"/>
              <a:gd name="connsiteY1" fmla="*/ 0 h 248400"/>
              <a:gd name="connsiteX2" fmla="*/ 8187724 w 8187724"/>
              <a:gd name="connsiteY2" fmla="*/ 248400 h 248400"/>
              <a:gd name="connsiteX3" fmla="*/ 0 w 8187724"/>
              <a:gd name="connsiteY3" fmla="*/ 248400 h 248400"/>
              <a:gd name="connsiteX4" fmla="*/ 0 w 8187724"/>
              <a:gd name="connsiteY4" fmla="*/ 0 h 248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87724" h="248400">
                <a:moveTo>
                  <a:pt x="0" y="0"/>
                </a:moveTo>
                <a:lnTo>
                  <a:pt x="8187724" y="0"/>
                </a:lnTo>
                <a:lnTo>
                  <a:pt x="8187724" y="248400"/>
                </a:lnTo>
                <a:lnTo>
                  <a:pt x="0" y="2484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59960" tIns="19050" rIns="106680" bIns="19050" numCol="1" spcCol="1270" anchor="t" anchorCtr="0">
            <a:noAutofit/>
          </a:bodyPr>
          <a:lstStyle/>
          <a:p>
            <a:pPr marL="114300" lvl="1" indent="-114300" algn="l" defTabSz="533400">
              <a:lnSpc>
                <a:spcPct val="90000"/>
              </a:lnSpc>
              <a:spcBef>
                <a:spcPct val="0"/>
              </a:spcBef>
              <a:spcAft>
                <a:spcPct val="20000"/>
              </a:spcAft>
              <a:buChar char="•"/>
            </a:pPr>
            <a:endParaRPr lang="en-GB" sz="1200" kern="1200" dirty="0"/>
          </a:p>
        </p:txBody>
      </p:sp>
      <p:sp>
        <p:nvSpPr>
          <p:cNvPr id="10" name="Freeform: Shape 9">
            <a:extLst>
              <a:ext uri="{FF2B5EF4-FFF2-40B4-BE49-F238E27FC236}">
                <a16:creationId xmlns:a16="http://schemas.microsoft.com/office/drawing/2014/main" id="{359F053C-2CD2-4D4C-88BA-A72EE81DB556}"/>
              </a:ext>
            </a:extLst>
          </p:cNvPr>
          <p:cNvSpPr/>
          <p:nvPr/>
        </p:nvSpPr>
        <p:spPr>
          <a:xfrm>
            <a:off x="488732" y="2762696"/>
            <a:ext cx="8187724" cy="803872"/>
          </a:xfrm>
          <a:custGeom>
            <a:avLst/>
            <a:gdLst>
              <a:gd name="connsiteX0" fmla="*/ 0 w 8187724"/>
              <a:gd name="connsiteY0" fmla="*/ 133981 h 803872"/>
              <a:gd name="connsiteX1" fmla="*/ 133981 w 8187724"/>
              <a:gd name="connsiteY1" fmla="*/ 0 h 803872"/>
              <a:gd name="connsiteX2" fmla="*/ 8053743 w 8187724"/>
              <a:gd name="connsiteY2" fmla="*/ 0 h 803872"/>
              <a:gd name="connsiteX3" fmla="*/ 8187724 w 8187724"/>
              <a:gd name="connsiteY3" fmla="*/ 133981 h 803872"/>
              <a:gd name="connsiteX4" fmla="*/ 8187724 w 8187724"/>
              <a:gd name="connsiteY4" fmla="*/ 669891 h 803872"/>
              <a:gd name="connsiteX5" fmla="*/ 8053743 w 8187724"/>
              <a:gd name="connsiteY5" fmla="*/ 803872 h 803872"/>
              <a:gd name="connsiteX6" fmla="*/ 133981 w 8187724"/>
              <a:gd name="connsiteY6" fmla="*/ 803872 h 803872"/>
              <a:gd name="connsiteX7" fmla="*/ 0 w 8187724"/>
              <a:gd name="connsiteY7" fmla="*/ 669891 h 803872"/>
              <a:gd name="connsiteX8" fmla="*/ 0 w 8187724"/>
              <a:gd name="connsiteY8" fmla="*/ 133981 h 803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87724" h="803872">
                <a:moveTo>
                  <a:pt x="0" y="133981"/>
                </a:moveTo>
                <a:cubicBezTo>
                  <a:pt x="0" y="59985"/>
                  <a:pt x="59985" y="0"/>
                  <a:pt x="133981" y="0"/>
                </a:cubicBezTo>
                <a:lnTo>
                  <a:pt x="8053743" y="0"/>
                </a:lnTo>
                <a:cubicBezTo>
                  <a:pt x="8127739" y="0"/>
                  <a:pt x="8187724" y="59985"/>
                  <a:pt x="8187724" y="133981"/>
                </a:cubicBezTo>
                <a:lnTo>
                  <a:pt x="8187724" y="669891"/>
                </a:lnTo>
                <a:cubicBezTo>
                  <a:pt x="8187724" y="743887"/>
                  <a:pt x="8127739" y="803872"/>
                  <a:pt x="8053743" y="803872"/>
                </a:cubicBezTo>
                <a:lnTo>
                  <a:pt x="133981" y="803872"/>
                </a:lnTo>
                <a:cubicBezTo>
                  <a:pt x="59985" y="803872"/>
                  <a:pt x="0" y="743887"/>
                  <a:pt x="0" y="669891"/>
                </a:cubicBezTo>
                <a:lnTo>
                  <a:pt x="0" y="133981"/>
                </a:lnTo>
                <a:close/>
              </a:path>
            </a:pathLst>
          </a:custGeom>
        </p:spPr>
        <p:style>
          <a:lnRef idx="2">
            <a:schemeClr val="lt1">
              <a:hueOff val="0"/>
              <a:satOff val="0"/>
              <a:lumOff val="0"/>
              <a:alphaOff val="0"/>
            </a:schemeClr>
          </a:lnRef>
          <a:fillRef idx="1">
            <a:schemeClr val="accent2">
              <a:hueOff val="293872"/>
              <a:satOff val="-14530"/>
              <a:lumOff val="1030"/>
              <a:alphaOff val="0"/>
            </a:schemeClr>
          </a:fillRef>
          <a:effectRef idx="0">
            <a:schemeClr val="accent2">
              <a:hueOff val="293872"/>
              <a:satOff val="-14530"/>
              <a:lumOff val="1030"/>
              <a:alphaOff val="0"/>
            </a:schemeClr>
          </a:effectRef>
          <a:fontRef idx="minor">
            <a:schemeClr val="lt1"/>
          </a:fontRef>
        </p:style>
        <p:txBody>
          <a:bodyPr spcFirstLastPara="0" vert="horz" wrap="square" lIns="96392" tIns="96392" rIns="96392" bIns="96392" numCol="1" spcCol="1270" anchor="ctr" anchorCtr="0">
            <a:noAutofit/>
          </a:bodyPr>
          <a:lstStyle/>
          <a:p>
            <a:pPr marL="0" lvl="0" indent="0" algn="l" defTabSz="666750">
              <a:lnSpc>
                <a:spcPct val="90000"/>
              </a:lnSpc>
              <a:spcBef>
                <a:spcPct val="0"/>
              </a:spcBef>
              <a:spcAft>
                <a:spcPct val="35000"/>
              </a:spcAft>
              <a:buNone/>
            </a:pPr>
            <a:r>
              <a:rPr lang="en-GB" sz="1500" kern="1200" dirty="0">
                <a:solidFill>
                  <a:schemeClr val="tx1"/>
                </a:solidFill>
              </a:rPr>
              <a:t>Information on social media sites may not only be searched without permission or knowledge but may be permanently stored and used by others. </a:t>
            </a:r>
            <a:endParaRPr lang="en-GB" sz="1500" kern="1200" dirty="0"/>
          </a:p>
        </p:txBody>
      </p:sp>
      <p:sp>
        <p:nvSpPr>
          <p:cNvPr id="11" name="Freeform: Shape 10">
            <a:extLst>
              <a:ext uri="{FF2B5EF4-FFF2-40B4-BE49-F238E27FC236}">
                <a16:creationId xmlns:a16="http://schemas.microsoft.com/office/drawing/2014/main" id="{69ECDCCC-54B8-44A5-AA93-3E609D81BE83}"/>
              </a:ext>
            </a:extLst>
          </p:cNvPr>
          <p:cNvSpPr/>
          <p:nvPr/>
        </p:nvSpPr>
        <p:spPr>
          <a:xfrm>
            <a:off x="488732" y="3576054"/>
            <a:ext cx="8187724" cy="803872"/>
          </a:xfrm>
          <a:custGeom>
            <a:avLst/>
            <a:gdLst>
              <a:gd name="connsiteX0" fmla="*/ 0 w 8187724"/>
              <a:gd name="connsiteY0" fmla="*/ 133981 h 803872"/>
              <a:gd name="connsiteX1" fmla="*/ 133981 w 8187724"/>
              <a:gd name="connsiteY1" fmla="*/ 0 h 803872"/>
              <a:gd name="connsiteX2" fmla="*/ 8053743 w 8187724"/>
              <a:gd name="connsiteY2" fmla="*/ 0 h 803872"/>
              <a:gd name="connsiteX3" fmla="*/ 8187724 w 8187724"/>
              <a:gd name="connsiteY3" fmla="*/ 133981 h 803872"/>
              <a:gd name="connsiteX4" fmla="*/ 8187724 w 8187724"/>
              <a:gd name="connsiteY4" fmla="*/ 669891 h 803872"/>
              <a:gd name="connsiteX5" fmla="*/ 8053743 w 8187724"/>
              <a:gd name="connsiteY5" fmla="*/ 803872 h 803872"/>
              <a:gd name="connsiteX6" fmla="*/ 133981 w 8187724"/>
              <a:gd name="connsiteY6" fmla="*/ 803872 h 803872"/>
              <a:gd name="connsiteX7" fmla="*/ 0 w 8187724"/>
              <a:gd name="connsiteY7" fmla="*/ 669891 h 803872"/>
              <a:gd name="connsiteX8" fmla="*/ 0 w 8187724"/>
              <a:gd name="connsiteY8" fmla="*/ 133981 h 803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87724" h="803872">
                <a:moveTo>
                  <a:pt x="0" y="133981"/>
                </a:moveTo>
                <a:cubicBezTo>
                  <a:pt x="0" y="59985"/>
                  <a:pt x="59985" y="0"/>
                  <a:pt x="133981" y="0"/>
                </a:cubicBezTo>
                <a:lnTo>
                  <a:pt x="8053743" y="0"/>
                </a:lnTo>
                <a:cubicBezTo>
                  <a:pt x="8127739" y="0"/>
                  <a:pt x="8187724" y="59985"/>
                  <a:pt x="8187724" y="133981"/>
                </a:cubicBezTo>
                <a:lnTo>
                  <a:pt x="8187724" y="669891"/>
                </a:lnTo>
                <a:cubicBezTo>
                  <a:pt x="8187724" y="743887"/>
                  <a:pt x="8127739" y="803872"/>
                  <a:pt x="8053743" y="803872"/>
                </a:cubicBezTo>
                <a:lnTo>
                  <a:pt x="133981" y="803872"/>
                </a:lnTo>
                <a:cubicBezTo>
                  <a:pt x="59985" y="803872"/>
                  <a:pt x="0" y="743887"/>
                  <a:pt x="0" y="669891"/>
                </a:cubicBezTo>
                <a:lnTo>
                  <a:pt x="0" y="133981"/>
                </a:lnTo>
                <a:close/>
              </a:path>
            </a:pathLst>
          </a:custGeom>
        </p:spPr>
        <p:style>
          <a:lnRef idx="2">
            <a:schemeClr val="lt1">
              <a:hueOff val="0"/>
              <a:satOff val="0"/>
              <a:lumOff val="0"/>
              <a:alphaOff val="0"/>
            </a:schemeClr>
          </a:lnRef>
          <a:fillRef idx="1">
            <a:schemeClr val="accent2">
              <a:hueOff val="587745"/>
              <a:satOff val="-29060"/>
              <a:lumOff val="2059"/>
              <a:alphaOff val="0"/>
            </a:schemeClr>
          </a:fillRef>
          <a:effectRef idx="0">
            <a:schemeClr val="accent2">
              <a:hueOff val="587745"/>
              <a:satOff val="-29060"/>
              <a:lumOff val="2059"/>
              <a:alphaOff val="0"/>
            </a:schemeClr>
          </a:effectRef>
          <a:fontRef idx="minor">
            <a:schemeClr val="lt1"/>
          </a:fontRef>
        </p:style>
        <p:txBody>
          <a:bodyPr spcFirstLastPara="0" vert="horz" wrap="square" lIns="96392" tIns="96392" rIns="96392" bIns="96392" numCol="1" spcCol="1270" anchor="ctr" anchorCtr="0">
            <a:noAutofit/>
          </a:bodyPr>
          <a:lstStyle/>
          <a:p>
            <a:pPr marL="0" lvl="0" indent="0" algn="l" defTabSz="666750">
              <a:lnSpc>
                <a:spcPct val="90000"/>
              </a:lnSpc>
              <a:spcBef>
                <a:spcPct val="0"/>
              </a:spcBef>
              <a:spcAft>
                <a:spcPct val="35000"/>
              </a:spcAft>
              <a:buNone/>
            </a:pPr>
            <a:r>
              <a:rPr lang="en-GB" sz="1500" kern="1200" dirty="0">
                <a:solidFill>
                  <a:schemeClr val="tx1"/>
                </a:solidFill>
              </a:rPr>
              <a:t>“Right to Be Forgotten” (RTBF) law, which allows individuals “to demand that Google and other search engines erase links” considered “prejudicial” to them (p. 273). </a:t>
            </a:r>
          </a:p>
        </p:txBody>
      </p:sp>
      <p:sp>
        <p:nvSpPr>
          <p:cNvPr id="13" name="Freeform: Shape 12">
            <a:extLst>
              <a:ext uri="{FF2B5EF4-FFF2-40B4-BE49-F238E27FC236}">
                <a16:creationId xmlns:a16="http://schemas.microsoft.com/office/drawing/2014/main" id="{08E0705A-B241-4D4F-BEFB-3818A2716945}"/>
              </a:ext>
            </a:extLst>
          </p:cNvPr>
          <p:cNvSpPr/>
          <p:nvPr/>
        </p:nvSpPr>
        <p:spPr>
          <a:xfrm>
            <a:off x="488732" y="4416374"/>
            <a:ext cx="8187724" cy="803872"/>
          </a:xfrm>
          <a:custGeom>
            <a:avLst/>
            <a:gdLst>
              <a:gd name="connsiteX0" fmla="*/ 0 w 8187724"/>
              <a:gd name="connsiteY0" fmla="*/ 133981 h 803872"/>
              <a:gd name="connsiteX1" fmla="*/ 133981 w 8187724"/>
              <a:gd name="connsiteY1" fmla="*/ 0 h 803872"/>
              <a:gd name="connsiteX2" fmla="*/ 8053743 w 8187724"/>
              <a:gd name="connsiteY2" fmla="*/ 0 h 803872"/>
              <a:gd name="connsiteX3" fmla="*/ 8187724 w 8187724"/>
              <a:gd name="connsiteY3" fmla="*/ 133981 h 803872"/>
              <a:gd name="connsiteX4" fmla="*/ 8187724 w 8187724"/>
              <a:gd name="connsiteY4" fmla="*/ 669891 h 803872"/>
              <a:gd name="connsiteX5" fmla="*/ 8053743 w 8187724"/>
              <a:gd name="connsiteY5" fmla="*/ 803872 h 803872"/>
              <a:gd name="connsiteX6" fmla="*/ 133981 w 8187724"/>
              <a:gd name="connsiteY6" fmla="*/ 803872 h 803872"/>
              <a:gd name="connsiteX7" fmla="*/ 0 w 8187724"/>
              <a:gd name="connsiteY7" fmla="*/ 669891 h 803872"/>
              <a:gd name="connsiteX8" fmla="*/ 0 w 8187724"/>
              <a:gd name="connsiteY8" fmla="*/ 133981 h 803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87724" h="803872">
                <a:moveTo>
                  <a:pt x="0" y="133981"/>
                </a:moveTo>
                <a:cubicBezTo>
                  <a:pt x="0" y="59985"/>
                  <a:pt x="59985" y="0"/>
                  <a:pt x="133981" y="0"/>
                </a:cubicBezTo>
                <a:lnTo>
                  <a:pt x="8053743" y="0"/>
                </a:lnTo>
                <a:cubicBezTo>
                  <a:pt x="8127739" y="0"/>
                  <a:pt x="8187724" y="59985"/>
                  <a:pt x="8187724" y="133981"/>
                </a:cubicBezTo>
                <a:lnTo>
                  <a:pt x="8187724" y="669891"/>
                </a:lnTo>
                <a:cubicBezTo>
                  <a:pt x="8187724" y="743887"/>
                  <a:pt x="8127739" y="803872"/>
                  <a:pt x="8053743" y="803872"/>
                </a:cubicBezTo>
                <a:lnTo>
                  <a:pt x="133981" y="803872"/>
                </a:lnTo>
                <a:cubicBezTo>
                  <a:pt x="59985" y="803872"/>
                  <a:pt x="0" y="743887"/>
                  <a:pt x="0" y="669891"/>
                </a:cubicBezTo>
                <a:lnTo>
                  <a:pt x="0" y="133981"/>
                </a:lnTo>
                <a:close/>
              </a:path>
            </a:pathLst>
          </a:custGeom>
        </p:spPr>
        <p:style>
          <a:lnRef idx="2">
            <a:schemeClr val="lt1">
              <a:hueOff val="0"/>
              <a:satOff val="0"/>
              <a:lumOff val="0"/>
              <a:alphaOff val="0"/>
            </a:schemeClr>
          </a:lnRef>
          <a:fillRef idx="1">
            <a:schemeClr val="accent2">
              <a:hueOff val="881617"/>
              <a:satOff val="-43590"/>
              <a:lumOff val="3089"/>
              <a:alphaOff val="0"/>
            </a:schemeClr>
          </a:fillRef>
          <a:effectRef idx="0">
            <a:schemeClr val="accent2">
              <a:hueOff val="881617"/>
              <a:satOff val="-43590"/>
              <a:lumOff val="3089"/>
              <a:alphaOff val="0"/>
            </a:schemeClr>
          </a:effectRef>
          <a:fontRef idx="minor">
            <a:schemeClr val="lt1"/>
          </a:fontRef>
        </p:style>
        <p:txBody>
          <a:bodyPr spcFirstLastPara="0" vert="horz" wrap="square" lIns="96392" tIns="96392" rIns="96392" bIns="96392" numCol="1" spcCol="1270" anchor="ctr" anchorCtr="0">
            <a:noAutofit/>
          </a:bodyPr>
          <a:lstStyle/>
          <a:p>
            <a:pPr marL="0" lvl="0" indent="0" algn="l" defTabSz="666750">
              <a:lnSpc>
                <a:spcPct val="90000"/>
              </a:lnSpc>
              <a:spcBef>
                <a:spcPct val="0"/>
              </a:spcBef>
              <a:spcAft>
                <a:spcPct val="35000"/>
              </a:spcAft>
              <a:buNone/>
            </a:pPr>
            <a:r>
              <a:rPr lang="en-GB" sz="1500" kern="1200" dirty="0">
                <a:solidFill>
                  <a:schemeClr val="tx1"/>
                </a:solidFill>
              </a:rPr>
              <a:t>The EU Charter provides  a set of access and privacy rights: “Everyone has the right of access to data which has been collected concerning him or her, and the right to have it rectified” (</a:t>
            </a:r>
            <a:r>
              <a:rPr lang="en-GB" sz="1500" b="0" i="0" kern="1200" dirty="0" err="1">
                <a:solidFill>
                  <a:srgbClr val="000000"/>
                </a:solidFill>
                <a:effectLst/>
                <a:latin typeface="Helvetica" panose="020B0604020202020204" pitchFamily="34" charset="0"/>
              </a:rPr>
              <a:t>Lipschultz</a:t>
            </a:r>
            <a:r>
              <a:rPr lang="en-GB" sz="1500" b="0" i="0" kern="1200" dirty="0">
                <a:solidFill>
                  <a:srgbClr val="000000"/>
                </a:solidFill>
                <a:effectLst/>
                <a:latin typeface="Helvetica" panose="020B0604020202020204" pitchFamily="34" charset="0"/>
              </a:rPr>
              <a:t>, 2018, p.208)</a:t>
            </a:r>
          </a:p>
        </p:txBody>
      </p:sp>
      <p:sp>
        <p:nvSpPr>
          <p:cNvPr id="14" name="Freeform: Shape 13">
            <a:extLst>
              <a:ext uri="{FF2B5EF4-FFF2-40B4-BE49-F238E27FC236}">
                <a16:creationId xmlns:a16="http://schemas.microsoft.com/office/drawing/2014/main" id="{47B68EF4-5982-459B-A78A-627F3C49A608}"/>
              </a:ext>
            </a:extLst>
          </p:cNvPr>
          <p:cNvSpPr/>
          <p:nvPr/>
        </p:nvSpPr>
        <p:spPr>
          <a:xfrm>
            <a:off x="488732" y="1940809"/>
            <a:ext cx="8187724" cy="803872"/>
          </a:xfrm>
          <a:custGeom>
            <a:avLst/>
            <a:gdLst>
              <a:gd name="connsiteX0" fmla="*/ 0 w 8187724"/>
              <a:gd name="connsiteY0" fmla="*/ 133981 h 803872"/>
              <a:gd name="connsiteX1" fmla="*/ 133981 w 8187724"/>
              <a:gd name="connsiteY1" fmla="*/ 0 h 803872"/>
              <a:gd name="connsiteX2" fmla="*/ 8053743 w 8187724"/>
              <a:gd name="connsiteY2" fmla="*/ 0 h 803872"/>
              <a:gd name="connsiteX3" fmla="*/ 8187724 w 8187724"/>
              <a:gd name="connsiteY3" fmla="*/ 133981 h 803872"/>
              <a:gd name="connsiteX4" fmla="*/ 8187724 w 8187724"/>
              <a:gd name="connsiteY4" fmla="*/ 669891 h 803872"/>
              <a:gd name="connsiteX5" fmla="*/ 8053743 w 8187724"/>
              <a:gd name="connsiteY5" fmla="*/ 803872 h 803872"/>
              <a:gd name="connsiteX6" fmla="*/ 133981 w 8187724"/>
              <a:gd name="connsiteY6" fmla="*/ 803872 h 803872"/>
              <a:gd name="connsiteX7" fmla="*/ 0 w 8187724"/>
              <a:gd name="connsiteY7" fmla="*/ 669891 h 803872"/>
              <a:gd name="connsiteX8" fmla="*/ 0 w 8187724"/>
              <a:gd name="connsiteY8" fmla="*/ 133981 h 803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87724" h="803872">
                <a:moveTo>
                  <a:pt x="0" y="133981"/>
                </a:moveTo>
                <a:cubicBezTo>
                  <a:pt x="0" y="59985"/>
                  <a:pt x="59985" y="0"/>
                  <a:pt x="133981" y="0"/>
                </a:cubicBezTo>
                <a:lnTo>
                  <a:pt x="8053743" y="0"/>
                </a:lnTo>
                <a:cubicBezTo>
                  <a:pt x="8127739" y="0"/>
                  <a:pt x="8187724" y="59985"/>
                  <a:pt x="8187724" y="133981"/>
                </a:cubicBezTo>
                <a:lnTo>
                  <a:pt x="8187724" y="669891"/>
                </a:lnTo>
                <a:cubicBezTo>
                  <a:pt x="8187724" y="743887"/>
                  <a:pt x="8127739" y="803872"/>
                  <a:pt x="8053743" y="803872"/>
                </a:cubicBezTo>
                <a:lnTo>
                  <a:pt x="133981" y="803872"/>
                </a:lnTo>
                <a:cubicBezTo>
                  <a:pt x="59985" y="803872"/>
                  <a:pt x="0" y="743887"/>
                  <a:pt x="0" y="669891"/>
                </a:cubicBezTo>
                <a:lnTo>
                  <a:pt x="0" y="133981"/>
                </a:lnTo>
                <a:close/>
              </a:path>
            </a:pathLst>
          </a:custGeom>
        </p:spPr>
        <p:style>
          <a:lnRef idx="2">
            <a:schemeClr val="lt1">
              <a:hueOff val="0"/>
              <a:satOff val="0"/>
              <a:lumOff val="0"/>
              <a:alphaOff val="0"/>
            </a:schemeClr>
          </a:lnRef>
          <a:fillRef idx="1">
            <a:schemeClr val="accent2">
              <a:hueOff val="1175490"/>
              <a:satOff val="-58120"/>
              <a:lumOff val="4118"/>
              <a:alphaOff val="0"/>
            </a:schemeClr>
          </a:fillRef>
          <a:effectRef idx="0">
            <a:schemeClr val="accent2">
              <a:hueOff val="1175490"/>
              <a:satOff val="-58120"/>
              <a:lumOff val="4118"/>
              <a:alphaOff val="0"/>
            </a:schemeClr>
          </a:effectRef>
          <a:fontRef idx="minor">
            <a:schemeClr val="lt1"/>
          </a:fontRef>
        </p:style>
        <p:txBody>
          <a:bodyPr spcFirstLastPara="0" vert="horz" wrap="square" lIns="96392" tIns="96392" rIns="96392" bIns="96392" numCol="1" spcCol="1270" anchor="ctr" anchorCtr="0">
            <a:noAutofit/>
          </a:bodyPr>
          <a:lstStyle/>
          <a:p>
            <a:pPr marL="0" lvl="0" indent="0" algn="l" defTabSz="666750">
              <a:lnSpc>
                <a:spcPct val="90000"/>
              </a:lnSpc>
              <a:spcBef>
                <a:spcPct val="0"/>
              </a:spcBef>
              <a:spcAft>
                <a:spcPct val="35000"/>
              </a:spcAft>
              <a:buNone/>
            </a:pPr>
            <a:r>
              <a:rPr lang="en-GB" sz="1500" kern="1200" dirty="0">
                <a:solidFill>
                  <a:schemeClr val="tx1"/>
                </a:solidFill>
              </a:rPr>
              <a:t>The amount of control over personal data is reduced</a:t>
            </a:r>
            <a:endParaRPr lang="en-GB" sz="1500" kern="1200" dirty="0"/>
          </a:p>
        </p:txBody>
      </p:sp>
    </p:spTree>
    <p:extLst>
      <p:ext uri="{BB962C8B-B14F-4D97-AF65-F5344CB8AC3E}">
        <p14:creationId xmlns:p14="http://schemas.microsoft.com/office/powerpoint/2010/main" val="168974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animBg="1"/>
      <p:bldP spid="13" grpId="0"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3D224-4CAC-4558-89DF-516CA9E206BD}"/>
              </a:ext>
            </a:extLst>
          </p:cNvPr>
          <p:cNvSpPr>
            <a:spLocks noGrp="1"/>
          </p:cNvSpPr>
          <p:nvPr>
            <p:ph type="title"/>
          </p:nvPr>
        </p:nvSpPr>
        <p:spPr>
          <a:xfrm>
            <a:off x="755576" y="693575"/>
            <a:ext cx="7131268" cy="649010"/>
          </a:xfrm>
        </p:spPr>
        <p:txBody>
          <a:bodyPr anchor="b">
            <a:normAutofit fontScale="90000"/>
          </a:bodyPr>
          <a:lstStyle/>
          <a:p>
            <a:pPr algn="ctr"/>
            <a:r>
              <a:rPr lang="en-GB" dirty="0">
                <a:solidFill>
                  <a:schemeClr val="tx2"/>
                </a:solidFill>
              </a:rPr>
              <a:t> </a:t>
            </a:r>
            <a:r>
              <a:rPr lang="en-GB" sz="2200" b="1" dirty="0">
                <a:solidFill>
                  <a:schemeClr val="tx2"/>
                </a:solidFill>
                <a:latin typeface="Arial" panose="020B0604020202020204" pitchFamily="34" charset="0"/>
                <a:cs typeface="Arial" panose="020B0604020202020204" pitchFamily="34" charset="0"/>
              </a:rPr>
              <a:t>Remembering human factor when implementing technology in healthcare or business.</a:t>
            </a:r>
            <a:endParaRPr lang="en-GB" sz="2025" b="1" dirty="0">
              <a:solidFill>
                <a:schemeClr val="tx2"/>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A05D4A0-EE1B-4A07-ACCD-219AC175F932}"/>
              </a:ext>
            </a:extLst>
          </p:cNvPr>
          <p:cNvSpPr>
            <a:spLocks noGrp="1"/>
          </p:cNvSpPr>
          <p:nvPr>
            <p:ph idx="1"/>
          </p:nvPr>
        </p:nvSpPr>
        <p:spPr>
          <a:xfrm>
            <a:off x="755576" y="1556792"/>
            <a:ext cx="7292842" cy="3958623"/>
          </a:xfrm>
        </p:spPr>
        <p:txBody>
          <a:bodyPr anchor="ctr">
            <a:normAutofit/>
          </a:bodyPr>
          <a:lstStyle/>
          <a:p>
            <a:pPr marL="0" indent="0">
              <a:buNone/>
            </a:pPr>
            <a:r>
              <a:rPr lang="en-GB" sz="2000" dirty="0">
                <a:latin typeface="Arial" panose="020B0604020202020204" pitchFamily="34" charset="0"/>
                <a:cs typeface="Arial" panose="020B0604020202020204" pitchFamily="34" charset="0"/>
              </a:rPr>
              <a:t>When using technology to communicate in healthcare/business</a:t>
            </a:r>
          </a:p>
          <a:p>
            <a:pPr lvl="1"/>
            <a:r>
              <a:rPr lang="en-GB" sz="1600" dirty="0">
                <a:latin typeface="Arial" panose="020B0604020202020204" pitchFamily="34" charset="0"/>
                <a:cs typeface="Arial" panose="020B0604020202020204" pitchFamily="34" charset="0"/>
              </a:rPr>
              <a:t>Make sure you know your customers, staff or patients.</a:t>
            </a:r>
          </a:p>
          <a:p>
            <a:pPr lvl="1"/>
            <a:r>
              <a:rPr lang="en-GB" sz="1600" dirty="0">
                <a:latin typeface="Arial" panose="020B0604020202020204" pitchFamily="34" charset="0"/>
                <a:cs typeface="Arial" panose="020B0604020202020204" pitchFamily="34" charset="0"/>
              </a:rPr>
              <a:t>Respect their privacy</a:t>
            </a:r>
          </a:p>
          <a:p>
            <a:pPr lvl="1"/>
            <a:r>
              <a:rPr lang="en-GB" sz="1600" dirty="0">
                <a:latin typeface="Arial" panose="020B0604020202020204" pitchFamily="34" charset="0"/>
                <a:cs typeface="Arial" panose="020B0604020202020204" pitchFamily="34" charset="0"/>
              </a:rPr>
              <a:t>Try to avoid disruptions in the daily routine of your customers, staff or patients.</a:t>
            </a:r>
          </a:p>
          <a:p>
            <a:pPr lvl="1"/>
            <a:r>
              <a:rPr lang="en-GB" sz="1600" dirty="0">
                <a:latin typeface="Arial" panose="020B0604020202020204" pitchFamily="34" charset="0"/>
                <a:cs typeface="Arial" panose="020B0604020202020204" pitchFamily="34" charset="0"/>
              </a:rPr>
              <a:t>Provide training and support for employees to handle the technology</a:t>
            </a:r>
          </a:p>
          <a:p>
            <a:pPr lvl="1"/>
            <a:r>
              <a:rPr lang="en-GB" sz="1600" dirty="0">
                <a:latin typeface="Arial" panose="020B0604020202020204" pitchFamily="34" charset="0"/>
                <a:cs typeface="Arial" panose="020B0604020202020204" pitchFamily="34" charset="0"/>
              </a:rPr>
              <a:t>Keep a face to face element of communication available</a:t>
            </a:r>
          </a:p>
          <a:p>
            <a:pPr lvl="1"/>
            <a:r>
              <a:rPr lang="en-GB" sz="1600" dirty="0">
                <a:latin typeface="Arial" panose="020B0604020202020204" pitchFamily="34" charset="0"/>
                <a:cs typeface="Arial" panose="020B0604020202020204" pitchFamily="34" charset="0"/>
              </a:rPr>
              <a:t>Alternate ways of communication should be provided for people who do not use technology </a:t>
            </a:r>
          </a:p>
          <a:p>
            <a:endParaRPr lang="en-GB" dirty="0">
              <a:solidFill>
                <a:schemeClr val="tx1"/>
              </a:solidFill>
            </a:endParaRPr>
          </a:p>
        </p:txBody>
      </p:sp>
    </p:spTree>
    <p:extLst>
      <p:ext uri="{BB962C8B-B14F-4D97-AF65-F5344CB8AC3E}">
        <p14:creationId xmlns:p14="http://schemas.microsoft.com/office/powerpoint/2010/main" val="2967572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F39D30-1B1D-4433-A1BD-83F94C5193AC}"/>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D8F7F8CE-2D93-4414-AFD8-AE869321A188}"/>
              </a:ext>
            </a:extLst>
          </p:cNvPr>
          <p:cNvSpPr>
            <a:spLocks noGrp="1"/>
          </p:cNvSpPr>
          <p:nvPr>
            <p:ph idx="1"/>
          </p:nvPr>
        </p:nvSpPr>
        <p:spPr/>
        <p:txBody>
          <a:bodyPr>
            <a:normAutofit fontScale="47500" lnSpcReduction="20000"/>
          </a:bodyPr>
          <a:lstStyle/>
          <a:p>
            <a:r>
              <a:rPr lang="en-GB" dirty="0">
                <a:solidFill>
                  <a:srgbClr val="222222"/>
                </a:solidFill>
                <a:latin typeface="Arial" panose="020B0604020202020204" pitchFamily="34" charset="0"/>
              </a:rPr>
              <a:t>Griffith, B., and Dunham, E., (2015), Working in Teams: moving from high potential to high performance, Los Angeles, SAGE Publications. </a:t>
            </a:r>
          </a:p>
          <a:p>
            <a:r>
              <a:rPr lang="en-GB" b="0" i="0" dirty="0">
                <a:solidFill>
                  <a:srgbClr val="222222"/>
                </a:solidFill>
                <a:effectLst/>
                <a:latin typeface="Arial" panose="020B0604020202020204" pitchFamily="34" charset="0"/>
              </a:rPr>
              <a:t>Kaplan, A.M. and </a:t>
            </a:r>
            <a:r>
              <a:rPr lang="en-GB" b="0" i="0" dirty="0" err="1">
                <a:solidFill>
                  <a:srgbClr val="222222"/>
                </a:solidFill>
                <a:effectLst/>
                <a:latin typeface="Arial" panose="020B0604020202020204" pitchFamily="34" charset="0"/>
              </a:rPr>
              <a:t>Haenlein</a:t>
            </a:r>
            <a:r>
              <a:rPr lang="en-GB" b="0" i="0" dirty="0">
                <a:solidFill>
                  <a:srgbClr val="222222"/>
                </a:solidFill>
                <a:effectLst/>
                <a:latin typeface="Arial" panose="020B0604020202020204" pitchFamily="34" charset="0"/>
              </a:rPr>
              <a:t>, M., (2010) Users of the world, unite! The challenges and opportunities of Social Media. </a:t>
            </a:r>
            <a:r>
              <a:rPr lang="en-GB" b="0" i="1" dirty="0">
                <a:solidFill>
                  <a:srgbClr val="222222"/>
                </a:solidFill>
                <a:effectLst/>
                <a:latin typeface="Arial" panose="020B0604020202020204" pitchFamily="34" charset="0"/>
              </a:rPr>
              <a:t>Business horizons</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53</a:t>
            </a:r>
            <a:r>
              <a:rPr lang="en-GB" b="0" i="0" dirty="0">
                <a:solidFill>
                  <a:srgbClr val="222222"/>
                </a:solidFill>
                <a:effectLst/>
                <a:latin typeface="Arial" panose="020B0604020202020204" pitchFamily="34" charset="0"/>
              </a:rPr>
              <a:t>(1), pp.59-68.</a:t>
            </a:r>
          </a:p>
          <a:p>
            <a:r>
              <a:rPr lang="en-GB" b="0" i="0" dirty="0" err="1">
                <a:solidFill>
                  <a:srgbClr val="222222"/>
                </a:solidFill>
                <a:effectLst/>
                <a:latin typeface="Arial" panose="020B0604020202020204" pitchFamily="34" charset="0"/>
              </a:rPr>
              <a:t>Lipschultz</a:t>
            </a:r>
            <a:r>
              <a:rPr lang="en-GB" b="0" i="0" dirty="0">
                <a:solidFill>
                  <a:srgbClr val="222222"/>
                </a:solidFill>
                <a:effectLst/>
                <a:latin typeface="Arial" panose="020B0604020202020204" pitchFamily="34" charset="0"/>
              </a:rPr>
              <a:t>, J.H., (2018) </a:t>
            </a:r>
            <a:r>
              <a:rPr lang="en-GB" b="0" i="1" dirty="0">
                <a:solidFill>
                  <a:srgbClr val="222222"/>
                </a:solidFill>
                <a:effectLst/>
                <a:latin typeface="Arial" panose="020B0604020202020204" pitchFamily="34" charset="0"/>
              </a:rPr>
              <a:t>Social media communication: Concepts, practices, data, law and ethics</a:t>
            </a:r>
            <a:r>
              <a:rPr lang="en-GB" b="0" i="0" dirty="0">
                <a:solidFill>
                  <a:srgbClr val="222222"/>
                </a:solidFill>
                <a:effectLst/>
                <a:latin typeface="Arial" panose="020B0604020202020204" pitchFamily="34" charset="0"/>
              </a:rPr>
              <a:t>. Taylor &amp; Francis.</a:t>
            </a:r>
          </a:p>
          <a:p>
            <a:r>
              <a:rPr lang="en-GB" dirty="0">
                <a:solidFill>
                  <a:srgbClr val="222222"/>
                </a:solidFill>
                <a:latin typeface="Arial" panose="020B0604020202020204" pitchFamily="34" charset="0"/>
              </a:rPr>
              <a:t>Morgan, P. (2017), The Business Student’s guide to study and employability, London: SAGE. </a:t>
            </a:r>
          </a:p>
          <a:p>
            <a:r>
              <a:rPr lang="en-GB" dirty="0">
                <a:solidFill>
                  <a:srgbClr val="222222"/>
                </a:solidFill>
                <a:latin typeface="Arial" panose="020B0604020202020204" pitchFamily="34" charset="0"/>
              </a:rPr>
              <a:t> Mehrabian, A. (1981) Silent Messages: Implicit Communication of Emotions and Attitudes, Boston: Wadsworth Publishing Company.</a:t>
            </a:r>
          </a:p>
          <a:p>
            <a:r>
              <a:rPr lang="en-GB" dirty="0"/>
              <a:t>Royal College of Nursing, n.d. Written Communication | First Steps. [online] Rcni.com. Available at: &lt;https://rcni.com/hosted-content/rcn/first-steps/written-communicat ion&gt; [Accessed 17 May 2020].</a:t>
            </a:r>
          </a:p>
          <a:p>
            <a:r>
              <a:rPr lang="en-GB" dirty="0">
                <a:solidFill>
                  <a:srgbClr val="222222"/>
                </a:solidFill>
                <a:latin typeface="Arial" panose="020B0604020202020204" pitchFamily="34" charset="0"/>
              </a:rPr>
              <a:t>Wardle, C. and </a:t>
            </a:r>
            <a:r>
              <a:rPr lang="en-GB" dirty="0" err="1">
                <a:solidFill>
                  <a:srgbClr val="222222"/>
                </a:solidFill>
                <a:latin typeface="Arial" panose="020B0604020202020204" pitchFamily="34" charset="0"/>
              </a:rPr>
              <a:t>Derakhshan</a:t>
            </a:r>
            <a:r>
              <a:rPr lang="en-GB" dirty="0">
                <a:solidFill>
                  <a:srgbClr val="222222"/>
                </a:solidFill>
                <a:latin typeface="Arial" panose="020B0604020202020204" pitchFamily="34" charset="0"/>
              </a:rPr>
              <a:t>, H., (2018) Thinking about ‘information disorder’: formats of misinformation, disinformation, and mal-information. </a:t>
            </a:r>
            <a:r>
              <a:rPr lang="en-GB" i="1" dirty="0">
                <a:solidFill>
                  <a:srgbClr val="222222"/>
                </a:solidFill>
                <a:latin typeface="Arial" panose="020B0604020202020204" pitchFamily="34" charset="0"/>
              </a:rPr>
              <a:t>Ireton, Cherilyn; </a:t>
            </a:r>
            <a:r>
              <a:rPr lang="en-GB" i="1" dirty="0" err="1">
                <a:solidFill>
                  <a:srgbClr val="222222"/>
                </a:solidFill>
                <a:latin typeface="Arial" panose="020B0604020202020204" pitchFamily="34" charset="0"/>
              </a:rPr>
              <a:t>Posetti</a:t>
            </a:r>
            <a:r>
              <a:rPr lang="en-GB" i="1" dirty="0">
                <a:solidFill>
                  <a:srgbClr val="222222"/>
                </a:solidFill>
                <a:latin typeface="Arial" panose="020B0604020202020204" pitchFamily="34" charset="0"/>
              </a:rPr>
              <a:t>, Julie. </a:t>
            </a:r>
            <a:r>
              <a:rPr lang="en-GB" i="1" dirty="0" err="1">
                <a:solidFill>
                  <a:srgbClr val="222222"/>
                </a:solidFill>
                <a:latin typeface="Arial" panose="020B0604020202020204" pitchFamily="34" charset="0"/>
              </a:rPr>
              <a:t>Journalism,‘fake</a:t>
            </a:r>
            <a:r>
              <a:rPr lang="en-GB" i="1" dirty="0">
                <a:solidFill>
                  <a:srgbClr val="222222"/>
                </a:solidFill>
                <a:latin typeface="Arial" panose="020B0604020202020204" pitchFamily="34" charset="0"/>
              </a:rPr>
              <a:t> news’&amp; disinformation. Paris: </a:t>
            </a:r>
            <a:r>
              <a:rPr lang="en-GB" i="1" dirty="0" err="1">
                <a:solidFill>
                  <a:srgbClr val="222222"/>
                </a:solidFill>
                <a:latin typeface="Arial" panose="020B0604020202020204" pitchFamily="34" charset="0"/>
              </a:rPr>
              <a:t>Unesco</a:t>
            </a:r>
            <a:r>
              <a:rPr lang="en-GB" dirty="0">
                <a:solidFill>
                  <a:srgbClr val="222222"/>
                </a:solidFill>
                <a:latin typeface="Arial" panose="020B0604020202020204" pitchFamily="34" charset="0"/>
              </a:rPr>
              <a:t>, pp.43-54.</a:t>
            </a:r>
            <a:endParaRPr lang="en-GB" dirty="0"/>
          </a:p>
        </p:txBody>
      </p:sp>
    </p:spTree>
    <p:extLst>
      <p:ext uri="{BB962C8B-B14F-4D97-AF65-F5344CB8AC3E}">
        <p14:creationId xmlns:p14="http://schemas.microsoft.com/office/powerpoint/2010/main" val="757256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814B7-F6C6-4252-976F-D8EBC8EF2D79}"/>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28025432-1175-4309-B3A0-1AF07FEF42AE}"/>
              </a:ext>
            </a:extLst>
          </p:cNvPr>
          <p:cNvSpPr>
            <a:spLocks noGrp="1"/>
          </p:cNvSpPr>
          <p:nvPr>
            <p:ph idx="1"/>
          </p:nvPr>
        </p:nvSpPr>
        <p:spPr>
          <a:xfrm>
            <a:off x="457200" y="2301007"/>
            <a:ext cx="8229600" cy="3216225"/>
          </a:xfrm>
        </p:spPr>
        <p:txBody>
          <a:bodyPr>
            <a:normAutofit fontScale="85000" lnSpcReduction="20000"/>
          </a:bodyPr>
          <a:lstStyle/>
          <a:p>
            <a:pPr marL="0" indent="0">
              <a:buNone/>
            </a:pPr>
            <a:r>
              <a:rPr lang="en-GB" dirty="0"/>
              <a:t>Can you explain; </a:t>
            </a:r>
          </a:p>
          <a:p>
            <a:pPr marL="514350" indent="-514350">
              <a:buFont typeface="+mj-lt"/>
              <a:buAutoNum type="arabicPeriod"/>
            </a:pPr>
            <a:r>
              <a:rPr lang="en-GB" dirty="0"/>
              <a:t>The types of organisational communication?</a:t>
            </a:r>
          </a:p>
          <a:p>
            <a:pPr marL="514350" indent="-514350">
              <a:buFont typeface="+mj-lt"/>
              <a:buAutoNum type="arabicPeriod"/>
            </a:pPr>
            <a:r>
              <a:rPr lang="en-GB" dirty="0"/>
              <a:t>The technologies used by organisation for communication?</a:t>
            </a:r>
          </a:p>
          <a:p>
            <a:pPr marL="514350" indent="-514350">
              <a:buFont typeface="+mj-lt"/>
              <a:buAutoNum type="arabicPeriod"/>
            </a:pPr>
            <a:r>
              <a:rPr lang="en-GB" dirty="0"/>
              <a:t>What is ‘ethical communication’?</a:t>
            </a:r>
          </a:p>
          <a:p>
            <a:pPr marL="0" indent="0">
              <a:buNone/>
            </a:pPr>
            <a:endParaRPr lang="en-GB" dirty="0"/>
          </a:p>
          <a:p>
            <a:pPr marL="0" indent="0" algn="ctr">
              <a:buNone/>
            </a:pPr>
            <a:r>
              <a:rPr lang="en-GB" sz="4800" dirty="0"/>
              <a:t>Questions &amp; Answers</a:t>
            </a:r>
          </a:p>
        </p:txBody>
      </p:sp>
      <p:pic>
        <p:nvPicPr>
          <p:cNvPr id="4" name="Picture 3">
            <a:extLst>
              <a:ext uri="{FF2B5EF4-FFF2-40B4-BE49-F238E27FC236}">
                <a16:creationId xmlns:a16="http://schemas.microsoft.com/office/drawing/2014/main" id="{5C2FF307-FE3D-4D9A-A069-E9E8EBD14A04}"/>
              </a:ext>
            </a:extLst>
          </p:cNvPr>
          <p:cNvPicPr>
            <a:picLocks noChangeAspect="1"/>
          </p:cNvPicPr>
          <p:nvPr/>
        </p:nvPicPr>
        <p:blipFill>
          <a:blip r:embed="rId2"/>
          <a:stretch>
            <a:fillRect/>
          </a:stretch>
        </p:blipFill>
        <p:spPr>
          <a:xfrm>
            <a:off x="6732240" y="716832"/>
            <a:ext cx="2178242" cy="1584176"/>
          </a:xfrm>
          <a:prstGeom prst="rect">
            <a:avLst/>
          </a:prstGeom>
        </p:spPr>
      </p:pic>
    </p:spTree>
    <p:extLst>
      <p:ext uri="{BB962C8B-B14F-4D97-AF65-F5344CB8AC3E}">
        <p14:creationId xmlns:p14="http://schemas.microsoft.com/office/powerpoint/2010/main" val="2320975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51520" y="1196752"/>
            <a:ext cx="8640960" cy="4439114"/>
          </a:xfrm>
          <a:prstGeom prst="rect">
            <a:avLst/>
          </a:prstGeom>
        </p:spPr>
      </p:pic>
      <p:sp>
        <p:nvSpPr>
          <p:cNvPr id="2" name="Title 1"/>
          <p:cNvSpPr>
            <a:spLocks noGrp="1"/>
          </p:cNvSpPr>
          <p:nvPr>
            <p:ph type="title"/>
          </p:nvPr>
        </p:nvSpPr>
        <p:spPr/>
        <p:txBody>
          <a:bodyPr/>
          <a:lstStyle/>
          <a:p>
            <a:r>
              <a:rPr lang="en-GB" dirty="0"/>
              <a:t>Next Session…</a:t>
            </a:r>
          </a:p>
        </p:txBody>
      </p:sp>
      <p:sp>
        <p:nvSpPr>
          <p:cNvPr id="3" name="Content Placeholder 2"/>
          <p:cNvSpPr>
            <a:spLocks noGrp="1"/>
          </p:cNvSpPr>
          <p:nvPr>
            <p:ph idx="1"/>
          </p:nvPr>
        </p:nvSpPr>
        <p:spPr>
          <a:xfrm>
            <a:off x="2843808" y="1568236"/>
            <a:ext cx="3600400" cy="3917032"/>
          </a:xfrm>
        </p:spPr>
        <p:txBody>
          <a:bodyPr/>
          <a:lstStyle/>
          <a:p>
            <a:pPr marL="0" indent="0" algn="ctr">
              <a:buNone/>
            </a:pPr>
            <a:r>
              <a:rPr lang="en-GB" dirty="0"/>
              <a:t>We will discuss..</a:t>
            </a:r>
          </a:p>
          <a:p>
            <a:pPr marL="0" indent="0" algn="ctr">
              <a:buNone/>
            </a:pPr>
            <a:endParaRPr lang="en-GB" dirty="0"/>
          </a:p>
          <a:p>
            <a:pPr marL="0" indent="0" algn="ctr">
              <a:buNone/>
            </a:pPr>
            <a:r>
              <a:rPr lang="en-GB" sz="3600" b="1" dirty="0">
                <a:solidFill>
                  <a:schemeClr val="accent6">
                    <a:lumMod val="75000"/>
                  </a:schemeClr>
                </a:solidFill>
              </a:rPr>
              <a:t>Face to face communication</a:t>
            </a:r>
          </a:p>
        </p:txBody>
      </p:sp>
    </p:spTree>
    <p:extLst>
      <p:ext uri="{BB962C8B-B14F-4D97-AF65-F5344CB8AC3E}">
        <p14:creationId xmlns:p14="http://schemas.microsoft.com/office/powerpoint/2010/main" val="146045785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a99b5ab61f45874ac4021837dd475404">
  <xsd:schema xmlns:xsd="http://www.w3.org/2001/XMLSchema" xmlns:xs="http://www.w3.org/2001/XMLSchema" xmlns:p="http://schemas.microsoft.com/office/2006/metadata/properties" xmlns:ns2="303dbf9b-b85b-46a0-94f1-894078c07ecd" targetNamespace="http://schemas.microsoft.com/office/2006/metadata/properties" ma:root="true" ma:fieldsID="c4d360f611fb76bcade101f689d84229"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5B0EF21-CA5D-4A60-A3B8-014B63530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72</TotalTime>
  <Words>2086</Words>
  <Application>Microsoft Office PowerPoint</Application>
  <PresentationFormat>On-screen Show (4:3)</PresentationFormat>
  <Paragraphs>218</Paragraphs>
  <Slides>32</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32</vt:i4>
      </vt:variant>
    </vt:vector>
  </HeadingPairs>
  <TitlesOfParts>
    <vt:vector size="41" baseType="lpstr">
      <vt:lpstr>Arial</vt:lpstr>
      <vt:lpstr>Calibri</vt:lpstr>
      <vt:lpstr>Helvetica</vt:lpstr>
      <vt:lpstr>Lato</vt:lpstr>
      <vt:lpstr>latoregular</vt:lpstr>
      <vt:lpstr>Myriad Pro</vt:lpstr>
      <vt:lpstr>Rockwell Condensed</vt:lpstr>
      <vt:lpstr>Wingdings</vt:lpstr>
      <vt:lpstr>20140311PresentationUWTSDTemplate</vt:lpstr>
      <vt:lpstr>Certificate of Higher Education in Skills for the Workplace   Effective Team Working &amp; Communications (BMSK 4002) Communication in Organisations</vt:lpstr>
      <vt:lpstr>PowerPoint Presentation</vt:lpstr>
      <vt:lpstr>In this session we will discuss…..</vt:lpstr>
      <vt:lpstr>Types of organisational communication</vt:lpstr>
      <vt:lpstr>Vertical Communication</vt:lpstr>
      <vt:lpstr>Vertical Communication</vt:lpstr>
      <vt:lpstr>Horizontal Communication</vt:lpstr>
      <vt:lpstr>Diagonal Communication</vt:lpstr>
      <vt:lpstr>Activity</vt:lpstr>
      <vt:lpstr>Methods of communication in organisations</vt:lpstr>
      <vt:lpstr>Channels of communication</vt:lpstr>
      <vt:lpstr>WRITTEN COMMUNICATION IN ORGANISATION</vt:lpstr>
      <vt:lpstr>PowerPoint Presentation</vt:lpstr>
      <vt:lpstr>WRITTEN COMMUNICATION IN HEALTHCARE </vt:lpstr>
      <vt:lpstr>WRITTEN COMMUNICATION IN HEALTHCARE </vt:lpstr>
      <vt:lpstr>Activity : Give an example of wrong way &amp; right way  </vt:lpstr>
      <vt:lpstr>SBAR – Communication tool in Healthcare</vt:lpstr>
      <vt:lpstr>Activity</vt:lpstr>
      <vt:lpstr>PowerPoint Presentation</vt:lpstr>
      <vt:lpstr>Ethical Communication</vt:lpstr>
      <vt:lpstr>Technology and communication/Virtual communication</vt:lpstr>
      <vt:lpstr>Technologies used by organisation for communication</vt:lpstr>
      <vt:lpstr>Advantages of using technological communication</vt:lpstr>
      <vt:lpstr>Problems of using technological communication</vt:lpstr>
      <vt:lpstr>    Social Media </vt:lpstr>
      <vt:lpstr>Opportunities of social media</vt:lpstr>
      <vt:lpstr>Misinformation, Disinformation,  and mal-information in social media</vt:lpstr>
      <vt:lpstr>    Security and privacy</vt:lpstr>
      <vt:lpstr> Remembering human factor when implementing technology in healthcare or business.</vt:lpstr>
      <vt:lpstr>References</vt:lpstr>
      <vt:lpstr>Summary</vt:lpstr>
      <vt:lpstr>Next Session…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Certificate of Higher Education in Skills for the Workplace   Effective Team Working &amp; Communications (BMSK 4002) Communication in Organisations</dc:title>
  <dc:creator>Rebecca Stewart</dc:creator>
  <cp:lastModifiedBy>Rebecca Kavanagh</cp:lastModifiedBy>
  <cp:revision>3</cp:revision>
  <dcterms:created xsi:type="dcterms:W3CDTF">2020-05-23T20:47:05Z</dcterms:created>
  <dcterms:modified xsi:type="dcterms:W3CDTF">2020-11-01T09:16:02Z</dcterms:modified>
</cp:coreProperties>
</file>