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7" r:id="rId1"/>
  </p:sldMasterIdLst>
  <p:notesMasterIdLst>
    <p:notesMasterId r:id="rId20"/>
  </p:notesMasterIdLst>
  <p:handoutMasterIdLst>
    <p:handoutMasterId r:id="rId21"/>
  </p:handoutMasterIdLst>
  <p:sldIdLst>
    <p:sldId id="277" r:id="rId2"/>
    <p:sldId id="391" r:id="rId3"/>
    <p:sldId id="390" r:id="rId4"/>
    <p:sldId id="384" r:id="rId5"/>
    <p:sldId id="385" r:id="rId6"/>
    <p:sldId id="386" r:id="rId7"/>
    <p:sldId id="332" r:id="rId8"/>
    <p:sldId id="371" r:id="rId9"/>
    <p:sldId id="339" r:id="rId10"/>
    <p:sldId id="380" r:id="rId11"/>
    <p:sldId id="387" r:id="rId12"/>
    <p:sldId id="388" r:id="rId13"/>
    <p:sldId id="334" r:id="rId14"/>
    <p:sldId id="376" r:id="rId15"/>
    <p:sldId id="356" r:id="rId16"/>
    <p:sldId id="381" r:id="rId17"/>
    <p:sldId id="382" r:id="rId18"/>
    <p:sldId id="389" r:id="rId19"/>
  </p:sldIdLst>
  <p:sldSz cx="9144000" cy="6858000" type="screen4x3"/>
  <p:notesSz cx="6669088" cy="9753600"/>
  <p:embeddedFontLst>
    <p:embeddedFont>
      <p:font typeface="Segoe UI" panose="020B0502040204020203" pitchFamily="34" charset="0"/>
      <p:regular r:id="rId22"/>
      <p:bold r:id="rId23"/>
      <p:italic r:id="rId24"/>
      <p:boldItalic r:id="rId25"/>
    </p:embeddedFont>
    <p:embeddedFont>
      <p:font typeface="Verdana" panose="020B0604030504040204" pitchFamily="34" charset="0"/>
      <p:regular r:id="rId26"/>
      <p:bold r:id="rId27"/>
      <p:italic r:id="rId28"/>
      <p:boldItalic r:id="rId29"/>
    </p:embeddedFont>
  </p:embeddedFont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1032" y="9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27/09/2026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27/09/2026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27/09/2026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27/09/2026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27/09/2026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214745" y="2348880"/>
            <a:ext cx="8768338"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sz="4400" b="1" dirty="0">
                <a:solidFill>
                  <a:srgbClr val="FFFF00"/>
                </a:solidFill>
                <a:effectLst>
                  <a:outerShdw blurRad="38100" dist="38100" dir="2700000" algn="tl">
                    <a:srgbClr val="000000">
                      <a:alpha val="43137"/>
                    </a:srgbClr>
                  </a:outerShdw>
                </a:effectLst>
              </a:rPr>
              <a:t>Introduction to the Module &amp; Assessment Task 1</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FD5AA-BFA4-089A-4795-10BB7B661C7C}"/>
              </a:ext>
            </a:extLst>
          </p:cNvPr>
          <p:cNvSpPr>
            <a:spLocks noGrp="1"/>
          </p:cNvSpPr>
          <p:nvPr>
            <p:ph type="title"/>
          </p:nvPr>
        </p:nvSpPr>
        <p:spPr/>
        <p:txBody>
          <a:bodyPr/>
          <a:lstStyle/>
          <a:p>
            <a:r>
              <a:rPr lang="en-GB" dirty="0"/>
              <a:t>Module Learning Outcomes</a:t>
            </a:r>
          </a:p>
        </p:txBody>
      </p:sp>
      <p:sp>
        <p:nvSpPr>
          <p:cNvPr id="3" name="Content Placeholder 2">
            <a:extLst>
              <a:ext uri="{FF2B5EF4-FFF2-40B4-BE49-F238E27FC236}">
                <a16:creationId xmlns:a16="http://schemas.microsoft.com/office/drawing/2014/main" id="{4E4B1AEA-2663-D09A-E7CF-05C70DB72537}"/>
              </a:ext>
            </a:extLst>
          </p:cNvPr>
          <p:cNvSpPr>
            <a:spLocks noGrp="1"/>
          </p:cNvSpPr>
          <p:nvPr>
            <p:ph idx="1"/>
          </p:nvPr>
        </p:nvSpPr>
        <p:spPr/>
        <p:txBody>
          <a:bodyPr/>
          <a:lstStyle/>
          <a:p>
            <a:pPr marL="0" indent="0">
              <a:buNone/>
            </a:pPr>
            <a:r>
              <a:rPr lang="en-GB" sz="2400" dirty="0"/>
              <a:t>Upon the successful completion of this module, the student should be able to: </a:t>
            </a:r>
          </a:p>
          <a:p>
            <a:r>
              <a:rPr lang="en-GB" sz="2400" dirty="0"/>
              <a:t>Analyse published literature relating to a specific topic or subject area and produce a fully referenced, appropriately structured academic report</a:t>
            </a:r>
          </a:p>
          <a:p>
            <a:r>
              <a:rPr lang="en-GB" sz="2400" dirty="0"/>
              <a:t>Reflect on their learning using recognised models of reflection</a:t>
            </a:r>
          </a:p>
          <a:p>
            <a:r>
              <a:rPr lang="en-GB" sz="2400" dirty="0"/>
              <a:t>Research and present their findings in a variety of formats on a range of employability skills and collect and analyse feedback on their delivery.</a:t>
            </a:r>
          </a:p>
        </p:txBody>
      </p:sp>
      <p:sp>
        <p:nvSpPr>
          <p:cNvPr id="4" name="Date Placeholder 3">
            <a:extLst>
              <a:ext uri="{FF2B5EF4-FFF2-40B4-BE49-F238E27FC236}">
                <a16:creationId xmlns:a16="http://schemas.microsoft.com/office/drawing/2014/main" id="{0147A895-8A19-4E94-B1B5-17C535C660AC}"/>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542E8D74-3BE9-FD46-8D50-C13F17216CDA}"/>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259511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81FC0-DB2A-507E-368F-D09484B2CC4D}"/>
              </a:ext>
            </a:extLst>
          </p:cNvPr>
          <p:cNvSpPr>
            <a:spLocks noGrp="1"/>
          </p:cNvSpPr>
          <p:nvPr>
            <p:ph type="title"/>
          </p:nvPr>
        </p:nvSpPr>
        <p:spPr/>
        <p:txBody>
          <a:bodyPr/>
          <a:lstStyle/>
          <a:p>
            <a:r>
              <a:rPr lang="en-GB" dirty="0"/>
              <a:t>Information about the module</a:t>
            </a:r>
          </a:p>
        </p:txBody>
      </p:sp>
      <p:sp>
        <p:nvSpPr>
          <p:cNvPr id="3" name="Content Placeholder 2">
            <a:extLst>
              <a:ext uri="{FF2B5EF4-FFF2-40B4-BE49-F238E27FC236}">
                <a16:creationId xmlns:a16="http://schemas.microsoft.com/office/drawing/2014/main" id="{CAF16FD8-2DD5-3017-E488-C252C1FA3085}"/>
              </a:ext>
            </a:extLst>
          </p:cNvPr>
          <p:cNvSpPr>
            <a:spLocks noGrp="1"/>
          </p:cNvSpPr>
          <p:nvPr>
            <p:ph idx="1"/>
          </p:nvPr>
        </p:nvSpPr>
        <p:spPr/>
        <p:txBody>
          <a:bodyPr/>
          <a:lstStyle/>
          <a:p>
            <a:r>
              <a:rPr lang="en-GB" dirty="0"/>
              <a:t>20 credits</a:t>
            </a:r>
          </a:p>
          <a:p>
            <a:r>
              <a:rPr lang="en-GB" dirty="0"/>
              <a:t>Level 4 module</a:t>
            </a:r>
          </a:p>
          <a:p>
            <a:r>
              <a:rPr lang="en-GB" dirty="0"/>
              <a:t>One assessment, which is a </a:t>
            </a:r>
            <a:r>
              <a:rPr lang="en-GB" b="1" dirty="0"/>
              <a:t>Portfolio</a:t>
            </a:r>
            <a:r>
              <a:rPr lang="en-GB" dirty="0"/>
              <a:t>, including </a:t>
            </a:r>
            <a:r>
              <a:rPr lang="en-GB" b="1" dirty="0"/>
              <a:t>three</a:t>
            </a:r>
            <a:r>
              <a:rPr lang="en-GB" dirty="0"/>
              <a:t> tasks that are submitted/presented at different times.</a:t>
            </a:r>
          </a:p>
          <a:p>
            <a:endParaRPr lang="en-GB" dirty="0"/>
          </a:p>
        </p:txBody>
      </p:sp>
      <p:sp>
        <p:nvSpPr>
          <p:cNvPr id="4" name="Date Placeholder 3">
            <a:extLst>
              <a:ext uri="{FF2B5EF4-FFF2-40B4-BE49-F238E27FC236}">
                <a16:creationId xmlns:a16="http://schemas.microsoft.com/office/drawing/2014/main" id="{8203274A-EF79-56FC-E840-A5277880E18F}"/>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634006AA-D269-4180-404B-0B2A6CFD4B91}"/>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498059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6CD602-00F1-E762-5B97-D51E78CCB7F5}"/>
              </a:ext>
            </a:extLst>
          </p:cNvPr>
          <p:cNvSpPr txBox="1"/>
          <p:nvPr/>
        </p:nvSpPr>
        <p:spPr>
          <a:xfrm>
            <a:off x="502715" y="1582446"/>
            <a:ext cx="7958054" cy="3914918"/>
          </a:xfrm>
          <a:prstGeom prst="rect">
            <a:avLst/>
          </a:prstGeom>
          <a:ln w="28575">
            <a:solidFill>
              <a:schemeClr val="tx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ct val="20000"/>
              </a:spcBef>
            </a:pPr>
            <a:endParaRPr lang="en-US" dirty="0">
              <a:latin typeface="Segoe UI"/>
              <a:cs typeface="Segoe UI"/>
            </a:endParaRPr>
          </a:p>
          <a:p>
            <a:pPr algn="just">
              <a:spcBef>
                <a:spcPct val="20000"/>
              </a:spcBef>
            </a:pPr>
            <a:r>
              <a:rPr lang="en-US" sz="2400" dirty="0">
                <a:latin typeface="Segoe UI"/>
                <a:cs typeface="Segoe UI"/>
              </a:rPr>
              <a:t>~ Describe </a:t>
            </a:r>
            <a:r>
              <a:rPr lang="en-US" sz="2400" b="1" dirty="0">
                <a:solidFill>
                  <a:srgbClr val="173AFF"/>
                </a:solidFill>
                <a:latin typeface="Segoe UI"/>
                <a:cs typeface="Segoe UI"/>
              </a:rPr>
              <a:t>one specific role</a:t>
            </a:r>
            <a:r>
              <a:rPr lang="en-US" sz="2400" dirty="0">
                <a:latin typeface="Segoe UI"/>
                <a:cs typeface="Segoe UI"/>
              </a:rPr>
              <a:t> within the health and social care sector. </a:t>
            </a:r>
          </a:p>
          <a:p>
            <a:pPr algn="just">
              <a:spcBef>
                <a:spcPct val="20000"/>
              </a:spcBef>
            </a:pPr>
            <a:endParaRPr lang="en-US" sz="900" dirty="0">
              <a:latin typeface="Segoe UI"/>
              <a:cs typeface="Segoe UI"/>
            </a:endParaRPr>
          </a:p>
          <a:p>
            <a:pPr algn="just">
              <a:spcBef>
                <a:spcPct val="20000"/>
              </a:spcBef>
            </a:pPr>
            <a:r>
              <a:rPr lang="en-US" sz="2400" dirty="0">
                <a:latin typeface="Segoe UI"/>
                <a:cs typeface="Segoe UI"/>
              </a:rPr>
              <a:t>~ Explain </a:t>
            </a:r>
            <a:r>
              <a:rPr lang="en-US" sz="2400" b="1" dirty="0">
                <a:solidFill>
                  <a:srgbClr val="173AFF"/>
                </a:solidFill>
                <a:latin typeface="Segoe UI"/>
                <a:cs typeface="Segoe UI"/>
              </a:rPr>
              <a:t>3 essential skills</a:t>
            </a:r>
            <a:r>
              <a:rPr lang="en-US" sz="2400" dirty="0">
                <a:latin typeface="Segoe UI"/>
                <a:cs typeface="Segoe UI"/>
              </a:rPr>
              <a:t> needed to perform this role, and </a:t>
            </a:r>
            <a:r>
              <a:rPr lang="en-US" sz="2400" b="1" dirty="0">
                <a:solidFill>
                  <a:srgbClr val="173AFF"/>
                </a:solidFill>
                <a:latin typeface="Segoe UI"/>
                <a:cs typeface="Segoe UI"/>
              </a:rPr>
              <a:t>why</a:t>
            </a:r>
            <a:r>
              <a:rPr lang="en-US" sz="2400" b="1" dirty="0">
                <a:latin typeface="Segoe UI"/>
                <a:cs typeface="Segoe UI"/>
              </a:rPr>
              <a:t> </a:t>
            </a:r>
            <a:r>
              <a:rPr lang="en-US" sz="2400" dirty="0">
                <a:latin typeface="Segoe UI"/>
                <a:cs typeface="Segoe UI"/>
              </a:rPr>
              <a:t>these skills are essential for the role. You should offer </a:t>
            </a:r>
            <a:r>
              <a:rPr lang="en-US" sz="2400" b="1" dirty="0">
                <a:solidFill>
                  <a:srgbClr val="173AFF"/>
                </a:solidFill>
                <a:latin typeface="Segoe UI"/>
                <a:cs typeface="Segoe UI"/>
              </a:rPr>
              <a:t>role specific examples</a:t>
            </a:r>
            <a:r>
              <a:rPr lang="en-US" sz="2400" dirty="0">
                <a:latin typeface="Segoe UI"/>
                <a:cs typeface="Segoe UI"/>
              </a:rPr>
              <a:t> to support this explanation. </a:t>
            </a:r>
          </a:p>
          <a:p>
            <a:pPr algn="just">
              <a:spcBef>
                <a:spcPct val="20000"/>
              </a:spcBef>
            </a:pPr>
            <a:endParaRPr lang="en-US" sz="1050" dirty="0">
              <a:latin typeface="Segoe UI"/>
              <a:cs typeface="Segoe UI"/>
            </a:endParaRPr>
          </a:p>
          <a:p>
            <a:pPr algn="just">
              <a:spcBef>
                <a:spcPct val="20000"/>
              </a:spcBef>
            </a:pPr>
            <a:r>
              <a:rPr lang="en-US" sz="2400" dirty="0">
                <a:latin typeface="Segoe UI"/>
                <a:cs typeface="Segoe UI"/>
              </a:rPr>
              <a:t>~ Then describe </a:t>
            </a:r>
            <a:r>
              <a:rPr lang="en-US" sz="2400" b="1" dirty="0">
                <a:solidFill>
                  <a:srgbClr val="173AFF"/>
                </a:solidFill>
                <a:latin typeface="Segoe UI"/>
                <a:cs typeface="Segoe UI"/>
              </a:rPr>
              <a:t>3 separate strategies </a:t>
            </a:r>
            <a:r>
              <a:rPr lang="en-US" sz="2400" dirty="0">
                <a:latin typeface="Segoe UI"/>
                <a:cs typeface="Segoe UI"/>
              </a:rPr>
              <a:t>to improve each of these skills and explain </a:t>
            </a:r>
            <a:r>
              <a:rPr lang="en-US" sz="2400" b="1" dirty="0">
                <a:solidFill>
                  <a:srgbClr val="173AFF"/>
                </a:solidFill>
                <a:latin typeface="Segoe UI"/>
                <a:cs typeface="Segoe UI"/>
              </a:rPr>
              <a:t>how</a:t>
            </a:r>
            <a:r>
              <a:rPr lang="en-US" sz="2400" b="1" dirty="0">
                <a:latin typeface="Segoe UI"/>
                <a:cs typeface="Segoe UI"/>
              </a:rPr>
              <a:t> </a:t>
            </a:r>
            <a:r>
              <a:rPr lang="en-US" sz="2400" dirty="0">
                <a:latin typeface="Segoe UI"/>
                <a:cs typeface="Segoe UI"/>
              </a:rPr>
              <a:t>the strategies would help develop </a:t>
            </a:r>
            <a:r>
              <a:rPr lang="en-US" sz="2400" b="1" dirty="0">
                <a:solidFill>
                  <a:srgbClr val="173AFF"/>
                </a:solidFill>
                <a:latin typeface="Segoe UI"/>
                <a:cs typeface="Segoe UI"/>
              </a:rPr>
              <a:t>each skill</a:t>
            </a:r>
            <a:r>
              <a:rPr lang="en-US" sz="2400" dirty="0">
                <a:latin typeface="Segoe UI"/>
                <a:cs typeface="Segoe UI"/>
              </a:rPr>
              <a:t>. </a:t>
            </a:r>
          </a:p>
        </p:txBody>
      </p:sp>
      <p:sp>
        <p:nvSpPr>
          <p:cNvPr id="2" name="Title 1">
            <a:extLst>
              <a:ext uri="{FF2B5EF4-FFF2-40B4-BE49-F238E27FC236}">
                <a16:creationId xmlns:a16="http://schemas.microsoft.com/office/drawing/2014/main" id="{D6FCDEDF-2C80-A689-F19C-5003617443E2}"/>
              </a:ext>
            </a:extLst>
          </p:cNvPr>
          <p:cNvSpPr>
            <a:spLocks noGrp="1"/>
          </p:cNvSpPr>
          <p:nvPr>
            <p:ph type="title"/>
          </p:nvPr>
        </p:nvSpPr>
        <p:spPr>
          <a:xfrm>
            <a:off x="936978" y="197027"/>
            <a:ext cx="7516989" cy="437445"/>
          </a:xfrm>
        </p:spPr>
        <p:txBody>
          <a:bodyPr/>
          <a:lstStyle/>
          <a:p>
            <a:r>
              <a:rPr lang="en-US" sz="3200" b="1"/>
              <a:t>Portfolio of Tasks</a:t>
            </a:r>
          </a:p>
        </p:txBody>
      </p:sp>
      <p:sp>
        <p:nvSpPr>
          <p:cNvPr id="3" name="Content Placeholder 2">
            <a:extLst>
              <a:ext uri="{FF2B5EF4-FFF2-40B4-BE49-F238E27FC236}">
                <a16:creationId xmlns:a16="http://schemas.microsoft.com/office/drawing/2014/main" id="{BF712E7A-4991-5A95-FFF0-0F8C038D4266}"/>
              </a:ext>
            </a:extLst>
          </p:cNvPr>
          <p:cNvSpPr>
            <a:spLocks noGrp="1"/>
          </p:cNvSpPr>
          <p:nvPr>
            <p:ph idx="1"/>
          </p:nvPr>
        </p:nvSpPr>
        <p:spPr>
          <a:xfrm>
            <a:off x="254443" y="770068"/>
            <a:ext cx="8629448" cy="810145"/>
          </a:xfrm>
        </p:spPr>
        <p:txBody>
          <a:bodyPr/>
          <a:lstStyle/>
          <a:p>
            <a:pPr marL="0" indent="0" algn="ctr">
              <a:buNone/>
            </a:pPr>
            <a:r>
              <a:rPr lang="en-US" sz="2000" dirty="0"/>
              <a:t>Your 3 ACE assessments are all </a:t>
            </a:r>
            <a:r>
              <a:rPr lang="en-US" sz="2000" b="1" dirty="0"/>
              <a:t>connected </a:t>
            </a:r>
            <a:r>
              <a:rPr lang="en-US" sz="2000" dirty="0"/>
              <a:t>to one another. You will be working towards </a:t>
            </a:r>
            <a:r>
              <a:rPr lang="en-US" sz="2000" b="1" dirty="0"/>
              <a:t>Task 3</a:t>
            </a:r>
            <a:r>
              <a:rPr lang="en-US" sz="2000" dirty="0"/>
              <a:t>: a 1200-word report on the following:</a:t>
            </a:r>
          </a:p>
          <a:p>
            <a:pPr marL="0" indent="0" algn="just">
              <a:buNone/>
            </a:pPr>
            <a:endParaRPr lang="en-US" sz="1800" dirty="0">
              <a:ea typeface="+mn-lt"/>
              <a:cs typeface="+mn-lt"/>
            </a:endParaRPr>
          </a:p>
          <a:p>
            <a:pPr marL="0" indent="0" algn="just">
              <a:buNone/>
            </a:pPr>
            <a:endParaRPr lang="en-US" sz="2000" dirty="0"/>
          </a:p>
        </p:txBody>
      </p:sp>
      <p:sp>
        <p:nvSpPr>
          <p:cNvPr id="4" name="Date Placeholder 3">
            <a:extLst>
              <a:ext uri="{FF2B5EF4-FFF2-40B4-BE49-F238E27FC236}">
                <a16:creationId xmlns:a16="http://schemas.microsoft.com/office/drawing/2014/main" id="{D3AB11C9-D359-05AD-18B0-F3A2DEAE913B}"/>
              </a:ext>
            </a:extLst>
          </p:cNvPr>
          <p:cNvSpPr>
            <a:spLocks noGrp="1"/>
          </p:cNvSpPr>
          <p:nvPr>
            <p:ph type="dt" sz="half" idx="10"/>
          </p:nvPr>
        </p:nvSpPr>
        <p:spPr/>
        <p:txBody>
          <a:bodyPr/>
          <a:lstStyle/>
          <a:p>
            <a:pPr>
              <a:defRPr/>
            </a:pPr>
            <a:fld id="{2303D31F-598B-47EE-BA37-93F097A3D676}" type="datetime1">
              <a:rPr lang="en-GB" altLang="en-US"/>
              <a:pPr>
                <a:defRPr/>
              </a:pPr>
              <a:t>27/09/2026</a:t>
            </a:fld>
            <a:endParaRPr lang="en-GB" altLang="en-US"/>
          </a:p>
        </p:txBody>
      </p:sp>
      <p:sp>
        <p:nvSpPr>
          <p:cNvPr id="5" name="Slide Number Placeholder 4">
            <a:extLst>
              <a:ext uri="{FF2B5EF4-FFF2-40B4-BE49-F238E27FC236}">
                <a16:creationId xmlns:a16="http://schemas.microsoft.com/office/drawing/2014/main" id="{202A8FA0-27FD-1AFD-A36A-96A00444EEB4}"/>
              </a:ext>
            </a:extLst>
          </p:cNvPr>
          <p:cNvSpPr>
            <a:spLocks noGrp="1"/>
          </p:cNvSpPr>
          <p:nvPr>
            <p:ph type="sldNum" sz="quarter" idx="12"/>
          </p:nvPr>
        </p:nvSpPr>
        <p:spPr/>
        <p:txBody>
          <a:bodyPr/>
          <a:lstStyle/>
          <a:p>
            <a:pPr>
              <a:defRPr/>
            </a:pPr>
            <a:fld id="{6550E941-99E4-4403-A917-B30FF69A9617}" type="slidenum">
              <a:rPr lang="en-GB" altLang="en-US"/>
              <a:pPr>
                <a:defRPr/>
              </a:pPr>
              <a:t>4</a:t>
            </a:fld>
            <a:endParaRPr lang="en-GB" altLang="en-US"/>
          </a:p>
        </p:txBody>
      </p:sp>
    </p:spTree>
    <p:extLst>
      <p:ext uri="{BB962C8B-B14F-4D97-AF65-F5344CB8AC3E}">
        <p14:creationId xmlns:p14="http://schemas.microsoft.com/office/powerpoint/2010/main" val="2085666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40C05-45CE-4489-6868-084630712A6A}"/>
              </a:ext>
            </a:extLst>
          </p:cNvPr>
          <p:cNvSpPr>
            <a:spLocks noGrp="1"/>
          </p:cNvSpPr>
          <p:nvPr>
            <p:ph type="title"/>
          </p:nvPr>
        </p:nvSpPr>
        <p:spPr>
          <a:xfrm>
            <a:off x="457200" y="-219251"/>
            <a:ext cx="8229600" cy="1143000"/>
          </a:xfrm>
        </p:spPr>
        <p:txBody>
          <a:bodyPr/>
          <a:lstStyle/>
          <a:p>
            <a:r>
              <a:rPr lang="en-US" sz="3600" b="1"/>
              <a:t>Portfolio of Tasks</a:t>
            </a:r>
          </a:p>
        </p:txBody>
      </p:sp>
      <p:sp>
        <p:nvSpPr>
          <p:cNvPr id="3" name="Content Placeholder 2">
            <a:extLst>
              <a:ext uri="{FF2B5EF4-FFF2-40B4-BE49-F238E27FC236}">
                <a16:creationId xmlns:a16="http://schemas.microsoft.com/office/drawing/2014/main" id="{90EA9558-7DC7-25B6-9344-047642B86E76}"/>
              </a:ext>
            </a:extLst>
          </p:cNvPr>
          <p:cNvSpPr>
            <a:spLocks noGrp="1"/>
          </p:cNvSpPr>
          <p:nvPr>
            <p:ph idx="1"/>
          </p:nvPr>
        </p:nvSpPr>
        <p:spPr>
          <a:xfrm>
            <a:off x="457200" y="753535"/>
            <a:ext cx="8382000" cy="3897123"/>
          </a:xfrm>
          <a:ln w="28575">
            <a:solidFill>
              <a:schemeClr val="tx1"/>
            </a:solidFill>
          </a:ln>
        </p:spPr>
        <p:txBody>
          <a:bodyPr/>
          <a:lstStyle/>
          <a:p>
            <a:r>
              <a:rPr lang="en-US" sz="2400" b="1" dirty="0">
                <a:solidFill>
                  <a:srgbClr val="173AFF"/>
                </a:solidFill>
                <a:ea typeface="+mn-lt"/>
                <a:cs typeface="+mn-lt"/>
              </a:rPr>
              <a:t>Task 1:</a:t>
            </a:r>
            <a:r>
              <a:rPr lang="en-US" sz="2400" b="1" dirty="0">
                <a:ea typeface="+mn-lt"/>
                <a:cs typeface="+mn-lt"/>
              </a:rPr>
              <a:t> </a:t>
            </a:r>
            <a:r>
              <a:rPr lang="en-US" sz="2400" dirty="0">
                <a:ea typeface="+mn-lt"/>
                <a:cs typeface="+mn-lt"/>
              </a:rPr>
              <a:t>Individual Video (5 minutes): undertaken in class in Week 6 </a:t>
            </a:r>
            <a:r>
              <a:rPr lang="en-GB" sz="2400" dirty="0"/>
              <a:t>- represents 50% of the marks</a:t>
            </a:r>
            <a:endParaRPr lang="en-US" sz="2400" dirty="0"/>
          </a:p>
          <a:p>
            <a:r>
              <a:rPr lang="en-US" sz="2400" b="1" dirty="0">
                <a:solidFill>
                  <a:srgbClr val="173AFF"/>
                </a:solidFill>
                <a:ea typeface="+mn-lt"/>
                <a:cs typeface="+mn-lt"/>
              </a:rPr>
              <a:t>Task 2:</a:t>
            </a:r>
            <a:r>
              <a:rPr lang="en-US" sz="2400" dirty="0">
                <a:ea typeface="+mn-lt"/>
                <a:cs typeface="+mn-lt"/>
              </a:rPr>
              <a:t> Reflective Activity (equivalent to 300 words): completed and to be submitted on Turnitin by Week 8 </a:t>
            </a:r>
            <a:r>
              <a:rPr lang="en-US" sz="2400" dirty="0"/>
              <a:t>- </a:t>
            </a:r>
            <a:r>
              <a:rPr lang="en-GB" sz="2400" dirty="0"/>
              <a:t>represents 10% of the marks</a:t>
            </a:r>
            <a:endParaRPr lang="en-US" sz="2400" dirty="0">
              <a:solidFill>
                <a:srgbClr val="000000"/>
              </a:solidFill>
              <a:ea typeface="+mn-lt"/>
              <a:cs typeface="+mn-lt"/>
            </a:endParaRPr>
          </a:p>
          <a:p>
            <a:r>
              <a:rPr lang="en-US" sz="2400" b="1" dirty="0">
                <a:solidFill>
                  <a:srgbClr val="173AFF"/>
                </a:solidFill>
                <a:ea typeface="+mn-lt"/>
                <a:cs typeface="+mn-lt"/>
              </a:rPr>
              <a:t>Task 3:</a:t>
            </a:r>
            <a:r>
              <a:rPr lang="en-US" sz="2400" dirty="0">
                <a:ea typeface="+mn-lt"/>
                <a:cs typeface="+mn-lt"/>
              </a:rPr>
              <a:t> Report (1200 words): completed and to be submitted on Turnitin by Week 10</a:t>
            </a:r>
            <a:r>
              <a:rPr lang="en-US" sz="2400" dirty="0"/>
              <a:t> - </a:t>
            </a:r>
            <a:r>
              <a:rPr lang="en-GB" sz="2400" dirty="0"/>
              <a:t>represents 40% of the marks.</a:t>
            </a:r>
            <a:endParaRPr lang="en-US" sz="2400" dirty="0"/>
          </a:p>
          <a:p>
            <a:endParaRPr lang="en-US" sz="1200" dirty="0"/>
          </a:p>
        </p:txBody>
      </p:sp>
      <p:sp>
        <p:nvSpPr>
          <p:cNvPr id="4" name="Date Placeholder 3">
            <a:extLst>
              <a:ext uri="{FF2B5EF4-FFF2-40B4-BE49-F238E27FC236}">
                <a16:creationId xmlns:a16="http://schemas.microsoft.com/office/drawing/2014/main" id="{45E4A704-439C-766B-6931-1E74E75E3647}"/>
              </a:ext>
            </a:extLst>
          </p:cNvPr>
          <p:cNvSpPr>
            <a:spLocks noGrp="1"/>
          </p:cNvSpPr>
          <p:nvPr>
            <p:ph type="dt" sz="half" idx="10"/>
          </p:nvPr>
        </p:nvSpPr>
        <p:spPr/>
        <p:txBody>
          <a:bodyPr/>
          <a:lstStyle/>
          <a:p>
            <a:pPr>
              <a:defRPr/>
            </a:pPr>
            <a:fld id="{2303D31F-598B-47EE-BA37-93F097A3D676}" type="datetime1">
              <a:rPr lang="en-GB" altLang="en-US"/>
              <a:pPr>
                <a:defRPr/>
              </a:pPr>
              <a:t>27/09/2026</a:t>
            </a:fld>
            <a:endParaRPr lang="en-GB" altLang="en-US"/>
          </a:p>
        </p:txBody>
      </p:sp>
      <p:sp>
        <p:nvSpPr>
          <p:cNvPr id="5" name="Slide Number Placeholder 4">
            <a:extLst>
              <a:ext uri="{FF2B5EF4-FFF2-40B4-BE49-F238E27FC236}">
                <a16:creationId xmlns:a16="http://schemas.microsoft.com/office/drawing/2014/main" id="{5E49849B-D9AB-E7CC-7552-D659D9618A5C}"/>
              </a:ext>
            </a:extLst>
          </p:cNvPr>
          <p:cNvSpPr>
            <a:spLocks noGrp="1"/>
          </p:cNvSpPr>
          <p:nvPr>
            <p:ph type="sldNum" sz="quarter" idx="12"/>
          </p:nvPr>
        </p:nvSpPr>
        <p:spPr/>
        <p:txBody>
          <a:bodyPr/>
          <a:lstStyle/>
          <a:p>
            <a:pPr>
              <a:defRPr/>
            </a:pPr>
            <a:fld id="{6550E941-99E4-4403-A917-B30FF69A9617}" type="slidenum">
              <a:rPr lang="en-GB" altLang="en-US"/>
              <a:pPr>
                <a:defRPr/>
              </a:pPr>
              <a:t>5</a:t>
            </a:fld>
            <a:endParaRPr lang="en-GB" altLang="en-US"/>
          </a:p>
        </p:txBody>
      </p:sp>
      <p:sp>
        <p:nvSpPr>
          <p:cNvPr id="7" name="TextBox 6">
            <a:extLst>
              <a:ext uri="{FF2B5EF4-FFF2-40B4-BE49-F238E27FC236}">
                <a16:creationId xmlns:a16="http://schemas.microsoft.com/office/drawing/2014/main" id="{4C7B0ED0-7C7F-BAC6-6075-5E023D6367F1}"/>
              </a:ext>
            </a:extLst>
          </p:cNvPr>
          <p:cNvSpPr txBox="1"/>
          <p:nvPr/>
        </p:nvSpPr>
        <p:spPr>
          <a:xfrm>
            <a:off x="222456" y="4763797"/>
            <a:ext cx="870597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200" dirty="0">
                <a:latin typeface="Myriad Pro"/>
                <a:cs typeface="Arial"/>
              </a:rPr>
              <a:t>Please note: these tasks are all related to each other in some way! They are designed to build upon one another.</a:t>
            </a:r>
            <a:endParaRPr lang="en-US" sz="2200" dirty="0">
              <a:latin typeface="Myriad Pro"/>
            </a:endParaRPr>
          </a:p>
        </p:txBody>
      </p:sp>
    </p:spTree>
    <p:extLst>
      <p:ext uri="{BB962C8B-B14F-4D97-AF65-F5344CB8AC3E}">
        <p14:creationId xmlns:p14="http://schemas.microsoft.com/office/powerpoint/2010/main" val="437057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B5014-BA2B-62B8-34DA-F52EA8936D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D5E8C2-9585-8CB4-150B-B1E72CE36424}"/>
              </a:ext>
            </a:extLst>
          </p:cNvPr>
          <p:cNvSpPr>
            <a:spLocks noGrp="1"/>
          </p:cNvSpPr>
          <p:nvPr>
            <p:ph type="title"/>
          </p:nvPr>
        </p:nvSpPr>
        <p:spPr>
          <a:xfrm>
            <a:off x="1475656" y="15280"/>
            <a:ext cx="6434877" cy="594320"/>
          </a:xfrm>
        </p:spPr>
        <p:txBody>
          <a:bodyPr/>
          <a:lstStyle/>
          <a:p>
            <a:r>
              <a:rPr lang="en-GB" sz="3600" b="1">
                <a:solidFill>
                  <a:srgbClr val="173AFF"/>
                </a:solidFill>
              </a:rPr>
              <a:t>Task 1: Individual Video</a:t>
            </a:r>
          </a:p>
        </p:txBody>
      </p:sp>
      <p:sp>
        <p:nvSpPr>
          <p:cNvPr id="3" name="Content Placeholder 2">
            <a:extLst>
              <a:ext uri="{FF2B5EF4-FFF2-40B4-BE49-F238E27FC236}">
                <a16:creationId xmlns:a16="http://schemas.microsoft.com/office/drawing/2014/main" id="{266CB383-9A14-09BD-E3B3-9E1991A23409}"/>
              </a:ext>
            </a:extLst>
          </p:cNvPr>
          <p:cNvSpPr>
            <a:spLocks noGrp="1"/>
          </p:cNvSpPr>
          <p:nvPr>
            <p:ph idx="1"/>
          </p:nvPr>
        </p:nvSpPr>
        <p:spPr>
          <a:xfrm>
            <a:off x="1611995" y="2542822"/>
            <a:ext cx="5920007" cy="2918083"/>
          </a:xfrm>
        </p:spPr>
        <p:style>
          <a:lnRef idx="2">
            <a:schemeClr val="dk1"/>
          </a:lnRef>
          <a:fillRef idx="1">
            <a:schemeClr val="lt1"/>
          </a:fillRef>
          <a:effectRef idx="0">
            <a:schemeClr val="dk1"/>
          </a:effectRef>
          <a:fontRef idx="minor">
            <a:schemeClr val="dk1"/>
          </a:fontRef>
        </p:style>
        <p:txBody>
          <a:bodyPr>
            <a:noAutofit/>
          </a:bodyPr>
          <a:lstStyle/>
          <a:p>
            <a:pPr marL="457200" indent="-457200" algn="ctr">
              <a:buAutoNum type="arabicParenR"/>
            </a:pPr>
            <a:r>
              <a:rPr lang="en-GB" sz="2400" b="1" dirty="0">
                <a:solidFill>
                  <a:srgbClr val="173AFF"/>
                </a:solidFill>
                <a:ea typeface="+mn-lt"/>
                <a:cs typeface="+mn-lt"/>
              </a:rPr>
              <a:t>Choose </a:t>
            </a:r>
            <a:r>
              <a:rPr lang="en-GB" sz="2400" dirty="0">
                <a:ea typeface="+mn-lt"/>
                <a:cs typeface="+mn-lt"/>
              </a:rPr>
              <a:t>and commit to your role </a:t>
            </a:r>
            <a:endParaRPr lang="en-GB" sz="2400" dirty="0"/>
          </a:p>
          <a:p>
            <a:pPr algn="ctr">
              <a:buNone/>
            </a:pPr>
            <a:endParaRPr lang="en-GB" sz="1100" dirty="0"/>
          </a:p>
          <a:p>
            <a:pPr algn="ctr">
              <a:buNone/>
            </a:pPr>
            <a:r>
              <a:rPr lang="en-GB" sz="2400" dirty="0">
                <a:ea typeface="+mn-lt"/>
                <a:cs typeface="+mn-lt"/>
              </a:rPr>
              <a:t>2) Share your </a:t>
            </a:r>
            <a:r>
              <a:rPr lang="en-GB" sz="2400" b="1" dirty="0">
                <a:solidFill>
                  <a:srgbClr val="173AFF"/>
                </a:solidFill>
                <a:ea typeface="+mn-lt"/>
                <a:cs typeface="+mn-lt"/>
              </a:rPr>
              <a:t>early </a:t>
            </a:r>
            <a:r>
              <a:rPr lang="en-GB" sz="2400" dirty="0">
                <a:ea typeface="+mn-lt"/>
                <a:cs typeface="+mn-lt"/>
              </a:rPr>
              <a:t>research process and plans</a:t>
            </a:r>
            <a:endParaRPr lang="en-GB" sz="2400" dirty="0"/>
          </a:p>
          <a:p>
            <a:pPr algn="ctr">
              <a:buNone/>
            </a:pPr>
            <a:endParaRPr lang="en-GB" sz="1050" dirty="0">
              <a:ea typeface="+mn-lt"/>
              <a:cs typeface="+mn-lt"/>
            </a:endParaRPr>
          </a:p>
          <a:p>
            <a:pPr marL="0" indent="0" algn="ctr">
              <a:buNone/>
            </a:pPr>
            <a:r>
              <a:rPr lang="en-GB" sz="2400" dirty="0">
                <a:ea typeface="+mn-lt"/>
                <a:cs typeface="+mn-lt"/>
              </a:rPr>
              <a:t>3) </a:t>
            </a:r>
            <a:r>
              <a:rPr lang="en-GB" sz="2400" b="1" dirty="0">
                <a:solidFill>
                  <a:srgbClr val="173AFF"/>
                </a:solidFill>
                <a:ea typeface="+mn-lt"/>
                <a:cs typeface="+mn-lt"/>
              </a:rPr>
              <a:t>Discuss</a:t>
            </a:r>
            <a:r>
              <a:rPr lang="en-GB" sz="2400" dirty="0">
                <a:ea typeface="+mn-lt"/>
                <a:cs typeface="+mn-lt"/>
              </a:rPr>
              <a:t> your approach so far</a:t>
            </a:r>
          </a:p>
          <a:p>
            <a:pPr marL="0" indent="0" algn="ctr">
              <a:buNone/>
            </a:pPr>
            <a:endParaRPr lang="en-GB" sz="1100" dirty="0"/>
          </a:p>
          <a:p>
            <a:pPr marL="0" indent="0" algn="ctr">
              <a:buNone/>
            </a:pPr>
            <a:r>
              <a:rPr lang="en-GB" sz="2400" dirty="0"/>
              <a:t>4) </a:t>
            </a:r>
            <a:r>
              <a:rPr lang="en-GB" sz="2400" b="1" dirty="0">
                <a:solidFill>
                  <a:srgbClr val="173AFF"/>
                </a:solidFill>
              </a:rPr>
              <a:t>Plan </a:t>
            </a:r>
            <a:r>
              <a:rPr lang="en-GB" sz="2400" dirty="0"/>
              <a:t>the next steps of your project</a:t>
            </a:r>
          </a:p>
        </p:txBody>
      </p:sp>
      <p:sp>
        <p:nvSpPr>
          <p:cNvPr id="4" name="TextBox 3">
            <a:extLst>
              <a:ext uri="{FF2B5EF4-FFF2-40B4-BE49-F238E27FC236}">
                <a16:creationId xmlns:a16="http://schemas.microsoft.com/office/drawing/2014/main" id="{C7EC34B1-BAA7-5321-E45A-9844818D7B26}"/>
              </a:ext>
            </a:extLst>
          </p:cNvPr>
          <p:cNvSpPr txBox="1"/>
          <p:nvPr/>
        </p:nvSpPr>
        <p:spPr>
          <a:xfrm>
            <a:off x="249018" y="797968"/>
            <a:ext cx="8645931"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200" dirty="0">
                <a:latin typeface="Myriad Pro"/>
                <a:cs typeface="Arial"/>
              </a:rPr>
              <a:t>You are starting an independent research project on a specific job role within the health and social care sector. Before you begin writing or collecting detailed information, this first video task is your starting point into your project journey. It is an opportunity to: </a:t>
            </a:r>
            <a:endParaRPr lang="en-US" sz="2200" dirty="0">
              <a:latin typeface="Myriad Pro"/>
              <a:cs typeface="Arial"/>
            </a:endParaRPr>
          </a:p>
        </p:txBody>
      </p:sp>
    </p:spTree>
    <p:extLst>
      <p:ext uri="{BB962C8B-B14F-4D97-AF65-F5344CB8AC3E}">
        <p14:creationId xmlns:p14="http://schemas.microsoft.com/office/powerpoint/2010/main" val="3645600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5280"/>
            <a:ext cx="6434877" cy="594320"/>
          </a:xfrm>
        </p:spPr>
        <p:txBody>
          <a:bodyPr/>
          <a:lstStyle/>
          <a:p>
            <a:r>
              <a:rPr lang="en-GB" sz="2800" b="1">
                <a:solidFill>
                  <a:srgbClr val="173AFF"/>
                </a:solidFill>
              </a:rPr>
              <a:t>Task 1: Individual Video</a:t>
            </a:r>
          </a:p>
        </p:txBody>
      </p:sp>
      <p:sp>
        <p:nvSpPr>
          <p:cNvPr id="3" name="Content Placeholder 2"/>
          <p:cNvSpPr>
            <a:spLocks noGrp="1"/>
          </p:cNvSpPr>
          <p:nvPr>
            <p:ph idx="1"/>
          </p:nvPr>
        </p:nvSpPr>
        <p:spPr>
          <a:xfrm>
            <a:off x="292608" y="606251"/>
            <a:ext cx="8596059" cy="6248029"/>
          </a:xfrm>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GB" sz="2000" b="1" dirty="0">
                <a:solidFill>
                  <a:srgbClr val="173AFF"/>
                </a:solidFill>
              </a:rPr>
              <a:t>Use the </a:t>
            </a:r>
            <a:r>
              <a:rPr lang="en-GB" sz="2000" b="1" dirty="0"/>
              <a:t>Assignment Guidance tile</a:t>
            </a:r>
            <a:r>
              <a:rPr lang="en-GB" sz="2000" b="1" dirty="0">
                <a:solidFill>
                  <a:srgbClr val="173AFF"/>
                </a:solidFill>
              </a:rPr>
              <a:t> and the </a:t>
            </a:r>
            <a:r>
              <a:rPr lang="en-GB" sz="2000" b="1" dirty="0"/>
              <a:t>Assessment Brief</a:t>
            </a:r>
            <a:r>
              <a:rPr lang="en-GB" sz="2000" b="1" dirty="0">
                <a:solidFill>
                  <a:srgbClr val="173AFF"/>
                </a:solidFill>
              </a:rPr>
              <a:t> to discuss and answer these questions with a partner.</a:t>
            </a:r>
            <a:endParaRPr lang="en-GB" sz="2000" dirty="0">
              <a:solidFill>
                <a:srgbClr val="000000"/>
              </a:solidFill>
            </a:endParaRPr>
          </a:p>
          <a:p>
            <a:pPr marL="0" indent="0">
              <a:buNone/>
            </a:pPr>
            <a:endParaRPr lang="en-GB" sz="600" b="1" dirty="0">
              <a:solidFill>
                <a:srgbClr val="173AFF"/>
              </a:solidFill>
            </a:endParaRPr>
          </a:p>
          <a:p>
            <a:pPr marL="514350" indent="-514350">
              <a:buAutoNum type="arabicParenR"/>
            </a:pPr>
            <a:r>
              <a:rPr lang="en-GB" sz="2000" b="1" dirty="0"/>
              <a:t>What type of task is Task 1?</a:t>
            </a:r>
            <a:endParaRPr lang="en-GB" sz="2000" dirty="0"/>
          </a:p>
          <a:p>
            <a:pPr marL="514350" indent="-514350">
              <a:buAutoNum type="arabicParenR"/>
            </a:pPr>
            <a:endParaRPr lang="en-GB" sz="600" b="1" dirty="0"/>
          </a:p>
          <a:p>
            <a:pPr marL="514350" indent="-514350">
              <a:buAutoNum type="arabicParenR"/>
            </a:pPr>
            <a:r>
              <a:rPr lang="en-GB" sz="2000" b="1" dirty="0"/>
              <a:t>When is Task 1 due?</a:t>
            </a:r>
            <a:endParaRPr lang="en-GB" sz="2000" dirty="0"/>
          </a:p>
          <a:p>
            <a:pPr marL="514350" indent="-514350">
              <a:buAutoNum type="arabicParenR"/>
            </a:pPr>
            <a:endParaRPr lang="en-GB" sz="600" b="1" dirty="0"/>
          </a:p>
          <a:p>
            <a:pPr marL="514350" indent="-514350">
              <a:buAutoNum type="arabicParenR"/>
            </a:pPr>
            <a:r>
              <a:rPr lang="en-GB" sz="2000" b="1" dirty="0"/>
              <a:t>How long does Task 1 need to be?</a:t>
            </a:r>
            <a:endParaRPr lang="en-GB" sz="2000" dirty="0"/>
          </a:p>
          <a:p>
            <a:pPr marL="514350" indent="-514350">
              <a:buAutoNum type="arabicParenR"/>
            </a:pPr>
            <a:endParaRPr lang="en-GB" sz="600" b="1" dirty="0"/>
          </a:p>
          <a:p>
            <a:pPr marL="514350" indent="-514350">
              <a:buAutoNum type="arabicParenR"/>
            </a:pPr>
            <a:r>
              <a:rPr lang="en-GB" sz="2000" b="1" dirty="0"/>
              <a:t>How many points is Task 1 worth?</a:t>
            </a:r>
            <a:endParaRPr lang="en-GB" sz="2000" dirty="0"/>
          </a:p>
          <a:p>
            <a:pPr marL="514350" indent="-514350">
              <a:buAutoNum type="arabicParenR"/>
            </a:pPr>
            <a:endParaRPr lang="en-GB" sz="600" b="1" dirty="0"/>
          </a:p>
          <a:p>
            <a:pPr marL="514350" indent="-514350">
              <a:buAutoNum type="arabicParenR"/>
            </a:pPr>
            <a:r>
              <a:rPr lang="en-GB" sz="2000" b="1" dirty="0"/>
              <a:t>What are the 4 main topics of Task 1?</a:t>
            </a:r>
            <a:endParaRPr lang="en-GB" sz="2000" dirty="0"/>
          </a:p>
          <a:p>
            <a:pPr marL="514350" indent="-514350">
              <a:buAutoNum type="arabicParenR"/>
            </a:pPr>
            <a:endParaRPr lang="en-GB" sz="600" b="1" dirty="0"/>
          </a:p>
          <a:p>
            <a:pPr marL="514350" indent="-514350">
              <a:buAutoNum type="arabicParenR"/>
            </a:pPr>
            <a:r>
              <a:rPr lang="en-GB" sz="2000" b="1" dirty="0"/>
              <a:t>How many sources do you need to evaluate?</a:t>
            </a:r>
            <a:endParaRPr lang="en-GB" sz="2000" dirty="0"/>
          </a:p>
          <a:p>
            <a:pPr marL="514350" indent="-514350">
              <a:buAutoNum type="arabicParenR"/>
            </a:pPr>
            <a:endParaRPr lang="en-GB" sz="600" b="1" dirty="0"/>
          </a:p>
          <a:p>
            <a:pPr marL="514350" indent="-514350">
              <a:buAutoNum type="arabicParenR"/>
            </a:pPr>
            <a:r>
              <a:rPr lang="en-GB" sz="2000" b="1" dirty="0"/>
              <a:t>What do you need to use to evaluate your source?</a:t>
            </a:r>
            <a:endParaRPr lang="en-GB" sz="2000" dirty="0"/>
          </a:p>
          <a:p>
            <a:pPr marL="514350" indent="-514350">
              <a:buAutoNum type="arabicParenR"/>
            </a:pPr>
            <a:endParaRPr lang="en-GB" sz="600" b="1" dirty="0"/>
          </a:p>
          <a:p>
            <a:pPr marL="514350" indent="-514350">
              <a:buAutoNum type="arabicParenR"/>
            </a:pPr>
            <a:r>
              <a:rPr lang="en-GB" sz="2000" b="1" dirty="0"/>
              <a:t>Do you need to address the next steps you will take in your project?</a:t>
            </a:r>
            <a:endParaRPr lang="en-GB" sz="2000" dirty="0"/>
          </a:p>
          <a:p>
            <a:pPr marL="514350" indent="-514350">
              <a:buAutoNum type="arabicParenR"/>
            </a:pPr>
            <a:endParaRPr lang="en-GB" sz="600" b="1" dirty="0"/>
          </a:p>
          <a:p>
            <a:pPr marL="514350" indent="-514350">
              <a:buAutoNum type="arabicParenR"/>
            </a:pPr>
            <a:r>
              <a:rPr lang="en-GB" sz="2000" b="1" dirty="0"/>
              <a:t>Is there a planning document or checklist to help you with your Task 1 work? Where can you find this?</a:t>
            </a:r>
            <a:endParaRPr lang="en-GB" sz="2000" dirty="0"/>
          </a:p>
          <a:p>
            <a:pPr marL="514350" indent="-514350">
              <a:buAutoNum type="arabicParenR"/>
            </a:pPr>
            <a:endParaRPr lang="en-GB" sz="600" b="1" dirty="0"/>
          </a:p>
          <a:p>
            <a:pPr marL="514350" indent="-514350">
              <a:buAutoNum type="arabicParenR"/>
            </a:pPr>
            <a:r>
              <a:rPr lang="en-GB" sz="2000" b="1" dirty="0"/>
              <a:t>Is it okay to read directly off a script or from a phone?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20" end="2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309" y="124513"/>
            <a:ext cx="8071491" cy="543502"/>
          </a:xfrm>
        </p:spPr>
        <p:txBody>
          <a:bodyPr/>
          <a:lstStyle/>
          <a:p>
            <a:r>
              <a:rPr lang="en-GB" sz="3200" b="1">
                <a:solidFill>
                  <a:srgbClr val="000000"/>
                </a:solidFill>
                <a:ea typeface="+mj-lt"/>
                <a:cs typeface="+mj-lt"/>
              </a:rPr>
              <a:t>Task 1: Exploration </a:t>
            </a:r>
            <a:endParaRPr lang="en-GB" sz="3200">
              <a:solidFill>
                <a:srgbClr val="000000"/>
              </a:solidFill>
            </a:endParaRPr>
          </a:p>
        </p:txBody>
      </p:sp>
      <p:sp>
        <p:nvSpPr>
          <p:cNvPr id="3" name="Content Placeholder 2"/>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C16C7A55-0826-F138-63D8-C715D4D0BE1C}"/>
              </a:ext>
            </a:extLst>
          </p:cNvPr>
          <p:cNvSpPr txBox="1"/>
          <p:nvPr/>
        </p:nvSpPr>
        <p:spPr>
          <a:xfrm>
            <a:off x="214113" y="671091"/>
            <a:ext cx="870166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200" b="1" dirty="0">
                <a:latin typeface="+mn-lt"/>
                <a:cs typeface="Arial"/>
              </a:rPr>
              <a:t>1) What type of Task is Task 1?</a:t>
            </a:r>
          </a:p>
          <a:p>
            <a:pPr algn="just"/>
            <a:endParaRPr lang="en-US" sz="1400" dirty="0">
              <a:latin typeface="+mn-lt"/>
              <a:cs typeface="Arial"/>
            </a:endParaRPr>
          </a:p>
          <a:p>
            <a:pPr algn="just"/>
            <a:r>
              <a:rPr lang="en-US" sz="2200" dirty="0">
                <a:latin typeface="+mn-lt"/>
                <a:cs typeface="Arial"/>
              </a:rPr>
              <a:t>Task 1 is a Video. It will be filmed </a:t>
            </a:r>
            <a:r>
              <a:rPr lang="en-US" sz="2200" b="1" dirty="0">
                <a:latin typeface="+mn-lt"/>
                <a:cs typeface="Arial"/>
              </a:rPr>
              <a:t>in class</a:t>
            </a:r>
            <a:r>
              <a:rPr lang="en-US" sz="2200" dirty="0">
                <a:latin typeface="+mn-lt"/>
                <a:cs typeface="Arial"/>
              </a:rPr>
              <a:t>. You do NOT need to submit anything on Moodle for this Task.</a:t>
            </a:r>
            <a:endParaRPr lang="en-US" sz="2200" dirty="0">
              <a:latin typeface="+mn-lt"/>
            </a:endParaRPr>
          </a:p>
          <a:p>
            <a:pPr algn="just"/>
            <a:endParaRPr lang="en-US" sz="2200" dirty="0">
              <a:latin typeface="+mn-lt"/>
              <a:cs typeface="Arial"/>
            </a:endParaRPr>
          </a:p>
          <a:p>
            <a:pPr algn="just"/>
            <a:r>
              <a:rPr lang="en-US" sz="2200" b="1" dirty="0">
                <a:latin typeface="+mn-lt"/>
                <a:cs typeface="Arial"/>
              </a:rPr>
              <a:t>2) When is Task 1 due? </a:t>
            </a:r>
          </a:p>
          <a:p>
            <a:pPr algn="just"/>
            <a:r>
              <a:rPr lang="en-US" sz="2000" dirty="0">
                <a:latin typeface="+mn-lt"/>
                <a:cs typeface="Arial"/>
              </a:rPr>
              <a:t>Task 1 is due </a:t>
            </a:r>
            <a:r>
              <a:rPr lang="en-US" sz="2000" b="1" dirty="0">
                <a:solidFill>
                  <a:srgbClr val="173AFF"/>
                </a:solidFill>
                <a:latin typeface="+mn-lt"/>
                <a:cs typeface="Arial"/>
              </a:rPr>
              <a:t>in class</a:t>
            </a:r>
            <a:r>
              <a:rPr lang="en-US" sz="2000" b="1" dirty="0">
                <a:solidFill>
                  <a:srgbClr val="C00000"/>
                </a:solidFill>
                <a:latin typeface="+mn-lt"/>
                <a:cs typeface="Arial"/>
              </a:rPr>
              <a:t> </a:t>
            </a:r>
            <a:r>
              <a:rPr lang="en-US" sz="2000" dirty="0">
                <a:latin typeface="+mn-lt"/>
                <a:cs typeface="Arial"/>
              </a:rPr>
              <a:t>in </a:t>
            </a:r>
            <a:r>
              <a:rPr lang="en-US" sz="2000" b="1" dirty="0">
                <a:solidFill>
                  <a:srgbClr val="C00000"/>
                </a:solidFill>
                <a:latin typeface="+mn-lt"/>
                <a:cs typeface="Arial"/>
              </a:rPr>
              <a:t>Week 6</a:t>
            </a:r>
            <a:r>
              <a:rPr lang="en-US" sz="2000" dirty="0">
                <a:latin typeface="+mn-lt"/>
                <a:cs typeface="Arial"/>
              </a:rPr>
              <a:t>. You will come to class, and the lecturer will record your video. You do NOT have to record your own video in your own time-</a:t>
            </a:r>
            <a:r>
              <a:rPr lang="en-US" sz="2000" b="1" dirty="0">
                <a:solidFill>
                  <a:srgbClr val="C00000"/>
                </a:solidFill>
                <a:latin typeface="+mn-lt"/>
                <a:cs typeface="Arial"/>
              </a:rPr>
              <a:t>it will be done in class in Week 6.</a:t>
            </a:r>
          </a:p>
          <a:p>
            <a:pPr algn="just"/>
            <a:endParaRPr lang="en-US" sz="2000" b="1" dirty="0">
              <a:solidFill>
                <a:srgbClr val="C00000"/>
              </a:solidFill>
              <a:latin typeface="+mn-lt"/>
              <a:cs typeface="Arial"/>
            </a:endParaRPr>
          </a:p>
          <a:p>
            <a:pPr algn="just"/>
            <a:r>
              <a:rPr lang="en-US" sz="2200" b="1" dirty="0">
                <a:latin typeface="+mn-lt"/>
                <a:cs typeface="Arial"/>
              </a:rPr>
              <a:t>3) How long does Task 1 need to be?</a:t>
            </a:r>
          </a:p>
          <a:p>
            <a:pPr algn="just"/>
            <a:endParaRPr lang="en-US" sz="1400" b="1" dirty="0">
              <a:latin typeface="+mn-lt"/>
              <a:cs typeface="Arial"/>
            </a:endParaRPr>
          </a:p>
          <a:p>
            <a:pPr algn="just"/>
            <a:r>
              <a:rPr lang="en-US" sz="2200" dirty="0">
                <a:latin typeface="+mn-lt"/>
                <a:cs typeface="Arial"/>
              </a:rPr>
              <a:t>Your Task 1 video must be approximately </a:t>
            </a:r>
            <a:r>
              <a:rPr lang="en-US" sz="2200" b="1" dirty="0">
                <a:latin typeface="+mn-lt"/>
                <a:cs typeface="Arial"/>
              </a:rPr>
              <a:t>5 minutes</a:t>
            </a:r>
            <a:r>
              <a:rPr lang="en-US" sz="2200" dirty="0">
                <a:latin typeface="+mn-lt"/>
                <a:cs typeface="Arial"/>
              </a:rPr>
              <a:t> </a:t>
            </a:r>
          </a:p>
          <a:p>
            <a:pPr algn="just"/>
            <a:endParaRPr lang="en-US" sz="2200" dirty="0">
              <a:latin typeface="+mn-lt"/>
              <a:cs typeface="Arial"/>
            </a:endParaRPr>
          </a:p>
          <a:p>
            <a:pPr algn="just"/>
            <a:endParaRPr lang="en-US" sz="2200" dirty="0">
              <a:latin typeface="Arial"/>
              <a:cs typeface="Arial"/>
            </a:endParaRPr>
          </a:p>
        </p:txBody>
      </p:sp>
    </p:spTree>
    <p:extLst>
      <p:ext uri="{BB962C8B-B14F-4D97-AF65-F5344CB8AC3E}">
        <p14:creationId xmlns:p14="http://schemas.microsoft.com/office/powerpoint/2010/main" val="3234928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047" y="495"/>
            <a:ext cx="7615451" cy="499216"/>
          </a:xfrm>
        </p:spPr>
        <p:txBody>
          <a:bodyPr/>
          <a:lstStyle/>
          <a:p>
            <a:r>
              <a:rPr lang="en-GB" sz="2800" b="1" dirty="0">
                <a:ea typeface="+mj-lt"/>
                <a:cs typeface="+mj-lt"/>
              </a:rPr>
              <a:t>Task 1: Exploration </a:t>
            </a:r>
            <a:endParaRPr lang="en-GB" sz="2800" dirty="0"/>
          </a:p>
        </p:txBody>
      </p:sp>
      <p:sp>
        <p:nvSpPr>
          <p:cNvPr id="3" name="Content Placeholder 2"/>
          <p:cNvSpPr>
            <a:spLocks noGrp="1"/>
          </p:cNvSpPr>
          <p:nvPr>
            <p:ph idx="1"/>
          </p:nvPr>
        </p:nvSpPr>
        <p:spPr>
          <a:xfrm>
            <a:off x="317558" y="138350"/>
            <a:ext cx="8517863" cy="3672824"/>
          </a:xfrm>
        </p:spPr>
        <p:txBody>
          <a:bodyPr/>
          <a:lstStyle/>
          <a:p>
            <a:pPr marL="0" indent="0" algn="just">
              <a:spcBef>
                <a:spcPct val="0"/>
              </a:spcBef>
              <a:buNone/>
            </a:pPr>
            <a:endParaRPr lang="en-US" sz="2200" b="1">
              <a:latin typeface="Arial"/>
              <a:cs typeface="Arial"/>
            </a:endParaRPr>
          </a:p>
          <a:p>
            <a:pPr marL="0" indent="0" algn="just">
              <a:spcBef>
                <a:spcPct val="0"/>
              </a:spcBef>
              <a:buNone/>
            </a:pPr>
            <a:r>
              <a:rPr lang="en-US" sz="2400" b="1" dirty="0">
                <a:latin typeface="Arial"/>
                <a:cs typeface="Arial"/>
              </a:rPr>
              <a:t>4) How many points is Task 1 worth?</a:t>
            </a:r>
            <a:endParaRPr lang="en-US" sz="2400">
              <a:latin typeface="Arial"/>
              <a:cs typeface="Arial"/>
            </a:endParaRPr>
          </a:p>
          <a:p>
            <a:pPr marL="0" indent="0" algn="just">
              <a:spcBef>
                <a:spcPct val="0"/>
              </a:spcBef>
              <a:buNone/>
            </a:pPr>
            <a:endParaRPr lang="en-US" sz="1400" b="1">
              <a:latin typeface="Arial"/>
              <a:cs typeface="Arial"/>
            </a:endParaRPr>
          </a:p>
          <a:p>
            <a:pPr marL="0" indent="0" algn="just">
              <a:spcBef>
                <a:spcPct val="0"/>
              </a:spcBef>
              <a:buNone/>
            </a:pPr>
            <a:r>
              <a:rPr lang="en-US" sz="2200" dirty="0">
                <a:latin typeface="Arial"/>
                <a:cs typeface="Arial"/>
              </a:rPr>
              <a:t>Task 1 is worth 50 points-we will discuss the criteria/point breakdown in further slides</a:t>
            </a:r>
          </a:p>
          <a:p>
            <a:pPr marL="0" indent="0" algn="just">
              <a:spcBef>
                <a:spcPct val="0"/>
              </a:spcBef>
              <a:buNone/>
            </a:pPr>
            <a:endParaRPr lang="en-US" sz="2200">
              <a:latin typeface="Arial"/>
              <a:cs typeface="Arial"/>
            </a:endParaRPr>
          </a:p>
          <a:p>
            <a:pPr marL="0" indent="0" algn="just">
              <a:buNone/>
            </a:pPr>
            <a:r>
              <a:rPr lang="en-US" sz="2200" b="1" dirty="0">
                <a:latin typeface="Myriad Pro"/>
                <a:cs typeface="Arial"/>
              </a:rPr>
              <a:t>5)</a:t>
            </a:r>
            <a:r>
              <a:rPr lang="en-US" sz="2200" b="1" i="1" dirty="0">
                <a:latin typeface="Myriad Pro"/>
                <a:cs typeface="Arial"/>
              </a:rPr>
              <a:t> </a:t>
            </a:r>
            <a:r>
              <a:rPr lang="en-GB" sz="2400" b="1" dirty="0">
                <a:latin typeface="Arial"/>
                <a:cs typeface="Arial"/>
              </a:rPr>
              <a:t>What are the 4 main topics of Task 1?</a:t>
            </a:r>
            <a:endParaRPr lang="en-GB" sz="2400" dirty="0">
              <a:latin typeface="Arial"/>
              <a:cs typeface="Arial"/>
            </a:endParaRPr>
          </a:p>
          <a:p>
            <a:pPr marL="0" indent="0" algn="just">
              <a:buNone/>
            </a:pPr>
            <a:endParaRPr lang="en-GB" sz="1400" b="1">
              <a:latin typeface="Arial"/>
              <a:cs typeface="Arial"/>
            </a:endParaRPr>
          </a:p>
          <a:p>
            <a:pPr marL="457200" indent="-457200" algn="just">
              <a:buAutoNum type="arabicPeriod"/>
            </a:pPr>
            <a:r>
              <a:rPr lang="en-US" sz="2200" dirty="0">
                <a:latin typeface="Myriad Pro"/>
                <a:cs typeface="Arial"/>
              </a:rPr>
              <a:t>The </a:t>
            </a:r>
            <a:r>
              <a:rPr lang="en-US" sz="2200" b="1" dirty="0">
                <a:solidFill>
                  <a:srgbClr val="173AFF"/>
                </a:solidFill>
                <a:latin typeface="Myriad Pro"/>
                <a:cs typeface="Arial"/>
              </a:rPr>
              <a:t>Job Role</a:t>
            </a:r>
            <a:r>
              <a:rPr lang="en-US" sz="2200" dirty="0">
                <a:latin typeface="Myriad Pro"/>
                <a:cs typeface="Arial"/>
              </a:rPr>
              <a:t> you have chosen to explore for this portfolio</a:t>
            </a:r>
          </a:p>
          <a:p>
            <a:pPr marL="457200" indent="-457200" algn="just">
              <a:buAutoNum type="arabicPeriod"/>
            </a:pPr>
            <a:endParaRPr lang="en-US" sz="1400">
              <a:latin typeface="Myriad Pro"/>
              <a:ea typeface="+mn-lt"/>
              <a:cs typeface="Arial"/>
            </a:endParaRPr>
          </a:p>
          <a:p>
            <a:pPr marL="457200" indent="-457200" algn="just">
              <a:buAutoNum type="arabicPeriod"/>
            </a:pPr>
            <a:r>
              <a:rPr lang="en-US" sz="2200" dirty="0">
                <a:latin typeface="Myriad Pro"/>
                <a:ea typeface="+mn-lt"/>
                <a:cs typeface="Arial"/>
              </a:rPr>
              <a:t>Your </a:t>
            </a:r>
            <a:r>
              <a:rPr lang="en-US" sz="2200" b="1" dirty="0">
                <a:solidFill>
                  <a:srgbClr val="173AFF"/>
                </a:solidFill>
                <a:latin typeface="Myriad Pro"/>
                <a:ea typeface="+mn-lt"/>
                <a:cs typeface="Arial"/>
              </a:rPr>
              <a:t>Research Process</a:t>
            </a:r>
            <a:r>
              <a:rPr lang="en-US" sz="2200" dirty="0">
                <a:latin typeface="Myriad Pro"/>
                <a:ea typeface="+mn-lt"/>
                <a:cs typeface="Arial"/>
              </a:rPr>
              <a:t> so far, including ONE source analysis</a:t>
            </a:r>
          </a:p>
          <a:p>
            <a:pPr marL="457200" indent="-457200" algn="just">
              <a:buAutoNum type="arabicPeriod"/>
            </a:pPr>
            <a:endParaRPr lang="en-US" sz="1400">
              <a:latin typeface="Myriad Pro"/>
              <a:ea typeface="+mn-lt"/>
              <a:cs typeface="Arial"/>
            </a:endParaRPr>
          </a:p>
          <a:p>
            <a:pPr marL="457200" indent="-457200" algn="just">
              <a:buAutoNum type="arabicPeriod"/>
            </a:pPr>
            <a:r>
              <a:rPr lang="en-US" sz="2200" dirty="0">
                <a:latin typeface="Myriad Pro"/>
                <a:ea typeface="+mn-lt"/>
                <a:cs typeface="Arial"/>
              </a:rPr>
              <a:t>Any </a:t>
            </a:r>
            <a:r>
              <a:rPr lang="en-US" sz="2200" b="1" dirty="0">
                <a:solidFill>
                  <a:srgbClr val="173AFF"/>
                </a:solidFill>
                <a:latin typeface="Myriad Pro"/>
                <a:ea typeface="+mn-lt"/>
                <a:cs typeface="Arial"/>
              </a:rPr>
              <a:t>Challenges </a:t>
            </a:r>
            <a:r>
              <a:rPr lang="en-US" sz="2200" dirty="0">
                <a:latin typeface="Myriad Pro"/>
                <a:ea typeface="+mn-lt"/>
                <a:cs typeface="Arial"/>
              </a:rPr>
              <a:t>you have faced with </a:t>
            </a:r>
            <a:r>
              <a:rPr lang="en-US" sz="2200" b="1" dirty="0">
                <a:solidFill>
                  <a:srgbClr val="173AFF"/>
                </a:solidFill>
                <a:latin typeface="Myriad Pro"/>
                <a:ea typeface="+mn-lt"/>
                <a:cs typeface="Arial"/>
              </a:rPr>
              <a:t>research</a:t>
            </a:r>
            <a:r>
              <a:rPr lang="en-US" sz="2200" dirty="0">
                <a:latin typeface="Myriad Pro"/>
                <a:ea typeface="+mn-lt"/>
                <a:cs typeface="Arial"/>
              </a:rPr>
              <a:t> so far </a:t>
            </a:r>
          </a:p>
          <a:p>
            <a:pPr marL="457200" indent="-457200" algn="just">
              <a:buAutoNum type="arabicPeriod"/>
            </a:pPr>
            <a:endParaRPr lang="en-US" sz="1400">
              <a:latin typeface="Myriad Pro"/>
              <a:ea typeface="+mn-lt"/>
              <a:cs typeface="Arial"/>
            </a:endParaRPr>
          </a:p>
          <a:p>
            <a:pPr marL="457200" indent="-457200" algn="just">
              <a:buAutoNum type="arabicPeriod"/>
            </a:pPr>
            <a:r>
              <a:rPr lang="en-US" sz="2200" dirty="0">
                <a:latin typeface="Myriad Pro"/>
                <a:ea typeface="+mn-lt"/>
                <a:cs typeface="Arial"/>
              </a:rPr>
              <a:t>Your </a:t>
            </a:r>
            <a:r>
              <a:rPr lang="en-US" sz="2200" b="1" dirty="0">
                <a:solidFill>
                  <a:srgbClr val="173AFF"/>
                </a:solidFill>
                <a:latin typeface="Myriad Pro"/>
                <a:ea typeface="+mn-lt"/>
                <a:cs typeface="Arial"/>
              </a:rPr>
              <a:t>Next Steps </a:t>
            </a:r>
            <a:r>
              <a:rPr lang="en-US" sz="2200" dirty="0">
                <a:latin typeface="Myriad Pro"/>
                <a:ea typeface="+mn-lt"/>
                <a:cs typeface="Arial"/>
              </a:rPr>
              <a:t>in the</a:t>
            </a:r>
            <a:r>
              <a:rPr lang="en-US" sz="2200" b="1" dirty="0">
                <a:solidFill>
                  <a:srgbClr val="173AFF"/>
                </a:solidFill>
                <a:latin typeface="Myriad Pro"/>
                <a:ea typeface="+mn-lt"/>
                <a:cs typeface="Arial"/>
              </a:rPr>
              <a:t> research process</a:t>
            </a:r>
            <a:r>
              <a:rPr lang="en-US" sz="2200" dirty="0">
                <a:latin typeface="Myriad Pro"/>
                <a:ea typeface="+mn-lt"/>
                <a:cs typeface="Arial"/>
              </a:rPr>
              <a:t> for this project and </a:t>
            </a:r>
            <a:r>
              <a:rPr lang="en-US" sz="2200" b="1" dirty="0">
                <a:solidFill>
                  <a:srgbClr val="173AFF"/>
                </a:solidFill>
                <a:latin typeface="Myriad Pro"/>
                <a:ea typeface="+mn-lt"/>
                <a:cs typeface="Arial"/>
              </a:rPr>
              <a:t>why </a:t>
            </a:r>
            <a:r>
              <a:rPr lang="en-US" sz="2200" dirty="0">
                <a:latin typeface="Myriad Pro"/>
                <a:ea typeface="+mn-lt"/>
                <a:cs typeface="Arial"/>
              </a:rPr>
              <a:t>such planning is important</a:t>
            </a:r>
          </a:p>
          <a:p>
            <a:pPr marL="0" indent="0" algn="just">
              <a:buNone/>
            </a:pPr>
            <a:endParaRPr lang="en-US" sz="2200">
              <a:latin typeface="Myriad Pro"/>
              <a:ea typeface="+mn-lt"/>
              <a:cs typeface="Arial"/>
            </a:endParaRPr>
          </a:p>
          <a:p>
            <a:pPr algn="just">
              <a:buNone/>
            </a:pPr>
            <a:r>
              <a:rPr lang="en-GB" sz="2200" dirty="0">
                <a:latin typeface="Myriad Pro"/>
                <a:ea typeface="+mn-lt"/>
                <a:cs typeface="Arial"/>
              </a:rPr>
              <a:t>I</a:t>
            </a:r>
            <a:endParaRPr lang="en-GB" sz="2200" dirty="0">
              <a:latin typeface="Myriad Pro"/>
              <a:cs typeface="Arial"/>
            </a:endParaRPr>
          </a:p>
          <a:p>
            <a:pPr algn="just">
              <a:buNone/>
            </a:pPr>
            <a:endParaRPr lang="en-GB" sz="2200">
              <a:latin typeface="Myriad Pro"/>
              <a:cs typeface="Arial"/>
            </a:endParaRPr>
          </a:p>
          <a:p>
            <a:pPr marL="514350" indent="-514350" algn="just">
              <a:buAutoNum type="arabicPeriod"/>
            </a:pPr>
            <a:endParaRPr lang="en-GB" sz="2200">
              <a:latin typeface="Myriad Pro"/>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55D1-A790-1248-B2E0-5E3354EA16EB}"/>
              </a:ext>
            </a:extLst>
          </p:cNvPr>
          <p:cNvSpPr>
            <a:spLocks noGrp="1"/>
          </p:cNvSpPr>
          <p:nvPr>
            <p:ph type="title"/>
          </p:nvPr>
        </p:nvSpPr>
        <p:spPr>
          <a:xfrm>
            <a:off x="1981199" y="118079"/>
            <a:ext cx="5181601" cy="373945"/>
          </a:xfrm>
        </p:spPr>
        <p:txBody>
          <a:bodyPr/>
          <a:lstStyle/>
          <a:p>
            <a:r>
              <a:rPr lang="en-GB" sz="2800" b="1">
                <a:ea typeface="+mj-lt"/>
                <a:cs typeface="+mj-lt"/>
              </a:rPr>
              <a:t>Task 1: Exploration </a:t>
            </a:r>
            <a:endParaRPr lang="en-GB" sz="2800" b="1"/>
          </a:p>
        </p:txBody>
      </p:sp>
      <p:sp>
        <p:nvSpPr>
          <p:cNvPr id="3" name="Content Placeholder 2">
            <a:extLst>
              <a:ext uri="{FF2B5EF4-FFF2-40B4-BE49-F238E27FC236}">
                <a16:creationId xmlns:a16="http://schemas.microsoft.com/office/drawing/2014/main" id="{1DA3201C-2224-6E97-62E3-27E42610DE7C}"/>
              </a:ext>
            </a:extLst>
          </p:cNvPr>
          <p:cNvSpPr>
            <a:spLocks noGrp="1"/>
          </p:cNvSpPr>
          <p:nvPr>
            <p:ph idx="1"/>
          </p:nvPr>
        </p:nvSpPr>
        <p:spPr>
          <a:xfrm>
            <a:off x="257880" y="594630"/>
            <a:ext cx="8638600" cy="3917032"/>
          </a:xfrm>
        </p:spPr>
        <p:txBody>
          <a:bodyPr/>
          <a:lstStyle/>
          <a:p>
            <a:pPr marL="0" indent="0" algn="just">
              <a:buNone/>
            </a:pPr>
            <a:r>
              <a:rPr lang="en-GB" sz="2000" b="1" dirty="0">
                <a:latin typeface="Arial"/>
                <a:cs typeface="Arial"/>
              </a:rPr>
              <a:t>6) How many sources do you need to evaluate?</a:t>
            </a:r>
          </a:p>
          <a:p>
            <a:pPr marL="0" indent="0" algn="just">
              <a:buNone/>
            </a:pPr>
            <a:endParaRPr lang="en-GB" sz="1100" b="1" dirty="0">
              <a:latin typeface="Arial"/>
              <a:cs typeface="Arial"/>
            </a:endParaRPr>
          </a:p>
          <a:p>
            <a:pPr marL="0" indent="0" algn="just">
              <a:buNone/>
            </a:pPr>
            <a:r>
              <a:rPr lang="en-GB" sz="2000" dirty="0">
                <a:latin typeface="Arial"/>
                <a:cs typeface="Arial"/>
              </a:rPr>
              <a:t>You need to evaluate the quality/credibility of </a:t>
            </a:r>
            <a:r>
              <a:rPr lang="en-GB" sz="2000" b="1" dirty="0">
                <a:solidFill>
                  <a:srgbClr val="173AFF"/>
                </a:solidFill>
                <a:latin typeface="Arial"/>
                <a:cs typeface="Arial"/>
              </a:rPr>
              <a:t>one </a:t>
            </a:r>
            <a:r>
              <a:rPr lang="en-GB" sz="2000" dirty="0">
                <a:latin typeface="Arial"/>
                <a:cs typeface="Arial"/>
              </a:rPr>
              <a:t>source using the </a:t>
            </a:r>
            <a:r>
              <a:rPr lang="en-GB" sz="2000" b="1" dirty="0">
                <a:solidFill>
                  <a:srgbClr val="173AFF"/>
                </a:solidFill>
                <a:latin typeface="Arial"/>
                <a:cs typeface="Arial"/>
              </a:rPr>
              <a:t>CRAAP Test</a:t>
            </a:r>
            <a:endParaRPr lang="en-GB" sz="2000" dirty="0">
              <a:solidFill>
                <a:srgbClr val="000000"/>
              </a:solidFill>
              <a:latin typeface="Arial"/>
              <a:cs typeface="Arial"/>
            </a:endParaRPr>
          </a:p>
          <a:p>
            <a:pPr marL="0" indent="0" algn="just">
              <a:buNone/>
            </a:pPr>
            <a:endParaRPr lang="en-GB" sz="1400" b="1" dirty="0">
              <a:solidFill>
                <a:srgbClr val="173AFF"/>
              </a:solidFill>
              <a:latin typeface="Arial"/>
              <a:cs typeface="Arial"/>
            </a:endParaRPr>
          </a:p>
          <a:p>
            <a:pPr marL="0" indent="0" algn="just">
              <a:buNone/>
            </a:pPr>
            <a:r>
              <a:rPr lang="en-GB" sz="2000" b="1" dirty="0">
                <a:latin typeface="Arial"/>
                <a:cs typeface="Arial"/>
              </a:rPr>
              <a:t>7) What do you need to use to evaluate your source?</a:t>
            </a:r>
          </a:p>
          <a:p>
            <a:pPr marL="0" indent="0" algn="just">
              <a:buNone/>
            </a:pPr>
            <a:endParaRPr lang="en-GB" sz="1100" b="1" dirty="0">
              <a:latin typeface="Arial"/>
              <a:cs typeface="Arial"/>
            </a:endParaRPr>
          </a:p>
          <a:p>
            <a:pPr marL="0" indent="0" algn="just">
              <a:buNone/>
            </a:pPr>
            <a:r>
              <a:rPr lang="en-GB" sz="2000" dirty="0">
                <a:latin typeface="Arial"/>
                <a:cs typeface="Arial"/>
              </a:rPr>
              <a:t>You need to use </a:t>
            </a:r>
            <a:r>
              <a:rPr lang="en-GB" sz="2000" b="1" dirty="0">
                <a:solidFill>
                  <a:srgbClr val="173AFF"/>
                </a:solidFill>
                <a:latin typeface="Arial"/>
                <a:cs typeface="Arial"/>
              </a:rPr>
              <a:t>The CRAAP Test</a:t>
            </a:r>
            <a:endParaRPr lang="en-GB" sz="2000" dirty="0">
              <a:solidFill>
                <a:srgbClr val="000000"/>
              </a:solidFill>
              <a:latin typeface="Arial"/>
              <a:cs typeface="Arial"/>
            </a:endParaRPr>
          </a:p>
          <a:p>
            <a:pPr marL="0" indent="0" algn="just">
              <a:buNone/>
            </a:pPr>
            <a:endParaRPr lang="en-GB" sz="1400" b="1" dirty="0">
              <a:solidFill>
                <a:srgbClr val="173AFF"/>
              </a:solidFill>
              <a:latin typeface="Arial"/>
              <a:cs typeface="Arial"/>
            </a:endParaRPr>
          </a:p>
          <a:p>
            <a:pPr marL="0" indent="0" algn="just">
              <a:buNone/>
            </a:pPr>
            <a:r>
              <a:rPr lang="en-GB" sz="2000" b="1" dirty="0">
                <a:latin typeface="Arial"/>
                <a:cs typeface="Arial"/>
              </a:rPr>
              <a:t>8) Do you need to address the next steps you will take in your project?</a:t>
            </a:r>
            <a:endParaRPr lang="en-US" sz="2000" dirty="0">
              <a:latin typeface="Arial"/>
              <a:cs typeface="Arial"/>
            </a:endParaRPr>
          </a:p>
          <a:p>
            <a:pPr marL="0" indent="0" algn="just">
              <a:buNone/>
            </a:pPr>
            <a:endParaRPr lang="en-GB" sz="600" b="1" dirty="0">
              <a:latin typeface="Arial"/>
              <a:cs typeface="Arial"/>
            </a:endParaRPr>
          </a:p>
          <a:p>
            <a:pPr marL="0" indent="0" algn="just">
              <a:buNone/>
            </a:pPr>
            <a:r>
              <a:rPr lang="en-GB" sz="2000" dirty="0">
                <a:latin typeface="Arial"/>
                <a:cs typeface="Arial"/>
              </a:rPr>
              <a:t>Yes, </a:t>
            </a:r>
            <a:r>
              <a:rPr lang="en-GB" sz="2000" b="1" dirty="0">
                <a:latin typeface="Arial"/>
                <a:cs typeface="Arial"/>
              </a:rPr>
              <a:t>you need to be able to discuss what your next steps in the research process will be</a:t>
            </a:r>
            <a:r>
              <a:rPr lang="en-GB" sz="2000" dirty="0">
                <a:latin typeface="Arial"/>
                <a:cs typeface="Arial"/>
              </a:rPr>
              <a:t>. What do you need to do next in order to continue researching this project? </a:t>
            </a:r>
            <a:r>
              <a:rPr lang="en-GB" sz="2000" b="1" dirty="0">
                <a:solidFill>
                  <a:srgbClr val="173AFF"/>
                </a:solidFill>
                <a:latin typeface="Arial"/>
                <a:cs typeface="Arial"/>
              </a:rPr>
              <a:t>BE SPECIFIC</a:t>
            </a:r>
            <a:r>
              <a:rPr lang="en-GB" sz="2000" dirty="0">
                <a:latin typeface="Arial"/>
                <a:cs typeface="Arial"/>
              </a:rPr>
              <a:t>. Do not just say "I need to do more research". Instead, explain what type of research you need to still do, which topics you need to look at, notes you need to take, key words you will use, etc.</a:t>
            </a:r>
          </a:p>
          <a:p>
            <a:pPr marL="0" indent="0" algn="just">
              <a:buNone/>
            </a:pPr>
            <a:endParaRPr lang="en-US" sz="2400" dirty="0"/>
          </a:p>
        </p:txBody>
      </p:sp>
      <p:sp>
        <p:nvSpPr>
          <p:cNvPr id="4" name="Date Placeholder 3">
            <a:extLst>
              <a:ext uri="{FF2B5EF4-FFF2-40B4-BE49-F238E27FC236}">
                <a16:creationId xmlns:a16="http://schemas.microsoft.com/office/drawing/2014/main" id="{A2FC25D8-3E91-97CF-862F-A2F2D5BD90CD}"/>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7B33432D-BA68-172F-606B-E8A85607CDE3}"/>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853961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AF7B8-29D2-4361-DEA6-CBE03431CA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692093-1383-D678-AD09-D4C9B14864D2}"/>
              </a:ext>
            </a:extLst>
          </p:cNvPr>
          <p:cNvSpPr>
            <a:spLocks noGrp="1"/>
          </p:cNvSpPr>
          <p:nvPr>
            <p:ph type="title"/>
          </p:nvPr>
        </p:nvSpPr>
        <p:spPr>
          <a:xfrm>
            <a:off x="615309" y="124513"/>
            <a:ext cx="8071491" cy="543502"/>
          </a:xfrm>
        </p:spPr>
        <p:txBody>
          <a:bodyPr/>
          <a:lstStyle/>
          <a:p>
            <a:r>
              <a:rPr lang="en-GB" sz="3200" b="1">
                <a:solidFill>
                  <a:srgbClr val="000000"/>
                </a:solidFill>
                <a:ea typeface="+mj-lt"/>
                <a:cs typeface="+mj-lt"/>
              </a:rPr>
              <a:t>Task 1: Exploration </a:t>
            </a:r>
            <a:endParaRPr lang="en-GB" sz="3200">
              <a:solidFill>
                <a:srgbClr val="000000"/>
              </a:solidFill>
            </a:endParaRPr>
          </a:p>
        </p:txBody>
      </p:sp>
      <p:sp>
        <p:nvSpPr>
          <p:cNvPr id="3" name="Content Placeholder 2">
            <a:extLst>
              <a:ext uri="{FF2B5EF4-FFF2-40B4-BE49-F238E27FC236}">
                <a16:creationId xmlns:a16="http://schemas.microsoft.com/office/drawing/2014/main" id="{58B97185-F79C-77F3-650B-64377498E5DB}"/>
              </a:ext>
            </a:extLst>
          </p:cNvPr>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0FC64949-4745-F61D-1694-AF4ADD287A5B}"/>
              </a:ext>
            </a:extLst>
          </p:cNvPr>
          <p:cNvSpPr txBox="1"/>
          <p:nvPr/>
        </p:nvSpPr>
        <p:spPr>
          <a:xfrm>
            <a:off x="214113" y="671091"/>
            <a:ext cx="8701661" cy="5444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US" sz="2200" b="1" dirty="0">
                <a:latin typeface="Arial"/>
                <a:cs typeface="Arial"/>
              </a:rPr>
              <a:t>9) </a:t>
            </a:r>
            <a:r>
              <a:rPr lang="en-GB" sz="2100" b="1" dirty="0">
                <a:latin typeface="Arial"/>
                <a:cs typeface="Arial"/>
              </a:rPr>
              <a:t>Is there a planning document or checklist to help you with your Task 1 work? Where can you find this?</a:t>
            </a:r>
            <a:endParaRPr lang="en-GB" sz="2100" dirty="0">
              <a:latin typeface="Arial"/>
              <a:cs typeface="Arial"/>
            </a:endParaRPr>
          </a:p>
          <a:p>
            <a:pPr>
              <a:spcBef>
                <a:spcPct val="20000"/>
              </a:spcBef>
            </a:pPr>
            <a:endParaRPr lang="en-GB" sz="1400" b="1" dirty="0">
              <a:latin typeface="Arial"/>
              <a:cs typeface="Arial"/>
            </a:endParaRPr>
          </a:p>
          <a:p>
            <a:pPr marL="342900" indent="-342900">
              <a:spcBef>
                <a:spcPct val="20000"/>
              </a:spcBef>
              <a:buFont typeface="Arial"/>
              <a:buChar char="•"/>
            </a:pPr>
            <a:r>
              <a:rPr lang="en-GB" sz="2000" dirty="0">
                <a:latin typeface="Arial"/>
                <a:cs typeface="Arial"/>
              </a:rPr>
              <a:t>Yes, there is! You can find planning document and checklist to help you plan in the Assignment Guidance Tile. </a:t>
            </a:r>
          </a:p>
          <a:p>
            <a:pPr marL="342900" indent="-342900">
              <a:spcBef>
                <a:spcPct val="20000"/>
              </a:spcBef>
              <a:buFont typeface="Arial"/>
              <a:buChar char="•"/>
            </a:pPr>
            <a:endParaRPr lang="en-GB" sz="600" dirty="0">
              <a:latin typeface="Arial"/>
              <a:cs typeface="Arial"/>
            </a:endParaRPr>
          </a:p>
          <a:p>
            <a:pPr marL="342900" indent="-342900">
              <a:spcBef>
                <a:spcPct val="20000"/>
              </a:spcBef>
              <a:buFont typeface="Arial"/>
              <a:buChar char="•"/>
            </a:pPr>
            <a:r>
              <a:rPr lang="en-GB" sz="2000" dirty="0">
                <a:latin typeface="Arial"/>
                <a:cs typeface="Arial"/>
              </a:rPr>
              <a:t>You should use this to make sure you include all the necessary information in Task 1, BUT you should not read directly off of this during your presentation! </a:t>
            </a:r>
          </a:p>
          <a:p>
            <a:pPr marL="342900" indent="-342900">
              <a:spcBef>
                <a:spcPct val="20000"/>
              </a:spcBef>
              <a:buFont typeface="Arial"/>
              <a:buChar char="•"/>
            </a:pPr>
            <a:endParaRPr lang="en-GB" sz="600" dirty="0">
              <a:solidFill>
                <a:srgbClr val="000000"/>
              </a:solidFill>
              <a:latin typeface="Arial"/>
              <a:cs typeface="Arial"/>
            </a:endParaRPr>
          </a:p>
          <a:p>
            <a:pPr marL="342900" indent="-342900">
              <a:spcBef>
                <a:spcPct val="20000"/>
              </a:spcBef>
              <a:buFont typeface="Arial"/>
              <a:buChar char="•"/>
            </a:pPr>
            <a:r>
              <a:rPr lang="en-GB" sz="2000" b="1" dirty="0">
                <a:solidFill>
                  <a:srgbClr val="173AFF"/>
                </a:solidFill>
                <a:latin typeface="Arial"/>
                <a:cs typeface="Arial"/>
              </a:rPr>
              <a:t>Do not </a:t>
            </a:r>
            <a:r>
              <a:rPr lang="en-GB" sz="2000" dirty="0">
                <a:latin typeface="Arial"/>
                <a:cs typeface="Arial"/>
              </a:rPr>
              <a:t>read each question off the planning document and then answer each question during your presentation. That is not displaying good presentation skills. </a:t>
            </a:r>
          </a:p>
          <a:p>
            <a:pPr marL="342900" indent="-342900">
              <a:spcBef>
                <a:spcPct val="20000"/>
              </a:spcBef>
              <a:buFont typeface="Arial"/>
              <a:buChar char="•"/>
            </a:pPr>
            <a:endParaRPr lang="en-GB" sz="600" dirty="0">
              <a:latin typeface="Arial"/>
              <a:cs typeface="Arial"/>
            </a:endParaRPr>
          </a:p>
          <a:p>
            <a:pPr marL="342900" indent="-342900">
              <a:spcBef>
                <a:spcPct val="20000"/>
              </a:spcBef>
              <a:buFont typeface="Arial"/>
              <a:buChar char="•"/>
            </a:pPr>
            <a:r>
              <a:rPr lang="en-GB" sz="2000" dirty="0">
                <a:latin typeface="Arial"/>
                <a:cs typeface="Arial"/>
              </a:rPr>
              <a:t>Instead, use the document to </a:t>
            </a:r>
            <a:r>
              <a:rPr lang="en-GB" sz="2000" b="1" dirty="0">
                <a:solidFill>
                  <a:srgbClr val="173AFF"/>
                </a:solidFill>
                <a:latin typeface="Arial"/>
                <a:cs typeface="Arial"/>
              </a:rPr>
              <a:t>plan</a:t>
            </a:r>
            <a:r>
              <a:rPr lang="en-GB" sz="2000" dirty="0">
                <a:latin typeface="Arial"/>
                <a:cs typeface="Arial"/>
              </a:rPr>
              <a:t> and </a:t>
            </a:r>
            <a:r>
              <a:rPr lang="en-GB" sz="2000" b="1" dirty="0">
                <a:solidFill>
                  <a:srgbClr val="173AFF"/>
                </a:solidFill>
                <a:latin typeface="Arial"/>
                <a:cs typeface="Arial"/>
              </a:rPr>
              <a:t>prepare </a:t>
            </a:r>
            <a:r>
              <a:rPr lang="en-GB" sz="2000" dirty="0">
                <a:latin typeface="Arial"/>
                <a:cs typeface="Arial"/>
              </a:rPr>
              <a:t>Task 1 and </a:t>
            </a:r>
            <a:r>
              <a:rPr lang="en-GB" sz="2000" b="1" dirty="0">
                <a:latin typeface="Arial"/>
                <a:cs typeface="Arial"/>
              </a:rPr>
              <a:t>use notes </a:t>
            </a:r>
            <a:r>
              <a:rPr lang="en-GB" sz="2000" dirty="0">
                <a:latin typeface="Arial"/>
                <a:cs typeface="Arial"/>
              </a:rPr>
              <a:t>in your presentation to speak fluidly.</a:t>
            </a:r>
            <a:endParaRPr lang="en-GB" sz="2000" dirty="0"/>
          </a:p>
          <a:p>
            <a:pPr>
              <a:spcBef>
                <a:spcPct val="20000"/>
              </a:spcBef>
            </a:pPr>
            <a:endParaRPr lang="en-GB" sz="2100" b="1" dirty="0">
              <a:latin typeface="Arial"/>
              <a:cs typeface="Arial"/>
            </a:endParaRPr>
          </a:p>
          <a:p>
            <a:pPr>
              <a:spcBef>
                <a:spcPct val="20000"/>
              </a:spcBef>
            </a:pPr>
            <a:endParaRPr lang="en-GB" sz="2100" dirty="0"/>
          </a:p>
        </p:txBody>
      </p:sp>
    </p:spTree>
    <p:extLst>
      <p:ext uri="{BB962C8B-B14F-4D97-AF65-F5344CB8AC3E}">
        <p14:creationId xmlns:p14="http://schemas.microsoft.com/office/powerpoint/2010/main" val="21583257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78794-167D-4F01-4CD6-F1B895DB343E}"/>
              </a:ext>
            </a:extLst>
          </p:cNvPr>
          <p:cNvSpPr>
            <a:spLocks noGrp="1"/>
          </p:cNvSpPr>
          <p:nvPr>
            <p:ph type="title"/>
          </p:nvPr>
        </p:nvSpPr>
        <p:spPr>
          <a:xfrm>
            <a:off x="866421" y="112359"/>
            <a:ext cx="7418212" cy="500945"/>
          </a:xfrm>
        </p:spPr>
        <p:txBody>
          <a:bodyPr/>
          <a:lstStyle/>
          <a:p>
            <a:r>
              <a:rPr lang="en-US" sz="3200" b="1"/>
              <a:t>Task 1: Exploration</a:t>
            </a:r>
          </a:p>
        </p:txBody>
      </p:sp>
      <p:sp>
        <p:nvSpPr>
          <p:cNvPr id="3" name="Content Placeholder 2">
            <a:extLst>
              <a:ext uri="{FF2B5EF4-FFF2-40B4-BE49-F238E27FC236}">
                <a16:creationId xmlns:a16="http://schemas.microsoft.com/office/drawing/2014/main" id="{3FEA2C6B-4869-C3B6-771E-D2C876699867}"/>
              </a:ext>
            </a:extLst>
          </p:cNvPr>
          <p:cNvSpPr>
            <a:spLocks noGrp="1"/>
          </p:cNvSpPr>
          <p:nvPr>
            <p:ph idx="1"/>
          </p:nvPr>
        </p:nvSpPr>
        <p:spPr>
          <a:xfrm>
            <a:off x="231423" y="612423"/>
            <a:ext cx="8681154" cy="4925976"/>
          </a:xfrm>
        </p:spPr>
        <p:txBody>
          <a:bodyPr/>
          <a:lstStyle/>
          <a:p>
            <a:pPr marL="0" indent="0">
              <a:buNone/>
            </a:pPr>
            <a:r>
              <a:rPr lang="en-US" sz="2800" b="1" dirty="0"/>
              <a:t>10) </a:t>
            </a:r>
            <a:r>
              <a:rPr lang="en-US" sz="2800" b="1" dirty="0">
                <a:ea typeface="+mn-lt"/>
                <a:cs typeface="+mn-lt"/>
              </a:rPr>
              <a:t> Is it okay to read directly off a script, from the planning document, or from a phone? </a:t>
            </a:r>
            <a:endParaRPr lang="en-GB" sz="2800" dirty="0"/>
          </a:p>
          <a:p>
            <a:pPr marL="0" indent="0">
              <a:buNone/>
            </a:pPr>
            <a:endParaRPr lang="en-US" sz="900" b="1" dirty="0"/>
          </a:p>
          <a:p>
            <a:pPr marL="0" indent="0" algn="ctr">
              <a:buNone/>
            </a:pPr>
            <a:r>
              <a:rPr lang="en-US" sz="4400" b="1" dirty="0">
                <a:solidFill>
                  <a:srgbClr val="173AFF"/>
                </a:solidFill>
                <a:ea typeface="+mn-lt"/>
                <a:cs typeface="+mn-lt"/>
              </a:rPr>
              <a:t>No!</a:t>
            </a:r>
            <a:r>
              <a:rPr lang="en-US" sz="2800" dirty="0">
                <a:ea typeface="+mn-lt"/>
                <a:cs typeface="+mn-lt"/>
              </a:rPr>
              <a:t> </a:t>
            </a:r>
            <a:endParaRPr lang="en-US" dirty="0">
              <a:ea typeface="+mn-lt"/>
              <a:cs typeface="+mn-lt"/>
            </a:endParaRPr>
          </a:p>
          <a:p>
            <a:pPr marL="457200" indent="-457200"/>
            <a:r>
              <a:rPr lang="en-US" sz="2400" dirty="0">
                <a:ea typeface="+mn-lt"/>
                <a:cs typeface="+mn-lt"/>
              </a:rPr>
              <a:t>You should absolutely be trying to </a:t>
            </a:r>
            <a:r>
              <a:rPr lang="en-US" sz="2400" b="1" dirty="0">
                <a:ea typeface="+mn-lt"/>
                <a:cs typeface="+mn-lt"/>
              </a:rPr>
              <a:t>make eye contact</a:t>
            </a:r>
            <a:r>
              <a:rPr lang="en-US" sz="2400" dirty="0">
                <a:ea typeface="+mn-lt"/>
                <a:cs typeface="+mn-lt"/>
              </a:rPr>
              <a:t> with the audience during your video. </a:t>
            </a:r>
          </a:p>
          <a:p>
            <a:pPr marL="457200" indent="-457200"/>
            <a:endParaRPr lang="en-US" sz="600" dirty="0">
              <a:ea typeface="+mn-lt"/>
              <a:cs typeface="+mn-lt"/>
            </a:endParaRPr>
          </a:p>
          <a:p>
            <a:pPr marL="457200" indent="-457200"/>
            <a:r>
              <a:rPr lang="en-US" sz="2400" dirty="0">
                <a:ea typeface="+mn-lt"/>
                <a:cs typeface="+mn-lt"/>
              </a:rPr>
              <a:t>A </a:t>
            </a:r>
            <a:r>
              <a:rPr lang="en-US" sz="2400" b="1" dirty="0">
                <a:ea typeface="+mn-lt"/>
                <a:cs typeface="+mn-lt"/>
              </a:rPr>
              <a:t>strong delivery </a:t>
            </a:r>
            <a:r>
              <a:rPr lang="en-US" sz="2400" dirty="0">
                <a:ea typeface="+mn-lt"/>
                <a:cs typeface="+mn-lt"/>
              </a:rPr>
              <a:t>could </a:t>
            </a:r>
            <a:r>
              <a:rPr lang="en-US" sz="2400" b="1" dirty="0">
                <a:solidFill>
                  <a:srgbClr val="173AFF"/>
                </a:solidFill>
                <a:ea typeface="+mn-lt"/>
                <a:cs typeface="+mn-lt"/>
              </a:rPr>
              <a:t>increase </a:t>
            </a:r>
            <a:r>
              <a:rPr lang="en-US" sz="2400" dirty="0">
                <a:ea typeface="+mn-lt"/>
                <a:cs typeface="+mn-lt"/>
              </a:rPr>
              <a:t>your Transferable Skills and achieve better results. </a:t>
            </a:r>
          </a:p>
          <a:p>
            <a:pPr marL="457200" indent="-457200"/>
            <a:endParaRPr lang="en-US" sz="600" dirty="0">
              <a:ea typeface="+mn-lt"/>
              <a:cs typeface="+mn-lt"/>
            </a:endParaRPr>
          </a:p>
          <a:p>
            <a:pPr marL="457200" indent="-457200"/>
            <a:r>
              <a:rPr lang="en-US" sz="2400" dirty="0">
                <a:ea typeface="+mn-lt"/>
                <a:cs typeface="+mn-lt"/>
              </a:rPr>
              <a:t>You absolutely </a:t>
            </a:r>
            <a:r>
              <a:rPr lang="en-US" sz="2400" b="1" dirty="0">
                <a:solidFill>
                  <a:srgbClr val="173AFF"/>
                </a:solidFill>
                <a:ea typeface="+mn-lt"/>
                <a:cs typeface="+mn-lt"/>
              </a:rPr>
              <a:t>should have notes to help you</a:t>
            </a:r>
            <a:r>
              <a:rPr lang="en-US" sz="2400" dirty="0">
                <a:ea typeface="+mn-lt"/>
                <a:cs typeface="+mn-lt"/>
              </a:rPr>
              <a:t>, but you should not be </a:t>
            </a:r>
            <a:r>
              <a:rPr lang="en-US" sz="2400" b="1" dirty="0">
                <a:ea typeface="+mn-lt"/>
                <a:cs typeface="+mn-lt"/>
              </a:rPr>
              <a:t>over-reliant</a:t>
            </a:r>
            <a:r>
              <a:rPr lang="en-US" sz="2400" dirty="0">
                <a:ea typeface="+mn-lt"/>
                <a:cs typeface="+mn-lt"/>
              </a:rPr>
              <a:t> on these notes.</a:t>
            </a:r>
            <a:endParaRPr lang="en-US" sz="2400" dirty="0"/>
          </a:p>
          <a:p>
            <a:pPr>
              <a:buNone/>
            </a:pPr>
            <a:endParaRPr lang="en-US" dirty="0"/>
          </a:p>
          <a:p>
            <a:pPr marL="0" indent="0">
              <a:buNone/>
            </a:pPr>
            <a:endParaRPr lang="en-US" dirty="0"/>
          </a:p>
        </p:txBody>
      </p:sp>
      <p:sp>
        <p:nvSpPr>
          <p:cNvPr id="4" name="Date Placeholder 3">
            <a:extLst>
              <a:ext uri="{FF2B5EF4-FFF2-40B4-BE49-F238E27FC236}">
                <a16:creationId xmlns:a16="http://schemas.microsoft.com/office/drawing/2014/main" id="{118E73A7-BEF2-9347-497F-BB0148571BDE}"/>
              </a:ext>
            </a:extLst>
          </p:cNvPr>
          <p:cNvSpPr>
            <a:spLocks noGrp="1"/>
          </p:cNvSpPr>
          <p:nvPr>
            <p:ph type="dt" sz="half" idx="10"/>
          </p:nvPr>
        </p:nvSpPr>
        <p:spPr/>
        <p:txBody>
          <a:bodyPr/>
          <a:lstStyle/>
          <a:p>
            <a:pPr>
              <a:defRPr/>
            </a:pPr>
            <a:fld id="{2303D31F-598B-47EE-BA37-93F097A3D676}" type="datetime1">
              <a:rPr lang="en-GB" altLang="en-US"/>
              <a:pPr>
                <a:defRPr/>
              </a:pPr>
              <a:t>27/09/2026</a:t>
            </a:fld>
            <a:endParaRPr lang="en-GB" altLang="en-US"/>
          </a:p>
        </p:txBody>
      </p:sp>
      <p:sp>
        <p:nvSpPr>
          <p:cNvPr id="5" name="Slide Number Placeholder 4">
            <a:extLst>
              <a:ext uri="{FF2B5EF4-FFF2-40B4-BE49-F238E27FC236}">
                <a16:creationId xmlns:a16="http://schemas.microsoft.com/office/drawing/2014/main" id="{078D0F2C-067F-719D-1F32-7B06FF33D18E}"/>
              </a:ext>
            </a:extLst>
          </p:cNvPr>
          <p:cNvSpPr>
            <a:spLocks noGrp="1"/>
          </p:cNvSpPr>
          <p:nvPr>
            <p:ph type="sldNum" sz="quarter" idx="12"/>
          </p:nvPr>
        </p:nvSpPr>
        <p:spPr/>
        <p:txBody>
          <a:bodyPr/>
          <a:lstStyle/>
          <a:p>
            <a:pPr>
              <a:defRPr/>
            </a:pPr>
            <a:fld id="{6550E941-99E4-4403-A917-B30FF69A9617}" type="slidenum">
              <a:rPr lang="en-GB" altLang="en-US"/>
              <a:pPr>
                <a:defRPr/>
              </a:pPr>
              <a:t>12</a:t>
            </a:fld>
            <a:endParaRPr lang="en-GB" altLang="en-US"/>
          </a:p>
        </p:txBody>
      </p:sp>
    </p:spTree>
    <p:extLst>
      <p:ext uri="{BB962C8B-B14F-4D97-AF65-F5344CB8AC3E}">
        <p14:creationId xmlns:p14="http://schemas.microsoft.com/office/powerpoint/2010/main" val="3015835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0850" y="-122745"/>
            <a:ext cx="7018214" cy="762364"/>
          </a:xfrm>
        </p:spPr>
        <p:txBody>
          <a:bodyPr/>
          <a:lstStyle/>
          <a:p>
            <a:r>
              <a:rPr lang="en-GB" sz="3200" b="1" dirty="0"/>
              <a:t>Steps for Task 1</a:t>
            </a:r>
            <a:endParaRPr lang="en-US" sz="320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3" name="TextBox 2">
            <a:extLst>
              <a:ext uri="{FF2B5EF4-FFF2-40B4-BE49-F238E27FC236}">
                <a16:creationId xmlns:a16="http://schemas.microsoft.com/office/drawing/2014/main" id="{30687714-77B8-7C3B-B687-D6447899B7C1}"/>
              </a:ext>
            </a:extLst>
          </p:cNvPr>
          <p:cNvSpPr txBox="1"/>
          <p:nvPr/>
        </p:nvSpPr>
        <p:spPr>
          <a:xfrm>
            <a:off x="189107" y="640442"/>
            <a:ext cx="8754371" cy="501675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AutoNum type="arabicParenR"/>
            </a:pPr>
            <a:r>
              <a:rPr lang="en-GB" sz="2000" b="1" dirty="0">
                <a:latin typeface="Arial"/>
                <a:cs typeface="Arial"/>
              </a:rPr>
              <a:t>State the job role</a:t>
            </a:r>
            <a:r>
              <a:rPr lang="en-GB" sz="2000" dirty="0">
                <a:latin typeface="Arial"/>
                <a:cs typeface="Arial"/>
              </a:rPr>
              <a:t> you have chosen and explain why you chose it.</a:t>
            </a:r>
            <a:endParaRPr lang="en-US" sz="2000" dirty="0">
              <a:latin typeface="Arial"/>
              <a:cs typeface="Arial"/>
            </a:endParaRPr>
          </a:p>
          <a:p>
            <a:pPr marL="342900" indent="-342900" algn="just">
              <a:buAutoNum type="arabicParenR"/>
            </a:pPr>
            <a:endParaRPr lang="en-GB" sz="1200" dirty="0">
              <a:latin typeface="Arial"/>
              <a:cs typeface="Arial"/>
            </a:endParaRPr>
          </a:p>
          <a:p>
            <a:pPr marL="342900" indent="-342900" algn="just">
              <a:buAutoNum type="arabicParenR"/>
            </a:pPr>
            <a:r>
              <a:rPr lang="en-GB" sz="2000" b="1" dirty="0">
                <a:latin typeface="Arial"/>
                <a:cs typeface="Arial"/>
              </a:rPr>
              <a:t>Describe how you started your research</a:t>
            </a:r>
            <a:r>
              <a:rPr lang="en-GB" sz="2000" dirty="0">
                <a:latin typeface="Arial"/>
                <a:cs typeface="Arial"/>
              </a:rPr>
              <a:t> (e.g. where you looked, what you have found so far, which key words you used).</a:t>
            </a:r>
          </a:p>
          <a:p>
            <a:pPr marL="342900" indent="-342900" algn="just">
              <a:buAutoNum type="arabicParenR"/>
            </a:pPr>
            <a:endParaRPr lang="en-GB" sz="1200" dirty="0">
              <a:latin typeface="Arial"/>
              <a:cs typeface="Arial"/>
            </a:endParaRPr>
          </a:p>
          <a:p>
            <a:pPr marL="342900" indent="-342900" algn="just">
              <a:buAutoNum type="arabicParenR"/>
            </a:pPr>
            <a:r>
              <a:rPr lang="en-GB" sz="2000" b="1" dirty="0">
                <a:latin typeface="Arial"/>
                <a:cs typeface="Arial"/>
              </a:rPr>
              <a:t>Evaluate one source</a:t>
            </a:r>
            <a:r>
              <a:rPr lang="en-GB" sz="2000" dirty="0">
                <a:latin typeface="Arial"/>
                <a:cs typeface="Arial"/>
              </a:rPr>
              <a:t> using the CRAAP test (explained in Week 3).</a:t>
            </a:r>
          </a:p>
          <a:p>
            <a:pPr marL="342900" indent="-342900" algn="just">
              <a:buAutoNum type="arabicParenR"/>
            </a:pPr>
            <a:endParaRPr lang="en-GB" sz="1400" dirty="0">
              <a:latin typeface="Arial"/>
              <a:cs typeface="Arial"/>
            </a:endParaRPr>
          </a:p>
          <a:p>
            <a:pPr marL="342900" indent="-342900" algn="just">
              <a:buAutoNum type="arabicParenR"/>
            </a:pPr>
            <a:r>
              <a:rPr lang="en-GB" sz="2000" b="1" dirty="0">
                <a:latin typeface="Arial"/>
                <a:cs typeface="Arial"/>
              </a:rPr>
              <a:t>Identify any challenges</a:t>
            </a:r>
            <a:r>
              <a:rPr lang="en-GB" sz="2000" dirty="0">
                <a:latin typeface="Arial"/>
                <a:cs typeface="Arial"/>
              </a:rPr>
              <a:t> you have faced with research so far.</a:t>
            </a:r>
          </a:p>
          <a:p>
            <a:pPr marL="342900" indent="-342900" algn="just">
              <a:buAutoNum type="arabicParenR"/>
            </a:pPr>
            <a:endParaRPr lang="en-GB" sz="1400" dirty="0">
              <a:latin typeface="Arial"/>
              <a:cs typeface="Arial"/>
            </a:endParaRPr>
          </a:p>
          <a:p>
            <a:pPr marL="342900" indent="-342900" algn="just">
              <a:buAutoNum type="arabicParenR"/>
            </a:pPr>
            <a:r>
              <a:rPr lang="en-GB" sz="2000" b="1" dirty="0">
                <a:latin typeface="Arial"/>
                <a:cs typeface="Arial"/>
              </a:rPr>
              <a:t>Outline your next steps</a:t>
            </a:r>
            <a:r>
              <a:rPr lang="en-GB" sz="2000" dirty="0">
                <a:latin typeface="Arial"/>
                <a:cs typeface="Arial"/>
              </a:rPr>
              <a:t> in the research process. </a:t>
            </a:r>
            <a:r>
              <a:rPr lang="en-GB" sz="2000" b="1" dirty="0">
                <a:solidFill>
                  <a:srgbClr val="173AFF"/>
                </a:solidFill>
                <a:latin typeface="Arial"/>
                <a:cs typeface="Arial"/>
              </a:rPr>
              <a:t>BE SPECIFIC</a:t>
            </a:r>
            <a:r>
              <a:rPr lang="en-GB" sz="2000" dirty="0">
                <a:solidFill>
                  <a:schemeClr val="tx1"/>
                </a:solidFill>
                <a:latin typeface="Arial"/>
                <a:cs typeface="Arial"/>
              </a:rPr>
              <a:t>. Do NOT just say "I need to do more research". What kind of research? How will you do this? Why do you need to prioritise your next step?</a:t>
            </a:r>
          </a:p>
          <a:p>
            <a:pPr marL="342900" indent="-342900" algn="just">
              <a:buAutoNum type="arabicParenR"/>
            </a:pPr>
            <a:endParaRPr lang="en-GB" sz="1400" dirty="0">
              <a:solidFill>
                <a:schemeClr val="tx1"/>
              </a:solidFill>
              <a:latin typeface="Arial"/>
              <a:cs typeface="Arial"/>
            </a:endParaRPr>
          </a:p>
          <a:p>
            <a:pPr marL="342900" indent="-342900" algn="just">
              <a:buAutoNum type="arabicParenR"/>
            </a:pPr>
            <a:r>
              <a:rPr lang="en-GB" sz="2000" dirty="0">
                <a:latin typeface="Arial"/>
                <a:cs typeface="Arial"/>
              </a:rPr>
              <a:t>Speak clearly and in your own words.</a:t>
            </a:r>
            <a:endParaRPr lang="en-GB" sz="1400" dirty="0">
              <a:latin typeface="Arial"/>
              <a:cs typeface="Arial"/>
            </a:endParaRPr>
          </a:p>
          <a:p>
            <a:pPr marL="342900" indent="-342900" algn="just">
              <a:buAutoNum type="arabicParenR"/>
            </a:pPr>
            <a:endParaRPr lang="en-GB" sz="1400" dirty="0">
              <a:latin typeface="Arial"/>
              <a:cs typeface="Arial"/>
            </a:endParaRPr>
          </a:p>
          <a:p>
            <a:pPr marL="342900" indent="-342900" algn="just">
              <a:buAutoNum type="arabicParenR"/>
            </a:pPr>
            <a:r>
              <a:rPr lang="en-GB" sz="2000" dirty="0">
                <a:latin typeface="Arial"/>
                <a:cs typeface="Arial"/>
              </a:rPr>
              <a:t>You may use brief notes, but do not read a script.</a:t>
            </a:r>
            <a:endParaRPr lang="en-GB" sz="1400" dirty="0">
              <a:solidFill>
                <a:srgbClr val="000000"/>
              </a:solidFill>
              <a:latin typeface="Arial"/>
              <a:cs typeface="Arial"/>
            </a:endParaRPr>
          </a:p>
          <a:p>
            <a:pPr marL="342900" indent="-342900" algn="just">
              <a:buAutoNum type="arabicParenR"/>
            </a:pPr>
            <a:endParaRPr lang="en-GB" sz="1400" dirty="0">
              <a:solidFill>
                <a:srgbClr val="000000"/>
              </a:solidFill>
              <a:latin typeface="Arial"/>
              <a:cs typeface="Arial"/>
            </a:endParaRPr>
          </a:p>
          <a:p>
            <a:pPr algn="ctr"/>
            <a:r>
              <a:rPr lang="en-GB" sz="2000" b="1" u="sng" dirty="0">
                <a:solidFill>
                  <a:srgbClr val="C00000"/>
                </a:solidFill>
                <a:latin typeface="Arial"/>
                <a:cs typeface="Arial"/>
              </a:rPr>
              <a:t>This video will be completed in class time in Week 6</a:t>
            </a:r>
            <a:endParaRPr lang="en-GB" sz="1400" dirty="0">
              <a:solidFill>
                <a:srgbClr val="000000"/>
              </a:solidFill>
              <a:latin typeface="Arial"/>
              <a:cs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a:xfrm>
            <a:off x="986366" y="119944"/>
            <a:ext cx="7178323" cy="543278"/>
          </a:xfrm>
        </p:spPr>
        <p:txBody>
          <a:bodyPr/>
          <a:lstStyle/>
          <a:p>
            <a:r>
              <a:rPr lang="en-GB" sz="2400" b="1" dirty="0"/>
              <a:t>Criteria Breakdown: Criterion 2</a:t>
            </a:r>
            <a:br>
              <a:rPr lang="en-GB" sz="2400" b="1" dirty="0"/>
            </a:br>
            <a:r>
              <a:rPr lang="en-GB" sz="2400" b="1" i="1" dirty="0"/>
              <a:t>Knowledge and Understanding (20 marks)</a:t>
            </a:r>
            <a:endParaRPr lang="en-US" sz="2400" i="1" dirty="0"/>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29658" y="860777"/>
            <a:ext cx="8685911" cy="3917032"/>
          </a:xfrm>
        </p:spPr>
        <p:txBody>
          <a:bodyPr/>
          <a:lstStyle/>
          <a:p>
            <a:pPr marL="0" indent="0">
              <a:buNone/>
            </a:pPr>
            <a:r>
              <a:rPr lang="en-US" sz="2000" b="1" dirty="0"/>
              <a:t>To gain marks with this criteria ask yourself these questions when preparing and practising Task 1:</a:t>
            </a:r>
          </a:p>
          <a:p>
            <a:pPr marL="0" indent="0">
              <a:buNone/>
            </a:pPr>
            <a:endParaRPr lang="en-US" sz="2000" dirty="0"/>
          </a:p>
          <a:p>
            <a:r>
              <a:rPr lang="en-US" sz="2000" dirty="0"/>
              <a:t>Have you chosen a </a:t>
            </a:r>
            <a:r>
              <a:rPr lang="en-US" sz="2000" b="1" dirty="0"/>
              <a:t>specific </a:t>
            </a:r>
            <a:r>
              <a:rPr lang="en-US" sz="2000" dirty="0"/>
              <a:t>health and social care role?</a:t>
            </a:r>
          </a:p>
          <a:p>
            <a:endParaRPr lang="en-US" sz="900" dirty="0"/>
          </a:p>
          <a:p>
            <a:endParaRPr lang="en-US" sz="900" dirty="0"/>
          </a:p>
          <a:p>
            <a:r>
              <a:rPr lang="en-US" sz="2000" dirty="0"/>
              <a:t>Have you demonstrated a basic understanding of your chosen role? (e.g. what the role is and basic details about what it entails-remember, this is the </a:t>
            </a:r>
            <a:r>
              <a:rPr lang="en-US" sz="2000" b="1" dirty="0"/>
              <a:t>beginning </a:t>
            </a:r>
            <a:r>
              <a:rPr lang="en-US" sz="2000" dirty="0"/>
              <a:t>of your research, so you don't need a lot!)</a:t>
            </a:r>
          </a:p>
          <a:p>
            <a:endParaRPr lang="en-US" sz="900" dirty="0"/>
          </a:p>
          <a:p>
            <a:endParaRPr lang="en-US" sz="900" dirty="0"/>
          </a:p>
          <a:p>
            <a:r>
              <a:rPr lang="en-US" sz="2000" dirty="0"/>
              <a:t>Have you explained 1 or 2 of the challenges you faced in the early stages of your research?</a:t>
            </a:r>
            <a:endParaRPr lang="en-US" sz="2000" b="1" dirty="0"/>
          </a:p>
          <a:p>
            <a:endParaRPr lang="en-US" sz="900" dirty="0"/>
          </a:p>
          <a:p>
            <a:endParaRPr lang="en-US" sz="900" dirty="0"/>
          </a:p>
          <a:p>
            <a:r>
              <a:rPr lang="en-US" sz="2000" dirty="0"/>
              <a:t>Have you explained a little about </a:t>
            </a:r>
            <a:r>
              <a:rPr lang="en-US" sz="2000" b="1" dirty="0"/>
              <a:t>why</a:t>
            </a:r>
            <a:r>
              <a:rPr lang="en-US" sz="2000" dirty="0"/>
              <a:t> planning for a report is important and what your planned next steps will be?</a:t>
            </a:r>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69118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sz="2800" b="1" dirty="0"/>
              <a:t>Criteria Breakdown: Criterion 4</a:t>
            </a:r>
            <a:br>
              <a:rPr lang="en-GB" sz="2800" b="1" dirty="0"/>
            </a:br>
            <a:r>
              <a:rPr lang="en-GB" sz="2800" b="1" i="1" dirty="0"/>
              <a:t>Practical Skills (20 marks)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3" name="Content Placeholder 2">
            <a:extLst>
              <a:ext uri="{FF2B5EF4-FFF2-40B4-BE49-F238E27FC236}">
                <a16:creationId xmlns:a16="http://schemas.microsoft.com/office/drawing/2014/main" id="{BE26F2C0-CB72-FF3C-4A73-6AC26393E620}"/>
              </a:ext>
            </a:extLst>
          </p:cNvPr>
          <p:cNvSpPr>
            <a:spLocks noGrp="1"/>
          </p:cNvSpPr>
          <p:nvPr>
            <p:ph idx="1"/>
          </p:nvPr>
        </p:nvSpPr>
        <p:spPr>
          <a:xfrm>
            <a:off x="457200" y="1103990"/>
            <a:ext cx="8229600" cy="3917032"/>
          </a:xfrm>
        </p:spPr>
        <p:txBody>
          <a:bodyPr/>
          <a:lstStyle/>
          <a:p>
            <a:pPr marL="0" indent="0">
              <a:buNone/>
            </a:pPr>
            <a:r>
              <a:rPr lang="en-US" sz="2400" b="1" dirty="0"/>
              <a:t>To gain marks with this criteria ask yourself these questions when planning and rehearsing:</a:t>
            </a:r>
          </a:p>
          <a:p>
            <a:pPr marL="0" indent="0">
              <a:buNone/>
            </a:pPr>
            <a:endParaRPr lang="en-US" sz="600" dirty="0">
              <a:ea typeface="+mn-lt"/>
              <a:cs typeface="+mn-lt"/>
            </a:endParaRPr>
          </a:p>
          <a:p>
            <a:r>
              <a:rPr lang="en-US" sz="2200" dirty="0">
                <a:ea typeface="+mn-lt"/>
                <a:cs typeface="+mn-lt"/>
              </a:rPr>
              <a:t>Have you explained your research process so far? E.g. what keywords you used, any filters/settings you used, </a:t>
            </a:r>
            <a:r>
              <a:rPr lang="en-US" sz="2200" dirty="0" err="1">
                <a:ea typeface="+mn-lt"/>
                <a:cs typeface="+mn-lt"/>
              </a:rPr>
              <a:t>etc</a:t>
            </a:r>
            <a:r>
              <a:rPr lang="en-US" sz="2200" dirty="0">
                <a:ea typeface="+mn-lt"/>
                <a:cs typeface="+mn-lt"/>
              </a:rPr>
              <a:t> (please do not just say "I used Google" this is not detailed enough)</a:t>
            </a:r>
          </a:p>
          <a:p>
            <a:pPr marL="0" indent="0">
              <a:buNone/>
            </a:pPr>
            <a:endParaRPr lang="en-US" sz="2200" dirty="0">
              <a:ea typeface="+mn-lt"/>
              <a:cs typeface="+mn-lt"/>
            </a:endParaRPr>
          </a:p>
          <a:p>
            <a:r>
              <a:rPr lang="en-US" sz="2200" dirty="0">
                <a:ea typeface="+mn-lt"/>
                <a:cs typeface="+mn-lt"/>
              </a:rPr>
              <a:t>Have you used the</a:t>
            </a:r>
            <a:r>
              <a:rPr lang="en-US" sz="2200" b="1" dirty="0">
                <a:ea typeface="+mn-lt"/>
                <a:cs typeface="+mn-lt"/>
              </a:rPr>
              <a:t> CRAAP Test </a:t>
            </a:r>
            <a:r>
              <a:rPr lang="en-US" sz="2200" dirty="0">
                <a:ea typeface="+mn-lt"/>
                <a:cs typeface="+mn-lt"/>
              </a:rPr>
              <a:t>to evaluate one source you found?</a:t>
            </a:r>
            <a:endParaRPr lang="en-US" sz="2200" dirty="0"/>
          </a:p>
          <a:p>
            <a:endParaRPr lang="en-US" sz="2200" dirty="0">
              <a:ea typeface="+mn-lt"/>
              <a:cs typeface="+mn-lt"/>
            </a:endParaRPr>
          </a:p>
          <a:p>
            <a:r>
              <a:rPr lang="en-US" sz="2200" dirty="0">
                <a:ea typeface="+mn-lt"/>
                <a:cs typeface="+mn-lt"/>
              </a:rPr>
              <a:t>Have you explained a couple of the next steps you intend to take in the process of researching and preparing your report and </a:t>
            </a:r>
            <a:r>
              <a:rPr lang="en-US" sz="2200" b="1" dirty="0">
                <a:ea typeface="+mn-lt"/>
                <a:cs typeface="+mn-lt"/>
              </a:rPr>
              <a:t>why </a:t>
            </a:r>
            <a:r>
              <a:rPr lang="en-US" sz="2200" dirty="0">
                <a:ea typeface="+mn-lt"/>
                <a:cs typeface="+mn-lt"/>
              </a:rPr>
              <a:t>you intend to take them?</a:t>
            </a:r>
          </a:p>
          <a:p>
            <a:pPr marL="0" indent="0">
              <a:buNone/>
            </a:pPr>
            <a:endParaRPr lang="en-US" sz="2400" dirty="0">
              <a:ea typeface="+mn-lt"/>
              <a:cs typeface="+mn-lt"/>
            </a:endParaRPr>
          </a:p>
          <a:p>
            <a:endParaRPr lang="en-US" sz="2400" dirty="0"/>
          </a:p>
          <a:p>
            <a:pPr marL="0" indent="0">
              <a:buNone/>
            </a:pPr>
            <a:endParaRPr lang="en-US" sz="2400" dirty="0"/>
          </a:p>
          <a:p>
            <a:pPr marL="0" indent="0">
              <a:buNone/>
            </a:pPr>
            <a:endParaRPr lang="en-US" sz="2400" dirty="0"/>
          </a:p>
          <a:p>
            <a:endParaRPr lang="en-US" sz="2400" dirty="0"/>
          </a:p>
          <a:p>
            <a:endParaRPr lang="en-US" sz="2000" dirty="0"/>
          </a:p>
        </p:txBody>
      </p:sp>
    </p:spTree>
    <p:extLst>
      <p:ext uri="{BB962C8B-B14F-4D97-AF65-F5344CB8AC3E}">
        <p14:creationId xmlns:p14="http://schemas.microsoft.com/office/powerpoint/2010/main" val="754901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7CBD-8919-BBF4-AA2E-F7E334AA774E}"/>
              </a:ext>
            </a:extLst>
          </p:cNvPr>
          <p:cNvSpPr>
            <a:spLocks noGrp="1"/>
          </p:cNvSpPr>
          <p:nvPr>
            <p:ph type="title"/>
          </p:nvPr>
        </p:nvSpPr>
        <p:spPr>
          <a:xfrm>
            <a:off x="457200" y="1683"/>
            <a:ext cx="8229600" cy="1143000"/>
          </a:xfrm>
        </p:spPr>
        <p:txBody>
          <a:bodyPr/>
          <a:lstStyle/>
          <a:p>
            <a:r>
              <a:rPr lang="en-GB" sz="2800" b="1" dirty="0"/>
              <a:t>Criteria Breakdown: Criterion 5</a:t>
            </a:r>
            <a:br>
              <a:rPr lang="en-GB" sz="2800" b="1" dirty="0"/>
            </a:br>
            <a:r>
              <a:rPr lang="en-GB" sz="2800" b="1" i="1" dirty="0"/>
              <a:t>Transferable Skills (10 marks)</a:t>
            </a:r>
            <a:endParaRPr lang="en-US" sz="2800" dirty="0"/>
          </a:p>
        </p:txBody>
      </p:sp>
      <p:sp>
        <p:nvSpPr>
          <p:cNvPr id="3" name="Content Placeholder 2">
            <a:extLst>
              <a:ext uri="{FF2B5EF4-FFF2-40B4-BE49-F238E27FC236}">
                <a16:creationId xmlns:a16="http://schemas.microsoft.com/office/drawing/2014/main" id="{C2345E24-B4DB-6F25-1139-4BFB82655540}"/>
              </a:ext>
            </a:extLst>
          </p:cNvPr>
          <p:cNvSpPr>
            <a:spLocks noGrp="1"/>
          </p:cNvSpPr>
          <p:nvPr>
            <p:ph idx="1"/>
          </p:nvPr>
        </p:nvSpPr>
        <p:spPr>
          <a:xfrm>
            <a:off x="216706" y="1013347"/>
            <a:ext cx="8710295" cy="3917032"/>
          </a:xfrm>
        </p:spPr>
        <p:txBody>
          <a:bodyPr/>
          <a:lstStyle/>
          <a:p>
            <a:pPr marL="0" indent="0">
              <a:buNone/>
            </a:pPr>
            <a:r>
              <a:rPr lang="en-US" sz="2400" b="1" dirty="0"/>
              <a:t>To gain marks with this criteria ask yourself these questions when rehearsing:</a:t>
            </a:r>
          </a:p>
          <a:p>
            <a:r>
              <a:rPr lang="en-US" sz="2200" dirty="0"/>
              <a:t>Have you spoken clearly at the right volume and pace?</a:t>
            </a:r>
          </a:p>
          <a:p>
            <a:endParaRPr lang="en-US" sz="1000" dirty="0"/>
          </a:p>
          <a:p>
            <a:r>
              <a:rPr lang="en-US" sz="2200" dirty="0"/>
              <a:t>Are you reading straight from a script? If so, could this script be turned into notes instead?</a:t>
            </a:r>
          </a:p>
          <a:p>
            <a:endParaRPr lang="en-US" sz="1000" dirty="0"/>
          </a:p>
          <a:p>
            <a:r>
              <a:rPr lang="en-US" sz="2200" dirty="0"/>
              <a:t>Are you trying to make eye contact with the audience?</a:t>
            </a:r>
          </a:p>
          <a:p>
            <a:endParaRPr lang="en-US" sz="1000" dirty="0"/>
          </a:p>
          <a:p>
            <a:r>
              <a:rPr lang="en-US" sz="2200" dirty="0"/>
              <a:t>Are you using signposting words to transition from one point to the next? (e.g. “Moving onto my strategies....") </a:t>
            </a:r>
          </a:p>
          <a:p>
            <a:endParaRPr lang="en-US" sz="1000" dirty="0"/>
          </a:p>
          <a:p>
            <a:r>
              <a:rPr lang="en-US" sz="2200" dirty="0"/>
              <a:t>Are you trying to verbally refer to your sources where you can? (e.g. “The NHS lists communication as a key skill for nurses")</a:t>
            </a:r>
          </a:p>
        </p:txBody>
      </p:sp>
      <p:sp>
        <p:nvSpPr>
          <p:cNvPr id="4" name="Date Placeholder 3">
            <a:extLst>
              <a:ext uri="{FF2B5EF4-FFF2-40B4-BE49-F238E27FC236}">
                <a16:creationId xmlns:a16="http://schemas.microsoft.com/office/drawing/2014/main" id="{82F9DEAF-D611-E3A8-0D50-9514EB45CB1F}"/>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0B330AD2-E8D0-7113-42D3-8A515F07C8EC}"/>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252295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853DF-EB6D-BDDD-C4ED-780C53649E2B}"/>
              </a:ext>
            </a:extLst>
          </p:cNvPr>
          <p:cNvSpPr>
            <a:spLocks noGrp="1"/>
          </p:cNvSpPr>
          <p:nvPr>
            <p:ph type="title"/>
          </p:nvPr>
        </p:nvSpPr>
        <p:spPr/>
        <p:txBody>
          <a:bodyPr/>
          <a:lstStyle/>
          <a:p>
            <a:r>
              <a:rPr lang="en-US" b="1">
                <a:solidFill>
                  <a:srgbClr val="173AFF"/>
                </a:solidFill>
              </a:rPr>
              <a:t>Brainstorm</a:t>
            </a:r>
          </a:p>
        </p:txBody>
      </p:sp>
      <p:sp>
        <p:nvSpPr>
          <p:cNvPr id="3" name="Content Placeholder 2">
            <a:extLst>
              <a:ext uri="{FF2B5EF4-FFF2-40B4-BE49-F238E27FC236}">
                <a16:creationId xmlns:a16="http://schemas.microsoft.com/office/drawing/2014/main" id="{B8D757E2-0BF8-00B3-244B-48F959C0DCCC}"/>
              </a:ext>
            </a:extLst>
          </p:cNvPr>
          <p:cNvSpPr>
            <a:spLocks noGrp="1"/>
          </p:cNvSpPr>
          <p:nvPr>
            <p:ph idx="1"/>
          </p:nvPr>
        </p:nvSpPr>
        <p:spPr/>
        <p:txBody>
          <a:bodyPr/>
          <a:lstStyle/>
          <a:p>
            <a:r>
              <a:rPr lang="en-US" dirty="0"/>
              <a:t>It is only Week 1 but have a think about which role you might choose and why!</a:t>
            </a:r>
          </a:p>
          <a:p>
            <a:r>
              <a:rPr lang="en-US" dirty="0"/>
              <a:t>Then see if you can brainstorm some employability skills this role might need!</a:t>
            </a:r>
          </a:p>
          <a:p>
            <a:r>
              <a:rPr lang="en-US" b="1" dirty="0">
                <a:solidFill>
                  <a:srgbClr val="173AFF"/>
                </a:solidFill>
              </a:rPr>
              <a:t>Share your ideas with a colleague in Week 2. </a:t>
            </a:r>
          </a:p>
        </p:txBody>
      </p:sp>
      <p:sp>
        <p:nvSpPr>
          <p:cNvPr id="4" name="Date Placeholder 3">
            <a:extLst>
              <a:ext uri="{FF2B5EF4-FFF2-40B4-BE49-F238E27FC236}">
                <a16:creationId xmlns:a16="http://schemas.microsoft.com/office/drawing/2014/main" id="{24EB161F-9A6F-0381-B60E-5F75E964A49D}"/>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EE0710CC-32D1-384B-5535-69C157E996A3}"/>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222402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42D103-8BD9-9785-6E1F-8198591EB4F3}"/>
              </a:ext>
            </a:extLst>
          </p:cNvPr>
          <p:cNvSpPr>
            <a:spLocks noGrp="1"/>
          </p:cNvSpPr>
          <p:nvPr>
            <p:ph idx="1"/>
          </p:nvPr>
        </p:nvSpPr>
        <p:spPr>
          <a:xfrm>
            <a:off x="457200" y="928992"/>
            <a:ext cx="8229600" cy="3917032"/>
          </a:xfrm>
        </p:spPr>
        <p:txBody>
          <a:bodyPr/>
          <a:lstStyle/>
          <a:p>
            <a:pPr marL="0" indent="0" algn="ctr">
              <a:buNone/>
            </a:pPr>
            <a:r>
              <a:rPr lang="en-GB" sz="6000" dirty="0"/>
              <a:t>Any questions</a:t>
            </a:r>
          </a:p>
          <a:p>
            <a:pPr marL="0" indent="0" algn="ctr">
              <a:buNone/>
            </a:pPr>
            <a:endParaRPr lang="en-GB" sz="6000" dirty="0"/>
          </a:p>
        </p:txBody>
      </p:sp>
      <p:sp>
        <p:nvSpPr>
          <p:cNvPr id="4" name="Date Placeholder 3">
            <a:extLst>
              <a:ext uri="{FF2B5EF4-FFF2-40B4-BE49-F238E27FC236}">
                <a16:creationId xmlns:a16="http://schemas.microsoft.com/office/drawing/2014/main" id="{338DB30D-68DB-A73A-695C-9DAFD449DC49}"/>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E107BA56-C125-200E-8E5A-B73BEE452F3D}"/>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7" name="Picture 6" descr="Question mark symbol">
            <a:extLst>
              <a:ext uri="{FF2B5EF4-FFF2-40B4-BE49-F238E27FC236}">
                <a16:creationId xmlns:a16="http://schemas.microsoft.com/office/drawing/2014/main" id="{4E456134-AD88-861B-E30C-2C67B4FA024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31332" y="2339240"/>
            <a:ext cx="3881336" cy="2179520"/>
          </a:xfrm>
          <a:prstGeom prst="rect">
            <a:avLst/>
          </a:prstGeom>
        </p:spPr>
      </p:pic>
    </p:spTree>
    <p:extLst>
      <p:ext uri="{BB962C8B-B14F-4D97-AF65-F5344CB8AC3E}">
        <p14:creationId xmlns:p14="http://schemas.microsoft.com/office/powerpoint/2010/main" val="41716808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TotalTime>
  <Words>1672</Words>
  <Application>Microsoft Office PowerPoint</Application>
  <PresentationFormat>On-screen Show (4:3)</PresentationFormat>
  <Paragraphs>200</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Myriad Pro</vt:lpstr>
      <vt:lpstr>Verdana</vt:lpstr>
      <vt:lpstr>Segoe UI</vt:lpstr>
      <vt:lpstr>Arial</vt:lpstr>
      <vt:lpstr>20140311PresentationUWTSDTemplate</vt:lpstr>
      <vt:lpstr>LCHS4001</vt:lpstr>
      <vt:lpstr>Module Learning Outcomes</vt:lpstr>
      <vt:lpstr>Information about the module</vt:lpstr>
      <vt:lpstr>Portfolio of Tasks</vt:lpstr>
      <vt:lpstr>Portfolio of Tasks</vt:lpstr>
      <vt:lpstr>Task 1: Individual Video</vt:lpstr>
      <vt:lpstr>Task 1: Individual Video</vt:lpstr>
      <vt:lpstr>Task 1: Exploration </vt:lpstr>
      <vt:lpstr>Task 1: Exploration </vt:lpstr>
      <vt:lpstr>Task 1: Exploration </vt:lpstr>
      <vt:lpstr>Task 1: Exploration </vt:lpstr>
      <vt:lpstr>Task 1: Exploration</vt:lpstr>
      <vt:lpstr>Steps for Task 1</vt:lpstr>
      <vt:lpstr>Criteria Breakdown: Criterion 2 Knowledge and Understanding (20 marks)</vt:lpstr>
      <vt:lpstr>Criteria Breakdown: Criterion 4 Practical Skills (20 marks)</vt:lpstr>
      <vt:lpstr>Criteria Breakdown: Criterion 5 Transferable Skills (10 marks)</vt:lpstr>
      <vt:lpstr>Brainstorm</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Oluwadamilola Tayo</cp:lastModifiedBy>
  <cp:revision>440</cp:revision>
  <cp:lastPrinted>2018-07-09T15:27:01Z</cp:lastPrinted>
  <dcterms:created xsi:type="dcterms:W3CDTF">2002-10-07T19:43:58Z</dcterms:created>
  <dcterms:modified xsi:type="dcterms:W3CDTF">2026-09-27T11:13:15Z</dcterms:modified>
</cp:coreProperties>
</file>