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304" r:id="rId2"/>
    <p:sldId id="434" r:id="rId3"/>
    <p:sldId id="435" r:id="rId4"/>
    <p:sldId id="436" r:id="rId5"/>
    <p:sldId id="437" r:id="rId6"/>
    <p:sldId id="438" r:id="rId7"/>
    <p:sldId id="439" r:id="rId8"/>
    <p:sldId id="440" r:id="rId9"/>
    <p:sldId id="441" r:id="rId10"/>
    <p:sldId id="442" r:id="rId11"/>
    <p:sldId id="443" r:id="rId12"/>
    <p:sldId id="444" r:id="rId13"/>
    <p:sldId id="445" r:id="rId14"/>
    <p:sldId id="446" r:id="rId15"/>
    <p:sldId id="447" r:id="rId16"/>
    <p:sldId id="448" r:id="rId17"/>
    <p:sldId id="449" r:id="rId18"/>
    <p:sldId id="450" r:id="rId19"/>
    <p:sldId id="451" r:id="rId20"/>
    <p:sldId id="452" r:id="rId21"/>
    <p:sldId id="453" r:id="rId22"/>
    <p:sldId id="454"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44" autoAdjust="0"/>
    <p:restoredTop sz="95050" autoAdjust="0"/>
  </p:normalViewPr>
  <p:slideViewPr>
    <p:cSldViewPr snapToGrid="0">
      <p:cViewPr varScale="1">
        <p:scale>
          <a:sx n="63" d="100"/>
          <a:sy n="63" d="100"/>
        </p:scale>
        <p:origin x="1440" y="56"/>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04/10/2024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MBO suggests that people should be paid based on their performance or output. This means in some cases, employees of lower status may earn higher than those of higher status. In France there is high power distance. </a:t>
            </a:r>
          </a:p>
        </p:txBody>
      </p:sp>
      <p:sp>
        <p:nvSpPr>
          <p:cNvPr id="4" name="Slide Number Placeholder 3"/>
          <p:cNvSpPr>
            <a:spLocks noGrp="1"/>
          </p:cNvSpPr>
          <p:nvPr>
            <p:ph type="sldNum" sz="quarter" idx="10"/>
          </p:nvPr>
        </p:nvSpPr>
        <p:spPr/>
        <p:txBody>
          <a:bodyPr/>
          <a:lstStyle/>
          <a:p>
            <a:fld id="{7048A9E8-F96D-4D47-8B2F-547021A6FFDB}" type="slidenum">
              <a:rPr lang="en-GB" smtClean="0"/>
              <a:t>12</a:t>
            </a:fld>
            <a:endParaRPr lang="en-GB"/>
          </a:p>
        </p:txBody>
      </p:sp>
    </p:spTree>
    <p:extLst>
      <p:ext uri="{BB962C8B-B14F-4D97-AF65-F5344CB8AC3E}">
        <p14:creationId xmlns:p14="http://schemas.microsoft.com/office/powerpoint/2010/main" val="32601854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10/4/2024</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10/4/2024</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10/4/2024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10/4/2024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10/4/2024</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10/4/2024</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10/4/2024</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10/4/2024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10/4/2024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10/4/2024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10/4/2024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10/4/2024</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a:t>Master of Business Administration</a:t>
            </a:r>
            <a:br>
              <a:rPr lang="en-GB" altLang="en-US" sz="2400" dirty="0"/>
            </a:br>
            <a:br>
              <a:rPr lang="en-GB" altLang="en-US" dirty="0"/>
            </a:br>
            <a:r>
              <a:rPr lang="en-GB" dirty="0"/>
              <a:t> </a:t>
            </a:r>
            <a:r>
              <a:rPr lang="en-GB" sz="3600" b="1">
                <a:solidFill>
                  <a:schemeClr val="accent2">
                    <a:lumMod val="20000"/>
                    <a:lumOff val="80000"/>
                  </a:schemeClr>
                </a:solidFill>
              </a:rPr>
              <a:t>Human Capital </a:t>
            </a:r>
            <a:r>
              <a:rPr lang="en-GB" sz="3600" b="1" dirty="0">
                <a:solidFill>
                  <a:schemeClr val="accent2">
                    <a:lumMod val="20000"/>
                    <a:lumOff val="80000"/>
                  </a:schemeClr>
                </a:solidFill>
              </a:rPr>
              <a:t>Management </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sz="3600" dirty="0"/>
              <a:t>Global cultures- demographics and working abroad</a:t>
            </a: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text	</a:t>
            </a:r>
          </a:p>
        </p:txBody>
      </p:sp>
      <p:sp>
        <p:nvSpPr>
          <p:cNvPr id="3" name="Content Placeholder 2"/>
          <p:cNvSpPr>
            <a:spLocks noGrp="1"/>
          </p:cNvSpPr>
          <p:nvPr>
            <p:ph sz="half" idx="1"/>
          </p:nvPr>
        </p:nvSpPr>
        <p:spPr>
          <a:xfrm>
            <a:off x="364525" y="1902850"/>
            <a:ext cx="3886200" cy="3263504"/>
          </a:xfrm>
        </p:spPr>
        <p:txBody>
          <a:bodyPr>
            <a:normAutofit/>
          </a:bodyPr>
          <a:lstStyle/>
          <a:p>
            <a:pPr marL="0" indent="0">
              <a:buNone/>
            </a:pPr>
            <a:r>
              <a:rPr lang="en-GB" sz="2000" b="1" dirty="0"/>
              <a:t>Collings, D., Wood, G., &amp; Caligiuri, P. M. (2014). The Routledge companion to international human resource management</a:t>
            </a:r>
            <a:endParaRPr lang="en-GB" sz="2000" dirty="0"/>
          </a:p>
          <a:p>
            <a:pPr marL="0" indent="0">
              <a:buNone/>
            </a:pPr>
            <a:endParaRPr lang="en-GB" dirty="0"/>
          </a:p>
        </p:txBody>
      </p:sp>
      <p:pic>
        <p:nvPicPr>
          <p:cNvPr id="5" name="Content Placeholder 4" descr="C:\Users\Admin\AppData\Local\Microsoft\Windows\INetCache\Content.MSO\9B3CFB19.tmp">
            <a:extLst>
              <a:ext uri="{FF2B5EF4-FFF2-40B4-BE49-F238E27FC236}">
                <a16:creationId xmlns:a16="http://schemas.microsoft.com/office/drawing/2014/main" id="{4DC8B0F5-7F61-434D-9538-21BA7830628D}"/>
              </a:ext>
            </a:extLst>
          </p:cNvPr>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572001" y="1799785"/>
            <a:ext cx="3390314" cy="3094893"/>
          </a:xfrm>
          <a:prstGeom prst="rect">
            <a:avLst/>
          </a:prstGeom>
          <a:noFill/>
          <a:ln>
            <a:noFill/>
          </a:ln>
        </p:spPr>
      </p:pic>
    </p:spTree>
    <p:extLst>
      <p:ext uri="{BB962C8B-B14F-4D97-AF65-F5344CB8AC3E}">
        <p14:creationId xmlns:p14="http://schemas.microsoft.com/office/powerpoint/2010/main" val="3488946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of HRM</a:t>
            </a:r>
          </a:p>
        </p:txBody>
      </p:sp>
      <p:sp>
        <p:nvSpPr>
          <p:cNvPr id="3" name="Content Placeholder 2"/>
          <p:cNvSpPr>
            <a:spLocks noGrp="1"/>
          </p:cNvSpPr>
          <p:nvPr>
            <p:ph idx="1"/>
          </p:nvPr>
        </p:nvSpPr>
        <p:spPr>
          <a:xfrm>
            <a:off x="432695" y="1913877"/>
            <a:ext cx="7886700" cy="3263504"/>
          </a:xfrm>
        </p:spPr>
        <p:txBody>
          <a:bodyPr>
            <a:normAutofit fontScale="92500" lnSpcReduction="20000"/>
          </a:bodyPr>
          <a:lstStyle/>
          <a:p>
            <a:r>
              <a:rPr lang="en-GB" b="1" dirty="0">
                <a:solidFill>
                  <a:srgbClr val="FF0000"/>
                </a:solidFill>
              </a:rPr>
              <a:t>HRM</a:t>
            </a:r>
            <a:r>
              <a:rPr lang="en-GB" dirty="0"/>
              <a:t> comprises of a set of policies designed to maximise organisational integration, employee commitment, flexibility and quality of work (Guest 1987).</a:t>
            </a:r>
          </a:p>
          <a:p>
            <a:r>
              <a:rPr lang="en-GB" dirty="0"/>
              <a:t>HRM is the basis of all </a:t>
            </a:r>
            <a:r>
              <a:rPr lang="en-GB" b="1" dirty="0">
                <a:solidFill>
                  <a:srgbClr val="FF0000"/>
                </a:solidFill>
              </a:rPr>
              <a:t>management activity</a:t>
            </a:r>
            <a:r>
              <a:rPr lang="en-GB" dirty="0">
                <a:solidFill>
                  <a:srgbClr val="FF0000"/>
                </a:solidFill>
              </a:rPr>
              <a:t>, </a:t>
            </a:r>
            <a:r>
              <a:rPr lang="en-GB" dirty="0"/>
              <a:t>but it is not the basis of all </a:t>
            </a:r>
            <a:r>
              <a:rPr lang="en-GB" b="1" dirty="0">
                <a:solidFill>
                  <a:srgbClr val="FF0000"/>
                </a:solidFill>
              </a:rPr>
              <a:t>business activity </a:t>
            </a:r>
            <a:r>
              <a:rPr lang="en-GB" dirty="0"/>
              <a:t>..... The basis of management is always the same: getting the people of the business to make things happen in a productive way so that the business prospers and the people thrive (Torrington et al 2005)</a:t>
            </a:r>
          </a:p>
          <a:p>
            <a:r>
              <a:rPr lang="en-GB" b="1" dirty="0">
                <a:solidFill>
                  <a:srgbClr val="FF0000"/>
                </a:solidFill>
              </a:rPr>
              <a:t>Scope-</a:t>
            </a:r>
            <a:r>
              <a:rPr lang="en-GB" dirty="0"/>
              <a:t> considers how organisations recruit, reward and motivate their employees</a:t>
            </a:r>
          </a:p>
          <a:p>
            <a:pPr marL="0" indent="0">
              <a:buNone/>
            </a:pPr>
            <a:endParaRPr lang="en-GB" dirty="0"/>
          </a:p>
        </p:txBody>
      </p:sp>
    </p:spTree>
    <p:extLst>
      <p:ext uri="{BB962C8B-B14F-4D97-AF65-F5344CB8AC3E}">
        <p14:creationId xmlns:p14="http://schemas.microsoft.com/office/powerpoint/2010/main" val="2496522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of IHRM</a:t>
            </a:r>
          </a:p>
        </p:txBody>
      </p:sp>
      <p:sp>
        <p:nvSpPr>
          <p:cNvPr id="3" name="Content Placeholder 2"/>
          <p:cNvSpPr>
            <a:spLocks noGrp="1"/>
          </p:cNvSpPr>
          <p:nvPr>
            <p:ph idx="1"/>
          </p:nvPr>
        </p:nvSpPr>
        <p:spPr/>
        <p:txBody>
          <a:bodyPr>
            <a:normAutofit/>
          </a:bodyPr>
          <a:lstStyle/>
          <a:p>
            <a:r>
              <a:rPr lang="en-GB" b="1" dirty="0">
                <a:solidFill>
                  <a:srgbClr val="FF0000"/>
                </a:solidFill>
              </a:rPr>
              <a:t>HRM</a:t>
            </a:r>
            <a:r>
              <a:rPr lang="en-GB" dirty="0"/>
              <a:t> functions, policies and practices that emerge following the activities of multinational organisations that influences  the goals and objectives of such organisations (Schuler et al.,1993)</a:t>
            </a:r>
          </a:p>
          <a:p>
            <a:r>
              <a:rPr lang="en-GB" dirty="0"/>
              <a:t>Brewster et al.(2005) explained IHRM as the management of international workforce such as expatriates, cross-cultural teams specialist involved in international knowledge transfer. </a:t>
            </a:r>
          </a:p>
          <a:p>
            <a:r>
              <a:rPr lang="en-GB" b="1" dirty="0">
                <a:solidFill>
                  <a:srgbClr val="FF0000"/>
                </a:solidFill>
              </a:rPr>
              <a:t>Scope</a:t>
            </a:r>
            <a:r>
              <a:rPr lang="en-GB" dirty="0"/>
              <a:t>- Goes further by exploring HRM practices from a comparative, cultural and international perspective  </a:t>
            </a:r>
          </a:p>
        </p:txBody>
      </p:sp>
    </p:spTree>
    <p:extLst>
      <p:ext uri="{BB962C8B-B14F-4D97-AF65-F5344CB8AC3E}">
        <p14:creationId xmlns:p14="http://schemas.microsoft.com/office/powerpoint/2010/main" val="783189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Scope of IHRM</a:t>
            </a:r>
          </a:p>
        </p:txBody>
      </p:sp>
      <p:sp>
        <p:nvSpPr>
          <p:cNvPr id="3" name="Content Placeholder 2"/>
          <p:cNvSpPr>
            <a:spLocks noGrp="1"/>
          </p:cNvSpPr>
          <p:nvPr>
            <p:ph idx="1"/>
          </p:nvPr>
        </p:nvSpPr>
        <p:spPr/>
        <p:txBody>
          <a:bodyPr>
            <a:normAutofit/>
          </a:bodyPr>
          <a:lstStyle/>
          <a:p>
            <a:r>
              <a:rPr lang="en-GB" dirty="0">
                <a:solidFill>
                  <a:srgbClr val="FF0000"/>
                </a:solidFill>
              </a:rPr>
              <a:t>Comparative HRM </a:t>
            </a:r>
            <a:r>
              <a:rPr lang="en-GB" dirty="0"/>
              <a:t>– </a:t>
            </a:r>
            <a:r>
              <a:rPr lang="en-GB" dirty="0">
                <a:solidFill>
                  <a:srgbClr val="FF0000"/>
                </a:solidFill>
              </a:rPr>
              <a:t>Country/regional level </a:t>
            </a:r>
            <a:r>
              <a:rPr lang="en-GB" dirty="0"/>
              <a:t>of analysis. National HR systems</a:t>
            </a:r>
          </a:p>
          <a:p>
            <a:r>
              <a:rPr lang="en-GB" dirty="0"/>
              <a:t>Cross-cultural management- </a:t>
            </a:r>
            <a:r>
              <a:rPr lang="en-GB" dirty="0">
                <a:solidFill>
                  <a:srgbClr val="FF0000"/>
                </a:solidFill>
              </a:rPr>
              <a:t>Individual level </a:t>
            </a:r>
            <a:r>
              <a:rPr lang="en-GB" dirty="0"/>
              <a:t>of analysis. Organisational behaviour (cultural and individual focus)</a:t>
            </a:r>
          </a:p>
          <a:p>
            <a:r>
              <a:rPr lang="en-GB" dirty="0">
                <a:solidFill>
                  <a:srgbClr val="FF0000"/>
                </a:solidFill>
              </a:rPr>
              <a:t>International HRM- Firm/organisation </a:t>
            </a:r>
            <a:r>
              <a:rPr lang="en-GB" dirty="0"/>
              <a:t>level of analysis. Internationalising HRM policies and practices. </a:t>
            </a:r>
          </a:p>
        </p:txBody>
      </p:sp>
    </p:spTree>
    <p:extLst>
      <p:ext uri="{BB962C8B-B14F-4D97-AF65-F5344CB8AC3E}">
        <p14:creationId xmlns:p14="http://schemas.microsoft.com/office/powerpoint/2010/main" val="1209615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IHRM important</a:t>
            </a:r>
          </a:p>
        </p:txBody>
      </p:sp>
      <p:sp>
        <p:nvSpPr>
          <p:cNvPr id="3" name="Content Placeholder 2"/>
          <p:cNvSpPr>
            <a:spLocks noGrp="1"/>
          </p:cNvSpPr>
          <p:nvPr>
            <p:ph idx="1"/>
          </p:nvPr>
        </p:nvSpPr>
        <p:spPr>
          <a:xfrm>
            <a:off x="360851" y="1861385"/>
            <a:ext cx="7886700" cy="3263504"/>
          </a:xfrm>
        </p:spPr>
        <p:txBody>
          <a:bodyPr>
            <a:noAutofit/>
          </a:bodyPr>
          <a:lstStyle/>
          <a:p>
            <a:r>
              <a:rPr lang="en-GB" dirty="0"/>
              <a:t>Businesses have globalised</a:t>
            </a:r>
          </a:p>
          <a:p>
            <a:r>
              <a:rPr lang="en-GB" dirty="0"/>
              <a:t>Management needs to be international and outward looking</a:t>
            </a:r>
          </a:p>
          <a:p>
            <a:r>
              <a:rPr lang="en-GB" dirty="0"/>
              <a:t>Requirement to compare and learn from different nations and cultures</a:t>
            </a:r>
          </a:p>
          <a:p>
            <a:r>
              <a:rPr lang="en-GB" dirty="0"/>
              <a:t>MNCs need international management skills and knowledge transfer to subsidiaries</a:t>
            </a:r>
          </a:p>
          <a:p>
            <a:r>
              <a:rPr lang="en-GB" dirty="0"/>
              <a:t>Spread of best practice and diffusion </a:t>
            </a:r>
          </a:p>
          <a:p>
            <a:r>
              <a:rPr lang="en-GB" dirty="0"/>
              <a:t>Strategic and governmental processes are international and global</a:t>
            </a:r>
          </a:p>
          <a:p>
            <a:r>
              <a:rPr lang="en-GB" dirty="0"/>
              <a:t>Industrial relations are internationalising to reflect global business</a:t>
            </a:r>
          </a:p>
          <a:p>
            <a:r>
              <a:rPr lang="en-GB" dirty="0"/>
              <a:t>IHRM is interesting and worthwhile!</a:t>
            </a:r>
          </a:p>
          <a:p>
            <a:endParaRPr lang="en-GB" dirty="0"/>
          </a:p>
        </p:txBody>
      </p:sp>
    </p:spTree>
    <p:extLst>
      <p:ext uri="{BB962C8B-B14F-4D97-AF65-F5344CB8AC3E}">
        <p14:creationId xmlns:p14="http://schemas.microsoft.com/office/powerpoint/2010/main" val="3810560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HR manager in international context </a:t>
            </a:r>
          </a:p>
        </p:txBody>
      </p:sp>
      <p:sp>
        <p:nvSpPr>
          <p:cNvPr id="3" name="Content Placeholder 2"/>
          <p:cNvSpPr>
            <a:spLocks noGrp="1"/>
          </p:cNvSpPr>
          <p:nvPr>
            <p:ph idx="1"/>
          </p:nvPr>
        </p:nvSpPr>
        <p:spPr>
          <a:xfrm>
            <a:off x="419634" y="1797249"/>
            <a:ext cx="7886700" cy="3263504"/>
          </a:xfrm>
        </p:spPr>
        <p:txBody>
          <a:bodyPr>
            <a:noAutofit/>
          </a:bodyPr>
          <a:lstStyle/>
          <a:p>
            <a:r>
              <a:rPr lang="en-GB" dirty="0"/>
              <a:t>Manages geographical dispersion</a:t>
            </a:r>
          </a:p>
          <a:p>
            <a:r>
              <a:rPr lang="en-GB" dirty="0"/>
              <a:t>Manages cultural diversity</a:t>
            </a:r>
          </a:p>
          <a:p>
            <a:r>
              <a:rPr lang="en-GB" dirty="0"/>
              <a:t>Manages multi-cultural teams</a:t>
            </a:r>
          </a:p>
          <a:p>
            <a:r>
              <a:rPr lang="en-GB" dirty="0"/>
              <a:t>Develops international competencies</a:t>
            </a:r>
          </a:p>
          <a:p>
            <a:r>
              <a:rPr lang="en-GB" dirty="0"/>
              <a:t>International reward, appraisal, performance management, etc</a:t>
            </a:r>
          </a:p>
        </p:txBody>
      </p:sp>
    </p:spTree>
    <p:extLst>
      <p:ext uri="{BB962C8B-B14F-4D97-AF65-F5344CB8AC3E}">
        <p14:creationId xmlns:p14="http://schemas.microsoft.com/office/powerpoint/2010/main" val="1123514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HR manager in an international organisation</a:t>
            </a:r>
          </a:p>
        </p:txBody>
      </p:sp>
      <p:sp>
        <p:nvSpPr>
          <p:cNvPr id="3" name="Content Placeholder 2"/>
          <p:cNvSpPr>
            <a:spLocks noGrp="1"/>
          </p:cNvSpPr>
          <p:nvPr>
            <p:ph idx="1"/>
          </p:nvPr>
        </p:nvSpPr>
        <p:spPr>
          <a:xfrm>
            <a:off x="419634" y="1797249"/>
            <a:ext cx="7886700" cy="3263504"/>
          </a:xfrm>
        </p:spPr>
        <p:txBody>
          <a:bodyPr>
            <a:noAutofit/>
          </a:bodyPr>
          <a:lstStyle/>
          <a:p>
            <a:r>
              <a:rPr lang="en-GB" dirty="0"/>
              <a:t>Manages geographical dispersion</a:t>
            </a:r>
          </a:p>
          <a:p>
            <a:r>
              <a:rPr lang="en-GB" dirty="0"/>
              <a:t>Manages cultural diversity</a:t>
            </a:r>
          </a:p>
          <a:p>
            <a:r>
              <a:rPr lang="en-GB" dirty="0"/>
              <a:t>Manages multi-cultural teams</a:t>
            </a:r>
          </a:p>
          <a:p>
            <a:r>
              <a:rPr lang="en-GB" dirty="0"/>
              <a:t>Develops international competencies</a:t>
            </a:r>
          </a:p>
          <a:p>
            <a:r>
              <a:rPr lang="en-GB" dirty="0"/>
              <a:t>International reward, appraisal, performance management, etc</a:t>
            </a:r>
          </a:p>
        </p:txBody>
      </p:sp>
    </p:spTree>
    <p:extLst>
      <p:ext uri="{BB962C8B-B14F-4D97-AF65-F5344CB8AC3E}">
        <p14:creationId xmlns:p14="http://schemas.microsoft.com/office/powerpoint/2010/main" val="3602783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 discussion </a:t>
            </a:r>
          </a:p>
        </p:txBody>
      </p:sp>
      <p:sp>
        <p:nvSpPr>
          <p:cNvPr id="3" name="Content Placeholder 2"/>
          <p:cNvSpPr>
            <a:spLocks noGrp="1"/>
          </p:cNvSpPr>
          <p:nvPr>
            <p:ph sz="half" idx="1"/>
          </p:nvPr>
        </p:nvSpPr>
        <p:spPr>
          <a:xfrm>
            <a:off x="475732" y="2564613"/>
            <a:ext cx="3886200" cy="1728774"/>
          </a:xfrm>
        </p:spPr>
        <p:txBody>
          <a:bodyPr>
            <a:noAutofit/>
          </a:bodyPr>
          <a:lstStyle/>
          <a:p>
            <a:pPr marL="0" indent="0" algn="ctr">
              <a:buNone/>
            </a:pPr>
            <a:r>
              <a:rPr lang="en-GB" sz="2000" dirty="0"/>
              <a:t>In view of what HR managers do in an international context, what qualities should HR managers have?</a:t>
            </a:r>
          </a:p>
        </p:txBody>
      </p:sp>
      <p:pic>
        <p:nvPicPr>
          <p:cNvPr id="6" name="Content Placeholder 5">
            <a:extLst>
              <a:ext uri="{FF2B5EF4-FFF2-40B4-BE49-F238E27FC236}">
                <a16:creationId xmlns:a16="http://schemas.microsoft.com/office/drawing/2014/main" id="{88C7E3D1-F45E-4FB8-A2EE-330337B9BDD9}"/>
              </a:ext>
            </a:extLst>
          </p:cNvPr>
          <p:cNvPicPr>
            <a:picLocks noGrp="1" noChangeAspect="1"/>
          </p:cNvPicPr>
          <p:nvPr>
            <p:ph sz="half" idx="2"/>
          </p:nvPr>
        </p:nvPicPr>
        <p:blipFill>
          <a:blip r:embed="rId2"/>
          <a:stretch>
            <a:fillRect/>
          </a:stretch>
        </p:blipFill>
        <p:spPr>
          <a:xfrm>
            <a:off x="5309504" y="2000250"/>
            <a:ext cx="2857500" cy="2857500"/>
          </a:xfrm>
        </p:spPr>
      </p:pic>
    </p:spTree>
    <p:extLst>
      <p:ext uri="{BB962C8B-B14F-4D97-AF65-F5344CB8AC3E}">
        <p14:creationId xmlns:p14="http://schemas.microsoft.com/office/powerpoint/2010/main" val="1469201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Demographics and working abroad </a:t>
            </a:r>
          </a:p>
        </p:txBody>
      </p:sp>
      <p:sp>
        <p:nvSpPr>
          <p:cNvPr id="3" name="Content Placeholder 2"/>
          <p:cNvSpPr>
            <a:spLocks noGrp="1"/>
          </p:cNvSpPr>
          <p:nvPr>
            <p:ph idx="1"/>
          </p:nvPr>
        </p:nvSpPr>
        <p:spPr/>
        <p:txBody>
          <a:bodyPr>
            <a:normAutofit fontScale="925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Preparation, intercultural training, and support for expatriates frequently are reduced to a few last minute briefings rather than a deliberately planned for and carefully implemented program (Rothwell, 1992, cited in Torrington, 1994: 23). </a:t>
            </a:r>
            <a:br>
              <a:rPr lang="en-GB" dirty="0"/>
            </a:br>
            <a:br>
              <a:rPr lang="en-GB" dirty="0"/>
            </a:br>
            <a:endParaRPr lang="en-GB" dirty="0"/>
          </a:p>
        </p:txBody>
      </p:sp>
      <p:pic>
        <p:nvPicPr>
          <p:cNvPr id="4" name="Picture 3">
            <a:extLst>
              <a:ext uri="{FF2B5EF4-FFF2-40B4-BE49-F238E27FC236}">
                <a16:creationId xmlns:a16="http://schemas.microsoft.com/office/drawing/2014/main" id="{A3275F4D-1490-43F6-98BB-47B27FC850F0}"/>
              </a:ext>
            </a:extLst>
          </p:cNvPr>
          <p:cNvPicPr>
            <a:picLocks noChangeAspect="1"/>
          </p:cNvPicPr>
          <p:nvPr/>
        </p:nvPicPr>
        <p:blipFill>
          <a:blip r:embed="rId2"/>
          <a:stretch>
            <a:fillRect/>
          </a:stretch>
        </p:blipFill>
        <p:spPr>
          <a:xfrm>
            <a:off x="2842520" y="1891283"/>
            <a:ext cx="3067050" cy="1495425"/>
          </a:xfrm>
          <a:prstGeom prst="rect">
            <a:avLst/>
          </a:prstGeom>
        </p:spPr>
      </p:pic>
    </p:spTree>
    <p:extLst>
      <p:ext uri="{BB962C8B-B14F-4D97-AF65-F5344CB8AC3E}">
        <p14:creationId xmlns:p14="http://schemas.microsoft.com/office/powerpoint/2010/main" val="3823395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Outline</a:t>
            </a:r>
          </a:p>
        </p:txBody>
      </p:sp>
      <p:sp>
        <p:nvSpPr>
          <p:cNvPr id="3" name="Content Placeholder 2"/>
          <p:cNvSpPr>
            <a:spLocks noGrp="1"/>
          </p:cNvSpPr>
          <p:nvPr>
            <p:ph idx="1"/>
          </p:nvPr>
        </p:nvSpPr>
        <p:spPr>
          <a:xfrm>
            <a:off x="432695" y="1729120"/>
            <a:ext cx="7886700" cy="3593804"/>
          </a:xfrm>
        </p:spPr>
        <p:txBody>
          <a:bodyPr>
            <a:noAutofit/>
          </a:bodyPr>
          <a:lstStyle/>
          <a:p>
            <a:pPr>
              <a:lnSpc>
                <a:spcPct val="100000"/>
              </a:lnSpc>
            </a:pPr>
            <a:r>
              <a:rPr lang="en-GB" dirty="0"/>
              <a:t>Expatriates international management factors</a:t>
            </a:r>
          </a:p>
          <a:p>
            <a:pPr>
              <a:lnSpc>
                <a:spcPct val="100000"/>
              </a:lnSpc>
            </a:pPr>
            <a:r>
              <a:rPr lang="en-GB" dirty="0"/>
              <a:t>Expatriates assignment cycle</a:t>
            </a:r>
          </a:p>
          <a:p>
            <a:pPr>
              <a:lnSpc>
                <a:spcPct val="100000"/>
              </a:lnSpc>
            </a:pPr>
            <a:r>
              <a:rPr lang="en-GB" dirty="0"/>
              <a:t>Expatriate success factors</a:t>
            </a:r>
          </a:p>
          <a:p>
            <a:pPr>
              <a:lnSpc>
                <a:spcPct val="100000"/>
              </a:lnSpc>
            </a:pPr>
            <a:r>
              <a:rPr lang="en-GB" dirty="0"/>
              <a:t>Developing cultural competency</a:t>
            </a:r>
          </a:p>
          <a:p>
            <a:pPr>
              <a:lnSpc>
                <a:spcPct val="100000"/>
              </a:lnSpc>
            </a:pPr>
            <a:r>
              <a:rPr lang="en-GB" dirty="0"/>
              <a:t>Why expatriates fail</a:t>
            </a:r>
          </a:p>
          <a:p>
            <a:pPr>
              <a:lnSpc>
                <a:spcPct val="100000"/>
              </a:lnSpc>
            </a:pPr>
            <a:r>
              <a:rPr lang="en-GB" dirty="0"/>
              <a:t>Work life balance and international assignment</a:t>
            </a:r>
          </a:p>
          <a:p>
            <a:pPr>
              <a:lnSpc>
                <a:spcPct val="100000"/>
              </a:lnSpc>
            </a:pPr>
            <a:r>
              <a:rPr lang="en-GB" dirty="0"/>
              <a:t>Work life conflicts</a:t>
            </a:r>
          </a:p>
          <a:p>
            <a:pPr>
              <a:lnSpc>
                <a:spcPct val="100000"/>
              </a:lnSpc>
            </a:pPr>
            <a:r>
              <a:rPr lang="en-GB" dirty="0"/>
              <a:t>Managing work life conflicts</a:t>
            </a:r>
          </a:p>
          <a:p>
            <a:pPr>
              <a:lnSpc>
                <a:spcPct val="100000"/>
              </a:lnSpc>
            </a:pPr>
            <a:r>
              <a:rPr lang="en-GB" dirty="0"/>
              <a:t>Summary </a:t>
            </a:r>
          </a:p>
          <a:p>
            <a:pPr>
              <a:lnSpc>
                <a:spcPct val="100000"/>
              </a:lnSpc>
            </a:pPr>
            <a:r>
              <a:rPr lang="en-GB" dirty="0"/>
              <a:t>References </a:t>
            </a:r>
          </a:p>
        </p:txBody>
      </p:sp>
    </p:spTree>
    <p:extLst>
      <p:ext uri="{BB962C8B-B14F-4D97-AF65-F5344CB8AC3E}">
        <p14:creationId xmlns:p14="http://schemas.microsoft.com/office/powerpoint/2010/main" val="2147791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Expatriate and international management factors</a:t>
            </a:r>
          </a:p>
        </p:txBody>
      </p:sp>
      <p:sp>
        <p:nvSpPr>
          <p:cNvPr id="9" name="Content Placeholder 8">
            <a:extLst>
              <a:ext uri="{FF2B5EF4-FFF2-40B4-BE49-F238E27FC236}">
                <a16:creationId xmlns:a16="http://schemas.microsoft.com/office/drawing/2014/main" id="{1CA2D096-610B-4305-9198-FEDB184BCCAA}"/>
              </a:ext>
            </a:extLst>
          </p:cNvPr>
          <p:cNvSpPr>
            <a:spLocks noGrp="1"/>
          </p:cNvSpPr>
          <p:nvPr>
            <p:ph idx="1"/>
          </p:nvPr>
        </p:nvSpPr>
        <p:spPr/>
        <p:txBody>
          <a:bodyPr>
            <a:normAutofit/>
          </a:bodyPr>
          <a:lstStyle/>
          <a:p>
            <a:r>
              <a:rPr lang="en-GB" dirty="0"/>
              <a:t>Effective selection of new employees</a:t>
            </a:r>
          </a:p>
          <a:p>
            <a:r>
              <a:rPr lang="en-GB" dirty="0"/>
              <a:t>Expatriate mentoring</a:t>
            </a:r>
          </a:p>
          <a:p>
            <a:r>
              <a:rPr lang="en-GB" dirty="0"/>
              <a:t>Support for adjustment on assignments</a:t>
            </a:r>
          </a:p>
          <a:p>
            <a:r>
              <a:rPr lang="en-GB" dirty="0"/>
              <a:t>Assessment of career and performance management</a:t>
            </a:r>
          </a:p>
          <a:p>
            <a:r>
              <a:rPr lang="en-GB" dirty="0"/>
              <a:t>Compensation and repatriation management</a:t>
            </a:r>
          </a:p>
          <a:p>
            <a:r>
              <a:rPr lang="en-GB" dirty="0"/>
              <a:t>Demographics </a:t>
            </a:r>
          </a:p>
          <a:p>
            <a:r>
              <a:rPr lang="en-GB" dirty="0"/>
              <a:t>Knowledge transfer</a:t>
            </a:r>
            <a:br>
              <a:rPr lang="en-GB" dirty="0"/>
            </a:br>
            <a:endParaRPr lang="en-GB" dirty="0"/>
          </a:p>
        </p:txBody>
      </p:sp>
    </p:spTree>
    <p:extLst>
      <p:ext uri="{BB962C8B-B14F-4D97-AF65-F5344CB8AC3E}">
        <p14:creationId xmlns:p14="http://schemas.microsoft.com/office/powerpoint/2010/main" val="91442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DEEEF99-FD9B-400B-BAF6-A0B36F95D498}"/>
              </a:ext>
            </a:extLst>
          </p:cNvPr>
          <p:cNvPicPr>
            <a:picLocks noChangeAspect="1"/>
          </p:cNvPicPr>
          <p:nvPr/>
        </p:nvPicPr>
        <p:blipFill>
          <a:blip r:embed="rId2"/>
          <a:stretch>
            <a:fillRect/>
          </a:stretch>
        </p:blipFill>
        <p:spPr>
          <a:xfrm>
            <a:off x="512799" y="1147763"/>
            <a:ext cx="6076950" cy="3781758"/>
          </a:xfrm>
          <a:prstGeom prst="rect">
            <a:avLst/>
          </a:prstGeom>
        </p:spPr>
      </p:pic>
    </p:spTree>
    <p:extLst>
      <p:ext uri="{BB962C8B-B14F-4D97-AF65-F5344CB8AC3E}">
        <p14:creationId xmlns:p14="http://schemas.microsoft.com/office/powerpoint/2010/main" val="2112340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Expatriate success factors</a:t>
            </a:r>
          </a:p>
        </p:txBody>
      </p:sp>
      <p:sp>
        <p:nvSpPr>
          <p:cNvPr id="9" name="Content Placeholder 8">
            <a:extLst>
              <a:ext uri="{FF2B5EF4-FFF2-40B4-BE49-F238E27FC236}">
                <a16:creationId xmlns:a16="http://schemas.microsoft.com/office/drawing/2014/main" id="{B9235CAE-267F-4908-9308-136EEFE486AB}"/>
              </a:ext>
            </a:extLst>
          </p:cNvPr>
          <p:cNvSpPr>
            <a:spLocks noGrp="1"/>
          </p:cNvSpPr>
          <p:nvPr>
            <p:ph idx="1"/>
          </p:nvPr>
        </p:nvSpPr>
        <p:spPr/>
        <p:txBody>
          <a:bodyPr/>
          <a:lstStyle/>
          <a:p>
            <a:r>
              <a:rPr lang="en-GB" dirty="0"/>
              <a:t>Understand own cultural orientation and other acceptable behaviour within the new cultural context</a:t>
            </a:r>
          </a:p>
          <a:p>
            <a:r>
              <a:rPr lang="en-GB" dirty="0"/>
              <a:t>Accept the notion that one’s own cultural orientation is not universal</a:t>
            </a:r>
          </a:p>
          <a:p>
            <a:r>
              <a:rPr lang="en-GB" dirty="0"/>
              <a:t>Avoid judging culturally different behaviour negatively </a:t>
            </a:r>
          </a:p>
          <a:p>
            <a:r>
              <a:rPr lang="en-GB" dirty="0"/>
              <a:t>Establish a link between personal and company priority</a:t>
            </a:r>
          </a:p>
          <a:p>
            <a:r>
              <a:rPr lang="en-GB" dirty="0"/>
              <a:t>Strong language skills</a:t>
            </a:r>
          </a:p>
          <a:p>
            <a:r>
              <a:rPr lang="en-GB" dirty="0"/>
              <a:t>Mature emotional regulation. i.e. coping ability  </a:t>
            </a:r>
          </a:p>
          <a:p>
            <a:pPr marL="0" indent="0">
              <a:buNone/>
            </a:pPr>
            <a:endParaRPr lang="en-GB" dirty="0"/>
          </a:p>
        </p:txBody>
      </p:sp>
    </p:spTree>
    <p:extLst>
      <p:ext uri="{BB962C8B-B14F-4D97-AF65-F5344CB8AC3E}">
        <p14:creationId xmlns:p14="http://schemas.microsoft.com/office/powerpoint/2010/main" val="1428105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cultural competency abroad</a:t>
            </a:r>
          </a:p>
        </p:txBody>
      </p:sp>
      <p:sp>
        <p:nvSpPr>
          <p:cNvPr id="3" name="Content Placeholder 2"/>
          <p:cNvSpPr>
            <a:spLocks noGrp="1"/>
          </p:cNvSpPr>
          <p:nvPr>
            <p:ph idx="1"/>
          </p:nvPr>
        </p:nvSpPr>
        <p:spPr>
          <a:xfrm>
            <a:off x="432695" y="1913877"/>
            <a:ext cx="7886700" cy="3263504"/>
          </a:xfrm>
        </p:spPr>
        <p:txBody>
          <a:bodyPr>
            <a:normAutofit/>
          </a:bodyPr>
          <a:lstStyle/>
          <a:p>
            <a:r>
              <a:rPr lang="en-GB" dirty="0"/>
              <a:t>Accept cultural relativism- accept others point of view</a:t>
            </a:r>
          </a:p>
          <a:p>
            <a:r>
              <a:rPr lang="en-GB" dirty="0"/>
              <a:t>Inclusiveness- take diverse view points into consideration</a:t>
            </a:r>
          </a:p>
          <a:p>
            <a:r>
              <a:rPr lang="en-GB" dirty="0"/>
              <a:t>Value cultural difference- have a positive view of cultural differences </a:t>
            </a:r>
          </a:p>
          <a:p>
            <a:r>
              <a:rPr lang="en-GB" dirty="0"/>
              <a:t>Expand cultural intelligence </a:t>
            </a:r>
          </a:p>
        </p:txBody>
      </p:sp>
      <p:pic>
        <p:nvPicPr>
          <p:cNvPr id="4" name="Picture 3">
            <a:extLst>
              <a:ext uri="{FF2B5EF4-FFF2-40B4-BE49-F238E27FC236}">
                <a16:creationId xmlns:a16="http://schemas.microsoft.com/office/drawing/2014/main" id="{4F4E99B5-F52C-4B80-9691-16410C8AE11E}"/>
              </a:ext>
            </a:extLst>
          </p:cNvPr>
          <p:cNvPicPr>
            <a:picLocks noChangeAspect="1"/>
          </p:cNvPicPr>
          <p:nvPr/>
        </p:nvPicPr>
        <p:blipFill>
          <a:blip r:embed="rId2"/>
          <a:stretch>
            <a:fillRect/>
          </a:stretch>
        </p:blipFill>
        <p:spPr>
          <a:xfrm>
            <a:off x="3808600" y="3218418"/>
            <a:ext cx="2638425" cy="1733550"/>
          </a:xfrm>
          <a:prstGeom prst="rect">
            <a:avLst/>
          </a:prstGeom>
        </p:spPr>
      </p:pic>
    </p:spTree>
    <p:extLst>
      <p:ext uri="{BB962C8B-B14F-4D97-AF65-F5344CB8AC3E}">
        <p14:creationId xmlns:p14="http://schemas.microsoft.com/office/powerpoint/2010/main" val="420278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expatriates fail</a:t>
            </a:r>
          </a:p>
        </p:txBody>
      </p:sp>
      <p:sp>
        <p:nvSpPr>
          <p:cNvPr id="3" name="Content Placeholder 2"/>
          <p:cNvSpPr>
            <a:spLocks noGrp="1"/>
          </p:cNvSpPr>
          <p:nvPr>
            <p:ph idx="1"/>
          </p:nvPr>
        </p:nvSpPr>
        <p:spPr/>
        <p:txBody>
          <a:bodyPr>
            <a:normAutofit/>
          </a:bodyPr>
          <a:lstStyle/>
          <a:p>
            <a:r>
              <a:rPr lang="en-GB" dirty="0"/>
              <a:t>Cultural adjustments</a:t>
            </a:r>
          </a:p>
          <a:p>
            <a:r>
              <a:rPr lang="en-GB" dirty="0"/>
              <a:t>Language differences</a:t>
            </a:r>
          </a:p>
          <a:p>
            <a:r>
              <a:rPr lang="en-GB" dirty="0"/>
              <a:t>Foreign Service hardship</a:t>
            </a:r>
          </a:p>
          <a:p>
            <a:r>
              <a:rPr lang="en-GB" dirty="0"/>
              <a:t>Length of assignment</a:t>
            </a:r>
          </a:p>
          <a:p>
            <a:r>
              <a:rPr lang="en-GB" dirty="0"/>
              <a:t>Facilities- Schools, Living Accommodations, Health Care Access</a:t>
            </a:r>
          </a:p>
        </p:txBody>
      </p:sp>
    </p:spTree>
    <p:extLst>
      <p:ext uri="{BB962C8B-B14F-4D97-AF65-F5344CB8AC3E}">
        <p14:creationId xmlns:p14="http://schemas.microsoft.com/office/powerpoint/2010/main" val="42220678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 life balance and international assignments</a:t>
            </a:r>
          </a:p>
        </p:txBody>
      </p:sp>
      <p:sp>
        <p:nvSpPr>
          <p:cNvPr id="10" name="Content Placeholder 9">
            <a:extLst>
              <a:ext uri="{FF2B5EF4-FFF2-40B4-BE49-F238E27FC236}">
                <a16:creationId xmlns:a16="http://schemas.microsoft.com/office/drawing/2014/main" id="{CECB394E-1185-4C69-AC20-AC302A3B3A15}"/>
              </a:ext>
            </a:extLst>
          </p:cNvPr>
          <p:cNvSpPr>
            <a:spLocks noGrp="1"/>
          </p:cNvSpPr>
          <p:nvPr>
            <p:ph idx="1"/>
          </p:nvPr>
        </p:nvSpPr>
        <p:spPr/>
        <p:txBody>
          <a:bodyPr>
            <a:normAutofit/>
          </a:bodyPr>
          <a:lstStyle/>
          <a:p>
            <a:pPr marL="0" indent="0">
              <a:buNone/>
            </a:pPr>
            <a:r>
              <a:rPr lang="en-GB" dirty="0"/>
              <a:t>Work–life balance refers to the relations and the cross-influences between an individual’s work and private life domains (Collings et al., 2014, p 364). </a:t>
            </a:r>
            <a:br>
              <a:rPr lang="en-GB" dirty="0"/>
            </a:br>
            <a:br>
              <a:rPr lang="en-GB" dirty="0"/>
            </a:br>
            <a:r>
              <a:rPr lang="en-GB" dirty="0"/>
              <a:t>For employees working overseas, WLB is very important because the spill-over between work life and personal life are stronger than in domestic assignments (Shortland and Cummins, 2007). </a:t>
            </a:r>
            <a:br>
              <a:rPr lang="en-GB" dirty="0"/>
            </a:br>
            <a:br>
              <a:rPr lang="en-GB" dirty="0"/>
            </a:br>
            <a:endParaRPr lang="en-GB" dirty="0"/>
          </a:p>
        </p:txBody>
      </p:sp>
    </p:spTree>
    <p:extLst>
      <p:ext uri="{BB962C8B-B14F-4D97-AF65-F5344CB8AC3E}">
        <p14:creationId xmlns:p14="http://schemas.microsoft.com/office/powerpoint/2010/main" val="2108949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 life conflict</a:t>
            </a:r>
          </a:p>
        </p:txBody>
      </p:sp>
      <p:sp>
        <p:nvSpPr>
          <p:cNvPr id="10" name="Content Placeholder 9">
            <a:extLst>
              <a:ext uri="{FF2B5EF4-FFF2-40B4-BE49-F238E27FC236}">
                <a16:creationId xmlns:a16="http://schemas.microsoft.com/office/drawing/2014/main" id="{CECB394E-1185-4C69-AC20-AC302A3B3A15}"/>
              </a:ext>
            </a:extLst>
          </p:cNvPr>
          <p:cNvSpPr>
            <a:spLocks noGrp="1"/>
          </p:cNvSpPr>
          <p:nvPr>
            <p:ph idx="1"/>
          </p:nvPr>
        </p:nvSpPr>
        <p:spPr/>
        <p:txBody>
          <a:bodyPr>
            <a:normAutofit fontScale="92500" lnSpcReduction="10000"/>
          </a:bodyPr>
          <a:lstStyle/>
          <a:p>
            <a:pPr marL="0" indent="0">
              <a:buNone/>
            </a:pPr>
            <a:r>
              <a:rPr lang="en-GB" dirty="0"/>
              <a:t>Three classification of conflicts include:</a:t>
            </a:r>
          </a:p>
          <a:p>
            <a:r>
              <a:rPr lang="en-GB" dirty="0"/>
              <a:t>Time-based conflicts: This refers to a situation where one aspect of a person’s life does not allow the person enough time for other aspects of their lives (Ford et al., 2007)</a:t>
            </a:r>
          </a:p>
          <a:p>
            <a:r>
              <a:rPr lang="en-GB" dirty="0"/>
              <a:t>Strain-based conflicts: here, the stress and tension from one domain negatively affects other domains</a:t>
            </a:r>
          </a:p>
          <a:p>
            <a:r>
              <a:rPr lang="en-GB" dirty="0"/>
              <a:t>Mobility-based conflicts: This refers to the negative effects that one experiences on the job because they have to relocate to a new place, and return afterwards. Sometimes they have to start life afresh after spending time abroad </a:t>
            </a:r>
            <a:br>
              <a:rPr lang="en-GB" dirty="0"/>
            </a:br>
            <a:br>
              <a:rPr lang="en-GB" dirty="0"/>
            </a:br>
            <a:endParaRPr lang="en-GB" dirty="0"/>
          </a:p>
        </p:txBody>
      </p:sp>
    </p:spTree>
    <p:extLst>
      <p:ext uri="{BB962C8B-B14F-4D97-AF65-F5344CB8AC3E}">
        <p14:creationId xmlns:p14="http://schemas.microsoft.com/office/powerpoint/2010/main" val="2378859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Coping with work life conflict </a:t>
            </a:r>
          </a:p>
        </p:txBody>
      </p:sp>
      <p:sp>
        <p:nvSpPr>
          <p:cNvPr id="12" name="Content Placeholder 11">
            <a:extLst>
              <a:ext uri="{FF2B5EF4-FFF2-40B4-BE49-F238E27FC236}">
                <a16:creationId xmlns:a16="http://schemas.microsoft.com/office/drawing/2014/main" id="{334766C7-9BDD-4D7D-AD9D-0191B4F83495}"/>
              </a:ext>
            </a:extLst>
          </p:cNvPr>
          <p:cNvSpPr>
            <a:spLocks noGrp="1"/>
          </p:cNvSpPr>
          <p:nvPr>
            <p:ph idx="1"/>
          </p:nvPr>
        </p:nvSpPr>
        <p:spPr/>
        <p:txBody>
          <a:bodyPr>
            <a:normAutofit fontScale="92500"/>
          </a:bodyPr>
          <a:lstStyle/>
          <a:p>
            <a:pPr marL="0" indent="0">
              <a:buNone/>
            </a:pPr>
            <a:r>
              <a:rPr lang="en-GB" b="1" dirty="0"/>
              <a:t>Problem-focused coping strategies</a:t>
            </a:r>
            <a:r>
              <a:rPr lang="en-GB" dirty="0"/>
              <a:t>: </a:t>
            </a:r>
            <a:r>
              <a:rPr lang="en-GB" dirty="0">
                <a:solidFill>
                  <a:srgbClr val="FF0000"/>
                </a:solidFill>
              </a:rPr>
              <a:t>Active coping: </a:t>
            </a:r>
            <a:r>
              <a:rPr lang="en-GB" dirty="0"/>
              <a:t>problem-solving action,</a:t>
            </a:r>
            <a:r>
              <a:rPr lang="en-GB" dirty="0">
                <a:solidFill>
                  <a:srgbClr val="FF0000"/>
                </a:solidFill>
              </a:rPr>
              <a:t> Planning: </a:t>
            </a:r>
            <a:r>
              <a:rPr lang="en-GB" dirty="0"/>
              <a:t>elaboration of plans, or strategies, </a:t>
            </a:r>
            <a:r>
              <a:rPr lang="en-GB" dirty="0">
                <a:solidFill>
                  <a:srgbClr val="FF0000"/>
                </a:solidFill>
              </a:rPr>
              <a:t>Restraint: </a:t>
            </a:r>
            <a:r>
              <a:rPr lang="en-GB" dirty="0"/>
              <a:t>wait before acting too quickly, </a:t>
            </a:r>
            <a:r>
              <a:rPr lang="en-GB" dirty="0">
                <a:solidFill>
                  <a:srgbClr val="FF0000"/>
                </a:solidFill>
              </a:rPr>
              <a:t>Suppression of competing activities: </a:t>
            </a:r>
            <a:r>
              <a:rPr lang="en-GB" dirty="0"/>
              <a:t>focus on the problem faced and avoidance of distraction, Use of instrumental social support: collection of help, advice, information from others </a:t>
            </a:r>
          </a:p>
          <a:p>
            <a:pPr marL="0" indent="0">
              <a:buNone/>
            </a:pPr>
            <a:br>
              <a:rPr lang="en-GB" dirty="0"/>
            </a:br>
            <a:endParaRPr lang="en-GB" dirty="0"/>
          </a:p>
          <a:p>
            <a:pPr marL="0" indent="0">
              <a:buNone/>
            </a:pPr>
            <a:r>
              <a:rPr lang="en-GB" dirty="0"/>
              <a:t>Lazarus and Folkman (1984), </a:t>
            </a:r>
            <a:r>
              <a:rPr lang="en-GB" dirty="0" err="1"/>
              <a:t>Carver,Scheier</a:t>
            </a:r>
            <a:r>
              <a:rPr lang="en-GB" dirty="0"/>
              <a:t>, and Weintraub, (1989), and Connor-Smith and </a:t>
            </a:r>
            <a:r>
              <a:rPr lang="en-GB" dirty="0" err="1"/>
              <a:t>Flachsbart</a:t>
            </a:r>
            <a:r>
              <a:rPr lang="en-GB" dirty="0"/>
              <a:t> (2007)</a:t>
            </a:r>
          </a:p>
        </p:txBody>
      </p:sp>
    </p:spTree>
    <p:extLst>
      <p:ext uri="{BB962C8B-B14F-4D97-AF65-F5344CB8AC3E}">
        <p14:creationId xmlns:p14="http://schemas.microsoft.com/office/powerpoint/2010/main" val="38800934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Coping with work life conflict  cont’d</a:t>
            </a:r>
          </a:p>
        </p:txBody>
      </p:sp>
      <p:sp>
        <p:nvSpPr>
          <p:cNvPr id="12" name="Content Placeholder 11">
            <a:extLst>
              <a:ext uri="{FF2B5EF4-FFF2-40B4-BE49-F238E27FC236}">
                <a16:creationId xmlns:a16="http://schemas.microsoft.com/office/drawing/2014/main" id="{334766C7-9BDD-4D7D-AD9D-0191B4F83495}"/>
              </a:ext>
            </a:extLst>
          </p:cNvPr>
          <p:cNvSpPr>
            <a:spLocks noGrp="1"/>
          </p:cNvSpPr>
          <p:nvPr>
            <p:ph idx="1"/>
          </p:nvPr>
        </p:nvSpPr>
        <p:spPr/>
        <p:txBody>
          <a:bodyPr>
            <a:normAutofit fontScale="77500" lnSpcReduction="20000"/>
          </a:bodyPr>
          <a:lstStyle/>
          <a:p>
            <a:pPr marL="0" indent="0">
              <a:buNone/>
            </a:pPr>
            <a:r>
              <a:rPr lang="en-GB" b="1" dirty="0"/>
              <a:t>Emotion-focused coping strategies:  </a:t>
            </a:r>
            <a:r>
              <a:rPr lang="en-GB" dirty="0">
                <a:solidFill>
                  <a:srgbClr val="FF0000"/>
                </a:solidFill>
              </a:rPr>
              <a:t>Acceptance</a:t>
            </a:r>
            <a:r>
              <a:rPr lang="en-GB" dirty="0"/>
              <a:t>: psychological accommodation with the situation: learning to live with it, </a:t>
            </a:r>
            <a:r>
              <a:rPr lang="en-GB" dirty="0">
                <a:solidFill>
                  <a:srgbClr val="FF0000"/>
                </a:solidFill>
              </a:rPr>
              <a:t>Behavioural disengagement</a:t>
            </a:r>
            <a:r>
              <a:rPr lang="en-GB" dirty="0"/>
              <a:t>: termination or limitation of the efforts to solve the problem faced, </a:t>
            </a:r>
            <a:r>
              <a:rPr lang="en-GB" dirty="0">
                <a:solidFill>
                  <a:srgbClr val="FF0000"/>
                </a:solidFill>
              </a:rPr>
              <a:t>Denial: </a:t>
            </a:r>
            <a:r>
              <a:rPr lang="en-GB" dirty="0"/>
              <a:t>pretending that the problem has not occurred, that the situation is not difficult, </a:t>
            </a:r>
            <a:r>
              <a:rPr lang="en-GB" dirty="0">
                <a:solidFill>
                  <a:srgbClr val="FF0000"/>
                </a:solidFill>
              </a:rPr>
              <a:t>Focus on and venting of emotions</a:t>
            </a:r>
            <a:r>
              <a:rPr lang="en-GB" dirty="0"/>
              <a:t>: emphasis on emotions and expression of them</a:t>
            </a:r>
            <a:r>
              <a:rPr lang="en-GB" dirty="0">
                <a:solidFill>
                  <a:srgbClr val="FF0000"/>
                </a:solidFill>
              </a:rPr>
              <a:t>, Humour: </a:t>
            </a:r>
            <a:r>
              <a:rPr lang="en-GB" dirty="0"/>
              <a:t>consideration and focus on the humour in the situation, </a:t>
            </a:r>
            <a:r>
              <a:rPr lang="en-GB" dirty="0">
                <a:solidFill>
                  <a:srgbClr val="FF0000"/>
                </a:solidFill>
              </a:rPr>
              <a:t>Mental disengagement: </a:t>
            </a:r>
            <a:r>
              <a:rPr lang="en-GB" dirty="0"/>
              <a:t>attempt to divert attention from the source of stress, </a:t>
            </a:r>
            <a:r>
              <a:rPr lang="en-GB" dirty="0">
                <a:solidFill>
                  <a:srgbClr val="FF0000"/>
                </a:solidFill>
              </a:rPr>
              <a:t>Positive reappraisal</a:t>
            </a:r>
            <a:r>
              <a:rPr lang="en-GB" dirty="0"/>
              <a:t>: reappraisal, re-evaluation of the situation to see the good side of it, infusion with positive meaning, </a:t>
            </a:r>
            <a:r>
              <a:rPr lang="en-GB" dirty="0">
                <a:solidFill>
                  <a:srgbClr val="FF0000"/>
                </a:solidFill>
              </a:rPr>
              <a:t>Substance use</a:t>
            </a:r>
            <a:r>
              <a:rPr lang="en-GB" dirty="0"/>
              <a:t>: consumption of alcohol or drugs, </a:t>
            </a:r>
            <a:r>
              <a:rPr lang="en-GB" dirty="0">
                <a:solidFill>
                  <a:srgbClr val="FF0000"/>
                </a:solidFill>
              </a:rPr>
              <a:t>Religious coping: </a:t>
            </a:r>
            <a:r>
              <a:rPr lang="en-GB" dirty="0"/>
              <a:t>comfort, consolation, help sought through religion,</a:t>
            </a:r>
            <a:r>
              <a:rPr lang="en-GB" dirty="0">
                <a:solidFill>
                  <a:srgbClr val="FF0000"/>
                </a:solidFill>
              </a:rPr>
              <a:t> Use of emotional social support</a:t>
            </a:r>
            <a:r>
              <a:rPr lang="en-GB" dirty="0"/>
              <a:t>: collection of understanding and empathy for one’s feelings</a:t>
            </a:r>
            <a:br>
              <a:rPr lang="en-GB" dirty="0"/>
            </a:br>
            <a:endParaRPr lang="en-GB" dirty="0"/>
          </a:p>
          <a:p>
            <a:pPr marL="0" indent="0">
              <a:buNone/>
            </a:pPr>
            <a:r>
              <a:rPr lang="en-GB" dirty="0"/>
              <a:t>Lazarus and Folkman (1984), </a:t>
            </a:r>
            <a:r>
              <a:rPr lang="en-GB" dirty="0" err="1"/>
              <a:t>Carver,Scheier</a:t>
            </a:r>
            <a:r>
              <a:rPr lang="en-GB" dirty="0"/>
              <a:t>, and Weintraub, (1989), and Connor-Smith and </a:t>
            </a:r>
            <a:r>
              <a:rPr lang="en-GB" dirty="0" err="1"/>
              <a:t>Flachsbart</a:t>
            </a:r>
            <a:r>
              <a:rPr lang="en-GB" dirty="0"/>
              <a:t> (2007)</a:t>
            </a:r>
          </a:p>
        </p:txBody>
      </p:sp>
    </p:spTree>
    <p:extLst>
      <p:ext uri="{BB962C8B-B14F-4D97-AF65-F5344CB8AC3E}">
        <p14:creationId xmlns:p14="http://schemas.microsoft.com/office/powerpoint/2010/main" val="1879494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5" name="Content Placeholder 4">
            <a:extLst>
              <a:ext uri="{FF2B5EF4-FFF2-40B4-BE49-F238E27FC236}">
                <a16:creationId xmlns:a16="http://schemas.microsoft.com/office/drawing/2014/main" id="{9723BBC5-FCC3-407B-8C9B-7E0268FE7E5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3095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419634" y="1797249"/>
            <a:ext cx="7886700" cy="3263504"/>
          </a:xfrm>
        </p:spPr>
        <p:txBody>
          <a:bodyPr>
            <a:noAutofit/>
          </a:bodyPr>
          <a:lstStyle/>
          <a:p>
            <a:pPr marL="0" indent="0">
              <a:buNone/>
            </a:pPr>
            <a:r>
              <a:rPr lang="en-GB" sz="1400" dirty="0"/>
              <a:t>Hofstede, G., 1980. Motivation, leadership, and organization: do American theories apply abroad?. </a:t>
            </a:r>
            <a:r>
              <a:rPr lang="en-GB" sz="1400" i="1" dirty="0"/>
              <a:t>Organizational dynamics</a:t>
            </a:r>
            <a:r>
              <a:rPr lang="en-GB" sz="1400" dirty="0"/>
              <a:t>, </a:t>
            </a:r>
            <a:r>
              <a:rPr lang="en-GB" sz="1400" i="1" dirty="0"/>
              <a:t>9</a:t>
            </a:r>
            <a:r>
              <a:rPr lang="en-GB" sz="1400" dirty="0"/>
              <a:t>(1), pp.42-63.</a:t>
            </a:r>
          </a:p>
          <a:p>
            <a:pPr marL="0" indent="0">
              <a:buNone/>
            </a:pPr>
            <a:r>
              <a:rPr lang="en-GB" sz="1400" dirty="0"/>
              <a:t>Kerr, C., Harbison, F.H., Dunlop, J.T. and Myers, C.A., 1960. Industrialism and industrial man. </a:t>
            </a:r>
            <a:r>
              <a:rPr lang="en-GB" sz="1400" i="1" dirty="0"/>
              <a:t>Int'l Lab. Rev.</a:t>
            </a:r>
            <a:r>
              <a:rPr lang="en-GB" sz="1400" dirty="0"/>
              <a:t>, </a:t>
            </a:r>
            <a:r>
              <a:rPr lang="en-GB" sz="1400" i="1" dirty="0"/>
              <a:t>82</a:t>
            </a:r>
            <a:r>
              <a:rPr lang="en-GB" sz="1400" dirty="0"/>
              <a:t>, p.236.</a:t>
            </a:r>
          </a:p>
          <a:p>
            <a:pPr marL="0" indent="0">
              <a:buNone/>
            </a:pPr>
            <a:r>
              <a:rPr lang="en-GB" sz="1400" dirty="0"/>
              <a:t>Inglehart, R.F., </a:t>
            </a:r>
            <a:r>
              <a:rPr lang="en-GB" sz="1400" dirty="0" err="1"/>
              <a:t>Basanez</a:t>
            </a:r>
            <a:r>
              <a:rPr lang="en-GB" sz="1400" dirty="0"/>
              <a:t>, M., </a:t>
            </a:r>
            <a:r>
              <a:rPr lang="en-GB" sz="1400" dirty="0" err="1"/>
              <a:t>Basanez</a:t>
            </a:r>
            <a:r>
              <a:rPr lang="en-GB" sz="1400" dirty="0"/>
              <a:t>, M. and Moreno, A., 1998. </a:t>
            </a:r>
            <a:r>
              <a:rPr lang="en-GB" sz="1400" i="1" dirty="0"/>
              <a:t>Human values and beliefs: A cross-cultural sourcebook</a:t>
            </a:r>
            <a:r>
              <a:rPr lang="en-GB" sz="1400" dirty="0"/>
              <a:t>. University of Michigan Press.</a:t>
            </a:r>
          </a:p>
          <a:p>
            <a:pPr marL="0" indent="0">
              <a:buNone/>
            </a:pPr>
            <a:r>
              <a:rPr lang="en-GB" sz="1400" dirty="0"/>
              <a:t>Hickson, D.J. and McMillan, C.J., 1981. Organization and Nation: The Aston Program IV, </a:t>
            </a:r>
            <a:r>
              <a:rPr lang="en-GB" sz="1400" dirty="0" err="1"/>
              <a:t>Westmead</a:t>
            </a:r>
            <a:r>
              <a:rPr lang="en-GB" sz="1400" dirty="0"/>
              <a:t>. </a:t>
            </a:r>
            <a:r>
              <a:rPr lang="en-GB" sz="1400" i="1" dirty="0"/>
              <a:t>Hants: Gower</a:t>
            </a:r>
            <a:r>
              <a:rPr lang="en-GB" sz="1400" dirty="0"/>
              <a:t>.</a:t>
            </a:r>
          </a:p>
          <a:p>
            <a:pPr marL="0" indent="0">
              <a:buNone/>
            </a:pPr>
            <a:r>
              <a:rPr lang="en-GB" sz="1500" dirty="0"/>
              <a:t>.</a:t>
            </a:r>
          </a:p>
          <a:p>
            <a:pPr marL="0" indent="0">
              <a:buNone/>
            </a:pPr>
            <a:endParaRPr lang="en-GB" sz="1500" dirty="0"/>
          </a:p>
        </p:txBody>
      </p:sp>
    </p:spTree>
    <p:extLst>
      <p:ext uri="{BB962C8B-B14F-4D97-AF65-F5344CB8AC3E}">
        <p14:creationId xmlns:p14="http://schemas.microsoft.com/office/powerpoint/2010/main" val="86220029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0</TotalTime>
  <Words>1236</Words>
  <Application>Microsoft Office PowerPoint</Application>
  <PresentationFormat>On-screen Show (4:3)</PresentationFormat>
  <Paragraphs>104</Paragraphs>
  <Slides>22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Myriad Pro</vt:lpstr>
      <vt:lpstr>20140311PresentationUWTSDTemplate</vt:lpstr>
      <vt:lpstr>Master of Business Administration   Human Capital Management   Global cultures- demographics and working abroad</vt:lpstr>
      <vt:lpstr>Core text </vt:lpstr>
      <vt:lpstr>Definitions of HRM</vt:lpstr>
      <vt:lpstr>Definitions of IHRM</vt:lpstr>
      <vt:lpstr>Scope of IHRM</vt:lpstr>
      <vt:lpstr>Why is IHRM important</vt:lpstr>
      <vt:lpstr>HR manager in international context </vt:lpstr>
      <vt:lpstr>A HR manager in an international organisation</vt:lpstr>
      <vt:lpstr>Class discussion </vt:lpstr>
      <vt:lpstr>Demographics and working abroad </vt:lpstr>
      <vt:lpstr>Outline</vt:lpstr>
      <vt:lpstr>Expatriate and international management factors</vt:lpstr>
      <vt:lpstr>PowerPoint Presentation</vt:lpstr>
      <vt:lpstr>Expatriate success factors</vt:lpstr>
      <vt:lpstr>Developing cultural competency abroad</vt:lpstr>
      <vt:lpstr>Why do expatriates fail</vt:lpstr>
      <vt:lpstr>Work life balance and international assignments</vt:lpstr>
      <vt:lpstr>Work life conflict</vt:lpstr>
      <vt:lpstr>Coping with work life conflict </vt:lpstr>
      <vt:lpstr>Coping with work life conflict  cont’d</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Nishi Ramsurrun</cp:lastModifiedBy>
  <cp:revision>43</cp:revision>
  <dcterms:created xsi:type="dcterms:W3CDTF">2020-04-06T13:34:42Z</dcterms:created>
  <dcterms:modified xsi:type="dcterms:W3CDTF">2024-10-04T10:57:53Z</dcterms:modified>
</cp:coreProperties>
</file>