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69" r:id="rId4"/>
    <p:sldId id="268" r:id="rId5"/>
    <p:sldId id="263" r:id="rId6"/>
    <p:sldId id="257" r:id="rId7"/>
    <p:sldId id="260" r:id="rId8"/>
    <p:sldId id="261" r:id="rId9"/>
    <p:sldId id="262" r:id="rId10"/>
    <p:sldId id="265" r:id="rId11"/>
    <p:sldId id="266" r:id="rId12"/>
    <p:sldId id="267" r:id="rId13"/>
    <p:sldId id="270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hannon jenkins" initials="sj" lastIdx="1" clrIdx="0">
    <p:extLst>
      <p:ext uri="{19B8F6BF-5375-455C-9EA6-DF929625EA0E}">
        <p15:presenceInfo xmlns:p15="http://schemas.microsoft.com/office/powerpoint/2012/main" userId="ed63ebbde7afd6f0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12-20T11:39:38.165" idx="1">
    <p:pos x="10" y="10"/>
    <p:text/>
    <p:extLst>
      <p:ext uri="{C676402C-5697-4E1C-873F-D02D1690AC5C}">
        <p15:threadingInfo xmlns:p15="http://schemas.microsoft.com/office/powerpoint/2012/main" timeZoneBias="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B5B66-D522-4A88-B875-1D5F8BFB37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0099242-40A6-4CD2-8390-3D3CD1E0898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6D23B2-B40F-4221-A407-A35D0E21F7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858A1-C231-4CD0-A3BC-F0800EB7FF56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8C10D9-E8A1-46A1-AAD4-F94275EA93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6B8486-B8FF-4FCA-A8DD-8F2CC1F6F8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801C2-E0A1-4057-8AE9-A435E4B237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0815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D501E1-18B2-440E-B253-E435639DB1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ACD2F9-A054-44EB-ACF1-7C2A1DBC62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42E9D6-68A6-43F5-A269-824FD96E01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858A1-C231-4CD0-A3BC-F0800EB7FF56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E62599-645A-4F7F-A4E0-709F32AB69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00F0F8-D36F-449F-99AF-759389445E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801C2-E0A1-4057-8AE9-A435E4B237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31673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BDCCCB-B48D-4811-860F-D2187B264F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7A1BE4F-5FF4-4063-BC2C-2F1A977AF8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332731-6AE8-4E63-8731-E415C821FE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858A1-C231-4CD0-A3BC-F0800EB7FF56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106A8F-C401-4288-B110-992D2AE2BB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976487-FC51-46DE-9873-E7FF13DBC1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801C2-E0A1-4057-8AE9-A435E4B237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37907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EE2918-7FE5-4F6D-8F7E-C04EFC58A0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E61743-061D-41B9-92F2-EA4F85F080C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A35993-A4B0-4DDD-8BB3-4B7329271C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59B4C6-1D39-414A-BFA9-F670DE75C9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858A1-C231-4CD0-A3BC-F0800EB7FF56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A1F1DE2-5986-4DEE-B116-AFECF18A20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5FF7E4-4544-430A-B9B1-AE9AC17F9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801C2-E0A1-4057-8AE9-A435E4B237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38197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0A65C4-7A21-42BE-90B8-959DA28C58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CDEA4C-D328-49EB-B386-5B35145AE0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AAD832E-2464-434D-A254-EFA80F4D5E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7FD58E5-DFB0-4F1F-90D5-38522DDE918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8EAE9E1-8101-4D21-9E8C-774D1B63DF2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5444EB8-2422-4D40-8AF9-D8D0C0E749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858A1-C231-4CD0-A3BC-F0800EB7FF56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8CCD1A2-BBAE-461B-8B4B-30B4337EF9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76708BA-552F-4022-A880-ABADA150E5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801C2-E0A1-4057-8AE9-A435E4B237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63902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6575ED-3A67-4AF5-9AE6-264304EBA4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7995217-EE39-4F77-92FB-C729CC3001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858A1-C231-4CD0-A3BC-F0800EB7FF56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1017558-1409-4E0B-8486-8FDE520E6F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CE04EE2-0037-4A66-9183-EDE8CC859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801C2-E0A1-4057-8AE9-A435E4B237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97552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3959923-6A92-4E40-BA13-919A0967CC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858A1-C231-4CD0-A3BC-F0800EB7FF56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76FE557-396E-48F3-9B74-0CB346CACF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707119A-9087-4E35-8BD0-6905FAC647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801C2-E0A1-4057-8AE9-A435E4B237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0041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94FDC9-739E-4CDE-9F84-A90BB9F4E9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425E7A-0E5A-4BF0-A809-0EEBF09E27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96B20E2-CDC8-4296-9584-7F6D6EE3BB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92BCC0-015B-45C2-BFAC-A9E207E90D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858A1-C231-4CD0-A3BC-F0800EB7FF56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9A66AE-CE3B-445E-BDA2-8CE6A09A2D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CE77EA-5F7A-4320-92CD-03CBE862CE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801C2-E0A1-4057-8AE9-A435E4B237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36532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74D57E-9A43-472D-B9CE-8FB5114625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5280D64-6214-4286-8871-8AE5D529ED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C371DD-A484-4411-A2B8-95B3063491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842A53-7BD6-41DD-9B14-867B8CCAA8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858A1-C231-4CD0-A3BC-F0800EB7FF56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9651D2-7C5D-46C2-A04E-3222E5422A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982AF9-BE69-4425-97B8-076A92F9FD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801C2-E0A1-4057-8AE9-A435E4B237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47659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748AAF-CCC4-4223-8D5C-FA635EFE20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0A67ABF-4FF6-41A9-8D07-EE7C57FA2C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F8A5A1-BEDA-475C-8557-C0CC18932C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858A1-C231-4CD0-A3BC-F0800EB7FF56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671FA0-BA47-41D4-B617-2D60AD0CAA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58911A-5411-4C36-B6E0-38B494145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801C2-E0A1-4057-8AE9-A435E4B237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64745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D432C7C-7DB1-43DB-98F9-5A7F9FAB256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DA2A4EE-FE57-4131-A2E4-1C678FF960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483FFC-5E90-4553-A3C7-C7FA2BF57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858A1-C231-4CD0-A3BC-F0800EB7FF56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09A709-06D7-46E4-B70C-94A3583508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57A773-C1A5-4D64-89CC-406EE13FAF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801C2-E0A1-4057-8AE9-A435E4B237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34296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34EC6D7-3BE0-471C-934B-345A5FF458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6E86FB-A799-4C29-B5BA-11EC8BD65A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18A4A2-92A9-4E45-85BE-16FE60EF91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1858A1-C231-4CD0-A3BC-F0800EB7FF56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5D6D27-A099-41D5-AF41-F49729A797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E06AB3-5B78-4AA2-8AFF-F77B78933F4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7801C2-E0A1-4057-8AE9-A435E4B237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00058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simplypsychology.org/carl-rogers.html" TargetMode="External"/><Relationship Id="rId3" Type="http://schemas.openxmlformats.org/officeDocument/2006/relationships/hyperlink" Target="https://counsellingtutor.com/counselling-approaches/person-centred-approach-to-counselling/carl-rogers-core-conditions/" TargetMode="External"/><Relationship Id="rId7" Type="http://schemas.openxmlformats.org/officeDocument/2006/relationships/hyperlink" Target="https://www.suelamberttrust.org/wp-content/uploads/2018/02/HO10-Core-Conditions-and-Carl-Rogers-v3.pdf" TargetMode="External"/><Relationship Id="rId2" Type="http://schemas.openxmlformats.org/officeDocument/2006/relationships/hyperlink" Target="https://positivepsychology.com/client-centered-therapy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cypnow.co.uk/features/article/mental-health-in-schools-policy-context" TargetMode="External"/><Relationship Id="rId5" Type="http://schemas.openxmlformats.org/officeDocument/2006/relationships/hyperlink" Target="http://www.leaderlabs.asia/uploads/4/7/6/2/4762488/________the_skilled_helper.pdf" TargetMode="External"/><Relationship Id="rId4" Type="http://schemas.openxmlformats.org/officeDocument/2006/relationships/hyperlink" Target="https://www.gp-training.net/mentoring/egans-skilled-helper-model/" TargetMode="External"/><Relationship Id="rId9" Type="http://schemas.openxmlformats.org/officeDocument/2006/relationships/hyperlink" Target="https://www.simplypsychology.org/client-centred-therapy.html" TargetMode="Externa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s://marcr.net/marcr-for-career-professionals/career-theory/career-theories-and-theorists/skilled-helper-model-egan/" TargetMode="External"/><Relationship Id="rId3" Type="http://schemas.openxmlformats.org/officeDocument/2006/relationships/hyperlink" Target="https://medium.com/live-your-life-on-purpose/speaking-without-words-9e551432e36a" TargetMode="External"/><Relationship Id="rId7" Type="http://schemas.openxmlformats.org/officeDocument/2006/relationships/hyperlink" Target="https://tempops.weebly.com/pastoral-care.html" TargetMode="External"/><Relationship Id="rId2" Type="http://schemas.openxmlformats.org/officeDocument/2006/relationships/hyperlink" Target="http://highgatecounselling.org.uk/members/certificate/CT1W3%20Paper%202.pdf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testconsultant.blogspot.com/2009/02/understanding-problem-skilled-helper.html" TargetMode="External"/><Relationship Id="rId5" Type="http://schemas.openxmlformats.org/officeDocument/2006/relationships/hyperlink" Target="https://medium.com/achology/carl-rogers-and-the-core-conditions-of-counselling-a87167028905" TargetMode="External"/><Relationship Id="rId4" Type="http://schemas.openxmlformats.org/officeDocument/2006/relationships/hyperlink" Target="https://trueselfcounseling.com/2016/02/20/3-core-conditions-for-therapeutic-change/#:~:text=Rogers%20maintains%20that%20therapists%20must,%2C%20and%20(3)%20accurate%20empathic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3962611-DFD5-4092-AAFD-559E3DFCE2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5488" y="0"/>
            <a:ext cx="10910292" cy="6858000"/>
          </a:xfrm>
          <a:prstGeom prst="rect">
            <a:avLst/>
          </a:prstGeom>
          <a:gradFill>
            <a:gsLst>
              <a:gs pos="0">
                <a:schemeClr val="accent6"/>
              </a:gs>
              <a:gs pos="25000">
                <a:schemeClr val="accent6"/>
              </a:gs>
              <a:gs pos="94000">
                <a:schemeClr val="accent1"/>
              </a:gs>
              <a:gs pos="100000">
                <a:schemeClr val="accent1"/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270F1FA-0425-408F-9861-80BF5AFB2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1B38436D-3C2D-4DDC-85C8-7FB58CA0CD13}"/>
              </a:ext>
            </a:extLst>
          </p:cNvPr>
          <p:cNvSpPr/>
          <p:nvPr/>
        </p:nvSpPr>
        <p:spPr>
          <a:xfrm>
            <a:off x="3045368" y="2043663"/>
            <a:ext cx="6105194" cy="203105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300" b="1" kern="1200" cap="none" spc="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FFFF"/>
                </a:solidFill>
                <a:effectLst/>
                <a:latin typeface="+mj-lt"/>
                <a:ea typeface="+mj-ea"/>
                <a:cs typeface="+mj-cs"/>
              </a:rPr>
              <a:t>Gerard Egan’s contribution to our understanding of the role helping and support in an educational setting.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E116F77-6B5F-49EF-82CD-F10BAC5ED10F}"/>
              </a:ext>
            </a:extLst>
          </p:cNvPr>
          <p:cNvSpPr txBox="1"/>
          <p:nvPr/>
        </p:nvSpPr>
        <p:spPr>
          <a:xfrm>
            <a:off x="4538662" y="4200525"/>
            <a:ext cx="3114675" cy="89255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</a:rPr>
              <a:t>Shannon Jenkins</a:t>
            </a:r>
          </a:p>
          <a:p>
            <a:pPr algn="ctr"/>
            <a:r>
              <a:rPr lang="en-GB" sz="1400" dirty="0">
                <a:solidFill>
                  <a:schemeClr val="bg1"/>
                </a:solidFill>
              </a:rPr>
              <a:t>2010009</a:t>
            </a:r>
          </a:p>
          <a:p>
            <a:pPr algn="ctr"/>
            <a:r>
              <a:rPr lang="en-GB" sz="1400" dirty="0">
                <a:solidFill>
                  <a:schemeClr val="bg1"/>
                </a:solidFill>
              </a:rPr>
              <a:t>Supporting the Learner: SJIE4002</a:t>
            </a:r>
          </a:p>
        </p:txBody>
      </p:sp>
    </p:spTree>
    <p:extLst>
      <p:ext uri="{BB962C8B-B14F-4D97-AF65-F5344CB8AC3E}">
        <p14:creationId xmlns:p14="http://schemas.microsoft.com/office/powerpoint/2010/main" val="29386233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46CB88-75AC-466D-8562-426DBF60FA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INTRODUCTION TO HIS WORK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F65BBDF-4F06-42B4-A0BB-F41A6CFED95F}"/>
              </a:ext>
            </a:extLst>
          </p:cNvPr>
          <p:cNvSpPr txBox="1"/>
          <p:nvPr/>
        </p:nvSpPr>
        <p:spPr>
          <a:xfrm>
            <a:off x="838200" y="1891868"/>
            <a:ext cx="6693763" cy="4247317"/>
          </a:xfrm>
          <a:prstGeom prst="rect">
            <a:avLst/>
          </a:prstGeom>
          <a:noFill/>
          <a:ln>
            <a:solidFill>
              <a:schemeClr val="accent2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Gerard Egan, Professor Emeritus of Organisation Development and Psychology at Loyola University in Chicago. 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Egan began with Roger’s theory, the importance of the core conditions and building a non-judgmental relationship with the client but went further.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He produced a map to show the process of change, identifying where you are and where you would like to go.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His model is based on understanding, exploring and action.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Egan considers his methods to consist more of prevention than cure. </a:t>
            </a:r>
          </a:p>
          <a:p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49D2816-9205-4C7F-B63E-E9646AF5BD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62915" y="2476500"/>
            <a:ext cx="3114675" cy="311467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5C8C018-7D08-41DF-9B1D-1DD76E691E86}"/>
              </a:ext>
            </a:extLst>
          </p:cNvPr>
          <p:cNvSpPr txBox="1"/>
          <p:nvPr/>
        </p:nvSpPr>
        <p:spPr>
          <a:xfrm>
            <a:off x="9374080" y="5672831"/>
            <a:ext cx="19797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(</a:t>
            </a:r>
            <a:r>
              <a:rPr lang="en-GB" sz="1400" dirty="0" err="1"/>
              <a:t>Patanella</a:t>
            </a:r>
            <a:r>
              <a:rPr lang="en-GB" sz="1400" dirty="0"/>
              <a:t>, 2019)</a:t>
            </a:r>
          </a:p>
        </p:txBody>
      </p:sp>
    </p:spTree>
    <p:extLst>
      <p:ext uri="{BB962C8B-B14F-4D97-AF65-F5344CB8AC3E}">
        <p14:creationId xmlns:p14="http://schemas.microsoft.com/office/powerpoint/2010/main" val="4773973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327D73B4-9F5C-4A64-A179-51B9500CB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C1F06963-6374-4B48-844F-071A9BAAAE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9528" y="554152"/>
            <a:ext cx="5742189" cy="5742189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2E7521E-9CF6-4E8A-A34D-93DAC32C40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5072" y="1289765"/>
            <a:ext cx="3651101" cy="42709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5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WHAT IS HELPING</a:t>
            </a:r>
          </a:p>
        </p:txBody>
      </p:sp>
      <p:sp>
        <p:nvSpPr>
          <p:cNvPr id="27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3493" y="374394"/>
            <a:ext cx="171515" cy="171515"/>
          </a:xfrm>
          <a:custGeom>
            <a:avLst/>
            <a:gdLst>
              <a:gd name="connsiteX0" fmla="*/ 159874 w 171515"/>
              <a:gd name="connsiteY0" fmla="*/ 74116 h 171515"/>
              <a:gd name="connsiteX1" fmla="*/ 97399 w 171515"/>
              <a:gd name="connsiteY1" fmla="*/ 74116 h 171515"/>
              <a:gd name="connsiteX2" fmla="*/ 97399 w 171515"/>
              <a:gd name="connsiteY2" fmla="*/ 11641 h 171515"/>
              <a:gd name="connsiteX3" fmla="*/ 85758 w 171515"/>
              <a:gd name="connsiteY3" fmla="*/ 0 h 171515"/>
              <a:gd name="connsiteX4" fmla="*/ 74116 w 171515"/>
              <a:gd name="connsiteY4" fmla="*/ 11641 h 171515"/>
              <a:gd name="connsiteX5" fmla="*/ 74116 w 171515"/>
              <a:gd name="connsiteY5" fmla="*/ 74116 h 171515"/>
              <a:gd name="connsiteX6" fmla="*/ 11641 w 171515"/>
              <a:gd name="connsiteY6" fmla="*/ 74116 h 171515"/>
              <a:gd name="connsiteX7" fmla="*/ 0 w 171515"/>
              <a:gd name="connsiteY7" fmla="*/ 85758 h 171515"/>
              <a:gd name="connsiteX8" fmla="*/ 11641 w 171515"/>
              <a:gd name="connsiteY8" fmla="*/ 97399 h 171515"/>
              <a:gd name="connsiteX9" fmla="*/ 74116 w 171515"/>
              <a:gd name="connsiteY9" fmla="*/ 97399 h 171515"/>
              <a:gd name="connsiteX10" fmla="*/ 74116 w 171515"/>
              <a:gd name="connsiteY10" fmla="*/ 159874 h 171515"/>
              <a:gd name="connsiteX11" fmla="*/ 85758 w 171515"/>
              <a:gd name="connsiteY11" fmla="*/ 171515 h 171515"/>
              <a:gd name="connsiteX12" fmla="*/ 97399 w 171515"/>
              <a:gd name="connsiteY12" fmla="*/ 159874 h 171515"/>
              <a:gd name="connsiteX13" fmla="*/ 97399 w 171515"/>
              <a:gd name="connsiteY13" fmla="*/ 97399 h 171515"/>
              <a:gd name="connsiteX14" fmla="*/ 159874 w 171515"/>
              <a:gd name="connsiteY14" fmla="*/ 97399 h 171515"/>
              <a:gd name="connsiteX15" fmla="*/ 171515 w 171515"/>
              <a:gd name="connsiteY15" fmla="*/ 85758 h 171515"/>
              <a:gd name="connsiteX16" fmla="*/ 159874 w 171515"/>
              <a:gd name="connsiteY16" fmla="*/ 74116 h 171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1515" h="171515">
                <a:moveTo>
                  <a:pt x="159874" y="74116"/>
                </a:moveTo>
                <a:lnTo>
                  <a:pt x="97399" y="74116"/>
                </a:lnTo>
                <a:lnTo>
                  <a:pt x="97399" y="11641"/>
                </a:lnTo>
                <a:cubicBezTo>
                  <a:pt x="97399" y="5212"/>
                  <a:pt x="92187" y="0"/>
                  <a:pt x="85758" y="0"/>
                </a:cubicBezTo>
                <a:cubicBezTo>
                  <a:pt x="79328" y="0"/>
                  <a:pt x="74116" y="5212"/>
                  <a:pt x="74116" y="11641"/>
                </a:cubicBezTo>
                <a:lnTo>
                  <a:pt x="74116" y="74116"/>
                </a:lnTo>
                <a:lnTo>
                  <a:pt x="11641" y="74116"/>
                </a:lnTo>
                <a:cubicBezTo>
                  <a:pt x="5212" y="74116"/>
                  <a:pt x="0" y="79328"/>
                  <a:pt x="0" y="85758"/>
                </a:cubicBezTo>
                <a:cubicBezTo>
                  <a:pt x="0" y="92187"/>
                  <a:pt x="5212" y="97399"/>
                  <a:pt x="11641" y="97399"/>
                </a:cubicBezTo>
                <a:lnTo>
                  <a:pt x="74116" y="97399"/>
                </a:lnTo>
                <a:lnTo>
                  <a:pt x="74116" y="159874"/>
                </a:lnTo>
                <a:cubicBezTo>
                  <a:pt x="74116" y="166303"/>
                  <a:pt x="79328" y="171515"/>
                  <a:pt x="85758" y="171515"/>
                </a:cubicBezTo>
                <a:cubicBezTo>
                  <a:pt x="92187" y="171515"/>
                  <a:pt x="97399" y="166303"/>
                  <a:pt x="97399" y="159874"/>
                </a:cubicBezTo>
                <a:lnTo>
                  <a:pt x="97399" y="97399"/>
                </a:lnTo>
                <a:lnTo>
                  <a:pt x="159874" y="97399"/>
                </a:lnTo>
                <a:cubicBezTo>
                  <a:pt x="166303" y="97399"/>
                  <a:pt x="171515" y="92187"/>
                  <a:pt x="171515" y="85758"/>
                </a:cubicBezTo>
                <a:cubicBezTo>
                  <a:pt x="171515" y="79328"/>
                  <a:pt x="166303" y="74116"/>
                  <a:pt x="159874" y="74116"/>
                </a:cubicBezTo>
                <a:close/>
              </a:path>
            </a:pathLst>
          </a:custGeom>
          <a:solidFill>
            <a:schemeClr val="accent2"/>
          </a:solidFill>
          <a:ln w="77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9" name="Graphic 12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0109" y="1084507"/>
            <a:ext cx="157545" cy="157545"/>
          </a:xfrm>
          <a:custGeom>
            <a:avLst/>
            <a:gdLst>
              <a:gd name="connsiteX0" fmla="*/ 78773 w 157545"/>
              <a:gd name="connsiteY0" fmla="*/ 23283 h 157545"/>
              <a:gd name="connsiteX1" fmla="*/ 134262 w 157545"/>
              <a:gd name="connsiteY1" fmla="*/ 78773 h 157545"/>
              <a:gd name="connsiteX2" fmla="*/ 78773 w 157545"/>
              <a:gd name="connsiteY2" fmla="*/ 134262 h 157545"/>
              <a:gd name="connsiteX3" fmla="*/ 23283 w 157545"/>
              <a:gd name="connsiteY3" fmla="*/ 78773 h 157545"/>
              <a:gd name="connsiteX4" fmla="*/ 78773 w 157545"/>
              <a:gd name="connsiteY4" fmla="*/ 23283 h 157545"/>
              <a:gd name="connsiteX5" fmla="*/ 78773 w 157545"/>
              <a:gd name="connsiteY5" fmla="*/ 0 h 157545"/>
              <a:gd name="connsiteX6" fmla="*/ 0 w 157545"/>
              <a:gd name="connsiteY6" fmla="*/ 78773 h 157545"/>
              <a:gd name="connsiteX7" fmla="*/ 78773 w 157545"/>
              <a:gd name="connsiteY7" fmla="*/ 157545 h 157545"/>
              <a:gd name="connsiteX8" fmla="*/ 157545 w 157545"/>
              <a:gd name="connsiteY8" fmla="*/ 78773 h 157545"/>
              <a:gd name="connsiteX9" fmla="*/ 78773 w 157545"/>
              <a:gd name="connsiteY9" fmla="*/ 0 h 157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7545" h="157545">
                <a:moveTo>
                  <a:pt x="78773" y="23283"/>
                </a:moveTo>
                <a:cubicBezTo>
                  <a:pt x="109419" y="23283"/>
                  <a:pt x="134262" y="48126"/>
                  <a:pt x="134262" y="78773"/>
                </a:cubicBezTo>
                <a:cubicBezTo>
                  <a:pt x="134262" y="109419"/>
                  <a:pt x="109419" y="134262"/>
                  <a:pt x="78773" y="134262"/>
                </a:cubicBezTo>
                <a:cubicBezTo>
                  <a:pt x="48126" y="134262"/>
                  <a:pt x="23283" y="109419"/>
                  <a:pt x="23283" y="78773"/>
                </a:cubicBezTo>
                <a:cubicBezTo>
                  <a:pt x="23312" y="48139"/>
                  <a:pt x="48139" y="23312"/>
                  <a:pt x="78773" y="23283"/>
                </a:cubicBezTo>
                <a:moveTo>
                  <a:pt x="78773" y="0"/>
                </a:moveTo>
                <a:cubicBezTo>
                  <a:pt x="35268" y="0"/>
                  <a:pt x="0" y="35268"/>
                  <a:pt x="0" y="78773"/>
                </a:cubicBezTo>
                <a:cubicBezTo>
                  <a:pt x="0" y="122277"/>
                  <a:pt x="35268" y="157545"/>
                  <a:pt x="78773" y="157545"/>
                </a:cubicBezTo>
                <a:cubicBezTo>
                  <a:pt x="122277" y="157545"/>
                  <a:pt x="157545" y="122277"/>
                  <a:pt x="157545" y="78773"/>
                </a:cubicBezTo>
                <a:cubicBezTo>
                  <a:pt x="157545" y="35268"/>
                  <a:pt x="122277" y="0"/>
                  <a:pt x="78773" y="0"/>
                </a:cubicBezTo>
                <a:close/>
              </a:path>
            </a:pathLst>
          </a:custGeom>
          <a:solidFill>
            <a:schemeClr val="accent2"/>
          </a:solidFill>
          <a:ln w="751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89CC418-C777-44B4-82F6-A95C23AB1D30}"/>
              </a:ext>
            </a:extLst>
          </p:cNvPr>
          <p:cNvSpPr txBox="1"/>
          <p:nvPr/>
        </p:nvSpPr>
        <p:spPr>
          <a:xfrm>
            <a:off x="6297233" y="518400"/>
            <a:ext cx="4771607" cy="583794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>
                <a:solidFill>
                  <a:schemeClr val="tx1">
                    <a:alpha val="80000"/>
                  </a:schemeClr>
                </a:solidFill>
              </a:rPr>
              <a:t>Helping is about decision making and real change- internally and externally. 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>
              <a:solidFill>
                <a:schemeClr val="tx1">
                  <a:alpha val="80000"/>
                </a:schemeClr>
              </a:solidFill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>
                <a:solidFill>
                  <a:schemeClr val="tx1">
                    <a:alpha val="80000"/>
                  </a:schemeClr>
                </a:solidFill>
                <a:effectLst/>
              </a:rPr>
              <a:t>Egan quotes that “in the end helping is about work that produces outcomes that favourably impact the lives of help seekers.” (Egan, 2010, p.xi)</a:t>
            </a:r>
            <a:endParaRPr lang="en-US" sz="2000">
              <a:solidFill>
                <a:schemeClr val="tx1">
                  <a:alpha val="80000"/>
                </a:schemeClr>
              </a:solidFill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>
              <a:solidFill>
                <a:schemeClr val="tx1">
                  <a:alpha val="80000"/>
                </a:schemeClr>
              </a:solidFill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>
                <a:solidFill>
                  <a:schemeClr val="tx1">
                    <a:alpha val="80000"/>
                  </a:schemeClr>
                </a:solidFill>
                <a:effectLst/>
              </a:rPr>
              <a:t>Egan suggests that to understand the meaning of helping, it is useful to consider two points; </a:t>
            </a:r>
          </a:p>
          <a:p>
            <a:pPr marL="742950" lvl="1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>
                <a:solidFill>
                  <a:schemeClr val="tx1">
                    <a:alpha val="80000"/>
                  </a:schemeClr>
                </a:solidFill>
                <a:effectLst/>
              </a:rPr>
              <a:t>why people are seeking help in the first place </a:t>
            </a:r>
            <a:endParaRPr lang="en-US" sz="2000">
              <a:solidFill>
                <a:schemeClr val="tx1">
                  <a:alpha val="80000"/>
                </a:schemeClr>
              </a:solidFill>
            </a:endParaRPr>
          </a:p>
          <a:p>
            <a:pPr marL="742950" lvl="1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>
                <a:solidFill>
                  <a:schemeClr val="tx1">
                    <a:alpha val="80000"/>
                  </a:schemeClr>
                </a:solidFill>
                <a:effectLst/>
              </a:rPr>
              <a:t>what the principal goals of the helping process are. </a:t>
            </a:r>
          </a:p>
        </p:txBody>
      </p:sp>
      <p:sp>
        <p:nvSpPr>
          <p:cNvPr id="31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36547" y="5751820"/>
            <a:ext cx="112426" cy="112426"/>
          </a:xfrm>
          <a:custGeom>
            <a:avLst/>
            <a:gdLst>
              <a:gd name="connsiteX0" fmla="*/ 112426 w 112426"/>
              <a:gd name="connsiteY0" fmla="*/ 56213 h 112426"/>
              <a:gd name="connsiteX1" fmla="*/ 56213 w 112426"/>
              <a:gd name="connsiteY1" fmla="*/ 112426 h 112426"/>
              <a:gd name="connsiteX2" fmla="*/ 0 w 112426"/>
              <a:gd name="connsiteY2" fmla="*/ 56213 h 112426"/>
              <a:gd name="connsiteX3" fmla="*/ 56213 w 112426"/>
              <a:gd name="connsiteY3" fmla="*/ 0 h 112426"/>
              <a:gd name="connsiteX4" fmla="*/ 112426 w 112426"/>
              <a:gd name="connsiteY4" fmla="*/ 56213 h 11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426" h="112426">
                <a:moveTo>
                  <a:pt x="112426" y="56213"/>
                </a:moveTo>
                <a:cubicBezTo>
                  <a:pt x="112426" y="87259"/>
                  <a:pt x="87259" y="112426"/>
                  <a:pt x="56213" y="112426"/>
                </a:cubicBezTo>
                <a:cubicBezTo>
                  <a:pt x="25167" y="112426"/>
                  <a:pt x="0" y="87259"/>
                  <a:pt x="0" y="56213"/>
                </a:cubicBezTo>
                <a:cubicBezTo>
                  <a:pt x="0" y="25167"/>
                  <a:pt x="25167" y="0"/>
                  <a:pt x="56213" y="0"/>
                </a:cubicBezTo>
                <a:cubicBezTo>
                  <a:pt x="87259" y="0"/>
                  <a:pt x="112426" y="25167"/>
                  <a:pt x="112426" y="56213"/>
                </a:cubicBezTo>
                <a:close/>
              </a:path>
            </a:pathLst>
          </a:custGeom>
          <a:solidFill>
            <a:schemeClr val="accent2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00" scaled="0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15380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583A91-28FB-4E62-9581-63666DF265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58775"/>
            <a:ext cx="10515600" cy="1325563"/>
          </a:xfrm>
        </p:spPr>
        <p:txBody>
          <a:bodyPr/>
          <a:lstStyle/>
          <a:p>
            <a:pPr algn="ctr"/>
            <a:r>
              <a:rPr lang="en-GB" b="1" dirty="0"/>
              <a:t>MAIN PROBLEMS PEOPLE PRESENT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CFCE48A-CB5F-4AB5-94B2-738EE7497871}"/>
              </a:ext>
            </a:extLst>
          </p:cNvPr>
          <p:cNvSpPr txBox="1"/>
          <p:nvPr/>
        </p:nvSpPr>
        <p:spPr>
          <a:xfrm>
            <a:off x="347130" y="1546604"/>
            <a:ext cx="7768170" cy="2308324"/>
          </a:xfrm>
          <a:prstGeom prst="rect">
            <a:avLst/>
          </a:prstGeom>
          <a:noFill/>
          <a:ln>
            <a:solidFill>
              <a:schemeClr val="accent5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Egan (2010) suggests that the main problems people present are: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They are experiencing problem-situations that they are struggling to handle.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Lack various skills – if people acquire skills, they could manage and solve their problems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Have experienced misused opportunities. 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6357057-2BFC-43E2-A230-7A8449E67818}"/>
              </a:ext>
            </a:extLst>
          </p:cNvPr>
          <p:cNvSpPr txBox="1"/>
          <p:nvPr/>
        </p:nvSpPr>
        <p:spPr>
          <a:xfrm>
            <a:off x="476251" y="4738549"/>
            <a:ext cx="6724650" cy="1754326"/>
          </a:xfrm>
          <a:prstGeom prst="rect">
            <a:avLst/>
          </a:prstGeom>
          <a:noFill/>
          <a:ln>
            <a:solidFill>
              <a:schemeClr val="accent5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Common problems that young people present in school: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ACEs.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Mental health &amp; stress.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Experience of being unloved or rejected by a significant person.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Deprived deficiency needs.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Lack of self-esteem.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AB97BD0-B9DA-40F9-93B5-0576271DE7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01051" y="3638550"/>
            <a:ext cx="3555209" cy="285432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90B18E7-04F3-4BE7-BFCF-45ADC232E6D7}"/>
              </a:ext>
            </a:extLst>
          </p:cNvPr>
          <p:cNvSpPr txBox="1"/>
          <p:nvPr/>
        </p:nvSpPr>
        <p:spPr>
          <a:xfrm>
            <a:off x="9616148" y="6499225"/>
            <a:ext cx="1125014" cy="279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(Hayes, 2019).</a:t>
            </a:r>
          </a:p>
        </p:txBody>
      </p:sp>
    </p:spTree>
    <p:extLst>
      <p:ext uri="{BB962C8B-B14F-4D97-AF65-F5344CB8AC3E}">
        <p14:creationId xmlns:p14="http://schemas.microsoft.com/office/powerpoint/2010/main" val="27899320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8E89D5E-1885-4160-AC77-CC471DD1D0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3600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550D2BD1-98F9-412D-905B-3A843EF407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585216" y="2971800"/>
            <a:ext cx="0" cy="914400"/>
          </a:xfrm>
          <a:prstGeom prst="line">
            <a:avLst/>
          </a:prstGeom>
          <a:ln w="19050">
            <a:solidFill>
              <a:srgbClr val="FFFFFF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01B68295-B987-4ED9-AEC4-61C60F880F5A}"/>
              </a:ext>
            </a:extLst>
          </p:cNvPr>
          <p:cNvSpPr txBox="1"/>
          <p:nvPr/>
        </p:nvSpPr>
        <p:spPr>
          <a:xfrm>
            <a:off x="5092946" y="2085451"/>
            <a:ext cx="4104320" cy="2755900"/>
          </a:xfrm>
          <a:prstGeom prst="rect">
            <a:avLst/>
          </a:prstGeom>
          <a:noFill/>
        </p:spPr>
        <p:txBody>
          <a:bodyPr wrap="square" rtlCol="0" anchor="t">
            <a:normAutofit/>
          </a:bodyPr>
          <a:lstStyle/>
          <a:p>
            <a:pPr marL="285750" indent="-28575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b="1" dirty="0">
                <a:latin typeface="Centaur" panose="02030504050205020304" pitchFamily="18" charset="0"/>
              </a:rPr>
              <a:t>Empathy</a:t>
            </a:r>
          </a:p>
          <a:p>
            <a:pPr marL="285750" indent="-28575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GB" sz="2400" b="1" dirty="0">
              <a:latin typeface="Centaur" panose="02030504050205020304" pitchFamily="18" charset="0"/>
            </a:endParaRPr>
          </a:p>
          <a:p>
            <a:pPr marL="285750" indent="-28575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b="1" dirty="0">
                <a:latin typeface="Centaur" panose="02030504050205020304" pitchFamily="18" charset="0"/>
              </a:rPr>
              <a:t>Congruence</a:t>
            </a:r>
          </a:p>
          <a:p>
            <a:pPr marL="285750" indent="-28575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GB" sz="2400" b="1" dirty="0">
              <a:latin typeface="Centaur" panose="02030504050205020304" pitchFamily="18" charset="0"/>
            </a:endParaRPr>
          </a:p>
          <a:p>
            <a:pPr marL="285750" indent="-28575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b="1" dirty="0">
                <a:latin typeface="Centaur" panose="02030504050205020304" pitchFamily="18" charset="0"/>
              </a:rPr>
              <a:t>Unconditional Positive Regard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29A69E9-C2FC-49CE-830C-F7D32C91EAAC}"/>
              </a:ext>
            </a:extLst>
          </p:cNvPr>
          <p:cNvSpPr txBox="1"/>
          <p:nvPr/>
        </p:nvSpPr>
        <p:spPr>
          <a:xfrm>
            <a:off x="5341521" y="485888"/>
            <a:ext cx="6439147" cy="1095035"/>
          </a:xfrm>
          <a:prstGeom prst="rect">
            <a:avLst/>
          </a:prstGeom>
          <a:noFill/>
        </p:spPr>
        <p:txBody>
          <a:bodyPr wrap="square" rtlCol="0" anchor="t">
            <a:normAutofit/>
          </a:bodyPr>
          <a:lstStyle/>
          <a:p>
            <a:pPr>
              <a:spcAft>
                <a:spcPts val="600"/>
              </a:spcAft>
            </a:pPr>
            <a:r>
              <a:rPr lang="en-GB" sz="2400" dirty="0">
                <a:latin typeface="Centaur" panose="02030504050205020304" pitchFamily="18" charset="0"/>
              </a:rPr>
              <a:t>Egan agrees with Rogers that there are three key qualities that should be in place: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C1DDF80-8644-4F6E-B672-A782A1D65183}"/>
              </a:ext>
            </a:extLst>
          </p:cNvPr>
          <p:cNvSpPr txBox="1"/>
          <p:nvPr/>
        </p:nvSpPr>
        <p:spPr>
          <a:xfrm>
            <a:off x="5188565" y="5301120"/>
            <a:ext cx="6592103" cy="913413"/>
          </a:xfrm>
          <a:prstGeom prst="rect">
            <a:avLst/>
          </a:prstGeom>
          <a:noFill/>
        </p:spPr>
        <p:txBody>
          <a:bodyPr wrap="square" rtlCol="0" anchor="t">
            <a:normAutofit/>
          </a:bodyPr>
          <a:lstStyle/>
          <a:p>
            <a:pPr>
              <a:spcAft>
                <a:spcPts val="600"/>
              </a:spcAft>
            </a:pPr>
            <a:r>
              <a:rPr lang="en-GB" sz="2000" dirty="0">
                <a:latin typeface="Centaur" panose="02030504050205020304" pitchFamily="18" charset="0"/>
              </a:rPr>
              <a:t>However, Egan did not feel these three core conditions were sufficient and that action is also needed – doing rather than being.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146CB88-75AC-466D-8562-426DBF60FA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3277" y="712269"/>
            <a:ext cx="3370998" cy="550226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ROGER’S CORE CONDITIONS</a:t>
            </a:r>
          </a:p>
        </p:txBody>
      </p:sp>
    </p:spTree>
    <p:extLst>
      <p:ext uri="{BB962C8B-B14F-4D97-AF65-F5344CB8AC3E}">
        <p14:creationId xmlns:p14="http://schemas.microsoft.com/office/powerpoint/2010/main" val="4918514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14B03F-838F-4076-AFFB-7DAFB05FE2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THE SKILLED HELPER MODEL </a:t>
            </a:r>
          </a:p>
        </p:txBody>
      </p:sp>
      <p:pic>
        <p:nvPicPr>
          <p:cNvPr id="1026" name="Picture 2" descr="Marcr - Career theory: Skilled Helper Model - Gerard Egan 1998">
            <a:extLst>
              <a:ext uri="{FF2B5EF4-FFF2-40B4-BE49-F238E27FC236}">
                <a16:creationId xmlns:a16="http://schemas.microsoft.com/office/drawing/2014/main" id="{511842BF-4A1E-45E6-A0BE-F6BB346EE2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941" y="1791386"/>
            <a:ext cx="5711791" cy="4152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948A409-605B-417F-92B9-EF67B27D5424}"/>
              </a:ext>
            </a:extLst>
          </p:cNvPr>
          <p:cNvSpPr txBox="1"/>
          <p:nvPr/>
        </p:nvSpPr>
        <p:spPr>
          <a:xfrm>
            <a:off x="2882283" y="6044892"/>
            <a:ext cx="18465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/>
              <a:t>Truyens</a:t>
            </a:r>
            <a:r>
              <a:rPr lang="en-GB" dirty="0"/>
              <a:t>, 2019.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468E181-9ED7-4916-9FD8-B04F57492A0D}"/>
              </a:ext>
            </a:extLst>
          </p:cNvPr>
          <p:cNvSpPr txBox="1"/>
          <p:nvPr/>
        </p:nvSpPr>
        <p:spPr>
          <a:xfrm>
            <a:off x="6761732" y="2159630"/>
            <a:ext cx="4749553" cy="3416320"/>
          </a:xfrm>
          <a:prstGeom prst="rect">
            <a:avLst/>
          </a:prstGeom>
          <a:noFill/>
          <a:ln>
            <a:solidFill>
              <a:schemeClr val="accent2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Client-centred approach.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The model is based on understanding, exploration and change.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The model acts on the way people think, act, and how they come to express their emotions.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 map to show where you are and where you are going.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778218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46CB88-75AC-466D-8562-426DBF60FA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Egan’s Three Stage Process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A777739-C3D5-4ECA-BD0E-6BC5C724EF33}"/>
              </a:ext>
            </a:extLst>
          </p:cNvPr>
          <p:cNvSpPr txBox="1"/>
          <p:nvPr/>
        </p:nvSpPr>
        <p:spPr>
          <a:xfrm>
            <a:off x="915510" y="2462592"/>
            <a:ext cx="6249879" cy="2862322"/>
          </a:xfrm>
          <a:prstGeom prst="rect">
            <a:avLst/>
          </a:prstGeom>
          <a:noFill/>
          <a:ln>
            <a:solidFill>
              <a:schemeClr val="accent2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/>
              <a:t>Stage 1: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What’s going on?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Allow clients to tell their story.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Help clients to develop new perspectives of their stories and identify blind spots.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Identify issues that will make a significant difference.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29FD037-35A7-4372-AFB9-49C7FA960E5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864" t="2393" r="20563" b="3672"/>
          <a:stretch/>
        </p:blipFill>
        <p:spPr>
          <a:xfrm>
            <a:off x="7755675" y="1933644"/>
            <a:ext cx="3826725" cy="33912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902A04A-BD1A-41A9-BA47-67B1A108F745}"/>
              </a:ext>
            </a:extLst>
          </p:cNvPr>
          <p:cNvSpPr txBox="1"/>
          <p:nvPr/>
        </p:nvSpPr>
        <p:spPr>
          <a:xfrm>
            <a:off x="9144032" y="5324914"/>
            <a:ext cx="135481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Rosink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, 2009)</a:t>
            </a:r>
          </a:p>
        </p:txBody>
      </p:sp>
    </p:spTree>
    <p:extLst>
      <p:ext uri="{BB962C8B-B14F-4D97-AF65-F5344CB8AC3E}">
        <p14:creationId xmlns:p14="http://schemas.microsoft.com/office/powerpoint/2010/main" val="29596594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46CB88-75AC-466D-8562-426DBF60FA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Egan’s Three Stage Process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D7EAF7E-2F78-48D1-9601-6C130AE1AAB1}"/>
              </a:ext>
            </a:extLst>
          </p:cNvPr>
          <p:cNvSpPr txBox="1"/>
          <p:nvPr/>
        </p:nvSpPr>
        <p:spPr>
          <a:xfrm>
            <a:off x="838200" y="2286584"/>
            <a:ext cx="6906827" cy="2862322"/>
          </a:xfrm>
          <a:prstGeom prst="rect">
            <a:avLst/>
          </a:prstGeom>
          <a:noFill/>
          <a:ln>
            <a:solidFill>
              <a:schemeClr val="accent2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/>
            <a:r>
              <a:rPr lang="en-GB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Stage 2: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Help clients to use their imagination to create possibilities for a better future.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Help clients choose and develop realistic and challenging goals that are real solutions to the problem-situations and opportunities identified in stage 1. 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Help clients to find incentives that will help them to commit to their goals.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2BCCF46-E639-4E92-97D0-4AC31C0C930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463" t="4494" r="17897" b="6322"/>
          <a:stretch/>
        </p:blipFill>
        <p:spPr>
          <a:xfrm>
            <a:off x="7882414" y="2084207"/>
            <a:ext cx="4157897" cy="326707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8D73FEE-89CA-49E6-AB1B-2FEEE3D959B0}"/>
              </a:ext>
            </a:extLst>
          </p:cNvPr>
          <p:cNvSpPr txBox="1"/>
          <p:nvPr/>
        </p:nvSpPr>
        <p:spPr>
          <a:xfrm>
            <a:off x="9505982" y="5467802"/>
            <a:ext cx="135481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Rosink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, 2009)</a:t>
            </a:r>
          </a:p>
        </p:txBody>
      </p:sp>
    </p:spTree>
    <p:extLst>
      <p:ext uri="{BB962C8B-B14F-4D97-AF65-F5344CB8AC3E}">
        <p14:creationId xmlns:p14="http://schemas.microsoft.com/office/powerpoint/2010/main" val="9809103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46CB88-75AC-466D-8562-426DBF60FA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Egan’s Three Stage Process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353DC3C-F8C4-4571-8FE4-60B347E5A131}"/>
              </a:ext>
            </a:extLst>
          </p:cNvPr>
          <p:cNvSpPr txBox="1"/>
          <p:nvPr/>
        </p:nvSpPr>
        <p:spPr>
          <a:xfrm>
            <a:off x="600075" y="3818750"/>
            <a:ext cx="6886575" cy="2031325"/>
          </a:xfrm>
          <a:prstGeom prst="rect">
            <a:avLst/>
          </a:prstGeom>
          <a:noFill/>
          <a:ln>
            <a:solidFill>
              <a:schemeClr val="accent2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Help clients review possible strategies to achieve goals.</a:t>
            </a:r>
          </a:p>
          <a:p>
            <a:pPr lvl="0"/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Help clients choose the strategies that best-fit their resources.</a:t>
            </a:r>
          </a:p>
          <a:p>
            <a:pPr lvl="0"/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Help clients pull chosen strategies into a viable plan. 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endParaRPr lang="en-GB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8ADB39B-7DA0-4662-ABC4-21DB0F48E7C1}"/>
              </a:ext>
            </a:extLst>
          </p:cNvPr>
          <p:cNvSpPr txBox="1"/>
          <p:nvPr/>
        </p:nvSpPr>
        <p:spPr>
          <a:xfrm>
            <a:off x="600075" y="1690688"/>
            <a:ext cx="7400925" cy="1477328"/>
          </a:xfrm>
          <a:prstGeom prst="rect">
            <a:avLst/>
          </a:prstGeom>
          <a:noFill/>
          <a:ln>
            <a:solidFill>
              <a:schemeClr val="accent2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Stage 3:</a:t>
            </a:r>
          </a:p>
          <a:p>
            <a:endParaRPr lang="en-GB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Answers the question “how do I get there?” by identifying strategies and plans to accomplish their goals (Egan, 2010). 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A7488C0-AE0B-41B4-A511-5D706BF361F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587" t="5334" r="25089" b="6478"/>
          <a:stretch/>
        </p:blipFill>
        <p:spPr>
          <a:xfrm>
            <a:off x="8122486" y="2590660"/>
            <a:ext cx="3609975" cy="349340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456C2C7-F0C3-4AE1-B8E6-1B3F9299448A}"/>
              </a:ext>
            </a:extLst>
          </p:cNvPr>
          <p:cNvSpPr txBox="1"/>
          <p:nvPr/>
        </p:nvSpPr>
        <p:spPr>
          <a:xfrm>
            <a:off x="9250069" y="6084062"/>
            <a:ext cx="135481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Rosink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, 2009)</a:t>
            </a:r>
          </a:p>
        </p:txBody>
      </p:sp>
    </p:spTree>
    <p:extLst>
      <p:ext uri="{BB962C8B-B14F-4D97-AF65-F5344CB8AC3E}">
        <p14:creationId xmlns:p14="http://schemas.microsoft.com/office/powerpoint/2010/main" val="37741961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8E89D5E-1885-4160-AC77-CC471DD1D0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3600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50D2BD1-98F9-412D-905B-3A843EF407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585216" y="2971800"/>
            <a:ext cx="0" cy="914400"/>
          </a:xfrm>
          <a:prstGeom prst="line">
            <a:avLst/>
          </a:prstGeom>
          <a:ln w="19050">
            <a:solidFill>
              <a:srgbClr val="FFFFFF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C6A9F554-AD12-4400-868E-88BE094E9572}"/>
              </a:ext>
            </a:extLst>
          </p:cNvPr>
          <p:cNvSpPr txBox="1"/>
          <p:nvPr/>
        </p:nvSpPr>
        <p:spPr>
          <a:xfrm>
            <a:off x="5270500" y="635000"/>
            <a:ext cx="6261100" cy="2362200"/>
          </a:xfrm>
          <a:prstGeom prst="rect">
            <a:avLst/>
          </a:prstGeom>
          <a:noFill/>
        </p:spPr>
        <p:txBody>
          <a:bodyPr wrap="square" rtlCol="0" anchor="t">
            <a:normAutofit/>
          </a:bodyPr>
          <a:lstStyle/>
          <a:p>
            <a:pPr>
              <a:spcAft>
                <a:spcPts val="600"/>
              </a:spcAft>
            </a:pPr>
            <a:r>
              <a:rPr lang="en-GB" sz="2800" dirty="0"/>
              <a:t>Effective listening is key to being a skilled helper. Egan developed the various skills needed as the acronym SOLER.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9F2AB03-3076-4FCD-B6B1-4845E65B50CF}"/>
              </a:ext>
            </a:extLst>
          </p:cNvPr>
          <p:cNvSpPr txBox="1"/>
          <p:nvPr/>
        </p:nvSpPr>
        <p:spPr>
          <a:xfrm>
            <a:off x="5270500" y="3073400"/>
            <a:ext cx="6261100" cy="3111500"/>
          </a:xfrm>
          <a:prstGeom prst="rect">
            <a:avLst/>
          </a:prstGeom>
          <a:noFill/>
        </p:spPr>
        <p:txBody>
          <a:bodyPr wrap="square" rtlCol="0" anchor="t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GB" b="1" dirty="0"/>
              <a:t>S</a:t>
            </a:r>
            <a:r>
              <a:rPr lang="en-GB" dirty="0"/>
              <a:t> – Sit </a:t>
            </a:r>
            <a:r>
              <a:rPr lang="en-GB" b="1" dirty="0"/>
              <a:t>Squarely</a:t>
            </a:r>
            <a:r>
              <a:rPr lang="en-GB" dirty="0"/>
              <a:t>.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GB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GB" b="1" dirty="0"/>
              <a:t>O</a:t>
            </a:r>
            <a:r>
              <a:rPr lang="en-GB" dirty="0"/>
              <a:t> – Maintain an </a:t>
            </a:r>
            <a:r>
              <a:rPr lang="en-GB" b="1" dirty="0"/>
              <a:t>Open Posture</a:t>
            </a:r>
            <a:r>
              <a:rPr lang="en-GB" dirty="0"/>
              <a:t>.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GB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GB" b="1" dirty="0"/>
              <a:t>L</a:t>
            </a:r>
            <a:r>
              <a:rPr lang="en-GB" dirty="0"/>
              <a:t> – </a:t>
            </a:r>
            <a:r>
              <a:rPr lang="en-GB" b="1" dirty="0"/>
              <a:t>Lean</a:t>
            </a:r>
            <a:r>
              <a:rPr lang="en-GB" dirty="0"/>
              <a:t> towards the client (as appropriate). 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GB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GB" b="1" dirty="0"/>
              <a:t>E</a:t>
            </a:r>
            <a:r>
              <a:rPr lang="en-GB" dirty="0"/>
              <a:t> – Maintain appropriate </a:t>
            </a:r>
            <a:r>
              <a:rPr lang="en-GB" b="1" dirty="0"/>
              <a:t>Eye Contact</a:t>
            </a:r>
            <a:r>
              <a:rPr lang="en-GB" dirty="0"/>
              <a:t>.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GB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GB" b="1" dirty="0"/>
              <a:t>R</a:t>
            </a:r>
            <a:r>
              <a:rPr lang="en-GB" dirty="0"/>
              <a:t> – Be a </a:t>
            </a:r>
            <a:r>
              <a:rPr lang="en-GB" b="1" dirty="0"/>
              <a:t>Relaxed</a:t>
            </a:r>
            <a:r>
              <a:rPr lang="en-GB" dirty="0"/>
              <a:t> helper. 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146CB88-75AC-466D-8562-426DBF60FA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3277" y="712269"/>
            <a:ext cx="3370998" cy="550226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EFFECTIVE LISTENING- SOLER</a:t>
            </a:r>
          </a:p>
        </p:txBody>
      </p:sp>
    </p:spTree>
    <p:extLst>
      <p:ext uri="{BB962C8B-B14F-4D97-AF65-F5344CB8AC3E}">
        <p14:creationId xmlns:p14="http://schemas.microsoft.com/office/powerpoint/2010/main" val="33037492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46CB88-75AC-466D-8562-426DBF60FA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ROLES IN SCHOOLS – Pastoral Care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B2B994B-E187-41A5-A609-99B769338C1A}"/>
              </a:ext>
            </a:extLst>
          </p:cNvPr>
          <p:cNvSpPr txBox="1"/>
          <p:nvPr/>
        </p:nvSpPr>
        <p:spPr>
          <a:xfrm>
            <a:off x="838200" y="1690688"/>
            <a:ext cx="4740675" cy="2031325"/>
          </a:xfrm>
          <a:prstGeom prst="rect">
            <a:avLst/>
          </a:prstGeom>
          <a:noFill/>
          <a:ln>
            <a:solidFill>
              <a:schemeClr val="accent2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Teaching Assistants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Pastoral Care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Nurture Groups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ELSA (Emotional Literacy Support Assistant)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A4A62F9-80A1-4B14-B7D6-8DF406F4DD40}"/>
              </a:ext>
            </a:extLst>
          </p:cNvPr>
          <p:cNvSpPr txBox="1"/>
          <p:nvPr/>
        </p:nvSpPr>
        <p:spPr>
          <a:xfrm>
            <a:off x="6747029" y="1509204"/>
            <a:ext cx="4492101" cy="5355312"/>
          </a:xfrm>
          <a:prstGeom prst="rect">
            <a:avLst/>
          </a:prstGeom>
          <a:noFill/>
          <a:ln>
            <a:solidFill>
              <a:schemeClr val="accent2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Why Pastoral Care?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To provide a safe, secure environment for children to feel safe, acknowledged and valued.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School staff are ideally placed to recognise the early stages of mental health and stress. 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Pastoral support staff do not have the stress of achieving academic targets. Their main priority is the children/young people’s wellbeing and happiness.</a:t>
            </a:r>
          </a:p>
          <a:p>
            <a:r>
              <a:rPr lang="en-GB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Children and young people spend most of their time in educational settings, so it is an ideal place for staff to promote good emotional wellbeing and behaviour.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8C9E282-7671-4C31-A45B-3392E9C39F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4100512"/>
            <a:ext cx="4591050" cy="21336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CD06817-B8A7-4CF1-9D9A-B7FA3BCDE3FE}"/>
              </a:ext>
            </a:extLst>
          </p:cNvPr>
          <p:cNvSpPr txBox="1"/>
          <p:nvPr/>
        </p:nvSpPr>
        <p:spPr>
          <a:xfrm>
            <a:off x="952870" y="6234112"/>
            <a:ext cx="22951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(Tempo Primary School n.d.)</a:t>
            </a:r>
          </a:p>
        </p:txBody>
      </p:sp>
    </p:spTree>
    <p:extLst>
      <p:ext uri="{BB962C8B-B14F-4D97-AF65-F5344CB8AC3E}">
        <p14:creationId xmlns:p14="http://schemas.microsoft.com/office/powerpoint/2010/main" val="4282447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782292-763D-4117-AB2B-544521626A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443883"/>
            <a:ext cx="9144000" cy="1015338"/>
          </a:xfrm>
        </p:spPr>
        <p:txBody>
          <a:bodyPr/>
          <a:lstStyle/>
          <a:p>
            <a:r>
              <a:rPr lang="en-GB" b="1" dirty="0"/>
              <a:t>REFERENCE LIST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D5293B9-0C44-49FE-9CB9-A4BE5BE406C1}"/>
              </a:ext>
            </a:extLst>
          </p:cNvPr>
          <p:cNvSpPr txBox="1"/>
          <p:nvPr/>
        </p:nvSpPr>
        <p:spPr>
          <a:xfrm>
            <a:off x="661987" y="1668771"/>
            <a:ext cx="10868025" cy="56630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Ackerman, C. (2020). </a:t>
            </a:r>
            <a:r>
              <a:rPr lang="en-GB" sz="1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10 Person-Centred Therapy Techniques Inspired by Carl Rogers.</a:t>
            </a: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Available at: </a:t>
            </a:r>
            <a:r>
              <a:rPr lang="en-GB" sz="1400" u="sng" dirty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https://positivepsychology.com/client-centered-therapy/</a:t>
            </a: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(Accessed: 22</a:t>
            </a:r>
            <a:r>
              <a:rPr lang="en-GB" sz="14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nd</a:t>
            </a: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December 2020).</a:t>
            </a:r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400" b="1" u="none" strike="noStrike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Counselling Tutor (2020). </a:t>
            </a:r>
            <a:r>
              <a:rPr lang="en-GB" sz="1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Carl Roger’s Core Conditions. </a:t>
            </a: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GB" sz="1400" u="sng" dirty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https://counsellingtutor.com/counselling-approaches/person-centred-approach-to-counselling/carl-rogers-core-conditions/</a:t>
            </a: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(Accessed: 18</a:t>
            </a:r>
            <a:r>
              <a:rPr lang="en-GB" sz="14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December 2020). </a:t>
            </a:r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400" b="1" u="none" strike="noStrike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Dr Cheek, B. (2020). </a:t>
            </a:r>
            <a:r>
              <a:rPr lang="en-GB" sz="1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Egan’s Skilled Helper Model.</a:t>
            </a: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Available at: </a:t>
            </a:r>
            <a:r>
              <a:rPr lang="en-GB" sz="1400" u="sng" dirty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https://www.gp-training.net/mentoring/egans-skilled-helper-model/</a:t>
            </a: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(Accessed: 17</a:t>
            </a:r>
            <a:r>
              <a:rPr lang="en-GB" sz="14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December 2020). </a:t>
            </a:r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Egan, G. (2010). </a:t>
            </a:r>
            <a:r>
              <a:rPr lang="en-GB" sz="1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Skilled Helper A Problem Management and Opportunity Development Approach to Helping.</a:t>
            </a: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9</a:t>
            </a:r>
            <a:r>
              <a:rPr lang="en-GB" sz="14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Ed. Available at: </a:t>
            </a:r>
            <a:r>
              <a:rPr lang="en-GB" sz="1400" u="sng" dirty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http://www.leaderlabs.asia/uploads/4/7/6/2/4762488/________the_skilled_helper.pdf</a:t>
            </a:r>
            <a:r>
              <a:rPr lang="en-GB" sz="1400" u="sng" dirty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(Accessed: 21</a:t>
            </a:r>
            <a:r>
              <a:rPr lang="en-GB" sz="14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</a:t>
            </a: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December 2020). </a:t>
            </a:r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Hayes, D. (2019). </a:t>
            </a:r>
            <a:r>
              <a:rPr lang="en-GB" sz="1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Mental Health in Schools: Policy Context. </a:t>
            </a: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[Picture] Available at: </a:t>
            </a:r>
            <a:r>
              <a:rPr lang="en-GB" sz="1400" u="sng" dirty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6"/>
              </a:rPr>
              <a:t>https://www.cypnow.co.uk/features/article/mental-health-in-schools-policy-context</a:t>
            </a: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(Accessed: 21</a:t>
            </a:r>
            <a:r>
              <a:rPr lang="en-GB" sz="14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</a:t>
            </a: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December 2020). </a:t>
            </a:r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Lambert, S. (n.d.) </a:t>
            </a:r>
            <a:r>
              <a:rPr lang="en-GB" sz="1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Core Conditions and Carl Rogers.</a:t>
            </a: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Available at: </a:t>
            </a:r>
            <a:r>
              <a:rPr lang="en-GB" sz="1400" u="sng" dirty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7"/>
              </a:rPr>
              <a:t>https://www.suelamberttrust.org/wp-content/uploads/2018/02/HO10-Core-Conditions-and-Carl-Rogers-v3.pdf</a:t>
            </a: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(Accessed: 18</a:t>
            </a:r>
            <a:r>
              <a:rPr lang="en-GB" sz="14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December 2020). </a:t>
            </a:r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McLeod, S. (2014). </a:t>
            </a:r>
            <a:r>
              <a:rPr lang="en-GB" sz="1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Carl Rogers. Simple Psychology. </a:t>
            </a: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GB" sz="1400" u="sng" dirty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8"/>
              </a:rPr>
              <a:t>https://www.simplypsychology.org/carl-rogers.html</a:t>
            </a: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(Accessed: 18</a:t>
            </a:r>
            <a:r>
              <a:rPr lang="en-GB" sz="14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December 2020).</a:t>
            </a:r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McLeod, S. (2019) </a:t>
            </a:r>
            <a:r>
              <a:rPr lang="en-GB" sz="1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Person Centred Therapy</a:t>
            </a: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Available at: </a:t>
            </a:r>
            <a:r>
              <a:rPr lang="en-GB" sz="1400" u="sng" dirty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9"/>
              </a:rPr>
              <a:t>https://www.simplypsychology.org/client-centred-therapy.html</a:t>
            </a: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(Accessed: 18</a:t>
            </a:r>
            <a:r>
              <a:rPr lang="en-GB" sz="14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December 2020). </a:t>
            </a:r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566325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71F4B72-9CCB-4136-8421-6FE84B145FF5}"/>
              </a:ext>
            </a:extLst>
          </p:cNvPr>
          <p:cNvSpPr txBox="1"/>
          <p:nvPr/>
        </p:nvSpPr>
        <p:spPr>
          <a:xfrm>
            <a:off x="309562" y="1943100"/>
            <a:ext cx="11572875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Nelson, P. (2007). </a:t>
            </a:r>
            <a:r>
              <a:rPr lang="en-GB" sz="1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 Easy Introduction to Egan’s Skilled Helper Solution Focused Counselling Approach.</a:t>
            </a: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Available at: </a:t>
            </a:r>
            <a:r>
              <a:rPr lang="en-GB" sz="1400" u="sng" dirty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http://highgatecounselling.org.uk/members/certificate/CT1W3%20Paper%202.pdf</a:t>
            </a: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(Accessed: 17</a:t>
            </a:r>
            <a:r>
              <a:rPr lang="en-GB" sz="14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December 2020). </a:t>
            </a:r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Pantanella</a:t>
            </a: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M. (2019). </a:t>
            </a:r>
            <a:r>
              <a:rPr lang="en-GB" sz="1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Speaking Without Words. A Look At Renowned Professor Gerard Egan.</a:t>
            </a: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[Picture] Available at: </a:t>
            </a:r>
            <a:r>
              <a:rPr lang="en-GB" sz="1400" u="sng" dirty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https://medium.com/live-your-life-on-purpose/speaking-without-words-9e551432e36a</a:t>
            </a: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(Accessed: 22</a:t>
            </a:r>
            <a:r>
              <a:rPr lang="en-GB" sz="14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nd</a:t>
            </a: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December 2020). </a:t>
            </a:r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400" b="1" u="none" strike="noStrike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Pierce, M. (2016). </a:t>
            </a:r>
            <a:r>
              <a:rPr lang="en-GB" sz="1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 Core Condition for Therapeutic Change. </a:t>
            </a: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GB" sz="1400" u="sng" dirty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https://trueselfcounseling.com/2016/02/20/3-core-conditions-for-therapeutic-change/#:~:text=Rogers%20maintains%20that%20therapists%20must,%2C%20and%20(3)%20accurate%20empathic</a:t>
            </a: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(Accessed: 18</a:t>
            </a:r>
            <a:r>
              <a:rPr lang="en-GB" sz="14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December 2020). </a:t>
            </a:r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Ramsey, K. (2019). </a:t>
            </a:r>
            <a:r>
              <a:rPr lang="en-GB" sz="1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Carl Rogers and the Core Conditions of Counselling. </a:t>
            </a: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GB" sz="1400" u="sng" dirty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https://medium.com/achology/carl-rogers-and-the-core-conditions-of-counselling-a87167028905</a:t>
            </a: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(Accessed: 17</a:t>
            </a:r>
            <a:r>
              <a:rPr lang="en-GB" sz="14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December 2020). </a:t>
            </a:r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Rosink</a:t>
            </a: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J. (2009). </a:t>
            </a:r>
            <a:r>
              <a:rPr lang="en-GB" sz="1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Understanding the problem: the skilled helper. </a:t>
            </a: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[Pictures] Available at: </a:t>
            </a:r>
            <a:r>
              <a:rPr lang="en-GB" sz="1400" u="none" strike="noStrike" dirty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6"/>
              </a:rPr>
              <a:t>http://testconsultant.blogspot.com/2009/02/understanding-problem-skilled-helper.html</a:t>
            </a: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(Accessed: 21</a:t>
            </a:r>
            <a:r>
              <a:rPr lang="en-GB" sz="14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</a:t>
            </a: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December 2020).</a:t>
            </a:r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Tempo Primary School (n.d.) </a:t>
            </a:r>
            <a:r>
              <a:rPr lang="en-GB" sz="1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Pastoral Care.</a:t>
            </a: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[Picture] Available at: </a:t>
            </a:r>
            <a:r>
              <a:rPr lang="en-GB" sz="1400" u="sng" dirty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7"/>
              </a:rPr>
              <a:t>https://tempops.weebly.com/pastoral-care.html</a:t>
            </a: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(Accessed: 22</a:t>
            </a:r>
            <a:r>
              <a:rPr lang="en-GB" sz="14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nd</a:t>
            </a: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December 2020).</a:t>
            </a:r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Truyens</a:t>
            </a: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M. (2019). </a:t>
            </a:r>
            <a:r>
              <a:rPr lang="en-GB" sz="1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Skilled Helper Model.</a:t>
            </a: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[Picture]. Available at: </a:t>
            </a:r>
            <a:r>
              <a:rPr lang="en-GB" sz="1400" u="sng" dirty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8"/>
              </a:rPr>
              <a:t>https://marcr.net/marcr-for-career-professionals/career-theory/career-theories-and-theorists/skilled-helper-model-egan/</a:t>
            </a: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(Accessed: 16</a:t>
            </a:r>
            <a:r>
              <a:rPr lang="en-GB" sz="14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December 2020).</a:t>
            </a:r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51FB035B-95BF-4307-B239-96174E10FB0E}"/>
              </a:ext>
            </a:extLst>
          </p:cNvPr>
          <p:cNvSpPr txBox="1">
            <a:spLocks/>
          </p:cNvSpPr>
          <p:nvPr/>
        </p:nvSpPr>
        <p:spPr>
          <a:xfrm>
            <a:off x="3462336" y="452140"/>
            <a:ext cx="5267325" cy="101533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6000" b="1" dirty="0"/>
              <a:t>REFERENCE</a:t>
            </a:r>
            <a:r>
              <a:rPr lang="en-GB" b="1" dirty="0"/>
              <a:t> </a:t>
            </a:r>
            <a:r>
              <a:rPr lang="en-GB" sz="6000" b="1" dirty="0"/>
              <a:t>LIST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24298220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Blue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309</TotalTime>
  <Words>1361</Words>
  <Application>Microsoft Office PowerPoint</Application>
  <PresentationFormat>Widescreen</PresentationFormat>
  <Paragraphs>142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Calibri</vt:lpstr>
      <vt:lpstr>Calibri Light</vt:lpstr>
      <vt:lpstr>Centaur</vt:lpstr>
      <vt:lpstr>Symbol</vt:lpstr>
      <vt:lpstr>Times New Roman</vt:lpstr>
      <vt:lpstr>Office Theme</vt:lpstr>
      <vt:lpstr>PowerPoint Presentation</vt:lpstr>
      <vt:lpstr>INTRODUCTION TO HIS WORK </vt:lpstr>
      <vt:lpstr>WHAT IS HELPING</vt:lpstr>
      <vt:lpstr>MAIN PROBLEMS PEOPLE PRESENT</vt:lpstr>
      <vt:lpstr>ROGER’S CORE CONDITIONS</vt:lpstr>
      <vt:lpstr>THE SKILLED HELPER MODEL </vt:lpstr>
      <vt:lpstr>Egan’s Three Stage Process</vt:lpstr>
      <vt:lpstr>Egan’s Three Stage Process</vt:lpstr>
      <vt:lpstr>Egan’s Three Stage Process</vt:lpstr>
      <vt:lpstr>EFFECTIVE LISTENING- SOLER</vt:lpstr>
      <vt:lpstr>ROLES IN SCHOOLS – Pastoral Care</vt:lpstr>
      <vt:lpstr>REFERENCE LIST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shannon jenkins</dc:creator>
  <cp:lastModifiedBy>shannon jenkins</cp:lastModifiedBy>
  <cp:revision>9</cp:revision>
  <dcterms:created xsi:type="dcterms:W3CDTF">2020-12-22T10:58:05Z</dcterms:created>
  <dcterms:modified xsi:type="dcterms:W3CDTF">2021-01-02T11:45:17Z</dcterms:modified>
</cp:coreProperties>
</file>