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6" r:id="rId2"/>
    <p:sldId id="344" r:id="rId3"/>
    <p:sldId id="345" r:id="rId4"/>
    <p:sldId id="348" r:id="rId5"/>
    <p:sldId id="260" r:id="rId6"/>
    <p:sldId id="316" r:id="rId7"/>
    <p:sldId id="324" r:id="rId8"/>
    <p:sldId id="334" r:id="rId9"/>
    <p:sldId id="326" r:id="rId10"/>
    <p:sldId id="318" r:id="rId11"/>
    <p:sldId id="322" r:id="rId12"/>
    <p:sldId id="325" r:id="rId13"/>
    <p:sldId id="327" r:id="rId14"/>
    <p:sldId id="337" r:id="rId15"/>
    <p:sldId id="257" r:id="rId16"/>
    <p:sldId id="336" r:id="rId17"/>
    <p:sldId id="335" r:id="rId18"/>
    <p:sldId id="259" r:id="rId19"/>
    <p:sldId id="258" r:id="rId20"/>
    <p:sldId id="338" r:id="rId21"/>
    <p:sldId id="342" r:id="rId22"/>
    <p:sldId id="343" r:id="rId23"/>
    <p:sldId id="340" r:id="rId24"/>
    <p:sldId id="349" r:id="rId25"/>
    <p:sldId id="350" r:id="rId26"/>
    <p:sldId id="281" r:id="rId27"/>
    <p:sldId id="339" r:id="rId28"/>
    <p:sldId id="328"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250" autoAdjust="0"/>
    <p:restoredTop sz="88683" autoAdjust="0"/>
  </p:normalViewPr>
  <p:slideViewPr>
    <p:cSldViewPr snapToGrid="0">
      <p:cViewPr varScale="1">
        <p:scale>
          <a:sx n="64" d="100"/>
          <a:sy n="64" d="100"/>
        </p:scale>
        <p:origin x="1944" y="6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FEF641-A68E-4E56-86E6-C1FEF010F1AE}" type="datetimeFigureOut">
              <a:rPr lang="en-GB" smtClean="0"/>
              <a:t>17/03/2022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18FF28-3CE9-4DD6-BA9D-BA14EFC4AAE5}" type="slidenum">
              <a:rPr lang="en-GB" smtClean="0"/>
              <a:t>‹#›</a:t>
            </a:fld>
            <a:endParaRPr lang="en-GB"/>
          </a:p>
        </p:txBody>
      </p:sp>
    </p:spTree>
    <p:extLst>
      <p:ext uri="{BB962C8B-B14F-4D97-AF65-F5344CB8AC3E}">
        <p14:creationId xmlns:p14="http://schemas.microsoft.com/office/powerpoint/2010/main" val="9016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ollege.police.uk/News/archive/2014nov/Pages/Use-of-social-media.aspx"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ambridge.org/core/journals/social-policy-and-society/article/police-use-of-social-media-transformation-or-normalisation/19E5C6727038F01129B51CE4287D0FFB"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ambridge.org/core/services/aop-cambridge-core/content/view/19E5C6727038F01129B51CE4287D0FFB/S1474746417000112a.pdf/div-class-title-the-police-use-of-social-media-transformation-or-normalisation-div.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cardiff.ac.uk/research/impact-and-innovation/research-impact/using-social-media-to-manage-large-scale-event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bbc.co.uk/news/uk-39376643"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https://www.college.police.uk/News/archive/2014nov/Pages/Use-of-social-media.aspx</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6</a:t>
            </a:fld>
            <a:endParaRPr lang="en-GB"/>
          </a:p>
        </p:txBody>
      </p:sp>
    </p:spTree>
    <p:extLst>
      <p:ext uri="{BB962C8B-B14F-4D97-AF65-F5344CB8AC3E}">
        <p14:creationId xmlns:p14="http://schemas.microsoft.com/office/powerpoint/2010/main" val="357571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https://www.cambridge.org/core/journals/social-policy-and-society/article/police-use-of-social-media-transformation-or-normalisation/19E5C6727038F01129B51CE4287D0FFB</a:t>
            </a:r>
            <a:endParaRPr lang="en-GB" dirty="0"/>
          </a:p>
          <a:p>
            <a:r>
              <a:rPr lang="en-GB" dirty="0">
                <a:hlinkClick r:id="rId4"/>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7</a:t>
            </a:fld>
            <a:endParaRPr lang="en-GB"/>
          </a:p>
        </p:txBody>
      </p:sp>
    </p:spTree>
    <p:extLst>
      <p:ext uri="{BB962C8B-B14F-4D97-AF65-F5344CB8AC3E}">
        <p14:creationId xmlns:p14="http://schemas.microsoft.com/office/powerpoint/2010/main" val="1025767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8</a:t>
            </a:fld>
            <a:endParaRPr lang="en-GB"/>
          </a:p>
        </p:txBody>
      </p:sp>
    </p:spTree>
    <p:extLst>
      <p:ext uri="{BB962C8B-B14F-4D97-AF65-F5344CB8AC3E}">
        <p14:creationId xmlns:p14="http://schemas.microsoft.com/office/powerpoint/2010/main" val="3071238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https://www.cambridge.org/core/services/aop-cambridge-core/content/view/19E5C6727038F01129B51CE4287D0FFB/S1474746417000112a.pdf/div-class-title-the-police-use-of-social-media-transformation-or-normalisation-div.pdf</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9</a:t>
            </a:fld>
            <a:endParaRPr lang="en-GB"/>
          </a:p>
        </p:txBody>
      </p:sp>
    </p:spTree>
    <p:extLst>
      <p:ext uri="{BB962C8B-B14F-4D97-AF65-F5344CB8AC3E}">
        <p14:creationId xmlns:p14="http://schemas.microsoft.com/office/powerpoint/2010/main" val="2102387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https://www.cardiff.ac.uk/research/impact-and-innovation/research-impact/using-social-media-to-manage-large-scale-events</a:t>
            </a:r>
            <a:endParaRPr lang="en-GB" dirty="0"/>
          </a:p>
          <a:p>
            <a:r>
              <a:rPr lang="en-GB" sz="1200" b="0" i="0" kern="1200" dirty="0">
                <a:solidFill>
                  <a:schemeClr val="tx1"/>
                </a:solidFill>
                <a:effectLst/>
                <a:latin typeface="+mn-lt"/>
                <a:ea typeface="+mn-ea"/>
                <a:cs typeface="+mn-cs"/>
              </a:rPr>
              <a:t>North Atlantic Treaty Organization</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11</a:t>
            </a:fld>
            <a:endParaRPr lang="en-GB"/>
          </a:p>
        </p:txBody>
      </p:sp>
    </p:spTree>
    <p:extLst>
      <p:ext uri="{BB962C8B-B14F-4D97-AF65-F5344CB8AC3E}">
        <p14:creationId xmlns:p14="http://schemas.microsoft.com/office/powerpoint/2010/main" val="1824127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September 2014</a:t>
            </a:r>
          </a:p>
        </p:txBody>
      </p:sp>
      <p:sp>
        <p:nvSpPr>
          <p:cNvPr id="4" name="Slide Number Placeholder 3"/>
          <p:cNvSpPr>
            <a:spLocks noGrp="1"/>
          </p:cNvSpPr>
          <p:nvPr>
            <p:ph type="sldNum" sz="quarter" idx="5"/>
          </p:nvPr>
        </p:nvSpPr>
        <p:spPr/>
        <p:txBody>
          <a:bodyPr/>
          <a:lstStyle/>
          <a:p>
            <a:fld id="{4918FF28-3CE9-4DD6-BA9D-BA14EFC4AAE5}" type="slidenum">
              <a:rPr lang="en-GB" smtClean="0"/>
              <a:t>12</a:t>
            </a:fld>
            <a:endParaRPr lang="en-GB"/>
          </a:p>
        </p:txBody>
      </p:sp>
    </p:spTree>
    <p:extLst>
      <p:ext uri="{BB962C8B-B14F-4D97-AF65-F5344CB8AC3E}">
        <p14:creationId xmlns:p14="http://schemas.microsoft.com/office/powerpoint/2010/main" val="1579137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NATO </a:t>
            </a:r>
            <a:r>
              <a:rPr lang="en-GB" sz="1200" b="0" i="0" kern="1200" dirty="0">
                <a:solidFill>
                  <a:schemeClr val="tx1"/>
                </a:solidFill>
                <a:effectLst/>
                <a:latin typeface="+mn-lt"/>
                <a:ea typeface="+mn-ea"/>
                <a:cs typeface="+mn-cs"/>
              </a:rPr>
              <a:t>North Atlantic Treaty Organization</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13</a:t>
            </a:fld>
            <a:endParaRPr lang="en-GB"/>
          </a:p>
        </p:txBody>
      </p:sp>
    </p:spTree>
    <p:extLst>
      <p:ext uri="{BB962C8B-B14F-4D97-AF65-F5344CB8AC3E}">
        <p14:creationId xmlns:p14="http://schemas.microsoft.com/office/powerpoint/2010/main" val="32798620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45 mins before death. </a:t>
            </a:r>
          </a:p>
          <a:p>
            <a:r>
              <a:rPr lang="en-GB" dirty="0"/>
              <a:t>Taken by USA tourist. </a:t>
            </a:r>
          </a:p>
          <a:p>
            <a:r>
              <a:rPr lang="en-GB" dirty="0"/>
              <a:t>2017</a:t>
            </a:r>
          </a:p>
        </p:txBody>
      </p:sp>
      <p:sp>
        <p:nvSpPr>
          <p:cNvPr id="4" name="Slide Number Placeholder 3"/>
          <p:cNvSpPr>
            <a:spLocks noGrp="1"/>
          </p:cNvSpPr>
          <p:nvPr>
            <p:ph type="sldNum" sz="quarter" idx="5"/>
          </p:nvPr>
        </p:nvSpPr>
        <p:spPr/>
        <p:txBody>
          <a:bodyPr/>
          <a:lstStyle/>
          <a:p>
            <a:fld id="{4918FF28-3CE9-4DD6-BA9D-BA14EFC4AAE5}" type="slidenum">
              <a:rPr lang="en-GB" smtClean="0"/>
              <a:t>18</a:t>
            </a:fld>
            <a:endParaRPr lang="en-GB"/>
          </a:p>
        </p:txBody>
      </p:sp>
    </p:spTree>
    <p:extLst>
      <p:ext uri="{BB962C8B-B14F-4D97-AF65-F5344CB8AC3E}">
        <p14:creationId xmlns:p14="http://schemas.microsoft.com/office/powerpoint/2010/main" val="3092402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a:solidFill>
                  <a:schemeClr val="tx1"/>
                </a:solidFill>
                <a:effectLst/>
                <a:latin typeface="+mn-lt"/>
                <a:ea typeface="+mn-ea"/>
                <a:cs typeface="+mn-cs"/>
              </a:rPr>
              <a:t>A-level students Will Robins and Tyler </a:t>
            </a:r>
            <a:r>
              <a:rPr lang="en-GB" sz="1200" b="0" i="0" kern="1200" dirty="0" err="1">
                <a:solidFill>
                  <a:schemeClr val="tx1"/>
                </a:solidFill>
                <a:effectLst/>
                <a:latin typeface="+mn-lt"/>
                <a:ea typeface="+mn-ea"/>
                <a:cs typeface="+mn-cs"/>
              </a:rPr>
              <a:t>Chapperley</a:t>
            </a:r>
            <a:r>
              <a:rPr lang="en-GB" sz="1200" b="0" i="0" kern="1200" dirty="0">
                <a:solidFill>
                  <a:schemeClr val="tx1"/>
                </a:solidFill>
                <a:effectLst/>
                <a:latin typeface="+mn-lt"/>
                <a:ea typeface="+mn-ea"/>
                <a:cs typeface="+mn-cs"/>
              </a:rPr>
              <a:t>-Russell had a selfie taken with the PC while on a trip to the capital in 2016.</a:t>
            </a:r>
          </a:p>
          <a:p>
            <a:pPr fontAlgn="base"/>
            <a:r>
              <a:rPr lang="en-GB" sz="1200" b="0" i="0" kern="1200" dirty="0">
                <a:solidFill>
                  <a:schemeClr val="tx1"/>
                </a:solidFill>
                <a:effectLst/>
                <a:latin typeface="+mn-lt"/>
                <a:ea typeface="+mn-ea"/>
                <a:cs typeface="+mn-cs"/>
              </a:rPr>
              <a:t>They described him as ''highly professional'' and ''not your 'typical police officer‘’.</a:t>
            </a:r>
          </a:p>
          <a:p>
            <a:endParaRPr lang="en-GB" dirty="0"/>
          </a:p>
          <a:p>
            <a:r>
              <a:rPr lang="en-GB" sz="1200" b="0" i="0" kern="1200" dirty="0">
                <a:solidFill>
                  <a:schemeClr val="tx1"/>
                </a:solidFill>
                <a:effectLst/>
                <a:latin typeface="+mn-lt"/>
                <a:ea typeface="+mn-ea"/>
                <a:cs typeface="+mn-cs"/>
              </a:rPr>
              <a:t>Australian Andrew Thorogood posted a photo of himself and his daughters with PC Palmer which was taken during a visit to London October 2016</a:t>
            </a:r>
          </a:p>
          <a:p>
            <a:endParaRPr lang="en-GB" sz="1200" b="0" i="0" kern="1200" dirty="0">
              <a:solidFill>
                <a:schemeClr val="tx1"/>
              </a:solidFill>
              <a:effectLst/>
              <a:latin typeface="+mn-lt"/>
              <a:ea typeface="+mn-ea"/>
              <a:cs typeface="+mn-cs"/>
            </a:endParaRPr>
          </a:p>
          <a:p>
            <a:r>
              <a:rPr lang="en-GB" dirty="0">
                <a:hlinkClick r:id="rId3"/>
              </a:rPr>
              <a:t>https://www.bbc.co.uk/news/uk-39376643</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4918FF28-3CE9-4DD6-BA9D-BA14EFC4AAE5}" type="slidenum">
              <a:rPr lang="en-GB" smtClean="0"/>
              <a:t>19</a:t>
            </a:fld>
            <a:endParaRPr lang="en-GB"/>
          </a:p>
        </p:txBody>
      </p:sp>
    </p:spTree>
    <p:extLst>
      <p:ext uri="{BB962C8B-B14F-4D97-AF65-F5344CB8AC3E}">
        <p14:creationId xmlns:p14="http://schemas.microsoft.com/office/powerpoint/2010/main" val="347010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media gives the police a new way of sharing information with the public, beyond conventional mechanisms such as distributing leaflets or through the traditional news media. Posts can provide safety advice to the public, encourage people to be alert to criminal activity. Social media is particularly useful during critical incidents, such as disorder, demonstrations and protests</a:t>
            </a:r>
          </a:p>
          <a:p>
            <a:endParaRPr lang="en-GB" dirty="0"/>
          </a:p>
          <a:p>
            <a:r>
              <a:rPr lang="en-GB" dirty="0"/>
              <a:t>https://en-gb.facebook.com/swpolice/</a:t>
            </a:r>
          </a:p>
        </p:txBody>
      </p:sp>
      <p:sp>
        <p:nvSpPr>
          <p:cNvPr id="4" name="Slide Number Placeholder 3"/>
          <p:cNvSpPr>
            <a:spLocks noGrp="1"/>
          </p:cNvSpPr>
          <p:nvPr>
            <p:ph type="sldNum" sz="quarter" idx="5"/>
          </p:nvPr>
        </p:nvSpPr>
        <p:spPr/>
        <p:txBody>
          <a:bodyPr/>
          <a:lstStyle/>
          <a:p>
            <a:fld id="{4918FF28-3CE9-4DD6-BA9D-BA14EFC4AAE5}" type="slidenum">
              <a:rPr lang="en-GB" smtClean="0"/>
              <a:t>20</a:t>
            </a:fld>
            <a:endParaRPr lang="en-GB"/>
          </a:p>
        </p:txBody>
      </p:sp>
    </p:spTree>
    <p:extLst>
      <p:ext uri="{BB962C8B-B14F-4D97-AF65-F5344CB8AC3E}">
        <p14:creationId xmlns:p14="http://schemas.microsoft.com/office/powerpoint/2010/main" val="37889335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https://en-gb.facebook.com/swpolice/</a:t>
            </a:r>
          </a:p>
        </p:txBody>
      </p:sp>
      <p:sp>
        <p:nvSpPr>
          <p:cNvPr id="4" name="Slide Number Placeholder 3"/>
          <p:cNvSpPr>
            <a:spLocks noGrp="1"/>
          </p:cNvSpPr>
          <p:nvPr>
            <p:ph type="sldNum" sz="quarter" idx="5"/>
          </p:nvPr>
        </p:nvSpPr>
        <p:spPr/>
        <p:txBody>
          <a:bodyPr/>
          <a:lstStyle/>
          <a:p>
            <a:fld id="{4918FF28-3CE9-4DD6-BA9D-BA14EFC4AAE5}" type="slidenum">
              <a:rPr lang="en-GB" smtClean="0"/>
              <a:t>21</a:t>
            </a:fld>
            <a:endParaRPr lang="en-GB"/>
          </a:p>
        </p:txBody>
      </p:sp>
    </p:spTree>
    <p:extLst>
      <p:ext uri="{BB962C8B-B14F-4D97-AF65-F5344CB8AC3E}">
        <p14:creationId xmlns:p14="http://schemas.microsoft.com/office/powerpoint/2010/main" val="2222840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https://www.theguardian.com/uk/blog/2010/oct/14/youre-tweeted-police-use-twitter</a:t>
            </a:r>
          </a:p>
          <a:p>
            <a:endParaRPr lang="en-GB" dirty="0"/>
          </a:p>
          <a:p>
            <a:r>
              <a:rPr lang="en-GB" dirty="0"/>
              <a:t>https://www.south-wales.police.uk/area/your-area/south-wales/swansea-neath-port-talbot/bonymaen/social-media/top-reported-crimes-in-this-area</a:t>
            </a:r>
          </a:p>
        </p:txBody>
      </p:sp>
      <p:sp>
        <p:nvSpPr>
          <p:cNvPr id="4" name="Slide Number Placeholder 3"/>
          <p:cNvSpPr>
            <a:spLocks noGrp="1"/>
          </p:cNvSpPr>
          <p:nvPr>
            <p:ph type="sldNum" sz="quarter" idx="5"/>
          </p:nvPr>
        </p:nvSpPr>
        <p:spPr/>
        <p:txBody>
          <a:bodyPr/>
          <a:lstStyle/>
          <a:p>
            <a:fld id="{4918FF28-3CE9-4DD6-BA9D-BA14EFC4AAE5}" type="slidenum">
              <a:rPr lang="en-GB" smtClean="0"/>
              <a:t>22</a:t>
            </a:fld>
            <a:endParaRPr lang="en-GB"/>
          </a:p>
        </p:txBody>
      </p:sp>
    </p:spTree>
    <p:extLst>
      <p:ext uri="{BB962C8B-B14F-4D97-AF65-F5344CB8AC3E}">
        <p14:creationId xmlns:p14="http://schemas.microsoft.com/office/powerpoint/2010/main" val="1535303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gov.uk/government/publications/extremism-and-radicalisation/extremism-and-radicalisation-accessible-vers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reepngimg.com/png/85354-text-question-blog-questions-logo-any" TargetMode="External"/><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app.college.police.uk/app-content/engagement-and-communication/communications/" TargetMode="External"/><Relationship Id="rId2" Type="http://schemas.openxmlformats.org/officeDocument/2006/relationships/hyperlink" Target="https://www.police-foundation.org.uk/2017/wp-content/uploads/2017/08/Social_media_briefing_FINAL.pdf" TargetMode="External"/><Relationship Id="rId1" Type="http://schemas.openxmlformats.org/officeDocument/2006/relationships/slideLayout" Target="../slideLayouts/slideLayout2.xml"/><Relationship Id="rId5" Type="http://schemas.openxmlformats.org/officeDocument/2006/relationships/hyperlink" Target="https://www.policeconduct.gov.uk/news/iopc-warns-officers-about-inappropriate-social-media-use" TargetMode="External"/><Relationship Id="rId4" Type="http://schemas.openxmlformats.org/officeDocument/2006/relationships/hyperlink" Target="https://www.bbc.co.uk/news/uk-england-london-6076343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8FA7F-2061-499C-8047-FE81BE2FDCEA}"/>
              </a:ext>
            </a:extLst>
          </p:cNvPr>
          <p:cNvSpPr>
            <a:spLocks noGrp="1"/>
          </p:cNvSpPr>
          <p:nvPr>
            <p:ph type="ctrTitle"/>
          </p:nvPr>
        </p:nvSpPr>
        <p:spPr/>
        <p:txBody>
          <a:bodyPr/>
          <a:lstStyle/>
          <a:p>
            <a:r>
              <a:rPr lang="en-GB" dirty="0"/>
              <a:t>Week 8</a:t>
            </a:r>
          </a:p>
        </p:txBody>
      </p:sp>
      <p:sp>
        <p:nvSpPr>
          <p:cNvPr id="3" name="Subtitle 2">
            <a:extLst>
              <a:ext uri="{FF2B5EF4-FFF2-40B4-BE49-F238E27FC236}">
                <a16:creationId xmlns:a16="http://schemas.microsoft.com/office/drawing/2014/main" id="{24A3D16A-B58D-4923-94C3-1535FCD6A199}"/>
              </a:ext>
            </a:extLst>
          </p:cNvPr>
          <p:cNvSpPr>
            <a:spLocks noGrp="1"/>
          </p:cNvSpPr>
          <p:nvPr>
            <p:ph type="subTitle" idx="1"/>
          </p:nvPr>
        </p:nvSpPr>
        <p:spPr/>
        <p:txBody>
          <a:bodyPr/>
          <a:lstStyle/>
          <a:p>
            <a:r>
              <a:rPr lang="en-GB" dirty="0"/>
              <a:t>Social Media</a:t>
            </a:r>
          </a:p>
        </p:txBody>
      </p:sp>
    </p:spTree>
    <p:extLst>
      <p:ext uri="{BB962C8B-B14F-4D97-AF65-F5344CB8AC3E}">
        <p14:creationId xmlns:p14="http://schemas.microsoft.com/office/powerpoint/2010/main" val="2747480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C6A95-0280-4FA0-B2CC-38F1CDC8B2B0}"/>
              </a:ext>
            </a:extLst>
          </p:cNvPr>
          <p:cNvSpPr>
            <a:spLocks noGrp="1"/>
          </p:cNvSpPr>
          <p:nvPr>
            <p:ph type="title"/>
          </p:nvPr>
        </p:nvSpPr>
        <p:spPr/>
        <p:txBody>
          <a:bodyPr/>
          <a:lstStyle/>
          <a:p>
            <a:r>
              <a:rPr lang="en-GB" dirty="0"/>
              <a:t>Assignment Feedback</a:t>
            </a:r>
          </a:p>
        </p:txBody>
      </p:sp>
      <p:sp>
        <p:nvSpPr>
          <p:cNvPr id="3" name="Content Placeholder 2">
            <a:extLst>
              <a:ext uri="{FF2B5EF4-FFF2-40B4-BE49-F238E27FC236}">
                <a16:creationId xmlns:a16="http://schemas.microsoft.com/office/drawing/2014/main" id="{23649AB3-3A27-446C-AEA4-C3CD729DD4CD}"/>
              </a:ext>
            </a:extLst>
          </p:cNvPr>
          <p:cNvSpPr>
            <a:spLocks noGrp="1"/>
          </p:cNvSpPr>
          <p:nvPr>
            <p:ph idx="1"/>
          </p:nvPr>
        </p:nvSpPr>
        <p:spPr/>
        <p:txBody>
          <a:bodyPr/>
          <a:lstStyle/>
          <a:p>
            <a:r>
              <a:rPr lang="en-GB" dirty="0">
                <a:hlinkClick r:id="rId2"/>
              </a:rPr>
              <a:t>https://www.gov.uk/government/publications/extremism-and-radicalisation/extremism-and-radicalisation-accessible-version</a:t>
            </a:r>
            <a:endParaRPr lang="en-GB" dirty="0"/>
          </a:p>
          <a:p>
            <a:r>
              <a:rPr lang="en-GB" dirty="0"/>
              <a:t>https://magistrates.judiciary.uk/what-is-a-magistrate/?sType=magistrates_website</a:t>
            </a:r>
          </a:p>
        </p:txBody>
      </p:sp>
    </p:spTree>
    <p:extLst>
      <p:ext uri="{BB962C8B-B14F-4D97-AF65-F5344CB8AC3E}">
        <p14:creationId xmlns:p14="http://schemas.microsoft.com/office/powerpoint/2010/main" val="454075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C84BB-534B-4768-8DE4-AFDCA2561E45}"/>
              </a:ext>
            </a:extLst>
          </p:cNvPr>
          <p:cNvSpPr>
            <a:spLocks noGrp="1"/>
          </p:cNvSpPr>
          <p:nvPr>
            <p:ph type="title"/>
          </p:nvPr>
        </p:nvSpPr>
        <p:spPr>
          <a:xfrm>
            <a:off x="457200" y="274638"/>
            <a:ext cx="8229600" cy="754062"/>
          </a:xfrm>
        </p:spPr>
        <p:txBody>
          <a:bodyPr>
            <a:normAutofit/>
          </a:bodyPr>
          <a:lstStyle/>
          <a:p>
            <a:r>
              <a:rPr lang="en-GB" sz="3600" dirty="0"/>
              <a:t>Assignment Feedback</a:t>
            </a:r>
          </a:p>
        </p:txBody>
      </p:sp>
      <p:sp>
        <p:nvSpPr>
          <p:cNvPr id="3" name="Content Placeholder 2">
            <a:extLst>
              <a:ext uri="{FF2B5EF4-FFF2-40B4-BE49-F238E27FC236}">
                <a16:creationId xmlns:a16="http://schemas.microsoft.com/office/drawing/2014/main" id="{78F7730D-99D4-41D5-8F57-DE09FBB2BC81}"/>
              </a:ext>
            </a:extLst>
          </p:cNvPr>
          <p:cNvSpPr>
            <a:spLocks noGrp="1"/>
          </p:cNvSpPr>
          <p:nvPr>
            <p:ph idx="1"/>
          </p:nvPr>
        </p:nvSpPr>
        <p:spPr>
          <a:xfrm>
            <a:off x="457200" y="1271588"/>
            <a:ext cx="8229600" cy="4245645"/>
          </a:xfrm>
        </p:spPr>
        <p:txBody>
          <a:bodyPr>
            <a:normAutofit/>
          </a:bodyPr>
          <a:lstStyle/>
          <a:p>
            <a:r>
              <a:rPr lang="en-GB" dirty="0"/>
              <a:t>Gov.uk (2019) – as a source</a:t>
            </a:r>
          </a:p>
          <a:p>
            <a:pPr lvl="1"/>
            <a:r>
              <a:rPr lang="en-GB" b="0" i="0" dirty="0">
                <a:solidFill>
                  <a:srgbClr val="000000"/>
                </a:solidFill>
                <a:effectLst/>
                <a:latin typeface="+mj-lt"/>
              </a:rPr>
              <a:t>25 ministerial departments </a:t>
            </a:r>
            <a:endParaRPr lang="en-GB" dirty="0">
              <a:latin typeface="+mj-lt"/>
            </a:endParaRPr>
          </a:p>
          <a:p>
            <a:r>
              <a:rPr lang="en-GB" dirty="0"/>
              <a:t>Use the draft Tii</a:t>
            </a:r>
          </a:p>
          <a:p>
            <a:r>
              <a:rPr lang="en-GB" dirty="0"/>
              <a:t>Have enough sources?</a:t>
            </a:r>
          </a:p>
          <a:p>
            <a:r>
              <a:rPr lang="en-GB" dirty="0"/>
              <a:t>Avoid ‘chatty’ tone</a:t>
            </a:r>
          </a:p>
          <a:p>
            <a:r>
              <a:rPr lang="en-GB" dirty="0"/>
              <a:t>Evaluate information </a:t>
            </a:r>
          </a:p>
          <a:p>
            <a:r>
              <a:rPr lang="en-GB" dirty="0"/>
              <a:t>Not a personal viewpoint </a:t>
            </a:r>
          </a:p>
          <a:p>
            <a:pPr marL="0" indent="0">
              <a:buNone/>
            </a:pPr>
            <a:endParaRPr lang="en-GB" dirty="0"/>
          </a:p>
        </p:txBody>
      </p:sp>
    </p:spTree>
    <p:extLst>
      <p:ext uri="{BB962C8B-B14F-4D97-AF65-F5344CB8AC3E}">
        <p14:creationId xmlns:p14="http://schemas.microsoft.com/office/powerpoint/2010/main" val="393348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41395-8EF7-4A0E-9BF5-BA8758DBF085}"/>
              </a:ext>
            </a:extLst>
          </p:cNvPr>
          <p:cNvSpPr>
            <a:spLocks noGrp="1"/>
          </p:cNvSpPr>
          <p:nvPr>
            <p:ph type="title"/>
          </p:nvPr>
        </p:nvSpPr>
        <p:spPr>
          <a:xfrm>
            <a:off x="457200" y="252659"/>
            <a:ext cx="8229600" cy="647454"/>
          </a:xfrm>
        </p:spPr>
        <p:txBody>
          <a:bodyPr>
            <a:normAutofit/>
          </a:bodyPr>
          <a:lstStyle/>
          <a:p>
            <a:r>
              <a:rPr lang="en-GB" sz="3200" dirty="0"/>
              <a:t>Assignment 2</a:t>
            </a:r>
          </a:p>
        </p:txBody>
      </p:sp>
      <p:sp>
        <p:nvSpPr>
          <p:cNvPr id="3" name="Content Placeholder 2">
            <a:extLst>
              <a:ext uri="{FF2B5EF4-FFF2-40B4-BE49-F238E27FC236}">
                <a16:creationId xmlns:a16="http://schemas.microsoft.com/office/drawing/2014/main" id="{EDEC49EC-B3F4-4319-9C17-086EE0EAED11}"/>
              </a:ext>
            </a:extLst>
          </p:cNvPr>
          <p:cNvSpPr>
            <a:spLocks noGrp="1"/>
          </p:cNvSpPr>
          <p:nvPr>
            <p:ph idx="1"/>
          </p:nvPr>
        </p:nvSpPr>
        <p:spPr>
          <a:xfrm>
            <a:off x="457200" y="1028700"/>
            <a:ext cx="8229600" cy="4488533"/>
          </a:xfrm>
        </p:spPr>
        <p:txBody>
          <a:bodyPr>
            <a:normAutofit lnSpcReduction="10000"/>
          </a:bodyPr>
          <a:lstStyle/>
          <a:p>
            <a:r>
              <a:rPr lang="en-GB" sz="2800" b="1" u="sng" dirty="0">
                <a:effectLst/>
                <a:latin typeface="Arial" panose="020B0604020202020204" pitchFamily="34" charset="0"/>
                <a:ea typeface="Times New Roman" panose="02020603050405020304" pitchFamily="18" charset="0"/>
              </a:rPr>
              <a:t>Critically discuss key contemporary challenges faced by the police in England and Wales. </a:t>
            </a:r>
            <a:endParaRPr lang="en-GB" sz="2800" u="sng" dirty="0">
              <a:effectLst/>
              <a:latin typeface="Times New Roman" panose="02020603050405020304" pitchFamily="18" charset="0"/>
              <a:ea typeface="Times New Roman" panose="02020603050405020304" pitchFamily="18" charset="0"/>
            </a:endParaRPr>
          </a:p>
          <a:p>
            <a:r>
              <a:rPr lang="en-GB" sz="2800" dirty="0"/>
              <a:t>Working in groups they will need to prepare a 15-minute presentation on their findings and produce an </a:t>
            </a:r>
            <a:r>
              <a:rPr lang="en-GB" sz="2800" b="1" u="sng" dirty="0"/>
              <a:t>individual</a:t>
            </a:r>
            <a:r>
              <a:rPr lang="en-GB" sz="2800" dirty="0"/>
              <a:t> 1000 word supporting paper. </a:t>
            </a:r>
            <a:endParaRPr lang="en-US" sz="2800" dirty="0"/>
          </a:p>
          <a:p>
            <a:r>
              <a:rPr lang="en-GB" sz="2800" dirty="0"/>
              <a:t>5 minutes per person if working on your own </a:t>
            </a:r>
            <a:endParaRPr lang="en-US" sz="2800" dirty="0"/>
          </a:p>
          <a:p>
            <a:r>
              <a:rPr lang="en-GB" sz="2800" dirty="0"/>
              <a:t>Due 6</a:t>
            </a:r>
            <a:r>
              <a:rPr lang="en-GB" sz="2800" baseline="30000" dirty="0"/>
              <a:t>th</a:t>
            </a:r>
            <a:r>
              <a:rPr lang="en-GB" sz="2800" dirty="0"/>
              <a:t> May 2022 by 23:59 hrs </a:t>
            </a:r>
          </a:p>
          <a:p>
            <a:r>
              <a:rPr lang="en-GB" sz="2800" dirty="0"/>
              <a:t>Presentations – 28/04/22 &amp; 05/05/22 - Discuss</a:t>
            </a:r>
            <a:endParaRPr lang="en-US" sz="2800" dirty="0"/>
          </a:p>
          <a:p>
            <a:endParaRPr lang="en-GB" dirty="0"/>
          </a:p>
        </p:txBody>
      </p:sp>
    </p:spTree>
    <p:extLst>
      <p:ext uri="{BB962C8B-B14F-4D97-AF65-F5344CB8AC3E}">
        <p14:creationId xmlns:p14="http://schemas.microsoft.com/office/powerpoint/2010/main" val="928010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C2153-8EED-49D7-B68F-6A3217953620}"/>
              </a:ext>
            </a:extLst>
          </p:cNvPr>
          <p:cNvSpPr>
            <a:spLocks noGrp="1"/>
          </p:cNvSpPr>
          <p:nvPr>
            <p:ph type="title"/>
          </p:nvPr>
        </p:nvSpPr>
        <p:spPr>
          <a:xfrm>
            <a:off x="1240023" y="1131569"/>
            <a:ext cx="7025402" cy="682943"/>
          </a:xfrm>
        </p:spPr>
        <p:txBody>
          <a:bodyPr>
            <a:normAutofit fontScale="90000"/>
          </a:bodyPr>
          <a:lstStyle/>
          <a:p>
            <a:r>
              <a:rPr lang="en-GB" dirty="0"/>
              <a:t>Dates</a:t>
            </a:r>
          </a:p>
        </p:txBody>
      </p:sp>
      <p:sp>
        <p:nvSpPr>
          <p:cNvPr id="3" name="Content Placeholder 2">
            <a:extLst>
              <a:ext uri="{FF2B5EF4-FFF2-40B4-BE49-F238E27FC236}">
                <a16:creationId xmlns:a16="http://schemas.microsoft.com/office/drawing/2014/main" id="{E5E5CC1E-0692-4868-BCD6-DC377D279E8F}"/>
              </a:ext>
            </a:extLst>
          </p:cNvPr>
          <p:cNvSpPr>
            <a:spLocks noGrp="1"/>
          </p:cNvSpPr>
          <p:nvPr>
            <p:ph idx="1"/>
          </p:nvPr>
        </p:nvSpPr>
        <p:spPr>
          <a:xfrm>
            <a:off x="506437" y="1943100"/>
            <a:ext cx="7758989" cy="3577590"/>
          </a:xfrm>
        </p:spPr>
        <p:txBody>
          <a:bodyPr anchor="t">
            <a:normAutofit/>
          </a:bodyPr>
          <a:lstStyle/>
          <a:p>
            <a:r>
              <a:rPr lang="en-GB" sz="1650" dirty="0"/>
              <a:t>Thursday 17</a:t>
            </a:r>
            <a:r>
              <a:rPr lang="en-GB" sz="1650" baseline="30000" dirty="0"/>
              <a:t>th</a:t>
            </a:r>
            <a:r>
              <a:rPr lang="en-GB" sz="1650" dirty="0"/>
              <a:t> March – Tutorial</a:t>
            </a:r>
          </a:p>
          <a:p>
            <a:r>
              <a:rPr lang="en-GB" sz="1650" dirty="0"/>
              <a:t>Thursday 24</a:t>
            </a:r>
            <a:r>
              <a:rPr lang="en-GB" sz="1650" baseline="30000" dirty="0"/>
              <a:t>th</a:t>
            </a:r>
            <a:r>
              <a:rPr lang="en-GB" sz="1650" dirty="0"/>
              <a:t> March – Tutorial</a:t>
            </a:r>
          </a:p>
          <a:p>
            <a:r>
              <a:rPr lang="en-GB" sz="1650" dirty="0"/>
              <a:t>Thursday 31</a:t>
            </a:r>
            <a:r>
              <a:rPr lang="en-GB" sz="1650" baseline="30000" dirty="0"/>
              <a:t>st</a:t>
            </a:r>
            <a:r>
              <a:rPr lang="en-GB" sz="1650" dirty="0"/>
              <a:t> March – Tutorial</a:t>
            </a:r>
          </a:p>
          <a:p>
            <a:endParaRPr lang="en-GB" sz="1650" dirty="0"/>
          </a:p>
          <a:p>
            <a:r>
              <a:rPr lang="en-GB" sz="1650" dirty="0"/>
              <a:t>Week of 4</a:t>
            </a:r>
            <a:r>
              <a:rPr lang="en-GB" sz="1650" baseline="30000" dirty="0"/>
              <a:t>th</a:t>
            </a:r>
            <a:r>
              <a:rPr lang="en-GB" sz="1650" dirty="0"/>
              <a:t> April - Easter vacation </a:t>
            </a:r>
          </a:p>
          <a:p>
            <a:r>
              <a:rPr lang="en-GB" sz="1650" dirty="0"/>
              <a:t>Back (Uni Opens)  25</a:t>
            </a:r>
            <a:r>
              <a:rPr lang="en-GB" sz="1650" baseline="30000" dirty="0"/>
              <a:t>th</a:t>
            </a:r>
            <a:r>
              <a:rPr lang="en-GB" sz="1650" dirty="0"/>
              <a:t> April</a:t>
            </a:r>
          </a:p>
          <a:p>
            <a:r>
              <a:rPr lang="en-GB" sz="1650" dirty="0"/>
              <a:t>Presentations 28</a:t>
            </a:r>
            <a:r>
              <a:rPr lang="en-GB" sz="1650" baseline="30000" dirty="0"/>
              <a:t>th</a:t>
            </a:r>
            <a:r>
              <a:rPr lang="en-GB" sz="1650" dirty="0"/>
              <a:t> April</a:t>
            </a:r>
          </a:p>
          <a:p>
            <a:r>
              <a:rPr lang="en-GB" sz="1650" dirty="0"/>
              <a:t>Presentations 5</a:t>
            </a:r>
            <a:r>
              <a:rPr lang="en-GB" sz="1650" baseline="30000" dirty="0"/>
              <a:t>th</a:t>
            </a:r>
            <a:r>
              <a:rPr lang="en-GB" sz="1650" dirty="0"/>
              <a:t> May</a:t>
            </a:r>
          </a:p>
          <a:p>
            <a:r>
              <a:rPr lang="en-GB" sz="1650"/>
              <a:t>Final submission 6</a:t>
            </a:r>
            <a:r>
              <a:rPr lang="en-GB" sz="1650" baseline="30000"/>
              <a:t>th</a:t>
            </a:r>
            <a:r>
              <a:rPr lang="en-GB" sz="1650"/>
              <a:t> May</a:t>
            </a:r>
            <a:endParaRPr lang="en-GB" sz="1650" dirty="0"/>
          </a:p>
          <a:p>
            <a:endParaRPr lang="en-GB" sz="1650" dirty="0"/>
          </a:p>
        </p:txBody>
      </p:sp>
    </p:spTree>
    <p:extLst>
      <p:ext uri="{BB962C8B-B14F-4D97-AF65-F5344CB8AC3E}">
        <p14:creationId xmlns:p14="http://schemas.microsoft.com/office/powerpoint/2010/main" val="15943393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Related image">
            <a:extLst>
              <a:ext uri="{FF2B5EF4-FFF2-40B4-BE49-F238E27FC236}">
                <a16:creationId xmlns:a16="http://schemas.microsoft.com/office/drawing/2014/main" id="{1AD88A74-6656-48AB-B7A9-937E6AAF70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520" r="12372" b="-2"/>
          <a:stretch/>
        </p:blipFill>
        <p:spPr bwMode="auto">
          <a:xfrm>
            <a:off x="3202390" y="857251"/>
            <a:ext cx="5941610" cy="4686300"/>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5D0A5F3-5CCA-470F-907F-87238CB00564}"/>
              </a:ext>
            </a:extLst>
          </p:cNvPr>
          <p:cNvSpPr>
            <a:spLocks noGrp="1"/>
          </p:cNvSpPr>
          <p:nvPr>
            <p:ph type="title"/>
          </p:nvPr>
        </p:nvSpPr>
        <p:spPr>
          <a:xfrm>
            <a:off x="508000" y="1314450"/>
            <a:ext cx="2888342" cy="990600"/>
          </a:xfrm>
        </p:spPr>
        <p:txBody>
          <a:bodyPr>
            <a:normAutofit fontScale="90000"/>
          </a:bodyPr>
          <a:lstStyle/>
          <a:p>
            <a:r>
              <a:rPr lang="en-GB" dirty="0"/>
              <a:t>Social Media</a:t>
            </a:r>
          </a:p>
        </p:txBody>
      </p:sp>
      <p:sp>
        <p:nvSpPr>
          <p:cNvPr id="3" name="Content Placeholder 2">
            <a:extLst>
              <a:ext uri="{FF2B5EF4-FFF2-40B4-BE49-F238E27FC236}">
                <a16:creationId xmlns:a16="http://schemas.microsoft.com/office/drawing/2014/main" id="{068B065B-B9EF-4E35-9E94-E6786F5C2FD0}"/>
              </a:ext>
            </a:extLst>
          </p:cNvPr>
          <p:cNvSpPr>
            <a:spLocks noGrp="1"/>
          </p:cNvSpPr>
          <p:nvPr>
            <p:ph idx="1"/>
          </p:nvPr>
        </p:nvSpPr>
        <p:spPr>
          <a:xfrm>
            <a:off x="249399" y="2477692"/>
            <a:ext cx="3211593" cy="2910580"/>
          </a:xfrm>
        </p:spPr>
        <p:txBody>
          <a:bodyPr>
            <a:normAutofit/>
          </a:bodyPr>
          <a:lstStyle/>
          <a:p>
            <a:pPr algn="ctr"/>
            <a:r>
              <a:rPr lang="en-GB" sz="2000" b="1" dirty="0"/>
              <a:t>The impact of having a 'selfie' with a police officer can change moods </a:t>
            </a:r>
            <a:br>
              <a:rPr lang="en-GB" sz="2000" b="1" dirty="0"/>
            </a:br>
            <a:r>
              <a:rPr lang="en-GB" sz="2000" dirty="0"/>
              <a:t>(College of Policing, 2014).</a:t>
            </a:r>
          </a:p>
        </p:txBody>
      </p:sp>
      <p:sp>
        <p:nvSpPr>
          <p:cNvPr id="4" name="Slide Number Placeholder 3">
            <a:extLst>
              <a:ext uri="{FF2B5EF4-FFF2-40B4-BE49-F238E27FC236}">
                <a16:creationId xmlns:a16="http://schemas.microsoft.com/office/drawing/2014/main" id="{84ABF269-E871-4EF5-8433-266060D109DE}"/>
              </a:ext>
            </a:extLst>
          </p:cNvPr>
          <p:cNvSpPr>
            <a:spLocks noGrp="1"/>
          </p:cNvSpPr>
          <p:nvPr>
            <p:ph type="sldNum" sz="quarter" idx="12"/>
          </p:nvPr>
        </p:nvSpPr>
        <p:spPr>
          <a:xfrm>
            <a:off x="6442998" y="5388272"/>
            <a:ext cx="512504" cy="273844"/>
          </a:xfrm>
        </p:spPr>
        <p:txBody>
          <a:bodyPr>
            <a:normAutofit lnSpcReduction="10000"/>
          </a:bodyPr>
          <a:lstStyle/>
          <a:p>
            <a:pPr>
              <a:spcAft>
                <a:spcPts val="450"/>
              </a:spcAft>
            </a:pPr>
            <a:fld id="{5DFEDB64-84C3-4240-BCBA-134AE1D9082C}" type="slidenum">
              <a:rPr lang="en-GB" smtClean="0">
                <a:solidFill>
                  <a:srgbClr val="FFFFFF"/>
                </a:solidFill>
              </a:rPr>
              <a:pPr>
                <a:spcAft>
                  <a:spcPts val="450"/>
                </a:spcAft>
              </a:pPr>
              <a:t>6</a:t>
            </a:fld>
            <a:endParaRPr lang="en-GB">
              <a:solidFill>
                <a:srgbClr val="FFFFFF"/>
              </a:solidFill>
            </a:endParaRPr>
          </a:p>
        </p:txBody>
      </p:sp>
    </p:spTree>
    <p:extLst>
      <p:ext uri="{BB962C8B-B14F-4D97-AF65-F5344CB8AC3E}">
        <p14:creationId xmlns:p14="http://schemas.microsoft.com/office/powerpoint/2010/main" val="70372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699-1752-4E5D-B778-77AE9BAFA63E}"/>
              </a:ext>
            </a:extLst>
          </p:cNvPr>
          <p:cNvSpPr>
            <a:spLocks noGrp="1"/>
          </p:cNvSpPr>
          <p:nvPr>
            <p:ph type="title"/>
          </p:nvPr>
        </p:nvSpPr>
        <p:spPr>
          <a:xfrm>
            <a:off x="457200" y="274638"/>
            <a:ext cx="8229600" cy="692925"/>
          </a:xfrm>
        </p:spPr>
        <p:txBody>
          <a:bodyPr>
            <a:normAutofit/>
          </a:bodyPr>
          <a:lstStyle/>
          <a:p>
            <a:r>
              <a:rPr lang="en-GB" sz="3600" dirty="0"/>
              <a:t>Social Media</a:t>
            </a:r>
          </a:p>
        </p:txBody>
      </p:sp>
      <p:sp>
        <p:nvSpPr>
          <p:cNvPr id="3" name="Content Placeholder 2">
            <a:extLst>
              <a:ext uri="{FF2B5EF4-FFF2-40B4-BE49-F238E27FC236}">
                <a16:creationId xmlns:a16="http://schemas.microsoft.com/office/drawing/2014/main" id="{A9A15685-67D1-4DFB-9EC7-87AD8C55D532}"/>
              </a:ext>
            </a:extLst>
          </p:cNvPr>
          <p:cNvSpPr>
            <a:spLocks noGrp="1"/>
          </p:cNvSpPr>
          <p:nvPr>
            <p:ph idx="1"/>
          </p:nvPr>
        </p:nvSpPr>
        <p:spPr>
          <a:xfrm>
            <a:off x="457200" y="967563"/>
            <a:ext cx="8229600" cy="4549670"/>
          </a:xfrm>
        </p:spPr>
        <p:txBody>
          <a:bodyPr>
            <a:normAutofit/>
          </a:bodyPr>
          <a:lstStyle/>
          <a:p>
            <a:pPr algn="just"/>
            <a:r>
              <a:rPr lang="en-GB" sz="2400" dirty="0"/>
              <a:t>There has been optimism that social media will facilitate citizen participation and transform the communication strategies of public organisations. </a:t>
            </a:r>
          </a:p>
          <a:p>
            <a:pPr lvl="1" algn="just"/>
            <a:r>
              <a:rPr lang="en-GB" sz="2000" dirty="0"/>
              <a:t>Many organisations this works well</a:t>
            </a:r>
          </a:p>
          <a:p>
            <a:pPr lvl="1" algn="just"/>
            <a:r>
              <a:rPr lang="en-GB" sz="2000" dirty="0"/>
              <a:t>Many organisations rely on social media (cheep/free/wide audience)</a:t>
            </a:r>
          </a:p>
          <a:p>
            <a:pPr lvl="1" algn="just"/>
            <a:r>
              <a:rPr lang="en-GB" sz="2000" dirty="0"/>
              <a:t>Donald Trump</a:t>
            </a:r>
          </a:p>
          <a:p>
            <a:pPr lvl="1" algn="just"/>
            <a:r>
              <a:rPr lang="en-GB" sz="2000" dirty="0"/>
              <a:t>Reach consumers over the world</a:t>
            </a:r>
          </a:p>
          <a:p>
            <a:pPr lvl="1" algn="just"/>
            <a:r>
              <a:rPr lang="en-GB" sz="2000" dirty="0"/>
              <a:t>News travels fast </a:t>
            </a:r>
          </a:p>
          <a:p>
            <a:pPr algn="just"/>
            <a:endParaRPr lang="en-GB" sz="2400" dirty="0"/>
          </a:p>
          <a:p>
            <a:pPr algn="just"/>
            <a:endParaRPr lang="en-GB" sz="2400" dirty="0"/>
          </a:p>
          <a:p>
            <a:pPr lvl="1" algn="just"/>
            <a:endParaRPr lang="en-GB" sz="2000" dirty="0"/>
          </a:p>
          <a:p>
            <a:pPr lvl="1" algn="just"/>
            <a:endParaRPr lang="en-GB" sz="2000" dirty="0"/>
          </a:p>
          <a:p>
            <a:pPr lvl="1" algn="just"/>
            <a:endParaRPr lang="en-GB" sz="2000" dirty="0"/>
          </a:p>
          <a:p>
            <a:pPr lvl="1" algn="just"/>
            <a:endParaRPr lang="en-GB" sz="2400" dirty="0"/>
          </a:p>
          <a:p>
            <a:pPr lvl="1" algn="just"/>
            <a:endParaRPr lang="en-GB" sz="2400" dirty="0"/>
          </a:p>
          <a:p>
            <a:pPr lvl="1" algn="just"/>
            <a:endParaRPr lang="en-GB" sz="2400" dirty="0"/>
          </a:p>
        </p:txBody>
      </p:sp>
      <p:sp>
        <p:nvSpPr>
          <p:cNvPr id="4" name="Slide Number Placeholder 3">
            <a:extLst>
              <a:ext uri="{FF2B5EF4-FFF2-40B4-BE49-F238E27FC236}">
                <a16:creationId xmlns:a16="http://schemas.microsoft.com/office/drawing/2014/main" id="{E50DED1B-E944-49E6-A16E-D60CC1937D10}"/>
              </a:ext>
            </a:extLst>
          </p:cNvPr>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964394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C6DD8-BB5C-4334-B65D-0A2BBD5C50C0}"/>
              </a:ext>
            </a:extLst>
          </p:cNvPr>
          <p:cNvSpPr>
            <a:spLocks noGrp="1"/>
          </p:cNvSpPr>
          <p:nvPr>
            <p:ph type="title"/>
          </p:nvPr>
        </p:nvSpPr>
        <p:spPr>
          <a:xfrm>
            <a:off x="457200" y="274638"/>
            <a:ext cx="8229600" cy="724822"/>
          </a:xfrm>
        </p:spPr>
        <p:txBody>
          <a:bodyPr>
            <a:normAutofit fontScale="90000"/>
          </a:bodyPr>
          <a:lstStyle/>
          <a:p>
            <a:r>
              <a:rPr lang="en-GB" dirty="0"/>
              <a:t>Overview</a:t>
            </a:r>
          </a:p>
        </p:txBody>
      </p:sp>
      <p:sp>
        <p:nvSpPr>
          <p:cNvPr id="3" name="Content Placeholder 2">
            <a:extLst>
              <a:ext uri="{FF2B5EF4-FFF2-40B4-BE49-F238E27FC236}">
                <a16:creationId xmlns:a16="http://schemas.microsoft.com/office/drawing/2014/main" id="{F6A68C83-DBD0-40A1-92B2-5BC04505CED8}"/>
              </a:ext>
            </a:extLst>
          </p:cNvPr>
          <p:cNvSpPr>
            <a:spLocks noGrp="1"/>
          </p:cNvSpPr>
          <p:nvPr>
            <p:ph idx="1"/>
          </p:nvPr>
        </p:nvSpPr>
        <p:spPr>
          <a:xfrm>
            <a:off x="457200" y="999460"/>
            <a:ext cx="8229600" cy="4517773"/>
          </a:xfrm>
        </p:spPr>
        <p:txBody>
          <a:bodyPr>
            <a:normAutofit/>
          </a:bodyPr>
          <a:lstStyle/>
          <a:p>
            <a:pPr algn="just"/>
            <a:r>
              <a:rPr lang="en-GB" sz="3000" dirty="0"/>
              <a:t>Embedding social media into police communications is challenging and itself will not bring about the organisational and cultural changes needed to transform police–citizen engagement.</a:t>
            </a:r>
          </a:p>
          <a:p>
            <a:pPr algn="just"/>
            <a:r>
              <a:rPr lang="en-GB" sz="3000" dirty="0"/>
              <a:t>Bullock (2018) argues that social media has not yet served to facilitate interaction between constabularies and citizens in the ways that have been proposed and desired </a:t>
            </a:r>
          </a:p>
          <a:p>
            <a:pPr algn="just"/>
            <a:endParaRPr lang="en-GB" sz="2800" dirty="0"/>
          </a:p>
          <a:p>
            <a:endParaRPr lang="en-GB" dirty="0"/>
          </a:p>
        </p:txBody>
      </p:sp>
    </p:spTree>
    <p:extLst>
      <p:ext uri="{BB962C8B-B14F-4D97-AF65-F5344CB8AC3E}">
        <p14:creationId xmlns:p14="http://schemas.microsoft.com/office/powerpoint/2010/main" val="86404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C3D1C-901E-4F59-B3F2-B812B6723EED}"/>
              </a:ext>
            </a:extLst>
          </p:cNvPr>
          <p:cNvSpPr>
            <a:spLocks noGrp="1"/>
          </p:cNvSpPr>
          <p:nvPr>
            <p:ph type="title"/>
          </p:nvPr>
        </p:nvSpPr>
        <p:spPr>
          <a:xfrm>
            <a:off x="457200" y="274638"/>
            <a:ext cx="8229600" cy="448376"/>
          </a:xfrm>
        </p:spPr>
        <p:txBody>
          <a:bodyPr>
            <a:normAutofit fontScale="90000"/>
          </a:bodyPr>
          <a:lstStyle/>
          <a:p>
            <a:r>
              <a:rPr lang="en-GB" sz="2400" dirty="0"/>
              <a:t>Karen Bullock - University of Surrey</a:t>
            </a:r>
          </a:p>
        </p:txBody>
      </p:sp>
      <p:sp>
        <p:nvSpPr>
          <p:cNvPr id="3" name="Content Placeholder 2">
            <a:extLst>
              <a:ext uri="{FF2B5EF4-FFF2-40B4-BE49-F238E27FC236}">
                <a16:creationId xmlns:a16="http://schemas.microsoft.com/office/drawing/2014/main" id="{6B0E4645-7D31-40FC-B1D1-1D9D665CAC43}"/>
              </a:ext>
            </a:extLst>
          </p:cNvPr>
          <p:cNvSpPr>
            <a:spLocks noGrp="1"/>
          </p:cNvSpPr>
          <p:nvPr>
            <p:ph idx="1"/>
          </p:nvPr>
        </p:nvSpPr>
        <p:spPr>
          <a:xfrm>
            <a:off x="457200" y="723014"/>
            <a:ext cx="8229600" cy="4794219"/>
          </a:xfrm>
        </p:spPr>
        <p:txBody>
          <a:bodyPr>
            <a:noAutofit/>
          </a:bodyPr>
          <a:lstStyle/>
          <a:p>
            <a:r>
              <a:rPr lang="en-GB" sz="2400" b="1" dirty="0"/>
              <a:t>The Police Use of Social Media: Transformation or Normalisation? (2018)</a:t>
            </a:r>
            <a:r>
              <a:rPr lang="en-GB" sz="2400" dirty="0"/>
              <a:t>	</a:t>
            </a:r>
          </a:p>
          <a:p>
            <a:r>
              <a:rPr lang="en-GB" sz="2400" dirty="0"/>
              <a:t>The Police experiment the of Social Media - Twitter 2008</a:t>
            </a:r>
          </a:p>
          <a:p>
            <a:r>
              <a:rPr lang="en-GB" sz="2400" dirty="0"/>
              <a:t>Experiments which were initially associated with entrepreneurial individuals –there were varying degrees of official support</a:t>
            </a:r>
          </a:p>
          <a:p>
            <a:r>
              <a:rPr lang="en-GB" sz="2400" dirty="0"/>
              <a:t>Grew ‘organically’ – little direction and strategies to support the use of social media</a:t>
            </a:r>
          </a:p>
          <a:p>
            <a:r>
              <a:rPr lang="en-GB" sz="2400" dirty="0"/>
              <a:t>‘It felt like the right thing to do so we went on and did it, after we did it and learnt lessons we went back and properly put a formal strategy in place’, noted one participant</a:t>
            </a:r>
          </a:p>
        </p:txBody>
      </p:sp>
    </p:spTree>
    <p:extLst>
      <p:ext uri="{BB962C8B-B14F-4D97-AF65-F5344CB8AC3E}">
        <p14:creationId xmlns:p14="http://schemas.microsoft.com/office/powerpoint/2010/main" val="3561750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fontScale="90000"/>
          </a:bodyPr>
          <a:lstStyle/>
          <a:p>
            <a:r>
              <a:rPr lang="en-GB" dirty="0"/>
              <a:t>Trend in Social Media</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084521"/>
            <a:ext cx="8229600" cy="4432712"/>
          </a:xfrm>
        </p:spPr>
        <p:txBody>
          <a:bodyPr>
            <a:normAutofit lnSpcReduction="10000"/>
          </a:bodyPr>
          <a:lstStyle/>
          <a:p>
            <a:r>
              <a:rPr lang="en-GB" dirty="0"/>
              <a:t>Pressure on constabularies to facilitate information, openness and citizen participation in police decision-making.</a:t>
            </a:r>
          </a:p>
          <a:p>
            <a:r>
              <a:rPr lang="en-GB" dirty="0"/>
              <a:t>Moving police communication from the physical to the virtual, social media which might engage citizens &amp; communities allow forces to be democratic and participative in communities</a:t>
            </a:r>
          </a:p>
          <a:p>
            <a:pPr marL="0" indent="0">
              <a:buNone/>
            </a:pPr>
            <a:r>
              <a:rPr lang="en-GB" dirty="0"/>
              <a:t> </a:t>
            </a:r>
          </a:p>
        </p:txBody>
      </p:sp>
    </p:spTree>
    <p:extLst>
      <p:ext uri="{BB962C8B-B14F-4D97-AF65-F5344CB8AC3E}">
        <p14:creationId xmlns:p14="http://schemas.microsoft.com/office/powerpoint/2010/main" val="8325961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nato conference wales">
            <a:extLst>
              <a:ext uri="{FF2B5EF4-FFF2-40B4-BE49-F238E27FC236}">
                <a16:creationId xmlns:a16="http://schemas.microsoft.com/office/drawing/2014/main" id="{D7541875-16EB-447B-AB56-E3F3561750AA}"/>
              </a:ext>
            </a:extLst>
          </p:cNvPr>
          <p:cNvPicPr>
            <a:picLocks noChangeAspect="1" noChangeArrowheads="1"/>
          </p:cNvPicPr>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632" r="1" b="20337"/>
          <a:stretch/>
        </p:blipFill>
        <p:spPr bwMode="auto">
          <a:xfrm>
            <a:off x="294699" y="93985"/>
            <a:ext cx="4149710" cy="2571750"/>
          </a:xfrm>
          <a:custGeom>
            <a:avLst/>
            <a:gdLst>
              <a:gd name="connsiteX0" fmla="*/ 509916 w 4551305"/>
              <a:gd name="connsiteY0" fmla="*/ 0 h 3429000"/>
              <a:gd name="connsiteX1" fmla="*/ 4551305 w 4551305"/>
              <a:gd name="connsiteY1" fmla="*/ 0 h 3429000"/>
              <a:gd name="connsiteX2" fmla="*/ 4551305 w 4551305"/>
              <a:gd name="connsiteY2" fmla="*/ 1 h 3429000"/>
              <a:gd name="connsiteX3" fmla="*/ 3693885 w 4551305"/>
              <a:gd name="connsiteY3" fmla="*/ 1 h 3429000"/>
              <a:gd name="connsiteX4" fmla="*/ 3181696 w 4551305"/>
              <a:gd name="connsiteY4" fmla="*/ 3429000 h 3429000"/>
              <a:gd name="connsiteX5" fmla="*/ 0 w 4551305"/>
              <a:gd name="connsiteY5" fmla="*/ 3429000 h 3429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05" h="3429000">
                <a:moveTo>
                  <a:pt x="509916" y="0"/>
                </a:moveTo>
                <a:lnTo>
                  <a:pt x="4551305" y="0"/>
                </a:lnTo>
                <a:lnTo>
                  <a:pt x="4551305" y="1"/>
                </a:lnTo>
                <a:lnTo>
                  <a:pt x="3693885" y="1"/>
                </a:lnTo>
                <a:lnTo>
                  <a:pt x="3181696" y="3429000"/>
                </a:lnTo>
                <a:lnTo>
                  <a:pt x="0" y="3429000"/>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2D4F35-5599-4A62-802E-65498246782C}"/>
              </a:ext>
            </a:extLst>
          </p:cNvPr>
          <p:cNvSpPr>
            <a:spLocks noGrp="1"/>
          </p:cNvSpPr>
          <p:nvPr>
            <p:ph type="title"/>
          </p:nvPr>
        </p:nvSpPr>
        <p:spPr>
          <a:xfrm>
            <a:off x="3131611" y="93985"/>
            <a:ext cx="5717690" cy="763265"/>
          </a:xfrm>
        </p:spPr>
        <p:txBody>
          <a:bodyPr>
            <a:normAutofit/>
          </a:bodyPr>
          <a:lstStyle/>
          <a:p>
            <a:pPr algn="ctr"/>
            <a:r>
              <a:rPr lang="en-GB" sz="3600" dirty="0"/>
              <a:t>NATO Summit 2014</a:t>
            </a:r>
          </a:p>
        </p:txBody>
      </p:sp>
      <p:pic>
        <p:nvPicPr>
          <p:cNvPr id="6148" name="Picture 4" descr="Related image">
            <a:extLst>
              <a:ext uri="{FF2B5EF4-FFF2-40B4-BE49-F238E27FC236}">
                <a16:creationId xmlns:a16="http://schemas.microsoft.com/office/drawing/2014/main" id="{A14CEDEF-A4FC-4821-8F3F-A595EBE27B69}"/>
              </a:ext>
            </a:extLst>
          </p:cNvPr>
          <p:cNvPicPr>
            <a:picLocks noChangeAspect="1" noChangeArrowheads="1"/>
          </p:cNvPicPr>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l="26551" r="15798"/>
          <a:stretch/>
        </p:blipFill>
        <p:spPr bwMode="auto">
          <a:xfrm>
            <a:off x="87718" y="2665735"/>
            <a:ext cx="3144580" cy="2571751"/>
          </a:xfrm>
          <a:custGeom>
            <a:avLst/>
            <a:gdLst>
              <a:gd name="connsiteX0" fmla="*/ 332680 w 3514376"/>
              <a:gd name="connsiteY0" fmla="*/ 0 h 3429001"/>
              <a:gd name="connsiteX1" fmla="*/ 3514376 w 3514376"/>
              <a:gd name="connsiteY1" fmla="*/ 0 h 3429001"/>
              <a:gd name="connsiteX2" fmla="*/ 3002186 w 3514376"/>
              <a:gd name="connsiteY2" fmla="*/ 3429001 h 3429001"/>
              <a:gd name="connsiteX3" fmla="*/ 0 w 3514376"/>
              <a:gd name="connsiteY3" fmla="*/ 3429001 h 3429001"/>
              <a:gd name="connsiteX4" fmla="*/ 0 w 3514376"/>
              <a:gd name="connsiteY4" fmla="*/ 2237155 h 34290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14376" h="3429001">
                <a:moveTo>
                  <a:pt x="332680" y="0"/>
                </a:moveTo>
                <a:lnTo>
                  <a:pt x="3514376" y="0"/>
                </a:lnTo>
                <a:lnTo>
                  <a:pt x="3002186" y="3429001"/>
                </a:lnTo>
                <a:lnTo>
                  <a:pt x="0" y="3429001"/>
                </a:lnTo>
                <a:lnTo>
                  <a:pt x="0" y="2237155"/>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AC1D8E-BD10-4E4E-A727-2A6302758D38}"/>
              </a:ext>
            </a:extLst>
          </p:cNvPr>
          <p:cNvSpPr>
            <a:spLocks noGrp="1"/>
          </p:cNvSpPr>
          <p:nvPr>
            <p:ph idx="1"/>
          </p:nvPr>
        </p:nvSpPr>
        <p:spPr>
          <a:xfrm>
            <a:off x="3976577" y="857249"/>
            <a:ext cx="4986670" cy="4692945"/>
          </a:xfrm>
        </p:spPr>
        <p:txBody>
          <a:bodyPr>
            <a:noAutofit/>
          </a:bodyPr>
          <a:lstStyle/>
          <a:p>
            <a:pPr marL="0" indent="0" algn="just">
              <a:buNone/>
            </a:pPr>
            <a:r>
              <a:rPr lang="en-GB" sz="2000" dirty="0"/>
              <a:t>A study into social media during the NATO summit found overall commentary about the event was negative after an increase in police presence - until officers began posing for selfies (Cardiff University 2014) </a:t>
            </a:r>
          </a:p>
          <a:p>
            <a:pPr algn="just"/>
            <a:r>
              <a:rPr lang="en-GB" sz="2000" dirty="0"/>
              <a:t>They found there were wide variations in public perceptions of the event, with the key findings revealing the overall commentary on social media about the summit was negative in tone.</a:t>
            </a:r>
          </a:p>
          <a:p>
            <a:pPr lvl="1" algn="just"/>
            <a:r>
              <a:rPr lang="en-GB" sz="1600" dirty="0"/>
              <a:t>Traffic &amp; travel</a:t>
            </a:r>
          </a:p>
          <a:p>
            <a:pPr lvl="1" algn="just"/>
            <a:r>
              <a:rPr lang="en-GB" sz="1600" dirty="0"/>
              <a:t>No go areas</a:t>
            </a:r>
          </a:p>
          <a:p>
            <a:pPr lvl="1" algn="just"/>
            <a:r>
              <a:rPr lang="en-GB" sz="1600" dirty="0"/>
              <a:t>No bins</a:t>
            </a:r>
          </a:p>
          <a:p>
            <a:pPr lvl="1" algn="just"/>
            <a:r>
              <a:rPr lang="en-GB" sz="1600" dirty="0"/>
              <a:t>Security threat</a:t>
            </a:r>
          </a:p>
        </p:txBody>
      </p:sp>
    </p:spTree>
    <p:extLst>
      <p:ext uri="{BB962C8B-B14F-4D97-AF65-F5344CB8AC3E}">
        <p14:creationId xmlns:p14="http://schemas.microsoft.com/office/powerpoint/2010/main" val="4247384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71D4-8A4F-4680-A68B-15EBDC98C876}"/>
              </a:ext>
            </a:extLst>
          </p:cNvPr>
          <p:cNvSpPr>
            <a:spLocks noGrp="1"/>
          </p:cNvSpPr>
          <p:nvPr>
            <p:ph type="title"/>
          </p:nvPr>
        </p:nvSpPr>
        <p:spPr>
          <a:xfrm>
            <a:off x="457200" y="274638"/>
            <a:ext cx="8229600" cy="639762"/>
          </a:xfrm>
        </p:spPr>
        <p:txBody>
          <a:bodyPr>
            <a:normAutofit/>
          </a:bodyPr>
          <a:lstStyle/>
          <a:p>
            <a:r>
              <a:rPr lang="en-GB" sz="3200" dirty="0"/>
              <a:t>NATO Summit 2014 </a:t>
            </a:r>
          </a:p>
        </p:txBody>
      </p:sp>
      <p:sp>
        <p:nvSpPr>
          <p:cNvPr id="3" name="Content Placeholder 2">
            <a:extLst>
              <a:ext uri="{FF2B5EF4-FFF2-40B4-BE49-F238E27FC236}">
                <a16:creationId xmlns:a16="http://schemas.microsoft.com/office/drawing/2014/main" id="{45D237C3-2168-41EA-B238-487CCF450E1F}"/>
              </a:ext>
            </a:extLst>
          </p:cNvPr>
          <p:cNvSpPr>
            <a:spLocks noGrp="1"/>
          </p:cNvSpPr>
          <p:nvPr>
            <p:ph idx="1"/>
          </p:nvPr>
        </p:nvSpPr>
        <p:spPr>
          <a:xfrm>
            <a:off x="457200" y="1127051"/>
            <a:ext cx="8229600" cy="4390182"/>
          </a:xfrm>
        </p:spPr>
        <p:txBody>
          <a:bodyPr>
            <a:normAutofit/>
          </a:bodyPr>
          <a:lstStyle/>
          <a:p>
            <a:pPr fontAlgn="base"/>
            <a:r>
              <a:rPr lang="en-GB" dirty="0"/>
              <a:t>A big policing operation for our capital </a:t>
            </a:r>
          </a:p>
          <a:p>
            <a:pPr fontAlgn="base"/>
            <a:r>
              <a:rPr lang="en-GB" dirty="0"/>
              <a:t>Twelve miles of security fencing in Cardiff and Newport</a:t>
            </a:r>
          </a:p>
          <a:p>
            <a:pPr fontAlgn="base"/>
            <a:r>
              <a:rPr lang="en-GB" dirty="0"/>
              <a:t>Total of 9,500 police on duty  including armed response, dog patrol, mounted police, traffic</a:t>
            </a:r>
          </a:p>
          <a:p>
            <a:pPr fontAlgn="base"/>
            <a:r>
              <a:rPr lang="en-GB" dirty="0"/>
              <a:t>Police came from different forces and  wore light blue caps “Same Team”</a:t>
            </a:r>
          </a:p>
          <a:p>
            <a:pPr fontAlgn="base"/>
            <a:endParaRPr lang="en-GB" dirty="0"/>
          </a:p>
          <a:p>
            <a:endParaRPr lang="en-GB" dirty="0"/>
          </a:p>
        </p:txBody>
      </p:sp>
    </p:spTree>
    <p:extLst>
      <p:ext uri="{BB962C8B-B14F-4D97-AF65-F5344CB8AC3E}">
        <p14:creationId xmlns:p14="http://schemas.microsoft.com/office/powerpoint/2010/main" val="3030436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DBC9-82CD-44B6-9C87-A3BEB124D9DF}"/>
              </a:ext>
            </a:extLst>
          </p:cNvPr>
          <p:cNvSpPr>
            <a:spLocks noGrp="1"/>
          </p:cNvSpPr>
          <p:nvPr>
            <p:ph type="title"/>
          </p:nvPr>
        </p:nvSpPr>
        <p:spPr>
          <a:xfrm>
            <a:off x="457200" y="274638"/>
            <a:ext cx="8229600" cy="629129"/>
          </a:xfrm>
        </p:spPr>
        <p:txBody>
          <a:bodyPr>
            <a:normAutofit/>
          </a:bodyPr>
          <a:lstStyle/>
          <a:p>
            <a:r>
              <a:rPr lang="en-GB" sz="3200" dirty="0"/>
              <a:t>NATO &amp; Public</a:t>
            </a:r>
          </a:p>
        </p:txBody>
      </p:sp>
      <p:sp>
        <p:nvSpPr>
          <p:cNvPr id="3" name="Content Placeholder 2">
            <a:extLst>
              <a:ext uri="{FF2B5EF4-FFF2-40B4-BE49-F238E27FC236}">
                <a16:creationId xmlns:a16="http://schemas.microsoft.com/office/drawing/2014/main" id="{3580F8B1-BB7E-46A3-BD82-25BA7F27B6F7}"/>
              </a:ext>
            </a:extLst>
          </p:cNvPr>
          <p:cNvSpPr>
            <a:spLocks noGrp="1"/>
          </p:cNvSpPr>
          <p:nvPr>
            <p:ph idx="1"/>
          </p:nvPr>
        </p:nvSpPr>
        <p:spPr>
          <a:xfrm>
            <a:off x="457200" y="1010093"/>
            <a:ext cx="8229600" cy="4507140"/>
          </a:xfrm>
        </p:spPr>
        <p:txBody>
          <a:bodyPr>
            <a:normAutofit fontScale="85000" lnSpcReduction="20000"/>
          </a:bodyPr>
          <a:lstStyle/>
          <a:p>
            <a:r>
              <a:rPr lang="en-GB" dirty="0"/>
              <a:t>Protestors - Stop NATO Cymru group</a:t>
            </a:r>
          </a:p>
          <a:p>
            <a:r>
              <a:rPr lang="en-GB" dirty="0"/>
              <a:t>“legal observers”</a:t>
            </a:r>
          </a:p>
          <a:p>
            <a:r>
              <a:rPr lang="en-GB" dirty="0"/>
              <a:t>Cardiff residents were annoyed with the policing presence (used social media)</a:t>
            </a:r>
          </a:p>
          <a:p>
            <a:r>
              <a:rPr lang="en-GB" i="1" dirty="0"/>
              <a:t>“Cardiff is currently like living in a prison community, police and helicopters everywhere.”</a:t>
            </a:r>
          </a:p>
          <a:p>
            <a:r>
              <a:rPr lang="en-GB" i="1" dirty="0"/>
              <a:t>“Nice meal out in Cardiff Bay, although it appears to have turned into a police state.”</a:t>
            </a:r>
          </a:p>
          <a:p>
            <a:r>
              <a:rPr lang="en-GB" i="1" dirty="0"/>
              <a:t>“So many people moaning about the police in Cardiff. Lots of them in the Bay, all friendly, chatty, just doing their job.”</a:t>
            </a:r>
          </a:p>
        </p:txBody>
      </p:sp>
    </p:spTree>
    <p:extLst>
      <p:ext uri="{BB962C8B-B14F-4D97-AF65-F5344CB8AC3E}">
        <p14:creationId xmlns:p14="http://schemas.microsoft.com/office/powerpoint/2010/main" val="1455215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C52A1-1283-446C-AC59-AE66D6643E2E}"/>
              </a:ext>
            </a:extLst>
          </p:cNvPr>
          <p:cNvSpPr>
            <a:spLocks noGrp="1"/>
          </p:cNvSpPr>
          <p:nvPr>
            <p:ph type="title"/>
          </p:nvPr>
        </p:nvSpPr>
        <p:spPr>
          <a:xfrm>
            <a:off x="457200" y="274638"/>
            <a:ext cx="8229600" cy="692925"/>
          </a:xfrm>
        </p:spPr>
        <p:txBody>
          <a:bodyPr>
            <a:normAutofit/>
          </a:bodyPr>
          <a:lstStyle/>
          <a:p>
            <a:r>
              <a:rPr lang="en-GB" sz="3200" dirty="0"/>
              <a:t>Challenging the Public</a:t>
            </a:r>
          </a:p>
        </p:txBody>
      </p:sp>
      <p:sp>
        <p:nvSpPr>
          <p:cNvPr id="3" name="Content Placeholder 2">
            <a:extLst>
              <a:ext uri="{FF2B5EF4-FFF2-40B4-BE49-F238E27FC236}">
                <a16:creationId xmlns:a16="http://schemas.microsoft.com/office/drawing/2014/main" id="{E5F9692A-C991-403A-9BE6-B8B712DC6B95}"/>
              </a:ext>
            </a:extLst>
          </p:cNvPr>
          <p:cNvSpPr>
            <a:spLocks noGrp="1"/>
          </p:cNvSpPr>
          <p:nvPr>
            <p:ph idx="1"/>
          </p:nvPr>
        </p:nvSpPr>
        <p:spPr>
          <a:xfrm>
            <a:off x="457200" y="1244009"/>
            <a:ext cx="8229600" cy="4273224"/>
          </a:xfrm>
        </p:spPr>
        <p:txBody>
          <a:bodyPr>
            <a:normAutofit/>
          </a:bodyPr>
          <a:lstStyle/>
          <a:p>
            <a:r>
              <a:rPr lang="en-GB" dirty="0"/>
              <a:t>Negativity beforehand, but more positivity as the event began</a:t>
            </a:r>
          </a:p>
          <a:p>
            <a:r>
              <a:rPr lang="en-GB" dirty="0"/>
              <a:t>Police taking selfies with public</a:t>
            </a:r>
          </a:p>
          <a:p>
            <a:r>
              <a:rPr lang="en-GB" dirty="0"/>
              <a:t>Warships and a fly-past Red Arrows</a:t>
            </a:r>
          </a:p>
          <a:p>
            <a:r>
              <a:rPr lang="en-GB" dirty="0"/>
              <a:t>Display of far more positive public mood</a:t>
            </a:r>
          </a:p>
          <a:p>
            <a:r>
              <a:rPr lang="en-GB" dirty="0"/>
              <a:t>Tone of tweets base on location &amp; other media sources</a:t>
            </a:r>
          </a:p>
          <a:p>
            <a:endParaRPr lang="en-GB" dirty="0"/>
          </a:p>
        </p:txBody>
      </p:sp>
    </p:spTree>
    <p:extLst>
      <p:ext uri="{BB962C8B-B14F-4D97-AF65-F5344CB8AC3E}">
        <p14:creationId xmlns:p14="http://schemas.microsoft.com/office/powerpoint/2010/main" val="23397141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007F3-B437-4E2F-A7C3-0FCC5CD8D0ED}"/>
              </a:ext>
            </a:extLst>
          </p:cNvPr>
          <p:cNvSpPr>
            <a:spLocks noGrp="1"/>
          </p:cNvSpPr>
          <p:nvPr>
            <p:ph type="title"/>
          </p:nvPr>
        </p:nvSpPr>
        <p:spPr>
          <a:xfrm>
            <a:off x="457200" y="274638"/>
            <a:ext cx="8229600" cy="682292"/>
          </a:xfrm>
        </p:spPr>
        <p:txBody>
          <a:bodyPr>
            <a:normAutofit/>
          </a:bodyPr>
          <a:lstStyle/>
          <a:p>
            <a:r>
              <a:rPr lang="en-GB" sz="3600" dirty="0"/>
              <a:t>NATO</a:t>
            </a:r>
          </a:p>
        </p:txBody>
      </p:sp>
      <p:sp>
        <p:nvSpPr>
          <p:cNvPr id="3" name="Content Placeholder 2">
            <a:extLst>
              <a:ext uri="{FF2B5EF4-FFF2-40B4-BE49-F238E27FC236}">
                <a16:creationId xmlns:a16="http://schemas.microsoft.com/office/drawing/2014/main" id="{1EFFFE80-B865-4AB5-AC26-1907E51AA788}"/>
              </a:ext>
            </a:extLst>
          </p:cNvPr>
          <p:cNvSpPr>
            <a:spLocks noGrp="1"/>
          </p:cNvSpPr>
          <p:nvPr>
            <p:ph idx="1"/>
          </p:nvPr>
        </p:nvSpPr>
        <p:spPr>
          <a:xfrm>
            <a:off x="457200" y="1286540"/>
            <a:ext cx="8229600" cy="4230693"/>
          </a:xfrm>
        </p:spPr>
        <p:txBody>
          <a:bodyPr>
            <a:normAutofit/>
          </a:bodyPr>
          <a:lstStyle/>
          <a:p>
            <a:r>
              <a:rPr lang="en-GB" dirty="0"/>
              <a:t>carry out a 'live' community impact assessment during large scale events.</a:t>
            </a:r>
          </a:p>
          <a:p>
            <a:pPr algn="just"/>
            <a:r>
              <a:rPr lang="en-GB" dirty="0"/>
              <a:t>Part of the work also involved analysing the tone of tweets based on location.</a:t>
            </a:r>
          </a:p>
          <a:p>
            <a:pPr algn="just"/>
            <a:r>
              <a:rPr lang="en-GB" dirty="0"/>
              <a:t>Using geo-location analytics could allow police to monitor in real-time the mood of crowds in certain areas during large scale events.</a:t>
            </a:r>
          </a:p>
          <a:p>
            <a:endParaRPr lang="en-GB" dirty="0"/>
          </a:p>
        </p:txBody>
      </p:sp>
    </p:spTree>
    <p:extLst>
      <p:ext uri="{BB962C8B-B14F-4D97-AF65-F5344CB8AC3E}">
        <p14:creationId xmlns:p14="http://schemas.microsoft.com/office/powerpoint/2010/main" val="3929407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34AC5-EB76-4875-9AC5-5A3355315D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CCB1511-94DF-4DCD-A8E2-8E749AF7F0EA}"/>
              </a:ext>
            </a:extLst>
          </p:cNvPr>
          <p:cNvSpPr>
            <a:spLocks noGrp="1"/>
          </p:cNvSpPr>
          <p:nvPr>
            <p:ph idx="1"/>
          </p:nvPr>
        </p:nvSpPr>
        <p:spPr/>
        <p:txBody>
          <a:bodyPr>
            <a:normAutofit fontScale="85000" lnSpcReduction="10000"/>
          </a:bodyPr>
          <a:lstStyle/>
          <a:p>
            <a:r>
              <a:rPr lang="en-GB" dirty="0"/>
              <a:t>Thus community policing teams are supposed to use social media to reach out to citizens and communities, to engage them in debate and to listen to and act upon their concerns. It has been hoped that social media will provide an efficient technological response to an enduring conundrum in public policing – that of how to stimulate communication between officers and citizens. For all the optimism that social media will expedite dialogue and debate between</a:t>
            </a:r>
          </a:p>
        </p:txBody>
      </p:sp>
    </p:spTree>
    <p:extLst>
      <p:ext uri="{BB962C8B-B14F-4D97-AF65-F5344CB8AC3E}">
        <p14:creationId xmlns:p14="http://schemas.microsoft.com/office/powerpoint/2010/main" val="5784706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3" name="Picture 2" descr="Tweet">
            <a:extLst>
              <a:ext uri="{FF2B5EF4-FFF2-40B4-BE49-F238E27FC236}">
                <a16:creationId xmlns:a16="http://schemas.microsoft.com/office/drawing/2014/main" id="{E01B565A-E467-4820-9D88-C037DE78C5D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82772" y="818708"/>
            <a:ext cx="8278628" cy="413740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F69EF1FF-8B9C-49C7-8E16-492F1042E00B}"/>
              </a:ext>
            </a:extLst>
          </p:cNvPr>
          <p:cNvSpPr>
            <a:spLocks noGrp="1"/>
          </p:cNvSpPr>
          <p:nvPr>
            <p:ph type="sldNum" sz="quarter" idx="12"/>
          </p:nvPr>
        </p:nvSpPr>
        <p:spPr>
          <a:xfrm>
            <a:off x="8148896" y="5665965"/>
            <a:ext cx="512504" cy="273844"/>
          </a:xfrm>
        </p:spPr>
        <p:txBody>
          <a:bodyPr vert="horz" lIns="68580" tIns="34290" rIns="68580" bIns="34290" rtlCol="0" anchor="ctr">
            <a:normAutofit/>
          </a:bodyPr>
          <a:lstStyle/>
          <a:p>
            <a:pPr defTabSz="342900">
              <a:spcAft>
                <a:spcPts val="450"/>
              </a:spcAft>
            </a:pPr>
            <a:fld id="{5DFEDB64-84C3-4240-BCBA-134AE1D9082C}" type="slidenum">
              <a:rPr lang="en-US">
                <a:solidFill>
                  <a:srgbClr val="FFFFFF"/>
                </a:solidFill>
              </a:rPr>
              <a:pPr defTabSz="342900">
                <a:spcAft>
                  <a:spcPts val="450"/>
                </a:spcAft>
              </a:pPr>
              <a:t>17</a:t>
            </a:fld>
            <a:endParaRPr lang="en-US">
              <a:solidFill>
                <a:srgbClr val="FFFFFF"/>
              </a:solidFill>
            </a:endParaRPr>
          </a:p>
        </p:txBody>
      </p:sp>
      <p:sp>
        <p:nvSpPr>
          <p:cNvPr id="5" name="TextBox 4">
            <a:extLst>
              <a:ext uri="{FF2B5EF4-FFF2-40B4-BE49-F238E27FC236}">
                <a16:creationId xmlns:a16="http://schemas.microsoft.com/office/drawing/2014/main" id="{77E426C3-D103-4CB7-9D6F-B9F2B1A06612}"/>
              </a:ext>
            </a:extLst>
          </p:cNvPr>
          <p:cNvSpPr txBox="1"/>
          <p:nvPr/>
        </p:nvSpPr>
        <p:spPr>
          <a:xfrm>
            <a:off x="6163021" y="5247291"/>
            <a:ext cx="2481291" cy="300082"/>
          </a:xfrm>
          <a:prstGeom prst="rect">
            <a:avLst/>
          </a:prstGeom>
          <a:noFill/>
        </p:spPr>
        <p:txBody>
          <a:bodyPr wrap="square" rtlCol="0">
            <a:spAutoFit/>
          </a:bodyPr>
          <a:lstStyle/>
          <a:p>
            <a:pPr algn="r"/>
            <a:r>
              <a:rPr lang="en-GB" sz="1350" dirty="0"/>
              <a:t>BBC (2017)</a:t>
            </a:r>
          </a:p>
        </p:txBody>
      </p:sp>
    </p:spTree>
    <p:extLst>
      <p:ext uri="{BB962C8B-B14F-4D97-AF65-F5344CB8AC3E}">
        <p14:creationId xmlns:p14="http://schemas.microsoft.com/office/powerpoint/2010/main" val="835169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B16B9-68DC-458E-9632-A8DA8E02DE85}"/>
              </a:ext>
            </a:extLst>
          </p:cNvPr>
          <p:cNvSpPr>
            <a:spLocks noGrp="1"/>
          </p:cNvSpPr>
          <p:nvPr>
            <p:ph type="title"/>
          </p:nvPr>
        </p:nvSpPr>
        <p:spPr/>
        <p:txBody>
          <a:bodyPr/>
          <a:lstStyle/>
          <a:p>
            <a:r>
              <a:rPr lang="en-GB" dirty="0"/>
              <a:t>PC Keith Palmer </a:t>
            </a:r>
          </a:p>
        </p:txBody>
      </p:sp>
      <p:pic>
        <p:nvPicPr>
          <p:cNvPr id="4" name="Content Placeholder 3">
            <a:extLst>
              <a:ext uri="{FF2B5EF4-FFF2-40B4-BE49-F238E27FC236}">
                <a16:creationId xmlns:a16="http://schemas.microsoft.com/office/drawing/2014/main" id="{759FED67-3D60-4787-80BE-539E9F96DC1D}"/>
              </a:ext>
            </a:extLst>
          </p:cNvPr>
          <p:cNvPicPr>
            <a:picLocks noGrp="1" noChangeAspect="1"/>
          </p:cNvPicPr>
          <p:nvPr>
            <p:ph idx="1"/>
          </p:nvPr>
        </p:nvPicPr>
        <p:blipFill>
          <a:blip r:embed="rId3"/>
          <a:stretch>
            <a:fillRect/>
          </a:stretch>
        </p:blipFill>
        <p:spPr>
          <a:xfrm>
            <a:off x="388597" y="1236416"/>
            <a:ext cx="8053653" cy="4088853"/>
          </a:xfrm>
          <a:prstGeom prst="rect">
            <a:avLst/>
          </a:prstGeom>
        </p:spPr>
      </p:pic>
    </p:spTree>
    <p:extLst>
      <p:ext uri="{BB962C8B-B14F-4D97-AF65-F5344CB8AC3E}">
        <p14:creationId xmlns:p14="http://schemas.microsoft.com/office/powerpoint/2010/main" val="38236039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DA68C-62E6-4E7C-A9F9-EAC633EC427E}"/>
              </a:ext>
            </a:extLst>
          </p:cNvPr>
          <p:cNvSpPr>
            <a:spLocks noGrp="1"/>
          </p:cNvSpPr>
          <p:nvPr>
            <p:ph type="title"/>
          </p:nvPr>
        </p:nvSpPr>
        <p:spPr>
          <a:xfrm>
            <a:off x="457200" y="274638"/>
            <a:ext cx="8229600" cy="427111"/>
          </a:xfrm>
        </p:spPr>
        <p:txBody>
          <a:bodyPr>
            <a:normAutofit/>
          </a:bodyPr>
          <a:lstStyle/>
          <a:p>
            <a:r>
              <a:rPr lang="en-GB" sz="800" dirty="0"/>
              <a:t>N</a:t>
            </a:r>
          </a:p>
        </p:txBody>
      </p:sp>
      <p:pic>
        <p:nvPicPr>
          <p:cNvPr id="4" name="Content Placeholder 3">
            <a:extLst>
              <a:ext uri="{FF2B5EF4-FFF2-40B4-BE49-F238E27FC236}">
                <a16:creationId xmlns:a16="http://schemas.microsoft.com/office/drawing/2014/main" id="{96182A6B-C5B2-4CA4-AB6F-35D08A1212D3}"/>
              </a:ext>
            </a:extLst>
          </p:cNvPr>
          <p:cNvPicPr>
            <a:picLocks noGrp="1" noChangeAspect="1"/>
          </p:cNvPicPr>
          <p:nvPr>
            <p:ph idx="1"/>
          </p:nvPr>
        </p:nvPicPr>
        <p:blipFill>
          <a:blip r:embed="rId3"/>
          <a:stretch>
            <a:fillRect/>
          </a:stretch>
        </p:blipFill>
        <p:spPr>
          <a:xfrm>
            <a:off x="350875" y="2895160"/>
            <a:ext cx="3976577" cy="2660484"/>
          </a:xfrm>
          <a:prstGeom prst="rect">
            <a:avLst/>
          </a:prstGeom>
        </p:spPr>
      </p:pic>
      <p:pic>
        <p:nvPicPr>
          <p:cNvPr id="5" name="Picture 4">
            <a:extLst>
              <a:ext uri="{FF2B5EF4-FFF2-40B4-BE49-F238E27FC236}">
                <a16:creationId xmlns:a16="http://schemas.microsoft.com/office/drawing/2014/main" id="{28CAB9C5-B553-4DA4-A83E-10D42BDA6A2B}"/>
              </a:ext>
            </a:extLst>
          </p:cNvPr>
          <p:cNvPicPr>
            <a:picLocks noChangeAspect="1"/>
          </p:cNvPicPr>
          <p:nvPr/>
        </p:nvPicPr>
        <p:blipFill>
          <a:blip r:embed="rId4"/>
          <a:stretch>
            <a:fillRect/>
          </a:stretch>
        </p:blipFill>
        <p:spPr>
          <a:xfrm>
            <a:off x="4221127" y="274638"/>
            <a:ext cx="4606762" cy="2854126"/>
          </a:xfrm>
          <a:prstGeom prst="rect">
            <a:avLst/>
          </a:prstGeom>
        </p:spPr>
      </p:pic>
    </p:spTree>
    <p:extLst>
      <p:ext uri="{BB962C8B-B14F-4D97-AF65-F5344CB8AC3E}">
        <p14:creationId xmlns:p14="http://schemas.microsoft.com/office/powerpoint/2010/main" val="5753390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E36AB-7067-41D9-87EA-6FE5C8A518A3}"/>
              </a:ext>
            </a:extLst>
          </p:cNvPr>
          <p:cNvSpPr>
            <a:spLocks noGrp="1"/>
          </p:cNvSpPr>
          <p:nvPr>
            <p:ph type="title"/>
          </p:nvPr>
        </p:nvSpPr>
        <p:spPr>
          <a:xfrm>
            <a:off x="425116" y="407988"/>
            <a:ext cx="8229600" cy="571500"/>
          </a:xfrm>
        </p:spPr>
        <p:txBody>
          <a:bodyPr>
            <a:normAutofit/>
          </a:bodyPr>
          <a:lstStyle/>
          <a:p>
            <a:r>
              <a:rPr lang="en-GB" sz="2000" dirty="0"/>
              <a:t>Social Media Roles</a:t>
            </a:r>
          </a:p>
        </p:txBody>
      </p:sp>
      <p:sp>
        <p:nvSpPr>
          <p:cNvPr id="3" name="Content Placeholder 2">
            <a:extLst>
              <a:ext uri="{FF2B5EF4-FFF2-40B4-BE49-F238E27FC236}">
                <a16:creationId xmlns:a16="http://schemas.microsoft.com/office/drawing/2014/main" id="{C107449B-0F9C-4A40-B770-FB5B2D7AF9D5}"/>
              </a:ext>
            </a:extLst>
          </p:cNvPr>
          <p:cNvSpPr>
            <a:spLocks noGrp="1"/>
          </p:cNvSpPr>
          <p:nvPr>
            <p:ph idx="1"/>
          </p:nvPr>
        </p:nvSpPr>
        <p:spPr>
          <a:xfrm>
            <a:off x="457200" y="1122947"/>
            <a:ext cx="8229600" cy="4394286"/>
          </a:xfrm>
        </p:spPr>
        <p:txBody>
          <a:bodyPr/>
          <a:lstStyle/>
          <a:p>
            <a:r>
              <a:rPr lang="en-GB" dirty="0"/>
              <a:t>Three Roles for Social Media:</a:t>
            </a:r>
          </a:p>
          <a:p>
            <a:r>
              <a:rPr lang="en-GB" dirty="0"/>
              <a:t>First: Public information </a:t>
            </a:r>
          </a:p>
          <a:p>
            <a:r>
              <a:rPr lang="en-GB" dirty="0"/>
              <a:t>Social Media can control the spread of rumours and misinformation </a:t>
            </a:r>
          </a:p>
          <a:p>
            <a:r>
              <a:rPr lang="en-GB" dirty="0"/>
              <a:t>Beyond policing – natural disasters </a:t>
            </a:r>
          </a:p>
        </p:txBody>
      </p:sp>
      <p:pic>
        <p:nvPicPr>
          <p:cNvPr id="5" name="Picture 4">
            <a:extLst>
              <a:ext uri="{FF2B5EF4-FFF2-40B4-BE49-F238E27FC236}">
                <a16:creationId xmlns:a16="http://schemas.microsoft.com/office/drawing/2014/main" id="{6AF82BEF-AB8F-49ED-9607-6B8C1A208A17}"/>
              </a:ext>
            </a:extLst>
          </p:cNvPr>
          <p:cNvPicPr>
            <a:picLocks noChangeAspect="1"/>
          </p:cNvPicPr>
          <p:nvPr/>
        </p:nvPicPr>
        <p:blipFill>
          <a:blip r:embed="rId3"/>
          <a:stretch>
            <a:fillRect/>
          </a:stretch>
        </p:blipFill>
        <p:spPr>
          <a:xfrm>
            <a:off x="4922670" y="4125580"/>
            <a:ext cx="3764130" cy="2732420"/>
          </a:xfrm>
          <a:prstGeom prst="rect">
            <a:avLst/>
          </a:prstGeom>
        </p:spPr>
      </p:pic>
    </p:spTree>
    <p:extLst>
      <p:ext uri="{BB962C8B-B14F-4D97-AF65-F5344CB8AC3E}">
        <p14:creationId xmlns:p14="http://schemas.microsoft.com/office/powerpoint/2010/main" val="34617430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7EE0019-BA21-4709-A590-387491692C18}"/>
              </a:ext>
            </a:extLst>
          </p:cNvPr>
          <p:cNvSpPr/>
          <p:nvPr/>
        </p:nvSpPr>
        <p:spPr>
          <a:xfrm>
            <a:off x="385011" y="320842"/>
            <a:ext cx="6472989" cy="1477328"/>
          </a:xfrm>
          <a:prstGeom prst="rect">
            <a:avLst/>
          </a:prstGeom>
        </p:spPr>
        <p:txBody>
          <a:bodyPr wrap="square">
            <a:spAutoFit/>
          </a:bodyPr>
          <a:lstStyle/>
          <a:p>
            <a:r>
              <a:rPr lang="en-GB" dirty="0"/>
              <a:t>High profile example of the police using Social media followed the Boston marathon bombings in 2013. At every stage of the search for the suspect, the police kept the public informed using social media. The first official announcement that the suspect had been apprehended came from a Tweet</a:t>
            </a:r>
          </a:p>
        </p:txBody>
      </p:sp>
      <p:pic>
        <p:nvPicPr>
          <p:cNvPr id="3" name="Picture 2">
            <a:extLst>
              <a:ext uri="{FF2B5EF4-FFF2-40B4-BE49-F238E27FC236}">
                <a16:creationId xmlns:a16="http://schemas.microsoft.com/office/drawing/2014/main" id="{F58A6A9D-F3C3-4F56-A3E4-5DD8C538F087}"/>
              </a:ext>
            </a:extLst>
          </p:cNvPr>
          <p:cNvPicPr>
            <a:picLocks noChangeAspect="1"/>
          </p:cNvPicPr>
          <p:nvPr/>
        </p:nvPicPr>
        <p:blipFill>
          <a:blip r:embed="rId3"/>
          <a:stretch>
            <a:fillRect/>
          </a:stretch>
        </p:blipFill>
        <p:spPr>
          <a:xfrm>
            <a:off x="1349291" y="2288555"/>
            <a:ext cx="5851705" cy="2203233"/>
          </a:xfrm>
          <a:prstGeom prst="rect">
            <a:avLst/>
          </a:prstGeom>
        </p:spPr>
      </p:pic>
    </p:spTree>
    <p:extLst>
      <p:ext uri="{BB962C8B-B14F-4D97-AF65-F5344CB8AC3E}">
        <p14:creationId xmlns:p14="http://schemas.microsoft.com/office/powerpoint/2010/main" val="4792081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852D5-D9C7-45DA-A41F-EFA391DEE6AC}"/>
              </a:ext>
            </a:extLst>
          </p:cNvPr>
          <p:cNvSpPr>
            <a:spLocks noGrp="1"/>
          </p:cNvSpPr>
          <p:nvPr>
            <p:ph type="title"/>
          </p:nvPr>
        </p:nvSpPr>
        <p:spPr>
          <a:xfrm>
            <a:off x="457200" y="274638"/>
            <a:ext cx="8229600" cy="623720"/>
          </a:xfrm>
        </p:spPr>
        <p:txBody>
          <a:bodyPr>
            <a:normAutofit/>
          </a:bodyPr>
          <a:lstStyle/>
          <a:p>
            <a:r>
              <a:rPr lang="en-GB" sz="2800" dirty="0"/>
              <a:t>Engagement</a:t>
            </a:r>
          </a:p>
        </p:txBody>
      </p:sp>
      <p:sp>
        <p:nvSpPr>
          <p:cNvPr id="3" name="Content Placeholder 2">
            <a:extLst>
              <a:ext uri="{FF2B5EF4-FFF2-40B4-BE49-F238E27FC236}">
                <a16:creationId xmlns:a16="http://schemas.microsoft.com/office/drawing/2014/main" id="{D7EC3562-4C49-43E3-AAC8-3F8A630F5259}"/>
              </a:ext>
            </a:extLst>
          </p:cNvPr>
          <p:cNvSpPr>
            <a:spLocks noGrp="1"/>
          </p:cNvSpPr>
          <p:nvPr>
            <p:ph idx="1"/>
          </p:nvPr>
        </p:nvSpPr>
        <p:spPr>
          <a:xfrm>
            <a:off x="457200" y="786064"/>
            <a:ext cx="8229600" cy="4731170"/>
          </a:xfrm>
        </p:spPr>
        <p:txBody>
          <a:bodyPr>
            <a:noAutofit/>
          </a:bodyPr>
          <a:lstStyle/>
          <a:p>
            <a:r>
              <a:rPr lang="en-GB" sz="2000" dirty="0"/>
              <a:t>Second: community outreach, response and relationship building. </a:t>
            </a:r>
          </a:p>
          <a:p>
            <a:r>
              <a:rPr lang="en-GB" sz="2000" dirty="0"/>
              <a:t>Engagement is a fundamental part of policing </a:t>
            </a:r>
          </a:p>
          <a:p>
            <a:r>
              <a:rPr lang="en-GB" sz="2000" dirty="0"/>
              <a:t>Social media allows the police to communicate with the public </a:t>
            </a:r>
          </a:p>
          <a:p>
            <a:r>
              <a:rPr lang="en-GB" sz="2000" dirty="0"/>
              <a:t>Police feel that they are accessible as an organisation ‘human’ side</a:t>
            </a:r>
          </a:p>
          <a:p>
            <a:r>
              <a:rPr lang="en-GB" sz="2000" dirty="0"/>
              <a:t>Greater Manchester Police’s ‘Twitter Day’, 2010, during which every incident notified to their control room over a 24-hour period was posted on Twitter. The idea behind it was to raise awareness of the diverse and complex role of policing.</a:t>
            </a:r>
          </a:p>
          <a:p>
            <a:r>
              <a:rPr lang="en-GB" sz="2000" dirty="0"/>
              <a:t>Crime reports as well as report of loose cows, a phone call from a man reporting that his television was not working.</a:t>
            </a:r>
          </a:p>
          <a:p>
            <a:r>
              <a:rPr lang="en-GB" sz="2000" dirty="0"/>
              <a:t>Increased their number of Twitter followers from 3,000 to 17,000</a:t>
            </a:r>
          </a:p>
        </p:txBody>
      </p:sp>
    </p:spTree>
    <p:extLst>
      <p:ext uri="{BB962C8B-B14F-4D97-AF65-F5344CB8AC3E}">
        <p14:creationId xmlns:p14="http://schemas.microsoft.com/office/powerpoint/2010/main" val="3805472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3E706-C49B-4851-827C-07CC18799775}"/>
              </a:ext>
            </a:extLst>
          </p:cNvPr>
          <p:cNvSpPr>
            <a:spLocks noGrp="1"/>
          </p:cNvSpPr>
          <p:nvPr>
            <p:ph type="title"/>
          </p:nvPr>
        </p:nvSpPr>
        <p:spPr>
          <a:xfrm>
            <a:off x="457200" y="274638"/>
            <a:ext cx="8229600" cy="607678"/>
          </a:xfrm>
        </p:spPr>
        <p:txBody>
          <a:bodyPr>
            <a:normAutofit fontScale="90000"/>
          </a:bodyPr>
          <a:lstStyle/>
          <a:p>
            <a:br>
              <a:rPr lang="en-GB" sz="3100" dirty="0"/>
            </a:br>
            <a:r>
              <a:rPr lang="en-GB" sz="3100" dirty="0"/>
              <a:t>Third: “monitoring,” crime prevention and tracking</a:t>
            </a:r>
            <a:br>
              <a:rPr lang="en-GB" dirty="0"/>
            </a:br>
            <a:endParaRPr lang="en-GB" dirty="0"/>
          </a:p>
        </p:txBody>
      </p:sp>
      <p:sp>
        <p:nvSpPr>
          <p:cNvPr id="3" name="Content Placeholder 2">
            <a:extLst>
              <a:ext uri="{FF2B5EF4-FFF2-40B4-BE49-F238E27FC236}">
                <a16:creationId xmlns:a16="http://schemas.microsoft.com/office/drawing/2014/main" id="{EC29B756-5984-4AE9-9EB7-8E04E6E51BA6}"/>
              </a:ext>
            </a:extLst>
          </p:cNvPr>
          <p:cNvSpPr>
            <a:spLocks noGrp="1"/>
          </p:cNvSpPr>
          <p:nvPr>
            <p:ph idx="1"/>
          </p:nvPr>
        </p:nvSpPr>
        <p:spPr>
          <a:xfrm>
            <a:off x="457200" y="882316"/>
            <a:ext cx="8229600" cy="4634917"/>
          </a:xfrm>
        </p:spPr>
        <p:txBody>
          <a:bodyPr/>
          <a:lstStyle/>
          <a:p>
            <a:r>
              <a:rPr lang="en-GB" sz="2400" dirty="0"/>
              <a:t>Social media can assist the police in intelligence-gathering, with its speed providing a crucial advantage when appealing for witnesses or information or looking for missing persons.</a:t>
            </a:r>
          </a:p>
          <a:p>
            <a:endParaRPr lang="en-GB" dirty="0"/>
          </a:p>
        </p:txBody>
      </p:sp>
      <p:pic>
        <p:nvPicPr>
          <p:cNvPr id="4" name="Picture 3">
            <a:extLst>
              <a:ext uri="{FF2B5EF4-FFF2-40B4-BE49-F238E27FC236}">
                <a16:creationId xmlns:a16="http://schemas.microsoft.com/office/drawing/2014/main" id="{709106BE-F775-4630-866B-4A3EE8F81D06}"/>
              </a:ext>
            </a:extLst>
          </p:cNvPr>
          <p:cNvPicPr>
            <a:picLocks noChangeAspect="1"/>
          </p:cNvPicPr>
          <p:nvPr/>
        </p:nvPicPr>
        <p:blipFill>
          <a:blip r:embed="rId2"/>
          <a:stretch>
            <a:fillRect/>
          </a:stretch>
        </p:blipFill>
        <p:spPr>
          <a:xfrm>
            <a:off x="4029075" y="2902618"/>
            <a:ext cx="4657725" cy="2800350"/>
          </a:xfrm>
          <a:prstGeom prst="rect">
            <a:avLst/>
          </a:prstGeom>
        </p:spPr>
      </p:pic>
    </p:spTree>
    <p:extLst>
      <p:ext uri="{BB962C8B-B14F-4D97-AF65-F5344CB8AC3E}">
        <p14:creationId xmlns:p14="http://schemas.microsoft.com/office/powerpoint/2010/main" val="2280457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172D0-DC3A-4199-BD93-DBC6219985DC}"/>
              </a:ext>
            </a:extLst>
          </p:cNvPr>
          <p:cNvSpPr>
            <a:spLocks noGrp="1"/>
          </p:cNvSpPr>
          <p:nvPr>
            <p:ph type="title"/>
          </p:nvPr>
        </p:nvSpPr>
        <p:spPr>
          <a:xfrm>
            <a:off x="457200" y="274638"/>
            <a:ext cx="8229600" cy="759683"/>
          </a:xfrm>
        </p:spPr>
        <p:txBody>
          <a:bodyPr>
            <a:normAutofit fontScale="90000"/>
          </a:bodyPr>
          <a:lstStyle/>
          <a:p>
            <a:r>
              <a:rPr lang="en-GB" dirty="0"/>
              <a:t>TASK</a:t>
            </a:r>
          </a:p>
        </p:txBody>
      </p:sp>
      <p:sp>
        <p:nvSpPr>
          <p:cNvPr id="3" name="Content Placeholder 2">
            <a:extLst>
              <a:ext uri="{FF2B5EF4-FFF2-40B4-BE49-F238E27FC236}">
                <a16:creationId xmlns:a16="http://schemas.microsoft.com/office/drawing/2014/main" id="{36727D31-C35A-4C8F-806D-42455B8C5FD6}"/>
              </a:ext>
            </a:extLst>
          </p:cNvPr>
          <p:cNvSpPr>
            <a:spLocks noGrp="1"/>
          </p:cNvSpPr>
          <p:nvPr>
            <p:ph idx="1"/>
          </p:nvPr>
        </p:nvSpPr>
        <p:spPr>
          <a:xfrm>
            <a:off x="457200" y="1379095"/>
            <a:ext cx="8229600" cy="4138138"/>
          </a:xfrm>
        </p:spPr>
        <p:txBody>
          <a:bodyPr/>
          <a:lstStyle/>
          <a:p>
            <a:r>
              <a:rPr lang="en-GB" dirty="0"/>
              <a:t>https://www.policeconduct.gov.uk/news/iopc-warns-officers-about-inappropriate-social-media-use</a:t>
            </a:r>
          </a:p>
        </p:txBody>
      </p:sp>
    </p:spTree>
    <p:extLst>
      <p:ext uri="{BB962C8B-B14F-4D97-AF65-F5344CB8AC3E}">
        <p14:creationId xmlns:p14="http://schemas.microsoft.com/office/powerpoint/2010/main" val="31676401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C2008-50D9-481E-821E-6EDABE0607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FF29E8-3253-40C0-8249-563BE92B2D76}"/>
              </a:ext>
            </a:extLst>
          </p:cNvPr>
          <p:cNvSpPr>
            <a:spLocks noGrp="1"/>
          </p:cNvSpPr>
          <p:nvPr>
            <p:ph idx="1"/>
          </p:nvPr>
        </p:nvSpPr>
        <p:spPr/>
        <p:txBody>
          <a:bodyPr/>
          <a:lstStyle/>
          <a:p>
            <a:r>
              <a:rPr lang="en-GB" sz="3200" dirty="0"/>
              <a:t>https://www.police-foundation.org.uk/2017/wp-content/uploads/2017/08/Social_media_briefing_FINAL.pdf</a:t>
            </a:r>
          </a:p>
          <a:p>
            <a:endParaRPr lang="en-GB" dirty="0"/>
          </a:p>
        </p:txBody>
      </p:sp>
    </p:spTree>
    <p:extLst>
      <p:ext uri="{BB962C8B-B14F-4D97-AF65-F5344CB8AC3E}">
        <p14:creationId xmlns:p14="http://schemas.microsoft.com/office/powerpoint/2010/main" val="42557345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9"/>
            <a:ext cx="8229600" cy="591636"/>
          </a:xfrm>
        </p:spPr>
        <p:txBody>
          <a:bodyPr>
            <a:normAutofit/>
          </a:bodyPr>
          <a:lstStyle/>
          <a:p>
            <a:r>
              <a:rPr lang="en-GB" sz="2800" b="1" dirty="0"/>
              <a:t>Background to the moral panic model</a:t>
            </a:r>
          </a:p>
        </p:txBody>
      </p:sp>
      <p:sp>
        <p:nvSpPr>
          <p:cNvPr id="3" name="Content Placeholder 2"/>
          <p:cNvSpPr>
            <a:spLocks noGrp="1"/>
          </p:cNvSpPr>
          <p:nvPr>
            <p:ph idx="1"/>
          </p:nvPr>
        </p:nvSpPr>
        <p:spPr>
          <a:xfrm>
            <a:off x="457200" y="1042738"/>
            <a:ext cx="8147248" cy="3128210"/>
          </a:xfrm>
        </p:spPr>
        <p:txBody>
          <a:bodyPr>
            <a:normAutofit/>
          </a:bodyPr>
          <a:lstStyle/>
          <a:p>
            <a:r>
              <a:rPr lang="en-GB" sz="2600" dirty="0"/>
              <a:t>The concept of a moral panic emerged with the work of Cohen (1972) his was the first systematic empirical study of how the media amplify deviance and public responses</a:t>
            </a:r>
          </a:p>
          <a:p>
            <a:r>
              <a:rPr lang="en-GB" sz="2600" dirty="0"/>
              <a:t>The media define a group of act as ‘deviant’ and focus on it to the exclusion of almost everything else</a:t>
            </a:r>
          </a:p>
          <a:p>
            <a:endParaRPr lang="en-GB" dirty="0"/>
          </a:p>
        </p:txBody>
      </p:sp>
      <p:sp>
        <p:nvSpPr>
          <p:cNvPr id="4" name="TextBox 3"/>
          <p:cNvSpPr txBox="1"/>
          <p:nvPr/>
        </p:nvSpPr>
        <p:spPr>
          <a:xfrm>
            <a:off x="539552" y="4170948"/>
            <a:ext cx="7905144" cy="1200329"/>
          </a:xfrm>
          <a:prstGeom prst="rect">
            <a:avLst/>
          </a:prstGeom>
          <a:noFill/>
          <a:ln>
            <a:solidFill>
              <a:schemeClr val="tx1">
                <a:alpha val="98000"/>
              </a:schemeClr>
            </a:solidFill>
          </a:ln>
        </p:spPr>
        <p:txBody>
          <a:bodyPr wrap="square" rtlCol="0">
            <a:spAutoFit/>
          </a:bodyPr>
          <a:lstStyle/>
          <a:p>
            <a:pPr algn="just"/>
            <a:r>
              <a:rPr lang="en-GB" sz="2400" dirty="0"/>
              <a:t>“</a:t>
            </a:r>
            <a:r>
              <a:rPr lang="en-GB" sz="1600" dirty="0"/>
              <a:t>Societies appear to be subject, every now and then, to periods of moral panic. A condition, episode, person or group of persons emerges to become defined as a threat to societal values and interests; it’s nature is presented in a stylised and stereotypical fashion by the mass media...” (Cohen, 1972: 9).</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2296EB-770B-49E6-950D-88E562294F9D}"/>
              </a:ext>
            </a:extLst>
          </p:cNvPr>
          <p:cNvSpPr>
            <a:spLocks noGrp="1"/>
          </p:cNvSpPr>
          <p:nvPr>
            <p:ph type="title"/>
          </p:nvPr>
        </p:nvSpPr>
        <p:spPr>
          <a:xfrm>
            <a:off x="457200" y="274638"/>
            <a:ext cx="8229600" cy="1143000"/>
          </a:xfrm>
        </p:spPr>
        <p:txBody>
          <a:bodyPr anchor="ctr">
            <a:normAutofit/>
          </a:bodyPr>
          <a:lstStyle/>
          <a:p>
            <a:r>
              <a:rPr lang="en-GB" dirty="0"/>
              <a:t>Questions </a:t>
            </a:r>
          </a:p>
        </p:txBody>
      </p:sp>
      <p:pic>
        <p:nvPicPr>
          <p:cNvPr id="5" name="Picture 4" descr="A picture containing logo&#10;&#10;Description automatically generated">
            <a:extLst>
              <a:ext uri="{FF2B5EF4-FFF2-40B4-BE49-F238E27FC236}">
                <a16:creationId xmlns:a16="http://schemas.microsoft.com/office/drawing/2014/main" id="{DF0779B0-26DE-4620-A1DD-75AB7E7D0CC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51839" y="1600201"/>
            <a:ext cx="5440321" cy="3917032"/>
          </a:xfrm>
          <a:prstGeom prst="rect">
            <a:avLst/>
          </a:prstGeom>
          <a:noFill/>
        </p:spPr>
      </p:pic>
      <p:sp>
        <p:nvSpPr>
          <p:cNvPr id="6" name="TextBox 5">
            <a:extLst>
              <a:ext uri="{FF2B5EF4-FFF2-40B4-BE49-F238E27FC236}">
                <a16:creationId xmlns:a16="http://schemas.microsoft.com/office/drawing/2014/main" id="{5C36660D-BBC4-44A4-9137-EE16C27E160C}"/>
              </a:ext>
            </a:extLst>
          </p:cNvPr>
          <p:cNvSpPr txBox="1"/>
          <p:nvPr/>
        </p:nvSpPr>
        <p:spPr>
          <a:xfrm>
            <a:off x="4760698" y="5317178"/>
            <a:ext cx="25314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pngimg.com/png/85354-text-question-blog-questions-logo-an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90147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7C293-1625-40E5-887A-AD2406F12221}"/>
              </a:ext>
            </a:extLst>
          </p:cNvPr>
          <p:cNvSpPr>
            <a:spLocks noGrp="1"/>
          </p:cNvSpPr>
          <p:nvPr>
            <p:ph type="title"/>
          </p:nvPr>
        </p:nvSpPr>
        <p:spPr>
          <a:xfrm>
            <a:off x="457200" y="274638"/>
            <a:ext cx="8229600" cy="512171"/>
          </a:xfrm>
        </p:spPr>
        <p:txBody>
          <a:bodyPr>
            <a:normAutofit/>
          </a:bodyPr>
          <a:lstStyle/>
          <a:p>
            <a:r>
              <a:rPr lang="en-GB" sz="2000" dirty="0"/>
              <a:t>Reference </a:t>
            </a:r>
          </a:p>
        </p:txBody>
      </p:sp>
      <p:sp>
        <p:nvSpPr>
          <p:cNvPr id="3" name="Content Placeholder 2">
            <a:extLst>
              <a:ext uri="{FF2B5EF4-FFF2-40B4-BE49-F238E27FC236}">
                <a16:creationId xmlns:a16="http://schemas.microsoft.com/office/drawing/2014/main" id="{09BCB96A-1724-4E7C-94CD-A9F984D02AD2}"/>
              </a:ext>
            </a:extLst>
          </p:cNvPr>
          <p:cNvSpPr>
            <a:spLocks noGrp="1"/>
          </p:cNvSpPr>
          <p:nvPr>
            <p:ph idx="1"/>
          </p:nvPr>
        </p:nvSpPr>
        <p:spPr>
          <a:xfrm>
            <a:off x="457200" y="967563"/>
            <a:ext cx="8229600" cy="4549670"/>
          </a:xfrm>
        </p:spPr>
        <p:txBody>
          <a:bodyPr>
            <a:normAutofit lnSpcReduction="10000"/>
          </a:bodyPr>
          <a:lstStyle/>
          <a:p>
            <a:r>
              <a:rPr lang="en-GB" sz="2000" dirty="0"/>
              <a:t>Bullock, K. (2014) </a:t>
            </a:r>
            <a:r>
              <a:rPr lang="en-GB" sz="2000" i="1" dirty="0"/>
              <a:t>Citizens, Communities and Crime Control</a:t>
            </a:r>
            <a:r>
              <a:rPr lang="en-GB" sz="2000" dirty="0"/>
              <a:t>, Basingstoke: Palgrave</a:t>
            </a:r>
          </a:p>
          <a:p>
            <a:r>
              <a:rPr lang="en-GB" sz="2000" dirty="0"/>
              <a:t>https://www.app.college.police.uk/app-content/engagement-and-communication/communications/</a:t>
            </a:r>
          </a:p>
          <a:p>
            <a:r>
              <a:rPr lang="en-GB" sz="2000" dirty="0">
                <a:hlinkClick r:id="rId2"/>
              </a:rPr>
              <a:t>https://www.police-foundation.org.uk/2017/wp-content/uploads/2017/08/Social_media_briefing_FINAL.pdf</a:t>
            </a:r>
            <a:endParaRPr lang="en-GB" sz="2000" dirty="0"/>
          </a:p>
          <a:p>
            <a:r>
              <a:rPr lang="en-GB" sz="2000" dirty="0">
                <a:hlinkClick r:id="rId3"/>
              </a:rPr>
              <a:t>https://www.app.college.police.uk/app-content/engagement-and-communication/communications/</a:t>
            </a:r>
            <a:endParaRPr lang="en-GB" sz="2000" dirty="0"/>
          </a:p>
          <a:p>
            <a:endParaRPr lang="en-GB" sz="2000" dirty="0"/>
          </a:p>
          <a:p>
            <a:r>
              <a:rPr lang="en-GB" sz="2000" dirty="0">
                <a:hlinkClick r:id="rId4"/>
              </a:rPr>
              <a:t>https://www.bbc.co.uk/news/uk-england-london-60763436</a:t>
            </a:r>
            <a:endParaRPr lang="en-GB" sz="2000" dirty="0"/>
          </a:p>
          <a:p>
            <a:r>
              <a:rPr lang="en-GB" sz="2000" dirty="0">
                <a:hlinkClick r:id="rId5"/>
              </a:rPr>
              <a:t>https://www.policeconduct.gov.uk/news/iopc-warns-officers-about-inappropriate-social-media-use</a:t>
            </a:r>
            <a:endParaRPr lang="en-GB" sz="2000" dirty="0"/>
          </a:p>
          <a:p>
            <a:r>
              <a:rPr lang="en-GB" sz="2000" dirty="0"/>
              <a:t>https://www.police-foundation.org.uk/2017/wp-content/uploads/2017/08/Social_media_briefing_FINAL.pdf</a:t>
            </a:r>
          </a:p>
          <a:p>
            <a:endParaRPr lang="en-GB" sz="2000" dirty="0"/>
          </a:p>
          <a:p>
            <a:endParaRPr lang="en-GB" sz="2000" dirty="0"/>
          </a:p>
          <a:p>
            <a:endParaRPr lang="en-GB" sz="2000" dirty="0"/>
          </a:p>
          <a:p>
            <a:endParaRPr lang="en-GB" sz="2000" dirty="0"/>
          </a:p>
        </p:txBody>
      </p:sp>
    </p:spTree>
    <p:extLst>
      <p:ext uri="{BB962C8B-B14F-4D97-AF65-F5344CB8AC3E}">
        <p14:creationId xmlns:p14="http://schemas.microsoft.com/office/powerpoint/2010/main" val="2435321136"/>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602</TotalTime>
  <Words>1773</Words>
  <Application>Microsoft Office PowerPoint</Application>
  <PresentationFormat>On-screen Show (4:3)</PresentationFormat>
  <Paragraphs>167</Paragraphs>
  <Slides>28</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Myriad Pro</vt:lpstr>
      <vt:lpstr>Times New Roman</vt:lpstr>
      <vt:lpstr>Theme1.thmx first page pp</vt:lpstr>
      <vt:lpstr>Week 8</vt:lpstr>
      <vt:lpstr>Assignment Feedback</vt:lpstr>
      <vt:lpstr>Assignment Feedback</vt:lpstr>
      <vt:lpstr>Assignment 2</vt:lpstr>
      <vt:lpstr>Dates</vt:lpstr>
      <vt:lpstr>Social Media</vt:lpstr>
      <vt:lpstr>Social Media</vt:lpstr>
      <vt:lpstr>Overview</vt:lpstr>
      <vt:lpstr>Karen Bullock - University of Surrey</vt:lpstr>
      <vt:lpstr>Trend in Social Media</vt:lpstr>
      <vt:lpstr>NATO Summit 2014</vt:lpstr>
      <vt:lpstr>NATO Summit 2014 </vt:lpstr>
      <vt:lpstr>NATO &amp; Public</vt:lpstr>
      <vt:lpstr>Challenging the Public</vt:lpstr>
      <vt:lpstr>NATO</vt:lpstr>
      <vt:lpstr>PowerPoint Presentation</vt:lpstr>
      <vt:lpstr>PowerPoint Presentation</vt:lpstr>
      <vt:lpstr>PC Keith Palmer </vt:lpstr>
      <vt:lpstr>N</vt:lpstr>
      <vt:lpstr>Social Media Roles</vt:lpstr>
      <vt:lpstr>PowerPoint Presentation</vt:lpstr>
      <vt:lpstr>Engagement</vt:lpstr>
      <vt:lpstr> Third: “monitoring,” crime prevention and tracking </vt:lpstr>
      <vt:lpstr>TASK</vt:lpstr>
      <vt:lpstr>PowerPoint Presentation</vt:lpstr>
      <vt:lpstr>Background to the moral panic model</vt:lpstr>
      <vt:lpstr>Questions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dc:title>
  <dc:creator>Jane Thomas</dc:creator>
  <cp:lastModifiedBy>Jane Thomas</cp:lastModifiedBy>
  <cp:revision>5</cp:revision>
  <dcterms:created xsi:type="dcterms:W3CDTF">2021-03-16T08:58:35Z</dcterms:created>
  <dcterms:modified xsi:type="dcterms:W3CDTF">2022-03-17T08:47:18Z</dcterms:modified>
</cp:coreProperties>
</file>