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70" r:id="rId5"/>
    <p:sldId id="260" r:id="rId6"/>
    <p:sldId id="268" r:id="rId7"/>
    <p:sldId id="269" r:id="rId8"/>
    <p:sldId id="271" r:id="rId9"/>
    <p:sldId id="267" r:id="rId10"/>
    <p:sldId id="261" r:id="rId11"/>
    <p:sldId id="262" r:id="rId12"/>
    <p:sldId id="272" r:id="rId13"/>
    <p:sldId id="273" r:id="rId14"/>
    <p:sldId id="274" r:id="rId15"/>
    <p:sldId id="275" r:id="rId16"/>
    <p:sldId id="263"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12/4/2012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12/4/2012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12/4/2012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12/4/2012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12/4/2012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12/4/2012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12/4/2012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12/4/2012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12/4/2012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12/4/2012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12/4/2012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12/4/2012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Lesson 10</a:t>
            </a:r>
            <a:endParaRPr lang="en-GB" dirty="0"/>
          </a:p>
        </p:txBody>
      </p:sp>
      <p:sp>
        <p:nvSpPr>
          <p:cNvPr id="3" name="Subtitle 2"/>
          <p:cNvSpPr>
            <a:spLocks noGrp="1"/>
          </p:cNvSpPr>
          <p:nvPr>
            <p:ph type="subTitle" idx="1"/>
          </p:nvPr>
        </p:nvSpPr>
        <p:spPr>
          <a:xfrm>
            <a:off x="1371600" y="3581400"/>
            <a:ext cx="6400800" cy="2514600"/>
          </a:xfrm>
        </p:spPr>
        <p:txBody>
          <a:bodyPr>
            <a:noAutofit/>
          </a:bodyPr>
          <a:lstStyle/>
          <a:p>
            <a:r>
              <a:rPr lang="en-GB" sz="4000" b="1" dirty="0" err="1" smtClean="0"/>
              <a:t>Daoist</a:t>
            </a:r>
            <a:r>
              <a:rPr lang="en-GB" sz="4000" b="1" dirty="0" smtClean="0"/>
              <a:t> Contribution </a:t>
            </a:r>
          </a:p>
          <a:p>
            <a:r>
              <a:rPr lang="en-GB" sz="4000" b="1" dirty="0" smtClean="0"/>
              <a:t>to </a:t>
            </a:r>
          </a:p>
          <a:p>
            <a:r>
              <a:rPr lang="en-GB" sz="4000" b="1" dirty="0" err="1" smtClean="0"/>
              <a:t>Yangsheng</a:t>
            </a:r>
            <a:r>
              <a:rPr lang="en-GB" sz="4000" b="1" dirty="0" smtClean="0"/>
              <a:t> Practices</a:t>
            </a:r>
            <a:endParaRPr lang="en-GB" sz="40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Daoist</a:t>
            </a:r>
            <a:r>
              <a:rPr lang="en-GB" dirty="0" smtClean="0"/>
              <a:t> Contribution to Chinese </a:t>
            </a:r>
            <a:r>
              <a:rPr lang="en-GB" dirty="0" err="1" smtClean="0"/>
              <a:t>Yangsheng</a:t>
            </a:r>
            <a:r>
              <a:rPr lang="en-GB" dirty="0" smtClean="0"/>
              <a:t> Practices</a:t>
            </a:r>
            <a:endParaRPr lang="en-GB" dirty="0"/>
          </a:p>
        </p:txBody>
      </p:sp>
      <p:sp>
        <p:nvSpPr>
          <p:cNvPr id="3" name="Content Placeholder 2"/>
          <p:cNvSpPr>
            <a:spLocks noGrp="1"/>
          </p:cNvSpPr>
          <p:nvPr>
            <p:ph idx="1"/>
          </p:nvPr>
        </p:nvSpPr>
        <p:spPr>
          <a:xfrm>
            <a:off x="457200" y="2057400"/>
            <a:ext cx="8229600" cy="4267200"/>
          </a:xfrm>
        </p:spPr>
        <p:txBody>
          <a:bodyPr/>
          <a:lstStyle/>
          <a:p>
            <a:r>
              <a:rPr lang="en-GB" dirty="0" smtClean="0"/>
              <a:t>Three levels of </a:t>
            </a:r>
            <a:r>
              <a:rPr lang="en-GB" dirty="0" err="1" smtClean="0"/>
              <a:t>Daoist</a:t>
            </a:r>
            <a:r>
              <a:rPr lang="en-GB" dirty="0" smtClean="0"/>
              <a:t> </a:t>
            </a:r>
            <a:r>
              <a:rPr lang="en-GB" dirty="0" err="1" smtClean="0"/>
              <a:t>Yangsheng</a:t>
            </a:r>
            <a:r>
              <a:rPr lang="en-GB" dirty="0" smtClean="0"/>
              <a:t> Practices:</a:t>
            </a:r>
          </a:p>
          <a:p>
            <a:endParaRPr lang="en-GB" dirty="0" smtClean="0"/>
          </a:p>
          <a:p>
            <a:r>
              <a:rPr lang="en-GB" dirty="0" smtClean="0"/>
              <a:t>Health </a:t>
            </a:r>
            <a:r>
              <a:rPr lang="en-GB" dirty="0" err="1" smtClean="0"/>
              <a:t>yangsheng</a:t>
            </a:r>
            <a:endParaRPr lang="en-GB" dirty="0" smtClean="0"/>
          </a:p>
          <a:p>
            <a:endParaRPr lang="en-GB" dirty="0" smtClean="0"/>
          </a:p>
          <a:p>
            <a:r>
              <a:rPr lang="en-GB" dirty="0" smtClean="0"/>
              <a:t>Longevity </a:t>
            </a:r>
            <a:r>
              <a:rPr lang="en-GB" dirty="0" err="1" smtClean="0"/>
              <a:t>Yangsheng</a:t>
            </a:r>
            <a:r>
              <a:rPr lang="en-GB" dirty="0" smtClean="0"/>
              <a:t> </a:t>
            </a:r>
          </a:p>
          <a:p>
            <a:endParaRPr lang="en-GB" dirty="0" smtClean="0"/>
          </a:p>
          <a:p>
            <a:r>
              <a:rPr lang="en-GB" dirty="0" smtClean="0"/>
              <a:t>Immortality </a:t>
            </a:r>
            <a:r>
              <a:rPr lang="en-GB" dirty="0" err="1" smtClean="0"/>
              <a:t>Yangsheng</a:t>
            </a:r>
            <a:r>
              <a:rPr lang="en-GB" dirty="0" smtClean="0"/>
              <a:t>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Healing </a:t>
            </a:r>
            <a:r>
              <a:rPr lang="en-GB" dirty="0" err="1" smtClean="0"/>
              <a:t>Yangsheng</a:t>
            </a:r>
            <a:r>
              <a:rPr lang="en-GB" dirty="0" smtClean="0"/>
              <a:t> </a:t>
            </a:r>
            <a:endParaRPr lang="en-GB" dirty="0"/>
          </a:p>
        </p:txBody>
      </p:sp>
      <p:sp>
        <p:nvSpPr>
          <p:cNvPr id="3" name="Content Placeholder 2"/>
          <p:cNvSpPr>
            <a:spLocks noGrp="1"/>
          </p:cNvSpPr>
          <p:nvPr>
            <p:ph idx="1"/>
          </p:nvPr>
        </p:nvSpPr>
        <p:spPr/>
        <p:txBody>
          <a:bodyPr/>
          <a:lstStyle/>
          <a:p>
            <a:r>
              <a:rPr lang="en-GB" dirty="0" smtClean="0"/>
              <a:t>Healing </a:t>
            </a:r>
            <a:r>
              <a:rPr lang="en-GB" dirty="0" err="1" smtClean="0"/>
              <a:t>yangsheng</a:t>
            </a:r>
            <a:r>
              <a:rPr lang="en-GB" dirty="0" smtClean="0"/>
              <a:t>, is the recovery of essence and replenishing of </a:t>
            </a:r>
            <a:r>
              <a:rPr lang="en-GB" dirty="0" err="1" smtClean="0"/>
              <a:t>qi</a:t>
            </a:r>
            <a:r>
              <a:rPr lang="en-GB" dirty="0" smtClean="0"/>
              <a:t> with medical means such as </a:t>
            </a:r>
          </a:p>
          <a:p>
            <a:r>
              <a:rPr lang="en-GB" dirty="0" smtClean="0"/>
              <a:t>drugs, </a:t>
            </a:r>
          </a:p>
          <a:p>
            <a:r>
              <a:rPr lang="en-GB" dirty="0" smtClean="0"/>
              <a:t>herbs, </a:t>
            </a:r>
          </a:p>
          <a:p>
            <a:r>
              <a:rPr lang="en-GB" dirty="0" smtClean="0"/>
              <a:t>acupuncture, </a:t>
            </a:r>
          </a:p>
          <a:p>
            <a:r>
              <a:rPr lang="en-GB" dirty="0" smtClean="0"/>
              <a:t>massage, </a:t>
            </a:r>
          </a:p>
          <a:p>
            <a:r>
              <a:rPr lang="en-GB" dirty="0" smtClean="0"/>
              <a:t>cupping and </a:t>
            </a:r>
          </a:p>
          <a:p>
            <a:r>
              <a:rPr lang="en-GB" dirty="0" err="1" smtClean="0"/>
              <a:t>Moxibustion</a:t>
            </a:r>
            <a:r>
              <a:rPr lang="en-GB" dirty="0" smtClean="0"/>
              <a:t> , </a:t>
            </a:r>
          </a:p>
          <a:p>
            <a:r>
              <a:rPr lang="en-GB" dirty="0" smtClean="0"/>
              <a:t>from a level of deficiency to a more harmonious state.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dirty="0" smtClean="0"/>
              <a:t>How Illness and Disease can be avoid by the Accomplished </a:t>
            </a:r>
            <a:r>
              <a:rPr lang="en-GB" sz="3200" b="1" dirty="0" smtClean="0"/>
              <a:t>One </a:t>
            </a:r>
            <a:r>
              <a:rPr lang="en-GB" sz="3200" dirty="0" smtClean="0"/>
              <a:t/>
            </a:r>
            <a:br>
              <a:rPr lang="en-GB" sz="3200" dirty="0" smtClean="0"/>
            </a:br>
            <a:r>
              <a:rPr lang="en-GB" sz="3200" dirty="0" smtClean="0"/>
              <a:t>(</a:t>
            </a:r>
            <a:r>
              <a:rPr lang="en-GB" sz="3200" dirty="0" smtClean="0"/>
              <a:t>The Yellow Emperor’s Classic of medicine, chapter 1)</a:t>
            </a:r>
            <a:endParaRPr lang="en-GB" sz="3200" dirty="0"/>
          </a:p>
        </p:txBody>
      </p:sp>
      <p:sp>
        <p:nvSpPr>
          <p:cNvPr id="3" name="Content Placeholder 2"/>
          <p:cNvSpPr>
            <a:spLocks noGrp="1"/>
          </p:cNvSpPr>
          <p:nvPr>
            <p:ph idx="1"/>
          </p:nvPr>
        </p:nvSpPr>
        <p:spPr/>
        <p:txBody>
          <a:bodyPr/>
          <a:lstStyle/>
          <a:p>
            <a:r>
              <a:rPr lang="en-GB" dirty="0" smtClean="0"/>
              <a:t>The accomplished ones of the ancient times advised people to guard themselves against </a:t>
            </a:r>
            <a:r>
              <a:rPr lang="en-GB" dirty="0" err="1" smtClean="0"/>
              <a:t>Zenfeng</a:t>
            </a:r>
            <a:r>
              <a:rPr lang="en-GB" dirty="0" smtClean="0"/>
              <a:t> (disease –causing factors). </a:t>
            </a:r>
          </a:p>
          <a:p>
            <a:r>
              <a:rPr lang="en-GB" dirty="0" smtClean="0"/>
              <a:t>On the mental level, one should remain calm and avoid excessive desires and fantasies, recognizing and maintaining the natural purity and clarity of the mind. </a:t>
            </a:r>
          </a:p>
          <a:p>
            <a:r>
              <a:rPr lang="en-GB" dirty="0" smtClean="0"/>
              <a:t>When internal energies are able to circulate smoothly and freely, and the energy of the mind is not scattered, but is focused and concentrated, illness and disease can be avoided.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fontScale="90000"/>
          </a:bodyPr>
          <a:lstStyle/>
          <a:p>
            <a:r>
              <a:rPr lang="en-GB" dirty="0" smtClean="0"/>
              <a:t>Longevity </a:t>
            </a:r>
            <a:r>
              <a:rPr lang="en-GB" dirty="0" err="1" smtClean="0"/>
              <a:t>Yangsheng</a:t>
            </a:r>
            <a:r>
              <a:rPr lang="en-GB" dirty="0" smtClean="0"/>
              <a:t> </a:t>
            </a:r>
            <a:endParaRPr lang="en-GB" dirty="0"/>
          </a:p>
        </p:txBody>
      </p:sp>
      <p:sp>
        <p:nvSpPr>
          <p:cNvPr id="3" name="Content Placeholder 2"/>
          <p:cNvSpPr>
            <a:spLocks noGrp="1"/>
          </p:cNvSpPr>
          <p:nvPr>
            <p:ph idx="1"/>
          </p:nvPr>
        </p:nvSpPr>
        <p:spPr>
          <a:xfrm>
            <a:off x="457200" y="1752600"/>
            <a:ext cx="8229600" cy="4953000"/>
          </a:xfrm>
        </p:spPr>
        <p:txBody>
          <a:bodyPr>
            <a:normAutofit fontScale="92500" lnSpcReduction="20000"/>
          </a:bodyPr>
          <a:lstStyle/>
          <a:p>
            <a:r>
              <a:rPr lang="en-GB" dirty="0" smtClean="0"/>
              <a:t>Longevity comes in as and when people have become aware of their situation and decide to heal themselves. </a:t>
            </a:r>
          </a:p>
          <a:p>
            <a:endParaRPr lang="en-GB" dirty="0" smtClean="0"/>
          </a:p>
          <a:p>
            <a:r>
              <a:rPr lang="en-GB" dirty="0" smtClean="0"/>
              <a:t>Attaining a basic state of good health, people proceed to increase their primordial </a:t>
            </a:r>
            <a:r>
              <a:rPr lang="en-GB" dirty="0" err="1" smtClean="0"/>
              <a:t>qi</a:t>
            </a:r>
            <a:r>
              <a:rPr lang="en-GB" dirty="0" smtClean="0"/>
              <a:t> to and even above the level they had at birth. </a:t>
            </a:r>
          </a:p>
          <a:p>
            <a:endParaRPr lang="en-GB" dirty="0" smtClean="0"/>
          </a:p>
          <a:p>
            <a:r>
              <a:rPr lang="en-GB" dirty="0" smtClean="0"/>
              <a:t>To do so, they follow specific diets, supplement their food with herbs and minerals, and undertake breath control, healing exercises, self-massages, sexual hygiene, and meditation.  </a:t>
            </a:r>
          </a:p>
          <a:p>
            <a:endParaRPr lang="en-GB" dirty="0" smtClean="0"/>
          </a:p>
          <a:p>
            <a:r>
              <a:rPr lang="en-GB" dirty="0" smtClean="0"/>
              <a:t>These practices not only ensure that people attain their natural life expectancy but also lead to increased old age and vigour. </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dirty="0" smtClean="0"/>
              <a:t>How can one lives for hundred years without showing the usual sign of aging</a:t>
            </a:r>
            <a:r>
              <a:rPr lang="en-GB" sz="3100" b="1" dirty="0" smtClean="0"/>
              <a:t>? </a:t>
            </a:r>
            <a:r>
              <a:rPr lang="en-GB" sz="2800" dirty="0" smtClean="0"/>
              <a:t/>
            </a:r>
            <a:br>
              <a:rPr lang="en-GB" sz="2800" dirty="0" smtClean="0"/>
            </a:br>
            <a:r>
              <a:rPr lang="en-GB" sz="2800" dirty="0" smtClean="0"/>
              <a:t>(</a:t>
            </a:r>
            <a:r>
              <a:rPr lang="en-GB" sz="2800" dirty="0" smtClean="0"/>
              <a:t>The Yellow Emperor’s Classic of medicine, chapter 1)</a:t>
            </a:r>
            <a:endParaRPr lang="en-GB" sz="2800" dirty="0"/>
          </a:p>
        </p:txBody>
      </p:sp>
      <p:sp>
        <p:nvSpPr>
          <p:cNvPr id="3" name="Content Placeholder 2"/>
          <p:cNvSpPr>
            <a:spLocks noGrp="1"/>
          </p:cNvSpPr>
          <p:nvPr>
            <p:ph idx="1"/>
          </p:nvPr>
        </p:nvSpPr>
        <p:spPr>
          <a:xfrm>
            <a:off x="304800" y="1935480"/>
            <a:ext cx="8839200" cy="4922520"/>
          </a:xfrm>
        </p:spPr>
        <p:txBody>
          <a:bodyPr>
            <a:normAutofit fontScale="77500" lnSpcReduction="20000"/>
          </a:bodyPr>
          <a:lstStyle/>
          <a:p>
            <a:r>
              <a:rPr lang="en-GB" dirty="0" smtClean="0"/>
              <a:t>When Yellow Emperor asked this question, </a:t>
            </a:r>
            <a:r>
              <a:rPr lang="en-GB" dirty="0" err="1" smtClean="0"/>
              <a:t>Qi</a:t>
            </a:r>
            <a:r>
              <a:rPr lang="en-GB" dirty="0" smtClean="0"/>
              <a:t> Bo replied: </a:t>
            </a:r>
          </a:p>
          <a:p>
            <a:endParaRPr lang="en-GB" dirty="0" smtClean="0"/>
          </a:p>
          <a:p>
            <a:r>
              <a:rPr lang="en-GB" dirty="0" smtClean="0"/>
              <a:t>In the past, people practiced the Tao, the Way of life. </a:t>
            </a:r>
          </a:p>
          <a:p>
            <a:r>
              <a:rPr lang="en-GB" dirty="0" smtClean="0"/>
              <a:t>They understood the principle of balance, of yin and yang, as represented by the transformation of the energies of the universe.  </a:t>
            </a:r>
          </a:p>
          <a:p>
            <a:endParaRPr lang="en-GB" dirty="0" smtClean="0"/>
          </a:p>
          <a:p>
            <a:r>
              <a:rPr lang="en-GB" dirty="0" smtClean="0"/>
              <a:t>Thus they formulated practices such as </a:t>
            </a:r>
            <a:r>
              <a:rPr lang="en-GB" dirty="0" err="1" smtClean="0"/>
              <a:t>Daoyin</a:t>
            </a:r>
            <a:r>
              <a:rPr lang="en-GB" dirty="0" smtClean="0"/>
              <a:t>, an exercise combining stretching, massaging, and breathing to promote energy flow, and meditation to help maintain and harmonize themselves with the universe. </a:t>
            </a:r>
          </a:p>
          <a:p>
            <a:endParaRPr lang="en-GB" dirty="0" smtClean="0"/>
          </a:p>
          <a:p>
            <a:r>
              <a:rPr lang="en-GB" dirty="0" smtClean="0"/>
              <a:t>They ate balanced diet at regular times, arose and retired at regular hours, avoided overstressing their bodies and minds, and refrained from overindulgence of all kinds. </a:t>
            </a:r>
          </a:p>
          <a:p>
            <a:endParaRPr lang="en-GB" dirty="0" smtClean="0"/>
          </a:p>
          <a:p>
            <a:r>
              <a:rPr lang="en-GB" dirty="0" smtClean="0"/>
              <a:t>They maintained well-being of body and mind; </a:t>
            </a:r>
          </a:p>
          <a:p>
            <a:endParaRPr lang="en-GB" dirty="0" smtClean="0"/>
          </a:p>
          <a:p>
            <a:r>
              <a:rPr lang="en-GB" dirty="0" smtClean="0"/>
              <a:t>Thus, it is not surprisingly that they lived one hundred years.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Why people cannot live for a healthy longevity life</a:t>
            </a:r>
            <a:r>
              <a:rPr lang="en-GB" sz="2800" b="1" dirty="0" smtClean="0"/>
              <a:t>?</a:t>
            </a:r>
            <a:r>
              <a:rPr lang="en-GB" sz="2400" dirty="0" smtClean="0"/>
              <a:t/>
            </a:r>
            <a:br>
              <a:rPr lang="en-GB" sz="2400" dirty="0" smtClean="0"/>
            </a:br>
            <a:r>
              <a:rPr lang="en-GB" sz="2400" dirty="0" smtClean="0"/>
              <a:t> </a:t>
            </a:r>
            <a:r>
              <a:rPr lang="en-GB" sz="2400" dirty="0" smtClean="0"/>
              <a:t>(The Yellow Emperor’s Classic of medicine, chapter 1)</a:t>
            </a:r>
            <a:endParaRPr lang="en-GB" sz="2400" dirty="0"/>
          </a:p>
        </p:txBody>
      </p:sp>
      <p:sp>
        <p:nvSpPr>
          <p:cNvPr id="3" name="Content Placeholder 2"/>
          <p:cNvSpPr>
            <a:spLocks noGrp="1"/>
          </p:cNvSpPr>
          <p:nvPr>
            <p:ph idx="1"/>
          </p:nvPr>
        </p:nvSpPr>
        <p:spPr>
          <a:xfrm>
            <a:off x="457200" y="1935480"/>
            <a:ext cx="8229600" cy="4770120"/>
          </a:xfrm>
        </p:spPr>
        <p:txBody>
          <a:bodyPr>
            <a:normAutofit fontScale="77500" lnSpcReduction="20000"/>
          </a:bodyPr>
          <a:lstStyle/>
          <a:p>
            <a:r>
              <a:rPr lang="en-GB" dirty="0" smtClean="0"/>
              <a:t>This is because people have changed their original healthy life style into an unhealthy life style:</a:t>
            </a:r>
          </a:p>
          <a:p>
            <a:endParaRPr lang="en-GB" dirty="0" smtClean="0"/>
          </a:p>
          <a:p>
            <a:r>
              <a:rPr lang="en-GB" dirty="0" smtClean="0"/>
              <a:t>They drink wine as though it were water, indulge excessively in destructive activities, drain their </a:t>
            </a:r>
            <a:r>
              <a:rPr lang="en-GB" dirty="0" err="1" smtClean="0"/>
              <a:t>jing</a:t>
            </a:r>
            <a:r>
              <a:rPr lang="en-GB" dirty="0" smtClean="0"/>
              <a:t> (the body’s essence which is stored in the kidneys) and deplete their </a:t>
            </a:r>
            <a:r>
              <a:rPr lang="en-GB" dirty="0" err="1" smtClean="0"/>
              <a:t>Qi</a:t>
            </a:r>
            <a:r>
              <a:rPr lang="en-GB" dirty="0" smtClean="0"/>
              <a:t>.  </a:t>
            </a:r>
          </a:p>
          <a:p>
            <a:endParaRPr lang="en-GB" dirty="0" smtClean="0"/>
          </a:p>
          <a:p>
            <a:r>
              <a:rPr lang="en-GB" dirty="0" smtClean="0"/>
              <a:t>They do not know the secret of conserving their energy and vitality. </a:t>
            </a:r>
          </a:p>
          <a:p>
            <a:endParaRPr lang="en-GB" dirty="0" smtClean="0"/>
          </a:p>
          <a:p>
            <a:r>
              <a:rPr lang="en-GB" dirty="0" smtClean="0"/>
              <a:t>Seeking emotional excitement and momentary pleasures, people disregard the natural rhythm and order of the universe. </a:t>
            </a:r>
          </a:p>
          <a:p>
            <a:endParaRPr lang="en-GB" dirty="0" smtClean="0"/>
          </a:p>
          <a:p>
            <a:r>
              <a:rPr lang="en-GB" dirty="0" smtClean="0"/>
              <a:t>They fail to regulate their lifestyle and diet, and sleep improperly. </a:t>
            </a:r>
          </a:p>
          <a:p>
            <a:endParaRPr lang="en-GB" dirty="0" smtClean="0"/>
          </a:p>
          <a:p>
            <a:r>
              <a:rPr lang="en-GB" dirty="0" smtClean="0"/>
              <a:t>So it is not surprising that they look old at fifty and die soon after.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fontScale="90000"/>
          </a:bodyPr>
          <a:lstStyle/>
          <a:p>
            <a:r>
              <a:rPr lang="en-GB" dirty="0" smtClean="0"/>
              <a:t>A healthy lifestyle </a:t>
            </a:r>
            <a:r>
              <a:rPr lang="en-GB" dirty="0" smtClean="0"/>
              <a:t/>
            </a:r>
            <a:br>
              <a:rPr lang="en-GB" dirty="0" smtClean="0"/>
            </a:br>
            <a:r>
              <a:rPr lang="en-GB" sz="2700" dirty="0" smtClean="0"/>
              <a:t>(</a:t>
            </a:r>
            <a:r>
              <a:rPr lang="en-GB" sz="2700" dirty="0" smtClean="0"/>
              <a:t>The Yellow Emperor’s Classic of medicine, chapter 1)</a:t>
            </a:r>
            <a:endParaRPr lang="en-GB" sz="2700" dirty="0"/>
          </a:p>
        </p:txBody>
      </p:sp>
      <p:sp>
        <p:nvSpPr>
          <p:cNvPr id="3" name="Content Placeholder 2"/>
          <p:cNvSpPr>
            <a:spLocks noGrp="1"/>
          </p:cNvSpPr>
          <p:nvPr>
            <p:ph idx="1"/>
          </p:nvPr>
        </p:nvSpPr>
        <p:spPr>
          <a:xfrm>
            <a:off x="0" y="1524000"/>
            <a:ext cx="8915400" cy="5334000"/>
          </a:xfrm>
        </p:spPr>
        <p:txBody>
          <a:bodyPr>
            <a:normAutofit fontScale="92500" lnSpcReduction="20000"/>
          </a:bodyPr>
          <a:lstStyle/>
          <a:p>
            <a:r>
              <a:rPr lang="en-GB" dirty="0" smtClean="0"/>
              <a:t>Previously, people led a calm and honest existence, detached from undue desire and ambition; they lived with an untainted conscience  and without fear.</a:t>
            </a:r>
          </a:p>
          <a:p>
            <a:r>
              <a:rPr lang="en-GB" dirty="0" smtClean="0"/>
              <a:t>They were active but never depleted themselves. Because they lived simply, these individuals knew contentment, as reflected in their diet of basic but nourishing foods and attire that was appropriate to the season but never luxurious. </a:t>
            </a:r>
          </a:p>
          <a:p>
            <a:r>
              <a:rPr lang="en-GB" dirty="0" smtClean="0"/>
              <a:t>Since they were happy with their position in life, they did not feel jealousy or greed. </a:t>
            </a:r>
          </a:p>
          <a:p>
            <a:r>
              <a:rPr lang="en-GB" dirty="0" smtClean="0"/>
              <a:t>They had compassion for others and were helpful and honest, free from destructive habits.  </a:t>
            </a:r>
          </a:p>
          <a:p>
            <a:r>
              <a:rPr lang="en-GB" dirty="0" smtClean="0"/>
              <a:t>They remained unshakable and </a:t>
            </a:r>
            <a:r>
              <a:rPr lang="en-GB" dirty="0" err="1" smtClean="0"/>
              <a:t>unswayed</a:t>
            </a:r>
            <a:r>
              <a:rPr lang="en-GB" dirty="0" smtClean="0"/>
              <a:t> by temptations, and they were able to stay centred even when adversity arose. </a:t>
            </a:r>
          </a:p>
          <a:p>
            <a:r>
              <a:rPr lang="en-GB" dirty="0" smtClean="0"/>
              <a:t>They treated others justly, regardless of their level of intelligence or social position.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Yangsheng  and Daily Life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1. Diet </a:t>
            </a:r>
            <a:r>
              <a:rPr lang="zh-CN" altLang="en-US" dirty="0" smtClean="0"/>
              <a:t>（</a:t>
            </a:r>
            <a:r>
              <a:rPr lang="en-GB" altLang="zh-CN" dirty="0" smtClean="0"/>
              <a:t>eating and drinking</a:t>
            </a:r>
            <a:r>
              <a:rPr lang="zh-CN" altLang="en-US" dirty="0" smtClean="0"/>
              <a:t>）</a:t>
            </a:r>
            <a:r>
              <a:rPr lang="en-GB" dirty="0" smtClean="0"/>
              <a:t>: Medicine Food </a:t>
            </a:r>
            <a:r>
              <a:rPr lang="zh-CN" altLang="en-US" dirty="0" smtClean="0"/>
              <a:t>药膳；</a:t>
            </a:r>
            <a:r>
              <a:rPr lang="en-GB" altLang="zh-CN" dirty="0" smtClean="0"/>
              <a:t> medicine for health strengthening purpose only </a:t>
            </a:r>
            <a:r>
              <a:rPr lang="zh-CN" altLang="en-US" dirty="0" smtClean="0"/>
              <a:t>保健药</a:t>
            </a:r>
            <a:r>
              <a:rPr lang="en-GB" dirty="0" smtClean="0"/>
              <a:t> , </a:t>
            </a:r>
          </a:p>
          <a:p>
            <a:r>
              <a:rPr lang="en-GB" altLang="zh-CN" dirty="0" smtClean="0"/>
              <a:t>2. Drink: Spirit &amp; Wine</a:t>
            </a:r>
            <a:r>
              <a:rPr lang="zh-CN" altLang="en-US" dirty="0" smtClean="0"/>
              <a:t>保健酒，</a:t>
            </a:r>
            <a:r>
              <a:rPr lang="en-GB" dirty="0" smtClean="0"/>
              <a:t>Tea </a:t>
            </a:r>
            <a:r>
              <a:rPr lang="zh-CN" altLang="en-US" dirty="0" smtClean="0"/>
              <a:t>茶</a:t>
            </a:r>
            <a:endParaRPr lang="en-GB" dirty="0" smtClean="0"/>
          </a:p>
          <a:p>
            <a:r>
              <a:rPr lang="en-GB" dirty="0" smtClean="0"/>
              <a:t>3. Sleeping: bed times,  sleeping posts,  bed exercises (exercise before going to bed, exercise after getting up, exercise on the bed)</a:t>
            </a:r>
          </a:p>
          <a:p>
            <a:r>
              <a:rPr lang="en-GB" dirty="0" smtClean="0"/>
              <a:t>4. Exercise  for Healing purpose:  </a:t>
            </a:r>
            <a:r>
              <a:rPr lang="en-GB" dirty="0" err="1" smtClean="0"/>
              <a:t>Daoyin</a:t>
            </a:r>
            <a:r>
              <a:rPr lang="en-GB" dirty="0" smtClean="0"/>
              <a:t> for Healing,  Healing Qigong</a:t>
            </a:r>
          </a:p>
          <a:p>
            <a:r>
              <a:rPr lang="en-GB" dirty="0" smtClean="0"/>
              <a:t>5. Exercise for Healthy longevity Purpose: </a:t>
            </a:r>
            <a:r>
              <a:rPr lang="en-GB" dirty="0" err="1" smtClean="0"/>
              <a:t>Daoyin</a:t>
            </a:r>
            <a:r>
              <a:rPr lang="en-GB" dirty="0" smtClean="0"/>
              <a:t> for Self Health Care (</a:t>
            </a:r>
            <a:r>
              <a:rPr lang="en-GB" dirty="0" err="1" smtClean="0"/>
              <a:t>Taiji</a:t>
            </a:r>
            <a:r>
              <a:rPr lang="en-GB" dirty="0" smtClean="0"/>
              <a:t>, Qigong, Martial Art  for Health Nourishing Purpose), Sitting Meditation</a:t>
            </a:r>
          </a:p>
          <a:p>
            <a:r>
              <a:rPr lang="en-GB" dirty="0" smtClean="0"/>
              <a:t>6. Exercise for immortality: Inner alchemy, external alchemy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fontScale="90000"/>
          </a:bodyPr>
          <a:lstStyle/>
          <a:p>
            <a:r>
              <a:rPr lang="en-GB" dirty="0" smtClean="0"/>
              <a:t>Immortality </a:t>
            </a:r>
            <a:r>
              <a:rPr lang="en-GB" dirty="0" err="1" smtClean="0"/>
              <a:t>Yangsheng</a:t>
            </a:r>
            <a:r>
              <a:rPr lang="en-GB" dirty="0" smtClean="0"/>
              <a:t> </a:t>
            </a:r>
            <a:endParaRPr lang="en-GB" dirty="0"/>
          </a:p>
        </p:txBody>
      </p:sp>
      <p:sp>
        <p:nvSpPr>
          <p:cNvPr id="3" name="Content Placeholder 2"/>
          <p:cNvSpPr>
            <a:spLocks noGrp="1"/>
          </p:cNvSpPr>
          <p:nvPr>
            <p:ph idx="1"/>
          </p:nvPr>
        </p:nvSpPr>
        <p:spPr>
          <a:xfrm>
            <a:off x="457200" y="1600200"/>
            <a:ext cx="8229600" cy="5257800"/>
          </a:xfrm>
        </p:spPr>
        <p:txBody>
          <a:bodyPr>
            <a:normAutofit/>
          </a:bodyPr>
          <a:lstStyle/>
          <a:p>
            <a:r>
              <a:rPr lang="en-GB" dirty="0" smtClean="0"/>
              <a:t>To attain immortality, people have to transform all their </a:t>
            </a:r>
            <a:r>
              <a:rPr lang="en-GB" dirty="0" err="1" smtClean="0"/>
              <a:t>qi</a:t>
            </a:r>
            <a:r>
              <a:rPr lang="en-GB" dirty="0" smtClean="0"/>
              <a:t> into primordial </a:t>
            </a:r>
            <a:r>
              <a:rPr lang="en-GB" dirty="0" err="1" smtClean="0"/>
              <a:t>qi</a:t>
            </a:r>
            <a:r>
              <a:rPr lang="en-GB" dirty="0" smtClean="0"/>
              <a:t> and proceed to increasingly refine it to ever subtler levels. </a:t>
            </a:r>
          </a:p>
          <a:p>
            <a:endParaRPr lang="en-GB" dirty="0" smtClean="0"/>
          </a:p>
          <a:p>
            <a:r>
              <a:rPr lang="en-GB" dirty="0" smtClean="0"/>
              <a:t>This finer </a:t>
            </a:r>
            <a:r>
              <a:rPr lang="en-GB" dirty="0" err="1" smtClean="0"/>
              <a:t>qi</a:t>
            </a:r>
            <a:r>
              <a:rPr lang="en-GB" dirty="0" smtClean="0"/>
              <a:t> will eventually turn into pure spirit, with which practitioners increasingly identify to become transcendent spirit-people or immortals. </a:t>
            </a:r>
          </a:p>
          <a:p>
            <a:endParaRPr lang="en-GB" dirty="0" smtClean="0"/>
          </a:p>
          <a:p>
            <a:r>
              <a:rPr lang="en-GB" dirty="0" smtClean="0"/>
              <a:t>This practice that lead there involves intensive meditation and trance training as well as more radical forms of diet, healing exercise, and the mental guiding of </a:t>
            </a:r>
            <a:r>
              <a:rPr lang="en-GB" dirty="0" err="1" smtClean="0"/>
              <a:t>qi</a:t>
            </a:r>
            <a:r>
              <a:rPr lang="en-GB" dirty="0" smtClean="0"/>
              <a: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a:bodyPr>
          <a:lstStyle/>
          <a:p>
            <a:r>
              <a:rPr lang="en-GB" sz="3600" b="1" dirty="0" smtClean="0"/>
              <a:t>Special Characteristic of Immortality</a:t>
            </a:r>
            <a:endParaRPr lang="en-GB" sz="3600" b="1" dirty="0"/>
          </a:p>
        </p:txBody>
      </p:sp>
      <p:sp>
        <p:nvSpPr>
          <p:cNvPr id="3" name="Content Placeholder 2"/>
          <p:cNvSpPr>
            <a:spLocks noGrp="1"/>
          </p:cNvSpPr>
          <p:nvPr>
            <p:ph idx="1"/>
          </p:nvPr>
        </p:nvSpPr>
        <p:spPr>
          <a:xfrm>
            <a:off x="457200" y="1600200"/>
            <a:ext cx="8229600" cy="4876800"/>
          </a:xfrm>
        </p:spPr>
        <p:txBody>
          <a:bodyPr>
            <a:normAutofit/>
          </a:bodyPr>
          <a:lstStyle/>
          <a:p>
            <a:r>
              <a:rPr lang="en-GB" dirty="0" smtClean="0"/>
              <a:t>On contrast to healthy and long life, where the body’s system remains fundamentally unchanged and its perfected in its original nature, </a:t>
            </a:r>
          </a:p>
          <a:p>
            <a:endParaRPr lang="en-GB" dirty="0" smtClean="0"/>
          </a:p>
          <a:p>
            <a:r>
              <a:rPr lang="en-GB" dirty="0" smtClean="0"/>
              <a:t>immortality means the overcoming of the natural tendencies of the body and its transformation into different kind of energetic constellation. </a:t>
            </a:r>
          </a:p>
          <a:p>
            <a:endParaRPr lang="en-GB" dirty="0" smtClean="0"/>
          </a:p>
          <a:p>
            <a:r>
              <a:rPr lang="en-GB" dirty="0" smtClean="0"/>
              <a:t>The result  of immortality is a bypassing of death.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sz="3200" b="1" dirty="0" smtClean="0"/>
              <a:t>Immortals in the eyes of the Yellow Emperor </a:t>
            </a:r>
            <a:r>
              <a:rPr lang="en-GB" sz="3200" b="1" dirty="0" smtClean="0"/>
              <a:t/>
            </a:r>
            <a:br>
              <a:rPr lang="en-GB" sz="3200" b="1" dirty="0" smtClean="0"/>
            </a:br>
            <a:r>
              <a:rPr lang="en-GB" sz="2800" dirty="0" smtClean="0"/>
              <a:t> (The Yellow Emperor’s Classic of medicine, chapter 1)</a:t>
            </a:r>
            <a:endParaRPr lang="en-GB" sz="3200" b="1" dirty="0"/>
          </a:p>
        </p:txBody>
      </p:sp>
      <p:sp>
        <p:nvSpPr>
          <p:cNvPr id="3" name="Content Placeholder 2"/>
          <p:cNvSpPr>
            <a:spLocks noGrp="1"/>
          </p:cNvSpPr>
          <p:nvPr>
            <p:ph idx="1"/>
          </p:nvPr>
        </p:nvSpPr>
        <p:spPr>
          <a:xfrm>
            <a:off x="457200" y="1935480"/>
            <a:ext cx="8229600" cy="4693920"/>
          </a:xfrm>
        </p:spPr>
        <p:txBody>
          <a:bodyPr>
            <a:normAutofit/>
          </a:bodyPr>
          <a:lstStyle/>
          <a:p>
            <a:r>
              <a:rPr lang="en-GB" dirty="0" smtClean="0"/>
              <a:t>Huang Di required, </a:t>
            </a:r>
          </a:p>
          <a:p>
            <a:r>
              <a:rPr lang="en-GB" dirty="0" smtClean="0"/>
              <a:t>I have heard of people in ancient times, spoken of as the immortals, who </a:t>
            </a:r>
            <a:r>
              <a:rPr lang="en-GB" dirty="0" smtClean="0"/>
              <a:t>knew </a:t>
            </a:r>
            <a:r>
              <a:rPr lang="en-GB" dirty="0" smtClean="0"/>
              <a:t>the secrets of the universe and held yin and yang, and therefore the world was in the palms of their hands. </a:t>
            </a:r>
          </a:p>
          <a:p>
            <a:r>
              <a:rPr lang="en-GB" dirty="0" smtClean="0"/>
              <a:t>They extracted essence from nature and practices various disciplines such as Dao yin and </a:t>
            </a:r>
            <a:r>
              <a:rPr lang="en-GB" dirty="0" err="1" smtClean="0"/>
              <a:t>Qi</a:t>
            </a:r>
            <a:r>
              <a:rPr lang="en-GB" dirty="0" smtClean="0"/>
              <a:t> gong, and  breathing and visualization exercises, to integrate the body, mind, and spirit. They remained undisturbed and thus attained extraordinary levels of accomplishment.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The achieved beings (second type</a:t>
            </a:r>
            <a:r>
              <a:rPr lang="en-GB" sz="3600" b="1" dirty="0" smtClean="0"/>
              <a:t>) </a:t>
            </a:r>
            <a:r>
              <a:rPr lang="en-GB" sz="2800" dirty="0" smtClean="0"/>
              <a:t/>
            </a:r>
            <a:br>
              <a:rPr lang="en-GB" sz="2800" dirty="0" smtClean="0"/>
            </a:br>
            <a:r>
              <a:rPr lang="en-GB" sz="2800" dirty="0" smtClean="0"/>
              <a:t>(</a:t>
            </a:r>
            <a:r>
              <a:rPr lang="en-GB" sz="2800" dirty="0" smtClean="0"/>
              <a:t>The Yellow Emperor’s Classic of medicine, chapter 1) </a:t>
            </a:r>
            <a:endParaRPr lang="en-GB" sz="2800" dirty="0"/>
          </a:p>
        </p:txBody>
      </p:sp>
      <p:sp>
        <p:nvSpPr>
          <p:cNvPr id="3" name="Content Placeholder 2"/>
          <p:cNvSpPr>
            <a:spLocks noGrp="1"/>
          </p:cNvSpPr>
          <p:nvPr>
            <p:ph idx="1"/>
          </p:nvPr>
        </p:nvSpPr>
        <p:spPr/>
        <p:txBody>
          <a:bodyPr/>
          <a:lstStyle/>
          <a:p>
            <a:r>
              <a:rPr lang="en-GB" dirty="0" smtClean="0"/>
              <a:t>The achieved beings did not live like ordinary humans, who tended to abuse themselves. </a:t>
            </a:r>
          </a:p>
          <a:p>
            <a:r>
              <a:rPr lang="en-GB" dirty="0" smtClean="0"/>
              <a:t>They were able to travel freely to different times and places since they were not governed by conventional views of time and space.  </a:t>
            </a:r>
          </a:p>
          <a:p>
            <a:r>
              <a:rPr lang="en-GB" dirty="0" smtClean="0"/>
              <a:t>Their sense perceptions were supernormal, going far beyond the sight and hearing of ordinary humans. </a:t>
            </a:r>
          </a:p>
          <a:p>
            <a:r>
              <a:rPr lang="en-GB" dirty="0" smtClean="0"/>
              <a:t>They were able to preserve their life spans and live in full health, much as the immortal did.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Autofit/>
          </a:bodyPr>
          <a:lstStyle/>
          <a:p>
            <a:r>
              <a:rPr lang="en-GB" sz="4000" b="1" dirty="0" smtClean="0"/>
              <a:t>The </a:t>
            </a:r>
            <a:r>
              <a:rPr lang="en-GB" sz="4000" b="1" dirty="0" smtClean="0"/>
              <a:t>Sage </a:t>
            </a:r>
            <a:r>
              <a:rPr lang="en-GB" sz="2800" dirty="0" smtClean="0"/>
              <a:t/>
            </a:r>
            <a:br>
              <a:rPr lang="en-GB" sz="2800" dirty="0" smtClean="0"/>
            </a:br>
            <a:r>
              <a:rPr lang="en-GB" sz="2800" dirty="0" smtClean="0"/>
              <a:t>(</a:t>
            </a:r>
            <a:r>
              <a:rPr lang="en-GB" sz="2800" dirty="0" smtClean="0"/>
              <a:t>The Yellow Emperor’s Classic of medicine, chapter 1) </a:t>
            </a:r>
            <a:endParaRPr lang="en-GB" sz="2800" dirty="0"/>
          </a:p>
        </p:txBody>
      </p:sp>
      <p:sp>
        <p:nvSpPr>
          <p:cNvPr id="3" name="Content Placeholder 2"/>
          <p:cNvSpPr>
            <a:spLocks noGrp="1"/>
          </p:cNvSpPr>
          <p:nvPr>
            <p:ph idx="1"/>
          </p:nvPr>
        </p:nvSpPr>
        <p:spPr>
          <a:xfrm>
            <a:off x="0" y="1524000"/>
            <a:ext cx="8915400" cy="5105400"/>
          </a:xfrm>
        </p:spPr>
        <p:txBody>
          <a:bodyPr>
            <a:normAutofit fontScale="92500" lnSpcReduction="20000"/>
          </a:bodyPr>
          <a:lstStyle/>
          <a:p>
            <a:r>
              <a:rPr lang="en-GB" dirty="0" smtClean="0"/>
              <a:t>There was a third type of person, known as the sage. </a:t>
            </a:r>
          </a:p>
          <a:p>
            <a:r>
              <a:rPr lang="en-GB" dirty="0" smtClean="0"/>
              <a:t>The sage lived peacefully under heaven on earth, following the rhythms of the planet and the universe. </a:t>
            </a:r>
          </a:p>
          <a:p>
            <a:r>
              <a:rPr lang="en-GB" dirty="0" smtClean="0"/>
              <a:t>They adapted to society without being swayed by cultural trends. They were free from emotional extremes and lived a balanced, contented existence.  </a:t>
            </a:r>
          </a:p>
          <a:p>
            <a:r>
              <a:rPr lang="en-GB" dirty="0" smtClean="0"/>
              <a:t>Their outward appearance, behaviour and thinking did not reflect the conflicting norms of society. </a:t>
            </a:r>
          </a:p>
          <a:p>
            <a:r>
              <a:rPr lang="en-GB" dirty="0" smtClean="0"/>
              <a:t>The sages appeared busy but were never depleted. Internally they did not overburden themselves. </a:t>
            </a:r>
          </a:p>
          <a:p>
            <a:r>
              <a:rPr lang="en-GB" dirty="0" smtClean="0"/>
              <a:t>They abided in calmness, recognizing the empty nature of phenomenological existence. </a:t>
            </a:r>
          </a:p>
          <a:p>
            <a:r>
              <a:rPr lang="en-GB" dirty="0" smtClean="0"/>
              <a:t>The sage lived over one hundred years because they did not scatter and disperse their energies.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t>
            </a:r>
            <a:r>
              <a:rPr lang="en-GB" dirty="0" smtClean="0"/>
              <a:t>Naturalists </a:t>
            </a:r>
            <a:r>
              <a:rPr lang="en-GB" dirty="0" smtClean="0"/>
              <a:t/>
            </a:r>
            <a:br>
              <a:rPr lang="en-GB" dirty="0" smtClean="0"/>
            </a:br>
            <a:r>
              <a:rPr lang="en-GB" sz="2700" dirty="0" smtClean="0"/>
              <a:t>(</a:t>
            </a:r>
            <a:r>
              <a:rPr lang="en-GB" sz="2700" dirty="0" smtClean="0"/>
              <a:t>The Yellow Emperor’s Clas</a:t>
            </a:r>
            <a:r>
              <a:rPr lang="en-GB" sz="2700" i="1" dirty="0" smtClean="0"/>
              <a:t>sic of medicine, chapter 1) </a:t>
            </a:r>
            <a:endParaRPr lang="en-GB" sz="2700" i="1" dirty="0"/>
          </a:p>
        </p:txBody>
      </p:sp>
      <p:sp>
        <p:nvSpPr>
          <p:cNvPr id="3" name="Content Placeholder 2"/>
          <p:cNvSpPr>
            <a:spLocks noGrp="1"/>
          </p:cNvSpPr>
          <p:nvPr>
            <p:ph idx="1"/>
          </p:nvPr>
        </p:nvSpPr>
        <p:spPr/>
        <p:txBody>
          <a:bodyPr>
            <a:normAutofit lnSpcReduction="10000"/>
          </a:bodyPr>
          <a:lstStyle/>
          <a:p>
            <a:r>
              <a:rPr lang="en-GB" dirty="0" smtClean="0"/>
              <a:t>A fourth type were natural people who followed the Dao and were called naturalists. </a:t>
            </a:r>
          </a:p>
          <a:p>
            <a:endParaRPr lang="en-GB" dirty="0" smtClean="0"/>
          </a:p>
          <a:p>
            <a:r>
              <a:rPr lang="en-GB" dirty="0" smtClean="0"/>
              <a:t>They lived in accordance with the rhythmic patterns of the seasons; heaven and earth, moon, sun, and stars.</a:t>
            </a:r>
          </a:p>
          <a:p>
            <a:endParaRPr lang="en-GB" dirty="0" smtClean="0"/>
          </a:p>
          <a:p>
            <a:r>
              <a:rPr lang="en-GB" dirty="0" smtClean="0"/>
              <a:t>They aspired to follow the ways of ancient times, choosing not to lead excessive lifestyle. </a:t>
            </a:r>
          </a:p>
          <a:p>
            <a:endParaRPr lang="en-GB" dirty="0" smtClean="0"/>
          </a:p>
          <a:p>
            <a:r>
              <a:rPr lang="en-GB" dirty="0" smtClean="0"/>
              <a:t>They, too, lived plainly and enjoyed long life.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dirty="0" err="1" smtClean="0"/>
              <a:t>Daoist</a:t>
            </a:r>
            <a:r>
              <a:rPr lang="en-GB" dirty="0" smtClean="0"/>
              <a:t> </a:t>
            </a:r>
            <a:r>
              <a:rPr lang="en-GB" b="1" dirty="0" smtClean="0"/>
              <a:t>Practices</a:t>
            </a:r>
            <a:r>
              <a:rPr lang="en-GB" dirty="0" smtClean="0"/>
              <a:t> of </a:t>
            </a:r>
            <a:r>
              <a:rPr lang="en-GB" dirty="0" err="1" smtClean="0"/>
              <a:t>Yangsheng</a:t>
            </a:r>
            <a:r>
              <a:rPr lang="en-GB" dirty="0" smtClean="0"/>
              <a:t> </a:t>
            </a:r>
            <a:endParaRPr lang="en-GB" dirty="0"/>
          </a:p>
        </p:txBody>
      </p:sp>
      <p:sp>
        <p:nvSpPr>
          <p:cNvPr id="3" name="Content Placeholder 2"/>
          <p:cNvSpPr>
            <a:spLocks noGrp="1"/>
          </p:cNvSpPr>
          <p:nvPr>
            <p:ph idx="1"/>
          </p:nvPr>
        </p:nvSpPr>
        <p:spPr>
          <a:xfrm>
            <a:off x="457200" y="1600200"/>
            <a:ext cx="8229600" cy="5029200"/>
          </a:xfrm>
        </p:spPr>
        <p:txBody>
          <a:bodyPr>
            <a:normAutofit fontScale="62500" lnSpcReduction="20000"/>
          </a:bodyPr>
          <a:lstStyle/>
          <a:p>
            <a:r>
              <a:rPr lang="zh-CN" altLang="en-US" b="1" dirty="0" smtClean="0"/>
              <a:t>服食</a:t>
            </a:r>
            <a:r>
              <a:rPr lang="en-GB" altLang="zh-CN" b="1" dirty="0" smtClean="0"/>
              <a:t>Eating and Drinking</a:t>
            </a:r>
            <a:r>
              <a:rPr lang="zh-CN" altLang="en-US" b="1" dirty="0" smtClean="0"/>
              <a:t>：</a:t>
            </a:r>
            <a:r>
              <a:rPr lang="zh-CN" altLang="en-US" sz="2500" dirty="0" smtClean="0"/>
              <a:t>饮食</a:t>
            </a:r>
            <a:r>
              <a:rPr lang="en-GB" altLang="zh-CN" sz="2500" dirty="0" smtClean="0"/>
              <a:t>Diet</a:t>
            </a:r>
            <a:r>
              <a:rPr lang="en-US" altLang="zh-CN" sz="2500" dirty="0" smtClean="0"/>
              <a:t>,</a:t>
            </a:r>
            <a:r>
              <a:rPr lang="zh-CN" altLang="en-US" sz="2500" dirty="0" smtClean="0"/>
              <a:t>　外丹</a:t>
            </a:r>
            <a:r>
              <a:rPr lang="en-GB" altLang="zh-CN" sz="2500" dirty="0" smtClean="0"/>
              <a:t>external alchemy , </a:t>
            </a:r>
            <a:r>
              <a:rPr lang="zh-CN" altLang="en-US" sz="2500" dirty="0" smtClean="0"/>
              <a:t>辟谷</a:t>
            </a:r>
            <a:r>
              <a:rPr lang="en-GB" altLang="zh-CN" sz="2500" dirty="0" smtClean="0"/>
              <a:t>The Abstinence from Grains</a:t>
            </a:r>
            <a:endParaRPr lang="en-US" altLang="zh-CN" sz="2500" dirty="0" smtClean="0"/>
          </a:p>
          <a:p>
            <a:endParaRPr lang="en-US" altLang="zh-CN" b="1" dirty="0" smtClean="0"/>
          </a:p>
          <a:p>
            <a:r>
              <a:rPr lang="zh-CN" altLang="en-US" b="1" dirty="0" smtClean="0"/>
              <a:t>调摄</a:t>
            </a:r>
            <a:r>
              <a:rPr lang="en-GB" altLang="zh-CN" b="1" dirty="0" smtClean="0"/>
              <a:t>Daily Regulation/Cultivation/</a:t>
            </a:r>
            <a:r>
              <a:rPr lang="zh-CN" altLang="en-US" b="1" dirty="0" smtClean="0"/>
              <a:t>生活道</a:t>
            </a:r>
            <a:r>
              <a:rPr lang="en-GB" altLang="zh-CN" b="1" dirty="0" smtClean="0"/>
              <a:t>Dao of Daily Life </a:t>
            </a:r>
            <a:r>
              <a:rPr lang="zh-CN" altLang="en-US" b="1" dirty="0" smtClean="0"/>
              <a:t>：</a:t>
            </a:r>
            <a:endParaRPr lang="en-US" altLang="zh-CN" b="1" dirty="0" smtClean="0"/>
          </a:p>
          <a:p>
            <a:r>
              <a:rPr lang="zh-CN" altLang="en-US" sz="2500" dirty="0" smtClean="0"/>
              <a:t>四季调摄</a:t>
            </a:r>
            <a:r>
              <a:rPr lang="en-US" altLang="zh-CN" sz="2500" dirty="0" smtClean="0"/>
              <a:t>Seasonal Cultivation </a:t>
            </a:r>
            <a:r>
              <a:rPr lang="zh-CN" altLang="en-US" sz="2500" dirty="0" smtClean="0"/>
              <a:t>；起居调摄</a:t>
            </a:r>
            <a:r>
              <a:rPr lang="en-US" altLang="zh-CN" sz="2500" dirty="0" smtClean="0"/>
              <a:t>Daily Cultivation</a:t>
            </a:r>
            <a:r>
              <a:rPr lang="zh-CN" altLang="en-US" sz="2500" dirty="0" smtClean="0"/>
              <a:t>；睡眠调摄</a:t>
            </a:r>
            <a:r>
              <a:rPr lang="en-US" altLang="zh-CN" sz="2500" dirty="0" smtClean="0"/>
              <a:t>Sleep Exercise</a:t>
            </a:r>
            <a:r>
              <a:rPr lang="zh-CN" altLang="en-US" sz="2500" dirty="0" smtClean="0"/>
              <a:t>，自我按摩</a:t>
            </a:r>
            <a:r>
              <a:rPr lang="en-GB" altLang="zh-CN" sz="2500" dirty="0" smtClean="0"/>
              <a:t>self massage </a:t>
            </a:r>
            <a:r>
              <a:rPr lang="en-US" altLang="zh-CN" sz="2500" dirty="0" smtClean="0"/>
              <a:t> </a:t>
            </a:r>
          </a:p>
          <a:p>
            <a:endParaRPr lang="en-US" altLang="zh-CN" b="1" dirty="0" smtClean="0"/>
          </a:p>
          <a:p>
            <a:r>
              <a:rPr lang="zh-CN" altLang="en-US" b="1" dirty="0" smtClean="0"/>
              <a:t>房中 </a:t>
            </a:r>
            <a:r>
              <a:rPr lang="en-GB" altLang="zh-CN" b="1" dirty="0" smtClean="0"/>
              <a:t>Sexuality</a:t>
            </a:r>
            <a:r>
              <a:rPr lang="zh-CN" altLang="en-US" b="1" dirty="0" smtClean="0"/>
              <a:t>／</a:t>
            </a:r>
            <a:r>
              <a:rPr lang="en-GB" altLang="zh-CN" b="1" dirty="0" smtClean="0"/>
              <a:t>Arts of Chamber  </a:t>
            </a:r>
            <a:endParaRPr lang="en-US" altLang="zh-CN" b="1" dirty="0" smtClean="0"/>
          </a:p>
          <a:p>
            <a:endParaRPr lang="en-US" altLang="zh-CN" dirty="0" smtClean="0"/>
          </a:p>
          <a:p>
            <a:r>
              <a:rPr lang="zh-CN" altLang="en-US" b="1" dirty="0" smtClean="0"/>
              <a:t>调神 </a:t>
            </a:r>
            <a:r>
              <a:rPr lang="en-GB" altLang="zh-CN" b="1" dirty="0" smtClean="0"/>
              <a:t>Spirit Nurturing / Fast of the heart/Settling the Heart /Cultivating Mind</a:t>
            </a:r>
          </a:p>
          <a:p>
            <a:endParaRPr lang="en-US" altLang="zh-CN" b="1" dirty="0" smtClean="0"/>
          </a:p>
          <a:p>
            <a:r>
              <a:rPr lang="zh-CN" altLang="en-US" b="1" dirty="0" smtClean="0"/>
              <a:t>行气 </a:t>
            </a:r>
            <a:r>
              <a:rPr lang="en-GB" altLang="zh-CN" b="1" dirty="0" err="1" smtClean="0"/>
              <a:t>Qi</a:t>
            </a:r>
            <a:r>
              <a:rPr lang="en-GB" altLang="zh-CN" b="1" dirty="0" smtClean="0"/>
              <a:t> Circulation/Guiding </a:t>
            </a:r>
            <a:r>
              <a:rPr lang="en-GB" altLang="zh-CN" b="1" dirty="0" err="1" smtClean="0"/>
              <a:t>Qi</a:t>
            </a:r>
            <a:r>
              <a:rPr lang="en-GB" altLang="zh-CN" b="1" dirty="0" smtClean="0"/>
              <a:t>: </a:t>
            </a:r>
            <a:r>
              <a:rPr lang="zh-CN" altLang="en-US" sz="2500" dirty="0" smtClean="0"/>
              <a:t>吐纳 </a:t>
            </a:r>
            <a:r>
              <a:rPr lang="en-GB" altLang="zh-CN" sz="2500" b="1" dirty="0" smtClean="0"/>
              <a:t>Skills Of Breathings </a:t>
            </a:r>
            <a:r>
              <a:rPr lang="zh-CN" altLang="en-US" sz="2500" dirty="0" smtClean="0"/>
              <a:t>；服气</a:t>
            </a:r>
            <a:r>
              <a:rPr lang="en-US" altLang="zh-CN" sz="2500" dirty="0" smtClean="0"/>
              <a:t>/</a:t>
            </a:r>
            <a:r>
              <a:rPr lang="zh-CN" altLang="en-US" sz="2500" dirty="0" smtClean="0"/>
              <a:t>气功 </a:t>
            </a:r>
            <a:r>
              <a:rPr lang="en-GB" altLang="zh-CN" sz="2500" dirty="0" err="1" smtClean="0"/>
              <a:t>Qi</a:t>
            </a:r>
            <a:r>
              <a:rPr lang="en-GB" altLang="zh-CN" sz="2500" dirty="0" smtClean="0"/>
              <a:t> Eating/ </a:t>
            </a:r>
            <a:r>
              <a:rPr lang="en-GB" altLang="zh-CN" sz="2500" dirty="0" err="1" smtClean="0"/>
              <a:t>Qi</a:t>
            </a:r>
            <a:r>
              <a:rPr lang="en-GB" altLang="zh-CN" sz="2500" dirty="0" smtClean="0"/>
              <a:t> Kung (Energy Exercise )</a:t>
            </a:r>
            <a:r>
              <a:rPr lang="zh-CN" altLang="en-US" sz="2500" dirty="0" smtClean="0"/>
              <a:t>；胎息</a:t>
            </a:r>
            <a:r>
              <a:rPr lang="en-GB" altLang="zh-CN" sz="2500" dirty="0" smtClean="0"/>
              <a:t>Embryo Respiration  </a:t>
            </a:r>
          </a:p>
          <a:p>
            <a:endParaRPr lang="en-US" altLang="zh-CN" b="1" dirty="0" smtClean="0"/>
          </a:p>
          <a:p>
            <a:r>
              <a:rPr lang="zh-CN" altLang="en-US" b="1" dirty="0" smtClean="0"/>
              <a:t>导引 </a:t>
            </a:r>
            <a:r>
              <a:rPr lang="en-GB" altLang="zh-CN" b="1" dirty="0" err="1" smtClean="0"/>
              <a:t>Daoyin</a:t>
            </a:r>
            <a:r>
              <a:rPr lang="en-GB" altLang="zh-CN" b="1" dirty="0" smtClean="0"/>
              <a:t> (Healing Exercise/Leading and Opening Exercise)</a:t>
            </a:r>
            <a:r>
              <a:rPr lang="zh-CN" altLang="en-US" b="1" dirty="0" smtClean="0"/>
              <a:t>：</a:t>
            </a:r>
            <a:r>
              <a:rPr lang="zh-CN" altLang="en-US" sz="3000" dirty="0" smtClean="0"/>
              <a:t>五禽戏</a:t>
            </a:r>
            <a:r>
              <a:rPr lang="en-GB" altLang="zh-CN" sz="3000" dirty="0" smtClean="0"/>
              <a:t>Five Animal’s Play/ the Five Animals’ Frolic </a:t>
            </a:r>
            <a:r>
              <a:rPr lang="zh-CN" altLang="en-US" sz="3000" dirty="0" smtClean="0"/>
              <a:t>；八段锦 </a:t>
            </a:r>
            <a:r>
              <a:rPr lang="en-GB" altLang="zh-CN" sz="3000" dirty="0" smtClean="0"/>
              <a:t>The Eight  Brocades</a:t>
            </a:r>
            <a:r>
              <a:rPr lang="zh-CN" altLang="en-US" sz="3000" dirty="0" smtClean="0"/>
              <a:t>；易筋经</a:t>
            </a:r>
            <a:r>
              <a:rPr lang="en-GB" altLang="zh-CN" sz="3000" dirty="0" smtClean="0"/>
              <a:t>Sinews Transformation Classic</a:t>
            </a:r>
            <a:r>
              <a:rPr lang="zh-CN" altLang="en-US" sz="3000" dirty="0" smtClean="0"/>
              <a:t>；太极拳 </a:t>
            </a:r>
            <a:r>
              <a:rPr lang="en-GB" altLang="zh-CN" sz="3000" dirty="0" smtClean="0"/>
              <a:t>Tai Chi  Quan </a:t>
            </a:r>
          </a:p>
          <a:p>
            <a:endParaRPr lang="en-US" altLang="zh-CN" b="1" dirty="0" smtClean="0"/>
          </a:p>
          <a:p>
            <a:r>
              <a:rPr lang="zh-CN" altLang="en-US" b="1" dirty="0" smtClean="0"/>
              <a:t>内丹</a:t>
            </a:r>
            <a:r>
              <a:rPr lang="en-GB" altLang="zh-CN" b="1" dirty="0" smtClean="0"/>
              <a:t>Internal Alchemy / Internal Elixir </a:t>
            </a:r>
            <a:endParaRPr lang="en-US" altLang="zh-CN" b="1"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554</TotalTime>
  <Words>1313</Words>
  <Application>Microsoft Office PowerPoint</Application>
  <PresentationFormat>On-screen Show (4:3)</PresentationFormat>
  <Paragraphs>124</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Flow</vt:lpstr>
      <vt:lpstr>Lesson 10</vt:lpstr>
      <vt:lpstr>Daoist Contribution to Chinese Yangsheng Practices</vt:lpstr>
      <vt:lpstr>Healing Yangsheng </vt:lpstr>
      <vt:lpstr>How Illness and Disease can be avoid by the Accomplished One  (The Yellow Emperor’s Classic of medicine, chapter 1)</vt:lpstr>
      <vt:lpstr>Longevity Yangsheng </vt:lpstr>
      <vt:lpstr>How can one lives for hundred years without showing the usual sign of aging?  (The Yellow Emperor’s Classic of medicine, chapter 1)</vt:lpstr>
      <vt:lpstr>Why people cannot live for a healthy longevity life?  (The Yellow Emperor’s Classic of medicine, chapter 1)</vt:lpstr>
      <vt:lpstr>A healthy lifestyle  (The Yellow Emperor’s Classic of medicine, chapter 1)</vt:lpstr>
      <vt:lpstr>Yangsheng  and Daily Life </vt:lpstr>
      <vt:lpstr>Immortality Yangsheng </vt:lpstr>
      <vt:lpstr>Special Characteristic of Immortality</vt:lpstr>
      <vt:lpstr>Immortals in the eyes of the Yellow Emperor   (The Yellow Emperor’s Classic of medicine, chapter 1)</vt:lpstr>
      <vt:lpstr>The achieved beings (second type)  (The Yellow Emperor’s Classic of medicine, chapter 1) </vt:lpstr>
      <vt:lpstr>The Sage  (The Yellow Emperor’s Classic of medicine, chapter 1) </vt:lpstr>
      <vt:lpstr>The Naturalists  (The Yellow Emperor’s Classic of medicine, chapter 1) </vt:lpstr>
      <vt:lpstr>Daoist Practices of Yangsheng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7-10</dc:title>
  <dc:creator/>
  <cp:lastModifiedBy>sh018</cp:lastModifiedBy>
  <cp:revision>58</cp:revision>
  <dcterms:created xsi:type="dcterms:W3CDTF">2006-08-16T00:00:00Z</dcterms:created>
  <dcterms:modified xsi:type="dcterms:W3CDTF">2012-12-04T13:27:41Z</dcterms:modified>
</cp:coreProperties>
</file>