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9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1" r:id="rId9"/>
    <p:sldId id="265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4"/>
    <p:restoredTop sz="94626"/>
  </p:normalViewPr>
  <p:slideViewPr>
    <p:cSldViewPr snapToGrid="0" snapToObjects="1">
      <p:cViewPr varScale="1">
        <p:scale>
          <a:sx n="87" d="100"/>
          <a:sy n="87" d="100"/>
        </p:scale>
        <p:origin x="66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0518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4350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31775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638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575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388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7749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6370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153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270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414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799F3EC-7441-8946-AB8E-694F78263DE3}" type="datetimeFigureOut">
              <a:rPr lang="en-US" smtClean="0"/>
              <a:t>11/2/2020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387DA83-5358-0D42-9C34-08D323D31B5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9501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9" r:id="rId1"/>
    <p:sldLayoutId id="2147483900" r:id="rId2"/>
    <p:sldLayoutId id="2147483901" r:id="rId3"/>
    <p:sldLayoutId id="2147483902" r:id="rId4"/>
    <p:sldLayoutId id="2147483903" r:id="rId5"/>
    <p:sldLayoutId id="2147483904" r:id="rId6"/>
    <p:sldLayoutId id="2147483905" r:id="rId7"/>
    <p:sldLayoutId id="2147483906" r:id="rId8"/>
    <p:sldLayoutId id="2147483907" r:id="rId9"/>
    <p:sldLayoutId id="2147483908" r:id="rId10"/>
    <p:sldLayoutId id="214748390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ECGE7003Q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Sustainable </a:t>
            </a:r>
            <a:r>
              <a:rPr lang="en-GB" b="1" dirty="0" smtClean="0"/>
              <a:t>Communities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2853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Aim of Session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2568493"/>
            <a:ext cx="4937760" cy="4023360"/>
          </a:xfrm>
        </p:spPr>
        <p:txBody>
          <a:bodyPr/>
          <a:lstStyle/>
          <a:p>
            <a:pPr>
              <a:buFont typeface="+mj-lt"/>
              <a:buAutoNum type="arabicPeriod"/>
            </a:pPr>
            <a:r>
              <a:rPr lang="en-US" dirty="0" smtClean="0"/>
              <a:t>Provide an overview of the module and assessment </a:t>
            </a:r>
          </a:p>
          <a:p>
            <a:pPr>
              <a:buFont typeface="+mj-lt"/>
              <a:buAutoNum type="arabicPeriod"/>
            </a:pPr>
            <a:r>
              <a:rPr lang="en-US" dirty="0" smtClean="0"/>
              <a:t>Explore your own motivations in relation to Sustainability </a:t>
            </a:r>
          </a:p>
          <a:p>
            <a:pPr lvl="0"/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5038" y="2080670"/>
            <a:ext cx="5544967" cy="3084387"/>
          </a:xfrm>
        </p:spPr>
      </p:pic>
    </p:spTree>
    <p:extLst>
      <p:ext uri="{BB962C8B-B14F-4D97-AF65-F5344CB8AC3E}">
        <p14:creationId xmlns:p14="http://schemas.microsoft.com/office/powerpoint/2010/main" val="1469747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 Aims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To critically explore the debates around sustainability for community policy and practice and the promotion of social and environmental justice.  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To provide students with the opportunity to explore their pathway </a:t>
            </a:r>
            <a:r>
              <a:rPr lang="en-GB" dirty="0" smtClean="0"/>
              <a:t>/ practice and </a:t>
            </a:r>
            <a:r>
              <a:rPr lang="en-GB" dirty="0"/>
              <a:t>how this promotes sustainable communities.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965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5952" y="-4434"/>
            <a:ext cx="10515600" cy="1325563"/>
          </a:xfrm>
        </p:spPr>
        <p:txBody>
          <a:bodyPr/>
          <a:lstStyle/>
          <a:p>
            <a:r>
              <a:rPr lang="en-US" dirty="0" smtClean="0"/>
              <a:t>Learning Outcomes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586" y="1321129"/>
            <a:ext cx="10515600" cy="4351338"/>
          </a:xfrm>
        </p:spPr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GB" dirty="0"/>
              <a:t>Engage in a critical analysis of the impact of climate change, urbanization, economic growth and globalization on communities and the implications for social and environmental justice.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Critically analyse the contested nature of sustainable development and to differentiate, and critically evaluate, different interpretations of the discourse and theories of society-environment relationships.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Explore in depth definitions of sustainable communities and critically analyse it as a concept to promote and advocate for an inclusive approach to sustainability.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GB" dirty="0"/>
              <a:t>Critically evaluate strategies and policies for promoting sustainable communities within ESD/global, international, national and local context; through applying this to their pathway either inclusionary practice or youth work.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045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 1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75734" y="1550989"/>
            <a:ext cx="8596668" cy="3880773"/>
          </a:xfrm>
        </p:spPr>
        <p:txBody>
          <a:bodyPr>
            <a:normAutofit/>
          </a:bodyPr>
          <a:lstStyle/>
          <a:p>
            <a:pPr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400" dirty="0"/>
              <a:t>Please take time to read the Assessment Specifications documents on Moodle under Module </a:t>
            </a:r>
            <a:r>
              <a:rPr lang="en-GB" sz="2400" dirty="0" smtClean="0"/>
              <a:t>Overview: </a:t>
            </a:r>
            <a:r>
              <a:rPr lang="en-GB" sz="2400" dirty="0"/>
              <a:t>as this will provide you with details of expectations for the assessments. </a:t>
            </a:r>
          </a:p>
          <a:p>
            <a:pPr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2200" b="1" dirty="0" smtClean="0">
              <a:ea typeface="Times New Roman" charset="0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5485477"/>
              </p:ext>
            </p:extLst>
          </p:nvPr>
        </p:nvGraphicFramePr>
        <p:xfrm>
          <a:off x="704193" y="2876551"/>
          <a:ext cx="8182632" cy="14905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44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260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522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262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Mode of assessment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Volume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Weighting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17877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Written Assessment:   5x online reflective accounts 1000 words each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5000 words in total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60%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3918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1: Deadlines: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10/11/20 submitted to Moodle Forum </a:t>
            </a:r>
            <a:endParaRPr lang="en-GB" dirty="0"/>
          </a:p>
          <a:p>
            <a:r>
              <a:rPr lang="en-GB" b="1" u="sng" dirty="0"/>
              <a:t>17/11/20 submitted to Moodle Forum </a:t>
            </a:r>
            <a:endParaRPr lang="en-GB" dirty="0"/>
          </a:p>
          <a:p>
            <a:r>
              <a:rPr lang="en-GB" b="1" u="sng" dirty="0"/>
              <a:t>24/11/20 submitted to Moodle Forum</a:t>
            </a:r>
            <a:endParaRPr lang="en-GB" dirty="0"/>
          </a:p>
          <a:p>
            <a:r>
              <a:rPr lang="en-GB" b="1" u="sng" dirty="0"/>
              <a:t>1/12/20 submitted to Moodle Forum </a:t>
            </a:r>
            <a:endParaRPr lang="en-GB" dirty="0"/>
          </a:p>
          <a:p>
            <a:r>
              <a:rPr lang="en-GB" b="1" u="sng" dirty="0"/>
              <a:t>15/12/20  (All Contributions to Forums submitted to </a:t>
            </a:r>
            <a:r>
              <a:rPr lang="en-GB" b="1" u="sng" dirty="0" err="1"/>
              <a:t>Turnitin</a:t>
            </a:r>
            <a:endParaRPr lang="en-GB" dirty="0"/>
          </a:p>
          <a:p>
            <a:r>
              <a:rPr lang="en-GB" b="1" u="sng" dirty="0"/>
              <a:t>A topic will be provided each week for you to research and reflect upon. Guidelines on how to structure your reflections will also be provided. </a:t>
            </a:r>
            <a:endParaRPr lang="en-GB" b="1" u="sng" dirty="0" smtClean="0"/>
          </a:p>
          <a:p>
            <a:endParaRPr lang="en-GB" b="1" u="sng" dirty="0"/>
          </a:p>
          <a:p>
            <a:r>
              <a:rPr lang="en-GB" b="1" u="sng" dirty="0" smtClean="0">
                <a:solidFill>
                  <a:srgbClr val="FF0000"/>
                </a:solidFill>
              </a:rPr>
              <a:t>See the Lecture Timetable for details &amp; the Assessment Forum Tab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6540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9524" y="-13245"/>
            <a:ext cx="10515600" cy="1325563"/>
          </a:xfrm>
        </p:spPr>
        <p:txBody>
          <a:bodyPr/>
          <a:lstStyle/>
          <a:p>
            <a:r>
              <a:rPr lang="en-GB" dirty="0" smtClean="0"/>
              <a:t>Assessment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379" y="2000335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You will be required to contribute to 5 x online discussions that will critically reflect on issues outlined in the lectures.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/>
              <a:t>A forum for each discussion thread will be set up on Moodle under the Online Discussion Tab: You will need to upload your discussions to this site. 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/>
              <a:t>You will be provided with directed study to base your critical reflections on : e.g. a Journal Article/ Book Chapter/ Online discussion / Current News Issue / Video /Fieldtrip</a:t>
            </a:r>
          </a:p>
          <a:p>
            <a:pPr lvl="0">
              <a:buFont typeface="Wingdings" panose="05000000000000000000" pitchFamily="2" charset="2"/>
              <a:buChar char="q"/>
            </a:pPr>
            <a:r>
              <a:rPr lang="en-GB" dirty="0"/>
              <a:t>There will be an expectation that you read around the topic and make academic critical reflections on your experiences and to comment on others thoughts.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One final mark will be provided for all the reflective accounts. </a:t>
            </a:r>
            <a:r>
              <a:rPr lang="en-GB" b="1" dirty="0"/>
              <a:t>YOU WILL BE REQIURED TO SUBMIT ALL YOUR  CONTRIBUTIONS IN ONE DOCUMENT TO TURNIT IN BY THE FINAL DEADLINE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4975" y="170424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3931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 hangingPunct="0"/>
            <a:r>
              <a:rPr lang="en-GB" b="1" dirty="0">
                <a:ea typeface="Times New Roman" charset="0"/>
              </a:rPr>
              <a:t>Assessment 2</a:t>
            </a:r>
            <a:r>
              <a:rPr lang="en-GB" b="1" dirty="0" smtClean="0">
                <a:ea typeface="Times New Roman" charset="0"/>
              </a:rPr>
              <a:t>:</a:t>
            </a:r>
          </a:p>
          <a:p>
            <a:pPr fontAlgn="base" hangingPunct="0"/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672393"/>
              </p:ext>
            </p:extLst>
          </p:nvPr>
        </p:nvGraphicFramePr>
        <p:xfrm>
          <a:off x="1408385" y="2627586"/>
          <a:ext cx="8292663" cy="2438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05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151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717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54623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Mode of assessment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Volume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Weighting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83777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Seminar Presentation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20 minutes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40%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5771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an area of your practice and critically evaluate how the Well Being of Future Generations (Wales) act 2015 may promote a more “sustainable and equal community”. You may wish to choose between 2-3 of the Well-being Goals outlined to focus on.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Deadline </a:t>
            </a:r>
            <a:r>
              <a:rPr lang="en-GB" dirty="0" smtClean="0"/>
              <a:t>7</a:t>
            </a:r>
            <a:r>
              <a:rPr lang="en-GB" baseline="30000" dirty="0" smtClean="0"/>
              <a:t>th</a:t>
            </a:r>
            <a:r>
              <a:rPr lang="en-GB" dirty="0" smtClean="0"/>
              <a:t> January Uploaded </a:t>
            </a:r>
            <a:r>
              <a:rPr lang="en-GB" dirty="0"/>
              <a:t>to </a:t>
            </a:r>
            <a:r>
              <a:rPr lang="en-GB" dirty="0" smtClean="0"/>
              <a:t>Turn it </a:t>
            </a:r>
            <a:r>
              <a:rPr lang="en-GB" dirty="0" smtClean="0"/>
              <a:t>in</a:t>
            </a:r>
          </a:p>
          <a:p>
            <a:r>
              <a:rPr lang="en-GB" dirty="0" smtClean="0"/>
              <a:t>Video Recorded and submitted as per guidelines 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38650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Expectations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What are your expectations of the Module?</a:t>
            </a:r>
          </a:p>
          <a:p>
            <a:pPr lvl="1"/>
            <a:r>
              <a:rPr lang="en-US" dirty="0" smtClean="0"/>
              <a:t>Do you have any points to raise at present?</a:t>
            </a:r>
          </a:p>
          <a:p>
            <a:pPr lvl="1"/>
            <a:r>
              <a:rPr lang="en-US" dirty="0" smtClean="0"/>
              <a:t>What if any concerns do you have about the assessment? </a:t>
            </a:r>
            <a:endParaRPr lang="en-GB" dirty="0" smtClean="0"/>
          </a:p>
          <a:p>
            <a:pPr lvl="0"/>
            <a:r>
              <a:rPr lang="en-GB" dirty="0" smtClean="0"/>
              <a:t>Also, </a:t>
            </a:r>
            <a:r>
              <a:rPr lang="en-GB" dirty="0" smtClean="0"/>
              <a:t> consider </a:t>
            </a:r>
            <a:r>
              <a:rPr lang="en-GB" dirty="0" smtClean="0"/>
              <a:t>and discuss the following: </a:t>
            </a:r>
          </a:p>
          <a:p>
            <a:pPr lvl="1"/>
            <a:r>
              <a:rPr lang="en-GB" dirty="0" smtClean="0"/>
              <a:t>your </a:t>
            </a:r>
            <a:r>
              <a:rPr lang="en-GB" dirty="0"/>
              <a:t>own perspectives on the environment and issues of sustainability </a:t>
            </a:r>
            <a:endParaRPr lang="en-US" dirty="0"/>
          </a:p>
          <a:p>
            <a:pPr lvl="1"/>
            <a:r>
              <a:rPr lang="en-GB" dirty="0"/>
              <a:t>Any experiences you have in relation to  sustainability </a:t>
            </a:r>
            <a:r>
              <a:rPr lang="en-GB" dirty="0" smtClean="0"/>
              <a:t>: </a:t>
            </a:r>
            <a:r>
              <a:rPr lang="en-GB" dirty="0" err="1"/>
              <a:t>e.g</a:t>
            </a:r>
            <a:r>
              <a:rPr lang="en-GB" dirty="0"/>
              <a:t>—in your  communities, in work? </a:t>
            </a:r>
            <a:endParaRPr lang="en-US" dirty="0"/>
          </a:p>
          <a:p>
            <a:pPr lvl="1"/>
            <a:r>
              <a:rPr lang="en-GB" dirty="0"/>
              <a:t>Have you any aspiration in relation to </a:t>
            </a:r>
            <a:r>
              <a:rPr lang="en-GB" dirty="0" smtClean="0"/>
              <a:t>sustainability </a:t>
            </a:r>
            <a:r>
              <a:rPr lang="en-GB" dirty="0"/>
              <a:t>issues? </a:t>
            </a:r>
            <a:endParaRPr lang="en-US" dirty="0"/>
          </a:p>
          <a:p>
            <a:r>
              <a:rPr lang="en-US" dirty="0" smtClean="0"/>
              <a:t>Discussion on current issues.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8238" y="2376488"/>
            <a:ext cx="4937125" cy="2962275"/>
          </a:xfrm>
        </p:spPr>
      </p:pic>
    </p:spTree>
    <p:extLst>
      <p:ext uri="{BB962C8B-B14F-4D97-AF65-F5344CB8AC3E}">
        <p14:creationId xmlns:p14="http://schemas.microsoft.com/office/powerpoint/2010/main" val="89930126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84</TotalTime>
  <Words>615</Words>
  <Application>Microsoft Office PowerPoint</Application>
  <PresentationFormat>Widescreen</PresentationFormat>
  <Paragraphs>59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Calibri Light</vt:lpstr>
      <vt:lpstr>Times New Roman</vt:lpstr>
      <vt:lpstr>Wingdings</vt:lpstr>
      <vt:lpstr>Retrospect</vt:lpstr>
      <vt:lpstr>ECGE7003Q</vt:lpstr>
      <vt:lpstr>Aim of Session </vt:lpstr>
      <vt:lpstr>Module Aims</vt:lpstr>
      <vt:lpstr>Learning Outcomes </vt:lpstr>
      <vt:lpstr>Assessment 1 </vt:lpstr>
      <vt:lpstr>Assessment 1: Deadlines: </vt:lpstr>
      <vt:lpstr>Assessment 1</vt:lpstr>
      <vt:lpstr>Assessment </vt:lpstr>
      <vt:lpstr>Assessment 2</vt:lpstr>
      <vt:lpstr>Expectations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SJEQ-7004</dc:title>
  <dc:creator>P Welton</dc:creator>
  <cp:lastModifiedBy>Nicola Welton</cp:lastModifiedBy>
  <cp:revision>13</cp:revision>
  <dcterms:created xsi:type="dcterms:W3CDTF">2016-04-14T09:10:33Z</dcterms:created>
  <dcterms:modified xsi:type="dcterms:W3CDTF">2020-11-02T15:11:48Z</dcterms:modified>
</cp:coreProperties>
</file>