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256" r:id="rId5"/>
    <p:sldId id="258" r:id="rId6"/>
    <p:sldId id="263" r:id="rId7"/>
    <p:sldId id="277" r:id="rId8"/>
    <p:sldId id="276" r:id="rId9"/>
    <p:sldId id="275" r:id="rId10"/>
    <p:sldId id="279" r:id="rId11"/>
    <p:sldId id="278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A4B7C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24" autoAdjust="0"/>
    <p:restoredTop sz="96395" autoAdjust="0"/>
  </p:normalViewPr>
  <p:slideViewPr>
    <p:cSldViewPr snapToGrid="0" showGuides="1">
      <p:cViewPr varScale="1">
        <p:scale>
          <a:sx n="143" d="100"/>
          <a:sy n="143" d="100"/>
        </p:scale>
        <p:origin x="240" y="456"/>
      </p:cViewPr>
      <p:guideLst>
        <p:guide orient="horz" pos="2137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rowzine.com/libraries/1422/subjects" TargetMode="External"/><Relationship Id="rId2" Type="http://schemas.openxmlformats.org/officeDocument/2006/relationships/hyperlink" Target="https://uwtsd.ac.uk/library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hel-primo.hosted.exlibrisgroup.com/primo-explore/dbsearch?vid=44WHELF_UWTSD_VU1&amp;lang=en_US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uwtsd.ac.uk/library/need-more/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mailto:samantha.scoulding@uwtsd.ac.uk" TargetMode="External"/><Relationship Id="rId2" Type="http://schemas.openxmlformats.org/officeDocument/2006/relationships/hyperlink" Target="mailto:infoskills@uwtsd.ac.uk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Samantha Scoulding</a:t>
            </a:r>
          </a:p>
          <a:p>
            <a:r>
              <a:rPr lang="en-GB" dirty="0"/>
              <a:t>Senior Academic Liaison Librarian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765836"/>
            <a:ext cx="5446198" cy="2225400"/>
          </a:xfrm>
        </p:spPr>
        <p:txBody>
          <a:bodyPr/>
          <a:lstStyle/>
          <a:p>
            <a:r>
              <a:rPr lang="en-GB" dirty="0"/>
              <a:t>Finding &amp; Using Peer-Reviewed Journal Articles</a:t>
            </a:r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99" r="1989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18471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you’ll learn today…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What is a journal article?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dirty="0"/>
              <a:t>1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What is Peer Review?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GB" dirty="0"/>
              <a:t>2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3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Anatomy of a journal article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en-GB" dirty="0"/>
              <a:t>3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5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Finding articles using the library catalogue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GB" dirty="0"/>
              <a:t>4</a:t>
            </a:r>
          </a:p>
        </p:txBody>
      </p:sp>
      <p:sp>
        <p:nvSpPr>
          <p:cNvPr id="11" name="Text Placeholder 10"/>
          <p:cNvSpPr>
            <a:spLocks noGrp="1"/>
          </p:cNvSpPr>
          <p:nvPr>
            <p:ph type="body" sz="half" idx="27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Finding articles using a specialist database 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en-GB" dirty="0"/>
              <a:t>5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half" idx="29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Critical evaluation skills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en-GB" dirty="0"/>
              <a:t>6</a:t>
            </a:r>
          </a:p>
        </p:txBody>
      </p:sp>
      <p:sp>
        <p:nvSpPr>
          <p:cNvPr id="15" name="Text Placeholder 13"/>
          <p:cNvSpPr>
            <a:spLocks noGrp="1"/>
          </p:cNvSpPr>
          <p:nvPr>
            <p:ph type="body" sz="quarter" idx="30"/>
          </p:nvPr>
        </p:nvSpPr>
        <p:spPr>
          <a:xfrm>
            <a:off x="6380330" y="3887743"/>
            <a:ext cx="707845" cy="685800"/>
          </a:xfrm>
        </p:spPr>
        <p:txBody>
          <a:bodyPr/>
          <a:lstStyle/>
          <a:p>
            <a:r>
              <a:rPr lang="en-GB" dirty="0"/>
              <a:t>7</a:t>
            </a:r>
          </a:p>
        </p:txBody>
      </p:sp>
      <p:sp>
        <p:nvSpPr>
          <p:cNvPr id="16" name="Text Placeholder 12"/>
          <p:cNvSpPr>
            <a:spLocks noGrp="1"/>
          </p:cNvSpPr>
          <p:nvPr>
            <p:ph type="body" sz="half" idx="29"/>
          </p:nvPr>
        </p:nvSpPr>
        <p:spPr>
          <a:xfrm>
            <a:off x="7263061" y="3896216"/>
            <a:ext cx="4272896" cy="685717"/>
          </a:xfrm>
        </p:spPr>
        <p:txBody>
          <a:bodyPr>
            <a:normAutofit/>
          </a:bodyPr>
          <a:lstStyle/>
          <a:p>
            <a:r>
              <a:rPr lang="en-GB" sz="2400" dirty="0"/>
              <a:t>Need More?</a:t>
            </a:r>
          </a:p>
        </p:txBody>
      </p:sp>
    </p:spTree>
    <p:extLst>
      <p:ext uri="{BB962C8B-B14F-4D97-AF65-F5344CB8AC3E}">
        <p14:creationId xmlns:p14="http://schemas.microsoft.com/office/powerpoint/2010/main" val="2472117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83281" y="1945148"/>
            <a:ext cx="5568257" cy="4258530"/>
          </a:xfrm>
        </p:spPr>
        <p:txBody>
          <a:bodyPr/>
          <a:lstStyle/>
          <a:p>
            <a:r>
              <a:rPr lang="en-GB" dirty="0"/>
              <a:t>Not the same as a magazine article!</a:t>
            </a:r>
          </a:p>
          <a:p>
            <a:r>
              <a:rPr lang="en-GB" dirty="0"/>
              <a:t>Research focused</a:t>
            </a:r>
          </a:p>
          <a:p>
            <a:r>
              <a:rPr lang="en-GB" dirty="0"/>
              <a:t>Written by experts, for experts</a:t>
            </a:r>
          </a:p>
          <a:p>
            <a:r>
              <a:rPr lang="en-GB" dirty="0"/>
              <a:t>Aim to present, scrutinise and discuss research findings</a:t>
            </a:r>
          </a:p>
          <a:p>
            <a:r>
              <a:rPr lang="en-GB" dirty="0"/>
              <a:t>Published in ‘periodicals’</a:t>
            </a:r>
          </a:p>
          <a:p>
            <a:r>
              <a:rPr lang="en-GB" dirty="0"/>
              <a:t>Emphasis on subject specialism</a:t>
            </a:r>
          </a:p>
          <a:p>
            <a:r>
              <a:rPr lang="en-GB" dirty="0"/>
              <a:t>Often subject to ‘peer review’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a scholarly journal article?</a:t>
            </a:r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78" r="1037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15509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Scrutiny by experts</a:t>
            </a:r>
          </a:p>
          <a:p>
            <a:r>
              <a:rPr lang="en-GB" dirty="0"/>
              <a:t>Original research</a:t>
            </a:r>
          </a:p>
          <a:p>
            <a:r>
              <a:rPr lang="en-GB" dirty="0"/>
              <a:t>Quality</a:t>
            </a:r>
          </a:p>
          <a:p>
            <a:r>
              <a:rPr lang="en-GB" dirty="0"/>
              <a:t>Credibility</a:t>
            </a:r>
          </a:p>
          <a:p>
            <a:r>
              <a:rPr lang="en-GB" dirty="0"/>
              <a:t>Accuracy</a:t>
            </a:r>
          </a:p>
          <a:p>
            <a:r>
              <a:rPr lang="en-GB" dirty="0"/>
              <a:t>Valid findings</a:t>
            </a:r>
          </a:p>
          <a:p>
            <a:r>
              <a:rPr lang="en-GB" dirty="0"/>
              <a:t>Accepted, revised, or rejected</a:t>
            </a:r>
          </a:p>
          <a:p>
            <a:r>
              <a:rPr lang="en-GB" dirty="0"/>
              <a:t>Most reliable academic source available!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Peer Review?</a:t>
            </a:r>
          </a:p>
        </p:txBody>
      </p:sp>
      <p:pic>
        <p:nvPicPr>
          <p:cNvPr id="9" name="Picture Placeholder 8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0" b="3120"/>
          <a:stretch>
            <a:fillRect/>
          </a:stretch>
        </p:blipFill>
        <p:spPr>
          <a:xfrm>
            <a:off x="6094175" y="1460265"/>
            <a:ext cx="5399585" cy="4705586"/>
          </a:xfrm>
        </p:spPr>
      </p:pic>
    </p:spTree>
    <p:extLst>
      <p:ext uri="{BB962C8B-B14F-4D97-AF65-F5344CB8AC3E}">
        <p14:creationId xmlns:p14="http://schemas.microsoft.com/office/powerpoint/2010/main" val="218278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Anatomy of a journal article…</a:t>
            </a:r>
          </a:p>
        </p:txBody>
      </p:sp>
      <p:pic>
        <p:nvPicPr>
          <p:cNvPr id="6" name="Picture 5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166" y="1383664"/>
            <a:ext cx="4062783" cy="4683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45208" y="1336009"/>
            <a:ext cx="5278760" cy="22128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114616" y="1336009"/>
            <a:ext cx="3986127" cy="47307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4194194" y="3986127"/>
            <a:ext cx="3706879" cy="1754326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Mostly scholarly, peer-reviewed articles have similar organization. 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these headings to focus on the parts of the articles that are most relevant for your purpose…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818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0" y="1479913"/>
            <a:ext cx="6318668" cy="45656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>
                <a:hlinkClick r:id="rId2"/>
              </a:rPr>
              <a:t>library catalogue</a:t>
            </a:r>
            <a:r>
              <a:rPr lang="en-GB" dirty="0">
                <a:hlinkClick r:id="rId2"/>
              </a:rPr>
              <a:t> </a:t>
            </a:r>
            <a:r>
              <a:rPr lang="en-GB" dirty="0"/>
              <a:t>gives you access to:</a:t>
            </a:r>
          </a:p>
          <a:p>
            <a:endParaRPr lang="en-GB" dirty="0"/>
          </a:p>
          <a:p>
            <a:r>
              <a:rPr lang="en-GB" dirty="0"/>
              <a:t>Books &amp; journals</a:t>
            </a:r>
          </a:p>
          <a:p>
            <a:r>
              <a:rPr lang="en-GB" dirty="0"/>
              <a:t>Specialist databases</a:t>
            </a:r>
          </a:p>
          <a:p>
            <a:r>
              <a:rPr lang="en-GB" dirty="0"/>
              <a:t>Full text articles &amp; </a:t>
            </a:r>
            <a:r>
              <a:rPr lang="en-GB" dirty="0" err="1"/>
              <a:t>ebooks</a:t>
            </a:r>
            <a:endParaRPr lang="en-GB" dirty="0"/>
          </a:p>
          <a:p>
            <a:r>
              <a:rPr lang="en-GB" dirty="0"/>
              <a:t>Limit your results to </a:t>
            </a:r>
            <a:r>
              <a:rPr lang="en-GB" b="1" dirty="0"/>
              <a:t>peer reviewed </a:t>
            </a:r>
            <a:r>
              <a:rPr lang="en-GB" dirty="0"/>
              <a:t>only!</a:t>
            </a:r>
          </a:p>
          <a:p>
            <a:r>
              <a:rPr lang="en-GB" dirty="0"/>
              <a:t>Sign in to save your favourites </a:t>
            </a:r>
          </a:p>
          <a:p>
            <a:r>
              <a:rPr lang="en-GB" dirty="0"/>
              <a:t>Create email alerts</a:t>
            </a:r>
          </a:p>
          <a:p>
            <a:r>
              <a:rPr lang="en-GB" dirty="0">
                <a:hlinkClick r:id="rId3"/>
              </a:rPr>
              <a:t>Browzine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Articles via the library catalogue…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7693" y="1573675"/>
            <a:ext cx="5994176" cy="4378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83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97114" y="1653584"/>
            <a:ext cx="6310152" cy="4478918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en-GB" sz="1800" b="1" dirty="0"/>
              <a:t>Subject focussed &amp; academically credible</a:t>
            </a:r>
          </a:p>
          <a:p>
            <a:pPr>
              <a:lnSpc>
                <a:spcPct val="160000"/>
              </a:lnSpc>
            </a:pPr>
            <a:r>
              <a:rPr lang="en-GB" sz="1800" b="1" dirty="0"/>
              <a:t>Accessible via our </a:t>
            </a:r>
            <a:r>
              <a:rPr lang="en-GB" sz="1800" b="1" dirty="0">
                <a:hlinkClick r:id="rId2"/>
              </a:rPr>
              <a:t>Database Search </a:t>
            </a:r>
            <a:r>
              <a:rPr lang="en-GB" sz="1800" b="1" dirty="0"/>
              <a:t>and browse by Institute/Subject</a:t>
            </a:r>
          </a:p>
          <a:p>
            <a:pPr>
              <a:lnSpc>
                <a:spcPct val="160000"/>
              </a:lnSpc>
            </a:pPr>
            <a:r>
              <a:rPr lang="en-GB" sz="1800" b="1" dirty="0"/>
              <a:t>Refine your search using filters (date/Language etc.)</a:t>
            </a:r>
          </a:p>
          <a:p>
            <a:pPr>
              <a:lnSpc>
                <a:spcPct val="160000"/>
              </a:lnSpc>
            </a:pPr>
            <a:r>
              <a:rPr lang="en-GB" sz="1800" b="1" dirty="0"/>
              <a:t>Combine multiple keywords (advanced search)</a:t>
            </a:r>
          </a:p>
          <a:p>
            <a:pPr>
              <a:lnSpc>
                <a:spcPct val="160000"/>
              </a:lnSpc>
            </a:pPr>
            <a:r>
              <a:rPr lang="en-GB" sz="1800" b="1" dirty="0"/>
              <a:t>Locate other useful materials by using the ‘breadcrumb trail’ (hyperlinks, reference list etc.)</a:t>
            </a:r>
          </a:p>
          <a:p>
            <a:pPr>
              <a:lnSpc>
                <a:spcPct val="160000"/>
              </a:lnSpc>
            </a:pPr>
            <a:r>
              <a:rPr lang="en-GB" sz="1800" b="1" dirty="0"/>
              <a:t>Create an account to save &amp; organise your favourites</a:t>
            </a:r>
          </a:p>
          <a:p>
            <a:pPr>
              <a:lnSpc>
                <a:spcPct val="160000"/>
              </a:lnSpc>
            </a:pPr>
            <a:endParaRPr lang="en-GB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Articles via Specialist databases…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0152" y="1357222"/>
            <a:ext cx="5285475" cy="4914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79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18536" y="1582405"/>
            <a:ext cx="7041909" cy="4583446"/>
          </a:xfrm>
        </p:spPr>
        <p:txBody>
          <a:bodyPr>
            <a:normAutofit lnSpcReduction="10000"/>
          </a:bodyPr>
          <a:lstStyle/>
          <a:p>
            <a:pPr defTabSz="457200"/>
            <a:r>
              <a:rPr lang="en-GB" sz="2000" b="1" dirty="0">
                <a:cs typeface="Arial"/>
              </a:rPr>
              <a:t>Always remember the CRAAP test when evaluating any source!</a:t>
            </a:r>
          </a:p>
          <a:p>
            <a:pPr defTabSz="457200"/>
            <a:r>
              <a:rPr lang="en-GB" sz="2000" b="1" dirty="0">
                <a:cs typeface="Arial"/>
              </a:rPr>
              <a:t>Any expectations based on the title?</a:t>
            </a:r>
          </a:p>
          <a:p>
            <a:pPr defTabSz="457200"/>
            <a:r>
              <a:rPr lang="en-GB" sz="2000" b="1" dirty="0">
                <a:cs typeface="Arial"/>
              </a:rPr>
              <a:t>Read the abstract for summary of the arguments</a:t>
            </a:r>
          </a:p>
          <a:p>
            <a:pPr defTabSz="457200"/>
            <a:r>
              <a:rPr lang="en-GB" sz="2000" b="1" dirty="0">
                <a:cs typeface="Arial"/>
              </a:rPr>
              <a:t>Check out the author’s credentials!</a:t>
            </a:r>
          </a:p>
          <a:p>
            <a:pPr defTabSz="457200"/>
            <a:r>
              <a:rPr lang="en-GB" sz="2000" b="1" dirty="0">
                <a:cs typeface="Arial"/>
              </a:rPr>
              <a:t>Is the structure logical &amp; well organized? </a:t>
            </a:r>
          </a:p>
          <a:p>
            <a:r>
              <a:rPr lang="en-GB" sz="2000" b="1" dirty="0">
                <a:cs typeface="Arial"/>
              </a:rPr>
              <a:t>Terminology explained? (tone/style)</a:t>
            </a:r>
          </a:p>
          <a:p>
            <a:r>
              <a:rPr lang="en-GB" sz="2000" b="1" dirty="0">
                <a:cs typeface="Arial"/>
              </a:rPr>
              <a:t>Clear methodology?</a:t>
            </a:r>
          </a:p>
          <a:p>
            <a:r>
              <a:rPr lang="en-GB" sz="2000" b="1" dirty="0">
                <a:cs typeface="Arial"/>
              </a:rPr>
              <a:t>Objective facts or biased opinion?</a:t>
            </a:r>
          </a:p>
          <a:p>
            <a:r>
              <a:rPr lang="en-GB" sz="2000" b="1" dirty="0">
                <a:cs typeface="Arial"/>
              </a:rPr>
              <a:t>Arguments supported by clear evidence?</a:t>
            </a:r>
          </a:p>
          <a:p>
            <a:r>
              <a:rPr lang="en-GB" sz="2000" b="1" dirty="0">
                <a:cs typeface="Arial"/>
              </a:rPr>
              <a:t>Anything missing?</a:t>
            </a:r>
          </a:p>
          <a:p>
            <a:r>
              <a:rPr lang="en-GB" sz="2000" b="1" dirty="0">
                <a:cs typeface="Arial"/>
              </a:rPr>
              <a:t>Study the list of references at the end (recent/relevant)</a:t>
            </a:r>
          </a:p>
          <a:p>
            <a:r>
              <a:rPr lang="en-GB" sz="2000" b="1" dirty="0">
                <a:cs typeface="Arial"/>
              </a:rPr>
              <a:t>Have other authors cited the article?</a:t>
            </a:r>
          </a:p>
          <a:p>
            <a:endParaRPr lang="en-GB" sz="2000" b="1" dirty="0">
              <a:cs typeface="Arial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Critical evaluation…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2570" y="0"/>
            <a:ext cx="4729430" cy="6305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98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521343" y="2021810"/>
            <a:ext cx="5233081" cy="3776689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Found the perfect journal article but no full-text available?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The library has a </a:t>
            </a:r>
            <a:r>
              <a:rPr lang="en-GB" b="1" dirty="0">
                <a:hlinkClick r:id="rId2"/>
              </a:rPr>
              <a:t>NeedMore?</a:t>
            </a:r>
            <a:r>
              <a:rPr lang="en-GB" dirty="0">
                <a:hlinkClick r:id="rId2"/>
              </a:rPr>
              <a:t> </a:t>
            </a:r>
            <a:r>
              <a:rPr lang="en-GB" dirty="0"/>
              <a:t>service which allows you to request any additional resources that you may need for your studies, which we don’t currently have in stock!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Need more?</a:t>
            </a:r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35" r="1173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05673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/>
              <a:t>Samantha Scoulding</a:t>
            </a:r>
          </a:p>
          <a:p>
            <a:pPr marL="0" indent="0">
              <a:buNone/>
            </a:pPr>
            <a:r>
              <a:rPr lang="en-GB" dirty="0"/>
              <a:t>Senior Academic Liaison Librarian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b="1" dirty="0"/>
              <a:t>Email</a:t>
            </a:r>
            <a:r>
              <a:rPr lang="en-GB" sz="2400" b="1"/>
              <a:t>: </a:t>
            </a:r>
            <a:r>
              <a:rPr lang="en-GB" sz="2400">
                <a:solidFill>
                  <a:srgbClr val="002060"/>
                </a:solidFill>
                <a:hlinkClick r:id="rId2"/>
              </a:rPr>
              <a:t>infoskills@uwtsd.ac.uk</a:t>
            </a:r>
            <a:r>
              <a:rPr lang="en-GB" sz="2400">
                <a:solidFill>
                  <a:srgbClr val="002060"/>
                </a:solidFill>
              </a:rPr>
              <a:t> </a:t>
            </a:r>
            <a:endParaRPr lang="en-GB" sz="24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400" b="1" dirty="0"/>
              <a:t>Email:</a:t>
            </a:r>
            <a:r>
              <a:rPr lang="en-GB" sz="2400" dirty="0"/>
              <a:t> </a:t>
            </a:r>
            <a:r>
              <a:rPr lang="en-GB" sz="2400" u="sng" dirty="0">
                <a:solidFill>
                  <a:schemeClr val="accent1"/>
                </a:solidFill>
                <a:hlinkClick r:id="rId3"/>
              </a:rPr>
              <a:t>samantha.scoulding@uwtsd.ac.uk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Phone:</a:t>
            </a:r>
            <a:r>
              <a:rPr lang="en-GB" sz="2400" dirty="0"/>
              <a:t> 01792 481000 Ext.4305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more information please contact: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24" b="6424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579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2607D9DF-2405-47D2-8369-8A6E62445035}" vid="{1806CE2E-CA06-4FB4-A989-652D1E364D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8" ma:contentTypeDescription="Create a new document." ma:contentTypeScope="" ma:versionID="6db874b5b7cfb084978768ca775464e2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ad2c5ed9b0ae0c5d43060bc39cf61f54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4AAD16D1-D929-40FC-BAA2-79762F860A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61b8a593-e33f-405c-9ec9-a885dee76581"/>
    <ds:schemaRef ds:uri="316f2420-4a0a-4c49-8a81-53a9bcc36554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template-grey</Template>
  <TotalTime>944</TotalTime>
  <Words>446</Words>
  <Application>Microsoft Macintosh PowerPoint</Application>
  <PresentationFormat>Widescreen</PresentationFormat>
  <Paragraphs>81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Lucida Sans</vt:lpstr>
      <vt:lpstr>Wingdings</vt:lpstr>
      <vt:lpstr>Office Theme</vt:lpstr>
      <vt:lpstr>Finding &amp; Using Peer-Reviewed Journal Articles</vt:lpstr>
      <vt:lpstr>What you’ll learn today…</vt:lpstr>
      <vt:lpstr>What is a scholarly journal article?</vt:lpstr>
      <vt:lpstr>What is Peer Review?</vt:lpstr>
      <vt:lpstr>Anatomy of a journal article…</vt:lpstr>
      <vt:lpstr>Articles via the library catalogue…</vt:lpstr>
      <vt:lpstr>Articles via Specialist databases…</vt:lpstr>
      <vt:lpstr>Critical evaluation…</vt:lpstr>
      <vt:lpstr>Need more?</vt:lpstr>
      <vt:lpstr>For more information please contact: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Essential InfoSkills for Post-Graduates</dc:title>
  <dc:creator>Alice De Angeli</dc:creator>
  <cp:lastModifiedBy>Emma Chivers</cp:lastModifiedBy>
  <cp:revision>56</cp:revision>
  <dcterms:created xsi:type="dcterms:W3CDTF">2019-08-22T09:06:14Z</dcterms:created>
  <dcterms:modified xsi:type="dcterms:W3CDTF">2021-03-23T11:05:51Z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