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7" r:id="rId5"/>
    <p:sldId id="260" r:id="rId6"/>
    <p:sldId id="268" r:id="rId7"/>
    <p:sldId id="261" r:id="rId8"/>
    <p:sldId id="262" r:id="rId9"/>
    <p:sldId id="270" r:id="rId10"/>
    <p:sldId id="269"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EEBE0-A978-412B-8296-9FDC8BCF95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9011B7-1D13-45FA-AF9D-A6FEB4D458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210846-4F01-4B2E-A000-342A2774F114}"/>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5" name="Footer Placeholder 4">
            <a:extLst>
              <a:ext uri="{FF2B5EF4-FFF2-40B4-BE49-F238E27FC236}">
                <a16:creationId xmlns:a16="http://schemas.microsoft.com/office/drawing/2014/main" id="{54AAB12C-5F93-414E-8A40-D55D45E916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F60E5D-EDE9-4AF5-BF6D-D19201FDC3BB}"/>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4164887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630FD-D848-44E3-A24C-F17BF55779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30FFC9-A46B-422A-B9BC-C938E08550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EB595C-ECF7-40B6-BD24-0779FB54B6B4}"/>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5" name="Footer Placeholder 4">
            <a:extLst>
              <a:ext uri="{FF2B5EF4-FFF2-40B4-BE49-F238E27FC236}">
                <a16:creationId xmlns:a16="http://schemas.microsoft.com/office/drawing/2014/main" id="{EE8F4294-C2CD-497C-B5B2-F7AA84D3E3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1D11AD-281C-4B83-A935-1AE9259F10F7}"/>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1766960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A5FBB-6E48-4C8A-9FE0-3FEC00A05B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47EA628-E726-47CC-9524-2C3CB0ACA61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550FF-5E6A-4FB2-A07F-1DF785D2ABF6}"/>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5" name="Footer Placeholder 4">
            <a:extLst>
              <a:ext uri="{FF2B5EF4-FFF2-40B4-BE49-F238E27FC236}">
                <a16:creationId xmlns:a16="http://schemas.microsoft.com/office/drawing/2014/main" id="{A0403C01-891A-48DB-9C9B-32A73D4912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2DD299-AD6E-45C4-BEC2-4845EC10C9C5}"/>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577482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99462-B635-426C-B476-F5171AFCEC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43B961-09A5-4A31-876D-7B22C95C2A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F3914B-1E31-4911-8887-FE8012FCBA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75AE43-5E2D-4E72-92E4-E46CAE010742}"/>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6" name="Footer Placeholder 5">
            <a:extLst>
              <a:ext uri="{FF2B5EF4-FFF2-40B4-BE49-F238E27FC236}">
                <a16:creationId xmlns:a16="http://schemas.microsoft.com/office/drawing/2014/main" id="{6137DD5E-3957-4CA1-88AF-74CA9728AD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43E5F8-9E1E-41EE-9633-114EF747A3EC}"/>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227716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504AF-C221-4C72-A035-4354E59721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1A1391-B34C-42BE-BD31-25791CCE60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41B663-C511-406C-83FD-80F2556B8F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B92650-F7ED-4FFD-855E-0123D255A7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DF05A7-84AD-463D-B105-81F22E8A63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3880B1E-ADA1-4157-B988-8A34F58D2654}"/>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8" name="Footer Placeholder 7">
            <a:extLst>
              <a:ext uri="{FF2B5EF4-FFF2-40B4-BE49-F238E27FC236}">
                <a16:creationId xmlns:a16="http://schemas.microsoft.com/office/drawing/2014/main" id="{0ABB655C-6DB6-4887-B937-B6E072D099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C8B7B2-3376-4151-B8D9-1959C28714AF}"/>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2042288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5E90-3C1A-4BFB-AAD4-F2FA67AF6B2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45516B-9EB2-4471-BD72-1C61A19D92BA}"/>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4" name="Footer Placeholder 3">
            <a:extLst>
              <a:ext uri="{FF2B5EF4-FFF2-40B4-BE49-F238E27FC236}">
                <a16:creationId xmlns:a16="http://schemas.microsoft.com/office/drawing/2014/main" id="{3618B6A9-B6F4-4EA0-A4D3-C61941E617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3F75E1-02DE-4A94-B9A4-4D29F140E9BB}"/>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1604140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0EF297-314B-4361-A469-5CEAF3DEF3F8}"/>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3" name="Footer Placeholder 2">
            <a:extLst>
              <a:ext uri="{FF2B5EF4-FFF2-40B4-BE49-F238E27FC236}">
                <a16:creationId xmlns:a16="http://schemas.microsoft.com/office/drawing/2014/main" id="{FEEDA8DF-3424-460B-A6C4-88169F3A5D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500506-7390-4F5C-A8EC-9BE89D54196C}"/>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2952733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83B25-4E66-45AB-9BA3-3A70A85195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4FA064-A10E-4B7F-BFCC-D52FD8C89F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BE3402-D1EE-4C04-BB28-6950DA17A3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FF9843-33C4-4D1F-844F-AB7EE132E43E}"/>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6" name="Footer Placeholder 5">
            <a:extLst>
              <a:ext uri="{FF2B5EF4-FFF2-40B4-BE49-F238E27FC236}">
                <a16:creationId xmlns:a16="http://schemas.microsoft.com/office/drawing/2014/main" id="{74921843-15A3-411B-BFC5-9D41BE0A1B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7D499F-7297-4A04-A9A5-A87DB964E41D}"/>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2796620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CAC05-FD6D-4662-BF24-007890108A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D3F652-03CE-4FE2-9DEB-CE0B6755A6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1BCE4F-4D6F-4BFF-A928-9D13B3836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3E63BF-163F-4982-8563-51AB063009CD}"/>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6" name="Footer Placeholder 5">
            <a:extLst>
              <a:ext uri="{FF2B5EF4-FFF2-40B4-BE49-F238E27FC236}">
                <a16:creationId xmlns:a16="http://schemas.microsoft.com/office/drawing/2014/main" id="{2D9932B0-2363-4BAD-A836-C4FE07802F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B67961-52F9-4B3D-A99A-F2EAFB5AEBC1}"/>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659857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335AB-FFEF-4EF3-9F16-73B9E31E27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0092D4-D859-476D-B0A8-B585B7742B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6884C2-6BF9-4AFE-A654-D5D3F62886F3}"/>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5" name="Footer Placeholder 4">
            <a:extLst>
              <a:ext uri="{FF2B5EF4-FFF2-40B4-BE49-F238E27FC236}">
                <a16:creationId xmlns:a16="http://schemas.microsoft.com/office/drawing/2014/main" id="{82B5C0BC-4F68-4E07-8D66-F32CB9FFD1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C3EE05-301B-440F-8B59-C283D66945E9}"/>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865111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2202E9-BB2B-4B49-9647-EA85F6753F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A82D66-9926-4A3E-9856-1595A54F5F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254DDF-1F9D-44D3-AC59-E8239CEC3E41}"/>
              </a:ext>
            </a:extLst>
          </p:cNvPr>
          <p:cNvSpPr>
            <a:spLocks noGrp="1"/>
          </p:cNvSpPr>
          <p:nvPr>
            <p:ph type="dt" sz="half" idx="10"/>
          </p:nvPr>
        </p:nvSpPr>
        <p:spPr/>
        <p:txBody>
          <a:bodyPr/>
          <a:lstStyle/>
          <a:p>
            <a:fld id="{DFEF08AB-2774-41B0-9AEE-F767E3EAF35C}" type="datetimeFigureOut">
              <a:rPr lang="en-GB" smtClean="0"/>
              <a:t>11/06/2020</a:t>
            </a:fld>
            <a:endParaRPr lang="en-GB"/>
          </a:p>
        </p:txBody>
      </p:sp>
      <p:sp>
        <p:nvSpPr>
          <p:cNvPr id="5" name="Footer Placeholder 4">
            <a:extLst>
              <a:ext uri="{FF2B5EF4-FFF2-40B4-BE49-F238E27FC236}">
                <a16:creationId xmlns:a16="http://schemas.microsoft.com/office/drawing/2014/main" id="{CCEF40B5-AF34-4B6E-A3DF-084F8C7D8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7F93FC-A4DD-4FBA-BD3C-C07EE35DFEC3}"/>
              </a:ext>
            </a:extLst>
          </p:cNvPr>
          <p:cNvSpPr>
            <a:spLocks noGrp="1"/>
          </p:cNvSpPr>
          <p:nvPr>
            <p:ph type="sldNum" sz="quarter" idx="12"/>
          </p:nvPr>
        </p:nvSpPr>
        <p:spPr/>
        <p:txBody>
          <a:bodyPr/>
          <a:lstStyle/>
          <a:p>
            <a:fld id="{5467A482-5E30-4772-9F5F-C341DC8C5E6B}" type="slidenum">
              <a:rPr lang="en-GB" smtClean="0"/>
              <a:t>‹#›</a:t>
            </a:fld>
            <a:endParaRPr lang="en-GB"/>
          </a:p>
        </p:txBody>
      </p:sp>
    </p:spTree>
    <p:extLst>
      <p:ext uri="{BB962C8B-B14F-4D97-AF65-F5344CB8AC3E}">
        <p14:creationId xmlns:p14="http://schemas.microsoft.com/office/powerpoint/2010/main" val="336807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70E608-A002-4789-8980-1DAF3A00C7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4AAC7B-47F8-4E5F-9DAF-84B760FABE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862AC0-B332-47AB-BA07-6E8DD920C0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EF08AB-2774-41B0-9AEE-F767E3EAF35C}" type="datetimeFigureOut">
              <a:rPr lang="en-GB" smtClean="0"/>
              <a:t>11/06/2020</a:t>
            </a:fld>
            <a:endParaRPr lang="en-GB"/>
          </a:p>
        </p:txBody>
      </p:sp>
      <p:sp>
        <p:nvSpPr>
          <p:cNvPr id="5" name="Footer Placeholder 4">
            <a:extLst>
              <a:ext uri="{FF2B5EF4-FFF2-40B4-BE49-F238E27FC236}">
                <a16:creationId xmlns:a16="http://schemas.microsoft.com/office/drawing/2014/main" id="{3D1FDB27-B508-4B2E-82E4-C7B9C209AC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DB2E014-C4E7-482E-BAB3-0BE231EF02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67A482-5E30-4772-9F5F-C341DC8C5E6B}" type="slidenum">
              <a:rPr lang="en-GB" smtClean="0"/>
              <a:t>‹#›</a:t>
            </a:fld>
            <a:endParaRPr lang="en-GB"/>
          </a:p>
        </p:txBody>
      </p:sp>
    </p:spTree>
    <p:extLst>
      <p:ext uri="{BB962C8B-B14F-4D97-AF65-F5344CB8AC3E}">
        <p14:creationId xmlns:p14="http://schemas.microsoft.com/office/powerpoint/2010/main" val="38907055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26CD-9042-472C-A60A-425EA5CDCA2B}"/>
              </a:ext>
            </a:extLst>
          </p:cNvPr>
          <p:cNvSpPr>
            <a:spLocks noGrp="1"/>
          </p:cNvSpPr>
          <p:nvPr>
            <p:ph type="ctrTitle"/>
          </p:nvPr>
        </p:nvSpPr>
        <p:spPr>
          <a:xfrm>
            <a:off x="1236014" y="419687"/>
            <a:ext cx="8858054" cy="527328"/>
          </a:xfrm>
        </p:spPr>
        <p:txBody>
          <a:bodyPr>
            <a:normAutofit fontScale="90000"/>
          </a:bodyPr>
          <a:lstStyle/>
          <a:p>
            <a:r>
              <a:rPr lang="en-GB" b="1" dirty="0"/>
              <a:t>Organisational consultancy </a:t>
            </a:r>
            <a:endParaRPr lang="en-GB" dirty="0"/>
          </a:p>
        </p:txBody>
      </p:sp>
      <p:sp>
        <p:nvSpPr>
          <p:cNvPr id="4" name="TextBox 3">
            <a:extLst>
              <a:ext uri="{FF2B5EF4-FFF2-40B4-BE49-F238E27FC236}">
                <a16:creationId xmlns:a16="http://schemas.microsoft.com/office/drawing/2014/main" id="{558CA9E9-FB3C-4018-99A5-E55C13BE6569}"/>
              </a:ext>
            </a:extLst>
          </p:cNvPr>
          <p:cNvSpPr txBox="1"/>
          <p:nvPr/>
        </p:nvSpPr>
        <p:spPr>
          <a:xfrm>
            <a:off x="8231572" y="5585257"/>
            <a:ext cx="5203596" cy="923330"/>
          </a:xfrm>
          <a:prstGeom prst="rect">
            <a:avLst/>
          </a:prstGeom>
          <a:noFill/>
        </p:spPr>
        <p:txBody>
          <a:bodyPr wrap="square" rtlCol="0">
            <a:spAutoFit/>
          </a:bodyPr>
          <a:lstStyle/>
          <a:p>
            <a:r>
              <a:rPr lang="en-GB" dirty="0"/>
              <a:t>Student name: </a:t>
            </a:r>
            <a:r>
              <a:rPr lang="en-GB" dirty="0" err="1"/>
              <a:t>Iuliana</a:t>
            </a:r>
            <a:r>
              <a:rPr lang="en-GB" dirty="0"/>
              <a:t> </a:t>
            </a:r>
            <a:r>
              <a:rPr lang="en-GB" dirty="0" err="1"/>
              <a:t>Andronic</a:t>
            </a:r>
            <a:endParaRPr lang="en-GB" dirty="0"/>
          </a:p>
          <a:p>
            <a:r>
              <a:rPr lang="en-GB" dirty="0"/>
              <a:t>Student Number: 1813619</a:t>
            </a:r>
          </a:p>
          <a:p>
            <a:r>
              <a:rPr lang="en-GB" dirty="0"/>
              <a:t>Lecturer’s name: </a:t>
            </a:r>
            <a:r>
              <a:rPr lang="en-GB" dirty="0" err="1"/>
              <a:t>Olu</a:t>
            </a:r>
            <a:r>
              <a:rPr lang="en-GB" dirty="0"/>
              <a:t> Adegbite</a:t>
            </a:r>
          </a:p>
        </p:txBody>
      </p:sp>
      <p:pic>
        <p:nvPicPr>
          <p:cNvPr id="8" name="Picture 7" descr="A picture containing table&#10;&#10;Description automatically generated">
            <a:extLst>
              <a:ext uri="{FF2B5EF4-FFF2-40B4-BE49-F238E27FC236}">
                <a16:creationId xmlns:a16="http://schemas.microsoft.com/office/drawing/2014/main" id="{8FF5587E-7D06-4968-8872-9BE792F285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64603" y="832569"/>
            <a:ext cx="2182765" cy="1871721"/>
          </a:xfrm>
          <a:prstGeom prst="rect">
            <a:avLst/>
          </a:prstGeom>
        </p:spPr>
      </p:pic>
      <p:pic>
        <p:nvPicPr>
          <p:cNvPr id="12" name="Picture 11">
            <a:extLst>
              <a:ext uri="{FF2B5EF4-FFF2-40B4-BE49-F238E27FC236}">
                <a16:creationId xmlns:a16="http://schemas.microsoft.com/office/drawing/2014/main" id="{045A7D61-A5EE-4FDC-8571-EEBC03AC8A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276" y="1699098"/>
            <a:ext cx="7783531" cy="5090808"/>
          </a:xfrm>
          <a:prstGeom prst="rect">
            <a:avLst/>
          </a:prstGeom>
        </p:spPr>
      </p:pic>
    </p:spTree>
    <p:extLst>
      <p:ext uri="{BB962C8B-B14F-4D97-AF65-F5344CB8AC3E}">
        <p14:creationId xmlns:p14="http://schemas.microsoft.com/office/powerpoint/2010/main" val="2684649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04BA005-24D1-4884-BCDE-5CF4FC295F07}"/>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CONTENTS</a:t>
            </a:r>
          </a:p>
        </p:txBody>
      </p:sp>
      <p:sp>
        <p:nvSpPr>
          <p:cNvPr id="3" name="Content Placeholder 2">
            <a:extLst>
              <a:ext uri="{FF2B5EF4-FFF2-40B4-BE49-F238E27FC236}">
                <a16:creationId xmlns:a16="http://schemas.microsoft.com/office/drawing/2014/main" id="{01168F9A-45B2-424B-B7CD-DDDACA109417}"/>
              </a:ext>
            </a:extLst>
          </p:cNvPr>
          <p:cNvSpPr>
            <a:spLocks noGrp="1"/>
          </p:cNvSpPr>
          <p:nvPr>
            <p:ph idx="1"/>
          </p:nvPr>
        </p:nvSpPr>
        <p:spPr>
          <a:xfrm>
            <a:off x="6090574" y="801866"/>
            <a:ext cx="5306084" cy="5230634"/>
          </a:xfrm>
        </p:spPr>
        <p:txBody>
          <a:bodyPr anchor="ctr">
            <a:normAutofit/>
          </a:bodyPr>
          <a:lstStyle/>
          <a:p>
            <a:pPr marL="0" indent="0">
              <a:buNone/>
            </a:pPr>
            <a:endParaRPr lang="en-GB" sz="2200" dirty="0">
              <a:solidFill>
                <a:srgbClr val="000000"/>
              </a:solidFill>
            </a:endParaRPr>
          </a:p>
          <a:p>
            <a:r>
              <a:rPr lang="en-GB" sz="2200" dirty="0">
                <a:solidFill>
                  <a:srgbClr val="000000"/>
                </a:solidFill>
              </a:rPr>
              <a:t>PASTLE Analysis</a:t>
            </a:r>
          </a:p>
          <a:p>
            <a:r>
              <a:rPr lang="en-GB" sz="2200" dirty="0">
                <a:solidFill>
                  <a:srgbClr val="000000"/>
                </a:solidFill>
              </a:rPr>
              <a:t>SWOT Analysis</a:t>
            </a:r>
          </a:p>
          <a:p>
            <a:r>
              <a:rPr lang="en-GB" sz="2200" dirty="0">
                <a:solidFill>
                  <a:srgbClr val="000000"/>
                </a:solidFill>
              </a:rPr>
              <a:t>Project initiation document</a:t>
            </a:r>
          </a:p>
          <a:p>
            <a:r>
              <a:rPr lang="en-GB" sz="2200" dirty="0">
                <a:solidFill>
                  <a:srgbClr val="000000"/>
                </a:solidFill>
              </a:rPr>
              <a:t>Project summary</a:t>
            </a:r>
          </a:p>
          <a:p>
            <a:r>
              <a:rPr lang="en-GB" sz="2200" dirty="0">
                <a:solidFill>
                  <a:srgbClr val="000000"/>
                </a:solidFill>
              </a:rPr>
              <a:t>Purpose</a:t>
            </a:r>
          </a:p>
          <a:p>
            <a:r>
              <a:rPr lang="en-GB" sz="2200" dirty="0">
                <a:solidFill>
                  <a:srgbClr val="000000"/>
                </a:solidFill>
              </a:rPr>
              <a:t>Project objectives </a:t>
            </a:r>
          </a:p>
          <a:p>
            <a:r>
              <a:rPr lang="en-GB" sz="2200" dirty="0">
                <a:solidFill>
                  <a:srgbClr val="000000"/>
                </a:solidFill>
              </a:rPr>
              <a:t>Project deliverables</a:t>
            </a:r>
          </a:p>
          <a:p>
            <a:r>
              <a:rPr lang="en-GB" sz="2200" dirty="0">
                <a:solidFill>
                  <a:srgbClr val="000000"/>
                </a:solidFill>
              </a:rPr>
              <a:t>Acceptance criteria</a:t>
            </a:r>
          </a:p>
          <a:p>
            <a:r>
              <a:rPr lang="en-GB" sz="2200" dirty="0">
                <a:solidFill>
                  <a:srgbClr val="000000"/>
                </a:solidFill>
              </a:rPr>
              <a:t>References</a:t>
            </a:r>
          </a:p>
          <a:p>
            <a:pPr marL="0" indent="0">
              <a:buNone/>
            </a:pPr>
            <a:endParaRPr lang="en-GB" sz="2200" dirty="0">
              <a:solidFill>
                <a:srgbClr val="000000"/>
              </a:solidFill>
            </a:endParaRPr>
          </a:p>
          <a:p>
            <a:endParaRPr lang="en-GB" sz="2200" dirty="0">
              <a:solidFill>
                <a:srgbClr val="000000"/>
              </a:solidFill>
            </a:endParaRPr>
          </a:p>
        </p:txBody>
      </p:sp>
    </p:spTree>
    <p:extLst>
      <p:ext uri="{BB962C8B-B14F-4D97-AF65-F5344CB8AC3E}">
        <p14:creationId xmlns:p14="http://schemas.microsoft.com/office/powerpoint/2010/main" val="1464780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52043-171A-466F-B275-4EA84A777CD4}"/>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PESTLE Analysis</a:t>
            </a:r>
            <a:br>
              <a:rPr lang="en-GB" dirty="0">
                <a:solidFill>
                  <a:srgbClr val="FFFFFF"/>
                </a:solidFill>
              </a:rPr>
            </a:br>
            <a:endParaRPr lang="en-GB" dirty="0">
              <a:solidFill>
                <a:srgbClr val="FFFFFF"/>
              </a:solidFill>
            </a:endParaRPr>
          </a:p>
        </p:txBody>
      </p:sp>
      <p:sp>
        <p:nvSpPr>
          <p:cNvPr id="36" name="Arc 3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9A2C336-71B6-417A-86C2-D6A4D71376C5}"/>
              </a:ext>
            </a:extLst>
          </p:cNvPr>
          <p:cNvSpPr>
            <a:spLocks noGrp="1"/>
          </p:cNvSpPr>
          <p:nvPr>
            <p:ph idx="1"/>
          </p:nvPr>
        </p:nvSpPr>
        <p:spPr>
          <a:xfrm>
            <a:off x="3299382" y="319089"/>
            <a:ext cx="8411662" cy="6628466"/>
          </a:xfrm>
        </p:spPr>
        <p:txBody>
          <a:bodyPr anchor="ctr">
            <a:normAutofit/>
          </a:bodyPr>
          <a:lstStyle/>
          <a:p>
            <a:r>
              <a:rPr lang="en-GB" sz="1500" b="1" dirty="0"/>
              <a:t>Political:</a:t>
            </a:r>
            <a:r>
              <a:rPr lang="en-GB" sz="1500" dirty="0"/>
              <a:t> The Marriott is the largest organisation and has worked over the 130 countries while in the year 2017 they get expand their hotel in New Zealand, Mali, Finland, Lithuania and Ukraine and make an acquisition with the Starwood Hotels by which their operation cost will get decreased </a:t>
            </a:r>
            <a:r>
              <a:rPr lang="en-US" sz="1500" dirty="0"/>
              <a:t>(Armstrong</a:t>
            </a:r>
            <a:r>
              <a:rPr lang="en-GB" sz="1500" dirty="0"/>
              <a:t>, </a:t>
            </a:r>
            <a:r>
              <a:rPr lang="en-US" sz="1500" dirty="0"/>
              <a:t>2018</a:t>
            </a:r>
            <a:r>
              <a:rPr lang="en-GB" sz="1500" dirty="0"/>
              <a:t>). </a:t>
            </a:r>
          </a:p>
          <a:p>
            <a:pPr marL="0" indent="0">
              <a:buNone/>
            </a:pPr>
            <a:endParaRPr lang="en-GB" sz="1500" dirty="0"/>
          </a:p>
          <a:p>
            <a:r>
              <a:rPr lang="en-GB" sz="1500" b="1" dirty="0"/>
              <a:t>Economic</a:t>
            </a:r>
            <a:r>
              <a:rPr lang="en-GB" sz="1500" dirty="0"/>
              <a:t>: currency of different nations has the huge impact on the performance and working behaviour of Marriott. If the  rate of dollar become higher then they get the less revenue from other several countries thus it is the factor that get always affect the progress and it is  difficult for the Marriot  to get make estimation about the profit and the accountability of their asset (</a:t>
            </a:r>
            <a:r>
              <a:rPr lang="en-GB" sz="1500" dirty="0" err="1"/>
              <a:t>Balanescu</a:t>
            </a:r>
            <a:r>
              <a:rPr lang="en-GB" sz="1500" dirty="0"/>
              <a:t>, 2018). </a:t>
            </a:r>
          </a:p>
          <a:p>
            <a:endParaRPr lang="en-GB" sz="1500" dirty="0"/>
          </a:p>
          <a:p>
            <a:r>
              <a:rPr lang="en-GB" sz="1500" b="1" dirty="0"/>
              <a:t>Social</a:t>
            </a:r>
            <a:r>
              <a:rPr lang="en-GB" sz="1500" dirty="0"/>
              <a:t>: As the hospitality service industry has been  competition in  Marriott also has provide the prime services to their customers and in that they get the profit, customer will also prefer the services that are associated with the brand. Marriott has been divided their hospitality into three luxury, premium and the select one as well by which they have retain the large number of people and someway, they also provide the discount to their customers, people will online booked their services and then provide the best deal as per their suitability.</a:t>
            </a:r>
          </a:p>
        </p:txBody>
      </p:sp>
    </p:spTree>
    <p:extLst>
      <p:ext uri="{BB962C8B-B14F-4D97-AF65-F5344CB8AC3E}">
        <p14:creationId xmlns:p14="http://schemas.microsoft.com/office/powerpoint/2010/main" val="2074936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8B793-D811-47EF-9FD7-1378B39675A3}"/>
              </a:ext>
            </a:extLst>
          </p:cNvPr>
          <p:cNvSpPr>
            <a:spLocks noGrp="1"/>
          </p:cNvSpPr>
          <p:nvPr>
            <p:ph type="title"/>
          </p:nvPr>
        </p:nvSpPr>
        <p:spPr/>
        <p:txBody>
          <a:bodyPr/>
          <a:lstStyle/>
          <a:p>
            <a:r>
              <a:rPr lang="en-GB" b="1" dirty="0"/>
              <a:t>Hotel vs non-hotel branded residences</a:t>
            </a:r>
            <a:endParaRPr lang="en-GB" dirty="0"/>
          </a:p>
        </p:txBody>
      </p:sp>
      <p:pic>
        <p:nvPicPr>
          <p:cNvPr id="5" name="Content Placeholder 4" descr="A picture containing device&#10;&#10;Description automatically generated">
            <a:extLst>
              <a:ext uri="{FF2B5EF4-FFF2-40B4-BE49-F238E27FC236}">
                <a16:creationId xmlns:a16="http://schemas.microsoft.com/office/drawing/2014/main" id="{67610890-DAE5-4CC7-B6B0-C9F763BD50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91472" y="1564850"/>
            <a:ext cx="9709607" cy="4565282"/>
          </a:xfrm>
        </p:spPr>
      </p:pic>
    </p:spTree>
    <p:extLst>
      <p:ext uri="{BB962C8B-B14F-4D97-AF65-F5344CB8AC3E}">
        <p14:creationId xmlns:p14="http://schemas.microsoft.com/office/powerpoint/2010/main" val="832158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ECFC15-A6CB-42F5-A8C9-00FE5F2CB850}"/>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PESTLE Analysis</a:t>
            </a:r>
            <a:br>
              <a:rPr lang="en-GB"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D1B90D-A578-4196-B44D-1182C41D032B}"/>
              </a:ext>
            </a:extLst>
          </p:cNvPr>
          <p:cNvSpPr>
            <a:spLocks noGrp="1"/>
          </p:cNvSpPr>
          <p:nvPr>
            <p:ph idx="1"/>
          </p:nvPr>
        </p:nvSpPr>
        <p:spPr>
          <a:xfrm>
            <a:off x="4167272" y="94674"/>
            <a:ext cx="7758839" cy="7249709"/>
          </a:xfrm>
        </p:spPr>
        <p:txBody>
          <a:bodyPr anchor="ctr">
            <a:normAutofit/>
          </a:bodyPr>
          <a:lstStyle/>
          <a:p>
            <a:r>
              <a:rPr lang="en-GB" sz="1800" b="1" dirty="0"/>
              <a:t>Technological: </a:t>
            </a:r>
            <a:r>
              <a:rPr lang="en-GB" sz="1600" dirty="0"/>
              <a:t>Marriott will have using the better source of advancement and in this they have accept the booking of the customer from the third party that provides the booking services by which the costing has been increases but the profit ratio will get decreased.</a:t>
            </a:r>
          </a:p>
          <a:p>
            <a:pPr marL="0" indent="0">
              <a:buNone/>
            </a:pPr>
            <a:endParaRPr lang="en-GB" sz="1600" dirty="0"/>
          </a:p>
          <a:p>
            <a:r>
              <a:rPr lang="en-GB" sz="1800" b="1" dirty="0"/>
              <a:t>Legal</a:t>
            </a:r>
            <a:r>
              <a:rPr lang="en-GB" sz="1800" dirty="0"/>
              <a:t>: Marriott has been facing a lawsuit as per the data security as the information of their customer of around 380 million and their information will get disclosed. Thus, after this the Marriott will changes their policy to manage the reputation and image of the hotel by which they could again gain the confidence of the customers. </a:t>
            </a:r>
          </a:p>
          <a:p>
            <a:pPr marL="0" indent="0">
              <a:buNone/>
            </a:pPr>
            <a:endParaRPr lang="en-GB" sz="1800" dirty="0"/>
          </a:p>
          <a:p>
            <a:r>
              <a:rPr lang="en-GB" sz="1800" dirty="0"/>
              <a:t>	</a:t>
            </a:r>
            <a:r>
              <a:rPr lang="en-GB" sz="1800" b="1" dirty="0"/>
              <a:t>Environmental</a:t>
            </a:r>
            <a:r>
              <a:rPr lang="en-GB" sz="1800" dirty="0"/>
              <a:t>: Marriott hotel follow all the rules and regulation related to the environment and have decided to work over the sustainability by which the plastic usages will get eliminated from the business. As per the year 2019 the plastic straw usage will get reduce to 1 billion units and uses the sanitization to manage the human trafficking.</a:t>
            </a:r>
          </a:p>
          <a:p>
            <a:endParaRPr lang="en-GB" sz="1700" dirty="0">
              <a:solidFill>
                <a:srgbClr val="000000"/>
              </a:solidFill>
            </a:endParaRPr>
          </a:p>
          <a:p>
            <a:endParaRPr lang="en-GB" dirty="0"/>
          </a:p>
        </p:txBody>
      </p:sp>
    </p:spTree>
    <p:extLst>
      <p:ext uri="{BB962C8B-B14F-4D97-AF65-F5344CB8AC3E}">
        <p14:creationId xmlns:p14="http://schemas.microsoft.com/office/powerpoint/2010/main" val="3426058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C14D0-DB0F-4841-A1DC-B6C433386642}"/>
              </a:ext>
            </a:extLst>
          </p:cNvPr>
          <p:cNvSpPr>
            <a:spLocks noGrp="1"/>
          </p:cNvSpPr>
          <p:nvPr>
            <p:ph type="title"/>
          </p:nvPr>
        </p:nvSpPr>
        <p:spPr/>
        <p:txBody>
          <a:bodyPr>
            <a:normAutofit/>
          </a:bodyPr>
          <a:lstStyle/>
          <a:p>
            <a:pPr algn="ctr"/>
            <a:r>
              <a:rPr lang="en-GB" sz="2000" b="1" cap="all" dirty="0"/>
              <a:t>RESIDENTIAL HOTEL MARKET TO DEMONSTRATE A SPECTACULAR GROWTH BY 2025 | ACCOR HOTELS, WYNDHAM HOTEL</a:t>
            </a:r>
            <a:br>
              <a:rPr lang="en-GB" cap="all" dirty="0"/>
            </a:br>
            <a:endParaRPr lang="en-GB" dirty="0"/>
          </a:p>
        </p:txBody>
      </p:sp>
      <p:pic>
        <p:nvPicPr>
          <p:cNvPr id="5" name="Content Placeholder 4" descr="A picture containing text, map&#10;&#10;Description automatically generated">
            <a:extLst>
              <a:ext uri="{FF2B5EF4-FFF2-40B4-BE49-F238E27FC236}">
                <a16:creationId xmlns:a16="http://schemas.microsoft.com/office/drawing/2014/main" id="{6F2D3BDE-199B-4260-A663-52AA96E4FF3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5168" y="1108954"/>
            <a:ext cx="9958632" cy="5184842"/>
          </a:xfrm>
        </p:spPr>
      </p:pic>
    </p:spTree>
    <p:extLst>
      <p:ext uri="{BB962C8B-B14F-4D97-AF65-F5344CB8AC3E}">
        <p14:creationId xmlns:p14="http://schemas.microsoft.com/office/powerpoint/2010/main" val="3323102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22DBD7D-7218-450C-8945-AE0BF43950CD}"/>
              </a:ext>
            </a:extLst>
          </p:cNvPr>
          <p:cNvSpPr>
            <a:spLocks noGrp="1"/>
          </p:cNvSpPr>
          <p:nvPr>
            <p:ph type="title"/>
          </p:nvPr>
        </p:nvSpPr>
        <p:spPr>
          <a:xfrm>
            <a:off x="640079" y="2053641"/>
            <a:ext cx="3669161" cy="2760098"/>
          </a:xfrm>
        </p:spPr>
        <p:txBody>
          <a:bodyPr>
            <a:normAutofit/>
          </a:bodyPr>
          <a:lstStyle/>
          <a:p>
            <a:r>
              <a:rPr lang="en-GB" dirty="0"/>
              <a:t> </a:t>
            </a:r>
            <a:br>
              <a:rPr lang="en-GB" dirty="0"/>
            </a:br>
            <a:r>
              <a:rPr lang="en-GB" b="1" dirty="0"/>
              <a:t>SWOT Analysis</a:t>
            </a:r>
            <a:br>
              <a:rPr lang="en-GB" dirty="0"/>
            </a:br>
            <a:endParaRPr lang="en-GB" dirty="0">
              <a:solidFill>
                <a:srgbClr val="FFFFFF"/>
              </a:solidFill>
            </a:endParaRPr>
          </a:p>
        </p:txBody>
      </p:sp>
      <p:sp>
        <p:nvSpPr>
          <p:cNvPr id="3" name="Content Placeholder 2">
            <a:extLst>
              <a:ext uri="{FF2B5EF4-FFF2-40B4-BE49-F238E27FC236}">
                <a16:creationId xmlns:a16="http://schemas.microsoft.com/office/drawing/2014/main" id="{A3DCC423-8458-47B8-BD5D-D1D08B20310E}"/>
              </a:ext>
            </a:extLst>
          </p:cNvPr>
          <p:cNvSpPr>
            <a:spLocks noGrp="1"/>
          </p:cNvSpPr>
          <p:nvPr>
            <p:ph idx="1"/>
          </p:nvPr>
        </p:nvSpPr>
        <p:spPr>
          <a:xfrm>
            <a:off x="5428034" y="233464"/>
            <a:ext cx="6595353" cy="6207598"/>
          </a:xfrm>
        </p:spPr>
        <p:txBody>
          <a:bodyPr anchor="ctr">
            <a:normAutofit fontScale="77500" lnSpcReduction="20000"/>
          </a:bodyPr>
          <a:lstStyle/>
          <a:p>
            <a:r>
              <a:rPr lang="en-GB" b="1" dirty="0"/>
              <a:t>Strength:</a:t>
            </a:r>
            <a:r>
              <a:rPr lang="en-GB" dirty="0"/>
              <a:t> Marriott has the better position as per the competitive landscape and the largest hotel company in terms of revenue with that their portfolio is also be wider as having the capacity of 1,160,000 numbers of room for customer with providing them the accommodation services (</a:t>
            </a:r>
            <a:r>
              <a:rPr lang="en-US" dirty="0"/>
              <a:t>Castro, 2019)</a:t>
            </a:r>
            <a:r>
              <a:rPr lang="en-GB" dirty="0"/>
              <a:t>. </a:t>
            </a:r>
          </a:p>
          <a:p>
            <a:r>
              <a:rPr lang="en-GB" b="1" dirty="0"/>
              <a:t>Weaknesses:</a:t>
            </a:r>
            <a:r>
              <a:rPr lang="en-GB" dirty="0"/>
              <a:t> Marriott has been following an aggressive expansion and with that they have the huge empire by which it is hard to get maintain the balance in all the hotels. In this the employee also must did stringent the working procedure by which the motivation and morale of employee goes down.  </a:t>
            </a:r>
          </a:p>
          <a:p>
            <a:r>
              <a:rPr lang="en-GB" b="1" dirty="0"/>
              <a:t>Opportunity:</a:t>
            </a:r>
            <a:r>
              <a:rPr lang="en-GB" dirty="0"/>
              <a:t> The customers are more acceptable towards the luxurious services and to get one holiday or take a trip with the family that is an opportunity for Marriott. </a:t>
            </a:r>
          </a:p>
          <a:p>
            <a:r>
              <a:rPr lang="en-GB" dirty="0"/>
              <a:t> </a:t>
            </a:r>
          </a:p>
          <a:p>
            <a:r>
              <a:rPr lang="en-GB" b="1" dirty="0"/>
              <a:t>Threat</a:t>
            </a:r>
            <a:r>
              <a:rPr lang="en-GB" dirty="0"/>
              <a:t>: The hotel industry has a lot of competition as like with Hilton, TUI, Novotel etc that continuously put more efforts to become the marker leader. The recession in the economy is the biggest threat for the business as in this Marriott is unable to achieve the suitable sales and profit </a:t>
            </a:r>
            <a:r>
              <a:rPr lang="en-US" dirty="0"/>
              <a:t>(Coe, 2019)</a:t>
            </a:r>
            <a:r>
              <a:rPr lang="en-GB" dirty="0"/>
              <a:t>. </a:t>
            </a:r>
            <a:endParaRPr lang="en-GB" sz="2400" dirty="0">
              <a:solidFill>
                <a:srgbClr val="000000"/>
              </a:solidFill>
            </a:endParaRPr>
          </a:p>
        </p:txBody>
      </p:sp>
    </p:spTree>
    <p:extLst>
      <p:ext uri="{BB962C8B-B14F-4D97-AF65-F5344CB8AC3E}">
        <p14:creationId xmlns:p14="http://schemas.microsoft.com/office/powerpoint/2010/main" val="1643313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7AFAA-B305-4882-BFF1-43BB7E5341B0}"/>
              </a:ext>
            </a:extLst>
          </p:cNvPr>
          <p:cNvSpPr>
            <a:spLocks noGrp="1"/>
          </p:cNvSpPr>
          <p:nvPr>
            <p:ph type="title"/>
          </p:nvPr>
        </p:nvSpPr>
        <p:spPr>
          <a:xfrm>
            <a:off x="686834" y="1153572"/>
            <a:ext cx="3200400" cy="4461163"/>
          </a:xfrm>
        </p:spPr>
        <p:txBody>
          <a:bodyPr>
            <a:normAutofit/>
          </a:bodyPr>
          <a:lstStyle/>
          <a:p>
            <a:r>
              <a:rPr lang="en-GB" b="1" dirty="0"/>
              <a:t>Project initiation document</a:t>
            </a:r>
            <a:br>
              <a:rPr lang="en-GB" dirty="0"/>
            </a:br>
            <a:endParaRPr lang="en-GB" dirty="0">
              <a:solidFill>
                <a:srgbClr val="FFFFFF"/>
              </a:solidFill>
            </a:endParaRP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07BA42-797A-42D0-9133-90CAF9514369}"/>
              </a:ext>
            </a:extLst>
          </p:cNvPr>
          <p:cNvSpPr>
            <a:spLocks noGrp="1"/>
          </p:cNvSpPr>
          <p:nvPr>
            <p:ph idx="1"/>
          </p:nvPr>
        </p:nvSpPr>
        <p:spPr>
          <a:xfrm>
            <a:off x="4167272" y="165370"/>
            <a:ext cx="7186527" cy="6858000"/>
          </a:xfrm>
        </p:spPr>
        <p:txBody>
          <a:bodyPr anchor="ctr">
            <a:normAutofit fontScale="85000" lnSpcReduction="20000"/>
          </a:bodyPr>
          <a:lstStyle/>
          <a:p>
            <a:pPr marL="0" indent="0">
              <a:buNone/>
            </a:pPr>
            <a:r>
              <a:rPr lang="en-GB" b="1" u="sng" dirty="0"/>
              <a:t>Project summary</a:t>
            </a:r>
            <a:endParaRPr lang="en-GB" b="1" dirty="0"/>
          </a:p>
          <a:p>
            <a:r>
              <a:rPr lang="en-GB" dirty="0"/>
              <a:t>“Employee performance and recognition” is the business strategy that could be used to make the Marriott hotel so as to motivate the employee and build more confidence in them by which they have work to make the positive change within the working  business (</a:t>
            </a:r>
            <a:r>
              <a:rPr lang="en-US" dirty="0"/>
              <a:t>Correa-Ruiz, 2019)</a:t>
            </a:r>
            <a:r>
              <a:rPr lang="en-GB" dirty="0"/>
              <a:t>. The human resource department have to work on this as under this they have to manage the performance of all the employee whether it is of any department and make an analysis about the working performance of all by which timely awards will get provided to them so as to they get retain for  the longer period of time.</a:t>
            </a:r>
          </a:p>
          <a:p>
            <a:pPr marL="0" indent="0">
              <a:buNone/>
            </a:pPr>
            <a:r>
              <a:rPr lang="en-GB" dirty="0"/>
              <a:t> </a:t>
            </a:r>
            <a:r>
              <a:rPr lang="en-GB" b="1" u="sng" dirty="0"/>
              <a:t>Acceptance criteria</a:t>
            </a:r>
            <a:endParaRPr lang="en-GB" b="1" dirty="0"/>
          </a:p>
          <a:p>
            <a:r>
              <a:rPr lang="en-GB" dirty="0"/>
              <a:t> The effectual working conditions of the Marriott hotel in which the customer services and the working behaviour, nature and culture of the employee will get improvise. It is needed that the employee gets the adequate opportunity and facilities by which they show their efforts and abilities and in return hotel will provide those rewards and other benefits.</a:t>
            </a:r>
          </a:p>
          <a:p>
            <a:pPr marL="0" indent="0">
              <a:buNone/>
            </a:pPr>
            <a:r>
              <a:rPr lang="en-GB" dirty="0"/>
              <a:t> </a:t>
            </a:r>
          </a:p>
        </p:txBody>
      </p:sp>
    </p:spTree>
    <p:extLst>
      <p:ext uri="{BB962C8B-B14F-4D97-AF65-F5344CB8AC3E}">
        <p14:creationId xmlns:p14="http://schemas.microsoft.com/office/powerpoint/2010/main" val="4066168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55C8186C-95A1-40BD-AB6C-D0AE6A245D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9876" y="603315"/>
            <a:ext cx="10614582" cy="5573648"/>
          </a:xfrm>
        </p:spPr>
      </p:pic>
    </p:spTree>
    <p:extLst>
      <p:ext uri="{BB962C8B-B14F-4D97-AF65-F5344CB8AC3E}">
        <p14:creationId xmlns:p14="http://schemas.microsoft.com/office/powerpoint/2010/main" val="925489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F8A500-B44D-4D20-8FAB-6726A3742F50}"/>
              </a:ext>
            </a:extLst>
          </p:cNvPr>
          <p:cNvSpPr>
            <a:spLocks noGrp="1"/>
          </p:cNvSpPr>
          <p:nvPr>
            <p:ph idx="1"/>
          </p:nvPr>
        </p:nvSpPr>
        <p:spPr/>
        <p:txBody>
          <a:bodyPr>
            <a:normAutofit fontScale="62500" lnSpcReduction="20000"/>
          </a:bodyPr>
          <a:lstStyle/>
          <a:p>
            <a:pPr marL="0" indent="0">
              <a:buNone/>
            </a:pPr>
            <a:r>
              <a:rPr lang="en-GB" dirty="0"/>
              <a:t> </a:t>
            </a:r>
            <a:r>
              <a:rPr lang="en-GB" b="1" u="sng" dirty="0"/>
              <a:t>Purpose</a:t>
            </a:r>
            <a:endParaRPr lang="en-GB" b="1" dirty="0"/>
          </a:p>
          <a:p>
            <a:r>
              <a:rPr lang="en-GB" dirty="0"/>
              <a:t>This project is being accepted important work of the employee, will get appreciated by the business basis that helps to build more morale and strong connection. The key deliverables are as that it will emphasise the quality of the business to the visibility of the business will get developed. As with this the better return will get consumed by the hotel in which the working norm of employee will get enhanced by which the suitable investment will get recognised, analysing the performance  developed by which the productivity of business will get developed. </a:t>
            </a:r>
          </a:p>
          <a:p>
            <a:pPr marL="0" indent="0">
              <a:buNone/>
            </a:pPr>
            <a:r>
              <a:rPr lang="en-GB" dirty="0"/>
              <a:t> </a:t>
            </a:r>
            <a:r>
              <a:rPr lang="en-GB" b="1" u="sng" dirty="0"/>
              <a:t>Project objectives</a:t>
            </a:r>
            <a:endParaRPr lang="en-GB" b="1" dirty="0"/>
          </a:p>
          <a:p>
            <a:r>
              <a:rPr lang="en-GB" dirty="0"/>
              <a:t>	The objective of the project is to make and create the better value of the business as in terms on internal basis by which the inner surround of the hotel will get emphasised </a:t>
            </a:r>
            <a:r>
              <a:rPr lang="en-US" dirty="0"/>
              <a:t>(Cullen, 2018)</a:t>
            </a:r>
            <a:r>
              <a:rPr lang="en-GB" dirty="0"/>
              <a:t>. As with the help of this project the Marriott will get enhanced the employee motivation by which working ability and capability will get developed more by which the objectives will get achieved within the adequate period. </a:t>
            </a:r>
          </a:p>
          <a:p>
            <a:pPr marL="0" indent="0">
              <a:buNone/>
            </a:pPr>
            <a:r>
              <a:rPr lang="en-GB" dirty="0"/>
              <a:t> </a:t>
            </a:r>
          </a:p>
          <a:p>
            <a:pPr marL="0" indent="0">
              <a:buNone/>
            </a:pPr>
            <a:r>
              <a:rPr lang="en-GB" b="1" u="sng" dirty="0"/>
              <a:t>Project deliverables</a:t>
            </a:r>
            <a:endParaRPr lang="en-GB" b="1" dirty="0"/>
          </a:p>
          <a:p>
            <a:r>
              <a:rPr lang="en-GB" dirty="0"/>
              <a:t>The Delays in award of works will have induced within the business with the wider scope as with this the better and effective services will get provided to the customer as in this all the employee of different department have worked with the systematic manner and work under the roles and responsibility. </a:t>
            </a:r>
          </a:p>
        </p:txBody>
      </p:sp>
    </p:spTree>
    <p:extLst>
      <p:ext uri="{BB962C8B-B14F-4D97-AF65-F5344CB8AC3E}">
        <p14:creationId xmlns:p14="http://schemas.microsoft.com/office/powerpoint/2010/main" val="1685845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25D298C-7979-41CB-B4B0-04807CBB82ED}"/>
              </a:ext>
            </a:extLst>
          </p:cNvPr>
          <p:cNvSpPr>
            <a:spLocks noGrp="1"/>
          </p:cNvSpPr>
          <p:nvPr>
            <p:ph type="title"/>
          </p:nvPr>
        </p:nvSpPr>
        <p:spPr>
          <a:xfrm>
            <a:off x="1179226" y="826680"/>
            <a:ext cx="9833548" cy="1325563"/>
          </a:xfrm>
        </p:spPr>
        <p:txBody>
          <a:bodyPr>
            <a:normAutofit/>
          </a:bodyPr>
          <a:lstStyle/>
          <a:p>
            <a:pPr algn="ctr"/>
            <a:r>
              <a:rPr lang="en-GB" b="1" dirty="0"/>
              <a:t>REFERENCES</a:t>
            </a:r>
            <a:br>
              <a:rPr lang="en-GB" dirty="0"/>
            </a:br>
            <a:endParaRPr lang="en-GB" sz="4000" dirty="0">
              <a:solidFill>
                <a:srgbClr val="FFFFFF"/>
              </a:solidFill>
            </a:endParaRPr>
          </a:p>
        </p:txBody>
      </p:sp>
      <p:sp>
        <p:nvSpPr>
          <p:cNvPr id="3" name="Content Placeholder 2">
            <a:extLst>
              <a:ext uri="{FF2B5EF4-FFF2-40B4-BE49-F238E27FC236}">
                <a16:creationId xmlns:a16="http://schemas.microsoft.com/office/drawing/2014/main" id="{687F8E8D-460B-46E5-B65F-BFB663599948}"/>
              </a:ext>
            </a:extLst>
          </p:cNvPr>
          <p:cNvSpPr>
            <a:spLocks noGrp="1"/>
          </p:cNvSpPr>
          <p:nvPr>
            <p:ph idx="1"/>
          </p:nvPr>
        </p:nvSpPr>
        <p:spPr>
          <a:xfrm>
            <a:off x="367508" y="2645923"/>
            <a:ext cx="9833548" cy="3784059"/>
          </a:xfrm>
        </p:spPr>
        <p:txBody>
          <a:bodyPr>
            <a:normAutofit fontScale="85000" lnSpcReduction="20000"/>
          </a:bodyPr>
          <a:lstStyle/>
          <a:p>
            <a:r>
              <a:rPr lang="en-GB" u="sng" dirty="0"/>
              <a:t>Books and Journals </a:t>
            </a:r>
            <a:endParaRPr lang="en-GB" dirty="0"/>
          </a:p>
          <a:p>
            <a:r>
              <a:rPr lang="en-US" dirty="0" err="1"/>
              <a:t>Arefian</a:t>
            </a:r>
            <a:r>
              <a:rPr lang="en-US" dirty="0"/>
              <a:t>, F.F., 2018. Analysis of Organizational Configuration of the Delivery System: Consistencies and Inconsistencies. In </a:t>
            </a:r>
            <a:r>
              <a:rPr lang="en-US" i="1" dirty="0"/>
              <a:t>Organizing Post-Disaster Reconstruction Processes</a:t>
            </a:r>
            <a:r>
              <a:rPr lang="en-US" dirty="0"/>
              <a:t> (pp. 183-203). Springer, Cham.</a:t>
            </a:r>
            <a:endParaRPr lang="en-GB" dirty="0"/>
          </a:p>
          <a:p>
            <a:r>
              <a:rPr lang="en-US" dirty="0"/>
              <a:t>Armstrong, D., 2018. </a:t>
            </a:r>
            <a:r>
              <a:rPr lang="en-US" i="1" dirty="0"/>
              <a:t>Organization in the mind: Psychoanalysis, group relations and organizational consultancy</a:t>
            </a:r>
            <a:r>
              <a:rPr lang="en-US" dirty="0"/>
              <a:t>. Routledge.</a:t>
            </a:r>
            <a:endParaRPr lang="en-GB" dirty="0"/>
          </a:p>
          <a:p>
            <a:r>
              <a:rPr lang="en-US" dirty="0" err="1"/>
              <a:t>Balanescu</a:t>
            </a:r>
            <a:r>
              <a:rPr lang="en-US" dirty="0"/>
              <a:t>, R.C., 2018. Is the Improvement of the Employee Motivation Process truly an Organizational Objective? In </a:t>
            </a:r>
            <a:r>
              <a:rPr lang="en-US" i="1" dirty="0"/>
              <a:t>Communicative Action &amp; </a:t>
            </a:r>
            <a:r>
              <a:rPr lang="en-US" i="1" dirty="0" err="1"/>
              <a:t>Transdisciplinarity</a:t>
            </a:r>
            <a:r>
              <a:rPr lang="en-US" i="1" dirty="0"/>
              <a:t> in the Ethical Society</a:t>
            </a:r>
            <a:r>
              <a:rPr lang="en-US" dirty="0"/>
              <a:t> (pp. 53-66). </a:t>
            </a:r>
            <a:r>
              <a:rPr lang="en-US" dirty="0" err="1"/>
              <a:t>Editura</a:t>
            </a:r>
            <a:r>
              <a:rPr lang="en-US" dirty="0"/>
              <a:t> Lumen, </a:t>
            </a:r>
            <a:r>
              <a:rPr lang="en-US" dirty="0" err="1"/>
              <a:t>Asociatia</a:t>
            </a:r>
            <a:r>
              <a:rPr lang="en-US" dirty="0"/>
              <a:t> Lumen.</a:t>
            </a:r>
            <a:endParaRPr lang="en-GB" dirty="0"/>
          </a:p>
          <a:p>
            <a:r>
              <a:rPr lang="en-US" dirty="0" err="1"/>
              <a:t>Carugati</a:t>
            </a:r>
            <a:r>
              <a:rPr lang="en-US" dirty="0"/>
              <a:t>, A. and et. al., 2018. My choice, your problem? Mandating IT use in large </a:t>
            </a:r>
            <a:r>
              <a:rPr lang="en-US" dirty="0" err="1"/>
              <a:t>organisational</a:t>
            </a:r>
            <a:r>
              <a:rPr lang="en-US" dirty="0"/>
              <a:t> networks. </a:t>
            </a:r>
            <a:r>
              <a:rPr lang="en-US" i="1" dirty="0"/>
              <a:t>Information Systems Journal</a:t>
            </a:r>
            <a:r>
              <a:rPr lang="en-US" dirty="0"/>
              <a:t>, </a:t>
            </a:r>
            <a:r>
              <a:rPr lang="en-US" i="1" dirty="0"/>
              <a:t>28</a:t>
            </a:r>
            <a:r>
              <a:rPr lang="en-US" dirty="0"/>
              <a:t>(1), pp.6-47.</a:t>
            </a:r>
            <a:endParaRPr lang="en-GB" dirty="0"/>
          </a:p>
          <a:p>
            <a:endParaRPr lang="en-GB" sz="2000" dirty="0">
              <a:solidFill>
                <a:srgbClr val="000000"/>
              </a:solidFill>
            </a:endParaRPr>
          </a:p>
        </p:txBody>
      </p:sp>
    </p:spTree>
    <p:extLst>
      <p:ext uri="{BB962C8B-B14F-4D97-AF65-F5344CB8AC3E}">
        <p14:creationId xmlns:p14="http://schemas.microsoft.com/office/powerpoint/2010/main" val="2839671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F34A22-4EA8-4114-88F1-BCCFE64441C5}"/>
              </a:ext>
            </a:extLst>
          </p:cNvPr>
          <p:cNvSpPr>
            <a:spLocks noGrp="1"/>
          </p:cNvSpPr>
          <p:nvPr>
            <p:ph idx="1"/>
          </p:nvPr>
        </p:nvSpPr>
        <p:spPr>
          <a:xfrm>
            <a:off x="760379" y="1397608"/>
            <a:ext cx="10515600" cy="4351338"/>
          </a:xfrm>
        </p:spPr>
        <p:txBody>
          <a:bodyPr>
            <a:normAutofit fontScale="92500" lnSpcReduction="20000"/>
          </a:bodyPr>
          <a:lstStyle/>
          <a:p>
            <a:r>
              <a:rPr lang="en-US" dirty="0"/>
              <a:t>Castro, P.P.C. and Espinosa, A., 2019. Identification of </a:t>
            </a:r>
            <a:r>
              <a:rPr lang="en-US" dirty="0" err="1"/>
              <a:t>organisational</a:t>
            </a:r>
            <a:r>
              <a:rPr lang="en-US" dirty="0"/>
              <a:t> pathologies. </a:t>
            </a:r>
            <a:r>
              <a:rPr lang="en-US" i="1" dirty="0" err="1"/>
              <a:t>Kybernetes</a:t>
            </a:r>
            <a:r>
              <a:rPr lang="en-US" dirty="0"/>
              <a:t>.</a:t>
            </a:r>
            <a:endParaRPr lang="en-GB" dirty="0"/>
          </a:p>
          <a:p>
            <a:r>
              <a:rPr lang="en-US" dirty="0"/>
              <a:t>Coe, I.R. and et. al., 2019. </a:t>
            </a:r>
            <a:r>
              <a:rPr lang="en-US" dirty="0" err="1"/>
              <a:t>Organisational</a:t>
            </a:r>
            <a:r>
              <a:rPr lang="en-US" dirty="0"/>
              <a:t> best practices towards gender equality in science and medicine. </a:t>
            </a:r>
            <a:r>
              <a:rPr lang="en-US" i="1" dirty="0"/>
              <a:t>The Lancet</a:t>
            </a:r>
            <a:r>
              <a:rPr lang="en-US" dirty="0"/>
              <a:t>, </a:t>
            </a:r>
            <a:r>
              <a:rPr lang="en-US" i="1" dirty="0"/>
              <a:t>393</a:t>
            </a:r>
            <a:r>
              <a:rPr lang="en-US" dirty="0"/>
              <a:t>(10171), pp.587-593.</a:t>
            </a:r>
            <a:endParaRPr lang="en-GB" dirty="0"/>
          </a:p>
          <a:p>
            <a:r>
              <a:rPr lang="en-US" dirty="0"/>
              <a:t>Correa-Ruiz, C., 2019. </a:t>
            </a:r>
            <a:r>
              <a:rPr lang="en-US" dirty="0" err="1"/>
              <a:t>Organisational</a:t>
            </a:r>
            <a:r>
              <a:rPr lang="en-US" dirty="0"/>
              <a:t> dynamics of environmental/sustainability reporting: a case for structure and agency of collective actors. </a:t>
            </a:r>
            <a:r>
              <a:rPr lang="en-US" i="1" dirty="0"/>
              <a:t>Spanish Journal of Finance and Accounting/</a:t>
            </a:r>
            <a:r>
              <a:rPr lang="en-US" i="1" dirty="0" err="1"/>
              <a:t>Revista</a:t>
            </a:r>
            <a:r>
              <a:rPr lang="en-US" i="1" dirty="0"/>
              <a:t> Española de </a:t>
            </a:r>
            <a:r>
              <a:rPr lang="en-US" i="1" dirty="0" err="1"/>
              <a:t>Financiación</a:t>
            </a:r>
            <a:r>
              <a:rPr lang="en-US" i="1" dirty="0"/>
              <a:t> y </a:t>
            </a:r>
            <a:r>
              <a:rPr lang="en-US" i="1" dirty="0" err="1"/>
              <a:t>Contabilidad</a:t>
            </a:r>
            <a:r>
              <a:rPr lang="en-US" dirty="0"/>
              <a:t>, </a:t>
            </a:r>
            <a:r>
              <a:rPr lang="en-US" i="1" dirty="0"/>
              <a:t>48</a:t>
            </a:r>
            <a:r>
              <a:rPr lang="en-US" dirty="0"/>
              <a:t>(4), pp.406-429.</a:t>
            </a:r>
            <a:endParaRPr lang="en-GB" dirty="0"/>
          </a:p>
          <a:p>
            <a:r>
              <a:rPr lang="en-US" dirty="0"/>
              <a:t>Cullen, K. and et. al., 2018. </a:t>
            </a:r>
            <a:r>
              <a:rPr lang="en-US" i="1" dirty="0"/>
              <a:t>Making spaces: putting psychoanalytic thinking to work</a:t>
            </a:r>
            <a:r>
              <a:rPr lang="en-US" dirty="0"/>
              <a:t>. Routledge.</a:t>
            </a:r>
            <a:endParaRPr lang="en-GB" dirty="0"/>
          </a:p>
          <a:p>
            <a:r>
              <a:rPr lang="en-US" dirty="0"/>
              <a:t>De Vass, T. and et. al., 2018. The effect of “Internet of Things” on supply chain integration and performance: An </a:t>
            </a:r>
            <a:r>
              <a:rPr lang="en-US" dirty="0" err="1"/>
              <a:t>organisational</a:t>
            </a:r>
            <a:r>
              <a:rPr lang="en-US" dirty="0"/>
              <a:t> capability perspective. </a:t>
            </a:r>
            <a:r>
              <a:rPr lang="en-US" i="1" dirty="0"/>
              <a:t>Australasian Journal of Information Systems</a:t>
            </a:r>
            <a:r>
              <a:rPr lang="en-US" dirty="0"/>
              <a:t>, </a:t>
            </a:r>
            <a:r>
              <a:rPr lang="en-US" i="1" dirty="0"/>
              <a:t>22</a:t>
            </a:r>
            <a:r>
              <a:rPr lang="en-US" dirty="0"/>
              <a:t>.</a:t>
            </a:r>
            <a:endParaRPr lang="en-GB" dirty="0"/>
          </a:p>
          <a:p>
            <a:endParaRPr lang="en-GB" dirty="0"/>
          </a:p>
        </p:txBody>
      </p:sp>
    </p:spTree>
    <p:extLst>
      <p:ext uri="{BB962C8B-B14F-4D97-AF65-F5344CB8AC3E}">
        <p14:creationId xmlns:p14="http://schemas.microsoft.com/office/powerpoint/2010/main" val="3429591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587E76-1E7C-4B26-B580-EF6C8D56B5D7}"/>
              </a:ext>
            </a:extLst>
          </p:cNvPr>
          <p:cNvSpPr>
            <a:spLocks noGrp="1"/>
          </p:cNvSpPr>
          <p:nvPr>
            <p:ph type="title"/>
          </p:nvPr>
        </p:nvSpPr>
        <p:spPr>
          <a:xfrm>
            <a:off x="2105305" y="1344892"/>
            <a:ext cx="7108911" cy="4016621"/>
          </a:xfrm>
        </p:spPr>
        <p:txBody>
          <a:bodyPr vert="horz" lIns="91440" tIns="45720" rIns="91440" bIns="45720" rtlCol="0" anchor="ctr">
            <a:normAutofit/>
          </a:bodyPr>
          <a:lstStyle/>
          <a:p>
            <a:r>
              <a:rPr lang="en-US" sz="8800" b="1" kern="1200" dirty="0">
                <a:solidFill>
                  <a:schemeClr val="tx1"/>
                </a:solidFill>
                <a:latin typeface="+mj-lt"/>
                <a:ea typeface="+mj-ea"/>
                <a:cs typeface="+mj-cs"/>
              </a:rPr>
              <a:t>Thank you !</a:t>
            </a:r>
          </a:p>
        </p:txBody>
      </p:sp>
      <p:sp>
        <p:nvSpPr>
          <p:cNvPr id="16" name="Rectangle 15">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65429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1378</Words>
  <Application>Microsoft Office PowerPoint</Application>
  <PresentationFormat>Widescreen</PresentationFormat>
  <Paragraphs>60</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Organisational consultancy </vt:lpstr>
      <vt:lpstr>CONTENTS</vt:lpstr>
      <vt:lpstr>PESTLE Analysis </vt:lpstr>
      <vt:lpstr>Hotel vs non-hotel branded residences</vt:lpstr>
      <vt:lpstr>PESTLE Analysis </vt:lpstr>
      <vt:lpstr>RESIDENTIAL HOTEL MARKET TO DEMONSTRATE A SPECTACULAR GROWTH BY 2025 | ACCOR HOTELS, WYNDHAM HOTEL </vt:lpstr>
      <vt:lpstr>  SWOT Analysis </vt:lpstr>
      <vt:lpstr>Project initiation document </vt:lpstr>
      <vt:lpstr>PowerPoint Presentation</vt:lpstr>
      <vt:lpstr>PowerPoint Presentation</vt:lpstr>
      <vt:lpstr>REFERENCES </vt:lpstr>
      <vt:lpstr>PowerPoint Presentation</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consultancy </dc:title>
  <dc:creator>georg</dc:creator>
  <cp:lastModifiedBy>georg</cp:lastModifiedBy>
  <cp:revision>6</cp:revision>
  <dcterms:created xsi:type="dcterms:W3CDTF">2020-06-10T15:15:08Z</dcterms:created>
  <dcterms:modified xsi:type="dcterms:W3CDTF">2020-06-11T21:58:05Z</dcterms:modified>
</cp:coreProperties>
</file>