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76" r:id="rId6"/>
    <p:sldId id="274" r:id="rId7"/>
    <p:sldId id="260" r:id="rId8"/>
    <p:sldId id="261" r:id="rId9"/>
    <p:sldId id="262" r:id="rId10"/>
    <p:sldId id="263" r:id="rId11"/>
    <p:sldId id="264" r:id="rId12"/>
    <p:sldId id="265" r:id="rId13"/>
    <p:sldId id="272" r:id="rId14"/>
    <p:sldId id="266" r:id="rId15"/>
    <p:sldId id="267" r:id="rId16"/>
    <p:sldId id="278" r:id="rId17"/>
    <p:sldId id="268" r:id="rId18"/>
    <p:sldId id="271" r:id="rId19"/>
    <p:sldId id="277" r:id="rId20"/>
    <p:sldId id="273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590"/>
  </p:normalViewPr>
  <p:slideViewPr>
    <p:cSldViewPr>
      <p:cViewPr varScale="1">
        <p:scale>
          <a:sx n="105" d="100"/>
          <a:sy n="105" d="100"/>
        </p:scale>
        <p:origin x="1744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1D8700-0F9B-4AC7-91C9-ACD99F904241}" type="datetimeFigureOut">
              <a:rPr lang="en-US" smtClean="0"/>
              <a:t>10/26/25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05E4C0-C691-44EB-9C10-43DD56F715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727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Allocation of resources / specific interventions.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05E4C0-C691-44EB-9C10-43DD56F715F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104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10/26/25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10/26/25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10/26/25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10/26/25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10/26/25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10/26/25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10/26/25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10/26/25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10/26/25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10/26/25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10/26/25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3CB913A-E5E7-477A-9280-66AED3652E89}" type="datetimeFigureOut">
              <a:rPr lang="en-US" smtClean="0"/>
              <a:t>10/26/25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Correlates of Exercise and Physical Activity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The Psychology of Exercise and Physical Activity</a:t>
            </a:r>
          </a:p>
          <a:p>
            <a:r>
              <a:rPr lang="en-GB"/>
              <a:t>Week 5 - 2025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54688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286000"/>
            <a:ext cx="7408333" cy="384016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Correlates / variables for which there are reproducible associations or predictive relationships.</a:t>
            </a:r>
          </a:p>
          <a:p>
            <a:r>
              <a:rPr lang="en-GB" dirty="0"/>
              <a:t>Not cause and effect factors</a:t>
            </a:r>
          </a:p>
          <a:p>
            <a:r>
              <a:rPr lang="en-GB" dirty="0"/>
              <a:t>Useful in supporting / rejecting theories of behaviour (to be covered in the upcoming weeks)…</a:t>
            </a:r>
          </a:p>
          <a:p>
            <a:r>
              <a:rPr lang="en-GB" dirty="0"/>
              <a:t>E.g. no consistent association between physical activity behaviour and perceived social pressure to exercise (subjective norm)</a:t>
            </a:r>
          </a:p>
          <a:p>
            <a:r>
              <a:rPr lang="en-GB" dirty="0"/>
              <a:t>TRA implications!</a:t>
            </a:r>
          </a:p>
          <a:p>
            <a:r>
              <a:rPr lang="en-GB" dirty="0"/>
              <a:t>Exercise SE differs between sedentary, novice , regular exercisers = TTM model – strengthens this.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56250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38200" y="2286000"/>
            <a:ext cx="7408333" cy="4114800"/>
          </a:xfrm>
        </p:spPr>
        <p:txBody>
          <a:bodyPr>
            <a:normAutofit/>
          </a:bodyPr>
          <a:lstStyle/>
          <a:p>
            <a:r>
              <a:rPr lang="en-GB" dirty="0"/>
              <a:t>Identifies inactive sections of the population…</a:t>
            </a:r>
          </a:p>
          <a:p>
            <a:r>
              <a:rPr lang="en-GB" dirty="0"/>
              <a:t>Why is this useful?</a:t>
            </a:r>
          </a:p>
          <a:p>
            <a:r>
              <a:rPr lang="en-GB" dirty="0"/>
              <a:t>E.g. impact of living in a rural environment / low income – justification.</a:t>
            </a:r>
          </a:p>
          <a:p>
            <a:r>
              <a:rPr lang="en-GB" dirty="0"/>
              <a:t>Adaptable variables that influence behaviour change</a:t>
            </a:r>
          </a:p>
          <a:p>
            <a:r>
              <a:rPr lang="en-US" dirty="0"/>
              <a:t>Several aspects consistently appear in the research.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correlates?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2379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286000"/>
            <a:ext cx="8305800" cy="426720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Understanding the characteristics that influence PA in populations will allow personalised interventions.</a:t>
            </a:r>
          </a:p>
          <a:p>
            <a:r>
              <a:rPr lang="en-GB" dirty="0"/>
              <a:t>Adaptable variables may differ in importance between groups…(e.g. social support may be more important for females)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dirty="0"/>
              <a:t>Motivation</a:t>
            </a:r>
          </a:p>
          <a:p>
            <a:pPr lvl="1"/>
            <a:r>
              <a:rPr lang="en-GB" dirty="0"/>
              <a:t>Social support</a:t>
            </a:r>
          </a:p>
          <a:p>
            <a:pPr lvl="1"/>
            <a:r>
              <a:rPr lang="en-GB" dirty="0"/>
              <a:t>Self-efficacy</a:t>
            </a:r>
          </a:p>
          <a:p>
            <a:pPr lvl="1"/>
            <a:r>
              <a:rPr lang="en-GB" dirty="0"/>
              <a:t>Perceived barriers</a:t>
            </a:r>
          </a:p>
          <a:p>
            <a:pPr lvl="1"/>
            <a:r>
              <a:rPr lang="en-GB" dirty="0"/>
              <a:t>Perceived benefits</a:t>
            </a:r>
          </a:p>
          <a:p>
            <a:pPr lvl="1"/>
            <a:r>
              <a:rPr lang="en-GB" dirty="0"/>
              <a:t>Enjoyment of activity</a:t>
            </a:r>
          </a:p>
          <a:p>
            <a:pPr lvl="1"/>
            <a:r>
              <a:rPr lang="en-GB" dirty="0"/>
              <a:t>Processes of change</a:t>
            </a:r>
          </a:p>
          <a:p>
            <a:pPr lvl="1"/>
            <a:r>
              <a:rPr lang="en-GB" dirty="0"/>
              <a:t>Intention to exercise</a:t>
            </a:r>
          </a:p>
          <a:p>
            <a:pPr lvl="1"/>
            <a:r>
              <a:rPr lang="en-GB" dirty="0"/>
              <a:t>Lower intensity of exercise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Correlates associated with adoption / early adherence / maintenance can inform selection of strategies to implement at different times in long term interventions.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Personalised interventions…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60110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133600"/>
            <a:ext cx="7408333" cy="3992563"/>
          </a:xfrm>
        </p:spPr>
        <p:txBody>
          <a:bodyPr>
            <a:normAutofit lnSpcReduction="10000"/>
          </a:bodyPr>
          <a:lstStyle/>
          <a:p>
            <a:pPr marL="301943" lvl="1" indent="0">
              <a:buNone/>
            </a:pPr>
            <a:r>
              <a:rPr lang="en-GB" dirty="0"/>
              <a:t>In pairs, I would like you to discuss the following topics. This can be in relation to yourself OR to someone you know (keep anonymous).</a:t>
            </a:r>
          </a:p>
          <a:p>
            <a:pPr lvl="1"/>
            <a:r>
              <a:rPr lang="en-GB" dirty="0"/>
              <a:t>Motivation to exercise</a:t>
            </a:r>
          </a:p>
          <a:p>
            <a:pPr lvl="1"/>
            <a:r>
              <a:rPr lang="en-GB" dirty="0"/>
              <a:t>Social support</a:t>
            </a:r>
          </a:p>
          <a:p>
            <a:pPr lvl="1"/>
            <a:r>
              <a:rPr lang="en-GB" dirty="0"/>
              <a:t>Self-efficacy</a:t>
            </a:r>
          </a:p>
          <a:p>
            <a:pPr lvl="1"/>
            <a:r>
              <a:rPr lang="en-GB" dirty="0"/>
              <a:t>Perceived barriers</a:t>
            </a:r>
          </a:p>
          <a:p>
            <a:pPr lvl="1"/>
            <a:r>
              <a:rPr lang="en-GB" dirty="0"/>
              <a:t>Perceived benefits</a:t>
            </a:r>
          </a:p>
          <a:p>
            <a:pPr lvl="1"/>
            <a:r>
              <a:rPr lang="en-GB" dirty="0"/>
              <a:t>Enjoyment of activity</a:t>
            </a:r>
          </a:p>
          <a:p>
            <a:pPr lvl="1"/>
            <a:r>
              <a:rPr lang="en-GB" dirty="0"/>
              <a:t>Intention to exercise</a:t>
            </a:r>
          </a:p>
          <a:p>
            <a:pPr lvl="1"/>
            <a:r>
              <a:rPr lang="en-GB" dirty="0"/>
              <a:t>Lower intensity of exercise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Self evaluation 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22453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1000" y="2057400"/>
            <a:ext cx="8382000" cy="339547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Points raised from summary of over 400 published studies 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(</a:t>
            </a:r>
            <a:r>
              <a:rPr lang="en-US" dirty="0" err="1">
                <a:solidFill>
                  <a:schemeClr val="tx1"/>
                </a:solidFill>
              </a:rPr>
              <a:t>Sallis</a:t>
            </a:r>
            <a:r>
              <a:rPr lang="en-US" dirty="0">
                <a:solidFill>
                  <a:schemeClr val="tx1"/>
                </a:solidFill>
              </a:rPr>
              <a:t> and Owen, 1999; </a:t>
            </a:r>
            <a:r>
              <a:rPr lang="en-US" dirty="0" err="1">
                <a:solidFill>
                  <a:schemeClr val="tx1"/>
                </a:solidFill>
              </a:rPr>
              <a:t>Trost</a:t>
            </a:r>
            <a:r>
              <a:rPr lang="en-US" dirty="0">
                <a:solidFill>
                  <a:schemeClr val="tx1"/>
                </a:solidFill>
              </a:rPr>
              <a:t> et al. </a:t>
            </a:r>
            <a:r>
              <a:rPr lang="en-US" dirty="0">
                <a:solidFill>
                  <a:srgbClr val="000000"/>
                </a:solidFill>
              </a:rPr>
              <a:t>2002)</a:t>
            </a:r>
          </a:p>
        </p:txBody>
      </p:sp>
    </p:spTree>
    <p:extLst>
      <p:ext uri="{BB962C8B-B14F-4D97-AF65-F5344CB8AC3E}">
        <p14:creationId xmlns:p14="http://schemas.microsoft.com/office/powerpoint/2010/main" val="27925111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286000"/>
            <a:ext cx="7738533" cy="426720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Age – Repeated evidence of negative association with PA (except 60-69 </a:t>
            </a:r>
            <a:r>
              <a:rPr lang="en-GB" dirty="0" err="1"/>
              <a:t>agegroup</a:t>
            </a:r>
            <a:r>
              <a:rPr lang="en-GB" dirty="0"/>
              <a:t> </a:t>
            </a:r>
            <a:r>
              <a:rPr lang="en-US" dirty="0"/>
              <a:t>–</a:t>
            </a:r>
            <a:r>
              <a:rPr lang="en-GB" dirty="0"/>
              <a:t> similar) Middle adulthood </a:t>
            </a:r>
            <a:r>
              <a:rPr lang="en-US" dirty="0"/>
              <a:t>(30-64 associated with lower levels vigorous activity) – </a:t>
            </a:r>
            <a:r>
              <a:rPr lang="en-US" dirty="0" err="1"/>
              <a:t>Triano</a:t>
            </a:r>
            <a:r>
              <a:rPr lang="en-US" dirty="0"/>
              <a:t> et al. (2008)</a:t>
            </a:r>
          </a:p>
          <a:p>
            <a:pPr lvl="1"/>
            <a:r>
              <a:rPr lang="en-US" dirty="0"/>
              <a:t>National Survey Wales (June 2017) Evidence?</a:t>
            </a:r>
            <a:endParaRPr lang="en-GB" dirty="0"/>
          </a:p>
          <a:p>
            <a:r>
              <a:rPr lang="en-GB" dirty="0"/>
              <a:t>Overweight / obesity - Repeated evidence of negative association with PA</a:t>
            </a:r>
          </a:p>
          <a:p>
            <a:r>
              <a:rPr lang="en-GB" dirty="0"/>
              <a:t>High risk of heart disease - Weak or mixed evidence of negative association with PA</a:t>
            </a:r>
          </a:p>
          <a:p>
            <a:r>
              <a:rPr lang="en-GB" dirty="0"/>
              <a:t>Blue collar occupation – Weak or mixed evidence of negative association with PA</a:t>
            </a:r>
          </a:p>
          <a:p>
            <a:r>
              <a:rPr lang="en-GB" dirty="0"/>
              <a:t>Education - Repeated evidence of positive association with PA</a:t>
            </a:r>
          </a:p>
          <a:p>
            <a:r>
              <a:rPr lang="en-GB" dirty="0"/>
              <a:t>Sex (male) - Repeated evidence of positive association with PA</a:t>
            </a:r>
          </a:p>
          <a:p>
            <a:r>
              <a:rPr lang="en-GB" dirty="0"/>
              <a:t>Genetic influences - Repeated evidence of positive association with PA </a:t>
            </a:r>
            <a:r>
              <a:rPr lang="en-US" dirty="0"/>
              <a:t>–</a:t>
            </a:r>
            <a:r>
              <a:rPr lang="en-GB" dirty="0"/>
              <a:t> stronger at younger ages (Lightfoot, 2011) Adaptations to training.</a:t>
            </a:r>
          </a:p>
          <a:p>
            <a:r>
              <a:rPr lang="en-GB" dirty="0"/>
              <a:t>Income / SE status - Repeated evidence of positive association with PA</a:t>
            </a:r>
          </a:p>
          <a:p>
            <a:r>
              <a:rPr lang="en-GB" dirty="0"/>
              <a:t>Injury history - Weak or mixed evidence of positive association with PA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1. Demographic and Biological Factors:</a:t>
            </a:r>
            <a:br>
              <a:rPr lang="en-GB" dirty="0"/>
            </a:br>
            <a:r>
              <a:rPr lang="en-GB" sz="2700" dirty="0"/>
              <a:t>Associations with overall physical activity</a:t>
            </a:r>
            <a:endParaRPr lang="en-US" sz="2700" dirty="0"/>
          </a:p>
        </p:txBody>
      </p:sp>
    </p:spTree>
    <p:extLst>
      <p:ext uri="{BB962C8B-B14F-4D97-AF65-F5344CB8AC3E}">
        <p14:creationId xmlns:p14="http://schemas.microsoft.com/office/powerpoint/2010/main" val="4532883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Attitudes </a:t>
            </a:r>
            <a:r>
              <a:rPr lang="en-US" dirty="0"/>
              <a:t>– lack of </a:t>
            </a:r>
            <a:r>
              <a:rPr lang="en-GB" dirty="0"/>
              <a:t>association</a:t>
            </a:r>
          </a:p>
          <a:p>
            <a:r>
              <a:rPr lang="en-GB" dirty="0"/>
              <a:t>Perceived barriers to exercise </a:t>
            </a:r>
            <a:r>
              <a:rPr lang="en-US" dirty="0"/>
              <a:t>–</a:t>
            </a:r>
            <a:r>
              <a:rPr lang="en-GB" dirty="0"/>
              <a:t> repeated negative association</a:t>
            </a:r>
          </a:p>
          <a:p>
            <a:r>
              <a:rPr lang="en-GB" dirty="0"/>
              <a:t>Enjoyment of exercise  - repeated positive association</a:t>
            </a:r>
          </a:p>
          <a:p>
            <a:r>
              <a:rPr lang="en-GB" dirty="0"/>
              <a:t>Expected benefits - repeated positive association</a:t>
            </a:r>
          </a:p>
          <a:p>
            <a:r>
              <a:rPr lang="en-GB" dirty="0"/>
              <a:t>Intention to exercise - repeated positive association</a:t>
            </a:r>
          </a:p>
          <a:p>
            <a:r>
              <a:rPr lang="en-GB" dirty="0"/>
              <a:t>Knowledge of health and exercise </a:t>
            </a:r>
            <a:r>
              <a:rPr lang="en-US" dirty="0"/>
              <a:t>–</a:t>
            </a:r>
            <a:r>
              <a:rPr lang="en-GB" dirty="0"/>
              <a:t> repeated lack of association</a:t>
            </a:r>
          </a:p>
          <a:p>
            <a:r>
              <a:rPr lang="en-GB" dirty="0"/>
              <a:t>Perceived lack of time </a:t>
            </a:r>
            <a:r>
              <a:rPr lang="en-US" dirty="0"/>
              <a:t>–</a:t>
            </a:r>
            <a:r>
              <a:rPr lang="en-GB" dirty="0"/>
              <a:t> lack of association</a:t>
            </a:r>
          </a:p>
          <a:p>
            <a:r>
              <a:rPr lang="en-GB" dirty="0"/>
              <a:t>Perceived health or fitness - repeated positive association</a:t>
            </a:r>
          </a:p>
          <a:p>
            <a:r>
              <a:rPr lang="en-GB" dirty="0"/>
              <a:t>Poor body image </a:t>
            </a:r>
            <a:r>
              <a:rPr lang="en-US" dirty="0"/>
              <a:t>–</a:t>
            </a:r>
            <a:r>
              <a:rPr lang="en-GB" dirty="0"/>
              <a:t> lack of association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2. Psychological Factors</a:t>
            </a:r>
            <a:br>
              <a:rPr lang="en-GB" dirty="0"/>
            </a:br>
            <a:r>
              <a:rPr lang="en-GB" sz="2200" dirty="0"/>
              <a:t>Associations with overall physical activity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787306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Mood disturbance - repeated negative association </a:t>
            </a:r>
          </a:p>
          <a:p>
            <a:r>
              <a:rPr lang="en-GB" dirty="0"/>
              <a:t>Normative beliefs </a:t>
            </a:r>
            <a:r>
              <a:rPr lang="en-US" dirty="0"/>
              <a:t>–</a:t>
            </a:r>
            <a:r>
              <a:rPr lang="en-GB" dirty="0"/>
              <a:t> repeated lack of association</a:t>
            </a:r>
          </a:p>
          <a:p>
            <a:r>
              <a:rPr lang="en-GB" dirty="0"/>
              <a:t>Self efficacy </a:t>
            </a:r>
            <a:r>
              <a:rPr lang="en-US" dirty="0"/>
              <a:t>–</a:t>
            </a:r>
            <a:r>
              <a:rPr lang="en-GB" dirty="0"/>
              <a:t> repeated positive association</a:t>
            </a:r>
          </a:p>
          <a:p>
            <a:r>
              <a:rPr lang="en-GB" dirty="0"/>
              <a:t>Self motivation - repeated positive association</a:t>
            </a:r>
          </a:p>
          <a:p>
            <a:r>
              <a:rPr lang="en-GB" dirty="0"/>
              <a:t>Self image as an exerciser - repeated positive association</a:t>
            </a:r>
          </a:p>
          <a:p>
            <a:r>
              <a:rPr lang="en-GB" dirty="0"/>
              <a:t>Stage of change (TTM) - repeated positive association</a:t>
            </a:r>
          </a:p>
          <a:p>
            <a:r>
              <a:rPr lang="en-GB" dirty="0"/>
              <a:t>Stress </a:t>
            </a:r>
            <a:r>
              <a:rPr lang="en-US" dirty="0"/>
              <a:t>–</a:t>
            </a:r>
            <a:r>
              <a:rPr lang="en-GB" dirty="0"/>
              <a:t> lack of association</a:t>
            </a:r>
          </a:p>
          <a:p>
            <a:r>
              <a:rPr lang="en-GB" dirty="0"/>
              <a:t>Value of exercise outcomes </a:t>
            </a:r>
            <a:r>
              <a:rPr lang="en-US" dirty="0"/>
              <a:t>–</a:t>
            </a:r>
            <a:r>
              <a:rPr lang="en-GB" dirty="0"/>
              <a:t> lack of association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2. Psychological Factors</a:t>
            </a:r>
            <a:br>
              <a:rPr lang="en-GB" dirty="0"/>
            </a:br>
            <a:r>
              <a:rPr lang="en-GB" sz="2200" dirty="0"/>
              <a:t>Associations with overall physical activity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1265622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438400"/>
            <a:ext cx="7408333" cy="368776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Active history during childhood / youth - positive association</a:t>
            </a:r>
          </a:p>
          <a:p>
            <a:r>
              <a:rPr lang="en-GB" dirty="0"/>
              <a:t>Active history during adulthood - repeated positive association</a:t>
            </a:r>
          </a:p>
          <a:p>
            <a:r>
              <a:rPr lang="en-GB" dirty="0"/>
              <a:t>Dietary habits (quality) - repeated positive association</a:t>
            </a:r>
          </a:p>
          <a:p>
            <a:r>
              <a:rPr lang="en-GB" dirty="0"/>
              <a:t>Past exercise programme - repeated positive association</a:t>
            </a:r>
          </a:p>
          <a:p>
            <a:r>
              <a:rPr lang="en-GB" dirty="0"/>
              <a:t>Processes of change - repeated positive association</a:t>
            </a:r>
          </a:p>
          <a:p>
            <a:r>
              <a:rPr lang="en-GB" dirty="0"/>
              <a:t>School sports </a:t>
            </a:r>
            <a:r>
              <a:rPr lang="en-US" dirty="0"/>
              <a:t>–</a:t>
            </a:r>
            <a:r>
              <a:rPr lang="en-GB" dirty="0"/>
              <a:t> lack of association</a:t>
            </a:r>
          </a:p>
          <a:p>
            <a:r>
              <a:rPr lang="en-GB" dirty="0"/>
              <a:t>Skills for coping with barriers - positive association</a:t>
            </a:r>
          </a:p>
          <a:p>
            <a:r>
              <a:rPr lang="en-GB" dirty="0"/>
              <a:t>Smoking </a:t>
            </a:r>
            <a:r>
              <a:rPr lang="en-US" dirty="0"/>
              <a:t>–</a:t>
            </a:r>
            <a:r>
              <a:rPr lang="en-GB" dirty="0"/>
              <a:t> negative association</a:t>
            </a:r>
          </a:p>
          <a:p>
            <a:r>
              <a:rPr lang="en-GB" dirty="0"/>
              <a:t>Sports media use - positive association</a:t>
            </a:r>
          </a:p>
          <a:p>
            <a:r>
              <a:rPr lang="en-GB" dirty="0"/>
              <a:t>Decision balance sheet - positive association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3. Behavioural Attributes and Skills</a:t>
            </a:r>
            <a:br>
              <a:rPr lang="en-GB" dirty="0"/>
            </a:br>
            <a:r>
              <a:rPr lang="en-GB" sz="2200" dirty="0"/>
              <a:t>Associations with overall physical activity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7599565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Class size (during structured programme) </a:t>
            </a:r>
            <a:r>
              <a:rPr lang="en-US" dirty="0"/>
              <a:t>–</a:t>
            </a:r>
            <a:r>
              <a:rPr lang="en-GB" dirty="0"/>
              <a:t> negative association</a:t>
            </a:r>
          </a:p>
          <a:p>
            <a:r>
              <a:rPr lang="en-GB" dirty="0"/>
              <a:t>Exercise models </a:t>
            </a:r>
            <a:r>
              <a:rPr lang="en-US" dirty="0"/>
              <a:t>–</a:t>
            </a:r>
            <a:r>
              <a:rPr lang="en-GB" dirty="0"/>
              <a:t> lack of association</a:t>
            </a:r>
          </a:p>
          <a:p>
            <a:r>
              <a:rPr lang="en-GB" dirty="0"/>
              <a:t>Past family influences - lack of association</a:t>
            </a:r>
          </a:p>
          <a:p>
            <a:r>
              <a:rPr lang="en-GB" dirty="0"/>
              <a:t>Physician influences </a:t>
            </a:r>
            <a:r>
              <a:rPr lang="en-US" dirty="0"/>
              <a:t>–</a:t>
            </a:r>
            <a:r>
              <a:rPr lang="en-GB" dirty="0"/>
              <a:t> repeated positive association</a:t>
            </a:r>
          </a:p>
          <a:p>
            <a:r>
              <a:rPr lang="en-GB" dirty="0"/>
              <a:t>Social support from friends / peers - repeated positive association</a:t>
            </a:r>
          </a:p>
          <a:p>
            <a:r>
              <a:rPr lang="en-GB" dirty="0"/>
              <a:t>Social support from spouse / family - repeated positive association</a:t>
            </a:r>
          </a:p>
          <a:p>
            <a:r>
              <a:rPr lang="en-GB" dirty="0"/>
              <a:t>Social support from staff / instructor (during programme) - positive association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4. Social and Cultural Factors</a:t>
            </a:r>
            <a:br>
              <a:rPr lang="en-GB" dirty="0"/>
            </a:br>
            <a:r>
              <a:rPr lang="en-GB" sz="2200" dirty="0"/>
              <a:t>Associations with overall physical activity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1424017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Access to facilities: actual - positive association</a:t>
            </a:r>
          </a:p>
          <a:p>
            <a:r>
              <a:rPr lang="en-GB" dirty="0"/>
              <a:t>Access to facilities: perceived - positive association</a:t>
            </a:r>
          </a:p>
          <a:p>
            <a:r>
              <a:rPr lang="en-GB" dirty="0"/>
              <a:t>Climate / season </a:t>
            </a:r>
            <a:r>
              <a:rPr lang="en-US" dirty="0"/>
              <a:t>–</a:t>
            </a:r>
            <a:r>
              <a:rPr lang="en-GB" dirty="0"/>
              <a:t> repeated negative association</a:t>
            </a:r>
          </a:p>
          <a:p>
            <a:r>
              <a:rPr lang="en-GB" dirty="0"/>
              <a:t>Cost of programme </a:t>
            </a:r>
            <a:r>
              <a:rPr lang="en-US" dirty="0"/>
              <a:t>–</a:t>
            </a:r>
            <a:r>
              <a:rPr lang="en-GB" dirty="0"/>
              <a:t> lack of association</a:t>
            </a:r>
          </a:p>
          <a:p>
            <a:r>
              <a:rPr lang="en-GB" dirty="0"/>
              <a:t>Home equipment - positive association</a:t>
            </a:r>
          </a:p>
          <a:p>
            <a:r>
              <a:rPr lang="en-GB" dirty="0"/>
              <a:t>Enjoyable scenery </a:t>
            </a:r>
            <a:r>
              <a:rPr lang="en-US" dirty="0"/>
              <a:t>–</a:t>
            </a:r>
            <a:r>
              <a:rPr lang="en-GB" dirty="0"/>
              <a:t> positive association</a:t>
            </a:r>
          </a:p>
          <a:p>
            <a:r>
              <a:rPr lang="en-GB" dirty="0"/>
              <a:t>Observations of others exercising - positive association</a:t>
            </a:r>
          </a:p>
          <a:p>
            <a:r>
              <a:rPr lang="en-GB" dirty="0"/>
              <a:t>Adequate lighting - positive association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5. Physical Environment Factors</a:t>
            </a:r>
            <a:br>
              <a:rPr lang="en-GB" dirty="0"/>
            </a:br>
            <a:r>
              <a:rPr lang="en-GB" sz="2200" dirty="0"/>
              <a:t>Associations with overall physical activity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5074600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Heavy traffic </a:t>
            </a:r>
            <a:r>
              <a:rPr lang="en-US" dirty="0"/>
              <a:t>–</a:t>
            </a:r>
            <a:r>
              <a:rPr lang="en-GB" dirty="0"/>
              <a:t> no association</a:t>
            </a:r>
          </a:p>
          <a:p>
            <a:r>
              <a:rPr lang="en-GB" dirty="0"/>
              <a:t>High crime rates in the region - no association</a:t>
            </a:r>
          </a:p>
          <a:p>
            <a:r>
              <a:rPr lang="en-GB" dirty="0"/>
              <a:t>Hilly terrain - positive association</a:t>
            </a:r>
          </a:p>
          <a:p>
            <a:r>
              <a:rPr lang="en-GB" dirty="0"/>
              <a:t>Neighbourhood safety - positive association</a:t>
            </a:r>
          </a:p>
          <a:p>
            <a:r>
              <a:rPr lang="en-GB" dirty="0"/>
              <a:t>Presence of pavements - no association</a:t>
            </a:r>
          </a:p>
          <a:p>
            <a:r>
              <a:rPr lang="en-GB" dirty="0"/>
              <a:t>Satisfaction with facilities - positive association</a:t>
            </a:r>
          </a:p>
          <a:p>
            <a:r>
              <a:rPr lang="en-GB" dirty="0"/>
              <a:t>Unattended dogs </a:t>
            </a:r>
            <a:r>
              <a:rPr lang="en-US" dirty="0"/>
              <a:t>–</a:t>
            </a:r>
            <a:r>
              <a:rPr lang="en-GB" dirty="0"/>
              <a:t> no association</a:t>
            </a:r>
          </a:p>
          <a:p>
            <a:r>
              <a:rPr lang="en-GB" dirty="0"/>
              <a:t>Dog ownership </a:t>
            </a:r>
            <a:r>
              <a:rPr lang="en-US" dirty="0"/>
              <a:t>–</a:t>
            </a:r>
            <a:r>
              <a:rPr lang="en-GB" dirty="0"/>
              <a:t> repeated positive association </a:t>
            </a:r>
            <a:r>
              <a:rPr lang="en-US" dirty="0"/>
              <a:t>–</a:t>
            </a:r>
            <a:r>
              <a:rPr lang="en-GB" dirty="0"/>
              <a:t> Brown and Rhodes (2006) 300 minutes / 168 minutes per week with and without dogs. 351 Canadian adults.</a:t>
            </a:r>
          </a:p>
          <a:p>
            <a:r>
              <a:rPr lang="en-GB" dirty="0"/>
              <a:t>Urban location </a:t>
            </a:r>
            <a:r>
              <a:rPr lang="en-US" dirty="0"/>
              <a:t>–</a:t>
            </a:r>
            <a:r>
              <a:rPr lang="en-GB" dirty="0"/>
              <a:t> some negative association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5. Physical Environment Factors</a:t>
            </a:r>
            <a:br>
              <a:rPr lang="en-GB" dirty="0"/>
            </a:br>
            <a:r>
              <a:rPr lang="en-GB" sz="2200" dirty="0"/>
              <a:t>Associations with overall physical activity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8839471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Intensity </a:t>
            </a:r>
            <a:r>
              <a:rPr lang="en-US" dirty="0"/>
              <a:t>–</a:t>
            </a:r>
            <a:r>
              <a:rPr lang="en-GB" dirty="0"/>
              <a:t> some negative association</a:t>
            </a:r>
          </a:p>
          <a:p>
            <a:r>
              <a:rPr lang="en-GB" dirty="0"/>
              <a:t>Perceived exertion </a:t>
            </a:r>
            <a:r>
              <a:rPr lang="en-US" dirty="0"/>
              <a:t>–</a:t>
            </a:r>
            <a:r>
              <a:rPr lang="en-GB" dirty="0"/>
              <a:t> repeated negative association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6. Physical Activity Characteristics</a:t>
            </a:r>
            <a:br>
              <a:rPr lang="en-GB" dirty="0"/>
            </a:br>
            <a:r>
              <a:rPr lang="en-GB" sz="2200" dirty="0"/>
              <a:t>Associations with overall physical activity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8243025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400 studies to give an indication of what is related to PA.</a:t>
            </a:r>
          </a:p>
          <a:p>
            <a:r>
              <a:rPr lang="en-US" dirty="0"/>
              <a:t>Different measures (e.g. enjoyment) in two studies yielded different results.</a:t>
            </a:r>
          </a:p>
          <a:p>
            <a:r>
              <a:rPr lang="en-US" dirty="0"/>
              <a:t>Actual and perceived resources – different ways of measuring – may cause confusion.</a:t>
            </a:r>
          </a:p>
          <a:p>
            <a:r>
              <a:rPr lang="en-US" dirty="0"/>
              <a:t>What methods have been used in this type of research? </a:t>
            </a:r>
          </a:p>
          <a:p>
            <a:r>
              <a:rPr lang="en-US" dirty="0"/>
              <a:t>Defining and assessing PA also inconsistent. </a:t>
            </a:r>
          </a:p>
          <a:p>
            <a:r>
              <a:rPr lang="en-US" dirty="0"/>
              <a:t>Estimates of PA – particularly difficult to measure in children. </a:t>
            </a:r>
          </a:p>
          <a:p>
            <a:r>
              <a:rPr lang="en-US" dirty="0"/>
              <a:t>Step counters / accelerometers etc.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issues in this area…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43829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 sheet…Week 3</a:t>
            </a:r>
          </a:p>
        </p:txBody>
      </p:sp>
    </p:spTree>
    <p:extLst>
      <p:ext uri="{BB962C8B-B14F-4D97-AF65-F5344CB8AC3E}">
        <p14:creationId xmlns:p14="http://schemas.microsoft.com/office/powerpoint/2010/main" val="17692475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209800"/>
            <a:ext cx="7408333" cy="42672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What has been published in relation to reasons for taking part in physical activity / exercise / sport for the following populations? Include motivation and barriers to exercise…</a:t>
            </a:r>
          </a:p>
          <a:p>
            <a:pPr marL="0" indent="0">
              <a:buNone/>
            </a:pPr>
            <a:r>
              <a:rPr lang="en-GB" dirty="0"/>
              <a:t>What else is likely to have an impact upon activity levels?</a:t>
            </a:r>
          </a:p>
          <a:p>
            <a:pPr marL="0" indent="0">
              <a:buNone/>
            </a:pPr>
            <a:r>
              <a:rPr lang="en-GB" dirty="0"/>
              <a:t>What do you as practitioners need to know?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Pick one (different one) per group.</a:t>
            </a:r>
          </a:p>
          <a:p>
            <a:r>
              <a:rPr lang="en-GB" dirty="0"/>
              <a:t>Physical education in school setting </a:t>
            </a:r>
            <a:endParaRPr lang="en-US" dirty="0"/>
          </a:p>
          <a:p>
            <a:r>
              <a:rPr lang="en-GB" dirty="0"/>
              <a:t>Youth sport – different sports</a:t>
            </a:r>
            <a:endParaRPr lang="en-US" dirty="0"/>
          </a:p>
          <a:p>
            <a:r>
              <a:rPr lang="en-GB" dirty="0"/>
              <a:t>University students – male / female / non-standard</a:t>
            </a:r>
            <a:endParaRPr lang="en-US" dirty="0"/>
          </a:p>
          <a:p>
            <a:r>
              <a:rPr lang="en-GB" dirty="0"/>
              <a:t>Adults – male / female / past experience / parent / employment</a:t>
            </a:r>
            <a:endParaRPr lang="en-US" dirty="0"/>
          </a:p>
          <a:p>
            <a:r>
              <a:rPr lang="en-GB" dirty="0"/>
              <a:t>Elderly – health status / past experience / anticipated regret</a:t>
            </a:r>
            <a:endParaRPr lang="en-US" dirty="0"/>
          </a:p>
          <a:p>
            <a:r>
              <a:rPr lang="en-GB" dirty="0"/>
              <a:t>Chronic disease – range of conditions</a:t>
            </a:r>
            <a:endParaRPr lang="en-US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 may consider geographical location / physical environment / other issues when looking at the research.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Place your findings on a word document / </a:t>
            </a:r>
            <a:r>
              <a:rPr lang="en-GB" dirty="0" err="1"/>
              <a:t>powerpoint</a:t>
            </a:r>
            <a:r>
              <a:rPr lang="en-GB" dirty="0"/>
              <a:t> presentation for reporting back and sharing…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Task: Motivation for different populations – summary of studies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841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362200"/>
            <a:ext cx="7408333" cy="4114800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Community-dwelling adults (</a:t>
            </a:r>
            <a:r>
              <a:rPr lang="en-US" i="1" dirty="0"/>
              <a:t>N </a:t>
            </a:r>
            <a:r>
              <a:rPr lang="en-US" dirty="0"/>
              <a:t>= 645) age 75–81 years questionnaire about their motives for and barriers to physical exercise / interview questions on mobility limitation. </a:t>
            </a:r>
          </a:p>
          <a:p>
            <a:r>
              <a:rPr lang="en-US" dirty="0"/>
              <a:t>Those with severely limited mobility more reported poor health, fear and negative experiences, lack of company, and an unsuitable environment as barriers to exercise </a:t>
            </a:r>
          </a:p>
          <a:p>
            <a:r>
              <a:rPr lang="en-US" dirty="0"/>
              <a:t>More often than those with no mobility limitation. </a:t>
            </a:r>
          </a:p>
          <a:p>
            <a:r>
              <a:rPr lang="en-US" dirty="0"/>
              <a:t>Those with severely limited mobility </a:t>
            </a:r>
            <a:r>
              <a:rPr lang="en-US" dirty="0" err="1"/>
              <a:t>emphasised</a:t>
            </a:r>
            <a:r>
              <a:rPr lang="en-US" dirty="0"/>
              <a:t> disease management as a motive for exercise, </a:t>
            </a:r>
          </a:p>
          <a:p>
            <a:r>
              <a:rPr lang="en-US" dirty="0"/>
              <a:t>Those with no or moderate mobility limitation </a:t>
            </a:r>
            <a:r>
              <a:rPr lang="en-US" dirty="0" err="1"/>
              <a:t>emphasised</a:t>
            </a:r>
            <a:r>
              <a:rPr lang="en-US" dirty="0"/>
              <a:t> health promotion and positive experiences related to exercise.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Practical implications of these findings???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E.g. </a:t>
            </a:r>
            <a:r>
              <a:rPr lang="en-GB" dirty="0" err="1"/>
              <a:t>Rasinaho</a:t>
            </a:r>
            <a:r>
              <a:rPr lang="en-GB" dirty="0"/>
              <a:t> et al. (2006)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51597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14400" y="1752600"/>
            <a:ext cx="7408333" cy="4648200"/>
          </a:xfrm>
        </p:spPr>
        <p:txBody>
          <a:bodyPr>
            <a:normAutofit lnSpcReduction="10000"/>
          </a:bodyPr>
          <a:lstStyle/>
          <a:p>
            <a:pPr marL="301943" lvl="1" indent="0">
              <a:buNone/>
            </a:pPr>
            <a:r>
              <a:rPr lang="en-GB" dirty="0"/>
              <a:t>You are working with someone who does not currently exercise. What can be done to modify the following to enable them to be more active?</a:t>
            </a:r>
          </a:p>
          <a:p>
            <a:pPr lvl="1"/>
            <a:r>
              <a:rPr lang="en-GB" dirty="0"/>
              <a:t>Motivation to exercise</a:t>
            </a:r>
          </a:p>
          <a:p>
            <a:pPr lvl="1"/>
            <a:r>
              <a:rPr lang="en-GB" dirty="0"/>
              <a:t>Social support</a:t>
            </a:r>
          </a:p>
          <a:p>
            <a:pPr lvl="1"/>
            <a:r>
              <a:rPr lang="en-GB" dirty="0"/>
              <a:t>Self-efficacy</a:t>
            </a:r>
          </a:p>
          <a:p>
            <a:pPr lvl="1"/>
            <a:r>
              <a:rPr lang="en-GB" dirty="0"/>
              <a:t>Perceived barriers</a:t>
            </a:r>
          </a:p>
          <a:p>
            <a:pPr lvl="1"/>
            <a:r>
              <a:rPr lang="en-GB" dirty="0"/>
              <a:t>Perceived benefits</a:t>
            </a:r>
          </a:p>
          <a:p>
            <a:pPr lvl="1"/>
            <a:r>
              <a:rPr lang="en-GB" dirty="0"/>
              <a:t>Enjoyment of activity</a:t>
            </a:r>
          </a:p>
          <a:p>
            <a:pPr lvl="1"/>
            <a:r>
              <a:rPr lang="en-GB" dirty="0"/>
              <a:t>Processes of change </a:t>
            </a:r>
          </a:p>
          <a:p>
            <a:pPr lvl="1"/>
            <a:r>
              <a:rPr lang="en-GB" dirty="0"/>
              <a:t>Intention to exercise</a:t>
            </a:r>
          </a:p>
          <a:p>
            <a:pPr lvl="1"/>
            <a:r>
              <a:rPr lang="en-GB" dirty="0"/>
              <a:t>Lower intensity of exercise 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Practical implications…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3543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438400"/>
            <a:ext cx="7408333" cy="3687763"/>
          </a:xfrm>
        </p:spPr>
        <p:txBody>
          <a:bodyPr>
            <a:normAutofit/>
          </a:bodyPr>
          <a:lstStyle/>
          <a:p>
            <a:r>
              <a:rPr lang="en-GB" dirty="0"/>
              <a:t>How can we go about this?</a:t>
            </a:r>
          </a:p>
          <a:p>
            <a:r>
              <a:rPr lang="en-GB" dirty="0"/>
              <a:t>BREQ2 – examined last year…</a:t>
            </a:r>
          </a:p>
          <a:p>
            <a:r>
              <a:rPr lang="en-GB" dirty="0"/>
              <a:t>What else is out there?</a:t>
            </a:r>
          </a:p>
          <a:p>
            <a:r>
              <a:rPr lang="en-GB" dirty="0"/>
              <a:t>Different types of methods?</a:t>
            </a:r>
          </a:p>
          <a:p>
            <a:endParaRPr lang="en-GB" dirty="0"/>
          </a:p>
          <a:p>
            <a:r>
              <a:rPr lang="en-GB" dirty="0"/>
              <a:t>Identify 2 different ways of measuring motivation to take part in PA / Exercise / Sport.</a:t>
            </a:r>
          </a:p>
          <a:p>
            <a:r>
              <a:rPr lang="en-GB" dirty="0"/>
              <a:t>Be prepared to discuss these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Measurement of motivation?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651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765</TotalTime>
  <Words>1396</Words>
  <Application>Microsoft Macintosh PowerPoint</Application>
  <PresentationFormat>On-screen Show (4:3)</PresentationFormat>
  <Paragraphs>167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Calibri</vt:lpstr>
      <vt:lpstr>Candara</vt:lpstr>
      <vt:lpstr>Symbol</vt:lpstr>
      <vt:lpstr>Waveform</vt:lpstr>
      <vt:lpstr>Correlates of Exercise and Physical Activity </vt:lpstr>
      <vt:lpstr>Introduction:</vt:lpstr>
      <vt:lpstr>Why correlates?</vt:lpstr>
      <vt:lpstr>Personalised interventions…</vt:lpstr>
      <vt:lpstr>Self evaluation …</vt:lpstr>
      <vt:lpstr>Points raised from summary of over 400 published studies  (Sallis and Owen, 1999; Trost et al. 2002)</vt:lpstr>
      <vt:lpstr>1. Demographic and Biological Factors: Associations with overall physical activity</vt:lpstr>
      <vt:lpstr>2. Psychological Factors Associations with overall physical activity</vt:lpstr>
      <vt:lpstr>2. Psychological Factors Associations with overall physical activity</vt:lpstr>
      <vt:lpstr>3. Behavioural Attributes and Skills Associations with overall physical activity</vt:lpstr>
      <vt:lpstr>4. Social and Cultural Factors Associations with overall physical activity</vt:lpstr>
      <vt:lpstr>5. Physical Environment Factors Associations with overall physical activity</vt:lpstr>
      <vt:lpstr>5. Physical Environment Factors Associations with overall physical activity</vt:lpstr>
      <vt:lpstr>6. Physical Activity Characteristics Associations with overall physical activity</vt:lpstr>
      <vt:lpstr>Research issues in this area…</vt:lpstr>
      <vt:lpstr>Task sheet…Week 3</vt:lpstr>
      <vt:lpstr>Task: Motivation for different populations – summary of studies</vt:lpstr>
      <vt:lpstr>E.g. Rasinaho et al. (2006)</vt:lpstr>
      <vt:lpstr>Practical implications…</vt:lpstr>
      <vt:lpstr>Measurement of motivation?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Correlates of Exercise and Physical Activity</dc:title>
  <dc:creator>Administrator</dc:creator>
  <cp:lastModifiedBy>Alison Connaughton</cp:lastModifiedBy>
  <cp:revision>29</cp:revision>
  <dcterms:created xsi:type="dcterms:W3CDTF">2015-10-26T14:44:40Z</dcterms:created>
  <dcterms:modified xsi:type="dcterms:W3CDTF">2025-10-26T14:56:21Z</dcterms:modified>
</cp:coreProperties>
</file>