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34" r:id="rId3"/>
    <p:sldMasterId id="2147483746" r:id="rId4"/>
    <p:sldMasterId id="2147483770" r:id="rId5"/>
  </p:sldMasterIdLst>
  <p:notesMasterIdLst>
    <p:notesMasterId r:id="rId41"/>
  </p:notesMasterIdLst>
  <p:sldIdLst>
    <p:sldId id="280" r:id="rId6"/>
    <p:sldId id="323" r:id="rId7"/>
    <p:sldId id="257" r:id="rId8"/>
    <p:sldId id="279" r:id="rId9"/>
    <p:sldId id="327" r:id="rId10"/>
    <p:sldId id="341" r:id="rId11"/>
    <p:sldId id="324" r:id="rId12"/>
    <p:sldId id="282" r:id="rId13"/>
    <p:sldId id="330" r:id="rId14"/>
    <p:sldId id="332" r:id="rId15"/>
    <p:sldId id="328" r:id="rId16"/>
    <p:sldId id="331" r:id="rId17"/>
    <p:sldId id="343" r:id="rId18"/>
    <p:sldId id="265" r:id="rId19"/>
    <p:sldId id="259" r:id="rId20"/>
    <p:sldId id="273" r:id="rId21"/>
    <p:sldId id="260" r:id="rId22"/>
    <p:sldId id="291" r:id="rId23"/>
    <p:sldId id="334" r:id="rId24"/>
    <p:sldId id="292" r:id="rId25"/>
    <p:sldId id="261" r:id="rId26"/>
    <p:sldId id="272" r:id="rId27"/>
    <p:sldId id="276" r:id="rId28"/>
    <p:sldId id="342" r:id="rId29"/>
    <p:sldId id="262" r:id="rId30"/>
    <p:sldId id="297" r:id="rId31"/>
    <p:sldId id="298" r:id="rId32"/>
    <p:sldId id="278" r:id="rId33"/>
    <p:sldId id="267" r:id="rId34"/>
    <p:sldId id="271" r:id="rId35"/>
    <p:sldId id="335" r:id="rId36"/>
    <p:sldId id="338" r:id="rId37"/>
    <p:sldId id="336" r:id="rId38"/>
    <p:sldId id="337" r:id="rId39"/>
    <p:sldId id="339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>
      <p:cViewPr varScale="1">
        <p:scale>
          <a:sx n="106" d="100"/>
          <a:sy n="106" d="100"/>
        </p:scale>
        <p:origin x="180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t>20/09/2022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t>20/09/2022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t>20/09/2022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371CB-1A9C-4C67-81A7-488362A0C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06EC36-ECBD-4DE1-BDD6-E2CD51666E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7955E-B990-4CC4-BC9D-D85AF1644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6E0E0-5D72-40F4-839C-BBBBDFD1D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08722-11DA-489E-9D22-B35E7B017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563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6C748-69BB-4FC5-9A97-EA302DD9F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C4DE1-677F-4446-8181-469367643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8B553-58B4-42CC-BAD6-212E79020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0D54DC-BE80-4F12-81A6-6A13729C4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10F76-D04B-4957-9942-C03E9EA05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0823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D86E2-0977-4987-95C8-851602FFF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9F09D-1D50-4485-848E-902E8696EA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761AB-F347-43E2-B563-593EC619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95F77-1C57-4E31-882F-B1EF6B55F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1623F-487F-49F2-81E6-94E6A401A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1640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2C3DC-6F16-41EC-95F8-883EEF7E9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D8DC-C035-43AC-9AAA-FDA4B1B48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4EE877-1344-444B-A2DD-8601E1EF9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D054A-1ED3-434C-BE69-83DDAEA1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9F6FB-18D4-45F6-95BD-2888BC9E1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6BE8A0-99BE-4EF6-B946-91502283A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042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6E9EC-60A3-43BB-AB6D-3CA06D8D8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3CEE7-9B5B-4B8D-B3A5-CA99D4D580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C2433B-A42C-4B86-B612-48026A90B6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0F00E9-E20E-4738-BF8C-F1A350A3D9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74DEE8-C331-4A37-9A51-281B111AE9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9A5AF-6045-4517-BCEC-BD09876A2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A5CB32-48A0-4736-9EE6-967AD9C39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1CA874-A2CA-4362-B43B-D4B5C5759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444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60C69-C43A-451D-BE8D-E12A29A5E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867445-6F44-4019-830C-02F79E475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4E629E-DEFD-4F1B-A616-69A887BB6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7853-90C4-4BFA-AF04-DDA0CCBBD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406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7F638B-4809-45E4-B7D4-1B31F6D68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0A3C38-94CF-48CF-88EB-C71E47B94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ED3B14-74AB-4BEF-B253-5BA7D0170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735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D2903-C9B0-496B-BC71-E96C4DB08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A0C66-0DB7-4503-AF11-7D2FACB06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8453CF-6D41-4A5C-9C5C-E5B1E27995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774E52-CFAC-49D5-998C-05C3910A4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09714-A8AA-4751-B2DD-04AF5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7617F-45FE-4BF7-8C81-B5E4C69E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0240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E339B-1431-4ED5-A886-2EA5AB4A7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2D6391-B944-4E7F-9DA6-83C1437D25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2AC6E8-4A03-4447-9B8D-F425CDE075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79E055-901A-4E5F-940F-FCD72CE72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908749-877D-4BB8-8B99-60365C7FC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2FD37-290C-4496-933C-36D38E43C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0376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AE7CB-FBC5-492E-9A60-B829AC786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AED599-F2AB-4BED-A964-90F279FD99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79410-A174-491C-A7F2-9EB3B0F1A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8D64E-527B-46DC-9A08-9D3F9FBB6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94539-E8D2-4510-B02E-1C46C0AD0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0390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05B804-2F4B-4FB8-9724-88223A63EE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BAD5AF-2D04-4142-BAA7-4E6072200C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0FDD2-4AE7-480F-8F0F-9EE00345F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6FE0A-B5BC-4406-8D99-14835C958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93DC4-24A3-4D02-9051-A050BD45C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3413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C7411-A41F-4FB6-A252-97FB8AE3684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2810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B4A7C-BEB5-4CAD-89CB-8DF49128739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9684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949C-1695-4050-A478-AB4C5E5100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09119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85417-F89E-4ED1-B954-7CFD513BDE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79658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B79C-EC39-4BCC-9D2A-4B6B4A61FF1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45454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5FB1B-1963-49A9-AE4C-AFBE368346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32128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3A5F8-30EC-4E73-960A-B1E7BCC8B38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5225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C3D8-E38F-4C2C-97BF-4FEB9B91FF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6121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82E7A-364E-4263-B1C4-607C43F82A9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57857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0ED97-8E7F-4291-BBCC-0E1E05F628D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20098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86344-393C-482E-A8DF-64BE27BEC2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52230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57947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700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8822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37385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23464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7632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30212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0063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18333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72997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65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533A1A-3F29-4515-AA38-8651B048C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B21459-BC3C-429B-9969-A374A33251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E6070-17EC-403B-8223-8B7C84040D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7B8EA-6501-4F89-997E-15D86D42446A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B6B5D-C1B0-4874-9732-AE87BB4A9B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52E79-34BA-4C7C-9496-AAAEF08F7F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A09A0-1466-4BC9-BE96-16DF7FE23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9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550E1-08F7-4C35-B614-AEDB441E352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589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9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20/09/2022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8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hf hdr="0" ftr="0" dt="0"/>
  <p:txStyles>
    <p:titleStyle>
      <a:lvl1pPr algn="ctr" defTabSz="514350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51435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514350" rtl="0" eaLnBrk="1" latinLnBrk="0" hangingPunct="1">
        <a:spcBef>
          <a:spcPct val="20000"/>
        </a:spcBef>
        <a:buFont typeface="Arial" pitchFamily="34" charset="0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spcBef>
          <a:spcPct val="20000"/>
        </a:spcBef>
        <a:buFont typeface="Arial" pitchFamily="34" charset="0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spcBef>
          <a:spcPct val="20000"/>
        </a:spcBef>
        <a:buFont typeface="Arial" pitchFamily="34" charset="0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twitter.com/Mikedurk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issuu.com/trinitysaintdavid/docs/uwtsd-mini-guide-2021_b9f9a7d476144f/1?ff" TargetMode="Externa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pa.org/" TargetMode="External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overnment/organisations" TargetMode="External"/><Relationship Id="rId4" Type="http://schemas.openxmlformats.org/officeDocument/2006/relationships/hyperlink" Target="https://www.bps.org.uk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2132856"/>
            <a:ext cx="6688863" cy="237626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BMPS4011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Behavioural 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Dynamics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323528" y="4725144"/>
            <a:ext cx="3744416" cy="108012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2022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Welcome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Senior Lecturer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Programme Management for Public Services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Undergraduate: BA (Hons) </a:t>
            </a:r>
          </a:p>
          <a:p>
            <a:pPr>
              <a:lnSpc>
                <a:spcPct val="90000"/>
              </a:lnSpc>
            </a:pPr>
            <a:r>
              <a:rPr lang="en-GB" sz="2200" dirty="0" err="1"/>
              <a:t>CMgr</a:t>
            </a:r>
            <a:r>
              <a:rPr lang="en-GB" sz="2200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See also, ’56+ years in 2 minutes’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5008240" y="1844824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20161-3F96-45C7-9503-769A4D836C96}"/>
              </a:ext>
            </a:extLst>
          </p:cNvPr>
          <p:cNvSpPr txBox="1"/>
          <p:nvPr/>
        </p:nvSpPr>
        <p:spPr>
          <a:xfrm>
            <a:off x="5008240" y="5050843"/>
            <a:ext cx="36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https://youtu.be/h8OJ3X_k5AQ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4186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b="1" dirty="0"/>
              <a:t>Overview</a:t>
            </a:r>
          </a:p>
          <a:p>
            <a:pPr lvl="1"/>
            <a:r>
              <a:rPr lang="en-GB" dirty="0"/>
              <a:t>Welcome</a:t>
            </a:r>
          </a:p>
          <a:p>
            <a:pPr lvl="1"/>
            <a:r>
              <a:rPr lang="en-GB" dirty="0"/>
              <a:t>Level of Study </a:t>
            </a:r>
          </a:p>
          <a:p>
            <a:pPr lvl="1"/>
            <a:r>
              <a:rPr lang="en-GB" dirty="0"/>
              <a:t>Aims of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Lesson Content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95936" y="1628800"/>
            <a:ext cx="4926629" cy="431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2. Assessments</a:t>
            </a:r>
          </a:p>
          <a:p>
            <a:pPr lvl="1"/>
            <a:r>
              <a:rPr lang="en-GB" dirty="0"/>
              <a:t>Deadline Dates</a:t>
            </a:r>
          </a:p>
          <a:p>
            <a:pPr lvl="1"/>
            <a:r>
              <a:rPr lang="en-GB" dirty="0"/>
              <a:t>Referencing </a:t>
            </a:r>
          </a:p>
          <a:p>
            <a:pPr lvl="1"/>
            <a:r>
              <a:rPr lang="en-GB" dirty="0"/>
              <a:t>Reading List 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b="1" dirty="0"/>
              <a:t>3. What success looks like</a:t>
            </a:r>
          </a:p>
          <a:p>
            <a:pPr lvl="1"/>
            <a:r>
              <a:rPr lang="en-GB" dirty="0"/>
              <a:t>You Will Need …</a:t>
            </a:r>
          </a:p>
          <a:p>
            <a:pPr lvl="1"/>
            <a:r>
              <a:rPr lang="en-GB" dirty="0"/>
              <a:t>VLE</a:t>
            </a:r>
          </a:p>
          <a:p>
            <a:pPr lvl="1"/>
            <a:r>
              <a:rPr lang="en-GB" dirty="0"/>
              <a:t>Your Next Steps …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609600" y="1844824"/>
            <a:ext cx="8229600" cy="41044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US" sz="5400" dirty="0" err="1">
                <a:solidFill>
                  <a:schemeClr val="tx1"/>
                </a:solidFill>
                <a:latin typeface="Arial"/>
              </a:rPr>
              <a:t>Behavioural</a:t>
            </a:r>
            <a:r>
              <a:rPr lang="en-US" sz="5400" dirty="0">
                <a:solidFill>
                  <a:schemeClr val="tx1"/>
                </a:solidFill>
                <a:latin typeface="Arial"/>
              </a:rPr>
              <a:t> Dynamics</a:t>
            </a:r>
          </a:p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BMPS4011</a:t>
            </a:r>
          </a:p>
          <a:p>
            <a:pPr lvl="0" algn="ctr">
              <a:buClr>
                <a:srgbClr val="93A299"/>
              </a:buClr>
              <a:defRPr/>
            </a:pP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endParaRPr lang="en-GB" sz="32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endParaRPr lang="en-GB" sz="2000" dirty="0">
              <a:solidFill>
                <a:schemeClr val="tx1"/>
              </a:solidFill>
              <a:latin typeface="Arial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8EDE2F-0CE9-4B4C-B963-3690864D1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Email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2"/>
              </a:rPr>
              <a:t>Mike.durke@uwtsd.ac.uk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Repeated because it is so important!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Website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3"/>
              </a:rPr>
              <a:t>www.mikedurke.co.uk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Twitter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4"/>
              </a:rPr>
              <a:t>https://twitter.com/Mikedurke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  <a:hlinkClick r:id="rId3"/>
            </a:endParaRP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27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18" y="887148"/>
            <a:ext cx="8229600" cy="1143000"/>
          </a:xfrm>
        </p:spPr>
        <p:txBody>
          <a:bodyPr/>
          <a:lstStyle/>
          <a:p>
            <a:r>
              <a:rPr lang="en-GB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1979712" y="5182474"/>
            <a:ext cx="6174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https://democracy.swansea.gov.uk/mgUserInfo.aspx?UID=392&amp;LLL=-1</a:t>
            </a:r>
            <a:r>
              <a:rPr lang="en-GB" sz="1400" dirty="0"/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755576" y="2175150"/>
            <a:ext cx="6696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Swansea Council website contains a huge amount of information relating to a very wide range of public service provision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Lists of councillors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Lists of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Agenda packs and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Videos of public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‘Scrutiny’ of what the council does and why it does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are accountable to the 245,000 people who live here!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1453D7-2DAF-4AAF-BDDE-B68DAC394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445" y="1988088"/>
            <a:ext cx="1563397" cy="21887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888" y="274638"/>
            <a:ext cx="1872208" cy="64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How can I help you?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B413DB-4F5E-412E-AEF0-91B30F4F8A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Teaching, guiding, mentoring, coaching so you secure pass marks for assignment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Identify and help to reach potential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Experience means I have failed a lot and learned from the experience!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If I had a time machine, I could help the young me, avoid falling into so many potholes in the road!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References and career support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7FFC9D-0569-4E7E-BF28-AF7DA66C7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698" r="25705" b="-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0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dirty="0"/>
              <a:t>Timetables &amp; Teaching</a:t>
            </a:r>
          </a:p>
          <a:p>
            <a:pPr marL="0" indent="0" algn="ctr">
              <a:buNone/>
            </a:pPr>
            <a:r>
              <a:rPr lang="en-GB" sz="4800" b="1" dirty="0"/>
              <a:t>On the Hwb</a:t>
            </a:r>
          </a:p>
          <a:p>
            <a:pPr marL="0" indent="0" algn="ctr">
              <a:buNone/>
            </a:pPr>
            <a:r>
              <a:rPr lang="en-GB" sz="4800" b="1" dirty="0"/>
              <a:t>Always access there</a:t>
            </a:r>
          </a:p>
          <a:p>
            <a:pPr marL="0" indent="0" algn="ctr">
              <a:buNone/>
            </a:pPr>
            <a:r>
              <a:rPr lang="en-GB" sz="4800" b="1" dirty="0"/>
              <a:t>Download the app</a:t>
            </a:r>
          </a:p>
          <a:p>
            <a:pPr marL="0" indent="0" algn="ctr">
              <a:buNone/>
            </a:pPr>
            <a:r>
              <a:rPr lang="en-GB" sz="4800" b="1" dirty="0"/>
              <a:t>Ensure your </a:t>
            </a:r>
            <a:r>
              <a:rPr lang="en-GB" sz="4800" b="1" dirty="0" err="1"/>
              <a:t>uwtsd</a:t>
            </a:r>
            <a:r>
              <a:rPr lang="en-GB" sz="4800" b="1" dirty="0"/>
              <a:t> email is working correctly</a:t>
            </a:r>
          </a:p>
          <a:p>
            <a:pPr marL="0" indent="0" algn="ctr">
              <a:buNone/>
            </a:pPr>
            <a:endParaRPr lang="en-GB" sz="3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410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C72F99E-4C37-40A9-A753-C5F8FD023062}"/>
              </a:ext>
            </a:extLst>
          </p:cNvPr>
          <p:cNvSpPr txBox="1"/>
          <p:nvPr/>
        </p:nvSpPr>
        <p:spPr>
          <a:xfrm>
            <a:off x="2823163" y="6178947"/>
            <a:ext cx="3497674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685800"/>
            <a:r>
              <a:rPr lang="en-GB" sz="1350" dirty="0">
                <a:solidFill>
                  <a:srgbClr val="007542"/>
                </a:solidFill>
                <a:latin typeface="helvetica neue"/>
                <a:hlinkClick r:id="rId2"/>
              </a:rPr>
              <a:t>https://issuu.com/trinitysaintdavid/docs/uwtsd-mini-guide-2021_b9f9a7d476144f/1?ff</a:t>
            </a:r>
            <a:r>
              <a:rPr lang="en-GB" sz="1350" dirty="0">
                <a:solidFill>
                  <a:srgbClr val="007542"/>
                </a:solidFill>
                <a:latin typeface="helvetica neue"/>
              </a:rPr>
              <a:t> </a:t>
            </a:r>
            <a:endParaRPr lang="en-GB" sz="135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B658FE-A850-427F-92D0-8E2EDDEBB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425137"/>
            <a:ext cx="4234126" cy="5626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190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E8555DB-1F16-4B1B-87E0-013502A94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48" y="420096"/>
            <a:ext cx="8393304" cy="558065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3C45E11-8D4E-4361-90AB-FDD3E4871DC4}"/>
              </a:ext>
            </a:extLst>
          </p:cNvPr>
          <p:cNvSpPr/>
          <p:nvPr/>
        </p:nvSpPr>
        <p:spPr>
          <a:xfrm>
            <a:off x="542829" y="4521739"/>
            <a:ext cx="3771900" cy="9318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First Year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Level 4 – Foundation &amp; skills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2A972F-50B5-4792-BB6A-0CBDB740F758}"/>
              </a:ext>
            </a:extLst>
          </p:cNvPr>
          <p:cNvSpPr/>
          <p:nvPr/>
        </p:nvSpPr>
        <p:spPr>
          <a:xfrm>
            <a:off x="1829536" y="3509421"/>
            <a:ext cx="3771900" cy="93189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Second Year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Level 5 – Consolidate &amp; build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A80707-DB09-43C4-974C-0FF53B2C7BD1}"/>
              </a:ext>
            </a:extLst>
          </p:cNvPr>
          <p:cNvSpPr/>
          <p:nvPr/>
        </p:nvSpPr>
        <p:spPr>
          <a:xfrm>
            <a:off x="3176168" y="2497102"/>
            <a:ext cx="3771900" cy="93189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Third Year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Level 6 - Graduation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50B4244-7954-4294-9C98-50C9BD48C047}"/>
              </a:ext>
            </a:extLst>
          </p:cNvPr>
          <p:cNvSpPr/>
          <p:nvPr/>
        </p:nvSpPr>
        <p:spPr>
          <a:xfrm>
            <a:off x="4878461" y="1484784"/>
            <a:ext cx="3771900" cy="93189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r>
              <a:rPr lang="en-GB" sz="2800" b="1" dirty="0">
                <a:solidFill>
                  <a:prstClr val="white"/>
                </a:solidFill>
                <a:latin typeface="Calibri" panose="020F0502020204030204"/>
              </a:rPr>
              <a:t>Level 7</a:t>
            </a:r>
          </a:p>
          <a:p>
            <a:pPr algn="ctr" defTabSz="685800"/>
            <a:r>
              <a:rPr lang="en-GB" dirty="0">
                <a:solidFill>
                  <a:prstClr val="white"/>
                </a:solidFill>
                <a:latin typeface="Calibri" panose="020F0502020204030204"/>
              </a:rPr>
              <a:t>Postgraduate studies (masters)</a:t>
            </a:r>
          </a:p>
        </p:txBody>
      </p:sp>
    </p:spTree>
    <p:extLst>
      <p:ext uri="{BB962C8B-B14F-4D97-AF65-F5344CB8AC3E}">
        <p14:creationId xmlns:p14="http://schemas.microsoft.com/office/powerpoint/2010/main" val="2986643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Overview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4E8240-E498-414B-A868-0862BD1FE8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897" y="2564904"/>
            <a:ext cx="4038600" cy="2302001"/>
          </a:xfrm>
          <a:prstGeom prst="rect">
            <a:avLst/>
          </a:prstGeom>
          <a:noFill/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FF4F288-F7C5-440F-B12D-088C12753E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340768"/>
            <a:ext cx="4230962" cy="4614672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Timetables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Attend, take notes, be proactive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Weekly preparation is essential</a:t>
            </a:r>
          </a:p>
          <a:p>
            <a:pPr>
              <a:lnSpc>
                <a:spcPct val="90000"/>
              </a:lnSpc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Participation is everything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688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D3F394-E9FC-4CBB-8D3C-243A30979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3C295B5-CD66-46D9-96F0-5D720A8D0922}"/>
              </a:ext>
            </a:extLst>
          </p:cNvPr>
          <p:cNvSpPr txBox="1"/>
          <p:nvPr/>
        </p:nvSpPr>
        <p:spPr>
          <a:xfrm>
            <a:off x="899592" y="3429000"/>
            <a:ext cx="4104456" cy="15696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Thursdays 10am – 2pm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AS401</a:t>
            </a:r>
          </a:p>
        </p:txBody>
      </p:sp>
    </p:spTree>
    <p:extLst>
      <p:ext uri="{BB962C8B-B14F-4D97-AF65-F5344CB8AC3E}">
        <p14:creationId xmlns:p14="http://schemas.microsoft.com/office/powerpoint/2010/main" val="8616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57425" y="164634"/>
            <a:ext cx="4629150" cy="804554"/>
          </a:xfrm>
        </p:spPr>
        <p:txBody>
          <a:bodyPr>
            <a:noAutofit/>
          </a:bodyPr>
          <a:lstStyle/>
          <a:p>
            <a:r>
              <a:rPr lang="en-GB" sz="3375" dirty="0"/>
              <a:t>Semester 1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866673"/>
            <a:ext cx="8291264" cy="2160240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3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October – 7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November 2022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– Friday 11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November 11.59pm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Week 7 (14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November) – no classes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95537" y="3095842"/>
            <a:ext cx="8291263" cy="267765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Weeks 8 - 11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21st November – 12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December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Xmas break 19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December – 6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January 2023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Week 13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9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January 2023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b="1" dirty="0">
                <a:solidFill>
                  <a:srgbClr val="292934"/>
                </a:solidFill>
                <a:latin typeface="Arial"/>
              </a:rPr>
              <a:t>Exam period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9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– 13</a:t>
            </a:r>
            <a:r>
              <a:rPr lang="en-GB" sz="24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400" dirty="0">
                <a:solidFill>
                  <a:srgbClr val="292934"/>
                </a:solidFill>
                <a:latin typeface="Arial"/>
              </a:rPr>
              <a:t> January</a:t>
            </a:r>
            <a:endParaRPr lang="en-GB" sz="2400" b="1" dirty="0">
              <a:solidFill>
                <a:srgbClr val="292934"/>
              </a:solidFill>
              <a:latin typeface="Arial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74234" y="336079"/>
            <a:ext cx="15888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514350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514350">
                <a:defRPr/>
              </a:pPr>
              <a:t>13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13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27426"/>
            <a:ext cx="8435280" cy="4749573"/>
          </a:xfrm>
        </p:spPr>
        <p:txBody>
          <a:bodyPr>
            <a:noAutofit/>
          </a:bodyPr>
          <a:lstStyle/>
          <a:p>
            <a:r>
              <a:rPr lang="en-US" sz="2800" dirty="0"/>
              <a:t>Achievement at Level 4 reflects the ability to </a:t>
            </a:r>
            <a:r>
              <a:rPr lang="en-US" sz="2800" b="1" dirty="0"/>
              <a:t>identify and use </a:t>
            </a:r>
            <a:r>
              <a:rPr lang="en-US" sz="2800" dirty="0"/>
              <a:t>relevant understanding, methods and skills to address problems that are well-defined but complex and non-routine. </a:t>
            </a:r>
          </a:p>
          <a:p>
            <a:r>
              <a:rPr lang="en-US" sz="2800" dirty="0"/>
              <a:t>It includes </a:t>
            </a:r>
            <a:r>
              <a:rPr lang="en-US" sz="2800" b="1" dirty="0"/>
              <a:t>taking responsibility </a:t>
            </a:r>
            <a:r>
              <a:rPr lang="en-US" sz="2800" dirty="0"/>
              <a:t>for overall courses of action as well as </a:t>
            </a:r>
            <a:r>
              <a:rPr lang="en-US" sz="2800" b="1" dirty="0"/>
              <a:t>exercising autonomy </a:t>
            </a:r>
            <a:r>
              <a:rPr lang="en-US" sz="2800" dirty="0"/>
              <a:t>and judgement within broad parameters. </a:t>
            </a:r>
          </a:p>
          <a:p>
            <a:r>
              <a:rPr lang="en-US" sz="2800" dirty="0"/>
              <a:t>It also reflects understanding of </a:t>
            </a:r>
            <a:r>
              <a:rPr lang="en-US" sz="2800" b="1" dirty="0"/>
              <a:t>different perspectives </a:t>
            </a:r>
            <a:r>
              <a:rPr lang="en-US" sz="2800" dirty="0"/>
              <a:t>or approaches within an area of study or work.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507288" cy="40953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3200" b="1" dirty="0"/>
              <a:t>AIM(S)</a:t>
            </a:r>
          </a:p>
          <a:p>
            <a:r>
              <a:rPr lang="en-US" sz="3200" dirty="0"/>
              <a:t>To develop a knowledge of the theoretical concepts which underpin human </a:t>
            </a:r>
            <a:r>
              <a:rPr lang="en-US" sz="3200" dirty="0" err="1"/>
              <a:t>behaviour</a:t>
            </a:r>
            <a:r>
              <a:rPr lang="en-US" sz="3200" dirty="0"/>
              <a:t> and mental processes;</a:t>
            </a:r>
          </a:p>
          <a:p>
            <a:r>
              <a:rPr lang="en-US" sz="3200" dirty="0"/>
              <a:t>To explore the relationship between </a:t>
            </a:r>
            <a:r>
              <a:rPr lang="en-US" sz="3200" dirty="0" err="1"/>
              <a:t>behavioural</a:t>
            </a:r>
            <a:r>
              <a:rPr lang="en-US" sz="3200" dirty="0"/>
              <a:t> psychology and the </a:t>
            </a:r>
            <a:r>
              <a:rPr lang="en-US" sz="3200" dirty="0" err="1"/>
              <a:t>behaviour</a:t>
            </a:r>
            <a:r>
              <a:rPr lang="en-US" sz="3200" dirty="0"/>
              <a:t> of public service </a:t>
            </a:r>
            <a:r>
              <a:rPr lang="en-US" sz="3200" dirty="0" err="1"/>
              <a:t>organisations</a:t>
            </a:r>
            <a:r>
              <a:rPr lang="en-US" sz="3200" dirty="0"/>
              <a:t>.</a:t>
            </a:r>
          </a:p>
          <a:p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58924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9928"/>
            <a:ext cx="8507288" cy="4067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Upon the successful completion of this module, the student should be able to demonstrate the ability to:</a:t>
            </a:r>
          </a:p>
          <a:p>
            <a:r>
              <a:rPr lang="en-US" sz="3200" dirty="0"/>
              <a:t>identify and evaluate various psychological theories related to human </a:t>
            </a:r>
            <a:r>
              <a:rPr lang="en-US" sz="3200" dirty="0" err="1"/>
              <a:t>behaviour</a:t>
            </a:r>
            <a:r>
              <a:rPr lang="en-US" sz="3200" dirty="0"/>
              <a:t>;</a:t>
            </a:r>
          </a:p>
          <a:p>
            <a:r>
              <a:rPr lang="en-US" sz="3200" dirty="0" err="1"/>
              <a:t>analyse</a:t>
            </a:r>
            <a:r>
              <a:rPr lang="en-US" sz="3200" dirty="0"/>
              <a:t> the influence of individual and group </a:t>
            </a:r>
            <a:r>
              <a:rPr lang="en-US" sz="3200" dirty="0" err="1"/>
              <a:t>behaviour</a:t>
            </a:r>
            <a:r>
              <a:rPr lang="en-US" sz="3200" dirty="0"/>
              <a:t> on public service </a:t>
            </a:r>
            <a:r>
              <a:rPr lang="en-US" sz="3200" dirty="0" err="1"/>
              <a:t>organisations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491880" y="577123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243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435280" cy="4608512"/>
          </a:xfrm>
        </p:spPr>
        <p:txBody>
          <a:bodyPr>
            <a:normAutofit/>
          </a:bodyPr>
          <a:lstStyle/>
          <a:p>
            <a:r>
              <a:rPr lang="en-US" sz="3200" dirty="0"/>
              <a:t>Psychology as a scientific approach to understanding human </a:t>
            </a:r>
            <a:r>
              <a:rPr lang="en-US" sz="3200" dirty="0" err="1"/>
              <a:t>behaviour</a:t>
            </a:r>
            <a:r>
              <a:rPr lang="en-US" sz="3200" dirty="0"/>
              <a:t> and mental processes</a:t>
            </a:r>
          </a:p>
          <a:p>
            <a:r>
              <a:rPr lang="en-US" sz="3200" dirty="0"/>
              <a:t>Biological and developmental aspects of human </a:t>
            </a:r>
            <a:r>
              <a:rPr lang="en-US" sz="3200" dirty="0" err="1"/>
              <a:t>behaviour</a:t>
            </a:r>
            <a:endParaRPr lang="en-US" sz="3200" dirty="0"/>
          </a:p>
          <a:p>
            <a:r>
              <a:rPr lang="en-US" sz="3200" dirty="0"/>
              <a:t>Theoretical perspectives relating to personality, perception, learning, intelligence, attitude, motivation and emotion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417820" y="245593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72111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507288" cy="3528392"/>
          </a:xfrm>
        </p:spPr>
        <p:txBody>
          <a:bodyPr>
            <a:normAutofit/>
          </a:bodyPr>
          <a:lstStyle/>
          <a:p>
            <a:r>
              <a:rPr lang="en-US" sz="3200" dirty="0"/>
              <a:t>The relevance of perspectives and concepts associated with </a:t>
            </a:r>
            <a:r>
              <a:rPr lang="en-US" sz="3200" dirty="0" err="1"/>
              <a:t>behavioural</a:t>
            </a:r>
            <a:r>
              <a:rPr lang="en-US" sz="3200" dirty="0"/>
              <a:t> psychology in relation to the workplace, and their application to the public service context</a:t>
            </a:r>
          </a:p>
          <a:p>
            <a:r>
              <a:rPr lang="en-US" sz="3200" dirty="0"/>
              <a:t>Controversy and debate in social psychology and the concept of ‘abnormal psychology’.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540122" y="297905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2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70618"/>
            <a:ext cx="2213633" cy="1872208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Level of Study: 4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605541-211C-4A33-9B2D-1E86A1AE3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410" y="404664"/>
            <a:ext cx="5881411" cy="64244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4150B37-2BF5-4C85-9003-157E858766D5}"/>
              </a:ext>
            </a:extLst>
          </p:cNvPr>
          <p:cNvSpPr txBox="1"/>
          <p:nvPr/>
        </p:nvSpPr>
        <p:spPr>
          <a:xfrm>
            <a:off x="350010" y="3042826"/>
            <a:ext cx="29258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Standard assessment specifications for each level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All tailored to the module in question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It is of critical importance to understand assessment specs as soon as they are released</a:t>
            </a:r>
          </a:p>
        </p:txBody>
      </p:sp>
    </p:spTree>
    <p:extLst>
      <p:ext uri="{BB962C8B-B14F-4D97-AF65-F5344CB8AC3E}">
        <p14:creationId xmlns:p14="http://schemas.microsoft.com/office/powerpoint/2010/main" val="24001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 1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700808"/>
            <a:ext cx="8435280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20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078D4E-3425-442A-9518-351028E0C017}"/>
              </a:ext>
            </a:extLst>
          </p:cNvPr>
          <p:cNvSpPr/>
          <p:nvPr/>
        </p:nvSpPr>
        <p:spPr>
          <a:xfrm>
            <a:off x="452021" y="1719970"/>
            <a:ext cx="8435280" cy="2062103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3200" b="1" dirty="0"/>
              <a:t>50% - Coursework</a:t>
            </a:r>
          </a:p>
          <a:p>
            <a:endParaRPr lang="en-US" sz="3200" b="1" dirty="0"/>
          </a:p>
          <a:p>
            <a:r>
              <a:rPr lang="en-US" sz="3200" dirty="0" err="1"/>
              <a:t>Analyse</a:t>
            </a:r>
            <a:r>
              <a:rPr lang="en-US" sz="3200" dirty="0"/>
              <a:t> the influence of individual and group </a:t>
            </a:r>
            <a:r>
              <a:rPr lang="en-US" sz="3200" dirty="0" err="1"/>
              <a:t>behaviour</a:t>
            </a:r>
            <a:r>
              <a:rPr lang="en-US" sz="3200" dirty="0"/>
              <a:t> on public service </a:t>
            </a:r>
            <a:r>
              <a:rPr lang="en-US" sz="3200" dirty="0" err="1"/>
              <a:t>organisations</a:t>
            </a:r>
            <a:r>
              <a:rPr lang="en-US" sz="3200" dirty="0"/>
              <a:t>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7EBC7F-16EE-4605-95CC-568A8C4D5923}"/>
              </a:ext>
            </a:extLst>
          </p:cNvPr>
          <p:cNvSpPr/>
          <p:nvPr/>
        </p:nvSpPr>
        <p:spPr>
          <a:xfrm>
            <a:off x="354360" y="4007542"/>
            <a:ext cx="8435279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1,500-word essay which demonstrates an understanding of individual psychology and </a:t>
            </a:r>
            <a:r>
              <a:rPr lang="en-US" sz="2800" dirty="0" err="1"/>
              <a:t>organisational</a:t>
            </a:r>
            <a:r>
              <a:rPr lang="en-US" sz="2800" dirty="0"/>
              <a:t> </a:t>
            </a:r>
            <a:r>
              <a:rPr lang="en-US" sz="2800" dirty="0" err="1"/>
              <a:t>behaviour</a:t>
            </a:r>
            <a:r>
              <a:rPr lang="en-US" sz="2800" dirty="0"/>
              <a:t>.</a:t>
            </a:r>
          </a:p>
          <a:p>
            <a:endParaRPr lang="en-US" sz="2800" dirty="0"/>
          </a:p>
          <a:p>
            <a:r>
              <a:rPr lang="en-US" sz="2800" dirty="0"/>
              <a:t>Big names and big ideas.</a:t>
            </a:r>
          </a:p>
          <a:p>
            <a:r>
              <a:rPr lang="en-US" sz="2800" dirty="0"/>
              <a:t>Link theory to the real-world of practice.</a:t>
            </a:r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21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318356" y="1709928"/>
            <a:ext cx="8507288" cy="3046988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3200" b="1" dirty="0"/>
              <a:t>50% - Examination</a:t>
            </a:r>
          </a:p>
          <a:p>
            <a:endParaRPr lang="en-US" sz="3200" dirty="0"/>
          </a:p>
          <a:p>
            <a:r>
              <a:rPr lang="en-US" sz="3200" dirty="0"/>
              <a:t>Identify and evaluate various psychological theories related to human </a:t>
            </a:r>
            <a:r>
              <a:rPr lang="en-US" sz="3200" dirty="0" err="1"/>
              <a:t>behaviour</a:t>
            </a:r>
            <a:r>
              <a:rPr lang="en-US" sz="3200" dirty="0"/>
              <a:t> via a one-hour multiple choice / short answers examination.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A0548E-5BFF-0120-AD8D-AB877663FDDC}"/>
              </a:ext>
            </a:extLst>
          </p:cNvPr>
          <p:cNvSpPr txBox="1"/>
          <p:nvPr/>
        </p:nvSpPr>
        <p:spPr>
          <a:xfrm>
            <a:off x="457200" y="5157192"/>
            <a:ext cx="8229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One-hour multiple-choice exam</a:t>
            </a:r>
          </a:p>
          <a:p>
            <a:endParaRPr lang="en-GB" sz="2800" dirty="0"/>
          </a:p>
          <a:p>
            <a:r>
              <a:rPr lang="en-GB" sz="2800" dirty="0"/>
              <a:t>50 questions, four choices for each question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435280" cy="3744416"/>
          </a:xfrm>
        </p:spPr>
        <p:txBody>
          <a:bodyPr/>
          <a:lstStyle/>
          <a:p>
            <a:r>
              <a:rPr lang="en-GB" sz="2800" dirty="0"/>
              <a:t>Without question a key academic skill which needs to be grasped as soon as possible</a:t>
            </a:r>
          </a:p>
          <a:p>
            <a:r>
              <a:rPr lang="en-GB" sz="2800" dirty="0"/>
              <a:t>Once learned it will be a foundation for your studies at HND (level 5), Bachelor’s (level 6), Master’s (level 7) and PhD levels (level 8)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A2E100-6013-9EC9-3039-DE4AE0F1CB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711" y="1183044"/>
            <a:ext cx="8746577" cy="449191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B725ED-719B-EE73-8A13-40A868D24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4A942E-404E-DBA4-C13D-61619AF9DC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12" y="1168251"/>
            <a:ext cx="8693319" cy="449299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3102446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3106"/>
            <a:ext cx="8507288" cy="990600"/>
          </a:xfrm>
        </p:spPr>
        <p:txBody>
          <a:bodyPr>
            <a:normAutofit/>
          </a:bodyPr>
          <a:lstStyle/>
          <a:p>
            <a:r>
              <a:rPr lang="en-GB" dirty="0"/>
              <a:t>We have a system called Leganto which enables remote access to resources to help with your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BA99AD-5643-43F4-93B7-B522A1422C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73721">
            <a:off x="899592" y="2501787"/>
            <a:ext cx="6948264" cy="382281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B272D12-E1F3-49A3-A066-D483A65E0174}"/>
              </a:ext>
            </a:extLst>
          </p:cNvPr>
          <p:cNvSpPr/>
          <p:nvPr/>
        </p:nvSpPr>
        <p:spPr>
          <a:xfrm>
            <a:off x="1017791" y="6000564"/>
            <a:ext cx="1728192" cy="6480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8683" y="1196752"/>
            <a:ext cx="2986634" cy="39821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6" y="55485"/>
            <a:ext cx="2997636" cy="399684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E24340-6F84-44FE-883D-47D1134B3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90" y="2708920"/>
            <a:ext cx="2804020" cy="398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66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27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C045E8-6051-40CA-8668-78EF281C8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425" y="119062"/>
            <a:ext cx="5391150" cy="66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5990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" y="481487"/>
            <a:ext cx="8553636" cy="9927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Journals and websites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72928" y="1430563"/>
            <a:ext cx="2177858" cy="992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28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1C498FD-A5BC-48C9-8D5E-67722CE1EA20}"/>
              </a:ext>
            </a:extLst>
          </p:cNvPr>
          <p:cNvSpPr/>
          <p:nvPr/>
        </p:nvSpPr>
        <p:spPr>
          <a:xfrm>
            <a:off x="611560" y="1608234"/>
            <a:ext cx="7776864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/>
              <a:t>Journals </a:t>
            </a:r>
          </a:p>
          <a:p>
            <a:r>
              <a:rPr lang="en-GB" sz="2400" dirty="0"/>
              <a:t>European Psychologist</a:t>
            </a:r>
          </a:p>
          <a:p>
            <a:r>
              <a:rPr lang="en-GB" sz="2400" dirty="0"/>
              <a:t>Journal of Managerial Psychology</a:t>
            </a:r>
          </a:p>
          <a:p>
            <a:r>
              <a:rPr lang="en-GB" sz="2400" dirty="0"/>
              <a:t>Journal of Personality and Social Psychology</a:t>
            </a:r>
          </a:p>
          <a:p>
            <a:r>
              <a:rPr lang="en-GB" sz="2400" dirty="0"/>
              <a:t>Occupational Psychology</a:t>
            </a:r>
          </a:p>
          <a:p>
            <a:r>
              <a:rPr lang="en-GB" sz="2400" dirty="0"/>
              <a:t>The Psychologist, British Psychological Society</a:t>
            </a:r>
          </a:p>
          <a:p>
            <a:endParaRPr lang="en-GB" dirty="0"/>
          </a:p>
          <a:p>
            <a:r>
              <a:rPr lang="en-GB" sz="2800" b="1" dirty="0"/>
              <a:t>Websites </a:t>
            </a:r>
          </a:p>
          <a:p>
            <a:r>
              <a:rPr lang="en-GB" sz="2400" dirty="0"/>
              <a:t>American Psychological Association: </a:t>
            </a:r>
            <a:r>
              <a:rPr lang="en-GB" sz="2400" dirty="0">
                <a:hlinkClick r:id="rId3"/>
              </a:rPr>
              <a:t>www.apa.org</a:t>
            </a:r>
            <a:r>
              <a:rPr lang="en-GB" sz="2400" dirty="0"/>
              <a:t> </a:t>
            </a:r>
          </a:p>
          <a:p>
            <a:r>
              <a:rPr lang="en-GB" sz="2400" dirty="0"/>
              <a:t>The British Psychological Society: </a:t>
            </a:r>
            <a:r>
              <a:rPr lang="en-GB" sz="2400" dirty="0">
                <a:hlinkClick r:id="rId4"/>
              </a:rPr>
              <a:t>https://www.bps.org.uk/</a:t>
            </a:r>
            <a:r>
              <a:rPr lang="en-GB" sz="2400" dirty="0"/>
              <a:t> </a:t>
            </a:r>
          </a:p>
          <a:p>
            <a:r>
              <a:rPr lang="en-GB" sz="2400" dirty="0"/>
              <a:t>UK Government agencies, departments and public bodies: </a:t>
            </a:r>
            <a:r>
              <a:rPr lang="en-GB" sz="2400" dirty="0">
                <a:hlinkClick r:id="rId5"/>
              </a:rPr>
              <a:t>https://www.gov.uk/government/organisations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6787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29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F21CE6-0169-4A35-9F63-6EE4F8530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9913"/>
            <a:ext cx="9144000" cy="37141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44680F-349F-4A60-9F4F-B6E233BA1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62" y="4555201"/>
            <a:ext cx="70008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solidFill>
                  <a:schemeClr val="tx1"/>
                </a:solidFill>
              </a:rPr>
              <a:t>Your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4128"/>
          </a:xfrm>
        </p:spPr>
        <p:txBody>
          <a:bodyPr>
            <a:normAutofit/>
          </a:bodyPr>
          <a:lstStyle/>
          <a:p>
            <a:r>
              <a:rPr lang="en-GB" sz="3200" dirty="0"/>
              <a:t>Focus on what success will look and feel like: timely submission, none late, at least a pass mark!!</a:t>
            </a:r>
          </a:p>
          <a:p>
            <a:r>
              <a:rPr lang="en-GB" sz="3200" dirty="0"/>
              <a:t>Attend all lectures and tutorials</a:t>
            </a:r>
          </a:p>
          <a:p>
            <a:r>
              <a:rPr lang="en-GB" sz="3200" dirty="0"/>
              <a:t>Actively participate – speak up in person, online and via Fora and email </a:t>
            </a:r>
          </a:p>
          <a:p>
            <a:r>
              <a:rPr lang="en-GB" sz="3200" dirty="0"/>
              <a:t>Commit to your studies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071969" y="5661248"/>
            <a:ext cx="1981146" cy="903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808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28650" y="365126"/>
            <a:ext cx="4015358" cy="2539490"/>
          </a:xfrm>
        </p:spPr>
        <p:txBody>
          <a:bodyPr>
            <a:noAutofit/>
          </a:bodyPr>
          <a:lstStyle/>
          <a:p>
            <a:r>
              <a:rPr lang="en-GB" sz="6000" dirty="0"/>
              <a:t>Essential building blocks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61978" y="4747039"/>
            <a:ext cx="6953371" cy="9581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Read!</a:t>
            </a:r>
          </a:p>
        </p:txBody>
      </p:sp>
      <p:sp>
        <p:nvSpPr>
          <p:cNvPr id="5" name="Rectangle 4"/>
          <p:cNvSpPr/>
          <p:nvPr/>
        </p:nvSpPr>
        <p:spPr>
          <a:xfrm>
            <a:off x="3131840" y="3776412"/>
            <a:ext cx="5383510" cy="983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correctly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19" y="5705157"/>
            <a:ext cx="8263829" cy="98313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Attend!</a:t>
            </a:r>
          </a:p>
        </p:txBody>
      </p:sp>
      <p:sp>
        <p:nvSpPr>
          <p:cNvPr id="7" name="Rectangle 6"/>
          <p:cNvSpPr/>
          <p:nvPr/>
        </p:nvSpPr>
        <p:spPr>
          <a:xfrm>
            <a:off x="4499992" y="2908466"/>
            <a:ext cx="401535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tenacious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681" y="241927"/>
            <a:ext cx="2532537" cy="253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9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0"/>
            <a:ext cx="7315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1047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454C8E-0A4B-4C49-8CA5-26BE2E849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7D4CFD-ACA2-45CA-A074-F86234291B66}"/>
              </a:ext>
            </a:extLst>
          </p:cNvPr>
          <p:cNvSpPr txBox="1"/>
          <p:nvPr/>
        </p:nvSpPr>
        <p:spPr>
          <a:xfrm>
            <a:off x="1" y="692696"/>
            <a:ext cx="9143999" cy="1077218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culture of ‘creative failure’?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Bothwell 2018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CB463-56E7-4B1F-B7B9-4E5E11347E68}"/>
              </a:ext>
            </a:extLst>
          </p:cNvPr>
          <p:cNvSpPr txBox="1"/>
          <p:nvPr/>
        </p:nvSpPr>
        <p:spPr>
          <a:xfrm>
            <a:off x="-1475" y="2521059"/>
            <a:ext cx="9144000" cy="181588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‘growth’ rather than a ‘fixed’ mindset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Carol Dweck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2B9787-8C41-41E5-97C7-9B2EB35F9AD4}"/>
              </a:ext>
            </a:extLst>
          </p:cNvPr>
          <p:cNvSpPr txBox="1"/>
          <p:nvPr/>
        </p:nvSpPr>
        <p:spPr>
          <a:xfrm>
            <a:off x="0" y="1693264"/>
            <a:ext cx="9144000" cy="830997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 that sound strange?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640030-44D2-49A1-89A7-CFFD560286E4}"/>
              </a:ext>
            </a:extLst>
          </p:cNvPr>
          <p:cNvSpPr txBox="1"/>
          <p:nvPr/>
        </p:nvSpPr>
        <p:spPr>
          <a:xfrm>
            <a:off x="-1475" y="4330175"/>
            <a:ext cx="9121316" cy="2308324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Humility is important: we are all fallible, &amp; learning is a continuous process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294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71739" y="548680"/>
            <a:ext cx="820891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 create a good learning environment is it important for us to be relaxed in one another’s company, to feel safe, comfortable, supported?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1739" y="2924944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relationship between the teacher and the taught </a:t>
            </a:r>
            <a:r>
              <a:rPr lang="en-GB" sz="3200" dirty="0">
                <a:solidFill>
                  <a:prstClr val="black"/>
                </a:solidFill>
                <a:latin typeface="Myriad Pro"/>
              </a:rPr>
              <a:t>is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central consideration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Mutual trust and respect is </a:t>
            </a:r>
            <a:r>
              <a:rPr lang="en-GB" sz="3200" dirty="0">
                <a:solidFill>
                  <a:prstClr val="black"/>
                </a:solidFill>
                <a:latin typeface="Myriad Pro"/>
              </a:rPr>
              <a:t>essential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878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DA1D6-49C8-49CA-AA3F-6799B51D4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4DF6A-A2C6-4B90-A31C-F1B6886FEB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FA658-EDF9-475A-937F-F7AEC300E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761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1131</Words>
  <Application>Microsoft Office PowerPoint</Application>
  <PresentationFormat>On-screen Show (4:3)</PresentationFormat>
  <Paragraphs>204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Arial</vt:lpstr>
      <vt:lpstr>Calibri</vt:lpstr>
      <vt:lpstr>Calibri Light</vt:lpstr>
      <vt:lpstr>helvetica neue</vt:lpstr>
      <vt:lpstr>Myriad Pro</vt:lpstr>
      <vt:lpstr>Clarity</vt:lpstr>
      <vt:lpstr>20140311PresentationUWTSDTemplate</vt:lpstr>
      <vt:lpstr>Office Theme</vt:lpstr>
      <vt:lpstr>2_Office Theme</vt:lpstr>
      <vt:lpstr>2_20140311PresentationUWTSDTemplate</vt:lpstr>
      <vt:lpstr>BMPS4011 Behavioural  Dynamics</vt:lpstr>
      <vt:lpstr>Welcome</vt:lpstr>
      <vt:lpstr>Contents</vt:lpstr>
      <vt:lpstr>PowerPoint Presentation</vt:lpstr>
      <vt:lpstr>PowerPoint Presentation</vt:lpstr>
      <vt:lpstr>Swansea Councillor</vt:lpstr>
      <vt:lpstr>How can I help you?</vt:lpstr>
      <vt:lpstr>PowerPoint Presentation</vt:lpstr>
      <vt:lpstr>PowerPoint Presentation</vt:lpstr>
      <vt:lpstr>PowerPoint Presentation</vt:lpstr>
      <vt:lpstr>Overview</vt:lpstr>
      <vt:lpstr>PowerPoint Presentation</vt:lpstr>
      <vt:lpstr>Semester 1</vt:lpstr>
      <vt:lpstr>Level of Study</vt:lpstr>
      <vt:lpstr>Aims of Module</vt:lpstr>
      <vt:lpstr>Learning Outcomes</vt:lpstr>
      <vt:lpstr>Lesson Content</vt:lpstr>
      <vt:lpstr>Lesson Content</vt:lpstr>
      <vt:lpstr>Level of Study: 4</vt:lpstr>
      <vt:lpstr>Assessment 1</vt:lpstr>
      <vt:lpstr>Assessment 2</vt:lpstr>
      <vt:lpstr>Referencing </vt:lpstr>
      <vt:lpstr>PowerPoint Presentation</vt:lpstr>
      <vt:lpstr>PowerPoint Presentation</vt:lpstr>
      <vt:lpstr>Reading Lists</vt:lpstr>
      <vt:lpstr>PowerPoint Presentation</vt:lpstr>
      <vt:lpstr>PowerPoint Presentation</vt:lpstr>
      <vt:lpstr>Journals and websites</vt:lpstr>
      <vt:lpstr>Virtual Learning Environment </vt:lpstr>
      <vt:lpstr>Your Next Steps</vt:lpstr>
      <vt:lpstr>Essential building blocks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Behavioural  Dynamics</dc:title>
  <dc:creator>Mike Durke</dc:creator>
  <cp:lastModifiedBy>Mike Durke</cp:lastModifiedBy>
  <cp:revision>20</cp:revision>
  <dcterms:created xsi:type="dcterms:W3CDTF">2020-09-08T07:31:12Z</dcterms:created>
  <dcterms:modified xsi:type="dcterms:W3CDTF">2022-09-20T15:28:02Z</dcterms:modified>
</cp:coreProperties>
</file>