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5"/>
  </p:notesMasterIdLst>
  <p:sldIdLst>
    <p:sldId id="256" r:id="rId2"/>
    <p:sldId id="259" r:id="rId3"/>
    <p:sldId id="257" r:id="rId4"/>
    <p:sldId id="258" r:id="rId5"/>
    <p:sldId id="260" r:id="rId6"/>
    <p:sldId id="261" r:id="rId7"/>
    <p:sldId id="262" r:id="rId8"/>
    <p:sldId id="263" r:id="rId9"/>
    <p:sldId id="264" r:id="rId10"/>
    <p:sldId id="265" r:id="rId11"/>
    <p:sldId id="267" r:id="rId12"/>
    <p:sldId id="268" r:id="rId13"/>
    <p:sldId id="266"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C13D72F-3114-4B71-BFA8-75040187F4B9}" type="datetimeFigureOut">
              <a:rPr lang="en-GB" smtClean="0"/>
              <a:t>13/03/2020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83035D-91B6-4AFE-B563-707D40C4F0E7}" type="slidenum">
              <a:rPr lang="en-GB" smtClean="0"/>
              <a:t>‹#›</a:t>
            </a:fld>
            <a:endParaRPr lang="en-GB"/>
          </a:p>
        </p:txBody>
      </p:sp>
    </p:spTree>
    <p:extLst>
      <p:ext uri="{BB962C8B-B14F-4D97-AF65-F5344CB8AC3E}">
        <p14:creationId xmlns:p14="http://schemas.microsoft.com/office/powerpoint/2010/main" val="12832237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69B6D45-5A78-4EAA-A64C-044A06984EDD}" type="datetimeFigureOut">
              <a:rPr lang="en-GB" smtClean="0"/>
              <a:t>13/03/2020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7D5DBF-D8CE-4AC0-9E92-2AE0BD2134A0}" type="slidenum">
              <a:rPr lang="en-GB" smtClean="0"/>
              <a:t>‹#›</a:t>
            </a:fld>
            <a:endParaRPr lang="en-GB"/>
          </a:p>
        </p:txBody>
      </p:sp>
    </p:spTree>
    <p:extLst>
      <p:ext uri="{BB962C8B-B14F-4D97-AF65-F5344CB8AC3E}">
        <p14:creationId xmlns:p14="http://schemas.microsoft.com/office/powerpoint/2010/main" val="18117770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69B6D45-5A78-4EAA-A64C-044A06984EDD}" type="datetimeFigureOut">
              <a:rPr lang="en-GB" smtClean="0"/>
              <a:t>13/03/2020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7D5DBF-D8CE-4AC0-9E92-2AE0BD2134A0}" type="slidenum">
              <a:rPr lang="en-GB" smtClean="0"/>
              <a:t>‹#›</a:t>
            </a:fld>
            <a:endParaRPr lang="en-GB"/>
          </a:p>
        </p:txBody>
      </p:sp>
    </p:spTree>
    <p:extLst>
      <p:ext uri="{BB962C8B-B14F-4D97-AF65-F5344CB8AC3E}">
        <p14:creationId xmlns:p14="http://schemas.microsoft.com/office/powerpoint/2010/main" val="7453315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69B6D45-5A78-4EAA-A64C-044A06984EDD}" type="datetimeFigureOut">
              <a:rPr lang="en-GB" smtClean="0"/>
              <a:t>13/03/2020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7D5DBF-D8CE-4AC0-9E92-2AE0BD2134A0}" type="slidenum">
              <a:rPr lang="en-GB" smtClean="0"/>
              <a:t>‹#›</a:t>
            </a:fld>
            <a:endParaRPr lang="en-GB"/>
          </a:p>
        </p:txBody>
      </p:sp>
    </p:spTree>
    <p:extLst>
      <p:ext uri="{BB962C8B-B14F-4D97-AF65-F5344CB8AC3E}">
        <p14:creationId xmlns:p14="http://schemas.microsoft.com/office/powerpoint/2010/main" val="231597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69B6D45-5A78-4EAA-A64C-044A06984EDD}" type="datetimeFigureOut">
              <a:rPr lang="en-GB" smtClean="0"/>
              <a:t>13/03/2020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7D5DBF-D8CE-4AC0-9E92-2AE0BD2134A0}" type="slidenum">
              <a:rPr lang="en-GB" smtClean="0"/>
              <a:t>‹#›</a:t>
            </a:fld>
            <a:endParaRPr lang="en-GB"/>
          </a:p>
        </p:txBody>
      </p:sp>
    </p:spTree>
    <p:extLst>
      <p:ext uri="{BB962C8B-B14F-4D97-AF65-F5344CB8AC3E}">
        <p14:creationId xmlns:p14="http://schemas.microsoft.com/office/powerpoint/2010/main" val="8954272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69B6D45-5A78-4EAA-A64C-044A06984EDD}" type="datetimeFigureOut">
              <a:rPr lang="en-GB" smtClean="0"/>
              <a:t>13/03/2020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67D5DBF-D8CE-4AC0-9E92-2AE0BD2134A0}" type="slidenum">
              <a:rPr lang="en-GB" smtClean="0"/>
              <a:t>‹#›</a:t>
            </a:fld>
            <a:endParaRPr lang="en-GB"/>
          </a:p>
        </p:txBody>
      </p:sp>
    </p:spTree>
    <p:extLst>
      <p:ext uri="{BB962C8B-B14F-4D97-AF65-F5344CB8AC3E}">
        <p14:creationId xmlns:p14="http://schemas.microsoft.com/office/powerpoint/2010/main" val="41682771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69B6D45-5A78-4EAA-A64C-044A06984EDD}" type="datetimeFigureOut">
              <a:rPr lang="en-GB" smtClean="0"/>
              <a:t>13/03/2020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67D5DBF-D8CE-4AC0-9E92-2AE0BD2134A0}" type="slidenum">
              <a:rPr lang="en-GB" smtClean="0"/>
              <a:t>‹#›</a:t>
            </a:fld>
            <a:endParaRPr lang="en-GB"/>
          </a:p>
        </p:txBody>
      </p:sp>
    </p:spTree>
    <p:extLst>
      <p:ext uri="{BB962C8B-B14F-4D97-AF65-F5344CB8AC3E}">
        <p14:creationId xmlns:p14="http://schemas.microsoft.com/office/powerpoint/2010/main" val="6635299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9B6D45-5A78-4EAA-A64C-044A06984EDD}" type="datetimeFigureOut">
              <a:rPr lang="en-GB" smtClean="0"/>
              <a:t>13/03/2020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67D5DBF-D8CE-4AC0-9E92-2AE0BD2134A0}" type="slidenum">
              <a:rPr lang="en-GB" smtClean="0"/>
              <a:t>‹#›</a:t>
            </a:fld>
            <a:endParaRPr lang="en-GB"/>
          </a:p>
        </p:txBody>
      </p:sp>
    </p:spTree>
    <p:extLst>
      <p:ext uri="{BB962C8B-B14F-4D97-AF65-F5344CB8AC3E}">
        <p14:creationId xmlns:p14="http://schemas.microsoft.com/office/powerpoint/2010/main" val="17209043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69B6D45-5A78-4EAA-A64C-044A06984EDD}" type="datetimeFigureOut">
              <a:rPr lang="en-GB" smtClean="0"/>
              <a:t>13/03/2020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7D5DBF-D8CE-4AC0-9E92-2AE0BD2134A0}" type="slidenum">
              <a:rPr lang="en-GB" smtClean="0"/>
              <a:t>‹#›</a:t>
            </a:fld>
            <a:endParaRPr lang="en-GB"/>
          </a:p>
        </p:txBody>
      </p:sp>
    </p:spTree>
    <p:extLst>
      <p:ext uri="{BB962C8B-B14F-4D97-AF65-F5344CB8AC3E}">
        <p14:creationId xmlns:p14="http://schemas.microsoft.com/office/powerpoint/2010/main" val="3256025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69B6D45-5A78-4EAA-A64C-044A06984EDD}" type="datetimeFigureOut">
              <a:rPr lang="en-GB" smtClean="0"/>
              <a:t>13/03/2020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7D5DBF-D8CE-4AC0-9E92-2AE0BD2134A0}" type="slidenum">
              <a:rPr lang="en-GB" smtClean="0"/>
              <a:t>‹#›</a:t>
            </a:fld>
            <a:endParaRPr lang="en-GB"/>
          </a:p>
        </p:txBody>
      </p:sp>
    </p:spTree>
    <p:extLst>
      <p:ext uri="{BB962C8B-B14F-4D97-AF65-F5344CB8AC3E}">
        <p14:creationId xmlns:p14="http://schemas.microsoft.com/office/powerpoint/2010/main" val="526060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69B6D45-5A78-4EAA-A64C-044A06984EDD}" type="datetimeFigureOut">
              <a:rPr lang="en-GB" smtClean="0"/>
              <a:t>13/03/2020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7D5DBF-D8CE-4AC0-9E92-2AE0BD2134A0}" type="slidenum">
              <a:rPr lang="en-GB" smtClean="0"/>
              <a:t>‹#›</a:t>
            </a:fld>
            <a:endParaRPr lang="en-GB"/>
          </a:p>
        </p:txBody>
      </p:sp>
    </p:spTree>
    <p:extLst>
      <p:ext uri="{BB962C8B-B14F-4D97-AF65-F5344CB8AC3E}">
        <p14:creationId xmlns:p14="http://schemas.microsoft.com/office/powerpoint/2010/main" val="20007570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69B6D45-5A78-4EAA-A64C-044A06984EDD}" type="datetimeFigureOut">
              <a:rPr lang="en-GB" smtClean="0"/>
              <a:t>13/03/2020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7D5DBF-D8CE-4AC0-9E92-2AE0BD2134A0}"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8800424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69B6D45-5A78-4EAA-A64C-044A06984EDD}" type="datetimeFigureOut">
              <a:rPr lang="en-GB" smtClean="0"/>
              <a:t>13/03/2020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7D5DBF-D8CE-4AC0-9E92-2AE0BD2134A0}" type="slidenum">
              <a:rPr lang="en-GB" smtClean="0"/>
              <a:t>‹#›</a:t>
            </a:fld>
            <a:endParaRPr lang="en-GB"/>
          </a:p>
        </p:txBody>
      </p:sp>
    </p:spTree>
    <p:extLst>
      <p:ext uri="{BB962C8B-B14F-4D97-AF65-F5344CB8AC3E}">
        <p14:creationId xmlns:p14="http://schemas.microsoft.com/office/powerpoint/2010/main" val="5973764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69B6D45-5A78-4EAA-A64C-044A06984EDD}" type="datetimeFigureOut">
              <a:rPr lang="en-GB" smtClean="0"/>
              <a:t>13/03/2020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7D5DBF-D8CE-4AC0-9E92-2AE0BD2134A0}"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2773932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69B6D45-5A78-4EAA-A64C-044A06984EDD}" type="datetimeFigureOut">
              <a:rPr lang="en-GB" smtClean="0"/>
              <a:t>13/03/2020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7D5DBF-D8CE-4AC0-9E92-2AE0BD2134A0}" type="slidenum">
              <a:rPr lang="en-GB" smtClean="0"/>
              <a:t>‹#›</a:t>
            </a:fld>
            <a:endParaRPr lang="en-GB"/>
          </a:p>
        </p:txBody>
      </p:sp>
    </p:spTree>
    <p:extLst>
      <p:ext uri="{BB962C8B-B14F-4D97-AF65-F5344CB8AC3E}">
        <p14:creationId xmlns:p14="http://schemas.microsoft.com/office/powerpoint/2010/main" val="40643636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69B6D45-5A78-4EAA-A64C-044A06984EDD}" type="datetimeFigureOut">
              <a:rPr lang="en-GB" smtClean="0"/>
              <a:t>13/03/2020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7D5DBF-D8CE-4AC0-9E92-2AE0BD2134A0}" type="slidenum">
              <a:rPr lang="en-GB" smtClean="0"/>
              <a:t>‹#›</a:t>
            </a:fld>
            <a:endParaRPr lang="en-GB"/>
          </a:p>
        </p:txBody>
      </p:sp>
    </p:spTree>
    <p:extLst>
      <p:ext uri="{BB962C8B-B14F-4D97-AF65-F5344CB8AC3E}">
        <p14:creationId xmlns:p14="http://schemas.microsoft.com/office/powerpoint/2010/main" val="18271797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69B6D45-5A78-4EAA-A64C-044A06984EDD}" type="datetimeFigureOut">
              <a:rPr lang="en-GB" smtClean="0"/>
              <a:t>13/03/2020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7D5DBF-D8CE-4AC0-9E92-2AE0BD2134A0}" type="slidenum">
              <a:rPr lang="en-GB" smtClean="0"/>
              <a:t>‹#›</a:t>
            </a:fld>
            <a:endParaRPr lang="en-GB"/>
          </a:p>
        </p:txBody>
      </p:sp>
    </p:spTree>
    <p:extLst>
      <p:ext uri="{BB962C8B-B14F-4D97-AF65-F5344CB8AC3E}">
        <p14:creationId xmlns:p14="http://schemas.microsoft.com/office/powerpoint/2010/main" val="14203009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69B6D45-5A78-4EAA-A64C-044A06984EDD}" type="datetimeFigureOut">
              <a:rPr lang="en-GB" smtClean="0"/>
              <a:t>13/03/2020</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267D5DBF-D8CE-4AC0-9E92-2AE0BD2134A0}" type="slidenum">
              <a:rPr lang="en-GB" smtClean="0"/>
              <a:t>‹#›</a:t>
            </a:fld>
            <a:endParaRPr lang="en-GB"/>
          </a:p>
        </p:txBody>
      </p:sp>
    </p:spTree>
    <p:extLst>
      <p:ext uri="{BB962C8B-B14F-4D97-AF65-F5344CB8AC3E}">
        <p14:creationId xmlns:p14="http://schemas.microsoft.com/office/powerpoint/2010/main" val="2246804471"/>
      </p:ext>
    </p:extLst>
  </p:cSld>
  <p:clrMap bg1="dk1" tx1="lt1" bg2="dk2" tx2="lt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2.xml"/><Relationship Id="rId4" Type="http://schemas.openxmlformats.org/officeDocument/2006/relationships/image" Target="../media/image8.jpg"/></Relationships>
</file>

<file path=ppt/slides/_rels/slide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g"/><Relationship Id="rId1" Type="http://schemas.openxmlformats.org/officeDocument/2006/relationships/slideLayout" Target="../slideLayouts/slideLayout2.xml"/><Relationship Id="rId4" Type="http://schemas.openxmlformats.org/officeDocument/2006/relationships/image" Target="../media/image11.jpg"/></Relationships>
</file>

<file path=ppt/slides/_rels/slide8.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123rf.com/photo_44170743_women-hand-writing-meaning-of-haccp-concept-hazard-analysis-of-critical-control-points-on-green-back.html" TargetMode="External"/><Relationship Id="rId3" Type="http://schemas.openxmlformats.org/officeDocument/2006/relationships/hyperlink" Target="https://serve360.marriott.com/wp-content/uploads/2017/12/Marriott_CDP_Climate-Change_2017.pdf" TargetMode="External"/><Relationship Id="rId7" Type="http://schemas.openxmlformats.org/officeDocument/2006/relationships/hyperlink" Target="https://www.golfdigest.com/story/tiger-woods-elected-to-world-golf-hall-of-fame-as-first-member-of-class-of-2021" TargetMode="External"/><Relationship Id="rId2" Type="http://schemas.openxmlformats.org/officeDocument/2006/relationships/hyperlink" Target="https://skift.com/2016/09/21/every-one-of-marriotts-30-hotel-brands-explained/" TargetMode="External"/><Relationship Id="rId1" Type="http://schemas.openxmlformats.org/officeDocument/2006/relationships/slideLayout" Target="../slideLayouts/slideLayout2.xml"/><Relationship Id="rId6" Type="http://schemas.openxmlformats.org/officeDocument/2006/relationships/hyperlink" Target="https://www.google.com/search?q=ala-carte+menu+of+marriott&amp;tbm=isch&amp;ved=2ahUKEwjXz9GPyZfoAhXP44UKHfbkDPMQ2-cCegQIABAA&amp;oq=ala-carte+menu+of+marriott&amp;gs_l=img.3...7668.12593..12827...2.0..0.67.682.14......0....1..gws-wiz-img.......0i30j0i8i30.jTuMuedhKgw&amp;ei=loxrXtesIs_HlwT2ybOYDw#imgrc=pVz-XMGb9tNtSM" TargetMode="External"/><Relationship Id="rId5" Type="http://schemas.openxmlformats.org/officeDocument/2006/relationships/hyperlink" Target="http://journal-northpoint.blogspot.com/2011/08/important-terms-of-food-and-beverages.html" TargetMode="External"/><Relationship Id="rId4" Type="http://schemas.openxmlformats.org/officeDocument/2006/relationships/hyperlink" Target="https://www.marriott.com/about/culture-and-values/history.mi" TargetMode="External"/><Relationship Id="rId9" Type="http://schemas.openxmlformats.org/officeDocument/2006/relationships/hyperlink" Target="https://www.vectorstock.com/royalty-free-vector/iso-22000-standard-certificate-badge-vector-1523314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A24F1-CD8C-4ABB-B261-AC4025470E97}"/>
              </a:ext>
            </a:extLst>
          </p:cNvPr>
          <p:cNvSpPr>
            <a:spLocks noGrp="1"/>
          </p:cNvSpPr>
          <p:nvPr>
            <p:ph type="ctrTitle"/>
          </p:nvPr>
        </p:nvSpPr>
        <p:spPr>
          <a:xfrm>
            <a:off x="1523999" y="1122363"/>
            <a:ext cx="9708859" cy="3156022"/>
          </a:xfrm>
        </p:spPr>
        <p:txBody>
          <a:bodyPr>
            <a:normAutofit/>
          </a:bodyPr>
          <a:lstStyle/>
          <a:p>
            <a:pPr algn="l"/>
            <a:r>
              <a:rPr lang="en-GB" sz="1600" dirty="0">
                <a:latin typeface="Arial Black" panose="020B0A04020102020204" pitchFamily="34" charset="0"/>
              </a:rPr>
              <a:t>NAME            : AFTAB SHAIKH</a:t>
            </a:r>
            <a:br>
              <a:rPr lang="en-GB" sz="1600" dirty="0">
                <a:latin typeface="Arial Black" panose="020B0A04020102020204" pitchFamily="34" charset="0"/>
              </a:rPr>
            </a:br>
            <a:r>
              <a:rPr lang="en-GB" sz="1600" dirty="0">
                <a:latin typeface="Arial Black" panose="020B0A04020102020204" pitchFamily="34" charset="0"/>
              </a:rPr>
              <a:t>STUDENT ID : 1816314</a:t>
            </a:r>
            <a:br>
              <a:rPr lang="en-GB" sz="1600" dirty="0">
                <a:latin typeface="Arial Black" panose="020B0A04020102020204" pitchFamily="34" charset="0"/>
              </a:rPr>
            </a:br>
            <a:r>
              <a:rPr lang="en-GB" sz="1600" dirty="0">
                <a:latin typeface="Arial Black" panose="020B0A04020102020204" pitchFamily="34" charset="0"/>
              </a:rPr>
              <a:t>SUBJECT      : IHM LVL4</a:t>
            </a:r>
            <a:br>
              <a:rPr lang="en-GB" sz="1600" dirty="0">
                <a:latin typeface="Arial Black" panose="020B0A04020102020204" pitchFamily="34" charset="0"/>
              </a:rPr>
            </a:br>
            <a:r>
              <a:rPr lang="en-GB" sz="1600" dirty="0">
                <a:latin typeface="Arial Black" panose="020B0A04020102020204" pitchFamily="34" charset="0"/>
              </a:rPr>
              <a:t>TUTIOR         : JAZZ</a:t>
            </a:r>
            <a:br>
              <a:rPr lang="en-GB" sz="3600" dirty="0">
                <a:latin typeface="Arial Black" panose="020B0A04020102020204" pitchFamily="34" charset="0"/>
              </a:rPr>
            </a:br>
            <a:br>
              <a:rPr lang="en-GB" sz="3600" dirty="0">
                <a:latin typeface="Arial Black" panose="020B0A04020102020204" pitchFamily="34" charset="0"/>
              </a:rPr>
            </a:br>
            <a:endParaRPr lang="en-GB" sz="3600" dirty="0">
              <a:latin typeface="Arial Black" panose="020B0A04020102020204" pitchFamily="34" charset="0"/>
            </a:endParaRPr>
          </a:p>
        </p:txBody>
      </p:sp>
      <p:pic>
        <p:nvPicPr>
          <p:cNvPr id="8" name="Picture 7">
            <a:extLst>
              <a:ext uri="{FF2B5EF4-FFF2-40B4-BE49-F238E27FC236}">
                <a16:creationId xmlns:a16="http://schemas.microsoft.com/office/drawing/2014/main" id="{4D89ED92-A9E1-4A5C-A0EF-4A9B6902C9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1999" cy="7201949"/>
          </a:xfrm>
          <a:prstGeom prst="rect">
            <a:avLst/>
          </a:prstGeom>
        </p:spPr>
      </p:pic>
      <p:sp>
        <p:nvSpPr>
          <p:cNvPr id="9" name="Rectangle 8">
            <a:extLst>
              <a:ext uri="{FF2B5EF4-FFF2-40B4-BE49-F238E27FC236}">
                <a16:creationId xmlns:a16="http://schemas.microsoft.com/office/drawing/2014/main" id="{9D43D0EE-2306-4956-9F1A-1AF42120F256}"/>
              </a:ext>
            </a:extLst>
          </p:cNvPr>
          <p:cNvSpPr/>
          <p:nvPr/>
        </p:nvSpPr>
        <p:spPr>
          <a:xfrm>
            <a:off x="3330427" y="211471"/>
            <a:ext cx="7466203" cy="1200329"/>
          </a:xfrm>
          <a:prstGeom prst="rect">
            <a:avLst/>
          </a:prstGeom>
        </p:spPr>
        <p:txBody>
          <a:bodyPr wrap="square">
            <a:spAutoFit/>
          </a:bodyPr>
          <a:lstStyle/>
          <a:p>
            <a:r>
              <a:rPr lang="en-GB" dirty="0">
                <a:latin typeface="Arial Black" panose="020B0A04020102020204" pitchFamily="34" charset="0"/>
              </a:rPr>
              <a:t>NAME            : AFTAB SHAIKH</a:t>
            </a:r>
            <a:br>
              <a:rPr lang="en-GB" dirty="0">
                <a:latin typeface="Arial Black" panose="020B0A04020102020204" pitchFamily="34" charset="0"/>
              </a:rPr>
            </a:br>
            <a:r>
              <a:rPr lang="en-GB" dirty="0">
                <a:latin typeface="Arial Black" panose="020B0A04020102020204" pitchFamily="34" charset="0"/>
              </a:rPr>
              <a:t>STUDENT ID : 1816314</a:t>
            </a:r>
            <a:br>
              <a:rPr lang="en-GB" dirty="0">
                <a:latin typeface="Arial Black" panose="020B0A04020102020204" pitchFamily="34" charset="0"/>
              </a:rPr>
            </a:br>
            <a:r>
              <a:rPr lang="en-GB" dirty="0">
                <a:latin typeface="Arial Black" panose="020B0A04020102020204" pitchFamily="34" charset="0"/>
              </a:rPr>
              <a:t>SUBJECT      : IHM LVL4</a:t>
            </a:r>
            <a:br>
              <a:rPr lang="en-GB" dirty="0">
                <a:latin typeface="Arial Black" panose="020B0A04020102020204" pitchFamily="34" charset="0"/>
              </a:rPr>
            </a:br>
            <a:r>
              <a:rPr lang="en-GB" dirty="0">
                <a:latin typeface="Arial Black" panose="020B0A04020102020204" pitchFamily="34" charset="0"/>
              </a:rPr>
              <a:t>TUTIOR         : JAZZ</a:t>
            </a:r>
            <a:endParaRPr lang="en-GB" dirty="0"/>
          </a:p>
        </p:txBody>
      </p:sp>
    </p:spTree>
    <p:extLst>
      <p:ext uri="{BB962C8B-B14F-4D97-AF65-F5344CB8AC3E}">
        <p14:creationId xmlns:p14="http://schemas.microsoft.com/office/powerpoint/2010/main" val="15944535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F4CAD3-461C-4783-9D3D-9BD750CA299C}"/>
              </a:ext>
            </a:extLst>
          </p:cNvPr>
          <p:cNvSpPr>
            <a:spLocks noGrp="1"/>
          </p:cNvSpPr>
          <p:nvPr>
            <p:ph type="title"/>
          </p:nvPr>
        </p:nvSpPr>
        <p:spPr>
          <a:xfrm>
            <a:off x="0" y="0"/>
            <a:ext cx="8596668" cy="699083"/>
          </a:xfrm>
        </p:spPr>
        <p:txBody>
          <a:bodyPr/>
          <a:lstStyle/>
          <a:p>
            <a:r>
              <a:rPr lang="en-GB" dirty="0"/>
              <a:t>INTRODUCTION</a:t>
            </a:r>
          </a:p>
        </p:txBody>
      </p:sp>
      <p:sp>
        <p:nvSpPr>
          <p:cNvPr id="3" name="Content Placeholder 2">
            <a:extLst>
              <a:ext uri="{FF2B5EF4-FFF2-40B4-BE49-F238E27FC236}">
                <a16:creationId xmlns:a16="http://schemas.microsoft.com/office/drawing/2014/main" id="{4FF12B8D-9A60-4914-9814-A8921B438319}"/>
              </a:ext>
            </a:extLst>
          </p:cNvPr>
          <p:cNvSpPr>
            <a:spLocks noGrp="1"/>
          </p:cNvSpPr>
          <p:nvPr>
            <p:ph idx="1"/>
          </p:nvPr>
        </p:nvSpPr>
        <p:spPr>
          <a:xfrm>
            <a:off x="140439" y="633792"/>
            <a:ext cx="9330732" cy="4475103"/>
          </a:xfrm>
        </p:spPr>
        <p:txBody>
          <a:bodyPr>
            <a:normAutofit/>
          </a:bodyPr>
          <a:lstStyle/>
          <a:p>
            <a:pPr algn="ctr">
              <a:lnSpc>
                <a:spcPct val="150000"/>
              </a:lnSpc>
            </a:pPr>
            <a:r>
              <a:rPr lang="en-GB" sz="1100" b="1" dirty="0">
                <a:latin typeface="Arial" panose="020B0604020202020204" pitchFamily="34" charset="0"/>
                <a:cs typeface="Arial" panose="020B0604020202020204" pitchFamily="34" charset="0"/>
              </a:rPr>
              <a:t>FOREST OF ARDEN MARRIOTT HOTEL AND COUNTRY CLUB</a:t>
            </a:r>
          </a:p>
          <a:p>
            <a:pPr>
              <a:lnSpc>
                <a:spcPct val="150000"/>
              </a:lnSpc>
            </a:pPr>
            <a:r>
              <a:rPr lang="en-GB" sz="1400" b="1" dirty="0">
                <a:latin typeface="Arial" panose="020B0604020202020204" pitchFamily="34" charset="0"/>
                <a:cs typeface="Arial" panose="020B0604020202020204" pitchFamily="34" charset="0"/>
              </a:rPr>
              <a:t>This presentation is about the world biggest brand name called Marriott’s in hospitality business, This presentation is going to analyse how hotel is using resources to bring revenue for their business, International Marriott is a world biggest name in the hospitality business, Hotel Marriott have more than 6,000 properties world wide with the franchise of  30 above brands, it was reported in 2016.( CPD, 2017). This presentation is going to talk about Forest of Arden one of the brand of Marriott’s, how they use resources to attract guest and what type of restaurant's they have, What kind of service they provide, What makes guest to come there and stay. Few slides will explain history of Marriott's how they began and where they are now.</a:t>
            </a:r>
          </a:p>
          <a:p>
            <a:pPr>
              <a:lnSpc>
                <a:spcPct val="150000"/>
              </a:lnSpc>
            </a:pPr>
            <a:endParaRPr lang="en-GB" sz="1400" b="1" dirty="0">
              <a:latin typeface="Arial" panose="020B0604020202020204" pitchFamily="34" charset="0"/>
              <a:cs typeface="Arial" panose="020B0604020202020204" pitchFamily="34" charset="0"/>
            </a:endParaRPr>
          </a:p>
          <a:p>
            <a:pPr marL="0" indent="0">
              <a:lnSpc>
                <a:spcPct val="150000"/>
              </a:lnSpc>
              <a:buNone/>
            </a:pPr>
            <a:endParaRPr lang="en-GB" sz="1100" b="1" dirty="0">
              <a:latin typeface="Arial" panose="020B0604020202020204" pitchFamily="34" charset="0"/>
              <a:cs typeface="Arial" panose="020B0604020202020204" pitchFamily="34" charset="0"/>
            </a:endParaRPr>
          </a:p>
          <a:p>
            <a:pPr>
              <a:lnSpc>
                <a:spcPct val="150000"/>
              </a:lnSpc>
            </a:pPr>
            <a:endParaRPr lang="en-GB" sz="1100" b="1" dirty="0">
              <a:latin typeface="Arial" panose="020B0604020202020204" pitchFamily="34" charset="0"/>
              <a:cs typeface="Arial" panose="020B0604020202020204" pitchFamily="34" charset="0"/>
            </a:endParaRPr>
          </a:p>
          <a:p>
            <a:pPr>
              <a:lnSpc>
                <a:spcPct val="150000"/>
              </a:lnSpc>
            </a:pPr>
            <a:endParaRPr lang="en-GB" sz="1100" b="1" dirty="0">
              <a:latin typeface="Arial" panose="020B0604020202020204" pitchFamily="34" charset="0"/>
              <a:cs typeface="Arial" panose="020B0604020202020204" pitchFamily="34" charset="0"/>
            </a:endParaRPr>
          </a:p>
          <a:p>
            <a:pPr>
              <a:lnSpc>
                <a:spcPct val="150000"/>
              </a:lnSpc>
            </a:pPr>
            <a:endParaRPr lang="en-GB" sz="11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351661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F57E7-5D2E-431B-8B60-DC06E56118A4}"/>
              </a:ext>
            </a:extLst>
          </p:cNvPr>
          <p:cNvSpPr>
            <a:spLocks noGrp="1"/>
          </p:cNvSpPr>
          <p:nvPr>
            <p:ph type="title"/>
          </p:nvPr>
        </p:nvSpPr>
        <p:spPr/>
        <p:txBody>
          <a:bodyPr/>
          <a:lstStyle/>
          <a:p>
            <a:endParaRPr lang="en-GB" dirty="0"/>
          </a:p>
        </p:txBody>
      </p:sp>
      <p:pic>
        <p:nvPicPr>
          <p:cNvPr id="8" name="Content Placeholder 7">
            <a:extLst>
              <a:ext uri="{FF2B5EF4-FFF2-40B4-BE49-F238E27FC236}">
                <a16:creationId xmlns:a16="http://schemas.microsoft.com/office/drawing/2014/main" id="{8BAF2133-71B8-49B3-86F6-CDE685A0517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12063369" cy="6858000"/>
          </a:xfrm>
        </p:spPr>
      </p:pic>
    </p:spTree>
    <p:extLst>
      <p:ext uri="{BB962C8B-B14F-4D97-AF65-F5344CB8AC3E}">
        <p14:creationId xmlns:p14="http://schemas.microsoft.com/office/powerpoint/2010/main" val="10247182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77855-4F35-4611-A8EB-DB8FEFF9D26B}"/>
              </a:ext>
            </a:extLst>
          </p:cNvPr>
          <p:cNvSpPr>
            <a:spLocks noGrp="1"/>
          </p:cNvSpPr>
          <p:nvPr>
            <p:ph type="title"/>
          </p:nvPr>
        </p:nvSpPr>
        <p:spPr/>
        <p:txBody>
          <a:bodyPr/>
          <a:lstStyle/>
          <a:p>
            <a:endParaRPr lang="en-GB"/>
          </a:p>
        </p:txBody>
      </p:sp>
      <p:pic>
        <p:nvPicPr>
          <p:cNvPr id="1026" name="Picture 2" descr="https://3rxg9qea18zhtl6s2u8jammft-wpengine.netdna-ssl.com/wp-content/uploads/2016/09/StarwoodMarriott-e1501787242328.png">
            <a:extLst>
              <a:ext uri="{FF2B5EF4-FFF2-40B4-BE49-F238E27FC236}">
                <a16:creationId xmlns:a16="http://schemas.microsoft.com/office/drawing/2014/main" id="{678FD1D9-2141-4B83-8FCF-12BC4EB5C45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58737"/>
            <a:ext cx="12256316" cy="72577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32837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8EE64-EDB4-494E-A52F-031A1B01CA00}"/>
              </a:ext>
            </a:extLst>
          </p:cNvPr>
          <p:cNvSpPr>
            <a:spLocks noGrp="1"/>
          </p:cNvSpPr>
          <p:nvPr>
            <p:ph type="title"/>
          </p:nvPr>
        </p:nvSpPr>
        <p:spPr>
          <a:xfrm>
            <a:off x="0" y="0"/>
            <a:ext cx="8596668" cy="1320800"/>
          </a:xfrm>
        </p:spPr>
        <p:txBody>
          <a:bodyPr/>
          <a:lstStyle/>
          <a:p>
            <a:r>
              <a:rPr lang="en-GB" dirty="0"/>
              <a:t>HISTORY</a:t>
            </a:r>
          </a:p>
        </p:txBody>
      </p:sp>
      <p:pic>
        <p:nvPicPr>
          <p:cNvPr id="5" name="Content Placeholder 4">
            <a:extLst>
              <a:ext uri="{FF2B5EF4-FFF2-40B4-BE49-F238E27FC236}">
                <a16:creationId xmlns:a16="http://schemas.microsoft.com/office/drawing/2014/main" id="{87AB0D1F-F304-4A55-BF88-93EC261BC87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19910" y="4152973"/>
            <a:ext cx="4060982" cy="2705027"/>
          </a:xfrm>
        </p:spPr>
      </p:pic>
      <p:pic>
        <p:nvPicPr>
          <p:cNvPr id="15" name="Picture 14">
            <a:extLst>
              <a:ext uri="{FF2B5EF4-FFF2-40B4-BE49-F238E27FC236}">
                <a16:creationId xmlns:a16="http://schemas.microsoft.com/office/drawing/2014/main" id="{58AB25F0-30F0-4D4F-B8D2-7B34C0A3746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50072" y="4141723"/>
            <a:ext cx="4125480" cy="2747989"/>
          </a:xfrm>
          <a:prstGeom prst="rect">
            <a:avLst/>
          </a:prstGeom>
        </p:spPr>
      </p:pic>
      <p:sp>
        <p:nvSpPr>
          <p:cNvPr id="16" name="TextBox 15">
            <a:extLst>
              <a:ext uri="{FF2B5EF4-FFF2-40B4-BE49-F238E27FC236}">
                <a16:creationId xmlns:a16="http://schemas.microsoft.com/office/drawing/2014/main" id="{0323CAC4-80A9-406A-A9B8-105DB9BE3DF2}"/>
              </a:ext>
            </a:extLst>
          </p:cNvPr>
          <p:cNvSpPr txBox="1"/>
          <p:nvPr/>
        </p:nvSpPr>
        <p:spPr>
          <a:xfrm flipH="1">
            <a:off x="276834" y="660400"/>
            <a:ext cx="9320171" cy="1169551"/>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International Marriott’s is started about in 1927 as a A&amp;W beer stand, found by </a:t>
            </a:r>
            <a:r>
              <a:rPr lang="en-GB" sz="1400" dirty="0" err="1">
                <a:latin typeface="Arial" panose="020B0604020202020204" pitchFamily="34" charset="0"/>
                <a:cs typeface="Arial" panose="020B0604020202020204" pitchFamily="34" charset="0"/>
              </a:rPr>
              <a:t>J.Willard</a:t>
            </a:r>
            <a:r>
              <a:rPr lang="en-GB" sz="1400" dirty="0">
                <a:latin typeface="Arial" panose="020B0604020202020204" pitchFamily="34" charset="0"/>
                <a:cs typeface="Arial" panose="020B0604020202020204" pitchFamily="34" charset="0"/>
              </a:rPr>
              <a:t> Marriott and his wife Alice. They start this business off the ground by serving beer to thirsty people of Washington DC in hot summer, because of their price, food quality and good service their business grew very fast .</a:t>
            </a:r>
          </a:p>
          <a:p>
            <a:r>
              <a:rPr lang="en-GB" sz="1400" dirty="0">
                <a:latin typeface="Arial" panose="020B0604020202020204" pitchFamily="34" charset="0"/>
                <a:cs typeface="Arial" panose="020B0604020202020204" pitchFamily="34" charset="0"/>
              </a:rPr>
              <a:t> In 1928 Marriott's opened two hot shops including east cost first drive-in restaurant.</a:t>
            </a:r>
          </a:p>
          <a:p>
            <a:r>
              <a:rPr lang="en-GB" sz="1400" dirty="0">
                <a:latin typeface="Arial" panose="020B0604020202020204" pitchFamily="34" charset="0"/>
                <a:cs typeface="Arial" panose="020B0604020202020204" pitchFamily="34" charset="0"/>
              </a:rPr>
              <a:t> In 1937 Marriott’s started lunch box serving  in airlines catering.</a:t>
            </a:r>
          </a:p>
        </p:txBody>
      </p:sp>
      <p:sp>
        <p:nvSpPr>
          <p:cNvPr id="21" name="TextBox 20">
            <a:extLst>
              <a:ext uri="{FF2B5EF4-FFF2-40B4-BE49-F238E27FC236}">
                <a16:creationId xmlns:a16="http://schemas.microsoft.com/office/drawing/2014/main" id="{2BD030AD-26FD-4017-9FC6-B17191A28711}"/>
              </a:ext>
            </a:extLst>
          </p:cNvPr>
          <p:cNvSpPr txBox="1"/>
          <p:nvPr/>
        </p:nvSpPr>
        <p:spPr>
          <a:xfrm>
            <a:off x="10687574" y="6520380"/>
            <a:ext cx="1593909" cy="369332"/>
          </a:xfrm>
          <a:prstGeom prst="rect">
            <a:avLst/>
          </a:prstGeom>
          <a:noFill/>
        </p:spPr>
        <p:txBody>
          <a:bodyPr wrap="square" rtlCol="0">
            <a:spAutoFit/>
          </a:bodyPr>
          <a:lstStyle/>
          <a:p>
            <a:r>
              <a:rPr lang="en-GB" dirty="0"/>
              <a:t>CP…</a:t>
            </a:r>
          </a:p>
        </p:txBody>
      </p:sp>
    </p:spTree>
    <p:extLst>
      <p:ext uri="{BB962C8B-B14F-4D97-AF65-F5344CB8AC3E}">
        <p14:creationId xmlns:p14="http://schemas.microsoft.com/office/powerpoint/2010/main" val="6291755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75BF537-64AF-42C7-A191-E5BF6BEA7596}"/>
              </a:ext>
            </a:extLst>
          </p:cNvPr>
          <p:cNvSpPr>
            <a:spLocks noGrp="1"/>
          </p:cNvSpPr>
          <p:nvPr>
            <p:ph idx="1"/>
          </p:nvPr>
        </p:nvSpPr>
        <p:spPr>
          <a:xfrm>
            <a:off x="-1" y="13007"/>
            <a:ext cx="8657439" cy="2645295"/>
          </a:xfrm>
        </p:spPr>
        <p:txBody>
          <a:bodyPr>
            <a:normAutofit lnSpcReduction="10000"/>
          </a:bodyPr>
          <a:lstStyle/>
          <a:p>
            <a:r>
              <a:rPr lang="en-GB" dirty="0"/>
              <a:t>In 1969 Marriott's has open their first international hotel in </a:t>
            </a:r>
            <a:r>
              <a:rPr lang="en-GB" dirty="0" err="1"/>
              <a:t>Acapula</a:t>
            </a:r>
            <a:r>
              <a:rPr lang="en-GB" dirty="0"/>
              <a:t> Mexico. </a:t>
            </a:r>
          </a:p>
          <a:p>
            <a:r>
              <a:rPr lang="en-GB" dirty="0"/>
              <a:t>In 1972 Marriott's become first company who start lodging in cruise business with partnerships company name called Sun Line.</a:t>
            </a:r>
          </a:p>
          <a:p>
            <a:r>
              <a:rPr lang="en-GB" dirty="0"/>
              <a:t> In 1983 Marriott’s started lodging for business travellers with the country yard hotel </a:t>
            </a:r>
          </a:p>
          <a:p>
            <a:r>
              <a:rPr lang="en-GB" dirty="0"/>
              <a:t>In 1984 The first JW Marriott's is name in the honour of </a:t>
            </a:r>
            <a:r>
              <a:rPr lang="en-GB" dirty="0" err="1"/>
              <a:t>J.Willard</a:t>
            </a:r>
            <a:r>
              <a:rPr lang="en-GB" dirty="0"/>
              <a:t> Marriott founder of Marriott's its open in downtown in Washington DC. MARRIOTT.COM 2020).</a:t>
            </a:r>
          </a:p>
          <a:p>
            <a:endParaRPr lang="en-GB" dirty="0"/>
          </a:p>
        </p:txBody>
      </p:sp>
      <p:pic>
        <p:nvPicPr>
          <p:cNvPr id="11" name="Picture 10">
            <a:extLst>
              <a:ext uri="{FF2B5EF4-FFF2-40B4-BE49-F238E27FC236}">
                <a16:creationId xmlns:a16="http://schemas.microsoft.com/office/drawing/2014/main" id="{D083FE3D-4CE6-4F46-A0C7-2F8051786D4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4224" y="2470732"/>
            <a:ext cx="3702159" cy="2466014"/>
          </a:xfrm>
          <a:prstGeom prst="rect">
            <a:avLst/>
          </a:prstGeom>
        </p:spPr>
      </p:pic>
      <p:pic>
        <p:nvPicPr>
          <p:cNvPr id="13" name="Picture 12">
            <a:extLst>
              <a:ext uri="{FF2B5EF4-FFF2-40B4-BE49-F238E27FC236}">
                <a16:creationId xmlns:a16="http://schemas.microsoft.com/office/drawing/2014/main" id="{E32ECF01-902C-48E7-B307-162BDEBF369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80790" y="4112037"/>
            <a:ext cx="3971306" cy="2645294"/>
          </a:xfrm>
          <a:prstGeom prst="rect">
            <a:avLst/>
          </a:prstGeom>
        </p:spPr>
      </p:pic>
      <p:pic>
        <p:nvPicPr>
          <p:cNvPr id="15" name="Picture 14">
            <a:extLst>
              <a:ext uri="{FF2B5EF4-FFF2-40B4-BE49-F238E27FC236}">
                <a16:creationId xmlns:a16="http://schemas.microsoft.com/office/drawing/2014/main" id="{EECFACDF-832B-4691-9EC5-ADA252D5C2F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027617" y="2537845"/>
            <a:ext cx="3971306" cy="2645294"/>
          </a:xfrm>
          <a:prstGeom prst="rect">
            <a:avLst/>
          </a:prstGeom>
        </p:spPr>
      </p:pic>
    </p:spTree>
    <p:extLst>
      <p:ext uri="{BB962C8B-B14F-4D97-AF65-F5344CB8AC3E}">
        <p14:creationId xmlns:p14="http://schemas.microsoft.com/office/powerpoint/2010/main" val="16106399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138C4-43D4-4186-8B1E-792F27E552F7}"/>
              </a:ext>
            </a:extLst>
          </p:cNvPr>
          <p:cNvSpPr>
            <a:spLocks noGrp="1"/>
          </p:cNvSpPr>
          <p:nvPr>
            <p:ph type="title"/>
          </p:nvPr>
        </p:nvSpPr>
        <p:spPr>
          <a:xfrm>
            <a:off x="-77675" y="0"/>
            <a:ext cx="8596668" cy="1320800"/>
          </a:xfrm>
        </p:spPr>
        <p:txBody>
          <a:bodyPr/>
          <a:lstStyle/>
          <a:p>
            <a:r>
              <a:rPr lang="en-GB" dirty="0"/>
              <a:t>FOOD AND BEVERAGE </a:t>
            </a:r>
            <a:r>
              <a:rPr lang="en-GB" dirty="0" err="1"/>
              <a:t>Marriott’s,forest</a:t>
            </a:r>
            <a:r>
              <a:rPr lang="en-GB" dirty="0"/>
              <a:t> of Ardern</a:t>
            </a:r>
          </a:p>
        </p:txBody>
      </p:sp>
      <p:sp>
        <p:nvSpPr>
          <p:cNvPr id="3" name="Content Placeholder 2">
            <a:extLst>
              <a:ext uri="{FF2B5EF4-FFF2-40B4-BE49-F238E27FC236}">
                <a16:creationId xmlns:a16="http://schemas.microsoft.com/office/drawing/2014/main" id="{1D5391D5-3F4B-4BC1-875B-E8E70F3B8E71}"/>
              </a:ext>
            </a:extLst>
          </p:cNvPr>
          <p:cNvSpPr>
            <a:spLocks noGrp="1"/>
          </p:cNvSpPr>
          <p:nvPr>
            <p:ph idx="1"/>
          </p:nvPr>
        </p:nvSpPr>
        <p:spPr>
          <a:xfrm>
            <a:off x="0" y="1320800"/>
            <a:ext cx="8596668" cy="1814352"/>
          </a:xfrm>
        </p:spPr>
        <p:txBody>
          <a:bodyPr>
            <a:normAutofit/>
          </a:bodyPr>
          <a:lstStyle/>
          <a:p>
            <a:r>
              <a:rPr lang="en-GB" sz="1400" dirty="0">
                <a:latin typeface="Arial" panose="020B0604020202020204" pitchFamily="34" charset="0"/>
                <a:cs typeface="Arial" panose="020B0604020202020204" pitchFamily="34" charset="0"/>
              </a:rPr>
              <a:t> Marriott's hotel is vast in serving food and beverage and in UK most of the menu is same its like set menu, Decided by head chief from main centre.</a:t>
            </a:r>
          </a:p>
          <a:p>
            <a:r>
              <a:rPr lang="en-GB" sz="1400" dirty="0">
                <a:latin typeface="Arial" panose="020B0604020202020204" pitchFamily="34" charset="0"/>
                <a:cs typeface="Arial" panose="020B0604020202020204" pitchFamily="34" charset="0"/>
              </a:rPr>
              <a:t> Marriott's who is having franchise like country yard club this hotels serve buffet and on demand food as well in their restaurant.</a:t>
            </a:r>
          </a:p>
          <a:p>
            <a:r>
              <a:rPr lang="en-GB" sz="1400" dirty="0">
                <a:latin typeface="Arial" panose="020B0604020202020204" pitchFamily="34" charset="0"/>
                <a:cs typeface="Arial" panose="020B0604020202020204" pitchFamily="34" charset="0"/>
              </a:rPr>
              <a:t>They have many kind of service in their firm but mainly Marriott's do French, English and American.</a:t>
            </a:r>
          </a:p>
          <a:p>
            <a:endParaRPr lang="en-GB" sz="14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C921812C-465B-4159-BAAF-56C124136A1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11941"/>
            <a:ext cx="5092118" cy="2546059"/>
          </a:xfrm>
          <a:prstGeom prst="rect">
            <a:avLst/>
          </a:prstGeom>
        </p:spPr>
      </p:pic>
      <p:pic>
        <p:nvPicPr>
          <p:cNvPr id="9" name="Picture 8">
            <a:extLst>
              <a:ext uri="{FF2B5EF4-FFF2-40B4-BE49-F238E27FC236}">
                <a16:creationId xmlns:a16="http://schemas.microsoft.com/office/drawing/2014/main" id="{1B1DB9D1-1FE4-4A22-B1C8-D7FE0FFDF51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72264" y="3301068"/>
            <a:ext cx="3299494" cy="3556932"/>
          </a:xfrm>
          <a:prstGeom prst="rect">
            <a:avLst/>
          </a:prstGeom>
        </p:spPr>
      </p:pic>
      <p:pic>
        <p:nvPicPr>
          <p:cNvPr id="11" name="Picture 10">
            <a:extLst>
              <a:ext uri="{FF2B5EF4-FFF2-40B4-BE49-F238E27FC236}">
                <a16:creationId xmlns:a16="http://schemas.microsoft.com/office/drawing/2014/main" id="{DB015489-9353-49D1-B03B-BD5730D83D7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113506" y="3934437"/>
            <a:ext cx="3658758" cy="2747395"/>
          </a:xfrm>
          <a:prstGeom prst="rect">
            <a:avLst/>
          </a:prstGeom>
        </p:spPr>
      </p:pic>
    </p:spTree>
    <p:extLst>
      <p:ext uri="{BB962C8B-B14F-4D97-AF65-F5344CB8AC3E}">
        <p14:creationId xmlns:p14="http://schemas.microsoft.com/office/powerpoint/2010/main" val="24751709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2DCF8-5E8B-4FDB-948B-BF997F5C8F35}"/>
              </a:ext>
            </a:extLst>
          </p:cNvPr>
          <p:cNvSpPr>
            <a:spLocks noGrp="1"/>
          </p:cNvSpPr>
          <p:nvPr>
            <p:ph type="title"/>
          </p:nvPr>
        </p:nvSpPr>
        <p:spPr>
          <a:xfrm>
            <a:off x="0" y="0"/>
            <a:ext cx="8596668" cy="1320800"/>
          </a:xfrm>
        </p:spPr>
        <p:txBody>
          <a:bodyPr/>
          <a:lstStyle/>
          <a:p>
            <a:r>
              <a:rPr lang="en-GB" dirty="0"/>
              <a:t>Operation of </a:t>
            </a:r>
            <a:r>
              <a:rPr lang="en-GB" dirty="0" err="1"/>
              <a:t>marriott’s,forest</a:t>
            </a:r>
            <a:r>
              <a:rPr lang="en-GB" dirty="0"/>
              <a:t> of Ardern</a:t>
            </a:r>
          </a:p>
        </p:txBody>
      </p:sp>
      <p:sp>
        <p:nvSpPr>
          <p:cNvPr id="3" name="Content Placeholder 2">
            <a:extLst>
              <a:ext uri="{FF2B5EF4-FFF2-40B4-BE49-F238E27FC236}">
                <a16:creationId xmlns:a16="http://schemas.microsoft.com/office/drawing/2014/main" id="{6520DF42-20BC-4938-9936-C5D4963F2128}"/>
              </a:ext>
            </a:extLst>
          </p:cNvPr>
          <p:cNvSpPr>
            <a:spLocks noGrp="1"/>
          </p:cNvSpPr>
          <p:nvPr>
            <p:ph idx="1"/>
          </p:nvPr>
        </p:nvSpPr>
        <p:spPr>
          <a:xfrm>
            <a:off x="0" y="558291"/>
            <a:ext cx="8596668" cy="2117797"/>
          </a:xfrm>
        </p:spPr>
        <p:txBody>
          <a:bodyPr/>
          <a:lstStyle/>
          <a:p>
            <a:r>
              <a:rPr lang="en-GB" dirty="0"/>
              <a:t> HOUSEKEEPING DEPARTMENT</a:t>
            </a:r>
          </a:p>
          <a:p>
            <a:r>
              <a:rPr lang="en-GB" dirty="0"/>
              <a:t>HR DEPARTMENT</a:t>
            </a:r>
          </a:p>
          <a:p>
            <a:r>
              <a:rPr lang="en-GB" dirty="0"/>
              <a:t>FACILITIES DEPARTMENT</a:t>
            </a:r>
          </a:p>
          <a:p>
            <a:r>
              <a:rPr lang="en-GB" dirty="0"/>
              <a:t>FOOD AND BEVERAGE DEPARTMENT</a:t>
            </a:r>
          </a:p>
          <a:p>
            <a:pPr marL="0" indent="0">
              <a:buNone/>
            </a:pPr>
            <a:endParaRPr lang="en-GB" dirty="0"/>
          </a:p>
        </p:txBody>
      </p:sp>
      <p:pic>
        <p:nvPicPr>
          <p:cNvPr id="5" name="Picture 4">
            <a:extLst>
              <a:ext uri="{FF2B5EF4-FFF2-40B4-BE49-F238E27FC236}">
                <a16:creationId xmlns:a16="http://schemas.microsoft.com/office/drawing/2014/main" id="{5FAF888B-CCC1-4D1E-8E09-BD1C991A2B1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3200398"/>
            <a:ext cx="4431208" cy="3657601"/>
          </a:xfrm>
          <a:prstGeom prst="rect">
            <a:avLst/>
          </a:prstGeom>
        </p:spPr>
      </p:pic>
      <p:pic>
        <p:nvPicPr>
          <p:cNvPr id="7" name="Picture 6">
            <a:extLst>
              <a:ext uri="{FF2B5EF4-FFF2-40B4-BE49-F238E27FC236}">
                <a16:creationId xmlns:a16="http://schemas.microsoft.com/office/drawing/2014/main" id="{D0906A80-1BE8-4AC8-84CA-286E4FE98A1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93000" y="3200400"/>
            <a:ext cx="4699000" cy="3657600"/>
          </a:xfrm>
          <a:prstGeom prst="rect">
            <a:avLst/>
          </a:prstGeom>
        </p:spPr>
      </p:pic>
    </p:spTree>
    <p:extLst>
      <p:ext uri="{BB962C8B-B14F-4D97-AF65-F5344CB8AC3E}">
        <p14:creationId xmlns:p14="http://schemas.microsoft.com/office/powerpoint/2010/main" val="30976878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815F3-CA45-4685-AAB0-F2793CC877E3}"/>
              </a:ext>
            </a:extLst>
          </p:cNvPr>
          <p:cNvSpPr>
            <a:spLocks noGrp="1"/>
          </p:cNvSpPr>
          <p:nvPr>
            <p:ph type="title"/>
          </p:nvPr>
        </p:nvSpPr>
        <p:spPr>
          <a:xfrm>
            <a:off x="167780" y="224240"/>
            <a:ext cx="8596668" cy="1320800"/>
          </a:xfrm>
        </p:spPr>
        <p:txBody>
          <a:bodyPr/>
          <a:lstStyle/>
          <a:p>
            <a:r>
              <a:rPr lang="en-GB" dirty="0"/>
              <a:t>MENU OF CONTRY CLUB ARDERN Marriott’s</a:t>
            </a:r>
          </a:p>
        </p:txBody>
      </p:sp>
      <p:sp>
        <p:nvSpPr>
          <p:cNvPr id="3" name="Content Placeholder 2">
            <a:extLst>
              <a:ext uri="{FF2B5EF4-FFF2-40B4-BE49-F238E27FC236}">
                <a16:creationId xmlns:a16="http://schemas.microsoft.com/office/drawing/2014/main" id="{A438530F-AAF5-4B63-8112-7C74D86BA2FC}"/>
              </a:ext>
            </a:extLst>
          </p:cNvPr>
          <p:cNvSpPr>
            <a:spLocks noGrp="1"/>
          </p:cNvSpPr>
          <p:nvPr>
            <p:ph idx="1"/>
          </p:nvPr>
        </p:nvSpPr>
        <p:spPr>
          <a:xfrm>
            <a:off x="106883" y="1381853"/>
            <a:ext cx="8596668" cy="3880773"/>
          </a:xfrm>
        </p:spPr>
        <p:txBody>
          <a:bodyPr/>
          <a:lstStyle/>
          <a:p>
            <a:r>
              <a:rPr lang="en-GB" dirty="0"/>
              <a:t>They do Ala-Carte menu </a:t>
            </a:r>
          </a:p>
          <a:p>
            <a:r>
              <a:rPr lang="en-GB" dirty="0"/>
              <a:t> They have set menu from head chief centralise in UK</a:t>
            </a:r>
          </a:p>
          <a:p>
            <a:r>
              <a:rPr lang="en-GB" dirty="0"/>
              <a:t>American, French, English service they serve to customer</a:t>
            </a:r>
          </a:p>
        </p:txBody>
      </p:sp>
      <p:pic>
        <p:nvPicPr>
          <p:cNvPr id="5" name="Picture 4">
            <a:extLst>
              <a:ext uri="{FF2B5EF4-FFF2-40B4-BE49-F238E27FC236}">
                <a16:creationId xmlns:a16="http://schemas.microsoft.com/office/drawing/2014/main" id="{3F32531D-1230-4E48-8900-EC29BCA64F6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986" y="3322239"/>
            <a:ext cx="5029121" cy="3555534"/>
          </a:xfrm>
          <a:prstGeom prst="rect">
            <a:avLst/>
          </a:prstGeom>
        </p:spPr>
      </p:pic>
    </p:spTree>
    <p:extLst>
      <p:ext uri="{BB962C8B-B14F-4D97-AF65-F5344CB8AC3E}">
        <p14:creationId xmlns:p14="http://schemas.microsoft.com/office/powerpoint/2010/main" val="31032422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F8DAB-5644-4388-9D6E-4DD8EBAC204B}"/>
              </a:ext>
            </a:extLst>
          </p:cNvPr>
          <p:cNvSpPr>
            <a:spLocks noGrp="1"/>
          </p:cNvSpPr>
          <p:nvPr>
            <p:ph type="title"/>
          </p:nvPr>
        </p:nvSpPr>
        <p:spPr>
          <a:xfrm>
            <a:off x="0" y="0"/>
            <a:ext cx="8596668" cy="1320800"/>
          </a:xfrm>
        </p:spPr>
        <p:txBody>
          <a:bodyPr/>
          <a:lstStyle/>
          <a:p>
            <a:r>
              <a:rPr lang="en-GB" dirty="0"/>
              <a:t>MARKETING OF MARRIOTT’S FOREST OF ARDERN</a:t>
            </a:r>
          </a:p>
        </p:txBody>
      </p:sp>
      <p:sp>
        <p:nvSpPr>
          <p:cNvPr id="3" name="Content Placeholder 2">
            <a:extLst>
              <a:ext uri="{FF2B5EF4-FFF2-40B4-BE49-F238E27FC236}">
                <a16:creationId xmlns:a16="http://schemas.microsoft.com/office/drawing/2014/main" id="{8860FA62-36AB-4C0C-93A1-6DBE28E3F85C}"/>
              </a:ext>
            </a:extLst>
          </p:cNvPr>
          <p:cNvSpPr>
            <a:spLocks noGrp="1"/>
          </p:cNvSpPr>
          <p:nvPr>
            <p:ph idx="1"/>
          </p:nvPr>
        </p:nvSpPr>
        <p:spPr>
          <a:xfrm>
            <a:off x="90105" y="1187466"/>
            <a:ext cx="8596668" cy="3880773"/>
          </a:xfrm>
        </p:spPr>
        <p:txBody>
          <a:bodyPr/>
          <a:lstStyle/>
          <a:p>
            <a:r>
              <a:rPr lang="en-GB" dirty="0"/>
              <a:t>Organising golf tournament</a:t>
            </a:r>
          </a:p>
          <a:p>
            <a:r>
              <a:rPr lang="en-GB" dirty="0"/>
              <a:t>Advantage of having airport very close</a:t>
            </a:r>
          </a:p>
          <a:p>
            <a:r>
              <a:rPr lang="en-GB" dirty="0"/>
              <a:t>Inviting celebrities who is in field of golf </a:t>
            </a:r>
          </a:p>
          <a:p>
            <a:r>
              <a:rPr lang="en-GB" dirty="0"/>
              <a:t>Golf course and forest is biggest attraction for guest </a:t>
            </a:r>
          </a:p>
        </p:txBody>
      </p:sp>
      <p:pic>
        <p:nvPicPr>
          <p:cNvPr id="5" name="Picture 4">
            <a:extLst>
              <a:ext uri="{FF2B5EF4-FFF2-40B4-BE49-F238E27FC236}">
                <a16:creationId xmlns:a16="http://schemas.microsoft.com/office/drawing/2014/main" id="{73621811-769A-4610-B894-801B45D6E4E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872787"/>
            <a:ext cx="6599339" cy="3985213"/>
          </a:xfrm>
          <a:prstGeom prst="rect">
            <a:avLst/>
          </a:prstGeom>
        </p:spPr>
      </p:pic>
    </p:spTree>
    <p:extLst>
      <p:ext uri="{BB962C8B-B14F-4D97-AF65-F5344CB8AC3E}">
        <p14:creationId xmlns:p14="http://schemas.microsoft.com/office/powerpoint/2010/main" val="4339831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4B05A-4D59-4DF9-A5CA-054E38B15AE9}"/>
              </a:ext>
            </a:extLst>
          </p:cNvPr>
          <p:cNvSpPr>
            <a:spLocks noGrp="1"/>
          </p:cNvSpPr>
          <p:nvPr>
            <p:ph type="title"/>
          </p:nvPr>
        </p:nvSpPr>
        <p:spPr>
          <a:xfrm>
            <a:off x="0" y="0"/>
            <a:ext cx="8596668" cy="1320800"/>
          </a:xfrm>
        </p:spPr>
        <p:txBody>
          <a:bodyPr/>
          <a:lstStyle/>
          <a:p>
            <a:r>
              <a:rPr lang="en-GB" dirty="0"/>
              <a:t>HEALTH AND HYGIENE IN FOOD AND BEVERAGE</a:t>
            </a:r>
          </a:p>
        </p:txBody>
      </p:sp>
      <p:sp>
        <p:nvSpPr>
          <p:cNvPr id="3" name="Content Placeholder 2">
            <a:extLst>
              <a:ext uri="{FF2B5EF4-FFF2-40B4-BE49-F238E27FC236}">
                <a16:creationId xmlns:a16="http://schemas.microsoft.com/office/drawing/2014/main" id="{323A1048-632A-4464-AC7F-AC679BEE88AB}"/>
              </a:ext>
            </a:extLst>
          </p:cNvPr>
          <p:cNvSpPr>
            <a:spLocks noGrp="1"/>
          </p:cNvSpPr>
          <p:nvPr>
            <p:ph idx="1"/>
          </p:nvPr>
        </p:nvSpPr>
        <p:spPr>
          <a:xfrm>
            <a:off x="0" y="1179077"/>
            <a:ext cx="8596668" cy="3880773"/>
          </a:xfrm>
        </p:spPr>
        <p:txBody>
          <a:bodyPr/>
          <a:lstStyle/>
          <a:p>
            <a:r>
              <a:rPr lang="en-GB" dirty="0"/>
              <a:t>Hotel use ISO 22000 for hygiene</a:t>
            </a:r>
          </a:p>
          <a:p>
            <a:r>
              <a:rPr lang="en-GB" dirty="0"/>
              <a:t>HACCP MODLE</a:t>
            </a:r>
          </a:p>
        </p:txBody>
      </p:sp>
      <p:pic>
        <p:nvPicPr>
          <p:cNvPr id="5" name="Picture 4">
            <a:extLst>
              <a:ext uri="{FF2B5EF4-FFF2-40B4-BE49-F238E27FC236}">
                <a16:creationId xmlns:a16="http://schemas.microsoft.com/office/drawing/2014/main" id="{47EE3F3E-869C-4AC0-9FB0-B8458D21E94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66947" y="2672327"/>
            <a:ext cx="4625053" cy="4185673"/>
          </a:xfrm>
          <a:prstGeom prst="rect">
            <a:avLst/>
          </a:prstGeom>
        </p:spPr>
      </p:pic>
      <p:pic>
        <p:nvPicPr>
          <p:cNvPr id="7" name="Picture 6">
            <a:extLst>
              <a:ext uri="{FF2B5EF4-FFF2-40B4-BE49-F238E27FC236}">
                <a16:creationId xmlns:a16="http://schemas.microsoft.com/office/drawing/2014/main" id="{989DA79B-1A0B-4B4E-A9C3-8FFEE3D7B7C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672327"/>
            <a:ext cx="5364061" cy="4185673"/>
          </a:xfrm>
          <a:prstGeom prst="rect">
            <a:avLst/>
          </a:prstGeom>
        </p:spPr>
      </p:pic>
    </p:spTree>
    <p:extLst>
      <p:ext uri="{BB962C8B-B14F-4D97-AF65-F5344CB8AC3E}">
        <p14:creationId xmlns:p14="http://schemas.microsoft.com/office/powerpoint/2010/main" val="1675092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0F4A8-5798-455A-ABD3-934270014226}"/>
              </a:ext>
            </a:extLst>
          </p:cNvPr>
          <p:cNvSpPr>
            <a:spLocks noGrp="1"/>
          </p:cNvSpPr>
          <p:nvPr>
            <p:ph type="title"/>
          </p:nvPr>
        </p:nvSpPr>
        <p:spPr>
          <a:xfrm>
            <a:off x="-60897" y="0"/>
            <a:ext cx="8596668" cy="1320800"/>
          </a:xfrm>
        </p:spPr>
        <p:txBody>
          <a:bodyPr/>
          <a:lstStyle/>
          <a:p>
            <a:r>
              <a:rPr lang="en-GB" dirty="0"/>
              <a:t>CONCLUSION</a:t>
            </a:r>
          </a:p>
        </p:txBody>
      </p:sp>
      <p:sp>
        <p:nvSpPr>
          <p:cNvPr id="3" name="Content Placeholder 2">
            <a:extLst>
              <a:ext uri="{FF2B5EF4-FFF2-40B4-BE49-F238E27FC236}">
                <a16:creationId xmlns:a16="http://schemas.microsoft.com/office/drawing/2014/main" id="{38619F30-9E19-4DD6-B08F-7BD9B0329AEE}"/>
              </a:ext>
            </a:extLst>
          </p:cNvPr>
          <p:cNvSpPr>
            <a:spLocks noGrp="1"/>
          </p:cNvSpPr>
          <p:nvPr>
            <p:ph idx="1"/>
          </p:nvPr>
        </p:nvSpPr>
        <p:spPr>
          <a:xfrm>
            <a:off x="90105" y="801572"/>
            <a:ext cx="8596668" cy="3880773"/>
          </a:xfrm>
        </p:spPr>
        <p:txBody>
          <a:bodyPr/>
          <a:lstStyle/>
          <a:p>
            <a:r>
              <a:rPr lang="en-GB" dirty="0"/>
              <a:t>After observing forest of Arden Marriott hotel country club, that hotel is good enough to satisfied guest, using golf course and forest as a attraction and attract guest to come for stay, they have good strategies to do marketing, Therefore personally I suggest they should start Halal food to serving in restaurant, because they are close to Birmingham city and  majority of population in Birmingham is Muslim’s, they can gain a business if they can use target marketing as well.</a:t>
            </a:r>
          </a:p>
        </p:txBody>
      </p:sp>
    </p:spTree>
    <p:extLst>
      <p:ext uri="{BB962C8B-B14F-4D97-AF65-F5344CB8AC3E}">
        <p14:creationId xmlns:p14="http://schemas.microsoft.com/office/powerpoint/2010/main" val="13778881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7CFB9-EAF5-4EC3-BE23-9E0FB4394DC9}"/>
              </a:ext>
            </a:extLst>
          </p:cNvPr>
          <p:cNvSpPr>
            <a:spLocks noGrp="1"/>
          </p:cNvSpPr>
          <p:nvPr>
            <p:ph type="title"/>
          </p:nvPr>
        </p:nvSpPr>
        <p:spPr>
          <a:xfrm>
            <a:off x="-69287" y="0"/>
            <a:ext cx="8596668" cy="1320800"/>
          </a:xfrm>
        </p:spPr>
        <p:txBody>
          <a:bodyPr/>
          <a:lstStyle/>
          <a:p>
            <a:r>
              <a:rPr lang="en-GB" dirty="0"/>
              <a:t>References</a:t>
            </a:r>
          </a:p>
        </p:txBody>
      </p:sp>
      <p:sp>
        <p:nvSpPr>
          <p:cNvPr id="3" name="Content Placeholder 2">
            <a:extLst>
              <a:ext uri="{FF2B5EF4-FFF2-40B4-BE49-F238E27FC236}">
                <a16:creationId xmlns:a16="http://schemas.microsoft.com/office/drawing/2014/main" id="{227449F8-4124-42B1-A1CD-AC3B9C07E8F4}"/>
              </a:ext>
            </a:extLst>
          </p:cNvPr>
          <p:cNvSpPr>
            <a:spLocks noGrp="1"/>
          </p:cNvSpPr>
          <p:nvPr>
            <p:ph idx="1"/>
          </p:nvPr>
        </p:nvSpPr>
        <p:spPr>
          <a:xfrm>
            <a:off x="67112" y="562062"/>
            <a:ext cx="10066790" cy="5922628"/>
          </a:xfrm>
        </p:spPr>
        <p:txBody>
          <a:bodyPr>
            <a:normAutofit/>
          </a:bodyPr>
          <a:lstStyle/>
          <a:p>
            <a:pPr marL="0" indent="0">
              <a:buNone/>
            </a:pPr>
            <a:r>
              <a:rPr lang="en-GB" sz="1200" dirty="0">
                <a:hlinkClick r:id="rId2"/>
              </a:rPr>
              <a:t>DEANA,TING. Read on for our 30 brands. </a:t>
            </a:r>
            <a:r>
              <a:rPr lang="en-GB" sz="1200" dirty="0" err="1">
                <a:hlinkClick r:id="rId2"/>
              </a:rPr>
              <a:t>Sitate</a:t>
            </a:r>
            <a:r>
              <a:rPr lang="en-GB" sz="1200" dirty="0">
                <a:hlinkClick r:id="rId2"/>
              </a:rPr>
              <a:t> on (13/03/2020) https://skift.com/2016/09/21/every-one-of-marriotts-30-hotel-brands-explained/</a:t>
            </a:r>
            <a:endParaRPr lang="en-GB" sz="1200" dirty="0"/>
          </a:p>
          <a:p>
            <a:pPr marL="0" indent="0">
              <a:buNone/>
            </a:pPr>
            <a:r>
              <a:rPr lang="fr-FR" sz="1200" dirty="0"/>
              <a:t>CDP 2017 </a:t>
            </a:r>
            <a:r>
              <a:rPr lang="fr-FR" sz="1200" dirty="0" err="1"/>
              <a:t>Climate</a:t>
            </a:r>
            <a:r>
              <a:rPr lang="fr-FR" sz="1200" dirty="0"/>
              <a:t> Change 2017 Information </a:t>
            </a:r>
            <a:r>
              <a:rPr lang="fr-FR" sz="1200" dirty="0" err="1"/>
              <a:t>Request</a:t>
            </a:r>
            <a:r>
              <a:rPr lang="fr-FR" sz="1200" dirty="0"/>
              <a:t> Marriott International, Inc.</a:t>
            </a:r>
            <a:r>
              <a:rPr lang="en-GB" sz="1200" dirty="0">
                <a:hlinkClick r:id="rId3"/>
              </a:rPr>
              <a:t> https://serve360.marriott.com/wp-content/uploads/2017/12/Marriott_CDP_Climate-Change_2017.pdf</a:t>
            </a:r>
            <a:endParaRPr lang="en-GB" sz="1200" dirty="0"/>
          </a:p>
          <a:p>
            <a:pPr marL="0" indent="0">
              <a:buNone/>
            </a:pPr>
            <a:r>
              <a:rPr lang="en-GB" sz="1200" dirty="0"/>
              <a:t>996 – 2020  Marriott International, Inc. our story</a:t>
            </a:r>
            <a:r>
              <a:rPr lang="en-GB" sz="1200" dirty="0">
                <a:hlinkClick r:id="rId4"/>
              </a:rPr>
              <a:t> https://www.marriott.com/about/culture-and-values/history.mi</a:t>
            </a:r>
            <a:endParaRPr lang="en-GB" sz="1200" dirty="0"/>
          </a:p>
          <a:p>
            <a:pPr marL="0" indent="0">
              <a:buNone/>
            </a:pPr>
            <a:r>
              <a:rPr lang="en-GB" sz="1200" b="1" dirty="0"/>
              <a:t>Hemant Khadka, (2011)Important Terms of Food and Beverages Department</a:t>
            </a:r>
            <a:r>
              <a:rPr lang="en-GB" sz="1200" dirty="0">
                <a:hlinkClick r:id="rId5"/>
              </a:rPr>
              <a:t> http://journal-northpoint.blogspot.com/2011/08/important-terms-of-food-and-beverages.html</a:t>
            </a:r>
            <a:endParaRPr lang="en-GB" sz="1200" dirty="0"/>
          </a:p>
          <a:p>
            <a:pPr marL="0" indent="0">
              <a:buNone/>
            </a:pPr>
            <a:r>
              <a:rPr lang="en-GB" sz="1200" dirty="0" err="1"/>
              <a:t>Issuu</a:t>
            </a:r>
            <a:r>
              <a:rPr lang="en-GB" sz="1200" dirty="0"/>
              <a:t> ,(22/07/2014) </a:t>
            </a:r>
            <a:r>
              <a:rPr lang="en-GB" sz="1200" dirty="0" err="1"/>
              <a:t>citate</a:t>
            </a:r>
            <a:r>
              <a:rPr lang="en-GB" sz="1200" dirty="0"/>
              <a:t> on, (13/03/2020)</a:t>
            </a:r>
            <a:r>
              <a:rPr lang="en-GB" sz="1200" dirty="0">
                <a:hlinkClick r:id="rId6"/>
              </a:rPr>
              <a:t>https://www.google.com/</a:t>
            </a:r>
            <a:r>
              <a:rPr lang="en-GB" sz="1200" dirty="0" err="1">
                <a:hlinkClick r:id="rId6"/>
              </a:rPr>
              <a:t>search?q</a:t>
            </a:r>
            <a:r>
              <a:rPr lang="en-GB" sz="1200" dirty="0">
                <a:hlinkClick r:id="rId6"/>
              </a:rPr>
              <a:t>=</a:t>
            </a:r>
            <a:r>
              <a:rPr lang="en-GB" sz="1200" dirty="0" err="1">
                <a:hlinkClick r:id="rId6"/>
              </a:rPr>
              <a:t>ala-carte+menu+of+marriott&amp;tbm</a:t>
            </a:r>
            <a:r>
              <a:rPr lang="en-GB" sz="1200" dirty="0">
                <a:hlinkClick r:id="rId6"/>
              </a:rPr>
              <a:t>=</a:t>
            </a:r>
            <a:r>
              <a:rPr lang="en-GB" sz="1200" dirty="0" err="1">
                <a:hlinkClick r:id="rId6"/>
              </a:rPr>
              <a:t>isch&amp;ved</a:t>
            </a:r>
            <a:r>
              <a:rPr lang="en-GB" sz="1200" dirty="0">
                <a:hlinkClick r:id="rId6"/>
              </a:rPr>
              <a:t>=2ahUKEwjXz9GPyZfoAhXP44UKHfbkDPMQ2-cCegQIABAA&amp;oq=</a:t>
            </a:r>
            <a:r>
              <a:rPr lang="en-GB" sz="1200" dirty="0" err="1">
                <a:hlinkClick r:id="rId6"/>
              </a:rPr>
              <a:t>ala-carte+menu+of+marriott&amp;gs_l</a:t>
            </a:r>
            <a:r>
              <a:rPr lang="en-GB" sz="1200" dirty="0">
                <a:hlinkClick r:id="rId6"/>
              </a:rPr>
              <a:t>=img.3...7668.12593..12827...2.0..0.67.682.14......0....1..gws-wiz-img.......0i30j0i8i30.jTuMuedhKgw&amp;ei=loxrXtesIs_HlwT2ybOYDw#imgrc=pVz-XMGb9tNtSM</a:t>
            </a:r>
            <a:endParaRPr lang="en-GB" sz="1200" dirty="0"/>
          </a:p>
          <a:p>
            <a:pPr marL="0" indent="0">
              <a:buNone/>
            </a:pPr>
            <a:r>
              <a:rPr lang="en-GB" sz="1200" b="1" u="sng" dirty="0"/>
              <a:t>Tiger Woods elected to World Golf Hall of Fame as first member of Class of 2021</a:t>
            </a:r>
            <a:r>
              <a:rPr lang="en-GB" sz="1200" dirty="0">
                <a:hlinkClick r:id="rId7"/>
              </a:rPr>
              <a:t> https://www.golfdigest.com/story/tiger-woods-elected-to-world-golf-hall-of-fame-as-first-member-of-class-of-2021</a:t>
            </a:r>
            <a:endParaRPr lang="en-GB" sz="1200" dirty="0"/>
          </a:p>
          <a:p>
            <a:pPr marL="0" indent="0">
              <a:buNone/>
            </a:pPr>
            <a:r>
              <a:rPr lang="en-GB" sz="1200" b="1" u="sng" dirty="0"/>
              <a:t>123RF </a:t>
            </a:r>
            <a:r>
              <a:rPr lang="en-GB" sz="1200" b="1" u="sng" dirty="0" err="1"/>
              <a:t>citate</a:t>
            </a:r>
            <a:r>
              <a:rPr lang="en-GB" sz="1200" b="1" u="sng" dirty="0"/>
              <a:t> on ,(13/03/2020) </a:t>
            </a:r>
            <a:r>
              <a:rPr lang="en-GB" sz="1200" dirty="0">
                <a:hlinkClick r:id="rId8"/>
              </a:rPr>
              <a:t>https://www.123rf.com/photo_44170743_women-hand-writing-meaning-of-haccp-concept-hazard-analysis-of-critical-control-points-on-green-back.html</a:t>
            </a:r>
            <a:r>
              <a:rPr lang="en-GB" sz="1200" dirty="0"/>
              <a:t> </a:t>
            </a:r>
          </a:p>
          <a:p>
            <a:pPr marL="0" indent="0">
              <a:buNone/>
            </a:pPr>
            <a:r>
              <a:rPr lang="en-GB" sz="1200" dirty="0"/>
              <a:t>ISO 22000 Standard Certificate badge vector image </a:t>
            </a:r>
            <a:r>
              <a:rPr lang="en-GB" sz="1200" dirty="0" err="1"/>
              <a:t>citate</a:t>
            </a:r>
            <a:r>
              <a:rPr lang="en-GB" sz="1200" dirty="0"/>
              <a:t> on ,(13/03/2020)</a:t>
            </a:r>
            <a:r>
              <a:rPr lang="en-GB" sz="1200" dirty="0">
                <a:hlinkClick r:id="rId9"/>
              </a:rPr>
              <a:t> https://www.vectorstock.com/royalty-free-vector/iso-22000-standard-certificate-badge-vector-15233142</a:t>
            </a:r>
            <a:endParaRPr lang="en-GB" sz="1200" dirty="0"/>
          </a:p>
          <a:p>
            <a:pPr marL="0" indent="0">
              <a:buNone/>
            </a:pPr>
            <a:endParaRPr lang="en-GB" sz="1200" dirty="0"/>
          </a:p>
          <a:p>
            <a:pPr marL="0" indent="0">
              <a:buNone/>
            </a:pPr>
            <a:endParaRPr lang="en-GB" dirty="0"/>
          </a:p>
          <a:p>
            <a:pPr marL="0" indent="0">
              <a:buNone/>
            </a:pPr>
            <a:endParaRPr lang="en-GB" dirty="0"/>
          </a:p>
          <a:p>
            <a:pPr marL="0" indent="0">
              <a:buNone/>
            </a:pPr>
            <a:endParaRPr lang="en-GB" b="1" u="sng" dirty="0"/>
          </a:p>
          <a:p>
            <a:pPr marL="0" indent="0">
              <a:buNone/>
            </a:pPr>
            <a:endParaRPr lang="en-GB" b="1"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20452010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259</TotalTime>
  <Words>891</Words>
  <Application>Microsoft Office PowerPoint</Application>
  <PresentationFormat>Widescreen</PresentationFormat>
  <Paragraphs>54</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Arial Black</vt:lpstr>
      <vt:lpstr>Calibri</vt:lpstr>
      <vt:lpstr>Trebuchet MS</vt:lpstr>
      <vt:lpstr>Wingdings 3</vt:lpstr>
      <vt:lpstr>Facet</vt:lpstr>
      <vt:lpstr>NAME            : AFTAB SHAIKH STUDENT ID : 1816314 SUBJECT      : IHM LVL4 TUTIOR         : JAZZ  </vt:lpstr>
      <vt:lpstr>INTRODUCTION</vt:lpstr>
      <vt:lpstr>PowerPoint Presentation</vt:lpstr>
      <vt:lpstr>PowerPoint Presentation</vt:lpstr>
      <vt:lpstr>HISTORY</vt:lpstr>
      <vt:lpstr>PowerPoint Presentation</vt:lpstr>
      <vt:lpstr>FOOD AND BEVERAGE Marriott’s,forest of Ardern</vt:lpstr>
      <vt:lpstr>Operation of marriott’s,forest of Ardern</vt:lpstr>
      <vt:lpstr>MENU OF CONTRY CLUB ARDERN Marriott’s</vt:lpstr>
      <vt:lpstr>MARKETING OF MARRIOTT’S FOREST OF ARDERN</vt:lpstr>
      <vt:lpstr>HEALTH AND HYGIENE IN FOOD AND BEVERAGE</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 AFTAB SHAIKH STUDENT ID : 1816314 SUBJECT      : IHM LVL4 TUTIOR         : JAZZ</dc:title>
  <dc:creator>Aftab Shaikh (1816314)</dc:creator>
  <cp:lastModifiedBy>Aftab Shaikh (1816314)</cp:lastModifiedBy>
  <cp:revision>28</cp:revision>
  <dcterms:created xsi:type="dcterms:W3CDTF">2020-03-13T09:59:26Z</dcterms:created>
  <dcterms:modified xsi:type="dcterms:W3CDTF">2020-03-13T14:18:35Z</dcterms:modified>
</cp:coreProperties>
</file>