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66" r:id="rId2"/>
  </p:sldMasterIdLst>
  <p:notesMasterIdLst>
    <p:notesMasterId r:id="rId24"/>
  </p:notesMasterIdLst>
  <p:sldIdLst>
    <p:sldId id="279" r:id="rId3"/>
    <p:sldId id="278" r:id="rId4"/>
    <p:sldId id="281" r:id="rId5"/>
    <p:sldId id="280" r:id="rId6"/>
    <p:sldId id="283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95" r:id="rId18"/>
    <p:sldId id="296" r:id="rId19"/>
    <p:sldId id="297" r:id="rId20"/>
    <p:sldId id="299" r:id="rId21"/>
    <p:sldId id="300" r:id="rId22"/>
    <p:sldId id="301" r:id="rId23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2878" autoAdjust="0"/>
  </p:normalViewPr>
  <p:slideViewPr>
    <p:cSldViewPr snapToGrid="0" snapToObjects="1">
      <p:cViewPr varScale="1">
        <p:scale>
          <a:sx n="65" d="100"/>
          <a:sy n="65" d="100"/>
        </p:scale>
        <p:origin x="639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15434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3218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275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51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472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1059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5682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7303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962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3392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9970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3772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34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7473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2151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3408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5754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08703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4066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643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65354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84D44640-002B-491C-8914-256040A6570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302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162" y="2125980"/>
            <a:ext cx="10360501" cy="6769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324" y="3840480"/>
            <a:ext cx="8532178" cy="8306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398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11/25/2025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1303691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5398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11/25/2025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2411328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441" y="1577340"/>
            <a:ext cx="5302139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7245" y="1577340"/>
            <a:ext cx="5302139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11/25/2025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3834573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11/25/2025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3152973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11/25/2025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1038647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162" y="2125980"/>
            <a:ext cx="10360501" cy="6769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324" y="3840480"/>
            <a:ext cx="8532178" cy="8306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398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11/25/2025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3440026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5398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11/25/2025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2214624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441" y="1577340"/>
            <a:ext cx="5302139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7245" y="1577340"/>
            <a:ext cx="5302139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11/25/2025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1889986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11/25/2025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2476891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11/25/2025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3306770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" y="1"/>
            <a:ext cx="12188824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90465" y="126301"/>
            <a:ext cx="10607896" cy="6771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88161" y="1555497"/>
            <a:ext cx="10792824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4201" y="6377941"/>
            <a:ext cx="3900424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126"/>
            <a:endParaRPr lang="en-GB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441" y="6377941"/>
            <a:ext cx="280343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126"/>
            <a:fld id="{1D8BD707-D9CF-40AE-B4C6-C98DA3205C09}" type="datetimeFigureOut">
              <a:rPr lang="en-US" kern="0" smtClean="0">
                <a:solidFill>
                  <a:prstClr val="black">
                    <a:tint val="75000"/>
                  </a:prstClr>
                </a:solidFill>
              </a:rPr>
              <a:pPr defTabSz="914126"/>
              <a:t>11/25/2025</a:t>
            </a:fld>
            <a:endParaRPr lang="en-US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285496" y="6430846"/>
            <a:ext cx="253934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 defTabSz="914126">
              <a:spcBef>
                <a:spcPts val="195"/>
              </a:spcBef>
            </a:pPr>
            <a:fld id="{81D60167-4931-47E6-BA6A-407CBD079E47}" type="slidenum">
              <a:rPr lang="en-GB" kern="0" spc="-50" smtClean="0"/>
              <a:pPr marL="119978" defTabSz="914126">
                <a:spcBef>
                  <a:spcPts val="195"/>
                </a:spcBef>
              </a:pPr>
              <a:t>‹#›</a:t>
            </a:fld>
            <a:endParaRPr lang="en-GB" kern="0" spc="-50" dirty="0"/>
          </a:p>
        </p:txBody>
      </p:sp>
    </p:spTree>
    <p:extLst>
      <p:ext uri="{BB962C8B-B14F-4D97-AF65-F5344CB8AC3E}">
        <p14:creationId xmlns:p14="http://schemas.microsoft.com/office/powerpoint/2010/main" val="3177963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063">
        <a:defRPr>
          <a:latin typeface="+mn-lt"/>
          <a:ea typeface="+mn-ea"/>
          <a:cs typeface="+mn-cs"/>
        </a:defRPr>
      </a:lvl2pPr>
      <a:lvl3pPr marL="914126">
        <a:defRPr>
          <a:latin typeface="+mn-lt"/>
          <a:ea typeface="+mn-ea"/>
          <a:cs typeface="+mn-cs"/>
        </a:defRPr>
      </a:lvl3pPr>
      <a:lvl4pPr marL="1371189">
        <a:defRPr>
          <a:latin typeface="+mn-lt"/>
          <a:ea typeface="+mn-ea"/>
          <a:cs typeface="+mn-cs"/>
        </a:defRPr>
      </a:lvl4pPr>
      <a:lvl5pPr marL="1828251">
        <a:defRPr>
          <a:latin typeface="+mn-lt"/>
          <a:ea typeface="+mn-ea"/>
          <a:cs typeface="+mn-cs"/>
        </a:defRPr>
      </a:lvl5pPr>
      <a:lvl6pPr marL="2285314">
        <a:defRPr>
          <a:latin typeface="+mn-lt"/>
          <a:ea typeface="+mn-ea"/>
          <a:cs typeface="+mn-cs"/>
        </a:defRPr>
      </a:lvl6pPr>
      <a:lvl7pPr marL="2742377">
        <a:defRPr>
          <a:latin typeface="+mn-lt"/>
          <a:ea typeface="+mn-ea"/>
          <a:cs typeface="+mn-cs"/>
        </a:defRPr>
      </a:lvl7pPr>
      <a:lvl8pPr marL="3199440">
        <a:defRPr>
          <a:latin typeface="+mn-lt"/>
          <a:ea typeface="+mn-ea"/>
          <a:cs typeface="+mn-cs"/>
        </a:defRPr>
      </a:lvl8pPr>
      <a:lvl9pPr marL="3656503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063">
        <a:defRPr>
          <a:latin typeface="+mn-lt"/>
          <a:ea typeface="+mn-ea"/>
          <a:cs typeface="+mn-cs"/>
        </a:defRPr>
      </a:lvl2pPr>
      <a:lvl3pPr marL="914126">
        <a:defRPr>
          <a:latin typeface="+mn-lt"/>
          <a:ea typeface="+mn-ea"/>
          <a:cs typeface="+mn-cs"/>
        </a:defRPr>
      </a:lvl3pPr>
      <a:lvl4pPr marL="1371189">
        <a:defRPr>
          <a:latin typeface="+mn-lt"/>
          <a:ea typeface="+mn-ea"/>
          <a:cs typeface="+mn-cs"/>
        </a:defRPr>
      </a:lvl4pPr>
      <a:lvl5pPr marL="1828251">
        <a:defRPr>
          <a:latin typeface="+mn-lt"/>
          <a:ea typeface="+mn-ea"/>
          <a:cs typeface="+mn-cs"/>
        </a:defRPr>
      </a:lvl5pPr>
      <a:lvl6pPr marL="2285314">
        <a:defRPr>
          <a:latin typeface="+mn-lt"/>
          <a:ea typeface="+mn-ea"/>
          <a:cs typeface="+mn-cs"/>
        </a:defRPr>
      </a:lvl6pPr>
      <a:lvl7pPr marL="2742377">
        <a:defRPr>
          <a:latin typeface="+mn-lt"/>
          <a:ea typeface="+mn-ea"/>
          <a:cs typeface="+mn-cs"/>
        </a:defRPr>
      </a:lvl7pPr>
      <a:lvl8pPr marL="3199440">
        <a:defRPr>
          <a:latin typeface="+mn-lt"/>
          <a:ea typeface="+mn-ea"/>
          <a:cs typeface="+mn-cs"/>
        </a:defRPr>
      </a:lvl8pPr>
      <a:lvl9pPr marL="3656503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" y="1"/>
            <a:ext cx="12188824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90465" y="126301"/>
            <a:ext cx="10607896" cy="6771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88161" y="1555497"/>
            <a:ext cx="10792824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4201" y="6377941"/>
            <a:ext cx="3900424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126"/>
            <a:endParaRPr lang="en-GB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441" y="6377941"/>
            <a:ext cx="280343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126"/>
            <a:fld id="{1D8BD707-D9CF-40AE-B4C6-C98DA3205C09}" type="datetimeFigureOut">
              <a:rPr lang="en-US" kern="0" smtClean="0">
                <a:solidFill>
                  <a:prstClr val="black">
                    <a:tint val="75000"/>
                  </a:prstClr>
                </a:solidFill>
              </a:rPr>
              <a:pPr defTabSz="914126"/>
              <a:t>11/25/2025</a:t>
            </a:fld>
            <a:endParaRPr lang="en-US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285496" y="6430846"/>
            <a:ext cx="253934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 defTabSz="914126">
              <a:spcBef>
                <a:spcPts val="195"/>
              </a:spcBef>
            </a:pPr>
            <a:fld id="{81D60167-4931-47E6-BA6A-407CBD079E47}" type="slidenum">
              <a:rPr lang="en-GB" kern="0" spc="-50" smtClean="0"/>
              <a:pPr marL="119978" defTabSz="914126">
                <a:spcBef>
                  <a:spcPts val="195"/>
                </a:spcBef>
              </a:pPr>
              <a:t>‹#›</a:t>
            </a:fld>
            <a:endParaRPr lang="en-GB" kern="0" spc="-50" dirty="0"/>
          </a:p>
        </p:txBody>
      </p:sp>
    </p:spTree>
    <p:extLst>
      <p:ext uri="{BB962C8B-B14F-4D97-AF65-F5344CB8AC3E}">
        <p14:creationId xmlns:p14="http://schemas.microsoft.com/office/powerpoint/2010/main" val="4251934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063">
        <a:defRPr>
          <a:latin typeface="+mn-lt"/>
          <a:ea typeface="+mn-ea"/>
          <a:cs typeface="+mn-cs"/>
        </a:defRPr>
      </a:lvl2pPr>
      <a:lvl3pPr marL="914126">
        <a:defRPr>
          <a:latin typeface="+mn-lt"/>
          <a:ea typeface="+mn-ea"/>
          <a:cs typeface="+mn-cs"/>
        </a:defRPr>
      </a:lvl3pPr>
      <a:lvl4pPr marL="1371189">
        <a:defRPr>
          <a:latin typeface="+mn-lt"/>
          <a:ea typeface="+mn-ea"/>
          <a:cs typeface="+mn-cs"/>
        </a:defRPr>
      </a:lvl4pPr>
      <a:lvl5pPr marL="1828251">
        <a:defRPr>
          <a:latin typeface="+mn-lt"/>
          <a:ea typeface="+mn-ea"/>
          <a:cs typeface="+mn-cs"/>
        </a:defRPr>
      </a:lvl5pPr>
      <a:lvl6pPr marL="2285314">
        <a:defRPr>
          <a:latin typeface="+mn-lt"/>
          <a:ea typeface="+mn-ea"/>
          <a:cs typeface="+mn-cs"/>
        </a:defRPr>
      </a:lvl6pPr>
      <a:lvl7pPr marL="2742377">
        <a:defRPr>
          <a:latin typeface="+mn-lt"/>
          <a:ea typeface="+mn-ea"/>
          <a:cs typeface="+mn-cs"/>
        </a:defRPr>
      </a:lvl7pPr>
      <a:lvl8pPr marL="3199440">
        <a:defRPr>
          <a:latin typeface="+mn-lt"/>
          <a:ea typeface="+mn-ea"/>
          <a:cs typeface="+mn-cs"/>
        </a:defRPr>
      </a:lvl8pPr>
      <a:lvl9pPr marL="3656503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063">
        <a:defRPr>
          <a:latin typeface="+mn-lt"/>
          <a:ea typeface="+mn-ea"/>
          <a:cs typeface="+mn-cs"/>
        </a:defRPr>
      </a:lvl2pPr>
      <a:lvl3pPr marL="914126">
        <a:defRPr>
          <a:latin typeface="+mn-lt"/>
          <a:ea typeface="+mn-ea"/>
          <a:cs typeface="+mn-cs"/>
        </a:defRPr>
      </a:lvl3pPr>
      <a:lvl4pPr marL="1371189">
        <a:defRPr>
          <a:latin typeface="+mn-lt"/>
          <a:ea typeface="+mn-ea"/>
          <a:cs typeface="+mn-cs"/>
        </a:defRPr>
      </a:lvl4pPr>
      <a:lvl5pPr marL="1828251">
        <a:defRPr>
          <a:latin typeface="+mn-lt"/>
          <a:ea typeface="+mn-ea"/>
          <a:cs typeface="+mn-cs"/>
        </a:defRPr>
      </a:lvl5pPr>
      <a:lvl6pPr marL="2285314">
        <a:defRPr>
          <a:latin typeface="+mn-lt"/>
          <a:ea typeface="+mn-ea"/>
          <a:cs typeface="+mn-cs"/>
        </a:defRPr>
      </a:lvl6pPr>
      <a:lvl7pPr marL="2742377">
        <a:defRPr>
          <a:latin typeface="+mn-lt"/>
          <a:ea typeface="+mn-ea"/>
          <a:cs typeface="+mn-cs"/>
        </a:defRPr>
      </a:lvl7pPr>
      <a:lvl8pPr marL="3199440">
        <a:defRPr>
          <a:latin typeface="+mn-lt"/>
          <a:ea typeface="+mn-ea"/>
          <a:cs typeface="+mn-cs"/>
        </a:defRPr>
      </a:lvl8pPr>
      <a:lvl9pPr marL="3656503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-2" y="-227647"/>
            <a:ext cx="12188824" cy="6856213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788874" y="1826114"/>
            <a:ext cx="2611075" cy="751292"/>
          </a:xfrm>
          <a:prstGeom prst="rect">
            <a:avLst/>
          </a:prstGeom>
        </p:spPr>
        <p:txBody>
          <a:bodyPr vert="horz" wrap="square" lIns="0" tIns="12697" rIns="0" bIns="0" rtlCol="0">
            <a:spAutoFit/>
          </a:bodyPr>
          <a:lstStyle/>
          <a:p>
            <a:pPr marL="12696">
              <a:spcBef>
                <a:spcPts val="100"/>
              </a:spcBef>
            </a:pPr>
            <a:r>
              <a:rPr lang="en-GB" sz="4799" spc="-10" dirty="0">
                <a:solidFill>
                  <a:srgbClr val="FFFFFF"/>
                </a:solidFill>
              </a:rPr>
              <a:t>ACCB6019</a:t>
            </a:r>
            <a:endParaRPr sz="4799" dirty="0"/>
          </a:p>
        </p:txBody>
      </p:sp>
      <p:sp>
        <p:nvSpPr>
          <p:cNvPr id="4" name="object 4"/>
          <p:cNvSpPr txBox="1"/>
          <p:nvPr/>
        </p:nvSpPr>
        <p:spPr>
          <a:xfrm>
            <a:off x="1828324" y="2806800"/>
            <a:ext cx="9453323" cy="2333164"/>
          </a:xfrm>
          <a:prstGeom prst="rect">
            <a:avLst/>
          </a:prstGeom>
        </p:spPr>
        <p:txBody>
          <a:bodyPr vert="horz" wrap="square" lIns="0" tIns="146647" rIns="0" bIns="0" rtlCol="0">
            <a:spAutoFit/>
          </a:bodyPr>
          <a:lstStyle/>
          <a:p>
            <a:pPr marR="1352779" algn="ctr" defTabSz="914126">
              <a:spcBef>
                <a:spcPts val="1155"/>
              </a:spcBef>
            </a:pPr>
            <a:r>
              <a:rPr lang="en-GB" sz="4399" b="1" kern="0" dirty="0">
                <a:solidFill>
                  <a:srgbClr val="FFFFFF"/>
                </a:solidFill>
                <a:cs typeface="Calibri"/>
              </a:rPr>
              <a:t>Emerging Trends</a:t>
            </a:r>
          </a:p>
          <a:p>
            <a:pPr marR="1352779" algn="ctr" defTabSz="914126">
              <a:spcBef>
                <a:spcPts val="1155"/>
              </a:spcBef>
            </a:pPr>
            <a:r>
              <a:rPr sz="4399" b="1" kern="0" dirty="0">
                <a:solidFill>
                  <a:srgbClr val="FFFFFF"/>
                </a:solidFill>
                <a:cs typeface="Calibri"/>
              </a:rPr>
              <a:t>Week</a:t>
            </a:r>
            <a:r>
              <a:rPr sz="4399" b="1" kern="0" spc="-90" dirty="0">
                <a:solidFill>
                  <a:srgbClr val="FFFFFF"/>
                </a:solidFill>
                <a:cs typeface="Calibri"/>
              </a:rPr>
              <a:t> </a:t>
            </a:r>
            <a:r>
              <a:rPr lang="en-GB" sz="4399" b="1" kern="0" dirty="0">
                <a:solidFill>
                  <a:srgbClr val="FFFFFF"/>
                </a:solidFill>
                <a:cs typeface="Calibri"/>
              </a:rPr>
              <a:t>8</a:t>
            </a:r>
            <a:r>
              <a:rPr sz="4399" b="1" kern="0" spc="-65" dirty="0" smtClean="0">
                <a:solidFill>
                  <a:srgbClr val="FFFFFF"/>
                </a:solidFill>
                <a:cs typeface="Calibri"/>
              </a:rPr>
              <a:t> </a:t>
            </a:r>
            <a:r>
              <a:rPr sz="4399" b="1" kern="0" dirty="0">
                <a:solidFill>
                  <a:srgbClr val="FFFFFF"/>
                </a:solidFill>
                <a:cs typeface="Calibri"/>
              </a:rPr>
              <a:t>:</a:t>
            </a:r>
            <a:r>
              <a:rPr sz="4399" b="1" kern="0" spc="-70" dirty="0">
                <a:solidFill>
                  <a:srgbClr val="FFFFFF"/>
                </a:solidFill>
                <a:cs typeface="Calibri"/>
              </a:rPr>
              <a:t> </a:t>
            </a:r>
            <a:r>
              <a:rPr lang="en-GB" sz="4400" b="1" dirty="0">
                <a:solidFill>
                  <a:schemeClr val="bg1"/>
                </a:solidFill>
              </a:rPr>
              <a:t>Internet of Things and Operational Technology (IT-OT)</a:t>
            </a:r>
            <a:endParaRPr sz="3199" kern="0" dirty="0">
              <a:solidFill>
                <a:schemeClr val="bg1"/>
              </a:solidFill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309463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13653" y="462354"/>
            <a:ext cx="8962595" cy="696414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dirty="0"/>
              <a:t>Learning</a:t>
            </a:r>
            <a:r>
              <a:rPr spc="-85" dirty="0"/>
              <a:t> </a:t>
            </a:r>
            <a:r>
              <a:rPr dirty="0"/>
              <a:t>Objective(s)</a:t>
            </a:r>
            <a:r>
              <a:rPr spc="-95" dirty="0"/>
              <a:t> </a:t>
            </a:r>
            <a:r>
              <a:rPr dirty="0"/>
              <a:t>and</a:t>
            </a:r>
            <a:r>
              <a:rPr spc="-85" dirty="0"/>
              <a:t> </a:t>
            </a:r>
            <a:r>
              <a:rPr dirty="0"/>
              <a:t>Key</a:t>
            </a:r>
            <a:r>
              <a:rPr spc="-105" dirty="0"/>
              <a:t> </a:t>
            </a:r>
            <a:r>
              <a:rPr spc="-10" dirty="0"/>
              <a:t>Concepts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0900" y="2151035"/>
            <a:ext cx="5020272" cy="2450391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355493" marR="295186" indent="-342797" defTabSz="914126">
              <a:lnSpc>
                <a:spcPts val="2499"/>
              </a:lnSpc>
              <a:spcBef>
                <a:spcPts val="705"/>
              </a:spcBef>
              <a:buFont typeface="Arial"/>
              <a:buChar char="•"/>
              <a:tabLst>
                <a:tab pos="355493" algn="l"/>
              </a:tabLst>
            </a:pPr>
            <a:r>
              <a:rPr lang="en-US" sz="2000" kern="0" dirty="0">
                <a:solidFill>
                  <a:sysClr val="windowText" lastClr="000000"/>
                </a:solidFill>
                <a:cs typeface="Calibri"/>
              </a:rPr>
              <a:t>What IoT is and how it works</a:t>
            </a:r>
          </a:p>
          <a:p>
            <a:pPr marL="355493" marR="295186" indent="-342797" defTabSz="914126">
              <a:lnSpc>
                <a:spcPts val="2499"/>
              </a:lnSpc>
              <a:spcBef>
                <a:spcPts val="705"/>
              </a:spcBef>
              <a:buFont typeface="Arial"/>
              <a:buChar char="•"/>
              <a:tabLst>
                <a:tab pos="355493" algn="l"/>
              </a:tabLst>
            </a:pPr>
            <a:r>
              <a:rPr lang="en-US" sz="2000" kern="0" dirty="0">
                <a:solidFill>
                  <a:sysClr val="windowText" lastClr="000000"/>
                </a:solidFill>
                <a:cs typeface="Calibri"/>
              </a:rPr>
              <a:t>What OT is and how it differs from IT</a:t>
            </a:r>
          </a:p>
          <a:p>
            <a:pPr marL="355493" marR="295186" indent="-342797" defTabSz="914126">
              <a:lnSpc>
                <a:spcPts val="2499"/>
              </a:lnSpc>
              <a:spcBef>
                <a:spcPts val="705"/>
              </a:spcBef>
              <a:buFont typeface="Arial"/>
              <a:buChar char="•"/>
              <a:tabLst>
                <a:tab pos="355493" algn="l"/>
              </a:tabLst>
            </a:pPr>
            <a:r>
              <a:rPr lang="en-US" sz="2000" kern="0" dirty="0">
                <a:solidFill>
                  <a:sysClr val="windowText" lastClr="000000"/>
                </a:solidFill>
                <a:cs typeface="Calibri"/>
              </a:rPr>
              <a:t>How IoT and OT integrate</a:t>
            </a:r>
          </a:p>
          <a:p>
            <a:pPr marL="355493" marR="295186" indent="-342797" defTabSz="914126">
              <a:lnSpc>
                <a:spcPts val="2499"/>
              </a:lnSpc>
              <a:spcBef>
                <a:spcPts val="705"/>
              </a:spcBef>
              <a:buFont typeface="Arial"/>
              <a:buChar char="•"/>
              <a:tabLst>
                <a:tab pos="355493" algn="l"/>
              </a:tabLst>
            </a:pPr>
            <a:r>
              <a:rPr lang="en-US" sz="2000" kern="0" dirty="0">
                <a:solidFill>
                  <a:sysClr val="windowText" lastClr="000000"/>
                </a:solidFill>
                <a:cs typeface="Calibri"/>
              </a:rPr>
              <a:t>Benefits, risks and security challenges</a:t>
            </a:r>
          </a:p>
          <a:p>
            <a:pPr marL="355493" marR="295186" indent="-342797" defTabSz="914126">
              <a:lnSpc>
                <a:spcPts val="2499"/>
              </a:lnSpc>
              <a:spcBef>
                <a:spcPts val="705"/>
              </a:spcBef>
              <a:buFont typeface="Arial"/>
              <a:buChar char="•"/>
              <a:tabLst>
                <a:tab pos="355493" algn="l"/>
              </a:tabLst>
            </a:pPr>
            <a:r>
              <a:rPr lang="en-US" sz="2000" kern="0" dirty="0">
                <a:solidFill>
                  <a:sysClr val="windowText" lastClr="000000"/>
                </a:solidFill>
                <a:cs typeface="Calibri"/>
              </a:rPr>
              <a:t>Real-world uses in industry</a:t>
            </a:r>
          </a:p>
          <a:p>
            <a:pPr marL="355493" marR="295186" indent="-342797" defTabSz="914126">
              <a:lnSpc>
                <a:spcPts val="2499"/>
              </a:lnSpc>
              <a:spcBef>
                <a:spcPts val="705"/>
              </a:spcBef>
              <a:buFont typeface="Arial"/>
              <a:buChar char="•"/>
              <a:tabLst>
                <a:tab pos="355493" algn="l"/>
              </a:tabLst>
            </a:pPr>
            <a:r>
              <a:rPr lang="en-US" sz="2000" kern="0" dirty="0">
                <a:solidFill>
                  <a:sysClr val="windowText" lastClr="000000"/>
                </a:solidFill>
                <a:cs typeface="Calibri"/>
              </a:rPr>
              <a:t>A short scenario to apply the concepts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34434" y="2192557"/>
            <a:ext cx="6070753" cy="2884761"/>
          </a:xfrm>
          <a:prstGeom prst="rect">
            <a:avLst/>
          </a:prstGeom>
        </p:spPr>
        <p:txBody>
          <a:bodyPr vert="horz" wrap="square" lIns="0" tIns="12062" rIns="0" bIns="0" rtlCol="0">
            <a:spAutoFit/>
          </a:bodyPr>
          <a:lstStyle/>
          <a:p>
            <a:pPr marL="355493" marR="269794" indent="-342797" defTabSz="914126">
              <a:spcBef>
                <a:spcPts val="95"/>
              </a:spcBef>
              <a:buFont typeface="Arial"/>
              <a:buChar char="•"/>
              <a:tabLst>
                <a:tab pos="355493" algn="l"/>
              </a:tabLst>
            </a:pPr>
            <a:r>
              <a:rPr lang="en-GB" sz="2000" kern="0" dirty="0" smtClean="0">
                <a:solidFill>
                  <a:sysClr val="windowText" lastClr="000000"/>
                </a:solidFill>
                <a:cs typeface="Calibri"/>
              </a:rPr>
              <a:t>IoT</a:t>
            </a:r>
            <a:r>
              <a:rPr lang="en-GB" sz="2000" kern="0" dirty="0">
                <a:solidFill>
                  <a:sysClr val="windowText" lastClr="000000"/>
                </a:solidFill>
                <a:cs typeface="Calibri"/>
              </a:rPr>
              <a:t>: Connected devices sharing data</a:t>
            </a:r>
          </a:p>
          <a:p>
            <a:pPr marL="355493" marR="269794" indent="-342797" defTabSz="914126">
              <a:spcBef>
                <a:spcPts val="95"/>
              </a:spcBef>
              <a:buFont typeface="Arial"/>
              <a:buChar char="•"/>
              <a:tabLst>
                <a:tab pos="355493" algn="l"/>
              </a:tabLst>
            </a:pPr>
            <a:r>
              <a:rPr lang="en-GB" sz="2000" kern="0" dirty="0">
                <a:solidFill>
                  <a:sysClr val="windowText" lastClr="000000"/>
                </a:solidFill>
                <a:cs typeface="Calibri"/>
              </a:rPr>
              <a:t>Sensors: Capture real world information</a:t>
            </a:r>
          </a:p>
          <a:p>
            <a:pPr marL="355493" marR="269794" indent="-342797" defTabSz="914126">
              <a:spcBef>
                <a:spcPts val="95"/>
              </a:spcBef>
              <a:buFont typeface="Arial"/>
              <a:buChar char="•"/>
              <a:tabLst>
                <a:tab pos="355493" algn="l"/>
              </a:tabLst>
            </a:pPr>
            <a:r>
              <a:rPr lang="en-GB" sz="2000" kern="0" dirty="0" smtClean="0">
                <a:solidFill>
                  <a:sysClr val="windowText" lastClr="000000"/>
                </a:solidFill>
                <a:cs typeface="Calibri"/>
              </a:rPr>
              <a:t>Edge </a:t>
            </a:r>
            <a:r>
              <a:rPr lang="en-GB" sz="2000" kern="0" dirty="0">
                <a:solidFill>
                  <a:sysClr val="windowText" lastClr="000000"/>
                </a:solidFill>
                <a:cs typeface="Calibri"/>
              </a:rPr>
              <a:t>Computing: Local fast processing</a:t>
            </a:r>
          </a:p>
          <a:p>
            <a:pPr marL="355493" marR="269794" indent="-342797" defTabSz="914126">
              <a:spcBef>
                <a:spcPts val="95"/>
              </a:spcBef>
              <a:buFont typeface="Arial"/>
              <a:buChar char="•"/>
              <a:tabLst>
                <a:tab pos="355493" algn="l"/>
              </a:tabLst>
            </a:pPr>
            <a:r>
              <a:rPr lang="en-GB" sz="2000" kern="0" dirty="0">
                <a:solidFill>
                  <a:sysClr val="windowText" lastClr="000000"/>
                </a:solidFill>
                <a:cs typeface="Calibri"/>
              </a:rPr>
              <a:t>Cloud Platforms: Large scale storage and analytics</a:t>
            </a:r>
          </a:p>
          <a:p>
            <a:pPr marL="355493" marR="269794" indent="-342797" defTabSz="914126">
              <a:spcBef>
                <a:spcPts val="95"/>
              </a:spcBef>
              <a:buFont typeface="Arial"/>
              <a:buChar char="•"/>
              <a:tabLst>
                <a:tab pos="355493" algn="l"/>
              </a:tabLst>
            </a:pPr>
            <a:r>
              <a:rPr lang="en-GB" sz="2000" kern="0" dirty="0" err="1">
                <a:solidFill>
                  <a:sysClr val="windowText" lastClr="000000"/>
                </a:solidFill>
                <a:cs typeface="Calibri"/>
              </a:rPr>
              <a:t>IIoT</a:t>
            </a:r>
            <a:r>
              <a:rPr lang="en-GB" sz="2000" kern="0" dirty="0">
                <a:solidFill>
                  <a:sysClr val="windowText" lastClr="000000"/>
                </a:solidFill>
                <a:cs typeface="Calibri"/>
              </a:rPr>
              <a:t>: IoT in industrial environments</a:t>
            </a:r>
          </a:p>
          <a:p>
            <a:pPr marL="355493" marR="269794" indent="-342797" defTabSz="914126">
              <a:spcBef>
                <a:spcPts val="95"/>
              </a:spcBef>
              <a:buFont typeface="Arial"/>
              <a:buChar char="•"/>
              <a:tabLst>
                <a:tab pos="355493" algn="l"/>
              </a:tabLst>
            </a:pPr>
            <a:r>
              <a:rPr lang="en-GB" sz="2000" kern="0" dirty="0">
                <a:solidFill>
                  <a:sysClr val="windowText" lastClr="000000"/>
                </a:solidFill>
                <a:cs typeface="Calibri"/>
              </a:rPr>
              <a:t>Protocols: MQTT, </a:t>
            </a:r>
            <a:r>
              <a:rPr lang="en-GB" sz="2000" kern="0" dirty="0" err="1">
                <a:solidFill>
                  <a:sysClr val="windowText" lastClr="000000"/>
                </a:solidFill>
                <a:cs typeface="Calibri"/>
              </a:rPr>
              <a:t>CoAP</a:t>
            </a:r>
            <a:r>
              <a:rPr lang="en-GB" sz="2000" kern="0" dirty="0">
                <a:solidFill>
                  <a:sysClr val="windowText" lastClr="000000"/>
                </a:solidFill>
                <a:cs typeface="Calibri"/>
              </a:rPr>
              <a:t>, Modbus, OPC UA</a:t>
            </a:r>
          </a:p>
          <a:p>
            <a:pPr marL="355493" marR="269794" indent="-342797" defTabSz="914126">
              <a:spcBef>
                <a:spcPts val="95"/>
              </a:spcBef>
              <a:buFont typeface="Arial"/>
              <a:buChar char="•"/>
              <a:tabLst>
                <a:tab pos="355493" algn="l"/>
              </a:tabLst>
            </a:pPr>
            <a:r>
              <a:rPr lang="en-GB" sz="2000" kern="0" dirty="0">
                <a:solidFill>
                  <a:sysClr val="windowText" lastClr="000000"/>
                </a:solidFill>
                <a:cs typeface="Calibri"/>
              </a:rPr>
              <a:t>Networks: Segmentation and secure gateways</a:t>
            </a:r>
          </a:p>
          <a:p>
            <a:pPr marL="355493" marR="269794" indent="-342797" defTabSz="914126">
              <a:spcBef>
                <a:spcPts val="95"/>
              </a:spcBef>
              <a:buFont typeface="Arial"/>
              <a:buChar char="•"/>
              <a:tabLst>
                <a:tab pos="355493" algn="l"/>
              </a:tabLst>
            </a:pPr>
            <a:r>
              <a:rPr lang="en-GB" sz="2000" kern="0" dirty="0" smtClean="0">
                <a:solidFill>
                  <a:sysClr val="windowText" lastClr="000000"/>
                </a:solidFill>
                <a:cs typeface="Calibri"/>
              </a:rPr>
              <a:t>Attacks</a:t>
            </a:r>
            <a:r>
              <a:rPr lang="en-GB" sz="2000" kern="0" dirty="0">
                <a:solidFill>
                  <a:sysClr val="windowText" lastClr="000000"/>
                </a:solidFill>
                <a:cs typeface="Calibri"/>
              </a:rPr>
              <a:t>: Ransomware, sensor manipulation, botnets</a:t>
            </a:r>
          </a:p>
          <a:p>
            <a:pPr marL="355493" marR="269794" indent="-342797" defTabSz="914126">
              <a:spcBef>
                <a:spcPts val="95"/>
              </a:spcBef>
              <a:buFont typeface="Arial"/>
              <a:buChar char="•"/>
              <a:tabLst>
                <a:tab pos="355493" algn="l"/>
              </a:tabLst>
            </a:pPr>
            <a:r>
              <a:rPr lang="en-GB" sz="2000" kern="0" dirty="0">
                <a:solidFill>
                  <a:sysClr val="windowText" lastClr="000000"/>
                </a:solidFill>
                <a:cs typeface="Calibri"/>
              </a:rPr>
              <a:t>Standards: ISO 27001, NIST, IEC 62443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0901" y="1409548"/>
            <a:ext cx="4854580" cy="535136"/>
          </a:xfrm>
          <a:prstGeom prst="rect">
            <a:avLst/>
          </a:prstGeom>
          <a:solidFill>
            <a:srgbClr val="23B8D9"/>
          </a:solidFill>
        </p:spPr>
        <p:txBody>
          <a:bodyPr vert="horz" wrap="square" lIns="0" tIns="194894" rIns="0" bIns="0" rtlCol="0">
            <a:spAutoFit/>
          </a:bodyPr>
          <a:lstStyle/>
          <a:p>
            <a:pPr marL="91413" defTabSz="914126">
              <a:spcBef>
                <a:spcPts val="1535"/>
              </a:spcBef>
            </a:pPr>
            <a:r>
              <a:rPr sz="2199" b="1" kern="0" dirty="0">
                <a:solidFill>
                  <a:sysClr val="windowText" lastClr="000000"/>
                </a:solidFill>
                <a:latin typeface="Arial"/>
                <a:cs typeface="Arial"/>
              </a:rPr>
              <a:t>Learning</a:t>
            </a:r>
            <a:r>
              <a:rPr sz="2199" b="1" kern="0" spc="-75" dirty="0">
                <a:solidFill>
                  <a:sysClr val="windowText" lastClr="000000"/>
                </a:solidFill>
                <a:latin typeface="Arial"/>
                <a:cs typeface="Arial"/>
              </a:rPr>
              <a:t> </a:t>
            </a:r>
            <a:r>
              <a:rPr sz="2199" b="1" kern="0" spc="-10" dirty="0">
                <a:solidFill>
                  <a:sysClr val="windowText" lastClr="000000"/>
                </a:solidFill>
                <a:latin typeface="Arial"/>
                <a:cs typeface="Arial"/>
              </a:rPr>
              <a:t>Objective(s)</a:t>
            </a:r>
            <a:endParaRPr sz="2199" kern="0" dirty="0">
              <a:solidFill>
                <a:sysClr val="windowText" lastClr="000000"/>
              </a:solidFill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934434" y="1409548"/>
            <a:ext cx="4854580" cy="521032"/>
          </a:xfrm>
          <a:prstGeom prst="rect">
            <a:avLst/>
          </a:prstGeom>
          <a:solidFill>
            <a:srgbClr val="23B8D9"/>
          </a:solidFill>
        </p:spPr>
        <p:txBody>
          <a:bodyPr vert="horz" wrap="square" lIns="0" tIns="180928" rIns="0" bIns="0" rtlCol="0">
            <a:spAutoFit/>
          </a:bodyPr>
          <a:lstStyle/>
          <a:p>
            <a:pPr marL="91413" defTabSz="914126">
              <a:spcBef>
                <a:spcPts val="1425"/>
              </a:spcBef>
            </a:pPr>
            <a:r>
              <a:rPr sz="2199" b="1" kern="0" dirty="0">
                <a:solidFill>
                  <a:sysClr val="windowText" lastClr="000000"/>
                </a:solidFill>
                <a:latin typeface="Arial"/>
                <a:cs typeface="Arial"/>
              </a:rPr>
              <a:t>Key</a:t>
            </a:r>
            <a:r>
              <a:rPr sz="2199" b="1" kern="0" spc="-50" dirty="0">
                <a:solidFill>
                  <a:sysClr val="windowText" lastClr="000000"/>
                </a:solidFill>
                <a:latin typeface="Arial"/>
                <a:cs typeface="Arial"/>
              </a:rPr>
              <a:t> </a:t>
            </a:r>
            <a:r>
              <a:rPr sz="2199" b="1" kern="0" spc="-10" dirty="0">
                <a:solidFill>
                  <a:sysClr val="windowText" lastClr="000000"/>
                </a:solidFill>
                <a:latin typeface="Arial"/>
                <a:cs typeface="Arial"/>
              </a:rPr>
              <a:t>Concepts</a:t>
            </a:r>
            <a:endParaRPr sz="2199" kern="0" dirty="0">
              <a:solidFill>
                <a:sysClr val="windowText" lastClr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212756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19055" y="556408"/>
            <a:ext cx="3151788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 smtClean="0">
                <a:solidFill>
                  <a:schemeClr val="accent1"/>
                </a:solidFill>
              </a:rPr>
              <a:t>What is IoT?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04767" y="1579371"/>
            <a:ext cx="8180363" cy="3414373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IoT describes everyday or industrial devices that connect to networks and exchange data </a:t>
            </a:r>
            <a:r>
              <a:rPr lang="en-GB" sz="2400" dirty="0" smtClean="0"/>
              <a:t>automatically.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Examples</a:t>
            </a:r>
            <a:r>
              <a:rPr lang="en-GB" sz="2400" dirty="0"/>
              <a:t>: sensors, smart meters, wearable devices, cameras, thermostats, factory robots and medical </a:t>
            </a:r>
            <a:r>
              <a:rPr lang="en-GB" sz="2400" dirty="0" smtClean="0"/>
              <a:t>monitors.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The </a:t>
            </a:r>
            <a:r>
              <a:rPr lang="en-GB" sz="2400" dirty="0"/>
              <a:t>key idea is that physical objects can sense, collect and share information without human intervention.</a:t>
            </a:r>
          </a:p>
        </p:txBody>
      </p:sp>
    </p:spTree>
    <p:extLst>
      <p:ext uri="{BB962C8B-B14F-4D97-AF65-F5344CB8AC3E}">
        <p14:creationId xmlns:p14="http://schemas.microsoft.com/office/powerpoint/2010/main" val="33388407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53279" y="550108"/>
            <a:ext cx="5015080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Key IoT Components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56341" y="1655751"/>
            <a:ext cx="10408955" cy="3219448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355596" marR="295186" indent="-342900" defTabSz="914126">
              <a:lnSpc>
                <a:spcPct val="150000"/>
              </a:lnSpc>
              <a:spcBef>
                <a:spcPts val="705"/>
              </a:spcBef>
              <a:buFont typeface="Arial" panose="020B0604020202020204" pitchFamily="34" charset="0"/>
              <a:buChar char="•"/>
              <a:tabLst>
                <a:tab pos="355493" algn="l"/>
              </a:tabLst>
            </a:pPr>
            <a:r>
              <a:rPr lang="en-GB" sz="2400" b="1" dirty="0"/>
              <a:t>Devices and sensors</a:t>
            </a:r>
            <a:r>
              <a:rPr lang="en-GB" sz="2400" dirty="0"/>
              <a:t> that gather data such as temperature, motion or </a:t>
            </a:r>
            <a:r>
              <a:rPr lang="en-GB" sz="2400" dirty="0" smtClean="0"/>
              <a:t>pressure</a:t>
            </a:r>
            <a:endParaRPr lang="en-GB" sz="2400" dirty="0"/>
          </a:p>
          <a:p>
            <a:pPr marL="355596" marR="295186" indent="-342900" defTabSz="914126">
              <a:lnSpc>
                <a:spcPct val="150000"/>
              </a:lnSpc>
              <a:spcBef>
                <a:spcPts val="705"/>
              </a:spcBef>
              <a:buFont typeface="Arial" panose="020B0604020202020204" pitchFamily="34" charset="0"/>
              <a:buChar char="•"/>
              <a:tabLst>
                <a:tab pos="355493" algn="l"/>
              </a:tabLst>
            </a:pPr>
            <a:r>
              <a:rPr lang="en-GB" sz="2400" b="1" dirty="0" smtClean="0"/>
              <a:t>Connectivity</a:t>
            </a:r>
            <a:r>
              <a:rPr lang="en-GB" sz="2400" dirty="0" smtClean="0"/>
              <a:t> </a:t>
            </a:r>
            <a:r>
              <a:rPr lang="en-GB" sz="2400" dirty="0"/>
              <a:t>through Wi-Fi, cellular, Bluetooth, </a:t>
            </a:r>
            <a:r>
              <a:rPr lang="en-GB" sz="2400" dirty="0" err="1"/>
              <a:t>LoRaWAN</a:t>
            </a:r>
            <a:r>
              <a:rPr lang="en-GB" sz="2400" dirty="0"/>
              <a:t> or </a:t>
            </a:r>
            <a:r>
              <a:rPr lang="en-GB" sz="2400" dirty="0" smtClean="0"/>
              <a:t>Ethernet</a:t>
            </a:r>
            <a:endParaRPr lang="en-GB" sz="2400" dirty="0"/>
          </a:p>
          <a:p>
            <a:pPr marL="355596" marR="295186" indent="-342900" defTabSz="914126">
              <a:lnSpc>
                <a:spcPct val="150000"/>
              </a:lnSpc>
              <a:spcBef>
                <a:spcPts val="705"/>
              </a:spcBef>
              <a:buFont typeface="Arial" panose="020B0604020202020204" pitchFamily="34" charset="0"/>
              <a:buChar char="•"/>
              <a:tabLst>
                <a:tab pos="355493" algn="l"/>
              </a:tabLst>
            </a:pPr>
            <a:r>
              <a:rPr lang="en-GB" sz="2400" b="1" dirty="0" smtClean="0"/>
              <a:t>Edge </a:t>
            </a:r>
            <a:r>
              <a:rPr lang="en-GB" sz="2400" b="1" dirty="0"/>
              <a:t>computing</a:t>
            </a:r>
            <a:r>
              <a:rPr lang="en-GB" sz="2400" dirty="0"/>
              <a:t> that processes data close to the source for fast </a:t>
            </a:r>
            <a:r>
              <a:rPr lang="en-GB" sz="2400" dirty="0" smtClean="0"/>
              <a:t>decisions</a:t>
            </a:r>
            <a:endParaRPr lang="en-GB" sz="2400" dirty="0"/>
          </a:p>
          <a:p>
            <a:pPr marL="355596" marR="295186" indent="-342900" defTabSz="914126">
              <a:lnSpc>
                <a:spcPct val="150000"/>
              </a:lnSpc>
              <a:spcBef>
                <a:spcPts val="705"/>
              </a:spcBef>
              <a:buFont typeface="Arial" panose="020B0604020202020204" pitchFamily="34" charset="0"/>
              <a:buChar char="•"/>
              <a:tabLst>
                <a:tab pos="355493" algn="l"/>
              </a:tabLst>
            </a:pPr>
            <a:r>
              <a:rPr lang="en-GB" sz="2400" b="1" dirty="0" smtClean="0"/>
              <a:t>Cloud </a:t>
            </a:r>
            <a:r>
              <a:rPr lang="en-GB" sz="2400" b="1" dirty="0"/>
              <a:t>platforms</a:t>
            </a:r>
            <a:r>
              <a:rPr lang="en-GB" sz="2400" dirty="0"/>
              <a:t> for large-scale storage and </a:t>
            </a:r>
            <a:r>
              <a:rPr lang="en-GB" sz="2400" dirty="0" smtClean="0"/>
              <a:t>analytics</a:t>
            </a:r>
            <a:endParaRPr lang="en-GB" sz="2400" dirty="0"/>
          </a:p>
          <a:p>
            <a:pPr marL="355596" marR="295186" indent="-342900" defTabSz="914126">
              <a:lnSpc>
                <a:spcPct val="150000"/>
              </a:lnSpc>
              <a:spcBef>
                <a:spcPts val="705"/>
              </a:spcBef>
              <a:buFont typeface="Arial" panose="020B0604020202020204" pitchFamily="34" charset="0"/>
              <a:buChar char="•"/>
              <a:tabLst>
                <a:tab pos="355493" algn="l"/>
              </a:tabLst>
            </a:pPr>
            <a:r>
              <a:rPr lang="en-GB" sz="2400" b="1" dirty="0" smtClean="0"/>
              <a:t>Applications</a:t>
            </a:r>
            <a:r>
              <a:rPr lang="en-GB" sz="2400" dirty="0" smtClean="0"/>
              <a:t> </a:t>
            </a:r>
            <a:r>
              <a:rPr lang="en-GB" sz="2400" dirty="0"/>
              <a:t>that use data to trigger actions or provide insights</a:t>
            </a:r>
            <a:endParaRPr lang="en-US" sz="2400" kern="0" dirty="0">
              <a:solidFill>
                <a:sysClr val="windowText" lastClr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9258933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79999" y="547666"/>
            <a:ext cx="5229899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The IoT Data Lifecycle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247382" y="1640891"/>
            <a:ext cx="7695132" cy="3414373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97155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400" dirty="0"/>
              <a:t>Sense: A sensor monitors the environment</a:t>
            </a:r>
          </a:p>
          <a:p>
            <a:pPr marL="97155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400" dirty="0"/>
              <a:t>Communicate: Data moves over a network</a:t>
            </a:r>
          </a:p>
          <a:p>
            <a:pPr marL="97155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400" dirty="0"/>
              <a:t>Process: A device or cloud service interprets data</a:t>
            </a:r>
          </a:p>
          <a:p>
            <a:pPr marL="97155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400" dirty="0"/>
              <a:t>Act: The system triggers an action</a:t>
            </a:r>
          </a:p>
          <a:p>
            <a:pPr marL="97155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400" dirty="0"/>
              <a:t>Refine: Machine learning improves future behaviour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This cycle enables automation and rapid decision-making.</a:t>
            </a:r>
          </a:p>
        </p:txBody>
      </p:sp>
    </p:spTree>
    <p:extLst>
      <p:ext uri="{BB962C8B-B14F-4D97-AF65-F5344CB8AC3E}">
        <p14:creationId xmlns:p14="http://schemas.microsoft.com/office/powerpoint/2010/main" val="24171130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67291" y="564245"/>
            <a:ext cx="8854143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What is Operational Technology (OT)?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71450" y="1632822"/>
            <a:ext cx="8245824" cy="3414373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OT refers to hardware and software that directly monitor or control physical </a:t>
            </a:r>
            <a:r>
              <a:rPr lang="en-GB" sz="2400" dirty="0" smtClean="0"/>
              <a:t>equipment.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Examples</a:t>
            </a:r>
            <a:r>
              <a:rPr lang="en-GB" sz="2400" dirty="0"/>
              <a:t>: PLCs, SCADA systems, industrial robots, valves, motors and conveyor </a:t>
            </a:r>
            <a:r>
              <a:rPr lang="en-GB" sz="2400" dirty="0" smtClean="0"/>
              <a:t>controls.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OT </a:t>
            </a:r>
            <a:r>
              <a:rPr lang="en-GB" sz="2400" dirty="0"/>
              <a:t>manages real-world processes such as electricity flow, water pressure and assembly lines.</a:t>
            </a:r>
          </a:p>
        </p:txBody>
      </p:sp>
    </p:spTree>
    <p:extLst>
      <p:ext uri="{BB962C8B-B14F-4D97-AF65-F5344CB8AC3E}">
        <p14:creationId xmlns:p14="http://schemas.microsoft.com/office/powerpoint/2010/main" val="2774591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28756" y="453553"/>
            <a:ext cx="4877285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IT vs OT at a Glance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19171" y="1373588"/>
            <a:ext cx="9696453" cy="3968371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IT (Information Technology</a:t>
            </a:r>
            <a:r>
              <a:rPr lang="en-GB" sz="2400" b="1" dirty="0" smtClean="0"/>
              <a:t>):</a:t>
            </a:r>
            <a:endParaRPr lang="en-GB" sz="2400" dirty="0"/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Manages </a:t>
            </a:r>
            <a:r>
              <a:rPr lang="en-GB" sz="2400" dirty="0"/>
              <a:t>data, applications, networks and </a:t>
            </a:r>
            <a:r>
              <a:rPr lang="en-GB" sz="2400" dirty="0" smtClean="0"/>
              <a:t>users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Priorities </a:t>
            </a:r>
            <a:r>
              <a:rPr lang="en-GB" sz="2400" dirty="0"/>
              <a:t>include confidentiality, data integrity and service </a:t>
            </a:r>
            <a:r>
              <a:rPr lang="en-GB" sz="2400" dirty="0" smtClean="0"/>
              <a:t>availability</a:t>
            </a:r>
          </a:p>
          <a:p>
            <a:pPr>
              <a:lnSpc>
                <a:spcPct val="150000"/>
              </a:lnSpc>
            </a:pPr>
            <a:r>
              <a:rPr lang="en-GB" sz="2400" b="1" dirty="0" smtClean="0"/>
              <a:t>OT </a:t>
            </a:r>
            <a:r>
              <a:rPr lang="en-GB" sz="2400" b="1" dirty="0"/>
              <a:t>(Operational Technology</a:t>
            </a:r>
            <a:r>
              <a:rPr lang="en-GB" sz="2400" b="1" dirty="0" smtClean="0"/>
              <a:t>):</a:t>
            </a:r>
            <a:endParaRPr lang="en-GB" sz="2400" dirty="0"/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Manages </a:t>
            </a:r>
            <a:r>
              <a:rPr lang="en-GB" sz="2400" dirty="0"/>
              <a:t>physical processes and </a:t>
            </a:r>
            <a:r>
              <a:rPr lang="en-GB" sz="2400" dirty="0" smtClean="0"/>
              <a:t>machinery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Priorities </a:t>
            </a:r>
            <a:r>
              <a:rPr lang="en-GB" sz="2400" dirty="0"/>
              <a:t>focus on safety, reliability and continuous </a:t>
            </a:r>
            <a:r>
              <a:rPr lang="en-GB" sz="2400" dirty="0" smtClean="0"/>
              <a:t>operation</a:t>
            </a: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/>
              <a:t>Although they overlap, failure in OT can have physical consequences.</a:t>
            </a:r>
          </a:p>
        </p:txBody>
      </p:sp>
    </p:spTree>
    <p:extLst>
      <p:ext uri="{BB962C8B-B14F-4D97-AF65-F5344CB8AC3E}">
        <p14:creationId xmlns:p14="http://schemas.microsoft.com/office/powerpoint/2010/main" val="40414279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08548" y="446402"/>
            <a:ext cx="6037422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Convergence of IT and OT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49830" y="1587889"/>
            <a:ext cx="10554858" cy="3414373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Modern organisations link IT systems with OT environments for </a:t>
            </a:r>
            <a:r>
              <a:rPr lang="en-GB" sz="2400" dirty="0" smtClean="0"/>
              <a:t>efficiency.</a:t>
            </a:r>
          </a:p>
          <a:p>
            <a:pPr>
              <a:lnSpc>
                <a:spcPct val="150000"/>
              </a:lnSpc>
            </a:pPr>
            <a:r>
              <a:rPr lang="en-GB" sz="2400" b="1" dirty="0" smtClean="0"/>
              <a:t>Examples</a:t>
            </a:r>
            <a:r>
              <a:rPr lang="en-GB" sz="2400" dirty="0" smtClean="0"/>
              <a:t>: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Energy </a:t>
            </a:r>
            <a:r>
              <a:rPr lang="en-GB" sz="2400" dirty="0"/>
              <a:t>companies sending performance data from turbines to cloud </a:t>
            </a:r>
            <a:r>
              <a:rPr lang="en-GB" sz="2400" dirty="0" smtClean="0"/>
              <a:t>analytics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Factories </a:t>
            </a:r>
            <a:r>
              <a:rPr lang="en-GB" sz="2400" dirty="0"/>
              <a:t>adjusting production based on real-time inventory </a:t>
            </a:r>
            <a:r>
              <a:rPr lang="en-GB" sz="2400" dirty="0" smtClean="0"/>
              <a:t>data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Smart </a:t>
            </a:r>
            <a:r>
              <a:rPr lang="en-GB" sz="2400" dirty="0"/>
              <a:t>buildings optimising energy use using sensors and software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This fusion improves business insight but increases security risks.</a:t>
            </a:r>
          </a:p>
        </p:txBody>
      </p:sp>
    </p:spTree>
    <p:extLst>
      <p:ext uri="{BB962C8B-B14F-4D97-AF65-F5344CB8AC3E}">
        <p14:creationId xmlns:p14="http://schemas.microsoft.com/office/powerpoint/2010/main" val="50906683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43479" y="234263"/>
            <a:ext cx="4945215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 err="1">
                <a:solidFill>
                  <a:schemeClr val="accent1"/>
                </a:solidFill>
              </a:rPr>
              <a:t>IIoT</a:t>
            </a:r>
            <a:r>
              <a:rPr lang="en-GB" b="1" dirty="0">
                <a:solidFill>
                  <a:schemeClr val="accent1"/>
                </a:solidFill>
              </a:rPr>
              <a:t> and Industry 4.0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43089" y="1190176"/>
            <a:ext cx="10345993" cy="3968371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Industrial IoT (</a:t>
            </a:r>
            <a:r>
              <a:rPr lang="en-GB" sz="2400" dirty="0" err="1"/>
              <a:t>IIoT</a:t>
            </a:r>
            <a:r>
              <a:rPr lang="en-GB" sz="2400" dirty="0"/>
              <a:t>) extends IoT into manufacturing and heavy industry.</a:t>
            </a:r>
            <a:br>
              <a:rPr lang="en-GB" sz="2400" dirty="0"/>
            </a:br>
            <a:r>
              <a:rPr lang="en-GB" sz="2400" dirty="0"/>
              <a:t>Key elements </a:t>
            </a:r>
            <a:r>
              <a:rPr lang="en-GB" sz="2400" dirty="0" smtClean="0"/>
              <a:t>include:</a:t>
            </a:r>
            <a:endParaRPr lang="en-GB" sz="2400" dirty="0"/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Real-time </a:t>
            </a:r>
            <a:r>
              <a:rPr lang="en-GB" sz="2400" dirty="0"/>
              <a:t>monitoring of </a:t>
            </a:r>
            <a:r>
              <a:rPr lang="en-GB" sz="2400" dirty="0" smtClean="0"/>
              <a:t>machines</a:t>
            </a:r>
            <a:endParaRPr lang="en-GB" sz="2400" dirty="0"/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Predictive maintenance</a:t>
            </a:r>
            <a:endParaRPr lang="en-GB" sz="2400" dirty="0"/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Autonomous </a:t>
            </a:r>
            <a:r>
              <a:rPr lang="en-GB" sz="2400" dirty="0"/>
              <a:t>production </a:t>
            </a:r>
            <a:r>
              <a:rPr lang="en-GB" sz="2400" dirty="0" smtClean="0"/>
              <a:t>lines</a:t>
            </a:r>
            <a:endParaRPr lang="en-GB" sz="2400" dirty="0"/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Robotics </a:t>
            </a:r>
            <a:r>
              <a:rPr lang="en-GB" sz="2400" dirty="0"/>
              <a:t>with advanced </a:t>
            </a:r>
            <a:r>
              <a:rPr lang="en-GB" sz="2400" dirty="0" smtClean="0"/>
              <a:t>sensors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Together </a:t>
            </a:r>
            <a:r>
              <a:rPr lang="en-GB" sz="2400" dirty="0"/>
              <a:t>they form part of Industry 4.0, the shift to intelligent, connected industry.</a:t>
            </a:r>
          </a:p>
        </p:txBody>
      </p:sp>
    </p:spTree>
    <p:extLst>
      <p:ext uri="{BB962C8B-B14F-4D97-AF65-F5344CB8AC3E}">
        <p14:creationId xmlns:p14="http://schemas.microsoft.com/office/powerpoint/2010/main" val="392413027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43450" y="547666"/>
            <a:ext cx="6133286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Communication Protocols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85305" y="1711065"/>
            <a:ext cx="7249576" cy="3414373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IoT and OT use various protocols, </a:t>
            </a:r>
            <a:r>
              <a:rPr lang="en-GB" sz="2400" dirty="0" smtClean="0"/>
              <a:t>including: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MQTT </a:t>
            </a:r>
            <a:r>
              <a:rPr lang="en-GB" sz="2400" dirty="0"/>
              <a:t>for lightweight </a:t>
            </a:r>
            <a:r>
              <a:rPr lang="en-GB" sz="2400" dirty="0" smtClean="0"/>
              <a:t>messaging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 smtClean="0"/>
              <a:t>CoAP</a:t>
            </a:r>
            <a:r>
              <a:rPr lang="en-GB" sz="2400" dirty="0" smtClean="0"/>
              <a:t> </a:t>
            </a:r>
            <a:r>
              <a:rPr lang="en-GB" sz="2400" dirty="0"/>
              <a:t>for simple </a:t>
            </a:r>
            <a:r>
              <a:rPr lang="en-GB" sz="2400" dirty="0" smtClean="0"/>
              <a:t>devices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Modbus </a:t>
            </a:r>
            <a:r>
              <a:rPr lang="en-GB" sz="2400" dirty="0"/>
              <a:t>and DNP3 in industrial </a:t>
            </a:r>
            <a:r>
              <a:rPr lang="en-GB" sz="2400" dirty="0" smtClean="0"/>
              <a:t>systems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OPC </a:t>
            </a:r>
            <a:r>
              <a:rPr lang="en-GB" sz="2400" dirty="0"/>
              <a:t>UA for unified industrial data </a:t>
            </a:r>
            <a:r>
              <a:rPr lang="en-GB" sz="2400" dirty="0" smtClean="0"/>
              <a:t>exchange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Each </a:t>
            </a:r>
            <a:r>
              <a:rPr lang="en-GB" sz="2400" dirty="0"/>
              <a:t>protocol balances speed, reliability and resource use.</a:t>
            </a:r>
          </a:p>
        </p:txBody>
      </p:sp>
    </p:spTree>
    <p:extLst>
      <p:ext uri="{BB962C8B-B14F-4D97-AF65-F5344CB8AC3E}">
        <p14:creationId xmlns:p14="http://schemas.microsoft.com/office/powerpoint/2010/main" val="37630755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29295" y="704501"/>
            <a:ext cx="4976555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IoT and OT Networks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10152" y="1801005"/>
            <a:ext cx="8593937" cy="2860375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These systems may form complex network </a:t>
            </a:r>
            <a:r>
              <a:rPr lang="en-GB" sz="2400" dirty="0" smtClean="0"/>
              <a:t>structures: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Device </a:t>
            </a:r>
            <a:r>
              <a:rPr lang="en-GB" sz="2400" dirty="0"/>
              <a:t>networks with many low-power </a:t>
            </a:r>
            <a:r>
              <a:rPr lang="en-GB" sz="2400" dirty="0" smtClean="0"/>
              <a:t>nodes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Segmentation </a:t>
            </a:r>
            <a:r>
              <a:rPr lang="en-GB" sz="2400" dirty="0"/>
              <a:t>to keep OT isolated from internet-facing </a:t>
            </a:r>
            <a:r>
              <a:rPr lang="en-GB" sz="2400" dirty="0" smtClean="0"/>
              <a:t>systems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Gateways </a:t>
            </a:r>
            <a:r>
              <a:rPr lang="en-GB" sz="2400" dirty="0"/>
              <a:t>that translate between IT and OT </a:t>
            </a:r>
            <a:r>
              <a:rPr lang="en-GB" sz="2400" dirty="0" smtClean="0"/>
              <a:t>protocols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Network </a:t>
            </a:r>
            <a:r>
              <a:rPr lang="en-GB" sz="2400" dirty="0"/>
              <a:t>design affects performance and security.</a:t>
            </a:r>
          </a:p>
        </p:txBody>
      </p:sp>
    </p:spTree>
    <p:extLst>
      <p:ext uri="{BB962C8B-B14F-4D97-AF65-F5344CB8AC3E}">
        <p14:creationId xmlns:p14="http://schemas.microsoft.com/office/powerpoint/2010/main" val="17056887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16150" y="547666"/>
            <a:ext cx="8564921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Benefits of IoT in OT Environments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04467" y="1669908"/>
            <a:ext cx="8188286" cy="3414373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Better operational insight through continuous </a:t>
            </a:r>
            <a:r>
              <a:rPr lang="en-GB" sz="2400" dirty="0" smtClean="0"/>
              <a:t>monitoring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Reduced </a:t>
            </a:r>
            <a:r>
              <a:rPr lang="en-GB" sz="2400" dirty="0"/>
              <a:t>downtime using predictive </a:t>
            </a:r>
            <a:r>
              <a:rPr lang="en-GB" sz="2400" dirty="0" smtClean="0"/>
              <a:t>maintenance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Faster </a:t>
            </a:r>
            <a:r>
              <a:rPr lang="en-GB" sz="2400" dirty="0"/>
              <a:t>response to </a:t>
            </a:r>
            <a:r>
              <a:rPr lang="en-GB" sz="2400" dirty="0" smtClean="0"/>
              <a:t>failures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Lower </a:t>
            </a:r>
            <a:r>
              <a:rPr lang="en-GB" sz="2400" dirty="0"/>
              <a:t>energy usage through </a:t>
            </a:r>
            <a:r>
              <a:rPr lang="en-GB" sz="2400" dirty="0" smtClean="0"/>
              <a:t>optimisation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Greater </a:t>
            </a:r>
            <a:r>
              <a:rPr lang="en-GB" sz="2400" dirty="0"/>
              <a:t>automation and safer </a:t>
            </a:r>
            <a:r>
              <a:rPr lang="en-GB" sz="2400" dirty="0" smtClean="0"/>
              <a:t>environments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In </a:t>
            </a:r>
            <a:r>
              <a:rPr lang="en-GB" sz="2400" dirty="0"/>
              <a:t>critical sectors, this translates into saved time, money and lives.</a:t>
            </a:r>
          </a:p>
        </p:txBody>
      </p:sp>
    </p:spTree>
    <p:extLst>
      <p:ext uri="{BB962C8B-B14F-4D97-AF65-F5344CB8AC3E}">
        <p14:creationId xmlns:p14="http://schemas.microsoft.com/office/powerpoint/2010/main" val="173595535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82390" y="547666"/>
            <a:ext cx="4550082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Security Challenges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998366" y="1483915"/>
            <a:ext cx="7760582" cy="3968371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Connecting physical equipment introduces </a:t>
            </a:r>
            <a:r>
              <a:rPr lang="en-GB" sz="2400" dirty="0" smtClean="0"/>
              <a:t>risks: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Devices </a:t>
            </a:r>
            <a:r>
              <a:rPr lang="en-GB" sz="2400" dirty="0"/>
              <a:t>may run outdated </a:t>
            </a:r>
            <a:r>
              <a:rPr lang="en-GB" sz="2400" dirty="0" smtClean="0"/>
              <a:t>firmware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Weak </a:t>
            </a:r>
            <a:r>
              <a:rPr lang="en-GB" sz="2400" dirty="0"/>
              <a:t>authentication or default </a:t>
            </a:r>
            <a:r>
              <a:rPr lang="en-GB" sz="2400" dirty="0" smtClean="0"/>
              <a:t>passwords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Exposed </a:t>
            </a:r>
            <a:r>
              <a:rPr lang="en-GB" sz="2400" dirty="0"/>
              <a:t>networks with no </a:t>
            </a:r>
            <a:r>
              <a:rPr lang="en-GB" sz="2400" dirty="0" smtClean="0"/>
              <a:t>segmentation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Vulnerable </a:t>
            </a:r>
            <a:r>
              <a:rPr lang="en-GB" sz="2400" dirty="0"/>
              <a:t>remote </a:t>
            </a:r>
            <a:r>
              <a:rPr lang="en-GB" sz="2400" dirty="0" smtClean="0"/>
              <a:t>access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Physical </a:t>
            </a:r>
            <a:r>
              <a:rPr lang="en-GB" sz="2400" dirty="0"/>
              <a:t>damage possible if machines are compromised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Security must cover both cyber and physical hazards.</a:t>
            </a:r>
          </a:p>
        </p:txBody>
      </p:sp>
    </p:spTree>
    <p:extLst>
      <p:ext uri="{BB962C8B-B14F-4D97-AF65-F5344CB8AC3E}">
        <p14:creationId xmlns:p14="http://schemas.microsoft.com/office/powerpoint/2010/main" val="124799246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42498" y="681412"/>
            <a:ext cx="6200603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Common Attack Examples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306383" y="1892157"/>
            <a:ext cx="8275585" cy="2860375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Ransomware halting factory </a:t>
            </a:r>
            <a:r>
              <a:rPr lang="en-GB" sz="2400" dirty="0" smtClean="0"/>
              <a:t>operations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Manipulation </a:t>
            </a:r>
            <a:r>
              <a:rPr lang="en-GB" sz="2400" dirty="0"/>
              <a:t>of temperature sensors in food supply </a:t>
            </a:r>
            <a:r>
              <a:rPr lang="en-GB" sz="2400" dirty="0" smtClean="0"/>
              <a:t>chains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Attacks </a:t>
            </a:r>
            <a:r>
              <a:rPr lang="en-GB" sz="2400" dirty="0"/>
              <a:t>on water treatment systems altering chemical </a:t>
            </a:r>
            <a:r>
              <a:rPr lang="en-GB" sz="2400" dirty="0" smtClean="0"/>
              <a:t>levels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IoT botnets </a:t>
            </a:r>
            <a:r>
              <a:rPr lang="en-GB" sz="2400" dirty="0"/>
              <a:t>using insecure devices for large-scale attacks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Real incidents highlight why robust protection is essential.</a:t>
            </a:r>
          </a:p>
        </p:txBody>
      </p:sp>
    </p:spTree>
    <p:extLst>
      <p:ext uri="{BB962C8B-B14F-4D97-AF65-F5344CB8AC3E}">
        <p14:creationId xmlns:p14="http://schemas.microsoft.com/office/powerpoint/2010/main" val="266953438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22414" y="561932"/>
            <a:ext cx="8884809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Best Practices for Securing IoT and OT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280917" y="1492108"/>
            <a:ext cx="8167802" cy="3968371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Keep systems patched and </a:t>
            </a:r>
            <a:r>
              <a:rPr lang="en-GB" sz="2400" dirty="0" smtClean="0"/>
              <a:t>updated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Segregate </a:t>
            </a:r>
            <a:r>
              <a:rPr lang="en-GB" sz="2400" dirty="0"/>
              <a:t>networks to limit lateral </a:t>
            </a:r>
            <a:r>
              <a:rPr lang="en-GB" sz="2400" dirty="0" smtClean="0"/>
              <a:t>movement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Use </a:t>
            </a:r>
            <a:r>
              <a:rPr lang="en-GB" sz="2400" dirty="0"/>
              <a:t>strong device authentication and </a:t>
            </a:r>
            <a:r>
              <a:rPr lang="en-GB" sz="2400" dirty="0" smtClean="0"/>
              <a:t>certificates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Monitor </a:t>
            </a:r>
            <a:r>
              <a:rPr lang="en-GB" sz="2400" dirty="0"/>
              <a:t>network traffic for </a:t>
            </a:r>
            <a:r>
              <a:rPr lang="en-GB" sz="2400" dirty="0" smtClean="0"/>
              <a:t>anomalies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Restrict </a:t>
            </a:r>
            <a:r>
              <a:rPr lang="en-GB" sz="2400" dirty="0"/>
              <a:t>remote </a:t>
            </a:r>
            <a:r>
              <a:rPr lang="en-GB" sz="2400" dirty="0" smtClean="0"/>
              <a:t>access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Conduct </a:t>
            </a:r>
            <a:r>
              <a:rPr lang="en-GB" sz="2400" dirty="0"/>
              <a:t>regular risk assessments and testing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Defence </a:t>
            </a:r>
            <a:r>
              <a:rPr lang="en-GB" sz="2400" dirty="0"/>
              <a:t>requires long-term planning and continuous monitoring.</a:t>
            </a:r>
          </a:p>
        </p:txBody>
      </p:sp>
    </p:spTree>
    <p:extLst>
      <p:ext uri="{BB962C8B-B14F-4D97-AF65-F5344CB8AC3E}">
        <p14:creationId xmlns:p14="http://schemas.microsoft.com/office/powerpoint/2010/main" val="7140857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9988" y="528616"/>
            <a:ext cx="6364679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Governance and Standards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73409" y="1576564"/>
            <a:ext cx="8377835" cy="3414373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Common standards and frameworks </a:t>
            </a:r>
            <a:r>
              <a:rPr lang="en-GB" sz="2400" dirty="0" smtClean="0"/>
              <a:t>include: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ISO </a:t>
            </a:r>
            <a:r>
              <a:rPr lang="en-GB" sz="2400" dirty="0"/>
              <a:t>27001 for information </a:t>
            </a:r>
            <a:r>
              <a:rPr lang="en-GB" sz="2400" dirty="0" smtClean="0"/>
              <a:t>security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NIST </a:t>
            </a:r>
            <a:r>
              <a:rPr lang="en-GB" sz="2400" dirty="0"/>
              <a:t>guidelines for industrial control </a:t>
            </a:r>
            <a:r>
              <a:rPr lang="en-GB" sz="2400" dirty="0" smtClean="0"/>
              <a:t>systems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IEC </a:t>
            </a:r>
            <a:r>
              <a:rPr lang="en-GB" sz="2400" dirty="0"/>
              <a:t>62443 for OT </a:t>
            </a:r>
            <a:r>
              <a:rPr lang="en-GB" sz="2400" dirty="0" smtClean="0"/>
              <a:t>security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UK </a:t>
            </a:r>
            <a:r>
              <a:rPr lang="en-GB" sz="2400" dirty="0"/>
              <a:t>and EU regulatory requirements for critical infrastructure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These provide structured ways to manage risk.</a:t>
            </a:r>
          </a:p>
        </p:txBody>
      </p:sp>
    </p:spTree>
    <p:extLst>
      <p:ext uri="{BB962C8B-B14F-4D97-AF65-F5344CB8AC3E}">
        <p14:creationId xmlns:p14="http://schemas.microsoft.com/office/powerpoint/2010/main" val="42476590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41014" y="326982"/>
            <a:ext cx="9195619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Case Study: Smart Manufacturing Plant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44410" y="1017424"/>
            <a:ext cx="10588829" cy="4522369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A medium sized manufacturing company installs sensors on its production </a:t>
            </a:r>
            <a:r>
              <a:rPr lang="en-GB" sz="2400" dirty="0" smtClean="0"/>
              <a:t>machines.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Data </a:t>
            </a:r>
            <a:r>
              <a:rPr lang="en-GB" sz="2400" dirty="0"/>
              <a:t>is fed to an edge device that detects vibration patterns linked to early </a:t>
            </a:r>
            <a:r>
              <a:rPr lang="en-GB" sz="2400" dirty="0" smtClean="0"/>
              <a:t>wear.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The </a:t>
            </a:r>
            <a:r>
              <a:rPr lang="en-GB" sz="2400" dirty="0"/>
              <a:t>system alerts maintenance teams before failure </a:t>
            </a:r>
            <a:r>
              <a:rPr lang="en-GB" sz="2400" dirty="0" smtClean="0"/>
              <a:t>occurs.</a:t>
            </a:r>
          </a:p>
          <a:p>
            <a:pPr>
              <a:lnSpc>
                <a:spcPct val="150000"/>
              </a:lnSpc>
            </a:pPr>
            <a:r>
              <a:rPr lang="en-GB" sz="2400" b="1" dirty="0" smtClean="0"/>
              <a:t>Outcome</a:t>
            </a:r>
            <a:r>
              <a:rPr lang="en-GB" sz="2400" dirty="0" smtClean="0"/>
              <a:t>: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Downtime </a:t>
            </a:r>
            <a:r>
              <a:rPr lang="en-GB" sz="2400" dirty="0"/>
              <a:t>drops by 40 </a:t>
            </a:r>
            <a:r>
              <a:rPr lang="en-GB" sz="2400" dirty="0" smtClean="0"/>
              <a:t>percent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Spare </a:t>
            </a:r>
            <a:r>
              <a:rPr lang="en-GB" sz="2400" dirty="0"/>
              <a:t>parts ordering becomes proactive rather than </a:t>
            </a:r>
            <a:r>
              <a:rPr lang="en-GB" sz="2400" dirty="0" smtClean="0"/>
              <a:t>reactive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Staff </a:t>
            </a:r>
            <a:r>
              <a:rPr lang="en-GB" sz="2400" dirty="0"/>
              <a:t>gain real-time visibility of the production </a:t>
            </a:r>
            <a:r>
              <a:rPr lang="en-GB" sz="2400" dirty="0" smtClean="0"/>
              <a:t>line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This </a:t>
            </a:r>
            <a:r>
              <a:rPr lang="en-GB" sz="2400" dirty="0"/>
              <a:t>demonstrates how IoT enhances operational resilience.</a:t>
            </a:r>
          </a:p>
        </p:txBody>
      </p:sp>
    </p:spTree>
    <p:extLst>
      <p:ext uri="{BB962C8B-B14F-4D97-AF65-F5344CB8AC3E}">
        <p14:creationId xmlns:p14="http://schemas.microsoft.com/office/powerpoint/2010/main" val="2988781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09989" y="360575"/>
            <a:ext cx="6530901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Mini Scenario for Students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25014" y="1105435"/>
            <a:ext cx="10500852" cy="3968371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You are part of a team advising a water treatment facility. They want to integrate IoT sensors into their OT network for real-time monitoring.</a:t>
            </a:r>
            <a:br>
              <a:rPr lang="en-GB" sz="2400" dirty="0"/>
            </a:br>
            <a:r>
              <a:rPr lang="en-GB" sz="2400" b="1" dirty="0"/>
              <a:t>Consider the following: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What benefits would this bring?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What security risks should the facility prepare for?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What network architecture changes might be needed?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Students discuss before moving to solutions.</a:t>
            </a:r>
          </a:p>
        </p:txBody>
      </p:sp>
    </p:spTree>
    <p:extLst>
      <p:ext uri="{BB962C8B-B14F-4D97-AF65-F5344CB8AC3E}">
        <p14:creationId xmlns:p14="http://schemas.microsoft.com/office/powerpoint/2010/main" val="70647867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6190" y="598261"/>
            <a:ext cx="7151156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Thinking Through the Scenario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20237" y="1605179"/>
            <a:ext cx="10143062" cy="3357114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Possible points </a:t>
            </a:r>
            <a:r>
              <a:rPr lang="en-GB" sz="2400" dirty="0" smtClean="0"/>
              <a:t>include: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Benefits </a:t>
            </a:r>
            <a:r>
              <a:rPr lang="en-GB" sz="2400" dirty="0"/>
              <a:t>such as improved detection of leaks or </a:t>
            </a:r>
            <a:r>
              <a:rPr lang="en-GB" sz="2400" dirty="0" smtClean="0"/>
              <a:t>contamination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Risks </a:t>
            </a:r>
            <a:r>
              <a:rPr lang="en-GB" sz="2400" dirty="0"/>
              <a:t>including unauthorised access to valves or </a:t>
            </a:r>
            <a:r>
              <a:rPr lang="en-GB" sz="2400" dirty="0" smtClean="0"/>
              <a:t>pumps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Need </a:t>
            </a:r>
            <a:r>
              <a:rPr lang="en-GB" sz="2400" dirty="0"/>
              <a:t>for network segmentation, secure gateways and </a:t>
            </a:r>
            <a:r>
              <a:rPr lang="en-GB" sz="2400" dirty="0" smtClean="0"/>
              <a:t>monitoring</a:t>
            </a:r>
            <a:endParaRPr lang="en-GB" sz="2400" dirty="0"/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Role </a:t>
            </a:r>
            <a:r>
              <a:rPr lang="en-GB" sz="2400" dirty="0"/>
              <a:t>of predictive maintenance for pumps and filters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This exercise encourages applying theory to real systems.</a:t>
            </a:r>
          </a:p>
        </p:txBody>
      </p:sp>
    </p:spTree>
    <p:extLst>
      <p:ext uri="{BB962C8B-B14F-4D97-AF65-F5344CB8AC3E}">
        <p14:creationId xmlns:p14="http://schemas.microsoft.com/office/powerpoint/2010/main" val="244083080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45562" y="607056"/>
            <a:ext cx="7023778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Summary and Key Takeaways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53064" y="1661920"/>
            <a:ext cx="11208774" cy="3322040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IoT links digital systems with the physical </a:t>
            </a:r>
            <a:r>
              <a:rPr lang="en-GB" sz="2800" dirty="0" smtClean="0"/>
              <a:t>world</a:t>
            </a:r>
            <a:endParaRPr lang="en-GB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 smtClean="0"/>
              <a:t>OT </a:t>
            </a:r>
            <a:r>
              <a:rPr lang="en-GB" sz="2800" dirty="0"/>
              <a:t>runs the critical equipment industries rely </a:t>
            </a:r>
            <a:r>
              <a:rPr lang="en-GB" sz="2800" dirty="0" smtClean="0"/>
              <a:t>on</a:t>
            </a:r>
            <a:endParaRPr lang="en-GB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 smtClean="0"/>
              <a:t>Their </a:t>
            </a:r>
            <a:r>
              <a:rPr lang="en-GB" sz="2800" dirty="0"/>
              <a:t>convergence improves efficiency but expands </a:t>
            </a:r>
            <a:r>
              <a:rPr lang="en-GB" sz="2800" dirty="0" smtClean="0"/>
              <a:t>risk</a:t>
            </a:r>
            <a:endParaRPr lang="en-GB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 smtClean="0"/>
              <a:t>Security </a:t>
            </a:r>
            <a:r>
              <a:rPr lang="en-GB" sz="2800" dirty="0"/>
              <a:t>must protect both digital data and physical </a:t>
            </a:r>
            <a:r>
              <a:rPr lang="en-GB" sz="2800" dirty="0" smtClean="0"/>
              <a:t>processes</a:t>
            </a:r>
            <a:endParaRPr lang="en-GB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 smtClean="0"/>
              <a:t>Understanding </a:t>
            </a:r>
            <a:r>
              <a:rPr lang="en-GB" sz="2800" dirty="0"/>
              <a:t>IoT and OT prepares students for modern computing roles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0767028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894"/>
            <a:ext cx="12188824" cy="6856213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4109919" y="2807506"/>
            <a:ext cx="3968986" cy="756723"/>
          </a:xfrm>
          <a:prstGeom prst="rect">
            <a:avLst/>
          </a:prstGeom>
        </p:spPr>
        <p:txBody>
          <a:bodyPr vert="horz" wrap="square" lIns="0" tIns="12697" rIns="0" bIns="0" rtlCol="0">
            <a:spAutoFit/>
          </a:bodyPr>
          <a:lstStyle/>
          <a:p>
            <a:pPr marL="12696">
              <a:spcBef>
                <a:spcPts val="100"/>
              </a:spcBef>
            </a:pPr>
            <a:r>
              <a:rPr sz="4799" b="1" dirty="0">
                <a:solidFill>
                  <a:srgbClr val="FFFFFF"/>
                </a:solidFill>
              </a:rPr>
              <a:t>Any</a:t>
            </a:r>
            <a:r>
              <a:rPr sz="4799" b="1" spc="-170" dirty="0">
                <a:solidFill>
                  <a:srgbClr val="FFFFFF"/>
                </a:solidFill>
              </a:rPr>
              <a:t> </a:t>
            </a:r>
            <a:r>
              <a:rPr sz="4799" b="1" spc="-10" dirty="0">
                <a:solidFill>
                  <a:srgbClr val="FFFFFF"/>
                </a:solidFill>
              </a:rPr>
              <a:t>Questions?</a:t>
            </a:r>
            <a:endParaRPr sz="4799" dirty="0"/>
          </a:p>
        </p:txBody>
      </p:sp>
    </p:spTree>
    <p:extLst>
      <p:ext uri="{BB962C8B-B14F-4D97-AF65-F5344CB8AC3E}">
        <p14:creationId xmlns:p14="http://schemas.microsoft.com/office/powerpoint/2010/main" val="1419965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997</Words>
  <Application>Microsoft Office PowerPoint</Application>
  <PresentationFormat>Custom</PresentationFormat>
  <Paragraphs>163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Segoe UI</vt:lpstr>
      <vt:lpstr>1_Office Theme</vt:lpstr>
      <vt:lpstr>2_Office Theme</vt:lpstr>
      <vt:lpstr>ACCB6019</vt:lpstr>
      <vt:lpstr>Learning Objective(s) and Key Concepts</vt:lpstr>
      <vt:lpstr>What is IoT?</vt:lpstr>
      <vt:lpstr>Key IoT Components</vt:lpstr>
      <vt:lpstr>The IoT Data Lifecycle</vt:lpstr>
      <vt:lpstr>What is Operational Technology (OT)?</vt:lpstr>
      <vt:lpstr>IT vs OT at a Glance</vt:lpstr>
      <vt:lpstr>Convergence of IT and OT</vt:lpstr>
      <vt:lpstr>IIoT and Industry 4.0</vt:lpstr>
      <vt:lpstr>Communication Protocols</vt:lpstr>
      <vt:lpstr>IoT and OT Networks</vt:lpstr>
      <vt:lpstr>Benefits of IoT in OT Environments</vt:lpstr>
      <vt:lpstr>Security Challenges</vt:lpstr>
      <vt:lpstr>Common Attack Examples</vt:lpstr>
      <vt:lpstr>Best Practices for Securing IoT and OT</vt:lpstr>
      <vt:lpstr>Governance and Standards</vt:lpstr>
      <vt:lpstr>Case Study: Smart Manufacturing Plant</vt:lpstr>
      <vt:lpstr>Mini Scenario for Students</vt:lpstr>
      <vt:lpstr>Thinking Through the Scenario</vt:lpstr>
      <vt:lpstr>Summary and Key Takeaways</vt:lpstr>
      <vt:lpstr>Any Questions?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ACCB6019</dc:title>
  <dc:subject/>
  <dc:creator/>
  <cp:keywords/>
  <cp:lastModifiedBy>User</cp:lastModifiedBy>
  <cp:revision>1</cp:revision>
  <dcterms:created xsi:type="dcterms:W3CDTF">2013-01-27T09:14:16Z</dcterms:created>
  <dcterms:modified xsi:type="dcterms:W3CDTF">2025-11-25T20:09:14Z</dcterms:modified>
  <cp:category/>
</cp:coreProperties>
</file>