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diagrams/colors2.xml" ContentType="application/vnd.openxmlformats-officedocument.drawingml.diagramColors+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2.xml" ContentType="application/vnd.openxmlformats-officedocument.drawingml.diagram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handoutMasterIdLst>
    <p:handoutMasterId r:id="rId45"/>
  </p:handoutMasterIdLst>
  <p:sldIdLst>
    <p:sldId id="257" r:id="rId2"/>
    <p:sldId id="258" r:id="rId3"/>
    <p:sldId id="259" r:id="rId4"/>
    <p:sldId id="260" r:id="rId5"/>
    <p:sldId id="261" r:id="rId6"/>
    <p:sldId id="262" r:id="rId7"/>
    <p:sldId id="264" r:id="rId8"/>
    <p:sldId id="265" r:id="rId9"/>
    <p:sldId id="266" r:id="rId10"/>
    <p:sldId id="267" r:id="rId11"/>
    <p:sldId id="268" r:id="rId12"/>
    <p:sldId id="269" r:id="rId13"/>
    <p:sldId id="270" r:id="rId14"/>
    <p:sldId id="271" r:id="rId15"/>
    <p:sldId id="263" r:id="rId16"/>
    <p:sldId id="272" r:id="rId17"/>
    <p:sldId id="273" r:id="rId18"/>
    <p:sldId id="274" r:id="rId19"/>
    <p:sldId id="275" r:id="rId20"/>
    <p:sldId id="276" r:id="rId21"/>
    <p:sldId id="277" r:id="rId22"/>
    <p:sldId id="278" r:id="rId23"/>
    <p:sldId id="279" r:id="rId24"/>
    <p:sldId id="280" r:id="rId25"/>
    <p:sldId id="281" r:id="rId26"/>
    <p:sldId id="293" r:id="rId27"/>
    <p:sldId id="282" r:id="rId28"/>
    <p:sldId id="283" r:id="rId29"/>
    <p:sldId id="299" r:id="rId30"/>
    <p:sldId id="300" r:id="rId31"/>
    <p:sldId id="301" r:id="rId32"/>
    <p:sldId id="302" r:id="rId33"/>
    <p:sldId id="284" r:id="rId34"/>
    <p:sldId id="285" r:id="rId35"/>
    <p:sldId id="286" r:id="rId36"/>
    <p:sldId id="291" r:id="rId37"/>
    <p:sldId id="292" r:id="rId38"/>
    <p:sldId id="294" r:id="rId39"/>
    <p:sldId id="295" r:id="rId40"/>
    <p:sldId id="296" r:id="rId41"/>
    <p:sldId id="297" r:id="rId42"/>
    <p:sldId id="298"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snapVertSplitter="1" vertBarState="minimized" horzBarState="maximized">
    <p:restoredLeft sz="15620"/>
    <p:restoredTop sz="94660"/>
  </p:normalViewPr>
  <p:slideViewPr>
    <p:cSldViewPr>
      <p:cViewPr varScale="1">
        <p:scale>
          <a:sx n="53" d="100"/>
          <a:sy n="53" d="100"/>
        </p:scale>
        <p:origin x="-78" y="-5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5964"/>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D8EB89-5F24-44E0-837C-11838E0F86CE}" type="doc">
      <dgm:prSet loTypeId="urn:microsoft.com/office/officeart/2005/8/layout/equation2" loCatId="relationship" qsTypeId="urn:microsoft.com/office/officeart/2005/8/quickstyle/simple1" qsCatId="simple" csTypeId="urn:microsoft.com/office/officeart/2005/8/colors/accent1_2" csCatId="accent1" phldr="1"/>
      <dgm:spPr/>
    </dgm:pt>
    <dgm:pt modelId="{CA0213A3-2E22-4200-A6A1-F6631E4BBCF8}">
      <dgm:prSet phldrT="[Text]"/>
      <dgm:spPr/>
      <dgm:t>
        <a:bodyPr/>
        <a:lstStyle/>
        <a:p>
          <a:r>
            <a:rPr lang="en-GB" dirty="0" smtClean="0"/>
            <a:t>Convergence</a:t>
          </a:r>
          <a:endParaRPr lang="en-GB" dirty="0"/>
        </a:p>
      </dgm:t>
    </dgm:pt>
    <dgm:pt modelId="{1DECB97A-D8B2-4E75-AA08-6F18FEBEADC9}" type="parTrans" cxnId="{18E962C4-6A9F-4834-9FDC-C138B42854A0}">
      <dgm:prSet/>
      <dgm:spPr/>
      <dgm:t>
        <a:bodyPr/>
        <a:lstStyle/>
        <a:p>
          <a:endParaRPr lang="en-GB"/>
        </a:p>
      </dgm:t>
    </dgm:pt>
    <dgm:pt modelId="{6617B51D-D48A-44BA-8E3B-177172EEA21C}" type="sibTrans" cxnId="{18E962C4-6A9F-4834-9FDC-C138B42854A0}">
      <dgm:prSet/>
      <dgm:spPr>
        <a:noFill/>
      </dgm:spPr>
      <dgm:t>
        <a:bodyPr/>
        <a:lstStyle/>
        <a:p>
          <a:endParaRPr lang="en-GB"/>
        </a:p>
      </dgm:t>
    </dgm:pt>
    <dgm:pt modelId="{83167526-8614-49F7-A472-B16B3F2E661E}">
      <dgm:prSet phldrT="[Text]"/>
      <dgm:spPr/>
      <dgm:t>
        <a:bodyPr/>
        <a:lstStyle/>
        <a:p>
          <a:r>
            <a:rPr lang="en-GB" dirty="0" smtClean="0"/>
            <a:t>Divergence</a:t>
          </a:r>
          <a:endParaRPr lang="en-GB" dirty="0"/>
        </a:p>
      </dgm:t>
    </dgm:pt>
    <dgm:pt modelId="{A2C1721D-3A73-4E28-A010-0124C4D7206A}" type="parTrans" cxnId="{3050BAF1-7DF5-4B6F-907B-40F0C0C2B3FC}">
      <dgm:prSet/>
      <dgm:spPr/>
      <dgm:t>
        <a:bodyPr/>
        <a:lstStyle/>
        <a:p>
          <a:endParaRPr lang="en-GB"/>
        </a:p>
      </dgm:t>
    </dgm:pt>
    <dgm:pt modelId="{1AA4F404-D319-45E6-AB75-95814C4A8410}" type="sibTrans" cxnId="{3050BAF1-7DF5-4B6F-907B-40F0C0C2B3FC}">
      <dgm:prSet/>
      <dgm:spPr/>
      <dgm:t>
        <a:bodyPr/>
        <a:lstStyle/>
        <a:p>
          <a:endParaRPr lang="en-GB"/>
        </a:p>
      </dgm:t>
    </dgm:pt>
    <dgm:pt modelId="{4A249174-6218-4884-87A6-D5850413F8EB}">
      <dgm:prSet phldrT="[Text]"/>
      <dgm:spPr/>
      <dgm:t>
        <a:bodyPr/>
        <a:lstStyle/>
        <a:p>
          <a:r>
            <a:rPr lang="en-GB" dirty="0" smtClean="0"/>
            <a:t>Embracing Diversity</a:t>
          </a:r>
          <a:endParaRPr lang="en-GB" dirty="0"/>
        </a:p>
      </dgm:t>
    </dgm:pt>
    <dgm:pt modelId="{1E999A97-8C6F-41F1-863B-90CD2EFE3C2E}" type="parTrans" cxnId="{A74C8EE4-E787-4740-A268-5A6F897453AA}">
      <dgm:prSet/>
      <dgm:spPr/>
      <dgm:t>
        <a:bodyPr/>
        <a:lstStyle/>
        <a:p>
          <a:endParaRPr lang="en-GB"/>
        </a:p>
      </dgm:t>
    </dgm:pt>
    <dgm:pt modelId="{FAFE1417-FA78-4674-8800-074FE00D1EE8}" type="sibTrans" cxnId="{A74C8EE4-E787-4740-A268-5A6F897453AA}">
      <dgm:prSet/>
      <dgm:spPr/>
      <dgm:t>
        <a:bodyPr/>
        <a:lstStyle/>
        <a:p>
          <a:endParaRPr lang="en-GB"/>
        </a:p>
      </dgm:t>
    </dgm:pt>
    <dgm:pt modelId="{4EF007B0-3E9D-4E71-BD29-C90863ECD59A}" type="pres">
      <dgm:prSet presAssocID="{60D8EB89-5F24-44E0-837C-11838E0F86CE}" presName="Name0" presStyleCnt="0">
        <dgm:presLayoutVars>
          <dgm:dir/>
          <dgm:resizeHandles val="exact"/>
        </dgm:presLayoutVars>
      </dgm:prSet>
      <dgm:spPr/>
    </dgm:pt>
    <dgm:pt modelId="{198604F6-557C-4B35-975F-4F9A868D3A7A}" type="pres">
      <dgm:prSet presAssocID="{60D8EB89-5F24-44E0-837C-11838E0F86CE}" presName="vNodes" presStyleCnt="0"/>
      <dgm:spPr/>
    </dgm:pt>
    <dgm:pt modelId="{EAD08F30-6453-4259-B0D6-7347CA32ED62}" type="pres">
      <dgm:prSet presAssocID="{CA0213A3-2E22-4200-A6A1-F6631E4BBCF8}" presName="node" presStyleLbl="node1" presStyleIdx="0" presStyleCnt="3" custScaleX="321719" custLinFactY="-28081" custLinFactNeighborX="34314" custLinFactNeighborY="-100000">
        <dgm:presLayoutVars>
          <dgm:bulletEnabled val="1"/>
        </dgm:presLayoutVars>
      </dgm:prSet>
      <dgm:spPr/>
      <dgm:t>
        <a:bodyPr/>
        <a:lstStyle/>
        <a:p>
          <a:endParaRPr lang="en-GB"/>
        </a:p>
      </dgm:t>
    </dgm:pt>
    <dgm:pt modelId="{698C8C71-D69E-4BBF-9E41-B8CE2383D698}" type="pres">
      <dgm:prSet presAssocID="{6617B51D-D48A-44BA-8E3B-177172EEA21C}" presName="spacerT" presStyleCnt="0"/>
      <dgm:spPr/>
    </dgm:pt>
    <dgm:pt modelId="{1B6D1742-DBC1-4245-9EEB-6A3430EC37C8}" type="pres">
      <dgm:prSet presAssocID="{6617B51D-D48A-44BA-8E3B-177172EEA21C}" presName="sibTrans" presStyleLbl="sibTrans2D1" presStyleIdx="0" presStyleCnt="2"/>
      <dgm:spPr/>
      <dgm:t>
        <a:bodyPr/>
        <a:lstStyle/>
        <a:p>
          <a:endParaRPr lang="en-GB"/>
        </a:p>
      </dgm:t>
    </dgm:pt>
    <dgm:pt modelId="{5A02FFA5-4A3B-4867-AB9C-C33006922967}" type="pres">
      <dgm:prSet presAssocID="{6617B51D-D48A-44BA-8E3B-177172EEA21C}" presName="spacerB" presStyleCnt="0"/>
      <dgm:spPr/>
    </dgm:pt>
    <dgm:pt modelId="{D43B240D-00C0-40EC-8BBE-084077FC9184}" type="pres">
      <dgm:prSet presAssocID="{83167526-8614-49F7-A472-B16B3F2E661E}" presName="node" presStyleLbl="node1" presStyleIdx="1" presStyleCnt="3" custScaleX="296719" custLinFactY="2572" custLinFactNeighborX="32889" custLinFactNeighborY="100000">
        <dgm:presLayoutVars>
          <dgm:bulletEnabled val="1"/>
        </dgm:presLayoutVars>
      </dgm:prSet>
      <dgm:spPr/>
      <dgm:t>
        <a:bodyPr/>
        <a:lstStyle/>
        <a:p>
          <a:endParaRPr lang="en-GB"/>
        </a:p>
      </dgm:t>
    </dgm:pt>
    <dgm:pt modelId="{5560D53B-AA3A-47D9-B714-872900DE59D4}" type="pres">
      <dgm:prSet presAssocID="{60D8EB89-5F24-44E0-837C-11838E0F86CE}" presName="sibTransLast" presStyleLbl="sibTrans2D1" presStyleIdx="1" presStyleCnt="2" custScaleX="1975171" custLinFactX="-500000" custLinFactNeighborX="-554326" custLinFactNeighborY="1603"/>
      <dgm:spPr/>
      <dgm:t>
        <a:bodyPr/>
        <a:lstStyle/>
        <a:p>
          <a:endParaRPr lang="en-GB"/>
        </a:p>
      </dgm:t>
    </dgm:pt>
    <dgm:pt modelId="{60958A0B-01ED-42B1-86F1-4F5195266107}" type="pres">
      <dgm:prSet presAssocID="{60D8EB89-5F24-44E0-837C-11838E0F86CE}" presName="connectorText" presStyleLbl="sibTrans2D1" presStyleIdx="1" presStyleCnt="2"/>
      <dgm:spPr/>
      <dgm:t>
        <a:bodyPr/>
        <a:lstStyle/>
        <a:p>
          <a:endParaRPr lang="en-GB"/>
        </a:p>
      </dgm:t>
    </dgm:pt>
    <dgm:pt modelId="{252D9C6A-F4AD-4237-B694-BEECB2BCC384}" type="pres">
      <dgm:prSet presAssocID="{60D8EB89-5F24-44E0-837C-11838E0F86CE}" presName="lastNode" presStyleLbl="node1" presStyleIdx="2" presStyleCnt="3">
        <dgm:presLayoutVars>
          <dgm:bulletEnabled val="1"/>
        </dgm:presLayoutVars>
      </dgm:prSet>
      <dgm:spPr/>
      <dgm:t>
        <a:bodyPr/>
        <a:lstStyle/>
        <a:p>
          <a:endParaRPr lang="en-GB"/>
        </a:p>
      </dgm:t>
    </dgm:pt>
  </dgm:ptLst>
  <dgm:cxnLst>
    <dgm:cxn modelId="{A74C8EE4-E787-4740-A268-5A6F897453AA}" srcId="{60D8EB89-5F24-44E0-837C-11838E0F86CE}" destId="{4A249174-6218-4884-87A6-D5850413F8EB}" srcOrd="2" destOrd="0" parTransId="{1E999A97-8C6F-41F1-863B-90CD2EFE3C2E}" sibTransId="{FAFE1417-FA78-4674-8800-074FE00D1EE8}"/>
    <dgm:cxn modelId="{893602B8-FFC4-4A41-A426-937BD046C6A8}" type="presOf" srcId="{1AA4F404-D319-45E6-AB75-95814C4A8410}" destId="{5560D53B-AA3A-47D9-B714-872900DE59D4}" srcOrd="0" destOrd="0" presId="urn:microsoft.com/office/officeart/2005/8/layout/equation2"/>
    <dgm:cxn modelId="{52532F50-E65D-4367-9D47-8D2AD2DB8138}" type="presOf" srcId="{1AA4F404-D319-45E6-AB75-95814C4A8410}" destId="{60958A0B-01ED-42B1-86F1-4F5195266107}" srcOrd="1" destOrd="0" presId="urn:microsoft.com/office/officeart/2005/8/layout/equation2"/>
    <dgm:cxn modelId="{3050BAF1-7DF5-4B6F-907B-40F0C0C2B3FC}" srcId="{60D8EB89-5F24-44E0-837C-11838E0F86CE}" destId="{83167526-8614-49F7-A472-B16B3F2E661E}" srcOrd="1" destOrd="0" parTransId="{A2C1721D-3A73-4E28-A010-0124C4D7206A}" sibTransId="{1AA4F404-D319-45E6-AB75-95814C4A8410}"/>
    <dgm:cxn modelId="{D7DA9113-69CE-46B6-A2FB-3CA2CEB01083}" type="presOf" srcId="{60D8EB89-5F24-44E0-837C-11838E0F86CE}" destId="{4EF007B0-3E9D-4E71-BD29-C90863ECD59A}" srcOrd="0" destOrd="0" presId="urn:microsoft.com/office/officeart/2005/8/layout/equation2"/>
    <dgm:cxn modelId="{52C67425-281F-4076-967C-C48357F650EA}" type="presOf" srcId="{6617B51D-D48A-44BA-8E3B-177172EEA21C}" destId="{1B6D1742-DBC1-4245-9EEB-6A3430EC37C8}" srcOrd="0" destOrd="0" presId="urn:microsoft.com/office/officeart/2005/8/layout/equation2"/>
    <dgm:cxn modelId="{18E962C4-6A9F-4834-9FDC-C138B42854A0}" srcId="{60D8EB89-5F24-44E0-837C-11838E0F86CE}" destId="{CA0213A3-2E22-4200-A6A1-F6631E4BBCF8}" srcOrd="0" destOrd="0" parTransId="{1DECB97A-D8B2-4E75-AA08-6F18FEBEADC9}" sibTransId="{6617B51D-D48A-44BA-8E3B-177172EEA21C}"/>
    <dgm:cxn modelId="{E2BFF5CA-6D29-4BDE-B540-37DB2798B9CC}" type="presOf" srcId="{CA0213A3-2E22-4200-A6A1-F6631E4BBCF8}" destId="{EAD08F30-6453-4259-B0D6-7347CA32ED62}" srcOrd="0" destOrd="0" presId="urn:microsoft.com/office/officeart/2005/8/layout/equation2"/>
    <dgm:cxn modelId="{F2BDD80E-E24B-4BC6-AE92-EF62977FD1F5}" type="presOf" srcId="{83167526-8614-49F7-A472-B16B3F2E661E}" destId="{D43B240D-00C0-40EC-8BBE-084077FC9184}" srcOrd="0" destOrd="0" presId="urn:microsoft.com/office/officeart/2005/8/layout/equation2"/>
    <dgm:cxn modelId="{1316A4F3-F1FC-4EB7-A5EC-D91580816458}" type="presOf" srcId="{4A249174-6218-4884-87A6-D5850413F8EB}" destId="{252D9C6A-F4AD-4237-B694-BEECB2BCC384}" srcOrd="0" destOrd="0" presId="urn:microsoft.com/office/officeart/2005/8/layout/equation2"/>
    <dgm:cxn modelId="{1AE8414A-6BD9-470E-B00C-20298DB1C5F6}" type="presParOf" srcId="{4EF007B0-3E9D-4E71-BD29-C90863ECD59A}" destId="{198604F6-557C-4B35-975F-4F9A868D3A7A}" srcOrd="0" destOrd="0" presId="urn:microsoft.com/office/officeart/2005/8/layout/equation2"/>
    <dgm:cxn modelId="{27DEE42B-5859-4593-8FA9-7CF2AD72741C}" type="presParOf" srcId="{198604F6-557C-4B35-975F-4F9A868D3A7A}" destId="{EAD08F30-6453-4259-B0D6-7347CA32ED62}" srcOrd="0" destOrd="0" presId="urn:microsoft.com/office/officeart/2005/8/layout/equation2"/>
    <dgm:cxn modelId="{3E175549-E1E6-4256-B41C-2A0EDD14F8D7}" type="presParOf" srcId="{198604F6-557C-4B35-975F-4F9A868D3A7A}" destId="{698C8C71-D69E-4BBF-9E41-B8CE2383D698}" srcOrd="1" destOrd="0" presId="urn:microsoft.com/office/officeart/2005/8/layout/equation2"/>
    <dgm:cxn modelId="{09753248-0BA0-4704-B0D9-0934FAA883A7}" type="presParOf" srcId="{198604F6-557C-4B35-975F-4F9A868D3A7A}" destId="{1B6D1742-DBC1-4245-9EEB-6A3430EC37C8}" srcOrd="2" destOrd="0" presId="urn:microsoft.com/office/officeart/2005/8/layout/equation2"/>
    <dgm:cxn modelId="{68EDCAC8-CA8A-4C88-80C1-7583B77EC954}" type="presParOf" srcId="{198604F6-557C-4B35-975F-4F9A868D3A7A}" destId="{5A02FFA5-4A3B-4867-AB9C-C33006922967}" srcOrd="3" destOrd="0" presId="urn:microsoft.com/office/officeart/2005/8/layout/equation2"/>
    <dgm:cxn modelId="{1AB78E68-1A0F-41EE-AA16-1DD9500095B6}" type="presParOf" srcId="{198604F6-557C-4B35-975F-4F9A868D3A7A}" destId="{D43B240D-00C0-40EC-8BBE-084077FC9184}" srcOrd="4" destOrd="0" presId="urn:microsoft.com/office/officeart/2005/8/layout/equation2"/>
    <dgm:cxn modelId="{9BB875FC-ED08-4EB7-AA25-C73BB994914C}" type="presParOf" srcId="{4EF007B0-3E9D-4E71-BD29-C90863ECD59A}" destId="{5560D53B-AA3A-47D9-B714-872900DE59D4}" srcOrd="1" destOrd="0" presId="urn:microsoft.com/office/officeart/2005/8/layout/equation2"/>
    <dgm:cxn modelId="{67EC9E47-33C7-4F48-80BA-217A0A7BB2A6}" type="presParOf" srcId="{5560D53B-AA3A-47D9-B714-872900DE59D4}" destId="{60958A0B-01ED-42B1-86F1-4F5195266107}" srcOrd="0" destOrd="0" presId="urn:microsoft.com/office/officeart/2005/8/layout/equation2"/>
    <dgm:cxn modelId="{7077BF7F-C83C-4B5D-87DA-6A7C79C3C65B}" type="presParOf" srcId="{4EF007B0-3E9D-4E71-BD29-C90863ECD59A}" destId="{252D9C6A-F4AD-4237-B694-BEECB2BCC384}" srcOrd="2" destOrd="0" presId="urn:microsoft.com/office/officeart/2005/8/layout/equation2"/>
  </dgm:cxnLst>
  <dgm:bg/>
  <dgm:whole/>
</dgm:dataModel>
</file>

<file path=ppt/diagrams/data2.xml><?xml version="1.0" encoding="utf-8"?>
<dgm:dataModel xmlns:dgm="http://schemas.openxmlformats.org/drawingml/2006/diagram" xmlns:a="http://schemas.openxmlformats.org/drawingml/2006/main">
  <dgm:ptLst>
    <dgm:pt modelId="{141FCFE7-D060-482E-A6C2-08DB5B55CFA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E3E9B45C-1373-4569-90A6-7B00D57647AF}">
      <dgm:prSet phldrT="[Text]"/>
      <dgm:spPr/>
      <dgm:t>
        <a:bodyPr/>
        <a:lstStyle/>
        <a:p>
          <a:r>
            <a:rPr lang="en-GB" dirty="0" smtClean="0"/>
            <a:t>Sameness</a:t>
          </a:r>
          <a:endParaRPr lang="en-GB" dirty="0"/>
        </a:p>
      </dgm:t>
    </dgm:pt>
    <dgm:pt modelId="{39F00F3F-B2DD-4C1D-872C-B12539A3D474}" type="parTrans" cxnId="{5A2FCB81-760E-4DA8-B744-8DD6C729F343}">
      <dgm:prSet/>
      <dgm:spPr/>
      <dgm:t>
        <a:bodyPr/>
        <a:lstStyle/>
        <a:p>
          <a:endParaRPr lang="en-GB"/>
        </a:p>
      </dgm:t>
    </dgm:pt>
    <dgm:pt modelId="{3932EFB7-BD1F-4D35-A9DA-EC275E51F641}" type="sibTrans" cxnId="{5A2FCB81-760E-4DA8-B744-8DD6C729F343}">
      <dgm:prSet/>
      <dgm:spPr/>
      <dgm:t>
        <a:bodyPr/>
        <a:lstStyle/>
        <a:p>
          <a:endParaRPr lang="en-GB"/>
        </a:p>
      </dgm:t>
    </dgm:pt>
    <dgm:pt modelId="{61975CCB-66B3-45F1-B600-CAE4C2F8DC79}">
      <dgm:prSet phldrT="[Text]"/>
      <dgm:spPr/>
      <dgm:t>
        <a:bodyPr/>
        <a:lstStyle/>
        <a:p>
          <a:r>
            <a:rPr lang="en-GB" dirty="0" smtClean="0"/>
            <a:t>Treating people equally based on protected characteristics</a:t>
          </a:r>
          <a:endParaRPr lang="en-GB" dirty="0"/>
        </a:p>
      </dgm:t>
    </dgm:pt>
    <dgm:pt modelId="{B10E0BAB-C934-4593-B787-B634C02CA6B7}" type="parTrans" cxnId="{5BEC08E2-ABF2-462E-A9AC-8CB7E6D96CEC}">
      <dgm:prSet/>
      <dgm:spPr/>
      <dgm:t>
        <a:bodyPr/>
        <a:lstStyle/>
        <a:p>
          <a:endParaRPr lang="en-GB"/>
        </a:p>
      </dgm:t>
    </dgm:pt>
    <dgm:pt modelId="{31DDD7B5-CDDC-4D43-960A-FF0D90EE6540}" type="sibTrans" cxnId="{5BEC08E2-ABF2-462E-A9AC-8CB7E6D96CEC}">
      <dgm:prSet/>
      <dgm:spPr/>
      <dgm:t>
        <a:bodyPr/>
        <a:lstStyle/>
        <a:p>
          <a:endParaRPr lang="en-GB"/>
        </a:p>
      </dgm:t>
    </dgm:pt>
    <dgm:pt modelId="{13904B29-C5CB-4E78-A07E-8550BD1CD776}">
      <dgm:prSet phldrT="[Text]"/>
      <dgm:spPr/>
      <dgm:t>
        <a:bodyPr/>
        <a:lstStyle/>
        <a:p>
          <a:r>
            <a:rPr lang="en-GB" dirty="0" smtClean="0"/>
            <a:t>Difference</a:t>
          </a:r>
          <a:endParaRPr lang="en-GB" dirty="0"/>
        </a:p>
      </dgm:t>
    </dgm:pt>
    <dgm:pt modelId="{0E4999E8-0B8B-4D6E-9F0A-6A178AAE47B2}" type="parTrans" cxnId="{436B32D9-A4F3-4CF5-A1C8-E42026D7698A}">
      <dgm:prSet/>
      <dgm:spPr/>
      <dgm:t>
        <a:bodyPr/>
        <a:lstStyle/>
        <a:p>
          <a:endParaRPr lang="en-GB"/>
        </a:p>
      </dgm:t>
    </dgm:pt>
    <dgm:pt modelId="{E755D83D-15B9-439A-A10E-B65A27F56072}" type="sibTrans" cxnId="{436B32D9-A4F3-4CF5-A1C8-E42026D7698A}">
      <dgm:prSet/>
      <dgm:spPr/>
      <dgm:t>
        <a:bodyPr/>
        <a:lstStyle/>
        <a:p>
          <a:endParaRPr lang="en-GB"/>
        </a:p>
      </dgm:t>
    </dgm:pt>
    <dgm:pt modelId="{BE64B40D-AFFC-40E6-A861-C9D5B8313A7D}">
      <dgm:prSet phldrT="[Text]"/>
      <dgm:spPr/>
      <dgm:t>
        <a:bodyPr/>
        <a:lstStyle/>
        <a:p>
          <a:r>
            <a:rPr lang="en-GB" dirty="0" smtClean="0"/>
            <a:t> </a:t>
          </a:r>
          <a:r>
            <a:rPr lang="en-GB" b="0" u="none" dirty="0" smtClean="0"/>
            <a:t>Collectivist</a:t>
          </a:r>
          <a:r>
            <a:rPr lang="en-GB" dirty="0" smtClean="0"/>
            <a:t> </a:t>
          </a:r>
          <a:endParaRPr lang="en-GB" dirty="0"/>
        </a:p>
      </dgm:t>
    </dgm:pt>
    <dgm:pt modelId="{6FA2B0BF-3CD8-44D5-83F8-759E9466BC79}" type="parTrans" cxnId="{84E257D3-CF82-4067-9109-9C8707E8F7A6}">
      <dgm:prSet/>
      <dgm:spPr/>
      <dgm:t>
        <a:bodyPr/>
        <a:lstStyle/>
        <a:p>
          <a:endParaRPr lang="en-GB"/>
        </a:p>
      </dgm:t>
    </dgm:pt>
    <dgm:pt modelId="{7CAFE780-C449-4289-BCEC-F302A135932C}" type="sibTrans" cxnId="{84E257D3-CF82-4067-9109-9C8707E8F7A6}">
      <dgm:prSet/>
      <dgm:spPr/>
      <dgm:t>
        <a:bodyPr/>
        <a:lstStyle/>
        <a:p>
          <a:endParaRPr lang="en-GB"/>
        </a:p>
      </dgm:t>
    </dgm:pt>
    <dgm:pt modelId="{9B8677BF-7005-4C77-A6E4-D9542E5CA0BF}">
      <dgm:prSet phldrT="[Text]"/>
      <dgm:spPr/>
      <dgm:t>
        <a:bodyPr/>
        <a:lstStyle/>
        <a:p>
          <a:r>
            <a:rPr lang="en-GB" b="0" u="none" dirty="0" smtClean="0"/>
            <a:t>Individualist </a:t>
          </a:r>
          <a:endParaRPr lang="en-GB" b="0" u="none" dirty="0"/>
        </a:p>
      </dgm:t>
    </dgm:pt>
    <dgm:pt modelId="{13B6E1DF-ACEC-4B24-AAE5-87F8A3FC918C}" type="parTrans" cxnId="{0CA14F33-826E-47E4-8D20-B0F12E52DD19}">
      <dgm:prSet/>
      <dgm:spPr/>
      <dgm:t>
        <a:bodyPr/>
        <a:lstStyle/>
        <a:p>
          <a:endParaRPr lang="en-GB"/>
        </a:p>
      </dgm:t>
    </dgm:pt>
    <dgm:pt modelId="{11C0ACD5-AD66-4859-837A-D87BF816CC16}" type="sibTrans" cxnId="{0CA14F33-826E-47E4-8D20-B0F12E52DD19}">
      <dgm:prSet/>
      <dgm:spPr/>
      <dgm:t>
        <a:bodyPr/>
        <a:lstStyle/>
        <a:p>
          <a:endParaRPr lang="en-GB"/>
        </a:p>
      </dgm:t>
    </dgm:pt>
    <dgm:pt modelId="{0546ADF6-3B47-4F5B-8BAC-C8731A4A6359}" type="pres">
      <dgm:prSet presAssocID="{141FCFE7-D060-482E-A6C2-08DB5B55CFA5}" presName="Name0" presStyleCnt="0">
        <dgm:presLayoutVars>
          <dgm:dir/>
          <dgm:animLvl val="lvl"/>
          <dgm:resizeHandles/>
        </dgm:presLayoutVars>
      </dgm:prSet>
      <dgm:spPr/>
      <dgm:t>
        <a:bodyPr/>
        <a:lstStyle/>
        <a:p>
          <a:endParaRPr lang="en-GB"/>
        </a:p>
      </dgm:t>
    </dgm:pt>
    <dgm:pt modelId="{93C1F1D6-AA40-486E-B668-46E9BD020E88}" type="pres">
      <dgm:prSet presAssocID="{E3E9B45C-1373-4569-90A6-7B00D57647AF}" presName="linNode" presStyleCnt="0"/>
      <dgm:spPr/>
    </dgm:pt>
    <dgm:pt modelId="{FA1AB5D3-5401-426A-A768-B99394548ADA}" type="pres">
      <dgm:prSet presAssocID="{E3E9B45C-1373-4569-90A6-7B00D57647AF}" presName="parentShp" presStyleLbl="node1" presStyleIdx="0" presStyleCnt="2">
        <dgm:presLayoutVars>
          <dgm:bulletEnabled val="1"/>
        </dgm:presLayoutVars>
      </dgm:prSet>
      <dgm:spPr/>
      <dgm:t>
        <a:bodyPr/>
        <a:lstStyle/>
        <a:p>
          <a:endParaRPr lang="en-GB"/>
        </a:p>
      </dgm:t>
    </dgm:pt>
    <dgm:pt modelId="{B3CC14EB-8F22-459D-B26D-566478B265CC}" type="pres">
      <dgm:prSet presAssocID="{E3E9B45C-1373-4569-90A6-7B00D57647AF}" presName="childShp" presStyleLbl="bgAccFollowNode1" presStyleIdx="0" presStyleCnt="2">
        <dgm:presLayoutVars>
          <dgm:bulletEnabled val="1"/>
        </dgm:presLayoutVars>
      </dgm:prSet>
      <dgm:spPr/>
      <dgm:t>
        <a:bodyPr/>
        <a:lstStyle/>
        <a:p>
          <a:endParaRPr lang="en-GB"/>
        </a:p>
      </dgm:t>
    </dgm:pt>
    <dgm:pt modelId="{ED0796F3-BB56-4D57-9F6E-35607B34A7F1}" type="pres">
      <dgm:prSet presAssocID="{3932EFB7-BD1F-4D35-A9DA-EC275E51F641}" presName="spacing" presStyleCnt="0"/>
      <dgm:spPr/>
    </dgm:pt>
    <dgm:pt modelId="{546AF4B8-703E-4F79-934A-2EE140172FAF}" type="pres">
      <dgm:prSet presAssocID="{13904B29-C5CB-4E78-A07E-8550BD1CD776}" presName="linNode" presStyleCnt="0"/>
      <dgm:spPr/>
    </dgm:pt>
    <dgm:pt modelId="{40A0CBB3-6C5E-4EE0-A6AF-863023CDD883}" type="pres">
      <dgm:prSet presAssocID="{13904B29-C5CB-4E78-A07E-8550BD1CD776}" presName="parentShp" presStyleLbl="node1" presStyleIdx="1" presStyleCnt="2">
        <dgm:presLayoutVars>
          <dgm:bulletEnabled val="1"/>
        </dgm:presLayoutVars>
      </dgm:prSet>
      <dgm:spPr/>
      <dgm:t>
        <a:bodyPr/>
        <a:lstStyle/>
        <a:p>
          <a:endParaRPr lang="en-GB"/>
        </a:p>
      </dgm:t>
    </dgm:pt>
    <dgm:pt modelId="{C2DF712B-FABF-4C26-839B-3D2B6A6B2ED4}" type="pres">
      <dgm:prSet presAssocID="{13904B29-C5CB-4E78-A07E-8550BD1CD776}" presName="childShp" presStyleLbl="bgAccFollowNode1" presStyleIdx="1" presStyleCnt="2">
        <dgm:presLayoutVars>
          <dgm:bulletEnabled val="1"/>
        </dgm:presLayoutVars>
      </dgm:prSet>
      <dgm:spPr/>
      <dgm:t>
        <a:bodyPr/>
        <a:lstStyle/>
        <a:p>
          <a:endParaRPr lang="en-GB"/>
        </a:p>
      </dgm:t>
    </dgm:pt>
  </dgm:ptLst>
  <dgm:cxnLst>
    <dgm:cxn modelId="{9871A4FC-AD44-4097-B333-C1EE21CD3933}" type="presOf" srcId="{13904B29-C5CB-4E78-A07E-8550BD1CD776}" destId="{40A0CBB3-6C5E-4EE0-A6AF-863023CDD883}" srcOrd="0" destOrd="0" presId="urn:microsoft.com/office/officeart/2005/8/layout/vList6"/>
    <dgm:cxn modelId="{5BEC08E2-ABF2-462E-A9AC-8CB7E6D96CEC}" srcId="{E3E9B45C-1373-4569-90A6-7B00D57647AF}" destId="{61975CCB-66B3-45F1-B600-CAE4C2F8DC79}" srcOrd="0" destOrd="0" parTransId="{B10E0BAB-C934-4593-B787-B634C02CA6B7}" sibTransId="{31DDD7B5-CDDC-4D43-960A-FF0D90EE6540}"/>
    <dgm:cxn modelId="{5A2FCB81-760E-4DA8-B744-8DD6C729F343}" srcId="{141FCFE7-D060-482E-A6C2-08DB5B55CFA5}" destId="{E3E9B45C-1373-4569-90A6-7B00D57647AF}" srcOrd="0" destOrd="0" parTransId="{39F00F3F-B2DD-4C1D-872C-B12539A3D474}" sibTransId="{3932EFB7-BD1F-4D35-A9DA-EC275E51F641}"/>
    <dgm:cxn modelId="{6FEFAF3A-899E-46AE-B4E4-757D79134529}" type="presOf" srcId="{9B8677BF-7005-4C77-A6E4-D9542E5CA0BF}" destId="{C2DF712B-FABF-4C26-839B-3D2B6A6B2ED4}" srcOrd="0" destOrd="1" presId="urn:microsoft.com/office/officeart/2005/8/layout/vList6"/>
    <dgm:cxn modelId="{ED56E04A-9F84-44B2-A543-383FC5523406}" type="presOf" srcId="{BE64B40D-AFFC-40E6-A861-C9D5B8313A7D}" destId="{C2DF712B-FABF-4C26-839B-3D2B6A6B2ED4}" srcOrd="0" destOrd="0" presId="urn:microsoft.com/office/officeart/2005/8/layout/vList6"/>
    <dgm:cxn modelId="{2C9DEC0C-9630-4A85-A3A5-CA6DEB394E62}" type="presOf" srcId="{141FCFE7-D060-482E-A6C2-08DB5B55CFA5}" destId="{0546ADF6-3B47-4F5B-8BAC-C8731A4A6359}" srcOrd="0" destOrd="0" presId="urn:microsoft.com/office/officeart/2005/8/layout/vList6"/>
    <dgm:cxn modelId="{436B32D9-A4F3-4CF5-A1C8-E42026D7698A}" srcId="{141FCFE7-D060-482E-A6C2-08DB5B55CFA5}" destId="{13904B29-C5CB-4E78-A07E-8550BD1CD776}" srcOrd="1" destOrd="0" parTransId="{0E4999E8-0B8B-4D6E-9F0A-6A178AAE47B2}" sibTransId="{E755D83D-15B9-439A-A10E-B65A27F56072}"/>
    <dgm:cxn modelId="{0CA14F33-826E-47E4-8D20-B0F12E52DD19}" srcId="{13904B29-C5CB-4E78-A07E-8550BD1CD776}" destId="{9B8677BF-7005-4C77-A6E4-D9542E5CA0BF}" srcOrd="1" destOrd="0" parTransId="{13B6E1DF-ACEC-4B24-AAE5-87F8A3FC918C}" sibTransId="{11C0ACD5-AD66-4859-837A-D87BF816CC16}"/>
    <dgm:cxn modelId="{CCAE319C-B65B-4C62-9F6A-BB99AB7CBF59}" type="presOf" srcId="{E3E9B45C-1373-4569-90A6-7B00D57647AF}" destId="{FA1AB5D3-5401-426A-A768-B99394548ADA}" srcOrd="0" destOrd="0" presId="urn:microsoft.com/office/officeart/2005/8/layout/vList6"/>
    <dgm:cxn modelId="{044A00BD-BBC5-43FB-BA0E-0FD4957F8408}" type="presOf" srcId="{61975CCB-66B3-45F1-B600-CAE4C2F8DC79}" destId="{B3CC14EB-8F22-459D-B26D-566478B265CC}" srcOrd="0" destOrd="0" presId="urn:microsoft.com/office/officeart/2005/8/layout/vList6"/>
    <dgm:cxn modelId="{84E257D3-CF82-4067-9109-9C8707E8F7A6}" srcId="{13904B29-C5CB-4E78-A07E-8550BD1CD776}" destId="{BE64B40D-AFFC-40E6-A861-C9D5B8313A7D}" srcOrd="0" destOrd="0" parTransId="{6FA2B0BF-3CD8-44D5-83F8-759E9466BC79}" sibTransId="{7CAFE780-C449-4289-BCEC-F302A135932C}"/>
    <dgm:cxn modelId="{70049448-319D-4CD1-97D6-BE10A8DECB34}" type="presParOf" srcId="{0546ADF6-3B47-4F5B-8BAC-C8731A4A6359}" destId="{93C1F1D6-AA40-486E-B668-46E9BD020E88}" srcOrd="0" destOrd="0" presId="urn:microsoft.com/office/officeart/2005/8/layout/vList6"/>
    <dgm:cxn modelId="{829AE209-1DBB-4C59-8C34-AF73B11169EA}" type="presParOf" srcId="{93C1F1D6-AA40-486E-B668-46E9BD020E88}" destId="{FA1AB5D3-5401-426A-A768-B99394548ADA}" srcOrd="0" destOrd="0" presId="urn:microsoft.com/office/officeart/2005/8/layout/vList6"/>
    <dgm:cxn modelId="{2156E26F-8F7A-4547-AC41-C8860E4C448A}" type="presParOf" srcId="{93C1F1D6-AA40-486E-B668-46E9BD020E88}" destId="{B3CC14EB-8F22-459D-B26D-566478B265CC}" srcOrd="1" destOrd="0" presId="urn:microsoft.com/office/officeart/2005/8/layout/vList6"/>
    <dgm:cxn modelId="{9DFEDAD9-E10F-449C-ABEA-77AC5A01D7B6}" type="presParOf" srcId="{0546ADF6-3B47-4F5B-8BAC-C8731A4A6359}" destId="{ED0796F3-BB56-4D57-9F6E-35607B34A7F1}" srcOrd="1" destOrd="0" presId="urn:microsoft.com/office/officeart/2005/8/layout/vList6"/>
    <dgm:cxn modelId="{7A639F00-0482-432F-8627-0B9CC1705378}" type="presParOf" srcId="{0546ADF6-3B47-4F5B-8BAC-C8731A4A6359}" destId="{546AF4B8-703E-4F79-934A-2EE140172FAF}" srcOrd="2" destOrd="0" presId="urn:microsoft.com/office/officeart/2005/8/layout/vList6"/>
    <dgm:cxn modelId="{51643D26-F24A-4591-8539-18C1609D5B8B}" type="presParOf" srcId="{546AF4B8-703E-4F79-934A-2EE140172FAF}" destId="{40A0CBB3-6C5E-4EE0-A6AF-863023CDD883}" srcOrd="0" destOrd="0" presId="urn:microsoft.com/office/officeart/2005/8/layout/vList6"/>
    <dgm:cxn modelId="{585C70DF-AE1A-4200-83D7-29D07B524C23}" type="presParOf" srcId="{546AF4B8-703E-4F79-934A-2EE140172FAF}" destId="{C2DF712B-FABF-4C26-839B-3D2B6A6B2ED4}" srcOrd="1" destOrd="0" presId="urn:microsoft.com/office/officeart/2005/8/layout/vList6"/>
  </dgm:cxnLst>
  <dgm:bg/>
  <dgm:whole/>
</dgm:dataModel>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6B423B79-E2D4-4B33-B407-E2B7A3485F95}" type="datetimeFigureOut">
              <a:rPr lang="en-US" smtClean="0"/>
              <a:pPr/>
              <a:t>2/20/2013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6EA040C-36BB-4845-807D-776D25755A6B}"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372F337-66C2-42A7-99A5-0296939F1D14}" type="datetimeFigureOut">
              <a:rPr lang="en-US" smtClean="0"/>
              <a:pPr/>
              <a:t>2/20/2013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10A23C-DD88-4544-A305-4EB8762B488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p:spPr>
        <p:txBody>
          <a:bodyPr/>
          <a:lstStyle/>
          <a:p>
            <a:endParaRPr lang="en-US" smtClean="0"/>
          </a:p>
        </p:txBody>
      </p:sp>
      <p:sp>
        <p:nvSpPr>
          <p:cNvPr id="77828" name="Slide Number Placeholder 3"/>
          <p:cNvSpPr>
            <a:spLocks noGrp="1"/>
          </p:cNvSpPr>
          <p:nvPr>
            <p:ph type="sldNum" sz="quarter" idx="5"/>
          </p:nvPr>
        </p:nvSpPr>
        <p:spPr>
          <a:noFill/>
        </p:spPr>
        <p:txBody>
          <a:bodyPr/>
          <a:lstStyle/>
          <a:p>
            <a:fld id="{4A6382CF-0F73-40A5-84C2-3516F6DAAD71}" type="slidenum">
              <a:rPr lang="en-GB" smtClean="0"/>
              <a:pPr/>
              <a:t>3</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marL="457200" indent="-457200">
              <a:spcBef>
                <a:spcPct val="50000"/>
              </a:spcBef>
              <a:buFontTx/>
              <a:buChar char="•"/>
              <a:defRPr/>
            </a:pPr>
            <a:r>
              <a:rPr lang="en-GB" altLang="zh-CN" dirty="0" smtClean="0">
                <a:latin typeface="Lucida Sans" pitchFamily="34" charset="0"/>
              </a:rPr>
              <a:t>Increase in ‘soft convergence’ (managers absorbing ideas from elsewhere).</a:t>
            </a:r>
          </a:p>
          <a:p>
            <a:pPr marL="457200" indent="-457200">
              <a:spcBef>
                <a:spcPct val="50000"/>
              </a:spcBef>
              <a:buFontTx/>
              <a:buChar char="•"/>
              <a:defRPr/>
            </a:pPr>
            <a:r>
              <a:rPr lang="en-GB" altLang="zh-CN" dirty="0" smtClean="0">
                <a:latin typeface="Lucida Sans" pitchFamily="34" charset="0"/>
              </a:rPr>
              <a:t>Less evidence of ‘hard convergence’ (actual implementation).</a:t>
            </a:r>
          </a:p>
          <a:p>
            <a:pPr marL="457200" indent="-457200">
              <a:spcBef>
                <a:spcPct val="50000"/>
              </a:spcBef>
              <a:buFontTx/>
              <a:buChar char="•"/>
              <a:defRPr/>
            </a:pPr>
            <a:r>
              <a:rPr lang="en-GB" altLang="zh-CN" dirty="0" smtClean="0">
                <a:latin typeface="Lucida Sans" pitchFamily="34" charset="0"/>
                <a:cs typeface="Arial" charset="0"/>
              </a:rPr>
              <a:t>Barriers to convergence = national cultures, institutions and languages.</a:t>
            </a:r>
            <a:r>
              <a:rPr lang="en-GB" altLang="zh-CN" dirty="0" smtClean="0">
                <a:latin typeface="Arial Unicode MS" pitchFamily="34" charset="-128"/>
              </a:rPr>
              <a:t> </a:t>
            </a:r>
            <a:endParaRPr lang="en-GB" dirty="0" smtClean="0">
              <a:latin typeface="Arial Unicode MS" pitchFamily="34" charset="-128"/>
            </a:endParaRPr>
          </a:p>
          <a:p>
            <a:pPr>
              <a:defRPr/>
            </a:pPr>
            <a:endParaRPr lang="en-GB" dirty="0"/>
          </a:p>
        </p:txBody>
      </p:sp>
      <p:sp>
        <p:nvSpPr>
          <p:cNvPr id="78852" name="Slide Number Placeholder 3"/>
          <p:cNvSpPr>
            <a:spLocks noGrp="1"/>
          </p:cNvSpPr>
          <p:nvPr>
            <p:ph type="sldNum" sz="quarter" idx="5"/>
          </p:nvPr>
        </p:nvSpPr>
        <p:spPr>
          <a:noFill/>
        </p:spPr>
        <p:txBody>
          <a:bodyPr/>
          <a:lstStyle/>
          <a:p>
            <a:fld id="{96605B79-1562-4DAF-B90E-7483A183AADB}" type="slidenum">
              <a:rPr lang="en-GB" smtClean="0"/>
              <a:pPr/>
              <a:t>6</a:t>
            </a:fld>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p:spPr>
        <p:txBody>
          <a:bodyPr/>
          <a:lstStyle/>
          <a:p>
            <a:r>
              <a:rPr lang="en-GB" smtClean="0"/>
              <a:t>In what ways do you think you may be different from other people within the room?  List as many as you can think of.</a:t>
            </a:r>
          </a:p>
          <a:p>
            <a:endParaRPr lang="en-GB" smtClean="0"/>
          </a:p>
          <a:p>
            <a:r>
              <a:rPr lang="en-GB" smtClean="0"/>
              <a:t>If you had been asked to do this same exercise 20 years ago – how would that list be different?  What benefits are the benefits associated with a more diverse group?  What are some of the challenges associated?</a:t>
            </a:r>
          </a:p>
        </p:txBody>
      </p:sp>
      <p:sp>
        <p:nvSpPr>
          <p:cNvPr id="79876" name="Slide Number Placeholder 3"/>
          <p:cNvSpPr>
            <a:spLocks noGrp="1"/>
          </p:cNvSpPr>
          <p:nvPr>
            <p:ph type="sldNum" sz="quarter" idx="5"/>
          </p:nvPr>
        </p:nvSpPr>
        <p:spPr>
          <a:noFill/>
        </p:spPr>
        <p:txBody>
          <a:bodyPr/>
          <a:lstStyle/>
          <a:p>
            <a:fld id="{30592F3B-ED01-4F4E-8D1C-4548E17723D2}" type="slidenum">
              <a:rPr lang="en-GB" smtClean="0"/>
              <a:pPr/>
              <a:t>16</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p:spPr>
        <p:txBody>
          <a:bodyPr/>
          <a:lstStyle/>
          <a:p>
            <a:r>
              <a:rPr lang="en-GB" smtClean="0"/>
              <a:t>By employing a diverse workforce whose composition is similar to that of the local population </a:t>
            </a:r>
          </a:p>
        </p:txBody>
      </p:sp>
      <p:sp>
        <p:nvSpPr>
          <p:cNvPr id="80900" name="Slide Number Placeholder 3"/>
          <p:cNvSpPr>
            <a:spLocks noGrp="1"/>
          </p:cNvSpPr>
          <p:nvPr>
            <p:ph type="sldNum" sz="quarter" idx="5"/>
          </p:nvPr>
        </p:nvSpPr>
        <p:spPr>
          <a:noFill/>
        </p:spPr>
        <p:txBody>
          <a:bodyPr/>
          <a:lstStyle/>
          <a:p>
            <a:fld id="{DFD6E91E-4CEC-4CDE-8228-F0E6A67CE94B}" type="slidenum">
              <a:rPr lang="en-GB" smtClean="0"/>
              <a:pPr/>
              <a:t>19</a:t>
            </a:fld>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92500" lnSpcReduction="10000"/>
          </a:bodyPr>
          <a:lstStyle/>
          <a:p>
            <a:pPr>
              <a:defRPr/>
            </a:pPr>
            <a:r>
              <a:rPr lang="en-GB" dirty="0" smtClean="0">
                <a:latin typeface="+mn-lt"/>
              </a:rPr>
              <a:t>The ‘protected characteristics’ are race, disability, gender reassignment, sex, marriage and civil partnership, pregnancy and maternity, religion and belief, sexual orientation and age. </a:t>
            </a:r>
            <a:br>
              <a:rPr lang="en-GB" dirty="0" smtClean="0">
                <a:latin typeface="+mn-lt"/>
              </a:rPr>
            </a:br>
            <a:r>
              <a:rPr lang="en-GB" dirty="0" smtClean="0">
                <a:latin typeface="+mn-lt"/>
              </a:rPr>
              <a:t/>
            </a:r>
            <a:br>
              <a:rPr lang="en-GB" dirty="0" smtClean="0">
                <a:latin typeface="+mn-lt"/>
              </a:rPr>
            </a:br>
            <a:r>
              <a:rPr lang="en-GB" dirty="0" smtClean="0">
                <a:solidFill>
                  <a:srgbClr val="000000"/>
                </a:solidFill>
                <a:latin typeface="Arial"/>
              </a:rPr>
              <a:t>The ‘protected characteristics’ are race, disability, gender reassignment, sex, marriage and civil partnership, pregnancy and maternity, religion and belief, sexual orientation and age. </a:t>
            </a:r>
            <a:br>
              <a:rPr lang="en-GB" dirty="0" smtClean="0">
                <a:solidFill>
                  <a:srgbClr val="000000"/>
                </a:solidFill>
                <a:latin typeface="Arial"/>
              </a:rPr>
            </a:br>
            <a:r>
              <a:rPr lang="en-GB" dirty="0" smtClean="0">
                <a:solidFill>
                  <a:srgbClr val="000000"/>
                </a:solidFill>
                <a:latin typeface="Arial"/>
              </a:rPr>
              <a:t/>
            </a:r>
            <a:br>
              <a:rPr lang="en-GB" dirty="0" smtClean="0">
                <a:solidFill>
                  <a:srgbClr val="000000"/>
                </a:solidFill>
                <a:latin typeface="Arial"/>
              </a:rPr>
            </a:br>
            <a:r>
              <a:rPr lang="en-GB" dirty="0" smtClean="0">
                <a:solidFill>
                  <a:srgbClr val="000000"/>
                </a:solidFill>
                <a:latin typeface="Arial"/>
                <a:ea typeface="Times New Roman"/>
              </a:rPr>
              <a:t>The ‘protected characteristics’ are race, disability, gender reassignment, sex, marriage and civil partnership, pregnancy and maternity, religion and belief, sexual orientation and age. </a:t>
            </a:r>
            <a:br>
              <a:rPr lang="en-GB" dirty="0" smtClean="0">
                <a:solidFill>
                  <a:srgbClr val="000000"/>
                </a:solidFill>
                <a:latin typeface="Arial"/>
                <a:ea typeface="Times New Roman"/>
              </a:rPr>
            </a:br>
            <a:r>
              <a:rPr lang="en-GB" dirty="0" smtClean="0">
                <a:solidFill>
                  <a:srgbClr val="000000"/>
                </a:solidFill>
                <a:latin typeface="Arial"/>
                <a:ea typeface="Times New Roman"/>
              </a:rPr>
              <a:t/>
            </a:r>
            <a:br>
              <a:rPr lang="en-GB" dirty="0" smtClean="0">
                <a:solidFill>
                  <a:srgbClr val="000000"/>
                </a:solidFill>
                <a:latin typeface="Arial"/>
                <a:ea typeface="Times New Roman"/>
              </a:rPr>
            </a:br>
            <a:r>
              <a:rPr lang="en-GB" dirty="0" smtClean="0">
                <a:latin typeface="+mn-lt"/>
              </a:rPr>
              <a:t>The ‘protected characteristics’ are race, disability, gender reassignment, sex, marriage and civil partnership, pregnancy and maternity, religion and belief, sexual orientation and age. </a:t>
            </a:r>
            <a:br>
              <a:rPr lang="en-GB" dirty="0" smtClean="0">
                <a:latin typeface="+mn-lt"/>
              </a:rPr>
            </a:br>
            <a:r>
              <a:rPr lang="en-GB" dirty="0" smtClean="0">
                <a:latin typeface="+mn-lt"/>
              </a:rPr>
              <a:t/>
            </a:r>
            <a:br>
              <a:rPr lang="en-GB" dirty="0" smtClean="0">
                <a:latin typeface="+mn-lt"/>
              </a:rPr>
            </a:br>
            <a:r>
              <a:rPr lang="en-GB" dirty="0" smtClean="0">
                <a:latin typeface="+mn-lt"/>
              </a:rPr>
              <a:t>The ‘protected characteristics’ are race, disability, gender reassignment, sex, marriage and civil partnership, pregnancy and maternity, religion and belief, sexual orientation and age. </a:t>
            </a:r>
            <a:br>
              <a:rPr lang="en-GB" dirty="0" smtClean="0">
                <a:latin typeface="+mn-lt"/>
              </a:rPr>
            </a:br>
            <a:r>
              <a:rPr lang="en-GB" dirty="0" smtClean="0">
                <a:latin typeface="+mn-lt"/>
              </a:rPr>
              <a:t/>
            </a:r>
            <a:br>
              <a:rPr lang="en-GB" dirty="0" smtClean="0">
                <a:latin typeface="+mn-lt"/>
              </a:rPr>
            </a:br>
            <a:r>
              <a:rPr lang="en-GB" dirty="0" smtClean="0">
                <a:latin typeface="+mn-lt"/>
              </a:rPr>
              <a:t>The ‘protected characteristics’ are race, disability, gender reassignment, sex, marriage and civil partnership, pregnancy and maternity, religion and belief, sexual orientation and age. </a:t>
            </a:r>
            <a:br>
              <a:rPr lang="en-GB" dirty="0" smtClean="0">
                <a:latin typeface="+mn-lt"/>
              </a:rPr>
            </a:br>
            <a:r>
              <a:rPr lang="en-GB" dirty="0" smtClean="0">
                <a:latin typeface="+mn-lt"/>
              </a:rPr>
              <a:t/>
            </a:r>
            <a:br>
              <a:rPr lang="en-GB" dirty="0" smtClean="0">
                <a:latin typeface="+mn-lt"/>
              </a:rPr>
            </a:br>
            <a:r>
              <a:rPr lang="en-GB" dirty="0" smtClean="0">
                <a:latin typeface="+mn-lt"/>
              </a:rPr>
              <a:t>The ‘protected characteristics’ are race, disability, gender reassignment, sex, marriage and civil partnership, pregnancy and maternity, religion and belief, sexual orientation and age. </a:t>
            </a:r>
            <a:br>
              <a:rPr lang="en-GB" dirty="0" smtClean="0">
                <a:latin typeface="+mn-lt"/>
              </a:rPr>
            </a:br>
            <a:r>
              <a:rPr lang="en-GB" dirty="0" smtClean="0">
                <a:latin typeface="+mn-lt"/>
              </a:rPr>
              <a:t/>
            </a:r>
            <a:br>
              <a:rPr lang="en-GB" dirty="0" smtClean="0">
                <a:latin typeface="+mn-lt"/>
              </a:rPr>
            </a:br>
            <a:r>
              <a:rPr lang="en-GB" dirty="0" smtClean="0">
                <a:latin typeface="+mn-lt"/>
              </a:rPr>
              <a:t>The ‘protected characteristics’ are race, disability, gender reassignment, sex, marriage and civil partnership, pregnancy and maternity, religion and belief, sexual orientation and age. </a:t>
            </a:r>
          </a:p>
          <a:p>
            <a:pPr>
              <a:defRPr/>
            </a:pPr>
            <a:endParaRPr lang="en-GB" dirty="0" smtClean="0">
              <a:latin typeface="+mn-lt"/>
            </a:endParaRPr>
          </a:p>
          <a:p>
            <a:pPr>
              <a:defRPr/>
            </a:pPr>
            <a:r>
              <a:rPr lang="en-GB" dirty="0" smtClean="0"/>
              <a:t>Protected Characterisitcs</a:t>
            </a:r>
            <a:endParaRPr lang="en-GB" dirty="0"/>
          </a:p>
        </p:txBody>
      </p:sp>
      <p:sp>
        <p:nvSpPr>
          <p:cNvPr id="81924" name="Slide Number Placeholder 3"/>
          <p:cNvSpPr>
            <a:spLocks noGrp="1"/>
          </p:cNvSpPr>
          <p:nvPr>
            <p:ph type="sldNum" sz="quarter" idx="5"/>
          </p:nvPr>
        </p:nvSpPr>
        <p:spPr>
          <a:noFill/>
        </p:spPr>
        <p:txBody>
          <a:bodyPr/>
          <a:lstStyle/>
          <a:p>
            <a:fld id="{7A54D8B5-CC04-490B-85F5-50111759CD76}" type="slidenum">
              <a:rPr lang="en-GB" smtClean="0"/>
              <a:pPr/>
              <a:t>23</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F959E79-AF5E-4B39-8A7C-73009C2AE864}"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73A03-3F10-4A8E-B901-13C20AB547BB}"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959E79-AF5E-4B39-8A7C-73009C2AE864}"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73A03-3F10-4A8E-B901-13C20AB547B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F959E79-AF5E-4B39-8A7C-73009C2AE864}"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73A03-3F10-4A8E-B901-13C20AB547BB}"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F959E79-AF5E-4B39-8A7C-73009C2AE864}" type="datetimeFigureOut">
              <a:rPr lang="en-US" smtClean="0"/>
              <a:pPr/>
              <a:t>2/20/2013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73A03-3F10-4A8E-B901-13C20AB547B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F959E79-AF5E-4B39-8A7C-73009C2AE864}" type="datetimeFigureOut">
              <a:rPr lang="en-US" smtClean="0"/>
              <a:pPr/>
              <a:t>2/20/2013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673A03-3F10-4A8E-B901-13C20AB547BB}"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F959E79-AF5E-4B39-8A7C-73009C2AE864}" type="datetimeFigureOut">
              <a:rPr lang="en-US" smtClean="0"/>
              <a:pPr/>
              <a:t>2/20/2013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673A03-3F10-4A8E-B901-13C20AB547B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959E79-AF5E-4B39-8A7C-73009C2AE864}" type="datetimeFigureOut">
              <a:rPr lang="en-US" smtClean="0"/>
              <a:pPr/>
              <a:t>2/20/2013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673A03-3F10-4A8E-B901-13C20AB547B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959E79-AF5E-4B39-8A7C-73009C2AE864}" type="datetimeFigureOut">
              <a:rPr lang="en-US" smtClean="0"/>
              <a:pPr/>
              <a:t>2/20/2013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73A03-3F10-4A8E-B901-13C20AB547BB}"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F959E79-AF5E-4B39-8A7C-73009C2AE864}" type="datetimeFigureOut">
              <a:rPr lang="en-US" smtClean="0"/>
              <a:pPr/>
              <a:t>2/20/2013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73A03-3F10-4A8E-B901-13C20AB547B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959E79-AF5E-4B39-8A7C-73009C2AE864}"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73A03-3F10-4A8E-B901-13C20AB547B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F959E79-AF5E-4B39-8A7C-73009C2AE864}" type="datetimeFigureOut">
              <a:rPr lang="en-US" smtClean="0"/>
              <a:pPr/>
              <a:t>2/20/2013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73A03-3F10-4A8E-B901-13C20AB547B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pic>
        <p:nvPicPr>
          <p:cNvPr id="2" name="Picture 16" descr="chwaraeteg_logo_Final"/>
          <p:cNvPicPr>
            <a:picLocks noChangeAspect="1" noChangeArrowheads="1"/>
          </p:cNvPicPr>
          <p:nvPr userDrawn="1"/>
        </p:nvPicPr>
        <p:blipFill>
          <a:blip r:embed="rId2"/>
          <a:srcRect/>
          <a:stretch>
            <a:fillRect/>
          </a:stretch>
        </p:blipFill>
        <p:spPr bwMode="auto">
          <a:xfrm>
            <a:off x="468313" y="404813"/>
            <a:ext cx="2016125" cy="987425"/>
          </a:xfrm>
          <a:prstGeom prst="rect">
            <a:avLst/>
          </a:prstGeom>
          <a:noFill/>
          <a:ln w="9525">
            <a:noFill/>
            <a:miter lim="800000"/>
            <a:headEnd/>
            <a:tailEnd/>
          </a:ln>
        </p:spPr>
      </p:pic>
      <p:pic>
        <p:nvPicPr>
          <p:cNvPr id="3" name="Picture 21"/>
          <p:cNvPicPr>
            <a:picLocks noChangeAspect="1" noChangeArrowheads="1"/>
          </p:cNvPicPr>
          <p:nvPr userDrawn="1"/>
        </p:nvPicPr>
        <p:blipFill>
          <a:blip r:embed="rId3"/>
          <a:srcRect l="8705" b="37405"/>
          <a:stretch>
            <a:fillRect/>
          </a:stretch>
        </p:blipFill>
        <p:spPr bwMode="auto">
          <a:xfrm>
            <a:off x="0" y="5160963"/>
            <a:ext cx="5676900" cy="1700212"/>
          </a:xfrm>
          <a:prstGeom prst="rect">
            <a:avLst/>
          </a:prstGeom>
          <a:noFill/>
          <a:ln w="9525">
            <a:noFill/>
            <a:miter lim="800000"/>
            <a:headEnd/>
            <a:tailEnd/>
          </a:ln>
        </p:spPr>
      </p:pic>
      <p:sp>
        <p:nvSpPr>
          <p:cNvPr id="4" name="Rectangle 3"/>
          <p:cNvSpPr/>
          <p:nvPr userDrawn="1"/>
        </p:nvSpPr>
        <p:spPr>
          <a:xfrm>
            <a:off x="6300788" y="6381750"/>
            <a:ext cx="2586037" cy="368300"/>
          </a:xfrm>
          <a:prstGeom prst="rect">
            <a:avLst/>
          </a:prstGeom>
        </p:spPr>
        <p:txBody>
          <a:bodyPr wrap="none">
            <a:spAutoFit/>
          </a:bodyPr>
          <a:lstStyle/>
          <a:p>
            <a:pPr>
              <a:spcBef>
                <a:spcPct val="50000"/>
              </a:spcBef>
              <a:defRPr/>
            </a:pPr>
            <a:r>
              <a:rPr lang="en-GB" b="1" dirty="0">
                <a:solidFill>
                  <a:srgbClr val="800080"/>
                </a:solidFill>
                <a:latin typeface="HelveticaNeueLT Com 55 Roman" pitchFamily="34" charset="0"/>
              </a:rPr>
              <a:t>www.chwaraeteg.com</a:t>
            </a:r>
            <a:endParaRPr lang="en-US" b="1" dirty="0">
              <a:solidFill>
                <a:srgbClr val="800080"/>
              </a:solidFill>
              <a:latin typeface="HelveticaNeueLT Com 55 Roman" pitchFamily="34" charset="0"/>
            </a:endParaRPr>
          </a:p>
        </p:txBody>
      </p:sp>
      <p:sp>
        <p:nvSpPr>
          <p:cNvPr id="5" name="Date Placeholder 2"/>
          <p:cNvSpPr>
            <a:spLocks noGrp="1"/>
          </p:cNvSpPr>
          <p:nvPr>
            <p:ph type="dt" sz="half" idx="10"/>
          </p:nvPr>
        </p:nvSpPr>
        <p:spPr/>
        <p:txBody>
          <a:bodyPr/>
          <a:lstStyle>
            <a:lvl1pPr>
              <a:defRPr/>
            </a:lvl1pPr>
          </a:lstStyle>
          <a:p>
            <a:pPr>
              <a:defRPr/>
            </a:pPr>
            <a:fld id="{4AD40DDE-2DF3-455B-9F16-4577DE7423D6}" type="datetimeFigureOut">
              <a:rPr lang="en-GB"/>
              <a:pPr>
                <a:defRPr/>
              </a:pPr>
              <a:t>20/02/2013</a:t>
            </a:fld>
            <a:endParaRPr lang="en-GB"/>
          </a:p>
        </p:txBody>
      </p:sp>
      <p:sp>
        <p:nvSpPr>
          <p:cNvPr id="6" name="Footer Placeholder 3"/>
          <p:cNvSpPr>
            <a:spLocks noGrp="1"/>
          </p:cNvSpPr>
          <p:nvPr>
            <p:ph type="ftr" sz="quarter" idx="11"/>
          </p:nvPr>
        </p:nvSpPr>
        <p:spPr/>
        <p:txBody>
          <a:bodyPr/>
          <a:lstStyle>
            <a:lvl1pPr>
              <a:defRPr/>
            </a:lvl1pPr>
          </a:lstStyle>
          <a:p>
            <a:pPr>
              <a:defRPr/>
            </a:pPr>
            <a:endParaRPr lang="en-GB"/>
          </a:p>
        </p:txBody>
      </p:sp>
      <p:sp>
        <p:nvSpPr>
          <p:cNvPr id="7" name="Slide Number Placeholder 4"/>
          <p:cNvSpPr>
            <a:spLocks noGrp="1"/>
          </p:cNvSpPr>
          <p:nvPr>
            <p:ph type="sldNum" sz="quarter" idx="12"/>
          </p:nvPr>
        </p:nvSpPr>
        <p:spPr/>
        <p:txBody>
          <a:bodyPr/>
          <a:lstStyle>
            <a:lvl1pPr>
              <a:defRPr/>
            </a:lvl1pPr>
          </a:lstStyle>
          <a:p>
            <a:pPr>
              <a:defRPr/>
            </a:pPr>
            <a:fld id="{FD4B136C-C7D5-492E-9A27-54031DC10AE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959E79-AF5E-4B39-8A7C-73009C2AE864}" type="datetimeFigureOut">
              <a:rPr lang="en-US" smtClean="0"/>
              <a:pPr/>
              <a:t>2/20/2013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673A03-3F10-4A8E-B901-13C20AB547B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youtube.com/watch?v=cL9Wu2kWwS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images.google.com/imgres?imgurl=http://www.caterersearch.com/assets/getasset.aspx?itemid=19337&amp;imgrefurl=http://www.caterersearch.com/Articles/2008/10/14/324008/Employment-tribunals-don39t-payout-report-reveals.htm&amp;usg=__N2ut6JPwOXVM_LGTUgdamIyA4DM=&amp;h=150&amp;w=150&amp;sz=7&amp;hl=en&amp;start=20&amp;zoom=1&amp;tbnid=8PGp20gazuve2M:&amp;tbnh=96&amp;tbnw=96&amp;ei=9q2RTa6IC4qh8QPjwOnpAw&amp;prev=/images?q=employment+tribunal&amp;hl=en&amp;gbv=2&amp;tbs=isch:1&amp;itbs=1"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wm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3.w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5.w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w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cipd.co.uk/" TargetMode="External"/><Relationship Id="rId2" Type="http://schemas.openxmlformats.org/officeDocument/2006/relationships/hyperlink" Target="http://www.cwaraeteg.c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ctrTitle"/>
          </p:nvPr>
        </p:nvSpPr>
        <p:spPr/>
        <p:txBody>
          <a:bodyPr/>
          <a:lstStyle/>
          <a:p>
            <a:pPr eaLnBrk="1" hangingPunct="1"/>
            <a:endParaRPr lang="en-US" smtClean="0"/>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GB" dirty="0"/>
          </a:p>
        </p:txBody>
      </p:sp>
      <p:pic>
        <p:nvPicPr>
          <p:cNvPr id="16388" name="Picture 2" descr="http://www.district158.org/snixon/Images/American%20Diversity/American%20Diversity%20Collage.jpg"/>
          <p:cNvPicPr>
            <a:picLocks noChangeAspect="1" noChangeArrowheads="1"/>
          </p:cNvPicPr>
          <p:nvPr/>
        </p:nvPicPr>
        <p:blipFill>
          <a:blip r:embed="rId2"/>
          <a:srcRect/>
          <a:stretch>
            <a:fillRect/>
          </a:stretch>
        </p:blipFill>
        <p:spPr bwMode="auto">
          <a:xfrm>
            <a:off x="0" y="-184150"/>
            <a:ext cx="9358313" cy="6999288"/>
          </a:xfrm>
          <a:prstGeom prst="rect">
            <a:avLst/>
          </a:prstGeom>
          <a:noFill/>
          <a:ln w="9525">
            <a:noFill/>
            <a:miter lim="800000"/>
            <a:headEnd/>
            <a:tailEnd/>
          </a:ln>
        </p:spPr>
      </p:pic>
      <p:sp>
        <p:nvSpPr>
          <p:cNvPr id="5" name="Rectangle 4"/>
          <p:cNvSpPr/>
          <p:nvPr/>
        </p:nvSpPr>
        <p:spPr>
          <a:xfrm>
            <a:off x="0" y="3214688"/>
            <a:ext cx="9358313" cy="6429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000" dirty="0"/>
              <a:t>Equality &amp; Diversity</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smtClean="0"/>
              <a:t>What we will cover today</a:t>
            </a:r>
          </a:p>
        </p:txBody>
      </p:sp>
      <p:sp>
        <p:nvSpPr>
          <p:cNvPr id="17411" name="Content Placeholder 2"/>
          <p:cNvSpPr>
            <a:spLocks noGrp="1"/>
          </p:cNvSpPr>
          <p:nvPr>
            <p:ph idx="1"/>
          </p:nvPr>
        </p:nvSpPr>
        <p:spPr/>
        <p:txBody>
          <a:bodyPr/>
          <a:lstStyle/>
          <a:p>
            <a:pPr eaLnBrk="1" hangingPunct="1"/>
            <a:r>
              <a:rPr lang="en-GB" smtClean="0"/>
              <a:t>Define Diversity</a:t>
            </a:r>
          </a:p>
          <a:p>
            <a:pPr eaLnBrk="1" hangingPunct="1"/>
            <a:r>
              <a:rPr lang="en-GB" smtClean="0"/>
              <a:t>Consider how diverse Wales is as a nation?</a:t>
            </a:r>
          </a:p>
          <a:p>
            <a:pPr eaLnBrk="1" hangingPunct="1"/>
            <a:r>
              <a:rPr lang="en-GB" smtClean="0"/>
              <a:t>Explore the social justice case and business case for pursuing diversity and equality in the workplace</a:t>
            </a:r>
          </a:p>
          <a:p>
            <a:pPr eaLnBrk="1" hangingPunct="1"/>
            <a:r>
              <a:rPr lang="en-GB" smtClean="0"/>
              <a:t>Explore the concepts of sameness and difference</a:t>
            </a:r>
          </a:p>
          <a:p>
            <a:pPr eaLnBrk="1" hangingPunct="1"/>
            <a:endParaRPr lang="en-GB"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1"/>
          <p:cNvSpPr>
            <a:spLocks noGrp="1"/>
          </p:cNvSpPr>
          <p:nvPr>
            <p:ph idx="1"/>
          </p:nvPr>
        </p:nvSpPr>
        <p:spPr/>
        <p:txBody>
          <a:bodyPr/>
          <a:lstStyle/>
          <a:p>
            <a:pPr eaLnBrk="1" hangingPunct="1"/>
            <a:endParaRPr lang="en-GB" smtClean="0">
              <a:hlinkClick r:id="rId3"/>
            </a:endParaRPr>
          </a:p>
          <a:p>
            <a:pPr eaLnBrk="1" hangingPunct="1"/>
            <a:endParaRPr lang="en-GB" smtClean="0">
              <a:hlinkClick r:id="rId3"/>
            </a:endParaRPr>
          </a:p>
          <a:p>
            <a:pPr eaLnBrk="1" hangingPunct="1"/>
            <a:endParaRPr lang="en-GB" smtClean="0">
              <a:hlinkClick r:id="rId3"/>
            </a:endParaRPr>
          </a:p>
          <a:p>
            <a:pPr eaLnBrk="1" hangingPunct="1"/>
            <a:endParaRPr lang="en-GB" smtClean="0">
              <a:hlinkClick r:id="rId3"/>
            </a:endParaRPr>
          </a:p>
          <a:p>
            <a:pPr eaLnBrk="1" hangingPunct="1"/>
            <a:endParaRPr lang="en-GB" smtClean="0">
              <a:hlinkClick r:id="rId3"/>
            </a:endParaRPr>
          </a:p>
          <a:p>
            <a:pPr eaLnBrk="1" hangingPunct="1"/>
            <a:endParaRPr lang="en-GB" smtClean="0">
              <a:hlinkClick r:id="rId3"/>
            </a:endParaRPr>
          </a:p>
          <a:p>
            <a:pPr eaLnBrk="1" hangingPunct="1"/>
            <a:endParaRPr lang="en-GB" smtClean="0">
              <a:hlinkClick r:id="rId3"/>
            </a:endParaRPr>
          </a:p>
          <a:p>
            <a:pPr eaLnBrk="1" hangingPunct="1"/>
            <a:r>
              <a:rPr lang="en-GB" sz="1500" smtClean="0">
                <a:hlinkClick r:id="rId3"/>
              </a:rPr>
              <a:t>http://www.youtube.com/watch?v=cL9Wu2kWwSY</a:t>
            </a:r>
            <a:endParaRPr lang="en-GB" sz="1500" smtClean="0"/>
          </a:p>
          <a:p>
            <a:pPr eaLnBrk="1" hangingPunct="1"/>
            <a:endParaRPr lang="en-GB" smtClean="0"/>
          </a:p>
        </p:txBody>
      </p:sp>
      <p:sp>
        <p:nvSpPr>
          <p:cNvPr id="18435" name="Title 2"/>
          <p:cNvSpPr>
            <a:spLocks noGrp="1"/>
          </p:cNvSpPr>
          <p:nvPr>
            <p:ph type="title"/>
          </p:nvPr>
        </p:nvSpPr>
        <p:spPr>
          <a:xfrm>
            <a:off x="468313" y="404813"/>
            <a:ext cx="8229600" cy="1143000"/>
          </a:xfrm>
        </p:spPr>
        <p:txBody>
          <a:bodyPr/>
          <a:lstStyle/>
          <a:p>
            <a:pPr eaLnBrk="1" hangingPunct="1"/>
            <a:r>
              <a:rPr lang="en-GB" smtClean="0"/>
              <a:t>The challenge we face</a:t>
            </a:r>
          </a:p>
        </p:txBody>
      </p:sp>
      <p:pic>
        <p:nvPicPr>
          <p:cNvPr id="18436" name="Picture 2"/>
          <p:cNvPicPr>
            <a:picLocks noChangeAspect="1" noChangeArrowheads="1"/>
          </p:cNvPicPr>
          <p:nvPr/>
        </p:nvPicPr>
        <p:blipFill>
          <a:blip r:embed="rId4"/>
          <a:srcRect/>
          <a:stretch>
            <a:fillRect/>
          </a:stretch>
        </p:blipFill>
        <p:spPr bwMode="auto">
          <a:xfrm>
            <a:off x="3348038" y="1482725"/>
            <a:ext cx="2447925" cy="38925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pPr eaLnBrk="1" hangingPunct="1"/>
            <a:r>
              <a:rPr lang="en-GB" smtClean="0"/>
              <a:t>Reflection </a:t>
            </a:r>
          </a:p>
        </p:txBody>
      </p:sp>
      <p:sp>
        <p:nvSpPr>
          <p:cNvPr id="19459" name="Content Placeholder 2"/>
          <p:cNvSpPr>
            <a:spLocks noGrp="1"/>
          </p:cNvSpPr>
          <p:nvPr>
            <p:ph idx="1"/>
          </p:nvPr>
        </p:nvSpPr>
        <p:spPr/>
        <p:txBody>
          <a:bodyPr/>
          <a:lstStyle/>
          <a:p>
            <a:pPr eaLnBrk="1" hangingPunct="1"/>
            <a:r>
              <a:rPr lang="en-GB" smtClean="0"/>
              <a:t>What were the key messages?</a:t>
            </a:r>
          </a:p>
          <a:p>
            <a:pPr eaLnBrk="1" hangingPunct="1"/>
            <a:r>
              <a:rPr lang="en-GB" smtClean="0"/>
              <a:t>What challenges does this present for us as HR practitioners?</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755650" y="1196975"/>
            <a:ext cx="7848600" cy="4533900"/>
          </a:xfrm>
          <a:prstGeom prst="rect">
            <a:avLst/>
          </a:prstGeom>
          <a:noFill/>
          <a:ln w="9525">
            <a:noFill/>
            <a:miter lim="800000"/>
            <a:headEnd/>
            <a:tailEnd/>
          </a:ln>
        </p:spPr>
        <p:txBody>
          <a:bodyPr>
            <a:spAutoFit/>
          </a:bodyPr>
          <a:lstStyle/>
          <a:p>
            <a:pPr marL="457200" indent="-457200">
              <a:spcBef>
                <a:spcPct val="50000"/>
              </a:spcBef>
            </a:pPr>
            <a:endParaRPr lang="en-GB" altLang="zh-CN" sz="2200">
              <a:latin typeface="Lucida Sans" pitchFamily="34" charset="0"/>
            </a:endParaRPr>
          </a:p>
          <a:p>
            <a:pPr marL="457200" indent="-457200">
              <a:spcBef>
                <a:spcPct val="40000"/>
              </a:spcBef>
              <a:buFontTx/>
              <a:buChar char="•"/>
            </a:pPr>
            <a:r>
              <a:rPr lang="en-GB" altLang="zh-CN" sz="2000">
                <a:latin typeface="Lucida Sans" pitchFamily="34" charset="0"/>
              </a:rPr>
              <a:t>Globalisation = more international organisations.</a:t>
            </a:r>
          </a:p>
          <a:p>
            <a:pPr marL="457200" indent="-457200">
              <a:spcBef>
                <a:spcPct val="40000"/>
              </a:spcBef>
              <a:buFontTx/>
              <a:buChar char="•"/>
            </a:pPr>
            <a:r>
              <a:rPr lang="en-GB" altLang="zh-CN" sz="2000">
                <a:latin typeface="Lucida Sans" pitchFamily="34" charset="0"/>
              </a:rPr>
              <a:t>More British employees working for companies that are based overseas or in British-based companies which operate and employ people overseas.</a:t>
            </a:r>
          </a:p>
          <a:p>
            <a:pPr marL="457200" indent="-457200">
              <a:spcBef>
                <a:spcPct val="40000"/>
              </a:spcBef>
              <a:buFontTx/>
              <a:buChar char="•"/>
            </a:pPr>
            <a:r>
              <a:rPr lang="en-GB" altLang="zh-CN" sz="2000">
                <a:latin typeface="Lucida Sans" pitchFamily="34" charset="0"/>
              </a:rPr>
              <a:t>Increased immigration of foreign nationals into the UK.</a:t>
            </a:r>
            <a:r>
              <a:rPr lang="en-GB" altLang="zh-CN" sz="2200">
                <a:latin typeface="Lucida Sans" pitchFamily="34" charset="0"/>
              </a:rPr>
              <a:t> </a:t>
            </a:r>
          </a:p>
          <a:p>
            <a:pPr marL="457200" indent="-457200">
              <a:spcBef>
                <a:spcPct val="50000"/>
              </a:spcBef>
            </a:pPr>
            <a:r>
              <a:rPr lang="en-GB" sz="2200">
                <a:latin typeface="Lucida Sans" pitchFamily="34" charset="0"/>
              </a:rPr>
              <a:t>Implications for HR?</a:t>
            </a:r>
          </a:p>
          <a:p>
            <a:pPr marL="457200" indent="-457200">
              <a:spcBef>
                <a:spcPct val="40000"/>
              </a:spcBef>
              <a:buFontTx/>
              <a:buChar char="•"/>
            </a:pPr>
            <a:r>
              <a:rPr lang="en-GB" altLang="zh-CN" sz="2000">
                <a:latin typeface="Lucida Sans" pitchFamily="34" charset="0"/>
              </a:rPr>
              <a:t>Increased need to manage expatriate staff.</a:t>
            </a:r>
          </a:p>
          <a:p>
            <a:pPr marL="457200" indent="-457200">
              <a:spcBef>
                <a:spcPct val="40000"/>
              </a:spcBef>
              <a:buFontTx/>
              <a:buChar char="•"/>
            </a:pPr>
            <a:r>
              <a:rPr lang="en-GB" altLang="zh-CN" sz="2000">
                <a:latin typeface="Lucida Sans" pitchFamily="34" charset="0"/>
              </a:rPr>
              <a:t>Reporting structures, policies and practices must suit diverse international contexts.</a:t>
            </a:r>
          </a:p>
          <a:p>
            <a:pPr marL="457200" indent="-457200">
              <a:spcBef>
                <a:spcPct val="40000"/>
              </a:spcBef>
              <a:buFontTx/>
              <a:buChar char="•"/>
            </a:pPr>
            <a:r>
              <a:rPr lang="en-GB" altLang="zh-CN" sz="2000">
                <a:latin typeface="Lucida Sans" pitchFamily="34" charset="0"/>
              </a:rPr>
              <a:t>Need to manage culturally diverse teams.</a:t>
            </a:r>
            <a:r>
              <a:rPr lang="en-GB" altLang="zh-CN" sz="2200">
                <a:latin typeface="Arial Unicode MS" pitchFamily="34" charset="-128"/>
              </a:rPr>
              <a:t> </a:t>
            </a:r>
            <a:endParaRPr lang="en-GB" sz="2200">
              <a:latin typeface="Arial Unicode MS" pitchFamily="34" charset="-128"/>
            </a:endParaRPr>
          </a:p>
        </p:txBody>
      </p:sp>
      <p:sp>
        <p:nvSpPr>
          <p:cNvPr id="20483" name="Title 5"/>
          <p:cNvSpPr>
            <a:spLocks noGrp="1"/>
          </p:cNvSpPr>
          <p:nvPr>
            <p:ph type="title"/>
          </p:nvPr>
        </p:nvSpPr>
        <p:spPr/>
        <p:txBody>
          <a:bodyPr/>
          <a:lstStyle/>
          <a:p>
            <a:pPr eaLnBrk="1" hangingPunct="1"/>
            <a:r>
              <a:rPr lang="en-GB" altLang="zh-CN" smtClean="0">
                <a:latin typeface="Lucida Sans" pitchFamily="34" charset="0"/>
              </a:rPr>
              <a:t>Recent trends:</a:t>
            </a:r>
            <a:endParaRPr lang="en-GB"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fontScale="90000"/>
          </a:bodyPr>
          <a:lstStyle/>
          <a:p>
            <a:pPr eaLnBrk="1" hangingPunct="1"/>
            <a:r>
              <a:rPr lang="en-GB" smtClean="0">
                <a:latin typeface="Lucida Sans" pitchFamily="34" charset="0"/>
              </a:rPr>
              <a:t>Convergence and divergence </a:t>
            </a:r>
            <a:br>
              <a:rPr lang="en-GB" smtClean="0">
                <a:latin typeface="Lucida Sans" pitchFamily="34" charset="0"/>
              </a:rPr>
            </a:br>
            <a:r>
              <a:rPr lang="en-GB" smtClean="0">
                <a:latin typeface="Lucida Sans" pitchFamily="34" charset="0"/>
              </a:rPr>
              <a:t>(Taylor, 2011)</a:t>
            </a:r>
            <a:endParaRPr lang="en-GB" smtClean="0"/>
          </a:p>
        </p:txBody>
      </p:sp>
      <p:graphicFrame>
        <p:nvGraphicFramePr>
          <p:cNvPr id="3" name="Diagram 2"/>
          <p:cNvGraphicFramePr/>
          <p:nvPr/>
        </p:nvGraphicFramePr>
        <p:xfrm>
          <a:off x="2699792" y="1700808"/>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508" name="TextBox 3"/>
          <p:cNvSpPr txBox="1">
            <a:spLocks noChangeArrowheads="1"/>
          </p:cNvSpPr>
          <p:nvPr/>
        </p:nvSpPr>
        <p:spPr bwMode="auto">
          <a:xfrm>
            <a:off x="323850" y="1989138"/>
            <a:ext cx="2640013" cy="922337"/>
          </a:xfrm>
          <a:prstGeom prst="rect">
            <a:avLst/>
          </a:prstGeom>
          <a:noFill/>
          <a:ln w="9525">
            <a:noFill/>
            <a:miter lim="800000"/>
            <a:headEnd/>
            <a:tailEnd/>
          </a:ln>
        </p:spPr>
        <p:txBody>
          <a:bodyPr wrap="none">
            <a:spAutoFit/>
          </a:bodyPr>
          <a:lstStyle/>
          <a:p>
            <a:r>
              <a:rPr lang="en-GB" altLang="zh-CN">
                <a:latin typeface="Lucida Sans" pitchFamily="34" charset="0"/>
              </a:rPr>
              <a:t>practices across the </a:t>
            </a:r>
          </a:p>
          <a:p>
            <a:r>
              <a:rPr lang="en-GB" altLang="zh-CN">
                <a:latin typeface="Lucida Sans" pitchFamily="34" charset="0"/>
              </a:rPr>
              <a:t>globe becoming more</a:t>
            </a:r>
          </a:p>
          <a:p>
            <a:r>
              <a:rPr lang="en-GB" altLang="zh-CN">
                <a:latin typeface="Lucida Sans" pitchFamily="34" charset="0"/>
              </a:rPr>
              <a:t>unified (best practice)</a:t>
            </a:r>
            <a:endParaRPr lang="en-GB"/>
          </a:p>
        </p:txBody>
      </p:sp>
      <p:sp>
        <p:nvSpPr>
          <p:cNvPr id="21509" name="TextBox 4"/>
          <p:cNvSpPr txBox="1">
            <a:spLocks noChangeArrowheads="1"/>
          </p:cNvSpPr>
          <p:nvPr/>
        </p:nvSpPr>
        <p:spPr bwMode="auto">
          <a:xfrm>
            <a:off x="250825" y="4581525"/>
            <a:ext cx="2905125" cy="784225"/>
          </a:xfrm>
          <a:prstGeom prst="rect">
            <a:avLst/>
          </a:prstGeom>
          <a:noFill/>
          <a:ln w="9525">
            <a:noFill/>
            <a:miter lim="800000"/>
            <a:headEnd/>
            <a:tailEnd/>
          </a:ln>
        </p:spPr>
        <p:txBody>
          <a:bodyPr wrap="none">
            <a:spAutoFit/>
          </a:bodyPr>
          <a:lstStyle/>
          <a:p>
            <a:pPr marL="457200" indent="-457200">
              <a:spcBef>
                <a:spcPct val="50000"/>
              </a:spcBef>
            </a:pPr>
            <a:r>
              <a:rPr lang="en-GB" altLang="zh-CN">
                <a:latin typeface="Lucida Sans" pitchFamily="34" charset="0"/>
              </a:rPr>
              <a:t>practices vary to suit</a:t>
            </a:r>
          </a:p>
          <a:p>
            <a:pPr marL="457200" indent="-457200">
              <a:spcBef>
                <a:spcPct val="50000"/>
              </a:spcBef>
            </a:pPr>
            <a:r>
              <a:rPr lang="en-GB" altLang="zh-CN">
                <a:latin typeface="Lucida Sans" pitchFamily="34" charset="0"/>
              </a:rPr>
              <a:t> local contexts (best fit).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39750" y="908050"/>
            <a:ext cx="8229600" cy="1143000"/>
          </a:xfrm>
        </p:spPr>
        <p:txBody>
          <a:bodyPr rtlCol="0">
            <a:normAutofit fontScale="90000"/>
          </a:bodyPr>
          <a:lstStyle/>
          <a:p>
            <a:pPr eaLnBrk="1" fontAlgn="auto" hangingPunct="1">
              <a:spcAft>
                <a:spcPts val="0"/>
              </a:spcAft>
              <a:defRPr/>
            </a:pPr>
            <a:r>
              <a:rPr lang="en-GB" sz="3600" b="1" dirty="0" smtClean="0"/>
              <a:t>Wales in the 21</a:t>
            </a:r>
            <a:r>
              <a:rPr lang="en-GB" sz="3600" b="1" baseline="30000" dirty="0" smtClean="0"/>
              <a:t>st</a:t>
            </a:r>
            <a:r>
              <a:rPr lang="en-GB" sz="3600" b="1" dirty="0" smtClean="0"/>
              <a:t> Century</a:t>
            </a:r>
            <a:br>
              <a:rPr lang="en-GB" sz="3600" b="1" dirty="0" smtClean="0"/>
            </a:br>
            <a:r>
              <a:rPr lang="en-GB" sz="3600" b="1" dirty="0" smtClean="0"/>
              <a:t>How diverse are we?</a:t>
            </a:r>
            <a:endParaRPr lang="en-GB" sz="3600" b="1" dirty="0"/>
          </a:p>
        </p:txBody>
      </p:sp>
      <p:sp>
        <p:nvSpPr>
          <p:cNvPr id="23555" name="AutoShape 4" descr="data:image/jpeg;base64,/9j/4AAQSkZJRgABAQAAAQABAAD/2wCEAAkGBhIQERUUExIQEhUVFxQRFxgTGRkVFxoYFxwVFhwVGRUYJCYeGRwlHRUVHy8gIysqLDAsGB4xNTAqNSYtLCkBCQoKDgwOGg8PGi4kHyQvLDE1KS8pLCosMiosLS01LzUsLzQsKi4sMiwvKSkqLDQ1KTQsNCw1KTQwLCwqLCwsLP/AABEIALcBEwMBIgACEQEDEQH/xAAcAAEAAQUBAQAAAAAAAAAAAAAAAgEDBAUHBgj/xABAEAACAQIDAwoCCQMEAQUAAAABAgADEQQSIRMxQQUGIjJRUmFxgZEHsRQXI0JUYpKh0RUzcoKiwfBjJEOz4fH/xAAbAQEAAgMBAQAAAAAAAAAAAAAAAwQBBQYCB//EADURAAIBAgMFBgYCAAcAAAAAAAABAgMRBCExBRJBUWETFHGBkaEiIzKxwfBC4QYVM1JygtH/2gAMAwEAAhEDEQA/AO1UKK5R0V3DgOyXNgvdX2EpQ6q+Q+UuQCGwXur7CNgvdX2EnEAhsF7q+wjYL3V9hJxAIbBe6vsI2C91fYScQCGwXur7CNgvdX2EnEAhsF7q+wjYL3V9hJxAIbBe6vsI2C91fYScQCGwXur7CNgvdX2EnEAhsF7q+wjYL3V9hJxAIbBe6vsI2C91fYScQCGwXur7CNgvdX2EnEAhsF7q+wjYL3V9hJxAIbBe6vsI2C91fYScQCGwXur7CNgvdX2EnEAhsF7q+wjYL3V9hJxAIbBe6vsI2C91fYScQCGwXur7CNgvdX2EnEA19emMx0XhwHZEliOsfT5SsAyaHVXyHylyW6HVXyHylyAIiIAiIgCIiAIiIAiIgCIiAIkc4vbjvkoAiIgCIiAIiIAiIgCIiAIiIAiIgCIiAIiIBg4jrH0+UrKYjrH0+UrAMmh1V8h8pcluh1V8h8pcgCIiAIiIAiJr6vL+HXErhWqqtZk2qo2hZbsvRJ0Y3VtAb6XtaAbCJEtaeB5e+LlGmSmFpHFEXG0LZKN/B7Fqn+kW/NPMpKKuyWlRqVpbtNNvodAmq5U504TCkLXxNCkxFwruoYjtyb7eNpyfH/GLlBfu4NdGYAU6jGyi5uzVP+J5HlLlGqaj1WAqNVY1KjkldWJI0AY5QLKOwAdkhlXVvhzNtQ2PVcn23wpa/wAn6I79h+fXJ9Q2XG4UnsNRFPsxBnl+cvxkw1G6YYfSH3ByclG+7RtWq/6AQe9OSJiKjrrSFjwZv3sVljFPsjZSuZiWJt0yL6BNCDbd4W3SPvDeVsy7/klOHzHNuP8Axa++p6TA/EzGI+KqLlfEYjZoKjAkItMOEpU6A0Ul6jWDNe5BIYkzvHJNF0oUkqMXdadNXYm5LBQCxPEkgm84f8OOZFHlBqtOo1SnSpBGNPTPUz5tSxuFToEdHW/d49u5H5HpYSktGimSmt8q3LWvrvYkn1k9Ntq7NNj4Uqc9yCzWuuvS/LwM2IiSlARMTlLlWlhqZqVqiUkXezmw8vEngBqZyvnZ8X6jk0sEppg/+4w+1Yd5KbaU1/M9z+UGeZSUdSejh6ld2grnQ+cfPHC4AfbP0yLrSTpVW8k4D8zWXxmk5i87sTylXxDMlOjh6SoioLu5d7tdqm64UDQC32g1NrzjK4dmY1Krs7scxJZjc9rMek58W9AJ0f4Xc6sJhaVajiK1Kg7VjVU1WCK6slJRZ20uMhBF77jxkEK2/Oy0Nvi9kvC4XtJZybXgkdWieTx/xR5OpA5a+3Pdw4NW/wDqHQHqwnh+Xfivi6wK0EGFQ2UEWq1zc2AH3FJuBYBjc6GTSqRjqzW0MDXr5wjlzeS9TpPOLnjhMAAa9UKzWCU1Geq5JsAlNekddL7vGZ3JOOavSWo1GrQLXOzq5c4HDMFJCkixy3uL2Os8jzC+HowxGKxV6mLfpHOdoad+Gckl6ljYufELYXv7uekVZpJ2Tv1ERNJyDzqp42tiEojMmHZKe1BuruQxYKOIWyjNxJNtBc5PJu4iIAiIgCIiAYOI6x9PlKymI6x9PlKwDJodVfIfKXJbodVfIfKXIAiIgCIiAJ4D4sc1GxNJMRSQu9AEMii7NTJBJW2udCAwA1tmtqRPfzGxvKFKiAatSnSBNgajKlzvsCxFzMNXVmSUqjpTU46o4NU+IWJXDmhWY42hVGTKzOlUr1iBiaXSsRocwNwTrPW8hYnm+aKmtR5NovxR3+kMOy9RxcmXuffwtFfNXwKpnJFVqJOWnUYdLMjC2RjxFwrXOqnU7zC/DDk50Rmw1amzKrFDiK/RJAJU2qWuN2nZIoqayeZexFXDVJb8E431S5+vocs5+U+T6VTa4BqVSmyhHpKKtlK52zhipXIRYFQRYgG2ptoOTuVaQcnEmoy5SAlJ0oWc7Mq2dizEWL6FbdU63IHS/ij8O8FRwa1KNEoUrUw5z1GOV81Maux++6Gc/wCbvNkYqsaVGkoYB6jPVuUSmps1bXet7gBdSQRpYkRySUvpuzYYapKdC/auMF1s+fBXeuWZa5Oxoqg6qSpykqQQeINx4b/EGWeVauVqZDBWva5udDYHo7iN1/eWqtUjNlbIrlcjMqpmQ6ZiRorWOYKSbWAu2+QwIBYP0mILMXzALlbMAWF9+UA2A4iVdxKTkb9YmVSlGk9XbN+PLN3tZ8OZ6fm+MWcUgwT7OuyuRdwgYJZshBBV733N46jfO3c1eUsRXw4OJw7YespNOoh6pK26aEEgoQQRqeIubXnEORObb8oV9jTakpWm9a9UFh0TTUAFTdTd+sL2tunXOYFLH0qdShjlvsiopVc4qbRCDpm6xKkb2ANmW97XNvDX3DndvKHeXZq+WVrPTnx+56omeK53fEylhC1KgBiK46JFyKdM/wDkccR3F17cu+ZXxH50NgsMBSNq1YmlTPc0u1W35Ru/My8JwvEOwGzpWz2uS1zlB+8x3lib+ZuTM1qu5ktSLZmzViU6tW+6uC1b5IzeWuXMRjKuarUNWoOJFqdIHglMaA/ufvGYSVadO6gl23tbpOT2tbd62Exko6ZQWqW32OSnfiWbex7dT6SarTAyvUTT7iWVf0r0m9faU5Z6s6qilSVoRUfPJf3zeb5oq+OdjZRbwW1RvX7i+pMqmBZjdjbz+0b3PRX0EHlakmgv4Kq29gbSn9Rqt1KDebnL+0xaS0Vj3v0ZP5k3J8ld/b+jMo4cLrqSd5Ylj7mbfmvjKNHHYepiCBSRyzMeqrZHCO3YAxXXhoeE8030kjU003ABQWa5sAALG5J0AG+dD5qfBd6yipyhUqAHUUUYq1v/ACPcgH8qajvcJJRpyct6+hS2nj6VOg6Li1vLovbX2Ov4bEI6hkZXU6gqQwI7QRoZcJmu5E5u4bA09nhqKUUvchBvO67E6sbW1Jnl/iDz9+ig4fDsDiWAzMBcUVP3m4FyOqv+o6WzbBtRV2cTSpTqzUIK7ZrviZz4IzYLDtZjpXqKdUUj+0p4OwOp+6p7SLZPwWpgYXEWAH/qSNOxaOHAHlOU0iLGxzam5vmJYm5LNvLEm5J4mdQ+DGJGzxVPiKtOt6PTVPnRaVKVVzqeR0u0NnxwmASWb3ld+T9jpEREuHLCIiAIiIBg4jrH0+UrKYjrH0+UrAMmh1V8h8pcluh1V8h8pcgCIiAIiIBr+XOUalCi1SnQqYlwNKdMqGY+bGwHbvPYDOe0+eGH5YWrgsdhti5DtTsS7CpTDMQA6qyVlAJAIswDDdoeosJ89c8aL4blDFlSdqlb6VTZuuwOWqp7WUFmpi3BbaGR1JbtmXsFQVeUocbNrxXDzN58I+cb0GqU3IWicO+KVQbqjU8hYqPuhle5UaXW/E36TzD5zNyjgqdd1CVDdKijcHQ2Nr62OhHnPn6k5HQVny7EUiE31FqFRk016WyUWFr3txsfoLmHzfOBwNKi/wDcs1Sprf7SoS7C/G18t/yzxRm5Kxa2ph40qm8uP4Wb9dPM2HL/ACOuMw9Wg9wtRClxvU7w4vxVgGHiJ4nnVi/6NgcPh8OENV1OG2rqCcqq1R3IO9izEhToC5Njax6KTPnrnrymmL5QxBaoKoV9nS1OUIgUfZH/ADD3K7zfhaeqstyNyDZ2H7zXVN6a2bsn08zz9baU6eQBWFhTVr2Iv0RmXw01EweTSrFQ4zCw2agAX1CsSF3gFOPCXuVKXSSnmdibsqta2YaLma17b954SfJVVQ7DS7dK9stj96kB4HWw7dZSWULnVy+LExg3ksrPNc/Phr0b6+q5B5qYnGirVw5QNh2QL0jTqF2BcmnVGiMBk32BvqROycy+Uq9fB02xKPTrjNTqB1yHNTYpmtu6QAbTTpaaTkvNLmvjsRnxOCq0KNWlU2XSZ0Y2VHs1lZXQhx0WFvLfO18mVajUkNZFp1Mq7RVOZVa2oDcRe9vCW6EbRRzW16rqYiS3k7N8LNdHz9zlPxmx1sXSB3UsM9S3jUe377ECeAZhRp3fMxbrZQSSxGu7cOHkJ6L4jct0sdyi2wYVKdJKVFnXqk02q1CFP3hmqAXGnRbwv5rE4tWJUVzSKnKdBv8AEsPkZVrZ1GdDst7mDi9Hna9tW3fVq+VuPMxFSmfupTHC6NUYerDKPYzKpU6B++rcLFgB+gWH7SgBXrvVt30clPUfd/ceMyGwmYf3HPnkb5rI5PqXKVJ8Ip9LW9r29i/TpKo6ICj8oA+UlNf/AEojquAfBSv/AMZX5SmXEqwVCtVj1UALufJVGY8O2eNzeeTLbxToxvUhZLirNHRPhTyMlfF1KrgN9GWmUB3bSrnGfzVUNv8AMngJ1Plnlqjg6TVazhEW2tiSSdAqqNWY8AJyD4d8rYvk+u7Yrk/G0qFZUV6mydgjUy2VyAMwWzsDpfq+M3Xxjrsz4MXOyK13HYag2QB88jPbzabGPy6WmhxFe2Px9lLKTVn0/fcY/wCMlUk7DCIFvo1eocxHjTpghf1GaPC858AahfFcj4ZixZ2ejaoSx1JNKoFBJPiT4TW8g0cA21+m18VQa42WxQuuXKLklUe7Zr6Gwta19ZqamKoms9OjVaui2K1GQ0iw3EMh3EEjsvfcJA6tTd38rG3hgMBKq8NuzUtN58fx7GRyLgvp1elTUBPpNfMwo2XIpY1KgUWsuRFZRp90acJ77mhzfxfJfKYSoj1aFdGpbamLpdftKbVAP7baVFIOl3FieGr+EWHp/wBRqkrdzQLoeA6aLUNu0g0hfsB7Z2W0moxTW/xNZtTEVIVHhtIpKNvDNMrERLBoxERAEREAwcR1j6fKVlMR1j6fKVgGTQ6q+Q+UuTjKfHSuAB9Eo6ADrt/Er9etf8JR/W38TF0Vu9U+Z2WJxr69a/4Sj+tv4j69a/4Sj+tv4i6HeqfM7LE419etf8JR/W38R9etf8JR/W38RdDvVPmdlnL/AI0YgXwlLIt71a20O8BAqGmv+W1BP+K6X1Gq+vWv+Eo/rb+J5nnf8Rq3KS0yaVGmKbsEtdizFSGYubdADSw3kC50EjqO8WkbDZ1em68ZvSPxPol++ZTkKvToYzC13UFKVVc3YFa6ZrfkLBx/jPosT5dxGJz0MwGjixPdDCzEgb7az29H42YulcPQw9cKBd6e0S3gwu1zbW49pBh52W7I6DbuH35qvSV1ZXt7WWry5HTefmKalybi3VsjChVytexBKkCx7xvYeJE+fXxFErlIAA0CspFrbhYj5T0nOr4r1Mdh9k9CnTQvSqMyMzHKjB9xGouAfSef/qVPvg+AuT7DWYxLu1ZGf8Ozpyp1JKUVmlZr+0auuq52AtSpsqdOxBDLmewB1Dag+mks0qmU5rZWXUIDYIRYNmvuDjXN2/vexdQvUYWcDoEA6HNYgHffNpcA2t1jpM/CcnBek3SbfrqAe3XefzH0sNJG5KKzNjChKtVfZ8G87WSzf6vfRWy+RucWMw7O2HepR2gCsECWNtxvWHWFyLqo0O+Q5R5y1qtO9ati62a9qb1XIbW2qg5Mp04W1Gmshj2OQ2vqQum+x0svid3rfhMSrT2YUmxOrm26yaJTXwDMvmdZ5jNtfgmq4WFOcpWTds5NJ5t6/uXoSrV9GpouSysFK2AzgZigt4W185Ryws1wbgZXOgYHUU6nDXg3b+96rh8tIcWT7Q+Lb29wWHrJYEBqQBswsU8CASvyE8XSVy12cpz3JOztddOnlfXwI0sOjDMmamdQculiN4Zere/hLBFSjqBdd5C9Xzy70PldfLfKqTRqAEnK1hc8eAJ/MNAe0EHgZm1sSFsNSTuVdSfHwHiYbafNMzGMJxbb3JR5c/Dr7lscoIabVFNwoJI437DPS8z+fDYCn0MLhajN/cq7R1qOfF8rAKDuUCw87meI5RwbE3RDTZ+joy2be1mXdwOvbIYblI5ijU+gzMSMpe1zuHAgvfXtksE4q8DX4qUK81SxSy4Wuk3z+1+XA7hgfjHhz/ew2JpHtTJWX/aQ/wDtl/ljnTyNylRNKtiUQXDKambDujC4Do1VQLi5HEakG4NpxnNswSt3QXBUaspHdvqR4cOHZH9ap21LDjqD/wAT2q8+VynPY2Gi7qo4PrZ+jyPScrc3aFO+z5W5Nqrwu5FX9NDaZj/iB5TzmFwZWozFiwtkQ9IXGhLZX1FyOwGw1A3RT5XpkEjN7fvfcPUiQr8rrup9M9v3B5tx8h+0ileWUY2L0JUsMu2xOI3lHTRf+ts6H8IsIzY6pUA6NOgUJ/NVdCo9qLH27Z2GcD5r/E9uT6Gyp4WkxJLu7O2Z3IALGwsNAAANwAHjNv8AXrX/AAlH9bfxL1NKEUjhsdtKlicRKrz+x2WJxr69a/4Sj+tv4j69a/4Sj+tv4kl0U+9U+Z2WJxr69a/4Sj+tv4j69a/4Sj+tv4i6HeqfM7LE419etf8ACUf1t/EfXrX/AAlH9bfxF0O9U+Z1fEdY+nylZygfGas2v0Wjr+duGnZEXRnvFPmcvEQIkZpxERMmBERAIVq4QXIY+QvKo5IQcETKDuuTa9geAAABO/WSiYauWqeJlTpTpx/la/gncvYHF7JiG6jG9+6x7fyn9j5zLq0HpqwpAFSD0dxUnivaOOX27JrpewmNNLQ60/3Ty7V8OHDslerT/lH0Os2HtuCjHC4l2tlGfLo+hGpgqdl2QuQLFRcG62YErwJylde9NxTxCsLhgQdd/wA+yWsVSRkLEK2lwSAfLWaM1Ait9mh1LZinbbQNawIsdPEb90gS7RHWuUcDNtJWkr5K2hs8PTzO+zqEKDrbK93OrakeKw+Iam7LmLEoHBewVQCwZjYCwGmm86S3QqBUDiqC5AuotZm0AQLvXgNJhNUNUqts9g1Mm7X6YU7RrfduRZezsmVG7z0I511CCUfqeeuWfS7tk+XA2GDx63e7s2qhbjU6alVA3S3isUjVU6QygXPboSbW33zKmkvYGgVdyTmbKgdu1ukfTo5dPKVo4JWanWbr5FGvEkDXxO+Y+FNv90Joxr1KUYZa3zvopePt7l2njGYZhTYrqN4zaaHof8XvNZgOUctN1Sxyu2p0CqbWve2u/S43H1uryyqsyorOxd7Be3/7IJ8rytPCNlCsKlu3LT61rXbKS1vLhMqKWqIZ1pVWnSk20mm0tG+uVufEx69Vq1G+0Qk5jrkAWxIBvcMDbwPlrLmGx5QFmZS5HTV7qwI7tgSRYjT14y5Q5NBQMoUm5IzAcCQpPhe7kcSZiuhuVNwLC4PWIa5yk/u3aT2ASSKUvhRr8VXng4LE1L6LPN3fDzzevU21TDl1O1YWtuXQDjmzHW4tv08prqmDchW3gWy2spC62GzuBckg3Bv4CQV2BF71F3ZXY203EcDbxvMluUgzDOrIgswt07sN2bLewGh8+PCY3Jw0MUtq4DGxV5br0s3Z+b0ty/DIYHGtTKrUuo0Gq2JY2uWLHWxvqPOXcZyTc5qRtfUqDlBvxDDcf28pJeU6bObsFVQQA/RzXtrY7wLeeplqnUVh9kQrsxyhNBYG2Z03AbzuB1AnjNO9rfY2HyalLsnPfjnaztLLLJr0WlzDNMXsykMOFS5PmL3uPEaS5NlVcNTfOgYpe47bC91O8XBvNWzoLFHzKbaE9NSdwYHWx7f/ANlmnU3smji9r7DlQ+bTnvLWz+pL8248uRKIiTHKiIiAIiIAiIgGZh+qPX5mIw/VHr8zEwTIwxECIIhERMmBERAEREASsoTbU6DxkVqgm19ezcfY6zB6UW1dIv0sUVoOoJBDBEtwzgEW8rt6CY2IplxYl3LHIM7Ei7aXtuHtCUbEkknW4HAaAe9hvl/DIpZ2ZQyou46gs24W7bD/AHSJpQvI6aliqu0atHDKTUYxSebztm7+WRm0qbPUGYJ9nY3XixGm8aWFzbxEUHQVstMKtgS5HHXq9hILXJ4bpYq1dkgprYOekxH3b7yPHgB2DwmKl0Kld66jx7VPn2+sgjTck2dJjdtUcHWp0mru6cnxiuXja1/7LVM1OnY2uai3JJ3sQSBuvpa8nkPbbh0b3t2BmJIHlaVQWGu/Vj5kkn5xSLOLqAwGtgwL27cn/T4S1aK1OReLxuKnKNBtpX01t9ydF9mysFuFuCBvsRbQe37zZryiHH2YZju1BVQfzE9nYNZqlYEXEoXKXZXKHid4PAXU6H5yOpSU8+Jb2NtyeC+RUXwt8F8SZtErbI5CCQczqVBNhfUEDUWLaH+Jbr0VrHNTdcwFjxBHYRvFtdZiYfFuELkozk5eJqWvwp6AcTb3mZtzRQFtBbKlPQsT4t28dNBre8r2cXdanbSqUsTRcKy+Va7utFwzvlb14ZmBWVkPTUr47187jd62iCzFs5Yh+0bgO5Y6FfPfvlqlcXFr63sisQoPgL2F7y4r2zPmmKpYapN903nn9LV8uat9rF6W6jZSGBK2IJK2vl479+nDwklYEXBvIYjqnd2a8L6X/eemVMNOdOtGUdU19zY4dwGq6uQUVyXBXdnGgIGlgN01i0QyKGF+ivmNBuPCZmIPRqEO1QEJQDG28k5rEAXsDv8AOWpDRWrOn/xLWzpU1qt5+r8Xy5iUiJOceIiIAiIgCIiAZmH6o9fmYjD9UevzMTBMjDEQIgiEREyYEREAREQC1kWqQt6e+wztYE7rBRq3ym0p4F1TKy0qgF+tcWuSbXIPb4TVFFUqMl1JuQthe2oBJ3AnefCZX0ofh6d76ai1vHS9/IWkFWMnodrsTFYLD03Ko1FvLNt3XhZrwJ0uTCxurqqbrA7Q342YgW9bzYGjsqR2a3IBIvqSe09pmt+m1b3BVRuC2zKAPHQ3/bwllyzG7O5PaCVt5AaCRunOX1PIuR21svCb0sPB77ybSS81y8LENoF6xYEm5Lgrc9uoEuS42NqkWzr4kLqfO5t7CY9JCC18tjYjKLC/HThw3aSxG/FHJY2GFbc6FRyb13lbXrco7qSVLBRbXRmJvwAXj68ZcTCgqClemhtYA/ZsO0EBu0DQjhKyODrVEAsEGlsrC+veJGpYnXy0mJqXAubLxOEp/wCvG1v5Xle745NZIvnDiowzvRDE76JOZvAjd6m8yTyMOlYm/RKs12ZCN5B/7xmvKkizO7eth27lsD634SpXd0qhtu6baeWsjdOfBm3W3sApuUqLk/8Adlf9/epkVuUEpMQAWqbi9Toj37PBRaY9yxzFsxPHw7ABuEv08fVUWurj8+8edtG/7rMRUYEdXjmI0J4gkbr+PZPVODjqvMp7X2hTxdNdnWy13N23q7u7LpNhc6W1lvAYUu391VbWqANWAv2Xyg6C4NzaTdAwIO475YqoCQuQEWvbct721YagAcBqbjxkkk2sjVbKr06Na81f/s4pJZ8M/wB4myxWBa+bifvUxe/+dO+v+Sm8uYbkohgXZTbUBQbX7Tf5TDWuQRkpU6YAsL3Y37bgjTwP7SdLG1VBGZWub3YG4v2AEC3YJW3atrI6zv8AsbvHbVFeS4pNq68lfpdeLM3lakSgIBOVgxA1NrEGw42vf0mrSqDuIP8A3skrtfNnfN3r2/29W3haSr4hntnSm1hY7wSe8GtdPLXfJKcZQVtTU7TxWB2pUdXfdOSyzV015adSMSNEnKL77C8lJzlGrOwiIgwIiIAiIgGZh+qPX5mIw/VHr8zEwTIwxECIIhERMmBERAEREAREQBERAEREAREQBERAEREAREQBERAEREAREQBERAEREAREQDMw/VHr8zEYfqj1+ZiYJkYYiBEEQiImTAiIgCIiAIiIAiIgCIiAIiIAiIgCIiAIiIAiIgCIiAIiIAiIgCIiAIiIBmYfqj1+ZiMP1R6/MxMEyMINGaIgjsM0ZoiZFhmjNEQLDNGaIgWGaM0RAsM0ZoiBYZozRECwzRmiIFhmjNEQLDNGaIgWGaM0RAsM0ZoiBYZozRECwzRmiIFhmjNEQLDNGaIgWGaM0RAsZmGPRHr8zERBKkf/2Q=="/>
          <p:cNvSpPr>
            <a:spLocks noChangeAspect="1" noChangeArrowheads="1"/>
          </p:cNvSpPr>
          <p:nvPr/>
        </p:nvSpPr>
        <p:spPr bwMode="auto">
          <a:xfrm>
            <a:off x="63500" y="-153988"/>
            <a:ext cx="304800" cy="304801"/>
          </a:xfrm>
          <a:prstGeom prst="rect">
            <a:avLst/>
          </a:prstGeom>
          <a:noFill/>
          <a:ln w="9525">
            <a:noFill/>
            <a:miter lim="800000"/>
            <a:headEnd/>
            <a:tailEnd/>
          </a:ln>
        </p:spPr>
        <p:txBody>
          <a:bodyPr/>
          <a:lstStyle/>
          <a:p>
            <a:endParaRPr lang="en-US"/>
          </a:p>
        </p:txBody>
      </p:sp>
      <p:pic>
        <p:nvPicPr>
          <p:cNvPr id="23556" name="Picture 5"/>
          <p:cNvPicPr>
            <a:picLocks noChangeAspect="1" noChangeArrowheads="1"/>
          </p:cNvPicPr>
          <p:nvPr/>
        </p:nvPicPr>
        <p:blipFill>
          <a:blip r:embed="rId2"/>
          <a:srcRect/>
          <a:stretch>
            <a:fillRect/>
          </a:stretch>
        </p:blipFill>
        <p:spPr bwMode="auto">
          <a:xfrm>
            <a:off x="2700338" y="2133600"/>
            <a:ext cx="4014787" cy="26717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idx="4294967295"/>
          </p:nvPr>
        </p:nvSpPr>
        <p:spPr>
          <a:xfrm>
            <a:off x="352425" y="1431925"/>
            <a:ext cx="8229600" cy="1143000"/>
          </a:xfrm>
        </p:spPr>
        <p:txBody>
          <a:bodyPr/>
          <a:lstStyle/>
          <a:p>
            <a:pPr eaLnBrk="1" hangingPunct="1"/>
            <a:r>
              <a:rPr lang="en-GB" sz="3600" smtClean="0"/>
              <a:t>One in 5 people in Wales can speak Welsh</a:t>
            </a:r>
          </a:p>
        </p:txBody>
      </p:sp>
      <p:pic>
        <p:nvPicPr>
          <p:cNvPr id="24579" name="Picture 4"/>
          <p:cNvPicPr>
            <a:picLocks noChangeAspect="1" noChangeArrowheads="1"/>
          </p:cNvPicPr>
          <p:nvPr/>
        </p:nvPicPr>
        <p:blipFill>
          <a:blip r:embed="rId2"/>
          <a:srcRect/>
          <a:stretch>
            <a:fillRect/>
          </a:stretch>
        </p:blipFill>
        <p:spPr bwMode="auto">
          <a:xfrm>
            <a:off x="3103563" y="2349500"/>
            <a:ext cx="2305050" cy="29416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AutoShape 2" descr="data:image/jpeg;base64,/9j/4AAQSkZJRgABAQAAAQABAAD/2wCEAAkGBhISERQUExQWFRQWGCIZFxcYGBwfHRcdICIdHx8kGiIeJCYeIB8jGh4bHy8jIycqLC0wGh4xNTAqNyYrLDUBCQoKBQUFDQUFDSkYEhgpKSkpKSkpKSkpKSkpKSkpKSkpKSkpKSkpKSkpKSkpKSkpKSkpKSkpKSkpKSkpKSkpKf/AABEIALAAsAMBIgACEQEDEQH/xAAcAAADAAMBAQEAAAAAAAAAAAAABgcEBQgDAgH/xABKEAACAQIEBAQDAwYKBwkAAAABAgMEEQAFEiEGBzFBEyJRYTJxgRQjQggVUnORoTM2Q3KCkrGywdEXJFRik5XSGDQ1U3SDoqPC/8QAFAEBAAAAAAAAAAAAAAAAAAAAAP/EABQRAQAAAAAAAAAAAAAAAAAAAAD/2gAMAwEAAhEDEQA/ALjgwYMAYMGDAGDBgwGFmOcw05j8aRYxI2hCxsC1ibXO1yAT9Dj3rKtYo3kc2VFLMfYC5wv8yOHvtuW1EIF20a0/nL5h/Zb64luUcOZpUZTElFVCakqVVHil+On3CuEbbUoN7jawFgL9QfOUPHLZlSymQ/fRytqF+iOSyW9gLoP5hw31OcwRyxwtIolkvojv5iB1Nuth69MT7M+Bq+Cv1ZW0cEU9Osc0jqDoMewIH4nI9rbHGs5PcOKMyzCo8WSoEJFOs8hu0j/yh6k2FlAvfYjc4Cw4+ZJAoLMbAC5J7AdcfWMPOK+OCnlll/g0Qs9+4A3H16YDQjmjln2dqn7SnhBinfUWG5Cr8R232GI3zL5yCuESUbVNOsbFmYMF19LbKb+Xcjzd9x0smDJJ6lJ8wjpV+yxy+dFNlUddIsQ2kLYEjfzA4buZ+bZdU5dQvQxxxAO4eMCzobLs1tj63PXt3wFJ4W575fVMscuunkNgDJYox/nLsP6QUb4css4vpKiolpoZleaEXdRfb5Hobd7dMRLmvLR1lTBRZdTRyVf4pYiANgfINwCRYklulvUm2dyKlFJmFVQ1ESrUbhXt5vKfMtz1UizL/jfYLvgwYMAYMGDAGDBgwBgwYMAYMGDAGMbMKQyxsgkeMsLB4yAy+4uCL/MHGTgwED4p4GqaOUzZi1RmdAN2KzOrxb9ShJFvkQPcYrnAtFRR0cZoFK08nnW+q5v38+/bE35g5hX5nVJBT0NRLQwtqkG8K1RHTzuN0BHbrcnbykNfCfGVU1XLTVlPDSLDTiUBWvpUmwuegAAPTAPuIHxJwxRz1r0mUUbrVxH72cyvEkHbZTub+oAG4tqvs/1HNaCbLaqroiGen6o4setlJHXSwBIPz6EEYSuIGzqSop8why4JPGoJkhkDLNGwvokTZz9D3PXYgKTwLwhPRRn7RWz1cjddbEovX4A12+pPbYDCNzuznM1SeJIB9gMa6ph1uWF97+tha3e98VDh7OvtVOkvhyQsR54pFKsjdwQwB+RtuLHBxJkq1dJNTsbCVCt/QkbH6HAQvgDPc8joI46OiSam1NZiAdV9WoG7C/m9u1sYHLXhnLamorVzLRE8ekpGJdCrfVr02bfSQotfa/fGsyzjrMKCnmyqMhXMulXD2MZOzBGBAALWIa4tue+2bzJ5cxZXQ0ZB8SeV28SUHykAAqFBN7b9R13v+HAfnL+qr6eSsOU06VSh9PiuAWCBjoNtQI1Lcn1/o4+K7Ns0/Pscz0ypXfghAADeVgL7m5033vvYYZOMcjk4fqY6+gcCGXaSnZ+p9wD5k32t8Jt2OPflHTS5pm1RmswACHyLe9mYWAHeypcXtuT88BWuDa2rlo4nrYhFUG+tB23Nj1Nrixtfa+N1gwYAwYMGAMGDBgDBgwYAwYTM35tZfTVTUsrSCZWCkBCRdgCN+nQjDngDBgwYAxJuKOC58wzyRQ7R0ngRipYbeILswjB9Tbe3QdeoxWcLWZ8xcup51geoUzO4QIgLEMSAA2m9t9t8Alc1eWbeA1Rlw8JlhMc0KDaaIWIsB+JbHtc+txvTMi/7rB+qT+6MaPM+ZmX0+nxpSgeSSIHQxGuJlR72GwDMNzthhy7MYp41khdZIz0ZCCP3YDJx51EIdGQ3swKmxsbEW2x6YMBLT+T5QfZWhDyeKWLLOdOpdgACBYMu3TrubEYlXMXl1PlaQLLVCaJmYRKAwCdC5sbqt/LcA7+9sdT48amkjkAEiK4BuAyg2PqL9/fARvJfyf2lkWbMKtphYeRdWph2DOxuBbawF/cYfOFuWdLl9XPUwFx4o0iO40IL3Onv1G1+mNxR8V0ktVLSJMrTxAF0vuPl627gdLi/XG2wBgwYMAYMaXiDjKioRepnSM2uFJuxHso8x/ZhX/075Pe3jPb18J7f2X/dgKFgxp8h4vo60f6tPHIQLlQfMPmp3GNxgDBjQ8dRztl9SKbX45jPh+GSG1dtJFiDjn78ycT+uYf8d/8ArwHnzL/jFN+ui/ux46jxxfm1PVrVMtR4v2rUNWtiZNVhpuSSb20239MOP5k4n9cw/wCO/wD14Dp/BhC5NUtfHRSiv8bxfHJXxnLNo0JaxJO2rVt88MPG2ZCChqHMoh8hUSFWbQW8oNl8x3PbAJPGXHglFQFlMdBTHRPNGfvKmU/yMB6Lt8Tgk2PbrhdiWdYHDx01NAz0hgghdGIJqELayPOzhQLk7b7d8a+kqAtLFStNTSww3KCTLKlrE9T0G59ceS1sUTK6ChV0IZW/NlSCCNwRcdQcAxU0pFSNLqjmfNAjMQBqLxW+Lbr64wsgq6iKqsggp8xMYcJC6mnzBRclHVTZJl3synu21sLGU8RmoWQTmlcePLIPEoppbNK2pyun4QxA2O+wxt6WeFGWRPsSupDKwyqpupBuCDbqDvgLXwnxRDmFMs8Vxfyuh+KNx8St7j+wg98bnEr5USaq+uf7Ssrzqskka08sIBBsGAkA63N7dTilZrlyzwyQsWCyIUJUkEAi2xHfALuec1MrpG0S1KlxsVQFyD76QbfXCvnfNKNtNbl7/aYoQUrKfzI/htYrItxcaDqGoAjzb9L4WMj/ACb5WcmqqVRAxAES6mcdjc7Lfr0bHpQ8AjK+IKKKlmaVZVYyI1tSJpIPiabAq3a4G4wC5w9muS0NWa1ZKibT5oKcppdGPXxHvpYDpsTe+97bv3LHmzWZlmEsbwfcFbro3EFr21seurp23Gw641HN2ryvL5VjhoKeSqca21DyRg9CVHxEm+23T3xk8FcdZjSwpLVZekeXNb7yGMJ4QO2spcsy9Lmw23uemAtWJjzi5pNl6inpiPtUi3LdfBXsbd2O9uwtc+mKYHBF7i1r37WxxjxNnjVlXPUv1lcsAey9FH0Ww+mAbOXXLWfOZXmmkdYFb7yU+Z5G6kKW726sb2uNjjoXJOAsvpFCw00Y9WZQzH5lrnGXwxkSUdJDToABGgBt3bqx+rXP1x95/mj00DzLEZtA1MimzaR8RW4sSBvba/rgCfh6mcgmCPUpurBQGU+qsLEH5HGwVbC3X54inHfPqGSjCUBkE0uzFl0mFe/sWPQaSQLE36XtUcgYAggg7gjcH5YD6wYMGA5c5l/xim/XRf3Y8dR45c5l/wAYpv10X92PHUeAMLfMOhMtBIAyLoZJSZG0paN1c6msbA6bXthkx41lIksbxuNSOpVge4OxwETq+Jo5HZ2lp7sSxC51UgC5v5QAAB6AbDGDPmkRH8NB/wA5qT/hjYZjllVSxHLYjElXES9JK0MR+2w73juykCVNvnb64wsvzUuupKt3kieDx4ZKKnQDxJRE6E6dQZTe+3cb9bAu8I1qKJryRL96x82YzQ337afiH+8dzhqTiJAP4eL/AJ5Vf5Y9fAIcxxyLToanMHkZYIpGKwvHpUBxYWDMBuOuMXLsxPiCpNWXy6MAuz0lOrVEnXwYl0XJ/CxB23+eAdeX+bfaawt4lO3h03hBYqlp3I16ruzKD7XJJOHWmzhXqZqe1niRHPusmsC3yKEH6euFzl3wu0JnrJ4khqKtgxiQWEEYFkT3a27EAXPbbGv4/wA3bLa+lrypNM6mnqSouVBIZG9TY6v2epGA8uc3D9fNFDNQSTLJESrxwuymRWtY+Ui+kjp6MfTEz4L4nmyeeRajL5JK6oIVJJZCpOogADUpuC3Vg25AB9uhMu4gpp0DwzxyKRe6uD+30xGPyiuIKWUU0EbJJMjMzMpB8NSALEjuxsbf7mAx+FuVVfXZk1VmkeiPV4jq1vvT2QAE2UWF79gBve+LPxeIxQVXiW8PwHvfpbScTnjbmBVZPXJI0QmhqadLxlitpI7hipsQD5hcW38vphB455xVWaoKaKHwY3IBjRi7ynay30ja/YDfbAXPl3O0+UUpYm7QBST8rY5Ms0MtmFnjfdT2KncH6jHY3CmUGloqenJuYolU/MDf9+INz04CamqjWRKTBUNd7DaOQ9b27OfNf1v7YDoyCYOqspurAEH1B3H7sYWfZi8EDvFE00trRxqPiY9AT0Av1J2GJfyS5nRywpQ1DBZoxphZjtKvZf5w6W7j5HFgwHJXGPLzMKNBVVMSqszkkIQRGx3swGyg3IFiRtb0x0NwPyzp8sB8KWd2PxapCEJ2F9C2TtsSCR64ZM0yuKpheGZQ8bizKe4/zxl4AwYMY1fXCJNRDNuAFUXLE7ADt+3bARfjPlLmFTm8lXEsZiaRGF3sbKEB2t6qcXHCmnEso0TNqEbVDQmHwjqULrFxa7Fi69rgg7epZaGuSZA8ZupuOliCDYgg7ggggg7gjAe+DBgwGs4g4cp62IxVCBl6qejI3YoeoI9RhFzPl9mFtAmgqVZ4rzSIUqPDjkEgDst1kIta5A79L4puMbMsxjgikmlOmONSzH0AwE6q+B69ZEeFKd7z1hcSsdPh1LoVNlFydKm4+mN/w5y9WGRaiqkFTUILReQLFTj0gjGy+mo7m3bGLyt5kDNYpdaiOaJzqQdNDE6CD3sBpJ9RewuBh5wBjEzbKYqmF4ZlDxyCzKf8PQjqDjLwYDnjPvydatJD9lljljJNvEOhlHYHqCbdxbp0HTG34B5ByRVCz17IVjYMsSEtrYbjWdvKD27/ACxQsy47LTNTZfD9rnTaRtWmGH9Y9j5r/hW52PS2NNxBmeb0yRyT1dHCJZkiVFgZrM5tuzOtwoux9lOAdOIOGqaui8KpiWRL3F+qnpdSNwbdxjU8O8sctoZPFp4AJOzMzOV6/DqJt17Yw5q7OqUapIqeuQHzCG8UgG3wq2pWNrm1xe1sb7hriqnroy8DE6TpkRhpeNv0XU7g7H9m2A2+PGtoo5o2jlRXRxZlYXBB9RgrJWWN2RPEcKSqXtqIGwuelztfCTkPOnLKhfvJfs0g+KOby6T0+L4T/b6gYBN4o/JzDOXoZwin+RlBNj/uv1t7EfU4zsiyXiqlXwxNTyqBYeM+q3yNgx+pOKdBxLSOLrUwkfrF/wA8exzmnHWaL/iL/ngNHk+V5o1jW1UQXvHTxFST7uxJt12AB6bjDOq2Fh2xpq3jSghF5KuBf/cX/A4X6fm5S1FXFS0SPUyO3nYeVI0B8zFiN7DcACx6XF8A9YWJfEknLGVwsVUqCMBdJGkHzXBa+pr3BHQe92fC7TRkvNYE2rFJt2GhMBjxdYf/AF0n9kuMvKM2gi1JJLGjvPLoVnUFvOegJucfcWUSDRe3lqnlO/4Trt9fMMas5UsMNSxjs1TWL4lx8YMiIv00DYdNz6nAOGPw+2P3BgJFFzVzd6uajjy6F54fjUS2223XURcEEH5EYWeN+KM4zRjlf2NYpRaSSNJFYlRYjUSdIAJB636Yb+cdE9HJT5vTsqywMI5FP8qjdB723BHob7acZvJbh4pTPXTOJamtPiO/ou9l9L3uTYDqB+EYCe5lU5pltUmZfm1aSNEEUiK6lJB0XXYkg3tv6gYbK7mnnMNN9qkyyJYLBvE8YWs1rdGvvcbWxUs2yuOphkhlF0kUqw9j/jjnzJcoqKutiyOomVqajld2Kk3kUWso73FyAL+XW36IwFt4FzyorKNKioiWEyboiknydib9z1+Vsa/j3Mp3aHL6VtE9WGLy/wDkQrbW3UHUb6Vt77jDeiBQAAAALADoB7Yn8uRx1+a5gkrSL4VPDGjRuVZNZkYlCOhuo9j3vgHPI8jho4EggQJGgsAO/qSe5PUnE85m5K2a1YolJApqV5zbvK1hECO+yt/WONDLwm2Wy6cynq5aV2ASsinlURE7ATpqOkE/iB6/PbN5c8uYKuKaseaqAnmbwSJnVjCpKprPxMxAvcnpa2ApHBeeisoKeouCXjGre9mGzfXUDjRcdZO9O/50ox9/APv4xsKqHbUrWF9agXVrG3cHE7/MtHl1TWUkz1h0FXo4oJpA8yyBrqFXa6svxe+GzgnlfNqNRXyzWb4KPx5HWMHtKxPnNuw269ewUmirEljSRDdHUMp9QRcYi/NPk4klQs1HJDE0xdpUmlCAtcHVHcdyx1Dt5fXD5yhkc5VArm5jZ4gfZHZR+4Y9+O+W9Nm3g+O8qeDq0+GVF9em99St+gLWt3wHN2XcAzz1slHHJTmWPqfF8jdL6Gt5iL/uOPTKOW9XU1c9LGYfFp/jLPZetvKbb74b+F+VeX1uY1tMlRM0FOq6HVkuxPxBjosbG42Aw4/9m/L/APaKr+tH/wBGAjGScDzVU00MctOGhNizygK+5F0NvMNv3jF65SctIaCITsyy1Tgqzo+pFF/hS3yFz6/sxPsi5TUEua11DJPMvgaDDZkDuCup9V0IOm69AOuLlwvw5HQUsdNEzskd7FyCxuSd7ADv6YDa4T8xzk00dWwIDPU6VJIFj4aEne4uACQO/t1w4YTeIqA+K8QIUzss1OSxGuVV0yRk9FLRqCvX8Z0nQbhMa/jImYsAX03+88Qh7krqKbHpoW1z+3vRMoz81dLpLBzHLA2oG91MikX77WI3JuLEm98IOY8By+KQTKL38oiYsSCt9BN7A67gkHcG/Q2fsjyYxssBJ8R2R3UMT4UMJJTVe9i77BTYkX+LQTgHzBgx+EXwER4v4jo8yzlKepnjjoaIkvrayzybAgdjY+W/oH9cHLTjOly2qqaB6tJKO/iU85byrfqpPQEi3QWuGP4sUn/RnlX+w0/9QYU+ZnKOlkoXajp0ini+8HhqB4gA3U/Tce4GA2XGPN+hgo5XpqiKae2mNEYE6jsCfYdfpiTy0dJR0VLWU1dE2ZwyeNINdzJrtdT3JUbHcX1P643HLjh2nziuNS1HFBS06BTEq+SWUg3ubAG3xEdrp64rX+jPKv8AYaf+oMBsuGc/jraWKpi+GRb2vfSejA+4Nx9ML0j/AGbPQWNkrqfSv6yEk29yUe/7cM2T5DT0iFKeJIkZtRVBYE2Av87AD6YxOLOGUrqcxMdDqwkhkHWKRd1ZfcH9xOA1/M7NTBls+gapJQIYl2uzyHSLA7Hrf6YnVM9TRytT5C7VSpEftKN5oYpR0MTE/Gx1EoDbbv2yuIC2YVFLQ5w4o/Bu72P3da2ygxObBbC9wd/vCB6is5TlkNPEsUCKkSjyqo2+fvf1wEb4cqaeGroK5J5J5ZXamrzPcSxyyW0Xj3EahwU2NgLbnFf4hzpKSmmqHI0xIW37kdB9TYYTOa3BeW1ERmqJkpJ1HknuAT6BhsXF7dNx2x85XTVOctBLVRmGhh0usTbGrkAFncbFYg1yqnrsTgGHlxkppctpomuH0a3ud9TnU37zhlwYMBKeW0QXPs5AAA1A7epJJ/aSTirYlfLr/wAezn5r/biqYCX8IRg8TZsSBcRpY+l1j6YqGJjwf/GXN/1cf9keKdgDHjWUccqFJFV0bqrC4OPbBgNYuRACyzThfTxCf3tdv34ycvyyOEERrbUbsxJLObWuzG5Y2AFye2MrBgDBgwYAwYxcyzOKnjMszhEXqT6nYAepJ2AG5Jwh8xuYEkdNPDRpKalYvElYAAUyE9ZCTs7Lcqou217DAO+S5VT08ZSnVVj1sxC9NRYlv/lcW7Wt2xn45v5Kcay0f2gSLLJRIoaUoNXgEm2sr8Wk73036Xti/UPEMEsnhq41lfEUH8aHoyHoy+46d7YDZYMGPKpqAi6jf2A6knoB7k4DyzHLIahDHNGkiHqrqCP34TJOX+TxswSU05vdkjq3jAP80OAP2YbxQmTebcH+TB8o9m/TPrfb2x+1eY09Mq+JJHCpOldRCj5DAL/DvAOVRMZqeKOV738Vn8Ug+zMWthtwocc8GiojeopiYK6NdUc0flZrb6XI+JTa1jcYVuVHOM1zilrNK1Fvu5BsJfUEdmtvtsd9hbcKxgwYMB5R0yKzMqqGb4mAALW6XPU298euDBgPJKZAxcKoZviYAXNulz1OPXBgwBgwYMAYMGDAGDBgwE4zmvFRxHSUsn8HTQtOq32aU7AkdLqt7elza2MTh9BJw7VzSAeLUCeSckWJe7Ag338ttIHYDGg53UlRRZhS5pB2AQki4VlvYN3s6lh9D02x8Zxn3iZbXVdA8Zpqlf8AWqVyQ9NM+zOhHXUeoIANrg9cAfk0Rg/nC4B2hFj3B8a+PPPaj7JlUc8R0vQ5lLHRsx1Fo9bgpcm5UqLEA7hBhb5NVNXrq4aaSKDxIgZJ5L/copN2QdC3mPUgDHpxFVLmdRR5TloP2WA6Vb9M/jlfpsoub97tbqMB0lSVIkjRx0dQw+RF8Y4Guck/DELD3dtyfolgP57e2MmmpxGiovwooUfICwx4UHxzevif/lbfuwGZhH5lcsFzfwCZ2haHVvo1hla1xbUtjdRvf12O2G/Msxjp4nllYJGg1Mx7AYiucflJsJCKakUxg7NK5u3vpUeX5XP+GAr2Y18VBRNI5tHTxbXO50iwHzNgPrjjSGZkYMpKspBVgbEEbggjcEHvhl4z5jVuZkCdwI1N1iTZAfU/pG21z03ta5wr4Dsrg7PvttDT1G15IwWA7N0b998bnCFyOUjJae4t5pD/APY2H3AGDBgwBgwYMAYMGDAGDBgwBgwYMBiZplcVTC8MyB43FmU9/wDI++Ofa3l3VZPWSTR1KRU6LdJJBfxg1/uTGP4QmwBAFuh27dG4Wc94PjkrIsw+8eamjbworjQzWNuoJBN7be3pgOecooqusonpYHjiKuZPstij1O56Mdn8MggJfa3rbF25Y8to8rgu1nqZB97J2Hoq+w9e539BhK4A4MkzLLTT1sU9L9nqjLFIo0Oxa5YAOpICk9R3t+icWvAGMGX7uYN+CQBW9mHwn+kCVPyTGdj4mhV1KsAVIsQehGAlH5R1bItBAi3CSTee3fSpKg/Xf+jidcoeCaHMDU/bJSnhquhQ4X4tWptxvpsPbfcdMXHjbhD7bSPTSXdfiik6vE4+EkG2obkEgg2JFjucc25zy/r6aQo1PK4vsyRuVb5bYDSZhTrHLIiOJER2VZALBwCQGA3sCN+vfHplGVS1M8cEK6pJGCqPc+vsBuT2AOGLIuVOaVTWWmeMd3mBjA/rDUfoDi+ct+VkGVKXLCapcWaW1go/RQdh6nqfbYYBp4fydaWmhp13WJAl/Ww3P1ONhgwYAwYMGAMGDBgP/9k="/>
          <p:cNvSpPr>
            <a:spLocks noChangeAspect="1" noChangeArrowheads="1"/>
          </p:cNvSpPr>
          <p:nvPr/>
        </p:nvSpPr>
        <p:spPr bwMode="auto">
          <a:xfrm>
            <a:off x="63500" y="-153988"/>
            <a:ext cx="304800" cy="304801"/>
          </a:xfrm>
          <a:prstGeom prst="rect">
            <a:avLst/>
          </a:prstGeom>
          <a:noFill/>
          <a:ln w="9525">
            <a:noFill/>
            <a:miter lim="800000"/>
            <a:headEnd/>
            <a:tailEnd/>
          </a:ln>
        </p:spPr>
        <p:txBody>
          <a:bodyPr/>
          <a:lstStyle/>
          <a:p>
            <a:endParaRPr lang="en-US"/>
          </a:p>
        </p:txBody>
      </p:sp>
      <p:pic>
        <p:nvPicPr>
          <p:cNvPr id="25603" name="Picture 3"/>
          <p:cNvPicPr>
            <a:picLocks noChangeAspect="1" noChangeArrowheads="1"/>
          </p:cNvPicPr>
          <p:nvPr/>
        </p:nvPicPr>
        <p:blipFill>
          <a:blip r:embed="rId2"/>
          <a:srcRect/>
          <a:stretch>
            <a:fillRect/>
          </a:stretch>
        </p:blipFill>
        <p:spPr bwMode="auto">
          <a:xfrm>
            <a:off x="3116263" y="2193925"/>
            <a:ext cx="2663825" cy="2663825"/>
          </a:xfrm>
          <a:prstGeom prst="rect">
            <a:avLst/>
          </a:prstGeom>
          <a:noFill/>
          <a:ln w="9525">
            <a:noFill/>
            <a:miter lim="800000"/>
            <a:headEnd/>
            <a:tailEnd/>
          </a:ln>
        </p:spPr>
      </p:pic>
      <p:sp>
        <p:nvSpPr>
          <p:cNvPr id="5" name="Cloud 4"/>
          <p:cNvSpPr/>
          <p:nvPr/>
        </p:nvSpPr>
        <p:spPr>
          <a:xfrm>
            <a:off x="468313" y="1920875"/>
            <a:ext cx="2447925" cy="2305050"/>
          </a:xfrm>
          <a:prstGeom prst="cloud">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605" name="TextBox 5"/>
          <p:cNvSpPr txBox="1">
            <a:spLocks noChangeArrowheads="1"/>
          </p:cNvSpPr>
          <p:nvPr/>
        </p:nvSpPr>
        <p:spPr bwMode="auto">
          <a:xfrm>
            <a:off x="1154113" y="2384425"/>
            <a:ext cx="1512887" cy="1476375"/>
          </a:xfrm>
          <a:prstGeom prst="rect">
            <a:avLst/>
          </a:prstGeom>
          <a:noFill/>
          <a:ln w="9525">
            <a:noFill/>
            <a:miter lim="800000"/>
            <a:headEnd/>
            <a:tailEnd/>
          </a:ln>
        </p:spPr>
        <p:txBody>
          <a:bodyPr>
            <a:spAutoFit/>
          </a:bodyPr>
          <a:lstStyle/>
          <a:p>
            <a:r>
              <a:rPr lang="en-GB"/>
              <a:t>1.5% of the Welsh population are Muslim</a:t>
            </a:r>
          </a:p>
          <a:p>
            <a:endParaRPr lang="en-GB"/>
          </a:p>
        </p:txBody>
      </p:sp>
      <p:sp>
        <p:nvSpPr>
          <p:cNvPr id="7" name="Cloud 6"/>
          <p:cNvSpPr/>
          <p:nvPr/>
        </p:nvSpPr>
        <p:spPr>
          <a:xfrm>
            <a:off x="5651500" y="260350"/>
            <a:ext cx="2520950" cy="2520950"/>
          </a:xfrm>
          <a:prstGeom prst="cloud">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607" name="TextBox 8"/>
          <p:cNvSpPr txBox="1">
            <a:spLocks noChangeArrowheads="1"/>
          </p:cNvSpPr>
          <p:nvPr/>
        </p:nvSpPr>
        <p:spPr bwMode="auto">
          <a:xfrm>
            <a:off x="6300788" y="782638"/>
            <a:ext cx="1511300" cy="1476375"/>
          </a:xfrm>
          <a:prstGeom prst="rect">
            <a:avLst/>
          </a:prstGeom>
          <a:noFill/>
          <a:ln w="9525">
            <a:noFill/>
            <a:miter lim="800000"/>
            <a:headEnd/>
            <a:tailEnd/>
          </a:ln>
        </p:spPr>
        <p:txBody>
          <a:bodyPr>
            <a:spAutoFit/>
          </a:bodyPr>
          <a:lstStyle/>
          <a:p>
            <a:r>
              <a:rPr lang="en-GB"/>
              <a:t>One in three people say they have no religion</a:t>
            </a:r>
          </a:p>
          <a:p>
            <a:endParaRPr lang="en-GB"/>
          </a:p>
        </p:txBody>
      </p:sp>
      <p:sp>
        <p:nvSpPr>
          <p:cNvPr id="10" name="Cloud 9"/>
          <p:cNvSpPr/>
          <p:nvPr/>
        </p:nvSpPr>
        <p:spPr>
          <a:xfrm>
            <a:off x="5800725" y="3800475"/>
            <a:ext cx="2592388" cy="2160588"/>
          </a:xfrm>
          <a:prstGeom prst="cloud">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609" name="TextBox 10"/>
          <p:cNvSpPr txBox="1">
            <a:spLocks noChangeArrowheads="1"/>
          </p:cNvSpPr>
          <p:nvPr/>
        </p:nvSpPr>
        <p:spPr bwMode="auto">
          <a:xfrm>
            <a:off x="6372225" y="4257675"/>
            <a:ext cx="1655763" cy="1200150"/>
          </a:xfrm>
          <a:prstGeom prst="rect">
            <a:avLst/>
          </a:prstGeom>
          <a:noFill/>
          <a:ln w="9525">
            <a:noFill/>
            <a:miter lim="800000"/>
            <a:headEnd/>
            <a:tailEnd/>
          </a:ln>
        </p:spPr>
        <p:txBody>
          <a:bodyPr>
            <a:spAutoFit/>
          </a:bodyPr>
          <a:lstStyle/>
          <a:p>
            <a:r>
              <a:rPr lang="en-GB"/>
              <a:t>58% of the population say they are Christian</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srcRect/>
          <a:stretch>
            <a:fillRect/>
          </a:stretch>
        </p:blipFill>
        <p:spPr bwMode="auto">
          <a:xfrm>
            <a:off x="2700338" y="2152650"/>
            <a:ext cx="3303587" cy="3303588"/>
          </a:xfrm>
          <a:prstGeom prst="rect">
            <a:avLst/>
          </a:prstGeom>
          <a:noFill/>
          <a:ln w="9525">
            <a:noFill/>
            <a:miter lim="800000"/>
            <a:headEnd/>
            <a:tailEnd/>
          </a:ln>
        </p:spPr>
      </p:pic>
      <p:sp>
        <p:nvSpPr>
          <p:cNvPr id="26627" name="TextBox 1"/>
          <p:cNvSpPr txBox="1">
            <a:spLocks noChangeArrowheads="1"/>
          </p:cNvSpPr>
          <p:nvPr/>
        </p:nvSpPr>
        <p:spPr bwMode="auto">
          <a:xfrm>
            <a:off x="107950" y="1479550"/>
            <a:ext cx="8374063" cy="830263"/>
          </a:xfrm>
          <a:prstGeom prst="rect">
            <a:avLst/>
          </a:prstGeom>
          <a:noFill/>
          <a:ln w="9525">
            <a:noFill/>
            <a:miter lim="800000"/>
            <a:headEnd/>
            <a:tailEnd/>
          </a:ln>
        </p:spPr>
        <p:txBody>
          <a:bodyPr wrap="none">
            <a:spAutoFit/>
          </a:bodyPr>
          <a:lstStyle/>
          <a:p>
            <a:r>
              <a:rPr lang="en-GB" sz="2400"/>
              <a:t>One in 4 people in Wales has a disability or long term health</a:t>
            </a:r>
          </a:p>
          <a:p>
            <a:r>
              <a:rPr lang="en-GB" sz="2400"/>
              <a:t> condition</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srcRect/>
          <a:stretch>
            <a:fillRect/>
          </a:stretch>
        </p:blipFill>
        <p:spPr bwMode="auto">
          <a:xfrm>
            <a:off x="2592388" y="2205038"/>
            <a:ext cx="3527425" cy="2771775"/>
          </a:xfrm>
          <a:prstGeom prst="rect">
            <a:avLst/>
          </a:prstGeom>
          <a:noFill/>
          <a:ln w="9525">
            <a:noFill/>
            <a:miter lim="800000"/>
            <a:headEnd/>
            <a:tailEnd/>
          </a:ln>
        </p:spPr>
      </p:pic>
      <p:sp>
        <p:nvSpPr>
          <p:cNvPr id="27651" name="TextBox 1"/>
          <p:cNvSpPr txBox="1">
            <a:spLocks noChangeArrowheads="1"/>
          </p:cNvSpPr>
          <p:nvPr/>
        </p:nvSpPr>
        <p:spPr bwMode="auto">
          <a:xfrm>
            <a:off x="900113" y="1525588"/>
            <a:ext cx="7056437" cy="461962"/>
          </a:xfrm>
          <a:prstGeom prst="rect">
            <a:avLst/>
          </a:prstGeom>
          <a:noFill/>
          <a:ln w="9525">
            <a:noFill/>
            <a:miter lim="800000"/>
            <a:headEnd/>
            <a:tailEnd/>
          </a:ln>
        </p:spPr>
        <p:txBody>
          <a:bodyPr>
            <a:spAutoFit/>
          </a:bodyPr>
          <a:lstStyle/>
          <a:p>
            <a:r>
              <a:rPr lang="en-GB" sz="2400"/>
              <a:t>96% of Wales’ population report that they are white</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srcRect/>
          <a:stretch>
            <a:fillRect/>
          </a:stretch>
        </p:blipFill>
        <p:spPr bwMode="auto">
          <a:xfrm>
            <a:off x="1908175" y="1989138"/>
            <a:ext cx="6815138" cy="4392612"/>
          </a:xfrm>
          <a:prstGeom prst="rect">
            <a:avLst/>
          </a:prstGeom>
          <a:noFill/>
          <a:ln w="9525">
            <a:noFill/>
            <a:miter lim="800000"/>
            <a:headEnd/>
            <a:tailEnd/>
          </a:ln>
        </p:spPr>
      </p:pic>
      <p:sp>
        <p:nvSpPr>
          <p:cNvPr id="28675" name="TextBox 1"/>
          <p:cNvSpPr txBox="1">
            <a:spLocks noChangeArrowheads="1"/>
          </p:cNvSpPr>
          <p:nvPr/>
        </p:nvSpPr>
        <p:spPr bwMode="auto">
          <a:xfrm>
            <a:off x="1476375" y="620713"/>
            <a:ext cx="6624638" cy="460375"/>
          </a:xfrm>
          <a:prstGeom prst="rect">
            <a:avLst/>
          </a:prstGeom>
          <a:noFill/>
          <a:ln w="9525">
            <a:noFill/>
            <a:miter lim="800000"/>
            <a:headEnd/>
            <a:tailEnd/>
          </a:ln>
        </p:spPr>
        <p:txBody>
          <a:bodyPr>
            <a:spAutoFit/>
          </a:bodyPr>
          <a:lstStyle/>
          <a:p>
            <a:r>
              <a:rPr lang="en-GB" sz="2400"/>
              <a:t>One in four people in Wales has no qualifications</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TextBox 1"/>
          <p:cNvSpPr txBox="1">
            <a:spLocks noChangeArrowheads="1"/>
          </p:cNvSpPr>
          <p:nvPr/>
        </p:nvSpPr>
        <p:spPr bwMode="auto">
          <a:xfrm>
            <a:off x="1692275" y="1377950"/>
            <a:ext cx="6551613" cy="460375"/>
          </a:xfrm>
          <a:prstGeom prst="rect">
            <a:avLst/>
          </a:prstGeom>
          <a:noFill/>
          <a:ln w="9525">
            <a:noFill/>
            <a:miter lim="800000"/>
            <a:headEnd/>
            <a:tailEnd/>
          </a:ln>
        </p:spPr>
        <p:txBody>
          <a:bodyPr>
            <a:spAutoFit/>
          </a:bodyPr>
          <a:lstStyle/>
          <a:p>
            <a:r>
              <a:rPr lang="en-GB" sz="2400"/>
              <a:t>27% of people living in Wales weren’t born here</a:t>
            </a:r>
          </a:p>
        </p:txBody>
      </p:sp>
      <p:sp>
        <p:nvSpPr>
          <p:cNvPr id="3" name="Cloud 2"/>
          <p:cNvSpPr/>
          <p:nvPr/>
        </p:nvSpPr>
        <p:spPr>
          <a:xfrm>
            <a:off x="179388" y="2343150"/>
            <a:ext cx="2736850" cy="2376488"/>
          </a:xfrm>
          <a:prstGeom prst="cloud">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tx1"/>
                </a:solidFill>
              </a:rPr>
              <a:t>English people make up 21% of Wales’ ordinarily resident population</a:t>
            </a:r>
          </a:p>
        </p:txBody>
      </p:sp>
      <p:sp>
        <p:nvSpPr>
          <p:cNvPr id="4" name="Cloud 3"/>
          <p:cNvSpPr/>
          <p:nvPr/>
        </p:nvSpPr>
        <p:spPr>
          <a:xfrm>
            <a:off x="6084888" y="2060575"/>
            <a:ext cx="2808287" cy="273685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9701" name="TextBox 4"/>
          <p:cNvSpPr txBox="1">
            <a:spLocks noChangeArrowheads="1"/>
          </p:cNvSpPr>
          <p:nvPr/>
        </p:nvSpPr>
        <p:spPr bwMode="auto">
          <a:xfrm>
            <a:off x="6659563" y="2581275"/>
            <a:ext cx="1800225" cy="1754188"/>
          </a:xfrm>
          <a:prstGeom prst="rect">
            <a:avLst/>
          </a:prstGeom>
          <a:noFill/>
          <a:ln w="9525">
            <a:noFill/>
            <a:miter lim="800000"/>
            <a:headEnd/>
            <a:tailEnd/>
          </a:ln>
        </p:spPr>
        <p:txBody>
          <a:bodyPr>
            <a:spAutoFit/>
          </a:bodyPr>
          <a:lstStyle/>
          <a:p>
            <a:r>
              <a:rPr lang="en-GB">
                <a:solidFill>
                  <a:schemeClr val="bg1"/>
                </a:solidFill>
              </a:rPr>
              <a:t>5% of the Welsh population was born outside the UK, most commonly in Ireland</a:t>
            </a:r>
          </a:p>
        </p:txBody>
      </p:sp>
      <p:pic>
        <p:nvPicPr>
          <p:cNvPr id="29702" name="Picture 2"/>
          <p:cNvPicPr>
            <a:picLocks noChangeAspect="1" noChangeArrowheads="1"/>
          </p:cNvPicPr>
          <p:nvPr/>
        </p:nvPicPr>
        <p:blipFill>
          <a:blip r:embed="rId2"/>
          <a:srcRect/>
          <a:stretch>
            <a:fillRect/>
          </a:stretch>
        </p:blipFill>
        <p:spPr bwMode="auto">
          <a:xfrm>
            <a:off x="3552825" y="1916113"/>
            <a:ext cx="1987550" cy="1328737"/>
          </a:xfrm>
          <a:prstGeom prst="rect">
            <a:avLst/>
          </a:prstGeom>
          <a:noFill/>
          <a:ln w="9525">
            <a:noFill/>
            <a:miter lim="800000"/>
            <a:headEnd/>
            <a:tailEnd/>
          </a:ln>
        </p:spPr>
      </p:pic>
      <p:pic>
        <p:nvPicPr>
          <p:cNvPr id="29703" name="Picture 3"/>
          <p:cNvPicPr>
            <a:picLocks noChangeAspect="1" noChangeArrowheads="1"/>
          </p:cNvPicPr>
          <p:nvPr/>
        </p:nvPicPr>
        <p:blipFill>
          <a:blip r:embed="rId3"/>
          <a:srcRect/>
          <a:stretch>
            <a:fillRect/>
          </a:stretch>
        </p:blipFill>
        <p:spPr bwMode="auto">
          <a:xfrm>
            <a:off x="3132138" y="3475038"/>
            <a:ext cx="2408237" cy="17827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Title 1"/>
          <p:cNvSpPr>
            <a:spLocks noGrp="1"/>
          </p:cNvSpPr>
          <p:nvPr>
            <p:ph type="title" idx="4294967295"/>
          </p:nvPr>
        </p:nvSpPr>
        <p:spPr>
          <a:xfrm>
            <a:off x="500034" y="428604"/>
            <a:ext cx="8229600" cy="4176713"/>
          </a:xfrm>
        </p:spPr>
        <p:txBody>
          <a:bodyPr/>
          <a:lstStyle/>
          <a:p>
            <a:pPr eaLnBrk="1" hangingPunct="1"/>
            <a:r>
              <a:rPr lang="en-GB" sz="2700" dirty="0" smtClean="0"/>
              <a:t>What does this mean in terms of culture and employment practices in our respective organisations?</a:t>
            </a:r>
            <a:br>
              <a:rPr lang="en-GB" sz="2700" dirty="0" smtClean="0"/>
            </a:br>
            <a:r>
              <a:rPr lang="en-GB" dirty="0" smtClean="0"/>
              <a:t/>
            </a:r>
            <a:br>
              <a:rPr lang="en-GB" dirty="0" smtClean="0"/>
            </a:br>
            <a:endParaRPr lang="en-GB" dirty="0" smtClean="0"/>
          </a:p>
        </p:txBody>
      </p:sp>
      <p:pic>
        <p:nvPicPr>
          <p:cNvPr id="1026" name="Picture 2"/>
          <p:cNvPicPr>
            <a:picLocks noChangeAspect="1" noChangeArrowheads="1"/>
          </p:cNvPicPr>
          <p:nvPr/>
        </p:nvPicPr>
        <p:blipFill>
          <a:blip r:embed="rId2"/>
          <a:srcRect/>
          <a:stretch>
            <a:fillRect/>
          </a:stretch>
        </p:blipFill>
        <p:spPr bwMode="auto">
          <a:xfrm>
            <a:off x="3286116" y="3322058"/>
            <a:ext cx="2886094" cy="267871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eaLnBrk="1" hangingPunct="1">
              <a:buFont typeface="Arial" charset="0"/>
              <a:buNone/>
            </a:pPr>
            <a:r>
              <a:rPr lang="en-GB" smtClean="0"/>
              <a:t> “valuing everyone as an individual – valuing people as employees, customers and clients”. CIPD, 2010</a:t>
            </a:r>
          </a:p>
        </p:txBody>
      </p:sp>
      <p:sp>
        <p:nvSpPr>
          <p:cNvPr id="22531" name="Title 1"/>
          <p:cNvSpPr>
            <a:spLocks noGrp="1"/>
          </p:cNvSpPr>
          <p:nvPr>
            <p:ph type="title"/>
          </p:nvPr>
        </p:nvSpPr>
        <p:spPr/>
        <p:txBody>
          <a:bodyPr/>
          <a:lstStyle/>
          <a:p>
            <a:pPr eaLnBrk="1" hangingPunct="1"/>
            <a:r>
              <a:rPr lang="en-GB" smtClean="0"/>
              <a:t>Embracing diversity means?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fontScale="77500" lnSpcReduction="20000"/>
          </a:bodyPr>
          <a:lstStyle/>
          <a:p>
            <a:pPr eaLnBrk="1" fontAlgn="auto" hangingPunct="1">
              <a:spcAft>
                <a:spcPts val="0"/>
              </a:spcAft>
              <a:buFont typeface="Arial" pitchFamily="34" charset="0"/>
              <a:buChar char="•"/>
              <a:defRPr/>
            </a:pPr>
            <a:r>
              <a:rPr lang="en-GB" dirty="0" smtClean="0"/>
              <a:t>Values, Beliefs</a:t>
            </a:r>
          </a:p>
          <a:p>
            <a:pPr eaLnBrk="1" fontAlgn="auto" hangingPunct="1">
              <a:spcAft>
                <a:spcPts val="0"/>
              </a:spcAft>
              <a:buFont typeface="Arial" pitchFamily="34" charset="0"/>
              <a:buChar char="•"/>
              <a:defRPr/>
            </a:pPr>
            <a:r>
              <a:rPr lang="en-GB" dirty="0" smtClean="0"/>
              <a:t>Expectations</a:t>
            </a:r>
          </a:p>
          <a:p>
            <a:pPr eaLnBrk="1" fontAlgn="auto" hangingPunct="1">
              <a:spcAft>
                <a:spcPts val="0"/>
              </a:spcAft>
              <a:buFont typeface="Arial" pitchFamily="34" charset="0"/>
              <a:buChar char="•"/>
              <a:defRPr/>
            </a:pPr>
            <a:r>
              <a:rPr lang="en-GB" dirty="0" smtClean="0"/>
              <a:t>Experiences</a:t>
            </a:r>
          </a:p>
          <a:p>
            <a:pPr eaLnBrk="1" fontAlgn="auto" hangingPunct="1">
              <a:spcAft>
                <a:spcPts val="0"/>
              </a:spcAft>
              <a:buFont typeface="Arial" pitchFamily="34" charset="0"/>
              <a:buChar char="•"/>
              <a:defRPr/>
            </a:pPr>
            <a:r>
              <a:rPr lang="en-GB" dirty="0" smtClean="0"/>
              <a:t>Culture</a:t>
            </a:r>
          </a:p>
          <a:p>
            <a:pPr eaLnBrk="1" fontAlgn="auto" hangingPunct="1">
              <a:spcAft>
                <a:spcPts val="0"/>
              </a:spcAft>
              <a:buFont typeface="Arial" pitchFamily="34" charset="0"/>
              <a:buChar char="•"/>
              <a:defRPr/>
            </a:pPr>
            <a:r>
              <a:rPr lang="en-GB" dirty="0" smtClean="0"/>
              <a:t>Colour</a:t>
            </a:r>
          </a:p>
          <a:p>
            <a:pPr eaLnBrk="1" fontAlgn="auto" hangingPunct="1">
              <a:spcAft>
                <a:spcPts val="0"/>
              </a:spcAft>
              <a:buFont typeface="Arial" pitchFamily="34" charset="0"/>
              <a:buChar char="•"/>
              <a:defRPr/>
            </a:pPr>
            <a:r>
              <a:rPr lang="en-GB" dirty="0" smtClean="0"/>
              <a:t>Sex</a:t>
            </a:r>
          </a:p>
          <a:p>
            <a:pPr eaLnBrk="1" fontAlgn="auto" hangingPunct="1">
              <a:spcAft>
                <a:spcPts val="0"/>
              </a:spcAft>
              <a:buFont typeface="Arial" pitchFamily="34" charset="0"/>
              <a:buChar char="•"/>
              <a:defRPr/>
            </a:pPr>
            <a:r>
              <a:rPr lang="en-GB" dirty="0" smtClean="0"/>
              <a:t>Personality</a:t>
            </a:r>
          </a:p>
          <a:p>
            <a:pPr eaLnBrk="1" fontAlgn="auto" hangingPunct="1">
              <a:spcAft>
                <a:spcPts val="0"/>
              </a:spcAft>
              <a:buFont typeface="Arial" pitchFamily="34" charset="0"/>
              <a:buChar char="•"/>
              <a:defRPr/>
            </a:pPr>
            <a:r>
              <a:rPr lang="en-GB" dirty="0" smtClean="0"/>
              <a:t>Accents</a:t>
            </a:r>
          </a:p>
          <a:p>
            <a:pPr eaLnBrk="1" fontAlgn="auto" hangingPunct="1">
              <a:spcAft>
                <a:spcPts val="0"/>
              </a:spcAft>
              <a:buFont typeface="Arial" pitchFamily="34" charset="0"/>
              <a:buChar char="•"/>
              <a:defRPr/>
            </a:pPr>
            <a:r>
              <a:rPr lang="en-GB" dirty="0" smtClean="0"/>
              <a:t>Language</a:t>
            </a:r>
          </a:p>
          <a:p>
            <a:pPr eaLnBrk="1" fontAlgn="auto" hangingPunct="1">
              <a:spcAft>
                <a:spcPts val="0"/>
              </a:spcAft>
              <a:buFont typeface="Arial" pitchFamily="34" charset="0"/>
              <a:buChar char="•"/>
              <a:defRPr/>
            </a:pPr>
            <a:r>
              <a:rPr lang="en-GB" dirty="0" smtClean="0"/>
              <a:t>Appearance</a:t>
            </a:r>
          </a:p>
          <a:p>
            <a:pPr eaLnBrk="1" fontAlgn="auto" hangingPunct="1">
              <a:spcAft>
                <a:spcPts val="0"/>
              </a:spcAft>
              <a:buFont typeface="Arial" pitchFamily="34" charset="0"/>
              <a:buChar char="•"/>
              <a:defRPr/>
            </a:pPr>
            <a:r>
              <a:rPr lang="en-GB" dirty="0" smtClean="0"/>
              <a:t>Size and body shape</a:t>
            </a:r>
          </a:p>
        </p:txBody>
      </p:sp>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In what ways are individuals different?</a:t>
            </a:r>
            <a:endParaRPr lang="en-GB" dirty="0"/>
          </a:p>
        </p:txBody>
      </p:sp>
      <p:pic>
        <p:nvPicPr>
          <p:cNvPr id="31748" name="Picture 2" descr="C:\Users\sam\AppData\Local\Microsoft\Windows\Temporary Internet Files\Content.IE5\SWCPT6QG\MC900070836[1].wmf"/>
          <p:cNvPicPr>
            <a:picLocks noChangeAspect="1" noChangeArrowheads="1"/>
          </p:cNvPicPr>
          <p:nvPr/>
        </p:nvPicPr>
        <p:blipFill>
          <a:blip r:embed="rId3"/>
          <a:srcRect/>
          <a:stretch>
            <a:fillRect/>
          </a:stretch>
        </p:blipFill>
        <p:spPr bwMode="auto">
          <a:xfrm>
            <a:off x="5292725" y="1700213"/>
            <a:ext cx="2808288" cy="344646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linds(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linds(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blinds(horizont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blinds(horizontal)">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blinds(horizontal)">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rtlCol="0">
            <a:normAutofit fontScale="92500" lnSpcReduction="10000"/>
          </a:bodyPr>
          <a:lstStyle/>
          <a:p>
            <a:pPr eaLnBrk="1" fontAlgn="auto" hangingPunct="1">
              <a:spcAft>
                <a:spcPts val="0"/>
              </a:spcAft>
              <a:buFont typeface="Arial" pitchFamily="34" charset="0"/>
              <a:buNone/>
              <a:defRPr/>
            </a:pPr>
            <a:r>
              <a:rPr lang="en-GB" dirty="0" smtClean="0"/>
              <a:t>In pairs, reflect on your childhood and identify what you were encouraged to believe in the following areas:-</a:t>
            </a:r>
          </a:p>
          <a:p>
            <a:pPr eaLnBrk="1" fontAlgn="auto" hangingPunct="1">
              <a:spcAft>
                <a:spcPts val="0"/>
              </a:spcAft>
              <a:buFont typeface="Arial" pitchFamily="34" charset="0"/>
              <a:buNone/>
              <a:defRPr/>
            </a:pPr>
            <a:endParaRPr lang="en-GB" dirty="0" smtClean="0"/>
          </a:p>
          <a:p>
            <a:pPr eaLnBrk="1" fontAlgn="auto" hangingPunct="1">
              <a:spcAft>
                <a:spcPts val="0"/>
              </a:spcAft>
              <a:buFont typeface="Arial" pitchFamily="34" charset="0"/>
              <a:buChar char="•"/>
              <a:defRPr/>
            </a:pPr>
            <a:r>
              <a:rPr lang="en-GB" dirty="0" smtClean="0"/>
              <a:t>The role of women and men in society</a:t>
            </a:r>
          </a:p>
          <a:p>
            <a:pPr eaLnBrk="1" fontAlgn="auto" hangingPunct="1">
              <a:spcAft>
                <a:spcPts val="0"/>
              </a:spcAft>
              <a:buFont typeface="Arial" pitchFamily="34" charset="0"/>
              <a:buChar char="•"/>
              <a:defRPr/>
            </a:pPr>
            <a:r>
              <a:rPr lang="en-GB" dirty="0" smtClean="0"/>
              <a:t>People with physical disabilities</a:t>
            </a:r>
          </a:p>
          <a:p>
            <a:pPr eaLnBrk="1" fontAlgn="auto" hangingPunct="1">
              <a:spcAft>
                <a:spcPts val="0"/>
              </a:spcAft>
              <a:buFont typeface="Arial" pitchFamily="34" charset="0"/>
              <a:buChar char="•"/>
              <a:defRPr/>
            </a:pPr>
            <a:r>
              <a:rPr lang="en-GB" dirty="0" smtClean="0"/>
              <a:t>Older people</a:t>
            </a:r>
          </a:p>
          <a:p>
            <a:pPr eaLnBrk="1" fontAlgn="auto" hangingPunct="1">
              <a:spcAft>
                <a:spcPts val="0"/>
              </a:spcAft>
              <a:buFont typeface="Arial" pitchFamily="34" charset="0"/>
              <a:buNone/>
              <a:defRPr/>
            </a:pPr>
            <a:endParaRPr lang="en-GB" dirty="0" smtClean="0"/>
          </a:p>
          <a:p>
            <a:pPr eaLnBrk="1" fontAlgn="auto" hangingPunct="1">
              <a:spcAft>
                <a:spcPts val="0"/>
              </a:spcAft>
              <a:buFont typeface="Arial" pitchFamily="34" charset="0"/>
              <a:buNone/>
              <a:defRPr/>
            </a:pPr>
            <a:r>
              <a:rPr lang="en-GB" dirty="0" smtClean="0"/>
              <a:t>How has this changed and why?</a:t>
            </a:r>
            <a:endParaRPr lang="en-GB" dirty="0"/>
          </a:p>
        </p:txBody>
      </p:sp>
      <p:sp>
        <p:nvSpPr>
          <p:cNvPr id="32771" name="Title 2"/>
          <p:cNvSpPr>
            <a:spLocks noGrp="1"/>
          </p:cNvSpPr>
          <p:nvPr>
            <p:ph type="title"/>
          </p:nvPr>
        </p:nvSpPr>
        <p:spPr/>
        <p:txBody>
          <a:bodyPr/>
          <a:lstStyle/>
          <a:p>
            <a:pPr eaLnBrk="1" hangingPunct="1"/>
            <a:r>
              <a:rPr lang="en-GB" smtClean="0"/>
              <a:t>Examining your own value base</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eaLnBrk="1" hangingPunct="1">
              <a:buFont typeface="Arial" charset="0"/>
              <a:buNone/>
            </a:pPr>
            <a:endParaRPr lang="en-GB" b="1" smtClean="0"/>
          </a:p>
          <a:p>
            <a:pPr eaLnBrk="1" hangingPunct="1">
              <a:buFont typeface="Arial" charset="0"/>
              <a:buNone/>
            </a:pPr>
            <a:r>
              <a:rPr lang="en-GB" b="1" smtClean="0"/>
              <a:t>The social justice case</a:t>
            </a:r>
          </a:p>
          <a:p>
            <a:pPr eaLnBrk="1" hangingPunct="1"/>
            <a:r>
              <a:rPr lang="en-GB" smtClean="0"/>
              <a:t>Moral obligation – dignity &amp; respect</a:t>
            </a:r>
          </a:p>
          <a:p>
            <a:pPr eaLnBrk="1" hangingPunct="1"/>
            <a:r>
              <a:rPr lang="en-GB" smtClean="0"/>
              <a:t>Free from prejudice and stereotype</a:t>
            </a:r>
          </a:p>
          <a:p>
            <a:pPr eaLnBrk="1" hangingPunct="1">
              <a:buFont typeface="Arial" charset="0"/>
              <a:buNone/>
            </a:pPr>
            <a:endParaRPr lang="en-GB" b="1" smtClean="0"/>
          </a:p>
          <a:p>
            <a:pPr eaLnBrk="1" hangingPunct="1">
              <a:buFont typeface="Arial" charset="0"/>
              <a:buNone/>
            </a:pPr>
            <a:r>
              <a:rPr lang="en-GB" b="1" smtClean="0"/>
              <a:t>The business case</a:t>
            </a:r>
          </a:p>
          <a:p>
            <a:pPr eaLnBrk="1" hangingPunct="1"/>
            <a:r>
              <a:rPr lang="en-GB" smtClean="0"/>
              <a:t>What would be the benefits?</a:t>
            </a:r>
          </a:p>
        </p:txBody>
      </p:sp>
      <p:sp>
        <p:nvSpPr>
          <p:cNvPr id="3" name="Title 2"/>
          <p:cNvSpPr>
            <a:spLocks noGrp="1"/>
          </p:cNvSpPr>
          <p:nvPr>
            <p:ph type="title"/>
          </p:nvPr>
        </p:nvSpPr>
        <p:spPr/>
        <p:txBody>
          <a:bodyPr rtlCol="0">
            <a:normAutofit fontScale="90000"/>
          </a:bodyPr>
          <a:lstStyle/>
          <a:p>
            <a:pPr eaLnBrk="1" fontAlgn="auto" hangingPunct="1">
              <a:spcAft>
                <a:spcPts val="0"/>
              </a:spcAft>
              <a:defRPr/>
            </a:pPr>
            <a:r>
              <a:rPr lang="en-GB" dirty="0" smtClean="0"/>
              <a:t>Why should Managers care about fairness and diversity?</a:t>
            </a:r>
            <a:endParaRPr lang="en-GB" dirty="0"/>
          </a:p>
        </p:txBody>
      </p:sp>
      <p:pic>
        <p:nvPicPr>
          <p:cNvPr id="33796" name="Picture 2" descr="C:\Program Files\Microsoft Office\MEDIA\CAGCAT10\j0283209.gif"/>
          <p:cNvPicPr>
            <a:picLocks noChangeAspect="1" noChangeArrowheads="1" noCrop="1"/>
          </p:cNvPicPr>
          <p:nvPr/>
        </p:nvPicPr>
        <p:blipFill>
          <a:blip r:embed="rId2"/>
          <a:srcRect/>
          <a:stretch>
            <a:fillRect/>
          </a:stretch>
        </p:blipFill>
        <p:spPr bwMode="auto">
          <a:xfrm>
            <a:off x="7072313" y="4857750"/>
            <a:ext cx="1323975" cy="1295400"/>
          </a:xfrm>
          <a:prstGeom prst="rect">
            <a:avLst/>
          </a:prstGeom>
          <a:noFill/>
          <a:ln w="9525">
            <a:noFill/>
            <a:miter lim="800000"/>
            <a:headEnd/>
            <a:tailEnd/>
          </a:ln>
        </p:spPr>
      </p:pic>
      <p:pic>
        <p:nvPicPr>
          <p:cNvPr id="33797" name="Picture 4" descr="C:\Users\sam\AppData\Local\Microsoft\Windows\Temporary Internet Files\Content.IE5\69BLB0I0\MC900024291[1].wmf"/>
          <p:cNvPicPr>
            <a:picLocks noChangeAspect="1" noChangeArrowheads="1"/>
          </p:cNvPicPr>
          <p:nvPr/>
        </p:nvPicPr>
        <p:blipFill>
          <a:blip r:embed="rId3"/>
          <a:srcRect/>
          <a:stretch>
            <a:fillRect/>
          </a:stretch>
        </p:blipFill>
        <p:spPr bwMode="auto">
          <a:xfrm>
            <a:off x="7235825" y="1557338"/>
            <a:ext cx="1135063" cy="19558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blinds(horizontal)">
                                      <p:cBhvr>
                                        <p:cTn id="7" dur="500"/>
                                        <p:tgtEl>
                                          <p:spTgt spid="2">
                                            <p:txEl>
                                              <p:pRg st="2" end="2"/>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blinds(horizontal)">
                                      <p:cBhvr>
                                        <p:cTn id="10" dur="500"/>
                                        <p:tgtEl>
                                          <p:spTgt spid="2">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anim calcmode="lin" valueType="num">
                                      <p:cBhvr additive="base">
                                        <p:cTn id="1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0" y="1341438"/>
          <a:ext cx="9144000" cy="5130800"/>
        </p:xfrm>
        <a:graphic>
          <a:graphicData uri="http://schemas.openxmlformats.org/drawingml/2006/table">
            <a:tbl>
              <a:tblPr firstRow="1" bandRow="1">
                <a:tableStyleId>{5C22544A-7EE6-4342-B048-85BDC9FD1C3A}</a:tableStyleId>
              </a:tblPr>
              <a:tblGrid>
                <a:gridCol w="3048000"/>
                <a:gridCol w="3048000"/>
                <a:gridCol w="3048000"/>
              </a:tblGrid>
              <a:tr h="370840">
                <a:tc>
                  <a:txBody>
                    <a:bodyPr/>
                    <a:lstStyle/>
                    <a:p>
                      <a:r>
                        <a:rPr lang="en-GB" dirty="0" smtClean="0"/>
                        <a:t>People</a:t>
                      </a:r>
                      <a:endParaRPr lang="en-GB" dirty="0"/>
                    </a:p>
                  </a:txBody>
                  <a:tcPr/>
                </a:tc>
                <a:tc>
                  <a:txBody>
                    <a:bodyPr/>
                    <a:lstStyle/>
                    <a:p>
                      <a:r>
                        <a:rPr lang="en-GB" dirty="0" smtClean="0"/>
                        <a:t>Product/Market Competitiveness</a:t>
                      </a:r>
                      <a:endParaRPr lang="en-GB" dirty="0"/>
                    </a:p>
                  </a:txBody>
                  <a:tcPr/>
                </a:tc>
                <a:tc>
                  <a:txBody>
                    <a:bodyPr/>
                    <a:lstStyle/>
                    <a:p>
                      <a:r>
                        <a:rPr lang="en-GB" dirty="0" smtClean="0"/>
                        <a:t>Corporate Reputation</a:t>
                      </a:r>
                      <a:endParaRPr lang="en-GB" dirty="0"/>
                    </a:p>
                  </a:txBody>
                  <a:tcPr/>
                </a:tc>
              </a:tr>
              <a:tr h="370840">
                <a:tc>
                  <a:txBody>
                    <a:bodyPr/>
                    <a:lstStyle/>
                    <a:p>
                      <a:r>
                        <a:rPr lang="en-GB" dirty="0" smtClean="0"/>
                        <a:t>Open and inclusive</a:t>
                      </a:r>
                      <a:r>
                        <a:rPr lang="en-GB" baseline="0" dirty="0" smtClean="0"/>
                        <a:t> culture where people feel valued</a:t>
                      </a:r>
                    </a:p>
                    <a:p>
                      <a:endParaRPr lang="en-GB" dirty="0"/>
                    </a:p>
                  </a:txBody>
                  <a:tcPr/>
                </a:tc>
                <a:tc>
                  <a:txBody>
                    <a:bodyPr/>
                    <a:lstStyle/>
                    <a:p>
                      <a:r>
                        <a:rPr lang="en-GB" dirty="0" smtClean="0"/>
                        <a:t>Can help inform the development of new/enhanced</a:t>
                      </a:r>
                      <a:r>
                        <a:rPr lang="en-GB" baseline="0" dirty="0" smtClean="0"/>
                        <a:t> products or services. </a:t>
                      </a:r>
                      <a:endParaRPr lang="en-GB" dirty="0"/>
                    </a:p>
                  </a:txBody>
                  <a:tcPr/>
                </a:tc>
                <a:tc>
                  <a:txBody>
                    <a:bodyPr/>
                    <a:lstStyle/>
                    <a:p>
                      <a:r>
                        <a:rPr lang="en-GB" dirty="0" smtClean="0"/>
                        <a:t>Positive image with local community and wider business and political community.</a:t>
                      </a:r>
                    </a:p>
                  </a:txBody>
                  <a:tcPr/>
                </a:tc>
              </a:tr>
              <a:tr h="370840">
                <a:tc>
                  <a:txBody>
                    <a:bodyPr/>
                    <a:lstStyle/>
                    <a:p>
                      <a:r>
                        <a:rPr lang="en-GB" dirty="0" smtClean="0"/>
                        <a:t>Supports recruitment and retention</a:t>
                      </a:r>
                      <a:endParaRPr lang="en-GB" dirty="0"/>
                    </a:p>
                  </a:txBody>
                  <a:tcPr/>
                </a:tc>
                <a:tc>
                  <a:txBody>
                    <a:bodyPr/>
                    <a:lstStyle/>
                    <a:p>
                      <a:r>
                        <a:rPr lang="en-GB" baseline="0" dirty="0" smtClean="0"/>
                        <a:t>open up new market opportunities</a:t>
                      </a:r>
                      <a:endParaRPr lang="en-GB" dirty="0"/>
                    </a:p>
                  </a:txBody>
                  <a:tcPr/>
                </a:tc>
                <a:tc>
                  <a:txBody>
                    <a:bodyPr/>
                    <a:lstStyle/>
                    <a:p>
                      <a:r>
                        <a:rPr lang="en-GB" dirty="0" smtClean="0"/>
                        <a:t>Supports ‘employer of choice’ status</a:t>
                      </a:r>
                      <a:endParaRPr lang="en-GB" dirty="0"/>
                    </a:p>
                  </a:txBody>
                  <a:tcPr/>
                </a:tc>
              </a:tr>
              <a:tr h="370840">
                <a:tc>
                  <a:txBody>
                    <a:bodyPr/>
                    <a:lstStyle/>
                    <a:p>
                      <a:r>
                        <a:rPr lang="en-GB" dirty="0" smtClean="0"/>
                        <a:t>Helps overcome skills shortages</a:t>
                      </a:r>
                      <a:endParaRPr lang="en-GB" dirty="0"/>
                    </a:p>
                  </a:txBody>
                  <a:tcPr/>
                </a:tc>
                <a:tc>
                  <a:txBody>
                    <a:bodyPr/>
                    <a:lstStyle/>
                    <a:p>
                      <a:r>
                        <a:rPr lang="en-GB" baseline="0" dirty="0" smtClean="0"/>
                        <a:t>broaden an organisation’s customer base.</a:t>
                      </a:r>
                      <a:endParaRPr lang="en-GB" dirty="0"/>
                    </a:p>
                  </a:txBody>
                  <a:tcPr/>
                </a:tc>
                <a:tc>
                  <a:txBody>
                    <a:bodyPr/>
                    <a:lstStyle/>
                    <a:p>
                      <a:endParaRPr lang="en-GB" dirty="0"/>
                    </a:p>
                  </a:txBody>
                  <a:tcPr/>
                </a:tc>
              </a:tr>
              <a:tr h="370840">
                <a:tc>
                  <a:txBody>
                    <a:bodyPr/>
                    <a:lstStyle/>
                    <a:p>
                      <a:r>
                        <a:rPr lang="en-GB" dirty="0" smtClean="0"/>
                        <a:t>High commitment, low absence and</a:t>
                      </a:r>
                      <a:r>
                        <a:rPr lang="en-GB" baseline="0" dirty="0" smtClean="0"/>
                        <a:t> turnover rates</a:t>
                      </a:r>
                      <a:endParaRPr lang="en-GB" dirty="0"/>
                    </a:p>
                  </a:txBody>
                  <a:tcPr/>
                </a:tc>
                <a:tc>
                  <a:txBody>
                    <a:bodyPr/>
                    <a:lstStyle/>
                    <a:p>
                      <a:endParaRPr lang="en-GB" dirty="0"/>
                    </a:p>
                  </a:txBody>
                  <a:tcPr/>
                </a:tc>
                <a:tc>
                  <a:txBody>
                    <a:bodyPr/>
                    <a:lstStyle/>
                    <a:p>
                      <a:endParaRPr lang="en-GB" dirty="0"/>
                    </a:p>
                  </a:txBody>
                  <a:tcPr/>
                </a:tc>
              </a:tr>
              <a:tr h="370840">
                <a:tc>
                  <a:txBody>
                    <a:bodyPr/>
                    <a:lstStyle/>
                    <a:p>
                      <a:r>
                        <a:rPr lang="en-GB" dirty="0" smtClean="0"/>
                        <a:t>Improved creativity and innovation</a:t>
                      </a:r>
                      <a:endParaRPr lang="en-GB" dirty="0"/>
                    </a:p>
                  </a:txBody>
                  <a:tcPr/>
                </a:tc>
                <a:tc>
                  <a:txBody>
                    <a:bodyPr/>
                    <a:lstStyle/>
                    <a:p>
                      <a:endParaRPr lang="en-GB" dirty="0"/>
                    </a:p>
                  </a:txBody>
                  <a:tcPr/>
                </a:tc>
                <a:tc>
                  <a:txBody>
                    <a:bodyPr/>
                    <a:lstStyle/>
                    <a:p>
                      <a:endParaRPr lang="en-GB" dirty="0"/>
                    </a:p>
                  </a:txBody>
                  <a:tcPr/>
                </a:tc>
              </a:tr>
              <a:tr h="741680">
                <a:tc gridSpan="3">
                  <a:txBody>
                    <a:bodyPr/>
                    <a:lstStyle/>
                    <a:p>
                      <a:r>
                        <a:rPr lang="en-GB" b="1" u="none" dirty="0" smtClean="0"/>
                        <a:t>            Reduced</a:t>
                      </a:r>
                      <a:r>
                        <a:rPr lang="en-GB" b="1" u="none" baseline="0" dirty="0" smtClean="0"/>
                        <a:t> costs, increased competitiveness, greater stability</a:t>
                      </a:r>
                      <a:endParaRPr lang="en-GB" b="1" u="none" dirty="0"/>
                    </a:p>
                  </a:txBody>
                  <a:tcPr/>
                </a:tc>
                <a:tc hMerge="1">
                  <a:txBody>
                    <a:bodyPr/>
                    <a:lstStyle/>
                    <a:p>
                      <a:endParaRPr lang="en-GB" dirty="0"/>
                    </a:p>
                  </a:txBody>
                  <a:tcPr/>
                </a:tc>
                <a:tc hMerge="1">
                  <a:txBody>
                    <a:bodyPr/>
                    <a:lstStyle/>
                    <a:p>
                      <a:endParaRPr lang="en-GB" dirty="0"/>
                    </a:p>
                  </a:txBody>
                  <a:tcPr/>
                </a:tc>
              </a:tr>
            </a:tbl>
          </a:graphicData>
        </a:graphic>
      </p:graphicFrame>
      <p:sp>
        <p:nvSpPr>
          <p:cNvPr id="34850" name="Title 1"/>
          <p:cNvSpPr>
            <a:spLocks noGrp="1"/>
          </p:cNvSpPr>
          <p:nvPr>
            <p:ph type="title"/>
          </p:nvPr>
        </p:nvSpPr>
        <p:spPr/>
        <p:txBody>
          <a:bodyPr/>
          <a:lstStyle/>
          <a:p>
            <a:pPr eaLnBrk="1" hangingPunct="1"/>
            <a:r>
              <a:rPr lang="en-GB" smtClean="0"/>
              <a:t>Potential business benefits</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eaLnBrk="1" hangingPunct="1"/>
            <a:r>
              <a:rPr lang="en-GB" smtClean="0"/>
              <a:t>Discussion</a:t>
            </a:r>
          </a:p>
        </p:txBody>
      </p:sp>
      <p:sp>
        <p:nvSpPr>
          <p:cNvPr id="35843" name="Content Placeholder 2"/>
          <p:cNvSpPr>
            <a:spLocks noGrp="1"/>
          </p:cNvSpPr>
          <p:nvPr>
            <p:ph idx="1"/>
          </p:nvPr>
        </p:nvSpPr>
        <p:spPr/>
        <p:txBody>
          <a:bodyPr/>
          <a:lstStyle/>
          <a:p>
            <a:pPr eaLnBrk="1" hangingPunct="1"/>
            <a:r>
              <a:rPr lang="en-GB" smtClean="0"/>
              <a:t>Equal opportunities – is it the same as diversity?  Justify your answer.</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fontScale="92500" lnSpcReduction="10000"/>
          </a:bodyPr>
          <a:lstStyle/>
          <a:p>
            <a:pPr eaLnBrk="1" fontAlgn="auto" hangingPunct="1">
              <a:spcAft>
                <a:spcPts val="0"/>
              </a:spcAft>
              <a:buFont typeface="Arial" pitchFamily="34" charset="0"/>
              <a:buNone/>
              <a:defRPr/>
            </a:pPr>
            <a:r>
              <a:rPr lang="en-GB" dirty="0" smtClean="0"/>
              <a:t>How is this different from diversity?</a:t>
            </a:r>
          </a:p>
          <a:p>
            <a:pPr eaLnBrk="1" fontAlgn="auto" hangingPunct="1">
              <a:spcAft>
                <a:spcPts val="0"/>
              </a:spcAft>
              <a:buFont typeface="Arial" pitchFamily="34" charset="0"/>
              <a:buChar char="•"/>
              <a:defRPr/>
            </a:pPr>
            <a:r>
              <a:rPr lang="en-GB" dirty="0" smtClean="0"/>
              <a:t>Considering an individual’s needs and taking action to ensure a level playing field is established (as far as reasonably practicable)</a:t>
            </a:r>
          </a:p>
          <a:p>
            <a:pPr eaLnBrk="1" fontAlgn="auto" hangingPunct="1">
              <a:spcAft>
                <a:spcPts val="0"/>
              </a:spcAft>
              <a:buFont typeface="Arial" pitchFamily="34" charset="0"/>
              <a:buChar char="•"/>
              <a:defRPr/>
            </a:pPr>
            <a:r>
              <a:rPr lang="en-GB" dirty="0" smtClean="0"/>
              <a:t>One size does not fit all – equal opportunities is not about treating everyone the same.</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None/>
              <a:defRPr/>
            </a:pPr>
            <a:r>
              <a:rPr lang="en-GB" dirty="0" smtClean="0"/>
              <a:t>Diversity is about valuing differences</a:t>
            </a:r>
            <a:endParaRPr lang="en-GB" dirty="0"/>
          </a:p>
        </p:txBody>
      </p:sp>
      <p:sp>
        <p:nvSpPr>
          <p:cNvPr id="36867" name="Title 1"/>
          <p:cNvSpPr>
            <a:spLocks noGrp="1"/>
          </p:cNvSpPr>
          <p:nvPr>
            <p:ph type="title"/>
          </p:nvPr>
        </p:nvSpPr>
        <p:spPr/>
        <p:txBody>
          <a:bodyPr/>
          <a:lstStyle/>
          <a:p>
            <a:pPr eaLnBrk="1" hangingPunct="1"/>
            <a:r>
              <a:rPr lang="en-GB" smtClean="0"/>
              <a:t>Equal Opportunities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blinds(horizontal)">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fontScale="92500" lnSpcReduction="10000"/>
          </a:bodyPr>
          <a:lstStyle/>
          <a:p>
            <a:pPr eaLnBrk="1" fontAlgn="auto" hangingPunct="1">
              <a:spcAft>
                <a:spcPts val="0"/>
              </a:spcAft>
              <a:buFont typeface="Arial" pitchFamily="34" charset="0"/>
              <a:buChar char="•"/>
              <a:defRPr/>
            </a:pPr>
            <a:r>
              <a:rPr lang="en-GB" dirty="0" smtClean="0"/>
              <a:t>Protected Characteristics</a:t>
            </a:r>
          </a:p>
          <a:p>
            <a:pPr eaLnBrk="1" fontAlgn="auto" hangingPunct="1">
              <a:spcAft>
                <a:spcPts val="0"/>
              </a:spcAft>
              <a:buFont typeface="Arial" pitchFamily="34" charset="0"/>
              <a:buChar char="•"/>
              <a:defRPr/>
            </a:pPr>
            <a:r>
              <a:rPr lang="en-GB" dirty="0" smtClean="0"/>
              <a:t>Types of discrimination</a:t>
            </a:r>
          </a:p>
          <a:p>
            <a:pPr eaLnBrk="1" fontAlgn="auto" hangingPunct="1">
              <a:spcAft>
                <a:spcPts val="0"/>
              </a:spcAft>
              <a:buFont typeface="Arial" pitchFamily="34" charset="0"/>
              <a:buChar char="•"/>
              <a:defRPr/>
            </a:pPr>
            <a:r>
              <a:rPr lang="en-GB" dirty="0" smtClean="0"/>
              <a:t>Remedies</a:t>
            </a:r>
          </a:p>
          <a:p>
            <a:pPr lvl="1" eaLnBrk="1" fontAlgn="auto" hangingPunct="1">
              <a:spcAft>
                <a:spcPts val="0"/>
              </a:spcAft>
              <a:buFont typeface="Arial" pitchFamily="34" charset="0"/>
              <a:buChar char="•"/>
              <a:defRPr/>
            </a:pPr>
            <a:r>
              <a:rPr lang="en-GB" dirty="0" smtClean="0"/>
              <a:t>Associative discrimination</a:t>
            </a:r>
          </a:p>
          <a:p>
            <a:pPr lvl="1" eaLnBrk="1" fontAlgn="auto" hangingPunct="1">
              <a:spcAft>
                <a:spcPts val="0"/>
              </a:spcAft>
              <a:buFont typeface="Arial" pitchFamily="34" charset="0"/>
              <a:buChar char="•"/>
              <a:defRPr/>
            </a:pPr>
            <a:r>
              <a:rPr lang="en-GB" dirty="0" smtClean="0"/>
              <a:t>Perceptive discrimination</a:t>
            </a:r>
          </a:p>
          <a:p>
            <a:pPr lvl="1" eaLnBrk="1" fontAlgn="auto" hangingPunct="1">
              <a:spcAft>
                <a:spcPts val="0"/>
              </a:spcAft>
              <a:buFont typeface="Arial" pitchFamily="34" charset="0"/>
              <a:buChar char="•"/>
              <a:defRPr/>
            </a:pPr>
            <a:r>
              <a:rPr lang="en-GB" dirty="0" smtClean="0"/>
              <a:t>Employment Tribunals</a:t>
            </a:r>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None/>
              <a:defRPr/>
            </a:pPr>
            <a:r>
              <a:rPr lang="en-GB" dirty="0" smtClean="0"/>
              <a:t>Legislating against discrimination and inequality issues</a:t>
            </a:r>
            <a:endParaRPr lang="en-GB" dirty="0"/>
          </a:p>
        </p:txBody>
      </p:sp>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
            </a:r>
            <a:br>
              <a:rPr lang="en-GB" dirty="0" smtClean="0"/>
            </a:br>
            <a:r>
              <a:rPr lang="en-GB" dirty="0" smtClean="0"/>
              <a:t/>
            </a:r>
            <a:br>
              <a:rPr lang="en-GB" dirty="0" smtClean="0"/>
            </a:br>
            <a:r>
              <a:rPr lang="en-GB" dirty="0" smtClean="0"/>
              <a:t>The Equality Act 2010 - the fundamentals? </a:t>
            </a:r>
            <a:br>
              <a:rPr lang="en-GB" dirty="0" smtClean="0"/>
            </a:br>
            <a:r>
              <a:rPr lang="en-GB" dirty="0" smtClean="0"/>
              <a:t/>
            </a:r>
            <a:br>
              <a:rPr lang="en-GB" dirty="0" smtClean="0"/>
            </a:br>
            <a:endParaRPr lang="en-GB" dirty="0"/>
          </a:p>
        </p:txBody>
      </p:sp>
      <p:pic>
        <p:nvPicPr>
          <p:cNvPr id="37892" name="Picture 2" descr="C:\Users\sam\AppData\Local\Microsoft\Windows\Temporary Internet Files\Content.IE5\TXS6GFNE\MC900186130[1].wmf"/>
          <p:cNvPicPr>
            <a:picLocks noChangeAspect="1" noChangeArrowheads="1"/>
          </p:cNvPicPr>
          <p:nvPr/>
        </p:nvPicPr>
        <p:blipFill>
          <a:blip r:embed="rId2"/>
          <a:srcRect/>
          <a:stretch>
            <a:fillRect/>
          </a:stretch>
        </p:blipFill>
        <p:spPr bwMode="auto">
          <a:xfrm>
            <a:off x="5940425" y="2060575"/>
            <a:ext cx="1284288" cy="17970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lnSpcReduction="10000"/>
          </a:bodyPr>
          <a:lstStyle/>
          <a:p>
            <a:pPr eaLnBrk="1" fontAlgn="auto" hangingPunct="1">
              <a:spcAft>
                <a:spcPts val="0"/>
              </a:spcAft>
              <a:buFont typeface="Wingdings" pitchFamily="2" charset="2"/>
              <a:buChar char="q"/>
              <a:defRPr/>
            </a:pPr>
            <a:r>
              <a:rPr lang="en-GB" dirty="0" smtClean="0"/>
              <a:t>Sexual orientation</a:t>
            </a:r>
          </a:p>
          <a:p>
            <a:pPr eaLnBrk="1" fontAlgn="auto" hangingPunct="1">
              <a:spcAft>
                <a:spcPts val="0"/>
              </a:spcAft>
              <a:buFont typeface="Wingdings" pitchFamily="2" charset="2"/>
              <a:buChar char="q"/>
              <a:defRPr/>
            </a:pPr>
            <a:r>
              <a:rPr lang="en-GB" dirty="0" smtClean="0"/>
              <a:t>Marital status</a:t>
            </a:r>
          </a:p>
          <a:p>
            <a:pPr eaLnBrk="1" fontAlgn="auto" hangingPunct="1">
              <a:spcAft>
                <a:spcPts val="0"/>
              </a:spcAft>
              <a:buFont typeface="Wingdings" pitchFamily="2" charset="2"/>
              <a:buChar char="q"/>
              <a:defRPr/>
            </a:pPr>
            <a:r>
              <a:rPr lang="en-GB" dirty="0" smtClean="0"/>
              <a:t>Age</a:t>
            </a:r>
          </a:p>
          <a:p>
            <a:pPr eaLnBrk="1" fontAlgn="auto" hangingPunct="1">
              <a:spcAft>
                <a:spcPts val="0"/>
              </a:spcAft>
              <a:buFont typeface="Wingdings" pitchFamily="2" charset="2"/>
              <a:buChar char="q"/>
              <a:defRPr/>
            </a:pPr>
            <a:r>
              <a:rPr lang="en-GB" dirty="0" smtClean="0"/>
              <a:t>Gender</a:t>
            </a:r>
          </a:p>
          <a:p>
            <a:pPr eaLnBrk="1" fontAlgn="auto" hangingPunct="1">
              <a:spcAft>
                <a:spcPts val="0"/>
              </a:spcAft>
              <a:buFont typeface="Wingdings" pitchFamily="2" charset="2"/>
              <a:buChar char="q"/>
              <a:defRPr/>
            </a:pPr>
            <a:r>
              <a:rPr lang="en-GB" dirty="0" smtClean="0"/>
              <a:t>Pregnancy or maternity</a:t>
            </a:r>
          </a:p>
          <a:p>
            <a:pPr eaLnBrk="1" fontAlgn="auto" hangingPunct="1">
              <a:spcAft>
                <a:spcPts val="0"/>
              </a:spcAft>
              <a:buFont typeface="Wingdings" pitchFamily="2" charset="2"/>
              <a:buChar char="q"/>
              <a:defRPr/>
            </a:pPr>
            <a:r>
              <a:rPr lang="en-GB" dirty="0" smtClean="0"/>
              <a:t>Ability (physical and metal ability)</a:t>
            </a:r>
          </a:p>
          <a:p>
            <a:pPr eaLnBrk="1" fontAlgn="auto" hangingPunct="1">
              <a:spcAft>
                <a:spcPts val="0"/>
              </a:spcAft>
              <a:buFont typeface="Wingdings" pitchFamily="2" charset="2"/>
              <a:buChar char="q"/>
              <a:defRPr/>
            </a:pPr>
            <a:r>
              <a:rPr lang="en-GB" dirty="0" smtClean="0"/>
              <a:t>Race</a:t>
            </a:r>
          </a:p>
          <a:p>
            <a:pPr eaLnBrk="1" fontAlgn="auto" hangingPunct="1">
              <a:spcAft>
                <a:spcPts val="0"/>
              </a:spcAft>
              <a:buFont typeface="Wingdings" pitchFamily="2" charset="2"/>
              <a:buChar char="q"/>
              <a:defRPr/>
            </a:pPr>
            <a:r>
              <a:rPr lang="en-GB" dirty="0" smtClean="0"/>
              <a:t>Religion or beliefs</a:t>
            </a:r>
          </a:p>
          <a:p>
            <a:pPr eaLnBrk="1" fontAlgn="auto" hangingPunct="1">
              <a:spcAft>
                <a:spcPts val="0"/>
              </a:spcAft>
              <a:buFont typeface="Arial" pitchFamily="34" charset="0"/>
              <a:buChar char="•"/>
              <a:defRPr/>
            </a:pPr>
            <a:endParaRPr lang="en-GB" dirty="0"/>
          </a:p>
        </p:txBody>
      </p:sp>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Discrimination – Protected Characteristics</a:t>
            </a:r>
            <a:endParaRPr lang="en-GB" dirty="0"/>
          </a:p>
        </p:txBody>
      </p:sp>
      <p:pic>
        <p:nvPicPr>
          <p:cNvPr id="38916" name="Picture 2" descr="C:\Users\sam\AppData\Local\Microsoft\Windows\Temporary Internet Files\Content.IE5\E7CUXAA9\MP900437181[1].jpg"/>
          <p:cNvPicPr>
            <a:picLocks noChangeAspect="1" noChangeArrowheads="1"/>
          </p:cNvPicPr>
          <p:nvPr/>
        </p:nvPicPr>
        <p:blipFill>
          <a:blip r:embed="rId3"/>
          <a:srcRect/>
          <a:stretch>
            <a:fillRect/>
          </a:stretch>
        </p:blipFill>
        <p:spPr bwMode="auto">
          <a:xfrm>
            <a:off x="6588125" y="1628775"/>
            <a:ext cx="2208213" cy="33083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eaLnBrk="1" hangingPunct="1"/>
            <a:r>
              <a:rPr lang="en-GB" smtClean="0"/>
              <a:t>“The unfair treatment of a person or group on the basis of prejudice”</a:t>
            </a:r>
          </a:p>
        </p:txBody>
      </p:sp>
      <p:sp>
        <p:nvSpPr>
          <p:cNvPr id="39939" name="Title 2"/>
          <p:cNvSpPr>
            <a:spLocks noGrp="1"/>
          </p:cNvSpPr>
          <p:nvPr>
            <p:ph type="title"/>
          </p:nvPr>
        </p:nvSpPr>
        <p:spPr/>
        <p:txBody>
          <a:bodyPr/>
          <a:lstStyle/>
          <a:p>
            <a:pPr eaLnBrk="1" hangingPunct="1"/>
            <a:r>
              <a:rPr lang="en-GB" smtClean="0"/>
              <a:t>Discrimination</a:t>
            </a:r>
          </a:p>
        </p:txBody>
      </p:sp>
      <p:pic>
        <p:nvPicPr>
          <p:cNvPr id="39940" name="Picture 2" descr="C:\Users\sam\AppData\Local\Microsoft\Windows\Temporary Internet Files\Content.IE5\417VPI4D\MC900283347[1].wmf"/>
          <p:cNvPicPr>
            <a:picLocks noChangeAspect="1" noChangeArrowheads="1"/>
          </p:cNvPicPr>
          <p:nvPr/>
        </p:nvPicPr>
        <p:blipFill>
          <a:blip r:embed="rId2"/>
          <a:srcRect/>
          <a:stretch>
            <a:fillRect/>
          </a:stretch>
        </p:blipFill>
        <p:spPr bwMode="auto">
          <a:xfrm>
            <a:off x="3563938" y="3357563"/>
            <a:ext cx="1827212" cy="171926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Content Placeholder 1"/>
          <p:cNvSpPr>
            <a:spLocks noGrp="1"/>
          </p:cNvSpPr>
          <p:nvPr>
            <p:ph idx="1"/>
          </p:nvPr>
        </p:nvSpPr>
        <p:spPr/>
        <p:txBody>
          <a:bodyPr/>
          <a:lstStyle/>
          <a:p>
            <a:pPr eaLnBrk="1" hangingPunct="1"/>
            <a:r>
              <a:rPr lang="en-GB" smtClean="0"/>
              <a:t>Direct  - Less favourable treatment</a:t>
            </a:r>
          </a:p>
          <a:p>
            <a:pPr eaLnBrk="1" hangingPunct="1"/>
            <a:r>
              <a:rPr lang="en-GB" smtClean="0"/>
              <a:t>Indirect – provision which leads to disadvantage</a:t>
            </a:r>
          </a:p>
          <a:p>
            <a:pPr eaLnBrk="1" hangingPunct="1"/>
            <a:r>
              <a:rPr lang="en-GB" smtClean="0"/>
              <a:t>Harassment – unwanted conduct which violates someone’s dignity</a:t>
            </a:r>
          </a:p>
          <a:p>
            <a:pPr eaLnBrk="1" hangingPunct="1"/>
            <a:r>
              <a:rPr lang="en-GB" smtClean="0"/>
              <a:t>An instruction to discriminate – one person obliges another to act in a discriminatory manner</a:t>
            </a:r>
          </a:p>
          <a:p>
            <a:pPr eaLnBrk="1" hangingPunct="1"/>
            <a:endParaRPr lang="en-GB" smtClean="0"/>
          </a:p>
        </p:txBody>
      </p:sp>
      <p:sp>
        <p:nvSpPr>
          <p:cNvPr id="40963" name="Title 2"/>
          <p:cNvSpPr>
            <a:spLocks noGrp="1"/>
          </p:cNvSpPr>
          <p:nvPr>
            <p:ph type="title"/>
          </p:nvPr>
        </p:nvSpPr>
        <p:spPr/>
        <p:txBody>
          <a:bodyPr/>
          <a:lstStyle/>
          <a:p>
            <a:pPr eaLnBrk="1" hangingPunct="1"/>
            <a:r>
              <a:rPr lang="en-GB" smtClean="0"/>
              <a:t>Discrimination</a:t>
            </a:r>
          </a:p>
        </p:txBody>
      </p:sp>
      <p:pic>
        <p:nvPicPr>
          <p:cNvPr id="40964" name="Picture 3" descr="C:\Users\sam\AppData\Local\Microsoft\Windows\Temporary Internet Files\Content.IE5\69BLB0I0\MC900251122[1].wmf"/>
          <p:cNvPicPr>
            <a:picLocks noChangeAspect="1" noChangeArrowheads="1"/>
          </p:cNvPicPr>
          <p:nvPr/>
        </p:nvPicPr>
        <p:blipFill>
          <a:blip r:embed="rId2"/>
          <a:srcRect/>
          <a:stretch>
            <a:fillRect/>
          </a:stretch>
        </p:blipFill>
        <p:spPr bwMode="auto">
          <a:xfrm>
            <a:off x="7970838" y="4652963"/>
            <a:ext cx="1173162" cy="18954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2966720"/>
        </p:xfrm>
        <a:graphic>
          <a:graphicData uri="http://schemas.openxmlformats.org/drawingml/2006/table">
            <a:tbl>
              <a:tblPr firstRow="1" bandRow="1">
                <a:tableStyleId>{5C22544A-7EE6-4342-B048-85BDC9FD1C3A}</a:tableStyleId>
              </a:tblPr>
              <a:tblGrid>
                <a:gridCol w="2743200"/>
                <a:gridCol w="2743200"/>
                <a:gridCol w="2743200"/>
              </a:tblGrid>
              <a:tr h="370840">
                <a:tc>
                  <a:txBody>
                    <a:bodyPr/>
                    <a:lstStyle/>
                    <a:p>
                      <a:endParaRPr lang="en-GB" dirty="0"/>
                    </a:p>
                  </a:txBody>
                  <a:tcPr/>
                </a:tc>
                <a:tc>
                  <a:txBody>
                    <a:bodyPr/>
                    <a:lstStyle/>
                    <a:p>
                      <a:r>
                        <a:rPr lang="en-GB" dirty="0" smtClean="0"/>
                        <a:t>£ Max Award</a:t>
                      </a:r>
                      <a:endParaRPr lang="en-GB" dirty="0"/>
                    </a:p>
                  </a:txBody>
                  <a:tcPr/>
                </a:tc>
                <a:tc>
                  <a:txBody>
                    <a:bodyPr/>
                    <a:lstStyle/>
                    <a:p>
                      <a:r>
                        <a:rPr lang="en-GB" dirty="0" smtClean="0"/>
                        <a:t>£ Average</a:t>
                      </a:r>
                      <a:endParaRPr lang="en-GB" dirty="0"/>
                    </a:p>
                  </a:txBody>
                  <a:tcPr/>
                </a:tc>
              </a:tr>
              <a:tr h="370840">
                <a:tc>
                  <a:txBody>
                    <a:bodyPr/>
                    <a:lstStyle/>
                    <a:p>
                      <a:r>
                        <a:rPr lang="en-GB" dirty="0" smtClean="0"/>
                        <a:t>Unfair</a:t>
                      </a:r>
                      <a:r>
                        <a:rPr lang="en-GB" baseline="0" dirty="0" smtClean="0"/>
                        <a:t> Dismissal</a:t>
                      </a:r>
                      <a:endParaRPr lang="en-GB" dirty="0"/>
                    </a:p>
                  </a:txBody>
                  <a:tcPr/>
                </a:tc>
                <a:tc>
                  <a:txBody>
                    <a:bodyPr/>
                    <a:lstStyle/>
                    <a:p>
                      <a:r>
                        <a:rPr lang="en-GB" dirty="0" smtClean="0"/>
                        <a:t>84,000</a:t>
                      </a:r>
                      <a:endParaRPr lang="en-GB" dirty="0"/>
                    </a:p>
                  </a:txBody>
                  <a:tcPr/>
                </a:tc>
                <a:tc>
                  <a:txBody>
                    <a:bodyPr/>
                    <a:lstStyle/>
                    <a:p>
                      <a:r>
                        <a:rPr lang="en-GB" dirty="0" smtClean="0"/>
                        <a:t>7,959</a:t>
                      </a:r>
                      <a:endParaRPr lang="en-GB" dirty="0"/>
                    </a:p>
                  </a:txBody>
                  <a:tcPr/>
                </a:tc>
              </a:tr>
              <a:tr h="370840">
                <a:tc>
                  <a:txBody>
                    <a:bodyPr/>
                    <a:lstStyle/>
                    <a:p>
                      <a:r>
                        <a:rPr lang="en-GB" dirty="0" smtClean="0"/>
                        <a:t>Race</a:t>
                      </a:r>
                      <a:endParaRPr lang="en-GB" dirty="0"/>
                    </a:p>
                  </a:txBody>
                  <a:tcPr/>
                </a:tc>
                <a:tc>
                  <a:txBody>
                    <a:bodyPr/>
                    <a:lstStyle/>
                    <a:p>
                      <a:r>
                        <a:rPr lang="en-GB" dirty="0" smtClean="0"/>
                        <a:t>1.3m</a:t>
                      </a:r>
                      <a:endParaRPr lang="en-GB" dirty="0"/>
                    </a:p>
                  </a:txBody>
                  <a:tcPr/>
                </a:tc>
                <a:tc>
                  <a:txBody>
                    <a:bodyPr/>
                    <a:lstStyle/>
                    <a:p>
                      <a:r>
                        <a:rPr lang="en-GB" dirty="0" smtClean="0"/>
                        <a:t>32,115</a:t>
                      </a:r>
                      <a:endParaRPr lang="en-GB" dirty="0"/>
                    </a:p>
                  </a:txBody>
                  <a:tcPr/>
                </a:tc>
              </a:tr>
              <a:tr h="370840">
                <a:tc>
                  <a:txBody>
                    <a:bodyPr/>
                    <a:lstStyle/>
                    <a:p>
                      <a:r>
                        <a:rPr lang="en-GB" dirty="0" smtClean="0"/>
                        <a:t>Sex</a:t>
                      </a:r>
                      <a:endParaRPr lang="en-GB" dirty="0"/>
                    </a:p>
                  </a:txBody>
                  <a:tcPr/>
                </a:tc>
                <a:tc>
                  <a:txBody>
                    <a:bodyPr/>
                    <a:lstStyle/>
                    <a:p>
                      <a:r>
                        <a:rPr lang="en-GB" dirty="0" smtClean="0"/>
                        <a:t>113,106</a:t>
                      </a:r>
                      <a:endParaRPr lang="en-GB" dirty="0"/>
                    </a:p>
                  </a:txBody>
                  <a:tcPr/>
                </a:tc>
                <a:tc>
                  <a:txBody>
                    <a:bodyPr/>
                    <a:lstStyle/>
                    <a:p>
                      <a:r>
                        <a:rPr lang="en-GB" dirty="0" smtClean="0"/>
                        <a:t>11,025</a:t>
                      </a:r>
                      <a:endParaRPr lang="en-GB" dirty="0"/>
                    </a:p>
                  </a:txBody>
                  <a:tcPr/>
                </a:tc>
              </a:tr>
              <a:tr h="370840">
                <a:tc>
                  <a:txBody>
                    <a:bodyPr/>
                    <a:lstStyle/>
                    <a:p>
                      <a:r>
                        <a:rPr lang="en-GB" dirty="0" smtClean="0"/>
                        <a:t>Disability</a:t>
                      </a:r>
                      <a:endParaRPr lang="en-GB" dirty="0"/>
                    </a:p>
                  </a:txBody>
                  <a:tcPr/>
                </a:tc>
                <a:tc>
                  <a:txBody>
                    <a:bodyPr/>
                    <a:lstStyle/>
                    <a:p>
                      <a:r>
                        <a:rPr lang="en-GB" dirty="0" smtClean="0"/>
                        <a:t>388,612</a:t>
                      </a:r>
                      <a:endParaRPr lang="en-GB" dirty="0"/>
                    </a:p>
                  </a:txBody>
                  <a:tcPr/>
                </a:tc>
                <a:tc>
                  <a:txBody>
                    <a:bodyPr/>
                    <a:lstStyle/>
                    <a:p>
                      <a:r>
                        <a:rPr lang="en-GB" dirty="0" smtClean="0"/>
                        <a:t>27,235</a:t>
                      </a:r>
                      <a:endParaRPr lang="en-GB" dirty="0"/>
                    </a:p>
                  </a:txBody>
                  <a:tcPr/>
                </a:tc>
              </a:tr>
              <a:tr h="370840">
                <a:tc>
                  <a:txBody>
                    <a:bodyPr/>
                    <a:lstStyle/>
                    <a:p>
                      <a:r>
                        <a:rPr lang="en-GB" dirty="0" smtClean="0"/>
                        <a:t>Religion</a:t>
                      </a:r>
                      <a:endParaRPr lang="en-GB" dirty="0"/>
                    </a:p>
                  </a:txBody>
                  <a:tcPr/>
                </a:tc>
                <a:tc>
                  <a:txBody>
                    <a:bodyPr/>
                    <a:lstStyle/>
                    <a:p>
                      <a:r>
                        <a:rPr lang="en-GB" dirty="0" smtClean="0"/>
                        <a:t>24,876</a:t>
                      </a:r>
                      <a:endParaRPr lang="en-GB" dirty="0"/>
                    </a:p>
                  </a:txBody>
                  <a:tcPr/>
                </a:tc>
                <a:tc>
                  <a:txBody>
                    <a:bodyPr/>
                    <a:lstStyle/>
                    <a:p>
                      <a:r>
                        <a:rPr lang="en-GB" dirty="0" smtClean="0"/>
                        <a:t>10,616</a:t>
                      </a:r>
                      <a:endParaRPr lang="en-GB" dirty="0"/>
                    </a:p>
                  </a:txBody>
                  <a:tcPr/>
                </a:tc>
              </a:tr>
              <a:tr h="370840">
                <a:tc>
                  <a:txBody>
                    <a:bodyPr/>
                    <a:lstStyle/>
                    <a:p>
                      <a:r>
                        <a:rPr lang="en-GB" dirty="0" smtClean="0"/>
                        <a:t>Sexual Orientation</a:t>
                      </a:r>
                    </a:p>
                  </a:txBody>
                  <a:tcPr/>
                </a:tc>
                <a:tc>
                  <a:txBody>
                    <a:bodyPr/>
                    <a:lstStyle/>
                    <a:p>
                      <a:r>
                        <a:rPr lang="en-GB" dirty="0" smtClean="0"/>
                        <a:t>63,222</a:t>
                      </a:r>
                      <a:endParaRPr lang="en-GB" dirty="0"/>
                    </a:p>
                  </a:txBody>
                  <a:tcPr/>
                </a:tc>
                <a:tc>
                  <a:txBody>
                    <a:bodyPr/>
                    <a:lstStyle/>
                    <a:p>
                      <a:r>
                        <a:rPr lang="en-GB" dirty="0" smtClean="0"/>
                        <a:t>23,668</a:t>
                      </a:r>
                      <a:endParaRPr lang="en-GB" dirty="0"/>
                    </a:p>
                  </a:txBody>
                  <a:tcPr/>
                </a:tc>
              </a:tr>
              <a:tr h="370840">
                <a:tc>
                  <a:txBody>
                    <a:bodyPr/>
                    <a:lstStyle/>
                    <a:p>
                      <a:r>
                        <a:rPr lang="en-GB" dirty="0" smtClean="0"/>
                        <a:t>Age</a:t>
                      </a:r>
                    </a:p>
                  </a:txBody>
                  <a:tcPr/>
                </a:tc>
                <a:tc>
                  <a:txBody>
                    <a:bodyPr/>
                    <a:lstStyle/>
                    <a:p>
                      <a:r>
                        <a:rPr lang="en-GB" dirty="0" smtClean="0"/>
                        <a:t>90,031</a:t>
                      </a:r>
                      <a:endParaRPr lang="en-GB" dirty="0"/>
                    </a:p>
                  </a:txBody>
                  <a:tcPr/>
                </a:tc>
                <a:tc>
                  <a:txBody>
                    <a:bodyPr/>
                    <a:lstStyle/>
                    <a:p>
                      <a:r>
                        <a:rPr lang="en-GB" dirty="0" smtClean="0"/>
                        <a:t>8,869</a:t>
                      </a:r>
                      <a:endParaRPr lang="en-GB" dirty="0"/>
                    </a:p>
                  </a:txBody>
                  <a:tcPr/>
                </a:tc>
              </a:tr>
            </a:tbl>
          </a:graphicData>
        </a:graphic>
      </p:graphicFrame>
      <p:sp>
        <p:nvSpPr>
          <p:cNvPr id="53288" name="Title 2"/>
          <p:cNvSpPr>
            <a:spLocks noGrp="1"/>
          </p:cNvSpPr>
          <p:nvPr>
            <p:ph type="title"/>
          </p:nvPr>
        </p:nvSpPr>
        <p:spPr/>
        <p:txBody>
          <a:bodyPr/>
          <a:lstStyle/>
          <a:p>
            <a:pPr eaLnBrk="1" hangingPunct="1"/>
            <a:r>
              <a:rPr lang="en-GB" smtClean="0"/>
              <a:t>Tribunal Awards (2010 -2011)</a:t>
            </a:r>
          </a:p>
        </p:txBody>
      </p:sp>
      <p:pic>
        <p:nvPicPr>
          <p:cNvPr id="53289" name="Picture 2" descr="http://t0.gstatic.com/images?q=tbn:ANd9GcS6vS6epN28Y4huUcjTxzB_8fzON-LmtvebQaXBIUA7Q_DlHrYNAbAcDw">
            <a:hlinkClick r:id="rId2"/>
          </p:cNvPr>
          <p:cNvPicPr>
            <a:picLocks noChangeAspect="1" noChangeArrowheads="1"/>
          </p:cNvPicPr>
          <p:nvPr/>
        </p:nvPicPr>
        <p:blipFill>
          <a:blip r:embed="rId3"/>
          <a:srcRect/>
          <a:stretch>
            <a:fillRect/>
          </a:stretch>
        </p:blipFill>
        <p:spPr bwMode="auto">
          <a:xfrm>
            <a:off x="3786188" y="4643438"/>
            <a:ext cx="1857375" cy="18573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539750" y="1700213"/>
            <a:ext cx="8229600" cy="1143000"/>
          </a:xfrm>
        </p:spPr>
        <p:txBody>
          <a:bodyPr rtlCol="0">
            <a:normAutofit fontScale="90000"/>
          </a:bodyPr>
          <a:lstStyle/>
          <a:p>
            <a:pPr eaLnBrk="1" fontAlgn="auto" hangingPunct="1">
              <a:spcAft>
                <a:spcPts val="0"/>
              </a:spcAft>
              <a:defRPr/>
            </a:pPr>
            <a:r>
              <a:rPr lang="en-GB" dirty="0" smtClean="0"/>
              <a:t>Should we legislating against all discriminatory behaviour?</a:t>
            </a:r>
            <a:endParaRPr lang="en-GB" dirty="0"/>
          </a:p>
        </p:txBody>
      </p:sp>
      <p:pic>
        <p:nvPicPr>
          <p:cNvPr id="41987" name="Picture 2" descr="C:\Documents and Settings\bus-sm\Local Settings\Temporary Internet Files\Content.IE5\SDMRKHQR\MC900056379[1].wmf"/>
          <p:cNvPicPr>
            <a:picLocks noChangeAspect="1" noChangeArrowheads="1"/>
          </p:cNvPicPr>
          <p:nvPr/>
        </p:nvPicPr>
        <p:blipFill>
          <a:blip r:embed="rId2"/>
          <a:srcRect/>
          <a:stretch>
            <a:fillRect/>
          </a:stretch>
        </p:blipFill>
        <p:spPr bwMode="auto">
          <a:xfrm>
            <a:off x="3571875" y="4214813"/>
            <a:ext cx="1776413" cy="17589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625" y="1928813"/>
            <a:ext cx="8229600" cy="4525962"/>
          </a:xfrm>
        </p:spPr>
        <p:txBody>
          <a:bodyPr/>
          <a:lstStyle/>
          <a:p>
            <a:pPr eaLnBrk="1" hangingPunct="1">
              <a:buFont typeface="Arial" charset="0"/>
              <a:buNone/>
            </a:pPr>
            <a:r>
              <a:rPr lang="en-GB" smtClean="0"/>
              <a:t>Should managers ignore the differences between people and treat them the same?</a:t>
            </a:r>
          </a:p>
          <a:p>
            <a:pPr algn="ctr" eaLnBrk="1" hangingPunct="1">
              <a:buFont typeface="Arial" charset="0"/>
              <a:buNone/>
            </a:pPr>
            <a:r>
              <a:rPr lang="en-GB" smtClean="0"/>
              <a:t>or</a:t>
            </a:r>
          </a:p>
          <a:p>
            <a:pPr eaLnBrk="1" hangingPunct="1">
              <a:buFont typeface="Arial" charset="0"/>
              <a:buNone/>
            </a:pPr>
            <a:r>
              <a:rPr lang="en-GB" smtClean="0"/>
              <a:t>Should managers acknowledge the differences and treat people differently</a:t>
            </a:r>
          </a:p>
        </p:txBody>
      </p:sp>
      <p:sp>
        <p:nvSpPr>
          <p:cNvPr id="43011" name="Title 2"/>
          <p:cNvSpPr>
            <a:spLocks noGrp="1"/>
          </p:cNvSpPr>
          <p:nvPr>
            <p:ph type="title"/>
          </p:nvPr>
        </p:nvSpPr>
        <p:spPr/>
        <p:txBody>
          <a:bodyPr/>
          <a:lstStyle/>
          <a:p>
            <a:pPr eaLnBrk="1" hangingPunct="1"/>
            <a:r>
              <a:rPr lang="en-GB" smtClean="0"/>
              <a:t>Dilemma</a:t>
            </a:r>
          </a:p>
        </p:txBody>
      </p:sp>
      <p:pic>
        <p:nvPicPr>
          <p:cNvPr id="43012" name="Picture 3" descr="C:\Users\sam\AppData\Local\Microsoft\Windows\Temporary Internet Files\Content.IE5\E7CUXAA9\MC900097891[1].wmf"/>
          <p:cNvPicPr>
            <a:picLocks noChangeAspect="1" noChangeArrowheads="1"/>
          </p:cNvPicPr>
          <p:nvPr/>
        </p:nvPicPr>
        <p:blipFill>
          <a:blip r:embed="rId2"/>
          <a:srcRect/>
          <a:stretch>
            <a:fillRect/>
          </a:stretch>
        </p:blipFill>
        <p:spPr bwMode="auto">
          <a:xfrm>
            <a:off x="6686550" y="4525963"/>
            <a:ext cx="1690688" cy="177323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2"/>
          <p:cNvSpPr>
            <a:spLocks noGrp="1"/>
          </p:cNvSpPr>
          <p:nvPr>
            <p:ph type="title"/>
          </p:nvPr>
        </p:nvSpPr>
        <p:spPr/>
        <p:txBody>
          <a:bodyPr/>
          <a:lstStyle/>
          <a:p>
            <a:pPr eaLnBrk="1" hangingPunct="1"/>
            <a:r>
              <a:rPr lang="en-GB" smtClean="0"/>
              <a:t>Different organisation approaches</a:t>
            </a:r>
          </a:p>
        </p:txBody>
      </p:sp>
      <p:graphicFrame>
        <p:nvGraphicFramePr>
          <p:cNvPr id="6" name="Content Placeholder 5"/>
          <p:cNvGraphicFramePr>
            <a:graphicFrameLocks noGrp="1"/>
          </p:cNvGraphicFramePr>
          <p:nvPr>
            <p:ph idx="1"/>
          </p:nvPr>
        </p:nvGraphicFramePr>
        <p:xfrm>
          <a:off x="457200" y="1481138"/>
          <a:ext cx="82296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rtlCol="0">
            <a:normAutofit fontScale="85000" lnSpcReduction="10000"/>
          </a:bodyPr>
          <a:lstStyle/>
          <a:p>
            <a:pPr eaLnBrk="1" fontAlgn="auto" hangingPunct="1">
              <a:spcAft>
                <a:spcPts val="0"/>
              </a:spcAft>
              <a:buFont typeface="Arial" pitchFamily="34" charset="0"/>
              <a:buChar char="•"/>
              <a:defRPr/>
            </a:pPr>
            <a:r>
              <a:rPr lang="en-GB" i="1" dirty="0" smtClean="0"/>
              <a:t>Guiding principle </a:t>
            </a:r>
            <a:r>
              <a:rPr lang="en-GB" dirty="0" smtClean="0"/>
              <a:t>: Equal Treatment</a:t>
            </a:r>
          </a:p>
          <a:p>
            <a:pPr eaLnBrk="1" fontAlgn="auto" hangingPunct="1">
              <a:spcAft>
                <a:spcPts val="0"/>
              </a:spcAft>
              <a:buFont typeface="Arial" pitchFamily="34" charset="0"/>
              <a:buNone/>
              <a:defRPr/>
            </a:pPr>
            <a:endParaRPr lang="en-GB" dirty="0" smtClean="0"/>
          </a:p>
          <a:p>
            <a:pPr eaLnBrk="1" fontAlgn="auto" hangingPunct="1">
              <a:spcAft>
                <a:spcPts val="0"/>
              </a:spcAft>
              <a:buFont typeface="Arial" pitchFamily="34" charset="0"/>
              <a:buChar char="•"/>
              <a:defRPr/>
            </a:pPr>
            <a:r>
              <a:rPr lang="en-GB" dirty="0" smtClean="0"/>
              <a:t>Not using age as a criterion for recruitment, promotion etc.</a:t>
            </a:r>
          </a:p>
          <a:p>
            <a:pPr eaLnBrk="1" fontAlgn="auto" hangingPunct="1">
              <a:spcAft>
                <a:spcPts val="0"/>
              </a:spcAft>
              <a:buFont typeface="Arial" pitchFamily="34" charset="0"/>
              <a:buChar char="•"/>
              <a:defRPr/>
            </a:pPr>
            <a:r>
              <a:rPr lang="en-GB" dirty="0" smtClean="0"/>
              <a:t>Asking same questions of women and men in interviews</a:t>
            </a:r>
          </a:p>
          <a:p>
            <a:pPr eaLnBrk="1" fontAlgn="auto" hangingPunct="1">
              <a:spcAft>
                <a:spcPts val="0"/>
              </a:spcAft>
              <a:buFont typeface="Arial" pitchFamily="34" charset="0"/>
              <a:buChar char="•"/>
              <a:defRPr/>
            </a:pPr>
            <a:r>
              <a:rPr lang="en-GB" dirty="0" smtClean="0"/>
              <a:t>Not using gender specific language in adverts</a:t>
            </a:r>
          </a:p>
          <a:p>
            <a:pPr eaLnBrk="1" fontAlgn="auto" hangingPunct="1">
              <a:spcAft>
                <a:spcPts val="0"/>
              </a:spcAft>
              <a:buFont typeface="Arial" pitchFamily="34" charset="0"/>
              <a:buChar char="•"/>
              <a:defRPr/>
            </a:pPr>
            <a:r>
              <a:rPr lang="en-GB" dirty="0" smtClean="0"/>
              <a:t>Offering part time working to men as well as women</a:t>
            </a:r>
          </a:p>
          <a:p>
            <a:pPr eaLnBrk="1" fontAlgn="auto" hangingPunct="1">
              <a:spcAft>
                <a:spcPts val="0"/>
              </a:spcAft>
              <a:buFont typeface="Arial" pitchFamily="34" charset="0"/>
              <a:buChar char="•"/>
              <a:defRPr/>
            </a:pPr>
            <a:r>
              <a:rPr lang="en-GB" dirty="0" smtClean="0"/>
              <a:t>Company benefits available to all</a:t>
            </a:r>
          </a:p>
          <a:p>
            <a:pPr eaLnBrk="1" fontAlgn="auto" hangingPunct="1">
              <a:spcAft>
                <a:spcPts val="0"/>
              </a:spcAft>
              <a:buFont typeface="Arial" pitchFamily="34" charset="0"/>
              <a:buChar char="•"/>
              <a:defRPr/>
            </a:pPr>
            <a:r>
              <a:rPr lang="en-GB" dirty="0" smtClean="0"/>
              <a:t>Same pay for same job</a:t>
            </a:r>
          </a:p>
          <a:p>
            <a:pPr eaLnBrk="1" fontAlgn="auto" hangingPunct="1">
              <a:spcAft>
                <a:spcPts val="0"/>
              </a:spcAft>
              <a:buFont typeface="Arial" pitchFamily="34" charset="0"/>
              <a:buChar char="•"/>
              <a:defRPr/>
            </a:pPr>
            <a:endParaRPr lang="en-GB" dirty="0" smtClean="0"/>
          </a:p>
        </p:txBody>
      </p:sp>
      <p:sp>
        <p:nvSpPr>
          <p:cNvPr id="47107" name="Title 2"/>
          <p:cNvSpPr>
            <a:spLocks noGrp="1"/>
          </p:cNvSpPr>
          <p:nvPr>
            <p:ph type="title"/>
          </p:nvPr>
        </p:nvSpPr>
        <p:spPr/>
        <p:txBody>
          <a:bodyPr/>
          <a:lstStyle/>
          <a:p>
            <a:pPr eaLnBrk="1" hangingPunct="1"/>
            <a:r>
              <a:rPr lang="en-GB" smtClean="0"/>
              <a:t>Sameness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par>
                                <p:cTn id="13" presetID="3" presetClass="entr" presetSubtype="1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blinds(horizontal)">
                                      <p:cBhvr>
                                        <p:cTn id="15" dur="500"/>
                                        <p:tgtEl>
                                          <p:spTgt spid="2">
                                            <p:txEl>
                                              <p:pRg st="3" end="3"/>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blinds(horizontal)">
                                      <p:cBhvr>
                                        <p:cTn id="18" dur="500"/>
                                        <p:tgtEl>
                                          <p:spTgt spid="2">
                                            <p:txEl>
                                              <p:pRg st="4" end="4"/>
                                            </p:txEl>
                                          </p:spTgt>
                                        </p:tgtEl>
                                      </p:cBhvr>
                                    </p:animEffect>
                                  </p:childTnLst>
                                </p:cTn>
                              </p:par>
                              <p:par>
                                <p:cTn id="19" presetID="3" presetClass="entr" presetSubtype="10"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animEffect transition="in" filter="blinds(horizontal)">
                                      <p:cBhvr>
                                        <p:cTn id="21" dur="500"/>
                                        <p:tgtEl>
                                          <p:spTgt spid="2">
                                            <p:txEl>
                                              <p:pRg st="5" end="5"/>
                                            </p:txEl>
                                          </p:spTgt>
                                        </p:tgtEl>
                                      </p:cBhvr>
                                    </p:animEffect>
                                  </p:childTnLst>
                                </p:cTn>
                              </p:par>
                              <p:par>
                                <p:cTn id="22" presetID="3" presetClass="entr" presetSubtype="10" fill="hold" nodeType="withEffect">
                                  <p:stCondLst>
                                    <p:cond delay="0"/>
                                  </p:stCondLst>
                                  <p:childTnLst>
                                    <p:set>
                                      <p:cBhvr>
                                        <p:cTn id="23" dur="1" fill="hold">
                                          <p:stCondLst>
                                            <p:cond delay="0"/>
                                          </p:stCondLst>
                                        </p:cTn>
                                        <p:tgtEl>
                                          <p:spTgt spid="2">
                                            <p:txEl>
                                              <p:pRg st="6" end="6"/>
                                            </p:txEl>
                                          </p:spTgt>
                                        </p:tgtEl>
                                        <p:attrNameLst>
                                          <p:attrName>style.visibility</p:attrName>
                                        </p:attrNameLst>
                                      </p:cBhvr>
                                      <p:to>
                                        <p:strVal val="visible"/>
                                      </p:to>
                                    </p:set>
                                    <p:animEffect transition="in" filter="blinds(horizontal)">
                                      <p:cBhvr>
                                        <p:cTn id="24" dur="500"/>
                                        <p:tgtEl>
                                          <p:spTgt spid="2">
                                            <p:txEl>
                                              <p:pRg st="6" end="6"/>
                                            </p:txEl>
                                          </p:spTgt>
                                        </p:tgtEl>
                                      </p:cBhvr>
                                    </p:animEffect>
                                  </p:childTnLst>
                                </p:cTn>
                              </p:par>
                              <p:par>
                                <p:cTn id="25" presetID="3" presetClass="entr" presetSubtype="10" fill="hold"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Effect transition="in" filter="blinds(horizontal)">
                                      <p:cBhvr>
                                        <p:cTn id="27"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63" y="1928813"/>
            <a:ext cx="8229600" cy="4525962"/>
          </a:xfrm>
        </p:spPr>
        <p:txBody>
          <a:bodyPr/>
          <a:lstStyle/>
          <a:p>
            <a:pPr eaLnBrk="1" hangingPunct="1"/>
            <a:r>
              <a:rPr lang="en-GB" i="1" smtClean="0"/>
              <a:t>Guiding principle </a:t>
            </a:r>
            <a:r>
              <a:rPr lang="en-GB" smtClean="0"/>
              <a:t>is special treatment according to social group</a:t>
            </a:r>
          </a:p>
          <a:p>
            <a:pPr eaLnBrk="1" hangingPunct="1"/>
            <a:r>
              <a:rPr lang="en-GB" smtClean="0"/>
              <a:t>Single sex training schemes</a:t>
            </a:r>
          </a:p>
          <a:p>
            <a:pPr eaLnBrk="1" hangingPunct="1"/>
            <a:r>
              <a:rPr lang="en-GB" smtClean="0"/>
              <a:t>Payment for jobs based on principles of equal value</a:t>
            </a:r>
          </a:p>
          <a:p>
            <a:pPr eaLnBrk="1" hangingPunct="1"/>
            <a:r>
              <a:rPr lang="en-GB" smtClean="0"/>
              <a:t>Targeted job adverts – under represented groups</a:t>
            </a:r>
          </a:p>
          <a:p>
            <a:pPr eaLnBrk="1" hangingPunct="1"/>
            <a:r>
              <a:rPr lang="en-GB" smtClean="0"/>
              <a:t>Choice of food in the workplace</a:t>
            </a:r>
          </a:p>
          <a:p>
            <a:pPr eaLnBrk="1" hangingPunct="1"/>
            <a:endParaRPr lang="en-GB" smtClean="0"/>
          </a:p>
          <a:p>
            <a:pPr eaLnBrk="1" hangingPunct="1"/>
            <a:endParaRPr lang="en-GB" smtClean="0"/>
          </a:p>
        </p:txBody>
      </p:sp>
      <p:sp>
        <p:nvSpPr>
          <p:cNvPr id="3" name="Title 2"/>
          <p:cNvSpPr>
            <a:spLocks noGrp="1"/>
          </p:cNvSpPr>
          <p:nvPr>
            <p:ph type="title"/>
          </p:nvPr>
        </p:nvSpPr>
        <p:spPr>
          <a:xfrm>
            <a:off x="428625" y="1428750"/>
            <a:ext cx="8229600" cy="1143000"/>
          </a:xfrm>
        </p:spPr>
        <p:txBody>
          <a:bodyPr rtlCol="0">
            <a:normAutofit fontScale="90000"/>
          </a:bodyPr>
          <a:lstStyle/>
          <a:p>
            <a:pPr eaLnBrk="1" fontAlgn="auto" hangingPunct="1">
              <a:spcAft>
                <a:spcPts val="0"/>
              </a:spcAft>
              <a:defRPr/>
            </a:pPr>
            <a:r>
              <a:rPr lang="en-GB" dirty="0" smtClean="0"/>
              <a:t>Difference Approach </a:t>
            </a:r>
            <a:br>
              <a:rPr lang="en-GB" dirty="0" smtClean="0"/>
            </a:br>
            <a:r>
              <a:rPr lang="en-GB" dirty="0" smtClean="0"/>
              <a:t>Organisation initiatives (Collectivist)</a:t>
            </a:r>
            <a:br>
              <a:rPr lang="en-GB" dirty="0" smtClean="0"/>
            </a:br>
            <a:r>
              <a:rPr lang="en-GB" dirty="0" smtClean="0"/>
              <a:t/>
            </a:r>
            <a:br>
              <a:rPr lang="en-GB" dirty="0" smtClean="0"/>
            </a:br>
            <a:r>
              <a:rPr lang="en-GB" dirty="0" smtClean="0"/>
              <a:t/>
            </a:r>
            <a:br>
              <a:rPr lang="en-GB" dirty="0" smtClean="0"/>
            </a:b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 calcmode="lin" valueType="num">
                                      <p:cBhvr additive="base">
                                        <p:cTn id="1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 calcmode="lin" valueType="num">
                                      <p:cBhvr additive="base">
                                        <p:cTn id="21"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eaLnBrk="1" hangingPunct="1">
              <a:buFont typeface="Arial" charset="0"/>
              <a:buNone/>
            </a:pPr>
            <a:r>
              <a:rPr lang="en-GB" i="1" smtClean="0"/>
              <a:t>Guiding principle : </a:t>
            </a:r>
            <a:r>
              <a:rPr lang="en-GB" smtClean="0"/>
              <a:t>Special treatment according to individual needs</a:t>
            </a:r>
          </a:p>
          <a:p>
            <a:pPr eaLnBrk="1" hangingPunct="1">
              <a:buFont typeface="Arial" charset="0"/>
              <a:buNone/>
            </a:pPr>
            <a:endParaRPr lang="en-GB" smtClean="0"/>
          </a:p>
          <a:p>
            <a:pPr eaLnBrk="1" hangingPunct="1"/>
            <a:r>
              <a:rPr lang="en-GB" smtClean="0"/>
              <a:t>Flexible benefits</a:t>
            </a:r>
          </a:p>
          <a:p>
            <a:pPr eaLnBrk="1" hangingPunct="1"/>
            <a:r>
              <a:rPr lang="en-GB" smtClean="0"/>
              <a:t>Individual training and development plans</a:t>
            </a:r>
          </a:p>
          <a:p>
            <a:pPr eaLnBrk="1" hangingPunct="1"/>
            <a:r>
              <a:rPr lang="en-GB" smtClean="0"/>
              <a:t>Employee engagement activities</a:t>
            </a:r>
          </a:p>
          <a:p>
            <a:pPr eaLnBrk="1" hangingPunct="1"/>
            <a:endParaRPr lang="en-GB" smtClean="0"/>
          </a:p>
          <a:p>
            <a:pPr eaLnBrk="1" hangingPunct="1"/>
            <a:endParaRPr lang="en-GB" smtClean="0"/>
          </a:p>
          <a:p>
            <a:pPr eaLnBrk="1" hangingPunct="1">
              <a:buFont typeface="Arial" charset="0"/>
              <a:buNone/>
            </a:pPr>
            <a:endParaRPr lang="en-GB" smtClean="0"/>
          </a:p>
          <a:p>
            <a:pPr eaLnBrk="1" hangingPunct="1">
              <a:buFont typeface="Arial" charset="0"/>
              <a:buNone/>
            </a:pPr>
            <a:endParaRPr lang="en-GB" smtClean="0"/>
          </a:p>
        </p:txBody>
      </p:sp>
      <p:sp>
        <p:nvSpPr>
          <p:cNvPr id="3" name="Title 2"/>
          <p:cNvSpPr>
            <a:spLocks noGrp="1"/>
          </p:cNvSpPr>
          <p:nvPr>
            <p:ph type="title"/>
          </p:nvPr>
        </p:nvSpPr>
        <p:spPr/>
        <p:txBody>
          <a:bodyPr rtlCol="0">
            <a:normAutofit fontScale="90000"/>
          </a:bodyPr>
          <a:lstStyle/>
          <a:p>
            <a:pPr eaLnBrk="1" fontAlgn="auto" hangingPunct="1">
              <a:spcAft>
                <a:spcPts val="0"/>
              </a:spcAft>
              <a:defRPr/>
            </a:pPr>
            <a:r>
              <a:rPr lang="en-GB" dirty="0" smtClean="0"/>
              <a:t>Difference Approach Organisation initiatives (Individualist)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715404" cy="1143000"/>
          </a:xfrm>
        </p:spPr>
        <p:txBody>
          <a:bodyPr rtlCol="0">
            <a:normAutofit fontScale="90000"/>
          </a:bodyPr>
          <a:lstStyle/>
          <a:p>
            <a:pPr algn="l" eaLnBrk="1" fontAlgn="auto" hangingPunct="1">
              <a:spcAft>
                <a:spcPts val="0"/>
              </a:spcAft>
              <a:defRPr/>
            </a:pPr>
            <a:r>
              <a:rPr lang="en-GB" dirty="0" smtClean="0"/>
              <a:t>Which best describes your Organisation?</a:t>
            </a:r>
          </a:p>
        </p:txBody>
      </p:sp>
      <p:graphicFrame>
        <p:nvGraphicFramePr>
          <p:cNvPr id="4" name="Content Placeholder 3"/>
          <p:cNvGraphicFramePr>
            <a:graphicFrameLocks noGrp="1"/>
          </p:cNvGraphicFramePr>
          <p:nvPr>
            <p:ph idx="1"/>
          </p:nvPr>
        </p:nvGraphicFramePr>
        <p:xfrm>
          <a:off x="571472" y="889000"/>
          <a:ext cx="8229600" cy="5943600"/>
        </p:xfrm>
        <a:graphic>
          <a:graphicData uri="http://schemas.openxmlformats.org/drawingml/2006/table">
            <a:tbl>
              <a:tblPr firstRow="1" bandRow="1">
                <a:tableStyleId>{5C22544A-7EE6-4342-B048-85BDC9FD1C3A}</a:tableStyleId>
              </a:tblPr>
              <a:tblGrid>
                <a:gridCol w="4114800"/>
                <a:gridCol w="4114800"/>
              </a:tblGrid>
              <a:tr h="340947">
                <a:tc>
                  <a:txBody>
                    <a:bodyPr/>
                    <a:lstStyle/>
                    <a:p>
                      <a:r>
                        <a:rPr lang="en-GB" dirty="0" smtClean="0">
                          <a:solidFill>
                            <a:schemeClr val="tx1"/>
                          </a:solidFill>
                        </a:rPr>
                        <a:t>The </a:t>
                      </a:r>
                      <a:r>
                        <a:rPr lang="en-GB" b="1" i="1" dirty="0" smtClean="0">
                          <a:solidFill>
                            <a:schemeClr val="tx1"/>
                          </a:solidFill>
                        </a:rPr>
                        <a:t>Negative</a:t>
                      </a:r>
                      <a:r>
                        <a:rPr lang="en-GB" dirty="0" smtClean="0">
                          <a:solidFill>
                            <a:schemeClr val="tx1"/>
                          </a:solidFill>
                        </a:rPr>
                        <a:t> Organisation</a:t>
                      </a:r>
                      <a:endParaRPr lang="en-GB" dirty="0">
                        <a:solidFill>
                          <a:schemeClr val="tx1"/>
                        </a:solidFill>
                      </a:endParaRPr>
                    </a:p>
                  </a:txBody>
                  <a:tcPr>
                    <a:solidFill>
                      <a:schemeClr val="accent1">
                        <a:lumMod val="20000"/>
                        <a:lumOff val="80000"/>
                      </a:schemeClr>
                    </a:solidFill>
                  </a:tcPr>
                </a:tc>
                <a:tc>
                  <a:txBody>
                    <a:bodyPr/>
                    <a:lstStyle/>
                    <a:p>
                      <a:r>
                        <a:rPr lang="en-GB" b="0" dirty="0" smtClean="0">
                          <a:solidFill>
                            <a:schemeClr val="tx1"/>
                          </a:solidFill>
                        </a:rPr>
                        <a:t>Has no Equal </a:t>
                      </a:r>
                      <a:r>
                        <a:rPr lang="en-GB" b="0" dirty="0" err="1" smtClean="0">
                          <a:solidFill>
                            <a:schemeClr val="tx1"/>
                          </a:solidFill>
                        </a:rPr>
                        <a:t>Opps</a:t>
                      </a:r>
                      <a:r>
                        <a:rPr lang="en-GB" b="0" dirty="0" smtClean="0">
                          <a:solidFill>
                            <a:schemeClr val="tx1"/>
                          </a:solidFill>
                        </a:rPr>
                        <a:t> Policy</a:t>
                      </a:r>
                      <a:endParaRPr lang="en-GB" b="0" dirty="0">
                        <a:solidFill>
                          <a:schemeClr val="tx1"/>
                        </a:solidFill>
                      </a:endParaRPr>
                    </a:p>
                  </a:txBody>
                  <a:tcPr>
                    <a:solidFill>
                      <a:schemeClr val="accent1">
                        <a:lumMod val="20000"/>
                        <a:lumOff val="80000"/>
                      </a:schemeClr>
                    </a:solidFill>
                  </a:tcPr>
                </a:tc>
              </a:tr>
              <a:tr h="340947">
                <a:tc>
                  <a:txBody>
                    <a:bodyPr/>
                    <a:lstStyle/>
                    <a:p>
                      <a:endParaRPr lang="en-GB"/>
                    </a:p>
                  </a:txBody>
                  <a:tcPr>
                    <a:solidFill>
                      <a:schemeClr val="accent1">
                        <a:lumMod val="20000"/>
                        <a:lumOff val="80000"/>
                      </a:schemeClr>
                    </a:solidFill>
                  </a:tcPr>
                </a:tc>
                <a:tc>
                  <a:txBody>
                    <a:bodyPr/>
                    <a:lstStyle/>
                    <a:p>
                      <a:r>
                        <a:rPr lang="en-GB" dirty="0" smtClean="0"/>
                        <a:t>Makes no claim</a:t>
                      </a:r>
                      <a:r>
                        <a:rPr lang="en-GB" baseline="0" dirty="0" smtClean="0"/>
                        <a:t> to be an </a:t>
                      </a:r>
                      <a:r>
                        <a:rPr lang="en-GB" baseline="0" dirty="0" err="1" smtClean="0"/>
                        <a:t>EO</a:t>
                      </a:r>
                      <a:r>
                        <a:rPr lang="en-GB" baseline="0" dirty="0" smtClean="0"/>
                        <a:t> company</a:t>
                      </a:r>
                      <a:endParaRPr lang="en-GB" dirty="0"/>
                    </a:p>
                  </a:txBody>
                  <a:tcPr>
                    <a:solidFill>
                      <a:schemeClr val="accent1">
                        <a:lumMod val="20000"/>
                        <a:lumOff val="80000"/>
                      </a:schemeClr>
                    </a:solidFill>
                  </a:tcPr>
                </a:tc>
              </a:tr>
              <a:tr h="340947">
                <a:tc>
                  <a:txBody>
                    <a:bodyPr/>
                    <a:lstStyle/>
                    <a:p>
                      <a:endParaRPr lang="en-GB"/>
                    </a:p>
                  </a:txBody>
                  <a:tcPr/>
                </a:tc>
                <a:tc>
                  <a:txBody>
                    <a:bodyPr/>
                    <a:lstStyle/>
                    <a:p>
                      <a:r>
                        <a:rPr lang="en-GB" dirty="0" smtClean="0"/>
                        <a:t>Might not comply with the law</a:t>
                      </a:r>
                      <a:endParaRPr lang="en-GB" dirty="0"/>
                    </a:p>
                  </a:txBody>
                  <a:tcPr/>
                </a:tc>
              </a:tr>
              <a:tr h="596658">
                <a:tc>
                  <a:txBody>
                    <a:bodyPr/>
                    <a:lstStyle/>
                    <a:p>
                      <a:r>
                        <a:rPr lang="en-GB" dirty="0" smtClean="0"/>
                        <a:t>The </a:t>
                      </a:r>
                      <a:r>
                        <a:rPr lang="en-GB" b="1" i="1" dirty="0" smtClean="0"/>
                        <a:t>Minimalist</a:t>
                      </a:r>
                      <a:r>
                        <a:rPr lang="en-GB" dirty="0" smtClean="0"/>
                        <a:t> Organisation</a:t>
                      </a:r>
                      <a:endParaRPr lang="en-GB" dirty="0"/>
                    </a:p>
                  </a:txBody>
                  <a:tcPr/>
                </a:tc>
                <a:tc>
                  <a:txBody>
                    <a:bodyPr/>
                    <a:lstStyle/>
                    <a:p>
                      <a:r>
                        <a:rPr lang="en-GB" dirty="0" smtClean="0"/>
                        <a:t>Claims to be an equal opportunity</a:t>
                      </a:r>
                      <a:r>
                        <a:rPr lang="en-GB" baseline="0" dirty="0" smtClean="0"/>
                        <a:t> employer</a:t>
                      </a:r>
                      <a:endParaRPr lang="en-GB" dirty="0"/>
                    </a:p>
                  </a:txBody>
                  <a:tcPr/>
                </a:tc>
              </a:tr>
              <a:tr h="340947">
                <a:tc>
                  <a:txBody>
                    <a:bodyPr/>
                    <a:lstStyle/>
                    <a:p>
                      <a:endParaRPr lang="en-GB"/>
                    </a:p>
                  </a:txBody>
                  <a:tcPr/>
                </a:tc>
                <a:tc>
                  <a:txBody>
                    <a:bodyPr/>
                    <a:lstStyle/>
                    <a:p>
                      <a:r>
                        <a:rPr lang="en-GB" dirty="0" smtClean="0"/>
                        <a:t>Has no written Equal</a:t>
                      </a:r>
                      <a:r>
                        <a:rPr lang="en-GB" baseline="0" dirty="0" smtClean="0"/>
                        <a:t> Opportunity policy</a:t>
                      </a:r>
                      <a:endParaRPr lang="en-GB" dirty="0"/>
                    </a:p>
                  </a:txBody>
                  <a:tcPr/>
                </a:tc>
              </a:tr>
              <a:tr h="852369">
                <a:tc>
                  <a:txBody>
                    <a:bodyPr/>
                    <a:lstStyle/>
                    <a:p>
                      <a:endParaRPr lang="en-GB"/>
                    </a:p>
                  </a:txBody>
                  <a:tcPr/>
                </a:tc>
                <a:tc>
                  <a:txBody>
                    <a:bodyPr/>
                    <a:lstStyle/>
                    <a:p>
                      <a:r>
                        <a:rPr lang="en-GB" dirty="0" smtClean="0"/>
                        <a:t>Has no procedures or initiatives, but will react to claims of discrimination as they arise</a:t>
                      </a:r>
                      <a:endParaRPr lang="en-GB" dirty="0"/>
                    </a:p>
                  </a:txBody>
                  <a:tcPr/>
                </a:tc>
              </a:tr>
              <a:tr h="340947">
                <a:tc>
                  <a:txBody>
                    <a:bodyPr/>
                    <a:lstStyle/>
                    <a:p>
                      <a:r>
                        <a:rPr lang="en-GB" dirty="0" smtClean="0"/>
                        <a:t>The </a:t>
                      </a:r>
                      <a:r>
                        <a:rPr lang="en-GB" b="1" i="1" dirty="0" smtClean="0"/>
                        <a:t>Compliant</a:t>
                      </a:r>
                      <a:r>
                        <a:rPr lang="en-GB" dirty="0" smtClean="0"/>
                        <a:t> Organisation</a:t>
                      </a:r>
                      <a:endParaRPr lang="en-GB" dirty="0"/>
                    </a:p>
                  </a:txBody>
                  <a:tcPr/>
                </a:tc>
                <a:tc>
                  <a:txBody>
                    <a:bodyPr/>
                    <a:lstStyle/>
                    <a:p>
                      <a:r>
                        <a:rPr lang="en-GB" dirty="0" smtClean="0"/>
                        <a:t>Has a written policy</a:t>
                      </a:r>
                      <a:endParaRPr lang="en-GB" dirty="0"/>
                    </a:p>
                  </a:txBody>
                  <a:tcPr/>
                </a:tc>
              </a:tr>
              <a:tr h="596658">
                <a:tc>
                  <a:txBody>
                    <a:bodyPr/>
                    <a:lstStyle/>
                    <a:p>
                      <a:endParaRPr lang="en-GB"/>
                    </a:p>
                  </a:txBody>
                  <a:tcPr/>
                </a:tc>
                <a:tc>
                  <a:txBody>
                    <a:bodyPr/>
                    <a:lstStyle/>
                    <a:p>
                      <a:r>
                        <a:rPr lang="en-GB" dirty="0" smtClean="0"/>
                        <a:t>Has procedures</a:t>
                      </a:r>
                      <a:r>
                        <a:rPr lang="en-GB" baseline="0" dirty="0" smtClean="0"/>
                        <a:t> which comply with some aspects of best practice approaches</a:t>
                      </a:r>
                      <a:endParaRPr lang="en-GB" dirty="0"/>
                    </a:p>
                  </a:txBody>
                  <a:tcPr/>
                </a:tc>
              </a:tr>
              <a:tr h="596658">
                <a:tc>
                  <a:txBody>
                    <a:bodyPr/>
                    <a:lstStyle/>
                    <a:p>
                      <a:r>
                        <a:rPr lang="en-GB" dirty="0" smtClean="0"/>
                        <a:t>The </a:t>
                      </a:r>
                      <a:r>
                        <a:rPr lang="en-GB" b="1" i="1" dirty="0" smtClean="0"/>
                        <a:t>Proactive</a:t>
                      </a:r>
                      <a:r>
                        <a:rPr lang="en-GB" dirty="0" smtClean="0"/>
                        <a:t> Organisation</a:t>
                      </a:r>
                      <a:endParaRPr lang="en-GB" dirty="0"/>
                    </a:p>
                  </a:txBody>
                  <a:tcPr/>
                </a:tc>
                <a:tc>
                  <a:txBody>
                    <a:bodyPr/>
                    <a:lstStyle/>
                    <a:p>
                      <a:r>
                        <a:rPr lang="en-GB" dirty="0" smtClean="0"/>
                        <a:t>Has a written policy backed up with policies</a:t>
                      </a:r>
                      <a:r>
                        <a:rPr lang="en-GB" baseline="0" dirty="0" smtClean="0"/>
                        <a:t> and procedures</a:t>
                      </a:r>
                      <a:endParaRPr lang="en-GB" dirty="0"/>
                    </a:p>
                  </a:txBody>
                  <a:tcPr/>
                </a:tc>
              </a:tr>
              <a:tr h="596658">
                <a:tc>
                  <a:txBody>
                    <a:bodyPr/>
                    <a:lstStyle/>
                    <a:p>
                      <a:endParaRPr lang="en-GB"/>
                    </a:p>
                  </a:txBody>
                  <a:tcPr/>
                </a:tc>
                <a:tc>
                  <a:txBody>
                    <a:bodyPr/>
                    <a:lstStyle/>
                    <a:p>
                      <a:r>
                        <a:rPr lang="en-GB" dirty="0" smtClean="0"/>
                        <a:t>Monitors the outcome of</a:t>
                      </a:r>
                      <a:r>
                        <a:rPr lang="en-GB" baseline="0" dirty="0" smtClean="0"/>
                        <a:t> initiatives to assess impact</a:t>
                      </a:r>
                      <a:endParaRPr lang="en-GB" dirty="0"/>
                    </a:p>
                  </a:txBody>
                  <a:tcPr/>
                </a:tc>
              </a:tr>
              <a:tr h="596658">
                <a:tc>
                  <a:txBody>
                    <a:bodyPr/>
                    <a:lstStyle/>
                    <a:p>
                      <a:endParaRPr lang="en-GB"/>
                    </a:p>
                  </a:txBody>
                  <a:tcPr/>
                </a:tc>
                <a:tc>
                  <a:txBody>
                    <a:bodyPr/>
                    <a:lstStyle/>
                    <a:p>
                      <a:r>
                        <a:rPr lang="en-GB" dirty="0" smtClean="0"/>
                        <a:t>Actively promotes equality using best practice approaches</a:t>
                      </a:r>
                      <a:endParaRPr lang="en-GB" dirty="0"/>
                    </a:p>
                  </a:txBody>
                  <a:tcPr/>
                </a:tc>
              </a:tr>
            </a:tbl>
          </a:graphicData>
        </a:graphic>
      </p:graphicFrame>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Approaches</a:t>
            </a:r>
            <a:endParaRPr lang="en-GB" dirty="0"/>
          </a:p>
        </p:txBody>
      </p:sp>
      <p:sp>
        <p:nvSpPr>
          <p:cNvPr id="3" name="Content Placeholder 2"/>
          <p:cNvSpPr>
            <a:spLocks noGrp="1"/>
          </p:cNvSpPr>
          <p:nvPr>
            <p:ph idx="1"/>
          </p:nvPr>
        </p:nvSpPr>
        <p:spPr/>
        <p:txBody>
          <a:bodyPr/>
          <a:lstStyle/>
          <a:p>
            <a:r>
              <a:rPr lang="en-GB" dirty="0" smtClean="0"/>
              <a:t>Positive Action</a:t>
            </a:r>
          </a:p>
          <a:p>
            <a:r>
              <a:rPr lang="en-GB" dirty="0" smtClean="0"/>
              <a:t>Positive Discrimination</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2"/>
          <p:cNvSpPr>
            <a:spLocks noGrp="1"/>
          </p:cNvSpPr>
          <p:nvPr>
            <p:ph type="title"/>
          </p:nvPr>
        </p:nvSpPr>
        <p:spPr/>
        <p:txBody>
          <a:bodyPr/>
          <a:lstStyle/>
          <a:p>
            <a:pPr eaLnBrk="1" hangingPunct="1"/>
            <a:r>
              <a:rPr lang="en-GB" dirty="0" smtClean="0"/>
              <a:t>Scenarios</a:t>
            </a:r>
          </a:p>
        </p:txBody>
      </p:sp>
      <p:pic>
        <p:nvPicPr>
          <p:cNvPr id="50179" name="Picture 6" descr="C:\Documents and Settings\bus-sm\Local Settings\Temporary Internet Files\Content.IE5\SDMRKHQR\MP900401563[1].jpg"/>
          <p:cNvPicPr>
            <a:picLocks noChangeAspect="1" noChangeArrowheads="1"/>
          </p:cNvPicPr>
          <p:nvPr/>
        </p:nvPicPr>
        <p:blipFill>
          <a:blip r:embed="rId2"/>
          <a:srcRect/>
          <a:stretch>
            <a:fillRect/>
          </a:stretch>
        </p:blipFill>
        <p:spPr bwMode="auto">
          <a:xfrm>
            <a:off x="2614613" y="2128838"/>
            <a:ext cx="3914775" cy="2600325"/>
          </a:xfrm>
          <a:prstGeom prst="rect">
            <a:avLst/>
          </a:prstGeom>
          <a:noFill/>
          <a:ln w="9525">
            <a:noFill/>
            <a:miter lim="800000"/>
            <a:headEnd/>
            <a:tailEnd/>
          </a:ln>
        </p:spPr>
      </p:pic>
      <p:sp>
        <p:nvSpPr>
          <p:cNvPr id="50180" name="Content Placeholder 8"/>
          <p:cNvSpPr>
            <a:spLocks noGrp="1"/>
          </p:cNvSpPr>
          <p:nvPr>
            <p:ph idx="1"/>
          </p:nvPr>
        </p:nvSpPr>
        <p:spPr/>
        <p:txBody>
          <a:bodyPr/>
          <a:lstStyle/>
          <a:p>
            <a:pPr eaLnBrk="1" hangingPunct="1"/>
            <a:endParaRPr lang="en-US" dirty="0" smtClean="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Content Placeholder 2"/>
          <p:cNvSpPr>
            <a:spLocks noGrp="1"/>
          </p:cNvSpPr>
          <p:nvPr>
            <p:ph idx="1"/>
          </p:nvPr>
        </p:nvSpPr>
        <p:spPr/>
        <p:txBody>
          <a:bodyPr/>
          <a:lstStyle/>
          <a:p>
            <a:pPr eaLnBrk="1" hangingPunct="1"/>
            <a:r>
              <a:rPr lang="en-GB" smtClean="0"/>
              <a:t>What steps could an organisation take to effectively manage diversity and help address equal opportunities issues?</a:t>
            </a:r>
          </a:p>
        </p:txBody>
      </p:sp>
      <p:sp>
        <p:nvSpPr>
          <p:cNvPr id="51203" name="Title 1"/>
          <p:cNvSpPr>
            <a:spLocks noGrp="1"/>
          </p:cNvSpPr>
          <p:nvPr>
            <p:ph type="title"/>
          </p:nvPr>
        </p:nvSpPr>
        <p:spPr/>
        <p:txBody>
          <a:bodyPr/>
          <a:lstStyle/>
          <a:p>
            <a:pPr eaLnBrk="1" hangingPunct="1"/>
            <a:r>
              <a:rPr lang="en-GB" smtClean="0"/>
              <a:t>Discussion Point</a:t>
            </a:r>
          </a:p>
        </p:txBody>
      </p:sp>
      <p:pic>
        <p:nvPicPr>
          <p:cNvPr id="51204" name="Picture 5" descr="C:\Users\sam\AppData\Local\Microsoft\Windows\Temporary Internet Files\Content.IE5\36XT86NF\MC900383958[1].wmf"/>
          <p:cNvPicPr>
            <a:picLocks noChangeAspect="1" noChangeArrowheads="1"/>
          </p:cNvPicPr>
          <p:nvPr/>
        </p:nvPicPr>
        <p:blipFill>
          <a:blip r:embed="rId2"/>
          <a:srcRect/>
          <a:stretch>
            <a:fillRect/>
          </a:stretch>
        </p:blipFill>
        <p:spPr bwMode="auto">
          <a:xfrm>
            <a:off x="3492500" y="3429000"/>
            <a:ext cx="1954213" cy="15859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63" y="1214438"/>
            <a:ext cx="8229600" cy="4525962"/>
          </a:xfrm>
        </p:spPr>
        <p:txBody>
          <a:bodyPr rtlCol="0">
            <a:normAutofit fontScale="92500" lnSpcReduction="20000"/>
          </a:bodyPr>
          <a:lstStyle/>
          <a:p>
            <a:pPr eaLnBrk="1" fontAlgn="auto" hangingPunct="1">
              <a:spcAft>
                <a:spcPts val="0"/>
              </a:spcAft>
              <a:buFont typeface="Arial" pitchFamily="34" charset="0"/>
              <a:buNone/>
              <a:defRPr/>
            </a:pPr>
            <a:endParaRPr lang="en-GB" dirty="0" smtClean="0"/>
          </a:p>
          <a:p>
            <a:pPr eaLnBrk="1" fontAlgn="auto" hangingPunct="1">
              <a:spcAft>
                <a:spcPts val="0"/>
              </a:spcAft>
              <a:buFont typeface="Arial" pitchFamily="34" charset="0"/>
              <a:buChar char="•"/>
              <a:defRPr/>
            </a:pPr>
            <a:r>
              <a:rPr lang="en-GB" dirty="0" smtClean="0"/>
              <a:t>Develop an equal opportunity policy</a:t>
            </a:r>
          </a:p>
          <a:p>
            <a:pPr eaLnBrk="1" fontAlgn="auto" hangingPunct="1">
              <a:spcAft>
                <a:spcPts val="0"/>
              </a:spcAft>
              <a:buFont typeface="Arial" pitchFamily="34" charset="0"/>
              <a:buChar char="•"/>
              <a:defRPr/>
            </a:pPr>
            <a:r>
              <a:rPr lang="en-GB" dirty="0" smtClean="0"/>
              <a:t>Provide training on equal opportunity </a:t>
            </a:r>
          </a:p>
          <a:p>
            <a:pPr eaLnBrk="1" fontAlgn="auto" hangingPunct="1">
              <a:spcAft>
                <a:spcPts val="0"/>
              </a:spcAft>
              <a:buFont typeface="Arial" pitchFamily="34" charset="0"/>
              <a:buChar char="•"/>
              <a:defRPr/>
            </a:pPr>
            <a:r>
              <a:rPr lang="en-GB" dirty="0" smtClean="0"/>
              <a:t>Review all procedures to ensure they are free from bias e.g employment contracts, recruitment and equal opportunity policies.</a:t>
            </a:r>
          </a:p>
          <a:p>
            <a:pPr eaLnBrk="1" fontAlgn="auto" hangingPunct="1">
              <a:spcAft>
                <a:spcPts val="0"/>
              </a:spcAft>
              <a:buFont typeface="Arial" pitchFamily="34" charset="0"/>
              <a:buChar char="•"/>
              <a:defRPr/>
            </a:pPr>
            <a:r>
              <a:rPr lang="en-GB" dirty="0" smtClean="0"/>
              <a:t>Consider flexible working options</a:t>
            </a:r>
          </a:p>
          <a:p>
            <a:pPr eaLnBrk="1" fontAlgn="auto" hangingPunct="1">
              <a:spcAft>
                <a:spcPts val="0"/>
              </a:spcAft>
              <a:buFont typeface="Arial" pitchFamily="34" charset="0"/>
              <a:buChar char="•"/>
              <a:defRPr/>
            </a:pPr>
            <a:r>
              <a:rPr lang="en-GB" dirty="0" smtClean="0"/>
              <a:t>Develop links with local community groups</a:t>
            </a:r>
          </a:p>
          <a:p>
            <a:pPr eaLnBrk="1" fontAlgn="auto" hangingPunct="1">
              <a:spcAft>
                <a:spcPts val="0"/>
              </a:spcAft>
              <a:buFont typeface="Arial" pitchFamily="34" charset="0"/>
              <a:buChar char="•"/>
              <a:defRPr/>
            </a:pPr>
            <a:r>
              <a:rPr lang="en-GB" dirty="0" smtClean="0"/>
              <a:t>Consider company branding/image – does it encourage diversity?</a:t>
            </a:r>
            <a:endParaRPr lang="en-GB" dirty="0"/>
          </a:p>
        </p:txBody>
      </p:sp>
      <p:sp>
        <p:nvSpPr>
          <p:cNvPr id="52227" name="Title 2"/>
          <p:cNvSpPr>
            <a:spLocks noGrp="1"/>
          </p:cNvSpPr>
          <p:nvPr>
            <p:ph type="title"/>
          </p:nvPr>
        </p:nvSpPr>
        <p:spPr/>
        <p:txBody>
          <a:bodyPr/>
          <a:lstStyle/>
          <a:p>
            <a:pPr eaLnBrk="1" hangingPunct="1"/>
            <a:r>
              <a:rPr lang="en-GB" smtClean="0"/>
              <a:t>Best Practice Approaches</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Content Placeholder 2"/>
          <p:cNvSpPr>
            <a:spLocks noGrp="1"/>
          </p:cNvSpPr>
          <p:nvPr>
            <p:ph idx="1"/>
          </p:nvPr>
        </p:nvSpPr>
        <p:spPr/>
        <p:txBody>
          <a:bodyPr/>
          <a:lstStyle/>
          <a:p>
            <a:pPr eaLnBrk="1" hangingPunct="1"/>
            <a:r>
              <a:rPr lang="en-GB" smtClean="0"/>
              <a:t>“People from different backgrounds bring fresh ideas and perceptions which make the way work is done more efficient and products and services better” (CIPD 1999).</a:t>
            </a:r>
          </a:p>
        </p:txBody>
      </p:sp>
      <p:sp>
        <p:nvSpPr>
          <p:cNvPr id="54275" name="Title 1"/>
          <p:cNvSpPr>
            <a:spLocks noGrp="1"/>
          </p:cNvSpPr>
          <p:nvPr>
            <p:ph type="title"/>
          </p:nvPr>
        </p:nvSpPr>
        <p:spPr/>
        <p:txBody>
          <a:bodyPr/>
          <a:lstStyle/>
          <a:p>
            <a:pPr eaLnBrk="1" hangingPunct="1"/>
            <a:r>
              <a:rPr lang="en-GB" smtClean="0"/>
              <a:t>Valuing diversity</a:t>
            </a:r>
          </a:p>
        </p:txBody>
      </p:sp>
      <p:pic>
        <p:nvPicPr>
          <p:cNvPr id="54276" name="Picture 3" descr="C:\Users\sam\AppData\Local\Microsoft\Windows\Temporary Internet Files\Content.IE5\OI3493L3\MC900071140[1].wmf"/>
          <p:cNvPicPr>
            <a:picLocks noChangeAspect="1" noChangeArrowheads="1"/>
          </p:cNvPicPr>
          <p:nvPr/>
        </p:nvPicPr>
        <p:blipFill>
          <a:blip r:embed="rId2"/>
          <a:srcRect/>
          <a:stretch>
            <a:fillRect/>
          </a:stretch>
        </p:blipFill>
        <p:spPr bwMode="auto">
          <a:xfrm>
            <a:off x="3059113" y="3644900"/>
            <a:ext cx="2867025" cy="26273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eaLnBrk="1" hangingPunct="1"/>
            <a:r>
              <a:rPr lang="en-GB" smtClean="0"/>
              <a:t>Extended research</a:t>
            </a:r>
          </a:p>
        </p:txBody>
      </p:sp>
      <p:sp>
        <p:nvSpPr>
          <p:cNvPr id="55299" name="Content Placeholder 2"/>
          <p:cNvSpPr>
            <a:spLocks noGrp="1"/>
          </p:cNvSpPr>
          <p:nvPr>
            <p:ph idx="1"/>
          </p:nvPr>
        </p:nvSpPr>
        <p:spPr/>
        <p:txBody>
          <a:bodyPr/>
          <a:lstStyle/>
          <a:p>
            <a:pPr eaLnBrk="1" hangingPunct="1"/>
            <a:r>
              <a:rPr lang="en-GB" smtClean="0"/>
              <a:t>In Norway, it is a legal requirement for large private companies to have at least 40% of the board made up of women members.  The penalty for non compliance is the disbandment of the organisation.  The Norwegian Government argued that voluntary measures had failed, so legislation was necessary.</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357158" y="-214338"/>
            <a:ext cx="8229600" cy="1143000"/>
          </a:xfrm>
        </p:spPr>
        <p:txBody>
          <a:bodyPr/>
          <a:lstStyle/>
          <a:p>
            <a:pPr eaLnBrk="1" hangingPunct="1"/>
            <a:r>
              <a:rPr lang="en-GB" dirty="0" smtClean="0"/>
              <a:t>Your challenge</a:t>
            </a:r>
          </a:p>
        </p:txBody>
      </p:sp>
      <p:sp>
        <p:nvSpPr>
          <p:cNvPr id="56323" name="Content Placeholder 2"/>
          <p:cNvSpPr>
            <a:spLocks noGrp="1"/>
          </p:cNvSpPr>
          <p:nvPr>
            <p:ph idx="1"/>
          </p:nvPr>
        </p:nvSpPr>
        <p:spPr>
          <a:xfrm>
            <a:off x="571472" y="928670"/>
            <a:ext cx="8229600" cy="4525962"/>
          </a:xfrm>
        </p:spPr>
        <p:txBody>
          <a:bodyPr>
            <a:normAutofit fontScale="85000" lnSpcReduction="10000"/>
          </a:bodyPr>
          <a:lstStyle/>
          <a:p>
            <a:pPr eaLnBrk="1" hangingPunct="1"/>
            <a:r>
              <a:rPr lang="en-GB" dirty="0" smtClean="0"/>
              <a:t>Half the class to assume the role of the Norwegian Government outlining why quotas are required.</a:t>
            </a:r>
          </a:p>
          <a:p>
            <a:pPr eaLnBrk="1" hangingPunct="1"/>
            <a:r>
              <a:rPr lang="en-GB" dirty="0" smtClean="0"/>
              <a:t>The other half to assume the role of employer, arguing that this is not a good idea for many reasons.</a:t>
            </a:r>
          </a:p>
          <a:p>
            <a:pPr eaLnBrk="1" hangingPunct="1"/>
            <a:r>
              <a:rPr lang="en-GB" dirty="0" smtClean="0"/>
              <a:t>Both side are required to produce facts and figures to support their arguments – drawing on research in the field.  Each side should hand in a typed up case for or against and should include references.  The winning side will receive a prize</a:t>
            </a:r>
            <a:r>
              <a:rPr lang="en-GB" dirty="0" smtClean="0">
                <a:sym typeface="Wingdings" pitchFamily="2" charset="2"/>
              </a:rPr>
              <a:t></a:t>
            </a:r>
            <a:endParaRPr lang="en-GB" dirty="0" smtClean="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rtlCol="0">
            <a:normAutofit fontScale="40000" lnSpcReduction="20000"/>
          </a:bodyPr>
          <a:lstStyle/>
          <a:p>
            <a:pPr eaLnBrk="1" fontAlgn="auto" hangingPunct="1">
              <a:spcAft>
                <a:spcPts val="0"/>
              </a:spcAft>
              <a:buFont typeface="Arial" pitchFamily="34" charset="0"/>
              <a:buChar char="•"/>
              <a:defRPr/>
            </a:pPr>
            <a:r>
              <a:rPr lang="en-GB" dirty="0" smtClean="0"/>
              <a:t>CLEMENTS, P. and SPINKS, T. (2009) </a:t>
            </a:r>
            <a:r>
              <a:rPr lang="en-GB" i="1" dirty="0" smtClean="0"/>
              <a:t>The equal opportunities handbook: how to recognize diversity, encourage fairness and promote anti-discriminatory practice</a:t>
            </a:r>
            <a:r>
              <a:rPr lang="en-GB" dirty="0" smtClean="0"/>
              <a:t>. 4th rev ed. London: Kogan Page.</a:t>
            </a:r>
            <a:br>
              <a:rPr lang="en-GB" dirty="0" smtClean="0"/>
            </a:br>
            <a:r>
              <a:rPr lang="en-GB" dirty="0" smtClean="0"/>
              <a:t/>
            </a:r>
            <a:br>
              <a:rPr lang="en-GB" dirty="0" smtClean="0"/>
            </a:br>
            <a:r>
              <a:rPr lang="en-GB" dirty="0" smtClean="0"/>
              <a:t>DANIELS, K. and MACDONALD, L.A.C. (2005) </a:t>
            </a:r>
            <a:r>
              <a:rPr lang="en-GB" i="1" dirty="0" smtClean="0"/>
              <a:t>Equality, diversity and discrimination: a student text.</a:t>
            </a:r>
            <a:r>
              <a:rPr lang="en-GB" dirty="0" smtClean="0"/>
              <a:t> London: Chartered Institute of Personnel and Development. </a:t>
            </a:r>
          </a:p>
          <a:p>
            <a:pPr eaLnBrk="1" fontAlgn="auto" hangingPunct="1">
              <a:spcAft>
                <a:spcPts val="0"/>
              </a:spcAft>
              <a:buFont typeface="Arial" pitchFamily="34" charset="0"/>
              <a:buChar char="•"/>
              <a:defRPr/>
            </a:pPr>
            <a:r>
              <a:rPr lang="en-GB" dirty="0" smtClean="0"/>
              <a:t>KANDOLA, B. (2009) </a:t>
            </a:r>
            <a:r>
              <a:rPr lang="en-GB" i="1" dirty="0" smtClean="0"/>
              <a:t>The value of difference: eliminating bias in organisations.</a:t>
            </a:r>
            <a:r>
              <a:rPr lang="en-GB" dirty="0" smtClean="0"/>
              <a:t> Oxford: Pearn Kandola. </a:t>
            </a:r>
            <a:br>
              <a:rPr lang="en-GB" dirty="0" smtClean="0"/>
            </a:br>
            <a:r>
              <a:rPr lang="en-GB" dirty="0" smtClean="0"/>
              <a:t/>
            </a:r>
            <a:br>
              <a:rPr lang="en-GB" dirty="0" smtClean="0"/>
            </a:br>
            <a:r>
              <a:rPr lang="en-GB" dirty="0" smtClean="0"/>
              <a:t>PEARN KANDOLA. (2006) </a:t>
            </a:r>
            <a:r>
              <a:rPr lang="en-GB" i="1" dirty="0" smtClean="0"/>
              <a:t>Managing diversity</a:t>
            </a:r>
            <a:r>
              <a:rPr lang="en-GB" dirty="0" smtClean="0"/>
              <a:t>. 2nd ed. CIPD toolkit. London: Chartered Institute of Personnel and Development.</a:t>
            </a:r>
          </a:p>
          <a:p>
            <a:pPr eaLnBrk="1" fontAlgn="auto" hangingPunct="1">
              <a:spcAft>
                <a:spcPts val="0"/>
              </a:spcAft>
              <a:buFont typeface="Arial" pitchFamily="34" charset="0"/>
              <a:buChar char="•"/>
              <a:defRPr/>
            </a:pPr>
            <a:r>
              <a:rPr lang="en-GB" dirty="0" smtClean="0"/>
              <a:t>Journal articles</a:t>
            </a:r>
          </a:p>
          <a:p>
            <a:pPr eaLnBrk="1" fontAlgn="auto" hangingPunct="1">
              <a:spcAft>
                <a:spcPts val="0"/>
              </a:spcAft>
              <a:buFont typeface="Arial" pitchFamily="34" charset="0"/>
              <a:buChar char="•"/>
              <a:defRPr/>
            </a:pPr>
            <a:r>
              <a:rPr lang="en-GB" dirty="0" smtClean="0"/>
              <a:t/>
            </a:r>
            <a:br>
              <a:rPr lang="en-GB" dirty="0" smtClean="0"/>
            </a:br>
            <a:r>
              <a:rPr lang="en-GB" dirty="0" smtClean="0"/>
              <a:t>Employer forums for diversity. (2006) </a:t>
            </a:r>
            <a:r>
              <a:rPr lang="en-GB" i="1" dirty="0" smtClean="0"/>
              <a:t>IDS Diversity at Work</a:t>
            </a:r>
            <a:r>
              <a:rPr lang="en-GB" dirty="0" smtClean="0"/>
              <a:t>. No 29, November. pp10-19. </a:t>
            </a:r>
            <a:br>
              <a:rPr lang="en-GB" dirty="0" smtClean="0"/>
            </a:br>
            <a:r>
              <a:rPr lang="en-GB" dirty="0" smtClean="0"/>
              <a:t/>
            </a:r>
            <a:br>
              <a:rPr lang="en-GB" dirty="0" smtClean="0"/>
            </a:br>
            <a:r>
              <a:rPr lang="en-GB" dirty="0" smtClean="0"/>
              <a:t>FINEMAN, M., MACGILLIVRAY, L. and GOLDEN, D. (2008) The global diversity practitioner dilemma. </a:t>
            </a:r>
            <a:r>
              <a:rPr lang="en-GB" i="1" dirty="0" smtClean="0"/>
              <a:t>IDS Diversity at Work</a:t>
            </a:r>
            <a:r>
              <a:rPr lang="en-GB" dirty="0" smtClean="0"/>
              <a:t>. No 52, October. pp20-24. </a:t>
            </a:r>
            <a:br>
              <a:rPr lang="en-GB" dirty="0" smtClean="0"/>
            </a:br>
            <a:r>
              <a:rPr lang="en-GB" dirty="0" smtClean="0"/>
              <a:t/>
            </a:r>
            <a:br>
              <a:rPr lang="en-GB" dirty="0" smtClean="0"/>
            </a:br>
            <a:r>
              <a:rPr lang="en-GB" dirty="0" smtClean="0"/>
              <a:t>JOHNSTONE, S. (2009) Equality and diversity training: an EOR survey. </a:t>
            </a:r>
            <a:r>
              <a:rPr lang="en-GB" i="1" dirty="0" smtClean="0"/>
              <a:t>Equal Opportunities Review</a:t>
            </a:r>
            <a:r>
              <a:rPr lang="en-GB" dirty="0" smtClean="0"/>
              <a:t>. No 192, September. pp7-14. </a:t>
            </a:r>
            <a:br>
              <a:rPr lang="en-GB" dirty="0" smtClean="0"/>
            </a:br>
            <a:r>
              <a:rPr lang="en-GB" dirty="0" smtClean="0"/>
              <a:t/>
            </a:r>
            <a:br>
              <a:rPr lang="en-GB" dirty="0" smtClean="0"/>
            </a:br>
            <a:r>
              <a:rPr lang="en-GB" dirty="0" smtClean="0"/>
              <a:t>SHORE, L.M., CHUNG-HERRERA, B.G. and DEAN, M.A. (2009) Diversity in organizations: where are we now and where are we going? </a:t>
            </a:r>
            <a:r>
              <a:rPr lang="en-GB" i="1" dirty="0" smtClean="0"/>
              <a:t>Human Resource Management Review</a:t>
            </a:r>
            <a:r>
              <a:rPr lang="en-GB" dirty="0" smtClean="0"/>
              <a:t>. Vol 19, No 2, June. pp117-133. </a:t>
            </a:r>
          </a:p>
          <a:p>
            <a:pPr eaLnBrk="1" fontAlgn="auto" hangingPunct="1">
              <a:spcAft>
                <a:spcPts val="0"/>
              </a:spcAft>
              <a:buFont typeface="Arial" pitchFamily="34" charset="0"/>
              <a:buChar char="•"/>
              <a:defRPr/>
            </a:pPr>
            <a:r>
              <a:rPr lang="en-GB" dirty="0" smtClean="0"/>
              <a:t>WOLFF, C. (2009) Equality and diversity in the workplace: 2009 IRS survey. </a:t>
            </a:r>
            <a:r>
              <a:rPr lang="en-GB" i="1" dirty="0" smtClean="0"/>
              <a:t>IRS Employment Review</a:t>
            </a:r>
            <a:r>
              <a:rPr lang="en-GB" dirty="0" smtClean="0"/>
              <a:t>. No 923, 22 June. 15pp. </a:t>
            </a:r>
            <a:br>
              <a:rPr lang="en-GB" dirty="0" smtClean="0"/>
            </a:br>
            <a:endParaRPr lang="en-GB" dirty="0"/>
          </a:p>
        </p:txBody>
      </p:sp>
      <p:sp>
        <p:nvSpPr>
          <p:cNvPr id="57347" name="Title 1"/>
          <p:cNvSpPr>
            <a:spLocks noGrp="1"/>
          </p:cNvSpPr>
          <p:nvPr>
            <p:ph type="title"/>
          </p:nvPr>
        </p:nvSpPr>
        <p:spPr/>
        <p:txBody>
          <a:bodyPr/>
          <a:lstStyle/>
          <a:p>
            <a:pPr eaLnBrk="1" hangingPunct="1"/>
            <a:r>
              <a:rPr lang="en-GB" smtClean="0"/>
              <a:t>Further Reading</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References</a:t>
            </a:r>
            <a:br>
              <a:rPr lang="en-GB" dirty="0" smtClean="0"/>
            </a:br>
            <a:endParaRPr lang="en-GB" dirty="0"/>
          </a:p>
        </p:txBody>
      </p:sp>
      <p:sp>
        <p:nvSpPr>
          <p:cNvPr id="3" name="Content Placeholder 2"/>
          <p:cNvSpPr>
            <a:spLocks noGrp="1"/>
          </p:cNvSpPr>
          <p:nvPr>
            <p:ph idx="1"/>
          </p:nvPr>
        </p:nvSpPr>
        <p:spPr/>
        <p:txBody>
          <a:bodyPr/>
          <a:lstStyle/>
          <a:p>
            <a:r>
              <a:rPr lang="en-GB" dirty="0" smtClean="0">
                <a:hlinkClick r:id="rId2"/>
              </a:rPr>
              <a:t>www.CwaraeTeg.co.uk</a:t>
            </a:r>
            <a:endParaRPr lang="en-GB" dirty="0" smtClean="0"/>
          </a:p>
          <a:p>
            <a:r>
              <a:rPr lang="en-GB" dirty="0" smtClean="0">
                <a:hlinkClick r:id="rId3"/>
              </a:rPr>
              <a:t>www.cipd.co.uk</a:t>
            </a:r>
            <a:endParaRPr lang="en-GB" dirty="0" smtClean="0"/>
          </a:p>
          <a:p>
            <a:pPr>
              <a:buNone/>
            </a:pPr>
            <a:endParaRPr lang="en-GB" dirty="0"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TotalTime>
  <Words>1423</Words>
  <Application>Microsoft Office PowerPoint</Application>
  <PresentationFormat>On-screen Show (4:3)</PresentationFormat>
  <Paragraphs>248</Paragraphs>
  <Slides>42</Slides>
  <Notes>5</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Slide 1</vt:lpstr>
      <vt:lpstr>What we will cover today</vt:lpstr>
      <vt:lpstr>The challenge we face</vt:lpstr>
      <vt:lpstr>Reflection </vt:lpstr>
      <vt:lpstr>Recent trends:</vt:lpstr>
      <vt:lpstr>Convergence and divergence  (Taylor, 2011)</vt:lpstr>
      <vt:lpstr>Wales in the 21st Century How diverse are we?</vt:lpstr>
      <vt:lpstr>One in 5 people in Wales can speak Welsh</vt:lpstr>
      <vt:lpstr>Slide 9</vt:lpstr>
      <vt:lpstr>Slide 10</vt:lpstr>
      <vt:lpstr>Slide 11</vt:lpstr>
      <vt:lpstr>Slide 12</vt:lpstr>
      <vt:lpstr>Slide 13</vt:lpstr>
      <vt:lpstr>What does this mean in terms of culture and employment practices in our respective organisations?  </vt:lpstr>
      <vt:lpstr>Embracing diversity means?</vt:lpstr>
      <vt:lpstr>In what ways are individuals different?</vt:lpstr>
      <vt:lpstr>Examining your own value base</vt:lpstr>
      <vt:lpstr>Why should Managers care about fairness and diversity?</vt:lpstr>
      <vt:lpstr>Potential business benefits</vt:lpstr>
      <vt:lpstr>Discussion</vt:lpstr>
      <vt:lpstr>Equal Opportunities</vt:lpstr>
      <vt:lpstr>  The Equality Act 2010 - the fundamentals?   </vt:lpstr>
      <vt:lpstr>Discrimination – Protected Characteristics</vt:lpstr>
      <vt:lpstr>Discrimination</vt:lpstr>
      <vt:lpstr>Discrimination</vt:lpstr>
      <vt:lpstr>Tribunal Awards (2010 -2011)</vt:lpstr>
      <vt:lpstr>Should we legislating against all discriminatory behaviour?</vt:lpstr>
      <vt:lpstr>Dilemma</vt:lpstr>
      <vt:lpstr>Different organisation approaches</vt:lpstr>
      <vt:lpstr>Sameness</vt:lpstr>
      <vt:lpstr>Difference Approach  Organisation initiatives (Collectivist)   </vt:lpstr>
      <vt:lpstr>Difference Approach Organisation initiatives (Individualist)</vt:lpstr>
      <vt:lpstr>Which best describes your Organisation?</vt:lpstr>
      <vt:lpstr>Organisational Approaches</vt:lpstr>
      <vt:lpstr>Scenarios</vt:lpstr>
      <vt:lpstr>Discussion Point</vt:lpstr>
      <vt:lpstr>Best Practice Approaches</vt:lpstr>
      <vt:lpstr>Valuing diversity</vt:lpstr>
      <vt:lpstr>Extended research</vt:lpstr>
      <vt:lpstr>Your challenge</vt:lpstr>
      <vt:lpstr>Further Reading</vt:lpstr>
      <vt:lpstr>References </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Samantha Morgan</dc:creator>
  <cp:lastModifiedBy>Samantha Morgan</cp:lastModifiedBy>
  <cp:revision>3</cp:revision>
  <dcterms:created xsi:type="dcterms:W3CDTF">2013-02-20T14:00:17Z</dcterms:created>
  <dcterms:modified xsi:type="dcterms:W3CDTF">2013-02-20T14:44:45Z</dcterms:modified>
</cp:coreProperties>
</file>