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rawings/drawing2.xml" ContentType="application/vnd.openxmlformats-officedocument.drawingml.chartshapes+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charts/chart3.xml" ContentType="application/vnd.openxmlformats-officedocument.drawingml.chart+xml"/>
  <Override PartName="/ppt/charts/chart4.xml" ContentType="application/vnd.openxmlformats-officedocument.drawingml.char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rawings/drawing1.xml" ContentType="application/vnd.openxmlformats-officedocument.drawingml.chartshape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56" r:id="rId2"/>
    <p:sldId id="257" r:id="rId3"/>
    <p:sldId id="269" r:id="rId4"/>
    <p:sldId id="280" r:id="rId5"/>
    <p:sldId id="259" r:id="rId6"/>
    <p:sldId id="260" r:id="rId7"/>
    <p:sldId id="272" r:id="rId8"/>
    <p:sldId id="261" r:id="rId9"/>
    <p:sldId id="262" r:id="rId10"/>
    <p:sldId id="263" r:id="rId11"/>
    <p:sldId id="270" r:id="rId12"/>
    <p:sldId id="271" r:id="rId13"/>
    <p:sldId id="264" r:id="rId14"/>
    <p:sldId id="279" r:id="rId15"/>
    <p:sldId id="265" r:id="rId16"/>
    <p:sldId id="273" r:id="rId17"/>
    <p:sldId id="274" r:id="rId18"/>
    <p:sldId id="275" r:id="rId19"/>
    <p:sldId id="276" r:id="rId20"/>
    <p:sldId id="266" r:id="rId21"/>
    <p:sldId id="278" r:id="rId22"/>
    <p:sldId id="267" r:id="rId23"/>
    <p:sldId id="268" r:id="rId24"/>
    <p:sldId id="281" r:id="rId25"/>
  </p:sldIdLst>
  <p:sldSz cx="9144000" cy="6858000" type="screen4x3"/>
  <p:notesSz cx="6888163" cy="100203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0286" autoAdjust="0"/>
  </p:normalViewPr>
  <p:slideViewPr>
    <p:cSldViewPr>
      <p:cViewPr varScale="1">
        <p:scale>
          <a:sx n="87" d="100"/>
          <a:sy n="87" d="100"/>
        </p:scale>
        <p:origin x="-65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file:///C:\Documents%20and%20Settings\fad-rt\Local%20Settings\Temporary%20Internet%20Files\Content.Outlook\JM74SO3W\Ecological%20footprint%20totals%20Petite%20and%20Tourism.xlsx" TargetMode="External"/></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oleObject" Target="file:///C:\Documents%20and%20Settings\fad-rt\Local%20Settings\Temporary%20Internet%20Files\Content.Outlook\JM74SO3W\Ecological%20footprint%20totals%20Petite%20and%20Tourism.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F:\MSc%20Dissertation%202010\Ecological%20footprint%20totals%20Petite%20and%20Tourism.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Book1"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GB"/>
  <c:style val="31"/>
  <c:chart>
    <c:autoTitleDeleted val="1"/>
    <c:plotArea>
      <c:layout/>
      <c:scatterChart>
        <c:scatterStyle val="lineMarker"/>
        <c:ser>
          <c:idx val="0"/>
          <c:order val="0"/>
          <c:tx>
            <c:strRef>
              <c:f>Sheet1!$B$1</c:f>
              <c:strCache>
                <c:ptCount val="1"/>
                <c:pt idx="0">
                  <c:v>E.F.P REAP PETITE</c:v>
                </c:pt>
              </c:strCache>
            </c:strRef>
          </c:tx>
          <c:spPr>
            <a:ln w="66675">
              <a:noFill/>
            </a:ln>
          </c:spPr>
          <c:xVal>
            <c:numRef>
              <c:f>Sheet1!$A$2:$A$72</c:f>
              <c:numCache>
                <c:formatCode>General</c:formatCode>
                <c:ptCount val="71"/>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pt idx="45">
                  <c:v>46</c:v>
                </c:pt>
                <c:pt idx="46">
                  <c:v>47</c:v>
                </c:pt>
                <c:pt idx="47">
                  <c:v>48</c:v>
                </c:pt>
                <c:pt idx="48">
                  <c:v>49</c:v>
                </c:pt>
                <c:pt idx="49">
                  <c:v>50</c:v>
                </c:pt>
                <c:pt idx="50">
                  <c:v>51</c:v>
                </c:pt>
                <c:pt idx="51">
                  <c:v>52</c:v>
                </c:pt>
                <c:pt idx="52">
                  <c:v>53</c:v>
                </c:pt>
                <c:pt idx="53">
                  <c:v>54</c:v>
                </c:pt>
                <c:pt idx="54">
                  <c:v>55</c:v>
                </c:pt>
                <c:pt idx="55">
                  <c:v>56</c:v>
                </c:pt>
                <c:pt idx="56">
                  <c:v>57</c:v>
                </c:pt>
                <c:pt idx="57">
                  <c:v>58</c:v>
                </c:pt>
                <c:pt idx="58">
                  <c:v>59</c:v>
                </c:pt>
                <c:pt idx="59">
                  <c:v>60</c:v>
                </c:pt>
                <c:pt idx="60">
                  <c:v>61</c:v>
                </c:pt>
                <c:pt idx="61">
                  <c:v>62</c:v>
                </c:pt>
                <c:pt idx="62">
                  <c:v>63</c:v>
                </c:pt>
                <c:pt idx="63">
                  <c:v>64</c:v>
                </c:pt>
                <c:pt idx="64">
                  <c:v>65</c:v>
                </c:pt>
                <c:pt idx="65">
                  <c:v>66</c:v>
                </c:pt>
                <c:pt idx="66">
                  <c:v>67</c:v>
                </c:pt>
                <c:pt idx="67">
                  <c:v>68</c:v>
                </c:pt>
                <c:pt idx="68">
                  <c:v>69</c:v>
                </c:pt>
                <c:pt idx="69">
                  <c:v>70</c:v>
                </c:pt>
                <c:pt idx="70">
                  <c:v>71</c:v>
                </c:pt>
              </c:numCache>
            </c:numRef>
          </c:xVal>
          <c:yVal>
            <c:numRef>
              <c:f>Sheet1!$B$2:$B$72</c:f>
              <c:numCache>
                <c:formatCode>General</c:formatCode>
                <c:ptCount val="71"/>
                <c:pt idx="0">
                  <c:v>6.6599999999999975</c:v>
                </c:pt>
                <c:pt idx="1">
                  <c:v>4.9800000000000004</c:v>
                </c:pt>
                <c:pt idx="2">
                  <c:v>6.3</c:v>
                </c:pt>
                <c:pt idx="3">
                  <c:v>5.9700000000000024</c:v>
                </c:pt>
                <c:pt idx="4">
                  <c:v>6.28</c:v>
                </c:pt>
                <c:pt idx="5">
                  <c:v>6.35</c:v>
                </c:pt>
                <c:pt idx="6">
                  <c:v>4.4700000000000024</c:v>
                </c:pt>
                <c:pt idx="7">
                  <c:v>6.73</c:v>
                </c:pt>
                <c:pt idx="8">
                  <c:v>4.8899999999999997</c:v>
                </c:pt>
                <c:pt idx="9">
                  <c:v>5.9</c:v>
                </c:pt>
                <c:pt idx="10">
                  <c:v>6</c:v>
                </c:pt>
                <c:pt idx="11">
                  <c:v>4.7</c:v>
                </c:pt>
                <c:pt idx="12">
                  <c:v>5.96</c:v>
                </c:pt>
                <c:pt idx="13">
                  <c:v>4.76</c:v>
                </c:pt>
                <c:pt idx="14">
                  <c:v>5.31</c:v>
                </c:pt>
                <c:pt idx="15">
                  <c:v>5.28</c:v>
                </c:pt>
                <c:pt idx="16">
                  <c:v>8.41</c:v>
                </c:pt>
                <c:pt idx="17">
                  <c:v>5.4700000000000024</c:v>
                </c:pt>
                <c:pt idx="18">
                  <c:v>5.1499999999999995</c:v>
                </c:pt>
                <c:pt idx="19">
                  <c:v>5.9700000000000024</c:v>
                </c:pt>
                <c:pt idx="20">
                  <c:v>4.71</c:v>
                </c:pt>
                <c:pt idx="21">
                  <c:v>7.71</c:v>
                </c:pt>
                <c:pt idx="22">
                  <c:v>6.13</c:v>
                </c:pt>
                <c:pt idx="23">
                  <c:v>5.45</c:v>
                </c:pt>
                <c:pt idx="24">
                  <c:v>5.57</c:v>
                </c:pt>
                <c:pt idx="25">
                  <c:v>4.92</c:v>
                </c:pt>
                <c:pt idx="26">
                  <c:v>5.0999999999999996</c:v>
                </c:pt>
                <c:pt idx="27">
                  <c:v>5.6199999999999966</c:v>
                </c:pt>
                <c:pt idx="28">
                  <c:v>5.53</c:v>
                </c:pt>
                <c:pt idx="29">
                  <c:v>5.78</c:v>
                </c:pt>
                <c:pt idx="30">
                  <c:v>4.8099999999999996</c:v>
                </c:pt>
                <c:pt idx="31">
                  <c:v>4.7699999999999996</c:v>
                </c:pt>
                <c:pt idx="32">
                  <c:v>4.9000000000000004</c:v>
                </c:pt>
                <c:pt idx="33">
                  <c:v>5.68</c:v>
                </c:pt>
                <c:pt idx="34">
                  <c:v>6.55</c:v>
                </c:pt>
                <c:pt idx="35">
                  <c:v>4.6399999999999997</c:v>
                </c:pt>
                <c:pt idx="36">
                  <c:v>6.51</c:v>
                </c:pt>
                <c:pt idx="37">
                  <c:v>4.58</c:v>
                </c:pt>
                <c:pt idx="38">
                  <c:v>5.22</c:v>
                </c:pt>
                <c:pt idx="39">
                  <c:v>5.07</c:v>
                </c:pt>
                <c:pt idx="40">
                  <c:v>7.28</c:v>
                </c:pt>
                <c:pt idx="41">
                  <c:v>5.63</c:v>
                </c:pt>
                <c:pt idx="42">
                  <c:v>4.63</c:v>
                </c:pt>
                <c:pt idx="43">
                  <c:v>5.18</c:v>
                </c:pt>
                <c:pt idx="44">
                  <c:v>5.6099999999999985</c:v>
                </c:pt>
                <c:pt idx="45">
                  <c:v>6.7</c:v>
                </c:pt>
                <c:pt idx="46">
                  <c:v>4.7</c:v>
                </c:pt>
                <c:pt idx="47">
                  <c:v>5.07</c:v>
                </c:pt>
                <c:pt idx="48">
                  <c:v>5.96</c:v>
                </c:pt>
                <c:pt idx="49">
                  <c:v>6.21</c:v>
                </c:pt>
                <c:pt idx="50">
                  <c:v>5.1199999999999966</c:v>
                </c:pt>
                <c:pt idx="51">
                  <c:v>4.54</c:v>
                </c:pt>
                <c:pt idx="52">
                  <c:v>6.04</c:v>
                </c:pt>
                <c:pt idx="53">
                  <c:v>5.48</c:v>
                </c:pt>
                <c:pt idx="54">
                  <c:v>7.6199999999999966</c:v>
                </c:pt>
                <c:pt idx="55">
                  <c:v>4.71</c:v>
                </c:pt>
                <c:pt idx="56">
                  <c:v>6.6599999999999975</c:v>
                </c:pt>
                <c:pt idx="57">
                  <c:v>5.42</c:v>
                </c:pt>
                <c:pt idx="58">
                  <c:v>6.38</c:v>
                </c:pt>
                <c:pt idx="59">
                  <c:v>5.63</c:v>
                </c:pt>
                <c:pt idx="60">
                  <c:v>7.8199999999999985</c:v>
                </c:pt>
                <c:pt idx="61">
                  <c:v>6</c:v>
                </c:pt>
                <c:pt idx="62">
                  <c:v>6.1499999999999995</c:v>
                </c:pt>
                <c:pt idx="63">
                  <c:v>5.42</c:v>
                </c:pt>
                <c:pt idx="64">
                  <c:v>6.37</c:v>
                </c:pt>
                <c:pt idx="65">
                  <c:v>5.91</c:v>
                </c:pt>
                <c:pt idx="66">
                  <c:v>5.33</c:v>
                </c:pt>
                <c:pt idx="67">
                  <c:v>7.4300000000000024</c:v>
                </c:pt>
                <c:pt idx="68">
                  <c:v>6.8599999999999985</c:v>
                </c:pt>
                <c:pt idx="69">
                  <c:v>6.2</c:v>
                </c:pt>
                <c:pt idx="70">
                  <c:v>6.3</c:v>
                </c:pt>
              </c:numCache>
            </c:numRef>
          </c:yVal>
        </c:ser>
        <c:axId val="56740864"/>
        <c:axId val="57156736"/>
      </c:scatterChart>
      <c:valAx>
        <c:axId val="56740864"/>
        <c:scaling>
          <c:orientation val="minMax"/>
        </c:scaling>
        <c:axPos val="b"/>
        <c:majorGridlines/>
        <c:minorGridlines/>
        <c:title>
          <c:tx>
            <c:rich>
              <a:bodyPr/>
              <a:lstStyle/>
              <a:p>
                <a:pPr>
                  <a:defRPr/>
                </a:pPr>
                <a:r>
                  <a:rPr lang="en-GB"/>
                  <a:t>Respondent number</a:t>
                </a:r>
              </a:p>
            </c:rich>
          </c:tx>
          <c:layout/>
        </c:title>
        <c:numFmt formatCode="General" sourceLinked="1"/>
        <c:tickLblPos val="nextTo"/>
        <c:crossAx val="57156736"/>
        <c:crosses val="autoZero"/>
        <c:crossBetween val="midCat"/>
      </c:valAx>
      <c:valAx>
        <c:axId val="57156736"/>
        <c:scaling>
          <c:orientation val="minMax"/>
        </c:scaling>
        <c:axPos val="l"/>
        <c:majorGridlines/>
        <c:minorGridlines/>
        <c:title>
          <c:tx>
            <c:rich>
              <a:bodyPr/>
              <a:lstStyle/>
              <a:p>
                <a:pPr>
                  <a:defRPr/>
                </a:pPr>
                <a:r>
                  <a:rPr lang="en-GB"/>
                  <a:t>Ecological footprint</a:t>
                </a:r>
                <a:r>
                  <a:rPr lang="en-GB" baseline="0"/>
                  <a:t> in global hectares</a:t>
                </a:r>
                <a:endParaRPr lang="en-GB"/>
              </a:p>
            </c:rich>
          </c:tx>
          <c:layout/>
        </c:title>
        <c:numFmt formatCode="General" sourceLinked="1"/>
        <c:tickLblPos val="nextTo"/>
        <c:crossAx val="56740864"/>
        <c:crosses val="autoZero"/>
        <c:crossBetween val="midCat"/>
      </c:valAx>
    </c:plotArea>
    <c:legend>
      <c:legendPos val="r"/>
      <c:layout/>
    </c:legend>
    <c:plotVisOnly val="1"/>
  </c:chart>
  <c:externalData r:id="rId1"/>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n-GB"/>
  <c:style val="26"/>
  <c:chart>
    <c:autoTitleDeleted val="1"/>
    <c:plotArea>
      <c:layout>
        <c:manualLayout>
          <c:layoutTarget val="inner"/>
          <c:xMode val="edge"/>
          <c:yMode val="edge"/>
          <c:x val="0.14339129483814544"/>
          <c:y val="5.1400554097404488E-2"/>
          <c:w val="0.51622812773403326"/>
          <c:h val="0.74634988334791563"/>
        </c:manualLayout>
      </c:layout>
      <c:scatterChart>
        <c:scatterStyle val="lineMarker"/>
        <c:ser>
          <c:idx val="1"/>
          <c:order val="0"/>
          <c:tx>
            <c:strRef>
              <c:f>Sheet1!$C$1</c:f>
              <c:strCache>
                <c:ptCount val="1"/>
                <c:pt idx="0">
                  <c:v>E.F.P REAP TOURISM</c:v>
                </c:pt>
              </c:strCache>
            </c:strRef>
          </c:tx>
          <c:spPr>
            <a:ln w="66675">
              <a:noFill/>
            </a:ln>
          </c:spPr>
          <c:xVal>
            <c:numRef>
              <c:f>Sheet1!$A$2:$A$101</c:f>
              <c:numCache>
                <c:formatCode>General</c:formatCode>
                <c:ptCount val="100"/>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pt idx="45">
                  <c:v>46</c:v>
                </c:pt>
                <c:pt idx="46">
                  <c:v>47</c:v>
                </c:pt>
                <c:pt idx="47">
                  <c:v>48</c:v>
                </c:pt>
                <c:pt idx="48">
                  <c:v>49</c:v>
                </c:pt>
                <c:pt idx="49">
                  <c:v>50</c:v>
                </c:pt>
                <c:pt idx="50">
                  <c:v>51</c:v>
                </c:pt>
                <c:pt idx="51">
                  <c:v>52</c:v>
                </c:pt>
                <c:pt idx="52">
                  <c:v>53</c:v>
                </c:pt>
                <c:pt idx="53">
                  <c:v>54</c:v>
                </c:pt>
                <c:pt idx="54">
                  <c:v>55</c:v>
                </c:pt>
                <c:pt idx="55">
                  <c:v>56</c:v>
                </c:pt>
                <c:pt idx="56">
                  <c:v>57</c:v>
                </c:pt>
                <c:pt idx="57">
                  <c:v>58</c:v>
                </c:pt>
                <c:pt idx="58">
                  <c:v>59</c:v>
                </c:pt>
                <c:pt idx="59">
                  <c:v>60</c:v>
                </c:pt>
                <c:pt idx="60">
                  <c:v>61</c:v>
                </c:pt>
                <c:pt idx="61">
                  <c:v>62</c:v>
                </c:pt>
                <c:pt idx="62">
                  <c:v>63</c:v>
                </c:pt>
                <c:pt idx="63">
                  <c:v>64</c:v>
                </c:pt>
                <c:pt idx="64">
                  <c:v>65</c:v>
                </c:pt>
                <c:pt idx="65">
                  <c:v>66</c:v>
                </c:pt>
                <c:pt idx="66">
                  <c:v>67</c:v>
                </c:pt>
                <c:pt idx="67">
                  <c:v>68</c:v>
                </c:pt>
                <c:pt idx="68">
                  <c:v>69</c:v>
                </c:pt>
                <c:pt idx="69">
                  <c:v>70</c:v>
                </c:pt>
                <c:pt idx="70">
                  <c:v>71</c:v>
                </c:pt>
                <c:pt idx="71">
                  <c:v>72</c:v>
                </c:pt>
                <c:pt idx="72">
                  <c:v>73</c:v>
                </c:pt>
                <c:pt idx="73">
                  <c:v>74</c:v>
                </c:pt>
                <c:pt idx="74">
                  <c:v>75</c:v>
                </c:pt>
                <c:pt idx="75">
                  <c:v>76</c:v>
                </c:pt>
                <c:pt idx="76">
                  <c:v>77</c:v>
                </c:pt>
                <c:pt idx="77">
                  <c:v>78</c:v>
                </c:pt>
                <c:pt idx="78">
                  <c:v>79</c:v>
                </c:pt>
                <c:pt idx="79">
                  <c:v>80</c:v>
                </c:pt>
                <c:pt idx="80">
                  <c:v>81</c:v>
                </c:pt>
                <c:pt idx="81">
                  <c:v>82</c:v>
                </c:pt>
                <c:pt idx="82">
                  <c:v>83</c:v>
                </c:pt>
                <c:pt idx="83">
                  <c:v>84</c:v>
                </c:pt>
                <c:pt idx="84">
                  <c:v>85</c:v>
                </c:pt>
                <c:pt idx="85">
                  <c:v>86</c:v>
                </c:pt>
                <c:pt idx="86">
                  <c:v>87</c:v>
                </c:pt>
                <c:pt idx="87">
                  <c:v>88</c:v>
                </c:pt>
                <c:pt idx="88">
                  <c:v>89</c:v>
                </c:pt>
                <c:pt idx="89">
                  <c:v>90</c:v>
                </c:pt>
                <c:pt idx="90">
                  <c:v>91</c:v>
                </c:pt>
                <c:pt idx="91">
                  <c:v>92</c:v>
                </c:pt>
                <c:pt idx="92">
                  <c:v>93</c:v>
                </c:pt>
                <c:pt idx="93">
                  <c:v>94</c:v>
                </c:pt>
                <c:pt idx="94">
                  <c:v>95</c:v>
                </c:pt>
                <c:pt idx="95">
                  <c:v>96</c:v>
                </c:pt>
                <c:pt idx="96">
                  <c:v>97</c:v>
                </c:pt>
                <c:pt idx="97">
                  <c:v>98</c:v>
                </c:pt>
                <c:pt idx="98">
                  <c:v>99</c:v>
                </c:pt>
                <c:pt idx="99">
                  <c:v>100</c:v>
                </c:pt>
              </c:numCache>
            </c:numRef>
          </c:xVal>
          <c:yVal>
            <c:numRef>
              <c:f>Sheet1!$C$2:$C$101</c:f>
              <c:numCache>
                <c:formatCode>General</c:formatCode>
                <c:ptCount val="100"/>
                <c:pt idx="0">
                  <c:v>14.360000000000024</c:v>
                </c:pt>
                <c:pt idx="1">
                  <c:v>17.04</c:v>
                </c:pt>
                <c:pt idx="2">
                  <c:v>20.66</c:v>
                </c:pt>
                <c:pt idx="3">
                  <c:v>7.35</c:v>
                </c:pt>
                <c:pt idx="4">
                  <c:v>22.72</c:v>
                </c:pt>
                <c:pt idx="5">
                  <c:v>6.76</c:v>
                </c:pt>
                <c:pt idx="6">
                  <c:v>7.89</c:v>
                </c:pt>
                <c:pt idx="7">
                  <c:v>11.4</c:v>
                </c:pt>
                <c:pt idx="8">
                  <c:v>6.02</c:v>
                </c:pt>
                <c:pt idx="9">
                  <c:v>15.71</c:v>
                </c:pt>
                <c:pt idx="10">
                  <c:v>13.25</c:v>
                </c:pt>
                <c:pt idx="11">
                  <c:v>5.7700000000000014</c:v>
                </c:pt>
                <c:pt idx="12">
                  <c:v>6.07</c:v>
                </c:pt>
                <c:pt idx="13">
                  <c:v>2.8</c:v>
                </c:pt>
                <c:pt idx="14">
                  <c:v>8.5</c:v>
                </c:pt>
                <c:pt idx="15">
                  <c:v>15.34</c:v>
                </c:pt>
                <c:pt idx="16">
                  <c:v>9.06</c:v>
                </c:pt>
                <c:pt idx="17">
                  <c:v>11.52</c:v>
                </c:pt>
                <c:pt idx="18">
                  <c:v>7.4300000000000024</c:v>
                </c:pt>
                <c:pt idx="19">
                  <c:v>7.08</c:v>
                </c:pt>
                <c:pt idx="20">
                  <c:v>5.28</c:v>
                </c:pt>
                <c:pt idx="21">
                  <c:v>10.6</c:v>
                </c:pt>
                <c:pt idx="22">
                  <c:v>8.07</c:v>
                </c:pt>
                <c:pt idx="23">
                  <c:v>8.77</c:v>
                </c:pt>
                <c:pt idx="24">
                  <c:v>10.58</c:v>
                </c:pt>
                <c:pt idx="25">
                  <c:v>6.94</c:v>
                </c:pt>
                <c:pt idx="26">
                  <c:v>9.23</c:v>
                </c:pt>
                <c:pt idx="27">
                  <c:v>8.0500000000000007</c:v>
                </c:pt>
                <c:pt idx="28">
                  <c:v>12.24</c:v>
                </c:pt>
                <c:pt idx="29">
                  <c:v>12.53</c:v>
                </c:pt>
                <c:pt idx="30">
                  <c:v>12.27</c:v>
                </c:pt>
                <c:pt idx="31">
                  <c:v>8.74</c:v>
                </c:pt>
                <c:pt idx="32">
                  <c:v>11.68</c:v>
                </c:pt>
                <c:pt idx="33">
                  <c:v>9.9500000000000028</c:v>
                </c:pt>
                <c:pt idx="34">
                  <c:v>14.26</c:v>
                </c:pt>
                <c:pt idx="35">
                  <c:v>9.76</c:v>
                </c:pt>
                <c:pt idx="36">
                  <c:v>12.72</c:v>
                </c:pt>
                <c:pt idx="37">
                  <c:v>12.05</c:v>
                </c:pt>
                <c:pt idx="38">
                  <c:v>10.89</c:v>
                </c:pt>
                <c:pt idx="39">
                  <c:v>9.8700000000000028</c:v>
                </c:pt>
                <c:pt idx="40">
                  <c:v>8.4700000000000006</c:v>
                </c:pt>
                <c:pt idx="41">
                  <c:v>9.49</c:v>
                </c:pt>
                <c:pt idx="42">
                  <c:v>8.48</c:v>
                </c:pt>
                <c:pt idx="43">
                  <c:v>10.25</c:v>
                </c:pt>
                <c:pt idx="44">
                  <c:v>17.89</c:v>
                </c:pt>
                <c:pt idx="45">
                  <c:v>9.19</c:v>
                </c:pt>
                <c:pt idx="46">
                  <c:v>13.34</c:v>
                </c:pt>
                <c:pt idx="47">
                  <c:v>12.02</c:v>
                </c:pt>
                <c:pt idx="48">
                  <c:v>8.26</c:v>
                </c:pt>
                <c:pt idx="49">
                  <c:v>7.46</c:v>
                </c:pt>
                <c:pt idx="50">
                  <c:v>8</c:v>
                </c:pt>
                <c:pt idx="51">
                  <c:v>6.35</c:v>
                </c:pt>
                <c:pt idx="52">
                  <c:v>14.15</c:v>
                </c:pt>
                <c:pt idx="53">
                  <c:v>7.95</c:v>
                </c:pt>
                <c:pt idx="54">
                  <c:v>9.14</c:v>
                </c:pt>
                <c:pt idx="55">
                  <c:v>10.02</c:v>
                </c:pt>
                <c:pt idx="56">
                  <c:v>8.2200000000000024</c:v>
                </c:pt>
                <c:pt idx="57">
                  <c:v>6.3199999999999985</c:v>
                </c:pt>
                <c:pt idx="58">
                  <c:v>5.51</c:v>
                </c:pt>
                <c:pt idx="59">
                  <c:v>4.46</c:v>
                </c:pt>
                <c:pt idx="60">
                  <c:v>7.91</c:v>
                </c:pt>
                <c:pt idx="61">
                  <c:v>6.34</c:v>
                </c:pt>
                <c:pt idx="62">
                  <c:v>14.57</c:v>
                </c:pt>
                <c:pt idx="63">
                  <c:v>8.66</c:v>
                </c:pt>
                <c:pt idx="64">
                  <c:v>7.91</c:v>
                </c:pt>
                <c:pt idx="65">
                  <c:v>8.27</c:v>
                </c:pt>
                <c:pt idx="66">
                  <c:v>3.54</c:v>
                </c:pt>
                <c:pt idx="67">
                  <c:v>12.870000000000006</c:v>
                </c:pt>
                <c:pt idx="68">
                  <c:v>12.22</c:v>
                </c:pt>
                <c:pt idx="69">
                  <c:v>23.919999999999987</c:v>
                </c:pt>
                <c:pt idx="70">
                  <c:v>4.96</c:v>
                </c:pt>
              </c:numCache>
            </c:numRef>
          </c:yVal>
        </c:ser>
        <c:axId val="57190656"/>
        <c:axId val="57205120"/>
      </c:scatterChart>
      <c:valAx>
        <c:axId val="57190656"/>
        <c:scaling>
          <c:orientation val="minMax"/>
          <c:max val="80"/>
        </c:scaling>
        <c:axPos val="b"/>
        <c:majorGridlines/>
        <c:minorGridlines/>
        <c:title>
          <c:tx>
            <c:rich>
              <a:bodyPr/>
              <a:lstStyle/>
              <a:p>
                <a:pPr>
                  <a:defRPr/>
                </a:pPr>
                <a:r>
                  <a:rPr lang="en-GB"/>
                  <a:t>Respondent number</a:t>
                </a:r>
              </a:p>
            </c:rich>
          </c:tx>
          <c:layout/>
        </c:title>
        <c:numFmt formatCode="General" sourceLinked="1"/>
        <c:tickLblPos val="nextTo"/>
        <c:crossAx val="57205120"/>
        <c:crosses val="autoZero"/>
        <c:crossBetween val="midCat"/>
      </c:valAx>
      <c:valAx>
        <c:axId val="57205120"/>
        <c:scaling>
          <c:orientation val="minMax"/>
        </c:scaling>
        <c:axPos val="l"/>
        <c:majorGridlines/>
        <c:minorGridlines/>
        <c:title>
          <c:tx>
            <c:rich>
              <a:bodyPr/>
              <a:lstStyle/>
              <a:p>
                <a:pPr>
                  <a:defRPr/>
                </a:pPr>
                <a:r>
                  <a:rPr lang="en-GB"/>
                  <a:t>Ecological footprint in global hectares</a:t>
                </a:r>
              </a:p>
            </c:rich>
          </c:tx>
          <c:layout/>
        </c:title>
        <c:numFmt formatCode="General" sourceLinked="1"/>
        <c:tickLblPos val="nextTo"/>
        <c:crossAx val="57190656"/>
        <c:crosses val="autoZero"/>
        <c:crossBetween val="midCat"/>
      </c:valAx>
    </c:plotArea>
    <c:legend>
      <c:legendPos val="r"/>
      <c:layout/>
    </c:legend>
    <c:plotVisOnly val="1"/>
  </c:chart>
  <c:txPr>
    <a:bodyPr/>
    <a:lstStyle/>
    <a:p>
      <a:pPr>
        <a:defRPr sz="1800"/>
      </a:pPr>
      <a:endParaRPr lang="en-US"/>
    </a:p>
  </c:txPr>
  <c:externalData r:id="rId1"/>
  <c:userShapes r:id="rId2"/>
</c:chartSpace>
</file>

<file path=ppt/charts/chart3.xml><?xml version="1.0" encoding="utf-8"?>
<c:chartSpace xmlns:c="http://schemas.openxmlformats.org/drawingml/2006/chart" xmlns:a="http://schemas.openxmlformats.org/drawingml/2006/main" xmlns:r="http://schemas.openxmlformats.org/officeDocument/2006/relationships">
  <c:date1904 val="1"/>
  <c:lang val="en-GB"/>
  <c:style val="40"/>
  <c:chart>
    <c:title>
      <c:tx>
        <c:rich>
          <a:bodyPr/>
          <a:lstStyle/>
          <a:p>
            <a:pPr>
              <a:defRPr/>
            </a:pPr>
            <a:r>
              <a:rPr lang="en-GB"/>
              <a:t>Total Ecological Footprints</a:t>
            </a:r>
          </a:p>
        </c:rich>
      </c:tx>
      <c:layout/>
    </c:title>
    <c:plotArea>
      <c:layout/>
      <c:barChart>
        <c:barDir val="col"/>
        <c:grouping val="clustered"/>
        <c:ser>
          <c:idx val="0"/>
          <c:order val="0"/>
          <c:tx>
            <c:strRef>
              <c:f>Sheet1!$B$1</c:f>
              <c:strCache>
                <c:ptCount val="1"/>
                <c:pt idx="0">
                  <c:v>E.F.P REAP PETITE</c:v>
                </c:pt>
              </c:strCache>
            </c:strRef>
          </c:tx>
          <c:val>
            <c:numRef>
              <c:f>Sheet1!$B$2:$B$72</c:f>
              <c:numCache>
                <c:formatCode>General</c:formatCode>
                <c:ptCount val="71"/>
                <c:pt idx="0">
                  <c:v>4.76</c:v>
                </c:pt>
                <c:pt idx="1">
                  <c:v>5.33</c:v>
                </c:pt>
                <c:pt idx="2">
                  <c:v>5.63</c:v>
                </c:pt>
                <c:pt idx="3">
                  <c:v>6.3</c:v>
                </c:pt>
                <c:pt idx="4">
                  <c:v>4.71</c:v>
                </c:pt>
                <c:pt idx="5">
                  <c:v>6.38</c:v>
                </c:pt>
                <c:pt idx="6">
                  <c:v>4.7</c:v>
                </c:pt>
                <c:pt idx="7">
                  <c:v>4.8899999999999997</c:v>
                </c:pt>
                <c:pt idx="8">
                  <c:v>5.96</c:v>
                </c:pt>
                <c:pt idx="9">
                  <c:v>5.42</c:v>
                </c:pt>
                <c:pt idx="10">
                  <c:v>6</c:v>
                </c:pt>
                <c:pt idx="11">
                  <c:v>4.54</c:v>
                </c:pt>
                <c:pt idx="12">
                  <c:v>6.35</c:v>
                </c:pt>
                <c:pt idx="13">
                  <c:v>4.92</c:v>
                </c:pt>
                <c:pt idx="14">
                  <c:v>5.9700000000000024</c:v>
                </c:pt>
                <c:pt idx="15">
                  <c:v>5.9700000000000024</c:v>
                </c:pt>
                <c:pt idx="16">
                  <c:v>5.1499999999999995</c:v>
                </c:pt>
                <c:pt idx="17">
                  <c:v>6.21</c:v>
                </c:pt>
                <c:pt idx="18">
                  <c:v>4.4700000000000024</c:v>
                </c:pt>
                <c:pt idx="19">
                  <c:v>6.37</c:v>
                </c:pt>
                <c:pt idx="20">
                  <c:v>7.8199999999999985</c:v>
                </c:pt>
                <c:pt idx="21">
                  <c:v>5.48</c:v>
                </c:pt>
                <c:pt idx="22">
                  <c:v>5.1199999999999966</c:v>
                </c:pt>
                <c:pt idx="23">
                  <c:v>5.6199999999999966</c:v>
                </c:pt>
                <c:pt idx="24">
                  <c:v>6.13</c:v>
                </c:pt>
                <c:pt idx="25">
                  <c:v>6.6599999999999975</c:v>
                </c:pt>
                <c:pt idx="26">
                  <c:v>5.96</c:v>
                </c:pt>
                <c:pt idx="27">
                  <c:v>5.91</c:v>
                </c:pt>
                <c:pt idx="28">
                  <c:v>7.28</c:v>
                </c:pt>
                <c:pt idx="29">
                  <c:v>4.63</c:v>
                </c:pt>
                <c:pt idx="30">
                  <c:v>5.31</c:v>
                </c:pt>
                <c:pt idx="31">
                  <c:v>5.42</c:v>
                </c:pt>
                <c:pt idx="32">
                  <c:v>4.7699999999999996</c:v>
                </c:pt>
                <c:pt idx="33">
                  <c:v>5.45</c:v>
                </c:pt>
                <c:pt idx="34">
                  <c:v>8.41</c:v>
                </c:pt>
                <c:pt idx="35">
                  <c:v>7.6199999999999966</c:v>
                </c:pt>
                <c:pt idx="36">
                  <c:v>6.7</c:v>
                </c:pt>
                <c:pt idx="37">
                  <c:v>5.0999999999999996</c:v>
                </c:pt>
                <c:pt idx="38">
                  <c:v>5.63</c:v>
                </c:pt>
                <c:pt idx="39">
                  <c:v>4.6399999999999997</c:v>
                </c:pt>
                <c:pt idx="40">
                  <c:v>5.07</c:v>
                </c:pt>
                <c:pt idx="41">
                  <c:v>5.68</c:v>
                </c:pt>
                <c:pt idx="42">
                  <c:v>4.71</c:v>
                </c:pt>
                <c:pt idx="43">
                  <c:v>5.18</c:v>
                </c:pt>
                <c:pt idx="44">
                  <c:v>5.57</c:v>
                </c:pt>
                <c:pt idx="45">
                  <c:v>7.71</c:v>
                </c:pt>
                <c:pt idx="46">
                  <c:v>5.22</c:v>
                </c:pt>
                <c:pt idx="47">
                  <c:v>6.73</c:v>
                </c:pt>
                <c:pt idx="48">
                  <c:v>5.4700000000000024</c:v>
                </c:pt>
                <c:pt idx="49">
                  <c:v>4.9000000000000004</c:v>
                </c:pt>
                <c:pt idx="50">
                  <c:v>5.07</c:v>
                </c:pt>
                <c:pt idx="51">
                  <c:v>4.58</c:v>
                </c:pt>
                <c:pt idx="52">
                  <c:v>6.8599999999999985</c:v>
                </c:pt>
                <c:pt idx="53">
                  <c:v>5.53</c:v>
                </c:pt>
                <c:pt idx="54">
                  <c:v>4.8099999999999996</c:v>
                </c:pt>
                <c:pt idx="55">
                  <c:v>5.78</c:v>
                </c:pt>
                <c:pt idx="56">
                  <c:v>6.51</c:v>
                </c:pt>
                <c:pt idx="57">
                  <c:v>7.4300000000000024</c:v>
                </c:pt>
                <c:pt idx="58">
                  <c:v>6</c:v>
                </c:pt>
                <c:pt idx="59">
                  <c:v>4.7</c:v>
                </c:pt>
                <c:pt idx="60">
                  <c:v>6.04</c:v>
                </c:pt>
                <c:pt idx="61">
                  <c:v>6.55</c:v>
                </c:pt>
                <c:pt idx="62">
                  <c:v>6.6599999999999975</c:v>
                </c:pt>
                <c:pt idx="63">
                  <c:v>6.1499999999999995</c:v>
                </c:pt>
                <c:pt idx="64">
                  <c:v>5.28</c:v>
                </c:pt>
                <c:pt idx="65">
                  <c:v>5.9</c:v>
                </c:pt>
                <c:pt idx="66">
                  <c:v>4.9800000000000004</c:v>
                </c:pt>
                <c:pt idx="67">
                  <c:v>5.6099999999999985</c:v>
                </c:pt>
                <c:pt idx="68">
                  <c:v>6.3</c:v>
                </c:pt>
                <c:pt idx="69">
                  <c:v>6.28</c:v>
                </c:pt>
                <c:pt idx="70">
                  <c:v>6.2</c:v>
                </c:pt>
              </c:numCache>
            </c:numRef>
          </c:val>
        </c:ser>
        <c:ser>
          <c:idx val="1"/>
          <c:order val="1"/>
          <c:tx>
            <c:strRef>
              <c:f>Sheet1!$C$1</c:f>
              <c:strCache>
                <c:ptCount val="1"/>
                <c:pt idx="0">
                  <c:v>E.F.P REAP TOURISM</c:v>
                </c:pt>
              </c:strCache>
            </c:strRef>
          </c:tx>
          <c:val>
            <c:numRef>
              <c:f>Sheet1!$C$2:$C$72</c:f>
              <c:numCache>
                <c:formatCode>General</c:formatCode>
                <c:ptCount val="71"/>
                <c:pt idx="0">
                  <c:v>2.8</c:v>
                </c:pt>
                <c:pt idx="1">
                  <c:v>3.54</c:v>
                </c:pt>
                <c:pt idx="2">
                  <c:v>4.46</c:v>
                </c:pt>
                <c:pt idx="3">
                  <c:v>4.96</c:v>
                </c:pt>
                <c:pt idx="4">
                  <c:v>5.28</c:v>
                </c:pt>
                <c:pt idx="5">
                  <c:v>5.51</c:v>
                </c:pt>
                <c:pt idx="6">
                  <c:v>5.7700000000000014</c:v>
                </c:pt>
                <c:pt idx="7">
                  <c:v>6.02</c:v>
                </c:pt>
                <c:pt idx="8">
                  <c:v>6.07</c:v>
                </c:pt>
                <c:pt idx="9">
                  <c:v>6.3199999999999985</c:v>
                </c:pt>
                <c:pt idx="10">
                  <c:v>6.34</c:v>
                </c:pt>
                <c:pt idx="11">
                  <c:v>6.35</c:v>
                </c:pt>
                <c:pt idx="12">
                  <c:v>6.76</c:v>
                </c:pt>
                <c:pt idx="13">
                  <c:v>6.94</c:v>
                </c:pt>
                <c:pt idx="14">
                  <c:v>7.08</c:v>
                </c:pt>
                <c:pt idx="15">
                  <c:v>7.35</c:v>
                </c:pt>
                <c:pt idx="16">
                  <c:v>7.4300000000000024</c:v>
                </c:pt>
                <c:pt idx="17">
                  <c:v>7.46</c:v>
                </c:pt>
                <c:pt idx="18">
                  <c:v>7.89</c:v>
                </c:pt>
                <c:pt idx="19">
                  <c:v>7.91</c:v>
                </c:pt>
                <c:pt idx="20">
                  <c:v>7.91</c:v>
                </c:pt>
                <c:pt idx="21">
                  <c:v>7.95</c:v>
                </c:pt>
                <c:pt idx="22">
                  <c:v>8</c:v>
                </c:pt>
                <c:pt idx="23">
                  <c:v>8.0500000000000007</c:v>
                </c:pt>
                <c:pt idx="24">
                  <c:v>8.07</c:v>
                </c:pt>
                <c:pt idx="25">
                  <c:v>8.2200000000000006</c:v>
                </c:pt>
                <c:pt idx="26">
                  <c:v>8.26</c:v>
                </c:pt>
                <c:pt idx="27">
                  <c:v>8.27</c:v>
                </c:pt>
                <c:pt idx="28">
                  <c:v>8.4700000000000006</c:v>
                </c:pt>
                <c:pt idx="29">
                  <c:v>8.48</c:v>
                </c:pt>
                <c:pt idx="30">
                  <c:v>8.5</c:v>
                </c:pt>
                <c:pt idx="31">
                  <c:v>8.66</c:v>
                </c:pt>
                <c:pt idx="32">
                  <c:v>8.7399999999999984</c:v>
                </c:pt>
                <c:pt idx="33">
                  <c:v>8.77</c:v>
                </c:pt>
                <c:pt idx="34">
                  <c:v>9.06</c:v>
                </c:pt>
                <c:pt idx="35">
                  <c:v>9.1399999999999988</c:v>
                </c:pt>
                <c:pt idx="36">
                  <c:v>9.19</c:v>
                </c:pt>
                <c:pt idx="37">
                  <c:v>9.2299999999999986</c:v>
                </c:pt>
                <c:pt idx="38">
                  <c:v>9.49</c:v>
                </c:pt>
                <c:pt idx="39">
                  <c:v>9.76</c:v>
                </c:pt>
                <c:pt idx="40">
                  <c:v>9.8700000000000028</c:v>
                </c:pt>
                <c:pt idx="41">
                  <c:v>9.9500000000000028</c:v>
                </c:pt>
                <c:pt idx="42">
                  <c:v>10.02</c:v>
                </c:pt>
                <c:pt idx="43">
                  <c:v>10.25</c:v>
                </c:pt>
                <c:pt idx="44">
                  <c:v>10.58</c:v>
                </c:pt>
                <c:pt idx="45">
                  <c:v>10.6</c:v>
                </c:pt>
                <c:pt idx="46">
                  <c:v>10.89</c:v>
                </c:pt>
                <c:pt idx="47">
                  <c:v>11.4</c:v>
                </c:pt>
                <c:pt idx="48">
                  <c:v>11.52</c:v>
                </c:pt>
                <c:pt idx="49">
                  <c:v>11.68</c:v>
                </c:pt>
                <c:pt idx="50">
                  <c:v>12.02</c:v>
                </c:pt>
                <c:pt idx="51">
                  <c:v>12.05</c:v>
                </c:pt>
                <c:pt idx="52">
                  <c:v>12.219999999999999</c:v>
                </c:pt>
                <c:pt idx="53">
                  <c:v>12.239999999999998</c:v>
                </c:pt>
                <c:pt idx="54">
                  <c:v>12.27</c:v>
                </c:pt>
                <c:pt idx="55">
                  <c:v>12.53</c:v>
                </c:pt>
                <c:pt idx="56">
                  <c:v>12.719999999999999</c:v>
                </c:pt>
                <c:pt idx="57">
                  <c:v>12.870000000000006</c:v>
                </c:pt>
                <c:pt idx="58">
                  <c:v>13.25</c:v>
                </c:pt>
                <c:pt idx="59">
                  <c:v>13.34</c:v>
                </c:pt>
                <c:pt idx="60">
                  <c:v>14.15</c:v>
                </c:pt>
                <c:pt idx="61">
                  <c:v>14.26</c:v>
                </c:pt>
                <c:pt idx="62">
                  <c:v>14.360000000000024</c:v>
                </c:pt>
                <c:pt idx="63">
                  <c:v>14.57</c:v>
                </c:pt>
                <c:pt idx="64">
                  <c:v>15.34</c:v>
                </c:pt>
                <c:pt idx="65">
                  <c:v>15.709999999999999</c:v>
                </c:pt>
                <c:pt idx="66">
                  <c:v>17.04</c:v>
                </c:pt>
                <c:pt idx="67">
                  <c:v>17.89</c:v>
                </c:pt>
                <c:pt idx="68">
                  <c:v>20.66</c:v>
                </c:pt>
                <c:pt idx="69">
                  <c:v>22.72</c:v>
                </c:pt>
                <c:pt idx="70">
                  <c:v>23.919999999999987</c:v>
                </c:pt>
              </c:numCache>
            </c:numRef>
          </c:val>
        </c:ser>
        <c:gapWidth val="75"/>
        <c:overlap val="-25"/>
        <c:axId val="57401728"/>
        <c:axId val="57403264"/>
      </c:barChart>
      <c:catAx>
        <c:axId val="57401728"/>
        <c:scaling>
          <c:orientation val="minMax"/>
        </c:scaling>
        <c:axPos val="b"/>
        <c:majorTickMark val="none"/>
        <c:tickLblPos val="nextTo"/>
        <c:crossAx val="57403264"/>
        <c:crosses val="autoZero"/>
        <c:auto val="1"/>
        <c:lblAlgn val="ctr"/>
        <c:lblOffset val="100"/>
      </c:catAx>
      <c:valAx>
        <c:axId val="57403264"/>
        <c:scaling>
          <c:orientation val="minMax"/>
        </c:scaling>
        <c:axPos val="l"/>
        <c:majorGridlines/>
        <c:numFmt formatCode="General" sourceLinked="1"/>
        <c:majorTickMark val="none"/>
        <c:tickLblPos val="nextTo"/>
        <c:crossAx val="57401728"/>
        <c:crosses val="autoZero"/>
        <c:crossBetween val="between"/>
      </c:valAx>
    </c:plotArea>
    <c:legend>
      <c:legendPos val="b"/>
      <c:layout/>
    </c:legend>
    <c:plotVisOnly val="1"/>
  </c:chart>
  <c:txPr>
    <a:bodyPr/>
    <a:lstStyle/>
    <a:p>
      <a:pPr>
        <a:defRPr sz="1800"/>
      </a:pPr>
      <a:endParaRPr lang="en-US"/>
    </a:p>
  </c:tx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date1904 val="1"/>
  <c:lang val="en-GB"/>
  <c:style val="11"/>
  <c:chart>
    <c:title>
      <c:tx>
        <c:rich>
          <a:bodyPr/>
          <a:lstStyle/>
          <a:p>
            <a:pPr>
              <a:defRPr/>
            </a:pPr>
            <a:r>
              <a:rPr lang="en-GB"/>
              <a:t>Graph Showing Variabilty of Ecological Footprints </a:t>
            </a:r>
          </a:p>
        </c:rich>
      </c:tx>
      <c:layout/>
    </c:title>
    <c:view3D>
      <c:perspective val="30"/>
    </c:view3D>
    <c:plotArea>
      <c:layout/>
      <c:bar3DChart>
        <c:barDir val="col"/>
        <c:grouping val="standard"/>
        <c:ser>
          <c:idx val="0"/>
          <c:order val="0"/>
          <c:tx>
            <c:strRef>
              <c:f>Sheet1!$A$1</c:f>
              <c:strCache>
                <c:ptCount val="1"/>
                <c:pt idx="0">
                  <c:v>E.F.P REAP PETITE</c:v>
                </c:pt>
              </c:strCache>
            </c:strRef>
          </c:tx>
          <c:val>
            <c:numRef>
              <c:f>Sheet1!$A$2:$A$6</c:f>
              <c:numCache>
                <c:formatCode>General</c:formatCode>
                <c:ptCount val="5"/>
                <c:pt idx="0">
                  <c:v>4.9800000000000004</c:v>
                </c:pt>
                <c:pt idx="1">
                  <c:v>5.6099999999999985</c:v>
                </c:pt>
                <c:pt idx="2">
                  <c:v>6.3</c:v>
                </c:pt>
                <c:pt idx="3">
                  <c:v>6.28</c:v>
                </c:pt>
                <c:pt idx="4">
                  <c:v>6.2</c:v>
                </c:pt>
              </c:numCache>
            </c:numRef>
          </c:val>
        </c:ser>
        <c:ser>
          <c:idx val="1"/>
          <c:order val="1"/>
          <c:tx>
            <c:strRef>
              <c:f>Sheet1!$B$1</c:f>
              <c:strCache>
                <c:ptCount val="1"/>
                <c:pt idx="0">
                  <c:v>E.F.P REAP TOURISM </c:v>
                </c:pt>
              </c:strCache>
            </c:strRef>
          </c:tx>
          <c:val>
            <c:numRef>
              <c:f>Sheet1!$B$2:$B$6</c:f>
              <c:numCache>
                <c:formatCode>General</c:formatCode>
                <c:ptCount val="5"/>
                <c:pt idx="0">
                  <c:v>17.04</c:v>
                </c:pt>
                <c:pt idx="1">
                  <c:v>17.89</c:v>
                </c:pt>
                <c:pt idx="2">
                  <c:v>20.66</c:v>
                </c:pt>
                <c:pt idx="3">
                  <c:v>22.72</c:v>
                </c:pt>
                <c:pt idx="4">
                  <c:v>23.919999999999987</c:v>
                </c:pt>
              </c:numCache>
            </c:numRef>
          </c:val>
        </c:ser>
        <c:dLbls>
          <c:showVal val="1"/>
        </c:dLbls>
        <c:shape val="box"/>
        <c:axId val="57506432"/>
        <c:axId val="57516416"/>
        <c:axId val="57493696"/>
      </c:bar3DChart>
      <c:catAx>
        <c:axId val="57506432"/>
        <c:scaling>
          <c:orientation val="minMax"/>
        </c:scaling>
        <c:axPos val="b"/>
        <c:majorTickMark val="none"/>
        <c:tickLblPos val="nextTo"/>
        <c:crossAx val="57516416"/>
        <c:crosses val="autoZero"/>
        <c:auto val="1"/>
        <c:lblAlgn val="ctr"/>
        <c:lblOffset val="100"/>
      </c:catAx>
      <c:valAx>
        <c:axId val="57516416"/>
        <c:scaling>
          <c:orientation val="minMax"/>
        </c:scaling>
        <c:delete val="1"/>
        <c:axPos val="l"/>
        <c:numFmt formatCode="General" sourceLinked="1"/>
        <c:tickLblPos val="none"/>
        <c:crossAx val="57506432"/>
        <c:crosses val="autoZero"/>
        <c:crossBetween val="between"/>
      </c:valAx>
      <c:serAx>
        <c:axId val="57493696"/>
        <c:scaling>
          <c:orientation val="minMax"/>
        </c:scaling>
        <c:delete val="1"/>
        <c:axPos val="b"/>
        <c:tickLblPos val="none"/>
        <c:crossAx val="57516416"/>
        <c:crosses val="autoZero"/>
      </c:serAx>
    </c:plotArea>
    <c:legend>
      <c:legendPos val="t"/>
      <c:layout/>
    </c:legend>
    <c:plotVisOnly val="1"/>
  </c:chart>
  <c:txPr>
    <a:bodyPr/>
    <a:lstStyle/>
    <a:p>
      <a:pPr>
        <a:defRPr sz="1800"/>
      </a:pPr>
      <a:endParaRPr lang="en-US"/>
    </a:p>
  </c:txPr>
  <c:externalData r:id="rId1"/>
</c:chartSpace>
</file>

<file path=ppt/drawings/drawing1.xml><?xml version="1.0" encoding="utf-8"?>
<c:userShapes xmlns:c="http://schemas.openxmlformats.org/drawingml/2006/chart">
  <cdr:relSizeAnchor xmlns:cdr="http://schemas.openxmlformats.org/drawingml/2006/chartDrawing">
    <cdr:from>
      <cdr:x>0.80428</cdr:x>
      <cdr:y>0.69828</cdr:y>
    </cdr:from>
    <cdr:to>
      <cdr:x>0.95888</cdr:x>
      <cdr:y>0.69828</cdr:y>
    </cdr:to>
    <cdr:sp macro="" textlink="">
      <cdr:nvSpPr>
        <cdr:cNvPr id="3" name="Straight Connector 2"/>
        <cdr:cNvSpPr/>
      </cdr:nvSpPr>
      <cdr:spPr>
        <a:xfrm xmlns:a="http://schemas.openxmlformats.org/drawingml/2006/main">
          <a:off x="4657725" y="2314575"/>
          <a:ext cx="895350" cy="0"/>
        </a:xfrm>
        <a:prstGeom xmlns:a="http://schemas.openxmlformats.org/drawingml/2006/main" prst="line">
          <a:avLst/>
        </a:prstGeom>
        <a:ln xmlns:a="http://schemas.openxmlformats.org/drawingml/2006/main" w="19050">
          <a:solidFill>
            <a:srgbClr val="FF0000"/>
          </a:solidFill>
          <a:prstDash val="lgDashDot"/>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txBody>
        <a:bodyPr xmlns:a="http://schemas.openxmlformats.org/drawingml/2006/main" vertOverflow="clip"/>
        <a:lstStyle xmlns:a="http://schemas.openxmlformats.org/drawingml/2006/main"/>
        <a:p xmlns:a="http://schemas.openxmlformats.org/drawingml/2006/main">
          <a:endParaRPr lang="en-US"/>
        </a:p>
      </cdr:txBody>
    </cdr:sp>
  </cdr:relSizeAnchor>
  <cdr:relSizeAnchor xmlns:cdr="http://schemas.openxmlformats.org/drawingml/2006/chartDrawing">
    <cdr:from>
      <cdr:x>0.10362</cdr:x>
      <cdr:y>0.31322</cdr:y>
    </cdr:from>
    <cdr:to>
      <cdr:x>0.75658</cdr:x>
      <cdr:y>0.31609</cdr:y>
    </cdr:to>
    <cdr:sp macro="" textlink="">
      <cdr:nvSpPr>
        <cdr:cNvPr id="5" name="Straight Connector 4"/>
        <cdr:cNvSpPr/>
      </cdr:nvSpPr>
      <cdr:spPr>
        <a:xfrm xmlns:a="http://schemas.openxmlformats.org/drawingml/2006/main" flipV="1">
          <a:off x="600075" y="1038225"/>
          <a:ext cx="3781425" cy="9525"/>
        </a:xfrm>
        <a:prstGeom xmlns:a="http://schemas.openxmlformats.org/drawingml/2006/main" prst="line">
          <a:avLst/>
        </a:prstGeom>
        <a:ln xmlns:a="http://schemas.openxmlformats.org/drawingml/2006/main" w="19050">
          <a:solidFill>
            <a:srgbClr val="FF0000"/>
          </a:solidFill>
          <a:prstDash val="lgDashDot"/>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txBody>
        <a:bodyPr xmlns:a="http://schemas.openxmlformats.org/drawingml/2006/main" vertOverflow="clip"/>
        <a:lstStyle xmlns:a="http://schemas.openxmlformats.org/drawingml/2006/main"/>
        <a:p xmlns:a="http://schemas.openxmlformats.org/drawingml/2006/main">
          <a:endParaRPr lang="en-US"/>
        </a:p>
      </cdr:txBody>
    </cdr:sp>
  </cdr:relSizeAnchor>
</c:userShapes>
</file>

<file path=ppt/drawings/drawing2.xml><?xml version="1.0" encoding="utf-8"?>
<c:userShapes xmlns:c="http://schemas.openxmlformats.org/drawingml/2006/chart">
  <cdr:relSizeAnchor xmlns:cdr="http://schemas.openxmlformats.org/drawingml/2006/chartDrawing">
    <cdr:from>
      <cdr:x>0.14375</cdr:x>
      <cdr:y>0.54167</cdr:y>
    </cdr:from>
    <cdr:to>
      <cdr:x>0.65417</cdr:x>
      <cdr:y>0.54167</cdr:y>
    </cdr:to>
    <cdr:sp macro="" textlink="">
      <cdr:nvSpPr>
        <cdr:cNvPr id="3" name="Straight Connector 2"/>
        <cdr:cNvSpPr/>
      </cdr:nvSpPr>
      <cdr:spPr>
        <a:xfrm xmlns:a="http://schemas.openxmlformats.org/drawingml/2006/main">
          <a:off x="657225" y="1485900"/>
          <a:ext cx="2333625" cy="0"/>
        </a:xfrm>
        <a:prstGeom xmlns:a="http://schemas.openxmlformats.org/drawingml/2006/main" prst="line">
          <a:avLst/>
        </a:prstGeom>
        <a:ln xmlns:a="http://schemas.openxmlformats.org/drawingml/2006/main" w="19050">
          <a:solidFill>
            <a:srgbClr val="FF0000"/>
          </a:solidFill>
          <a:prstDash val="lgDashDot"/>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txBody>
        <a:bodyPr xmlns:a="http://schemas.openxmlformats.org/drawingml/2006/main" vertOverflow="clip"/>
        <a:lstStyle xmlns:a="http://schemas.openxmlformats.org/drawingml/2006/main"/>
        <a:p xmlns:a="http://schemas.openxmlformats.org/drawingml/2006/main">
          <a:endParaRPr lang="en-US"/>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1" cy="501015"/>
          </a:xfrm>
          <a:prstGeom prst="rect">
            <a:avLst/>
          </a:prstGeom>
        </p:spPr>
        <p:txBody>
          <a:bodyPr vert="horz" lIns="96616" tIns="48308" rIns="96616" bIns="48308" rtlCol="0"/>
          <a:lstStyle>
            <a:lvl1pPr algn="l">
              <a:defRPr sz="1300"/>
            </a:lvl1pPr>
          </a:lstStyle>
          <a:p>
            <a:endParaRPr lang="en-GB"/>
          </a:p>
        </p:txBody>
      </p:sp>
      <p:sp>
        <p:nvSpPr>
          <p:cNvPr id="3" name="Date Placeholder 2"/>
          <p:cNvSpPr>
            <a:spLocks noGrp="1"/>
          </p:cNvSpPr>
          <p:nvPr>
            <p:ph type="dt" idx="1"/>
          </p:nvPr>
        </p:nvSpPr>
        <p:spPr>
          <a:xfrm>
            <a:off x="3901698" y="0"/>
            <a:ext cx="2984871" cy="501015"/>
          </a:xfrm>
          <a:prstGeom prst="rect">
            <a:avLst/>
          </a:prstGeom>
        </p:spPr>
        <p:txBody>
          <a:bodyPr vert="horz" lIns="96616" tIns="48308" rIns="96616" bIns="48308" rtlCol="0"/>
          <a:lstStyle>
            <a:lvl1pPr algn="r">
              <a:defRPr sz="1300"/>
            </a:lvl1pPr>
          </a:lstStyle>
          <a:p>
            <a:fld id="{5BD8D094-34F3-43EB-B7D5-895A847316A1}" type="datetimeFigureOut">
              <a:rPr lang="en-GB" smtClean="0"/>
              <a:pPr/>
              <a:t>15/11/2010</a:t>
            </a:fld>
            <a:endParaRPr lang="en-GB"/>
          </a:p>
        </p:txBody>
      </p:sp>
      <p:sp>
        <p:nvSpPr>
          <p:cNvPr id="4" name="Slide Image Placeholder 3"/>
          <p:cNvSpPr>
            <a:spLocks noGrp="1" noRot="1" noChangeAspect="1"/>
          </p:cNvSpPr>
          <p:nvPr>
            <p:ph type="sldImg" idx="2"/>
          </p:nvPr>
        </p:nvSpPr>
        <p:spPr>
          <a:xfrm>
            <a:off x="939800" y="750888"/>
            <a:ext cx="5008563" cy="3757612"/>
          </a:xfrm>
          <a:prstGeom prst="rect">
            <a:avLst/>
          </a:prstGeom>
          <a:noFill/>
          <a:ln w="12700">
            <a:solidFill>
              <a:prstClr val="black"/>
            </a:solidFill>
          </a:ln>
        </p:spPr>
        <p:txBody>
          <a:bodyPr vert="horz" lIns="96616" tIns="48308" rIns="96616" bIns="48308" rtlCol="0" anchor="ctr"/>
          <a:lstStyle/>
          <a:p>
            <a:endParaRPr lang="en-GB"/>
          </a:p>
        </p:txBody>
      </p:sp>
      <p:sp>
        <p:nvSpPr>
          <p:cNvPr id="5" name="Notes Placeholder 4"/>
          <p:cNvSpPr>
            <a:spLocks noGrp="1"/>
          </p:cNvSpPr>
          <p:nvPr>
            <p:ph type="body" sz="quarter" idx="3"/>
          </p:nvPr>
        </p:nvSpPr>
        <p:spPr>
          <a:xfrm>
            <a:off x="688817" y="4759643"/>
            <a:ext cx="5510530" cy="4509135"/>
          </a:xfrm>
          <a:prstGeom prst="rect">
            <a:avLst/>
          </a:prstGeom>
        </p:spPr>
        <p:txBody>
          <a:bodyPr vert="horz" lIns="96616" tIns="48308" rIns="96616" bIns="48308"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517546"/>
            <a:ext cx="2984871" cy="501015"/>
          </a:xfrm>
          <a:prstGeom prst="rect">
            <a:avLst/>
          </a:prstGeom>
        </p:spPr>
        <p:txBody>
          <a:bodyPr vert="horz" lIns="96616" tIns="48308" rIns="96616" bIns="48308" rtlCol="0" anchor="b"/>
          <a:lstStyle>
            <a:lvl1pPr algn="l">
              <a:defRPr sz="1300"/>
            </a:lvl1pPr>
          </a:lstStyle>
          <a:p>
            <a:endParaRPr lang="en-GB"/>
          </a:p>
        </p:txBody>
      </p:sp>
      <p:sp>
        <p:nvSpPr>
          <p:cNvPr id="7" name="Slide Number Placeholder 6"/>
          <p:cNvSpPr>
            <a:spLocks noGrp="1"/>
          </p:cNvSpPr>
          <p:nvPr>
            <p:ph type="sldNum" sz="quarter" idx="5"/>
          </p:nvPr>
        </p:nvSpPr>
        <p:spPr>
          <a:xfrm>
            <a:off x="3901698" y="9517546"/>
            <a:ext cx="2984871" cy="501015"/>
          </a:xfrm>
          <a:prstGeom prst="rect">
            <a:avLst/>
          </a:prstGeom>
        </p:spPr>
        <p:txBody>
          <a:bodyPr vert="horz" lIns="96616" tIns="48308" rIns="96616" bIns="48308" rtlCol="0" anchor="b"/>
          <a:lstStyle>
            <a:lvl1pPr algn="r">
              <a:defRPr sz="1300"/>
            </a:lvl1pPr>
          </a:lstStyle>
          <a:p>
            <a:fld id="{D71FADF4-1199-432C-B77B-C7F28F571D87}"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300" dirty="0" smtClean="0"/>
              <a:t>Wales is highly dependent on trade, tourism in particular accounts for an estimated 3.2% of the Welsh GDP and with the coastline attracting more than 4 million visitors per annum, amounting to a spend of  £648 million, it is an important zone for the Welsh economy (WAG,2008). </a:t>
            </a:r>
          </a:p>
          <a:p>
            <a:r>
              <a:rPr lang="en-GB" sz="1300" dirty="0" smtClean="0"/>
              <a:t>With a dependence on tourism the coastal zones of Wales are seen to be highly important, therefore the care and management of these areas is a priority. </a:t>
            </a:r>
          </a:p>
          <a:p>
            <a:endParaRPr lang="en-GB" sz="1300" dirty="0" smtClean="0"/>
          </a:p>
          <a:p>
            <a:r>
              <a:rPr lang="en-GB" sz="1300" dirty="0" smtClean="0"/>
              <a:t>Research to understand the impacts of tourism to these zones is highly important particularly for the development of sustainable management strategies.</a:t>
            </a:r>
          </a:p>
          <a:p>
            <a:endParaRPr lang="en-GB" dirty="0" smtClean="0"/>
          </a:p>
          <a:p>
            <a:r>
              <a:rPr lang="en-GB" sz="1300" dirty="0" smtClean="0"/>
              <a:t>Bower and Turner state that the coastal zone is a continuously adapting environment, and the need for adaptive management strategies is of significant importance when considering the economic gains that come from its usage ( stated by Phillips and Jones). </a:t>
            </a:r>
          </a:p>
          <a:p>
            <a:endParaRPr lang="en-GB" sz="1300" dirty="0" smtClean="0"/>
          </a:p>
        </p:txBody>
      </p:sp>
      <p:sp>
        <p:nvSpPr>
          <p:cNvPr id="4" name="Slide Number Placeholder 3"/>
          <p:cNvSpPr>
            <a:spLocks noGrp="1"/>
          </p:cNvSpPr>
          <p:nvPr>
            <p:ph type="sldNum" sz="quarter" idx="10"/>
          </p:nvPr>
        </p:nvSpPr>
        <p:spPr/>
        <p:txBody>
          <a:bodyPr/>
          <a:lstStyle/>
          <a:p>
            <a:fld id="{D71FADF4-1199-432C-B77B-C7F28F571D87}" type="slidenum">
              <a:rPr lang="en-GB" smtClean="0"/>
              <a:pPr/>
              <a:t>3</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None/>
            </a:pPr>
            <a:r>
              <a:rPr lang="en-GB" sz="1300" dirty="0" smtClean="0"/>
              <a:t>With the coastal areas of Wales and the tourism that it attracts contributing greatly to the economy , it is important that human impacts upon set areas are not causing  continued degradation </a:t>
            </a:r>
          </a:p>
          <a:p>
            <a:pPr>
              <a:buNone/>
            </a:pPr>
            <a:endParaRPr lang="en-GB" sz="1300" dirty="0" smtClean="0"/>
          </a:p>
          <a:p>
            <a:pPr>
              <a:buNone/>
            </a:pPr>
            <a:r>
              <a:rPr lang="en-GB" sz="1300" dirty="0" smtClean="0"/>
              <a:t>Considering these facts it is important to note the lack of literature and </a:t>
            </a:r>
            <a:r>
              <a:rPr lang="en-GB" sz="1300" dirty="0" err="1" smtClean="0"/>
              <a:t>resarch</a:t>
            </a:r>
            <a:r>
              <a:rPr lang="en-GB" sz="1300" dirty="0" smtClean="0"/>
              <a:t> projects focusing on the below topic areas :-</a:t>
            </a:r>
          </a:p>
          <a:p>
            <a:pPr>
              <a:buNone/>
            </a:pPr>
            <a:endParaRPr lang="en-GB" sz="1300" dirty="0" smtClean="0"/>
          </a:p>
          <a:p>
            <a:r>
              <a:rPr lang="en-GB" sz="1300" dirty="0" smtClean="0"/>
              <a:t>The impacts related to short/ </a:t>
            </a:r>
            <a:r>
              <a:rPr lang="en-GB" sz="1300" dirty="0" err="1" smtClean="0"/>
              <a:t>staycation</a:t>
            </a:r>
            <a:r>
              <a:rPr lang="en-GB" sz="1300" dirty="0" smtClean="0"/>
              <a:t> holidays is research that has not been widely undertaken utilising the ecological footprint as a measurement tool. </a:t>
            </a:r>
          </a:p>
          <a:p>
            <a:endParaRPr lang="en-GB" sz="1300" dirty="0" smtClean="0"/>
          </a:p>
          <a:p>
            <a:r>
              <a:rPr lang="en-GB" sz="1300" dirty="0" smtClean="0"/>
              <a:t>Likewise research comparing home ecological footprints and the ecological footprints of short/ </a:t>
            </a:r>
            <a:r>
              <a:rPr lang="en-GB" sz="1300" dirty="0" err="1" smtClean="0"/>
              <a:t>staycation</a:t>
            </a:r>
            <a:r>
              <a:rPr lang="en-GB" sz="1300" dirty="0" smtClean="0"/>
              <a:t> holidays </a:t>
            </a:r>
          </a:p>
          <a:p>
            <a:endParaRPr lang="en-GB" sz="1300" dirty="0" smtClean="0"/>
          </a:p>
          <a:p>
            <a:r>
              <a:rPr lang="en-GB" sz="1300" dirty="0" smtClean="0"/>
              <a:t>The impacts related to short/ </a:t>
            </a:r>
            <a:r>
              <a:rPr lang="en-GB" sz="1300" dirty="0" err="1" smtClean="0"/>
              <a:t>staycation</a:t>
            </a:r>
            <a:r>
              <a:rPr lang="en-GB" sz="1300" dirty="0" smtClean="0"/>
              <a:t> holidays is research that has not been widely undertaken utilising the ecological footprint as a measurement tool. </a:t>
            </a:r>
          </a:p>
          <a:p>
            <a:endParaRPr lang="en-GB" sz="1300" dirty="0" smtClean="0"/>
          </a:p>
          <a:p>
            <a:r>
              <a:rPr lang="en-GB" sz="1300" dirty="0" smtClean="0"/>
              <a:t>Likewise research comparing home ecological footprints and the ecological footprints of short/ </a:t>
            </a:r>
            <a:r>
              <a:rPr lang="en-GB" sz="1300" dirty="0" err="1" smtClean="0"/>
              <a:t>staycation</a:t>
            </a:r>
            <a:r>
              <a:rPr lang="en-GB" sz="1300" dirty="0" smtClean="0"/>
              <a:t> holidays </a:t>
            </a:r>
          </a:p>
          <a:p>
            <a:endParaRPr lang="en-GB" dirty="0" smtClean="0"/>
          </a:p>
          <a:p>
            <a:endParaRPr lang="en-GB" dirty="0"/>
          </a:p>
        </p:txBody>
      </p:sp>
      <p:sp>
        <p:nvSpPr>
          <p:cNvPr id="4" name="Slide Number Placeholder 3"/>
          <p:cNvSpPr>
            <a:spLocks noGrp="1"/>
          </p:cNvSpPr>
          <p:nvPr>
            <p:ph type="sldNum" sz="quarter" idx="10"/>
          </p:nvPr>
        </p:nvSpPr>
        <p:spPr/>
        <p:txBody>
          <a:bodyPr/>
          <a:lstStyle/>
          <a:p>
            <a:fld id="{D71FADF4-1199-432C-B77B-C7F28F571D87}" type="slidenum">
              <a:rPr lang="en-GB" smtClean="0"/>
              <a:pPr/>
              <a:t>4</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None/>
            </a:pPr>
            <a:r>
              <a:rPr lang="en-GB" sz="1300" dirty="0" smtClean="0"/>
              <a:t>The study concerned the undertaking of a detailed Ecological Footprint survey within two coastal campsite locations in South Wales.</a:t>
            </a:r>
          </a:p>
          <a:p>
            <a:pPr>
              <a:buNone/>
            </a:pPr>
            <a:endParaRPr lang="en-GB" sz="1300" dirty="0" smtClean="0"/>
          </a:p>
          <a:p>
            <a:pPr>
              <a:buNone/>
            </a:pPr>
            <a:r>
              <a:rPr lang="en-GB" sz="1300" dirty="0" smtClean="0">
                <a:solidFill>
                  <a:schemeClr val="accent3">
                    <a:lumMod val="50000"/>
                  </a:schemeClr>
                </a:solidFill>
              </a:rPr>
              <a:t>The aim </a:t>
            </a:r>
            <a:r>
              <a:rPr lang="en-GB" sz="1300" dirty="0" smtClean="0"/>
              <a:t>: To assess how effective the ecological footprint method can be in delivering sustainable strategies for camping and caravanning tourism within a non built-up coastal location.</a:t>
            </a:r>
          </a:p>
          <a:p>
            <a:pPr>
              <a:buNone/>
            </a:pPr>
            <a:endParaRPr lang="en-GB" sz="1300" dirty="0" smtClean="0"/>
          </a:p>
          <a:p>
            <a:pPr>
              <a:buNone/>
            </a:pPr>
            <a:r>
              <a:rPr lang="en-GB" sz="1300" dirty="0" smtClean="0">
                <a:solidFill>
                  <a:schemeClr val="accent3">
                    <a:lumMod val="50000"/>
                  </a:schemeClr>
                </a:solidFill>
              </a:rPr>
              <a:t>Objectives :</a:t>
            </a:r>
            <a:r>
              <a:rPr lang="en-GB" sz="1300" dirty="0" smtClean="0"/>
              <a:t> </a:t>
            </a:r>
          </a:p>
          <a:p>
            <a:r>
              <a:rPr lang="en-GB" sz="1300" dirty="0" smtClean="0"/>
              <a:t>Objective 1: To compare the ecological footprint of camping and caravanning holiday within a coastal location to that of respondent’s home life.</a:t>
            </a:r>
          </a:p>
          <a:p>
            <a:endParaRPr lang="en-GB" sz="1300" dirty="0" smtClean="0"/>
          </a:p>
          <a:p>
            <a:r>
              <a:rPr lang="en-GB" sz="1300" dirty="0" smtClean="0"/>
              <a:t>Objective 2: Evaluate the reasons for the ecological footprints produced through camping and caravanning holidays.</a:t>
            </a:r>
          </a:p>
          <a:p>
            <a:endParaRPr lang="en-GB" sz="1300" dirty="0" smtClean="0"/>
          </a:p>
          <a:p>
            <a:r>
              <a:rPr lang="en-GB" sz="1300" dirty="0" smtClean="0"/>
              <a:t>Objective 3: Examine effectiveness of the REAP tool in facilitating the development of a sustainable camping strategy.</a:t>
            </a:r>
          </a:p>
          <a:p>
            <a:endParaRPr lang="en-GB" sz="1300" dirty="0" smtClean="0"/>
          </a:p>
          <a:p>
            <a:r>
              <a:rPr lang="en-GB" sz="1300" dirty="0" smtClean="0"/>
              <a:t>Objective 4: To propose a set of recommendations for the development of a sustainable camping and caravanning strategy for coastal tourist locations. </a:t>
            </a:r>
          </a:p>
          <a:p>
            <a:pPr>
              <a:buNone/>
            </a:pPr>
            <a:endParaRPr lang="en-GB" sz="1300" dirty="0" smtClean="0"/>
          </a:p>
          <a:p>
            <a:endParaRPr lang="en-GB" dirty="0"/>
          </a:p>
        </p:txBody>
      </p:sp>
      <p:sp>
        <p:nvSpPr>
          <p:cNvPr id="4" name="Slide Number Placeholder 3"/>
          <p:cNvSpPr>
            <a:spLocks noGrp="1"/>
          </p:cNvSpPr>
          <p:nvPr>
            <p:ph type="sldNum" sz="quarter" idx="10"/>
          </p:nvPr>
        </p:nvSpPr>
        <p:spPr/>
        <p:txBody>
          <a:bodyPr/>
          <a:lstStyle/>
          <a:p>
            <a:fld id="{D71FADF4-1199-432C-B77B-C7F28F571D87}" type="slidenum">
              <a:rPr lang="en-GB" smtClean="0"/>
              <a:pPr/>
              <a:t>5</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defTabSz="966155"/>
            <a:r>
              <a:rPr lang="en-GB" sz="1300" dirty="0" smtClean="0"/>
              <a:t>Ecological </a:t>
            </a:r>
            <a:r>
              <a:rPr lang="en-GB" sz="1300" dirty="0" err="1" smtClean="0"/>
              <a:t>footprinting</a:t>
            </a:r>
            <a:r>
              <a:rPr lang="en-GB" sz="1300" dirty="0" smtClean="0"/>
              <a:t> is not new, its has been developed over two decades or more. </a:t>
            </a:r>
          </a:p>
          <a:p>
            <a:pPr defTabSz="966155"/>
            <a:endParaRPr lang="en-GB" sz="1300" dirty="0" smtClean="0"/>
          </a:p>
          <a:p>
            <a:r>
              <a:rPr lang="en-GB" sz="1300" u="sng" dirty="0" smtClean="0"/>
              <a:t>Ecological footprint : Definition</a:t>
            </a:r>
            <a:endParaRPr lang="en-GB" sz="1300" dirty="0" smtClean="0"/>
          </a:p>
          <a:p>
            <a:pPr>
              <a:buNone/>
            </a:pPr>
            <a:r>
              <a:rPr lang="en-GB" sz="1300" i="1" dirty="0" smtClean="0"/>
              <a:t>   “Ecological footprint analysis is an accounting tool that enables us to estimate the resource consumption and waste assimilation requirements of a defined human population or economy in terms of a corresponding productive land area.”</a:t>
            </a:r>
            <a:r>
              <a:rPr lang="en-GB" sz="1300" dirty="0" smtClean="0"/>
              <a:t> (</a:t>
            </a:r>
            <a:r>
              <a:rPr lang="en-GB" sz="1300" dirty="0" err="1" smtClean="0"/>
              <a:t>Wackernagel</a:t>
            </a:r>
            <a:r>
              <a:rPr lang="en-GB" sz="1300" dirty="0" smtClean="0"/>
              <a:t> &amp; Rees, 1996;9).</a:t>
            </a:r>
          </a:p>
          <a:p>
            <a:pPr>
              <a:buNone/>
            </a:pPr>
            <a:r>
              <a:rPr lang="en-GB" sz="1300" dirty="0" smtClean="0"/>
              <a:t> </a:t>
            </a:r>
          </a:p>
          <a:p>
            <a:pPr>
              <a:buNone/>
            </a:pPr>
            <a:r>
              <a:rPr lang="en-GB" sz="1300" dirty="0" smtClean="0"/>
              <a:t>Furthermore </a:t>
            </a:r>
            <a:r>
              <a:rPr lang="en-GB" sz="1300" dirty="0" err="1" smtClean="0"/>
              <a:t>Venetoulis</a:t>
            </a:r>
            <a:r>
              <a:rPr lang="en-GB" sz="1300" dirty="0" smtClean="0"/>
              <a:t> and </a:t>
            </a:r>
            <a:r>
              <a:rPr lang="en-GB" sz="1300" dirty="0" err="1" smtClean="0"/>
              <a:t>Talberth</a:t>
            </a:r>
            <a:r>
              <a:rPr lang="en-GB" sz="1300" dirty="0" smtClean="0"/>
              <a:t> (2006) state :</a:t>
            </a:r>
          </a:p>
          <a:p>
            <a:pPr>
              <a:buNone/>
            </a:pPr>
            <a:r>
              <a:rPr lang="en-GB" sz="1300" i="1" dirty="0" smtClean="0"/>
              <a:t>   </a:t>
            </a:r>
          </a:p>
          <a:p>
            <a:pPr>
              <a:buNone/>
            </a:pPr>
            <a:r>
              <a:rPr lang="en-GB" sz="1300" i="1" dirty="0" smtClean="0"/>
              <a:t>    “Ecological footprint measures how much of the biosphere’s annual regenerative capacity is required to renew the natural resources used by a defined population in a given year.”</a:t>
            </a:r>
            <a:endParaRPr lang="en-GB" sz="1300" dirty="0" smtClean="0"/>
          </a:p>
          <a:p>
            <a:endParaRPr lang="en-GB" dirty="0"/>
          </a:p>
        </p:txBody>
      </p:sp>
      <p:sp>
        <p:nvSpPr>
          <p:cNvPr id="4" name="Slide Number Placeholder 3"/>
          <p:cNvSpPr>
            <a:spLocks noGrp="1"/>
          </p:cNvSpPr>
          <p:nvPr>
            <p:ph type="sldNum" sz="quarter" idx="10"/>
          </p:nvPr>
        </p:nvSpPr>
        <p:spPr/>
        <p:txBody>
          <a:bodyPr/>
          <a:lstStyle/>
          <a:p>
            <a:fld id="{D71FADF4-1199-432C-B77B-C7F28F571D87}" type="slidenum">
              <a:rPr lang="en-GB" smtClean="0"/>
              <a:pPr/>
              <a:t>6</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300" dirty="0" smtClean="0"/>
              <a:t>The meaning of the ecological footprint has captured the attention of the general public as it is something that people can relate to, the portrayal of the footprint upon the surface of the earth is a strong message, and a metaphor that has been proven to be of significance when re-iterating the need for the current population to adopt sustainable practices within their everyday life.</a:t>
            </a:r>
          </a:p>
          <a:p>
            <a:endParaRPr lang="en-GB" sz="1300" dirty="0" smtClean="0"/>
          </a:p>
          <a:p>
            <a:r>
              <a:rPr lang="en-GB" sz="1300" dirty="0" smtClean="0"/>
              <a:t>[Read section about criticism]</a:t>
            </a:r>
          </a:p>
          <a:p>
            <a:r>
              <a:rPr lang="en-GB" sz="1300" dirty="0" smtClean="0"/>
              <a:t>Despite these criticisms, ecological foot printing is still a key tool in assessing and measuring environmental sustainability within many fields including that of the costal environment. It is recognised to be  “</a:t>
            </a:r>
            <a:r>
              <a:rPr lang="en-GB" sz="1300" i="1" dirty="0" smtClean="0"/>
              <a:t>the most comprehensive measure of environmental impact to date” </a:t>
            </a:r>
            <a:r>
              <a:rPr lang="en-GB" sz="1300" dirty="0" smtClean="0"/>
              <a:t>(York et al, 2003 : 279)</a:t>
            </a:r>
          </a:p>
          <a:p>
            <a:r>
              <a:rPr lang="en-GB" sz="1300" dirty="0" smtClean="0"/>
              <a:t>is been seen to be a tool used by governments and local authorities in the  consideration, construction and formulation of policy</a:t>
            </a:r>
          </a:p>
          <a:p>
            <a:r>
              <a:rPr lang="en-GB" sz="1300" dirty="0" smtClean="0"/>
              <a:t>And it is the simplicity and adaptability of the method that has made it a widely utilised tool. </a:t>
            </a:r>
          </a:p>
          <a:p>
            <a:endParaRPr lang="en-GB" dirty="0"/>
          </a:p>
        </p:txBody>
      </p:sp>
      <p:sp>
        <p:nvSpPr>
          <p:cNvPr id="4" name="Slide Number Placeholder 3"/>
          <p:cNvSpPr>
            <a:spLocks noGrp="1"/>
          </p:cNvSpPr>
          <p:nvPr>
            <p:ph type="sldNum" sz="quarter" idx="10"/>
          </p:nvPr>
        </p:nvSpPr>
        <p:spPr/>
        <p:txBody>
          <a:bodyPr/>
          <a:lstStyle/>
          <a:p>
            <a:fld id="{D71FADF4-1199-432C-B77B-C7F28F571D87}" type="slidenum">
              <a:rPr lang="en-GB" smtClean="0"/>
              <a:pPr/>
              <a:t>7</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None/>
              <a:defRPr/>
            </a:pPr>
            <a:r>
              <a:rPr lang="en-GB" sz="1300" dirty="0" smtClean="0"/>
              <a:t>Ecological foot printing is a widely utilised tool</a:t>
            </a:r>
          </a:p>
          <a:p>
            <a:pPr>
              <a:buNone/>
              <a:defRPr/>
            </a:pPr>
            <a:endParaRPr lang="en-GB" sz="1300" dirty="0" smtClean="0"/>
          </a:p>
          <a:p>
            <a:pPr>
              <a:buNone/>
              <a:defRPr/>
            </a:pPr>
            <a:r>
              <a:rPr lang="en-GB" sz="1300" dirty="0" smtClean="0"/>
              <a:t>literature relating to dissertation topic :</a:t>
            </a:r>
          </a:p>
          <a:p>
            <a:pPr>
              <a:buNone/>
              <a:defRPr/>
            </a:pPr>
            <a:endParaRPr lang="en-GB" sz="1300" dirty="0" smtClean="0"/>
          </a:p>
          <a:p>
            <a:pPr>
              <a:buNone/>
              <a:defRPr/>
            </a:pPr>
            <a:r>
              <a:rPr lang="en-GB" sz="1300" u="sng" dirty="0" smtClean="0"/>
              <a:t>Ecological Footprint Research</a:t>
            </a:r>
          </a:p>
          <a:p>
            <a:pPr>
              <a:buNone/>
              <a:defRPr/>
            </a:pPr>
            <a:endParaRPr lang="en-GB" sz="1300" u="sng" dirty="0" smtClean="0"/>
          </a:p>
          <a:p>
            <a:pPr lvl="0">
              <a:defRPr/>
            </a:pPr>
            <a:r>
              <a:rPr lang="en-GB" sz="1300" dirty="0" smtClean="0"/>
              <a:t>Collins, A. &amp; Flynn, A. (2007), “Engaging with the ecological footprint” </a:t>
            </a:r>
          </a:p>
          <a:p>
            <a:pPr lvl="0">
              <a:buNone/>
              <a:defRPr/>
            </a:pPr>
            <a:endParaRPr lang="en-GB" sz="1300" dirty="0" smtClean="0"/>
          </a:p>
          <a:p>
            <a:pPr lvl="0"/>
            <a:r>
              <a:rPr lang="en-GB" sz="1300" dirty="0" smtClean="0"/>
              <a:t> House. C, Phillips. M.R, and </a:t>
            </a:r>
            <a:r>
              <a:rPr lang="en-GB" sz="1300" dirty="0" err="1" smtClean="0"/>
              <a:t>Beynon</a:t>
            </a:r>
            <a:r>
              <a:rPr lang="en-GB" sz="1300" dirty="0" smtClean="0"/>
              <a:t>. P, 2008, What kind of footprint do events want to leave on ‘our beach’?, Swansea Metropolitan University, 2008, P 9.</a:t>
            </a:r>
          </a:p>
          <a:p>
            <a:pPr lvl="0">
              <a:buNone/>
            </a:pPr>
            <a:endParaRPr lang="en-GB" sz="1300" dirty="0" smtClean="0"/>
          </a:p>
          <a:p>
            <a:pPr lvl="0"/>
            <a:r>
              <a:rPr lang="en-GB" sz="1300" dirty="0" smtClean="0"/>
              <a:t>Hunter. C &amp; Shaw. J, 2006, Applying the ecological footprint to ecotourism scenarios, Environmental Conservation, 2006, Vol. 32, Issue 4, P 294 – 304, Cambridge University Press.</a:t>
            </a:r>
          </a:p>
          <a:p>
            <a:pPr lvl="0">
              <a:buNone/>
            </a:pPr>
            <a:endParaRPr lang="en-GB" sz="1300" dirty="0" smtClean="0"/>
          </a:p>
          <a:p>
            <a:pPr lvl="0">
              <a:defRPr/>
            </a:pPr>
            <a:r>
              <a:rPr lang="en-GB" sz="1300" dirty="0" err="1" smtClean="0"/>
              <a:t>Wackernagel</a:t>
            </a:r>
            <a:r>
              <a:rPr lang="en-GB" sz="1300" dirty="0" smtClean="0"/>
              <a:t>. M &amp; Rees. W.E, 1996, Our Ecological Footprint: Reducing The Human Impact On The Earth, The New Catalyst Bioregional Series; Issue 9, P 1 – 9.</a:t>
            </a:r>
          </a:p>
          <a:p>
            <a:endParaRPr lang="en-GB" dirty="0"/>
          </a:p>
        </p:txBody>
      </p:sp>
      <p:sp>
        <p:nvSpPr>
          <p:cNvPr id="4" name="Slide Number Placeholder 3"/>
          <p:cNvSpPr>
            <a:spLocks noGrp="1"/>
          </p:cNvSpPr>
          <p:nvPr>
            <p:ph type="sldNum" sz="quarter" idx="10"/>
          </p:nvPr>
        </p:nvSpPr>
        <p:spPr/>
        <p:txBody>
          <a:bodyPr/>
          <a:lstStyle/>
          <a:p>
            <a:fld id="{D71FADF4-1199-432C-B77B-C7F28F571D87}" type="slidenum">
              <a:rPr lang="en-GB" smtClean="0"/>
              <a:pPr/>
              <a:t>8</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None/>
            </a:pPr>
            <a:r>
              <a:rPr lang="en-GB" sz="1300" u="sng" dirty="0" smtClean="0"/>
              <a:t>Sustainable Tourism</a:t>
            </a:r>
          </a:p>
          <a:p>
            <a:pPr>
              <a:buNone/>
            </a:pPr>
            <a:endParaRPr lang="en-GB" sz="1300" u="sng" dirty="0" smtClean="0"/>
          </a:p>
          <a:p>
            <a:pPr>
              <a:buNone/>
            </a:pPr>
            <a:r>
              <a:rPr lang="en-GB" sz="1300" dirty="0" smtClean="0"/>
              <a:t>   World Tourism Organisation defines sustainable tourism as;</a:t>
            </a:r>
          </a:p>
          <a:p>
            <a:pPr>
              <a:buNone/>
            </a:pPr>
            <a:r>
              <a:rPr lang="en-GB" sz="1300" i="1" dirty="0" smtClean="0"/>
              <a:t>  “tourism which leads to management of all resources in such a way that economic, social and aesthetic needs can be fulfilled while maintaining cultural integrity, essential ecological processes, biological diversity and life support systems.”</a:t>
            </a:r>
            <a:r>
              <a:rPr lang="en-GB" sz="1300" dirty="0" smtClean="0"/>
              <a:t> (WTO, 1996).</a:t>
            </a:r>
          </a:p>
          <a:p>
            <a:pPr>
              <a:buNone/>
            </a:pPr>
            <a:endParaRPr lang="en-GB" sz="1300" u="sng" dirty="0" smtClean="0"/>
          </a:p>
          <a:p>
            <a:r>
              <a:rPr lang="en-GB" sz="1300" dirty="0" smtClean="0"/>
              <a:t>Hunter. C and Green. H, 1995, Tourism and the environment: A sustainable relationship?, </a:t>
            </a:r>
            <a:r>
              <a:rPr lang="en-GB" sz="1300" dirty="0" err="1" smtClean="0"/>
              <a:t>Routledge</a:t>
            </a:r>
            <a:r>
              <a:rPr lang="en-GB" sz="1300" dirty="0" smtClean="0"/>
              <a:t>, London and New York.</a:t>
            </a:r>
          </a:p>
          <a:p>
            <a:endParaRPr lang="en-GB" sz="1300" dirty="0" smtClean="0"/>
          </a:p>
          <a:p>
            <a:r>
              <a:rPr lang="en-GB" sz="1300" dirty="0" smtClean="0"/>
              <a:t>ICLEI, 1999,Sustainable Tourism: A local Authority Perspective, Commission on Sustainable Development Seventh Session, New York, Pp 1-13</a:t>
            </a:r>
          </a:p>
          <a:p>
            <a:endParaRPr lang="en-GB" sz="1300" dirty="0" smtClean="0"/>
          </a:p>
          <a:p>
            <a:r>
              <a:rPr lang="en-GB" sz="1300" dirty="0" smtClean="0"/>
              <a:t>Shah. K, </a:t>
            </a:r>
            <a:r>
              <a:rPr lang="en-GB" sz="1300" dirty="0" err="1" smtClean="0"/>
              <a:t>McHarry</a:t>
            </a:r>
            <a:r>
              <a:rPr lang="en-GB" sz="1300" dirty="0" smtClean="0"/>
              <a:t>. J and Gardiner. J, 2002, Sustainable Tourism- Turning The Tide, Economic Briefing No.4, Paper towards the Earth Summit 2002, Pp 1-16. </a:t>
            </a:r>
          </a:p>
          <a:p>
            <a:endParaRPr lang="en-GB" dirty="0"/>
          </a:p>
        </p:txBody>
      </p:sp>
      <p:sp>
        <p:nvSpPr>
          <p:cNvPr id="4" name="Slide Number Placeholder 3"/>
          <p:cNvSpPr>
            <a:spLocks noGrp="1"/>
          </p:cNvSpPr>
          <p:nvPr>
            <p:ph type="sldNum" sz="quarter" idx="10"/>
          </p:nvPr>
        </p:nvSpPr>
        <p:spPr/>
        <p:txBody>
          <a:bodyPr/>
          <a:lstStyle/>
          <a:p>
            <a:fld id="{D71FADF4-1199-432C-B77B-C7F28F571D87}" type="slidenum">
              <a:rPr lang="en-GB" smtClean="0"/>
              <a:pPr/>
              <a:t>9</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300" dirty="0" smtClean="0"/>
              <a:t>The time and place for the undertaking of field work is highly important in order to draw respondents, and is seen as a fundamental part of research when conducting a questionnaire based study (Oppenheim, 1992). </a:t>
            </a:r>
          </a:p>
          <a:p>
            <a:pPr defTabSz="966155">
              <a:defRPr/>
            </a:pPr>
            <a:r>
              <a:rPr lang="en-GB" sz="1300" dirty="0" smtClean="0"/>
              <a:t>Considering these facts and the aims and objectives of this project the field work was undertaken during the school summer holidays in August 2010. Survey days were chosen when weather conditions were optimum, ideally dry, sunny days as it was expected that more people would be using campsites or going on short camping breaks. </a:t>
            </a:r>
          </a:p>
          <a:p>
            <a:endParaRPr lang="en-GB" dirty="0"/>
          </a:p>
        </p:txBody>
      </p:sp>
      <p:sp>
        <p:nvSpPr>
          <p:cNvPr id="4" name="Slide Number Placeholder 3"/>
          <p:cNvSpPr>
            <a:spLocks noGrp="1"/>
          </p:cNvSpPr>
          <p:nvPr>
            <p:ph type="sldNum" sz="quarter" idx="10"/>
          </p:nvPr>
        </p:nvSpPr>
        <p:spPr/>
        <p:txBody>
          <a:bodyPr/>
          <a:lstStyle/>
          <a:p>
            <a:fld id="{D71FADF4-1199-432C-B77B-C7F28F571D87}" type="slidenum">
              <a:rPr lang="en-GB" smtClean="0"/>
              <a:pPr/>
              <a:t>10</a:t>
            </a:fld>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None/>
            </a:pPr>
            <a:r>
              <a:rPr lang="en-GB" sz="1300" dirty="0" smtClean="0"/>
              <a:t>Amendments were made to the questionnaire based on the conclusions found from the pilot study. </a:t>
            </a:r>
          </a:p>
          <a:p>
            <a:pPr>
              <a:buNone/>
            </a:pPr>
            <a:endParaRPr lang="en-GB" sz="1300" dirty="0" smtClean="0"/>
          </a:p>
          <a:p>
            <a:r>
              <a:rPr lang="en-GB" sz="1300" dirty="0" smtClean="0"/>
              <a:t>Field work was undertaken during the school summer holidays in August 2010.</a:t>
            </a:r>
          </a:p>
          <a:p>
            <a:pPr>
              <a:buNone/>
            </a:pPr>
            <a:endParaRPr lang="en-GB" sz="1300" dirty="0" smtClean="0"/>
          </a:p>
          <a:p>
            <a:r>
              <a:rPr lang="en-GB" sz="1300" dirty="0" smtClean="0"/>
              <a:t> Survey days were chosen when weather conditions were optimum, ideally dry, sunny days.</a:t>
            </a:r>
          </a:p>
          <a:p>
            <a:endParaRPr lang="en-GB" sz="1300" dirty="0" smtClean="0"/>
          </a:p>
          <a:p>
            <a:r>
              <a:rPr lang="en-GB" sz="1300" dirty="0" smtClean="0"/>
              <a:t>Data collection via an ecological footprint questionnaire : 71 respondents </a:t>
            </a:r>
          </a:p>
          <a:p>
            <a:pPr>
              <a:buNone/>
            </a:pPr>
            <a:endParaRPr lang="en-GB" dirty="0" smtClean="0"/>
          </a:p>
          <a:p>
            <a:endParaRPr lang="en-GB" dirty="0"/>
          </a:p>
        </p:txBody>
      </p:sp>
      <p:sp>
        <p:nvSpPr>
          <p:cNvPr id="4" name="Slide Number Placeholder 3"/>
          <p:cNvSpPr>
            <a:spLocks noGrp="1"/>
          </p:cNvSpPr>
          <p:nvPr>
            <p:ph type="sldNum" sz="quarter" idx="10"/>
          </p:nvPr>
        </p:nvSpPr>
        <p:spPr/>
        <p:txBody>
          <a:bodyPr/>
          <a:lstStyle/>
          <a:p>
            <a:fld id="{D71FADF4-1199-432C-B77B-C7F28F571D87}" type="slidenum">
              <a:rPr lang="en-GB" smtClean="0"/>
              <a:pPr/>
              <a:t>11</a:t>
            </a:fld>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D71FADF4-1199-432C-B77B-C7F28F571D87}" type="slidenum">
              <a:rPr lang="en-GB" smtClean="0"/>
              <a:pPr/>
              <a:t>12</a:t>
            </a:fld>
            <a:endParaRPr lang="en-GB"/>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The software used for this project were developed by Stockholm</a:t>
            </a:r>
            <a:r>
              <a:rPr lang="en-GB" baseline="0" dirty="0" smtClean="0"/>
              <a:t> Environment Institute </a:t>
            </a:r>
            <a:endParaRPr lang="en-GB" dirty="0"/>
          </a:p>
        </p:txBody>
      </p:sp>
      <p:sp>
        <p:nvSpPr>
          <p:cNvPr id="4" name="Slide Number Placeholder 3"/>
          <p:cNvSpPr>
            <a:spLocks noGrp="1"/>
          </p:cNvSpPr>
          <p:nvPr>
            <p:ph type="sldNum" sz="quarter" idx="10"/>
          </p:nvPr>
        </p:nvSpPr>
        <p:spPr/>
        <p:txBody>
          <a:bodyPr/>
          <a:lstStyle/>
          <a:p>
            <a:fld id="{D71FADF4-1199-432C-B77B-C7F28F571D87}" type="slidenum">
              <a:rPr lang="en-GB" smtClean="0"/>
              <a:pPr/>
              <a:t>13</a:t>
            </a:fld>
            <a:endParaRPr lang="en-GB"/>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The average ecological footprint for the respondents ‘home’ ecological footprint has been calculated to be </a:t>
            </a:r>
            <a:r>
              <a:rPr lang="en-GB" dirty="0" smtClean="0">
                <a:solidFill>
                  <a:srgbClr val="C00000"/>
                </a:solidFill>
              </a:rPr>
              <a:t>5.76 </a:t>
            </a:r>
            <a:r>
              <a:rPr lang="en-GB" dirty="0" err="1" smtClean="0">
                <a:solidFill>
                  <a:srgbClr val="C00000"/>
                </a:solidFill>
              </a:rPr>
              <a:t>gha</a:t>
            </a:r>
            <a:r>
              <a:rPr lang="en-GB" dirty="0" smtClean="0">
                <a:solidFill>
                  <a:srgbClr val="C00000"/>
                </a:solidFill>
              </a:rPr>
              <a:t> </a:t>
            </a:r>
            <a:r>
              <a:rPr lang="en-GB" dirty="0" smtClean="0"/>
              <a:t>per capita</a:t>
            </a:r>
          </a:p>
          <a:p>
            <a:r>
              <a:rPr lang="en-GB" dirty="0" smtClean="0"/>
              <a:t>the lowest ‘home’ ecological footprint value: </a:t>
            </a:r>
            <a:r>
              <a:rPr lang="en-GB" dirty="0" smtClean="0">
                <a:solidFill>
                  <a:srgbClr val="C00000"/>
                </a:solidFill>
              </a:rPr>
              <a:t>4.47gha </a:t>
            </a:r>
            <a:r>
              <a:rPr lang="en-GB" dirty="0" smtClean="0"/>
              <a:t>attributed to respondent </a:t>
            </a:r>
            <a:r>
              <a:rPr lang="en-GB" dirty="0" smtClean="0">
                <a:solidFill>
                  <a:srgbClr val="C00000"/>
                </a:solidFill>
              </a:rPr>
              <a:t>7</a:t>
            </a:r>
          </a:p>
          <a:p>
            <a:r>
              <a:rPr lang="en-GB" dirty="0" smtClean="0"/>
              <a:t> the highest ‘home’ ecological footprint value: </a:t>
            </a:r>
            <a:r>
              <a:rPr lang="en-GB" dirty="0" smtClean="0">
                <a:solidFill>
                  <a:srgbClr val="C00000"/>
                </a:solidFill>
              </a:rPr>
              <a:t>8.41 </a:t>
            </a:r>
            <a:r>
              <a:rPr lang="en-GB" dirty="0" err="1" smtClean="0">
                <a:solidFill>
                  <a:srgbClr val="C00000"/>
                </a:solidFill>
              </a:rPr>
              <a:t>gha</a:t>
            </a:r>
            <a:r>
              <a:rPr lang="en-GB" dirty="0" smtClean="0">
                <a:solidFill>
                  <a:srgbClr val="C00000"/>
                </a:solidFill>
              </a:rPr>
              <a:t> </a:t>
            </a:r>
            <a:r>
              <a:rPr lang="en-GB" dirty="0" smtClean="0"/>
              <a:t>attributed to respondent </a:t>
            </a:r>
            <a:r>
              <a:rPr lang="en-GB" dirty="0" smtClean="0">
                <a:solidFill>
                  <a:srgbClr val="C00000"/>
                </a:solidFill>
              </a:rPr>
              <a:t>17</a:t>
            </a:r>
            <a:r>
              <a:rPr lang="en-GB" dirty="0" smtClean="0"/>
              <a:t>.  </a:t>
            </a:r>
          </a:p>
          <a:p>
            <a:pPr defTabSz="966155"/>
            <a:r>
              <a:rPr lang="en-GB" sz="1300" dirty="0" smtClean="0"/>
              <a:t>The majority of the data is grouped along the linear line with relatively low variability around the mean. This variability reflects the natural variation found in any natural data set and is likely to be the cumulative effect of variation in each of the factors used to calculate the ecological footprint. For example, normal, ‘home’ travel is likely to vary from one individual to another. Although day-to-day travel will be relatively low for most people, the specific travel requirements for individuals will be determined by the specifics of their personal domestic and work circumstances.</a:t>
            </a:r>
          </a:p>
          <a:p>
            <a:endParaRPr lang="en-GB" dirty="0"/>
          </a:p>
        </p:txBody>
      </p:sp>
      <p:sp>
        <p:nvSpPr>
          <p:cNvPr id="4" name="Slide Number Placeholder 3"/>
          <p:cNvSpPr>
            <a:spLocks noGrp="1"/>
          </p:cNvSpPr>
          <p:nvPr>
            <p:ph type="sldNum" sz="quarter" idx="10"/>
          </p:nvPr>
        </p:nvSpPr>
        <p:spPr/>
        <p:txBody>
          <a:bodyPr/>
          <a:lstStyle/>
          <a:p>
            <a:fld id="{D71FADF4-1199-432C-B77B-C7F28F571D87}" type="slidenum">
              <a:rPr lang="en-GB" smtClean="0"/>
              <a:pPr/>
              <a:t>15</a:t>
            </a:fld>
            <a:endParaRPr lang="en-GB"/>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defTabSz="966155"/>
            <a:r>
              <a:rPr lang="en-GB" sz="1300" dirty="0" smtClean="0"/>
              <a:t>The ecological footprint average for the respondents ‘</a:t>
            </a:r>
            <a:r>
              <a:rPr lang="en-GB" sz="1300" dirty="0" err="1" smtClean="0"/>
              <a:t>staycation</a:t>
            </a:r>
            <a:r>
              <a:rPr lang="en-GB" sz="1300" dirty="0" smtClean="0"/>
              <a:t>’ ecological footprint has been calculated to be 10.10 </a:t>
            </a:r>
            <a:r>
              <a:rPr lang="en-GB" sz="1300" dirty="0" err="1" smtClean="0"/>
              <a:t>gha</a:t>
            </a:r>
            <a:r>
              <a:rPr lang="en-GB" sz="1300" dirty="0" smtClean="0"/>
              <a:t> per capita.</a:t>
            </a:r>
          </a:p>
          <a:p>
            <a:pPr defTabSz="966155"/>
            <a:r>
              <a:rPr lang="en-GB" sz="1300" dirty="0" smtClean="0"/>
              <a:t> the lowest recorded ecological footprint value was 2.80 </a:t>
            </a:r>
            <a:r>
              <a:rPr lang="en-GB" sz="1300" dirty="0" err="1" smtClean="0"/>
              <a:t>gha</a:t>
            </a:r>
            <a:r>
              <a:rPr lang="en-GB" sz="1300" dirty="0" smtClean="0"/>
              <a:t> attributed to respondent 14, </a:t>
            </a:r>
          </a:p>
          <a:p>
            <a:pPr defTabSz="966155"/>
            <a:r>
              <a:rPr lang="en-GB" sz="1300" dirty="0" smtClean="0"/>
              <a:t>the highest ecological footprint value recorded on the study for the ‘</a:t>
            </a:r>
            <a:r>
              <a:rPr lang="en-GB" sz="1300" dirty="0" err="1" smtClean="0"/>
              <a:t>staycation</a:t>
            </a:r>
            <a:r>
              <a:rPr lang="en-GB" sz="1300" dirty="0" smtClean="0"/>
              <a:t>’ holiday was 23.92 </a:t>
            </a:r>
            <a:r>
              <a:rPr lang="en-GB" sz="1300" dirty="0" err="1" smtClean="0"/>
              <a:t>gha</a:t>
            </a:r>
            <a:r>
              <a:rPr lang="en-GB" sz="1300" dirty="0" smtClean="0"/>
              <a:t> attributed to respondent 70. </a:t>
            </a:r>
          </a:p>
          <a:p>
            <a:pPr defTabSz="966155"/>
            <a:r>
              <a:rPr lang="en-GB" sz="1300" dirty="0" smtClean="0"/>
              <a:t> This can be classed as an extreme variation, with the difference between respondent fourteens holiday footprint and respondent seventy’s footprint being 21.12 global hectares.</a:t>
            </a:r>
          </a:p>
          <a:p>
            <a:endParaRPr lang="en-GB" sz="1300" dirty="0" smtClean="0"/>
          </a:p>
          <a:p>
            <a:r>
              <a:rPr lang="en-GB" sz="1300" dirty="0" smtClean="0"/>
              <a:t>The graph  indicates that there is very little consistency in ‘</a:t>
            </a:r>
            <a:r>
              <a:rPr lang="en-GB" sz="1300" dirty="0" err="1" smtClean="0"/>
              <a:t>staycation</a:t>
            </a:r>
            <a:r>
              <a:rPr lang="en-GB" sz="1300" dirty="0" smtClean="0"/>
              <a:t>’ behaviour, with considerable variability around the mean of 10.1 </a:t>
            </a:r>
            <a:r>
              <a:rPr lang="en-GB" sz="1300" dirty="0" err="1" smtClean="0"/>
              <a:t>gha</a:t>
            </a:r>
            <a:r>
              <a:rPr lang="en-GB" sz="1300" dirty="0" smtClean="0"/>
              <a:t>, indicated by the standard deviation of 4.1 </a:t>
            </a:r>
            <a:r>
              <a:rPr lang="en-GB" sz="1300" dirty="0" err="1" smtClean="0"/>
              <a:t>gha</a:t>
            </a:r>
            <a:r>
              <a:rPr lang="en-GB" sz="1300" dirty="0" smtClean="0"/>
              <a:t>.</a:t>
            </a:r>
            <a:endParaRPr lang="en-GB" dirty="0"/>
          </a:p>
        </p:txBody>
      </p:sp>
      <p:sp>
        <p:nvSpPr>
          <p:cNvPr id="4" name="Slide Number Placeholder 3"/>
          <p:cNvSpPr>
            <a:spLocks noGrp="1"/>
          </p:cNvSpPr>
          <p:nvPr>
            <p:ph type="sldNum" sz="quarter" idx="10"/>
          </p:nvPr>
        </p:nvSpPr>
        <p:spPr/>
        <p:txBody>
          <a:bodyPr/>
          <a:lstStyle/>
          <a:p>
            <a:fld id="{D71FADF4-1199-432C-B77B-C7F28F571D87}" type="slidenum">
              <a:rPr lang="en-GB" smtClean="0"/>
              <a:pPr/>
              <a:t>16</a:t>
            </a:fld>
            <a:endParaRPr lang="en-GB"/>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300" dirty="0" smtClean="0"/>
              <a:t>average global hectares for ‘home’ ecological footprints is 5.76 and the for ‘</a:t>
            </a:r>
            <a:r>
              <a:rPr lang="en-GB" sz="1300" dirty="0" err="1" smtClean="0"/>
              <a:t>staycation</a:t>
            </a:r>
            <a:r>
              <a:rPr lang="en-GB" sz="1300" dirty="0" smtClean="0"/>
              <a:t>’ holidays, 10.10 global hectares, a doubling of footprint whilst on holiday is therefore indicated, however this is not the case.  Each ecological footprint is not doubled whilst on holiday, there is a wide variation to the range of change seen from ‘home’ ecological footprints and those gained whilst on holiday. It is true to state that a large number of the respondents footprints do indeed double, however there are also instances where by the footprint has tripled or quadrupled. </a:t>
            </a:r>
          </a:p>
          <a:p>
            <a:r>
              <a:rPr lang="en-GB" sz="1300" dirty="0" smtClean="0"/>
              <a:t>To clarify, the data shows that ecological footprints of tourists on camping holidays are higher than their ecological footprint at home. The reason attributed to this finding is linked solely to the ecological footprint developed via food consumption over the duration of the holiday</a:t>
            </a:r>
          </a:p>
          <a:p>
            <a:r>
              <a:rPr lang="en-GB" sz="1300" dirty="0" smtClean="0"/>
              <a:t>Out of the total 71 respondents five had lower ecological footprints whilst on holiday when compared to the ecological footprint of their home life these were classed as anomalies </a:t>
            </a:r>
            <a:endParaRPr lang="en-GB" dirty="0"/>
          </a:p>
        </p:txBody>
      </p:sp>
      <p:sp>
        <p:nvSpPr>
          <p:cNvPr id="4" name="Slide Number Placeholder 3"/>
          <p:cNvSpPr>
            <a:spLocks noGrp="1"/>
          </p:cNvSpPr>
          <p:nvPr>
            <p:ph type="sldNum" sz="quarter" idx="10"/>
          </p:nvPr>
        </p:nvSpPr>
        <p:spPr/>
        <p:txBody>
          <a:bodyPr/>
          <a:lstStyle/>
          <a:p>
            <a:fld id="{D71FADF4-1199-432C-B77B-C7F28F571D87}" type="slidenum">
              <a:rPr lang="en-GB" smtClean="0"/>
              <a:pPr/>
              <a:t>17</a:t>
            </a:fld>
            <a:endParaRPr lang="en-GB"/>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300" dirty="0" smtClean="0"/>
              <a:t>This graph clearly shows the variation between ‘home’ ecological footprints and ‘</a:t>
            </a:r>
            <a:r>
              <a:rPr lang="en-GB" sz="1300" dirty="0" err="1" smtClean="0"/>
              <a:t>staycation</a:t>
            </a:r>
            <a:r>
              <a:rPr lang="en-GB" sz="1300" dirty="0" smtClean="0"/>
              <a:t>’ ecological footprints. </a:t>
            </a:r>
          </a:p>
          <a:p>
            <a:r>
              <a:rPr lang="en-GB" sz="1300" dirty="0" smtClean="0"/>
              <a:t>.  As the footprints accumulated on holiday begin to reduce so does the variation, however the figures still represent a tripling at least.  It is interesting to note that respondent 45 and respondent 2 have lower than average home ecological footprints, this suggests that it is not a generic fact that people who gain high ecological footprints whilst on holiday have high ecological footprints at home. It in fact reiterates the point that it is the variability away from normal home life that causes an increase within the footprint and this has a direct link to the habits of food consumption on holidays. </a:t>
            </a:r>
          </a:p>
          <a:p>
            <a:r>
              <a:rPr lang="en-GB" sz="1300" dirty="0" smtClean="0"/>
              <a:t>The discovery of increased ecological footprints linked to behavioural change in food consumption patterns for holiday makers, is a finding that has great importance to the tourism and travel industry.</a:t>
            </a:r>
            <a:endParaRPr lang="en-GB" dirty="0"/>
          </a:p>
        </p:txBody>
      </p:sp>
      <p:sp>
        <p:nvSpPr>
          <p:cNvPr id="4" name="Slide Number Placeholder 3"/>
          <p:cNvSpPr>
            <a:spLocks noGrp="1"/>
          </p:cNvSpPr>
          <p:nvPr>
            <p:ph type="sldNum" sz="quarter" idx="10"/>
          </p:nvPr>
        </p:nvSpPr>
        <p:spPr/>
        <p:txBody>
          <a:bodyPr/>
          <a:lstStyle/>
          <a:p>
            <a:fld id="{D71FADF4-1199-432C-B77B-C7F28F571D87}" type="slidenum">
              <a:rPr lang="en-GB" smtClean="0"/>
              <a:pPr/>
              <a:t>18</a:t>
            </a:fld>
            <a:endParaRPr lang="en-GB"/>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defTabSz="966155"/>
            <a:r>
              <a:rPr lang="en-GB" sz="1300" dirty="0" smtClean="0"/>
              <a:t>These graphs further emphasise that respondents are fairly consistent within their home behaviour and follow the line of nominal distribution, however there is far more variation away from the line of nominal distribution when the respondents are on holiday. </a:t>
            </a:r>
          </a:p>
          <a:p>
            <a:pPr defTabSz="966155"/>
            <a:r>
              <a:rPr lang="en-GB" sz="1300" dirty="0" smtClean="0"/>
              <a:t> </a:t>
            </a:r>
          </a:p>
          <a:p>
            <a:r>
              <a:rPr lang="en-GB" sz="1300" dirty="0" smtClean="0"/>
              <a:t>The assumption can then be made that 93% of respondents have changes to their normal consumption habits whilst on holiday.  The only feasible reasoning behind this finding is the fact that the current economic climate has aided in the promotion of sustainable money saving alternatives for everyday home life, and encourages sustainable living in order to reduce the running costs associated with home life.</a:t>
            </a:r>
            <a:endParaRPr lang="en-GB" dirty="0"/>
          </a:p>
        </p:txBody>
      </p:sp>
      <p:sp>
        <p:nvSpPr>
          <p:cNvPr id="4" name="Slide Number Placeholder 3"/>
          <p:cNvSpPr>
            <a:spLocks noGrp="1"/>
          </p:cNvSpPr>
          <p:nvPr>
            <p:ph type="sldNum" sz="quarter" idx="10"/>
          </p:nvPr>
        </p:nvSpPr>
        <p:spPr/>
        <p:txBody>
          <a:bodyPr/>
          <a:lstStyle/>
          <a:p>
            <a:fld id="{D71FADF4-1199-432C-B77B-C7F28F571D87}" type="slidenum">
              <a:rPr lang="en-GB" smtClean="0"/>
              <a:pPr/>
              <a:t>19</a:t>
            </a:fld>
            <a:endParaRPr lang="en-GB"/>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The data showed that the ecological footprints of 93% of the respondents were higher whilst on holiday, the remaining 7%  in fact had lower ecological footprints when compared to the ecological footprint that was calculated for their home lifestyle. </a:t>
            </a:r>
          </a:p>
          <a:p>
            <a:endParaRPr lang="en-GB" dirty="0" smtClean="0"/>
          </a:p>
          <a:p>
            <a:r>
              <a:rPr lang="en-GB" dirty="0" smtClean="0"/>
              <a:t> Food consumption accounted for 99% of the ecological footprint gained by respondents whilst on holiday, mode of travel to and from the location also being a minor factor</a:t>
            </a:r>
          </a:p>
          <a:p>
            <a:r>
              <a:rPr lang="en-GB" dirty="0" smtClean="0"/>
              <a:t>A clear pattern emerged that links high ecological footprints to the consumption of certain food groups, in particular meat and alcoholic drinks.</a:t>
            </a:r>
          </a:p>
          <a:p>
            <a:r>
              <a:rPr lang="en-GB" dirty="0" smtClean="0"/>
              <a:t>The low standard deviation of 0.88 for the ‘home’ ecological footprints indicates that the behavioural variation of respondents within their home life is low. </a:t>
            </a:r>
          </a:p>
          <a:p>
            <a:r>
              <a:rPr lang="en-GB" dirty="0" smtClean="0"/>
              <a:t>In contrast, the standard deviation of the ‘</a:t>
            </a:r>
            <a:r>
              <a:rPr lang="en-GB" dirty="0" err="1" smtClean="0"/>
              <a:t>staycation</a:t>
            </a:r>
            <a:r>
              <a:rPr lang="en-GB" dirty="0" smtClean="0"/>
              <a:t>’ ecological footprint was high indicating that the variability in respondents’ behaviour is enormous whilst on holiday</a:t>
            </a:r>
          </a:p>
          <a:p>
            <a:r>
              <a:rPr lang="en-GB" dirty="0" smtClean="0"/>
              <a:t>the variability within the data suggests that behavioural norms change whilst on holiday and as a result ecological footprints increase. Within this study it has been highlighted by overwhelming ecological footprints linked to food consumption. </a:t>
            </a:r>
          </a:p>
          <a:p>
            <a:endParaRPr lang="en-GB" dirty="0"/>
          </a:p>
        </p:txBody>
      </p:sp>
      <p:sp>
        <p:nvSpPr>
          <p:cNvPr id="4" name="Slide Number Placeholder 3"/>
          <p:cNvSpPr>
            <a:spLocks noGrp="1"/>
          </p:cNvSpPr>
          <p:nvPr>
            <p:ph type="sldNum" sz="quarter" idx="10"/>
          </p:nvPr>
        </p:nvSpPr>
        <p:spPr/>
        <p:txBody>
          <a:bodyPr/>
          <a:lstStyle/>
          <a:p>
            <a:fld id="{D71FADF4-1199-432C-B77B-C7F28F571D87}" type="slidenum">
              <a:rPr lang="en-GB" smtClean="0"/>
              <a:pPr/>
              <a:t>20</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A7CC8091-F01E-43D0-9DD6-225640AEA916}" type="datetimeFigureOut">
              <a:rPr lang="en-GB" smtClean="0"/>
              <a:pPr/>
              <a:t>15/11/2010</a:t>
            </a:fld>
            <a:endParaRPr lang="en-GB"/>
          </a:p>
        </p:txBody>
      </p:sp>
      <p:sp>
        <p:nvSpPr>
          <p:cNvPr id="19" name="Footer Placeholder 18"/>
          <p:cNvSpPr>
            <a:spLocks noGrp="1"/>
          </p:cNvSpPr>
          <p:nvPr>
            <p:ph type="ftr" sz="quarter" idx="11"/>
          </p:nvPr>
        </p:nvSpPr>
        <p:spPr/>
        <p:txBody>
          <a:bodyPr/>
          <a:lstStyle/>
          <a:p>
            <a:endParaRPr lang="en-GB"/>
          </a:p>
        </p:txBody>
      </p:sp>
      <p:sp>
        <p:nvSpPr>
          <p:cNvPr id="27" name="Slide Number Placeholder 26"/>
          <p:cNvSpPr>
            <a:spLocks noGrp="1"/>
          </p:cNvSpPr>
          <p:nvPr>
            <p:ph type="sldNum" sz="quarter" idx="12"/>
          </p:nvPr>
        </p:nvSpPr>
        <p:spPr/>
        <p:txBody>
          <a:bodyPr/>
          <a:lstStyle/>
          <a:p>
            <a:fld id="{AE813341-7083-410D-9358-63C52741948E}" type="slidenum">
              <a:rPr lang="en-GB" smtClean="0"/>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7CC8091-F01E-43D0-9DD6-225640AEA916}" type="datetimeFigureOut">
              <a:rPr lang="en-GB" smtClean="0"/>
              <a:pPr/>
              <a:t>15/11/2010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813341-7083-410D-9358-63C52741948E}"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A7CC8091-F01E-43D0-9DD6-225640AEA916}" type="datetimeFigureOut">
              <a:rPr lang="en-GB" smtClean="0"/>
              <a:pPr/>
              <a:t>15/11/2010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813341-7083-410D-9358-63C52741948E}" type="slidenum">
              <a:rPr lang="en-GB" smtClean="0"/>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A7CC8091-F01E-43D0-9DD6-225640AEA916}" type="datetimeFigureOut">
              <a:rPr lang="en-GB" smtClean="0"/>
              <a:pPr/>
              <a:t>15/11/2010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E813341-7083-410D-9358-63C52741948E}"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A7CC8091-F01E-43D0-9DD6-225640AEA916}" type="datetimeFigureOut">
              <a:rPr lang="en-GB" smtClean="0"/>
              <a:pPr/>
              <a:t>15/11/2010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E813341-7083-410D-9358-63C52741948E}"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A7CC8091-F01E-43D0-9DD6-225640AEA916}" type="datetimeFigureOut">
              <a:rPr lang="en-GB" smtClean="0"/>
              <a:pPr/>
              <a:t>15/11/2010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E813341-7083-410D-9358-63C52741948E}"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7CC8091-F01E-43D0-9DD6-225640AEA916}" type="datetimeFigureOut">
              <a:rPr lang="en-GB" smtClean="0"/>
              <a:pPr/>
              <a:t>15/11/2010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E813341-7083-410D-9358-63C52741948E}"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A7CC8091-F01E-43D0-9DD6-225640AEA916}" type="datetimeFigureOut">
              <a:rPr lang="en-GB" smtClean="0"/>
              <a:pPr/>
              <a:t>15/11/2010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E813341-7083-410D-9358-63C52741948E}"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A7CC8091-F01E-43D0-9DD6-225640AEA916}" type="datetimeFigureOut">
              <a:rPr lang="en-GB" smtClean="0"/>
              <a:pPr/>
              <a:t>15/11/2010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8077200" y="6356350"/>
            <a:ext cx="609600" cy="365125"/>
          </a:xfrm>
        </p:spPr>
        <p:txBody>
          <a:bodyPr/>
          <a:lstStyle/>
          <a:p>
            <a:fld id="{AE813341-7083-410D-9358-63C52741948E}" type="slidenum">
              <a:rPr lang="en-GB" smtClean="0"/>
              <a:pPr/>
              <a:t>‹#›</a:t>
            </a:fld>
            <a:endParaRPr lang="en-GB"/>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7CC8091-F01E-43D0-9DD6-225640AEA916}" type="datetimeFigureOut">
              <a:rPr lang="en-GB" smtClean="0"/>
              <a:pPr/>
              <a:t>15/11/2010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813341-7083-410D-9358-63C52741948E}"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7CC8091-F01E-43D0-9DD6-225640AEA916}" type="datetimeFigureOut">
              <a:rPr lang="en-GB" smtClean="0"/>
              <a:pPr/>
              <a:t>15/11/2010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813341-7083-410D-9358-63C52741948E}"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A7CC8091-F01E-43D0-9DD6-225640AEA916}" type="datetimeFigureOut">
              <a:rPr lang="en-GB" smtClean="0"/>
              <a:pPr/>
              <a:t>15/11/2010</a:t>
            </a:fld>
            <a:endParaRPr lang="en-GB"/>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GB"/>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AE813341-7083-410D-9358-63C52741948E}" type="slidenum">
              <a:rPr lang="en-GB" smtClean="0"/>
              <a:pPr/>
              <a:t>‹#›</a:t>
            </a:fld>
            <a:endParaRPr lang="en-GB"/>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7544" y="4725144"/>
            <a:ext cx="7851648" cy="1828800"/>
          </a:xfrm>
        </p:spPr>
        <p:txBody>
          <a:bodyPr>
            <a:noAutofit/>
          </a:bodyPr>
          <a:lstStyle/>
          <a:p>
            <a:pPr algn="ctr"/>
            <a:r>
              <a:rPr lang="en-GB" sz="3200" u="sng" dirty="0" smtClean="0"/>
              <a:t>An Analysis Of The Ecological Footprint Methodology In Delivering Sustainable Strategies For Camping and Caravanning Tourism: The Case Of Gower, South Wales.</a:t>
            </a:r>
            <a:br>
              <a:rPr lang="en-GB" sz="3200" u="sng" dirty="0" smtClean="0"/>
            </a:br>
            <a:r>
              <a:rPr lang="en-GB" sz="3200" u="sng" dirty="0" smtClean="0"/>
              <a:t/>
            </a:r>
            <a:br>
              <a:rPr lang="en-GB" sz="3200" u="sng" dirty="0" smtClean="0"/>
            </a:br>
            <a:r>
              <a:rPr lang="en-GB" sz="3200" u="sng" dirty="0" smtClean="0"/>
              <a:t/>
            </a:r>
            <a:br>
              <a:rPr lang="en-GB" sz="3200" u="sng" dirty="0" smtClean="0"/>
            </a:br>
            <a:r>
              <a:rPr lang="en-GB" sz="2400" dirty="0" smtClean="0">
                <a:latin typeface="Constantia" pitchFamily="18" charset="0"/>
              </a:rPr>
              <a:t>MSc  Environmental Conservation and Management</a:t>
            </a:r>
            <a:br>
              <a:rPr lang="en-GB" sz="2400" dirty="0" smtClean="0">
                <a:latin typeface="Constantia" pitchFamily="18" charset="0"/>
              </a:rPr>
            </a:br>
            <a:r>
              <a:rPr lang="en-GB" sz="2400" dirty="0" smtClean="0">
                <a:latin typeface="Constantia" pitchFamily="18" charset="0"/>
              </a:rPr>
              <a:t/>
            </a:r>
            <a:br>
              <a:rPr lang="en-GB" sz="2400" dirty="0" smtClean="0">
                <a:latin typeface="Constantia" pitchFamily="18" charset="0"/>
              </a:rPr>
            </a:br>
            <a:r>
              <a:rPr lang="en-GB" sz="2400" dirty="0" smtClean="0">
                <a:latin typeface="Constantia" pitchFamily="18" charset="0"/>
              </a:rPr>
              <a:t>By </a:t>
            </a:r>
            <a:r>
              <a:rPr lang="en-GB" sz="2400" dirty="0" err="1" smtClean="0">
                <a:latin typeface="Constantia" pitchFamily="18" charset="0"/>
              </a:rPr>
              <a:t>Abi</a:t>
            </a:r>
            <a:r>
              <a:rPr lang="en-GB" sz="2400" dirty="0" smtClean="0">
                <a:latin typeface="Constantia" pitchFamily="18" charset="0"/>
              </a:rPr>
              <a:t> Lewis </a:t>
            </a:r>
            <a:r>
              <a:rPr lang="en-GB" sz="3200" dirty="0" smtClean="0">
                <a:latin typeface="Constantia" pitchFamily="18" charset="0"/>
              </a:rPr>
              <a:t/>
            </a:r>
            <a:br>
              <a:rPr lang="en-GB" sz="3200" dirty="0" smtClean="0">
                <a:latin typeface="Constantia" pitchFamily="18" charset="0"/>
              </a:rPr>
            </a:br>
            <a:r>
              <a:rPr lang="en-GB" sz="3200" u="sng" dirty="0" smtClean="0"/>
              <a:t/>
            </a:r>
            <a:br>
              <a:rPr lang="en-GB" sz="3200" u="sng" dirty="0" smtClean="0"/>
            </a:br>
            <a:endParaRPr lang="en-GB" sz="3200" u="sng"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29600" cy="1143000"/>
          </a:xfrm>
        </p:spPr>
        <p:txBody>
          <a:bodyPr/>
          <a:lstStyle/>
          <a:p>
            <a:pPr algn="ctr"/>
            <a:r>
              <a:rPr lang="en-GB" dirty="0" smtClean="0"/>
              <a:t>Introduction </a:t>
            </a:r>
            <a:endParaRPr lang="en-GB" dirty="0"/>
          </a:p>
        </p:txBody>
      </p:sp>
      <p:sp>
        <p:nvSpPr>
          <p:cNvPr id="3" name="Content Placeholder 2"/>
          <p:cNvSpPr>
            <a:spLocks noGrp="1"/>
          </p:cNvSpPr>
          <p:nvPr>
            <p:ph idx="1"/>
          </p:nvPr>
        </p:nvSpPr>
        <p:spPr>
          <a:xfrm>
            <a:off x="457200" y="1628800"/>
            <a:ext cx="8229600" cy="4695800"/>
          </a:xfrm>
        </p:spPr>
        <p:txBody>
          <a:bodyPr>
            <a:normAutofit fontScale="92500"/>
          </a:bodyPr>
          <a:lstStyle/>
          <a:p>
            <a:pPr>
              <a:buNone/>
            </a:pPr>
            <a:r>
              <a:rPr lang="en-GB" sz="2800" dirty="0" smtClean="0"/>
              <a:t>In post-industrial society the changing demographics and socio-economic forms have put serious pressures on the globes natural environments.</a:t>
            </a:r>
          </a:p>
          <a:p>
            <a:pPr>
              <a:buNone/>
            </a:pPr>
            <a:endParaRPr lang="en-GB" sz="2800" dirty="0" smtClean="0"/>
          </a:p>
          <a:p>
            <a:pPr>
              <a:buNone/>
            </a:pPr>
            <a:r>
              <a:rPr lang="en-GB" sz="2800" dirty="0" smtClean="0"/>
              <a:t>To address the problems society needs robust measurement tools to acquire accurate information from which appropriate sustainable policies can be developed.</a:t>
            </a:r>
          </a:p>
          <a:p>
            <a:pPr>
              <a:buNone/>
            </a:pPr>
            <a:endParaRPr lang="en-GB" sz="2800" dirty="0" smtClean="0"/>
          </a:p>
          <a:p>
            <a:pPr>
              <a:buNone/>
            </a:pPr>
            <a:r>
              <a:rPr lang="en-GB" sz="2800" dirty="0" smtClean="0"/>
              <a:t>One such management tool is the </a:t>
            </a:r>
            <a:r>
              <a:rPr lang="en-GB" sz="2800" dirty="0" smtClean="0">
                <a:solidFill>
                  <a:schemeClr val="accent3">
                    <a:lumMod val="50000"/>
                  </a:schemeClr>
                </a:solidFill>
              </a:rPr>
              <a:t>ecological footprint</a:t>
            </a:r>
            <a:endParaRPr lang="en-GB"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16632"/>
            <a:ext cx="8229600" cy="1143000"/>
          </a:xfrm>
        </p:spPr>
        <p:txBody>
          <a:bodyPr/>
          <a:lstStyle/>
          <a:p>
            <a:pPr algn="ctr"/>
            <a:r>
              <a:rPr lang="en-GB" dirty="0" smtClean="0"/>
              <a:t>Rationale </a:t>
            </a:r>
            <a:endParaRPr lang="en-GB" dirty="0"/>
          </a:p>
        </p:txBody>
      </p:sp>
      <p:sp>
        <p:nvSpPr>
          <p:cNvPr id="3" name="Content Placeholder 2"/>
          <p:cNvSpPr>
            <a:spLocks noGrp="1"/>
          </p:cNvSpPr>
          <p:nvPr>
            <p:ph idx="1"/>
          </p:nvPr>
        </p:nvSpPr>
        <p:spPr>
          <a:xfrm>
            <a:off x="323528" y="1268760"/>
            <a:ext cx="8229600" cy="5112568"/>
          </a:xfrm>
        </p:spPr>
        <p:txBody>
          <a:bodyPr>
            <a:normAutofit/>
          </a:bodyPr>
          <a:lstStyle/>
          <a:p>
            <a:r>
              <a:rPr lang="en-GB" sz="1800" dirty="0" smtClean="0"/>
              <a:t>Wales is highly dependent on trade, tourism in particular accounts for an estimated 3.2% of the Welsh GDP</a:t>
            </a:r>
          </a:p>
          <a:p>
            <a:endParaRPr lang="en-GB" sz="1800" dirty="0" smtClean="0"/>
          </a:p>
          <a:p>
            <a:r>
              <a:rPr lang="en-GB" sz="1800" dirty="0" smtClean="0"/>
              <a:t>The welsh coastline attracts more than 4 million visitors annually amounting to a spend of £648 million.  (WAG,2008)</a:t>
            </a:r>
          </a:p>
          <a:p>
            <a:endParaRPr lang="en-GB" sz="1800" dirty="0" smtClean="0"/>
          </a:p>
          <a:p>
            <a:r>
              <a:rPr lang="en-GB" sz="1800" dirty="0" smtClean="0"/>
              <a:t>With a dependence on tourism the coastal zones of Wales are seen to be highly important, therefore the care and management of these areas is a priority. </a:t>
            </a:r>
          </a:p>
          <a:p>
            <a:endParaRPr lang="en-GB" sz="1800" dirty="0" smtClean="0"/>
          </a:p>
          <a:p>
            <a:r>
              <a:rPr lang="en-GB" sz="1800" dirty="0" smtClean="0"/>
              <a:t>Research to understand the impacts of tourism to these zones is highly important particularly for the development of sustainable management strategies.</a:t>
            </a:r>
          </a:p>
          <a:p>
            <a:endParaRPr lang="en-GB" sz="1800" dirty="0" smtClean="0"/>
          </a:p>
          <a:p>
            <a:r>
              <a:rPr lang="en-GB" sz="1800" dirty="0" smtClean="0"/>
              <a:t>Bower &amp; Turner, 1997: 1, Phillips &amp; Jones, 2005</a:t>
            </a:r>
          </a:p>
          <a:p>
            <a:endParaRPr lang="en-GB" dirty="0" smtClean="0"/>
          </a:p>
          <a:p>
            <a:endParaRPr lang="en-GB"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29600" cy="1143000"/>
          </a:xfrm>
        </p:spPr>
        <p:txBody>
          <a:bodyPr/>
          <a:lstStyle/>
          <a:p>
            <a:pPr algn="ctr"/>
            <a:r>
              <a:rPr lang="en-GB" dirty="0" smtClean="0"/>
              <a:t>Rationale </a:t>
            </a:r>
            <a:endParaRPr lang="en-GB" dirty="0"/>
          </a:p>
        </p:txBody>
      </p:sp>
      <p:sp>
        <p:nvSpPr>
          <p:cNvPr id="3" name="Content Placeholder 2"/>
          <p:cNvSpPr>
            <a:spLocks noGrp="1"/>
          </p:cNvSpPr>
          <p:nvPr>
            <p:ph idx="1"/>
          </p:nvPr>
        </p:nvSpPr>
        <p:spPr>
          <a:xfrm>
            <a:off x="395536" y="1802160"/>
            <a:ext cx="8229600" cy="5055840"/>
          </a:xfrm>
        </p:spPr>
        <p:txBody>
          <a:bodyPr/>
          <a:lstStyle/>
          <a:p>
            <a:pPr>
              <a:buNone/>
            </a:pPr>
            <a:r>
              <a:rPr lang="en-GB" sz="1800" dirty="0" smtClean="0"/>
              <a:t>With the coastal areas of Wales and the tourism that it attracts contributing greatly to the economy , it is important that human impacts upon </a:t>
            </a:r>
            <a:r>
              <a:rPr lang="en-GB" sz="1800" dirty="0" smtClean="0"/>
              <a:t>these</a:t>
            </a:r>
            <a:r>
              <a:rPr lang="en-GB" sz="1800" dirty="0" smtClean="0"/>
              <a:t> </a:t>
            </a:r>
            <a:r>
              <a:rPr lang="en-GB" sz="1800" dirty="0" smtClean="0"/>
              <a:t>areas are not causing  continued degradation </a:t>
            </a:r>
          </a:p>
          <a:p>
            <a:pPr>
              <a:buNone/>
            </a:pPr>
            <a:endParaRPr lang="en-GB" sz="1800" dirty="0" smtClean="0"/>
          </a:p>
          <a:p>
            <a:pPr>
              <a:buNone/>
            </a:pPr>
            <a:r>
              <a:rPr lang="en-GB" sz="1800" dirty="0" smtClean="0"/>
              <a:t>Considering these facts it is important to note the lack of literature and </a:t>
            </a:r>
            <a:r>
              <a:rPr lang="en-GB" sz="1800" dirty="0" err="1" smtClean="0"/>
              <a:t>resarch</a:t>
            </a:r>
            <a:r>
              <a:rPr lang="en-GB" sz="1800" dirty="0" smtClean="0"/>
              <a:t> projects focusing on the below topic areas :-</a:t>
            </a:r>
          </a:p>
          <a:p>
            <a:pPr>
              <a:buNone/>
            </a:pPr>
            <a:endParaRPr lang="en-GB" sz="1800" dirty="0" smtClean="0"/>
          </a:p>
          <a:p>
            <a:r>
              <a:rPr lang="en-GB" sz="1800" dirty="0" smtClean="0"/>
              <a:t>The impacts related to short/ </a:t>
            </a:r>
            <a:r>
              <a:rPr lang="en-GB" sz="1800" dirty="0" err="1" smtClean="0"/>
              <a:t>staycation</a:t>
            </a:r>
            <a:r>
              <a:rPr lang="en-GB" sz="1800" dirty="0" smtClean="0"/>
              <a:t> holidays is research that has not been widely undertaken utilising the ecological footprint as a measurement tool. </a:t>
            </a:r>
          </a:p>
          <a:p>
            <a:endParaRPr lang="en-GB" sz="1800" dirty="0" smtClean="0"/>
          </a:p>
          <a:p>
            <a:r>
              <a:rPr lang="en-GB" sz="1800" dirty="0" smtClean="0"/>
              <a:t>Likewise research comparing home ecological footprints and the ecological footprints of short/ </a:t>
            </a:r>
            <a:r>
              <a:rPr lang="en-GB" sz="1800" dirty="0" err="1" smtClean="0"/>
              <a:t>staycation</a:t>
            </a:r>
            <a:r>
              <a:rPr lang="en-GB" sz="1800" dirty="0" smtClean="0"/>
              <a:t> holidays </a:t>
            </a:r>
          </a:p>
          <a:p>
            <a:endParaRPr lang="en-GB"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16632"/>
            <a:ext cx="8229600" cy="1143000"/>
          </a:xfrm>
        </p:spPr>
        <p:txBody>
          <a:bodyPr/>
          <a:lstStyle/>
          <a:p>
            <a:pPr algn="ctr"/>
            <a:r>
              <a:rPr lang="en-GB" dirty="0" smtClean="0"/>
              <a:t>Aims and Objectives </a:t>
            </a:r>
            <a:endParaRPr lang="en-GB" dirty="0"/>
          </a:p>
        </p:txBody>
      </p:sp>
      <p:sp>
        <p:nvSpPr>
          <p:cNvPr id="3" name="Content Placeholder 2"/>
          <p:cNvSpPr>
            <a:spLocks noGrp="1"/>
          </p:cNvSpPr>
          <p:nvPr>
            <p:ph idx="1"/>
          </p:nvPr>
        </p:nvSpPr>
        <p:spPr>
          <a:xfrm>
            <a:off x="457200" y="1412776"/>
            <a:ext cx="8229600" cy="4911824"/>
          </a:xfrm>
        </p:spPr>
        <p:txBody>
          <a:bodyPr>
            <a:normAutofit fontScale="92500" lnSpcReduction="20000"/>
          </a:bodyPr>
          <a:lstStyle/>
          <a:p>
            <a:pPr>
              <a:buNone/>
            </a:pPr>
            <a:r>
              <a:rPr lang="en-GB" sz="1900" dirty="0" smtClean="0"/>
              <a:t>The study concerned the undertaking of a detailed Ecological Footprint survey within two coastal campsite locations in South Wales.</a:t>
            </a:r>
          </a:p>
          <a:p>
            <a:pPr>
              <a:buNone/>
            </a:pPr>
            <a:endParaRPr lang="en-GB" sz="1900" dirty="0" smtClean="0"/>
          </a:p>
          <a:p>
            <a:pPr>
              <a:buNone/>
            </a:pPr>
            <a:r>
              <a:rPr lang="en-GB" sz="1900" dirty="0" smtClean="0">
                <a:solidFill>
                  <a:schemeClr val="accent3">
                    <a:lumMod val="50000"/>
                  </a:schemeClr>
                </a:solidFill>
              </a:rPr>
              <a:t>The aim </a:t>
            </a:r>
            <a:r>
              <a:rPr lang="en-GB" sz="1900" dirty="0" smtClean="0"/>
              <a:t>: To assess how effective the ecological footprint method can be in delivering sustainable strategies for camping and caravanning tourism within a non built-up coastal location.</a:t>
            </a:r>
          </a:p>
          <a:p>
            <a:pPr>
              <a:buNone/>
            </a:pPr>
            <a:endParaRPr lang="en-GB" sz="1900" dirty="0" smtClean="0"/>
          </a:p>
          <a:p>
            <a:pPr>
              <a:buNone/>
            </a:pPr>
            <a:r>
              <a:rPr lang="en-GB" sz="1900" dirty="0" smtClean="0">
                <a:solidFill>
                  <a:schemeClr val="accent3">
                    <a:lumMod val="50000"/>
                  </a:schemeClr>
                </a:solidFill>
              </a:rPr>
              <a:t>Objectives :</a:t>
            </a:r>
            <a:r>
              <a:rPr lang="en-GB" sz="1900" dirty="0" smtClean="0"/>
              <a:t> </a:t>
            </a:r>
          </a:p>
          <a:p>
            <a:r>
              <a:rPr lang="en-GB" sz="1900" dirty="0" smtClean="0"/>
              <a:t>Objective 1: To compare the ecological footprint of camping and caravanning holiday within a coastal location to that of respondent’s home life.</a:t>
            </a:r>
          </a:p>
          <a:p>
            <a:endParaRPr lang="en-GB" sz="1900" dirty="0" smtClean="0"/>
          </a:p>
          <a:p>
            <a:r>
              <a:rPr lang="en-GB" sz="1900" dirty="0" smtClean="0"/>
              <a:t>Objective 2: Evaluate the reasons for the ecological footprints produced through camping and caravanning holidays.</a:t>
            </a:r>
          </a:p>
          <a:p>
            <a:endParaRPr lang="en-GB" sz="1900" dirty="0" smtClean="0"/>
          </a:p>
          <a:p>
            <a:r>
              <a:rPr lang="en-GB" sz="1900" dirty="0" smtClean="0"/>
              <a:t>Objective 3: Examine effectiveness of the REAP tool in facilitating the development of a sustainable camping strategy.</a:t>
            </a:r>
          </a:p>
          <a:p>
            <a:endParaRPr lang="en-GB" sz="1900" dirty="0" smtClean="0"/>
          </a:p>
          <a:p>
            <a:r>
              <a:rPr lang="en-GB" sz="1900" dirty="0" smtClean="0"/>
              <a:t>Objective 4: To propose a set of recommendations for the development of a sustainable camping and caravanning strategy for coastal tourist locations. </a:t>
            </a:r>
          </a:p>
          <a:p>
            <a:pPr>
              <a:buNone/>
            </a:pPr>
            <a:endParaRPr lang="en-GB" sz="2000" dirty="0" smtClean="0"/>
          </a:p>
          <a:p>
            <a:pPr>
              <a:buNone/>
            </a:pPr>
            <a:endParaRPr lang="en-GB"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0"/>
            <a:ext cx="8229600" cy="1143000"/>
          </a:xfrm>
        </p:spPr>
        <p:txBody>
          <a:bodyPr/>
          <a:lstStyle/>
          <a:p>
            <a:pPr algn="ctr"/>
            <a:r>
              <a:rPr lang="en-GB" dirty="0" smtClean="0"/>
              <a:t>Literature Review </a:t>
            </a:r>
            <a:endParaRPr lang="en-GB" dirty="0"/>
          </a:p>
        </p:txBody>
      </p:sp>
      <p:sp>
        <p:nvSpPr>
          <p:cNvPr id="3" name="Content Placeholder 2"/>
          <p:cNvSpPr>
            <a:spLocks noGrp="1"/>
          </p:cNvSpPr>
          <p:nvPr>
            <p:ph idx="1"/>
          </p:nvPr>
        </p:nvSpPr>
        <p:spPr>
          <a:xfrm>
            <a:off x="457200" y="1196752"/>
            <a:ext cx="8229600" cy="5127848"/>
          </a:xfrm>
        </p:spPr>
        <p:txBody>
          <a:bodyPr>
            <a:normAutofit lnSpcReduction="10000"/>
          </a:bodyPr>
          <a:lstStyle/>
          <a:p>
            <a:pPr>
              <a:buNone/>
            </a:pPr>
            <a:r>
              <a:rPr lang="en-GB" sz="2200" dirty="0" smtClean="0"/>
              <a:t>Ecological </a:t>
            </a:r>
            <a:r>
              <a:rPr lang="en-GB" sz="2200" dirty="0" err="1" smtClean="0"/>
              <a:t>footprinting</a:t>
            </a:r>
            <a:r>
              <a:rPr lang="en-GB" sz="2200" dirty="0" smtClean="0"/>
              <a:t> is not new, its has been developed over two decades or more. </a:t>
            </a:r>
          </a:p>
          <a:p>
            <a:pPr>
              <a:buNone/>
            </a:pPr>
            <a:endParaRPr lang="en-GB" sz="2200" dirty="0" smtClean="0"/>
          </a:p>
          <a:p>
            <a:r>
              <a:rPr lang="en-GB" sz="2200" u="sng" dirty="0" smtClean="0"/>
              <a:t>Ecological footprint : Definition</a:t>
            </a:r>
            <a:endParaRPr lang="en-GB" sz="2200" dirty="0" smtClean="0"/>
          </a:p>
          <a:p>
            <a:pPr>
              <a:buNone/>
            </a:pPr>
            <a:r>
              <a:rPr lang="en-GB" sz="2200" i="1" dirty="0" smtClean="0"/>
              <a:t>   “Ecological footprint analysis is an accounting tool that enables us to estimate the resource consumption and waste assimilation requirements of a defined human population or economy in terms of a corresponding productive land area.”</a:t>
            </a:r>
            <a:r>
              <a:rPr lang="en-GB" sz="2200" dirty="0" smtClean="0"/>
              <a:t> (</a:t>
            </a:r>
            <a:r>
              <a:rPr lang="en-GB" sz="2200" dirty="0" err="1" smtClean="0"/>
              <a:t>Wackernagel</a:t>
            </a:r>
            <a:r>
              <a:rPr lang="en-GB" sz="2200" dirty="0" smtClean="0"/>
              <a:t> &amp; Rees, 1996;9).</a:t>
            </a:r>
          </a:p>
          <a:p>
            <a:pPr>
              <a:buNone/>
            </a:pPr>
            <a:r>
              <a:rPr lang="en-GB" sz="2200" dirty="0" smtClean="0"/>
              <a:t> </a:t>
            </a:r>
          </a:p>
          <a:p>
            <a:pPr>
              <a:buNone/>
            </a:pPr>
            <a:r>
              <a:rPr lang="en-GB" sz="2200" dirty="0" smtClean="0"/>
              <a:t>Furthermore </a:t>
            </a:r>
            <a:r>
              <a:rPr lang="en-GB" sz="2200" dirty="0" err="1" smtClean="0"/>
              <a:t>Venetoulis</a:t>
            </a:r>
            <a:r>
              <a:rPr lang="en-GB" sz="2200" dirty="0" smtClean="0"/>
              <a:t> and </a:t>
            </a:r>
            <a:r>
              <a:rPr lang="en-GB" sz="2200" dirty="0" err="1" smtClean="0"/>
              <a:t>Talberth</a:t>
            </a:r>
            <a:r>
              <a:rPr lang="en-GB" sz="2200" dirty="0" smtClean="0"/>
              <a:t> (2006) state :</a:t>
            </a:r>
          </a:p>
          <a:p>
            <a:pPr>
              <a:buNone/>
            </a:pPr>
            <a:r>
              <a:rPr lang="en-GB" sz="2200" i="1" dirty="0" smtClean="0"/>
              <a:t>   </a:t>
            </a:r>
          </a:p>
          <a:p>
            <a:pPr>
              <a:buNone/>
            </a:pPr>
            <a:r>
              <a:rPr lang="en-GB" sz="2200" i="1" dirty="0" smtClean="0"/>
              <a:t>    “Ecological footprint measures how much of the biosphere’s annual regenerative capacity is required to renew the natural resources used by a defined population in a given year.”</a:t>
            </a:r>
            <a:endParaRPr lang="en-GB" sz="2200" dirty="0" smtClean="0"/>
          </a:p>
          <a:p>
            <a:pPr>
              <a:buNone/>
            </a:pPr>
            <a:endParaRPr lang="en-GB"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08720"/>
            <a:ext cx="8229600" cy="5415880"/>
          </a:xfrm>
        </p:spPr>
        <p:txBody>
          <a:bodyPr/>
          <a:lstStyle/>
          <a:p>
            <a:r>
              <a:rPr lang="en-GB" sz="2000" dirty="0" smtClean="0"/>
              <a:t>Ecological foot printing is a widely utilised tool</a:t>
            </a:r>
          </a:p>
          <a:p>
            <a:pPr>
              <a:buNone/>
            </a:pPr>
            <a:endParaRPr lang="en-GB" sz="2000" dirty="0" smtClean="0"/>
          </a:p>
          <a:p>
            <a:r>
              <a:rPr lang="en-GB" sz="2000" dirty="0" smtClean="0"/>
              <a:t>The ecological footprint like many things within the academic world does not come without criticism :-</a:t>
            </a:r>
          </a:p>
          <a:p>
            <a:pPr>
              <a:buNone/>
            </a:pPr>
            <a:endParaRPr lang="en-GB" sz="2000" dirty="0" smtClean="0"/>
          </a:p>
          <a:p>
            <a:pPr>
              <a:buFont typeface="Wingdings" pitchFamily="2" charset="2"/>
              <a:buChar char="Ø"/>
            </a:pPr>
            <a:r>
              <a:rPr lang="en-GB" sz="2000" dirty="0" smtClean="0"/>
              <a:t>One of the main critiques is that the footprint is a quantitative measure which in some instances fails or ignores matters at the heart of sustainability, and avoids some social and economic factors.</a:t>
            </a:r>
          </a:p>
          <a:p>
            <a:pPr>
              <a:buNone/>
            </a:pPr>
            <a:endParaRPr lang="en-GB" sz="2000" dirty="0" smtClean="0"/>
          </a:p>
          <a:p>
            <a:pPr>
              <a:buFont typeface="Wingdings" pitchFamily="2" charset="2"/>
              <a:buChar char="Ø"/>
            </a:pPr>
            <a:r>
              <a:rPr lang="en-GB" sz="2000" dirty="0" smtClean="0"/>
              <a:t> Too simplistic</a:t>
            </a:r>
          </a:p>
          <a:p>
            <a:pPr>
              <a:buNone/>
            </a:pPr>
            <a:endParaRPr lang="en-GB" sz="2000" dirty="0" smtClean="0"/>
          </a:p>
          <a:p>
            <a:pPr>
              <a:buFont typeface="Wingdings" pitchFamily="2" charset="2"/>
              <a:buChar char="Ø"/>
            </a:pPr>
            <a:r>
              <a:rPr lang="en-GB" sz="2000" dirty="0" smtClean="0"/>
              <a:t>Some of the more harsh critics have said that the </a:t>
            </a:r>
            <a:r>
              <a:rPr lang="en-GB" sz="2000" i="1" dirty="0" smtClean="0"/>
              <a:t>“ecological footprint is not in itself anything more than an important attention grabbing device.”</a:t>
            </a:r>
            <a:r>
              <a:rPr lang="en-GB" sz="2000" dirty="0" smtClean="0"/>
              <a:t> (</a:t>
            </a:r>
            <a:r>
              <a:rPr lang="en-GB" sz="2000" dirty="0" err="1" smtClean="0"/>
              <a:t>Moffatt</a:t>
            </a:r>
            <a:r>
              <a:rPr lang="en-GB" sz="2000" dirty="0" smtClean="0"/>
              <a:t>, 2000). </a:t>
            </a:r>
          </a:p>
          <a:p>
            <a:pPr>
              <a:buNone/>
            </a:pPr>
            <a:endParaRPr lang="en-GB"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6712"/>
            <a:ext cx="8229600" cy="5487888"/>
          </a:xfrm>
        </p:spPr>
        <p:txBody>
          <a:bodyPr>
            <a:normAutofit fontScale="70000" lnSpcReduction="20000"/>
          </a:bodyPr>
          <a:lstStyle/>
          <a:p>
            <a:pPr>
              <a:buNone/>
              <a:defRPr/>
            </a:pPr>
            <a:endParaRPr lang="en-GB" sz="2800" dirty="0" smtClean="0"/>
          </a:p>
          <a:p>
            <a:pPr>
              <a:buNone/>
              <a:defRPr/>
            </a:pPr>
            <a:r>
              <a:rPr lang="en-GB" sz="2800" dirty="0" smtClean="0"/>
              <a:t>literature relating to dissertation topic :</a:t>
            </a:r>
          </a:p>
          <a:p>
            <a:pPr>
              <a:buNone/>
              <a:defRPr/>
            </a:pPr>
            <a:endParaRPr lang="en-GB" sz="2800" dirty="0" smtClean="0"/>
          </a:p>
          <a:p>
            <a:pPr>
              <a:buNone/>
              <a:defRPr/>
            </a:pPr>
            <a:r>
              <a:rPr lang="en-GB" sz="2800" u="sng" dirty="0" smtClean="0"/>
              <a:t>Ecological Footprint Research</a:t>
            </a:r>
          </a:p>
          <a:p>
            <a:pPr>
              <a:buNone/>
              <a:defRPr/>
            </a:pPr>
            <a:endParaRPr lang="en-GB" sz="2800" u="sng" dirty="0" smtClean="0"/>
          </a:p>
          <a:p>
            <a:pPr lvl="0">
              <a:defRPr/>
            </a:pPr>
            <a:r>
              <a:rPr lang="en-GB" sz="2800" dirty="0" smtClean="0"/>
              <a:t>Collins, A. &amp; Flynn, A. (2007), “Engaging with the ecological footprint” </a:t>
            </a:r>
          </a:p>
          <a:p>
            <a:pPr lvl="0">
              <a:buNone/>
              <a:defRPr/>
            </a:pPr>
            <a:endParaRPr lang="en-GB" sz="2800" dirty="0" smtClean="0"/>
          </a:p>
          <a:p>
            <a:pPr lvl="0"/>
            <a:r>
              <a:rPr lang="en-GB" sz="2800" dirty="0" smtClean="0"/>
              <a:t> House. C, Phillips. M.R, and </a:t>
            </a:r>
            <a:r>
              <a:rPr lang="en-GB" sz="2800" dirty="0" err="1" smtClean="0"/>
              <a:t>Beynon</a:t>
            </a:r>
            <a:r>
              <a:rPr lang="en-GB" sz="2800" dirty="0" smtClean="0"/>
              <a:t>. P, 2008, What kind of footprint do events want to leave on ‘our beach’?, Swansea Metropolitan University, 2008, P 9.</a:t>
            </a:r>
          </a:p>
          <a:p>
            <a:pPr lvl="0">
              <a:buNone/>
            </a:pPr>
            <a:endParaRPr lang="en-GB" sz="2800" dirty="0" smtClean="0"/>
          </a:p>
          <a:p>
            <a:pPr lvl="0"/>
            <a:r>
              <a:rPr lang="en-GB" sz="2800" dirty="0" smtClean="0"/>
              <a:t>Hunter. C &amp; Shaw. J, 2006, Applying the ecological footprint to ecotourism scenarios, Environmental Conservation, 2006, Vol. 32, Issue 4, P 294 – 304, Cambridge University Press.</a:t>
            </a:r>
          </a:p>
          <a:p>
            <a:pPr lvl="0">
              <a:buNone/>
            </a:pPr>
            <a:endParaRPr lang="en-GB" sz="2800" dirty="0" smtClean="0"/>
          </a:p>
          <a:p>
            <a:pPr lvl="0">
              <a:defRPr/>
            </a:pPr>
            <a:r>
              <a:rPr lang="en-GB" sz="2800" dirty="0" err="1" smtClean="0"/>
              <a:t>Wackernagel</a:t>
            </a:r>
            <a:r>
              <a:rPr lang="en-GB" sz="2800" dirty="0" smtClean="0"/>
              <a:t>. M &amp; Rees. W.E, 1996, Our Ecological Footprint: Reducing The Human Impact On The Earth, The New Catalyst Bioregional Series; Issue 9, P 1 – 9.</a:t>
            </a:r>
          </a:p>
          <a:p>
            <a:endParaRPr lang="en-GB"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6712"/>
            <a:ext cx="8229600" cy="5487888"/>
          </a:xfrm>
        </p:spPr>
        <p:txBody>
          <a:bodyPr>
            <a:normAutofit fontScale="85000" lnSpcReduction="20000"/>
          </a:bodyPr>
          <a:lstStyle/>
          <a:p>
            <a:pPr>
              <a:buNone/>
            </a:pPr>
            <a:endParaRPr lang="en-GB" sz="2400" u="sng" dirty="0" smtClean="0"/>
          </a:p>
          <a:p>
            <a:pPr>
              <a:buNone/>
            </a:pPr>
            <a:r>
              <a:rPr lang="en-GB" sz="2400" u="sng" dirty="0" smtClean="0"/>
              <a:t>Sustainable Tourism</a:t>
            </a:r>
          </a:p>
          <a:p>
            <a:pPr>
              <a:buNone/>
            </a:pPr>
            <a:endParaRPr lang="en-GB" sz="2400" u="sng" dirty="0" smtClean="0"/>
          </a:p>
          <a:p>
            <a:pPr>
              <a:buNone/>
            </a:pPr>
            <a:r>
              <a:rPr lang="en-GB" sz="2400" dirty="0" smtClean="0"/>
              <a:t>   World Tourism Organisation defines sustainable tourism as;</a:t>
            </a:r>
          </a:p>
          <a:p>
            <a:pPr>
              <a:buNone/>
            </a:pPr>
            <a:r>
              <a:rPr lang="en-GB" sz="2400" i="1" dirty="0" smtClean="0"/>
              <a:t>  “tourism which leads to management of all resources in such a way that economic, social and aesthetic needs can be fulfilled while maintaining cultural integrity, essential ecological processes, biological diversity and life support systems.”</a:t>
            </a:r>
            <a:r>
              <a:rPr lang="en-GB" sz="2400" dirty="0" smtClean="0"/>
              <a:t> (WTO, 1996).</a:t>
            </a:r>
          </a:p>
          <a:p>
            <a:pPr>
              <a:buNone/>
            </a:pPr>
            <a:endParaRPr lang="en-GB" sz="2400" u="sng" dirty="0" smtClean="0"/>
          </a:p>
          <a:p>
            <a:r>
              <a:rPr lang="en-GB" sz="2400" dirty="0" smtClean="0"/>
              <a:t>Hunter. C and Green. H, 1995, Tourism and the environment: A sustainable relationship?, </a:t>
            </a:r>
            <a:r>
              <a:rPr lang="en-GB" sz="2400" dirty="0" err="1" smtClean="0"/>
              <a:t>Routledge</a:t>
            </a:r>
            <a:r>
              <a:rPr lang="en-GB" sz="2400" dirty="0" smtClean="0"/>
              <a:t>, London and New York.</a:t>
            </a:r>
          </a:p>
          <a:p>
            <a:endParaRPr lang="en-GB" sz="2400" dirty="0" smtClean="0"/>
          </a:p>
          <a:p>
            <a:r>
              <a:rPr lang="en-GB" sz="2400" dirty="0" smtClean="0"/>
              <a:t>ICLEI, 1999,Sustainable Tourism: A local Authority Perspective, Commission on Sustainable Development Seventh Session, New York, Pp 1-13</a:t>
            </a:r>
          </a:p>
          <a:p>
            <a:endParaRPr lang="en-GB" sz="2400" dirty="0" smtClean="0"/>
          </a:p>
          <a:p>
            <a:r>
              <a:rPr lang="en-GB" sz="2400" dirty="0" smtClean="0"/>
              <a:t>Shah. K, </a:t>
            </a:r>
            <a:r>
              <a:rPr lang="en-GB" sz="2400" dirty="0" err="1" smtClean="0"/>
              <a:t>McHarry</a:t>
            </a:r>
            <a:r>
              <a:rPr lang="en-GB" sz="2400" dirty="0" smtClean="0"/>
              <a:t>. J and Gardiner. J, 2002, Sustainable Tourism- Turning The Tide, Economic Briefing No.4, Paper towards the Earth Summit 2002, Pp 1-16. </a:t>
            </a:r>
          </a:p>
          <a:p>
            <a:pPr>
              <a:buNone/>
            </a:pPr>
            <a:endParaRPr lang="en-GB" sz="2200" u="sng"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16632"/>
            <a:ext cx="8229600" cy="1143000"/>
          </a:xfrm>
        </p:spPr>
        <p:txBody>
          <a:bodyPr/>
          <a:lstStyle/>
          <a:p>
            <a:pPr algn="ctr"/>
            <a:r>
              <a:rPr lang="en-GB" dirty="0" smtClean="0"/>
              <a:t>Methodology : Pilot Study</a:t>
            </a:r>
            <a:endParaRPr lang="en-GB" dirty="0"/>
          </a:p>
        </p:txBody>
      </p:sp>
      <p:sp>
        <p:nvSpPr>
          <p:cNvPr id="3" name="Content Placeholder 2"/>
          <p:cNvSpPr>
            <a:spLocks noGrp="1"/>
          </p:cNvSpPr>
          <p:nvPr>
            <p:ph idx="1"/>
          </p:nvPr>
        </p:nvSpPr>
        <p:spPr>
          <a:xfrm>
            <a:off x="457200" y="1340768"/>
            <a:ext cx="8229600" cy="4983832"/>
          </a:xfrm>
        </p:spPr>
        <p:txBody>
          <a:bodyPr>
            <a:normAutofit/>
          </a:bodyPr>
          <a:lstStyle/>
          <a:p>
            <a:r>
              <a:rPr lang="en-GB" sz="2000" dirty="0" smtClean="0"/>
              <a:t>A pilot study was undertaken (August 2010) : timed  ecological footprint questionnaire : 10 respondents </a:t>
            </a:r>
          </a:p>
          <a:p>
            <a:endParaRPr lang="en-GB" sz="2000" dirty="0" smtClean="0"/>
          </a:p>
          <a:p>
            <a:pPr>
              <a:buNone/>
            </a:pPr>
            <a:r>
              <a:rPr lang="en-GB" sz="2000" dirty="0" smtClean="0"/>
              <a:t>Hypothesis : ‘</a:t>
            </a:r>
            <a:r>
              <a:rPr lang="en-GB" sz="2000" dirty="0" err="1" smtClean="0"/>
              <a:t>Staycation</a:t>
            </a:r>
            <a:r>
              <a:rPr lang="en-GB" sz="2000" dirty="0" smtClean="0"/>
              <a:t>’ holidays have lower ecological footprints that that of staying at home. </a:t>
            </a:r>
          </a:p>
          <a:p>
            <a:pPr>
              <a:buNone/>
            </a:pPr>
            <a:endParaRPr lang="en-GB" sz="2000" dirty="0" smtClean="0"/>
          </a:p>
          <a:p>
            <a:r>
              <a:rPr lang="en-GB" sz="2000" dirty="0" smtClean="0"/>
              <a:t>Data inputted into REAP petite and REAP tourism ecological footprint software. </a:t>
            </a:r>
          </a:p>
          <a:p>
            <a:endParaRPr lang="en-GB" sz="2000" dirty="0" smtClean="0"/>
          </a:p>
          <a:p>
            <a:r>
              <a:rPr lang="en-GB" sz="2000" dirty="0" smtClean="0"/>
              <a:t> Conclusions : </a:t>
            </a:r>
          </a:p>
          <a:p>
            <a:pPr marL="514350" indent="-514350">
              <a:buAutoNum type="arabicPeriod"/>
            </a:pPr>
            <a:r>
              <a:rPr lang="en-GB" sz="2000" dirty="0" smtClean="0"/>
              <a:t>mathematical calculations needed to make REAP petite and REAP tourism data comparable. </a:t>
            </a:r>
          </a:p>
          <a:p>
            <a:pPr marL="514350" indent="-514350">
              <a:buAutoNum type="arabicPeriod"/>
            </a:pPr>
            <a:r>
              <a:rPr lang="en-GB" sz="2000" dirty="0" smtClean="0"/>
              <a:t>Data disproved the hypothesis</a:t>
            </a:r>
          </a:p>
          <a:p>
            <a:pPr marL="514350" indent="-514350">
              <a:buAutoNum type="arabicPeriod"/>
            </a:pPr>
            <a:r>
              <a:rPr lang="en-GB" sz="2000" dirty="0" smtClean="0"/>
              <a:t>Questionnaire was slightly lengthy  </a:t>
            </a:r>
          </a:p>
          <a:p>
            <a:pPr>
              <a:buNone/>
            </a:pPr>
            <a:endParaRPr lang="en-GB" sz="2000" dirty="0" smtClean="0"/>
          </a:p>
          <a:p>
            <a:endParaRPr lang="en-GB" sz="20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1772816"/>
            <a:ext cx="8229600" cy="5415880"/>
          </a:xfrm>
        </p:spPr>
        <p:txBody>
          <a:bodyPr/>
          <a:lstStyle/>
          <a:p>
            <a:pPr>
              <a:buNone/>
            </a:pPr>
            <a:r>
              <a:rPr lang="en-GB" sz="2000" dirty="0" smtClean="0"/>
              <a:t>Amendments were made to the questionnaire based on the conclusions found from the pilot study. </a:t>
            </a:r>
          </a:p>
          <a:p>
            <a:pPr>
              <a:buNone/>
            </a:pPr>
            <a:endParaRPr lang="en-GB" sz="2000" dirty="0" smtClean="0"/>
          </a:p>
          <a:p>
            <a:r>
              <a:rPr lang="en-GB" sz="2000" dirty="0" smtClean="0"/>
              <a:t>Field work was undertaken during the school summer holidays in August 2010.</a:t>
            </a:r>
          </a:p>
          <a:p>
            <a:pPr>
              <a:buNone/>
            </a:pPr>
            <a:endParaRPr lang="en-GB" sz="2000" dirty="0" smtClean="0"/>
          </a:p>
          <a:p>
            <a:r>
              <a:rPr lang="en-GB" sz="2000" dirty="0" smtClean="0"/>
              <a:t> Survey days were chosen when weather conditions were optimum, ideally dry, sunny days.</a:t>
            </a:r>
          </a:p>
          <a:p>
            <a:endParaRPr lang="en-GB" sz="2000" dirty="0" smtClean="0"/>
          </a:p>
          <a:p>
            <a:r>
              <a:rPr lang="en-GB" sz="2000" dirty="0" smtClean="0"/>
              <a:t>Data collection via an ecological footprint questionnaire : 71 respondents </a:t>
            </a:r>
          </a:p>
          <a:p>
            <a:pPr>
              <a:buNone/>
            </a:pPr>
            <a:endParaRPr lang="en-GB" dirty="0"/>
          </a:p>
        </p:txBody>
      </p:sp>
      <p:sp>
        <p:nvSpPr>
          <p:cNvPr id="4" name="Title 1"/>
          <p:cNvSpPr>
            <a:spLocks noGrp="1"/>
          </p:cNvSpPr>
          <p:nvPr>
            <p:ph type="title"/>
          </p:nvPr>
        </p:nvSpPr>
        <p:spPr>
          <a:xfrm>
            <a:off x="323528" y="116632"/>
            <a:ext cx="8229600" cy="1143000"/>
          </a:xfrm>
        </p:spPr>
        <p:txBody>
          <a:bodyPr/>
          <a:lstStyle/>
          <a:p>
            <a:pPr algn="ctr"/>
            <a:r>
              <a:rPr lang="en-GB" dirty="0" smtClean="0"/>
              <a:t>Methodology : Full Study </a:t>
            </a:r>
            <a:endParaRPr lang="en-GB"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692696"/>
            <a:ext cx="8229600" cy="5631904"/>
          </a:xfrm>
        </p:spPr>
        <p:txBody>
          <a:bodyPr/>
          <a:lstStyle/>
          <a:p>
            <a:r>
              <a:rPr lang="en-GB" sz="2000" dirty="0" smtClean="0"/>
              <a:t>Venues located on the Gower coastline of South Wales.</a:t>
            </a:r>
          </a:p>
          <a:p>
            <a:pPr>
              <a:buNone/>
            </a:pPr>
            <a:endParaRPr lang="en-GB" dirty="0"/>
          </a:p>
        </p:txBody>
      </p:sp>
      <p:pic>
        <p:nvPicPr>
          <p:cNvPr id="4" name="Picture 3" descr="http://www.campsite-review.co.uk/photos/Wales/Glamorgan/hillend-llangennith-0-sm.jpg"/>
          <p:cNvPicPr/>
          <p:nvPr/>
        </p:nvPicPr>
        <p:blipFill>
          <a:blip r:embed="rId3" cstate="print"/>
          <a:srcRect/>
          <a:stretch>
            <a:fillRect/>
          </a:stretch>
        </p:blipFill>
        <p:spPr bwMode="auto">
          <a:xfrm>
            <a:off x="611560" y="1412776"/>
            <a:ext cx="3024336" cy="2016224"/>
          </a:xfrm>
          <a:prstGeom prst="rect">
            <a:avLst/>
          </a:prstGeom>
          <a:noFill/>
          <a:ln w="9525">
            <a:noFill/>
            <a:miter lim="800000"/>
            <a:headEnd/>
            <a:tailEnd/>
          </a:ln>
        </p:spPr>
      </p:pic>
      <p:pic>
        <p:nvPicPr>
          <p:cNvPr id="5" name="Picture 4"/>
          <p:cNvPicPr/>
          <p:nvPr/>
        </p:nvPicPr>
        <p:blipFill>
          <a:blip r:embed="rId4" cstate="print"/>
          <a:srcRect/>
          <a:stretch>
            <a:fillRect/>
          </a:stretch>
        </p:blipFill>
        <p:spPr bwMode="auto">
          <a:xfrm>
            <a:off x="4716016" y="1412776"/>
            <a:ext cx="3024336" cy="2008574"/>
          </a:xfrm>
          <a:prstGeom prst="rect">
            <a:avLst/>
          </a:prstGeom>
          <a:noFill/>
          <a:ln w="9525">
            <a:noFill/>
            <a:miter lim="800000"/>
            <a:headEnd/>
            <a:tailEnd/>
          </a:ln>
        </p:spPr>
      </p:pic>
      <p:sp>
        <p:nvSpPr>
          <p:cNvPr id="1025" name="Rectangle 1"/>
          <p:cNvSpPr>
            <a:spLocks noChangeArrowheads="1"/>
          </p:cNvSpPr>
          <p:nvPr/>
        </p:nvSpPr>
        <p:spPr bwMode="auto">
          <a:xfrm>
            <a:off x="395536" y="3573016"/>
            <a:ext cx="7695474"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sz="1400" b="0" i="0" u="none" strike="noStrike" cap="none" normalizeH="0" baseline="0" dirty="0" smtClean="0">
                <a:ln>
                  <a:noFill/>
                </a:ln>
                <a:solidFill>
                  <a:schemeClr val="tx1"/>
                </a:solidFill>
                <a:effectLst/>
                <a:ea typeface="Calibri" pitchFamily="34" charset="0"/>
                <a:cs typeface="Times New Roman" pitchFamily="18" charset="0"/>
              </a:rPr>
              <a:t>1. </a:t>
            </a:r>
            <a:r>
              <a:rPr kumimoji="0" lang="en-GB" sz="1400" b="0" i="0" u="none" strike="noStrike" cap="none" normalizeH="0" baseline="0" dirty="0" err="1" smtClean="0">
                <a:ln>
                  <a:noFill/>
                </a:ln>
                <a:solidFill>
                  <a:schemeClr val="tx1"/>
                </a:solidFill>
                <a:effectLst/>
                <a:ea typeface="Calibri" pitchFamily="34" charset="0"/>
                <a:cs typeface="Times New Roman" pitchFamily="18" charset="0"/>
              </a:rPr>
              <a:t>Llangennith</a:t>
            </a:r>
            <a:r>
              <a:rPr kumimoji="0" lang="en-GB" sz="1400" b="0" i="0" u="none" strike="noStrike" cap="none" normalizeH="0" baseline="0" dirty="0" smtClean="0">
                <a:ln>
                  <a:noFill/>
                </a:ln>
                <a:solidFill>
                  <a:schemeClr val="tx1"/>
                </a:solidFill>
                <a:effectLst/>
                <a:ea typeface="Calibri" pitchFamily="34" charset="0"/>
                <a:cs typeface="Times New Roman" pitchFamily="18" charset="0"/>
              </a:rPr>
              <a:t> </a:t>
            </a:r>
            <a:r>
              <a:rPr kumimoji="0" lang="en-GB" sz="1400" b="0" i="0" u="none" strike="noStrike" cap="none" normalizeH="0" baseline="0" dirty="0" err="1" smtClean="0">
                <a:ln>
                  <a:noFill/>
                </a:ln>
                <a:solidFill>
                  <a:schemeClr val="tx1"/>
                </a:solidFill>
                <a:effectLst/>
                <a:ea typeface="Calibri" pitchFamily="34" charset="0"/>
                <a:cs typeface="Times New Roman" pitchFamily="18" charset="0"/>
              </a:rPr>
              <a:t>Capsite</a:t>
            </a:r>
            <a:r>
              <a:rPr kumimoji="0" lang="en-GB" sz="1400" b="0" i="0" u="none" strike="noStrike" cap="none" normalizeH="0" baseline="0" dirty="0" smtClean="0">
                <a:ln>
                  <a:noFill/>
                </a:ln>
                <a:solidFill>
                  <a:schemeClr val="tx1"/>
                </a:solidFill>
                <a:effectLst/>
                <a:ea typeface="Calibri" pitchFamily="34" charset="0"/>
                <a:cs typeface="Times New Roman" pitchFamily="18" charset="0"/>
              </a:rPr>
              <a:t>: (Campsite Review, no date)                        </a:t>
            </a:r>
            <a:r>
              <a:rPr kumimoji="0" lang="en-GB" sz="1400" b="0" i="0" u="none" strike="noStrike" cap="none" normalizeH="0" baseline="0" dirty="0" err="1" smtClean="0">
                <a:ln>
                  <a:noFill/>
                </a:ln>
                <a:solidFill>
                  <a:schemeClr val="tx1"/>
                </a:solidFill>
                <a:effectLst/>
                <a:ea typeface="Calibri" pitchFamily="34" charset="0"/>
                <a:cs typeface="Times New Roman" pitchFamily="18" charset="0"/>
              </a:rPr>
              <a:t>Llangenith</a:t>
            </a:r>
            <a:r>
              <a:rPr kumimoji="0" lang="en-GB" sz="1400" b="0" i="0" u="none" strike="noStrike" cap="none" normalizeH="0" baseline="0" dirty="0" smtClean="0">
                <a:ln>
                  <a:noFill/>
                </a:ln>
                <a:solidFill>
                  <a:schemeClr val="tx1"/>
                </a:solidFill>
                <a:effectLst/>
                <a:ea typeface="Calibri" pitchFamily="34" charset="0"/>
                <a:cs typeface="Times New Roman" pitchFamily="18" charset="0"/>
              </a:rPr>
              <a:t>: (Google Maps, 2010)</a:t>
            </a:r>
            <a:endParaRPr kumimoji="0" lang="en-GB" sz="1400" b="0" i="0" u="none" strike="noStrike" cap="none" normalizeH="0" baseline="0" dirty="0" smtClean="0">
              <a:ln>
                <a:noFill/>
              </a:ln>
              <a:solidFill>
                <a:schemeClr val="tx1"/>
              </a:solidFill>
              <a:effectLst/>
              <a:cs typeface="Arial" pitchFamily="34" charset="0"/>
            </a:endParaRPr>
          </a:p>
        </p:txBody>
      </p:sp>
      <p:sp>
        <p:nvSpPr>
          <p:cNvPr id="1026" name="AutoShape 2"/>
          <p:cNvSpPr>
            <a:spLocks noChangeArrowheads="1"/>
          </p:cNvSpPr>
          <p:nvPr/>
        </p:nvSpPr>
        <p:spPr bwMode="auto">
          <a:xfrm rot="17548442">
            <a:off x="4999521" y="2739590"/>
            <a:ext cx="1327150" cy="254000"/>
          </a:xfrm>
          <a:prstGeom prst="rightArrow">
            <a:avLst>
              <a:gd name="adj1" fmla="val 50000"/>
              <a:gd name="adj2" fmla="val 130625"/>
            </a:avLst>
          </a:prstGeom>
          <a:gradFill rotWithShape="0">
            <a:gsLst>
              <a:gs pos="0">
                <a:srgbClr val="D99594"/>
              </a:gs>
              <a:gs pos="50000">
                <a:srgbClr val="C0504D"/>
              </a:gs>
              <a:gs pos="100000">
                <a:srgbClr val="D99594"/>
              </a:gs>
            </a:gsLst>
            <a:lin ang="5400000" scaled="1"/>
          </a:gradFill>
          <a:ln w="12700">
            <a:solidFill>
              <a:srgbClr val="C0504D"/>
            </a:solidFill>
            <a:miter lim="800000"/>
            <a:headEnd/>
            <a:tailEnd/>
          </a:ln>
          <a:effectLst>
            <a:outerShdw dist="28398" dir="3806097" algn="ctr" rotWithShape="0">
              <a:srgbClr val="622423"/>
            </a:outerShdw>
          </a:effectLst>
        </p:spPr>
        <p:txBody>
          <a:bodyPr vert="horz" wrap="square" lIns="91440" tIns="45720" rIns="91440" bIns="45720" numCol="1" anchor="t" anchorCtr="0" compatLnSpc="1">
            <a:prstTxWarp prst="textNoShape">
              <a:avLst/>
            </a:prstTxWarp>
          </a:bodyPr>
          <a:lstStyle/>
          <a:p>
            <a:endParaRPr lang="en-GB"/>
          </a:p>
        </p:txBody>
      </p:sp>
      <p:pic>
        <p:nvPicPr>
          <p:cNvPr id="8" name="il_fi" descr="http://newsimg.bbc.co.uk/media/images/42943000/jpg/_42943963_beach_oxwich.jpg"/>
          <p:cNvPicPr/>
          <p:nvPr/>
        </p:nvPicPr>
        <p:blipFill>
          <a:blip r:embed="rId5" cstate="print"/>
          <a:srcRect/>
          <a:stretch>
            <a:fillRect/>
          </a:stretch>
        </p:blipFill>
        <p:spPr bwMode="auto">
          <a:xfrm>
            <a:off x="539552" y="3933056"/>
            <a:ext cx="3168352" cy="1892290"/>
          </a:xfrm>
          <a:prstGeom prst="rect">
            <a:avLst/>
          </a:prstGeom>
          <a:noFill/>
          <a:ln w="9525">
            <a:noFill/>
            <a:miter lim="800000"/>
            <a:headEnd/>
            <a:tailEnd/>
          </a:ln>
        </p:spPr>
      </p:pic>
      <p:pic>
        <p:nvPicPr>
          <p:cNvPr id="9" name="Picture 8"/>
          <p:cNvPicPr/>
          <p:nvPr/>
        </p:nvPicPr>
        <p:blipFill>
          <a:blip r:embed="rId6" cstate="print"/>
          <a:srcRect/>
          <a:stretch>
            <a:fillRect/>
          </a:stretch>
        </p:blipFill>
        <p:spPr bwMode="auto">
          <a:xfrm>
            <a:off x="4788024" y="3933057"/>
            <a:ext cx="2910458" cy="2160239"/>
          </a:xfrm>
          <a:prstGeom prst="rect">
            <a:avLst/>
          </a:prstGeom>
          <a:noFill/>
          <a:ln w="9525">
            <a:noFill/>
            <a:miter lim="800000"/>
            <a:headEnd/>
            <a:tailEnd/>
          </a:ln>
        </p:spPr>
      </p:pic>
      <p:sp>
        <p:nvSpPr>
          <p:cNvPr id="1027" name="Rectangle 3"/>
          <p:cNvSpPr>
            <a:spLocks noChangeArrowheads="1"/>
          </p:cNvSpPr>
          <p:nvPr/>
        </p:nvSpPr>
        <p:spPr bwMode="auto">
          <a:xfrm>
            <a:off x="395536" y="6312023"/>
            <a:ext cx="7704856"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sz="1400" b="0" i="0" u="none" strike="noStrike" cap="none" normalizeH="0" baseline="0" dirty="0" smtClean="0">
                <a:ln>
                  <a:noFill/>
                </a:ln>
                <a:solidFill>
                  <a:schemeClr val="tx1"/>
                </a:solidFill>
                <a:effectLst/>
                <a:ea typeface="Calibri" pitchFamily="34" charset="0"/>
                <a:cs typeface="Times New Roman" pitchFamily="18" charset="0"/>
              </a:rPr>
              <a:t>2. </a:t>
            </a:r>
            <a:r>
              <a:rPr kumimoji="0" lang="en-GB" sz="1400" b="0" i="0" u="none" strike="noStrike" cap="none" normalizeH="0" baseline="0" dirty="0" err="1" smtClean="0">
                <a:ln>
                  <a:noFill/>
                </a:ln>
                <a:solidFill>
                  <a:schemeClr val="tx1"/>
                </a:solidFill>
                <a:effectLst/>
                <a:ea typeface="Calibri" pitchFamily="34" charset="0"/>
                <a:cs typeface="Times New Roman" pitchFamily="18" charset="0"/>
              </a:rPr>
              <a:t>Oxwich</a:t>
            </a:r>
            <a:r>
              <a:rPr kumimoji="0" lang="en-GB" sz="1400" b="0" i="0" u="none" strike="noStrike" cap="none" normalizeH="0" baseline="0" dirty="0" smtClean="0">
                <a:ln>
                  <a:noFill/>
                </a:ln>
                <a:solidFill>
                  <a:schemeClr val="tx1"/>
                </a:solidFill>
                <a:effectLst/>
                <a:ea typeface="Calibri" pitchFamily="34" charset="0"/>
                <a:cs typeface="Times New Roman" pitchFamily="18" charset="0"/>
              </a:rPr>
              <a:t> Bay : (Google Images,2010)                                          </a:t>
            </a:r>
            <a:r>
              <a:rPr kumimoji="0" lang="en-GB" sz="1400" b="0" i="0" u="none" strike="noStrike" cap="none" normalizeH="0" baseline="0" dirty="0" err="1" smtClean="0">
                <a:ln>
                  <a:noFill/>
                </a:ln>
                <a:solidFill>
                  <a:schemeClr val="tx1"/>
                </a:solidFill>
                <a:effectLst/>
                <a:ea typeface="Calibri" pitchFamily="34" charset="0"/>
                <a:cs typeface="Times New Roman" pitchFamily="18" charset="0"/>
              </a:rPr>
              <a:t>Oxwich</a:t>
            </a:r>
            <a:r>
              <a:rPr kumimoji="0" lang="en-GB" sz="1400" b="0" i="0" u="none" strike="noStrike" cap="none" normalizeH="0" baseline="0" dirty="0" smtClean="0">
                <a:ln>
                  <a:noFill/>
                </a:ln>
                <a:solidFill>
                  <a:schemeClr val="tx1"/>
                </a:solidFill>
                <a:effectLst/>
                <a:ea typeface="Calibri" pitchFamily="34" charset="0"/>
                <a:cs typeface="Times New Roman" pitchFamily="18" charset="0"/>
              </a:rPr>
              <a:t>: (Google Maps, 2010)</a:t>
            </a:r>
            <a:endParaRPr kumimoji="0" lang="en-GB" sz="1400" b="0" i="0" u="none" strike="noStrike" cap="none" normalizeH="0" baseline="0" dirty="0" smtClean="0">
              <a:ln>
                <a:noFill/>
              </a:ln>
              <a:solidFill>
                <a:schemeClr val="tx1"/>
              </a:solidFill>
              <a:effectLst/>
              <a:cs typeface="Arial" pitchFamily="34" charset="0"/>
            </a:endParaRPr>
          </a:p>
        </p:txBody>
      </p:sp>
      <p:sp>
        <p:nvSpPr>
          <p:cNvPr id="1028" name="AutoShape 4"/>
          <p:cNvSpPr>
            <a:spLocks noChangeArrowheads="1"/>
          </p:cNvSpPr>
          <p:nvPr/>
        </p:nvSpPr>
        <p:spPr bwMode="auto">
          <a:xfrm rot="19305868">
            <a:off x="5958405" y="5670809"/>
            <a:ext cx="1289050" cy="273113"/>
          </a:xfrm>
          <a:prstGeom prst="rightArrow">
            <a:avLst>
              <a:gd name="adj1" fmla="val 50000"/>
              <a:gd name="adj2" fmla="val 126875"/>
            </a:avLst>
          </a:prstGeom>
          <a:gradFill rotWithShape="0">
            <a:gsLst>
              <a:gs pos="0">
                <a:srgbClr val="D99594"/>
              </a:gs>
              <a:gs pos="50000">
                <a:srgbClr val="C0504D"/>
              </a:gs>
              <a:gs pos="100000">
                <a:srgbClr val="D99594"/>
              </a:gs>
            </a:gsLst>
            <a:lin ang="5400000" scaled="1"/>
          </a:gradFill>
          <a:ln w="12700">
            <a:solidFill>
              <a:srgbClr val="C0504D"/>
            </a:solidFill>
            <a:miter lim="800000"/>
            <a:headEnd/>
            <a:tailEnd/>
          </a:ln>
          <a:effectLst>
            <a:outerShdw dist="28398" dir="3806097" algn="ctr" rotWithShape="0">
              <a:srgbClr val="622423"/>
            </a:outerShdw>
          </a:effectLst>
        </p:spPr>
        <p:txBody>
          <a:bodyPr vert="horz" wrap="square" lIns="91440" tIns="45720" rIns="91440" bIns="45720" numCol="1" anchor="t" anchorCtr="0" compatLnSpc="1">
            <a:prstTxWarp prst="textNoShape">
              <a:avLst/>
            </a:prstTxWarp>
          </a:bodyPr>
          <a:lstStyle/>
          <a:p>
            <a:endParaRPr lang="en-GB"/>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692696"/>
            <a:ext cx="8229600" cy="1143000"/>
          </a:xfrm>
        </p:spPr>
        <p:txBody>
          <a:bodyPr>
            <a:normAutofit fontScale="90000"/>
          </a:bodyPr>
          <a:lstStyle/>
          <a:p>
            <a:pPr algn="ctr"/>
            <a:r>
              <a:rPr lang="en-GB" dirty="0" smtClean="0"/>
              <a:t>REAP petite &amp; REAP tourism Software  </a:t>
            </a:r>
            <a:endParaRPr lang="en-GB" dirty="0"/>
          </a:p>
        </p:txBody>
      </p:sp>
      <p:sp>
        <p:nvSpPr>
          <p:cNvPr id="3" name="Content Placeholder 2"/>
          <p:cNvSpPr>
            <a:spLocks noGrp="1"/>
          </p:cNvSpPr>
          <p:nvPr>
            <p:ph idx="1"/>
          </p:nvPr>
        </p:nvSpPr>
        <p:spPr/>
        <p:txBody>
          <a:bodyPr>
            <a:normAutofit/>
          </a:bodyPr>
          <a:lstStyle/>
          <a:p>
            <a:pPr>
              <a:buNone/>
            </a:pPr>
            <a:r>
              <a:rPr lang="en-GB" sz="2400" dirty="0" smtClean="0"/>
              <a:t>REAP petite :</a:t>
            </a:r>
          </a:p>
          <a:p>
            <a:r>
              <a:rPr lang="en-GB" sz="2400" dirty="0" smtClean="0"/>
              <a:t> Designed to help communities calculate their ecological or carbon footprint.</a:t>
            </a:r>
          </a:p>
          <a:p>
            <a:r>
              <a:rPr lang="en-GB" sz="2400" dirty="0" smtClean="0"/>
              <a:t>works on a yearly calculation for an ecological footprint</a:t>
            </a:r>
          </a:p>
          <a:p>
            <a:endParaRPr lang="en-GB" sz="2400" dirty="0" smtClean="0"/>
          </a:p>
          <a:p>
            <a:pPr>
              <a:buNone/>
            </a:pPr>
            <a:r>
              <a:rPr lang="en-GB" sz="2400" dirty="0" smtClean="0"/>
              <a:t>REAP tourism: </a:t>
            </a:r>
          </a:p>
          <a:p>
            <a:r>
              <a:rPr lang="en-GB" sz="2400" dirty="0" smtClean="0"/>
              <a:t>Designed to calculate the environmental footprint of visitors to any area within the UK</a:t>
            </a:r>
          </a:p>
          <a:p>
            <a:r>
              <a:rPr lang="en-GB" sz="2400" dirty="0" smtClean="0"/>
              <a:t>Works on a daily calculation for an ecological footprint  </a:t>
            </a:r>
          </a:p>
          <a:p>
            <a:pPr>
              <a:buNone/>
            </a:pPr>
            <a:endParaRPr lang="en-GB" dirty="0"/>
          </a:p>
        </p:txBody>
      </p:sp>
      <p:pic>
        <p:nvPicPr>
          <p:cNvPr id="4" name="Picture 2" descr="http://www.resource-accounting.org.uk/uploads/images/logos/REAP_Petite_logo.png"/>
          <p:cNvPicPr>
            <a:picLocks noChangeAspect="1" noChangeArrowheads="1"/>
          </p:cNvPicPr>
          <p:nvPr/>
        </p:nvPicPr>
        <p:blipFill>
          <a:blip r:embed="rId3" cstate="print"/>
          <a:srcRect/>
          <a:stretch>
            <a:fillRect/>
          </a:stretch>
        </p:blipFill>
        <p:spPr bwMode="auto">
          <a:xfrm>
            <a:off x="2411761" y="1772816"/>
            <a:ext cx="648072" cy="618781"/>
          </a:xfrm>
          <a:prstGeom prst="rect">
            <a:avLst/>
          </a:prstGeom>
          <a:noFill/>
        </p:spPr>
      </p:pic>
      <p:pic>
        <p:nvPicPr>
          <p:cNvPr id="5" name="Picture 2" descr="http://www.resource-accounting.org.uk/uploads/images/logos/REAP_Tourism_Logo.png"/>
          <p:cNvPicPr>
            <a:picLocks noChangeAspect="1" noChangeArrowheads="1"/>
          </p:cNvPicPr>
          <p:nvPr/>
        </p:nvPicPr>
        <p:blipFill>
          <a:blip r:embed="rId4" cstate="print"/>
          <a:srcRect/>
          <a:stretch>
            <a:fillRect/>
          </a:stretch>
        </p:blipFill>
        <p:spPr bwMode="auto">
          <a:xfrm>
            <a:off x="2627785" y="3861048"/>
            <a:ext cx="504056" cy="617116"/>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332656"/>
            <a:ext cx="8229600" cy="1143000"/>
          </a:xfrm>
        </p:spPr>
        <p:txBody>
          <a:bodyPr/>
          <a:lstStyle/>
          <a:p>
            <a:pPr algn="ctr"/>
            <a:r>
              <a:rPr lang="en-GB" dirty="0" smtClean="0"/>
              <a:t>Data Analysis</a:t>
            </a:r>
            <a:endParaRPr lang="en-GB" dirty="0"/>
          </a:p>
        </p:txBody>
      </p:sp>
      <p:sp>
        <p:nvSpPr>
          <p:cNvPr id="3" name="Content Placeholder 2"/>
          <p:cNvSpPr>
            <a:spLocks noGrp="1"/>
          </p:cNvSpPr>
          <p:nvPr>
            <p:ph idx="1"/>
          </p:nvPr>
        </p:nvSpPr>
        <p:spPr/>
        <p:txBody>
          <a:bodyPr/>
          <a:lstStyle/>
          <a:p>
            <a:r>
              <a:rPr lang="en-GB" dirty="0" smtClean="0"/>
              <a:t>Data inputted into REAP petite and REAP tourism software</a:t>
            </a:r>
          </a:p>
          <a:p>
            <a:r>
              <a:rPr lang="en-GB" dirty="0" smtClean="0"/>
              <a:t>Data sets analysed : home ecological footprints</a:t>
            </a:r>
          </a:p>
          <a:p>
            <a:pPr>
              <a:buNone/>
            </a:pPr>
            <a:r>
              <a:rPr lang="en-GB" dirty="0" smtClean="0"/>
              <a:t>                                    : ‘</a:t>
            </a:r>
            <a:r>
              <a:rPr lang="en-GB" dirty="0" err="1" smtClean="0"/>
              <a:t>staycation</a:t>
            </a:r>
            <a:r>
              <a:rPr lang="en-GB" dirty="0" smtClean="0"/>
              <a:t>’ ecological footprints</a:t>
            </a:r>
          </a:p>
          <a:p>
            <a:pPr>
              <a:buNone/>
            </a:pPr>
            <a:endParaRPr lang="en-GB" dirty="0" smtClean="0"/>
          </a:p>
          <a:p>
            <a:r>
              <a:rPr lang="en-GB" dirty="0" smtClean="0"/>
              <a:t>Statistical analysis of data</a:t>
            </a:r>
          </a:p>
          <a:p>
            <a:r>
              <a:rPr lang="en-GB" dirty="0" smtClean="0"/>
              <a:t>Comparisons could then be made </a:t>
            </a:r>
          </a:p>
          <a:p>
            <a:r>
              <a:rPr lang="en-GB" dirty="0" smtClean="0"/>
              <a:t>Recommendations for sustainable management policies and future research could be put forward. </a:t>
            </a:r>
          </a:p>
          <a:p>
            <a:endParaRPr lang="en-GB" dirty="0" smtClean="0"/>
          </a:p>
          <a:p>
            <a:pPr>
              <a:buNone/>
            </a:pPr>
            <a:endParaRPr lang="en-GB"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88640"/>
            <a:ext cx="8229600" cy="1143000"/>
          </a:xfrm>
        </p:spPr>
        <p:txBody>
          <a:bodyPr/>
          <a:lstStyle/>
          <a:p>
            <a:pPr algn="ctr"/>
            <a:r>
              <a:rPr lang="en-GB" dirty="0" smtClean="0"/>
              <a:t>Data Analysis: REAP petite </a:t>
            </a:r>
            <a:endParaRPr lang="en-GB" dirty="0"/>
          </a:p>
        </p:txBody>
      </p:sp>
      <p:graphicFrame>
        <p:nvGraphicFramePr>
          <p:cNvPr id="4" name="Content Placeholder 3"/>
          <p:cNvGraphicFramePr>
            <a:graphicFrameLocks noGrp="1"/>
          </p:cNvGraphicFramePr>
          <p:nvPr>
            <p:ph idx="1"/>
          </p:nvPr>
        </p:nvGraphicFramePr>
        <p:xfrm>
          <a:off x="457200" y="1341438"/>
          <a:ext cx="8147248" cy="4967882"/>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29600" cy="1143000"/>
          </a:xfrm>
        </p:spPr>
        <p:txBody>
          <a:bodyPr/>
          <a:lstStyle/>
          <a:p>
            <a:pPr algn="ctr"/>
            <a:r>
              <a:rPr lang="en-GB" dirty="0" smtClean="0"/>
              <a:t>Data Analysis : REAP tourism </a:t>
            </a:r>
            <a:endParaRPr lang="en-GB" dirty="0"/>
          </a:p>
        </p:txBody>
      </p:sp>
      <p:graphicFrame>
        <p:nvGraphicFramePr>
          <p:cNvPr id="4" name="Content Placeholder 3"/>
          <p:cNvGraphicFramePr>
            <a:graphicFrameLocks noGrp="1"/>
          </p:cNvGraphicFramePr>
          <p:nvPr>
            <p:ph idx="1"/>
          </p:nvPr>
        </p:nvGraphicFramePr>
        <p:xfrm>
          <a:off x="457200" y="1412875"/>
          <a:ext cx="8229600" cy="4911725"/>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29600" cy="1143000"/>
          </a:xfrm>
        </p:spPr>
        <p:txBody>
          <a:bodyPr>
            <a:normAutofit/>
          </a:bodyPr>
          <a:lstStyle/>
          <a:p>
            <a:r>
              <a:rPr lang="en-GB" sz="3700" dirty="0" smtClean="0"/>
              <a:t>Data Analysis : Total Ecological Footprints </a:t>
            </a:r>
            <a:endParaRPr lang="en-GB" sz="3700" dirty="0"/>
          </a:p>
        </p:txBody>
      </p:sp>
      <p:graphicFrame>
        <p:nvGraphicFramePr>
          <p:cNvPr id="4" name="Content Placeholder 3"/>
          <p:cNvGraphicFramePr>
            <a:graphicFrameLocks noGrp="1"/>
          </p:cNvGraphicFramePr>
          <p:nvPr>
            <p:ph idx="1"/>
          </p:nvPr>
        </p:nvGraphicFramePr>
        <p:xfrm>
          <a:off x="457200" y="1628775"/>
          <a:ext cx="8229600" cy="4695825"/>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251520" y="1196752"/>
          <a:ext cx="8229600" cy="4389437"/>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p:cNvPicPr>
          <p:nvPr>
            <p:ph idx="1"/>
          </p:nvPr>
        </p:nvPicPr>
        <p:blipFill>
          <a:blip r:embed="rId3" cstate="print"/>
          <a:srcRect/>
          <a:stretch>
            <a:fillRect/>
          </a:stretch>
        </p:blipFill>
        <p:spPr bwMode="auto">
          <a:xfrm>
            <a:off x="539552" y="2276872"/>
            <a:ext cx="4012695" cy="2933997"/>
          </a:xfrm>
          <a:prstGeom prst="rect">
            <a:avLst/>
          </a:prstGeom>
          <a:noFill/>
          <a:ln w="9525">
            <a:noFill/>
            <a:miter lim="800000"/>
            <a:headEnd/>
            <a:tailEnd/>
          </a:ln>
        </p:spPr>
      </p:pic>
      <p:pic>
        <p:nvPicPr>
          <p:cNvPr id="5" name="Picture 4"/>
          <p:cNvPicPr/>
          <p:nvPr/>
        </p:nvPicPr>
        <p:blipFill>
          <a:blip r:embed="rId4" cstate="print"/>
          <a:srcRect/>
          <a:stretch>
            <a:fillRect/>
          </a:stretch>
        </p:blipFill>
        <p:spPr bwMode="auto">
          <a:xfrm>
            <a:off x="4716016" y="2276872"/>
            <a:ext cx="4122192" cy="2952328"/>
          </a:xfrm>
          <a:prstGeom prst="rect">
            <a:avLst/>
          </a:prstGeom>
          <a:noFill/>
          <a:ln w="9525">
            <a:noFill/>
            <a:miter lim="800000"/>
            <a:headEnd/>
            <a:tailEnd/>
          </a:ln>
        </p:spPr>
      </p:pic>
      <p:sp>
        <p:nvSpPr>
          <p:cNvPr id="6" name="Title 5"/>
          <p:cNvSpPr>
            <a:spLocks noGrp="1"/>
          </p:cNvSpPr>
          <p:nvPr>
            <p:ph type="title"/>
          </p:nvPr>
        </p:nvSpPr>
        <p:spPr>
          <a:xfrm>
            <a:off x="539552" y="188640"/>
            <a:ext cx="8229600" cy="1143000"/>
          </a:xfrm>
        </p:spPr>
        <p:txBody>
          <a:bodyPr>
            <a:normAutofit fontScale="90000"/>
          </a:bodyPr>
          <a:lstStyle/>
          <a:p>
            <a:r>
              <a:rPr lang="en-GB" u="sng" dirty="0" smtClean="0"/>
              <a:t/>
            </a:r>
            <a:br>
              <a:rPr lang="en-GB" u="sng" dirty="0" smtClean="0"/>
            </a:br>
            <a:r>
              <a:rPr lang="en-GB" u="sng" dirty="0" smtClean="0"/>
              <a:t/>
            </a:r>
            <a:br>
              <a:rPr lang="en-GB" u="sng" dirty="0" smtClean="0"/>
            </a:br>
            <a:r>
              <a:rPr lang="en-GB" u="sng" dirty="0" smtClean="0"/>
              <a:t/>
            </a:r>
            <a:br>
              <a:rPr lang="en-GB" u="sng" dirty="0" smtClean="0"/>
            </a:br>
            <a:r>
              <a:rPr lang="en-GB" u="sng" dirty="0" smtClean="0"/>
              <a:t/>
            </a:r>
            <a:br>
              <a:rPr lang="en-GB" u="sng" dirty="0" smtClean="0"/>
            </a:br>
            <a:r>
              <a:rPr lang="en-GB" u="sng" dirty="0" smtClean="0"/>
              <a:t/>
            </a:r>
            <a:br>
              <a:rPr lang="en-GB" u="sng" dirty="0" smtClean="0"/>
            </a:br>
            <a:r>
              <a:rPr lang="en-GB" u="sng" dirty="0" smtClean="0"/>
              <a:t/>
            </a:r>
            <a:br>
              <a:rPr lang="en-GB" u="sng" dirty="0" smtClean="0"/>
            </a:br>
            <a:r>
              <a:rPr lang="en-GB" u="sng" dirty="0" smtClean="0"/>
              <a:t/>
            </a:r>
            <a:br>
              <a:rPr lang="en-GB" u="sng" dirty="0" smtClean="0"/>
            </a:br>
            <a:r>
              <a:rPr lang="en-GB" u="sng" dirty="0" smtClean="0"/>
              <a:t/>
            </a:r>
            <a:br>
              <a:rPr lang="en-GB" u="sng" dirty="0" smtClean="0"/>
            </a:br>
            <a:r>
              <a:rPr lang="en-GB" u="sng" dirty="0" smtClean="0"/>
              <a:t/>
            </a:r>
            <a:br>
              <a:rPr lang="en-GB" u="sng" dirty="0" smtClean="0"/>
            </a:br>
            <a:r>
              <a:rPr lang="en-GB" u="sng" dirty="0" smtClean="0"/>
              <a:t/>
            </a:r>
            <a:br>
              <a:rPr lang="en-GB" u="sng" dirty="0" smtClean="0"/>
            </a:br>
            <a:r>
              <a:rPr lang="en-GB" u="sng" dirty="0" smtClean="0"/>
              <a:t/>
            </a:r>
            <a:br>
              <a:rPr lang="en-GB" u="sng" dirty="0" smtClean="0"/>
            </a:br>
            <a:r>
              <a:rPr lang="en-GB" u="sng" dirty="0" smtClean="0"/>
              <a:t/>
            </a:r>
            <a:br>
              <a:rPr lang="en-GB" u="sng" dirty="0" smtClean="0"/>
            </a:br>
            <a:r>
              <a:rPr lang="en-GB" u="sng" dirty="0" smtClean="0"/>
              <a:t/>
            </a:r>
            <a:br>
              <a:rPr lang="en-GB" u="sng" dirty="0" smtClean="0"/>
            </a:br>
            <a:r>
              <a:rPr lang="en-GB" dirty="0" smtClean="0"/>
              <a:t/>
            </a:r>
            <a:br>
              <a:rPr lang="en-GB" dirty="0" smtClean="0"/>
            </a:br>
            <a:r>
              <a:rPr lang="en-GB" sz="3600" dirty="0" smtClean="0"/>
              <a:t>Histograms of REAP petite and REAP tourism data</a:t>
            </a:r>
            <a:endParaRPr lang="en-GB" sz="3600"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88640"/>
            <a:ext cx="8229600" cy="1143000"/>
          </a:xfrm>
        </p:spPr>
        <p:txBody>
          <a:bodyPr/>
          <a:lstStyle/>
          <a:p>
            <a:pPr algn="ctr"/>
            <a:r>
              <a:rPr lang="en-GB" dirty="0" smtClean="0"/>
              <a:t>Summary</a:t>
            </a:r>
            <a:endParaRPr lang="en-GB" dirty="0"/>
          </a:p>
        </p:txBody>
      </p:sp>
      <p:sp>
        <p:nvSpPr>
          <p:cNvPr id="3" name="Content Placeholder 2"/>
          <p:cNvSpPr>
            <a:spLocks noGrp="1"/>
          </p:cNvSpPr>
          <p:nvPr>
            <p:ph idx="1"/>
          </p:nvPr>
        </p:nvSpPr>
        <p:spPr>
          <a:xfrm>
            <a:off x="457200" y="1340768"/>
            <a:ext cx="8229600" cy="4983832"/>
          </a:xfrm>
        </p:spPr>
        <p:txBody>
          <a:bodyPr>
            <a:normAutofit fontScale="70000" lnSpcReduction="20000"/>
          </a:bodyPr>
          <a:lstStyle/>
          <a:p>
            <a:r>
              <a:rPr lang="en-GB" dirty="0" smtClean="0"/>
              <a:t>The data showed that the ecological footprints of 93% of the respondents were higher whilst on holiday</a:t>
            </a:r>
          </a:p>
          <a:p>
            <a:pPr>
              <a:buNone/>
            </a:pPr>
            <a:endParaRPr lang="en-GB" dirty="0" smtClean="0"/>
          </a:p>
          <a:p>
            <a:r>
              <a:rPr lang="en-GB" dirty="0" smtClean="0"/>
              <a:t> Food consumption accounted for 99% of the ecological footprint gained by respondents whilst on holiday</a:t>
            </a:r>
          </a:p>
          <a:p>
            <a:pPr>
              <a:buNone/>
            </a:pPr>
            <a:endParaRPr lang="en-GB" dirty="0" smtClean="0"/>
          </a:p>
          <a:p>
            <a:r>
              <a:rPr lang="en-GB" dirty="0" smtClean="0"/>
              <a:t>A clear pattern emerged that links high ecological footprints to the consumption of certain food groups, in particular meat and alcoholic drinks.</a:t>
            </a:r>
          </a:p>
          <a:p>
            <a:pPr>
              <a:buNone/>
            </a:pPr>
            <a:endParaRPr lang="en-GB" dirty="0" smtClean="0"/>
          </a:p>
          <a:p>
            <a:r>
              <a:rPr lang="en-GB" dirty="0" smtClean="0"/>
              <a:t>Behavioural variation of respondents within their home life is low. </a:t>
            </a:r>
          </a:p>
          <a:p>
            <a:pPr>
              <a:buNone/>
            </a:pPr>
            <a:endParaRPr lang="en-GB" dirty="0" smtClean="0"/>
          </a:p>
          <a:p>
            <a:r>
              <a:rPr lang="en-GB" dirty="0" smtClean="0"/>
              <a:t>In contrast, the standard deviation of the ‘</a:t>
            </a:r>
            <a:r>
              <a:rPr lang="en-GB" dirty="0" err="1" smtClean="0"/>
              <a:t>staycation</a:t>
            </a:r>
            <a:r>
              <a:rPr lang="en-GB" dirty="0" smtClean="0"/>
              <a:t>’ ecological footprint was high indicating that the variability in respondents’ behaviour is enormous whilst on holiday</a:t>
            </a:r>
          </a:p>
          <a:p>
            <a:pPr>
              <a:buNone/>
            </a:pPr>
            <a:endParaRPr lang="en-GB" dirty="0" smtClean="0"/>
          </a:p>
          <a:p>
            <a:r>
              <a:rPr lang="en-GB" dirty="0" smtClean="0"/>
              <a:t>The variability within the data suggests that behavioural norms change whilst on holiday and as a result ecological footprints increase. Within this study it has been highlighted by overwhelming ecological footprints linked to food consumption. </a:t>
            </a:r>
          </a:p>
          <a:p>
            <a:endParaRPr lang="en-GB"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16632"/>
            <a:ext cx="8229600" cy="1143000"/>
          </a:xfrm>
        </p:spPr>
        <p:txBody>
          <a:bodyPr/>
          <a:lstStyle/>
          <a:p>
            <a:pPr algn="ctr"/>
            <a:r>
              <a:rPr lang="en-GB" dirty="0" smtClean="0"/>
              <a:t>Recommendations </a:t>
            </a:r>
            <a:endParaRPr lang="en-GB" dirty="0"/>
          </a:p>
        </p:txBody>
      </p:sp>
      <p:sp>
        <p:nvSpPr>
          <p:cNvPr id="3" name="Content Placeholder 2"/>
          <p:cNvSpPr>
            <a:spLocks noGrp="1"/>
          </p:cNvSpPr>
          <p:nvPr>
            <p:ph idx="1"/>
          </p:nvPr>
        </p:nvSpPr>
        <p:spPr>
          <a:xfrm>
            <a:off x="467544" y="1340768"/>
            <a:ext cx="8229600" cy="5127848"/>
          </a:xfrm>
        </p:spPr>
        <p:txBody>
          <a:bodyPr>
            <a:normAutofit fontScale="85000" lnSpcReduction="20000"/>
          </a:bodyPr>
          <a:lstStyle/>
          <a:p>
            <a:r>
              <a:rPr lang="en-GB" sz="2000" dirty="0" smtClean="0"/>
              <a:t>The focus for future sustainable tourism strategies should therefore hold food consumption in high regard considering the impact it can have upon ecological footprints within tourist locations</a:t>
            </a:r>
          </a:p>
          <a:p>
            <a:pPr>
              <a:buNone/>
            </a:pPr>
            <a:endParaRPr lang="en-GB" sz="2000" dirty="0" smtClean="0"/>
          </a:p>
          <a:p>
            <a:r>
              <a:rPr lang="en-GB" sz="2000" dirty="0" smtClean="0"/>
              <a:t>In order that lower ecological footprints of tourists to be realised varied care specific strategies have to provide visitors with similar rules and regulations to those seen within ‘home’ life scenarios </a:t>
            </a:r>
          </a:p>
          <a:p>
            <a:pPr>
              <a:buNone/>
            </a:pPr>
            <a:endParaRPr lang="en-GB" sz="2000" dirty="0" smtClean="0"/>
          </a:p>
          <a:p>
            <a:r>
              <a:rPr lang="en-GB" sz="2000" dirty="0" smtClean="0"/>
              <a:t>amendments to tourism strategies to incorporate social/ behavioural changes it is the conclusion of this study sustainable food production and consumption be promoted</a:t>
            </a:r>
          </a:p>
          <a:p>
            <a:endParaRPr lang="en-GB" sz="2000" dirty="0" smtClean="0"/>
          </a:p>
          <a:p>
            <a:r>
              <a:rPr lang="en-GB" sz="2000" dirty="0" smtClean="0"/>
              <a:t>Academic </a:t>
            </a:r>
            <a:r>
              <a:rPr lang="en-GB" sz="2000" dirty="0" smtClean="0"/>
              <a:t>research is needed to gain further knowledge to the impacts of </a:t>
            </a:r>
            <a:r>
              <a:rPr lang="en-GB" sz="2000" dirty="0" err="1" smtClean="0"/>
              <a:t>staycation</a:t>
            </a:r>
            <a:r>
              <a:rPr lang="en-GB" sz="2000" dirty="0" smtClean="0"/>
              <a:t> tourism in coastal locations </a:t>
            </a:r>
          </a:p>
          <a:p>
            <a:endParaRPr lang="en-GB" sz="2000" dirty="0" smtClean="0"/>
          </a:p>
          <a:p>
            <a:r>
              <a:rPr lang="en-GB" sz="2000" dirty="0" smtClean="0"/>
              <a:t>The use of ecological </a:t>
            </a:r>
            <a:r>
              <a:rPr lang="en-GB" sz="2000" dirty="0" err="1" smtClean="0"/>
              <a:t>footprinting</a:t>
            </a:r>
            <a:r>
              <a:rPr lang="en-GB" sz="2000" dirty="0" smtClean="0"/>
              <a:t> in the development of sustainable  coastal management strategies </a:t>
            </a:r>
          </a:p>
          <a:p>
            <a:endParaRPr lang="en-GB" sz="2000" dirty="0" smtClean="0"/>
          </a:p>
          <a:p>
            <a:r>
              <a:rPr lang="en-GB" sz="2000" dirty="0" smtClean="0"/>
              <a:t>The use of ecological </a:t>
            </a:r>
            <a:r>
              <a:rPr lang="en-GB" sz="2000" dirty="0" err="1" smtClean="0"/>
              <a:t>footprinting</a:t>
            </a:r>
            <a:r>
              <a:rPr lang="en-GB" sz="2000" dirty="0" smtClean="0"/>
              <a:t> in the monitoring of focused management strategies, with emphasis on food consumption </a:t>
            </a:r>
            <a:endParaRPr lang="en-GB" sz="2000"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Problems</a:t>
            </a:r>
            <a:endParaRPr lang="en-GB" dirty="0"/>
          </a:p>
        </p:txBody>
      </p:sp>
      <p:sp>
        <p:nvSpPr>
          <p:cNvPr id="3" name="Content Placeholder 2"/>
          <p:cNvSpPr>
            <a:spLocks noGrp="1"/>
          </p:cNvSpPr>
          <p:nvPr>
            <p:ph idx="1"/>
          </p:nvPr>
        </p:nvSpPr>
        <p:spPr/>
        <p:txBody>
          <a:bodyPr/>
          <a:lstStyle/>
          <a:p>
            <a:r>
              <a:rPr lang="en-GB" dirty="0" smtClean="0"/>
              <a:t>Questionnaire design</a:t>
            </a:r>
          </a:p>
          <a:p>
            <a:pPr>
              <a:buNone/>
            </a:pPr>
            <a:endParaRPr lang="en-GB" dirty="0" smtClean="0"/>
          </a:p>
          <a:p>
            <a:r>
              <a:rPr lang="en-GB" dirty="0" smtClean="0"/>
              <a:t>Data acquisition</a:t>
            </a:r>
          </a:p>
          <a:p>
            <a:pPr>
              <a:buNone/>
            </a:pPr>
            <a:r>
              <a:rPr lang="en-GB" dirty="0" smtClean="0"/>
              <a:t> </a:t>
            </a:r>
          </a:p>
          <a:p>
            <a:r>
              <a:rPr lang="en-GB" dirty="0" smtClean="0"/>
              <a:t> Data handling</a:t>
            </a:r>
          </a:p>
          <a:p>
            <a:pPr>
              <a:buNone/>
            </a:pPr>
            <a:endParaRPr lang="en-GB" dirty="0" smtClean="0"/>
          </a:p>
          <a:p>
            <a:r>
              <a:rPr lang="en-GB" dirty="0" smtClean="0"/>
              <a:t>Utilising two different pieces of software, namely REAP petite and REAP tourism </a:t>
            </a:r>
          </a:p>
          <a:p>
            <a:pPr>
              <a:buNone/>
            </a:pPr>
            <a:endParaRPr lang="en-GB" dirty="0" smtClean="0"/>
          </a:p>
          <a:p>
            <a:endParaRPr lang="en-GB"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References </a:t>
            </a:r>
            <a:endParaRPr lang="en-GB" dirty="0"/>
          </a:p>
        </p:txBody>
      </p:sp>
      <p:sp>
        <p:nvSpPr>
          <p:cNvPr id="3" name="Content Placeholder 2"/>
          <p:cNvSpPr>
            <a:spLocks noGrp="1"/>
          </p:cNvSpPr>
          <p:nvPr>
            <p:ph idx="1"/>
          </p:nvPr>
        </p:nvSpPr>
        <p:spPr/>
        <p:txBody>
          <a:bodyPr>
            <a:normAutofit fontScale="47500" lnSpcReduction="20000"/>
          </a:bodyPr>
          <a:lstStyle/>
          <a:p>
            <a:pPr lvl="0"/>
            <a:r>
              <a:rPr lang="en-GB" dirty="0" smtClean="0"/>
              <a:t>Bower. B.T &amp; Turner. K.R, 1997, Characterising and Analysing Benefits from Integrated Coastal Zone Management (ICZM), CSERGE Working Paper, P 1.</a:t>
            </a:r>
          </a:p>
          <a:p>
            <a:r>
              <a:rPr lang="en-GB" sz="2400" dirty="0" smtClean="0"/>
              <a:t>Collins, A. &amp; Flynn, A. (2007), “Engaging with the ecological footprint” </a:t>
            </a:r>
          </a:p>
          <a:p>
            <a:pPr lvl="0"/>
            <a:r>
              <a:rPr lang="en-GB" sz="2400" dirty="0" smtClean="0"/>
              <a:t>House. C, Phillips. M.R, and </a:t>
            </a:r>
            <a:r>
              <a:rPr lang="en-GB" sz="2400" dirty="0" err="1" smtClean="0"/>
              <a:t>Beynon</a:t>
            </a:r>
            <a:r>
              <a:rPr lang="en-GB" sz="2400" dirty="0" smtClean="0"/>
              <a:t>. P, 2008, What kind of footprint do events want to leave on ‘our beach’?, Swansea Metropolitan University, 2008, P 9.</a:t>
            </a:r>
          </a:p>
          <a:p>
            <a:r>
              <a:rPr lang="en-GB" sz="2400" dirty="0" smtClean="0"/>
              <a:t>Hunter. C and Green. H, 1995, Tourism and the environment: A sustainable relationship?, </a:t>
            </a:r>
            <a:r>
              <a:rPr lang="en-GB" sz="2400" dirty="0" err="1" smtClean="0"/>
              <a:t>Routledge</a:t>
            </a:r>
            <a:r>
              <a:rPr lang="en-GB" sz="2400" dirty="0" smtClean="0"/>
              <a:t>, London and New York.</a:t>
            </a:r>
          </a:p>
          <a:p>
            <a:pPr lvl="0">
              <a:buNone/>
            </a:pPr>
            <a:endParaRPr lang="en-GB" sz="2400" dirty="0" smtClean="0"/>
          </a:p>
          <a:p>
            <a:pPr lvl="0"/>
            <a:r>
              <a:rPr lang="en-GB" sz="2400" dirty="0" smtClean="0"/>
              <a:t>Hunter. C &amp; Shaw. J, 2006, Applying the ecological footprint to ecotourism scenarios, Environmental Conservation, 2006, Vol. 32, Issue 4, P 294 – 304, Cambridge University Press.</a:t>
            </a:r>
          </a:p>
          <a:p>
            <a:r>
              <a:rPr lang="en-GB" sz="2800" dirty="0" smtClean="0"/>
              <a:t>ICLEI, 1999,Sustainable Tourism: A local Authority Perspective, Commission on Sustainable Development Seventh Session, New York, Pp 1-13</a:t>
            </a:r>
            <a:endParaRPr lang="en-GB" dirty="0" smtClean="0"/>
          </a:p>
          <a:p>
            <a:r>
              <a:rPr lang="en-GB" dirty="0" err="1" smtClean="0"/>
              <a:t>Moffatt</a:t>
            </a:r>
            <a:r>
              <a:rPr lang="en-GB" dirty="0" smtClean="0"/>
              <a:t>, I., (2000), “Ecological footprints and sustainable development”, Ecological Economics, Issue 32, 359-362.</a:t>
            </a:r>
          </a:p>
          <a:p>
            <a:pPr lvl="0"/>
            <a:endParaRPr lang="en-GB" dirty="0" smtClean="0"/>
          </a:p>
          <a:p>
            <a:r>
              <a:rPr lang="en-GB" dirty="0" smtClean="0"/>
              <a:t>Phillips. M.R, &amp; Jones. A.L, 2005, Erosion and tourism infrastructure in the coastal zone: problems and consequences of management, Tourism Management, 2006, Vol. 27, Issue 3, P 517 – 524.</a:t>
            </a:r>
          </a:p>
          <a:p>
            <a:r>
              <a:rPr lang="en-GB" sz="2800" dirty="0" smtClean="0"/>
              <a:t>Shah. K, </a:t>
            </a:r>
            <a:r>
              <a:rPr lang="en-GB" sz="2800" dirty="0" err="1" smtClean="0"/>
              <a:t>McHarry</a:t>
            </a:r>
            <a:r>
              <a:rPr lang="en-GB" sz="2800" dirty="0" smtClean="0"/>
              <a:t>. J and Gardiner. J, 2002, Sustainable Tourism- Turning The Tide, Economic Briefing No.4, Paper towards the Earth Summit 2002, Pp 1-16. </a:t>
            </a:r>
          </a:p>
          <a:p>
            <a:endParaRPr lang="en-GB" dirty="0" smtClean="0"/>
          </a:p>
          <a:p>
            <a:r>
              <a:rPr lang="en-GB" dirty="0" smtClean="0"/>
              <a:t>WAG, 2008, Coastal Tourism Strategy, Visit Wales, 2008, Cardiff, P.3</a:t>
            </a:r>
          </a:p>
          <a:p>
            <a:r>
              <a:rPr lang="en-GB" dirty="0" err="1" smtClean="0"/>
              <a:t>Wackernagel</a:t>
            </a:r>
            <a:r>
              <a:rPr lang="en-GB" dirty="0" smtClean="0"/>
              <a:t>. M &amp; Rees. W.E, 1996, Our Ecological Footprint: Reducing The Human Impact On The Earth, The New Catalyst Bioregional Series; Issue 9, P 1 – 9.</a:t>
            </a:r>
          </a:p>
          <a:p>
            <a:r>
              <a:rPr lang="en-GB" dirty="0" err="1" smtClean="0"/>
              <a:t>Venetoulis</a:t>
            </a:r>
            <a:r>
              <a:rPr lang="en-GB" dirty="0" smtClean="0"/>
              <a:t>. J &amp; </a:t>
            </a:r>
            <a:r>
              <a:rPr lang="en-GB" dirty="0" err="1" smtClean="0"/>
              <a:t>Talberth</a:t>
            </a:r>
            <a:r>
              <a:rPr lang="en-GB" dirty="0" smtClean="0"/>
              <a:t>. J, 2006, Refining the ecological footprint, Environment, Development and Sustainability, Springer. </a:t>
            </a:r>
          </a:p>
          <a:p>
            <a:pPr lvl="0"/>
            <a:endParaRPr lang="en-GB" dirty="0" smtClean="0"/>
          </a:p>
          <a:p>
            <a:endParaRPr lang="en-GB"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8229600" cy="3744416"/>
          </a:xfrm>
        </p:spPr>
        <p:txBody>
          <a:bodyPr>
            <a:normAutofit/>
          </a:bodyPr>
          <a:lstStyle/>
          <a:p>
            <a:pPr algn="ctr"/>
            <a:r>
              <a:rPr lang="en-GB" dirty="0" smtClean="0"/>
              <a:t>Thank You for listening </a:t>
            </a:r>
            <a:br>
              <a:rPr lang="en-GB" dirty="0" smtClean="0"/>
            </a:br>
            <a:endParaRPr lang="en-GB"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796</TotalTime>
  <Words>3936</Words>
  <Application>Microsoft Office PowerPoint</Application>
  <PresentationFormat>On-screen Show (4:3)</PresentationFormat>
  <Paragraphs>295</Paragraphs>
  <Slides>24</Slides>
  <Notes>17</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Flow</vt:lpstr>
      <vt:lpstr>An Analysis Of The Ecological Footprint Methodology In Delivering Sustainable Strategies For Camping and Caravanning Tourism: The Case Of Gower, South Wales.   MSc  Environmental Conservation and Management  By Abi Lewis   </vt:lpstr>
      <vt:lpstr>Introduction </vt:lpstr>
      <vt:lpstr>Rationale </vt:lpstr>
      <vt:lpstr>Rationale </vt:lpstr>
      <vt:lpstr>Aims and Objectives </vt:lpstr>
      <vt:lpstr>Literature Review </vt:lpstr>
      <vt:lpstr>Slide 7</vt:lpstr>
      <vt:lpstr>Slide 8</vt:lpstr>
      <vt:lpstr>Slide 9</vt:lpstr>
      <vt:lpstr>Methodology : Pilot Study</vt:lpstr>
      <vt:lpstr>Methodology : Full Study </vt:lpstr>
      <vt:lpstr>Slide 12</vt:lpstr>
      <vt:lpstr>REAP petite &amp; REAP tourism Software  </vt:lpstr>
      <vt:lpstr>Data Analysis</vt:lpstr>
      <vt:lpstr>Data Analysis: REAP petite </vt:lpstr>
      <vt:lpstr>Data Analysis : REAP tourism </vt:lpstr>
      <vt:lpstr>Data Analysis : Total Ecological Footprints </vt:lpstr>
      <vt:lpstr>Slide 18</vt:lpstr>
      <vt:lpstr>              Histograms of REAP petite and REAP tourism data</vt:lpstr>
      <vt:lpstr>Summary</vt:lpstr>
      <vt:lpstr>Recommendations </vt:lpstr>
      <vt:lpstr>Problems</vt:lpstr>
      <vt:lpstr>References </vt:lpstr>
      <vt:lpstr>Thank You for listening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 Analysis Of The Ecological Footprint Methodology In Delivering Sustainable Strategies For Camping and Caravanning Tourism: The Case Of Gower, South Wales.   MSc  Environmental Conservation and Management  By Abi Lewis</dc:title>
  <dc:creator>Abi</dc:creator>
  <cp:lastModifiedBy>Default_Account</cp:lastModifiedBy>
  <cp:revision>95</cp:revision>
  <dcterms:created xsi:type="dcterms:W3CDTF">2010-11-09T20:50:29Z</dcterms:created>
  <dcterms:modified xsi:type="dcterms:W3CDTF">2010-11-15T10:52:13Z</dcterms:modified>
</cp:coreProperties>
</file>