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8" r:id="rId5"/>
    <p:sldId id="670" r:id="rId6"/>
    <p:sldId id="375" r:id="rId7"/>
    <p:sldId id="668" r:id="rId8"/>
    <p:sldId id="425" r:id="rId9"/>
    <p:sldId id="666" r:id="rId10"/>
    <p:sldId id="650" r:id="rId11"/>
    <p:sldId id="539" r:id="rId12"/>
    <p:sldId id="646" r:id="rId13"/>
    <p:sldId id="662" r:id="rId14"/>
    <p:sldId id="665" r:id="rId15"/>
    <p:sldId id="648" r:id="rId16"/>
    <p:sldId id="538" r:id="rId17"/>
    <p:sldId id="358" r:id="rId18"/>
    <p:sldId id="467" r:id="rId19"/>
    <p:sldId id="671" r:id="rId20"/>
    <p:sldId id="337" r:id="rId21"/>
    <p:sldId id="385" r:id="rId22"/>
    <p:sldId id="426" r:id="rId23"/>
    <p:sldId id="386" r:id="rId24"/>
    <p:sldId id="387" r:id="rId25"/>
    <p:sldId id="395" r:id="rId26"/>
    <p:sldId id="388" r:id="rId27"/>
    <p:sldId id="389" r:id="rId28"/>
    <p:sldId id="397" r:id="rId29"/>
    <p:sldId id="391" r:id="rId30"/>
    <p:sldId id="392" r:id="rId31"/>
    <p:sldId id="396" r:id="rId32"/>
    <p:sldId id="393" r:id="rId33"/>
    <p:sldId id="357" r:id="rId34"/>
    <p:sldId id="282" r:id="rId35"/>
    <p:sldId id="383" r:id="rId36"/>
    <p:sldId id="345" r:id="rId37"/>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772"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CABD7E-644D-4ADD-A74F-692766A980B1}" v="18" dt="2025-10-22T09:52:38.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689" autoAdjust="0"/>
  </p:normalViewPr>
  <p:slideViewPr>
    <p:cSldViewPr snapToGrid="0" showGuides="1">
      <p:cViewPr varScale="1">
        <p:scale>
          <a:sx n="64" d="100"/>
          <a:sy n="64" d="100"/>
        </p:scale>
        <p:origin x="1128" y="72"/>
      </p:cViewPr>
      <p:guideLst>
        <p:guide orient="horz" pos="2115"/>
        <p:guide pos="3772"/>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gs" Target="tags/tag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95CABD7E-644D-4ADD-A74F-692766A980B1}"/>
    <pc:docChg chg="custSel addSld modSld sldOrd">
      <pc:chgData name="Connie Davage" userId="f0451772-7718-4457-a9fb-8c630536f195" providerId="ADAL" clId="{95CABD7E-644D-4ADD-A74F-692766A980B1}" dt="2025-10-20T10:55:31.665" v="397" actId="729"/>
      <pc:docMkLst>
        <pc:docMk/>
      </pc:docMkLst>
      <pc:sldChg chg="add">
        <pc:chgData name="Connie Davage" userId="f0451772-7718-4457-a9fb-8c630536f195" providerId="ADAL" clId="{95CABD7E-644D-4ADD-A74F-692766A980B1}" dt="2025-10-20T10:53:18.173" v="396"/>
        <pc:sldMkLst>
          <pc:docMk/>
          <pc:sldMk cId="2724386807" sldId="337"/>
        </pc:sldMkLst>
      </pc:sldChg>
      <pc:sldChg chg="mod modShow">
        <pc:chgData name="Connie Davage" userId="f0451772-7718-4457-a9fb-8c630536f195" providerId="ADAL" clId="{95CABD7E-644D-4ADD-A74F-692766A980B1}" dt="2025-10-20T10:55:31.665" v="397" actId="729"/>
        <pc:sldMkLst>
          <pc:docMk/>
          <pc:sldMk cId="2211475714" sldId="345"/>
        </pc:sldMkLst>
      </pc:sldChg>
      <pc:sldChg chg="addSp delSp modSp add mod">
        <pc:chgData name="Connie Davage" userId="f0451772-7718-4457-a9fb-8c630536f195" providerId="ADAL" clId="{95CABD7E-644D-4ADD-A74F-692766A980B1}" dt="2025-10-17T12:45:13.539" v="51" actId="1076"/>
        <pc:sldMkLst>
          <pc:docMk/>
          <pc:sldMk cId="3766868976" sldId="358"/>
        </pc:sldMkLst>
        <pc:picChg chg="add mod">
          <ac:chgData name="Connie Davage" userId="f0451772-7718-4457-a9fb-8c630536f195" providerId="ADAL" clId="{95CABD7E-644D-4ADD-A74F-692766A980B1}" dt="2025-10-17T12:45:13.539" v="51" actId="1076"/>
          <ac:picMkLst>
            <pc:docMk/>
            <pc:sldMk cId="3766868976" sldId="358"/>
            <ac:picMk id="5" creationId="{2F6DBB9E-23F2-06AB-23EA-5890345C12F2}"/>
          </ac:picMkLst>
        </pc:picChg>
      </pc:sldChg>
      <pc:sldChg chg="ord modNotesTx">
        <pc:chgData name="Connie Davage" userId="f0451772-7718-4457-a9fb-8c630536f195" providerId="ADAL" clId="{95CABD7E-644D-4ADD-A74F-692766A980B1}" dt="2025-10-17T12:34:15.472" v="17"/>
        <pc:sldMkLst>
          <pc:docMk/>
          <pc:sldMk cId="2373590412" sldId="385"/>
        </pc:sldMkLst>
      </pc:sldChg>
      <pc:sldChg chg="addSp delSp modSp add mod delAnim modAnim">
        <pc:chgData name="Connie Davage" userId="f0451772-7718-4457-a9fb-8c630536f195" providerId="ADAL" clId="{95CABD7E-644D-4ADD-A74F-692766A980B1}" dt="2025-10-17T12:47:49.254" v="166" actId="20577"/>
        <pc:sldMkLst>
          <pc:docMk/>
          <pc:sldMk cId="3940910457" sldId="467"/>
        </pc:sldMkLst>
        <pc:spChg chg="add mod">
          <ac:chgData name="Connie Davage" userId="f0451772-7718-4457-a9fb-8c630536f195" providerId="ADAL" clId="{95CABD7E-644D-4ADD-A74F-692766A980B1}" dt="2025-10-17T12:43:24.462" v="39" actId="1582"/>
          <ac:spMkLst>
            <pc:docMk/>
            <pc:sldMk cId="3940910457" sldId="467"/>
            <ac:spMk id="5" creationId="{50BFDF8A-6170-18AA-A0B3-AF7104EFAC44}"/>
          </ac:spMkLst>
        </pc:spChg>
        <pc:spChg chg="add mod">
          <ac:chgData name="Connie Davage" userId="f0451772-7718-4457-a9fb-8c630536f195" providerId="ADAL" clId="{95CABD7E-644D-4ADD-A74F-692766A980B1}" dt="2025-10-17T12:43:31.531" v="42" actId="1582"/>
          <ac:spMkLst>
            <pc:docMk/>
            <pc:sldMk cId="3940910457" sldId="467"/>
            <ac:spMk id="6" creationId="{ABE45885-3BB5-9AB7-8E07-5EBDF7C48D99}"/>
          </ac:spMkLst>
        </pc:spChg>
        <pc:spChg chg="add mod">
          <ac:chgData name="Connie Davage" userId="f0451772-7718-4457-a9fb-8c630536f195" providerId="ADAL" clId="{95CABD7E-644D-4ADD-A74F-692766A980B1}" dt="2025-10-17T12:43:17.562" v="36" actId="1582"/>
          <ac:spMkLst>
            <pc:docMk/>
            <pc:sldMk cId="3940910457" sldId="467"/>
            <ac:spMk id="7" creationId="{D98BD46A-F466-27B3-8F54-40E835E55F11}"/>
          </ac:spMkLst>
        </pc:spChg>
        <pc:spChg chg="add mod">
          <ac:chgData name="Connie Davage" userId="f0451772-7718-4457-a9fb-8c630536f195" providerId="ADAL" clId="{95CABD7E-644D-4ADD-A74F-692766A980B1}" dt="2025-10-17T12:43:10.182" v="33" actId="1582"/>
          <ac:spMkLst>
            <pc:docMk/>
            <pc:sldMk cId="3940910457" sldId="467"/>
            <ac:spMk id="8" creationId="{8DCEED4A-737E-FDB3-1AE4-D5478B899D31}"/>
          </ac:spMkLst>
        </pc:spChg>
        <pc:spChg chg="add mod">
          <ac:chgData name="Connie Davage" userId="f0451772-7718-4457-a9fb-8c630536f195" providerId="ADAL" clId="{95CABD7E-644D-4ADD-A74F-692766A980B1}" dt="2025-10-17T12:45:35.232" v="55" actId="1582"/>
          <ac:spMkLst>
            <pc:docMk/>
            <pc:sldMk cId="3940910457" sldId="467"/>
            <ac:spMk id="10" creationId="{4E69DA9D-43E8-ECF6-7220-94B41DE5993D}"/>
          </ac:spMkLst>
        </pc:spChg>
        <pc:picChg chg="add mod">
          <ac:chgData name="Connie Davage" userId="f0451772-7718-4457-a9fb-8c630536f195" providerId="ADAL" clId="{95CABD7E-644D-4ADD-A74F-692766A980B1}" dt="2025-10-17T12:41:45.385" v="26" actId="14100"/>
          <ac:picMkLst>
            <pc:docMk/>
            <pc:sldMk cId="3940910457" sldId="467"/>
            <ac:picMk id="4" creationId="{8734D751-A919-F246-C1A4-F621330DBD47}"/>
          </ac:picMkLst>
        </pc:picChg>
      </pc:sldChg>
      <pc:sldChg chg="add">
        <pc:chgData name="Connie Davage" userId="f0451772-7718-4457-a9fb-8c630536f195" providerId="ADAL" clId="{95CABD7E-644D-4ADD-A74F-692766A980B1}" dt="2025-10-17T12:34:06.451" v="15"/>
        <pc:sldMkLst>
          <pc:docMk/>
          <pc:sldMk cId="2869653012" sldId="538"/>
        </pc:sldMkLst>
      </pc:sldChg>
      <pc:sldChg chg="addSp delSp modSp new mod">
        <pc:chgData name="Connie Davage" userId="f0451772-7718-4457-a9fb-8c630536f195" providerId="ADAL" clId="{95CABD7E-644D-4ADD-A74F-692766A980B1}" dt="2025-10-17T12:59:48.894" v="395" actId="1076"/>
        <pc:sldMkLst>
          <pc:docMk/>
          <pc:sldMk cId="1580913884" sldId="671"/>
        </pc:sldMkLst>
        <pc:spChg chg="mod">
          <ac:chgData name="Connie Davage" userId="f0451772-7718-4457-a9fb-8c630536f195" providerId="ADAL" clId="{95CABD7E-644D-4ADD-A74F-692766A980B1}" dt="2025-10-17T12:49:43.187" v="191" actId="20577"/>
          <ac:spMkLst>
            <pc:docMk/>
            <pc:sldMk cId="1580913884" sldId="671"/>
            <ac:spMk id="2" creationId="{7DDC5857-78E4-4678-80F9-F2E435093E55}"/>
          </ac:spMkLst>
        </pc:spChg>
        <pc:spChg chg="add mod">
          <ac:chgData name="Connie Davage" userId="f0451772-7718-4457-a9fb-8c630536f195" providerId="ADAL" clId="{95CABD7E-644D-4ADD-A74F-692766A980B1}" dt="2025-10-17T12:56:15.488" v="384" actId="14100"/>
          <ac:spMkLst>
            <pc:docMk/>
            <pc:sldMk cId="1580913884" sldId="671"/>
            <ac:spMk id="4" creationId="{66FCD5D3-9750-5C6E-E36F-BAC00ED96F66}"/>
          </ac:spMkLst>
        </pc:spChg>
        <pc:spChg chg="add mod">
          <ac:chgData name="Connie Davage" userId="f0451772-7718-4457-a9fb-8c630536f195" providerId="ADAL" clId="{95CABD7E-644D-4ADD-A74F-692766A980B1}" dt="2025-10-17T12:59:28.149" v="388" actId="1076"/>
          <ac:spMkLst>
            <pc:docMk/>
            <pc:sldMk cId="1580913884" sldId="671"/>
            <ac:spMk id="11" creationId="{0D0588E0-0AEE-115D-547A-8E69B2733F4A}"/>
          </ac:spMkLst>
        </pc:spChg>
        <pc:spChg chg="add mod">
          <ac:chgData name="Connie Davage" userId="f0451772-7718-4457-a9fb-8c630536f195" providerId="ADAL" clId="{95CABD7E-644D-4ADD-A74F-692766A980B1}" dt="2025-10-17T12:59:33.408" v="390" actId="1076"/>
          <ac:spMkLst>
            <pc:docMk/>
            <pc:sldMk cId="1580913884" sldId="671"/>
            <ac:spMk id="12" creationId="{51270D4F-C211-B53F-80A6-2E037BD33695}"/>
          </ac:spMkLst>
        </pc:spChg>
        <pc:picChg chg="add mod">
          <ac:chgData name="Connie Davage" userId="f0451772-7718-4457-a9fb-8c630536f195" providerId="ADAL" clId="{95CABD7E-644D-4ADD-A74F-692766A980B1}" dt="2025-10-17T12:59:43.424" v="394" actId="1076"/>
          <ac:picMkLst>
            <pc:docMk/>
            <pc:sldMk cId="1580913884" sldId="671"/>
            <ac:picMk id="8" creationId="{7AD3954E-D77A-953E-1CD3-4A0AAACB709E}"/>
          </ac:picMkLst>
        </pc:picChg>
        <pc:picChg chg="add mod">
          <ac:chgData name="Connie Davage" userId="f0451772-7718-4457-a9fb-8c630536f195" providerId="ADAL" clId="{95CABD7E-644D-4ADD-A74F-692766A980B1}" dt="2025-10-17T12:59:48.894" v="395" actId="1076"/>
          <ac:picMkLst>
            <pc:docMk/>
            <pc:sldMk cId="1580913884" sldId="671"/>
            <ac:picMk id="10" creationId="{71332F02-53C9-BAC6-1BB0-CA5EF1926D88}"/>
          </ac:picMkLst>
        </pc:picChg>
        <pc:picChg chg="add mod">
          <ac:chgData name="Connie Davage" userId="f0451772-7718-4457-a9fb-8c630536f195" providerId="ADAL" clId="{95CABD7E-644D-4ADD-A74F-692766A980B1}" dt="2025-10-17T12:59:24.650" v="387" actId="1076"/>
          <ac:picMkLst>
            <pc:docMk/>
            <pc:sldMk cId="1580913884" sldId="671"/>
            <ac:picMk id="14" creationId="{7F1B7DA5-BF0B-636B-103E-A8C3EC062DAA}"/>
          </ac:picMkLst>
        </pc:picChg>
      </pc:sldChg>
    </pc:docChg>
  </pc:docChgLst>
  <pc:docChgLst>
    <pc:chgData name="Connie Davage" userId="f0451772-7718-4457-a9fb-8c630536f195" providerId="ADAL" clId="{F7A1CDD5-C78E-4D3F-B6A9-8CD123859098}"/>
    <pc:docChg chg="undo custSel addSld delSld modSld sldOrd modShowInfo">
      <pc:chgData name="Connie Davage" userId="f0451772-7718-4457-a9fb-8c630536f195" providerId="ADAL" clId="{F7A1CDD5-C78E-4D3F-B6A9-8CD123859098}" dt="2025-10-16T08:40:52.193" v="1290" actId="729"/>
      <pc:docMkLst>
        <pc:docMk/>
      </pc:docMkLst>
      <pc:sldChg chg="modSp mod modNotesTx">
        <pc:chgData name="Connie Davage" userId="f0451772-7718-4457-a9fb-8c630536f195" providerId="ADAL" clId="{F7A1CDD5-C78E-4D3F-B6A9-8CD123859098}" dt="2025-10-15T14:48:27.596" v="722" actId="20577"/>
        <pc:sldMkLst>
          <pc:docMk/>
          <pc:sldMk cId="361644925" sldId="258"/>
        </pc:sldMkLst>
        <pc:spChg chg="mod">
          <ac:chgData name="Connie Davage" userId="f0451772-7718-4457-a9fb-8c630536f195" providerId="ADAL" clId="{F7A1CDD5-C78E-4D3F-B6A9-8CD123859098}" dt="2025-10-13T14:53:42.576" v="510"/>
          <ac:spMkLst>
            <pc:docMk/>
            <pc:sldMk cId="361644925" sldId="258"/>
            <ac:spMk id="3" creationId="{D7EC0C81-E4E5-0BA8-31BE-B45E16EF6A3F}"/>
          </ac:spMkLst>
        </pc:spChg>
        <pc:spChg chg="mod">
          <ac:chgData name="Connie Davage" userId="f0451772-7718-4457-a9fb-8c630536f195" providerId="ADAL" clId="{F7A1CDD5-C78E-4D3F-B6A9-8CD123859098}" dt="2025-10-13T14:14:57.562" v="28" actId="20577"/>
          <ac:spMkLst>
            <pc:docMk/>
            <pc:sldMk cId="361644925" sldId="258"/>
            <ac:spMk id="4" creationId="{72C66E9F-020C-3F06-809E-706D63630568}"/>
          </ac:spMkLst>
        </pc:spChg>
      </pc:sldChg>
      <pc:sldChg chg="modSp add mod">
        <pc:chgData name="Connie Davage" userId="f0451772-7718-4457-a9fb-8c630536f195" providerId="ADAL" clId="{F7A1CDD5-C78E-4D3F-B6A9-8CD123859098}" dt="2025-10-14T10:54:27.002" v="574" actId="20577"/>
        <pc:sldMkLst>
          <pc:docMk/>
          <pc:sldMk cId="2455388381" sldId="259"/>
        </pc:sldMkLst>
      </pc:sldChg>
      <pc:sldChg chg="modSp add mod">
        <pc:chgData name="Connie Davage" userId="f0451772-7718-4457-a9fb-8c630536f195" providerId="ADAL" clId="{F7A1CDD5-C78E-4D3F-B6A9-8CD123859098}" dt="2025-10-14T10:54:45.543" v="576" actId="20577"/>
        <pc:sldMkLst>
          <pc:docMk/>
          <pc:sldMk cId="1095716092" sldId="260"/>
        </pc:sldMkLst>
      </pc:sldChg>
      <pc:sldChg chg="modSp add del mod">
        <pc:chgData name="Connie Davage" userId="f0451772-7718-4457-a9fb-8c630536f195" providerId="ADAL" clId="{F7A1CDD5-C78E-4D3F-B6A9-8CD123859098}" dt="2025-10-16T08:40:28.847" v="1289" actId="47"/>
        <pc:sldMkLst>
          <pc:docMk/>
          <pc:sldMk cId="813676988" sldId="261"/>
        </pc:sldMkLst>
      </pc:sldChg>
      <pc:sldChg chg="addSp delSp modSp add mod modClrScheme modShow chgLayout">
        <pc:chgData name="Connie Davage" userId="f0451772-7718-4457-a9fb-8c630536f195" providerId="ADAL" clId="{F7A1CDD5-C78E-4D3F-B6A9-8CD123859098}" dt="2025-10-16T08:40:52.193" v="1290" actId="729"/>
        <pc:sldMkLst>
          <pc:docMk/>
          <pc:sldMk cId="2211475714" sldId="345"/>
        </pc:sldMkLst>
        <pc:spChg chg="mod">
          <ac:chgData name="Connie Davage" userId="f0451772-7718-4457-a9fb-8c630536f195" providerId="ADAL" clId="{F7A1CDD5-C78E-4D3F-B6A9-8CD123859098}" dt="2025-10-13T14:53:45.956" v="527" actId="26606"/>
          <ac:spMkLst>
            <pc:docMk/>
            <pc:sldMk cId="2211475714" sldId="345"/>
            <ac:spMk id="2" creationId="{3F46DF74-23C4-84D7-EFD0-198896278FEB}"/>
          </ac:spMkLst>
        </pc:spChg>
        <pc:spChg chg="mod">
          <ac:chgData name="Connie Davage" userId="f0451772-7718-4457-a9fb-8c630536f195" providerId="ADAL" clId="{F7A1CDD5-C78E-4D3F-B6A9-8CD123859098}" dt="2025-10-13T14:53:45.956" v="527" actId="26606"/>
          <ac:spMkLst>
            <pc:docMk/>
            <pc:sldMk cId="2211475714" sldId="345"/>
            <ac:spMk id="3" creationId="{6E362224-B3DA-FDAA-52C3-265526D22EBF}"/>
          </ac:spMkLst>
        </pc:spChg>
        <pc:spChg chg="add mod">
          <ac:chgData name="Connie Davage" userId="f0451772-7718-4457-a9fb-8c630536f195" providerId="ADAL" clId="{F7A1CDD5-C78E-4D3F-B6A9-8CD123859098}" dt="2025-10-13T14:52:57.851" v="498" actId="207"/>
          <ac:spMkLst>
            <pc:docMk/>
            <pc:sldMk cId="2211475714" sldId="345"/>
            <ac:spMk id="4" creationId="{0FF5FE26-0FFB-38B5-B5A0-B85070A4226A}"/>
          </ac:spMkLst>
        </pc:spChg>
        <pc:spChg chg="add mod">
          <ac:chgData name="Connie Davage" userId="f0451772-7718-4457-a9fb-8c630536f195" providerId="ADAL" clId="{F7A1CDD5-C78E-4D3F-B6A9-8CD123859098}" dt="2025-10-13T14:52:57.880" v="506" actId="207"/>
          <ac:spMkLst>
            <pc:docMk/>
            <pc:sldMk cId="2211475714" sldId="345"/>
            <ac:spMk id="5" creationId="{182C8D08-4043-39A2-EA15-AE6A4DA15C15}"/>
          </ac:spMkLst>
        </pc:spChg>
        <pc:spChg chg="add mod">
          <ac:chgData name="Connie Davage" userId="f0451772-7718-4457-a9fb-8c630536f195" providerId="ADAL" clId="{F7A1CDD5-C78E-4D3F-B6A9-8CD123859098}" dt="2025-10-13T14:53:42.601" v="518" actId="207"/>
          <ac:spMkLst>
            <pc:docMk/>
            <pc:sldMk cId="2211475714" sldId="345"/>
            <ac:spMk id="6" creationId="{94474090-82EA-C208-4A27-4E9C80C58E38}"/>
          </ac:spMkLst>
        </pc:spChg>
        <pc:spChg chg="add mod">
          <ac:chgData name="Connie Davage" userId="f0451772-7718-4457-a9fb-8c630536f195" providerId="ADAL" clId="{F7A1CDD5-C78E-4D3F-B6A9-8CD123859098}" dt="2025-10-13T14:53:42.608" v="526" actId="207"/>
          <ac:spMkLst>
            <pc:docMk/>
            <pc:sldMk cId="2211475714" sldId="345"/>
            <ac:spMk id="7" creationId="{9B2CB1CB-D6E7-DC43-6884-06EA12AD50FF}"/>
          </ac:spMkLst>
        </pc:spChg>
        <pc:picChg chg="add mod ord">
          <ac:chgData name="Connie Davage" userId="f0451772-7718-4457-a9fb-8c630536f195" providerId="ADAL" clId="{F7A1CDD5-C78E-4D3F-B6A9-8CD123859098}" dt="2025-10-13T14:54:21.469" v="528" actId="22"/>
          <ac:picMkLst>
            <pc:docMk/>
            <pc:sldMk cId="2211475714" sldId="345"/>
            <ac:picMk id="9" creationId="{AA3F411B-E2AF-09CF-0FE2-802498BEF9C7}"/>
          </ac:picMkLst>
        </pc:picChg>
      </pc:sldChg>
      <pc:sldChg chg="modSp add">
        <pc:chgData name="Connie Davage" userId="f0451772-7718-4457-a9fb-8c630536f195" providerId="ADAL" clId="{F7A1CDD5-C78E-4D3F-B6A9-8CD123859098}" dt="2025-10-13T14:53:42.576" v="510"/>
        <pc:sldMkLst>
          <pc:docMk/>
          <pc:sldMk cId="3795340707" sldId="375"/>
        </pc:sldMkLst>
        <pc:spChg chg="mod">
          <ac:chgData name="Connie Davage" userId="f0451772-7718-4457-a9fb-8c630536f195" providerId="ADAL" clId="{F7A1CDD5-C78E-4D3F-B6A9-8CD123859098}" dt="2025-10-13T14:53:42.576" v="510"/>
          <ac:spMkLst>
            <pc:docMk/>
            <pc:sldMk cId="3795340707" sldId="375"/>
            <ac:spMk id="2" creationId="{403FE2B1-B12B-6C72-3634-A19D36C1CABD}"/>
          </ac:spMkLst>
        </pc:spChg>
      </pc:sldChg>
      <pc:sldChg chg="modSp add del mod ord">
        <pc:chgData name="Connie Davage" userId="f0451772-7718-4457-a9fb-8c630536f195" providerId="ADAL" clId="{F7A1CDD5-C78E-4D3F-B6A9-8CD123859098}" dt="2025-10-13T14:53:42.576" v="510"/>
        <pc:sldMkLst>
          <pc:docMk/>
          <pc:sldMk cId="3203692167" sldId="383"/>
        </pc:sldMkLst>
        <pc:spChg chg="mod">
          <ac:chgData name="Connie Davage" userId="f0451772-7718-4457-a9fb-8c630536f195" providerId="ADAL" clId="{F7A1CDD5-C78E-4D3F-B6A9-8CD123859098}" dt="2025-10-13T14:53:42.576" v="510"/>
          <ac:spMkLst>
            <pc:docMk/>
            <pc:sldMk cId="3203692167" sldId="383"/>
            <ac:spMk id="2" creationId="{00000000-0000-0000-0000-000000000000}"/>
          </ac:spMkLst>
        </pc:spChg>
        <pc:spChg chg="mod">
          <ac:chgData name="Connie Davage" userId="f0451772-7718-4457-a9fb-8c630536f195" providerId="ADAL" clId="{F7A1CDD5-C78E-4D3F-B6A9-8CD123859098}" dt="2025-10-13T14:52:03.276" v="485" actId="20577"/>
          <ac:spMkLst>
            <pc:docMk/>
            <pc:sldMk cId="3203692167" sldId="383"/>
            <ac:spMk id="3" creationId="{00000000-0000-0000-0000-000000000000}"/>
          </ac:spMkLst>
        </pc:spChg>
      </pc:sldChg>
      <pc:sldChg chg="addSp modSp add mod modNotesTx">
        <pc:chgData name="Connie Davage" userId="f0451772-7718-4457-a9fb-8c630536f195" providerId="ADAL" clId="{F7A1CDD5-C78E-4D3F-B6A9-8CD123859098}" dt="2025-10-15T15:03:57.339" v="1286" actId="20577"/>
        <pc:sldMkLst>
          <pc:docMk/>
          <pc:sldMk cId="2373590412" sldId="385"/>
        </pc:sldMkLst>
        <pc:spChg chg="mod">
          <ac:chgData name="Connie Davage" userId="f0451772-7718-4457-a9fb-8c630536f195" providerId="ADAL" clId="{F7A1CDD5-C78E-4D3F-B6A9-8CD123859098}" dt="2025-10-15T15:03:03.084" v="1197"/>
          <ac:spMkLst>
            <pc:docMk/>
            <pc:sldMk cId="2373590412" sldId="385"/>
            <ac:spMk id="3" creationId="{F1114CF8-859A-2BEF-509D-41B83E5E6E25}"/>
          </ac:spMkLst>
        </pc:spChg>
        <pc:spChg chg="add mod">
          <ac:chgData name="Connie Davage" userId="f0451772-7718-4457-a9fb-8c630536f195" providerId="ADAL" clId="{F7A1CDD5-C78E-4D3F-B6A9-8CD123859098}" dt="2025-10-13T14:27:55.801" v="389" actId="1582"/>
          <ac:spMkLst>
            <pc:docMk/>
            <pc:sldMk cId="2373590412" sldId="385"/>
            <ac:spMk id="4" creationId="{F0A2D8BF-7F91-6F6E-5894-BD5C9B6E2D5C}"/>
          </ac:spMkLst>
        </pc:spChg>
      </pc:sldChg>
      <pc:sldChg chg="add">
        <pc:chgData name="Connie Davage" userId="f0451772-7718-4457-a9fb-8c630536f195" providerId="ADAL" clId="{F7A1CDD5-C78E-4D3F-B6A9-8CD123859098}" dt="2025-10-13T14:17:22.526" v="43"/>
        <pc:sldMkLst>
          <pc:docMk/>
          <pc:sldMk cId="2637487251" sldId="386"/>
        </pc:sldMkLst>
      </pc:sldChg>
      <pc:sldChg chg="add mod modShow">
        <pc:chgData name="Connie Davage" userId="f0451772-7718-4457-a9fb-8c630536f195" providerId="ADAL" clId="{F7A1CDD5-C78E-4D3F-B6A9-8CD123859098}" dt="2025-10-13T14:30:23.862" v="391" actId="729"/>
        <pc:sldMkLst>
          <pc:docMk/>
          <pc:sldMk cId="717412855" sldId="387"/>
        </pc:sldMkLst>
      </pc:sldChg>
      <pc:sldChg chg="add">
        <pc:chgData name="Connie Davage" userId="f0451772-7718-4457-a9fb-8c630536f195" providerId="ADAL" clId="{F7A1CDD5-C78E-4D3F-B6A9-8CD123859098}" dt="2025-10-13T14:17:22.526" v="43"/>
        <pc:sldMkLst>
          <pc:docMk/>
          <pc:sldMk cId="3992218205" sldId="388"/>
        </pc:sldMkLst>
      </pc:sldChg>
      <pc:sldChg chg="add">
        <pc:chgData name="Connie Davage" userId="f0451772-7718-4457-a9fb-8c630536f195" providerId="ADAL" clId="{F7A1CDD5-C78E-4D3F-B6A9-8CD123859098}" dt="2025-10-13T14:17:22.526" v="43"/>
        <pc:sldMkLst>
          <pc:docMk/>
          <pc:sldMk cId="2530836198" sldId="389"/>
        </pc:sldMkLst>
      </pc:sldChg>
      <pc:sldChg chg="addSp delSp modSp add mod">
        <pc:chgData name="Connie Davage" userId="f0451772-7718-4457-a9fb-8c630536f195" providerId="ADAL" clId="{F7A1CDD5-C78E-4D3F-B6A9-8CD123859098}" dt="2025-10-13T14:42:41.716" v="438" actId="1582"/>
        <pc:sldMkLst>
          <pc:docMk/>
          <pc:sldMk cId="1496675676" sldId="391"/>
        </pc:sldMkLst>
        <pc:spChg chg="add mod">
          <ac:chgData name="Connie Davage" userId="f0451772-7718-4457-a9fb-8c630536f195" providerId="ADAL" clId="{F7A1CDD5-C78E-4D3F-B6A9-8CD123859098}" dt="2025-10-13T14:42:28.073" v="432" actId="1582"/>
          <ac:spMkLst>
            <pc:docMk/>
            <pc:sldMk cId="1496675676" sldId="391"/>
            <ac:spMk id="14" creationId="{F50FD271-000A-58F2-8B1B-F401AE2B2FCC}"/>
          </ac:spMkLst>
        </pc:spChg>
        <pc:spChg chg="add mod">
          <ac:chgData name="Connie Davage" userId="f0451772-7718-4457-a9fb-8c630536f195" providerId="ADAL" clId="{F7A1CDD5-C78E-4D3F-B6A9-8CD123859098}" dt="2025-10-13T14:42:41.716" v="438" actId="1582"/>
          <ac:spMkLst>
            <pc:docMk/>
            <pc:sldMk cId="1496675676" sldId="391"/>
            <ac:spMk id="15" creationId="{7997C71D-F931-598C-49B3-EDBEDD7D0EA3}"/>
          </ac:spMkLst>
        </pc:spChg>
        <pc:spChg chg="add mod">
          <ac:chgData name="Connie Davage" userId="f0451772-7718-4457-a9fb-8c630536f195" providerId="ADAL" clId="{F7A1CDD5-C78E-4D3F-B6A9-8CD123859098}" dt="2025-10-13T14:42:35.145" v="435" actId="1582"/>
          <ac:spMkLst>
            <pc:docMk/>
            <pc:sldMk cId="1496675676" sldId="391"/>
            <ac:spMk id="17" creationId="{E95A4EC8-1907-D8FC-E1AA-D2E98580561F}"/>
          </ac:spMkLst>
        </pc:spChg>
        <pc:picChg chg="add mod">
          <ac:chgData name="Connie Davage" userId="f0451772-7718-4457-a9fb-8c630536f195" providerId="ADAL" clId="{F7A1CDD5-C78E-4D3F-B6A9-8CD123859098}" dt="2025-10-13T14:41:52.611" v="425" actId="1076"/>
          <ac:picMkLst>
            <pc:docMk/>
            <pc:sldMk cId="1496675676" sldId="391"/>
            <ac:picMk id="13" creationId="{895B17F5-0B94-22A1-21E6-3C831F7C3E91}"/>
          </ac:picMkLst>
        </pc:picChg>
      </pc:sldChg>
      <pc:sldChg chg="addSp delSp modSp add mod">
        <pc:chgData name="Connie Davage" userId="f0451772-7718-4457-a9fb-8c630536f195" providerId="ADAL" clId="{F7A1CDD5-C78E-4D3F-B6A9-8CD123859098}" dt="2025-10-13T14:44:19" v="449" actId="1582"/>
        <pc:sldMkLst>
          <pc:docMk/>
          <pc:sldMk cId="1062812535" sldId="392"/>
        </pc:sldMkLst>
        <pc:spChg chg="add mod">
          <ac:chgData name="Connie Davage" userId="f0451772-7718-4457-a9fb-8c630536f195" providerId="ADAL" clId="{F7A1CDD5-C78E-4D3F-B6A9-8CD123859098}" dt="2025-10-13T14:44:19" v="449" actId="1582"/>
          <ac:spMkLst>
            <pc:docMk/>
            <pc:sldMk cId="1062812535" sldId="392"/>
            <ac:spMk id="14" creationId="{0691946A-0B63-C2B1-834B-17395A72A8F1}"/>
          </ac:spMkLst>
        </pc:spChg>
        <pc:picChg chg="add mod">
          <ac:chgData name="Connie Davage" userId="f0451772-7718-4457-a9fb-8c630536f195" providerId="ADAL" clId="{F7A1CDD5-C78E-4D3F-B6A9-8CD123859098}" dt="2025-10-13T14:44:00.201" v="444" actId="1076"/>
          <ac:picMkLst>
            <pc:docMk/>
            <pc:sldMk cId="1062812535" sldId="392"/>
            <ac:picMk id="13" creationId="{0A7A12FF-B782-519C-5974-6147A42514E0}"/>
          </ac:picMkLst>
        </pc:picChg>
      </pc:sldChg>
      <pc:sldChg chg="add">
        <pc:chgData name="Connie Davage" userId="f0451772-7718-4457-a9fb-8c630536f195" providerId="ADAL" clId="{F7A1CDD5-C78E-4D3F-B6A9-8CD123859098}" dt="2025-10-13T14:17:22.526" v="43"/>
        <pc:sldMkLst>
          <pc:docMk/>
          <pc:sldMk cId="3055800950" sldId="393"/>
        </pc:sldMkLst>
      </pc:sldChg>
      <pc:sldChg chg="add">
        <pc:chgData name="Connie Davage" userId="f0451772-7718-4457-a9fb-8c630536f195" providerId="ADAL" clId="{F7A1CDD5-C78E-4D3F-B6A9-8CD123859098}" dt="2025-10-13T14:17:22.526" v="43"/>
        <pc:sldMkLst>
          <pc:docMk/>
          <pc:sldMk cId="3996819355" sldId="395"/>
        </pc:sldMkLst>
      </pc:sldChg>
      <pc:sldChg chg="addSp delSp modSp add mod">
        <pc:chgData name="Connie Davage" userId="f0451772-7718-4457-a9fb-8c630536f195" providerId="ADAL" clId="{F7A1CDD5-C78E-4D3F-B6A9-8CD123859098}" dt="2025-10-13T14:51:24.934" v="469" actId="1076"/>
        <pc:sldMkLst>
          <pc:docMk/>
          <pc:sldMk cId="3177437007" sldId="396"/>
        </pc:sldMkLst>
        <pc:spChg chg="mod">
          <ac:chgData name="Connie Davage" userId="f0451772-7718-4457-a9fb-8c630536f195" providerId="ADAL" clId="{F7A1CDD5-C78E-4D3F-B6A9-8CD123859098}" dt="2025-10-13T14:51:24.934" v="469" actId="1076"/>
          <ac:spMkLst>
            <pc:docMk/>
            <pc:sldMk cId="3177437007" sldId="396"/>
            <ac:spMk id="3" creationId="{BC29F4CD-473C-DB01-70A7-146900535AED}"/>
          </ac:spMkLst>
        </pc:spChg>
        <pc:spChg chg="add mod">
          <ac:chgData name="Connie Davage" userId="f0451772-7718-4457-a9fb-8c630536f195" providerId="ADAL" clId="{F7A1CDD5-C78E-4D3F-B6A9-8CD123859098}" dt="2025-10-13T14:46:45.295" v="461" actId="1076"/>
          <ac:spMkLst>
            <pc:docMk/>
            <pc:sldMk cId="3177437007" sldId="396"/>
            <ac:spMk id="12" creationId="{011D93F0-9203-9E6F-A920-5223EA4AFD52}"/>
          </ac:spMkLst>
        </pc:spChg>
        <pc:spChg chg="add mod">
          <ac:chgData name="Connie Davage" userId="f0451772-7718-4457-a9fb-8c630536f195" providerId="ADAL" clId="{F7A1CDD5-C78E-4D3F-B6A9-8CD123859098}" dt="2025-10-13T14:46:59.459" v="465" actId="14100"/>
          <ac:spMkLst>
            <pc:docMk/>
            <pc:sldMk cId="3177437007" sldId="396"/>
            <ac:spMk id="13" creationId="{FB9E06DA-618E-9C0F-1C49-3D14EE7DC4E9}"/>
          </ac:spMkLst>
        </pc:spChg>
        <pc:picChg chg="mod">
          <ac:chgData name="Connie Davage" userId="f0451772-7718-4457-a9fb-8c630536f195" providerId="ADAL" clId="{F7A1CDD5-C78E-4D3F-B6A9-8CD123859098}" dt="2025-10-13T14:47:13.601" v="468" actId="1076"/>
          <ac:picMkLst>
            <pc:docMk/>
            <pc:sldMk cId="3177437007" sldId="396"/>
            <ac:picMk id="7" creationId="{DBC434CD-BAB7-2905-D9B1-551958CD7CBA}"/>
          </ac:picMkLst>
        </pc:picChg>
        <pc:picChg chg="add mod">
          <ac:chgData name="Connie Davage" userId="f0451772-7718-4457-a9fb-8c630536f195" providerId="ADAL" clId="{F7A1CDD5-C78E-4D3F-B6A9-8CD123859098}" dt="2025-10-13T14:46:35.951" v="458" actId="1076"/>
          <ac:picMkLst>
            <pc:docMk/>
            <pc:sldMk cId="3177437007" sldId="396"/>
            <ac:picMk id="11" creationId="{CDFBC9D8-FC74-02B3-DB6A-102476A3D21D}"/>
          </ac:picMkLst>
        </pc:picChg>
      </pc:sldChg>
      <pc:sldChg chg="addSp delSp modSp add mod">
        <pc:chgData name="Connie Davage" userId="f0451772-7718-4457-a9fb-8c630536f195" providerId="ADAL" clId="{F7A1CDD5-C78E-4D3F-B6A9-8CD123859098}" dt="2025-10-13T14:39:45.482" v="418" actId="1076"/>
        <pc:sldMkLst>
          <pc:docMk/>
          <pc:sldMk cId="2560824144" sldId="397"/>
        </pc:sldMkLst>
        <pc:spChg chg="mod">
          <ac:chgData name="Connie Davage" userId="f0451772-7718-4457-a9fb-8c630536f195" providerId="ADAL" clId="{F7A1CDD5-C78E-4D3F-B6A9-8CD123859098}" dt="2025-10-13T14:39:45.482" v="418" actId="1076"/>
          <ac:spMkLst>
            <pc:docMk/>
            <pc:sldMk cId="2560824144" sldId="397"/>
            <ac:spMk id="4" creationId="{26AB812E-E01D-F31F-2F74-35698F97BA2F}"/>
          </ac:spMkLst>
        </pc:spChg>
        <pc:spChg chg="mod">
          <ac:chgData name="Connie Davage" userId="f0451772-7718-4457-a9fb-8c630536f195" providerId="ADAL" clId="{F7A1CDD5-C78E-4D3F-B6A9-8CD123859098}" dt="2025-10-13T14:39:04.939" v="410" actId="1076"/>
          <ac:spMkLst>
            <pc:docMk/>
            <pc:sldMk cId="2560824144" sldId="397"/>
            <ac:spMk id="7" creationId="{F95B636D-865A-5E46-EE56-B9CBD0CA736E}"/>
          </ac:spMkLst>
        </pc:spChg>
        <pc:picChg chg="add mod">
          <ac:chgData name="Connie Davage" userId="f0451772-7718-4457-a9fb-8c630536f195" providerId="ADAL" clId="{F7A1CDD5-C78E-4D3F-B6A9-8CD123859098}" dt="2025-10-13T14:36:54.632" v="396" actId="14100"/>
          <ac:picMkLst>
            <pc:docMk/>
            <pc:sldMk cId="2560824144" sldId="397"/>
            <ac:picMk id="9" creationId="{D19DEE30-A19D-B2F3-F92E-34417E53089B}"/>
          </ac:picMkLst>
        </pc:picChg>
        <pc:picChg chg="add mod">
          <ac:chgData name="Connie Davage" userId="f0451772-7718-4457-a9fb-8c630536f195" providerId="ADAL" clId="{F7A1CDD5-C78E-4D3F-B6A9-8CD123859098}" dt="2025-10-13T14:39:39.859" v="417" actId="1076"/>
          <ac:picMkLst>
            <pc:docMk/>
            <pc:sldMk cId="2560824144" sldId="397"/>
            <ac:picMk id="11" creationId="{DC174BFC-1D7A-0CD8-F794-3D0532BA9892}"/>
          </ac:picMkLst>
        </pc:picChg>
      </pc:sldChg>
      <pc:sldChg chg="add mod modShow modNotesTx">
        <pc:chgData name="Connie Davage" userId="f0451772-7718-4457-a9fb-8c630536f195" providerId="ADAL" clId="{F7A1CDD5-C78E-4D3F-B6A9-8CD123859098}" dt="2025-10-15T14:52:15.283" v="856" actId="20577"/>
        <pc:sldMkLst>
          <pc:docMk/>
          <pc:sldMk cId="3980106750" sldId="425"/>
        </pc:sldMkLst>
      </pc:sldChg>
      <pc:sldChg chg="add modNotesTx">
        <pc:chgData name="Connie Davage" userId="f0451772-7718-4457-a9fb-8c630536f195" providerId="ADAL" clId="{F7A1CDD5-C78E-4D3F-B6A9-8CD123859098}" dt="2025-10-15T15:53:15.120" v="1287" actId="20577"/>
        <pc:sldMkLst>
          <pc:docMk/>
          <pc:sldMk cId="1436607084" sldId="539"/>
        </pc:sldMkLst>
      </pc:sldChg>
      <pc:sldChg chg="add del">
        <pc:chgData name="Connie Davage" userId="f0451772-7718-4457-a9fb-8c630536f195" providerId="ADAL" clId="{F7A1CDD5-C78E-4D3F-B6A9-8CD123859098}" dt="2025-10-13T14:25:38.017" v="381" actId="47"/>
        <pc:sldMkLst>
          <pc:docMk/>
          <pc:sldMk cId="2851693393" sldId="645"/>
        </pc:sldMkLst>
      </pc:sldChg>
      <pc:sldChg chg="modSp add modNotesTx">
        <pc:chgData name="Connie Davage" userId="f0451772-7718-4457-a9fb-8c630536f195" providerId="ADAL" clId="{F7A1CDD5-C78E-4D3F-B6A9-8CD123859098}" dt="2025-10-15T14:56:01.661" v="975" actId="113"/>
        <pc:sldMkLst>
          <pc:docMk/>
          <pc:sldMk cId="2097050013" sldId="646"/>
        </pc:sldMkLst>
        <pc:spChg chg="mod">
          <ac:chgData name="Connie Davage" userId="f0451772-7718-4457-a9fb-8c630536f195" providerId="ADAL" clId="{F7A1CDD5-C78E-4D3F-B6A9-8CD123859098}" dt="2025-10-13T14:53:42.576" v="510"/>
          <ac:spMkLst>
            <pc:docMk/>
            <pc:sldMk cId="2097050013" sldId="646"/>
            <ac:spMk id="2" creationId="{92720296-39D6-9DA6-C555-4027E614F97E}"/>
          </ac:spMkLst>
        </pc:spChg>
      </pc:sldChg>
      <pc:sldChg chg="modSp add">
        <pc:chgData name="Connie Davage" userId="f0451772-7718-4457-a9fb-8c630536f195" providerId="ADAL" clId="{F7A1CDD5-C78E-4D3F-B6A9-8CD123859098}" dt="2025-10-13T14:53:42.576" v="510"/>
        <pc:sldMkLst>
          <pc:docMk/>
          <pc:sldMk cId="221537605" sldId="650"/>
        </pc:sldMkLst>
        <pc:spChg chg="mod">
          <ac:chgData name="Connie Davage" userId="f0451772-7718-4457-a9fb-8c630536f195" providerId="ADAL" clId="{F7A1CDD5-C78E-4D3F-B6A9-8CD123859098}" dt="2025-10-13T14:53:42.576" v="510"/>
          <ac:spMkLst>
            <pc:docMk/>
            <pc:sldMk cId="221537605" sldId="650"/>
            <ac:spMk id="2" creationId="{A35EECBD-7918-2E78-0323-7C18A6BBEC6A}"/>
          </ac:spMkLst>
        </pc:spChg>
      </pc:sldChg>
      <pc:sldChg chg="modSp add modNotesTx">
        <pc:chgData name="Connie Davage" userId="f0451772-7718-4457-a9fb-8c630536f195" providerId="ADAL" clId="{F7A1CDD5-C78E-4D3F-B6A9-8CD123859098}" dt="2025-10-15T14:57:01.697" v="976" actId="20577"/>
        <pc:sldMkLst>
          <pc:docMk/>
          <pc:sldMk cId="390251520" sldId="662"/>
        </pc:sldMkLst>
        <pc:spChg chg="mod">
          <ac:chgData name="Connie Davage" userId="f0451772-7718-4457-a9fb-8c630536f195" providerId="ADAL" clId="{F7A1CDD5-C78E-4D3F-B6A9-8CD123859098}" dt="2025-10-13T14:53:42.576" v="510"/>
          <ac:spMkLst>
            <pc:docMk/>
            <pc:sldMk cId="390251520" sldId="662"/>
            <ac:spMk id="5" creationId="{744FD9E6-A011-4D66-8F1A-F6982721B149}"/>
          </ac:spMkLst>
        </pc:spChg>
      </pc:sldChg>
      <pc:sldChg chg="modSp add mod modShow">
        <pc:chgData name="Connie Davage" userId="f0451772-7718-4457-a9fb-8c630536f195" providerId="ADAL" clId="{F7A1CDD5-C78E-4D3F-B6A9-8CD123859098}" dt="2025-10-13T14:53:42.576" v="510"/>
        <pc:sldMkLst>
          <pc:docMk/>
          <pc:sldMk cId="843706257" sldId="663"/>
        </pc:sldMkLst>
      </pc:sldChg>
      <pc:sldChg chg="modSp add modNotesTx">
        <pc:chgData name="Connie Davage" userId="f0451772-7718-4457-a9fb-8c630536f195" providerId="ADAL" clId="{F7A1CDD5-C78E-4D3F-B6A9-8CD123859098}" dt="2025-10-15T14:58:58.605" v="1066" actId="20577"/>
        <pc:sldMkLst>
          <pc:docMk/>
          <pc:sldMk cId="1655415884" sldId="665"/>
        </pc:sldMkLst>
        <pc:spChg chg="mod">
          <ac:chgData name="Connie Davage" userId="f0451772-7718-4457-a9fb-8c630536f195" providerId="ADAL" clId="{F7A1CDD5-C78E-4D3F-B6A9-8CD123859098}" dt="2025-10-13T14:53:42.576" v="510"/>
          <ac:spMkLst>
            <pc:docMk/>
            <pc:sldMk cId="1655415884" sldId="665"/>
            <ac:spMk id="2" creationId="{8651105F-9D10-4F92-7DA2-C8E65C7AEC59}"/>
          </ac:spMkLst>
        </pc:spChg>
      </pc:sldChg>
      <pc:sldChg chg="modSp add">
        <pc:chgData name="Connie Davage" userId="f0451772-7718-4457-a9fb-8c630536f195" providerId="ADAL" clId="{F7A1CDD5-C78E-4D3F-B6A9-8CD123859098}" dt="2025-10-13T14:53:42.576" v="510"/>
        <pc:sldMkLst>
          <pc:docMk/>
          <pc:sldMk cId="617504658" sldId="666"/>
        </pc:sldMkLst>
        <pc:spChg chg="mod">
          <ac:chgData name="Connie Davage" userId="f0451772-7718-4457-a9fb-8c630536f195" providerId="ADAL" clId="{F7A1CDD5-C78E-4D3F-B6A9-8CD123859098}" dt="2025-10-13T14:53:42.576" v="510"/>
          <ac:spMkLst>
            <pc:docMk/>
            <pc:sldMk cId="617504658" sldId="666"/>
            <ac:spMk id="2" creationId="{7231B08D-05E3-13F3-3111-58BE2CAA2E22}"/>
          </ac:spMkLst>
        </pc:spChg>
      </pc:sldChg>
      <pc:sldChg chg="modSp add mod modShow">
        <pc:chgData name="Connie Davage" userId="f0451772-7718-4457-a9fb-8c630536f195" providerId="ADAL" clId="{F7A1CDD5-C78E-4D3F-B6A9-8CD123859098}" dt="2025-10-13T14:53:42.576" v="510"/>
        <pc:sldMkLst>
          <pc:docMk/>
          <pc:sldMk cId="3578769120" sldId="667"/>
        </pc:sldMkLst>
      </pc:sldChg>
      <pc:sldChg chg="add modNotesTx">
        <pc:chgData name="Connie Davage" userId="f0451772-7718-4457-a9fb-8c630536f195" providerId="ADAL" clId="{F7A1CDD5-C78E-4D3F-B6A9-8CD123859098}" dt="2025-10-15T14:50:16.391" v="769" actId="20577"/>
        <pc:sldMkLst>
          <pc:docMk/>
          <pc:sldMk cId="3548490841" sldId="668"/>
        </pc:sldMkLst>
      </pc:sldChg>
      <pc:sldChg chg="new del">
        <pc:chgData name="Connie Davage" userId="f0451772-7718-4457-a9fb-8c630536f195" providerId="ADAL" clId="{F7A1CDD5-C78E-4D3F-B6A9-8CD123859098}" dt="2025-10-13T14:17:54.645" v="46" actId="47"/>
        <pc:sldMkLst>
          <pc:docMk/>
          <pc:sldMk cId="144592754" sldId="669"/>
        </pc:sldMkLst>
      </pc:sldChg>
      <pc:sldChg chg="addSp modSp new mod modNotesTx">
        <pc:chgData name="Connie Davage" userId="f0451772-7718-4457-a9fb-8c630536f195" providerId="ADAL" clId="{F7A1CDD5-C78E-4D3F-B6A9-8CD123859098}" dt="2025-10-15T14:48:57.626" v="767" actId="20577"/>
        <pc:sldMkLst>
          <pc:docMk/>
          <pc:sldMk cId="2096738530" sldId="670"/>
        </pc:sldMkLst>
        <pc:spChg chg="mod">
          <ac:chgData name="Connie Davage" userId="f0451772-7718-4457-a9fb-8c630536f195" providerId="ADAL" clId="{F7A1CDD5-C78E-4D3F-B6A9-8CD123859098}" dt="2025-10-13T14:53:42.576" v="510"/>
          <ac:spMkLst>
            <pc:docMk/>
            <pc:sldMk cId="2096738530" sldId="670"/>
            <ac:spMk id="2" creationId="{8AA751FF-9F70-B5E6-31E9-30DDE643F2CF}"/>
          </ac:spMkLst>
        </pc:spChg>
        <pc:spChg chg="add mod">
          <ac:chgData name="Connie Davage" userId="f0451772-7718-4457-a9fb-8c630536f195" providerId="ADAL" clId="{F7A1CDD5-C78E-4D3F-B6A9-8CD123859098}" dt="2025-10-13T14:21:48.585" v="380" actId="2711"/>
          <ac:spMkLst>
            <pc:docMk/>
            <pc:sldMk cId="2096738530" sldId="670"/>
            <ac:spMk id="3" creationId="{1E49F8B0-537E-E5E2-2AF1-24BDA463AADF}"/>
          </ac:spMkLst>
        </pc:spChg>
        <pc:picChg chg="add mod">
          <ac:chgData name="Connie Davage" userId="f0451772-7718-4457-a9fb-8c630536f195" providerId="ADAL" clId="{F7A1CDD5-C78E-4D3F-B6A9-8CD123859098}" dt="2025-10-13T14:21:09.609" v="377" actId="962"/>
          <ac:picMkLst>
            <pc:docMk/>
            <pc:sldMk cId="2096738530" sldId="670"/>
            <ac:picMk id="4" creationId="{740CE44D-88DE-E767-DEA6-B2615CCE2490}"/>
          </ac:picMkLst>
        </pc:picChg>
      </pc:sldChg>
      <pc:sldChg chg="modSp new del">
        <pc:chgData name="Connie Davage" userId="f0451772-7718-4457-a9fb-8c630536f195" providerId="ADAL" clId="{F7A1CDD5-C78E-4D3F-B6A9-8CD123859098}" dt="2025-10-13T14:54:27.100" v="529" actId="47"/>
        <pc:sldMkLst>
          <pc:docMk/>
          <pc:sldMk cId="3254587368" sldId="671"/>
        </pc:sldMkLst>
      </pc:sldChg>
      <pc:sldMasterChg chg="delSldLayout">
        <pc:chgData name="Connie Davage" userId="f0451772-7718-4457-a9fb-8c630536f195" providerId="ADAL" clId="{F7A1CDD5-C78E-4D3F-B6A9-8CD123859098}" dt="2025-10-13T14:54:27.100" v="529" actId="47"/>
        <pc:sldMasterMkLst>
          <pc:docMk/>
          <pc:sldMasterMk cId="80297582" sldId="2147483648"/>
        </pc:sldMasterMkLst>
        <pc:sldLayoutChg chg="del">
          <pc:chgData name="Connie Davage" userId="f0451772-7718-4457-a9fb-8c630536f195" providerId="ADAL" clId="{F7A1CDD5-C78E-4D3F-B6A9-8CD123859098}" dt="2025-10-13T14:54:27.100" v="529" actId="47"/>
          <pc:sldLayoutMkLst>
            <pc:docMk/>
            <pc:sldMasterMk cId="80297582" sldId="2147483648"/>
            <pc:sldLayoutMk cId="3511037154" sldId="2147483664"/>
          </pc:sldLayoutMkLst>
        </pc:sldLayoutChg>
      </pc:sldMasterChg>
    </pc:docChg>
  </pc:docChgLst>
  <pc:docChgLst>
    <pc:chgData name="Connie Davage" userId="f0451772-7718-4457-a9fb-8c630536f195" providerId="ADAL" clId="{DC0A87C3-DDD1-46D4-9EBF-96C52451583F}"/>
    <pc:docChg chg="custSel addSld delSld modSld">
      <pc:chgData name="Connie Davage" userId="f0451772-7718-4457-a9fb-8c630536f195" providerId="ADAL" clId="{DC0A87C3-DDD1-46D4-9EBF-96C52451583F}" dt="2025-10-22T11:03:09.120" v="261" actId="20577"/>
      <pc:docMkLst>
        <pc:docMk/>
      </pc:docMkLst>
      <pc:sldChg chg="del">
        <pc:chgData name="Connie Davage" userId="f0451772-7718-4457-a9fb-8c630536f195" providerId="ADAL" clId="{DC0A87C3-DDD1-46D4-9EBF-96C52451583F}" dt="2025-10-21T12:47:04.667" v="151" actId="47"/>
        <pc:sldMkLst>
          <pc:docMk/>
          <pc:sldMk cId="2455388381" sldId="259"/>
        </pc:sldMkLst>
      </pc:sldChg>
      <pc:sldChg chg="del">
        <pc:chgData name="Connie Davage" userId="f0451772-7718-4457-a9fb-8c630536f195" providerId="ADAL" clId="{DC0A87C3-DDD1-46D4-9EBF-96C52451583F}" dt="2025-10-21T12:47:04.667" v="151" actId="47"/>
        <pc:sldMkLst>
          <pc:docMk/>
          <pc:sldMk cId="1095716092" sldId="260"/>
        </pc:sldMkLst>
      </pc:sldChg>
      <pc:sldChg chg="modSp add mod">
        <pc:chgData name="Connie Davage" userId="f0451772-7718-4457-a9fb-8c630536f195" providerId="ADAL" clId="{DC0A87C3-DDD1-46D4-9EBF-96C52451583F}" dt="2025-10-22T11:03:09.120" v="261" actId="20577"/>
        <pc:sldMkLst>
          <pc:docMk/>
          <pc:sldMk cId="1885822486" sldId="282"/>
        </pc:sldMkLst>
        <pc:spChg chg="mod">
          <ac:chgData name="Connie Davage" userId="f0451772-7718-4457-a9fb-8c630536f195" providerId="ADAL" clId="{DC0A87C3-DDD1-46D4-9EBF-96C52451583F}" dt="2025-10-22T11:03:09.120" v="261" actId="20577"/>
          <ac:spMkLst>
            <pc:docMk/>
            <pc:sldMk cId="1885822486" sldId="282"/>
            <ac:spMk id="2" creationId="{88B7F9D4-2425-1C36-C71C-1E46139BC4DF}"/>
          </ac:spMkLst>
        </pc:spChg>
      </pc:sldChg>
      <pc:sldChg chg="modNotesTx">
        <pc:chgData name="Connie Davage" userId="f0451772-7718-4457-a9fb-8c630536f195" providerId="ADAL" clId="{DC0A87C3-DDD1-46D4-9EBF-96C52451583F}" dt="2025-10-21T13:29:51.390" v="206" actId="5793"/>
        <pc:sldMkLst>
          <pc:docMk/>
          <pc:sldMk cId="2724386807" sldId="337"/>
        </pc:sldMkLst>
      </pc:sldChg>
      <pc:sldChg chg="add">
        <pc:chgData name="Connie Davage" userId="f0451772-7718-4457-a9fb-8c630536f195" providerId="ADAL" clId="{DC0A87C3-DDD1-46D4-9EBF-96C52451583F}" dt="2025-10-21T12:49:48.380" v="152"/>
        <pc:sldMkLst>
          <pc:docMk/>
          <pc:sldMk cId="1087407634" sldId="357"/>
        </pc:sldMkLst>
      </pc:sldChg>
      <pc:sldChg chg="modSp mod">
        <pc:chgData name="Connie Davage" userId="f0451772-7718-4457-a9fb-8c630536f195" providerId="ADAL" clId="{DC0A87C3-DDD1-46D4-9EBF-96C52451583F}" dt="2025-10-21T10:08:40.054" v="3" actId="20577"/>
        <pc:sldMkLst>
          <pc:docMk/>
          <pc:sldMk cId="3766868976" sldId="358"/>
        </pc:sldMkLst>
        <pc:spChg chg="mod">
          <ac:chgData name="Connie Davage" userId="f0451772-7718-4457-a9fb-8c630536f195" providerId="ADAL" clId="{DC0A87C3-DDD1-46D4-9EBF-96C52451583F}" dt="2025-10-21T10:08:40.054" v="3" actId="20577"/>
          <ac:spMkLst>
            <pc:docMk/>
            <pc:sldMk cId="3766868976" sldId="358"/>
            <ac:spMk id="2" creationId="{00000000-0000-0000-0000-000000000000}"/>
          </ac:spMkLst>
        </pc:spChg>
      </pc:sldChg>
      <pc:sldChg chg="modNotesTx">
        <pc:chgData name="Connie Davage" userId="f0451772-7718-4457-a9fb-8c630536f195" providerId="ADAL" clId="{DC0A87C3-DDD1-46D4-9EBF-96C52451583F}" dt="2025-10-21T13:52:00.877" v="222" actId="20577"/>
        <pc:sldMkLst>
          <pc:docMk/>
          <pc:sldMk cId="2373590412" sldId="385"/>
        </pc:sldMkLst>
      </pc:sldChg>
      <pc:sldChg chg="add">
        <pc:chgData name="Connie Davage" userId="f0451772-7718-4457-a9fb-8c630536f195" providerId="ADAL" clId="{DC0A87C3-DDD1-46D4-9EBF-96C52451583F}" dt="2025-10-21T10:21:33.667" v="150"/>
        <pc:sldMkLst>
          <pc:docMk/>
          <pc:sldMk cId="2986233060" sldId="426"/>
        </pc:sldMkLst>
      </pc:sldChg>
      <pc:sldChg chg="delSp modSp mod">
        <pc:chgData name="Connie Davage" userId="f0451772-7718-4457-a9fb-8c630536f195" providerId="ADAL" clId="{DC0A87C3-DDD1-46D4-9EBF-96C52451583F}" dt="2025-10-21T10:16:56.372" v="62" actId="478"/>
        <pc:sldMkLst>
          <pc:docMk/>
          <pc:sldMk cId="3940910457" sldId="467"/>
        </pc:sldMkLst>
        <pc:spChg chg="mod">
          <ac:chgData name="Connie Davage" userId="f0451772-7718-4457-a9fb-8c630536f195" providerId="ADAL" clId="{DC0A87C3-DDD1-46D4-9EBF-96C52451583F}" dt="2025-10-21T10:15:09.754" v="61" actId="20577"/>
          <ac:spMkLst>
            <pc:docMk/>
            <pc:sldMk cId="3940910457" sldId="467"/>
            <ac:spMk id="2" creationId="{0F3D206A-87B1-A382-7002-BDC41873BC4A}"/>
          </ac:spMkLst>
        </pc:spChg>
        <pc:spChg chg="del">
          <ac:chgData name="Connie Davage" userId="f0451772-7718-4457-a9fb-8c630536f195" providerId="ADAL" clId="{DC0A87C3-DDD1-46D4-9EBF-96C52451583F}" dt="2025-10-21T10:16:56.372" v="62" actId="478"/>
          <ac:spMkLst>
            <pc:docMk/>
            <pc:sldMk cId="3940910457" sldId="467"/>
            <ac:spMk id="11" creationId="{BF78492C-A5F4-7BA1-09F9-FD17FA88366A}"/>
          </ac:spMkLst>
        </pc:spChg>
      </pc:sldChg>
      <pc:sldChg chg="add">
        <pc:chgData name="Connie Davage" userId="f0451772-7718-4457-a9fb-8c630536f195" providerId="ADAL" clId="{DC0A87C3-DDD1-46D4-9EBF-96C52451583F}" dt="2025-10-21T13:55:23.001" v="223"/>
        <pc:sldMkLst>
          <pc:docMk/>
          <pc:sldMk cId="3743995448" sldId="648"/>
        </pc:sldMkLst>
      </pc:sldChg>
      <pc:sldChg chg="del">
        <pc:chgData name="Connie Davage" userId="f0451772-7718-4457-a9fb-8c630536f195" providerId="ADAL" clId="{DC0A87C3-DDD1-46D4-9EBF-96C52451583F}" dt="2025-10-21T10:06:00.345" v="1" actId="47"/>
        <pc:sldMkLst>
          <pc:docMk/>
          <pc:sldMk cId="843706257" sldId="663"/>
        </pc:sldMkLst>
      </pc:sldChg>
      <pc:sldChg chg="delSp mod modNotesTx">
        <pc:chgData name="Connie Davage" userId="f0451772-7718-4457-a9fb-8c630536f195" providerId="ADAL" clId="{DC0A87C3-DDD1-46D4-9EBF-96C52451583F}" dt="2025-10-21T13:55:43.495" v="238" actId="20577"/>
        <pc:sldMkLst>
          <pc:docMk/>
          <pc:sldMk cId="1655415884" sldId="665"/>
        </pc:sldMkLst>
        <pc:picChg chg="del">
          <ac:chgData name="Connie Davage" userId="f0451772-7718-4457-a9fb-8c630536f195" providerId="ADAL" clId="{DC0A87C3-DDD1-46D4-9EBF-96C52451583F}" dt="2025-10-21T13:55:25.396" v="224" actId="478"/>
          <ac:picMkLst>
            <pc:docMk/>
            <pc:sldMk cId="1655415884" sldId="665"/>
            <ac:picMk id="5" creationId="{9599CFBD-1C0B-47A8-9361-25B445BCC9F6}"/>
          </ac:picMkLst>
        </pc:picChg>
      </pc:sldChg>
      <pc:sldChg chg="del">
        <pc:chgData name="Connie Davage" userId="f0451772-7718-4457-a9fb-8c630536f195" providerId="ADAL" clId="{DC0A87C3-DDD1-46D4-9EBF-96C52451583F}" dt="2025-10-21T10:06:03.048" v="2" actId="47"/>
        <pc:sldMkLst>
          <pc:docMk/>
          <pc:sldMk cId="3578769120" sldId="667"/>
        </pc:sldMkLst>
      </pc:sldChg>
      <pc:sldChg chg="add del">
        <pc:chgData name="Connie Davage" userId="f0451772-7718-4457-a9fb-8c630536f195" providerId="ADAL" clId="{DC0A87C3-DDD1-46D4-9EBF-96C52451583F}" dt="2025-10-22T09:52:38.608" v="239"/>
        <pc:sldMkLst>
          <pc:docMk/>
          <pc:sldMk cId="3548490841" sldId="668"/>
        </pc:sldMkLst>
      </pc:sldChg>
      <pc:sldChg chg="modSp mod">
        <pc:chgData name="Connie Davage" userId="f0451772-7718-4457-a9fb-8c630536f195" providerId="ADAL" clId="{DC0A87C3-DDD1-46D4-9EBF-96C52451583F}" dt="2025-10-21T10:19:01.196" v="77" actId="20577"/>
        <pc:sldMkLst>
          <pc:docMk/>
          <pc:sldMk cId="1580913884" sldId="671"/>
        </pc:sldMkLst>
        <pc:spChg chg="mod">
          <ac:chgData name="Connie Davage" userId="f0451772-7718-4457-a9fb-8c630536f195" providerId="ADAL" clId="{DC0A87C3-DDD1-46D4-9EBF-96C52451583F}" dt="2025-10-21T10:19:01.196" v="77" actId="20577"/>
          <ac:spMkLst>
            <pc:docMk/>
            <pc:sldMk cId="1580913884" sldId="671"/>
            <ac:spMk id="2" creationId="{7DDC5857-78E4-4678-80F9-F2E435093E5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custT="1"/>
      <dgm:spPr/>
      <dgm:t>
        <a:bodyPr/>
        <a:lstStyle/>
        <a:p>
          <a:r>
            <a:rPr lang="en-GB" sz="2800" dirty="0">
              <a:latin typeface="Arial" panose="020B0604020202020204" pitchFamily="34" charset="0"/>
              <a:cs typeface="Arial" panose="020B0604020202020204" pitchFamily="34" charset="0"/>
            </a:rPr>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ur01.safelinks.protection.outlook.com/?url=https%3A%2F%2Fdigitalservices.uwtsd.ac.uk%2Fcy%2Fllyfrgell%2F&amp;data=05%7C02%7Calison.evans%40uwtsd.ac.uk%7Cc0b8f0d3f8c7416156f408ddfa93550e%7C4e0f11f9046e45059cb8db2152311e21%7C0%7C0%7C638942232920638784%7CUnknown%7CTWFpbGZsb3d8eyJFbXB0eU1hcGkiOnRydWUsIlYiOiIwLjAuMDAwMCIsIlAiOiJXaW4zMiIsIkFOIjoiTWFpbCIsIldUIjoyfQ%3D%3D%7C0%7C%7C%7C&amp;sdata=a5%2B8QNL2F1tZNAKIjiQD7oPX1FmRX3eXnpmB454hfMo%3D&amp;reserved=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 Thank you for attending the session.</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next 45 minutes, I will introduce you to the library website and the online catalogue. I will show you how to</a:t>
            </a:r>
          </a:p>
          <a:p>
            <a:endParaRPr lang="en-GB" dirty="0"/>
          </a:p>
          <a:p>
            <a:pPr marL="171450" indent="-171450">
              <a:buFont typeface="Arial" panose="020B0604020202020204" pitchFamily="34" charset="0"/>
              <a:buChar char="•"/>
            </a:pPr>
            <a:r>
              <a:rPr lang="en-GB" dirty="0"/>
              <a:t>Locate and access the library catalogue.</a:t>
            </a:r>
          </a:p>
          <a:p>
            <a:pPr marL="171450" indent="-171450">
              <a:buFont typeface="Arial" panose="020B0604020202020204" pitchFamily="34" charset="0"/>
              <a:buChar char="•"/>
            </a:pPr>
            <a:r>
              <a:rPr lang="en-GB" dirty="0"/>
              <a:t>Perform a simple search.</a:t>
            </a:r>
          </a:p>
          <a:p>
            <a:pPr marL="171450" indent="-171450">
              <a:buFont typeface="Arial" panose="020B0604020202020204" pitchFamily="34" charset="0"/>
              <a:buChar char="•"/>
            </a:pPr>
            <a:r>
              <a:rPr lang="en-GB" dirty="0"/>
              <a:t>Save and organise information.</a:t>
            </a:r>
          </a:p>
          <a:p>
            <a:pPr marL="171450" indent="-171450">
              <a:buFont typeface="Arial" panose="020B0604020202020204" pitchFamily="34" charset="0"/>
              <a:buChar char="•"/>
            </a:pPr>
            <a:r>
              <a:rPr lang="en-GB" dirty="0"/>
              <a:t>Find help and support when you need it.</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696106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friendly library team is here to support you every step of the way whether you need help with research, referencing, borrowing or accessibility. You can easily reach us by email, Teams, or chat.’ we’re always happy to help!</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26971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400" dirty="0"/>
              <a:t>The Library </a:t>
            </a:r>
            <a:r>
              <a:rPr lang="cy-GB" sz="1400" dirty="0" err="1"/>
              <a:t>web</a:t>
            </a:r>
            <a:r>
              <a:rPr lang="cy-GB" sz="1400" dirty="0"/>
              <a:t> </a:t>
            </a:r>
            <a:r>
              <a:rPr lang="cy-GB" sz="1400" dirty="0" err="1"/>
              <a:t>pages</a:t>
            </a:r>
            <a:r>
              <a:rPr lang="cy-GB" sz="1400" dirty="0"/>
              <a:t> </a:t>
            </a:r>
            <a:r>
              <a:rPr lang="cy-GB" sz="1400" dirty="0" err="1"/>
              <a:t>look</a:t>
            </a:r>
            <a:r>
              <a:rPr lang="cy-GB" sz="1400" dirty="0"/>
              <a:t> </a:t>
            </a:r>
            <a:r>
              <a:rPr lang="cy-GB" sz="1400" dirty="0" err="1"/>
              <a:t>like</a:t>
            </a:r>
            <a:r>
              <a:rPr lang="cy-GB" sz="1400" dirty="0"/>
              <a:t> </a:t>
            </a:r>
            <a:r>
              <a:rPr lang="cy-GB" sz="1400" dirty="0" err="1"/>
              <a:t>this</a:t>
            </a:r>
            <a:r>
              <a:rPr lang="cy-GB" sz="1400" dirty="0"/>
              <a:t>. From here you can begin a search, scroll down to access our help and support pages, or find out what events are happening in the library. </a:t>
            </a:r>
          </a:p>
          <a:p>
            <a:endParaRPr lang="cy-GB" sz="1400" dirty="0"/>
          </a:p>
          <a:p>
            <a:r>
              <a:rPr lang="cy-GB" sz="1400" dirty="0"/>
              <a:t>You can </a:t>
            </a:r>
            <a:r>
              <a:rPr lang="cy-GB" sz="1400" dirty="0" err="1"/>
              <a:t>use</a:t>
            </a:r>
            <a:r>
              <a:rPr lang="cy-GB" sz="1400" dirty="0"/>
              <a:t> the </a:t>
            </a:r>
            <a:r>
              <a:rPr lang="cy-GB" sz="1400" dirty="0" err="1"/>
              <a:t>link</a:t>
            </a:r>
            <a:r>
              <a:rPr lang="cy-GB" sz="1400" dirty="0"/>
              <a:t> </a:t>
            </a:r>
            <a:r>
              <a:rPr lang="cy-GB" sz="1400" dirty="0" err="1"/>
              <a:t>provided</a:t>
            </a:r>
            <a:r>
              <a:rPr lang="cy-GB" sz="1400" dirty="0"/>
              <a:t> to </a:t>
            </a:r>
            <a:r>
              <a:rPr lang="cy-GB" sz="1400" dirty="0" err="1"/>
              <a:t>access</a:t>
            </a:r>
            <a:r>
              <a:rPr lang="cy-GB" sz="1400" dirty="0"/>
              <a:t> the Library </a:t>
            </a:r>
            <a:r>
              <a:rPr lang="cy-GB" sz="1400" dirty="0" err="1"/>
              <a:t>web</a:t>
            </a:r>
            <a:r>
              <a:rPr lang="cy-GB" sz="1400" dirty="0"/>
              <a:t> </a:t>
            </a:r>
            <a:r>
              <a:rPr lang="cy-GB" sz="1400" dirty="0" err="1"/>
              <a:t>pages</a:t>
            </a:r>
            <a:r>
              <a:rPr lang="cy-GB" sz="1400" dirty="0"/>
              <a:t> </a:t>
            </a:r>
            <a:r>
              <a:rPr lang="cy-GB" sz="1400" dirty="0" err="1"/>
              <a:t>directly</a:t>
            </a:r>
            <a:r>
              <a:rPr lang="cy-GB" sz="1400" dirty="0"/>
              <a:t> or </a:t>
            </a:r>
            <a:r>
              <a:rPr lang="cy-GB" sz="1400" dirty="0" err="1"/>
              <a:t>search</a:t>
            </a:r>
            <a:r>
              <a:rPr lang="cy-GB" sz="1400" dirty="0"/>
              <a:t> </a:t>
            </a:r>
            <a:r>
              <a:rPr lang="cy-GB" sz="1400" dirty="0" err="1"/>
              <a:t>for</a:t>
            </a:r>
            <a:r>
              <a:rPr lang="cy-GB" sz="1400" dirty="0"/>
              <a:t> </a:t>
            </a:r>
            <a:r>
              <a:rPr lang="cy-GB" sz="1400" dirty="0" err="1"/>
              <a:t>them</a:t>
            </a:r>
            <a:r>
              <a:rPr lang="cy-GB" sz="1400" dirty="0"/>
              <a:t> </a:t>
            </a:r>
            <a:r>
              <a:rPr lang="cy-GB" sz="1400" dirty="0" err="1"/>
              <a:t>via</a:t>
            </a:r>
            <a:r>
              <a:rPr lang="cy-GB" sz="1400" dirty="0"/>
              <a:t> the Hwb or Google. </a:t>
            </a:r>
            <a:r>
              <a:rPr lang="cy-GB" sz="1400" dirty="0" err="1"/>
              <a:t>Remember</a:t>
            </a:r>
            <a:r>
              <a:rPr lang="cy-GB" sz="1400" dirty="0"/>
              <a:t> to </a:t>
            </a:r>
            <a:r>
              <a:rPr lang="cy-GB" sz="1400" dirty="0" err="1"/>
              <a:t>bookmark</a:t>
            </a:r>
            <a:r>
              <a:rPr lang="cy-GB" sz="1400" dirty="0"/>
              <a:t> the </a:t>
            </a:r>
            <a:r>
              <a:rPr lang="cy-GB" sz="1400" dirty="0" err="1"/>
              <a:t>location</a:t>
            </a:r>
            <a:r>
              <a:rPr lang="cy-GB" sz="1400" dirty="0"/>
              <a:t> </a:t>
            </a:r>
            <a:r>
              <a:rPr lang="cy-GB" sz="1400" dirty="0" err="1"/>
              <a:t>after</a:t>
            </a:r>
            <a:r>
              <a:rPr lang="cy-GB" sz="1400" dirty="0"/>
              <a:t> </a:t>
            </a:r>
            <a:r>
              <a:rPr lang="cy-GB" sz="1400" dirty="0" err="1"/>
              <a:t>you</a:t>
            </a:r>
            <a:r>
              <a:rPr lang="cy-GB" sz="1400" dirty="0"/>
              <a:t> </a:t>
            </a:r>
            <a:r>
              <a:rPr lang="cy-GB" sz="1400" dirty="0" err="1"/>
              <a:t>have</a:t>
            </a:r>
            <a:r>
              <a:rPr lang="cy-GB" sz="1400" dirty="0"/>
              <a:t> </a:t>
            </a:r>
            <a:r>
              <a:rPr lang="cy-GB" sz="1400" dirty="0" err="1"/>
              <a:t>found</a:t>
            </a:r>
            <a:r>
              <a:rPr lang="cy-GB" sz="1400" dirty="0"/>
              <a:t> it, as </a:t>
            </a:r>
            <a:r>
              <a:rPr lang="cy-GB" sz="1400" dirty="0" err="1"/>
              <a:t>this</a:t>
            </a:r>
            <a:r>
              <a:rPr lang="cy-GB" sz="1400" dirty="0"/>
              <a:t> </a:t>
            </a:r>
            <a:r>
              <a:rPr lang="cy-GB" sz="1400" dirty="0" err="1"/>
              <a:t>will</a:t>
            </a:r>
            <a:r>
              <a:rPr lang="cy-GB" sz="1400" dirty="0"/>
              <a:t> </a:t>
            </a:r>
            <a:r>
              <a:rPr lang="cy-GB" sz="1400" dirty="0" err="1"/>
              <a:t>make</a:t>
            </a:r>
            <a:r>
              <a:rPr lang="cy-GB" sz="1400" dirty="0"/>
              <a:t> it </a:t>
            </a:r>
            <a:r>
              <a:rPr lang="cy-GB" sz="1400" dirty="0" err="1"/>
              <a:t>easier</a:t>
            </a:r>
            <a:r>
              <a:rPr lang="cy-GB" sz="1400" dirty="0"/>
              <a:t> to </a:t>
            </a:r>
            <a:r>
              <a:rPr lang="cy-GB" sz="1400" dirty="0" err="1"/>
              <a:t>find</a:t>
            </a:r>
            <a:r>
              <a:rPr lang="cy-GB" sz="1400" dirty="0"/>
              <a:t> </a:t>
            </a:r>
            <a:r>
              <a:rPr lang="cy-GB" sz="1400" dirty="0" err="1"/>
              <a:t>again</a:t>
            </a:r>
            <a:r>
              <a:rPr lang="cy-GB" sz="1400" dirty="0"/>
              <a:t> at a </a:t>
            </a:r>
            <a:r>
              <a:rPr lang="cy-GB" sz="1400" dirty="0" err="1"/>
              <a:t>later</a:t>
            </a:r>
            <a:r>
              <a:rPr lang="cy-GB" sz="1400" dirty="0"/>
              <a:t> </a:t>
            </a:r>
            <a:r>
              <a:rPr lang="cy-GB" sz="1400" dirty="0" err="1"/>
              <a:t>time</a:t>
            </a:r>
            <a:r>
              <a:rPr lang="cy-GB" sz="1400" dirty="0"/>
              <a:t>.</a:t>
            </a:r>
          </a:p>
          <a:p>
            <a:endParaRPr lang="cy-GB" sz="1400" dirty="0"/>
          </a:p>
          <a:p>
            <a:endParaRPr lang="en-GB"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82303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As you scroll down the page, you will find the page can be divided into </a:t>
            </a:r>
          </a:p>
          <a:p>
            <a:pPr marL="171450" indent="-171450">
              <a:buFont typeface="Arial" panose="020B0604020202020204" pitchFamily="34" charset="0"/>
              <a:buChar char="•"/>
            </a:pPr>
            <a:r>
              <a:rPr lang="en-GB" dirty="0"/>
              <a:t>The library catalogue search bar.</a:t>
            </a:r>
          </a:p>
          <a:p>
            <a:pPr marL="171450" indent="-171450">
              <a:buFont typeface="Arial" panose="020B0604020202020204" pitchFamily="34" charset="0"/>
              <a:buChar char="•"/>
            </a:pPr>
            <a:r>
              <a:rPr lang="en-GB" dirty="0"/>
              <a:t>Online help and support</a:t>
            </a:r>
          </a:p>
          <a:p>
            <a:pPr marL="171450" indent="-171450">
              <a:buFont typeface="Arial" panose="020B0604020202020204" pitchFamily="34" charset="0"/>
              <a:buChar char="•"/>
            </a:pPr>
            <a:r>
              <a:rPr lang="en-GB" dirty="0"/>
              <a:t>Library events.</a:t>
            </a:r>
          </a:p>
          <a:p>
            <a:pPr marL="0" indent="0">
              <a:buFont typeface="Arial" panose="020B0604020202020204" pitchFamily="34" charset="0"/>
              <a:buNone/>
            </a:pPr>
            <a:r>
              <a:rPr lang="en-GB" dirty="0"/>
              <a:t>.</a:t>
            </a:r>
          </a:p>
          <a:p>
            <a:pPr marL="0" indent="0">
              <a:buFont typeface="Arial" panose="020B0604020202020204" pitchFamily="34" charset="0"/>
              <a:buNone/>
            </a:pPr>
            <a:endParaRPr lang="en-GB" dirty="0"/>
          </a:p>
          <a:p>
            <a:r>
              <a:rPr lang="en-GB" dirty="0"/>
              <a:t>In this example, you can see the </a:t>
            </a:r>
            <a:r>
              <a:rPr lang="en-GB" b="1" dirty="0"/>
              <a:t>‘Collections’ search bar</a:t>
            </a:r>
            <a:r>
              <a:rPr lang="en-GB" dirty="0"/>
              <a:t> — you can type in keywords to begin your search. </a:t>
            </a:r>
          </a:p>
          <a:p>
            <a:r>
              <a:rPr lang="en-GB" dirty="0"/>
              <a:t>On the </a:t>
            </a:r>
            <a:r>
              <a:rPr lang="en-GB" b="1" dirty="0"/>
              <a:t>right-hand side</a:t>
            </a:r>
            <a:r>
              <a:rPr lang="en-GB" dirty="0"/>
              <a:t>, there is a </a:t>
            </a:r>
            <a:r>
              <a:rPr lang="en-GB" b="1" dirty="0"/>
              <a:t>Quick Chat</a:t>
            </a:r>
            <a:r>
              <a:rPr lang="en-GB" dirty="0"/>
              <a:t> button where you can ask simple questions. The chat is </a:t>
            </a:r>
            <a:r>
              <a:rPr lang="en-GB" b="1" dirty="0"/>
              <a:t>manned by one of our colleagues</a:t>
            </a:r>
            <a:r>
              <a:rPr lang="en-GB" dirty="0"/>
              <a:t> during office hours. Outside of office hours, this speech bubble changes to an envelope — your message will be converted to an email and sent to our general library inbox. We will get back to you as soon as we can.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a:t>
            </a:r>
            <a:r>
              <a:rPr lang="en-GB" b="1" dirty="0"/>
              <a:t>top of the screen</a:t>
            </a:r>
            <a:r>
              <a:rPr lang="en-GB" dirty="0"/>
              <a:t>, you’ll see a </a:t>
            </a:r>
            <a:r>
              <a:rPr lang="en-GB" b="1" dirty="0"/>
              <a:t>menu trail</a:t>
            </a:r>
            <a:r>
              <a:rPr lang="en-GB" dirty="0"/>
              <a:t> that helps you navigate the contents of the website, as well as the language toggle button for Welsh speakers if you prefer to use the Welsh version of the site. </a:t>
            </a:r>
            <a:r>
              <a:rPr lang="en-GB" sz="1200" dirty="0">
                <a:latin typeface="Calibri" panose="020F0502020204030204" pitchFamily="34" charset="0"/>
                <a:cs typeface="Calibri" panose="020F0502020204030204" pitchFamily="34" charset="0"/>
              </a:rPr>
              <a:t>This </a:t>
            </a:r>
            <a:r>
              <a:rPr lang="en-GB" sz="1200" dirty="0">
                <a:latin typeface="Calibri" panose="020F0502020204030204" pitchFamily="34" charset="0"/>
                <a:ea typeface="Calibri" panose="020F0502020204030204" pitchFamily="34" charset="0"/>
                <a:cs typeface="Calibri" panose="020F0502020204030204" pitchFamily="34" charset="0"/>
              </a:rPr>
              <a:t>will redirect you to the </a:t>
            </a:r>
            <a:r>
              <a:rPr lang="en-GB" sz="1200" u="sng" dirty="0">
                <a:latin typeface="Calibri" panose="020F0502020204030204" pitchFamily="34" charset="0"/>
                <a:ea typeface="Calibri" panose="020F0502020204030204" pitchFamily="34" charset="0"/>
                <a:cs typeface="Calibri" panose="020F0502020204030204" pitchFamily="34" charset="0"/>
                <a:hlinkClick r:id="rId3"/>
              </a:rPr>
              <a:t>Welsh medium library web pages</a:t>
            </a:r>
            <a:r>
              <a:rPr lang="en-GB" sz="1200" dirty="0">
                <a:latin typeface="Calibri" panose="020F0502020204030204" pitchFamily="34" charset="0"/>
                <a:ea typeface="Calibri" panose="020F0502020204030204" pitchFamily="34" charset="0"/>
                <a:cs typeface="Calibri" panose="020F0502020204030204" pitchFamily="34" charset="0"/>
              </a:rPr>
              <a:t>, where our help and support content is available in the Welsh language. </a:t>
            </a:r>
          </a:p>
          <a:p>
            <a:endParaRPr lang="en-GB" dirty="0"/>
          </a:p>
          <a:p>
            <a:endParaRPr lang="en-GB" dirty="0"/>
          </a:p>
          <a:p>
            <a:r>
              <a:rPr lang="en-GB" dirty="0"/>
              <a:t>When you scroll down the page, you will find detailed sections corresponding to each item in the top menu trail.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they are – each tile corresponds to the menu trail at the top, followed by the Library Events section. You’ll also find quick links for searching databases, journals as well as the link to Online Resource Lists.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429786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also follow us on social media for the latest news and activities in the library. </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010375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highlight some of the contents that’s more tailored to you. </a:t>
            </a:r>
          </a:p>
          <a:p>
            <a:endParaRPr lang="en-GB" dirty="0"/>
          </a:p>
          <a:p>
            <a:r>
              <a:rPr lang="en-GB" dirty="0"/>
              <a:t>The getting started guides are a great place to begin your academic journey. This page brings together key resources tailored to your subject. Here you can </a:t>
            </a:r>
          </a:p>
          <a:p>
            <a:pPr marL="171450" indent="-171450">
              <a:buFont typeface="Arial" panose="020B0604020202020204" pitchFamily="34" charset="0"/>
              <a:buChar char="•"/>
            </a:pPr>
            <a:r>
              <a:rPr lang="en-GB" dirty="0"/>
              <a:t>Access your library account</a:t>
            </a:r>
          </a:p>
          <a:p>
            <a:pPr marL="171450" indent="-171450">
              <a:buFont typeface="Arial" panose="020B0604020202020204" pitchFamily="34" charset="0"/>
              <a:buChar char="•"/>
            </a:pPr>
            <a:r>
              <a:rPr lang="en-GB" dirty="0"/>
              <a:t>View your reading lists through Online Resource Lists .</a:t>
            </a:r>
          </a:p>
          <a:p>
            <a:pPr marL="171450" indent="-171450">
              <a:buFont typeface="Arial" panose="020B0604020202020204" pitchFamily="34" charset="0"/>
              <a:buChar char="•"/>
            </a:pPr>
            <a:r>
              <a:rPr lang="en-GB" dirty="0"/>
              <a:t>Build your digital skills with support from the </a:t>
            </a:r>
            <a:r>
              <a:rPr lang="en-GB" dirty="0" err="1"/>
              <a:t>digi</a:t>
            </a:r>
            <a:r>
              <a:rPr lang="en-GB" dirty="0"/>
              <a:t> Centre</a:t>
            </a:r>
          </a:p>
          <a:p>
            <a:pPr marL="171450" indent="-171450">
              <a:buFont typeface="Arial" panose="020B0604020202020204" pitchFamily="34" charset="0"/>
              <a:buChar char="•"/>
            </a:pPr>
            <a:r>
              <a:rPr lang="en-GB" dirty="0"/>
              <a:t>And your referencing handbook can be found in here too.</a:t>
            </a:r>
          </a:p>
          <a:p>
            <a:endParaRPr lang="en-GB" dirty="0"/>
          </a:p>
          <a:p>
            <a:r>
              <a:rPr lang="en-GB" dirty="0"/>
              <a:t>You’ll also find contact details for contacting me or any other librarians if I’m out of office and your digital skills advisor.  So you’ll know who to turn to for support.</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731140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know studying at a distance can be challenging, so we’ve got services designed just for you! in the </a:t>
            </a:r>
            <a:r>
              <a:rPr lang="en-GB" b="1" dirty="0"/>
              <a:t>Using our library section</a:t>
            </a:r>
            <a:r>
              <a:rPr lang="en-GB" dirty="0"/>
              <a:t>, you’ll find support for </a:t>
            </a:r>
            <a:r>
              <a:rPr lang="en-GB" b="1" dirty="0"/>
              <a:t>distance learners</a:t>
            </a:r>
            <a:r>
              <a:rPr lang="en-GB" dirty="0"/>
              <a:t>. We can post books to a UK address and our Need more service lets you request book chapters or journal articles that we only have in print.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1600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information on the NM service. You can find the link in our web page as well as in the library catalogue. , as mentioned in the last slide, you can request book chapters or articles to be sent to you in digital format. The service also allows you to request items that aren’t in our collection. You can make up to 10 Need More requests per academic year. </a:t>
            </a:r>
          </a:p>
          <a:p>
            <a:endParaRPr lang="en-GB" dirty="0"/>
          </a:p>
          <a:p>
            <a:r>
              <a:rPr lang="en-GB" dirty="0"/>
              <a:t>Worth to mention, SCONUL scheme is another way to access more resources near you. this is a scheme allows you to using any HE libraries in the UK. More details and application form can be found in ‘using other libraries’ under ‘services for Distance Learners’. </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In our webpages, you’ll also find a range of useful self-paced learning tutorials to refresh or enhance your academic skills. These include guides on refining your library search skills, learning the basics of referencing, the referencing handbooks and how to avoid plagiarism. The Generative AI session which can be found in Finding and Using Information will introduce you to AI search strategies you might use in your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may self-enrol these online courses from the library webpages, then they will appear in your Moodle course page titled: Library </a:t>
            </a:r>
            <a:r>
              <a:rPr lang="en-GB" dirty="0" err="1"/>
              <a:t>infoskills</a:t>
            </a:r>
            <a:r>
              <a:rPr lang="en-GB" dirty="0"/>
              <a:t> .,  You can explore these short courses at your own pace. (next slide)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764395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you might think you won’t remember all of these I just </a:t>
            </a:r>
            <a:r>
              <a:rPr lang="en-GB" dirty="0" err="1"/>
              <a:t>demostated</a:t>
            </a:r>
            <a:r>
              <a:rPr lang="en-GB" dirty="0"/>
              <a:t>. Do worry, we’ve designed a selection of </a:t>
            </a:r>
            <a:r>
              <a:rPr lang="en-GB" dirty="0" err="1"/>
              <a:t>infoskills</a:t>
            </a:r>
            <a:r>
              <a:rPr lang="en-GB" dirty="0"/>
              <a:t>’ online sessions to help you learn and refresh. You can access these modules in Moodle or find them in library webpages. You can choose to complete them either in English or Welsh. Today, I’d like you to complete one sections before we move on for our practice. </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047690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I’m going to focus on the library catalogue. In our online catalogue, you are not just finding books/</a:t>
            </a:r>
            <a:r>
              <a:rPr lang="en-GB" dirty="0" err="1"/>
              <a:t>ebooks</a:t>
            </a:r>
            <a:r>
              <a:rPr lang="en-GB" dirty="0"/>
              <a:t>, or journal articles. There are variety type of information you can find and use to support your research. Audio materials, specialist databases as well as Open Access Material. </a:t>
            </a:r>
          </a:p>
          <a:p>
            <a:endParaRPr lang="en-GB" dirty="0"/>
          </a:p>
          <a:p>
            <a:r>
              <a:rPr lang="en-GB" dirty="0"/>
              <a:t>Where to find reading material related with your study? The first place I’d go to is your ‘Online resource list’. (next slide)</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1551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Online Resource List is your course reading list, created by your lecturers and made available online by the library. It highlights the key books, articles and materials you’ll need – all in one convenient place. You can access it through your Moodle course pages or via the library website.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851050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Online Resource List offers easy access to high-quality information and provides a strong foundation for starting your own research. I hope you’ve all reviewed our online unit on how to use the ORL. </a:t>
            </a:r>
          </a:p>
          <a:p>
            <a:endParaRPr lang="en-GB" dirty="0"/>
          </a:p>
          <a:p>
            <a:r>
              <a:rPr lang="en-GB" dirty="0"/>
              <a:t>The list helps focus your reading by prioritising item as either essential or Further Reading. It’s easy to use, with direct links to online content or the location of physical copies. You can also organise your favourite resources, build your own list, and lay a solid foundation for your assignments and reference list. You might have noticed in ORL Unit 1, the ‘collection’ tab is now called ‘Favourites’.</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523847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you’d like to know more and learn how to use online resource list effectively, please visit our Academic and </a:t>
            </a:r>
            <a:r>
              <a:rPr lang="en-GB" dirty="0" err="1"/>
              <a:t>Inforskills</a:t>
            </a:r>
            <a:r>
              <a:rPr lang="en-GB" dirty="0"/>
              <a:t> programme. You’ll find it in Finding &amp; using information , unite 2 and section 3.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716907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Let’s move on our next section – using the library collection. Why Use the Library?</a:t>
            </a:r>
            <a:endParaRPr lang="en-GB" dirty="0"/>
          </a:p>
          <a:p>
            <a:r>
              <a:rPr lang="en-GB" dirty="0"/>
              <a:t>The catalogue also functions as your library account. One of the benefits is that you can easily keep track of how many books you’ve borrowed, review your search history, and access any favourites you’ve saved.</a:t>
            </a:r>
          </a:p>
          <a:p>
            <a:r>
              <a:rPr lang="en-GB" dirty="0"/>
              <a:t>As mentioned earlier, the catalogue includes books, journal articles (including Open Access material), and multiple databases. Every time you perform a search, it scans all resources at once. You can then use filters to refine the results and save your favourites. You can also set up alerts to receive notifications when new items related to your search terms are added to the catalogue.</a:t>
            </a:r>
          </a:p>
          <a:p>
            <a:endParaRPr lang="en-GB" dirty="0"/>
          </a:p>
          <a:p>
            <a:r>
              <a:rPr lang="en-GB" dirty="0"/>
              <a:t>Let’s have look how to use the online library</a:t>
            </a:r>
          </a:p>
          <a:p>
            <a:r>
              <a:rPr lang="en-GB" dirty="0"/>
              <a:t>(next few slides are the example of how to use the catalogue – handy for pass on the PPT after session)</a:t>
            </a:r>
          </a:p>
          <a:p>
            <a:endParaRPr lang="en-GB" dirty="0"/>
          </a:p>
          <a:p>
            <a:r>
              <a:rPr lang="en-GB" dirty="0"/>
              <a:t>Live demo in the class for these points</a:t>
            </a:r>
          </a:p>
          <a:p>
            <a:r>
              <a:rPr lang="en-GB" dirty="0"/>
              <a:t>Landing page: </a:t>
            </a:r>
          </a:p>
          <a:p>
            <a:r>
              <a:rPr lang="en-GB" dirty="0"/>
              <a:t>sign in – use student credentials</a:t>
            </a:r>
          </a:p>
          <a:p>
            <a:r>
              <a:rPr lang="en-GB" dirty="0"/>
              <a:t>Intro menu top down, left to right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default to ‘</a:t>
            </a:r>
            <a:r>
              <a:rPr lang="en-GB" dirty="0" err="1"/>
              <a:t>eResources</a:t>
            </a:r>
            <a:r>
              <a:rPr lang="en-GB" dirty="0"/>
              <a:t>’</a:t>
            </a:r>
          </a:p>
          <a:p>
            <a:pPr marL="171450" indent="-171450">
              <a:buFont typeface="Arial" panose="020B0604020202020204" pitchFamily="34" charset="0"/>
              <a:buChar char="•"/>
            </a:pPr>
            <a:r>
              <a:rPr lang="en-GB" dirty="0"/>
              <a:t>Menu below ‘basic search bar’</a:t>
            </a:r>
          </a:p>
          <a:p>
            <a:pPr marL="171450" indent="-171450">
              <a:buFont typeface="Arial" panose="020B0604020202020204" pitchFamily="34" charset="0"/>
              <a:buChar char="•"/>
            </a:pPr>
            <a:r>
              <a:rPr lang="en-GB" dirty="0"/>
              <a:t>New books </a:t>
            </a:r>
            <a:r>
              <a:rPr lang="en-GB" dirty="0" err="1"/>
              <a:t>calasaul</a:t>
            </a:r>
            <a:r>
              <a:rPr lang="en-GB" dirty="0"/>
              <a:t> </a:t>
            </a:r>
          </a:p>
          <a:p>
            <a:pPr marL="171450" indent="-171450">
              <a:buFont typeface="Arial" panose="020B0604020202020204" pitchFamily="34" charset="0"/>
              <a:buChar char="•"/>
            </a:pPr>
            <a:r>
              <a:rPr lang="en-GB" dirty="0"/>
              <a:t>Links to ‘library essentials’</a:t>
            </a:r>
          </a:p>
          <a:p>
            <a:pPr marL="171450" indent="-171450">
              <a:buFont typeface="Arial" panose="020B0604020202020204" pitchFamily="34" charset="0"/>
              <a:buChar char="•"/>
            </a:pPr>
            <a:r>
              <a:rPr lang="en-GB" dirty="0"/>
              <a:t>Our contact links for email or book appointment with us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 filter – save – </a:t>
            </a:r>
            <a:r>
              <a:rPr lang="en-GB" dirty="0" err="1"/>
              <a:t>lable</a:t>
            </a:r>
            <a:r>
              <a:rPr lang="en-GB" dirty="0"/>
              <a:t> – retrieve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0601995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I’m going to show you how to perform a simple search in our online catalogue. (live demo…)</a:t>
            </a:r>
          </a:p>
          <a:p>
            <a:endParaRPr lang="en-GB" dirty="0"/>
          </a:p>
          <a:p>
            <a:r>
              <a:rPr lang="en-GB" dirty="0"/>
              <a:t>You can begin your simple search straightaway on the library web pages. Input an author’s name or some keywords relating to a title or subject. Do not add too many. Then press the </a:t>
            </a:r>
            <a:r>
              <a:rPr lang="en-GB" b="1" dirty="0"/>
              <a:t>search button </a:t>
            </a:r>
            <a:r>
              <a:rPr lang="en-GB" dirty="0"/>
              <a:t>…</a:t>
            </a:r>
          </a:p>
          <a:p>
            <a:endParaRPr lang="en-GB" dirty="0"/>
          </a:p>
          <a:p>
            <a:r>
              <a:rPr lang="en-GB" dirty="0"/>
              <a:t>You may at this point be asked to </a:t>
            </a:r>
            <a:r>
              <a:rPr lang="en-GB" b="1" dirty="0"/>
              <a:t>sign in. </a:t>
            </a:r>
            <a:r>
              <a:rPr lang="en-GB" dirty="0"/>
              <a:t>Use your university ID and password. The system will recognise you as a member of the university and give you access to the subscribed content and enhanced functionality all members of the university are entitled to. You will also have access to your library account, where you can check your status, or save and retrieve the information you have saved. </a:t>
            </a:r>
          </a:p>
          <a:p>
            <a:endParaRPr lang="en-GB" dirty="0"/>
          </a:p>
          <a:p>
            <a:r>
              <a:rPr lang="en-GB" dirty="0"/>
              <a:t>I’m now going to take you to the site and demonstrate how to use the library account. </a:t>
            </a:r>
          </a:p>
          <a:p>
            <a:endParaRPr lang="en-GB" dirty="0"/>
          </a:p>
          <a:p>
            <a:r>
              <a:rPr lang="en-GB" dirty="0"/>
              <a:t>Use Iron Age</a:t>
            </a:r>
          </a:p>
          <a:p>
            <a:r>
              <a:rPr lang="en-GB" dirty="0"/>
              <a:t>Live demo in the class for these points</a:t>
            </a:r>
          </a:p>
          <a:p>
            <a:r>
              <a:rPr lang="en-GB" dirty="0"/>
              <a:t>Landing page: </a:t>
            </a:r>
          </a:p>
          <a:p>
            <a:r>
              <a:rPr lang="en-GB" dirty="0"/>
              <a:t>sign in – use student credentials</a:t>
            </a:r>
          </a:p>
          <a:p>
            <a:r>
              <a:rPr lang="en-GB" dirty="0"/>
              <a:t>Intro menu top down, left to right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default to ‘</a:t>
            </a:r>
            <a:r>
              <a:rPr lang="en-GB" dirty="0" err="1"/>
              <a:t>eResources</a:t>
            </a:r>
            <a:r>
              <a:rPr lang="en-GB" dirty="0"/>
              <a:t>’</a:t>
            </a:r>
          </a:p>
          <a:p>
            <a:pPr marL="171450" indent="-171450">
              <a:buFont typeface="Arial" panose="020B0604020202020204" pitchFamily="34" charset="0"/>
              <a:buChar char="•"/>
            </a:pPr>
            <a:r>
              <a:rPr lang="en-GB" dirty="0"/>
              <a:t>Menu below ‘basic search bar’</a:t>
            </a:r>
          </a:p>
          <a:p>
            <a:pPr marL="171450" indent="-171450">
              <a:buFont typeface="Arial" panose="020B0604020202020204" pitchFamily="34" charset="0"/>
              <a:buChar char="•"/>
            </a:pPr>
            <a:r>
              <a:rPr lang="en-GB" dirty="0"/>
              <a:t>New books </a:t>
            </a:r>
            <a:r>
              <a:rPr lang="en-GB" dirty="0" err="1"/>
              <a:t>calasaul</a:t>
            </a:r>
            <a:r>
              <a:rPr lang="en-GB" dirty="0"/>
              <a:t> </a:t>
            </a:r>
          </a:p>
          <a:p>
            <a:pPr marL="171450" indent="-171450">
              <a:buFont typeface="Arial" panose="020B0604020202020204" pitchFamily="34" charset="0"/>
              <a:buChar char="•"/>
            </a:pPr>
            <a:r>
              <a:rPr lang="en-GB" dirty="0"/>
              <a:t>Links to ‘library essentials’</a:t>
            </a:r>
          </a:p>
          <a:p>
            <a:pPr marL="171450" indent="-171450">
              <a:buFont typeface="Arial" panose="020B0604020202020204" pitchFamily="34" charset="0"/>
              <a:buChar char="•"/>
            </a:pPr>
            <a:r>
              <a:rPr lang="en-GB" dirty="0"/>
              <a:t>Our contact links for email or book appointment with us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 filter – save – </a:t>
            </a:r>
            <a:r>
              <a:rPr lang="en-GB" dirty="0" err="1"/>
              <a:t>lable</a:t>
            </a:r>
            <a:r>
              <a:rPr lang="en-GB" dirty="0"/>
              <a:t> – retrieve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170335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return a lot of hits in your results, you can begin to refine them, to make them more relevant to your research topic. You can do this by using the drop-down menus immediately under the search box. For example, you can tell the system to only search for items where words in the record appear exactly as you have input them.  This can be useful if you  wish to search for a phrase which means something specific within your search topic, such as “study skills”, “inclusive education” or “reflective learning”.</a:t>
            </a:r>
          </a:p>
          <a:p>
            <a:endParaRPr lang="en-GB" dirty="0"/>
          </a:p>
          <a:p>
            <a:r>
              <a:rPr lang="en-GB" dirty="0"/>
              <a:t>You can also tweak your results by using the filters on the left of the screen. This is useful if you wish to, for example, refine your search by format, by resource type, by publication date or by language. Take some time to understand what filters are available and how they can help you in your search strategy.</a:t>
            </a:r>
          </a:p>
          <a:p>
            <a:endParaRPr lang="en-GB" dirty="0"/>
          </a:p>
          <a:p>
            <a:r>
              <a:rPr lang="en-GB" dirty="0"/>
              <a:t>Alternatively, you can add simply additional terms to your search …</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4185332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specify that you only want to see results which include print books.  Use the filters on the left of the screen – choose </a:t>
            </a:r>
            <a:r>
              <a:rPr lang="en-GB" i="1" dirty="0"/>
              <a:t>Held by library </a:t>
            </a:r>
            <a:r>
              <a:rPr lang="en-GB" dirty="0"/>
              <a:t>and then </a:t>
            </a:r>
            <a:r>
              <a:rPr lang="en-GB" i="1" dirty="0"/>
              <a:t>Books. </a:t>
            </a:r>
            <a:r>
              <a:rPr lang="en-GB" dirty="0"/>
              <a:t>You can further refine by library location, if you wish to.</a:t>
            </a:r>
          </a:p>
          <a:p>
            <a:endParaRPr lang="en-GB" dirty="0"/>
          </a:p>
          <a:p>
            <a:r>
              <a:rPr lang="en-GB" dirty="0"/>
              <a:t>For more information about a book, click on the record. From here, you can scroll down a more detailed record to find out how many copies are held and at what campus library you can find them. You can see which items are out on loan and which ones are currently in place on the library shelves.</a:t>
            </a:r>
          </a:p>
          <a:p>
            <a:endParaRPr lang="en-GB" dirty="0"/>
          </a:p>
          <a:p>
            <a:r>
              <a:rPr lang="en-GB" dirty="0"/>
              <a:t>To see exactly where the book is located in the library, click on the </a:t>
            </a:r>
            <a:r>
              <a:rPr lang="en-GB" i="1" dirty="0"/>
              <a:t>Map it </a:t>
            </a:r>
            <a:r>
              <a:rPr lang="en-GB" dirty="0"/>
              <a:t>option, and a map will appear, showing you which in which library and on which shelf the book can be found.</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4450142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You can request a print item if </a:t>
            </a:r>
            <a:r>
              <a:rPr lang="en-GB" sz="1200" dirty="0">
                <a:latin typeface="Arial" panose="020B0604020202020204" pitchFamily="34" charset="0"/>
                <a:cs typeface="Arial" panose="020B0604020202020204" pitchFamily="34" charset="0"/>
              </a:rPr>
              <a:t>all copies are out on loan, or if you would like an item which is not available at your home library to be delivered to there.  </a:t>
            </a:r>
            <a:r>
              <a:rPr lang="en-GB" dirty="0"/>
              <a:t>To request a print book, click on the </a:t>
            </a:r>
            <a:r>
              <a:rPr lang="en-GB" i="1" dirty="0"/>
              <a:t>Request item </a:t>
            </a:r>
            <a:r>
              <a:rPr lang="en-GB" dirty="0"/>
              <a:t>option and choose a location from the drop-down </a:t>
            </a:r>
            <a:r>
              <a:rPr lang="en-GB" i="1" dirty="0"/>
              <a:t>Pickup Location </a:t>
            </a:r>
            <a:r>
              <a:rPr lang="en-GB" i="0" dirty="0"/>
              <a:t>menu. </a:t>
            </a:r>
            <a:r>
              <a:rPr lang="en-GB" dirty="0"/>
              <a:t>When available, you will receive an email telling you that the book has been sent to your home library. You will have 7 days to pick it up.</a:t>
            </a:r>
          </a:p>
          <a:p>
            <a:endParaRPr lang="en-GB" dirty="0"/>
          </a:p>
          <a:p>
            <a:r>
              <a:rPr lang="en-GB" dirty="0"/>
              <a:t>If you are a registered distance student, you </a:t>
            </a:r>
            <a:r>
              <a:rPr lang="en-GB" sz="1200" dirty="0">
                <a:latin typeface="Arial" panose="020B0604020202020204" pitchFamily="34" charset="0"/>
                <a:cs typeface="Arial" panose="020B0604020202020204" pitchFamily="34" charset="0"/>
              </a:rPr>
              <a:t>can have items posted to your home address. Please see the </a:t>
            </a:r>
            <a:r>
              <a:rPr lang="en-GB" sz="1200" b="1" dirty="0">
                <a:latin typeface="Arial" panose="020B0604020202020204" pitchFamily="34" charset="0"/>
                <a:cs typeface="Arial" panose="020B0604020202020204" pitchFamily="34" charset="0"/>
              </a:rPr>
              <a:t>Services for Distance Learners </a:t>
            </a:r>
            <a:r>
              <a:rPr lang="en-GB" sz="1200" dirty="0">
                <a:latin typeface="Arial" panose="020B0604020202020204" pitchFamily="34" charset="0"/>
                <a:cs typeface="Arial" panose="020B0604020202020204" pitchFamily="34" charset="0"/>
              </a:rPr>
              <a:t>page for further information.</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371463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access </a:t>
            </a:r>
            <a:r>
              <a:rPr lang="en-GB" dirty="0" err="1"/>
              <a:t>ebooks</a:t>
            </a:r>
            <a:r>
              <a:rPr lang="en-GB" dirty="0"/>
              <a:t>, you can again use the filters on the left of the screen. </a:t>
            </a:r>
            <a:r>
              <a:rPr lang="en-GB" i="1" dirty="0"/>
              <a:t>Choose Full Text Online </a:t>
            </a:r>
            <a:r>
              <a:rPr lang="en-GB" dirty="0"/>
              <a:t>and </a:t>
            </a:r>
            <a:r>
              <a:rPr lang="en-GB" i="1" dirty="0"/>
              <a:t>Books</a:t>
            </a:r>
            <a:r>
              <a:rPr lang="en-GB" dirty="0"/>
              <a:t>.</a:t>
            </a:r>
          </a:p>
          <a:p>
            <a:endParaRPr lang="en-GB" dirty="0"/>
          </a:p>
          <a:p>
            <a:r>
              <a:rPr lang="en-GB" dirty="0"/>
              <a:t>As before, click on the record to see more details. Scroll down the detailed record to find the link you need to view the book online. This will generally be the title of the database or databases the book can be found in. Click on the link and you will be taken directly to the electronic edition of the book. From here, you will see the book details and content pages you will need to navigate your way around the book. You will also see the link which will enable you to read the book online.</a:t>
            </a:r>
          </a:p>
          <a:p>
            <a:endParaRPr lang="en-GB" dirty="0"/>
          </a:p>
          <a:p>
            <a:r>
              <a:rPr lang="en-GB" dirty="0"/>
              <a:t>Depending on the publisher’s license, you may have to request access to an </a:t>
            </a:r>
            <a:r>
              <a:rPr lang="en-GB" dirty="0" err="1"/>
              <a:t>ebook</a:t>
            </a:r>
            <a:r>
              <a:rPr lang="en-GB" dirty="0"/>
              <a:t> if some-one else is using it. A message will appear asking you to confirm a </a:t>
            </a:r>
            <a:r>
              <a:rPr lang="en-GB"/>
              <a:t>reservation. When </a:t>
            </a:r>
            <a:r>
              <a:rPr lang="en-GB" dirty="0"/>
              <a:t>it becomes available, you will be informed by email.</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3006404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To find the most up-to-date, academic information in your subject area you will need to search for scholarly journal articles. You can do this by refining</a:t>
            </a:r>
            <a:r>
              <a:rPr lang="en-GB" dirty="0"/>
              <a:t> your search to peer </a:t>
            </a:r>
            <a:r>
              <a:rPr lang="en-GB" b="1" dirty="0"/>
              <a:t>reviewed journal articles</a:t>
            </a:r>
            <a:r>
              <a:rPr lang="en-GB" dirty="0"/>
              <a:t>. Once again you will need to use the filters on the left of the screen.  Choose </a:t>
            </a:r>
            <a:r>
              <a:rPr lang="en-GB" i="1" dirty="0"/>
              <a:t>Peer Reviewed Journals </a:t>
            </a:r>
            <a:r>
              <a:rPr lang="en-GB" dirty="0"/>
              <a:t>and </a:t>
            </a:r>
            <a:r>
              <a:rPr lang="en-GB" i="1" dirty="0"/>
              <a:t>Articles</a:t>
            </a:r>
            <a:r>
              <a:rPr lang="en-GB" dirty="0"/>
              <a:t>. You may also wish to choose some additional subject filters to refine your topic. The more filters you use, the more specific your search will be. And remember that you can always add keywords and terms into the search box. </a:t>
            </a:r>
          </a:p>
          <a:p>
            <a:endParaRPr lang="en-GB" dirty="0"/>
          </a:p>
          <a:p>
            <a:r>
              <a:rPr lang="en-GB" dirty="0"/>
              <a:t>For more detailed information on how to search for journal articles, please see our online </a:t>
            </a:r>
            <a:r>
              <a:rPr lang="en-GB" dirty="0" err="1"/>
              <a:t>infoskills</a:t>
            </a:r>
            <a:r>
              <a:rPr lang="en-GB" dirty="0"/>
              <a:t> section on </a:t>
            </a:r>
            <a:r>
              <a:rPr lang="en-GB" b="1" dirty="0"/>
              <a:t>Searching for journal articles</a:t>
            </a:r>
            <a:r>
              <a:rPr lang="en-GB" dirty="0"/>
              <a:t>. </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9986332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BDFBD-5117-BDA4-E2C8-72DD96CC8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8B676E-3058-5DAD-0D80-888733E0B7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26E17-EFF4-26E1-809E-73EC02A58444}"/>
              </a:ext>
            </a:extLst>
          </p:cNvPr>
          <p:cNvSpPr>
            <a:spLocks noGrp="1"/>
          </p:cNvSpPr>
          <p:nvPr>
            <p:ph type="body" idx="1"/>
          </p:nvPr>
        </p:nvSpPr>
        <p:spPr/>
        <p:txBody>
          <a:bodyPr/>
          <a:lstStyle/>
          <a:p>
            <a:r>
              <a:rPr lang="en-GB" dirty="0"/>
              <a:t>Each item has a detailed record, which will give you more information about the item you are interested in. It is also a very useful way to find related keywords, phrases and authors with which to do further searches.</a:t>
            </a:r>
          </a:p>
          <a:p>
            <a:endParaRPr lang="en-GB" dirty="0"/>
          </a:p>
          <a:p>
            <a:r>
              <a:rPr lang="en-GB" dirty="0"/>
              <a:t>On the detailed record, you can find the full publication details which you will need for referencing; save results to your library account, to your own reading list or to RefWorks; see additional authors and keywords; read a descriptive summary of the article; locate the DOI which is often needed for referencing; and check out related citations – either those read by your author when writing this article or the titles written by later author’s who have cited this article in their work.</a:t>
            </a:r>
          </a:p>
          <a:p>
            <a:endParaRPr lang="en-GB" dirty="0"/>
          </a:p>
          <a:p>
            <a:r>
              <a:rPr lang="en-GB" dirty="0"/>
              <a:t>There is a wealth of information on this page. Spend some time getting familiar with it and build upon what you have found.</a:t>
            </a:r>
          </a:p>
        </p:txBody>
      </p:sp>
      <p:sp>
        <p:nvSpPr>
          <p:cNvPr id="4" name="Slide Number Placeholder 3">
            <a:extLst>
              <a:ext uri="{FF2B5EF4-FFF2-40B4-BE49-F238E27FC236}">
                <a16:creationId xmlns:a16="http://schemas.microsoft.com/office/drawing/2014/main" id="{2414E077-0C8E-2196-1750-10FFE480C886}"/>
              </a:ext>
            </a:extLst>
          </p:cNvPr>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4599948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There are a number of ways in which you can save your results form the detailed record page. </a:t>
            </a:r>
          </a:p>
          <a:p>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Click on the </a:t>
            </a:r>
            <a:r>
              <a:rPr lang="en-GB" sz="1200" b="1" dirty="0">
                <a:latin typeface="Arial" panose="020B0604020202020204" pitchFamily="34" charset="0"/>
                <a:cs typeface="Arial" panose="020B0604020202020204" pitchFamily="34" charset="0"/>
              </a:rPr>
              <a:t>pin</a:t>
            </a:r>
            <a:r>
              <a:rPr lang="en-GB" sz="1200" dirty="0">
                <a:latin typeface="Arial" panose="020B0604020202020204" pitchFamily="34" charset="0"/>
                <a:cs typeface="Arial" panose="020B0604020202020204" pitchFamily="34" charset="0"/>
              </a:rPr>
              <a:t> on the top right corner of the screen to save your item to your library account. You can then add labels to each item saved. This is a useful way to save and organise results that you find on the library catalogue. We will look at this in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Click on the </a:t>
            </a:r>
            <a:r>
              <a:rPr lang="en-GB" sz="1200" b="1" dirty="0">
                <a:latin typeface="Arial" panose="020B0604020202020204" pitchFamily="34" charset="0"/>
                <a:cs typeface="Arial" panose="020B0604020202020204" pitchFamily="34" charset="0"/>
              </a:rPr>
              <a:t>Reading List </a:t>
            </a:r>
            <a:r>
              <a:rPr lang="en-GB" sz="1200" dirty="0">
                <a:latin typeface="Arial" panose="020B0604020202020204" pitchFamily="34" charset="0"/>
                <a:cs typeface="Arial" panose="020B0604020202020204" pitchFamily="34" charset="0"/>
              </a:rPr>
              <a:t>icon to save an item to your own online resource list. This is a good way to save and organise results found on the library catalogue and online. For more information, see our previous video on online resource lists.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Click n the </a:t>
            </a:r>
            <a:r>
              <a:rPr lang="en-GB" sz="1200" b="1" dirty="0">
                <a:latin typeface="Arial" panose="020B0604020202020204" pitchFamily="34" charset="0"/>
                <a:cs typeface="Arial" panose="020B0604020202020204" pitchFamily="34" charset="0"/>
              </a:rPr>
              <a:t>RefWorks</a:t>
            </a:r>
            <a:r>
              <a:rPr lang="en-GB" sz="1200" dirty="0">
                <a:latin typeface="Arial" panose="020B0604020202020204" pitchFamily="34" charset="0"/>
                <a:cs typeface="Arial" panose="020B0604020202020204" pitchFamily="34" charset="0"/>
              </a:rPr>
              <a:t> icon to save </a:t>
            </a:r>
            <a:r>
              <a:rPr lang="en-GB" sz="1200">
                <a:latin typeface="Arial" panose="020B0604020202020204" pitchFamily="34" charset="0"/>
                <a:cs typeface="Arial" panose="020B0604020202020204" pitchFamily="34" charset="0"/>
              </a:rPr>
              <a:t>the item </a:t>
            </a:r>
            <a:r>
              <a:rPr lang="en-GB" sz="1200" dirty="0">
                <a:latin typeface="Arial" panose="020B0604020202020204" pitchFamily="34" charset="0"/>
                <a:cs typeface="Arial" panose="020B0604020202020204" pitchFamily="34" charset="0"/>
              </a:rPr>
              <a:t>to your RefWorks account. You can create a free RefWorks account by using your university ID and password. See our RefWorks page </a:t>
            </a:r>
            <a:r>
              <a:rPr lang="en-US" sz="1200" dirty="0">
                <a:latin typeface="Arial" panose="020B0604020202020204" pitchFamily="34" charset="0"/>
                <a:cs typeface="Arial" panose="020B0604020202020204" pitchFamily="34" charset="0"/>
              </a:rPr>
              <a:t>for more information.</a:t>
            </a:r>
          </a:p>
          <a:p>
            <a:pPr marL="0" indent="0">
              <a:buFont typeface="Arial" panose="020B0604020202020204" pitchFamily="34" charset="0"/>
              <a:buNone/>
            </a:pPr>
            <a:endParaRPr lang="en-US" sz="12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0197424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t>
            </a:r>
            <a:r>
              <a:rPr lang="en-GB" b="1" dirty="0"/>
              <a:t>save</a:t>
            </a:r>
            <a:r>
              <a:rPr lang="en-GB" dirty="0"/>
              <a:t> items to your library account by clicking on the pin. </a:t>
            </a:r>
          </a:p>
          <a:p>
            <a:endParaRPr lang="en-GB" dirty="0"/>
          </a:p>
          <a:p>
            <a:r>
              <a:rPr lang="en-GB" dirty="0"/>
              <a:t>To access your library account, you need to </a:t>
            </a:r>
            <a:r>
              <a:rPr lang="en-GB" b="1" dirty="0"/>
              <a:t>sign in </a:t>
            </a:r>
            <a:r>
              <a:rPr lang="en-GB" dirty="0"/>
              <a:t>using your university ID and password.  Your name will then become visible in the top right corner of the screen. Click on it and a menu of options will appear. From here you can check the status of your loans and requests. To see the items you have saved, click on </a:t>
            </a:r>
            <a:r>
              <a:rPr lang="en-GB" i="1" dirty="0"/>
              <a:t>Saved items </a:t>
            </a:r>
            <a:r>
              <a:rPr lang="en-GB" dirty="0"/>
              <a:t>option. A screen will open with details of items you have saved. </a:t>
            </a:r>
          </a:p>
          <a:p>
            <a:endParaRPr lang="en-GB" dirty="0"/>
          </a:p>
          <a:p>
            <a:r>
              <a:rPr lang="en-GB" dirty="0"/>
              <a:t>You can add labels to each record, which will help you recall them when you need them. To do this, click on the edit (or pen) icon. You can add a number of labels. To retrieve your labelled items, click on the relevant label on the right of the screen. The labels can be anything that you feel will be useful in helping you to retrieve your saved items when you need them.</a:t>
            </a: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6102531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sometimes useful to save your whole search.  You can do this by clicking on the </a:t>
            </a:r>
            <a:r>
              <a:rPr lang="en-GB" i="1" dirty="0"/>
              <a:t>Save query </a:t>
            </a:r>
            <a:r>
              <a:rPr lang="en-GB" dirty="0"/>
              <a:t>pin.  When you do this, you will be asked if you wish to </a:t>
            </a:r>
            <a:r>
              <a:rPr lang="en-GB" i="1" dirty="0"/>
              <a:t>turn on notifications for this query</a:t>
            </a:r>
            <a:r>
              <a:rPr lang="en-GB" dirty="0"/>
              <a:t>.  If you do so, a message will appear asking for your email address.  This will allow notifications to be sent to this email address if any updates are made to your query.</a:t>
            </a:r>
          </a:p>
          <a:p>
            <a:endParaRPr lang="en-GB" dirty="0"/>
          </a:p>
          <a:p>
            <a:r>
              <a:rPr lang="en-GB" dirty="0"/>
              <a:t>When you go into your library account and choose the </a:t>
            </a:r>
            <a:r>
              <a:rPr lang="en-GB" i="1" dirty="0"/>
              <a:t>Saved Searches </a:t>
            </a:r>
            <a:r>
              <a:rPr lang="en-GB" dirty="0"/>
              <a:t>tab at the top of the screen, you will see a list of all the searches you have saved.  A darkened bell indicates that the alert has been set up and is active.</a:t>
            </a: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731709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Help and support is always available. We have d</a:t>
            </a:r>
            <a:r>
              <a:rPr lang="en-GB" sz="1200" dirty="0">
                <a:latin typeface="Calibri" panose="020F0502020204030204" pitchFamily="34" charset="0"/>
                <a:cs typeface="Calibri" panose="020F0502020204030204" pitchFamily="34" charset="0"/>
              </a:rPr>
              <a:t>esigned 4 online courses to help you develop your academic and information skills. The online curriculum covers a wide range of topics. You can choose to either w</a:t>
            </a:r>
            <a:r>
              <a:rPr lang="en-GB" sz="1200" dirty="0">
                <a:latin typeface="Arial" panose="020B0604020202020204" pitchFamily="34" charset="0"/>
                <a:cs typeface="Arial" panose="020B0604020202020204" pitchFamily="34" charset="0"/>
              </a:rPr>
              <a:t>ork your way through the structured units in your own time, at your own pace, or just pop in to check a quick query. You can return as often as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Navigate to the </a:t>
            </a:r>
            <a:r>
              <a:rPr lang="en-GB" b="1" dirty="0"/>
              <a:t>Finding and Using Information </a:t>
            </a:r>
            <a:r>
              <a:rPr lang="en-GB" b="0" dirty="0"/>
              <a:t>c</a:t>
            </a:r>
            <a:r>
              <a:rPr lang="en-GB" dirty="0"/>
              <a:t>ourse. From here, choose the </a:t>
            </a:r>
            <a:r>
              <a:rPr lang="en-GB" b="1" dirty="0"/>
              <a:t>Searching for Information </a:t>
            </a:r>
            <a:r>
              <a:rPr lang="en-GB" dirty="0"/>
              <a:t>unit. This explains in more detail much of what we have looked at today. We recommend working through </a:t>
            </a:r>
            <a:r>
              <a:rPr lang="en-GB" b="1" dirty="0"/>
              <a:t>Section 1: Introduction to Searching</a:t>
            </a:r>
            <a:r>
              <a:rPr lang="en-GB" dirty="0"/>
              <a:t> and </a:t>
            </a:r>
            <a:r>
              <a:rPr lang="en-GB" b="1" dirty="0"/>
              <a:t>Section 2: Searching for journal articles</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hope that this introduction to searching the library catalogue has been helpful. And we hope to see you in the future. Your lecturer can book </a:t>
            </a:r>
            <a:r>
              <a:rPr lang="en-GB" dirty="0" err="1"/>
              <a:t>infoskills</a:t>
            </a:r>
            <a:r>
              <a:rPr lang="en-GB" dirty="0"/>
              <a:t> sessions with us, which can be delivered in your classroom. And remember that you can contact Connie and myself if you have any quick queries or would like a more detailed 1-2-1 meeting.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1038851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you’d like to find out more information about referencing before our next session, use Cite Them Right database via our online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5849174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7076950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1442196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always pleased to receive feedback and would be happy if you can tell us how we did. If you have any comments on this presentation, scan the QR code and let us know …</a:t>
            </a:r>
          </a:p>
          <a:p>
            <a:endParaRPr lang="en-GB" dirty="0"/>
          </a:p>
          <a:p>
            <a:r>
              <a:rPr lang="en-GB" dirty="0"/>
              <a:t>Thank you.</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7972502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hyperlink" Target="https://digitalservices.uwtsd.ac.uk/library/" TargetMode="Externa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22.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intranet.uwtsd.ac.uk/departments/library-and-learning-resources/getting-started-guides"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hyperlink" Target="https://digitalskills.uwtsd.ac.uk/" TargetMode="Externa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hyperlink" Target="https://digitalservices.uwtsd.ac.uk/library/using-our-libraries/services-for-distance-learner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 TargetMode="External"/><Relationship Id="rId3" Type="http://schemas.openxmlformats.org/officeDocument/2006/relationships/hyperlink" Target="https://digitalservices.uwtsd.ac.uk/library/need-more/" TargetMode="External"/><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27.png"/><Relationship Id="rId5" Type="http://schemas.openxmlformats.org/officeDocument/2006/relationships/hyperlink" Target="mailto:library@uwtsd.ac.uk" TargetMode="External"/><Relationship Id="rId4" Type="http://schemas.openxmlformats.org/officeDocument/2006/relationships/hyperlink" Target="https://digitalservices.uwtsd.ac.uk/library/using-our-libraries/accessing-libraries-outside-of-uwts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helf-uwtsd.alma.exlibrisgroup.com/leganto/nui/list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https://digitalservices.uwtsd.ac.uk/library/academic-and-infoskills/finding-and-using-information/" TargetMode="External"/><Relationship Id="rId7"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599" TargetMode="External"/><Relationship Id="rId4" Type="http://schemas.openxmlformats.org/officeDocument/2006/relationships/hyperlink" Target="https://moodle.uwtsd.ac.uk/course/section.php?id=152563" TargetMode="External"/><Relationship Id="rId9" Type="http://schemas.openxmlformats.org/officeDocument/2006/relationships/image" Target="../media/image3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hyperlink" Target="https://digitalservices.uwtsd.ac.uk/library/" TargetMode="Externa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10.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s://digitalservices.uwtsd.ac.uk/library/using-our-libraries/services-for-distance-learners/" TargetMode="External"/><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52.png"/><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hyperlink" Target="https://moodle.uwtsd.ac.uk/mod/scorm/player.php?a=7561&amp;currentorg=articulate_rise&amp;scoid=16494&amp;sesskey=QOEo35udXV&amp;display=popup&amp;mode=norma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29.xml.rels><?xml version="1.0" encoding="UTF-8" standalone="yes"?>
<Relationships xmlns="http://schemas.openxmlformats.org/package/2006/relationships"><Relationship Id="rId8" Type="http://schemas.openxmlformats.org/officeDocument/2006/relationships/hyperlink" Target="https://moodle.uwtsd.ac.uk/mod/scorm/player.php?a=7561&amp;currentorg=articulate_rise&amp;scoid=16494&amp;sesskey=QOEo35udXV&amp;display=popup&amp;mode=normal" TargetMode="External"/><Relationship Id="rId3" Type="http://schemas.openxmlformats.org/officeDocument/2006/relationships/image" Target="../media/image63.png"/><Relationship Id="rId7" Type="http://schemas.openxmlformats.org/officeDocument/2006/relationships/hyperlink" Target="https://moodle.uwtsd.ac.uk/mod/scorm/player.php?a=7560&amp;currentorg=articulate_rise&amp;scoid=16492&amp;sesskey=pD9QewDzCI&amp;display=popup&amp;mode=normal"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hyperlink" Target="https://moodle.uwtsd.ac.uk/mod/page/view.php?id=475600" TargetMode="External"/><Relationship Id="rId5" Type="http://schemas.openxmlformats.org/officeDocument/2006/relationships/hyperlink" Target="https://moodle.uwtsd.ac.uk/course/section.php?id=152563" TargetMode="External"/><Relationship Id="rId4" Type="http://schemas.openxmlformats.org/officeDocument/2006/relationships/hyperlink" Target="https://moodle.uwtsd.ac.uk/course/view.php?id=11455"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64.png"/></Relationships>
</file>

<file path=ppt/slides/_rels/slide31.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31.xml"/><Relationship Id="rId1" Type="http://schemas.openxmlformats.org/officeDocument/2006/relationships/slideLayout" Target="../slideLayouts/slideLayout8.xml"/><Relationship Id="rId4" Type="http://schemas.openxmlformats.org/officeDocument/2006/relationships/image" Target="../media/image65.png"/></Relationships>
</file>

<file path=ppt/slides/_rels/slide32.xml.rels><?xml version="1.0" encoding="UTF-8" standalone="yes"?>
<Relationships xmlns="http://schemas.openxmlformats.org/package/2006/relationships"><Relationship Id="rId8" Type="http://schemas.openxmlformats.org/officeDocument/2006/relationships/hyperlink" Target="https://www.thebluediamondgallery.com/tablet/a/assistance.html" TargetMode="External"/><Relationship Id="rId3" Type="http://schemas.openxmlformats.org/officeDocument/2006/relationships/hyperlink" Target="mailto:c.davage@uwtsd.ac.uk" TargetMode="External"/><Relationship Id="rId7" Type="http://schemas.openxmlformats.org/officeDocument/2006/relationships/image" Target="../media/image66.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https://uwtsd.ac.uk/library/student-essentials/book-an-appointment/" TargetMode="External"/><Relationship Id="rId4" Type="http://schemas.openxmlformats.org/officeDocument/2006/relationships/hyperlink" Target="mailto:g.couch@uwtsd.ac.uk" TargetMode="External"/><Relationship Id="rId9" Type="http://schemas.openxmlformats.org/officeDocument/2006/relationships/hyperlink" Target="https://creativecommons.org/licenses/by-sa/3.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a:bodyPr>
          <a:lstStyle/>
          <a:p>
            <a:r>
              <a:rPr lang="en-GB" sz="1700" dirty="0"/>
              <a:t>Humanities</a:t>
            </a:r>
          </a:p>
          <a:p>
            <a:r>
              <a:rPr lang="en-GB" sz="1700" dirty="0"/>
              <a:t>Connie Davage</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254750" y="1828801"/>
            <a:ext cx="5446198" cy="2225400"/>
          </a:xfrm>
        </p:spPr>
        <p:txBody>
          <a:bodyPr anchor="b">
            <a:normAutofit/>
          </a:bodyPr>
          <a:lstStyle/>
          <a:p>
            <a:r>
              <a:rPr lang="en-GB" dirty="0"/>
              <a:t>Finding and Using Information</a:t>
            </a:r>
          </a:p>
        </p:txBody>
      </p:sp>
      <p:pic>
        <p:nvPicPr>
          <p:cNvPr id="2" name="Picture 1" descr="A library with a staircase and tables">
            <a:extLst>
              <a:ext uri="{FF2B5EF4-FFF2-40B4-BE49-F238E27FC236}">
                <a16:creationId xmlns:a16="http://schemas.microsoft.com/office/drawing/2014/main" id="{CEDF5969-F4E1-1AC2-2FF1-CD5ECE0AE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751FF-9F70-B5E6-31E9-30DDE643F2CF}"/>
              </a:ext>
            </a:extLst>
          </p:cNvPr>
          <p:cNvSpPr>
            <a:spLocks noGrp="1"/>
          </p:cNvSpPr>
          <p:nvPr>
            <p:ph type="title"/>
          </p:nvPr>
        </p:nvSpPr>
        <p:spPr/>
        <p:txBody>
          <a:bodyPr/>
          <a:lstStyle/>
          <a:p>
            <a:r>
              <a:rPr lang="en-GB" dirty="0"/>
              <a:t>Aim of the session.</a:t>
            </a:r>
          </a:p>
        </p:txBody>
      </p:sp>
      <p:sp>
        <p:nvSpPr>
          <p:cNvPr id="3" name="TextBox 2">
            <a:extLst>
              <a:ext uri="{FF2B5EF4-FFF2-40B4-BE49-F238E27FC236}">
                <a16:creationId xmlns:a16="http://schemas.microsoft.com/office/drawing/2014/main" id="{1E49F8B0-537E-E5E2-2AF1-24BDA463AADF}"/>
              </a:ext>
            </a:extLst>
          </p:cNvPr>
          <p:cNvSpPr txBox="1"/>
          <p:nvPr/>
        </p:nvSpPr>
        <p:spPr>
          <a:xfrm>
            <a:off x="526093" y="1377863"/>
            <a:ext cx="5728657"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 this session we will introduce you to the library website and the online catalogue. We will show you how to: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Navigate the library webpages.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Access the Library catalogue.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Perform a simple search.</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Save and organise information.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Locate help and support. </a:t>
            </a:r>
          </a:p>
          <a:p>
            <a:endParaRPr lang="en-GB" sz="2800" dirty="0">
              <a:latin typeface="Arial" panose="020B0604020202020204" pitchFamily="34" charset="0"/>
              <a:cs typeface="Arial" panose="020B0604020202020204" pitchFamily="34" charset="0"/>
            </a:endParaRPr>
          </a:p>
        </p:txBody>
      </p:sp>
      <p:pic>
        <p:nvPicPr>
          <p:cNvPr id="4" name="Picture 3" descr="A person typing on a computer">
            <a:extLst>
              <a:ext uri="{FF2B5EF4-FFF2-40B4-BE49-F238E27FC236}">
                <a16:creationId xmlns:a16="http://schemas.microsoft.com/office/drawing/2014/main" id="{740CE44D-88DE-E767-DEA6-B2615CCE24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8906" y="2079488"/>
            <a:ext cx="5492496" cy="3697224"/>
          </a:xfrm>
          <a:prstGeom prst="rect">
            <a:avLst/>
          </a:prstGeom>
        </p:spPr>
      </p:pic>
    </p:spTree>
    <p:extLst>
      <p:ext uri="{BB962C8B-B14F-4D97-AF65-F5344CB8AC3E}">
        <p14:creationId xmlns:p14="http://schemas.microsoft.com/office/powerpoint/2010/main" val="2096738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34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32065" y="0"/>
            <a:ext cx="12905509" cy="1003916"/>
          </a:xfrm>
        </p:spPr>
        <p:txBody>
          <a:bodyPr>
            <a:normAutofit/>
          </a:bodyPr>
          <a:lstStyle/>
          <a:p>
            <a:r>
              <a:rPr lang="en-GB" dirty="0">
                <a:latin typeface="Arial" panose="020B0604020202020204" pitchFamily="34" charset="0"/>
                <a:cs typeface="Arial" panose="020B0604020202020204" pitchFamily="34" charset="0"/>
              </a:rPr>
              <a:t>The library web pages.</a:t>
            </a:r>
          </a:p>
        </p:txBody>
      </p:sp>
      <p:sp>
        <p:nvSpPr>
          <p:cNvPr id="8" name="TextBox 7">
            <a:extLst>
              <a:ext uri="{FF2B5EF4-FFF2-40B4-BE49-F238E27FC236}">
                <a16:creationId xmlns:a16="http://schemas.microsoft.com/office/drawing/2014/main" id="{8E4A0523-BE5F-CF0C-77C3-E051D92471E7}"/>
              </a:ext>
            </a:extLst>
          </p:cNvPr>
          <p:cNvSpPr txBox="1"/>
          <p:nvPr/>
        </p:nvSpPr>
        <p:spPr>
          <a:xfrm>
            <a:off x="232065" y="1444757"/>
            <a:ext cx="5233788" cy="1862048"/>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The </a:t>
            </a:r>
            <a:r>
              <a:rPr lang="en-GB" sz="2300" b="1" dirty="0">
                <a:latin typeface="Arial" panose="020B0604020202020204" pitchFamily="34" charset="0"/>
                <a:cs typeface="Arial" panose="020B0604020202020204" pitchFamily="34" charset="0"/>
              </a:rPr>
              <a:t>library web pages </a:t>
            </a:r>
            <a:r>
              <a:rPr lang="en-GB" sz="2300" dirty="0">
                <a:latin typeface="Arial" panose="020B0604020202020204" pitchFamily="34" charset="0"/>
                <a:cs typeface="Arial" panose="020B0604020202020204" pitchFamily="34" charset="0"/>
              </a:rPr>
              <a:t>look like this. From here you can begin a search or access our help and support pages.  You can also switch the  language to Welsh.</a:t>
            </a:r>
          </a:p>
        </p:txBody>
      </p:sp>
      <p:pic>
        <p:nvPicPr>
          <p:cNvPr id="4" name="Picture 3">
            <a:extLst>
              <a:ext uri="{FF2B5EF4-FFF2-40B4-BE49-F238E27FC236}">
                <a16:creationId xmlns:a16="http://schemas.microsoft.com/office/drawing/2014/main" id="{B9F64A0D-CDA4-D130-7AD7-CDD5ABD831A0}"/>
              </a:ext>
            </a:extLst>
          </p:cNvPr>
          <p:cNvPicPr>
            <a:picLocks noChangeAspect="1"/>
          </p:cNvPicPr>
          <p:nvPr/>
        </p:nvPicPr>
        <p:blipFill>
          <a:blip r:embed="rId4"/>
          <a:stretch>
            <a:fillRect/>
          </a:stretch>
        </p:blipFill>
        <p:spPr>
          <a:xfrm>
            <a:off x="5638800" y="1765097"/>
            <a:ext cx="6405110" cy="3759805"/>
          </a:xfrm>
          <a:prstGeom prst="rect">
            <a:avLst/>
          </a:prstGeom>
        </p:spPr>
      </p:pic>
      <p:sp>
        <p:nvSpPr>
          <p:cNvPr id="5" name="TextBox 4">
            <a:extLst>
              <a:ext uri="{FF2B5EF4-FFF2-40B4-BE49-F238E27FC236}">
                <a16:creationId xmlns:a16="http://schemas.microsoft.com/office/drawing/2014/main" id="{E0BBAADC-8D12-4BA6-8DCD-96A2E72BC67A}"/>
              </a:ext>
            </a:extLst>
          </p:cNvPr>
          <p:cNvSpPr txBox="1"/>
          <p:nvPr/>
        </p:nvSpPr>
        <p:spPr>
          <a:xfrm>
            <a:off x="6958570" y="5676685"/>
            <a:ext cx="6556662" cy="461665"/>
          </a:xfrm>
          <a:prstGeom prst="rect">
            <a:avLst/>
          </a:prstGeom>
          <a:noFill/>
        </p:spPr>
        <p:txBody>
          <a:bodyPr wrap="square">
            <a:spAutoFit/>
          </a:bodyPr>
          <a:lstStyle/>
          <a:p>
            <a:r>
              <a:rPr lang="en-GB" sz="2300" b="1" dirty="0">
                <a:latin typeface="Arial" panose="020B0604020202020204" pitchFamily="34" charset="0"/>
                <a:cs typeface="Arial" panose="020B0604020202020204" pitchFamily="34" charset="0"/>
              </a:rPr>
              <a:t>Remember: bookmark the location!</a:t>
            </a:r>
          </a:p>
        </p:txBody>
      </p:sp>
      <p:sp>
        <p:nvSpPr>
          <p:cNvPr id="7" name="TextBox 6">
            <a:extLst>
              <a:ext uri="{FF2B5EF4-FFF2-40B4-BE49-F238E27FC236}">
                <a16:creationId xmlns:a16="http://schemas.microsoft.com/office/drawing/2014/main" id="{FBF3FB87-AED5-5C64-3F99-8D2A36F4A8EB}"/>
              </a:ext>
            </a:extLst>
          </p:cNvPr>
          <p:cNvSpPr txBox="1"/>
          <p:nvPr/>
        </p:nvSpPr>
        <p:spPr>
          <a:xfrm>
            <a:off x="232065" y="3458588"/>
            <a:ext cx="5233788" cy="2569934"/>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Find the library web pages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hlinkClick r:id="rId5"/>
              </a:rPr>
              <a:t>https://digitalservices.uwtsd.ac.uk/library/</a:t>
            </a:r>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UWTSD web pages - Hwb – Library.</a:t>
            </a:r>
          </a:p>
          <a:p>
            <a:pPr marL="342900" indent="-342900">
              <a:buFont typeface="Arial" panose="020B0604020202020204" pitchFamily="34" charset="0"/>
              <a:buChar char="•"/>
            </a:pPr>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Google – search for </a:t>
            </a:r>
            <a:r>
              <a:rPr lang="en-GB" sz="2300" i="1" dirty="0">
                <a:latin typeface="Arial" panose="020B0604020202020204" pitchFamily="34" charset="0"/>
                <a:cs typeface="Arial" panose="020B0604020202020204" pitchFamily="34" charset="0"/>
              </a:rPr>
              <a:t>UWTSD library</a:t>
            </a:r>
          </a:p>
        </p:txBody>
      </p:sp>
    </p:spTree>
    <p:custDataLst>
      <p:tags r:id="rId1"/>
    </p:custDataLst>
    <p:extLst>
      <p:ext uri="{BB962C8B-B14F-4D97-AF65-F5344CB8AC3E}">
        <p14:creationId xmlns:p14="http://schemas.microsoft.com/office/powerpoint/2010/main" val="3548490841"/>
      </p:ext>
    </p:extLst>
  </p:cSld>
  <p:clrMapOvr>
    <a:masterClrMapping/>
  </p:clrMapOvr>
  <mc:AlternateContent xmlns:mc="http://schemas.openxmlformats.org/markup-compatibility/2006" xmlns:p14="http://schemas.microsoft.com/office/powerpoint/2010/main">
    <mc:Choice Requires="p14">
      <p:transition spd="slow" p14:dur="2000" advTm="11920"/>
    </mc:Choice>
    <mc:Fallback xmlns="">
      <p:transition spd="slow" advTm="119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dirty="0"/>
              <a:t>Library Website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452487" y="5928630"/>
            <a:ext cx="2964864" cy="369332"/>
          </a:xfrm>
          <a:prstGeom prst="rect">
            <a:avLst/>
          </a:prstGeom>
          <a:noFill/>
        </p:spPr>
        <p:txBody>
          <a:bodyPr wrap="square" rtlCol="0">
            <a:spAutoFit/>
          </a:bodyPr>
          <a:lstStyle/>
          <a:p>
            <a:r>
              <a:rPr lang="en-GB" dirty="0">
                <a:hlinkClick r:id="rId3"/>
              </a:rPr>
              <a:t>UWTSD homepage </a:t>
            </a:r>
            <a:endParaRPr lang="en-GB" dirty="0"/>
          </a:p>
        </p:txBody>
      </p:sp>
      <p:pic>
        <p:nvPicPr>
          <p:cNvPr id="6" name="Picture 5">
            <a:extLst>
              <a:ext uri="{FF2B5EF4-FFF2-40B4-BE49-F238E27FC236}">
                <a16:creationId xmlns:a16="http://schemas.microsoft.com/office/drawing/2014/main" id="{7E2B061E-4FE8-9F6C-F0C8-1B6A819D8B05}"/>
              </a:ext>
            </a:extLst>
          </p:cNvPr>
          <p:cNvPicPr>
            <a:picLocks noChangeAspect="1"/>
          </p:cNvPicPr>
          <p:nvPr/>
        </p:nvPicPr>
        <p:blipFill>
          <a:blip r:embed="rId4"/>
          <a:stretch>
            <a:fillRect/>
          </a:stretch>
        </p:blipFill>
        <p:spPr>
          <a:xfrm>
            <a:off x="2084832" y="1282293"/>
            <a:ext cx="10043160" cy="4717571"/>
          </a:xfrm>
          <a:prstGeom prst="rect">
            <a:avLst/>
          </a:prstGeom>
        </p:spPr>
      </p:pic>
      <p:pic>
        <p:nvPicPr>
          <p:cNvPr id="14" name="Picture 13">
            <a:extLst>
              <a:ext uri="{FF2B5EF4-FFF2-40B4-BE49-F238E27FC236}">
                <a16:creationId xmlns:a16="http://schemas.microsoft.com/office/drawing/2014/main" id="{95B4D64C-D617-C0BB-0EDD-AA3D192828A4}"/>
              </a:ext>
            </a:extLst>
          </p:cNvPr>
          <p:cNvPicPr>
            <a:picLocks noChangeAspect="1"/>
          </p:cNvPicPr>
          <p:nvPr/>
        </p:nvPicPr>
        <p:blipFill>
          <a:blip r:embed="rId5"/>
          <a:stretch>
            <a:fillRect/>
          </a:stretch>
        </p:blipFill>
        <p:spPr>
          <a:xfrm>
            <a:off x="2084832" y="1282293"/>
            <a:ext cx="10107168" cy="4747638"/>
          </a:xfrm>
          <a:prstGeom prst="rect">
            <a:avLst/>
          </a:prstGeom>
        </p:spPr>
      </p:pic>
      <p:sp>
        <p:nvSpPr>
          <p:cNvPr id="15" name="Rectangle 14">
            <a:extLst>
              <a:ext uri="{FF2B5EF4-FFF2-40B4-BE49-F238E27FC236}">
                <a16:creationId xmlns:a16="http://schemas.microsoft.com/office/drawing/2014/main" id="{C515A479-4E60-F88C-D7F6-EED02929EE53}"/>
              </a:ext>
            </a:extLst>
          </p:cNvPr>
          <p:cNvSpPr/>
          <p:nvPr/>
        </p:nvSpPr>
        <p:spPr>
          <a:xfrm>
            <a:off x="2353056" y="4730496"/>
            <a:ext cx="4779264" cy="11680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5C48578-092D-474F-A8CF-EB6892F5FDB5}"/>
              </a:ext>
            </a:extLst>
          </p:cNvPr>
          <p:cNvSpPr/>
          <p:nvPr/>
        </p:nvSpPr>
        <p:spPr>
          <a:xfrm>
            <a:off x="10911840" y="5157216"/>
            <a:ext cx="1011936" cy="87271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0D921D5-1206-4069-F6EC-5EA84F65AF88}"/>
              </a:ext>
            </a:extLst>
          </p:cNvPr>
          <p:cNvSpPr/>
          <p:nvPr/>
        </p:nvSpPr>
        <p:spPr>
          <a:xfrm>
            <a:off x="4133088" y="1792224"/>
            <a:ext cx="7994904" cy="5730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CDD9D39-84A6-41D4-5350-9BD1654E45DE}"/>
              </a:ext>
            </a:extLst>
          </p:cNvPr>
          <p:cNvSpPr/>
          <p:nvPr/>
        </p:nvSpPr>
        <p:spPr>
          <a:xfrm>
            <a:off x="11416419" y="1249268"/>
            <a:ext cx="707489" cy="41657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010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1B08D-05E3-13F3-3111-58BE2CAA2E22}"/>
              </a:ext>
            </a:extLst>
          </p:cNvPr>
          <p:cNvSpPr>
            <a:spLocks noGrp="1"/>
          </p:cNvSpPr>
          <p:nvPr>
            <p:ph type="title"/>
          </p:nvPr>
        </p:nvSpPr>
        <p:spPr/>
        <p:txBody>
          <a:bodyPr/>
          <a:lstStyle/>
          <a:p>
            <a:r>
              <a:rPr lang="en-GB" dirty="0"/>
              <a:t>Library Website</a:t>
            </a:r>
          </a:p>
        </p:txBody>
      </p:sp>
      <p:pic>
        <p:nvPicPr>
          <p:cNvPr id="4" name="Picture 3">
            <a:extLst>
              <a:ext uri="{FF2B5EF4-FFF2-40B4-BE49-F238E27FC236}">
                <a16:creationId xmlns:a16="http://schemas.microsoft.com/office/drawing/2014/main" id="{7B7A651E-46B5-7F84-3DF8-B86748284CCB}"/>
              </a:ext>
            </a:extLst>
          </p:cNvPr>
          <p:cNvPicPr>
            <a:picLocks noChangeAspect="1"/>
          </p:cNvPicPr>
          <p:nvPr/>
        </p:nvPicPr>
        <p:blipFill>
          <a:blip r:embed="rId3"/>
          <a:stretch>
            <a:fillRect/>
          </a:stretch>
        </p:blipFill>
        <p:spPr>
          <a:xfrm>
            <a:off x="126693" y="1365324"/>
            <a:ext cx="5969307" cy="3340272"/>
          </a:xfrm>
          <a:prstGeom prst="rect">
            <a:avLst/>
          </a:prstGeom>
        </p:spPr>
      </p:pic>
      <p:pic>
        <p:nvPicPr>
          <p:cNvPr id="6" name="Picture 5">
            <a:extLst>
              <a:ext uri="{FF2B5EF4-FFF2-40B4-BE49-F238E27FC236}">
                <a16:creationId xmlns:a16="http://schemas.microsoft.com/office/drawing/2014/main" id="{2FF33C5D-8E52-7469-55BD-8E0C846C5D96}"/>
              </a:ext>
            </a:extLst>
          </p:cNvPr>
          <p:cNvPicPr>
            <a:picLocks noChangeAspect="1"/>
          </p:cNvPicPr>
          <p:nvPr/>
        </p:nvPicPr>
        <p:blipFill>
          <a:blip r:embed="rId4"/>
          <a:stretch>
            <a:fillRect/>
          </a:stretch>
        </p:blipFill>
        <p:spPr>
          <a:xfrm>
            <a:off x="6254750" y="1365324"/>
            <a:ext cx="5023108" cy="3803758"/>
          </a:xfrm>
          <a:prstGeom prst="rect">
            <a:avLst/>
          </a:prstGeom>
        </p:spPr>
      </p:pic>
      <p:pic>
        <p:nvPicPr>
          <p:cNvPr id="8" name="Picture 7">
            <a:extLst>
              <a:ext uri="{FF2B5EF4-FFF2-40B4-BE49-F238E27FC236}">
                <a16:creationId xmlns:a16="http://schemas.microsoft.com/office/drawing/2014/main" id="{5E490676-A626-75C7-4001-0074F2191F80}"/>
              </a:ext>
            </a:extLst>
          </p:cNvPr>
          <p:cNvPicPr>
            <a:picLocks noChangeAspect="1"/>
          </p:cNvPicPr>
          <p:nvPr/>
        </p:nvPicPr>
        <p:blipFill>
          <a:blip r:embed="rId5"/>
          <a:stretch>
            <a:fillRect/>
          </a:stretch>
        </p:blipFill>
        <p:spPr>
          <a:xfrm>
            <a:off x="424557" y="4825931"/>
            <a:ext cx="5023108" cy="1339919"/>
          </a:xfrm>
          <a:prstGeom prst="rect">
            <a:avLst/>
          </a:prstGeom>
        </p:spPr>
      </p:pic>
      <p:sp>
        <p:nvSpPr>
          <p:cNvPr id="10" name="TextBox 9">
            <a:extLst>
              <a:ext uri="{FF2B5EF4-FFF2-40B4-BE49-F238E27FC236}">
                <a16:creationId xmlns:a16="http://schemas.microsoft.com/office/drawing/2014/main" id="{5E2E7FCC-0855-C598-2B2C-B88FF66F72F3}"/>
              </a:ext>
            </a:extLst>
          </p:cNvPr>
          <p:cNvSpPr txBox="1"/>
          <p:nvPr/>
        </p:nvSpPr>
        <p:spPr>
          <a:xfrm>
            <a:off x="6577314" y="5492676"/>
            <a:ext cx="6094070" cy="369332"/>
          </a:xfrm>
          <a:prstGeom prst="rect">
            <a:avLst/>
          </a:prstGeom>
          <a:noFill/>
        </p:spPr>
        <p:txBody>
          <a:bodyPr wrap="square">
            <a:spAutoFit/>
          </a:bodyPr>
          <a:lstStyle/>
          <a:p>
            <a:r>
              <a:rPr lang="en-GB" dirty="0">
                <a:hlinkClick r:id="rId6"/>
              </a:rPr>
              <a:t>Library &amp; Learning Services at UWTSD</a:t>
            </a:r>
            <a:endParaRPr lang="en-GB" dirty="0"/>
          </a:p>
        </p:txBody>
      </p:sp>
    </p:spTree>
    <p:extLst>
      <p:ext uri="{BB962C8B-B14F-4D97-AF65-F5344CB8AC3E}">
        <p14:creationId xmlns:p14="http://schemas.microsoft.com/office/powerpoint/2010/main" val="617504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EECBD-7918-2E78-0323-7C18A6BBEC6A}"/>
              </a:ext>
            </a:extLst>
          </p:cNvPr>
          <p:cNvSpPr>
            <a:spLocks noGrp="1"/>
          </p:cNvSpPr>
          <p:nvPr>
            <p:ph type="title"/>
          </p:nvPr>
        </p:nvSpPr>
        <p:spPr/>
        <p:txBody>
          <a:bodyPr/>
          <a:lstStyle/>
          <a:p>
            <a:r>
              <a:rPr lang="en-GB" dirty="0"/>
              <a:t>Find us on social media!</a:t>
            </a:r>
          </a:p>
        </p:txBody>
      </p:sp>
      <p:pic>
        <p:nvPicPr>
          <p:cNvPr id="4" name="Picture 3">
            <a:extLst>
              <a:ext uri="{FF2B5EF4-FFF2-40B4-BE49-F238E27FC236}">
                <a16:creationId xmlns:a16="http://schemas.microsoft.com/office/drawing/2014/main" id="{CF63F5D7-9E0B-9288-116A-D139BA69D1B5}"/>
              </a:ext>
            </a:extLst>
          </p:cNvPr>
          <p:cNvPicPr>
            <a:picLocks noChangeAspect="1"/>
          </p:cNvPicPr>
          <p:nvPr/>
        </p:nvPicPr>
        <p:blipFill>
          <a:blip r:embed="rId3"/>
          <a:stretch>
            <a:fillRect/>
          </a:stretch>
        </p:blipFill>
        <p:spPr>
          <a:xfrm>
            <a:off x="5854030" y="1256200"/>
            <a:ext cx="6337970" cy="5022190"/>
          </a:xfrm>
          <a:prstGeom prst="rect">
            <a:avLst/>
          </a:prstGeom>
        </p:spPr>
      </p:pic>
      <p:sp>
        <p:nvSpPr>
          <p:cNvPr id="5" name="TextBox 4">
            <a:extLst>
              <a:ext uri="{FF2B5EF4-FFF2-40B4-BE49-F238E27FC236}">
                <a16:creationId xmlns:a16="http://schemas.microsoft.com/office/drawing/2014/main" id="{C1C33DA2-5DDD-0F9B-0350-453ACCB1B8F7}"/>
              </a:ext>
            </a:extLst>
          </p:cNvPr>
          <p:cNvSpPr txBox="1"/>
          <p:nvPr/>
        </p:nvSpPr>
        <p:spPr>
          <a:xfrm>
            <a:off x="358355" y="1592263"/>
            <a:ext cx="5037364"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We are on Facebook, Instagram and Bluesky</a:t>
            </a:r>
          </a:p>
        </p:txBody>
      </p:sp>
      <p:sp>
        <p:nvSpPr>
          <p:cNvPr id="6" name="TextBox 5">
            <a:extLst>
              <a:ext uri="{FF2B5EF4-FFF2-40B4-BE49-F238E27FC236}">
                <a16:creationId xmlns:a16="http://schemas.microsoft.com/office/drawing/2014/main" id="{D6E5BDC2-3D63-408D-163B-BFE8F2A76691}"/>
              </a:ext>
            </a:extLst>
          </p:cNvPr>
          <p:cNvSpPr txBox="1"/>
          <p:nvPr/>
        </p:nvSpPr>
        <p:spPr>
          <a:xfrm>
            <a:off x="407340" y="3068530"/>
            <a:ext cx="4939393"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Follow us to find out what’s new!</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Share what you’re reading!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37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454402" y="49027"/>
            <a:ext cx="10795518" cy="1003916"/>
          </a:xfrm>
        </p:spPr>
        <p:txBody>
          <a:bodyPr>
            <a:normAutofit/>
          </a:bodyPr>
          <a:lstStyle/>
          <a:p>
            <a:r>
              <a:rPr lang="en-GB" dirty="0"/>
              <a:t>Get Started…</a:t>
            </a:r>
            <a:endParaRPr lang="en-GB" sz="6000" dirty="0">
              <a:latin typeface="+mn-lt"/>
            </a:endParaRPr>
          </a:p>
        </p:txBody>
      </p:sp>
      <p:sp>
        <p:nvSpPr>
          <p:cNvPr id="6" name="TextBox 5">
            <a:extLst>
              <a:ext uri="{FF2B5EF4-FFF2-40B4-BE49-F238E27FC236}">
                <a16:creationId xmlns:a16="http://schemas.microsoft.com/office/drawing/2014/main" id="{C8B008E3-FD45-E6E5-B391-31275B1C4D86}"/>
              </a:ext>
            </a:extLst>
          </p:cNvPr>
          <p:cNvSpPr txBox="1"/>
          <p:nvPr/>
        </p:nvSpPr>
        <p:spPr>
          <a:xfrm>
            <a:off x="7330396" y="5844300"/>
            <a:ext cx="309288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3"/>
              </a:rPr>
              <a:t>Getting Started Guides</a:t>
            </a:r>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87B8B1F-E5A6-A0DB-314C-D216F72090D6}"/>
              </a:ext>
            </a:extLst>
          </p:cNvPr>
          <p:cNvPicPr>
            <a:picLocks noChangeAspect="1"/>
          </p:cNvPicPr>
          <p:nvPr/>
        </p:nvPicPr>
        <p:blipFill>
          <a:blip r:embed="rId4"/>
          <a:stretch>
            <a:fillRect/>
          </a:stretch>
        </p:blipFill>
        <p:spPr>
          <a:xfrm>
            <a:off x="6427283" y="1266580"/>
            <a:ext cx="5414180" cy="2162420"/>
          </a:xfrm>
          <a:prstGeom prst="rect">
            <a:avLst/>
          </a:prstGeom>
        </p:spPr>
      </p:pic>
      <p:sp>
        <p:nvSpPr>
          <p:cNvPr id="5" name="TextBox 4">
            <a:extLst>
              <a:ext uri="{FF2B5EF4-FFF2-40B4-BE49-F238E27FC236}">
                <a16:creationId xmlns:a16="http://schemas.microsoft.com/office/drawing/2014/main" id="{4734296B-35E6-0C0B-5E8C-69F78734A2AB}"/>
              </a:ext>
            </a:extLst>
          </p:cNvPr>
          <p:cNvSpPr txBox="1"/>
          <p:nvPr/>
        </p:nvSpPr>
        <p:spPr>
          <a:xfrm>
            <a:off x="483147" y="1372406"/>
            <a:ext cx="4640396" cy="2970044"/>
          </a:xfrm>
          <a:prstGeom prst="rect">
            <a:avLst/>
          </a:prstGeom>
          <a:noFill/>
        </p:spPr>
        <p:txBody>
          <a:bodyPr wrap="square" lIns="91440" tIns="45720" rIns="91440" bIns="45720" rtlCol="0" anchor="t">
            <a:spAutoFit/>
          </a:bodyPr>
          <a:lstStyle/>
          <a:p>
            <a:pPr algn="l">
              <a:spcBef>
                <a:spcPts val="600"/>
              </a:spcBef>
              <a:spcAft>
                <a:spcPts val="300"/>
              </a:spcAft>
              <a:buNone/>
            </a:pPr>
            <a:r>
              <a:rPr lang="en-GB" b="1" i="0" dirty="0">
                <a:solidFill>
                  <a:srgbClr val="424242"/>
                </a:solidFill>
                <a:effectLst/>
                <a:latin typeface="Arial" panose="020B0604020202020204" pitchFamily="34" charset="0"/>
                <a:ea typeface="Calibri"/>
                <a:cs typeface="Arial" panose="020B0604020202020204" pitchFamily="34" charset="0"/>
              </a:rPr>
              <a:t>Choose your subject from the A-Z to get access to everything you need, including:</a:t>
            </a:r>
            <a:endParaRPr lang="en-GB" b="1"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Your library account.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Essential reading lists (</a:t>
            </a:r>
            <a:r>
              <a:rPr lang="en-GB" dirty="0">
                <a:solidFill>
                  <a:srgbClr val="424242"/>
                </a:solidFill>
                <a:latin typeface="Arial" panose="020B0604020202020204" pitchFamily="34" charset="0"/>
                <a:ea typeface="Calibri"/>
                <a:cs typeface="Arial" panose="020B0604020202020204" pitchFamily="34" charset="0"/>
              </a:rPr>
              <a:t>O</a:t>
            </a:r>
            <a:r>
              <a:rPr lang="en-GB" i="0" dirty="0">
                <a:solidFill>
                  <a:srgbClr val="424242"/>
                </a:solidFill>
                <a:effectLst/>
                <a:latin typeface="Arial" panose="020B0604020202020204" pitchFamily="34" charset="0"/>
                <a:ea typeface="Calibri"/>
                <a:cs typeface="Arial" panose="020B0604020202020204" pitchFamily="34" charset="0"/>
              </a:rPr>
              <a:t>nline Resource Lists).</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Digital skills support (</a:t>
            </a:r>
            <a:r>
              <a:rPr lang="en-GB" i="0" dirty="0">
                <a:solidFill>
                  <a:srgbClr val="424242"/>
                </a:solidFill>
                <a:effectLst/>
                <a:latin typeface="Arial" panose="020B0604020202020204" pitchFamily="34" charset="0"/>
                <a:ea typeface="Calibri"/>
                <a:cs typeface="Arial" panose="020B0604020202020204" pitchFamily="34" charset="0"/>
                <a:hlinkClick r:id="rId5"/>
              </a:rPr>
              <a:t>Digi Centre</a:t>
            </a:r>
            <a:r>
              <a:rPr lang="en-GB" i="0" dirty="0">
                <a:solidFill>
                  <a:srgbClr val="424242"/>
                </a:solidFill>
                <a:effectLst/>
                <a:latin typeface="Arial" panose="020B0604020202020204" pitchFamily="34" charset="0"/>
                <a:ea typeface="Calibri"/>
                <a:cs typeface="Arial" panose="020B0604020202020204" pitchFamily="34" charset="0"/>
              </a:rPr>
              <a: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Referencing guides.</a:t>
            </a:r>
          </a:p>
          <a:p>
            <a:pPr algn="l">
              <a:spcBef>
                <a:spcPts val="300"/>
              </a:spcBef>
              <a:spcAft>
                <a:spcPts val="300"/>
              </a:spcAft>
            </a:pPr>
            <a:endParaRPr lang="en-GB"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3C5BC476-DB06-B539-F3DE-013297FC7E10}"/>
              </a:ext>
            </a:extLst>
          </p:cNvPr>
          <p:cNvSpPr txBox="1"/>
          <p:nvPr/>
        </p:nvSpPr>
        <p:spPr>
          <a:xfrm>
            <a:off x="270657" y="4019108"/>
            <a:ext cx="5638175" cy="2146742"/>
          </a:xfrm>
          <a:prstGeom prst="rect">
            <a:avLst/>
          </a:prstGeom>
          <a:noFill/>
        </p:spPr>
        <p:txBody>
          <a:bodyPr wrap="square" lIns="91440" tIns="45720" rIns="91440" bIns="45720" anchor="t">
            <a:spAutoFit/>
          </a:bodyPr>
          <a:lstStyle/>
          <a:p>
            <a:pPr algn="l">
              <a:spcBef>
                <a:spcPts val="600"/>
              </a:spcBef>
              <a:spcAft>
                <a:spcPts val="300"/>
              </a:spcAft>
            </a:pPr>
            <a:r>
              <a:rPr lang="en-GB" i="0" dirty="0">
                <a:solidFill>
                  <a:srgbClr val="424242"/>
                </a:solidFill>
                <a:effectLst/>
                <a:latin typeface="Arial" panose="020B0604020202020204" pitchFamily="34" charset="0"/>
                <a:ea typeface="Calibri"/>
                <a:cs typeface="Arial" panose="020B0604020202020204" pitchFamily="34" charset="0"/>
              </a:rPr>
              <a:t>You can also explore books, journals, and other resources tailored to your subject.</a:t>
            </a:r>
          </a:p>
          <a:p>
            <a:pPr algn="l">
              <a:spcBef>
                <a:spcPts val="600"/>
              </a:spcBef>
              <a:spcAft>
                <a:spcPts val="300"/>
              </a:spcAft>
            </a:pPr>
            <a:br>
              <a:rPr lang="en-GB" i="0" dirty="0">
                <a:effectLst/>
                <a:latin typeface="Arial" panose="020B0604020202020204" pitchFamily="34" charset="0"/>
                <a:ea typeface="Calibri" panose="020F0502020204030204" pitchFamily="34" charset="0"/>
                <a:cs typeface="Arial" panose="020B0604020202020204" pitchFamily="34" charset="0"/>
              </a:rPr>
            </a:br>
            <a:r>
              <a:rPr lang="en-GB" b="1" i="0" dirty="0">
                <a:solidFill>
                  <a:schemeClr val="accent2"/>
                </a:solidFill>
                <a:effectLst/>
                <a:latin typeface="Arial" panose="020B0604020202020204" pitchFamily="34" charset="0"/>
                <a:ea typeface="Calibri"/>
                <a:cs typeface="Arial" panose="020B0604020202020204" pitchFamily="34" charset="0"/>
              </a:rPr>
              <a:t>Need help? </a:t>
            </a:r>
            <a:r>
              <a:rPr lang="en-GB" i="0" dirty="0">
                <a:solidFill>
                  <a:srgbClr val="424242"/>
                </a:solidFill>
                <a:effectLst/>
                <a:latin typeface="Arial" panose="020B0604020202020204" pitchFamily="34" charset="0"/>
                <a:ea typeface="Calibri"/>
                <a:cs typeface="Arial" panose="020B0604020202020204" pitchFamily="34" charset="0"/>
              </a:rPr>
              <a:t>You’ll find contact details for your Academic Liaison Librarian and Digital Skills Advisors—they are here to support you throughout your studies.</a:t>
            </a:r>
          </a:p>
        </p:txBody>
      </p:sp>
      <p:pic>
        <p:nvPicPr>
          <p:cNvPr id="3" name="Picture 2">
            <a:extLst>
              <a:ext uri="{FF2B5EF4-FFF2-40B4-BE49-F238E27FC236}">
                <a16:creationId xmlns:a16="http://schemas.microsoft.com/office/drawing/2014/main" id="{F34362C1-FD1D-5A23-70C1-0154B8B6E489}"/>
              </a:ext>
            </a:extLst>
          </p:cNvPr>
          <p:cNvPicPr>
            <a:picLocks noChangeAspect="1"/>
          </p:cNvPicPr>
          <p:nvPr/>
        </p:nvPicPr>
        <p:blipFill>
          <a:blip r:embed="rId6"/>
          <a:stretch>
            <a:fillRect/>
          </a:stretch>
        </p:blipFill>
        <p:spPr>
          <a:xfrm>
            <a:off x="6828651" y="3429000"/>
            <a:ext cx="4096372" cy="2415300"/>
          </a:xfrm>
          <a:prstGeom prst="rect">
            <a:avLst/>
          </a:prstGeom>
        </p:spPr>
      </p:pic>
    </p:spTree>
    <p:extLst>
      <p:ext uri="{BB962C8B-B14F-4D97-AF65-F5344CB8AC3E}">
        <p14:creationId xmlns:p14="http://schemas.microsoft.com/office/powerpoint/2010/main" val="1436607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0296-39D6-9DA6-C555-4027E614F97E}"/>
              </a:ext>
            </a:extLst>
          </p:cNvPr>
          <p:cNvSpPr>
            <a:spLocks noGrp="1"/>
          </p:cNvSpPr>
          <p:nvPr>
            <p:ph type="title"/>
          </p:nvPr>
        </p:nvSpPr>
        <p:spPr/>
        <p:txBody>
          <a:bodyPr/>
          <a:lstStyle/>
          <a:p>
            <a:r>
              <a:rPr lang="en-GB" dirty="0"/>
              <a:t>Services for Distance Learners.</a:t>
            </a:r>
          </a:p>
        </p:txBody>
      </p:sp>
      <p:pic>
        <p:nvPicPr>
          <p:cNvPr id="4" name="Picture 3">
            <a:extLst>
              <a:ext uri="{FF2B5EF4-FFF2-40B4-BE49-F238E27FC236}">
                <a16:creationId xmlns:a16="http://schemas.microsoft.com/office/drawing/2014/main" id="{A108FA40-1B83-8A0A-7110-EACA771BD127}"/>
              </a:ext>
            </a:extLst>
          </p:cNvPr>
          <p:cNvPicPr>
            <a:picLocks noChangeAspect="1"/>
          </p:cNvPicPr>
          <p:nvPr/>
        </p:nvPicPr>
        <p:blipFill>
          <a:blip r:embed="rId3"/>
          <a:stretch>
            <a:fillRect/>
          </a:stretch>
        </p:blipFill>
        <p:spPr>
          <a:xfrm>
            <a:off x="4957010" y="1283368"/>
            <a:ext cx="7363326" cy="4958852"/>
          </a:xfrm>
          <a:prstGeom prst="rect">
            <a:avLst/>
          </a:prstGeom>
        </p:spPr>
      </p:pic>
      <p:sp>
        <p:nvSpPr>
          <p:cNvPr id="5" name="Rectangle 4">
            <a:extLst>
              <a:ext uri="{FF2B5EF4-FFF2-40B4-BE49-F238E27FC236}">
                <a16:creationId xmlns:a16="http://schemas.microsoft.com/office/drawing/2014/main" id="{DC015395-46E5-3928-918B-DCE7CF609429}"/>
              </a:ext>
            </a:extLst>
          </p:cNvPr>
          <p:cNvSpPr/>
          <p:nvPr/>
        </p:nvSpPr>
        <p:spPr>
          <a:xfrm>
            <a:off x="7587916" y="4764505"/>
            <a:ext cx="3048000" cy="65772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230FB74-AAB6-08A0-0686-A8F7E3A0EF94}"/>
              </a:ext>
            </a:extLst>
          </p:cNvPr>
          <p:cNvSpPr txBox="1"/>
          <p:nvPr/>
        </p:nvSpPr>
        <p:spPr>
          <a:xfrm>
            <a:off x="698242" y="5240488"/>
            <a:ext cx="6160168" cy="369332"/>
          </a:xfrm>
          <a:prstGeom prst="rect">
            <a:avLst/>
          </a:prstGeom>
          <a:noFill/>
        </p:spPr>
        <p:txBody>
          <a:bodyPr wrap="square">
            <a:spAutoFit/>
          </a:bodyPr>
          <a:lstStyle/>
          <a:p>
            <a:r>
              <a:rPr lang="en-GB" dirty="0">
                <a:hlinkClick r:id="rId4"/>
              </a:rPr>
              <a:t>Services for Distance Learners</a:t>
            </a:r>
            <a:endParaRPr lang="en-GB" dirty="0"/>
          </a:p>
        </p:txBody>
      </p:sp>
      <p:sp>
        <p:nvSpPr>
          <p:cNvPr id="8" name="TextBox 7">
            <a:extLst>
              <a:ext uri="{FF2B5EF4-FFF2-40B4-BE49-F238E27FC236}">
                <a16:creationId xmlns:a16="http://schemas.microsoft.com/office/drawing/2014/main" id="{A2DF9668-51C4-035F-B4A7-740AAAF46DBF}"/>
              </a:ext>
            </a:extLst>
          </p:cNvPr>
          <p:cNvSpPr txBox="1"/>
          <p:nvPr/>
        </p:nvSpPr>
        <p:spPr>
          <a:xfrm>
            <a:off x="192505" y="1592263"/>
            <a:ext cx="4539916"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Scans of book chapters or articles.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Postal loans.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Items not held by the library. </a:t>
            </a:r>
          </a:p>
        </p:txBody>
      </p:sp>
      <p:sp>
        <p:nvSpPr>
          <p:cNvPr id="9" name="Rectangle 8">
            <a:extLst>
              <a:ext uri="{FF2B5EF4-FFF2-40B4-BE49-F238E27FC236}">
                <a16:creationId xmlns:a16="http://schemas.microsoft.com/office/drawing/2014/main" id="{68536B68-BE62-2A1C-D715-31ECBB4F1F7A}"/>
              </a:ext>
            </a:extLst>
          </p:cNvPr>
          <p:cNvSpPr/>
          <p:nvPr/>
        </p:nvSpPr>
        <p:spPr>
          <a:xfrm>
            <a:off x="7315200" y="2093495"/>
            <a:ext cx="2117558" cy="5641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705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dirty="0"/>
              <a:t>Need More? Service.</a:t>
            </a:r>
          </a:p>
        </p:txBody>
      </p:sp>
      <p:sp>
        <p:nvSpPr>
          <p:cNvPr id="6" name="TextBox 5">
            <a:extLst>
              <a:ext uri="{FF2B5EF4-FFF2-40B4-BE49-F238E27FC236}">
                <a16:creationId xmlns:a16="http://schemas.microsoft.com/office/drawing/2014/main" id="{8EA25130-E6E9-4C65-AADF-A9CA0BD4DDD4}"/>
              </a:ext>
            </a:extLst>
          </p:cNvPr>
          <p:cNvSpPr txBox="1"/>
          <p:nvPr/>
        </p:nvSpPr>
        <p:spPr>
          <a:xfrm>
            <a:off x="335942" y="3721912"/>
            <a:ext cx="7348226" cy="2062103"/>
          </a:xfrm>
          <a:prstGeom prst="rect">
            <a:avLst/>
          </a:prstGeom>
          <a:noFill/>
        </p:spPr>
        <p:txBody>
          <a:bodyPr wrap="square" lIns="91440" tIns="45720" rIns="91440" bIns="45720" anchor="t">
            <a:spAutoFit/>
          </a:bodyPr>
          <a:lstStyle/>
          <a:p>
            <a:r>
              <a:rPr lang="en-GB" sz="1600" dirty="0">
                <a:hlinkClick r:id="rId3"/>
              </a:rPr>
              <a:t>Need More? - Digital Services | University of Wales Trinity Saint David</a:t>
            </a:r>
            <a:endParaRPr lang="en-GB" sz="1600" dirty="0"/>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a:cs typeface="Arial"/>
              </a:rPr>
              <a:t>You may also be eligible to join the </a:t>
            </a:r>
            <a:r>
              <a:rPr lang="en-GB" sz="1600" b="1" dirty="0">
                <a:latin typeface="Arial"/>
                <a:cs typeface="Arial"/>
                <a:hlinkClick r:id="rId4"/>
              </a:rPr>
              <a:t>SCONUL Access Scheme </a:t>
            </a:r>
            <a:r>
              <a:rPr lang="en-GB" sz="1600" dirty="0">
                <a:latin typeface="Arial"/>
                <a:cs typeface="Arial"/>
              </a:rPr>
              <a:t>if you would like to use other UK university libraries.</a:t>
            </a:r>
          </a:p>
          <a:p>
            <a:pPr marL="0" indent="0">
              <a:lnSpc>
                <a:spcPct val="100000"/>
              </a:lnSpc>
              <a:buNone/>
            </a:pPr>
            <a:endParaRPr lang="en-GB" sz="1600" dirty="0">
              <a:latin typeface="Arial"/>
              <a:cs typeface="Arial"/>
            </a:endParaRPr>
          </a:p>
          <a:p>
            <a:r>
              <a:rPr lang="en-GB" sz="1600" dirty="0">
                <a:latin typeface="Arial"/>
                <a:cs typeface="Arial"/>
              </a:rPr>
              <a:t>Can’t find what you need? </a:t>
            </a:r>
            <a:r>
              <a:rPr lang="en-GB" sz="1600" dirty="0">
                <a:solidFill>
                  <a:srgbClr val="007F7C"/>
                </a:solidFill>
                <a:latin typeface="Arial"/>
                <a:cs typeface="Arial"/>
                <a:hlinkClick r:id="rId5"/>
              </a:rPr>
              <a:t>library@uwtsd.ac.uk</a:t>
            </a:r>
            <a:r>
              <a:rPr lang="en-GB" sz="1600" dirty="0">
                <a:latin typeface="Arial"/>
                <a:cs typeface="Arial"/>
              </a:rPr>
              <a:t>.</a:t>
            </a:r>
          </a:p>
          <a:p>
            <a:pPr marL="0" indent="0">
              <a:lnSpc>
                <a:spcPct val="100000"/>
              </a:lnSpc>
              <a:buNone/>
            </a:pPr>
            <a:endParaRPr lang="en-GB" sz="1600" dirty="0">
              <a:latin typeface="Arial"/>
              <a:cs typeface="Arial"/>
            </a:endParaRPr>
          </a:p>
        </p:txBody>
      </p:sp>
      <p:pic>
        <p:nvPicPr>
          <p:cNvPr id="3" name="Picture 2">
            <a:extLst>
              <a:ext uri="{FF2B5EF4-FFF2-40B4-BE49-F238E27FC236}">
                <a16:creationId xmlns:a16="http://schemas.microsoft.com/office/drawing/2014/main" id="{29D6E6E2-97D0-45D0-F142-39A46FD3787C}"/>
              </a:ext>
            </a:extLst>
          </p:cNvPr>
          <p:cNvPicPr>
            <a:picLocks noChangeAspect="1"/>
          </p:cNvPicPr>
          <p:nvPr/>
        </p:nvPicPr>
        <p:blipFill>
          <a:blip r:embed="rId6"/>
          <a:stretch>
            <a:fillRect/>
          </a:stretch>
        </p:blipFill>
        <p:spPr>
          <a:xfrm>
            <a:off x="208548" y="1401522"/>
            <a:ext cx="7796463" cy="1579312"/>
          </a:xfrm>
          <a:prstGeom prst="rect">
            <a:avLst/>
          </a:prstGeom>
        </p:spPr>
      </p:pic>
      <p:pic>
        <p:nvPicPr>
          <p:cNvPr id="15" name="Picture 14">
            <a:extLst>
              <a:ext uri="{FF2B5EF4-FFF2-40B4-BE49-F238E27FC236}">
                <a16:creationId xmlns:a16="http://schemas.microsoft.com/office/drawing/2014/main" id="{802763E7-2786-6BFE-C13A-D313653176E2}"/>
              </a:ext>
            </a:extLst>
          </p:cNvPr>
          <p:cNvPicPr>
            <a:picLocks noChangeAspect="1"/>
          </p:cNvPicPr>
          <p:nvPr/>
        </p:nvPicPr>
        <p:blipFill>
          <a:blip r:embed="rId7"/>
          <a:stretch>
            <a:fillRect/>
          </a:stretch>
        </p:blipFill>
        <p:spPr>
          <a:xfrm>
            <a:off x="8264768" y="1256200"/>
            <a:ext cx="3497178" cy="4175510"/>
          </a:xfrm>
          <a:prstGeom prst="rect">
            <a:avLst/>
          </a:prstGeom>
        </p:spPr>
      </p:pic>
      <p:sp>
        <p:nvSpPr>
          <p:cNvPr id="16" name="Rectangle 15">
            <a:extLst>
              <a:ext uri="{FF2B5EF4-FFF2-40B4-BE49-F238E27FC236}">
                <a16:creationId xmlns:a16="http://schemas.microsoft.com/office/drawing/2014/main" id="{FBD0B7C7-6470-5683-FEEC-2304E768FCF4}"/>
              </a:ext>
            </a:extLst>
          </p:cNvPr>
          <p:cNvSpPr/>
          <p:nvPr/>
        </p:nvSpPr>
        <p:spPr>
          <a:xfrm>
            <a:off x="8958626" y="4379595"/>
            <a:ext cx="1725615" cy="53281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26CF94-B3EC-428D-AF1A-65C78384A4A8}"/>
              </a:ext>
            </a:extLst>
          </p:cNvPr>
          <p:cNvSpPr txBox="1"/>
          <p:nvPr/>
        </p:nvSpPr>
        <p:spPr>
          <a:xfrm>
            <a:off x="8264768" y="5796518"/>
            <a:ext cx="2775284" cy="369332"/>
          </a:xfrm>
          <a:prstGeom prst="rect">
            <a:avLst/>
          </a:prstGeom>
          <a:noFill/>
        </p:spPr>
        <p:txBody>
          <a:bodyPr wrap="square">
            <a:spAutoFit/>
          </a:bodyPr>
          <a:lstStyle/>
          <a:p>
            <a:r>
              <a:rPr lang="en-GB" dirty="0">
                <a:hlinkClick r:id="rId8"/>
              </a:rPr>
              <a:t>Library Catalogue</a:t>
            </a:r>
            <a:endParaRPr lang="en-GB" dirty="0"/>
          </a:p>
        </p:txBody>
      </p:sp>
      <p:sp>
        <p:nvSpPr>
          <p:cNvPr id="19" name="Rectangle 18">
            <a:extLst>
              <a:ext uri="{FF2B5EF4-FFF2-40B4-BE49-F238E27FC236}">
                <a16:creationId xmlns:a16="http://schemas.microsoft.com/office/drawing/2014/main" id="{CE530E02-83E5-0F8A-1BD9-B2CBC88BDA22}"/>
              </a:ext>
            </a:extLst>
          </p:cNvPr>
          <p:cNvSpPr/>
          <p:nvPr/>
        </p:nvSpPr>
        <p:spPr>
          <a:xfrm>
            <a:off x="7379369" y="1505006"/>
            <a:ext cx="625642" cy="53281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105F-9D10-4F92-7DA2-C8E65C7AEC59}"/>
              </a:ext>
            </a:extLst>
          </p:cNvPr>
          <p:cNvSpPr>
            <a:spLocks noGrp="1"/>
          </p:cNvSpPr>
          <p:nvPr>
            <p:ph type="title"/>
          </p:nvPr>
        </p:nvSpPr>
        <p:spPr/>
        <p:txBody>
          <a:bodyPr/>
          <a:lstStyle/>
          <a:p>
            <a:r>
              <a:rPr lang="en-GB" dirty="0"/>
              <a:t>Academic and </a:t>
            </a:r>
            <a:r>
              <a:rPr lang="en-GB" dirty="0" err="1"/>
              <a:t>InfoSkills</a:t>
            </a:r>
            <a:endParaRPr lang="en-GB" dirty="0"/>
          </a:p>
        </p:txBody>
      </p:sp>
      <p:sp>
        <p:nvSpPr>
          <p:cNvPr id="4" name="TextBox 3">
            <a:extLst>
              <a:ext uri="{FF2B5EF4-FFF2-40B4-BE49-F238E27FC236}">
                <a16:creationId xmlns:a16="http://schemas.microsoft.com/office/drawing/2014/main" id="{7418E5CF-7266-625E-6FC0-98B8FB8FF544}"/>
              </a:ext>
            </a:extLst>
          </p:cNvPr>
          <p:cNvSpPr txBox="1"/>
          <p:nvPr/>
        </p:nvSpPr>
        <p:spPr>
          <a:xfrm>
            <a:off x="3112487" y="5796518"/>
            <a:ext cx="2756174"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Academic and </a:t>
            </a:r>
            <a:r>
              <a:rPr lang="en-GB" dirty="0" err="1">
                <a:latin typeface="Arial" panose="020B0604020202020204" pitchFamily="34" charset="0"/>
                <a:cs typeface="Arial" panose="020B0604020202020204" pitchFamily="34" charset="0"/>
                <a:hlinkClick r:id="rId3"/>
              </a:rPr>
              <a:t>InfoSkills</a:t>
            </a:r>
            <a:r>
              <a:rPr lang="en-GB" dirty="0">
                <a:latin typeface="Arial" panose="020B0604020202020204" pitchFamily="34" charset="0"/>
                <a:cs typeface="Arial" panose="020B0604020202020204" pitchFamily="34" charset="0"/>
                <a:hlinkClick r:id="rId3"/>
              </a:rPr>
              <a:t> </a:t>
            </a:r>
            <a:endParaRPr lang="en-GB"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9108FA17-2994-44B8-90BF-896571AFFDD4}"/>
              </a:ext>
            </a:extLst>
          </p:cNvPr>
          <p:cNvPicPr>
            <a:picLocks noChangeAspect="1"/>
          </p:cNvPicPr>
          <p:nvPr/>
        </p:nvPicPr>
        <p:blipFill>
          <a:blip r:embed="rId4"/>
          <a:stretch>
            <a:fillRect/>
          </a:stretch>
        </p:blipFill>
        <p:spPr>
          <a:xfrm>
            <a:off x="8590032" y="1452788"/>
            <a:ext cx="2654560" cy="2459592"/>
          </a:xfrm>
          <a:prstGeom prst="rect">
            <a:avLst/>
          </a:prstGeom>
        </p:spPr>
      </p:pic>
      <p:pic>
        <p:nvPicPr>
          <p:cNvPr id="12" name="Picture 11">
            <a:extLst>
              <a:ext uri="{FF2B5EF4-FFF2-40B4-BE49-F238E27FC236}">
                <a16:creationId xmlns:a16="http://schemas.microsoft.com/office/drawing/2014/main" id="{8ABBFD95-FCF9-793E-33EC-D62E1039FE0B}"/>
              </a:ext>
            </a:extLst>
          </p:cNvPr>
          <p:cNvPicPr>
            <a:picLocks noChangeAspect="1"/>
          </p:cNvPicPr>
          <p:nvPr/>
        </p:nvPicPr>
        <p:blipFill>
          <a:blip r:embed="rId5"/>
          <a:stretch>
            <a:fillRect/>
          </a:stretch>
        </p:blipFill>
        <p:spPr>
          <a:xfrm>
            <a:off x="128336" y="1452788"/>
            <a:ext cx="8212528" cy="2423863"/>
          </a:xfrm>
          <a:prstGeom prst="rect">
            <a:avLst/>
          </a:prstGeom>
        </p:spPr>
      </p:pic>
      <p:pic>
        <p:nvPicPr>
          <p:cNvPr id="14" name="Picture 13">
            <a:extLst>
              <a:ext uri="{FF2B5EF4-FFF2-40B4-BE49-F238E27FC236}">
                <a16:creationId xmlns:a16="http://schemas.microsoft.com/office/drawing/2014/main" id="{40465DB0-9E76-B256-B8AD-0BD4D27E175C}"/>
              </a:ext>
            </a:extLst>
          </p:cNvPr>
          <p:cNvPicPr>
            <a:picLocks noChangeAspect="1"/>
          </p:cNvPicPr>
          <p:nvPr/>
        </p:nvPicPr>
        <p:blipFill>
          <a:blip r:embed="rId6"/>
          <a:stretch>
            <a:fillRect/>
          </a:stretch>
        </p:blipFill>
        <p:spPr>
          <a:xfrm>
            <a:off x="5978440" y="3912380"/>
            <a:ext cx="5223184" cy="2385449"/>
          </a:xfrm>
          <a:prstGeom prst="rect">
            <a:avLst/>
          </a:prstGeom>
        </p:spPr>
      </p:pic>
    </p:spTree>
    <p:extLst>
      <p:ext uri="{BB962C8B-B14F-4D97-AF65-F5344CB8AC3E}">
        <p14:creationId xmlns:p14="http://schemas.microsoft.com/office/powerpoint/2010/main" val="1655415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A634-EABB-BD0E-02A5-6F7C6056414C}"/>
              </a:ext>
            </a:extLst>
          </p:cNvPr>
          <p:cNvSpPr>
            <a:spLocks noGrp="1"/>
          </p:cNvSpPr>
          <p:nvPr>
            <p:ph type="title"/>
          </p:nvPr>
        </p:nvSpPr>
        <p:spPr/>
        <p:txBody>
          <a:bodyPr/>
          <a:lstStyle/>
          <a:p>
            <a:r>
              <a:rPr lang="en-GB" dirty="0"/>
              <a:t>Moodle: Library and </a:t>
            </a:r>
            <a:r>
              <a:rPr lang="en-GB" dirty="0" err="1"/>
              <a:t>infoskills</a:t>
            </a:r>
            <a:r>
              <a:rPr lang="en-GB" dirty="0"/>
              <a:t>. </a:t>
            </a:r>
          </a:p>
        </p:txBody>
      </p:sp>
      <p:sp>
        <p:nvSpPr>
          <p:cNvPr id="3" name="Content Placeholder 2">
            <a:extLst>
              <a:ext uri="{FF2B5EF4-FFF2-40B4-BE49-F238E27FC236}">
                <a16:creationId xmlns:a16="http://schemas.microsoft.com/office/drawing/2014/main" id="{EF9CD81F-664D-B3B7-9881-A733FAD33532}"/>
              </a:ext>
            </a:extLst>
          </p:cNvPr>
          <p:cNvSpPr>
            <a:spLocks noGrp="1"/>
          </p:cNvSpPr>
          <p:nvPr>
            <p:ph sz="quarter" idx="10"/>
          </p:nvPr>
        </p:nvSpPr>
        <p:spPr>
          <a:xfrm>
            <a:off x="244480" y="1373175"/>
            <a:ext cx="10288308" cy="1240314"/>
          </a:xfrm>
        </p:spPr>
        <p:txBody>
          <a:bodyPr/>
          <a:lstStyle/>
          <a:p>
            <a:pPr marL="0" indent="0">
              <a:buNone/>
            </a:pPr>
            <a:r>
              <a:rPr lang="en-GB" sz="2000" dirty="0">
                <a:latin typeface="Arial" panose="020B0604020202020204" pitchFamily="34" charset="0"/>
                <a:cs typeface="Arial" panose="020B0604020202020204" pitchFamily="34" charset="0"/>
              </a:rPr>
              <a:t>Our </a:t>
            </a:r>
            <a:r>
              <a:rPr lang="en-GB" sz="2000" b="1" dirty="0">
                <a:latin typeface="Arial" panose="020B0604020202020204" pitchFamily="34" charset="0"/>
                <a:cs typeface="Arial" panose="020B0604020202020204" pitchFamily="34" charset="0"/>
              </a:rPr>
              <a:t>Academic and </a:t>
            </a:r>
            <a:r>
              <a:rPr lang="en-GB" sz="2000" b="1" dirty="0" err="1">
                <a:latin typeface="Arial" panose="020B0604020202020204" pitchFamily="34" charset="0"/>
                <a:cs typeface="Arial" panose="020B0604020202020204" pitchFamily="34" charset="0"/>
              </a:rPr>
              <a:t>Infoskills</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programme is designed to help you develop your academic and information skills. The online curriculum covers a wide range of topics, from finding library resources and referencing, to critical evaluation and misinformation.  You can access it either via either Moodle or the library web pages.  </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F172777-E762-7AB4-503B-5B01D6E045E7}"/>
              </a:ext>
            </a:extLst>
          </p:cNvPr>
          <p:cNvPicPr>
            <a:picLocks noChangeAspect="1"/>
          </p:cNvPicPr>
          <p:nvPr/>
        </p:nvPicPr>
        <p:blipFill>
          <a:blip r:embed="rId3"/>
          <a:stretch>
            <a:fillRect/>
          </a:stretch>
        </p:blipFill>
        <p:spPr>
          <a:xfrm>
            <a:off x="244480" y="2716357"/>
            <a:ext cx="4283445" cy="3346625"/>
          </a:xfrm>
          <a:prstGeom prst="rect">
            <a:avLst/>
          </a:prstGeom>
        </p:spPr>
      </p:pic>
      <p:sp>
        <p:nvSpPr>
          <p:cNvPr id="6" name="Rectangle 5">
            <a:extLst>
              <a:ext uri="{FF2B5EF4-FFF2-40B4-BE49-F238E27FC236}">
                <a16:creationId xmlns:a16="http://schemas.microsoft.com/office/drawing/2014/main" id="{AE47695E-DF46-6F31-8AC7-E7E813701243}"/>
              </a:ext>
            </a:extLst>
          </p:cNvPr>
          <p:cNvSpPr/>
          <p:nvPr/>
        </p:nvSpPr>
        <p:spPr>
          <a:xfrm>
            <a:off x="1930414" y="2750268"/>
            <a:ext cx="701269" cy="336063"/>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5A47A38-46F8-A38B-749D-D9F3E76EE3B4}"/>
              </a:ext>
            </a:extLst>
          </p:cNvPr>
          <p:cNvSpPr/>
          <p:nvPr/>
        </p:nvSpPr>
        <p:spPr>
          <a:xfrm>
            <a:off x="2536945" y="3689361"/>
            <a:ext cx="1677546" cy="776896"/>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D2928AE-BE8C-F05F-5F71-3C6F82E7FE48}"/>
              </a:ext>
            </a:extLst>
          </p:cNvPr>
          <p:cNvSpPr/>
          <p:nvPr/>
        </p:nvSpPr>
        <p:spPr>
          <a:xfrm>
            <a:off x="2536945" y="5253466"/>
            <a:ext cx="1773798" cy="854483"/>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48C9124D-71FD-119D-ADA8-511053988061}"/>
              </a:ext>
            </a:extLst>
          </p:cNvPr>
          <p:cNvPicPr>
            <a:picLocks noChangeAspect="1"/>
          </p:cNvPicPr>
          <p:nvPr/>
        </p:nvPicPr>
        <p:blipFill>
          <a:blip r:embed="rId4"/>
          <a:stretch>
            <a:fillRect/>
          </a:stretch>
        </p:blipFill>
        <p:spPr>
          <a:xfrm>
            <a:off x="5018887" y="2522721"/>
            <a:ext cx="7085177" cy="3643129"/>
          </a:xfrm>
          <a:prstGeom prst="rect">
            <a:avLst/>
          </a:prstGeom>
        </p:spPr>
      </p:pic>
    </p:spTree>
    <p:extLst>
      <p:ext uri="{BB962C8B-B14F-4D97-AF65-F5344CB8AC3E}">
        <p14:creationId xmlns:p14="http://schemas.microsoft.com/office/powerpoint/2010/main" val="3743995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3"/>
              </a:rPr>
              <a:t>Online resource lists</a:t>
            </a:r>
            <a:endParaRPr lang="en-GB" dirty="0"/>
          </a:p>
        </p:txBody>
      </p:sp>
      <p:pic>
        <p:nvPicPr>
          <p:cNvPr id="5" name="Picture 4">
            <a:extLst>
              <a:ext uri="{FF2B5EF4-FFF2-40B4-BE49-F238E27FC236}">
                <a16:creationId xmlns:a16="http://schemas.microsoft.com/office/drawing/2014/main" id="{2F6DBB9E-23F2-06AB-23EA-5890345C12F2}"/>
              </a:ext>
            </a:extLst>
          </p:cNvPr>
          <p:cNvPicPr>
            <a:picLocks noChangeAspect="1"/>
          </p:cNvPicPr>
          <p:nvPr/>
        </p:nvPicPr>
        <p:blipFill>
          <a:blip r:embed="rId4"/>
          <a:stretch>
            <a:fillRect/>
          </a:stretch>
        </p:blipFill>
        <p:spPr>
          <a:xfrm>
            <a:off x="4884945" y="1520465"/>
            <a:ext cx="7162650" cy="4253318"/>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pic>
        <p:nvPicPr>
          <p:cNvPr id="4" name="Picture 3">
            <a:extLst>
              <a:ext uri="{FF2B5EF4-FFF2-40B4-BE49-F238E27FC236}">
                <a16:creationId xmlns:a16="http://schemas.microsoft.com/office/drawing/2014/main" id="{8734D751-A919-F246-C1A4-F621330DBD47}"/>
              </a:ext>
            </a:extLst>
          </p:cNvPr>
          <p:cNvPicPr>
            <a:picLocks noChangeAspect="1"/>
          </p:cNvPicPr>
          <p:nvPr/>
        </p:nvPicPr>
        <p:blipFill>
          <a:blip r:embed="rId3"/>
          <a:stretch>
            <a:fillRect/>
          </a:stretch>
        </p:blipFill>
        <p:spPr>
          <a:xfrm>
            <a:off x="103754" y="1382611"/>
            <a:ext cx="5317331" cy="4828291"/>
          </a:xfrm>
          <a:prstGeom prst="rect">
            <a:avLst/>
          </a:prstGeom>
        </p:spPr>
      </p:pic>
      <p:sp>
        <p:nvSpPr>
          <p:cNvPr id="5" name="Rectangle 4">
            <a:extLst>
              <a:ext uri="{FF2B5EF4-FFF2-40B4-BE49-F238E27FC236}">
                <a16:creationId xmlns:a16="http://schemas.microsoft.com/office/drawing/2014/main" id="{50BFDF8A-6170-18AA-A0B3-AF7104EFAC44}"/>
              </a:ext>
            </a:extLst>
          </p:cNvPr>
          <p:cNvSpPr/>
          <p:nvPr/>
        </p:nvSpPr>
        <p:spPr>
          <a:xfrm>
            <a:off x="1313543" y="1997839"/>
            <a:ext cx="1117600" cy="331704"/>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BE45885-3BB5-9AB7-8E07-5EBDF7C48D99}"/>
              </a:ext>
            </a:extLst>
          </p:cNvPr>
          <p:cNvSpPr/>
          <p:nvPr/>
        </p:nvSpPr>
        <p:spPr>
          <a:xfrm>
            <a:off x="1190171" y="5812971"/>
            <a:ext cx="1240972" cy="352879"/>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98BD46A-F466-27B3-8F54-40E835E55F11}"/>
              </a:ext>
            </a:extLst>
          </p:cNvPr>
          <p:cNvSpPr/>
          <p:nvPr/>
        </p:nvSpPr>
        <p:spPr>
          <a:xfrm>
            <a:off x="2576286" y="2902857"/>
            <a:ext cx="2619828" cy="333829"/>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DCEED4A-737E-FDB3-1AE4-D5478B899D31}"/>
              </a:ext>
            </a:extLst>
          </p:cNvPr>
          <p:cNvSpPr/>
          <p:nvPr/>
        </p:nvSpPr>
        <p:spPr>
          <a:xfrm>
            <a:off x="1944914" y="3831771"/>
            <a:ext cx="696686" cy="232229"/>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E69DA9D-43E8-ECF6-7220-94B41DE5993D}"/>
              </a:ext>
            </a:extLst>
          </p:cNvPr>
          <p:cNvSpPr/>
          <p:nvPr/>
        </p:nvSpPr>
        <p:spPr>
          <a:xfrm>
            <a:off x="72571" y="2329543"/>
            <a:ext cx="625671" cy="573314"/>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857-78E4-4678-80F9-F2E435093E55}"/>
              </a:ext>
            </a:extLst>
          </p:cNvPr>
          <p:cNvSpPr>
            <a:spLocks noGrp="1"/>
          </p:cNvSpPr>
          <p:nvPr>
            <p:ph type="title"/>
          </p:nvPr>
        </p:nvSpPr>
        <p:spPr/>
        <p:txBody>
          <a:bodyPr/>
          <a:lstStyle/>
          <a:p>
            <a:r>
              <a:rPr lang="en-GB" dirty="0"/>
              <a:t>How to use them.</a:t>
            </a:r>
          </a:p>
        </p:txBody>
      </p:sp>
      <p:sp>
        <p:nvSpPr>
          <p:cNvPr id="4" name="TextBox 3">
            <a:extLst>
              <a:ext uri="{FF2B5EF4-FFF2-40B4-BE49-F238E27FC236}">
                <a16:creationId xmlns:a16="http://schemas.microsoft.com/office/drawing/2014/main" id="{66FCD5D3-9750-5C6E-E36F-BAC00ED96F66}"/>
              </a:ext>
            </a:extLst>
          </p:cNvPr>
          <p:cNvSpPr txBox="1"/>
          <p:nvPr/>
        </p:nvSpPr>
        <p:spPr>
          <a:xfrm>
            <a:off x="401027" y="1592263"/>
            <a:ext cx="10637087" cy="1477328"/>
          </a:xfrm>
          <a:prstGeom prst="rect">
            <a:avLst/>
          </a:prstGeom>
          <a:noFill/>
        </p:spPr>
        <p:txBody>
          <a:bodyPr wrap="square" rtlCol="0">
            <a:spAutoFit/>
          </a:bodyPr>
          <a:lstStyle/>
          <a:p>
            <a:r>
              <a:rPr lang="en-GB" dirty="0"/>
              <a:t>If you would like to know more about Online Resource List, you can visit </a:t>
            </a:r>
            <a:r>
              <a:rPr lang="en-GB" dirty="0">
                <a:hlinkClick r:id="rId3"/>
              </a:rPr>
              <a:t>Academic and </a:t>
            </a:r>
            <a:r>
              <a:rPr lang="en-GB" dirty="0" err="1">
                <a:hlinkClick r:id="rId3"/>
              </a:rPr>
              <a:t>InforSkills</a:t>
            </a:r>
            <a:r>
              <a:rPr lang="en-GB" dirty="0">
                <a:hlinkClick r:id="rId3"/>
              </a:rPr>
              <a:t> </a:t>
            </a:r>
            <a:r>
              <a:rPr lang="en-GB" dirty="0"/>
              <a:t>programme.</a:t>
            </a:r>
          </a:p>
          <a:p>
            <a:endParaRPr lang="en-GB" dirty="0"/>
          </a:p>
          <a:p>
            <a:pPr marL="285750" indent="-285750">
              <a:buFont typeface="Arial" panose="020B0604020202020204" pitchFamily="34" charset="0"/>
              <a:buChar char="•"/>
            </a:pPr>
            <a:r>
              <a:rPr lang="en-GB" dirty="0"/>
              <a:t>Navigate to the </a:t>
            </a:r>
            <a:r>
              <a:rPr lang="en-GB" dirty="0">
                <a:hlinkClick r:id="rId4"/>
              </a:rPr>
              <a:t>Finding and Using Information </a:t>
            </a:r>
            <a:r>
              <a:rPr lang="en-GB" dirty="0"/>
              <a:t>course.</a:t>
            </a:r>
          </a:p>
          <a:p>
            <a:pPr marL="285750" indent="-285750">
              <a:buFont typeface="Arial" panose="020B0604020202020204" pitchFamily="34" charset="0"/>
              <a:buChar char="•"/>
            </a:pPr>
            <a:r>
              <a:rPr lang="en-GB" dirty="0"/>
              <a:t>Choose Unit 2: </a:t>
            </a:r>
            <a:r>
              <a:rPr lang="en-GB" dirty="0">
                <a:hlinkClick r:id="rId5"/>
              </a:rPr>
              <a:t>Identifying Information</a:t>
            </a:r>
            <a:r>
              <a:rPr lang="en-GB" dirty="0"/>
              <a:t>.</a:t>
            </a:r>
          </a:p>
          <a:p>
            <a:pPr marL="285750" indent="-285750">
              <a:buFont typeface="Arial" panose="020B0604020202020204" pitchFamily="34" charset="0"/>
              <a:buChar char="•"/>
            </a:pPr>
            <a:r>
              <a:rPr lang="en-GB" dirty="0"/>
              <a:t>Section 3: </a:t>
            </a:r>
            <a:r>
              <a:rPr lang="en-GB" dirty="0">
                <a:hlinkClick r:id="rId6"/>
              </a:rPr>
              <a:t>Online Resource Lists.</a:t>
            </a:r>
            <a:endParaRPr lang="en-GB" dirty="0"/>
          </a:p>
        </p:txBody>
      </p:sp>
      <p:pic>
        <p:nvPicPr>
          <p:cNvPr id="8" name="Picture 7">
            <a:extLst>
              <a:ext uri="{FF2B5EF4-FFF2-40B4-BE49-F238E27FC236}">
                <a16:creationId xmlns:a16="http://schemas.microsoft.com/office/drawing/2014/main" id="{7AD3954E-D77A-953E-1CD3-4A0AAACB709E}"/>
              </a:ext>
            </a:extLst>
          </p:cNvPr>
          <p:cNvPicPr>
            <a:picLocks noChangeAspect="1"/>
          </p:cNvPicPr>
          <p:nvPr/>
        </p:nvPicPr>
        <p:blipFill>
          <a:blip r:embed="rId7"/>
          <a:stretch>
            <a:fillRect/>
          </a:stretch>
        </p:blipFill>
        <p:spPr>
          <a:xfrm>
            <a:off x="4000409" y="3429000"/>
            <a:ext cx="2050172" cy="2008045"/>
          </a:xfrm>
          <a:prstGeom prst="rect">
            <a:avLst/>
          </a:prstGeom>
        </p:spPr>
      </p:pic>
      <p:pic>
        <p:nvPicPr>
          <p:cNvPr id="10" name="Picture 9">
            <a:extLst>
              <a:ext uri="{FF2B5EF4-FFF2-40B4-BE49-F238E27FC236}">
                <a16:creationId xmlns:a16="http://schemas.microsoft.com/office/drawing/2014/main" id="{71332F02-53C9-BAC6-1BB0-CA5EF1926D88}"/>
              </a:ext>
            </a:extLst>
          </p:cNvPr>
          <p:cNvPicPr>
            <a:picLocks noChangeAspect="1"/>
          </p:cNvPicPr>
          <p:nvPr/>
        </p:nvPicPr>
        <p:blipFill>
          <a:blip r:embed="rId8"/>
          <a:stretch>
            <a:fillRect/>
          </a:stretch>
        </p:blipFill>
        <p:spPr>
          <a:xfrm>
            <a:off x="7199048" y="3429000"/>
            <a:ext cx="1763524" cy="2008045"/>
          </a:xfrm>
          <a:prstGeom prst="rect">
            <a:avLst/>
          </a:prstGeom>
        </p:spPr>
      </p:pic>
      <p:sp>
        <p:nvSpPr>
          <p:cNvPr id="11" name="Arrow: Right 10">
            <a:extLst>
              <a:ext uri="{FF2B5EF4-FFF2-40B4-BE49-F238E27FC236}">
                <a16:creationId xmlns:a16="http://schemas.microsoft.com/office/drawing/2014/main" id="{0D0588E0-0AEE-115D-547A-8E69B2733F4A}"/>
              </a:ext>
            </a:extLst>
          </p:cNvPr>
          <p:cNvSpPr/>
          <p:nvPr/>
        </p:nvSpPr>
        <p:spPr>
          <a:xfrm>
            <a:off x="2686833" y="4353516"/>
            <a:ext cx="1016000" cy="138199"/>
          </a:xfrm>
          <a:prstGeom prst="rightArrow">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51270D4F-C211-B53F-80A6-2E037BD33695}"/>
              </a:ext>
            </a:extLst>
          </p:cNvPr>
          <p:cNvSpPr/>
          <p:nvPr/>
        </p:nvSpPr>
        <p:spPr>
          <a:xfrm>
            <a:off x="6096000" y="4353515"/>
            <a:ext cx="978807" cy="138199"/>
          </a:xfrm>
          <a:prstGeom prst="rightArrow">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7F1B7DA5-BF0B-636B-103E-A8C3EC062DAA}"/>
              </a:ext>
            </a:extLst>
          </p:cNvPr>
          <p:cNvPicPr>
            <a:picLocks noChangeAspect="1"/>
          </p:cNvPicPr>
          <p:nvPr/>
        </p:nvPicPr>
        <p:blipFill>
          <a:blip r:embed="rId9"/>
          <a:stretch>
            <a:fillRect/>
          </a:stretch>
        </p:blipFill>
        <p:spPr>
          <a:xfrm>
            <a:off x="243825" y="3367556"/>
            <a:ext cx="2235315" cy="2140060"/>
          </a:xfrm>
          <a:prstGeom prst="rect">
            <a:avLst/>
          </a:prstGeom>
        </p:spPr>
      </p:pic>
    </p:spTree>
    <p:extLst>
      <p:ext uri="{BB962C8B-B14F-4D97-AF65-F5344CB8AC3E}">
        <p14:creationId xmlns:p14="http://schemas.microsoft.com/office/powerpoint/2010/main" val="1580913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5283B-26FA-1C69-92DA-B1FA8A5FC0EF}"/>
              </a:ext>
            </a:extLst>
          </p:cNvPr>
          <p:cNvSpPr>
            <a:spLocks noGrp="1"/>
          </p:cNvSpPr>
          <p:nvPr>
            <p:ph type="title"/>
          </p:nvPr>
        </p:nvSpPr>
        <p:spPr/>
        <p:txBody>
          <a:bodyPr/>
          <a:lstStyle/>
          <a:p>
            <a:r>
              <a:rPr lang="en-GB" dirty="0"/>
              <a:t>Using the Library</a:t>
            </a:r>
          </a:p>
        </p:txBody>
      </p:sp>
      <p:sp>
        <p:nvSpPr>
          <p:cNvPr id="3" name="Flowchart: Off-page Connector 2">
            <a:extLst>
              <a:ext uri="{FF2B5EF4-FFF2-40B4-BE49-F238E27FC236}">
                <a16:creationId xmlns:a16="http://schemas.microsoft.com/office/drawing/2014/main" id="{33AF052A-66B7-13B8-D8B8-AE288477C84C}"/>
              </a:ext>
            </a:extLst>
          </p:cNvPr>
          <p:cNvSpPr/>
          <p:nvPr/>
        </p:nvSpPr>
        <p:spPr>
          <a:xfrm>
            <a:off x="519103" y="1676400"/>
            <a:ext cx="11247573" cy="827251"/>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Search all resources at once.</a:t>
            </a:r>
          </a:p>
        </p:txBody>
      </p:sp>
      <p:sp>
        <p:nvSpPr>
          <p:cNvPr id="4" name="Flowchart: Off-page Connector 3">
            <a:extLst>
              <a:ext uri="{FF2B5EF4-FFF2-40B4-BE49-F238E27FC236}">
                <a16:creationId xmlns:a16="http://schemas.microsoft.com/office/drawing/2014/main" id="{BB10C25F-6077-CE97-806C-8DA4E0A75645}"/>
              </a:ext>
            </a:extLst>
          </p:cNvPr>
          <p:cNvSpPr/>
          <p:nvPr/>
        </p:nvSpPr>
        <p:spPr>
          <a:xfrm>
            <a:off x="519103" y="2575092"/>
            <a:ext cx="11247573" cy="718529"/>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Sign in to use all the tools and features.</a:t>
            </a:r>
          </a:p>
        </p:txBody>
      </p:sp>
      <p:sp>
        <p:nvSpPr>
          <p:cNvPr id="5" name="Flowchart: Off-page Connector 4">
            <a:extLst>
              <a:ext uri="{FF2B5EF4-FFF2-40B4-BE49-F238E27FC236}">
                <a16:creationId xmlns:a16="http://schemas.microsoft.com/office/drawing/2014/main" id="{1D085851-A88D-8AEE-EF75-A48610D5C2C0}"/>
              </a:ext>
            </a:extLst>
          </p:cNvPr>
          <p:cNvSpPr/>
          <p:nvPr/>
        </p:nvSpPr>
        <p:spPr>
          <a:xfrm>
            <a:off x="519103" y="3365062"/>
            <a:ext cx="11247573" cy="750277"/>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Use the filters to set the best results.</a:t>
            </a:r>
          </a:p>
        </p:txBody>
      </p:sp>
      <p:sp>
        <p:nvSpPr>
          <p:cNvPr id="6" name="Flowchart: Off-page Connector 5">
            <a:extLst>
              <a:ext uri="{FF2B5EF4-FFF2-40B4-BE49-F238E27FC236}">
                <a16:creationId xmlns:a16="http://schemas.microsoft.com/office/drawing/2014/main" id="{D68B47B9-C6C1-8765-2A0E-AECC4A735955}"/>
              </a:ext>
            </a:extLst>
          </p:cNvPr>
          <p:cNvSpPr/>
          <p:nvPr/>
        </p:nvSpPr>
        <p:spPr>
          <a:xfrm>
            <a:off x="519103" y="4186780"/>
            <a:ext cx="11247573" cy="890954"/>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Save your favourite articles, books or journals in your pinned resources.</a:t>
            </a:r>
          </a:p>
        </p:txBody>
      </p:sp>
      <p:sp>
        <p:nvSpPr>
          <p:cNvPr id="7" name="Flowchart: Off-page Connector 6">
            <a:extLst>
              <a:ext uri="{FF2B5EF4-FFF2-40B4-BE49-F238E27FC236}">
                <a16:creationId xmlns:a16="http://schemas.microsoft.com/office/drawing/2014/main" id="{EC88A05D-0CDE-4295-EFC5-F5233C971822}"/>
              </a:ext>
            </a:extLst>
          </p:cNvPr>
          <p:cNvSpPr/>
          <p:nvPr/>
        </p:nvSpPr>
        <p:spPr>
          <a:xfrm>
            <a:off x="519104" y="5116630"/>
            <a:ext cx="11247573" cy="750277"/>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Email books and articles to yourself. </a:t>
            </a:r>
          </a:p>
        </p:txBody>
      </p:sp>
    </p:spTree>
    <p:extLst>
      <p:ext uri="{BB962C8B-B14F-4D97-AF65-F5344CB8AC3E}">
        <p14:creationId xmlns:p14="http://schemas.microsoft.com/office/powerpoint/2010/main" val="2724386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74CE-8C69-A2EC-9476-2C3E62B344EF}"/>
              </a:ext>
            </a:extLst>
          </p:cNvPr>
          <p:cNvSpPr>
            <a:spLocks noGrp="1"/>
          </p:cNvSpPr>
          <p:nvPr>
            <p:ph type="title"/>
          </p:nvPr>
        </p:nvSpPr>
        <p:spPr>
          <a:xfrm>
            <a:off x="223768" y="30339"/>
            <a:ext cx="10795518" cy="1003916"/>
          </a:xfrm>
        </p:spPr>
        <p:txBody>
          <a:bodyPr/>
          <a:lstStyle/>
          <a:p>
            <a:r>
              <a:rPr lang="cy-GB" dirty="0" err="1">
                <a:latin typeface="Arial" panose="020B0604020202020204" pitchFamily="34" charset="0"/>
                <a:cs typeface="Arial" panose="020B0604020202020204" pitchFamily="34" charset="0"/>
              </a:rPr>
              <a:t>Begin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simple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search</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03E3E59-430F-11AF-4DEA-C2CEA2525B9F}"/>
              </a:ext>
            </a:extLst>
          </p:cNvPr>
          <p:cNvSpPr txBox="1"/>
          <p:nvPr/>
        </p:nvSpPr>
        <p:spPr>
          <a:xfrm>
            <a:off x="7220851" y="1579685"/>
            <a:ext cx="4776734" cy="2677656"/>
          </a:xfrm>
          <a:prstGeom prst="rect">
            <a:avLst/>
          </a:prstGeom>
          <a:noFill/>
        </p:spPr>
        <p:txBody>
          <a:bodyPr wrap="square" rtlCol="0">
            <a:spAutoFit/>
          </a:bodyPr>
          <a:lstStyle/>
          <a:p>
            <a:r>
              <a:rPr lang="cy-GB" sz="2400" dirty="0" err="1">
                <a:latin typeface="Arial" panose="020B0604020202020204" pitchFamily="34" charset="0"/>
                <a:cs typeface="Arial" panose="020B0604020202020204" pitchFamily="34" charset="0"/>
              </a:rPr>
              <a:t>Begin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your</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simple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search</a:t>
            </a:r>
            <a:r>
              <a:rPr lang="cy-GB" sz="2400" dirty="0">
                <a:latin typeface="Arial" panose="020B0604020202020204" pitchFamily="34" charset="0"/>
                <a:cs typeface="Arial" panose="020B0604020202020204" pitchFamily="34" charset="0"/>
              </a:rPr>
              <a:t> by </a:t>
            </a:r>
            <a:r>
              <a:rPr lang="cy-GB" sz="2400" dirty="0" err="1">
                <a:latin typeface="Arial" panose="020B0604020202020204" pitchFamily="34" charset="0"/>
                <a:cs typeface="Arial" panose="020B0604020202020204" pitchFamily="34" charset="0"/>
              </a:rPr>
              <a:t>inputting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some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keywords</a:t>
            </a:r>
            <a:r>
              <a:rPr lang="cy-GB" sz="2400" dirty="0">
                <a:latin typeface="Arial" panose="020B0604020202020204" pitchFamily="34" charset="0"/>
                <a:cs typeface="Arial" panose="020B0604020202020204" pitchFamily="34" charset="0"/>
              </a:rPr>
              <a:t> ...  </a:t>
            </a:r>
          </a:p>
          <a:p>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press</a:t>
            </a:r>
            <a:r>
              <a:rPr lang="cy-GB" sz="2400" dirty="0">
                <a:latin typeface="Arial" panose="020B0604020202020204" pitchFamily="34" charset="0"/>
                <a:cs typeface="Arial" panose="020B0604020202020204" pitchFamily="34" charset="0"/>
              </a:rPr>
              <a:t> the </a:t>
            </a:r>
            <a:r>
              <a:rPr lang="cy-GB" sz="2400" dirty="0" err="1">
                <a:latin typeface="Arial" panose="020B0604020202020204" pitchFamily="34" charset="0"/>
                <a:cs typeface="Arial" panose="020B0604020202020204" pitchFamily="34" charset="0"/>
              </a:rPr>
              <a:t>search</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button</a:t>
            </a:r>
            <a:r>
              <a:rPr lang="cy-GB" sz="2400" dirty="0">
                <a:latin typeface="Arial" panose="020B0604020202020204" pitchFamily="34" charset="0"/>
                <a:cs typeface="Arial" panose="020B0604020202020204" pitchFamily="34" charset="0"/>
              </a:rPr>
              <a:t> ...</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and </a:t>
            </a:r>
            <a:r>
              <a:rPr lang="cy-GB" sz="2400" dirty="0" err="1">
                <a:latin typeface="Arial" panose="020B0604020202020204" pitchFamily="34" charset="0"/>
                <a:cs typeface="Arial" panose="020B0604020202020204" pitchFamily="34" charset="0"/>
              </a:rPr>
              <a:t>remember</a:t>
            </a:r>
            <a:r>
              <a:rPr lang="cy-GB" sz="2400" dirty="0">
                <a:latin typeface="Arial" panose="020B0604020202020204" pitchFamily="34" charset="0"/>
                <a:cs typeface="Arial" panose="020B0604020202020204" pitchFamily="34" charset="0"/>
              </a:rPr>
              <a:t> to </a:t>
            </a:r>
            <a:r>
              <a:rPr lang="cy-GB" sz="2400" dirty="0" err="1">
                <a:latin typeface="Arial" panose="020B0604020202020204" pitchFamily="34" charset="0"/>
                <a:cs typeface="Arial" panose="020B0604020202020204" pitchFamily="34" charset="0"/>
              </a:rPr>
              <a:t>sign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in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using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your</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university</a:t>
            </a:r>
            <a:r>
              <a:rPr lang="cy-GB" sz="2400" dirty="0">
                <a:latin typeface="Arial" panose="020B0604020202020204" pitchFamily="34" charset="0"/>
                <a:cs typeface="Arial" panose="020B0604020202020204" pitchFamily="34" charset="0"/>
              </a:rPr>
              <a:t> ID and </a:t>
            </a:r>
            <a:r>
              <a:rPr lang="cy-GB" sz="2400" dirty="0" err="1">
                <a:latin typeface="Arial" panose="020B0604020202020204" pitchFamily="34" charset="0"/>
                <a:cs typeface="Arial" panose="020B0604020202020204" pitchFamily="34" charset="0"/>
              </a:rPr>
              <a:t>password</a:t>
            </a:r>
            <a:r>
              <a:rPr lang="cy-GB"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9B1DDD3A-4370-658E-8E47-6610042C3D35}"/>
              </a:ext>
            </a:extLst>
          </p:cNvPr>
          <p:cNvPicPr>
            <a:picLocks noChangeAspect="1"/>
          </p:cNvPicPr>
          <p:nvPr/>
        </p:nvPicPr>
        <p:blipFill>
          <a:blip r:embed="rId3"/>
          <a:stretch>
            <a:fillRect/>
          </a:stretch>
        </p:blipFill>
        <p:spPr>
          <a:xfrm>
            <a:off x="194415" y="1448299"/>
            <a:ext cx="6690652" cy="3950671"/>
          </a:xfrm>
          <a:prstGeom prst="rect">
            <a:avLst/>
          </a:prstGeom>
        </p:spPr>
      </p:pic>
      <p:sp>
        <p:nvSpPr>
          <p:cNvPr id="7" name="Rectangle: Rounded Corners 6">
            <a:extLst>
              <a:ext uri="{FF2B5EF4-FFF2-40B4-BE49-F238E27FC236}">
                <a16:creationId xmlns:a16="http://schemas.microsoft.com/office/drawing/2014/main" id="{780B660C-3A8A-4326-E0BA-1370AD14D95B}"/>
              </a:ext>
            </a:extLst>
          </p:cNvPr>
          <p:cNvSpPr/>
          <p:nvPr/>
        </p:nvSpPr>
        <p:spPr>
          <a:xfrm>
            <a:off x="2786742" y="4191612"/>
            <a:ext cx="691541" cy="45902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1B9E3D1-8831-297B-6DE8-A0FF64F4155D}"/>
              </a:ext>
            </a:extLst>
          </p:cNvPr>
          <p:cNvSpPr/>
          <p:nvPr/>
        </p:nvSpPr>
        <p:spPr>
          <a:xfrm>
            <a:off x="300523" y="4191610"/>
            <a:ext cx="886020"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655F9591-2AB8-9DC0-0D56-5F8D5279CC7A}"/>
              </a:ext>
            </a:extLst>
          </p:cNvPr>
          <p:cNvPicPr>
            <a:picLocks noChangeAspect="1"/>
          </p:cNvPicPr>
          <p:nvPr/>
        </p:nvPicPr>
        <p:blipFill>
          <a:blip r:embed="rId4"/>
          <a:stretch>
            <a:fillRect/>
          </a:stretch>
        </p:blipFill>
        <p:spPr>
          <a:xfrm>
            <a:off x="5621527" y="4650640"/>
            <a:ext cx="6441029" cy="1610257"/>
          </a:xfrm>
          <a:prstGeom prst="rect">
            <a:avLst/>
          </a:prstGeom>
        </p:spPr>
      </p:pic>
      <p:sp>
        <p:nvSpPr>
          <p:cNvPr id="13" name="Rectangle: Rounded Corners 12">
            <a:extLst>
              <a:ext uri="{FF2B5EF4-FFF2-40B4-BE49-F238E27FC236}">
                <a16:creationId xmlns:a16="http://schemas.microsoft.com/office/drawing/2014/main" id="{74B642DC-CAC3-50ED-6352-F7FE09002193}"/>
              </a:ext>
            </a:extLst>
          </p:cNvPr>
          <p:cNvSpPr/>
          <p:nvPr/>
        </p:nvSpPr>
        <p:spPr>
          <a:xfrm>
            <a:off x="9149740" y="5801867"/>
            <a:ext cx="708168"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1114CF8-859A-2BEF-509D-41B83E5E6E25}"/>
              </a:ext>
            </a:extLst>
          </p:cNvPr>
          <p:cNvSpPr txBox="1"/>
          <p:nvPr/>
        </p:nvSpPr>
        <p:spPr>
          <a:xfrm>
            <a:off x="115349" y="5475990"/>
            <a:ext cx="5342785" cy="400110"/>
          </a:xfrm>
          <a:prstGeom prst="rect">
            <a:avLst/>
          </a:prstGeom>
          <a:noFill/>
        </p:spPr>
        <p:txBody>
          <a:bodyPr wrap="square" rtlCol="0">
            <a:spAutoFit/>
          </a:bodyPr>
          <a:lstStyle/>
          <a:p>
            <a:r>
              <a:rPr lang="en-GB" sz="2000" dirty="0">
                <a:hlinkClick r:id="rId5"/>
              </a:rPr>
              <a:t>Library &amp; Learning Services at UWTSD</a:t>
            </a:r>
            <a:endParaRPr lang="en-GB" sz="2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F0A2D8BF-7F91-6F6E-5894-BD5C9B6E2D5C}"/>
              </a:ext>
            </a:extLst>
          </p:cNvPr>
          <p:cNvSpPr/>
          <p:nvPr/>
        </p:nvSpPr>
        <p:spPr>
          <a:xfrm>
            <a:off x="6254750" y="1415441"/>
            <a:ext cx="559409" cy="35072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73590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dirty="0"/>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986233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86BB9-1D68-6E23-B2B4-795BD2207C6B}"/>
              </a:ext>
            </a:extLst>
          </p:cNvPr>
          <p:cNvSpPr>
            <a:spLocks noGrp="1"/>
          </p:cNvSpPr>
          <p:nvPr>
            <p:ph type="title"/>
          </p:nvPr>
        </p:nvSpPr>
        <p:spPr>
          <a:xfrm>
            <a:off x="171911" y="0"/>
            <a:ext cx="10795518" cy="1003916"/>
          </a:xfrm>
        </p:spPr>
        <p:txBody>
          <a:bodyPr/>
          <a:lstStyle/>
          <a:p>
            <a:r>
              <a:rPr lang="cy-GB" dirty="0" err="1">
                <a:latin typeface="Arial" panose="020B0604020202020204" pitchFamily="34" charset="0"/>
                <a:cs typeface="Arial" panose="020B0604020202020204" pitchFamily="34" charset="0"/>
              </a:rPr>
              <a:t>Refine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search</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3721EC3D-BA83-4BB6-E0C1-955E80596304}"/>
              </a:ext>
            </a:extLst>
          </p:cNvPr>
          <p:cNvPicPr>
            <a:picLocks noChangeAspect="1"/>
          </p:cNvPicPr>
          <p:nvPr/>
        </p:nvPicPr>
        <p:blipFill>
          <a:blip r:embed="rId3"/>
          <a:stretch>
            <a:fillRect/>
          </a:stretch>
        </p:blipFill>
        <p:spPr>
          <a:xfrm>
            <a:off x="258994" y="1578459"/>
            <a:ext cx="8741225" cy="4463112"/>
          </a:xfrm>
          <a:prstGeom prst="rect">
            <a:avLst/>
          </a:prstGeom>
        </p:spPr>
      </p:pic>
      <p:sp>
        <p:nvSpPr>
          <p:cNvPr id="7" name="Rectangle: Rounded Corners 6">
            <a:extLst>
              <a:ext uri="{FF2B5EF4-FFF2-40B4-BE49-F238E27FC236}">
                <a16:creationId xmlns:a16="http://schemas.microsoft.com/office/drawing/2014/main" id="{538D2BE8-21F7-2F19-477A-1D266DFFC2AE}"/>
              </a:ext>
            </a:extLst>
          </p:cNvPr>
          <p:cNvSpPr/>
          <p:nvPr/>
        </p:nvSpPr>
        <p:spPr>
          <a:xfrm>
            <a:off x="258994" y="2765492"/>
            <a:ext cx="1069060" cy="315926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32C91A7-C11D-0973-E652-0763284B6BF2}"/>
              </a:ext>
            </a:extLst>
          </p:cNvPr>
          <p:cNvSpPr/>
          <p:nvPr/>
        </p:nvSpPr>
        <p:spPr>
          <a:xfrm>
            <a:off x="3098613" y="2422504"/>
            <a:ext cx="2694513" cy="34298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5A0E42D-A781-2678-1544-E4F28E9D475A}"/>
              </a:ext>
            </a:extLst>
          </p:cNvPr>
          <p:cNvSpPr txBox="1"/>
          <p:nvPr/>
        </p:nvSpPr>
        <p:spPr>
          <a:xfrm>
            <a:off x="9312354" y="1363191"/>
            <a:ext cx="2582822"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the drop-down menus under the search box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Tweak your results using the filters on the left of the screen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Or simply add to your search terms.</a:t>
            </a:r>
          </a:p>
        </p:txBody>
      </p:sp>
    </p:spTree>
    <p:extLst>
      <p:ext uri="{BB962C8B-B14F-4D97-AF65-F5344CB8AC3E}">
        <p14:creationId xmlns:p14="http://schemas.microsoft.com/office/powerpoint/2010/main" val="2637487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4BE62-87F7-CED1-F96F-3D9C9EF22F80}"/>
              </a:ext>
            </a:extLst>
          </p:cNvPr>
          <p:cNvSpPr>
            <a:spLocks noGrp="1"/>
          </p:cNvSpPr>
          <p:nvPr>
            <p:ph type="title"/>
          </p:nvPr>
        </p:nvSpPr>
        <p:spPr>
          <a:xfrm>
            <a:off x="209869" y="0"/>
            <a:ext cx="10795518" cy="1003916"/>
          </a:xfrm>
        </p:spPr>
        <p:txBody>
          <a:bodyPr/>
          <a:lstStyle/>
          <a:p>
            <a:r>
              <a:rPr lang="cy-GB" dirty="0" err="1">
                <a:latin typeface="Arial" panose="020B0604020202020204" pitchFamily="34" charset="0"/>
                <a:cs typeface="Arial" panose="020B0604020202020204" pitchFamily="34" charset="0"/>
              </a:rPr>
              <a:t>Locate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printed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books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CFEB130-246C-6316-A124-A6AB343C204E}"/>
              </a:ext>
            </a:extLst>
          </p:cNvPr>
          <p:cNvPicPr>
            <a:picLocks noChangeAspect="1"/>
          </p:cNvPicPr>
          <p:nvPr/>
        </p:nvPicPr>
        <p:blipFill>
          <a:blip r:embed="rId3"/>
          <a:stretch>
            <a:fillRect/>
          </a:stretch>
        </p:blipFill>
        <p:spPr>
          <a:xfrm>
            <a:off x="294361" y="1421648"/>
            <a:ext cx="6763694" cy="2476846"/>
          </a:xfrm>
          <a:prstGeom prst="rect">
            <a:avLst/>
          </a:prstGeom>
        </p:spPr>
      </p:pic>
      <p:pic>
        <p:nvPicPr>
          <p:cNvPr id="13" name="Picture 12">
            <a:extLst>
              <a:ext uri="{FF2B5EF4-FFF2-40B4-BE49-F238E27FC236}">
                <a16:creationId xmlns:a16="http://schemas.microsoft.com/office/drawing/2014/main" id="{576B22F5-0AF8-9EA4-1541-C220C9CCAF6E}"/>
              </a:ext>
            </a:extLst>
          </p:cNvPr>
          <p:cNvPicPr>
            <a:picLocks noChangeAspect="1"/>
          </p:cNvPicPr>
          <p:nvPr/>
        </p:nvPicPr>
        <p:blipFill>
          <a:blip r:embed="rId4"/>
          <a:stretch>
            <a:fillRect/>
          </a:stretch>
        </p:blipFill>
        <p:spPr>
          <a:xfrm>
            <a:off x="294361" y="4053732"/>
            <a:ext cx="6763694" cy="2016565"/>
          </a:xfrm>
          <a:prstGeom prst="rect">
            <a:avLst/>
          </a:prstGeom>
        </p:spPr>
      </p:pic>
      <p:pic>
        <p:nvPicPr>
          <p:cNvPr id="15" name="Picture 14">
            <a:extLst>
              <a:ext uri="{FF2B5EF4-FFF2-40B4-BE49-F238E27FC236}">
                <a16:creationId xmlns:a16="http://schemas.microsoft.com/office/drawing/2014/main" id="{3276A1C2-065E-188E-945A-3611607C4007}"/>
              </a:ext>
            </a:extLst>
          </p:cNvPr>
          <p:cNvPicPr>
            <a:picLocks noChangeAspect="1"/>
          </p:cNvPicPr>
          <p:nvPr/>
        </p:nvPicPr>
        <p:blipFill>
          <a:blip r:embed="rId5"/>
          <a:stretch>
            <a:fillRect/>
          </a:stretch>
        </p:blipFill>
        <p:spPr>
          <a:xfrm>
            <a:off x="7452321" y="2528221"/>
            <a:ext cx="4578882" cy="3617108"/>
          </a:xfrm>
          <a:prstGeom prst="rect">
            <a:avLst/>
          </a:prstGeom>
        </p:spPr>
      </p:pic>
      <p:sp>
        <p:nvSpPr>
          <p:cNvPr id="3" name="Rectangle: Rounded Corners 2">
            <a:extLst>
              <a:ext uri="{FF2B5EF4-FFF2-40B4-BE49-F238E27FC236}">
                <a16:creationId xmlns:a16="http://schemas.microsoft.com/office/drawing/2014/main" id="{80475EF5-CB75-2E9C-1DBB-EB7AC5D5B6A1}"/>
              </a:ext>
            </a:extLst>
          </p:cNvPr>
          <p:cNvSpPr/>
          <p:nvPr/>
        </p:nvSpPr>
        <p:spPr>
          <a:xfrm>
            <a:off x="371475" y="2105025"/>
            <a:ext cx="1000125" cy="31432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F6C1153-F89F-217B-4B8D-4BA4F0F414A9}"/>
              </a:ext>
            </a:extLst>
          </p:cNvPr>
          <p:cNvSpPr txBox="1"/>
          <p:nvPr/>
        </p:nvSpPr>
        <p:spPr>
          <a:xfrm>
            <a:off x="7452321" y="1421648"/>
            <a:ext cx="4445318"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filters, the detailed record and Map it functionality…</a:t>
            </a:r>
          </a:p>
        </p:txBody>
      </p:sp>
    </p:spTree>
    <p:extLst>
      <p:ext uri="{BB962C8B-B14F-4D97-AF65-F5344CB8AC3E}">
        <p14:creationId xmlns:p14="http://schemas.microsoft.com/office/powerpoint/2010/main" val="71741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054A9-0E8E-DFB1-6E92-5371817F2A44}"/>
              </a:ext>
            </a:extLst>
          </p:cNvPr>
          <p:cNvSpPr>
            <a:spLocks noGrp="1"/>
          </p:cNvSpPr>
          <p:nvPr>
            <p:ph type="title"/>
          </p:nvPr>
        </p:nvSpPr>
        <p:spPr>
          <a:xfrm>
            <a:off x="370047" y="0"/>
            <a:ext cx="10795518" cy="1003916"/>
          </a:xfrm>
        </p:spPr>
        <p:txBody>
          <a:bodyPr/>
          <a:lstStyle/>
          <a:p>
            <a:r>
              <a:rPr lang="en-GB" dirty="0">
                <a:latin typeface="Arial" panose="020B0604020202020204" pitchFamily="34" charset="0"/>
                <a:cs typeface="Arial" panose="020B0604020202020204" pitchFamily="34" charset="0"/>
              </a:rPr>
              <a:t>Request a print item.</a:t>
            </a:r>
          </a:p>
        </p:txBody>
      </p:sp>
      <p:pic>
        <p:nvPicPr>
          <p:cNvPr id="7" name="Picture 6">
            <a:extLst>
              <a:ext uri="{FF2B5EF4-FFF2-40B4-BE49-F238E27FC236}">
                <a16:creationId xmlns:a16="http://schemas.microsoft.com/office/drawing/2014/main" id="{C82249D9-7AFB-1FBF-D92F-E08FD8E791EE}"/>
              </a:ext>
            </a:extLst>
          </p:cNvPr>
          <p:cNvPicPr>
            <a:picLocks noChangeAspect="1"/>
          </p:cNvPicPr>
          <p:nvPr/>
        </p:nvPicPr>
        <p:blipFill>
          <a:blip r:embed="rId3"/>
          <a:stretch>
            <a:fillRect/>
          </a:stretch>
        </p:blipFill>
        <p:spPr>
          <a:xfrm>
            <a:off x="370047" y="1444328"/>
            <a:ext cx="4361793" cy="3969344"/>
          </a:xfrm>
          <a:prstGeom prst="rect">
            <a:avLst/>
          </a:prstGeom>
        </p:spPr>
      </p:pic>
      <p:pic>
        <p:nvPicPr>
          <p:cNvPr id="9" name="Picture 8">
            <a:extLst>
              <a:ext uri="{FF2B5EF4-FFF2-40B4-BE49-F238E27FC236}">
                <a16:creationId xmlns:a16="http://schemas.microsoft.com/office/drawing/2014/main" id="{3DBDB2CF-027C-FDE3-3CB4-535572F383CE}"/>
              </a:ext>
            </a:extLst>
          </p:cNvPr>
          <p:cNvPicPr>
            <a:picLocks noChangeAspect="1"/>
          </p:cNvPicPr>
          <p:nvPr/>
        </p:nvPicPr>
        <p:blipFill>
          <a:blip r:embed="rId4"/>
          <a:stretch>
            <a:fillRect/>
          </a:stretch>
        </p:blipFill>
        <p:spPr>
          <a:xfrm>
            <a:off x="3025072" y="3621019"/>
            <a:ext cx="7484915" cy="2613238"/>
          </a:xfrm>
          <a:prstGeom prst="rect">
            <a:avLst/>
          </a:prstGeom>
        </p:spPr>
      </p:pic>
      <p:sp>
        <p:nvSpPr>
          <p:cNvPr id="3" name="Rectangle: Rounded Corners 2">
            <a:extLst>
              <a:ext uri="{FF2B5EF4-FFF2-40B4-BE49-F238E27FC236}">
                <a16:creationId xmlns:a16="http://schemas.microsoft.com/office/drawing/2014/main" id="{3D92EEAA-E49C-859C-AD1C-27A5472A2939}"/>
              </a:ext>
            </a:extLst>
          </p:cNvPr>
          <p:cNvSpPr/>
          <p:nvPr/>
        </p:nvSpPr>
        <p:spPr>
          <a:xfrm>
            <a:off x="830322" y="3632200"/>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A317B1B-C366-13CB-65A8-5098B4164918}"/>
              </a:ext>
            </a:extLst>
          </p:cNvPr>
          <p:cNvSpPr/>
          <p:nvPr/>
        </p:nvSpPr>
        <p:spPr>
          <a:xfrm>
            <a:off x="7116266" y="4457066"/>
            <a:ext cx="1273996" cy="37464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3751FC-6317-07F6-A636-BB165BAD336E}"/>
              </a:ext>
            </a:extLst>
          </p:cNvPr>
          <p:cNvSpPr txBox="1"/>
          <p:nvPr/>
        </p:nvSpPr>
        <p:spPr>
          <a:xfrm>
            <a:off x="5097651" y="1360655"/>
            <a:ext cx="7094349" cy="2215991"/>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To make a request: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Click on </a:t>
            </a:r>
            <a:r>
              <a:rPr lang="en-GB" sz="2300" i="1" dirty="0">
                <a:latin typeface="Arial" panose="020B0604020202020204" pitchFamily="34" charset="0"/>
                <a:cs typeface="Arial" panose="020B0604020202020204" pitchFamily="34" charset="0"/>
              </a:rPr>
              <a:t>Request item</a:t>
            </a:r>
            <a:r>
              <a:rPr lang="en-GB" sz="23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your </a:t>
            </a:r>
            <a:r>
              <a:rPr lang="en-GB" sz="2300" i="1" dirty="0">
                <a:latin typeface="Arial" panose="020B0604020202020204" pitchFamily="34" charset="0"/>
                <a:cs typeface="Arial" panose="020B0604020202020204" pitchFamily="34" charset="0"/>
              </a:rPr>
              <a:t>Pickup Location</a:t>
            </a:r>
            <a:r>
              <a:rPr lang="en-GB" sz="2300" dirty="0">
                <a:latin typeface="Arial" panose="020B0604020202020204" pitchFamily="34" charset="0"/>
                <a:cs typeface="Arial" panose="020B0604020202020204" pitchFamily="34" charset="0"/>
              </a:rPr>
              <a:t>.</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Distance learners </a:t>
            </a:r>
            <a:r>
              <a:rPr lang="en-GB" sz="2300" dirty="0">
                <a:latin typeface="Arial" panose="020B0604020202020204" pitchFamily="34" charset="0"/>
                <a:cs typeface="Arial" panose="020B0604020202020204" pitchFamily="34" charset="0"/>
              </a:rPr>
              <a:t>can have items posted to their home address. See </a:t>
            </a:r>
            <a:r>
              <a:rPr lang="en-GB" sz="2300" dirty="0">
                <a:latin typeface="Arial" panose="020B0604020202020204" pitchFamily="34" charset="0"/>
                <a:cs typeface="Arial" panose="020B0604020202020204" pitchFamily="34" charset="0"/>
                <a:hlinkClick r:id="rId5"/>
              </a:rPr>
              <a:t>Services for Distance Learners</a:t>
            </a:r>
            <a:r>
              <a:rPr lang="en-GB" sz="23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96819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5A1F5-8FE9-73CD-0DCD-E915EEED2F19}"/>
              </a:ext>
            </a:extLst>
          </p:cNvPr>
          <p:cNvSpPr>
            <a:spLocks noGrp="1"/>
          </p:cNvSpPr>
          <p:nvPr>
            <p:ph type="title"/>
          </p:nvPr>
        </p:nvSpPr>
        <p:spPr>
          <a:xfrm>
            <a:off x="355342" y="127593"/>
            <a:ext cx="10795518" cy="1003916"/>
          </a:xfrm>
        </p:spPr>
        <p:txBody>
          <a:bodyPr/>
          <a:lstStyle/>
          <a:p>
            <a:r>
              <a:rPr lang="cy-GB" dirty="0">
                <a:latin typeface="Arial" panose="020B0604020202020204" pitchFamily="34" charset="0"/>
                <a:cs typeface="Arial" panose="020B0604020202020204" pitchFamily="34" charset="0"/>
              </a:rPr>
              <a:t>Access </a:t>
            </a:r>
            <a:r>
              <a:rPr lang="cy-GB" dirty="0" err="1">
                <a:latin typeface="Arial" panose="020B0604020202020204" pitchFamily="34" charset="0"/>
                <a:cs typeface="Arial" panose="020B0604020202020204" pitchFamily="34" charset="0"/>
              </a:rPr>
              <a:t>ebooks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47C98767-A930-133B-6E97-2651C3AA8378}"/>
              </a:ext>
            </a:extLst>
          </p:cNvPr>
          <p:cNvPicPr>
            <a:picLocks noChangeAspect="1"/>
          </p:cNvPicPr>
          <p:nvPr/>
        </p:nvPicPr>
        <p:blipFill>
          <a:blip r:embed="rId3"/>
          <a:stretch>
            <a:fillRect/>
          </a:stretch>
        </p:blipFill>
        <p:spPr>
          <a:xfrm>
            <a:off x="180060" y="1382398"/>
            <a:ext cx="7676572" cy="2795331"/>
          </a:xfrm>
          <a:prstGeom prst="rect">
            <a:avLst/>
          </a:prstGeom>
        </p:spPr>
      </p:pic>
      <p:pic>
        <p:nvPicPr>
          <p:cNvPr id="5" name="Picture 4">
            <a:extLst>
              <a:ext uri="{FF2B5EF4-FFF2-40B4-BE49-F238E27FC236}">
                <a16:creationId xmlns:a16="http://schemas.microsoft.com/office/drawing/2014/main" id="{33EB0279-212A-27F3-F8B8-EC02589DCD75}"/>
              </a:ext>
            </a:extLst>
          </p:cNvPr>
          <p:cNvPicPr>
            <a:picLocks noChangeAspect="1"/>
          </p:cNvPicPr>
          <p:nvPr/>
        </p:nvPicPr>
        <p:blipFill>
          <a:blip r:embed="rId4"/>
          <a:stretch>
            <a:fillRect/>
          </a:stretch>
        </p:blipFill>
        <p:spPr>
          <a:xfrm>
            <a:off x="180060" y="4598321"/>
            <a:ext cx="5182323" cy="1276528"/>
          </a:xfrm>
          <a:prstGeom prst="rect">
            <a:avLst/>
          </a:prstGeom>
        </p:spPr>
      </p:pic>
      <p:pic>
        <p:nvPicPr>
          <p:cNvPr id="7" name="Picture 6">
            <a:extLst>
              <a:ext uri="{FF2B5EF4-FFF2-40B4-BE49-F238E27FC236}">
                <a16:creationId xmlns:a16="http://schemas.microsoft.com/office/drawing/2014/main" id="{F8DADED7-9E95-BB5D-60E8-4553C980D70D}"/>
              </a:ext>
            </a:extLst>
          </p:cNvPr>
          <p:cNvPicPr>
            <a:picLocks noChangeAspect="1"/>
          </p:cNvPicPr>
          <p:nvPr/>
        </p:nvPicPr>
        <p:blipFill>
          <a:blip r:embed="rId5"/>
          <a:stretch>
            <a:fillRect/>
          </a:stretch>
        </p:blipFill>
        <p:spPr>
          <a:xfrm>
            <a:off x="6829618" y="2667178"/>
            <a:ext cx="5060423" cy="3576893"/>
          </a:xfrm>
          <a:prstGeom prst="rect">
            <a:avLst/>
          </a:prstGeom>
        </p:spPr>
      </p:pic>
      <p:sp>
        <p:nvSpPr>
          <p:cNvPr id="3" name="Rectangle: Rounded Corners 2">
            <a:extLst>
              <a:ext uri="{FF2B5EF4-FFF2-40B4-BE49-F238E27FC236}">
                <a16:creationId xmlns:a16="http://schemas.microsoft.com/office/drawing/2014/main" id="{FB41585A-5B80-4904-F5CA-C5A8FEA646D3}"/>
              </a:ext>
            </a:extLst>
          </p:cNvPr>
          <p:cNvSpPr/>
          <p:nvPr/>
        </p:nvSpPr>
        <p:spPr>
          <a:xfrm>
            <a:off x="279142" y="2149083"/>
            <a:ext cx="1235333" cy="380822"/>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06D19C2-5582-EF39-754E-7BA0F625538A}"/>
              </a:ext>
            </a:extLst>
          </p:cNvPr>
          <p:cNvSpPr txBox="1"/>
          <p:nvPr/>
        </p:nvSpPr>
        <p:spPr>
          <a:xfrm>
            <a:off x="8135006" y="1609290"/>
            <a:ext cx="3681462"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Any place, any time … on your own device.</a:t>
            </a:r>
          </a:p>
        </p:txBody>
      </p:sp>
    </p:spTree>
    <p:extLst>
      <p:ext uri="{BB962C8B-B14F-4D97-AF65-F5344CB8AC3E}">
        <p14:creationId xmlns:p14="http://schemas.microsoft.com/office/powerpoint/2010/main" val="399221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4F0B-E1A7-0614-B616-61B6AE3A9B45}"/>
              </a:ext>
            </a:extLst>
          </p:cNvPr>
          <p:cNvSpPr>
            <a:spLocks noGrp="1"/>
          </p:cNvSpPr>
          <p:nvPr>
            <p:ph type="title"/>
          </p:nvPr>
        </p:nvSpPr>
        <p:spPr>
          <a:xfrm>
            <a:off x="471504" y="75639"/>
            <a:ext cx="10795518" cy="1003916"/>
          </a:xfrm>
        </p:spPr>
        <p:txBody>
          <a:bodyPr/>
          <a:lstStyle/>
          <a:p>
            <a:r>
              <a:rPr lang="cy-GB" dirty="0" err="1">
                <a:latin typeface="Arial" panose="020B0604020202020204" pitchFamily="34" charset="0"/>
                <a:cs typeface="Arial" panose="020B0604020202020204" pitchFamily="34" charset="0"/>
              </a:rPr>
              <a:t>Find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peer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reviewed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journal</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articles</a:t>
            </a:r>
            <a:r>
              <a:rPr lang="cy-GB"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15902653-646F-8845-AD8B-C555A705F11B}"/>
              </a:ext>
            </a:extLst>
          </p:cNvPr>
          <p:cNvPicPr>
            <a:picLocks noGrp="1" noChangeAspect="1"/>
          </p:cNvPicPr>
          <p:nvPr>
            <p:ph sz="quarter" idx="10"/>
          </p:nvPr>
        </p:nvPicPr>
        <p:blipFill>
          <a:blip r:embed="rId3"/>
          <a:stretch>
            <a:fillRect/>
          </a:stretch>
        </p:blipFill>
        <p:spPr>
          <a:xfrm>
            <a:off x="483049" y="1422721"/>
            <a:ext cx="8560625" cy="4012557"/>
          </a:xfrm>
          <a:prstGeom prst="rect">
            <a:avLst/>
          </a:prstGeom>
        </p:spPr>
      </p:pic>
      <p:sp>
        <p:nvSpPr>
          <p:cNvPr id="3" name="Rectangle: Rounded Corners 2">
            <a:extLst>
              <a:ext uri="{FF2B5EF4-FFF2-40B4-BE49-F238E27FC236}">
                <a16:creationId xmlns:a16="http://schemas.microsoft.com/office/drawing/2014/main" id="{3460A348-FC20-954D-585C-E0AAE406BDCA}"/>
              </a:ext>
            </a:extLst>
          </p:cNvPr>
          <p:cNvSpPr/>
          <p:nvPr/>
        </p:nvSpPr>
        <p:spPr>
          <a:xfrm>
            <a:off x="483049" y="2284029"/>
            <a:ext cx="2794536" cy="53340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C1C6C6A-C10B-F992-F7A6-99AF69ED70CC}"/>
              </a:ext>
            </a:extLst>
          </p:cNvPr>
          <p:cNvSpPr txBox="1"/>
          <p:nvPr/>
        </p:nvSpPr>
        <p:spPr>
          <a:xfrm>
            <a:off x="346628" y="5778444"/>
            <a:ext cx="1149874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For more detailed information, see our online </a:t>
            </a:r>
            <a:r>
              <a:rPr lang="en-GB" sz="2000" dirty="0" err="1">
                <a:latin typeface="Arial" panose="020B0604020202020204" pitchFamily="34" charset="0"/>
                <a:cs typeface="Arial" panose="020B0604020202020204" pitchFamily="34" charset="0"/>
              </a:rPr>
              <a:t>infoskills</a:t>
            </a:r>
            <a:r>
              <a:rPr lang="en-GB" sz="2000" dirty="0">
                <a:latin typeface="Arial" panose="020B0604020202020204" pitchFamily="34" charset="0"/>
                <a:cs typeface="Arial" panose="020B0604020202020204" pitchFamily="34" charset="0"/>
              </a:rPr>
              <a:t> section </a:t>
            </a:r>
            <a:r>
              <a:rPr lang="en-GB" sz="2000" dirty="0">
                <a:latin typeface="Arial" panose="020B0604020202020204" pitchFamily="34" charset="0"/>
                <a:cs typeface="Arial" panose="020B0604020202020204" pitchFamily="34" charset="0"/>
                <a:hlinkClick r:id="rId4"/>
              </a:rPr>
              <a:t>Searching for journal articles.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5119FEF-8C96-CDA8-7A5F-533DB25C694B}"/>
              </a:ext>
            </a:extLst>
          </p:cNvPr>
          <p:cNvSpPr txBox="1"/>
          <p:nvPr/>
        </p:nvSpPr>
        <p:spPr>
          <a:xfrm>
            <a:off x="9396462" y="2284029"/>
            <a:ext cx="2448910" cy="2492990"/>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Find the most up-to-date, academic information in your subject area …</a:t>
            </a:r>
          </a:p>
        </p:txBody>
      </p:sp>
    </p:spTree>
    <p:extLst>
      <p:ext uri="{BB962C8B-B14F-4D97-AF65-F5344CB8AC3E}">
        <p14:creationId xmlns:p14="http://schemas.microsoft.com/office/powerpoint/2010/main" val="25308361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E0C16-0E0A-C29B-050B-EBFC0CEE05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B2E8B-7675-F659-795B-344908BF2E5E}"/>
              </a:ext>
            </a:extLst>
          </p:cNvPr>
          <p:cNvSpPr>
            <a:spLocks noGrp="1"/>
          </p:cNvSpPr>
          <p:nvPr>
            <p:ph type="title"/>
          </p:nvPr>
        </p:nvSpPr>
        <p:spPr>
          <a:xfrm>
            <a:off x="73956" y="0"/>
            <a:ext cx="10795518" cy="1003916"/>
          </a:xfrm>
        </p:spPr>
        <p:txBody>
          <a:bodyPr/>
          <a:lstStyle/>
          <a:p>
            <a:r>
              <a:rPr lang="cy-GB" dirty="0" err="1">
                <a:latin typeface="Arial" panose="020B0604020202020204" pitchFamily="34" charset="0"/>
                <a:cs typeface="Arial" panose="020B0604020202020204" pitchFamily="34" charset="0"/>
              </a:rPr>
              <a:t>Check</a:t>
            </a:r>
            <a:r>
              <a:rPr lang="cy-GB" dirty="0">
                <a:latin typeface="Arial" panose="020B0604020202020204" pitchFamily="34" charset="0"/>
                <a:cs typeface="Arial" panose="020B0604020202020204" pitchFamily="34" charset="0"/>
              </a:rPr>
              <a:t> the </a:t>
            </a:r>
            <a:r>
              <a:rPr lang="cy-GB" dirty="0" err="1">
                <a:latin typeface="Arial" panose="020B0604020202020204" pitchFamily="34" charset="0"/>
                <a:cs typeface="Arial" panose="020B0604020202020204" pitchFamily="34" charset="0"/>
              </a:rPr>
              <a:t>detailed</a:t>
            </a:r>
            <a:r>
              <a:rPr lang="cy-GB" dirty="0">
                <a:latin typeface="Arial" panose="020B0604020202020204" pitchFamily="34" charset="0"/>
                <a:cs typeface="Arial" panose="020B0604020202020204" pitchFamily="34" charset="0"/>
              </a:rPr>
              <a:t> record.</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C245698-5604-9810-9F46-57C568EC9331}"/>
              </a:ext>
            </a:extLst>
          </p:cNvPr>
          <p:cNvSpPr txBox="1"/>
          <p:nvPr/>
        </p:nvSpPr>
        <p:spPr>
          <a:xfrm>
            <a:off x="362388" y="4003835"/>
            <a:ext cx="4029538" cy="2215991"/>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Full publication details.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Send results to library</a:t>
            </a:r>
          </a:p>
          <a:p>
            <a:r>
              <a:rPr lang="en-GB" sz="2300" dirty="0">
                <a:latin typeface="Arial" panose="020B0604020202020204" pitchFamily="34" charset="0"/>
                <a:cs typeface="Arial" panose="020B0604020202020204" pitchFamily="34" charset="0"/>
              </a:rPr>
              <a:t>    account, your own reading </a:t>
            </a:r>
          </a:p>
          <a:p>
            <a:r>
              <a:rPr lang="en-GB" sz="2300" dirty="0">
                <a:latin typeface="Arial" panose="020B0604020202020204" pitchFamily="34" charset="0"/>
                <a:cs typeface="Arial" panose="020B0604020202020204" pitchFamily="34" charset="0"/>
              </a:rPr>
              <a:t>    list or RefWorks.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Access or view title.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Authors and keywords.</a:t>
            </a:r>
          </a:p>
        </p:txBody>
      </p:sp>
      <p:sp>
        <p:nvSpPr>
          <p:cNvPr id="4" name="TextBox 3">
            <a:extLst>
              <a:ext uri="{FF2B5EF4-FFF2-40B4-BE49-F238E27FC236}">
                <a16:creationId xmlns:a16="http://schemas.microsoft.com/office/drawing/2014/main" id="{26AB812E-E01D-F31F-2F74-35698F97BA2F}"/>
              </a:ext>
            </a:extLst>
          </p:cNvPr>
          <p:cNvSpPr txBox="1"/>
          <p:nvPr/>
        </p:nvSpPr>
        <p:spPr>
          <a:xfrm>
            <a:off x="4391926" y="4711721"/>
            <a:ext cx="4413871" cy="1508105"/>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Abstract or description of</a:t>
            </a:r>
          </a:p>
          <a:p>
            <a:r>
              <a:rPr lang="en-GB" sz="2300" dirty="0">
                <a:latin typeface="Arial" panose="020B0604020202020204" pitchFamily="34" charset="0"/>
                <a:cs typeface="Arial" panose="020B0604020202020204" pitchFamily="34" charset="0"/>
              </a:rPr>
              <a:t>    article.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DOI (useful for referencing).</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Citations. </a:t>
            </a:r>
          </a:p>
        </p:txBody>
      </p:sp>
      <p:sp>
        <p:nvSpPr>
          <p:cNvPr id="6" name="TextBox 5">
            <a:extLst>
              <a:ext uri="{FF2B5EF4-FFF2-40B4-BE49-F238E27FC236}">
                <a16:creationId xmlns:a16="http://schemas.microsoft.com/office/drawing/2014/main" id="{24B60A5C-7BAE-E9A8-268F-B5B9AC1437B2}"/>
              </a:ext>
            </a:extLst>
          </p:cNvPr>
          <p:cNvSpPr txBox="1"/>
          <p:nvPr/>
        </p:nvSpPr>
        <p:spPr>
          <a:xfrm>
            <a:off x="7041931" y="620110"/>
            <a:ext cx="399393" cy="383806"/>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F95B636D-865A-5E46-EE56-B9CBD0CA736E}"/>
              </a:ext>
            </a:extLst>
          </p:cNvPr>
          <p:cNvSpPr txBox="1"/>
          <p:nvPr/>
        </p:nvSpPr>
        <p:spPr>
          <a:xfrm>
            <a:off x="8669228" y="5159036"/>
            <a:ext cx="3522772" cy="1077218"/>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Find useful information for further searches!</a:t>
            </a:r>
          </a:p>
          <a:p>
            <a:endParaRPr lang="en-GB" dirty="0"/>
          </a:p>
        </p:txBody>
      </p:sp>
      <p:pic>
        <p:nvPicPr>
          <p:cNvPr id="9" name="Picture 8">
            <a:extLst>
              <a:ext uri="{FF2B5EF4-FFF2-40B4-BE49-F238E27FC236}">
                <a16:creationId xmlns:a16="http://schemas.microsoft.com/office/drawing/2014/main" id="{D19DEE30-A19D-B2F3-F92E-34417E53089B}"/>
              </a:ext>
            </a:extLst>
          </p:cNvPr>
          <p:cNvPicPr>
            <a:picLocks noChangeAspect="1"/>
          </p:cNvPicPr>
          <p:nvPr/>
        </p:nvPicPr>
        <p:blipFill>
          <a:blip r:embed="rId3"/>
          <a:stretch>
            <a:fillRect/>
          </a:stretch>
        </p:blipFill>
        <p:spPr>
          <a:xfrm>
            <a:off x="1" y="1277655"/>
            <a:ext cx="4615050" cy="2425315"/>
          </a:xfrm>
          <a:prstGeom prst="rect">
            <a:avLst/>
          </a:prstGeom>
        </p:spPr>
      </p:pic>
      <p:pic>
        <p:nvPicPr>
          <p:cNvPr id="11" name="Picture 10">
            <a:extLst>
              <a:ext uri="{FF2B5EF4-FFF2-40B4-BE49-F238E27FC236}">
                <a16:creationId xmlns:a16="http://schemas.microsoft.com/office/drawing/2014/main" id="{DC174BFC-1D7A-0CD8-F794-3D0532BA9892}"/>
              </a:ext>
            </a:extLst>
          </p:cNvPr>
          <p:cNvPicPr>
            <a:picLocks noChangeAspect="1"/>
          </p:cNvPicPr>
          <p:nvPr/>
        </p:nvPicPr>
        <p:blipFill>
          <a:blip r:embed="rId4"/>
          <a:stretch>
            <a:fillRect/>
          </a:stretch>
        </p:blipFill>
        <p:spPr>
          <a:xfrm>
            <a:off x="4786221" y="1277655"/>
            <a:ext cx="4910812" cy="3208509"/>
          </a:xfrm>
          <a:prstGeom prst="rect">
            <a:avLst/>
          </a:prstGeom>
        </p:spPr>
      </p:pic>
    </p:spTree>
    <p:extLst>
      <p:ext uri="{BB962C8B-B14F-4D97-AF65-F5344CB8AC3E}">
        <p14:creationId xmlns:p14="http://schemas.microsoft.com/office/powerpoint/2010/main" val="2560824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6D48-68D9-D0C6-00B6-CB30119123BD}"/>
              </a:ext>
            </a:extLst>
          </p:cNvPr>
          <p:cNvSpPr>
            <a:spLocks noGrp="1"/>
          </p:cNvSpPr>
          <p:nvPr>
            <p:ph type="title"/>
          </p:nvPr>
        </p:nvSpPr>
        <p:spPr>
          <a:xfrm>
            <a:off x="531987" y="106811"/>
            <a:ext cx="10795518" cy="1003916"/>
          </a:xfrm>
        </p:spPr>
        <p:txBody>
          <a:bodyPr/>
          <a:lstStyle/>
          <a:p>
            <a:r>
              <a:rPr lang="cy-GB" dirty="0" err="1">
                <a:latin typeface="Arial" panose="020B0604020202020204" pitchFamily="34" charset="0"/>
                <a:cs typeface="Arial" panose="020B0604020202020204" pitchFamily="34" charset="0"/>
              </a:rPr>
              <a:t>Save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742428E8-FB47-04EF-F925-78ECCE45E53B}"/>
              </a:ext>
            </a:extLst>
          </p:cNvPr>
          <p:cNvSpPr/>
          <p:nvPr/>
        </p:nvSpPr>
        <p:spPr>
          <a:xfrm>
            <a:off x="3243828" y="3548322"/>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D8F2D89B-4D8C-99D9-B632-7685E07B6E27}"/>
              </a:ext>
            </a:extLst>
          </p:cNvPr>
          <p:cNvSpPr/>
          <p:nvPr/>
        </p:nvSpPr>
        <p:spPr>
          <a:xfrm>
            <a:off x="4806482" y="3548322"/>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FA2D519-844F-E934-F60D-7F5750A89512}"/>
              </a:ext>
            </a:extLst>
          </p:cNvPr>
          <p:cNvSpPr/>
          <p:nvPr/>
        </p:nvSpPr>
        <p:spPr>
          <a:xfrm>
            <a:off x="9209987" y="1564659"/>
            <a:ext cx="35614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D3322C6-C259-87C6-2820-554CA6150330}"/>
              </a:ext>
            </a:extLst>
          </p:cNvPr>
          <p:cNvSpPr txBox="1"/>
          <p:nvPr/>
        </p:nvSpPr>
        <p:spPr>
          <a:xfrm>
            <a:off x="434691" y="4352655"/>
            <a:ext cx="3372649" cy="1862048"/>
          </a:xfrm>
          <a:prstGeom prst="rect">
            <a:avLst/>
          </a:prstGeom>
          <a:noFill/>
          <a:ln w="19050">
            <a:solidFill>
              <a:schemeClr val="tx1"/>
            </a:solidFill>
          </a:ln>
        </p:spPr>
        <p:txBody>
          <a:bodyPr wrap="square" rtlCol="0">
            <a:spAutoFit/>
          </a:bodyPr>
          <a:lstStyle/>
          <a:p>
            <a:r>
              <a:rPr lang="en-GB" sz="2300" dirty="0">
                <a:latin typeface="Arial" panose="020B0604020202020204" pitchFamily="34" charset="0"/>
                <a:cs typeface="Arial" panose="020B0604020202020204" pitchFamily="34" charset="0"/>
              </a:rPr>
              <a:t>Save your results to:</a:t>
            </a: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library account</a:t>
            </a:r>
            <a:r>
              <a:rPr lang="en-GB" sz="2300" dirty="0">
                <a:latin typeface="Arial" panose="020B0604020202020204" pitchFamily="34" charset="0"/>
                <a:cs typeface="Arial" panose="020B0604020202020204" pitchFamily="34" charset="0"/>
              </a:rPr>
              <a:t>. Use the pin.</a:t>
            </a:r>
          </a:p>
          <a:p>
            <a:endParaRPr lang="en-GB" sz="2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38DA179-DDB6-AEF1-B2BD-60524722D0EC}"/>
              </a:ext>
            </a:extLst>
          </p:cNvPr>
          <p:cNvSpPr txBox="1"/>
          <p:nvPr/>
        </p:nvSpPr>
        <p:spPr>
          <a:xfrm>
            <a:off x="3912774" y="4352655"/>
            <a:ext cx="3541624"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Reading List</a:t>
            </a:r>
            <a:r>
              <a:rPr lang="en-GB" sz="2300" dirty="0">
                <a:latin typeface="Arial" panose="020B0604020202020204" pitchFamily="34" charset="0"/>
                <a:cs typeface="Arial" panose="020B0604020202020204" pitchFamily="34" charset="0"/>
              </a:rPr>
              <a:t>. For more information, see our previous video on online resource lists</a:t>
            </a:r>
            <a:r>
              <a:rPr lang="en-GB"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D6CDC7DD-9E49-214D-5AE5-D99C843D9BF4}"/>
              </a:ext>
            </a:extLst>
          </p:cNvPr>
          <p:cNvSpPr txBox="1"/>
          <p:nvPr/>
        </p:nvSpPr>
        <p:spPr>
          <a:xfrm>
            <a:off x="7559832" y="4362317"/>
            <a:ext cx="4362488"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RefWorks</a:t>
            </a:r>
            <a:r>
              <a:rPr lang="en-GB" sz="2300" dirty="0">
                <a:latin typeface="Arial" panose="020B0604020202020204" pitchFamily="34" charset="0"/>
                <a:cs typeface="Arial" panose="020B0604020202020204" pitchFamily="34" charset="0"/>
              </a:rPr>
              <a:t> account. You can create a free account by using your university ID and password. See </a:t>
            </a:r>
            <a:r>
              <a:rPr lang="en-US" sz="2300" dirty="0">
                <a:latin typeface="Arial" panose="020B0604020202020204" pitchFamily="34" charset="0"/>
                <a:cs typeface="Arial" panose="020B0604020202020204" pitchFamily="34" charset="0"/>
                <a:hlinkClick r:id="rId3"/>
              </a:rPr>
              <a:t>here</a:t>
            </a:r>
            <a:r>
              <a:rPr lang="en-US" sz="2300" dirty="0">
                <a:latin typeface="Arial" panose="020B0604020202020204" pitchFamily="34" charset="0"/>
                <a:cs typeface="Arial" panose="020B0604020202020204" pitchFamily="34" charset="0"/>
              </a:rPr>
              <a:t> for more information.</a:t>
            </a:r>
          </a:p>
        </p:txBody>
      </p:sp>
      <p:pic>
        <p:nvPicPr>
          <p:cNvPr id="16" name="Picture 15">
            <a:extLst>
              <a:ext uri="{FF2B5EF4-FFF2-40B4-BE49-F238E27FC236}">
                <a16:creationId xmlns:a16="http://schemas.microsoft.com/office/drawing/2014/main" id="{C29EE20A-4D19-242C-774A-BA5493BA6835}"/>
              </a:ext>
            </a:extLst>
          </p:cNvPr>
          <p:cNvPicPr>
            <a:picLocks noChangeAspect="1"/>
          </p:cNvPicPr>
          <p:nvPr/>
        </p:nvPicPr>
        <p:blipFill>
          <a:blip r:embed="rId4"/>
          <a:stretch>
            <a:fillRect/>
          </a:stretch>
        </p:blipFill>
        <p:spPr>
          <a:xfrm>
            <a:off x="2538386" y="5572368"/>
            <a:ext cx="620600" cy="404111"/>
          </a:xfrm>
          <a:prstGeom prst="rect">
            <a:avLst/>
          </a:prstGeom>
        </p:spPr>
      </p:pic>
      <p:pic>
        <p:nvPicPr>
          <p:cNvPr id="13" name="Picture 12">
            <a:extLst>
              <a:ext uri="{FF2B5EF4-FFF2-40B4-BE49-F238E27FC236}">
                <a16:creationId xmlns:a16="http://schemas.microsoft.com/office/drawing/2014/main" id="{895B17F5-0B94-22A1-21E6-3C831F7C3E91}"/>
              </a:ext>
            </a:extLst>
          </p:cNvPr>
          <p:cNvPicPr>
            <a:picLocks noChangeAspect="1"/>
          </p:cNvPicPr>
          <p:nvPr/>
        </p:nvPicPr>
        <p:blipFill>
          <a:blip r:embed="rId5"/>
          <a:stretch>
            <a:fillRect/>
          </a:stretch>
        </p:blipFill>
        <p:spPr>
          <a:xfrm>
            <a:off x="1941110" y="1310790"/>
            <a:ext cx="8309780" cy="2851464"/>
          </a:xfrm>
          <a:prstGeom prst="rect">
            <a:avLst/>
          </a:prstGeom>
        </p:spPr>
      </p:pic>
      <p:sp>
        <p:nvSpPr>
          <p:cNvPr id="14" name="Rectangle: Rounded Corners 13">
            <a:extLst>
              <a:ext uri="{FF2B5EF4-FFF2-40B4-BE49-F238E27FC236}">
                <a16:creationId xmlns:a16="http://schemas.microsoft.com/office/drawing/2014/main" id="{F50FD271-000A-58F2-8B1B-F401AE2B2FCC}"/>
              </a:ext>
            </a:extLst>
          </p:cNvPr>
          <p:cNvSpPr/>
          <p:nvPr/>
        </p:nvSpPr>
        <p:spPr>
          <a:xfrm>
            <a:off x="9653603" y="1357914"/>
            <a:ext cx="509814" cy="51801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7997C71D-F931-598C-49B3-EDBEDD7D0EA3}"/>
              </a:ext>
            </a:extLst>
          </p:cNvPr>
          <p:cNvSpPr/>
          <p:nvPr/>
        </p:nvSpPr>
        <p:spPr>
          <a:xfrm>
            <a:off x="3243828" y="3429000"/>
            <a:ext cx="877235" cy="49176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E95A4EC8-1907-D8FC-E1AA-D2E98580561F}"/>
              </a:ext>
            </a:extLst>
          </p:cNvPr>
          <p:cNvSpPr/>
          <p:nvPr/>
        </p:nvSpPr>
        <p:spPr>
          <a:xfrm>
            <a:off x="4947781" y="3429000"/>
            <a:ext cx="737514" cy="49176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667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3FF-4F29-4613-58EE-E8D9D2782B7C}"/>
              </a:ext>
            </a:extLst>
          </p:cNvPr>
          <p:cNvSpPr>
            <a:spLocks noGrp="1"/>
          </p:cNvSpPr>
          <p:nvPr>
            <p:ph type="title"/>
          </p:nvPr>
        </p:nvSpPr>
        <p:spPr>
          <a:xfrm>
            <a:off x="165160" y="0"/>
            <a:ext cx="10795518" cy="1003916"/>
          </a:xfrm>
        </p:spPr>
        <p:txBody>
          <a:bodyPr/>
          <a:lstStyle/>
          <a:p>
            <a:r>
              <a:rPr lang="cy-GB" dirty="0" err="1">
                <a:latin typeface="Arial" panose="020B0604020202020204" pitchFamily="34" charset="0"/>
                <a:cs typeface="Arial" panose="020B0604020202020204" pitchFamily="34" charset="0"/>
              </a:rPr>
              <a:t>Organise</a:t>
            </a:r>
            <a:r>
              <a:rPr lang="cy-GB" dirty="0">
                <a:latin typeface="Arial" panose="020B0604020202020204" pitchFamily="34" charset="0"/>
                <a:cs typeface="Arial" panose="020B0604020202020204" pitchFamily="34" charset="0"/>
              </a:rPr>
              <a:t> and </a:t>
            </a:r>
            <a:r>
              <a:rPr lang="cy-GB" dirty="0" err="1">
                <a:latin typeface="Arial" panose="020B0604020202020204" pitchFamily="34" charset="0"/>
                <a:cs typeface="Arial" panose="020B0604020202020204" pitchFamily="34" charset="0"/>
              </a:rPr>
              <a:t>retrieve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labels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566D554-C842-12BE-3532-538184039506}"/>
              </a:ext>
            </a:extLst>
          </p:cNvPr>
          <p:cNvPicPr>
            <a:picLocks noChangeAspect="1"/>
          </p:cNvPicPr>
          <p:nvPr/>
        </p:nvPicPr>
        <p:blipFill>
          <a:blip r:embed="rId3"/>
          <a:stretch>
            <a:fillRect/>
          </a:stretch>
        </p:blipFill>
        <p:spPr>
          <a:xfrm>
            <a:off x="827312" y="3051358"/>
            <a:ext cx="5670562" cy="3121143"/>
          </a:xfrm>
          <a:prstGeom prst="rect">
            <a:avLst/>
          </a:prstGeom>
        </p:spPr>
      </p:pic>
      <p:pic>
        <p:nvPicPr>
          <p:cNvPr id="11" name="Picture 10">
            <a:extLst>
              <a:ext uri="{FF2B5EF4-FFF2-40B4-BE49-F238E27FC236}">
                <a16:creationId xmlns:a16="http://schemas.microsoft.com/office/drawing/2014/main" id="{20C813E2-0004-5D49-1F84-C1BAAEC9AA63}"/>
              </a:ext>
            </a:extLst>
          </p:cNvPr>
          <p:cNvPicPr>
            <a:picLocks noChangeAspect="1"/>
          </p:cNvPicPr>
          <p:nvPr/>
        </p:nvPicPr>
        <p:blipFill>
          <a:blip r:embed="rId4"/>
          <a:stretch>
            <a:fillRect/>
          </a:stretch>
        </p:blipFill>
        <p:spPr>
          <a:xfrm>
            <a:off x="3002774" y="1272349"/>
            <a:ext cx="6707012" cy="1981617"/>
          </a:xfrm>
          <a:prstGeom prst="rect">
            <a:avLst/>
          </a:prstGeom>
        </p:spPr>
      </p:pic>
      <p:sp>
        <p:nvSpPr>
          <p:cNvPr id="9" name="Rectangle: Rounded Corners 8">
            <a:extLst>
              <a:ext uri="{FF2B5EF4-FFF2-40B4-BE49-F238E27FC236}">
                <a16:creationId xmlns:a16="http://schemas.microsoft.com/office/drawing/2014/main" id="{AD328B0A-B541-F7AB-E1AB-709347808522}"/>
              </a:ext>
            </a:extLst>
          </p:cNvPr>
          <p:cNvSpPr/>
          <p:nvPr/>
        </p:nvSpPr>
        <p:spPr>
          <a:xfrm>
            <a:off x="6946988" y="2394587"/>
            <a:ext cx="231214" cy="29606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CFEE733-4739-C157-8617-0D179886657A}"/>
              </a:ext>
            </a:extLst>
          </p:cNvPr>
          <p:cNvSpPr/>
          <p:nvPr/>
        </p:nvSpPr>
        <p:spPr>
          <a:xfrm>
            <a:off x="1203956" y="4981527"/>
            <a:ext cx="1181529" cy="32764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84A8FE5-7D4B-8C15-E00E-010936CFBAFE}"/>
              </a:ext>
            </a:extLst>
          </p:cNvPr>
          <p:cNvSpPr/>
          <p:nvPr/>
        </p:nvSpPr>
        <p:spPr>
          <a:xfrm>
            <a:off x="5597397" y="3561649"/>
            <a:ext cx="813372" cy="230316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0E315A8-3A01-94D7-7DA9-9224B8A90BA5}"/>
              </a:ext>
            </a:extLst>
          </p:cNvPr>
          <p:cNvSpPr txBox="1"/>
          <p:nvPr/>
        </p:nvSpPr>
        <p:spPr>
          <a:xfrm>
            <a:off x="735419" y="1508078"/>
            <a:ext cx="2267355" cy="1508105"/>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Save an item…</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Sign in … </a:t>
            </a:r>
          </a:p>
          <a:p>
            <a:endParaRPr lang="en-GB" sz="2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AB20274-4377-F303-FE71-1A080A867E64}"/>
              </a:ext>
            </a:extLst>
          </p:cNvPr>
          <p:cNvSpPr txBox="1"/>
          <p:nvPr/>
        </p:nvSpPr>
        <p:spPr>
          <a:xfrm>
            <a:off x="9863814" y="1425980"/>
            <a:ext cx="2113328" cy="1862048"/>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Find your account in the top right corner of the screen.</a:t>
            </a:r>
          </a:p>
        </p:txBody>
      </p:sp>
      <p:sp>
        <p:nvSpPr>
          <p:cNvPr id="10" name="TextBox 9">
            <a:extLst>
              <a:ext uri="{FF2B5EF4-FFF2-40B4-BE49-F238E27FC236}">
                <a16:creationId xmlns:a16="http://schemas.microsoft.com/office/drawing/2014/main" id="{3A922BA1-27C3-A2E2-6643-BD00E5501E28}"/>
              </a:ext>
            </a:extLst>
          </p:cNvPr>
          <p:cNvSpPr txBox="1"/>
          <p:nvPr/>
        </p:nvSpPr>
        <p:spPr>
          <a:xfrm>
            <a:off x="6704834" y="5372282"/>
            <a:ext cx="3613786" cy="800219"/>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Add labels to the items you have saved. </a:t>
            </a:r>
          </a:p>
        </p:txBody>
      </p:sp>
      <p:pic>
        <p:nvPicPr>
          <p:cNvPr id="13" name="Picture 12">
            <a:extLst>
              <a:ext uri="{FF2B5EF4-FFF2-40B4-BE49-F238E27FC236}">
                <a16:creationId xmlns:a16="http://schemas.microsoft.com/office/drawing/2014/main" id="{0A7A12FF-B782-519C-5974-6147A42514E0}"/>
              </a:ext>
            </a:extLst>
          </p:cNvPr>
          <p:cNvPicPr>
            <a:picLocks noChangeAspect="1"/>
          </p:cNvPicPr>
          <p:nvPr/>
        </p:nvPicPr>
        <p:blipFill>
          <a:blip r:embed="rId5"/>
          <a:stretch>
            <a:fillRect/>
          </a:stretch>
        </p:blipFill>
        <p:spPr>
          <a:xfrm>
            <a:off x="8219213" y="1347556"/>
            <a:ext cx="1490573" cy="1940472"/>
          </a:xfrm>
          <a:prstGeom prst="rect">
            <a:avLst/>
          </a:prstGeom>
        </p:spPr>
      </p:pic>
      <p:sp>
        <p:nvSpPr>
          <p:cNvPr id="14" name="Rectangle: Rounded Corners 13">
            <a:extLst>
              <a:ext uri="{FF2B5EF4-FFF2-40B4-BE49-F238E27FC236}">
                <a16:creationId xmlns:a16="http://schemas.microsoft.com/office/drawing/2014/main" id="{0691946A-0B63-C2B1-834B-17395A72A8F1}"/>
              </a:ext>
            </a:extLst>
          </p:cNvPr>
          <p:cNvSpPr/>
          <p:nvPr/>
        </p:nvSpPr>
        <p:spPr>
          <a:xfrm>
            <a:off x="8219213" y="1230370"/>
            <a:ext cx="1490573" cy="217484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2812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413E-F3E6-337D-04D7-F86B74FACB37}"/>
              </a:ext>
            </a:extLst>
          </p:cNvPr>
          <p:cNvSpPr>
            <a:spLocks noGrp="1"/>
          </p:cNvSpPr>
          <p:nvPr>
            <p:ph type="title"/>
          </p:nvPr>
        </p:nvSpPr>
        <p:spPr>
          <a:xfrm>
            <a:off x="184934" y="87897"/>
            <a:ext cx="10795518" cy="1003916"/>
          </a:xfrm>
        </p:spPr>
        <p:txBody>
          <a:bodyPr/>
          <a:lstStyle/>
          <a:p>
            <a:r>
              <a:rPr lang="cy-GB" dirty="0" err="1">
                <a:latin typeface="Arial" panose="020B0604020202020204" pitchFamily="34" charset="0"/>
                <a:cs typeface="Arial" panose="020B0604020202020204" pitchFamily="34" charset="0"/>
              </a:rPr>
              <a:t>Organise</a:t>
            </a:r>
            <a:r>
              <a:rPr lang="cy-GB" dirty="0">
                <a:latin typeface="Arial" panose="020B0604020202020204" pitchFamily="34" charset="0"/>
                <a:cs typeface="Arial" panose="020B0604020202020204" pitchFamily="34" charset="0"/>
              </a:rPr>
              <a:t> and </a:t>
            </a:r>
            <a:r>
              <a:rPr lang="cy-GB" dirty="0" err="1">
                <a:latin typeface="Arial" panose="020B0604020202020204" pitchFamily="34" charset="0"/>
                <a:cs typeface="Arial" panose="020B0604020202020204" pitchFamily="34" charset="0"/>
              </a:rPr>
              <a:t>retrieve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alerts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BC434CD-BAB7-2905-D9B1-551958CD7CBA}"/>
              </a:ext>
            </a:extLst>
          </p:cNvPr>
          <p:cNvPicPr>
            <a:picLocks noChangeAspect="1"/>
          </p:cNvPicPr>
          <p:nvPr/>
        </p:nvPicPr>
        <p:blipFill>
          <a:blip r:embed="rId3"/>
          <a:stretch>
            <a:fillRect/>
          </a:stretch>
        </p:blipFill>
        <p:spPr>
          <a:xfrm>
            <a:off x="5241031" y="1368268"/>
            <a:ext cx="6781639" cy="1551398"/>
          </a:xfrm>
          <a:prstGeom prst="rect">
            <a:avLst/>
          </a:prstGeom>
        </p:spPr>
      </p:pic>
      <p:sp>
        <p:nvSpPr>
          <p:cNvPr id="6" name="Rectangle: Rounded Corners 5">
            <a:extLst>
              <a:ext uri="{FF2B5EF4-FFF2-40B4-BE49-F238E27FC236}">
                <a16:creationId xmlns:a16="http://schemas.microsoft.com/office/drawing/2014/main" id="{C76C243A-359E-8976-6697-9FCB84306E82}"/>
              </a:ext>
            </a:extLst>
          </p:cNvPr>
          <p:cNvSpPr/>
          <p:nvPr/>
        </p:nvSpPr>
        <p:spPr>
          <a:xfrm>
            <a:off x="11351794" y="1835753"/>
            <a:ext cx="670876" cy="47056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C29F4CD-473C-DB01-70A7-146900535AED}"/>
              </a:ext>
            </a:extLst>
          </p:cNvPr>
          <p:cNvSpPr txBox="1"/>
          <p:nvPr/>
        </p:nvSpPr>
        <p:spPr>
          <a:xfrm>
            <a:off x="5582693" y="3196121"/>
            <a:ext cx="5521131" cy="2923877"/>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You can save your whole query and set up an alert.</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To access your alerts, go to </a:t>
            </a:r>
            <a:r>
              <a:rPr lang="en-GB" sz="2300" i="1" dirty="0">
                <a:latin typeface="Arial" panose="020B0604020202020204" pitchFamily="34" charset="0"/>
                <a:cs typeface="Arial" panose="020B0604020202020204" pitchFamily="34" charset="0"/>
              </a:rPr>
              <a:t>Saved searches </a:t>
            </a:r>
            <a:r>
              <a:rPr lang="en-GB" sz="2300" dirty="0">
                <a:latin typeface="Arial" panose="020B0604020202020204" pitchFamily="34" charset="0"/>
                <a:cs typeface="Arial" panose="020B0604020202020204" pitchFamily="34" charset="0"/>
              </a:rPr>
              <a:t>in your library account. </a:t>
            </a:r>
          </a:p>
          <a:p>
            <a:r>
              <a:rPr lang="en-GB" sz="2300" dirty="0">
                <a:latin typeface="Arial" panose="020B0604020202020204" pitchFamily="34" charset="0"/>
                <a:cs typeface="Arial" panose="020B0604020202020204" pitchFamily="34" charset="0"/>
              </a:rPr>
              <a:t>Here, you will see your search. A darkened bell will confirm that your alert has been set up.</a:t>
            </a:r>
          </a:p>
        </p:txBody>
      </p:sp>
      <p:sp>
        <p:nvSpPr>
          <p:cNvPr id="9" name="Rectangle: Rounded Corners 8">
            <a:extLst>
              <a:ext uri="{FF2B5EF4-FFF2-40B4-BE49-F238E27FC236}">
                <a16:creationId xmlns:a16="http://schemas.microsoft.com/office/drawing/2014/main" id="{6A2F11F5-D2DA-F5FE-6873-B7D7A87BA973}"/>
              </a:ext>
            </a:extLst>
          </p:cNvPr>
          <p:cNvSpPr/>
          <p:nvPr/>
        </p:nvSpPr>
        <p:spPr>
          <a:xfrm>
            <a:off x="5225426" y="1835754"/>
            <a:ext cx="3999854" cy="470566"/>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CDFBC9D8-FC74-02B3-DB6A-102476A3D21D}"/>
              </a:ext>
            </a:extLst>
          </p:cNvPr>
          <p:cNvPicPr>
            <a:picLocks noChangeAspect="1"/>
          </p:cNvPicPr>
          <p:nvPr/>
        </p:nvPicPr>
        <p:blipFill>
          <a:blip r:embed="rId4"/>
          <a:stretch>
            <a:fillRect/>
          </a:stretch>
        </p:blipFill>
        <p:spPr>
          <a:xfrm>
            <a:off x="5760" y="1368268"/>
            <a:ext cx="5227468" cy="3853210"/>
          </a:xfrm>
          <a:prstGeom prst="rect">
            <a:avLst/>
          </a:prstGeom>
        </p:spPr>
      </p:pic>
      <p:sp>
        <p:nvSpPr>
          <p:cNvPr id="12" name="Rectangle: Rounded Corners 11">
            <a:extLst>
              <a:ext uri="{FF2B5EF4-FFF2-40B4-BE49-F238E27FC236}">
                <a16:creationId xmlns:a16="http://schemas.microsoft.com/office/drawing/2014/main" id="{011D93F0-9203-9E6F-A920-5223EA4AFD52}"/>
              </a:ext>
            </a:extLst>
          </p:cNvPr>
          <p:cNvSpPr/>
          <p:nvPr/>
        </p:nvSpPr>
        <p:spPr>
          <a:xfrm>
            <a:off x="2576819" y="1319153"/>
            <a:ext cx="2648606" cy="37837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FB9E06DA-618E-9C0F-1C49-3D14EE7DC4E9}"/>
              </a:ext>
            </a:extLst>
          </p:cNvPr>
          <p:cNvSpPr/>
          <p:nvPr/>
        </p:nvSpPr>
        <p:spPr>
          <a:xfrm>
            <a:off x="1631552" y="1735679"/>
            <a:ext cx="945267" cy="37837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74370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11E0-3780-340B-140B-D25EA071070A}"/>
              </a:ext>
            </a:extLst>
          </p:cNvPr>
          <p:cNvSpPr>
            <a:spLocks noGrp="1"/>
          </p:cNvSpPr>
          <p:nvPr>
            <p:ph type="title"/>
          </p:nvPr>
        </p:nvSpPr>
        <p:spPr>
          <a:xfrm>
            <a:off x="346751" y="0"/>
            <a:ext cx="10795518" cy="1003916"/>
          </a:xfrm>
        </p:spPr>
        <p:txBody>
          <a:bodyPr/>
          <a:lstStyle/>
          <a:p>
            <a:r>
              <a:rPr lang="cy-GB" dirty="0" err="1">
                <a:latin typeface="Arial" panose="020B0604020202020204" pitchFamily="34" charset="0"/>
                <a:cs typeface="Arial" panose="020B0604020202020204" pitchFamily="34" charset="0"/>
              </a:rPr>
              <a:t>Online</a:t>
            </a:r>
            <a:r>
              <a:rPr lang="cy-GB" dirty="0">
                <a:latin typeface="Arial" panose="020B0604020202020204" pitchFamily="34" charset="0"/>
                <a:cs typeface="Arial" panose="020B0604020202020204" pitchFamily="34" charset="0"/>
              </a:rPr>
              <a:t> help and </a:t>
            </a:r>
            <a:r>
              <a:rPr lang="cy-GB" dirty="0" err="1">
                <a:latin typeface="Arial" panose="020B0604020202020204" pitchFamily="34" charset="0"/>
                <a:cs typeface="Arial" panose="020B0604020202020204" pitchFamily="34" charset="0"/>
              </a:rPr>
              <a:t>support</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214ECFB-A640-9D77-4019-61F7B45ED72E}"/>
              </a:ext>
            </a:extLst>
          </p:cNvPr>
          <p:cNvPicPr>
            <a:picLocks noChangeAspect="1"/>
          </p:cNvPicPr>
          <p:nvPr/>
        </p:nvPicPr>
        <p:blipFill>
          <a:blip r:embed="rId3"/>
          <a:stretch>
            <a:fillRect/>
          </a:stretch>
        </p:blipFill>
        <p:spPr>
          <a:xfrm>
            <a:off x="3504019" y="1414222"/>
            <a:ext cx="8381793" cy="3033338"/>
          </a:xfrm>
          <a:prstGeom prst="rect">
            <a:avLst/>
          </a:prstGeom>
        </p:spPr>
      </p:pic>
      <p:sp>
        <p:nvSpPr>
          <p:cNvPr id="8" name="Rectangle: Rounded Corners 7">
            <a:extLst>
              <a:ext uri="{FF2B5EF4-FFF2-40B4-BE49-F238E27FC236}">
                <a16:creationId xmlns:a16="http://schemas.microsoft.com/office/drawing/2014/main" id="{B62B3597-9358-7717-A344-04DF1C4F8DC6}"/>
              </a:ext>
            </a:extLst>
          </p:cNvPr>
          <p:cNvSpPr/>
          <p:nvPr/>
        </p:nvSpPr>
        <p:spPr>
          <a:xfrm>
            <a:off x="5628953" y="4150071"/>
            <a:ext cx="2273481" cy="32764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BD0F027-113F-C631-FBA9-2B9DC798109A}"/>
              </a:ext>
            </a:extLst>
          </p:cNvPr>
          <p:cNvSpPr txBox="1"/>
          <p:nvPr/>
        </p:nvSpPr>
        <p:spPr>
          <a:xfrm>
            <a:off x="155359" y="1292611"/>
            <a:ext cx="3159760" cy="5047536"/>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Online help is available via our </a:t>
            </a:r>
            <a:r>
              <a:rPr lang="en-GB" sz="2300" dirty="0">
                <a:latin typeface="Arial" panose="020B0604020202020204" pitchFamily="34" charset="0"/>
                <a:cs typeface="Arial" panose="020B0604020202020204" pitchFamily="34" charset="0"/>
                <a:hlinkClick r:id="rId4"/>
              </a:rPr>
              <a:t>Academic and </a:t>
            </a:r>
            <a:r>
              <a:rPr lang="en-GB" sz="2300" dirty="0" err="1">
                <a:latin typeface="Arial" panose="020B0604020202020204" pitchFamily="34" charset="0"/>
                <a:cs typeface="Arial" panose="020B0604020202020204" pitchFamily="34" charset="0"/>
                <a:hlinkClick r:id="rId4"/>
              </a:rPr>
              <a:t>Infoskills</a:t>
            </a:r>
            <a:r>
              <a:rPr lang="en-GB" sz="2300" dirty="0">
                <a:latin typeface="Arial" panose="020B0604020202020204" pitchFamily="34" charset="0"/>
                <a:cs typeface="Arial" panose="020B0604020202020204" pitchFamily="34" charset="0"/>
                <a:hlinkClick r:id="rId4"/>
              </a:rPr>
              <a:t> </a:t>
            </a:r>
            <a:r>
              <a:rPr lang="en-GB" sz="2300" dirty="0">
                <a:latin typeface="Arial" panose="020B0604020202020204" pitchFamily="34" charset="0"/>
                <a:cs typeface="Arial" panose="020B0604020202020204" pitchFamily="34" charset="0"/>
              </a:rPr>
              <a:t>programme.</a:t>
            </a: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Work your way through the structured units in your own time, at your own pace, or pop in for a quick query. Return as often  as necessary.</a:t>
            </a:r>
          </a:p>
        </p:txBody>
      </p:sp>
      <p:sp>
        <p:nvSpPr>
          <p:cNvPr id="4" name="TextBox 3">
            <a:extLst>
              <a:ext uri="{FF2B5EF4-FFF2-40B4-BE49-F238E27FC236}">
                <a16:creationId xmlns:a16="http://schemas.microsoft.com/office/drawing/2014/main" id="{550B0FB0-5E9E-CF4C-6A14-63FEF949ED17}"/>
              </a:ext>
            </a:extLst>
          </p:cNvPr>
          <p:cNvSpPr txBox="1"/>
          <p:nvPr/>
        </p:nvSpPr>
        <p:spPr>
          <a:xfrm>
            <a:off x="3928224" y="4689725"/>
            <a:ext cx="8381793" cy="1508105"/>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Navigate to the </a:t>
            </a:r>
            <a:r>
              <a:rPr lang="en-GB" sz="2300" dirty="0">
                <a:latin typeface="Arial" panose="020B0604020202020204" pitchFamily="34" charset="0"/>
                <a:cs typeface="Arial" panose="020B0604020202020204" pitchFamily="34" charset="0"/>
                <a:hlinkClick r:id="rId5"/>
              </a:rPr>
              <a:t>Finding and Using Information </a:t>
            </a:r>
            <a:r>
              <a:rPr lang="en-GB" sz="2300" dirty="0">
                <a:latin typeface="Arial" panose="020B0604020202020204" pitchFamily="34" charset="0"/>
                <a:cs typeface="Arial" panose="020B0604020202020204" pitchFamily="34" charset="0"/>
              </a:rPr>
              <a:t>course.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a:t>
            </a:r>
            <a:r>
              <a:rPr lang="en-GB" sz="2300" dirty="0">
                <a:latin typeface="Arial" panose="020B0604020202020204" pitchFamily="34" charset="0"/>
                <a:cs typeface="Arial" panose="020B0604020202020204" pitchFamily="34" charset="0"/>
                <a:hlinkClick r:id="rId6"/>
              </a:rPr>
              <a:t>Unit 2: Searching for information</a:t>
            </a:r>
            <a:r>
              <a:rPr lang="en-GB" sz="23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We recommend </a:t>
            </a:r>
            <a:r>
              <a:rPr lang="en-GB" sz="2300" dirty="0">
                <a:latin typeface="Arial" panose="020B0604020202020204" pitchFamily="34" charset="0"/>
                <a:cs typeface="Arial" panose="020B0604020202020204" pitchFamily="34" charset="0"/>
                <a:hlinkClick r:id="rId7"/>
              </a:rPr>
              <a:t>Section 1: Introduction to Searching </a:t>
            </a:r>
            <a:r>
              <a:rPr lang="en-GB" sz="2300" dirty="0">
                <a:latin typeface="Arial" panose="020B0604020202020204" pitchFamily="34" charset="0"/>
                <a:cs typeface="Arial" panose="020B0604020202020204" pitchFamily="34" charset="0"/>
              </a:rPr>
              <a:t>and </a:t>
            </a:r>
            <a:r>
              <a:rPr lang="en-GB" sz="2300" dirty="0">
                <a:latin typeface="Arial" panose="020B0604020202020204" pitchFamily="34" charset="0"/>
                <a:cs typeface="Arial" panose="020B0604020202020204" pitchFamily="34" charset="0"/>
                <a:hlinkClick r:id="rId8"/>
              </a:rPr>
              <a:t>Section 2: Searching for journal articles</a:t>
            </a:r>
            <a:r>
              <a:rPr lang="en-GB" sz="2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55800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sz="2000" dirty="0">
                <a:latin typeface="Arial" panose="020B0604020202020204" pitchFamily="34" charset="0"/>
                <a:cs typeface="Arial" panose="020B0604020202020204" pitchFamily="34" charset="0"/>
              </a:rPr>
              <a:t>How to reference</a:t>
            </a:r>
          </a:p>
          <a:p>
            <a:r>
              <a:rPr lang="en-GB" sz="2000" dirty="0">
                <a:latin typeface="Arial" panose="020B0604020202020204" pitchFamily="34" charset="0"/>
                <a:cs typeface="Arial" panose="020B0604020202020204" pitchFamily="34" charset="0"/>
              </a:rPr>
              <a:t>Plagiarism</a:t>
            </a:r>
          </a:p>
          <a:p>
            <a:r>
              <a:rPr lang="en-GB" sz="2000" dirty="0">
                <a:latin typeface="Arial" panose="020B0604020202020204" pitchFamily="34" charset="0"/>
                <a:cs typeface="Arial" panose="020B0604020202020204" pitchFamily="34" charset="0"/>
              </a:rPr>
              <a:t>Study skills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Cite them right online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4"/>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buFont typeface="Wingdings" panose="05000000000000000000" pitchFamily="2" charset="2"/>
              <a:buNone/>
            </a:pPr>
            <a:r>
              <a:rPr lang="en-GB" sz="2000" dirty="0">
                <a:latin typeface="Arial" panose="020B0604020202020204" pitchFamily="34" charset="0"/>
                <a:ea typeface="Calibri" panose="020F0502020204030204" pitchFamily="34" charset="0"/>
                <a:cs typeface="Arial" panose="020B0604020202020204" pitchFamily="34" charset="0"/>
              </a:rPr>
              <a:t>Explore to find:  </a:t>
            </a: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 collection of tools and resources to help you develop your digital skills. </a:t>
            </a:r>
          </a:p>
          <a:p>
            <a:pPr marL="0" indent="0">
              <a:buNone/>
            </a:pPr>
            <a:endParaRPr lang="en-GB" sz="2000" dirty="0">
              <a:solidFill>
                <a:srgbClr val="4A4A4B"/>
              </a:solidFill>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Each institute has a </a:t>
            </a:r>
            <a:r>
              <a:rPr lang="en-GB" sz="2000" b="1" dirty="0">
                <a:latin typeface="Arial" panose="020B0604020202020204" pitchFamily="34" charset="0"/>
                <a:ea typeface="Calibri" panose="020F0502020204030204" pitchFamily="34" charset="0"/>
                <a:cs typeface="Arial" panose="020B0604020202020204" pitchFamily="34" charset="0"/>
              </a:rPr>
              <a:t>Digital Skills Advisor.</a:t>
            </a:r>
            <a:r>
              <a:rPr lang="en-GB" sz="2000" dirty="0">
                <a:latin typeface="Arial" panose="020B0604020202020204" pitchFamily="34" charset="0"/>
                <a:ea typeface="Calibri" panose="020F0502020204030204" pitchFamily="34" charset="0"/>
                <a:cs typeface="Arial" panose="020B0604020202020204" pitchFamily="34" charset="0"/>
              </a:rPr>
              <a:t> The IMH advisor is </a:t>
            </a:r>
            <a:r>
              <a:rPr lang="en-GB" sz="2000" b="1" dirty="0">
                <a:latin typeface="Arial" panose="020B0604020202020204" pitchFamily="34" charset="0"/>
                <a:ea typeface="Calibri" panose="020F0502020204030204" pitchFamily="34" charset="0"/>
                <a:cs typeface="Arial" panose="020B0604020202020204" pitchFamily="34" charset="0"/>
              </a:rPr>
              <a:t>Gwen Couch</a:t>
            </a:r>
            <a:r>
              <a:rPr lang="en-GB" sz="2000" dirty="0">
                <a:latin typeface="Arial" panose="020B0604020202020204" pitchFamily="34" charset="0"/>
                <a:ea typeface="Calibri" panose="020F0502020204030204" pitchFamily="34" charset="0"/>
                <a:cs typeface="Arial" panose="020B0604020202020204" pitchFamily="34" charset="0"/>
              </a:rPr>
              <a:t>.</a:t>
            </a:r>
          </a:p>
        </p:txBody>
      </p:sp>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07886"/>
          </a:xfrm>
          <a:prstGeom prst="rect">
            <a:avLst/>
          </a:prstGeom>
          <a:noFill/>
        </p:spPr>
        <p:txBody>
          <a:bodyPr wrap="square" rtlCol="0">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The </a:t>
            </a:r>
            <a:r>
              <a:rPr lang="en-GB" sz="2000" dirty="0" err="1">
                <a:latin typeface="Arial" panose="020B0604020202020204" pitchFamily="34" charset="0"/>
                <a:ea typeface="Calibri" panose="020F0502020204030204" pitchFamily="34" charset="0"/>
                <a:cs typeface="Arial" panose="020B0604020202020204" pitchFamily="34" charset="0"/>
                <a:hlinkClick r:id="rId3"/>
              </a:rPr>
              <a:t>DigiCentre</a:t>
            </a:r>
            <a:r>
              <a:rPr lang="en-GB" sz="2000" dirty="0">
                <a:latin typeface="Arial" panose="020B0604020202020204" pitchFamily="34" charset="0"/>
                <a:ea typeface="Calibri" panose="020F0502020204030204" pitchFamily="34" charset="0"/>
                <a:cs typeface="Arial" panose="020B0604020202020204" pitchFamily="34" charset="0"/>
              </a:rPr>
              <a:t> is a one-stop shop for all the digital skills needs of both staff and students. </a:t>
            </a:r>
          </a:p>
          <a:p>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CC82CC55-FD70-F2FC-8733-736CCD07013E}"/>
              </a:ext>
            </a:extLst>
          </p:cNvPr>
          <p:cNvPicPr>
            <a:picLocks noChangeAspect="1"/>
          </p:cNvPicPr>
          <p:nvPr/>
        </p:nvPicPr>
        <p:blipFill>
          <a:blip r:embed="rId4"/>
          <a:stretch>
            <a:fillRect/>
          </a:stretch>
        </p:blipFill>
        <p:spPr>
          <a:xfrm>
            <a:off x="5180840" y="2074194"/>
            <a:ext cx="6782560" cy="3854217"/>
          </a:xfrm>
          <a:prstGeom prst="rect">
            <a:avLst/>
          </a:prstGeom>
        </p:spPr>
      </p:pic>
    </p:spTree>
    <p:extLst>
      <p:ext uri="{BB962C8B-B14F-4D97-AF65-F5344CB8AC3E}">
        <p14:creationId xmlns:p14="http://schemas.microsoft.com/office/powerpoint/2010/main" val="1885822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a:rPr>
              <a:t>Help is Always Available.</a:t>
            </a:r>
            <a:endParaRPr lang="en-GB"/>
          </a:p>
        </p:txBody>
      </p:sp>
      <p:sp>
        <p:nvSpPr>
          <p:cNvPr id="3" name="Content Placeholder 2"/>
          <p:cNvSpPr>
            <a:spLocks noGrp="1"/>
          </p:cNvSpPr>
          <p:nvPr>
            <p:ph sz="quarter" idx="10"/>
          </p:nvPr>
        </p:nvSpPr>
        <p:spPr>
          <a:xfrm>
            <a:off x="135781" y="1604090"/>
            <a:ext cx="6114412" cy="4561760"/>
          </a:xfrm>
        </p:spPr>
        <p:txBody>
          <a:bodyPr>
            <a:normAutofit/>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b="1">
                <a:latin typeface="Arial" panose="020B0604020202020204" pitchFamily="34" charset="0"/>
                <a:ea typeface="+mn-lt"/>
                <a:cs typeface="Arial" panose="020B0604020202020204" pitchFamily="34" charset="0"/>
              </a:rPr>
              <a:t>Connie </a:t>
            </a:r>
            <a:r>
              <a:rPr lang="en-GB" sz="2000" b="1" dirty="0">
                <a:latin typeface="Arial" panose="020B0604020202020204" pitchFamily="34" charset="0"/>
                <a:ea typeface="+mn-lt"/>
                <a:cs typeface="Arial" panose="020B0604020202020204" pitchFamily="34" charset="0"/>
              </a:rPr>
              <a:t>Davage </a:t>
            </a:r>
            <a:r>
              <a:rPr lang="en-GB" sz="2000" dirty="0">
                <a:latin typeface="Arial" panose="020B0604020202020204" pitchFamily="34" charset="0"/>
                <a:ea typeface="+mn-lt"/>
                <a:cs typeface="Arial" panose="020B0604020202020204" pitchFamily="34" charset="0"/>
                <a:hlinkClick r:id="rId3"/>
              </a:rPr>
              <a:t>c.davage@uwtsd.ac.uk</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help with digital skills queries: </a:t>
            </a:r>
          </a:p>
          <a:p>
            <a:pPr marL="0" indent="0">
              <a:lnSpc>
                <a:spcPct val="100000"/>
              </a:lnSpc>
              <a:spcBef>
                <a:spcPts val="0"/>
              </a:spcBef>
              <a:buNone/>
            </a:pPr>
            <a:r>
              <a:rPr lang="en-GB" sz="2000" b="1" dirty="0">
                <a:latin typeface="Arial" panose="020B0604020202020204" pitchFamily="34" charset="0"/>
                <a:ea typeface="+mn-lt"/>
                <a:cs typeface="Arial" panose="020B0604020202020204" pitchFamily="34" charset="0"/>
              </a:rPr>
              <a:t>Gwen Couch </a:t>
            </a:r>
            <a:r>
              <a:rPr lang="en-GB" sz="2000" dirty="0">
                <a:latin typeface="Arial" panose="020B0604020202020204" pitchFamily="34" charset="0"/>
                <a:ea typeface="+mn-lt"/>
                <a:cs typeface="Arial" panose="020B0604020202020204" pitchFamily="34" charset="0"/>
                <a:hlinkClick r:id="rId4"/>
              </a:rPr>
              <a:t>g.couch@uwtsd.ac.uk</a:t>
            </a:r>
            <a:r>
              <a:rPr lang="en-GB" sz="2000" dirty="0">
                <a:latin typeface="Arial" panose="020B0604020202020204" pitchFamily="34" charset="0"/>
                <a:ea typeface="+mn-lt"/>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one-to-one appointment: </a:t>
            </a: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hlinkClick r:id="rId5"/>
              </a:rPr>
              <a:t>Book 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6"/>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7588" y="2199835"/>
            <a:ext cx="6114412" cy="4076274"/>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8" tooltip="https://www.thebluediamondgallery.com/tablet/a/assistance.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AA3F411B-E2AF-09CF-0FE2-802498BEF9C7}"/>
              </a:ext>
            </a:extLst>
          </p:cNvPr>
          <p:cNvPicPr>
            <a:picLocks noGrp="1" noChangeAspect="1"/>
          </p:cNvPicPr>
          <p:nvPr>
            <p:ph type="pic" sz="quarter" idx="13"/>
          </p:nvPr>
        </p:nvPicPr>
        <p:blipFill>
          <a:blip r:embed="rId3"/>
          <a:srcRect t="221" b="221"/>
          <a:stretch/>
        </p:blipFill>
        <p:spPr>
          <a:prstGeom prst="rect">
            <a:avLst/>
          </a:prstGeom>
          <a:ln>
            <a:noFill/>
          </a:ln>
        </p:spPr>
      </p:pic>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435249" cy="1046857"/>
          </a:xfrm>
        </p:spPr>
        <p:txBody>
          <a:bodyPr>
            <a:normAutofit/>
          </a:bodyPr>
          <a:lstStyle/>
          <a:p>
            <a:r>
              <a:rPr lang="en-GB" sz="220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367977" y="2286001"/>
            <a:ext cx="5446198" cy="2225400"/>
          </a:xfrm>
        </p:spPr>
        <p:txBody>
          <a:bodyPr anchor="b">
            <a:normAutofit/>
          </a:bodyPr>
          <a:lstStyle/>
          <a:p>
            <a:r>
              <a:rPr lang="en-GB" sz="3700" b="1"/>
              <a:t>Students </a:t>
            </a:r>
            <a:br>
              <a:rPr lang="en-GB" sz="3700"/>
            </a:br>
            <a:r>
              <a:rPr lang="en-GB" sz="3700"/>
              <a:t>We would be happy if you told us how we did ...</a:t>
            </a:r>
          </a:p>
        </p:txBody>
      </p:sp>
      <p:sp>
        <p:nvSpPr>
          <p:cNvPr id="4" name="Lightning Bolt 3" descr="-">
            <a:extLst>
              <a:ext uri="{FF2B5EF4-FFF2-40B4-BE49-F238E27FC236}">
                <a16:creationId xmlns:a16="http://schemas.microsoft.com/office/drawing/2014/main" id="{0FF5FE26-0FFB-38B5-B5A0-B85070A4226A}"/>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descr="-">
            <a:extLst>
              <a:ext uri="{FF2B5EF4-FFF2-40B4-BE49-F238E27FC236}">
                <a16:creationId xmlns:a16="http://schemas.microsoft.com/office/drawing/2014/main" id="{182C8D08-4043-39A2-EA15-AE6A4DA15C15}"/>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ightning Bolt 5" descr="-">
            <a:extLst>
              <a:ext uri="{FF2B5EF4-FFF2-40B4-BE49-F238E27FC236}">
                <a16:creationId xmlns:a16="http://schemas.microsoft.com/office/drawing/2014/main" id="{94474090-82EA-C208-4A27-4E9C80C58E3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ightning Bolt 6" descr="-">
            <a:extLst>
              <a:ext uri="{FF2B5EF4-FFF2-40B4-BE49-F238E27FC236}">
                <a16:creationId xmlns:a16="http://schemas.microsoft.com/office/drawing/2014/main" id="{9B2CB1CB-D6E7-DC43-6884-06EA12AD50FF}"/>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14757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c1349af-8f4d-4101-babb-38a666895c05"/>
</p:tagLst>
</file>

<file path=ppt/tags/tag2.xml><?xml version="1.0" encoding="utf-8"?>
<p:tagLst xmlns:a="http://schemas.openxmlformats.org/drawingml/2006/main" xmlns:r="http://schemas.openxmlformats.org/officeDocument/2006/relationships" xmlns:p="http://schemas.openxmlformats.org/presentationml/2006/main">
  <p:tag name="TIMING" val="|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pink" id="{84B748BA-F97E-47E0-B605-89BBBE0EFE97}" vid="{9BD3BB94-3919-4C46-9DBF-1221FF39F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549C9F01-9963-4D73-8598-B06CEED1F9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4733</Words>
  <Application>Microsoft Office PowerPoint</Application>
  <PresentationFormat>Widescreen</PresentationFormat>
  <Paragraphs>374</Paragraphs>
  <Slides>33</Slides>
  <Notes>33</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Lucida Sans</vt:lpstr>
      <vt:lpstr>Wingdings</vt:lpstr>
      <vt:lpstr>Office Theme</vt:lpstr>
      <vt:lpstr>Finding and Using Information</vt:lpstr>
      <vt:lpstr>Aim of the session.</vt:lpstr>
      <vt:lpstr>Services and support.</vt:lpstr>
      <vt:lpstr>The library web pages.</vt:lpstr>
      <vt:lpstr>Library Website</vt:lpstr>
      <vt:lpstr>Library Website</vt:lpstr>
      <vt:lpstr>Find us on social media!</vt:lpstr>
      <vt:lpstr>Get Started…</vt:lpstr>
      <vt:lpstr>Services for Distance Learners.</vt:lpstr>
      <vt:lpstr>Need More? Service.</vt:lpstr>
      <vt:lpstr>Academic and InfoSkills</vt:lpstr>
      <vt:lpstr>Moodle: Library and infoskills. </vt:lpstr>
      <vt:lpstr>PowerPoint Presentation</vt:lpstr>
      <vt:lpstr>Online Resource Lists – your shortcut.</vt:lpstr>
      <vt:lpstr>Why use them?</vt:lpstr>
      <vt:lpstr>How to use them.</vt:lpstr>
      <vt:lpstr>Using the Library</vt:lpstr>
      <vt:lpstr>Begin your simple search.</vt:lpstr>
      <vt:lpstr>Library catalogue – your library account.</vt:lpstr>
      <vt:lpstr>Refine your search.</vt:lpstr>
      <vt:lpstr>Locate printed books.</vt:lpstr>
      <vt:lpstr>Request a print item.</vt:lpstr>
      <vt:lpstr>Access ebooks.</vt:lpstr>
      <vt:lpstr>Find peer reviewed journal articles. </vt:lpstr>
      <vt:lpstr>Check the detailed record.</vt:lpstr>
      <vt:lpstr>Save your results.</vt:lpstr>
      <vt:lpstr>Organise and retrieve your results - labels.</vt:lpstr>
      <vt:lpstr>Organise and retrieve your results - alerts.</vt:lpstr>
      <vt:lpstr>Online help and support.</vt:lpstr>
      <vt:lpstr>Cite Them Right Online </vt:lpstr>
      <vt:lpstr>We also provide digital support.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2</cp:revision>
  <dcterms:created xsi:type="dcterms:W3CDTF">2019-08-13T11:06:35Z</dcterms:created>
  <dcterms:modified xsi:type="dcterms:W3CDTF">2025-10-22T11:03:11Z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