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2"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2A619-CAB7-45B3-A44C-65BCEA131BE9}" v="832" dt="2024-01-16T23:09:02.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1/17/2024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5418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1/17/2024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0383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1/17/2024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996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9622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0239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264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5474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1/17/2024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41289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1/17/2024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2075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5474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1/17/2024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7871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1/17/2024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5580383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B4D1ABF-C161-CA6A-5F84-54034DFE5927}"/>
              </a:ext>
            </a:extLst>
          </p:cNvPr>
          <p:cNvPicPr>
            <a:picLocks noChangeAspect="1"/>
          </p:cNvPicPr>
          <p:nvPr/>
        </p:nvPicPr>
        <p:blipFill rotWithShape="1">
          <a:blip r:embed="rId2"/>
          <a:srcRect t="27576" r="9085" b="-7"/>
          <a:stretch/>
        </p:blipFill>
        <p:spPr>
          <a:xfrm>
            <a:off x="20" y="10"/>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37126" y="1419225"/>
            <a:ext cx="4320227" cy="2395117"/>
          </a:xfrm>
        </p:spPr>
        <p:txBody>
          <a:bodyPr>
            <a:normAutofit/>
          </a:bodyPr>
          <a:lstStyle/>
          <a:p>
            <a:r>
              <a:rPr lang="en-US" sz="3700">
                <a:solidFill>
                  <a:srgbClr val="FFFFFF"/>
                </a:solidFill>
                <a:cs typeface="Calibri Light"/>
              </a:rPr>
              <a:t>Treatment and care of patients with mlancholy </a:t>
            </a:r>
            <a:endParaRPr lang="en-US" sz="3700">
              <a:solidFill>
                <a:srgbClr val="FFFFFF"/>
              </a:solidFill>
            </a:endParaRPr>
          </a:p>
        </p:txBody>
      </p:sp>
      <p:sp>
        <p:nvSpPr>
          <p:cNvPr id="3" name="Subtitle 2"/>
          <p:cNvSpPr>
            <a:spLocks noGrp="1"/>
          </p:cNvSpPr>
          <p:nvPr>
            <p:ph type="subTitle" idx="1"/>
          </p:nvPr>
        </p:nvSpPr>
        <p:spPr>
          <a:xfrm>
            <a:off x="837126" y="3824577"/>
            <a:ext cx="4320228" cy="1614198"/>
          </a:xfrm>
        </p:spPr>
        <p:txBody>
          <a:bodyPr vert="horz" lIns="91440" tIns="45720" rIns="91440" bIns="45720" rtlCol="0">
            <a:normAutofit/>
          </a:bodyPr>
          <a:lstStyle/>
          <a:p>
            <a:r>
              <a:rPr lang="en-US" sz="1800">
                <a:solidFill>
                  <a:srgbClr val="FFFFFF">
                    <a:alpha val="75000"/>
                  </a:srgbClr>
                </a:solidFill>
                <a:cs typeface="Calibri"/>
              </a:rPr>
              <a:t>Cassie Monteiro</a:t>
            </a:r>
            <a:endParaRPr lang="en-US" sz="1800">
              <a:solidFill>
                <a:srgbClr val="FFFFFF">
                  <a:alpha val="75000"/>
                </a:srgb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D6393-B346-A46C-B24B-47CF84C8AC13}"/>
              </a:ext>
            </a:extLst>
          </p:cNvPr>
          <p:cNvSpPr>
            <a:spLocks noGrp="1"/>
          </p:cNvSpPr>
          <p:nvPr>
            <p:ph type="title"/>
          </p:nvPr>
        </p:nvSpPr>
        <p:spPr>
          <a:xfrm>
            <a:off x="581192" y="1124999"/>
            <a:ext cx="4076149" cy="4608003"/>
          </a:xfrm>
        </p:spPr>
        <p:txBody>
          <a:bodyPr anchor="ctr">
            <a:normAutofit/>
          </a:bodyPr>
          <a:lstStyle/>
          <a:p>
            <a:r>
              <a:rPr lang="en-US" sz="3100">
                <a:solidFill>
                  <a:schemeClr val="accent1"/>
                </a:solidFill>
              </a:rPr>
              <a:t>The First understanding of melancholy </a:t>
            </a:r>
          </a:p>
        </p:txBody>
      </p:sp>
      <p:sp>
        <p:nvSpPr>
          <p:cNvPr id="20" name="Rectangle 1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903A7C9-86D7-A8E8-56B2-0EFA55786198}"/>
              </a:ext>
            </a:extLst>
          </p:cNvPr>
          <p:cNvSpPr>
            <a:spLocks noGrp="1"/>
          </p:cNvSpPr>
          <p:nvPr>
            <p:ph idx="1"/>
          </p:nvPr>
        </p:nvSpPr>
        <p:spPr>
          <a:xfrm>
            <a:off x="5117586" y="1124998"/>
            <a:ext cx="6143248" cy="4608003"/>
          </a:xfrm>
        </p:spPr>
        <p:txBody>
          <a:bodyPr>
            <a:normAutofit/>
          </a:bodyPr>
          <a:lstStyle/>
          <a:p>
            <a:pPr marL="305435" indent="-305435"/>
            <a:r>
              <a:rPr lang="en-US" sz="2000" dirty="0"/>
              <a:t>Melancholia, or melancholy, was the </a:t>
            </a:r>
            <a:r>
              <a:rPr lang="en-US" sz="2000" dirty="0" err="1"/>
              <a:t>victorian</a:t>
            </a:r>
            <a:r>
              <a:rPr lang="en-US" sz="2000" dirty="0"/>
              <a:t> term for what we now refer to as depression. Similar to depression, melancholy can range in severity from brief, mild feelings of sadness and low moods to more intense episodes causing eating disorders, sleeplessness, and suicidal thoughts. Melancholy was thought to include almost all types of mental </a:t>
            </a:r>
            <a:r>
              <a:rPr lang="en-US" sz="2000" dirty="0" err="1"/>
              <a:t>ilnessess</a:t>
            </a:r>
            <a:r>
              <a:rPr lang="en-US" sz="2000" dirty="0"/>
              <a:t>. Melancholy was discovered in the 4th century. </a:t>
            </a:r>
            <a:r>
              <a:rPr lang="en-US" sz="2000" dirty="0">
                <a:ea typeface="+mn-lt"/>
                <a:cs typeface="+mn-lt"/>
              </a:rPr>
              <a:t>Melancholia was viewed as the product of an imbalance of the four </a:t>
            </a:r>
            <a:r>
              <a:rPr lang="en-US" sz="2000" dirty="0" err="1">
                <a:ea typeface="+mn-lt"/>
                <a:cs typeface="+mn-lt"/>
              </a:rPr>
              <a:t>humours</a:t>
            </a:r>
            <a:r>
              <a:rPr lang="en-US" sz="2000" dirty="0">
                <a:ea typeface="+mn-lt"/>
                <a:cs typeface="+mn-lt"/>
              </a:rPr>
              <a:t> mostly black bile. </a:t>
            </a:r>
            <a:r>
              <a:rPr lang="en-US" sz="2000" dirty="0">
                <a:latin typeface="Arial"/>
                <a:ea typeface="+mn-lt"/>
                <a:cs typeface="Arial"/>
              </a:rPr>
              <a:t>Melancholy was thought to be a method of torture delivered by Satan. It was frequently </a:t>
            </a:r>
            <a:r>
              <a:rPr lang="en-US" sz="2000" dirty="0" err="1">
                <a:latin typeface="Arial"/>
                <a:ea typeface="+mn-lt"/>
                <a:cs typeface="Arial"/>
              </a:rPr>
              <a:t>reffered</a:t>
            </a:r>
            <a:r>
              <a:rPr lang="en-US" sz="2000" dirty="0">
                <a:latin typeface="Arial"/>
                <a:ea typeface="+mn-lt"/>
                <a:cs typeface="Arial"/>
              </a:rPr>
              <a:t> to as madness. </a:t>
            </a:r>
          </a:p>
          <a:p>
            <a:pPr marL="305435" indent="-305435"/>
            <a:endParaRPr lang="en-US" sz="2000" dirty="0"/>
          </a:p>
        </p:txBody>
      </p:sp>
    </p:spTree>
    <p:extLst>
      <p:ext uri="{BB962C8B-B14F-4D97-AF65-F5344CB8AC3E}">
        <p14:creationId xmlns:p14="http://schemas.microsoft.com/office/powerpoint/2010/main" val="16045834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3E5C7-DAB3-163E-400D-7EE140B1C286}"/>
              </a:ext>
            </a:extLst>
          </p:cNvPr>
          <p:cNvSpPr>
            <a:spLocks noGrp="1"/>
          </p:cNvSpPr>
          <p:nvPr>
            <p:ph type="title"/>
          </p:nvPr>
        </p:nvSpPr>
        <p:spPr>
          <a:xfrm>
            <a:off x="581192" y="1124999"/>
            <a:ext cx="4076149" cy="4608003"/>
          </a:xfrm>
        </p:spPr>
        <p:txBody>
          <a:bodyPr anchor="ctr">
            <a:normAutofit/>
          </a:bodyPr>
          <a:lstStyle/>
          <a:p>
            <a:r>
              <a:rPr lang="en-US" sz="4000" dirty="0">
                <a:solidFill>
                  <a:schemeClr val="accent1"/>
                </a:solidFill>
              </a:rPr>
              <a:t>How melancholy was treated in the past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824F5EC-BC48-D0A7-A3E6-B79AC077C7B9}"/>
              </a:ext>
            </a:extLst>
          </p:cNvPr>
          <p:cNvSpPr>
            <a:spLocks noGrp="1"/>
          </p:cNvSpPr>
          <p:nvPr>
            <p:ph idx="1"/>
          </p:nvPr>
        </p:nvSpPr>
        <p:spPr>
          <a:xfrm>
            <a:off x="5117586" y="1124998"/>
            <a:ext cx="6143248" cy="4608003"/>
          </a:xfrm>
        </p:spPr>
        <p:txBody>
          <a:bodyPr>
            <a:normAutofit lnSpcReduction="10000"/>
          </a:bodyPr>
          <a:lstStyle/>
          <a:p>
            <a:pPr marL="305435" indent="-305435"/>
            <a:r>
              <a:rPr lang="en-US" sz="2000" dirty="0"/>
              <a:t>Melancholy was  treated by decreasing the black bile in a persons body to do this they would:</a:t>
            </a:r>
            <a:endParaRPr lang="en-US" dirty="0"/>
          </a:p>
          <a:p>
            <a:pPr marL="305435" indent="-305435"/>
            <a:r>
              <a:rPr lang="en-US" sz="2000" dirty="0"/>
              <a:t>Purging </a:t>
            </a:r>
          </a:p>
          <a:p>
            <a:pPr marL="305435" indent="-305435"/>
            <a:r>
              <a:rPr lang="en-US" sz="2000" dirty="0"/>
              <a:t>Cupping </a:t>
            </a:r>
          </a:p>
          <a:p>
            <a:pPr marL="305435" indent="-305435"/>
            <a:r>
              <a:rPr lang="en-US" sz="2000" dirty="0"/>
              <a:t>Change of diet </a:t>
            </a:r>
          </a:p>
          <a:p>
            <a:pPr marL="305435" indent="-305435"/>
            <a:r>
              <a:rPr lang="en-US" sz="2000" dirty="0"/>
              <a:t>Fresh air </a:t>
            </a:r>
          </a:p>
          <a:p>
            <a:pPr marL="305435" indent="-305435"/>
            <a:r>
              <a:rPr lang="en-US" sz="2000" err="1"/>
              <a:t>Excerise</a:t>
            </a:r>
            <a:r>
              <a:rPr lang="en-US" sz="2000" dirty="0"/>
              <a:t> </a:t>
            </a:r>
          </a:p>
          <a:p>
            <a:pPr marL="305435" indent="-305435"/>
            <a:r>
              <a:rPr lang="en-US" sz="2000" dirty="0"/>
              <a:t>Sleeping </a:t>
            </a:r>
          </a:p>
          <a:p>
            <a:pPr marL="305435" indent="-305435"/>
            <a:r>
              <a:rPr lang="en-US" sz="2000" dirty="0"/>
              <a:t>Its important to mention that there were many different treatment options for melancholia in the past.</a:t>
            </a:r>
          </a:p>
          <a:p>
            <a:pPr marL="305435" indent="-305435"/>
            <a:endParaRPr lang="en-US" sz="2000" dirty="0"/>
          </a:p>
        </p:txBody>
      </p:sp>
    </p:spTree>
    <p:extLst>
      <p:ext uri="{BB962C8B-B14F-4D97-AF65-F5344CB8AC3E}">
        <p14:creationId xmlns:p14="http://schemas.microsoft.com/office/powerpoint/2010/main" val="17221397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16BFC-157B-FDA4-E8C9-074AD73F6827}"/>
              </a:ext>
            </a:extLst>
          </p:cNvPr>
          <p:cNvSpPr>
            <a:spLocks noGrp="1"/>
          </p:cNvSpPr>
          <p:nvPr>
            <p:ph type="title"/>
          </p:nvPr>
        </p:nvSpPr>
        <p:spPr>
          <a:xfrm>
            <a:off x="581192" y="1124999"/>
            <a:ext cx="4076149" cy="4608003"/>
          </a:xfrm>
        </p:spPr>
        <p:txBody>
          <a:bodyPr anchor="ctr">
            <a:normAutofit/>
          </a:bodyPr>
          <a:lstStyle/>
          <a:p>
            <a:r>
              <a:rPr lang="en-US" sz="4000" dirty="0">
                <a:solidFill>
                  <a:schemeClr val="accent1"/>
                </a:solidFill>
              </a:rPr>
              <a:t>Central state hospital </a:t>
            </a:r>
            <a:r>
              <a:rPr lang="en-US" sz="4000" dirty="0" err="1">
                <a:solidFill>
                  <a:schemeClr val="accent1"/>
                </a:solidFill>
              </a:rPr>
              <a:t>milledgeville</a:t>
            </a:r>
            <a:r>
              <a:rPr lang="en-US" sz="4000" dirty="0">
                <a:solidFill>
                  <a:schemeClr val="accent1"/>
                </a:solidFill>
              </a:rPr>
              <a:t> </a:t>
            </a:r>
            <a:endParaRPr lang="en-US" sz="4000">
              <a:solidFill>
                <a:schemeClr val="accent1"/>
              </a:solidFill>
            </a:endParaRP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9B1A791-2249-4D7E-0176-2B7D324B16F2}"/>
              </a:ext>
            </a:extLst>
          </p:cNvPr>
          <p:cNvSpPr>
            <a:spLocks noGrp="1"/>
          </p:cNvSpPr>
          <p:nvPr>
            <p:ph idx="1"/>
          </p:nvPr>
        </p:nvSpPr>
        <p:spPr>
          <a:xfrm>
            <a:off x="5117586" y="1124998"/>
            <a:ext cx="6143248" cy="4608003"/>
          </a:xfrm>
        </p:spPr>
        <p:txBody>
          <a:bodyPr>
            <a:normAutofit/>
          </a:bodyPr>
          <a:lstStyle/>
          <a:p>
            <a:pPr marL="305435" indent="-305435"/>
            <a:r>
              <a:rPr lang="en-US" sz="2000" dirty="0"/>
              <a:t>Central state hospital was built in 1842 and was the larges mental hospital in the world. </a:t>
            </a:r>
          </a:p>
          <a:p>
            <a:pPr marL="305435" indent="-305435"/>
            <a:r>
              <a:rPr lang="en-US" sz="2000" dirty="0"/>
              <a:t>This hospital is where most madness/melancholy patients were sent. </a:t>
            </a:r>
          </a:p>
          <a:p>
            <a:pPr marL="305435" indent="-305435"/>
            <a:r>
              <a:rPr lang="en-US" sz="2000" dirty="0"/>
              <a:t>The hospital was thought to be overrun and understaffed. </a:t>
            </a:r>
          </a:p>
        </p:txBody>
      </p:sp>
    </p:spTree>
    <p:extLst>
      <p:ext uri="{BB962C8B-B14F-4D97-AF65-F5344CB8AC3E}">
        <p14:creationId xmlns:p14="http://schemas.microsoft.com/office/powerpoint/2010/main" val="3127463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53059-3A26-915E-390F-4B248BDED97A}"/>
              </a:ext>
            </a:extLst>
          </p:cNvPr>
          <p:cNvSpPr>
            <a:spLocks noGrp="1"/>
          </p:cNvSpPr>
          <p:nvPr>
            <p:ph type="title"/>
          </p:nvPr>
        </p:nvSpPr>
        <p:spPr>
          <a:xfrm>
            <a:off x="581192" y="1124999"/>
            <a:ext cx="4076149" cy="4608003"/>
          </a:xfrm>
        </p:spPr>
        <p:txBody>
          <a:bodyPr anchor="ctr">
            <a:normAutofit/>
          </a:bodyPr>
          <a:lstStyle/>
          <a:p>
            <a:r>
              <a:rPr lang="en-US" sz="4000">
                <a:solidFill>
                  <a:schemeClr val="accent1"/>
                </a:solidFill>
              </a:rPr>
              <a:t>Melancholy in modern times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9AE988E-156E-F656-CDE1-B9BB9E88D717}"/>
              </a:ext>
            </a:extLst>
          </p:cNvPr>
          <p:cNvSpPr>
            <a:spLocks noGrp="1"/>
          </p:cNvSpPr>
          <p:nvPr>
            <p:ph idx="1"/>
          </p:nvPr>
        </p:nvSpPr>
        <p:spPr>
          <a:xfrm>
            <a:off x="5117586" y="1124998"/>
            <a:ext cx="6143248" cy="4608003"/>
          </a:xfrm>
        </p:spPr>
        <p:txBody>
          <a:bodyPr>
            <a:normAutofit/>
          </a:bodyPr>
          <a:lstStyle/>
          <a:p>
            <a:pPr marL="305435" indent="-305435"/>
            <a:r>
              <a:rPr lang="en-US" sz="2000" dirty="0"/>
              <a:t>Melancholy in modern times was seen as an illness that was impossible to cure. Everyone was baffled and tried to find </a:t>
            </a:r>
            <a:r>
              <a:rPr lang="en-US" sz="2000" dirty="0" err="1"/>
              <a:t>diffeent</a:t>
            </a:r>
            <a:r>
              <a:rPr lang="en-US" sz="2000" dirty="0"/>
              <a:t> ways to cure the 'disease' that had taken over peoples minds and </a:t>
            </a:r>
            <a:r>
              <a:rPr lang="en-US" sz="2000" dirty="0" err="1"/>
              <a:t>bodys</a:t>
            </a:r>
            <a:r>
              <a:rPr lang="en-US" sz="2000" dirty="0"/>
              <a:t>. As much as they tried nothing worked. Over the years </a:t>
            </a:r>
            <a:r>
              <a:rPr lang="en-US" sz="2000" dirty="0" err="1"/>
              <a:t>malancholy</a:t>
            </a:r>
            <a:r>
              <a:rPr lang="en-US" sz="2000" dirty="0"/>
              <a:t> was thought to have multiple different causes and symptoms. </a:t>
            </a:r>
          </a:p>
        </p:txBody>
      </p:sp>
    </p:spTree>
    <p:extLst>
      <p:ext uri="{BB962C8B-B14F-4D97-AF65-F5344CB8AC3E}">
        <p14:creationId xmlns:p14="http://schemas.microsoft.com/office/powerpoint/2010/main" val="1825392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B1314-1D74-5832-A9CB-AAB96AECE6C6}"/>
              </a:ext>
            </a:extLst>
          </p:cNvPr>
          <p:cNvSpPr>
            <a:spLocks noGrp="1"/>
          </p:cNvSpPr>
          <p:nvPr>
            <p:ph type="title"/>
          </p:nvPr>
        </p:nvSpPr>
        <p:spPr>
          <a:xfrm>
            <a:off x="581192" y="1124999"/>
            <a:ext cx="4076149" cy="4608003"/>
          </a:xfrm>
        </p:spPr>
        <p:txBody>
          <a:bodyPr anchor="ctr">
            <a:normAutofit/>
          </a:bodyPr>
          <a:lstStyle/>
          <a:p>
            <a:r>
              <a:rPr lang="en-US" sz="4000" dirty="0">
                <a:solidFill>
                  <a:schemeClr val="accent1"/>
                </a:solidFill>
              </a:rPr>
              <a:t>Melancholy and the 20th century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312FEBC-5F81-A0C8-A9B6-9BD34648DDED}"/>
              </a:ext>
            </a:extLst>
          </p:cNvPr>
          <p:cNvSpPr>
            <a:spLocks noGrp="1"/>
          </p:cNvSpPr>
          <p:nvPr>
            <p:ph idx="1"/>
          </p:nvPr>
        </p:nvSpPr>
        <p:spPr>
          <a:xfrm>
            <a:off x="5117586" y="1124998"/>
            <a:ext cx="6143248" cy="4608003"/>
          </a:xfrm>
        </p:spPr>
        <p:txBody>
          <a:bodyPr>
            <a:normAutofit/>
          </a:bodyPr>
          <a:lstStyle/>
          <a:p>
            <a:pPr marL="305435" indent="-305435"/>
            <a:r>
              <a:rPr lang="en-US" sz="2000" dirty="0">
                <a:ea typeface="+mn-lt"/>
                <a:cs typeface="+mn-lt"/>
              </a:rPr>
              <a:t>During the beginning of the 20th century, the term "melancholia" lost its association with deviant ideas and was widely used to refer to depression. </a:t>
            </a:r>
            <a:endParaRPr lang="en-US" sz="2000" dirty="0"/>
          </a:p>
        </p:txBody>
      </p:sp>
    </p:spTree>
    <p:extLst>
      <p:ext uri="{BB962C8B-B14F-4D97-AF65-F5344CB8AC3E}">
        <p14:creationId xmlns:p14="http://schemas.microsoft.com/office/powerpoint/2010/main" val="157488708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8031A-B6BA-4328-BAAC-FC5319218A16}"/>
              </a:ext>
            </a:extLst>
          </p:cNvPr>
          <p:cNvSpPr>
            <a:spLocks noGrp="1"/>
          </p:cNvSpPr>
          <p:nvPr>
            <p:ph type="title"/>
          </p:nvPr>
        </p:nvSpPr>
        <p:spPr>
          <a:xfrm>
            <a:off x="581192" y="1124999"/>
            <a:ext cx="4076149" cy="4608003"/>
          </a:xfrm>
        </p:spPr>
        <p:txBody>
          <a:bodyPr anchor="ctr">
            <a:normAutofit/>
          </a:bodyPr>
          <a:lstStyle/>
          <a:p>
            <a:r>
              <a:rPr lang="en-US" sz="4000" dirty="0" err="1">
                <a:solidFill>
                  <a:schemeClr val="accent1"/>
                </a:solidFill>
              </a:rPr>
              <a:t>MelancholyTo</a:t>
            </a:r>
            <a:r>
              <a:rPr lang="en-US" sz="4000" dirty="0">
                <a:solidFill>
                  <a:schemeClr val="accent1"/>
                </a:solidFill>
              </a:rPr>
              <a:t> this day 2024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6C06E1-6F9B-869E-92AE-01D6E04086AC}"/>
              </a:ext>
            </a:extLst>
          </p:cNvPr>
          <p:cNvSpPr>
            <a:spLocks noGrp="1"/>
          </p:cNvSpPr>
          <p:nvPr>
            <p:ph idx="1"/>
          </p:nvPr>
        </p:nvSpPr>
        <p:spPr>
          <a:xfrm>
            <a:off x="5117586" y="1124998"/>
            <a:ext cx="6143248" cy="4608003"/>
          </a:xfrm>
        </p:spPr>
        <p:txBody>
          <a:bodyPr>
            <a:normAutofit/>
          </a:bodyPr>
          <a:lstStyle/>
          <a:p>
            <a:pPr marL="305435" indent="-305435"/>
            <a:r>
              <a:rPr lang="en-US" sz="2000" dirty="0"/>
              <a:t>These days The term 'melancholia' is still used in medical terms to describe certain symptoms that </a:t>
            </a:r>
            <a:r>
              <a:rPr lang="en-US" sz="2000"/>
              <a:t>show up in major depression such as ; </a:t>
            </a:r>
          </a:p>
          <a:p>
            <a:pPr marL="305435" indent="-305435"/>
            <a:r>
              <a:rPr lang="en-US" sz="2000" dirty="0"/>
              <a:t>A lack of emotional </a:t>
            </a:r>
            <a:r>
              <a:rPr lang="en-US" sz="2000" err="1"/>
              <a:t>resposiveness</a:t>
            </a:r>
            <a:r>
              <a:rPr lang="en-US" sz="2000" dirty="0"/>
              <a:t> </a:t>
            </a:r>
          </a:p>
          <a:p>
            <a:pPr marL="305435" indent="-305435"/>
            <a:r>
              <a:rPr lang="en-US" sz="2000" dirty="0"/>
              <a:t>A severely </a:t>
            </a:r>
          </a:p>
        </p:txBody>
      </p:sp>
    </p:spTree>
    <p:extLst>
      <p:ext uri="{BB962C8B-B14F-4D97-AF65-F5344CB8AC3E}">
        <p14:creationId xmlns:p14="http://schemas.microsoft.com/office/powerpoint/2010/main" val="11721761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C3F14-7A42-E134-1DC3-A32960E9866C}"/>
              </a:ext>
            </a:extLst>
          </p:cNvPr>
          <p:cNvSpPr>
            <a:spLocks noGrp="1"/>
          </p:cNvSpPr>
          <p:nvPr>
            <p:ph type="title"/>
          </p:nvPr>
        </p:nvSpPr>
        <p:spPr/>
        <p:txBody>
          <a:bodyPr/>
          <a:lstStyle/>
          <a:p>
            <a:r>
              <a:rPr lang="en-US" dirty="0" err="1"/>
              <a:t>Refrences</a:t>
            </a:r>
            <a:r>
              <a:rPr lang="en-US" dirty="0"/>
              <a:t> </a:t>
            </a:r>
          </a:p>
        </p:txBody>
      </p:sp>
      <p:sp>
        <p:nvSpPr>
          <p:cNvPr id="3" name="Content Placeholder 2">
            <a:extLst>
              <a:ext uri="{FF2B5EF4-FFF2-40B4-BE49-F238E27FC236}">
                <a16:creationId xmlns:a16="http://schemas.microsoft.com/office/drawing/2014/main" id="{6E1C4924-60F0-E430-9216-5891F8C298B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461732737"/>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3841"/>
      </a:dk2>
      <a:lt2>
        <a:srgbClr val="E2E5E8"/>
      </a:lt2>
      <a:accent1>
        <a:srgbClr val="BF9B7A"/>
      </a:accent1>
      <a:accent2>
        <a:srgbClr val="A9A36D"/>
      </a:accent2>
      <a:accent3>
        <a:srgbClr val="98A778"/>
      </a:accent3>
      <a:accent4>
        <a:srgbClr val="81AE70"/>
      </a:accent4>
      <a:accent5>
        <a:srgbClr val="7CAE83"/>
      </a:accent5>
      <a:accent6>
        <a:srgbClr val="71B094"/>
      </a:accent6>
      <a:hlink>
        <a:srgbClr val="5E85A8"/>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351</Words>
  <Application>Microsoft Office PowerPoint</Application>
  <PresentationFormat>Widescreen</PresentationFormat>
  <Paragraphs>26</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Century Schoolbook</vt:lpstr>
      <vt:lpstr>Franklin Gothic Book</vt:lpstr>
      <vt:lpstr>Wingdings 2</vt:lpstr>
      <vt:lpstr>DividendVTI</vt:lpstr>
      <vt:lpstr>Treatment and care of patients with mlancholy </vt:lpstr>
      <vt:lpstr>The First understanding of melancholy </vt:lpstr>
      <vt:lpstr>How melancholy was treated in the past </vt:lpstr>
      <vt:lpstr>Central state hospital milledgeville </vt:lpstr>
      <vt:lpstr>Melancholy in modern times </vt:lpstr>
      <vt:lpstr>Melancholy and the 20th century </vt:lpstr>
      <vt:lpstr>MelancholyTo this day 2024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Zoe Cooke</cp:lastModifiedBy>
  <cp:revision>233</cp:revision>
  <dcterms:created xsi:type="dcterms:W3CDTF">2024-01-16T21:23:11Z</dcterms:created>
  <dcterms:modified xsi:type="dcterms:W3CDTF">2024-01-17T09:47:18Z</dcterms:modified>
</cp:coreProperties>
</file>