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notesSlides/notesSlide1.xml" ContentType="application/vnd.openxmlformats-officedocument.presentationml.notesSl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55"/>
  </p:notesMasterIdLst>
  <p:handoutMasterIdLst>
    <p:handoutMasterId r:id="rId56"/>
  </p:handoutMasterIdLst>
  <p:sldIdLst>
    <p:sldId id="371" r:id="rId2"/>
    <p:sldId id="1045" r:id="rId3"/>
    <p:sldId id="1081" r:id="rId4"/>
    <p:sldId id="1047" r:id="rId5"/>
    <p:sldId id="1049" r:id="rId6"/>
    <p:sldId id="1082" r:id="rId7"/>
    <p:sldId id="1083" r:id="rId8"/>
    <p:sldId id="1084" r:id="rId9"/>
    <p:sldId id="1046" r:id="rId10"/>
    <p:sldId id="1088" r:id="rId11"/>
    <p:sldId id="1167" r:id="rId12"/>
    <p:sldId id="1089" r:id="rId13"/>
    <p:sldId id="1203" r:id="rId14"/>
    <p:sldId id="1093" r:id="rId15"/>
    <p:sldId id="1094" r:id="rId16"/>
    <p:sldId id="1054" r:id="rId17"/>
    <p:sldId id="1048" r:id="rId18"/>
    <p:sldId id="1053" r:id="rId19"/>
    <p:sldId id="1050" r:id="rId20"/>
    <p:sldId id="1204" r:id="rId21"/>
    <p:sldId id="1171" r:id="rId22"/>
    <p:sldId id="1172" r:id="rId23"/>
    <p:sldId id="1173" r:id="rId24"/>
    <p:sldId id="1174" r:id="rId25"/>
    <p:sldId id="1051" r:id="rId26"/>
    <p:sldId id="1056" r:id="rId27"/>
    <p:sldId id="1086" r:id="rId28"/>
    <p:sldId id="1100" r:id="rId29"/>
    <p:sldId id="1178" r:id="rId30"/>
    <p:sldId id="1179" r:id="rId31"/>
    <p:sldId id="1057" r:id="rId32"/>
    <p:sldId id="1182" r:id="rId33"/>
    <p:sldId id="1183" r:id="rId34"/>
    <p:sldId id="1107" r:id="rId35"/>
    <p:sldId id="1102" r:id="rId36"/>
    <p:sldId id="1104" r:id="rId37"/>
    <p:sldId id="1106" r:id="rId38"/>
    <p:sldId id="1109" r:id="rId39"/>
    <p:sldId id="1186" r:id="rId40"/>
    <p:sldId id="1187" r:id="rId41"/>
    <p:sldId id="1188" r:id="rId42"/>
    <p:sldId id="1192" r:id="rId43"/>
    <p:sldId id="1193" r:id="rId44"/>
    <p:sldId id="1113" r:id="rId45"/>
    <p:sldId id="1115" r:id="rId46"/>
    <p:sldId id="1117" r:id="rId47"/>
    <p:sldId id="1119" r:id="rId48"/>
    <p:sldId id="1134" r:id="rId49"/>
    <p:sldId id="1135" r:id="rId50"/>
    <p:sldId id="1136" r:id="rId51"/>
    <p:sldId id="1194" r:id="rId52"/>
    <p:sldId id="1195" r:id="rId53"/>
    <p:sldId id="1196" r:id="rId54"/>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86176" autoAdjust="0"/>
  </p:normalViewPr>
  <p:slideViewPr>
    <p:cSldViewPr>
      <p:cViewPr varScale="1">
        <p:scale>
          <a:sx n="64" d="100"/>
          <a:sy n="64" d="100"/>
        </p:scale>
        <p:origin x="1330" y="27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2025/10/30</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2025/10/30</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4156073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2025/10/30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2025/10/30</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2025/10/30</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2025/10/30</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2025/10/30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2025/10/30</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3.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3.xml"/><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1.xml"/><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2.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5CAA010A-AE38-6988-7EF0-0DA25B693109}"/>
              </a:ext>
            </a:extLst>
          </p:cNvPr>
          <p:cNvPicPr>
            <a:picLocks noChangeAspect="1"/>
          </p:cNvPicPr>
          <p:nvPr/>
        </p:nvPicPr>
        <p:blipFill>
          <a:blip r:embed="rId3"/>
          <a:stretch>
            <a:fillRect/>
          </a:stretch>
        </p:blipFill>
        <p:spPr>
          <a:xfrm>
            <a:off x="3516896" y="0"/>
            <a:ext cx="4320480" cy="1895475"/>
          </a:xfrm>
          <a:prstGeom prst="rect">
            <a:avLst/>
          </a:prstGeom>
        </p:spPr>
      </p:pic>
      <p:pic>
        <p:nvPicPr>
          <p:cNvPr id="3" name="圖片 2">
            <a:extLst>
              <a:ext uri="{FF2B5EF4-FFF2-40B4-BE49-F238E27FC236}">
                <a16:creationId xmlns:a16="http://schemas.microsoft.com/office/drawing/2014/main" id="{6466FA36-F690-77F6-E473-A2049A1BCD3C}"/>
              </a:ext>
            </a:extLst>
          </p:cNvPr>
          <p:cNvPicPr>
            <a:picLocks noChangeAspect="1"/>
          </p:cNvPicPr>
          <p:nvPr/>
        </p:nvPicPr>
        <p:blipFill>
          <a:blip r:embed="rId4"/>
          <a:stretch>
            <a:fillRect/>
          </a:stretch>
        </p:blipFill>
        <p:spPr>
          <a:xfrm>
            <a:off x="1126654" y="1845618"/>
            <a:ext cx="7358666" cy="2038375"/>
          </a:xfrm>
          <a:prstGeom prst="rect">
            <a:avLst/>
          </a:prstGeom>
        </p:spPr>
      </p:pic>
      <p:pic>
        <p:nvPicPr>
          <p:cNvPr id="4" name="圖片 3">
            <a:extLst>
              <a:ext uri="{FF2B5EF4-FFF2-40B4-BE49-F238E27FC236}">
                <a16:creationId xmlns:a16="http://schemas.microsoft.com/office/drawing/2014/main" id="{D30D9F6D-923E-88C2-8FF0-9CC0137BB09D}"/>
              </a:ext>
            </a:extLst>
          </p:cNvPr>
          <p:cNvPicPr>
            <a:picLocks noChangeAspect="1"/>
          </p:cNvPicPr>
          <p:nvPr/>
        </p:nvPicPr>
        <p:blipFill>
          <a:blip r:embed="rId5"/>
          <a:stretch>
            <a:fillRect/>
          </a:stretch>
        </p:blipFill>
        <p:spPr>
          <a:xfrm>
            <a:off x="5677136" y="3883994"/>
            <a:ext cx="4896544" cy="2354112"/>
          </a:xfrm>
          <a:prstGeom prst="rect">
            <a:avLst/>
          </a:prstGeom>
        </p:spPr>
      </p:pic>
      <p:sp>
        <p:nvSpPr>
          <p:cNvPr id="6" name="圖說文字: 雙折線 5">
            <a:extLst>
              <a:ext uri="{FF2B5EF4-FFF2-40B4-BE49-F238E27FC236}">
                <a16:creationId xmlns:a16="http://schemas.microsoft.com/office/drawing/2014/main" id="{3A1CE9B9-8E8D-8086-DF64-7BD1676DF2BE}"/>
              </a:ext>
            </a:extLst>
          </p:cNvPr>
          <p:cNvSpPr/>
          <p:nvPr/>
        </p:nvSpPr>
        <p:spPr>
          <a:xfrm>
            <a:off x="11063759" y="2277666"/>
            <a:ext cx="502136" cy="3456384"/>
          </a:xfrm>
          <a:prstGeom prst="borderCallout3">
            <a:avLst>
              <a:gd name="adj1" fmla="val 99576"/>
              <a:gd name="adj2" fmla="val 44755"/>
              <a:gd name="adj3" fmla="val 122127"/>
              <a:gd name="adj4" fmla="val 45407"/>
              <a:gd name="adj5" fmla="val 121439"/>
              <a:gd name="adj6" fmla="val -821335"/>
              <a:gd name="adj7" fmla="val 116251"/>
              <a:gd name="adj8" fmla="val -821444"/>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受菩提記第四十四</a:t>
            </a:r>
          </a:p>
        </p:txBody>
      </p:sp>
    </p:spTree>
    <p:extLst>
      <p:ext uri="{BB962C8B-B14F-4D97-AF65-F5344CB8AC3E}">
        <p14:creationId xmlns:p14="http://schemas.microsoft.com/office/powerpoint/2010/main" val="35364361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83F93F3-819E-20FC-222B-79D09189625C}"/>
              </a:ext>
            </a:extLst>
          </p:cNvPr>
          <p:cNvSpPr txBox="1"/>
          <p:nvPr/>
        </p:nvSpPr>
        <p:spPr>
          <a:xfrm>
            <a:off x="10263539"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受菩提記第四十四</a:t>
            </a:r>
          </a:p>
        </p:txBody>
      </p:sp>
      <p:sp>
        <p:nvSpPr>
          <p:cNvPr id="5" name="文字方塊 4">
            <a:extLst>
              <a:ext uri="{FF2B5EF4-FFF2-40B4-BE49-F238E27FC236}">
                <a16:creationId xmlns:a16="http://schemas.microsoft.com/office/drawing/2014/main" id="{414E7AD3-0EC9-7F0C-15E3-6C696B52445F}"/>
              </a:ext>
            </a:extLst>
          </p:cNvPr>
          <p:cNvSpPr txBox="1"/>
          <p:nvPr/>
        </p:nvSpPr>
        <p:spPr>
          <a:xfrm>
            <a:off x="7780421" y="618138"/>
            <a:ext cx="2339102" cy="5092779"/>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這一品經，是世尊給每一位信受奉行本經的人，普授成佛之記。也就是為將來一定成佛作證明，非常希有。</a:t>
            </a:r>
          </a:p>
        </p:txBody>
      </p:sp>
      <p:sp>
        <p:nvSpPr>
          <p:cNvPr id="6" name="文字方塊 5">
            <a:extLst>
              <a:ext uri="{FF2B5EF4-FFF2-40B4-BE49-F238E27FC236}">
                <a16:creationId xmlns:a16="http://schemas.microsoft.com/office/drawing/2014/main" id="{C2D818F6-DF31-8D5A-9016-F2C9C46D1B2E}"/>
              </a:ext>
            </a:extLst>
          </p:cNvPr>
          <p:cNvSpPr txBox="1"/>
          <p:nvPr/>
        </p:nvSpPr>
        <p:spPr>
          <a:xfrm>
            <a:off x="1911761" y="618138"/>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於來世。乃至正法滅時。當有眾生。植諸善本。已曾供養無量諸佛。由彼如來加威力故。能得如是廣大法門。攝取受持。當獲廣大一切智智。於彼法中廣大勝解。獲大歡喜。廣為他說。常樂修行。諸善男子及善女人。能於是法。若已求。現求。當求者。皆獲善利。汝等應當安住無疑。種諸善本。應常修習。使無疑滯。不入一切種類珍寶成就牢獄。</a:t>
            </a:r>
          </a:p>
        </p:txBody>
      </p:sp>
      <p:sp>
        <p:nvSpPr>
          <p:cNvPr id="7" name="匾額 6" descr="佛學概要十四講表 習講">
            <a:extLst>
              <a:ext uri="{FF2B5EF4-FFF2-40B4-BE49-F238E27FC236}">
                <a16:creationId xmlns:a16="http://schemas.microsoft.com/office/drawing/2014/main" id="{4B354E7F-1685-8983-986C-CA601737248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Tree>
    <p:extLst>
      <p:ext uri="{BB962C8B-B14F-4D97-AF65-F5344CB8AC3E}">
        <p14:creationId xmlns:p14="http://schemas.microsoft.com/office/powerpoint/2010/main" val="31850754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813315D-79F1-832B-12E3-57F0613CC36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6" name="文字方塊 5">
            <a:extLst>
              <a:ext uri="{FF2B5EF4-FFF2-40B4-BE49-F238E27FC236}">
                <a16:creationId xmlns:a16="http://schemas.microsoft.com/office/drawing/2014/main" id="{E7B93142-BC86-AEEA-1801-7FA3B1DDD9E5}"/>
              </a:ext>
            </a:extLst>
          </p:cNvPr>
          <p:cNvSpPr txBox="1"/>
          <p:nvPr/>
        </p:nvSpPr>
        <p:spPr>
          <a:xfrm>
            <a:off x="2492473" y="562460"/>
            <a:ext cx="8186857"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阿逸多。如是等類大威德者。能生佛法廣大異門。由於此法不聽聞故。有一億菩薩退轉阿耨多羅三藐三菩提。若有眾生於此經典。書寫。供養。受持。讀誦。於須臾頃為他演說。勸令聽聞。不生憂惱。乃至晝夜思惟彼剎。及佛功德。於無上道。終不退轉。彼人臨終。假使三千大千世界滿中大火。亦能超過。生彼國土。是人已曾值過去佛。受菩提記。一切如來。同所稱讚。是故應當專心信受。持誦。說行。</a:t>
            </a:r>
          </a:p>
        </p:txBody>
      </p:sp>
    </p:spTree>
    <p:extLst>
      <p:ext uri="{BB962C8B-B14F-4D97-AF65-F5344CB8AC3E}">
        <p14:creationId xmlns:p14="http://schemas.microsoft.com/office/powerpoint/2010/main" val="319892041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682C4F7-D4F2-37CC-0923-5DAB5D5E4BEE}"/>
              </a:ext>
            </a:extLst>
          </p:cNvPr>
          <p:cNvSpPr txBox="1"/>
          <p:nvPr/>
        </p:nvSpPr>
        <p:spPr>
          <a:xfrm>
            <a:off x="-17218" y="745824"/>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若在將來之世，一直到佛陀的正法滅時，在這一萬二千年中，如果有眾生培植念佛的善根，宿世已曾供養過無量諸佛，由於諸佛威神力的加持，能使他在這一生中遇到如此廣大法門</a:t>
            </a:r>
            <a:r>
              <a:rPr lang="en-US" altLang="zh-TW" sz="2800" dirty="0">
                <a:solidFill>
                  <a:schemeClr val="bg1">
                    <a:lumMod val="95000"/>
                  </a:schemeClr>
                </a:solidFill>
              </a:rPr>
              <a:t>︽</a:t>
            </a:r>
            <a:r>
              <a:rPr lang="zh-TW" altLang="en-US" sz="2800" dirty="0">
                <a:solidFill>
                  <a:schemeClr val="bg1">
                    <a:lumMod val="95000"/>
                  </a:schemeClr>
                </a:solidFill>
              </a:rPr>
              <a:t>大乘無量壽經</a:t>
            </a:r>
            <a:r>
              <a:rPr lang="en-US" altLang="zh-TW" sz="2800" dirty="0">
                <a:solidFill>
                  <a:schemeClr val="bg1">
                    <a:lumMod val="95000"/>
                  </a:schemeClr>
                </a:solidFill>
              </a:rPr>
              <a:t>︾</a:t>
            </a:r>
            <a:r>
              <a:rPr lang="zh-TW" altLang="en-US" sz="2800" dirty="0">
                <a:solidFill>
                  <a:schemeClr val="bg1">
                    <a:lumMod val="95000"/>
                  </a:schemeClr>
                </a:solidFill>
              </a:rPr>
              <a:t>。</a:t>
            </a:r>
          </a:p>
          <a:p>
            <a:pPr>
              <a:lnSpc>
                <a:spcPts val="4400"/>
              </a:lnSpc>
            </a:pPr>
            <a:r>
              <a:rPr lang="zh-TW" altLang="en-US" sz="2800" dirty="0">
                <a:solidFill>
                  <a:schemeClr val="bg1">
                    <a:lumMod val="95000"/>
                  </a:schemeClr>
                </a:solidFill>
              </a:rPr>
              <a:t>遇到之後，歡喜信受經中的教誨，能攝取、受持，就必定能獲得廣大一切智智，對於這一法門徹底了解，生大歡喜。然後再把這個利益廣為他人宣說，勸人常樂修習這個法門。</a:t>
            </a:r>
          </a:p>
        </p:txBody>
      </p:sp>
      <p:sp>
        <p:nvSpPr>
          <p:cNvPr id="6" name="文字方塊 5">
            <a:extLst>
              <a:ext uri="{FF2B5EF4-FFF2-40B4-BE49-F238E27FC236}">
                <a16:creationId xmlns:a16="http://schemas.microsoft.com/office/drawing/2014/main" id="{971E676B-058D-8046-2E1A-3C332CFC28A5}"/>
              </a:ext>
            </a:extLst>
          </p:cNvPr>
          <p:cNvSpPr txBox="1"/>
          <p:nvPr/>
        </p:nvSpPr>
        <p:spPr>
          <a:xfrm>
            <a:off x="7434316" y="654142"/>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若於來世。乃至正法滅時。當有眾生。植諸善本。已曾供養無量諸佛。由彼如來加威力故。能得如是廣大法門。攝取受持。當獲廣大一切智智。於彼法中廣大勝解。獲大歡喜。廣為他說。常樂修行。</a:t>
            </a:r>
          </a:p>
        </p:txBody>
      </p:sp>
    </p:spTree>
    <p:extLst>
      <p:ext uri="{BB962C8B-B14F-4D97-AF65-F5344CB8AC3E}">
        <p14:creationId xmlns:p14="http://schemas.microsoft.com/office/powerpoint/2010/main" val="36362898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6CF17C1-D4BA-1896-8906-A94094FF438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A6E1432F-2DE5-91FC-DD2C-2DBE58717591}"/>
              </a:ext>
            </a:extLst>
          </p:cNvPr>
          <p:cNvSpPr txBox="1"/>
          <p:nvPr/>
        </p:nvSpPr>
        <p:spPr>
          <a:xfrm>
            <a:off x="1822103" y="709820"/>
            <a:ext cx="5698996" cy="536794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這些善男子、善女人，對於念佛往生法門，或者已經求得了，或是現在正在求，或是將來要求此法者，都可獲得往生不退成佛的殊勝利益。</a:t>
            </a:r>
          </a:p>
          <a:p>
            <a:pPr>
              <a:lnSpc>
                <a:spcPts val="4300"/>
              </a:lnSpc>
            </a:pPr>
            <a:r>
              <a:rPr lang="zh-TW" altLang="en-US" sz="2800" dirty="0">
                <a:solidFill>
                  <a:schemeClr val="bg1">
                    <a:lumMod val="95000"/>
                  </a:schemeClr>
                </a:solidFill>
              </a:rPr>
              <a:t>你們應當對這個法門要堅信不疑，積功累德，應常修行學習，使心中沒有疑惑、障礙，這樣便不會迷失在一切種類珍寶成就的三界牢獄之中。</a:t>
            </a:r>
          </a:p>
        </p:txBody>
      </p:sp>
      <p:sp>
        <p:nvSpPr>
          <p:cNvPr id="6" name="文字方塊 5">
            <a:extLst>
              <a:ext uri="{FF2B5EF4-FFF2-40B4-BE49-F238E27FC236}">
                <a16:creationId xmlns:a16="http://schemas.microsoft.com/office/drawing/2014/main" id="{A364998A-4912-D522-B9D0-81FE4D8E06E5}"/>
              </a:ext>
            </a:extLst>
          </p:cNvPr>
          <p:cNvSpPr txBox="1"/>
          <p:nvPr/>
        </p:nvSpPr>
        <p:spPr>
          <a:xfrm>
            <a:off x="7729318"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諸善男子及善女人。能於是法。若已求。現求。當求者。皆獲善利。汝等應當安住無疑。種諸善本。應常修習。使無疑滯。不入一切種類珍寶成就牢獄。</a:t>
            </a:r>
          </a:p>
        </p:txBody>
      </p:sp>
    </p:spTree>
    <p:extLst>
      <p:ext uri="{BB962C8B-B14F-4D97-AF65-F5344CB8AC3E}">
        <p14:creationId xmlns:p14="http://schemas.microsoft.com/office/powerpoint/2010/main" val="19091881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5085848-C1AC-3E10-B788-27DF7A5D9B1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F824D4CE-B3D2-FFE0-F45D-2DC726C8BCF6}"/>
              </a:ext>
            </a:extLst>
          </p:cNvPr>
          <p:cNvSpPr txBox="1"/>
          <p:nvPr/>
        </p:nvSpPr>
        <p:spPr>
          <a:xfrm>
            <a:off x="4414624" y="639830"/>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佛告訴彌勒菩薩說：如上所講的修學諸大乘法門的菩薩們，雖能開示佛法中的諸大乘法門，但由於未能聽聞彌陀淨土法門的緣故，有一億菩薩在成佛的道路上，他們退失了無上菩提的心行。</a:t>
            </a:r>
          </a:p>
        </p:txBody>
      </p:sp>
      <p:sp>
        <p:nvSpPr>
          <p:cNvPr id="6" name="文字方塊 5">
            <a:extLst>
              <a:ext uri="{FF2B5EF4-FFF2-40B4-BE49-F238E27FC236}">
                <a16:creationId xmlns:a16="http://schemas.microsoft.com/office/drawing/2014/main" id="{E48ED06A-85E7-2784-AFD1-83AB14C04094}"/>
              </a:ext>
            </a:extLst>
          </p:cNvPr>
          <p:cNvSpPr txBox="1"/>
          <p:nvPr/>
        </p:nvSpPr>
        <p:spPr>
          <a:xfrm>
            <a:off x="8272864" y="548148"/>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阿逸多。如是等類大威德者。能生佛法廣大異門。由於此法不聽聞故。有一億菩薩退轉阿耨多羅三藐三菩提。</a:t>
            </a:r>
          </a:p>
        </p:txBody>
      </p:sp>
    </p:spTree>
    <p:extLst>
      <p:ext uri="{BB962C8B-B14F-4D97-AF65-F5344CB8AC3E}">
        <p14:creationId xmlns:p14="http://schemas.microsoft.com/office/powerpoint/2010/main" val="5809642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8DDAD2A-B216-0E5F-DFE5-7AB0272C114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1B31BEFE-E6BB-FF3E-255C-ED5300D3BB59}"/>
              </a:ext>
            </a:extLst>
          </p:cNvPr>
          <p:cNvSpPr txBox="1"/>
          <p:nvPr/>
        </p:nvSpPr>
        <p:spPr>
          <a:xfrm>
            <a:off x="2739668" y="745824"/>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倘若有人對於這一部經，能發心書寫、供養、受持、讀誦，即使是在很短的時間、偶然的機會，也要為他人演講宣說，勸令聽聞，不生憂愁煩惱，乃至晝夜思念西方極樂世界及阿彌陀佛的功德。這樣的人在成佛的道路上決定不會退轉。</a:t>
            </a:r>
          </a:p>
        </p:txBody>
      </p:sp>
      <p:sp>
        <p:nvSpPr>
          <p:cNvPr id="6" name="文字方塊 5">
            <a:extLst>
              <a:ext uri="{FF2B5EF4-FFF2-40B4-BE49-F238E27FC236}">
                <a16:creationId xmlns:a16="http://schemas.microsoft.com/office/drawing/2014/main" id="{15BCA96C-9EBD-45FC-A63C-DD0850E09FF0}"/>
              </a:ext>
            </a:extLst>
          </p:cNvPr>
          <p:cNvSpPr txBox="1"/>
          <p:nvPr/>
        </p:nvSpPr>
        <p:spPr>
          <a:xfrm>
            <a:off x="7607374"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若有眾生於此經典。書寫。供養。受持。讀誦。於須臾頃為他演說。勸令聽聞。不生憂惱。乃至晝夜思惟彼剎。及佛功德。於無上道。終不退轉。</a:t>
            </a:r>
          </a:p>
        </p:txBody>
      </p:sp>
    </p:spTree>
    <p:extLst>
      <p:ext uri="{BB962C8B-B14F-4D97-AF65-F5344CB8AC3E}">
        <p14:creationId xmlns:p14="http://schemas.microsoft.com/office/powerpoint/2010/main" val="7048637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1868E584-421E-9DA1-AEA0-865E5FE12D9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3" name="文字方塊 2">
            <a:extLst>
              <a:ext uri="{FF2B5EF4-FFF2-40B4-BE49-F238E27FC236}">
                <a16:creationId xmlns:a16="http://schemas.microsoft.com/office/drawing/2014/main" id="{6D6FC3DB-D5CF-C0AF-258F-9CED45AEBD32}"/>
              </a:ext>
            </a:extLst>
          </p:cNvPr>
          <p:cNvSpPr txBox="1"/>
          <p:nvPr/>
        </p:nvSpPr>
        <p:spPr>
          <a:xfrm>
            <a:off x="2062758" y="593342"/>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這樣依教奉行的人，在他臨命終時，假使三千大千世界到處都是劫火災難，他也能避免。並能夠順利的往生極樂世界。為什麼呢？因為他曾經供養過無量無數諸佛，諸佛如來為他授記。並得到一切諸佛如來的稱讚。由於以上的種種殊勝利益，所以你們應當專心信受、持誦、宣說、奉行此經。</a:t>
            </a:r>
          </a:p>
        </p:txBody>
      </p:sp>
      <p:sp>
        <p:nvSpPr>
          <p:cNvPr id="6" name="文字方塊 5">
            <a:extLst>
              <a:ext uri="{FF2B5EF4-FFF2-40B4-BE49-F238E27FC236}">
                <a16:creationId xmlns:a16="http://schemas.microsoft.com/office/drawing/2014/main" id="{699BF907-9532-B822-B892-45854378D071}"/>
              </a:ext>
            </a:extLst>
          </p:cNvPr>
          <p:cNvSpPr txBox="1"/>
          <p:nvPr/>
        </p:nvSpPr>
        <p:spPr>
          <a:xfrm>
            <a:off x="7607374"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彼人臨終。假使三千大千世界滿中大火。亦能超過。生彼國土。是人已曾值過去佛。受菩提記。一切如來。同所稱讚。是故應當專心信受。持誦。說行。</a:t>
            </a:r>
          </a:p>
        </p:txBody>
      </p:sp>
    </p:spTree>
    <p:extLst>
      <p:ext uri="{BB962C8B-B14F-4D97-AF65-F5344CB8AC3E}">
        <p14:creationId xmlns:p14="http://schemas.microsoft.com/office/powerpoint/2010/main" val="26239597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4D320AB-BC8B-9DA0-5203-260199242D21}"/>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受菩提記第四十四</a:t>
            </a:r>
          </a:p>
          <a:p>
            <a:pPr>
              <a:lnSpc>
                <a:spcPts val="3000"/>
              </a:lnSpc>
            </a:pPr>
            <a:r>
              <a:rPr lang="zh-TW" altLang="en-US" sz="2800" dirty="0">
                <a:solidFill>
                  <a:schemeClr val="bg1"/>
                </a:solidFill>
              </a:rPr>
              <a:t>若於來世。乃至正法滅時。當有眾生。植諸善本。已曾供養無量諸佛。由彼如來加威力故。能得如是廣大法門。攝取受持。當獲廣大一切智智。於彼法中廣大勝解。獲大歡喜。廣為他說。常樂修行。</a:t>
            </a:r>
          </a:p>
        </p:txBody>
      </p:sp>
      <p:sp>
        <p:nvSpPr>
          <p:cNvPr id="5" name="文字方塊 4">
            <a:extLst>
              <a:ext uri="{FF2B5EF4-FFF2-40B4-BE49-F238E27FC236}">
                <a16:creationId xmlns:a16="http://schemas.microsoft.com/office/drawing/2014/main" id="{81F32A37-AED0-CCD5-D748-0B278A36A7D4}"/>
              </a:ext>
            </a:extLst>
          </p:cNvPr>
          <p:cNvSpPr txBox="1"/>
          <p:nvPr/>
        </p:nvSpPr>
        <p:spPr>
          <a:xfrm>
            <a:off x="62774" y="2061642"/>
            <a:ext cx="12064864" cy="3170099"/>
          </a:xfrm>
          <a:prstGeom prst="rect">
            <a:avLst/>
          </a:prstGeom>
          <a:noFill/>
        </p:spPr>
        <p:txBody>
          <a:bodyPr wrap="square" rtlCol="0">
            <a:spAutoFit/>
          </a:bodyPr>
          <a:lstStyle/>
          <a:p>
            <a:pPr>
              <a:lnSpc>
                <a:spcPts val="3000"/>
              </a:lnSpc>
            </a:pPr>
            <a:r>
              <a:rPr lang="en-US" altLang="zh-TW" sz="2800" b="1" dirty="0">
                <a:solidFill>
                  <a:schemeClr val="bg1"/>
                </a:solidFill>
              </a:rPr>
              <a:t>Chapter </a:t>
            </a:r>
            <a:r>
              <a:rPr lang="en-US" altLang="zh-CN" sz="2800" b="1" dirty="0">
                <a:solidFill>
                  <a:schemeClr val="bg1"/>
                </a:solidFill>
              </a:rPr>
              <a:t>44</a:t>
            </a:r>
            <a:r>
              <a:rPr lang="en-US" altLang="zh-TW" sz="2800" b="1" dirty="0">
                <a:solidFill>
                  <a:schemeClr val="bg1"/>
                </a:solidFill>
              </a:rPr>
              <a:t>: </a:t>
            </a:r>
            <a:r>
              <a:rPr lang="en-US" altLang="zh-CN" sz="2800" b="1" dirty="0">
                <a:solidFill>
                  <a:schemeClr val="bg1"/>
                </a:solidFill>
              </a:rPr>
              <a:t>Receiving the Prophecy of Bodhi</a:t>
            </a:r>
            <a:endParaRPr lang="en-US" altLang="zh-TW" sz="2800" b="1" dirty="0">
              <a:solidFill>
                <a:schemeClr val="bg1"/>
              </a:solidFill>
            </a:endParaRPr>
          </a:p>
          <a:p>
            <a:pPr>
              <a:lnSpc>
                <a:spcPts val="3000"/>
              </a:lnSpc>
            </a:pPr>
            <a:r>
              <a:rPr lang="en-US" altLang="zh-TW" sz="2800" b="1" dirty="0">
                <a:solidFill>
                  <a:schemeClr val="bg1"/>
                </a:solidFill>
              </a:rPr>
              <a:t>In the future, even up to the time when the True Dharma is about to perish, there will be sentient beings who have planted various wholesome roots and have already made offerings to countless Buddhas. By the empowering strength of those </a:t>
            </a:r>
            <a:r>
              <a:rPr lang="en-US" altLang="zh-TW" sz="2800" b="1" dirty="0" err="1">
                <a:solidFill>
                  <a:schemeClr val="bg1"/>
                </a:solidFill>
              </a:rPr>
              <a:t>Tathāgatas</a:t>
            </a:r>
            <a:r>
              <a:rPr lang="en-US" altLang="zh-TW" sz="2800" b="1" dirty="0">
                <a:solidFill>
                  <a:schemeClr val="bg1"/>
                </a:solidFill>
              </a:rPr>
              <a:t>, they will be able to obtain and uphold such vast and profound Dharma teachings. They shall attain the great wisdom of omniscience, gain deep and expansive understanding of these teachings, experience great joy, widely expound them for others, and constantly delight in their practice.</a:t>
            </a:r>
            <a:endParaRPr lang="zh-TW" altLang="en-US" sz="2800" b="1" dirty="0">
              <a:solidFill>
                <a:schemeClr val="bg1"/>
              </a:solidFill>
            </a:endParaRPr>
          </a:p>
        </p:txBody>
      </p:sp>
    </p:spTree>
    <p:extLst>
      <p:ext uri="{BB962C8B-B14F-4D97-AF65-F5344CB8AC3E}">
        <p14:creationId xmlns:p14="http://schemas.microsoft.com/office/powerpoint/2010/main" val="432118660"/>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0" name="文字方塊 9">
            <a:extLst>
              <a:ext uri="{FF2B5EF4-FFF2-40B4-BE49-F238E27FC236}">
                <a16:creationId xmlns:a16="http://schemas.microsoft.com/office/drawing/2014/main" id="{E54F27F1-C096-A849-FCB2-CA2F0993BA7C}"/>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諸善男子及善女人。能於是法。若已求。現求。當求者。皆獲善利。汝等應當安住無疑。種諸善本。應常修習。使無疑滯。不入一切種類珍寶成就牢獄。阿逸多。如是等類大威德者。能生佛法廣大異門。由於此法不聽聞故。有一億菩薩退轉阿耨多羅三藐三菩提。</a:t>
            </a:r>
          </a:p>
        </p:txBody>
      </p:sp>
      <p:sp>
        <p:nvSpPr>
          <p:cNvPr id="11" name="文字方塊 10">
            <a:extLst>
              <a:ext uri="{FF2B5EF4-FFF2-40B4-BE49-F238E27FC236}">
                <a16:creationId xmlns:a16="http://schemas.microsoft.com/office/drawing/2014/main" id="{DD2FD95A-2001-EED8-16ED-DEB994C7558E}"/>
              </a:ext>
            </a:extLst>
          </p:cNvPr>
          <p:cNvSpPr txBox="1"/>
          <p:nvPr/>
        </p:nvSpPr>
        <p:spPr>
          <a:xfrm>
            <a:off x="62774" y="2061642"/>
            <a:ext cx="12064864" cy="3939540"/>
          </a:xfrm>
          <a:prstGeom prst="rect">
            <a:avLst/>
          </a:prstGeom>
          <a:noFill/>
        </p:spPr>
        <p:txBody>
          <a:bodyPr wrap="square" rtlCol="0">
            <a:spAutoFit/>
          </a:bodyPr>
          <a:lstStyle/>
          <a:p>
            <a:pPr>
              <a:lnSpc>
                <a:spcPts val="3000"/>
              </a:lnSpc>
            </a:pPr>
            <a:r>
              <a:rPr lang="en-US" altLang="zh-TW" sz="2800" b="1" dirty="0">
                <a:solidFill>
                  <a:schemeClr val="bg1"/>
                </a:solidFill>
              </a:rPr>
              <a:t>All virtuous men and virtuous women who have already sought, are now seeking, or will seek this Dharma shall all gain great benefit. You should dwell with unshakable confidence, plant all kinds of wholesome roots, and constantly cultivate them so that no doubts or obstacles may arise. Thus you will not fall into the various prisons of attachment to worldly treasures and accomplishments. </a:t>
            </a:r>
            <a:r>
              <a:rPr lang="en-US" altLang="zh-TW" sz="2800" b="1" dirty="0" err="1">
                <a:solidFill>
                  <a:schemeClr val="bg1"/>
                </a:solidFill>
              </a:rPr>
              <a:t>Ānanda</a:t>
            </a:r>
            <a:r>
              <a:rPr lang="en-US" altLang="zh-TW" sz="2800" b="1" dirty="0">
                <a:solidFill>
                  <a:schemeClr val="bg1"/>
                </a:solidFill>
              </a:rPr>
              <a:t>, those of great power and virtue such as these are able to bring forth vast and diverse gateways of the Buddha Dharma. Because this Dharma is not heard or upheld, one hundred million bodhisattvas have turned back from the resolve for unsurpassed, perfect enlightenment (Anuttara-</a:t>
            </a:r>
            <a:r>
              <a:rPr lang="en-US" altLang="zh-TW" sz="2800" b="1" dirty="0" err="1">
                <a:solidFill>
                  <a:schemeClr val="bg1"/>
                </a:solidFill>
              </a:rPr>
              <a:t>samyak</a:t>
            </a:r>
            <a:r>
              <a:rPr lang="en-US" altLang="zh-TW" sz="2800" b="1" dirty="0">
                <a:solidFill>
                  <a:schemeClr val="bg1"/>
                </a:solidFill>
              </a:rPr>
              <a:t>-</a:t>
            </a:r>
            <a:r>
              <a:rPr lang="en-US" altLang="zh-TW" sz="2800" b="1" dirty="0" err="1">
                <a:solidFill>
                  <a:schemeClr val="bg1"/>
                </a:solidFill>
              </a:rPr>
              <a:t>saṃbodhi</a:t>
            </a:r>
            <a:r>
              <a:rPr lang="en-US" altLang="zh-TW" sz="2800" b="1" dirty="0">
                <a:solidFill>
                  <a:schemeClr val="bg1"/>
                </a:solidFill>
              </a:rPr>
              <a:t>).</a:t>
            </a:r>
            <a:endParaRPr lang="zh-TW" altLang="en-US" sz="2800" b="1" dirty="0">
              <a:solidFill>
                <a:schemeClr val="bg1"/>
              </a:solidFill>
            </a:endParaRPr>
          </a:p>
        </p:txBody>
      </p:sp>
    </p:spTree>
    <p:extLst>
      <p:ext uri="{BB962C8B-B14F-4D97-AF65-F5344CB8AC3E}">
        <p14:creationId xmlns:p14="http://schemas.microsoft.com/office/powerpoint/2010/main" val="12315188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34F94CC-5F8B-A04E-4211-66310B4140D7}"/>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若有眾生於此經典。書寫。供養。受持。讀誦。於須臾頃為他演說。勸令聽聞。不生憂惱。乃至晝夜思惟彼剎。及佛功德。於無上道。終不退轉。彼人臨終。假使三千大千世界滿中大火。亦能超過。生彼國土。是人已曾值過去佛。受菩提記。一切如來。同所稱讚。是故應當專心信受。持誦。說行。</a:t>
            </a:r>
          </a:p>
        </p:txBody>
      </p:sp>
      <p:sp>
        <p:nvSpPr>
          <p:cNvPr id="5" name="文字方塊 4">
            <a:extLst>
              <a:ext uri="{FF2B5EF4-FFF2-40B4-BE49-F238E27FC236}">
                <a16:creationId xmlns:a16="http://schemas.microsoft.com/office/drawing/2014/main" id="{63CE5D62-F885-9D80-64F5-A7C0E8B28E07}"/>
              </a:ext>
            </a:extLst>
          </p:cNvPr>
          <p:cNvSpPr txBox="1"/>
          <p:nvPr/>
        </p:nvSpPr>
        <p:spPr>
          <a:xfrm>
            <a:off x="125549" y="1989634"/>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If there are sentient beings who write, make offerings to, uphold, read, or recite this scripture, or even for a brief moment expound it to others and encourage them to listen without giving rise to anxiety or distress, and who day and night contemplate that land and the virtues of its Buddha, they will never turn back from the unsurpassed path. When such a person approaches the end of life, even if the great trichiliocosm (the three-thousandfold world system) were filled with blazing fire, they would be able to transcend it and be reborn in that Buddha land. Such a person has already encountered Buddhas of the past and received a prophecy of enlightenment. All </a:t>
            </a:r>
            <a:r>
              <a:rPr lang="en-US" altLang="zh-TW" sz="2800" b="1" dirty="0" err="1">
                <a:solidFill>
                  <a:schemeClr val="bg1"/>
                </a:solidFill>
              </a:rPr>
              <a:t>Tathāgatas</a:t>
            </a:r>
            <a:r>
              <a:rPr lang="en-US" altLang="zh-TW" sz="2800" b="1" dirty="0">
                <a:solidFill>
                  <a:schemeClr val="bg1"/>
                </a:solidFill>
              </a:rPr>
              <a:t> together will praise them. Therefore, one should single-mindedly believe, accept, uphold, recite, expound, and </a:t>
            </a:r>
            <a:r>
              <a:rPr lang="en-US" altLang="zh-TW" sz="2800" b="1" dirty="0" err="1">
                <a:solidFill>
                  <a:schemeClr val="bg1"/>
                </a:solidFill>
              </a:rPr>
              <a:t>practi</a:t>
            </a:r>
            <a:r>
              <a:rPr lang="en-US" altLang="zh-CN" sz="2800" b="1" dirty="0" err="1">
                <a:solidFill>
                  <a:schemeClr val="bg1"/>
                </a:solidFill>
              </a:rPr>
              <a:t>s</a:t>
            </a:r>
            <a:r>
              <a:rPr lang="en-US" altLang="zh-TW" sz="2800" b="1" dirty="0" err="1">
                <a:solidFill>
                  <a:schemeClr val="bg1"/>
                </a:solidFill>
              </a:rPr>
              <a:t>e</a:t>
            </a:r>
            <a:r>
              <a:rPr lang="en-US" altLang="zh-TW" sz="2800" b="1" dirty="0">
                <a:solidFill>
                  <a:schemeClr val="bg1"/>
                </a:solidFill>
              </a:rPr>
              <a:t> this teaching.</a:t>
            </a:r>
            <a:endParaRPr lang="zh-TW" altLang="en-US" sz="2800" b="1" dirty="0">
              <a:solidFill>
                <a:schemeClr val="bg1"/>
              </a:solidFill>
            </a:endParaRPr>
          </a:p>
        </p:txBody>
      </p:sp>
    </p:spTree>
    <p:extLst>
      <p:ext uri="{BB962C8B-B14F-4D97-AF65-F5344CB8AC3E}">
        <p14:creationId xmlns:p14="http://schemas.microsoft.com/office/powerpoint/2010/main" val="2096610235"/>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463CC20D-D474-0E7C-0F64-BF8765CAC384}"/>
              </a:ext>
            </a:extLst>
          </p:cNvPr>
          <p:cNvPicPr>
            <a:picLocks noChangeAspect="1"/>
          </p:cNvPicPr>
          <p:nvPr/>
        </p:nvPicPr>
        <p:blipFill>
          <a:blip r:embed="rId3"/>
          <a:stretch>
            <a:fillRect/>
          </a:stretch>
        </p:blipFill>
        <p:spPr>
          <a:xfrm>
            <a:off x="3516896" y="0"/>
            <a:ext cx="4320480" cy="1895475"/>
          </a:xfrm>
          <a:prstGeom prst="rect">
            <a:avLst/>
          </a:prstGeom>
        </p:spPr>
      </p:pic>
      <p:pic>
        <p:nvPicPr>
          <p:cNvPr id="5" name="圖片 4">
            <a:extLst>
              <a:ext uri="{FF2B5EF4-FFF2-40B4-BE49-F238E27FC236}">
                <a16:creationId xmlns:a16="http://schemas.microsoft.com/office/drawing/2014/main" id="{E78E3FF1-2D88-CDFB-39DF-69E7AA14A39C}"/>
              </a:ext>
            </a:extLst>
          </p:cNvPr>
          <p:cNvPicPr>
            <a:picLocks noChangeAspect="1"/>
          </p:cNvPicPr>
          <p:nvPr/>
        </p:nvPicPr>
        <p:blipFill>
          <a:blip r:embed="rId4"/>
          <a:stretch>
            <a:fillRect/>
          </a:stretch>
        </p:blipFill>
        <p:spPr>
          <a:xfrm>
            <a:off x="1126654" y="1845618"/>
            <a:ext cx="7358666" cy="2038375"/>
          </a:xfrm>
          <a:prstGeom prst="rect">
            <a:avLst/>
          </a:prstGeom>
        </p:spPr>
      </p:pic>
      <p:sp>
        <p:nvSpPr>
          <p:cNvPr id="7" name="圖說文字: 雙折線 6">
            <a:extLst>
              <a:ext uri="{FF2B5EF4-FFF2-40B4-BE49-F238E27FC236}">
                <a16:creationId xmlns:a16="http://schemas.microsoft.com/office/drawing/2014/main" id="{A3FC292F-B1C9-B296-BE1A-64FBCBD6A87E}"/>
              </a:ext>
            </a:extLst>
          </p:cNvPr>
          <p:cNvSpPr/>
          <p:nvPr/>
        </p:nvSpPr>
        <p:spPr>
          <a:xfrm>
            <a:off x="5303118" y="1161542"/>
            <a:ext cx="502136" cy="3456384"/>
          </a:xfrm>
          <a:prstGeom prst="borderCallout3">
            <a:avLst>
              <a:gd name="adj1" fmla="val 99576"/>
              <a:gd name="adj2" fmla="val 44755"/>
              <a:gd name="adj3" fmla="val 108164"/>
              <a:gd name="adj4" fmla="val 47936"/>
              <a:gd name="adj5" fmla="val 107844"/>
              <a:gd name="adj6" fmla="val -105573"/>
              <a:gd name="adj7" fmla="val 80610"/>
              <a:gd name="adj8" fmla="val -108211"/>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獨留此經第四十五</a:t>
            </a:r>
          </a:p>
        </p:txBody>
      </p:sp>
    </p:spTree>
    <p:extLst>
      <p:ext uri="{BB962C8B-B14F-4D97-AF65-F5344CB8AC3E}">
        <p14:creationId xmlns:p14="http://schemas.microsoft.com/office/powerpoint/2010/main" val="395889679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F85372A-F6CC-6992-8E2F-BF8392E8627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F8D4F834-1EF5-A242-ADDE-4612E6EF8678}"/>
              </a:ext>
            </a:extLst>
          </p:cNvPr>
          <p:cNvSpPr txBox="1"/>
          <p:nvPr/>
        </p:nvSpPr>
        <p:spPr>
          <a:xfrm>
            <a:off x="10191531"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獨留此經第四十五</a:t>
            </a:r>
          </a:p>
        </p:txBody>
      </p:sp>
      <p:sp>
        <p:nvSpPr>
          <p:cNvPr id="6" name="文字方塊 5">
            <a:extLst>
              <a:ext uri="{FF2B5EF4-FFF2-40B4-BE49-F238E27FC236}">
                <a16:creationId xmlns:a16="http://schemas.microsoft.com/office/drawing/2014/main" id="{1FF61C9A-54AF-B772-0847-F5DC63DD0EF8}"/>
              </a:ext>
            </a:extLst>
          </p:cNvPr>
          <p:cNvSpPr txBox="1"/>
          <p:nvPr/>
        </p:nvSpPr>
        <p:spPr>
          <a:xfrm>
            <a:off x="8247022" y="683458"/>
            <a:ext cx="1800493" cy="5092779"/>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佛這一品經中特為顯示世尊大慈大悲，在佛法滅後，再留此經住世一百年，普度一切罪苦眾生。</a:t>
            </a:r>
          </a:p>
        </p:txBody>
      </p:sp>
      <p:sp>
        <p:nvSpPr>
          <p:cNvPr id="7" name="文字方塊 6">
            <a:extLst>
              <a:ext uri="{FF2B5EF4-FFF2-40B4-BE49-F238E27FC236}">
                <a16:creationId xmlns:a16="http://schemas.microsoft.com/office/drawing/2014/main" id="{840961F0-DE0B-0AD2-A54A-C582C92F3A95}"/>
              </a:ext>
            </a:extLst>
          </p:cNvPr>
          <p:cNvSpPr txBox="1"/>
          <p:nvPr/>
        </p:nvSpPr>
        <p:spPr>
          <a:xfrm>
            <a:off x="2306354" y="618138"/>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吾今為諸眾生說此經法。令見無量壽佛。及其國土一切所有。所當為者。皆可求之。無得以我滅度之後復生疑惑。當來之世經道滅盡。我以慈悲哀愍。特留此經止住百歲。其有眾生。值斯經者。隨意所願。皆可得度。如來興世。難值難見。諸佛經道。難得難聞。遇善知識。聞法能行。此亦為難。若聞斯經。信樂受持。難中之難。無過此難。</a:t>
            </a:r>
          </a:p>
        </p:txBody>
      </p:sp>
    </p:spTree>
    <p:extLst>
      <p:ext uri="{BB962C8B-B14F-4D97-AF65-F5344CB8AC3E}">
        <p14:creationId xmlns:p14="http://schemas.microsoft.com/office/powerpoint/2010/main" val="15344817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6B7C96D-9669-CC2E-C22D-B6AF00502504}"/>
              </a:ext>
            </a:extLst>
          </p:cNvPr>
          <p:cNvSpPr/>
          <p:nvPr/>
        </p:nvSpPr>
        <p:spPr>
          <a:xfrm>
            <a:off x="11207774" y="153430"/>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309E0B9B-C0CA-A1DF-C8DC-6F4C533DF609}"/>
              </a:ext>
            </a:extLst>
          </p:cNvPr>
          <p:cNvSpPr txBox="1"/>
          <p:nvPr/>
        </p:nvSpPr>
        <p:spPr>
          <a:xfrm>
            <a:off x="5079543" y="654142"/>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若有眾生得聞佛聲。慈心清淨。踴躍歡喜。衣毛為起。或淚出者。皆由前世曾作佛道。故非凡人。若聞佛號。心中狐疑。於佛經語都無所信。皆從惡道中來。宿殃未盡。未當度脫。故心狐疑。不信向耳。</a:t>
            </a:r>
          </a:p>
        </p:txBody>
      </p:sp>
    </p:spTree>
    <p:extLst>
      <p:ext uri="{BB962C8B-B14F-4D97-AF65-F5344CB8AC3E}">
        <p14:creationId xmlns:p14="http://schemas.microsoft.com/office/powerpoint/2010/main" val="1773585852"/>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3D8FDA2-D921-1B4A-3D23-251512ADF74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2" name="文字方塊 1">
            <a:extLst>
              <a:ext uri="{FF2B5EF4-FFF2-40B4-BE49-F238E27FC236}">
                <a16:creationId xmlns:a16="http://schemas.microsoft.com/office/drawing/2014/main" id="{952FE227-BB72-1177-F379-ED293096AF70}"/>
              </a:ext>
            </a:extLst>
          </p:cNvPr>
          <p:cNvSpPr txBox="1"/>
          <p:nvPr/>
        </p:nvSpPr>
        <p:spPr>
          <a:xfrm>
            <a:off x="2687017" y="74582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釋迦牟尼佛說，我今天為一切眾生說這一部</a:t>
            </a:r>
            <a:r>
              <a:rPr lang="en-US" altLang="zh-TW" sz="2800" dirty="0">
                <a:solidFill>
                  <a:schemeClr val="bg1">
                    <a:lumMod val="95000"/>
                  </a:schemeClr>
                </a:solidFill>
              </a:rPr>
              <a:t>︽</a:t>
            </a:r>
            <a:r>
              <a:rPr lang="zh-TW" altLang="en-US" sz="2800" dirty="0">
                <a:solidFill>
                  <a:schemeClr val="bg1">
                    <a:lumMod val="95000"/>
                  </a:schemeClr>
                </a:solidFill>
              </a:rPr>
              <a:t>大乘無量壽莊嚴清淨平等覺經</a:t>
            </a:r>
            <a:r>
              <a:rPr lang="en-US" altLang="zh-TW" sz="2800" dirty="0">
                <a:solidFill>
                  <a:schemeClr val="bg1">
                    <a:lumMod val="95000"/>
                  </a:schemeClr>
                </a:solidFill>
              </a:rPr>
              <a:t>︾</a:t>
            </a:r>
            <a:r>
              <a:rPr lang="zh-TW" altLang="en-US" sz="2800" dirty="0">
                <a:solidFill>
                  <a:schemeClr val="bg1">
                    <a:lumMod val="95000"/>
                  </a:schemeClr>
                </a:solidFill>
              </a:rPr>
              <a:t>，就是希望一切眾生能夠見到阿彌陀佛，以及極樂國土中的種種殊勝莊嚴。所以你們所應當學習的，就是發願往生，這是大眾都可以求得。不要等到我入涅槃之後，對這一部經又生起疑惑。</a:t>
            </a:r>
          </a:p>
        </p:txBody>
      </p:sp>
      <p:sp>
        <p:nvSpPr>
          <p:cNvPr id="3" name="文字方塊 2">
            <a:extLst>
              <a:ext uri="{FF2B5EF4-FFF2-40B4-BE49-F238E27FC236}">
                <a16:creationId xmlns:a16="http://schemas.microsoft.com/office/drawing/2014/main" id="{9EC2634C-829E-1B2C-EAEE-DD0008746BCE}"/>
              </a:ext>
            </a:extLst>
          </p:cNvPr>
          <p:cNvSpPr txBox="1"/>
          <p:nvPr/>
        </p:nvSpPr>
        <p:spPr>
          <a:xfrm>
            <a:off x="8255446" y="618138"/>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吾今為諸眾生說此經法。令見無量壽佛。及其國土一切所有。所當為者。皆可求之。無得以我滅度之後復生疑惑。</a:t>
            </a:r>
          </a:p>
        </p:txBody>
      </p:sp>
    </p:spTree>
    <p:extLst>
      <p:ext uri="{BB962C8B-B14F-4D97-AF65-F5344CB8AC3E}">
        <p14:creationId xmlns:p14="http://schemas.microsoft.com/office/powerpoint/2010/main" val="19237765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5B802596-C6CC-DFE4-9CE8-8E41E0284A4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2" name="文字方塊 1">
            <a:extLst>
              <a:ext uri="{FF2B5EF4-FFF2-40B4-BE49-F238E27FC236}">
                <a16:creationId xmlns:a16="http://schemas.microsoft.com/office/drawing/2014/main" id="{3FC367C6-5B54-B3DD-C65E-86D7A4AC8652}"/>
              </a:ext>
            </a:extLst>
          </p:cNvPr>
          <p:cNvSpPr txBox="1"/>
          <p:nvPr/>
        </p:nvSpPr>
        <p:spPr>
          <a:xfrm>
            <a:off x="2793421" y="654142"/>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將來末法盡時</a:t>
            </a:r>
            <a:r>
              <a:rPr lang="en-US" altLang="zh-TW" sz="2800" dirty="0">
                <a:solidFill>
                  <a:schemeClr val="bg1">
                    <a:lumMod val="95000"/>
                  </a:schemeClr>
                </a:solidFill>
              </a:rPr>
              <a:t>︵</a:t>
            </a:r>
            <a:r>
              <a:rPr lang="zh-TW" altLang="en-US" sz="2800" dirty="0">
                <a:solidFill>
                  <a:schemeClr val="bg1">
                    <a:lumMod val="95000"/>
                  </a:schemeClr>
                </a:solidFill>
              </a:rPr>
              <a:t>佛入滅後一萬二千年</a:t>
            </a:r>
            <a:r>
              <a:rPr lang="en-US" altLang="zh-TW" sz="2800" dirty="0">
                <a:solidFill>
                  <a:schemeClr val="bg1">
                    <a:lumMod val="95000"/>
                  </a:schemeClr>
                </a:solidFill>
              </a:rPr>
              <a:t>︶</a:t>
            </a:r>
            <a:r>
              <a:rPr lang="zh-TW" altLang="en-US" sz="2800" dirty="0">
                <a:solidFill>
                  <a:schemeClr val="bg1">
                    <a:lumMod val="95000"/>
                  </a:schemeClr>
                </a:solidFill>
              </a:rPr>
              <a:t>，佛所說一切經論學習方法，都會在這個世界消失。那時，我以大慈悲心哀愍眾生，又以威神加持，特留此經繼續在世間流通一百年。那個時候的眾生，若有遇到這部經，肯依教奉行，歡喜信願求生極樂世界，都可以得到度脫。</a:t>
            </a:r>
          </a:p>
        </p:txBody>
      </p:sp>
      <p:sp>
        <p:nvSpPr>
          <p:cNvPr id="3" name="文字方塊 2">
            <a:extLst>
              <a:ext uri="{FF2B5EF4-FFF2-40B4-BE49-F238E27FC236}">
                <a16:creationId xmlns:a16="http://schemas.microsoft.com/office/drawing/2014/main" id="{1F7F784E-D9AC-2E27-D09D-DB077D9C9837}"/>
              </a:ext>
            </a:extLst>
          </p:cNvPr>
          <p:cNvSpPr txBox="1"/>
          <p:nvPr/>
        </p:nvSpPr>
        <p:spPr>
          <a:xfrm>
            <a:off x="8308648"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當來之世經道滅盡。我以慈悲哀愍。特留此經止住百歲。其有眾生。值斯經者。隨意所願。皆可得度。</a:t>
            </a:r>
          </a:p>
        </p:txBody>
      </p:sp>
    </p:spTree>
    <p:extLst>
      <p:ext uri="{BB962C8B-B14F-4D97-AF65-F5344CB8AC3E}">
        <p14:creationId xmlns:p14="http://schemas.microsoft.com/office/powerpoint/2010/main" val="2417489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8B9FFF2D-C231-37D7-E845-D268D61F026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2" name="文字方塊 1">
            <a:extLst>
              <a:ext uri="{FF2B5EF4-FFF2-40B4-BE49-F238E27FC236}">
                <a16:creationId xmlns:a16="http://schemas.microsoft.com/office/drawing/2014/main" id="{12EC713C-7391-3CAB-3AD2-730A4FB5BAA6}"/>
              </a:ext>
            </a:extLst>
          </p:cNvPr>
          <p:cNvSpPr txBox="1"/>
          <p:nvPr/>
        </p:nvSpPr>
        <p:spPr>
          <a:xfrm>
            <a:off x="1930549" y="654142"/>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示現在這個世間，是很難遇到、見到的。佛所講的經和所講的修行方法，也是很難聽得到的。想要遇到善知識也很不容易。即使遇到善知識的教導，聞法之後，而能依教奉行，也很難得。如果聽到這部經、這個念佛往生的法門，能真正相信，歡喜受持，那是難中之難，沒有比這個難更難了。</a:t>
            </a:r>
          </a:p>
        </p:txBody>
      </p:sp>
      <p:sp>
        <p:nvSpPr>
          <p:cNvPr id="3" name="文字方塊 2">
            <a:extLst>
              <a:ext uri="{FF2B5EF4-FFF2-40B4-BE49-F238E27FC236}">
                <a16:creationId xmlns:a16="http://schemas.microsoft.com/office/drawing/2014/main" id="{83F78C99-A632-330E-9276-58B269A9A6AB}"/>
              </a:ext>
            </a:extLst>
          </p:cNvPr>
          <p:cNvSpPr txBox="1"/>
          <p:nvPr/>
        </p:nvSpPr>
        <p:spPr>
          <a:xfrm>
            <a:off x="8111430" y="654142"/>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如來興世。難值難見。諸佛經道。難得難聞。遇善知識。聞法能行。此亦為難。若聞斯經。信樂受持。難中之難。無過此難。</a:t>
            </a:r>
          </a:p>
        </p:txBody>
      </p:sp>
    </p:spTree>
    <p:extLst>
      <p:ext uri="{BB962C8B-B14F-4D97-AF65-F5344CB8AC3E}">
        <p14:creationId xmlns:p14="http://schemas.microsoft.com/office/powerpoint/2010/main" val="38439494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7DAE687D-AC93-EB94-30F7-1868783DCCD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2" name="文字方塊 1">
            <a:extLst>
              <a:ext uri="{FF2B5EF4-FFF2-40B4-BE49-F238E27FC236}">
                <a16:creationId xmlns:a16="http://schemas.microsoft.com/office/drawing/2014/main" id="{34FBEAEB-E638-7919-320F-7A8E6EB253B0}"/>
              </a:ext>
            </a:extLst>
          </p:cNvPr>
          <p:cNvSpPr txBox="1"/>
          <p:nvPr/>
        </p:nvSpPr>
        <p:spPr>
          <a:xfrm>
            <a:off x="3718943" y="654142"/>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如果有眾生聽到南無阿彌陀佛名號的音聲，能生起慈悲心、清淨心。同時內心踴躍歡喜，或者全身汗毛直豎，甚至感動得流淚。有這種現象的人，都是由於前世曾經是個念佛修行的人，所以他不是普通人。</a:t>
            </a:r>
          </a:p>
        </p:txBody>
      </p:sp>
      <p:sp>
        <p:nvSpPr>
          <p:cNvPr id="3" name="文字方塊 2">
            <a:extLst>
              <a:ext uri="{FF2B5EF4-FFF2-40B4-BE49-F238E27FC236}">
                <a16:creationId xmlns:a16="http://schemas.microsoft.com/office/drawing/2014/main" id="{FB832537-FF25-0B76-05B9-F155493B38EC}"/>
              </a:ext>
            </a:extLst>
          </p:cNvPr>
          <p:cNvSpPr txBox="1"/>
          <p:nvPr/>
        </p:nvSpPr>
        <p:spPr>
          <a:xfrm>
            <a:off x="8471470"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若有眾生得聞佛聲。慈心清淨。踴躍歡喜。衣毛為起。或淚出者。皆由前世曾作佛道。故非凡人。</a:t>
            </a:r>
          </a:p>
        </p:txBody>
      </p:sp>
    </p:spTree>
    <p:extLst>
      <p:ext uri="{BB962C8B-B14F-4D97-AF65-F5344CB8AC3E}">
        <p14:creationId xmlns:p14="http://schemas.microsoft.com/office/powerpoint/2010/main" val="88392454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8E6A379-D72B-B628-B376-F85AE93CC9F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661D53E1-5B7C-7BDA-3FED-F180751AFC16}"/>
              </a:ext>
            </a:extLst>
          </p:cNvPr>
          <p:cNvSpPr txBox="1"/>
          <p:nvPr/>
        </p:nvSpPr>
        <p:spPr>
          <a:xfrm>
            <a:off x="3214886" y="709820"/>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如果聽到南無阿彌陀佛的名號，心中懷疑，對於佛經上所講的話都不相信。佛說這一類人，都是來自三惡道，過去殃惡習氣未盡。他們這一生不能得到度脫。因為心存狐疑，不肯相信念佛往生不退成佛的法門。</a:t>
            </a:r>
          </a:p>
        </p:txBody>
      </p:sp>
      <p:sp>
        <p:nvSpPr>
          <p:cNvPr id="6" name="文字方塊 5">
            <a:extLst>
              <a:ext uri="{FF2B5EF4-FFF2-40B4-BE49-F238E27FC236}">
                <a16:creationId xmlns:a16="http://schemas.microsoft.com/office/drawing/2014/main" id="{71B590FF-3591-512F-3617-C31944E9307B}"/>
              </a:ext>
            </a:extLst>
          </p:cNvPr>
          <p:cNvSpPr txBox="1"/>
          <p:nvPr/>
        </p:nvSpPr>
        <p:spPr>
          <a:xfrm>
            <a:off x="7895406" y="618138"/>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若聞佛號。心中狐疑。於佛經語都無所信。皆從惡道中來。宿殃未盡。未當度脫。故心狐疑。不信向耳。</a:t>
            </a:r>
          </a:p>
        </p:txBody>
      </p:sp>
    </p:spTree>
    <p:extLst>
      <p:ext uri="{BB962C8B-B14F-4D97-AF65-F5344CB8AC3E}">
        <p14:creationId xmlns:p14="http://schemas.microsoft.com/office/powerpoint/2010/main" val="16032386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D9E660A4-961D-DF87-4148-D3746F1DAEDF}"/>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獨留此經第四十五</a:t>
            </a:r>
          </a:p>
          <a:p>
            <a:pPr>
              <a:lnSpc>
                <a:spcPts val="3000"/>
              </a:lnSpc>
            </a:pPr>
            <a:r>
              <a:rPr lang="zh-TW" altLang="en-US" sz="2800" dirty="0">
                <a:solidFill>
                  <a:schemeClr val="bg1"/>
                </a:solidFill>
              </a:rPr>
              <a:t>吾今為諸眾生說此經法。令見無量壽佛。及其國土一切所有。所當為者。皆可求之。無得以我滅度之後復生疑惑。當來之世經道滅盡。我以慈悲哀愍。特留此經止住百歲。其有眾生。值斯經者。隨意所願。皆可得度。</a:t>
            </a:r>
          </a:p>
        </p:txBody>
      </p:sp>
      <p:sp>
        <p:nvSpPr>
          <p:cNvPr id="3" name="文字方塊 2">
            <a:extLst>
              <a:ext uri="{FF2B5EF4-FFF2-40B4-BE49-F238E27FC236}">
                <a16:creationId xmlns:a16="http://schemas.microsoft.com/office/drawing/2014/main" id="{3648579E-9488-34A6-49EC-EDC388E00C80}"/>
              </a:ext>
            </a:extLst>
          </p:cNvPr>
          <p:cNvSpPr txBox="1"/>
          <p:nvPr/>
        </p:nvSpPr>
        <p:spPr>
          <a:xfrm>
            <a:off x="125549" y="2061354"/>
            <a:ext cx="12064864" cy="3554819"/>
          </a:xfrm>
          <a:prstGeom prst="rect">
            <a:avLst/>
          </a:prstGeom>
          <a:noFill/>
        </p:spPr>
        <p:txBody>
          <a:bodyPr wrap="square" rtlCol="0">
            <a:spAutoFit/>
          </a:bodyPr>
          <a:lstStyle/>
          <a:p>
            <a:pPr>
              <a:lnSpc>
                <a:spcPts val="3000"/>
              </a:lnSpc>
            </a:pPr>
            <a:r>
              <a:rPr lang="en-US" altLang="zh-TW" sz="2800" b="1" dirty="0">
                <a:solidFill>
                  <a:schemeClr val="bg1"/>
                </a:solidFill>
              </a:rPr>
              <a:t>Chapter </a:t>
            </a:r>
            <a:r>
              <a:rPr lang="en-US" altLang="zh-CN" sz="2800" b="1" dirty="0">
                <a:solidFill>
                  <a:schemeClr val="bg1"/>
                </a:solidFill>
              </a:rPr>
              <a:t>45</a:t>
            </a:r>
            <a:r>
              <a:rPr lang="en-US" altLang="zh-TW" sz="2800" b="1" dirty="0">
                <a:solidFill>
                  <a:schemeClr val="bg1"/>
                </a:solidFill>
              </a:rPr>
              <a:t>: </a:t>
            </a:r>
            <a:r>
              <a:rPr lang="en-US" altLang="zh-CN" sz="2800" b="1" dirty="0">
                <a:solidFill>
                  <a:schemeClr val="bg1"/>
                </a:solidFill>
              </a:rPr>
              <a:t>The Sutra That Alone Remains</a:t>
            </a:r>
            <a:endParaRPr lang="en-US" altLang="zh-TW" sz="2800" b="1" dirty="0">
              <a:solidFill>
                <a:schemeClr val="bg1"/>
              </a:solidFill>
            </a:endParaRPr>
          </a:p>
          <a:p>
            <a:pPr>
              <a:lnSpc>
                <a:spcPts val="3000"/>
              </a:lnSpc>
            </a:pPr>
            <a:r>
              <a:rPr lang="en-US" altLang="zh-TW" sz="2800" b="1" dirty="0">
                <a:solidFill>
                  <a:schemeClr val="bg1"/>
                </a:solidFill>
              </a:rPr>
              <a:t>Now I expound this Dharma scripture for the sake of all sentient beings, so that they may see the Buddha of Infinite Life and all that exists in his land. Whatever they ought to seek may all be sought through this teaching. Do not give rise to doubt after my passing into </a:t>
            </a:r>
            <a:r>
              <a:rPr lang="en-US" altLang="zh-TW" sz="2800" b="1" dirty="0" err="1">
                <a:solidFill>
                  <a:schemeClr val="bg1"/>
                </a:solidFill>
              </a:rPr>
              <a:t>Nirvāṇa</a:t>
            </a:r>
            <a:r>
              <a:rPr lang="en-US" altLang="zh-TW" sz="2800" b="1" dirty="0">
                <a:solidFill>
                  <a:schemeClr val="bg1"/>
                </a:solidFill>
              </a:rPr>
              <a:t>. In the future, when the path of the scriptures has completely perished, out of compassion and mercy I will cause this sutra to remain in the world for one hundred years. Those sentient beings who encounter this sutra during that time, whatever their aspirations may be, shall all attain liberation according to their wishes.</a:t>
            </a:r>
            <a:endParaRPr lang="zh-TW" altLang="en-US" sz="2800" b="1" dirty="0">
              <a:solidFill>
                <a:schemeClr val="bg1"/>
              </a:solidFill>
            </a:endParaRPr>
          </a:p>
        </p:txBody>
      </p:sp>
    </p:spTree>
    <p:extLst>
      <p:ext uri="{BB962C8B-B14F-4D97-AF65-F5344CB8AC3E}">
        <p14:creationId xmlns:p14="http://schemas.microsoft.com/office/powerpoint/2010/main" val="264163174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E90098B1-ED75-6588-E411-4ABE11A977C5}"/>
              </a:ext>
            </a:extLst>
          </p:cNvPr>
          <p:cNvSpPr txBox="1"/>
          <p:nvPr/>
        </p:nvSpPr>
        <p:spPr>
          <a:xfrm>
            <a:off x="125549" y="-26590"/>
            <a:ext cx="12064864" cy="2015936"/>
          </a:xfrm>
          <a:prstGeom prst="rect">
            <a:avLst/>
          </a:prstGeom>
          <a:noFill/>
        </p:spPr>
        <p:txBody>
          <a:bodyPr wrap="square" rtlCol="0">
            <a:spAutoFit/>
          </a:bodyPr>
          <a:lstStyle/>
          <a:p>
            <a:pPr>
              <a:lnSpc>
                <a:spcPts val="3000"/>
              </a:lnSpc>
            </a:pPr>
            <a:r>
              <a:rPr lang="zh-TW" altLang="en-US" sz="2700" dirty="0">
                <a:solidFill>
                  <a:schemeClr val="bg1"/>
                </a:solidFill>
              </a:rPr>
              <a:t>如來興世。難值難見。諸佛經道。難得難聞。遇善知識。聞法能行。此亦為難。若聞斯經。信樂受持。難中之難。無過此難。若有眾生得聞佛聲。慈心清淨。踴躍歡喜。衣毛為起。或淚出者。皆由前世曾作佛道。故非凡人。若聞佛號。心中狐疑。於佛經語都無所信。皆從惡道中來。宿殃未盡。未當度脫。故心狐疑。不信向耳。</a:t>
            </a:r>
          </a:p>
        </p:txBody>
      </p:sp>
      <p:sp>
        <p:nvSpPr>
          <p:cNvPr id="3" name="文字方塊 2">
            <a:extLst>
              <a:ext uri="{FF2B5EF4-FFF2-40B4-BE49-F238E27FC236}">
                <a16:creationId xmlns:a16="http://schemas.microsoft.com/office/drawing/2014/main" id="{706EDB24-81E8-DFB7-0307-F0EBB3472E8F}"/>
              </a:ext>
            </a:extLst>
          </p:cNvPr>
          <p:cNvSpPr txBox="1"/>
          <p:nvPr/>
        </p:nvSpPr>
        <p:spPr>
          <a:xfrm>
            <a:off x="125549" y="1845618"/>
            <a:ext cx="12064864" cy="5093702"/>
          </a:xfrm>
          <a:prstGeom prst="rect">
            <a:avLst/>
          </a:prstGeom>
          <a:noFill/>
        </p:spPr>
        <p:txBody>
          <a:bodyPr wrap="square" rtlCol="0">
            <a:spAutoFit/>
          </a:bodyPr>
          <a:lstStyle/>
          <a:p>
            <a:pPr>
              <a:lnSpc>
                <a:spcPts val="3000"/>
              </a:lnSpc>
            </a:pPr>
            <a:r>
              <a:rPr lang="en-US" altLang="zh-TW" sz="2700" b="1" dirty="0">
                <a:solidFill>
                  <a:schemeClr val="bg1"/>
                </a:solidFill>
              </a:rPr>
              <a:t>The appearance of a </a:t>
            </a:r>
            <a:r>
              <a:rPr lang="en-US" altLang="zh-TW" sz="2700" b="1" dirty="0" err="1">
                <a:solidFill>
                  <a:schemeClr val="bg1"/>
                </a:solidFill>
              </a:rPr>
              <a:t>Tathāgata</a:t>
            </a:r>
            <a:r>
              <a:rPr lang="en-US" altLang="zh-TW" sz="2700" b="1" dirty="0">
                <a:solidFill>
                  <a:schemeClr val="bg1"/>
                </a:solidFill>
              </a:rPr>
              <a:t> in the world is rare and hard to encounter; the scriptures and teachings of the Buddhas are difficult to obtain and difficult to hear. To meet a good teacher, to hear the Dharma, and to practice it accordingly—this too is most rare. If one hears this sutra and gives rise to faith, joy, and acceptance, it is the rarest of all rare things—nothing surpasses this difficulty. If there are sentient beings who hear the Buddha’s name and, with a pure and compassionate heart, feel joyful and uplifted, with their hair standing on end or tears flowing, it is because they have cultivated the Buddha-path in their past lives; thus, they are no ordinary persons. But if one hears the Buddha’s name and harbors doubt in one’s heart, having no faith at all in the Buddha’s words and teachings, such a person has come from evil destinies. Their past karmic offenses have not yet been exhausted, and they are not yet ready for deliverance; therefore, their hearts are filled with doubt and disbelief.</a:t>
            </a:r>
            <a:endParaRPr lang="zh-TW" altLang="en-US" sz="2700" b="1" dirty="0">
              <a:solidFill>
                <a:schemeClr val="bg1"/>
              </a:solidFill>
            </a:endParaRPr>
          </a:p>
        </p:txBody>
      </p:sp>
    </p:spTree>
    <p:extLst>
      <p:ext uri="{BB962C8B-B14F-4D97-AF65-F5344CB8AC3E}">
        <p14:creationId xmlns:p14="http://schemas.microsoft.com/office/powerpoint/2010/main" val="1388588084"/>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33C873E5-FB00-E2CF-9048-35AAEF45C8E7}"/>
              </a:ext>
            </a:extLst>
          </p:cNvPr>
          <p:cNvPicPr>
            <a:picLocks noChangeAspect="1"/>
          </p:cNvPicPr>
          <p:nvPr/>
        </p:nvPicPr>
        <p:blipFill>
          <a:blip r:embed="rId3"/>
          <a:stretch>
            <a:fillRect/>
          </a:stretch>
        </p:blipFill>
        <p:spPr>
          <a:xfrm>
            <a:off x="3516896" y="0"/>
            <a:ext cx="4320480" cy="1895475"/>
          </a:xfrm>
          <a:prstGeom prst="rect">
            <a:avLst/>
          </a:prstGeom>
        </p:spPr>
      </p:pic>
      <p:pic>
        <p:nvPicPr>
          <p:cNvPr id="3" name="圖片 2">
            <a:extLst>
              <a:ext uri="{FF2B5EF4-FFF2-40B4-BE49-F238E27FC236}">
                <a16:creationId xmlns:a16="http://schemas.microsoft.com/office/drawing/2014/main" id="{4D2473F5-4529-541A-B5A6-478F0F698B17}"/>
              </a:ext>
            </a:extLst>
          </p:cNvPr>
          <p:cNvPicPr>
            <a:picLocks noChangeAspect="1"/>
          </p:cNvPicPr>
          <p:nvPr/>
        </p:nvPicPr>
        <p:blipFill>
          <a:blip r:embed="rId4"/>
          <a:stretch>
            <a:fillRect/>
          </a:stretch>
        </p:blipFill>
        <p:spPr>
          <a:xfrm>
            <a:off x="1126654" y="1845618"/>
            <a:ext cx="7358666" cy="2038375"/>
          </a:xfrm>
          <a:prstGeom prst="rect">
            <a:avLst/>
          </a:prstGeom>
        </p:spPr>
      </p:pic>
      <p:sp>
        <p:nvSpPr>
          <p:cNvPr id="8" name="圖說文字: 雙折線 7">
            <a:extLst>
              <a:ext uri="{FF2B5EF4-FFF2-40B4-BE49-F238E27FC236}">
                <a16:creationId xmlns:a16="http://schemas.microsoft.com/office/drawing/2014/main" id="{4EF8552D-2C85-F4C6-1E74-3350550941AA}"/>
              </a:ext>
            </a:extLst>
          </p:cNvPr>
          <p:cNvSpPr/>
          <p:nvPr/>
        </p:nvSpPr>
        <p:spPr>
          <a:xfrm>
            <a:off x="4078982" y="1161542"/>
            <a:ext cx="502136" cy="3456384"/>
          </a:xfrm>
          <a:prstGeom prst="borderCallout3">
            <a:avLst>
              <a:gd name="adj1" fmla="val 99576"/>
              <a:gd name="adj2" fmla="val 44755"/>
              <a:gd name="adj3" fmla="val 108164"/>
              <a:gd name="adj4" fmla="val 47936"/>
              <a:gd name="adj5" fmla="val 108211"/>
              <a:gd name="adj6" fmla="val -87869"/>
              <a:gd name="adj7" fmla="val 80243"/>
              <a:gd name="adj8" fmla="val -90507"/>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勤修堅持第四十六</a:t>
            </a:r>
          </a:p>
        </p:txBody>
      </p:sp>
    </p:spTree>
    <p:extLst>
      <p:ext uri="{BB962C8B-B14F-4D97-AF65-F5344CB8AC3E}">
        <p14:creationId xmlns:p14="http://schemas.microsoft.com/office/powerpoint/2010/main" val="26227574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ACBF9A0-A773-C3E4-DCDE-62E11E212748}"/>
              </a:ext>
            </a:extLst>
          </p:cNvPr>
          <p:cNvSpPr txBox="1"/>
          <p:nvPr/>
        </p:nvSpPr>
        <p:spPr>
          <a:xfrm>
            <a:off x="11199936"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勤修堅持第四十六</a:t>
            </a:r>
          </a:p>
        </p:txBody>
      </p:sp>
      <p:sp>
        <p:nvSpPr>
          <p:cNvPr id="5" name="文字方塊 4">
            <a:extLst>
              <a:ext uri="{FF2B5EF4-FFF2-40B4-BE49-F238E27FC236}">
                <a16:creationId xmlns:a16="http://schemas.microsoft.com/office/drawing/2014/main" id="{975F6F8D-50F5-1087-4DF4-698CCBCA7E16}"/>
              </a:ext>
            </a:extLst>
          </p:cNvPr>
          <p:cNvSpPr txBox="1"/>
          <p:nvPr/>
        </p:nvSpPr>
        <p:spPr>
          <a:xfrm>
            <a:off x="9407574" y="683458"/>
            <a:ext cx="1800493" cy="5266616"/>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這一品經，是世尊咐囑大眾要勤奮修行，要堅持守本經的教誨，依教奉行。要發心救護一切眾生。</a:t>
            </a:r>
          </a:p>
        </p:txBody>
      </p:sp>
      <p:sp>
        <p:nvSpPr>
          <p:cNvPr id="6" name="文字方塊 5">
            <a:extLst>
              <a:ext uri="{FF2B5EF4-FFF2-40B4-BE49-F238E27FC236}">
                <a16:creationId xmlns:a16="http://schemas.microsoft.com/office/drawing/2014/main" id="{764EC528-E422-066B-6CAA-3488A084E1AA}"/>
              </a:ext>
            </a:extLst>
          </p:cNvPr>
          <p:cNvSpPr txBox="1"/>
          <p:nvPr/>
        </p:nvSpPr>
        <p:spPr>
          <a:xfrm>
            <a:off x="3718942" y="618138"/>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彌勒。諸佛如來無上之法。十力無畏。無礙無著甚深之法。及波羅密等菩薩之法。非易可遇。能說法人。亦難開示。堅固深信。時亦難遭。我今如理宣說如是廣大微妙法門。一切諸佛之所稱讚。咐囑汝等。作大守護。為諸有情長夜利益。莫令眾生淪墮五趣。備受危苦。應勤修行。隨順我教。當孝於佛。常念師恩。當令是法久住不滅。當堅持之。無得毀失。無得為妄。增減經法。常念不絕。則得道捷。我法如是。作如是說。如來所行。亦應隨行。種修福善。求生淨剎。</a:t>
            </a:r>
          </a:p>
        </p:txBody>
      </p:sp>
    </p:spTree>
    <p:extLst>
      <p:ext uri="{BB962C8B-B14F-4D97-AF65-F5344CB8AC3E}">
        <p14:creationId xmlns:p14="http://schemas.microsoft.com/office/powerpoint/2010/main" val="22100950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2E4B9B3F-6C5A-916A-7228-C7710C732F9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2" name="文字方塊 1">
            <a:extLst>
              <a:ext uri="{FF2B5EF4-FFF2-40B4-BE49-F238E27FC236}">
                <a16:creationId xmlns:a16="http://schemas.microsoft.com/office/drawing/2014/main" id="{15884F9F-1DF7-FF99-1633-21133EE2C4D3}"/>
              </a:ext>
            </a:extLst>
          </p:cNvPr>
          <p:cNvSpPr txBox="1"/>
          <p:nvPr/>
        </p:nvSpPr>
        <p:spPr>
          <a:xfrm>
            <a:off x="1126654" y="745824"/>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告訴彌勒，一切諸佛如來的無上涅槃大法及十力、四無所畏、四無礙辯，自在融通，無所著取，諸佛如來的涅槃大法，以及菩薩的六波羅密等超出世間之法，不是容易能遇到的。雖有善能講經說法的法師大德，對於這些法門，也難用語言文字而為開示。</a:t>
            </a:r>
          </a:p>
        </p:txBody>
      </p:sp>
      <p:sp>
        <p:nvSpPr>
          <p:cNvPr id="3" name="文字方塊 2">
            <a:extLst>
              <a:ext uri="{FF2B5EF4-FFF2-40B4-BE49-F238E27FC236}">
                <a16:creationId xmlns:a16="http://schemas.microsoft.com/office/drawing/2014/main" id="{D96D5EA3-FFA5-29FF-8058-FEAAD803E56D}"/>
              </a:ext>
            </a:extLst>
          </p:cNvPr>
          <p:cNvSpPr txBox="1"/>
          <p:nvPr/>
        </p:nvSpPr>
        <p:spPr>
          <a:xfrm>
            <a:off x="6228382" y="618138"/>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彌勒。諸佛如來無上之法。十力無畏。無礙無著甚深之法。及波羅密等菩薩之法。非易可遇。能說法人。亦難開示。堅固深信。時亦難遭。我今如理宣說如是廣大微妙法門。一切諸佛之所稱讚。咐囑汝等。作大守護。</a:t>
            </a:r>
          </a:p>
        </p:txBody>
      </p:sp>
    </p:spTree>
    <p:extLst>
      <p:ext uri="{BB962C8B-B14F-4D97-AF65-F5344CB8AC3E}">
        <p14:creationId xmlns:p14="http://schemas.microsoft.com/office/powerpoint/2010/main" val="1898890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32C7BA7-CF4F-27C0-5486-7301990D290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CBE8962C-F7BC-BC5D-FCEF-CDEF4EAAEA2A}"/>
              </a:ext>
            </a:extLst>
          </p:cNvPr>
          <p:cNvSpPr txBox="1"/>
          <p:nvPr/>
        </p:nvSpPr>
        <p:spPr>
          <a:xfrm>
            <a:off x="6443439" y="837506"/>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若人於此念佛成佛的難信法門，能生堅固深信，這是最難遇到的。我今如理宣說這樣廣大微妙的念佛法門，實為十方一切諸佛所稱讚。我今將此法門咐囑給你們，你們要當全力守護本經，依教奉行，為人演說，廣利眾生。</a:t>
            </a:r>
          </a:p>
        </p:txBody>
      </p:sp>
    </p:spTree>
    <p:extLst>
      <p:ext uri="{BB962C8B-B14F-4D97-AF65-F5344CB8AC3E}">
        <p14:creationId xmlns:p14="http://schemas.microsoft.com/office/powerpoint/2010/main" val="3304648545"/>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ECB8FB6-EA66-1BAD-50F0-7CE19AF97D8B}"/>
              </a:ext>
            </a:extLst>
          </p:cNvPr>
          <p:cNvSpPr txBox="1"/>
          <p:nvPr/>
        </p:nvSpPr>
        <p:spPr>
          <a:xfrm>
            <a:off x="1508740" y="709820"/>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為了讓一切有情眾生能夠脫離長夜黑暗的利益，不要讓眾生淪墮在六道輪迴中，備受危苦，你們應當勤奮修行，受持、讀誦、為人演說，隨順我的教法。應當孝敬於佛，常常感念老師的恩德。應當讓這部經典久住不滅。應當有堅定的信心，持而不失。對於經典的教理行果，不能損毀喪失，不能妄自來增減經典原文。</a:t>
            </a:r>
          </a:p>
        </p:txBody>
      </p:sp>
      <p:sp>
        <p:nvSpPr>
          <p:cNvPr id="6" name="文字方塊 5">
            <a:extLst>
              <a:ext uri="{FF2B5EF4-FFF2-40B4-BE49-F238E27FC236}">
                <a16:creationId xmlns:a16="http://schemas.microsoft.com/office/drawing/2014/main" id="{0D4A702C-148F-F9C1-2DC5-219E1C16C6E8}"/>
              </a:ext>
            </a:extLst>
          </p:cNvPr>
          <p:cNvSpPr txBox="1"/>
          <p:nvPr/>
        </p:nvSpPr>
        <p:spPr>
          <a:xfrm>
            <a:off x="7643171"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為諸有情長夜利益。莫令眾生淪墮五趣。備受危苦。應勤修行。隨順我教。當孝於佛。常念師恩。當令是法久住不滅。當堅持之。無得毀失。無得為妄。增減經法。</a:t>
            </a:r>
          </a:p>
        </p:txBody>
      </p:sp>
      <p:sp>
        <p:nvSpPr>
          <p:cNvPr id="2" name="匾額 1" descr="佛學概要十四講表 習講">
            <a:extLst>
              <a:ext uri="{FF2B5EF4-FFF2-40B4-BE49-F238E27FC236}">
                <a16:creationId xmlns:a16="http://schemas.microsoft.com/office/drawing/2014/main" id="{769BA2C0-FF6F-FB1D-C3FD-64163A82C12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Tree>
    <p:extLst>
      <p:ext uri="{BB962C8B-B14F-4D97-AF65-F5344CB8AC3E}">
        <p14:creationId xmlns:p14="http://schemas.microsoft.com/office/powerpoint/2010/main" val="30466913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D2168E4E-0C3A-D766-4FBB-B4808496C07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2" name="文字方塊 1">
            <a:extLst>
              <a:ext uri="{FF2B5EF4-FFF2-40B4-BE49-F238E27FC236}">
                <a16:creationId xmlns:a16="http://schemas.microsoft.com/office/drawing/2014/main" id="{B4E0E0A1-6C50-5DE0-23BC-CBE7D0C0DEBD}"/>
              </a:ext>
            </a:extLst>
          </p:cNvPr>
          <p:cNvSpPr txBox="1"/>
          <p:nvPr/>
        </p:nvSpPr>
        <p:spPr>
          <a:xfrm>
            <a:off x="3058273" y="709820"/>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再次囑咐說：你們應當常常念誦這部經，要常念阿彌陀佛，不能間斷。果能真實發心，念念相續，就能很快的往生不退成佛。我的修行方法就是這樣，所以就如是而說。如來的大願大行，你們也應該隨力隨分去做。要種福修善，以這個標準來求生極樂世界，一定得到成就。</a:t>
            </a:r>
          </a:p>
        </p:txBody>
      </p:sp>
      <p:sp>
        <p:nvSpPr>
          <p:cNvPr id="3" name="文字方塊 2">
            <a:extLst>
              <a:ext uri="{FF2B5EF4-FFF2-40B4-BE49-F238E27FC236}">
                <a16:creationId xmlns:a16="http://schemas.microsoft.com/office/drawing/2014/main" id="{0D5279CB-82E0-60B3-AF57-6D23A803242D}"/>
              </a:ext>
            </a:extLst>
          </p:cNvPr>
          <p:cNvSpPr txBox="1"/>
          <p:nvPr/>
        </p:nvSpPr>
        <p:spPr>
          <a:xfrm>
            <a:off x="8672393" y="654142"/>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常念不絕。則得道捷。我法如是。作如是說。如來所行。亦應隨行。種修福善。求生淨剎。</a:t>
            </a:r>
          </a:p>
        </p:txBody>
      </p:sp>
    </p:spTree>
    <p:extLst>
      <p:ext uri="{BB962C8B-B14F-4D97-AF65-F5344CB8AC3E}">
        <p14:creationId xmlns:p14="http://schemas.microsoft.com/office/powerpoint/2010/main" val="7292628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DB31CE2-8AEB-BC98-D296-3F33EEE8A0BB}"/>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勤修堅持第四十六</a:t>
            </a:r>
          </a:p>
          <a:p>
            <a:pPr>
              <a:lnSpc>
                <a:spcPts val="3000"/>
              </a:lnSpc>
            </a:pPr>
            <a:r>
              <a:rPr lang="zh-TW" altLang="en-US" sz="2800" dirty="0">
                <a:solidFill>
                  <a:schemeClr val="bg1"/>
                </a:solidFill>
              </a:rPr>
              <a:t>佛告彌勒。諸佛如來無上之法。十力無畏。無礙無著甚深之法。及波羅密等菩薩之法。非易可遇。能說法人。亦難開示。堅固深信。時亦難遭。我今如理宣說如是廣大微妙法門。一切諸佛之所稱讚。</a:t>
            </a:r>
          </a:p>
        </p:txBody>
      </p:sp>
      <p:sp>
        <p:nvSpPr>
          <p:cNvPr id="5" name="文字方塊 4">
            <a:extLst>
              <a:ext uri="{FF2B5EF4-FFF2-40B4-BE49-F238E27FC236}">
                <a16:creationId xmlns:a16="http://schemas.microsoft.com/office/drawing/2014/main" id="{01010190-3062-4923-1AEC-C0D8FFD18438}"/>
              </a:ext>
            </a:extLst>
          </p:cNvPr>
          <p:cNvSpPr txBox="1"/>
          <p:nvPr/>
        </p:nvSpPr>
        <p:spPr>
          <a:xfrm>
            <a:off x="125549" y="2061354"/>
            <a:ext cx="12064864" cy="3554819"/>
          </a:xfrm>
          <a:prstGeom prst="rect">
            <a:avLst/>
          </a:prstGeom>
          <a:noFill/>
        </p:spPr>
        <p:txBody>
          <a:bodyPr wrap="square" rtlCol="0">
            <a:spAutoFit/>
          </a:bodyPr>
          <a:lstStyle/>
          <a:p>
            <a:pPr>
              <a:lnSpc>
                <a:spcPts val="3000"/>
              </a:lnSpc>
            </a:pPr>
            <a:r>
              <a:rPr lang="en-US" altLang="zh-TW" sz="2800" b="1" dirty="0">
                <a:solidFill>
                  <a:schemeClr val="bg1"/>
                </a:solidFill>
              </a:rPr>
              <a:t>Chapter </a:t>
            </a:r>
            <a:r>
              <a:rPr lang="en-US" altLang="zh-CN" sz="2800" b="1" dirty="0">
                <a:solidFill>
                  <a:schemeClr val="bg1"/>
                </a:solidFill>
              </a:rPr>
              <a:t>46</a:t>
            </a:r>
            <a:r>
              <a:rPr lang="en-US" altLang="zh-TW" sz="2800" b="1" dirty="0">
                <a:solidFill>
                  <a:schemeClr val="bg1"/>
                </a:solidFill>
              </a:rPr>
              <a:t>: </a:t>
            </a:r>
            <a:r>
              <a:rPr lang="en-US" altLang="zh-CN" sz="2800" b="1" dirty="0">
                <a:solidFill>
                  <a:schemeClr val="bg1"/>
                </a:solidFill>
              </a:rPr>
              <a:t>Diligent Cultivation and Firm Perseverance</a:t>
            </a:r>
            <a:endParaRPr lang="en-US" altLang="zh-TW" sz="2800" b="1" dirty="0">
              <a:solidFill>
                <a:schemeClr val="bg1"/>
              </a:solidFill>
            </a:endParaRPr>
          </a:p>
          <a:p>
            <a:pPr>
              <a:lnSpc>
                <a:spcPts val="3000"/>
              </a:lnSpc>
            </a:pPr>
            <a:r>
              <a:rPr lang="en-US" altLang="zh-TW" sz="2800" b="1" dirty="0">
                <a:solidFill>
                  <a:schemeClr val="bg1"/>
                </a:solidFill>
              </a:rPr>
              <a:t>The Buddha said to </a:t>
            </a:r>
            <a:r>
              <a:rPr lang="en-US" altLang="zh-TW" sz="2800" b="1" dirty="0" err="1">
                <a:solidFill>
                  <a:schemeClr val="bg1"/>
                </a:solidFill>
              </a:rPr>
              <a:t>Maitreya:The</a:t>
            </a:r>
            <a:r>
              <a:rPr lang="en-US" altLang="zh-TW" sz="2800" b="1" dirty="0">
                <a:solidFill>
                  <a:schemeClr val="bg1"/>
                </a:solidFill>
              </a:rPr>
              <a:t> supreme Dharma of all Buddhas and </a:t>
            </a:r>
            <a:r>
              <a:rPr lang="en-US" altLang="zh-TW" sz="2800" b="1" dirty="0" err="1">
                <a:solidFill>
                  <a:schemeClr val="bg1"/>
                </a:solidFill>
              </a:rPr>
              <a:t>Tathāgatas</a:t>
            </a:r>
            <a:r>
              <a:rPr lang="en-US" altLang="zh-TW" sz="2800" b="1" dirty="0">
                <a:solidFill>
                  <a:schemeClr val="bg1"/>
                </a:solidFill>
              </a:rPr>
              <a:t> — the Ten Powers, the Four </a:t>
            </a:r>
            <a:r>
              <a:rPr lang="en-US" altLang="zh-TW" sz="2800" b="1" dirty="0" err="1">
                <a:solidFill>
                  <a:schemeClr val="bg1"/>
                </a:solidFill>
              </a:rPr>
              <a:t>Fearlessnesses</a:t>
            </a:r>
            <a:r>
              <a:rPr lang="en-US" altLang="zh-TW" sz="2800" b="1" dirty="0">
                <a:solidFill>
                  <a:schemeClr val="bg1"/>
                </a:solidFill>
              </a:rPr>
              <a:t>, the unobstructed and unattached profound teachings, as well as the bodhisattva practices such as the </a:t>
            </a:r>
            <a:r>
              <a:rPr lang="en-US" altLang="zh-TW" sz="2800" b="1" dirty="0" err="1">
                <a:solidFill>
                  <a:schemeClr val="bg1"/>
                </a:solidFill>
              </a:rPr>
              <a:t>pāramitās</a:t>
            </a:r>
            <a:r>
              <a:rPr lang="en-US" altLang="zh-TW" sz="2800" b="1" dirty="0">
                <a:solidFill>
                  <a:schemeClr val="bg1"/>
                </a:solidFill>
              </a:rPr>
              <a:t> — are not easily encountered. Those who are able to expound this Dharma are also rare, and it is difficult to find one who can reveal and explain </a:t>
            </a:r>
            <a:r>
              <a:rPr lang="en-US" altLang="zh-TW" sz="2800" b="1" dirty="0" err="1">
                <a:solidFill>
                  <a:schemeClr val="bg1"/>
                </a:solidFill>
              </a:rPr>
              <a:t>it.To</a:t>
            </a:r>
            <a:r>
              <a:rPr lang="en-US" altLang="zh-TW" sz="2800" b="1" dirty="0">
                <a:solidFill>
                  <a:schemeClr val="bg1"/>
                </a:solidFill>
              </a:rPr>
              <a:t> hold firm and deep faith is likewise hard to encounter. Now, in accordance with truth, I proclaim this vast and subtle Dharma-gate, which is praised by all Buddhas.</a:t>
            </a:r>
            <a:endParaRPr lang="zh-TW" altLang="en-US" sz="2800" b="1" dirty="0">
              <a:solidFill>
                <a:schemeClr val="bg1"/>
              </a:solidFill>
            </a:endParaRPr>
          </a:p>
        </p:txBody>
      </p:sp>
    </p:spTree>
    <p:extLst>
      <p:ext uri="{BB962C8B-B14F-4D97-AF65-F5344CB8AC3E}">
        <p14:creationId xmlns:p14="http://schemas.microsoft.com/office/powerpoint/2010/main" val="3677000623"/>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2E6B0EB-FAD4-21F1-77A8-225133CAE16C}"/>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咐囑汝等。作大守護。為諸有情長夜利益。莫令眾生淪墮五趣。備受危苦。應勤修行。隨順我教。當孝於佛。常念師恩。當令是法久住不滅。當堅持之。無得毀失。無得為妄。增減經法。常念不絕。則得道捷。我法如是。作如是說。如來所行。亦應隨行。種修福善。求生淨剎。</a:t>
            </a:r>
          </a:p>
        </p:txBody>
      </p:sp>
      <p:sp>
        <p:nvSpPr>
          <p:cNvPr id="5" name="文字方塊 4">
            <a:extLst>
              <a:ext uri="{FF2B5EF4-FFF2-40B4-BE49-F238E27FC236}">
                <a16:creationId xmlns:a16="http://schemas.microsoft.com/office/drawing/2014/main" id="{3186A6E8-06ED-88E1-5995-7189C337E60F}"/>
              </a:ext>
            </a:extLst>
          </p:cNvPr>
          <p:cNvSpPr txBox="1"/>
          <p:nvPr/>
        </p:nvSpPr>
        <p:spPr>
          <a:xfrm>
            <a:off x="125549" y="2061354"/>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I now entrust you to serve as great protectors, bringing benefit to all sentient beings through the long night of ignorance. Do not allow living beings to sink and fall into the five realms of rebirth, where they would suffer all kinds of peril and pain. You should diligently cultivate and practice in accordance with my teachings. Be filial toward the Buddha and constantly remember the kindness of your teacher. Strive to ensure that this Dharma endures long and remains unperishing. Uphold it firmly—do not let it be damaged or lost, and do not distort it by adding or subtracting from the sutra. If you constantly keep it in mind without interruption, you will swiftly attain the Path. Such is my Dharma; thus should it be spoken. As the </a:t>
            </a:r>
            <a:r>
              <a:rPr lang="en-US" altLang="zh-TW" sz="2800" b="1" dirty="0" err="1">
                <a:solidFill>
                  <a:schemeClr val="bg1"/>
                </a:solidFill>
              </a:rPr>
              <a:t>Tathāgata</a:t>
            </a:r>
            <a:r>
              <a:rPr lang="en-US" altLang="zh-TW" sz="2800" b="1" dirty="0">
                <a:solidFill>
                  <a:schemeClr val="bg1"/>
                </a:solidFill>
              </a:rPr>
              <a:t> has </a:t>
            </a:r>
            <a:r>
              <a:rPr lang="en-US" altLang="zh-TW" sz="2800" b="1" dirty="0" err="1">
                <a:solidFill>
                  <a:schemeClr val="bg1"/>
                </a:solidFill>
              </a:rPr>
              <a:t>practised</a:t>
            </a:r>
            <a:r>
              <a:rPr lang="en-US" altLang="zh-TW" sz="2800" b="1" dirty="0">
                <a:solidFill>
                  <a:schemeClr val="bg1"/>
                </a:solidFill>
              </a:rPr>
              <a:t>, so should you follow. Cultivate merit and virtue, and aspire to be born in the Pure Land.</a:t>
            </a:r>
            <a:endParaRPr lang="zh-TW" altLang="en-US" sz="2800" b="1" dirty="0">
              <a:solidFill>
                <a:schemeClr val="bg1"/>
              </a:solidFill>
            </a:endParaRPr>
          </a:p>
        </p:txBody>
      </p:sp>
    </p:spTree>
    <p:extLst>
      <p:ext uri="{BB962C8B-B14F-4D97-AF65-F5344CB8AC3E}">
        <p14:creationId xmlns:p14="http://schemas.microsoft.com/office/powerpoint/2010/main" val="2613392553"/>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0BB6A726-CC54-0BDA-29CD-59E1FCDA051A}"/>
              </a:ext>
            </a:extLst>
          </p:cNvPr>
          <p:cNvPicPr>
            <a:picLocks noChangeAspect="1"/>
          </p:cNvPicPr>
          <p:nvPr/>
        </p:nvPicPr>
        <p:blipFill>
          <a:blip r:embed="rId3"/>
          <a:stretch>
            <a:fillRect/>
          </a:stretch>
        </p:blipFill>
        <p:spPr>
          <a:xfrm>
            <a:off x="3516896" y="0"/>
            <a:ext cx="4320480" cy="1895475"/>
          </a:xfrm>
          <a:prstGeom prst="rect">
            <a:avLst/>
          </a:prstGeom>
        </p:spPr>
      </p:pic>
      <p:pic>
        <p:nvPicPr>
          <p:cNvPr id="5" name="圖片 4">
            <a:extLst>
              <a:ext uri="{FF2B5EF4-FFF2-40B4-BE49-F238E27FC236}">
                <a16:creationId xmlns:a16="http://schemas.microsoft.com/office/drawing/2014/main" id="{58437937-BFA4-F0F1-70E0-3802745FF340}"/>
              </a:ext>
            </a:extLst>
          </p:cNvPr>
          <p:cNvPicPr>
            <a:picLocks noChangeAspect="1"/>
          </p:cNvPicPr>
          <p:nvPr/>
        </p:nvPicPr>
        <p:blipFill>
          <a:blip r:embed="rId4"/>
          <a:stretch>
            <a:fillRect/>
          </a:stretch>
        </p:blipFill>
        <p:spPr>
          <a:xfrm>
            <a:off x="1126654" y="1845618"/>
            <a:ext cx="7358666" cy="2038375"/>
          </a:xfrm>
          <a:prstGeom prst="rect">
            <a:avLst/>
          </a:prstGeom>
        </p:spPr>
      </p:pic>
      <p:sp>
        <p:nvSpPr>
          <p:cNvPr id="8" name="圖說文字: 雙折線 7">
            <a:extLst>
              <a:ext uri="{FF2B5EF4-FFF2-40B4-BE49-F238E27FC236}">
                <a16:creationId xmlns:a16="http://schemas.microsoft.com/office/drawing/2014/main" id="{3796C741-35A7-C9A0-DC95-334BC6794E70}"/>
              </a:ext>
            </a:extLst>
          </p:cNvPr>
          <p:cNvSpPr/>
          <p:nvPr/>
        </p:nvSpPr>
        <p:spPr>
          <a:xfrm>
            <a:off x="2926854" y="1161542"/>
            <a:ext cx="502136" cy="3456384"/>
          </a:xfrm>
          <a:prstGeom prst="borderCallout3">
            <a:avLst>
              <a:gd name="adj1" fmla="val 99576"/>
              <a:gd name="adj2" fmla="val 44755"/>
              <a:gd name="adj3" fmla="val 108164"/>
              <a:gd name="adj4" fmla="val 47936"/>
              <a:gd name="adj5" fmla="val 108211"/>
              <a:gd name="adj6" fmla="val -87869"/>
              <a:gd name="adj7" fmla="val 80243"/>
              <a:gd name="adj8" fmla="val -90507"/>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福慧始聞第四十七</a:t>
            </a:r>
          </a:p>
        </p:txBody>
      </p:sp>
    </p:spTree>
    <p:extLst>
      <p:ext uri="{BB962C8B-B14F-4D97-AF65-F5344CB8AC3E}">
        <p14:creationId xmlns:p14="http://schemas.microsoft.com/office/powerpoint/2010/main" val="32058009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F6A6F10-2CBC-64E0-ABB9-AE97816ADB86}"/>
              </a:ext>
            </a:extLst>
          </p:cNvPr>
          <p:cNvSpPr txBox="1"/>
          <p:nvPr/>
        </p:nvSpPr>
        <p:spPr>
          <a:xfrm>
            <a:off x="10191531"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福慧始聞第四十七</a:t>
            </a:r>
          </a:p>
        </p:txBody>
      </p:sp>
      <p:sp>
        <p:nvSpPr>
          <p:cNvPr id="5" name="文字方塊 4">
            <a:extLst>
              <a:ext uri="{FF2B5EF4-FFF2-40B4-BE49-F238E27FC236}">
                <a16:creationId xmlns:a16="http://schemas.microsoft.com/office/drawing/2014/main" id="{B0616A03-4DD3-D68F-759D-BD736727B9D6}"/>
              </a:ext>
            </a:extLst>
          </p:cNvPr>
          <p:cNvSpPr txBox="1"/>
          <p:nvPr/>
        </p:nvSpPr>
        <p:spPr>
          <a:xfrm>
            <a:off x="7788552" y="618138"/>
            <a:ext cx="2339102" cy="5266616"/>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這一品經，以重頌說明。一切眾生由於過去生中修福修慧，善根成熟，才能聞到這部經，接受淨土法門。</a:t>
            </a:r>
          </a:p>
        </p:txBody>
      </p:sp>
      <p:sp>
        <p:nvSpPr>
          <p:cNvPr id="6" name="文字方塊 5">
            <a:extLst>
              <a:ext uri="{FF2B5EF4-FFF2-40B4-BE49-F238E27FC236}">
                <a16:creationId xmlns:a16="http://schemas.microsoft.com/office/drawing/2014/main" id="{8D585455-6467-7ED0-BA2D-F55E913BC8A8}"/>
              </a:ext>
            </a:extLst>
          </p:cNvPr>
          <p:cNvSpPr txBox="1"/>
          <p:nvPr/>
        </p:nvSpPr>
        <p:spPr>
          <a:xfrm>
            <a:off x="1969839" y="547802"/>
            <a:ext cx="5724644" cy="576398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爾時世尊而說頌曰。</a:t>
            </a:r>
          </a:p>
          <a:p>
            <a:pPr>
              <a:lnSpc>
                <a:spcPts val="4800"/>
              </a:lnSpc>
            </a:pPr>
            <a:r>
              <a:rPr lang="zh-TW" altLang="en-US" sz="3000" b="1" dirty="0">
                <a:solidFill>
                  <a:schemeClr val="bg1">
                    <a:lumMod val="95000"/>
                  </a:schemeClr>
                </a:solidFill>
              </a:rPr>
              <a:t>若不往昔修福慧  於此正法不能聞</a:t>
            </a:r>
          </a:p>
          <a:p>
            <a:pPr>
              <a:lnSpc>
                <a:spcPts val="4800"/>
              </a:lnSpc>
            </a:pPr>
            <a:r>
              <a:rPr lang="zh-TW" altLang="en-US" sz="3000" b="1" dirty="0">
                <a:solidFill>
                  <a:schemeClr val="bg1">
                    <a:lumMod val="95000"/>
                  </a:schemeClr>
                </a:solidFill>
              </a:rPr>
              <a:t>已曾供養諸如來  則能歡喜信此事</a:t>
            </a:r>
            <a:endParaRPr lang="en-US" altLang="zh-TW" sz="3000" b="1" dirty="0">
              <a:solidFill>
                <a:schemeClr val="bg1">
                  <a:lumMod val="95000"/>
                </a:schemeClr>
              </a:solidFill>
            </a:endParaRPr>
          </a:p>
          <a:p>
            <a:pPr>
              <a:lnSpc>
                <a:spcPts val="4800"/>
              </a:lnSpc>
            </a:pPr>
            <a:r>
              <a:rPr lang="zh-TW" altLang="en-US" sz="3000" b="1" dirty="0">
                <a:solidFill>
                  <a:schemeClr val="bg1">
                    <a:lumMod val="95000"/>
                  </a:schemeClr>
                </a:solidFill>
              </a:rPr>
              <a:t>惡驕懈怠及邪見  難信如來微妙法</a:t>
            </a:r>
          </a:p>
          <a:p>
            <a:pPr>
              <a:lnSpc>
                <a:spcPts val="4800"/>
              </a:lnSpc>
            </a:pPr>
            <a:r>
              <a:rPr lang="zh-TW" altLang="en-US" sz="3000" b="1" dirty="0">
                <a:solidFill>
                  <a:schemeClr val="bg1">
                    <a:lumMod val="95000"/>
                  </a:schemeClr>
                </a:solidFill>
              </a:rPr>
              <a:t>譬如盲人恆處闇  不能開導於他路</a:t>
            </a:r>
          </a:p>
          <a:p>
            <a:pPr>
              <a:lnSpc>
                <a:spcPts val="4800"/>
              </a:lnSpc>
            </a:pPr>
            <a:r>
              <a:rPr lang="zh-TW" altLang="en-US" sz="3000" b="1" dirty="0">
                <a:solidFill>
                  <a:schemeClr val="bg1">
                    <a:lumMod val="95000"/>
                  </a:schemeClr>
                </a:solidFill>
              </a:rPr>
              <a:t>唯曾於佛植眾善  救世之行方能修</a:t>
            </a:r>
          </a:p>
          <a:p>
            <a:pPr>
              <a:lnSpc>
                <a:spcPts val="4800"/>
              </a:lnSpc>
            </a:pPr>
            <a:r>
              <a:rPr lang="zh-TW" altLang="en-US" sz="3000" b="1" dirty="0">
                <a:solidFill>
                  <a:schemeClr val="bg1">
                    <a:lumMod val="95000"/>
                  </a:schemeClr>
                </a:solidFill>
              </a:rPr>
              <a:t>聞已受持及書寫  讀誦讚演并供養</a:t>
            </a:r>
          </a:p>
          <a:p>
            <a:pPr>
              <a:lnSpc>
                <a:spcPts val="4800"/>
              </a:lnSpc>
            </a:pPr>
            <a:r>
              <a:rPr lang="zh-TW" altLang="en-US" sz="3000" b="1" dirty="0">
                <a:solidFill>
                  <a:schemeClr val="bg1">
                    <a:lumMod val="95000"/>
                  </a:schemeClr>
                </a:solidFill>
              </a:rPr>
              <a:t>如是一心求淨方  決定往生極樂國</a:t>
            </a:r>
          </a:p>
          <a:p>
            <a:pPr>
              <a:lnSpc>
                <a:spcPts val="4800"/>
              </a:lnSpc>
            </a:pPr>
            <a:r>
              <a:rPr lang="zh-TW" altLang="en-US" sz="3000" b="1" dirty="0">
                <a:solidFill>
                  <a:schemeClr val="bg1">
                    <a:lumMod val="95000"/>
                  </a:schemeClr>
                </a:solidFill>
              </a:rPr>
              <a:t>假使大火滿三千  乘佛威德悉能超</a:t>
            </a:r>
            <a:endParaRPr lang="en-US" altLang="zh-TW" sz="3000" b="1" dirty="0">
              <a:solidFill>
                <a:schemeClr val="bg1">
                  <a:lumMod val="95000"/>
                </a:schemeClr>
              </a:solidFill>
            </a:endParaRPr>
          </a:p>
          <a:p>
            <a:pPr>
              <a:lnSpc>
                <a:spcPts val="4800"/>
              </a:lnSpc>
            </a:pPr>
            <a:r>
              <a:rPr lang="zh-TW" altLang="en-US" sz="3000" b="1" dirty="0">
                <a:solidFill>
                  <a:schemeClr val="bg1">
                    <a:lumMod val="95000"/>
                  </a:schemeClr>
                </a:solidFill>
              </a:rPr>
              <a:t>如來深廣智慧海  唯佛與佛乃能知</a:t>
            </a:r>
          </a:p>
          <a:p>
            <a:pPr>
              <a:lnSpc>
                <a:spcPts val="4800"/>
              </a:lnSpc>
            </a:pPr>
            <a:r>
              <a:rPr lang="zh-TW" altLang="en-US" sz="3000" b="1" dirty="0">
                <a:solidFill>
                  <a:schemeClr val="bg1">
                    <a:lumMod val="95000"/>
                  </a:schemeClr>
                </a:solidFill>
              </a:rPr>
              <a:t>聲聞億劫思佛智  盡其神力莫能測</a:t>
            </a:r>
          </a:p>
          <a:p>
            <a:pPr>
              <a:lnSpc>
                <a:spcPts val="4800"/>
              </a:lnSpc>
            </a:pPr>
            <a:r>
              <a:rPr lang="zh-TW" altLang="en-US" sz="3000" b="1" dirty="0">
                <a:solidFill>
                  <a:schemeClr val="bg1">
                    <a:lumMod val="95000"/>
                  </a:schemeClr>
                </a:solidFill>
              </a:rPr>
              <a:t>如來功德佛自知  唯有世尊能開示</a:t>
            </a:r>
          </a:p>
        </p:txBody>
      </p:sp>
      <p:sp>
        <p:nvSpPr>
          <p:cNvPr id="7" name="匾額 6" descr="佛學概要十四講表 習講">
            <a:extLst>
              <a:ext uri="{FF2B5EF4-FFF2-40B4-BE49-F238E27FC236}">
                <a16:creationId xmlns:a16="http://schemas.microsoft.com/office/drawing/2014/main" id="{32D55A27-F5D2-F75A-E412-82F8B732C99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Tree>
    <p:extLst>
      <p:ext uri="{BB962C8B-B14F-4D97-AF65-F5344CB8AC3E}">
        <p14:creationId xmlns:p14="http://schemas.microsoft.com/office/powerpoint/2010/main" val="40530036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599F1FD-3BE1-7886-3537-D78EF4F527B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A5307DE3-9C4B-B436-4155-2980567D8814}"/>
              </a:ext>
            </a:extLst>
          </p:cNvPr>
          <p:cNvSpPr txBox="1"/>
          <p:nvPr/>
        </p:nvSpPr>
        <p:spPr>
          <a:xfrm>
            <a:off x="7465690" y="618138"/>
            <a:ext cx="3262432" cy="5835992"/>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人身難得佛難值  信慧聞法難中難</a:t>
            </a:r>
          </a:p>
          <a:p>
            <a:pPr>
              <a:lnSpc>
                <a:spcPts val="4800"/>
              </a:lnSpc>
            </a:pPr>
            <a:r>
              <a:rPr lang="zh-TW" altLang="en-US" sz="3000" b="1" dirty="0">
                <a:solidFill>
                  <a:schemeClr val="bg1">
                    <a:lumMod val="95000"/>
                  </a:schemeClr>
                </a:solidFill>
              </a:rPr>
              <a:t>若諸有情當作佛  行超普賢登彼岸</a:t>
            </a:r>
          </a:p>
          <a:p>
            <a:pPr>
              <a:lnSpc>
                <a:spcPts val="4800"/>
              </a:lnSpc>
            </a:pPr>
            <a:r>
              <a:rPr lang="zh-TW" altLang="en-US" sz="3000" b="1" dirty="0">
                <a:solidFill>
                  <a:schemeClr val="bg1">
                    <a:lumMod val="95000"/>
                  </a:schemeClr>
                </a:solidFill>
              </a:rPr>
              <a:t>是故博聞諸智士  應信我教如實言</a:t>
            </a:r>
          </a:p>
          <a:p>
            <a:pPr>
              <a:lnSpc>
                <a:spcPts val="4800"/>
              </a:lnSpc>
            </a:pPr>
            <a:r>
              <a:rPr lang="zh-TW" altLang="en-US" sz="3000" b="1" dirty="0">
                <a:solidFill>
                  <a:schemeClr val="bg1">
                    <a:lumMod val="95000"/>
                  </a:schemeClr>
                </a:solidFill>
              </a:rPr>
              <a:t>如是妙法幸聽聞  應常念佛而生喜</a:t>
            </a:r>
          </a:p>
          <a:p>
            <a:pPr>
              <a:lnSpc>
                <a:spcPts val="4800"/>
              </a:lnSpc>
            </a:pPr>
            <a:r>
              <a:rPr lang="zh-TW" altLang="en-US" sz="3000" b="1" dirty="0">
                <a:solidFill>
                  <a:schemeClr val="bg1">
                    <a:lumMod val="95000"/>
                  </a:schemeClr>
                </a:solidFill>
              </a:rPr>
              <a:t>受持廣度生死流  佛說此人真善友</a:t>
            </a:r>
          </a:p>
        </p:txBody>
      </p:sp>
    </p:spTree>
    <p:extLst>
      <p:ext uri="{BB962C8B-B14F-4D97-AF65-F5344CB8AC3E}">
        <p14:creationId xmlns:p14="http://schemas.microsoft.com/office/powerpoint/2010/main" val="1392454913"/>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15BE91D-1D6E-D857-A07F-8C301735AF3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D456B42F-8CE1-547A-C2D5-A6E64E717FE4}"/>
              </a:ext>
            </a:extLst>
          </p:cNvPr>
          <p:cNvSpPr txBox="1"/>
          <p:nvPr/>
        </p:nvSpPr>
        <p:spPr>
          <a:xfrm>
            <a:off x="1654324" y="680584"/>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這時世尊又以重頌的方式而說道：如果不是過去生中修福修慧，就不能聽到這部經，接受淨土法門。由於往昔生中已曾供養諸如來，才能歡喜、相信這個法門。但是，造十惡業、驕傲、懈怠以及邪知邪見的人，難以相信如來所說淨土微妙法門。這就像是盲人長期處在黑暗之中，不能引導別人正確的道路。</a:t>
            </a:r>
          </a:p>
        </p:txBody>
      </p:sp>
      <p:sp>
        <p:nvSpPr>
          <p:cNvPr id="6" name="文字方塊 5">
            <a:extLst>
              <a:ext uri="{FF2B5EF4-FFF2-40B4-BE49-F238E27FC236}">
                <a16:creationId xmlns:a16="http://schemas.microsoft.com/office/drawing/2014/main" id="{095C0341-0CED-7908-B7FA-E4B30EA82E3C}"/>
              </a:ext>
            </a:extLst>
          </p:cNvPr>
          <p:cNvSpPr txBox="1"/>
          <p:nvPr/>
        </p:nvSpPr>
        <p:spPr>
          <a:xfrm>
            <a:off x="7704137" y="654142"/>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爾時世尊而說頌曰。</a:t>
            </a:r>
          </a:p>
          <a:p>
            <a:pPr>
              <a:lnSpc>
                <a:spcPts val="4800"/>
              </a:lnSpc>
            </a:pPr>
            <a:r>
              <a:rPr lang="zh-TW" altLang="en-US" sz="3000" b="1" dirty="0">
                <a:solidFill>
                  <a:schemeClr val="bg1">
                    <a:lumMod val="95000"/>
                  </a:schemeClr>
                </a:solidFill>
              </a:rPr>
              <a:t>若不往昔修福慧  於此正法不能聞</a:t>
            </a:r>
          </a:p>
          <a:p>
            <a:pPr>
              <a:lnSpc>
                <a:spcPts val="4800"/>
              </a:lnSpc>
            </a:pPr>
            <a:r>
              <a:rPr lang="zh-TW" altLang="en-US" sz="3000" b="1" dirty="0">
                <a:solidFill>
                  <a:schemeClr val="bg1">
                    <a:lumMod val="95000"/>
                  </a:schemeClr>
                </a:solidFill>
              </a:rPr>
              <a:t>已曾供養諸如來  則能歡喜信此事</a:t>
            </a:r>
            <a:endParaRPr lang="en-US" altLang="zh-TW" sz="3000" b="1" dirty="0">
              <a:solidFill>
                <a:schemeClr val="bg1">
                  <a:lumMod val="95000"/>
                </a:schemeClr>
              </a:solidFill>
            </a:endParaRPr>
          </a:p>
          <a:p>
            <a:pPr>
              <a:lnSpc>
                <a:spcPts val="4800"/>
              </a:lnSpc>
            </a:pPr>
            <a:r>
              <a:rPr lang="zh-TW" altLang="en-US" sz="3000" b="1" dirty="0">
                <a:solidFill>
                  <a:schemeClr val="bg1">
                    <a:lumMod val="95000"/>
                  </a:schemeClr>
                </a:solidFill>
              </a:rPr>
              <a:t>惡驕懈怠及邪見  難信如來微妙法</a:t>
            </a:r>
          </a:p>
          <a:p>
            <a:pPr>
              <a:lnSpc>
                <a:spcPts val="4800"/>
              </a:lnSpc>
            </a:pPr>
            <a:r>
              <a:rPr lang="zh-TW" altLang="en-US" sz="3000" b="1" dirty="0">
                <a:solidFill>
                  <a:schemeClr val="bg1">
                    <a:lumMod val="95000"/>
                  </a:schemeClr>
                </a:solidFill>
              </a:rPr>
              <a:t>譬如盲人恆處闇  不能開導於他路</a:t>
            </a:r>
          </a:p>
        </p:txBody>
      </p:sp>
    </p:spTree>
    <p:extLst>
      <p:ext uri="{BB962C8B-B14F-4D97-AF65-F5344CB8AC3E}">
        <p14:creationId xmlns:p14="http://schemas.microsoft.com/office/powerpoint/2010/main" val="18026779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CB090EBA-64F0-D038-AEA1-EAA871F7BA2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6" name="文字方塊 5">
            <a:extLst>
              <a:ext uri="{FF2B5EF4-FFF2-40B4-BE49-F238E27FC236}">
                <a16:creationId xmlns:a16="http://schemas.microsoft.com/office/drawing/2014/main" id="{5127294B-8739-3143-D61E-992DC70B97D8}"/>
              </a:ext>
            </a:extLst>
          </p:cNvPr>
          <p:cNvSpPr txBox="1"/>
          <p:nvPr/>
        </p:nvSpPr>
        <p:spPr>
          <a:xfrm>
            <a:off x="478582" y="709820"/>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唯有曾經於無量佛所廣植眾善之人，才能真正發心續佛慧命，救度一切苦難的眾生。並能完全深信，接受淨土法門，依教奉行，廣泛流通經典。同時還能天天讀誦經典，為人講解，以此殊勝利益供養大眾。</a:t>
            </a:r>
          </a:p>
          <a:p>
            <a:pPr>
              <a:lnSpc>
                <a:spcPts val="4400"/>
              </a:lnSpc>
            </a:pPr>
            <a:r>
              <a:rPr lang="zh-TW" altLang="en-US" sz="2800" dirty="0">
                <a:solidFill>
                  <a:schemeClr val="bg1">
                    <a:lumMod val="95000"/>
                  </a:schemeClr>
                </a:solidFill>
              </a:rPr>
              <a:t>像前面這樣一心一意求生西方極樂世界的人，一定可以往生極樂國。假使三千大千世界有再大的災難，他們也不會受影響。承佛本願威神加持，都能得到度脫，往生成佛。</a:t>
            </a:r>
          </a:p>
        </p:txBody>
      </p:sp>
      <p:sp>
        <p:nvSpPr>
          <p:cNvPr id="7" name="文字方塊 6">
            <a:extLst>
              <a:ext uri="{FF2B5EF4-FFF2-40B4-BE49-F238E27FC236}">
                <a16:creationId xmlns:a16="http://schemas.microsoft.com/office/drawing/2014/main" id="{6893561B-5DAD-BA23-9EC0-859E30F7F29A}"/>
              </a:ext>
            </a:extLst>
          </p:cNvPr>
          <p:cNvSpPr txBox="1"/>
          <p:nvPr/>
        </p:nvSpPr>
        <p:spPr>
          <a:xfrm>
            <a:off x="8255446"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唯曾於佛植眾善  救世之行方能修</a:t>
            </a:r>
          </a:p>
          <a:p>
            <a:pPr>
              <a:lnSpc>
                <a:spcPts val="4800"/>
              </a:lnSpc>
            </a:pPr>
            <a:r>
              <a:rPr lang="zh-TW" altLang="en-US" sz="3000" b="1" dirty="0">
                <a:solidFill>
                  <a:schemeClr val="bg1">
                    <a:lumMod val="95000"/>
                  </a:schemeClr>
                </a:solidFill>
              </a:rPr>
              <a:t>聞已受持及書寫  讀誦讚演并供養</a:t>
            </a:r>
          </a:p>
          <a:p>
            <a:pPr>
              <a:lnSpc>
                <a:spcPts val="4800"/>
              </a:lnSpc>
            </a:pPr>
            <a:r>
              <a:rPr lang="zh-TW" altLang="en-US" sz="3000" b="1" dirty="0">
                <a:solidFill>
                  <a:schemeClr val="bg1">
                    <a:lumMod val="95000"/>
                  </a:schemeClr>
                </a:solidFill>
              </a:rPr>
              <a:t>如是一心求淨方  決定往生極樂國</a:t>
            </a:r>
          </a:p>
          <a:p>
            <a:pPr>
              <a:lnSpc>
                <a:spcPts val="4800"/>
              </a:lnSpc>
            </a:pPr>
            <a:r>
              <a:rPr lang="zh-TW" altLang="en-US" sz="3000" b="1" dirty="0">
                <a:solidFill>
                  <a:schemeClr val="bg1">
                    <a:lumMod val="95000"/>
                  </a:schemeClr>
                </a:solidFill>
              </a:rPr>
              <a:t>假使大火滿三千  乘佛威德悉能超</a:t>
            </a:r>
            <a:endParaRPr lang="en-US" altLang="zh-TW" sz="3000" b="1" dirty="0">
              <a:solidFill>
                <a:schemeClr val="bg1">
                  <a:lumMod val="95000"/>
                </a:schemeClr>
              </a:solidFill>
            </a:endParaRPr>
          </a:p>
        </p:txBody>
      </p:sp>
    </p:spTree>
    <p:extLst>
      <p:ext uri="{BB962C8B-B14F-4D97-AF65-F5344CB8AC3E}">
        <p14:creationId xmlns:p14="http://schemas.microsoft.com/office/powerpoint/2010/main" val="21687493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CA02D6E6-4F5F-4457-E88F-2F21CF2B778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6" name="文字方塊 5">
            <a:extLst>
              <a:ext uri="{FF2B5EF4-FFF2-40B4-BE49-F238E27FC236}">
                <a16:creationId xmlns:a16="http://schemas.microsoft.com/office/drawing/2014/main" id="{F9A2B421-025A-B85C-C870-2DE2D74889EB}"/>
              </a:ext>
            </a:extLst>
          </p:cNvPr>
          <p:cNvSpPr txBox="1"/>
          <p:nvPr/>
        </p:nvSpPr>
        <p:spPr>
          <a:xfrm>
            <a:off x="2121793" y="654142"/>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如來智慧像大海一樣，深廣無涯。唯佛與佛才能徹底明瞭。即使是聲聞用億劫的時間來思量佛的智慧，盡其神通智力也不能測知。</a:t>
            </a:r>
          </a:p>
          <a:p>
            <a:pPr>
              <a:lnSpc>
                <a:spcPts val="4400"/>
              </a:lnSpc>
            </a:pPr>
            <a:r>
              <a:rPr lang="zh-TW" altLang="en-US" sz="2800" dirty="0">
                <a:solidFill>
                  <a:schemeClr val="bg1">
                    <a:lumMod val="95000"/>
                  </a:schemeClr>
                </a:solidFill>
              </a:rPr>
              <a:t>如來果地上的功德，只有佛的境界才能了知，也只有佛才能說得清楚，指示明白。得人身雖難，遇到佛更難。聽聞淨土法門而能信樂受持，這是難中之難，沒有比這個更難的了。</a:t>
            </a:r>
          </a:p>
        </p:txBody>
      </p:sp>
      <p:sp>
        <p:nvSpPr>
          <p:cNvPr id="7" name="文字方塊 6">
            <a:extLst>
              <a:ext uri="{FF2B5EF4-FFF2-40B4-BE49-F238E27FC236}">
                <a16:creationId xmlns:a16="http://schemas.microsoft.com/office/drawing/2014/main" id="{F5C8EF22-6B81-7221-4772-7AC83DACC31A}"/>
              </a:ext>
            </a:extLst>
          </p:cNvPr>
          <p:cNvSpPr txBox="1"/>
          <p:nvPr/>
        </p:nvSpPr>
        <p:spPr>
          <a:xfrm>
            <a:off x="7585302"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如來深廣智慧海  唯佛與佛乃能知</a:t>
            </a:r>
          </a:p>
          <a:p>
            <a:pPr>
              <a:lnSpc>
                <a:spcPts val="4800"/>
              </a:lnSpc>
            </a:pPr>
            <a:r>
              <a:rPr lang="zh-TW" altLang="en-US" sz="3000" b="1" dirty="0">
                <a:solidFill>
                  <a:schemeClr val="bg1">
                    <a:lumMod val="95000"/>
                  </a:schemeClr>
                </a:solidFill>
              </a:rPr>
              <a:t>聲聞億劫思佛智  盡其神力莫能測</a:t>
            </a:r>
          </a:p>
          <a:p>
            <a:pPr>
              <a:lnSpc>
                <a:spcPts val="4800"/>
              </a:lnSpc>
            </a:pPr>
            <a:r>
              <a:rPr lang="zh-TW" altLang="en-US" sz="3000" b="1" dirty="0">
                <a:solidFill>
                  <a:schemeClr val="bg1">
                    <a:lumMod val="95000"/>
                  </a:schemeClr>
                </a:solidFill>
              </a:rPr>
              <a:t>如來功德佛自知  唯有世尊能開示人身難得佛難值  信慧聞法難中難</a:t>
            </a:r>
          </a:p>
          <a:p>
            <a:pPr>
              <a:lnSpc>
                <a:spcPts val="4800"/>
              </a:lnSpc>
            </a:pPr>
            <a:endParaRPr lang="zh-TW" altLang="en-US" sz="3000" b="1" dirty="0">
              <a:solidFill>
                <a:schemeClr val="bg1">
                  <a:lumMod val="95000"/>
                </a:schemeClr>
              </a:solidFill>
            </a:endParaRPr>
          </a:p>
        </p:txBody>
      </p:sp>
    </p:spTree>
    <p:extLst>
      <p:ext uri="{BB962C8B-B14F-4D97-AF65-F5344CB8AC3E}">
        <p14:creationId xmlns:p14="http://schemas.microsoft.com/office/powerpoint/2010/main" val="32514483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B190CC5F-FA8D-774E-FAA5-128177E723F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6" name="文字方塊 5">
            <a:extLst>
              <a:ext uri="{FF2B5EF4-FFF2-40B4-BE49-F238E27FC236}">
                <a16:creationId xmlns:a16="http://schemas.microsoft.com/office/drawing/2014/main" id="{50E3373F-0021-83F5-C95E-F872C516BC0A}"/>
              </a:ext>
            </a:extLst>
          </p:cNvPr>
          <p:cNvSpPr txBox="1"/>
          <p:nvPr/>
        </p:nvSpPr>
        <p:spPr>
          <a:xfrm>
            <a:off x="4777859" y="745824"/>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果有眾生能夠依照本經的教誨，真信、切願、實行，在這一生當中必能作佛。他的行持，確實超過普賢菩薩久遠劫修學的成就，定登彼岸。所以佛又慈悲地勸諭博學多聞的大乘菩薩們，有真正智慧的人，應當相信佛的真實語。</a:t>
            </a:r>
          </a:p>
        </p:txBody>
      </p:sp>
      <p:sp>
        <p:nvSpPr>
          <p:cNvPr id="7" name="文字方塊 6">
            <a:extLst>
              <a:ext uri="{FF2B5EF4-FFF2-40B4-BE49-F238E27FC236}">
                <a16:creationId xmlns:a16="http://schemas.microsoft.com/office/drawing/2014/main" id="{628A874A-B857-F1A0-F535-124596283740}"/>
              </a:ext>
            </a:extLst>
          </p:cNvPr>
          <p:cNvSpPr txBox="1"/>
          <p:nvPr/>
        </p:nvSpPr>
        <p:spPr>
          <a:xfrm>
            <a:off x="9335566" y="654142"/>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若諸有情當作佛  行超普賢登彼岸</a:t>
            </a:r>
          </a:p>
          <a:p>
            <a:pPr>
              <a:lnSpc>
                <a:spcPts val="4800"/>
              </a:lnSpc>
            </a:pPr>
            <a:r>
              <a:rPr lang="zh-TW" altLang="en-US" sz="3000" b="1" dirty="0">
                <a:solidFill>
                  <a:schemeClr val="bg1">
                    <a:lumMod val="95000"/>
                  </a:schemeClr>
                </a:solidFill>
              </a:rPr>
              <a:t>是故博聞諸智士  應信我教如實言</a:t>
            </a:r>
          </a:p>
        </p:txBody>
      </p:sp>
    </p:spTree>
    <p:extLst>
      <p:ext uri="{BB962C8B-B14F-4D97-AF65-F5344CB8AC3E}">
        <p14:creationId xmlns:p14="http://schemas.microsoft.com/office/powerpoint/2010/main" val="9665471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2511949-68DA-691B-4121-64121BB08DE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BF983599-6D2E-6471-6E94-4034ADF76431}"/>
              </a:ext>
            </a:extLst>
          </p:cNvPr>
          <p:cNvSpPr txBox="1"/>
          <p:nvPr/>
        </p:nvSpPr>
        <p:spPr>
          <a:xfrm>
            <a:off x="3646934" y="768198"/>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如是難值、難聞、難信的妙法，今天我們很有幸聽到了，就應當常常念佛，而生慶喜之心。不但自己受持這部經，而度脫生死，還要廣泛弘揚本經，勸人念佛，出離生死。這樣的人，佛稱讚他們是真正的善知識。</a:t>
            </a:r>
          </a:p>
        </p:txBody>
      </p:sp>
      <p:sp>
        <p:nvSpPr>
          <p:cNvPr id="6" name="文字方塊 5">
            <a:extLst>
              <a:ext uri="{FF2B5EF4-FFF2-40B4-BE49-F238E27FC236}">
                <a16:creationId xmlns:a16="http://schemas.microsoft.com/office/drawing/2014/main" id="{34896781-666F-5395-1F79-88960E59A2CD}"/>
              </a:ext>
            </a:extLst>
          </p:cNvPr>
          <p:cNvSpPr txBox="1"/>
          <p:nvPr/>
        </p:nvSpPr>
        <p:spPr>
          <a:xfrm>
            <a:off x="9335566" y="56246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如是妙法幸聽聞  應常念佛而生喜</a:t>
            </a:r>
          </a:p>
          <a:p>
            <a:pPr>
              <a:lnSpc>
                <a:spcPts val="4800"/>
              </a:lnSpc>
            </a:pPr>
            <a:r>
              <a:rPr lang="zh-TW" altLang="en-US" sz="3000" b="1" dirty="0">
                <a:solidFill>
                  <a:schemeClr val="bg1">
                    <a:lumMod val="95000"/>
                  </a:schemeClr>
                </a:solidFill>
              </a:rPr>
              <a:t>受持廣度生死流  佛說此人真善友</a:t>
            </a:r>
          </a:p>
        </p:txBody>
      </p:sp>
    </p:spTree>
    <p:extLst>
      <p:ext uri="{BB962C8B-B14F-4D97-AF65-F5344CB8AC3E}">
        <p14:creationId xmlns:p14="http://schemas.microsoft.com/office/powerpoint/2010/main" val="7352554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026D590-7E9D-2C7D-8B75-0ABCE941029F}"/>
              </a:ext>
            </a:extLst>
          </p:cNvPr>
          <p:cNvSpPr txBox="1"/>
          <p:nvPr/>
        </p:nvSpPr>
        <p:spPr>
          <a:xfrm>
            <a:off x="125549" y="45418"/>
            <a:ext cx="12064864" cy="2400657"/>
          </a:xfrm>
          <a:prstGeom prst="rect">
            <a:avLst/>
          </a:prstGeom>
          <a:noFill/>
        </p:spPr>
        <p:txBody>
          <a:bodyPr wrap="square" rtlCol="0">
            <a:spAutoFit/>
          </a:bodyPr>
          <a:lstStyle/>
          <a:p>
            <a:pPr>
              <a:lnSpc>
                <a:spcPts val="3000"/>
              </a:lnSpc>
            </a:pPr>
            <a:r>
              <a:rPr lang="zh-TW" altLang="en-US" sz="2800" dirty="0">
                <a:solidFill>
                  <a:schemeClr val="bg1"/>
                </a:solidFill>
              </a:rPr>
              <a:t>福慧始聞第四十七</a:t>
            </a:r>
          </a:p>
          <a:p>
            <a:pPr>
              <a:lnSpc>
                <a:spcPts val="3000"/>
              </a:lnSpc>
            </a:pPr>
            <a:r>
              <a:rPr lang="zh-TW" altLang="en-US" sz="2800" dirty="0">
                <a:solidFill>
                  <a:schemeClr val="bg1"/>
                </a:solidFill>
              </a:rPr>
              <a:t>爾時世尊而說頌曰。</a:t>
            </a:r>
          </a:p>
          <a:p>
            <a:pPr>
              <a:lnSpc>
                <a:spcPts val="3000"/>
              </a:lnSpc>
            </a:pPr>
            <a:r>
              <a:rPr lang="zh-TW" altLang="en-US" sz="2800" dirty="0">
                <a:solidFill>
                  <a:schemeClr val="bg1"/>
                </a:solidFill>
              </a:rPr>
              <a:t>若不往昔修福慧  於此正法不能聞  已曾供養諸如來  則能歡喜信此事</a:t>
            </a:r>
            <a:endParaRPr lang="en-US" altLang="zh-TW" sz="2800" dirty="0">
              <a:solidFill>
                <a:schemeClr val="bg1"/>
              </a:solidFill>
            </a:endParaRPr>
          </a:p>
          <a:p>
            <a:pPr>
              <a:lnSpc>
                <a:spcPts val="3000"/>
              </a:lnSpc>
            </a:pPr>
            <a:r>
              <a:rPr lang="zh-TW" altLang="en-US" sz="2800" dirty="0">
                <a:solidFill>
                  <a:schemeClr val="bg1"/>
                </a:solidFill>
              </a:rPr>
              <a:t>惡驕懈怠及邪見  難信如來微妙法  譬如盲人恆處闇  不能開導於他路</a:t>
            </a:r>
          </a:p>
          <a:p>
            <a:pPr>
              <a:lnSpc>
                <a:spcPts val="3000"/>
              </a:lnSpc>
            </a:pPr>
            <a:r>
              <a:rPr lang="zh-TW" altLang="en-US" sz="2800" dirty="0">
                <a:solidFill>
                  <a:schemeClr val="bg1"/>
                </a:solidFill>
              </a:rPr>
              <a:t>唯曾於佛植眾善  救世之行方能修  聞已受持及書寫  讀誦讚演并供養</a:t>
            </a:r>
          </a:p>
          <a:p>
            <a:pPr>
              <a:lnSpc>
                <a:spcPts val="3000"/>
              </a:lnSpc>
            </a:pPr>
            <a:endParaRPr lang="zh-TW" altLang="en-US" sz="2800" dirty="0">
              <a:solidFill>
                <a:schemeClr val="bg1"/>
              </a:solidFill>
            </a:endParaRPr>
          </a:p>
        </p:txBody>
      </p:sp>
      <p:sp>
        <p:nvSpPr>
          <p:cNvPr id="5" name="文字方塊 4">
            <a:extLst>
              <a:ext uri="{FF2B5EF4-FFF2-40B4-BE49-F238E27FC236}">
                <a16:creationId xmlns:a16="http://schemas.microsoft.com/office/drawing/2014/main" id="{9BEC31BE-937D-9FAF-BC7A-6A572CCEE8D5}"/>
              </a:ext>
            </a:extLst>
          </p:cNvPr>
          <p:cNvSpPr txBox="1"/>
          <p:nvPr/>
        </p:nvSpPr>
        <p:spPr>
          <a:xfrm>
            <a:off x="125549" y="2061354"/>
            <a:ext cx="12064864" cy="3939540"/>
          </a:xfrm>
          <a:prstGeom prst="rect">
            <a:avLst/>
          </a:prstGeom>
          <a:noFill/>
        </p:spPr>
        <p:txBody>
          <a:bodyPr wrap="square" rtlCol="0">
            <a:spAutoFit/>
          </a:bodyPr>
          <a:lstStyle/>
          <a:p>
            <a:pPr>
              <a:lnSpc>
                <a:spcPts val="3000"/>
              </a:lnSpc>
            </a:pPr>
            <a:r>
              <a:rPr lang="en-US" altLang="zh-TW" sz="2800" b="1" dirty="0">
                <a:solidFill>
                  <a:schemeClr val="bg1"/>
                </a:solidFill>
              </a:rPr>
              <a:t>Chapter </a:t>
            </a:r>
            <a:r>
              <a:rPr lang="en-US" altLang="zh-CN" sz="2800" b="1" dirty="0">
                <a:solidFill>
                  <a:schemeClr val="bg1"/>
                </a:solidFill>
              </a:rPr>
              <a:t>47</a:t>
            </a:r>
            <a:r>
              <a:rPr lang="en-US" altLang="zh-TW" sz="2800" b="1" dirty="0">
                <a:solidFill>
                  <a:schemeClr val="bg1"/>
                </a:solidFill>
              </a:rPr>
              <a:t>: </a:t>
            </a:r>
            <a:r>
              <a:rPr lang="en-US" altLang="zh-CN" sz="2800" b="1" dirty="0">
                <a:solidFill>
                  <a:schemeClr val="bg1"/>
                </a:solidFill>
              </a:rPr>
              <a:t>The Beginning of Hearing and Cultivating Blessings and Wisdom</a:t>
            </a:r>
            <a:endParaRPr lang="en-US" altLang="zh-TW" sz="2800" b="1" dirty="0">
              <a:solidFill>
                <a:schemeClr val="bg1"/>
              </a:solidFill>
            </a:endParaRPr>
          </a:p>
          <a:p>
            <a:pPr>
              <a:lnSpc>
                <a:spcPts val="3000"/>
              </a:lnSpc>
            </a:pPr>
            <a:r>
              <a:rPr lang="en-US" altLang="zh-TW" sz="2800" b="1" dirty="0">
                <a:solidFill>
                  <a:schemeClr val="bg1"/>
                </a:solidFill>
              </a:rPr>
              <a:t>At that time, the World-Honored One spoke in verse: If in past lives one has not cultivated blessings and wisdom, then one cannot hear this True Dharma. Only those who have made offerings to the </a:t>
            </a:r>
            <a:r>
              <a:rPr lang="en-US" altLang="zh-TW" sz="2800" b="1" dirty="0" err="1">
                <a:solidFill>
                  <a:schemeClr val="bg1"/>
                </a:solidFill>
              </a:rPr>
              <a:t>Tathāgatas</a:t>
            </a:r>
            <a:r>
              <a:rPr lang="en-US" altLang="zh-TW" sz="2800" b="1" dirty="0">
                <a:solidFill>
                  <a:schemeClr val="bg1"/>
                </a:solidFill>
              </a:rPr>
              <a:t> before can rejoice and believe in this teaching. Those who are arrogant, indolent, or hold false views find it hard to believe the </a:t>
            </a:r>
            <a:r>
              <a:rPr lang="en-US" altLang="zh-TW" sz="2800" b="1" dirty="0" err="1">
                <a:solidFill>
                  <a:schemeClr val="bg1"/>
                </a:solidFill>
              </a:rPr>
              <a:t>Tathāgata’s</a:t>
            </a:r>
            <a:r>
              <a:rPr lang="en-US" altLang="zh-TW" sz="2800" b="1" dirty="0">
                <a:solidFill>
                  <a:schemeClr val="bg1"/>
                </a:solidFill>
              </a:rPr>
              <a:t> subtle Dharma. Like blind men dwelling constantly in darkness, they cannot guide others upon the right path. Only those who have planted many virtues before the Buddhas can now cultivate the practices that save the world. Having heard this teaching, they uphold and write it, read, recite, praise, expound, and make offerings to it.</a:t>
            </a:r>
            <a:endParaRPr lang="zh-TW" altLang="en-US" sz="2800" b="1" dirty="0">
              <a:solidFill>
                <a:schemeClr val="bg1"/>
              </a:solidFill>
            </a:endParaRPr>
          </a:p>
        </p:txBody>
      </p:sp>
    </p:spTree>
    <p:extLst>
      <p:ext uri="{BB962C8B-B14F-4D97-AF65-F5344CB8AC3E}">
        <p14:creationId xmlns:p14="http://schemas.microsoft.com/office/powerpoint/2010/main" val="3758414237"/>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8413BCD-CFE4-4931-8A17-7CF6A0EF9F9A}"/>
              </a:ext>
            </a:extLst>
          </p:cNvPr>
          <p:cNvSpPr txBox="1"/>
          <p:nvPr/>
        </p:nvSpPr>
        <p:spPr>
          <a:xfrm>
            <a:off x="62774" y="117426"/>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假使大火滿三千  乘佛威德悉能超  如來深廣智慧海  唯佛與佛乃能知</a:t>
            </a:r>
          </a:p>
          <a:p>
            <a:pPr>
              <a:lnSpc>
                <a:spcPts val="3000"/>
              </a:lnSpc>
            </a:pPr>
            <a:r>
              <a:rPr lang="zh-TW" altLang="en-US" sz="2800" dirty="0">
                <a:solidFill>
                  <a:schemeClr val="bg1"/>
                </a:solidFill>
              </a:rPr>
              <a:t>聲聞億劫思佛智  盡其神力莫能測  如來功德佛自知  唯有世尊能開示</a:t>
            </a:r>
          </a:p>
          <a:p>
            <a:pPr>
              <a:lnSpc>
                <a:spcPts val="3000"/>
              </a:lnSpc>
            </a:pPr>
            <a:r>
              <a:rPr lang="zh-TW" altLang="en-US" sz="2800" dirty="0">
                <a:solidFill>
                  <a:schemeClr val="bg1"/>
                </a:solidFill>
              </a:rPr>
              <a:t>人身難得佛難值  信慧聞法難中難  若諸有情當作佛  行超普賢登彼岸</a:t>
            </a:r>
          </a:p>
        </p:txBody>
      </p:sp>
      <p:sp>
        <p:nvSpPr>
          <p:cNvPr id="5" name="文字方塊 4">
            <a:extLst>
              <a:ext uri="{FF2B5EF4-FFF2-40B4-BE49-F238E27FC236}">
                <a16:creationId xmlns:a16="http://schemas.microsoft.com/office/drawing/2014/main" id="{D6705E88-300D-EE07-9091-7940B4F25D1C}"/>
              </a:ext>
            </a:extLst>
          </p:cNvPr>
          <p:cNvSpPr txBox="1"/>
          <p:nvPr/>
        </p:nvSpPr>
        <p:spPr>
          <a:xfrm>
            <a:off x="125549" y="1557586"/>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Even if the great trichiliocosm were filled with blazing fire, by relying on the Buddha’s majestic power, one can completely transcend it. The </a:t>
            </a:r>
            <a:r>
              <a:rPr lang="en-US" altLang="zh-TW" sz="2800" b="1" dirty="0" err="1">
                <a:solidFill>
                  <a:schemeClr val="bg1"/>
                </a:solidFill>
              </a:rPr>
              <a:t>Tathāgata’s</a:t>
            </a:r>
            <a:r>
              <a:rPr lang="en-US" altLang="zh-TW" sz="2800" b="1" dirty="0">
                <a:solidFill>
                  <a:schemeClr val="bg1"/>
                </a:solidFill>
              </a:rPr>
              <a:t> ocean of profound and vast wisdom can be known only by Buddhas in mutual understanding. Even if the </a:t>
            </a:r>
            <a:r>
              <a:rPr lang="en-US" altLang="zh-TW" sz="2800" b="1" dirty="0" err="1">
                <a:solidFill>
                  <a:schemeClr val="bg1"/>
                </a:solidFill>
              </a:rPr>
              <a:t>Śrāvakas</a:t>
            </a:r>
            <a:r>
              <a:rPr lang="en-US" altLang="zh-TW" sz="2800" b="1" dirty="0">
                <a:solidFill>
                  <a:schemeClr val="bg1"/>
                </a:solidFill>
              </a:rPr>
              <a:t> were to contemplate the Buddha’s wisdom for billions of eons, exhausting all their spiritual power, they could never fathom it. The </a:t>
            </a:r>
            <a:r>
              <a:rPr lang="en-US" altLang="zh-TW" sz="2800" b="1" dirty="0" err="1">
                <a:solidFill>
                  <a:schemeClr val="bg1"/>
                </a:solidFill>
              </a:rPr>
              <a:t>Tathāgata</a:t>
            </a:r>
            <a:r>
              <a:rPr lang="en-US" altLang="zh-TW" sz="2800" b="1" dirty="0">
                <a:solidFill>
                  <a:schemeClr val="bg1"/>
                </a:solidFill>
              </a:rPr>
              <a:t> alone knows his own virtues and merits; only the World-Honored One can reveal and explain </a:t>
            </a:r>
            <a:r>
              <a:rPr lang="en-US" altLang="zh-TW" sz="2800" b="1" dirty="0" err="1">
                <a:solidFill>
                  <a:schemeClr val="bg1"/>
                </a:solidFill>
              </a:rPr>
              <a:t>them.It</a:t>
            </a:r>
            <a:r>
              <a:rPr lang="en-US" altLang="zh-TW" sz="2800" b="1" dirty="0">
                <a:solidFill>
                  <a:schemeClr val="bg1"/>
                </a:solidFill>
              </a:rPr>
              <a:t> is difficult to obtain human birth, and difficult to encounter a Buddha; to hear the Dharma with faith and wisdom is the rarest of all rare things. When sentient beings are destined to become Buddhas, their practice will surpass even that of </a:t>
            </a:r>
            <a:r>
              <a:rPr lang="en-US" altLang="zh-TW" sz="2800" b="1" dirty="0" err="1">
                <a:solidFill>
                  <a:schemeClr val="bg1"/>
                </a:solidFill>
              </a:rPr>
              <a:t>Samantabhadra</a:t>
            </a:r>
            <a:r>
              <a:rPr lang="en-US" altLang="zh-TW" sz="2800" b="1" dirty="0">
                <a:solidFill>
                  <a:schemeClr val="bg1"/>
                </a:solidFill>
              </a:rPr>
              <a:t>, reaching the other shore. </a:t>
            </a:r>
            <a:endParaRPr lang="zh-TW" altLang="en-US" sz="2800" b="1" dirty="0">
              <a:solidFill>
                <a:schemeClr val="bg1"/>
              </a:solidFill>
            </a:endParaRPr>
          </a:p>
        </p:txBody>
      </p:sp>
    </p:spTree>
    <p:extLst>
      <p:ext uri="{BB962C8B-B14F-4D97-AF65-F5344CB8AC3E}">
        <p14:creationId xmlns:p14="http://schemas.microsoft.com/office/powerpoint/2010/main" val="4103259147"/>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30CB260-E48B-2E1A-D3C7-085A3E6CD826}"/>
              </a:ext>
            </a:extLst>
          </p:cNvPr>
          <p:cNvSpPr txBox="1"/>
          <p:nvPr/>
        </p:nvSpPr>
        <p:spPr>
          <a:xfrm>
            <a:off x="125549" y="304989"/>
            <a:ext cx="12064864" cy="861774"/>
          </a:xfrm>
          <a:prstGeom prst="rect">
            <a:avLst/>
          </a:prstGeom>
          <a:noFill/>
        </p:spPr>
        <p:txBody>
          <a:bodyPr wrap="square" rtlCol="0">
            <a:spAutoFit/>
          </a:bodyPr>
          <a:lstStyle/>
          <a:p>
            <a:pPr>
              <a:lnSpc>
                <a:spcPts val="3000"/>
              </a:lnSpc>
            </a:pPr>
            <a:r>
              <a:rPr lang="zh-TW" altLang="en-US" sz="2800" dirty="0">
                <a:solidFill>
                  <a:schemeClr val="bg1"/>
                </a:solidFill>
              </a:rPr>
              <a:t>是故博聞諸智士  應信我教如實言  如是妙法幸聽聞  應常念佛而生喜</a:t>
            </a:r>
          </a:p>
          <a:p>
            <a:pPr>
              <a:lnSpc>
                <a:spcPts val="3000"/>
              </a:lnSpc>
            </a:pPr>
            <a:r>
              <a:rPr lang="zh-TW" altLang="en-US" sz="2800" dirty="0">
                <a:solidFill>
                  <a:schemeClr val="bg1"/>
                </a:solidFill>
              </a:rPr>
              <a:t>受持廣度生死流  佛說此人真善友</a:t>
            </a:r>
          </a:p>
        </p:txBody>
      </p:sp>
      <p:sp>
        <p:nvSpPr>
          <p:cNvPr id="5" name="文字方塊 4">
            <a:extLst>
              <a:ext uri="{FF2B5EF4-FFF2-40B4-BE49-F238E27FC236}">
                <a16:creationId xmlns:a16="http://schemas.microsoft.com/office/drawing/2014/main" id="{406C80E1-CB9B-78D8-0CFA-A734E93BF77A}"/>
              </a:ext>
            </a:extLst>
          </p:cNvPr>
          <p:cNvSpPr txBox="1"/>
          <p:nvPr/>
        </p:nvSpPr>
        <p:spPr>
          <a:xfrm>
            <a:off x="62774" y="1845618"/>
            <a:ext cx="12064864" cy="2015936"/>
          </a:xfrm>
          <a:prstGeom prst="rect">
            <a:avLst/>
          </a:prstGeom>
          <a:noFill/>
        </p:spPr>
        <p:txBody>
          <a:bodyPr wrap="square" rtlCol="0">
            <a:spAutoFit/>
          </a:bodyPr>
          <a:lstStyle/>
          <a:p>
            <a:pPr>
              <a:lnSpc>
                <a:spcPts val="3000"/>
              </a:lnSpc>
            </a:pPr>
            <a:r>
              <a:rPr lang="en-US" altLang="zh-TW" sz="2800" b="1" dirty="0">
                <a:solidFill>
                  <a:schemeClr val="bg1"/>
                </a:solidFill>
              </a:rPr>
              <a:t>Therefore, the wise and learned should deeply trust my teaching as true words. Fortunate are those who hear this wondrous Dharma; they should constantly remember the Buddha with joy in their hearts. By upholding it, they will widely ferry beings across the stream of birth and death. The Buddha declares that such a person is truly a good and noble friend.</a:t>
            </a:r>
            <a:endParaRPr lang="zh-TW" altLang="en-US" sz="2800" b="1" dirty="0">
              <a:solidFill>
                <a:schemeClr val="bg1"/>
              </a:solidFill>
            </a:endParaRPr>
          </a:p>
        </p:txBody>
      </p:sp>
    </p:spTree>
    <p:extLst>
      <p:ext uri="{BB962C8B-B14F-4D97-AF65-F5344CB8AC3E}">
        <p14:creationId xmlns:p14="http://schemas.microsoft.com/office/powerpoint/2010/main" val="1601210755"/>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93367B11-3D6A-548A-F668-4E41B0223367}"/>
              </a:ext>
            </a:extLst>
          </p:cNvPr>
          <p:cNvPicPr>
            <a:picLocks noChangeAspect="1"/>
          </p:cNvPicPr>
          <p:nvPr/>
        </p:nvPicPr>
        <p:blipFill>
          <a:blip r:embed="rId3"/>
          <a:stretch>
            <a:fillRect/>
          </a:stretch>
        </p:blipFill>
        <p:spPr>
          <a:xfrm>
            <a:off x="3516896" y="0"/>
            <a:ext cx="4320480" cy="1895475"/>
          </a:xfrm>
          <a:prstGeom prst="rect">
            <a:avLst/>
          </a:prstGeom>
        </p:spPr>
      </p:pic>
      <p:pic>
        <p:nvPicPr>
          <p:cNvPr id="3" name="圖片 2">
            <a:extLst>
              <a:ext uri="{FF2B5EF4-FFF2-40B4-BE49-F238E27FC236}">
                <a16:creationId xmlns:a16="http://schemas.microsoft.com/office/drawing/2014/main" id="{96B2112E-1D50-6982-9779-B02434909DCC}"/>
              </a:ext>
            </a:extLst>
          </p:cNvPr>
          <p:cNvPicPr>
            <a:picLocks noChangeAspect="1"/>
          </p:cNvPicPr>
          <p:nvPr/>
        </p:nvPicPr>
        <p:blipFill>
          <a:blip r:embed="rId4"/>
          <a:stretch>
            <a:fillRect/>
          </a:stretch>
        </p:blipFill>
        <p:spPr>
          <a:xfrm>
            <a:off x="1126654" y="1845618"/>
            <a:ext cx="7358666" cy="2038375"/>
          </a:xfrm>
          <a:prstGeom prst="rect">
            <a:avLst/>
          </a:prstGeom>
        </p:spPr>
      </p:pic>
      <p:sp>
        <p:nvSpPr>
          <p:cNvPr id="8" name="圖說文字: 雙折線 7">
            <a:extLst>
              <a:ext uri="{FF2B5EF4-FFF2-40B4-BE49-F238E27FC236}">
                <a16:creationId xmlns:a16="http://schemas.microsoft.com/office/drawing/2014/main" id="{C7FFBDF3-B111-A6E2-0B9D-A57EA9DEDEA8}"/>
              </a:ext>
            </a:extLst>
          </p:cNvPr>
          <p:cNvSpPr/>
          <p:nvPr/>
        </p:nvSpPr>
        <p:spPr>
          <a:xfrm>
            <a:off x="1774726" y="1161542"/>
            <a:ext cx="502136" cy="3456384"/>
          </a:xfrm>
          <a:prstGeom prst="borderCallout3">
            <a:avLst>
              <a:gd name="adj1" fmla="val 99576"/>
              <a:gd name="adj2" fmla="val 44755"/>
              <a:gd name="adj3" fmla="val 108164"/>
              <a:gd name="adj4" fmla="val 47936"/>
              <a:gd name="adj5" fmla="val 108211"/>
              <a:gd name="adj6" fmla="val -87869"/>
              <a:gd name="adj7" fmla="val 80243"/>
              <a:gd name="adj8" fmla="val -90507"/>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聞經獲益第四十八</a:t>
            </a:r>
          </a:p>
        </p:txBody>
      </p:sp>
    </p:spTree>
    <p:extLst>
      <p:ext uri="{BB962C8B-B14F-4D97-AF65-F5344CB8AC3E}">
        <p14:creationId xmlns:p14="http://schemas.microsoft.com/office/powerpoint/2010/main" val="20704113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324B9085-706F-1D98-97B9-CAE842A114DD}"/>
              </a:ext>
            </a:extLst>
          </p:cNvPr>
          <p:cNvSpPr txBox="1"/>
          <p:nvPr/>
        </p:nvSpPr>
        <p:spPr>
          <a:xfrm>
            <a:off x="10191531"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聞經獲益第四十八</a:t>
            </a:r>
          </a:p>
        </p:txBody>
      </p:sp>
      <p:sp>
        <p:nvSpPr>
          <p:cNvPr id="8" name="文字方塊 7">
            <a:extLst>
              <a:ext uri="{FF2B5EF4-FFF2-40B4-BE49-F238E27FC236}">
                <a16:creationId xmlns:a16="http://schemas.microsoft.com/office/drawing/2014/main" id="{14B9235F-8234-4829-15D1-9551EB29E395}"/>
              </a:ext>
            </a:extLst>
          </p:cNvPr>
          <p:cNvSpPr txBox="1"/>
          <p:nvPr/>
        </p:nvSpPr>
        <p:spPr>
          <a:xfrm>
            <a:off x="7672114" y="618138"/>
            <a:ext cx="2339102" cy="5266616"/>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這是本經的最後一品。主要是講與會大眾聽了釋迦牟尼佛宣講</a:t>
            </a:r>
            <a:r>
              <a:rPr lang="en-US" altLang="zh-TW" sz="2800" dirty="0">
                <a:solidFill>
                  <a:schemeClr val="bg1">
                    <a:lumMod val="95000"/>
                  </a:schemeClr>
                </a:solidFill>
              </a:rPr>
              <a:t>︽</a:t>
            </a:r>
            <a:r>
              <a:rPr lang="zh-TW" altLang="en-US" sz="2800" dirty="0">
                <a:solidFill>
                  <a:schemeClr val="bg1">
                    <a:lumMod val="95000"/>
                  </a:schemeClr>
                </a:solidFill>
              </a:rPr>
              <a:t>無量壽經</a:t>
            </a:r>
            <a:r>
              <a:rPr lang="en-US" altLang="zh-TW" sz="2800" dirty="0">
                <a:solidFill>
                  <a:schemeClr val="bg1">
                    <a:lumMod val="95000"/>
                  </a:schemeClr>
                </a:solidFill>
              </a:rPr>
              <a:t>︾</a:t>
            </a:r>
            <a:r>
              <a:rPr lang="zh-TW" altLang="en-US" sz="2800" dirty="0">
                <a:solidFill>
                  <a:schemeClr val="bg1">
                    <a:lumMod val="95000"/>
                  </a:schemeClr>
                </a:solidFill>
              </a:rPr>
              <a:t>之後，獲得了不可思議的利益。</a:t>
            </a:r>
          </a:p>
        </p:txBody>
      </p:sp>
      <p:sp>
        <p:nvSpPr>
          <p:cNvPr id="9" name="文字方塊 8">
            <a:extLst>
              <a:ext uri="{FF2B5EF4-FFF2-40B4-BE49-F238E27FC236}">
                <a16:creationId xmlns:a16="http://schemas.microsoft.com/office/drawing/2014/main" id="{DB502FF4-9E06-10DB-3A1C-833B21D0E11D}"/>
              </a:ext>
            </a:extLst>
          </p:cNvPr>
          <p:cNvSpPr txBox="1"/>
          <p:nvPr/>
        </p:nvSpPr>
        <p:spPr>
          <a:xfrm>
            <a:off x="559542" y="615008"/>
            <a:ext cx="6955750"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爾時世尊說此經法。天人世間有萬二千那由他億眾生。遠離塵垢。得法眼淨。二十億眾生。得阿那含果。六千八百比丘。諸漏已盡。心得解脫。四十億菩薩。於無上菩提住不退轉。以弘誓功德而自莊嚴。二十五億眾生。得不退忍。四萬億那由他百千眾生。於無上菩提未曾發意。今始初發。種諸善根。願生極樂。見阿彌陀佛。皆當往生彼如來土。</a:t>
            </a:r>
          </a:p>
        </p:txBody>
      </p:sp>
      <p:sp>
        <p:nvSpPr>
          <p:cNvPr id="10" name="匾額 9" descr="佛學概要十四講表 習講">
            <a:extLst>
              <a:ext uri="{FF2B5EF4-FFF2-40B4-BE49-F238E27FC236}">
                <a16:creationId xmlns:a16="http://schemas.microsoft.com/office/drawing/2014/main" id="{E3B54C27-7233-34C5-5612-F228168BB41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Tree>
    <p:extLst>
      <p:ext uri="{BB962C8B-B14F-4D97-AF65-F5344CB8AC3E}">
        <p14:creationId xmlns:p14="http://schemas.microsoft.com/office/powerpoint/2010/main" val="2974022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C69F564-489B-FCAC-0BB9-5D1F040E79C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6" name="文字方塊 5">
            <a:extLst>
              <a:ext uri="{FF2B5EF4-FFF2-40B4-BE49-F238E27FC236}">
                <a16:creationId xmlns:a16="http://schemas.microsoft.com/office/drawing/2014/main" id="{8E6CE231-DEE2-605A-CF2E-EAE901D58F86}"/>
              </a:ext>
            </a:extLst>
          </p:cNvPr>
          <p:cNvSpPr txBox="1"/>
          <p:nvPr/>
        </p:nvSpPr>
        <p:spPr>
          <a:xfrm>
            <a:off x="1270670" y="654142"/>
            <a:ext cx="9417963"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各於異方次第成佛。同名妙音如來。復有十方佛剎。若現在生。及未來生。見阿彌陀佛者。各有八萬俱胝那由他人。得受記法忍。成無上菩提。彼諸有情。皆是阿彌陀佛宿願因緣。俱得往生極樂世界。爾時三千大千世界。六種震動。并現種種希有神變。放大光明。普照十方。復有諸天於虛空中。作妙音樂。出隨喜聲。乃至色界諸天悉皆得聞。歎未曾有。無量妙花紛紛而降。尊者阿難。彌勒菩薩。及諸菩薩。聲聞。天龍八部。一切大眾。聞佛所說。皆大歡喜。信受奉行。</a:t>
            </a:r>
          </a:p>
        </p:txBody>
      </p:sp>
    </p:spTree>
    <p:extLst>
      <p:ext uri="{BB962C8B-B14F-4D97-AF65-F5344CB8AC3E}">
        <p14:creationId xmlns:p14="http://schemas.microsoft.com/office/powerpoint/2010/main" val="2599679234"/>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AEDE622-B6B6-9B8A-9F18-9854C19BA1D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7A797CB3-4007-A407-FBBC-F57DC993B997}"/>
              </a:ext>
            </a:extLst>
          </p:cNvPr>
          <p:cNvSpPr txBox="1"/>
          <p:nvPr/>
        </p:nvSpPr>
        <p:spPr>
          <a:xfrm>
            <a:off x="3988528" y="709820"/>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這時世尊已講完這部經，娑婆世界的天上、人間有萬二千那由他億眾生，遠離煩惱，得法眼淨</a:t>
            </a:r>
            <a:r>
              <a:rPr lang="zh-CN" altLang="en-US" sz="2800" dirty="0">
                <a:solidFill>
                  <a:schemeClr val="bg1">
                    <a:lumMod val="95000"/>
                  </a:schemeClr>
                </a:solidFill>
              </a:rPr>
              <a:t>。</a:t>
            </a:r>
            <a:r>
              <a:rPr lang="zh-TW" altLang="en-US" sz="2800" dirty="0">
                <a:solidFill>
                  <a:schemeClr val="bg1">
                    <a:lumMod val="95000"/>
                  </a:schemeClr>
                </a:solidFill>
              </a:rPr>
              <a:t>二十億眾生證得阿那含果。六千八百比丘見思煩惱斷盡，永脫三界，心開意解，證得阿羅漢果。</a:t>
            </a:r>
          </a:p>
        </p:txBody>
      </p:sp>
      <p:sp>
        <p:nvSpPr>
          <p:cNvPr id="6" name="文字方塊 5">
            <a:extLst>
              <a:ext uri="{FF2B5EF4-FFF2-40B4-BE49-F238E27FC236}">
                <a16:creationId xmlns:a16="http://schemas.microsoft.com/office/drawing/2014/main" id="{06F74848-377C-C208-68FC-DA52F24AE508}"/>
              </a:ext>
            </a:extLst>
          </p:cNvPr>
          <p:cNvSpPr txBox="1"/>
          <p:nvPr/>
        </p:nvSpPr>
        <p:spPr>
          <a:xfrm>
            <a:off x="7585302"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爾時世尊說此經法。天人世間有萬二千那由他億眾生。遠離塵垢。得法眼淨。二十億眾生。得阿那含果。六千八百比丘。諸漏已盡。心得解脫。</a:t>
            </a:r>
          </a:p>
        </p:txBody>
      </p:sp>
    </p:spTree>
    <p:extLst>
      <p:ext uri="{BB962C8B-B14F-4D97-AF65-F5344CB8AC3E}">
        <p14:creationId xmlns:p14="http://schemas.microsoft.com/office/powerpoint/2010/main" val="21439733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86E62D5-6DBD-639C-2BA0-7B3EB756183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1DBAF92F-8242-95DC-4E3A-AD0CF6677C53}"/>
              </a:ext>
            </a:extLst>
          </p:cNvPr>
          <p:cNvSpPr txBox="1"/>
          <p:nvPr/>
        </p:nvSpPr>
        <p:spPr>
          <a:xfrm>
            <a:off x="5755796" y="709820"/>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有四十億的菩薩，對於無上菩提之道，安住於事實真相而得不退轉。他們以四十八願利益眾生的功德來莊嚴自己。有二十五億眾生，證得無生法忍</a:t>
            </a:r>
            <a:r>
              <a:rPr lang="en-US" altLang="zh-TW" sz="2800" dirty="0">
                <a:solidFill>
                  <a:schemeClr val="bg1">
                    <a:lumMod val="95000"/>
                  </a:schemeClr>
                </a:solidFill>
              </a:rPr>
              <a:t>︵</a:t>
            </a:r>
            <a:r>
              <a:rPr lang="zh-TW" altLang="en-US" sz="2800" dirty="0">
                <a:solidFill>
                  <a:schemeClr val="bg1">
                    <a:lumMod val="95000"/>
                  </a:schemeClr>
                </a:solidFill>
              </a:rPr>
              <a:t>七地以上</a:t>
            </a:r>
            <a:r>
              <a:rPr lang="en-US" altLang="zh-TW" sz="2800" dirty="0">
                <a:solidFill>
                  <a:schemeClr val="bg1">
                    <a:lumMod val="95000"/>
                  </a:schemeClr>
                </a:solidFill>
              </a:rPr>
              <a:t>︶</a:t>
            </a:r>
            <a:r>
              <a:rPr lang="zh-TW" altLang="en-US" sz="2800" dirty="0">
                <a:solidFill>
                  <a:schemeClr val="bg1">
                    <a:lumMod val="95000"/>
                  </a:schemeClr>
                </a:solidFill>
              </a:rPr>
              <a:t>。</a:t>
            </a:r>
          </a:p>
        </p:txBody>
      </p:sp>
      <p:sp>
        <p:nvSpPr>
          <p:cNvPr id="6" name="文字方塊 5">
            <a:extLst>
              <a:ext uri="{FF2B5EF4-FFF2-40B4-BE49-F238E27FC236}">
                <a16:creationId xmlns:a16="http://schemas.microsoft.com/office/drawing/2014/main" id="{8FC4D705-0E4D-C0C6-4960-C1E06CE69854}"/>
              </a:ext>
            </a:extLst>
          </p:cNvPr>
          <p:cNvSpPr txBox="1"/>
          <p:nvPr/>
        </p:nvSpPr>
        <p:spPr>
          <a:xfrm>
            <a:off x="8904978"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四十億菩薩。於無上菩提住不退轉。以弘誓功德而自莊嚴。二十五億眾生。得不退忍。</a:t>
            </a:r>
          </a:p>
        </p:txBody>
      </p:sp>
    </p:spTree>
    <p:extLst>
      <p:ext uri="{BB962C8B-B14F-4D97-AF65-F5344CB8AC3E}">
        <p14:creationId xmlns:p14="http://schemas.microsoft.com/office/powerpoint/2010/main" val="25463788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EF308F0-2B00-8E3A-6BF7-7E1FD2687FD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F45545D0-E7CD-A1DA-0231-6A4E556F6697}"/>
              </a:ext>
            </a:extLst>
          </p:cNvPr>
          <p:cNvSpPr txBox="1"/>
          <p:nvPr/>
        </p:nvSpPr>
        <p:spPr>
          <a:xfrm>
            <a:off x="2968853" y="682909"/>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有四萬億那由他百千眾生，從來沒有發心要成無上佛果，聽佛說此法門之後，才開始發心。修諸善根，發願往生極樂世界，見阿彌陀佛。佛說他們都能往生極樂世界。將來各自到十方世界次第成佛，同名</a:t>
            </a:r>
            <a:r>
              <a:rPr lang="en-US" altLang="zh-TW" sz="2800" dirty="0">
                <a:solidFill>
                  <a:schemeClr val="bg1">
                    <a:lumMod val="95000"/>
                  </a:schemeClr>
                </a:solidFill>
              </a:rPr>
              <a:t>﹁</a:t>
            </a:r>
            <a:r>
              <a:rPr lang="zh-TW" altLang="en-US" sz="2800" dirty="0">
                <a:solidFill>
                  <a:schemeClr val="bg1">
                    <a:lumMod val="95000"/>
                  </a:schemeClr>
                </a:solidFill>
              </a:rPr>
              <a:t>妙音如來</a:t>
            </a:r>
            <a:r>
              <a:rPr lang="en-US" altLang="zh-TW" sz="2800" dirty="0">
                <a:solidFill>
                  <a:schemeClr val="bg1">
                    <a:lumMod val="95000"/>
                  </a:schemeClr>
                </a:solidFill>
              </a:rPr>
              <a:t>﹂</a:t>
            </a:r>
            <a:r>
              <a:rPr lang="zh-TW" altLang="en-US" sz="2800" dirty="0">
                <a:solidFill>
                  <a:schemeClr val="bg1">
                    <a:lumMod val="95000"/>
                  </a:schemeClr>
                </a:solidFill>
              </a:rPr>
              <a:t>。</a:t>
            </a:r>
          </a:p>
        </p:txBody>
      </p:sp>
      <p:sp>
        <p:nvSpPr>
          <p:cNvPr id="6" name="文字方塊 5">
            <a:extLst>
              <a:ext uri="{FF2B5EF4-FFF2-40B4-BE49-F238E27FC236}">
                <a16:creationId xmlns:a16="http://schemas.microsoft.com/office/drawing/2014/main" id="{74E165B5-0449-DA84-BDF2-234DA04E3104}"/>
              </a:ext>
            </a:extLst>
          </p:cNvPr>
          <p:cNvSpPr txBox="1"/>
          <p:nvPr/>
        </p:nvSpPr>
        <p:spPr>
          <a:xfrm>
            <a:off x="7513294" y="682909"/>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四萬億那由他百千眾生。於無上菩提未曾發意。今始初發。種諸善根。願生極樂。見阿彌陀佛。皆當往生彼如來土。各於異方次第成佛。同名妙音如來。</a:t>
            </a:r>
          </a:p>
        </p:txBody>
      </p:sp>
    </p:spTree>
    <p:extLst>
      <p:ext uri="{BB962C8B-B14F-4D97-AF65-F5344CB8AC3E}">
        <p14:creationId xmlns:p14="http://schemas.microsoft.com/office/powerpoint/2010/main" val="27631107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BCDA35D-04AB-1CEA-1EBA-6890D1A4DCC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B5F1A6F8-A93C-5056-102C-BB945C046821}"/>
              </a:ext>
            </a:extLst>
          </p:cNvPr>
          <p:cNvSpPr txBox="1"/>
          <p:nvPr/>
        </p:nvSpPr>
        <p:spPr>
          <a:xfrm>
            <a:off x="2763276" y="580595"/>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又有十方佛土，有現在往生，和將來往生，見阿彌陀佛的人。每一個世界有八萬俱胝那由他的眾生，蒙佛授記，得無生法忍，成就佛道。十方佛剎的念佛人，由於過去與阿彌陀佛有很深厚的因緣，都能往生到極樂世界。</a:t>
            </a:r>
          </a:p>
        </p:txBody>
      </p:sp>
      <p:sp>
        <p:nvSpPr>
          <p:cNvPr id="6" name="文字方塊 5">
            <a:extLst>
              <a:ext uri="{FF2B5EF4-FFF2-40B4-BE49-F238E27FC236}">
                <a16:creationId xmlns:a16="http://schemas.microsoft.com/office/drawing/2014/main" id="{6996160A-05FD-9318-9F0A-5457E1FDB555}"/>
              </a:ext>
            </a:extLst>
          </p:cNvPr>
          <p:cNvSpPr txBox="1"/>
          <p:nvPr/>
        </p:nvSpPr>
        <p:spPr>
          <a:xfrm>
            <a:off x="7041757" y="56246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復有十方佛剎。若現在生。及未來生。見阿彌陀佛者。各有八萬俱胝那由他人。得受記法忍。成無上菩提。彼諸有情。皆是阿彌陀佛宿願因緣。俱得往生極樂世界。</a:t>
            </a:r>
          </a:p>
        </p:txBody>
      </p:sp>
    </p:spTree>
    <p:extLst>
      <p:ext uri="{BB962C8B-B14F-4D97-AF65-F5344CB8AC3E}">
        <p14:creationId xmlns:p14="http://schemas.microsoft.com/office/powerpoint/2010/main" val="40825759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AD3E0BD-900E-0C3D-C65C-5A456C0744C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
        <p:nvSpPr>
          <p:cNvPr id="5" name="文字方塊 4">
            <a:extLst>
              <a:ext uri="{FF2B5EF4-FFF2-40B4-BE49-F238E27FC236}">
                <a16:creationId xmlns:a16="http://schemas.microsoft.com/office/drawing/2014/main" id="{E0A0CBAF-3223-6AEE-FC3F-B5EDDA0EA3A2}"/>
              </a:ext>
            </a:extLst>
          </p:cNvPr>
          <p:cNvSpPr txBox="1"/>
          <p:nvPr/>
        </p:nvSpPr>
        <p:spPr>
          <a:xfrm>
            <a:off x="1570305" y="654142"/>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這個時候，三千大千世界六種震動，並且出現種種希有的神奇瑞相。佛放大光明，普照十方。又有諸天天人在虛空中演奏微妙的音樂，發出隨喜讚歎之聲。甚至色界諸天的天人，也都聽到世尊宣說此經，讚歎這是從來沒有聽過的妙法，便降落無量的妙花來供養莊嚴道場。</a:t>
            </a:r>
          </a:p>
        </p:txBody>
      </p:sp>
      <p:sp>
        <p:nvSpPr>
          <p:cNvPr id="6" name="文字方塊 5">
            <a:extLst>
              <a:ext uri="{FF2B5EF4-FFF2-40B4-BE49-F238E27FC236}">
                <a16:creationId xmlns:a16="http://schemas.microsoft.com/office/drawing/2014/main" id="{7D103BBC-985B-E68B-A550-9088C668DBD1}"/>
              </a:ext>
            </a:extLst>
          </p:cNvPr>
          <p:cNvSpPr txBox="1"/>
          <p:nvPr/>
        </p:nvSpPr>
        <p:spPr>
          <a:xfrm>
            <a:off x="7041757" y="56246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爾時三千大千世界。六種震動。并現種種希有神變。放大光明。普照十方。復有諸天於虛空中。作妙音樂。出隨喜聲。乃至色界諸天悉皆得聞。歎未曾有。無量妙花紛紛而降。</a:t>
            </a:r>
          </a:p>
        </p:txBody>
      </p:sp>
    </p:spTree>
    <p:extLst>
      <p:ext uri="{BB962C8B-B14F-4D97-AF65-F5344CB8AC3E}">
        <p14:creationId xmlns:p14="http://schemas.microsoft.com/office/powerpoint/2010/main" val="38823635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92624FA-560F-6439-A759-B3D937FC35FD}"/>
              </a:ext>
            </a:extLst>
          </p:cNvPr>
          <p:cNvSpPr txBox="1"/>
          <p:nvPr/>
        </p:nvSpPr>
        <p:spPr>
          <a:xfrm>
            <a:off x="5555729" y="513808"/>
            <a:ext cx="3005951" cy="5465591"/>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阿難尊者和彌勒菩薩，以及參加法會的菩薩、聲聞、天龍八部與一切大眾，他們聽完了這一部經之後，都十分歡喜。並且真正的相信、接受，切實的依照本經的教誨修行。</a:t>
            </a:r>
          </a:p>
        </p:txBody>
      </p:sp>
      <p:sp>
        <p:nvSpPr>
          <p:cNvPr id="6" name="文字方塊 5">
            <a:extLst>
              <a:ext uri="{FF2B5EF4-FFF2-40B4-BE49-F238E27FC236}">
                <a16:creationId xmlns:a16="http://schemas.microsoft.com/office/drawing/2014/main" id="{C89F8586-CE6B-6085-8966-E37BB6A44841}"/>
              </a:ext>
            </a:extLst>
          </p:cNvPr>
          <p:cNvSpPr txBox="1"/>
          <p:nvPr/>
        </p:nvSpPr>
        <p:spPr>
          <a:xfrm>
            <a:off x="8754884" y="513808"/>
            <a:ext cx="2031325" cy="5652290"/>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尊者阿難。彌勒菩薩。及諸菩薩。聲聞。天龍八部。一切大眾。聞佛所說。皆大歡喜。信受奉行。</a:t>
            </a:r>
          </a:p>
        </p:txBody>
      </p:sp>
      <p:sp>
        <p:nvSpPr>
          <p:cNvPr id="2" name="匾額 1" descr="佛學概要十四講表 習講">
            <a:extLst>
              <a:ext uri="{FF2B5EF4-FFF2-40B4-BE49-F238E27FC236}">
                <a16:creationId xmlns:a16="http://schemas.microsoft.com/office/drawing/2014/main" id="{E0B9E32D-C260-58A8-E324-9D7FBB3EC1E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第三十講</a:t>
            </a:r>
            <a:endParaRPr lang="en-US" altLang="zh-TW" dirty="0"/>
          </a:p>
        </p:txBody>
      </p:sp>
    </p:spTree>
    <p:extLst>
      <p:ext uri="{BB962C8B-B14F-4D97-AF65-F5344CB8AC3E}">
        <p14:creationId xmlns:p14="http://schemas.microsoft.com/office/powerpoint/2010/main" val="4776426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899F675-4AAB-D23F-F242-0A3A48E45C61}"/>
              </a:ext>
            </a:extLst>
          </p:cNvPr>
          <p:cNvSpPr txBox="1"/>
          <p:nvPr/>
        </p:nvSpPr>
        <p:spPr>
          <a:xfrm>
            <a:off x="125549"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聞經獲益第四十八</a:t>
            </a:r>
          </a:p>
          <a:p>
            <a:pPr>
              <a:lnSpc>
                <a:spcPts val="3000"/>
              </a:lnSpc>
            </a:pPr>
            <a:r>
              <a:rPr lang="zh-TW" altLang="en-US" sz="2800" dirty="0">
                <a:solidFill>
                  <a:schemeClr val="bg1"/>
                </a:solidFill>
              </a:rPr>
              <a:t>爾時世尊說此經法。天人世間有萬二千那由他億眾生。遠離塵垢。得法眼淨。二十億眾生。得阿那含果。六千八百比丘。諸漏已盡。心得解脫。四十億菩薩。於無上菩提住不退轉。以弘誓功德而自莊嚴。</a:t>
            </a:r>
          </a:p>
        </p:txBody>
      </p:sp>
      <p:sp>
        <p:nvSpPr>
          <p:cNvPr id="5" name="文字方塊 4">
            <a:extLst>
              <a:ext uri="{FF2B5EF4-FFF2-40B4-BE49-F238E27FC236}">
                <a16:creationId xmlns:a16="http://schemas.microsoft.com/office/drawing/2014/main" id="{42D0E088-FC32-1D84-8C19-2AB423056FBE}"/>
              </a:ext>
            </a:extLst>
          </p:cNvPr>
          <p:cNvSpPr txBox="1"/>
          <p:nvPr/>
        </p:nvSpPr>
        <p:spPr>
          <a:xfrm>
            <a:off x="125549" y="2061354"/>
            <a:ext cx="12064864" cy="3554819"/>
          </a:xfrm>
          <a:prstGeom prst="rect">
            <a:avLst/>
          </a:prstGeom>
          <a:noFill/>
        </p:spPr>
        <p:txBody>
          <a:bodyPr wrap="square" rtlCol="0">
            <a:spAutoFit/>
          </a:bodyPr>
          <a:lstStyle/>
          <a:p>
            <a:pPr>
              <a:lnSpc>
                <a:spcPts val="3000"/>
              </a:lnSpc>
            </a:pPr>
            <a:r>
              <a:rPr lang="en-US" altLang="zh-TW" sz="2800" b="1" dirty="0">
                <a:solidFill>
                  <a:schemeClr val="bg1"/>
                </a:solidFill>
              </a:rPr>
              <a:t>Chapter </a:t>
            </a:r>
            <a:r>
              <a:rPr lang="en-US" altLang="zh-CN" sz="2800" b="1" dirty="0">
                <a:solidFill>
                  <a:schemeClr val="bg1"/>
                </a:solidFill>
              </a:rPr>
              <a:t>48</a:t>
            </a:r>
            <a:r>
              <a:rPr lang="en-US" altLang="zh-TW" sz="2800" b="1" dirty="0">
                <a:solidFill>
                  <a:schemeClr val="bg1"/>
                </a:solidFill>
              </a:rPr>
              <a:t>: </a:t>
            </a:r>
            <a:r>
              <a:rPr lang="en-US" altLang="zh-CN" sz="2800" b="1" dirty="0">
                <a:solidFill>
                  <a:schemeClr val="bg1"/>
                </a:solidFill>
              </a:rPr>
              <a:t>The Merits Gained from Hearing the Sutra</a:t>
            </a:r>
          </a:p>
          <a:p>
            <a:pPr>
              <a:lnSpc>
                <a:spcPts val="3000"/>
              </a:lnSpc>
            </a:pPr>
            <a:r>
              <a:rPr lang="en-US" altLang="zh-TW" sz="2800" b="1" dirty="0">
                <a:solidFill>
                  <a:schemeClr val="bg1"/>
                </a:solidFill>
              </a:rPr>
              <a:t>At that time, when the World-Honored One expounded this Dharma teaching, twelve thousand </a:t>
            </a:r>
            <a:r>
              <a:rPr lang="en-US" altLang="zh-TW" sz="2800" b="1" dirty="0" err="1">
                <a:solidFill>
                  <a:schemeClr val="bg1"/>
                </a:solidFill>
              </a:rPr>
              <a:t>nayutas</a:t>
            </a:r>
            <a:r>
              <a:rPr lang="en-US" altLang="zh-TW" sz="2800" b="1" dirty="0">
                <a:solidFill>
                  <a:schemeClr val="bg1"/>
                </a:solidFill>
              </a:rPr>
              <a:t> of billions of beings among gods and humans in the </a:t>
            </a:r>
            <a:r>
              <a:rPr lang="en-US" altLang="zh-TW" sz="2800" b="1" dirty="0" err="1">
                <a:solidFill>
                  <a:schemeClr val="bg1"/>
                </a:solidFill>
              </a:rPr>
              <a:t>worldwere</a:t>
            </a:r>
            <a:r>
              <a:rPr lang="en-US" altLang="zh-TW" sz="2800" b="1" dirty="0">
                <a:solidFill>
                  <a:schemeClr val="bg1"/>
                </a:solidFill>
              </a:rPr>
              <a:t> freed from defilements and attained the purity of the Dharma-eye. Two billion beings attained the fruit of </a:t>
            </a:r>
            <a:r>
              <a:rPr lang="en-US" altLang="zh-TW" sz="2800" b="1" dirty="0" err="1">
                <a:solidFill>
                  <a:schemeClr val="bg1"/>
                </a:solidFill>
              </a:rPr>
              <a:t>Anāgāmin</a:t>
            </a:r>
            <a:r>
              <a:rPr lang="en-US" altLang="zh-TW" sz="2800" b="1" dirty="0">
                <a:solidFill>
                  <a:schemeClr val="bg1"/>
                </a:solidFill>
              </a:rPr>
              <a:t> (Non-Returner). Six thousand eight hundred </a:t>
            </a:r>
            <a:r>
              <a:rPr lang="en-US" altLang="zh-TW" sz="2800" b="1" dirty="0" err="1">
                <a:solidFill>
                  <a:schemeClr val="bg1"/>
                </a:solidFill>
              </a:rPr>
              <a:t>bhikṣus</a:t>
            </a:r>
            <a:r>
              <a:rPr lang="en-US" altLang="zh-TW" sz="2800" b="1" dirty="0">
                <a:solidFill>
                  <a:schemeClr val="bg1"/>
                </a:solidFill>
              </a:rPr>
              <a:t> eradicated all their </a:t>
            </a:r>
            <a:r>
              <a:rPr lang="en-US" altLang="zh-TW" sz="2800" b="1" dirty="0" err="1">
                <a:solidFill>
                  <a:schemeClr val="bg1"/>
                </a:solidFill>
              </a:rPr>
              <a:t>outflowsand</a:t>
            </a:r>
            <a:r>
              <a:rPr lang="en-US" altLang="zh-TW" sz="2800" b="1" dirty="0">
                <a:solidFill>
                  <a:schemeClr val="bg1"/>
                </a:solidFill>
              </a:rPr>
              <a:t> attained liberation of mind. Forty billion bodhisattvas reached the stage of non-</a:t>
            </a:r>
            <a:r>
              <a:rPr lang="en-US" altLang="zh-TW" sz="2800" b="1" dirty="0" err="1">
                <a:solidFill>
                  <a:schemeClr val="bg1"/>
                </a:solidFill>
              </a:rPr>
              <a:t>retrogressionin</a:t>
            </a:r>
            <a:r>
              <a:rPr lang="en-US" altLang="zh-TW" sz="2800" b="1" dirty="0">
                <a:solidFill>
                  <a:schemeClr val="bg1"/>
                </a:solidFill>
              </a:rPr>
              <a:t> the attainment of unsurpassed enlightenment, adorned with the merits of their great vows.</a:t>
            </a:r>
            <a:endParaRPr lang="zh-TW" altLang="en-US" sz="2800" b="1" dirty="0">
              <a:solidFill>
                <a:schemeClr val="bg1"/>
              </a:solidFill>
            </a:endParaRPr>
          </a:p>
        </p:txBody>
      </p:sp>
    </p:spTree>
    <p:extLst>
      <p:ext uri="{BB962C8B-B14F-4D97-AF65-F5344CB8AC3E}">
        <p14:creationId xmlns:p14="http://schemas.microsoft.com/office/powerpoint/2010/main" val="2236697947"/>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3A70FAC-65C4-E287-E25F-31F9B2933B01}"/>
              </a:ext>
            </a:extLst>
          </p:cNvPr>
          <p:cNvSpPr txBox="1"/>
          <p:nvPr/>
        </p:nvSpPr>
        <p:spPr>
          <a:xfrm>
            <a:off x="125549" y="142394"/>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二十五億眾生。得不退忍。四萬億那由他百千眾生。於無上菩提未曾發意。今始初發。種諸善根。願生極樂。見阿彌陀佛。皆當往生彼如來土。各於異方次第成佛。同名妙音如來。復有十方佛剎。若現在生。及未來生。見阿彌陀佛者。各有八萬俱胝那由他人。得受記法忍。成無上菩提。</a:t>
            </a:r>
          </a:p>
        </p:txBody>
      </p:sp>
      <p:sp>
        <p:nvSpPr>
          <p:cNvPr id="5" name="文字方塊 4">
            <a:extLst>
              <a:ext uri="{FF2B5EF4-FFF2-40B4-BE49-F238E27FC236}">
                <a16:creationId xmlns:a16="http://schemas.microsoft.com/office/drawing/2014/main" id="{47588CF3-7E61-FAA0-3C56-BA040BD5B978}"/>
              </a:ext>
            </a:extLst>
          </p:cNvPr>
          <p:cNvSpPr txBox="1"/>
          <p:nvPr/>
        </p:nvSpPr>
        <p:spPr>
          <a:xfrm>
            <a:off x="125549" y="1917626"/>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Two billion five hundred million beings attained the stage of non-retrogression in patience (</a:t>
            </a:r>
            <a:r>
              <a:rPr lang="en-US" altLang="zh-TW" sz="2800" b="1" dirty="0" err="1">
                <a:solidFill>
                  <a:schemeClr val="bg1"/>
                </a:solidFill>
              </a:rPr>
              <a:t>anutpattika</a:t>
            </a:r>
            <a:r>
              <a:rPr lang="en-US" altLang="zh-TW" sz="2800" b="1" dirty="0">
                <a:solidFill>
                  <a:schemeClr val="bg1"/>
                </a:solidFill>
              </a:rPr>
              <a:t>-dharma-</a:t>
            </a:r>
            <a:r>
              <a:rPr lang="en-US" altLang="zh-TW" sz="2800" b="1" dirty="0" err="1">
                <a:solidFill>
                  <a:schemeClr val="bg1"/>
                </a:solidFill>
              </a:rPr>
              <a:t>kṣānti</a:t>
            </a:r>
            <a:r>
              <a:rPr lang="en-US" altLang="zh-TW" sz="2800" b="1" dirty="0">
                <a:solidFill>
                  <a:schemeClr val="bg1"/>
                </a:solidFill>
              </a:rPr>
              <a:t>). Forty trillion </a:t>
            </a:r>
            <a:r>
              <a:rPr lang="en-US" altLang="zh-TW" sz="2800" b="1" dirty="0" err="1">
                <a:solidFill>
                  <a:schemeClr val="bg1"/>
                </a:solidFill>
              </a:rPr>
              <a:t>nayutas</a:t>
            </a:r>
            <a:r>
              <a:rPr lang="en-US" altLang="zh-TW" sz="2800" b="1" dirty="0">
                <a:solidFill>
                  <a:schemeClr val="bg1"/>
                </a:solidFill>
              </a:rPr>
              <a:t> of hundreds of thousands of beings who had never before aroused the aspiration for unsurpassed enlightenment now first gave rise to it, planting all kinds of wholesome roots and vowing to be born in the Land of Ultimate Bliss to behold </a:t>
            </a:r>
            <a:r>
              <a:rPr lang="en-US" altLang="zh-TW" sz="2800" b="1" dirty="0" err="1">
                <a:solidFill>
                  <a:schemeClr val="bg1"/>
                </a:solidFill>
              </a:rPr>
              <a:t>Amitābha</a:t>
            </a:r>
            <a:r>
              <a:rPr lang="en-US" altLang="zh-TW" sz="2800" b="1" dirty="0">
                <a:solidFill>
                  <a:schemeClr val="bg1"/>
                </a:solidFill>
              </a:rPr>
              <a:t> Buddha. All of them will be reborn in the land of that </a:t>
            </a:r>
            <a:r>
              <a:rPr lang="en-US" altLang="zh-TW" sz="2800" b="1" dirty="0" err="1">
                <a:solidFill>
                  <a:schemeClr val="bg1"/>
                </a:solidFill>
              </a:rPr>
              <a:t>Tathāgata</a:t>
            </a:r>
            <a:r>
              <a:rPr lang="en-US" altLang="zh-TW" sz="2800" b="1" dirty="0">
                <a:solidFill>
                  <a:schemeClr val="bg1"/>
                </a:solidFill>
              </a:rPr>
              <a:t> and, in due course, will become Buddhas in different worlds, each bearing the same name — </a:t>
            </a:r>
            <a:r>
              <a:rPr lang="en-US" altLang="zh-TW" sz="2800" b="1" dirty="0" err="1">
                <a:solidFill>
                  <a:schemeClr val="bg1"/>
                </a:solidFill>
              </a:rPr>
              <a:t>Tathāgata</a:t>
            </a:r>
            <a:r>
              <a:rPr lang="en-US" altLang="zh-TW" sz="2800" b="1" dirty="0">
                <a:solidFill>
                  <a:schemeClr val="bg1"/>
                </a:solidFill>
              </a:rPr>
              <a:t> Wonderful Sound (</a:t>
            </a:r>
            <a:r>
              <a:rPr lang="en-US" altLang="zh-TW" sz="2800" b="1" dirty="0" err="1">
                <a:solidFill>
                  <a:schemeClr val="bg1"/>
                </a:solidFill>
              </a:rPr>
              <a:t>Miaoyin</a:t>
            </a:r>
            <a:r>
              <a:rPr lang="en-US" altLang="zh-TW" sz="2800" b="1" dirty="0">
                <a:solidFill>
                  <a:schemeClr val="bg1"/>
                </a:solidFill>
              </a:rPr>
              <a:t>). Moreover, in the Buddha-lands of the ten directions, whether beings are now being born or will be born in the future, those who see </a:t>
            </a:r>
            <a:r>
              <a:rPr lang="en-US" altLang="zh-TW" sz="2800" b="1" dirty="0" err="1">
                <a:solidFill>
                  <a:schemeClr val="bg1"/>
                </a:solidFill>
              </a:rPr>
              <a:t>Amitābha</a:t>
            </a:r>
            <a:r>
              <a:rPr lang="en-US" altLang="zh-TW" sz="2800" b="1" dirty="0">
                <a:solidFill>
                  <a:schemeClr val="bg1"/>
                </a:solidFill>
              </a:rPr>
              <a:t> Buddha — each of them, numbering eighty thousand </a:t>
            </a:r>
            <a:r>
              <a:rPr lang="en-US" altLang="zh-TW" sz="2800" b="1" dirty="0" err="1">
                <a:solidFill>
                  <a:schemeClr val="bg1"/>
                </a:solidFill>
              </a:rPr>
              <a:t>koṭis</a:t>
            </a:r>
            <a:r>
              <a:rPr lang="en-US" altLang="zh-TW" sz="2800" b="1" dirty="0">
                <a:solidFill>
                  <a:schemeClr val="bg1"/>
                </a:solidFill>
              </a:rPr>
              <a:t> of </a:t>
            </a:r>
            <a:r>
              <a:rPr lang="en-US" altLang="zh-TW" sz="2800" b="1" dirty="0" err="1">
                <a:solidFill>
                  <a:schemeClr val="bg1"/>
                </a:solidFill>
              </a:rPr>
              <a:t>nayutas</a:t>
            </a:r>
            <a:r>
              <a:rPr lang="en-US" altLang="zh-TW" sz="2800" b="1" dirty="0">
                <a:solidFill>
                  <a:schemeClr val="bg1"/>
                </a:solidFill>
              </a:rPr>
              <a:t> — will receive the prophecy of attaining the Dharma Patience and will realize unsurpassed perfect enlightenment.</a:t>
            </a:r>
            <a:endParaRPr lang="zh-TW" altLang="en-US" sz="2800" b="1" dirty="0">
              <a:solidFill>
                <a:schemeClr val="bg1"/>
              </a:solidFill>
            </a:endParaRPr>
          </a:p>
        </p:txBody>
      </p:sp>
    </p:spTree>
    <p:extLst>
      <p:ext uri="{BB962C8B-B14F-4D97-AF65-F5344CB8AC3E}">
        <p14:creationId xmlns:p14="http://schemas.microsoft.com/office/powerpoint/2010/main" val="2316537699"/>
      </p:ext>
    </p:extLst>
  </p:cSld>
  <p:clrMapOvr>
    <a:overrideClrMapping bg1="lt1" tx1="dk1" bg2="lt2" tx2="dk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E993475-577D-14D6-47E6-77787C536A7F}"/>
              </a:ext>
            </a:extLst>
          </p:cNvPr>
          <p:cNvSpPr txBox="1"/>
          <p:nvPr/>
        </p:nvSpPr>
        <p:spPr>
          <a:xfrm>
            <a:off x="125549" y="45418"/>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彼諸有情。皆是阿彌陀佛宿願因緣。俱得往生極樂世界。爾時三千大千世界。六種震動。并現種種希有神變。放大光明。普照十方。復有諸天於虛空中。作妙音樂。出隨喜聲。乃至色界諸天悉皆得聞。歎未曾有。無量妙花紛紛而降。尊者阿難。彌勒菩薩。及諸菩薩。聲聞。天龍八部。一切大眾。聞佛所說。皆大歡喜。信受奉行。</a:t>
            </a:r>
          </a:p>
        </p:txBody>
      </p:sp>
      <p:sp>
        <p:nvSpPr>
          <p:cNvPr id="5" name="文字方塊 4">
            <a:extLst>
              <a:ext uri="{FF2B5EF4-FFF2-40B4-BE49-F238E27FC236}">
                <a16:creationId xmlns:a16="http://schemas.microsoft.com/office/drawing/2014/main" id="{2BCBBFBE-ACD0-2DEC-8277-38CCFD3C9102}"/>
              </a:ext>
            </a:extLst>
          </p:cNvPr>
          <p:cNvSpPr txBox="1"/>
          <p:nvPr/>
        </p:nvSpPr>
        <p:spPr>
          <a:xfrm>
            <a:off x="125549" y="2061354"/>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All these sentient beings were connected through the past vows and affinities of </a:t>
            </a:r>
            <a:r>
              <a:rPr lang="en-US" altLang="zh-TW" sz="2800" b="1" dirty="0" err="1">
                <a:solidFill>
                  <a:schemeClr val="bg1"/>
                </a:solidFill>
              </a:rPr>
              <a:t>Amitābha</a:t>
            </a:r>
            <a:r>
              <a:rPr lang="en-US" altLang="zh-TW" sz="2800" b="1" dirty="0">
                <a:solidFill>
                  <a:schemeClr val="bg1"/>
                </a:solidFill>
              </a:rPr>
              <a:t> Buddha, and together they attained rebirth in the Land of Ultimate Bliss. At that time, the Three-Thousand Great-Thousand World System quaked in six ways, and wondrous, extraordinary manifestations appeared. Great rays of light shone forth, illuminating the ten directions. Celestial beings in the heavens produced exquisite music in the sky, voicing songs of rejoicing and praise. Even the gods of the Form Realm heard these sounds and marveled, exclaiming that such events were unprecedented. Innumerable wondrous flowers rained down in profusion. The Venerable </a:t>
            </a:r>
            <a:r>
              <a:rPr lang="en-US" altLang="zh-TW" sz="2800" b="1" dirty="0" err="1">
                <a:solidFill>
                  <a:schemeClr val="bg1"/>
                </a:solidFill>
              </a:rPr>
              <a:t>Ānanda</a:t>
            </a:r>
            <a:r>
              <a:rPr lang="en-US" altLang="zh-TW" sz="2800" b="1" dirty="0">
                <a:solidFill>
                  <a:schemeClr val="bg1"/>
                </a:solidFill>
              </a:rPr>
              <a:t>, Maitreya Bodhisattva, together with all other Bodhisattvas, </a:t>
            </a:r>
            <a:r>
              <a:rPr lang="en-US" altLang="zh-TW" sz="2800" b="1" dirty="0" err="1">
                <a:solidFill>
                  <a:schemeClr val="bg1"/>
                </a:solidFill>
              </a:rPr>
              <a:t>Śrāvakas</a:t>
            </a:r>
            <a:r>
              <a:rPr lang="en-US" altLang="zh-TW" sz="2800" b="1" dirty="0">
                <a:solidFill>
                  <a:schemeClr val="bg1"/>
                </a:solidFill>
              </a:rPr>
              <a:t>, gods, dragons, and beings of the eight classes, as well as the entire great assembly, having heard the Buddha’s words, were all filled with great joy, faithfully accepted them, and put them into practice.</a:t>
            </a:r>
            <a:endParaRPr lang="zh-TW" altLang="en-US" sz="2800" b="1" dirty="0">
              <a:solidFill>
                <a:schemeClr val="bg1"/>
              </a:solidFill>
            </a:endParaRPr>
          </a:p>
        </p:txBody>
      </p:sp>
    </p:spTree>
    <p:extLst>
      <p:ext uri="{BB962C8B-B14F-4D97-AF65-F5344CB8AC3E}">
        <p14:creationId xmlns:p14="http://schemas.microsoft.com/office/powerpoint/2010/main" val="2899946335"/>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50663</TotalTime>
  <Words>7901</Words>
  <Application>Microsoft Office PowerPoint</Application>
  <PresentationFormat>自訂</PresentationFormat>
  <Paragraphs>274</Paragraphs>
  <Slides>53</Slides>
  <Notes>1</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53</vt:i4>
      </vt:variant>
    </vt:vector>
  </HeadingPairs>
  <TitlesOfParts>
    <vt:vector size="56"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966</cp:revision>
  <dcterms:created xsi:type="dcterms:W3CDTF">2019-12-17T19:51:00Z</dcterms:created>
  <dcterms:modified xsi:type="dcterms:W3CDTF">2025-10-30T22:19:36Z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