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57" r:id="rId3"/>
    <p:sldId id="261" r:id="rId4"/>
    <p:sldId id="262" r:id="rId5"/>
    <p:sldId id="263" r:id="rId6"/>
    <p:sldId id="264" r:id="rId7"/>
    <p:sldId id="265" r:id="rId8"/>
    <p:sldId id="266" r:id="rId9"/>
    <p:sldId id="267" r:id="rId10"/>
    <p:sldId id="271" r:id="rId11"/>
    <p:sldId id="274" r:id="rId12"/>
    <p:sldId id="268" r:id="rId13"/>
    <p:sldId id="272" r:id="rId14"/>
    <p:sldId id="270" r:id="rId15"/>
    <p:sldId id="273" r:id="rId16"/>
    <p:sldId id="278" r:id="rId17"/>
    <p:sldId id="280" r:id="rId18"/>
    <p:sldId id="281" r:id="rId19"/>
    <p:sldId id="282" r:id="rId20"/>
    <p:sldId id="283" r:id="rId21"/>
    <p:sldId id="284" r:id="rId22"/>
    <p:sldId id="285" r:id="rId23"/>
    <p:sldId id="286" r:id="rId24"/>
    <p:sldId id="287" r:id="rId25"/>
    <p:sldId id="269"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p:scale>
          <a:sx n="89" d="100"/>
          <a:sy n="89" d="100"/>
        </p:scale>
        <p:origin x="1392" y="5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Question 1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9ED-4EC8-8189-6FE5B20A784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9ED-4EC8-8189-6FE5B20A784A}"/>
              </c:ext>
            </c:extLst>
          </c:dPt>
          <c:dLbls>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2"/>
                <c:pt idx="0">
                  <c:v>Yes</c:v>
                </c:pt>
                <c:pt idx="1">
                  <c:v>No</c:v>
                </c:pt>
              </c:strCache>
            </c:strRef>
          </c:cat>
          <c:val>
            <c:numRef>
              <c:f>Sheet1!$B$2:$B$5</c:f>
              <c:numCache>
                <c:formatCode>General</c:formatCode>
                <c:ptCount val="2"/>
                <c:pt idx="0">
                  <c:v>4</c:v>
                </c:pt>
                <c:pt idx="1">
                  <c:v>1</c:v>
                </c:pt>
              </c:numCache>
            </c:numRef>
          </c:val>
          <c:extLst>
            <c:ext xmlns:c16="http://schemas.microsoft.com/office/drawing/2014/chart" uri="{C3380CC4-5D6E-409C-BE32-E72D297353CC}">
              <c16:uniqueId val="{00000000-32E4-4450-B565-18E12B5E018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skills that will be explained and modelled to the students. Make it clear that this will only be shown once and will be required in all assignments as students move through their course. </a:t>
            </a:r>
          </a:p>
          <a:p>
            <a:endParaRPr lang="en-GB" dirty="0"/>
          </a:p>
          <a:p>
            <a:r>
              <a:rPr lang="en-GB" dirty="0"/>
              <a:t>Some students will have a high level of competence already and can be encourage to go to a university computer if the shared computer area or the lab on top floor (</a:t>
            </a:r>
            <a:r>
              <a:rPr lang="en-GB" dirty="0" err="1"/>
              <a:t>Sparkhill</a:t>
            </a:r>
            <a:r>
              <a:rPr lang="en-GB" dirty="0"/>
              <a:t>) to create a document that will match that shown in ‘Advanced activity’ and explore the UWTSD </a:t>
            </a:r>
            <a:r>
              <a:rPr lang="en-GB" dirty="0" err="1"/>
              <a:t>DigiCentre</a:t>
            </a:r>
            <a:r>
              <a:rPr lang="en-GB" dirty="0"/>
              <a:t>. </a:t>
            </a:r>
          </a:p>
        </p:txBody>
      </p:sp>
      <p:sp>
        <p:nvSpPr>
          <p:cNvPr id="4" name="Slide Number Placeholder 3"/>
          <p:cNvSpPr>
            <a:spLocks noGrp="1"/>
          </p:cNvSpPr>
          <p:nvPr>
            <p:ph type="sldNum" sz="quarter" idx="5"/>
          </p:nvPr>
        </p:nvSpPr>
        <p:spPr/>
        <p:txBody>
          <a:bodyPr/>
          <a:lstStyle/>
          <a:p>
            <a:fld id="{AA94C325-B9C6-4FD6-8B5F-E3866733CA86}" type="slidenum">
              <a:rPr lang="en-GB" smtClean="0"/>
              <a:t>5</a:t>
            </a:fld>
            <a:endParaRPr lang="en-GB"/>
          </a:p>
        </p:txBody>
      </p:sp>
    </p:spTree>
    <p:extLst>
      <p:ext uri="{BB962C8B-B14F-4D97-AF65-F5344CB8AC3E}">
        <p14:creationId xmlns:p14="http://schemas.microsoft.com/office/powerpoint/2010/main" val="3023321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how to save their work, encourage the students to back up their work onto the OneDrive if they are using a desktop version. As a student at UWTSD, they can download a desktop version of Microsoft 365 – direct to Birmingham IT service desk for more support with doing this. </a:t>
            </a:r>
          </a:p>
        </p:txBody>
      </p:sp>
      <p:sp>
        <p:nvSpPr>
          <p:cNvPr id="4" name="Slide Number Placeholder 3"/>
          <p:cNvSpPr>
            <a:spLocks noGrp="1"/>
          </p:cNvSpPr>
          <p:nvPr>
            <p:ph type="sldNum" sz="quarter" idx="5"/>
          </p:nvPr>
        </p:nvSpPr>
        <p:spPr/>
        <p:txBody>
          <a:bodyPr/>
          <a:lstStyle/>
          <a:p>
            <a:fld id="{AA94C325-B9C6-4FD6-8B5F-E3866733CA86}" type="slidenum">
              <a:rPr lang="en-GB" smtClean="0"/>
              <a:t>6</a:t>
            </a:fld>
            <a:endParaRPr lang="en-GB"/>
          </a:p>
        </p:txBody>
      </p:sp>
    </p:spTree>
    <p:extLst>
      <p:ext uri="{BB962C8B-B14F-4D97-AF65-F5344CB8AC3E}">
        <p14:creationId xmlns:p14="http://schemas.microsoft.com/office/powerpoint/2010/main" val="3026527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student how to select text in a document and change the font style and size. </a:t>
            </a:r>
          </a:p>
        </p:txBody>
      </p:sp>
      <p:sp>
        <p:nvSpPr>
          <p:cNvPr id="4" name="Slide Number Placeholder 3"/>
          <p:cNvSpPr>
            <a:spLocks noGrp="1"/>
          </p:cNvSpPr>
          <p:nvPr>
            <p:ph type="sldNum" sz="quarter" idx="5"/>
          </p:nvPr>
        </p:nvSpPr>
        <p:spPr/>
        <p:txBody>
          <a:bodyPr/>
          <a:lstStyle/>
          <a:p>
            <a:fld id="{AA94C325-B9C6-4FD6-8B5F-E3866733CA86}" type="slidenum">
              <a:rPr lang="en-GB" smtClean="0"/>
              <a:t>7</a:t>
            </a:fld>
            <a:endParaRPr lang="en-GB"/>
          </a:p>
        </p:txBody>
      </p:sp>
    </p:spTree>
    <p:extLst>
      <p:ext uri="{BB962C8B-B14F-4D97-AF65-F5344CB8AC3E}">
        <p14:creationId xmlns:p14="http://schemas.microsoft.com/office/powerpoint/2010/main" val="1205445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shown is from a desktop version but the OneDrive version has the layout menu and orientation option in the same place. </a:t>
            </a:r>
          </a:p>
        </p:txBody>
      </p:sp>
      <p:sp>
        <p:nvSpPr>
          <p:cNvPr id="4" name="Slide Number Placeholder 3"/>
          <p:cNvSpPr>
            <a:spLocks noGrp="1"/>
          </p:cNvSpPr>
          <p:nvPr>
            <p:ph type="sldNum" sz="quarter" idx="5"/>
          </p:nvPr>
        </p:nvSpPr>
        <p:spPr/>
        <p:txBody>
          <a:bodyPr/>
          <a:lstStyle/>
          <a:p>
            <a:fld id="{AA94C325-B9C6-4FD6-8B5F-E3866733CA86}" type="slidenum">
              <a:rPr lang="en-GB" smtClean="0"/>
              <a:t>8</a:t>
            </a:fld>
            <a:endParaRPr lang="en-GB"/>
          </a:p>
        </p:txBody>
      </p:sp>
    </p:spTree>
    <p:extLst>
      <p:ext uri="{BB962C8B-B14F-4D97-AF65-F5344CB8AC3E}">
        <p14:creationId xmlns:p14="http://schemas.microsoft.com/office/powerpoint/2010/main" val="2361711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the student how to find an image and ‘Save as’ – Remind students to visit the website where images are found, rather than taking directly from Google, (visiting the website by clicking on the image) this will allow them to have the URL for their reference and name of website for their citation. (students have not yet covered referencing in LCHS4001). </a:t>
            </a:r>
          </a:p>
        </p:txBody>
      </p:sp>
      <p:sp>
        <p:nvSpPr>
          <p:cNvPr id="4" name="Slide Number Placeholder 3"/>
          <p:cNvSpPr>
            <a:spLocks noGrp="1"/>
          </p:cNvSpPr>
          <p:nvPr>
            <p:ph type="sldNum" sz="quarter" idx="5"/>
          </p:nvPr>
        </p:nvSpPr>
        <p:spPr/>
        <p:txBody>
          <a:bodyPr/>
          <a:lstStyle/>
          <a:p>
            <a:fld id="{AA94C325-B9C6-4FD6-8B5F-E3866733CA86}" type="slidenum">
              <a:rPr lang="en-GB" smtClean="0"/>
              <a:t>9</a:t>
            </a:fld>
            <a:endParaRPr lang="en-GB"/>
          </a:p>
        </p:txBody>
      </p:sp>
    </p:spTree>
    <p:extLst>
      <p:ext uri="{BB962C8B-B14F-4D97-AF65-F5344CB8AC3E}">
        <p14:creationId xmlns:p14="http://schemas.microsoft.com/office/powerpoint/2010/main" val="472538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best ‘Wrap text’ option is ‘Square’ but the OneDrive version offers ‘Square left’ and ‘Square right’ – suggest the students have a trial and error with it during the activity later. </a:t>
            </a:r>
          </a:p>
          <a:p>
            <a:endParaRPr lang="en-GB" dirty="0"/>
          </a:p>
          <a:p>
            <a:r>
              <a:rPr lang="en-GB" dirty="0"/>
              <a:t>Explain to students that any image that is inserted into a document needs to be labelled. The first image in a document would be ‘Figure 1’ and the next would be ‘Figure 2’, each image should have a brief description, for example, ‘Figure 1. An image to demonstrate the connectivity of group work. Or Figure 2. A diagram to show </a:t>
            </a:r>
            <a:r>
              <a:rPr lang="en-GB" dirty="0" err="1"/>
              <a:t>Berlo’s</a:t>
            </a:r>
            <a:r>
              <a:rPr lang="en-GB" dirty="0"/>
              <a:t> model of communication. </a:t>
            </a:r>
          </a:p>
        </p:txBody>
      </p:sp>
      <p:sp>
        <p:nvSpPr>
          <p:cNvPr id="4" name="Slide Number Placeholder 3"/>
          <p:cNvSpPr>
            <a:spLocks noGrp="1"/>
          </p:cNvSpPr>
          <p:nvPr>
            <p:ph type="sldNum" sz="quarter" idx="5"/>
          </p:nvPr>
        </p:nvSpPr>
        <p:spPr/>
        <p:txBody>
          <a:bodyPr/>
          <a:lstStyle/>
          <a:p>
            <a:fld id="{AA94C325-B9C6-4FD6-8B5F-E3866733CA86}" type="slidenum">
              <a:rPr lang="en-GB" smtClean="0"/>
              <a:t>10</a:t>
            </a:fld>
            <a:endParaRPr lang="en-GB"/>
          </a:p>
        </p:txBody>
      </p:sp>
    </p:spTree>
    <p:extLst>
      <p:ext uri="{BB962C8B-B14F-4D97-AF65-F5344CB8AC3E}">
        <p14:creationId xmlns:p14="http://schemas.microsoft.com/office/powerpoint/2010/main" val="2838962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One Drive version is easier as there are fewer options. </a:t>
            </a:r>
          </a:p>
        </p:txBody>
      </p:sp>
      <p:sp>
        <p:nvSpPr>
          <p:cNvPr id="4" name="Slide Number Placeholder 3"/>
          <p:cNvSpPr>
            <a:spLocks noGrp="1"/>
          </p:cNvSpPr>
          <p:nvPr>
            <p:ph type="sldNum" sz="quarter" idx="5"/>
          </p:nvPr>
        </p:nvSpPr>
        <p:spPr/>
        <p:txBody>
          <a:bodyPr/>
          <a:lstStyle/>
          <a:p>
            <a:fld id="{AA94C325-B9C6-4FD6-8B5F-E3866733CA86}" type="slidenum">
              <a:rPr lang="en-GB" smtClean="0"/>
              <a:t>12</a:t>
            </a:fld>
            <a:endParaRPr lang="en-GB"/>
          </a:p>
        </p:txBody>
      </p:sp>
    </p:spTree>
    <p:extLst>
      <p:ext uri="{BB962C8B-B14F-4D97-AF65-F5344CB8AC3E}">
        <p14:creationId xmlns:p14="http://schemas.microsoft.com/office/powerpoint/2010/main" val="2872735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this again for the students if needed as it is very important as they move forward in their course. </a:t>
            </a:r>
          </a:p>
        </p:txBody>
      </p:sp>
      <p:sp>
        <p:nvSpPr>
          <p:cNvPr id="4" name="Slide Number Placeholder 3"/>
          <p:cNvSpPr>
            <a:spLocks noGrp="1"/>
          </p:cNvSpPr>
          <p:nvPr>
            <p:ph type="sldNum" sz="quarter" idx="5"/>
          </p:nvPr>
        </p:nvSpPr>
        <p:spPr/>
        <p:txBody>
          <a:bodyPr/>
          <a:lstStyle/>
          <a:p>
            <a:fld id="{AA94C325-B9C6-4FD6-8B5F-E3866733CA86}" type="slidenum">
              <a:rPr lang="en-GB" smtClean="0"/>
              <a:t>13</a:t>
            </a:fld>
            <a:endParaRPr lang="en-GB"/>
          </a:p>
        </p:txBody>
      </p:sp>
    </p:spTree>
    <p:extLst>
      <p:ext uri="{BB962C8B-B14F-4D97-AF65-F5344CB8AC3E}">
        <p14:creationId xmlns:p14="http://schemas.microsoft.com/office/powerpoint/2010/main" val="2924849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choose to complete this in class or at home but ensure that you allow time to students to complete the MS Word activity. </a:t>
            </a:r>
          </a:p>
        </p:txBody>
      </p:sp>
      <p:sp>
        <p:nvSpPr>
          <p:cNvPr id="4" name="Slide Number Placeholder 3"/>
          <p:cNvSpPr>
            <a:spLocks noGrp="1"/>
          </p:cNvSpPr>
          <p:nvPr>
            <p:ph type="sldNum" sz="quarter" idx="5"/>
          </p:nvPr>
        </p:nvSpPr>
        <p:spPr/>
        <p:txBody>
          <a:bodyPr/>
          <a:lstStyle/>
          <a:p>
            <a:fld id="{AA94C325-B9C6-4FD6-8B5F-E3866733CA86}" type="slidenum">
              <a:rPr lang="en-GB" smtClean="0"/>
              <a:t>14</a:t>
            </a:fld>
            <a:endParaRPr lang="en-GB"/>
          </a:p>
        </p:txBody>
      </p:sp>
    </p:spTree>
    <p:extLst>
      <p:ext uri="{BB962C8B-B14F-4D97-AF65-F5344CB8AC3E}">
        <p14:creationId xmlns:p14="http://schemas.microsoft.com/office/powerpoint/2010/main" val="3005040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Advise students to choose </a:t>
            </a:r>
            <a:r>
              <a:rPr lang="en-GB" b="1" dirty="0"/>
              <a:t>one task only </a:t>
            </a:r>
            <a:r>
              <a:rPr lang="en-GB" dirty="0"/>
              <a:t>to replicate. </a:t>
            </a:r>
          </a:p>
          <a:p>
            <a:endParaRPr lang="en-GB" dirty="0"/>
          </a:p>
          <a:p>
            <a:r>
              <a:rPr lang="en-GB" dirty="0"/>
              <a:t>Direct students to use the relevant computer rooms (</a:t>
            </a:r>
            <a:r>
              <a:rPr lang="en-GB" dirty="0" err="1"/>
              <a:t>Sparkhill</a:t>
            </a:r>
            <a:r>
              <a:rPr lang="en-GB" dirty="0"/>
              <a:t> – common area on ground floor or top floor PC lab) (Quay Place – PC lab on middle floor) </a:t>
            </a:r>
          </a:p>
        </p:txBody>
      </p:sp>
      <p:sp>
        <p:nvSpPr>
          <p:cNvPr id="4" name="Slide Number Placeholder 3"/>
          <p:cNvSpPr>
            <a:spLocks noGrp="1"/>
          </p:cNvSpPr>
          <p:nvPr>
            <p:ph type="sldNum" sz="quarter" idx="5"/>
          </p:nvPr>
        </p:nvSpPr>
        <p:spPr/>
        <p:txBody>
          <a:bodyPr/>
          <a:lstStyle/>
          <a:p>
            <a:fld id="{AA94C325-B9C6-4FD6-8B5F-E3866733CA86}" type="slidenum">
              <a:rPr lang="en-GB" smtClean="0"/>
              <a:t>15</a:t>
            </a:fld>
            <a:endParaRPr lang="en-GB"/>
          </a:p>
        </p:txBody>
      </p:sp>
    </p:spTree>
    <p:extLst>
      <p:ext uri="{BB962C8B-B14F-4D97-AF65-F5344CB8AC3E}">
        <p14:creationId xmlns:p14="http://schemas.microsoft.com/office/powerpoint/2010/main" val="2825177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692C70-C7B2-4974-A210-C471F7194337}" type="slidenum">
              <a:rPr lang="en-GB" smtClean="0"/>
              <a:t>16</a:t>
            </a:fld>
            <a:endParaRPr lang="en-GB"/>
          </a:p>
        </p:txBody>
      </p:sp>
    </p:spTree>
    <p:extLst>
      <p:ext uri="{BB962C8B-B14F-4D97-AF65-F5344CB8AC3E}">
        <p14:creationId xmlns:p14="http://schemas.microsoft.com/office/powerpoint/2010/main" val="1154373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slide 1 of 2 on this skill – this slide shows the first few steps. </a:t>
            </a:r>
          </a:p>
        </p:txBody>
      </p:sp>
      <p:sp>
        <p:nvSpPr>
          <p:cNvPr id="4" name="Slide Number Placeholder 3"/>
          <p:cNvSpPr>
            <a:spLocks noGrp="1"/>
          </p:cNvSpPr>
          <p:nvPr>
            <p:ph type="sldNum" sz="quarter" idx="5"/>
          </p:nvPr>
        </p:nvSpPr>
        <p:spPr/>
        <p:txBody>
          <a:bodyPr/>
          <a:lstStyle/>
          <a:p>
            <a:fld id="{36692C70-C7B2-4974-A210-C471F7194337}" type="slidenum">
              <a:rPr lang="en-GB" smtClean="0"/>
              <a:t>17</a:t>
            </a:fld>
            <a:endParaRPr lang="en-GB"/>
          </a:p>
        </p:txBody>
      </p:sp>
    </p:spTree>
    <p:extLst>
      <p:ext uri="{BB962C8B-B14F-4D97-AF65-F5344CB8AC3E}">
        <p14:creationId xmlns:p14="http://schemas.microsoft.com/office/powerpoint/2010/main" val="374573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Explain that as students become more confident in creating Word documents they may wish to explore each of these options. For now, we will focus on the first: Create a link to a Web Page.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Model the process of inserting a link to a webpage – entering the relevant URL address in the ‘Address’ bar and insert the ‘Text to display’ in the top box, this will create a hyper link within a word document, to your relevant web address – consider using the www.uwtsd.ac.uk/library </a:t>
            </a:r>
          </a:p>
          <a:p>
            <a:endParaRPr lang="en-GB" dirty="0"/>
          </a:p>
        </p:txBody>
      </p:sp>
      <p:sp>
        <p:nvSpPr>
          <p:cNvPr id="4" name="Slide Number Placeholder 3"/>
          <p:cNvSpPr>
            <a:spLocks noGrp="1"/>
          </p:cNvSpPr>
          <p:nvPr>
            <p:ph type="sldNum" sz="quarter" idx="5"/>
          </p:nvPr>
        </p:nvSpPr>
        <p:spPr/>
        <p:txBody>
          <a:bodyPr/>
          <a:lstStyle/>
          <a:p>
            <a:fld id="{36692C70-C7B2-4974-A210-C471F7194337}" type="slidenum">
              <a:rPr lang="en-GB" smtClean="0"/>
              <a:t>18</a:t>
            </a:fld>
            <a:endParaRPr lang="en-GB"/>
          </a:p>
        </p:txBody>
      </p:sp>
    </p:spTree>
    <p:extLst>
      <p:ext uri="{BB962C8B-B14F-4D97-AF65-F5344CB8AC3E}">
        <p14:creationId xmlns:p14="http://schemas.microsoft.com/office/powerpoint/2010/main" val="1029736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of 2.  - Please note to students that ‘Insert – Charts’ is not available as an option on the OneDrive version. (We will show how charts can be created in the OneDrive Excel app and copied into Word in week 4)</a:t>
            </a:r>
          </a:p>
          <a:p>
            <a:endParaRPr lang="en-GB" dirty="0"/>
          </a:p>
          <a:p>
            <a:r>
              <a:rPr lang="en-GB" dirty="0"/>
              <a:t> Today we will introduce this process.</a:t>
            </a:r>
          </a:p>
          <a:p>
            <a:endParaRPr lang="en-GB" dirty="0"/>
          </a:p>
          <a:p>
            <a:r>
              <a:rPr lang="en-GB" dirty="0"/>
              <a:t>. </a:t>
            </a:r>
          </a:p>
        </p:txBody>
      </p:sp>
      <p:sp>
        <p:nvSpPr>
          <p:cNvPr id="4" name="Slide Number Placeholder 3"/>
          <p:cNvSpPr>
            <a:spLocks noGrp="1"/>
          </p:cNvSpPr>
          <p:nvPr>
            <p:ph type="sldNum" sz="quarter" idx="5"/>
          </p:nvPr>
        </p:nvSpPr>
        <p:spPr/>
        <p:txBody>
          <a:bodyPr/>
          <a:lstStyle/>
          <a:p>
            <a:fld id="{36692C70-C7B2-4974-A210-C471F7194337}" type="slidenum">
              <a:rPr lang="en-GB" smtClean="0"/>
              <a:t>19</a:t>
            </a:fld>
            <a:endParaRPr lang="en-GB"/>
          </a:p>
        </p:txBody>
      </p:sp>
    </p:spTree>
    <p:extLst>
      <p:ext uri="{BB962C8B-B14F-4D97-AF65-F5344CB8AC3E}">
        <p14:creationId xmlns:p14="http://schemas.microsoft.com/office/powerpoint/2010/main" val="954726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a Pie Chart will be useful if students are wanting to show how many people said ‘yes’ or ‘no’ to a closed question, </a:t>
            </a:r>
          </a:p>
          <a:p>
            <a:endParaRPr lang="en-GB" dirty="0"/>
          </a:p>
          <a:p>
            <a:r>
              <a:rPr lang="en-GB" dirty="0"/>
              <a:t>Once the </a:t>
            </a:r>
            <a:r>
              <a:rPr lang="en-GB" b="1" dirty="0"/>
              <a:t>Pie </a:t>
            </a:r>
            <a:r>
              <a:rPr lang="en-GB" b="0" dirty="0"/>
              <a:t>option has been selected, a chart box and mini excel box will pop up in the Word document. </a:t>
            </a:r>
          </a:p>
          <a:p>
            <a:endParaRPr lang="en-GB" b="0" dirty="0"/>
          </a:p>
          <a:p>
            <a:r>
              <a:rPr lang="en-GB" b="0" dirty="0"/>
              <a:t>The Video is embedded and is </a:t>
            </a:r>
            <a:r>
              <a:rPr lang="en-GB" b="1" dirty="0"/>
              <a:t>not</a:t>
            </a:r>
            <a:r>
              <a:rPr lang="en-GB" b="0" dirty="0"/>
              <a:t> narrated – It shows the insertion of a Pie chart into a Word document (the Research report template) – pause and discuss or model each step as needed. </a:t>
            </a:r>
            <a:endParaRPr lang="en-GB" b="1" dirty="0"/>
          </a:p>
        </p:txBody>
      </p:sp>
      <p:sp>
        <p:nvSpPr>
          <p:cNvPr id="4" name="Slide Number Placeholder 3"/>
          <p:cNvSpPr>
            <a:spLocks noGrp="1"/>
          </p:cNvSpPr>
          <p:nvPr>
            <p:ph type="sldNum" sz="quarter" idx="5"/>
          </p:nvPr>
        </p:nvSpPr>
        <p:spPr/>
        <p:txBody>
          <a:bodyPr/>
          <a:lstStyle/>
          <a:p>
            <a:fld id="{36692C70-C7B2-4974-A210-C471F7194337}" type="slidenum">
              <a:rPr lang="en-GB" smtClean="0"/>
              <a:t>20</a:t>
            </a:fld>
            <a:endParaRPr lang="en-GB"/>
          </a:p>
        </p:txBody>
      </p:sp>
    </p:spTree>
    <p:extLst>
      <p:ext uri="{BB962C8B-B14F-4D97-AF65-F5344CB8AC3E}">
        <p14:creationId xmlns:p14="http://schemas.microsoft.com/office/powerpoint/2010/main" val="22754053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 that students use the computers in the shared areas to complete this (Spark Hill – downstairs in common room and on top floor in PC lab, In Quay Place – in shared computer area on 2</a:t>
            </a:r>
            <a:r>
              <a:rPr lang="en-GB" baseline="30000" dirty="0"/>
              <a:t>nd</a:t>
            </a:r>
            <a:r>
              <a:rPr lang="en-GB" dirty="0"/>
              <a:t> floor). </a:t>
            </a:r>
          </a:p>
          <a:p>
            <a:r>
              <a:rPr lang="en-GB" dirty="0"/>
              <a:t>. </a:t>
            </a:r>
          </a:p>
          <a:p>
            <a:endParaRPr lang="en-GB" dirty="0"/>
          </a:p>
          <a:p>
            <a:r>
              <a:rPr lang="en-GB" dirty="0"/>
              <a:t>Any student unable to complete this due to OneDrive or Office.com only access will need to wait for peers to complete. </a:t>
            </a:r>
          </a:p>
          <a:p>
            <a:endParaRPr lang="en-GB" dirty="0"/>
          </a:p>
          <a:p>
            <a:r>
              <a:rPr lang="en-GB" dirty="0"/>
              <a:t>Students can click the on the pie chart and then click the + symbol to see the options – click ‘data labels’ to see the amounts displayed on the pie chart.  </a:t>
            </a:r>
          </a:p>
        </p:txBody>
      </p:sp>
      <p:sp>
        <p:nvSpPr>
          <p:cNvPr id="4" name="Slide Number Placeholder 3"/>
          <p:cNvSpPr>
            <a:spLocks noGrp="1"/>
          </p:cNvSpPr>
          <p:nvPr>
            <p:ph type="sldNum" sz="quarter" idx="5"/>
          </p:nvPr>
        </p:nvSpPr>
        <p:spPr/>
        <p:txBody>
          <a:bodyPr/>
          <a:lstStyle/>
          <a:p>
            <a:fld id="{36692C70-C7B2-4974-A210-C471F7194337}" type="slidenum">
              <a:rPr lang="en-GB" smtClean="0"/>
              <a:t>21</a:t>
            </a:fld>
            <a:endParaRPr lang="en-GB"/>
          </a:p>
        </p:txBody>
      </p:sp>
    </p:spTree>
    <p:extLst>
      <p:ext uri="{BB962C8B-B14F-4D97-AF65-F5344CB8AC3E}">
        <p14:creationId xmlns:p14="http://schemas.microsoft.com/office/powerpoint/2010/main" val="26147723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make your reports look professional, adding a label or caption underneath your chart/image/diagram is really important – this is an opportunity to include your citation if needed as well.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is not narrated – pause, discuss, model the process. (only available on Desktop version). </a:t>
            </a:r>
          </a:p>
          <a:p>
            <a:endParaRPr lang="en-GB" dirty="0"/>
          </a:p>
          <a:p>
            <a:r>
              <a:rPr lang="en-GB" dirty="0"/>
              <a:t>To insert a caption under an image or chart – select the ‘Reference’ toolbar and select the ‘Insert Caption’ – Type an appropriate caption to reflect the content of the figure – highlight to students that a citation could be included if they have used an image from a website. </a:t>
            </a:r>
          </a:p>
        </p:txBody>
      </p:sp>
      <p:sp>
        <p:nvSpPr>
          <p:cNvPr id="4" name="Slide Number Placeholder 3"/>
          <p:cNvSpPr>
            <a:spLocks noGrp="1"/>
          </p:cNvSpPr>
          <p:nvPr>
            <p:ph type="sldNum" sz="quarter" idx="5"/>
          </p:nvPr>
        </p:nvSpPr>
        <p:spPr/>
        <p:txBody>
          <a:bodyPr/>
          <a:lstStyle/>
          <a:p>
            <a:fld id="{36692C70-C7B2-4974-A210-C471F7194337}" type="slidenum">
              <a:rPr lang="en-GB" smtClean="0"/>
              <a:t>22</a:t>
            </a:fld>
            <a:endParaRPr lang="en-GB"/>
          </a:p>
        </p:txBody>
      </p:sp>
    </p:spTree>
    <p:extLst>
      <p:ext uri="{BB962C8B-B14F-4D97-AF65-F5344CB8AC3E}">
        <p14:creationId xmlns:p14="http://schemas.microsoft.com/office/powerpoint/2010/main" val="37591145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MS Word has a manual means to insert references and build a collection of source references that can be stored and used in future documents as well, this can support students that are developing their referencing skills. </a:t>
            </a:r>
          </a:p>
          <a:p>
            <a:endParaRPr lang="en-GB" dirty="0"/>
          </a:p>
          <a:p>
            <a:r>
              <a:rPr lang="en-GB" dirty="0"/>
              <a:t>Go to the referencing toolbar and click ‘Insert Citation’ – ‘Add New Source’ to begin. Model this process to students, referencing a relevant website – for example </a:t>
            </a:r>
            <a:r>
              <a:rPr lang="en-GB" b="1" dirty="0"/>
              <a:t>– Unnarrated </a:t>
            </a:r>
            <a:r>
              <a:rPr lang="en-GB" dirty="0"/>
              <a:t>video example provided on next slide – pause and discuss or model the stages using Desktop word. </a:t>
            </a:r>
          </a:p>
        </p:txBody>
      </p:sp>
      <p:sp>
        <p:nvSpPr>
          <p:cNvPr id="4" name="Slide Number Placeholder 3"/>
          <p:cNvSpPr>
            <a:spLocks noGrp="1"/>
          </p:cNvSpPr>
          <p:nvPr>
            <p:ph type="sldNum" sz="quarter" idx="5"/>
          </p:nvPr>
        </p:nvSpPr>
        <p:spPr/>
        <p:txBody>
          <a:bodyPr/>
          <a:lstStyle/>
          <a:p>
            <a:fld id="{36692C70-C7B2-4974-A210-C471F7194337}" type="slidenum">
              <a:rPr lang="en-GB" smtClean="0"/>
              <a:t>23</a:t>
            </a:fld>
            <a:endParaRPr lang="en-GB"/>
          </a:p>
        </p:txBody>
      </p:sp>
    </p:spTree>
    <p:extLst>
      <p:ext uri="{BB962C8B-B14F-4D97-AF65-F5344CB8AC3E}">
        <p14:creationId xmlns:p14="http://schemas.microsoft.com/office/powerpoint/2010/main" val="34105028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is not narrated – Video models an example of how to reference a website using the Harvard referencing tool. </a:t>
            </a:r>
          </a:p>
          <a:p>
            <a:endParaRPr lang="en-GB" dirty="0"/>
          </a:p>
          <a:p>
            <a:r>
              <a:rPr lang="en-GB" dirty="0"/>
              <a:t>On this I have included the ‘Corporate Author’ option and entered the BBC but the author’s full name is shown and could have been used. </a:t>
            </a:r>
          </a:p>
        </p:txBody>
      </p:sp>
      <p:sp>
        <p:nvSpPr>
          <p:cNvPr id="4" name="Slide Number Placeholder 3"/>
          <p:cNvSpPr>
            <a:spLocks noGrp="1"/>
          </p:cNvSpPr>
          <p:nvPr>
            <p:ph type="sldNum" sz="quarter" idx="5"/>
          </p:nvPr>
        </p:nvSpPr>
        <p:spPr/>
        <p:txBody>
          <a:bodyPr/>
          <a:lstStyle/>
          <a:p>
            <a:fld id="{36692C70-C7B2-4974-A210-C471F7194337}" type="slidenum">
              <a:rPr lang="en-GB" smtClean="0"/>
              <a:t>24</a:t>
            </a:fld>
            <a:endParaRPr lang="en-GB"/>
          </a:p>
        </p:txBody>
      </p:sp>
    </p:spTree>
    <p:extLst>
      <p:ext uri="{BB962C8B-B14F-4D97-AF65-F5344CB8AC3E}">
        <p14:creationId xmlns:p14="http://schemas.microsoft.com/office/powerpoint/2010/main" val="42068143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microsoft.com/office/2007/relationships/media" Target="../media/media2.mp4"/><Relationship Id="rId7" Type="http://schemas.openxmlformats.org/officeDocument/2006/relationships/image" Target="../media/image11.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video" Target="../media/media2.mp4"/><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6.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3.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24.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8.JPG"/><Relationship Id="rId4" Type="http://schemas.openxmlformats.org/officeDocument/2006/relationships/image" Target="../media/image27.JPG"/></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39.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notesSlide" Target="../notesSlides/notesSlide17.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W2ltKS-DQaY?feature=oembed" TargetMode="External"/><Relationship Id="rId4" Type="http://schemas.openxmlformats.org/officeDocument/2006/relationships/image" Target="../media/image4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725960" y="1052736"/>
            <a:ext cx="7772400" cy="1512888"/>
          </a:xfrm>
        </p:spPr>
        <p:txBody>
          <a:bodyPr/>
          <a:lstStyle/>
          <a:p>
            <a:pPr eaLnBrk="1" hangingPunct="1"/>
            <a:r>
              <a:rPr lang="en-GB" altLang="en-US" dirty="0"/>
              <a:t>LCLM 4002</a:t>
            </a:r>
          </a:p>
        </p:txBody>
      </p:sp>
      <p:sp>
        <p:nvSpPr>
          <p:cNvPr id="6147" name="Subtitle 4"/>
          <p:cNvSpPr>
            <a:spLocks noGrp="1"/>
          </p:cNvSpPr>
          <p:nvPr>
            <p:ph type="subTitle" idx="1"/>
          </p:nvPr>
        </p:nvSpPr>
        <p:spPr>
          <a:xfrm>
            <a:off x="2411760" y="2132856"/>
            <a:ext cx="6400800" cy="3363913"/>
          </a:xfrm>
        </p:spPr>
        <p:txBody>
          <a:bodyPr/>
          <a:lstStyle/>
          <a:p>
            <a:pPr eaLnBrk="1" hangingPunct="1"/>
            <a:r>
              <a:rPr lang="en-GB" altLang="en-US" dirty="0">
                <a:solidFill>
                  <a:schemeClr val="tx1"/>
                </a:solidFill>
              </a:rPr>
              <a:t>Digital Skills</a:t>
            </a:r>
          </a:p>
          <a:p>
            <a:pPr eaLnBrk="1" hangingPunct="1"/>
            <a:r>
              <a:rPr lang="en-GB" altLang="en-US" dirty="0">
                <a:solidFill>
                  <a:schemeClr val="tx1"/>
                </a:solidFill>
              </a:rPr>
              <a:t>Week 2</a:t>
            </a:r>
          </a:p>
          <a:p>
            <a:pPr eaLnBrk="1" hangingPunct="1"/>
            <a:r>
              <a:rPr lang="en-GB" altLang="en-US" b="1" dirty="0">
                <a:solidFill>
                  <a:schemeClr val="tx1"/>
                </a:solidFill>
              </a:rPr>
              <a:t>Title</a:t>
            </a:r>
            <a:r>
              <a:rPr lang="en-GB" altLang="en-US" dirty="0">
                <a:solidFill>
                  <a:schemeClr val="tx1"/>
                </a:solidFill>
              </a:rPr>
              <a:t>: Using MS Word</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5" y="857257"/>
            <a:ext cx="9143985" cy="5143493"/>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1301" y="2213649"/>
            <a:ext cx="4089395" cy="2430702"/>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5758" y="2338578"/>
            <a:ext cx="3840480" cy="2180844"/>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525345" y="2623844"/>
            <a:ext cx="3581306" cy="1223180"/>
          </a:xfrm>
        </p:spPr>
        <p:txBody>
          <a:bodyPr>
            <a:normAutofit/>
          </a:bodyPr>
          <a:lstStyle/>
          <a:p>
            <a:r>
              <a:rPr lang="en-US" sz="3300" dirty="0"/>
              <a:t>Using MS Word</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4525345" y="3854240"/>
            <a:ext cx="3581306" cy="665181"/>
          </a:xfrm>
        </p:spPr>
        <p:txBody>
          <a:bodyPr>
            <a:noAutofit/>
          </a:bodyPr>
          <a:lstStyle/>
          <a:p>
            <a:pPr>
              <a:spcAft>
                <a:spcPts val="450"/>
              </a:spcAft>
            </a:pPr>
            <a:r>
              <a:rPr lang="en-US" sz="1400" dirty="0">
                <a:solidFill>
                  <a:schemeClr val="tx1"/>
                </a:solidFill>
              </a:rPr>
              <a:t>LCLM4002 Digital skills</a:t>
            </a:r>
          </a:p>
          <a:p>
            <a:pPr>
              <a:spcAft>
                <a:spcPts val="450"/>
              </a:spcAft>
            </a:pPr>
            <a:r>
              <a:rPr lang="en-US" sz="1400" dirty="0">
                <a:solidFill>
                  <a:schemeClr val="tx1"/>
                </a:solidFill>
              </a:rPr>
              <a:t>Week 2 </a:t>
            </a:r>
          </a:p>
        </p:txBody>
      </p:sp>
    </p:spTree>
    <p:extLst>
      <p:ext uri="{BB962C8B-B14F-4D97-AF65-F5344CB8AC3E}">
        <p14:creationId xmlns:p14="http://schemas.microsoft.com/office/powerpoint/2010/main" val="222038632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this session</a:t>
            </a:r>
          </a:p>
        </p:txBody>
      </p:sp>
      <p:grpSp>
        <p:nvGrpSpPr>
          <p:cNvPr id="14" name="Group 13">
            <a:extLst>
              <a:ext uri="{FF2B5EF4-FFF2-40B4-BE49-F238E27FC236}">
                <a16:creationId xmlns:a16="http://schemas.microsoft.com/office/drawing/2014/main" id="{B181F6F2-302B-49EF-BBC3-AAC1EDAAEBFB}"/>
              </a:ext>
            </a:extLst>
          </p:cNvPr>
          <p:cNvGrpSpPr/>
          <p:nvPr/>
        </p:nvGrpSpPr>
        <p:grpSpPr>
          <a:xfrm>
            <a:off x="826804" y="2822526"/>
            <a:ext cx="2235938" cy="2328751"/>
            <a:chOff x="1102406" y="2620368"/>
            <a:chExt cx="2981250" cy="3105001"/>
          </a:xfrm>
        </p:grpSpPr>
        <p:sp>
          <p:nvSpPr>
            <p:cNvPr id="4" name="Oval 3">
              <a:extLst>
                <a:ext uri="{FF2B5EF4-FFF2-40B4-BE49-F238E27FC236}">
                  <a16:creationId xmlns:a16="http://schemas.microsoft.com/office/drawing/2014/main" id="{539EF959-B577-4EAF-A132-655BDDC82EF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Checkmark">
              <a:extLst>
                <a:ext uri="{FF2B5EF4-FFF2-40B4-BE49-F238E27FC236}">
                  <a16:creationId xmlns:a16="http://schemas.microsoft.com/office/drawing/2014/main" id="{8125BF65-59F1-47DA-9214-C007D7A17AEE}"/>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00E3C3CF-0326-4489-B8B4-437E2EF42B5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a:t>Ensure you understand basic tools for formatting within MS Word</a:t>
              </a:r>
            </a:p>
          </p:txBody>
        </p:sp>
      </p:grpSp>
      <p:grpSp>
        <p:nvGrpSpPr>
          <p:cNvPr id="15" name="Group 14">
            <a:extLst>
              <a:ext uri="{FF2B5EF4-FFF2-40B4-BE49-F238E27FC236}">
                <a16:creationId xmlns:a16="http://schemas.microsoft.com/office/drawing/2014/main" id="{8105F609-DAA6-4165-BFF3-535094D82AAA}"/>
              </a:ext>
            </a:extLst>
          </p:cNvPr>
          <p:cNvGrpSpPr/>
          <p:nvPr/>
        </p:nvGrpSpPr>
        <p:grpSpPr>
          <a:xfrm>
            <a:off x="3454030" y="2822526"/>
            <a:ext cx="2235938" cy="2328751"/>
            <a:chOff x="4605374" y="2620368"/>
            <a:chExt cx="2981250" cy="3105001"/>
          </a:xfrm>
        </p:grpSpPr>
        <p:sp>
          <p:nvSpPr>
            <p:cNvPr id="8" name="Oval 7">
              <a:extLst>
                <a:ext uri="{FF2B5EF4-FFF2-40B4-BE49-F238E27FC236}">
                  <a16:creationId xmlns:a16="http://schemas.microsoft.com/office/drawing/2014/main" id="{DBC028FD-5BE5-4992-A957-41AE1F7AEBAE}"/>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9" name="Rectangle 8" descr="Head with Gears">
              <a:extLst>
                <a:ext uri="{FF2B5EF4-FFF2-40B4-BE49-F238E27FC236}">
                  <a16:creationId xmlns:a16="http://schemas.microsoft.com/office/drawing/2014/main" id="{4C93AB98-EC90-47B2-9364-D29CA33085D1}"/>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90FB5AC5-9A04-47C2-9A17-D899A2F3BA5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a:t>Demonstrate your skills according to your level of confidence with MS Word</a:t>
              </a:r>
            </a:p>
          </p:txBody>
        </p:sp>
      </p:grpSp>
      <p:grpSp>
        <p:nvGrpSpPr>
          <p:cNvPr id="16" name="Group 15">
            <a:extLst>
              <a:ext uri="{FF2B5EF4-FFF2-40B4-BE49-F238E27FC236}">
                <a16:creationId xmlns:a16="http://schemas.microsoft.com/office/drawing/2014/main" id="{FFFA9A21-CF3F-4A61-840B-23E89A5C9F99}"/>
              </a:ext>
            </a:extLst>
          </p:cNvPr>
          <p:cNvGrpSpPr/>
          <p:nvPr/>
        </p:nvGrpSpPr>
        <p:grpSpPr>
          <a:xfrm>
            <a:off x="6081257" y="2822526"/>
            <a:ext cx="2235938" cy="2328751"/>
            <a:chOff x="8108343" y="2620368"/>
            <a:chExt cx="2981250" cy="3105001"/>
          </a:xfrm>
        </p:grpSpPr>
        <p:sp>
          <p:nvSpPr>
            <p:cNvPr id="11" name="Oval 10">
              <a:extLst>
                <a:ext uri="{FF2B5EF4-FFF2-40B4-BE49-F238E27FC236}">
                  <a16:creationId xmlns:a16="http://schemas.microsoft.com/office/drawing/2014/main" id="{26D588FA-90F9-46F9-9283-F2CF6BC8757D}"/>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2" name="Rectangle 11" descr="Document outline">
              <a:extLst>
                <a:ext uri="{FF2B5EF4-FFF2-40B4-BE49-F238E27FC236}">
                  <a16:creationId xmlns:a16="http://schemas.microsoft.com/office/drawing/2014/main" id="{204694A4-A9FF-4A97-9B4C-FCC2791F4E63}"/>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8C2286BE-5B9D-430D-A370-073EB946943E}"/>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US" sz="1125" dirty="0"/>
                <a:t>Set up a report template for use in different assignments </a:t>
              </a:r>
            </a:p>
          </p:txBody>
        </p:sp>
      </p:grpSp>
    </p:spTree>
    <p:extLst>
      <p:ext uri="{BB962C8B-B14F-4D97-AF65-F5344CB8AC3E}">
        <p14:creationId xmlns:p14="http://schemas.microsoft.com/office/powerpoint/2010/main" val="145886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ECB6E-5431-48FF-9BE1-DB88C115D610}"/>
              </a:ext>
            </a:extLst>
          </p:cNvPr>
          <p:cNvSpPr>
            <a:spLocks noGrp="1"/>
          </p:cNvSpPr>
          <p:nvPr>
            <p:ph type="title"/>
          </p:nvPr>
        </p:nvSpPr>
        <p:spPr>
          <a:xfrm>
            <a:off x="942983" y="1391949"/>
            <a:ext cx="6709394" cy="878159"/>
          </a:xfrm>
        </p:spPr>
        <p:txBody>
          <a:bodyPr anchor="ctr">
            <a:normAutofit/>
          </a:bodyPr>
          <a:lstStyle/>
          <a:p>
            <a:r>
              <a:rPr lang="en-GB" b="1" dirty="0"/>
              <a:t>MS Word </a:t>
            </a:r>
          </a:p>
        </p:txBody>
      </p:sp>
      <p:sp>
        <p:nvSpPr>
          <p:cNvPr id="3" name="Content Placeholder 2">
            <a:extLst>
              <a:ext uri="{FF2B5EF4-FFF2-40B4-BE49-F238E27FC236}">
                <a16:creationId xmlns:a16="http://schemas.microsoft.com/office/drawing/2014/main" id="{C57A4A7A-FE4C-4F91-97EE-06140A132B48}"/>
              </a:ext>
            </a:extLst>
          </p:cNvPr>
          <p:cNvSpPr>
            <a:spLocks noGrp="1"/>
          </p:cNvSpPr>
          <p:nvPr>
            <p:ph sz="half" idx="1"/>
          </p:nvPr>
        </p:nvSpPr>
        <p:spPr>
          <a:xfrm>
            <a:off x="800100" y="2434590"/>
            <a:ext cx="3771900" cy="2811780"/>
          </a:xfrm>
        </p:spPr>
        <p:txBody>
          <a:bodyPr>
            <a:normAutofit fontScale="55000" lnSpcReduction="20000"/>
          </a:bodyPr>
          <a:lstStyle/>
          <a:p>
            <a:pPr marL="0" indent="0">
              <a:buNone/>
            </a:pPr>
            <a:r>
              <a:rPr lang="en-GB" b="0" i="0" dirty="0" err="1">
                <a:effectLst/>
                <a:latin typeface="Arial" panose="020B0604020202020204" pitchFamily="34" charset="0"/>
                <a:cs typeface="Arial" panose="020B0604020202020204" pitchFamily="34" charset="0"/>
              </a:rPr>
              <a:t>Jeong</a:t>
            </a:r>
            <a:r>
              <a:rPr lang="en-GB" dirty="0">
                <a:latin typeface="Arial" panose="020B0604020202020204" pitchFamily="34" charset="0"/>
                <a:cs typeface="Arial" panose="020B0604020202020204" pitchFamily="34" charset="0"/>
              </a:rPr>
              <a:t> &amp;</a:t>
            </a:r>
            <a:r>
              <a:rPr lang="en-GB" b="0" i="0" dirty="0">
                <a:effectLst/>
                <a:latin typeface="Arial" panose="020B0604020202020204" pitchFamily="34" charset="0"/>
                <a:cs typeface="Arial" panose="020B0604020202020204" pitchFamily="34" charset="0"/>
              </a:rPr>
              <a:t> Lee (2017) highlight that MS Word, PowerPoint and Excel are the most popular form of document used worldwide. </a:t>
            </a:r>
          </a:p>
          <a:p>
            <a:pPr marL="0" indent="0">
              <a:buNone/>
            </a:pPr>
            <a:endParaRPr lang="en-GB" b="0" i="0" dirty="0">
              <a:effectLst/>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MS Word was first developed in 1981 and has since been updated 17 times, the newest version is accessible with the Microsoft 365 package, this can be downloaded and used as a desktop app or can be used online as part of the OneDrive. </a:t>
            </a:r>
          </a:p>
          <a:p>
            <a:pPr>
              <a:lnSpc>
                <a:spcPct val="100000"/>
              </a:lnSpc>
            </a:pPr>
            <a:endParaRPr lang="en-GB" dirty="0"/>
          </a:p>
          <a:p>
            <a:pPr>
              <a:lnSpc>
                <a:spcPct val="100000"/>
              </a:lnSpc>
            </a:pPr>
            <a:endParaRPr lang="en-GB" dirty="0"/>
          </a:p>
        </p:txBody>
      </p:sp>
      <p:pic>
        <p:nvPicPr>
          <p:cNvPr id="1026" name="Picture 2" descr="Microsoft Word - Wikipedia">
            <a:extLst>
              <a:ext uri="{FF2B5EF4-FFF2-40B4-BE49-F238E27FC236}">
                <a16:creationId xmlns:a16="http://schemas.microsoft.com/office/drawing/2014/main" id="{1CA764BE-F29F-4102-A343-26803C367D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348" r="1" b="6934"/>
          <a:stretch/>
        </p:blipFill>
        <p:spPr bwMode="auto">
          <a:xfrm>
            <a:off x="5233182" y="2434590"/>
            <a:ext cx="3110719" cy="2500774"/>
          </a:xfrm>
          <a:prstGeom prst="rect">
            <a:avLst/>
          </a:prstGeom>
          <a:solidFill>
            <a:srgbClr val="FFFFFF"/>
          </a:solidFill>
        </p:spPr>
      </p:pic>
    </p:spTree>
    <p:extLst>
      <p:ext uri="{BB962C8B-B14F-4D97-AF65-F5344CB8AC3E}">
        <p14:creationId xmlns:p14="http://schemas.microsoft.com/office/powerpoint/2010/main" val="367388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69D9A-BB93-4682-9D64-CB65B60CFE0A}"/>
              </a:ext>
            </a:extLst>
          </p:cNvPr>
          <p:cNvSpPr>
            <a:spLocks noGrp="1"/>
          </p:cNvSpPr>
          <p:nvPr>
            <p:ph type="title"/>
          </p:nvPr>
        </p:nvSpPr>
        <p:spPr>
          <a:xfrm>
            <a:off x="800100" y="1339196"/>
            <a:ext cx="7275963" cy="474095"/>
          </a:xfrm>
        </p:spPr>
        <p:txBody>
          <a:bodyPr>
            <a:normAutofit fontScale="90000"/>
          </a:bodyPr>
          <a:lstStyle/>
          <a:p>
            <a:r>
              <a:rPr lang="en-GB" dirty="0"/>
              <a:t>Basic MS Word skills </a:t>
            </a:r>
          </a:p>
        </p:txBody>
      </p:sp>
      <p:sp>
        <p:nvSpPr>
          <p:cNvPr id="3" name="Content Placeholder 2">
            <a:extLst>
              <a:ext uri="{FF2B5EF4-FFF2-40B4-BE49-F238E27FC236}">
                <a16:creationId xmlns:a16="http://schemas.microsoft.com/office/drawing/2014/main" id="{C1945CF7-7A5F-4D49-8FF4-E8B8CB6EFD20}"/>
              </a:ext>
            </a:extLst>
          </p:cNvPr>
          <p:cNvSpPr>
            <a:spLocks noGrp="1"/>
          </p:cNvSpPr>
          <p:nvPr>
            <p:ph idx="1"/>
          </p:nvPr>
        </p:nvSpPr>
        <p:spPr>
          <a:xfrm>
            <a:off x="6704463" y="2402860"/>
            <a:ext cx="2221173" cy="2502658"/>
          </a:xfrm>
        </p:spPr>
        <p:txBody>
          <a:bodyPr>
            <a:normAutofit fontScale="47500" lnSpcReduction="20000"/>
          </a:bodyPr>
          <a:lstStyle/>
          <a:p>
            <a:pPr marL="0" indent="0">
              <a:buNone/>
            </a:pPr>
            <a:r>
              <a:rPr lang="en-GB" dirty="0"/>
              <a:t>Some of you may already feel confident and competent in using MS Word, if this is the case, please feel free to work independently to produce a MS Word document </a:t>
            </a:r>
            <a:r>
              <a:rPr lang="en-GB" b="1" dirty="0"/>
              <a:t>identical</a:t>
            </a:r>
            <a:r>
              <a:rPr lang="en-GB" dirty="0"/>
              <a:t> to that shown in the </a:t>
            </a:r>
            <a:r>
              <a:rPr lang="en-GB" b="1" dirty="0"/>
              <a:t>Advanced Activity</a:t>
            </a:r>
            <a:r>
              <a:rPr lang="en-GB" dirty="0"/>
              <a:t> jpeg, available on </a:t>
            </a:r>
            <a:r>
              <a:rPr lang="en-GB" b="1" dirty="0"/>
              <a:t>Moodle Week 2</a:t>
            </a:r>
            <a:r>
              <a:rPr lang="en-GB" dirty="0"/>
              <a:t>. </a:t>
            </a:r>
          </a:p>
        </p:txBody>
      </p:sp>
      <p:grpSp>
        <p:nvGrpSpPr>
          <p:cNvPr id="25" name="Group 24">
            <a:extLst>
              <a:ext uri="{FF2B5EF4-FFF2-40B4-BE49-F238E27FC236}">
                <a16:creationId xmlns:a16="http://schemas.microsoft.com/office/drawing/2014/main" id="{37FF0765-2421-4A7C-9238-DEE36BD3A69A}"/>
              </a:ext>
            </a:extLst>
          </p:cNvPr>
          <p:cNvGrpSpPr/>
          <p:nvPr/>
        </p:nvGrpSpPr>
        <p:grpSpPr>
          <a:xfrm>
            <a:off x="-3455038" y="1344968"/>
            <a:ext cx="10110838" cy="4723547"/>
            <a:chOff x="-4606718" y="650291"/>
            <a:chExt cx="13481117" cy="6298062"/>
          </a:xfrm>
        </p:grpSpPr>
        <p:sp>
          <p:nvSpPr>
            <p:cNvPr id="12" name="Block Arc 11">
              <a:extLst>
                <a:ext uri="{FF2B5EF4-FFF2-40B4-BE49-F238E27FC236}">
                  <a16:creationId xmlns:a16="http://schemas.microsoft.com/office/drawing/2014/main" id="{1B9801C5-4E3B-4314-8621-52A6A173464D}"/>
                </a:ext>
              </a:extLst>
            </p:cNvPr>
            <p:cNvSpPr/>
            <p:nvPr/>
          </p:nvSpPr>
          <p:spPr>
            <a:xfrm>
              <a:off x="-4606718" y="650291"/>
              <a:ext cx="6298062" cy="6298062"/>
            </a:xfrm>
            <a:prstGeom prst="blockArc">
              <a:avLst>
                <a:gd name="adj1" fmla="val 18900000"/>
                <a:gd name="adj2" fmla="val 2700000"/>
                <a:gd name="adj3" fmla="val 343"/>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BE9ED9E3-4CDF-42B2-A2D4-CDE6D444E099}"/>
                </a:ext>
              </a:extLst>
            </p:cNvPr>
            <p:cNvSpPr/>
            <p:nvPr/>
          </p:nvSpPr>
          <p:spPr>
            <a:xfrm>
              <a:off x="1058565" y="1706654"/>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a:solidFill>
              <a:schemeClr val="tx1">
                <a:lumMod val="75000"/>
                <a:lumOff val="25000"/>
              </a:schemeClr>
            </a:solidFill>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Creating and editing documents</a:t>
              </a:r>
            </a:p>
          </p:txBody>
        </p:sp>
        <p:sp>
          <p:nvSpPr>
            <p:cNvPr id="14" name="Oval 13">
              <a:extLst>
                <a:ext uri="{FF2B5EF4-FFF2-40B4-BE49-F238E27FC236}">
                  <a16:creationId xmlns:a16="http://schemas.microsoft.com/office/drawing/2014/main" id="{05BCEB82-8AA1-4349-8150-DCC6E07334BC}"/>
                </a:ext>
              </a:extLst>
            </p:cNvPr>
            <p:cNvSpPr/>
            <p:nvPr/>
          </p:nvSpPr>
          <p:spPr>
            <a:xfrm>
              <a:off x="750751" y="1645091"/>
              <a:ext cx="615627" cy="615627"/>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6" name="Group 25">
            <a:extLst>
              <a:ext uri="{FF2B5EF4-FFF2-40B4-BE49-F238E27FC236}">
                <a16:creationId xmlns:a16="http://schemas.microsoft.com/office/drawing/2014/main" id="{29A3664C-DC0A-41F6-BD6C-998584F0F006}"/>
              </a:ext>
            </a:extLst>
          </p:cNvPr>
          <p:cNvGrpSpPr/>
          <p:nvPr/>
        </p:nvGrpSpPr>
        <p:grpSpPr>
          <a:xfrm>
            <a:off x="866901" y="2645064"/>
            <a:ext cx="5788898" cy="461720"/>
            <a:chOff x="1155868" y="2383751"/>
            <a:chExt cx="7718530" cy="615627"/>
          </a:xfrm>
        </p:grpSpPr>
        <p:sp>
          <p:nvSpPr>
            <p:cNvPr id="15" name="Freeform: Shape 14">
              <a:extLst>
                <a:ext uri="{FF2B5EF4-FFF2-40B4-BE49-F238E27FC236}">
                  <a16:creationId xmlns:a16="http://schemas.microsoft.com/office/drawing/2014/main" id="{00622386-BACF-4AE5-8D0D-59CA7007CCBD}"/>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Editing font style and font size</a:t>
              </a:r>
            </a:p>
          </p:txBody>
        </p:sp>
        <p:sp>
          <p:nvSpPr>
            <p:cNvPr id="16" name="Oval 15">
              <a:extLst>
                <a:ext uri="{FF2B5EF4-FFF2-40B4-BE49-F238E27FC236}">
                  <a16:creationId xmlns:a16="http://schemas.microsoft.com/office/drawing/2014/main" id="{3BBAC63E-D738-4C81-AF3E-2B04CFC7097C}"/>
                </a:ext>
              </a:extLst>
            </p:cNvPr>
            <p:cNvSpPr/>
            <p:nvPr/>
          </p:nvSpPr>
          <p:spPr>
            <a:xfrm>
              <a:off x="1155868" y="2383751"/>
              <a:ext cx="615627" cy="615627"/>
            </a:xfrm>
            <a:prstGeom prst="ellipse">
              <a:avLst/>
            </a:prstGeom>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7" name="Group 26">
            <a:extLst>
              <a:ext uri="{FF2B5EF4-FFF2-40B4-BE49-F238E27FC236}">
                <a16:creationId xmlns:a16="http://schemas.microsoft.com/office/drawing/2014/main" id="{4EDB9107-8A1F-4188-948C-85BCB477A820}"/>
              </a:ext>
            </a:extLst>
          </p:cNvPr>
          <p:cNvGrpSpPr/>
          <p:nvPr/>
        </p:nvGrpSpPr>
        <p:grpSpPr>
          <a:xfrm>
            <a:off x="1005838" y="3199059"/>
            <a:ext cx="5649961" cy="461720"/>
            <a:chOff x="1341117" y="3122411"/>
            <a:chExt cx="7533281" cy="615627"/>
          </a:xfrm>
        </p:grpSpPr>
        <p:sp>
          <p:nvSpPr>
            <p:cNvPr id="17" name="Freeform: Shape 16">
              <a:extLst>
                <a:ext uri="{FF2B5EF4-FFF2-40B4-BE49-F238E27FC236}">
                  <a16:creationId xmlns:a16="http://schemas.microsoft.com/office/drawing/2014/main" id="{F937C79F-8C4B-494F-994E-A456BB157F3E}"/>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Adjusting page orientation. </a:t>
              </a:r>
            </a:p>
          </p:txBody>
        </p:sp>
        <p:sp>
          <p:nvSpPr>
            <p:cNvPr id="18" name="Oval 17">
              <a:extLst>
                <a:ext uri="{FF2B5EF4-FFF2-40B4-BE49-F238E27FC236}">
                  <a16:creationId xmlns:a16="http://schemas.microsoft.com/office/drawing/2014/main" id="{7B86E34C-736D-46DF-9C9E-68FE6ACE9AB1}"/>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8" name="Group 27">
            <a:extLst>
              <a:ext uri="{FF2B5EF4-FFF2-40B4-BE49-F238E27FC236}">
                <a16:creationId xmlns:a16="http://schemas.microsoft.com/office/drawing/2014/main" id="{1B6F0A48-012C-43FB-88EE-967D405C81D8}"/>
              </a:ext>
            </a:extLst>
          </p:cNvPr>
          <p:cNvGrpSpPr/>
          <p:nvPr/>
        </p:nvGrpSpPr>
        <p:grpSpPr>
          <a:xfrm>
            <a:off x="1005838" y="3752703"/>
            <a:ext cx="5649961" cy="461720"/>
            <a:chOff x="1341117" y="3860603"/>
            <a:chExt cx="7533281" cy="615627"/>
          </a:xfrm>
        </p:grpSpPr>
        <p:sp>
          <p:nvSpPr>
            <p:cNvPr id="19" name="Freeform: Shape 18">
              <a:extLst>
                <a:ext uri="{FF2B5EF4-FFF2-40B4-BE49-F238E27FC236}">
                  <a16:creationId xmlns:a16="http://schemas.microsoft.com/office/drawing/2014/main" id="{CD5EBFB0-5480-44A9-A8BB-7AF3E6C732C9}"/>
                </a:ext>
              </a:extLst>
            </p:cNvPr>
            <p:cNvSpPr/>
            <p:nvPr/>
          </p:nvSpPr>
          <p:spPr>
            <a:xfrm>
              <a:off x="1648931" y="392216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How to insert images, format and label. </a:t>
              </a:r>
            </a:p>
          </p:txBody>
        </p:sp>
        <p:sp>
          <p:nvSpPr>
            <p:cNvPr id="20" name="Oval 19">
              <a:extLst>
                <a:ext uri="{FF2B5EF4-FFF2-40B4-BE49-F238E27FC236}">
                  <a16:creationId xmlns:a16="http://schemas.microsoft.com/office/drawing/2014/main" id="{CE2D0CC9-0AAA-41A5-B05D-C8225A851F54}"/>
                </a:ext>
              </a:extLst>
            </p:cNvPr>
            <p:cNvSpPr/>
            <p:nvPr/>
          </p:nvSpPr>
          <p:spPr>
            <a:xfrm>
              <a:off x="1341117" y="3860603"/>
              <a:ext cx="615627" cy="615627"/>
            </a:xfrm>
            <a:prstGeom prst="ellipse">
              <a:avLst/>
            </a:prstGeom>
          </p:spPr>
          <p:style>
            <a:lnRef idx="2">
              <a:schemeClr val="accent2">
                <a:hueOff val="6740709"/>
                <a:satOff val="-21505"/>
                <a:lumOff val="-8353"/>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29" name="Group 28">
            <a:extLst>
              <a:ext uri="{FF2B5EF4-FFF2-40B4-BE49-F238E27FC236}">
                <a16:creationId xmlns:a16="http://schemas.microsoft.com/office/drawing/2014/main" id="{03B6A6C5-6BC7-4D9F-9892-47CB37B818EA}"/>
              </a:ext>
            </a:extLst>
          </p:cNvPr>
          <p:cNvGrpSpPr/>
          <p:nvPr/>
        </p:nvGrpSpPr>
        <p:grpSpPr>
          <a:xfrm>
            <a:off x="866901" y="4306698"/>
            <a:ext cx="5788898" cy="461720"/>
            <a:chOff x="1155868" y="4599263"/>
            <a:chExt cx="7718530" cy="615627"/>
          </a:xfrm>
        </p:grpSpPr>
        <p:sp>
          <p:nvSpPr>
            <p:cNvPr id="21" name="Freeform: Shape 20">
              <a:extLst>
                <a:ext uri="{FF2B5EF4-FFF2-40B4-BE49-F238E27FC236}">
                  <a16:creationId xmlns:a16="http://schemas.microsoft.com/office/drawing/2014/main" id="{E81CC180-C875-4E21-B856-B469E24C0E98}"/>
                </a:ext>
              </a:extLst>
            </p:cNvPr>
            <p:cNvSpPr/>
            <p:nvPr/>
          </p:nvSpPr>
          <p:spPr>
            <a:xfrm>
              <a:off x="1463681" y="4660826"/>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How to insert page numbers and line spacing</a:t>
              </a:r>
            </a:p>
          </p:txBody>
        </p:sp>
        <p:sp>
          <p:nvSpPr>
            <p:cNvPr id="22" name="Oval 21">
              <a:extLst>
                <a:ext uri="{FF2B5EF4-FFF2-40B4-BE49-F238E27FC236}">
                  <a16:creationId xmlns:a16="http://schemas.microsoft.com/office/drawing/2014/main" id="{8A82BF88-194B-4F74-8751-FDECA99EA849}"/>
                </a:ext>
              </a:extLst>
            </p:cNvPr>
            <p:cNvSpPr/>
            <p:nvPr/>
          </p:nvSpPr>
          <p:spPr>
            <a:xfrm>
              <a:off x="1155868" y="4599263"/>
              <a:ext cx="615627" cy="615627"/>
            </a:xfrm>
            <a:prstGeom prst="ellipse">
              <a:avLst/>
            </a:prstGeom>
          </p:spPr>
          <p:style>
            <a:lnRef idx="2">
              <a:schemeClr val="accent2">
                <a:hueOff val="8987611"/>
                <a:satOff val="-28673"/>
                <a:lumOff val="-1113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30" name="Group 29">
            <a:extLst>
              <a:ext uri="{FF2B5EF4-FFF2-40B4-BE49-F238E27FC236}">
                <a16:creationId xmlns:a16="http://schemas.microsoft.com/office/drawing/2014/main" id="{9A09B608-2541-4E9D-AE81-BBA8A63F5D59}"/>
              </a:ext>
            </a:extLst>
          </p:cNvPr>
          <p:cNvGrpSpPr/>
          <p:nvPr/>
        </p:nvGrpSpPr>
        <p:grpSpPr>
          <a:xfrm>
            <a:off x="563063" y="4860693"/>
            <a:ext cx="6092736" cy="461720"/>
            <a:chOff x="750751" y="5337923"/>
            <a:chExt cx="8123648" cy="615627"/>
          </a:xfrm>
        </p:grpSpPr>
        <p:sp>
          <p:nvSpPr>
            <p:cNvPr id="23" name="Freeform: Shape 22">
              <a:extLst>
                <a:ext uri="{FF2B5EF4-FFF2-40B4-BE49-F238E27FC236}">
                  <a16:creationId xmlns:a16="http://schemas.microsoft.com/office/drawing/2014/main" id="{DF919A9C-F706-47CE-ADB7-7DDDE0064FA8}"/>
                </a:ext>
              </a:extLst>
            </p:cNvPr>
            <p:cNvSpPr/>
            <p:nvPr/>
          </p:nvSpPr>
          <p:spPr>
            <a:xfrm>
              <a:off x="1058565" y="5399486"/>
              <a:ext cx="7815834" cy="492502"/>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dirty="0"/>
                <a:t>Setting up a template for a report. </a:t>
              </a:r>
            </a:p>
          </p:txBody>
        </p:sp>
        <p:sp>
          <p:nvSpPr>
            <p:cNvPr id="24" name="Oval 23">
              <a:extLst>
                <a:ext uri="{FF2B5EF4-FFF2-40B4-BE49-F238E27FC236}">
                  <a16:creationId xmlns:a16="http://schemas.microsoft.com/office/drawing/2014/main" id="{1D2A559A-7775-4F12-B8D4-746F53D8B37D}"/>
                </a:ext>
              </a:extLst>
            </p:cNvPr>
            <p:cNvSpPr/>
            <p:nvPr/>
          </p:nvSpPr>
          <p:spPr>
            <a:xfrm>
              <a:off x="750751" y="5337923"/>
              <a:ext cx="615627" cy="615627"/>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200109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fade">
                                      <p:cBhvr>
                                        <p:cTn id="17" dur="500"/>
                                        <p:tgtEl>
                                          <p:spTgt spid="2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8"/>
                                        </p:tgtEl>
                                        <p:attrNameLst>
                                          <p:attrName>style.visibility</p:attrName>
                                        </p:attrNameLst>
                                      </p:cBhvr>
                                      <p:to>
                                        <p:strVal val="visible"/>
                                      </p:to>
                                    </p:set>
                                    <p:animEffect transition="in" filter="fade">
                                      <p:cBhvr>
                                        <p:cTn id="22" dur="500"/>
                                        <p:tgtEl>
                                          <p:spTgt spid="2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0"/>
                                        </p:tgtEl>
                                        <p:attrNameLst>
                                          <p:attrName>style.visibility</p:attrName>
                                        </p:attrNameLst>
                                      </p:cBhvr>
                                      <p:to>
                                        <p:strVal val="visible"/>
                                      </p:to>
                                    </p:set>
                                    <p:animEffect transition="in" filter="fade">
                                      <p:cBhvr>
                                        <p:cTn id="32" dur="500"/>
                                        <p:tgtEl>
                                          <p:spTgt spid="3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4690DF-9A14-409B-BA6C-0BDF6A071675}"/>
              </a:ext>
            </a:extLst>
          </p:cNvPr>
          <p:cNvSpPr>
            <a:spLocks noGrp="1"/>
          </p:cNvSpPr>
          <p:nvPr>
            <p:ph idx="1"/>
          </p:nvPr>
        </p:nvSpPr>
        <p:spPr>
          <a:xfrm>
            <a:off x="502063" y="2434590"/>
            <a:ext cx="3228975" cy="2887218"/>
          </a:xfrm>
        </p:spPr>
        <p:txBody>
          <a:bodyPr/>
          <a:lstStyle/>
          <a:p>
            <a:r>
              <a:rPr lang="en-GB" dirty="0"/>
              <a:t>On a desktop </a:t>
            </a:r>
          </a:p>
        </p:txBody>
      </p:sp>
      <p:sp>
        <p:nvSpPr>
          <p:cNvPr id="4" name="Freeform: Shape 3">
            <a:extLst>
              <a:ext uri="{FF2B5EF4-FFF2-40B4-BE49-F238E27FC236}">
                <a16:creationId xmlns:a16="http://schemas.microsoft.com/office/drawing/2014/main" id="{B94FB163-7AB5-4BD6-A1EC-D09D204A4903}"/>
              </a:ext>
            </a:extLst>
          </p:cNvPr>
          <p:cNvSpPr/>
          <p:nvPr/>
        </p:nvSpPr>
        <p:spPr>
          <a:xfrm>
            <a:off x="761952" y="1296137"/>
            <a:ext cx="5861876" cy="369377"/>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a:solidFill>
            <a:schemeClr val="accent3">
              <a:lumMod val="60000"/>
              <a:lumOff val="40000"/>
            </a:schemeClr>
          </a:solidFill>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b="1" dirty="0">
                <a:solidFill>
                  <a:schemeClr val="tx1"/>
                </a:solidFill>
              </a:rPr>
              <a:t>Creating and editing documents</a:t>
            </a:r>
          </a:p>
        </p:txBody>
      </p:sp>
      <p:sp>
        <p:nvSpPr>
          <p:cNvPr id="5" name="Content Placeholder 2">
            <a:extLst>
              <a:ext uri="{FF2B5EF4-FFF2-40B4-BE49-F238E27FC236}">
                <a16:creationId xmlns:a16="http://schemas.microsoft.com/office/drawing/2014/main" id="{68105DC7-DA9E-4053-AC6B-E6853876C26B}"/>
              </a:ext>
            </a:extLst>
          </p:cNvPr>
          <p:cNvSpPr txBox="1">
            <a:spLocks/>
          </p:cNvSpPr>
          <p:nvPr/>
        </p:nvSpPr>
        <p:spPr>
          <a:xfrm>
            <a:off x="5261882" y="2434590"/>
            <a:ext cx="3228975" cy="2887218"/>
          </a:xfrm>
          <a:prstGeom prst="rect">
            <a:avLst/>
          </a:prstGeom>
        </p:spPr>
        <p:txBody>
          <a:bodyPr vert="horz" lIns="68580" tIns="34290" rIns="68580" bIns="3429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GB" sz="1125" dirty="0"/>
              <a:t>On the OneDrive </a:t>
            </a:r>
          </a:p>
        </p:txBody>
      </p:sp>
      <p:pic>
        <p:nvPicPr>
          <p:cNvPr id="7" name="Word desktop">
            <a:hlinkClick r:id="" action="ppaction://media"/>
            <a:extLst>
              <a:ext uri="{FF2B5EF4-FFF2-40B4-BE49-F238E27FC236}">
                <a16:creationId xmlns:a16="http://schemas.microsoft.com/office/drawing/2014/main" id="{02D17A8B-87D5-42AA-BB78-F9DE1FAAB736}"/>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556132" y="3022419"/>
            <a:ext cx="3859684" cy="2170067"/>
          </a:xfrm>
          <a:prstGeom prst="rect">
            <a:avLst/>
          </a:prstGeom>
        </p:spPr>
      </p:pic>
      <p:pic>
        <p:nvPicPr>
          <p:cNvPr id="8" name="Word OneDrive">
            <a:hlinkClick r:id="" action="ppaction://media"/>
            <a:extLst>
              <a:ext uri="{FF2B5EF4-FFF2-40B4-BE49-F238E27FC236}">
                <a16:creationId xmlns:a16="http://schemas.microsoft.com/office/drawing/2014/main" id="{C5E18357-48F4-4018-8688-2D3CA7D2E9F9}"/>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4626046" y="3022418"/>
            <a:ext cx="4071859" cy="2170067"/>
          </a:xfrm>
          <a:prstGeom prst="rect">
            <a:avLst/>
          </a:prstGeom>
        </p:spPr>
      </p:pic>
      <p:sp>
        <p:nvSpPr>
          <p:cNvPr id="9" name="Rectangle 8">
            <a:extLst>
              <a:ext uri="{FF2B5EF4-FFF2-40B4-BE49-F238E27FC236}">
                <a16:creationId xmlns:a16="http://schemas.microsoft.com/office/drawing/2014/main" id="{52F51268-5F3E-4B84-AD97-5E2194414EB0}"/>
              </a:ext>
            </a:extLst>
          </p:cNvPr>
          <p:cNvSpPr/>
          <p:nvPr/>
        </p:nvSpPr>
        <p:spPr>
          <a:xfrm>
            <a:off x="4572000" y="3022418"/>
            <a:ext cx="4125905" cy="2170067"/>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DAC1EB6A-0315-B2E7-E895-30CD85C1BD13}"/>
              </a:ext>
            </a:extLst>
          </p:cNvPr>
          <p:cNvPicPr>
            <a:picLocks noChangeAspect="1"/>
          </p:cNvPicPr>
          <p:nvPr/>
        </p:nvPicPr>
        <p:blipFill>
          <a:blip r:embed="rId9"/>
          <a:stretch>
            <a:fillRect/>
          </a:stretch>
        </p:blipFill>
        <p:spPr>
          <a:xfrm>
            <a:off x="4572000" y="2991488"/>
            <a:ext cx="4125905" cy="2170067"/>
          </a:xfrm>
          <a:prstGeom prst="rect">
            <a:avLst/>
          </a:prstGeom>
        </p:spPr>
      </p:pic>
    </p:spTree>
    <p:extLst>
      <p:ext uri="{BB962C8B-B14F-4D97-AF65-F5344CB8AC3E}">
        <p14:creationId xmlns:p14="http://schemas.microsoft.com/office/powerpoint/2010/main" val="204340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9382" fill="hold"/>
                                        <p:tgtEl>
                                          <p:spTgt spid="7"/>
                                        </p:tgtEl>
                                      </p:cBhvr>
                                    </p:cmd>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xit" presetSubtype="0" fill="hold" grpId="0" nodeType="clickEffect">
                                  <p:stCondLst>
                                    <p:cond delay="0"/>
                                  </p:stCondLst>
                                  <p:childTnLst>
                                    <p:animEffect transition="out" filter="fade">
                                      <p:cBhvr>
                                        <p:cTn id="20" dur="500"/>
                                        <p:tgtEl>
                                          <p:spTgt spid="9"/>
                                        </p:tgtEl>
                                      </p:cBhvr>
                                    </p:animEffect>
                                    <p:set>
                                      <p:cBhvr>
                                        <p:cTn id="21" dur="1" fill="hold">
                                          <p:stCondLst>
                                            <p:cond delay="499"/>
                                          </p:stCondLst>
                                        </p:cTn>
                                        <p:tgtEl>
                                          <p:spTgt spid="9"/>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 presetClass="mediacall" presetSubtype="0" fill="hold" nodeType="clickEffect">
                                  <p:stCondLst>
                                    <p:cond delay="0"/>
                                  </p:stCondLst>
                                  <p:childTnLst>
                                    <p:cmd type="call" cmd="playFrom(0.0)">
                                      <p:cBhvr>
                                        <p:cTn id="25" dur="2140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fill="hold" display="0">
                  <p:stCondLst>
                    <p:cond delay="indefinite"/>
                  </p:stCondLst>
                </p:cTn>
                <p:tgtEl>
                  <p:spTgt spid="7"/>
                </p:tgtEl>
              </p:cMediaNode>
            </p:video>
            <p:seq concurrent="1" nextAc="seek">
              <p:cTn id="27" restart="whenNotActive" fill="hold" evtFilter="cancelBubble" nodeType="interactiveSeq">
                <p:stCondLst>
                  <p:cond evt="onClick" delay="0">
                    <p:tgtEl>
                      <p:spTgt spid="7"/>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7"/>
                                        </p:tgtEl>
                                      </p:cBhvr>
                                    </p:cmd>
                                  </p:childTnLst>
                                </p:cTn>
                              </p:par>
                            </p:childTnLst>
                          </p:cTn>
                        </p:par>
                      </p:childTnLst>
                    </p:cTn>
                  </p:par>
                </p:childTnLst>
              </p:cTn>
              <p:nextCondLst>
                <p:cond evt="onClick" delay="0">
                  <p:tgtEl>
                    <p:spTgt spid="7"/>
                  </p:tgtEl>
                </p:cond>
              </p:nextCondLst>
            </p:seq>
            <p:video>
              <p:cMediaNode vol="80000">
                <p:cTn id="32" fill="hold" display="0">
                  <p:stCondLst>
                    <p:cond delay="indefinite"/>
                  </p:stCondLst>
                </p:cTn>
                <p:tgtEl>
                  <p:spTgt spid="8"/>
                </p:tgtEl>
              </p:cMediaNode>
            </p:video>
            <p:seq concurrent="1" nextAc="seek">
              <p:cTn id="33" restart="whenNotActive" fill="hold" evtFilter="cancelBubble" nodeType="interactiveSeq">
                <p:stCondLst>
                  <p:cond evt="onClick" delay="0">
                    <p:tgtEl>
                      <p:spTgt spid="8"/>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P spid="5" grpId="0"/>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5D8316-E6EB-43D9-A68C-D91FE1B22948}"/>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At UWTSD we suggest using font style Arial and size 11. </a:t>
            </a:r>
          </a:p>
        </p:txBody>
      </p:sp>
      <p:grpSp>
        <p:nvGrpSpPr>
          <p:cNvPr id="4" name="Group 3">
            <a:extLst>
              <a:ext uri="{FF2B5EF4-FFF2-40B4-BE49-F238E27FC236}">
                <a16:creationId xmlns:a16="http://schemas.microsoft.com/office/drawing/2014/main" id="{66663CD3-7830-42AA-AC44-F3E1AFB781F4}"/>
              </a:ext>
            </a:extLst>
          </p:cNvPr>
          <p:cNvGrpSpPr/>
          <p:nvPr/>
        </p:nvGrpSpPr>
        <p:grpSpPr>
          <a:xfrm>
            <a:off x="800100" y="1600201"/>
            <a:ext cx="5716116" cy="397712"/>
            <a:chOff x="1155868" y="2383751"/>
            <a:chExt cx="7718530" cy="615627"/>
          </a:xfrm>
          <a:solidFill>
            <a:srgbClr val="92D050"/>
          </a:solidFill>
        </p:grpSpPr>
        <p:sp>
          <p:nvSpPr>
            <p:cNvPr id="5" name="Freeform: Shape 4">
              <a:extLst>
                <a:ext uri="{FF2B5EF4-FFF2-40B4-BE49-F238E27FC236}">
                  <a16:creationId xmlns:a16="http://schemas.microsoft.com/office/drawing/2014/main" id="{FBE7395E-6732-463D-8956-229B80C5410B}"/>
                </a:ext>
              </a:extLst>
            </p:cNvPr>
            <p:cNvSpPr/>
            <p:nvPr/>
          </p:nvSpPr>
          <p:spPr>
            <a:xfrm>
              <a:off x="1463681" y="2445314"/>
              <a:ext cx="7410717" cy="492502"/>
            </a:xfrm>
            <a:custGeom>
              <a:avLst/>
              <a:gdLst>
                <a:gd name="connsiteX0" fmla="*/ 0 w 7410717"/>
                <a:gd name="connsiteY0" fmla="*/ 0 h 492502"/>
                <a:gd name="connsiteX1" fmla="*/ 7410717 w 7410717"/>
                <a:gd name="connsiteY1" fmla="*/ 0 h 492502"/>
                <a:gd name="connsiteX2" fmla="*/ 7410717 w 7410717"/>
                <a:gd name="connsiteY2" fmla="*/ 492502 h 492502"/>
                <a:gd name="connsiteX3" fmla="*/ 0 w 7410717"/>
                <a:gd name="connsiteY3" fmla="*/ 492502 h 492502"/>
                <a:gd name="connsiteX4" fmla="*/ 0 w 741071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717" h="492502">
                  <a:moveTo>
                    <a:pt x="0" y="0"/>
                  </a:moveTo>
                  <a:lnTo>
                    <a:pt x="7410717" y="0"/>
                  </a:lnTo>
                  <a:lnTo>
                    <a:pt x="7410717" y="492502"/>
                  </a:lnTo>
                  <a:lnTo>
                    <a:pt x="0" y="492502"/>
                  </a:lnTo>
                  <a:lnTo>
                    <a:pt x="0" y="0"/>
                  </a:lnTo>
                  <a:close/>
                </a:path>
              </a:pathLst>
            </a:custGeom>
            <a:grpFill/>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b="1" dirty="0">
                  <a:solidFill>
                    <a:schemeClr val="tx1"/>
                  </a:solidFill>
                </a:rPr>
                <a:t>Editing font style and font size</a:t>
              </a:r>
            </a:p>
          </p:txBody>
        </p:sp>
        <p:sp>
          <p:nvSpPr>
            <p:cNvPr id="6" name="Oval 5">
              <a:extLst>
                <a:ext uri="{FF2B5EF4-FFF2-40B4-BE49-F238E27FC236}">
                  <a16:creationId xmlns:a16="http://schemas.microsoft.com/office/drawing/2014/main" id="{0A05A338-EF55-4913-A120-AECDAA5AF54E}"/>
                </a:ext>
              </a:extLst>
            </p:cNvPr>
            <p:cNvSpPr/>
            <p:nvPr/>
          </p:nvSpPr>
          <p:spPr>
            <a:xfrm>
              <a:off x="1155868" y="2383751"/>
              <a:ext cx="615627" cy="615627"/>
            </a:xfrm>
            <a:prstGeom prst="ellipse">
              <a:avLst/>
            </a:prstGeom>
            <a:grpFill/>
          </p:spPr>
          <p:style>
            <a:lnRef idx="2">
              <a:schemeClr val="accent2">
                <a:hueOff val="2246903"/>
                <a:satOff val="-7168"/>
                <a:lumOff val="-2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7" name="Picture 6">
            <a:extLst>
              <a:ext uri="{FF2B5EF4-FFF2-40B4-BE49-F238E27FC236}">
                <a16:creationId xmlns:a16="http://schemas.microsoft.com/office/drawing/2014/main" id="{FBEAB8FA-DA41-44A2-87DD-ADE004189331}"/>
              </a:ext>
            </a:extLst>
          </p:cNvPr>
          <p:cNvPicPr>
            <a:picLocks noChangeAspect="1"/>
          </p:cNvPicPr>
          <p:nvPr/>
        </p:nvPicPr>
        <p:blipFill>
          <a:blip r:embed="rId3"/>
          <a:stretch>
            <a:fillRect/>
          </a:stretch>
        </p:blipFill>
        <p:spPr>
          <a:xfrm>
            <a:off x="891950" y="2420874"/>
            <a:ext cx="2871788" cy="614363"/>
          </a:xfrm>
          <a:prstGeom prst="rect">
            <a:avLst/>
          </a:prstGeom>
        </p:spPr>
      </p:pic>
      <p:pic>
        <p:nvPicPr>
          <p:cNvPr id="9" name="Picture 8">
            <a:extLst>
              <a:ext uri="{FF2B5EF4-FFF2-40B4-BE49-F238E27FC236}">
                <a16:creationId xmlns:a16="http://schemas.microsoft.com/office/drawing/2014/main" id="{16EDC433-9DE2-415E-AE31-8CA8223C911F}"/>
              </a:ext>
            </a:extLst>
          </p:cNvPr>
          <p:cNvPicPr>
            <a:picLocks noChangeAspect="1"/>
          </p:cNvPicPr>
          <p:nvPr/>
        </p:nvPicPr>
        <p:blipFill>
          <a:blip r:embed="rId4"/>
          <a:stretch>
            <a:fillRect/>
          </a:stretch>
        </p:blipFill>
        <p:spPr>
          <a:xfrm>
            <a:off x="4382770" y="2420874"/>
            <a:ext cx="3479006" cy="1685925"/>
          </a:xfrm>
          <a:prstGeom prst="rect">
            <a:avLst/>
          </a:prstGeom>
        </p:spPr>
      </p:pic>
      <p:cxnSp>
        <p:nvCxnSpPr>
          <p:cNvPr id="11" name="Straight Arrow Connector 10">
            <a:extLst>
              <a:ext uri="{FF2B5EF4-FFF2-40B4-BE49-F238E27FC236}">
                <a16:creationId xmlns:a16="http://schemas.microsoft.com/office/drawing/2014/main" id="{08E76C8C-29ED-4039-AFDA-F1C9F9D6C54C}"/>
              </a:ext>
            </a:extLst>
          </p:cNvPr>
          <p:cNvCxnSpPr/>
          <p:nvPr/>
        </p:nvCxnSpPr>
        <p:spPr>
          <a:xfrm flipV="1">
            <a:off x="3171825" y="3612696"/>
            <a:ext cx="0" cy="1383846"/>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F22337A7-B938-49E9-9961-28C36FAF8237}"/>
              </a:ext>
            </a:extLst>
          </p:cNvPr>
          <p:cNvSpPr txBox="1"/>
          <p:nvPr/>
        </p:nvSpPr>
        <p:spPr>
          <a:xfrm>
            <a:off x="800100" y="3500787"/>
            <a:ext cx="2375804" cy="1754326"/>
          </a:xfrm>
          <a:prstGeom prst="rect">
            <a:avLst/>
          </a:prstGeom>
          <a:noFill/>
        </p:spPr>
        <p:txBody>
          <a:bodyPr wrap="square" rtlCol="0">
            <a:spAutoFit/>
          </a:bodyPr>
          <a:lstStyle/>
          <a:p>
            <a:r>
              <a:rPr lang="en-GB" dirty="0"/>
              <a:t>At the top of your Word document, you will see the font style options. Click the small arrow to the side. </a:t>
            </a:r>
          </a:p>
        </p:txBody>
      </p:sp>
      <p:cxnSp>
        <p:nvCxnSpPr>
          <p:cNvPr id="14" name="Straight Arrow Connector 13">
            <a:extLst>
              <a:ext uri="{FF2B5EF4-FFF2-40B4-BE49-F238E27FC236}">
                <a16:creationId xmlns:a16="http://schemas.microsoft.com/office/drawing/2014/main" id="{DBA715D6-E3A0-421B-8B66-5FF44F0D27F3}"/>
              </a:ext>
            </a:extLst>
          </p:cNvPr>
          <p:cNvCxnSpPr>
            <a:cxnSpLocks/>
          </p:cNvCxnSpPr>
          <p:nvPr/>
        </p:nvCxnSpPr>
        <p:spPr>
          <a:xfrm flipV="1">
            <a:off x="5278211" y="4408714"/>
            <a:ext cx="428625" cy="587828"/>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FA5BB647-ABA8-457C-BAE1-E2B053CD9925}"/>
              </a:ext>
            </a:extLst>
          </p:cNvPr>
          <p:cNvSpPr txBox="1"/>
          <p:nvPr/>
        </p:nvSpPr>
        <p:spPr>
          <a:xfrm>
            <a:off x="4384222" y="4996543"/>
            <a:ext cx="3024868" cy="646331"/>
          </a:xfrm>
          <a:prstGeom prst="rect">
            <a:avLst/>
          </a:prstGeom>
          <a:noFill/>
        </p:spPr>
        <p:txBody>
          <a:bodyPr wrap="square" rtlCol="0">
            <a:spAutoFit/>
          </a:bodyPr>
          <a:lstStyle/>
          <a:p>
            <a:r>
              <a:rPr lang="en-GB" dirty="0"/>
              <a:t>From the drop-down menu select Arial. </a:t>
            </a:r>
          </a:p>
        </p:txBody>
      </p:sp>
    </p:spTree>
    <p:extLst>
      <p:ext uri="{BB962C8B-B14F-4D97-AF65-F5344CB8AC3E}">
        <p14:creationId xmlns:p14="http://schemas.microsoft.com/office/powerpoint/2010/main" val="464672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fade">
                                      <p:cBhvr>
                                        <p:cTn id="35" dur="500"/>
                                        <p:tgtEl>
                                          <p:spTgt spid="14"/>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2062D-95BE-4D75-8426-42F9C3D8690F}"/>
              </a:ext>
            </a:extLst>
          </p:cNvPr>
          <p:cNvSpPr>
            <a:spLocks noGrp="1"/>
          </p:cNvSpPr>
          <p:nvPr>
            <p:ph idx="1"/>
          </p:nvPr>
        </p:nvSpPr>
        <p:spPr>
          <a:xfrm>
            <a:off x="5657850" y="2434590"/>
            <a:ext cx="3057525" cy="2887218"/>
          </a:xfrm>
        </p:spPr>
        <p:txBody>
          <a:bodyPr/>
          <a:lstStyle/>
          <a:p>
            <a:r>
              <a:rPr lang="en-GB" sz="1500" dirty="0">
                <a:latin typeface="Arial" panose="020B0604020202020204" pitchFamily="34" charset="0"/>
                <a:cs typeface="Arial" panose="020B0604020202020204" pitchFamily="34" charset="0"/>
              </a:rPr>
              <a:t>Your document will appear in portrait orientation as a default but at time you may wish to present your work in landscape if you are creating a poster or a diagram. </a:t>
            </a:r>
          </a:p>
          <a:p>
            <a:r>
              <a:rPr lang="en-GB" sz="1500" dirty="0">
                <a:latin typeface="Arial" panose="020B0604020202020204" pitchFamily="34" charset="0"/>
                <a:cs typeface="Arial" panose="020B0604020202020204" pitchFamily="34" charset="0"/>
              </a:rPr>
              <a:t>To change the orientation of the page, click on the </a:t>
            </a:r>
            <a:r>
              <a:rPr lang="en-GB" sz="1500" b="1" dirty="0">
                <a:latin typeface="Arial" panose="020B0604020202020204" pitchFamily="34" charset="0"/>
                <a:cs typeface="Arial" panose="020B0604020202020204" pitchFamily="34" charset="0"/>
              </a:rPr>
              <a:t>‘Layout</a:t>
            </a:r>
            <a:r>
              <a:rPr lang="en-GB" sz="1500" dirty="0">
                <a:latin typeface="Arial" panose="020B0604020202020204" pitchFamily="34" charset="0"/>
                <a:cs typeface="Arial" panose="020B0604020202020204" pitchFamily="34" charset="0"/>
              </a:rPr>
              <a:t>’ menu and select ‘</a:t>
            </a:r>
            <a:r>
              <a:rPr lang="en-GB" sz="1500" b="1" dirty="0">
                <a:latin typeface="Arial" panose="020B0604020202020204" pitchFamily="34" charset="0"/>
                <a:cs typeface="Arial" panose="020B0604020202020204" pitchFamily="34" charset="0"/>
              </a:rPr>
              <a:t>Orientation</a:t>
            </a:r>
            <a:r>
              <a:rPr lang="en-GB" sz="1500" dirty="0">
                <a:latin typeface="Arial" panose="020B060402020202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02BE4634-1B61-4F9D-A328-7BCFFCB3E4E4}"/>
              </a:ext>
            </a:extLst>
          </p:cNvPr>
          <p:cNvGrpSpPr/>
          <p:nvPr/>
        </p:nvGrpSpPr>
        <p:grpSpPr>
          <a:xfrm>
            <a:off x="800100" y="1536193"/>
            <a:ext cx="5649961" cy="461720"/>
            <a:chOff x="1341117" y="3122411"/>
            <a:chExt cx="7533281" cy="615627"/>
          </a:xfrm>
        </p:grpSpPr>
        <p:sp>
          <p:nvSpPr>
            <p:cNvPr id="5" name="Freeform: Shape 4">
              <a:extLst>
                <a:ext uri="{FF2B5EF4-FFF2-40B4-BE49-F238E27FC236}">
                  <a16:creationId xmlns:a16="http://schemas.microsoft.com/office/drawing/2014/main" id="{AE456582-FFBE-4EE7-A2FB-B99252BE1F81}"/>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a:solidFill>
              <a:srgbClr val="92D050"/>
            </a:solidFill>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b="1" dirty="0">
                  <a:solidFill>
                    <a:schemeClr val="tx1"/>
                  </a:solidFill>
                </a:rPr>
                <a:t>Adjusting page orientation. </a:t>
              </a:r>
            </a:p>
          </p:txBody>
        </p:sp>
        <p:sp>
          <p:nvSpPr>
            <p:cNvPr id="6" name="Oval 5">
              <a:extLst>
                <a:ext uri="{FF2B5EF4-FFF2-40B4-BE49-F238E27FC236}">
                  <a16:creationId xmlns:a16="http://schemas.microsoft.com/office/drawing/2014/main" id="{89C43C06-A09C-452A-BF5D-4947B250ABBF}"/>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2" name="Word orientation">
            <a:hlinkClick r:id="" action="ppaction://media"/>
            <a:extLst>
              <a:ext uri="{FF2B5EF4-FFF2-40B4-BE49-F238E27FC236}">
                <a16:creationId xmlns:a16="http://schemas.microsoft.com/office/drawing/2014/main" id="{6888484B-A837-4A77-8A21-E91659CDDDD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28626" y="2302329"/>
            <a:ext cx="5007482" cy="2668701"/>
          </a:xfrm>
          <a:prstGeom prst="rect">
            <a:avLst/>
          </a:prstGeom>
        </p:spPr>
      </p:pic>
    </p:spTree>
    <p:extLst>
      <p:ext uri="{BB962C8B-B14F-4D97-AF65-F5344CB8AC3E}">
        <p14:creationId xmlns:p14="http://schemas.microsoft.com/office/powerpoint/2010/main" val="236380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96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2"/>
                </p:tgtEl>
              </p:cMediaNode>
            </p:video>
            <p:seq concurrent="1" nextAc="seek">
              <p:cTn id="13" restart="whenNotActive" fill="hold" evtFilter="cancelBubble" nodeType="interactiveSeq">
                <p:stCondLst>
                  <p:cond evt="onClick" delay="0">
                    <p:tgtEl>
                      <p:spTgt spid="2"/>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42BB09-D7EF-4FCA-BD38-CE85DD27835F}"/>
              </a:ext>
            </a:extLst>
          </p:cNvPr>
          <p:cNvSpPr/>
          <p:nvPr/>
        </p:nvSpPr>
        <p:spPr>
          <a:xfrm>
            <a:off x="800101" y="1536192"/>
            <a:ext cx="5419100" cy="369377"/>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a:solidFill>
            <a:srgbClr val="92D050"/>
          </a:solidFill>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b="1" dirty="0">
                <a:solidFill>
                  <a:schemeClr val="tx1"/>
                </a:solidFill>
              </a:rPr>
              <a:t>How to insert images, format and label. </a:t>
            </a:r>
          </a:p>
        </p:txBody>
      </p:sp>
      <p:sp>
        <p:nvSpPr>
          <p:cNvPr id="9" name="Content Placeholder 8">
            <a:extLst>
              <a:ext uri="{FF2B5EF4-FFF2-40B4-BE49-F238E27FC236}">
                <a16:creationId xmlns:a16="http://schemas.microsoft.com/office/drawing/2014/main" id="{B202D025-C30E-4C5B-A042-BAAFDD395F23}"/>
              </a:ext>
            </a:extLst>
          </p:cNvPr>
          <p:cNvSpPr>
            <a:spLocks noGrp="1"/>
          </p:cNvSpPr>
          <p:nvPr>
            <p:ph idx="1"/>
          </p:nvPr>
        </p:nvSpPr>
        <p:spPr>
          <a:xfrm>
            <a:off x="628139" y="2150024"/>
            <a:ext cx="7543800" cy="654409"/>
          </a:xfrm>
        </p:spPr>
        <p:txBody>
          <a:bodyPr>
            <a:normAutofit/>
          </a:bodyPr>
          <a:lstStyle/>
          <a:p>
            <a:r>
              <a:rPr lang="en-GB" sz="1500" dirty="0">
                <a:latin typeface="Arial" panose="020B0604020202020204" pitchFamily="34" charset="0"/>
                <a:cs typeface="Arial" panose="020B0604020202020204" pitchFamily="34" charset="0"/>
              </a:rPr>
              <a:t>The </a:t>
            </a:r>
            <a:r>
              <a:rPr lang="en-GB" sz="1500" b="1" dirty="0">
                <a:latin typeface="Arial" panose="020B0604020202020204" pitchFamily="34" charset="0"/>
                <a:cs typeface="Arial" panose="020B0604020202020204" pitchFamily="34" charset="0"/>
              </a:rPr>
              <a:t>Insert</a:t>
            </a:r>
            <a:r>
              <a:rPr lang="en-GB" sz="1500" dirty="0">
                <a:latin typeface="Arial" panose="020B0604020202020204" pitchFamily="34" charset="0"/>
                <a:cs typeface="Arial" panose="020B0604020202020204" pitchFamily="34" charset="0"/>
              </a:rPr>
              <a:t> menu is found at the top of the document, click the </a:t>
            </a:r>
            <a:r>
              <a:rPr lang="en-GB" sz="1500" b="1" dirty="0">
                <a:latin typeface="Arial" panose="020B0604020202020204" pitchFamily="34" charset="0"/>
                <a:cs typeface="Arial" panose="020B0604020202020204" pitchFamily="34" charset="0"/>
              </a:rPr>
              <a:t>Pictures</a:t>
            </a:r>
            <a:r>
              <a:rPr lang="en-GB" sz="1500" dirty="0">
                <a:latin typeface="Arial" panose="020B0604020202020204" pitchFamily="34" charset="0"/>
                <a:cs typeface="Arial" panose="020B0604020202020204" pitchFamily="34" charset="0"/>
              </a:rPr>
              <a:t> icon, and select where the picture can be found. </a:t>
            </a:r>
          </a:p>
        </p:txBody>
      </p:sp>
      <p:grpSp>
        <p:nvGrpSpPr>
          <p:cNvPr id="14" name="Group 13">
            <a:extLst>
              <a:ext uri="{FF2B5EF4-FFF2-40B4-BE49-F238E27FC236}">
                <a16:creationId xmlns:a16="http://schemas.microsoft.com/office/drawing/2014/main" id="{B0230C3E-E1C7-4C50-840B-4692A13FC316}"/>
              </a:ext>
            </a:extLst>
          </p:cNvPr>
          <p:cNvGrpSpPr/>
          <p:nvPr/>
        </p:nvGrpSpPr>
        <p:grpSpPr>
          <a:xfrm>
            <a:off x="642454" y="2804433"/>
            <a:ext cx="4201545" cy="2741640"/>
            <a:chOff x="837519" y="2357107"/>
            <a:chExt cx="5248275" cy="3918291"/>
          </a:xfrm>
        </p:grpSpPr>
        <p:pic>
          <p:nvPicPr>
            <p:cNvPr id="11" name="Picture 10">
              <a:extLst>
                <a:ext uri="{FF2B5EF4-FFF2-40B4-BE49-F238E27FC236}">
                  <a16:creationId xmlns:a16="http://schemas.microsoft.com/office/drawing/2014/main" id="{98E883F5-9618-4497-AE82-1A9A9A2A7EC0}"/>
                </a:ext>
              </a:extLst>
            </p:cNvPr>
            <p:cNvPicPr>
              <a:picLocks noChangeAspect="1"/>
            </p:cNvPicPr>
            <p:nvPr/>
          </p:nvPicPr>
          <p:blipFill>
            <a:blip r:embed="rId3"/>
            <a:stretch>
              <a:fillRect/>
            </a:stretch>
          </p:blipFill>
          <p:spPr>
            <a:xfrm>
              <a:off x="837519" y="2979748"/>
              <a:ext cx="5248275" cy="3295650"/>
            </a:xfrm>
            <a:prstGeom prst="rect">
              <a:avLst/>
            </a:prstGeom>
          </p:spPr>
        </p:pic>
        <p:sp>
          <p:nvSpPr>
            <p:cNvPr id="12" name="TextBox 11">
              <a:extLst>
                <a:ext uri="{FF2B5EF4-FFF2-40B4-BE49-F238E27FC236}">
                  <a16:creationId xmlns:a16="http://schemas.microsoft.com/office/drawing/2014/main" id="{CC47ECB9-3676-4B1F-8B0D-B680C5A67A7C}"/>
                </a:ext>
              </a:extLst>
            </p:cNvPr>
            <p:cNvSpPr txBox="1"/>
            <p:nvPr/>
          </p:nvSpPr>
          <p:spPr>
            <a:xfrm>
              <a:off x="1052319" y="2357107"/>
              <a:ext cx="3928557" cy="492443"/>
            </a:xfrm>
            <a:prstGeom prst="rect">
              <a:avLst/>
            </a:prstGeom>
            <a:noFill/>
          </p:spPr>
          <p:txBody>
            <a:bodyPr wrap="square" rtlCol="0">
              <a:spAutoFit/>
            </a:bodyPr>
            <a:lstStyle/>
            <a:p>
              <a:r>
                <a:rPr lang="en-GB" dirty="0"/>
                <a:t>The desktop MSWord  view</a:t>
              </a:r>
            </a:p>
          </p:txBody>
        </p:sp>
      </p:grpSp>
      <p:grpSp>
        <p:nvGrpSpPr>
          <p:cNvPr id="15" name="Group 14">
            <a:extLst>
              <a:ext uri="{FF2B5EF4-FFF2-40B4-BE49-F238E27FC236}">
                <a16:creationId xmlns:a16="http://schemas.microsoft.com/office/drawing/2014/main" id="{A3A42B13-60AB-4F3E-8069-0B02678CAC47}"/>
              </a:ext>
            </a:extLst>
          </p:cNvPr>
          <p:cNvGrpSpPr/>
          <p:nvPr/>
        </p:nvGrpSpPr>
        <p:grpSpPr>
          <a:xfrm>
            <a:off x="4829685" y="2578915"/>
            <a:ext cx="3671861" cy="2967158"/>
            <a:chOff x="6439579" y="2295554"/>
            <a:chExt cx="4895815" cy="3956210"/>
          </a:xfrm>
        </p:grpSpPr>
        <p:pic>
          <p:nvPicPr>
            <p:cNvPr id="7" name="Picture 6">
              <a:extLst>
                <a:ext uri="{FF2B5EF4-FFF2-40B4-BE49-F238E27FC236}">
                  <a16:creationId xmlns:a16="http://schemas.microsoft.com/office/drawing/2014/main" id="{6FFDF5E6-9AAF-4728-A597-1BC5766B1A9E}"/>
                </a:ext>
              </a:extLst>
            </p:cNvPr>
            <p:cNvPicPr>
              <a:picLocks noChangeAspect="1"/>
            </p:cNvPicPr>
            <p:nvPr/>
          </p:nvPicPr>
          <p:blipFill>
            <a:blip r:embed="rId4"/>
            <a:stretch>
              <a:fillRect/>
            </a:stretch>
          </p:blipFill>
          <p:spPr>
            <a:xfrm>
              <a:off x="6439579" y="2979748"/>
              <a:ext cx="4895815" cy="3272016"/>
            </a:xfrm>
            <a:prstGeom prst="rect">
              <a:avLst/>
            </a:prstGeom>
          </p:spPr>
        </p:pic>
        <p:sp>
          <p:nvSpPr>
            <p:cNvPr id="13" name="TextBox 12">
              <a:extLst>
                <a:ext uri="{FF2B5EF4-FFF2-40B4-BE49-F238E27FC236}">
                  <a16:creationId xmlns:a16="http://schemas.microsoft.com/office/drawing/2014/main" id="{5E0A8AE3-5DC4-4234-B013-69B8BA28EFDB}"/>
                </a:ext>
              </a:extLst>
            </p:cNvPr>
            <p:cNvSpPr txBox="1"/>
            <p:nvPr/>
          </p:nvSpPr>
          <p:spPr>
            <a:xfrm>
              <a:off x="6702536" y="2295554"/>
              <a:ext cx="4193382" cy="492443"/>
            </a:xfrm>
            <a:prstGeom prst="rect">
              <a:avLst/>
            </a:prstGeom>
            <a:noFill/>
          </p:spPr>
          <p:txBody>
            <a:bodyPr wrap="square" rtlCol="0">
              <a:spAutoFit/>
            </a:bodyPr>
            <a:lstStyle/>
            <a:p>
              <a:r>
                <a:rPr lang="en-GB" dirty="0"/>
                <a:t> OneDrive MSWord  view</a:t>
              </a:r>
            </a:p>
          </p:txBody>
        </p:sp>
      </p:grpSp>
    </p:spTree>
    <p:extLst>
      <p:ext uri="{BB962C8B-B14F-4D97-AF65-F5344CB8AC3E}">
        <p14:creationId xmlns:p14="http://schemas.microsoft.com/office/powerpoint/2010/main" val="253090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8B50FC-FBF4-4239-BCF7-10F79F046385}"/>
              </a:ext>
            </a:extLst>
          </p:cNvPr>
          <p:cNvPicPr>
            <a:picLocks noGrp="1" noChangeAspect="1"/>
          </p:cNvPicPr>
          <p:nvPr>
            <p:ph idx="1"/>
          </p:nvPr>
        </p:nvPicPr>
        <p:blipFill>
          <a:blip r:embed="rId3"/>
          <a:stretch>
            <a:fillRect/>
          </a:stretch>
        </p:blipFill>
        <p:spPr>
          <a:xfrm>
            <a:off x="505724" y="3429000"/>
            <a:ext cx="3286125" cy="2215953"/>
          </a:xfrm>
        </p:spPr>
      </p:pic>
      <p:sp>
        <p:nvSpPr>
          <p:cNvPr id="4" name="Title 3">
            <a:extLst>
              <a:ext uri="{FF2B5EF4-FFF2-40B4-BE49-F238E27FC236}">
                <a16:creationId xmlns:a16="http://schemas.microsoft.com/office/drawing/2014/main" id="{E0A31A9A-095A-4D78-AF9E-B5F17F36D071}"/>
              </a:ext>
            </a:extLst>
          </p:cNvPr>
          <p:cNvSpPr>
            <a:spLocks noGrp="1"/>
          </p:cNvSpPr>
          <p:nvPr>
            <p:ph type="title"/>
          </p:nvPr>
        </p:nvSpPr>
        <p:spPr>
          <a:xfrm>
            <a:off x="800100" y="1339454"/>
            <a:ext cx="7543800" cy="522004"/>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a:solidFill>
            <a:srgbClr val="92D050"/>
          </a:solidFill>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anchor="ctr" anchorCtr="0" compatLnSpc="1">
            <a:prstTxWarp prst="textNoShape">
              <a:avLst/>
            </a:prstTxWarp>
            <a:noAutofit/>
          </a:bodyPr>
          <a:lstStyle/>
          <a:p>
            <a:pPr algn="l" defTabSz="800100">
              <a:lnSpc>
                <a:spcPct val="90000"/>
              </a:lnSpc>
              <a:spcAft>
                <a:spcPct val="35000"/>
              </a:spcAft>
            </a:pPr>
            <a:r>
              <a:rPr lang="en-GB" sz="1800" b="1" dirty="0">
                <a:solidFill>
                  <a:schemeClr val="tx1"/>
                </a:solidFill>
              </a:rPr>
              <a:t>How to insert images, format and label. </a:t>
            </a:r>
          </a:p>
        </p:txBody>
      </p:sp>
      <p:pic>
        <p:nvPicPr>
          <p:cNvPr id="8" name="Picture 7">
            <a:extLst>
              <a:ext uri="{FF2B5EF4-FFF2-40B4-BE49-F238E27FC236}">
                <a16:creationId xmlns:a16="http://schemas.microsoft.com/office/drawing/2014/main" id="{3944121B-BF1D-4071-9849-6FC49E1D95DF}"/>
              </a:ext>
            </a:extLst>
          </p:cNvPr>
          <p:cNvPicPr>
            <a:picLocks noChangeAspect="1"/>
          </p:cNvPicPr>
          <p:nvPr/>
        </p:nvPicPr>
        <p:blipFill>
          <a:blip r:embed="rId4"/>
          <a:stretch>
            <a:fillRect/>
          </a:stretch>
        </p:blipFill>
        <p:spPr>
          <a:xfrm>
            <a:off x="5352152" y="3597473"/>
            <a:ext cx="2901805" cy="2172638"/>
          </a:xfrm>
          <a:prstGeom prst="rect">
            <a:avLst/>
          </a:prstGeom>
        </p:spPr>
      </p:pic>
      <p:sp>
        <p:nvSpPr>
          <p:cNvPr id="9" name="TextBox 8">
            <a:extLst>
              <a:ext uri="{FF2B5EF4-FFF2-40B4-BE49-F238E27FC236}">
                <a16:creationId xmlns:a16="http://schemas.microsoft.com/office/drawing/2014/main" id="{BD62F824-6E20-42F2-9C41-19C61D8256AB}"/>
              </a:ext>
            </a:extLst>
          </p:cNvPr>
          <p:cNvSpPr txBox="1"/>
          <p:nvPr/>
        </p:nvSpPr>
        <p:spPr>
          <a:xfrm>
            <a:off x="512311" y="2025426"/>
            <a:ext cx="7743825"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Wrapping the text around your image is important to prevent the image from jumping around on the page. </a:t>
            </a:r>
          </a:p>
        </p:txBody>
      </p:sp>
      <p:sp>
        <p:nvSpPr>
          <p:cNvPr id="10" name="TextBox 9">
            <a:extLst>
              <a:ext uri="{FF2B5EF4-FFF2-40B4-BE49-F238E27FC236}">
                <a16:creationId xmlns:a16="http://schemas.microsoft.com/office/drawing/2014/main" id="{33D9CB0F-B206-4DC9-B75C-7BF544245B59}"/>
              </a:ext>
            </a:extLst>
          </p:cNvPr>
          <p:cNvSpPr txBox="1"/>
          <p:nvPr/>
        </p:nvSpPr>
        <p:spPr>
          <a:xfrm>
            <a:off x="364843" y="2674143"/>
            <a:ext cx="3628004" cy="923330"/>
          </a:xfrm>
          <a:prstGeom prst="rect">
            <a:avLst/>
          </a:prstGeom>
          <a:noFill/>
        </p:spPr>
        <p:txBody>
          <a:bodyPr wrap="square" rtlCol="0">
            <a:spAutoFit/>
          </a:bodyPr>
          <a:lstStyle/>
          <a:p>
            <a:r>
              <a:rPr lang="en-GB" dirty="0"/>
              <a:t>The desktop version provides a pop-up menu after inserting the image. </a:t>
            </a:r>
          </a:p>
        </p:txBody>
      </p:sp>
      <p:sp>
        <p:nvSpPr>
          <p:cNvPr id="13" name="TextBox 12">
            <a:extLst>
              <a:ext uri="{FF2B5EF4-FFF2-40B4-BE49-F238E27FC236}">
                <a16:creationId xmlns:a16="http://schemas.microsoft.com/office/drawing/2014/main" id="{5D215E75-819E-4D6A-B8DE-7DFE635C9C86}"/>
              </a:ext>
            </a:extLst>
          </p:cNvPr>
          <p:cNvSpPr txBox="1"/>
          <p:nvPr/>
        </p:nvSpPr>
        <p:spPr>
          <a:xfrm>
            <a:off x="4900103" y="2657468"/>
            <a:ext cx="3628004" cy="923330"/>
          </a:xfrm>
          <a:prstGeom prst="rect">
            <a:avLst/>
          </a:prstGeom>
          <a:noFill/>
        </p:spPr>
        <p:txBody>
          <a:bodyPr wrap="square" rtlCol="0">
            <a:spAutoFit/>
          </a:bodyPr>
          <a:lstStyle/>
          <a:p>
            <a:r>
              <a:rPr lang="en-GB" dirty="0"/>
              <a:t>The OneDrive version requires you to click on ‘Picture’ menu, then ‘Wrap text’ </a:t>
            </a:r>
          </a:p>
        </p:txBody>
      </p:sp>
    </p:spTree>
    <p:extLst>
      <p:ext uri="{BB962C8B-B14F-4D97-AF65-F5344CB8AC3E}">
        <p14:creationId xmlns:p14="http://schemas.microsoft.com/office/powerpoint/2010/main" val="892398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D7CB87-C9A4-48C4-9A09-191A2E52C039}"/>
              </a:ext>
            </a:extLst>
          </p:cNvPr>
          <p:cNvSpPr txBox="1">
            <a:spLocks/>
          </p:cNvSpPr>
          <p:nvPr/>
        </p:nvSpPr>
        <p:spPr>
          <a:xfrm>
            <a:off x="800100" y="1339454"/>
            <a:ext cx="7543800" cy="522004"/>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a:solidFill>
            <a:srgbClr val="92D050"/>
          </a:solidFill>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293193" tIns="45720" rIns="45720" bIns="45720" numCol="1" spcCol="1270" rtlCol="0" anchor="ctr" anchorCtr="0">
            <a:noAutofit/>
          </a:bodyPr>
          <a:lstStyle>
            <a:lvl1pPr algn="l" defTabSz="914400" rtl="0" eaLnBrk="1" latinLnBrk="0" hangingPunct="1">
              <a:lnSpc>
                <a:spcPct val="90000"/>
              </a:lnSpc>
              <a:spcBef>
                <a:spcPct val="0"/>
              </a:spcBef>
              <a:buNone/>
              <a:defRPr lang="en-US" sz="4000" i="0" kern="1200" cap="none" spc="0" baseline="0" dirty="0">
                <a:solidFill>
                  <a:schemeClr val="lt1"/>
                </a:solidFill>
                <a:effectLst/>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defTabSz="800100">
              <a:spcAft>
                <a:spcPct val="35000"/>
              </a:spcAft>
            </a:pPr>
            <a:r>
              <a:rPr lang="en-GB" sz="1800" b="1" dirty="0">
                <a:solidFill>
                  <a:schemeClr val="tx1"/>
                </a:solidFill>
              </a:rPr>
              <a:t>How to insert a table</a:t>
            </a:r>
          </a:p>
        </p:txBody>
      </p:sp>
      <p:pic>
        <p:nvPicPr>
          <p:cNvPr id="9" name="Content Placeholder 8">
            <a:extLst>
              <a:ext uri="{FF2B5EF4-FFF2-40B4-BE49-F238E27FC236}">
                <a16:creationId xmlns:a16="http://schemas.microsoft.com/office/drawing/2014/main" id="{6DB27710-7089-476C-BBFF-CE06AB71A69A}"/>
              </a:ext>
            </a:extLst>
          </p:cNvPr>
          <p:cNvPicPr>
            <a:picLocks noGrp="1" noChangeAspect="1"/>
          </p:cNvPicPr>
          <p:nvPr>
            <p:ph idx="1"/>
          </p:nvPr>
        </p:nvPicPr>
        <p:blipFill>
          <a:blip r:embed="rId2"/>
          <a:stretch>
            <a:fillRect/>
          </a:stretch>
        </p:blipFill>
        <p:spPr>
          <a:xfrm>
            <a:off x="3510706" y="2120504"/>
            <a:ext cx="5094389" cy="2887265"/>
          </a:xfrm>
        </p:spPr>
      </p:pic>
      <p:sp>
        <p:nvSpPr>
          <p:cNvPr id="10" name="TextBox 9">
            <a:extLst>
              <a:ext uri="{FF2B5EF4-FFF2-40B4-BE49-F238E27FC236}">
                <a16:creationId xmlns:a16="http://schemas.microsoft.com/office/drawing/2014/main" id="{4A3EEDA7-FA13-4BCF-9E1C-33FCE47BAFB5}"/>
              </a:ext>
            </a:extLst>
          </p:cNvPr>
          <p:cNvSpPr txBox="1"/>
          <p:nvPr/>
        </p:nvSpPr>
        <p:spPr>
          <a:xfrm>
            <a:off x="800100" y="2314575"/>
            <a:ext cx="2328863" cy="175432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To insert a table, select ‘Insert’ and ‘Table’ and choose the size of the table (number of rows and columns) </a:t>
            </a:r>
          </a:p>
        </p:txBody>
      </p:sp>
      <p:sp>
        <p:nvSpPr>
          <p:cNvPr id="11" name="TextBox 10">
            <a:extLst>
              <a:ext uri="{FF2B5EF4-FFF2-40B4-BE49-F238E27FC236}">
                <a16:creationId xmlns:a16="http://schemas.microsoft.com/office/drawing/2014/main" id="{BF1C6354-D39B-48F7-A462-F2EE28D60188}"/>
              </a:ext>
            </a:extLst>
          </p:cNvPr>
          <p:cNvSpPr txBox="1"/>
          <p:nvPr/>
        </p:nvSpPr>
        <p:spPr>
          <a:xfrm>
            <a:off x="800100" y="3840685"/>
            <a:ext cx="2328863"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Once you have inserted a table, you can click on each box to add text or numbers. </a:t>
            </a:r>
          </a:p>
        </p:txBody>
      </p:sp>
      <p:pic>
        <p:nvPicPr>
          <p:cNvPr id="13" name="Picture 12">
            <a:extLst>
              <a:ext uri="{FF2B5EF4-FFF2-40B4-BE49-F238E27FC236}">
                <a16:creationId xmlns:a16="http://schemas.microsoft.com/office/drawing/2014/main" id="{F13F0B83-FD78-42C4-A3C2-BE4CABF669BE}"/>
              </a:ext>
            </a:extLst>
          </p:cNvPr>
          <p:cNvPicPr>
            <a:picLocks noChangeAspect="1"/>
          </p:cNvPicPr>
          <p:nvPr/>
        </p:nvPicPr>
        <p:blipFill>
          <a:blip r:embed="rId3"/>
          <a:stretch>
            <a:fillRect/>
          </a:stretch>
        </p:blipFill>
        <p:spPr>
          <a:xfrm>
            <a:off x="3510706" y="2120504"/>
            <a:ext cx="5094389" cy="3039793"/>
          </a:xfrm>
          <a:prstGeom prst="rect">
            <a:avLst/>
          </a:prstGeom>
        </p:spPr>
      </p:pic>
    </p:spTree>
    <p:extLst>
      <p:ext uri="{BB962C8B-B14F-4D97-AF65-F5344CB8AC3E}">
        <p14:creationId xmlns:p14="http://schemas.microsoft.com/office/powerpoint/2010/main" val="2510410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nserting page numbers">
            <a:hlinkClick r:id="" action="ppaction://media"/>
            <a:extLst>
              <a:ext uri="{FF2B5EF4-FFF2-40B4-BE49-F238E27FC236}">
                <a16:creationId xmlns:a16="http://schemas.microsoft.com/office/drawing/2014/main" id="{2A542299-A46F-49DA-AC6A-A1819198B597}"/>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179512" y="1788477"/>
            <a:ext cx="5772151" cy="3073670"/>
          </a:xfrm>
          <a:noFill/>
        </p:spPr>
      </p:pic>
      <p:sp>
        <p:nvSpPr>
          <p:cNvPr id="5" name="TextBox 4">
            <a:extLst>
              <a:ext uri="{FF2B5EF4-FFF2-40B4-BE49-F238E27FC236}">
                <a16:creationId xmlns:a16="http://schemas.microsoft.com/office/drawing/2014/main" id="{F980EFF1-B6DD-489A-8E9F-83D8202056B2}"/>
              </a:ext>
            </a:extLst>
          </p:cNvPr>
          <p:cNvSpPr txBox="1"/>
          <p:nvPr/>
        </p:nvSpPr>
        <p:spPr>
          <a:xfrm>
            <a:off x="6357937" y="1772816"/>
            <a:ext cx="2358581" cy="771502"/>
          </a:xfrm>
          <a:prstGeom prst="rect">
            <a:avLst/>
          </a:prstGeom>
        </p:spPr>
        <p:txBody>
          <a:bodyPr vert="horz" lIns="68580" tIns="34290" rIns="68580" bIns="34290" rtlCol="0" anchor="b">
            <a:normAutofit lnSpcReduction="10000"/>
          </a:bodyPr>
          <a:lstStyle/>
          <a:p>
            <a:pPr>
              <a:spcAft>
                <a:spcPts val="450"/>
              </a:spcAft>
            </a:pPr>
            <a:r>
              <a:rPr lang="en-US" sz="2400" b="1" dirty="0">
                <a:highlight>
                  <a:srgbClr val="FFFF00"/>
                </a:highlight>
                <a:latin typeface="+mj-lt"/>
                <a:cs typeface="+mn-cs"/>
              </a:rPr>
              <a:t>Inserting Page numbers </a:t>
            </a:r>
          </a:p>
        </p:txBody>
      </p:sp>
      <p:sp>
        <p:nvSpPr>
          <p:cNvPr id="4" name="Freeform: Shape 3">
            <a:extLst>
              <a:ext uri="{FF2B5EF4-FFF2-40B4-BE49-F238E27FC236}">
                <a16:creationId xmlns:a16="http://schemas.microsoft.com/office/drawing/2014/main" id="{2E1DD8E3-85E4-4C5A-B33F-CB1AF6958C86}"/>
              </a:ext>
            </a:extLst>
          </p:cNvPr>
          <p:cNvSpPr/>
          <p:nvPr/>
        </p:nvSpPr>
        <p:spPr>
          <a:xfrm>
            <a:off x="6357937" y="2647188"/>
            <a:ext cx="2358581" cy="2633472"/>
          </a:xfrm>
          <a:prstGeom prst="rect">
            <a:avLst/>
          </a:pr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68580" tIns="34290" rIns="68580" bIns="34290" numCol="1" spcCol="1270" rtlCol="0" anchorCtr="0">
            <a:normAutofit/>
          </a:bodyPr>
          <a:lstStyle/>
          <a:p>
            <a:pPr>
              <a:lnSpc>
                <a:spcPct val="110000"/>
              </a:lnSpc>
              <a:spcBef>
                <a:spcPts val="600"/>
              </a:spcBef>
              <a:buClr>
                <a:schemeClr val="tx1">
                  <a:lumMod val="85000"/>
                  <a:lumOff val="15000"/>
                </a:schemeClr>
              </a:buClr>
            </a:pPr>
            <a:r>
              <a:rPr lang="en-US" kern="1200" dirty="0">
                <a:solidFill>
                  <a:schemeClr val="bg1"/>
                </a:solidFill>
                <a:latin typeface="+mn-lt"/>
                <a:ea typeface="+mn-ea"/>
                <a:cs typeface="+mn-cs"/>
              </a:rPr>
              <a:t>Page numbers must be inserted for all written submissions. </a:t>
            </a:r>
          </a:p>
        </p:txBody>
      </p:sp>
    </p:spTree>
    <p:extLst>
      <p:ext uri="{BB962C8B-B14F-4D97-AF65-F5344CB8AC3E}">
        <p14:creationId xmlns:p14="http://schemas.microsoft.com/office/powerpoint/2010/main" val="1688469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1.5 Line Spacing">
            <a:hlinkClick r:id="" action="ppaction://media"/>
            <a:extLst>
              <a:ext uri="{FF2B5EF4-FFF2-40B4-BE49-F238E27FC236}">
                <a16:creationId xmlns:a16="http://schemas.microsoft.com/office/drawing/2014/main" id="{DDCFE8B6-04A4-4ECB-9E13-84A3407C2CC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3112866" y="2335017"/>
            <a:ext cx="5417344" cy="2887265"/>
          </a:xfrm>
        </p:spPr>
      </p:pic>
      <p:sp>
        <p:nvSpPr>
          <p:cNvPr id="4" name="Freeform: Shape 3">
            <a:extLst>
              <a:ext uri="{FF2B5EF4-FFF2-40B4-BE49-F238E27FC236}">
                <a16:creationId xmlns:a16="http://schemas.microsoft.com/office/drawing/2014/main" id="{737ACDC1-0DC3-4CE6-89D3-DABD852D1564}"/>
              </a:ext>
            </a:extLst>
          </p:cNvPr>
          <p:cNvSpPr/>
          <p:nvPr/>
        </p:nvSpPr>
        <p:spPr>
          <a:xfrm>
            <a:off x="613791" y="1635718"/>
            <a:ext cx="7916418" cy="510350"/>
          </a:xfrm>
          <a:prstGeom prst="rect">
            <a:avLst/>
          </a:prstGeom>
          <a:solidFill>
            <a:srgbClr val="92D050"/>
          </a:solidFill>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lIns="68580" tIns="34290" rIns="68580" bIns="34290" numCol="1" spcCol="1270" rtlCol="0" anchorCtr="0">
            <a:normAutofit/>
          </a:bodyPr>
          <a:lstStyle/>
          <a:p>
            <a:pPr>
              <a:lnSpc>
                <a:spcPct val="110000"/>
              </a:lnSpc>
              <a:spcBef>
                <a:spcPts val="600"/>
              </a:spcBef>
              <a:buClr>
                <a:schemeClr val="tx1">
                  <a:lumMod val="85000"/>
                  <a:lumOff val="15000"/>
                </a:schemeClr>
              </a:buClr>
            </a:pPr>
            <a:r>
              <a:rPr lang="en-US" sz="2100" b="1" dirty="0">
                <a:solidFill>
                  <a:schemeClr val="tx1"/>
                </a:solidFill>
                <a:latin typeface="Arial" panose="020B0604020202020204" pitchFamily="34" charset="0"/>
                <a:cs typeface="Arial" panose="020B0604020202020204" pitchFamily="34" charset="0"/>
              </a:rPr>
              <a:t>Applying 1.5 Line Spacing </a:t>
            </a:r>
          </a:p>
        </p:txBody>
      </p:sp>
      <p:sp>
        <p:nvSpPr>
          <p:cNvPr id="6" name="TextBox 5">
            <a:extLst>
              <a:ext uri="{FF2B5EF4-FFF2-40B4-BE49-F238E27FC236}">
                <a16:creationId xmlns:a16="http://schemas.microsoft.com/office/drawing/2014/main" id="{5FCD8E0A-778B-40D9-A7D1-46F4EE33EB66}"/>
              </a:ext>
            </a:extLst>
          </p:cNvPr>
          <p:cNvSpPr txBox="1"/>
          <p:nvPr/>
        </p:nvSpPr>
        <p:spPr>
          <a:xfrm>
            <a:off x="613791" y="2335017"/>
            <a:ext cx="1743647" cy="2308324"/>
          </a:xfrm>
          <a:prstGeom prst="rect">
            <a:avLst/>
          </a:prstGeom>
          <a:noFill/>
        </p:spPr>
        <p:txBody>
          <a:bodyPr wrap="square" rtlCol="0">
            <a:spAutoFit/>
          </a:bodyPr>
          <a:lstStyle/>
          <a:p>
            <a:r>
              <a:rPr lang="en-GB" dirty="0"/>
              <a:t>It is important to apply 1.5 line spacing to your written submissions, as without this, marking can be difficult. </a:t>
            </a:r>
          </a:p>
        </p:txBody>
      </p:sp>
    </p:spTree>
    <p:extLst>
      <p:ext uri="{BB962C8B-B14F-4D97-AF65-F5344CB8AC3E}">
        <p14:creationId xmlns:p14="http://schemas.microsoft.com/office/powerpoint/2010/main" val="390470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29EA22-CBF3-4B05-B69E-CE28CC72CEDD}"/>
              </a:ext>
            </a:extLst>
          </p:cNvPr>
          <p:cNvSpPr>
            <a:spLocks noGrp="1"/>
          </p:cNvSpPr>
          <p:nvPr>
            <p:ph idx="1"/>
          </p:nvPr>
        </p:nvSpPr>
        <p:spPr>
          <a:xfrm>
            <a:off x="4067944" y="1787706"/>
            <a:ext cx="4214813" cy="4305590"/>
          </a:xfrm>
        </p:spPr>
        <p:txBody>
          <a:bodyPr/>
          <a:lstStyle/>
          <a:p>
            <a:r>
              <a:rPr lang="en-GB" sz="1400" dirty="0"/>
              <a:t>Setting up a template may be useful as you move forward through your course. </a:t>
            </a:r>
          </a:p>
          <a:p>
            <a:r>
              <a:rPr lang="en-GB" sz="1400" dirty="0"/>
              <a:t>Open a document and save as ‘Template for all submissions’ (in future you will need to ‘Save As’ and rename for each assignment in order to keep template) </a:t>
            </a:r>
          </a:p>
          <a:p>
            <a:r>
              <a:rPr lang="en-GB" sz="1400" dirty="0"/>
              <a:t>On the </a:t>
            </a:r>
            <a:r>
              <a:rPr lang="en-GB" sz="1400" b="1" dirty="0"/>
              <a:t>first page</a:t>
            </a:r>
            <a:r>
              <a:rPr lang="en-GB" sz="1400" dirty="0"/>
              <a:t>, you will create a </a:t>
            </a:r>
            <a:r>
              <a:rPr lang="en-GB" sz="1400" b="1" dirty="0"/>
              <a:t>title page </a:t>
            </a:r>
            <a:r>
              <a:rPr lang="en-GB" sz="1400" dirty="0"/>
              <a:t>which you will adapt for each assignment. </a:t>
            </a:r>
          </a:p>
          <a:p>
            <a:r>
              <a:rPr lang="en-GB" sz="1400" dirty="0"/>
              <a:t>On the </a:t>
            </a:r>
            <a:r>
              <a:rPr lang="en-GB" sz="1400" b="1" dirty="0"/>
              <a:t>second page </a:t>
            </a:r>
            <a:r>
              <a:rPr lang="en-GB" sz="1400" dirty="0"/>
              <a:t>put ‘</a:t>
            </a:r>
            <a:r>
              <a:rPr lang="en-GB" sz="1400" b="1" dirty="0"/>
              <a:t>Contents</a:t>
            </a:r>
            <a:r>
              <a:rPr lang="en-GB" sz="1400" dirty="0"/>
              <a:t>’ </a:t>
            </a:r>
          </a:p>
          <a:p>
            <a:r>
              <a:rPr lang="en-GB" sz="1400" dirty="0"/>
              <a:t>On the </a:t>
            </a:r>
            <a:r>
              <a:rPr lang="en-GB" sz="1400" b="1" dirty="0"/>
              <a:t>third page </a:t>
            </a:r>
            <a:r>
              <a:rPr lang="en-GB" sz="1400" dirty="0"/>
              <a:t>put ‘</a:t>
            </a:r>
            <a:r>
              <a:rPr lang="en-GB" sz="1400" b="1" dirty="0"/>
              <a:t>Introduction</a:t>
            </a:r>
            <a:r>
              <a:rPr lang="en-GB" sz="1400" dirty="0"/>
              <a:t>’  (when you begin writing your report, the number of pages in the main body of your report will increase, you will add additional subheading as appropriate)</a:t>
            </a:r>
          </a:p>
          <a:p>
            <a:r>
              <a:rPr lang="en-GB" sz="1400" dirty="0"/>
              <a:t>On the </a:t>
            </a:r>
            <a:r>
              <a:rPr lang="en-GB" sz="1400" b="1" dirty="0"/>
              <a:t>fourth page </a:t>
            </a:r>
            <a:r>
              <a:rPr lang="en-GB" sz="1400" dirty="0"/>
              <a:t>put ‘</a:t>
            </a:r>
            <a:r>
              <a:rPr lang="en-GB" sz="1400" b="1" dirty="0"/>
              <a:t>Reference List</a:t>
            </a:r>
            <a:r>
              <a:rPr lang="en-GB" sz="1400" dirty="0"/>
              <a:t>’ </a:t>
            </a:r>
          </a:p>
          <a:p>
            <a:endParaRPr lang="en-GB" dirty="0"/>
          </a:p>
        </p:txBody>
      </p:sp>
      <p:sp>
        <p:nvSpPr>
          <p:cNvPr id="4" name="Freeform: Shape 3">
            <a:extLst>
              <a:ext uri="{FF2B5EF4-FFF2-40B4-BE49-F238E27FC236}">
                <a16:creationId xmlns:a16="http://schemas.microsoft.com/office/drawing/2014/main" id="{D70CBEA4-369F-4A6D-8F97-D41745A94F1A}"/>
              </a:ext>
            </a:extLst>
          </p:cNvPr>
          <p:cNvSpPr/>
          <p:nvPr/>
        </p:nvSpPr>
        <p:spPr>
          <a:xfrm>
            <a:off x="899592" y="1126870"/>
            <a:ext cx="5861876" cy="369377"/>
          </a:xfrm>
          <a:custGeom>
            <a:avLst/>
            <a:gdLst>
              <a:gd name="connsiteX0" fmla="*/ 0 w 7815834"/>
              <a:gd name="connsiteY0" fmla="*/ 0 h 492502"/>
              <a:gd name="connsiteX1" fmla="*/ 7815834 w 7815834"/>
              <a:gd name="connsiteY1" fmla="*/ 0 h 492502"/>
              <a:gd name="connsiteX2" fmla="*/ 7815834 w 7815834"/>
              <a:gd name="connsiteY2" fmla="*/ 492502 h 492502"/>
              <a:gd name="connsiteX3" fmla="*/ 0 w 7815834"/>
              <a:gd name="connsiteY3" fmla="*/ 492502 h 492502"/>
              <a:gd name="connsiteX4" fmla="*/ 0 w 7815834"/>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5834" h="492502">
                <a:moveTo>
                  <a:pt x="0" y="0"/>
                </a:moveTo>
                <a:lnTo>
                  <a:pt x="7815834" y="0"/>
                </a:lnTo>
                <a:lnTo>
                  <a:pt x="7815834" y="492502"/>
                </a:lnTo>
                <a:lnTo>
                  <a:pt x="0" y="492502"/>
                </a:lnTo>
                <a:lnTo>
                  <a:pt x="0" y="0"/>
                </a:lnTo>
                <a:close/>
              </a:path>
            </a:pathLst>
          </a:custGeom>
          <a:solidFill>
            <a:srgbClr val="92D050"/>
          </a:solidFill>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293193" tIns="45720" rIns="45720" bIns="45720" numCol="1" spcCol="1270" anchor="ctr" anchorCtr="0">
            <a:noAutofit/>
          </a:bodyPr>
          <a:lstStyle/>
          <a:p>
            <a:pPr defTabSz="800100">
              <a:lnSpc>
                <a:spcPct val="90000"/>
              </a:lnSpc>
              <a:spcAft>
                <a:spcPct val="35000"/>
              </a:spcAft>
            </a:pPr>
            <a:r>
              <a:rPr lang="en-GB" b="1" dirty="0">
                <a:solidFill>
                  <a:schemeClr val="tx1"/>
                </a:solidFill>
              </a:rPr>
              <a:t>Setting up a template for a report. </a:t>
            </a:r>
          </a:p>
        </p:txBody>
      </p:sp>
      <p:pic>
        <p:nvPicPr>
          <p:cNvPr id="5" name="Picture 4">
            <a:extLst>
              <a:ext uri="{FF2B5EF4-FFF2-40B4-BE49-F238E27FC236}">
                <a16:creationId xmlns:a16="http://schemas.microsoft.com/office/drawing/2014/main" id="{BEC3CD67-2F75-4471-A8A2-F02315C697C1}"/>
              </a:ext>
            </a:extLst>
          </p:cNvPr>
          <p:cNvPicPr>
            <a:picLocks noChangeAspect="1"/>
          </p:cNvPicPr>
          <p:nvPr/>
        </p:nvPicPr>
        <p:blipFill>
          <a:blip r:embed="rId3"/>
          <a:stretch>
            <a:fillRect/>
          </a:stretch>
        </p:blipFill>
        <p:spPr>
          <a:xfrm>
            <a:off x="579605" y="1796653"/>
            <a:ext cx="3278981" cy="3264694"/>
          </a:xfrm>
          <a:prstGeom prst="rect">
            <a:avLst/>
          </a:prstGeom>
        </p:spPr>
      </p:pic>
    </p:spTree>
    <p:extLst>
      <p:ext uri="{BB962C8B-B14F-4D97-AF65-F5344CB8AC3E}">
        <p14:creationId xmlns:p14="http://schemas.microsoft.com/office/powerpoint/2010/main" val="378710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B7B1D-194E-4882-9C7C-EEED31ACB457}"/>
              </a:ext>
            </a:extLst>
          </p:cNvPr>
          <p:cNvSpPr>
            <a:spLocks noGrp="1"/>
          </p:cNvSpPr>
          <p:nvPr>
            <p:ph type="title"/>
          </p:nvPr>
        </p:nvSpPr>
        <p:spPr>
          <a:xfrm>
            <a:off x="539944" y="476672"/>
            <a:ext cx="7543800" cy="1152128"/>
          </a:xfrm>
        </p:spPr>
        <p:txBody>
          <a:bodyPr/>
          <a:lstStyle/>
          <a:p>
            <a:r>
              <a:rPr lang="en-GB" b="1" dirty="0"/>
              <a:t>Activity </a:t>
            </a:r>
            <a:r>
              <a:rPr lang="en-GB" dirty="0"/>
              <a:t>– Test your MS Word skills. </a:t>
            </a:r>
          </a:p>
        </p:txBody>
      </p:sp>
      <p:sp>
        <p:nvSpPr>
          <p:cNvPr id="10" name="TextBox 9">
            <a:extLst>
              <a:ext uri="{FF2B5EF4-FFF2-40B4-BE49-F238E27FC236}">
                <a16:creationId xmlns:a16="http://schemas.microsoft.com/office/drawing/2014/main" id="{7A90AA47-BFEB-4D27-BA16-44F24953E520}"/>
              </a:ext>
            </a:extLst>
          </p:cNvPr>
          <p:cNvSpPr txBox="1"/>
          <p:nvPr/>
        </p:nvSpPr>
        <p:spPr>
          <a:xfrm>
            <a:off x="539945" y="5002912"/>
            <a:ext cx="2500362"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Beginner Level activity </a:t>
            </a:r>
          </a:p>
        </p:txBody>
      </p:sp>
      <p:sp>
        <p:nvSpPr>
          <p:cNvPr id="11" name="TextBox 10">
            <a:extLst>
              <a:ext uri="{FF2B5EF4-FFF2-40B4-BE49-F238E27FC236}">
                <a16:creationId xmlns:a16="http://schemas.microsoft.com/office/drawing/2014/main" id="{6886BAFE-0A0E-41AD-AE2F-E39E6E8DB73E}"/>
              </a:ext>
            </a:extLst>
          </p:cNvPr>
          <p:cNvSpPr txBox="1"/>
          <p:nvPr/>
        </p:nvSpPr>
        <p:spPr>
          <a:xfrm>
            <a:off x="3226278" y="5041530"/>
            <a:ext cx="237284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Intermediate Level activity </a:t>
            </a:r>
          </a:p>
        </p:txBody>
      </p:sp>
      <p:sp>
        <p:nvSpPr>
          <p:cNvPr id="12" name="TextBox 11">
            <a:extLst>
              <a:ext uri="{FF2B5EF4-FFF2-40B4-BE49-F238E27FC236}">
                <a16:creationId xmlns:a16="http://schemas.microsoft.com/office/drawing/2014/main" id="{1DCE4852-B733-46A9-A41A-D6DD92D7829E}"/>
              </a:ext>
            </a:extLst>
          </p:cNvPr>
          <p:cNvSpPr txBox="1"/>
          <p:nvPr/>
        </p:nvSpPr>
        <p:spPr>
          <a:xfrm>
            <a:off x="5930896" y="5002912"/>
            <a:ext cx="237284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Advanced Level activity </a:t>
            </a:r>
          </a:p>
        </p:txBody>
      </p:sp>
      <p:sp>
        <p:nvSpPr>
          <p:cNvPr id="13" name="TextBox 12">
            <a:extLst>
              <a:ext uri="{FF2B5EF4-FFF2-40B4-BE49-F238E27FC236}">
                <a16:creationId xmlns:a16="http://schemas.microsoft.com/office/drawing/2014/main" id="{BBC29DB4-54B5-4A59-B1A3-2AB52BA978B0}"/>
              </a:ext>
            </a:extLst>
          </p:cNvPr>
          <p:cNvSpPr txBox="1"/>
          <p:nvPr/>
        </p:nvSpPr>
        <p:spPr>
          <a:xfrm>
            <a:off x="639065" y="1844020"/>
            <a:ext cx="7444679" cy="646331"/>
          </a:xfrm>
          <a:prstGeom prst="rect">
            <a:avLst/>
          </a:prstGeom>
          <a:noFill/>
        </p:spPr>
        <p:txBody>
          <a:bodyPr wrap="square" rtlCol="0">
            <a:spAutoFit/>
          </a:bodyPr>
          <a:lstStyle/>
          <a:p>
            <a:r>
              <a:rPr lang="en-GB" dirty="0"/>
              <a:t>Choose one activity to recreate in MS Word, when complete please email your file to your lecturer or share via the OneDrive.  </a:t>
            </a:r>
          </a:p>
        </p:txBody>
      </p:sp>
      <p:pic>
        <p:nvPicPr>
          <p:cNvPr id="8" name="Content Placeholder 7" descr="Table&#10;&#10;Description automatically generated">
            <a:extLst>
              <a:ext uri="{FF2B5EF4-FFF2-40B4-BE49-F238E27FC236}">
                <a16:creationId xmlns:a16="http://schemas.microsoft.com/office/drawing/2014/main" id="{26F58269-9D25-4905-9DD5-C7CC69A65A10}"/>
              </a:ext>
            </a:extLst>
          </p:cNvPr>
          <p:cNvPicPr>
            <a:picLocks noGrp="1" noChangeAspect="1"/>
          </p:cNvPicPr>
          <p:nvPr>
            <p:ph idx="1"/>
          </p:nvPr>
        </p:nvPicPr>
        <p:blipFill>
          <a:blip r:embed="rId3"/>
          <a:stretch>
            <a:fillRect/>
          </a:stretch>
        </p:blipFill>
        <p:spPr>
          <a:xfrm>
            <a:off x="822598" y="2404137"/>
            <a:ext cx="1942189" cy="2321007"/>
          </a:xfrm>
        </p:spPr>
      </p:pic>
      <p:pic>
        <p:nvPicPr>
          <p:cNvPr id="15" name="Picture 14" descr="Graphical user interface&#10;&#10;Description automatically generated with medium confidence">
            <a:extLst>
              <a:ext uri="{FF2B5EF4-FFF2-40B4-BE49-F238E27FC236}">
                <a16:creationId xmlns:a16="http://schemas.microsoft.com/office/drawing/2014/main" id="{BBD22868-D48F-4ED0-B565-2C62A477F35C}"/>
              </a:ext>
            </a:extLst>
          </p:cNvPr>
          <p:cNvPicPr>
            <a:picLocks noChangeAspect="1"/>
          </p:cNvPicPr>
          <p:nvPr/>
        </p:nvPicPr>
        <p:blipFill>
          <a:blip r:embed="rId4"/>
          <a:stretch>
            <a:fillRect/>
          </a:stretch>
        </p:blipFill>
        <p:spPr>
          <a:xfrm>
            <a:off x="3392702" y="2404137"/>
            <a:ext cx="1937405" cy="2637392"/>
          </a:xfrm>
          <a:prstGeom prst="rect">
            <a:avLst/>
          </a:prstGeom>
        </p:spPr>
      </p:pic>
      <p:pic>
        <p:nvPicPr>
          <p:cNvPr id="17" name="Picture 16" descr="Graphical user interface&#10;&#10;Description automatically generated">
            <a:extLst>
              <a:ext uri="{FF2B5EF4-FFF2-40B4-BE49-F238E27FC236}">
                <a16:creationId xmlns:a16="http://schemas.microsoft.com/office/drawing/2014/main" id="{F9A802A8-6D4B-404F-8643-D5FDFC1C2F54}"/>
              </a:ext>
            </a:extLst>
          </p:cNvPr>
          <p:cNvPicPr>
            <a:picLocks noChangeAspect="1"/>
          </p:cNvPicPr>
          <p:nvPr/>
        </p:nvPicPr>
        <p:blipFill>
          <a:blip r:embed="rId5"/>
          <a:stretch>
            <a:fillRect/>
          </a:stretch>
        </p:blipFill>
        <p:spPr>
          <a:xfrm>
            <a:off x="6082799" y="2365519"/>
            <a:ext cx="1862071" cy="2637393"/>
          </a:xfrm>
          <a:prstGeom prst="rect">
            <a:avLst/>
          </a:prstGeom>
        </p:spPr>
      </p:pic>
    </p:spTree>
    <p:extLst>
      <p:ext uri="{BB962C8B-B14F-4D97-AF65-F5344CB8AC3E}">
        <p14:creationId xmlns:p14="http://schemas.microsoft.com/office/powerpoint/2010/main" val="154672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nodeType="with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par>
                                <p:cTn id="23" presetID="10" presetClass="entr" presetSubtype="0"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3563888" y="1052736"/>
            <a:ext cx="2304256" cy="1349182"/>
          </a:xfrm>
        </p:spPr>
        <p:txBody>
          <a:bodyPr>
            <a:normAutofit/>
          </a:bodyPr>
          <a:lstStyle/>
          <a:p>
            <a:r>
              <a:rPr lang="en-US" sz="2400" b="1" dirty="0"/>
              <a:t>MS Word – Further skills </a:t>
            </a:r>
          </a:p>
        </p:txBody>
      </p:sp>
    </p:spTree>
    <p:extLst>
      <p:ext uri="{BB962C8B-B14F-4D97-AF65-F5344CB8AC3E}">
        <p14:creationId xmlns:p14="http://schemas.microsoft.com/office/powerpoint/2010/main" val="2584280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02C57-1FE4-4C4E-8869-D7F06319CD59}"/>
              </a:ext>
            </a:extLst>
          </p:cNvPr>
          <p:cNvSpPr>
            <a:spLocks noGrp="1"/>
          </p:cNvSpPr>
          <p:nvPr>
            <p:ph type="title"/>
          </p:nvPr>
        </p:nvSpPr>
        <p:spPr>
          <a:xfrm>
            <a:off x="489412" y="1397000"/>
            <a:ext cx="8165176" cy="665211"/>
          </a:xfrm>
          <a:solidFill>
            <a:srgbClr val="92D050"/>
          </a:solidFill>
        </p:spPr>
        <p:style>
          <a:lnRef idx="2">
            <a:schemeClr val="accent1"/>
          </a:lnRef>
          <a:fillRef idx="1">
            <a:schemeClr val="lt1"/>
          </a:fillRef>
          <a:effectRef idx="0">
            <a:schemeClr val="accent1"/>
          </a:effectRef>
          <a:fontRef idx="minor">
            <a:schemeClr val="dk1"/>
          </a:fontRef>
        </p:style>
        <p:txBody>
          <a:bodyPr/>
          <a:lstStyle/>
          <a:p>
            <a:r>
              <a:rPr lang="en-GB" sz="3600" b="1" dirty="0"/>
              <a:t>Inserting links within documents</a:t>
            </a:r>
          </a:p>
        </p:txBody>
      </p:sp>
      <p:sp>
        <p:nvSpPr>
          <p:cNvPr id="4" name="Content Placeholder 2">
            <a:extLst>
              <a:ext uri="{FF2B5EF4-FFF2-40B4-BE49-F238E27FC236}">
                <a16:creationId xmlns:a16="http://schemas.microsoft.com/office/drawing/2014/main" id="{A64A8152-3A30-4706-A6DE-E86A08BCF3CB}"/>
              </a:ext>
            </a:extLst>
          </p:cNvPr>
          <p:cNvSpPr>
            <a:spLocks noGrp="1"/>
          </p:cNvSpPr>
          <p:nvPr>
            <p:ph idx="1"/>
          </p:nvPr>
        </p:nvSpPr>
        <p:spPr>
          <a:xfrm>
            <a:off x="754077" y="2260956"/>
            <a:ext cx="7900510" cy="665209"/>
          </a:xfrm>
        </p:spPr>
        <p:txBody>
          <a:bodyPr>
            <a:normAutofit/>
          </a:bodyPr>
          <a:lstStyle/>
          <a:p>
            <a:pPr marL="0" indent="0">
              <a:buNone/>
            </a:pPr>
            <a:r>
              <a:rPr lang="en-GB" sz="1500" dirty="0">
                <a:latin typeface="Arial" panose="020B0604020202020204" pitchFamily="34" charset="0"/>
                <a:cs typeface="Arial" panose="020B0604020202020204" pitchFamily="34" charset="0"/>
              </a:rPr>
              <a:t>Word allows you to insert links into your document. These can be links to websites, elsewhere in the document or link to documents stored on a shared drive. </a:t>
            </a:r>
          </a:p>
          <a:p>
            <a:endParaRPr lang="en-GB" dirty="0"/>
          </a:p>
          <a:p>
            <a:pPr marL="0" indent="0">
              <a:buNone/>
            </a:pPr>
            <a:endParaRPr lang="en-GB" dirty="0"/>
          </a:p>
        </p:txBody>
      </p:sp>
      <p:sp>
        <p:nvSpPr>
          <p:cNvPr id="21" name="Freeform: Shape 20">
            <a:extLst>
              <a:ext uri="{FF2B5EF4-FFF2-40B4-BE49-F238E27FC236}">
                <a16:creationId xmlns:a16="http://schemas.microsoft.com/office/drawing/2014/main" id="{40FC71DF-384D-4093-BF4C-A00C90BA3AC1}"/>
              </a:ext>
            </a:extLst>
          </p:cNvPr>
          <p:cNvSpPr/>
          <p:nvPr/>
        </p:nvSpPr>
        <p:spPr>
          <a:xfrm>
            <a:off x="848399" y="2983151"/>
            <a:ext cx="1844795" cy="1106877"/>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a:solidFill>
            <a:schemeClr val="accent6">
              <a:lumMod val="50000"/>
            </a:schemeClr>
          </a:solidFill>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09572" tIns="109572" rIns="109572" bIns="109572" numCol="1" spcCol="1270" anchor="ctr" anchorCtr="0">
            <a:noAutofit/>
          </a:bodyPr>
          <a:lstStyle/>
          <a:p>
            <a:pPr algn="ctr" defTabSz="900113">
              <a:lnSpc>
                <a:spcPct val="90000"/>
              </a:lnSpc>
              <a:spcAft>
                <a:spcPct val="35000"/>
              </a:spcAft>
            </a:pPr>
            <a:r>
              <a:rPr lang="en-GB" sz="2025" b="1" dirty="0"/>
              <a:t>Type</a:t>
            </a:r>
            <a:r>
              <a:rPr lang="en-GB" sz="2025" dirty="0"/>
              <a:t> your text and </a:t>
            </a:r>
            <a:r>
              <a:rPr lang="en-GB" sz="2025" b="1" dirty="0"/>
              <a:t>select</a:t>
            </a:r>
            <a:r>
              <a:rPr lang="en-GB" sz="2025" dirty="0"/>
              <a:t>. </a:t>
            </a:r>
          </a:p>
        </p:txBody>
      </p:sp>
      <p:sp>
        <p:nvSpPr>
          <p:cNvPr id="22" name="Freeform: Shape 21">
            <a:extLst>
              <a:ext uri="{FF2B5EF4-FFF2-40B4-BE49-F238E27FC236}">
                <a16:creationId xmlns:a16="http://schemas.microsoft.com/office/drawing/2014/main" id="{65AD52A2-2631-44A0-8BFD-BA78CB2901AD}"/>
              </a:ext>
            </a:extLst>
          </p:cNvPr>
          <p:cNvSpPr/>
          <p:nvPr/>
        </p:nvSpPr>
        <p:spPr>
          <a:xfrm rot="15">
            <a:off x="2844792" y="3307501"/>
            <a:ext cx="393161" cy="457509"/>
          </a:xfrm>
          <a:custGeom>
            <a:avLst/>
            <a:gdLst>
              <a:gd name="connsiteX0" fmla="*/ 0 w 524215"/>
              <a:gd name="connsiteY0" fmla="*/ 122002 h 610012"/>
              <a:gd name="connsiteX1" fmla="*/ 262108 w 524215"/>
              <a:gd name="connsiteY1" fmla="*/ 122002 h 610012"/>
              <a:gd name="connsiteX2" fmla="*/ 262108 w 524215"/>
              <a:gd name="connsiteY2" fmla="*/ 0 h 610012"/>
              <a:gd name="connsiteX3" fmla="*/ 524215 w 524215"/>
              <a:gd name="connsiteY3" fmla="*/ 305006 h 610012"/>
              <a:gd name="connsiteX4" fmla="*/ 262108 w 524215"/>
              <a:gd name="connsiteY4" fmla="*/ 610012 h 610012"/>
              <a:gd name="connsiteX5" fmla="*/ 262108 w 524215"/>
              <a:gd name="connsiteY5" fmla="*/ 488010 h 610012"/>
              <a:gd name="connsiteX6" fmla="*/ 0 w 524215"/>
              <a:gd name="connsiteY6" fmla="*/ 488010 h 610012"/>
              <a:gd name="connsiteX7" fmla="*/ 0 w 524215"/>
              <a:gd name="connsiteY7" fmla="*/ 122002 h 6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15" h="610012">
                <a:moveTo>
                  <a:pt x="0" y="122002"/>
                </a:moveTo>
                <a:lnTo>
                  <a:pt x="262108" y="122002"/>
                </a:lnTo>
                <a:lnTo>
                  <a:pt x="262108" y="0"/>
                </a:lnTo>
                <a:lnTo>
                  <a:pt x="524215" y="305006"/>
                </a:lnTo>
                <a:lnTo>
                  <a:pt x="262108" y="610012"/>
                </a:lnTo>
                <a:lnTo>
                  <a:pt x="262108" y="488010"/>
                </a:lnTo>
                <a:lnTo>
                  <a:pt x="0" y="488010"/>
                </a:lnTo>
                <a:lnTo>
                  <a:pt x="0" y="122002"/>
                </a:lnTo>
                <a:close/>
              </a:path>
            </a:pathLst>
          </a:custGeom>
          <a:solidFill>
            <a:schemeClr val="tx1">
              <a:lumMod val="85000"/>
              <a:lumOff val="15000"/>
            </a:schemeClr>
          </a:solidFill>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91502" rIns="117947" bIns="91501" numCol="1" spcCol="1270" anchor="ctr" anchorCtr="0">
            <a:noAutofit/>
          </a:bodyPr>
          <a:lstStyle/>
          <a:p>
            <a:pPr algn="ctr" defTabSz="700088">
              <a:lnSpc>
                <a:spcPct val="90000"/>
              </a:lnSpc>
              <a:spcAft>
                <a:spcPct val="35000"/>
              </a:spcAft>
            </a:pPr>
            <a:endParaRPr lang="en-GB" sz="1575"/>
          </a:p>
        </p:txBody>
      </p:sp>
      <p:sp>
        <p:nvSpPr>
          <p:cNvPr id="23" name="Freeform: Shape 22">
            <a:extLst>
              <a:ext uri="{FF2B5EF4-FFF2-40B4-BE49-F238E27FC236}">
                <a16:creationId xmlns:a16="http://schemas.microsoft.com/office/drawing/2014/main" id="{0A8E7BB7-A7C3-4D56-9800-7FF86A93DDE3}"/>
              </a:ext>
            </a:extLst>
          </p:cNvPr>
          <p:cNvSpPr/>
          <p:nvPr/>
        </p:nvSpPr>
        <p:spPr>
          <a:xfrm>
            <a:off x="3401152" y="2982822"/>
            <a:ext cx="1844795" cy="1106877"/>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09572" tIns="109572" rIns="109572" bIns="109572" numCol="1" spcCol="1270" anchor="ctr" anchorCtr="0">
            <a:noAutofit/>
          </a:bodyPr>
          <a:lstStyle/>
          <a:p>
            <a:pPr algn="ctr" defTabSz="900113">
              <a:lnSpc>
                <a:spcPct val="90000"/>
              </a:lnSpc>
              <a:spcAft>
                <a:spcPct val="35000"/>
              </a:spcAft>
            </a:pPr>
            <a:r>
              <a:rPr lang="en-GB" sz="2025" b="1" dirty="0"/>
              <a:t>Click</a:t>
            </a:r>
            <a:r>
              <a:rPr lang="en-GB" sz="2025" dirty="0"/>
              <a:t> on the </a:t>
            </a:r>
            <a:r>
              <a:rPr lang="en-GB" sz="2025" b="1" dirty="0"/>
              <a:t>Insert</a:t>
            </a:r>
            <a:r>
              <a:rPr lang="en-GB" sz="2025" dirty="0"/>
              <a:t> tool bar. </a:t>
            </a:r>
          </a:p>
        </p:txBody>
      </p:sp>
      <p:sp>
        <p:nvSpPr>
          <p:cNvPr id="24" name="Freeform: Shape 23">
            <a:extLst>
              <a:ext uri="{FF2B5EF4-FFF2-40B4-BE49-F238E27FC236}">
                <a16:creationId xmlns:a16="http://schemas.microsoft.com/office/drawing/2014/main" id="{CB349A00-EBCA-4C1B-B2BE-B3466F2D8D8C}"/>
              </a:ext>
            </a:extLst>
          </p:cNvPr>
          <p:cNvSpPr/>
          <p:nvPr/>
        </p:nvSpPr>
        <p:spPr>
          <a:xfrm>
            <a:off x="5430427" y="3307506"/>
            <a:ext cx="391097" cy="457509"/>
          </a:xfrm>
          <a:custGeom>
            <a:avLst/>
            <a:gdLst>
              <a:gd name="connsiteX0" fmla="*/ 0 w 521462"/>
              <a:gd name="connsiteY0" fmla="*/ 122002 h 610012"/>
              <a:gd name="connsiteX1" fmla="*/ 260731 w 521462"/>
              <a:gd name="connsiteY1" fmla="*/ 122002 h 610012"/>
              <a:gd name="connsiteX2" fmla="*/ 260731 w 521462"/>
              <a:gd name="connsiteY2" fmla="*/ 0 h 610012"/>
              <a:gd name="connsiteX3" fmla="*/ 521462 w 521462"/>
              <a:gd name="connsiteY3" fmla="*/ 305006 h 610012"/>
              <a:gd name="connsiteX4" fmla="*/ 260731 w 521462"/>
              <a:gd name="connsiteY4" fmla="*/ 610012 h 610012"/>
              <a:gd name="connsiteX5" fmla="*/ 260731 w 521462"/>
              <a:gd name="connsiteY5" fmla="*/ 488010 h 610012"/>
              <a:gd name="connsiteX6" fmla="*/ 0 w 521462"/>
              <a:gd name="connsiteY6" fmla="*/ 488010 h 610012"/>
              <a:gd name="connsiteX7" fmla="*/ 0 w 521462"/>
              <a:gd name="connsiteY7" fmla="*/ 122002 h 6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462" h="610012">
                <a:moveTo>
                  <a:pt x="0" y="122002"/>
                </a:moveTo>
                <a:lnTo>
                  <a:pt x="260731" y="122002"/>
                </a:lnTo>
                <a:lnTo>
                  <a:pt x="260731" y="0"/>
                </a:lnTo>
                <a:lnTo>
                  <a:pt x="521462" y="305006"/>
                </a:lnTo>
                <a:lnTo>
                  <a:pt x="260731" y="610012"/>
                </a:lnTo>
                <a:lnTo>
                  <a:pt x="260731" y="488010"/>
                </a:lnTo>
                <a:lnTo>
                  <a:pt x="0" y="488010"/>
                </a:lnTo>
                <a:lnTo>
                  <a:pt x="0" y="122002"/>
                </a:lnTo>
                <a:close/>
              </a:path>
            </a:pathLst>
          </a:custGeom>
          <a:solidFill>
            <a:schemeClr val="tx1">
              <a:lumMod val="75000"/>
              <a:lumOff val="25000"/>
            </a:schemeClr>
          </a:solidFill>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91502" rIns="117329" bIns="91502" numCol="1" spcCol="1270" anchor="ctr" anchorCtr="0">
            <a:noAutofit/>
          </a:bodyPr>
          <a:lstStyle/>
          <a:p>
            <a:pPr algn="ctr" defTabSz="700088">
              <a:lnSpc>
                <a:spcPct val="90000"/>
              </a:lnSpc>
              <a:spcAft>
                <a:spcPct val="35000"/>
              </a:spcAft>
            </a:pPr>
            <a:endParaRPr lang="en-GB" sz="1575"/>
          </a:p>
        </p:txBody>
      </p:sp>
      <p:sp>
        <p:nvSpPr>
          <p:cNvPr id="25" name="Freeform: Shape 24">
            <a:extLst>
              <a:ext uri="{FF2B5EF4-FFF2-40B4-BE49-F238E27FC236}">
                <a16:creationId xmlns:a16="http://schemas.microsoft.com/office/drawing/2014/main" id="{E1631533-5924-4D61-BD98-5B35E6E5CA7B}"/>
              </a:ext>
            </a:extLst>
          </p:cNvPr>
          <p:cNvSpPr/>
          <p:nvPr/>
        </p:nvSpPr>
        <p:spPr>
          <a:xfrm>
            <a:off x="5983866" y="2982822"/>
            <a:ext cx="1844795" cy="1106877"/>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09572" tIns="109572" rIns="109572" bIns="109572" numCol="1" spcCol="1270" anchor="ctr" anchorCtr="0">
            <a:noAutofit/>
          </a:bodyPr>
          <a:lstStyle/>
          <a:p>
            <a:pPr algn="ctr" defTabSz="900113">
              <a:lnSpc>
                <a:spcPct val="90000"/>
              </a:lnSpc>
              <a:spcAft>
                <a:spcPct val="35000"/>
              </a:spcAft>
            </a:pPr>
            <a:r>
              <a:rPr lang="en-GB" sz="2025" dirty="0"/>
              <a:t>Next, </a:t>
            </a:r>
            <a:r>
              <a:rPr lang="en-GB" sz="2025" b="1" dirty="0"/>
              <a:t>click</a:t>
            </a:r>
            <a:r>
              <a:rPr lang="en-GB" sz="2025" dirty="0"/>
              <a:t> </a:t>
            </a:r>
            <a:r>
              <a:rPr lang="en-GB" sz="2025" b="1" dirty="0"/>
              <a:t>Links</a:t>
            </a:r>
            <a:r>
              <a:rPr lang="en-GB" sz="2025" dirty="0"/>
              <a:t> then </a:t>
            </a:r>
            <a:r>
              <a:rPr lang="en-GB" sz="2025" b="1" dirty="0"/>
              <a:t>Link</a:t>
            </a:r>
          </a:p>
        </p:txBody>
      </p:sp>
      <p:pic>
        <p:nvPicPr>
          <p:cNvPr id="7" name="Picture 6">
            <a:extLst>
              <a:ext uri="{FF2B5EF4-FFF2-40B4-BE49-F238E27FC236}">
                <a16:creationId xmlns:a16="http://schemas.microsoft.com/office/drawing/2014/main" id="{15942A8E-77F9-4336-8778-F69EC98C5AC0}"/>
              </a:ext>
            </a:extLst>
          </p:cNvPr>
          <p:cNvPicPr>
            <a:picLocks noChangeAspect="1"/>
          </p:cNvPicPr>
          <p:nvPr/>
        </p:nvPicPr>
        <p:blipFill>
          <a:blip r:embed="rId3"/>
          <a:stretch>
            <a:fillRect/>
          </a:stretch>
        </p:blipFill>
        <p:spPr>
          <a:xfrm>
            <a:off x="800100" y="4386842"/>
            <a:ext cx="1893094" cy="1028700"/>
          </a:xfrm>
          <a:prstGeom prst="rect">
            <a:avLst/>
          </a:prstGeom>
        </p:spPr>
      </p:pic>
      <p:pic>
        <p:nvPicPr>
          <p:cNvPr id="9" name="Picture 8">
            <a:extLst>
              <a:ext uri="{FF2B5EF4-FFF2-40B4-BE49-F238E27FC236}">
                <a16:creationId xmlns:a16="http://schemas.microsoft.com/office/drawing/2014/main" id="{DF1B0459-F1B3-4EA1-B54B-5C27C81B4F02}"/>
              </a:ext>
            </a:extLst>
          </p:cNvPr>
          <p:cNvPicPr>
            <a:picLocks noChangeAspect="1"/>
          </p:cNvPicPr>
          <p:nvPr/>
        </p:nvPicPr>
        <p:blipFill>
          <a:blip r:embed="rId4"/>
          <a:stretch>
            <a:fillRect/>
          </a:stretch>
        </p:blipFill>
        <p:spPr>
          <a:xfrm>
            <a:off x="3040769" y="4389438"/>
            <a:ext cx="2214563" cy="1071563"/>
          </a:xfrm>
          <a:prstGeom prst="rect">
            <a:avLst/>
          </a:prstGeom>
        </p:spPr>
      </p:pic>
      <p:pic>
        <p:nvPicPr>
          <p:cNvPr id="11" name="Picture 10">
            <a:extLst>
              <a:ext uri="{FF2B5EF4-FFF2-40B4-BE49-F238E27FC236}">
                <a16:creationId xmlns:a16="http://schemas.microsoft.com/office/drawing/2014/main" id="{00106885-1B86-4BB7-A258-61790E054787}"/>
              </a:ext>
            </a:extLst>
          </p:cNvPr>
          <p:cNvPicPr>
            <a:picLocks noChangeAspect="1"/>
          </p:cNvPicPr>
          <p:nvPr/>
        </p:nvPicPr>
        <p:blipFill rotWithShape="1">
          <a:blip r:embed="rId5"/>
          <a:srcRect t="7320" b="7809"/>
          <a:stretch/>
        </p:blipFill>
        <p:spPr>
          <a:xfrm>
            <a:off x="6051903" y="4146357"/>
            <a:ext cx="1693069" cy="1509670"/>
          </a:xfrm>
          <a:prstGeom prst="rect">
            <a:avLst/>
          </a:prstGeom>
        </p:spPr>
      </p:pic>
      <p:cxnSp>
        <p:nvCxnSpPr>
          <p:cNvPr id="15" name="Straight Arrow Connector 14">
            <a:extLst>
              <a:ext uri="{FF2B5EF4-FFF2-40B4-BE49-F238E27FC236}">
                <a16:creationId xmlns:a16="http://schemas.microsoft.com/office/drawing/2014/main" id="{A86D57F0-0BE5-41E3-8711-363EA63D64E6}"/>
              </a:ext>
            </a:extLst>
          </p:cNvPr>
          <p:cNvCxnSpPr/>
          <p:nvPr/>
        </p:nvCxnSpPr>
        <p:spPr>
          <a:xfrm flipV="1">
            <a:off x="3837341" y="4635385"/>
            <a:ext cx="165238" cy="1059327"/>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4E87CF9B-5B23-4277-BB01-75F91EC90078}"/>
              </a:ext>
            </a:extLst>
          </p:cNvPr>
          <p:cNvCxnSpPr>
            <a:cxnSpLocks/>
          </p:cNvCxnSpPr>
          <p:nvPr/>
        </p:nvCxnSpPr>
        <p:spPr>
          <a:xfrm flipH="1">
            <a:off x="6646025" y="4635385"/>
            <a:ext cx="1557933"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2FAF2984-C4E0-459F-90A8-E7427385901B}"/>
              </a:ext>
            </a:extLst>
          </p:cNvPr>
          <p:cNvCxnSpPr>
            <a:cxnSpLocks/>
          </p:cNvCxnSpPr>
          <p:nvPr/>
        </p:nvCxnSpPr>
        <p:spPr>
          <a:xfrm flipH="1">
            <a:off x="6646025" y="5165048"/>
            <a:ext cx="1557933"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7953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Effect transition="in" filter="fade">
                                      <p:cBhvr>
                                        <p:cTn id="41" dur="500"/>
                                        <p:tgtEl>
                                          <p:spTgt spid="25"/>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500"/>
                                        <p:tgtEl>
                                          <p:spTgt spid="11"/>
                                        </p:tgtEl>
                                      </p:cBhvr>
                                    </p:animEffect>
                                  </p:childTnLst>
                                </p:cTn>
                              </p:par>
                              <p:par>
                                <p:cTn id="47" presetID="10" presetClass="entr" presetSubtype="0"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21" grpId="0" animBg="1"/>
      <p:bldP spid="22" grpId="0" animBg="1"/>
      <p:bldP spid="23" grpId="0" animBg="1"/>
      <p:bldP spid="24" grpId="0" animBg="1"/>
      <p:bldP spid="2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25CAC2-477A-4E62-95F6-1F2FAC2B2EED}"/>
              </a:ext>
            </a:extLst>
          </p:cNvPr>
          <p:cNvPicPr>
            <a:picLocks noGrp="1" noChangeAspect="1"/>
          </p:cNvPicPr>
          <p:nvPr>
            <p:ph idx="1"/>
          </p:nvPr>
        </p:nvPicPr>
        <p:blipFill>
          <a:blip r:embed="rId3"/>
          <a:stretch>
            <a:fillRect/>
          </a:stretch>
        </p:blipFill>
        <p:spPr>
          <a:xfrm>
            <a:off x="800100" y="2526799"/>
            <a:ext cx="4657725" cy="2478881"/>
          </a:xfrm>
        </p:spPr>
      </p:pic>
      <p:sp>
        <p:nvSpPr>
          <p:cNvPr id="6" name="Title 1">
            <a:extLst>
              <a:ext uri="{FF2B5EF4-FFF2-40B4-BE49-F238E27FC236}">
                <a16:creationId xmlns:a16="http://schemas.microsoft.com/office/drawing/2014/main" id="{EA909785-4531-4022-92D5-A497A453A47E}"/>
              </a:ext>
            </a:extLst>
          </p:cNvPr>
          <p:cNvSpPr txBox="1">
            <a:spLocks/>
          </p:cNvSpPr>
          <p:nvPr/>
        </p:nvSpPr>
        <p:spPr>
          <a:xfrm>
            <a:off x="489412" y="1397000"/>
            <a:ext cx="8165176" cy="665211"/>
          </a:xfrm>
          <a:prstGeom prst="rect">
            <a:avLst/>
          </a:prstGeom>
          <a:solidFill>
            <a:srgbClr val="92D050"/>
          </a:solidFill>
        </p:spPr>
        <p:style>
          <a:lnRef idx="2">
            <a:schemeClr val="accent1"/>
          </a:lnRef>
          <a:fillRef idx="1">
            <a:schemeClr val="lt1"/>
          </a:fillRef>
          <a:effectRef idx="0">
            <a:schemeClr val="accent1"/>
          </a:effectRef>
          <a:fontRef idx="minor">
            <a:schemeClr val="dk1"/>
          </a:fontRef>
        </p:style>
        <p:txBody>
          <a:bodyPr vert="horz" lIns="68580" tIns="34290" rIns="68580" bIns="3429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dk1"/>
                </a:solidFill>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GB" sz="3000" b="1" dirty="0"/>
              <a:t>Inserting links within documents</a:t>
            </a:r>
          </a:p>
        </p:txBody>
      </p:sp>
      <p:sp>
        <p:nvSpPr>
          <p:cNvPr id="7" name="TextBox 6">
            <a:extLst>
              <a:ext uri="{FF2B5EF4-FFF2-40B4-BE49-F238E27FC236}">
                <a16:creationId xmlns:a16="http://schemas.microsoft.com/office/drawing/2014/main" id="{1C8026E0-69A2-4B6B-8036-29A011E460D5}"/>
              </a:ext>
            </a:extLst>
          </p:cNvPr>
          <p:cNvSpPr txBox="1"/>
          <p:nvPr/>
        </p:nvSpPr>
        <p:spPr>
          <a:xfrm>
            <a:off x="5698375" y="2526799"/>
            <a:ext cx="2956213" cy="3139321"/>
          </a:xfrm>
          <a:prstGeom prst="rect">
            <a:avLst/>
          </a:prstGeom>
          <a:noFill/>
        </p:spPr>
        <p:txBody>
          <a:bodyPr wrap="square" rtlCol="0">
            <a:spAutoFit/>
          </a:bodyPr>
          <a:lstStyle/>
          <a:p>
            <a:r>
              <a:rPr lang="en-GB" dirty="0"/>
              <a:t>This dialogue box will then pop up, allowing you a choice: </a:t>
            </a:r>
          </a:p>
          <a:p>
            <a:pPr marL="214313" indent="-214313">
              <a:buFont typeface="Arial" panose="020B0604020202020204" pitchFamily="34" charset="0"/>
              <a:buChar char="•"/>
            </a:pPr>
            <a:r>
              <a:rPr lang="en-GB" dirty="0"/>
              <a:t>Create a link to a Web Page,</a:t>
            </a:r>
          </a:p>
          <a:p>
            <a:pPr marL="214313" indent="-214313">
              <a:buFont typeface="Arial" panose="020B0604020202020204" pitchFamily="34" charset="0"/>
              <a:buChar char="•"/>
            </a:pPr>
            <a:r>
              <a:rPr lang="en-GB" dirty="0"/>
              <a:t>Create a link to a different place in the document. </a:t>
            </a:r>
          </a:p>
          <a:p>
            <a:pPr marL="214313" indent="-214313">
              <a:buFont typeface="Arial" panose="020B0604020202020204" pitchFamily="34" charset="0"/>
              <a:buChar char="•"/>
            </a:pPr>
            <a:r>
              <a:rPr lang="en-GB" dirty="0"/>
              <a:t>Create a New Document</a:t>
            </a:r>
          </a:p>
          <a:p>
            <a:pPr marL="214313" indent="-214313">
              <a:buFont typeface="Arial" panose="020B0604020202020204" pitchFamily="34" charset="0"/>
              <a:buChar char="•"/>
            </a:pPr>
            <a:r>
              <a:rPr lang="en-GB" dirty="0"/>
              <a:t>Create a link to an Email Address. </a:t>
            </a:r>
          </a:p>
        </p:txBody>
      </p:sp>
      <p:cxnSp>
        <p:nvCxnSpPr>
          <p:cNvPr id="9" name="Straight Arrow Connector 8">
            <a:extLst>
              <a:ext uri="{FF2B5EF4-FFF2-40B4-BE49-F238E27FC236}">
                <a16:creationId xmlns:a16="http://schemas.microsoft.com/office/drawing/2014/main" id="{0BD11B92-2116-46B0-9893-FDDD3CC8FD71}"/>
              </a:ext>
            </a:extLst>
          </p:cNvPr>
          <p:cNvCxnSpPr>
            <a:cxnSpLocks/>
          </p:cNvCxnSpPr>
          <p:nvPr/>
        </p:nvCxnSpPr>
        <p:spPr>
          <a:xfrm>
            <a:off x="355369" y="3192010"/>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803564C1-7B90-401B-A56F-BB9199CEDA82}"/>
              </a:ext>
            </a:extLst>
          </p:cNvPr>
          <p:cNvCxnSpPr>
            <a:cxnSpLocks/>
          </p:cNvCxnSpPr>
          <p:nvPr/>
        </p:nvCxnSpPr>
        <p:spPr>
          <a:xfrm>
            <a:off x="355369" y="3717790"/>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F8370B5F-30CA-4E66-BE1F-BBFD0059406B}"/>
              </a:ext>
            </a:extLst>
          </p:cNvPr>
          <p:cNvCxnSpPr>
            <a:cxnSpLocks/>
          </p:cNvCxnSpPr>
          <p:nvPr/>
        </p:nvCxnSpPr>
        <p:spPr>
          <a:xfrm>
            <a:off x="355369" y="4258042"/>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3ED2800D-A20C-4755-B61B-C66E65B5C703}"/>
              </a:ext>
            </a:extLst>
          </p:cNvPr>
          <p:cNvCxnSpPr>
            <a:cxnSpLocks/>
          </p:cNvCxnSpPr>
          <p:nvPr/>
        </p:nvCxnSpPr>
        <p:spPr>
          <a:xfrm>
            <a:off x="355369" y="4677910"/>
            <a:ext cx="444731"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52091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fade">
                                      <p:cBhvr>
                                        <p:cTn id="15" dur="500"/>
                                        <p:tgtEl>
                                          <p:spTgt spid="7">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fade">
                                      <p:cBhvr>
                                        <p:cTn id="23" dur="500"/>
                                        <p:tgtEl>
                                          <p:spTgt spid="7">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500"/>
                                        <p:tgtEl>
                                          <p:spTgt spid="7">
                                            <p:txEl>
                                              <p:pRg st="4" end="4"/>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8651A-B715-4394-A2D9-F7A1B9BD4BD9}"/>
              </a:ext>
            </a:extLst>
          </p:cNvPr>
          <p:cNvSpPr>
            <a:spLocks noGrp="1"/>
          </p:cNvSpPr>
          <p:nvPr>
            <p:ph type="title"/>
          </p:nvPr>
        </p:nvSpPr>
        <p:spPr>
          <a:xfrm>
            <a:off x="694614" y="1265989"/>
            <a:ext cx="7543800" cy="684110"/>
          </a:xfrm>
          <a:solidFill>
            <a:srgbClr val="92D050"/>
          </a:solidFill>
        </p:spPr>
        <p:style>
          <a:lnRef idx="2">
            <a:schemeClr val="accent1"/>
          </a:lnRef>
          <a:fillRef idx="1">
            <a:schemeClr val="lt1"/>
          </a:fillRef>
          <a:effectRef idx="0">
            <a:schemeClr val="accent1"/>
          </a:effectRef>
          <a:fontRef idx="minor">
            <a:schemeClr val="dk1"/>
          </a:fontRef>
        </p:style>
        <p:txBody>
          <a:bodyPr/>
          <a:lstStyle/>
          <a:p>
            <a:r>
              <a:rPr lang="en-GB" b="1" dirty="0"/>
              <a:t>Inserting Charts and Graphs</a:t>
            </a:r>
          </a:p>
        </p:txBody>
      </p:sp>
      <p:sp>
        <p:nvSpPr>
          <p:cNvPr id="3" name="Content Placeholder 2">
            <a:extLst>
              <a:ext uri="{FF2B5EF4-FFF2-40B4-BE49-F238E27FC236}">
                <a16:creationId xmlns:a16="http://schemas.microsoft.com/office/drawing/2014/main" id="{FB85995E-EEF1-434A-8BFA-1C64D3947DCC}"/>
              </a:ext>
            </a:extLst>
          </p:cNvPr>
          <p:cNvSpPr>
            <a:spLocks noGrp="1"/>
          </p:cNvSpPr>
          <p:nvPr>
            <p:ph idx="1"/>
          </p:nvPr>
        </p:nvSpPr>
        <p:spPr>
          <a:xfrm>
            <a:off x="311257" y="2133266"/>
            <a:ext cx="8310515" cy="662678"/>
          </a:xfrm>
        </p:spPr>
        <p:txBody>
          <a:bodyPr>
            <a:noAutofit/>
          </a:bodyPr>
          <a:lstStyle/>
          <a:p>
            <a:pPr marL="0" indent="0">
              <a:buNone/>
            </a:pPr>
            <a:r>
              <a:rPr lang="en-GB" sz="1350" dirty="0">
                <a:latin typeface="Arial" panose="020B0604020202020204" pitchFamily="34" charset="0"/>
                <a:cs typeface="Arial" panose="020B0604020202020204" pitchFamily="34" charset="0"/>
              </a:rPr>
              <a:t>When you have collected your data, you will be able to create graphs or charts for your results section of your independent write up of your research report. Today we will introduce this process and show more in week 8 - Analysis</a:t>
            </a:r>
          </a:p>
        </p:txBody>
      </p:sp>
      <p:pic>
        <p:nvPicPr>
          <p:cNvPr id="4" name="Picture 3">
            <a:extLst>
              <a:ext uri="{FF2B5EF4-FFF2-40B4-BE49-F238E27FC236}">
                <a16:creationId xmlns:a16="http://schemas.microsoft.com/office/drawing/2014/main" id="{BD37313D-A727-4E6B-8768-6EA2E44CBA04}"/>
              </a:ext>
            </a:extLst>
          </p:cNvPr>
          <p:cNvPicPr>
            <a:picLocks noChangeAspect="1"/>
          </p:cNvPicPr>
          <p:nvPr/>
        </p:nvPicPr>
        <p:blipFill>
          <a:blip r:embed="rId3"/>
          <a:stretch>
            <a:fillRect/>
          </a:stretch>
        </p:blipFill>
        <p:spPr>
          <a:xfrm>
            <a:off x="311257" y="4437196"/>
            <a:ext cx="2214563" cy="1071563"/>
          </a:xfrm>
          <a:prstGeom prst="rect">
            <a:avLst/>
          </a:prstGeom>
        </p:spPr>
      </p:pic>
      <p:cxnSp>
        <p:nvCxnSpPr>
          <p:cNvPr id="5" name="Straight Arrow Connector 4">
            <a:extLst>
              <a:ext uri="{FF2B5EF4-FFF2-40B4-BE49-F238E27FC236}">
                <a16:creationId xmlns:a16="http://schemas.microsoft.com/office/drawing/2014/main" id="{C912C0CB-2587-4AC3-AEAD-8A5E8069781C}"/>
              </a:ext>
            </a:extLst>
          </p:cNvPr>
          <p:cNvCxnSpPr>
            <a:cxnSpLocks/>
          </p:cNvCxnSpPr>
          <p:nvPr/>
        </p:nvCxnSpPr>
        <p:spPr>
          <a:xfrm flipV="1">
            <a:off x="1022465" y="4741684"/>
            <a:ext cx="174179" cy="90463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3" name="Arrow: Right 22">
            <a:extLst>
              <a:ext uri="{FF2B5EF4-FFF2-40B4-BE49-F238E27FC236}">
                <a16:creationId xmlns:a16="http://schemas.microsoft.com/office/drawing/2014/main" id="{85B2A4E8-8D55-41DD-9AD7-A060FFF8D508}"/>
              </a:ext>
            </a:extLst>
          </p:cNvPr>
          <p:cNvSpPr/>
          <p:nvPr/>
        </p:nvSpPr>
        <p:spPr>
          <a:xfrm>
            <a:off x="740763" y="2814897"/>
            <a:ext cx="5025782" cy="1872806"/>
          </a:xfrm>
          <a:prstGeom prst="rightArrow">
            <a:avLst/>
          </a:prstGeom>
          <a:scene3d>
            <a:camera prst="orthographicFront">
              <a:rot lat="0" lon="0" rev="0"/>
            </a:camera>
            <a:lightRig rig="contrasting" dir="t">
              <a:rot lat="0" lon="0" rev="1200000"/>
            </a:lightRig>
          </a:scene3d>
          <a:sp3d z="-300000" prstMaterial="plastic"/>
        </p:spPr>
        <p:style>
          <a:lnRef idx="1">
            <a:schemeClr val="dk1">
              <a:hueOff val="0"/>
              <a:satOff val="0"/>
              <a:lumOff val="0"/>
              <a:alphaOff val="0"/>
            </a:schemeClr>
          </a:lnRef>
          <a:fillRef idx="1">
            <a:schemeClr val="accent3">
              <a:tint val="40000"/>
              <a:hueOff val="0"/>
              <a:satOff val="0"/>
              <a:lumOff val="0"/>
              <a:alphaOff val="0"/>
            </a:schemeClr>
          </a:fillRef>
          <a:effectRef idx="0">
            <a:schemeClr val="accent3">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8CEE2D59-C521-43A6-AD61-9A159AD62F24}"/>
              </a:ext>
            </a:extLst>
          </p:cNvPr>
          <p:cNvSpPr/>
          <p:nvPr/>
        </p:nvSpPr>
        <p:spPr>
          <a:xfrm>
            <a:off x="497673" y="3376739"/>
            <a:ext cx="1773805" cy="749122"/>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0"/>
              <a:satOff val="0"/>
              <a:lumOff val="0"/>
              <a:alphaOff val="0"/>
            </a:schemeClr>
          </a:fillRef>
          <a:effectRef idx="2">
            <a:schemeClr val="accent3">
              <a:hueOff val="0"/>
              <a:satOff val="0"/>
              <a:lumOff val="0"/>
              <a:alphaOff val="0"/>
            </a:schemeClr>
          </a:effectRef>
          <a:fontRef idx="minor">
            <a:schemeClr val="lt1"/>
          </a:fontRef>
        </p:style>
        <p:txBody>
          <a:bodyPr spcFirstLastPara="0" vert="horz" wrap="square" lIns="88004" tIns="88004" rIns="88004" bIns="88004" numCol="1" spcCol="1270" anchor="ctr" anchorCtr="0">
            <a:noAutofit/>
          </a:bodyPr>
          <a:lstStyle/>
          <a:p>
            <a:pPr algn="ctr" defTabSz="600075">
              <a:lnSpc>
                <a:spcPct val="90000"/>
              </a:lnSpc>
              <a:spcAft>
                <a:spcPct val="35000"/>
              </a:spcAft>
            </a:pPr>
            <a:r>
              <a:rPr lang="en-GB" sz="1350" dirty="0"/>
              <a:t>First, </a:t>
            </a:r>
            <a:r>
              <a:rPr lang="en-GB" sz="1350" b="1" dirty="0"/>
              <a:t>click</a:t>
            </a:r>
            <a:r>
              <a:rPr lang="en-GB" sz="1350" dirty="0"/>
              <a:t> the </a:t>
            </a:r>
            <a:r>
              <a:rPr lang="en-GB" sz="1350" b="1" dirty="0"/>
              <a:t>Insert</a:t>
            </a:r>
            <a:r>
              <a:rPr lang="en-GB" sz="1350" dirty="0"/>
              <a:t> tool bar. </a:t>
            </a:r>
          </a:p>
        </p:txBody>
      </p:sp>
      <p:sp>
        <p:nvSpPr>
          <p:cNvPr id="25" name="Freeform: Shape 24">
            <a:extLst>
              <a:ext uri="{FF2B5EF4-FFF2-40B4-BE49-F238E27FC236}">
                <a16:creationId xmlns:a16="http://schemas.microsoft.com/office/drawing/2014/main" id="{1FCAA406-F9D8-4A22-AF46-6DCFF4350D43}"/>
              </a:ext>
            </a:extLst>
          </p:cNvPr>
          <p:cNvSpPr/>
          <p:nvPr/>
        </p:nvSpPr>
        <p:spPr>
          <a:xfrm>
            <a:off x="2366751" y="3376739"/>
            <a:ext cx="1773805" cy="749122"/>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4340306"/>
              <a:satOff val="21273"/>
              <a:lumOff val="8138"/>
              <a:alphaOff val="0"/>
            </a:schemeClr>
          </a:fillRef>
          <a:effectRef idx="2">
            <a:schemeClr val="accent3">
              <a:hueOff val="-4340306"/>
              <a:satOff val="21273"/>
              <a:lumOff val="8138"/>
              <a:alphaOff val="0"/>
            </a:schemeClr>
          </a:effectRef>
          <a:fontRef idx="minor">
            <a:schemeClr val="lt1"/>
          </a:fontRef>
        </p:style>
        <p:txBody>
          <a:bodyPr spcFirstLastPara="0" vert="horz" wrap="square" lIns="88004" tIns="88004" rIns="88004" bIns="88004" numCol="1" spcCol="1270" anchor="ctr" anchorCtr="0">
            <a:noAutofit/>
          </a:bodyPr>
          <a:lstStyle/>
          <a:p>
            <a:pPr algn="ctr" defTabSz="600075">
              <a:lnSpc>
                <a:spcPct val="90000"/>
              </a:lnSpc>
              <a:spcAft>
                <a:spcPct val="35000"/>
              </a:spcAft>
            </a:pPr>
            <a:r>
              <a:rPr lang="en-GB" sz="1350" dirty="0"/>
              <a:t>Click on the </a:t>
            </a:r>
            <a:r>
              <a:rPr lang="en-GB" sz="1350" b="1" dirty="0"/>
              <a:t>Chart</a:t>
            </a:r>
            <a:r>
              <a:rPr lang="en-GB" sz="1350" dirty="0"/>
              <a:t> option</a:t>
            </a:r>
          </a:p>
        </p:txBody>
      </p:sp>
      <p:sp>
        <p:nvSpPr>
          <p:cNvPr id="26" name="Freeform: Shape 25">
            <a:extLst>
              <a:ext uri="{FF2B5EF4-FFF2-40B4-BE49-F238E27FC236}">
                <a16:creationId xmlns:a16="http://schemas.microsoft.com/office/drawing/2014/main" id="{50D93BE5-1748-4FA3-8439-4CD8306B47E7}"/>
              </a:ext>
            </a:extLst>
          </p:cNvPr>
          <p:cNvSpPr/>
          <p:nvPr/>
        </p:nvSpPr>
        <p:spPr>
          <a:xfrm>
            <a:off x="4235829" y="3376739"/>
            <a:ext cx="1773805" cy="749122"/>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8680613"/>
              <a:satOff val="42546"/>
              <a:lumOff val="16275"/>
              <a:alphaOff val="0"/>
            </a:schemeClr>
          </a:fillRef>
          <a:effectRef idx="2">
            <a:schemeClr val="accent3">
              <a:hueOff val="-8680613"/>
              <a:satOff val="42546"/>
              <a:lumOff val="16275"/>
              <a:alphaOff val="0"/>
            </a:schemeClr>
          </a:effectRef>
          <a:fontRef idx="minor">
            <a:schemeClr val="lt1"/>
          </a:fontRef>
        </p:style>
        <p:txBody>
          <a:bodyPr spcFirstLastPara="0" vert="horz" wrap="square" lIns="88004" tIns="88004" rIns="88004" bIns="88004" numCol="1" spcCol="1270" anchor="ctr" anchorCtr="0">
            <a:noAutofit/>
          </a:bodyPr>
          <a:lstStyle/>
          <a:p>
            <a:pPr algn="ctr" defTabSz="600075">
              <a:lnSpc>
                <a:spcPct val="90000"/>
              </a:lnSpc>
              <a:spcAft>
                <a:spcPct val="35000"/>
              </a:spcAft>
            </a:pPr>
            <a:r>
              <a:rPr lang="en-GB" sz="1350" dirty="0"/>
              <a:t>This will cause a large dialogue box to pop up. </a:t>
            </a:r>
          </a:p>
        </p:txBody>
      </p:sp>
      <p:pic>
        <p:nvPicPr>
          <p:cNvPr id="9" name="Picture 8">
            <a:extLst>
              <a:ext uri="{FF2B5EF4-FFF2-40B4-BE49-F238E27FC236}">
                <a16:creationId xmlns:a16="http://schemas.microsoft.com/office/drawing/2014/main" id="{8A86F65B-3DF5-41CD-89C6-2BC3002D8881}"/>
              </a:ext>
            </a:extLst>
          </p:cNvPr>
          <p:cNvPicPr>
            <a:picLocks noChangeAspect="1"/>
          </p:cNvPicPr>
          <p:nvPr/>
        </p:nvPicPr>
        <p:blipFill>
          <a:blip r:embed="rId4"/>
          <a:stretch>
            <a:fillRect/>
          </a:stretch>
        </p:blipFill>
        <p:spPr>
          <a:xfrm>
            <a:off x="2881872" y="4437196"/>
            <a:ext cx="1064022" cy="717409"/>
          </a:xfrm>
          <a:prstGeom prst="rect">
            <a:avLst/>
          </a:prstGeom>
        </p:spPr>
      </p:pic>
      <p:cxnSp>
        <p:nvCxnSpPr>
          <p:cNvPr id="15" name="Straight Arrow Connector 14">
            <a:extLst>
              <a:ext uri="{FF2B5EF4-FFF2-40B4-BE49-F238E27FC236}">
                <a16:creationId xmlns:a16="http://schemas.microsoft.com/office/drawing/2014/main" id="{A526CC7F-5104-4B53-8DCB-636479D167C2}"/>
              </a:ext>
            </a:extLst>
          </p:cNvPr>
          <p:cNvCxnSpPr>
            <a:cxnSpLocks/>
          </p:cNvCxnSpPr>
          <p:nvPr/>
        </p:nvCxnSpPr>
        <p:spPr>
          <a:xfrm flipV="1">
            <a:off x="3250788" y="4906518"/>
            <a:ext cx="0" cy="574963"/>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pic>
        <p:nvPicPr>
          <p:cNvPr id="19" name="Picture 18">
            <a:extLst>
              <a:ext uri="{FF2B5EF4-FFF2-40B4-BE49-F238E27FC236}">
                <a16:creationId xmlns:a16="http://schemas.microsoft.com/office/drawing/2014/main" id="{FCA173AA-C757-4E57-B489-8611E096806A}"/>
              </a:ext>
            </a:extLst>
          </p:cNvPr>
          <p:cNvPicPr>
            <a:picLocks noChangeAspect="1"/>
          </p:cNvPicPr>
          <p:nvPr/>
        </p:nvPicPr>
        <p:blipFill>
          <a:blip r:embed="rId5"/>
          <a:stretch>
            <a:fillRect/>
          </a:stretch>
        </p:blipFill>
        <p:spPr>
          <a:xfrm>
            <a:off x="6210000" y="3154274"/>
            <a:ext cx="2636689" cy="2492043"/>
          </a:xfrm>
          <a:prstGeom prst="rect">
            <a:avLst/>
          </a:prstGeom>
        </p:spPr>
      </p:pic>
    </p:spTree>
    <p:extLst>
      <p:ext uri="{BB962C8B-B14F-4D97-AF65-F5344CB8AC3E}">
        <p14:creationId xmlns:p14="http://schemas.microsoft.com/office/powerpoint/2010/main" val="299221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500"/>
                                        <p:tgtEl>
                                          <p:spTgt spid="2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animEffect transition="in" filter="fade">
                                      <p:cBhvr>
                                        <p:cTn id="4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nserting a Pie Chart">
            <a:hlinkClick r:id="" action="ppaction://media"/>
            <a:extLst>
              <a:ext uri="{FF2B5EF4-FFF2-40B4-BE49-F238E27FC236}">
                <a16:creationId xmlns:a16="http://schemas.microsoft.com/office/drawing/2014/main" id="{5207855B-2288-476B-A058-205C8704824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prstGeom prst="rect">
            <a:avLst/>
          </a:prstGeom>
          <a:noFill/>
          <a:ln>
            <a:noFill/>
          </a:ln>
        </p:spPr>
      </p:pic>
      <p:sp>
        <p:nvSpPr>
          <p:cNvPr id="4" name="Title 1">
            <a:extLst>
              <a:ext uri="{FF2B5EF4-FFF2-40B4-BE49-F238E27FC236}">
                <a16:creationId xmlns:a16="http://schemas.microsoft.com/office/drawing/2014/main" id="{552B82F8-70BB-415A-B7A5-7228D3B19F1F}"/>
              </a:ext>
            </a:extLst>
          </p:cNvPr>
          <p:cNvSpPr txBox="1">
            <a:spLocks/>
          </p:cNvSpPr>
          <p:nvPr/>
        </p:nvSpPr>
        <p:spPr>
          <a:xfrm>
            <a:off x="6357937" y="1700808"/>
            <a:ext cx="2358581" cy="843510"/>
          </a:xfrm>
          <a:prstGeom prst="rect">
            <a:avLst/>
          </a:prstGeom>
          <a:solidFill>
            <a:srgbClr val="FFFF00"/>
          </a:solidFill>
        </p:spPr>
        <p:style>
          <a:lnRef idx="2">
            <a:schemeClr val="accent1"/>
          </a:lnRef>
          <a:fillRef idx="1">
            <a:schemeClr val="lt1"/>
          </a:fillRef>
          <a:effectRef idx="0">
            <a:schemeClr val="accent1"/>
          </a:effectRef>
          <a:fontRef idx="minor">
            <a:schemeClr val="dk1"/>
          </a:fontRef>
        </p:style>
        <p:txBody>
          <a:bodyPr vert="horz" lIns="68580" tIns="34290" rIns="68580" bIns="34290" rtlCol="0" anchor="b">
            <a:normAutofit/>
          </a:bodyPr>
          <a:lstStyle>
            <a:lvl1pPr algn="l" defTabSz="914400" rtl="0" eaLnBrk="1" latinLnBrk="0" hangingPunct="1">
              <a:lnSpc>
                <a:spcPct val="90000"/>
              </a:lnSpc>
              <a:spcBef>
                <a:spcPct val="0"/>
              </a:spcBef>
              <a:buNone/>
              <a:defRPr lang="en-US" sz="4000" i="0" kern="1200" cap="none" spc="0" baseline="0" dirty="0">
                <a:solidFill>
                  <a:schemeClr val="dk1"/>
                </a:solidFill>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nSpc>
                <a:spcPct val="100000"/>
              </a:lnSpc>
              <a:spcAft>
                <a:spcPts val="450"/>
              </a:spcAft>
            </a:pPr>
            <a:r>
              <a:rPr lang="en-US" sz="2400" dirty="0">
                <a:solidFill>
                  <a:schemeClr val="tx1"/>
                </a:solidFill>
                <a:highlight>
                  <a:srgbClr val="FFFF00"/>
                </a:highlight>
                <a:latin typeface="+mj-lt"/>
              </a:rPr>
              <a:t>Inserting Charts and Graphs</a:t>
            </a:r>
          </a:p>
        </p:txBody>
      </p:sp>
      <p:sp>
        <p:nvSpPr>
          <p:cNvPr id="3" name="Content Placeholder 2">
            <a:extLst>
              <a:ext uri="{FF2B5EF4-FFF2-40B4-BE49-F238E27FC236}">
                <a16:creationId xmlns:a16="http://schemas.microsoft.com/office/drawing/2014/main" id="{33C0AB54-E492-4AD5-8F5D-42C0C90B63EC}"/>
              </a:ext>
            </a:extLst>
          </p:cNvPr>
          <p:cNvSpPr>
            <a:spLocks noGrp="1"/>
          </p:cNvSpPr>
          <p:nvPr>
            <p:ph type="body" sz="half" idx="2"/>
          </p:nvPr>
        </p:nvSpPr>
        <p:spPr>
          <a:xfrm>
            <a:off x="6357937" y="2647188"/>
            <a:ext cx="2358581" cy="2633472"/>
          </a:xfrm>
        </p:spPr>
        <p:txBody>
          <a:bodyPr vert="horz" wrap="square" lIns="68580" tIns="34290" rIns="68580" bIns="34290" numCol="1" rtlCol="0" anchor="t" anchorCtr="0" compatLnSpc="1">
            <a:prstTxWarp prst="textNoShape">
              <a:avLst/>
            </a:prstTxWarp>
            <a:normAutofit/>
          </a:bodyPr>
          <a:lstStyle/>
          <a:p>
            <a:r>
              <a:rPr lang="en-US" kern="1200">
                <a:latin typeface="+mn-lt"/>
                <a:ea typeface="+mn-ea"/>
                <a:cs typeface="+mn-cs"/>
              </a:rPr>
              <a:t>Today we will attempt to insert a </a:t>
            </a:r>
            <a:r>
              <a:rPr lang="en-US" b="1" kern="1200">
                <a:latin typeface="+mn-lt"/>
                <a:ea typeface="+mn-ea"/>
                <a:cs typeface="+mn-cs"/>
              </a:rPr>
              <a:t>Pie Chart</a:t>
            </a:r>
          </a:p>
        </p:txBody>
      </p:sp>
      <p:pic>
        <p:nvPicPr>
          <p:cNvPr id="11" name="Picture 10">
            <a:extLst>
              <a:ext uri="{FF2B5EF4-FFF2-40B4-BE49-F238E27FC236}">
                <a16:creationId xmlns:a16="http://schemas.microsoft.com/office/drawing/2014/main" id="{D7A0BC69-BAC7-46D6-A2C7-F9968678D742}"/>
              </a:ext>
            </a:extLst>
          </p:cNvPr>
          <p:cNvPicPr>
            <a:picLocks noChangeAspect="1"/>
          </p:cNvPicPr>
          <p:nvPr/>
        </p:nvPicPr>
        <p:blipFill>
          <a:blip r:embed="rId6"/>
          <a:stretch>
            <a:fillRect/>
          </a:stretch>
        </p:blipFill>
        <p:spPr>
          <a:xfrm>
            <a:off x="6516858" y="3354283"/>
            <a:ext cx="2040740" cy="1698134"/>
          </a:xfrm>
          <a:prstGeom prst="rect">
            <a:avLst/>
          </a:prstGeom>
        </p:spPr>
      </p:pic>
    </p:spTree>
    <p:extLst>
      <p:ext uri="{BB962C8B-B14F-4D97-AF65-F5344CB8AC3E}">
        <p14:creationId xmlns:p14="http://schemas.microsoft.com/office/powerpoint/2010/main" val="3368069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74381" fill="hold"/>
                                        <p:tgtEl>
                                          <p:spTgt spid="9"/>
                                        </p:tgtEl>
                                      </p:cBhvr>
                                    </p:cmd>
                                  </p:childTnLst>
                                </p:cTn>
                              </p:par>
                            </p:childTnLst>
                          </p:cTn>
                        </p:par>
                      </p:childTnLst>
                    </p:cTn>
                  </p:par>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9"/>
                </p:tgtEl>
              </p:cMediaNode>
            </p:video>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C964-6207-4AA7-B245-128D0B2E1304}"/>
              </a:ext>
            </a:extLst>
          </p:cNvPr>
          <p:cNvSpPr>
            <a:spLocks noGrp="1"/>
          </p:cNvSpPr>
          <p:nvPr>
            <p:ph type="title"/>
          </p:nvPr>
        </p:nvSpPr>
        <p:spPr>
          <a:xfrm>
            <a:off x="800100" y="1405890"/>
            <a:ext cx="7543800" cy="1028700"/>
          </a:xfrm>
        </p:spPr>
        <p:txBody>
          <a:bodyPr/>
          <a:lstStyle/>
          <a:p>
            <a:r>
              <a:rPr lang="en-GB" b="1" dirty="0"/>
              <a:t>Activity</a:t>
            </a:r>
          </a:p>
        </p:txBody>
      </p:sp>
      <p:sp>
        <p:nvSpPr>
          <p:cNvPr id="3" name="Content Placeholder 2">
            <a:extLst>
              <a:ext uri="{FF2B5EF4-FFF2-40B4-BE49-F238E27FC236}">
                <a16:creationId xmlns:a16="http://schemas.microsoft.com/office/drawing/2014/main" id="{5A4CCFAA-C790-4108-9675-682C305405ED}"/>
              </a:ext>
            </a:extLst>
          </p:cNvPr>
          <p:cNvSpPr>
            <a:spLocks noGrp="1"/>
          </p:cNvSpPr>
          <p:nvPr>
            <p:ph idx="1"/>
          </p:nvPr>
        </p:nvSpPr>
        <p:spPr>
          <a:xfrm>
            <a:off x="800100" y="2238202"/>
            <a:ext cx="7367155" cy="392777"/>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1500" dirty="0">
                <a:latin typeface="Arial" panose="020B0604020202020204" pitchFamily="34" charset="0"/>
                <a:cs typeface="Arial" panose="020B0604020202020204" pitchFamily="34" charset="0"/>
              </a:rPr>
              <a:t>Open a Word File and attempt to insert a Pie Chart to match this. </a:t>
            </a:r>
          </a:p>
        </p:txBody>
      </p:sp>
      <p:graphicFrame>
        <p:nvGraphicFramePr>
          <p:cNvPr id="6" name="Chart 5">
            <a:extLst>
              <a:ext uri="{FF2B5EF4-FFF2-40B4-BE49-F238E27FC236}">
                <a16:creationId xmlns:a16="http://schemas.microsoft.com/office/drawing/2014/main" id="{AD41E465-7745-40A3-A554-11E2EFEA4BCA}"/>
              </a:ext>
            </a:extLst>
          </p:cNvPr>
          <p:cNvGraphicFramePr/>
          <p:nvPr/>
        </p:nvGraphicFramePr>
        <p:xfrm>
          <a:off x="294409" y="2735742"/>
          <a:ext cx="4590011" cy="2887218"/>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309CA9C2-5530-4BB3-AAC0-39837A65C5D5}"/>
              </a:ext>
            </a:extLst>
          </p:cNvPr>
          <p:cNvSpPr txBox="1"/>
          <p:nvPr/>
        </p:nvSpPr>
        <p:spPr>
          <a:xfrm>
            <a:off x="5457998" y="4227023"/>
            <a:ext cx="3029990"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b="1" dirty="0">
                <a:latin typeface="Arial" panose="020B0604020202020204" pitchFamily="34" charset="0"/>
                <a:cs typeface="Arial" panose="020B0604020202020204" pitchFamily="34" charset="0"/>
              </a:rPr>
              <a:t>Email</a:t>
            </a:r>
            <a:r>
              <a:rPr lang="en-GB" dirty="0">
                <a:latin typeface="Arial" panose="020B0604020202020204" pitchFamily="34" charset="0"/>
                <a:cs typeface="Arial" panose="020B0604020202020204" pitchFamily="34" charset="0"/>
              </a:rPr>
              <a:t> or share your Word File with inserted Pie Chart to </a:t>
            </a:r>
            <a:r>
              <a:rPr lang="en-GB" b="1" dirty="0">
                <a:latin typeface="Arial" panose="020B0604020202020204" pitchFamily="34" charset="0"/>
                <a:cs typeface="Arial" panose="020B0604020202020204" pitchFamily="34" charset="0"/>
              </a:rPr>
              <a:t>your lecturer</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78884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dding a caption" descr="Graphical user interface, application&#10;&#10;Description automatically generated">
            <a:hlinkClick r:id="" action="ppaction://media"/>
            <a:extLst>
              <a:ext uri="{FF2B5EF4-FFF2-40B4-BE49-F238E27FC236}">
                <a16:creationId xmlns:a16="http://schemas.microsoft.com/office/drawing/2014/main" id="{D749DFA0-206E-4D28-A575-E42EE80AB6D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8981" y="1805582"/>
            <a:ext cx="5772151" cy="3246834"/>
          </a:xfrm>
          <a:prstGeom prst="rect">
            <a:avLst/>
          </a:prstGeom>
          <a:noFill/>
          <a:ln>
            <a:noFill/>
          </a:ln>
        </p:spPr>
      </p:pic>
      <p:sp>
        <p:nvSpPr>
          <p:cNvPr id="2" name="Title 1">
            <a:extLst>
              <a:ext uri="{FF2B5EF4-FFF2-40B4-BE49-F238E27FC236}">
                <a16:creationId xmlns:a16="http://schemas.microsoft.com/office/drawing/2014/main" id="{394835C7-024D-42A4-BD4B-970BE76A27ED}"/>
              </a:ext>
            </a:extLst>
          </p:cNvPr>
          <p:cNvSpPr>
            <a:spLocks noGrp="1"/>
          </p:cNvSpPr>
          <p:nvPr>
            <p:ph type="title"/>
          </p:nvPr>
        </p:nvSpPr>
        <p:spPr>
          <a:xfrm>
            <a:off x="6357937" y="2060848"/>
            <a:ext cx="2358581" cy="483470"/>
          </a:xfrm>
          <a:solidFill>
            <a:schemeClr val="accent2">
              <a:lumMod val="60000"/>
              <a:lumOff val="40000"/>
            </a:schemeClr>
          </a:solidFill>
        </p:spPr>
        <p:style>
          <a:lnRef idx="2">
            <a:schemeClr val="accent2"/>
          </a:lnRef>
          <a:fillRef idx="1">
            <a:schemeClr val="lt1"/>
          </a:fillRef>
          <a:effectRef idx="0">
            <a:schemeClr val="accent2"/>
          </a:effectRef>
          <a:fontRef idx="minor">
            <a:schemeClr val="dk1"/>
          </a:fontRef>
        </p:style>
        <p:txBody>
          <a:bodyPr anchor="b">
            <a:normAutofit/>
          </a:bodyPr>
          <a:lstStyle/>
          <a:p>
            <a:r>
              <a:rPr lang="en-GB" dirty="0"/>
              <a:t>Labelling figures</a:t>
            </a:r>
          </a:p>
        </p:txBody>
      </p:sp>
      <p:sp>
        <p:nvSpPr>
          <p:cNvPr id="3" name="Content Placeholder 2">
            <a:extLst>
              <a:ext uri="{FF2B5EF4-FFF2-40B4-BE49-F238E27FC236}">
                <a16:creationId xmlns:a16="http://schemas.microsoft.com/office/drawing/2014/main" id="{D1A92698-206C-40D8-A60E-6C4753D5424F}"/>
              </a:ext>
            </a:extLst>
          </p:cNvPr>
          <p:cNvSpPr>
            <a:spLocks noGrp="1"/>
          </p:cNvSpPr>
          <p:nvPr>
            <p:ph type="body" sz="half" idx="2"/>
          </p:nvPr>
        </p:nvSpPr>
        <p:spPr>
          <a:xfrm>
            <a:off x="6357937" y="2647188"/>
            <a:ext cx="2358581" cy="2633472"/>
          </a:xfrm>
        </p:spPr>
        <p:txBody>
          <a:bodyPr>
            <a:normAutofit/>
          </a:bodyPr>
          <a:lstStyle/>
          <a:p>
            <a:r>
              <a:rPr lang="en-GB"/>
              <a:t>Including a label on chart, image or diagram adds to the professional look of a document. </a:t>
            </a:r>
          </a:p>
        </p:txBody>
      </p:sp>
      <p:pic>
        <p:nvPicPr>
          <p:cNvPr id="7" name="Picture 6">
            <a:extLst>
              <a:ext uri="{FF2B5EF4-FFF2-40B4-BE49-F238E27FC236}">
                <a16:creationId xmlns:a16="http://schemas.microsoft.com/office/drawing/2014/main" id="{9D93AABE-6A48-42AD-A9D0-AF570F5EB93D}"/>
              </a:ext>
            </a:extLst>
          </p:cNvPr>
          <p:cNvPicPr>
            <a:picLocks noChangeAspect="1"/>
          </p:cNvPicPr>
          <p:nvPr/>
        </p:nvPicPr>
        <p:blipFill>
          <a:blip r:embed="rId6"/>
          <a:stretch>
            <a:fillRect/>
          </a:stretch>
        </p:blipFill>
        <p:spPr>
          <a:xfrm>
            <a:off x="6357938" y="3610828"/>
            <a:ext cx="1217048" cy="481748"/>
          </a:xfrm>
          <a:prstGeom prst="rect">
            <a:avLst/>
          </a:prstGeom>
        </p:spPr>
      </p:pic>
      <p:pic>
        <p:nvPicPr>
          <p:cNvPr id="9" name="Picture 8">
            <a:extLst>
              <a:ext uri="{FF2B5EF4-FFF2-40B4-BE49-F238E27FC236}">
                <a16:creationId xmlns:a16="http://schemas.microsoft.com/office/drawing/2014/main" id="{F72B4F55-87D4-48DD-8112-F7FF2C50EDCC}"/>
              </a:ext>
            </a:extLst>
          </p:cNvPr>
          <p:cNvPicPr>
            <a:picLocks noChangeAspect="1"/>
          </p:cNvPicPr>
          <p:nvPr/>
        </p:nvPicPr>
        <p:blipFill>
          <a:blip r:embed="rId7"/>
          <a:stretch>
            <a:fillRect/>
          </a:stretch>
        </p:blipFill>
        <p:spPr>
          <a:xfrm>
            <a:off x="7537228" y="4213120"/>
            <a:ext cx="880221" cy="1335002"/>
          </a:xfrm>
          <a:prstGeom prst="rect">
            <a:avLst/>
          </a:prstGeom>
        </p:spPr>
      </p:pic>
      <p:cxnSp>
        <p:nvCxnSpPr>
          <p:cNvPr id="11" name="Connector: Elbow 10">
            <a:extLst>
              <a:ext uri="{FF2B5EF4-FFF2-40B4-BE49-F238E27FC236}">
                <a16:creationId xmlns:a16="http://schemas.microsoft.com/office/drawing/2014/main" id="{067A9BAB-334C-4C24-B472-4D884E40E05A}"/>
              </a:ext>
            </a:extLst>
          </p:cNvPr>
          <p:cNvCxnSpPr>
            <a:cxnSpLocks/>
            <a:endCxn id="9" idx="1"/>
          </p:cNvCxnSpPr>
          <p:nvPr/>
        </p:nvCxnSpPr>
        <p:spPr>
          <a:xfrm rot="16200000" flipH="1">
            <a:off x="6753714" y="4097108"/>
            <a:ext cx="788046" cy="778981"/>
          </a:xfrm>
          <a:prstGeom prst="bentConnector2">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4210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405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0" fill="hold" display="0">
                  <p:stCondLst>
                    <p:cond delay="indefinite"/>
                  </p:stCondLst>
                </p:cTn>
                <p:tgtEl>
                  <p:spTgt spid="5"/>
                </p:tgtEl>
              </p:cMediaNode>
            </p:video>
            <p:seq concurrent="1" nextAc="seek">
              <p:cTn id="21" restart="whenNotActive" fill="hold" evtFilter="cancelBubble" nodeType="interactiveSeq">
                <p:stCondLst>
                  <p:cond evt="onClick" delay="0">
                    <p:tgtEl>
                      <p:spTgt spid="5"/>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846D-65EF-420B-833B-B6018DB8ACDC}"/>
              </a:ext>
            </a:extLst>
          </p:cNvPr>
          <p:cNvSpPr>
            <a:spLocks noGrp="1"/>
          </p:cNvSpPr>
          <p:nvPr>
            <p:ph type="title"/>
          </p:nvPr>
        </p:nvSpPr>
        <p:spPr>
          <a:xfrm>
            <a:off x="800100" y="1339196"/>
            <a:ext cx="7543800" cy="756919"/>
          </a:xfrm>
          <a:solidFill>
            <a:srgbClr val="92D050"/>
          </a:solidFill>
        </p:spPr>
        <p:style>
          <a:lnRef idx="2">
            <a:schemeClr val="accent1"/>
          </a:lnRef>
          <a:fillRef idx="1">
            <a:schemeClr val="lt1"/>
          </a:fillRef>
          <a:effectRef idx="0">
            <a:schemeClr val="accent1"/>
          </a:effectRef>
          <a:fontRef idx="minor">
            <a:schemeClr val="dk1"/>
          </a:fontRef>
        </p:style>
        <p:txBody>
          <a:bodyPr/>
          <a:lstStyle/>
          <a:p>
            <a:r>
              <a:rPr lang="en-GB" b="1" dirty="0"/>
              <a:t>Using the reference tool</a:t>
            </a:r>
          </a:p>
        </p:txBody>
      </p:sp>
      <p:pic>
        <p:nvPicPr>
          <p:cNvPr id="5" name="Content Placeholder 4">
            <a:extLst>
              <a:ext uri="{FF2B5EF4-FFF2-40B4-BE49-F238E27FC236}">
                <a16:creationId xmlns:a16="http://schemas.microsoft.com/office/drawing/2014/main" id="{81630A28-F112-43E1-BB88-3022D0330342}"/>
              </a:ext>
            </a:extLst>
          </p:cNvPr>
          <p:cNvPicPr>
            <a:picLocks noGrp="1" noChangeAspect="1"/>
          </p:cNvPicPr>
          <p:nvPr>
            <p:ph idx="1"/>
          </p:nvPr>
        </p:nvPicPr>
        <p:blipFill>
          <a:blip r:embed="rId3"/>
          <a:stretch>
            <a:fillRect/>
          </a:stretch>
        </p:blipFill>
        <p:spPr>
          <a:xfrm>
            <a:off x="471488" y="2391401"/>
            <a:ext cx="1669851" cy="556617"/>
          </a:xfrm>
        </p:spPr>
      </p:pic>
      <p:pic>
        <p:nvPicPr>
          <p:cNvPr id="7" name="Picture 6">
            <a:extLst>
              <a:ext uri="{FF2B5EF4-FFF2-40B4-BE49-F238E27FC236}">
                <a16:creationId xmlns:a16="http://schemas.microsoft.com/office/drawing/2014/main" id="{8DB89BB3-EA81-48B5-A5F6-D794AF01D62A}"/>
              </a:ext>
            </a:extLst>
          </p:cNvPr>
          <p:cNvPicPr>
            <a:picLocks noChangeAspect="1"/>
          </p:cNvPicPr>
          <p:nvPr/>
        </p:nvPicPr>
        <p:blipFill>
          <a:blip r:embed="rId4"/>
          <a:stretch>
            <a:fillRect/>
          </a:stretch>
        </p:blipFill>
        <p:spPr>
          <a:xfrm>
            <a:off x="1649313" y="3170605"/>
            <a:ext cx="2715534" cy="1478756"/>
          </a:xfrm>
          <a:prstGeom prst="rect">
            <a:avLst/>
          </a:prstGeom>
        </p:spPr>
      </p:pic>
      <p:pic>
        <p:nvPicPr>
          <p:cNvPr id="9" name="Picture 8">
            <a:extLst>
              <a:ext uri="{FF2B5EF4-FFF2-40B4-BE49-F238E27FC236}">
                <a16:creationId xmlns:a16="http://schemas.microsoft.com/office/drawing/2014/main" id="{0C1DDA60-6F61-4FFE-89C4-14ADC90CB055}"/>
              </a:ext>
            </a:extLst>
          </p:cNvPr>
          <p:cNvPicPr>
            <a:picLocks noChangeAspect="1"/>
          </p:cNvPicPr>
          <p:nvPr/>
        </p:nvPicPr>
        <p:blipFill>
          <a:blip r:embed="rId5"/>
          <a:stretch>
            <a:fillRect/>
          </a:stretch>
        </p:blipFill>
        <p:spPr>
          <a:xfrm>
            <a:off x="1649313" y="3170605"/>
            <a:ext cx="2842658" cy="1478756"/>
          </a:xfrm>
          <a:prstGeom prst="rect">
            <a:avLst/>
          </a:prstGeom>
        </p:spPr>
      </p:pic>
      <p:cxnSp>
        <p:nvCxnSpPr>
          <p:cNvPr id="11" name="Connector: Elbow 10">
            <a:extLst>
              <a:ext uri="{FF2B5EF4-FFF2-40B4-BE49-F238E27FC236}">
                <a16:creationId xmlns:a16="http://schemas.microsoft.com/office/drawing/2014/main" id="{81706267-00F5-49AE-AEDA-F0BC8574A9B4}"/>
              </a:ext>
            </a:extLst>
          </p:cNvPr>
          <p:cNvCxnSpPr>
            <a:cxnSpLocks/>
          </p:cNvCxnSpPr>
          <p:nvPr/>
        </p:nvCxnSpPr>
        <p:spPr>
          <a:xfrm rot="16200000" flipH="1">
            <a:off x="887328" y="3216310"/>
            <a:ext cx="838171" cy="549176"/>
          </a:xfrm>
          <a:prstGeom prst="bentConnector2">
            <a:avLst/>
          </a:prstGeom>
          <a:ln w="57150">
            <a:tailEnd type="triangle"/>
          </a:ln>
        </p:spPr>
        <p:style>
          <a:lnRef idx="1">
            <a:schemeClr val="dk1"/>
          </a:lnRef>
          <a:fillRef idx="0">
            <a:schemeClr val="dk1"/>
          </a:fillRef>
          <a:effectRef idx="0">
            <a:schemeClr val="dk1"/>
          </a:effectRef>
          <a:fontRef idx="minor">
            <a:schemeClr val="tx1"/>
          </a:fontRef>
        </p:style>
      </p:cxnSp>
      <p:sp>
        <p:nvSpPr>
          <p:cNvPr id="12" name="Oval 11">
            <a:extLst>
              <a:ext uri="{FF2B5EF4-FFF2-40B4-BE49-F238E27FC236}">
                <a16:creationId xmlns:a16="http://schemas.microsoft.com/office/drawing/2014/main" id="{BB323831-5808-4C22-A7BA-8463D76EAC11}"/>
              </a:ext>
            </a:extLst>
          </p:cNvPr>
          <p:cNvSpPr/>
          <p:nvPr/>
        </p:nvSpPr>
        <p:spPr>
          <a:xfrm>
            <a:off x="3300413" y="3490899"/>
            <a:ext cx="1132746" cy="638189"/>
          </a:xfrm>
          <a:prstGeom prst="ellipse">
            <a:avLst/>
          </a:prstGeom>
          <a:noFill/>
          <a:ln w="57150">
            <a:solidFill>
              <a:srgbClr val="FFFF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4" name="Picture 13">
            <a:extLst>
              <a:ext uri="{FF2B5EF4-FFF2-40B4-BE49-F238E27FC236}">
                <a16:creationId xmlns:a16="http://schemas.microsoft.com/office/drawing/2014/main" id="{B84F7E3B-7FC8-4FA9-B9E7-9550256644F1}"/>
              </a:ext>
            </a:extLst>
          </p:cNvPr>
          <p:cNvPicPr>
            <a:picLocks noChangeAspect="1"/>
          </p:cNvPicPr>
          <p:nvPr/>
        </p:nvPicPr>
        <p:blipFill>
          <a:blip r:embed="rId6"/>
          <a:stretch>
            <a:fillRect/>
          </a:stretch>
        </p:blipFill>
        <p:spPr>
          <a:xfrm>
            <a:off x="4970280" y="3740955"/>
            <a:ext cx="2582466" cy="1816811"/>
          </a:xfrm>
          <a:prstGeom prst="rect">
            <a:avLst/>
          </a:prstGeom>
        </p:spPr>
      </p:pic>
      <p:cxnSp>
        <p:nvCxnSpPr>
          <p:cNvPr id="16" name="Connector: Elbow 15">
            <a:extLst>
              <a:ext uri="{FF2B5EF4-FFF2-40B4-BE49-F238E27FC236}">
                <a16:creationId xmlns:a16="http://schemas.microsoft.com/office/drawing/2014/main" id="{6E445A82-462A-4830-8B34-108B71ECA31C}"/>
              </a:ext>
            </a:extLst>
          </p:cNvPr>
          <p:cNvCxnSpPr>
            <a:cxnSpLocks/>
          </p:cNvCxnSpPr>
          <p:nvPr/>
        </p:nvCxnSpPr>
        <p:spPr>
          <a:xfrm>
            <a:off x="2028825" y="4301931"/>
            <a:ext cx="2814332" cy="667723"/>
          </a:xfrm>
          <a:prstGeom prst="bentConnector3">
            <a:avLst>
              <a:gd name="adj1" fmla="val -767"/>
            </a:avLst>
          </a:prstGeom>
          <a:ln w="57150">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C212E877-8829-4E91-98E8-FE0C0FE052D1}"/>
              </a:ext>
            </a:extLst>
          </p:cNvPr>
          <p:cNvSpPr txBox="1"/>
          <p:nvPr/>
        </p:nvSpPr>
        <p:spPr>
          <a:xfrm>
            <a:off x="5052307" y="2214562"/>
            <a:ext cx="3463043" cy="1015663"/>
          </a:xfrm>
          <a:prstGeom prst="rect">
            <a:avLst/>
          </a:prstGeom>
          <a:solidFill>
            <a:schemeClr val="accent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latin typeface="Arial" panose="020B0604020202020204" pitchFamily="34" charset="0"/>
                <a:cs typeface="Arial" panose="020B0604020202020204" pitchFamily="34" charset="0"/>
              </a:rPr>
              <a:t>MS Word has a built in referencing tool. To use this successfully, select the Harvard option from the dropdown menu before adding a new source. </a:t>
            </a:r>
          </a:p>
        </p:txBody>
      </p:sp>
    </p:spTree>
    <p:extLst>
      <p:ext uri="{BB962C8B-B14F-4D97-AF65-F5344CB8AC3E}">
        <p14:creationId xmlns:p14="http://schemas.microsoft.com/office/powerpoint/2010/main" val="322296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par>
                                <p:cTn id="29" presetID="10"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EAA8382-8EB3-48F4-BA9B-06A6F65FB326}"/>
              </a:ext>
            </a:extLst>
          </p:cNvPr>
          <p:cNvSpPr>
            <a:spLocks noGrp="1"/>
          </p:cNvSpPr>
          <p:nvPr>
            <p:ph type="title"/>
          </p:nvPr>
        </p:nvSpPr>
        <p:spPr>
          <a:xfrm>
            <a:off x="457200" y="274638"/>
            <a:ext cx="8229600" cy="1143000"/>
          </a:xfrm>
        </p:spPr>
        <p:style>
          <a:lnRef idx="2">
            <a:schemeClr val="accent1"/>
          </a:lnRef>
          <a:fillRef idx="1">
            <a:schemeClr val="lt1"/>
          </a:fillRef>
          <a:effectRef idx="0">
            <a:schemeClr val="accent1"/>
          </a:effectRef>
          <a:fontRef idx="minor">
            <a:schemeClr val="dk1"/>
          </a:fontRef>
        </p:style>
        <p:txBody>
          <a:bodyPr wrap="square" anchor="ctr">
            <a:normAutofit/>
          </a:bodyPr>
          <a:lstStyle/>
          <a:p>
            <a:r>
              <a:rPr lang="en-GB" b="1">
                <a:solidFill>
                  <a:schemeClr val="tx1"/>
                </a:solidFill>
              </a:rPr>
              <a:t>Using the reference tool</a:t>
            </a:r>
          </a:p>
        </p:txBody>
      </p:sp>
      <p:pic>
        <p:nvPicPr>
          <p:cNvPr id="3" name="Online Media 2" title="How To Perform Referencing In Microsoft Word (Super Simple!)">
            <a:hlinkClick r:id="" action="ppaction://media"/>
            <a:extLst>
              <a:ext uri="{FF2B5EF4-FFF2-40B4-BE49-F238E27FC236}">
                <a16:creationId xmlns:a16="http://schemas.microsoft.com/office/drawing/2014/main" id="{F3D169BA-C550-E413-424C-90B42C312A9A}"/>
              </a:ext>
            </a:extLst>
          </p:cNvPr>
          <p:cNvPicPr>
            <a:picLocks noGrp="1" noRot="1" noChangeAspect="1"/>
          </p:cNvPicPr>
          <p:nvPr>
            <p:ph idx="1"/>
            <a:videoFile r:link="rId1"/>
          </p:nvPr>
        </p:nvPicPr>
        <p:blipFill>
          <a:blip r:embed="rId4"/>
          <a:stretch>
            <a:fillRect/>
          </a:stretch>
        </p:blipFill>
        <p:spPr>
          <a:xfrm>
            <a:off x="457200" y="1600201"/>
            <a:ext cx="8229600" cy="3917032"/>
          </a:xfrm>
          <a:prstGeom prst="rect">
            <a:avLst/>
          </a:prstGeom>
          <a:noFill/>
        </p:spPr>
      </p:pic>
      <p:sp>
        <p:nvSpPr>
          <p:cNvPr id="9" name="Date Placeholder 3">
            <a:extLst>
              <a:ext uri="{FF2B5EF4-FFF2-40B4-BE49-F238E27FC236}">
                <a16:creationId xmlns:a16="http://schemas.microsoft.com/office/drawing/2014/main" id="{E21F2B51-894F-5F24-433B-3F86089AD03A}"/>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05/02/2025</a:t>
            </a:fld>
            <a:endParaRPr lang="en-GB" altLang="en-US"/>
          </a:p>
        </p:txBody>
      </p:sp>
      <p:sp>
        <p:nvSpPr>
          <p:cNvPr id="11" name="Slide Number Placeholder 4">
            <a:extLst>
              <a:ext uri="{FF2B5EF4-FFF2-40B4-BE49-F238E27FC236}">
                <a16:creationId xmlns:a16="http://schemas.microsoft.com/office/drawing/2014/main" id="{1F5917A1-043C-04E8-AB4C-45B4A61EB8EA}"/>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24</a:t>
            </a:fld>
            <a:endParaRPr lang="en-GB" altLang="en-US"/>
          </a:p>
        </p:txBody>
      </p:sp>
    </p:spTree>
    <p:extLst>
      <p:ext uri="{BB962C8B-B14F-4D97-AF65-F5344CB8AC3E}">
        <p14:creationId xmlns:p14="http://schemas.microsoft.com/office/powerpoint/2010/main" val="4243488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B830-9C08-4723-8D02-F58ECBF7406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7354386-EE71-4400-8E31-CBF1D527D797}"/>
              </a:ext>
            </a:extLst>
          </p:cNvPr>
          <p:cNvSpPr>
            <a:spLocks noGrp="1"/>
          </p:cNvSpPr>
          <p:nvPr>
            <p:ph idx="1"/>
          </p:nvPr>
        </p:nvSpPr>
        <p:spPr/>
        <p:txBody>
          <a:bodyPr/>
          <a:lstStyle/>
          <a:p>
            <a:pPr algn="l" rtl="0" fontAlgn="base">
              <a:buFont typeface="Arial" panose="020B0604020202020204" pitchFamily="34" charset="0"/>
              <a:buChar char="•"/>
            </a:pPr>
            <a:r>
              <a:rPr lang="en-GB" b="0" i="0" dirty="0" err="1">
                <a:solidFill>
                  <a:srgbClr val="595959"/>
                </a:solidFill>
                <a:effectLst/>
                <a:latin typeface="Helvetica" panose="020B0604020202020204" pitchFamily="34" charset="0"/>
              </a:rPr>
              <a:t>Jeong</a:t>
            </a:r>
            <a:r>
              <a:rPr lang="en-GB" b="0" i="0" dirty="0">
                <a:solidFill>
                  <a:srgbClr val="595959"/>
                </a:solidFill>
                <a:effectLst/>
                <a:latin typeface="Helvetica" panose="020B0604020202020204" pitchFamily="34" charset="0"/>
              </a:rPr>
              <a:t>, D. and Lee, S. (2017) ‘Study on the tracking revision history of MS Word files for forensic investigation’, </a:t>
            </a:r>
            <a:r>
              <a:rPr lang="en-GB" b="0" i="1" dirty="0">
                <a:solidFill>
                  <a:srgbClr val="595959"/>
                </a:solidFill>
                <a:effectLst/>
                <a:latin typeface="Helvetica" panose="020B0604020202020204" pitchFamily="34" charset="0"/>
              </a:rPr>
              <a:t>Digital Investigation</a:t>
            </a:r>
            <a:r>
              <a:rPr lang="en-GB" b="0" i="0" dirty="0">
                <a:solidFill>
                  <a:srgbClr val="595959"/>
                </a:solidFill>
                <a:effectLst/>
                <a:latin typeface="Helvetica" panose="020B0604020202020204" pitchFamily="34" charset="0"/>
              </a:rPr>
              <a:t>, 23, pp. 3–10. </a:t>
            </a:r>
            <a:r>
              <a:rPr lang="en-GB" b="0" i="0" dirty="0" err="1">
                <a:solidFill>
                  <a:srgbClr val="595959"/>
                </a:solidFill>
                <a:effectLst/>
                <a:latin typeface="Helvetica" panose="020B0604020202020204" pitchFamily="34" charset="0"/>
              </a:rPr>
              <a:t>doi</a:t>
            </a:r>
            <a:r>
              <a:rPr lang="en-GB" b="0" i="0" dirty="0">
                <a:solidFill>
                  <a:srgbClr val="595959"/>
                </a:solidFill>
                <a:effectLst/>
                <a:latin typeface="Helvetica" panose="020B0604020202020204" pitchFamily="34" charset="0"/>
              </a:rPr>
              <a:t>: 10.1016/j.diin.2017.08.003.</a:t>
            </a:r>
          </a:p>
          <a:p>
            <a:pPr marL="0" indent="0">
              <a:buNone/>
            </a:pPr>
            <a:endParaRPr lang="en-GB" dirty="0"/>
          </a:p>
        </p:txBody>
      </p:sp>
    </p:spTree>
    <p:extLst>
      <p:ext uri="{BB962C8B-B14F-4D97-AF65-F5344CB8AC3E}">
        <p14:creationId xmlns:p14="http://schemas.microsoft.com/office/powerpoint/2010/main" val="22203844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845</TotalTime>
  <Words>2149</Words>
  <Application>Microsoft Office PowerPoint</Application>
  <PresentationFormat>On-screen Show (4:3)</PresentationFormat>
  <Paragraphs>160</Paragraphs>
  <Slides>25</Slides>
  <Notes>19</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Helvetica</vt:lpstr>
      <vt:lpstr>Myriad Pro</vt:lpstr>
      <vt:lpstr>Verdana</vt:lpstr>
      <vt:lpstr>20140311PresentationUWTSDTemplate</vt:lpstr>
      <vt:lpstr>LCLM 4002</vt:lpstr>
      <vt:lpstr>Using MS Word</vt:lpstr>
      <vt:lpstr>During this session</vt:lpstr>
      <vt:lpstr>MS Word </vt:lpstr>
      <vt:lpstr>Basic MS Word skills </vt:lpstr>
      <vt:lpstr>PowerPoint Presentation</vt:lpstr>
      <vt:lpstr>PowerPoint Presentation</vt:lpstr>
      <vt:lpstr>PowerPoint Presentation</vt:lpstr>
      <vt:lpstr>PowerPoint Presentation</vt:lpstr>
      <vt:lpstr>How to insert images, format and label. </vt:lpstr>
      <vt:lpstr>PowerPoint Presentation</vt:lpstr>
      <vt:lpstr>PowerPoint Presentation</vt:lpstr>
      <vt:lpstr>PowerPoint Presentation</vt:lpstr>
      <vt:lpstr>PowerPoint Presentation</vt:lpstr>
      <vt:lpstr>Activity – Test your MS Word skills. </vt:lpstr>
      <vt:lpstr>MS Word – Further skills </vt:lpstr>
      <vt:lpstr>Inserting links within documents</vt:lpstr>
      <vt:lpstr>PowerPoint Presentation</vt:lpstr>
      <vt:lpstr>Inserting Charts and Graphs</vt:lpstr>
      <vt:lpstr>PowerPoint Presentation</vt:lpstr>
      <vt:lpstr>Activity</vt:lpstr>
      <vt:lpstr>Labelling figures</vt:lpstr>
      <vt:lpstr>Using the reference tool</vt:lpstr>
      <vt:lpstr>Using the reference tool</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46</cp:revision>
  <cp:lastPrinted>2018-07-09T15:27:01Z</cp:lastPrinted>
  <dcterms:created xsi:type="dcterms:W3CDTF">2002-10-07T19:43:58Z</dcterms:created>
  <dcterms:modified xsi:type="dcterms:W3CDTF">2025-02-05T10:47:52Z</dcterms:modified>
</cp:coreProperties>
</file>