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941"/>
    <p:restoredTop sz="94697"/>
  </p:normalViewPr>
  <p:slideViewPr>
    <p:cSldViewPr snapToGrid="0" snapToObjects="1">
      <p:cViewPr varScale="1">
        <p:scale>
          <a:sx n="32" d="100"/>
          <a:sy n="32" d="100"/>
        </p:scale>
        <p:origin x="184" y="18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F64DE4-0393-934F-AABA-41E83C800AAB}" type="doc">
      <dgm:prSet loTypeId="urn:microsoft.com/office/officeart/2005/8/layout/process1" loCatId="" qsTypeId="urn:microsoft.com/office/officeart/2005/8/quickstyle/simple1" qsCatId="simple" csTypeId="urn:microsoft.com/office/officeart/2005/8/colors/accent4_2" csCatId="accent4" phldr="1"/>
      <dgm:spPr/>
    </dgm:pt>
    <dgm:pt modelId="{54ABAE4D-A598-274E-9D51-9B634B5365F6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 err="1"/>
            <a:t>Meddwl</a:t>
          </a:r>
          <a:endParaRPr lang="en-GB" dirty="0"/>
        </a:p>
      </dgm:t>
    </dgm:pt>
    <dgm:pt modelId="{47F495D6-2CC9-B247-B5AD-C73479DA3E40}" type="parTrans" cxnId="{4FD42C8F-03AF-4F4A-8933-B0F85FE3F7CC}">
      <dgm:prSet/>
      <dgm:spPr/>
      <dgm:t>
        <a:bodyPr/>
        <a:lstStyle/>
        <a:p>
          <a:endParaRPr lang="en-GB"/>
        </a:p>
      </dgm:t>
    </dgm:pt>
    <dgm:pt modelId="{A1019952-42A4-5140-B030-5F68C496DD64}" type="sibTrans" cxnId="{4FD42C8F-03AF-4F4A-8933-B0F85FE3F7CC}">
      <dgm:prSet/>
      <dgm:spPr/>
      <dgm:t>
        <a:bodyPr/>
        <a:lstStyle/>
        <a:p>
          <a:endParaRPr lang="en-GB"/>
        </a:p>
      </dgm:t>
    </dgm:pt>
    <dgm:pt modelId="{93A5121B-A976-2D42-8EC3-1D070250CAE5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Trafod â phartner</a:t>
          </a:r>
          <a:endParaRPr lang="en-GB" dirty="0"/>
        </a:p>
      </dgm:t>
    </dgm:pt>
    <dgm:pt modelId="{54F14AF7-5F50-CC4B-922F-DA4CCE80ACF4}" type="parTrans" cxnId="{DA3F3389-A269-2E4E-87D5-6B6294837DAC}">
      <dgm:prSet/>
      <dgm:spPr/>
      <dgm:t>
        <a:bodyPr/>
        <a:lstStyle/>
        <a:p>
          <a:endParaRPr lang="en-GB"/>
        </a:p>
      </dgm:t>
    </dgm:pt>
    <dgm:pt modelId="{D0397909-5C6F-EE45-8B6E-23F029DEB22D}" type="sibTrans" cxnId="{DA3F3389-A269-2E4E-87D5-6B6294837DAC}">
      <dgm:prSet/>
      <dgm:spPr/>
      <dgm:t>
        <a:bodyPr/>
        <a:lstStyle/>
        <a:p>
          <a:endParaRPr lang="en-GB"/>
        </a:p>
      </dgm:t>
    </dgm:pt>
    <dgm:pt modelId="{39FA59A7-1172-DA4F-97FD-E1078FBE5B63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Rhannu</a:t>
          </a:r>
          <a:endParaRPr lang="en-GB" dirty="0"/>
        </a:p>
      </dgm:t>
    </dgm:pt>
    <dgm:pt modelId="{E0A392D8-01CC-064B-A208-98F45D8AC3D2}" type="parTrans" cxnId="{DE57DDFC-23D8-6D48-9D2C-1D20FE3A1040}">
      <dgm:prSet/>
      <dgm:spPr/>
      <dgm:t>
        <a:bodyPr/>
        <a:lstStyle/>
        <a:p>
          <a:endParaRPr lang="en-GB"/>
        </a:p>
      </dgm:t>
    </dgm:pt>
    <dgm:pt modelId="{80970F4C-7CBC-7248-8760-2289F218D3BF}" type="sibTrans" cxnId="{DE57DDFC-23D8-6D48-9D2C-1D20FE3A1040}">
      <dgm:prSet/>
      <dgm:spPr/>
      <dgm:t>
        <a:bodyPr/>
        <a:lstStyle/>
        <a:p>
          <a:endParaRPr lang="en-GB"/>
        </a:p>
      </dgm:t>
    </dgm:pt>
    <dgm:pt modelId="{4DBFEB4F-CB40-DB4C-BA96-2282C4241E6A}" type="pres">
      <dgm:prSet presAssocID="{DFF64DE4-0393-934F-AABA-41E83C800AAB}" presName="Name0" presStyleCnt="0">
        <dgm:presLayoutVars>
          <dgm:dir/>
          <dgm:resizeHandles val="exact"/>
        </dgm:presLayoutVars>
      </dgm:prSet>
      <dgm:spPr/>
    </dgm:pt>
    <dgm:pt modelId="{D9C5A979-0EE3-7442-A8C9-21B61A0867A1}" type="pres">
      <dgm:prSet presAssocID="{54ABAE4D-A598-274E-9D51-9B634B5365F6}" presName="node" presStyleLbl="node1" presStyleIdx="0" presStyleCnt="3">
        <dgm:presLayoutVars>
          <dgm:bulletEnabled val="1"/>
        </dgm:presLayoutVars>
      </dgm:prSet>
      <dgm:spPr/>
    </dgm:pt>
    <dgm:pt modelId="{54558EE1-12C3-594E-96A0-5842725E7170}" type="pres">
      <dgm:prSet presAssocID="{A1019952-42A4-5140-B030-5F68C496DD64}" presName="sibTrans" presStyleLbl="sibTrans2D1" presStyleIdx="0" presStyleCnt="2"/>
      <dgm:spPr/>
    </dgm:pt>
    <dgm:pt modelId="{9B84264F-8AF5-1141-B059-FC8D2CEED374}" type="pres">
      <dgm:prSet presAssocID="{A1019952-42A4-5140-B030-5F68C496DD64}" presName="connectorText" presStyleLbl="sibTrans2D1" presStyleIdx="0" presStyleCnt="2"/>
      <dgm:spPr/>
    </dgm:pt>
    <dgm:pt modelId="{F7E18720-5B3A-6F47-A18B-7D75ACE50FBD}" type="pres">
      <dgm:prSet presAssocID="{93A5121B-A976-2D42-8EC3-1D070250CAE5}" presName="node" presStyleLbl="node1" presStyleIdx="1" presStyleCnt="3">
        <dgm:presLayoutVars>
          <dgm:bulletEnabled val="1"/>
        </dgm:presLayoutVars>
      </dgm:prSet>
      <dgm:spPr/>
    </dgm:pt>
    <dgm:pt modelId="{28C477D7-27A0-984E-BDE3-192E4A6AFCA3}" type="pres">
      <dgm:prSet presAssocID="{D0397909-5C6F-EE45-8B6E-23F029DEB22D}" presName="sibTrans" presStyleLbl="sibTrans2D1" presStyleIdx="1" presStyleCnt="2"/>
      <dgm:spPr/>
    </dgm:pt>
    <dgm:pt modelId="{70D92A74-80E7-1C4F-A6EB-98C3AAAE4082}" type="pres">
      <dgm:prSet presAssocID="{D0397909-5C6F-EE45-8B6E-23F029DEB22D}" presName="connectorText" presStyleLbl="sibTrans2D1" presStyleIdx="1" presStyleCnt="2"/>
      <dgm:spPr/>
    </dgm:pt>
    <dgm:pt modelId="{0DCDE360-2261-894B-A8DD-AB94F3074435}" type="pres">
      <dgm:prSet presAssocID="{39FA59A7-1172-DA4F-97FD-E1078FBE5B63}" presName="node" presStyleLbl="node1" presStyleIdx="2" presStyleCnt="3">
        <dgm:presLayoutVars>
          <dgm:bulletEnabled val="1"/>
        </dgm:presLayoutVars>
      </dgm:prSet>
      <dgm:spPr/>
    </dgm:pt>
  </dgm:ptLst>
  <dgm:cxnLst>
    <dgm:cxn modelId="{904C5F1B-5F62-7B4A-837D-CAEC8558BF88}" type="presOf" srcId="{A1019952-42A4-5140-B030-5F68C496DD64}" destId="{54558EE1-12C3-594E-96A0-5842725E7170}" srcOrd="0" destOrd="0" presId="urn:microsoft.com/office/officeart/2005/8/layout/process1"/>
    <dgm:cxn modelId="{D0354053-9355-5B40-8823-3FDE86513CB4}" type="presOf" srcId="{54ABAE4D-A598-274E-9D51-9B634B5365F6}" destId="{D9C5A979-0EE3-7442-A8C9-21B61A0867A1}" srcOrd="0" destOrd="0" presId="urn:microsoft.com/office/officeart/2005/8/layout/process1"/>
    <dgm:cxn modelId="{D3334A54-EB49-7548-91CB-425BBCF81C59}" type="presOf" srcId="{93A5121B-A976-2D42-8EC3-1D070250CAE5}" destId="{F7E18720-5B3A-6F47-A18B-7D75ACE50FBD}" srcOrd="0" destOrd="0" presId="urn:microsoft.com/office/officeart/2005/8/layout/process1"/>
    <dgm:cxn modelId="{3773C65E-3921-AD40-83D1-6B7E12D49B1C}" type="presOf" srcId="{DFF64DE4-0393-934F-AABA-41E83C800AAB}" destId="{4DBFEB4F-CB40-DB4C-BA96-2282C4241E6A}" srcOrd="0" destOrd="0" presId="urn:microsoft.com/office/officeart/2005/8/layout/process1"/>
    <dgm:cxn modelId="{2D87DC72-ACF2-8E49-94B2-7ED934DF3B8C}" type="presOf" srcId="{39FA59A7-1172-DA4F-97FD-E1078FBE5B63}" destId="{0DCDE360-2261-894B-A8DD-AB94F3074435}" srcOrd="0" destOrd="0" presId="urn:microsoft.com/office/officeart/2005/8/layout/process1"/>
    <dgm:cxn modelId="{DA3F3389-A269-2E4E-87D5-6B6294837DAC}" srcId="{DFF64DE4-0393-934F-AABA-41E83C800AAB}" destId="{93A5121B-A976-2D42-8EC3-1D070250CAE5}" srcOrd="1" destOrd="0" parTransId="{54F14AF7-5F50-CC4B-922F-DA4CCE80ACF4}" sibTransId="{D0397909-5C6F-EE45-8B6E-23F029DEB22D}"/>
    <dgm:cxn modelId="{4FD42C8F-03AF-4F4A-8933-B0F85FE3F7CC}" srcId="{DFF64DE4-0393-934F-AABA-41E83C800AAB}" destId="{54ABAE4D-A598-274E-9D51-9B634B5365F6}" srcOrd="0" destOrd="0" parTransId="{47F495D6-2CC9-B247-B5AD-C73479DA3E40}" sibTransId="{A1019952-42A4-5140-B030-5F68C496DD64}"/>
    <dgm:cxn modelId="{E9A81EBF-0657-3044-8E79-A8523E4C84C7}" type="presOf" srcId="{D0397909-5C6F-EE45-8B6E-23F029DEB22D}" destId="{70D92A74-80E7-1C4F-A6EB-98C3AAAE4082}" srcOrd="1" destOrd="0" presId="urn:microsoft.com/office/officeart/2005/8/layout/process1"/>
    <dgm:cxn modelId="{142CBED0-29B7-9A40-8C3E-5E3A83C1428E}" type="presOf" srcId="{A1019952-42A4-5140-B030-5F68C496DD64}" destId="{9B84264F-8AF5-1141-B059-FC8D2CEED374}" srcOrd="1" destOrd="0" presId="urn:microsoft.com/office/officeart/2005/8/layout/process1"/>
    <dgm:cxn modelId="{A1486FE2-FF32-2747-9E3E-B2D943DE72B8}" type="presOf" srcId="{D0397909-5C6F-EE45-8B6E-23F029DEB22D}" destId="{28C477D7-27A0-984E-BDE3-192E4A6AFCA3}" srcOrd="0" destOrd="0" presId="urn:microsoft.com/office/officeart/2005/8/layout/process1"/>
    <dgm:cxn modelId="{DE57DDFC-23D8-6D48-9D2C-1D20FE3A1040}" srcId="{DFF64DE4-0393-934F-AABA-41E83C800AAB}" destId="{39FA59A7-1172-DA4F-97FD-E1078FBE5B63}" srcOrd="2" destOrd="0" parTransId="{E0A392D8-01CC-064B-A208-98F45D8AC3D2}" sibTransId="{80970F4C-7CBC-7248-8760-2289F218D3BF}"/>
    <dgm:cxn modelId="{D243F007-17E3-AF46-BC28-12A852BFBAB3}" type="presParOf" srcId="{4DBFEB4F-CB40-DB4C-BA96-2282C4241E6A}" destId="{D9C5A979-0EE3-7442-A8C9-21B61A0867A1}" srcOrd="0" destOrd="0" presId="urn:microsoft.com/office/officeart/2005/8/layout/process1"/>
    <dgm:cxn modelId="{D1DA58C7-DC4A-674C-9AA4-E7BC71A82A08}" type="presParOf" srcId="{4DBFEB4F-CB40-DB4C-BA96-2282C4241E6A}" destId="{54558EE1-12C3-594E-96A0-5842725E7170}" srcOrd="1" destOrd="0" presId="urn:microsoft.com/office/officeart/2005/8/layout/process1"/>
    <dgm:cxn modelId="{95618AD6-DDAB-0E4E-98D3-113F38DCC64F}" type="presParOf" srcId="{54558EE1-12C3-594E-96A0-5842725E7170}" destId="{9B84264F-8AF5-1141-B059-FC8D2CEED374}" srcOrd="0" destOrd="0" presId="urn:microsoft.com/office/officeart/2005/8/layout/process1"/>
    <dgm:cxn modelId="{F62B436F-4B06-E148-8F7E-C6FFF7408C8D}" type="presParOf" srcId="{4DBFEB4F-CB40-DB4C-BA96-2282C4241E6A}" destId="{F7E18720-5B3A-6F47-A18B-7D75ACE50FBD}" srcOrd="2" destOrd="0" presId="urn:microsoft.com/office/officeart/2005/8/layout/process1"/>
    <dgm:cxn modelId="{666616FB-55DF-0C43-8790-D9953D471479}" type="presParOf" srcId="{4DBFEB4F-CB40-DB4C-BA96-2282C4241E6A}" destId="{28C477D7-27A0-984E-BDE3-192E4A6AFCA3}" srcOrd="3" destOrd="0" presId="urn:microsoft.com/office/officeart/2005/8/layout/process1"/>
    <dgm:cxn modelId="{85652274-3012-CA40-9D73-D2E70507722D}" type="presParOf" srcId="{28C477D7-27A0-984E-BDE3-192E4A6AFCA3}" destId="{70D92A74-80E7-1C4F-A6EB-98C3AAAE4082}" srcOrd="0" destOrd="0" presId="urn:microsoft.com/office/officeart/2005/8/layout/process1"/>
    <dgm:cxn modelId="{9187ADBC-6EDD-2748-B6CD-F580049EA2AC}" type="presParOf" srcId="{4DBFEB4F-CB40-DB4C-BA96-2282C4241E6A}" destId="{0DCDE360-2261-894B-A8DD-AB94F3074435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C5A979-0EE3-7442-A8C9-21B61A0867A1}">
      <dsp:nvSpPr>
        <dsp:cNvPr id="0" name=""/>
        <dsp:cNvSpPr/>
      </dsp:nvSpPr>
      <dsp:spPr>
        <a:xfrm>
          <a:off x="5987" y="2233765"/>
          <a:ext cx="1789554" cy="107373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 err="1"/>
            <a:t>Meddwl</a:t>
          </a:r>
          <a:endParaRPr lang="en-GB" sz="2600" kern="1200" dirty="0"/>
        </a:p>
      </dsp:txBody>
      <dsp:txXfrm>
        <a:off x="37436" y="2265214"/>
        <a:ext cx="1726656" cy="1010834"/>
      </dsp:txXfrm>
    </dsp:sp>
    <dsp:sp modelId="{54558EE1-12C3-594E-96A0-5842725E7170}">
      <dsp:nvSpPr>
        <dsp:cNvPr id="0" name=""/>
        <dsp:cNvSpPr/>
      </dsp:nvSpPr>
      <dsp:spPr>
        <a:xfrm>
          <a:off x="1974496" y="2548727"/>
          <a:ext cx="379385" cy="4438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1974496" y="2637489"/>
        <a:ext cx="265570" cy="266285"/>
      </dsp:txXfrm>
    </dsp:sp>
    <dsp:sp modelId="{F7E18720-5B3A-6F47-A18B-7D75ACE50FBD}">
      <dsp:nvSpPr>
        <dsp:cNvPr id="0" name=""/>
        <dsp:cNvSpPr/>
      </dsp:nvSpPr>
      <dsp:spPr>
        <a:xfrm>
          <a:off x="2511362" y="2233765"/>
          <a:ext cx="1789554" cy="107373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Trafod â phartner</a:t>
          </a:r>
          <a:endParaRPr lang="en-GB" sz="2600" kern="1200" dirty="0"/>
        </a:p>
      </dsp:txBody>
      <dsp:txXfrm>
        <a:off x="2542811" y="2265214"/>
        <a:ext cx="1726656" cy="1010834"/>
      </dsp:txXfrm>
    </dsp:sp>
    <dsp:sp modelId="{28C477D7-27A0-984E-BDE3-192E4A6AFCA3}">
      <dsp:nvSpPr>
        <dsp:cNvPr id="0" name=""/>
        <dsp:cNvSpPr/>
      </dsp:nvSpPr>
      <dsp:spPr>
        <a:xfrm>
          <a:off x="4479872" y="2548727"/>
          <a:ext cx="379385" cy="4438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479872" y="2637489"/>
        <a:ext cx="265570" cy="266285"/>
      </dsp:txXfrm>
    </dsp:sp>
    <dsp:sp modelId="{0DCDE360-2261-894B-A8DD-AB94F3074435}">
      <dsp:nvSpPr>
        <dsp:cNvPr id="0" name=""/>
        <dsp:cNvSpPr/>
      </dsp:nvSpPr>
      <dsp:spPr>
        <a:xfrm>
          <a:off x="5016738" y="2233765"/>
          <a:ext cx="1789554" cy="107373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Rhannu</a:t>
          </a:r>
          <a:endParaRPr lang="en-GB" sz="2600" kern="1200" dirty="0"/>
        </a:p>
      </dsp:txBody>
      <dsp:txXfrm>
        <a:off x="5048187" y="2265214"/>
        <a:ext cx="1726656" cy="1010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4A906D-BB9E-4648-BD51-AC72F5F321FA}" type="datetimeFigureOut">
              <a:rPr lang="en-GB" smtClean="0"/>
              <a:t>23/02/2020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F96EAB-6C2E-2441-A8CF-44065B730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207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F96EAB-6C2E-2441-A8CF-44065B73024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752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2/23/20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1460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753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884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745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2/23/20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574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499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2/23/20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655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2/23/20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676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132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139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866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2/23/20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602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9" r:id="rId6"/>
    <p:sldLayoutId id="2147483794" r:id="rId7"/>
    <p:sldLayoutId id="2147483795" r:id="rId8"/>
    <p:sldLayoutId id="2147483796" r:id="rId9"/>
    <p:sldLayoutId id="2147483798" r:id="rId10"/>
    <p:sldLayoutId id="21474837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rkblog.wordpress.com/2011/09/15/study-tip-for-the-day-reading-note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3" descr="A picture containing sitting, cat, black, table&#10;&#10;Description automatically generated">
            <a:extLst>
              <a:ext uri="{FF2B5EF4-FFF2-40B4-BE49-F238E27FC236}">
                <a16:creationId xmlns:a16="http://schemas.microsoft.com/office/drawing/2014/main" id="{59A942C1-523C-41B9-B59D-7C99A41DA9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91" r="9091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AE570A-0D16-0548-AC1B-00AFCEFC13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r>
              <a:rPr lang="en-GB" sz="6600"/>
              <a:t>Datganiad</a:t>
            </a:r>
            <a:br>
              <a:rPr lang="en-GB" sz="6600"/>
            </a:br>
            <a:r>
              <a:rPr lang="en-GB" sz="6600"/>
              <a:t>Personol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C2DEA4-BD11-4E45-A479-63F1655099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r>
              <a:rPr lang="en-GB" err="1"/>
              <a:t>Blwyddyn</a:t>
            </a:r>
            <a:r>
              <a:rPr lang="en-GB"/>
              <a:t> 11</a:t>
            </a:r>
          </a:p>
        </p:txBody>
      </p:sp>
    </p:spTree>
    <p:extLst>
      <p:ext uri="{BB962C8B-B14F-4D97-AF65-F5344CB8AC3E}">
        <p14:creationId xmlns:p14="http://schemas.microsoft.com/office/powerpoint/2010/main" val="28114905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DF3439A-897B-4080-9A1B-EEDB967D21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3547" b="-1"/>
          <a:stretch/>
        </p:blipFill>
        <p:spPr>
          <a:xfrm>
            <a:off x="3242695" y="10"/>
            <a:ext cx="8949307" cy="6857990"/>
          </a:xfrm>
          <a:custGeom>
            <a:avLst/>
            <a:gdLst>
              <a:gd name="connsiteX0" fmla="*/ 0 w 8949307"/>
              <a:gd name="connsiteY0" fmla="*/ 0 h 6858000"/>
              <a:gd name="connsiteX1" fmla="*/ 8949307 w 8949307"/>
              <a:gd name="connsiteY1" fmla="*/ 0 h 6858000"/>
              <a:gd name="connsiteX2" fmla="*/ 8949307 w 8949307"/>
              <a:gd name="connsiteY2" fmla="*/ 6858000 h 6858000"/>
              <a:gd name="connsiteX3" fmla="*/ 0 w 8949307"/>
              <a:gd name="connsiteY3" fmla="*/ 6858000 h 6858000"/>
              <a:gd name="connsiteX4" fmla="*/ 62983 w 8949307"/>
              <a:gd name="connsiteY4" fmla="*/ 6788730 h 6858000"/>
              <a:gd name="connsiteX5" fmla="*/ 1212979 w 8949307"/>
              <a:gd name="connsiteY5" fmla="*/ 3429000 h 6858000"/>
              <a:gd name="connsiteX6" fmla="*/ 62983 w 8949307"/>
              <a:gd name="connsiteY6" fmla="*/ 6927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F52A0B-537E-A344-AA67-34B19ACD195F}"/>
              </a:ext>
            </a:extLst>
          </p:cNvPr>
          <p:cNvSpPr txBox="1"/>
          <p:nvPr/>
        </p:nvSpPr>
        <p:spPr>
          <a:xfrm>
            <a:off x="371094" y="1161288"/>
            <a:ext cx="3438144" cy="11257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>
                <a:latin typeface="+mj-lt"/>
                <a:ea typeface="+mj-ea"/>
                <a:cs typeface="+mj-cs"/>
              </a:rPr>
              <a:t>Amcanion y 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2E7C27-E2E7-4C4E-B7B8-5A9824B08FE3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 </a:t>
            </a:r>
            <a:r>
              <a:rPr lang="en-US" dirty="0" err="1"/>
              <a:t>ddeall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datganiad</a:t>
            </a:r>
            <a:r>
              <a:rPr lang="en-US" dirty="0"/>
              <a:t> </a:t>
            </a:r>
            <a:r>
              <a:rPr lang="en-US" dirty="0" err="1"/>
              <a:t>personol</a:t>
            </a:r>
            <a:r>
              <a:rPr lang="en-US" dirty="0"/>
              <a:t> </a:t>
            </a:r>
            <a:r>
              <a:rPr lang="en-US" dirty="0" err="1"/>
              <a:t>proffesiynol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gynnwys</a:t>
            </a:r>
            <a:r>
              <a:rPr lang="en-US" dirty="0"/>
              <a:t> </a:t>
            </a:r>
            <a:r>
              <a:rPr lang="en-US" dirty="0" err="1"/>
              <a:t>nodweddion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cywirdeb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979556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A1DDD01-E3B0-2D46-A968-A0D030ECE257}"/>
              </a:ext>
            </a:extLst>
          </p:cNvPr>
          <p:cNvSpPr txBox="1"/>
          <p:nvPr/>
        </p:nvSpPr>
        <p:spPr>
          <a:xfrm>
            <a:off x="659234" y="957447"/>
            <a:ext cx="3383280" cy="49431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atin typeface="+mj-lt"/>
                <a:ea typeface="+mj-ea"/>
                <a:cs typeface="+mj-cs"/>
              </a:rPr>
              <a:t>Beth yw datganiad personol?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60CD867-7BDC-5E4C-B493-0E8C009D24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3565598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4195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B40274A-869B-7441-BFEA-62C931ABF2C0}"/>
              </a:ext>
            </a:extLst>
          </p:cNvPr>
          <p:cNvSpPr txBox="1"/>
          <p:nvPr/>
        </p:nvSpPr>
        <p:spPr>
          <a:xfrm>
            <a:off x="1045029" y="1092857"/>
            <a:ext cx="3669704" cy="4389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 err="1">
                <a:latin typeface="+mj-lt"/>
                <a:ea typeface="+mj-ea"/>
                <a:cs typeface="+mj-cs"/>
              </a:rPr>
              <a:t>Datganiad</a:t>
            </a:r>
            <a:r>
              <a:rPr lang="en-US" sz="4000" dirty="0">
                <a:latin typeface="+mj-lt"/>
                <a:ea typeface="+mj-ea"/>
                <a:cs typeface="+mj-cs"/>
              </a:rPr>
              <a:t> </a:t>
            </a:r>
            <a:r>
              <a:rPr lang="en-US" sz="4000" dirty="0" err="1">
                <a:latin typeface="+mj-lt"/>
                <a:ea typeface="+mj-ea"/>
                <a:cs typeface="+mj-cs"/>
              </a:rPr>
              <a:t>Personol</a:t>
            </a:r>
            <a:endParaRPr lang="en-US" sz="4000" dirty="0">
              <a:latin typeface="+mj-lt"/>
              <a:ea typeface="+mj-ea"/>
              <a:cs typeface="+mj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CC5B642-719E-F54F-8401-9AA3808E34D5}"/>
              </a:ext>
            </a:extLst>
          </p:cNvPr>
          <p:cNvSpPr/>
          <p:nvPr/>
        </p:nvSpPr>
        <p:spPr>
          <a:xfrm>
            <a:off x="5772416" y="861263"/>
            <a:ext cx="5667261" cy="52858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a </a:t>
            </a:r>
            <a:r>
              <a:rPr lang="en-US" dirty="0" err="1"/>
              <a:t>champau</a:t>
            </a:r>
            <a:r>
              <a:rPr lang="en-US" dirty="0"/>
              <a:t>: </a:t>
            </a:r>
          </a:p>
          <a:p>
            <a:pPr indent="-2286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gennych</a:t>
            </a:r>
            <a:r>
              <a:rPr lang="en-US" dirty="0"/>
              <a:t> chi </a:t>
            </a:r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a </a:t>
            </a:r>
            <a:r>
              <a:rPr lang="en-US" dirty="0" err="1"/>
              <a:t>phrofiad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?</a:t>
            </a:r>
          </a:p>
          <a:p>
            <a:pPr indent="-2286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Campau</a:t>
            </a:r>
            <a:r>
              <a:rPr lang="en-US" dirty="0"/>
              <a:t> </a:t>
            </a:r>
            <a:r>
              <a:rPr lang="en-US" dirty="0" err="1"/>
              <a:t>eraill</a:t>
            </a:r>
            <a:r>
              <a:rPr lang="en-US" dirty="0"/>
              <a:t>: </a:t>
            </a:r>
            <a:r>
              <a:rPr lang="en-US" dirty="0" err="1"/>
              <a:t>Rhywbeth</a:t>
            </a:r>
            <a:r>
              <a:rPr lang="en-US" dirty="0"/>
              <a:t> </a:t>
            </a:r>
            <a:r>
              <a:rPr lang="en-US" dirty="0" err="1"/>
              <a:t>rydych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falch</a:t>
            </a:r>
            <a:r>
              <a:rPr lang="en-US" dirty="0"/>
              <a:t> </a:t>
            </a:r>
            <a:r>
              <a:rPr lang="en-US" dirty="0" err="1"/>
              <a:t>ohonynt</a:t>
            </a:r>
            <a:r>
              <a:rPr lang="en-US" dirty="0"/>
              <a:t> a </a:t>
            </a:r>
            <a:r>
              <a:rPr lang="en-US" dirty="0" err="1"/>
              <a:t>chyfrifoldebau</a:t>
            </a:r>
            <a:r>
              <a:rPr lang="en-US" dirty="0"/>
              <a:t>.</a:t>
            </a:r>
          </a:p>
          <a:p>
            <a:pPr indent="-228600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Hobïau</a:t>
            </a:r>
            <a:r>
              <a:rPr lang="en-US" dirty="0"/>
              <a:t> a </a:t>
            </a:r>
            <a:r>
              <a:rPr lang="en-US" dirty="0" err="1"/>
              <a:t>diddordebau</a:t>
            </a:r>
            <a:r>
              <a:rPr lang="en-US" dirty="0"/>
              <a:t>: </a:t>
            </a:r>
          </a:p>
          <a:p>
            <a:pPr indent="-2286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Diddordebau</a:t>
            </a:r>
            <a:r>
              <a:rPr lang="en-US" dirty="0"/>
              <a:t> a </a:t>
            </a:r>
            <a:r>
              <a:rPr lang="en-US" dirty="0" err="1"/>
              <a:t>gweithgareddau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 </a:t>
            </a:r>
          </a:p>
          <a:p>
            <a:pPr indent="-2286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maen</a:t>
            </a:r>
            <a:r>
              <a:rPr lang="en-US" dirty="0"/>
              <a:t> </a:t>
            </a:r>
            <a:r>
              <a:rPr lang="en-US" dirty="0" err="1"/>
              <a:t>nhw’n</a:t>
            </a:r>
            <a:r>
              <a:rPr lang="en-US" dirty="0"/>
              <a:t> </a:t>
            </a:r>
            <a:r>
              <a:rPr lang="en-US" dirty="0" err="1"/>
              <a:t>arddangos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personoliaeth</a:t>
            </a:r>
            <a:r>
              <a:rPr lang="en-US" dirty="0"/>
              <a:t>, </a:t>
            </a:r>
            <a:r>
              <a:rPr lang="en-US" dirty="0" err="1"/>
              <a:t>sgiliau</a:t>
            </a:r>
            <a:r>
              <a:rPr lang="en-US" dirty="0"/>
              <a:t> a </a:t>
            </a:r>
            <a:r>
              <a:rPr lang="en-US" dirty="0" err="1"/>
              <a:t>galluoedd</a:t>
            </a:r>
            <a:r>
              <a:rPr lang="en-US" dirty="0"/>
              <a:t>.  </a:t>
            </a:r>
          </a:p>
          <a:p>
            <a:pPr indent="-228600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Profiad</a:t>
            </a:r>
            <a:r>
              <a:rPr lang="en-US" dirty="0"/>
              <a:t> Gwaith: </a:t>
            </a:r>
          </a:p>
          <a:p>
            <a:pPr indent="-2286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Manylion</a:t>
            </a:r>
            <a:r>
              <a:rPr lang="en-US" dirty="0"/>
              <a:t> </a:t>
            </a:r>
            <a:r>
              <a:rPr lang="en-US" dirty="0" err="1"/>
              <a:t>swyddi</a:t>
            </a:r>
            <a:r>
              <a:rPr lang="en-US" dirty="0"/>
              <a:t>, </a:t>
            </a:r>
            <a:r>
              <a:rPr lang="en-US" dirty="0" err="1"/>
              <a:t>lleoliadau</a:t>
            </a:r>
            <a:r>
              <a:rPr lang="en-US" dirty="0"/>
              <a:t> neu </a:t>
            </a:r>
            <a:r>
              <a:rPr lang="en-US" dirty="0" err="1"/>
              <a:t>waith</a:t>
            </a:r>
            <a:r>
              <a:rPr lang="en-US" dirty="0"/>
              <a:t> </a:t>
            </a:r>
            <a:r>
              <a:rPr lang="en-US" dirty="0" err="1"/>
              <a:t>gwirfoddol</a:t>
            </a:r>
            <a:endParaRPr lang="en-US" dirty="0"/>
          </a:p>
          <a:p>
            <a:pPr indent="-2286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Ceisiwch</a:t>
            </a:r>
            <a:r>
              <a:rPr lang="en-US" dirty="0"/>
              <a:t> </a:t>
            </a:r>
            <a:r>
              <a:rPr lang="en-US" dirty="0" err="1"/>
              <a:t>gysylltu</a:t>
            </a:r>
            <a:r>
              <a:rPr lang="en-US" dirty="0"/>
              <a:t> </a:t>
            </a:r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/>
              <a:t>brofiad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berthnasol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cwrs</a:t>
            </a:r>
            <a:r>
              <a:rPr lang="en-US" dirty="0"/>
              <a:t> neu </a:t>
            </a:r>
            <a:r>
              <a:rPr lang="en-US" dirty="0" err="1"/>
              <a:t>swydd</a:t>
            </a:r>
            <a:r>
              <a:rPr lang="en-US" dirty="0"/>
              <a:t>.</a:t>
            </a:r>
          </a:p>
          <a:p>
            <a:pPr indent="-228600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US" sz="1300" dirty="0">
              <a:effectLst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925744-E342-C246-8F05-677EFFB7B5A9}"/>
              </a:ext>
            </a:extLst>
          </p:cNvPr>
          <p:cNvSpPr txBox="1"/>
          <p:nvPr/>
        </p:nvSpPr>
        <p:spPr>
          <a:xfrm>
            <a:off x="2722418" y="861263"/>
            <a:ext cx="77545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Meini prawf llwyddiant:</a:t>
            </a:r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990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1B8A32E-A8F2-8042-8DFB-B514B762BDFA}"/>
              </a:ext>
            </a:extLst>
          </p:cNvPr>
          <p:cNvSpPr/>
          <p:nvPr/>
        </p:nvSpPr>
        <p:spPr>
          <a:xfrm>
            <a:off x="4286049" y="87908"/>
            <a:ext cx="36199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Geiriau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allweddol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93970098-F1D1-8241-A924-441D9EDADC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9601361"/>
              </p:ext>
            </p:extLst>
          </p:nvPr>
        </p:nvGraphicFramePr>
        <p:xfrm>
          <a:off x="2451371" y="895233"/>
          <a:ext cx="9494196" cy="573541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164732">
                  <a:extLst>
                    <a:ext uri="{9D8B030D-6E8A-4147-A177-3AD203B41FA5}">
                      <a16:colId xmlns:a16="http://schemas.microsoft.com/office/drawing/2014/main" val="1717405313"/>
                    </a:ext>
                  </a:extLst>
                </a:gridCol>
                <a:gridCol w="3164732">
                  <a:extLst>
                    <a:ext uri="{9D8B030D-6E8A-4147-A177-3AD203B41FA5}">
                      <a16:colId xmlns:a16="http://schemas.microsoft.com/office/drawing/2014/main" val="1857604763"/>
                    </a:ext>
                  </a:extLst>
                </a:gridCol>
                <a:gridCol w="3164732">
                  <a:extLst>
                    <a:ext uri="{9D8B030D-6E8A-4147-A177-3AD203B41FA5}">
                      <a16:colId xmlns:a16="http://schemas.microsoft.com/office/drawing/2014/main" val="2745662775"/>
                    </a:ext>
                  </a:extLst>
                </a:gridCol>
              </a:tblGrid>
              <a:tr h="5575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cap="none" spc="0" dirty="0">
                        <a:ln w="0"/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 err="1">
                          <a:ln w="0"/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Brawddegau</a:t>
                      </a:r>
                      <a:r>
                        <a:rPr lang="en-GB" sz="1600" cap="none" spc="0" dirty="0">
                          <a:ln w="0"/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 </a:t>
                      </a:r>
                      <a:r>
                        <a:rPr lang="en-GB" sz="1600" cap="none" spc="0" dirty="0" err="1">
                          <a:ln w="0"/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</a:rPr>
                        <a:t>cychwynnol</a:t>
                      </a:r>
                      <a:endParaRPr lang="en-GB" sz="1600" b="1" cap="none" spc="0" dirty="0">
                        <a:ln w="0"/>
                        <a:solidFill>
                          <a:schemeClr val="bg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Ansoddeiriau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Geiriau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eraill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6716632"/>
                  </a:ext>
                </a:extLst>
              </a:tr>
              <a:tr h="792263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Llwyddais</a:t>
                      </a:r>
                      <a:r>
                        <a:rPr lang="en-GB" sz="1600" dirty="0"/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Dibynadwy</a:t>
                      </a:r>
                      <a:endParaRPr lang="en-GB" sz="1600" dirty="0"/>
                    </a:p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Rhan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amser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79138"/>
                  </a:ext>
                </a:extLst>
              </a:tr>
              <a:tr h="557518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Trefnais</a:t>
                      </a:r>
                      <a:r>
                        <a:rPr lang="en-GB" sz="1600" dirty="0"/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Profiadol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/>
                        <a:t>Am </a:t>
                      </a:r>
                      <a:r>
                        <a:rPr lang="en-GB" sz="1600" dirty="0" err="1"/>
                        <a:t>gyfnod</a:t>
                      </a:r>
                      <a:r>
                        <a:rPr lang="en-GB" sz="1600" dirty="0"/>
                        <a:t> o...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5448556"/>
                  </a:ext>
                </a:extLst>
              </a:tr>
              <a:tr h="557518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Cyfrannais</a:t>
                      </a:r>
                      <a:r>
                        <a:rPr lang="en-GB" sz="1600" dirty="0"/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Aeddfed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Diddordeb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185517"/>
                  </a:ext>
                </a:extLst>
              </a:tr>
              <a:tr h="792263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Mynychais</a:t>
                      </a:r>
                      <a:r>
                        <a:rPr lang="en-GB" sz="1600" dirty="0"/>
                        <a:t>…</a:t>
                      </a:r>
                    </a:p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Prydlon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Pwysig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5575495"/>
                  </a:ext>
                </a:extLst>
              </a:tr>
              <a:tr h="614770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Cyflawnais</a:t>
                      </a:r>
                      <a:r>
                        <a:rPr lang="en-GB" sz="1600" dirty="0"/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Cyfrifol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ystod</a:t>
                      </a:r>
                      <a:r>
                        <a:rPr lang="en-GB" sz="1600" dirty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4456232"/>
                  </a:ext>
                </a:extLst>
              </a:tr>
              <a:tr h="557518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Datblygais</a:t>
                      </a:r>
                      <a:r>
                        <a:rPr lang="en-GB" sz="1600" dirty="0"/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/>
                        <a:t>Hunan- </a:t>
                      </a:r>
                      <a:r>
                        <a:rPr lang="en-GB" sz="1600" dirty="0" err="1"/>
                        <a:t>ysgogol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/>
                        <a:t>Heriau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4985592"/>
                  </a:ext>
                </a:extLst>
              </a:tr>
              <a:tr h="557518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Cynorthwyais</a:t>
                      </a:r>
                      <a:r>
                        <a:rPr lang="en-GB" sz="1600" dirty="0"/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Gweithgar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hanfodol</a:t>
                      </a:r>
                      <a:r>
                        <a:rPr lang="en-GB" sz="1600" dirty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0625394"/>
                  </a:ext>
                </a:extLst>
              </a:tr>
              <a:tr h="557518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Cynhaliais</a:t>
                      </a:r>
                      <a:r>
                        <a:rPr lang="en-GB" sz="1600" dirty="0"/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  <a:p>
                      <a:pPr algn="ctr"/>
                      <a:r>
                        <a:rPr lang="en-GB" sz="1600" dirty="0" err="1"/>
                        <a:t>Trefnus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/>
                        <a:t>Ynghlwm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5602762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E910DBAC-1944-3540-927D-1D8EBAC75B64}"/>
              </a:ext>
            </a:extLst>
          </p:cNvPr>
          <p:cNvSpPr txBox="1"/>
          <p:nvPr/>
        </p:nvSpPr>
        <p:spPr>
          <a:xfrm>
            <a:off x="0" y="98552"/>
            <a:ext cx="237355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 err="1"/>
              <a:t>Ysgrifennwch</a:t>
            </a:r>
            <a:r>
              <a:rPr lang="en-GB" sz="2000" b="1" dirty="0"/>
              <a:t> 5 </a:t>
            </a:r>
            <a:r>
              <a:rPr lang="en-GB" sz="2000" b="1" dirty="0" err="1"/>
              <a:t>brawddeg</a:t>
            </a:r>
            <a:r>
              <a:rPr lang="en-GB" sz="2000" b="1" dirty="0"/>
              <a:t> </a:t>
            </a:r>
            <a:r>
              <a:rPr lang="en-GB" sz="2000" b="1" dirty="0" err="1"/>
              <a:t>gan</a:t>
            </a:r>
            <a:r>
              <a:rPr lang="en-GB" sz="2000" b="1" dirty="0"/>
              <a:t> </a:t>
            </a:r>
            <a:r>
              <a:rPr lang="en-GB" sz="2000" b="1" dirty="0" err="1"/>
              <a:t>ddefnyddio</a:t>
            </a:r>
            <a:r>
              <a:rPr lang="en-GB" sz="2000" b="1" dirty="0"/>
              <a:t> </a:t>
            </a:r>
            <a:r>
              <a:rPr lang="en-GB" sz="2000" b="1" dirty="0" err="1"/>
              <a:t>gwybodaeth</a:t>
            </a:r>
            <a:r>
              <a:rPr lang="en-GB" sz="2000" b="1" dirty="0"/>
              <a:t> </a:t>
            </a:r>
            <a:r>
              <a:rPr lang="en-GB" sz="2000" b="1" dirty="0" err="1"/>
              <a:t>o’r</a:t>
            </a:r>
            <a:r>
              <a:rPr lang="en-GB" sz="2000" b="1" dirty="0"/>
              <a:t>  </a:t>
            </a:r>
            <a:r>
              <a:rPr lang="en-GB" sz="2000" b="1" dirty="0" err="1"/>
              <a:t>tabl</a:t>
            </a:r>
            <a:r>
              <a:rPr lang="en-GB" sz="2000" b="1" dirty="0"/>
              <a:t> </a:t>
            </a:r>
            <a:r>
              <a:rPr lang="en-GB" sz="2000" b="1" dirty="0" err="1"/>
              <a:t>isod</a:t>
            </a:r>
            <a:endParaRPr lang="en-GB" sz="20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942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9B9AE3E-A3EF-974E-88E8-38AD8BA26F36}"/>
              </a:ext>
            </a:extLst>
          </p:cNvPr>
          <p:cNvSpPr/>
          <p:nvPr/>
        </p:nvSpPr>
        <p:spPr>
          <a:xfrm>
            <a:off x="3730010" y="281285"/>
            <a:ext cx="34365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Enghraifft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</a:t>
            </a:r>
            <a:endParaRPr lang="en-GB" sz="5400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7BE720-CF3B-4A40-9A55-86E8F1C559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5114" y="1395115"/>
            <a:ext cx="9361772" cy="5018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387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F8CE8C-4EBC-4106-8A31-C53016BF03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3163564" y="646858"/>
            <a:ext cx="8668512" cy="556429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5F3D9C-9ECB-7A4F-AC84-9801585E2542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900" dirty="0" err="1">
                <a:latin typeface="+mj-lt"/>
                <a:ea typeface="+mj-ea"/>
                <a:cs typeface="+mj-cs"/>
              </a:rPr>
              <a:t>Edrychwch</a:t>
            </a:r>
            <a:r>
              <a:rPr lang="en-US" sz="1900" dirty="0">
                <a:latin typeface="+mj-lt"/>
                <a:ea typeface="+mj-ea"/>
                <a:cs typeface="+mj-cs"/>
              </a:rPr>
              <a:t> </a:t>
            </a:r>
            <a:r>
              <a:rPr lang="en-US" sz="1900" dirty="0" err="1">
                <a:latin typeface="+mj-lt"/>
                <a:ea typeface="+mj-ea"/>
                <a:cs typeface="+mj-cs"/>
              </a:rPr>
              <a:t>ar</a:t>
            </a:r>
            <a:r>
              <a:rPr lang="en-US" sz="1900" dirty="0">
                <a:latin typeface="+mj-lt"/>
                <a:ea typeface="+mj-ea"/>
                <a:cs typeface="+mj-cs"/>
              </a:rPr>
              <a:t> </a:t>
            </a:r>
            <a:r>
              <a:rPr lang="en-US" sz="1900" dirty="0" err="1">
                <a:latin typeface="+mj-lt"/>
                <a:ea typeface="+mj-ea"/>
                <a:cs typeface="+mj-cs"/>
              </a:rPr>
              <a:t>yr</a:t>
            </a:r>
            <a:r>
              <a:rPr lang="en-US" sz="1900" dirty="0">
                <a:latin typeface="+mj-lt"/>
                <a:ea typeface="+mj-ea"/>
                <a:cs typeface="+mj-cs"/>
              </a:rPr>
              <a:t> </a:t>
            </a:r>
            <a:r>
              <a:rPr lang="en-US" sz="1900" dirty="0" err="1">
                <a:latin typeface="+mj-lt"/>
                <a:ea typeface="+mj-ea"/>
                <a:cs typeface="+mj-cs"/>
              </a:rPr>
              <a:t>enghraifft</a:t>
            </a:r>
            <a:r>
              <a:rPr lang="en-US" sz="1900" dirty="0">
                <a:latin typeface="+mj-lt"/>
                <a:ea typeface="+mj-ea"/>
                <a:cs typeface="+mj-cs"/>
              </a:rPr>
              <a:t>: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9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9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9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9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9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900" dirty="0" err="1">
                <a:latin typeface="+mj-lt"/>
                <a:ea typeface="+mj-ea"/>
                <a:cs typeface="+mj-cs"/>
              </a:rPr>
              <a:t>Uwcholeuwch</a:t>
            </a:r>
            <a:r>
              <a:rPr lang="en-US" sz="1900" dirty="0">
                <a:latin typeface="+mj-lt"/>
                <a:ea typeface="+mj-ea"/>
                <a:cs typeface="+mj-cs"/>
              </a:rPr>
              <a:t> </a:t>
            </a:r>
            <a:r>
              <a:rPr lang="en-US" sz="1900" dirty="0" err="1">
                <a:latin typeface="+mj-lt"/>
                <a:ea typeface="+mj-ea"/>
                <a:cs typeface="+mj-cs"/>
              </a:rPr>
              <a:t>unrhywbeth</a:t>
            </a:r>
            <a:r>
              <a:rPr lang="en-US" sz="1900" dirty="0">
                <a:latin typeface="+mj-lt"/>
                <a:ea typeface="+mj-ea"/>
                <a:cs typeface="+mj-cs"/>
              </a:rPr>
              <a:t> </a:t>
            </a:r>
            <a:r>
              <a:rPr lang="en-US" sz="1900" dirty="0" err="1">
                <a:latin typeface="+mj-lt"/>
                <a:ea typeface="+mj-ea"/>
                <a:cs typeface="+mj-cs"/>
              </a:rPr>
              <a:t>byddech</a:t>
            </a:r>
            <a:r>
              <a:rPr lang="en-US" sz="1900" dirty="0">
                <a:latin typeface="+mj-lt"/>
                <a:ea typeface="+mj-ea"/>
                <a:cs typeface="+mj-cs"/>
              </a:rPr>
              <a:t> chi </a:t>
            </a:r>
            <a:r>
              <a:rPr lang="en-US" sz="1900" dirty="0" err="1">
                <a:latin typeface="+mj-lt"/>
                <a:ea typeface="+mj-ea"/>
                <a:cs typeface="+mj-cs"/>
              </a:rPr>
              <a:t>yn</a:t>
            </a:r>
            <a:r>
              <a:rPr lang="en-US" sz="1900" dirty="0">
                <a:latin typeface="+mj-lt"/>
                <a:ea typeface="+mj-ea"/>
                <a:cs typeface="+mj-cs"/>
              </a:rPr>
              <a:t> </a:t>
            </a:r>
            <a:r>
              <a:rPr lang="en-US" sz="1900" dirty="0" err="1">
                <a:latin typeface="+mj-lt"/>
                <a:ea typeface="+mj-ea"/>
                <a:cs typeface="+mj-cs"/>
              </a:rPr>
              <a:t>newid</a:t>
            </a:r>
            <a:r>
              <a:rPr lang="en-US" sz="1900" dirty="0">
                <a:latin typeface="+mj-lt"/>
                <a:ea typeface="+mj-ea"/>
                <a:cs typeface="+mj-cs"/>
              </a:rPr>
              <a:t> am y </a:t>
            </a:r>
            <a:r>
              <a:rPr lang="en-US" sz="1900" dirty="0" err="1">
                <a:latin typeface="+mj-lt"/>
                <a:ea typeface="+mj-ea"/>
                <a:cs typeface="+mj-cs"/>
              </a:rPr>
              <a:t>datganiad</a:t>
            </a:r>
            <a:r>
              <a:rPr lang="en-US" sz="1900" dirty="0">
                <a:latin typeface="+mj-lt"/>
                <a:ea typeface="+mj-ea"/>
                <a:cs typeface="+mj-cs"/>
              </a:rPr>
              <a:t> </a:t>
            </a:r>
            <a:r>
              <a:rPr lang="en-US" sz="1900" dirty="0" err="1">
                <a:latin typeface="+mj-lt"/>
                <a:ea typeface="+mj-ea"/>
                <a:cs typeface="+mj-cs"/>
              </a:rPr>
              <a:t>yma</a:t>
            </a:r>
            <a:r>
              <a:rPr lang="en-US" sz="1900" dirty="0">
                <a:latin typeface="+mj-lt"/>
                <a:ea typeface="+mj-ea"/>
                <a:cs typeface="+mj-cs"/>
              </a:rPr>
              <a:t> </a:t>
            </a:r>
            <a:r>
              <a:rPr lang="en-US" sz="1900" dirty="0" err="1">
                <a:latin typeface="+mj-lt"/>
                <a:ea typeface="+mj-ea"/>
                <a:cs typeface="+mj-cs"/>
              </a:rPr>
              <a:t>er</a:t>
            </a:r>
            <a:r>
              <a:rPr lang="en-US" sz="1900" dirty="0">
                <a:latin typeface="+mj-lt"/>
                <a:ea typeface="+mj-ea"/>
                <a:cs typeface="+mj-cs"/>
              </a:rPr>
              <a:t> </a:t>
            </a:r>
            <a:r>
              <a:rPr lang="en-US" sz="1900" dirty="0" err="1">
                <a:latin typeface="+mj-lt"/>
                <a:ea typeface="+mj-ea"/>
                <a:cs typeface="+mj-cs"/>
              </a:rPr>
              <a:t>mwyn</a:t>
            </a:r>
            <a:r>
              <a:rPr lang="en-US" sz="1900" dirty="0">
                <a:latin typeface="+mj-lt"/>
                <a:ea typeface="+mj-ea"/>
                <a:cs typeface="+mj-cs"/>
              </a:rPr>
              <a:t> </a:t>
            </a:r>
            <a:r>
              <a:rPr lang="en-US" sz="1900" dirty="0" err="1">
                <a:latin typeface="+mj-lt"/>
                <a:ea typeface="+mj-ea"/>
                <a:cs typeface="+mj-cs"/>
              </a:rPr>
              <a:t>ei</a:t>
            </a:r>
            <a:r>
              <a:rPr lang="en-US" sz="1900" dirty="0">
                <a:latin typeface="+mj-lt"/>
                <a:ea typeface="+mj-ea"/>
                <a:cs typeface="+mj-cs"/>
              </a:rPr>
              <a:t> </a:t>
            </a:r>
            <a:r>
              <a:rPr lang="en-US" sz="1900" dirty="0" err="1">
                <a:latin typeface="+mj-lt"/>
                <a:ea typeface="+mj-ea"/>
                <a:cs typeface="+mj-cs"/>
              </a:rPr>
              <a:t>wella</a:t>
            </a:r>
            <a:r>
              <a:rPr lang="en-US" sz="1900" dirty="0">
                <a:latin typeface="+mj-lt"/>
                <a:ea typeface="+mj-ea"/>
                <a:cs typeface="+mj-cs"/>
              </a:rPr>
              <a:t>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4A5857-8283-5A4F-83FA-63695D191A4C}"/>
              </a:ext>
            </a:extLst>
          </p:cNvPr>
          <p:cNvSpPr txBox="1"/>
          <p:nvPr/>
        </p:nvSpPr>
        <p:spPr>
          <a:xfrm>
            <a:off x="606765" y="298672"/>
            <a:ext cx="10978470" cy="35646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8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40292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C1088DE-388E-9F42-9C9E-F69D046EBE8B}"/>
              </a:ext>
            </a:extLst>
          </p:cNvPr>
          <p:cNvSpPr/>
          <p:nvPr/>
        </p:nvSpPr>
        <p:spPr>
          <a:xfrm>
            <a:off x="237892" y="822909"/>
            <a:ext cx="11716214" cy="554917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7D865E-1493-7340-A4CB-7FD9FF85E9DF}"/>
              </a:ext>
            </a:extLst>
          </p:cNvPr>
          <p:cNvSpPr txBox="1"/>
          <p:nvPr/>
        </p:nvSpPr>
        <p:spPr>
          <a:xfrm>
            <a:off x="4177991" y="95362"/>
            <a:ext cx="74490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/>
              <a:t>Asesu</a:t>
            </a:r>
            <a:r>
              <a:rPr lang="en-GB" sz="3200" b="1" dirty="0"/>
              <a:t> </a:t>
            </a:r>
            <a:r>
              <a:rPr lang="en-GB" sz="3200" b="1" dirty="0" err="1"/>
              <a:t>Cyfoedion</a:t>
            </a:r>
            <a:endParaRPr lang="en-GB" sz="3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90F0FF-6C8F-6B4B-B689-121BADAB4ED8}"/>
              </a:ext>
            </a:extLst>
          </p:cNvPr>
          <p:cNvSpPr txBox="1"/>
          <p:nvPr/>
        </p:nvSpPr>
        <p:spPr>
          <a:xfrm>
            <a:off x="237892" y="822909"/>
            <a:ext cx="6096001" cy="49859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Ydy’r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person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trafod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ei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sgiliau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champau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Ydy’r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person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cynnwys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ei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hobïau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a’i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diddordebau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pham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maen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nhw’n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berthnasol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Ydy’r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person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sôn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am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ei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phrofiad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gwaith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Manylion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swyddi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Lleoliadau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Gwaith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gwirfoddol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111431-00EA-B443-A4DE-D7BB4F129282}"/>
              </a:ext>
            </a:extLst>
          </p:cNvPr>
          <p:cNvSpPr txBox="1"/>
          <p:nvPr/>
        </p:nvSpPr>
        <p:spPr>
          <a:xfrm>
            <a:off x="6991814" y="1362772"/>
            <a:ext cx="4304371" cy="3353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Ydy’r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person </a:t>
            </a: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defnyddio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amrywiaeth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frawddegau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cychwynnol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gwahanol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Ydy’r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person </a:t>
            </a: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amrywio’i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defnydd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iaith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 (</a:t>
            </a:r>
            <a:r>
              <a:rPr lang="en-GB" sz="2000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ansoddeiriau</a:t>
            </a:r>
            <a:r>
              <a:rPr lang="en-GB" sz="2000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02060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4243990-D17F-0D41-A0B9-43E2D6B0D41F}"/>
              </a:ext>
            </a:extLst>
          </p:cNvPr>
          <p:cNvSpPr/>
          <p:nvPr/>
        </p:nvSpPr>
        <p:spPr>
          <a:xfrm>
            <a:off x="4820624" y="5327205"/>
            <a:ext cx="694965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-</a:t>
            </a:r>
            <a:r>
              <a:rPr lang="en-GB" sz="40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Rhowch</a:t>
            </a:r>
            <a:r>
              <a:rPr lang="en-GB" sz="40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en-GB" sz="4000" b="1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</a:t>
            </a:r>
            <a:r>
              <a:rPr lang="en-GB" sz="40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arged</a:t>
            </a:r>
            <a:r>
              <a:rPr lang="en-GB" sz="40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en-GB" sz="40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i’r</a:t>
            </a:r>
            <a:r>
              <a:rPr lang="en-GB" sz="40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person-</a:t>
            </a:r>
          </a:p>
        </p:txBody>
      </p:sp>
    </p:spTree>
    <p:extLst>
      <p:ext uri="{BB962C8B-B14F-4D97-AF65-F5344CB8AC3E}">
        <p14:creationId xmlns:p14="http://schemas.microsoft.com/office/powerpoint/2010/main" val="1152280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63500" sx="102000" sy="102000" algn="ctr" rotWithShape="0">
              <a:schemeClr val="bg1">
                <a:lumMod val="8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9C45F024-2468-4D8A-9E11-BB2B1E0A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659FCB0-86DF-274F-B1FE-740FCA1A32FF}"/>
              </a:ext>
            </a:extLst>
          </p:cNvPr>
          <p:cNvSpPr/>
          <p:nvPr/>
        </p:nvSpPr>
        <p:spPr>
          <a:xfrm>
            <a:off x="1524003" y="1999615"/>
            <a:ext cx="9144000" cy="2764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Defnyddiwch</a:t>
            </a:r>
            <a:r>
              <a:rPr lang="en-US" sz="45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eich</a:t>
            </a:r>
            <a:r>
              <a:rPr lang="en-US" sz="45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adborth</a:t>
            </a:r>
            <a:r>
              <a:rPr lang="en-US" sz="45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ynghyd</a:t>
            </a:r>
            <a:r>
              <a:rPr lang="en-US" sz="45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â’r</a:t>
            </a:r>
            <a:r>
              <a:rPr lang="en-US" sz="45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meini</a:t>
            </a:r>
            <a:r>
              <a:rPr lang="en-US" sz="45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prawf</a:t>
            </a:r>
            <a:r>
              <a:rPr lang="en-US" sz="45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er</a:t>
            </a:r>
            <a:r>
              <a:rPr lang="en-US" sz="45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mwyn</a:t>
            </a:r>
            <a:r>
              <a:rPr lang="en-US" sz="45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gwella</a:t>
            </a:r>
            <a:r>
              <a:rPr lang="en-US" sz="45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eich</a:t>
            </a:r>
            <a:r>
              <a:rPr lang="en-US" sz="45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datganiad</a:t>
            </a:r>
            <a:r>
              <a:rPr lang="en-US" sz="45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5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personol</a:t>
            </a:r>
            <a:endParaRPr lang="en-US" sz="45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491781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RightStep">
      <a:dk1>
        <a:srgbClr val="000000"/>
      </a:dk1>
      <a:lt1>
        <a:srgbClr val="FFFFFF"/>
      </a:lt1>
      <a:dk2>
        <a:srgbClr val="413024"/>
      </a:dk2>
      <a:lt2>
        <a:srgbClr val="E2E8E8"/>
      </a:lt2>
      <a:accent1>
        <a:srgbClr val="C89496"/>
      </a:accent1>
      <a:accent2>
        <a:srgbClr val="BC947D"/>
      </a:accent2>
      <a:accent3>
        <a:srgbClr val="ADA380"/>
      </a:accent3>
      <a:accent4>
        <a:srgbClr val="9DA970"/>
      </a:accent4>
      <a:accent5>
        <a:srgbClr val="90AC7F"/>
      </a:accent5>
      <a:accent6>
        <a:srgbClr val="75B178"/>
      </a:accent6>
      <a:hlink>
        <a:srgbClr val="568E8B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269</Words>
  <Application>Microsoft Macintosh PowerPoint</Application>
  <PresentationFormat>Widescreen</PresentationFormat>
  <Paragraphs>99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Avenir Next LT Pro</vt:lpstr>
      <vt:lpstr>Calibri</vt:lpstr>
      <vt:lpstr>Courier New</vt:lpstr>
      <vt:lpstr>AccentBoxVTI</vt:lpstr>
      <vt:lpstr>Datganiad Personol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Datganiad Personol</dc:title>
  <dc:creator>Katy Edwards</dc:creator>
  <cp:lastModifiedBy>Katy Edwards</cp:lastModifiedBy>
  <cp:revision>4</cp:revision>
  <dcterms:created xsi:type="dcterms:W3CDTF">2020-02-12T15:15:36Z</dcterms:created>
  <dcterms:modified xsi:type="dcterms:W3CDTF">2020-02-23T11:49:18Z</dcterms:modified>
</cp:coreProperties>
</file>