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handoutMasterIdLst>
    <p:handoutMasterId r:id="rId17"/>
  </p:handoutMasterIdLst>
  <p:sldIdLst>
    <p:sldId id="256" r:id="rId5"/>
    <p:sldId id="297" r:id="rId6"/>
    <p:sldId id="296" r:id="rId7"/>
    <p:sldId id="298" r:id="rId8"/>
    <p:sldId id="305" r:id="rId9"/>
    <p:sldId id="306" r:id="rId10"/>
    <p:sldId id="307" r:id="rId11"/>
    <p:sldId id="291" r:id="rId12"/>
    <p:sldId id="289" r:id="rId13"/>
    <p:sldId id="292" r:id="rId14"/>
    <p:sldId id="308" r:id="rId15"/>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327336C-9239-4910-A976-80C3C006096D}">
          <p14:sldIdLst>
            <p14:sldId id="256"/>
            <p14:sldId id="297"/>
            <p14:sldId id="296"/>
            <p14:sldId id="298"/>
            <p14:sldId id="305"/>
            <p14:sldId id="306"/>
            <p14:sldId id="307"/>
          </p14:sldIdLst>
        </p14:section>
        <p14:section name="Untitled Section" id="{7D238EC0-CEB5-4D06-8C1D-BE01CE1A660A}">
          <p14:sldIdLst>
            <p14:sldId id="291"/>
            <p14:sldId id="289"/>
            <p14:sldId id="292"/>
            <p14:sldId id="308"/>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28" autoAdjust="0"/>
  </p:normalViewPr>
  <p:slideViewPr>
    <p:cSldViewPr>
      <p:cViewPr varScale="1">
        <p:scale>
          <a:sx n="110" d="100"/>
          <a:sy n="110" d="100"/>
        </p:scale>
        <p:origin x="612" y="8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96D292DE-8B7A-4254-AA83-74C1F4DD4AF0}" type="datetimeFigureOut">
              <a:rPr lang="en-GB" smtClean="0"/>
              <a:t>07/02/2021</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D506B2C9-55BC-413D-9705-92E992BCF5BA}" type="datetimeFigureOut">
              <a:rPr lang="en-GB" smtClean="0"/>
              <a:t>07/02/2021</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CF7660C6-26C4-469B-94B6-58AF14BBAF08}" type="slidenum">
              <a:rPr lang="en-GB" smtClean="0"/>
              <a:t>‹#›</a:t>
            </a:fld>
            <a:endParaRPr lang="en-GB"/>
          </a:p>
        </p:txBody>
      </p:sp>
    </p:spTree>
    <p:extLst>
      <p:ext uri="{BB962C8B-B14F-4D97-AF65-F5344CB8AC3E}">
        <p14:creationId xmlns:p14="http://schemas.microsoft.com/office/powerpoint/2010/main" val="1036972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F7660C6-26C4-469B-94B6-58AF14BBAF08}" type="slidenum">
              <a:rPr lang="en-GB" smtClean="0"/>
              <a:t>1</a:t>
            </a:fld>
            <a:endParaRPr lang="en-GB"/>
          </a:p>
        </p:txBody>
      </p:sp>
    </p:spTree>
    <p:extLst>
      <p:ext uri="{BB962C8B-B14F-4D97-AF65-F5344CB8AC3E}">
        <p14:creationId xmlns:p14="http://schemas.microsoft.com/office/powerpoint/2010/main" val="31377199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07/02/2021</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07/02/2021</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07/02/2021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07/02/2021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07/02/2021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07/02/2021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07/02/2021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07/02/2021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07/02/2021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07/02/2021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07/02/2021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07/02/2021</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95536" y="1700808"/>
            <a:ext cx="8352928" cy="4392488"/>
          </a:xfrm>
        </p:spPr>
        <p:txBody>
          <a:bodyPr>
            <a:normAutofit/>
          </a:bodyPr>
          <a:lstStyle/>
          <a:p>
            <a:r>
              <a:rPr lang="en-GB" sz="4000" b="1" dirty="0">
                <a:solidFill>
                  <a:schemeClr val="bg1"/>
                </a:solidFill>
              </a:rPr>
              <a:t>Living Well : </a:t>
            </a:r>
          </a:p>
          <a:p>
            <a:r>
              <a:rPr lang="en-GB" sz="4000" b="1" dirty="0">
                <a:solidFill>
                  <a:schemeClr val="bg1"/>
                </a:solidFill>
              </a:rPr>
              <a:t>The Older Person In Context .</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EE260-2AEC-44A7-B696-64E361A4A28B}"/>
              </a:ext>
            </a:extLst>
          </p:cNvPr>
          <p:cNvSpPr>
            <a:spLocks noGrp="1"/>
          </p:cNvSpPr>
          <p:nvPr>
            <p:ph type="title"/>
          </p:nvPr>
        </p:nvSpPr>
        <p:spPr>
          <a:xfrm>
            <a:off x="457200" y="274638"/>
            <a:ext cx="8686800" cy="1143000"/>
          </a:xfrm>
        </p:spPr>
        <p:txBody>
          <a:bodyPr>
            <a:normAutofit/>
          </a:bodyPr>
          <a:lstStyle/>
          <a:p>
            <a:r>
              <a:rPr lang="en-GB" sz="2800" b="1" dirty="0"/>
              <a:t>Understanding the Challenges of the Older Person </a:t>
            </a:r>
          </a:p>
        </p:txBody>
      </p:sp>
      <p:sp>
        <p:nvSpPr>
          <p:cNvPr id="3" name="Content Placeholder 2">
            <a:extLst>
              <a:ext uri="{FF2B5EF4-FFF2-40B4-BE49-F238E27FC236}">
                <a16:creationId xmlns:a16="http://schemas.microsoft.com/office/drawing/2014/main" id="{8A2DBD30-76BA-4C11-8A8D-E009D5760726}"/>
              </a:ext>
            </a:extLst>
          </p:cNvPr>
          <p:cNvSpPr>
            <a:spLocks noGrp="1"/>
          </p:cNvSpPr>
          <p:nvPr>
            <p:ph idx="1"/>
          </p:nvPr>
        </p:nvSpPr>
        <p:spPr>
          <a:xfrm>
            <a:off x="247208" y="1700808"/>
            <a:ext cx="8686800" cy="3917032"/>
          </a:xfrm>
        </p:spPr>
        <p:txBody>
          <a:bodyPr>
            <a:normAutofit/>
          </a:bodyPr>
          <a:lstStyle/>
          <a:p>
            <a:pPr marL="0" indent="0">
              <a:buNone/>
            </a:pPr>
            <a:r>
              <a:rPr lang="en-GB" sz="2800" dirty="0"/>
              <a:t>                      </a:t>
            </a:r>
            <a:endParaRPr lang="en-GB" sz="2800" b="1" dirty="0"/>
          </a:p>
          <a:p>
            <a:r>
              <a:rPr lang="en-GB" sz="2400" dirty="0">
                <a:latin typeface="Arial" panose="020B0604020202020204" pitchFamily="34" charset="0"/>
                <a:cs typeface="Arial" panose="020B0604020202020204" pitchFamily="34" charset="0"/>
              </a:rPr>
              <a:t>Independence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Health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Living Well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Planning for the Future </a:t>
            </a:r>
          </a:p>
        </p:txBody>
      </p:sp>
    </p:spTree>
    <p:extLst>
      <p:ext uri="{BB962C8B-B14F-4D97-AF65-F5344CB8AC3E}">
        <p14:creationId xmlns:p14="http://schemas.microsoft.com/office/powerpoint/2010/main" val="752199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65E87-B37B-464C-8EBF-528BD97AFE18}"/>
              </a:ext>
            </a:extLst>
          </p:cNvPr>
          <p:cNvSpPr>
            <a:spLocks noGrp="1"/>
          </p:cNvSpPr>
          <p:nvPr>
            <p:ph type="title"/>
          </p:nvPr>
        </p:nvSpPr>
        <p:spPr>
          <a:xfrm>
            <a:off x="457200" y="274638"/>
            <a:ext cx="8229600" cy="634082"/>
          </a:xfrm>
        </p:spPr>
        <p:txBody>
          <a:bodyPr>
            <a:normAutofit fontScale="90000"/>
          </a:bodyPr>
          <a:lstStyle/>
          <a:p>
            <a:r>
              <a:rPr lang="en-GB" dirty="0"/>
              <a:t> </a:t>
            </a:r>
            <a:endParaRPr lang="en-GB" sz="4000" dirty="0"/>
          </a:p>
        </p:txBody>
      </p:sp>
      <p:sp>
        <p:nvSpPr>
          <p:cNvPr id="3" name="Content Placeholder 2">
            <a:extLst>
              <a:ext uri="{FF2B5EF4-FFF2-40B4-BE49-F238E27FC236}">
                <a16:creationId xmlns:a16="http://schemas.microsoft.com/office/drawing/2014/main" id="{AC158073-DBFA-47BD-BA27-69EAAE00A626}"/>
              </a:ext>
            </a:extLst>
          </p:cNvPr>
          <p:cNvSpPr>
            <a:spLocks noGrp="1"/>
          </p:cNvSpPr>
          <p:nvPr>
            <p:ph idx="1"/>
          </p:nvPr>
        </p:nvSpPr>
        <p:spPr>
          <a:xfrm>
            <a:off x="179512" y="476672"/>
            <a:ext cx="8229600" cy="5069160"/>
          </a:xfrm>
        </p:spPr>
        <p:txBody>
          <a:bodyPr>
            <a:normAutofit/>
          </a:bodyPr>
          <a:lstStyle/>
          <a:p>
            <a:pPr>
              <a:lnSpc>
                <a:spcPts val="2250"/>
              </a:lnSpc>
            </a:pPr>
            <a:r>
              <a:rPr lang="en-GB" sz="2400" b="1" dirty="0">
                <a:solidFill>
                  <a:srgbClr val="333333"/>
                </a:solidFill>
                <a:effectLst/>
                <a:latin typeface="Georgia" panose="02040502050405020303" pitchFamily="18" charset="0"/>
                <a:ea typeface="Times New Roman" panose="02020603050405020304" pitchFamily="18" charset="0"/>
              </a:rPr>
              <a:t>1. Engagement and Purpose</a:t>
            </a:r>
            <a:r>
              <a:rPr lang="en-GB" sz="2400" dirty="0">
                <a:solidFill>
                  <a:srgbClr val="333333"/>
                </a:solidFill>
                <a:effectLst/>
                <a:latin typeface="Georgia" panose="02040502050405020303" pitchFamily="18" charset="0"/>
                <a:ea typeface="Times New Roman" panose="02020603050405020304" pitchFamily="18" charset="0"/>
              </a:rPr>
              <a:t>:</a:t>
            </a:r>
          </a:p>
          <a:p>
            <a:pPr>
              <a:lnSpc>
                <a:spcPts val="2250"/>
              </a:lnSpc>
            </a:pPr>
            <a:endParaRPr lang="en-GB" sz="1800" dirty="0">
              <a:solidFill>
                <a:srgbClr val="333333"/>
              </a:solidFill>
              <a:latin typeface="Georgia" panose="02040502050405020303" pitchFamily="18" charset="0"/>
              <a:ea typeface="Times New Roman" panose="02020603050405020304" pitchFamily="18" charset="0"/>
            </a:endParaRPr>
          </a:p>
          <a:p>
            <a:pPr>
              <a:lnSpc>
                <a:spcPts val="2250"/>
              </a:lnSpc>
            </a:pPr>
            <a:r>
              <a:rPr lang="en-GB" sz="2000" dirty="0">
                <a:solidFill>
                  <a:srgbClr val="333333"/>
                </a:solidFill>
                <a:effectLst/>
                <a:latin typeface="Georgia" panose="02040502050405020303" pitchFamily="18" charset="0"/>
                <a:ea typeface="Times New Roman" panose="02020603050405020304" pitchFamily="18" charset="0"/>
              </a:rPr>
              <a:t> Ageism and outdated social norms have resulted in isolated and marginalised older adults in both rural and urban communities. </a:t>
            </a:r>
          </a:p>
          <a:p>
            <a:pPr>
              <a:lnSpc>
                <a:spcPts val="2250"/>
              </a:lnSpc>
            </a:pPr>
            <a:endParaRPr lang="en-GB" sz="2000" dirty="0">
              <a:solidFill>
                <a:srgbClr val="333333"/>
              </a:solidFill>
              <a:effectLst/>
              <a:latin typeface="Georgia" panose="02040502050405020303" pitchFamily="18" charset="0"/>
              <a:ea typeface="Times New Roman" panose="02020603050405020304" pitchFamily="18" charset="0"/>
            </a:endParaRPr>
          </a:p>
          <a:p>
            <a:pPr>
              <a:lnSpc>
                <a:spcPts val="2250"/>
              </a:lnSpc>
            </a:pPr>
            <a:r>
              <a:rPr lang="en-GB" sz="2000" dirty="0">
                <a:solidFill>
                  <a:srgbClr val="333333"/>
                </a:solidFill>
                <a:effectLst/>
                <a:latin typeface="Georgia" panose="02040502050405020303" pitchFamily="18" charset="0"/>
                <a:ea typeface="Times New Roman" panose="02020603050405020304" pitchFamily="18" charset="0"/>
              </a:rPr>
              <a:t>Helping older adults get and stay meaningfully engaged is critical for their health and the health of our communities.</a:t>
            </a:r>
          </a:p>
          <a:p>
            <a:pPr>
              <a:lnSpc>
                <a:spcPts val="2250"/>
              </a:lnSpc>
            </a:pPr>
            <a:endParaRPr lang="en-GB" sz="2000" dirty="0">
              <a:effectLst/>
              <a:latin typeface="Times New Roman" panose="02020603050405020304" pitchFamily="18" charset="0"/>
              <a:ea typeface="Times New Roman" panose="02020603050405020304" pitchFamily="18" charset="0"/>
            </a:endParaRPr>
          </a:p>
          <a:p>
            <a:pPr>
              <a:lnSpc>
                <a:spcPts val="2250"/>
              </a:lnSpc>
            </a:pPr>
            <a:r>
              <a:rPr lang="en-GB" sz="2000" dirty="0">
                <a:solidFill>
                  <a:srgbClr val="333333"/>
                </a:solidFill>
                <a:effectLst/>
                <a:latin typeface="Georgia" panose="02040502050405020303" pitchFamily="18" charset="0"/>
                <a:ea typeface="Times New Roman" panose="02020603050405020304" pitchFamily="18" charset="0"/>
              </a:rPr>
              <a:t>New and creative ways are needed to not only tap into their wisdom, knowledge and experience but also to provide opportunities for lifelong learning and meaningful engagement across the lifespan.</a:t>
            </a:r>
            <a:endParaRPr lang="en-GB" sz="2000" dirty="0">
              <a:effectLst/>
              <a:latin typeface="Times New Roman" panose="02020603050405020304" pitchFamily="18" charset="0"/>
              <a:ea typeface="Times New Roman" panose="02020603050405020304" pitchFamily="18" charset="0"/>
            </a:endParaRPr>
          </a:p>
          <a:p>
            <a:pPr marL="0" indent="0">
              <a:buNone/>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72773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67FBCE-990B-41F4-AB4E-25F420862C20}"/>
              </a:ext>
            </a:extLst>
          </p:cNvPr>
          <p:cNvSpPr>
            <a:spLocks noGrp="1"/>
          </p:cNvSpPr>
          <p:nvPr>
            <p:ph idx="1"/>
          </p:nvPr>
        </p:nvSpPr>
        <p:spPr>
          <a:xfrm>
            <a:off x="457200" y="404664"/>
            <a:ext cx="8229600" cy="4896545"/>
          </a:xfrm>
        </p:spPr>
        <p:txBody>
          <a:bodyPr>
            <a:normAutofit/>
          </a:bodyPr>
          <a:lstStyle/>
          <a:p>
            <a:pPr marL="0" indent="0">
              <a:buNone/>
            </a:pPr>
            <a:r>
              <a:rPr lang="en-GB" sz="2400" b="1" dirty="0">
                <a:solidFill>
                  <a:srgbClr val="333333"/>
                </a:solidFill>
                <a:effectLst/>
                <a:latin typeface="Georgia" panose="02040502050405020303" pitchFamily="18" charset="0"/>
                <a:ea typeface="Times New Roman" panose="02020603050405020304" pitchFamily="18" charset="0"/>
              </a:rPr>
              <a:t>2. Financial Wellness</a:t>
            </a:r>
            <a:r>
              <a:rPr lang="en-GB" sz="2400" dirty="0">
                <a:solidFill>
                  <a:srgbClr val="333333"/>
                </a:solidFill>
                <a:effectLst/>
                <a:latin typeface="Georgia" panose="02040502050405020303" pitchFamily="18" charset="0"/>
                <a:ea typeface="Times New Roman" panose="02020603050405020304" pitchFamily="18" charset="0"/>
              </a:rPr>
              <a:t>: </a:t>
            </a:r>
          </a:p>
          <a:p>
            <a:pPr marL="0" indent="0">
              <a:buNone/>
            </a:pPr>
            <a:endParaRPr lang="en-GB" sz="2400" dirty="0">
              <a:solidFill>
                <a:srgbClr val="333333"/>
              </a:solidFill>
              <a:latin typeface="Georgia" panose="02040502050405020303" pitchFamily="18" charset="0"/>
              <a:ea typeface="Times New Roman" panose="02020603050405020304" pitchFamily="18" charset="0"/>
            </a:endParaRPr>
          </a:p>
          <a:p>
            <a:r>
              <a:rPr lang="en-GB" sz="1800" dirty="0">
                <a:solidFill>
                  <a:srgbClr val="333333"/>
                </a:solidFill>
                <a:effectLst/>
                <a:latin typeface="Georgia" panose="02040502050405020303" pitchFamily="18" charset="0"/>
                <a:ea typeface="Times New Roman" panose="02020603050405020304" pitchFamily="18" charset="0"/>
              </a:rPr>
              <a:t>People are living longer and traditional models of work and retirement have not kept pace. </a:t>
            </a:r>
          </a:p>
          <a:p>
            <a:endParaRPr lang="en-GB" sz="1800" dirty="0">
              <a:solidFill>
                <a:srgbClr val="333333"/>
              </a:solidFill>
              <a:latin typeface="Georgia" panose="02040502050405020303" pitchFamily="18" charset="0"/>
              <a:ea typeface="Times New Roman" panose="02020603050405020304" pitchFamily="18" charset="0"/>
            </a:endParaRPr>
          </a:p>
          <a:p>
            <a:r>
              <a:rPr lang="en-GB" sz="1800" dirty="0">
                <a:solidFill>
                  <a:srgbClr val="333333"/>
                </a:solidFill>
                <a:effectLst/>
                <a:latin typeface="Georgia" panose="02040502050405020303" pitchFamily="18" charset="0"/>
                <a:ea typeface="Times New Roman" panose="02020603050405020304" pitchFamily="18" charset="0"/>
              </a:rPr>
              <a:t>Financing longevity will require new models, new tools and new norms.</a:t>
            </a:r>
          </a:p>
          <a:p>
            <a:endParaRPr lang="en-GB" sz="1800" dirty="0">
              <a:solidFill>
                <a:srgbClr val="333333"/>
              </a:solidFill>
              <a:latin typeface="Georgia" panose="02040502050405020303" pitchFamily="18" charset="0"/>
              <a:ea typeface="Times New Roman" panose="02020603050405020304" pitchFamily="18" charset="0"/>
            </a:endParaRPr>
          </a:p>
          <a:p>
            <a:endParaRPr lang="en-GB" sz="1800" dirty="0">
              <a:solidFill>
                <a:srgbClr val="333333"/>
              </a:solidFill>
              <a:effectLst/>
              <a:latin typeface="Georgia" panose="02040502050405020303" pitchFamily="18" charset="0"/>
              <a:ea typeface="Times New Roman" panose="02020603050405020304" pitchFamily="18" charset="0"/>
            </a:endParaRPr>
          </a:p>
          <a:p>
            <a:r>
              <a:rPr lang="en-GB" sz="1800" dirty="0">
                <a:solidFill>
                  <a:srgbClr val="333333"/>
                </a:solidFill>
                <a:effectLst/>
                <a:latin typeface="Georgia" panose="02040502050405020303" pitchFamily="18" charset="0"/>
                <a:ea typeface="Times New Roman" panose="02020603050405020304" pitchFamily="18" charset="0"/>
              </a:rPr>
              <a:t>New opportunities for later life employment, new models for planning and financing care and better ways to prevent scams and fraud are needed.</a:t>
            </a:r>
            <a:endParaRPr lang="en-GB" sz="1800" dirty="0">
              <a:effectLst/>
              <a:latin typeface="Times New Roman" panose="02020603050405020304" pitchFamily="18" charset="0"/>
              <a:ea typeface="Times New Roman" panose="02020603050405020304" pitchFamily="18" charset="0"/>
            </a:endParaRPr>
          </a:p>
          <a:p>
            <a:pPr marL="0" indent="0">
              <a:buNone/>
            </a:pPr>
            <a:endParaRPr lang="en-GB" sz="2400" dirty="0"/>
          </a:p>
        </p:txBody>
      </p:sp>
    </p:spTree>
    <p:extLst>
      <p:ext uri="{BB962C8B-B14F-4D97-AF65-F5344CB8AC3E}">
        <p14:creationId xmlns:p14="http://schemas.microsoft.com/office/powerpoint/2010/main" val="3747625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EEFDDC-8DE8-4B21-80D1-2D9F95727C2A}"/>
              </a:ext>
            </a:extLst>
          </p:cNvPr>
          <p:cNvSpPr>
            <a:spLocks noGrp="1"/>
          </p:cNvSpPr>
          <p:nvPr>
            <p:ph idx="1"/>
          </p:nvPr>
        </p:nvSpPr>
        <p:spPr/>
        <p:txBody>
          <a:bodyPr>
            <a:normAutofit/>
          </a:bodyPr>
          <a:lstStyle/>
          <a:p>
            <a:endParaRPr lang="en-GB" dirty="0"/>
          </a:p>
          <a:p>
            <a:endParaRPr lang="en-GB" dirty="0"/>
          </a:p>
        </p:txBody>
      </p:sp>
      <p:sp>
        <p:nvSpPr>
          <p:cNvPr id="5" name="TextBox 4">
            <a:extLst>
              <a:ext uri="{FF2B5EF4-FFF2-40B4-BE49-F238E27FC236}">
                <a16:creationId xmlns:a16="http://schemas.microsoft.com/office/drawing/2014/main" id="{745A999B-6372-48F8-A8B7-7368D0DAF6C2}"/>
              </a:ext>
            </a:extLst>
          </p:cNvPr>
          <p:cNvSpPr txBox="1"/>
          <p:nvPr/>
        </p:nvSpPr>
        <p:spPr>
          <a:xfrm>
            <a:off x="287524" y="692696"/>
            <a:ext cx="8568952" cy="3612014"/>
          </a:xfrm>
          <a:prstGeom prst="rect">
            <a:avLst/>
          </a:prstGeom>
          <a:noFill/>
        </p:spPr>
        <p:txBody>
          <a:bodyPr wrap="square">
            <a:spAutoFit/>
          </a:bodyPr>
          <a:lstStyle/>
          <a:p>
            <a:pPr>
              <a:lnSpc>
                <a:spcPts val="2250"/>
              </a:lnSpc>
            </a:pPr>
            <a:r>
              <a:rPr lang="en-GB" sz="2400" b="1" dirty="0">
                <a:solidFill>
                  <a:srgbClr val="333333"/>
                </a:solidFill>
                <a:effectLst/>
                <a:latin typeface="Georgia" panose="02040502050405020303" pitchFamily="18" charset="0"/>
                <a:ea typeface="Times New Roman" panose="02020603050405020304" pitchFamily="18" charset="0"/>
              </a:rPr>
              <a:t>3. Mobility and Movement</a:t>
            </a:r>
            <a:r>
              <a:rPr lang="en-GB" sz="2400" dirty="0">
                <a:solidFill>
                  <a:srgbClr val="333333"/>
                </a:solidFill>
                <a:effectLst/>
                <a:latin typeface="Georgia" panose="02040502050405020303" pitchFamily="18" charset="0"/>
                <a:ea typeface="Times New Roman" panose="02020603050405020304" pitchFamily="18" charset="0"/>
              </a:rPr>
              <a:t>: </a:t>
            </a:r>
          </a:p>
          <a:p>
            <a:pPr>
              <a:lnSpc>
                <a:spcPts val="2250"/>
              </a:lnSpc>
            </a:pPr>
            <a:endParaRPr lang="en-GB" dirty="0">
              <a:solidFill>
                <a:srgbClr val="333333"/>
              </a:solidFill>
              <a:latin typeface="Georgia" panose="02040502050405020303" pitchFamily="18" charset="0"/>
              <a:ea typeface="Times New Roman" panose="02020603050405020304" pitchFamily="18" charset="0"/>
            </a:endParaRPr>
          </a:p>
          <a:p>
            <a:pPr>
              <a:lnSpc>
                <a:spcPts val="2250"/>
              </a:lnSpc>
            </a:pPr>
            <a:r>
              <a:rPr lang="en-GB" sz="1800" dirty="0">
                <a:solidFill>
                  <a:srgbClr val="333333"/>
                </a:solidFill>
                <a:effectLst/>
                <a:latin typeface="Georgia" panose="02040502050405020303" pitchFamily="18" charset="0"/>
                <a:ea typeface="Times New Roman" panose="02020603050405020304" pitchFamily="18" charset="0"/>
              </a:rPr>
              <a:t>Everyday objects, homes and communities not originally designed with longevity in mind often become obstacles to movement, safety, independence and socialising. </a:t>
            </a:r>
          </a:p>
          <a:p>
            <a:pPr>
              <a:lnSpc>
                <a:spcPts val="2250"/>
              </a:lnSpc>
            </a:pPr>
            <a:endParaRPr lang="en-GB" dirty="0">
              <a:solidFill>
                <a:srgbClr val="333333"/>
              </a:solidFill>
              <a:latin typeface="Georgia" panose="02040502050405020303" pitchFamily="18" charset="0"/>
              <a:ea typeface="Times New Roman" panose="02020603050405020304" pitchFamily="18" charset="0"/>
            </a:endParaRPr>
          </a:p>
          <a:p>
            <a:pPr>
              <a:lnSpc>
                <a:spcPts val="2250"/>
              </a:lnSpc>
            </a:pPr>
            <a:r>
              <a:rPr lang="en-GB" sz="1800" dirty="0">
                <a:solidFill>
                  <a:srgbClr val="333333"/>
                </a:solidFill>
                <a:effectLst/>
                <a:latin typeface="Georgia" panose="02040502050405020303" pitchFamily="18" charset="0"/>
                <a:ea typeface="Times New Roman" panose="02020603050405020304" pitchFamily="18" charset="0"/>
              </a:rPr>
              <a:t>Remaining safe and mobile are top priorities for older adults.</a:t>
            </a:r>
          </a:p>
          <a:p>
            <a:pPr>
              <a:lnSpc>
                <a:spcPts val="2250"/>
              </a:lnSpc>
            </a:pPr>
            <a:endParaRPr lang="en-GB" dirty="0">
              <a:solidFill>
                <a:srgbClr val="333333"/>
              </a:solidFill>
              <a:latin typeface="Georgia" panose="02040502050405020303" pitchFamily="18" charset="0"/>
              <a:ea typeface="Times New Roman" panose="02020603050405020304" pitchFamily="18" charset="0"/>
            </a:endParaRPr>
          </a:p>
          <a:p>
            <a:pPr>
              <a:lnSpc>
                <a:spcPts val="2250"/>
              </a:lnSpc>
            </a:pPr>
            <a:endParaRPr lang="en-GB" sz="1600" dirty="0">
              <a:effectLst/>
              <a:latin typeface="Times New Roman" panose="02020603050405020304" pitchFamily="18" charset="0"/>
              <a:ea typeface="Times New Roman" panose="02020603050405020304" pitchFamily="18" charset="0"/>
            </a:endParaRPr>
          </a:p>
          <a:p>
            <a:pPr>
              <a:lnSpc>
                <a:spcPts val="2250"/>
              </a:lnSpc>
            </a:pPr>
            <a:r>
              <a:rPr lang="en-GB" sz="1800" dirty="0">
                <a:solidFill>
                  <a:srgbClr val="333333"/>
                </a:solidFill>
                <a:effectLst/>
                <a:latin typeface="Georgia" panose="02040502050405020303" pitchFamily="18" charset="0"/>
                <a:ea typeface="Times New Roman" panose="02020603050405020304" pitchFamily="18" charset="0"/>
              </a:rPr>
              <a:t>There is a need for products, programs, and services that enable people to maximize their safety, strength, balance, fitness, independence and mobility as they age.</a:t>
            </a:r>
            <a:endParaRPr lang="en-GB"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12417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28BA39-1E79-4D2E-B42F-F947373FECD4}"/>
              </a:ext>
            </a:extLst>
          </p:cNvPr>
          <p:cNvSpPr>
            <a:spLocks noGrp="1"/>
          </p:cNvSpPr>
          <p:nvPr>
            <p:ph idx="1"/>
          </p:nvPr>
        </p:nvSpPr>
        <p:spPr>
          <a:xfrm>
            <a:off x="395536" y="692696"/>
            <a:ext cx="8229600" cy="3917032"/>
          </a:xfrm>
        </p:spPr>
        <p:txBody>
          <a:bodyPr/>
          <a:lstStyle/>
          <a:p>
            <a:pPr>
              <a:lnSpc>
                <a:spcPts val="2250"/>
              </a:lnSpc>
            </a:pPr>
            <a:r>
              <a:rPr lang="en-GB" sz="2400" b="1" dirty="0">
                <a:solidFill>
                  <a:srgbClr val="333333"/>
                </a:solidFill>
                <a:effectLst/>
                <a:latin typeface="Georgia" panose="02040502050405020303" pitchFamily="18" charset="0"/>
                <a:ea typeface="Times New Roman" panose="02020603050405020304" pitchFamily="18" charset="0"/>
              </a:rPr>
              <a:t>4. Daily Living and Lifestyle:</a:t>
            </a:r>
          </a:p>
          <a:p>
            <a:pPr>
              <a:lnSpc>
                <a:spcPts val="2250"/>
              </a:lnSpc>
            </a:pPr>
            <a:endParaRPr lang="en-GB" sz="1800" b="1" dirty="0">
              <a:solidFill>
                <a:srgbClr val="333333"/>
              </a:solidFill>
              <a:latin typeface="Georgia" panose="02040502050405020303" pitchFamily="18" charset="0"/>
              <a:ea typeface="Times New Roman" panose="02020603050405020304" pitchFamily="18" charset="0"/>
            </a:endParaRPr>
          </a:p>
          <a:p>
            <a:pPr>
              <a:lnSpc>
                <a:spcPts val="2250"/>
              </a:lnSpc>
            </a:pPr>
            <a:r>
              <a:rPr lang="en-GB" sz="1800" b="1" dirty="0">
                <a:solidFill>
                  <a:srgbClr val="333333"/>
                </a:solidFill>
                <a:effectLst/>
                <a:latin typeface="Georgia" panose="02040502050405020303" pitchFamily="18" charset="0"/>
                <a:ea typeface="Times New Roman" panose="02020603050405020304" pitchFamily="18" charset="0"/>
              </a:rPr>
              <a:t> </a:t>
            </a:r>
            <a:r>
              <a:rPr lang="en-GB" sz="1800" dirty="0">
                <a:solidFill>
                  <a:srgbClr val="333333"/>
                </a:solidFill>
                <a:effectLst/>
                <a:latin typeface="Georgia" panose="02040502050405020303" pitchFamily="18" charset="0"/>
                <a:ea typeface="Times New Roman" panose="02020603050405020304" pitchFamily="18" charset="0"/>
              </a:rPr>
              <a:t>The majority of older adults state a preference to “age in place,” yet one third of people over 65 need assistance with at least one activity of daily living (e.g. eating, bathing, dressing).</a:t>
            </a:r>
          </a:p>
          <a:p>
            <a:pPr>
              <a:lnSpc>
                <a:spcPts val="2250"/>
              </a:lnSpc>
            </a:pPr>
            <a:endParaRPr lang="en-GB" sz="1800" dirty="0">
              <a:effectLst/>
              <a:latin typeface="Times New Roman" panose="02020603050405020304" pitchFamily="18" charset="0"/>
              <a:ea typeface="Times New Roman" panose="02020603050405020304" pitchFamily="18" charset="0"/>
            </a:endParaRPr>
          </a:p>
          <a:p>
            <a:pPr>
              <a:lnSpc>
                <a:spcPts val="2250"/>
              </a:lnSpc>
            </a:pPr>
            <a:r>
              <a:rPr lang="en-GB" sz="1800" dirty="0">
                <a:solidFill>
                  <a:srgbClr val="333333"/>
                </a:solidFill>
                <a:effectLst/>
                <a:latin typeface="Georgia" panose="02040502050405020303" pitchFamily="18" charset="0"/>
                <a:ea typeface="Times New Roman" panose="02020603050405020304" pitchFamily="18" charset="0"/>
              </a:rPr>
              <a:t>Products and services are needed to help support not only older adults’ basic daily activities but also to foster and support their ability to thrive, pursue their passions and engage with their chosen lifestyles.</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038227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3845FF-40FD-48D3-8714-170FA142E68E}"/>
              </a:ext>
            </a:extLst>
          </p:cNvPr>
          <p:cNvSpPr>
            <a:spLocks noGrp="1"/>
          </p:cNvSpPr>
          <p:nvPr>
            <p:ph idx="1"/>
          </p:nvPr>
        </p:nvSpPr>
        <p:spPr/>
        <p:txBody>
          <a:bodyPr/>
          <a:lstStyle/>
          <a:p>
            <a:endParaRPr lang="en-GB" dirty="0"/>
          </a:p>
          <a:p>
            <a:pPr marL="0" indent="0">
              <a:buNone/>
            </a:pPr>
            <a:endParaRPr lang="en-GB" dirty="0"/>
          </a:p>
          <a:p>
            <a:pPr algn="ctr"/>
            <a:endParaRPr lang="en-GB" sz="5400" b="1" dirty="0"/>
          </a:p>
        </p:txBody>
      </p:sp>
      <p:sp>
        <p:nvSpPr>
          <p:cNvPr id="5" name="TextBox 4">
            <a:extLst>
              <a:ext uri="{FF2B5EF4-FFF2-40B4-BE49-F238E27FC236}">
                <a16:creationId xmlns:a16="http://schemas.microsoft.com/office/drawing/2014/main" id="{B2E81AD4-9A01-45B1-A61A-D4573A6BBA96}"/>
              </a:ext>
            </a:extLst>
          </p:cNvPr>
          <p:cNvSpPr txBox="1"/>
          <p:nvPr/>
        </p:nvSpPr>
        <p:spPr>
          <a:xfrm>
            <a:off x="323528" y="332656"/>
            <a:ext cx="8136904" cy="4201920"/>
          </a:xfrm>
          <a:prstGeom prst="rect">
            <a:avLst/>
          </a:prstGeom>
          <a:noFill/>
        </p:spPr>
        <p:txBody>
          <a:bodyPr wrap="square">
            <a:spAutoFit/>
          </a:bodyPr>
          <a:lstStyle/>
          <a:p>
            <a:pPr>
              <a:lnSpc>
                <a:spcPts val="2250"/>
              </a:lnSpc>
            </a:pPr>
            <a:r>
              <a:rPr lang="en-GB" sz="2400" b="1" dirty="0">
                <a:solidFill>
                  <a:srgbClr val="333333"/>
                </a:solidFill>
                <a:effectLst/>
                <a:latin typeface="Georgia" panose="02040502050405020303" pitchFamily="18" charset="0"/>
                <a:ea typeface="Times New Roman" panose="02020603050405020304" pitchFamily="18" charset="0"/>
              </a:rPr>
              <a:t>5. Caregiving</a:t>
            </a:r>
            <a:r>
              <a:rPr lang="en-GB" sz="2400" dirty="0">
                <a:solidFill>
                  <a:srgbClr val="333333"/>
                </a:solidFill>
                <a:effectLst/>
                <a:latin typeface="Georgia" panose="02040502050405020303" pitchFamily="18" charset="0"/>
                <a:ea typeface="Times New Roman" panose="02020603050405020304" pitchFamily="18" charset="0"/>
              </a:rPr>
              <a:t>:</a:t>
            </a:r>
          </a:p>
          <a:p>
            <a:pPr>
              <a:lnSpc>
                <a:spcPts val="2250"/>
              </a:lnSpc>
            </a:pPr>
            <a:endParaRPr lang="en-GB" dirty="0">
              <a:solidFill>
                <a:srgbClr val="333333"/>
              </a:solidFill>
              <a:latin typeface="Georgia" panose="02040502050405020303" pitchFamily="18" charset="0"/>
              <a:ea typeface="Times New Roman" panose="02020603050405020304" pitchFamily="18" charset="0"/>
            </a:endParaRPr>
          </a:p>
          <a:p>
            <a:pPr marL="285750" indent="-285750">
              <a:lnSpc>
                <a:spcPts val="2250"/>
              </a:lnSpc>
              <a:buFont typeface="Arial" panose="020B0604020202020204" pitchFamily="34" charset="0"/>
              <a:buChar char="•"/>
            </a:pPr>
            <a:r>
              <a:rPr lang="en-GB" sz="1800" dirty="0">
                <a:solidFill>
                  <a:srgbClr val="333333"/>
                </a:solidFill>
                <a:effectLst/>
                <a:latin typeface="Georgia" panose="02040502050405020303" pitchFamily="18" charset="0"/>
                <a:ea typeface="Times New Roman" panose="02020603050405020304" pitchFamily="18" charset="0"/>
              </a:rPr>
              <a:t> </a:t>
            </a:r>
            <a:r>
              <a:rPr lang="en-GB" sz="2000" dirty="0">
                <a:solidFill>
                  <a:srgbClr val="333333"/>
                </a:solidFill>
                <a:effectLst/>
                <a:latin typeface="Georgia" panose="02040502050405020303" pitchFamily="18" charset="0"/>
                <a:ea typeface="Times New Roman" panose="02020603050405020304" pitchFamily="18" charset="0"/>
              </a:rPr>
              <a:t>Care for older adults is provided by informal (unpaid) and formal (paid) caregivers. Both groups are increasingly caring for people with higher levels of complex conditions.</a:t>
            </a:r>
          </a:p>
          <a:p>
            <a:pPr marL="342900" indent="-342900">
              <a:lnSpc>
                <a:spcPts val="2250"/>
              </a:lnSpc>
              <a:buFont typeface="Arial" panose="020B0604020202020204" pitchFamily="34" charset="0"/>
              <a:buChar char="•"/>
            </a:pPr>
            <a:endParaRPr lang="en-GB" sz="2000" dirty="0">
              <a:effectLst/>
              <a:latin typeface="Times New Roman" panose="02020603050405020304" pitchFamily="18" charset="0"/>
              <a:ea typeface="Times New Roman" panose="02020603050405020304" pitchFamily="18" charset="0"/>
            </a:endParaRPr>
          </a:p>
          <a:p>
            <a:pPr marL="342900" indent="-342900">
              <a:lnSpc>
                <a:spcPts val="2250"/>
              </a:lnSpc>
              <a:buFont typeface="Arial" panose="020B0604020202020204" pitchFamily="34" charset="0"/>
              <a:buChar char="•"/>
            </a:pPr>
            <a:r>
              <a:rPr lang="en-GB" sz="2000" dirty="0">
                <a:solidFill>
                  <a:srgbClr val="333333"/>
                </a:solidFill>
                <a:effectLst/>
                <a:latin typeface="Georgia" panose="02040502050405020303" pitchFamily="18" charset="0"/>
                <a:ea typeface="Times New Roman" panose="02020603050405020304" pitchFamily="18" charset="0"/>
              </a:rPr>
              <a:t>Family caregivers — who are often juggling other family and work responsibilities and living remote from the care recipient — need better support, training, resources and tools to help them take care of their loved ones and themselves.</a:t>
            </a:r>
          </a:p>
          <a:p>
            <a:pPr marL="342900" indent="-342900">
              <a:lnSpc>
                <a:spcPts val="2250"/>
              </a:lnSpc>
              <a:buFont typeface="Arial" panose="020B0604020202020204" pitchFamily="34" charset="0"/>
              <a:buChar char="•"/>
            </a:pPr>
            <a:endParaRPr lang="en-GB" sz="2000" dirty="0">
              <a:effectLst/>
              <a:latin typeface="Times New Roman" panose="02020603050405020304" pitchFamily="18" charset="0"/>
              <a:ea typeface="Times New Roman" panose="02020603050405020304" pitchFamily="18" charset="0"/>
            </a:endParaRPr>
          </a:p>
          <a:p>
            <a:pPr marL="342900" indent="-342900">
              <a:lnSpc>
                <a:spcPts val="2250"/>
              </a:lnSpc>
              <a:buFont typeface="Arial" panose="020B0604020202020204" pitchFamily="34" charset="0"/>
              <a:buChar char="•"/>
            </a:pPr>
            <a:r>
              <a:rPr lang="en-GB" sz="2000" dirty="0">
                <a:solidFill>
                  <a:srgbClr val="333333"/>
                </a:solidFill>
                <a:effectLst/>
                <a:latin typeface="Georgia" panose="02040502050405020303" pitchFamily="18" charset="0"/>
                <a:ea typeface="Times New Roman" panose="02020603050405020304" pitchFamily="18" charset="0"/>
              </a:rPr>
              <a:t>On the professional side, staff shortages and quality concerns loom large, so new solutions are needed to help attract, train, develop and leverage scarce human capital.</a:t>
            </a:r>
            <a:endParaRPr lang="en-GB"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11026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endParaRPr lang="en-US" dirty="0"/>
          </a:p>
        </p:txBody>
      </p:sp>
      <p:sp>
        <p:nvSpPr>
          <p:cNvPr id="3" name="Content Placeholder 2"/>
          <p:cNvSpPr>
            <a:spLocks noGrp="1"/>
          </p:cNvSpPr>
          <p:nvPr>
            <p:ph idx="1"/>
          </p:nvPr>
        </p:nvSpPr>
        <p:spPr>
          <a:xfrm>
            <a:off x="457200" y="274638"/>
            <a:ext cx="8229600" cy="5242595"/>
          </a:xfrm>
        </p:spPr>
        <p:txBody>
          <a:bodyPr>
            <a:normAutofit fontScale="92500"/>
          </a:bodyPr>
          <a:lstStyle/>
          <a:p>
            <a:endParaRPr lang="en-US" sz="2400" dirty="0"/>
          </a:p>
          <a:p>
            <a:pPr>
              <a:lnSpc>
                <a:spcPts val="2250"/>
              </a:lnSpc>
            </a:pPr>
            <a:r>
              <a:rPr lang="en-GB" sz="2400" b="1" dirty="0">
                <a:solidFill>
                  <a:srgbClr val="333333"/>
                </a:solidFill>
                <a:effectLst/>
                <a:latin typeface="Georgia" panose="02040502050405020303" pitchFamily="18" charset="0"/>
                <a:ea typeface="Times New Roman" panose="02020603050405020304" pitchFamily="18" charset="0"/>
              </a:rPr>
              <a:t>6. Care Coordination</a:t>
            </a:r>
            <a:r>
              <a:rPr lang="en-GB" sz="2400" dirty="0">
                <a:solidFill>
                  <a:srgbClr val="333333"/>
                </a:solidFill>
                <a:effectLst/>
                <a:latin typeface="Georgia" panose="02040502050405020303" pitchFamily="18" charset="0"/>
                <a:ea typeface="Times New Roman" panose="02020603050405020304" pitchFamily="18" charset="0"/>
              </a:rPr>
              <a:t>: </a:t>
            </a:r>
          </a:p>
          <a:p>
            <a:pPr>
              <a:lnSpc>
                <a:spcPts val="2250"/>
              </a:lnSpc>
            </a:pPr>
            <a:endParaRPr lang="en-GB" sz="1800" dirty="0">
              <a:solidFill>
                <a:srgbClr val="333333"/>
              </a:solidFill>
              <a:latin typeface="Georgia" panose="02040502050405020303" pitchFamily="18" charset="0"/>
              <a:ea typeface="Times New Roman" panose="02020603050405020304" pitchFamily="18" charset="0"/>
            </a:endParaRPr>
          </a:p>
          <a:p>
            <a:pPr>
              <a:lnSpc>
                <a:spcPts val="2250"/>
              </a:lnSpc>
            </a:pPr>
            <a:r>
              <a:rPr lang="en-GB" sz="2000" dirty="0">
                <a:solidFill>
                  <a:srgbClr val="333333"/>
                </a:solidFill>
                <a:effectLst/>
                <a:latin typeface="Georgia" panose="02040502050405020303" pitchFamily="18" charset="0"/>
                <a:ea typeface="Times New Roman" panose="02020603050405020304" pitchFamily="18" charset="0"/>
              </a:rPr>
              <a:t>The health care journey can be particularly complex and fragmented for older adults, two-thirds of whom have at least two chronic conditions.</a:t>
            </a:r>
          </a:p>
          <a:p>
            <a:pPr>
              <a:lnSpc>
                <a:spcPts val="2250"/>
              </a:lnSpc>
            </a:pPr>
            <a:endParaRPr lang="en-GB" sz="2000" dirty="0">
              <a:effectLst/>
              <a:latin typeface="Times New Roman" panose="02020603050405020304" pitchFamily="18" charset="0"/>
              <a:ea typeface="Times New Roman" panose="02020603050405020304" pitchFamily="18" charset="0"/>
            </a:endParaRPr>
          </a:p>
          <a:p>
            <a:pPr>
              <a:lnSpc>
                <a:spcPts val="2250"/>
              </a:lnSpc>
            </a:pPr>
            <a:r>
              <a:rPr lang="en-GB" sz="2000" dirty="0">
                <a:solidFill>
                  <a:srgbClr val="333333"/>
                </a:solidFill>
                <a:effectLst/>
                <a:latin typeface="Georgia" panose="02040502050405020303" pitchFamily="18" charset="0"/>
                <a:ea typeface="Times New Roman" panose="02020603050405020304" pitchFamily="18" charset="0"/>
              </a:rPr>
              <a:t>With the increase of an ageing population  -  the delivery of healthcare may become overwhelming  -  managing chronic conditions is a worry . Families and health care providers need to be aligned in their desire to care for people in the least restrictive, most cost-effective setting.</a:t>
            </a:r>
          </a:p>
          <a:p>
            <a:pPr>
              <a:lnSpc>
                <a:spcPts val="2250"/>
              </a:lnSpc>
            </a:pPr>
            <a:endParaRPr lang="en-GB" sz="2000" dirty="0">
              <a:solidFill>
                <a:srgbClr val="333333"/>
              </a:solidFill>
              <a:effectLst/>
              <a:latin typeface="Georgia" panose="02040502050405020303" pitchFamily="18" charset="0"/>
              <a:ea typeface="Times New Roman" panose="02020603050405020304" pitchFamily="18" charset="0"/>
            </a:endParaRPr>
          </a:p>
          <a:p>
            <a:pPr>
              <a:lnSpc>
                <a:spcPts val="2250"/>
              </a:lnSpc>
            </a:pPr>
            <a:endParaRPr lang="en-GB" sz="2000" dirty="0">
              <a:effectLst/>
              <a:latin typeface="Times New Roman" panose="02020603050405020304" pitchFamily="18" charset="0"/>
              <a:ea typeface="Times New Roman" panose="02020603050405020304" pitchFamily="18" charset="0"/>
            </a:endParaRPr>
          </a:p>
          <a:p>
            <a:pPr>
              <a:lnSpc>
                <a:spcPts val="2250"/>
              </a:lnSpc>
            </a:pPr>
            <a:r>
              <a:rPr lang="en-GB" sz="2000" dirty="0">
                <a:solidFill>
                  <a:srgbClr val="333333"/>
                </a:solidFill>
                <a:effectLst/>
                <a:latin typeface="Georgia" panose="02040502050405020303" pitchFamily="18" charset="0"/>
                <a:ea typeface="Times New Roman" panose="02020603050405020304" pitchFamily="18" charset="0"/>
              </a:rPr>
              <a:t>Families and providers need new tools and care models to support care transitions, clinical collaboration, medication management, population health management and remote care delivery.</a:t>
            </a:r>
            <a:endParaRPr lang="en-GB" sz="2000" dirty="0">
              <a:effectLst/>
              <a:latin typeface="Times New Roman" panose="02020603050405020304" pitchFamily="18" charset="0"/>
              <a:ea typeface="Times New Roman" panose="02020603050405020304" pitchFamily="18" charset="0"/>
            </a:endParaRPr>
          </a:p>
          <a:p>
            <a:endParaRPr lang="en-US" dirty="0"/>
          </a:p>
        </p:txBody>
      </p:sp>
      <p:sp>
        <p:nvSpPr>
          <p:cNvPr id="4" name="Rectangle 3"/>
          <p:cNvSpPr/>
          <p:nvPr/>
        </p:nvSpPr>
        <p:spPr>
          <a:xfrm>
            <a:off x="583365" y="764704"/>
            <a:ext cx="8579296" cy="461665"/>
          </a:xfrm>
          <a:prstGeom prst="rect">
            <a:avLst/>
          </a:prstGeom>
        </p:spPr>
        <p:txBody>
          <a:bodyPr wrap="square">
            <a:spAutoFit/>
          </a:bodyPr>
          <a:lstStyle/>
          <a:p>
            <a:pPr fontAlgn="base"/>
            <a:endParaRPr lang="en-GB" sz="2400" dirty="0"/>
          </a:p>
        </p:txBody>
      </p:sp>
    </p:spTree>
    <p:extLst>
      <p:ext uri="{BB962C8B-B14F-4D97-AF65-F5344CB8AC3E}">
        <p14:creationId xmlns:p14="http://schemas.microsoft.com/office/powerpoint/2010/main" val="34518542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88640"/>
            <a:ext cx="8229600" cy="5328593"/>
          </a:xfrm>
        </p:spPr>
        <p:txBody>
          <a:bodyPr>
            <a:normAutofit/>
          </a:bodyPr>
          <a:lstStyle/>
          <a:p>
            <a:pPr>
              <a:lnSpc>
                <a:spcPts val="2250"/>
              </a:lnSpc>
            </a:pPr>
            <a:endParaRPr lang="en-GB" sz="2400" b="1" dirty="0">
              <a:solidFill>
                <a:srgbClr val="333333"/>
              </a:solidFill>
              <a:effectLst/>
              <a:latin typeface="Georgia" panose="02040502050405020303" pitchFamily="18" charset="0"/>
              <a:ea typeface="Times New Roman" panose="02020603050405020304" pitchFamily="18" charset="0"/>
            </a:endParaRPr>
          </a:p>
          <a:p>
            <a:pPr>
              <a:lnSpc>
                <a:spcPts val="2250"/>
              </a:lnSpc>
            </a:pPr>
            <a:r>
              <a:rPr lang="en-GB" sz="2400" b="1" dirty="0">
                <a:solidFill>
                  <a:srgbClr val="333333"/>
                </a:solidFill>
                <a:effectLst/>
                <a:latin typeface="Georgia" panose="02040502050405020303" pitchFamily="18" charset="0"/>
                <a:ea typeface="Times New Roman" panose="02020603050405020304" pitchFamily="18" charset="0"/>
              </a:rPr>
              <a:t>7. Brain Health</a:t>
            </a:r>
            <a:r>
              <a:rPr lang="en-GB" sz="2400" dirty="0">
                <a:solidFill>
                  <a:srgbClr val="333333"/>
                </a:solidFill>
                <a:effectLst/>
                <a:latin typeface="Georgia" panose="02040502050405020303" pitchFamily="18" charset="0"/>
                <a:ea typeface="Times New Roman" panose="02020603050405020304" pitchFamily="18" charset="0"/>
              </a:rPr>
              <a:t>: </a:t>
            </a:r>
          </a:p>
          <a:p>
            <a:pPr>
              <a:lnSpc>
                <a:spcPts val="2250"/>
              </a:lnSpc>
            </a:pPr>
            <a:endParaRPr lang="en-GB" sz="1800" dirty="0">
              <a:solidFill>
                <a:srgbClr val="333333"/>
              </a:solidFill>
              <a:latin typeface="Georgia" panose="02040502050405020303" pitchFamily="18" charset="0"/>
              <a:ea typeface="Times New Roman" panose="02020603050405020304" pitchFamily="18" charset="0"/>
            </a:endParaRPr>
          </a:p>
          <a:p>
            <a:pPr>
              <a:lnSpc>
                <a:spcPts val="2250"/>
              </a:lnSpc>
            </a:pPr>
            <a:r>
              <a:rPr lang="en-GB" sz="2000" dirty="0">
                <a:solidFill>
                  <a:srgbClr val="333333"/>
                </a:solidFill>
                <a:effectLst/>
                <a:latin typeface="Georgia" panose="02040502050405020303" pitchFamily="18" charset="0"/>
                <a:ea typeface="Times New Roman" panose="02020603050405020304" pitchFamily="18" charset="0"/>
              </a:rPr>
              <a:t>Alzheimer’s disease is one of the leading causes of death. Incidence of Alzheimer’s disease is 33% among people over 85 years old, the fastest growing segment of the population.</a:t>
            </a:r>
          </a:p>
          <a:p>
            <a:pPr>
              <a:lnSpc>
                <a:spcPts val="2250"/>
              </a:lnSpc>
            </a:pPr>
            <a:endParaRPr lang="en-GB" sz="2000" dirty="0">
              <a:solidFill>
                <a:srgbClr val="333333"/>
              </a:solidFill>
              <a:latin typeface="Georgia" panose="02040502050405020303" pitchFamily="18" charset="0"/>
              <a:ea typeface="Times New Roman" panose="02020603050405020304" pitchFamily="18" charset="0"/>
            </a:endParaRPr>
          </a:p>
          <a:p>
            <a:pPr>
              <a:lnSpc>
                <a:spcPts val="2250"/>
              </a:lnSpc>
            </a:pPr>
            <a:endParaRPr lang="en-GB" sz="2000" dirty="0">
              <a:effectLst/>
              <a:latin typeface="Times New Roman" panose="02020603050405020304" pitchFamily="18" charset="0"/>
              <a:ea typeface="Times New Roman" panose="02020603050405020304" pitchFamily="18" charset="0"/>
            </a:endParaRPr>
          </a:p>
          <a:p>
            <a:pPr>
              <a:lnSpc>
                <a:spcPts val="2250"/>
              </a:lnSpc>
            </a:pPr>
            <a:r>
              <a:rPr lang="en-GB" sz="2000" dirty="0">
                <a:solidFill>
                  <a:srgbClr val="333333"/>
                </a:solidFill>
                <a:effectLst/>
                <a:latin typeface="Georgia" panose="02040502050405020303" pitchFamily="18" charset="0"/>
                <a:ea typeface="Times New Roman" panose="02020603050405020304" pitchFamily="18" charset="0"/>
              </a:rPr>
              <a:t>While there remains no cure for Alzheimer’s disease, better tools and services are needed to increase awareness, develop tools for early prediction and diagnosis, optimize cognitive fitness, slow cognitive decline and support caregivers.</a:t>
            </a:r>
            <a:endParaRPr lang="en-GB" sz="2000" dirty="0">
              <a:effectLst/>
              <a:latin typeface="Times New Roman" panose="02020603050405020304" pitchFamily="18" charset="0"/>
              <a:ea typeface="Times New Roman" panose="02020603050405020304" pitchFamily="18" charset="0"/>
            </a:endParaRPr>
          </a:p>
          <a:p>
            <a:pPr marL="0" indent="0">
              <a:buFont typeface="Wingdings 2" panose="05020102010507070707" pitchFamily="18" charset="2"/>
              <a:buNone/>
              <a:defRPr/>
            </a:pPr>
            <a:endParaRPr lang="en-GB" dirty="0"/>
          </a:p>
        </p:txBody>
      </p:sp>
    </p:spTree>
    <p:extLst>
      <p:ext uri="{BB962C8B-B14F-4D97-AF65-F5344CB8AC3E}">
        <p14:creationId xmlns:p14="http://schemas.microsoft.com/office/powerpoint/2010/main" val="1882189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4968553"/>
          </a:xfrm>
        </p:spPr>
        <p:txBody>
          <a:bodyPr>
            <a:normAutofit/>
          </a:bodyPr>
          <a:lstStyle/>
          <a:p>
            <a:pPr>
              <a:lnSpc>
                <a:spcPts val="2250"/>
              </a:lnSpc>
            </a:pPr>
            <a:endParaRPr lang="en-GB" sz="1800" b="1" dirty="0">
              <a:solidFill>
                <a:srgbClr val="333333"/>
              </a:solidFill>
              <a:effectLst/>
              <a:latin typeface="Georgia" panose="02040502050405020303" pitchFamily="18" charset="0"/>
              <a:ea typeface="Times New Roman" panose="02020603050405020304" pitchFamily="18" charset="0"/>
            </a:endParaRPr>
          </a:p>
          <a:p>
            <a:pPr>
              <a:lnSpc>
                <a:spcPts val="2250"/>
              </a:lnSpc>
            </a:pPr>
            <a:r>
              <a:rPr lang="en-GB" sz="2400" b="1" dirty="0">
                <a:solidFill>
                  <a:srgbClr val="333333"/>
                </a:solidFill>
                <a:effectLst/>
                <a:latin typeface="Georgia" panose="02040502050405020303" pitchFamily="18" charset="0"/>
                <a:ea typeface="Times New Roman" panose="02020603050405020304" pitchFamily="18" charset="0"/>
              </a:rPr>
              <a:t>8. End of Life</a:t>
            </a:r>
            <a:r>
              <a:rPr lang="en-GB" sz="2400" dirty="0">
                <a:solidFill>
                  <a:srgbClr val="333333"/>
                </a:solidFill>
                <a:effectLst/>
                <a:latin typeface="Georgia" panose="02040502050405020303" pitchFamily="18" charset="0"/>
                <a:ea typeface="Times New Roman" panose="02020603050405020304" pitchFamily="18" charset="0"/>
              </a:rPr>
              <a:t>:</a:t>
            </a:r>
          </a:p>
          <a:p>
            <a:pPr>
              <a:lnSpc>
                <a:spcPts val="2250"/>
              </a:lnSpc>
            </a:pPr>
            <a:endParaRPr lang="en-GB" sz="1800" dirty="0">
              <a:solidFill>
                <a:srgbClr val="333333"/>
              </a:solidFill>
              <a:latin typeface="Georgia" panose="02040502050405020303" pitchFamily="18" charset="0"/>
              <a:ea typeface="Times New Roman" panose="02020603050405020304" pitchFamily="18" charset="0"/>
            </a:endParaRPr>
          </a:p>
          <a:p>
            <a:pPr>
              <a:lnSpc>
                <a:spcPts val="2250"/>
              </a:lnSpc>
            </a:pPr>
            <a:r>
              <a:rPr lang="en-GB" sz="2000" dirty="0">
                <a:solidFill>
                  <a:srgbClr val="333333"/>
                </a:solidFill>
                <a:effectLst/>
                <a:latin typeface="Georgia" panose="02040502050405020303" pitchFamily="18" charset="0"/>
                <a:ea typeface="Times New Roman" panose="02020603050405020304" pitchFamily="18" charset="0"/>
              </a:rPr>
              <a:t>Death is inevitable, but that doesn’t seem to make it any easier to talk about or prepare for. As a result, often many people still do not die where or how they want.</a:t>
            </a:r>
          </a:p>
          <a:p>
            <a:pPr>
              <a:lnSpc>
                <a:spcPts val="2250"/>
              </a:lnSpc>
            </a:pPr>
            <a:endParaRPr lang="en-GB" sz="2000" dirty="0">
              <a:effectLst/>
              <a:latin typeface="Times New Roman" panose="02020603050405020304" pitchFamily="18" charset="0"/>
              <a:ea typeface="Times New Roman" panose="02020603050405020304" pitchFamily="18" charset="0"/>
            </a:endParaRPr>
          </a:p>
          <a:p>
            <a:pPr>
              <a:lnSpc>
                <a:spcPts val="2250"/>
              </a:lnSpc>
            </a:pPr>
            <a:r>
              <a:rPr lang="en-GB" sz="2000" dirty="0">
                <a:solidFill>
                  <a:srgbClr val="333333"/>
                </a:solidFill>
                <a:effectLst/>
                <a:latin typeface="Georgia" panose="02040502050405020303" pitchFamily="18" charset="0"/>
                <a:ea typeface="Times New Roman" panose="02020603050405020304" pitchFamily="18" charset="0"/>
              </a:rPr>
              <a:t>Families and providers need help navigating end of life options, having the difficult conversations and ensuring that end of life wishes are met.</a:t>
            </a:r>
            <a:endParaRPr lang="en-GB" sz="2000" dirty="0">
              <a:effectLst/>
              <a:latin typeface="Times New Roman" panose="02020603050405020304" pitchFamily="18" charset="0"/>
              <a:ea typeface="Times New Roman" panose="02020603050405020304" pitchFamily="18" charset="0"/>
            </a:endParaRPr>
          </a:p>
          <a:p>
            <a:endParaRPr lang="en-US" sz="2800" dirty="0"/>
          </a:p>
        </p:txBody>
      </p:sp>
    </p:spTree>
    <p:extLst>
      <p:ext uri="{BB962C8B-B14F-4D97-AF65-F5344CB8AC3E}">
        <p14:creationId xmlns:p14="http://schemas.microsoft.com/office/powerpoint/2010/main" val="2635340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DE2E5-7F55-4117-9DAA-C6E248578245}"/>
              </a:ext>
            </a:extLst>
          </p:cNvPr>
          <p:cNvSpPr>
            <a:spLocks noGrp="1"/>
          </p:cNvSpPr>
          <p:nvPr>
            <p:ph type="title"/>
          </p:nvPr>
        </p:nvSpPr>
        <p:spPr/>
        <p:txBody>
          <a:bodyPr/>
          <a:lstStyle/>
          <a:p>
            <a:r>
              <a:rPr lang="en-GB" dirty="0"/>
              <a:t>Discussion </a:t>
            </a:r>
          </a:p>
        </p:txBody>
      </p:sp>
      <p:sp>
        <p:nvSpPr>
          <p:cNvPr id="3" name="Content Placeholder 2">
            <a:extLst>
              <a:ext uri="{FF2B5EF4-FFF2-40B4-BE49-F238E27FC236}">
                <a16:creationId xmlns:a16="http://schemas.microsoft.com/office/drawing/2014/main" id="{C417C776-A5E4-475D-8492-76D322A2F4ED}"/>
              </a:ext>
            </a:extLst>
          </p:cNvPr>
          <p:cNvSpPr>
            <a:spLocks noGrp="1"/>
          </p:cNvSpPr>
          <p:nvPr>
            <p:ph idx="1"/>
          </p:nvPr>
        </p:nvSpPr>
        <p:spPr>
          <a:xfrm>
            <a:off x="457200" y="1417638"/>
            <a:ext cx="8229600" cy="4099595"/>
          </a:xfrm>
        </p:spPr>
        <p:txBody>
          <a:bodyPr/>
          <a:lstStyle/>
          <a:p>
            <a:r>
              <a:rPr lang="en-GB" dirty="0"/>
              <a:t>We have identified 8 challenges facing the older person.</a:t>
            </a:r>
          </a:p>
          <a:p>
            <a:endParaRPr lang="en-GB" dirty="0"/>
          </a:p>
          <a:p>
            <a:r>
              <a:rPr lang="en-GB" dirty="0"/>
              <a:t>Which in your view is the most important ?</a:t>
            </a:r>
          </a:p>
        </p:txBody>
      </p:sp>
    </p:spTree>
    <p:extLst>
      <p:ext uri="{BB962C8B-B14F-4D97-AF65-F5344CB8AC3E}">
        <p14:creationId xmlns:p14="http://schemas.microsoft.com/office/powerpoint/2010/main" val="145854686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303dbf9b-b85b-46a0-94f1-894078c07ecd"/>
    <ds:schemaRef ds:uri="http://www.w3.org/XML/1998/namespac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705</Words>
  <Application>Microsoft Office PowerPoint</Application>
  <PresentationFormat>On-screen Show (4:3)</PresentationFormat>
  <Paragraphs>76</Paragraphs>
  <Slides>11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Myriad Pro</vt:lpstr>
      <vt:lpstr>Arial</vt:lpstr>
      <vt:lpstr>Calibri</vt:lpstr>
      <vt:lpstr>Georgia</vt:lpstr>
      <vt:lpstr>Times New Roman</vt:lpstr>
      <vt:lpstr>Wingdings 2</vt:lpstr>
      <vt:lpstr>20140311PresentationUWTSDTemplate</vt:lpstr>
      <vt:lpstr>PowerPoint Presentation</vt:lpstr>
      <vt:lpstr>Understanding the Challenges of the Older Person </vt:lpstr>
      <vt:lpstr> </vt:lpstr>
      <vt:lpstr>PowerPoint Presentation</vt:lpstr>
      <vt:lpstr>PowerPoint Presentation</vt:lpstr>
      <vt:lpstr>PowerPoint Presentation</vt:lpstr>
      <vt:lpstr>PowerPoint Presentation</vt:lpstr>
      <vt:lpstr> </vt:lpstr>
      <vt:lpstr>PowerPoint Presentation</vt:lpstr>
      <vt:lpstr>PowerPoint Presentation</vt:lpstr>
      <vt:lpstr>Discussion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Amanda Owens</cp:lastModifiedBy>
  <cp:revision>83</cp:revision>
  <cp:lastPrinted>2019-02-13T13:54:42Z</cp:lastPrinted>
  <dcterms:created xsi:type="dcterms:W3CDTF">2015-04-14T15:21:28Z</dcterms:created>
  <dcterms:modified xsi:type="dcterms:W3CDTF">2021-02-07T17:32:17Z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