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76" r:id="rId6"/>
    <p:sldId id="290" r:id="rId7"/>
    <p:sldId id="320" r:id="rId8"/>
    <p:sldId id="299" r:id="rId9"/>
    <p:sldId id="327" r:id="rId10"/>
    <p:sldId id="332" r:id="rId11"/>
    <p:sldId id="325" r:id="rId12"/>
    <p:sldId id="326" r:id="rId13"/>
    <p:sldId id="330" r:id="rId14"/>
    <p:sldId id="305" r:id="rId15"/>
    <p:sldId id="333" r:id="rId16"/>
    <p:sldId id="334" r:id="rId17"/>
    <p:sldId id="335" r:id="rId18"/>
    <p:sldId id="287" r:id="rId19"/>
    <p:sldId id="329" r:id="rId20"/>
    <p:sldId id="336" r:id="rId21"/>
    <p:sldId id="331" r:id="rId22"/>
    <p:sldId id="337" r:id="rId23"/>
    <p:sldId id="338" r:id="rId24"/>
    <p:sldId id="339" r:id="rId25"/>
    <p:sldId id="340" r:id="rId26"/>
    <p:sldId id="341" r:id="rId27"/>
    <p:sldId id="342" r:id="rId28"/>
    <p:sldId id="315" r:id="rId29"/>
    <p:sldId id="316" r:id="rId30"/>
    <p:sldId id="343" r:id="rId31"/>
    <p:sldId id="294" r:id="rId32"/>
    <p:sldId id="275" r:id="rId33"/>
    <p:sldId id="344" r:id="rId34"/>
    <p:sldId id="34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64991" autoAdjust="0"/>
  </p:normalViewPr>
  <p:slideViewPr>
    <p:cSldViewPr>
      <p:cViewPr varScale="1">
        <p:scale>
          <a:sx n="49" d="100"/>
          <a:sy n="49" d="100"/>
        </p:scale>
        <p:origin x="2190" y="4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20/09/2021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20/09/2021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archive.acas.org.uk/media/304/Advice-leaflet---Bullying-and-harassment-at-work-a-guide-for-managers-and-employers/pdf/Bullying-and-harassment-in-the-workplace-a-guide-for-managers-and-employers.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1400362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3614615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dirty="0"/>
          </a:p>
        </p:txBody>
      </p:sp>
    </p:spTree>
    <p:extLst>
      <p:ext uri="{BB962C8B-B14F-4D97-AF65-F5344CB8AC3E}">
        <p14:creationId xmlns:p14="http://schemas.microsoft.com/office/powerpoint/2010/main" val="3880965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322662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Conflict between individuals at work can occur in many different ways. A work issue, like poor attendance or timekeeping, can cause conflict, and conflict can also stem from a disagreement between people. It can occur across a wide spectrum of behaviour, ranging from a personality clash to more serious types of unfair treatment. It can be obvious – like a heated argument – or less visible – like excluding someone from a work social event.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Obvious sources of conflict at work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any form of bullying behaviour or harassment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any form of discriminatory behaviour</a:t>
            </a:r>
          </a:p>
          <a:p>
            <a:pPr marL="171450" indent="-171450">
              <a:buFont typeface="Arial" panose="020B0604020202020204" pitchFamily="34" charset="0"/>
              <a:buChar char="•"/>
            </a:pPr>
            <a:endParaRPr lang="en-GB" sz="1200" b="0" i="1"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1" kern="1200" dirty="0">
                <a:solidFill>
                  <a:schemeClr val="tx1"/>
                </a:solidFill>
                <a:effectLst/>
                <a:latin typeface="+mn-lt"/>
                <a:ea typeface="+mn-ea"/>
                <a:cs typeface="+mn-cs"/>
              </a:rPr>
              <a:t>Think about the Equality Act (2010) here - </a:t>
            </a:r>
          </a:p>
          <a:p>
            <a:pPr marL="457200" lvl="1" indent="0">
              <a:buFont typeface="Arial" panose="020B0604020202020204" pitchFamily="34" charset="0"/>
              <a:buNone/>
            </a:pPr>
            <a:r>
              <a:rPr lang="en-GB" sz="1200" b="0" i="0" kern="1200" dirty="0">
                <a:solidFill>
                  <a:schemeClr val="tx1"/>
                </a:solidFill>
                <a:effectLst/>
                <a:latin typeface="+mn-lt"/>
                <a:ea typeface="+mn-ea"/>
                <a:cs typeface="+mn-cs"/>
              </a:rPr>
              <a:t>Under the Equality Act 2010, harassment is unlawful, and defined as ‘unwanted conduct related to a relevant protected characteristic, which has the purpose or effect of violating an individual’s dignity or creating an intimidating, hostile, degrading, humiliating or offensive environment for that individual’</a:t>
            </a:r>
          </a:p>
          <a:p>
            <a:pPr marL="457200" lvl="1" indent="0">
              <a:buFont typeface="Arial" panose="020B0604020202020204" pitchFamily="34" charset="0"/>
              <a:buNone/>
            </a:pPr>
            <a:endParaRPr lang="en-GB" sz="1200" b="0" i="0" u="none" kern="1200" dirty="0">
              <a:solidFill>
                <a:schemeClr val="tx1"/>
              </a:solidFill>
              <a:effectLst/>
              <a:latin typeface="+mn-lt"/>
              <a:ea typeface="+mn-ea"/>
              <a:cs typeface="+mn-cs"/>
            </a:endParaRPr>
          </a:p>
          <a:p>
            <a:pPr marL="457200" lvl="1" indent="0">
              <a:buFont typeface="Arial" panose="020B0604020202020204" pitchFamily="34" charset="0"/>
              <a:buNone/>
            </a:pPr>
            <a:r>
              <a:rPr lang="en-GB" sz="1200" b="0" i="0" u="none" kern="1200" dirty="0">
                <a:solidFill>
                  <a:schemeClr val="tx1"/>
                </a:solidFill>
                <a:effectLst/>
                <a:latin typeface="+mn-lt"/>
                <a:ea typeface="+mn-ea"/>
                <a:cs typeface="+mn-cs"/>
              </a:rPr>
              <a:t>Though there’s no legal definition of bullying, the </a:t>
            </a:r>
            <a:r>
              <a:rPr lang="en-GB" sz="1200" b="0" i="0" u="none" kern="1200" dirty="0">
                <a:solidFill>
                  <a:schemeClr val="tx1"/>
                </a:solidFill>
                <a:effectLst/>
                <a:latin typeface="+mn-lt"/>
                <a:ea typeface="+mn-ea"/>
                <a:cs typeface="+mn-cs"/>
                <a:hlinkClick r:id="rId3" tooltip="Bullying and harassment at work - Acas guide">
                  <a:extLst>
                    <a:ext uri="{A12FA001-AC4F-418D-AE19-62706E023703}">
                      <ahyp:hlinkClr xmlns:ahyp="http://schemas.microsoft.com/office/drawing/2018/hyperlinkcolor" val="tx"/>
                    </a:ext>
                  </a:extLst>
                </a:hlinkClick>
              </a:rPr>
              <a:t>Acas guide on bullying and harassment at work</a:t>
            </a:r>
            <a:r>
              <a:rPr lang="en-GB" sz="1200" b="0" i="0" u="none" kern="1200" dirty="0">
                <a:solidFill>
                  <a:schemeClr val="tx1"/>
                </a:solidFill>
                <a:effectLst/>
                <a:latin typeface="+mn-lt"/>
                <a:ea typeface="+mn-ea"/>
                <a:cs typeface="+mn-cs"/>
              </a:rPr>
              <a:t> states that it can include ‘Offensive, intimidating, malicious or insulting behaviour, an abuse or misuse of power through means that undermine, humiliate, denigrate or injure the recipient’.</a:t>
            </a:r>
          </a:p>
          <a:p>
            <a:pPr marL="457200" lvl="1" indent="0">
              <a:buFont typeface="Arial" panose="020B0604020202020204" pitchFamily="34" charset="0"/>
              <a:buNone/>
            </a:pPr>
            <a:endParaRPr lang="en-GB" sz="1200" b="0" i="0" u="none"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Bullying or harassment may involve single or repeated incidents across a wide spectrum of behaviour. This can range from extreme forms of intimidation, like physical violence, to more subtle forms, like an inappropriate joke or ignoring someone.</a:t>
            </a:r>
          </a:p>
          <a:p>
            <a:pPr lvl="1"/>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Based on CIPD research, the most common types of bullying or harassment experienced by employees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being undermined or humiliated in one’s job</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persistent, unwanted criticism</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unreasonable pressure about job performance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public humiliation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shouting or very heated arguments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verbal abuse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isolation or exclusion from social activities.</a:t>
            </a:r>
          </a:p>
          <a:p>
            <a:pPr marL="457200" lvl="1"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poor performance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poor attendance and time-keeping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unacceptable language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excessive personal use of the internet or email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theft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drink or drug problems.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Others less obvious sources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differences in personality style or working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taking credit for other people’s work or ideas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not valuing other people’s views, background or experiences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talking over people in meetings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failing to include people in round-robin emails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ignoring people or being discourteous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poor personal hygiene.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Often, it’s these more subtle behaviours that, over time, if not tackled, lead to workplace disputes.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2603482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225874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2226380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3117138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Useful read: https://www.cipd.co.uk/Images/managing-conflict-in-the-workplace-1_tcm18-70655.pdf</a:t>
            </a:r>
          </a:p>
          <a:p>
            <a:endParaRPr lang="en-GB" altLang="en-US" b="1" dirty="0"/>
          </a:p>
          <a:p>
            <a:r>
              <a:rPr lang="en-GB" b="1" dirty="0"/>
              <a:t>Current climate: Key findings (CIPD, 2020)</a:t>
            </a:r>
          </a:p>
          <a:p>
            <a:r>
              <a:rPr lang="en-GB" dirty="0"/>
              <a:t>Employers are positive about the climate in their workplace, with more than threequarters describing it as ‘good’ or ‘very good’. Employees are also positive, with the overwhelming majority reporting good working relationships with both colleagues inside and outside their team</a:t>
            </a:r>
          </a:p>
          <a:p>
            <a:endParaRPr lang="en-GB" dirty="0"/>
          </a:p>
          <a:p>
            <a:r>
              <a:rPr lang="en-GB" dirty="0"/>
              <a:t>Dig a little deeper and there is cause for concern about the inclusivity of some working environments. For example, fewer employees (63%) agree that ‘no one in my team would deliberately act in a way that undermines my efforts’ and one in five (20%) say that ‘people in my team sometimes reject others for being different’</a:t>
            </a:r>
          </a:p>
          <a:p>
            <a:endParaRPr lang="en-GB" dirty="0"/>
          </a:p>
          <a:p>
            <a:r>
              <a:rPr lang="en-GB" dirty="0"/>
              <a:t>Employees with a manager are generally positive about their relationship with their people manager or supervisor, with four in five (80%) describing it as good. Most people trust their manager or supervisor to take their concerns seriously. However, the most common view is that people management treats some team members more favourably than others (43% of employees versus 36% who disagree)</a:t>
            </a:r>
          </a:p>
          <a:p>
            <a:endParaRPr lang="en-GB" dirty="0"/>
          </a:p>
          <a:p>
            <a:r>
              <a:rPr lang="en-GB" dirty="0"/>
              <a:t>There’s room for improvement in how top managers lead the way in fostering a culture based on dignity and respect: just half (49%) agree that ‘good behaviour is role-modelled by senior leaders in my organisation’ (26% disagree).</a:t>
            </a:r>
            <a:endParaRPr lang="en-GB" altLang="en-US" dirty="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E3F3EC10-09A2-489D-A593-2CAE99A7B939}" type="slidenum">
              <a:rPr lang="en-GB" altLang="en-US" smtClean="0"/>
              <a:pPr eaLnBrk="1" hangingPunct="1">
                <a:spcBef>
                  <a:spcPct val="0"/>
                </a:spcBef>
              </a:pPr>
              <a:t>11</a:t>
            </a:fld>
            <a:endParaRPr lang="en-GB" altLang="en-US"/>
          </a:p>
        </p:txBody>
      </p:sp>
    </p:spTree>
    <p:extLst>
      <p:ext uri="{BB962C8B-B14F-4D97-AF65-F5344CB8AC3E}">
        <p14:creationId xmlns:p14="http://schemas.microsoft.com/office/powerpoint/2010/main" val="333367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 cloud showing what a ‘good’ workplace culture looks like, according to managers:</a:t>
            </a:r>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8572671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Wordcloud</a:t>
            </a:r>
            <a:r>
              <a:rPr lang="en-GB" dirty="0"/>
              <a:t> showing what a ‘bad’ workplace culture looks like, according to employees who had experienced conflict:</a:t>
            </a:r>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2987196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Unsurprisingly, people are most likely to clash with the people they spend most time with at work, with conflict most common with someone’s people manager or a team member.</a:t>
            </a:r>
          </a:p>
          <a:p>
            <a:endParaRPr lang="en-GB" dirty="0"/>
          </a:p>
          <a:p>
            <a:r>
              <a:rPr lang="en-GB" dirty="0"/>
              <a:t>The single most common cause of conflict is differences in personality styles or working, a catch-all description that can cover a multitude of different attitudes, tensions and dynamics between individuals in the workplace</a:t>
            </a:r>
          </a:p>
          <a:p>
            <a:endParaRPr lang="en-GB" dirty="0"/>
          </a:p>
          <a:p>
            <a:r>
              <a:rPr lang="en-GB" dirty="0"/>
              <a:t>By far the most common behaviour associated with conflict at work is lack of respect, reported by two-thirds (66%) of employees experiencing their most serious conflict</a:t>
            </a:r>
          </a:p>
          <a:p>
            <a:endParaRPr lang="en-GB" dirty="0"/>
          </a:p>
          <a:p>
            <a:r>
              <a:rPr lang="en-GB" dirty="0"/>
              <a:t>Our findings show how devastating the negative effects of conflict can be on people. Stress, a drop in motivation or commitment, anxiety and a loss of self-confidence are the most common effects on people, but some individuals say the impact is felt for years, and their confidence will never be the same again.</a:t>
            </a:r>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32930440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7030A0"/>
                </a:solidFill>
                <a:latin typeface="Calibri" panose="020F0502020204030204" pitchFamily="34" charset="0"/>
              </a:rPr>
              <a:t>What do we think assertiveness means? </a:t>
            </a:r>
            <a:r>
              <a:rPr lang="en-GB" sz="1200" b="0" dirty="0">
                <a:latin typeface="Calibri" panose="020F0502020204030204" pitchFamily="34" charset="0"/>
              </a:rPr>
              <a:t>Assertiveness is a </a:t>
            </a:r>
            <a:r>
              <a:rPr lang="en-GB" sz="1200" dirty="0">
                <a:latin typeface="Calibri" panose="020F0502020204030204" pitchFamily="34" charset="0"/>
              </a:rPr>
              <a:t>communication style. It is being able to express your feelings, thoughts, beliefs, and opinions in an open manner that doesn't violate the rights of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7030A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7030A0"/>
                </a:solidFill>
                <a:latin typeface="Calibri" panose="020F0502020204030204" pitchFamily="34" charset="0"/>
              </a:rPr>
              <a:t>What do we think cooperativeness means? </a:t>
            </a:r>
            <a:r>
              <a:rPr lang="en-GB" sz="1200" b="0" dirty="0">
                <a:solidFill>
                  <a:srgbClr val="7030A0"/>
                </a:solidFill>
                <a:latin typeface="Calibri" panose="020F0502020204030204" pitchFamily="34" charset="0"/>
              </a:rPr>
              <a:t>A</a:t>
            </a:r>
            <a:r>
              <a:rPr lang="en-GB" sz="1200" dirty="0">
                <a:solidFill>
                  <a:srgbClr val="7030A0"/>
                </a:solidFill>
                <a:latin typeface="Calibri" panose="020F0502020204030204" pitchFamily="34" charset="0"/>
              </a:rPr>
              <a:t> personality trait concerning the degree to which a person is generally agreeable in their relations with other people as opposed to aggressively self-centred and hostile.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7030A0"/>
              </a:solidFill>
              <a:latin typeface="Calibri" panose="020F0502020204030204" pitchFamily="34" charset="0"/>
            </a:endParaRPr>
          </a:p>
          <a:p>
            <a:endParaRPr lang="en-GB" b="1" dirty="0"/>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29618355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shown on the chart, five key ways of handling conflict, according to Thomas-Kilmann</a:t>
            </a:r>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2173347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29249852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493362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40429255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5775717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573074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8457785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Proactive, not reactive, where possible. Where reaction is necessary, it is done ASAP.</a:t>
            </a:r>
          </a:p>
          <a:p>
            <a:endParaRPr lang="en-GB" dirty="0"/>
          </a:p>
          <a:p>
            <a:r>
              <a:rPr lang="en-GB" dirty="0"/>
              <a:t>Links to inclusivity and employee participation </a:t>
            </a:r>
          </a:p>
          <a:p>
            <a:endParaRPr lang="en-GB" dirty="0"/>
          </a:p>
          <a:p>
            <a:r>
              <a:rPr lang="en-GB" dirty="0"/>
              <a:t>Having effective ICMS prevents needs for dispute resolution – see last week</a:t>
            </a:r>
          </a:p>
          <a:p>
            <a:endParaRPr lang="en-GB" dirty="0"/>
          </a:p>
          <a:p>
            <a:r>
              <a:rPr lang="en-GB" dirty="0"/>
              <a:t>Dispute resolution tackles the symptoms, not the source, of conflicts.</a:t>
            </a:r>
            <a:r>
              <a:rPr lang="en-GB" sz="1200" b="0" i="0" kern="1200" dirty="0">
                <a:solidFill>
                  <a:schemeClr val="tx1"/>
                </a:solidFill>
                <a:effectLst/>
                <a:latin typeface="+mn-lt"/>
                <a:ea typeface="+mn-ea"/>
                <a:cs typeface="+mn-cs"/>
              </a:rPr>
              <a:t> An effective integrated conflict management system addresses the sources of conflict and provides a pervasive method for promoting competence in dealing with conflict throughout the organisation.</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33269835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to lead from the top – like all org innovations. Especially if it is driving fundamental cultural change.</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Effective integrated conflict management system provide options for preventing, identifying, and resolving all types of problems including "non-hierarchical" disputes between employees or between managers; and is available to all persons in the workplace -- workers, managers, professionals, groups, teams involved in disputes, and those close by ("bystanders") who are affected.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Effective integrated conflict management systems foster a culture that encourages resolution of conflict at the lowest level through direct negotiation.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Integrated conflict management systems provide multiple access points. Employees can readily identify and access a knowledgeable person whom they trust for advice about the conflict management system.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Effective integrated conflict management systems provide multiple options for addressing conflict, giving employees the opportunity to choose a problem-solving approach to conflict resolution, to seek determination and enforcement of rights, or to do both.</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Effective integrated conflict management systems provide necessary systemic support and structures that coordinate access to multiple options and access points, and promote competence in dealing with conflict throughout the organisation.</a:t>
            </a:r>
          </a:p>
          <a:p>
            <a:endParaRPr lang="en-GB" sz="1200" b="0" i="1" kern="1200" dirty="0">
              <a:solidFill>
                <a:schemeClr val="tx1"/>
              </a:solidFill>
              <a:effectLst/>
              <a:latin typeface="+mn-lt"/>
              <a:ea typeface="+mn-ea"/>
              <a:cs typeface="+mn-cs"/>
            </a:endParaRPr>
          </a:p>
          <a:p>
            <a:endParaRPr lang="en-GB" i="1" dirty="0"/>
          </a:p>
          <a:p>
            <a:r>
              <a:rPr lang="en-GB" i="1" dirty="0"/>
              <a:t>More information here: https://www.mediate.com/articles/spidrtrack1.cfm</a:t>
            </a:r>
          </a:p>
        </p:txBody>
      </p:sp>
      <p:sp>
        <p:nvSpPr>
          <p:cNvPr id="4" name="Slide Number Placeholder 3"/>
          <p:cNvSpPr>
            <a:spLocks noGrp="1"/>
          </p:cNvSpPr>
          <p:nvPr>
            <p:ph type="sldNum" sz="quarter" idx="5"/>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28953047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Involvement = informed  </a:t>
            </a:r>
          </a:p>
          <a:p>
            <a:endParaRPr lang="en-GB" dirty="0"/>
          </a:p>
          <a:p>
            <a:r>
              <a:rPr lang="en-GB" dirty="0"/>
              <a:t>Participation = actually involved, ironically. Power in decision making.</a:t>
            </a:r>
          </a:p>
        </p:txBody>
      </p:sp>
      <p:sp>
        <p:nvSpPr>
          <p:cNvPr id="4" name="Slide Number Placeholder 3"/>
          <p:cNvSpPr>
            <a:spLocks noGrp="1"/>
          </p:cNvSpPr>
          <p:nvPr>
            <p:ph type="sldNum" sz="quarter" idx="5"/>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3530481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2047879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Crucial to employee participation, employee voice. </a:t>
            </a:r>
          </a:p>
          <a:p>
            <a:endParaRPr lang="en-GB" b="1" dirty="0"/>
          </a:p>
          <a:p>
            <a:r>
              <a:rPr lang="en-GB" sz="1200" b="0" i="0" kern="1200" dirty="0">
                <a:solidFill>
                  <a:schemeClr val="tx1"/>
                </a:solidFill>
                <a:effectLst/>
                <a:latin typeface="+mn-lt"/>
                <a:ea typeface="+mn-ea"/>
                <a:cs typeface="+mn-cs"/>
              </a:rPr>
              <a:t>According to management literature, there are two main purposes of voice: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Organisational voice refers to the positive benefits that voice can bring to an organisation, for example, higher innovation. Some voice mechanisms, such as suggestion schemes, allow the organisation to benefit from employees’ ideas.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Individual voice argues that voice is a fundamental right. It allows employees to be involved in decision-making and to express their concerns.</a:t>
            </a:r>
          </a:p>
          <a:p>
            <a:endParaRPr lang="en-GB" dirty="0"/>
          </a:p>
          <a:p>
            <a:endParaRPr lang="en-GB" dirty="0"/>
          </a:p>
          <a:p>
            <a:r>
              <a:rPr lang="en-GB" i="1" dirty="0"/>
              <a:t>Useful read: https://www.cipd.co.uk/knowledge/fundamentals/relations/communication/voice-factsheet#:~:text=Employee%20voice%20is%20the%20means,can%20contribute%20to%20organisational%20success.</a:t>
            </a:r>
          </a:p>
        </p:txBody>
      </p:sp>
      <p:sp>
        <p:nvSpPr>
          <p:cNvPr id="4" name="Slide Number Placeholder 3"/>
          <p:cNvSpPr>
            <a:spLocks noGrp="1"/>
          </p:cNvSpPr>
          <p:nvPr>
            <p:ph type="sldNum" sz="quarter" idx="5"/>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21338478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20/09/2021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20/09/2021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20/09/2021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20/09/2021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20/09/2021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20/09/2021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20/09/2021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20/09/2021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b="1" dirty="0">
                <a:solidFill>
                  <a:schemeClr val="bg1"/>
                </a:solidFill>
              </a:rPr>
              <a:t>BMBM6014</a:t>
            </a:r>
            <a:br>
              <a:rPr lang="en-GB" b="1" dirty="0">
                <a:solidFill>
                  <a:schemeClr val="bg1"/>
                </a:solidFill>
              </a:rPr>
            </a:br>
            <a:r>
              <a:rPr lang="en-GB" b="1" dirty="0">
                <a:solidFill>
                  <a:schemeClr val="bg1"/>
                </a:solidFill>
              </a:rPr>
              <a:t>Managing Employee Relations</a:t>
            </a:r>
          </a:p>
        </p:txBody>
      </p:sp>
      <p:sp>
        <p:nvSpPr>
          <p:cNvPr id="3" name="Subtitle 2"/>
          <p:cNvSpPr>
            <a:spLocks noGrp="1"/>
          </p:cNvSpPr>
          <p:nvPr>
            <p:ph type="subTitle" idx="1"/>
          </p:nvPr>
        </p:nvSpPr>
        <p:spPr>
          <a:xfrm>
            <a:off x="1555576" y="3429000"/>
            <a:ext cx="6400800" cy="1752600"/>
          </a:xfrm>
        </p:spPr>
        <p:txBody>
          <a:bodyPr>
            <a:normAutofit fontScale="70000" lnSpcReduction="20000"/>
          </a:bodyPr>
          <a:lstStyle/>
          <a:p>
            <a:endParaRPr lang="en-GB" sz="5100" b="1" dirty="0">
              <a:solidFill>
                <a:schemeClr val="bg1"/>
              </a:solidFill>
            </a:endParaRPr>
          </a:p>
          <a:p>
            <a:r>
              <a:rPr lang="en-GB" sz="5100" b="1">
                <a:solidFill>
                  <a:schemeClr val="bg1"/>
                </a:solidFill>
              </a:rPr>
              <a:t>Dr Rachel </a:t>
            </a:r>
            <a:r>
              <a:rPr lang="en-GB" sz="5100" b="1" dirty="0">
                <a:solidFill>
                  <a:schemeClr val="bg1"/>
                </a:solidFill>
              </a:rPr>
              <a:t>Cook</a:t>
            </a:r>
            <a:br>
              <a:rPr lang="en-GB" sz="4600" b="1" dirty="0">
                <a:solidFill>
                  <a:schemeClr val="bg1"/>
                </a:solidFill>
              </a:rPr>
            </a:br>
            <a:br>
              <a:rPr lang="en-GB" altLang="en-US" sz="1600" dirty="0">
                <a:solidFill>
                  <a:schemeClr val="bg1"/>
                </a:solidFill>
              </a:rPr>
            </a:br>
            <a:br>
              <a:rPr lang="en-GB" altLang="en-US" dirty="0">
                <a:solidFill>
                  <a:schemeClr val="bg1"/>
                </a:solidFill>
              </a:rPr>
            </a:br>
            <a:endParaRPr lang="en-GB" dirty="0">
              <a:solidFill>
                <a:schemeClr val="bg1"/>
              </a:solidFill>
            </a:endParaRPr>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Today:</a:t>
            </a:r>
          </a:p>
        </p:txBody>
      </p:sp>
      <p:sp>
        <p:nvSpPr>
          <p:cNvPr id="3" name="Content Placeholder 2"/>
          <p:cNvSpPr>
            <a:spLocks noGrp="1"/>
          </p:cNvSpPr>
          <p:nvPr>
            <p:ph idx="1"/>
          </p:nvPr>
        </p:nvSpPr>
        <p:spPr>
          <a:xfrm>
            <a:off x="457200" y="1417638"/>
            <a:ext cx="8229600" cy="4099594"/>
          </a:xfrm>
        </p:spPr>
        <p:txBody>
          <a:bodyPr>
            <a:normAutofit fontScale="92500" lnSpcReduction="10000"/>
          </a:bodyPr>
          <a:lstStyle/>
          <a:p>
            <a:pPr lvl="0"/>
            <a:r>
              <a:rPr lang="en-GB" dirty="0"/>
              <a:t>Defining conflict</a:t>
            </a:r>
          </a:p>
          <a:p>
            <a:pPr lvl="0"/>
            <a:r>
              <a:rPr lang="en-GB" dirty="0"/>
              <a:t>The nature and pattern of workplace disputes</a:t>
            </a:r>
          </a:p>
          <a:p>
            <a:pPr lvl="0"/>
            <a:r>
              <a:rPr lang="en-GB" dirty="0"/>
              <a:t>Dispute resolution in the UK</a:t>
            </a:r>
          </a:p>
          <a:p>
            <a:pPr lvl="0"/>
            <a:r>
              <a:rPr lang="en-GB" dirty="0"/>
              <a:t>Thomas-Kilmann Model</a:t>
            </a:r>
          </a:p>
          <a:p>
            <a:pPr lvl="0"/>
            <a:r>
              <a:rPr lang="en-GB" dirty="0"/>
              <a:t>Innovation in conflict management – towards a strategic approach</a:t>
            </a:r>
          </a:p>
          <a:p>
            <a:pPr lvl="0"/>
            <a:r>
              <a:rPr lang="en-GB" dirty="0"/>
              <a:t>Employee involvement and participation</a:t>
            </a:r>
          </a:p>
          <a:p>
            <a:r>
              <a:rPr lang="en-GB" dirty="0"/>
              <a:t>Employee voice</a:t>
            </a:r>
          </a:p>
          <a:p>
            <a:pPr lvl="0"/>
            <a:endParaRPr lang="en-GB" dirty="0"/>
          </a:p>
          <a:p>
            <a:pPr lvl="0"/>
            <a:endParaRPr lang="en-GB" b="1"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3416135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28B1F1C-6C93-4972-9C83-802640F4AF68}"/>
              </a:ext>
            </a:extLst>
          </p:cNvPr>
          <p:cNvSpPr>
            <a:spLocks noGrp="1" noChangeArrowheads="1"/>
          </p:cNvSpPr>
          <p:nvPr>
            <p:ph type="title"/>
          </p:nvPr>
        </p:nvSpPr>
        <p:spPr/>
        <p:txBody>
          <a:bodyPr/>
          <a:lstStyle/>
          <a:p>
            <a:r>
              <a:rPr lang="en-US" altLang="en-US" b="1" dirty="0"/>
              <a:t>Conflict</a:t>
            </a:r>
          </a:p>
        </p:txBody>
      </p:sp>
      <p:sp>
        <p:nvSpPr>
          <p:cNvPr id="23555" name="Content Placeholder 2">
            <a:extLst>
              <a:ext uri="{FF2B5EF4-FFF2-40B4-BE49-F238E27FC236}">
                <a16:creationId xmlns:a16="http://schemas.microsoft.com/office/drawing/2014/main" id="{F1D50F38-FAC7-4525-9B37-E87FC38CB513}"/>
              </a:ext>
            </a:extLst>
          </p:cNvPr>
          <p:cNvSpPr>
            <a:spLocks noGrp="1" noChangeArrowheads="1"/>
          </p:cNvSpPr>
          <p:nvPr>
            <p:ph idx="1"/>
          </p:nvPr>
        </p:nvSpPr>
        <p:spPr>
          <a:xfrm>
            <a:off x="457200" y="1417638"/>
            <a:ext cx="8229600" cy="4243610"/>
          </a:xfrm>
        </p:spPr>
        <p:txBody>
          <a:bodyPr numCol="2">
            <a:normAutofit fontScale="92500" lnSpcReduction="20000"/>
          </a:bodyPr>
          <a:lstStyle/>
          <a:p>
            <a:pPr marL="0" indent="0">
              <a:buFontTx/>
              <a:buNone/>
            </a:pPr>
            <a:r>
              <a:rPr lang="en-US" altLang="en-US" dirty="0"/>
              <a:t>What words do you think of</a:t>
            </a:r>
            <a:r>
              <a:rPr lang="mr-IN" altLang="en-US" dirty="0"/>
              <a:t>…</a:t>
            </a:r>
            <a:r>
              <a:rPr lang="en-GB" altLang="en-US" dirty="0"/>
              <a:t>?</a:t>
            </a:r>
          </a:p>
          <a:p>
            <a:pPr marL="0" indent="0">
              <a:buFontTx/>
              <a:buNone/>
            </a:pPr>
            <a:endParaRPr lang="en-GB" altLang="en-US" dirty="0"/>
          </a:p>
          <a:p>
            <a:pPr marL="0" indent="0">
              <a:buFontTx/>
              <a:buNone/>
            </a:pPr>
            <a:endParaRPr lang="en-GB" altLang="en-US" dirty="0"/>
          </a:p>
          <a:p>
            <a:pPr marL="0" indent="0">
              <a:buFontTx/>
              <a:buNone/>
            </a:pPr>
            <a:endParaRPr lang="en-GB" altLang="en-US" dirty="0"/>
          </a:p>
          <a:p>
            <a:pPr marL="0" indent="0">
              <a:buFontTx/>
              <a:buNone/>
            </a:pPr>
            <a:endParaRPr lang="en-GB" altLang="en-US" dirty="0"/>
          </a:p>
          <a:p>
            <a:pPr marL="0" indent="0">
              <a:buFontTx/>
              <a:buNone/>
            </a:pPr>
            <a:endParaRPr lang="en-GB" altLang="en-US" dirty="0"/>
          </a:p>
          <a:p>
            <a:pPr marL="0" indent="0">
              <a:buFontTx/>
              <a:buNone/>
            </a:pPr>
            <a:endParaRPr lang="en-GB" altLang="en-US" dirty="0"/>
          </a:p>
          <a:p>
            <a:pPr marL="0" indent="0">
              <a:buFontTx/>
              <a:buNone/>
            </a:pPr>
            <a:endParaRPr lang="en-GB" altLang="en-US" dirty="0"/>
          </a:p>
          <a:p>
            <a:r>
              <a:rPr lang="en-US" altLang="en-US" dirty="0"/>
              <a:t>Dispute</a:t>
            </a:r>
          </a:p>
          <a:p>
            <a:r>
              <a:rPr lang="en-US" altLang="en-US" dirty="0"/>
              <a:t>Quarrel</a:t>
            </a:r>
          </a:p>
          <a:p>
            <a:r>
              <a:rPr lang="en-US" altLang="en-US" dirty="0"/>
              <a:t>Squabble</a:t>
            </a:r>
          </a:p>
          <a:p>
            <a:r>
              <a:rPr lang="en-US" altLang="en-US" dirty="0"/>
              <a:t>Disagreement</a:t>
            </a:r>
          </a:p>
          <a:p>
            <a:r>
              <a:rPr lang="en-US" altLang="en-US" dirty="0"/>
              <a:t>Dissension</a:t>
            </a:r>
          </a:p>
          <a:p>
            <a:r>
              <a:rPr lang="en-US" altLang="en-US" dirty="0"/>
              <a:t>Differ</a:t>
            </a:r>
          </a:p>
          <a:p>
            <a:r>
              <a:rPr lang="en-US" altLang="en-US" dirty="0"/>
              <a:t>Diverge</a:t>
            </a:r>
          </a:p>
          <a:p>
            <a:r>
              <a:rPr lang="en-US" altLang="en-US" dirty="0"/>
              <a:t>Collide</a:t>
            </a:r>
          </a:p>
          <a:p>
            <a:pPr marL="0" indent="0">
              <a:buFontTx/>
              <a:buNone/>
            </a:pPr>
            <a:endParaRPr lang="en-US" altLang="en-US" dirty="0"/>
          </a:p>
        </p:txBody>
      </p:sp>
    </p:spTree>
    <p:extLst>
      <p:ext uri="{BB962C8B-B14F-4D97-AF65-F5344CB8AC3E}">
        <p14:creationId xmlns:p14="http://schemas.microsoft.com/office/powerpoint/2010/main" val="2578752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8" end="8"/>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9" end="9"/>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10" end="1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555">
                                            <p:txEl>
                                              <p:pRg st="11" end="1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3555">
                                            <p:txEl>
                                              <p:pRg st="12" end="1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13" end="1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14" end="1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conflict?</a:t>
            </a:r>
          </a:p>
        </p:txBody>
      </p:sp>
      <p:sp>
        <p:nvSpPr>
          <p:cNvPr id="3" name="Content Placeholder 2"/>
          <p:cNvSpPr>
            <a:spLocks noGrp="1"/>
          </p:cNvSpPr>
          <p:nvPr>
            <p:ph idx="1"/>
          </p:nvPr>
        </p:nvSpPr>
        <p:spPr/>
        <p:txBody>
          <a:bodyPr/>
          <a:lstStyle/>
          <a:p>
            <a:pPr marL="0" indent="0" algn="just">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Behaviour</a:t>
            </a:r>
            <a:r>
              <a:rPr lang="en-GB" dirty="0"/>
              <a:t>, 2008)</a:t>
            </a:r>
          </a:p>
        </p:txBody>
      </p:sp>
    </p:spTree>
    <p:extLst>
      <p:ext uri="{BB962C8B-B14F-4D97-AF65-F5344CB8AC3E}">
        <p14:creationId xmlns:p14="http://schemas.microsoft.com/office/powerpoint/2010/main" val="191679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b="1"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Natural phenomenon within teams</a:t>
            </a:r>
          </a:p>
          <a:p>
            <a:r>
              <a:rPr lang="en-GB" dirty="0"/>
              <a:t>Expected within the ‘Storming’ phase of team development - Belbin</a:t>
            </a:r>
          </a:p>
          <a:p>
            <a:r>
              <a:rPr lang="en-GB" dirty="0"/>
              <a:t>It can and will occur at any time</a:t>
            </a:r>
          </a:p>
          <a:p>
            <a:r>
              <a:rPr lang="en-GB" dirty="0"/>
              <a:t>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dirty="0">
                <a:solidFill>
                  <a:srgbClr val="F8007C"/>
                </a:solidFill>
              </a:rPr>
              <a:t>Misunderstandings</a:t>
            </a:r>
            <a:endParaRPr lang="en-GB" altLang="en-US" sz="2000" b="1" dirty="0">
              <a:solidFill>
                <a:srgbClr val="FF99CC"/>
              </a:solidFill>
            </a:endParaRPr>
          </a:p>
          <a:p>
            <a:pPr lvl="1">
              <a:buFontTx/>
              <a:buNone/>
            </a:pPr>
            <a:endParaRPr lang="en-GB" altLang="en-US" sz="2000" b="1" dirty="0"/>
          </a:p>
          <a:p>
            <a:pPr lvl="1">
              <a:buFontTx/>
              <a:buNone/>
            </a:pPr>
            <a:r>
              <a:rPr lang="en-GB" altLang="en-US" sz="2000" b="1" dirty="0">
                <a:solidFill>
                  <a:srgbClr val="E400E4"/>
                </a:solidFill>
              </a:rPr>
              <a:t>Interpersonal differences (personality clashes)</a:t>
            </a:r>
            <a:endParaRPr lang="en-GB" altLang="en-US" sz="2000" b="1" dirty="0"/>
          </a:p>
          <a:p>
            <a:pPr lvl="1">
              <a:buFontTx/>
              <a:buNone/>
            </a:pPr>
            <a:endParaRPr lang="en-GB" altLang="en-US" sz="2000" b="1" dirty="0"/>
          </a:p>
          <a:p>
            <a:pPr lvl="2">
              <a:buFontTx/>
              <a:buNone/>
            </a:pPr>
            <a:r>
              <a:rPr lang="en-GB" altLang="en-US" b="1" dirty="0">
                <a:solidFill>
                  <a:srgbClr val="C600C6"/>
                </a:solidFill>
              </a:rPr>
              <a:t>Differing interests (e.g. resource battles) - these are typically </a:t>
            </a:r>
            <a:r>
              <a:rPr lang="en-GB" altLang="en-US" b="1" dirty="0">
                <a:solidFill>
                  <a:schemeClr val="folHlink"/>
                </a:solidFill>
              </a:rPr>
              <a:t>hidden</a:t>
            </a:r>
            <a:endParaRPr lang="en-GB" altLang="en-US" sz="2800" b="1" dirty="0">
              <a:solidFill>
                <a:srgbClr val="FF66FF"/>
              </a:solidFill>
            </a:endParaRPr>
          </a:p>
          <a:p>
            <a:pPr lvl="2">
              <a:buFontTx/>
              <a:buNone/>
            </a:pPr>
            <a:endParaRPr lang="en-GB" altLang="en-US" sz="2000" b="1" dirty="0"/>
          </a:p>
          <a:p>
            <a:pPr lvl="3">
              <a:buFont typeface="Wingdings" pitchFamily="2" charset="2"/>
              <a:buNone/>
            </a:pPr>
            <a:r>
              <a:rPr lang="en-GB" altLang="en-US" sz="2400" b="1" dirty="0">
                <a:solidFill>
                  <a:srgbClr val="98004C"/>
                </a:solidFill>
              </a:rPr>
              <a:t>Differing beliefs (e.g. about how to increase profits)</a:t>
            </a:r>
            <a:endParaRPr lang="en-GB" altLang="en-US" sz="2400" b="1" dirty="0"/>
          </a:p>
          <a:p>
            <a:pPr lvl="3">
              <a:buFont typeface="Wingdings" pitchFamily="2" charset="2"/>
              <a:buNone/>
            </a:pPr>
            <a:endParaRPr lang="en-GB" altLang="en-US" b="1" dirty="0"/>
          </a:p>
          <a:p>
            <a:pPr lvl="4">
              <a:buFontTx/>
              <a:buNone/>
            </a:pPr>
            <a:r>
              <a:rPr lang="en-GB" altLang="en-US" sz="2800" b="1" dirty="0">
                <a:solidFill>
                  <a:srgbClr val="6E006E"/>
                </a:solidFill>
              </a:rPr>
              <a:t>Differing values (e.g. about what is right or wrong)</a:t>
            </a:r>
            <a:endParaRPr lang="en-GB" altLang="en-US" sz="2800" b="1" dirty="0"/>
          </a:p>
        </p:txBody>
      </p:sp>
      <p:sp>
        <p:nvSpPr>
          <p:cNvPr id="39939" name="Rectangle 2"/>
          <p:cNvSpPr>
            <a:spLocks noGrp="1" noChangeArrowheads="1"/>
          </p:cNvSpPr>
          <p:nvPr>
            <p:ph type="title"/>
          </p:nvPr>
        </p:nvSpPr>
        <p:spPr bwMode="auto">
          <a:xfrm>
            <a:off x="251520" y="332656"/>
            <a:ext cx="7772400" cy="9207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r>
              <a:rPr lang="en-GB" altLang="en-US" sz="3600" b="1"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name="Clip" r:id="rId3" imgW="4010025" imgH="2571750" progId="MS_ClipArt_Gallery.2">
                  <p:embed/>
                </p:oleObj>
              </mc:Choice>
              <mc:Fallback>
                <p:oleObj name="Clip" r:id="rId3" imgW="4010025" imgH="2571750" progId="MS_ClipArt_Gallery.2">
                  <p:embed/>
                  <p:pic>
                    <p:nvPicPr>
                      <p:cNvPr id="39948"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14560629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993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9938">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9938">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993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C71B0-F84B-44F6-A7C5-99246CC48820}"/>
              </a:ext>
            </a:extLst>
          </p:cNvPr>
          <p:cNvSpPr>
            <a:spLocks noGrp="1"/>
          </p:cNvSpPr>
          <p:nvPr>
            <p:ph type="title"/>
          </p:nvPr>
        </p:nvSpPr>
        <p:spPr>
          <a:xfrm>
            <a:off x="457200" y="413792"/>
            <a:ext cx="8229600" cy="1143000"/>
          </a:xfrm>
        </p:spPr>
        <p:txBody>
          <a:bodyPr/>
          <a:lstStyle/>
          <a:p>
            <a:r>
              <a:rPr lang="en-GB" b="1" dirty="0"/>
              <a:t>Defining workplace conflict</a:t>
            </a:r>
          </a:p>
        </p:txBody>
      </p:sp>
      <p:sp>
        <p:nvSpPr>
          <p:cNvPr id="3" name="Content Placeholder 2">
            <a:extLst>
              <a:ext uri="{FF2B5EF4-FFF2-40B4-BE49-F238E27FC236}">
                <a16:creationId xmlns:a16="http://schemas.microsoft.com/office/drawing/2014/main" id="{0D75C71C-4CD0-4243-BB85-3AB85BCB7976}"/>
              </a:ext>
            </a:extLst>
          </p:cNvPr>
          <p:cNvSpPr>
            <a:spLocks noGrp="1"/>
          </p:cNvSpPr>
          <p:nvPr>
            <p:ph idx="1"/>
          </p:nvPr>
        </p:nvSpPr>
        <p:spPr>
          <a:xfrm>
            <a:off x="457200" y="1795098"/>
            <a:ext cx="8229600" cy="3917032"/>
          </a:xfrm>
        </p:spPr>
        <p:txBody>
          <a:bodyPr/>
          <a:lstStyle/>
          <a:p>
            <a:r>
              <a:rPr lang="en-GB" dirty="0"/>
              <a:t>Work issue or competing views</a:t>
            </a:r>
          </a:p>
          <a:p>
            <a:r>
              <a:rPr lang="en-GB" dirty="0"/>
              <a:t>Mild to severe – bullying and harassment</a:t>
            </a:r>
          </a:p>
          <a:p>
            <a:r>
              <a:rPr lang="en-GB" dirty="0"/>
              <a:t>Subtle to overt</a:t>
            </a:r>
          </a:p>
        </p:txBody>
      </p:sp>
      <p:sp>
        <p:nvSpPr>
          <p:cNvPr id="4" name="Slide Number Placeholder 3">
            <a:extLst>
              <a:ext uri="{FF2B5EF4-FFF2-40B4-BE49-F238E27FC236}">
                <a16:creationId xmlns:a16="http://schemas.microsoft.com/office/drawing/2014/main" id="{E8C1EEDD-20C1-4EF5-922E-9723E27E97E1}"/>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356601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are the signs that there is conflict?</a:t>
            </a:r>
          </a:p>
        </p:txBody>
      </p:sp>
      <p:sp>
        <p:nvSpPr>
          <p:cNvPr id="3" name="Content Placeholder 2"/>
          <p:cNvSpPr>
            <a:spLocks noGrp="1"/>
          </p:cNvSpPr>
          <p:nvPr>
            <p:ph idx="1"/>
          </p:nvPr>
        </p:nvSpPr>
        <p:spPr/>
        <p:txBody>
          <a:bodyPr>
            <a:normAutofit lnSpcReduction="1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b="1" dirty="0"/>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Can lay problems on the table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a:p>
            <a:r>
              <a:rPr lang="en-GB" dirty="0"/>
              <a:t>Innovation and creativity</a:t>
            </a:r>
          </a:p>
        </p:txBody>
      </p:sp>
    </p:spTree>
    <p:extLst>
      <p:ext uri="{BB962C8B-B14F-4D97-AF65-F5344CB8AC3E}">
        <p14:creationId xmlns:p14="http://schemas.microsoft.com/office/powerpoint/2010/main" val="223621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43000"/>
          </a:xfrm>
        </p:spPr>
        <p:txBody>
          <a:bodyPr>
            <a:normAutofit/>
          </a:bodyPr>
          <a:lstStyle/>
          <a:p>
            <a:r>
              <a:rPr lang="en-GB" sz="3600" b="1" dirty="0"/>
              <a:t>The pattern of workplace disputes</a:t>
            </a:r>
          </a:p>
        </p:txBody>
      </p:sp>
      <p:sp>
        <p:nvSpPr>
          <p:cNvPr id="3" name="Content Placeholder 2"/>
          <p:cNvSpPr>
            <a:spLocks noGrp="1"/>
          </p:cNvSpPr>
          <p:nvPr>
            <p:ph idx="1"/>
          </p:nvPr>
        </p:nvSpPr>
        <p:spPr>
          <a:xfrm>
            <a:off x="285750" y="1038126"/>
            <a:ext cx="8534722" cy="4767138"/>
          </a:xfrm>
        </p:spPr>
        <p:txBody>
          <a:bodyPr>
            <a:normAutofit fontScale="92500" lnSpcReduction="10000"/>
          </a:bodyPr>
          <a:lstStyle/>
          <a:p>
            <a:r>
              <a:rPr lang="en-GB" dirty="0"/>
              <a:t>Significant reduction in collective expressions of conflict</a:t>
            </a:r>
          </a:p>
          <a:p>
            <a:pPr lvl="1"/>
            <a:r>
              <a:rPr lang="en-GB" dirty="0"/>
              <a:t>1965-1979 annual average of over 2,000 strikes 2010-2014 average was just 129</a:t>
            </a:r>
          </a:p>
          <a:p>
            <a:r>
              <a:rPr lang="en-GB" dirty="0"/>
              <a:t>Parallel increase in individual employment disputes</a:t>
            </a:r>
          </a:p>
          <a:p>
            <a:pPr lvl="1"/>
            <a:r>
              <a:rPr lang="en-GB" dirty="0"/>
              <a:t>Rapid growth in employment tribunal applications  </a:t>
            </a:r>
          </a:p>
          <a:p>
            <a:pPr lvl="2"/>
            <a:r>
              <a:rPr lang="en-GB" dirty="0"/>
              <a:t>34,697 in 1989/90 to a high point of 236,100 two decades later </a:t>
            </a:r>
          </a:p>
          <a:p>
            <a:pPr lvl="1"/>
            <a:r>
              <a:rPr lang="en-GB" dirty="0"/>
              <a:t>Volumes distorted by multiple claims and those related to equal pay and working time</a:t>
            </a:r>
          </a:p>
        </p:txBody>
      </p:sp>
    </p:spTree>
    <p:extLst>
      <p:ext uri="{BB962C8B-B14F-4D97-AF65-F5344CB8AC3E}">
        <p14:creationId xmlns:p14="http://schemas.microsoft.com/office/powerpoint/2010/main" val="61385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272" y="1092100"/>
            <a:ext cx="8458200" cy="4929188"/>
          </a:xfrm>
        </p:spPr>
        <p:txBody>
          <a:bodyPr>
            <a:noAutofit/>
          </a:bodyPr>
          <a:lstStyle/>
          <a:p>
            <a:pPr algn="just" eaLnBrk="1" hangingPunct="1">
              <a:lnSpc>
                <a:spcPct val="110000"/>
              </a:lnSpc>
              <a:spcBef>
                <a:spcPts val="0"/>
              </a:spcBef>
              <a:defRPr/>
            </a:pPr>
            <a:r>
              <a:rPr lang="en-GB" dirty="0"/>
              <a:t>Increased legal regulation – procedure seen as critical in underpinning resolution</a:t>
            </a:r>
          </a:p>
          <a:p>
            <a:pPr lvl="1" algn="just">
              <a:lnSpc>
                <a:spcPct val="110000"/>
              </a:lnSpc>
              <a:spcBef>
                <a:spcPts val="0"/>
              </a:spcBef>
              <a:defRPr/>
            </a:pPr>
            <a:r>
              <a:rPr lang="en-GB" dirty="0"/>
              <a:t>Introduction of right to claim unfair dismissal</a:t>
            </a:r>
          </a:p>
          <a:p>
            <a:pPr lvl="1" algn="just">
              <a:lnSpc>
                <a:spcPct val="110000"/>
              </a:lnSpc>
              <a:spcBef>
                <a:spcPts val="0"/>
              </a:spcBef>
              <a:defRPr/>
            </a:pPr>
            <a:r>
              <a:rPr lang="en-GB" dirty="0"/>
              <a:t>Extension of ET system</a:t>
            </a:r>
          </a:p>
          <a:p>
            <a:pPr lvl="1" algn="just">
              <a:lnSpc>
                <a:spcPct val="110000"/>
              </a:lnSpc>
              <a:spcBef>
                <a:spcPts val="0"/>
              </a:spcBef>
              <a:defRPr/>
            </a:pPr>
            <a:r>
              <a:rPr lang="en-GB" dirty="0"/>
              <a:t>Spread of formal grievance and disciplinary procedures</a:t>
            </a:r>
          </a:p>
          <a:p>
            <a:pPr algn="just">
              <a:lnSpc>
                <a:spcPct val="110000"/>
              </a:lnSpc>
              <a:spcBef>
                <a:spcPts val="0"/>
              </a:spcBef>
              <a:defRPr/>
            </a:pPr>
            <a:r>
              <a:rPr lang="en-GB" dirty="0"/>
              <a:t>Shift in union role from collective bargaining to individual representation</a:t>
            </a:r>
          </a:p>
          <a:p>
            <a:pPr algn="just" eaLnBrk="1" hangingPunct="1">
              <a:lnSpc>
                <a:spcPct val="110000"/>
              </a:lnSpc>
              <a:spcBef>
                <a:spcPts val="0"/>
              </a:spcBef>
              <a:defRPr/>
            </a:pPr>
            <a:r>
              <a:rPr lang="en-GB" dirty="0"/>
              <a:t>Current climate</a:t>
            </a:r>
          </a:p>
        </p:txBody>
      </p:sp>
      <p:sp>
        <p:nvSpPr>
          <p:cNvPr id="4099" name="Title 2"/>
          <p:cNvSpPr>
            <a:spLocks noGrp="1"/>
          </p:cNvSpPr>
          <p:nvPr>
            <p:ph type="title"/>
          </p:nvPr>
        </p:nvSpPr>
        <p:spPr>
          <a:xfrm>
            <a:off x="457200" y="44624"/>
            <a:ext cx="8229600" cy="1143000"/>
          </a:xfrm>
        </p:spPr>
        <p:txBody>
          <a:bodyPr>
            <a:normAutofit/>
          </a:bodyPr>
          <a:lstStyle/>
          <a:p>
            <a:r>
              <a:rPr lang="en-GB" sz="4000" b="1" dirty="0"/>
              <a:t>Dispute resolution in the UK</a:t>
            </a:r>
            <a:endParaRPr lang="en-GB" altLang="en-US" sz="4000" b="1" dirty="0"/>
          </a:p>
        </p:txBody>
      </p:sp>
    </p:spTree>
    <p:extLst>
      <p:ext uri="{BB962C8B-B14F-4D97-AF65-F5344CB8AC3E}">
        <p14:creationId xmlns:p14="http://schemas.microsoft.com/office/powerpoint/2010/main" val="4072064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FB6F25E-F517-4F8C-99D3-A97E6247D0CA}"/>
              </a:ext>
            </a:extLst>
          </p:cNvPr>
          <p:cNvSpPr>
            <a:spLocks noGrp="1"/>
          </p:cNvSpPr>
          <p:nvPr>
            <p:ph type="sldNum" sz="quarter" idx="12"/>
          </p:nvPr>
        </p:nvSpPr>
        <p:spPr/>
        <p:txBody>
          <a:bodyPr/>
          <a:lstStyle/>
          <a:p>
            <a:fld id="{AC82685A-BD3A-4230-8D85-804689F67293}" type="slidenum">
              <a:rPr lang="en-GB" smtClean="0"/>
              <a:t>12</a:t>
            </a:fld>
            <a:endParaRPr lang="en-GB"/>
          </a:p>
        </p:txBody>
      </p:sp>
      <p:pic>
        <p:nvPicPr>
          <p:cNvPr id="5" name="Picture 4">
            <a:extLst>
              <a:ext uri="{FF2B5EF4-FFF2-40B4-BE49-F238E27FC236}">
                <a16:creationId xmlns:a16="http://schemas.microsoft.com/office/drawing/2014/main" id="{EA41E8C9-9EE1-452D-85AC-6D664F573D2A}"/>
              </a:ext>
            </a:extLst>
          </p:cNvPr>
          <p:cNvPicPr>
            <a:picLocks noChangeAspect="1"/>
          </p:cNvPicPr>
          <p:nvPr/>
        </p:nvPicPr>
        <p:blipFill rotWithShape="1">
          <a:blip r:embed="rId3"/>
          <a:srcRect l="64175" t="30079" r="22564" b="41773"/>
          <a:stretch/>
        </p:blipFill>
        <p:spPr>
          <a:xfrm>
            <a:off x="354360" y="474437"/>
            <a:ext cx="8435280" cy="5885079"/>
          </a:xfrm>
          <a:prstGeom prst="rect">
            <a:avLst/>
          </a:prstGeom>
        </p:spPr>
      </p:pic>
    </p:spTree>
    <p:extLst>
      <p:ext uri="{BB962C8B-B14F-4D97-AF65-F5344CB8AC3E}">
        <p14:creationId xmlns:p14="http://schemas.microsoft.com/office/powerpoint/2010/main" val="1854313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C2D5580-CB61-4F96-ADAB-196F97FE7F6A}"/>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6" name="Picture 5">
            <a:extLst>
              <a:ext uri="{FF2B5EF4-FFF2-40B4-BE49-F238E27FC236}">
                <a16:creationId xmlns:a16="http://schemas.microsoft.com/office/drawing/2014/main" id="{CDB3DF3C-AACE-454B-983B-81D06F1B7F31}"/>
              </a:ext>
            </a:extLst>
          </p:cNvPr>
          <p:cNvPicPr>
            <a:picLocks noChangeAspect="1"/>
          </p:cNvPicPr>
          <p:nvPr/>
        </p:nvPicPr>
        <p:blipFill rotWithShape="1">
          <a:blip r:embed="rId3"/>
          <a:srcRect l="64445" t="36104" r="23281" b="34305"/>
          <a:stretch/>
        </p:blipFill>
        <p:spPr>
          <a:xfrm>
            <a:off x="529208" y="151040"/>
            <a:ext cx="8291264" cy="6570435"/>
          </a:xfrm>
          <a:prstGeom prst="rect">
            <a:avLst/>
          </a:prstGeom>
        </p:spPr>
      </p:pic>
    </p:spTree>
    <p:extLst>
      <p:ext uri="{BB962C8B-B14F-4D97-AF65-F5344CB8AC3E}">
        <p14:creationId xmlns:p14="http://schemas.microsoft.com/office/powerpoint/2010/main" val="310406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19505-C1CB-443F-BCA5-B8257289C71D}"/>
              </a:ext>
            </a:extLst>
          </p:cNvPr>
          <p:cNvSpPr>
            <a:spLocks noGrp="1"/>
          </p:cNvSpPr>
          <p:nvPr>
            <p:ph type="title"/>
          </p:nvPr>
        </p:nvSpPr>
        <p:spPr/>
        <p:txBody>
          <a:bodyPr>
            <a:normAutofit fontScale="90000"/>
          </a:bodyPr>
          <a:lstStyle/>
          <a:p>
            <a:r>
              <a:rPr lang="en-GB" b="1" dirty="0"/>
              <a:t>The extent and nature of</a:t>
            </a:r>
            <a:br>
              <a:rPr lang="en-GB" b="1" dirty="0"/>
            </a:br>
            <a:r>
              <a:rPr lang="en-GB" b="1" dirty="0"/>
              <a:t>workplace conflict</a:t>
            </a:r>
          </a:p>
        </p:txBody>
      </p:sp>
      <p:sp>
        <p:nvSpPr>
          <p:cNvPr id="3" name="Content Placeholder 2">
            <a:extLst>
              <a:ext uri="{FF2B5EF4-FFF2-40B4-BE49-F238E27FC236}">
                <a16:creationId xmlns:a16="http://schemas.microsoft.com/office/drawing/2014/main" id="{8DC2F763-6816-44C5-806C-C976833436A7}"/>
              </a:ext>
            </a:extLst>
          </p:cNvPr>
          <p:cNvSpPr>
            <a:spLocks noGrp="1"/>
          </p:cNvSpPr>
          <p:nvPr>
            <p:ph idx="1"/>
          </p:nvPr>
        </p:nvSpPr>
        <p:spPr/>
        <p:txBody>
          <a:bodyPr>
            <a:normAutofit fontScale="92500" lnSpcReduction="20000"/>
          </a:bodyPr>
          <a:lstStyle/>
          <a:p>
            <a:r>
              <a:rPr lang="en-GB" dirty="0"/>
              <a:t>Common occurrence: 26% employees, 20% managers</a:t>
            </a:r>
          </a:p>
          <a:p>
            <a:r>
              <a:rPr lang="en-GB" dirty="0"/>
              <a:t>35% of employees have experienced some form of interpersonal conflict in the last year – either isolated or ongoing</a:t>
            </a:r>
          </a:p>
          <a:p>
            <a:r>
              <a:rPr lang="en-GB" dirty="0"/>
              <a:t>Cause: Differences in personality or working styles</a:t>
            </a:r>
          </a:p>
          <a:p>
            <a:r>
              <a:rPr lang="en-GB" dirty="0"/>
              <a:t>Behaviour: Lack of respect</a:t>
            </a:r>
          </a:p>
          <a:p>
            <a:r>
              <a:rPr lang="en-GB" dirty="0"/>
              <a:t>Immediate and ongoing effects</a:t>
            </a:r>
          </a:p>
        </p:txBody>
      </p:sp>
      <p:sp>
        <p:nvSpPr>
          <p:cNvPr id="4" name="Slide Number Placeholder 3">
            <a:extLst>
              <a:ext uri="{FF2B5EF4-FFF2-40B4-BE49-F238E27FC236}">
                <a16:creationId xmlns:a16="http://schemas.microsoft.com/office/drawing/2014/main" id="{E8CDCB9C-7E44-43D0-BA4F-B431CAFB7C96}"/>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87660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FEB5AF0-A175-4624-92D1-ADB2D54B568F}"/>
              </a:ext>
            </a:extLst>
          </p:cNvPr>
          <p:cNvSpPr>
            <a:spLocks noGrp="1" noChangeArrowheads="1"/>
          </p:cNvSpPr>
          <p:nvPr>
            <p:ph type="title"/>
          </p:nvPr>
        </p:nvSpPr>
        <p:spPr>
          <a:xfrm>
            <a:off x="457200" y="341784"/>
            <a:ext cx="8229600" cy="1143000"/>
          </a:xfrm>
        </p:spPr>
        <p:txBody>
          <a:bodyPr/>
          <a:lstStyle/>
          <a:p>
            <a:r>
              <a:rPr lang="en-US" altLang="en-US" dirty="0"/>
              <a:t>Thomas-Kilmann Model</a:t>
            </a:r>
          </a:p>
        </p:txBody>
      </p:sp>
      <p:sp>
        <p:nvSpPr>
          <p:cNvPr id="25603" name="Content Placeholder 2">
            <a:extLst>
              <a:ext uri="{FF2B5EF4-FFF2-40B4-BE49-F238E27FC236}">
                <a16:creationId xmlns:a16="http://schemas.microsoft.com/office/drawing/2014/main" id="{BE6EA39F-2F3F-425C-9EDD-7D2A82335736}"/>
              </a:ext>
            </a:extLst>
          </p:cNvPr>
          <p:cNvSpPr>
            <a:spLocks noGrp="1" noChangeArrowheads="1"/>
          </p:cNvSpPr>
          <p:nvPr>
            <p:ph idx="1"/>
          </p:nvPr>
        </p:nvSpPr>
        <p:spPr>
          <a:xfrm>
            <a:off x="457200" y="1672208"/>
            <a:ext cx="8229600" cy="3917032"/>
          </a:xfrm>
        </p:spPr>
        <p:txBody>
          <a:bodyPr/>
          <a:lstStyle/>
          <a:p>
            <a:r>
              <a:rPr lang="en-US" altLang="en-US" dirty="0"/>
              <a:t>Designed by two psychologists</a:t>
            </a:r>
          </a:p>
          <a:p>
            <a:r>
              <a:rPr lang="en-US" altLang="en-US" dirty="0"/>
              <a:t>Shows the way we handle conflict</a:t>
            </a:r>
          </a:p>
          <a:p>
            <a:r>
              <a:rPr lang="en-US" altLang="en-US" dirty="0"/>
              <a:t>Based on two concepts: Cooperativeness and Assertiveness</a:t>
            </a:r>
          </a:p>
        </p:txBody>
      </p:sp>
    </p:spTree>
    <p:extLst>
      <p:ext uri="{BB962C8B-B14F-4D97-AF65-F5344CB8AC3E}">
        <p14:creationId xmlns:p14="http://schemas.microsoft.com/office/powerpoint/2010/main" val="57076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68612" y="269547"/>
            <a:ext cx="4608512" cy="769441"/>
          </a:xfrm>
          <a:prstGeom prst="rect">
            <a:avLst/>
          </a:prstGeom>
          <a:noFill/>
        </p:spPr>
        <p:txBody>
          <a:bodyPr wrap="square" rtlCol="0">
            <a:spAutoFit/>
          </a:bodyPr>
          <a:lstStyle/>
          <a:p>
            <a:pPr algn="ctr"/>
            <a:r>
              <a:rPr lang="en-GB" sz="4400" dirty="0">
                <a:latin typeface="+mj-lt"/>
              </a:rPr>
              <a:t>Two</a:t>
            </a:r>
            <a:r>
              <a:rPr lang="en-GB" sz="3600" dirty="0">
                <a:latin typeface="+mj-lt"/>
              </a:rPr>
              <a:t> </a:t>
            </a:r>
            <a:r>
              <a:rPr lang="en-GB" sz="4400" dirty="0">
                <a:latin typeface="+mj-lt"/>
              </a:rPr>
              <a:t>key terms</a:t>
            </a:r>
            <a:endParaRPr lang="en-GB" sz="3600" dirty="0">
              <a:latin typeface="+mj-lt"/>
            </a:endParaRPr>
          </a:p>
        </p:txBody>
      </p:sp>
      <p:sp>
        <p:nvSpPr>
          <p:cNvPr id="7" name="TextBox 6">
            <a:extLst>
              <a:ext uri="{FF2B5EF4-FFF2-40B4-BE49-F238E27FC236}">
                <a16:creationId xmlns:a16="http://schemas.microsoft.com/office/drawing/2014/main" id="{1787DD61-0A10-483E-ADD6-0F763B37E0CD}"/>
              </a:ext>
            </a:extLst>
          </p:cNvPr>
          <p:cNvSpPr txBox="1"/>
          <p:nvPr/>
        </p:nvSpPr>
        <p:spPr>
          <a:xfrm>
            <a:off x="395536" y="1038988"/>
            <a:ext cx="8352928" cy="4985980"/>
          </a:xfrm>
          <a:prstGeom prst="rect">
            <a:avLst/>
          </a:prstGeom>
          <a:noFill/>
        </p:spPr>
        <p:txBody>
          <a:bodyPr wrap="square" rtlCol="0">
            <a:spAutoFit/>
          </a:bodyPr>
          <a:lstStyle/>
          <a:p>
            <a:pPr marL="457200" indent="-457200" algn="just">
              <a:buAutoNum type="arabicParenR"/>
            </a:pPr>
            <a:r>
              <a:rPr lang="en-GB" sz="2400" b="1" dirty="0">
                <a:cs typeface="Arial" panose="020B0604020202020204" pitchFamily="34" charset="0"/>
              </a:rPr>
              <a:t>Assertiveness:</a:t>
            </a:r>
          </a:p>
          <a:p>
            <a:pPr marL="342900" indent="-342900" algn="just">
              <a:buFont typeface="Wingdings" panose="05000000000000000000" pitchFamily="2" charset="2"/>
              <a:buChar char="Ø"/>
            </a:pPr>
            <a:r>
              <a:rPr lang="en-GB" sz="2400" dirty="0">
                <a:cs typeface="Arial" panose="020B0604020202020204" pitchFamily="34" charset="0"/>
              </a:rPr>
              <a:t>Communication style</a:t>
            </a:r>
          </a:p>
          <a:p>
            <a:pPr marL="342900" indent="-342900" algn="just">
              <a:buFont typeface="Wingdings" panose="05000000000000000000" pitchFamily="2" charset="2"/>
              <a:buChar char="Ø"/>
            </a:pPr>
            <a:r>
              <a:rPr lang="en-GB" sz="2400" dirty="0">
                <a:cs typeface="Arial" panose="020B0604020202020204" pitchFamily="34" charset="0"/>
              </a:rPr>
              <a:t>Being able to express your feelings, thoughts, beliefs, and opinions in an open manner that doesn't violate the rights of others</a:t>
            </a:r>
          </a:p>
          <a:p>
            <a:pPr algn="just"/>
            <a:endParaRPr lang="en-GB" sz="2400" b="1" dirty="0">
              <a:cs typeface="Arial" panose="020B0604020202020204" pitchFamily="34" charset="0"/>
            </a:endParaRPr>
          </a:p>
          <a:p>
            <a:pPr algn="just"/>
            <a:r>
              <a:rPr lang="en-GB" sz="2400" b="1" dirty="0">
                <a:cs typeface="Arial" panose="020B0604020202020204" pitchFamily="34" charset="0"/>
              </a:rPr>
              <a:t>2) Cooperativeness:</a:t>
            </a:r>
          </a:p>
          <a:p>
            <a:pPr marL="342900" indent="-342900" algn="just">
              <a:buFont typeface="Wingdings" panose="05000000000000000000" pitchFamily="2" charset="2"/>
              <a:buChar char="Ø"/>
            </a:pPr>
            <a:r>
              <a:rPr lang="en-GB" sz="2400" dirty="0">
                <a:cs typeface="Arial" panose="020B0604020202020204" pitchFamily="34" charset="0"/>
              </a:rPr>
              <a:t>Personality trait</a:t>
            </a:r>
          </a:p>
          <a:p>
            <a:pPr marL="342900" indent="-342900" algn="just">
              <a:buFont typeface="Wingdings" panose="05000000000000000000" pitchFamily="2" charset="2"/>
              <a:buChar char="Ø"/>
            </a:pPr>
            <a:r>
              <a:rPr lang="en-GB" sz="2400" dirty="0">
                <a:cs typeface="Arial" panose="020B0604020202020204" pitchFamily="34" charset="0"/>
              </a:rPr>
              <a:t>Concerned with the degree to which a person is generally agreeable in their relations with other people, as opposed to aggressively self-centred and hostile</a:t>
            </a:r>
          </a:p>
          <a:p>
            <a:endParaRPr lang="en-GB" dirty="0">
              <a:latin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42825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7967D53-E344-4B2D-93F8-C3F41BF7E752}"/>
              </a:ext>
            </a:extLst>
          </p:cNvPr>
          <p:cNvSpPr>
            <a:spLocks noGrp="1"/>
          </p:cNvSpPr>
          <p:nvPr>
            <p:ph type="sldNum" sz="quarter" idx="12"/>
          </p:nvPr>
        </p:nvSpPr>
        <p:spPr/>
        <p:txBody>
          <a:bodyPr/>
          <a:lstStyle/>
          <a:p>
            <a:fld id="{AC82685A-BD3A-4230-8D85-804689F67293}" type="slidenum">
              <a:rPr lang="en-GB" smtClean="0"/>
              <a:t>17</a:t>
            </a:fld>
            <a:endParaRPr lang="en-GB"/>
          </a:p>
        </p:txBody>
      </p:sp>
      <p:pic>
        <p:nvPicPr>
          <p:cNvPr id="1026" name="Picture 2" descr="Thomas-Kilmann Conflict Mode Instrument | Psychometrics Canada">
            <a:extLst>
              <a:ext uri="{FF2B5EF4-FFF2-40B4-BE49-F238E27FC236}">
                <a16:creationId xmlns:a16="http://schemas.microsoft.com/office/drawing/2014/main" id="{2F56F0B2-6C9A-475B-AED5-36923215EB67}"/>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035570" y="-675456"/>
            <a:ext cx="6926734" cy="6926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1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dirty="0"/>
              <a:t>Avoiding  </a:t>
            </a:r>
          </a:p>
          <a:p>
            <a:r>
              <a:rPr lang="en-US" altLang="en-US" dirty="0"/>
              <a:t>Accommodating </a:t>
            </a:r>
          </a:p>
          <a:p>
            <a:r>
              <a:rPr lang="en-US" altLang="en-US" dirty="0"/>
              <a:t>Competing</a:t>
            </a:r>
          </a:p>
          <a:p>
            <a:r>
              <a:rPr lang="en-US" altLang="en-US" dirty="0"/>
              <a:t>Compromising</a:t>
            </a:r>
          </a:p>
          <a:p>
            <a:r>
              <a:rPr lang="en-US" altLang="en-US" dirty="0"/>
              <a:t>Collaborating</a:t>
            </a:r>
          </a:p>
        </p:txBody>
      </p:sp>
      <p:sp>
        <p:nvSpPr>
          <p:cNvPr id="26627" name="Title 2"/>
          <p:cNvSpPr>
            <a:spLocks noGrp="1"/>
          </p:cNvSpPr>
          <p:nvPr>
            <p:ph type="title"/>
          </p:nvPr>
        </p:nvSpPr>
        <p:spPr/>
        <p:txBody>
          <a:bodyPr/>
          <a:lstStyle/>
          <a:p>
            <a:r>
              <a:rPr lang="en-US" altLang="en-US" dirty="0"/>
              <a:t>Ways we handle conflict</a:t>
            </a:r>
            <a:endParaRPr lang="en-US" altLang="en-US" dirty="0">
              <a:solidFill>
                <a:srgbClr val="FF0000"/>
              </a:solidFill>
            </a:endParaRPr>
          </a:p>
        </p:txBody>
      </p:sp>
    </p:spTree>
    <p:extLst>
      <p:ext uri="{BB962C8B-B14F-4D97-AF65-F5344CB8AC3E}">
        <p14:creationId xmlns:p14="http://schemas.microsoft.com/office/powerpoint/2010/main" val="123414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662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662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662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662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dirty="0"/>
              <a:t>Avoiding </a:t>
            </a:r>
          </a:p>
          <a:p>
            <a:pPr lvl="1"/>
            <a:r>
              <a:rPr lang="en-US" altLang="en-US" dirty="0"/>
              <a:t>Ignoring the conflict</a:t>
            </a:r>
          </a:p>
          <a:p>
            <a:pPr lvl="1"/>
            <a:r>
              <a:rPr lang="en-US" altLang="en-US" dirty="0"/>
              <a:t>Lose-lose situation</a:t>
            </a:r>
          </a:p>
          <a:p>
            <a:pPr lvl="1"/>
            <a:r>
              <a:rPr lang="en-US" altLang="en-US" dirty="0"/>
              <a:t>Physical/Conversational avoidance</a:t>
            </a:r>
          </a:p>
        </p:txBody>
      </p:sp>
      <p:sp>
        <p:nvSpPr>
          <p:cNvPr id="27651" name="Title 2"/>
          <p:cNvSpPr>
            <a:spLocks noGrp="1"/>
          </p:cNvSpPr>
          <p:nvPr>
            <p:ph type="title"/>
          </p:nvPr>
        </p:nvSpPr>
        <p:spPr/>
        <p:txBody>
          <a:bodyPr>
            <a:normAutofit/>
          </a:bodyPr>
          <a:lstStyle/>
          <a:p>
            <a:r>
              <a:rPr lang="en-US" altLang="en-US" dirty="0"/>
              <a:t>Ways we handle conflict (</a:t>
            </a:r>
            <a:r>
              <a:rPr lang="en-US" altLang="en-US" dirty="0" err="1"/>
              <a:t>cont</a:t>
            </a:r>
            <a:r>
              <a:rPr lang="en-US" altLang="en-US" dirty="0"/>
              <a:t>…)</a:t>
            </a:r>
          </a:p>
        </p:txBody>
      </p:sp>
    </p:spTree>
    <p:extLst>
      <p:ext uri="{BB962C8B-B14F-4D97-AF65-F5344CB8AC3E}">
        <p14:creationId xmlns:p14="http://schemas.microsoft.com/office/powerpoint/2010/main" val="199036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0">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dirty="0"/>
              <a:t>Accommodating</a:t>
            </a:r>
          </a:p>
          <a:p>
            <a:pPr lvl="1"/>
            <a:r>
              <a:rPr lang="en-US" altLang="en-US" dirty="0"/>
              <a:t>The act of giving in to one's needs while ignoring your own</a:t>
            </a:r>
          </a:p>
          <a:p>
            <a:pPr lvl="1"/>
            <a:r>
              <a:rPr lang="en-US" altLang="en-US" dirty="0"/>
              <a:t>Lose-win situation</a:t>
            </a:r>
          </a:p>
          <a:p>
            <a:pPr lvl="2"/>
            <a:r>
              <a:rPr lang="en-US" altLang="en-US" sz="2800" dirty="0"/>
              <a:t>Low concern for self</a:t>
            </a:r>
          </a:p>
          <a:p>
            <a:pPr lvl="2"/>
            <a:r>
              <a:rPr lang="en-US" altLang="en-US" sz="2800" dirty="0"/>
              <a:t>High concern for other party</a:t>
            </a:r>
          </a:p>
          <a:p>
            <a:pPr lvl="1"/>
            <a:endParaRPr lang="en-US" altLang="en-US" dirty="0"/>
          </a:p>
        </p:txBody>
      </p:sp>
      <p:sp>
        <p:nvSpPr>
          <p:cNvPr id="28675" name="Title 2"/>
          <p:cNvSpPr>
            <a:spLocks noGrp="1"/>
          </p:cNvSpPr>
          <p:nvPr>
            <p:ph type="title"/>
          </p:nvPr>
        </p:nvSpPr>
        <p:spPr/>
        <p:txBody>
          <a:bodyPr>
            <a:normAutofit/>
          </a:bodyPr>
          <a:lstStyle/>
          <a:p>
            <a:r>
              <a:rPr lang="en-US" altLang="en-US" dirty="0"/>
              <a:t>Ways we handle conflict (</a:t>
            </a:r>
            <a:r>
              <a:rPr lang="en-US" altLang="en-US" dirty="0" err="1"/>
              <a:t>cont</a:t>
            </a:r>
            <a:r>
              <a:rPr lang="en-US" altLang="en-US" dirty="0"/>
              <a:t>…)</a:t>
            </a:r>
          </a:p>
        </p:txBody>
      </p:sp>
    </p:spTree>
    <p:extLst>
      <p:ext uri="{BB962C8B-B14F-4D97-AF65-F5344CB8AC3E}">
        <p14:creationId xmlns:p14="http://schemas.microsoft.com/office/powerpoint/2010/main" val="255915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867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867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dirty="0"/>
              <a:t>Competing</a:t>
            </a:r>
          </a:p>
          <a:p>
            <a:pPr lvl="1"/>
            <a:r>
              <a:rPr lang="en-US" altLang="en-US" dirty="0"/>
              <a:t>Win-lose</a:t>
            </a:r>
          </a:p>
          <a:p>
            <a:pPr lvl="2"/>
            <a:r>
              <a:rPr lang="en-US" altLang="en-US" sz="2800" dirty="0"/>
              <a:t>High concern for personal needs</a:t>
            </a:r>
          </a:p>
          <a:p>
            <a:pPr lvl="2"/>
            <a:r>
              <a:rPr lang="en-US" altLang="en-US" sz="2800" dirty="0"/>
              <a:t>Low concern for other party</a:t>
            </a:r>
          </a:p>
          <a:p>
            <a:pPr lvl="1"/>
            <a:r>
              <a:rPr lang="en-US" altLang="en-US" dirty="0"/>
              <a:t>Friendly competition</a:t>
            </a:r>
          </a:p>
        </p:txBody>
      </p:sp>
      <p:sp>
        <p:nvSpPr>
          <p:cNvPr id="29699" name="Title 2"/>
          <p:cNvSpPr>
            <a:spLocks noGrp="1"/>
          </p:cNvSpPr>
          <p:nvPr>
            <p:ph type="title"/>
          </p:nvPr>
        </p:nvSpPr>
        <p:spPr/>
        <p:txBody>
          <a:bodyPr>
            <a:normAutofit/>
          </a:bodyPr>
          <a:lstStyle/>
          <a:p>
            <a:r>
              <a:rPr lang="en-US" altLang="en-US" dirty="0"/>
              <a:t>Ways we handle conflict (</a:t>
            </a:r>
            <a:r>
              <a:rPr lang="en-US" altLang="en-US" dirty="0" err="1"/>
              <a:t>cont</a:t>
            </a:r>
            <a:r>
              <a:rPr lang="en-US" altLang="en-US" dirty="0"/>
              <a:t>…)</a:t>
            </a:r>
          </a:p>
        </p:txBody>
      </p:sp>
    </p:spTree>
    <p:extLst>
      <p:ext uri="{BB962C8B-B14F-4D97-AF65-F5344CB8AC3E}">
        <p14:creationId xmlns:p14="http://schemas.microsoft.com/office/powerpoint/2010/main" val="188320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69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69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dirty="0"/>
              <a:t>Compromise</a:t>
            </a:r>
          </a:p>
          <a:p>
            <a:pPr lvl="1"/>
            <a:r>
              <a:rPr lang="en-US" altLang="en-US" dirty="0"/>
              <a:t>Both parties give up something to receive something</a:t>
            </a:r>
          </a:p>
          <a:p>
            <a:pPr lvl="1"/>
            <a:r>
              <a:rPr lang="en-US" altLang="en-US" dirty="0"/>
              <a:t>Partial lose-lose</a:t>
            </a:r>
          </a:p>
          <a:p>
            <a:pPr lvl="1"/>
            <a:r>
              <a:rPr lang="en-US" altLang="en-US" dirty="0"/>
              <a:t>Goals are not worth disruption</a:t>
            </a:r>
          </a:p>
        </p:txBody>
      </p:sp>
      <p:sp>
        <p:nvSpPr>
          <p:cNvPr id="30723" name="Title 2"/>
          <p:cNvSpPr>
            <a:spLocks noGrp="1"/>
          </p:cNvSpPr>
          <p:nvPr>
            <p:ph type="title"/>
          </p:nvPr>
        </p:nvSpPr>
        <p:spPr/>
        <p:txBody>
          <a:bodyPr>
            <a:normAutofit/>
          </a:bodyPr>
          <a:lstStyle/>
          <a:p>
            <a:r>
              <a:rPr lang="en-US" altLang="en-US" dirty="0"/>
              <a:t>Ways we handle conflict (</a:t>
            </a:r>
            <a:r>
              <a:rPr lang="en-US" altLang="en-US" dirty="0" err="1"/>
              <a:t>cont</a:t>
            </a:r>
            <a:r>
              <a:rPr lang="en-US" altLang="en-US" dirty="0"/>
              <a:t>…)</a:t>
            </a:r>
          </a:p>
        </p:txBody>
      </p:sp>
    </p:spTree>
    <p:extLst>
      <p:ext uri="{BB962C8B-B14F-4D97-AF65-F5344CB8AC3E}">
        <p14:creationId xmlns:p14="http://schemas.microsoft.com/office/powerpoint/2010/main" val="181410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72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dirty="0"/>
              <a:t>Collaborating</a:t>
            </a:r>
          </a:p>
          <a:p>
            <a:pPr lvl="1"/>
            <a:r>
              <a:rPr lang="en-US" altLang="en-US" dirty="0"/>
              <a:t>Working towards a solution that will satisfy both parties</a:t>
            </a:r>
          </a:p>
          <a:p>
            <a:pPr lvl="2"/>
            <a:r>
              <a:rPr lang="en-US" altLang="en-US" sz="2800" dirty="0"/>
              <a:t>High concern for self</a:t>
            </a:r>
          </a:p>
          <a:p>
            <a:pPr lvl="2"/>
            <a:r>
              <a:rPr lang="en-US" altLang="en-US" sz="2800" dirty="0"/>
              <a:t>High concern for other party</a:t>
            </a:r>
          </a:p>
          <a:p>
            <a:pPr lvl="1"/>
            <a:r>
              <a:rPr lang="en-US" altLang="en-US" dirty="0"/>
              <a:t>Win-win</a:t>
            </a:r>
          </a:p>
        </p:txBody>
      </p:sp>
      <p:sp>
        <p:nvSpPr>
          <p:cNvPr id="31747" name="Title 2"/>
          <p:cNvSpPr>
            <a:spLocks noGrp="1"/>
          </p:cNvSpPr>
          <p:nvPr>
            <p:ph type="title"/>
          </p:nvPr>
        </p:nvSpPr>
        <p:spPr/>
        <p:txBody>
          <a:bodyPr>
            <a:normAutofit/>
          </a:bodyPr>
          <a:lstStyle/>
          <a:p>
            <a:r>
              <a:rPr lang="en-US" altLang="en-US" dirty="0"/>
              <a:t>Ways we handle conflict (</a:t>
            </a:r>
            <a:r>
              <a:rPr lang="en-US" altLang="en-US" dirty="0" err="1"/>
              <a:t>cont</a:t>
            </a:r>
            <a:r>
              <a:rPr lang="en-US" altLang="en-US" dirty="0"/>
              <a:t>…)</a:t>
            </a:r>
          </a:p>
        </p:txBody>
      </p:sp>
    </p:spTree>
    <p:extLst>
      <p:ext uri="{BB962C8B-B14F-4D97-AF65-F5344CB8AC3E}">
        <p14:creationId xmlns:p14="http://schemas.microsoft.com/office/powerpoint/2010/main" val="150485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174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174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174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Thomas-Kilmann</a:t>
            </a:r>
          </a:p>
        </p:txBody>
      </p:sp>
      <p:sp>
        <p:nvSpPr>
          <p:cNvPr id="3" name="Content Placeholder 2"/>
          <p:cNvSpPr>
            <a:spLocks noGrp="1"/>
          </p:cNvSpPr>
          <p:nvPr>
            <p:ph idx="1"/>
          </p:nvPr>
        </p:nvSpPr>
        <p:spPr/>
        <p:txBody>
          <a:bodyPr/>
          <a:lstStyle/>
          <a:p>
            <a:r>
              <a:rPr lang="en-GB" dirty="0"/>
              <a:t>Find out your style</a:t>
            </a:r>
          </a:p>
          <a:p>
            <a:r>
              <a:rPr lang="en-GB" dirty="0"/>
              <a:t>Use the Thomas-Kilmann Conflict Handling Questionnaire to identify your preferred style of conflict resolution</a:t>
            </a:r>
          </a:p>
          <a:p>
            <a:r>
              <a:rPr lang="en-GB" dirty="0"/>
              <a:t>On Moodle</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0580" y="4077072"/>
            <a:ext cx="2137884" cy="1396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6793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71400"/>
            <a:ext cx="8712968" cy="1698775"/>
          </a:xfrm>
        </p:spPr>
        <p:txBody>
          <a:bodyPr/>
          <a:lstStyle/>
          <a:p>
            <a:r>
              <a:rPr lang="en-GB" sz="4000" dirty="0"/>
              <a:t>Integrated</a:t>
            </a:r>
            <a:r>
              <a:rPr lang="en-GB" dirty="0"/>
              <a:t> </a:t>
            </a:r>
            <a:r>
              <a:rPr lang="en-GB" sz="4000" dirty="0"/>
              <a:t>conflict</a:t>
            </a:r>
            <a:br>
              <a:rPr lang="en-GB" sz="4000" dirty="0"/>
            </a:br>
            <a:r>
              <a:rPr lang="en-GB" sz="4000" dirty="0"/>
              <a:t>management systems</a:t>
            </a:r>
          </a:p>
        </p:txBody>
      </p:sp>
      <p:sp>
        <p:nvSpPr>
          <p:cNvPr id="3" name="Content Placeholder 2"/>
          <p:cNvSpPr>
            <a:spLocks noGrp="1"/>
          </p:cNvSpPr>
          <p:nvPr>
            <p:ph idx="1"/>
          </p:nvPr>
        </p:nvSpPr>
        <p:spPr>
          <a:xfrm>
            <a:off x="407864" y="1523925"/>
            <a:ext cx="8496944" cy="4641379"/>
          </a:xfrm>
        </p:spPr>
        <p:txBody>
          <a:bodyPr>
            <a:noAutofit/>
          </a:bodyPr>
          <a:lstStyle/>
          <a:p>
            <a:r>
              <a:rPr lang="en-GB" sz="2800" dirty="0"/>
              <a:t>ICMS ‘foster an environment in which managers are expected to prevent, manage, contain and resolve all conflict at the earliest time and lowest level possible’ (Lynch, 2008:212)</a:t>
            </a:r>
          </a:p>
          <a:p>
            <a:pPr marL="0" indent="0">
              <a:buNone/>
            </a:pPr>
            <a:endParaRPr lang="en-GB" sz="2800" dirty="0"/>
          </a:p>
          <a:p>
            <a:r>
              <a:rPr lang="en-GB" sz="2800" dirty="0"/>
              <a:t>ICMS creates a ‘conflict competent culture’ where all conflict may be safely raised and where persons will feel confident that their concerns will be heard, respected, and acted upon…’ Lynch, 2001:213).</a:t>
            </a:r>
          </a:p>
          <a:p>
            <a:pPr>
              <a:spcBef>
                <a:spcPts val="0"/>
              </a:spcBef>
            </a:pPr>
            <a:endParaRPr lang="en-GB" sz="2800" dirty="0"/>
          </a:p>
        </p:txBody>
      </p:sp>
    </p:spTree>
    <p:extLst>
      <p:ext uri="{BB962C8B-B14F-4D97-AF65-F5344CB8AC3E}">
        <p14:creationId xmlns:p14="http://schemas.microsoft.com/office/powerpoint/2010/main" val="2828494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384"/>
            <a:ext cx="8712968" cy="1296144"/>
          </a:xfrm>
        </p:spPr>
        <p:txBody>
          <a:bodyPr>
            <a:normAutofit/>
          </a:bodyPr>
          <a:lstStyle/>
          <a:p>
            <a:r>
              <a:rPr lang="en-GB" dirty="0"/>
              <a:t>Key elements of ICMS</a:t>
            </a:r>
          </a:p>
        </p:txBody>
      </p:sp>
      <p:sp>
        <p:nvSpPr>
          <p:cNvPr id="3" name="Content Placeholder 2"/>
          <p:cNvSpPr>
            <a:spLocks noGrp="1"/>
          </p:cNvSpPr>
          <p:nvPr>
            <p:ph idx="1"/>
          </p:nvPr>
        </p:nvSpPr>
        <p:spPr>
          <a:xfrm>
            <a:off x="323528" y="1307901"/>
            <a:ext cx="8496944" cy="4641379"/>
          </a:xfrm>
        </p:spPr>
        <p:txBody>
          <a:bodyPr>
            <a:noAutofit/>
          </a:bodyPr>
          <a:lstStyle/>
          <a:p>
            <a:r>
              <a:rPr lang="en-GB" dirty="0"/>
              <a:t>Importance of an organisational champion and senior management buy-in</a:t>
            </a:r>
          </a:p>
          <a:p>
            <a:r>
              <a:rPr lang="en-GB" dirty="0"/>
              <a:t>Available to all hierarchical levels</a:t>
            </a:r>
          </a:p>
          <a:p>
            <a:r>
              <a:rPr lang="en-GB" dirty="0"/>
              <a:t>Low level, direct negotiation</a:t>
            </a:r>
          </a:p>
          <a:p>
            <a:r>
              <a:rPr lang="en-GB" dirty="0"/>
              <a:t>Multiple access points</a:t>
            </a:r>
          </a:p>
          <a:p>
            <a:r>
              <a:rPr lang="en-GB" dirty="0"/>
              <a:t>Multiple options for addressing conflict</a:t>
            </a:r>
          </a:p>
          <a:p>
            <a:r>
              <a:rPr lang="en-GB" dirty="0"/>
              <a:t>Necessary systematic support structures </a:t>
            </a:r>
          </a:p>
          <a:p>
            <a:pPr algn="r"/>
            <a:endParaRPr lang="en-GB" dirty="0"/>
          </a:p>
          <a:p>
            <a:endParaRPr lang="en-GB" dirty="0"/>
          </a:p>
          <a:p>
            <a:pPr marL="0" indent="0">
              <a:buNone/>
            </a:pPr>
            <a:endParaRPr lang="en-GB" dirty="0"/>
          </a:p>
        </p:txBody>
      </p:sp>
    </p:spTree>
    <p:extLst>
      <p:ext uri="{BB962C8B-B14F-4D97-AF65-F5344CB8AC3E}">
        <p14:creationId xmlns:p14="http://schemas.microsoft.com/office/powerpoint/2010/main" val="1957699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465548" y="125760"/>
            <a:ext cx="8229600" cy="1143000"/>
          </a:xfrm>
        </p:spPr>
        <p:txBody>
          <a:bodyPr>
            <a:normAutofit fontScale="90000"/>
          </a:bodyPr>
          <a:lstStyle/>
          <a:p>
            <a:r>
              <a:rPr lang="en-GB" altLang="en-US" dirty="0"/>
              <a:t>Employee involvement vs.</a:t>
            </a:r>
            <a:br>
              <a:rPr lang="en-GB" altLang="en-US" dirty="0"/>
            </a:br>
            <a:r>
              <a:rPr lang="en-GB" altLang="en-US" dirty="0"/>
              <a:t>employee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251520" y="1399656"/>
            <a:ext cx="8712968" cy="4405608"/>
          </a:xfrm>
        </p:spPr>
        <p:txBody>
          <a:bodyPr>
            <a:normAutofit/>
          </a:bodyPr>
          <a:lstStyle/>
          <a:p>
            <a:pPr marL="0" indent="0">
              <a:buNone/>
            </a:pPr>
            <a:r>
              <a:rPr lang="en-GB" altLang="en-US" sz="2800" b="1" dirty="0"/>
              <a:t>Involvement:</a:t>
            </a:r>
          </a:p>
          <a:p>
            <a:r>
              <a:rPr lang="en-GB" altLang="en-US" sz="2800" dirty="0"/>
              <a:t>Management initiated arrangements focused on the individual, with tight constraints on empowerment of employees and does not include organisational decision making</a:t>
            </a:r>
          </a:p>
          <a:p>
            <a:endParaRPr lang="en-GB" altLang="en-US" sz="2800" dirty="0"/>
          </a:p>
          <a:p>
            <a:pPr marL="0" indent="0">
              <a:buNone/>
            </a:pPr>
            <a:r>
              <a:rPr lang="en-GB" altLang="en-US" sz="2800" b="1" dirty="0"/>
              <a:t>Participation:</a:t>
            </a:r>
          </a:p>
          <a:p>
            <a:r>
              <a:rPr lang="en-GB" altLang="en-US" sz="2800" dirty="0"/>
              <a:t>Embraces employees in the organisational decision making process on a collective basis</a:t>
            </a:r>
          </a:p>
          <a:p>
            <a:pPr marL="0" indent="0">
              <a:buNone/>
            </a:pPr>
            <a:endParaRPr lang="en-GB" altLang="en-US" sz="2800" dirty="0"/>
          </a:p>
          <a:p>
            <a:pPr>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4D252C3-B919-42BB-BBFC-F6294D54F649}"/>
              </a:ext>
            </a:extLst>
          </p:cNvPr>
          <p:cNvSpPr>
            <a:spLocks noGrp="1" noChangeArrowheads="1"/>
          </p:cNvSpPr>
          <p:nvPr>
            <p:ph type="title"/>
          </p:nvPr>
        </p:nvSpPr>
        <p:spPr>
          <a:xfrm>
            <a:off x="482600" y="66675"/>
            <a:ext cx="8229600" cy="1143000"/>
          </a:xfrm>
        </p:spPr>
        <p:txBody>
          <a:bodyPr/>
          <a:lstStyle/>
          <a:p>
            <a:r>
              <a:rPr lang="en-GB" altLang="en-US" sz="3200" dirty="0"/>
              <a:t>Breadth and Form of EIP Practices (Marchington, et al., 2007)</a:t>
            </a:r>
          </a:p>
        </p:txBody>
      </p:sp>
      <p:sp>
        <p:nvSpPr>
          <p:cNvPr id="20483" name="Content Placeholder 2">
            <a:extLst>
              <a:ext uri="{FF2B5EF4-FFF2-40B4-BE49-F238E27FC236}">
                <a16:creationId xmlns:a16="http://schemas.microsoft.com/office/drawing/2014/main" id="{6FCEB471-FA1D-47E2-9B14-7974393047F4}"/>
              </a:ext>
            </a:extLst>
          </p:cNvPr>
          <p:cNvSpPr>
            <a:spLocks noGrp="1" noChangeArrowheads="1"/>
          </p:cNvSpPr>
          <p:nvPr>
            <p:ph idx="1"/>
          </p:nvPr>
        </p:nvSpPr>
        <p:spPr>
          <a:xfrm>
            <a:off x="0" y="1254273"/>
            <a:ext cx="8964488" cy="5199063"/>
          </a:xfrm>
        </p:spPr>
        <p:txBody>
          <a:bodyPr>
            <a:normAutofit/>
          </a:bodyPr>
          <a:lstStyle/>
          <a:p>
            <a:r>
              <a:rPr lang="en-GB" altLang="en-US" sz="2400" b="1" dirty="0"/>
              <a:t>Direct downward communication </a:t>
            </a:r>
            <a:r>
              <a:rPr lang="en-GB" altLang="en-US" sz="2400" dirty="0"/>
              <a:t>from managers to employees – newsletters, email, intranet, noticeboards</a:t>
            </a:r>
          </a:p>
          <a:p>
            <a:r>
              <a:rPr lang="en-GB" altLang="en-US" sz="2400" b="1" dirty="0"/>
              <a:t>Direct two-way communication </a:t>
            </a:r>
            <a:r>
              <a:rPr lang="en-GB" altLang="en-US" sz="2400" dirty="0"/>
              <a:t>between management and employees – team briefings, workplace meetings, staff newsletters, cascading info via management team</a:t>
            </a:r>
          </a:p>
          <a:p>
            <a:r>
              <a:rPr lang="en-GB" altLang="en-US" sz="2400" b="1" dirty="0"/>
              <a:t>Direct upward feedback from employees </a:t>
            </a:r>
            <a:r>
              <a:rPr lang="en-GB" altLang="en-US" sz="2400" dirty="0"/>
              <a:t>– problem-solving groups, suggestion schemes, employee attitude surveys</a:t>
            </a:r>
          </a:p>
          <a:p>
            <a:r>
              <a:rPr lang="en-GB" altLang="en-US" sz="2400" b="1" dirty="0"/>
              <a:t>Direct financial participation </a:t>
            </a:r>
            <a:r>
              <a:rPr lang="en-GB" altLang="en-US" sz="2400" dirty="0"/>
              <a:t>– profit related bonus schemes, deferred profit sharing schemes, share ownership schemes</a:t>
            </a:r>
          </a:p>
          <a:p>
            <a:r>
              <a:rPr lang="en-GB" altLang="en-US" sz="2400" b="1" dirty="0"/>
              <a:t>Indirect participation </a:t>
            </a:r>
            <a:r>
              <a:rPr lang="en-GB" altLang="en-US" sz="2400" dirty="0"/>
              <a:t>– employee representative structures (Works Councils), Joint Consultation Committees.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nderstanding participatory modelling (Appendix C) - Co-Engineering and  Participatory Water Management">
            <a:extLst>
              <a:ext uri="{FF2B5EF4-FFF2-40B4-BE49-F238E27FC236}">
                <a16:creationId xmlns:a16="http://schemas.microsoft.com/office/drawing/2014/main" id="{C19B3271-4CCE-4B41-B3A6-1BAC2DEE2F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6"/>
          <a:stretch/>
        </p:blipFill>
        <p:spPr bwMode="auto">
          <a:xfrm>
            <a:off x="292202" y="476672"/>
            <a:ext cx="8384254" cy="55446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E748-3BDF-4836-AA12-A800A4B29ED1}"/>
              </a:ext>
            </a:extLst>
          </p:cNvPr>
          <p:cNvSpPr>
            <a:spLocks noGrp="1"/>
          </p:cNvSpPr>
          <p:nvPr>
            <p:ph type="title"/>
          </p:nvPr>
        </p:nvSpPr>
        <p:spPr/>
        <p:txBody>
          <a:bodyPr/>
          <a:lstStyle/>
          <a:p>
            <a:r>
              <a:rPr lang="en-GB" dirty="0"/>
              <a:t>Employee voice</a:t>
            </a:r>
          </a:p>
        </p:txBody>
      </p:sp>
      <p:sp>
        <p:nvSpPr>
          <p:cNvPr id="3" name="Content Placeholder 2">
            <a:extLst>
              <a:ext uri="{FF2B5EF4-FFF2-40B4-BE49-F238E27FC236}">
                <a16:creationId xmlns:a16="http://schemas.microsoft.com/office/drawing/2014/main" id="{C5BB2E81-0131-42A5-B84C-919B9619CD37}"/>
              </a:ext>
            </a:extLst>
          </p:cNvPr>
          <p:cNvSpPr>
            <a:spLocks noGrp="1"/>
          </p:cNvSpPr>
          <p:nvPr>
            <p:ph idx="1"/>
          </p:nvPr>
        </p:nvSpPr>
        <p:spPr/>
        <p:txBody>
          <a:bodyPr/>
          <a:lstStyle/>
          <a:p>
            <a:r>
              <a:rPr lang="en-GB" dirty="0"/>
              <a:t>Organisation and individual</a:t>
            </a:r>
          </a:p>
          <a:p>
            <a:r>
              <a:rPr lang="en-GB" dirty="0"/>
              <a:t>Need for effective, functioning, current methods</a:t>
            </a:r>
          </a:p>
          <a:p>
            <a:r>
              <a:rPr lang="en-GB" dirty="0"/>
              <a:t>Action as result of voice required by management/employer </a:t>
            </a:r>
          </a:p>
          <a:p>
            <a:r>
              <a:rPr lang="en-GB" dirty="0"/>
              <a:t>Growing in the face of union decline</a:t>
            </a:r>
          </a:p>
        </p:txBody>
      </p:sp>
      <p:sp>
        <p:nvSpPr>
          <p:cNvPr id="4" name="Slide Number Placeholder 3">
            <a:extLst>
              <a:ext uri="{FF2B5EF4-FFF2-40B4-BE49-F238E27FC236}">
                <a16:creationId xmlns:a16="http://schemas.microsoft.com/office/drawing/2014/main" id="{EAE6A02C-DD11-4B10-A3DD-60E8F68859C3}"/>
              </a:ext>
            </a:extLst>
          </p:cNvPr>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2674167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Summary:</a:t>
            </a:r>
          </a:p>
        </p:txBody>
      </p:sp>
      <p:sp>
        <p:nvSpPr>
          <p:cNvPr id="3" name="Content Placeholder 2"/>
          <p:cNvSpPr>
            <a:spLocks noGrp="1"/>
          </p:cNvSpPr>
          <p:nvPr>
            <p:ph idx="1"/>
          </p:nvPr>
        </p:nvSpPr>
        <p:spPr>
          <a:xfrm>
            <a:off x="457200" y="1417638"/>
            <a:ext cx="8229600" cy="4099594"/>
          </a:xfrm>
        </p:spPr>
        <p:txBody>
          <a:bodyPr>
            <a:normAutofit fontScale="92500" lnSpcReduction="10000"/>
          </a:bodyPr>
          <a:lstStyle/>
          <a:p>
            <a:pPr lvl="0"/>
            <a:r>
              <a:rPr lang="en-GB" dirty="0"/>
              <a:t>Defining conflict</a:t>
            </a:r>
          </a:p>
          <a:p>
            <a:pPr lvl="0"/>
            <a:r>
              <a:rPr lang="en-GB" dirty="0"/>
              <a:t>The nature and pattern of workplace disputes</a:t>
            </a:r>
          </a:p>
          <a:p>
            <a:pPr lvl="0"/>
            <a:r>
              <a:rPr lang="en-GB" dirty="0"/>
              <a:t>Dispute resolution in the UK</a:t>
            </a:r>
          </a:p>
          <a:p>
            <a:pPr lvl="0"/>
            <a:r>
              <a:rPr lang="en-GB" dirty="0"/>
              <a:t>Thomas-Kilmann Model</a:t>
            </a:r>
          </a:p>
          <a:p>
            <a:pPr lvl="0"/>
            <a:r>
              <a:rPr lang="en-GB" dirty="0"/>
              <a:t>Innovation in conflict management – towards a strategic approach</a:t>
            </a:r>
          </a:p>
          <a:p>
            <a:pPr lvl="0"/>
            <a:r>
              <a:rPr lang="en-GB" dirty="0"/>
              <a:t>Employee involvement and participation</a:t>
            </a:r>
          </a:p>
          <a:p>
            <a:r>
              <a:rPr lang="en-GB" dirty="0"/>
              <a:t>Employee voice</a:t>
            </a:r>
          </a:p>
          <a:p>
            <a:pPr lvl="0"/>
            <a:endParaRPr lang="en-GB" dirty="0"/>
          </a:p>
          <a:p>
            <a:pPr lvl="0"/>
            <a:endParaRPr lang="en-GB" b="1" dirty="0"/>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32622584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2006/metadata/properties"/>
    <ds:schemaRef ds:uri="http://purl.org/dc/elements/1.1/"/>
    <ds:schemaRef ds:uri="f66716c4-314f-46c1-b01e-5a44c61897d8"/>
    <ds:schemaRef ds:uri="http://schemas.microsoft.com/office/2006/documentManagement/types"/>
    <ds:schemaRef ds:uri="http://schemas.microsoft.com/office/infopath/2007/PartnerControls"/>
    <ds:schemaRef ds:uri="a908d394-d138-480e-87a3-ff44c37f991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4919</TotalTime>
  <Words>2493</Words>
  <Application>Microsoft Office PowerPoint</Application>
  <PresentationFormat>On-screen Show (4:3)</PresentationFormat>
  <Paragraphs>305</Paragraphs>
  <Slides>31</Slides>
  <Notes>26</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7" baseType="lpstr">
      <vt:lpstr>Arial</vt:lpstr>
      <vt:lpstr>Calibri</vt:lpstr>
      <vt:lpstr>Myriad Pro</vt:lpstr>
      <vt:lpstr>Wingdings</vt:lpstr>
      <vt:lpstr>20140311PresentationUWTSDTemplate</vt:lpstr>
      <vt:lpstr>Clip</vt:lpstr>
      <vt:lpstr>BMBM6014 Managing Employee Relations</vt:lpstr>
      <vt:lpstr>Today:</vt:lpstr>
      <vt:lpstr>Conflict</vt:lpstr>
      <vt:lpstr>What is conflict?</vt:lpstr>
      <vt:lpstr>Conflict</vt:lpstr>
      <vt:lpstr>Layers in Organisational Conflict</vt:lpstr>
      <vt:lpstr>Defining workplace conflict</vt:lpstr>
      <vt:lpstr>What are the signs that there is conflict?</vt:lpstr>
      <vt:lpstr>Positive aspects of conflict?</vt:lpstr>
      <vt:lpstr>The pattern of workplace disputes</vt:lpstr>
      <vt:lpstr>Dispute resolution in the UK</vt:lpstr>
      <vt:lpstr>PowerPoint Presentation</vt:lpstr>
      <vt:lpstr>PowerPoint Presentation</vt:lpstr>
      <vt:lpstr>The extent and nature of workplace conflict</vt:lpstr>
      <vt:lpstr>Thomas-Kilmann Model</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Thomas-Kilmann</vt:lpstr>
      <vt:lpstr>Integrated conflict management systems</vt:lpstr>
      <vt:lpstr>Key elements of ICMS</vt:lpstr>
      <vt:lpstr>Employee involvement vs. employee participation</vt:lpstr>
      <vt:lpstr>Breadth and Form of EIP Practices (Marchington, et al., 2007)</vt:lpstr>
      <vt:lpstr>PowerPoint Presentation</vt:lpstr>
      <vt:lpstr>Employee voice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105</cp:revision>
  <dcterms:created xsi:type="dcterms:W3CDTF">2015-04-14T15:21:28Z</dcterms:created>
  <dcterms:modified xsi:type="dcterms:W3CDTF">2021-09-20T11:33:44Z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